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76"/>
  </p:notesMasterIdLst>
  <p:sldIdLst>
    <p:sldId id="276" r:id="rId4"/>
    <p:sldId id="321" r:id="rId5"/>
    <p:sldId id="322" r:id="rId6"/>
    <p:sldId id="323" r:id="rId7"/>
    <p:sldId id="324" r:id="rId8"/>
    <p:sldId id="297" r:id="rId9"/>
    <p:sldId id="295" r:id="rId10"/>
    <p:sldId id="344" r:id="rId11"/>
    <p:sldId id="279" r:id="rId12"/>
    <p:sldId id="278" r:id="rId13"/>
    <p:sldId id="341" r:id="rId14"/>
    <p:sldId id="343" r:id="rId15"/>
    <p:sldId id="345" r:id="rId16"/>
    <p:sldId id="346" r:id="rId17"/>
    <p:sldId id="331" r:id="rId18"/>
    <p:sldId id="334" r:id="rId19"/>
    <p:sldId id="329" r:id="rId20"/>
    <p:sldId id="336" r:id="rId21"/>
    <p:sldId id="337" r:id="rId22"/>
    <p:sldId id="349" r:id="rId23"/>
    <p:sldId id="352" r:id="rId24"/>
    <p:sldId id="353" r:id="rId25"/>
    <p:sldId id="357" r:id="rId26"/>
    <p:sldId id="332" r:id="rId27"/>
    <p:sldId id="359" r:id="rId28"/>
    <p:sldId id="360" r:id="rId29"/>
    <p:sldId id="361" r:id="rId30"/>
    <p:sldId id="333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8" r:id="rId41"/>
    <p:sldId id="307" r:id="rId42"/>
    <p:sldId id="309" r:id="rId43"/>
    <p:sldId id="310" r:id="rId44"/>
    <p:sldId id="288" r:id="rId45"/>
    <p:sldId id="311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62" r:id="rId54"/>
    <p:sldId id="363" r:id="rId55"/>
    <p:sldId id="364" r:id="rId56"/>
    <p:sldId id="366" r:id="rId57"/>
    <p:sldId id="367" r:id="rId58"/>
    <p:sldId id="368" r:id="rId59"/>
    <p:sldId id="370" r:id="rId60"/>
    <p:sldId id="371" r:id="rId61"/>
    <p:sldId id="378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27" r:id="rId72"/>
    <p:sldId id="325" r:id="rId73"/>
    <p:sldId id="326" r:id="rId74"/>
    <p:sldId id="328" r:id="rId7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E823B-2048-4D5E-8EC7-7740A80466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9EEF13B-ACFE-4A9E-9E5B-232696DB4A5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IN" sz="2400" dirty="0">
              <a:solidFill>
                <a:schemeClr val="tx1"/>
              </a:solidFill>
            </a:rPr>
            <a:t>To show that the release of drug from the tablet is close to 100%</a:t>
          </a:r>
        </a:p>
      </dgm:t>
    </dgm:pt>
    <dgm:pt modelId="{BE6E05BD-483B-4B33-9C3B-C9047F06E1B7}" type="parTrans" cxnId="{E8ECC105-BE9E-44D0-9E05-3DAAA44E4B8C}">
      <dgm:prSet/>
      <dgm:spPr/>
      <dgm:t>
        <a:bodyPr/>
        <a:lstStyle/>
        <a:p>
          <a:endParaRPr lang="en-IN"/>
        </a:p>
      </dgm:t>
    </dgm:pt>
    <dgm:pt modelId="{A8CD395D-D592-4D46-B2DD-622CCA1D3A9B}" type="sibTrans" cxnId="{E8ECC105-BE9E-44D0-9E05-3DAAA44E4B8C}">
      <dgm:prSet/>
      <dgm:spPr/>
      <dgm:t>
        <a:bodyPr/>
        <a:lstStyle/>
        <a:p>
          <a:endParaRPr lang="en-IN"/>
        </a:p>
      </dgm:t>
    </dgm:pt>
    <dgm:pt modelId="{98F62E58-6452-466E-9D1C-9E23C84B5CE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IN" sz="2400" dirty="0">
              <a:solidFill>
                <a:schemeClr val="tx2"/>
              </a:solidFill>
            </a:rPr>
            <a:t>To show that batch to batch rate of drug release is uniform  </a:t>
          </a:r>
        </a:p>
      </dgm:t>
    </dgm:pt>
    <dgm:pt modelId="{7BE002FB-125C-4493-A036-CFDA668B04E9}" type="parTrans" cxnId="{98B8B458-C6B6-4C10-9DC6-12259E6D29D0}">
      <dgm:prSet/>
      <dgm:spPr/>
      <dgm:t>
        <a:bodyPr/>
        <a:lstStyle/>
        <a:p>
          <a:endParaRPr lang="en-IN"/>
        </a:p>
      </dgm:t>
    </dgm:pt>
    <dgm:pt modelId="{9224DB0B-5969-4B5E-A0B0-383122078AE6}" type="sibTrans" cxnId="{98B8B458-C6B6-4C10-9DC6-12259E6D29D0}">
      <dgm:prSet/>
      <dgm:spPr/>
      <dgm:t>
        <a:bodyPr/>
        <a:lstStyle/>
        <a:p>
          <a:endParaRPr lang="en-IN"/>
        </a:p>
      </dgm:t>
    </dgm:pt>
    <dgm:pt modelId="{A13D3CDF-5DD0-40ED-9D45-C95A73BCE729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IN" sz="2400" dirty="0">
              <a:solidFill>
                <a:schemeClr val="bg1"/>
              </a:solidFill>
            </a:rPr>
            <a:t>To show that release is equivalent to those batches proven to be bioavailable</a:t>
          </a:r>
        </a:p>
      </dgm:t>
    </dgm:pt>
    <dgm:pt modelId="{2357DEF8-971D-4F6E-8BEB-AED725DF7A5F}" type="parTrans" cxnId="{13439CC7-1F9F-409F-9206-B7D337F6DF9B}">
      <dgm:prSet/>
      <dgm:spPr/>
      <dgm:t>
        <a:bodyPr/>
        <a:lstStyle/>
        <a:p>
          <a:endParaRPr lang="en-IN"/>
        </a:p>
      </dgm:t>
    </dgm:pt>
    <dgm:pt modelId="{3AF6C737-9DCD-4061-A324-AE9E1B19169E}" type="sibTrans" cxnId="{13439CC7-1F9F-409F-9206-B7D337F6DF9B}">
      <dgm:prSet/>
      <dgm:spPr/>
      <dgm:t>
        <a:bodyPr/>
        <a:lstStyle/>
        <a:p>
          <a:endParaRPr lang="en-IN"/>
        </a:p>
      </dgm:t>
    </dgm:pt>
    <dgm:pt modelId="{1CDE42B1-F05A-41B4-88B1-0E995E7BB74D}" type="pres">
      <dgm:prSet presAssocID="{C43E823B-2048-4D5E-8EC7-7740A8046647}" presName="linear" presStyleCnt="0">
        <dgm:presLayoutVars>
          <dgm:dir/>
          <dgm:animLvl val="lvl"/>
          <dgm:resizeHandles val="exact"/>
        </dgm:presLayoutVars>
      </dgm:prSet>
      <dgm:spPr/>
    </dgm:pt>
    <dgm:pt modelId="{3565C551-EC85-46A2-B0CB-57BA92818B3D}" type="pres">
      <dgm:prSet presAssocID="{09EEF13B-ACFE-4A9E-9E5B-232696DB4A51}" presName="parentLin" presStyleCnt="0"/>
      <dgm:spPr/>
    </dgm:pt>
    <dgm:pt modelId="{DF2415D9-1F31-4F70-854D-76D24E01951F}" type="pres">
      <dgm:prSet presAssocID="{09EEF13B-ACFE-4A9E-9E5B-232696DB4A51}" presName="parentLeftMargin" presStyleLbl="node1" presStyleIdx="0" presStyleCnt="3"/>
      <dgm:spPr/>
    </dgm:pt>
    <dgm:pt modelId="{51469439-C43B-47E1-A94C-CB1FC5A1AC14}" type="pres">
      <dgm:prSet presAssocID="{09EEF13B-ACFE-4A9E-9E5B-232696DB4A51}" presName="parentText" presStyleLbl="node1" presStyleIdx="0" presStyleCnt="3" custScaleX="148925" custScaleY="374525" custLinFactNeighborX="-7660" custLinFactNeighborY="-8983">
        <dgm:presLayoutVars>
          <dgm:chMax val="0"/>
          <dgm:bulletEnabled val="1"/>
        </dgm:presLayoutVars>
      </dgm:prSet>
      <dgm:spPr/>
    </dgm:pt>
    <dgm:pt modelId="{51360C3F-5CED-461D-A39B-1158DDB8FE13}" type="pres">
      <dgm:prSet presAssocID="{09EEF13B-ACFE-4A9E-9E5B-232696DB4A51}" presName="negativeSpace" presStyleCnt="0"/>
      <dgm:spPr/>
    </dgm:pt>
    <dgm:pt modelId="{B4CC754F-3A1E-4F72-BCD4-C62A7BC8631F}" type="pres">
      <dgm:prSet presAssocID="{09EEF13B-ACFE-4A9E-9E5B-232696DB4A51}" presName="childText" presStyleLbl="conFgAcc1" presStyleIdx="0" presStyleCnt="3">
        <dgm:presLayoutVars>
          <dgm:bulletEnabled val="1"/>
        </dgm:presLayoutVars>
      </dgm:prSet>
      <dgm:spPr/>
    </dgm:pt>
    <dgm:pt modelId="{AD91D84B-30DE-430D-A6C1-0DEF77675FE8}" type="pres">
      <dgm:prSet presAssocID="{A8CD395D-D592-4D46-B2DD-622CCA1D3A9B}" presName="spaceBetweenRectangles" presStyleCnt="0"/>
      <dgm:spPr/>
    </dgm:pt>
    <dgm:pt modelId="{7ECA48E3-AAD2-47E1-8FFA-880ACFA2F97D}" type="pres">
      <dgm:prSet presAssocID="{98F62E58-6452-466E-9D1C-9E23C84B5CE6}" presName="parentLin" presStyleCnt="0"/>
      <dgm:spPr/>
    </dgm:pt>
    <dgm:pt modelId="{8E606913-42B0-43F9-A287-999A336547D6}" type="pres">
      <dgm:prSet presAssocID="{98F62E58-6452-466E-9D1C-9E23C84B5CE6}" presName="parentLeftMargin" presStyleLbl="node1" presStyleIdx="0" presStyleCnt="3"/>
      <dgm:spPr/>
    </dgm:pt>
    <dgm:pt modelId="{F660CBA8-7115-415C-BB62-8D529E245752}" type="pres">
      <dgm:prSet presAssocID="{98F62E58-6452-466E-9D1C-9E23C84B5CE6}" presName="parentText" presStyleLbl="node1" presStyleIdx="1" presStyleCnt="3" custScaleX="136218" custScaleY="379039" custLinFactNeighborX="13105" custLinFactNeighborY="10879">
        <dgm:presLayoutVars>
          <dgm:chMax val="0"/>
          <dgm:bulletEnabled val="1"/>
        </dgm:presLayoutVars>
      </dgm:prSet>
      <dgm:spPr/>
    </dgm:pt>
    <dgm:pt modelId="{F6772387-BCD0-49A3-AC75-E7F0A3D2C361}" type="pres">
      <dgm:prSet presAssocID="{98F62E58-6452-466E-9D1C-9E23C84B5CE6}" presName="negativeSpace" presStyleCnt="0"/>
      <dgm:spPr/>
    </dgm:pt>
    <dgm:pt modelId="{C487976E-2220-47B0-8063-6311FC1A898E}" type="pres">
      <dgm:prSet presAssocID="{98F62E58-6452-466E-9D1C-9E23C84B5CE6}" presName="childText" presStyleLbl="conFgAcc1" presStyleIdx="1" presStyleCnt="3">
        <dgm:presLayoutVars>
          <dgm:bulletEnabled val="1"/>
        </dgm:presLayoutVars>
      </dgm:prSet>
      <dgm:spPr/>
    </dgm:pt>
    <dgm:pt modelId="{C2EF8B78-3D59-48A6-9D7C-622DF61B49E8}" type="pres">
      <dgm:prSet presAssocID="{9224DB0B-5969-4B5E-A0B0-383122078AE6}" presName="spaceBetweenRectangles" presStyleCnt="0"/>
      <dgm:spPr/>
    </dgm:pt>
    <dgm:pt modelId="{C229CDA4-4082-49C4-9C54-D7E78B4F19BE}" type="pres">
      <dgm:prSet presAssocID="{A13D3CDF-5DD0-40ED-9D45-C95A73BCE729}" presName="parentLin" presStyleCnt="0"/>
      <dgm:spPr/>
    </dgm:pt>
    <dgm:pt modelId="{8E020CF8-B82C-4559-BADE-F0D1AA359C05}" type="pres">
      <dgm:prSet presAssocID="{A13D3CDF-5DD0-40ED-9D45-C95A73BCE729}" presName="parentLeftMargin" presStyleLbl="node1" presStyleIdx="1" presStyleCnt="3"/>
      <dgm:spPr/>
    </dgm:pt>
    <dgm:pt modelId="{B2DF2CA1-6EE6-4ADA-9F78-0C81D9B6AF5D}" type="pres">
      <dgm:prSet presAssocID="{A13D3CDF-5DD0-40ED-9D45-C95A73BCE729}" presName="parentText" presStyleLbl="node1" presStyleIdx="2" presStyleCnt="3" custScaleX="142997" custScaleY="396614" custLinFactNeighborX="-11168" custLinFactNeighborY="37631">
        <dgm:presLayoutVars>
          <dgm:chMax val="0"/>
          <dgm:bulletEnabled val="1"/>
        </dgm:presLayoutVars>
      </dgm:prSet>
      <dgm:spPr/>
    </dgm:pt>
    <dgm:pt modelId="{F2476117-A680-432B-AABC-369B62226E2A}" type="pres">
      <dgm:prSet presAssocID="{A13D3CDF-5DD0-40ED-9D45-C95A73BCE729}" presName="negativeSpace" presStyleCnt="0"/>
      <dgm:spPr/>
    </dgm:pt>
    <dgm:pt modelId="{730AFFAE-F286-41A2-999D-BC5D54FFE80F}" type="pres">
      <dgm:prSet presAssocID="{A13D3CDF-5DD0-40ED-9D45-C95A73BCE7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8ECC105-BE9E-44D0-9E05-3DAAA44E4B8C}" srcId="{C43E823B-2048-4D5E-8EC7-7740A8046647}" destId="{09EEF13B-ACFE-4A9E-9E5B-232696DB4A51}" srcOrd="0" destOrd="0" parTransId="{BE6E05BD-483B-4B33-9C3B-C9047F06E1B7}" sibTransId="{A8CD395D-D592-4D46-B2DD-622CCA1D3A9B}"/>
    <dgm:cxn modelId="{66D9CD23-E241-4449-91BD-08E144EEF613}" type="presOf" srcId="{09EEF13B-ACFE-4A9E-9E5B-232696DB4A51}" destId="{DF2415D9-1F31-4F70-854D-76D24E01951F}" srcOrd="0" destOrd="0" presId="urn:microsoft.com/office/officeart/2005/8/layout/list1"/>
    <dgm:cxn modelId="{E6AB335B-2A86-4630-A50D-C7770F82E2A9}" type="presOf" srcId="{09EEF13B-ACFE-4A9E-9E5B-232696DB4A51}" destId="{51469439-C43B-47E1-A94C-CB1FC5A1AC14}" srcOrd="1" destOrd="0" presId="urn:microsoft.com/office/officeart/2005/8/layout/list1"/>
    <dgm:cxn modelId="{2E7DE370-B39D-42A3-ACAA-F50B57BAF25C}" type="presOf" srcId="{A13D3CDF-5DD0-40ED-9D45-C95A73BCE729}" destId="{B2DF2CA1-6EE6-4ADA-9F78-0C81D9B6AF5D}" srcOrd="1" destOrd="0" presId="urn:microsoft.com/office/officeart/2005/8/layout/list1"/>
    <dgm:cxn modelId="{98B8B458-C6B6-4C10-9DC6-12259E6D29D0}" srcId="{C43E823B-2048-4D5E-8EC7-7740A8046647}" destId="{98F62E58-6452-466E-9D1C-9E23C84B5CE6}" srcOrd="1" destOrd="0" parTransId="{7BE002FB-125C-4493-A036-CFDA668B04E9}" sibTransId="{9224DB0B-5969-4B5E-A0B0-383122078AE6}"/>
    <dgm:cxn modelId="{8E50FE97-50F5-4EAE-8007-5A961B9A94D2}" type="presOf" srcId="{98F62E58-6452-466E-9D1C-9E23C84B5CE6}" destId="{8E606913-42B0-43F9-A287-999A336547D6}" srcOrd="0" destOrd="0" presId="urn:microsoft.com/office/officeart/2005/8/layout/list1"/>
    <dgm:cxn modelId="{B90C9CAA-B84E-4304-943E-9B4FEA2BBB30}" type="presOf" srcId="{A13D3CDF-5DD0-40ED-9D45-C95A73BCE729}" destId="{8E020CF8-B82C-4559-BADE-F0D1AA359C05}" srcOrd="0" destOrd="0" presId="urn:microsoft.com/office/officeart/2005/8/layout/list1"/>
    <dgm:cxn modelId="{13439CC7-1F9F-409F-9206-B7D337F6DF9B}" srcId="{C43E823B-2048-4D5E-8EC7-7740A8046647}" destId="{A13D3CDF-5DD0-40ED-9D45-C95A73BCE729}" srcOrd="2" destOrd="0" parTransId="{2357DEF8-971D-4F6E-8BEB-AED725DF7A5F}" sibTransId="{3AF6C737-9DCD-4061-A324-AE9E1B19169E}"/>
    <dgm:cxn modelId="{BCEC5AD4-5AE0-400E-B234-AABD49030FBE}" type="presOf" srcId="{98F62E58-6452-466E-9D1C-9E23C84B5CE6}" destId="{F660CBA8-7115-415C-BB62-8D529E245752}" srcOrd="1" destOrd="0" presId="urn:microsoft.com/office/officeart/2005/8/layout/list1"/>
    <dgm:cxn modelId="{273C3FEB-00CD-478D-BC93-F989A46DA81C}" type="presOf" srcId="{C43E823B-2048-4D5E-8EC7-7740A8046647}" destId="{1CDE42B1-F05A-41B4-88B1-0E995E7BB74D}" srcOrd="0" destOrd="0" presId="urn:microsoft.com/office/officeart/2005/8/layout/list1"/>
    <dgm:cxn modelId="{EFBFCE5C-7525-46EC-8B45-111B79F21A31}" type="presParOf" srcId="{1CDE42B1-F05A-41B4-88B1-0E995E7BB74D}" destId="{3565C551-EC85-46A2-B0CB-57BA92818B3D}" srcOrd="0" destOrd="0" presId="urn:microsoft.com/office/officeart/2005/8/layout/list1"/>
    <dgm:cxn modelId="{E00E4955-85E6-45BE-BD4C-EB49E84CAFE7}" type="presParOf" srcId="{3565C551-EC85-46A2-B0CB-57BA92818B3D}" destId="{DF2415D9-1F31-4F70-854D-76D24E01951F}" srcOrd="0" destOrd="0" presId="urn:microsoft.com/office/officeart/2005/8/layout/list1"/>
    <dgm:cxn modelId="{F51FDDD5-D754-488A-9BFB-562DCD7A29C8}" type="presParOf" srcId="{3565C551-EC85-46A2-B0CB-57BA92818B3D}" destId="{51469439-C43B-47E1-A94C-CB1FC5A1AC14}" srcOrd="1" destOrd="0" presId="urn:microsoft.com/office/officeart/2005/8/layout/list1"/>
    <dgm:cxn modelId="{D2306944-2E84-4B8F-AAB7-4D4F96AAB3FC}" type="presParOf" srcId="{1CDE42B1-F05A-41B4-88B1-0E995E7BB74D}" destId="{51360C3F-5CED-461D-A39B-1158DDB8FE13}" srcOrd="1" destOrd="0" presId="urn:microsoft.com/office/officeart/2005/8/layout/list1"/>
    <dgm:cxn modelId="{4690CEFC-CB6D-4F8C-9A50-BE037568229B}" type="presParOf" srcId="{1CDE42B1-F05A-41B4-88B1-0E995E7BB74D}" destId="{B4CC754F-3A1E-4F72-BCD4-C62A7BC8631F}" srcOrd="2" destOrd="0" presId="urn:microsoft.com/office/officeart/2005/8/layout/list1"/>
    <dgm:cxn modelId="{53C44A8F-0AD5-4D59-B87E-11C6E6B3AB65}" type="presParOf" srcId="{1CDE42B1-F05A-41B4-88B1-0E995E7BB74D}" destId="{AD91D84B-30DE-430D-A6C1-0DEF77675FE8}" srcOrd="3" destOrd="0" presId="urn:microsoft.com/office/officeart/2005/8/layout/list1"/>
    <dgm:cxn modelId="{898E3634-24A6-4128-A762-B222D4F2A5CA}" type="presParOf" srcId="{1CDE42B1-F05A-41B4-88B1-0E995E7BB74D}" destId="{7ECA48E3-AAD2-47E1-8FFA-880ACFA2F97D}" srcOrd="4" destOrd="0" presId="urn:microsoft.com/office/officeart/2005/8/layout/list1"/>
    <dgm:cxn modelId="{2F808E0B-15A0-4E27-A1DE-A4C9EC83A88F}" type="presParOf" srcId="{7ECA48E3-AAD2-47E1-8FFA-880ACFA2F97D}" destId="{8E606913-42B0-43F9-A287-999A336547D6}" srcOrd="0" destOrd="0" presId="urn:microsoft.com/office/officeart/2005/8/layout/list1"/>
    <dgm:cxn modelId="{B17F1939-8712-415B-92C3-5FA03FEBA274}" type="presParOf" srcId="{7ECA48E3-AAD2-47E1-8FFA-880ACFA2F97D}" destId="{F660CBA8-7115-415C-BB62-8D529E245752}" srcOrd="1" destOrd="0" presId="urn:microsoft.com/office/officeart/2005/8/layout/list1"/>
    <dgm:cxn modelId="{9F755227-4C44-4244-B121-D2E2BEE8ED22}" type="presParOf" srcId="{1CDE42B1-F05A-41B4-88B1-0E995E7BB74D}" destId="{F6772387-BCD0-49A3-AC75-E7F0A3D2C361}" srcOrd="5" destOrd="0" presId="urn:microsoft.com/office/officeart/2005/8/layout/list1"/>
    <dgm:cxn modelId="{4B666F84-AA52-4443-89B8-1AAD585947E4}" type="presParOf" srcId="{1CDE42B1-F05A-41B4-88B1-0E995E7BB74D}" destId="{C487976E-2220-47B0-8063-6311FC1A898E}" srcOrd="6" destOrd="0" presId="urn:microsoft.com/office/officeart/2005/8/layout/list1"/>
    <dgm:cxn modelId="{5BBB5723-7AAC-4AE5-82A4-3C28958E7434}" type="presParOf" srcId="{1CDE42B1-F05A-41B4-88B1-0E995E7BB74D}" destId="{C2EF8B78-3D59-48A6-9D7C-622DF61B49E8}" srcOrd="7" destOrd="0" presId="urn:microsoft.com/office/officeart/2005/8/layout/list1"/>
    <dgm:cxn modelId="{E001F7FC-53D1-4D65-A4B1-E1DE68DEF525}" type="presParOf" srcId="{1CDE42B1-F05A-41B4-88B1-0E995E7BB74D}" destId="{C229CDA4-4082-49C4-9C54-D7E78B4F19BE}" srcOrd="8" destOrd="0" presId="urn:microsoft.com/office/officeart/2005/8/layout/list1"/>
    <dgm:cxn modelId="{93D6FFBA-F9C2-42E4-87F8-E18AAF590CFC}" type="presParOf" srcId="{C229CDA4-4082-49C4-9C54-D7E78B4F19BE}" destId="{8E020CF8-B82C-4559-BADE-F0D1AA359C05}" srcOrd="0" destOrd="0" presId="urn:microsoft.com/office/officeart/2005/8/layout/list1"/>
    <dgm:cxn modelId="{9F9DF36E-EA6E-4FA9-B20F-86859EF57C9B}" type="presParOf" srcId="{C229CDA4-4082-49C4-9C54-D7E78B4F19BE}" destId="{B2DF2CA1-6EE6-4ADA-9F78-0C81D9B6AF5D}" srcOrd="1" destOrd="0" presId="urn:microsoft.com/office/officeart/2005/8/layout/list1"/>
    <dgm:cxn modelId="{1DA5F048-FBC9-4725-B8BF-9CEA4AF7D0C3}" type="presParOf" srcId="{1CDE42B1-F05A-41B4-88B1-0E995E7BB74D}" destId="{F2476117-A680-432B-AABC-369B62226E2A}" srcOrd="9" destOrd="0" presId="urn:microsoft.com/office/officeart/2005/8/layout/list1"/>
    <dgm:cxn modelId="{831F49A2-0260-41C1-BAB0-AB47BA4F3B37}" type="presParOf" srcId="{1CDE42B1-F05A-41B4-88B1-0E995E7BB74D}" destId="{730AFFAE-F286-41A2-999D-BC5D54FFE8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CD580-11BE-4487-AFF7-F9699E03C7D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8DA4E1E-FDC5-4D92-8785-B3D77A9C4C2C}">
      <dgm:prSet/>
      <dgm:spPr>
        <a:solidFill>
          <a:schemeClr val="bg1"/>
        </a:solidFill>
      </dgm:spPr>
      <dgm:t>
        <a:bodyPr/>
        <a:lstStyle/>
        <a:p>
          <a:pPr rtl="0"/>
          <a:r>
            <a:rPr lang="en-IN" dirty="0">
              <a:solidFill>
                <a:srgbClr val="FFFF00"/>
              </a:solidFill>
            </a:rPr>
            <a:t>Diffusion layer model/film theory</a:t>
          </a:r>
        </a:p>
      </dgm:t>
    </dgm:pt>
    <dgm:pt modelId="{97310996-2473-48BC-8DE5-C923B5D091D2}" type="parTrans" cxnId="{9E77C33E-0BD5-43AA-949C-DF42C3E47069}">
      <dgm:prSet/>
      <dgm:spPr/>
      <dgm:t>
        <a:bodyPr/>
        <a:lstStyle/>
        <a:p>
          <a:endParaRPr lang="en-IN"/>
        </a:p>
      </dgm:t>
    </dgm:pt>
    <dgm:pt modelId="{DDD09D67-9DFD-47EB-9F03-F722EBAC8BFA}" type="sibTrans" cxnId="{9E77C33E-0BD5-43AA-949C-DF42C3E47069}">
      <dgm:prSet/>
      <dgm:spPr/>
      <dgm:t>
        <a:bodyPr/>
        <a:lstStyle/>
        <a:p>
          <a:endParaRPr lang="en-IN"/>
        </a:p>
      </dgm:t>
    </dgm:pt>
    <dgm:pt modelId="{880308D9-A840-4B7C-A75E-9B9884C808F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IN" dirty="0">
              <a:solidFill>
                <a:schemeClr val="bg1"/>
              </a:solidFill>
            </a:rPr>
            <a:t>Danckwert’s model/surface renewal theory</a:t>
          </a:r>
        </a:p>
      </dgm:t>
    </dgm:pt>
    <dgm:pt modelId="{0A65129C-C4E7-4054-98B5-7CFE2C3119C2}" type="parTrans" cxnId="{DD1FD32E-41F6-4C02-B4DB-A157615A7F29}">
      <dgm:prSet/>
      <dgm:spPr/>
      <dgm:t>
        <a:bodyPr/>
        <a:lstStyle/>
        <a:p>
          <a:endParaRPr lang="en-IN"/>
        </a:p>
      </dgm:t>
    </dgm:pt>
    <dgm:pt modelId="{42E35371-264C-4F36-94DE-1A0BBFF4CF24}" type="sibTrans" cxnId="{DD1FD32E-41F6-4C02-B4DB-A157615A7F29}">
      <dgm:prSet/>
      <dgm:spPr/>
      <dgm:t>
        <a:bodyPr/>
        <a:lstStyle/>
        <a:p>
          <a:endParaRPr lang="en-IN"/>
        </a:p>
      </dgm:t>
    </dgm:pt>
    <dgm:pt modelId="{0238AC88-B15D-4F80-B03D-58AD4752213D}">
      <dgm:prSet/>
      <dgm:spPr>
        <a:solidFill>
          <a:schemeClr val="tx2">
            <a:lumMod val="10000"/>
          </a:schemeClr>
        </a:solidFill>
      </dgm:spPr>
      <dgm:t>
        <a:bodyPr/>
        <a:lstStyle/>
        <a:p>
          <a:pPr rtl="0"/>
          <a:r>
            <a:rPr lang="en-IN" dirty="0">
              <a:solidFill>
                <a:srgbClr val="FFFF00"/>
              </a:solidFill>
            </a:rPr>
            <a:t>Interfacial barrier theory</a:t>
          </a:r>
        </a:p>
      </dgm:t>
    </dgm:pt>
    <dgm:pt modelId="{83CBFE36-587D-40DB-8ABC-D9972EF8C2A0}" type="parTrans" cxnId="{EC04F804-C2B3-426A-9859-A3DE3CE0BA62}">
      <dgm:prSet/>
      <dgm:spPr/>
      <dgm:t>
        <a:bodyPr/>
        <a:lstStyle/>
        <a:p>
          <a:endParaRPr lang="en-IN"/>
        </a:p>
      </dgm:t>
    </dgm:pt>
    <dgm:pt modelId="{EEA73552-A770-4F4F-A159-F80A871B78C4}" type="sibTrans" cxnId="{EC04F804-C2B3-426A-9859-A3DE3CE0BA62}">
      <dgm:prSet/>
      <dgm:spPr/>
      <dgm:t>
        <a:bodyPr/>
        <a:lstStyle/>
        <a:p>
          <a:endParaRPr lang="en-IN"/>
        </a:p>
      </dgm:t>
    </dgm:pt>
    <dgm:pt modelId="{E82497AA-265B-48EF-B574-EDE9920A1D4E}" type="pres">
      <dgm:prSet presAssocID="{40BCD580-11BE-4487-AFF7-F9699E03C7D1}" presName="Name0" presStyleCnt="0">
        <dgm:presLayoutVars>
          <dgm:dir/>
          <dgm:resizeHandles val="exact"/>
        </dgm:presLayoutVars>
      </dgm:prSet>
      <dgm:spPr/>
    </dgm:pt>
    <dgm:pt modelId="{7B88B5BF-3921-4B3A-92AC-FB473F5BAA9B}" type="pres">
      <dgm:prSet presAssocID="{88DA4E1E-FDC5-4D92-8785-B3D77A9C4C2C}" presName="node" presStyleLbl="node1" presStyleIdx="0" presStyleCnt="3">
        <dgm:presLayoutVars>
          <dgm:bulletEnabled val="1"/>
        </dgm:presLayoutVars>
      </dgm:prSet>
      <dgm:spPr/>
    </dgm:pt>
    <dgm:pt modelId="{FD7C3FD7-823B-408A-B998-12256FFD2D08}" type="pres">
      <dgm:prSet presAssocID="{DDD09D67-9DFD-47EB-9F03-F722EBAC8BFA}" presName="sibTrans" presStyleCnt="0"/>
      <dgm:spPr/>
    </dgm:pt>
    <dgm:pt modelId="{D354B605-0961-48D0-9DB9-688AF36E8348}" type="pres">
      <dgm:prSet presAssocID="{880308D9-A840-4B7C-A75E-9B9884C808F7}" presName="node" presStyleLbl="node1" presStyleIdx="1" presStyleCnt="3">
        <dgm:presLayoutVars>
          <dgm:bulletEnabled val="1"/>
        </dgm:presLayoutVars>
      </dgm:prSet>
      <dgm:spPr/>
    </dgm:pt>
    <dgm:pt modelId="{1DFE744B-6315-4837-87FA-4E7316BC909F}" type="pres">
      <dgm:prSet presAssocID="{42E35371-264C-4F36-94DE-1A0BBFF4CF24}" presName="sibTrans" presStyleCnt="0"/>
      <dgm:spPr/>
    </dgm:pt>
    <dgm:pt modelId="{88842CE9-25D9-4704-8672-A5794CEAAD7F}" type="pres">
      <dgm:prSet presAssocID="{0238AC88-B15D-4F80-B03D-58AD4752213D}" presName="node" presStyleLbl="node1" presStyleIdx="2" presStyleCnt="3">
        <dgm:presLayoutVars>
          <dgm:bulletEnabled val="1"/>
        </dgm:presLayoutVars>
      </dgm:prSet>
      <dgm:spPr/>
    </dgm:pt>
  </dgm:ptLst>
  <dgm:cxnLst>
    <dgm:cxn modelId="{EC04F804-C2B3-426A-9859-A3DE3CE0BA62}" srcId="{40BCD580-11BE-4487-AFF7-F9699E03C7D1}" destId="{0238AC88-B15D-4F80-B03D-58AD4752213D}" srcOrd="2" destOrd="0" parTransId="{83CBFE36-587D-40DB-8ABC-D9972EF8C2A0}" sibTransId="{EEA73552-A770-4F4F-A159-F80A871B78C4}"/>
    <dgm:cxn modelId="{DD1FD32E-41F6-4C02-B4DB-A157615A7F29}" srcId="{40BCD580-11BE-4487-AFF7-F9699E03C7D1}" destId="{880308D9-A840-4B7C-A75E-9B9884C808F7}" srcOrd="1" destOrd="0" parTransId="{0A65129C-C4E7-4054-98B5-7CFE2C3119C2}" sibTransId="{42E35371-264C-4F36-94DE-1A0BBFF4CF24}"/>
    <dgm:cxn modelId="{9E77C33E-0BD5-43AA-949C-DF42C3E47069}" srcId="{40BCD580-11BE-4487-AFF7-F9699E03C7D1}" destId="{88DA4E1E-FDC5-4D92-8785-B3D77A9C4C2C}" srcOrd="0" destOrd="0" parTransId="{97310996-2473-48BC-8DE5-C923B5D091D2}" sibTransId="{DDD09D67-9DFD-47EB-9F03-F722EBAC8BFA}"/>
    <dgm:cxn modelId="{5365E744-88E1-48DA-946A-AEFA2DDD6398}" type="presOf" srcId="{0238AC88-B15D-4F80-B03D-58AD4752213D}" destId="{88842CE9-25D9-4704-8672-A5794CEAAD7F}" srcOrd="0" destOrd="0" presId="urn:microsoft.com/office/officeart/2005/8/layout/hList6"/>
    <dgm:cxn modelId="{47647466-300B-4DD2-A5C0-F6320CD10375}" type="presOf" srcId="{880308D9-A840-4B7C-A75E-9B9884C808F7}" destId="{D354B605-0961-48D0-9DB9-688AF36E8348}" srcOrd="0" destOrd="0" presId="urn:microsoft.com/office/officeart/2005/8/layout/hList6"/>
    <dgm:cxn modelId="{B8D53C69-F164-4D34-949A-AF59324A719E}" type="presOf" srcId="{40BCD580-11BE-4487-AFF7-F9699E03C7D1}" destId="{E82497AA-265B-48EF-B574-EDE9920A1D4E}" srcOrd="0" destOrd="0" presId="urn:microsoft.com/office/officeart/2005/8/layout/hList6"/>
    <dgm:cxn modelId="{A9872077-706A-4160-A75C-8B52A61463DC}" type="presOf" srcId="{88DA4E1E-FDC5-4D92-8785-B3D77A9C4C2C}" destId="{7B88B5BF-3921-4B3A-92AC-FB473F5BAA9B}" srcOrd="0" destOrd="0" presId="urn:microsoft.com/office/officeart/2005/8/layout/hList6"/>
    <dgm:cxn modelId="{6D569897-0D65-456B-9D54-DC36A9B4458B}" type="presParOf" srcId="{E82497AA-265B-48EF-B574-EDE9920A1D4E}" destId="{7B88B5BF-3921-4B3A-92AC-FB473F5BAA9B}" srcOrd="0" destOrd="0" presId="urn:microsoft.com/office/officeart/2005/8/layout/hList6"/>
    <dgm:cxn modelId="{5C51A545-96BD-468B-92F2-A3CF73D9A681}" type="presParOf" srcId="{E82497AA-265B-48EF-B574-EDE9920A1D4E}" destId="{FD7C3FD7-823B-408A-B998-12256FFD2D08}" srcOrd="1" destOrd="0" presId="urn:microsoft.com/office/officeart/2005/8/layout/hList6"/>
    <dgm:cxn modelId="{3774294E-702B-47AB-B970-33F82EA97243}" type="presParOf" srcId="{E82497AA-265B-48EF-B574-EDE9920A1D4E}" destId="{D354B605-0961-48D0-9DB9-688AF36E8348}" srcOrd="2" destOrd="0" presId="urn:microsoft.com/office/officeart/2005/8/layout/hList6"/>
    <dgm:cxn modelId="{3F13718A-5BD3-4091-A591-F3C80FBBBFF6}" type="presParOf" srcId="{E82497AA-265B-48EF-B574-EDE9920A1D4E}" destId="{1DFE744B-6315-4837-87FA-4E7316BC909F}" srcOrd="3" destOrd="0" presId="urn:microsoft.com/office/officeart/2005/8/layout/hList6"/>
    <dgm:cxn modelId="{BADADEED-0731-4287-8F52-82E3E4D583DF}" type="presParOf" srcId="{E82497AA-265B-48EF-B574-EDE9920A1D4E}" destId="{88842CE9-25D9-4704-8672-A5794CEAAD7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58C17D-1371-4376-9CED-66B30CCAAD2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B204D23-CBEE-40A9-837A-09C2101DB0F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IN" sz="2800" dirty="0">
              <a:solidFill>
                <a:schemeClr val="bg1"/>
              </a:solidFill>
            </a:rPr>
            <a:t>2)Diffusion of soluble solute from the stagnant layer to the bulk of the solution(rate determining step).</a:t>
          </a:r>
          <a:endParaRPr lang="en-IN" sz="2300" dirty="0">
            <a:solidFill>
              <a:schemeClr val="bg1"/>
            </a:solidFill>
          </a:endParaRPr>
        </a:p>
      </dgm:t>
    </dgm:pt>
    <dgm:pt modelId="{4BE6B446-4211-406E-85A1-16800154BB85}" type="parTrans" cxnId="{C43B96AB-1540-4727-9FBF-EE3FD833D52B}">
      <dgm:prSet/>
      <dgm:spPr/>
      <dgm:t>
        <a:bodyPr/>
        <a:lstStyle/>
        <a:p>
          <a:endParaRPr lang="en-IN"/>
        </a:p>
      </dgm:t>
    </dgm:pt>
    <dgm:pt modelId="{4179ACC1-669A-4C15-B467-797046A031FC}" type="sibTrans" cxnId="{C43B96AB-1540-4727-9FBF-EE3FD833D52B}">
      <dgm:prSet/>
      <dgm:spPr/>
      <dgm:t>
        <a:bodyPr/>
        <a:lstStyle/>
        <a:p>
          <a:endParaRPr lang="en-IN"/>
        </a:p>
      </dgm:t>
    </dgm:pt>
    <dgm:pt modelId="{5FD8CEE6-2813-45C9-B993-E19D3A3B0C59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IN" sz="2800" dirty="0">
              <a:solidFill>
                <a:schemeClr val="bg1"/>
              </a:solidFill>
            </a:rPr>
            <a:t>The theory is based on absence of any reactive or chemical forces.</a:t>
          </a:r>
        </a:p>
      </dgm:t>
    </dgm:pt>
    <dgm:pt modelId="{6744A397-9EE8-4EC0-8652-0AAFFC1B992C}" type="parTrans" cxnId="{78BD896D-310C-4566-98B0-580916046277}">
      <dgm:prSet/>
      <dgm:spPr/>
      <dgm:t>
        <a:bodyPr/>
        <a:lstStyle/>
        <a:p>
          <a:endParaRPr lang="en-IN"/>
        </a:p>
      </dgm:t>
    </dgm:pt>
    <dgm:pt modelId="{1677B4CA-6DD3-4711-AAA5-BA5CE6C5A4D5}" type="sibTrans" cxnId="{78BD896D-310C-4566-98B0-580916046277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n-IN" dirty="0"/>
        </a:p>
      </dgm:t>
    </dgm:pt>
    <dgm:pt modelId="{40165F17-4941-4E17-8074-476FEED891E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IN" sz="2800" dirty="0">
              <a:solidFill>
                <a:schemeClr val="bg1"/>
              </a:solidFill>
            </a:rPr>
            <a:t>It consist of two consecutive steps:</a:t>
          </a:r>
        </a:p>
        <a:p>
          <a:pPr rtl="0"/>
          <a:r>
            <a:rPr lang="en-IN" sz="2800" dirty="0">
              <a:solidFill>
                <a:schemeClr val="bg1"/>
              </a:solidFill>
            </a:rPr>
            <a:t>1)Formation of stagnant film or diffusion layer</a:t>
          </a:r>
        </a:p>
      </dgm:t>
    </dgm:pt>
    <dgm:pt modelId="{EDC70E32-5A8C-4A8C-9BD8-5FF044C9967F}" type="parTrans" cxnId="{803B7761-91BD-4EE9-9080-3C98B3604901}">
      <dgm:prSet/>
      <dgm:spPr/>
      <dgm:t>
        <a:bodyPr/>
        <a:lstStyle/>
        <a:p>
          <a:endParaRPr lang="en-IN"/>
        </a:p>
      </dgm:t>
    </dgm:pt>
    <dgm:pt modelId="{9723F80B-DC28-4B19-B110-1439695645B7}" type="sibTrans" cxnId="{803B7761-91BD-4EE9-9080-3C98B3604901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n-IN" dirty="0"/>
        </a:p>
      </dgm:t>
    </dgm:pt>
    <dgm:pt modelId="{BE203AD0-DF80-4DEE-862B-FE3A9BDB141F}" type="pres">
      <dgm:prSet presAssocID="{E158C17D-1371-4376-9CED-66B30CCAAD26}" presName="outerComposite" presStyleCnt="0">
        <dgm:presLayoutVars>
          <dgm:chMax val="5"/>
          <dgm:dir/>
          <dgm:resizeHandles val="exact"/>
        </dgm:presLayoutVars>
      </dgm:prSet>
      <dgm:spPr/>
    </dgm:pt>
    <dgm:pt modelId="{C892D770-BC0D-40CA-AD25-E147CF422ED6}" type="pres">
      <dgm:prSet presAssocID="{E158C17D-1371-4376-9CED-66B30CCAAD26}" presName="dummyMaxCanvas" presStyleCnt="0">
        <dgm:presLayoutVars/>
      </dgm:prSet>
      <dgm:spPr/>
    </dgm:pt>
    <dgm:pt modelId="{2731E7D0-4A3C-457F-AB79-CE2027C90ECD}" type="pres">
      <dgm:prSet presAssocID="{E158C17D-1371-4376-9CED-66B30CCAAD26}" presName="ThreeNodes_1" presStyleLbl="node1" presStyleIdx="0" presStyleCnt="3" custScaleX="94698" custScaleY="86670" custLinFactNeighborX="5095" custLinFactNeighborY="2225">
        <dgm:presLayoutVars>
          <dgm:bulletEnabled val="1"/>
        </dgm:presLayoutVars>
      </dgm:prSet>
      <dgm:spPr/>
    </dgm:pt>
    <dgm:pt modelId="{BC00AF2B-0C62-4E14-8B7E-E3CC17EC3CA7}" type="pres">
      <dgm:prSet presAssocID="{E158C17D-1371-4376-9CED-66B30CCAAD26}" presName="ThreeNodes_2" presStyleLbl="node1" presStyleIdx="1" presStyleCnt="3" custScaleX="96859" custScaleY="77781" custLinFactNeighborX="110" custLinFactNeighborY="-3330">
        <dgm:presLayoutVars>
          <dgm:bulletEnabled val="1"/>
        </dgm:presLayoutVars>
      </dgm:prSet>
      <dgm:spPr/>
    </dgm:pt>
    <dgm:pt modelId="{1FD83462-1203-41EC-A860-B264403C0653}" type="pres">
      <dgm:prSet presAssocID="{E158C17D-1371-4376-9CED-66B30CCAAD26}" presName="ThreeNodes_3" presStyleLbl="node1" presStyleIdx="2" presStyleCnt="3" custScaleX="105250" custScaleY="91111" custLinFactNeighborX="-2840" custLinFactNeighborY="-6667">
        <dgm:presLayoutVars>
          <dgm:bulletEnabled val="1"/>
        </dgm:presLayoutVars>
      </dgm:prSet>
      <dgm:spPr/>
    </dgm:pt>
    <dgm:pt modelId="{8D0D1068-4A33-420A-8A54-61835967E198}" type="pres">
      <dgm:prSet presAssocID="{E158C17D-1371-4376-9CED-66B30CCAAD26}" presName="ThreeConn_1-2" presStyleLbl="fgAccFollowNode1" presStyleIdx="0" presStyleCnt="2">
        <dgm:presLayoutVars>
          <dgm:bulletEnabled val="1"/>
        </dgm:presLayoutVars>
      </dgm:prSet>
      <dgm:spPr/>
    </dgm:pt>
    <dgm:pt modelId="{53EF9D23-79F0-4C7B-923B-8E8333BC8152}" type="pres">
      <dgm:prSet presAssocID="{E158C17D-1371-4376-9CED-66B30CCAAD26}" presName="ThreeConn_2-3" presStyleLbl="fgAccFollowNode1" presStyleIdx="1" presStyleCnt="2">
        <dgm:presLayoutVars>
          <dgm:bulletEnabled val="1"/>
        </dgm:presLayoutVars>
      </dgm:prSet>
      <dgm:spPr/>
    </dgm:pt>
    <dgm:pt modelId="{572FE97A-36C8-4F55-B272-55967935F20B}" type="pres">
      <dgm:prSet presAssocID="{E158C17D-1371-4376-9CED-66B30CCAAD26}" presName="ThreeNodes_1_text" presStyleLbl="node1" presStyleIdx="2" presStyleCnt="3">
        <dgm:presLayoutVars>
          <dgm:bulletEnabled val="1"/>
        </dgm:presLayoutVars>
      </dgm:prSet>
      <dgm:spPr/>
    </dgm:pt>
    <dgm:pt modelId="{23B40E3A-F827-449E-B3FF-3EB6C0B56E37}" type="pres">
      <dgm:prSet presAssocID="{E158C17D-1371-4376-9CED-66B30CCAAD26}" presName="ThreeNodes_2_text" presStyleLbl="node1" presStyleIdx="2" presStyleCnt="3">
        <dgm:presLayoutVars>
          <dgm:bulletEnabled val="1"/>
        </dgm:presLayoutVars>
      </dgm:prSet>
      <dgm:spPr/>
    </dgm:pt>
    <dgm:pt modelId="{85524587-926B-4EE0-815C-D4E6DE073D31}" type="pres">
      <dgm:prSet presAssocID="{E158C17D-1371-4376-9CED-66B30CCAAD2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FD1318-5DE3-4B9F-BAF1-01D9641CCFCC}" type="presOf" srcId="{5FD8CEE6-2813-45C9-B993-E19D3A3B0C59}" destId="{2731E7D0-4A3C-457F-AB79-CE2027C90ECD}" srcOrd="0" destOrd="0" presId="urn:microsoft.com/office/officeart/2005/8/layout/vProcess5"/>
    <dgm:cxn modelId="{2CCC6818-5A49-4D64-B7C4-E6682898F50B}" type="presOf" srcId="{BB204D23-CBEE-40A9-837A-09C2101DB0FF}" destId="{1FD83462-1203-41EC-A860-B264403C0653}" srcOrd="0" destOrd="0" presId="urn:microsoft.com/office/officeart/2005/8/layout/vProcess5"/>
    <dgm:cxn modelId="{803B7761-91BD-4EE9-9080-3C98B3604901}" srcId="{E158C17D-1371-4376-9CED-66B30CCAAD26}" destId="{40165F17-4941-4E17-8074-476FEED891E7}" srcOrd="1" destOrd="0" parTransId="{EDC70E32-5A8C-4A8C-9BD8-5FF044C9967F}" sibTransId="{9723F80B-DC28-4B19-B110-1439695645B7}"/>
    <dgm:cxn modelId="{B5705262-ACFE-4A13-BDCC-4A2A06BF7586}" type="presOf" srcId="{1677B4CA-6DD3-4711-AAA5-BA5CE6C5A4D5}" destId="{8D0D1068-4A33-420A-8A54-61835967E198}" srcOrd="0" destOrd="0" presId="urn:microsoft.com/office/officeart/2005/8/layout/vProcess5"/>
    <dgm:cxn modelId="{78BD896D-310C-4566-98B0-580916046277}" srcId="{E158C17D-1371-4376-9CED-66B30CCAAD26}" destId="{5FD8CEE6-2813-45C9-B993-E19D3A3B0C59}" srcOrd="0" destOrd="0" parTransId="{6744A397-9EE8-4EC0-8652-0AAFFC1B992C}" sibTransId="{1677B4CA-6DD3-4711-AAA5-BA5CE6C5A4D5}"/>
    <dgm:cxn modelId="{22C0C350-AB62-4EAF-BE83-71CADFE1C735}" type="presOf" srcId="{40165F17-4941-4E17-8074-476FEED891E7}" destId="{BC00AF2B-0C62-4E14-8B7E-E3CC17EC3CA7}" srcOrd="0" destOrd="0" presId="urn:microsoft.com/office/officeart/2005/8/layout/vProcess5"/>
    <dgm:cxn modelId="{46254F72-765B-44E6-9730-6840D87936E1}" type="presOf" srcId="{E158C17D-1371-4376-9CED-66B30CCAAD26}" destId="{BE203AD0-DF80-4DEE-862B-FE3A9BDB141F}" srcOrd="0" destOrd="0" presId="urn:microsoft.com/office/officeart/2005/8/layout/vProcess5"/>
    <dgm:cxn modelId="{9EED3A7C-4950-4868-9694-93F6FF2487F0}" type="presOf" srcId="{BB204D23-CBEE-40A9-837A-09C2101DB0FF}" destId="{85524587-926B-4EE0-815C-D4E6DE073D31}" srcOrd="1" destOrd="0" presId="urn:microsoft.com/office/officeart/2005/8/layout/vProcess5"/>
    <dgm:cxn modelId="{C43B96AB-1540-4727-9FBF-EE3FD833D52B}" srcId="{E158C17D-1371-4376-9CED-66B30CCAAD26}" destId="{BB204D23-CBEE-40A9-837A-09C2101DB0FF}" srcOrd="2" destOrd="0" parTransId="{4BE6B446-4211-406E-85A1-16800154BB85}" sibTransId="{4179ACC1-669A-4C15-B467-797046A031FC}"/>
    <dgm:cxn modelId="{0F22A1B0-12B8-41C7-8AE8-922A1BAAB97B}" type="presOf" srcId="{5FD8CEE6-2813-45C9-B993-E19D3A3B0C59}" destId="{572FE97A-36C8-4F55-B272-55967935F20B}" srcOrd="1" destOrd="0" presId="urn:microsoft.com/office/officeart/2005/8/layout/vProcess5"/>
    <dgm:cxn modelId="{C0D3B4B4-A264-42C2-9A5D-E1550A1F6B92}" type="presOf" srcId="{9723F80B-DC28-4B19-B110-1439695645B7}" destId="{53EF9D23-79F0-4C7B-923B-8E8333BC8152}" srcOrd="0" destOrd="0" presId="urn:microsoft.com/office/officeart/2005/8/layout/vProcess5"/>
    <dgm:cxn modelId="{DD90C0CF-AAAA-4865-9FCD-DFF059328361}" type="presOf" srcId="{40165F17-4941-4E17-8074-476FEED891E7}" destId="{23B40E3A-F827-449E-B3FF-3EB6C0B56E37}" srcOrd="1" destOrd="0" presId="urn:microsoft.com/office/officeart/2005/8/layout/vProcess5"/>
    <dgm:cxn modelId="{DB1C8146-A4A9-47DF-B0B0-9921C9CEA04A}" type="presParOf" srcId="{BE203AD0-DF80-4DEE-862B-FE3A9BDB141F}" destId="{C892D770-BC0D-40CA-AD25-E147CF422ED6}" srcOrd="0" destOrd="0" presId="urn:microsoft.com/office/officeart/2005/8/layout/vProcess5"/>
    <dgm:cxn modelId="{9C8EB378-8B07-47CE-9A5A-58EE23B72A97}" type="presParOf" srcId="{BE203AD0-DF80-4DEE-862B-FE3A9BDB141F}" destId="{2731E7D0-4A3C-457F-AB79-CE2027C90ECD}" srcOrd="1" destOrd="0" presId="urn:microsoft.com/office/officeart/2005/8/layout/vProcess5"/>
    <dgm:cxn modelId="{E33E767F-D12D-4E73-AB63-C2568658B337}" type="presParOf" srcId="{BE203AD0-DF80-4DEE-862B-FE3A9BDB141F}" destId="{BC00AF2B-0C62-4E14-8B7E-E3CC17EC3CA7}" srcOrd="2" destOrd="0" presId="urn:microsoft.com/office/officeart/2005/8/layout/vProcess5"/>
    <dgm:cxn modelId="{8185A3EB-83C2-4660-A0B0-E0C54F8B1070}" type="presParOf" srcId="{BE203AD0-DF80-4DEE-862B-FE3A9BDB141F}" destId="{1FD83462-1203-41EC-A860-B264403C0653}" srcOrd="3" destOrd="0" presId="urn:microsoft.com/office/officeart/2005/8/layout/vProcess5"/>
    <dgm:cxn modelId="{13FADBFB-01A4-4BB6-B6A4-11138BA7F2F7}" type="presParOf" srcId="{BE203AD0-DF80-4DEE-862B-FE3A9BDB141F}" destId="{8D0D1068-4A33-420A-8A54-61835967E198}" srcOrd="4" destOrd="0" presId="urn:microsoft.com/office/officeart/2005/8/layout/vProcess5"/>
    <dgm:cxn modelId="{EBAB4FB6-38CA-411E-9426-893A78B1FD0D}" type="presParOf" srcId="{BE203AD0-DF80-4DEE-862B-FE3A9BDB141F}" destId="{53EF9D23-79F0-4C7B-923B-8E8333BC8152}" srcOrd="5" destOrd="0" presId="urn:microsoft.com/office/officeart/2005/8/layout/vProcess5"/>
    <dgm:cxn modelId="{DFDB4CC3-865F-4E43-AD1E-790B6B1FD84B}" type="presParOf" srcId="{BE203AD0-DF80-4DEE-862B-FE3A9BDB141F}" destId="{572FE97A-36C8-4F55-B272-55967935F20B}" srcOrd="6" destOrd="0" presId="urn:microsoft.com/office/officeart/2005/8/layout/vProcess5"/>
    <dgm:cxn modelId="{6AE91019-E254-45C1-A711-CC7A29C2512D}" type="presParOf" srcId="{BE203AD0-DF80-4DEE-862B-FE3A9BDB141F}" destId="{23B40E3A-F827-449E-B3FF-3EB6C0B56E37}" srcOrd="7" destOrd="0" presId="urn:microsoft.com/office/officeart/2005/8/layout/vProcess5"/>
    <dgm:cxn modelId="{2D2871BE-BD88-4E6B-BDFC-4EC8903E8EE6}" type="presParOf" srcId="{BE203AD0-DF80-4DEE-862B-FE3A9BDB141F}" destId="{85524587-926B-4EE0-815C-D4E6DE073D3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E61A88-608C-442C-B689-651F92A17F0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FD52592A-DBC3-4CAB-9147-C86C2715144C}">
      <dgm:prSet/>
      <dgm:spPr/>
      <dgm:t>
        <a:bodyPr/>
        <a:lstStyle/>
        <a:p>
          <a:pPr rtl="0"/>
          <a:r>
            <a:rPr lang="en-IN" dirty="0"/>
            <a:t>Disapproved the existence of a stagnant layer at solid- liquid interface.</a:t>
          </a:r>
        </a:p>
      </dgm:t>
    </dgm:pt>
    <dgm:pt modelId="{3E00B445-FB83-4164-94BA-72F2A5869914}" type="parTrans" cxnId="{A2D74F8C-9C05-4D0C-87C2-41F3278168E0}">
      <dgm:prSet/>
      <dgm:spPr/>
      <dgm:t>
        <a:bodyPr/>
        <a:lstStyle/>
        <a:p>
          <a:endParaRPr lang="en-IN"/>
        </a:p>
      </dgm:t>
    </dgm:pt>
    <dgm:pt modelId="{D875F816-2102-47AA-A44D-909B55043536}" type="sibTrans" cxnId="{A2D74F8C-9C05-4D0C-87C2-41F3278168E0}">
      <dgm:prSet/>
      <dgm:spPr/>
      <dgm:t>
        <a:bodyPr/>
        <a:lstStyle/>
        <a:p>
          <a:endParaRPr lang="en-IN"/>
        </a:p>
      </dgm:t>
    </dgm:pt>
    <dgm:pt modelId="{6AA7B620-BBFE-4834-A20F-D6701E7E7F52}">
      <dgm:prSet/>
      <dgm:spPr/>
      <dgm:t>
        <a:bodyPr/>
        <a:lstStyle/>
        <a:p>
          <a:pPr rtl="0"/>
          <a:r>
            <a:rPr lang="en-IN" dirty="0"/>
            <a:t>There exist turbulence in the dissolution medium at the solid-liquid interface.</a:t>
          </a:r>
        </a:p>
      </dgm:t>
    </dgm:pt>
    <dgm:pt modelId="{A819C93C-AF31-40C9-A06C-BBF1EAF683A9}" type="parTrans" cxnId="{F35E06F5-B057-4490-B619-189D04CD22C2}">
      <dgm:prSet/>
      <dgm:spPr/>
      <dgm:t>
        <a:bodyPr/>
        <a:lstStyle/>
        <a:p>
          <a:endParaRPr lang="en-IN"/>
        </a:p>
      </dgm:t>
    </dgm:pt>
    <dgm:pt modelId="{C9397078-8E86-452D-A568-84EBD0170AB3}" type="sibTrans" cxnId="{F35E06F5-B057-4490-B619-189D04CD22C2}">
      <dgm:prSet/>
      <dgm:spPr/>
      <dgm:t>
        <a:bodyPr/>
        <a:lstStyle/>
        <a:p>
          <a:endParaRPr lang="en-IN"/>
        </a:p>
      </dgm:t>
    </dgm:pt>
    <dgm:pt modelId="{7B2E1319-9F5E-4650-8331-E21E251A4320}">
      <dgm:prSet/>
      <dgm:spPr/>
      <dgm:t>
        <a:bodyPr/>
        <a:lstStyle/>
        <a:p>
          <a:pPr rtl="0"/>
          <a:r>
            <a:rPr lang="en-IN" dirty="0"/>
            <a:t>Mass of eddies or packets reach the solid- liquid interface due to eddy currents.</a:t>
          </a:r>
        </a:p>
      </dgm:t>
    </dgm:pt>
    <dgm:pt modelId="{42E7A8AE-3AAD-462A-BA54-FA51B7DCF3D8}" type="parTrans" cxnId="{BCC7B271-93A4-4ECD-9E10-AFB7D6DE5D31}">
      <dgm:prSet/>
      <dgm:spPr/>
      <dgm:t>
        <a:bodyPr/>
        <a:lstStyle/>
        <a:p>
          <a:endParaRPr lang="en-IN"/>
        </a:p>
      </dgm:t>
    </dgm:pt>
    <dgm:pt modelId="{264D4F7F-4FAA-482C-9410-177E9849AFA5}" type="sibTrans" cxnId="{BCC7B271-93A4-4ECD-9E10-AFB7D6DE5D31}">
      <dgm:prSet/>
      <dgm:spPr/>
      <dgm:t>
        <a:bodyPr/>
        <a:lstStyle/>
        <a:p>
          <a:endParaRPr lang="en-IN"/>
        </a:p>
      </dgm:t>
    </dgm:pt>
    <dgm:pt modelId="{759CD3E8-74A0-4DA4-97EC-DA3588248F3E}">
      <dgm:prSet/>
      <dgm:spPr/>
      <dgm:t>
        <a:bodyPr/>
        <a:lstStyle/>
        <a:p>
          <a:pPr rtl="0"/>
          <a:r>
            <a:rPr lang="en-IN" dirty="0"/>
            <a:t>Absorb solute by diffusion and carry it back into bulk solution.</a:t>
          </a:r>
        </a:p>
      </dgm:t>
    </dgm:pt>
    <dgm:pt modelId="{2832C81B-E72E-44E7-987A-2ADBA63D5E4C}" type="parTrans" cxnId="{75F4C07A-57F8-4CCE-A849-EC800818155E}">
      <dgm:prSet/>
      <dgm:spPr/>
      <dgm:t>
        <a:bodyPr/>
        <a:lstStyle/>
        <a:p>
          <a:endParaRPr lang="en-IN"/>
        </a:p>
      </dgm:t>
    </dgm:pt>
    <dgm:pt modelId="{4943BF33-6E17-4C52-AAC8-79CD9EE8FCA1}" type="sibTrans" cxnId="{75F4C07A-57F8-4CCE-A849-EC800818155E}">
      <dgm:prSet/>
      <dgm:spPr/>
      <dgm:t>
        <a:bodyPr/>
        <a:lstStyle/>
        <a:p>
          <a:endParaRPr lang="en-IN"/>
        </a:p>
      </dgm:t>
    </dgm:pt>
    <dgm:pt modelId="{B3F8073B-6262-4842-B597-A863A61DFAD9}" type="pres">
      <dgm:prSet presAssocID="{F9E61A88-608C-442C-B689-651F92A17F0A}" presName="linear" presStyleCnt="0">
        <dgm:presLayoutVars>
          <dgm:animLvl val="lvl"/>
          <dgm:resizeHandles val="exact"/>
        </dgm:presLayoutVars>
      </dgm:prSet>
      <dgm:spPr/>
    </dgm:pt>
    <dgm:pt modelId="{89F02CBB-1A60-4AF2-AA6C-0FB6CE00AF4C}" type="pres">
      <dgm:prSet presAssocID="{FD52592A-DBC3-4CAB-9147-C86C271514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1937D7B-D10F-449F-A1BA-9AF277F6C4D3}" type="pres">
      <dgm:prSet presAssocID="{D875F816-2102-47AA-A44D-909B55043536}" presName="spacer" presStyleCnt="0"/>
      <dgm:spPr/>
    </dgm:pt>
    <dgm:pt modelId="{E79E77F8-56AD-4484-AE3E-B67AF61194C5}" type="pres">
      <dgm:prSet presAssocID="{6AA7B620-BBFE-4834-A20F-D6701E7E7F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8D3894-D8E5-460B-B458-B89595F43A08}" type="pres">
      <dgm:prSet presAssocID="{C9397078-8E86-452D-A568-84EBD0170AB3}" presName="spacer" presStyleCnt="0"/>
      <dgm:spPr/>
    </dgm:pt>
    <dgm:pt modelId="{E9709D81-8D41-4C4E-B1F5-4A5C7DBA12B6}" type="pres">
      <dgm:prSet presAssocID="{7B2E1319-9F5E-4650-8331-E21E251A43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EE5F52-3838-499B-981C-AD6AF20023F7}" type="pres">
      <dgm:prSet presAssocID="{264D4F7F-4FAA-482C-9410-177E9849AFA5}" presName="spacer" presStyleCnt="0"/>
      <dgm:spPr/>
    </dgm:pt>
    <dgm:pt modelId="{844355D4-6D42-469F-B462-AE4EC7B4D0F6}" type="pres">
      <dgm:prSet presAssocID="{759CD3E8-74A0-4DA4-97EC-DA3588248F3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608A08-9A94-4CD8-9184-05C5154E9D7B}" type="presOf" srcId="{759CD3E8-74A0-4DA4-97EC-DA3588248F3E}" destId="{844355D4-6D42-469F-B462-AE4EC7B4D0F6}" srcOrd="0" destOrd="0" presId="urn:microsoft.com/office/officeart/2005/8/layout/vList2"/>
    <dgm:cxn modelId="{BCC7B271-93A4-4ECD-9E10-AFB7D6DE5D31}" srcId="{F9E61A88-608C-442C-B689-651F92A17F0A}" destId="{7B2E1319-9F5E-4650-8331-E21E251A4320}" srcOrd="2" destOrd="0" parTransId="{42E7A8AE-3AAD-462A-BA54-FA51B7DCF3D8}" sibTransId="{264D4F7F-4FAA-482C-9410-177E9849AFA5}"/>
    <dgm:cxn modelId="{75F4C07A-57F8-4CCE-A849-EC800818155E}" srcId="{F9E61A88-608C-442C-B689-651F92A17F0A}" destId="{759CD3E8-74A0-4DA4-97EC-DA3588248F3E}" srcOrd="3" destOrd="0" parTransId="{2832C81B-E72E-44E7-987A-2ADBA63D5E4C}" sibTransId="{4943BF33-6E17-4C52-AAC8-79CD9EE8FCA1}"/>
    <dgm:cxn modelId="{F34F5A7B-C8D5-4972-9104-4B9CC882EA48}" type="presOf" srcId="{F9E61A88-608C-442C-B689-651F92A17F0A}" destId="{B3F8073B-6262-4842-B597-A863A61DFAD9}" srcOrd="0" destOrd="0" presId="urn:microsoft.com/office/officeart/2005/8/layout/vList2"/>
    <dgm:cxn modelId="{A2D74F8C-9C05-4D0C-87C2-41F3278168E0}" srcId="{F9E61A88-608C-442C-B689-651F92A17F0A}" destId="{FD52592A-DBC3-4CAB-9147-C86C2715144C}" srcOrd="0" destOrd="0" parTransId="{3E00B445-FB83-4164-94BA-72F2A5869914}" sibTransId="{D875F816-2102-47AA-A44D-909B55043536}"/>
    <dgm:cxn modelId="{1763009C-5E3E-43E6-AD4F-1E17C36974DC}" type="presOf" srcId="{6AA7B620-BBFE-4834-A20F-D6701E7E7F52}" destId="{E79E77F8-56AD-4484-AE3E-B67AF61194C5}" srcOrd="0" destOrd="0" presId="urn:microsoft.com/office/officeart/2005/8/layout/vList2"/>
    <dgm:cxn modelId="{4F5C61B3-5D25-4B98-9643-B0834F5083D6}" type="presOf" srcId="{FD52592A-DBC3-4CAB-9147-C86C2715144C}" destId="{89F02CBB-1A60-4AF2-AA6C-0FB6CE00AF4C}" srcOrd="0" destOrd="0" presId="urn:microsoft.com/office/officeart/2005/8/layout/vList2"/>
    <dgm:cxn modelId="{7A8A04B4-1372-470E-B4E8-9B191D0060E6}" type="presOf" srcId="{7B2E1319-9F5E-4650-8331-E21E251A4320}" destId="{E9709D81-8D41-4C4E-B1F5-4A5C7DBA12B6}" srcOrd="0" destOrd="0" presId="urn:microsoft.com/office/officeart/2005/8/layout/vList2"/>
    <dgm:cxn modelId="{F35E06F5-B057-4490-B619-189D04CD22C2}" srcId="{F9E61A88-608C-442C-B689-651F92A17F0A}" destId="{6AA7B620-BBFE-4834-A20F-D6701E7E7F52}" srcOrd="1" destOrd="0" parTransId="{A819C93C-AF31-40C9-A06C-BBF1EAF683A9}" sibTransId="{C9397078-8E86-452D-A568-84EBD0170AB3}"/>
    <dgm:cxn modelId="{04181A68-0A40-4B57-89CB-E5CF95BC9DFC}" type="presParOf" srcId="{B3F8073B-6262-4842-B597-A863A61DFAD9}" destId="{89F02CBB-1A60-4AF2-AA6C-0FB6CE00AF4C}" srcOrd="0" destOrd="0" presId="urn:microsoft.com/office/officeart/2005/8/layout/vList2"/>
    <dgm:cxn modelId="{0850F95A-9775-4E3D-A3E4-08C16C3FE5B2}" type="presParOf" srcId="{B3F8073B-6262-4842-B597-A863A61DFAD9}" destId="{51937D7B-D10F-449F-A1BA-9AF277F6C4D3}" srcOrd="1" destOrd="0" presId="urn:microsoft.com/office/officeart/2005/8/layout/vList2"/>
    <dgm:cxn modelId="{CC06E224-F59E-4CC2-A3A1-1846BA7D9BA6}" type="presParOf" srcId="{B3F8073B-6262-4842-B597-A863A61DFAD9}" destId="{E79E77F8-56AD-4484-AE3E-B67AF61194C5}" srcOrd="2" destOrd="0" presId="urn:microsoft.com/office/officeart/2005/8/layout/vList2"/>
    <dgm:cxn modelId="{318823A6-5D8E-4838-B06A-9F42622F067D}" type="presParOf" srcId="{B3F8073B-6262-4842-B597-A863A61DFAD9}" destId="{298D3894-D8E5-460B-B458-B89595F43A08}" srcOrd="3" destOrd="0" presId="urn:microsoft.com/office/officeart/2005/8/layout/vList2"/>
    <dgm:cxn modelId="{70CEEC05-1154-4F27-A880-46ADF9D82854}" type="presParOf" srcId="{B3F8073B-6262-4842-B597-A863A61DFAD9}" destId="{E9709D81-8D41-4C4E-B1F5-4A5C7DBA12B6}" srcOrd="4" destOrd="0" presId="urn:microsoft.com/office/officeart/2005/8/layout/vList2"/>
    <dgm:cxn modelId="{97E95811-5E55-4F85-A87F-D2F1EC3F544A}" type="presParOf" srcId="{B3F8073B-6262-4842-B597-A863A61DFAD9}" destId="{A4EE5F52-3838-499B-981C-AD6AF20023F7}" srcOrd="5" destOrd="0" presId="urn:microsoft.com/office/officeart/2005/8/layout/vList2"/>
    <dgm:cxn modelId="{EE364E7D-6D69-4101-BE81-3154E17E6446}" type="presParOf" srcId="{B3F8073B-6262-4842-B597-A863A61DFAD9}" destId="{844355D4-6D42-469F-B462-AE4EC7B4D0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C754F-3A1E-4F72-BCD4-C62A7BC8631F}">
      <dsp:nvSpPr>
        <dsp:cNvPr id="0" name=""/>
        <dsp:cNvSpPr/>
      </dsp:nvSpPr>
      <dsp:spPr>
        <a:xfrm>
          <a:off x="0" y="1252855"/>
          <a:ext cx="50720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69439-C43B-47E1-A94C-CB1FC5A1AC14}">
      <dsp:nvSpPr>
        <dsp:cNvPr id="0" name=""/>
        <dsp:cNvSpPr/>
      </dsp:nvSpPr>
      <dsp:spPr>
        <a:xfrm>
          <a:off x="214282" y="71436"/>
          <a:ext cx="4838301" cy="132671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199" tIns="0" rIns="1341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tx1"/>
              </a:solidFill>
            </a:rPr>
            <a:t>To show that the release of drug from the tablet is close to 100%</a:t>
          </a:r>
        </a:p>
      </dsp:txBody>
      <dsp:txXfrm>
        <a:off x="279047" y="136201"/>
        <a:ext cx="4708771" cy="1197187"/>
      </dsp:txXfrm>
    </dsp:sp>
    <dsp:sp modelId="{C487976E-2220-47B0-8063-6311FC1A898E}">
      <dsp:nvSpPr>
        <dsp:cNvPr id="0" name=""/>
        <dsp:cNvSpPr/>
      </dsp:nvSpPr>
      <dsp:spPr>
        <a:xfrm>
          <a:off x="0" y="2785642"/>
          <a:ext cx="50720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0CBA8-7115-415C-BB62-8D529E245752}">
      <dsp:nvSpPr>
        <dsp:cNvPr id="0" name=""/>
        <dsp:cNvSpPr/>
      </dsp:nvSpPr>
      <dsp:spPr>
        <a:xfrm>
          <a:off x="254612" y="1658592"/>
          <a:ext cx="4817485" cy="134270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199" tIns="0" rIns="1341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tx2"/>
              </a:solidFill>
            </a:rPr>
            <a:t>To show that batch to batch rate of drug release is uniform  </a:t>
          </a:r>
        </a:p>
      </dsp:txBody>
      <dsp:txXfrm>
        <a:off x="320158" y="1724138"/>
        <a:ext cx="4686393" cy="1211615"/>
      </dsp:txXfrm>
    </dsp:sp>
    <dsp:sp modelId="{730AFFAE-F286-41A2-999D-BC5D54FFE80F}">
      <dsp:nvSpPr>
        <dsp:cNvPr id="0" name=""/>
        <dsp:cNvSpPr/>
      </dsp:nvSpPr>
      <dsp:spPr>
        <a:xfrm>
          <a:off x="0" y="4380688"/>
          <a:ext cx="50720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F2CA1-6EE6-4ADA-9F78-0C81D9B6AF5D}">
      <dsp:nvSpPr>
        <dsp:cNvPr id="0" name=""/>
        <dsp:cNvSpPr/>
      </dsp:nvSpPr>
      <dsp:spPr>
        <a:xfrm>
          <a:off x="214282" y="3286146"/>
          <a:ext cx="4829160" cy="1404965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199" tIns="0" rIns="1341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bg1"/>
              </a:solidFill>
            </a:rPr>
            <a:t>To show that release is equivalent to those batches proven to be bioavailable</a:t>
          </a:r>
        </a:p>
      </dsp:txBody>
      <dsp:txXfrm>
        <a:off x="282867" y="3354731"/>
        <a:ext cx="4691990" cy="126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8B5BF-3921-4B3A-92AC-FB473F5BAA9B}">
      <dsp:nvSpPr>
        <dsp:cNvPr id="0" name=""/>
        <dsp:cNvSpPr/>
      </dsp:nvSpPr>
      <dsp:spPr>
        <a:xfrm rot="16200000">
          <a:off x="-887588" y="888593"/>
          <a:ext cx="4389120" cy="2611933"/>
        </a:xfrm>
        <a:prstGeom prst="flowChartManualOperati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035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FF00"/>
              </a:solidFill>
            </a:rPr>
            <a:t>Diffusion layer model/film theory</a:t>
          </a:r>
        </a:p>
      </dsp:txBody>
      <dsp:txXfrm rot="5400000">
        <a:off x="1005" y="877824"/>
        <a:ext cx="2611933" cy="2633472"/>
      </dsp:txXfrm>
    </dsp:sp>
    <dsp:sp modelId="{D354B605-0961-48D0-9DB9-688AF36E8348}">
      <dsp:nvSpPr>
        <dsp:cNvPr id="0" name=""/>
        <dsp:cNvSpPr/>
      </dsp:nvSpPr>
      <dsp:spPr>
        <a:xfrm rot="16200000">
          <a:off x="1920239" y="888593"/>
          <a:ext cx="4389120" cy="2611933"/>
        </a:xfrm>
        <a:prstGeom prst="flowChartManualOperati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035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bg1"/>
              </a:solidFill>
            </a:rPr>
            <a:t>Danckwert’s model/surface renewal theory</a:t>
          </a:r>
        </a:p>
      </dsp:txBody>
      <dsp:txXfrm rot="5400000">
        <a:off x="2808832" y="877824"/>
        <a:ext cx="2611933" cy="2633472"/>
      </dsp:txXfrm>
    </dsp:sp>
    <dsp:sp modelId="{88842CE9-25D9-4704-8672-A5794CEAAD7F}">
      <dsp:nvSpPr>
        <dsp:cNvPr id="0" name=""/>
        <dsp:cNvSpPr/>
      </dsp:nvSpPr>
      <dsp:spPr>
        <a:xfrm rot="16200000">
          <a:off x="4728068" y="888593"/>
          <a:ext cx="4389120" cy="2611933"/>
        </a:xfrm>
        <a:prstGeom prst="flowChartManualOperation">
          <a:avLst/>
        </a:prstGeom>
        <a:solidFill>
          <a:schemeClr val="tx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035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FF00"/>
              </a:solidFill>
            </a:rPr>
            <a:t>Interfacial barrier theory</a:t>
          </a:r>
        </a:p>
      </dsp:txBody>
      <dsp:txXfrm rot="5400000">
        <a:off x="5616661" y="877824"/>
        <a:ext cx="2611933" cy="2633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1E7D0-4A3C-457F-AB79-CE2027C90ECD}">
      <dsp:nvSpPr>
        <dsp:cNvPr id="0" name=""/>
        <dsp:cNvSpPr/>
      </dsp:nvSpPr>
      <dsp:spPr>
        <a:xfrm>
          <a:off x="500037" y="142893"/>
          <a:ext cx="7360307" cy="139309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bg1"/>
              </a:solidFill>
            </a:rPr>
            <a:t>The theory is based on absence of any reactive or chemical forces.</a:t>
          </a:r>
        </a:p>
      </dsp:txBody>
      <dsp:txXfrm>
        <a:off x="540839" y="183695"/>
        <a:ext cx="5725366" cy="1311490"/>
      </dsp:txXfrm>
    </dsp:sp>
    <dsp:sp modelId="{BC00AF2B-0C62-4E14-8B7E-E3CC17EC3CA7}">
      <dsp:nvSpPr>
        <dsp:cNvPr id="0" name=""/>
        <dsp:cNvSpPr/>
      </dsp:nvSpPr>
      <dsp:spPr>
        <a:xfrm>
          <a:off x="714402" y="2000291"/>
          <a:ext cx="7528268" cy="125021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bg1"/>
              </a:solidFill>
            </a:rPr>
            <a:t>It consist of two consecutive steps: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bg1"/>
              </a:solidFill>
            </a:rPr>
            <a:t>1)Formation of stagnant film or diffusion layer</a:t>
          </a:r>
        </a:p>
      </dsp:txBody>
      <dsp:txXfrm>
        <a:off x="751020" y="2036909"/>
        <a:ext cx="5778809" cy="1176980"/>
      </dsp:txXfrm>
    </dsp:sp>
    <dsp:sp modelId="{1FD83462-1203-41EC-A860-B264403C0653}">
      <dsp:nvSpPr>
        <dsp:cNvPr id="0" name=""/>
        <dsp:cNvSpPr/>
      </dsp:nvSpPr>
      <dsp:spPr>
        <a:xfrm>
          <a:off x="844825" y="3714771"/>
          <a:ext cx="8180451" cy="146447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bg1"/>
              </a:solidFill>
            </a:rPr>
            <a:t>2)Diffusion of soluble solute from the stagnant layer to the bulk of the solution(rate determining step).</a:t>
          </a:r>
          <a:endParaRPr lang="en-IN" sz="2300" kern="1200" dirty="0">
            <a:solidFill>
              <a:schemeClr val="bg1"/>
            </a:solidFill>
          </a:endParaRPr>
        </a:p>
      </dsp:txBody>
      <dsp:txXfrm>
        <a:off x="887718" y="3757664"/>
        <a:ext cx="6273228" cy="1378691"/>
      </dsp:txXfrm>
    </dsp:sp>
    <dsp:sp modelId="{8D0D1068-4A33-420A-8A54-61835967E198}">
      <dsp:nvSpPr>
        <dsp:cNvPr id="0" name=""/>
        <dsp:cNvSpPr/>
      </dsp:nvSpPr>
      <dsp:spPr>
        <a:xfrm>
          <a:off x="6625606" y="1218910"/>
          <a:ext cx="1044780" cy="1044780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>
        <a:off x="6860682" y="1218910"/>
        <a:ext cx="574629" cy="786197"/>
      </dsp:txXfrm>
    </dsp:sp>
    <dsp:sp modelId="{53EF9D23-79F0-4C7B-923B-8E8333BC8152}">
      <dsp:nvSpPr>
        <dsp:cNvPr id="0" name=""/>
        <dsp:cNvSpPr/>
      </dsp:nvSpPr>
      <dsp:spPr>
        <a:xfrm>
          <a:off x="7311406" y="3083442"/>
          <a:ext cx="1044780" cy="1044780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>
        <a:off x="7546482" y="3083442"/>
        <a:ext cx="574629" cy="786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02CBB-1A60-4AF2-AA6C-0FB6CE00AF4C}">
      <dsp:nvSpPr>
        <dsp:cNvPr id="0" name=""/>
        <dsp:cNvSpPr/>
      </dsp:nvSpPr>
      <dsp:spPr>
        <a:xfrm>
          <a:off x="0" y="76015"/>
          <a:ext cx="8229600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Disapproved the existence of a stagnant layer at solid- liquid interface.</a:t>
          </a:r>
        </a:p>
      </dsp:txBody>
      <dsp:txXfrm>
        <a:off x="52431" y="128446"/>
        <a:ext cx="8124738" cy="969198"/>
      </dsp:txXfrm>
    </dsp:sp>
    <dsp:sp modelId="{E79E77F8-56AD-4484-AE3E-B67AF61194C5}">
      <dsp:nvSpPr>
        <dsp:cNvPr id="0" name=""/>
        <dsp:cNvSpPr/>
      </dsp:nvSpPr>
      <dsp:spPr>
        <a:xfrm>
          <a:off x="0" y="1227835"/>
          <a:ext cx="8229600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There exist turbulence in the dissolution medium at the solid-liquid interface.</a:t>
          </a:r>
        </a:p>
      </dsp:txBody>
      <dsp:txXfrm>
        <a:off x="52431" y="1280266"/>
        <a:ext cx="8124738" cy="969198"/>
      </dsp:txXfrm>
    </dsp:sp>
    <dsp:sp modelId="{E9709D81-8D41-4C4E-B1F5-4A5C7DBA12B6}">
      <dsp:nvSpPr>
        <dsp:cNvPr id="0" name=""/>
        <dsp:cNvSpPr/>
      </dsp:nvSpPr>
      <dsp:spPr>
        <a:xfrm>
          <a:off x="0" y="2379655"/>
          <a:ext cx="8229600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Mass of eddies or packets reach the solid- liquid interface due to eddy currents.</a:t>
          </a:r>
        </a:p>
      </dsp:txBody>
      <dsp:txXfrm>
        <a:off x="52431" y="2432086"/>
        <a:ext cx="8124738" cy="969198"/>
      </dsp:txXfrm>
    </dsp:sp>
    <dsp:sp modelId="{844355D4-6D42-469F-B462-AE4EC7B4D0F6}">
      <dsp:nvSpPr>
        <dsp:cNvPr id="0" name=""/>
        <dsp:cNvSpPr/>
      </dsp:nvSpPr>
      <dsp:spPr>
        <a:xfrm>
          <a:off x="0" y="3531475"/>
          <a:ext cx="8229600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Absorb solute by diffusion and carry it back into bulk solution.</a:t>
          </a:r>
        </a:p>
      </dsp:txBody>
      <dsp:txXfrm>
        <a:off x="52431" y="3583906"/>
        <a:ext cx="8124738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D5F733-3684-423F-8F07-4B3A5A229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1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can be reversibly changed into another form by altering the temperature or pressure.</a:t>
            </a:r>
          </a:p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is unstable at all the temperature or pressures. </a:t>
            </a:r>
            <a:endParaRPr lang="en-IN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2235B3-8BEF-4412-981C-5CDBCDC328FD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0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IN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26CE0-6DB8-40CE-82CE-C1C8E390CA9E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5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IN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26CE0-6DB8-40CE-82CE-C1C8E390CA9E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295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3A87-951D-4873-AE4C-B041E97FCF3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can be reversibly changed into another form by altering the temperature or pressure.</a:t>
            </a:r>
          </a:p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is unstable at all the temperature or pressures. </a:t>
            </a:r>
            <a:endParaRPr lang="en-IN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9FFFDD-2323-47E6-B90A-E77399F05B5C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4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can be reversibly changed into another form by altering the temperature or pressure.</a:t>
            </a:r>
          </a:p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is unstable at all the temperature or pressures. </a:t>
            </a:r>
            <a:endParaRPr lang="en-IN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9C2A20-B4C3-4FFA-9C99-9FCCA404B41B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can be reversibly changed into another form by altering the temperature or pressure.</a:t>
            </a:r>
          </a:p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is unstable at all the temperature or pressures. </a:t>
            </a:r>
            <a:endParaRPr lang="en-IN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26CE0-6DB8-40CE-82CE-C1C8E390CA9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13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can be reversibly changed into another form by altering the temperature or pressure.</a:t>
            </a:r>
          </a:p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is unstable at all the temperature or pressures. </a:t>
            </a:r>
            <a:endParaRPr lang="en-IN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26CE0-6DB8-40CE-82CE-C1C8E390CA9E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can be reversibly changed into another form by altering the temperature or pressure.</a:t>
            </a:r>
          </a:p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is unstable at all the temperature or pressures. </a:t>
            </a:r>
            <a:endParaRPr lang="en-IN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26CE0-6DB8-40CE-82CE-C1C8E390CA9E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3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can be reversibly changed into another form by altering the temperature or pressure.</a:t>
            </a:r>
          </a:p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is unstable at all the temperature or pressures. </a:t>
            </a:r>
            <a:endParaRPr lang="en-IN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26CE0-6DB8-40CE-82CE-C1C8E390CA9E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8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can be reversibly changed into another form by altering the temperature or pressure.</a:t>
            </a:r>
          </a:p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is unstable at all the temperature or pressures. </a:t>
            </a:r>
            <a:endParaRPr lang="en-IN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26CE0-6DB8-40CE-82CE-C1C8E390CA9E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5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can be reversibly changed into another form by altering the temperature or pressure.</a:t>
            </a:r>
          </a:p>
          <a:p>
            <a:pPr marL="228600" indent="-228600">
              <a:buFontTx/>
              <a:buAutoNum type="alphaLcParenR"/>
            </a:pPr>
            <a:r>
              <a:rPr lang="en-IN">
                <a:latin typeface="Nyala" panose="02000504070300020003" pitchFamily="2" charset="0"/>
                <a:cs typeface="Times New Roman" panose="02020603050405020304" pitchFamily="18" charset="0"/>
              </a:rPr>
              <a:t>which is unstable at all the temperature or pressures. </a:t>
            </a:r>
            <a:endParaRPr lang="en-IN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26CE0-6DB8-40CE-82CE-C1C8E390CA9E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43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80D47-ECA5-4CA2-BF27-6D4AD06B3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0B32-93B5-476F-88B9-D281B312BE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6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DEFA-73B3-44A9-813D-BFE805343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9C0BF-FFE0-430A-A2F7-EF731787FA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B76-02D2-40E0-A691-D1DB459E69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0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AB5F-9C0E-4455-BBD9-A8EE56738956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14A-D75C-4562-9BC9-912816BD31A6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D3BE-E2DF-49F3-92A3-D52339CE2D6F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D42-C3A4-4327-A3AA-33613C371999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5EE-10AE-4CE9-8DBF-5A955B67B95E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BEFE-C39D-412B-AD24-74BBF42B0770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CC90-3889-4448-BC11-491CDDD94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81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F390-2CCB-458B-B197-EDADF018DC1F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144-E166-4E16-80E7-FC11FE46067E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E05E-E48E-4AE5-BB69-3984FE840A60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6200-0444-4B4D-9116-D98D1AA40C08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17AC-ECB3-49C3-BE8E-E4B3A2EF416C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FB1E-CF6B-487F-AD79-B60AB6A49A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799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DD90-37EE-4485-A7F3-BF9C2845BA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6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0468-C9B9-49F2-A92F-FCED2C1B6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8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CB45-0A50-42EA-A73E-5FDEB2991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7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3B2A-6758-4ADC-BCC6-CB537D5DD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4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F2B32-3321-4AAE-B441-743DC6237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2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0FE6C-146D-4D20-8273-41D20311B0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3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51A7E9D-CB52-4933-96C2-A4D84E4ABB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253F2E-C294-4C39-A275-0DD6FC11BE27}" type="datetime1">
              <a:rPr lang="en-US" smtClean="0"/>
              <a:pPr/>
              <a:t>2/8/2024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BD617A-0FBE-49E2-8B00-23E4AD339D92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F53737-11D5-4425-801C-A263E25625B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556B25-6396-4F96-A245-9DC45F385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1"/>
          <p:cNvSpPr>
            <a:spLocks noChangeArrowheads="1"/>
          </p:cNvSpPr>
          <p:nvPr/>
        </p:nvSpPr>
        <p:spPr bwMode="auto">
          <a:xfrm>
            <a:off x="146049" y="2144361"/>
            <a:ext cx="8882063" cy="2438400"/>
          </a:xfrm>
          <a:prstGeom prst="rect">
            <a:avLst/>
          </a:prstGeom>
          <a:solidFill>
            <a:schemeClr val="accent1">
              <a:alpha val="57001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IN"/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454781" y="2712572"/>
            <a:ext cx="6486525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9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FACTORS AFFECTING DRUG ABSORPTION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7" y="2452336"/>
            <a:ext cx="1822450" cy="1822450"/>
          </a:xfrm>
          <a:prstGeom prst="roundRect">
            <a:avLst>
              <a:gd name="adj" fmla="val 16667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3646488" y="1146175"/>
            <a:ext cx="261937" cy="944563"/>
            <a:chOff x="3645976" y="1146949"/>
            <a:chExt cx="262759" cy="943405"/>
          </a:xfrm>
        </p:grpSpPr>
        <p:sp>
          <p:nvSpPr>
            <p:cNvPr id="3135" name="Rectangle 3"/>
            <p:cNvSpPr>
              <a:spLocks noChangeArrowheads="1"/>
            </p:cNvSpPr>
            <p:nvPr/>
          </p:nvSpPr>
          <p:spPr bwMode="auto">
            <a:xfrm>
              <a:off x="3672151" y="1798115"/>
              <a:ext cx="210409" cy="93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36" name="Rectangle 4"/>
            <p:cNvSpPr>
              <a:spLocks noChangeArrowheads="1"/>
            </p:cNvSpPr>
            <p:nvPr/>
          </p:nvSpPr>
          <p:spPr bwMode="auto">
            <a:xfrm>
              <a:off x="3672151" y="1705590"/>
              <a:ext cx="210409" cy="92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37" name="Freeform 5"/>
            <p:cNvSpPr>
              <a:spLocks/>
            </p:cNvSpPr>
            <p:nvPr/>
          </p:nvSpPr>
          <p:spPr bwMode="auto">
            <a:xfrm>
              <a:off x="3672151" y="1982117"/>
              <a:ext cx="210409" cy="108237"/>
            </a:xfrm>
            <a:custGeom>
              <a:avLst/>
              <a:gdLst>
                <a:gd name="T0" fmla="*/ 0 w 418"/>
                <a:gd name="T1" fmla="*/ 11459156 h 310"/>
                <a:gd name="T2" fmla="*/ 0 w 418"/>
                <a:gd name="T3" fmla="*/ 11459156 h 310"/>
                <a:gd name="T4" fmla="*/ 0 w 418"/>
                <a:gd name="T5" fmla="*/ 13165809 h 310"/>
                <a:gd name="T6" fmla="*/ 0 w 418"/>
                <a:gd name="T7" fmla="*/ 13165809 h 310"/>
                <a:gd name="T8" fmla="*/ 0 w 418"/>
                <a:gd name="T9" fmla="*/ 15726138 h 310"/>
                <a:gd name="T10" fmla="*/ 0 w 418"/>
                <a:gd name="T11" fmla="*/ 15726138 h 310"/>
                <a:gd name="T12" fmla="*/ 0 w 418"/>
                <a:gd name="T13" fmla="*/ 17798353 h 310"/>
                <a:gd name="T14" fmla="*/ 760090 w 418"/>
                <a:gd name="T15" fmla="*/ 20114624 h 310"/>
                <a:gd name="T16" fmla="*/ 2280270 w 418"/>
                <a:gd name="T17" fmla="*/ 22187188 h 310"/>
                <a:gd name="T18" fmla="*/ 4054149 w 418"/>
                <a:gd name="T19" fmla="*/ 24381257 h 310"/>
                <a:gd name="T20" fmla="*/ 6334418 w 418"/>
                <a:gd name="T21" fmla="*/ 26331967 h 310"/>
                <a:gd name="T22" fmla="*/ 8868387 w 418"/>
                <a:gd name="T23" fmla="*/ 28038620 h 310"/>
                <a:gd name="T24" fmla="*/ 11908747 w 418"/>
                <a:gd name="T25" fmla="*/ 29867127 h 310"/>
                <a:gd name="T26" fmla="*/ 15456504 w 418"/>
                <a:gd name="T27" fmla="*/ 31451926 h 310"/>
                <a:gd name="T28" fmla="*/ 19256954 w 418"/>
                <a:gd name="T29" fmla="*/ 32793018 h 310"/>
                <a:gd name="T30" fmla="*/ 23057907 w 418"/>
                <a:gd name="T31" fmla="*/ 34133760 h 310"/>
                <a:gd name="T32" fmla="*/ 27618446 w 418"/>
                <a:gd name="T33" fmla="*/ 35109290 h 310"/>
                <a:gd name="T34" fmla="*/ 31926294 w 418"/>
                <a:gd name="T35" fmla="*/ 36084470 h 310"/>
                <a:gd name="T36" fmla="*/ 37247427 w 418"/>
                <a:gd name="T37" fmla="*/ 36937797 h 310"/>
                <a:gd name="T38" fmla="*/ 41807966 w 418"/>
                <a:gd name="T39" fmla="*/ 37425561 h 310"/>
                <a:gd name="T40" fmla="*/ 47382295 w 418"/>
                <a:gd name="T41" fmla="*/ 37791123 h 310"/>
                <a:gd name="T42" fmla="*/ 52957126 w 418"/>
                <a:gd name="T43" fmla="*/ 37791123 h 310"/>
                <a:gd name="T44" fmla="*/ 52957126 w 418"/>
                <a:gd name="T45" fmla="*/ 37791123 h 310"/>
                <a:gd name="T46" fmla="*/ 58024560 w 418"/>
                <a:gd name="T47" fmla="*/ 37791123 h 310"/>
                <a:gd name="T48" fmla="*/ 63598889 w 418"/>
                <a:gd name="T49" fmla="*/ 37425561 h 310"/>
                <a:gd name="T50" fmla="*/ 68413127 w 418"/>
                <a:gd name="T51" fmla="*/ 36937797 h 310"/>
                <a:gd name="T52" fmla="*/ 73481065 w 418"/>
                <a:gd name="T53" fmla="*/ 36084470 h 310"/>
                <a:gd name="T54" fmla="*/ 78041604 w 418"/>
                <a:gd name="T55" fmla="*/ 35109290 h 310"/>
                <a:gd name="T56" fmla="*/ 82349452 w 418"/>
                <a:gd name="T57" fmla="*/ 34133760 h 310"/>
                <a:gd name="T58" fmla="*/ 86403097 w 418"/>
                <a:gd name="T59" fmla="*/ 32793018 h 310"/>
                <a:gd name="T60" fmla="*/ 89950854 w 418"/>
                <a:gd name="T61" fmla="*/ 31451926 h 310"/>
                <a:gd name="T62" fmla="*/ 93751304 w 418"/>
                <a:gd name="T63" fmla="*/ 29867127 h 310"/>
                <a:gd name="T64" fmla="*/ 96792167 w 418"/>
                <a:gd name="T65" fmla="*/ 28038620 h 310"/>
                <a:gd name="T66" fmla="*/ 99325632 w 418"/>
                <a:gd name="T67" fmla="*/ 26331967 h 310"/>
                <a:gd name="T68" fmla="*/ 101352707 w 418"/>
                <a:gd name="T69" fmla="*/ 24381257 h 310"/>
                <a:gd name="T70" fmla="*/ 103379781 w 418"/>
                <a:gd name="T71" fmla="*/ 22187188 h 310"/>
                <a:gd name="T72" fmla="*/ 104900464 w 418"/>
                <a:gd name="T73" fmla="*/ 20114624 h 310"/>
                <a:gd name="T74" fmla="*/ 105406855 w 418"/>
                <a:gd name="T75" fmla="*/ 17798353 h 310"/>
                <a:gd name="T76" fmla="*/ 105913749 w 418"/>
                <a:gd name="T77" fmla="*/ 15726138 h 310"/>
                <a:gd name="T78" fmla="*/ 105913749 w 418"/>
                <a:gd name="T79" fmla="*/ 15726138 h 310"/>
                <a:gd name="T80" fmla="*/ 105406855 w 418"/>
                <a:gd name="T81" fmla="*/ 13165809 h 310"/>
                <a:gd name="T82" fmla="*/ 105406855 w 418"/>
                <a:gd name="T83" fmla="*/ 13165809 h 310"/>
                <a:gd name="T84" fmla="*/ 105913749 w 418"/>
                <a:gd name="T85" fmla="*/ 11459156 h 310"/>
                <a:gd name="T86" fmla="*/ 105913749 w 418"/>
                <a:gd name="T87" fmla="*/ 0 h 310"/>
                <a:gd name="T88" fmla="*/ 0 w 418"/>
                <a:gd name="T89" fmla="*/ 0 h 310"/>
                <a:gd name="T90" fmla="*/ 0 w 418"/>
                <a:gd name="T91" fmla="*/ 11459156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38" name="Rectangle 6"/>
            <p:cNvSpPr>
              <a:spLocks noChangeArrowheads="1"/>
            </p:cNvSpPr>
            <p:nvPr/>
          </p:nvSpPr>
          <p:spPr bwMode="auto">
            <a:xfrm>
              <a:off x="3672151" y="1612367"/>
              <a:ext cx="210409" cy="93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39" name="Rectangle 7"/>
            <p:cNvSpPr>
              <a:spLocks noChangeArrowheads="1"/>
            </p:cNvSpPr>
            <p:nvPr/>
          </p:nvSpPr>
          <p:spPr bwMode="auto">
            <a:xfrm>
              <a:off x="3672151" y="1891338"/>
              <a:ext cx="210409" cy="92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40" name="Freeform 8"/>
            <p:cNvSpPr>
              <a:spLocks/>
            </p:cNvSpPr>
            <p:nvPr/>
          </p:nvSpPr>
          <p:spPr bwMode="auto">
            <a:xfrm>
              <a:off x="3645976" y="1147298"/>
              <a:ext cx="262759" cy="93223"/>
            </a:xfrm>
            <a:custGeom>
              <a:avLst/>
              <a:gdLst>
                <a:gd name="T0" fmla="*/ 119089225 w 522"/>
                <a:gd name="T1" fmla="*/ 16213470 h 267"/>
                <a:gd name="T2" fmla="*/ 119089225 w 522"/>
                <a:gd name="T3" fmla="*/ 16213470 h 267"/>
                <a:gd name="T4" fmla="*/ 119089225 w 522"/>
                <a:gd name="T5" fmla="*/ 14263119 h 267"/>
                <a:gd name="T6" fmla="*/ 119342420 w 522"/>
                <a:gd name="T7" fmla="*/ 12312419 h 267"/>
                <a:gd name="T8" fmla="*/ 120102508 w 522"/>
                <a:gd name="T9" fmla="*/ 10727628 h 267"/>
                <a:gd name="T10" fmla="*/ 120862596 w 522"/>
                <a:gd name="T11" fmla="*/ 9142837 h 267"/>
                <a:gd name="T12" fmla="*/ 121622684 w 522"/>
                <a:gd name="T13" fmla="*/ 8167662 h 267"/>
                <a:gd name="T14" fmla="*/ 123143364 w 522"/>
                <a:gd name="T15" fmla="*/ 7070633 h 267"/>
                <a:gd name="T16" fmla="*/ 124156648 w 522"/>
                <a:gd name="T17" fmla="*/ 6582871 h 267"/>
                <a:gd name="T18" fmla="*/ 125676824 w 522"/>
                <a:gd name="T19" fmla="*/ 6339164 h 267"/>
                <a:gd name="T20" fmla="*/ 125676824 w 522"/>
                <a:gd name="T21" fmla="*/ 6339164 h 267"/>
                <a:gd name="T22" fmla="*/ 126690611 w 522"/>
                <a:gd name="T23" fmla="*/ 6339164 h 267"/>
                <a:gd name="T24" fmla="*/ 127957593 w 522"/>
                <a:gd name="T25" fmla="*/ 6217311 h 267"/>
                <a:gd name="T26" fmla="*/ 129224574 w 522"/>
                <a:gd name="T27" fmla="*/ 5851402 h 267"/>
                <a:gd name="T28" fmla="*/ 129984662 w 522"/>
                <a:gd name="T29" fmla="*/ 5485842 h 267"/>
                <a:gd name="T30" fmla="*/ 130744751 w 522"/>
                <a:gd name="T31" fmla="*/ 4998080 h 267"/>
                <a:gd name="T32" fmla="*/ 131504839 w 522"/>
                <a:gd name="T33" fmla="*/ 4388464 h 267"/>
                <a:gd name="T34" fmla="*/ 132011732 w 522"/>
                <a:gd name="T35" fmla="*/ 3901051 h 267"/>
                <a:gd name="T36" fmla="*/ 132264927 w 522"/>
                <a:gd name="T37" fmla="*/ 3169582 h 267"/>
                <a:gd name="T38" fmla="*/ 132264927 w 522"/>
                <a:gd name="T39" fmla="*/ 3169582 h 267"/>
                <a:gd name="T40" fmla="*/ 131504839 w 522"/>
                <a:gd name="T41" fmla="*/ 2438113 h 267"/>
                <a:gd name="T42" fmla="*/ 130491052 w 522"/>
                <a:gd name="T43" fmla="*/ 1950351 h 267"/>
                <a:gd name="T44" fmla="*/ 128717681 w 522"/>
                <a:gd name="T45" fmla="*/ 1462938 h 267"/>
                <a:gd name="T46" fmla="*/ 125930523 w 522"/>
                <a:gd name="T47" fmla="*/ 853322 h 267"/>
                <a:gd name="T48" fmla="*/ 123143364 w 522"/>
                <a:gd name="T49" fmla="*/ 487762 h 267"/>
                <a:gd name="T50" fmla="*/ 119342420 w 522"/>
                <a:gd name="T51" fmla="*/ 121853 h 267"/>
                <a:gd name="T52" fmla="*/ 115795173 w 522"/>
                <a:gd name="T53" fmla="*/ 0 h 267"/>
                <a:gd name="T54" fmla="*/ 111741033 w 522"/>
                <a:gd name="T55" fmla="*/ 0 h 267"/>
                <a:gd name="T56" fmla="*/ 20523894 w 522"/>
                <a:gd name="T57" fmla="*/ 0 h 267"/>
                <a:gd name="T58" fmla="*/ 20523894 w 522"/>
                <a:gd name="T59" fmla="*/ 0 h 267"/>
                <a:gd name="T60" fmla="*/ 16216559 w 522"/>
                <a:gd name="T61" fmla="*/ 0 h 267"/>
                <a:gd name="T62" fmla="*/ 12415614 w 522"/>
                <a:gd name="T63" fmla="*/ 121853 h 267"/>
                <a:gd name="T64" fmla="*/ 8868368 w 522"/>
                <a:gd name="T65" fmla="*/ 487762 h 267"/>
                <a:gd name="T66" fmla="*/ 5828015 w 522"/>
                <a:gd name="T67" fmla="*/ 853322 h 267"/>
                <a:gd name="T68" fmla="*/ 3294052 w 522"/>
                <a:gd name="T69" fmla="*/ 1462938 h 267"/>
                <a:gd name="T70" fmla="*/ 1520177 w 522"/>
                <a:gd name="T71" fmla="*/ 1950351 h 267"/>
                <a:gd name="T72" fmla="*/ 253195 w 522"/>
                <a:gd name="T73" fmla="*/ 2438113 h 267"/>
                <a:gd name="T74" fmla="*/ 0 w 522"/>
                <a:gd name="T75" fmla="*/ 3169582 h 267"/>
                <a:gd name="T76" fmla="*/ 0 w 522"/>
                <a:gd name="T77" fmla="*/ 3169582 h 267"/>
                <a:gd name="T78" fmla="*/ 0 w 522"/>
                <a:gd name="T79" fmla="*/ 3901051 h 267"/>
                <a:gd name="T80" fmla="*/ 253195 w 522"/>
                <a:gd name="T81" fmla="*/ 4388464 h 267"/>
                <a:gd name="T82" fmla="*/ 1013283 w 522"/>
                <a:gd name="T83" fmla="*/ 4998080 h 267"/>
                <a:gd name="T84" fmla="*/ 1773875 w 522"/>
                <a:gd name="T85" fmla="*/ 5485842 h 267"/>
                <a:gd name="T86" fmla="*/ 2533963 w 522"/>
                <a:gd name="T87" fmla="*/ 5851402 h 267"/>
                <a:gd name="T88" fmla="*/ 4054140 w 522"/>
                <a:gd name="T89" fmla="*/ 6217311 h 267"/>
                <a:gd name="T90" fmla="*/ 5067423 w 522"/>
                <a:gd name="T91" fmla="*/ 6339164 h 267"/>
                <a:gd name="T92" fmla="*/ 6588103 w 522"/>
                <a:gd name="T93" fmla="*/ 6339164 h 267"/>
                <a:gd name="T94" fmla="*/ 6588103 w 522"/>
                <a:gd name="T95" fmla="*/ 6339164 h 267"/>
                <a:gd name="T96" fmla="*/ 7601386 w 522"/>
                <a:gd name="T97" fmla="*/ 6582871 h 267"/>
                <a:gd name="T98" fmla="*/ 8868368 w 522"/>
                <a:gd name="T99" fmla="*/ 7070633 h 267"/>
                <a:gd name="T100" fmla="*/ 10135350 w 522"/>
                <a:gd name="T101" fmla="*/ 8167662 h 267"/>
                <a:gd name="T102" fmla="*/ 10895438 w 522"/>
                <a:gd name="T103" fmla="*/ 9142837 h 267"/>
                <a:gd name="T104" fmla="*/ 11655526 w 522"/>
                <a:gd name="T105" fmla="*/ 10727628 h 267"/>
                <a:gd name="T106" fmla="*/ 12415614 w 522"/>
                <a:gd name="T107" fmla="*/ 12312419 h 267"/>
                <a:gd name="T108" fmla="*/ 12922508 w 522"/>
                <a:gd name="T109" fmla="*/ 14263119 h 267"/>
                <a:gd name="T110" fmla="*/ 13175703 w 522"/>
                <a:gd name="T111" fmla="*/ 16213470 h 267"/>
                <a:gd name="T112" fmla="*/ 13175703 w 522"/>
                <a:gd name="T113" fmla="*/ 32548793 h 267"/>
                <a:gd name="T114" fmla="*/ 119089225 w 522"/>
                <a:gd name="T115" fmla="*/ 32548793 h 267"/>
                <a:gd name="T116" fmla="*/ 119089225 w 522"/>
                <a:gd name="T117" fmla="*/ 16213470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41" name="Rectangle 9"/>
            <p:cNvSpPr>
              <a:spLocks noChangeArrowheads="1"/>
            </p:cNvSpPr>
            <p:nvPr/>
          </p:nvSpPr>
          <p:spPr bwMode="auto">
            <a:xfrm>
              <a:off x="3672151" y="1240521"/>
              <a:ext cx="210409" cy="9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42" name="Rectangle 10"/>
            <p:cNvSpPr>
              <a:spLocks noChangeArrowheads="1"/>
            </p:cNvSpPr>
            <p:nvPr/>
          </p:nvSpPr>
          <p:spPr bwMode="auto">
            <a:xfrm>
              <a:off x="3672151" y="1426270"/>
              <a:ext cx="210409" cy="928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43" name="Rectangle 11"/>
            <p:cNvSpPr>
              <a:spLocks noChangeArrowheads="1"/>
            </p:cNvSpPr>
            <p:nvPr/>
          </p:nvSpPr>
          <p:spPr bwMode="auto">
            <a:xfrm>
              <a:off x="3672151" y="1519144"/>
              <a:ext cx="210409" cy="93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44" name="Rectangle 12"/>
            <p:cNvSpPr>
              <a:spLocks noChangeArrowheads="1"/>
            </p:cNvSpPr>
            <p:nvPr/>
          </p:nvSpPr>
          <p:spPr bwMode="auto">
            <a:xfrm>
              <a:off x="3672151" y="1333046"/>
              <a:ext cx="210409" cy="93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3668271" y="1146949"/>
              <a:ext cx="50959" cy="9196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3146" name="Freeform 14"/>
            <p:cNvSpPr>
              <a:spLocks/>
            </p:cNvSpPr>
            <p:nvPr/>
          </p:nvSpPr>
          <p:spPr bwMode="auto">
            <a:xfrm>
              <a:off x="3645976" y="1147298"/>
              <a:ext cx="262759" cy="929788"/>
            </a:xfrm>
            <a:custGeom>
              <a:avLst/>
              <a:gdLst>
                <a:gd name="T0" fmla="*/ 20523894 w 522"/>
                <a:gd name="T1" fmla="*/ 0 h 2663"/>
                <a:gd name="T2" fmla="*/ 16469754 w 522"/>
                <a:gd name="T3" fmla="*/ 0 h 2663"/>
                <a:gd name="T4" fmla="*/ 9121563 w 522"/>
                <a:gd name="T5" fmla="*/ 487763 h 2663"/>
                <a:gd name="T6" fmla="*/ 3547247 w 522"/>
                <a:gd name="T7" fmla="*/ 1462941 h 2663"/>
                <a:gd name="T8" fmla="*/ 253195 w 522"/>
                <a:gd name="T9" fmla="*/ 2438119 h 2663"/>
                <a:gd name="T10" fmla="*/ 0 w 522"/>
                <a:gd name="T11" fmla="*/ 3169589 h 2663"/>
                <a:gd name="T12" fmla="*/ 253195 w 522"/>
                <a:gd name="T13" fmla="*/ 4388474 h 2663"/>
                <a:gd name="T14" fmla="*/ 1773875 w 522"/>
                <a:gd name="T15" fmla="*/ 5485854 h 2663"/>
                <a:gd name="T16" fmla="*/ 4054140 w 522"/>
                <a:gd name="T17" fmla="*/ 6217324 h 2663"/>
                <a:gd name="T18" fmla="*/ 6588103 w 522"/>
                <a:gd name="T19" fmla="*/ 6339178 h 2663"/>
                <a:gd name="T20" fmla="*/ 8108280 w 522"/>
                <a:gd name="T21" fmla="*/ 6582885 h 2663"/>
                <a:gd name="T22" fmla="*/ 10388545 w 522"/>
                <a:gd name="T23" fmla="*/ 8167680 h 2663"/>
                <a:gd name="T24" fmla="*/ 12162419 w 522"/>
                <a:gd name="T25" fmla="*/ 10727652 h 2663"/>
                <a:gd name="T26" fmla="*/ 13175703 w 522"/>
                <a:gd name="T27" fmla="*/ 14263150 h 2663"/>
                <a:gd name="T28" fmla="*/ 13175703 w 522"/>
                <a:gd name="T29" fmla="*/ 302083338 h 2663"/>
                <a:gd name="T30" fmla="*/ 13682596 w 522"/>
                <a:gd name="T31" fmla="*/ 303668132 h 2663"/>
                <a:gd name="T32" fmla="*/ 13175703 w 522"/>
                <a:gd name="T33" fmla="*/ 305618837 h 2663"/>
                <a:gd name="T34" fmla="*/ 13682596 w 522"/>
                <a:gd name="T35" fmla="*/ 307569192 h 2663"/>
                <a:gd name="T36" fmla="*/ 15456471 w 522"/>
                <a:gd name="T37" fmla="*/ 311226195 h 2663"/>
                <a:gd name="T38" fmla="*/ 19510107 w 522"/>
                <a:gd name="T39" fmla="*/ 314639840 h 2663"/>
                <a:gd name="T40" fmla="*/ 25338122 w 522"/>
                <a:gd name="T41" fmla="*/ 317809429 h 2663"/>
                <a:gd name="T42" fmla="*/ 32432615 w 522"/>
                <a:gd name="T43" fmla="*/ 320247548 h 2663"/>
                <a:gd name="T44" fmla="*/ 40794593 w 522"/>
                <a:gd name="T45" fmla="*/ 322441610 h 2663"/>
                <a:gd name="T46" fmla="*/ 50423049 w 522"/>
                <a:gd name="T47" fmla="*/ 323782697 h 2663"/>
                <a:gd name="T48" fmla="*/ 60557896 w 522"/>
                <a:gd name="T49" fmla="*/ 324514168 h 2663"/>
                <a:gd name="T50" fmla="*/ 66132715 w 522"/>
                <a:gd name="T51" fmla="*/ 324636021 h 2663"/>
                <a:gd name="T52" fmla="*/ 76774455 w 522"/>
                <a:gd name="T53" fmla="*/ 324270461 h 2663"/>
                <a:gd name="T54" fmla="*/ 86656106 w 522"/>
                <a:gd name="T55" fmla="*/ 323294934 h 2663"/>
                <a:gd name="T56" fmla="*/ 96031367 w 522"/>
                <a:gd name="T57" fmla="*/ 321466432 h 2663"/>
                <a:gd name="T58" fmla="*/ 103632754 w 522"/>
                <a:gd name="T59" fmla="*/ 319028314 h 2663"/>
                <a:gd name="T60" fmla="*/ 109967158 w 522"/>
                <a:gd name="T61" fmla="*/ 316224635 h 2663"/>
                <a:gd name="T62" fmla="*/ 115035085 w 522"/>
                <a:gd name="T63" fmla="*/ 313055046 h 2663"/>
                <a:gd name="T64" fmla="*/ 118075438 w 522"/>
                <a:gd name="T65" fmla="*/ 309519547 h 2663"/>
                <a:gd name="T66" fmla="*/ 119089225 w 522"/>
                <a:gd name="T67" fmla="*/ 305618837 h 2663"/>
                <a:gd name="T68" fmla="*/ 118582331 w 522"/>
                <a:gd name="T69" fmla="*/ 303668132 h 2663"/>
                <a:gd name="T70" fmla="*/ 119089225 w 522"/>
                <a:gd name="T71" fmla="*/ 302083338 h 2663"/>
                <a:gd name="T72" fmla="*/ 119089225 w 522"/>
                <a:gd name="T73" fmla="*/ 16213506 h 2663"/>
                <a:gd name="T74" fmla="*/ 119342420 w 522"/>
                <a:gd name="T75" fmla="*/ 12312446 h 2663"/>
                <a:gd name="T76" fmla="*/ 120862596 w 522"/>
                <a:gd name="T77" fmla="*/ 9142857 h 2663"/>
                <a:gd name="T78" fmla="*/ 123143364 w 522"/>
                <a:gd name="T79" fmla="*/ 7070648 h 2663"/>
                <a:gd name="T80" fmla="*/ 125676824 w 522"/>
                <a:gd name="T81" fmla="*/ 6339178 h 2663"/>
                <a:gd name="T82" fmla="*/ 127197504 w 522"/>
                <a:gd name="T83" fmla="*/ 6339178 h 2663"/>
                <a:gd name="T84" fmla="*/ 129477769 w 522"/>
                <a:gd name="T85" fmla="*/ 5851415 h 2663"/>
                <a:gd name="T86" fmla="*/ 131251644 w 522"/>
                <a:gd name="T87" fmla="*/ 4998091 h 2663"/>
                <a:gd name="T88" fmla="*/ 132264927 w 522"/>
                <a:gd name="T89" fmla="*/ 3901059 h 2663"/>
                <a:gd name="T90" fmla="*/ 132264927 w 522"/>
                <a:gd name="T91" fmla="*/ 3169589 h 2663"/>
                <a:gd name="T92" fmla="*/ 130744751 w 522"/>
                <a:gd name="T93" fmla="*/ 1950355 h 2663"/>
                <a:gd name="T94" fmla="*/ 126436913 w 522"/>
                <a:gd name="T95" fmla="*/ 853324 h 2663"/>
                <a:gd name="T96" fmla="*/ 119849313 w 522"/>
                <a:gd name="T97" fmla="*/ 121854 h 2663"/>
                <a:gd name="T98" fmla="*/ 111741033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3911600" y="1146175"/>
            <a:ext cx="409575" cy="998538"/>
            <a:chOff x="3913190" y="1146949"/>
            <a:chExt cx="408308" cy="997412"/>
          </a:xfrm>
        </p:grpSpPr>
        <p:sp>
          <p:nvSpPr>
            <p:cNvPr id="3122" name="Text Box 15"/>
            <p:cNvSpPr txBox="1">
              <a:spLocks noChangeArrowheads="1"/>
            </p:cNvSpPr>
            <p:nvPr/>
          </p:nvSpPr>
          <p:spPr bwMode="auto">
            <a:xfrm>
              <a:off x="3913190" y="1777649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3123" name="Rectangle 15"/>
            <p:cNvSpPr>
              <a:spLocks noChangeArrowheads="1"/>
            </p:cNvSpPr>
            <p:nvPr/>
          </p:nvSpPr>
          <p:spPr bwMode="auto">
            <a:xfrm>
              <a:off x="4084914" y="1798115"/>
              <a:ext cx="210409" cy="9322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24" name="Rectangle 16"/>
            <p:cNvSpPr>
              <a:spLocks noChangeArrowheads="1"/>
            </p:cNvSpPr>
            <p:nvPr/>
          </p:nvSpPr>
          <p:spPr bwMode="auto">
            <a:xfrm>
              <a:off x="4084914" y="1705590"/>
              <a:ext cx="210409" cy="9252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25" name="Freeform 17"/>
            <p:cNvSpPr>
              <a:spLocks/>
            </p:cNvSpPr>
            <p:nvPr/>
          </p:nvSpPr>
          <p:spPr bwMode="auto">
            <a:xfrm>
              <a:off x="4084914" y="1982117"/>
              <a:ext cx="210409" cy="108237"/>
            </a:xfrm>
            <a:custGeom>
              <a:avLst/>
              <a:gdLst>
                <a:gd name="T0" fmla="*/ 0 w 418"/>
                <a:gd name="T1" fmla="*/ 11459156 h 310"/>
                <a:gd name="T2" fmla="*/ 0 w 418"/>
                <a:gd name="T3" fmla="*/ 11459156 h 310"/>
                <a:gd name="T4" fmla="*/ 0 w 418"/>
                <a:gd name="T5" fmla="*/ 13165809 h 310"/>
                <a:gd name="T6" fmla="*/ 0 w 418"/>
                <a:gd name="T7" fmla="*/ 13165809 h 310"/>
                <a:gd name="T8" fmla="*/ 0 w 418"/>
                <a:gd name="T9" fmla="*/ 15726138 h 310"/>
                <a:gd name="T10" fmla="*/ 0 w 418"/>
                <a:gd name="T11" fmla="*/ 15726138 h 310"/>
                <a:gd name="T12" fmla="*/ 0 w 418"/>
                <a:gd name="T13" fmla="*/ 17798353 h 310"/>
                <a:gd name="T14" fmla="*/ 760090 w 418"/>
                <a:gd name="T15" fmla="*/ 20114624 h 310"/>
                <a:gd name="T16" fmla="*/ 2280270 w 418"/>
                <a:gd name="T17" fmla="*/ 22187188 h 310"/>
                <a:gd name="T18" fmla="*/ 4054149 w 418"/>
                <a:gd name="T19" fmla="*/ 24381257 h 310"/>
                <a:gd name="T20" fmla="*/ 6334418 w 418"/>
                <a:gd name="T21" fmla="*/ 26331967 h 310"/>
                <a:gd name="T22" fmla="*/ 8868387 w 418"/>
                <a:gd name="T23" fmla="*/ 28038620 h 310"/>
                <a:gd name="T24" fmla="*/ 11908747 w 418"/>
                <a:gd name="T25" fmla="*/ 29867127 h 310"/>
                <a:gd name="T26" fmla="*/ 15456504 w 418"/>
                <a:gd name="T27" fmla="*/ 31451926 h 310"/>
                <a:gd name="T28" fmla="*/ 19256954 w 418"/>
                <a:gd name="T29" fmla="*/ 32793018 h 310"/>
                <a:gd name="T30" fmla="*/ 23057907 w 418"/>
                <a:gd name="T31" fmla="*/ 34133760 h 310"/>
                <a:gd name="T32" fmla="*/ 27618446 w 418"/>
                <a:gd name="T33" fmla="*/ 35109290 h 310"/>
                <a:gd name="T34" fmla="*/ 31926294 w 418"/>
                <a:gd name="T35" fmla="*/ 36084470 h 310"/>
                <a:gd name="T36" fmla="*/ 37247427 w 418"/>
                <a:gd name="T37" fmla="*/ 36937797 h 310"/>
                <a:gd name="T38" fmla="*/ 41807966 w 418"/>
                <a:gd name="T39" fmla="*/ 37425561 h 310"/>
                <a:gd name="T40" fmla="*/ 47382295 w 418"/>
                <a:gd name="T41" fmla="*/ 37791123 h 310"/>
                <a:gd name="T42" fmla="*/ 52957126 w 418"/>
                <a:gd name="T43" fmla="*/ 37791123 h 310"/>
                <a:gd name="T44" fmla="*/ 52957126 w 418"/>
                <a:gd name="T45" fmla="*/ 37791123 h 310"/>
                <a:gd name="T46" fmla="*/ 58024560 w 418"/>
                <a:gd name="T47" fmla="*/ 37791123 h 310"/>
                <a:gd name="T48" fmla="*/ 63598889 w 418"/>
                <a:gd name="T49" fmla="*/ 37425561 h 310"/>
                <a:gd name="T50" fmla="*/ 68413127 w 418"/>
                <a:gd name="T51" fmla="*/ 36937797 h 310"/>
                <a:gd name="T52" fmla="*/ 73481065 w 418"/>
                <a:gd name="T53" fmla="*/ 36084470 h 310"/>
                <a:gd name="T54" fmla="*/ 78041604 w 418"/>
                <a:gd name="T55" fmla="*/ 35109290 h 310"/>
                <a:gd name="T56" fmla="*/ 82349452 w 418"/>
                <a:gd name="T57" fmla="*/ 34133760 h 310"/>
                <a:gd name="T58" fmla="*/ 86403097 w 418"/>
                <a:gd name="T59" fmla="*/ 32793018 h 310"/>
                <a:gd name="T60" fmla="*/ 89950854 w 418"/>
                <a:gd name="T61" fmla="*/ 31451926 h 310"/>
                <a:gd name="T62" fmla="*/ 93751304 w 418"/>
                <a:gd name="T63" fmla="*/ 29867127 h 310"/>
                <a:gd name="T64" fmla="*/ 96792167 w 418"/>
                <a:gd name="T65" fmla="*/ 28038620 h 310"/>
                <a:gd name="T66" fmla="*/ 99325632 w 418"/>
                <a:gd name="T67" fmla="*/ 26331967 h 310"/>
                <a:gd name="T68" fmla="*/ 101352707 w 418"/>
                <a:gd name="T69" fmla="*/ 24381257 h 310"/>
                <a:gd name="T70" fmla="*/ 103379781 w 418"/>
                <a:gd name="T71" fmla="*/ 22187188 h 310"/>
                <a:gd name="T72" fmla="*/ 104900464 w 418"/>
                <a:gd name="T73" fmla="*/ 20114624 h 310"/>
                <a:gd name="T74" fmla="*/ 105406855 w 418"/>
                <a:gd name="T75" fmla="*/ 17798353 h 310"/>
                <a:gd name="T76" fmla="*/ 105913749 w 418"/>
                <a:gd name="T77" fmla="*/ 15726138 h 310"/>
                <a:gd name="T78" fmla="*/ 105913749 w 418"/>
                <a:gd name="T79" fmla="*/ 15726138 h 310"/>
                <a:gd name="T80" fmla="*/ 105406855 w 418"/>
                <a:gd name="T81" fmla="*/ 13165809 h 310"/>
                <a:gd name="T82" fmla="*/ 105406855 w 418"/>
                <a:gd name="T83" fmla="*/ 13165809 h 310"/>
                <a:gd name="T84" fmla="*/ 105913749 w 418"/>
                <a:gd name="T85" fmla="*/ 11459156 h 310"/>
                <a:gd name="T86" fmla="*/ 105913749 w 418"/>
                <a:gd name="T87" fmla="*/ 0 h 310"/>
                <a:gd name="T88" fmla="*/ 0 w 418"/>
                <a:gd name="T89" fmla="*/ 0 h 310"/>
                <a:gd name="T90" fmla="*/ 0 w 418"/>
                <a:gd name="T91" fmla="*/ 11459156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26" name="Rectangle 18"/>
            <p:cNvSpPr>
              <a:spLocks noChangeArrowheads="1"/>
            </p:cNvSpPr>
            <p:nvPr/>
          </p:nvSpPr>
          <p:spPr bwMode="auto">
            <a:xfrm>
              <a:off x="4084914" y="1612367"/>
              <a:ext cx="210409" cy="9322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27" name="Rectangle 19"/>
            <p:cNvSpPr>
              <a:spLocks noChangeArrowheads="1"/>
            </p:cNvSpPr>
            <p:nvPr/>
          </p:nvSpPr>
          <p:spPr bwMode="auto">
            <a:xfrm>
              <a:off x="4084914" y="1891338"/>
              <a:ext cx="210409" cy="9252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28" name="Freeform 20"/>
            <p:cNvSpPr>
              <a:spLocks/>
            </p:cNvSpPr>
            <p:nvPr/>
          </p:nvSpPr>
          <p:spPr bwMode="auto">
            <a:xfrm>
              <a:off x="4058739" y="1147298"/>
              <a:ext cx="262759" cy="93223"/>
            </a:xfrm>
            <a:custGeom>
              <a:avLst/>
              <a:gdLst>
                <a:gd name="T0" fmla="*/ 119089225 w 522"/>
                <a:gd name="T1" fmla="*/ 16213470 h 267"/>
                <a:gd name="T2" fmla="*/ 119089225 w 522"/>
                <a:gd name="T3" fmla="*/ 16213470 h 267"/>
                <a:gd name="T4" fmla="*/ 119089225 w 522"/>
                <a:gd name="T5" fmla="*/ 14263119 h 267"/>
                <a:gd name="T6" fmla="*/ 119342420 w 522"/>
                <a:gd name="T7" fmla="*/ 12312419 h 267"/>
                <a:gd name="T8" fmla="*/ 120102508 w 522"/>
                <a:gd name="T9" fmla="*/ 10727628 h 267"/>
                <a:gd name="T10" fmla="*/ 120862596 w 522"/>
                <a:gd name="T11" fmla="*/ 9142837 h 267"/>
                <a:gd name="T12" fmla="*/ 121622684 w 522"/>
                <a:gd name="T13" fmla="*/ 8167662 h 267"/>
                <a:gd name="T14" fmla="*/ 123143364 w 522"/>
                <a:gd name="T15" fmla="*/ 7070633 h 267"/>
                <a:gd name="T16" fmla="*/ 124156648 w 522"/>
                <a:gd name="T17" fmla="*/ 6582871 h 267"/>
                <a:gd name="T18" fmla="*/ 125676824 w 522"/>
                <a:gd name="T19" fmla="*/ 6339164 h 267"/>
                <a:gd name="T20" fmla="*/ 125676824 w 522"/>
                <a:gd name="T21" fmla="*/ 6339164 h 267"/>
                <a:gd name="T22" fmla="*/ 126690611 w 522"/>
                <a:gd name="T23" fmla="*/ 6339164 h 267"/>
                <a:gd name="T24" fmla="*/ 127957593 w 522"/>
                <a:gd name="T25" fmla="*/ 6217311 h 267"/>
                <a:gd name="T26" fmla="*/ 129224574 w 522"/>
                <a:gd name="T27" fmla="*/ 5851402 h 267"/>
                <a:gd name="T28" fmla="*/ 129984662 w 522"/>
                <a:gd name="T29" fmla="*/ 5485842 h 267"/>
                <a:gd name="T30" fmla="*/ 130744751 w 522"/>
                <a:gd name="T31" fmla="*/ 4998080 h 267"/>
                <a:gd name="T32" fmla="*/ 131504839 w 522"/>
                <a:gd name="T33" fmla="*/ 4388464 h 267"/>
                <a:gd name="T34" fmla="*/ 132011732 w 522"/>
                <a:gd name="T35" fmla="*/ 3901051 h 267"/>
                <a:gd name="T36" fmla="*/ 132264927 w 522"/>
                <a:gd name="T37" fmla="*/ 3169582 h 267"/>
                <a:gd name="T38" fmla="*/ 132264927 w 522"/>
                <a:gd name="T39" fmla="*/ 3169582 h 267"/>
                <a:gd name="T40" fmla="*/ 131504839 w 522"/>
                <a:gd name="T41" fmla="*/ 2438113 h 267"/>
                <a:gd name="T42" fmla="*/ 130491052 w 522"/>
                <a:gd name="T43" fmla="*/ 1950351 h 267"/>
                <a:gd name="T44" fmla="*/ 128717681 w 522"/>
                <a:gd name="T45" fmla="*/ 1462938 h 267"/>
                <a:gd name="T46" fmla="*/ 125930523 w 522"/>
                <a:gd name="T47" fmla="*/ 853322 h 267"/>
                <a:gd name="T48" fmla="*/ 123143364 w 522"/>
                <a:gd name="T49" fmla="*/ 487762 h 267"/>
                <a:gd name="T50" fmla="*/ 119342420 w 522"/>
                <a:gd name="T51" fmla="*/ 121853 h 267"/>
                <a:gd name="T52" fmla="*/ 115795173 w 522"/>
                <a:gd name="T53" fmla="*/ 0 h 267"/>
                <a:gd name="T54" fmla="*/ 111741033 w 522"/>
                <a:gd name="T55" fmla="*/ 0 h 267"/>
                <a:gd name="T56" fmla="*/ 20523894 w 522"/>
                <a:gd name="T57" fmla="*/ 0 h 267"/>
                <a:gd name="T58" fmla="*/ 20523894 w 522"/>
                <a:gd name="T59" fmla="*/ 0 h 267"/>
                <a:gd name="T60" fmla="*/ 16216559 w 522"/>
                <a:gd name="T61" fmla="*/ 0 h 267"/>
                <a:gd name="T62" fmla="*/ 12415614 w 522"/>
                <a:gd name="T63" fmla="*/ 121853 h 267"/>
                <a:gd name="T64" fmla="*/ 8868368 w 522"/>
                <a:gd name="T65" fmla="*/ 487762 h 267"/>
                <a:gd name="T66" fmla="*/ 5828015 w 522"/>
                <a:gd name="T67" fmla="*/ 853322 h 267"/>
                <a:gd name="T68" fmla="*/ 3294052 w 522"/>
                <a:gd name="T69" fmla="*/ 1462938 h 267"/>
                <a:gd name="T70" fmla="*/ 1520177 w 522"/>
                <a:gd name="T71" fmla="*/ 1950351 h 267"/>
                <a:gd name="T72" fmla="*/ 253195 w 522"/>
                <a:gd name="T73" fmla="*/ 2438113 h 267"/>
                <a:gd name="T74" fmla="*/ 0 w 522"/>
                <a:gd name="T75" fmla="*/ 3169582 h 267"/>
                <a:gd name="T76" fmla="*/ 0 w 522"/>
                <a:gd name="T77" fmla="*/ 3169582 h 267"/>
                <a:gd name="T78" fmla="*/ 0 w 522"/>
                <a:gd name="T79" fmla="*/ 3901051 h 267"/>
                <a:gd name="T80" fmla="*/ 253195 w 522"/>
                <a:gd name="T81" fmla="*/ 4388464 h 267"/>
                <a:gd name="T82" fmla="*/ 1013283 w 522"/>
                <a:gd name="T83" fmla="*/ 4998080 h 267"/>
                <a:gd name="T84" fmla="*/ 1773875 w 522"/>
                <a:gd name="T85" fmla="*/ 5485842 h 267"/>
                <a:gd name="T86" fmla="*/ 2533963 w 522"/>
                <a:gd name="T87" fmla="*/ 5851402 h 267"/>
                <a:gd name="T88" fmla="*/ 4054140 w 522"/>
                <a:gd name="T89" fmla="*/ 6217311 h 267"/>
                <a:gd name="T90" fmla="*/ 5067423 w 522"/>
                <a:gd name="T91" fmla="*/ 6339164 h 267"/>
                <a:gd name="T92" fmla="*/ 6588103 w 522"/>
                <a:gd name="T93" fmla="*/ 6339164 h 267"/>
                <a:gd name="T94" fmla="*/ 6588103 w 522"/>
                <a:gd name="T95" fmla="*/ 6339164 h 267"/>
                <a:gd name="T96" fmla="*/ 7601386 w 522"/>
                <a:gd name="T97" fmla="*/ 6582871 h 267"/>
                <a:gd name="T98" fmla="*/ 8868368 w 522"/>
                <a:gd name="T99" fmla="*/ 7070633 h 267"/>
                <a:gd name="T100" fmla="*/ 10135350 w 522"/>
                <a:gd name="T101" fmla="*/ 8167662 h 267"/>
                <a:gd name="T102" fmla="*/ 10895438 w 522"/>
                <a:gd name="T103" fmla="*/ 9142837 h 267"/>
                <a:gd name="T104" fmla="*/ 11655526 w 522"/>
                <a:gd name="T105" fmla="*/ 10727628 h 267"/>
                <a:gd name="T106" fmla="*/ 12415614 w 522"/>
                <a:gd name="T107" fmla="*/ 12312419 h 267"/>
                <a:gd name="T108" fmla="*/ 12922508 w 522"/>
                <a:gd name="T109" fmla="*/ 14263119 h 267"/>
                <a:gd name="T110" fmla="*/ 13175703 w 522"/>
                <a:gd name="T111" fmla="*/ 16213470 h 267"/>
                <a:gd name="T112" fmla="*/ 13175703 w 522"/>
                <a:gd name="T113" fmla="*/ 32548793 h 267"/>
                <a:gd name="T114" fmla="*/ 119089225 w 522"/>
                <a:gd name="T115" fmla="*/ 32548793 h 267"/>
                <a:gd name="T116" fmla="*/ 119089225 w 522"/>
                <a:gd name="T117" fmla="*/ 16213470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29" name="Rectangle 21"/>
            <p:cNvSpPr>
              <a:spLocks noChangeArrowheads="1"/>
            </p:cNvSpPr>
            <p:nvPr/>
          </p:nvSpPr>
          <p:spPr bwMode="auto">
            <a:xfrm>
              <a:off x="4084914" y="1240521"/>
              <a:ext cx="210409" cy="9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30" name="Rectangle 22"/>
            <p:cNvSpPr>
              <a:spLocks noChangeArrowheads="1"/>
            </p:cNvSpPr>
            <p:nvPr/>
          </p:nvSpPr>
          <p:spPr bwMode="auto">
            <a:xfrm>
              <a:off x="4084914" y="1426270"/>
              <a:ext cx="210409" cy="928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31" name="Rectangle 23"/>
            <p:cNvSpPr>
              <a:spLocks noChangeArrowheads="1"/>
            </p:cNvSpPr>
            <p:nvPr/>
          </p:nvSpPr>
          <p:spPr bwMode="auto">
            <a:xfrm>
              <a:off x="4084914" y="1519144"/>
              <a:ext cx="210409" cy="9322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32" name="Rectangle 24"/>
            <p:cNvSpPr>
              <a:spLocks noChangeArrowheads="1"/>
            </p:cNvSpPr>
            <p:nvPr/>
          </p:nvSpPr>
          <p:spPr bwMode="auto">
            <a:xfrm>
              <a:off x="4084914" y="1333046"/>
              <a:ext cx="210409" cy="93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6" name="AutoShape 25"/>
            <p:cNvSpPr>
              <a:spLocks noChangeArrowheads="1"/>
            </p:cNvSpPr>
            <p:nvPr/>
          </p:nvSpPr>
          <p:spPr bwMode="auto">
            <a:xfrm>
              <a:off x="4080944" y="1146949"/>
              <a:ext cx="50643" cy="919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3134" name="Freeform 26"/>
            <p:cNvSpPr>
              <a:spLocks/>
            </p:cNvSpPr>
            <p:nvPr/>
          </p:nvSpPr>
          <p:spPr bwMode="auto">
            <a:xfrm>
              <a:off x="4058739" y="1147298"/>
              <a:ext cx="262759" cy="929788"/>
            </a:xfrm>
            <a:custGeom>
              <a:avLst/>
              <a:gdLst>
                <a:gd name="T0" fmla="*/ 20523894 w 522"/>
                <a:gd name="T1" fmla="*/ 0 h 2663"/>
                <a:gd name="T2" fmla="*/ 16469754 w 522"/>
                <a:gd name="T3" fmla="*/ 0 h 2663"/>
                <a:gd name="T4" fmla="*/ 9121563 w 522"/>
                <a:gd name="T5" fmla="*/ 487763 h 2663"/>
                <a:gd name="T6" fmla="*/ 3547247 w 522"/>
                <a:gd name="T7" fmla="*/ 1462941 h 2663"/>
                <a:gd name="T8" fmla="*/ 253195 w 522"/>
                <a:gd name="T9" fmla="*/ 2438119 h 2663"/>
                <a:gd name="T10" fmla="*/ 0 w 522"/>
                <a:gd name="T11" fmla="*/ 3169589 h 2663"/>
                <a:gd name="T12" fmla="*/ 253195 w 522"/>
                <a:gd name="T13" fmla="*/ 4388474 h 2663"/>
                <a:gd name="T14" fmla="*/ 1773875 w 522"/>
                <a:gd name="T15" fmla="*/ 5485854 h 2663"/>
                <a:gd name="T16" fmla="*/ 4054140 w 522"/>
                <a:gd name="T17" fmla="*/ 6217324 h 2663"/>
                <a:gd name="T18" fmla="*/ 6588103 w 522"/>
                <a:gd name="T19" fmla="*/ 6339178 h 2663"/>
                <a:gd name="T20" fmla="*/ 8108280 w 522"/>
                <a:gd name="T21" fmla="*/ 6582885 h 2663"/>
                <a:gd name="T22" fmla="*/ 10388545 w 522"/>
                <a:gd name="T23" fmla="*/ 8167680 h 2663"/>
                <a:gd name="T24" fmla="*/ 12162419 w 522"/>
                <a:gd name="T25" fmla="*/ 10727652 h 2663"/>
                <a:gd name="T26" fmla="*/ 13175703 w 522"/>
                <a:gd name="T27" fmla="*/ 14263150 h 2663"/>
                <a:gd name="T28" fmla="*/ 13175703 w 522"/>
                <a:gd name="T29" fmla="*/ 302083338 h 2663"/>
                <a:gd name="T30" fmla="*/ 13682596 w 522"/>
                <a:gd name="T31" fmla="*/ 303668132 h 2663"/>
                <a:gd name="T32" fmla="*/ 13175703 w 522"/>
                <a:gd name="T33" fmla="*/ 305618837 h 2663"/>
                <a:gd name="T34" fmla="*/ 13682596 w 522"/>
                <a:gd name="T35" fmla="*/ 307569192 h 2663"/>
                <a:gd name="T36" fmla="*/ 15456471 w 522"/>
                <a:gd name="T37" fmla="*/ 311226195 h 2663"/>
                <a:gd name="T38" fmla="*/ 19510107 w 522"/>
                <a:gd name="T39" fmla="*/ 314639840 h 2663"/>
                <a:gd name="T40" fmla="*/ 25338122 w 522"/>
                <a:gd name="T41" fmla="*/ 317809429 h 2663"/>
                <a:gd name="T42" fmla="*/ 32432615 w 522"/>
                <a:gd name="T43" fmla="*/ 320247548 h 2663"/>
                <a:gd name="T44" fmla="*/ 40794593 w 522"/>
                <a:gd name="T45" fmla="*/ 322441610 h 2663"/>
                <a:gd name="T46" fmla="*/ 50423049 w 522"/>
                <a:gd name="T47" fmla="*/ 323782697 h 2663"/>
                <a:gd name="T48" fmla="*/ 60557896 w 522"/>
                <a:gd name="T49" fmla="*/ 324514168 h 2663"/>
                <a:gd name="T50" fmla="*/ 66132715 w 522"/>
                <a:gd name="T51" fmla="*/ 324636021 h 2663"/>
                <a:gd name="T52" fmla="*/ 76774455 w 522"/>
                <a:gd name="T53" fmla="*/ 324270461 h 2663"/>
                <a:gd name="T54" fmla="*/ 86656106 w 522"/>
                <a:gd name="T55" fmla="*/ 323294934 h 2663"/>
                <a:gd name="T56" fmla="*/ 96031367 w 522"/>
                <a:gd name="T57" fmla="*/ 321466432 h 2663"/>
                <a:gd name="T58" fmla="*/ 103632754 w 522"/>
                <a:gd name="T59" fmla="*/ 319028314 h 2663"/>
                <a:gd name="T60" fmla="*/ 109967158 w 522"/>
                <a:gd name="T61" fmla="*/ 316224635 h 2663"/>
                <a:gd name="T62" fmla="*/ 115035085 w 522"/>
                <a:gd name="T63" fmla="*/ 313055046 h 2663"/>
                <a:gd name="T64" fmla="*/ 118075438 w 522"/>
                <a:gd name="T65" fmla="*/ 309519547 h 2663"/>
                <a:gd name="T66" fmla="*/ 119089225 w 522"/>
                <a:gd name="T67" fmla="*/ 305618837 h 2663"/>
                <a:gd name="T68" fmla="*/ 118582331 w 522"/>
                <a:gd name="T69" fmla="*/ 303668132 h 2663"/>
                <a:gd name="T70" fmla="*/ 119089225 w 522"/>
                <a:gd name="T71" fmla="*/ 302083338 h 2663"/>
                <a:gd name="T72" fmla="*/ 119089225 w 522"/>
                <a:gd name="T73" fmla="*/ 16213506 h 2663"/>
                <a:gd name="T74" fmla="*/ 119342420 w 522"/>
                <a:gd name="T75" fmla="*/ 12312446 h 2663"/>
                <a:gd name="T76" fmla="*/ 120862596 w 522"/>
                <a:gd name="T77" fmla="*/ 9142857 h 2663"/>
                <a:gd name="T78" fmla="*/ 123143364 w 522"/>
                <a:gd name="T79" fmla="*/ 7070648 h 2663"/>
                <a:gd name="T80" fmla="*/ 125676824 w 522"/>
                <a:gd name="T81" fmla="*/ 6339178 h 2663"/>
                <a:gd name="T82" fmla="*/ 127197504 w 522"/>
                <a:gd name="T83" fmla="*/ 6339178 h 2663"/>
                <a:gd name="T84" fmla="*/ 129477769 w 522"/>
                <a:gd name="T85" fmla="*/ 5851415 h 2663"/>
                <a:gd name="T86" fmla="*/ 131251644 w 522"/>
                <a:gd name="T87" fmla="*/ 4998091 h 2663"/>
                <a:gd name="T88" fmla="*/ 132264927 w 522"/>
                <a:gd name="T89" fmla="*/ 3901059 h 2663"/>
                <a:gd name="T90" fmla="*/ 132264927 w 522"/>
                <a:gd name="T91" fmla="*/ 3169589 h 2663"/>
                <a:gd name="T92" fmla="*/ 130744751 w 522"/>
                <a:gd name="T93" fmla="*/ 1950355 h 2663"/>
                <a:gd name="T94" fmla="*/ 126436913 w 522"/>
                <a:gd name="T95" fmla="*/ 853324 h 2663"/>
                <a:gd name="T96" fmla="*/ 119849313 w 522"/>
                <a:gd name="T97" fmla="*/ 121854 h 2663"/>
                <a:gd name="T98" fmla="*/ 111741033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4471988" y="1146175"/>
            <a:ext cx="263525" cy="944563"/>
            <a:chOff x="4472006" y="1146949"/>
            <a:chExt cx="262759" cy="943405"/>
          </a:xfrm>
        </p:grpSpPr>
        <p:sp>
          <p:nvSpPr>
            <p:cNvPr id="3110" name="Rectangle 27"/>
            <p:cNvSpPr>
              <a:spLocks noChangeArrowheads="1"/>
            </p:cNvSpPr>
            <p:nvPr/>
          </p:nvSpPr>
          <p:spPr bwMode="auto">
            <a:xfrm>
              <a:off x="4498181" y="1798115"/>
              <a:ext cx="210409" cy="9322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11" name="Rectangle 28"/>
            <p:cNvSpPr>
              <a:spLocks noChangeArrowheads="1"/>
            </p:cNvSpPr>
            <p:nvPr/>
          </p:nvSpPr>
          <p:spPr bwMode="auto">
            <a:xfrm>
              <a:off x="4498181" y="1705590"/>
              <a:ext cx="210409" cy="9252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12" name="Freeform 29"/>
            <p:cNvSpPr>
              <a:spLocks/>
            </p:cNvSpPr>
            <p:nvPr/>
          </p:nvSpPr>
          <p:spPr bwMode="auto">
            <a:xfrm>
              <a:off x="4498181" y="1982117"/>
              <a:ext cx="210409" cy="108237"/>
            </a:xfrm>
            <a:custGeom>
              <a:avLst/>
              <a:gdLst>
                <a:gd name="T0" fmla="*/ 0 w 418"/>
                <a:gd name="T1" fmla="*/ 11459156 h 310"/>
                <a:gd name="T2" fmla="*/ 0 w 418"/>
                <a:gd name="T3" fmla="*/ 11459156 h 310"/>
                <a:gd name="T4" fmla="*/ 0 w 418"/>
                <a:gd name="T5" fmla="*/ 13165809 h 310"/>
                <a:gd name="T6" fmla="*/ 0 w 418"/>
                <a:gd name="T7" fmla="*/ 13165809 h 310"/>
                <a:gd name="T8" fmla="*/ 0 w 418"/>
                <a:gd name="T9" fmla="*/ 15726138 h 310"/>
                <a:gd name="T10" fmla="*/ 0 w 418"/>
                <a:gd name="T11" fmla="*/ 15726138 h 310"/>
                <a:gd name="T12" fmla="*/ 0 w 418"/>
                <a:gd name="T13" fmla="*/ 17798353 h 310"/>
                <a:gd name="T14" fmla="*/ 760090 w 418"/>
                <a:gd name="T15" fmla="*/ 20114624 h 310"/>
                <a:gd name="T16" fmla="*/ 2280270 w 418"/>
                <a:gd name="T17" fmla="*/ 22187188 h 310"/>
                <a:gd name="T18" fmla="*/ 4054149 w 418"/>
                <a:gd name="T19" fmla="*/ 24381257 h 310"/>
                <a:gd name="T20" fmla="*/ 6334418 w 418"/>
                <a:gd name="T21" fmla="*/ 26331967 h 310"/>
                <a:gd name="T22" fmla="*/ 8868387 w 418"/>
                <a:gd name="T23" fmla="*/ 28038620 h 310"/>
                <a:gd name="T24" fmla="*/ 11908747 w 418"/>
                <a:gd name="T25" fmla="*/ 29867127 h 310"/>
                <a:gd name="T26" fmla="*/ 15456504 w 418"/>
                <a:gd name="T27" fmla="*/ 31451926 h 310"/>
                <a:gd name="T28" fmla="*/ 19256954 w 418"/>
                <a:gd name="T29" fmla="*/ 32793018 h 310"/>
                <a:gd name="T30" fmla="*/ 23057907 w 418"/>
                <a:gd name="T31" fmla="*/ 34133760 h 310"/>
                <a:gd name="T32" fmla="*/ 27618446 w 418"/>
                <a:gd name="T33" fmla="*/ 35109290 h 310"/>
                <a:gd name="T34" fmla="*/ 31926294 w 418"/>
                <a:gd name="T35" fmla="*/ 36084470 h 310"/>
                <a:gd name="T36" fmla="*/ 37247427 w 418"/>
                <a:gd name="T37" fmla="*/ 36937797 h 310"/>
                <a:gd name="T38" fmla="*/ 41807966 w 418"/>
                <a:gd name="T39" fmla="*/ 37425561 h 310"/>
                <a:gd name="T40" fmla="*/ 47382295 w 418"/>
                <a:gd name="T41" fmla="*/ 37791123 h 310"/>
                <a:gd name="T42" fmla="*/ 52957126 w 418"/>
                <a:gd name="T43" fmla="*/ 37791123 h 310"/>
                <a:gd name="T44" fmla="*/ 52957126 w 418"/>
                <a:gd name="T45" fmla="*/ 37791123 h 310"/>
                <a:gd name="T46" fmla="*/ 58024560 w 418"/>
                <a:gd name="T47" fmla="*/ 37791123 h 310"/>
                <a:gd name="T48" fmla="*/ 63598889 w 418"/>
                <a:gd name="T49" fmla="*/ 37425561 h 310"/>
                <a:gd name="T50" fmla="*/ 68413127 w 418"/>
                <a:gd name="T51" fmla="*/ 36937797 h 310"/>
                <a:gd name="T52" fmla="*/ 73481065 w 418"/>
                <a:gd name="T53" fmla="*/ 36084470 h 310"/>
                <a:gd name="T54" fmla="*/ 78041604 w 418"/>
                <a:gd name="T55" fmla="*/ 35109290 h 310"/>
                <a:gd name="T56" fmla="*/ 82349452 w 418"/>
                <a:gd name="T57" fmla="*/ 34133760 h 310"/>
                <a:gd name="T58" fmla="*/ 86403097 w 418"/>
                <a:gd name="T59" fmla="*/ 32793018 h 310"/>
                <a:gd name="T60" fmla="*/ 89950854 w 418"/>
                <a:gd name="T61" fmla="*/ 31451926 h 310"/>
                <a:gd name="T62" fmla="*/ 93751304 w 418"/>
                <a:gd name="T63" fmla="*/ 29867127 h 310"/>
                <a:gd name="T64" fmla="*/ 96792167 w 418"/>
                <a:gd name="T65" fmla="*/ 28038620 h 310"/>
                <a:gd name="T66" fmla="*/ 99325632 w 418"/>
                <a:gd name="T67" fmla="*/ 26331967 h 310"/>
                <a:gd name="T68" fmla="*/ 101352707 w 418"/>
                <a:gd name="T69" fmla="*/ 24381257 h 310"/>
                <a:gd name="T70" fmla="*/ 103379781 w 418"/>
                <a:gd name="T71" fmla="*/ 22187188 h 310"/>
                <a:gd name="T72" fmla="*/ 104900464 w 418"/>
                <a:gd name="T73" fmla="*/ 20114624 h 310"/>
                <a:gd name="T74" fmla="*/ 105406855 w 418"/>
                <a:gd name="T75" fmla="*/ 17798353 h 310"/>
                <a:gd name="T76" fmla="*/ 105913749 w 418"/>
                <a:gd name="T77" fmla="*/ 15726138 h 310"/>
                <a:gd name="T78" fmla="*/ 105913749 w 418"/>
                <a:gd name="T79" fmla="*/ 15726138 h 310"/>
                <a:gd name="T80" fmla="*/ 105406855 w 418"/>
                <a:gd name="T81" fmla="*/ 13165809 h 310"/>
                <a:gd name="T82" fmla="*/ 105406855 w 418"/>
                <a:gd name="T83" fmla="*/ 13165809 h 310"/>
                <a:gd name="T84" fmla="*/ 105913749 w 418"/>
                <a:gd name="T85" fmla="*/ 11459156 h 310"/>
                <a:gd name="T86" fmla="*/ 105913749 w 418"/>
                <a:gd name="T87" fmla="*/ 0 h 310"/>
                <a:gd name="T88" fmla="*/ 0 w 418"/>
                <a:gd name="T89" fmla="*/ 0 h 310"/>
                <a:gd name="T90" fmla="*/ 0 w 418"/>
                <a:gd name="T91" fmla="*/ 11459156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13" name="Rectangle 30"/>
            <p:cNvSpPr>
              <a:spLocks noChangeArrowheads="1"/>
            </p:cNvSpPr>
            <p:nvPr/>
          </p:nvSpPr>
          <p:spPr bwMode="auto">
            <a:xfrm>
              <a:off x="4498181" y="1612367"/>
              <a:ext cx="210409" cy="9322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14" name="Rectangle 31"/>
            <p:cNvSpPr>
              <a:spLocks noChangeArrowheads="1"/>
            </p:cNvSpPr>
            <p:nvPr/>
          </p:nvSpPr>
          <p:spPr bwMode="auto">
            <a:xfrm>
              <a:off x="4498181" y="1891338"/>
              <a:ext cx="210409" cy="9252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15" name="Freeform 32"/>
            <p:cNvSpPr>
              <a:spLocks/>
            </p:cNvSpPr>
            <p:nvPr/>
          </p:nvSpPr>
          <p:spPr bwMode="auto">
            <a:xfrm>
              <a:off x="4472006" y="1147298"/>
              <a:ext cx="262759" cy="93223"/>
            </a:xfrm>
            <a:custGeom>
              <a:avLst/>
              <a:gdLst>
                <a:gd name="T0" fmla="*/ 119089225 w 522"/>
                <a:gd name="T1" fmla="*/ 16213470 h 267"/>
                <a:gd name="T2" fmla="*/ 119089225 w 522"/>
                <a:gd name="T3" fmla="*/ 16213470 h 267"/>
                <a:gd name="T4" fmla="*/ 119089225 w 522"/>
                <a:gd name="T5" fmla="*/ 14263119 h 267"/>
                <a:gd name="T6" fmla="*/ 119342420 w 522"/>
                <a:gd name="T7" fmla="*/ 12312419 h 267"/>
                <a:gd name="T8" fmla="*/ 120102508 w 522"/>
                <a:gd name="T9" fmla="*/ 10727628 h 267"/>
                <a:gd name="T10" fmla="*/ 120862596 w 522"/>
                <a:gd name="T11" fmla="*/ 9142837 h 267"/>
                <a:gd name="T12" fmla="*/ 121622684 w 522"/>
                <a:gd name="T13" fmla="*/ 8167662 h 267"/>
                <a:gd name="T14" fmla="*/ 123143364 w 522"/>
                <a:gd name="T15" fmla="*/ 7070633 h 267"/>
                <a:gd name="T16" fmla="*/ 124156648 w 522"/>
                <a:gd name="T17" fmla="*/ 6582871 h 267"/>
                <a:gd name="T18" fmla="*/ 125676824 w 522"/>
                <a:gd name="T19" fmla="*/ 6339164 h 267"/>
                <a:gd name="T20" fmla="*/ 125676824 w 522"/>
                <a:gd name="T21" fmla="*/ 6339164 h 267"/>
                <a:gd name="T22" fmla="*/ 126690611 w 522"/>
                <a:gd name="T23" fmla="*/ 6339164 h 267"/>
                <a:gd name="T24" fmla="*/ 127957593 w 522"/>
                <a:gd name="T25" fmla="*/ 6217311 h 267"/>
                <a:gd name="T26" fmla="*/ 129224574 w 522"/>
                <a:gd name="T27" fmla="*/ 5851402 h 267"/>
                <a:gd name="T28" fmla="*/ 129984662 w 522"/>
                <a:gd name="T29" fmla="*/ 5485842 h 267"/>
                <a:gd name="T30" fmla="*/ 130744751 w 522"/>
                <a:gd name="T31" fmla="*/ 4998080 h 267"/>
                <a:gd name="T32" fmla="*/ 131504839 w 522"/>
                <a:gd name="T33" fmla="*/ 4388464 h 267"/>
                <a:gd name="T34" fmla="*/ 132011732 w 522"/>
                <a:gd name="T35" fmla="*/ 3901051 h 267"/>
                <a:gd name="T36" fmla="*/ 132264927 w 522"/>
                <a:gd name="T37" fmla="*/ 3169582 h 267"/>
                <a:gd name="T38" fmla="*/ 132264927 w 522"/>
                <a:gd name="T39" fmla="*/ 3169582 h 267"/>
                <a:gd name="T40" fmla="*/ 131504839 w 522"/>
                <a:gd name="T41" fmla="*/ 2438113 h 267"/>
                <a:gd name="T42" fmla="*/ 130491052 w 522"/>
                <a:gd name="T43" fmla="*/ 1950351 h 267"/>
                <a:gd name="T44" fmla="*/ 128717681 w 522"/>
                <a:gd name="T45" fmla="*/ 1462938 h 267"/>
                <a:gd name="T46" fmla="*/ 125930523 w 522"/>
                <a:gd name="T47" fmla="*/ 853322 h 267"/>
                <a:gd name="T48" fmla="*/ 123143364 w 522"/>
                <a:gd name="T49" fmla="*/ 487762 h 267"/>
                <a:gd name="T50" fmla="*/ 119342420 w 522"/>
                <a:gd name="T51" fmla="*/ 121853 h 267"/>
                <a:gd name="T52" fmla="*/ 115795173 w 522"/>
                <a:gd name="T53" fmla="*/ 0 h 267"/>
                <a:gd name="T54" fmla="*/ 111741033 w 522"/>
                <a:gd name="T55" fmla="*/ 0 h 267"/>
                <a:gd name="T56" fmla="*/ 20523894 w 522"/>
                <a:gd name="T57" fmla="*/ 0 h 267"/>
                <a:gd name="T58" fmla="*/ 20523894 w 522"/>
                <a:gd name="T59" fmla="*/ 0 h 267"/>
                <a:gd name="T60" fmla="*/ 16216559 w 522"/>
                <a:gd name="T61" fmla="*/ 0 h 267"/>
                <a:gd name="T62" fmla="*/ 12415614 w 522"/>
                <a:gd name="T63" fmla="*/ 121853 h 267"/>
                <a:gd name="T64" fmla="*/ 8868368 w 522"/>
                <a:gd name="T65" fmla="*/ 487762 h 267"/>
                <a:gd name="T66" fmla="*/ 5828015 w 522"/>
                <a:gd name="T67" fmla="*/ 853322 h 267"/>
                <a:gd name="T68" fmla="*/ 3294052 w 522"/>
                <a:gd name="T69" fmla="*/ 1462938 h 267"/>
                <a:gd name="T70" fmla="*/ 1520177 w 522"/>
                <a:gd name="T71" fmla="*/ 1950351 h 267"/>
                <a:gd name="T72" fmla="*/ 253195 w 522"/>
                <a:gd name="T73" fmla="*/ 2438113 h 267"/>
                <a:gd name="T74" fmla="*/ 0 w 522"/>
                <a:gd name="T75" fmla="*/ 3169582 h 267"/>
                <a:gd name="T76" fmla="*/ 0 w 522"/>
                <a:gd name="T77" fmla="*/ 3169582 h 267"/>
                <a:gd name="T78" fmla="*/ 0 w 522"/>
                <a:gd name="T79" fmla="*/ 3901051 h 267"/>
                <a:gd name="T80" fmla="*/ 253195 w 522"/>
                <a:gd name="T81" fmla="*/ 4388464 h 267"/>
                <a:gd name="T82" fmla="*/ 1013283 w 522"/>
                <a:gd name="T83" fmla="*/ 4998080 h 267"/>
                <a:gd name="T84" fmla="*/ 1773875 w 522"/>
                <a:gd name="T85" fmla="*/ 5485842 h 267"/>
                <a:gd name="T86" fmla="*/ 2533963 w 522"/>
                <a:gd name="T87" fmla="*/ 5851402 h 267"/>
                <a:gd name="T88" fmla="*/ 4054140 w 522"/>
                <a:gd name="T89" fmla="*/ 6217311 h 267"/>
                <a:gd name="T90" fmla="*/ 5067423 w 522"/>
                <a:gd name="T91" fmla="*/ 6339164 h 267"/>
                <a:gd name="T92" fmla="*/ 6588103 w 522"/>
                <a:gd name="T93" fmla="*/ 6339164 h 267"/>
                <a:gd name="T94" fmla="*/ 6588103 w 522"/>
                <a:gd name="T95" fmla="*/ 6339164 h 267"/>
                <a:gd name="T96" fmla="*/ 7601386 w 522"/>
                <a:gd name="T97" fmla="*/ 6582871 h 267"/>
                <a:gd name="T98" fmla="*/ 8868368 w 522"/>
                <a:gd name="T99" fmla="*/ 7070633 h 267"/>
                <a:gd name="T100" fmla="*/ 10135350 w 522"/>
                <a:gd name="T101" fmla="*/ 8167662 h 267"/>
                <a:gd name="T102" fmla="*/ 10895438 w 522"/>
                <a:gd name="T103" fmla="*/ 9142837 h 267"/>
                <a:gd name="T104" fmla="*/ 11655526 w 522"/>
                <a:gd name="T105" fmla="*/ 10727628 h 267"/>
                <a:gd name="T106" fmla="*/ 12415614 w 522"/>
                <a:gd name="T107" fmla="*/ 12312419 h 267"/>
                <a:gd name="T108" fmla="*/ 12922508 w 522"/>
                <a:gd name="T109" fmla="*/ 14263119 h 267"/>
                <a:gd name="T110" fmla="*/ 13175703 w 522"/>
                <a:gd name="T111" fmla="*/ 16213470 h 267"/>
                <a:gd name="T112" fmla="*/ 13175703 w 522"/>
                <a:gd name="T113" fmla="*/ 32548793 h 267"/>
                <a:gd name="T114" fmla="*/ 119089225 w 522"/>
                <a:gd name="T115" fmla="*/ 32548793 h 267"/>
                <a:gd name="T116" fmla="*/ 119089225 w 522"/>
                <a:gd name="T117" fmla="*/ 16213470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16" name="Rectangle 33"/>
            <p:cNvSpPr>
              <a:spLocks noChangeArrowheads="1"/>
            </p:cNvSpPr>
            <p:nvPr/>
          </p:nvSpPr>
          <p:spPr bwMode="auto">
            <a:xfrm>
              <a:off x="4498181" y="1240521"/>
              <a:ext cx="210409" cy="9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17" name="Rectangle 34"/>
            <p:cNvSpPr>
              <a:spLocks noChangeArrowheads="1"/>
            </p:cNvSpPr>
            <p:nvPr/>
          </p:nvSpPr>
          <p:spPr bwMode="auto">
            <a:xfrm>
              <a:off x="4498181" y="1426270"/>
              <a:ext cx="210409" cy="9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18" name="Rectangle 35"/>
            <p:cNvSpPr>
              <a:spLocks noChangeArrowheads="1"/>
            </p:cNvSpPr>
            <p:nvPr/>
          </p:nvSpPr>
          <p:spPr bwMode="auto">
            <a:xfrm>
              <a:off x="4498181" y="1519144"/>
              <a:ext cx="210409" cy="93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19" name="Rectangle 36"/>
            <p:cNvSpPr>
              <a:spLocks noChangeArrowheads="1"/>
            </p:cNvSpPr>
            <p:nvPr/>
          </p:nvSpPr>
          <p:spPr bwMode="auto">
            <a:xfrm>
              <a:off x="4498181" y="1333046"/>
              <a:ext cx="210409" cy="93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8" name="AutoShape 37"/>
            <p:cNvSpPr>
              <a:spLocks noChangeArrowheads="1"/>
            </p:cNvSpPr>
            <p:nvPr/>
          </p:nvSpPr>
          <p:spPr bwMode="auto">
            <a:xfrm>
              <a:off x="4494166" y="1146949"/>
              <a:ext cx="50652" cy="9196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3121" name="Freeform 38"/>
            <p:cNvSpPr>
              <a:spLocks/>
            </p:cNvSpPr>
            <p:nvPr/>
          </p:nvSpPr>
          <p:spPr bwMode="auto">
            <a:xfrm>
              <a:off x="4472006" y="1147298"/>
              <a:ext cx="262759" cy="929788"/>
            </a:xfrm>
            <a:custGeom>
              <a:avLst/>
              <a:gdLst>
                <a:gd name="T0" fmla="*/ 20523894 w 522"/>
                <a:gd name="T1" fmla="*/ 0 h 2663"/>
                <a:gd name="T2" fmla="*/ 16469754 w 522"/>
                <a:gd name="T3" fmla="*/ 0 h 2663"/>
                <a:gd name="T4" fmla="*/ 9121563 w 522"/>
                <a:gd name="T5" fmla="*/ 487763 h 2663"/>
                <a:gd name="T6" fmla="*/ 3547247 w 522"/>
                <a:gd name="T7" fmla="*/ 1462941 h 2663"/>
                <a:gd name="T8" fmla="*/ 253195 w 522"/>
                <a:gd name="T9" fmla="*/ 2438119 h 2663"/>
                <a:gd name="T10" fmla="*/ 0 w 522"/>
                <a:gd name="T11" fmla="*/ 3169589 h 2663"/>
                <a:gd name="T12" fmla="*/ 253195 w 522"/>
                <a:gd name="T13" fmla="*/ 4388474 h 2663"/>
                <a:gd name="T14" fmla="*/ 1773875 w 522"/>
                <a:gd name="T15" fmla="*/ 5485854 h 2663"/>
                <a:gd name="T16" fmla="*/ 4054140 w 522"/>
                <a:gd name="T17" fmla="*/ 6217324 h 2663"/>
                <a:gd name="T18" fmla="*/ 6588103 w 522"/>
                <a:gd name="T19" fmla="*/ 6339178 h 2663"/>
                <a:gd name="T20" fmla="*/ 8108280 w 522"/>
                <a:gd name="T21" fmla="*/ 6582885 h 2663"/>
                <a:gd name="T22" fmla="*/ 10388545 w 522"/>
                <a:gd name="T23" fmla="*/ 8167680 h 2663"/>
                <a:gd name="T24" fmla="*/ 12162419 w 522"/>
                <a:gd name="T25" fmla="*/ 10727652 h 2663"/>
                <a:gd name="T26" fmla="*/ 13175703 w 522"/>
                <a:gd name="T27" fmla="*/ 14263150 h 2663"/>
                <a:gd name="T28" fmla="*/ 13175703 w 522"/>
                <a:gd name="T29" fmla="*/ 302083338 h 2663"/>
                <a:gd name="T30" fmla="*/ 13682596 w 522"/>
                <a:gd name="T31" fmla="*/ 303668132 h 2663"/>
                <a:gd name="T32" fmla="*/ 13175703 w 522"/>
                <a:gd name="T33" fmla="*/ 305618837 h 2663"/>
                <a:gd name="T34" fmla="*/ 13682596 w 522"/>
                <a:gd name="T35" fmla="*/ 307569192 h 2663"/>
                <a:gd name="T36" fmla="*/ 15456471 w 522"/>
                <a:gd name="T37" fmla="*/ 311226195 h 2663"/>
                <a:gd name="T38" fmla="*/ 19510107 w 522"/>
                <a:gd name="T39" fmla="*/ 314639840 h 2663"/>
                <a:gd name="T40" fmla="*/ 25338122 w 522"/>
                <a:gd name="T41" fmla="*/ 317809429 h 2663"/>
                <a:gd name="T42" fmla="*/ 32432615 w 522"/>
                <a:gd name="T43" fmla="*/ 320247548 h 2663"/>
                <a:gd name="T44" fmla="*/ 40794593 w 522"/>
                <a:gd name="T45" fmla="*/ 322441610 h 2663"/>
                <a:gd name="T46" fmla="*/ 50423049 w 522"/>
                <a:gd name="T47" fmla="*/ 323782697 h 2663"/>
                <a:gd name="T48" fmla="*/ 60557896 w 522"/>
                <a:gd name="T49" fmla="*/ 324514168 h 2663"/>
                <a:gd name="T50" fmla="*/ 66132715 w 522"/>
                <a:gd name="T51" fmla="*/ 324636021 h 2663"/>
                <a:gd name="T52" fmla="*/ 76774455 w 522"/>
                <a:gd name="T53" fmla="*/ 324270461 h 2663"/>
                <a:gd name="T54" fmla="*/ 86656106 w 522"/>
                <a:gd name="T55" fmla="*/ 323294934 h 2663"/>
                <a:gd name="T56" fmla="*/ 96031367 w 522"/>
                <a:gd name="T57" fmla="*/ 321466432 h 2663"/>
                <a:gd name="T58" fmla="*/ 103632754 w 522"/>
                <a:gd name="T59" fmla="*/ 319028314 h 2663"/>
                <a:gd name="T60" fmla="*/ 109967158 w 522"/>
                <a:gd name="T61" fmla="*/ 316224635 h 2663"/>
                <a:gd name="T62" fmla="*/ 115035085 w 522"/>
                <a:gd name="T63" fmla="*/ 313055046 h 2663"/>
                <a:gd name="T64" fmla="*/ 118075438 w 522"/>
                <a:gd name="T65" fmla="*/ 309519547 h 2663"/>
                <a:gd name="T66" fmla="*/ 119089225 w 522"/>
                <a:gd name="T67" fmla="*/ 305618837 h 2663"/>
                <a:gd name="T68" fmla="*/ 118582331 w 522"/>
                <a:gd name="T69" fmla="*/ 303668132 h 2663"/>
                <a:gd name="T70" fmla="*/ 119089225 w 522"/>
                <a:gd name="T71" fmla="*/ 302083338 h 2663"/>
                <a:gd name="T72" fmla="*/ 119089225 w 522"/>
                <a:gd name="T73" fmla="*/ 16213506 h 2663"/>
                <a:gd name="T74" fmla="*/ 119342420 w 522"/>
                <a:gd name="T75" fmla="*/ 12312446 h 2663"/>
                <a:gd name="T76" fmla="*/ 120862596 w 522"/>
                <a:gd name="T77" fmla="*/ 9142857 h 2663"/>
                <a:gd name="T78" fmla="*/ 123143364 w 522"/>
                <a:gd name="T79" fmla="*/ 7070648 h 2663"/>
                <a:gd name="T80" fmla="*/ 125676824 w 522"/>
                <a:gd name="T81" fmla="*/ 6339178 h 2663"/>
                <a:gd name="T82" fmla="*/ 127197504 w 522"/>
                <a:gd name="T83" fmla="*/ 6339178 h 2663"/>
                <a:gd name="T84" fmla="*/ 129477769 w 522"/>
                <a:gd name="T85" fmla="*/ 5851415 h 2663"/>
                <a:gd name="T86" fmla="*/ 131251644 w 522"/>
                <a:gd name="T87" fmla="*/ 4998091 h 2663"/>
                <a:gd name="T88" fmla="*/ 132264927 w 522"/>
                <a:gd name="T89" fmla="*/ 3901059 h 2663"/>
                <a:gd name="T90" fmla="*/ 132264927 w 522"/>
                <a:gd name="T91" fmla="*/ 3169589 h 2663"/>
                <a:gd name="T92" fmla="*/ 130744751 w 522"/>
                <a:gd name="T93" fmla="*/ 1950355 h 2663"/>
                <a:gd name="T94" fmla="*/ 126436913 w 522"/>
                <a:gd name="T95" fmla="*/ 853324 h 2663"/>
                <a:gd name="T96" fmla="*/ 119849313 w 522"/>
                <a:gd name="T97" fmla="*/ 121854 h 2663"/>
                <a:gd name="T98" fmla="*/ 111741033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4884738" y="1146175"/>
            <a:ext cx="263525" cy="944563"/>
            <a:chOff x="4885272" y="1146949"/>
            <a:chExt cx="262759" cy="943405"/>
          </a:xfrm>
        </p:grpSpPr>
        <p:sp>
          <p:nvSpPr>
            <p:cNvPr id="3098" name="Rectangle 39"/>
            <p:cNvSpPr>
              <a:spLocks noChangeArrowheads="1"/>
            </p:cNvSpPr>
            <p:nvPr/>
          </p:nvSpPr>
          <p:spPr bwMode="auto">
            <a:xfrm>
              <a:off x="4911448" y="1798115"/>
              <a:ext cx="210409" cy="93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99" name="Rectangle 40"/>
            <p:cNvSpPr>
              <a:spLocks noChangeArrowheads="1"/>
            </p:cNvSpPr>
            <p:nvPr/>
          </p:nvSpPr>
          <p:spPr bwMode="auto">
            <a:xfrm>
              <a:off x="4911448" y="1705590"/>
              <a:ext cx="210409" cy="92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00" name="Freeform 41"/>
            <p:cNvSpPr>
              <a:spLocks/>
            </p:cNvSpPr>
            <p:nvPr/>
          </p:nvSpPr>
          <p:spPr bwMode="auto">
            <a:xfrm>
              <a:off x="4911448" y="1982117"/>
              <a:ext cx="210409" cy="108237"/>
            </a:xfrm>
            <a:custGeom>
              <a:avLst/>
              <a:gdLst>
                <a:gd name="T0" fmla="*/ 0 w 418"/>
                <a:gd name="T1" fmla="*/ 11459156 h 310"/>
                <a:gd name="T2" fmla="*/ 0 w 418"/>
                <a:gd name="T3" fmla="*/ 11459156 h 310"/>
                <a:gd name="T4" fmla="*/ 0 w 418"/>
                <a:gd name="T5" fmla="*/ 13165809 h 310"/>
                <a:gd name="T6" fmla="*/ 0 w 418"/>
                <a:gd name="T7" fmla="*/ 13165809 h 310"/>
                <a:gd name="T8" fmla="*/ 0 w 418"/>
                <a:gd name="T9" fmla="*/ 15726138 h 310"/>
                <a:gd name="T10" fmla="*/ 0 w 418"/>
                <a:gd name="T11" fmla="*/ 15726138 h 310"/>
                <a:gd name="T12" fmla="*/ 0 w 418"/>
                <a:gd name="T13" fmla="*/ 17798353 h 310"/>
                <a:gd name="T14" fmla="*/ 760090 w 418"/>
                <a:gd name="T15" fmla="*/ 20114624 h 310"/>
                <a:gd name="T16" fmla="*/ 2280270 w 418"/>
                <a:gd name="T17" fmla="*/ 22187188 h 310"/>
                <a:gd name="T18" fmla="*/ 4054149 w 418"/>
                <a:gd name="T19" fmla="*/ 24381257 h 310"/>
                <a:gd name="T20" fmla="*/ 6334418 w 418"/>
                <a:gd name="T21" fmla="*/ 26331967 h 310"/>
                <a:gd name="T22" fmla="*/ 8868387 w 418"/>
                <a:gd name="T23" fmla="*/ 28038620 h 310"/>
                <a:gd name="T24" fmla="*/ 11908747 w 418"/>
                <a:gd name="T25" fmla="*/ 29867127 h 310"/>
                <a:gd name="T26" fmla="*/ 15456504 w 418"/>
                <a:gd name="T27" fmla="*/ 31451926 h 310"/>
                <a:gd name="T28" fmla="*/ 19256954 w 418"/>
                <a:gd name="T29" fmla="*/ 32793018 h 310"/>
                <a:gd name="T30" fmla="*/ 23057907 w 418"/>
                <a:gd name="T31" fmla="*/ 34133760 h 310"/>
                <a:gd name="T32" fmla="*/ 27618446 w 418"/>
                <a:gd name="T33" fmla="*/ 35109290 h 310"/>
                <a:gd name="T34" fmla="*/ 31926294 w 418"/>
                <a:gd name="T35" fmla="*/ 36084470 h 310"/>
                <a:gd name="T36" fmla="*/ 37247427 w 418"/>
                <a:gd name="T37" fmla="*/ 36937797 h 310"/>
                <a:gd name="T38" fmla="*/ 41807966 w 418"/>
                <a:gd name="T39" fmla="*/ 37425561 h 310"/>
                <a:gd name="T40" fmla="*/ 47382295 w 418"/>
                <a:gd name="T41" fmla="*/ 37791123 h 310"/>
                <a:gd name="T42" fmla="*/ 52957126 w 418"/>
                <a:gd name="T43" fmla="*/ 37791123 h 310"/>
                <a:gd name="T44" fmla="*/ 52957126 w 418"/>
                <a:gd name="T45" fmla="*/ 37791123 h 310"/>
                <a:gd name="T46" fmla="*/ 58024560 w 418"/>
                <a:gd name="T47" fmla="*/ 37791123 h 310"/>
                <a:gd name="T48" fmla="*/ 63598889 w 418"/>
                <a:gd name="T49" fmla="*/ 37425561 h 310"/>
                <a:gd name="T50" fmla="*/ 68413127 w 418"/>
                <a:gd name="T51" fmla="*/ 36937797 h 310"/>
                <a:gd name="T52" fmla="*/ 73481065 w 418"/>
                <a:gd name="T53" fmla="*/ 36084470 h 310"/>
                <a:gd name="T54" fmla="*/ 78041604 w 418"/>
                <a:gd name="T55" fmla="*/ 35109290 h 310"/>
                <a:gd name="T56" fmla="*/ 82349452 w 418"/>
                <a:gd name="T57" fmla="*/ 34133760 h 310"/>
                <a:gd name="T58" fmla="*/ 86403097 w 418"/>
                <a:gd name="T59" fmla="*/ 32793018 h 310"/>
                <a:gd name="T60" fmla="*/ 89950854 w 418"/>
                <a:gd name="T61" fmla="*/ 31451926 h 310"/>
                <a:gd name="T62" fmla="*/ 93751304 w 418"/>
                <a:gd name="T63" fmla="*/ 29867127 h 310"/>
                <a:gd name="T64" fmla="*/ 96792167 w 418"/>
                <a:gd name="T65" fmla="*/ 28038620 h 310"/>
                <a:gd name="T66" fmla="*/ 99325632 w 418"/>
                <a:gd name="T67" fmla="*/ 26331967 h 310"/>
                <a:gd name="T68" fmla="*/ 101352707 w 418"/>
                <a:gd name="T69" fmla="*/ 24381257 h 310"/>
                <a:gd name="T70" fmla="*/ 103379781 w 418"/>
                <a:gd name="T71" fmla="*/ 22187188 h 310"/>
                <a:gd name="T72" fmla="*/ 104900464 w 418"/>
                <a:gd name="T73" fmla="*/ 20114624 h 310"/>
                <a:gd name="T74" fmla="*/ 105406855 w 418"/>
                <a:gd name="T75" fmla="*/ 17798353 h 310"/>
                <a:gd name="T76" fmla="*/ 105913749 w 418"/>
                <a:gd name="T77" fmla="*/ 15726138 h 310"/>
                <a:gd name="T78" fmla="*/ 105913749 w 418"/>
                <a:gd name="T79" fmla="*/ 15726138 h 310"/>
                <a:gd name="T80" fmla="*/ 105406855 w 418"/>
                <a:gd name="T81" fmla="*/ 13165809 h 310"/>
                <a:gd name="T82" fmla="*/ 105406855 w 418"/>
                <a:gd name="T83" fmla="*/ 13165809 h 310"/>
                <a:gd name="T84" fmla="*/ 105913749 w 418"/>
                <a:gd name="T85" fmla="*/ 11459156 h 310"/>
                <a:gd name="T86" fmla="*/ 105913749 w 418"/>
                <a:gd name="T87" fmla="*/ 0 h 310"/>
                <a:gd name="T88" fmla="*/ 0 w 418"/>
                <a:gd name="T89" fmla="*/ 0 h 310"/>
                <a:gd name="T90" fmla="*/ 0 w 418"/>
                <a:gd name="T91" fmla="*/ 11459156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01" name="Rectangle 42"/>
            <p:cNvSpPr>
              <a:spLocks noChangeArrowheads="1"/>
            </p:cNvSpPr>
            <p:nvPr/>
          </p:nvSpPr>
          <p:spPr bwMode="auto">
            <a:xfrm>
              <a:off x="4911448" y="1612367"/>
              <a:ext cx="210409" cy="93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02" name="Rectangle 43"/>
            <p:cNvSpPr>
              <a:spLocks noChangeArrowheads="1"/>
            </p:cNvSpPr>
            <p:nvPr/>
          </p:nvSpPr>
          <p:spPr bwMode="auto">
            <a:xfrm>
              <a:off x="4911448" y="1891338"/>
              <a:ext cx="210409" cy="92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03" name="Freeform 44"/>
            <p:cNvSpPr>
              <a:spLocks/>
            </p:cNvSpPr>
            <p:nvPr/>
          </p:nvSpPr>
          <p:spPr bwMode="auto">
            <a:xfrm>
              <a:off x="4885272" y="1147298"/>
              <a:ext cx="262759" cy="93223"/>
            </a:xfrm>
            <a:custGeom>
              <a:avLst/>
              <a:gdLst>
                <a:gd name="T0" fmla="*/ 119089225 w 522"/>
                <a:gd name="T1" fmla="*/ 16213470 h 267"/>
                <a:gd name="T2" fmla="*/ 119089225 w 522"/>
                <a:gd name="T3" fmla="*/ 16213470 h 267"/>
                <a:gd name="T4" fmla="*/ 119089225 w 522"/>
                <a:gd name="T5" fmla="*/ 14263119 h 267"/>
                <a:gd name="T6" fmla="*/ 119342420 w 522"/>
                <a:gd name="T7" fmla="*/ 12312419 h 267"/>
                <a:gd name="T8" fmla="*/ 120102508 w 522"/>
                <a:gd name="T9" fmla="*/ 10727628 h 267"/>
                <a:gd name="T10" fmla="*/ 120862596 w 522"/>
                <a:gd name="T11" fmla="*/ 9142837 h 267"/>
                <a:gd name="T12" fmla="*/ 121622684 w 522"/>
                <a:gd name="T13" fmla="*/ 8167662 h 267"/>
                <a:gd name="T14" fmla="*/ 123143364 w 522"/>
                <a:gd name="T15" fmla="*/ 7070633 h 267"/>
                <a:gd name="T16" fmla="*/ 124156648 w 522"/>
                <a:gd name="T17" fmla="*/ 6582871 h 267"/>
                <a:gd name="T18" fmla="*/ 125676824 w 522"/>
                <a:gd name="T19" fmla="*/ 6339164 h 267"/>
                <a:gd name="T20" fmla="*/ 125676824 w 522"/>
                <a:gd name="T21" fmla="*/ 6339164 h 267"/>
                <a:gd name="T22" fmla="*/ 126690611 w 522"/>
                <a:gd name="T23" fmla="*/ 6339164 h 267"/>
                <a:gd name="T24" fmla="*/ 127957593 w 522"/>
                <a:gd name="T25" fmla="*/ 6217311 h 267"/>
                <a:gd name="T26" fmla="*/ 129224574 w 522"/>
                <a:gd name="T27" fmla="*/ 5851402 h 267"/>
                <a:gd name="T28" fmla="*/ 129984662 w 522"/>
                <a:gd name="T29" fmla="*/ 5485842 h 267"/>
                <a:gd name="T30" fmla="*/ 130744751 w 522"/>
                <a:gd name="T31" fmla="*/ 4998080 h 267"/>
                <a:gd name="T32" fmla="*/ 131504839 w 522"/>
                <a:gd name="T33" fmla="*/ 4388464 h 267"/>
                <a:gd name="T34" fmla="*/ 132011732 w 522"/>
                <a:gd name="T35" fmla="*/ 3901051 h 267"/>
                <a:gd name="T36" fmla="*/ 132264927 w 522"/>
                <a:gd name="T37" fmla="*/ 3169582 h 267"/>
                <a:gd name="T38" fmla="*/ 132264927 w 522"/>
                <a:gd name="T39" fmla="*/ 3169582 h 267"/>
                <a:gd name="T40" fmla="*/ 131504839 w 522"/>
                <a:gd name="T41" fmla="*/ 2438113 h 267"/>
                <a:gd name="T42" fmla="*/ 130491052 w 522"/>
                <a:gd name="T43" fmla="*/ 1950351 h 267"/>
                <a:gd name="T44" fmla="*/ 128717681 w 522"/>
                <a:gd name="T45" fmla="*/ 1462938 h 267"/>
                <a:gd name="T46" fmla="*/ 125930523 w 522"/>
                <a:gd name="T47" fmla="*/ 853322 h 267"/>
                <a:gd name="T48" fmla="*/ 123143364 w 522"/>
                <a:gd name="T49" fmla="*/ 487762 h 267"/>
                <a:gd name="T50" fmla="*/ 119342420 w 522"/>
                <a:gd name="T51" fmla="*/ 121853 h 267"/>
                <a:gd name="T52" fmla="*/ 115795173 w 522"/>
                <a:gd name="T53" fmla="*/ 0 h 267"/>
                <a:gd name="T54" fmla="*/ 111741033 w 522"/>
                <a:gd name="T55" fmla="*/ 0 h 267"/>
                <a:gd name="T56" fmla="*/ 20523894 w 522"/>
                <a:gd name="T57" fmla="*/ 0 h 267"/>
                <a:gd name="T58" fmla="*/ 20523894 w 522"/>
                <a:gd name="T59" fmla="*/ 0 h 267"/>
                <a:gd name="T60" fmla="*/ 16216559 w 522"/>
                <a:gd name="T61" fmla="*/ 0 h 267"/>
                <a:gd name="T62" fmla="*/ 12415614 w 522"/>
                <a:gd name="T63" fmla="*/ 121853 h 267"/>
                <a:gd name="T64" fmla="*/ 8868368 w 522"/>
                <a:gd name="T65" fmla="*/ 487762 h 267"/>
                <a:gd name="T66" fmla="*/ 5828015 w 522"/>
                <a:gd name="T67" fmla="*/ 853322 h 267"/>
                <a:gd name="T68" fmla="*/ 3294052 w 522"/>
                <a:gd name="T69" fmla="*/ 1462938 h 267"/>
                <a:gd name="T70" fmla="*/ 1520177 w 522"/>
                <a:gd name="T71" fmla="*/ 1950351 h 267"/>
                <a:gd name="T72" fmla="*/ 253195 w 522"/>
                <a:gd name="T73" fmla="*/ 2438113 h 267"/>
                <a:gd name="T74" fmla="*/ 0 w 522"/>
                <a:gd name="T75" fmla="*/ 3169582 h 267"/>
                <a:gd name="T76" fmla="*/ 0 w 522"/>
                <a:gd name="T77" fmla="*/ 3169582 h 267"/>
                <a:gd name="T78" fmla="*/ 0 w 522"/>
                <a:gd name="T79" fmla="*/ 3901051 h 267"/>
                <a:gd name="T80" fmla="*/ 253195 w 522"/>
                <a:gd name="T81" fmla="*/ 4388464 h 267"/>
                <a:gd name="T82" fmla="*/ 1013283 w 522"/>
                <a:gd name="T83" fmla="*/ 4998080 h 267"/>
                <a:gd name="T84" fmla="*/ 1773875 w 522"/>
                <a:gd name="T85" fmla="*/ 5485842 h 267"/>
                <a:gd name="T86" fmla="*/ 2533963 w 522"/>
                <a:gd name="T87" fmla="*/ 5851402 h 267"/>
                <a:gd name="T88" fmla="*/ 4054140 w 522"/>
                <a:gd name="T89" fmla="*/ 6217311 h 267"/>
                <a:gd name="T90" fmla="*/ 5067423 w 522"/>
                <a:gd name="T91" fmla="*/ 6339164 h 267"/>
                <a:gd name="T92" fmla="*/ 6588103 w 522"/>
                <a:gd name="T93" fmla="*/ 6339164 h 267"/>
                <a:gd name="T94" fmla="*/ 6588103 w 522"/>
                <a:gd name="T95" fmla="*/ 6339164 h 267"/>
                <a:gd name="T96" fmla="*/ 7601386 w 522"/>
                <a:gd name="T97" fmla="*/ 6582871 h 267"/>
                <a:gd name="T98" fmla="*/ 8868368 w 522"/>
                <a:gd name="T99" fmla="*/ 7070633 h 267"/>
                <a:gd name="T100" fmla="*/ 10135350 w 522"/>
                <a:gd name="T101" fmla="*/ 8167662 h 267"/>
                <a:gd name="T102" fmla="*/ 10895438 w 522"/>
                <a:gd name="T103" fmla="*/ 9142837 h 267"/>
                <a:gd name="T104" fmla="*/ 11655526 w 522"/>
                <a:gd name="T105" fmla="*/ 10727628 h 267"/>
                <a:gd name="T106" fmla="*/ 12415614 w 522"/>
                <a:gd name="T107" fmla="*/ 12312419 h 267"/>
                <a:gd name="T108" fmla="*/ 12922508 w 522"/>
                <a:gd name="T109" fmla="*/ 14263119 h 267"/>
                <a:gd name="T110" fmla="*/ 13175703 w 522"/>
                <a:gd name="T111" fmla="*/ 16213470 h 267"/>
                <a:gd name="T112" fmla="*/ 13175703 w 522"/>
                <a:gd name="T113" fmla="*/ 32548793 h 267"/>
                <a:gd name="T114" fmla="*/ 119089225 w 522"/>
                <a:gd name="T115" fmla="*/ 32548793 h 267"/>
                <a:gd name="T116" fmla="*/ 119089225 w 522"/>
                <a:gd name="T117" fmla="*/ 16213470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04" name="Rectangle 45"/>
            <p:cNvSpPr>
              <a:spLocks noChangeArrowheads="1"/>
            </p:cNvSpPr>
            <p:nvPr/>
          </p:nvSpPr>
          <p:spPr bwMode="auto">
            <a:xfrm>
              <a:off x="4911448" y="1240521"/>
              <a:ext cx="210409" cy="9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05" name="Rectangle 46"/>
            <p:cNvSpPr>
              <a:spLocks noChangeArrowheads="1"/>
            </p:cNvSpPr>
            <p:nvPr/>
          </p:nvSpPr>
          <p:spPr bwMode="auto">
            <a:xfrm>
              <a:off x="4911448" y="1426270"/>
              <a:ext cx="210409" cy="928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06" name="Rectangle 47"/>
            <p:cNvSpPr>
              <a:spLocks noChangeArrowheads="1"/>
            </p:cNvSpPr>
            <p:nvPr/>
          </p:nvSpPr>
          <p:spPr bwMode="auto">
            <a:xfrm>
              <a:off x="4911448" y="1519144"/>
              <a:ext cx="210409" cy="93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07" name="Rectangle 48"/>
            <p:cNvSpPr>
              <a:spLocks noChangeArrowheads="1"/>
            </p:cNvSpPr>
            <p:nvPr/>
          </p:nvSpPr>
          <p:spPr bwMode="auto">
            <a:xfrm>
              <a:off x="4911448" y="1333046"/>
              <a:ext cx="210409" cy="93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0" name="AutoShape 49"/>
            <p:cNvSpPr>
              <a:spLocks noChangeArrowheads="1"/>
            </p:cNvSpPr>
            <p:nvPr/>
          </p:nvSpPr>
          <p:spPr bwMode="auto">
            <a:xfrm>
              <a:off x="4907432" y="1146949"/>
              <a:ext cx="50652" cy="9196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3109" name="Freeform 50"/>
            <p:cNvSpPr>
              <a:spLocks/>
            </p:cNvSpPr>
            <p:nvPr/>
          </p:nvSpPr>
          <p:spPr bwMode="auto">
            <a:xfrm>
              <a:off x="4885272" y="1147298"/>
              <a:ext cx="262759" cy="929788"/>
            </a:xfrm>
            <a:custGeom>
              <a:avLst/>
              <a:gdLst>
                <a:gd name="T0" fmla="*/ 20523894 w 522"/>
                <a:gd name="T1" fmla="*/ 0 h 2663"/>
                <a:gd name="T2" fmla="*/ 16469754 w 522"/>
                <a:gd name="T3" fmla="*/ 0 h 2663"/>
                <a:gd name="T4" fmla="*/ 9121563 w 522"/>
                <a:gd name="T5" fmla="*/ 487763 h 2663"/>
                <a:gd name="T6" fmla="*/ 3547247 w 522"/>
                <a:gd name="T7" fmla="*/ 1462941 h 2663"/>
                <a:gd name="T8" fmla="*/ 253195 w 522"/>
                <a:gd name="T9" fmla="*/ 2438119 h 2663"/>
                <a:gd name="T10" fmla="*/ 0 w 522"/>
                <a:gd name="T11" fmla="*/ 3169589 h 2663"/>
                <a:gd name="T12" fmla="*/ 253195 w 522"/>
                <a:gd name="T13" fmla="*/ 4388474 h 2663"/>
                <a:gd name="T14" fmla="*/ 1773875 w 522"/>
                <a:gd name="T15" fmla="*/ 5485854 h 2663"/>
                <a:gd name="T16" fmla="*/ 4054140 w 522"/>
                <a:gd name="T17" fmla="*/ 6217324 h 2663"/>
                <a:gd name="T18" fmla="*/ 6588103 w 522"/>
                <a:gd name="T19" fmla="*/ 6339178 h 2663"/>
                <a:gd name="T20" fmla="*/ 8108280 w 522"/>
                <a:gd name="T21" fmla="*/ 6582885 h 2663"/>
                <a:gd name="T22" fmla="*/ 10388545 w 522"/>
                <a:gd name="T23" fmla="*/ 8167680 h 2663"/>
                <a:gd name="T24" fmla="*/ 12162419 w 522"/>
                <a:gd name="T25" fmla="*/ 10727652 h 2663"/>
                <a:gd name="T26" fmla="*/ 13175703 w 522"/>
                <a:gd name="T27" fmla="*/ 14263150 h 2663"/>
                <a:gd name="T28" fmla="*/ 13175703 w 522"/>
                <a:gd name="T29" fmla="*/ 302083338 h 2663"/>
                <a:gd name="T30" fmla="*/ 13682596 w 522"/>
                <a:gd name="T31" fmla="*/ 303668132 h 2663"/>
                <a:gd name="T32" fmla="*/ 13175703 w 522"/>
                <a:gd name="T33" fmla="*/ 305618837 h 2663"/>
                <a:gd name="T34" fmla="*/ 13682596 w 522"/>
                <a:gd name="T35" fmla="*/ 307569192 h 2663"/>
                <a:gd name="T36" fmla="*/ 15456471 w 522"/>
                <a:gd name="T37" fmla="*/ 311226195 h 2663"/>
                <a:gd name="T38" fmla="*/ 19510107 w 522"/>
                <a:gd name="T39" fmla="*/ 314639840 h 2663"/>
                <a:gd name="T40" fmla="*/ 25338122 w 522"/>
                <a:gd name="T41" fmla="*/ 317809429 h 2663"/>
                <a:gd name="T42" fmla="*/ 32432615 w 522"/>
                <a:gd name="T43" fmla="*/ 320247548 h 2663"/>
                <a:gd name="T44" fmla="*/ 40794593 w 522"/>
                <a:gd name="T45" fmla="*/ 322441610 h 2663"/>
                <a:gd name="T46" fmla="*/ 50423049 w 522"/>
                <a:gd name="T47" fmla="*/ 323782697 h 2663"/>
                <a:gd name="T48" fmla="*/ 60557896 w 522"/>
                <a:gd name="T49" fmla="*/ 324514168 h 2663"/>
                <a:gd name="T50" fmla="*/ 66132715 w 522"/>
                <a:gd name="T51" fmla="*/ 324636021 h 2663"/>
                <a:gd name="T52" fmla="*/ 76774455 w 522"/>
                <a:gd name="T53" fmla="*/ 324270461 h 2663"/>
                <a:gd name="T54" fmla="*/ 86656106 w 522"/>
                <a:gd name="T55" fmla="*/ 323294934 h 2663"/>
                <a:gd name="T56" fmla="*/ 96031367 w 522"/>
                <a:gd name="T57" fmla="*/ 321466432 h 2663"/>
                <a:gd name="T58" fmla="*/ 103632754 w 522"/>
                <a:gd name="T59" fmla="*/ 319028314 h 2663"/>
                <a:gd name="T60" fmla="*/ 109967158 w 522"/>
                <a:gd name="T61" fmla="*/ 316224635 h 2663"/>
                <a:gd name="T62" fmla="*/ 115035085 w 522"/>
                <a:gd name="T63" fmla="*/ 313055046 h 2663"/>
                <a:gd name="T64" fmla="*/ 118075438 w 522"/>
                <a:gd name="T65" fmla="*/ 309519547 h 2663"/>
                <a:gd name="T66" fmla="*/ 119089225 w 522"/>
                <a:gd name="T67" fmla="*/ 305618837 h 2663"/>
                <a:gd name="T68" fmla="*/ 118582331 w 522"/>
                <a:gd name="T69" fmla="*/ 303668132 h 2663"/>
                <a:gd name="T70" fmla="*/ 119089225 w 522"/>
                <a:gd name="T71" fmla="*/ 302083338 h 2663"/>
                <a:gd name="T72" fmla="*/ 119089225 w 522"/>
                <a:gd name="T73" fmla="*/ 16213506 h 2663"/>
                <a:gd name="T74" fmla="*/ 119342420 w 522"/>
                <a:gd name="T75" fmla="*/ 12312446 h 2663"/>
                <a:gd name="T76" fmla="*/ 120862596 w 522"/>
                <a:gd name="T77" fmla="*/ 9142857 h 2663"/>
                <a:gd name="T78" fmla="*/ 123143364 w 522"/>
                <a:gd name="T79" fmla="*/ 7070648 h 2663"/>
                <a:gd name="T80" fmla="*/ 125676824 w 522"/>
                <a:gd name="T81" fmla="*/ 6339178 h 2663"/>
                <a:gd name="T82" fmla="*/ 127197504 w 522"/>
                <a:gd name="T83" fmla="*/ 6339178 h 2663"/>
                <a:gd name="T84" fmla="*/ 129477769 w 522"/>
                <a:gd name="T85" fmla="*/ 5851415 h 2663"/>
                <a:gd name="T86" fmla="*/ 131251644 w 522"/>
                <a:gd name="T87" fmla="*/ 4998091 h 2663"/>
                <a:gd name="T88" fmla="*/ 132264927 w 522"/>
                <a:gd name="T89" fmla="*/ 3901059 h 2663"/>
                <a:gd name="T90" fmla="*/ 132264927 w 522"/>
                <a:gd name="T91" fmla="*/ 3169589 h 2663"/>
                <a:gd name="T92" fmla="*/ 130744751 w 522"/>
                <a:gd name="T93" fmla="*/ 1950355 h 2663"/>
                <a:gd name="T94" fmla="*/ 126436913 w 522"/>
                <a:gd name="T95" fmla="*/ 853324 h 2663"/>
                <a:gd name="T96" fmla="*/ 119849313 w 522"/>
                <a:gd name="T97" fmla="*/ 121854 h 2663"/>
                <a:gd name="T98" fmla="*/ 111741033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5299075" y="1146175"/>
            <a:ext cx="261938" cy="944563"/>
            <a:chOff x="5298539" y="1146949"/>
            <a:chExt cx="262759" cy="943405"/>
          </a:xfrm>
        </p:grpSpPr>
        <p:sp>
          <p:nvSpPr>
            <p:cNvPr id="3086" name="Rectangle 51"/>
            <p:cNvSpPr>
              <a:spLocks noChangeArrowheads="1"/>
            </p:cNvSpPr>
            <p:nvPr/>
          </p:nvSpPr>
          <p:spPr bwMode="auto">
            <a:xfrm>
              <a:off x="5324714" y="1798115"/>
              <a:ext cx="210409" cy="9322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87" name="Rectangle 52"/>
            <p:cNvSpPr>
              <a:spLocks noChangeArrowheads="1"/>
            </p:cNvSpPr>
            <p:nvPr/>
          </p:nvSpPr>
          <p:spPr bwMode="auto">
            <a:xfrm>
              <a:off x="5324714" y="1705590"/>
              <a:ext cx="210409" cy="9252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88" name="Freeform 53"/>
            <p:cNvSpPr>
              <a:spLocks/>
            </p:cNvSpPr>
            <p:nvPr/>
          </p:nvSpPr>
          <p:spPr bwMode="auto">
            <a:xfrm>
              <a:off x="5324714" y="1982117"/>
              <a:ext cx="210409" cy="108237"/>
            </a:xfrm>
            <a:custGeom>
              <a:avLst/>
              <a:gdLst>
                <a:gd name="T0" fmla="*/ 0 w 418"/>
                <a:gd name="T1" fmla="*/ 11459156 h 310"/>
                <a:gd name="T2" fmla="*/ 0 w 418"/>
                <a:gd name="T3" fmla="*/ 11459156 h 310"/>
                <a:gd name="T4" fmla="*/ 0 w 418"/>
                <a:gd name="T5" fmla="*/ 13165809 h 310"/>
                <a:gd name="T6" fmla="*/ 0 w 418"/>
                <a:gd name="T7" fmla="*/ 13165809 h 310"/>
                <a:gd name="T8" fmla="*/ 0 w 418"/>
                <a:gd name="T9" fmla="*/ 15726138 h 310"/>
                <a:gd name="T10" fmla="*/ 0 w 418"/>
                <a:gd name="T11" fmla="*/ 15726138 h 310"/>
                <a:gd name="T12" fmla="*/ 0 w 418"/>
                <a:gd name="T13" fmla="*/ 17798353 h 310"/>
                <a:gd name="T14" fmla="*/ 760090 w 418"/>
                <a:gd name="T15" fmla="*/ 20114624 h 310"/>
                <a:gd name="T16" fmla="*/ 2280270 w 418"/>
                <a:gd name="T17" fmla="*/ 22187188 h 310"/>
                <a:gd name="T18" fmla="*/ 4054149 w 418"/>
                <a:gd name="T19" fmla="*/ 24381257 h 310"/>
                <a:gd name="T20" fmla="*/ 6334418 w 418"/>
                <a:gd name="T21" fmla="*/ 26331967 h 310"/>
                <a:gd name="T22" fmla="*/ 8868387 w 418"/>
                <a:gd name="T23" fmla="*/ 28038620 h 310"/>
                <a:gd name="T24" fmla="*/ 11908747 w 418"/>
                <a:gd name="T25" fmla="*/ 29867127 h 310"/>
                <a:gd name="T26" fmla="*/ 15456504 w 418"/>
                <a:gd name="T27" fmla="*/ 31451926 h 310"/>
                <a:gd name="T28" fmla="*/ 19256954 w 418"/>
                <a:gd name="T29" fmla="*/ 32793018 h 310"/>
                <a:gd name="T30" fmla="*/ 23057907 w 418"/>
                <a:gd name="T31" fmla="*/ 34133760 h 310"/>
                <a:gd name="T32" fmla="*/ 27618446 w 418"/>
                <a:gd name="T33" fmla="*/ 35109290 h 310"/>
                <a:gd name="T34" fmla="*/ 31926294 w 418"/>
                <a:gd name="T35" fmla="*/ 36084470 h 310"/>
                <a:gd name="T36" fmla="*/ 37247427 w 418"/>
                <a:gd name="T37" fmla="*/ 36937797 h 310"/>
                <a:gd name="T38" fmla="*/ 41807966 w 418"/>
                <a:gd name="T39" fmla="*/ 37425561 h 310"/>
                <a:gd name="T40" fmla="*/ 47382295 w 418"/>
                <a:gd name="T41" fmla="*/ 37791123 h 310"/>
                <a:gd name="T42" fmla="*/ 52957126 w 418"/>
                <a:gd name="T43" fmla="*/ 37791123 h 310"/>
                <a:gd name="T44" fmla="*/ 52957126 w 418"/>
                <a:gd name="T45" fmla="*/ 37791123 h 310"/>
                <a:gd name="T46" fmla="*/ 58024560 w 418"/>
                <a:gd name="T47" fmla="*/ 37791123 h 310"/>
                <a:gd name="T48" fmla="*/ 63598889 w 418"/>
                <a:gd name="T49" fmla="*/ 37425561 h 310"/>
                <a:gd name="T50" fmla="*/ 68413127 w 418"/>
                <a:gd name="T51" fmla="*/ 36937797 h 310"/>
                <a:gd name="T52" fmla="*/ 73481065 w 418"/>
                <a:gd name="T53" fmla="*/ 36084470 h 310"/>
                <a:gd name="T54" fmla="*/ 78041604 w 418"/>
                <a:gd name="T55" fmla="*/ 35109290 h 310"/>
                <a:gd name="T56" fmla="*/ 82349452 w 418"/>
                <a:gd name="T57" fmla="*/ 34133760 h 310"/>
                <a:gd name="T58" fmla="*/ 86403097 w 418"/>
                <a:gd name="T59" fmla="*/ 32793018 h 310"/>
                <a:gd name="T60" fmla="*/ 89950854 w 418"/>
                <a:gd name="T61" fmla="*/ 31451926 h 310"/>
                <a:gd name="T62" fmla="*/ 93751304 w 418"/>
                <a:gd name="T63" fmla="*/ 29867127 h 310"/>
                <a:gd name="T64" fmla="*/ 96792167 w 418"/>
                <a:gd name="T65" fmla="*/ 28038620 h 310"/>
                <a:gd name="T66" fmla="*/ 99325632 w 418"/>
                <a:gd name="T67" fmla="*/ 26331967 h 310"/>
                <a:gd name="T68" fmla="*/ 101352707 w 418"/>
                <a:gd name="T69" fmla="*/ 24381257 h 310"/>
                <a:gd name="T70" fmla="*/ 103379781 w 418"/>
                <a:gd name="T71" fmla="*/ 22187188 h 310"/>
                <a:gd name="T72" fmla="*/ 104900464 w 418"/>
                <a:gd name="T73" fmla="*/ 20114624 h 310"/>
                <a:gd name="T74" fmla="*/ 105406855 w 418"/>
                <a:gd name="T75" fmla="*/ 17798353 h 310"/>
                <a:gd name="T76" fmla="*/ 105913749 w 418"/>
                <a:gd name="T77" fmla="*/ 15726138 h 310"/>
                <a:gd name="T78" fmla="*/ 105913749 w 418"/>
                <a:gd name="T79" fmla="*/ 15726138 h 310"/>
                <a:gd name="T80" fmla="*/ 105406855 w 418"/>
                <a:gd name="T81" fmla="*/ 13165809 h 310"/>
                <a:gd name="T82" fmla="*/ 105406855 w 418"/>
                <a:gd name="T83" fmla="*/ 13165809 h 310"/>
                <a:gd name="T84" fmla="*/ 105913749 w 418"/>
                <a:gd name="T85" fmla="*/ 11459156 h 310"/>
                <a:gd name="T86" fmla="*/ 105913749 w 418"/>
                <a:gd name="T87" fmla="*/ 0 h 310"/>
                <a:gd name="T88" fmla="*/ 0 w 418"/>
                <a:gd name="T89" fmla="*/ 0 h 310"/>
                <a:gd name="T90" fmla="*/ 0 w 418"/>
                <a:gd name="T91" fmla="*/ 11459156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89" name="Rectangle 54"/>
            <p:cNvSpPr>
              <a:spLocks noChangeArrowheads="1"/>
            </p:cNvSpPr>
            <p:nvPr/>
          </p:nvSpPr>
          <p:spPr bwMode="auto">
            <a:xfrm>
              <a:off x="5324714" y="1612367"/>
              <a:ext cx="210409" cy="9322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90" name="Rectangle 55"/>
            <p:cNvSpPr>
              <a:spLocks noChangeArrowheads="1"/>
            </p:cNvSpPr>
            <p:nvPr/>
          </p:nvSpPr>
          <p:spPr bwMode="auto">
            <a:xfrm>
              <a:off x="5324714" y="1891338"/>
              <a:ext cx="210409" cy="9252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91" name="Freeform 56"/>
            <p:cNvSpPr>
              <a:spLocks/>
            </p:cNvSpPr>
            <p:nvPr/>
          </p:nvSpPr>
          <p:spPr bwMode="auto">
            <a:xfrm>
              <a:off x="5298539" y="1147298"/>
              <a:ext cx="262759" cy="93223"/>
            </a:xfrm>
            <a:custGeom>
              <a:avLst/>
              <a:gdLst>
                <a:gd name="T0" fmla="*/ 119089225 w 522"/>
                <a:gd name="T1" fmla="*/ 16213470 h 267"/>
                <a:gd name="T2" fmla="*/ 119089225 w 522"/>
                <a:gd name="T3" fmla="*/ 16213470 h 267"/>
                <a:gd name="T4" fmla="*/ 119089225 w 522"/>
                <a:gd name="T5" fmla="*/ 14263119 h 267"/>
                <a:gd name="T6" fmla="*/ 119342420 w 522"/>
                <a:gd name="T7" fmla="*/ 12312419 h 267"/>
                <a:gd name="T8" fmla="*/ 120102508 w 522"/>
                <a:gd name="T9" fmla="*/ 10727628 h 267"/>
                <a:gd name="T10" fmla="*/ 120862596 w 522"/>
                <a:gd name="T11" fmla="*/ 9142837 h 267"/>
                <a:gd name="T12" fmla="*/ 121622684 w 522"/>
                <a:gd name="T13" fmla="*/ 8167662 h 267"/>
                <a:gd name="T14" fmla="*/ 123143364 w 522"/>
                <a:gd name="T15" fmla="*/ 7070633 h 267"/>
                <a:gd name="T16" fmla="*/ 124156648 w 522"/>
                <a:gd name="T17" fmla="*/ 6582871 h 267"/>
                <a:gd name="T18" fmla="*/ 125676824 w 522"/>
                <a:gd name="T19" fmla="*/ 6339164 h 267"/>
                <a:gd name="T20" fmla="*/ 125676824 w 522"/>
                <a:gd name="T21" fmla="*/ 6339164 h 267"/>
                <a:gd name="T22" fmla="*/ 126690611 w 522"/>
                <a:gd name="T23" fmla="*/ 6339164 h 267"/>
                <a:gd name="T24" fmla="*/ 127957593 w 522"/>
                <a:gd name="T25" fmla="*/ 6217311 h 267"/>
                <a:gd name="T26" fmla="*/ 129224574 w 522"/>
                <a:gd name="T27" fmla="*/ 5851402 h 267"/>
                <a:gd name="T28" fmla="*/ 129984662 w 522"/>
                <a:gd name="T29" fmla="*/ 5485842 h 267"/>
                <a:gd name="T30" fmla="*/ 130744751 w 522"/>
                <a:gd name="T31" fmla="*/ 4998080 h 267"/>
                <a:gd name="T32" fmla="*/ 131504839 w 522"/>
                <a:gd name="T33" fmla="*/ 4388464 h 267"/>
                <a:gd name="T34" fmla="*/ 132011732 w 522"/>
                <a:gd name="T35" fmla="*/ 3901051 h 267"/>
                <a:gd name="T36" fmla="*/ 132264927 w 522"/>
                <a:gd name="T37" fmla="*/ 3169582 h 267"/>
                <a:gd name="T38" fmla="*/ 132264927 w 522"/>
                <a:gd name="T39" fmla="*/ 3169582 h 267"/>
                <a:gd name="T40" fmla="*/ 131504839 w 522"/>
                <a:gd name="T41" fmla="*/ 2438113 h 267"/>
                <a:gd name="T42" fmla="*/ 130491052 w 522"/>
                <a:gd name="T43" fmla="*/ 1950351 h 267"/>
                <a:gd name="T44" fmla="*/ 128717681 w 522"/>
                <a:gd name="T45" fmla="*/ 1462938 h 267"/>
                <a:gd name="T46" fmla="*/ 125930523 w 522"/>
                <a:gd name="T47" fmla="*/ 853322 h 267"/>
                <a:gd name="T48" fmla="*/ 123143364 w 522"/>
                <a:gd name="T49" fmla="*/ 487762 h 267"/>
                <a:gd name="T50" fmla="*/ 119342420 w 522"/>
                <a:gd name="T51" fmla="*/ 121853 h 267"/>
                <a:gd name="T52" fmla="*/ 115795173 w 522"/>
                <a:gd name="T53" fmla="*/ 0 h 267"/>
                <a:gd name="T54" fmla="*/ 111741033 w 522"/>
                <a:gd name="T55" fmla="*/ 0 h 267"/>
                <a:gd name="T56" fmla="*/ 20523894 w 522"/>
                <a:gd name="T57" fmla="*/ 0 h 267"/>
                <a:gd name="T58" fmla="*/ 20523894 w 522"/>
                <a:gd name="T59" fmla="*/ 0 h 267"/>
                <a:gd name="T60" fmla="*/ 16216559 w 522"/>
                <a:gd name="T61" fmla="*/ 0 h 267"/>
                <a:gd name="T62" fmla="*/ 12415614 w 522"/>
                <a:gd name="T63" fmla="*/ 121853 h 267"/>
                <a:gd name="T64" fmla="*/ 8868368 w 522"/>
                <a:gd name="T65" fmla="*/ 487762 h 267"/>
                <a:gd name="T66" fmla="*/ 5828015 w 522"/>
                <a:gd name="T67" fmla="*/ 853322 h 267"/>
                <a:gd name="T68" fmla="*/ 3294052 w 522"/>
                <a:gd name="T69" fmla="*/ 1462938 h 267"/>
                <a:gd name="T70" fmla="*/ 1520177 w 522"/>
                <a:gd name="T71" fmla="*/ 1950351 h 267"/>
                <a:gd name="T72" fmla="*/ 253195 w 522"/>
                <a:gd name="T73" fmla="*/ 2438113 h 267"/>
                <a:gd name="T74" fmla="*/ 0 w 522"/>
                <a:gd name="T75" fmla="*/ 3169582 h 267"/>
                <a:gd name="T76" fmla="*/ 0 w 522"/>
                <a:gd name="T77" fmla="*/ 3169582 h 267"/>
                <a:gd name="T78" fmla="*/ 0 w 522"/>
                <a:gd name="T79" fmla="*/ 3901051 h 267"/>
                <a:gd name="T80" fmla="*/ 253195 w 522"/>
                <a:gd name="T81" fmla="*/ 4388464 h 267"/>
                <a:gd name="T82" fmla="*/ 1013283 w 522"/>
                <a:gd name="T83" fmla="*/ 4998080 h 267"/>
                <a:gd name="T84" fmla="*/ 1773875 w 522"/>
                <a:gd name="T85" fmla="*/ 5485842 h 267"/>
                <a:gd name="T86" fmla="*/ 2533963 w 522"/>
                <a:gd name="T87" fmla="*/ 5851402 h 267"/>
                <a:gd name="T88" fmla="*/ 4054140 w 522"/>
                <a:gd name="T89" fmla="*/ 6217311 h 267"/>
                <a:gd name="T90" fmla="*/ 5067423 w 522"/>
                <a:gd name="T91" fmla="*/ 6339164 h 267"/>
                <a:gd name="T92" fmla="*/ 6588103 w 522"/>
                <a:gd name="T93" fmla="*/ 6339164 h 267"/>
                <a:gd name="T94" fmla="*/ 6588103 w 522"/>
                <a:gd name="T95" fmla="*/ 6339164 h 267"/>
                <a:gd name="T96" fmla="*/ 7601386 w 522"/>
                <a:gd name="T97" fmla="*/ 6582871 h 267"/>
                <a:gd name="T98" fmla="*/ 8868368 w 522"/>
                <a:gd name="T99" fmla="*/ 7070633 h 267"/>
                <a:gd name="T100" fmla="*/ 10135350 w 522"/>
                <a:gd name="T101" fmla="*/ 8167662 h 267"/>
                <a:gd name="T102" fmla="*/ 10895438 w 522"/>
                <a:gd name="T103" fmla="*/ 9142837 h 267"/>
                <a:gd name="T104" fmla="*/ 11655526 w 522"/>
                <a:gd name="T105" fmla="*/ 10727628 h 267"/>
                <a:gd name="T106" fmla="*/ 12415614 w 522"/>
                <a:gd name="T107" fmla="*/ 12312419 h 267"/>
                <a:gd name="T108" fmla="*/ 12922508 w 522"/>
                <a:gd name="T109" fmla="*/ 14263119 h 267"/>
                <a:gd name="T110" fmla="*/ 13175703 w 522"/>
                <a:gd name="T111" fmla="*/ 16213470 h 267"/>
                <a:gd name="T112" fmla="*/ 13175703 w 522"/>
                <a:gd name="T113" fmla="*/ 32548793 h 267"/>
                <a:gd name="T114" fmla="*/ 119089225 w 522"/>
                <a:gd name="T115" fmla="*/ 32548793 h 267"/>
                <a:gd name="T116" fmla="*/ 119089225 w 522"/>
                <a:gd name="T117" fmla="*/ 16213470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92" name="Rectangle 57"/>
            <p:cNvSpPr>
              <a:spLocks noChangeArrowheads="1"/>
            </p:cNvSpPr>
            <p:nvPr/>
          </p:nvSpPr>
          <p:spPr bwMode="auto">
            <a:xfrm>
              <a:off x="5324714" y="1240521"/>
              <a:ext cx="210409" cy="9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93" name="Rectangle 58"/>
            <p:cNvSpPr>
              <a:spLocks noChangeArrowheads="1"/>
            </p:cNvSpPr>
            <p:nvPr/>
          </p:nvSpPr>
          <p:spPr bwMode="auto">
            <a:xfrm>
              <a:off x="5324714" y="1426270"/>
              <a:ext cx="210409" cy="9287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94" name="Rectangle 59"/>
            <p:cNvSpPr>
              <a:spLocks noChangeArrowheads="1"/>
            </p:cNvSpPr>
            <p:nvPr/>
          </p:nvSpPr>
          <p:spPr bwMode="auto">
            <a:xfrm>
              <a:off x="5324714" y="1519144"/>
              <a:ext cx="210409" cy="9322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95" name="Rectangle 60"/>
            <p:cNvSpPr>
              <a:spLocks noChangeArrowheads="1"/>
            </p:cNvSpPr>
            <p:nvPr/>
          </p:nvSpPr>
          <p:spPr bwMode="auto">
            <a:xfrm>
              <a:off x="5324714" y="1333046"/>
              <a:ext cx="210409" cy="9322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" name="AutoShape 61"/>
            <p:cNvSpPr>
              <a:spLocks noChangeArrowheads="1"/>
            </p:cNvSpPr>
            <p:nvPr/>
          </p:nvSpPr>
          <p:spPr bwMode="auto">
            <a:xfrm>
              <a:off x="5320834" y="1146949"/>
              <a:ext cx="50959" cy="9196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3097" name="Freeform 62"/>
            <p:cNvSpPr>
              <a:spLocks/>
            </p:cNvSpPr>
            <p:nvPr/>
          </p:nvSpPr>
          <p:spPr bwMode="auto">
            <a:xfrm>
              <a:off x="5298539" y="1147298"/>
              <a:ext cx="262759" cy="929788"/>
            </a:xfrm>
            <a:custGeom>
              <a:avLst/>
              <a:gdLst>
                <a:gd name="T0" fmla="*/ 20523894 w 522"/>
                <a:gd name="T1" fmla="*/ 0 h 2663"/>
                <a:gd name="T2" fmla="*/ 16469754 w 522"/>
                <a:gd name="T3" fmla="*/ 0 h 2663"/>
                <a:gd name="T4" fmla="*/ 9121563 w 522"/>
                <a:gd name="T5" fmla="*/ 487763 h 2663"/>
                <a:gd name="T6" fmla="*/ 3547247 w 522"/>
                <a:gd name="T7" fmla="*/ 1462941 h 2663"/>
                <a:gd name="T8" fmla="*/ 253195 w 522"/>
                <a:gd name="T9" fmla="*/ 2438119 h 2663"/>
                <a:gd name="T10" fmla="*/ 0 w 522"/>
                <a:gd name="T11" fmla="*/ 3169589 h 2663"/>
                <a:gd name="T12" fmla="*/ 253195 w 522"/>
                <a:gd name="T13" fmla="*/ 4388474 h 2663"/>
                <a:gd name="T14" fmla="*/ 1773875 w 522"/>
                <a:gd name="T15" fmla="*/ 5485854 h 2663"/>
                <a:gd name="T16" fmla="*/ 4054140 w 522"/>
                <a:gd name="T17" fmla="*/ 6217324 h 2663"/>
                <a:gd name="T18" fmla="*/ 6588103 w 522"/>
                <a:gd name="T19" fmla="*/ 6339178 h 2663"/>
                <a:gd name="T20" fmla="*/ 8108280 w 522"/>
                <a:gd name="T21" fmla="*/ 6582885 h 2663"/>
                <a:gd name="T22" fmla="*/ 10388545 w 522"/>
                <a:gd name="T23" fmla="*/ 8167680 h 2663"/>
                <a:gd name="T24" fmla="*/ 12162419 w 522"/>
                <a:gd name="T25" fmla="*/ 10727652 h 2663"/>
                <a:gd name="T26" fmla="*/ 13175703 w 522"/>
                <a:gd name="T27" fmla="*/ 14263150 h 2663"/>
                <a:gd name="T28" fmla="*/ 13175703 w 522"/>
                <a:gd name="T29" fmla="*/ 302083338 h 2663"/>
                <a:gd name="T30" fmla="*/ 13682596 w 522"/>
                <a:gd name="T31" fmla="*/ 303668132 h 2663"/>
                <a:gd name="T32" fmla="*/ 13175703 w 522"/>
                <a:gd name="T33" fmla="*/ 305618837 h 2663"/>
                <a:gd name="T34" fmla="*/ 13682596 w 522"/>
                <a:gd name="T35" fmla="*/ 307569192 h 2663"/>
                <a:gd name="T36" fmla="*/ 15456471 w 522"/>
                <a:gd name="T37" fmla="*/ 311226195 h 2663"/>
                <a:gd name="T38" fmla="*/ 19510107 w 522"/>
                <a:gd name="T39" fmla="*/ 314639840 h 2663"/>
                <a:gd name="T40" fmla="*/ 25338122 w 522"/>
                <a:gd name="T41" fmla="*/ 317809429 h 2663"/>
                <a:gd name="T42" fmla="*/ 32432615 w 522"/>
                <a:gd name="T43" fmla="*/ 320247548 h 2663"/>
                <a:gd name="T44" fmla="*/ 40794593 w 522"/>
                <a:gd name="T45" fmla="*/ 322441610 h 2663"/>
                <a:gd name="T46" fmla="*/ 50423049 w 522"/>
                <a:gd name="T47" fmla="*/ 323782697 h 2663"/>
                <a:gd name="T48" fmla="*/ 60557896 w 522"/>
                <a:gd name="T49" fmla="*/ 324514168 h 2663"/>
                <a:gd name="T50" fmla="*/ 66132715 w 522"/>
                <a:gd name="T51" fmla="*/ 324636021 h 2663"/>
                <a:gd name="T52" fmla="*/ 76774455 w 522"/>
                <a:gd name="T53" fmla="*/ 324270461 h 2663"/>
                <a:gd name="T54" fmla="*/ 86656106 w 522"/>
                <a:gd name="T55" fmla="*/ 323294934 h 2663"/>
                <a:gd name="T56" fmla="*/ 96031367 w 522"/>
                <a:gd name="T57" fmla="*/ 321466432 h 2663"/>
                <a:gd name="T58" fmla="*/ 103632754 w 522"/>
                <a:gd name="T59" fmla="*/ 319028314 h 2663"/>
                <a:gd name="T60" fmla="*/ 109967158 w 522"/>
                <a:gd name="T61" fmla="*/ 316224635 h 2663"/>
                <a:gd name="T62" fmla="*/ 115035085 w 522"/>
                <a:gd name="T63" fmla="*/ 313055046 h 2663"/>
                <a:gd name="T64" fmla="*/ 118075438 w 522"/>
                <a:gd name="T65" fmla="*/ 309519547 h 2663"/>
                <a:gd name="T66" fmla="*/ 119089225 w 522"/>
                <a:gd name="T67" fmla="*/ 305618837 h 2663"/>
                <a:gd name="T68" fmla="*/ 118582331 w 522"/>
                <a:gd name="T69" fmla="*/ 303668132 h 2663"/>
                <a:gd name="T70" fmla="*/ 119089225 w 522"/>
                <a:gd name="T71" fmla="*/ 302083338 h 2663"/>
                <a:gd name="T72" fmla="*/ 119089225 w 522"/>
                <a:gd name="T73" fmla="*/ 16213506 h 2663"/>
                <a:gd name="T74" fmla="*/ 119342420 w 522"/>
                <a:gd name="T75" fmla="*/ 12312446 h 2663"/>
                <a:gd name="T76" fmla="*/ 120862596 w 522"/>
                <a:gd name="T77" fmla="*/ 9142857 h 2663"/>
                <a:gd name="T78" fmla="*/ 123143364 w 522"/>
                <a:gd name="T79" fmla="*/ 7070648 h 2663"/>
                <a:gd name="T80" fmla="*/ 125676824 w 522"/>
                <a:gd name="T81" fmla="*/ 6339178 h 2663"/>
                <a:gd name="T82" fmla="*/ 127197504 w 522"/>
                <a:gd name="T83" fmla="*/ 6339178 h 2663"/>
                <a:gd name="T84" fmla="*/ 129477769 w 522"/>
                <a:gd name="T85" fmla="*/ 5851415 h 2663"/>
                <a:gd name="T86" fmla="*/ 131251644 w 522"/>
                <a:gd name="T87" fmla="*/ 4998091 h 2663"/>
                <a:gd name="T88" fmla="*/ 132264927 w 522"/>
                <a:gd name="T89" fmla="*/ 3901059 h 2663"/>
                <a:gd name="T90" fmla="*/ 132264927 w 522"/>
                <a:gd name="T91" fmla="*/ 3169589 h 2663"/>
                <a:gd name="T92" fmla="*/ 130744751 w 522"/>
                <a:gd name="T93" fmla="*/ 1950355 h 2663"/>
                <a:gd name="T94" fmla="*/ 126436913 w 522"/>
                <a:gd name="T95" fmla="*/ 853324 h 2663"/>
                <a:gd name="T96" fmla="*/ 119849313 w 522"/>
                <a:gd name="T97" fmla="*/ 121854 h 2663"/>
                <a:gd name="T98" fmla="*/ 111741033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13604E2-F29F-69FF-BE57-85683336C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350987"/>
              </p:ext>
            </p:extLst>
          </p:nvPr>
        </p:nvGraphicFramePr>
        <p:xfrm>
          <a:off x="2937539" y="4733925"/>
          <a:ext cx="6130261" cy="202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429680" imgH="3133800" progId="PBrush">
                  <p:embed/>
                </p:oleObj>
              </mc:Choice>
              <mc:Fallback>
                <p:oleObj name="Bitmap Image" r:id="rId4" imgW="7429680" imgH="3133800" progId="PBrush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2719DC40-D580-0563-7F39-80BD9967D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37539" y="4733925"/>
                        <a:ext cx="6130261" cy="2023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Solubility &amp; Dissolution rate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814388"/>
            <a:ext cx="85105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The rate determining steps in absorption of orally administered drugs are</a:t>
            </a:r>
            <a:r>
              <a:rPr lang="en-US" sz="2400" b="1" dirty="0">
                <a:solidFill>
                  <a:srgbClr val="00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:                  </a:t>
            </a:r>
          </a:p>
          <a:p>
            <a:pPr marL="800100"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   1. Rate of dissolution </a:t>
            </a:r>
            <a:endParaRPr lang="en-US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marL="800100"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   2. Rate of drug permeation through the bio-membrane.</a:t>
            </a:r>
            <a:endParaRPr lang="en-US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marL="800100" algn="just">
              <a:lnSpc>
                <a:spcPct val="150000"/>
              </a:lnSpc>
              <a:defRPr/>
            </a:pPr>
            <a:endParaRPr lang="en-US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Dissolution is the rate determining step for hydrophobic &amp; poorly aqueous soluble drugs. </a:t>
            </a:r>
          </a:p>
          <a:p>
            <a:pPr algn="just">
              <a:defRPr/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         E.g. </a:t>
            </a:r>
            <a:r>
              <a:rPr lang="en-US" sz="2400" dirty="0" err="1">
                <a:solidFill>
                  <a:srgbClr val="00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Griesiofulvin</a:t>
            </a: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 &amp; Spironolactone. </a:t>
            </a:r>
          </a:p>
          <a:p>
            <a:pPr algn="just">
              <a:defRPr/>
            </a:pPr>
            <a:endParaRPr lang="en-US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Permeation is the rate determining step for hydrophilic &amp; high aqueous soluble drugs.</a:t>
            </a:r>
          </a:p>
          <a:p>
            <a:pPr algn="just"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E.g. </a:t>
            </a:r>
            <a:r>
              <a:rPr lang="en-US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Cromolyn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 sodium &amp; Neomycin.</a:t>
            </a:r>
          </a:p>
          <a:p>
            <a:pPr algn="just">
              <a:defRPr/>
            </a:pPr>
            <a:endParaRPr lang="en-US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149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52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55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6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57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58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6161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2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63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64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5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66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67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8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69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70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71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6173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4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75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76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7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78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79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80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81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82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83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6185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86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87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88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89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90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91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92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93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94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95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6197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98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99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200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201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202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203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204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205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206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207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6209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642918"/>
            <a:ext cx="19644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i="1" u="sng" dirty="0">
                <a:solidFill>
                  <a:srgbClr val="FFFF00"/>
                </a:solidFill>
              </a:rPr>
              <a:t>WHAT IS DISSOLUTION?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4290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1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357298"/>
            <a:ext cx="3705246" cy="52149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158" y="28572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i="1" u="sng" dirty="0">
                <a:solidFill>
                  <a:srgbClr val="FFFF00"/>
                </a:solidFill>
              </a:rPr>
              <a:t>WHAT IS DISSOLUTION?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1785926"/>
            <a:ext cx="4071966" cy="410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Dissolution is a process  in which a solid substance solubilises in  a given solvent i.e mass transfer from the solid surface to the liquid phase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71462"/>
            <a:ext cx="9144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 descr="DI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643050"/>
            <a:ext cx="3668077" cy="5000660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/>
        </p:nvGraphicFramePr>
        <p:xfrm>
          <a:off x="0" y="1643050"/>
          <a:ext cx="50720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357158" y="214290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i="1" u="sng" dirty="0">
                <a:solidFill>
                  <a:srgbClr val="FFFF00"/>
                </a:solidFill>
              </a:rPr>
              <a:t>WHY DISSOLUTION STUDIES?</a:t>
            </a:r>
            <a:endParaRPr lang="en-IN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918418"/>
          </a:xfrm>
        </p:spPr>
        <p:txBody>
          <a:bodyPr/>
          <a:lstStyle/>
          <a:p>
            <a:pPr algn="ctr"/>
            <a:r>
              <a:rPr lang="en-IN" b="1" i="1" u="sng" dirty="0">
                <a:solidFill>
                  <a:srgbClr val="FFFF00"/>
                </a:solidFill>
              </a:rPr>
              <a:t>THEORIES OF DISSOLUTION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968838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13</a:t>
            </a:fld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29634" cy="1071570"/>
          </a:xfrm>
        </p:spPr>
        <p:txBody>
          <a:bodyPr>
            <a:noAutofit/>
          </a:bodyPr>
          <a:lstStyle/>
          <a:p>
            <a:pPr algn="ctr"/>
            <a:r>
              <a:rPr lang="en-IN" sz="4000" b="1" i="1" u="sng" dirty="0">
                <a:solidFill>
                  <a:srgbClr val="FFFF00"/>
                </a:solidFill>
              </a:rPr>
              <a:t>DIFFUSION LAYER MODEL/FILM THEORY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00150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14</a:t>
            </a:fld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496238" y="380082"/>
            <a:ext cx="422405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 layer model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914400" y="6078538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400"/>
              <a:t> 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132397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kumimoji="1" lang="en-US" sz="2400" b="1"/>
              <a:t>          </a:t>
            </a:r>
          </a:p>
          <a:p>
            <a:pPr>
              <a:spcBef>
                <a:spcPct val="0"/>
              </a:spcBef>
            </a:pPr>
            <a:endParaRPr kumimoji="1" lang="en-US" sz="2400" b="1"/>
          </a:p>
          <a:p>
            <a:pPr>
              <a:spcBef>
                <a:spcPct val="0"/>
              </a:spcBef>
            </a:pPr>
            <a:endParaRPr kumimoji="1" lang="en-US"/>
          </a:p>
          <a:p>
            <a:pPr>
              <a:spcBef>
                <a:spcPct val="0"/>
              </a:spcBef>
            </a:pPr>
            <a:endParaRPr kumimoji="1" lang="en-US"/>
          </a:p>
          <a:p>
            <a:pPr>
              <a:spcBef>
                <a:spcPct val="0"/>
              </a:spcBef>
            </a:pPr>
            <a:endParaRPr kumimoji="1" lang="en-US"/>
          </a:p>
          <a:p>
            <a:pPr>
              <a:spcBef>
                <a:spcPct val="0"/>
              </a:spcBef>
            </a:pPr>
            <a:endParaRPr kumimoji="1" lang="en-US"/>
          </a:p>
        </p:txBody>
      </p:sp>
      <p:pic>
        <p:nvPicPr>
          <p:cNvPr id="16389" name="Picture 10" descr="C:\Users\Krishna\Desktop\24092011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1391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572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57200" y="1051193"/>
            <a:ext cx="8305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The equation to explain the rate of dissolution when the process is diffusion controlled and involve no chemical reaction was given by </a:t>
            </a:r>
          </a:p>
          <a:p>
            <a:r>
              <a:rPr lang="en-US" sz="2400" b="1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Noyes</a:t>
            </a:r>
            <a:r>
              <a:rPr lang="en-US" sz="2400" b="1" dirty="0">
                <a:solidFill>
                  <a:srgbClr val="FF0000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Whitney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endParaRPr lang="en-US" sz="2800" dirty="0"/>
          </a:p>
          <a:p>
            <a:pPr algn="ctr"/>
            <a:r>
              <a:rPr lang="en-US" sz="2800" dirty="0"/>
              <a:t>dc/</a:t>
            </a:r>
            <a:r>
              <a:rPr lang="en-US" sz="2800" dirty="0" err="1"/>
              <a:t>dt</a:t>
            </a:r>
            <a:r>
              <a:rPr lang="en-US" sz="2800" dirty="0"/>
              <a:t> = k(Cs-</a:t>
            </a:r>
            <a:r>
              <a:rPr lang="en-US" sz="2800" dirty="0" err="1"/>
              <a:t>Cb</a:t>
            </a:r>
            <a:r>
              <a:rPr lang="en-US" sz="2800" dirty="0"/>
              <a:t>)</a:t>
            </a:r>
            <a:r>
              <a:rPr lang="en-US" sz="2800" b="1" dirty="0"/>
              <a:t> </a:t>
            </a:r>
          </a:p>
          <a:p>
            <a:pPr algn="ctr"/>
            <a:endParaRPr lang="en-US" sz="2800" b="1" dirty="0"/>
          </a:p>
          <a:p>
            <a:r>
              <a:rPr lang="en-US" sz="2400" b="1" dirty="0"/>
              <a:t>Where ,</a:t>
            </a:r>
          </a:p>
          <a:p>
            <a:r>
              <a:rPr lang="en-US" sz="2400" b="1" dirty="0"/>
              <a:t>dc/</a:t>
            </a:r>
            <a:r>
              <a:rPr lang="en-US" sz="2400" b="1" dirty="0" err="1"/>
              <a:t>dt</a:t>
            </a:r>
            <a:r>
              <a:rPr lang="en-US" sz="2400" b="1" dirty="0"/>
              <a:t>= dissolution rate of drug</a:t>
            </a:r>
          </a:p>
          <a:p>
            <a:r>
              <a:rPr lang="en-US" sz="2400" b="1" dirty="0"/>
              <a:t>K=dissolution rate constant </a:t>
            </a:r>
          </a:p>
          <a:p>
            <a:r>
              <a:rPr lang="en-US" sz="2400" b="1" dirty="0"/>
              <a:t>Cs=concentration of drug in the stagnant layer</a:t>
            </a:r>
          </a:p>
          <a:p>
            <a:r>
              <a:rPr lang="en-US" sz="2400" b="1" dirty="0" err="1"/>
              <a:t>Cb</a:t>
            </a:r>
            <a:r>
              <a:rPr lang="en-US" sz="2400" b="1" dirty="0"/>
              <a:t>=concentration drug in bulk of solution</a:t>
            </a:r>
          </a:p>
          <a:p>
            <a:pPr algn="ctr"/>
            <a:endParaRPr lang="en-US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877684" y="3404217"/>
            <a:ext cx="7772400" cy="374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Where,</a:t>
            </a:r>
          </a:p>
          <a:p>
            <a:r>
              <a:rPr lang="en-US" sz="2400" b="1" dirty="0"/>
              <a:t> D= diffusion coefficient of drug.</a:t>
            </a:r>
          </a:p>
          <a:p>
            <a:r>
              <a:rPr lang="en-US" sz="2400" b="1" dirty="0"/>
              <a:t> A= surface area of dissolving solid.</a:t>
            </a:r>
          </a:p>
          <a:p>
            <a:r>
              <a:rPr lang="en-US" sz="2400" b="1" dirty="0"/>
              <a:t> </a:t>
            </a:r>
            <a:r>
              <a:rPr lang="en-US" sz="2400" b="1" dirty="0" err="1"/>
              <a:t>Kw</a:t>
            </a:r>
            <a:r>
              <a:rPr lang="en-US" sz="2400" b="1" dirty="0"/>
              <a:t>/o= water/oil partition coefficient of drug.</a:t>
            </a:r>
          </a:p>
          <a:p>
            <a:r>
              <a:rPr lang="en-US" sz="2400" b="1" dirty="0"/>
              <a:t> V= volume of dissolution medium.</a:t>
            </a:r>
          </a:p>
          <a:p>
            <a:r>
              <a:rPr lang="en-US" sz="2400" b="1" dirty="0"/>
              <a:t>  h= thickness of stagnant layer.</a:t>
            </a:r>
          </a:p>
          <a:p>
            <a:r>
              <a:rPr lang="en-US" sz="2400" b="1" dirty="0"/>
              <a:t> (Cs – </a:t>
            </a:r>
            <a:r>
              <a:rPr lang="en-US" sz="2400" b="1" dirty="0" err="1"/>
              <a:t>Cb</a:t>
            </a:r>
            <a:r>
              <a:rPr lang="en-US" sz="2400" b="1" dirty="0"/>
              <a:t> )= conc. gradient for diffusion of drug.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685800" y="1027327"/>
            <a:ext cx="7467600" cy="85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 Black" pitchFamily="34" charset="0"/>
              </a:rPr>
              <a:t>Modified Noyes-Whitney’s Equation -</a:t>
            </a:r>
            <a:endParaRPr lang="en-US" sz="2400" dirty="0">
              <a:solidFill>
                <a:srgbClr val="00FF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 Black" pitchFamily="34" charset="0"/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16658"/>
            <a:ext cx="7467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Solubility &amp; Dissolution rate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838200" y="838200"/>
            <a:ext cx="79248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800"/>
              <a:t>   This is first order dissolution rate process,for    which the driving force is concentration gradient</a:t>
            </a:r>
          </a:p>
          <a:p>
            <a:pPr algn="just">
              <a:buFont typeface="Arial" charset="0"/>
              <a:buChar char="•"/>
            </a:pPr>
            <a:r>
              <a:rPr lang="en-US" sz="2800"/>
              <a:t>This is true for </a:t>
            </a:r>
            <a:r>
              <a:rPr lang="en-US" sz="2800" i="1"/>
              <a:t>in-vitro</a:t>
            </a:r>
            <a:r>
              <a:rPr lang="en-US" sz="2800"/>
              <a:t> dissolution which is characterized by non-sink conditions.</a:t>
            </a:r>
          </a:p>
          <a:p>
            <a:pPr algn="just">
              <a:buFont typeface="Arial" charset="0"/>
              <a:buChar char="•"/>
            </a:pPr>
            <a:endParaRPr lang="en-US" sz="2800"/>
          </a:p>
          <a:p>
            <a:pPr algn="just">
              <a:buFont typeface="Arial" charset="0"/>
              <a:buChar char="•"/>
            </a:pPr>
            <a:r>
              <a:rPr lang="en-US" sz="2800"/>
              <a:t>The </a:t>
            </a:r>
            <a:r>
              <a:rPr lang="en-US" sz="2800" i="1"/>
              <a:t>in-vivo </a:t>
            </a:r>
            <a:r>
              <a:rPr lang="en-US" sz="2800"/>
              <a:t>dissolution is rapid as sink conditions are maintained by absorption of drug in systemic circulation i.e. C</a:t>
            </a:r>
            <a:r>
              <a:rPr lang="en-US" sz="2800" baseline="-25000"/>
              <a:t>b</a:t>
            </a:r>
            <a:r>
              <a:rPr lang="en-US" sz="2800"/>
              <a:t>=0 and rate of dissolution is maximum</a:t>
            </a:r>
            <a:r>
              <a:rPr lang="en-US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Under sink conditions, if the volume and surface area of the solid are kept constant, then</a:t>
            </a: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r>
              <a:rPr lang="en-US" sz="2800"/>
              <a:t>             dC    </a:t>
            </a:r>
          </a:p>
          <a:p>
            <a:pPr eaLnBrk="1" hangingPunct="1">
              <a:buFontTx/>
              <a:buNone/>
            </a:pPr>
            <a:r>
              <a:rPr lang="en-US" sz="2800"/>
              <a:t>             dt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This represents that the dissolution rate is constant under sink conditions and follows zero order kinetics.</a:t>
            </a:r>
          </a:p>
          <a:p>
            <a:pPr eaLnBrk="1" hangingPunct="1"/>
            <a:endParaRPr lang="en-US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V="1">
            <a:off x="18288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14600" y="30622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19400" y="2971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K</a:t>
            </a:r>
          </a:p>
        </p:txBody>
      </p:sp>
      <p:sp>
        <p:nvSpPr>
          <p:cNvPr id="2048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3874-FD31-455E-87F0-65698C007F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857945"/>
            <a:ext cx="8510588" cy="555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The term “</a:t>
            </a:r>
            <a:r>
              <a:rPr lang="en-US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Biopharmaceutics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” first appeared in a review article, </a:t>
            </a:r>
            <a:r>
              <a:rPr lang="en-US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“Bio-pharmaceutics : Absorption Aspects” 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edited by Dr. John G. Wagner in the </a:t>
            </a:r>
            <a:r>
              <a:rPr lang="en-US" sz="2400" i="1" dirty="0">
                <a:latin typeface="Nyala" panose="02000504070300020003" pitchFamily="2" charset="0"/>
                <a:cs typeface="Times New Roman" panose="02020603050405020304" pitchFamily="18" charset="0"/>
              </a:rPr>
              <a:t>Journal of Pharmaceutical Sciences 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(Vol.50; 359-386, 1961).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As defined by Wagner:</a:t>
            </a:r>
          </a:p>
          <a:p>
            <a:pPr indent="542925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i="1" dirty="0">
                <a:latin typeface="Nyala" panose="02000504070300020003" pitchFamily="2" charset="0"/>
                <a:cs typeface="Times New Roman" panose="02020603050405020304" pitchFamily="18" charset="0"/>
              </a:rPr>
              <a:t>“ the study of the </a:t>
            </a:r>
            <a:r>
              <a:rPr lang="en-US" sz="2400" b="1" i="1" dirty="0">
                <a:latin typeface="Nyala" panose="02000504070300020003" pitchFamily="2" charset="0"/>
                <a:cs typeface="Times New Roman" panose="02020603050405020304" pitchFamily="18" charset="0"/>
              </a:rPr>
              <a:t>interrelationship</a:t>
            </a:r>
            <a:r>
              <a:rPr lang="en-US" sz="2400" i="1" dirty="0">
                <a:latin typeface="Nyala" panose="02000504070300020003" pitchFamily="2" charset="0"/>
                <a:cs typeface="Times New Roman" panose="02020603050405020304" pitchFamily="18" charset="0"/>
              </a:rPr>
              <a:t> of the physicochemical properties of the drug, the dosage form in which the drug is given &amp; the route of administration on the rate &amp; extent of systemic drug absorption.”</a:t>
            </a:r>
          </a:p>
          <a:p>
            <a:pPr indent="542925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i="1" dirty="0">
                <a:latin typeface="Nyala" panose="02000504070300020003" pitchFamily="2" charset="0"/>
                <a:cs typeface="Times New Roman" panose="02020603050405020304" pitchFamily="18" charset="0"/>
              </a:rPr>
              <a:t>It is also define as “study of factors influencing the rate and amount of drug reaches the systemic circulation and the use of this information to </a:t>
            </a:r>
            <a:r>
              <a:rPr lang="en-US" sz="2400" i="1" dirty="0" err="1">
                <a:latin typeface="Nyala" panose="02000504070300020003" pitchFamily="2" charset="0"/>
                <a:cs typeface="Times New Roman" panose="02020603050405020304" pitchFamily="18" charset="0"/>
              </a:rPr>
              <a:t>optimise</a:t>
            </a:r>
            <a:r>
              <a:rPr lang="en-US" sz="2400" i="1" dirty="0">
                <a:latin typeface="Nyala" panose="02000504070300020003" pitchFamily="2" charset="0"/>
                <a:cs typeface="Times New Roman" panose="02020603050405020304" pitchFamily="18" charset="0"/>
              </a:rPr>
              <a:t> the therapeutic efficacy of drug products.”</a:t>
            </a:r>
          </a:p>
        </p:txBody>
      </p:sp>
      <p:grpSp>
        <p:nvGrpSpPr>
          <p:cNvPr id="5125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5126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8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0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1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2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3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4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5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37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8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9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0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1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2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3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4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5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6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7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49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2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4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5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6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7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8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9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61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2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3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4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5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6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7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8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9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0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1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73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4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5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6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7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8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9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80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1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2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3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85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352606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PARAMETERS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INFLUENCE ON DRUG DISSOLUTION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dirty="0"/>
                        <a:t>Diffusion 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Greater the value, faster is the dissolution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dirty="0"/>
                        <a:t>Surface</a:t>
                      </a:r>
                      <a:r>
                        <a:rPr lang="en-IN" baseline="0" dirty="0"/>
                        <a:t> area of solid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Greater the surface area, faster</a:t>
                      </a:r>
                      <a:r>
                        <a:rPr lang="en-IN" baseline="0" dirty="0"/>
                        <a:t> the dissolution rate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dirty="0"/>
                        <a:t>Water/oil partition 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Kw/o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Higher</a:t>
                      </a:r>
                      <a:r>
                        <a:rPr lang="en-IN" baseline="0" dirty="0"/>
                        <a:t> the value, faster the dissolution rate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dirty="0"/>
                        <a:t>Concentration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Cs-Cb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Greater the value,</a:t>
                      </a:r>
                      <a:r>
                        <a:rPr lang="en-IN" baseline="0" dirty="0"/>
                        <a:t> faster the dissolution rate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dirty="0"/>
                        <a:t>Thickness</a:t>
                      </a:r>
                      <a:r>
                        <a:rPr lang="en-IN" baseline="0" dirty="0"/>
                        <a:t> of stagnant layer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More the thickness</a:t>
                      </a:r>
                      <a:r>
                        <a:rPr lang="en-IN" baseline="0" dirty="0"/>
                        <a:t>, lesser is the diffusion and dissolution rate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20</a:t>
            </a:fld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en-IN" sz="4000" b="1" i="1" u="sng" dirty="0">
                <a:solidFill>
                  <a:srgbClr val="FFFF00"/>
                </a:solidFill>
              </a:rPr>
              <a:t>IN VITRO-IN VIVO CORRELATIONS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en-IN" dirty="0"/>
              <a:t>   </a:t>
            </a:r>
            <a:r>
              <a:rPr lang="en-IN" sz="2800" dirty="0"/>
              <a:t>The relation can be improved by:</a:t>
            </a:r>
          </a:p>
          <a:p>
            <a:r>
              <a:rPr lang="en-IN" sz="2800" dirty="0"/>
              <a:t>Bathing the dissolving solid in fresh solvent.</a:t>
            </a:r>
          </a:p>
          <a:p>
            <a:r>
              <a:rPr lang="en-IN" sz="2800" dirty="0"/>
              <a:t>Increasing the volume of dissolution fluid.</a:t>
            </a:r>
          </a:p>
          <a:p>
            <a:r>
              <a:rPr lang="en-IN" sz="2800" dirty="0"/>
              <a:t>Partitioning dissolved drug from aqueous phase to organic phase.</a:t>
            </a:r>
          </a:p>
          <a:p>
            <a:r>
              <a:rPr lang="en-IN" sz="2800" dirty="0"/>
              <a:t>Adding water-miscible solvent to the dissolution fluid.</a:t>
            </a:r>
          </a:p>
          <a:p>
            <a:r>
              <a:rPr lang="en-IN" sz="2800" dirty="0"/>
              <a:t>Adding adsorbent to remove the dissolved drug.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21</a:t>
            </a:fld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072230"/>
          </a:xfrm>
        </p:spPr>
        <p:txBody>
          <a:bodyPr>
            <a:normAutofit/>
          </a:bodyPr>
          <a:lstStyle/>
          <a:p>
            <a:r>
              <a:rPr lang="en-IN" sz="2800" dirty="0"/>
              <a:t>Noyes-Whitney equation assumes that the surface area of the dissolving solid remains constant which is practically impossible for dissolving solids.</a:t>
            </a:r>
          </a:p>
          <a:p>
            <a:pPr>
              <a:spcBef>
                <a:spcPct val="50000"/>
              </a:spcBef>
            </a:pPr>
            <a:r>
              <a:rPr lang="en-IN" sz="2800" dirty="0"/>
              <a:t>To account for particle size decrease and change in surface area, Hixson and Crowell’s c</a:t>
            </a:r>
            <a:r>
              <a:rPr lang="en-US" altLang="en-US" sz="2800" dirty="0"/>
              <a:t> Equation:</a:t>
            </a:r>
            <a:r>
              <a:rPr lang="en-US" altLang="en-US" sz="2800" dirty="0">
                <a:solidFill>
                  <a:srgbClr val="00B0F0"/>
                </a:solidFill>
              </a:rPr>
              <a:t>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                               </a:t>
            </a:r>
            <a:r>
              <a:rPr lang="en-US" altLang="en-US" sz="2800" dirty="0">
                <a:solidFill>
                  <a:srgbClr val="FFFF00"/>
                </a:solidFill>
              </a:rPr>
              <a:t>w</a:t>
            </a:r>
            <a:r>
              <a:rPr lang="en-US" altLang="en-US" sz="2800" baseline="-25000" dirty="0">
                <a:solidFill>
                  <a:srgbClr val="FFFF00"/>
                </a:solidFill>
              </a:rPr>
              <a:t>0</a:t>
            </a:r>
            <a:r>
              <a:rPr lang="en-US" altLang="en-US" sz="2800" baseline="30000" dirty="0">
                <a:solidFill>
                  <a:srgbClr val="FFFF00"/>
                </a:solidFill>
              </a:rPr>
              <a:t>1/3</a:t>
            </a:r>
            <a:r>
              <a:rPr lang="en-US" altLang="en-US" sz="2800" dirty="0">
                <a:solidFill>
                  <a:srgbClr val="FFFF00"/>
                </a:solidFill>
              </a:rPr>
              <a:t> – w</a:t>
            </a:r>
            <a:r>
              <a:rPr lang="en-US" altLang="en-US" sz="2800" baseline="30000" dirty="0">
                <a:solidFill>
                  <a:srgbClr val="FFFF00"/>
                </a:solidFill>
              </a:rPr>
              <a:t>1/3 </a:t>
            </a:r>
            <a:r>
              <a:rPr lang="en-US" altLang="en-US" sz="2800" dirty="0">
                <a:solidFill>
                  <a:srgbClr val="FFFF00"/>
                </a:solidFill>
              </a:rPr>
              <a:t>= k .t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/>
              <a:t>    W=mass of drug remaining to be dissolved at time         t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/>
              <a:t>     k=dissolution rate constant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/>
              <a:t>     W =original mass of the drug</a:t>
            </a:r>
            <a:r>
              <a:rPr lang="en-US" altLang="en-US" dirty="0"/>
              <a:t>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22</a:t>
            </a:fld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758006" cy="918418"/>
          </a:xfrm>
        </p:spPr>
        <p:txBody>
          <a:bodyPr>
            <a:normAutofit/>
          </a:bodyPr>
          <a:lstStyle/>
          <a:p>
            <a:pPr algn="ctr"/>
            <a:r>
              <a:rPr lang="en-IN" sz="4000" b="1" i="1" u="sng" dirty="0">
                <a:solidFill>
                  <a:srgbClr val="FFFF00"/>
                </a:solidFill>
              </a:rPr>
              <a:t>DANCKWERT’S  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229600" cy="46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23</a:t>
            </a:fld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24149" y="473725"/>
            <a:ext cx="7924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Danckwert’s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for drug dissolution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9" descr="C:\Users\Krishna\Desktop\240920119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34" y="1347730"/>
            <a:ext cx="82105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89856"/>
          </a:xfrm>
        </p:spPr>
        <p:txBody>
          <a:bodyPr>
            <a:normAutofit/>
          </a:bodyPr>
          <a:lstStyle/>
          <a:p>
            <a:pPr algn="ctr"/>
            <a:r>
              <a:rPr lang="en-IN" sz="4000" b="1" i="1" u="sng" dirty="0">
                <a:solidFill>
                  <a:srgbClr val="FFFF00"/>
                </a:solidFill>
              </a:rPr>
              <a:t>DANCKWERT’S   MODEL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As the packets are continuously replaced with new packets of fresh solvent, the concentration at interface never reaches Cs.</a:t>
            </a:r>
          </a:p>
          <a:p>
            <a:endParaRPr lang="en-IN" sz="2800" dirty="0"/>
          </a:p>
          <a:p>
            <a:pPr>
              <a:buNone/>
            </a:pPr>
            <a:endParaRPr lang="en-IN" sz="2800" dirty="0"/>
          </a:p>
          <a:p>
            <a:r>
              <a:rPr lang="en-IN" sz="2800" dirty="0"/>
              <a:t>Since solvent packets are exposed to new solid surface each time, the theory is also known as </a:t>
            </a:r>
            <a:r>
              <a:rPr lang="en-IN" sz="2800" dirty="0">
                <a:solidFill>
                  <a:srgbClr val="FFFF00"/>
                </a:solidFill>
              </a:rPr>
              <a:t>surface renewal theory</a:t>
            </a:r>
            <a:r>
              <a:rPr lang="en-IN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25</a:t>
            </a:fld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143668" cy="918418"/>
          </a:xfrm>
        </p:spPr>
        <p:txBody>
          <a:bodyPr>
            <a:normAutofit/>
          </a:bodyPr>
          <a:lstStyle/>
          <a:p>
            <a:pPr algn="ctr"/>
            <a:r>
              <a:rPr lang="en-IN" sz="4000" b="1" i="1" u="sng" dirty="0">
                <a:solidFill>
                  <a:srgbClr val="FFFF00"/>
                </a:solidFill>
              </a:rPr>
              <a:t>DANCKWERT’S   MODEL</a:t>
            </a:r>
            <a:endParaRPr lang="en-IN" sz="4000" dirty="0"/>
          </a:p>
        </p:txBody>
      </p:sp>
      <p:pic>
        <p:nvPicPr>
          <p:cNvPr id="6" name="Content Placeholder 5" descr="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3116"/>
            <a:ext cx="6938973" cy="43577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26</a:t>
            </a:fld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571480"/>
            <a:ext cx="5143536" cy="928694"/>
          </a:xfrm>
        </p:spPr>
        <p:txBody>
          <a:bodyPr>
            <a:normAutofit/>
          </a:bodyPr>
          <a:lstStyle/>
          <a:p>
            <a:pPr algn="ctr"/>
            <a:r>
              <a:rPr lang="en-IN" sz="4000" b="1" i="1" u="sng" dirty="0">
                <a:solidFill>
                  <a:srgbClr val="FFFF00"/>
                </a:solidFill>
              </a:rPr>
              <a:t>DANCKWERT’S   MODEL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114816"/>
          </a:xfrm>
        </p:spPr>
        <p:txBody>
          <a:bodyPr>
            <a:normAutofit/>
          </a:bodyPr>
          <a:lstStyle/>
          <a:p>
            <a:r>
              <a:rPr lang="en-IN" sz="2800" dirty="0"/>
              <a:t>The Danckwert model is expressed by the equation:</a:t>
            </a:r>
          </a:p>
          <a:p>
            <a:endParaRPr lang="en-IN" sz="2800" dirty="0"/>
          </a:p>
          <a:p>
            <a:pPr>
              <a:buNone/>
            </a:pPr>
            <a:r>
              <a:rPr lang="en-IN" altLang="en-US" sz="2800" dirty="0"/>
              <a:t>   </a:t>
            </a:r>
            <a:r>
              <a:rPr lang="en-US" altLang="en-US" sz="2800" dirty="0"/>
              <a:t>  </a:t>
            </a:r>
            <a:r>
              <a:rPr lang="en-US" altLang="en-US" sz="2800" dirty="0">
                <a:solidFill>
                  <a:srgbClr val="FFFF00"/>
                </a:solidFill>
              </a:rPr>
              <a:t>V.dC/dT= dm/dt = A ( Cs-Cb). (</a:t>
            </a:r>
            <a:r>
              <a:rPr lang="ru-RU" altLang="en-US" sz="2800" dirty="0">
                <a:solidFill>
                  <a:srgbClr val="FFFF00"/>
                </a:solidFill>
              </a:rPr>
              <a:t>ү</a:t>
            </a:r>
            <a:r>
              <a:rPr lang="en-US" altLang="en-US" sz="2800" dirty="0">
                <a:solidFill>
                  <a:srgbClr val="FFFF00"/>
                </a:solidFill>
              </a:rPr>
              <a:t>.D)1/2</a:t>
            </a:r>
          </a:p>
          <a:p>
            <a:pPr>
              <a:buNone/>
            </a:pPr>
            <a:endParaRPr lang="en-US" altLang="en-US" sz="28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/>
              <a:t>     Where, m=mass of solid dissolved</a:t>
            </a:r>
          </a:p>
          <a:p>
            <a:pPr>
              <a:spcBef>
                <a:spcPct val="50000"/>
              </a:spcBef>
              <a:buNone/>
            </a:pPr>
            <a:r>
              <a:rPr lang="en-IN" altLang="en-US" sz="2800" dirty="0"/>
              <a:t>                    y</a:t>
            </a:r>
            <a:r>
              <a:rPr lang="en-US" altLang="en-US" sz="2800" dirty="0"/>
              <a:t>= rate of surface renewal</a:t>
            </a:r>
            <a:endParaRPr lang="en-US" altLang="en-US" sz="2800" dirty="0">
              <a:latin typeface="Bookman Old Style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27</a:t>
            </a:fld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720227" y="363300"/>
            <a:ext cx="770354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Interfacial barrier model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US" sz="4000" b="1" dirty="0"/>
              <a:t> </a:t>
            </a:r>
          </a:p>
          <a:p>
            <a:pPr algn="just">
              <a:spcBef>
                <a:spcPct val="0"/>
              </a:spcBef>
            </a:pPr>
            <a:r>
              <a:rPr kumimoji="1" lang="en-US" sz="2400" b="1" dirty="0"/>
              <a:t>According to interfacial barrier model, an intermediate concentration can exist at the interface as a result of solvation mechanism and is a function of solubility rather than diffusion.</a:t>
            </a:r>
          </a:p>
          <a:p>
            <a:pPr algn="just">
              <a:spcBef>
                <a:spcPct val="0"/>
              </a:spcBef>
            </a:pPr>
            <a:endParaRPr kumimoji="1" lang="en-US" sz="2400" b="1" dirty="0"/>
          </a:p>
          <a:p>
            <a:pPr algn="just">
              <a:spcBef>
                <a:spcPct val="0"/>
              </a:spcBef>
            </a:pPr>
            <a:r>
              <a:rPr kumimoji="1" lang="en-US" sz="2400" b="1" dirty="0"/>
              <a:t>While considering the dissolution of  a crystal each face of the crystal will have a different interfacial barrier</a:t>
            </a:r>
            <a:endParaRPr lang="en-US" sz="2400" b="1" dirty="0"/>
          </a:p>
          <a:p>
            <a:pPr algn="just"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984249" y="4569750"/>
            <a:ext cx="72505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u="sng" dirty="0">
                <a:solidFill>
                  <a:srgbClr val="FF0000"/>
                </a:solidFill>
              </a:rPr>
              <a:t>Equation</a:t>
            </a:r>
            <a:r>
              <a:rPr lang="en-US" altLang="en-US" sz="2400" dirty="0">
                <a:solidFill>
                  <a:srgbClr val="FF0000"/>
                </a:solidFill>
              </a:rPr>
              <a:t>  : 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	G= Ki (Cs – </a:t>
            </a:r>
            <a:r>
              <a:rPr lang="en-US" altLang="en-US" sz="2400" dirty="0" err="1">
                <a:solidFill>
                  <a:srgbClr val="FF0000"/>
                </a:solidFill>
              </a:rPr>
              <a:t>Cb</a:t>
            </a:r>
            <a:r>
              <a:rPr lang="en-US" altLang="en-US" sz="2400" dirty="0">
                <a:solidFill>
                  <a:srgbClr val="FF0000"/>
                </a:solidFill>
              </a:rPr>
              <a:t>)  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Where Ki = effective interfacial transport rate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G = Dissolution rate per unit area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62375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49225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PARTICLE  SIZE</a:t>
            </a:r>
            <a:b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</a:b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&amp;</a:t>
            </a:r>
            <a:b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</a:b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SURFACE  AREA</a:t>
            </a:r>
            <a:endParaRPr lang="en-IN" dirty="0">
              <a:solidFill>
                <a:srgbClr val="002060"/>
              </a:solidFill>
              <a:latin typeface="Calligraph421 BT" panose="03060702050402020204" pitchFamily="66" charset="0"/>
            </a:endParaRPr>
          </a:p>
        </p:txBody>
      </p:sp>
      <p:grpSp>
        <p:nvGrpSpPr>
          <p:cNvPr id="1024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024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5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6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8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9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30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04800" y="-10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drug absorption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59884" y="739855"/>
            <a:ext cx="8510588" cy="555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Physicochemical factors: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1) Drug solubility &amp; dissolution rate 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2) Particle size &amp; effective surface area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3) Polymorphism &amp; </a:t>
            </a:r>
            <a:r>
              <a:rPr lang="en-US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amorphism</a:t>
            </a:r>
            <a:endParaRPr lang="en-US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4) </a:t>
            </a:r>
            <a:r>
              <a:rPr lang="en-US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Pseudopolymorphism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 (hydrates/solvates)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5) Salt form of the drug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6) </a:t>
            </a:r>
            <a:r>
              <a:rPr lang="en-US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Lipophilicity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 of the drug  (pH- Partition-hypothesis) 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7) </a:t>
            </a:r>
            <a:r>
              <a:rPr lang="en-US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pKa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 of drug &amp; gastrointestinal pH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8) Drug stability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en-US" sz="2400" i="1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125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5126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8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0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1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2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3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4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5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37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8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9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0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1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2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3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4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5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6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7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49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2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4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5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6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7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8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9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61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2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3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4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5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6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7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8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9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0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1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73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4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5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6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7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8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9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80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1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2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3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85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70220" y="266632"/>
            <a:ext cx="40190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Pharmaceutical factors:</a:t>
            </a:r>
          </a:p>
        </p:txBody>
      </p:sp>
    </p:spTree>
    <p:extLst>
      <p:ext uri="{BB962C8B-B14F-4D97-AF65-F5344CB8AC3E}">
        <p14:creationId xmlns:p14="http://schemas.microsoft.com/office/powerpoint/2010/main" val="2898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&amp; Surface Area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450850"/>
            <a:ext cx="8510588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Particle size plays a major role in drug absorption &amp; this case is important when the drug is poorly soluble (aqueous solubility).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Dissolution rate of solid particles  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surface area</a:t>
            </a:r>
            <a:endParaRPr lang="en-IN" sz="2400" dirty="0">
              <a:solidFill>
                <a:srgbClr val="FF0000"/>
              </a:solidFill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Smaller  particle size,  greater surface area then higher will  be dissolution rate, because dissolution is thought to take place at the surface area of the solute( Drug).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Particle size reduction has been used to increase the absorption of a large number of poorly soluble drugs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E.g.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Bis-hydroxycoumarin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, digoxin,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griseofulvin</a:t>
            </a: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269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1270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72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75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1281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82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83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84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85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86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87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88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89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90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91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1293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94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95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96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97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98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299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0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01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02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03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1305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6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07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08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9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10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11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12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13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14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15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1317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18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19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20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21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22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23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24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25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26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27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1329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&amp; Surface Area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650875"/>
            <a:ext cx="8510588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Types of surface area </a:t>
            </a:r>
          </a:p>
          <a:p>
            <a:pPr marL="2328863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solidFill>
                  <a:srgbClr val="FF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  1)  Absolute surface area</a:t>
            </a:r>
          </a:p>
          <a:p>
            <a:pPr marL="2328863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FF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  2) Effective surface area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In absorption studies, the effective surface area is of much important than absolute.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To increase the effective surface area, we have to reduce the size of particles up to 0.1 micron. So these can be achieved by “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micronisation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process’’.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But in these cases, one of the most important thing to be kept in mind that what type of drug is need to be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micronised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if it is………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a) HYDROPHILIC         OR        b) HYDROPHOBIC</a:t>
            </a:r>
          </a:p>
        </p:txBody>
      </p:sp>
      <p:grpSp>
        <p:nvGrpSpPr>
          <p:cNvPr id="12293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2294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295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296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297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298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299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2305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06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07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08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09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10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11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12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13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14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1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231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1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1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2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2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26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27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2329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30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31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32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33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34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35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36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37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38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39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2341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42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43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44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45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46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47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48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49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50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51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2353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&amp; Surface Area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33375" y="465138"/>
            <a:ext cx="8510588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a) HYDROPHILIC DRUGS: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In hydrophilic drugs the small particles have higher energy than the bulk of the solid resulting in </a:t>
            </a:r>
            <a:r>
              <a:rPr lang="en-IN" sz="2400" dirty="0">
                <a:solidFill>
                  <a:srgbClr val="FF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an increased interaction with the solvent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Examples,</a:t>
            </a:r>
          </a:p>
          <a:p>
            <a:pPr marL="542925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1.Griesiofulvin – Dose reduced to half due to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micronisation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. </a:t>
            </a:r>
          </a:p>
          <a:p>
            <a:pPr marL="542925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2.Spironolactone – the dose was decreased to 20 times.</a:t>
            </a:r>
          </a:p>
          <a:p>
            <a:pPr marL="542925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3.Digoxin – the bioavailability was found to be 100% in micronized tablets.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After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micronisation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, it was found that the absorption efficiency was highly increased </a:t>
            </a:r>
          </a:p>
        </p:txBody>
      </p:sp>
      <p:grpSp>
        <p:nvGrpSpPr>
          <p:cNvPr id="13317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3318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19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20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21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22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24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25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26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27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3329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30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31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32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33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34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35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36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37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38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39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3341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42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43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44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45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46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47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48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49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50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51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3353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54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55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56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57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58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59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60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61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62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63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66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67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68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69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70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71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72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73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74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75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3377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&amp; Surface Area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793750"/>
            <a:ext cx="8510588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b) HYDROPHOBIC DRUGS: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In this,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micronization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techniques results in </a:t>
            </a:r>
            <a:r>
              <a:rPr lang="en-IN" sz="2400" dirty="0">
                <a:solidFill>
                  <a:srgbClr val="FF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decreased effective surface area &amp; thus fall in dissolution rate.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Reasons for such change involves:</a:t>
            </a:r>
          </a:p>
          <a:p>
            <a:pPr marL="1343025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Air entrapment – wettability</a:t>
            </a:r>
          </a:p>
          <a:p>
            <a:pPr marL="1343025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Surface free energy – float or sink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Such problems can be prevented by:</a:t>
            </a:r>
          </a:p>
          <a:p>
            <a:pPr marL="357188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a) Use of surfactant as a wetting agent which</a:t>
            </a:r>
          </a:p>
          <a:p>
            <a:pPr marL="800100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- decreases the interfacial tension.</a:t>
            </a:r>
          </a:p>
          <a:p>
            <a:pPr marL="800100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- displaces the absorbed air with the solvent. (Ex: </a:t>
            </a:r>
            <a:r>
              <a:rPr lang="en-US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Phenacetin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) </a:t>
            </a:r>
          </a:p>
          <a:p>
            <a:pPr marL="357188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b) Add hydrophilic diluents like PEG, PVP, dextrose etc. </a:t>
            </a:r>
          </a:p>
          <a:p>
            <a:pPr marL="628650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(which coat the surface of hydrophobic drug particles.)</a:t>
            </a:r>
          </a:p>
          <a:p>
            <a:pPr marL="1343025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4341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44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45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46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47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48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49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51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4353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54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55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56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57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58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59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60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61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62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63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4365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66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67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68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69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70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71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72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73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74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75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4377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78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79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80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81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82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83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84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85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86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87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4389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90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91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92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93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94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95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396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97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98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99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4401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62375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677988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POLYMORPHISM</a:t>
            </a:r>
            <a:endParaRPr lang="en-IN" dirty="0">
              <a:solidFill>
                <a:srgbClr val="002060"/>
              </a:solidFill>
              <a:latin typeface="Calligraph421 BT" panose="03060702050402020204" pitchFamily="66" charset="0"/>
            </a:endParaRPr>
          </a:p>
        </p:txBody>
      </p:sp>
      <p:grpSp>
        <p:nvGrpSpPr>
          <p:cNvPr id="1536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6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6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6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7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37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7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8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8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38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8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9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9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40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0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0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0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41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1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1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1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2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2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2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42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Polymorphism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650875"/>
            <a:ext cx="8510588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These are the types of morphological structures which differ in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molecular packing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(crystal structure), but share the same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chemical composition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The word “Polymorphs” refers to the existence of the same material in more than one morphological forms like crystals, amorphous, etc.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Polymorps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are of two types:</a:t>
            </a:r>
          </a:p>
          <a:p>
            <a:pPr marL="1428750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a)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Enantiotropic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polymorph (E.g.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Sulfur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)</a:t>
            </a:r>
          </a:p>
          <a:p>
            <a:pPr marL="1428750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b)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Monotropic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polymorph (E.g. 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Glyceryl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stearates)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389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392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394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395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397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398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399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6401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02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03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04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05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06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07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08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09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10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11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6413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14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15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16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17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18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19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20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21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22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23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6425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26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27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28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29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30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31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32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33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34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35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6437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38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39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40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41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42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43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44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45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46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47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6449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Polymorphism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307975"/>
            <a:ext cx="8510588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Polymorphism has profound influence on formulation development as it may exhibit different solubility, dissolution rate,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compactibility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hygroscopicity,etc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	Ex: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succinylsulfathiazole</a:t>
            </a: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marL="188595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6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anhydrate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polymorphs (I, II, III, IV, V, VI)</a:t>
            </a:r>
          </a:p>
          <a:p>
            <a:pPr marL="188595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3 monohydrate forms (HI, HII, HIII)</a:t>
            </a:r>
          </a:p>
          <a:p>
            <a:pPr marL="188595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1 acetone solvate</a:t>
            </a:r>
          </a:p>
          <a:p>
            <a:pPr marL="188595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1 n-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butanol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solvate</a:t>
            </a:r>
          </a:p>
        </p:txBody>
      </p:sp>
      <p:grpSp>
        <p:nvGrpSpPr>
          <p:cNvPr id="18437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40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41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43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44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45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47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8449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50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51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52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53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54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55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56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57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58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59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8461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62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63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64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65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66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67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68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69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70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71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8473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74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75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76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77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78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79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80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81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82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83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8485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86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87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88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89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90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91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492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93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94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495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8497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Polymorphism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646113"/>
            <a:ext cx="8510588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AMORPHISM: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Some drugs can exist in amorphous form (i.e. having no internal crystal structure). Such drug represents the highest energy state.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They have greater aqueous solubility than the crystalline forms because a energy required to transfer a molecule from the crystal lattice is greater than that required for non-crystalline (amorphous form).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Ex: : the amorphous form of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Novobiocin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is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10 times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more soluble than the crystalline form.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Thus, the order of different solid dosage forms of the drugs is……………………            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Amorphous &gt; Meta-stable &gt; stable</a:t>
            </a:r>
          </a:p>
        </p:txBody>
      </p:sp>
      <p:grpSp>
        <p:nvGrpSpPr>
          <p:cNvPr id="20485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487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488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489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490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491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492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493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494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495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0497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498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499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00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01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02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03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04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05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06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07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0509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10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11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12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13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14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15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16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17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18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19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0521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22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23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24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25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26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27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28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29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30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31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0533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34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35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36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37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38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39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40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41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42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0543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0545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62375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677988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PSEUDO-POLYMORPHISM</a:t>
            </a:r>
            <a:endParaRPr lang="en-IN" dirty="0">
              <a:solidFill>
                <a:srgbClr val="002060"/>
              </a:solidFill>
              <a:latin typeface="Calligraph421 BT" panose="03060702050402020204" pitchFamily="66" charset="0"/>
            </a:endParaRPr>
          </a:p>
        </p:txBody>
      </p:sp>
      <p:grpSp>
        <p:nvGrpSpPr>
          <p:cNvPr id="1536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6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6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6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7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37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7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7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8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8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8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38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8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9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39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39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40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0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0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0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0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41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1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1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1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1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2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2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42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42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5243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Pseudopolymorphs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742950"/>
            <a:ext cx="85105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When the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solvent molecules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are entrapped in the crystalline structure of the polymorph, it is known as pseudo-polymorphism.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Types:</a:t>
            </a:r>
          </a:p>
          <a:p>
            <a:pPr marL="2243138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Solvates</a:t>
            </a:r>
          </a:p>
          <a:p>
            <a:pPr marL="357188" indent="542925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“the stoichiometric type of adducts where the solvent molecules are incorporated in the crystal lattice of the solid are called as the solvates, and the trapped solvent as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solvent of crystallization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.”</a:t>
            </a:r>
          </a:p>
          <a:p>
            <a:pPr marL="2243138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Hydrates</a:t>
            </a:r>
          </a:p>
          <a:p>
            <a:pPr marL="357188" indent="542925"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“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when the solvent in association with the drug is water , the solvate is known as a hydrate.”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Ex: n-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pentanol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solvates of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flurocortisone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and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succinyl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-sulfathiazole</a:t>
            </a:r>
          </a:p>
        </p:txBody>
      </p:sp>
      <p:grpSp>
        <p:nvGrpSpPr>
          <p:cNvPr id="22533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6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6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8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0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3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5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6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7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0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1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3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4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5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6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7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8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9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81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2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3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4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5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6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7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8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9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0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1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93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04800" y="-10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drug absorption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985839"/>
            <a:ext cx="8510588" cy="555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Pharmaco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-technical factors or dosage form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charecteristics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 and their ingredients: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1) Disintegration time (tablets/capsules)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2) Dissolution time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3) Manufacturing variables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4) Pharmaceutical ingredients (excipients/adjuvants)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5) Nature &amp; type of dosage form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6) Product age &amp; storage condition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en-US" sz="2400" i="1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125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5126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8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0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1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2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3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4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5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37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8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9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0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1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2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3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4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5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6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7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49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2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4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5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6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7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8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9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61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2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3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4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5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6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7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8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9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0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1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73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4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5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6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7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8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9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80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1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2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3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85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0483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62375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49225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SALT   FORMS</a:t>
            </a:r>
            <a:endParaRPr lang="en-IN" dirty="0">
              <a:solidFill>
                <a:srgbClr val="002060"/>
              </a:solidFill>
              <a:latin typeface="Calligraph421 BT" panose="03060702050402020204" pitchFamily="66" charset="0"/>
            </a:endParaRPr>
          </a:p>
        </p:txBody>
      </p:sp>
      <p:grpSp>
        <p:nvGrpSpPr>
          <p:cNvPr id="1024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024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5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6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8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9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30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129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 forms of drug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742950"/>
            <a:ext cx="85105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It is a method of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converting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a drug into its salt form by virtue of which its solubility, dissolution &amp; thereby absorption increases to many folds comparatively.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While considering the salt form of drug, </a:t>
            </a:r>
            <a:r>
              <a:rPr lang="en-IN" sz="2400" dirty="0">
                <a:solidFill>
                  <a:srgbClr val="FF0000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pH of the diffusion layer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is important not the pH of the bulk of the solution.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Example: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Salt of weak acid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- It increases the pH of the diffusion layer, which promotes the solubility and dissolution of a weak acid and absorption is bound to be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rapid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533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6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6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8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0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3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5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6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7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0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1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3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4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5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6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7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8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9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81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2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3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4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5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6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7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8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9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0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1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93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7752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5372088"/>
            <a:ext cx="792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dirty="0"/>
              <a:t> </a:t>
            </a:r>
            <a:r>
              <a:rPr lang="en-US" sz="2000" b="1" dirty="0">
                <a:latin typeface="Nyala" panose="02000504070300020003" pitchFamily="2" charset="0"/>
              </a:rPr>
              <a:t>Fig: Dissolution and absorption of an acidic drug administered in a salt form</a:t>
            </a:r>
            <a:endParaRPr lang="en-US" sz="2000" dirty="0">
              <a:latin typeface="Nyala" panose="02000504070300020003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628888"/>
            <a:ext cx="1143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n w="3175"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Salt of weak acid</a:t>
            </a:r>
          </a:p>
        </p:txBody>
      </p:sp>
      <p:sp>
        <p:nvSpPr>
          <p:cNvPr id="5" name="Moon 4"/>
          <p:cNvSpPr/>
          <p:nvPr/>
        </p:nvSpPr>
        <p:spPr>
          <a:xfrm flipH="1">
            <a:off x="1147765" y="2628888"/>
            <a:ext cx="609600" cy="1676400"/>
          </a:xfrm>
          <a:prstGeom prst="moon">
            <a:avLst/>
          </a:prstGeom>
          <a:ln>
            <a:prstDash val="sysDash"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0" y="2933688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Diffusion of soluble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drug particles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3467088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3467088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733800" y="3162288"/>
            <a:ext cx="457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810000" y="3543288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4191000" y="3848088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343400" y="4000488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419600" y="3848088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191000" y="4000488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267200" y="4152888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495800" y="4152888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495800" y="4000488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38600" y="3009888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419600" y="2552688"/>
            <a:ext cx="1239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Soluble form of the drug</a:t>
            </a:r>
          </a:p>
        </p:txBody>
      </p:sp>
      <p:cxnSp>
        <p:nvCxnSpPr>
          <p:cNvPr id="20" name="Straight Arrow Connector 19"/>
          <p:cNvCxnSpPr>
            <a:stCxn id="17" idx="7"/>
          </p:cNvCxnSpPr>
          <p:nvPr/>
        </p:nvCxnSpPr>
        <p:spPr>
          <a:xfrm rot="5400000" flipH="1" flipV="1">
            <a:off x="5170487" y="3390889"/>
            <a:ext cx="11113" cy="1230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48200" y="3695688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rapid dissolution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67400" y="3695688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drug in solution</a:t>
            </a:r>
          </a:p>
        </p:txBody>
      </p:sp>
      <p:cxnSp>
        <p:nvCxnSpPr>
          <p:cNvPr id="23" name="Straight Arrow Connector 22"/>
          <p:cNvCxnSpPr>
            <a:stCxn id="19" idx="3"/>
          </p:cNvCxnSpPr>
          <p:nvPr/>
        </p:nvCxnSpPr>
        <p:spPr>
          <a:xfrm flipV="1">
            <a:off x="5659438" y="3009888"/>
            <a:ext cx="2722562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81800" y="4000488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239000" y="2857488"/>
            <a:ext cx="228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239000" y="3924288"/>
            <a:ext cx="228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3400" y="1181088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diffusion layer higher pH(5-6)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800101" y="2209788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286000" y="1562088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Bulk of solution relatively lower pH(1-3)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343400" y="1790688"/>
            <a:ext cx="109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/>
              <a:t>GI Lumen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39000" y="1943088"/>
            <a:ext cx="228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400800" y="876288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GI Barrier</a:t>
            </a:r>
          </a:p>
        </p:txBody>
      </p:sp>
      <p:cxnSp>
        <p:nvCxnSpPr>
          <p:cNvPr id="35" name="Straight Arrow Connector 34"/>
          <p:cNvCxnSpPr>
            <a:stCxn id="33" idx="2"/>
          </p:cNvCxnSpPr>
          <p:nvPr/>
        </p:nvCxnSpPr>
        <p:spPr>
          <a:xfrm rot="16200000" flipH="1">
            <a:off x="6590507" y="1599394"/>
            <a:ext cx="925512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848600" y="1562088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Blood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772400" y="3238488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Drug in blood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352800" y="4610088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fine precipitate of weak acid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3962400" y="4381488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 forms of drug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00" name="Right Triangle 99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grpSp>
        <p:nvGrpSpPr>
          <p:cNvPr id="101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02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5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9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0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1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3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5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6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8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9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1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2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3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6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2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9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9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0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53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5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6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7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8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9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1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2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3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5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66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1" grpId="0"/>
      <p:bldP spid="22" grpId="0"/>
      <p:bldP spid="22" grpId="1"/>
      <p:bldP spid="25" grpId="0" animBg="1"/>
      <p:bldP spid="26" grpId="0" animBg="1"/>
      <p:bldP spid="27" grpId="0"/>
      <p:bldP spid="30" grpId="0"/>
      <p:bldP spid="31" grpId="0"/>
      <p:bldP spid="32" grpId="0" animBg="1"/>
      <p:bldP spid="33" grpId="0"/>
      <p:bldP spid="36" grpId="0"/>
      <p:bldP spid="37" grpId="0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 forms of drug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742950"/>
            <a:ext cx="85105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Other approach: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Formation of in – situ salt formation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i.e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……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“increasing in pH of microenvironment of drug by incorporation of a buffering agent.” (E.g. aspirin, penicillin)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But sometimes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more soluble salt form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of drug may result in poor absorption.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(Ex: 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Sodium salt of </a:t>
            </a:r>
            <a:r>
              <a:rPr lang="en-IN" sz="2400" b="1" dirty="0" err="1">
                <a:latin typeface="Nyala" panose="02000504070300020003" pitchFamily="2" charset="0"/>
                <a:cs typeface="Times New Roman" panose="02020603050405020304" pitchFamily="18" charset="0"/>
              </a:rPr>
              <a:t>phenobarbitone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viz., its tablet swells and did not get disintegrate, thus dissolved slowly and results in poor absorption)</a:t>
            </a:r>
          </a:p>
        </p:txBody>
      </p:sp>
      <p:grpSp>
        <p:nvGrpSpPr>
          <p:cNvPr id="22533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6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6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8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0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3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5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6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7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0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1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3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4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5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6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7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8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9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81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2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3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4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5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6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7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8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9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0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1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93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7968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62375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49225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H   partition Hypothesis</a:t>
            </a:r>
            <a:endParaRPr lang="en-IN" dirty="0">
              <a:solidFill>
                <a:srgbClr val="002060"/>
              </a:solidFill>
              <a:latin typeface="Calligraph421 BT" panose="03060702050402020204" pitchFamily="66" charset="0"/>
            </a:endParaRPr>
          </a:p>
        </p:txBody>
      </p:sp>
      <p:grpSp>
        <p:nvGrpSpPr>
          <p:cNvPr id="1024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024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5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6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8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9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30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226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Partition Hypothesis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1214449"/>
            <a:ext cx="85105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The theory expresses the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interrelationship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of Dissociation Constant &amp; Partition Co-efficient of the drugs with the pH of GIT for predicting the drug absorption. 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It states that……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“for drug compounds of molecular weight more than 100, which are primarily transported across the bio-membrane by passive diffusion” the process of absorption is governed by:</a:t>
            </a:r>
          </a:p>
          <a:p>
            <a:pPr marL="985838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 1. The dissociation constant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pKa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of the drug.</a:t>
            </a:r>
          </a:p>
          <a:p>
            <a:pPr marL="985838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 2. The lipid solubility of the un-ionized drug.</a:t>
            </a:r>
          </a:p>
          <a:p>
            <a:pPr marL="985838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 3. The pH at the absorption site.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533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6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6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8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0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3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5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6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7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0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1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3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4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5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6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7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8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9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81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2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3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4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5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6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7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8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9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0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1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93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281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Partition Hypothesis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1185873"/>
            <a:ext cx="85105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A) Drug </a:t>
            </a:r>
            <a:r>
              <a:rPr lang="en-IN" sz="2400" b="1" dirty="0" err="1">
                <a:latin typeface="Nyala" panose="02000504070300020003" pitchFamily="2" charset="0"/>
                <a:cs typeface="Times New Roman" panose="02020603050405020304" pitchFamily="18" charset="0"/>
              </a:rPr>
              <a:t>pKa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  and  GI pH: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Amount of drug that exists in un-ionized form and in ionized form is a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function of </a:t>
            </a:r>
            <a:r>
              <a:rPr lang="en-IN" sz="2400" b="1" dirty="0" err="1">
                <a:latin typeface="Nyala" panose="02000504070300020003" pitchFamily="2" charset="0"/>
                <a:cs typeface="Times New Roman" panose="02020603050405020304" pitchFamily="18" charset="0"/>
              </a:rPr>
              <a:t>pKa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of drug and pH of the fluid at the absorption site, and it can be determined by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Handerson-Hasselbach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equation: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For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weak acids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pH =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+ log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[ionized]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[un-ionized]               ..(1.1)</a:t>
            </a:r>
          </a:p>
          <a:p>
            <a:pPr eaLnBrk="1" hangingPunct="1"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                           % Drug ionized =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u="sng" baseline="30000" dirty="0">
                <a:latin typeface="Times New Roman" pitchFamily="18" charset="0"/>
                <a:cs typeface="Times New Roman" pitchFamily="18" charset="0"/>
              </a:rPr>
              <a:t>pH-pKa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x 100            … (1.2)</a:t>
            </a:r>
          </a:p>
          <a:p>
            <a:pPr eaLnBrk="1" hangingPunct="1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1+10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pH-pKa</a:t>
            </a:r>
            <a:endParaRPr lang="en-US" sz="22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For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weak bases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pH =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+ log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[un-ionized]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[ionized]            …(1.3)</a:t>
            </a:r>
          </a:p>
          <a:p>
            <a:pPr eaLnBrk="1" hangingPunct="1"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        % Drug ionized =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u="sng" baseline="30000" dirty="0">
                <a:latin typeface="Times New Roman" pitchFamily="18" charset="0"/>
                <a:cs typeface="Times New Roman" pitchFamily="18" charset="0"/>
              </a:rPr>
              <a:t>pKa-pH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x 100           …(1.4)</a:t>
            </a:r>
          </a:p>
          <a:p>
            <a:pPr eaLnBrk="1" hangingPunct="1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1+10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pKa-pH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en-IN" sz="2200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533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6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6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8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0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3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5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6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7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0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1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3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4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5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6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7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8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9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81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2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3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4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5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6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7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8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9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0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1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93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3114675" y="2928938"/>
            <a:ext cx="3414712" cy="757237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7" name="Rounded Rectangle 66"/>
          <p:cNvSpPr/>
          <p:nvPr/>
        </p:nvSpPr>
        <p:spPr>
          <a:xfrm>
            <a:off x="2128838" y="3929073"/>
            <a:ext cx="4400549" cy="757237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8" name="Rounded Rectangle 67"/>
          <p:cNvSpPr/>
          <p:nvPr/>
        </p:nvSpPr>
        <p:spPr>
          <a:xfrm>
            <a:off x="3109907" y="5153033"/>
            <a:ext cx="3414712" cy="757237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9" name="Rounded Rectangle 68"/>
          <p:cNvSpPr/>
          <p:nvPr/>
        </p:nvSpPr>
        <p:spPr>
          <a:xfrm>
            <a:off x="2124071" y="6081740"/>
            <a:ext cx="4400549" cy="757237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2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Partition Hypothesis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842967"/>
            <a:ext cx="85105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200"/>
              </a:spcAft>
              <a:buAutoNum type="alphaUcParenR"/>
              <a:defRPr/>
            </a:pP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Drug </a:t>
            </a:r>
            <a:r>
              <a:rPr lang="en-IN" sz="2400" b="1" dirty="0" err="1">
                <a:latin typeface="Nyala" panose="02000504070300020003" pitchFamily="2" charset="0"/>
                <a:cs typeface="Times New Roman" panose="02020603050405020304" pitchFamily="18" charset="0"/>
              </a:rPr>
              <a:t>pKa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  and  GI pH: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If there is a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membrane barrier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that separates the aqueous solutions of different pH such as the GIT and the plasma, then the theoretical ratio R of drug concentration on either side of the membrane can be given by the following equations:</a:t>
            </a:r>
            <a:endParaRPr lang="en-IN" sz="2400" b="1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 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For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weak acids,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  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1+10</a:t>
            </a:r>
            <a:r>
              <a:rPr lang="en-US" sz="24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pHGIT-pKa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1+10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pHplasma-pKa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…. (1.5)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For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weak bases,</a:t>
            </a: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  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1+10</a:t>
            </a:r>
            <a:r>
              <a:rPr lang="en-US" sz="24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pKa-pHGIT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1+10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pKa-pHplasma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 (1.6)</a:t>
            </a: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en-IN" sz="2400" b="1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533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6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6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8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0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3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5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6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7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0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1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3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4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5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6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7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8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9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81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2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3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4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5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6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7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8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9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0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1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93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7" name="Rounded Rectangle 66"/>
          <p:cNvSpPr/>
          <p:nvPr/>
        </p:nvSpPr>
        <p:spPr>
          <a:xfrm>
            <a:off x="2124070" y="3597275"/>
            <a:ext cx="4733930" cy="903288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0" name="Rounded Rectangle 69"/>
          <p:cNvSpPr/>
          <p:nvPr/>
        </p:nvSpPr>
        <p:spPr>
          <a:xfrm>
            <a:off x="2133590" y="4978404"/>
            <a:ext cx="4733930" cy="903288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4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Partition Hypothesis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274652"/>
            <a:ext cx="8510588" cy="425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B)  </a:t>
            </a:r>
            <a:r>
              <a:rPr lang="en-IN" sz="2400" b="1" dirty="0" err="1">
                <a:latin typeface="Nyala" panose="02000504070300020003" pitchFamily="2" charset="0"/>
                <a:cs typeface="Times New Roman" panose="02020603050405020304" pitchFamily="18" charset="0"/>
              </a:rPr>
              <a:t>Lipophilicity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 &amp; drug absorption: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The lipid solubility of the drug is determined from its oil/water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partition co-efficient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(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PC</a:t>
            </a:r>
            <a:r>
              <a:rPr lang="en-IN" sz="2400" baseline="-25000" dirty="0" err="1">
                <a:latin typeface="Nyala" panose="02000504070300020003" pitchFamily="2" charset="0"/>
                <a:cs typeface="Times New Roman" panose="02020603050405020304" pitchFamily="18" charset="0"/>
              </a:rPr>
              <a:t>o</a:t>
            </a:r>
            <a:r>
              <a:rPr lang="en-IN" sz="2400" baseline="-25000" dirty="0">
                <a:latin typeface="Nyala" panose="02000504070300020003" pitchFamily="2" charset="0"/>
                <a:cs typeface="Times New Roman" panose="02020603050405020304" pitchFamily="18" charset="0"/>
              </a:rPr>
              <a:t>/w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) value, whereby the increase in this value indicates the increase in % drug absorbed.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PC</a:t>
            </a:r>
            <a:r>
              <a:rPr lang="en-IN" sz="2400" baseline="-25000" dirty="0" err="1">
                <a:latin typeface="Nyala" panose="02000504070300020003" pitchFamily="2" charset="0"/>
                <a:cs typeface="Times New Roman" panose="02020603050405020304" pitchFamily="18" charset="0"/>
              </a:rPr>
              <a:t>o</a:t>
            </a:r>
            <a:r>
              <a:rPr lang="en-IN" sz="2400" baseline="-25000" dirty="0">
                <a:latin typeface="Nyala" panose="02000504070300020003" pitchFamily="2" charset="0"/>
                <a:cs typeface="Times New Roman" panose="02020603050405020304" pitchFamily="18" charset="0"/>
              </a:rPr>
              <a:t>/w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=   Distribution of the drug in the organic phase (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octanol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            Distribution of the drug in the aqueous phase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Nowadays, the calculation is done by the value in log &amp; mostly n-</a:t>
            </a:r>
            <a:r>
              <a:rPr lang="en-US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octanol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vs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 water as partitioning medium.</a:t>
            </a:r>
          </a:p>
        </p:txBody>
      </p:sp>
      <p:grpSp>
        <p:nvGrpSpPr>
          <p:cNvPr id="22533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6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6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8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0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3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5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6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7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0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1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3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4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5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6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7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8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9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81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2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3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4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5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6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7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8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9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0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1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93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7" name="Rounded Rectangle 66"/>
          <p:cNvSpPr/>
          <p:nvPr/>
        </p:nvSpPr>
        <p:spPr>
          <a:xfrm>
            <a:off x="805290" y="2443141"/>
            <a:ext cx="7998368" cy="87156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4" name="Straight Connector 3"/>
          <p:cNvCxnSpPr/>
          <p:nvPr/>
        </p:nvCxnSpPr>
        <p:spPr>
          <a:xfrm>
            <a:off x="2400300" y="2828893"/>
            <a:ext cx="6237806" cy="142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41519"/>
              </p:ext>
            </p:extLst>
          </p:nvPr>
        </p:nvGraphicFramePr>
        <p:xfrm>
          <a:off x="805290" y="4261818"/>
          <a:ext cx="7584312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gency FB" panose="020B0503020202020204" pitchFamily="34" charset="0"/>
                        </a:rPr>
                        <a:t>Log PC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gency FB" panose="020B0503020202020204" pitchFamily="34" charset="0"/>
                        </a:rPr>
                        <a:t> values</a:t>
                      </a:r>
                      <a:endParaRPr lang="en-IN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gency FB" panose="020B0503020202020204" pitchFamily="34" charset="0"/>
                        </a:rPr>
                        <a:t>Interference on absorption</a:t>
                      </a:r>
                      <a:endParaRPr lang="en-IN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gency FB" panose="020B0503020202020204" pitchFamily="34" charset="0"/>
                        </a:rPr>
                        <a:t>Examples</a:t>
                      </a:r>
                      <a:endParaRPr lang="en-IN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Less than 0 (polar)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Poor intestinal absorption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Gentamycin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 to 1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 GI </a:t>
                      </a:r>
                      <a:r>
                        <a:rPr lang="en-US" sz="1600" dirty="0" err="1"/>
                        <a:t>absoption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Minoxidil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About 3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Appreciable GI absorption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Chlorpromazine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More than 5 (highly</a:t>
                      </a:r>
                      <a:r>
                        <a:rPr lang="en-US" sz="1600" baseline="0" dirty="0"/>
                        <a:t> nonpolar)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Poor</a:t>
                      </a:r>
                      <a:r>
                        <a:rPr lang="en-US" sz="1600" baseline="0" dirty="0"/>
                        <a:t> intestinal absorption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Pimozide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3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62375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49225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Drug   stability</a:t>
            </a:r>
            <a:endParaRPr lang="en-IN" dirty="0">
              <a:solidFill>
                <a:srgbClr val="002060"/>
              </a:solidFill>
              <a:latin typeface="Calligraph421 BT" panose="03060702050402020204" pitchFamily="66" charset="0"/>
            </a:endParaRPr>
          </a:p>
        </p:txBody>
      </p:sp>
      <p:grpSp>
        <p:nvGrpSpPr>
          <p:cNvPr id="1024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024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5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6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8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9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30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53061242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04800" y="-10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drug absorption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1675953"/>
            <a:ext cx="4281488" cy="555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Physiological factors: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1) Route of administration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2) Membrane physiology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a) Nature of cell membrane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b) Transport processes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3) Age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4) Gastric emptying time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5) Intestinal transit time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6) Gastrointestinal pH</a:t>
            </a:r>
          </a:p>
          <a:p>
            <a:pPr marL="18859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en-US" sz="2400" i="1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125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5126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8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0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1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2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3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4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5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37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8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9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0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1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2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3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4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5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6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7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49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2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4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5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6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7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8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9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61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2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3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4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5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6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7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8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9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0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1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73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4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5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6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7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8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9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80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1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2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3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85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4371989" y="1101183"/>
            <a:ext cx="4281488" cy="603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7) Disease states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8) Blood flow through the GIT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9) Gastrointestinal contents: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a) Food- drug interactions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b)  Fluids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c)  Other normal GI contents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10) Pre-systemic metabolism by: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 a)  Luminal enzymes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 b)  Gut wall enzymes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 c)  Bacterial enzymes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        d)  Hepatic enzymes </a:t>
            </a:r>
            <a:endParaRPr lang="en-US" sz="2400" i="1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0850" y="255615"/>
            <a:ext cx="3930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Patient related factors:</a:t>
            </a:r>
          </a:p>
        </p:txBody>
      </p:sp>
    </p:spTree>
    <p:extLst>
      <p:ext uri="{BB962C8B-B14F-4D97-AF65-F5344CB8AC3E}">
        <p14:creationId xmlns:p14="http://schemas.microsoft.com/office/powerpoint/2010/main" val="17673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42888" y="0"/>
            <a:ext cx="8367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Stability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1631966"/>
            <a:ext cx="8510588" cy="425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A drug for oral use may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destabilize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 either during its shelf life or in the GIT.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Two major </a:t>
            </a:r>
            <a:r>
              <a:rPr lang="en-IN" sz="2400" b="1" dirty="0">
                <a:latin typeface="Nyala" panose="02000504070300020003" pitchFamily="2" charset="0"/>
                <a:cs typeface="Times New Roman" panose="02020603050405020304" pitchFamily="18" charset="0"/>
              </a:rPr>
              <a:t>stability problems 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resulting in poor bioavailability of an orally administered  drug are</a:t>
            </a:r>
          </a:p>
          <a:p>
            <a:pPr marL="1800225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degradation of the drug into inactive form</a:t>
            </a:r>
          </a:p>
          <a:p>
            <a:pPr marL="1800225" algn="just" defTabSz="9429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Ex: Penicillin G (enzymatic degradation)</a:t>
            </a:r>
          </a:p>
          <a:p>
            <a:pPr marL="1800225" algn="just" defTabSz="9429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Ex: Ampicillin (in place of Penicillin due to resistance)</a:t>
            </a: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marL="1800225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	interaction with one or more different component(s) either of the dosage form or those present in the GIT to form a complex that is poorly soluble or is </a:t>
            </a:r>
            <a:r>
              <a:rPr lang="en-IN" sz="2400" dirty="0" err="1">
                <a:latin typeface="Nyala" panose="02000504070300020003" pitchFamily="2" charset="0"/>
                <a:cs typeface="Times New Roman" panose="02020603050405020304" pitchFamily="18" charset="0"/>
              </a:rPr>
              <a:t>unabsorbable</a:t>
            </a:r>
            <a:r>
              <a:rPr lang="en-IN" sz="2400" dirty="0">
                <a:latin typeface="Nyala" panose="02000504070300020003" pitchFamily="2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NOTE: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 The stability profile of drugs in GI conditions must be studied before selecting a particular drug for improved dissolution.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	</a:t>
            </a:r>
            <a:endParaRPr lang="en-IN" sz="2400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533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22534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6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6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48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0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3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57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59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0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2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4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5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6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67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0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1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3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4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5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76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7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8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79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81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2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3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4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5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6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7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88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89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0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591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2593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1680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28600"/>
            <a:ext cx="73914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Dosage Form Characteristics  and Pharmaceutical  Ingredient.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 algn="just">
              <a:buFont typeface="Wingdings 2" pitchFamily="18" charset="2"/>
              <a:buNone/>
              <a:defRPr/>
            </a:pPr>
            <a:r>
              <a:rPr lang="en-US" dirty="0"/>
              <a:t> 1)  Disintegration Time.</a:t>
            </a:r>
          </a:p>
          <a:p>
            <a:pPr marL="514350" indent="-514350" algn="just">
              <a:buFont typeface="Wingdings 2" pitchFamily="18" charset="2"/>
              <a:buNone/>
              <a:defRPr/>
            </a:pPr>
            <a:r>
              <a:rPr lang="en-US" dirty="0"/>
              <a:t> 2)  Dissolution  Time.</a:t>
            </a:r>
          </a:p>
          <a:p>
            <a:pPr marL="514350" indent="-514350" algn="just">
              <a:buFont typeface="Wingdings 2" pitchFamily="18" charset="2"/>
              <a:buNone/>
              <a:defRPr/>
            </a:pPr>
            <a:r>
              <a:rPr lang="en-US" dirty="0"/>
              <a:t> 3)  Manufacturing variables.</a:t>
            </a:r>
          </a:p>
          <a:p>
            <a:pPr marL="514350" indent="-514350" algn="just">
              <a:buFont typeface="Wingdings 2" pitchFamily="18" charset="2"/>
              <a:buNone/>
              <a:defRPr/>
            </a:pPr>
            <a:r>
              <a:rPr lang="en-US" dirty="0"/>
              <a:t> 4)  Pharmaceutical Ingredient.</a:t>
            </a:r>
          </a:p>
          <a:p>
            <a:pPr marL="514350" indent="-514350" algn="just">
              <a:buFont typeface="Wingdings 2" pitchFamily="18" charset="2"/>
              <a:buNone/>
              <a:defRPr/>
            </a:pPr>
            <a:r>
              <a:rPr lang="en-US" dirty="0"/>
              <a:t> 5)  Nature type of dosage form.</a:t>
            </a:r>
          </a:p>
          <a:p>
            <a:pPr marL="514350" indent="-514350" algn="just">
              <a:buFont typeface="Wingdings 2" pitchFamily="18" charset="2"/>
              <a:buNone/>
              <a:defRPr/>
            </a:pPr>
            <a:r>
              <a:rPr lang="en-US" dirty="0"/>
              <a:t> 6)  Product age and storage condition.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1.	Disintegration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1688" cy="4800600"/>
          </a:xfrm>
        </p:spPr>
        <p:txBody>
          <a:bodyPr/>
          <a:lstStyle/>
          <a:p>
            <a:pPr algn="just"/>
            <a:r>
              <a:rPr lang="en-US" dirty="0"/>
              <a:t>DT- only for tablet and capsule</a:t>
            </a:r>
          </a:p>
          <a:p>
            <a:pPr algn="just"/>
            <a:r>
              <a:rPr lang="en-US" dirty="0"/>
              <a:t>DT- no means a guarantee of drugs bioavailability </a:t>
            </a:r>
          </a:p>
          <a:p>
            <a:pPr algn="just"/>
            <a:r>
              <a:rPr lang="en-US" dirty="0"/>
              <a:t>DT- is depend on binder and compression force </a:t>
            </a:r>
          </a:p>
          <a:p>
            <a:pPr algn="just"/>
            <a:r>
              <a:rPr lang="en-US" dirty="0"/>
              <a:t>For DT- suitable amount of disintegration is incorporate </a:t>
            </a:r>
          </a:p>
          <a:p>
            <a:pPr algn="just">
              <a:buNone/>
            </a:pPr>
            <a:r>
              <a:rPr lang="en-US" dirty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334000"/>
            <a:ext cx="91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Solid dosage 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55626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Granules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5410200"/>
            <a:ext cx="99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Fine</a:t>
            </a:r>
          </a:p>
          <a:p>
            <a:pPr algn="ctr"/>
            <a:r>
              <a:rPr lang="en-US" dirty="0"/>
              <a:t>particle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54864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Dissolution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905000" y="58674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191000" y="5791200"/>
            <a:ext cx="1371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V="1">
            <a:off x="6705600" y="5791200"/>
            <a:ext cx="609600" cy="15240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27994" y="5410200"/>
            <a:ext cx="182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Deaggregation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2. Manufacturing/Processing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Dosage form related factor that affect dissolution  1)Excipients 2) Mfg. processes</a:t>
            </a:r>
          </a:p>
          <a:p>
            <a:pPr marL="596646" indent="-514350">
              <a:buNone/>
            </a:pPr>
            <a:r>
              <a:rPr lang="en-US" dirty="0">
                <a:solidFill>
                  <a:srgbClr val="FF0000"/>
                </a:solidFill>
              </a:rPr>
              <a:t>1)</a:t>
            </a:r>
            <a:r>
              <a:rPr lang="en-US" dirty="0"/>
              <a:t>  Method of Granulation</a:t>
            </a:r>
          </a:p>
          <a:p>
            <a:pPr marL="596646" indent="-514350">
              <a:buNone/>
            </a:pPr>
            <a:r>
              <a:rPr lang="en-US" dirty="0"/>
              <a:t>   	</a:t>
            </a:r>
            <a:r>
              <a:rPr lang="en-US" dirty="0">
                <a:solidFill>
                  <a:srgbClr val="C00000"/>
                </a:solidFill>
              </a:rPr>
              <a:t>Wet granulation dissolve faster than other</a:t>
            </a:r>
          </a:p>
          <a:p>
            <a:pPr marL="596646" indent="-514350">
              <a:buNone/>
            </a:pPr>
            <a:r>
              <a:rPr lang="en-US" dirty="0"/>
              <a:t>   limitation 1.  Formation of crystal bridge</a:t>
            </a:r>
          </a:p>
          <a:p>
            <a:pPr marL="596646" indent="-514350">
              <a:buNone/>
            </a:pPr>
            <a:r>
              <a:rPr lang="en-US" dirty="0"/>
              <a:t>                  2.  Hydrolysis</a:t>
            </a:r>
          </a:p>
          <a:p>
            <a:pPr marL="596646" indent="-514350">
              <a:buNone/>
            </a:pPr>
            <a:r>
              <a:rPr lang="en-US" dirty="0"/>
              <a:t>                  3.  Affect the thermolabile  drug</a:t>
            </a:r>
          </a:p>
          <a:p>
            <a:pPr marL="596646" indent="-514350">
              <a:buNone/>
            </a:pPr>
            <a:r>
              <a:rPr lang="en-US" dirty="0"/>
              <a:t>Recent method : </a:t>
            </a:r>
            <a:r>
              <a:rPr lang="en-US" dirty="0">
                <a:solidFill>
                  <a:srgbClr val="FF0000"/>
                </a:solidFill>
              </a:rPr>
              <a:t>agglomerative phase of communition (APOC)</a:t>
            </a:r>
          </a:p>
          <a:p>
            <a:pPr marL="596646" indent="-51435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Pharmaceutical ingredients (Excipients/ adjuvant)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/>
          </a:bodyPr>
          <a:lstStyle/>
          <a:p>
            <a:r>
              <a:rPr lang="en-US" dirty="0"/>
              <a:t>A drug is rarely administered in its original form</a:t>
            </a:r>
          </a:p>
          <a:p>
            <a:r>
              <a:rPr lang="en-US" dirty="0"/>
              <a:t>Drug – Excipients</a:t>
            </a:r>
          </a:p>
          <a:p>
            <a:r>
              <a:rPr lang="en-US" dirty="0"/>
              <a:t>Excipients –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i</a:t>
            </a:r>
            <a:r>
              <a:rPr lang="en-US" dirty="0"/>
              <a:t>) Acceptability</a:t>
            </a:r>
          </a:p>
          <a:p>
            <a:pPr>
              <a:buNone/>
            </a:pPr>
            <a:r>
              <a:rPr lang="en-US" dirty="0"/>
              <a:t>    ii) Physicochemical stability during shelf-life</a:t>
            </a:r>
          </a:p>
          <a:p>
            <a:pPr>
              <a:buNone/>
            </a:pPr>
            <a:r>
              <a:rPr lang="en-US" dirty="0"/>
              <a:t>    iii) Uniformity of composition and dosage</a:t>
            </a:r>
          </a:p>
          <a:p>
            <a:pPr>
              <a:buNone/>
            </a:pPr>
            <a:r>
              <a:rPr lang="en-US" dirty="0"/>
              <a:t>    iv) Optimum bioavailability and functionality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"/>
            <a:ext cx="7498080" cy="601980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04801"/>
            <a:ext cx="800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indent="-660400">
              <a:buFont typeface="Wingdings" pitchFamily="2" charset="2"/>
              <a:buChar char="Ø"/>
            </a:pPr>
            <a:endParaRPr lang="en-US" sz="2800" dirty="0"/>
          </a:p>
          <a:p>
            <a:pPr marL="660400" indent="-660400">
              <a:buFont typeface="Wingdings" pitchFamily="2" charset="2"/>
              <a:buChar char="Ø"/>
            </a:pPr>
            <a:r>
              <a:rPr lang="en-US" sz="2800"/>
              <a:t>Vehicle </a:t>
            </a:r>
            <a:endParaRPr lang="en-US" sz="2800" dirty="0"/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Diluents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Binder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Disintegrants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Lubricants/ Antifrictional agents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Coatings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Suspending agents/ Viscosity imparters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Surfactants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Buffers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Complexing agent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Colorants</a:t>
            </a:r>
          </a:p>
          <a:p>
            <a:pPr marL="660400" indent="-660400">
              <a:buFont typeface="Wingdings" pitchFamily="2" charset="2"/>
              <a:buChar char="Ø"/>
            </a:pPr>
            <a:r>
              <a:rPr lang="en-US" sz="2800" dirty="0"/>
              <a:t>Crystal growth inhibitors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14478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457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5. Nature and type of dosage form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21336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CAPSULE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27432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POWDER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6400" y="41910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EMULTION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35052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SUSPENTION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6400" y="50292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2995" y="4554022"/>
            <a:ext cx="72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POW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05400" y="34290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FINE PARTICLES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400" y="19050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GRANULES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05400" y="41910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DISSOLUTION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05400" y="48768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DRUG IN SOLUTION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59436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DRUG IN BLOOD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733800" y="51054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600700" y="2857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57600" y="2133600"/>
            <a:ext cx="1752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33800" y="4419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10000" y="36576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4191000" y="2438400"/>
            <a:ext cx="838200" cy="83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57600" y="17526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62000" y="1676400"/>
            <a:ext cx="3810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ABSORPT</a:t>
            </a:r>
          </a:p>
          <a:p>
            <a:pPr algn="ctr"/>
            <a:r>
              <a:rPr lang="en-US" dirty="0"/>
              <a:t>ION</a:t>
            </a:r>
          </a:p>
        </p:txBody>
      </p:sp>
      <p:cxnSp>
        <p:nvCxnSpPr>
          <p:cNvPr id="48" name="Straight Arrow Connector 47"/>
          <p:cNvCxnSpPr>
            <a:endCxn id="20" idx="0"/>
          </p:cNvCxnSpPr>
          <p:nvPr/>
        </p:nvCxnSpPr>
        <p:spPr>
          <a:xfrm rot="5400000">
            <a:off x="6286500" y="4762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286500" y="4000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172200" y="5638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914400" y="685800"/>
            <a:ext cx="762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2000" y="1676400"/>
            <a:ext cx="3810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ABSORPT</a:t>
            </a:r>
          </a:p>
          <a:p>
            <a:pPr algn="ctr"/>
            <a:r>
              <a:rPr lang="en-US" dirty="0"/>
              <a:t>ION</a:t>
            </a:r>
          </a:p>
        </p:txBody>
      </p:sp>
      <p:sp>
        <p:nvSpPr>
          <p:cNvPr id="59" name="Down Arrow 58"/>
          <p:cNvSpPr/>
          <p:nvPr/>
        </p:nvSpPr>
        <p:spPr>
          <a:xfrm>
            <a:off x="914400" y="5512450"/>
            <a:ext cx="103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733800" y="1371600"/>
            <a:ext cx="171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Disintegration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386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505200" y="182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Dissolution of shell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29400" y="259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Deaggregation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629400" y="5410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Absorption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Product age and storage</a:t>
            </a:r>
            <a:br>
              <a:rPr lang="en-US" dirty="0"/>
            </a:br>
            <a:r>
              <a:rPr lang="en-US" dirty="0"/>
              <a:t>    condition.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/>
              <a:t>Temperature</a:t>
            </a:r>
          </a:p>
          <a:p>
            <a:r>
              <a:rPr lang="en-US" dirty="0"/>
              <a:t>Humidity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B) PATIENT RELATED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095488" cy="5029200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en-US" dirty="0"/>
              <a:t>1)Age.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2)Gastric  emptying time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3)Intestinal transit time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4)Gastrointestinal </a:t>
            </a:r>
            <a:r>
              <a:rPr lang="en-US" dirty="0" err="1"/>
              <a:t>pH.</a:t>
            </a:r>
            <a:endParaRPr lang="en-US" dirty="0"/>
          </a:p>
          <a:p>
            <a:pPr>
              <a:buFont typeface="Wingdings 2" pitchFamily="18" charset="2"/>
              <a:buNone/>
            </a:pPr>
            <a:r>
              <a:rPr lang="en-US" dirty="0"/>
              <a:t>5)Disease state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6)Blood flow through the GIT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7)Gastrointestinal content-a)Other drug    b)Food 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                     c)Fluid  d)Other normal GI content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8)Pre-systemic  metabolism by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1.Age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5488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In- infant: </a:t>
            </a:r>
          </a:p>
          <a:p>
            <a:r>
              <a:rPr lang="en-US" dirty="0"/>
              <a:t>     In- elderly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2.Gastric Emptying</a:t>
            </a:r>
          </a:p>
          <a:p>
            <a:r>
              <a:rPr lang="en-US" dirty="0"/>
              <a:t>   Definition- The passage from stomach to</a:t>
            </a:r>
          </a:p>
          <a:p>
            <a:pPr>
              <a:buNone/>
            </a:pPr>
            <a:r>
              <a:rPr lang="en-US" dirty="0"/>
              <a:t>      the small intestine is called as gastric</a:t>
            </a:r>
          </a:p>
          <a:p>
            <a:pPr>
              <a:buNone/>
            </a:pPr>
            <a:r>
              <a:rPr lang="en-US" dirty="0"/>
              <a:t>      emptying </a:t>
            </a:r>
          </a:p>
          <a:p>
            <a:r>
              <a:rPr lang="en-US" dirty="0"/>
              <a:t>     RLS step-in absorption</a:t>
            </a:r>
          </a:p>
          <a:p>
            <a:r>
              <a:rPr lang="en-US" dirty="0"/>
              <a:t>     Rapid GE increases bioavailability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90950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49225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DRUG SOLUBILITY</a:t>
            </a:r>
            <a:b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</a:b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&amp;</a:t>
            </a:r>
            <a:b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</a:b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DISSOLUTION RATE</a:t>
            </a:r>
            <a:endParaRPr lang="en-IN" dirty="0">
              <a:solidFill>
                <a:srgbClr val="002060"/>
              </a:solidFill>
              <a:latin typeface="Calligraph421 BT" panose="03060702050402020204" pitchFamily="66" charset="0"/>
            </a:endParaRPr>
          </a:p>
        </p:txBody>
      </p:sp>
      <p:grpSp>
        <p:nvGrpSpPr>
          <p:cNvPr id="4100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4101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03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05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06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07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08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09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4112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13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14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15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16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17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18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19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20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21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22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4124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5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26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27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28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29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30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31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32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33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34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4136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37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38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39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40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41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42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43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44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45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46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4148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49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50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51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52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53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54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55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56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57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158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4160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1.Gastric emptying rate: </a:t>
            </a:r>
            <a:r>
              <a:rPr lang="en-US" dirty="0"/>
              <a:t>is the speed at which the stomach contents empty in to intestine. </a:t>
            </a:r>
          </a:p>
          <a:p>
            <a:pPr>
              <a:buNone/>
            </a:pPr>
            <a:r>
              <a:rPr lang="en-US" b="1" dirty="0"/>
              <a:t>2.Gastric emptying time: </a:t>
            </a:r>
            <a:r>
              <a:rPr lang="en-US" dirty="0"/>
              <a:t>is the time required for gastric content to empty in o small intestine.</a:t>
            </a:r>
          </a:p>
          <a:p>
            <a:pPr>
              <a:buNone/>
            </a:pPr>
            <a:r>
              <a:rPr lang="en-US" b="1" dirty="0"/>
              <a:t>3.Gastric emptying t</a:t>
            </a:r>
            <a:r>
              <a:rPr lang="en-US" sz="1600" b="1" dirty="0"/>
              <a:t>1/2</a:t>
            </a:r>
            <a:r>
              <a:rPr lang="en-US" b="1" dirty="0"/>
              <a:t>: </a:t>
            </a:r>
            <a:r>
              <a:rPr lang="en-US" dirty="0"/>
              <a:t>is the time taken for half the stomach content to empty.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In-vivo GE of drug studied by Radio- opaque contrast materials.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EFFECTING GASTRIC EMPTYING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/>
              <a:t> Volume of meal.</a:t>
            </a:r>
          </a:p>
          <a:p>
            <a:r>
              <a:rPr lang="en-US" sz="3300" dirty="0"/>
              <a:t> Composition of meal. </a:t>
            </a:r>
          </a:p>
          <a:p>
            <a:r>
              <a:rPr lang="en-US" sz="3300" dirty="0"/>
              <a:t> Physical state and viscosity of meal. </a:t>
            </a:r>
          </a:p>
          <a:p>
            <a:r>
              <a:rPr lang="en-US" sz="3300" dirty="0"/>
              <a:t> Temperature of the meal.  </a:t>
            </a:r>
          </a:p>
          <a:p>
            <a:r>
              <a:rPr lang="en-US" sz="3300" dirty="0"/>
              <a:t> GI PH. </a:t>
            </a:r>
          </a:p>
          <a:p>
            <a:r>
              <a:rPr lang="en-US" sz="3300" dirty="0"/>
              <a:t> Electrolytes and osmotic pressure</a:t>
            </a:r>
          </a:p>
          <a:p>
            <a:r>
              <a:rPr lang="en-US" sz="3300" dirty="0"/>
              <a:t> Body posture</a:t>
            </a:r>
          </a:p>
          <a:p>
            <a:r>
              <a:rPr lang="en-US" sz="3300" dirty="0"/>
              <a:t> Emotional state</a:t>
            </a:r>
          </a:p>
          <a:p>
            <a:r>
              <a:rPr lang="en-US" sz="3300" dirty="0"/>
              <a:t> Exercise</a:t>
            </a:r>
          </a:p>
          <a:p>
            <a:r>
              <a:rPr lang="en-US" sz="3300" dirty="0"/>
              <a:t> Disease state. </a:t>
            </a:r>
          </a:p>
          <a:p>
            <a:r>
              <a:rPr lang="en-US" sz="3300" dirty="0"/>
              <a:t> Drug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3.Intestinal transit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143000"/>
          <a:ext cx="5562600" cy="2491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INTESTINAL</a:t>
                      </a:r>
                      <a:r>
                        <a:rPr lang="en-US" baseline="0" dirty="0"/>
                        <a:t> 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TRANSIT </a:t>
                      </a:r>
                      <a:r>
                        <a:rPr lang="en-US" baseline="0" dirty="0"/>
                        <a:t>  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9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Duodenium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Jejunum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2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to 6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9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Cecum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o.5</a:t>
                      </a:r>
                      <a:r>
                        <a:rPr lang="en-US" baseline="0" dirty="0"/>
                        <a:t> to 1hr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to 12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36576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Delayed in intestinal transit is desirable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Drug that dissolve or release slowly from their dosage</a:t>
            </a:r>
          </a:p>
          <a:p>
            <a:r>
              <a:rPr lang="en-US" sz="2400" dirty="0"/>
              <a:t>     form ( sustained dosage form)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Drug that dissolve only in the intestine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Drug absorbed from specific site in the intestine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1143000"/>
          </a:xfrm>
        </p:spPr>
        <p:txBody>
          <a:bodyPr/>
          <a:lstStyle/>
          <a:p>
            <a:r>
              <a:rPr lang="en-US" dirty="0"/>
              <a:t>4.Gastrointestinal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 fontScale="85000" lnSpcReduction="20000"/>
          </a:bodyPr>
          <a:lstStyle/>
          <a:p>
            <a:pPr marL="596646" indent="-514350">
              <a:buNone/>
            </a:pPr>
            <a:r>
              <a:rPr lang="en-US" dirty="0"/>
              <a:t>1    Disintegration </a:t>
            </a:r>
          </a:p>
          <a:p>
            <a:pPr marL="596646" indent="-514350"/>
            <a:r>
              <a:rPr lang="en-US" dirty="0"/>
              <a:t>Disintegration of some dosage form is pH sensitive.</a:t>
            </a:r>
          </a:p>
          <a:p>
            <a:pPr marL="596646" indent="-514350">
              <a:buNone/>
            </a:pPr>
            <a:r>
              <a:rPr lang="en-US" dirty="0"/>
              <a:t>2    Dissolution</a:t>
            </a:r>
          </a:p>
          <a:p>
            <a:pPr marL="596646" indent="-514350"/>
            <a:r>
              <a:rPr lang="en-US" dirty="0"/>
              <a:t>Weak acids or weak bases whose solubility is affected by pH</a:t>
            </a:r>
          </a:p>
          <a:p>
            <a:pPr marL="596646" indent="-514350"/>
            <a:r>
              <a:rPr lang="en-US" dirty="0"/>
              <a:t>pH that favors formation of salt of the drug enhances the dissolution.</a:t>
            </a:r>
          </a:p>
          <a:p>
            <a:pPr marL="596646" indent="-514350"/>
            <a:r>
              <a:rPr lang="en-US" dirty="0"/>
              <a:t>  </a:t>
            </a:r>
          </a:p>
          <a:p>
            <a:pPr marL="596646" indent="-514350">
              <a:buNone/>
            </a:pPr>
            <a:r>
              <a:rPr lang="en-US" dirty="0"/>
              <a:t>3    Absorption </a:t>
            </a:r>
          </a:p>
          <a:p>
            <a:pPr marL="596646" indent="-514350">
              <a:buNone/>
            </a:pPr>
            <a:r>
              <a:rPr lang="en-US" dirty="0"/>
              <a:t>4    Stability</a:t>
            </a:r>
          </a:p>
          <a:p>
            <a:pPr marL="596646" indent="-514350"/>
            <a:r>
              <a:rPr lang="en-US" dirty="0"/>
              <a:t> e.g. </a:t>
            </a:r>
            <a:r>
              <a:rPr lang="en-US"/>
              <a:t>stomach pH </a:t>
            </a:r>
            <a:r>
              <a:rPr lang="en-US" dirty="0"/>
              <a:t>affect degradation of penicillin G and erythromycin.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Disease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None/>
            </a:pPr>
            <a:r>
              <a:rPr lang="en-US" dirty="0"/>
              <a:t>1   Gastrointestinal disease </a:t>
            </a:r>
          </a:p>
          <a:p>
            <a:pPr marL="596646" indent="-514350"/>
            <a:r>
              <a:rPr lang="en-US" dirty="0"/>
              <a:t>Altered GH motility </a:t>
            </a:r>
          </a:p>
          <a:p>
            <a:pPr marL="596646" indent="-514350"/>
            <a:r>
              <a:rPr lang="en-US" dirty="0"/>
              <a:t>Gastrointestinal disease and infection </a:t>
            </a:r>
          </a:p>
          <a:p>
            <a:pPr marL="596646" indent="-514350"/>
            <a:r>
              <a:rPr lang="en-US" dirty="0"/>
              <a:t>Gastrointestinal surgery </a:t>
            </a:r>
          </a:p>
          <a:p>
            <a:pPr marL="596646" indent="-514350">
              <a:buNone/>
            </a:pPr>
            <a:r>
              <a:rPr lang="en-US" dirty="0"/>
              <a:t>2.  Cardiovascular disease</a:t>
            </a:r>
          </a:p>
          <a:p>
            <a:pPr marL="596646" indent="-514350">
              <a:buNone/>
            </a:pPr>
            <a:r>
              <a:rPr lang="en-US" dirty="0"/>
              <a:t>3.  Hepatic disease</a:t>
            </a:r>
          </a:p>
          <a:p>
            <a:pPr marL="596646" indent="-514350">
              <a:buNone/>
            </a:pPr>
            <a:r>
              <a:rPr lang="en-US" dirty="0"/>
              <a:t>4. Disease state</a:t>
            </a:r>
          </a:p>
          <a:p>
            <a:pPr marL="596646" indent="-514350">
              <a:buNone/>
            </a:pPr>
            <a:endParaRPr lang="en-US" dirty="0"/>
          </a:p>
          <a:p>
            <a:pPr marL="596646" indent="-514350">
              <a:buNone/>
            </a:pPr>
            <a:r>
              <a:rPr lang="en-US" b="1" dirty="0">
                <a:solidFill>
                  <a:schemeClr val="tx2"/>
                </a:solidFill>
              </a:rPr>
              <a:t>6. Blood flow to GIT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868362"/>
          </a:xfrm>
        </p:spPr>
        <p:txBody>
          <a:bodyPr>
            <a:normAutofit/>
          </a:bodyPr>
          <a:lstStyle/>
          <a:p>
            <a:r>
              <a:rPr lang="en-US" dirty="0"/>
              <a:t>7. Gastrointestinal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5488" cy="4800600"/>
          </a:xfrm>
        </p:spPr>
        <p:txBody>
          <a:bodyPr/>
          <a:lstStyle/>
          <a:p>
            <a:pPr>
              <a:buNone/>
            </a:pPr>
            <a:r>
              <a:rPr lang="en-US" dirty="0"/>
              <a:t>1. Food-drug interaction :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133600"/>
          <a:ext cx="6934200" cy="236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37">
                <a:tc>
                  <a:txBody>
                    <a:bodyPr/>
                    <a:lstStyle/>
                    <a:p>
                      <a:r>
                        <a:rPr lang="en-US" dirty="0"/>
                        <a:t>DELAYED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UNAFFECTED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37">
                <a:tc>
                  <a:txBody>
                    <a:bodyPr/>
                    <a:lstStyle/>
                    <a:p>
                      <a:r>
                        <a:rPr lang="en-US" dirty="0"/>
                        <a:t>Aspirin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Penicillin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Griseofulvin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Methyldopa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37">
                <a:tc>
                  <a:txBody>
                    <a:bodyPr/>
                    <a:lstStyle/>
                    <a:p>
                      <a:r>
                        <a:rPr lang="en-US" dirty="0"/>
                        <a:t>Paracetamol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Erythromycin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Nitrofurantoin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Propylthiouracil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37">
                <a:tc>
                  <a:txBody>
                    <a:bodyPr/>
                    <a:lstStyle/>
                    <a:p>
                      <a:r>
                        <a:rPr lang="en-US" dirty="0"/>
                        <a:t>Diclofenac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Diazepam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Sulfasomide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050">
                <a:tc>
                  <a:txBody>
                    <a:bodyPr/>
                    <a:lstStyle/>
                    <a:p>
                      <a:r>
                        <a:rPr lang="en-US" dirty="0" err="1"/>
                        <a:t>Digoxin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Tetracycline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soluble vitamins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8006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/>
              <a:t>  The influence of food on physiological function</a:t>
            </a:r>
          </a:p>
          <a:p>
            <a:pPr algn="just"/>
            <a:endParaRPr lang="en-US" sz="2800" dirty="0"/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  RULE: Drug are better absorbed under fasting</a:t>
            </a:r>
          </a:p>
          <a:p>
            <a:pPr algn="just"/>
            <a:r>
              <a:rPr lang="en-US" sz="2800" dirty="0"/>
              <a:t>            conditions and food retards or prevent it.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8019288" cy="6172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Delayed or decreased drug absorption by food due to</a:t>
            </a:r>
          </a:p>
          <a:p>
            <a:pPr marL="596646" indent="-514350">
              <a:buAutoNum type="arabicPeriod"/>
            </a:pPr>
            <a:r>
              <a:rPr lang="en-US" dirty="0"/>
              <a:t>Delayed gastric emptying, affecting drugs unstable in the stomach e.g. penicillin's.</a:t>
            </a:r>
          </a:p>
          <a:p>
            <a:pPr marL="596646" indent="-514350">
              <a:buAutoNum type="arabicPeriod"/>
            </a:pPr>
            <a:r>
              <a:rPr lang="en-US" dirty="0"/>
              <a:t> formation of a poorly soluble, </a:t>
            </a:r>
            <a:r>
              <a:rPr lang="en-US" dirty="0" err="1"/>
              <a:t>unabsorbable</a:t>
            </a:r>
            <a:r>
              <a:rPr lang="en-US" dirty="0"/>
              <a:t> complex e.g. tetracycline-calcium.</a:t>
            </a:r>
          </a:p>
          <a:p>
            <a:pPr marL="596646" indent="-514350">
              <a:buAutoNum type="arabicPeriod"/>
            </a:pPr>
            <a:r>
              <a:rPr lang="en-US" dirty="0"/>
              <a:t>Increased viscosity due to food thereby preventing drug dissolution and/or diffusion towards the absorption site.</a:t>
            </a:r>
          </a:p>
          <a:p>
            <a:pPr marL="596646" indent="-514350">
              <a:buNone/>
            </a:pPr>
            <a:r>
              <a:rPr lang="en-US" dirty="0">
                <a:solidFill>
                  <a:schemeClr val="tx2"/>
                </a:solidFill>
              </a:rPr>
              <a:t>Increased drug absorption by food due to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Increased time for dissolution of a poorly soluble drug.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Enhanced solubility due to GI secretion like bile.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Prolonged residence time and absorption site contact of the drug e.g. water-soluble vitamins.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Increased lymphatic absorption e.g.  Acitretin.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095488" cy="586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2. Fluid volume</a:t>
            </a:r>
          </a:p>
          <a:p>
            <a:pPr>
              <a:buNone/>
            </a:pPr>
            <a:r>
              <a:rPr lang="en-US" dirty="0"/>
              <a:t> 3. Interaction of drug with normal GI </a:t>
            </a:r>
          </a:p>
          <a:p>
            <a:pPr>
              <a:buNone/>
            </a:pPr>
            <a:r>
              <a:rPr lang="en-US" dirty="0"/>
              <a:t>       constituents</a:t>
            </a:r>
          </a:p>
          <a:p>
            <a:pPr>
              <a:buNone/>
            </a:pPr>
            <a:r>
              <a:rPr lang="en-US" dirty="0"/>
              <a:t> 4. Drug-drug interactions in the GIT </a:t>
            </a:r>
          </a:p>
          <a:p>
            <a:pPr>
              <a:buNone/>
            </a:pPr>
            <a:r>
              <a:rPr lang="en-US" dirty="0"/>
              <a:t>     A) Physicochemical drug- drug interaction </a:t>
            </a:r>
          </a:p>
          <a:p>
            <a:pPr>
              <a:buNone/>
            </a:pPr>
            <a:r>
              <a:rPr lang="en-US" dirty="0"/>
              <a:t>         can be due to – a) Adsorption  </a:t>
            </a:r>
          </a:p>
          <a:p>
            <a:pPr>
              <a:buNone/>
            </a:pPr>
            <a:r>
              <a:rPr lang="en-US" dirty="0"/>
              <a:t>                                 b</a:t>
            </a:r>
            <a:r>
              <a:rPr lang="en-US"/>
              <a:t>) Complexation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   c) Ph change</a:t>
            </a:r>
          </a:p>
          <a:p>
            <a:pPr>
              <a:buNone/>
            </a:pPr>
            <a:r>
              <a:rPr lang="en-US" dirty="0"/>
              <a:t>     B) Physiologic drug-drug interactions can be</a:t>
            </a:r>
          </a:p>
          <a:p>
            <a:pPr>
              <a:buNone/>
            </a:pPr>
            <a:r>
              <a:rPr lang="en-US" dirty="0"/>
              <a:t>         due to- a) Decreased GI transit</a:t>
            </a:r>
          </a:p>
          <a:p>
            <a:pPr>
              <a:buNone/>
            </a:pPr>
            <a:r>
              <a:rPr lang="en-US" dirty="0"/>
              <a:t>                     b) Increased gastric emptying </a:t>
            </a:r>
          </a:p>
          <a:p>
            <a:pPr>
              <a:buNone/>
            </a:pPr>
            <a:r>
              <a:rPr lang="en-US" dirty="0"/>
              <a:t>                     c) Altered GI metabolism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8. Presystemic metabolism/ first-pass</a:t>
            </a:r>
            <a:br>
              <a:rPr lang="en-US" dirty="0"/>
            </a:br>
            <a:r>
              <a:rPr lang="en-US" dirty="0"/>
              <a:t>    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Decreases in bioavailability due to </a:t>
            </a:r>
          </a:p>
          <a:p>
            <a:pPr marL="596646" indent="-514350">
              <a:buAutoNum type="arabicPeriod"/>
            </a:pPr>
            <a:r>
              <a:rPr lang="en-US" dirty="0"/>
              <a:t>Decreases absorption</a:t>
            </a:r>
          </a:p>
          <a:p>
            <a:pPr marL="596646" indent="-514350">
              <a:buAutoNum type="arabicPeriod"/>
            </a:pPr>
            <a:r>
              <a:rPr lang="en-US" dirty="0"/>
              <a:t>first-pass metabolism</a:t>
            </a:r>
          </a:p>
          <a:p>
            <a:pPr marL="596646" indent="-514350">
              <a:buNone/>
            </a:pPr>
            <a:endParaRPr lang="en-US" dirty="0"/>
          </a:p>
          <a:p>
            <a:pPr marL="596646" indent="-514350">
              <a:buNone/>
            </a:pPr>
            <a:r>
              <a:rPr lang="en-US" dirty="0"/>
              <a:t>Four systems affect Presystemic metabolism</a:t>
            </a:r>
          </a:p>
          <a:p>
            <a:pPr marL="596646" indent="-514350">
              <a:buAutoNum type="arabicPeriod"/>
            </a:pPr>
            <a:r>
              <a:rPr lang="en-US" dirty="0"/>
              <a:t>Luminal enzyme</a:t>
            </a:r>
          </a:p>
          <a:p>
            <a:pPr marL="596646" indent="-514350">
              <a:buFont typeface="Wingdings 2"/>
              <a:buAutoNum type="arabicPeriod"/>
            </a:pPr>
            <a:r>
              <a:rPr lang="en-US" dirty="0"/>
              <a:t>Gut wall enzyme</a:t>
            </a:r>
          </a:p>
          <a:p>
            <a:pPr marL="596646" indent="-514350">
              <a:buFont typeface="Wingdings 2"/>
              <a:buAutoNum type="arabicPeriod"/>
            </a:pPr>
            <a:r>
              <a:rPr lang="en-US" dirty="0"/>
              <a:t>bacterial enzyme</a:t>
            </a:r>
          </a:p>
          <a:p>
            <a:pPr marL="596646" indent="-514350">
              <a:buFont typeface="Wingdings 2"/>
              <a:buAutoNum type="arabicPeriod"/>
            </a:pPr>
            <a:r>
              <a:rPr lang="en-US" dirty="0"/>
              <a:t>Hepatic enzyme</a:t>
            </a:r>
          </a:p>
          <a:p>
            <a:pPr marL="596646" indent="-514350">
              <a:buFont typeface="Wingdings 2"/>
              <a:buAutoNum type="arabicPeriod"/>
            </a:pPr>
            <a:endParaRPr lang="en-US" dirty="0"/>
          </a:p>
          <a:p>
            <a:pPr marL="596646" indent="-514350">
              <a:buFont typeface="Wingdings 2"/>
              <a:buAutoNum type="arabicPeriod"/>
            </a:pPr>
            <a:endParaRPr lang="en-US" dirty="0"/>
          </a:p>
          <a:p>
            <a:pPr marL="596646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62375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49225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references</a:t>
            </a:r>
            <a:endParaRPr lang="en-IN" dirty="0">
              <a:solidFill>
                <a:srgbClr val="002060"/>
              </a:solidFill>
              <a:latin typeface="Calligraph421 BT" panose="03060702050402020204" pitchFamily="66" charset="0"/>
            </a:endParaRPr>
          </a:p>
        </p:txBody>
      </p:sp>
      <p:grpSp>
        <p:nvGrpSpPr>
          <p:cNvPr id="1024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024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5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6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8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9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30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000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04800" y="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Solubility &amp; Dissolution rate</a:t>
            </a:r>
            <a:endParaRPr lang="en-US" sz="36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557213"/>
            <a:ext cx="8510588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Absorption of a drug is possible only when it is present in the solution form, wherein the molecules are independent &amp; assume molecular dimensions.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Based on the dosage form, the variation in absorption could be depicted as: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Nyala" panose="02000504070300020003" pitchFamily="2" charset="0"/>
                <a:cs typeface="Times New Roman" panose="02020603050405020304" pitchFamily="18" charset="0"/>
              </a:rPr>
              <a:t>Solution &gt; Suspensions &gt; Capsules &gt; Compressed Tablets &gt; Coated Tablets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  <a:cs typeface="Times New Roman" panose="02020603050405020304" pitchFamily="18" charset="0"/>
              </a:rPr>
              <a:t>NOTE:</a:t>
            </a: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 Except in case of CRDDS.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Solubility is defined as …………..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Nyala" panose="02000504070300020003" pitchFamily="2" charset="0"/>
                <a:cs typeface="Times New Roman" panose="02020603050405020304" pitchFamily="18" charset="0"/>
              </a:rPr>
              <a:t>“ The maximum amount of solute dissolved in the given solvent under standard conditions of temperature, pressure &amp; </a:t>
            </a:r>
            <a:r>
              <a:rPr lang="en-US" sz="2200" dirty="0" err="1">
                <a:latin typeface="Nyala" panose="02000504070300020003" pitchFamily="2" charset="0"/>
                <a:cs typeface="Times New Roman" panose="02020603050405020304" pitchFamily="18" charset="0"/>
              </a:rPr>
              <a:t>pH.</a:t>
            </a:r>
            <a:endParaRPr lang="en-US" sz="2200" dirty="0">
              <a:latin typeface="Nyala" panose="02000504070300020003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Nyala" panose="02000504070300020003" pitchFamily="2" charset="0"/>
                <a:cs typeface="Times New Roman" panose="02020603050405020304" pitchFamily="18" charset="0"/>
              </a:rPr>
              <a:t>In order to avoid bioavailability problems, the drug must have a minimum aqueous solubility of 1%.</a:t>
            </a:r>
          </a:p>
        </p:txBody>
      </p:sp>
      <p:grpSp>
        <p:nvGrpSpPr>
          <p:cNvPr id="5125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5126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28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0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1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2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3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4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5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0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37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8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39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0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1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2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3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4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5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6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47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2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49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2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4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5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56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7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8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59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4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61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2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3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4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5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6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7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68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69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0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1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76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73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4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5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6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77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8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79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80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1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2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83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8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185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1000" y="1371699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Brahmankar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D.M.,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Jaiswal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S.B., First edition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“Absorption of Drugs”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Biopharmaceutics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and Pharmacokinetics – A treatise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Vallabh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Prakashan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Delhi 1995</a:t>
            </a: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Nyala" panose="02000504070300020003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Shargel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L., Andrew B.C., Fourth edition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“Physiologic factors related to drug absorption” Applied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Biopharmaceutics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and Pharmacokinetics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Prentice Hall International, INC., Stanford 1999.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yala" panose="02000504070300020003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Aulton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M.E.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Pharmacetutics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“The Science of Dosage Form Design”,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Ed.; Churchill Livingstone.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yala" panose="02000504070300020003" pitchFamily="2" charset="0"/>
              <a:cs typeface="Times New Roman" pitchFamily="18" charset="0"/>
            </a:endParaRPr>
          </a:p>
        </p:txBody>
      </p:sp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3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242888" y="0"/>
            <a:ext cx="8367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6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86074" y="-57634"/>
            <a:ext cx="631507" cy="93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6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6653" y="1302500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Swarbrick</a:t>
            </a: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J., </a:t>
            </a:r>
            <a:r>
              <a:rPr lang="en-US" sz="2400" dirty="0" err="1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Boylan</a:t>
            </a: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J.C., Third Edition Marcel Dekker; </a:t>
            </a:r>
            <a:r>
              <a:rPr lang="en-US" sz="2400" b="1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“Absorption” Encyclopedia of Pharmaceutical Technology</a:t>
            </a: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,, INC., New York 1988:1:1-32.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G.R.Chatwal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First edition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“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Biopharmaceutics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&amp; Pharmacokinetics”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Himalaya Publishing House, 6-18,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2003.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6. C V S </a:t>
            </a:r>
            <a:r>
              <a:rPr lang="en-US" sz="2400" dirty="0" err="1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Subramanyam</a:t>
            </a: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First edition, </a:t>
            </a:r>
            <a:r>
              <a:rPr lang="en-US" sz="2400" b="1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“Textbook of </a:t>
            </a:r>
            <a:r>
              <a:rPr lang="en-US" sz="2400" b="1" dirty="0" err="1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Biopharmaceutics</a:t>
            </a:r>
            <a:r>
              <a:rPr lang="en-US" sz="2400" b="1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&amp; Pharmacokinetics”</a:t>
            </a: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Vallabh</a:t>
            </a: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Prakashan</a:t>
            </a:r>
            <a:r>
              <a:rPr lang="en-US" sz="2400" dirty="0">
                <a:solidFill>
                  <a:srgbClr val="000000"/>
                </a:solidFill>
                <a:latin typeface="Nyala" panose="02000504070300020003" pitchFamily="2" charset="0"/>
                <a:ea typeface="Times New Roman" pitchFamily="18" charset="0"/>
                <a:cs typeface="Times New Roman" pitchFamily="18" charset="0"/>
              </a:rPr>
              <a:t>, 62-133, 2010.</a:t>
            </a:r>
            <a:endParaRPr kumimoji="0" lang="en-US" sz="24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Nyala" panose="02000504070300020003" pitchFamily="2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yala" panose="02000504070300020003" pitchFamily="2" charset="0"/>
              <a:cs typeface="Times New Roman" pitchFamily="18" charset="0"/>
            </a:endParaRPr>
          </a:p>
        </p:txBody>
      </p:sp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3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242888" y="0"/>
            <a:ext cx="8367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6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86074" y="-57634"/>
            <a:ext cx="631507" cy="93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6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62375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49225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Calligraph421 BT" panose="03060702050402020204" pitchFamily="66" charset="0"/>
              </a:rPr>
              <a:t>Thank you all</a:t>
            </a:r>
            <a:endParaRPr lang="en-IN" dirty="0">
              <a:solidFill>
                <a:srgbClr val="002060"/>
              </a:solidFill>
              <a:latin typeface="Calligraph421 BT" panose="03060702050402020204" pitchFamily="66" charset="0"/>
            </a:endParaRPr>
          </a:p>
        </p:txBody>
      </p:sp>
      <p:grpSp>
        <p:nvGrpSpPr>
          <p:cNvPr id="10244" name="Group 128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10245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56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7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8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59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0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1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2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68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0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1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2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3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4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80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3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4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5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6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7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8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89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0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292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3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4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6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7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298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9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0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1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302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10304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40308" y="2337110"/>
            <a:ext cx="465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For    Attention………….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93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en-IN" sz="4000" b="1" i="1" u="sng" dirty="0">
                <a:solidFill>
                  <a:srgbClr val="FFFF00"/>
                </a:solidFill>
              </a:rPr>
              <a:t>DISINTEGRATION AND DISSOLUTION</a:t>
            </a:r>
          </a:p>
        </p:txBody>
      </p:sp>
      <p:pic>
        <p:nvPicPr>
          <p:cNvPr id="4" name="Content Placeholder 3" descr="diss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85927"/>
            <a:ext cx="5929354" cy="46729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617A-0FBE-49E2-8B00-23E4AD339D92}" type="slidenum">
              <a:rPr lang="en-IN" smtClean="0"/>
              <a:pPr/>
              <a:t>8</a:t>
            </a:fld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3200400" y="304800"/>
            <a:ext cx="1400175" cy="1143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  <a:t>Solid dosage form</a:t>
            </a:r>
            <a:endParaRPr 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3352800" y="1828800"/>
            <a:ext cx="1295400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Solid drug particles</a:t>
            </a:r>
            <a:endParaRPr lang="en-US" sz="20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3352800" y="3657600"/>
            <a:ext cx="1524000" cy="1524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  <a:t>Drug in solution at absorption site</a:t>
            </a:r>
            <a:endParaRPr 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>
            <a:off x="3352800" y="5334000"/>
            <a:ext cx="15240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Arial" pitchFamily="34" charset="0"/>
              </a:rPr>
              <a:t>Drug in the body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2" name="Curved Left Arrow 31"/>
          <p:cNvSpPr/>
          <p:nvPr/>
        </p:nvSpPr>
        <p:spPr>
          <a:xfrm>
            <a:off x="4648200" y="685800"/>
            <a:ext cx="1371600" cy="1676400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>
            <a:off x="1981200" y="2133600"/>
            <a:ext cx="1295400" cy="2133600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>
            <a:off x="4953000" y="4038600"/>
            <a:ext cx="1143000" cy="1905000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 rot="20393961">
            <a:off x="320675" y="1630363"/>
            <a:ext cx="1978025" cy="830262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Dissolution is rate    limiting step for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lipophillic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drugs. </a:t>
            </a:r>
          </a:p>
        </p:txBody>
      </p:sp>
      <p:sp>
        <p:nvSpPr>
          <p:cNvPr id="46" name="Lightning Bolt 45"/>
          <p:cNvSpPr/>
          <p:nvPr/>
        </p:nvSpPr>
        <p:spPr>
          <a:xfrm>
            <a:off x="685800" y="2590800"/>
            <a:ext cx="1295400" cy="838200"/>
          </a:xfrm>
          <a:prstGeom prst="lightningBol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 rot="1518079">
            <a:off x="6326281" y="2779255"/>
            <a:ext cx="2279643" cy="1077218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chemeClr val="accent6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Permeation is rate limiting </a:t>
            </a:r>
            <a:endParaRPr lang="en-US" sz="1600" b="1" dirty="0">
              <a:solidFill>
                <a:schemeClr val="accent6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6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stair for hydrophilic drugs.</a:t>
            </a:r>
            <a:endParaRPr lang="en-US" sz="1600" b="1" dirty="0">
              <a:solidFill>
                <a:schemeClr val="accent6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9" name="Lightning Bolt 48"/>
          <p:cNvSpPr/>
          <p:nvPr/>
        </p:nvSpPr>
        <p:spPr>
          <a:xfrm flipH="1">
            <a:off x="6096000" y="3657600"/>
            <a:ext cx="1295400" cy="1295400"/>
          </a:xfrm>
          <a:prstGeom prst="lightningBol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182" name="Group 81"/>
          <p:cNvGrpSpPr>
            <a:grpSpLocks/>
          </p:cNvGrpSpPr>
          <p:nvPr/>
        </p:nvGrpSpPr>
        <p:grpSpPr bwMode="auto">
          <a:xfrm>
            <a:off x="8172450" y="6329363"/>
            <a:ext cx="819150" cy="344487"/>
            <a:chOff x="1525588" y="1924050"/>
            <a:chExt cx="6040437" cy="4289425"/>
          </a:xfrm>
        </p:grpSpPr>
        <p:sp>
          <p:nvSpPr>
            <p:cNvPr id="7183" name="Rectangle 3"/>
            <p:cNvSpPr>
              <a:spLocks noChangeArrowheads="1"/>
            </p:cNvSpPr>
            <p:nvPr/>
          </p:nvSpPr>
          <p:spPr bwMode="auto">
            <a:xfrm>
              <a:off x="1608138" y="488473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84" name="Rectangle 4"/>
            <p:cNvSpPr>
              <a:spLocks noChangeArrowheads="1"/>
            </p:cNvSpPr>
            <p:nvPr/>
          </p:nvSpPr>
          <p:spPr bwMode="auto">
            <a:xfrm>
              <a:off x="1608138" y="446405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85" name="Freeform 5"/>
            <p:cNvSpPr>
              <a:spLocks/>
            </p:cNvSpPr>
            <p:nvPr/>
          </p:nvSpPr>
          <p:spPr bwMode="auto">
            <a:xfrm>
              <a:off x="160813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186" name="Rectangle 6"/>
            <p:cNvSpPr>
              <a:spLocks noChangeArrowheads="1"/>
            </p:cNvSpPr>
            <p:nvPr/>
          </p:nvSpPr>
          <p:spPr bwMode="auto">
            <a:xfrm>
              <a:off x="1608138" y="4040188"/>
              <a:ext cx="663575" cy="423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87" name="Rectangle 7"/>
            <p:cNvSpPr>
              <a:spLocks noChangeArrowheads="1"/>
            </p:cNvSpPr>
            <p:nvPr/>
          </p:nvSpPr>
          <p:spPr bwMode="auto">
            <a:xfrm>
              <a:off x="1608138" y="5308600"/>
              <a:ext cx="663575" cy="4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88" name="Freeform 8"/>
            <p:cNvSpPr>
              <a:spLocks/>
            </p:cNvSpPr>
            <p:nvPr/>
          </p:nvSpPr>
          <p:spPr bwMode="auto">
            <a:xfrm>
              <a:off x="152558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189" name="Rectangle 9"/>
            <p:cNvSpPr>
              <a:spLocks noChangeArrowheads="1"/>
            </p:cNvSpPr>
            <p:nvPr/>
          </p:nvSpPr>
          <p:spPr bwMode="auto">
            <a:xfrm>
              <a:off x="160813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90" name="Rectangle 10"/>
            <p:cNvSpPr>
              <a:spLocks noChangeArrowheads="1"/>
            </p:cNvSpPr>
            <p:nvPr/>
          </p:nvSpPr>
          <p:spPr bwMode="auto">
            <a:xfrm>
              <a:off x="160813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91" name="Rectangle 11"/>
            <p:cNvSpPr>
              <a:spLocks noChangeArrowheads="1"/>
            </p:cNvSpPr>
            <p:nvPr/>
          </p:nvSpPr>
          <p:spPr bwMode="auto">
            <a:xfrm>
              <a:off x="1608138" y="3616325"/>
              <a:ext cx="663575" cy="423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92" name="Rectangle 12"/>
            <p:cNvSpPr>
              <a:spLocks noChangeArrowheads="1"/>
            </p:cNvSpPr>
            <p:nvPr/>
          </p:nvSpPr>
          <p:spPr bwMode="auto">
            <a:xfrm>
              <a:off x="160813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93" name="AutoShape 13"/>
            <p:cNvSpPr>
              <a:spLocks noChangeArrowheads="1"/>
            </p:cNvSpPr>
            <p:nvPr/>
          </p:nvSpPr>
          <p:spPr bwMode="auto">
            <a:xfrm>
              <a:off x="15958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7194" name="Freeform 14"/>
            <p:cNvSpPr>
              <a:spLocks/>
            </p:cNvSpPr>
            <p:nvPr/>
          </p:nvSpPr>
          <p:spPr bwMode="auto">
            <a:xfrm>
              <a:off x="152558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195" name="Rectangle 15"/>
            <p:cNvSpPr>
              <a:spLocks noChangeArrowheads="1"/>
            </p:cNvSpPr>
            <p:nvPr/>
          </p:nvSpPr>
          <p:spPr bwMode="auto">
            <a:xfrm>
              <a:off x="2909888" y="488473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96" name="Rectangle 16"/>
            <p:cNvSpPr>
              <a:spLocks noChangeArrowheads="1"/>
            </p:cNvSpPr>
            <p:nvPr/>
          </p:nvSpPr>
          <p:spPr bwMode="auto">
            <a:xfrm>
              <a:off x="2909888" y="446405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97" name="Freeform 17"/>
            <p:cNvSpPr>
              <a:spLocks/>
            </p:cNvSpPr>
            <p:nvPr/>
          </p:nvSpPr>
          <p:spPr bwMode="auto">
            <a:xfrm>
              <a:off x="2909888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198" name="Rectangle 18"/>
            <p:cNvSpPr>
              <a:spLocks noChangeArrowheads="1"/>
            </p:cNvSpPr>
            <p:nvPr/>
          </p:nvSpPr>
          <p:spPr bwMode="auto">
            <a:xfrm>
              <a:off x="2909888" y="4040188"/>
              <a:ext cx="663575" cy="42386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199" name="Rectangle 19"/>
            <p:cNvSpPr>
              <a:spLocks noChangeArrowheads="1"/>
            </p:cNvSpPr>
            <p:nvPr/>
          </p:nvSpPr>
          <p:spPr bwMode="auto">
            <a:xfrm>
              <a:off x="2909888" y="5308600"/>
              <a:ext cx="663575" cy="420688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00" name="Freeform 20"/>
            <p:cNvSpPr>
              <a:spLocks/>
            </p:cNvSpPr>
            <p:nvPr/>
          </p:nvSpPr>
          <p:spPr bwMode="auto">
            <a:xfrm>
              <a:off x="2827338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01" name="Rectangle 21"/>
            <p:cNvSpPr>
              <a:spLocks noChangeArrowheads="1"/>
            </p:cNvSpPr>
            <p:nvPr/>
          </p:nvSpPr>
          <p:spPr bwMode="auto">
            <a:xfrm>
              <a:off x="2909888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02" name="Rectangle 22"/>
            <p:cNvSpPr>
              <a:spLocks noChangeArrowheads="1"/>
            </p:cNvSpPr>
            <p:nvPr/>
          </p:nvSpPr>
          <p:spPr bwMode="auto">
            <a:xfrm>
              <a:off x="2909888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03" name="Rectangle 23"/>
            <p:cNvSpPr>
              <a:spLocks noChangeArrowheads="1"/>
            </p:cNvSpPr>
            <p:nvPr/>
          </p:nvSpPr>
          <p:spPr bwMode="auto">
            <a:xfrm>
              <a:off x="2909888" y="3616325"/>
              <a:ext cx="663575" cy="4238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04" name="Rectangle 24"/>
            <p:cNvSpPr>
              <a:spLocks noChangeArrowheads="1"/>
            </p:cNvSpPr>
            <p:nvPr/>
          </p:nvSpPr>
          <p:spPr bwMode="auto">
            <a:xfrm>
              <a:off x="2909888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05" name="AutoShape 25"/>
            <p:cNvSpPr>
              <a:spLocks noChangeArrowheads="1"/>
            </p:cNvSpPr>
            <p:nvPr/>
          </p:nvSpPr>
          <p:spPr bwMode="auto">
            <a:xfrm>
              <a:off x="2895226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7206" name="Freeform 26"/>
            <p:cNvSpPr>
              <a:spLocks/>
            </p:cNvSpPr>
            <p:nvPr/>
          </p:nvSpPr>
          <p:spPr bwMode="auto">
            <a:xfrm>
              <a:off x="2827338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07" name="Rectangle 27"/>
            <p:cNvSpPr>
              <a:spLocks noChangeArrowheads="1"/>
            </p:cNvSpPr>
            <p:nvPr/>
          </p:nvSpPr>
          <p:spPr bwMode="auto">
            <a:xfrm>
              <a:off x="4213225" y="488473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08" name="Rectangle 28"/>
            <p:cNvSpPr>
              <a:spLocks noChangeArrowheads="1"/>
            </p:cNvSpPr>
            <p:nvPr/>
          </p:nvSpPr>
          <p:spPr bwMode="auto">
            <a:xfrm>
              <a:off x="4213225" y="446405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09" name="Freeform 29"/>
            <p:cNvSpPr>
              <a:spLocks/>
            </p:cNvSpPr>
            <p:nvPr/>
          </p:nvSpPr>
          <p:spPr bwMode="auto">
            <a:xfrm>
              <a:off x="4213225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10" name="Rectangle 30"/>
            <p:cNvSpPr>
              <a:spLocks noChangeArrowheads="1"/>
            </p:cNvSpPr>
            <p:nvPr/>
          </p:nvSpPr>
          <p:spPr bwMode="auto">
            <a:xfrm>
              <a:off x="4213225" y="4040188"/>
              <a:ext cx="663575" cy="4238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11" name="Rectangle 31"/>
            <p:cNvSpPr>
              <a:spLocks noChangeArrowheads="1"/>
            </p:cNvSpPr>
            <p:nvPr/>
          </p:nvSpPr>
          <p:spPr bwMode="auto">
            <a:xfrm>
              <a:off x="4213225" y="5308600"/>
              <a:ext cx="663575" cy="4206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12" name="Freeform 32"/>
            <p:cNvSpPr>
              <a:spLocks/>
            </p:cNvSpPr>
            <p:nvPr/>
          </p:nvSpPr>
          <p:spPr bwMode="auto">
            <a:xfrm>
              <a:off x="4130675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13" name="Rectangle 33"/>
            <p:cNvSpPr>
              <a:spLocks noChangeArrowheads="1"/>
            </p:cNvSpPr>
            <p:nvPr/>
          </p:nvSpPr>
          <p:spPr bwMode="auto">
            <a:xfrm>
              <a:off x="4213225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14" name="Rectangle 34"/>
            <p:cNvSpPr>
              <a:spLocks noChangeArrowheads="1"/>
            </p:cNvSpPr>
            <p:nvPr/>
          </p:nvSpPr>
          <p:spPr bwMode="auto">
            <a:xfrm>
              <a:off x="4213225" y="3194050"/>
              <a:ext cx="663575" cy="4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15" name="Rectangle 35"/>
            <p:cNvSpPr>
              <a:spLocks noChangeArrowheads="1"/>
            </p:cNvSpPr>
            <p:nvPr/>
          </p:nvSpPr>
          <p:spPr bwMode="auto">
            <a:xfrm>
              <a:off x="4213225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16" name="Rectangle 36"/>
            <p:cNvSpPr>
              <a:spLocks noChangeArrowheads="1"/>
            </p:cNvSpPr>
            <p:nvPr/>
          </p:nvSpPr>
          <p:spPr bwMode="auto">
            <a:xfrm>
              <a:off x="4213225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17" name="AutoShape 37"/>
            <p:cNvSpPr>
              <a:spLocks noChangeArrowheads="1"/>
            </p:cNvSpPr>
            <p:nvPr/>
          </p:nvSpPr>
          <p:spPr bwMode="auto">
            <a:xfrm>
              <a:off x="4206328" y="1924050"/>
              <a:ext cx="15217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7218" name="Freeform 38"/>
            <p:cNvSpPr>
              <a:spLocks/>
            </p:cNvSpPr>
            <p:nvPr/>
          </p:nvSpPr>
          <p:spPr bwMode="auto">
            <a:xfrm>
              <a:off x="4130675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19" name="Rectangle 39"/>
            <p:cNvSpPr>
              <a:spLocks noChangeArrowheads="1"/>
            </p:cNvSpPr>
            <p:nvPr/>
          </p:nvSpPr>
          <p:spPr bwMode="auto">
            <a:xfrm>
              <a:off x="5516563" y="488473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20" name="Rectangle 40"/>
            <p:cNvSpPr>
              <a:spLocks noChangeArrowheads="1"/>
            </p:cNvSpPr>
            <p:nvPr/>
          </p:nvSpPr>
          <p:spPr bwMode="auto">
            <a:xfrm>
              <a:off x="5516563" y="446405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21" name="Freeform 41"/>
            <p:cNvSpPr>
              <a:spLocks/>
            </p:cNvSpPr>
            <p:nvPr/>
          </p:nvSpPr>
          <p:spPr bwMode="auto">
            <a:xfrm>
              <a:off x="5516563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22" name="Rectangle 42"/>
            <p:cNvSpPr>
              <a:spLocks noChangeArrowheads="1"/>
            </p:cNvSpPr>
            <p:nvPr/>
          </p:nvSpPr>
          <p:spPr bwMode="auto">
            <a:xfrm>
              <a:off x="5516563" y="4040188"/>
              <a:ext cx="663575" cy="423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23" name="Rectangle 43"/>
            <p:cNvSpPr>
              <a:spLocks noChangeArrowheads="1"/>
            </p:cNvSpPr>
            <p:nvPr/>
          </p:nvSpPr>
          <p:spPr bwMode="auto">
            <a:xfrm>
              <a:off x="5516563" y="5308600"/>
              <a:ext cx="663575" cy="4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24" name="Freeform 44"/>
            <p:cNvSpPr>
              <a:spLocks/>
            </p:cNvSpPr>
            <p:nvPr/>
          </p:nvSpPr>
          <p:spPr bwMode="auto">
            <a:xfrm>
              <a:off x="5434013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25" name="Rectangle 45"/>
            <p:cNvSpPr>
              <a:spLocks noChangeArrowheads="1"/>
            </p:cNvSpPr>
            <p:nvPr/>
          </p:nvSpPr>
          <p:spPr bwMode="auto">
            <a:xfrm>
              <a:off x="5516563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26" name="Rectangle 46"/>
            <p:cNvSpPr>
              <a:spLocks noChangeArrowheads="1"/>
            </p:cNvSpPr>
            <p:nvPr/>
          </p:nvSpPr>
          <p:spPr bwMode="auto">
            <a:xfrm>
              <a:off x="5516563" y="3194050"/>
              <a:ext cx="663575" cy="42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27" name="Rectangle 47"/>
            <p:cNvSpPr>
              <a:spLocks noChangeArrowheads="1"/>
            </p:cNvSpPr>
            <p:nvPr/>
          </p:nvSpPr>
          <p:spPr bwMode="auto">
            <a:xfrm>
              <a:off x="5516563" y="3616325"/>
              <a:ext cx="663575" cy="423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28" name="Rectangle 48"/>
            <p:cNvSpPr>
              <a:spLocks noChangeArrowheads="1"/>
            </p:cNvSpPr>
            <p:nvPr/>
          </p:nvSpPr>
          <p:spPr bwMode="auto">
            <a:xfrm>
              <a:off x="5516563" y="2770188"/>
              <a:ext cx="663575" cy="423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29" name="AutoShape 49"/>
            <p:cNvSpPr>
              <a:spLocks noChangeArrowheads="1"/>
            </p:cNvSpPr>
            <p:nvPr/>
          </p:nvSpPr>
          <p:spPr bwMode="auto">
            <a:xfrm>
              <a:off x="55057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7230" name="Freeform 50"/>
            <p:cNvSpPr>
              <a:spLocks/>
            </p:cNvSpPr>
            <p:nvPr/>
          </p:nvSpPr>
          <p:spPr bwMode="auto">
            <a:xfrm>
              <a:off x="5434013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31" name="Rectangle 51"/>
            <p:cNvSpPr>
              <a:spLocks noChangeArrowheads="1"/>
            </p:cNvSpPr>
            <p:nvPr/>
          </p:nvSpPr>
          <p:spPr bwMode="auto">
            <a:xfrm>
              <a:off x="6819900" y="488473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32" name="Rectangle 52"/>
            <p:cNvSpPr>
              <a:spLocks noChangeArrowheads="1"/>
            </p:cNvSpPr>
            <p:nvPr/>
          </p:nvSpPr>
          <p:spPr bwMode="auto">
            <a:xfrm>
              <a:off x="6819900" y="446405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33" name="Freeform 53"/>
            <p:cNvSpPr>
              <a:spLocks/>
            </p:cNvSpPr>
            <p:nvPr/>
          </p:nvSpPr>
          <p:spPr bwMode="auto">
            <a:xfrm>
              <a:off x="6819900" y="5721350"/>
              <a:ext cx="663575" cy="492125"/>
            </a:xfrm>
            <a:custGeom>
              <a:avLst/>
              <a:gdLst>
                <a:gd name="T0" fmla="*/ 0 w 418"/>
                <a:gd name="T1" fmla="*/ 236894688 h 310"/>
                <a:gd name="T2" fmla="*/ 0 w 418"/>
                <a:gd name="T3" fmla="*/ 236894688 h 310"/>
                <a:gd name="T4" fmla="*/ 0 w 418"/>
                <a:gd name="T5" fmla="*/ 272176875 h 310"/>
                <a:gd name="T6" fmla="*/ 0 w 418"/>
                <a:gd name="T7" fmla="*/ 272176875 h 310"/>
                <a:gd name="T8" fmla="*/ 0 w 418"/>
                <a:gd name="T9" fmla="*/ 325100950 h 310"/>
                <a:gd name="T10" fmla="*/ 0 w 418"/>
                <a:gd name="T11" fmla="*/ 325100950 h 310"/>
                <a:gd name="T12" fmla="*/ 0 w 418"/>
                <a:gd name="T13" fmla="*/ 367942813 h 310"/>
                <a:gd name="T14" fmla="*/ 7561263 w 418"/>
                <a:gd name="T15" fmla="*/ 415826575 h 310"/>
                <a:gd name="T16" fmla="*/ 22682200 w 418"/>
                <a:gd name="T17" fmla="*/ 458668438 h 310"/>
                <a:gd name="T18" fmla="*/ 40322500 w 418"/>
                <a:gd name="T19" fmla="*/ 504031250 h 310"/>
                <a:gd name="T20" fmla="*/ 63004700 w 418"/>
                <a:gd name="T21" fmla="*/ 544353750 h 310"/>
                <a:gd name="T22" fmla="*/ 88206263 w 418"/>
                <a:gd name="T23" fmla="*/ 579635938 h 310"/>
                <a:gd name="T24" fmla="*/ 118448138 w 418"/>
                <a:gd name="T25" fmla="*/ 617439075 h 310"/>
                <a:gd name="T26" fmla="*/ 153730325 w 418"/>
                <a:gd name="T27" fmla="*/ 650200313 h 310"/>
                <a:gd name="T28" fmla="*/ 191531875 w 418"/>
                <a:gd name="T29" fmla="*/ 677922825 h 310"/>
                <a:gd name="T30" fmla="*/ 229335013 w 418"/>
                <a:gd name="T31" fmla="*/ 705643750 h 310"/>
                <a:gd name="T32" fmla="*/ 274697825 w 418"/>
                <a:gd name="T33" fmla="*/ 725805000 h 310"/>
                <a:gd name="T34" fmla="*/ 317539688 w 418"/>
                <a:gd name="T35" fmla="*/ 745966250 h 310"/>
                <a:gd name="T36" fmla="*/ 370463763 w 418"/>
                <a:gd name="T37" fmla="*/ 763608138 h 310"/>
                <a:gd name="T38" fmla="*/ 415826575 w 418"/>
                <a:gd name="T39" fmla="*/ 773688763 h 310"/>
                <a:gd name="T40" fmla="*/ 471270013 w 418"/>
                <a:gd name="T41" fmla="*/ 781248438 h 310"/>
                <a:gd name="T42" fmla="*/ 526713450 w 418"/>
                <a:gd name="T43" fmla="*/ 781248438 h 310"/>
                <a:gd name="T44" fmla="*/ 526713450 w 418"/>
                <a:gd name="T45" fmla="*/ 781248438 h 310"/>
                <a:gd name="T46" fmla="*/ 577116575 w 418"/>
                <a:gd name="T47" fmla="*/ 781248438 h 310"/>
                <a:gd name="T48" fmla="*/ 632560013 w 418"/>
                <a:gd name="T49" fmla="*/ 773688763 h 310"/>
                <a:gd name="T50" fmla="*/ 680442188 w 418"/>
                <a:gd name="T51" fmla="*/ 763608138 h 310"/>
                <a:gd name="T52" fmla="*/ 730845313 w 418"/>
                <a:gd name="T53" fmla="*/ 745966250 h 310"/>
                <a:gd name="T54" fmla="*/ 776208125 w 418"/>
                <a:gd name="T55" fmla="*/ 725805000 h 310"/>
                <a:gd name="T56" fmla="*/ 819051575 w 418"/>
                <a:gd name="T57" fmla="*/ 705643750 h 310"/>
                <a:gd name="T58" fmla="*/ 859374075 w 418"/>
                <a:gd name="T59" fmla="*/ 677922825 h 310"/>
                <a:gd name="T60" fmla="*/ 894656263 w 418"/>
                <a:gd name="T61" fmla="*/ 650200313 h 310"/>
                <a:gd name="T62" fmla="*/ 932457813 w 418"/>
                <a:gd name="T63" fmla="*/ 617439075 h 310"/>
                <a:gd name="T64" fmla="*/ 962699688 w 418"/>
                <a:gd name="T65" fmla="*/ 579635938 h 310"/>
                <a:gd name="T66" fmla="*/ 987901250 w 418"/>
                <a:gd name="T67" fmla="*/ 544353750 h 310"/>
                <a:gd name="T68" fmla="*/ 1008062500 w 418"/>
                <a:gd name="T69" fmla="*/ 504031250 h 310"/>
                <a:gd name="T70" fmla="*/ 1028223750 w 418"/>
                <a:gd name="T71" fmla="*/ 458668438 h 310"/>
                <a:gd name="T72" fmla="*/ 1043344688 w 418"/>
                <a:gd name="T73" fmla="*/ 415826575 h 310"/>
                <a:gd name="T74" fmla="*/ 1048385000 w 418"/>
                <a:gd name="T75" fmla="*/ 367942813 h 310"/>
                <a:gd name="T76" fmla="*/ 1053425313 w 418"/>
                <a:gd name="T77" fmla="*/ 325100950 h 310"/>
                <a:gd name="T78" fmla="*/ 1053425313 w 418"/>
                <a:gd name="T79" fmla="*/ 325100950 h 310"/>
                <a:gd name="T80" fmla="*/ 1048385000 w 418"/>
                <a:gd name="T81" fmla="*/ 272176875 h 310"/>
                <a:gd name="T82" fmla="*/ 1048385000 w 418"/>
                <a:gd name="T83" fmla="*/ 272176875 h 310"/>
                <a:gd name="T84" fmla="*/ 1053425313 w 418"/>
                <a:gd name="T85" fmla="*/ 236894688 h 310"/>
                <a:gd name="T86" fmla="*/ 1053425313 w 418"/>
                <a:gd name="T87" fmla="*/ 0 h 310"/>
                <a:gd name="T88" fmla="*/ 0 w 418"/>
                <a:gd name="T89" fmla="*/ 0 h 310"/>
                <a:gd name="T90" fmla="*/ 0 w 418"/>
                <a:gd name="T91" fmla="*/ 236894688 h 3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18" h="310">
                  <a:moveTo>
                    <a:pt x="0" y="94"/>
                  </a:moveTo>
                  <a:lnTo>
                    <a:pt x="0" y="94"/>
                  </a:lnTo>
                  <a:lnTo>
                    <a:pt x="0" y="108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3" y="165"/>
                  </a:lnTo>
                  <a:lnTo>
                    <a:pt x="9" y="182"/>
                  </a:lnTo>
                  <a:lnTo>
                    <a:pt x="16" y="200"/>
                  </a:lnTo>
                  <a:lnTo>
                    <a:pt x="25" y="216"/>
                  </a:lnTo>
                  <a:lnTo>
                    <a:pt x="35" y="230"/>
                  </a:lnTo>
                  <a:lnTo>
                    <a:pt x="47" y="245"/>
                  </a:lnTo>
                  <a:lnTo>
                    <a:pt x="61" y="258"/>
                  </a:lnTo>
                  <a:lnTo>
                    <a:pt x="76" y="269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6" y="296"/>
                  </a:lnTo>
                  <a:lnTo>
                    <a:pt x="147" y="303"/>
                  </a:lnTo>
                  <a:lnTo>
                    <a:pt x="165" y="307"/>
                  </a:lnTo>
                  <a:lnTo>
                    <a:pt x="187" y="310"/>
                  </a:lnTo>
                  <a:lnTo>
                    <a:pt x="209" y="310"/>
                  </a:lnTo>
                  <a:lnTo>
                    <a:pt x="229" y="310"/>
                  </a:lnTo>
                  <a:lnTo>
                    <a:pt x="251" y="307"/>
                  </a:lnTo>
                  <a:lnTo>
                    <a:pt x="270" y="303"/>
                  </a:lnTo>
                  <a:lnTo>
                    <a:pt x="290" y="296"/>
                  </a:lnTo>
                  <a:lnTo>
                    <a:pt x="308" y="288"/>
                  </a:lnTo>
                  <a:lnTo>
                    <a:pt x="325" y="280"/>
                  </a:lnTo>
                  <a:lnTo>
                    <a:pt x="341" y="269"/>
                  </a:lnTo>
                  <a:lnTo>
                    <a:pt x="355" y="258"/>
                  </a:lnTo>
                  <a:lnTo>
                    <a:pt x="370" y="245"/>
                  </a:lnTo>
                  <a:lnTo>
                    <a:pt x="382" y="230"/>
                  </a:lnTo>
                  <a:lnTo>
                    <a:pt x="392" y="216"/>
                  </a:lnTo>
                  <a:lnTo>
                    <a:pt x="400" y="200"/>
                  </a:lnTo>
                  <a:lnTo>
                    <a:pt x="408" y="182"/>
                  </a:lnTo>
                  <a:lnTo>
                    <a:pt x="414" y="165"/>
                  </a:lnTo>
                  <a:lnTo>
                    <a:pt x="416" y="146"/>
                  </a:lnTo>
                  <a:lnTo>
                    <a:pt x="418" y="129"/>
                  </a:lnTo>
                  <a:lnTo>
                    <a:pt x="416" y="108"/>
                  </a:lnTo>
                  <a:lnTo>
                    <a:pt x="418" y="94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34" name="Rectangle 54"/>
            <p:cNvSpPr>
              <a:spLocks noChangeArrowheads="1"/>
            </p:cNvSpPr>
            <p:nvPr/>
          </p:nvSpPr>
          <p:spPr bwMode="auto">
            <a:xfrm>
              <a:off x="6819900" y="404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35" name="Rectangle 55"/>
            <p:cNvSpPr>
              <a:spLocks noChangeArrowheads="1"/>
            </p:cNvSpPr>
            <p:nvPr/>
          </p:nvSpPr>
          <p:spPr bwMode="auto">
            <a:xfrm>
              <a:off x="6819900" y="5308600"/>
              <a:ext cx="663575" cy="4206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36" name="Freeform 56"/>
            <p:cNvSpPr>
              <a:spLocks/>
            </p:cNvSpPr>
            <p:nvPr/>
          </p:nvSpPr>
          <p:spPr bwMode="auto">
            <a:xfrm>
              <a:off x="6737350" y="1925638"/>
              <a:ext cx="828675" cy="423862"/>
            </a:xfrm>
            <a:custGeom>
              <a:avLst/>
              <a:gdLst>
                <a:gd name="T0" fmla="*/ 1184473438 w 522"/>
                <a:gd name="T1" fmla="*/ 335179592 h 267"/>
                <a:gd name="T2" fmla="*/ 1184473438 w 522"/>
                <a:gd name="T3" fmla="*/ 335179592 h 267"/>
                <a:gd name="T4" fmla="*/ 1184473438 w 522"/>
                <a:gd name="T5" fmla="*/ 294857140 h 267"/>
                <a:gd name="T6" fmla="*/ 1186994388 w 522"/>
                <a:gd name="T7" fmla="*/ 254534687 h 267"/>
                <a:gd name="T8" fmla="*/ 1194554063 w 522"/>
                <a:gd name="T9" fmla="*/ 221773488 h 267"/>
                <a:gd name="T10" fmla="*/ 1202115325 w 522"/>
                <a:gd name="T11" fmla="*/ 189010702 h 267"/>
                <a:gd name="T12" fmla="*/ 1209675000 w 522"/>
                <a:gd name="T13" fmla="*/ 168849476 h 267"/>
                <a:gd name="T14" fmla="*/ 1224795938 w 522"/>
                <a:gd name="T15" fmla="*/ 146168890 h 267"/>
                <a:gd name="T16" fmla="*/ 1234876563 w 522"/>
                <a:gd name="T17" fmla="*/ 136088277 h 267"/>
                <a:gd name="T18" fmla="*/ 1249997500 w 522"/>
                <a:gd name="T19" fmla="*/ 131047970 h 267"/>
                <a:gd name="T20" fmla="*/ 1249997500 w 522"/>
                <a:gd name="T21" fmla="*/ 131047970 h 267"/>
                <a:gd name="T22" fmla="*/ 1260078125 w 522"/>
                <a:gd name="T23" fmla="*/ 131047970 h 267"/>
                <a:gd name="T24" fmla="*/ 1272679700 w 522"/>
                <a:gd name="T25" fmla="*/ 128527023 h 267"/>
                <a:gd name="T26" fmla="*/ 1285279688 w 522"/>
                <a:gd name="T27" fmla="*/ 120967357 h 267"/>
                <a:gd name="T28" fmla="*/ 1292840950 w 522"/>
                <a:gd name="T29" fmla="*/ 113406104 h 267"/>
                <a:gd name="T30" fmla="*/ 1300400625 w 522"/>
                <a:gd name="T31" fmla="*/ 103325491 h 267"/>
                <a:gd name="T32" fmla="*/ 1307961888 w 522"/>
                <a:gd name="T33" fmla="*/ 90725518 h 267"/>
                <a:gd name="T34" fmla="*/ 1313002200 w 522"/>
                <a:gd name="T35" fmla="*/ 80644905 h 267"/>
                <a:gd name="T36" fmla="*/ 1315521563 w 522"/>
                <a:gd name="T37" fmla="*/ 65523985 h 267"/>
                <a:gd name="T38" fmla="*/ 1315521563 w 522"/>
                <a:gd name="T39" fmla="*/ 65523985 h 267"/>
                <a:gd name="T40" fmla="*/ 1307961888 w 522"/>
                <a:gd name="T41" fmla="*/ 50403066 h 267"/>
                <a:gd name="T42" fmla="*/ 1297881263 w 522"/>
                <a:gd name="T43" fmla="*/ 40322452 h 267"/>
                <a:gd name="T44" fmla="*/ 1280239375 w 522"/>
                <a:gd name="T45" fmla="*/ 30241839 h 267"/>
                <a:gd name="T46" fmla="*/ 1252518450 w 522"/>
                <a:gd name="T47" fmla="*/ 17640279 h 267"/>
                <a:gd name="T48" fmla="*/ 1224795938 w 522"/>
                <a:gd name="T49" fmla="*/ 10080613 h 267"/>
                <a:gd name="T50" fmla="*/ 1186994388 w 522"/>
                <a:gd name="T51" fmla="*/ 2519360 h 267"/>
                <a:gd name="T52" fmla="*/ 1151712200 w 522"/>
                <a:gd name="T53" fmla="*/ 0 h 267"/>
                <a:gd name="T54" fmla="*/ 1111389700 w 522"/>
                <a:gd name="T55" fmla="*/ 0 h 267"/>
                <a:gd name="T56" fmla="*/ 204133450 w 522"/>
                <a:gd name="T57" fmla="*/ 0 h 267"/>
                <a:gd name="T58" fmla="*/ 204133450 w 522"/>
                <a:gd name="T59" fmla="*/ 0 h 267"/>
                <a:gd name="T60" fmla="*/ 161290000 w 522"/>
                <a:gd name="T61" fmla="*/ 0 h 267"/>
                <a:gd name="T62" fmla="*/ 123488450 w 522"/>
                <a:gd name="T63" fmla="*/ 2519360 h 267"/>
                <a:gd name="T64" fmla="*/ 88206263 w 522"/>
                <a:gd name="T65" fmla="*/ 10080613 h 267"/>
                <a:gd name="T66" fmla="*/ 57964388 w 522"/>
                <a:gd name="T67" fmla="*/ 17640279 h 267"/>
                <a:gd name="T68" fmla="*/ 32762825 w 522"/>
                <a:gd name="T69" fmla="*/ 30241839 h 267"/>
                <a:gd name="T70" fmla="*/ 15120938 w 522"/>
                <a:gd name="T71" fmla="*/ 40322452 h 267"/>
                <a:gd name="T72" fmla="*/ 2520950 w 522"/>
                <a:gd name="T73" fmla="*/ 50403066 h 267"/>
                <a:gd name="T74" fmla="*/ 0 w 522"/>
                <a:gd name="T75" fmla="*/ 65523985 h 267"/>
                <a:gd name="T76" fmla="*/ 0 w 522"/>
                <a:gd name="T77" fmla="*/ 65523985 h 267"/>
                <a:gd name="T78" fmla="*/ 0 w 522"/>
                <a:gd name="T79" fmla="*/ 80644905 h 267"/>
                <a:gd name="T80" fmla="*/ 2520950 w 522"/>
                <a:gd name="T81" fmla="*/ 90725518 h 267"/>
                <a:gd name="T82" fmla="*/ 10080625 w 522"/>
                <a:gd name="T83" fmla="*/ 103325491 h 267"/>
                <a:gd name="T84" fmla="*/ 17641888 w 522"/>
                <a:gd name="T85" fmla="*/ 113406104 h 267"/>
                <a:gd name="T86" fmla="*/ 25201563 w 522"/>
                <a:gd name="T87" fmla="*/ 120967357 h 267"/>
                <a:gd name="T88" fmla="*/ 40322500 w 522"/>
                <a:gd name="T89" fmla="*/ 128527023 h 267"/>
                <a:gd name="T90" fmla="*/ 50403125 w 522"/>
                <a:gd name="T91" fmla="*/ 131047970 h 267"/>
                <a:gd name="T92" fmla="*/ 65524063 w 522"/>
                <a:gd name="T93" fmla="*/ 131047970 h 267"/>
                <a:gd name="T94" fmla="*/ 65524063 w 522"/>
                <a:gd name="T95" fmla="*/ 131047970 h 267"/>
                <a:gd name="T96" fmla="*/ 75604688 w 522"/>
                <a:gd name="T97" fmla="*/ 136088277 h 267"/>
                <a:gd name="T98" fmla="*/ 88206263 w 522"/>
                <a:gd name="T99" fmla="*/ 146168890 h 267"/>
                <a:gd name="T100" fmla="*/ 100806250 w 522"/>
                <a:gd name="T101" fmla="*/ 168849476 h 267"/>
                <a:gd name="T102" fmla="*/ 108367513 w 522"/>
                <a:gd name="T103" fmla="*/ 189010702 h 267"/>
                <a:gd name="T104" fmla="*/ 115927188 w 522"/>
                <a:gd name="T105" fmla="*/ 221773488 h 267"/>
                <a:gd name="T106" fmla="*/ 123488450 w 522"/>
                <a:gd name="T107" fmla="*/ 254534687 h 267"/>
                <a:gd name="T108" fmla="*/ 128528763 w 522"/>
                <a:gd name="T109" fmla="*/ 294857140 h 267"/>
                <a:gd name="T110" fmla="*/ 131048125 w 522"/>
                <a:gd name="T111" fmla="*/ 335179592 h 267"/>
                <a:gd name="T112" fmla="*/ 131048125 w 522"/>
                <a:gd name="T113" fmla="*/ 672880131 h 267"/>
                <a:gd name="T114" fmla="*/ 1184473438 w 522"/>
                <a:gd name="T115" fmla="*/ 672880131 h 267"/>
                <a:gd name="T116" fmla="*/ 1184473438 w 522"/>
                <a:gd name="T117" fmla="*/ 335179592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2" h="267">
                  <a:moveTo>
                    <a:pt x="470" y="133"/>
                  </a:move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0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0" y="52"/>
                  </a:lnTo>
                  <a:lnTo>
                    <a:pt x="505" y="51"/>
                  </a:lnTo>
                  <a:lnTo>
                    <a:pt x="510" y="48"/>
                  </a:lnTo>
                  <a:lnTo>
                    <a:pt x="513" y="45"/>
                  </a:lnTo>
                  <a:lnTo>
                    <a:pt x="516" y="41"/>
                  </a:lnTo>
                  <a:lnTo>
                    <a:pt x="519" y="36"/>
                  </a:lnTo>
                  <a:lnTo>
                    <a:pt x="521" y="32"/>
                  </a:lnTo>
                  <a:lnTo>
                    <a:pt x="522" y="26"/>
                  </a:lnTo>
                  <a:lnTo>
                    <a:pt x="519" y="20"/>
                  </a:lnTo>
                  <a:lnTo>
                    <a:pt x="515" y="16"/>
                  </a:lnTo>
                  <a:lnTo>
                    <a:pt x="508" y="12"/>
                  </a:lnTo>
                  <a:lnTo>
                    <a:pt x="497" y="7"/>
                  </a:lnTo>
                  <a:lnTo>
                    <a:pt x="486" y="4"/>
                  </a:lnTo>
                  <a:lnTo>
                    <a:pt x="471" y="1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9" y="1"/>
                  </a:lnTo>
                  <a:lnTo>
                    <a:pt x="35" y="4"/>
                  </a:lnTo>
                  <a:lnTo>
                    <a:pt x="23" y="7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0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5" y="58"/>
                  </a:lnTo>
                  <a:lnTo>
                    <a:pt x="40" y="67"/>
                  </a:lnTo>
                  <a:lnTo>
                    <a:pt x="43" y="75"/>
                  </a:lnTo>
                  <a:lnTo>
                    <a:pt x="46" y="88"/>
                  </a:lnTo>
                  <a:lnTo>
                    <a:pt x="49" y="101"/>
                  </a:lnTo>
                  <a:lnTo>
                    <a:pt x="51" y="117"/>
                  </a:lnTo>
                  <a:lnTo>
                    <a:pt x="52" y="133"/>
                  </a:lnTo>
                  <a:lnTo>
                    <a:pt x="52" y="267"/>
                  </a:lnTo>
                  <a:lnTo>
                    <a:pt x="470" y="267"/>
                  </a:lnTo>
                  <a:lnTo>
                    <a:pt x="47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237" name="Rectangle 57"/>
            <p:cNvSpPr>
              <a:spLocks noChangeArrowheads="1"/>
            </p:cNvSpPr>
            <p:nvPr/>
          </p:nvSpPr>
          <p:spPr bwMode="auto">
            <a:xfrm>
              <a:off x="6819900" y="2349500"/>
              <a:ext cx="663575" cy="420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38" name="Rectangle 58"/>
            <p:cNvSpPr>
              <a:spLocks noChangeArrowheads="1"/>
            </p:cNvSpPr>
            <p:nvPr/>
          </p:nvSpPr>
          <p:spPr bwMode="auto">
            <a:xfrm>
              <a:off x="6819900" y="3194050"/>
              <a:ext cx="663575" cy="422275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39" name="Rectangle 59"/>
            <p:cNvSpPr>
              <a:spLocks noChangeArrowheads="1"/>
            </p:cNvSpPr>
            <p:nvPr/>
          </p:nvSpPr>
          <p:spPr bwMode="auto">
            <a:xfrm>
              <a:off x="6819900" y="3616325"/>
              <a:ext cx="663575" cy="42386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7240" name="Rectangle 60"/>
            <p:cNvSpPr>
              <a:spLocks noChangeArrowheads="1"/>
            </p:cNvSpPr>
            <p:nvPr/>
          </p:nvSpPr>
          <p:spPr bwMode="auto">
            <a:xfrm>
              <a:off x="6819900" y="2770188"/>
              <a:ext cx="663575" cy="42386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sz="1800"/>
            </a:p>
          </p:txBody>
        </p:sp>
        <p:sp>
          <p:nvSpPr>
            <p:cNvPr id="141" name="AutoShape 61"/>
            <p:cNvSpPr>
              <a:spLocks noChangeArrowheads="1"/>
            </p:cNvSpPr>
            <p:nvPr/>
          </p:nvSpPr>
          <p:spPr bwMode="auto">
            <a:xfrm>
              <a:off x="6805121" y="1924050"/>
              <a:ext cx="163888" cy="41708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  <p:sp>
          <p:nvSpPr>
            <p:cNvPr id="7242" name="Freeform 62"/>
            <p:cNvSpPr>
              <a:spLocks/>
            </p:cNvSpPr>
            <p:nvPr/>
          </p:nvSpPr>
          <p:spPr bwMode="auto">
            <a:xfrm>
              <a:off x="6737350" y="1925638"/>
              <a:ext cx="828675" cy="4227512"/>
            </a:xfrm>
            <a:custGeom>
              <a:avLst/>
              <a:gdLst>
                <a:gd name="T0" fmla="*/ 204133450 w 522"/>
                <a:gd name="T1" fmla="*/ 0 h 2663"/>
                <a:gd name="T2" fmla="*/ 163810950 w 522"/>
                <a:gd name="T3" fmla="*/ 0 h 2663"/>
                <a:gd name="T4" fmla="*/ 90725625 w 522"/>
                <a:gd name="T5" fmla="*/ 10080624 h 2663"/>
                <a:gd name="T6" fmla="*/ 35282188 w 522"/>
                <a:gd name="T7" fmla="*/ 30241871 h 2663"/>
                <a:gd name="T8" fmla="*/ 2520950 w 522"/>
                <a:gd name="T9" fmla="*/ 50403119 h 2663"/>
                <a:gd name="T10" fmla="*/ 0 w 522"/>
                <a:gd name="T11" fmla="*/ 65524055 h 2663"/>
                <a:gd name="T12" fmla="*/ 2520950 w 522"/>
                <a:gd name="T13" fmla="*/ 90725614 h 2663"/>
                <a:gd name="T14" fmla="*/ 17641888 w 522"/>
                <a:gd name="T15" fmla="*/ 113406224 h 2663"/>
                <a:gd name="T16" fmla="*/ 40322500 w 522"/>
                <a:gd name="T17" fmla="*/ 128527160 h 2663"/>
                <a:gd name="T18" fmla="*/ 65524063 w 522"/>
                <a:gd name="T19" fmla="*/ 131048110 h 2663"/>
                <a:gd name="T20" fmla="*/ 80645000 w 522"/>
                <a:gd name="T21" fmla="*/ 136088421 h 2663"/>
                <a:gd name="T22" fmla="*/ 103327200 w 522"/>
                <a:gd name="T23" fmla="*/ 168849655 h 2663"/>
                <a:gd name="T24" fmla="*/ 120967500 w 522"/>
                <a:gd name="T25" fmla="*/ 221773724 h 2663"/>
                <a:gd name="T26" fmla="*/ 131048125 w 522"/>
                <a:gd name="T27" fmla="*/ 294857453 h 2663"/>
                <a:gd name="T28" fmla="*/ 131048125 w 522"/>
                <a:gd name="T29" fmla="*/ 2147483646 h 2663"/>
                <a:gd name="T30" fmla="*/ 136088438 w 522"/>
                <a:gd name="T31" fmla="*/ 2147483646 h 2663"/>
                <a:gd name="T32" fmla="*/ 131048125 w 522"/>
                <a:gd name="T33" fmla="*/ 2147483646 h 2663"/>
                <a:gd name="T34" fmla="*/ 136088438 w 522"/>
                <a:gd name="T35" fmla="*/ 2147483646 h 2663"/>
                <a:gd name="T36" fmla="*/ 153730325 w 522"/>
                <a:gd name="T37" fmla="*/ 2147483646 h 2663"/>
                <a:gd name="T38" fmla="*/ 194052825 w 522"/>
                <a:gd name="T39" fmla="*/ 2147483646 h 2663"/>
                <a:gd name="T40" fmla="*/ 252015625 w 522"/>
                <a:gd name="T41" fmla="*/ 2147483646 h 2663"/>
                <a:gd name="T42" fmla="*/ 322580000 w 522"/>
                <a:gd name="T43" fmla="*/ 2147483646 h 2663"/>
                <a:gd name="T44" fmla="*/ 405745950 w 522"/>
                <a:gd name="T45" fmla="*/ 2147483646 h 2663"/>
                <a:gd name="T46" fmla="*/ 501511888 w 522"/>
                <a:gd name="T47" fmla="*/ 2147483646 h 2663"/>
                <a:gd name="T48" fmla="*/ 602318138 w 522"/>
                <a:gd name="T49" fmla="*/ 2147483646 h 2663"/>
                <a:gd name="T50" fmla="*/ 657761575 w 522"/>
                <a:gd name="T51" fmla="*/ 2147483646 h 2663"/>
                <a:gd name="T52" fmla="*/ 763608138 w 522"/>
                <a:gd name="T53" fmla="*/ 2147483646 h 2663"/>
                <a:gd name="T54" fmla="*/ 861893438 w 522"/>
                <a:gd name="T55" fmla="*/ 2147483646 h 2663"/>
                <a:gd name="T56" fmla="*/ 955140013 w 522"/>
                <a:gd name="T57" fmla="*/ 2147483646 h 2663"/>
                <a:gd name="T58" fmla="*/ 1030744700 w 522"/>
                <a:gd name="T59" fmla="*/ 2147483646 h 2663"/>
                <a:gd name="T60" fmla="*/ 1093747813 w 522"/>
                <a:gd name="T61" fmla="*/ 2147483646 h 2663"/>
                <a:gd name="T62" fmla="*/ 1144150938 w 522"/>
                <a:gd name="T63" fmla="*/ 2147483646 h 2663"/>
                <a:gd name="T64" fmla="*/ 1174392813 w 522"/>
                <a:gd name="T65" fmla="*/ 2147483646 h 2663"/>
                <a:gd name="T66" fmla="*/ 1184473438 w 522"/>
                <a:gd name="T67" fmla="*/ 2147483646 h 2663"/>
                <a:gd name="T68" fmla="*/ 1179433125 w 522"/>
                <a:gd name="T69" fmla="*/ 2147483646 h 2663"/>
                <a:gd name="T70" fmla="*/ 1184473438 w 522"/>
                <a:gd name="T71" fmla="*/ 2147483646 h 2663"/>
                <a:gd name="T72" fmla="*/ 1184473438 w 522"/>
                <a:gd name="T73" fmla="*/ 335179948 h 2663"/>
                <a:gd name="T74" fmla="*/ 1186994388 w 522"/>
                <a:gd name="T75" fmla="*/ 254534957 h 2663"/>
                <a:gd name="T76" fmla="*/ 1202115325 w 522"/>
                <a:gd name="T77" fmla="*/ 189010903 h 2663"/>
                <a:gd name="T78" fmla="*/ 1224795938 w 522"/>
                <a:gd name="T79" fmla="*/ 146169045 h 2663"/>
                <a:gd name="T80" fmla="*/ 1249997500 w 522"/>
                <a:gd name="T81" fmla="*/ 131048110 h 2663"/>
                <a:gd name="T82" fmla="*/ 1265118438 w 522"/>
                <a:gd name="T83" fmla="*/ 131048110 h 2663"/>
                <a:gd name="T84" fmla="*/ 1287800638 w 522"/>
                <a:gd name="T85" fmla="*/ 120967486 h 2663"/>
                <a:gd name="T86" fmla="*/ 1305440938 w 522"/>
                <a:gd name="T87" fmla="*/ 103325600 h 2663"/>
                <a:gd name="T88" fmla="*/ 1315521563 w 522"/>
                <a:gd name="T89" fmla="*/ 80644990 h 2663"/>
                <a:gd name="T90" fmla="*/ 1315521563 w 522"/>
                <a:gd name="T91" fmla="*/ 65524055 h 2663"/>
                <a:gd name="T92" fmla="*/ 1300400625 w 522"/>
                <a:gd name="T93" fmla="*/ 40322495 h 2663"/>
                <a:gd name="T94" fmla="*/ 1257558763 w 522"/>
                <a:gd name="T95" fmla="*/ 17640298 h 2663"/>
                <a:gd name="T96" fmla="*/ 1192034700 w 522"/>
                <a:gd name="T97" fmla="*/ 2519362 h 2663"/>
                <a:gd name="T98" fmla="*/ 1111389700 w 522"/>
                <a:gd name="T99" fmla="*/ 0 h 2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2" h="2663">
                  <a:moveTo>
                    <a:pt x="441" y="0"/>
                  </a:moveTo>
                  <a:lnTo>
                    <a:pt x="81" y="0"/>
                  </a:lnTo>
                  <a:lnTo>
                    <a:pt x="65" y="0"/>
                  </a:lnTo>
                  <a:lnTo>
                    <a:pt x="49" y="1"/>
                  </a:lnTo>
                  <a:lnTo>
                    <a:pt x="36" y="4"/>
                  </a:lnTo>
                  <a:lnTo>
                    <a:pt x="23" y="7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8"/>
                  </a:lnTo>
                  <a:lnTo>
                    <a:pt x="41" y="67"/>
                  </a:lnTo>
                  <a:lnTo>
                    <a:pt x="45" y="75"/>
                  </a:lnTo>
                  <a:lnTo>
                    <a:pt x="48" y="88"/>
                  </a:lnTo>
                  <a:lnTo>
                    <a:pt x="51" y="101"/>
                  </a:lnTo>
                  <a:lnTo>
                    <a:pt x="52" y="117"/>
                  </a:lnTo>
                  <a:lnTo>
                    <a:pt x="52" y="133"/>
                  </a:lnTo>
                  <a:lnTo>
                    <a:pt x="52" y="2478"/>
                  </a:lnTo>
                  <a:lnTo>
                    <a:pt x="54" y="2491"/>
                  </a:lnTo>
                  <a:lnTo>
                    <a:pt x="52" y="2507"/>
                  </a:lnTo>
                  <a:lnTo>
                    <a:pt x="54" y="2523"/>
                  </a:lnTo>
                  <a:lnTo>
                    <a:pt x="56" y="2539"/>
                  </a:lnTo>
                  <a:lnTo>
                    <a:pt x="61" y="2553"/>
                  </a:lnTo>
                  <a:lnTo>
                    <a:pt x="68" y="2568"/>
                  </a:lnTo>
                  <a:lnTo>
                    <a:pt x="77" y="2581"/>
                  </a:lnTo>
                  <a:lnTo>
                    <a:pt x="88" y="2594"/>
                  </a:lnTo>
                  <a:lnTo>
                    <a:pt x="100" y="2607"/>
                  </a:lnTo>
                  <a:lnTo>
                    <a:pt x="113" y="2617"/>
                  </a:lnTo>
                  <a:lnTo>
                    <a:pt x="128" y="2627"/>
                  </a:lnTo>
                  <a:lnTo>
                    <a:pt x="144" y="2637"/>
                  </a:lnTo>
                  <a:lnTo>
                    <a:pt x="161" y="2645"/>
                  </a:lnTo>
                  <a:lnTo>
                    <a:pt x="180" y="2652"/>
                  </a:lnTo>
                  <a:lnTo>
                    <a:pt x="199" y="2656"/>
                  </a:lnTo>
                  <a:lnTo>
                    <a:pt x="219" y="2660"/>
                  </a:lnTo>
                  <a:lnTo>
                    <a:pt x="239" y="2662"/>
                  </a:lnTo>
                  <a:lnTo>
                    <a:pt x="261" y="2663"/>
                  </a:lnTo>
                  <a:lnTo>
                    <a:pt x="283" y="2662"/>
                  </a:lnTo>
                  <a:lnTo>
                    <a:pt x="303" y="2660"/>
                  </a:lnTo>
                  <a:lnTo>
                    <a:pt x="323" y="2656"/>
                  </a:lnTo>
                  <a:lnTo>
                    <a:pt x="342" y="2652"/>
                  </a:lnTo>
                  <a:lnTo>
                    <a:pt x="361" y="2645"/>
                  </a:lnTo>
                  <a:lnTo>
                    <a:pt x="379" y="2637"/>
                  </a:lnTo>
                  <a:lnTo>
                    <a:pt x="394" y="2627"/>
                  </a:lnTo>
                  <a:lnTo>
                    <a:pt x="409" y="2617"/>
                  </a:lnTo>
                  <a:lnTo>
                    <a:pt x="422" y="2607"/>
                  </a:lnTo>
                  <a:lnTo>
                    <a:pt x="434" y="2594"/>
                  </a:lnTo>
                  <a:lnTo>
                    <a:pt x="445" y="2581"/>
                  </a:lnTo>
                  <a:lnTo>
                    <a:pt x="454" y="2568"/>
                  </a:lnTo>
                  <a:lnTo>
                    <a:pt x="461" y="2553"/>
                  </a:lnTo>
                  <a:lnTo>
                    <a:pt x="466" y="2539"/>
                  </a:lnTo>
                  <a:lnTo>
                    <a:pt x="468" y="2523"/>
                  </a:lnTo>
                  <a:lnTo>
                    <a:pt x="470" y="2507"/>
                  </a:lnTo>
                  <a:lnTo>
                    <a:pt x="468" y="2491"/>
                  </a:lnTo>
                  <a:lnTo>
                    <a:pt x="470" y="2478"/>
                  </a:lnTo>
                  <a:lnTo>
                    <a:pt x="470" y="133"/>
                  </a:lnTo>
                  <a:lnTo>
                    <a:pt x="470" y="117"/>
                  </a:lnTo>
                  <a:lnTo>
                    <a:pt x="471" y="101"/>
                  </a:lnTo>
                  <a:lnTo>
                    <a:pt x="474" y="88"/>
                  </a:lnTo>
                  <a:lnTo>
                    <a:pt x="477" y="75"/>
                  </a:lnTo>
                  <a:lnTo>
                    <a:pt x="482" y="67"/>
                  </a:lnTo>
                  <a:lnTo>
                    <a:pt x="486" y="58"/>
                  </a:lnTo>
                  <a:lnTo>
                    <a:pt x="490" y="54"/>
                  </a:lnTo>
                  <a:lnTo>
                    <a:pt x="496" y="52"/>
                  </a:lnTo>
                  <a:lnTo>
                    <a:pt x="502" y="52"/>
                  </a:lnTo>
                  <a:lnTo>
                    <a:pt x="506" y="51"/>
                  </a:lnTo>
                  <a:lnTo>
                    <a:pt x="511" y="48"/>
                  </a:lnTo>
                  <a:lnTo>
                    <a:pt x="515" y="45"/>
                  </a:lnTo>
                  <a:lnTo>
                    <a:pt x="518" y="41"/>
                  </a:lnTo>
                  <a:lnTo>
                    <a:pt x="521" y="36"/>
                  </a:lnTo>
                  <a:lnTo>
                    <a:pt x="522" y="32"/>
                  </a:lnTo>
                  <a:lnTo>
                    <a:pt x="522" y="26"/>
                  </a:lnTo>
                  <a:lnTo>
                    <a:pt x="521" y="20"/>
                  </a:lnTo>
                  <a:lnTo>
                    <a:pt x="516" y="16"/>
                  </a:lnTo>
                  <a:lnTo>
                    <a:pt x="508" y="12"/>
                  </a:lnTo>
                  <a:lnTo>
                    <a:pt x="499" y="7"/>
                  </a:lnTo>
                  <a:lnTo>
                    <a:pt x="486" y="4"/>
                  </a:lnTo>
                  <a:lnTo>
                    <a:pt x="473" y="1"/>
                  </a:lnTo>
                  <a:lnTo>
                    <a:pt x="457" y="0"/>
                  </a:lnTo>
                  <a:lnTo>
                    <a:pt x="44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 animBg="1"/>
      <p:bldP spid="24598" grpId="0" animBg="1"/>
      <p:bldP spid="24599" grpId="0" animBg="1"/>
      <p:bldP spid="24600" grpId="0" animBg="1"/>
      <p:bldP spid="32" grpId="0" animBg="1"/>
      <p:bldP spid="33" grpId="0" animBg="1"/>
      <p:bldP spid="34" grpId="0" animBg="1"/>
      <p:bldP spid="44" grpId="0" animBg="1"/>
      <p:bldP spid="46" grpId="0" animBg="1"/>
      <p:bldP spid="4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4382</Words>
  <Application>Microsoft Office PowerPoint</Application>
  <PresentationFormat>On-screen Show (4:3)</PresentationFormat>
  <Paragraphs>624</Paragraphs>
  <Slides>72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0" baseType="lpstr">
      <vt:lpstr>Agency FB</vt:lpstr>
      <vt:lpstr>Arial</vt:lpstr>
      <vt:lpstr>Arial Black</vt:lpstr>
      <vt:lpstr>Bookman Old Style</vt:lpstr>
      <vt:lpstr>Calibri</vt:lpstr>
      <vt:lpstr>Calligraph421 BT</vt:lpstr>
      <vt:lpstr>Constantia</vt:lpstr>
      <vt:lpstr>Gill Sans MT</vt:lpstr>
      <vt:lpstr>Nyala</vt:lpstr>
      <vt:lpstr>Papyrus</vt:lpstr>
      <vt:lpstr>Times New Roman</vt:lpstr>
      <vt:lpstr>Verdana</vt:lpstr>
      <vt:lpstr>Wingdings</vt:lpstr>
      <vt:lpstr>Wingdings 2</vt:lpstr>
      <vt:lpstr>Default Design</vt:lpstr>
      <vt:lpstr>Flow</vt:lpstr>
      <vt:lpstr>Solstice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SOLUBILITY &amp; DISSOLUTION RATE</vt:lpstr>
      <vt:lpstr>PowerPoint Presentation</vt:lpstr>
      <vt:lpstr>DISINTEGRATION AND DISSOLUTION</vt:lpstr>
      <vt:lpstr>PowerPoint Presentation</vt:lpstr>
      <vt:lpstr>PowerPoint Presentation</vt:lpstr>
      <vt:lpstr>PowerPoint Presentation</vt:lpstr>
      <vt:lpstr>PowerPoint Presentation</vt:lpstr>
      <vt:lpstr>THEORIES OF DISSOLUTION</vt:lpstr>
      <vt:lpstr>DIFFUSION LAYER MODEL/FILM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VITRO-IN VIVO CORRELATIONS </vt:lpstr>
      <vt:lpstr>PowerPoint Presentation</vt:lpstr>
      <vt:lpstr>DANCKWERT’S   MODEL</vt:lpstr>
      <vt:lpstr>PowerPoint Presentation</vt:lpstr>
      <vt:lpstr>DANCKWERT’S   MODEL</vt:lpstr>
      <vt:lpstr>DANCKWERT’S   MODEL</vt:lpstr>
      <vt:lpstr>DANCKWERT’S   MODEL</vt:lpstr>
      <vt:lpstr>PowerPoint Presentation</vt:lpstr>
      <vt:lpstr>PARTICLE  SIZE &amp; SURFACE  AREA</vt:lpstr>
      <vt:lpstr>PowerPoint Presentation</vt:lpstr>
      <vt:lpstr>PowerPoint Presentation</vt:lpstr>
      <vt:lpstr>PowerPoint Presentation</vt:lpstr>
      <vt:lpstr>PowerPoint Presentation</vt:lpstr>
      <vt:lpstr>POLYMORPHISM</vt:lpstr>
      <vt:lpstr>PowerPoint Presentation</vt:lpstr>
      <vt:lpstr>PowerPoint Presentation</vt:lpstr>
      <vt:lpstr>PowerPoint Presentation</vt:lpstr>
      <vt:lpstr>PSEUDO-POLYMORPHISM</vt:lpstr>
      <vt:lpstr>PowerPoint Presentation</vt:lpstr>
      <vt:lpstr>SALT   FORMS</vt:lpstr>
      <vt:lpstr>PowerPoint Presentation</vt:lpstr>
      <vt:lpstr>PowerPoint Presentation</vt:lpstr>
      <vt:lpstr>PowerPoint Presentation</vt:lpstr>
      <vt:lpstr>pH   partition Hypothesis</vt:lpstr>
      <vt:lpstr>PowerPoint Presentation</vt:lpstr>
      <vt:lpstr>PowerPoint Presentation</vt:lpstr>
      <vt:lpstr>PowerPoint Presentation</vt:lpstr>
      <vt:lpstr>PowerPoint Presentation</vt:lpstr>
      <vt:lpstr>Drug   stability</vt:lpstr>
      <vt:lpstr>PowerPoint Presentation</vt:lpstr>
      <vt:lpstr> Dosage Form Characteristics  and Pharmaceutical  Ingredient. </vt:lpstr>
      <vt:lpstr>1. Disintegration time</vt:lpstr>
      <vt:lpstr>2. Manufacturing/Processing Variables</vt:lpstr>
      <vt:lpstr>3. Pharmaceutical ingredients (Excipients/ adjuvant)</vt:lpstr>
      <vt:lpstr>PowerPoint Presentation</vt:lpstr>
      <vt:lpstr>PowerPoint Presentation</vt:lpstr>
      <vt:lpstr>6. Product age and storage     condition.</vt:lpstr>
      <vt:lpstr>B) PATIENT RELATED FACTOR</vt:lpstr>
      <vt:lpstr>1.Age</vt:lpstr>
      <vt:lpstr>PowerPoint Presentation</vt:lpstr>
      <vt:lpstr>FACTORS EFFECTING GASTRIC EMPTYING </vt:lpstr>
      <vt:lpstr>3.Intestinal transit</vt:lpstr>
      <vt:lpstr>4.Gastrointestinal pH</vt:lpstr>
      <vt:lpstr>5. Disease state</vt:lpstr>
      <vt:lpstr>7. Gastrointestinal contents</vt:lpstr>
      <vt:lpstr>PowerPoint Presentation</vt:lpstr>
      <vt:lpstr>PowerPoint Presentation</vt:lpstr>
      <vt:lpstr>  8. Presystemic metabolism/ first-pass      effects</vt:lpstr>
      <vt:lpstr>references</vt:lpstr>
      <vt:lpstr>PowerPoint Presentation</vt:lpstr>
      <vt:lpstr>PowerPoint Presentation</vt:lpstr>
      <vt:lpstr>Thank you all</vt:lpstr>
    </vt:vector>
  </TitlesOfParts>
  <Company>Clearly Presented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Presentation Magazine</dc:creator>
  <cp:lastModifiedBy>Vivekanand Kisan Chatap</cp:lastModifiedBy>
  <cp:revision>104</cp:revision>
  <dcterms:created xsi:type="dcterms:W3CDTF">2009-11-03T13:35:13Z</dcterms:created>
  <dcterms:modified xsi:type="dcterms:W3CDTF">2024-02-08T08:11:51Z</dcterms:modified>
</cp:coreProperties>
</file>