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89" r:id="rId4"/>
    <p:sldId id="290" r:id="rId5"/>
    <p:sldId id="291" r:id="rId6"/>
    <p:sldId id="292" r:id="rId7"/>
    <p:sldId id="293" r:id="rId8"/>
    <p:sldId id="294" r:id="rId9"/>
    <p:sldId id="298" r:id="rId10"/>
    <p:sldId id="297" r:id="rId11"/>
    <p:sldId id="301" r:id="rId12"/>
    <p:sldId id="300" r:id="rId13"/>
    <p:sldId id="302" r:id="rId14"/>
    <p:sldId id="303" r:id="rId15"/>
    <p:sldId id="304" r:id="rId16"/>
    <p:sldId id="305" r:id="rId17"/>
    <p:sldId id="299" r:id="rId18"/>
    <p:sldId id="288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306" r:id="rId30"/>
    <p:sldId id="268" r:id="rId31"/>
    <p:sldId id="269" r:id="rId32"/>
    <p:sldId id="270" r:id="rId33"/>
    <p:sldId id="271" r:id="rId34"/>
    <p:sldId id="272" r:id="rId35"/>
    <p:sldId id="273" r:id="rId36"/>
    <p:sldId id="27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D5145-5999-4AA6-B14D-F2DB8894EE9C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95C9B-FCBF-439E-8DAF-D41B14A82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1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95C9B-FCBF-439E-8DAF-D41B14A82BB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26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b="1" dirty="0" smtClean="0"/>
              <a:t>Acid, Base and Buffer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6256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Mechanism of action of buffer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029200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small amount of acid is added to solution containing basic buffer system, acid will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react with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weak base or conjugated base from buffer system and converted in to weak acids.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If small amount of base is added to solution containing acidic buffer system, base will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react with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weak acid and converted in to weak base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37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5105400"/>
          </a:xfrm>
        </p:spPr>
        <p:txBody>
          <a:bodyPr/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3.Thus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each component of buffer system will react with either added acid or base and resist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prevent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large change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Phosphate buffer system contain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i) 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PO4- - act as a weak acid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ii) HPO4 -2 - act as a weak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35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915400" cy="6248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5.In non buffered solution, if small amount of HCl is added, it will ionize to hydronium ion and chloride (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3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 resulting in remarkable lowering of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pH.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6.If small amount of HCl is added to buffered solution H3O+ ion will react with weak base and converted in to weak acid.</a:t>
            </a:r>
          </a:p>
          <a:p>
            <a:pPr marL="0" indent="0" algn="just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946165"/>
              </p:ext>
            </p:extLst>
          </p:nvPr>
        </p:nvGraphicFramePr>
        <p:xfrm>
          <a:off x="3124200" y="3276600"/>
          <a:ext cx="30607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4" r:id="rId3" imgW="3060720" imgH="345240" progId="">
                  <p:embed/>
                </p:oleObj>
              </mc:Choice>
              <mc:Fallback>
                <p:oleObj r:id="rId3" imgW="3060720" imgH="3452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3276600"/>
                        <a:ext cx="3060700" cy="344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415843"/>
              </p:ext>
            </p:extLst>
          </p:nvPr>
        </p:nvGraphicFramePr>
        <p:xfrm>
          <a:off x="2895600" y="5943600"/>
          <a:ext cx="419576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5" r:id="rId5" imgW="4195800" imgH="340200" progId="">
                  <p:embed/>
                </p:oleObj>
              </mc:Choice>
              <mc:Fallback>
                <p:oleObj r:id="rId5" imgW="4195800" imgH="340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95600" y="5943600"/>
                        <a:ext cx="4195763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888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15400" cy="6400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7.If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small amount of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is added to non buffered solution, it will ionized to hydroxide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ion (OH-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hence it will increase pH of preparation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8.If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small amount of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is added to solution containing phosphate buffer, hydroxide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ion will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react with weak acid and converted in to weak base</a:t>
            </a:r>
          </a:p>
          <a:p>
            <a:pPr algn="just">
              <a:lnSpc>
                <a:spcPct val="150000"/>
              </a:lnSpc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798695"/>
              </p:ext>
            </p:extLst>
          </p:nvPr>
        </p:nvGraphicFramePr>
        <p:xfrm>
          <a:off x="3276600" y="2667000"/>
          <a:ext cx="28067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3" r:id="rId3" imgW="2806560" imgH="276840" progId="">
                  <p:embed/>
                </p:oleObj>
              </mc:Choice>
              <mc:Fallback>
                <p:oleObj r:id="rId3" imgW="2806560" imgH="2768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2667000"/>
                        <a:ext cx="2806700" cy="276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052161"/>
              </p:ext>
            </p:extLst>
          </p:nvPr>
        </p:nvGraphicFramePr>
        <p:xfrm>
          <a:off x="2286000" y="5791200"/>
          <a:ext cx="445452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4" r:id="rId5" imgW="4455000" imgH="350280" progId="">
                  <p:embed/>
                </p:oleObj>
              </mc:Choice>
              <mc:Fallback>
                <p:oleObj r:id="rId5" imgW="4455000" imgH="3502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6000" y="5791200"/>
                        <a:ext cx="4454525" cy="35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517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Importance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buffer in pharmacy: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91600" cy="60198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Stability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certain compounds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Certain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compounds are stable in specific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Citric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acid is used for stabilizing milk of magnesia.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Adrenaline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rapidly oxidized by dissolved oxygen to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adrenochrome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an alkaline media.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its pH is stabilized by using a buffer of pH range 2.5 to 3.0. Penicillin preparations are stabilized by addition of calcium carbonate, sodium citrate or aluminum hydroxide. </a:t>
            </a:r>
          </a:p>
        </p:txBody>
      </p:sp>
    </p:spTree>
    <p:extLst>
      <p:ext uri="{BB962C8B-B14F-4D97-AF65-F5344CB8AC3E}">
        <p14:creationId xmlns:p14="http://schemas.microsoft.com/office/powerpoint/2010/main" val="14277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15400" cy="65532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Structural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Some compounds are structurally unstable within certain pH range, usually due to auto oxidation.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Sulfonamide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preparations are stabilized by NaHCO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sodium acetate or sodium citrate.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Colour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Colour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many natural dyes, present in fluid extracts or of certain synthetic drugs has been found to be pH dependent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E.g. red colour of cherry &amp; raspberry syrups is maintained at acidic pH which becomes pale yellow to nearly colourless at alkaline pH</a:t>
            </a:r>
          </a:p>
        </p:txBody>
      </p:sp>
    </p:spTree>
    <p:extLst>
      <p:ext uri="{BB962C8B-B14F-4D97-AF65-F5344CB8AC3E}">
        <p14:creationId xmlns:p14="http://schemas.microsoft.com/office/powerpoint/2010/main" val="289899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patient comfort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Injectables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&amp; preparations for internal or external use become irritating if their pH is different greatly from that for the particular tissues involved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extremely acid or alkaline pH must be avoided as it can cause tissue damage.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Optimum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pH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activity of certain medicinal compounds have to be maintained.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Lower pH of sodium hypochlorite usually improves the germicidal efficiency of the preparation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952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008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analysis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Buffers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known pH are required as standards in analytical laboratories 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calibration of pH meter etc.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Solubility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Solubility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compounds is controlled by providing a medium of suitable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Iron salts, phosphates, borates are soluble in acidic medium but precipitate in alkaline medium. </a:t>
            </a:r>
          </a:p>
          <a:p>
            <a:pPr algn="just">
              <a:lnSpc>
                <a:spcPct val="16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034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5867400" cy="762000"/>
          </a:xfrm>
        </p:spPr>
        <p:txBody>
          <a:bodyPr/>
          <a:lstStyle/>
          <a:p>
            <a:pPr algn="l"/>
            <a:r>
              <a:rPr lang="en-US" b="1" dirty="0">
                <a:latin typeface="Times New Roman" pitchFamily="18" charset="0"/>
                <a:cs typeface="Times New Roman" pitchFamily="18" charset="0"/>
              </a:rPr>
              <a:t>Boric acid-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Synonym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Orthoboric acid.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Formula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Mole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weight: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61.83</a:t>
            </a:r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Properties: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white, colorless crystalline powder, odorless, unctuous to touch.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has bitter, sweetish after taste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is soluble in alcohol, freely soluble in glycerin, propylene glycol and boiling water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83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553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Stable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air,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heating at 100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it is converted in to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etaboric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acid,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160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tetraboric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acid,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more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than 160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boric acid is converted in to boron trioxide.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Boric acid is very weak acid, so it cannot be titrated accurately with standard alkali.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glycerin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added in its titration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Incompatibility: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is incompatible with tannins, bases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Arrhenius Acid base theory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7637"/>
            <a:ext cx="8839200" cy="49831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defined as a substance which when dissolved in water gives hydrogen ions. (H +)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945611"/>
              </p:ext>
            </p:extLst>
          </p:nvPr>
        </p:nvGraphicFramePr>
        <p:xfrm>
          <a:off x="3352800" y="3775075"/>
          <a:ext cx="290988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2" r:id="rId3" imgW="2910600" imgH="492480" progId="">
                  <p:embed/>
                </p:oleObj>
              </mc:Choice>
              <mc:Fallback>
                <p:oleObj r:id="rId3" imgW="2910600" imgH="4924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3775075"/>
                        <a:ext cx="2909887" cy="49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228190"/>
              </p:ext>
            </p:extLst>
          </p:nvPr>
        </p:nvGraphicFramePr>
        <p:xfrm>
          <a:off x="3276600" y="5102225"/>
          <a:ext cx="35274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3" r:id="rId5" imgW="3528000" imgH="459720" progId="">
                  <p:embed/>
                </p:oleObj>
              </mc:Choice>
              <mc:Fallback>
                <p:oleObj r:id="rId5" imgW="3528000" imgH="4597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76600" y="5102225"/>
                        <a:ext cx="3527425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Storage of Boric acid-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should be stored in air-tight, well closed container.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Uses of Boric acid-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has weak bacteriostatic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fungistatic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action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used as local anti-infective drug in the form of cream,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ointment and lotion.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Buffer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topical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preparations.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Vehicle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ophthalmic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Boric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acid is useful 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suppositories base.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676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Explain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why glycerin is used in the assay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boric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cid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Give reactions involved.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763000" cy="3429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Glycerin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used in the assay of Boric Acid because; boric acid is a very weak acid which is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itrated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against strong alkali like sodium hydroxide, but it does not give sharp end point. </a:t>
            </a: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235010"/>
              </p:ext>
            </p:extLst>
          </p:nvPr>
        </p:nvGraphicFramePr>
        <p:xfrm>
          <a:off x="1285081" y="4683125"/>
          <a:ext cx="6345238" cy="179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r:id="rId3" imgW="6344640" imgH="1793160" progId="">
                  <p:embed/>
                </p:oleObj>
              </mc:Choice>
              <mc:Fallback>
                <p:oleObj r:id="rId3" imgW="6344640" imgH="17931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5081" y="4683125"/>
                        <a:ext cx="6345238" cy="179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57200"/>
            <a:ext cx="88392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when, glycerin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added it forms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glyceroboric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acid complex which acts as a strong monobasic acid and is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Strong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enough to titrate against strong solution of sodium hydroxide.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Reactions involved in the assay of boric acid-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/>
              <a:t>Sodium hydroxide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Mole formula: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Mole weight: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Synonym: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Caustic soda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Properties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occurs as dry hard brittle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palletes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which are white in colour.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alkaline in nature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Soluble in water alcohol ether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4770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Chemical properties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reacts with acid to give salt and water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rapidly absorb moisture and carbon dioxide from air when it is exposed in air.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Storage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Stored in tightly closed containers as it absorbs moisture and CO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it is deliquescent nature.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884302"/>
              </p:ext>
            </p:extLst>
          </p:nvPr>
        </p:nvGraphicFramePr>
        <p:xfrm>
          <a:off x="2743200" y="2133600"/>
          <a:ext cx="3746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" r:id="rId3" imgW="3746520" imgH="266400" progId="">
                  <p:embed/>
                </p:oleObj>
              </mc:Choice>
              <mc:Fallback>
                <p:oleObj r:id="rId3" imgW="3746520" imgH="2664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2133600"/>
                        <a:ext cx="37465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921424"/>
              </p:ext>
            </p:extLst>
          </p:nvPr>
        </p:nvGraphicFramePr>
        <p:xfrm>
          <a:off x="2514600" y="4287837"/>
          <a:ext cx="4219575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" r:id="rId5" imgW="4218840" imgH="284400" progId="">
                  <p:embed/>
                </p:oleObj>
              </mc:Choice>
              <mc:Fallback>
                <p:oleObj r:id="rId5" imgW="4218840" imgH="2844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4600" y="4287837"/>
                        <a:ext cx="4219575" cy="284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6294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in preparation of soap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as alkaline agent to adjust the pH of the solution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commonly used in assay of acidic compounds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as disinfectants.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to remove to warts.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Chemical incompatibilities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metals salt.</a:t>
            </a: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b="1" dirty="0" smtClean="0"/>
              <a:t>Calcium hydroxide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4864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Mole formula: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 (OH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Mole weight: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Synonym: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Slaked lime hydrated lime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Properties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Occurs as soft white powder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has alkaline and slightly bitter taste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very soluble in water less in boiling water soluble in glycerine and insoluble in alcohol.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Chemical properties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reacts with acid to form salt and water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it is heated it looses water molecules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Storage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Stored in tightly closed containers as it absorbs moisture and CO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is deliquescent nature.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345989"/>
              </p:ext>
            </p:extLst>
          </p:nvPr>
        </p:nvGraphicFramePr>
        <p:xfrm>
          <a:off x="2286000" y="1676400"/>
          <a:ext cx="43434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0" r:id="rId3" imgW="4343400" imgH="708480" progId="">
                  <p:embed/>
                </p:oleObj>
              </mc:Choice>
              <mc:Fallback>
                <p:oleObj r:id="rId3" imgW="4343400" imgH="7084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1676400"/>
                        <a:ext cx="4343400" cy="70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019808"/>
              </p:ext>
            </p:extLst>
          </p:nvPr>
        </p:nvGraphicFramePr>
        <p:xfrm>
          <a:off x="2971800" y="3581400"/>
          <a:ext cx="355123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1" r:id="rId5" imgW="3550680" imgH="276840" progId="">
                  <p:embed/>
                </p:oleObj>
              </mc:Choice>
              <mc:Fallback>
                <p:oleObj r:id="rId5" imgW="3550680" imgH="2768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71800" y="3581400"/>
                        <a:ext cx="3551237" cy="276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as antacid.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as astringent.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in the preparation of skin lotion.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as fluid electrolyte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replenisher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is used as emulsifying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agent.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is used for preparation of soda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lime.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used in diarrhoea and vomiting in the form of lime water.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Chemical incompatibility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With acids, CO2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58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58213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Base is defined as a substance which when dissolved in water gives hydroxyl ions. (OH-)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558603"/>
              </p:ext>
            </p:extLst>
          </p:nvPr>
        </p:nvGraphicFramePr>
        <p:xfrm>
          <a:off x="3200400" y="2667000"/>
          <a:ext cx="3176587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1" r:id="rId3" imgW="3177360" imgH="477360" progId="">
                  <p:embed/>
                </p:oleObj>
              </mc:Choice>
              <mc:Fallback>
                <p:oleObj r:id="rId3" imgW="3177360" imgH="4773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0" y="2667000"/>
                        <a:ext cx="3176587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794895"/>
              </p:ext>
            </p:extLst>
          </p:nvPr>
        </p:nvGraphicFramePr>
        <p:xfrm>
          <a:off x="3048000" y="3657600"/>
          <a:ext cx="353853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2" r:id="rId5" imgW="3538080" imgH="558720" progId="">
                  <p:embed/>
                </p:oleObj>
              </mc:Choice>
              <mc:Fallback>
                <p:oleObj r:id="rId5" imgW="3538080" imgH="5587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0" y="3657600"/>
                        <a:ext cx="3538537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8367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Strong ammonia solution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Mole formula: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Mole weight: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17.03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Synonym: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Liquor ammonia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fortis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Properties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clear colourless liquid 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has pungent characteristics odour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Strongly alkaline nature 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soluble in water.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324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Chemical properties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ammonia gas is passed over heated oxides of metals nitrogen gas is evolved.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react with acid to form salt and water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Storage: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Preserve in well closed container in cool place.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890932"/>
              </p:ext>
            </p:extLst>
          </p:nvPr>
        </p:nvGraphicFramePr>
        <p:xfrm>
          <a:off x="2438400" y="2819400"/>
          <a:ext cx="426243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1" r:id="rId3" imgW="4262040" imgH="327600" progId="">
                  <p:embed/>
                </p:oleObj>
              </mc:Choice>
              <mc:Fallback>
                <p:oleObj r:id="rId3" imgW="4262040" imgH="3276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2819400"/>
                        <a:ext cx="4262437" cy="32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759550"/>
              </p:ext>
            </p:extLst>
          </p:nvPr>
        </p:nvGraphicFramePr>
        <p:xfrm>
          <a:off x="3352800" y="4267200"/>
          <a:ext cx="2732087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2" r:id="rId5" imgW="2732760" imgH="302040" progId="">
                  <p:embed/>
                </p:oleObj>
              </mc:Choice>
              <mc:Fallback>
                <p:oleObj r:id="rId5" imgW="2732760" imgH="3020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52800" y="4267200"/>
                        <a:ext cx="2732087" cy="30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15400" cy="66294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Its salts are used as antacid.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as respiratory stimulant.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as counter irritant.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ingredient of aromatic spirit of ammonia.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in manufacturing of nitric acid and sodium bicarbonate.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Chemical incompatibilities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iodine, silver salt,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alkaloidal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salt and tannins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Ammonium hydroxide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Mole formula: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Mole weight: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Synonym: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Liquor ammonia 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Properties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occur as clear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colourless liquid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has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pungent odour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has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characteristics odour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alkaline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nature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soluble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water.</a:t>
            </a:r>
          </a:p>
          <a:p>
            <a:pPr algn="just"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4495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Chemical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properties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reacts with acid to give salt and water.</a:t>
            </a:r>
          </a:p>
          <a:p>
            <a:pPr algn="just">
              <a:lnSpc>
                <a:spcPct val="15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Storage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tored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well closed container in cool place.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476894"/>
              </p:ext>
            </p:extLst>
          </p:nvPr>
        </p:nvGraphicFramePr>
        <p:xfrm>
          <a:off x="2362200" y="2590800"/>
          <a:ext cx="39751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" r:id="rId3" imgW="3975120" imgH="302040" progId="">
                  <p:embed/>
                </p:oleObj>
              </mc:Choice>
              <mc:Fallback>
                <p:oleObj r:id="rId3" imgW="3975120" imgH="3020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2590800"/>
                        <a:ext cx="3975100" cy="30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574516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in preparation of strong and dilute ammonia.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as stimulant.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as laboratory reagent.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as alkaline agent to adjust the pH of the solution.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307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Pharmaceutical analysis volume – I, by Dr. A.V Kasture published by nirali prakashan pune page no  6.1- .6.23.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Pharmaceutical inorganic chemistry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volume – I,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G. R. Chatwal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published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himalaya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 no. 103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www.google.co.in/image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Limitations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Arrhenius Theory: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definition of acid and base are only in term of aqueous solution not in term of substance.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theory does not explain acidic and basic properties of substance in non-aqueous solvent.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neutralization of acid and base in absence of solvent is not explained.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basic substance which does not contain hydroxide ion is not explained by the theory.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0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Lowery-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Bronsted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theory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Acid- An acid is any substance capable of donating proton (H+) in a chemical reaction; in short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acid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proton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donor.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195795"/>
              </p:ext>
            </p:extLst>
          </p:nvPr>
        </p:nvGraphicFramePr>
        <p:xfrm>
          <a:off x="2611438" y="4379913"/>
          <a:ext cx="392112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6" r:id="rId3" imgW="3921480" imgH="345240" progId="">
                  <p:embed/>
                </p:oleObj>
              </mc:Choice>
              <mc:Fallback>
                <p:oleObj r:id="rId3" imgW="3921480" imgH="3452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11438" y="4379913"/>
                        <a:ext cx="3921125" cy="344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350965"/>
              </p:ext>
            </p:extLst>
          </p:nvPr>
        </p:nvGraphicFramePr>
        <p:xfrm>
          <a:off x="2438400" y="5281613"/>
          <a:ext cx="442912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7" r:id="rId5" imgW="4429440" imgH="357840" progId="">
                  <p:embed/>
                </p:oleObj>
              </mc:Choice>
              <mc:Fallback>
                <p:oleObj r:id="rId5" imgW="4429440" imgH="3578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400" y="5281613"/>
                        <a:ext cx="4429125" cy="357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2342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55927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Base-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Base is any substance capable of accepting a proton (H+) in a chemical reaction; in short base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proton acceptor.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944840"/>
              </p:ext>
            </p:extLst>
          </p:nvPr>
        </p:nvGraphicFramePr>
        <p:xfrm>
          <a:off x="3052763" y="3224213"/>
          <a:ext cx="4179887" cy="203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" r:id="rId3" imgW="4180680" imgH="2034360" progId="">
                  <p:embed/>
                </p:oleObj>
              </mc:Choice>
              <mc:Fallback>
                <p:oleObj r:id="rId3" imgW="4180680" imgH="20343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2763" y="3224213"/>
                        <a:ext cx="4179887" cy="2033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048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cid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base as per Lewis theory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Acid-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acid is the molecule or ion that can accept a lone pair of electrons.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e.g-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Base-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Base is the molecule or ion which donates a lone pair of electrons.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e.g-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212464"/>
              </p:ext>
            </p:extLst>
          </p:nvPr>
        </p:nvGraphicFramePr>
        <p:xfrm>
          <a:off x="2209800" y="3124200"/>
          <a:ext cx="27559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3" r:id="rId3" imgW="2755800" imgH="320040" progId="">
                  <p:embed/>
                </p:oleObj>
              </mc:Choice>
              <mc:Fallback>
                <p:oleObj r:id="rId3" imgW="2755800" imgH="3200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0" y="3124200"/>
                        <a:ext cx="2755900" cy="32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356879"/>
              </p:ext>
            </p:extLst>
          </p:nvPr>
        </p:nvGraphicFramePr>
        <p:xfrm>
          <a:off x="1905000" y="5715000"/>
          <a:ext cx="2625725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4" r:id="rId5" imgW="2626200" imgH="268920" progId="">
                  <p:embed/>
                </p:oleObj>
              </mc:Choice>
              <mc:Fallback>
                <p:oleObj r:id="rId5" imgW="2626200" imgH="2689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5000" y="5715000"/>
                        <a:ext cx="2625725" cy="268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986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Buffers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solution that resists the changes in pH value upon addition of small quantities of acids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&amp; bases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called buffer solutions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Name of Buffers-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HCl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buffer.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Acid phthalate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buffer.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Neutralised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hthalate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buffer.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Phosphate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buffer.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Alkaline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borate buffer.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83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Types </a:t>
            </a:r>
            <a:r>
              <a:rPr lang="en-US" b="1" dirty="0"/>
              <a:t>of Buffer: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Neutral buffer: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is composed of salts of weak acid and weak base.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E.g.: Ammonium acetate.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2. Acidic buffer: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is composed of weak acid and strong conjugate base.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E.g.: Acetic acid and sodium acetate. 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3. Basic buffer: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is composed of weak base and strong conjugate acid.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E.g.: Ammonia and Ammonium chloride.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369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</TotalTime>
  <Words>1653</Words>
  <Application>Microsoft Office PowerPoint</Application>
  <PresentationFormat>On-screen Show (4:3)</PresentationFormat>
  <Paragraphs>201</Paragraphs>
  <Slides>36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Acid, Base and Buffer</vt:lpstr>
      <vt:lpstr>Arrhenius Acid base theory </vt:lpstr>
      <vt:lpstr>PowerPoint Presentation</vt:lpstr>
      <vt:lpstr> Limitations of Arrhenius Theory:  </vt:lpstr>
      <vt:lpstr>Lowery-Bronsted theory </vt:lpstr>
      <vt:lpstr>PowerPoint Presentation</vt:lpstr>
      <vt:lpstr>Acid and base as per Lewis theory </vt:lpstr>
      <vt:lpstr>Buffers </vt:lpstr>
      <vt:lpstr> Types of Buffer:  </vt:lpstr>
      <vt:lpstr>Mechanism of action of buffer</vt:lpstr>
      <vt:lpstr>PowerPoint Presentation</vt:lpstr>
      <vt:lpstr>PowerPoint Presentation</vt:lpstr>
      <vt:lpstr>PowerPoint Presentation</vt:lpstr>
      <vt:lpstr> Importance of buffer in pharmacy:  </vt:lpstr>
      <vt:lpstr>PowerPoint Presentation</vt:lpstr>
      <vt:lpstr>PowerPoint Presentation</vt:lpstr>
      <vt:lpstr>PowerPoint Presentation</vt:lpstr>
      <vt:lpstr>Boric acid-</vt:lpstr>
      <vt:lpstr>PowerPoint Presentation</vt:lpstr>
      <vt:lpstr>PowerPoint Presentation</vt:lpstr>
      <vt:lpstr> Explain why glycerin is used in the assay of boric acid. Give reactions involved. </vt:lpstr>
      <vt:lpstr>PowerPoint Presentation</vt:lpstr>
      <vt:lpstr>Sodium hydroxide</vt:lpstr>
      <vt:lpstr>PowerPoint Presentation</vt:lpstr>
      <vt:lpstr>PowerPoint Presentation</vt:lpstr>
      <vt:lpstr>Calcium hydroxide</vt:lpstr>
      <vt:lpstr>PowerPoint Presentation</vt:lpstr>
      <vt:lpstr>PowerPoint Presentation</vt:lpstr>
      <vt:lpstr>PowerPoint Presentation</vt:lpstr>
      <vt:lpstr>Strong ammonia solution</vt:lpstr>
      <vt:lpstr>PowerPoint Presentation</vt:lpstr>
      <vt:lpstr>PowerPoint Presentation</vt:lpstr>
      <vt:lpstr>Ammonium hydroxide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RCPACS</dc:creator>
  <cp:lastModifiedBy>Mr. Mahendra Mahajan</cp:lastModifiedBy>
  <cp:revision>160</cp:revision>
  <dcterms:created xsi:type="dcterms:W3CDTF">2006-08-16T00:00:00Z</dcterms:created>
  <dcterms:modified xsi:type="dcterms:W3CDTF">2024-02-25T10:47:55Z</dcterms:modified>
</cp:coreProperties>
</file>