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75"/>
  </p:notesMasterIdLst>
  <p:sldIdLst>
    <p:sldId id="256" r:id="rId2"/>
    <p:sldId id="354" r:id="rId3"/>
    <p:sldId id="257" r:id="rId4"/>
    <p:sldId id="295" r:id="rId5"/>
    <p:sldId id="258" r:id="rId6"/>
    <p:sldId id="296" r:id="rId7"/>
    <p:sldId id="317" r:id="rId8"/>
    <p:sldId id="305" r:id="rId9"/>
    <p:sldId id="297" r:id="rId10"/>
    <p:sldId id="298" r:id="rId11"/>
    <p:sldId id="299" r:id="rId12"/>
    <p:sldId id="300" r:id="rId13"/>
    <p:sldId id="301" r:id="rId14"/>
    <p:sldId id="302" r:id="rId15"/>
    <p:sldId id="309" r:id="rId16"/>
    <p:sldId id="308" r:id="rId17"/>
    <p:sldId id="310" r:id="rId18"/>
    <p:sldId id="307" r:id="rId19"/>
    <p:sldId id="306" r:id="rId20"/>
    <p:sldId id="311" r:id="rId21"/>
    <p:sldId id="321" r:id="rId22"/>
    <p:sldId id="322" r:id="rId23"/>
    <p:sldId id="323" r:id="rId24"/>
    <p:sldId id="324" r:id="rId25"/>
    <p:sldId id="325" r:id="rId26"/>
    <p:sldId id="327" r:id="rId27"/>
    <p:sldId id="326" r:id="rId28"/>
    <p:sldId id="328" r:id="rId29"/>
    <p:sldId id="331" r:id="rId30"/>
    <p:sldId id="333" r:id="rId31"/>
    <p:sldId id="334" r:id="rId32"/>
    <p:sldId id="332" r:id="rId33"/>
    <p:sldId id="303" r:id="rId34"/>
    <p:sldId id="335" r:id="rId35"/>
    <p:sldId id="336" r:id="rId36"/>
    <p:sldId id="337" r:id="rId37"/>
    <p:sldId id="352" r:id="rId38"/>
    <p:sldId id="355" r:id="rId39"/>
    <p:sldId id="316" r:id="rId40"/>
    <p:sldId id="338" r:id="rId41"/>
    <p:sldId id="339" r:id="rId42"/>
    <p:sldId id="340" r:id="rId43"/>
    <p:sldId id="341" r:id="rId44"/>
    <p:sldId id="342" r:id="rId45"/>
    <p:sldId id="343" r:id="rId46"/>
    <p:sldId id="344" r:id="rId47"/>
    <p:sldId id="345" r:id="rId48"/>
    <p:sldId id="346" r:id="rId49"/>
    <p:sldId id="347" r:id="rId50"/>
    <p:sldId id="304" r:id="rId51"/>
    <p:sldId id="348" r:id="rId52"/>
    <p:sldId id="318" r:id="rId53"/>
    <p:sldId id="351" r:id="rId54"/>
    <p:sldId id="356" r:id="rId55"/>
    <p:sldId id="319" r:id="rId56"/>
    <p:sldId id="357" r:id="rId57"/>
    <p:sldId id="358" r:id="rId58"/>
    <p:sldId id="359" r:id="rId59"/>
    <p:sldId id="360" r:id="rId60"/>
    <p:sldId id="361" r:id="rId61"/>
    <p:sldId id="362" r:id="rId62"/>
    <p:sldId id="363" r:id="rId63"/>
    <p:sldId id="367" r:id="rId64"/>
    <p:sldId id="369" r:id="rId65"/>
    <p:sldId id="370" r:id="rId66"/>
    <p:sldId id="371" r:id="rId67"/>
    <p:sldId id="320" r:id="rId68"/>
    <p:sldId id="349" r:id="rId69"/>
    <p:sldId id="350" r:id="rId70"/>
    <p:sldId id="364" r:id="rId71"/>
    <p:sldId id="365" r:id="rId72"/>
    <p:sldId id="366" r:id="rId73"/>
    <p:sldId id="312" r:id="rId74"/>
  </p:sldIdLst>
  <p:sldSz cx="9144000" cy="5143500" type="screen16x9"/>
  <p:notesSz cx="6858000" cy="9144000"/>
  <p:embeddedFontLst>
    <p:embeddedFont>
      <p:font typeface="Algerian" panose="04020705040A02060702" pitchFamily="82" charset="0"/>
      <p:regular r:id="rId76"/>
    </p:embeddedFont>
    <p:embeddedFont>
      <p:font typeface="Century Gothic" panose="020B0502020202020204" pitchFamily="34" charset="0"/>
      <p:regular r:id="rId77"/>
      <p:bold r:id="rId78"/>
      <p:italic r:id="rId79"/>
      <p:boldItalic r:id="rId80"/>
    </p:embeddedFont>
    <p:embeddedFont>
      <p:font typeface="Shadows Into Light" panose="020B0604020202020204" charset="0"/>
      <p:regular r:id="rId81"/>
    </p:embeddedFont>
    <p:embeddedFont>
      <p:font typeface="Varela Round" panose="020B0604020202020204" charset="-79"/>
      <p:regular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C69EA5-5FDD-477E-9FE3-2EE3F51E9FB1}">
  <a:tblStyle styleId="{B8C69EA5-5FDD-477E-9FE3-2EE3F51E9FB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4AE8494-852A-4482-8052-CBB3C136A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107" d="100"/>
          <a:sy n="107" d="100"/>
        </p:scale>
        <p:origin x="75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4.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EB9A86-A915-45AE-B91C-CC611782C5C0}" type="doc">
      <dgm:prSet loTypeId="urn:microsoft.com/office/officeart/2005/8/layout/vList2" loCatId="list" qsTypeId="urn:microsoft.com/office/officeart/2005/8/quickstyle/simple2" qsCatId="simple" csTypeId="urn:microsoft.com/office/officeart/2005/8/colors/colorful4" csCatId="colorful"/>
      <dgm:spPr/>
      <dgm:t>
        <a:bodyPr/>
        <a:lstStyle/>
        <a:p>
          <a:endParaRPr lang="en-IN"/>
        </a:p>
      </dgm:t>
    </dgm:pt>
    <dgm:pt modelId="{5631CC34-9D02-4AB0-AA94-780B29822B84}">
      <dgm:prSet/>
      <dgm:spPr/>
      <dgm:t>
        <a:bodyPr/>
        <a:lstStyle/>
        <a:p>
          <a:r>
            <a:rPr lang="en-IN" b="0" i="0" dirty="0"/>
            <a:t>The ultimate mediator of acid secretion is the H</a:t>
          </a:r>
          <a:r>
            <a:rPr lang="en-IN" b="0" i="0" baseline="30000" dirty="0"/>
            <a:t>+</a:t>
          </a:r>
          <a:r>
            <a:rPr lang="en-IN" b="0" i="0" dirty="0"/>
            <a:t> - K</a:t>
          </a:r>
          <a:r>
            <a:rPr lang="en-IN" b="0" i="0" baseline="30000" dirty="0"/>
            <a:t>+</a:t>
          </a:r>
          <a:r>
            <a:rPr lang="en-IN" b="0" i="0" dirty="0"/>
            <a:t> ATPase ( Proton pump) of the parietal cell. </a:t>
          </a:r>
          <a:endParaRPr lang="en-IN" dirty="0"/>
        </a:p>
      </dgm:t>
    </dgm:pt>
    <dgm:pt modelId="{7E83AF3D-6AB0-4723-BA8E-A0BEF9F73F96}" type="parTrans" cxnId="{41CD9A88-70AB-4D02-84B2-5AAEBA84E9B2}">
      <dgm:prSet/>
      <dgm:spPr/>
      <dgm:t>
        <a:bodyPr/>
        <a:lstStyle/>
        <a:p>
          <a:endParaRPr lang="en-IN"/>
        </a:p>
      </dgm:t>
    </dgm:pt>
    <dgm:pt modelId="{554811F9-BB2E-4454-8AEF-C51F688123DD}" type="sibTrans" cxnId="{41CD9A88-70AB-4D02-84B2-5AAEBA84E9B2}">
      <dgm:prSet/>
      <dgm:spPr/>
      <dgm:t>
        <a:bodyPr/>
        <a:lstStyle/>
        <a:p>
          <a:endParaRPr lang="en-IN"/>
        </a:p>
      </dgm:t>
    </dgm:pt>
    <dgm:pt modelId="{9FE2C344-4C3E-4CA7-95CE-3585399A1E98}">
      <dgm:prSet/>
      <dgm:spPr/>
      <dgm:t>
        <a:bodyPr/>
        <a:lstStyle/>
        <a:p>
          <a:r>
            <a:rPr lang="en-IN" b="0" i="0" dirty="0"/>
            <a:t>All the PPI`s contain a </a:t>
          </a:r>
          <a:r>
            <a:rPr lang="en-IN" b="0" i="0" dirty="0" err="1"/>
            <a:t>sulphinyl</a:t>
          </a:r>
          <a:r>
            <a:rPr lang="en-IN" b="0" i="0" dirty="0"/>
            <a:t> (-SO-) group in a bridge between substituted benzimidazole &amp; pyridine ring. </a:t>
          </a:r>
          <a:endParaRPr lang="en-IN" dirty="0"/>
        </a:p>
      </dgm:t>
    </dgm:pt>
    <dgm:pt modelId="{1F4358EB-FDE4-422C-A3CC-D99F4F602134}" type="parTrans" cxnId="{030D7669-7729-4637-9AA7-D2147E4AD7B8}">
      <dgm:prSet/>
      <dgm:spPr/>
      <dgm:t>
        <a:bodyPr/>
        <a:lstStyle/>
        <a:p>
          <a:endParaRPr lang="en-IN"/>
        </a:p>
      </dgm:t>
    </dgm:pt>
    <dgm:pt modelId="{4BFAEAE5-B2A3-4974-BE8F-F251A43461CA}" type="sibTrans" cxnId="{030D7669-7729-4637-9AA7-D2147E4AD7B8}">
      <dgm:prSet/>
      <dgm:spPr/>
      <dgm:t>
        <a:bodyPr/>
        <a:lstStyle/>
        <a:p>
          <a:endParaRPr lang="en-IN"/>
        </a:p>
      </dgm:t>
    </dgm:pt>
    <dgm:pt modelId="{74626060-2F12-4E10-9C6A-478902651283}">
      <dgm:prSet/>
      <dgm:spPr/>
      <dgm:t>
        <a:bodyPr/>
        <a:lstStyle/>
        <a:p>
          <a:r>
            <a:rPr lang="en-IN" b="0" i="0"/>
            <a:t>At neutral pH these agents are chemically stable, lipid-soluble, weak-bases that are devoid of inhibitory activity. </a:t>
          </a:r>
          <a:endParaRPr lang="en-IN"/>
        </a:p>
      </dgm:t>
    </dgm:pt>
    <dgm:pt modelId="{8D386EE5-73F8-416A-A02F-2CACC2289A67}" type="parTrans" cxnId="{29CE65DB-2385-4AB8-A5C9-F4AAB358037B}">
      <dgm:prSet/>
      <dgm:spPr/>
      <dgm:t>
        <a:bodyPr/>
        <a:lstStyle/>
        <a:p>
          <a:endParaRPr lang="en-IN"/>
        </a:p>
      </dgm:t>
    </dgm:pt>
    <dgm:pt modelId="{4194FE13-5330-4859-85B7-AB662693E419}" type="sibTrans" cxnId="{29CE65DB-2385-4AB8-A5C9-F4AAB358037B}">
      <dgm:prSet/>
      <dgm:spPr/>
      <dgm:t>
        <a:bodyPr/>
        <a:lstStyle/>
        <a:p>
          <a:endParaRPr lang="en-IN"/>
        </a:p>
      </dgm:t>
    </dgm:pt>
    <dgm:pt modelId="{6F36940B-C86A-45C2-BC38-072644A7B3F9}">
      <dgm:prSet/>
      <dgm:spPr/>
      <dgm:t>
        <a:bodyPr/>
        <a:lstStyle/>
        <a:p>
          <a:r>
            <a:rPr lang="en-IN" b="0" i="0"/>
            <a:t>These drugs reach parietal cells from the blood gets protonated &amp; thereby trapped. The protonated agent rearranges to form a sulphenic acid  (-SOH) &amp; Sulphenamide (-SN-). </a:t>
          </a:r>
          <a:endParaRPr lang="en-IN"/>
        </a:p>
      </dgm:t>
    </dgm:pt>
    <dgm:pt modelId="{1198DAC8-A86D-44A8-BEE6-F27798D30DFD}" type="parTrans" cxnId="{87FB1D9E-C9E9-4869-BAC2-5A7919F29D37}">
      <dgm:prSet/>
      <dgm:spPr/>
      <dgm:t>
        <a:bodyPr/>
        <a:lstStyle/>
        <a:p>
          <a:endParaRPr lang="en-IN"/>
        </a:p>
      </dgm:t>
    </dgm:pt>
    <dgm:pt modelId="{9619FA50-E003-4545-A753-737330D32E3A}" type="sibTrans" cxnId="{87FB1D9E-C9E9-4869-BAC2-5A7919F29D37}">
      <dgm:prSet/>
      <dgm:spPr/>
      <dgm:t>
        <a:bodyPr/>
        <a:lstStyle/>
        <a:p>
          <a:endParaRPr lang="en-IN"/>
        </a:p>
      </dgm:t>
    </dgm:pt>
    <dgm:pt modelId="{01D33311-3FB3-48D9-9AE0-F8694045D678}">
      <dgm:prSet/>
      <dgm:spPr/>
      <dgm:t>
        <a:bodyPr/>
        <a:lstStyle/>
        <a:p>
          <a:r>
            <a:rPr lang="en-IN" b="0" i="0" dirty="0"/>
            <a:t>The </a:t>
          </a:r>
          <a:r>
            <a:rPr lang="en-IN" b="0" i="0" dirty="0" err="1"/>
            <a:t>sulphenamide</a:t>
          </a:r>
          <a:r>
            <a:rPr lang="en-IN" b="0" i="0" dirty="0"/>
            <a:t> interacts covalently with Sulfhydryl (-SH) group of cysteine of the H+/K+ ATPase enzyme </a:t>
          </a:r>
          <a:r>
            <a:rPr lang="en-IN" b="0" i="0" dirty="0" err="1"/>
            <a:t>i.e</a:t>
          </a:r>
          <a:r>
            <a:rPr lang="en-IN" b="0" i="0" dirty="0"/>
            <a:t> Proton Pump, &amp; inhibit irreversibly &amp; thereby blocks gastric acid secretion.</a:t>
          </a:r>
          <a:endParaRPr lang="en-IN" dirty="0"/>
        </a:p>
      </dgm:t>
    </dgm:pt>
    <dgm:pt modelId="{B4A74E1C-73E1-4A1F-88F4-EF62BB32F7A2}" type="parTrans" cxnId="{AD0D4B7B-D567-4E88-925B-2F1B8FBAA004}">
      <dgm:prSet/>
      <dgm:spPr/>
      <dgm:t>
        <a:bodyPr/>
        <a:lstStyle/>
        <a:p>
          <a:endParaRPr lang="en-IN"/>
        </a:p>
      </dgm:t>
    </dgm:pt>
    <dgm:pt modelId="{96EC3DC5-F766-4103-ADFA-CE96EE0F8474}" type="sibTrans" cxnId="{AD0D4B7B-D567-4E88-925B-2F1B8FBAA004}">
      <dgm:prSet/>
      <dgm:spPr/>
      <dgm:t>
        <a:bodyPr/>
        <a:lstStyle/>
        <a:p>
          <a:endParaRPr lang="en-IN"/>
        </a:p>
      </dgm:t>
    </dgm:pt>
    <dgm:pt modelId="{08C2E46B-8324-4611-B5C4-3D4155B3302A}" type="pres">
      <dgm:prSet presAssocID="{85EB9A86-A915-45AE-B91C-CC611782C5C0}" presName="linear" presStyleCnt="0">
        <dgm:presLayoutVars>
          <dgm:animLvl val="lvl"/>
          <dgm:resizeHandles val="exact"/>
        </dgm:presLayoutVars>
      </dgm:prSet>
      <dgm:spPr/>
    </dgm:pt>
    <dgm:pt modelId="{28715391-85C6-4BF0-A695-48B6DF361281}" type="pres">
      <dgm:prSet presAssocID="{5631CC34-9D02-4AB0-AA94-780B29822B84}" presName="parentText" presStyleLbl="node1" presStyleIdx="0" presStyleCnt="5">
        <dgm:presLayoutVars>
          <dgm:chMax val="0"/>
          <dgm:bulletEnabled val="1"/>
        </dgm:presLayoutVars>
      </dgm:prSet>
      <dgm:spPr/>
    </dgm:pt>
    <dgm:pt modelId="{B4BC722D-7C25-45C1-B480-D89EC836F2A1}" type="pres">
      <dgm:prSet presAssocID="{554811F9-BB2E-4454-8AEF-C51F688123DD}" presName="spacer" presStyleCnt="0"/>
      <dgm:spPr/>
    </dgm:pt>
    <dgm:pt modelId="{55362186-A262-42F7-B133-8DF4B2AEF0EB}" type="pres">
      <dgm:prSet presAssocID="{9FE2C344-4C3E-4CA7-95CE-3585399A1E98}" presName="parentText" presStyleLbl="node1" presStyleIdx="1" presStyleCnt="5">
        <dgm:presLayoutVars>
          <dgm:chMax val="0"/>
          <dgm:bulletEnabled val="1"/>
        </dgm:presLayoutVars>
      </dgm:prSet>
      <dgm:spPr/>
    </dgm:pt>
    <dgm:pt modelId="{5B0B22AF-3114-4919-923C-6E4984566CA1}" type="pres">
      <dgm:prSet presAssocID="{4BFAEAE5-B2A3-4974-BE8F-F251A43461CA}" presName="spacer" presStyleCnt="0"/>
      <dgm:spPr/>
    </dgm:pt>
    <dgm:pt modelId="{872B6393-1998-4A2F-8297-A16265FA7D05}" type="pres">
      <dgm:prSet presAssocID="{74626060-2F12-4E10-9C6A-478902651283}" presName="parentText" presStyleLbl="node1" presStyleIdx="2" presStyleCnt="5">
        <dgm:presLayoutVars>
          <dgm:chMax val="0"/>
          <dgm:bulletEnabled val="1"/>
        </dgm:presLayoutVars>
      </dgm:prSet>
      <dgm:spPr/>
    </dgm:pt>
    <dgm:pt modelId="{33A87028-C8A5-4AED-9057-B6D6BA20DD03}" type="pres">
      <dgm:prSet presAssocID="{4194FE13-5330-4859-85B7-AB662693E419}" presName="spacer" presStyleCnt="0"/>
      <dgm:spPr/>
    </dgm:pt>
    <dgm:pt modelId="{29771940-F531-424B-AC2D-2206FB433A38}" type="pres">
      <dgm:prSet presAssocID="{6F36940B-C86A-45C2-BC38-072644A7B3F9}" presName="parentText" presStyleLbl="node1" presStyleIdx="3" presStyleCnt="5">
        <dgm:presLayoutVars>
          <dgm:chMax val="0"/>
          <dgm:bulletEnabled val="1"/>
        </dgm:presLayoutVars>
      </dgm:prSet>
      <dgm:spPr/>
    </dgm:pt>
    <dgm:pt modelId="{7FC1236E-FCBB-4B8B-BF18-1C5CAF6B50A2}" type="pres">
      <dgm:prSet presAssocID="{9619FA50-E003-4545-A753-737330D32E3A}" presName="spacer" presStyleCnt="0"/>
      <dgm:spPr/>
    </dgm:pt>
    <dgm:pt modelId="{A6F23DEA-A957-401B-AA79-69F5000D853A}" type="pres">
      <dgm:prSet presAssocID="{01D33311-3FB3-48D9-9AE0-F8694045D678}" presName="parentText" presStyleLbl="node1" presStyleIdx="4" presStyleCnt="5">
        <dgm:presLayoutVars>
          <dgm:chMax val="0"/>
          <dgm:bulletEnabled val="1"/>
        </dgm:presLayoutVars>
      </dgm:prSet>
      <dgm:spPr/>
    </dgm:pt>
  </dgm:ptLst>
  <dgm:cxnLst>
    <dgm:cxn modelId="{70362C09-4DF8-44C4-A81A-A0BCB0910A57}" type="presOf" srcId="{01D33311-3FB3-48D9-9AE0-F8694045D678}" destId="{A6F23DEA-A957-401B-AA79-69F5000D853A}" srcOrd="0" destOrd="0" presId="urn:microsoft.com/office/officeart/2005/8/layout/vList2"/>
    <dgm:cxn modelId="{030D7669-7729-4637-9AA7-D2147E4AD7B8}" srcId="{85EB9A86-A915-45AE-B91C-CC611782C5C0}" destId="{9FE2C344-4C3E-4CA7-95CE-3585399A1E98}" srcOrd="1" destOrd="0" parTransId="{1F4358EB-FDE4-422C-A3CC-D99F4F602134}" sibTransId="{4BFAEAE5-B2A3-4974-BE8F-F251A43461CA}"/>
    <dgm:cxn modelId="{AD0D4B7B-D567-4E88-925B-2F1B8FBAA004}" srcId="{85EB9A86-A915-45AE-B91C-CC611782C5C0}" destId="{01D33311-3FB3-48D9-9AE0-F8694045D678}" srcOrd="4" destOrd="0" parTransId="{B4A74E1C-73E1-4A1F-88F4-EF62BB32F7A2}" sibTransId="{96EC3DC5-F766-4103-ADFA-CE96EE0F8474}"/>
    <dgm:cxn modelId="{41CD9A88-70AB-4D02-84B2-5AAEBA84E9B2}" srcId="{85EB9A86-A915-45AE-B91C-CC611782C5C0}" destId="{5631CC34-9D02-4AB0-AA94-780B29822B84}" srcOrd="0" destOrd="0" parTransId="{7E83AF3D-6AB0-4723-BA8E-A0BEF9F73F96}" sibTransId="{554811F9-BB2E-4454-8AEF-C51F688123DD}"/>
    <dgm:cxn modelId="{87FB1D9E-C9E9-4869-BAC2-5A7919F29D37}" srcId="{85EB9A86-A915-45AE-B91C-CC611782C5C0}" destId="{6F36940B-C86A-45C2-BC38-072644A7B3F9}" srcOrd="3" destOrd="0" parTransId="{1198DAC8-A86D-44A8-BEE6-F27798D30DFD}" sibTransId="{9619FA50-E003-4545-A753-737330D32E3A}"/>
    <dgm:cxn modelId="{6B3DA7A7-F5DD-4B8B-8239-3DF0F85BE384}" type="presOf" srcId="{85EB9A86-A915-45AE-B91C-CC611782C5C0}" destId="{08C2E46B-8324-4611-B5C4-3D4155B3302A}" srcOrd="0" destOrd="0" presId="urn:microsoft.com/office/officeart/2005/8/layout/vList2"/>
    <dgm:cxn modelId="{BEFBA1BC-C3BA-4DDD-9DEE-FCE8380C9645}" type="presOf" srcId="{9FE2C344-4C3E-4CA7-95CE-3585399A1E98}" destId="{55362186-A262-42F7-B133-8DF4B2AEF0EB}" srcOrd="0" destOrd="0" presId="urn:microsoft.com/office/officeart/2005/8/layout/vList2"/>
    <dgm:cxn modelId="{29CE65DB-2385-4AB8-A5C9-F4AAB358037B}" srcId="{85EB9A86-A915-45AE-B91C-CC611782C5C0}" destId="{74626060-2F12-4E10-9C6A-478902651283}" srcOrd="2" destOrd="0" parTransId="{8D386EE5-73F8-416A-A02F-2CACC2289A67}" sibTransId="{4194FE13-5330-4859-85B7-AB662693E419}"/>
    <dgm:cxn modelId="{52E890E7-8FEB-4D1B-B42B-997FD9832EB7}" type="presOf" srcId="{5631CC34-9D02-4AB0-AA94-780B29822B84}" destId="{28715391-85C6-4BF0-A695-48B6DF361281}" srcOrd="0" destOrd="0" presId="urn:microsoft.com/office/officeart/2005/8/layout/vList2"/>
    <dgm:cxn modelId="{4C7920F5-5181-4918-832E-76099992FBE8}" type="presOf" srcId="{74626060-2F12-4E10-9C6A-478902651283}" destId="{872B6393-1998-4A2F-8297-A16265FA7D05}" srcOrd="0" destOrd="0" presId="urn:microsoft.com/office/officeart/2005/8/layout/vList2"/>
    <dgm:cxn modelId="{45255FF6-87C7-4D59-9DBF-94D475A3E9CA}" type="presOf" srcId="{6F36940B-C86A-45C2-BC38-072644A7B3F9}" destId="{29771940-F531-424B-AC2D-2206FB433A38}" srcOrd="0" destOrd="0" presId="urn:microsoft.com/office/officeart/2005/8/layout/vList2"/>
    <dgm:cxn modelId="{6D0C57C9-3B36-4FED-A1D2-A7F838EF542D}" type="presParOf" srcId="{08C2E46B-8324-4611-B5C4-3D4155B3302A}" destId="{28715391-85C6-4BF0-A695-48B6DF361281}" srcOrd="0" destOrd="0" presId="urn:microsoft.com/office/officeart/2005/8/layout/vList2"/>
    <dgm:cxn modelId="{EC990B40-98A9-40F3-961B-CCCE49AC9255}" type="presParOf" srcId="{08C2E46B-8324-4611-B5C4-3D4155B3302A}" destId="{B4BC722D-7C25-45C1-B480-D89EC836F2A1}" srcOrd="1" destOrd="0" presId="urn:microsoft.com/office/officeart/2005/8/layout/vList2"/>
    <dgm:cxn modelId="{B3586AED-3B89-478B-A8A9-745E5A57B3EE}" type="presParOf" srcId="{08C2E46B-8324-4611-B5C4-3D4155B3302A}" destId="{55362186-A262-42F7-B133-8DF4B2AEF0EB}" srcOrd="2" destOrd="0" presId="urn:microsoft.com/office/officeart/2005/8/layout/vList2"/>
    <dgm:cxn modelId="{17A92DDB-C24F-43B8-9735-DCF51AAFDA60}" type="presParOf" srcId="{08C2E46B-8324-4611-B5C4-3D4155B3302A}" destId="{5B0B22AF-3114-4919-923C-6E4984566CA1}" srcOrd="3" destOrd="0" presId="urn:microsoft.com/office/officeart/2005/8/layout/vList2"/>
    <dgm:cxn modelId="{2A7AA31D-6756-47DE-BEEF-20202A3C9373}" type="presParOf" srcId="{08C2E46B-8324-4611-B5C4-3D4155B3302A}" destId="{872B6393-1998-4A2F-8297-A16265FA7D05}" srcOrd="4" destOrd="0" presId="urn:microsoft.com/office/officeart/2005/8/layout/vList2"/>
    <dgm:cxn modelId="{35830139-4682-43D6-B618-35818332706E}" type="presParOf" srcId="{08C2E46B-8324-4611-B5C4-3D4155B3302A}" destId="{33A87028-C8A5-4AED-9057-B6D6BA20DD03}" srcOrd="5" destOrd="0" presId="urn:microsoft.com/office/officeart/2005/8/layout/vList2"/>
    <dgm:cxn modelId="{B76E958A-0C7E-4740-9656-25C291618183}" type="presParOf" srcId="{08C2E46B-8324-4611-B5C4-3D4155B3302A}" destId="{29771940-F531-424B-AC2D-2206FB433A38}" srcOrd="6" destOrd="0" presId="urn:microsoft.com/office/officeart/2005/8/layout/vList2"/>
    <dgm:cxn modelId="{E8D13016-014B-4B3A-AE3D-C0E8384435CF}" type="presParOf" srcId="{08C2E46B-8324-4611-B5C4-3D4155B3302A}" destId="{7FC1236E-FCBB-4B8B-BF18-1C5CAF6B50A2}" srcOrd="7" destOrd="0" presId="urn:microsoft.com/office/officeart/2005/8/layout/vList2"/>
    <dgm:cxn modelId="{C0EAE27F-8768-4A36-836D-79A120C6EB37}" type="presParOf" srcId="{08C2E46B-8324-4611-B5C4-3D4155B3302A}" destId="{A6F23DEA-A957-401B-AA79-69F5000D853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15391-85C6-4BF0-A695-48B6DF361281}">
      <dsp:nvSpPr>
        <dsp:cNvPr id="0" name=""/>
        <dsp:cNvSpPr/>
      </dsp:nvSpPr>
      <dsp:spPr>
        <a:xfrm>
          <a:off x="0" y="68922"/>
          <a:ext cx="8213692" cy="53235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0" i="0" kern="1200" dirty="0"/>
            <a:t>The ultimate mediator of acid secretion is the H</a:t>
          </a:r>
          <a:r>
            <a:rPr lang="en-IN" sz="1400" b="0" i="0" kern="1200" baseline="30000" dirty="0"/>
            <a:t>+</a:t>
          </a:r>
          <a:r>
            <a:rPr lang="en-IN" sz="1400" b="0" i="0" kern="1200" dirty="0"/>
            <a:t> - K</a:t>
          </a:r>
          <a:r>
            <a:rPr lang="en-IN" sz="1400" b="0" i="0" kern="1200" baseline="30000" dirty="0"/>
            <a:t>+</a:t>
          </a:r>
          <a:r>
            <a:rPr lang="en-IN" sz="1400" b="0" i="0" kern="1200" dirty="0"/>
            <a:t> ATPase ( Proton pump) of the parietal cell. </a:t>
          </a:r>
          <a:endParaRPr lang="en-IN" sz="1400" kern="1200" dirty="0"/>
        </a:p>
      </dsp:txBody>
      <dsp:txXfrm>
        <a:off x="25987" y="94909"/>
        <a:ext cx="8161718" cy="480376"/>
      </dsp:txXfrm>
    </dsp:sp>
    <dsp:sp modelId="{55362186-A262-42F7-B133-8DF4B2AEF0EB}">
      <dsp:nvSpPr>
        <dsp:cNvPr id="0" name=""/>
        <dsp:cNvSpPr/>
      </dsp:nvSpPr>
      <dsp:spPr>
        <a:xfrm>
          <a:off x="0" y="641592"/>
          <a:ext cx="8213692" cy="532350"/>
        </a:xfrm>
        <a:prstGeom prst="roundRect">
          <a:avLst/>
        </a:prstGeom>
        <a:solidFill>
          <a:schemeClr val="accent4">
            <a:hueOff val="-1768203"/>
            <a:satOff val="-6694"/>
            <a:lumOff val="392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0" i="0" kern="1200" dirty="0"/>
            <a:t>All the PPI`s contain a </a:t>
          </a:r>
          <a:r>
            <a:rPr lang="en-IN" sz="1400" b="0" i="0" kern="1200" dirty="0" err="1"/>
            <a:t>sulphinyl</a:t>
          </a:r>
          <a:r>
            <a:rPr lang="en-IN" sz="1400" b="0" i="0" kern="1200" dirty="0"/>
            <a:t> (-SO-) group in a bridge between substituted benzimidazole &amp; pyridine ring. </a:t>
          </a:r>
          <a:endParaRPr lang="en-IN" sz="1400" kern="1200" dirty="0"/>
        </a:p>
      </dsp:txBody>
      <dsp:txXfrm>
        <a:off x="25987" y="667579"/>
        <a:ext cx="8161718" cy="480376"/>
      </dsp:txXfrm>
    </dsp:sp>
    <dsp:sp modelId="{872B6393-1998-4A2F-8297-A16265FA7D05}">
      <dsp:nvSpPr>
        <dsp:cNvPr id="0" name=""/>
        <dsp:cNvSpPr/>
      </dsp:nvSpPr>
      <dsp:spPr>
        <a:xfrm>
          <a:off x="0" y="1214262"/>
          <a:ext cx="8213692" cy="532350"/>
        </a:xfrm>
        <a:prstGeom prst="roundRect">
          <a:avLst/>
        </a:prstGeom>
        <a:solidFill>
          <a:schemeClr val="accent4">
            <a:hueOff val="-3536406"/>
            <a:satOff val="-13388"/>
            <a:lumOff val="78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0" i="0" kern="1200"/>
            <a:t>At neutral pH these agents are chemically stable, lipid-soluble, weak-bases that are devoid of inhibitory activity. </a:t>
          </a:r>
          <a:endParaRPr lang="en-IN" sz="1400" kern="1200"/>
        </a:p>
      </dsp:txBody>
      <dsp:txXfrm>
        <a:off x="25987" y="1240249"/>
        <a:ext cx="8161718" cy="480376"/>
      </dsp:txXfrm>
    </dsp:sp>
    <dsp:sp modelId="{29771940-F531-424B-AC2D-2206FB433A38}">
      <dsp:nvSpPr>
        <dsp:cNvPr id="0" name=""/>
        <dsp:cNvSpPr/>
      </dsp:nvSpPr>
      <dsp:spPr>
        <a:xfrm>
          <a:off x="0" y="1786932"/>
          <a:ext cx="8213692" cy="532350"/>
        </a:xfrm>
        <a:prstGeom prst="roundRect">
          <a:avLst/>
        </a:prstGeom>
        <a:solidFill>
          <a:schemeClr val="accent4">
            <a:hueOff val="-5304608"/>
            <a:satOff val="-20081"/>
            <a:lumOff val="1176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0" i="0" kern="1200"/>
            <a:t>These drugs reach parietal cells from the blood gets protonated &amp; thereby trapped. The protonated agent rearranges to form a sulphenic acid  (-SOH) &amp; Sulphenamide (-SN-). </a:t>
          </a:r>
          <a:endParaRPr lang="en-IN" sz="1400" kern="1200"/>
        </a:p>
      </dsp:txBody>
      <dsp:txXfrm>
        <a:off x="25987" y="1812919"/>
        <a:ext cx="8161718" cy="480376"/>
      </dsp:txXfrm>
    </dsp:sp>
    <dsp:sp modelId="{A6F23DEA-A957-401B-AA79-69F5000D853A}">
      <dsp:nvSpPr>
        <dsp:cNvPr id="0" name=""/>
        <dsp:cNvSpPr/>
      </dsp:nvSpPr>
      <dsp:spPr>
        <a:xfrm>
          <a:off x="0" y="2359602"/>
          <a:ext cx="8213692" cy="532350"/>
        </a:xfrm>
        <a:prstGeom prst="roundRect">
          <a:avLst/>
        </a:prstGeom>
        <a:solidFill>
          <a:schemeClr val="accent4">
            <a:hueOff val="-7072811"/>
            <a:satOff val="-26775"/>
            <a:lumOff val="15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0" i="0" kern="1200" dirty="0"/>
            <a:t>The </a:t>
          </a:r>
          <a:r>
            <a:rPr lang="en-IN" sz="1400" b="0" i="0" kern="1200" dirty="0" err="1"/>
            <a:t>sulphenamide</a:t>
          </a:r>
          <a:r>
            <a:rPr lang="en-IN" sz="1400" b="0" i="0" kern="1200" dirty="0"/>
            <a:t> interacts covalently with Sulfhydryl (-SH) group of cysteine of the H+/K+ ATPase enzyme </a:t>
          </a:r>
          <a:r>
            <a:rPr lang="en-IN" sz="1400" b="0" i="0" kern="1200" dirty="0" err="1"/>
            <a:t>i.e</a:t>
          </a:r>
          <a:r>
            <a:rPr lang="en-IN" sz="1400" b="0" i="0" kern="1200" dirty="0"/>
            <a:t> Proton Pump, &amp; inhibit irreversibly &amp; thereby blocks gastric acid secretion.</a:t>
          </a:r>
          <a:endParaRPr lang="en-IN" sz="1400" kern="1200" dirty="0"/>
        </a:p>
      </dsp:txBody>
      <dsp:txXfrm>
        <a:off x="25987" y="2385589"/>
        <a:ext cx="8161718" cy="4803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725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791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773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352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873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2608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062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333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7504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947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685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181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6701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683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67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434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97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6353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0418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14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12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137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0975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7253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777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809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4161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1140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352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84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77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6920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4681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0405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8473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74806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611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4942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8982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5214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5101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0240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57622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1720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1384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31587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84051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42199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8662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59416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2314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953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9019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99032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62798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54677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64749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6018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88767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96443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62462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26780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167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29803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2560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91125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68539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6061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94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23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yellow" type="title">
  <p:cSld name="TITLE">
    <p:bg>
      <p:bgPr>
        <a:solidFill>
          <a:schemeClr val="accent1"/>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1630650" y="1991813"/>
            <a:ext cx="58827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5800"/>
              <a:buNone/>
              <a:defRPr sz="5800">
                <a:solidFill>
                  <a:srgbClr val="FFFFFF"/>
                </a:solidFill>
              </a:defRPr>
            </a:lvl1pPr>
            <a:lvl2pPr lvl="1" algn="ctr">
              <a:spcBef>
                <a:spcPts val="0"/>
              </a:spcBef>
              <a:spcAft>
                <a:spcPts val="0"/>
              </a:spcAft>
              <a:buClr>
                <a:srgbClr val="FFFFFF"/>
              </a:buClr>
              <a:buSzPts val="5800"/>
              <a:buNone/>
              <a:defRPr sz="5800">
                <a:solidFill>
                  <a:srgbClr val="FFFFFF"/>
                </a:solidFill>
              </a:defRPr>
            </a:lvl2pPr>
            <a:lvl3pPr lvl="2" algn="ctr">
              <a:spcBef>
                <a:spcPts val="0"/>
              </a:spcBef>
              <a:spcAft>
                <a:spcPts val="0"/>
              </a:spcAft>
              <a:buClr>
                <a:srgbClr val="FFFFFF"/>
              </a:buClr>
              <a:buSzPts val="5800"/>
              <a:buNone/>
              <a:defRPr sz="5800">
                <a:solidFill>
                  <a:srgbClr val="FFFFFF"/>
                </a:solidFill>
              </a:defRPr>
            </a:lvl3pPr>
            <a:lvl4pPr lvl="3" algn="ctr">
              <a:spcBef>
                <a:spcPts val="0"/>
              </a:spcBef>
              <a:spcAft>
                <a:spcPts val="0"/>
              </a:spcAft>
              <a:buClr>
                <a:srgbClr val="FFFFFF"/>
              </a:buClr>
              <a:buSzPts val="5800"/>
              <a:buNone/>
              <a:defRPr sz="5800">
                <a:solidFill>
                  <a:srgbClr val="FFFFFF"/>
                </a:solidFill>
              </a:defRPr>
            </a:lvl4pPr>
            <a:lvl5pPr lvl="4" algn="ctr">
              <a:spcBef>
                <a:spcPts val="0"/>
              </a:spcBef>
              <a:spcAft>
                <a:spcPts val="0"/>
              </a:spcAft>
              <a:buClr>
                <a:srgbClr val="FFFFFF"/>
              </a:buClr>
              <a:buSzPts val="5800"/>
              <a:buNone/>
              <a:defRPr sz="5800">
                <a:solidFill>
                  <a:srgbClr val="FFFFFF"/>
                </a:solidFill>
              </a:defRPr>
            </a:lvl5pPr>
            <a:lvl6pPr lvl="5" algn="ctr">
              <a:spcBef>
                <a:spcPts val="0"/>
              </a:spcBef>
              <a:spcAft>
                <a:spcPts val="0"/>
              </a:spcAft>
              <a:buClr>
                <a:srgbClr val="FFFFFF"/>
              </a:buClr>
              <a:buSzPts val="5800"/>
              <a:buNone/>
              <a:defRPr sz="5800">
                <a:solidFill>
                  <a:srgbClr val="FFFFFF"/>
                </a:solidFill>
              </a:defRPr>
            </a:lvl6pPr>
            <a:lvl7pPr lvl="6" algn="ctr">
              <a:spcBef>
                <a:spcPts val="0"/>
              </a:spcBef>
              <a:spcAft>
                <a:spcPts val="0"/>
              </a:spcAft>
              <a:buClr>
                <a:srgbClr val="FFFFFF"/>
              </a:buClr>
              <a:buSzPts val="5800"/>
              <a:buNone/>
              <a:defRPr sz="5800">
                <a:solidFill>
                  <a:srgbClr val="FFFFFF"/>
                </a:solidFill>
              </a:defRPr>
            </a:lvl7pPr>
            <a:lvl8pPr lvl="7" algn="ctr">
              <a:spcBef>
                <a:spcPts val="0"/>
              </a:spcBef>
              <a:spcAft>
                <a:spcPts val="0"/>
              </a:spcAft>
              <a:buClr>
                <a:srgbClr val="FFFFFF"/>
              </a:buClr>
              <a:buSzPts val="5800"/>
              <a:buNone/>
              <a:defRPr sz="5800">
                <a:solidFill>
                  <a:srgbClr val="FFFFFF"/>
                </a:solidFill>
              </a:defRPr>
            </a:lvl8pPr>
            <a:lvl9pPr lvl="8" algn="ctr">
              <a:spcBef>
                <a:spcPts val="0"/>
              </a:spcBef>
              <a:spcAft>
                <a:spcPts val="0"/>
              </a:spcAft>
              <a:buClr>
                <a:srgbClr val="FFFFFF"/>
              </a:buClr>
              <a:buSzPts val="5800"/>
              <a:buNone/>
              <a:defRPr sz="5800">
                <a:solidFill>
                  <a:srgbClr val="FFFFFF"/>
                </a:solidFill>
              </a:defRPr>
            </a:lvl9pPr>
          </a:lstStyle>
          <a:p>
            <a:endParaRPr/>
          </a:p>
        </p:txBody>
      </p:sp>
      <p:sp>
        <p:nvSpPr>
          <p:cNvPr id="12" name="Google Shape;12;p2"/>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1109975" y="1373588"/>
            <a:ext cx="3266400" cy="3086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1" name="Google Shape;31;p6"/>
          <p:cNvSpPr txBox="1">
            <a:spLocks noGrp="1"/>
          </p:cNvSpPr>
          <p:nvPr>
            <p:ph type="body" idx="2"/>
          </p:nvPr>
        </p:nvSpPr>
        <p:spPr>
          <a:xfrm>
            <a:off x="4915550" y="1373588"/>
            <a:ext cx="3155400" cy="3086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2" name="Google Shape;32;p6"/>
          <p:cNvSpPr txBox="1">
            <a:spLocks noGrp="1"/>
          </p:cNvSpPr>
          <p:nvPr>
            <p:ph type="title"/>
          </p:nvPr>
        </p:nvSpPr>
        <p:spPr>
          <a:xfrm>
            <a:off x="1027950" y="517331"/>
            <a:ext cx="7088100" cy="68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a:endParaRPr/>
          </a:p>
        </p:txBody>
      </p:sp>
      <p:sp>
        <p:nvSpPr>
          <p:cNvPr id="33" name="Google Shape;33;p6"/>
          <p:cNvSpPr/>
          <p:nvPr/>
        </p:nvSpPr>
        <p:spPr>
          <a:xfrm>
            <a:off x="3120675"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chemeClr val="dk2"/>
            </a:solidFill>
            <a:prstDash val="solid"/>
            <a:round/>
            <a:headEnd type="none" w="med" len="med"/>
            <a:tailEnd type="none" w="med" len="med"/>
          </a:ln>
        </p:spPr>
      </p:sp>
      <p:sp>
        <p:nvSpPr>
          <p:cNvPr id="34" name="Google Shape;34;p6"/>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chemeClr val="dk2"/>
            </a:solidFill>
            <a:prstDash val="solid"/>
            <a:round/>
            <a:headEnd type="none" w="med" len="med"/>
            <a:tailEnd type="none" w="med" len="med"/>
          </a:ln>
        </p:spPr>
      </p:sp>
      <p:sp>
        <p:nvSpPr>
          <p:cNvPr id="35" name="Google Shape;35;p6"/>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5">
            <a:alphaModFix/>
          </a:blip>
          <a:stretch>
            <a:fill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824550" y="593531"/>
            <a:ext cx="7547700" cy="682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1pPr>
            <a:lvl2pPr lvl="1"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2pPr>
            <a:lvl3pPr lvl="2"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3pPr>
            <a:lvl4pPr lvl="3"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4pPr>
            <a:lvl5pPr lvl="4"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5pPr>
            <a:lvl6pPr lvl="5"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6pPr>
            <a:lvl7pPr lvl="6"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7pPr>
            <a:lvl8pPr lvl="7"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8pPr>
            <a:lvl9pPr lvl="8"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9pPr>
          </a:lstStyle>
          <a:p>
            <a:endParaRPr/>
          </a:p>
        </p:txBody>
      </p:sp>
      <p:sp>
        <p:nvSpPr>
          <p:cNvPr id="8" name="Google Shape;8;p1"/>
          <p:cNvSpPr txBox="1">
            <a:spLocks noGrp="1"/>
          </p:cNvSpPr>
          <p:nvPr>
            <p:ph type="body" idx="1"/>
          </p:nvPr>
        </p:nvSpPr>
        <p:spPr>
          <a:xfrm>
            <a:off x="1070325" y="1438988"/>
            <a:ext cx="7056300" cy="3062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Varela Round"/>
              <a:buChar char="▧"/>
              <a:defRPr sz="2400">
                <a:solidFill>
                  <a:schemeClr val="dk1"/>
                </a:solidFill>
                <a:latin typeface="Varela Round"/>
                <a:ea typeface="Varela Round"/>
                <a:cs typeface="Varela Round"/>
                <a:sym typeface="Varela Round"/>
              </a:defRPr>
            </a:lvl1pPr>
            <a:lvl2pPr marL="914400" lvl="1"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2pPr>
            <a:lvl3pPr marL="1371600" lvl="2"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3pPr>
            <a:lvl4pPr marL="1828800" lvl="3"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4pPr>
            <a:lvl5pPr marL="2286000" lvl="4"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5pPr>
            <a:lvl6pPr marL="2743200" lvl="5"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6pPr>
            <a:lvl7pPr marL="3200400" lvl="6"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7pPr>
            <a:lvl8pPr marL="3657600" lvl="7"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8pPr>
            <a:lvl9pPr marL="4114800" lvl="8"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9pPr>
          </a:lstStyle>
          <a:p>
            <a:endParaRPr/>
          </a:p>
        </p:txBody>
      </p:sp>
      <p:sp>
        <p:nvSpPr>
          <p:cNvPr id="9" name="Google Shape;9;p1"/>
          <p:cNvSpPr txBox="1">
            <a:spLocks noGrp="1"/>
          </p:cNvSpPr>
          <p:nvPr>
            <p:ph type="sldNum" idx="12"/>
          </p:nvPr>
        </p:nvSpPr>
        <p:spPr>
          <a:xfrm>
            <a:off x="4348076" y="4726751"/>
            <a:ext cx="548700" cy="299100"/>
          </a:xfrm>
          <a:prstGeom prst="rect">
            <a:avLst/>
          </a:prstGeom>
          <a:noFill/>
          <a:ln>
            <a:noFill/>
          </a:ln>
        </p:spPr>
        <p:txBody>
          <a:bodyPr spcFirstLastPara="1" wrap="square" lIns="91425" tIns="91425" rIns="91425" bIns="91425" anchor="t" anchorCtr="0">
            <a:noAutofit/>
          </a:bodyPr>
          <a:lstStyle>
            <a:lvl1pPr lvl="0" algn="ctr">
              <a:buNone/>
              <a:defRPr sz="1300">
                <a:solidFill>
                  <a:schemeClr val="dk2"/>
                </a:solidFill>
                <a:latin typeface="Shadows Into Light"/>
                <a:ea typeface="Shadows Into Light"/>
                <a:cs typeface="Shadows Into Light"/>
                <a:sym typeface="Shadows Into Light"/>
              </a:defRPr>
            </a:lvl1pPr>
            <a:lvl2pPr lvl="1" algn="ctr">
              <a:buNone/>
              <a:defRPr sz="1300">
                <a:solidFill>
                  <a:schemeClr val="dk2"/>
                </a:solidFill>
                <a:latin typeface="Shadows Into Light"/>
                <a:ea typeface="Shadows Into Light"/>
                <a:cs typeface="Shadows Into Light"/>
                <a:sym typeface="Shadows Into Light"/>
              </a:defRPr>
            </a:lvl2pPr>
            <a:lvl3pPr lvl="2" algn="ctr">
              <a:buNone/>
              <a:defRPr sz="1300">
                <a:solidFill>
                  <a:schemeClr val="dk2"/>
                </a:solidFill>
                <a:latin typeface="Shadows Into Light"/>
                <a:ea typeface="Shadows Into Light"/>
                <a:cs typeface="Shadows Into Light"/>
                <a:sym typeface="Shadows Into Light"/>
              </a:defRPr>
            </a:lvl3pPr>
            <a:lvl4pPr lvl="3" algn="ctr">
              <a:buNone/>
              <a:defRPr sz="1300">
                <a:solidFill>
                  <a:schemeClr val="dk2"/>
                </a:solidFill>
                <a:latin typeface="Shadows Into Light"/>
                <a:ea typeface="Shadows Into Light"/>
                <a:cs typeface="Shadows Into Light"/>
                <a:sym typeface="Shadows Into Light"/>
              </a:defRPr>
            </a:lvl4pPr>
            <a:lvl5pPr lvl="4" algn="ctr">
              <a:buNone/>
              <a:defRPr sz="1300">
                <a:solidFill>
                  <a:schemeClr val="dk2"/>
                </a:solidFill>
                <a:latin typeface="Shadows Into Light"/>
                <a:ea typeface="Shadows Into Light"/>
                <a:cs typeface="Shadows Into Light"/>
                <a:sym typeface="Shadows Into Light"/>
              </a:defRPr>
            </a:lvl5pPr>
            <a:lvl6pPr lvl="5" algn="ctr">
              <a:buNone/>
              <a:defRPr sz="1300">
                <a:solidFill>
                  <a:schemeClr val="dk2"/>
                </a:solidFill>
                <a:latin typeface="Shadows Into Light"/>
                <a:ea typeface="Shadows Into Light"/>
                <a:cs typeface="Shadows Into Light"/>
                <a:sym typeface="Shadows Into Light"/>
              </a:defRPr>
            </a:lvl6pPr>
            <a:lvl7pPr lvl="6" algn="ctr">
              <a:buNone/>
              <a:defRPr sz="1300">
                <a:solidFill>
                  <a:schemeClr val="dk2"/>
                </a:solidFill>
                <a:latin typeface="Shadows Into Light"/>
                <a:ea typeface="Shadows Into Light"/>
                <a:cs typeface="Shadows Into Light"/>
                <a:sym typeface="Shadows Into Light"/>
              </a:defRPr>
            </a:lvl7pPr>
            <a:lvl8pPr lvl="7" algn="ctr">
              <a:buNone/>
              <a:defRPr sz="1300">
                <a:solidFill>
                  <a:schemeClr val="dk2"/>
                </a:solidFill>
                <a:latin typeface="Shadows Into Light"/>
                <a:ea typeface="Shadows Into Light"/>
                <a:cs typeface="Shadows Into Light"/>
                <a:sym typeface="Shadows Into Light"/>
              </a:defRPr>
            </a:lvl8pPr>
            <a:lvl9pPr lvl="8" algn="ctr">
              <a:buNone/>
              <a:defRPr sz="1300">
                <a:solidFill>
                  <a:schemeClr val="dk2"/>
                </a:solidFill>
                <a:latin typeface="Shadows Into Light"/>
                <a:ea typeface="Shadows Into Light"/>
                <a:cs typeface="Shadows Into Light"/>
                <a:sym typeface="Shadows Into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2.wmf"/><Relationship Id="rId5" Type="http://schemas.openxmlformats.org/officeDocument/2006/relationships/oleObject" Target="../embeddings/oleObject16.bin"/><Relationship Id="rId10" Type="http://schemas.openxmlformats.org/officeDocument/2006/relationships/image" Target="../media/image34.emf"/><Relationship Id="rId4" Type="http://schemas.openxmlformats.org/officeDocument/2006/relationships/image" Target="../media/image31.wmf"/><Relationship Id="rId9"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6.wmf"/><Relationship Id="rId5" Type="http://schemas.openxmlformats.org/officeDocument/2006/relationships/oleObject" Target="../embeddings/oleObject20.bin"/><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9.emf"/><Relationship Id="rId5" Type="http://schemas.openxmlformats.org/officeDocument/2006/relationships/oleObject" Target="../embeddings/oleObject23.bin"/><Relationship Id="rId4" Type="http://schemas.openxmlformats.org/officeDocument/2006/relationships/image" Target="../media/image38.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2.emf"/><Relationship Id="rId5" Type="http://schemas.openxmlformats.org/officeDocument/2006/relationships/oleObject" Target="../embeddings/oleObject26.bin"/><Relationship Id="rId4" Type="http://schemas.openxmlformats.org/officeDocument/2006/relationships/image" Target="../media/image41.wmf"/></Relationships>
</file>

<file path=ppt/slides/_rels/slide18.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4.emf"/><Relationship Id="rId5" Type="http://schemas.openxmlformats.org/officeDocument/2006/relationships/oleObject" Target="../embeddings/oleObject28.bin"/><Relationship Id="rId4" Type="http://schemas.openxmlformats.org/officeDocument/2006/relationships/image" Target="../media/image4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7.emf"/><Relationship Id="rId5" Type="http://schemas.openxmlformats.org/officeDocument/2006/relationships/oleObject" Target="../embeddings/oleObject31.bin"/><Relationship Id="rId4" Type="http://schemas.openxmlformats.org/officeDocument/2006/relationships/image" Target="../media/image46.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8.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0.wmf"/><Relationship Id="rId5" Type="http://schemas.openxmlformats.org/officeDocument/2006/relationships/oleObject" Target="../embeddings/oleObject35.bin"/><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6.wmf"/><Relationship Id="rId5" Type="http://schemas.openxmlformats.org/officeDocument/2006/relationships/oleObject" Target="../embeddings/oleObject37.bin"/><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0.wmf"/><Relationship Id="rId5" Type="http://schemas.openxmlformats.org/officeDocument/2006/relationships/oleObject" Target="../embeddings/oleObject39.bin"/><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9.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9.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2.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34.bin"/><Relationship Id="rId7" Type="http://schemas.openxmlformats.org/officeDocument/2006/relationships/oleObject" Target="../embeddings/oleObject43.bin"/><Relationship Id="rId12" Type="http://schemas.openxmlformats.org/officeDocument/2006/relationships/image" Target="../media/image57.emf"/><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54.e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56.emf"/><Relationship Id="rId4" Type="http://schemas.openxmlformats.org/officeDocument/2006/relationships/image" Target="../media/image33.emf"/><Relationship Id="rId9" Type="http://schemas.openxmlformats.org/officeDocument/2006/relationships/oleObject" Target="../embeddings/oleObject44.bin"/></Relationships>
</file>

<file path=ppt/slides/_rels/slide35.xml.rels><?xml version="1.0" encoding="UTF-8" standalone="yes"?>
<Relationships xmlns="http://schemas.openxmlformats.org/package/2006/relationships"><Relationship Id="rId8" Type="http://schemas.openxmlformats.org/officeDocument/2006/relationships/image" Target="../media/image60.emf"/><Relationship Id="rId13" Type="http://schemas.openxmlformats.org/officeDocument/2006/relationships/oleObject" Target="../embeddings/oleObject51.bin"/><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62.emf"/><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59.e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oleObject" Target="../embeddings/oleObject49.bin"/><Relationship Id="rId14" Type="http://schemas.openxmlformats.org/officeDocument/2006/relationships/image" Target="../media/image63.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64.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65.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66.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3.bin"/><Relationship Id="rId7"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emf"/><Relationship Id="rId9" Type="http://schemas.openxmlformats.org/officeDocument/2006/relationships/image" Target="../media/image12.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67.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64.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65.emf"/><Relationship Id="rId5" Type="http://schemas.openxmlformats.org/officeDocument/2006/relationships/oleObject" Target="../embeddings/oleObject57.bin"/><Relationship Id="rId4" Type="http://schemas.openxmlformats.org/officeDocument/2006/relationships/image" Target="../media/image66.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65.emf"/><Relationship Id="rId5" Type="http://schemas.openxmlformats.org/officeDocument/2006/relationships/oleObject" Target="../embeddings/oleObject58.bin"/><Relationship Id="rId4" Type="http://schemas.openxmlformats.org/officeDocument/2006/relationships/image" Target="../media/image66.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65.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65.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68.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69.emf"/><Relationship Id="rId5" Type="http://schemas.openxmlformats.org/officeDocument/2006/relationships/oleObject" Target="../embeddings/oleObject63.bin"/><Relationship Id="rId4" Type="http://schemas.openxmlformats.org/officeDocument/2006/relationships/image" Target="../media/image68.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65.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64.emf"/></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4.bin"/><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2.emf"/><Relationship Id="rId9"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71.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72.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73.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74.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75.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75.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75.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emf"/><Relationship Id="rId5" Type="http://schemas.openxmlformats.org/officeDocument/2006/relationships/oleObject" Target="../embeddings/oleObject6.bin"/><Relationship Id="rId4" Type="http://schemas.openxmlformats.org/officeDocument/2006/relationships/image" Target="../media/image20.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75.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75.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75.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75.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74.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72.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72.wmf"/></Relationships>
</file>

<file path=ppt/slides/_rels/slide6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77.emf"/></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6.wmf"/><Relationship Id="rId2" Type="http://schemas.openxmlformats.org/officeDocument/2006/relationships/notesSlide" Target="../notesSlides/notesSlide7.xml"/><Relationship Id="rId16" Type="http://schemas.openxmlformats.org/officeDocument/2006/relationships/image" Target="../media/image28.emf"/><Relationship Id="rId1" Type="http://schemas.openxmlformats.org/officeDocument/2006/relationships/slideLayout" Target="../slideLayouts/slideLayout3.xml"/><Relationship Id="rId6" Type="http://schemas.openxmlformats.org/officeDocument/2006/relationships/image" Target="../media/image23.e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oleObject" Target="../embeddings/oleObject10.bin"/><Relationship Id="rId14" Type="http://schemas.openxmlformats.org/officeDocument/2006/relationships/image" Target="../media/image27.e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78.emf"/></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60" name="Google Shape;60;p11"/>
          <p:cNvSpPr/>
          <p:nvPr/>
        </p:nvSpPr>
        <p:spPr>
          <a:xfrm>
            <a:off x="2496775" y="3413119"/>
            <a:ext cx="3153375" cy="25875"/>
          </a:xfrm>
          <a:custGeom>
            <a:avLst/>
            <a:gdLst/>
            <a:ahLst/>
            <a:cxnLst/>
            <a:rect l="l" t="t" r="r" b="b"/>
            <a:pathLst>
              <a:path w="126135" h="1380" extrusionOk="0">
                <a:moveTo>
                  <a:pt x="0" y="973"/>
                </a:moveTo>
                <a:cubicBezTo>
                  <a:pt x="29075" y="973"/>
                  <a:pt x="58158" y="273"/>
                  <a:pt x="87224" y="973"/>
                </a:cubicBezTo>
                <a:cubicBezTo>
                  <a:pt x="100195" y="1285"/>
                  <a:pt x="113312" y="1974"/>
                  <a:pt x="126135" y="0"/>
                </a:cubicBezTo>
              </a:path>
            </a:pathLst>
          </a:custGeom>
          <a:noFill/>
          <a:ln w="9525" cap="flat" cmpd="sng">
            <a:solidFill>
              <a:srgbClr val="FFFFFF"/>
            </a:solidFill>
            <a:prstDash val="solid"/>
            <a:round/>
            <a:headEnd type="none" w="med" len="med"/>
            <a:tailEnd type="none" w="med" len="med"/>
          </a:ln>
        </p:spPr>
      </p:sp>
      <p:grpSp>
        <p:nvGrpSpPr>
          <p:cNvPr id="21" name="Group 20">
            <a:extLst>
              <a:ext uri="{FF2B5EF4-FFF2-40B4-BE49-F238E27FC236}">
                <a16:creationId xmlns:a16="http://schemas.microsoft.com/office/drawing/2014/main" id="{510913DF-1BD9-4CBC-AA06-8BF7EF936AAA}"/>
              </a:ext>
            </a:extLst>
          </p:cNvPr>
          <p:cNvGrpSpPr/>
          <p:nvPr/>
        </p:nvGrpSpPr>
        <p:grpSpPr>
          <a:xfrm>
            <a:off x="1641445" y="1925719"/>
            <a:ext cx="4835271" cy="1292061"/>
            <a:chOff x="1904716" y="936502"/>
            <a:chExt cx="4835271" cy="1292061"/>
          </a:xfrm>
        </p:grpSpPr>
        <p:pic>
          <p:nvPicPr>
            <p:cNvPr id="3" name="object 9">
              <a:extLst>
                <a:ext uri="{FF2B5EF4-FFF2-40B4-BE49-F238E27FC236}">
                  <a16:creationId xmlns:a16="http://schemas.microsoft.com/office/drawing/2014/main" id="{3BAAE41A-7734-4215-AEA3-426AE6943178}"/>
                </a:ext>
              </a:extLst>
            </p:cNvPr>
            <p:cNvPicPr/>
            <p:nvPr/>
          </p:nvPicPr>
          <p:blipFill>
            <a:blip r:embed="rId3" cstate="print"/>
            <a:stretch>
              <a:fillRect/>
            </a:stretch>
          </p:blipFill>
          <p:spPr>
            <a:xfrm>
              <a:off x="6487003" y="1992343"/>
              <a:ext cx="252984" cy="236220"/>
            </a:xfrm>
            <a:prstGeom prst="rect">
              <a:avLst/>
            </a:prstGeom>
          </p:spPr>
        </p:pic>
        <p:pic>
          <p:nvPicPr>
            <p:cNvPr id="4" name="object 8">
              <a:extLst>
                <a:ext uri="{FF2B5EF4-FFF2-40B4-BE49-F238E27FC236}">
                  <a16:creationId xmlns:a16="http://schemas.microsoft.com/office/drawing/2014/main" id="{BEADDCCA-35E8-4EB1-9A80-7191EA0B018D}"/>
                </a:ext>
              </a:extLst>
            </p:cNvPr>
            <p:cNvPicPr/>
            <p:nvPr/>
          </p:nvPicPr>
          <p:blipFill>
            <a:blip r:embed="rId4" cstate="print"/>
            <a:stretch>
              <a:fillRect/>
            </a:stretch>
          </p:blipFill>
          <p:spPr>
            <a:xfrm>
              <a:off x="1904716" y="936502"/>
              <a:ext cx="251460" cy="222029"/>
            </a:xfrm>
            <a:prstGeom prst="rect">
              <a:avLst/>
            </a:prstGeom>
          </p:spPr>
        </p:pic>
        <p:sp>
          <p:nvSpPr>
            <p:cNvPr id="8" name="TextBox 7">
              <a:extLst>
                <a:ext uri="{FF2B5EF4-FFF2-40B4-BE49-F238E27FC236}">
                  <a16:creationId xmlns:a16="http://schemas.microsoft.com/office/drawing/2014/main" id="{00CB24A6-1B42-4E70-AE06-F5546268C57D}"/>
                </a:ext>
              </a:extLst>
            </p:cNvPr>
            <p:cNvSpPr txBox="1"/>
            <p:nvPr/>
          </p:nvSpPr>
          <p:spPr>
            <a:xfrm>
              <a:off x="2167987" y="1129302"/>
              <a:ext cx="4572000" cy="769441"/>
            </a:xfrm>
            <a:prstGeom prst="rect">
              <a:avLst/>
            </a:prstGeom>
            <a:noFill/>
          </p:spPr>
          <p:txBody>
            <a:bodyPr wrap="square">
              <a:spAutoFit/>
            </a:bodyPr>
            <a:lstStyle/>
            <a:p>
              <a:r>
                <a:rPr lang="en-IN" sz="4400" b="1" dirty="0">
                  <a:solidFill>
                    <a:srgbClr val="FFFFFF"/>
                  </a:solidFill>
                  <a:latin typeface="Algerian" panose="04020705040A02060702" pitchFamily="82" charset="0"/>
                  <a:cs typeface="Century Gothic"/>
                </a:rPr>
                <a:t>A</a:t>
              </a:r>
              <a:r>
                <a:rPr lang="en-IN" sz="3600" b="1" dirty="0">
                  <a:solidFill>
                    <a:srgbClr val="FFFFFF"/>
                  </a:solidFill>
                  <a:latin typeface="Algerian" panose="04020705040A02060702" pitchFamily="82" charset="0"/>
                  <a:cs typeface="Century Gothic"/>
                </a:rPr>
                <a:t>NTI</a:t>
              </a:r>
              <a:r>
                <a:rPr lang="en-IN" sz="4400" b="1" dirty="0">
                  <a:solidFill>
                    <a:srgbClr val="FFFFFF"/>
                  </a:solidFill>
                  <a:latin typeface="Algerian" panose="04020705040A02060702" pitchFamily="82" charset="0"/>
                  <a:cs typeface="Century Gothic"/>
                </a:rPr>
                <a:t>-H</a:t>
              </a:r>
              <a:r>
                <a:rPr lang="en-IN" sz="3600" b="1" dirty="0">
                  <a:solidFill>
                    <a:srgbClr val="FFFFFF"/>
                  </a:solidFill>
                  <a:latin typeface="Algerian" panose="04020705040A02060702" pitchFamily="82" charset="0"/>
                  <a:cs typeface="Century Gothic"/>
                </a:rPr>
                <a:t>ISTAMINICS</a:t>
              </a:r>
              <a:endParaRPr lang="en-IN" sz="3600" dirty="0">
                <a:latin typeface="Algerian" panose="04020705040A02060702" pitchFamily="82" charset="0"/>
              </a:endParaRPr>
            </a:p>
          </p:txBody>
        </p:sp>
      </p:grpSp>
      <p:sp>
        <p:nvSpPr>
          <p:cNvPr id="17" name="TextBox 16">
            <a:extLst>
              <a:ext uri="{FF2B5EF4-FFF2-40B4-BE49-F238E27FC236}">
                <a16:creationId xmlns:a16="http://schemas.microsoft.com/office/drawing/2014/main" id="{55758928-1B5C-4E8C-AA86-D6CED7A060F2}"/>
              </a:ext>
            </a:extLst>
          </p:cNvPr>
          <p:cNvSpPr txBox="1"/>
          <p:nvPr/>
        </p:nvSpPr>
        <p:spPr>
          <a:xfrm>
            <a:off x="1892905" y="2814245"/>
            <a:ext cx="4572000" cy="1438855"/>
          </a:xfrm>
          <a:prstGeom prst="rect">
            <a:avLst/>
          </a:prstGeom>
          <a:noFill/>
        </p:spPr>
        <p:txBody>
          <a:bodyPr wrap="square">
            <a:spAutoFit/>
          </a:bodyPr>
          <a:lstStyle/>
          <a:p>
            <a:pPr algn="ctr">
              <a:lnSpc>
                <a:spcPct val="100000"/>
              </a:lnSpc>
              <a:spcBef>
                <a:spcPts val="525"/>
              </a:spcBef>
            </a:pPr>
            <a:r>
              <a:rPr lang="en-US" sz="1100" spc="15" dirty="0">
                <a:solidFill>
                  <a:srgbClr val="3F3F3F"/>
                </a:solidFill>
                <a:latin typeface="Century Gothic"/>
                <a:cs typeface="Century Gothic"/>
              </a:rPr>
              <a:t>By</a:t>
            </a:r>
          </a:p>
          <a:p>
            <a:pPr algn="ctr">
              <a:lnSpc>
                <a:spcPct val="100000"/>
              </a:lnSpc>
              <a:spcBef>
                <a:spcPts val="525"/>
              </a:spcBef>
            </a:pPr>
            <a:r>
              <a:rPr lang="en-US" sz="1800" b="1" spc="15" dirty="0">
                <a:solidFill>
                  <a:srgbClr val="002060"/>
                </a:solidFill>
                <a:latin typeface="Century Gothic"/>
                <a:cs typeface="Century Gothic"/>
              </a:rPr>
              <a:t>Shaikh Matin </a:t>
            </a:r>
          </a:p>
          <a:p>
            <a:pPr algn="ctr">
              <a:lnSpc>
                <a:spcPct val="100000"/>
              </a:lnSpc>
              <a:spcBef>
                <a:spcPts val="525"/>
              </a:spcBef>
            </a:pPr>
            <a:r>
              <a:rPr lang="en-US" sz="1800" b="1" spc="15" dirty="0">
                <a:solidFill>
                  <a:srgbClr val="002060"/>
                </a:solidFill>
                <a:latin typeface="Century Gothic"/>
                <a:cs typeface="Century Gothic"/>
              </a:rPr>
              <a:t>Assist. Professor</a:t>
            </a:r>
            <a:endParaRPr lang="en-US" sz="1800" b="1" dirty="0">
              <a:solidFill>
                <a:srgbClr val="002060"/>
              </a:solidFill>
              <a:latin typeface="Century Gothic"/>
              <a:cs typeface="Century Gothic"/>
            </a:endParaRPr>
          </a:p>
          <a:p>
            <a:pPr algn="ctr">
              <a:lnSpc>
                <a:spcPct val="100000"/>
              </a:lnSpc>
              <a:spcBef>
                <a:spcPts val="505"/>
              </a:spcBef>
            </a:pPr>
            <a:r>
              <a:rPr lang="en-US" sz="1400" b="1" spc="20" dirty="0">
                <a:solidFill>
                  <a:schemeClr val="tx2">
                    <a:lumMod val="10000"/>
                  </a:schemeClr>
                </a:solidFill>
                <a:latin typeface="Century Gothic"/>
                <a:cs typeface="Century Gothic"/>
              </a:rPr>
              <a:t>H </a:t>
            </a:r>
            <a:r>
              <a:rPr lang="en-US" sz="1400" b="1" spc="30" dirty="0">
                <a:solidFill>
                  <a:schemeClr val="tx2">
                    <a:lumMod val="10000"/>
                  </a:schemeClr>
                </a:solidFill>
                <a:latin typeface="Century Gothic"/>
                <a:cs typeface="Century Gothic"/>
              </a:rPr>
              <a:t>R </a:t>
            </a:r>
            <a:r>
              <a:rPr lang="en-US" sz="1400" b="1" spc="15" dirty="0">
                <a:solidFill>
                  <a:schemeClr val="tx2">
                    <a:lumMod val="10000"/>
                  </a:schemeClr>
                </a:solidFill>
                <a:latin typeface="Century Gothic"/>
                <a:cs typeface="Century Gothic"/>
              </a:rPr>
              <a:t>Patel Institute </a:t>
            </a:r>
            <a:r>
              <a:rPr lang="en-US" sz="1400" b="1" spc="20" dirty="0">
                <a:solidFill>
                  <a:schemeClr val="tx2">
                    <a:lumMod val="10000"/>
                  </a:schemeClr>
                </a:solidFill>
                <a:latin typeface="Century Gothic"/>
                <a:cs typeface="Century Gothic"/>
              </a:rPr>
              <a:t>of Pharmaceutical </a:t>
            </a:r>
            <a:r>
              <a:rPr lang="en-US" sz="1400" b="1" spc="15" dirty="0">
                <a:solidFill>
                  <a:schemeClr val="tx2">
                    <a:lumMod val="10000"/>
                  </a:schemeClr>
                </a:solidFill>
                <a:latin typeface="Century Gothic"/>
                <a:cs typeface="Century Gothic"/>
              </a:rPr>
              <a:t>Education </a:t>
            </a:r>
            <a:r>
              <a:rPr lang="en-US" sz="1400" b="1" spc="25" dirty="0">
                <a:solidFill>
                  <a:schemeClr val="tx2">
                    <a:lumMod val="10000"/>
                  </a:schemeClr>
                </a:solidFill>
                <a:latin typeface="Century Gothic"/>
                <a:cs typeface="Century Gothic"/>
              </a:rPr>
              <a:t>and </a:t>
            </a:r>
            <a:r>
              <a:rPr lang="en-US" sz="1400" b="1" spc="20" dirty="0">
                <a:solidFill>
                  <a:schemeClr val="tx2">
                    <a:lumMod val="10000"/>
                  </a:schemeClr>
                </a:solidFill>
                <a:latin typeface="Century Gothic"/>
                <a:cs typeface="Century Gothic"/>
              </a:rPr>
              <a:t>Research</a:t>
            </a:r>
            <a:r>
              <a:rPr lang="en-US" b="1" spc="-215" dirty="0">
                <a:solidFill>
                  <a:schemeClr val="tx2">
                    <a:lumMod val="10000"/>
                  </a:schemeClr>
                </a:solidFill>
                <a:latin typeface="Century Gothic"/>
                <a:cs typeface="Century Gothic"/>
              </a:rPr>
              <a:t>,</a:t>
            </a:r>
            <a:r>
              <a:rPr lang="en-US" sz="1400" b="1" spc="-215" dirty="0">
                <a:solidFill>
                  <a:schemeClr val="tx2">
                    <a:lumMod val="10000"/>
                  </a:schemeClr>
                </a:solidFill>
                <a:latin typeface="Century Gothic"/>
                <a:cs typeface="Century Gothic"/>
              </a:rPr>
              <a:t>  </a:t>
            </a:r>
            <a:r>
              <a:rPr lang="en-US" sz="1400" b="1" spc="15" dirty="0" err="1">
                <a:solidFill>
                  <a:schemeClr val="tx2">
                    <a:lumMod val="10000"/>
                  </a:schemeClr>
                </a:solidFill>
                <a:latin typeface="Century Gothic"/>
                <a:cs typeface="Century Gothic"/>
              </a:rPr>
              <a:t>Shirpur</a:t>
            </a:r>
            <a:endParaRPr lang="en-US" sz="1400" b="1" dirty="0">
              <a:solidFill>
                <a:schemeClr val="tx2">
                  <a:lumMod val="10000"/>
                </a:schemeClr>
              </a:solidFill>
              <a:latin typeface="Century Gothic"/>
              <a:cs typeface="Century Gothic"/>
            </a:endParaRPr>
          </a:p>
        </p:txBody>
      </p:sp>
      <p:pic>
        <p:nvPicPr>
          <p:cNvPr id="28" name="Picture 8">
            <a:extLst>
              <a:ext uri="{FF2B5EF4-FFF2-40B4-BE49-F238E27FC236}">
                <a16:creationId xmlns:a16="http://schemas.microsoft.com/office/drawing/2014/main" id="{8A579854-F247-4086-9EE2-D0B72A7E35A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568" y="525975"/>
            <a:ext cx="1369148" cy="12446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4785152-FC79-4B08-A4A5-4990BA6E46BA}"/>
              </a:ext>
            </a:extLst>
          </p:cNvPr>
          <p:cNvPicPr>
            <a:picLocks noChangeAspect="1" noChangeArrowheads="1"/>
          </p:cNvPicPr>
          <p:nvPr/>
        </p:nvPicPr>
        <p:blipFill>
          <a:blip r:embed="rId6">
            <a:clrChange>
              <a:clrFrom>
                <a:srgbClr val="FDFDFB"/>
              </a:clrFrom>
              <a:clrTo>
                <a:srgbClr val="FDFDFB">
                  <a:alpha val="0"/>
                </a:srgbClr>
              </a:clrTo>
            </a:clrChange>
            <a:extLst>
              <a:ext uri="{28A0092B-C50C-407E-A947-70E740481C1C}">
                <a14:useLocalDpi xmlns:a14="http://schemas.microsoft.com/office/drawing/2010/main" val="0"/>
              </a:ext>
            </a:extLst>
          </a:blip>
          <a:srcRect/>
          <a:stretch>
            <a:fillRect/>
          </a:stretch>
        </p:blipFill>
        <p:spPr bwMode="auto">
          <a:xfrm>
            <a:off x="6727129" y="554412"/>
            <a:ext cx="2068659" cy="1593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1021365" y="535781"/>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2FAC02D1-FE0B-46F7-A6F8-E6A8B3008CBA}"/>
              </a:ext>
            </a:extLst>
          </p:cNvPr>
          <p:cNvSpPr txBox="1"/>
          <p:nvPr/>
        </p:nvSpPr>
        <p:spPr>
          <a:xfrm>
            <a:off x="1021365" y="535781"/>
            <a:ext cx="5992368" cy="677108"/>
          </a:xfrm>
          <a:prstGeom prst="rect">
            <a:avLst/>
          </a:prstGeom>
          <a:noFill/>
        </p:spPr>
        <p:txBody>
          <a:bodyPr wrap="square" rtlCol="0">
            <a:spAutoFit/>
          </a:bodyPr>
          <a:lstStyle/>
          <a:p>
            <a:r>
              <a:rPr lang="en-IN" sz="2400" b="1" dirty="0">
                <a:solidFill>
                  <a:srgbClr val="FFFFFF"/>
                </a:solidFill>
                <a:latin typeface="Algerian" panose="04020705040A02060702" pitchFamily="82" charset="0"/>
                <a:cs typeface="Century Gothic"/>
              </a:rPr>
              <a:t>A</a:t>
            </a:r>
            <a:r>
              <a:rPr lang="en-IN" sz="1800" b="1" dirty="0">
                <a:solidFill>
                  <a:srgbClr val="FFFFFF"/>
                </a:solidFill>
                <a:latin typeface="Algerian" panose="04020705040A02060702" pitchFamily="82" charset="0"/>
                <a:cs typeface="Century Gothic"/>
              </a:rPr>
              <a:t>NTI</a:t>
            </a:r>
            <a:r>
              <a:rPr lang="en-IN" sz="2400" b="1" dirty="0">
                <a:solidFill>
                  <a:srgbClr val="FFFFFF"/>
                </a:solidFill>
                <a:latin typeface="Algerian" panose="04020705040A02060702" pitchFamily="82" charset="0"/>
                <a:cs typeface="Century Gothic"/>
              </a:rPr>
              <a:t>-H</a:t>
            </a:r>
            <a:r>
              <a:rPr lang="en-IN" sz="1800" b="1" dirty="0">
                <a:solidFill>
                  <a:srgbClr val="FFFFFF"/>
                </a:solidFill>
                <a:latin typeface="Algerian" panose="04020705040A02060702" pitchFamily="82" charset="0"/>
                <a:cs typeface="Century Gothic"/>
              </a:rPr>
              <a:t>ISTAMINICS</a:t>
            </a:r>
            <a:endParaRPr lang="en-IN" sz="1800" dirty="0">
              <a:latin typeface="Algerian" panose="04020705040A02060702" pitchFamily="82" charset="0"/>
            </a:endParaRPr>
          </a:p>
          <a:p>
            <a:endParaRPr lang="en-IN" dirty="0"/>
          </a:p>
        </p:txBody>
      </p:sp>
      <p:sp>
        <p:nvSpPr>
          <p:cNvPr id="3" name="TextBox 2">
            <a:extLst>
              <a:ext uri="{FF2B5EF4-FFF2-40B4-BE49-F238E27FC236}">
                <a16:creationId xmlns:a16="http://schemas.microsoft.com/office/drawing/2014/main" id="{0BBD0FE6-7FF6-42F0-BCB8-646A16CE7249}"/>
              </a:ext>
            </a:extLst>
          </p:cNvPr>
          <p:cNvSpPr txBox="1"/>
          <p:nvPr/>
        </p:nvSpPr>
        <p:spPr>
          <a:xfrm>
            <a:off x="1054750" y="993750"/>
            <a:ext cx="7399878" cy="698717"/>
          </a:xfrm>
          <a:prstGeom prst="rect">
            <a:avLst/>
          </a:prstGeom>
          <a:noFill/>
        </p:spPr>
        <p:txBody>
          <a:bodyPr wrap="square" rtlCol="0">
            <a:spAutoFit/>
          </a:bodyPr>
          <a:lstStyle/>
          <a:p>
            <a:pPr algn="just">
              <a:lnSpc>
                <a:spcPct val="150000"/>
              </a:lnSpc>
            </a:pPr>
            <a:r>
              <a:rPr lang="en-US" dirty="0"/>
              <a:t>These are the drugs act against the action of histamine either competively or non</a:t>
            </a:r>
          </a:p>
          <a:p>
            <a:pPr algn="just">
              <a:lnSpc>
                <a:spcPct val="150000"/>
              </a:lnSpc>
            </a:pPr>
            <a:r>
              <a:rPr lang="en-US" dirty="0"/>
              <a:t>competitively.</a:t>
            </a:r>
            <a:endParaRPr lang="en-IN" dirty="0"/>
          </a:p>
        </p:txBody>
      </p:sp>
      <p:sp>
        <p:nvSpPr>
          <p:cNvPr id="4" name="TextBox 3">
            <a:extLst>
              <a:ext uri="{FF2B5EF4-FFF2-40B4-BE49-F238E27FC236}">
                <a16:creationId xmlns:a16="http://schemas.microsoft.com/office/drawing/2014/main" id="{435A42AE-80F6-46DF-94FA-B41775388352}"/>
              </a:ext>
            </a:extLst>
          </p:cNvPr>
          <p:cNvSpPr txBox="1"/>
          <p:nvPr/>
        </p:nvSpPr>
        <p:spPr>
          <a:xfrm>
            <a:off x="978693" y="2237232"/>
            <a:ext cx="7322344" cy="307777"/>
          </a:xfrm>
          <a:prstGeom prst="rect">
            <a:avLst/>
          </a:prstGeom>
          <a:noFill/>
        </p:spPr>
        <p:txBody>
          <a:bodyPr wrap="square" rtlCol="0">
            <a:spAutoFit/>
          </a:bodyPr>
          <a:lstStyle/>
          <a:p>
            <a:r>
              <a:rPr lang="en-IN" dirty="0"/>
              <a:t>H1 Antagonist (Antiallergens):</a:t>
            </a:r>
          </a:p>
        </p:txBody>
      </p:sp>
      <p:sp>
        <p:nvSpPr>
          <p:cNvPr id="5" name="TextBox 4">
            <a:extLst>
              <a:ext uri="{FF2B5EF4-FFF2-40B4-BE49-F238E27FC236}">
                <a16:creationId xmlns:a16="http://schemas.microsoft.com/office/drawing/2014/main" id="{5323F41D-20E1-413E-8585-A0A9DD5D380F}"/>
              </a:ext>
            </a:extLst>
          </p:cNvPr>
          <p:cNvSpPr txBox="1"/>
          <p:nvPr/>
        </p:nvSpPr>
        <p:spPr>
          <a:xfrm>
            <a:off x="955690" y="2571750"/>
            <a:ext cx="7232619" cy="307777"/>
          </a:xfrm>
          <a:prstGeom prst="rect">
            <a:avLst/>
          </a:prstGeom>
          <a:noFill/>
        </p:spPr>
        <p:txBody>
          <a:bodyPr wrap="square" rtlCol="0">
            <a:spAutoFit/>
          </a:bodyPr>
          <a:lstStyle/>
          <a:p>
            <a:r>
              <a:rPr lang="en-IN" dirty="0"/>
              <a:t>These are the agents which inhibit binding of histamine at H1 receptor.</a:t>
            </a:r>
          </a:p>
        </p:txBody>
      </p:sp>
      <p:sp>
        <p:nvSpPr>
          <p:cNvPr id="10" name="TextBox 9">
            <a:extLst>
              <a:ext uri="{FF2B5EF4-FFF2-40B4-BE49-F238E27FC236}">
                <a16:creationId xmlns:a16="http://schemas.microsoft.com/office/drawing/2014/main" id="{95A63FEC-02B4-43D4-B32E-CE1DECD16AB7}"/>
              </a:ext>
            </a:extLst>
          </p:cNvPr>
          <p:cNvSpPr txBox="1"/>
          <p:nvPr/>
        </p:nvSpPr>
        <p:spPr>
          <a:xfrm>
            <a:off x="978693" y="3093245"/>
            <a:ext cx="7579519" cy="1277273"/>
          </a:xfrm>
          <a:prstGeom prst="rect">
            <a:avLst/>
          </a:prstGeom>
          <a:noFill/>
        </p:spPr>
        <p:txBody>
          <a:bodyPr wrap="square">
            <a:spAutoFit/>
          </a:bodyPr>
          <a:lstStyle/>
          <a:p>
            <a:pPr>
              <a:lnSpc>
                <a:spcPct val="150000"/>
              </a:lnSpc>
            </a:pPr>
            <a:r>
              <a:rPr lang="en-IN" dirty="0"/>
              <a:t>H2 Antagonist (Anti-secretary drugs):</a:t>
            </a:r>
          </a:p>
          <a:p>
            <a:pPr>
              <a:lnSpc>
                <a:spcPct val="150000"/>
              </a:lnSpc>
            </a:pPr>
            <a:r>
              <a:rPr lang="en-IN" dirty="0"/>
              <a:t>These are the agents which is used in peptic ulcer, gastric ulcer, Zollinger-Ellison Syndrome, as antacid </a:t>
            </a:r>
          </a:p>
          <a:p>
            <a:endParaRPr lang="en-IN" dirty="0"/>
          </a:p>
        </p:txBody>
      </p:sp>
    </p:spTree>
    <p:extLst>
      <p:ext uri="{BB962C8B-B14F-4D97-AF65-F5344CB8AC3E}">
        <p14:creationId xmlns:p14="http://schemas.microsoft.com/office/powerpoint/2010/main" val="2543004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78693" y="566881"/>
            <a:ext cx="7186614" cy="1278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0423952C-2A80-47F0-8895-FB10A1E7EBCF}"/>
              </a:ext>
            </a:extLst>
          </p:cNvPr>
          <p:cNvSpPr txBox="1"/>
          <p:nvPr/>
        </p:nvSpPr>
        <p:spPr>
          <a:xfrm>
            <a:off x="1107233" y="858416"/>
            <a:ext cx="5778759" cy="461665"/>
          </a:xfrm>
          <a:prstGeom prst="rect">
            <a:avLst/>
          </a:prstGeom>
          <a:noFill/>
        </p:spPr>
        <p:txBody>
          <a:bodyPr wrap="square" rtlCol="0">
            <a:spAutoFit/>
          </a:bodyPr>
          <a:lstStyle/>
          <a:p>
            <a:pPr algn="ctr"/>
            <a:r>
              <a:rPr lang="en-IN" sz="2400" b="1" dirty="0">
                <a:solidFill>
                  <a:schemeClr val="tx1">
                    <a:lumMod val="75000"/>
                  </a:schemeClr>
                </a:solidFill>
              </a:rPr>
              <a:t>H</a:t>
            </a:r>
            <a:r>
              <a:rPr lang="en-IN" sz="2400" b="1" baseline="-25000" dirty="0">
                <a:solidFill>
                  <a:schemeClr val="tx1">
                    <a:lumMod val="75000"/>
                  </a:schemeClr>
                </a:solidFill>
              </a:rPr>
              <a:t>1</a:t>
            </a:r>
            <a:r>
              <a:rPr lang="en-IN" sz="2400" b="1" dirty="0">
                <a:solidFill>
                  <a:schemeClr val="tx1">
                    <a:lumMod val="75000"/>
                  </a:schemeClr>
                </a:solidFill>
              </a:rPr>
              <a:t> Antagonists</a:t>
            </a:r>
          </a:p>
        </p:txBody>
      </p:sp>
      <p:sp>
        <p:nvSpPr>
          <p:cNvPr id="9" name="TextBox 8">
            <a:extLst>
              <a:ext uri="{FF2B5EF4-FFF2-40B4-BE49-F238E27FC236}">
                <a16:creationId xmlns:a16="http://schemas.microsoft.com/office/drawing/2014/main" id="{1EEB658E-8B06-4994-8CFD-01D48228FFFE}"/>
              </a:ext>
            </a:extLst>
          </p:cNvPr>
          <p:cNvSpPr txBox="1"/>
          <p:nvPr/>
        </p:nvSpPr>
        <p:spPr>
          <a:xfrm>
            <a:off x="753720" y="1742713"/>
            <a:ext cx="7636559" cy="2949525"/>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800" b="1" dirty="0"/>
              <a:t>1st generation antihistamines </a:t>
            </a:r>
            <a:r>
              <a:rPr lang="en-US" sz="1800" dirty="0"/>
              <a:t>are more likely to cause sedation in therapeutic doses affect autonomic receptors (cholinergic and adrenergic) these are classical/(older)</a:t>
            </a:r>
          </a:p>
          <a:p>
            <a:pPr marL="285750" indent="-285750" algn="just">
              <a:lnSpc>
                <a:spcPct val="150000"/>
              </a:lnSpc>
              <a:buFont typeface="Arial" panose="020B0604020202020204" pitchFamily="34" charset="0"/>
              <a:buChar char="•"/>
            </a:pPr>
            <a:r>
              <a:rPr lang="en-US" sz="1800" b="1" dirty="0"/>
              <a:t>2nd generation antihistamines </a:t>
            </a:r>
            <a:r>
              <a:rPr lang="en-US" sz="1800" dirty="0"/>
              <a:t>are sometimes called “non-sedating” antihistamines. But better call it low-sedating &amp; newer.</a:t>
            </a:r>
          </a:p>
          <a:p>
            <a:pPr marL="285750" indent="-285750" algn="just">
              <a:lnSpc>
                <a:spcPct val="150000"/>
              </a:lnSpc>
              <a:buFont typeface="Arial" panose="020B0604020202020204" pitchFamily="34" charset="0"/>
              <a:buChar char="•"/>
            </a:pPr>
            <a:r>
              <a:rPr lang="en-US" sz="1800" b="1" dirty="0"/>
              <a:t>3rd generation antihistamines </a:t>
            </a:r>
            <a:r>
              <a:rPr lang="en-US" sz="1800" dirty="0"/>
              <a:t>are the active metabolites of 2nd generation agents</a:t>
            </a:r>
          </a:p>
        </p:txBody>
      </p:sp>
    </p:spTree>
    <p:extLst>
      <p:ext uri="{BB962C8B-B14F-4D97-AF65-F5344CB8AC3E}">
        <p14:creationId xmlns:p14="http://schemas.microsoft.com/office/powerpoint/2010/main" val="271864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78693" y="535781"/>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tx1">
                    <a:lumMod val="75000"/>
                  </a:schemeClr>
                </a:solidFill>
              </a:rPr>
              <a:t>H</a:t>
            </a:r>
            <a:r>
              <a:rPr lang="en-IN" sz="2400" b="1" baseline="-25000" dirty="0">
                <a:solidFill>
                  <a:schemeClr val="tx1">
                    <a:lumMod val="75000"/>
                  </a:schemeClr>
                </a:solidFill>
              </a:rPr>
              <a:t>1</a:t>
            </a:r>
            <a:r>
              <a:rPr lang="en-IN" sz="2400" b="1" dirty="0">
                <a:solidFill>
                  <a:schemeClr val="tx1">
                    <a:lumMod val="75000"/>
                  </a:schemeClr>
                </a:solidFill>
              </a:rPr>
              <a:t> Antagonists</a:t>
            </a:r>
          </a:p>
        </p:txBody>
      </p:sp>
      <p:sp>
        <p:nvSpPr>
          <p:cNvPr id="9" name="TextBox 8">
            <a:extLst>
              <a:ext uri="{FF2B5EF4-FFF2-40B4-BE49-F238E27FC236}">
                <a16:creationId xmlns:a16="http://schemas.microsoft.com/office/drawing/2014/main" id="{085DAB7E-6BBA-466B-8770-88B34176755A}"/>
              </a:ext>
            </a:extLst>
          </p:cNvPr>
          <p:cNvSpPr txBox="1"/>
          <p:nvPr/>
        </p:nvSpPr>
        <p:spPr>
          <a:xfrm>
            <a:off x="2311002" y="2119281"/>
            <a:ext cx="5576475" cy="307777"/>
          </a:xfrm>
          <a:prstGeom prst="rect">
            <a:avLst/>
          </a:prstGeom>
          <a:noFill/>
        </p:spPr>
        <p:txBody>
          <a:bodyPr wrap="square">
            <a:spAutoFit/>
          </a:bodyPr>
          <a:lstStyle/>
          <a:p>
            <a:r>
              <a:rPr lang="en-US" spc="5" dirty="0"/>
              <a:t>First Generation </a:t>
            </a:r>
            <a:r>
              <a:rPr lang="en-US" spc="15" dirty="0"/>
              <a:t>H1 </a:t>
            </a:r>
            <a:r>
              <a:rPr lang="en-US" spc="5" dirty="0"/>
              <a:t>receptor</a:t>
            </a:r>
            <a:r>
              <a:rPr lang="en-US" spc="-170" dirty="0"/>
              <a:t> </a:t>
            </a:r>
            <a:r>
              <a:rPr lang="en-US" spc="5" dirty="0"/>
              <a:t>antagonists  (Classical</a:t>
            </a:r>
            <a:r>
              <a:rPr lang="en-US" spc="-45" dirty="0"/>
              <a:t> </a:t>
            </a:r>
            <a:r>
              <a:rPr lang="en-US" spc="5" dirty="0"/>
              <a:t>Anti-Histamine)</a:t>
            </a:r>
            <a:endParaRPr lang="en-IN" dirty="0"/>
          </a:p>
        </p:txBody>
      </p:sp>
      <p:graphicFrame>
        <p:nvGraphicFramePr>
          <p:cNvPr id="3" name="Object 2">
            <a:extLst>
              <a:ext uri="{FF2B5EF4-FFF2-40B4-BE49-F238E27FC236}">
                <a16:creationId xmlns:a16="http://schemas.microsoft.com/office/drawing/2014/main" id="{F85F2AD1-97BE-4351-ADD9-AB4A485B734B}"/>
              </a:ext>
            </a:extLst>
          </p:cNvPr>
          <p:cNvGraphicFramePr>
            <a:graphicFrameLocks noChangeAspect="1"/>
          </p:cNvGraphicFramePr>
          <p:nvPr>
            <p:extLst>
              <p:ext uri="{D42A27DB-BD31-4B8C-83A1-F6EECF244321}">
                <p14:modId xmlns:p14="http://schemas.microsoft.com/office/powerpoint/2010/main" val="484797743"/>
              </p:ext>
            </p:extLst>
          </p:nvPr>
        </p:nvGraphicFramePr>
        <p:xfrm>
          <a:off x="3411538" y="2571750"/>
          <a:ext cx="2600325" cy="1250950"/>
        </p:xfrm>
        <a:graphic>
          <a:graphicData uri="http://schemas.openxmlformats.org/presentationml/2006/ole">
            <mc:AlternateContent xmlns:mc="http://schemas.openxmlformats.org/markup-compatibility/2006">
              <mc:Choice xmlns:v="urn:schemas-microsoft-com:vml" Requires="v">
                <p:oleObj name="CS ChemDraw Drawing" r:id="rId3" imgW="1667185" imgH="801640" progId="ChemDraw.Document.6.0">
                  <p:embed/>
                </p:oleObj>
              </mc:Choice>
              <mc:Fallback>
                <p:oleObj name="CS ChemDraw Drawing" r:id="rId3" imgW="1667185" imgH="801640" progId="ChemDraw.Document.6.0">
                  <p:embed/>
                  <p:pic>
                    <p:nvPicPr>
                      <p:cNvPr id="0" name=""/>
                      <p:cNvPicPr/>
                      <p:nvPr/>
                    </p:nvPicPr>
                    <p:blipFill>
                      <a:blip r:embed="rId4"/>
                      <a:stretch>
                        <a:fillRect/>
                      </a:stretch>
                    </p:blipFill>
                    <p:spPr>
                      <a:xfrm>
                        <a:off x="3411538" y="2571750"/>
                        <a:ext cx="2600325" cy="1250950"/>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BD86FB17-7607-4702-9BC7-7095817836BD}"/>
              </a:ext>
            </a:extLst>
          </p:cNvPr>
          <p:cNvSpPr txBox="1"/>
          <p:nvPr/>
        </p:nvSpPr>
        <p:spPr>
          <a:xfrm>
            <a:off x="3579846" y="3877323"/>
            <a:ext cx="4572000" cy="261610"/>
          </a:xfrm>
          <a:prstGeom prst="rect">
            <a:avLst/>
          </a:prstGeom>
          <a:noFill/>
        </p:spPr>
        <p:txBody>
          <a:bodyPr wrap="square">
            <a:spAutoFit/>
          </a:bodyPr>
          <a:lstStyle/>
          <a:p>
            <a:r>
              <a:rPr lang="en-US" sz="1100" dirty="0"/>
              <a:t>General Structure of 1st Generation Drugs</a:t>
            </a:r>
          </a:p>
        </p:txBody>
      </p:sp>
    </p:spTree>
    <p:extLst>
      <p:ext uri="{BB962C8B-B14F-4D97-AF65-F5344CB8AC3E}">
        <p14:creationId xmlns:p14="http://schemas.microsoft.com/office/powerpoint/2010/main" val="48565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78693" y="535781"/>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 dirty="0">
                <a:solidFill>
                  <a:schemeClr val="tx1">
                    <a:lumMod val="75000"/>
                  </a:schemeClr>
                </a:solidFill>
              </a:rPr>
              <a:t>First Generation </a:t>
            </a:r>
            <a:r>
              <a:rPr lang="en-US" b="1" spc="15" dirty="0">
                <a:solidFill>
                  <a:schemeClr val="tx1">
                    <a:lumMod val="75000"/>
                  </a:schemeClr>
                </a:solidFill>
              </a:rPr>
              <a:t>H1 </a:t>
            </a:r>
            <a:r>
              <a:rPr lang="en-US" b="1" spc="5" dirty="0">
                <a:solidFill>
                  <a:schemeClr val="tx1">
                    <a:lumMod val="75000"/>
                  </a:schemeClr>
                </a:solidFill>
              </a:rPr>
              <a:t>receptor</a:t>
            </a:r>
            <a:r>
              <a:rPr lang="en-US" b="1" spc="-170" dirty="0">
                <a:solidFill>
                  <a:schemeClr val="tx1">
                    <a:lumMod val="75000"/>
                  </a:schemeClr>
                </a:solidFill>
              </a:rPr>
              <a:t> </a:t>
            </a:r>
            <a:r>
              <a:rPr lang="en-US" b="1" spc="5" dirty="0">
                <a:solidFill>
                  <a:schemeClr val="tx1">
                    <a:lumMod val="75000"/>
                  </a:schemeClr>
                </a:solidFill>
              </a:rPr>
              <a:t>antagonists  Classical</a:t>
            </a:r>
            <a:r>
              <a:rPr lang="en-US" b="1" spc="-45" dirty="0">
                <a:solidFill>
                  <a:schemeClr val="tx1">
                    <a:lumMod val="75000"/>
                  </a:schemeClr>
                </a:solidFill>
              </a:rPr>
              <a:t> </a:t>
            </a:r>
            <a:r>
              <a:rPr lang="en-US" b="1" spc="5" dirty="0">
                <a:solidFill>
                  <a:schemeClr val="tx1">
                    <a:lumMod val="75000"/>
                  </a:schemeClr>
                </a:solidFill>
              </a:rPr>
              <a:t>Anti-Histamine</a:t>
            </a:r>
            <a:endParaRPr lang="en-IN" b="1" dirty="0">
              <a:solidFill>
                <a:schemeClr val="tx1">
                  <a:lumMod val="75000"/>
                </a:schemeClr>
              </a:solidFill>
            </a:endParaRPr>
          </a:p>
        </p:txBody>
      </p:sp>
      <p:sp>
        <p:nvSpPr>
          <p:cNvPr id="6" name="TextBox 5">
            <a:extLst>
              <a:ext uri="{FF2B5EF4-FFF2-40B4-BE49-F238E27FC236}">
                <a16:creationId xmlns:a16="http://schemas.microsoft.com/office/drawing/2014/main" id="{4B623E44-7922-411E-BDD6-D7C520697427}"/>
              </a:ext>
            </a:extLst>
          </p:cNvPr>
          <p:cNvSpPr txBox="1"/>
          <p:nvPr/>
        </p:nvSpPr>
        <p:spPr>
          <a:xfrm>
            <a:off x="3865984" y="2119282"/>
            <a:ext cx="2044136" cy="523220"/>
          </a:xfrm>
          <a:prstGeom prst="rect">
            <a:avLst/>
          </a:prstGeom>
          <a:noFill/>
        </p:spPr>
        <p:txBody>
          <a:bodyPr wrap="square">
            <a:spAutoFit/>
          </a:bodyPr>
          <a:lstStyle/>
          <a:p>
            <a:pPr marL="12700">
              <a:lnSpc>
                <a:spcPct val="100000"/>
              </a:lnSpc>
              <a:spcBef>
                <a:spcPts val="105"/>
              </a:spcBef>
            </a:pPr>
            <a:r>
              <a:rPr lang="en-IN" sz="1400" b="1" dirty="0" err="1">
                <a:solidFill>
                  <a:schemeClr val="tx1">
                    <a:lumMod val="75000"/>
                  </a:schemeClr>
                </a:solidFill>
                <a:latin typeface="Century Gothic"/>
                <a:cs typeface="Century Gothic"/>
              </a:rPr>
              <a:t>Aminoalkyl</a:t>
            </a:r>
            <a:r>
              <a:rPr lang="en-IN" sz="1400" b="1" dirty="0">
                <a:solidFill>
                  <a:schemeClr val="tx1">
                    <a:lumMod val="75000"/>
                  </a:schemeClr>
                </a:solidFill>
                <a:latin typeface="Century Gothic"/>
                <a:cs typeface="Century Gothic"/>
              </a:rPr>
              <a:t> </a:t>
            </a:r>
            <a:r>
              <a:rPr lang="en-IN" sz="1400" b="1" spc="-5" dirty="0">
                <a:solidFill>
                  <a:schemeClr val="tx1">
                    <a:lumMod val="75000"/>
                  </a:schemeClr>
                </a:solidFill>
                <a:latin typeface="Century Gothic"/>
                <a:cs typeface="Century Gothic"/>
              </a:rPr>
              <a:t>ethers</a:t>
            </a:r>
            <a:r>
              <a:rPr lang="en-IN" sz="1400" b="1" spc="-110" dirty="0">
                <a:solidFill>
                  <a:schemeClr val="tx1">
                    <a:lumMod val="75000"/>
                  </a:schemeClr>
                </a:solidFill>
                <a:latin typeface="Century Gothic"/>
                <a:cs typeface="Century Gothic"/>
              </a:rPr>
              <a:t> </a:t>
            </a:r>
            <a:r>
              <a:rPr lang="en-IN" sz="1400" b="1" spc="-5" dirty="0">
                <a:solidFill>
                  <a:srgbClr val="FFFFFF"/>
                </a:solidFill>
                <a:latin typeface="Century Gothic"/>
                <a:cs typeface="Century Gothic"/>
              </a:rPr>
              <a:t>ethers</a:t>
            </a:r>
            <a:endParaRPr lang="en-IN" sz="1400" dirty="0">
              <a:latin typeface="Century Gothic"/>
              <a:cs typeface="Century Gothic"/>
            </a:endParaRPr>
          </a:p>
        </p:txBody>
      </p:sp>
      <p:graphicFrame>
        <p:nvGraphicFramePr>
          <p:cNvPr id="11" name="Object 10">
            <a:extLst>
              <a:ext uri="{FF2B5EF4-FFF2-40B4-BE49-F238E27FC236}">
                <a16:creationId xmlns:a16="http://schemas.microsoft.com/office/drawing/2014/main" id="{A7F7A84C-0EF6-421F-ADF9-E398FD2E5A10}"/>
              </a:ext>
            </a:extLst>
          </p:cNvPr>
          <p:cNvGraphicFramePr>
            <a:graphicFrameLocks noChangeAspect="1"/>
          </p:cNvGraphicFramePr>
          <p:nvPr>
            <p:extLst>
              <p:ext uri="{D42A27DB-BD31-4B8C-83A1-F6EECF244321}">
                <p14:modId xmlns:p14="http://schemas.microsoft.com/office/powerpoint/2010/main" val="3940474318"/>
              </p:ext>
            </p:extLst>
          </p:nvPr>
        </p:nvGraphicFramePr>
        <p:xfrm>
          <a:off x="2925465" y="2571750"/>
          <a:ext cx="2044136" cy="1808274"/>
        </p:xfrm>
        <a:graphic>
          <a:graphicData uri="http://schemas.openxmlformats.org/presentationml/2006/ole">
            <mc:AlternateContent xmlns:mc="http://schemas.openxmlformats.org/markup-compatibility/2006">
              <mc:Choice xmlns:v="urn:schemas-microsoft-com:vml" Requires="v">
                <p:oleObj name="ChemDoodle OLE" r:id="rId3" imgW="3301920" imgH="2921040" progId="CHEMDOODLEOLE.ChemDoodleEmbeddedObject.1">
                  <p:embed/>
                </p:oleObj>
              </mc:Choice>
              <mc:Fallback>
                <p:oleObj name="ChemDoodle OLE" r:id="rId3" imgW="3301920" imgH="2921040" progId="CHEMDOODLEOLE.ChemDoodleEmbeddedObject.1">
                  <p:embed/>
                  <p:pic>
                    <p:nvPicPr>
                      <p:cNvPr id="0" name=""/>
                      <p:cNvPicPr/>
                      <p:nvPr/>
                    </p:nvPicPr>
                    <p:blipFill>
                      <a:blip r:embed="rId4"/>
                      <a:stretch>
                        <a:fillRect/>
                      </a:stretch>
                    </p:blipFill>
                    <p:spPr>
                      <a:xfrm>
                        <a:off x="2925465" y="2571750"/>
                        <a:ext cx="2044136" cy="1808274"/>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95908A8-AF16-47BB-AE58-4C1D8125E222}"/>
              </a:ext>
            </a:extLst>
          </p:cNvPr>
          <p:cNvGraphicFramePr>
            <a:graphicFrameLocks noChangeAspect="1"/>
          </p:cNvGraphicFramePr>
          <p:nvPr>
            <p:extLst>
              <p:ext uri="{D42A27DB-BD31-4B8C-83A1-F6EECF244321}">
                <p14:modId xmlns:p14="http://schemas.microsoft.com/office/powerpoint/2010/main" val="2791313805"/>
              </p:ext>
            </p:extLst>
          </p:nvPr>
        </p:nvGraphicFramePr>
        <p:xfrm>
          <a:off x="6567678" y="2510354"/>
          <a:ext cx="2460213" cy="1814289"/>
        </p:xfrm>
        <a:graphic>
          <a:graphicData uri="http://schemas.openxmlformats.org/presentationml/2006/ole">
            <mc:AlternateContent xmlns:mc="http://schemas.openxmlformats.org/markup-compatibility/2006">
              <mc:Choice xmlns:v="urn:schemas-microsoft-com:vml" Requires="v">
                <p:oleObj name="ChemDoodle OLE" r:id="rId5" imgW="3289320" imgH="2425680" progId="CHEMDOODLEOLE.ChemDoodleEmbeddedObject.1">
                  <p:embed/>
                </p:oleObj>
              </mc:Choice>
              <mc:Fallback>
                <p:oleObj name="ChemDoodle OLE" r:id="rId5" imgW="3289320" imgH="2425680" progId="CHEMDOODLEOLE.ChemDoodleEmbeddedObject.1">
                  <p:embed/>
                  <p:pic>
                    <p:nvPicPr>
                      <p:cNvPr id="0" name=""/>
                      <p:cNvPicPr/>
                      <p:nvPr/>
                    </p:nvPicPr>
                    <p:blipFill>
                      <a:blip r:embed="rId6"/>
                      <a:stretch>
                        <a:fillRect/>
                      </a:stretch>
                    </p:blipFill>
                    <p:spPr>
                      <a:xfrm>
                        <a:off x="6567678" y="2510354"/>
                        <a:ext cx="2460213" cy="1814289"/>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A5014AD1-DFCB-486A-B3F9-E4B247603C80}"/>
              </a:ext>
            </a:extLst>
          </p:cNvPr>
          <p:cNvGraphicFramePr>
            <a:graphicFrameLocks noChangeAspect="1"/>
          </p:cNvGraphicFramePr>
          <p:nvPr>
            <p:extLst>
              <p:ext uri="{D42A27DB-BD31-4B8C-83A1-F6EECF244321}">
                <p14:modId xmlns:p14="http://schemas.microsoft.com/office/powerpoint/2010/main" val="411342868"/>
              </p:ext>
            </p:extLst>
          </p:nvPr>
        </p:nvGraphicFramePr>
        <p:xfrm>
          <a:off x="899453" y="2747914"/>
          <a:ext cx="1751452" cy="1087108"/>
        </p:xfrm>
        <a:graphic>
          <a:graphicData uri="http://schemas.openxmlformats.org/presentationml/2006/ole">
            <mc:AlternateContent xmlns:mc="http://schemas.openxmlformats.org/markup-compatibility/2006">
              <mc:Choice xmlns:v="urn:schemas-microsoft-com:vml" Requires="v">
                <p:oleObj name="ChemDoodle OLE" r:id="rId7" imgW="2209680" imgH="1371600" progId="CHEMDOODLEOLE.ChemDoodleEmbeddedObject.1">
                  <p:embed/>
                </p:oleObj>
              </mc:Choice>
              <mc:Fallback>
                <p:oleObj name="ChemDoodle OLE" r:id="rId7" imgW="2209680" imgH="1371600" progId="CHEMDOODLEOLE.ChemDoodleEmbeddedObject.1">
                  <p:embed/>
                  <p:pic>
                    <p:nvPicPr>
                      <p:cNvPr id="0" name=""/>
                      <p:cNvPicPr/>
                      <p:nvPr/>
                    </p:nvPicPr>
                    <p:blipFill>
                      <a:blip r:embed="rId8"/>
                      <a:stretch>
                        <a:fillRect/>
                      </a:stretch>
                    </p:blipFill>
                    <p:spPr>
                      <a:xfrm>
                        <a:off x="899453" y="2747914"/>
                        <a:ext cx="1751452" cy="108710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30959FD1-04D3-4B63-B9CF-081DA19F4ABF}"/>
              </a:ext>
            </a:extLst>
          </p:cNvPr>
          <p:cNvSpPr txBox="1"/>
          <p:nvPr/>
        </p:nvSpPr>
        <p:spPr>
          <a:xfrm>
            <a:off x="772901" y="4065056"/>
            <a:ext cx="2143125" cy="230832"/>
          </a:xfrm>
          <a:prstGeom prst="rect">
            <a:avLst/>
          </a:prstGeom>
          <a:noFill/>
        </p:spPr>
        <p:txBody>
          <a:bodyPr wrap="square" rtlCol="0">
            <a:spAutoFit/>
          </a:bodyPr>
          <a:lstStyle/>
          <a:p>
            <a:r>
              <a:rPr lang="en-IN" sz="900" b="1" dirty="0"/>
              <a:t>Diphenhydramine hydrochloride</a:t>
            </a:r>
          </a:p>
        </p:txBody>
      </p:sp>
      <p:graphicFrame>
        <p:nvGraphicFramePr>
          <p:cNvPr id="4" name="Object 3">
            <a:extLst>
              <a:ext uri="{FF2B5EF4-FFF2-40B4-BE49-F238E27FC236}">
                <a16:creationId xmlns:a16="http://schemas.microsoft.com/office/drawing/2014/main" id="{A075CCE7-AE80-4F09-AE9F-65308242FD94}"/>
              </a:ext>
            </a:extLst>
          </p:cNvPr>
          <p:cNvGraphicFramePr>
            <a:graphicFrameLocks noChangeAspect="1"/>
          </p:cNvGraphicFramePr>
          <p:nvPr>
            <p:extLst>
              <p:ext uri="{D42A27DB-BD31-4B8C-83A1-F6EECF244321}">
                <p14:modId xmlns:p14="http://schemas.microsoft.com/office/powerpoint/2010/main" val="2928535717"/>
              </p:ext>
            </p:extLst>
          </p:nvPr>
        </p:nvGraphicFramePr>
        <p:xfrm>
          <a:off x="4248982" y="2887515"/>
          <a:ext cx="2069933" cy="1059966"/>
        </p:xfrm>
        <a:graphic>
          <a:graphicData uri="http://schemas.openxmlformats.org/presentationml/2006/ole">
            <mc:AlternateContent xmlns:mc="http://schemas.openxmlformats.org/markup-compatibility/2006">
              <mc:Choice xmlns:v="urn:schemas-microsoft-com:vml" Requires="v">
                <p:oleObj name="ChemDoodle OLE" r:id="rId9" imgW="2629080" imgH="1346040" progId="CHEMDOODLEOLE.ChemDoodleEmbeddedObject.1">
                  <p:embed/>
                </p:oleObj>
              </mc:Choice>
              <mc:Fallback>
                <p:oleObj name="ChemDoodle OLE" r:id="rId9" imgW="2629080" imgH="1346040" progId="CHEMDOODLEOLE.ChemDoodleEmbeddedObject.1">
                  <p:embed/>
                  <p:pic>
                    <p:nvPicPr>
                      <p:cNvPr id="0" name=""/>
                      <p:cNvPicPr/>
                      <p:nvPr/>
                    </p:nvPicPr>
                    <p:blipFill>
                      <a:blip r:embed="rId10"/>
                      <a:stretch>
                        <a:fillRect/>
                      </a:stretch>
                    </p:blipFill>
                    <p:spPr>
                      <a:xfrm>
                        <a:off x="4248982" y="2887515"/>
                        <a:ext cx="2069933" cy="1059966"/>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58538B6-295E-451B-A950-81A6092A6567}"/>
              </a:ext>
            </a:extLst>
          </p:cNvPr>
          <p:cNvSpPr txBox="1"/>
          <p:nvPr/>
        </p:nvSpPr>
        <p:spPr>
          <a:xfrm>
            <a:off x="4618289" y="4054198"/>
            <a:ext cx="2143125" cy="230832"/>
          </a:xfrm>
          <a:prstGeom prst="rect">
            <a:avLst/>
          </a:prstGeom>
          <a:noFill/>
        </p:spPr>
        <p:txBody>
          <a:bodyPr wrap="square" rtlCol="0">
            <a:spAutoFit/>
          </a:bodyPr>
          <a:lstStyle/>
          <a:p>
            <a:r>
              <a:rPr lang="en-IN" sz="900" b="1" dirty="0"/>
              <a:t>Doxylamine Succinate</a:t>
            </a:r>
          </a:p>
        </p:txBody>
      </p:sp>
    </p:spTree>
    <p:extLst>
      <p:ext uri="{BB962C8B-B14F-4D97-AF65-F5344CB8AC3E}">
        <p14:creationId xmlns:p14="http://schemas.microsoft.com/office/powerpoint/2010/main" val="46589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 dirty="0">
                <a:solidFill>
                  <a:schemeClr val="tx1">
                    <a:lumMod val="75000"/>
                  </a:schemeClr>
                </a:solidFill>
              </a:rPr>
              <a:t>First Generation </a:t>
            </a:r>
            <a:r>
              <a:rPr lang="en-US" b="1" spc="15" dirty="0">
                <a:solidFill>
                  <a:schemeClr val="tx1">
                    <a:lumMod val="75000"/>
                  </a:schemeClr>
                </a:solidFill>
              </a:rPr>
              <a:t>H1 </a:t>
            </a:r>
            <a:r>
              <a:rPr lang="en-US" b="1" spc="5" dirty="0">
                <a:solidFill>
                  <a:schemeClr val="tx1">
                    <a:lumMod val="75000"/>
                  </a:schemeClr>
                </a:solidFill>
              </a:rPr>
              <a:t>receptor</a:t>
            </a:r>
            <a:r>
              <a:rPr lang="en-US" b="1" spc="-170" dirty="0">
                <a:solidFill>
                  <a:schemeClr val="tx1">
                    <a:lumMod val="75000"/>
                  </a:schemeClr>
                </a:solidFill>
              </a:rPr>
              <a:t> </a:t>
            </a:r>
            <a:r>
              <a:rPr lang="en-US" b="1" spc="5" dirty="0">
                <a:solidFill>
                  <a:schemeClr val="tx1">
                    <a:lumMod val="75000"/>
                  </a:schemeClr>
                </a:solidFill>
              </a:rPr>
              <a:t>antagonists  Classical</a:t>
            </a:r>
            <a:r>
              <a:rPr lang="en-US" b="1" spc="-45" dirty="0">
                <a:solidFill>
                  <a:schemeClr val="tx1">
                    <a:lumMod val="75000"/>
                  </a:schemeClr>
                </a:solidFill>
              </a:rPr>
              <a:t> </a:t>
            </a:r>
            <a:r>
              <a:rPr lang="en-US" b="1" spc="5" dirty="0">
                <a:solidFill>
                  <a:schemeClr val="tx1">
                    <a:lumMod val="75000"/>
                  </a:schemeClr>
                </a:solidFill>
              </a:rPr>
              <a:t>Anti-Histamine</a:t>
            </a:r>
            <a:endParaRPr lang="en-IN" b="1" dirty="0">
              <a:solidFill>
                <a:schemeClr val="tx1">
                  <a:lumMod val="75000"/>
                </a:schemeClr>
              </a:solidFill>
            </a:endParaRPr>
          </a:p>
        </p:txBody>
      </p:sp>
      <p:sp>
        <p:nvSpPr>
          <p:cNvPr id="10" name="TextBox 9">
            <a:extLst>
              <a:ext uri="{FF2B5EF4-FFF2-40B4-BE49-F238E27FC236}">
                <a16:creationId xmlns:a16="http://schemas.microsoft.com/office/drawing/2014/main" id="{E663B2EB-53A4-4F50-BC5D-348D4F4474E2}"/>
              </a:ext>
            </a:extLst>
          </p:cNvPr>
          <p:cNvSpPr txBox="1"/>
          <p:nvPr/>
        </p:nvSpPr>
        <p:spPr>
          <a:xfrm>
            <a:off x="2336426" y="2080825"/>
            <a:ext cx="4572000" cy="307777"/>
          </a:xfrm>
          <a:prstGeom prst="rect">
            <a:avLst/>
          </a:prstGeom>
          <a:noFill/>
        </p:spPr>
        <p:txBody>
          <a:bodyPr wrap="square">
            <a:spAutoFit/>
          </a:bodyPr>
          <a:lstStyle/>
          <a:p>
            <a:pPr marL="12700" algn="ctr">
              <a:lnSpc>
                <a:spcPct val="100000"/>
              </a:lnSpc>
              <a:spcBef>
                <a:spcPts val="105"/>
              </a:spcBef>
            </a:pPr>
            <a:r>
              <a:rPr lang="en-IN" sz="1400" b="1" spc="-5" dirty="0">
                <a:solidFill>
                  <a:schemeClr val="tx1">
                    <a:lumMod val="75000"/>
                  </a:schemeClr>
                </a:solidFill>
                <a:latin typeface="Century Gothic"/>
                <a:cs typeface="Century Gothic"/>
              </a:rPr>
              <a:t>Propylamine</a:t>
            </a:r>
            <a:r>
              <a:rPr lang="en-IN" sz="1400" b="1" spc="-40" dirty="0">
                <a:solidFill>
                  <a:schemeClr val="tx1">
                    <a:lumMod val="75000"/>
                  </a:schemeClr>
                </a:solidFill>
                <a:latin typeface="Century Gothic"/>
                <a:cs typeface="Century Gothic"/>
              </a:rPr>
              <a:t> </a:t>
            </a:r>
            <a:r>
              <a:rPr lang="en-IN" sz="1400" b="1" spc="-5" dirty="0">
                <a:solidFill>
                  <a:schemeClr val="tx1">
                    <a:lumMod val="75000"/>
                  </a:schemeClr>
                </a:solidFill>
                <a:latin typeface="Century Gothic"/>
                <a:cs typeface="Century Gothic"/>
              </a:rPr>
              <a:t>Derivatives</a:t>
            </a:r>
            <a:endParaRPr lang="en-IN" sz="1400" dirty="0">
              <a:solidFill>
                <a:schemeClr val="tx1">
                  <a:lumMod val="75000"/>
                </a:schemeClr>
              </a:solidFill>
              <a:latin typeface="Century Gothic"/>
              <a:cs typeface="Century Gothic"/>
            </a:endParaRPr>
          </a:p>
        </p:txBody>
      </p:sp>
      <p:graphicFrame>
        <p:nvGraphicFramePr>
          <p:cNvPr id="11" name="Object 10">
            <a:extLst>
              <a:ext uri="{FF2B5EF4-FFF2-40B4-BE49-F238E27FC236}">
                <a16:creationId xmlns:a16="http://schemas.microsoft.com/office/drawing/2014/main" id="{982ED9F4-F245-4263-9CD5-DA1C0826E1DF}"/>
              </a:ext>
            </a:extLst>
          </p:cNvPr>
          <p:cNvGraphicFramePr>
            <a:graphicFrameLocks noChangeAspect="1"/>
          </p:cNvGraphicFramePr>
          <p:nvPr>
            <p:extLst>
              <p:ext uri="{D42A27DB-BD31-4B8C-83A1-F6EECF244321}">
                <p14:modId xmlns:p14="http://schemas.microsoft.com/office/powerpoint/2010/main" val="557490197"/>
              </p:ext>
            </p:extLst>
          </p:nvPr>
        </p:nvGraphicFramePr>
        <p:xfrm>
          <a:off x="1325476" y="2532062"/>
          <a:ext cx="3022600" cy="1422400"/>
        </p:xfrm>
        <a:graphic>
          <a:graphicData uri="http://schemas.openxmlformats.org/presentationml/2006/ole">
            <mc:AlternateContent xmlns:mc="http://schemas.openxmlformats.org/markup-compatibility/2006">
              <mc:Choice xmlns:v="urn:schemas-microsoft-com:vml" Requires="v">
                <p:oleObj name="ChemDoodle OLE" r:id="rId3" imgW="3022560" imgH="1422360" progId="CHEMDOODLEOLE.ChemDoodleEmbeddedObject.1">
                  <p:embed/>
                </p:oleObj>
              </mc:Choice>
              <mc:Fallback>
                <p:oleObj name="ChemDoodle OLE" r:id="rId3" imgW="3022560" imgH="1422360" progId="CHEMDOODLEOLE.ChemDoodleEmbeddedObject.1">
                  <p:embed/>
                  <p:pic>
                    <p:nvPicPr>
                      <p:cNvPr id="0" name=""/>
                      <p:cNvPicPr/>
                      <p:nvPr/>
                    </p:nvPicPr>
                    <p:blipFill>
                      <a:blip r:embed="rId4"/>
                      <a:stretch>
                        <a:fillRect/>
                      </a:stretch>
                    </p:blipFill>
                    <p:spPr>
                      <a:xfrm>
                        <a:off x="1325476" y="2532062"/>
                        <a:ext cx="3022600" cy="142240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7D9F1EFD-645F-4D99-9C17-6405D404CDD3}"/>
              </a:ext>
            </a:extLst>
          </p:cNvPr>
          <p:cNvSpPr txBox="1"/>
          <p:nvPr/>
        </p:nvSpPr>
        <p:spPr>
          <a:xfrm>
            <a:off x="1728347" y="4075246"/>
            <a:ext cx="4572000" cy="307777"/>
          </a:xfrm>
          <a:prstGeom prst="rect">
            <a:avLst/>
          </a:prstGeom>
          <a:noFill/>
        </p:spPr>
        <p:txBody>
          <a:bodyPr wrap="square">
            <a:spAutoFit/>
          </a:bodyPr>
          <a:lstStyle/>
          <a:p>
            <a:r>
              <a:rPr lang="en-IN" b="1" dirty="0"/>
              <a:t>Chlorpheniramine maleate</a:t>
            </a:r>
          </a:p>
        </p:txBody>
      </p:sp>
      <p:graphicFrame>
        <p:nvGraphicFramePr>
          <p:cNvPr id="13" name="Object 12">
            <a:extLst>
              <a:ext uri="{FF2B5EF4-FFF2-40B4-BE49-F238E27FC236}">
                <a16:creationId xmlns:a16="http://schemas.microsoft.com/office/drawing/2014/main" id="{24579CBE-1816-4FFE-8E40-D4E403815CC9}"/>
              </a:ext>
            </a:extLst>
          </p:cNvPr>
          <p:cNvGraphicFramePr>
            <a:graphicFrameLocks noChangeAspect="1"/>
          </p:cNvGraphicFramePr>
          <p:nvPr>
            <p:extLst>
              <p:ext uri="{D42A27DB-BD31-4B8C-83A1-F6EECF244321}">
                <p14:modId xmlns:p14="http://schemas.microsoft.com/office/powerpoint/2010/main" val="3329942474"/>
              </p:ext>
            </p:extLst>
          </p:nvPr>
        </p:nvGraphicFramePr>
        <p:xfrm>
          <a:off x="5269266" y="2388602"/>
          <a:ext cx="2374900" cy="1638300"/>
        </p:xfrm>
        <a:graphic>
          <a:graphicData uri="http://schemas.openxmlformats.org/presentationml/2006/ole">
            <mc:AlternateContent xmlns:mc="http://schemas.openxmlformats.org/markup-compatibility/2006">
              <mc:Choice xmlns:v="urn:schemas-microsoft-com:vml" Requires="v">
                <p:oleObj name="ChemDoodle OLE" r:id="rId5" imgW="2374920" imgH="1638360" progId="CHEMDOODLEOLE.ChemDoodleEmbeddedObject.1">
                  <p:embed/>
                </p:oleObj>
              </mc:Choice>
              <mc:Fallback>
                <p:oleObj name="ChemDoodle OLE" r:id="rId5" imgW="2374920" imgH="1638360" progId="CHEMDOODLEOLE.ChemDoodleEmbeddedObject.1">
                  <p:embed/>
                  <p:pic>
                    <p:nvPicPr>
                      <p:cNvPr id="0" name=""/>
                      <p:cNvPicPr/>
                      <p:nvPr/>
                    </p:nvPicPr>
                    <p:blipFill>
                      <a:blip r:embed="rId6"/>
                      <a:stretch>
                        <a:fillRect/>
                      </a:stretch>
                    </p:blipFill>
                    <p:spPr>
                      <a:xfrm>
                        <a:off x="5269266" y="2388602"/>
                        <a:ext cx="2374900" cy="1638300"/>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6AD7BBE3-9850-4B97-91C9-106F5B66A4AB}"/>
              </a:ext>
            </a:extLst>
          </p:cNvPr>
          <p:cNvSpPr txBox="1"/>
          <p:nvPr/>
        </p:nvSpPr>
        <p:spPr>
          <a:xfrm>
            <a:off x="5379597" y="4080172"/>
            <a:ext cx="2494403" cy="307777"/>
          </a:xfrm>
          <a:prstGeom prst="rect">
            <a:avLst/>
          </a:prstGeom>
          <a:noFill/>
        </p:spPr>
        <p:txBody>
          <a:bodyPr wrap="square">
            <a:spAutoFit/>
          </a:bodyPr>
          <a:lstStyle/>
          <a:p>
            <a:r>
              <a:rPr lang="en-IN" b="1" dirty="0"/>
              <a:t>Triprolidine hydrochloride</a:t>
            </a:r>
          </a:p>
        </p:txBody>
      </p:sp>
    </p:spTree>
    <p:extLst>
      <p:ext uri="{BB962C8B-B14F-4D97-AF65-F5344CB8AC3E}">
        <p14:creationId xmlns:p14="http://schemas.microsoft.com/office/powerpoint/2010/main" val="287583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 dirty="0">
                <a:solidFill>
                  <a:schemeClr val="tx1">
                    <a:lumMod val="75000"/>
                  </a:schemeClr>
                </a:solidFill>
              </a:rPr>
              <a:t>First Generation </a:t>
            </a:r>
            <a:r>
              <a:rPr lang="en-US" b="1" spc="15" dirty="0">
                <a:solidFill>
                  <a:schemeClr val="tx1">
                    <a:lumMod val="75000"/>
                  </a:schemeClr>
                </a:solidFill>
              </a:rPr>
              <a:t>H1 </a:t>
            </a:r>
            <a:r>
              <a:rPr lang="en-US" b="1" spc="5" dirty="0">
                <a:solidFill>
                  <a:schemeClr val="tx1">
                    <a:lumMod val="75000"/>
                  </a:schemeClr>
                </a:solidFill>
              </a:rPr>
              <a:t>receptor</a:t>
            </a:r>
            <a:r>
              <a:rPr lang="en-US" b="1" spc="-170" dirty="0">
                <a:solidFill>
                  <a:schemeClr val="tx1">
                    <a:lumMod val="75000"/>
                  </a:schemeClr>
                </a:solidFill>
              </a:rPr>
              <a:t> </a:t>
            </a:r>
            <a:r>
              <a:rPr lang="en-US" b="1" spc="5" dirty="0">
                <a:solidFill>
                  <a:schemeClr val="tx1">
                    <a:lumMod val="75000"/>
                  </a:schemeClr>
                </a:solidFill>
              </a:rPr>
              <a:t>antagonists  Classical</a:t>
            </a:r>
            <a:r>
              <a:rPr lang="en-US" b="1" spc="-45" dirty="0">
                <a:solidFill>
                  <a:schemeClr val="tx1">
                    <a:lumMod val="75000"/>
                  </a:schemeClr>
                </a:solidFill>
              </a:rPr>
              <a:t> </a:t>
            </a:r>
            <a:r>
              <a:rPr lang="en-US" b="1" spc="5" dirty="0">
                <a:solidFill>
                  <a:schemeClr val="tx1">
                    <a:lumMod val="75000"/>
                  </a:schemeClr>
                </a:solidFill>
              </a:rPr>
              <a:t>Anti-Histamine</a:t>
            </a:r>
            <a:endParaRPr lang="en-IN" b="1" dirty="0">
              <a:solidFill>
                <a:schemeClr val="tx1">
                  <a:lumMod val="75000"/>
                </a:schemeClr>
              </a:solidFill>
            </a:endParaRPr>
          </a:p>
        </p:txBody>
      </p:sp>
      <p:sp>
        <p:nvSpPr>
          <p:cNvPr id="6" name="TextBox 5">
            <a:extLst>
              <a:ext uri="{FF2B5EF4-FFF2-40B4-BE49-F238E27FC236}">
                <a16:creationId xmlns:a16="http://schemas.microsoft.com/office/drawing/2014/main" id="{171362B5-F31C-47EF-BCD5-83D3E5D8527F}"/>
              </a:ext>
            </a:extLst>
          </p:cNvPr>
          <p:cNvSpPr txBox="1"/>
          <p:nvPr/>
        </p:nvSpPr>
        <p:spPr>
          <a:xfrm>
            <a:off x="3054350" y="2105997"/>
            <a:ext cx="4572000" cy="307777"/>
          </a:xfrm>
          <a:prstGeom prst="rect">
            <a:avLst/>
          </a:prstGeom>
          <a:noFill/>
        </p:spPr>
        <p:txBody>
          <a:bodyPr wrap="square">
            <a:spAutoFit/>
          </a:bodyPr>
          <a:lstStyle/>
          <a:p>
            <a:pPr marL="25400">
              <a:lnSpc>
                <a:spcPct val="100000"/>
              </a:lnSpc>
              <a:spcBef>
                <a:spcPts val="105"/>
              </a:spcBef>
            </a:pPr>
            <a:r>
              <a:rPr lang="en-IN" sz="1400" b="1" spc="-5" dirty="0">
                <a:solidFill>
                  <a:schemeClr val="tx1">
                    <a:lumMod val="75000"/>
                  </a:schemeClr>
                </a:solidFill>
                <a:latin typeface="Century Gothic"/>
                <a:cs typeface="Century Gothic"/>
              </a:rPr>
              <a:t>Ethylenediamine</a:t>
            </a:r>
            <a:r>
              <a:rPr lang="en-IN" sz="1400" b="1" spc="-45" dirty="0">
                <a:solidFill>
                  <a:schemeClr val="tx1">
                    <a:lumMod val="75000"/>
                  </a:schemeClr>
                </a:solidFill>
                <a:latin typeface="Century Gothic"/>
                <a:cs typeface="Century Gothic"/>
              </a:rPr>
              <a:t> </a:t>
            </a:r>
            <a:r>
              <a:rPr lang="en-IN" sz="1400" b="1" spc="-5" dirty="0">
                <a:solidFill>
                  <a:schemeClr val="tx1">
                    <a:lumMod val="75000"/>
                  </a:schemeClr>
                </a:solidFill>
                <a:latin typeface="Century Gothic"/>
                <a:cs typeface="Century Gothic"/>
              </a:rPr>
              <a:t>Derivatives</a:t>
            </a:r>
            <a:endParaRPr lang="en-IN" sz="1400" dirty="0">
              <a:solidFill>
                <a:schemeClr val="tx1">
                  <a:lumMod val="75000"/>
                </a:schemeClr>
              </a:solidFill>
              <a:latin typeface="Century Gothic"/>
              <a:cs typeface="Century Gothic"/>
            </a:endParaRPr>
          </a:p>
        </p:txBody>
      </p:sp>
      <p:graphicFrame>
        <p:nvGraphicFramePr>
          <p:cNvPr id="3" name="Object 2">
            <a:extLst>
              <a:ext uri="{FF2B5EF4-FFF2-40B4-BE49-F238E27FC236}">
                <a16:creationId xmlns:a16="http://schemas.microsoft.com/office/drawing/2014/main" id="{7A9292EB-F209-4DDB-BA39-6C952B240917}"/>
              </a:ext>
            </a:extLst>
          </p:cNvPr>
          <p:cNvGraphicFramePr>
            <a:graphicFrameLocks noChangeAspect="1"/>
          </p:cNvGraphicFramePr>
          <p:nvPr>
            <p:extLst>
              <p:ext uri="{D42A27DB-BD31-4B8C-83A1-F6EECF244321}">
                <p14:modId xmlns:p14="http://schemas.microsoft.com/office/powerpoint/2010/main" val="4700142"/>
              </p:ext>
            </p:extLst>
          </p:nvPr>
        </p:nvGraphicFramePr>
        <p:xfrm>
          <a:off x="3600076" y="2551112"/>
          <a:ext cx="1714500" cy="1384300"/>
        </p:xfrm>
        <a:graphic>
          <a:graphicData uri="http://schemas.openxmlformats.org/presentationml/2006/ole">
            <mc:AlternateContent xmlns:mc="http://schemas.openxmlformats.org/markup-compatibility/2006">
              <mc:Choice xmlns:v="urn:schemas-microsoft-com:vml" Requires="v">
                <p:oleObj name="ChemDoodle OLE" r:id="rId3" imgW="1714680" imgH="1384200" progId="CHEMDOODLEOLE.ChemDoodleEmbeddedObject.1">
                  <p:embed/>
                </p:oleObj>
              </mc:Choice>
              <mc:Fallback>
                <p:oleObj name="ChemDoodle OLE" r:id="rId3" imgW="1714680" imgH="1384200" progId="CHEMDOODLEOLE.ChemDoodleEmbeddedObject.1">
                  <p:embed/>
                  <p:pic>
                    <p:nvPicPr>
                      <p:cNvPr id="0" name=""/>
                      <p:cNvPicPr/>
                      <p:nvPr/>
                    </p:nvPicPr>
                    <p:blipFill>
                      <a:blip r:embed="rId4"/>
                      <a:stretch>
                        <a:fillRect/>
                      </a:stretch>
                    </p:blipFill>
                    <p:spPr>
                      <a:xfrm>
                        <a:off x="3600076" y="2551112"/>
                        <a:ext cx="1714500" cy="13843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DF1B4C28-6DFE-4A84-8221-9E42BC951615}"/>
              </a:ext>
            </a:extLst>
          </p:cNvPr>
          <p:cNvSpPr txBox="1"/>
          <p:nvPr/>
        </p:nvSpPr>
        <p:spPr>
          <a:xfrm>
            <a:off x="3181350" y="3918861"/>
            <a:ext cx="2790242" cy="307777"/>
          </a:xfrm>
          <a:prstGeom prst="rect">
            <a:avLst/>
          </a:prstGeom>
          <a:noFill/>
        </p:spPr>
        <p:txBody>
          <a:bodyPr wrap="square">
            <a:spAutoFit/>
          </a:bodyPr>
          <a:lstStyle/>
          <a:p>
            <a:r>
              <a:rPr lang="en-IN" b="1" dirty="0"/>
              <a:t>Tripelennamine hydrochloride</a:t>
            </a:r>
            <a:endParaRPr lang="en-IN" dirty="0"/>
          </a:p>
        </p:txBody>
      </p:sp>
    </p:spTree>
    <p:extLst>
      <p:ext uri="{BB962C8B-B14F-4D97-AF65-F5344CB8AC3E}">
        <p14:creationId xmlns:p14="http://schemas.microsoft.com/office/powerpoint/2010/main" val="317803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 dirty="0">
                <a:solidFill>
                  <a:schemeClr val="tx1">
                    <a:lumMod val="75000"/>
                  </a:schemeClr>
                </a:solidFill>
              </a:rPr>
              <a:t>First Generation </a:t>
            </a:r>
            <a:r>
              <a:rPr lang="en-US" b="1" spc="15" dirty="0">
                <a:solidFill>
                  <a:schemeClr val="tx1">
                    <a:lumMod val="75000"/>
                  </a:schemeClr>
                </a:solidFill>
              </a:rPr>
              <a:t>H1 </a:t>
            </a:r>
            <a:r>
              <a:rPr lang="en-US" b="1" spc="5" dirty="0">
                <a:solidFill>
                  <a:schemeClr val="tx1">
                    <a:lumMod val="75000"/>
                  </a:schemeClr>
                </a:solidFill>
              </a:rPr>
              <a:t>receptor</a:t>
            </a:r>
            <a:r>
              <a:rPr lang="en-US" b="1" spc="-170" dirty="0">
                <a:solidFill>
                  <a:schemeClr val="tx1">
                    <a:lumMod val="75000"/>
                  </a:schemeClr>
                </a:solidFill>
              </a:rPr>
              <a:t> </a:t>
            </a:r>
            <a:r>
              <a:rPr lang="en-US" b="1" spc="5" dirty="0">
                <a:solidFill>
                  <a:schemeClr val="tx1">
                    <a:lumMod val="75000"/>
                  </a:schemeClr>
                </a:solidFill>
              </a:rPr>
              <a:t>antagonists  Classical</a:t>
            </a:r>
            <a:r>
              <a:rPr lang="en-US" b="1" spc="-45" dirty="0">
                <a:solidFill>
                  <a:schemeClr val="tx1">
                    <a:lumMod val="75000"/>
                  </a:schemeClr>
                </a:solidFill>
              </a:rPr>
              <a:t> </a:t>
            </a:r>
            <a:r>
              <a:rPr lang="en-US" b="1" spc="5" dirty="0">
                <a:solidFill>
                  <a:schemeClr val="tx1">
                    <a:lumMod val="75000"/>
                  </a:schemeClr>
                </a:solidFill>
              </a:rPr>
              <a:t>Anti-Histamine</a:t>
            </a:r>
            <a:endParaRPr lang="en-IN" b="1" dirty="0">
              <a:solidFill>
                <a:schemeClr val="tx1">
                  <a:lumMod val="75000"/>
                </a:schemeClr>
              </a:solidFill>
            </a:endParaRPr>
          </a:p>
        </p:txBody>
      </p:sp>
      <p:sp>
        <p:nvSpPr>
          <p:cNvPr id="6" name="TextBox 5">
            <a:extLst>
              <a:ext uri="{FF2B5EF4-FFF2-40B4-BE49-F238E27FC236}">
                <a16:creationId xmlns:a16="http://schemas.microsoft.com/office/drawing/2014/main" id="{2D0BEDE0-2721-4A02-8C1C-CA2D97BE598E}"/>
              </a:ext>
            </a:extLst>
          </p:cNvPr>
          <p:cNvSpPr txBox="1"/>
          <p:nvPr/>
        </p:nvSpPr>
        <p:spPr>
          <a:xfrm>
            <a:off x="3314700" y="2027105"/>
            <a:ext cx="4572000" cy="307777"/>
          </a:xfrm>
          <a:prstGeom prst="rect">
            <a:avLst/>
          </a:prstGeom>
          <a:noFill/>
        </p:spPr>
        <p:txBody>
          <a:bodyPr wrap="square">
            <a:spAutoFit/>
          </a:bodyPr>
          <a:lstStyle/>
          <a:p>
            <a:pPr marL="12700">
              <a:lnSpc>
                <a:spcPct val="100000"/>
              </a:lnSpc>
              <a:spcBef>
                <a:spcPts val="105"/>
              </a:spcBef>
            </a:pPr>
            <a:r>
              <a:rPr lang="en-IN" sz="1400" b="1" spc="-5" dirty="0">
                <a:solidFill>
                  <a:schemeClr val="tx1">
                    <a:lumMod val="75000"/>
                  </a:schemeClr>
                </a:solidFill>
                <a:latin typeface="Century Gothic"/>
                <a:cs typeface="Century Gothic"/>
              </a:rPr>
              <a:t>Piperazine</a:t>
            </a:r>
            <a:r>
              <a:rPr lang="en-IN" sz="1400" b="1" spc="-30" dirty="0">
                <a:solidFill>
                  <a:schemeClr val="tx1">
                    <a:lumMod val="75000"/>
                  </a:schemeClr>
                </a:solidFill>
                <a:latin typeface="Century Gothic"/>
                <a:cs typeface="Century Gothic"/>
              </a:rPr>
              <a:t> </a:t>
            </a:r>
            <a:r>
              <a:rPr lang="en-IN" sz="1400" b="1" spc="-5" dirty="0">
                <a:solidFill>
                  <a:schemeClr val="tx1">
                    <a:lumMod val="75000"/>
                  </a:schemeClr>
                </a:solidFill>
                <a:latin typeface="Century Gothic"/>
                <a:cs typeface="Century Gothic"/>
              </a:rPr>
              <a:t>Derivatives</a:t>
            </a:r>
            <a:endParaRPr lang="en-IN" sz="1400" dirty="0">
              <a:solidFill>
                <a:schemeClr val="tx1">
                  <a:lumMod val="75000"/>
                </a:schemeClr>
              </a:solidFill>
              <a:latin typeface="Century Gothic"/>
              <a:cs typeface="Century Gothic"/>
            </a:endParaRPr>
          </a:p>
        </p:txBody>
      </p:sp>
      <p:graphicFrame>
        <p:nvGraphicFramePr>
          <p:cNvPr id="3" name="Object 2">
            <a:extLst>
              <a:ext uri="{FF2B5EF4-FFF2-40B4-BE49-F238E27FC236}">
                <a16:creationId xmlns:a16="http://schemas.microsoft.com/office/drawing/2014/main" id="{5C3A8415-9401-4DA2-BB38-DA0BD970BE11}"/>
              </a:ext>
            </a:extLst>
          </p:cNvPr>
          <p:cNvGraphicFramePr>
            <a:graphicFrameLocks noChangeAspect="1"/>
          </p:cNvGraphicFramePr>
          <p:nvPr>
            <p:extLst>
              <p:ext uri="{D42A27DB-BD31-4B8C-83A1-F6EECF244321}">
                <p14:modId xmlns:p14="http://schemas.microsoft.com/office/powerpoint/2010/main" val="792414188"/>
              </p:ext>
            </p:extLst>
          </p:nvPr>
        </p:nvGraphicFramePr>
        <p:xfrm>
          <a:off x="934180" y="2374309"/>
          <a:ext cx="2730500" cy="1638300"/>
        </p:xfrm>
        <a:graphic>
          <a:graphicData uri="http://schemas.openxmlformats.org/presentationml/2006/ole">
            <mc:AlternateContent xmlns:mc="http://schemas.openxmlformats.org/markup-compatibility/2006">
              <mc:Choice xmlns:v="urn:schemas-microsoft-com:vml" Requires="v">
                <p:oleObj name="ChemDoodle OLE" r:id="rId3" imgW="2730600" imgH="1638360" progId="CHEMDOODLEOLE.ChemDoodleEmbeddedObject.1">
                  <p:embed/>
                </p:oleObj>
              </mc:Choice>
              <mc:Fallback>
                <p:oleObj name="ChemDoodle OLE" r:id="rId3" imgW="2730600" imgH="1638360" progId="CHEMDOODLEOLE.ChemDoodleEmbeddedObject.1">
                  <p:embed/>
                  <p:pic>
                    <p:nvPicPr>
                      <p:cNvPr id="0" name=""/>
                      <p:cNvPicPr/>
                      <p:nvPr/>
                    </p:nvPicPr>
                    <p:blipFill>
                      <a:blip r:embed="rId4"/>
                      <a:stretch>
                        <a:fillRect/>
                      </a:stretch>
                    </p:blipFill>
                    <p:spPr>
                      <a:xfrm>
                        <a:off x="934180" y="2374309"/>
                        <a:ext cx="2730500" cy="16383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5896CF0C-9AC2-47B2-8CCA-0CC9270D2C85}"/>
              </a:ext>
            </a:extLst>
          </p:cNvPr>
          <p:cNvSpPr txBox="1"/>
          <p:nvPr/>
        </p:nvSpPr>
        <p:spPr>
          <a:xfrm>
            <a:off x="711200" y="4081635"/>
            <a:ext cx="2672702" cy="307777"/>
          </a:xfrm>
          <a:prstGeom prst="rect">
            <a:avLst/>
          </a:prstGeom>
          <a:noFill/>
        </p:spPr>
        <p:txBody>
          <a:bodyPr wrap="square">
            <a:spAutoFit/>
          </a:bodyPr>
          <a:lstStyle/>
          <a:p>
            <a:r>
              <a:rPr lang="en-IN" b="1" dirty="0" err="1"/>
              <a:t>Chlorcyclizine</a:t>
            </a:r>
            <a:r>
              <a:rPr lang="en-IN" b="1" dirty="0"/>
              <a:t> hydrochloride</a:t>
            </a:r>
            <a:endParaRPr lang="en-IN" dirty="0"/>
          </a:p>
        </p:txBody>
      </p:sp>
      <p:graphicFrame>
        <p:nvGraphicFramePr>
          <p:cNvPr id="5" name="Object 4">
            <a:extLst>
              <a:ext uri="{FF2B5EF4-FFF2-40B4-BE49-F238E27FC236}">
                <a16:creationId xmlns:a16="http://schemas.microsoft.com/office/drawing/2014/main" id="{DDFC2461-65AE-447F-893D-4204A28BFE32}"/>
              </a:ext>
            </a:extLst>
          </p:cNvPr>
          <p:cNvGraphicFramePr>
            <a:graphicFrameLocks noChangeAspect="1"/>
          </p:cNvGraphicFramePr>
          <p:nvPr>
            <p:extLst>
              <p:ext uri="{D42A27DB-BD31-4B8C-83A1-F6EECF244321}">
                <p14:modId xmlns:p14="http://schemas.microsoft.com/office/powerpoint/2010/main" val="3439227733"/>
              </p:ext>
            </p:extLst>
          </p:nvPr>
        </p:nvGraphicFramePr>
        <p:xfrm>
          <a:off x="3664680" y="2374309"/>
          <a:ext cx="1708664" cy="2036073"/>
        </p:xfrm>
        <a:graphic>
          <a:graphicData uri="http://schemas.openxmlformats.org/presentationml/2006/ole">
            <mc:AlternateContent xmlns:mc="http://schemas.openxmlformats.org/markup-compatibility/2006">
              <mc:Choice xmlns:v="urn:schemas-microsoft-com:vml" Requires="v">
                <p:oleObj name="ChemDoodle OLE" r:id="rId5" imgW="2120760" imgH="2527200" progId="CHEMDOODLEOLE.ChemDoodleEmbeddedObject.1">
                  <p:embed/>
                </p:oleObj>
              </mc:Choice>
              <mc:Fallback>
                <p:oleObj name="ChemDoodle OLE" r:id="rId5" imgW="2120760" imgH="2527200" progId="CHEMDOODLEOLE.ChemDoodleEmbeddedObject.1">
                  <p:embed/>
                  <p:pic>
                    <p:nvPicPr>
                      <p:cNvPr id="0" name=""/>
                      <p:cNvPicPr/>
                      <p:nvPr/>
                    </p:nvPicPr>
                    <p:blipFill>
                      <a:blip r:embed="rId6"/>
                      <a:stretch>
                        <a:fillRect/>
                      </a:stretch>
                    </p:blipFill>
                    <p:spPr>
                      <a:xfrm>
                        <a:off x="3664680" y="2374309"/>
                        <a:ext cx="1708664" cy="2036073"/>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AFE1C6D7-0AB3-4F38-B92B-FB2EC31F4415}"/>
              </a:ext>
            </a:extLst>
          </p:cNvPr>
          <p:cNvSpPr txBox="1"/>
          <p:nvPr/>
        </p:nvSpPr>
        <p:spPr>
          <a:xfrm>
            <a:off x="3197958" y="4325519"/>
            <a:ext cx="2300236" cy="307777"/>
          </a:xfrm>
          <a:prstGeom prst="rect">
            <a:avLst/>
          </a:prstGeom>
          <a:noFill/>
        </p:spPr>
        <p:txBody>
          <a:bodyPr wrap="square">
            <a:spAutoFit/>
          </a:bodyPr>
          <a:lstStyle/>
          <a:p>
            <a:r>
              <a:rPr lang="en-IN" b="1" dirty="0"/>
              <a:t>Meclizine hydrochloride</a:t>
            </a:r>
            <a:endParaRPr lang="en-IN" dirty="0"/>
          </a:p>
        </p:txBody>
      </p:sp>
      <p:graphicFrame>
        <p:nvGraphicFramePr>
          <p:cNvPr id="11" name="Object 10">
            <a:extLst>
              <a:ext uri="{FF2B5EF4-FFF2-40B4-BE49-F238E27FC236}">
                <a16:creationId xmlns:a16="http://schemas.microsoft.com/office/drawing/2014/main" id="{9284BB72-1FFC-446C-B3FC-374D61E34E9D}"/>
              </a:ext>
            </a:extLst>
          </p:cNvPr>
          <p:cNvGraphicFramePr>
            <a:graphicFrameLocks noChangeAspect="1"/>
          </p:cNvGraphicFramePr>
          <p:nvPr>
            <p:extLst>
              <p:ext uri="{D42A27DB-BD31-4B8C-83A1-F6EECF244321}">
                <p14:modId xmlns:p14="http://schemas.microsoft.com/office/powerpoint/2010/main" val="2535199725"/>
              </p:ext>
            </p:extLst>
          </p:nvPr>
        </p:nvGraphicFramePr>
        <p:xfrm>
          <a:off x="5002148" y="2325016"/>
          <a:ext cx="4051300" cy="1435100"/>
        </p:xfrm>
        <a:graphic>
          <a:graphicData uri="http://schemas.openxmlformats.org/presentationml/2006/ole">
            <mc:AlternateContent xmlns:mc="http://schemas.openxmlformats.org/markup-compatibility/2006">
              <mc:Choice xmlns:v="urn:schemas-microsoft-com:vml" Requires="v">
                <p:oleObj name="ChemDoodle OLE" r:id="rId7" imgW="4051440" imgH="1434960" progId="CHEMDOODLEOLE.ChemDoodleEmbeddedObject.1">
                  <p:embed/>
                </p:oleObj>
              </mc:Choice>
              <mc:Fallback>
                <p:oleObj name="ChemDoodle OLE" r:id="rId7" imgW="4051440" imgH="1434960" progId="CHEMDOODLEOLE.ChemDoodleEmbeddedObject.1">
                  <p:embed/>
                  <p:pic>
                    <p:nvPicPr>
                      <p:cNvPr id="0" name=""/>
                      <p:cNvPicPr/>
                      <p:nvPr/>
                    </p:nvPicPr>
                    <p:blipFill>
                      <a:blip r:embed="rId8"/>
                      <a:stretch>
                        <a:fillRect/>
                      </a:stretch>
                    </p:blipFill>
                    <p:spPr>
                      <a:xfrm>
                        <a:off x="5002148" y="2325016"/>
                        <a:ext cx="4051300" cy="143510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39F42152-C561-4394-90AE-6A176EFBD626}"/>
              </a:ext>
            </a:extLst>
          </p:cNvPr>
          <p:cNvSpPr txBox="1"/>
          <p:nvPr/>
        </p:nvSpPr>
        <p:spPr>
          <a:xfrm>
            <a:off x="5866194" y="4081635"/>
            <a:ext cx="2300236" cy="307777"/>
          </a:xfrm>
          <a:prstGeom prst="rect">
            <a:avLst/>
          </a:prstGeom>
          <a:noFill/>
        </p:spPr>
        <p:txBody>
          <a:bodyPr wrap="square">
            <a:spAutoFit/>
          </a:bodyPr>
          <a:lstStyle/>
          <a:p>
            <a:r>
              <a:rPr lang="en-IN" b="1" dirty="0"/>
              <a:t>Buclizine hydrochloride</a:t>
            </a:r>
            <a:endParaRPr lang="en-IN" dirty="0"/>
          </a:p>
        </p:txBody>
      </p:sp>
    </p:spTree>
    <p:extLst>
      <p:ext uri="{BB962C8B-B14F-4D97-AF65-F5344CB8AC3E}">
        <p14:creationId xmlns:p14="http://schemas.microsoft.com/office/powerpoint/2010/main" val="227623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 dirty="0">
                <a:solidFill>
                  <a:schemeClr val="tx1">
                    <a:lumMod val="75000"/>
                  </a:schemeClr>
                </a:solidFill>
              </a:rPr>
              <a:t>First Generation </a:t>
            </a:r>
            <a:r>
              <a:rPr lang="en-US" b="1" spc="15" dirty="0">
                <a:solidFill>
                  <a:schemeClr val="tx1">
                    <a:lumMod val="75000"/>
                  </a:schemeClr>
                </a:solidFill>
              </a:rPr>
              <a:t>H1 </a:t>
            </a:r>
            <a:r>
              <a:rPr lang="en-US" b="1" spc="5" dirty="0">
                <a:solidFill>
                  <a:schemeClr val="tx1">
                    <a:lumMod val="75000"/>
                  </a:schemeClr>
                </a:solidFill>
              </a:rPr>
              <a:t>receptor</a:t>
            </a:r>
            <a:r>
              <a:rPr lang="en-US" b="1" spc="-170" dirty="0">
                <a:solidFill>
                  <a:schemeClr val="tx1">
                    <a:lumMod val="75000"/>
                  </a:schemeClr>
                </a:solidFill>
              </a:rPr>
              <a:t> </a:t>
            </a:r>
            <a:r>
              <a:rPr lang="en-US" b="1" spc="5" dirty="0">
                <a:solidFill>
                  <a:schemeClr val="tx1">
                    <a:lumMod val="75000"/>
                  </a:schemeClr>
                </a:solidFill>
              </a:rPr>
              <a:t>antagonists  Classical</a:t>
            </a:r>
            <a:r>
              <a:rPr lang="en-US" b="1" spc="-45" dirty="0">
                <a:solidFill>
                  <a:schemeClr val="tx1">
                    <a:lumMod val="75000"/>
                  </a:schemeClr>
                </a:solidFill>
              </a:rPr>
              <a:t> </a:t>
            </a:r>
            <a:r>
              <a:rPr lang="en-US" b="1" spc="5" dirty="0">
                <a:solidFill>
                  <a:schemeClr val="tx1">
                    <a:lumMod val="75000"/>
                  </a:schemeClr>
                </a:solidFill>
              </a:rPr>
              <a:t>Anti-Histamine</a:t>
            </a:r>
            <a:endParaRPr lang="en-IN" b="1" dirty="0">
              <a:solidFill>
                <a:schemeClr val="tx1">
                  <a:lumMod val="75000"/>
                </a:schemeClr>
              </a:solidFill>
            </a:endParaRPr>
          </a:p>
        </p:txBody>
      </p:sp>
      <p:sp>
        <p:nvSpPr>
          <p:cNvPr id="6" name="TextBox 5">
            <a:extLst>
              <a:ext uri="{FF2B5EF4-FFF2-40B4-BE49-F238E27FC236}">
                <a16:creationId xmlns:a16="http://schemas.microsoft.com/office/drawing/2014/main" id="{136CD62B-CAB5-4CEE-AB4C-5D2787BA0721}"/>
              </a:ext>
            </a:extLst>
          </p:cNvPr>
          <p:cNvSpPr txBox="1"/>
          <p:nvPr/>
        </p:nvSpPr>
        <p:spPr>
          <a:xfrm>
            <a:off x="3461657" y="2036971"/>
            <a:ext cx="4572000" cy="307777"/>
          </a:xfrm>
          <a:prstGeom prst="rect">
            <a:avLst/>
          </a:prstGeom>
          <a:noFill/>
        </p:spPr>
        <p:txBody>
          <a:bodyPr wrap="square">
            <a:spAutoFit/>
          </a:bodyPr>
          <a:lstStyle/>
          <a:p>
            <a:pPr marL="12700">
              <a:lnSpc>
                <a:spcPct val="100000"/>
              </a:lnSpc>
              <a:spcBef>
                <a:spcPts val="105"/>
              </a:spcBef>
            </a:pPr>
            <a:r>
              <a:rPr lang="en-IN" sz="1400" b="1" spc="-5" dirty="0">
                <a:solidFill>
                  <a:schemeClr val="tx1">
                    <a:lumMod val="75000"/>
                  </a:schemeClr>
                </a:solidFill>
                <a:latin typeface="Century Gothic"/>
                <a:cs typeface="Century Gothic"/>
              </a:rPr>
              <a:t>Phenothiazine</a:t>
            </a:r>
            <a:r>
              <a:rPr lang="en-IN" sz="1400" b="1" spc="-50" dirty="0">
                <a:solidFill>
                  <a:schemeClr val="tx1">
                    <a:lumMod val="75000"/>
                  </a:schemeClr>
                </a:solidFill>
                <a:latin typeface="Century Gothic"/>
                <a:cs typeface="Century Gothic"/>
              </a:rPr>
              <a:t> </a:t>
            </a:r>
            <a:r>
              <a:rPr lang="en-IN" sz="1400" b="1" spc="-5" dirty="0">
                <a:solidFill>
                  <a:schemeClr val="tx1">
                    <a:lumMod val="75000"/>
                  </a:schemeClr>
                </a:solidFill>
                <a:latin typeface="Century Gothic"/>
                <a:cs typeface="Century Gothic"/>
              </a:rPr>
              <a:t>Derivatives</a:t>
            </a:r>
            <a:endParaRPr lang="en-IN" sz="1400" dirty="0">
              <a:solidFill>
                <a:schemeClr val="tx1">
                  <a:lumMod val="75000"/>
                </a:schemeClr>
              </a:solidFill>
              <a:latin typeface="Century Gothic"/>
              <a:cs typeface="Century Gothic"/>
            </a:endParaRPr>
          </a:p>
        </p:txBody>
      </p:sp>
      <p:graphicFrame>
        <p:nvGraphicFramePr>
          <p:cNvPr id="3" name="Object 2">
            <a:extLst>
              <a:ext uri="{FF2B5EF4-FFF2-40B4-BE49-F238E27FC236}">
                <a16:creationId xmlns:a16="http://schemas.microsoft.com/office/drawing/2014/main" id="{269619F1-3ECF-4A42-83D2-DFB1594D7FE6}"/>
              </a:ext>
            </a:extLst>
          </p:cNvPr>
          <p:cNvGraphicFramePr>
            <a:graphicFrameLocks noChangeAspect="1"/>
          </p:cNvGraphicFramePr>
          <p:nvPr>
            <p:extLst>
              <p:ext uri="{D42A27DB-BD31-4B8C-83A1-F6EECF244321}">
                <p14:modId xmlns:p14="http://schemas.microsoft.com/office/powerpoint/2010/main" val="2007650663"/>
              </p:ext>
            </p:extLst>
          </p:nvPr>
        </p:nvGraphicFramePr>
        <p:xfrm>
          <a:off x="1699597" y="2571750"/>
          <a:ext cx="2006600" cy="1422400"/>
        </p:xfrm>
        <a:graphic>
          <a:graphicData uri="http://schemas.openxmlformats.org/presentationml/2006/ole">
            <mc:AlternateContent xmlns:mc="http://schemas.openxmlformats.org/markup-compatibility/2006">
              <mc:Choice xmlns:v="urn:schemas-microsoft-com:vml" Requires="v">
                <p:oleObj name="ChemDoodle OLE" r:id="rId3" imgW="2006640" imgH="1422360" progId="CHEMDOODLEOLE.ChemDoodleEmbeddedObject.1">
                  <p:embed/>
                </p:oleObj>
              </mc:Choice>
              <mc:Fallback>
                <p:oleObj name="ChemDoodle OLE" r:id="rId3" imgW="2006640" imgH="1422360" progId="CHEMDOODLEOLE.ChemDoodleEmbeddedObject.1">
                  <p:embed/>
                  <p:pic>
                    <p:nvPicPr>
                      <p:cNvPr id="0" name=""/>
                      <p:cNvPicPr/>
                      <p:nvPr/>
                    </p:nvPicPr>
                    <p:blipFill>
                      <a:blip r:embed="rId4"/>
                      <a:stretch>
                        <a:fillRect/>
                      </a:stretch>
                    </p:blipFill>
                    <p:spPr>
                      <a:xfrm>
                        <a:off x="1699597" y="2571750"/>
                        <a:ext cx="2006600" cy="14224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FDAC51AD-34F5-4E3E-92EA-E10A70A8FD9A}"/>
              </a:ext>
            </a:extLst>
          </p:cNvPr>
          <p:cNvSpPr txBox="1"/>
          <p:nvPr/>
        </p:nvSpPr>
        <p:spPr>
          <a:xfrm>
            <a:off x="1456070" y="4101484"/>
            <a:ext cx="2630738" cy="307777"/>
          </a:xfrm>
          <a:prstGeom prst="rect">
            <a:avLst/>
          </a:prstGeom>
          <a:noFill/>
        </p:spPr>
        <p:txBody>
          <a:bodyPr wrap="square">
            <a:spAutoFit/>
          </a:bodyPr>
          <a:lstStyle/>
          <a:p>
            <a:r>
              <a:rPr lang="en-IN" b="1" dirty="0"/>
              <a:t>Promethazine hydrochloride</a:t>
            </a:r>
            <a:endParaRPr lang="en-IN" dirty="0"/>
          </a:p>
        </p:txBody>
      </p:sp>
      <p:graphicFrame>
        <p:nvGraphicFramePr>
          <p:cNvPr id="5" name="Object 4">
            <a:extLst>
              <a:ext uri="{FF2B5EF4-FFF2-40B4-BE49-F238E27FC236}">
                <a16:creationId xmlns:a16="http://schemas.microsoft.com/office/drawing/2014/main" id="{3E5F26E2-D35E-435E-964C-104D41921945}"/>
              </a:ext>
            </a:extLst>
          </p:cNvPr>
          <p:cNvGraphicFramePr>
            <a:graphicFrameLocks noChangeAspect="1"/>
          </p:cNvGraphicFramePr>
          <p:nvPr>
            <p:extLst>
              <p:ext uri="{D42A27DB-BD31-4B8C-83A1-F6EECF244321}">
                <p14:modId xmlns:p14="http://schemas.microsoft.com/office/powerpoint/2010/main" val="1326425063"/>
              </p:ext>
            </p:extLst>
          </p:nvPr>
        </p:nvGraphicFramePr>
        <p:xfrm>
          <a:off x="4693557" y="2413774"/>
          <a:ext cx="3340100" cy="1663700"/>
        </p:xfrm>
        <a:graphic>
          <a:graphicData uri="http://schemas.openxmlformats.org/presentationml/2006/ole">
            <mc:AlternateContent xmlns:mc="http://schemas.openxmlformats.org/markup-compatibility/2006">
              <mc:Choice xmlns:v="urn:schemas-microsoft-com:vml" Requires="v">
                <p:oleObj name="ChemDoodle OLE" r:id="rId5" imgW="3340080" imgH="1663560" progId="CHEMDOODLEOLE.ChemDoodleEmbeddedObject.1">
                  <p:embed/>
                </p:oleObj>
              </mc:Choice>
              <mc:Fallback>
                <p:oleObj name="ChemDoodle OLE" r:id="rId5" imgW="3340080" imgH="1663560" progId="CHEMDOODLEOLE.ChemDoodleEmbeddedObject.1">
                  <p:embed/>
                  <p:pic>
                    <p:nvPicPr>
                      <p:cNvPr id="0" name=""/>
                      <p:cNvPicPr/>
                      <p:nvPr/>
                    </p:nvPicPr>
                    <p:blipFill>
                      <a:blip r:embed="rId6"/>
                      <a:stretch>
                        <a:fillRect/>
                      </a:stretch>
                    </p:blipFill>
                    <p:spPr>
                      <a:xfrm>
                        <a:off x="4693557" y="2413774"/>
                        <a:ext cx="3340100" cy="16637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17E5D26A-69DB-4E09-885A-200CDCAFD50A}"/>
              </a:ext>
            </a:extLst>
          </p:cNvPr>
          <p:cNvSpPr txBox="1"/>
          <p:nvPr/>
        </p:nvSpPr>
        <p:spPr>
          <a:xfrm>
            <a:off x="5124725" y="4076483"/>
            <a:ext cx="2706769" cy="307777"/>
          </a:xfrm>
          <a:prstGeom prst="rect">
            <a:avLst/>
          </a:prstGeom>
          <a:noFill/>
        </p:spPr>
        <p:txBody>
          <a:bodyPr wrap="square">
            <a:spAutoFit/>
          </a:bodyPr>
          <a:lstStyle/>
          <a:p>
            <a:r>
              <a:rPr lang="en-IN" b="1" dirty="0" err="1"/>
              <a:t>Trimeprazine</a:t>
            </a:r>
            <a:r>
              <a:rPr lang="en-IN" b="1" dirty="0"/>
              <a:t> </a:t>
            </a:r>
            <a:r>
              <a:rPr lang="en-IN" b="1" dirty="0" err="1"/>
              <a:t>tartarate</a:t>
            </a:r>
            <a:endParaRPr lang="en-IN" dirty="0"/>
          </a:p>
        </p:txBody>
      </p:sp>
    </p:spTree>
    <p:extLst>
      <p:ext uri="{BB962C8B-B14F-4D97-AF65-F5344CB8AC3E}">
        <p14:creationId xmlns:p14="http://schemas.microsoft.com/office/powerpoint/2010/main" val="370558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 dirty="0">
                <a:solidFill>
                  <a:schemeClr val="tx1">
                    <a:lumMod val="75000"/>
                  </a:schemeClr>
                </a:solidFill>
              </a:rPr>
              <a:t>First Generation </a:t>
            </a:r>
            <a:r>
              <a:rPr lang="en-US" b="1" spc="15" dirty="0">
                <a:solidFill>
                  <a:schemeClr val="tx1">
                    <a:lumMod val="75000"/>
                  </a:schemeClr>
                </a:solidFill>
              </a:rPr>
              <a:t>H1 </a:t>
            </a:r>
            <a:r>
              <a:rPr lang="en-US" b="1" spc="5" dirty="0">
                <a:solidFill>
                  <a:schemeClr val="tx1">
                    <a:lumMod val="75000"/>
                  </a:schemeClr>
                </a:solidFill>
              </a:rPr>
              <a:t>receptor</a:t>
            </a:r>
            <a:r>
              <a:rPr lang="en-US" b="1" spc="-170" dirty="0">
                <a:solidFill>
                  <a:schemeClr val="tx1">
                    <a:lumMod val="75000"/>
                  </a:schemeClr>
                </a:solidFill>
              </a:rPr>
              <a:t> </a:t>
            </a:r>
            <a:r>
              <a:rPr lang="en-US" b="1" spc="5" dirty="0">
                <a:solidFill>
                  <a:schemeClr val="tx1">
                    <a:lumMod val="75000"/>
                  </a:schemeClr>
                </a:solidFill>
              </a:rPr>
              <a:t>antagonists  Classical</a:t>
            </a:r>
            <a:r>
              <a:rPr lang="en-US" b="1" spc="-45" dirty="0">
                <a:solidFill>
                  <a:schemeClr val="tx1">
                    <a:lumMod val="75000"/>
                  </a:schemeClr>
                </a:solidFill>
              </a:rPr>
              <a:t> </a:t>
            </a:r>
            <a:r>
              <a:rPr lang="en-US" b="1" spc="5" dirty="0">
                <a:solidFill>
                  <a:schemeClr val="tx1">
                    <a:lumMod val="75000"/>
                  </a:schemeClr>
                </a:solidFill>
              </a:rPr>
              <a:t>Anti-Histamine</a:t>
            </a:r>
            <a:endParaRPr lang="en-IN" b="1" dirty="0">
              <a:solidFill>
                <a:schemeClr val="tx1">
                  <a:lumMod val="75000"/>
                </a:schemeClr>
              </a:solidFill>
            </a:endParaRPr>
          </a:p>
        </p:txBody>
      </p:sp>
      <p:sp>
        <p:nvSpPr>
          <p:cNvPr id="6" name="TextBox 5">
            <a:extLst>
              <a:ext uri="{FF2B5EF4-FFF2-40B4-BE49-F238E27FC236}">
                <a16:creationId xmlns:a16="http://schemas.microsoft.com/office/drawing/2014/main" id="{62D1644D-6733-444B-A65A-AA0A4443787E}"/>
              </a:ext>
            </a:extLst>
          </p:cNvPr>
          <p:cNvSpPr txBox="1"/>
          <p:nvPr/>
        </p:nvSpPr>
        <p:spPr>
          <a:xfrm>
            <a:off x="3262274" y="2064899"/>
            <a:ext cx="2851188" cy="307777"/>
          </a:xfrm>
          <a:prstGeom prst="rect">
            <a:avLst/>
          </a:prstGeom>
          <a:noFill/>
        </p:spPr>
        <p:txBody>
          <a:bodyPr wrap="square">
            <a:spAutoFit/>
          </a:bodyPr>
          <a:lstStyle/>
          <a:p>
            <a:pPr marL="12700" algn="ctr">
              <a:lnSpc>
                <a:spcPct val="100000"/>
              </a:lnSpc>
              <a:spcBef>
                <a:spcPts val="105"/>
              </a:spcBef>
            </a:pPr>
            <a:r>
              <a:rPr lang="en-IN" sz="1400" b="1" spc="-5" dirty="0">
                <a:solidFill>
                  <a:schemeClr val="tx1">
                    <a:lumMod val="75000"/>
                  </a:schemeClr>
                </a:solidFill>
                <a:latin typeface="Century Gothic"/>
                <a:cs typeface="Century Gothic"/>
              </a:rPr>
              <a:t>Dibenzo-</a:t>
            </a:r>
            <a:r>
              <a:rPr lang="en-IN" sz="1400" b="1" spc="-5" dirty="0" err="1">
                <a:solidFill>
                  <a:schemeClr val="tx1">
                    <a:lumMod val="75000"/>
                  </a:schemeClr>
                </a:solidFill>
                <a:latin typeface="Century Gothic"/>
                <a:cs typeface="Century Gothic"/>
              </a:rPr>
              <a:t>cyclohepatanes</a:t>
            </a:r>
            <a:endParaRPr lang="en-IN" sz="1400" dirty="0">
              <a:solidFill>
                <a:schemeClr val="tx1">
                  <a:lumMod val="75000"/>
                </a:schemeClr>
              </a:solidFill>
              <a:latin typeface="Century Gothic"/>
              <a:cs typeface="Century Gothic"/>
            </a:endParaRPr>
          </a:p>
        </p:txBody>
      </p:sp>
      <p:graphicFrame>
        <p:nvGraphicFramePr>
          <p:cNvPr id="3" name="Object 2">
            <a:extLst>
              <a:ext uri="{FF2B5EF4-FFF2-40B4-BE49-F238E27FC236}">
                <a16:creationId xmlns:a16="http://schemas.microsoft.com/office/drawing/2014/main" id="{4B7548F1-9450-475D-A762-BA40172F2896}"/>
              </a:ext>
            </a:extLst>
          </p:cNvPr>
          <p:cNvGraphicFramePr>
            <a:graphicFrameLocks noChangeAspect="1"/>
          </p:cNvGraphicFramePr>
          <p:nvPr>
            <p:extLst>
              <p:ext uri="{D42A27DB-BD31-4B8C-83A1-F6EECF244321}">
                <p14:modId xmlns:p14="http://schemas.microsoft.com/office/powerpoint/2010/main" val="2161913537"/>
              </p:ext>
            </p:extLst>
          </p:nvPr>
        </p:nvGraphicFramePr>
        <p:xfrm>
          <a:off x="922039" y="2482056"/>
          <a:ext cx="1536700" cy="1765300"/>
        </p:xfrm>
        <a:graphic>
          <a:graphicData uri="http://schemas.openxmlformats.org/presentationml/2006/ole">
            <mc:AlternateContent xmlns:mc="http://schemas.openxmlformats.org/markup-compatibility/2006">
              <mc:Choice xmlns:v="urn:schemas-microsoft-com:vml" Requires="v">
                <p:oleObj name="ChemDoodle OLE" r:id="rId3" imgW="1536840" imgH="1765440" progId="CHEMDOODLEOLE.ChemDoodleEmbeddedObject.1">
                  <p:embed/>
                </p:oleObj>
              </mc:Choice>
              <mc:Fallback>
                <p:oleObj name="ChemDoodle OLE" r:id="rId3" imgW="1536840" imgH="1765440" progId="CHEMDOODLEOLE.ChemDoodleEmbeddedObject.1">
                  <p:embed/>
                  <p:pic>
                    <p:nvPicPr>
                      <p:cNvPr id="0" name=""/>
                      <p:cNvPicPr/>
                      <p:nvPr/>
                    </p:nvPicPr>
                    <p:blipFill>
                      <a:blip r:embed="rId4"/>
                      <a:stretch>
                        <a:fillRect/>
                      </a:stretch>
                    </p:blipFill>
                    <p:spPr>
                      <a:xfrm>
                        <a:off x="922039" y="2482056"/>
                        <a:ext cx="1536700" cy="17653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04B178D2-47B1-46FC-8EF3-C758E8834083}"/>
              </a:ext>
            </a:extLst>
          </p:cNvPr>
          <p:cNvSpPr txBox="1"/>
          <p:nvPr/>
        </p:nvSpPr>
        <p:spPr>
          <a:xfrm>
            <a:off x="1232275" y="4226165"/>
            <a:ext cx="1244306" cy="307777"/>
          </a:xfrm>
          <a:prstGeom prst="rect">
            <a:avLst/>
          </a:prstGeom>
          <a:noFill/>
        </p:spPr>
        <p:txBody>
          <a:bodyPr wrap="square">
            <a:spAutoFit/>
          </a:bodyPr>
          <a:lstStyle/>
          <a:p>
            <a:r>
              <a:rPr lang="en-IN" b="1" dirty="0" err="1"/>
              <a:t>Azatidine</a:t>
            </a:r>
            <a:endParaRPr lang="en-IN" dirty="0"/>
          </a:p>
        </p:txBody>
      </p:sp>
      <p:sp>
        <p:nvSpPr>
          <p:cNvPr id="12" name="TextBox 11">
            <a:extLst>
              <a:ext uri="{FF2B5EF4-FFF2-40B4-BE49-F238E27FC236}">
                <a16:creationId xmlns:a16="http://schemas.microsoft.com/office/drawing/2014/main" id="{D1AAFDBF-DE12-4B44-9D2F-422860D079C2}"/>
              </a:ext>
            </a:extLst>
          </p:cNvPr>
          <p:cNvSpPr txBox="1"/>
          <p:nvPr/>
        </p:nvSpPr>
        <p:spPr>
          <a:xfrm>
            <a:off x="5340948" y="4226165"/>
            <a:ext cx="2755496" cy="307777"/>
          </a:xfrm>
          <a:prstGeom prst="rect">
            <a:avLst/>
          </a:prstGeom>
          <a:noFill/>
        </p:spPr>
        <p:txBody>
          <a:bodyPr wrap="square">
            <a:spAutoFit/>
          </a:bodyPr>
          <a:lstStyle/>
          <a:p>
            <a:r>
              <a:rPr lang="en-IN" b="1" dirty="0" err="1"/>
              <a:t>Cyproheptidine</a:t>
            </a:r>
            <a:r>
              <a:rPr lang="en-IN" b="1" dirty="0"/>
              <a:t> hydrochloride</a:t>
            </a:r>
            <a:endParaRPr lang="en-IN" dirty="0"/>
          </a:p>
        </p:txBody>
      </p:sp>
      <p:graphicFrame>
        <p:nvGraphicFramePr>
          <p:cNvPr id="11" name="Object 10">
            <a:extLst>
              <a:ext uri="{FF2B5EF4-FFF2-40B4-BE49-F238E27FC236}">
                <a16:creationId xmlns:a16="http://schemas.microsoft.com/office/drawing/2014/main" id="{34ED7952-4398-44E5-865F-DBA777BFB2CF}"/>
              </a:ext>
            </a:extLst>
          </p:cNvPr>
          <p:cNvGraphicFramePr>
            <a:graphicFrameLocks noChangeAspect="1"/>
          </p:cNvGraphicFramePr>
          <p:nvPr>
            <p:extLst>
              <p:ext uri="{D42A27DB-BD31-4B8C-83A1-F6EECF244321}">
                <p14:modId xmlns:p14="http://schemas.microsoft.com/office/powerpoint/2010/main" val="1790767118"/>
              </p:ext>
            </p:extLst>
          </p:nvPr>
        </p:nvGraphicFramePr>
        <p:xfrm>
          <a:off x="3225282" y="2460625"/>
          <a:ext cx="1841500" cy="1765300"/>
        </p:xfrm>
        <a:graphic>
          <a:graphicData uri="http://schemas.openxmlformats.org/presentationml/2006/ole">
            <mc:AlternateContent xmlns:mc="http://schemas.openxmlformats.org/markup-compatibility/2006">
              <mc:Choice xmlns:v="urn:schemas-microsoft-com:vml" Requires="v">
                <p:oleObj name="ChemDoodle OLE" r:id="rId5" imgW="1841400" imgH="1765440" progId="CHEMDOODLEOLE.ChemDoodleEmbeddedObject.1">
                  <p:embed/>
                </p:oleObj>
              </mc:Choice>
              <mc:Fallback>
                <p:oleObj name="ChemDoodle OLE" r:id="rId5" imgW="1841400" imgH="1765440" progId="CHEMDOODLEOLE.ChemDoodleEmbeddedObject.1">
                  <p:embed/>
                  <p:pic>
                    <p:nvPicPr>
                      <p:cNvPr id="0" name=""/>
                      <p:cNvPicPr/>
                      <p:nvPr/>
                    </p:nvPicPr>
                    <p:blipFill>
                      <a:blip r:embed="rId6"/>
                      <a:stretch>
                        <a:fillRect/>
                      </a:stretch>
                    </p:blipFill>
                    <p:spPr>
                      <a:xfrm>
                        <a:off x="3225282" y="2460625"/>
                        <a:ext cx="1841500" cy="176530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8D983270-10CE-4763-8491-889972261900}"/>
              </a:ext>
            </a:extLst>
          </p:cNvPr>
          <p:cNvSpPr txBox="1"/>
          <p:nvPr/>
        </p:nvSpPr>
        <p:spPr>
          <a:xfrm>
            <a:off x="3718718" y="4229021"/>
            <a:ext cx="1110457" cy="307777"/>
          </a:xfrm>
          <a:prstGeom prst="rect">
            <a:avLst/>
          </a:prstGeom>
          <a:noFill/>
        </p:spPr>
        <p:txBody>
          <a:bodyPr wrap="square">
            <a:spAutoFit/>
          </a:bodyPr>
          <a:lstStyle/>
          <a:p>
            <a:r>
              <a:rPr lang="en-IN" b="1" dirty="0" err="1"/>
              <a:t>Loratidine</a:t>
            </a:r>
            <a:endParaRPr lang="en-IN" dirty="0"/>
          </a:p>
        </p:txBody>
      </p:sp>
      <p:graphicFrame>
        <p:nvGraphicFramePr>
          <p:cNvPr id="4" name="Object 3">
            <a:extLst>
              <a:ext uri="{FF2B5EF4-FFF2-40B4-BE49-F238E27FC236}">
                <a16:creationId xmlns:a16="http://schemas.microsoft.com/office/drawing/2014/main" id="{81A37F06-3E6E-406D-A206-05602753AF15}"/>
              </a:ext>
            </a:extLst>
          </p:cNvPr>
          <p:cNvGraphicFramePr>
            <a:graphicFrameLocks noChangeAspect="1"/>
          </p:cNvGraphicFramePr>
          <p:nvPr>
            <p:extLst>
              <p:ext uri="{D42A27DB-BD31-4B8C-83A1-F6EECF244321}">
                <p14:modId xmlns:p14="http://schemas.microsoft.com/office/powerpoint/2010/main" val="468644104"/>
              </p:ext>
            </p:extLst>
          </p:nvPr>
        </p:nvGraphicFramePr>
        <p:xfrm>
          <a:off x="5577876" y="2517775"/>
          <a:ext cx="1536700" cy="1765300"/>
        </p:xfrm>
        <a:graphic>
          <a:graphicData uri="http://schemas.openxmlformats.org/presentationml/2006/ole">
            <mc:AlternateContent xmlns:mc="http://schemas.openxmlformats.org/markup-compatibility/2006">
              <mc:Choice xmlns:v="urn:schemas-microsoft-com:vml" Requires="v">
                <p:oleObj name="ChemDoodle OLE" r:id="rId7" imgW="1536840" imgH="1765440" progId="CHEMDOODLEOLE.ChemDoodleEmbeddedObject.1">
                  <p:embed/>
                </p:oleObj>
              </mc:Choice>
              <mc:Fallback>
                <p:oleObj name="ChemDoodle OLE" r:id="rId7" imgW="1536840" imgH="1765440" progId="CHEMDOODLEOLE.ChemDoodleEmbeddedObject.1">
                  <p:embed/>
                  <p:pic>
                    <p:nvPicPr>
                      <p:cNvPr id="0" name=""/>
                      <p:cNvPicPr/>
                      <p:nvPr/>
                    </p:nvPicPr>
                    <p:blipFill>
                      <a:blip r:embed="rId8"/>
                      <a:stretch>
                        <a:fillRect/>
                      </a:stretch>
                    </p:blipFill>
                    <p:spPr>
                      <a:xfrm>
                        <a:off x="5577876" y="2517775"/>
                        <a:ext cx="1536700" cy="1765300"/>
                      </a:xfrm>
                      <a:prstGeom prst="rect">
                        <a:avLst/>
                      </a:prstGeom>
                    </p:spPr>
                  </p:pic>
                </p:oleObj>
              </mc:Fallback>
            </mc:AlternateContent>
          </a:graphicData>
        </a:graphic>
      </p:graphicFrame>
    </p:spTree>
    <p:extLst>
      <p:ext uri="{BB962C8B-B14F-4D97-AF65-F5344CB8AC3E}">
        <p14:creationId xmlns:p14="http://schemas.microsoft.com/office/powerpoint/2010/main" val="244923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 dirty="0">
                <a:solidFill>
                  <a:schemeClr val="tx1">
                    <a:lumMod val="75000"/>
                  </a:schemeClr>
                </a:solidFill>
              </a:rPr>
              <a:t>Second Generation </a:t>
            </a:r>
            <a:r>
              <a:rPr lang="en-US" b="1" spc="15" dirty="0">
                <a:solidFill>
                  <a:schemeClr val="tx1">
                    <a:lumMod val="75000"/>
                  </a:schemeClr>
                </a:solidFill>
              </a:rPr>
              <a:t>H1 </a:t>
            </a:r>
            <a:r>
              <a:rPr lang="en-US" b="1" spc="5" dirty="0">
                <a:solidFill>
                  <a:schemeClr val="tx1">
                    <a:lumMod val="75000"/>
                  </a:schemeClr>
                </a:solidFill>
              </a:rPr>
              <a:t>receptor</a:t>
            </a:r>
            <a:r>
              <a:rPr lang="en-US" b="1" spc="-170" dirty="0">
                <a:solidFill>
                  <a:schemeClr val="tx1">
                    <a:lumMod val="75000"/>
                  </a:schemeClr>
                </a:solidFill>
              </a:rPr>
              <a:t> </a:t>
            </a:r>
            <a:r>
              <a:rPr lang="en-US" b="1" spc="5" dirty="0">
                <a:solidFill>
                  <a:schemeClr val="tx1">
                    <a:lumMod val="75000"/>
                  </a:schemeClr>
                </a:solidFill>
              </a:rPr>
              <a:t>antagonists  Classical</a:t>
            </a:r>
            <a:r>
              <a:rPr lang="en-US" b="1" spc="-45" dirty="0">
                <a:solidFill>
                  <a:schemeClr val="tx1">
                    <a:lumMod val="75000"/>
                  </a:schemeClr>
                </a:solidFill>
              </a:rPr>
              <a:t> </a:t>
            </a:r>
            <a:r>
              <a:rPr lang="en-US" b="1" spc="5" dirty="0">
                <a:solidFill>
                  <a:schemeClr val="tx1">
                    <a:lumMod val="75000"/>
                  </a:schemeClr>
                </a:solidFill>
              </a:rPr>
              <a:t>Anti-Histamine</a:t>
            </a:r>
            <a:endParaRPr lang="en-IN" b="1" dirty="0">
              <a:solidFill>
                <a:schemeClr val="tx1">
                  <a:lumMod val="75000"/>
                </a:schemeClr>
              </a:solidFill>
            </a:endParaRPr>
          </a:p>
        </p:txBody>
      </p:sp>
      <p:graphicFrame>
        <p:nvGraphicFramePr>
          <p:cNvPr id="2" name="Object 1">
            <a:extLst>
              <a:ext uri="{FF2B5EF4-FFF2-40B4-BE49-F238E27FC236}">
                <a16:creationId xmlns:a16="http://schemas.microsoft.com/office/drawing/2014/main" id="{C85A8B7B-8692-4712-8F30-900C584BB6F2}"/>
              </a:ext>
            </a:extLst>
          </p:cNvPr>
          <p:cNvGraphicFramePr>
            <a:graphicFrameLocks noChangeAspect="1"/>
          </p:cNvGraphicFramePr>
          <p:nvPr>
            <p:extLst>
              <p:ext uri="{D42A27DB-BD31-4B8C-83A1-F6EECF244321}">
                <p14:modId xmlns:p14="http://schemas.microsoft.com/office/powerpoint/2010/main" val="1684230372"/>
              </p:ext>
            </p:extLst>
          </p:nvPr>
        </p:nvGraphicFramePr>
        <p:xfrm>
          <a:off x="1396626" y="2364042"/>
          <a:ext cx="3225800" cy="1422400"/>
        </p:xfrm>
        <a:graphic>
          <a:graphicData uri="http://schemas.openxmlformats.org/presentationml/2006/ole">
            <mc:AlternateContent xmlns:mc="http://schemas.openxmlformats.org/markup-compatibility/2006">
              <mc:Choice xmlns:v="urn:schemas-microsoft-com:vml" Requires="v">
                <p:oleObj name="ChemDoodle OLE" r:id="rId3" imgW="3225960" imgH="1422360" progId="CHEMDOODLEOLE.ChemDoodleEmbeddedObject.1">
                  <p:embed/>
                </p:oleObj>
              </mc:Choice>
              <mc:Fallback>
                <p:oleObj name="ChemDoodle OLE" r:id="rId3" imgW="3225960" imgH="1422360" progId="CHEMDOODLEOLE.ChemDoodleEmbeddedObject.1">
                  <p:embed/>
                  <p:pic>
                    <p:nvPicPr>
                      <p:cNvPr id="0" name=""/>
                      <p:cNvPicPr/>
                      <p:nvPr/>
                    </p:nvPicPr>
                    <p:blipFill>
                      <a:blip r:embed="rId4"/>
                      <a:stretch>
                        <a:fillRect/>
                      </a:stretch>
                    </p:blipFill>
                    <p:spPr>
                      <a:xfrm>
                        <a:off x="1396626" y="2364042"/>
                        <a:ext cx="3225800" cy="14224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2AD9E5C-7704-4400-BAF9-6212ED581361}"/>
              </a:ext>
            </a:extLst>
          </p:cNvPr>
          <p:cNvSpPr txBox="1"/>
          <p:nvPr/>
        </p:nvSpPr>
        <p:spPr>
          <a:xfrm>
            <a:off x="2140713" y="4007143"/>
            <a:ext cx="1296305" cy="307777"/>
          </a:xfrm>
          <a:prstGeom prst="rect">
            <a:avLst/>
          </a:prstGeom>
          <a:noFill/>
        </p:spPr>
        <p:txBody>
          <a:bodyPr wrap="square">
            <a:spAutoFit/>
          </a:bodyPr>
          <a:lstStyle/>
          <a:p>
            <a:r>
              <a:rPr lang="en-IN" b="1" dirty="0" err="1"/>
              <a:t>Cetrizine</a:t>
            </a:r>
            <a:endParaRPr lang="en-IN" dirty="0"/>
          </a:p>
        </p:txBody>
      </p:sp>
      <p:graphicFrame>
        <p:nvGraphicFramePr>
          <p:cNvPr id="3" name="Object 2">
            <a:extLst>
              <a:ext uri="{FF2B5EF4-FFF2-40B4-BE49-F238E27FC236}">
                <a16:creationId xmlns:a16="http://schemas.microsoft.com/office/drawing/2014/main" id="{A7E33284-51BE-4D5F-8C2D-4E73BC9705D5}"/>
              </a:ext>
            </a:extLst>
          </p:cNvPr>
          <p:cNvGraphicFramePr>
            <a:graphicFrameLocks noChangeAspect="1"/>
          </p:cNvGraphicFramePr>
          <p:nvPr>
            <p:extLst>
              <p:ext uri="{D42A27DB-BD31-4B8C-83A1-F6EECF244321}">
                <p14:modId xmlns:p14="http://schemas.microsoft.com/office/powerpoint/2010/main" val="3155902582"/>
              </p:ext>
            </p:extLst>
          </p:nvPr>
        </p:nvGraphicFramePr>
        <p:xfrm>
          <a:off x="5065922" y="2368007"/>
          <a:ext cx="3098800" cy="1308100"/>
        </p:xfrm>
        <a:graphic>
          <a:graphicData uri="http://schemas.openxmlformats.org/presentationml/2006/ole">
            <mc:AlternateContent xmlns:mc="http://schemas.openxmlformats.org/markup-compatibility/2006">
              <mc:Choice xmlns:v="urn:schemas-microsoft-com:vml" Requires="v">
                <p:oleObj name="ChemDoodle OLE" r:id="rId5" imgW="3098880" imgH="1308240" progId="CHEMDOODLEOLE.ChemDoodleEmbeddedObject.1">
                  <p:embed/>
                </p:oleObj>
              </mc:Choice>
              <mc:Fallback>
                <p:oleObj name="ChemDoodle OLE" r:id="rId5" imgW="3098880" imgH="1308240" progId="CHEMDOODLEOLE.ChemDoodleEmbeddedObject.1">
                  <p:embed/>
                  <p:pic>
                    <p:nvPicPr>
                      <p:cNvPr id="0" name=""/>
                      <p:cNvPicPr/>
                      <p:nvPr/>
                    </p:nvPicPr>
                    <p:blipFill>
                      <a:blip r:embed="rId6"/>
                      <a:stretch>
                        <a:fillRect/>
                      </a:stretch>
                    </p:blipFill>
                    <p:spPr>
                      <a:xfrm>
                        <a:off x="5065922" y="2368007"/>
                        <a:ext cx="3098800" cy="13081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16CE1D3A-F66D-4FA3-844C-240C1D68F07F}"/>
              </a:ext>
            </a:extLst>
          </p:cNvPr>
          <p:cNvSpPr txBox="1"/>
          <p:nvPr/>
        </p:nvSpPr>
        <p:spPr>
          <a:xfrm>
            <a:off x="6355135" y="4007143"/>
            <a:ext cx="1232119" cy="307777"/>
          </a:xfrm>
          <a:prstGeom prst="rect">
            <a:avLst/>
          </a:prstGeom>
          <a:noFill/>
        </p:spPr>
        <p:txBody>
          <a:bodyPr wrap="square">
            <a:spAutoFit/>
          </a:bodyPr>
          <a:lstStyle/>
          <a:p>
            <a:r>
              <a:rPr lang="en-IN" b="1" dirty="0" err="1"/>
              <a:t>Acrivastine</a:t>
            </a:r>
            <a:endParaRPr lang="en-IN" dirty="0"/>
          </a:p>
        </p:txBody>
      </p:sp>
    </p:spTree>
    <p:extLst>
      <p:ext uri="{BB962C8B-B14F-4D97-AF65-F5344CB8AC3E}">
        <p14:creationId xmlns:p14="http://schemas.microsoft.com/office/powerpoint/2010/main" val="26654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7" name="Rectangle 6">
            <a:extLst>
              <a:ext uri="{FF2B5EF4-FFF2-40B4-BE49-F238E27FC236}">
                <a16:creationId xmlns:a16="http://schemas.microsoft.com/office/drawing/2014/main" id="{32914209-30D3-4D8F-A27A-7D2C7A583FBD}"/>
              </a:ext>
            </a:extLst>
          </p:cNvPr>
          <p:cNvSpPr/>
          <p:nvPr/>
        </p:nvSpPr>
        <p:spPr>
          <a:xfrm>
            <a:off x="564356" y="182642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745D0E5D-5528-4403-A51C-B4EB0D333367}"/>
              </a:ext>
            </a:extLst>
          </p:cNvPr>
          <p:cNvSpPr/>
          <p:nvPr/>
        </p:nvSpPr>
        <p:spPr>
          <a:xfrm>
            <a:off x="1078704" y="45591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685534D4-113B-426F-A9CC-7E463B456BD3}"/>
              </a:ext>
            </a:extLst>
          </p:cNvPr>
          <p:cNvSpPr txBox="1"/>
          <p:nvPr/>
        </p:nvSpPr>
        <p:spPr>
          <a:xfrm>
            <a:off x="1264443" y="633361"/>
            <a:ext cx="2757487" cy="369332"/>
          </a:xfrm>
          <a:prstGeom prst="rect">
            <a:avLst/>
          </a:prstGeom>
          <a:noFill/>
        </p:spPr>
        <p:txBody>
          <a:bodyPr wrap="square" rtlCol="0">
            <a:spAutoFit/>
          </a:bodyPr>
          <a:lstStyle/>
          <a:p>
            <a:r>
              <a:rPr lang="en-IN" sz="1800" b="1" dirty="0">
                <a:solidFill>
                  <a:srgbClr val="002060"/>
                </a:solidFill>
              </a:rPr>
              <a:t>HISTAMINE</a:t>
            </a:r>
            <a:r>
              <a:rPr lang="en-IN" dirty="0">
                <a:solidFill>
                  <a:schemeClr val="bg1"/>
                </a:solidFill>
              </a:rPr>
              <a:t>  </a:t>
            </a:r>
          </a:p>
        </p:txBody>
      </p:sp>
      <p:sp>
        <p:nvSpPr>
          <p:cNvPr id="11" name="TextBox 10">
            <a:extLst>
              <a:ext uri="{FF2B5EF4-FFF2-40B4-BE49-F238E27FC236}">
                <a16:creationId xmlns:a16="http://schemas.microsoft.com/office/drawing/2014/main" id="{AFF9626B-D763-43AC-ACD7-43F039D56F62}"/>
              </a:ext>
            </a:extLst>
          </p:cNvPr>
          <p:cNvSpPr txBox="1"/>
          <p:nvPr/>
        </p:nvSpPr>
        <p:spPr>
          <a:xfrm>
            <a:off x="571498" y="1939409"/>
            <a:ext cx="8015288" cy="2715936"/>
          </a:xfrm>
          <a:prstGeom prst="rect">
            <a:avLst/>
          </a:prstGeom>
          <a:noFill/>
        </p:spPr>
        <p:txBody>
          <a:bodyPr wrap="square">
            <a:spAutoFit/>
          </a:bodyPr>
          <a:lstStyle/>
          <a:p>
            <a:pPr marL="285750" indent="-285750" algn="just">
              <a:lnSpc>
                <a:spcPct val="150000"/>
              </a:lnSpc>
              <a:spcAft>
                <a:spcPts val="3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Histamine is an important chemical messenger communicating information from one cell to another and is involved in a variety of complex biologic actions. It is mainly stored in an inactive bound form, from which it is released as a result of an antigen–antibody reaction initiated by different stimuli such as venoms, toxins, proteolytic enzymes, detergents, food materials, and numerous chemicals.</a:t>
            </a:r>
          </a:p>
          <a:p>
            <a:pPr marL="285750" indent="-285750" algn="just">
              <a:lnSpc>
                <a:spcPct val="150000"/>
              </a:lnSpc>
              <a:spcAft>
                <a:spcPts val="3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Histamine exerts its biologic function by interacting with at least three distinctly specific receptors H1, H2, and H3. It was the mediator associated with allergic manifestations. It binds to and activates specific receptors in the nose, eyes, respiratory tract, and skin, causing characteristic allergic signs and symptoms. </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also causes contraction of smooth muscles, relaxation of capillaries, and gastric acid secretion.</a:t>
            </a:r>
          </a:p>
        </p:txBody>
      </p:sp>
      <p:graphicFrame>
        <p:nvGraphicFramePr>
          <p:cNvPr id="3" name="Object 2">
            <a:extLst>
              <a:ext uri="{FF2B5EF4-FFF2-40B4-BE49-F238E27FC236}">
                <a16:creationId xmlns:a16="http://schemas.microsoft.com/office/drawing/2014/main" id="{3557E0A6-408D-4FD7-9DF8-42B5057E201C}"/>
              </a:ext>
            </a:extLst>
          </p:cNvPr>
          <p:cNvGraphicFramePr>
            <a:graphicFrameLocks noChangeAspect="1"/>
          </p:cNvGraphicFramePr>
          <p:nvPr>
            <p:extLst>
              <p:ext uri="{D42A27DB-BD31-4B8C-83A1-F6EECF244321}">
                <p14:modId xmlns:p14="http://schemas.microsoft.com/office/powerpoint/2010/main" val="1436767226"/>
              </p:ext>
            </p:extLst>
          </p:nvPr>
        </p:nvGraphicFramePr>
        <p:xfrm>
          <a:off x="3929060" y="599887"/>
          <a:ext cx="1621633" cy="1291009"/>
        </p:xfrm>
        <a:graphic>
          <a:graphicData uri="http://schemas.openxmlformats.org/presentationml/2006/ole">
            <mc:AlternateContent xmlns:mc="http://schemas.openxmlformats.org/markup-compatibility/2006">
              <mc:Choice xmlns:v="urn:schemas-microsoft-com:vml" Requires="v">
                <p:oleObj name="ChemDoodle OLE" r:id="rId3" imgW="1308240" imgH="1041480" progId="CHEMDOODLEOLE.ChemDoodleEmbeddedObject.1">
                  <p:embed/>
                </p:oleObj>
              </mc:Choice>
              <mc:Fallback>
                <p:oleObj name="ChemDoodle OLE" r:id="rId3" imgW="1308240" imgH="1041480" progId="CHEMDOODLEOLE.ChemDoodleEmbeddedObject.1">
                  <p:embed/>
                  <p:pic>
                    <p:nvPicPr>
                      <p:cNvPr id="0" name=""/>
                      <p:cNvPicPr/>
                      <p:nvPr/>
                    </p:nvPicPr>
                    <p:blipFill>
                      <a:blip r:embed="rId4"/>
                      <a:stretch>
                        <a:fillRect/>
                      </a:stretch>
                    </p:blipFill>
                    <p:spPr>
                      <a:xfrm>
                        <a:off x="3929060" y="599887"/>
                        <a:ext cx="1621633" cy="1291009"/>
                      </a:xfrm>
                      <a:prstGeom prst="rect">
                        <a:avLst/>
                      </a:prstGeom>
                    </p:spPr>
                  </p:pic>
                </p:oleObj>
              </mc:Fallback>
            </mc:AlternateContent>
          </a:graphicData>
        </a:graphic>
      </p:graphicFrame>
    </p:spTree>
    <p:extLst>
      <p:ext uri="{BB962C8B-B14F-4D97-AF65-F5344CB8AC3E}">
        <p14:creationId xmlns:p14="http://schemas.microsoft.com/office/powerpoint/2010/main" val="3815571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20</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 dirty="0">
                <a:solidFill>
                  <a:schemeClr val="tx1">
                    <a:lumMod val="75000"/>
                  </a:schemeClr>
                </a:solidFill>
              </a:rPr>
              <a:t>Third Generation </a:t>
            </a:r>
            <a:r>
              <a:rPr lang="en-US" b="1" spc="15" dirty="0">
                <a:solidFill>
                  <a:schemeClr val="tx1">
                    <a:lumMod val="75000"/>
                  </a:schemeClr>
                </a:solidFill>
              </a:rPr>
              <a:t>H1 </a:t>
            </a:r>
            <a:r>
              <a:rPr lang="en-US" b="1" spc="5" dirty="0">
                <a:solidFill>
                  <a:schemeClr val="tx1">
                    <a:lumMod val="75000"/>
                  </a:schemeClr>
                </a:solidFill>
              </a:rPr>
              <a:t>receptor</a:t>
            </a:r>
            <a:r>
              <a:rPr lang="en-US" b="1" spc="-170" dirty="0">
                <a:solidFill>
                  <a:schemeClr val="tx1">
                    <a:lumMod val="75000"/>
                  </a:schemeClr>
                </a:solidFill>
              </a:rPr>
              <a:t> </a:t>
            </a:r>
            <a:r>
              <a:rPr lang="en-US" b="1" spc="5" dirty="0">
                <a:solidFill>
                  <a:schemeClr val="tx1">
                    <a:lumMod val="75000"/>
                  </a:schemeClr>
                </a:solidFill>
              </a:rPr>
              <a:t>antagonists  Classical</a:t>
            </a:r>
            <a:r>
              <a:rPr lang="en-US" b="1" spc="-45" dirty="0">
                <a:solidFill>
                  <a:schemeClr val="tx1">
                    <a:lumMod val="75000"/>
                  </a:schemeClr>
                </a:solidFill>
              </a:rPr>
              <a:t> </a:t>
            </a:r>
            <a:r>
              <a:rPr lang="en-US" b="1" spc="5" dirty="0">
                <a:solidFill>
                  <a:schemeClr val="tx1">
                    <a:lumMod val="75000"/>
                  </a:schemeClr>
                </a:solidFill>
              </a:rPr>
              <a:t>Anti-Histamine</a:t>
            </a:r>
            <a:endParaRPr lang="en-IN" b="1" dirty="0">
              <a:solidFill>
                <a:schemeClr val="tx1">
                  <a:lumMod val="75000"/>
                </a:schemeClr>
              </a:solidFill>
            </a:endParaRPr>
          </a:p>
        </p:txBody>
      </p:sp>
      <p:grpSp>
        <p:nvGrpSpPr>
          <p:cNvPr id="2" name="Group 1">
            <a:extLst>
              <a:ext uri="{FF2B5EF4-FFF2-40B4-BE49-F238E27FC236}">
                <a16:creationId xmlns:a16="http://schemas.microsoft.com/office/drawing/2014/main" id="{D548D676-DF4B-401B-862C-FB1F93D7DD12}"/>
              </a:ext>
            </a:extLst>
          </p:cNvPr>
          <p:cNvGrpSpPr/>
          <p:nvPr/>
        </p:nvGrpSpPr>
        <p:grpSpPr>
          <a:xfrm>
            <a:off x="3308832" y="2255662"/>
            <a:ext cx="2638466" cy="1975199"/>
            <a:chOff x="2896896" y="2365725"/>
            <a:chExt cx="3225800" cy="1975199"/>
          </a:xfrm>
        </p:grpSpPr>
        <p:sp>
          <p:nvSpPr>
            <p:cNvPr id="6" name="TextBox 5">
              <a:extLst>
                <a:ext uri="{FF2B5EF4-FFF2-40B4-BE49-F238E27FC236}">
                  <a16:creationId xmlns:a16="http://schemas.microsoft.com/office/drawing/2014/main" id="{42AD9E5C-7704-4400-BAF9-6212ED581361}"/>
                </a:ext>
              </a:extLst>
            </p:cNvPr>
            <p:cNvSpPr txBox="1"/>
            <p:nvPr/>
          </p:nvSpPr>
          <p:spPr>
            <a:xfrm>
              <a:off x="3443647" y="4033147"/>
              <a:ext cx="1765718" cy="307777"/>
            </a:xfrm>
            <a:prstGeom prst="rect">
              <a:avLst/>
            </a:prstGeom>
            <a:noFill/>
          </p:spPr>
          <p:txBody>
            <a:bodyPr wrap="square">
              <a:spAutoFit/>
            </a:bodyPr>
            <a:lstStyle/>
            <a:p>
              <a:r>
                <a:rPr lang="en-IN" b="1" dirty="0" err="1"/>
                <a:t>Levocetrizine</a:t>
              </a:r>
              <a:endParaRPr lang="en-IN" dirty="0"/>
            </a:p>
          </p:txBody>
        </p:sp>
        <p:graphicFrame>
          <p:nvGraphicFramePr>
            <p:cNvPr id="4" name="Object 3">
              <a:extLst>
                <a:ext uri="{FF2B5EF4-FFF2-40B4-BE49-F238E27FC236}">
                  <a16:creationId xmlns:a16="http://schemas.microsoft.com/office/drawing/2014/main" id="{282588F0-3E89-4D80-97B2-A371F7B57428}"/>
                </a:ext>
              </a:extLst>
            </p:cNvPr>
            <p:cNvGraphicFramePr>
              <a:graphicFrameLocks noChangeAspect="1"/>
            </p:cNvGraphicFramePr>
            <p:nvPr>
              <p:extLst>
                <p:ext uri="{D42A27DB-BD31-4B8C-83A1-F6EECF244321}">
                  <p14:modId xmlns:p14="http://schemas.microsoft.com/office/powerpoint/2010/main" val="407377786"/>
                </p:ext>
              </p:extLst>
            </p:nvPr>
          </p:nvGraphicFramePr>
          <p:xfrm>
            <a:off x="2896896" y="2365725"/>
            <a:ext cx="3225800" cy="1422400"/>
          </p:xfrm>
          <a:graphic>
            <a:graphicData uri="http://schemas.openxmlformats.org/presentationml/2006/ole">
              <mc:AlternateContent xmlns:mc="http://schemas.openxmlformats.org/markup-compatibility/2006">
                <mc:Choice xmlns:v="urn:schemas-microsoft-com:vml" Requires="v">
                  <p:oleObj name="ChemDoodle OLE" r:id="rId3" imgW="3225960" imgH="1422360" progId="CHEMDOODLEOLE.ChemDoodleEmbeddedObject.1">
                    <p:embed/>
                  </p:oleObj>
                </mc:Choice>
                <mc:Fallback>
                  <p:oleObj name="ChemDoodle OLE" r:id="rId3" imgW="3225960" imgH="1422360" progId="CHEMDOODLEOLE.ChemDoodleEmbeddedObject.1">
                    <p:embed/>
                    <p:pic>
                      <p:nvPicPr>
                        <p:cNvPr id="0" name=""/>
                        <p:cNvPicPr/>
                        <p:nvPr/>
                      </p:nvPicPr>
                      <p:blipFill>
                        <a:blip r:embed="rId4"/>
                        <a:stretch>
                          <a:fillRect/>
                        </a:stretch>
                      </p:blipFill>
                      <p:spPr>
                        <a:xfrm>
                          <a:off x="2896896" y="2365725"/>
                          <a:ext cx="3225800" cy="1422400"/>
                        </a:xfrm>
                        <a:prstGeom prst="rect">
                          <a:avLst/>
                        </a:prstGeom>
                      </p:spPr>
                    </p:pic>
                  </p:oleObj>
                </mc:Fallback>
              </mc:AlternateContent>
            </a:graphicData>
          </a:graphic>
        </p:graphicFrame>
      </p:grpSp>
    </p:spTree>
    <p:extLst>
      <p:ext uri="{BB962C8B-B14F-4D97-AF65-F5344CB8AC3E}">
        <p14:creationId xmlns:p14="http://schemas.microsoft.com/office/powerpoint/2010/main" val="304503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21</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5" name="TextBox 4">
            <a:extLst>
              <a:ext uri="{FF2B5EF4-FFF2-40B4-BE49-F238E27FC236}">
                <a16:creationId xmlns:a16="http://schemas.microsoft.com/office/drawing/2014/main" id="{84296871-D83F-4580-B90C-87732B39917A}"/>
              </a:ext>
            </a:extLst>
          </p:cNvPr>
          <p:cNvSpPr txBox="1"/>
          <p:nvPr/>
        </p:nvSpPr>
        <p:spPr>
          <a:xfrm>
            <a:off x="1689232" y="987345"/>
            <a:ext cx="6415088" cy="584775"/>
          </a:xfrm>
          <a:prstGeom prst="rect">
            <a:avLst/>
          </a:prstGeom>
          <a:noFill/>
        </p:spPr>
        <p:txBody>
          <a:bodyPr wrap="square" rtlCol="0">
            <a:spAutoFit/>
          </a:bodyPr>
          <a:lstStyle/>
          <a:p>
            <a:pPr algn="ctr"/>
            <a:r>
              <a:rPr lang="en-IN" sz="1800" dirty="0"/>
              <a:t>SAR of 1</a:t>
            </a:r>
            <a:r>
              <a:rPr lang="en-IN" sz="1800" baseline="30000" dirty="0"/>
              <a:t>st</a:t>
            </a:r>
            <a:r>
              <a:rPr lang="en-IN" sz="1800" dirty="0"/>
              <a:t> Generation Anti-histamine</a:t>
            </a:r>
            <a:endParaRPr lang="en-IN" sz="1800" baseline="30000" dirty="0"/>
          </a:p>
          <a:p>
            <a:pPr algn="ctr"/>
            <a:endParaRPr lang="en-IN" dirty="0"/>
          </a:p>
        </p:txBody>
      </p:sp>
      <p:sp>
        <p:nvSpPr>
          <p:cNvPr id="11" name="TextBox 10">
            <a:extLst>
              <a:ext uri="{FF2B5EF4-FFF2-40B4-BE49-F238E27FC236}">
                <a16:creationId xmlns:a16="http://schemas.microsoft.com/office/drawing/2014/main" id="{033DE8A6-E68D-463D-A05C-D1557771619C}"/>
              </a:ext>
            </a:extLst>
          </p:cNvPr>
          <p:cNvSpPr txBox="1"/>
          <p:nvPr/>
        </p:nvSpPr>
        <p:spPr>
          <a:xfrm>
            <a:off x="3146804" y="3825969"/>
            <a:ext cx="3160690" cy="261610"/>
          </a:xfrm>
          <a:prstGeom prst="rect">
            <a:avLst/>
          </a:prstGeom>
          <a:noFill/>
        </p:spPr>
        <p:txBody>
          <a:bodyPr wrap="square">
            <a:spAutoFit/>
          </a:bodyPr>
          <a:lstStyle/>
          <a:p>
            <a:r>
              <a:rPr lang="en-US" sz="1100" b="1" dirty="0"/>
              <a:t>General Structure of 1st Generation Drugs</a:t>
            </a:r>
          </a:p>
        </p:txBody>
      </p:sp>
      <p:grpSp>
        <p:nvGrpSpPr>
          <p:cNvPr id="21" name="Group 20">
            <a:extLst>
              <a:ext uri="{FF2B5EF4-FFF2-40B4-BE49-F238E27FC236}">
                <a16:creationId xmlns:a16="http://schemas.microsoft.com/office/drawing/2014/main" id="{782A431A-D667-4705-B450-96AD563EF85B}"/>
              </a:ext>
            </a:extLst>
          </p:cNvPr>
          <p:cNvGrpSpPr/>
          <p:nvPr/>
        </p:nvGrpSpPr>
        <p:grpSpPr>
          <a:xfrm>
            <a:off x="2914649" y="2128838"/>
            <a:ext cx="2994026" cy="1650205"/>
            <a:chOff x="2914649" y="2128838"/>
            <a:chExt cx="2994026" cy="1650205"/>
          </a:xfrm>
        </p:grpSpPr>
        <p:sp>
          <p:nvSpPr>
            <p:cNvPr id="19" name="Oval 18">
              <a:extLst>
                <a:ext uri="{FF2B5EF4-FFF2-40B4-BE49-F238E27FC236}">
                  <a16:creationId xmlns:a16="http://schemas.microsoft.com/office/drawing/2014/main" id="{E22CB440-ADAC-4FFB-AEAC-BFE6E5E64891}"/>
                </a:ext>
              </a:extLst>
            </p:cNvPr>
            <p:cNvSpPr/>
            <p:nvPr/>
          </p:nvSpPr>
          <p:spPr>
            <a:xfrm>
              <a:off x="5111336" y="2781681"/>
              <a:ext cx="321468" cy="3453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8" name="Rectangle: Rounded Corners 17">
              <a:extLst>
                <a:ext uri="{FF2B5EF4-FFF2-40B4-BE49-F238E27FC236}">
                  <a16:creationId xmlns:a16="http://schemas.microsoft.com/office/drawing/2014/main" id="{00F93C93-0FC3-46D2-84DE-76320E5AFB55}"/>
                </a:ext>
              </a:extLst>
            </p:cNvPr>
            <p:cNvSpPr/>
            <p:nvPr/>
          </p:nvSpPr>
          <p:spPr>
            <a:xfrm>
              <a:off x="3785359" y="2612446"/>
              <a:ext cx="1171575" cy="5924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32DAB5F2-A1C5-4AFC-B844-B28054F810D6}"/>
                </a:ext>
              </a:extLst>
            </p:cNvPr>
            <p:cNvSpPr/>
            <p:nvPr/>
          </p:nvSpPr>
          <p:spPr>
            <a:xfrm>
              <a:off x="3300413" y="2807494"/>
              <a:ext cx="400050" cy="34531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D90680BA-7B72-4562-81F1-4F341A041609}"/>
                </a:ext>
              </a:extLst>
            </p:cNvPr>
            <p:cNvSpPr/>
            <p:nvPr/>
          </p:nvSpPr>
          <p:spPr>
            <a:xfrm>
              <a:off x="2914649" y="3221831"/>
              <a:ext cx="657225" cy="557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E152DC3B-D208-45B3-AACF-26985E6B3301}"/>
                </a:ext>
              </a:extLst>
            </p:cNvPr>
            <p:cNvSpPr/>
            <p:nvPr/>
          </p:nvSpPr>
          <p:spPr>
            <a:xfrm>
              <a:off x="2914650" y="2128838"/>
              <a:ext cx="657225" cy="557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4" name="Object 13">
              <a:extLst>
                <a:ext uri="{FF2B5EF4-FFF2-40B4-BE49-F238E27FC236}">
                  <a16:creationId xmlns:a16="http://schemas.microsoft.com/office/drawing/2014/main" id="{BAA5A4CE-C2B4-41BA-8269-CB5065FC4A04}"/>
                </a:ext>
              </a:extLst>
            </p:cNvPr>
            <p:cNvGraphicFramePr>
              <a:graphicFrameLocks noChangeAspect="1"/>
            </p:cNvGraphicFramePr>
            <p:nvPr>
              <p:extLst>
                <p:ext uri="{D42A27DB-BD31-4B8C-83A1-F6EECF244321}">
                  <p14:modId xmlns:p14="http://schemas.microsoft.com/office/powerpoint/2010/main" val="1997409265"/>
                </p:ext>
              </p:extLst>
            </p:nvPr>
          </p:nvGraphicFramePr>
          <p:xfrm>
            <a:off x="3059113" y="2263775"/>
            <a:ext cx="2849562" cy="1381125"/>
          </p:xfrm>
          <a:graphic>
            <a:graphicData uri="http://schemas.openxmlformats.org/presentationml/2006/ole">
              <mc:AlternateContent xmlns:mc="http://schemas.openxmlformats.org/markup-compatibility/2006">
                <mc:Choice xmlns:v="urn:schemas-microsoft-com:vml" Requires="v">
                  <p:oleObj name="ChemDoodle OLE" r:id="rId3" imgW="2438280" imgH="1181160" progId="CHEMDOODLEOLE.ChemDoodleEmbeddedObject.1">
                    <p:embed/>
                  </p:oleObj>
                </mc:Choice>
                <mc:Fallback>
                  <p:oleObj name="ChemDoodle OLE" r:id="rId3" imgW="2438280" imgH="1181160" progId="CHEMDOODLEOLE.ChemDoodleEmbeddedObject.1">
                    <p:embed/>
                    <p:pic>
                      <p:nvPicPr>
                        <p:cNvPr id="0" name=""/>
                        <p:cNvPicPr/>
                        <p:nvPr/>
                      </p:nvPicPr>
                      <p:blipFill>
                        <a:blip r:embed="rId4"/>
                        <a:stretch>
                          <a:fillRect/>
                        </a:stretch>
                      </p:blipFill>
                      <p:spPr>
                        <a:xfrm>
                          <a:off x="3059113" y="2263775"/>
                          <a:ext cx="2849562" cy="1381125"/>
                        </a:xfrm>
                        <a:prstGeom prst="rect">
                          <a:avLst/>
                        </a:prstGeom>
                      </p:spPr>
                    </p:pic>
                  </p:oleObj>
                </mc:Fallback>
              </mc:AlternateContent>
            </a:graphicData>
          </a:graphic>
        </p:graphicFrame>
      </p:grpSp>
    </p:spTree>
    <p:extLst>
      <p:ext uri="{BB962C8B-B14F-4D97-AF65-F5344CB8AC3E}">
        <p14:creationId xmlns:p14="http://schemas.microsoft.com/office/powerpoint/2010/main" val="39451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15" name="Oval 14">
            <a:extLst>
              <a:ext uri="{FF2B5EF4-FFF2-40B4-BE49-F238E27FC236}">
                <a16:creationId xmlns:a16="http://schemas.microsoft.com/office/drawing/2014/main" id="{99BA74DA-3B83-4E24-8CE6-6E2B1AC60C2F}"/>
              </a:ext>
            </a:extLst>
          </p:cNvPr>
          <p:cNvSpPr/>
          <p:nvPr/>
        </p:nvSpPr>
        <p:spPr>
          <a:xfrm>
            <a:off x="1859757" y="3290525"/>
            <a:ext cx="735806" cy="5929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40008292-661D-4E19-BAD0-0B8CF96226FA}"/>
              </a:ext>
            </a:extLst>
          </p:cNvPr>
          <p:cNvSpPr/>
          <p:nvPr/>
        </p:nvSpPr>
        <p:spPr>
          <a:xfrm>
            <a:off x="2278857" y="2675777"/>
            <a:ext cx="735806" cy="5929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22</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3" name="TextBox 2">
            <a:extLst>
              <a:ext uri="{FF2B5EF4-FFF2-40B4-BE49-F238E27FC236}">
                <a16:creationId xmlns:a16="http://schemas.microsoft.com/office/drawing/2014/main" id="{4BF2463E-DA67-487A-A053-728E8FE26CF3}"/>
              </a:ext>
            </a:extLst>
          </p:cNvPr>
          <p:cNvSpPr txBox="1"/>
          <p:nvPr/>
        </p:nvSpPr>
        <p:spPr>
          <a:xfrm>
            <a:off x="1528763" y="971956"/>
            <a:ext cx="5536406" cy="400110"/>
          </a:xfrm>
          <a:prstGeom prst="rect">
            <a:avLst/>
          </a:prstGeom>
          <a:noFill/>
        </p:spPr>
        <p:txBody>
          <a:bodyPr wrap="square" rtlCol="0">
            <a:spAutoFit/>
          </a:bodyPr>
          <a:lstStyle/>
          <a:p>
            <a:pPr algn="ctr"/>
            <a:r>
              <a:rPr lang="en-IN" sz="2000" dirty="0"/>
              <a:t>SAR of Aryl group</a:t>
            </a:r>
          </a:p>
        </p:txBody>
      </p:sp>
      <p:sp>
        <p:nvSpPr>
          <p:cNvPr id="4" name="TextBox 3">
            <a:extLst>
              <a:ext uri="{FF2B5EF4-FFF2-40B4-BE49-F238E27FC236}">
                <a16:creationId xmlns:a16="http://schemas.microsoft.com/office/drawing/2014/main" id="{ED870356-9572-4DE6-87DD-705F005D9ABF}"/>
              </a:ext>
            </a:extLst>
          </p:cNvPr>
          <p:cNvSpPr txBox="1"/>
          <p:nvPr/>
        </p:nvSpPr>
        <p:spPr>
          <a:xfrm>
            <a:off x="2425174" y="2195207"/>
            <a:ext cx="5500688" cy="307777"/>
          </a:xfrm>
          <a:prstGeom prst="rect">
            <a:avLst/>
          </a:prstGeom>
          <a:noFill/>
        </p:spPr>
        <p:txBody>
          <a:bodyPr wrap="square" rtlCol="0">
            <a:spAutoFit/>
          </a:bodyPr>
          <a:lstStyle/>
          <a:p>
            <a:r>
              <a:rPr lang="en-IN" dirty="0"/>
              <a:t>Aryl group can be Phenyl ring or heteroatom ring </a:t>
            </a:r>
          </a:p>
        </p:txBody>
      </p:sp>
      <p:graphicFrame>
        <p:nvGraphicFramePr>
          <p:cNvPr id="12" name="Object 11">
            <a:extLst>
              <a:ext uri="{FF2B5EF4-FFF2-40B4-BE49-F238E27FC236}">
                <a16:creationId xmlns:a16="http://schemas.microsoft.com/office/drawing/2014/main" id="{0D83193C-027C-4446-8087-5A4A40CF69FC}"/>
              </a:ext>
            </a:extLst>
          </p:cNvPr>
          <p:cNvGraphicFramePr>
            <a:graphicFrameLocks noChangeAspect="1"/>
          </p:cNvGraphicFramePr>
          <p:nvPr>
            <p:extLst>
              <p:ext uri="{D42A27DB-BD31-4B8C-83A1-F6EECF244321}">
                <p14:modId xmlns:p14="http://schemas.microsoft.com/office/powerpoint/2010/main" val="1273243636"/>
              </p:ext>
            </p:extLst>
          </p:nvPr>
        </p:nvGraphicFramePr>
        <p:xfrm>
          <a:off x="2071688" y="2747017"/>
          <a:ext cx="1751452" cy="1087108"/>
        </p:xfrm>
        <a:graphic>
          <a:graphicData uri="http://schemas.openxmlformats.org/presentationml/2006/ole">
            <mc:AlternateContent xmlns:mc="http://schemas.openxmlformats.org/markup-compatibility/2006">
              <mc:Choice xmlns:v="urn:schemas-microsoft-com:vml" Requires="v">
                <p:oleObj name="ChemDoodle OLE" r:id="rId3" imgW="2209680" imgH="1371600" progId="CHEMDOODLEOLE.ChemDoodleEmbeddedObject.1">
                  <p:embed/>
                </p:oleObj>
              </mc:Choice>
              <mc:Fallback>
                <p:oleObj name="ChemDoodle OLE" r:id="rId3" imgW="2209680" imgH="1371600" progId="CHEMDOODLEOLE.ChemDoodleEmbeddedObject.1">
                  <p:embed/>
                  <p:pic>
                    <p:nvPicPr>
                      <p:cNvPr id="2" name="Object 1">
                        <a:extLst>
                          <a:ext uri="{FF2B5EF4-FFF2-40B4-BE49-F238E27FC236}">
                            <a16:creationId xmlns:a16="http://schemas.microsoft.com/office/drawing/2014/main" id="{A5014AD1-DFCB-486A-B3F9-E4B247603C80}"/>
                          </a:ext>
                        </a:extLst>
                      </p:cNvPr>
                      <p:cNvPicPr/>
                      <p:nvPr/>
                    </p:nvPicPr>
                    <p:blipFill>
                      <a:blip r:embed="rId4"/>
                      <a:stretch>
                        <a:fillRect/>
                      </a:stretch>
                    </p:blipFill>
                    <p:spPr>
                      <a:xfrm>
                        <a:off x="2071688" y="2747017"/>
                        <a:ext cx="1751452" cy="1087108"/>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6A80EDE2-9827-4E11-882A-822961B7D396}"/>
              </a:ext>
            </a:extLst>
          </p:cNvPr>
          <p:cNvSpPr txBox="1"/>
          <p:nvPr/>
        </p:nvSpPr>
        <p:spPr>
          <a:xfrm>
            <a:off x="2021682" y="3955476"/>
            <a:ext cx="2143125" cy="230832"/>
          </a:xfrm>
          <a:prstGeom prst="rect">
            <a:avLst/>
          </a:prstGeom>
          <a:noFill/>
        </p:spPr>
        <p:txBody>
          <a:bodyPr wrap="square" rtlCol="0">
            <a:spAutoFit/>
          </a:bodyPr>
          <a:lstStyle/>
          <a:p>
            <a:r>
              <a:rPr lang="en-IN" sz="900" b="1" dirty="0"/>
              <a:t>Diphenhydramine hydrochloride</a:t>
            </a:r>
          </a:p>
        </p:txBody>
      </p:sp>
      <p:sp>
        <p:nvSpPr>
          <p:cNvPr id="16" name="Oval 15">
            <a:extLst>
              <a:ext uri="{FF2B5EF4-FFF2-40B4-BE49-F238E27FC236}">
                <a16:creationId xmlns:a16="http://schemas.microsoft.com/office/drawing/2014/main" id="{5F8E08FE-36E5-4DBA-8480-3702A1AE76FC}"/>
              </a:ext>
            </a:extLst>
          </p:cNvPr>
          <p:cNvSpPr/>
          <p:nvPr/>
        </p:nvSpPr>
        <p:spPr>
          <a:xfrm>
            <a:off x="5407819" y="2675777"/>
            <a:ext cx="698853" cy="657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Object 8">
            <a:extLst>
              <a:ext uri="{FF2B5EF4-FFF2-40B4-BE49-F238E27FC236}">
                <a16:creationId xmlns:a16="http://schemas.microsoft.com/office/drawing/2014/main" id="{6761A186-821B-4928-9225-4551BB470E66}"/>
              </a:ext>
            </a:extLst>
          </p:cNvPr>
          <p:cNvGraphicFramePr>
            <a:graphicFrameLocks noChangeAspect="1"/>
          </p:cNvGraphicFramePr>
          <p:nvPr>
            <p:extLst>
              <p:ext uri="{D42A27DB-BD31-4B8C-83A1-F6EECF244321}">
                <p14:modId xmlns:p14="http://schemas.microsoft.com/office/powerpoint/2010/main" val="2232040746"/>
              </p:ext>
            </p:extLst>
          </p:nvPr>
        </p:nvGraphicFramePr>
        <p:xfrm>
          <a:off x="5298195" y="2547575"/>
          <a:ext cx="1435100" cy="1485900"/>
        </p:xfrm>
        <a:graphic>
          <a:graphicData uri="http://schemas.openxmlformats.org/presentationml/2006/ole">
            <mc:AlternateContent xmlns:mc="http://schemas.openxmlformats.org/markup-compatibility/2006">
              <mc:Choice xmlns:v="urn:schemas-microsoft-com:vml" Requires="v">
                <p:oleObj name="ChemDoodle OLE" r:id="rId5" imgW="1434960" imgH="1486080" progId="CHEMDOODLEOLE.ChemDoodleEmbeddedObject.1">
                  <p:embed/>
                </p:oleObj>
              </mc:Choice>
              <mc:Fallback>
                <p:oleObj name="ChemDoodle OLE" r:id="rId5" imgW="1434960" imgH="1486080" progId="CHEMDOODLEOLE.ChemDoodleEmbeddedObject.1">
                  <p:embed/>
                  <p:pic>
                    <p:nvPicPr>
                      <p:cNvPr id="0" name=""/>
                      <p:cNvPicPr/>
                      <p:nvPr/>
                    </p:nvPicPr>
                    <p:blipFill>
                      <a:blip r:embed="rId6"/>
                      <a:stretch>
                        <a:fillRect/>
                      </a:stretch>
                    </p:blipFill>
                    <p:spPr>
                      <a:xfrm>
                        <a:off x="5298195" y="2547575"/>
                        <a:ext cx="1435100" cy="1485900"/>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27FB4655-1011-4049-AA56-0100B687B97B}"/>
              </a:ext>
            </a:extLst>
          </p:cNvPr>
          <p:cNvSpPr txBox="1"/>
          <p:nvPr/>
        </p:nvSpPr>
        <p:spPr>
          <a:xfrm>
            <a:off x="5757245" y="3952572"/>
            <a:ext cx="1004645" cy="230832"/>
          </a:xfrm>
          <a:prstGeom prst="rect">
            <a:avLst/>
          </a:prstGeom>
          <a:noFill/>
        </p:spPr>
        <p:txBody>
          <a:bodyPr wrap="square">
            <a:spAutoFit/>
          </a:bodyPr>
          <a:lstStyle/>
          <a:p>
            <a:r>
              <a:rPr lang="en-IN" sz="900" b="1" dirty="0"/>
              <a:t>Doxylamine</a:t>
            </a:r>
          </a:p>
        </p:txBody>
      </p:sp>
    </p:spTree>
    <p:extLst>
      <p:ext uri="{BB962C8B-B14F-4D97-AF65-F5344CB8AC3E}">
        <p14:creationId xmlns:p14="http://schemas.microsoft.com/office/powerpoint/2010/main" val="408856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23</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13" name="TextBox 12">
            <a:extLst>
              <a:ext uri="{FF2B5EF4-FFF2-40B4-BE49-F238E27FC236}">
                <a16:creationId xmlns:a16="http://schemas.microsoft.com/office/drawing/2014/main" id="{3B5B9DE7-442E-410A-B503-A64A25D3D49C}"/>
              </a:ext>
            </a:extLst>
          </p:cNvPr>
          <p:cNvSpPr txBox="1"/>
          <p:nvPr/>
        </p:nvSpPr>
        <p:spPr>
          <a:xfrm>
            <a:off x="1528763" y="971956"/>
            <a:ext cx="5536406" cy="400110"/>
          </a:xfrm>
          <a:prstGeom prst="rect">
            <a:avLst/>
          </a:prstGeom>
          <a:noFill/>
        </p:spPr>
        <p:txBody>
          <a:bodyPr wrap="square" rtlCol="0">
            <a:spAutoFit/>
          </a:bodyPr>
          <a:lstStyle/>
          <a:p>
            <a:pPr algn="ctr"/>
            <a:r>
              <a:rPr lang="en-IN" sz="2000" dirty="0"/>
              <a:t>SAR of Aryl group</a:t>
            </a:r>
          </a:p>
        </p:txBody>
      </p:sp>
      <p:sp>
        <p:nvSpPr>
          <p:cNvPr id="2" name="TextBox 1">
            <a:extLst>
              <a:ext uri="{FF2B5EF4-FFF2-40B4-BE49-F238E27FC236}">
                <a16:creationId xmlns:a16="http://schemas.microsoft.com/office/drawing/2014/main" id="{9543F842-3EE0-4CB2-B022-32EF3FA23DD1}"/>
              </a:ext>
            </a:extLst>
          </p:cNvPr>
          <p:cNvSpPr txBox="1"/>
          <p:nvPr/>
        </p:nvSpPr>
        <p:spPr>
          <a:xfrm>
            <a:off x="1528763" y="2060909"/>
            <a:ext cx="6754835" cy="307777"/>
          </a:xfrm>
          <a:prstGeom prst="rect">
            <a:avLst/>
          </a:prstGeom>
          <a:noFill/>
        </p:spPr>
        <p:txBody>
          <a:bodyPr wrap="square" rtlCol="0">
            <a:spAutoFit/>
          </a:bodyPr>
          <a:lstStyle/>
          <a:p>
            <a:pPr algn="ctr"/>
            <a:r>
              <a:rPr lang="en-IN" dirty="0" err="1"/>
              <a:t>Ar</a:t>
            </a:r>
            <a:r>
              <a:rPr lang="en-IN" dirty="0"/>
              <a:t> </a:t>
            </a:r>
            <a:r>
              <a:rPr lang="en-IN" baseline="30000" dirty="0"/>
              <a:t>I</a:t>
            </a:r>
            <a:r>
              <a:rPr lang="en-IN" dirty="0"/>
              <a:t> can be aryl (phenyl) or aryl methyl</a:t>
            </a:r>
            <a:endParaRPr lang="en-IN" baseline="30000" dirty="0"/>
          </a:p>
        </p:txBody>
      </p:sp>
      <p:grpSp>
        <p:nvGrpSpPr>
          <p:cNvPr id="6" name="Group 5">
            <a:extLst>
              <a:ext uri="{FF2B5EF4-FFF2-40B4-BE49-F238E27FC236}">
                <a16:creationId xmlns:a16="http://schemas.microsoft.com/office/drawing/2014/main" id="{2732CD07-14EE-4647-AEC2-EC4B94A72BA4}"/>
              </a:ext>
            </a:extLst>
          </p:cNvPr>
          <p:cNvGrpSpPr/>
          <p:nvPr/>
        </p:nvGrpSpPr>
        <p:grpSpPr>
          <a:xfrm>
            <a:off x="2224089" y="2493705"/>
            <a:ext cx="5132368" cy="1510601"/>
            <a:chOff x="1859757" y="2675777"/>
            <a:chExt cx="5132368" cy="1510601"/>
          </a:xfrm>
        </p:grpSpPr>
        <p:grpSp>
          <p:nvGrpSpPr>
            <p:cNvPr id="4" name="Group 3">
              <a:extLst>
                <a:ext uri="{FF2B5EF4-FFF2-40B4-BE49-F238E27FC236}">
                  <a16:creationId xmlns:a16="http://schemas.microsoft.com/office/drawing/2014/main" id="{293FEAE7-0EE9-4ECF-9C76-9D065FFD8348}"/>
                </a:ext>
              </a:extLst>
            </p:cNvPr>
            <p:cNvGrpSpPr/>
            <p:nvPr/>
          </p:nvGrpSpPr>
          <p:grpSpPr>
            <a:xfrm>
              <a:off x="1859757" y="2675777"/>
              <a:ext cx="5132368" cy="1510601"/>
              <a:chOff x="1859757" y="2675777"/>
              <a:chExt cx="5132368" cy="1510601"/>
            </a:xfrm>
          </p:grpSpPr>
          <p:sp>
            <p:nvSpPr>
              <p:cNvPr id="3" name="Oval 2">
                <a:extLst>
                  <a:ext uri="{FF2B5EF4-FFF2-40B4-BE49-F238E27FC236}">
                    <a16:creationId xmlns:a16="http://schemas.microsoft.com/office/drawing/2014/main" id="{94A8545E-19F4-42C7-A8E3-CCAC7B4D2CE9}"/>
                  </a:ext>
                </a:extLst>
              </p:cNvPr>
              <p:cNvSpPr/>
              <p:nvPr/>
            </p:nvSpPr>
            <p:spPr>
              <a:xfrm>
                <a:off x="5150646" y="3357563"/>
                <a:ext cx="735806" cy="5929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A67A7830-7F1E-4D16-B36D-871BAD94BB1E}"/>
                  </a:ext>
                </a:extLst>
              </p:cNvPr>
              <p:cNvSpPr/>
              <p:nvPr/>
            </p:nvSpPr>
            <p:spPr>
              <a:xfrm>
                <a:off x="1859757" y="3290525"/>
                <a:ext cx="735806" cy="5929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3B6126D5-A8BC-4126-B963-F5F76B36F257}"/>
                  </a:ext>
                </a:extLst>
              </p:cNvPr>
              <p:cNvSpPr/>
              <p:nvPr/>
            </p:nvSpPr>
            <p:spPr>
              <a:xfrm>
                <a:off x="2278857" y="2675777"/>
                <a:ext cx="735806" cy="5929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9" name="Object 18">
                <a:extLst>
                  <a:ext uri="{FF2B5EF4-FFF2-40B4-BE49-F238E27FC236}">
                    <a16:creationId xmlns:a16="http://schemas.microsoft.com/office/drawing/2014/main" id="{BB6DCDF6-B637-40D1-94BC-3FF5F633AEDF}"/>
                  </a:ext>
                </a:extLst>
              </p:cNvPr>
              <p:cNvGraphicFramePr>
                <a:graphicFrameLocks noChangeAspect="1"/>
              </p:cNvGraphicFramePr>
              <p:nvPr>
                <p:extLst>
                  <p:ext uri="{D42A27DB-BD31-4B8C-83A1-F6EECF244321}">
                    <p14:modId xmlns:p14="http://schemas.microsoft.com/office/powerpoint/2010/main" val="2362617958"/>
                  </p:ext>
                </p:extLst>
              </p:nvPr>
            </p:nvGraphicFramePr>
            <p:xfrm>
              <a:off x="2071688" y="2747017"/>
              <a:ext cx="1751452" cy="1087108"/>
            </p:xfrm>
            <a:graphic>
              <a:graphicData uri="http://schemas.openxmlformats.org/presentationml/2006/ole">
                <mc:AlternateContent xmlns:mc="http://schemas.openxmlformats.org/markup-compatibility/2006">
                  <mc:Choice xmlns:v="urn:schemas-microsoft-com:vml" Requires="v">
                    <p:oleObj name="ChemDoodle OLE" r:id="rId3" imgW="2209680" imgH="1371600" progId="CHEMDOODLEOLE.ChemDoodleEmbeddedObject.1">
                      <p:embed/>
                    </p:oleObj>
                  </mc:Choice>
                  <mc:Fallback>
                    <p:oleObj name="ChemDoodle OLE" r:id="rId3" imgW="2209680" imgH="1371600" progId="CHEMDOODLEOLE.ChemDoodleEmbeddedObject.1">
                      <p:embed/>
                      <p:pic>
                        <p:nvPicPr>
                          <p:cNvPr id="12" name="Object 11">
                            <a:extLst>
                              <a:ext uri="{FF2B5EF4-FFF2-40B4-BE49-F238E27FC236}">
                                <a16:creationId xmlns:a16="http://schemas.microsoft.com/office/drawing/2014/main" id="{0D83193C-027C-4446-8087-5A4A40CF69FC}"/>
                              </a:ext>
                            </a:extLst>
                          </p:cNvPr>
                          <p:cNvPicPr/>
                          <p:nvPr/>
                        </p:nvPicPr>
                        <p:blipFill>
                          <a:blip r:embed="rId4"/>
                          <a:stretch>
                            <a:fillRect/>
                          </a:stretch>
                        </p:blipFill>
                        <p:spPr>
                          <a:xfrm>
                            <a:off x="2071688" y="2747017"/>
                            <a:ext cx="1751452" cy="1087108"/>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C1636AA8-6AA5-45B4-ACAC-EF7DF80B56D9}"/>
                  </a:ext>
                </a:extLst>
              </p:cNvPr>
              <p:cNvSpPr txBox="1"/>
              <p:nvPr/>
            </p:nvSpPr>
            <p:spPr>
              <a:xfrm>
                <a:off x="2021682" y="3955476"/>
                <a:ext cx="2143125" cy="230832"/>
              </a:xfrm>
              <a:prstGeom prst="rect">
                <a:avLst/>
              </a:prstGeom>
              <a:noFill/>
            </p:spPr>
            <p:txBody>
              <a:bodyPr wrap="square" rtlCol="0">
                <a:spAutoFit/>
              </a:bodyPr>
              <a:lstStyle/>
              <a:p>
                <a:r>
                  <a:rPr lang="en-IN" sz="900" b="1" dirty="0"/>
                  <a:t>Diphenhydramine hydrochloride</a:t>
                </a:r>
              </a:p>
            </p:txBody>
          </p:sp>
          <p:sp>
            <p:nvSpPr>
              <p:cNvPr id="22" name="TextBox 21">
                <a:extLst>
                  <a:ext uri="{FF2B5EF4-FFF2-40B4-BE49-F238E27FC236}">
                    <a16:creationId xmlns:a16="http://schemas.microsoft.com/office/drawing/2014/main" id="{621D6B47-B80A-4FC3-806D-D51712598EA4}"/>
                  </a:ext>
                </a:extLst>
              </p:cNvPr>
              <p:cNvSpPr txBox="1"/>
              <p:nvPr/>
            </p:nvSpPr>
            <p:spPr>
              <a:xfrm>
                <a:off x="5332764" y="3955546"/>
                <a:ext cx="1659361" cy="230832"/>
              </a:xfrm>
              <a:prstGeom prst="rect">
                <a:avLst/>
              </a:prstGeom>
              <a:noFill/>
            </p:spPr>
            <p:txBody>
              <a:bodyPr wrap="square">
                <a:spAutoFit/>
              </a:bodyPr>
              <a:lstStyle/>
              <a:p>
                <a:r>
                  <a:rPr lang="en-IN" sz="900" b="1" dirty="0"/>
                  <a:t>Triprolidine hydrochloride</a:t>
                </a:r>
              </a:p>
            </p:txBody>
          </p:sp>
        </p:grpSp>
        <p:graphicFrame>
          <p:nvGraphicFramePr>
            <p:cNvPr id="21" name="Object 20">
              <a:extLst>
                <a:ext uri="{FF2B5EF4-FFF2-40B4-BE49-F238E27FC236}">
                  <a16:creationId xmlns:a16="http://schemas.microsoft.com/office/drawing/2014/main" id="{07DA7574-CEE0-486B-8B55-6CD71B506F2C}"/>
                </a:ext>
              </a:extLst>
            </p:cNvPr>
            <p:cNvGraphicFramePr>
              <a:graphicFrameLocks noChangeAspect="1"/>
            </p:cNvGraphicFramePr>
            <p:nvPr>
              <p:extLst>
                <p:ext uri="{D42A27DB-BD31-4B8C-83A1-F6EECF244321}">
                  <p14:modId xmlns:p14="http://schemas.microsoft.com/office/powerpoint/2010/main" val="3780304727"/>
                </p:ext>
              </p:extLst>
            </p:nvPr>
          </p:nvGraphicFramePr>
          <p:xfrm>
            <a:off x="5248964" y="2689432"/>
            <a:ext cx="1659361" cy="1144693"/>
          </p:xfrm>
          <a:graphic>
            <a:graphicData uri="http://schemas.openxmlformats.org/presentationml/2006/ole">
              <mc:AlternateContent xmlns:mc="http://schemas.openxmlformats.org/markup-compatibility/2006">
                <mc:Choice xmlns:v="urn:schemas-microsoft-com:vml" Requires="v">
                  <p:oleObj name="ChemDoodle OLE" r:id="rId5" imgW="2374920" imgH="1638360" progId="CHEMDOODLEOLE.ChemDoodleEmbeddedObject.1">
                    <p:embed/>
                  </p:oleObj>
                </mc:Choice>
                <mc:Fallback>
                  <p:oleObj name="ChemDoodle OLE" r:id="rId5" imgW="2374920" imgH="1638360" progId="CHEMDOODLEOLE.ChemDoodleEmbeddedObject.1">
                    <p:embed/>
                    <p:pic>
                      <p:nvPicPr>
                        <p:cNvPr id="13" name="Object 12">
                          <a:extLst>
                            <a:ext uri="{FF2B5EF4-FFF2-40B4-BE49-F238E27FC236}">
                              <a16:creationId xmlns:a16="http://schemas.microsoft.com/office/drawing/2014/main" id="{24579CBE-1816-4FFE-8E40-D4E403815CC9}"/>
                            </a:ext>
                          </a:extLst>
                        </p:cNvPr>
                        <p:cNvPicPr/>
                        <p:nvPr/>
                      </p:nvPicPr>
                      <p:blipFill>
                        <a:blip r:embed="rId6"/>
                        <a:stretch>
                          <a:fillRect/>
                        </a:stretch>
                      </p:blipFill>
                      <p:spPr>
                        <a:xfrm>
                          <a:off x="5248964" y="2689432"/>
                          <a:ext cx="1659361" cy="1144693"/>
                        </a:xfrm>
                        <a:prstGeom prst="rect">
                          <a:avLst/>
                        </a:prstGeom>
                      </p:spPr>
                    </p:pic>
                  </p:oleObj>
                </mc:Fallback>
              </mc:AlternateContent>
            </a:graphicData>
          </a:graphic>
        </p:graphicFrame>
      </p:grpSp>
    </p:spTree>
    <p:extLst>
      <p:ext uri="{BB962C8B-B14F-4D97-AF65-F5344CB8AC3E}">
        <p14:creationId xmlns:p14="http://schemas.microsoft.com/office/powerpoint/2010/main" val="133251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24</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10828" y="512535"/>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2" name="TextBox 1">
            <a:extLst>
              <a:ext uri="{FF2B5EF4-FFF2-40B4-BE49-F238E27FC236}">
                <a16:creationId xmlns:a16="http://schemas.microsoft.com/office/drawing/2014/main" id="{13958994-BF08-48A3-8C93-77550A004C87}"/>
              </a:ext>
            </a:extLst>
          </p:cNvPr>
          <p:cNvSpPr txBox="1"/>
          <p:nvPr/>
        </p:nvSpPr>
        <p:spPr>
          <a:xfrm>
            <a:off x="2111398" y="939835"/>
            <a:ext cx="4764881" cy="461665"/>
          </a:xfrm>
          <a:prstGeom prst="rect">
            <a:avLst/>
          </a:prstGeom>
          <a:noFill/>
        </p:spPr>
        <p:txBody>
          <a:bodyPr wrap="square" rtlCol="0">
            <a:spAutoFit/>
          </a:bodyPr>
          <a:lstStyle/>
          <a:p>
            <a:pPr algn="ctr"/>
            <a:r>
              <a:rPr lang="en-IN" sz="2400" dirty="0"/>
              <a:t>Nature of X </a:t>
            </a:r>
          </a:p>
        </p:txBody>
      </p:sp>
      <p:grpSp>
        <p:nvGrpSpPr>
          <p:cNvPr id="12" name="Group 11">
            <a:extLst>
              <a:ext uri="{FF2B5EF4-FFF2-40B4-BE49-F238E27FC236}">
                <a16:creationId xmlns:a16="http://schemas.microsoft.com/office/drawing/2014/main" id="{7712E364-DDB8-49FC-BFCB-4C7E46614DD2}"/>
              </a:ext>
            </a:extLst>
          </p:cNvPr>
          <p:cNvGrpSpPr/>
          <p:nvPr/>
        </p:nvGrpSpPr>
        <p:grpSpPr>
          <a:xfrm>
            <a:off x="3449769" y="2059632"/>
            <a:ext cx="2679568" cy="1316265"/>
            <a:chOff x="2914649" y="2128838"/>
            <a:chExt cx="2994026" cy="1650205"/>
          </a:xfrm>
        </p:grpSpPr>
        <p:sp>
          <p:nvSpPr>
            <p:cNvPr id="13" name="Oval 12">
              <a:extLst>
                <a:ext uri="{FF2B5EF4-FFF2-40B4-BE49-F238E27FC236}">
                  <a16:creationId xmlns:a16="http://schemas.microsoft.com/office/drawing/2014/main" id="{027709C2-D1F8-4550-9E5C-7E014B96091B}"/>
                </a:ext>
              </a:extLst>
            </p:cNvPr>
            <p:cNvSpPr/>
            <p:nvPr/>
          </p:nvSpPr>
          <p:spPr>
            <a:xfrm>
              <a:off x="5111336" y="2781681"/>
              <a:ext cx="321468" cy="3453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5" name="Rectangle: Rounded Corners 14">
              <a:extLst>
                <a:ext uri="{FF2B5EF4-FFF2-40B4-BE49-F238E27FC236}">
                  <a16:creationId xmlns:a16="http://schemas.microsoft.com/office/drawing/2014/main" id="{BFB42668-9B37-4F70-8206-0810E267320F}"/>
                </a:ext>
              </a:extLst>
            </p:cNvPr>
            <p:cNvSpPr/>
            <p:nvPr/>
          </p:nvSpPr>
          <p:spPr>
            <a:xfrm>
              <a:off x="3785359" y="2612446"/>
              <a:ext cx="1171575" cy="5924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9B24ABA3-8208-4EDE-A170-6107C04B9B09}"/>
                </a:ext>
              </a:extLst>
            </p:cNvPr>
            <p:cNvSpPr/>
            <p:nvPr/>
          </p:nvSpPr>
          <p:spPr>
            <a:xfrm>
              <a:off x="3300413" y="2807494"/>
              <a:ext cx="400050" cy="34531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6D7E694B-5D82-46BE-906A-4F9454487DC3}"/>
                </a:ext>
              </a:extLst>
            </p:cNvPr>
            <p:cNvSpPr/>
            <p:nvPr/>
          </p:nvSpPr>
          <p:spPr>
            <a:xfrm>
              <a:off x="2914649" y="3221831"/>
              <a:ext cx="657225" cy="557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093A9548-002E-46AB-99AA-3E9FF58B4ACF}"/>
                </a:ext>
              </a:extLst>
            </p:cNvPr>
            <p:cNvSpPr/>
            <p:nvPr/>
          </p:nvSpPr>
          <p:spPr>
            <a:xfrm>
              <a:off x="2914650" y="2128838"/>
              <a:ext cx="657225" cy="557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9" name="Object 18">
              <a:extLst>
                <a:ext uri="{FF2B5EF4-FFF2-40B4-BE49-F238E27FC236}">
                  <a16:creationId xmlns:a16="http://schemas.microsoft.com/office/drawing/2014/main" id="{EDBCB93A-9442-49F0-8007-ABCEB95EAB1E}"/>
                </a:ext>
              </a:extLst>
            </p:cNvPr>
            <p:cNvGraphicFramePr>
              <a:graphicFrameLocks noChangeAspect="1"/>
            </p:cNvGraphicFramePr>
            <p:nvPr>
              <p:extLst>
                <p:ext uri="{D42A27DB-BD31-4B8C-83A1-F6EECF244321}">
                  <p14:modId xmlns:p14="http://schemas.microsoft.com/office/powerpoint/2010/main" val="1300550630"/>
                </p:ext>
              </p:extLst>
            </p:nvPr>
          </p:nvGraphicFramePr>
          <p:xfrm>
            <a:off x="3059113" y="2263775"/>
            <a:ext cx="2849562" cy="1381125"/>
          </p:xfrm>
          <a:graphic>
            <a:graphicData uri="http://schemas.openxmlformats.org/presentationml/2006/ole">
              <mc:AlternateContent xmlns:mc="http://schemas.openxmlformats.org/markup-compatibility/2006">
                <mc:Choice xmlns:v="urn:schemas-microsoft-com:vml" Requires="v">
                  <p:oleObj name="ChemDoodle OLE" r:id="rId3" imgW="2438280" imgH="1181160" progId="CHEMDOODLEOLE.ChemDoodleEmbeddedObject.1">
                    <p:embed/>
                  </p:oleObj>
                </mc:Choice>
                <mc:Fallback>
                  <p:oleObj name="ChemDoodle OLE" r:id="rId3" imgW="2438280" imgH="1181160" progId="CHEMDOODLEOLE.ChemDoodleEmbeddedObject.1">
                    <p:embed/>
                    <p:pic>
                      <p:nvPicPr>
                        <p:cNvPr id="14" name="Object 13">
                          <a:extLst>
                            <a:ext uri="{FF2B5EF4-FFF2-40B4-BE49-F238E27FC236}">
                              <a16:creationId xmlns:a16="http://schemas.microsoft.com/office/drawing/2014/main" id="{BAA5A4CE-C2B4-41BA-8269-CB5065FC4A04}"/>
                            </a:ext>
                          </a:extLst>
                        </p:cNvPr>
                        <p:cNvPicPr/>
                        <p:nvPr/>
                      </p:nvPicPr>
                      <p:blipFill>
                        <a:blip r:embed="rId4"/>
                        <a:stretch>
                          <a:fillRect/>
                        </a:stretch>
                      </p:blipFill>
                      <p:spPr>
                        <a:xfrm>
                          <a:off x="3059113" y="2263775"/>
                          <a:ext cx="2849562" cy="1381125"/>
                        </a:xfrm>
                        <a:prstGeom prst="rect">
                          <a:avLst/>
                        </a:prstGeom>
                      </p:spPr>
                    </p:pic>
                  </p:oleObj>
                </mc:Fallback>
              </mc:AlternateContent>
            </a:graphicData>
          </a:graphic>
        </p:graphicFrame>
      </p:grpSp>
      <p:sp>
        <p:nvSpPr>
          <p:cNvPr id="3" name="TextBox 2">
            <a:extLst>
              <a:ext uri="{FF2B5EF4-FFF2-40B4-BE49-F238E27FC236}">
                <a16:creationId xmlns:a16="http://schemas.microsoft.com/office/drawing/2014/main" id="{64DD09F1-B447-4FC6-B631-908ABF6E91E3}"/>
              </a:ext>
            </a:extLst>
          </p:cNvPr>
          <p:cNvSpPr txBox="1"/>
          <p:nvPr/>
        </p:nvSpPr>
        <p:spPr>
          <a:xfrm>
            <a:off x="3062993" y="3505869"/>
            <a:ext cx="5507831" cy="1021883"/>
          </a:xfrm>
          <a:prstGeom prst="rect">
            <a:avLst/>
          </a:prstGeom>
          <a:noFill/>
        </p:spPr>
        <p:txBody>
          <a:bodyPr wrap="square" rtlCol="0">
            <a:spAutoFit/>
          </a:bodyPr>
          <a:lstStyle/>
          <a:p>
            <a:pPr>
              <a:lnSpc>
                <a:spcPct val="150000"/>
              </a:lnSpc>
            </a:pPr>
            <a:r>
              <a:rPr lang="en-IN" dirty="0"/>
              <a:t>When X = Oxygen (</a:t>
            </a:r>
            <a:r>
              <a:rPr lang="en-IN" dirty="0" err="1"/>
              <a:t>Aminoalkyl</a:t>
            </a:r>
            <a:r>
              <a:rPr lang="en-IN" dirty="0"/>
              <a:t> ether)</a:t>
            </a:r>
          </a:p>
          <a:p>
            <a:pPr>
              <a:lnSpc>
                <a:spcPct val="150000"/>
              </a:lnSpc>
            </a:pPr>
            <a:r>
              <a:rPr lang="en-IN" dirty="0"/>
              <a:t>                 Nitrogen (Ethylene Diamine)</a:t>
            </a:r>
          </a:p>
          <a:p>
            <a:pPr>
              <a:lnSpc>
                <a:spcPct val="150000"/>
              </a:lnSpc>
            </a:pPr>
            <a:r>
              <a:rPr lang="en-IN" dirty="0"/>
              <a:t>                 Carbon (Propylamine)</a:t>
            </a:r>
          </a:p>
        </p:txBody>
      </p:sp>
    </p:spTree>
    <p:extLst>
      <p:ext uri="{BB962C8B-B14F-4D97-AF65-F5344CB8AC3E}">
        <p14:creationId xmlns:p14="http://schemas.microsoft.com/office/powerpoint/2010/main" val="277784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50E1722-8A6F-492D-8902-CB4C7BBE52B0}"/>
              </a:ext>
            </a:extLst>
          </p:cNvPr>
          <p:cNvSpPr/>
          <p:nvPr/>
        </p:nvSpPr>
        <p:spPr>
          <a:xfrm rot="1786032">
            <a:off x="4450750" y="3440549"/>
            <a:ext cx="537810" cy="198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25</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2" name="TextBox 1">
            <a:extLst>
              <a:ext uri="{FF2B5EF4-FFF2-40B4-BE49-F238E27FC236}">
                <a16:creationId xmlns:a16="http://schemas.microsoft.com/office/drawing/2014/main" id="{D7D28EE5-CDA1-48A0-9A9F-B6013FDE310A}"/>
              </a:ext>
            </a:extLst>
          </p:cNvPr>
          <p:cNvSpPr txBox="1"/>
          <p:nvPr/>
        </p:nvSpPr>
        <p:spPr>
          <a:xfrm>
            <a:off x="3771899" y="975593"/>
            <a:ext cx="4193382" cy="400110"/>
          </a:xfrm>
          <a:prstGeom prst="rect">
            <a:avLst/>
          </a:prstGeom>
          <a:noFill/>
        </p:spPr>
        <p:txBody>
          <a:bodyPr wrap="square" rtlCol="0">
            <a:spAutoFit/>
          </a:bodyPr>
          <a:lstStyle/>
          <a:p>
            <a:r>
              <a:rPr lang="en-IN" sz="2000" dirty="0"/>
              <a:t>Alkyl Chain </a:t>
            </a:r>
          </a:p>
        </p:txBody>
      </p:sp>
      <p:sp>
        <p:nvSpPr>
          <p:cNvPr id="3" name="TextBox 2">
            <a:extLst>
              <a:ext uri="{FF2B5EF4-FFF2-40B4-BE49-F238E27FC236}">
                <a16:creationId xmlns:a16="http://schemas.microsoft.com/office/drawing/2014/main" id="{256755AF-3CAE-4E76-8A24-C34447035A85}"/>
              </a:ext>
            </a:extLst>
          </p:cNvPr>
          <p:cNvSpPr txBox="1"/>
          <p:nvPr/>
        </p:nvSpPr>
        <p:spPr>
          <a:xfrm>
            <a:off x="3100387" y="2182291"/>
            <a:ext cx="5457825" cy="307777"/>
          </a:xfrm>
          <a:prstGeom prst="rect">
            <a:avLst/>
          </a:prstGeom>
          <a:noFill/>
        </p:spPr>
        <p:txBody>
          <a:bodyPr wrap="square" rtlCol="0">
            <a:spAutoFit/>
          </a:bodyPr>
          <a:lstStyle/>
          <a:p>
            <a:r>
              <a:rPr lang="en-IN" dirty="0"/>
              <a:t>Ethylene Chain is essential for activity</a:t>
            </a:r>
          </a:p>
        </p:txBody>
      </p:sp>
      <p:graphicFrame>
        <p:nvGraphicFramePr>
          <p:cNvPr id="9" name="Object 8">
            <a:extLst>
              <a:ext uri="{FF2B5EF4-FFF2-40B4-BE49-F238E27FC236}">
                <a16:creationId xmlns:a16="http://schemas.microsoft.com/office/drawing/2014/main" id="{C8B4E4AA-FA4E-43DC-9BEE-8146EB6380C3}"/>
              </a:ext>
            </a:extLst>
          </p:cNvPr>
          <p:cNvGraphicFramePr>
            <a:graphicFrameLocks noChangeAspect="1"/>
          </p:cNvGraphicFramePr>
          <p:nvPr>
            <p:extLst>
              <p:ext uri="{D42A27DB-BD31-4B8C-83A1-F6EECF244321}">
                <p14:modId xmlns:p14="http://schemas.microsoft.com/office/powerpoint/2010/main" val="3076347819"/>
              </p:ext>
            </p:extLst>
          </p:nvPr>
        </p:nvGraphicFramePr>
        <p:xfrm>
          <a:off x="3414712" y="2614205"/>
          <a:ext cx="2357437" cy="1463237"/>
        </p:xfrm>
        <a:graphic>
          <a:graphicData uri="http://schemas.openxmlformats.org/presentationml/2006/ole">
            <mc:AlternateContent xmlns:mc="http://schemas.openxmlformats.org/markup-compatibility/2006">
              <mc:Choice xmlns:v="urn:schemas-microsoft-com:vml" Requires="v">
                <p:oleObj name="ChemDoodle OLE" r:id="rId3" imgW="2209680" imgH="1371600" progId="CHEMDOODLEOLE.ChemDoodleEmbeddedObject.1">
                  <p:embed/>
                </p:oleObj>
              </mc:Choice>
              <mc:Fallback>
                <p:oleObj name="ChemDoodle OLE" r:id="rId3" imgW="2209680" imgH="1371600" progId="CHEMDOODLEOLE.ChemDoodleEmbeddedObject.1">
                  <p:embed/>
                  <p:pic>
                    <p:nvPicPr>
                      <p:cNvPr id="12" name="Object 11">
                        <a:extLst>
                          <a:ext uri="{FF2B5EF4-FFF2-40B4-BE49-F238E27FC236}">
                            <a16:creationId xmlns:a16="http://schemas.microsoft.com/office/drawing/2014/main" id="{0D83193C-027C-4446-8087-5A4A40CF69FC}"/>
                          </a:ext>
                        </a:extLst>
                      </p:cNvPr>
                      <p:cNvPicPr/>
                      <p:nvPr/>
                    </p:nvPicPr>
                    <p:blipFill>
                      <a:blip r:embed="rId4"/>
                      <a:stretch>
                        <a:fillRect/>
                      </a:stretch>
                    </p:blipFill>
                    <p:spPr>
                      <a:xfrm>
                        <a:off x="3414712" y="2614205"/>
                        <a:ext cx="2357437" cy="1463237"/>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189D710C-86B3-4CCD-830B-962F41DC0597}"/>
              </a:ext>
            </a:extLst>
          </p:cNvPr>
          <p:cNvSpPr txBox="1"/>
          <p:nvPr/>
        </p:nvSpPr>
        <p:spPr>
          <a:xfrm>
            <a:off x="3725465" y="4044796"/>
            <a:ext cx="2143125" cy="246221"/>
          </a:xfrm>
          <a:prstGeom prst="rect">
            <a:avLst/>
          </a:prstGeom>
          <a:noFill/>
        </p:spPr>
        <p:txBody>
          <a:bodyPr wrap="square" rtlCol="0">
            <a:spAutoFit/>
          </a:bodyPr>
          <a:lstStyle/>
          <a:p>
            <a:r>
              <a:rPr lang="en-IN" sz="1000" b="1" dirty="0"/>
              <a:t>Diphenhydramine hydrochloride</a:t>
            </a:r>
          </a:p>
        </p:txBody>
      </p:sp>
    </p:spTree>
    <p:extLst>
      <p:ext uri="{BB962C8B-B14F-4D97-AF65-F5344CB8AC3E}">
        <p14:creationId xmlns:p14="http://schemas.microsoft.com/office/powerpoint/2010/main" val="128444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26</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2" name="TextBox 1">
            <a:extLst>
              <a:ext uri="{FF2B5EF4-FFF2-40B4-BE49-F238E27FC236}">
                <a16:creationId xmlns:a16="http://schemas.microsoft.com/office/drawing/2014/main" id="{D7D28EE5-CDA1-48A0-9A9F-B6013FDE310A}"/>
              </a:ext>
            </a:extLst>
          </p:cNvPr>
          <p:cNvSpPr txBox="1"/>
          <p:nvPr/>
        </p:nvSpPr>
        <p:spPr>
          <a:xfrm>
            <a:off x="3771899" y="975593"/>
            <a:ext cx="4193382" cy="400110"/>
          </a:xfrm>
          <a:prstGeom prst="rect">
            <a:avLst/>
          </a:prstGeom>
          <a:noFill/>
        </p:spPr>
        <p:txBody>
          <a:bodyPr wrap="square" rtlCol="0">
            <a:spAutoFit/>
          </a:bodyPr>
          <a:lstStyle/>
          <a:p>
            <a:r>
              <a:rPr lang="en-IN" sz="2000" dirty="0"/>
              <a:t>Alkyl Chain </a:t>
            </a:r>
          </a:p>
        </p:txBody>
      </p:sp>
      <p:sp>
        <p:nvSpPr>
          <p:cNvPr id="3" name="TextBox 2">
            <a:extLst>
              <a:ext uri="{FF2B5EF4-FFF2-40B4-BE49-F238E27FC236}">
                <a16:creationId xmlns:a16="http://schemas.microsoft.com/office/drawing/2014/main" id="{256755AF-3CAE-4E76-8A24-C34447035A85}"/>
              </a:ext>
            </a:extLst>
          </p:cNvPr>
          <p:cNvSpPr txBox="1"/>
          <p:nvPr/>
        </p:nvSpPr>
        <p:spPr>
          <a:xfrm>
            <a:off x="1976635" y="4040774"/>
            <a:ext cx="5683118" cy="307777"/>
          </a:xfrm>
          <a:prstGeom prst="rect">
            <a:avLst/>
          </a:prstGeom>
          <a:noFill/>
        </p:spPr>
        <p:txBody>
          <a:bodyPr wrap="square" rtlCol="0">
            <a:spAutoFit/>
          </a:bodyPr>
          <a:lstStyle/>
          <a:p>
            <a:r>
              <a:rPr lang="en-IN" dirty="0"/>
              <a:t>Extension or branching of this chain results in less active compounds</a:t>
            </a:r>
          </a:p>
        </p:txBody>
      </p:sp>
      <p:grpSp>
        <p:nvGrpSpPr>
          <p:cNvPr id="11" name="Group 10">
            <a:extLst>
              <a:ext uri="{FF2B5EF4-FFF2-40B4-BE49-F238E27FC236}">
                <a16:creationId xmlns:a16="http://schemas.microsoft.com/office/drawing/2014/main" id="{3D2D782E-328C-4105-BF85-598047E03C46}"/>
              </a:ext>
            </a:extLst>
          </p:cNvPr>
          <p:cNvGrpSpPr/>
          <p:nvPr/>
        </p:nvGrpSpPr>
        <p:grpSpPr>
          <a:xfrm>
            <a:off x="3282642" y="2183936"/>
            <a:ext cx="2679568" cy="1316265"/>
            <a:chOff x="2914649" y="2128838"/>
            <a:chExt cx="2994026" cy="1650205"/>
          </a:xfrm>
        </p:grpSpPr>
        <p:sp>
          <p:nvSpPr>
            <p:cNvPr id="12" name="Oval 11">
              <a:extLst>
                <a:ext uri="{FF2B5EF4-FFF2-40B4-BE49-F238E27FC236}">
                  <a16:creationId xmlns:a16="http://schemas.microsoft.com/office/drawing/2014/main" id="{9F4354E1-9A45-4CDD-B97F-237B912D1F21}"/>
                </a:ext>
              </a:extLst>
            </p:cNvPr>
            <p:cNvSpPr/>
            <p:nvPr/>
          </p:nvSpPr>
          <p:spPr>
            <a:xfrm>
              <a:off x="5111336" y="2781681"/>
              <a:ext cx="321468" cy="3453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3" name="Rectangle: Rounded Corners 12">
              <a:extLst>
                <a:ext uri="{FF2B5EF4-FFF2-40B4-BE49-F238E27FC236}">
                  <a16:creationId xmlns:a16="http://schemas.microsoft.com/office/drawing/2014/main" id="{BECB7211-DE2E-44F0-99E4-0707D0352151}"/>
                </a:ext>
              </a:extLst>
            </p:cNvPr>
            <p:cNvSpPr/>
            <p:nvPr/>
          </p:nvSpPr>
          <p:spPr>
            <a:xfrm>
              <a:off x="3785359" y="2612446"/>
              <a:ext cx="1171575" cy="5924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4C012B53-CFC2-415A-848A-8DCCD589C604}"/>
                </a:ext>
              </a:extLst>
            </p:cNvPr>
            <p:cNvSpPr/>
            <p:nvPr/>
          </p:nvSpPr>
          <p:spPr>
            <a:xfrm>
              <a:off x="3300413" y="2807494"/>
              <a:ext cx="400050" cy="34531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CED25615-7436-471C-A7AF-5CDA5C7037E8}"/>
                </a:ext>
              </a:extLst>
            </p:cNvPr>
            <p:cNvSpPr/>
            <p:nvPr/>
          </p:nvSpPr>
          <p:spPr>
            <a:xfrm>
              <a:off x="2914649" y="3221831"/>
              <a:ext cx="657225" cy="557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A540F267-2250-4A98-BAAF-6E69F3B60168}"/>
                </a:ext>
              </a:extLst>
            </p:cNvPr>
            <p:cNvSpPr/>
            <p:nvPr/>
          </p:nvSpPr>
          <p:spPr>
            <a:xfrm>
              <a:off x="2914650" y="2128838"/>
              <a:ext cx="657225" cy="557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7" name="Object 16">
              <a:extLst>
                <a:ext uri="{FF2B5EF4-FFF2-40B4-BE49-F238E27FC236}">
                  <a16:creationId xmlns:a16="http://schemas.microsoft.com/office/drawing/2014/main" id="{D33EBD23-14AB-40AD-AAEB-C8D5DD042975}"/>
                </a:ext>
              </a:extLst>
            </p:cNvPr>
            <p:cNvGraphicFramePr>
              <a:graphicFrameLocks noChangeAspect="1"/>
            </p:cNvGraphicFramePr>
            <p:nvPr>
              <p:extLst>
                <p:ext uri="{D42A27DB-BD31-4B8C-83A1-F6EECF244321}">
                  <p14:modId xmlns:p14="http://schemas.microsoft.com/office/powerpoint/2010/main" val="1311258833"/>
                </p:ext>
              </p:extLst>
            </p:nvPr>
          </p:nvGraphicFramePr>
          <p:xfrm>
            <a:off x="3059113" y="2263775"/>
            <a:ext cx="2849562" cy="1381125"/>
          </p:xfrm>
          <a:graphic>
            <a:graphicData uri="http://schemas.openxmlformats.org/presentationml/2006/ole">
              <mc:AlternateContent xmlns:mc="http://schemas.openxmlformats.org/markup-compatibility/2006">
                <mc:Choice xmlns:v="urn:schemas-microsoft-com:vml" Requires="v">
                  <p:oleObj name="ChemDoodle OLE" r:id="rId3" imgW="2438280" imgH="1181160" progId="CHEMDOODLEOLE.ChemDoodleEmbeddedObject.1">
                    <p:embed/>
                  </p:oleObj>
                </mc:Choice>
                <mc:Fallback>
                  <p:oleObj name="ChemDoodle OLE" r:id="rId3" imgW="2438280" imgH="1181160" progId="CHEMDOODLEOLE.ChemDoodleEmbeddedObject.1">
                    <p:embed/>
                    <p:pic>
                      <p:nvPicPr>
                        <p:cNvPr id="19" name="Object 18">
                          <a:extLst>
                            <a:ext uri="{FF2B5EF4-FFF2-40B4-BE49-F238E27FC236}">
                              <a16:creationId xmlns:a16="http://schemas.microsoft.com/office/drawing/2014/main" id="{EDBCB93A-9442-49F0-8007-ABCEB95EAB1E}"/>
                            </a:ext>
                          </a:extLst>
                        </p:cNvPr>
                        <p:cNvPicPr/>
                        <p:nvPr/>
                      </p:nvPicPr>
                      <p:blipFill>
                        <a:blip r:embed="rId4"/>
                        <a:stretch>
                          <a:fillRect/>
                        </a:stretch>
                      </p:blipFill>
                      <p:spPr>
                        <a:xfrm>
                          <a:off x="3059113" y="2263775"/>
                          <a:ext cx="2849562" cy="1381125"/>
                        </a:xfrm>
                        <a:prstGeom prst="rect">
                          <a:avLst/>
                        </a:prstGeom>
                      </p:spPr>
                    </p:pic>
                  </p:oleObj>
                </mc:Fallback>
              </mc:AlternateContent>
            </a:graphicData>
          </a:graphic>
        </p:graphicFrame>
      </p:grpSp>
      <p:sp>
        <p:nvSpPr>
          <p:cNvPr id="4" name="Arrow: Right 3">
            <a:extLst>
              <a:ext uri="{FF2B5EF4-FFF2-40B4-BE49-F238E27FC236}">
                <a16:creationId xmlns:a16="http://schemas.microsoft.com/office/drawing/2014/main" id="{28F4F7E2-D994-43E5-BDC7-F575687F4019}"/>
              </a:ext>
            </a:extLst>
          </p:cNvPr>
          <p:cNvSpPr/>
          <p:nvPr/>
        </p:nvSpPr>
        <p:spPr>
          <a:xfrm rot="16200000">
            <a:off x="4237432" y="3310587"/>
            <a:ext cx="874236" cy="444453"/>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9914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20" name="Oval 19">
            <a:extLst>
              <a:ext uri="{FF2B5EF4-FFF2-40B4-BE49-F238E27FC236}">
                <a16:creationId xmlns:a16="http://schemas.microsoft.com/office/drawing/2014/main" id="{DEB731F5-256F-4DC4-9880-DD9ABB519B60}"/>
              </a:ext>
            </a:extLst>
          </p:cNvPr>
          <p:cNvSpPr/>
          <p:nvPr/>
        </p:nvSpPr>
        <p:spPr>
          <a:xfrm>
            <a:off x="6619959" y="2772940"/>
            <a:ext cx="285750" cy="259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Oval 3">
            <a:extLst>
              <a:ext uri="{FF2B5EF4-FFF2-40B4-BE49-F238E27FC236}">
                <a16:creationId xmlns:a16="http://schemas.microsoft.com/office/drawing/2014/main" id="{00988090-7315-4A91-8DD1-2B6A7B03C704}"/>
              </a:ext>
            </a:extLst>
          </p:cNvPr>
          <p:cNvSpPr/>
          <p:nvPr/>
        </p:nvSpPr>
        <p:spPr>
          <a:xfrm>
            <a:off x="3474328" y="3424116"/>
            <a:ext cx="285750" cy="259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27</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2" name="TextBox 1">
            <a:extLst>
              <a:ext uri="{FF2B5EF4-FFF2-40B4-BE49-F238E27FC236}">
                <a16:creationId xmlns:a16="http://schemas.microsoft.com/office/drawing/2014/main" id="{8874E920-7CD9-4EE4-8D62-DE6B7BB378C5}"/>
              </a:ext>
            </a:extLst>
          </p:cNvPr>
          <p:cNvSpPr txBox="1"/>
          <p:nvPr/>
        </p:nvSpPr>
        <p:spPr>
          <a:xfrm>
            <a:off x="3125810" y="944816"/>
            <a:ext cx="4479131" cy="461665"/>
          </a:xfrm>
          <a:prstGeom prst="rect">
            <a:avLst/>
          </a:prstGeom>
          <a:noFill/>
        </p:spPr>
        <p:txBody>
          <a:bodyPr wrap="square" rtlCol="0">
            <a:spAutoFit/>
          </a:bodyPr>
          <a:lstStyle/>
          <a:p>
            <a:r>
              <a:rPr lang="en-IN" sz="2400" dirty="0"/>
              <a:t>Terminal Nitrogen</a:t>
            </a:r>
          </a:p>
        </p:txBody>
      </p:sp>
      <p:graphicFrame>
        <p:nvGraphicFramePr>
          <p:cNvPr id="16" name="Object 15">
            <a:extLst>
              <a:ext uri="{FF2B5EF4-FFF2-40B4-BE49-F238E27FC236}">
                <a16:creationId xmlns:a16="http://schemas.microsoft.com/office/drawing/2014/main" id="{D34CB239-CC08-4A44-BBFA-CF5C6D8EBD0C}"/>
              </a:ext>
            </a:extLst>
          </p:cNvPr>
          <p:cNvGraphicFramePr>
            <a:graphicFrameLocks noChangeAspect="1"/>
          </p:cNvGraphicFramePr>
          <p:nvPr>
            <p:extLst>
              <p:ext uri="{D42A27DB-BD31-4B8C-83A1-F6EECF244321}">
                <p14:modId xmlns:p14="http://schemas.microsoft.com/office/powerpoint/2010/main" val="1550578359"/>
              </p:ext>
            </p:extLst>
          </p:nvPr>
        </p:nvGraphicFramePr>
        <p:xfrm>
          <a:off x="2371726" y="2912226"/>
          <a:ext cx="1751452" cy="1087108"/>
        </p:xfrm>
        <a:graphic>
          <a:graphicData uri="http://schemas.openxmlformats.org/presentationml/2006/ole">
            <mc:AlternateContent xmlns:mc="http://schemas.openxmlformats.org/markup-compatibility/2006">
              <mc:Choice xmlns:v="urn:schemas-microsoft-com:vml" Requires="v">
                <p:oleObj name="ChemDoodle OLE" r:id="rId3" imgW="2209680" imgH="1371600" progId="CHEMDOODLEOLE.ChemDoodleEmbeddedObject.1">
                  <p:embed/>
                </p:oleObj>
              </mc:Choice>
              <mc:Fallback>
                <p:oleObj name="ChemDoodle OLE" r:id="rId3" imgW="2209680" imgH="1371600" progId="CHEMDOODLEOLE.ChemDoodleEmbeddedObject.1">
                  <p:embed/>
                  <p:pic>
                    <p:nvPicPr>
                      <p:cNvPr id="12" name="Object 11">
                        <a:extLst>
                          <a:ext uri="{FF2B5EF4-FFF2-40B4-BE49-F238E27FC236}">
                            <a16:creationId xmlns:a16="http://schemas.microsoft.com/office/drawing/2014/main" id="{0D83193C-027C-4446-8087-5A4A40CF69FC}"/>
                          </a:ext>
                        </a:extLst>
                      </p:cNvPr>
                      <p:cNvPicPr/>
                      <p:nvPr/>
                    </p:nvPicPr>
                    <p:blipFill>
                      <a:blip r:embed="rId4"/>
                      <a:stretch>
                        <a:fillRect/>
                      </a:stretch>
                    </p:blipFill>
                    <p:spPr>
                      <a:xfrm>
                        <a:off x="2371726" y="2912226"/>
                        <a:ext cx="1751452" cy="108710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488F1C9E-5F92-47C6-86CF-5C2BA6427B21}"/>
              </a:ext>
            </a:extLst>
          </p:cNvPr>
          <p:cNvSpPr txBox="1"/>
          <p:nvPr/>
        </p:nvSpPr>
        <p:spPr>
          <a:xfrm>
            <a:off x="2321720" y="4120685"/>
            <a:ext cx="2143125" cy="230832"/>
          </a:xfrm>
          <a:prstGeom prst="rect">
            <a:avLst/>
          </a:prstGeom>
          <a:noFill/>
        </p:spPr>
        <p:txBody>
          <a:bodyPr wrap="square" rtlCol="0">
            <a:spAutoFit/>
          </a:bodyPr>
          <a:lstStyle/>
          <a:p>
            <a:r>
              <a:rPr lang="en-IN" sz="900" b="1" dirty="0"/>
              <a:t>Diphenhydramine hydrochloride</a:t>
            </a:r>
          </a:p>
        </p:txBody>
      </p:sp>
      <p:graphicFrame>
        <p:nvGraphicFramePr>
          <p:cNvPr id="18" name="Object 17">
            <a:extLst>
              <a:ext uri="{FF2B5EF4-FFF2-40B4-BE49-F238E27FC236}">
                <a16:creationId xmlns:a16="http://schemas.microsoft.com/office/drawing/2014/main" id="{C85EE437-6AFB-4ACD-A601-470B6C242458}"/>
              </a:ext>
            </a:extLst>
          </p:cNvPr>
          <p:cNvGraphicFramePr>
            <a:graphicFrameLocks noChangeAspect="1"/>
          </p:cNvGraphicFramePr>
          <p:nvPr>
            <p:extLst>
              <p:ext uri="{D42A27DB-BD31-4B8C-83A1-F6EECF244321}">
                <p14:modId xmlns:p14="http://schemas.microsoft.com/office/powerpoint/2010/main" val="4263340336"/>
              </p:ext>
            </p:extLst>
          </p:nvPr>
        </p:nvGraphicFramePr>
        <p:xfrm>
          <a:off x="5598233" y="2712784"/>
          <a:ext cx="1435100" cy="1485900"/>
        </p:xfrm>
        <a:graphic>
          <a:graphicData uri="http://schemas.openxmlformats.org/presentationml/2006/ole">
            <mc:AlternateContent xmlns:mc="http://schemas.openxmlformats.org/markup-compatibility/2006">
              <mc:Choice xmlns:v="urn:schemas-microsoft-com:vml" Requires="v">
                <p:oleObj name="ChemDoodle OLE" r:id="rId5" imgW="1434960" imgH="1486080" progId="CHEMDOODLEOLE.ChemDoodleEmbeddedObject.1">
                  <p:embed/>
                </p:oleObj>
              </mc:Choice>
              <mc:Fallback>
                <p:oleObj name="ChemDoodle OLE" r:id="rId5" imgW="1434960" imgH="1486080" progId="CHEMDOODLEOLE.ChemDoodleEmbeddedObject.1">
                  <p:embed/>
                  <p:pic>
                    <p:nvPicPr>
                      <p:cNvPr id="9" name="Object 8">
                        <a:extLst>
                          <a:ext uri="{FF2B5EF4-FFF2-40B4-BE49-F238E27FC236}">
                            <a16:creationId xmlns:a16="http://schemas.microsoft.com/office/drawing/2014/main" id="{6761A186-821B-4928-9225-4551BB470E66}"/>
                          </a:ext>
                        </a:extLst>
                      </p:cNvPr>
                      <p:cNvPicPr/>
                      <p:nvPr/>
                    </p:nvPicPr>
                    <p:blipFill>
                      <a:blip r:embed="rId6"/>
                      <a:stretch>
                        <a:fillRect/>
                      </a:stretch>
                    </p:blipFill>
                    <p:spPr>
                      <a:xfrm>
                        <a:off x="5598233" y="2712784"/>
                        <a:ext cx="1435100" cy="1485900"/>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AE050DB3-21F4-486A-9D7D-DAA63E101580}"/>
              </a:ext>
            </a:extLst>
          </p:cNvPr>
          <p:cNvSpPr txBox="1"/>
          <p:nvPr/>
        </p:nvSpPr>
        <p:spPr>
          <a:xfrm>
            <a:off x="6111430" y="4102937"/>
            <a:ext cx="850203" cy="230832"/>
          </a:xfrm>
          <a:prstGeom prst="rect">
            <a:avLst/>
          </a:prstGeom>
          <a:noFill/>
        </p:spPr>
        <p:txBody>
          <a:bodyPr wrap="square">
            <a:spAutoFit/>
          </a:bodyPr>
          <a:lstStyle/>
          <a:p>
            <a:r>
              <a:rPr lang="en-IN" sz="900" b="1" dirty="0"/>
              <a:t>Doxylamine</a:t>
            </a:r>
          </a:p>
        </p:txBody>
      </p:sp>
      <p:sp>
        <p:nvSpPr>
          <p:cNvPr id="3" name="TextBox 2">
            <a:extLst>
              <a:ext uri="{FF2B5EF4-FFF2-40B4-BE49-F238E27FC236}">
                <a16:creationId xmlns:a16="http://schemas.microsoft.com/office/drawing/2014/main" id="{D6BE5AE0-D3D7-476A-ACA7-6591DDEF2E16}"/>
              </a:ext>
            </a:extLst>
          </p:cNvPr>
          <p:cNvSpPr txBox="1"/>
          <p:nvPr/>
        </p:nvSpPr>
        <p:spPr>
          <a:xfrm>
            <a:off x="1907382" y="2255078"/>
            <a:ext cx="6222206" cy="307777"/>
          </a:xfrm>
          <a:prstGeom prst="rect">
            <a:avLst/>
          </a:prstGeom>
          <a:noFill/>
        </p:spPr>
        <p:txBody>
          <a:bodyPr wrap="square" rtlCol="0">
            <a:spAutoFit/>
          </a:bodyPr>
          <a:lstStyle/>
          <a:p>
            <a:r>
              <a:rPr lang="en-IN" dirty="0"/>
              <a:t>The terminal Nitrogen atom should be tertiary amine for maximum activity.</a:t>
            </a:r>
          </a:p>
        </p:txBody>
      </p:sp>
    </p:spTree>
    <p:extLst>
      <p:ext uri="{BB962C8B-B14F-4D97-AF65-F5344CB8AC3E}">
        <p14:creationId xmlns:p14="http://schemas.microsoft.com/office/powerpoint/2010/main" val="255889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28</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grpSp>
        <p:nvGrpSpPr>
          <p:cNvPr id="5" name="Group 4">
            <a:extLst>
              <a:ext uri="{FF2B5EF4-FFF2-40B4-BE49-F238E27FC236}">
                <a16:creationId xmlns:a16="http://schemas.microsoft.com/office/drawing/2014/main" id="{CD2FB28B-FB9B-4D32-9A7E-99307D1949DE}"/>
              </a:ext>
            </a:extLst>
          </p:cNvPr>
          <p:cNvGrpSpPr/>
          <p:nvPr/>
        </p:nvGrpSpPr>
        <p:grpSpPr>
          <a:xfrm>
            <a:off x="3583884" y="2873061"/>
            <a:ext cx="2550276" cy="1101636"/>
            <a:chOff x="3082934" y="2263774"/>
            <a:chExt cx="2849562" cy="1381124"/>
          </a:xfrm>
        </p:grpSpPr>
        <p:sp>
          <p:nvSpPr>
            <p:cNvPr id="6" name="Oval 5">
              <a:extLst>
                <a:ext uri="{FF2B5EF4-FFF2-40B4-BE49-F238E27FC236}">
                  <a16:creationId xmlns:a16="http://schemas.microsoft.com/office/drawing/2014/main" id="{C542B03E-7568-4C9B-B640-760D93C6C2FA}"/>
                </a:ext>
              </a:extLst>
            </p:cNvPr>
            <p:cNvSpPr/>
            <p:nvPr/>
          </p:nvSpPr>
          <p:spPr>
            <a:xfrm>
              <a:off x="5111336" y="2781681"/>
              <a:ext cx="321468" cy="3453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graphicFrame>
          <p:nvGraphicFramePr>
            <p:cNvPr id="13" name="Object 12">
              <a:extLst>
                <a:ext uri="{FF2B5EF4-FFF2-40B4-BE49-F238E27FC236}">
                  <a16:creationId xmlns:a16="http://schemas.microsoft.com/office/drawing/2014/main" id="{F178F13A-D14F-4588-83D4-6B92F59B6673}"/>
                </a:ext>
              </a:extLst>
            </p:cNvPr>
            <p:cNvGraphicFramePr>
              <a:graphicFrameLocks noChangeAspect="1"/>
            </p:cNvGraphicFramePr>
            <p:nvPr>
              <p:extLst>
                <p:ext uri="{D42A27DB-BD31-4B8C-83A1-F6EECF244321}">
                  <p14:modId xmlns:p14="http://schemas.microsoft.com/office/powerpoint/2010/main" val="4195932606"/>
                </p:ext>
              </p:extLst>
            </p:nvPr>
          </p:nvGraphicFramePr>
          <p:xfrm>
            <a:off x="3082934" y="2263774"/>
            <a:ext cx="2849562" cy="1381124"/>
          </p:xfrm>
          <a:graphic>
            <a:graphicData uri="http://schemas.openxmlformats.org/presentationml/2006/ole">
              <mc:AlternateContent xmlns:mc="http://schemas.openxmlformats.org/markup-compatibility/2006">
                <mc:Choice xmlns:v="urn:schemas-microsoft-com:vml" Requires="v">
                  <p:oleObj name="ChemDoodle OLE" r:id="rId3" imgW="2438280" imgH="1181160" progId="CHEMDOODLEOLE.ChemDoodleEmbeddedObject.1">
                    <p:embed/>
                  </p:oleObj>
                </mc:Choice>
                <mc:Fallback>
                  <p:oleObj name="ChemDoodle OLE" r:id="rId3" imgW="2438280" imgH="1181160" progId="CHEMDOODLEOLE.ChemDoodleEmbeddedObject.1">
                    <p:embed/>
                    <p:pic>
                      <p:nvPicPr>
                        <p:cNvPr id="17" name="Object 16">
                          <a:extLst>
                            <a:ext uri="{FF2B5EF4-FFF2-40B4-BE49-F238E27FC236}">
                              <a16:creationId xmlns:a16="http://schemas.microsoft.com/office/drawing/2014/main" id="{D33EBD23-14AB-40AD-AAEB-C8D5DD042975}"/>
                            </a:ext>
                          </a:extLst>
                        </p:cNvPr>
                        <p:cNvPicPr/>
                        <p:nvPr/>
                      </p:nvPicPr>
                      <p:blipFill>
                        <a:blip r:embed="rId4"/>
                        <a:stretch>
                          <a:fillRect/>
                        </a:stretch>
                      </p:blipFill>
                      <p:spPr>
                        <a:xfrm>
                          <a:off x="3082934" y="2263774"/>
                          <a:ext cx="2849562" cy="1381124"/>
                        </a:xfrm>
                        <a:prstGeom prst="rect">
                          <a:avLst/>
                        </a:prstGeom>
                      </p:spPr>
                    </p:pic>
                  </p:oleObj>
                </mc:Fallback>
              </mc:AlternateContent>
            </a:graphicData>
          </a:graphic>
        </p:graphicFrame>
      </p:grpSp>
      <p:sp>
        <p:nvSpPr>
          <p:cNvPr id="14" name="TextBox 13">
            <a:extLst>
              <a:ext uri="{FF2B5EF4-FFF2-40B4-BE49-F238E27FC236}">
                <a16:creationId xmlns:a16="http://schemas.microsoft.com/office/drawing/2014/main" id="{840BDA4A-0E38-4516-87D1-4F5899A861E4}"/>
              </a:ext>
            </a:extLst>
          </p:cNvPr>
          <p:cNvSpPr txBox="1"/>
          <p:nvPr/>
        </p:nvSpPr>
        <p:spPr>
          <a:xfrm>
            <a:off x="3583884" y="1052347"/>
            <a:ext cx="4572000" cy="400110"/>
          </a:xfrm>
          <a:prstGeom prst="rect">
            <a:avLst/>
          </a:prstGeom>
          <a:noFill/>
        </p:spPr>
        <p:txBody>
          <a:bodyPr wrap="square">
            <a:spAutoFit/>
          </a:bodyPr>
          <a:lstStyle/>
          <a:p>
            <a:r>
              <a:rPr lang="en-IN" sz="2000" dirty="0"/>
              <a:t>Terminal Nitrogen</a:t>
            </a:r>
          </a:p>
        </p:txBody>
      </p:sp>
      <p:sp>
        <p:nvSpPr>
          <p:cNvPr id="3" name="TextBox 2">
            <a:extLst>
              <a:ext uri="{FF2B5EF4-FFF2-40B4-BE49-F238E27FC236}">
                <a16:creationId xmlns:a16="http://schemas.microsoft.com/office/drawing/2014/main" id="{52B514A4-F9C5-4AC8-9BF8-7BC2E661FDBD}"/>
              </a:ext>
            </a:extLst>
          </p:cNvPr>
          <p:cNvSpPr txBox="1"/>
          <p:nvPr/>
        </p:nvSpPr>
        <p:spPr>
          <a:xfrm>
            <a:off x="1782756" y="2259425"/>
            <a:ext cx="6991453" cy="307777"/>
          </a:xfrm>
          <a:prstGeom prst="rect">
            <a:avLst/>
          </a:prstGeom>
          <a:noFill/>
        </p:spPr>
        <p:txBody>
          <a:bodyPr wrap="square" rtlCol="0">
            <a:spAutoFit/>
          </a:bodyPr>
          <a:lstStyle/>
          <a:p>
            <a:r>
              <a:rPr lang="en-IN" dirty="0"/>
              <a:t>Diethyl amine  (-N-(C</a:t>
            </a:r>
            <a:r>
              <a:rPr lang="en-IN" baseline="-25000" dirty="0"/>
              <a:t>2</a:t>
            </a:r>
            <a:r>
              <a:rPr lang="en-IN" dirty="0"/>
              <a:t>H</a:t>
            </a:r>
            <a:r>
              <a:rPr lang="en-IN" baseline="-25000" dirty="0"/>
              <a:t>5</a:t>
            </a:r>
            <a:r>
              <a:rPr lang="en-IN" dirty="0"/>
              <a:t>)</a:t>
            </a:r>
            <a:r>
              <a:rPr lang="en-IN" baseline="-25000" dirty="0"/>
              <a:t>2</a:t>
            </a:r>
            <a:r>
              <a:rPr lang="en-IN" dirty="0"/>
              <a:t>) derivatives are found  to possess better activity.</a:t>
            </a:r>
            <a:r>
              <a:rPr lang="en-IN" baseline="-25000" dirty="0"/>
              <a:t>   </a:t>
            </a:r>
          </a:p>
        </p:txBody>
      </p:sp>
    </p:spTree>
    <p:extLst>
      <p:ext uri="{BB962C8B-B14F-4D97-AF65-F5344CB8AC3E}">
        <p14:creationId xmlns:p14="http://schemas.microsoft.com/office/powerpoint/2010/main" val="33274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29</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14" name="TextBox 13">
            <a:extLst>
              <a:ext uri="{FF2B5EF4-FFF2-40B4-BE49-F238E27FC236}">
                <a16:creationId xmlns:a16="http://schemas.microsoft.com/office/drawing/2014/main" id="{840BDA4A-0E38-4516-87D1-4F5899A861E4}"/>
              </a:ext>
            </a:extLst>
          </p:cNvPr>
          <p:cNvSpPr txBox="1"/>
          <p:nvPr/>
        </p:nvSpPr>
        <p:spPr>
          <a:xfrm>
            <a:off x="3583884" y="1052347"/>
            <a:ext cx="4572000" cy="400110"/>
          </a:xfrm>
          <a:prstGeom prst="rect">
            <a:avLst/>
          </a:prstGeom>
          <a:noFill/>
        </p:spPr>
        <p:txBody>
          <a:bodyPr wrap="square">
            <a:spAutoFit/>
          </a:bodyPr>
          <a:lstStyle/>
          <a:p>
            <a:r>
              <a:rPr lang="en-IN" sz="2000" dirty="0"/>
              <a:t>Terminal Nitrogen</a:t>
            </a:r>
          </a:p>
        </p:txBody>
      </p:sp>
      <p:grpSp>
        <p:nvGrpSpPr>
          <p:cNvPr id="10" name="Group 9">
            <a:extLst>
              <a:ext uri="{FF2B5EF4-FFF2-40B4-BE49-F238E27FC236}">
                <a16:creationId xmlns:a16="http://schemas.microsoft.com/office/drawing/2014/main" id="{933D3CEF-9A09-449E-9461-472D404D68F4}"/>
              </a:ext>
            </a:extLst>
          </p:cNvPr>
          <p:cNvGrpSpPr/>
          <p:nvPr/>
        </p:nvGrpSpPr>
        <p:grpSpPr>
          <a:xfrm>
            <a:off x="4271962" y="2566822"/>
            <a:ext cx="1765300" cy="1663700"/>
            <a:chOff x="3986212" y="2274680"/>
            <a:chExt cx="1765300" cy="1663700"/>
          </a:xfrm>
        </p:grpSpPr>
        <p:sp>
          <p:nvSpPr>
            <p:cNvPr id="9" name="Oval 8">
              <a:extLst>
                <a:ext uri="{FF2B5EF4-FFF2-40B4-BE49-F238E27FC236}">
                  <a16:creationId xmlns:a16="http://schemas.microsoft.com/office/drawing/2014/main" id="{DAEF1EC1-3907-4733-A32A-58CD5BC47312}"/>
                </a:ext>
              </a:extLst>
            </p:cNvPr>
            <p:cNvSpPr/>
            <p:nvPr/>
          </p:nvSpPr>
          <p:spPr>
            <a:xfrm>
              <a:off x="5093494" y="2758761"/>
              <a:ext cx="625474" cy="7345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 name="Object 1">
              <a:extLst>
                <a:ext uri="{FF2B5EF4-FFF2-40B4-BE49-F238E27FC236}">
                  <a16:creationId xmlns:a16="http://schemas.microsoft.com/office/drawing/2014/main" id="{10D300B5-025F-40C6-B39A-430361EEBC04}"/>
                </a:ext>
              </a:extLst>
            </p:cNvPr>
            <p:cNvGraphicFramePr>
              <a:graphicFrameLocks noChangeAspect="1"/>
            </p:cNvGraphicFramePr>
            <p:nvPr>
              <p:extLst>
                <p:ext uri="{D42A27DB-BD31-4B8C-83A1-F6EECF244321}">
                  <p14:modId xmlns:p14="http://schemas.microsoft.com/office/powerpoint/2010/main" val="2917594323"/>
                </p:ext>
              </p:extLst>
            </p:nvPr>
          </p:nvGraphicFramePr>
          <p:xfrm>
            <a:off x="3986212" y="2274680"/>
            <a:ext cx="1765300" cy="1663700"/>
          </p:xfrm>
          <a:graphic>
            <a:graphicData uri="http://schemas.openxmlformats.org/presentationml/2006/ole">
              <mc:AlternateContent xmlns:mc="http://schemas.openxmlformats.org/markup-compatibility/2006">
                <mc:Choice xmlns:v="urn:schemas-microsoft-com:vml" Requires="v">
                  <p:oleObj name="ChemDoodle OLE" r:id="rId3" imgW="1765440" imgH="1663560" progId="CHEMDOODLEOLE.ChemDoodleEmbeddedObject.1">
                    <p:embed/>
                  </p:oleObj>
                </mc:Choice>
                <mc:Fallback>
                  <p:oleObj name="ChemDoodle OLE" r:id="rId3" imgW="1765440" imgH="1663560" progId="CHEMDOODLEOLE.ChemDoodleEmbeddedObject.1">
                    <p:embed/>
                    <p:pic>
                      <p:nvPicPr>
                        <p:cNvPr id="0" name=""/>
                        <p:cNvPicPr/>
                        <p:nvPr/>
                      </p:nvPicPr>
                      <p:blipFill>
                        <a:blip r:embed="rId4"/>
                        <a:stretch>
                          <a:fillRect/>
                        </a:stretch>
                      </p:blipFill>
                      <p:spPr>
                        <a:xfrm>
                          <a:off x="3986212" y="2274680"/>
                          <a:ext cx="1765300" cy="1663700"/>
                        </a:xfrm>
                        <a:prstGeom prst="rect">
                          <a:avLst/>
                        </a:prstGeom>
                      </p:spPr>
                    </p:pic>
                  </p:oleObj>
                </mc:Fallback>
              </mc:AlternateContent>
            </a:graphicData>
          </a:graphic>
        </p:graphicFrame>
      </p:grpSp>
      <p:sp>
        <p:nvSpPr>
          <p:cNvPr id="12" name="TextBox 11">
            <a:extLst>
              <a:ext uri="{FF2B5EF4-FFF2-40B4-BE49-F238E27FC236}">
                <a16:creationId xmlns:a16="http://schemas.microsoft.com/office/drawing/2014/main" id="{2F0F4822-06C5-4B7A-A19F-E458DC2BECDD}"/>
              </a:ext>
            </a:extLst>
          </p:cNvPr>
          <p:cNvSpPr txBox="1"/>
          <p:nvPr/>
        </p:nvSpPr>
        <p:spPr>
          <a:xfrm>
            <a:off x="3986212" y="4228851"/>
            <a:ext cx="4572000" cy="307777"/>
          </a:xfrm>
          <a:prstGeom prst="rect">
            <a:avLst/>
          </a:prstGeom>
          <a:noFill/>
        </p:spPr>
        <p:txBody>
          <a:bodyPr wrap="square">
            <a:spAutoFit/>
          </a:bodyPr>
          <a:lstStyle/>
          <a:p>
            <a:r>
              <a:rPr lang="en-IN" b="1" dirty="0"/>
              <a:t>Triprolidine hydrochloride</a:t>
            </a:r>
          </a:p>
        </p:txBody>
      </p:sp>
      <p:sp>
        <p:nvSpPr>
          <p:cNvPr id="11" name="TextBox 10">
            <a:extLst>
              <a:ext uri="{FF2B5EF4-FFF2-40B4-BE49-F238E27FC236}">
                <a16:creationId xmlns:a16="http://schemas.microsoft.com/office/drawing/2014/main" id="{D6F847C1-4270-431C-93FA-423311EE6678}"/>
              </a:ext>
            </a:extLst>
          </p:cNvPr>
          <p:cNvSpPr txBox="1"/>
          <p:nvPr/>
        </p:nvSpPr>
        <p:spPr>
          <a:xfrm>
            <a:off x="2936082" y="2213275"/>
            <a:ext cx="4772025" cy="307777"/>
          </a:xfrm>
          <a:prstGeom prst="rect">
            <a:avLst/>
          </a:prstGeom>
          <a:noFill/>
        </p:spPr>
        <p:txBody>
          <a:bodyPr wrap="square" rtlCol="0">
            <a:spAutoFit/>
          </a:bodyPr>
          <a:lstStyle/>
          <a:p>
            <a:r>
              <a:rPr lang="en-IN" dirty="0"/>
              <a:t>The terminal Nitrogen can be cyclized into the ring</a:t>
            </a:r>
          </a:p>
        </p:txBody>
      </p:sp>
    </p:spTree>
    <p:extLst>
      <p:ext uri="{BB962C8B-B14F-4D97-AF65-F5344CB8AC3E}">
        <p14:creationId xmlns:p14="http://schemas.microsoft.com/office/powerpoint/2010/main" val="424793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7" name="Rectangle 6">
            <a:extLst>
              <a:ext uri="{FF2B5EF4-FFF2-40B4-BE49-F238E27FC236}">
                <a16:creationId xmlns:a16="http://schemas.microsoft.com/office/drawing/2014/main" id="{32914209-30D3-4D8F-A27A-7D2C7A583FBD}"/>
              </a:ext>
            </a:extLst>
          </p:cNvPr>
          <p:cNvSpPr/>
          <p:nvPr/>
        </p:nvSpPr>
        <p:spPr>
          <a:xfrm>
            <a:off x="564356" y="182642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745D0E5D-5528-4403-A51C-B4EB0D333367}"/>
              </a:ext>
            </a:extLst>
          </p:cNvPr>
          <p:cNvSpPr/>
          <p:nvPr/>
        </p:nvSpPr>
        <p:spPr>
          <a:xfrm>
            <a:off x="971549" y="488155"/>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685534D4-113B-426F-A9CC-7E463B456BD3}"/>
              </a:ext>
            </a:extLst>
          </p:cNvPr>
          <p:cNvSpPr txBox="1"/>
          <p:nvPr/>
        </p:nvSpPr>
        <p:spPr>
          <a:xfrm>
            <a:off x="971549" y="711951"/>
            <a:ext cx="2757487" cy="369332"/>
          </a:xfrm>
          <a:prstGeom prst="rect">
            <a:avLst/>
          </a:prstGeom>
          <a:noFill/>
        </p:spPr>
        <p:txBody>
          <a:bodyPr wrap="square" rtlCol="0">
            <a:spAutoFit/>
          </a:bodyPr>
          <a:lstStyle/>
          <a:p>
            <a:r>
              <a:rPr lang="en-IN" sz="1800" b="1" dirty="0">
                <a:solidFill>
                  <a:srgbClr val="002060"/>
                </a:solidFill>
              </a:rPr>
              <a:t>HISTAMINE</a:t>
            </a:r>
            <a:r>
              <a:rPr lang="en-IN" dirty="0">
                <a:solidFill>
                  <a:schemeClr val="bg1"/>
                </a:solidFill>
              </a:rPr>
              <a:t>  </a:t>
            </a:r>
          </a:p>
        </p:txBody>
      </p:sp>
      <p:sp>
        <p:nvSpPr>
          <p:cNvPr id="12" name="TextBox 11">
            <a:extLst>
              <a:ext uri="{FF2B5EF4-FFF2-40B4-BE49-F238E27FC236}">
                <a16:creationId xmlns:a16="http://schemas.microsoft.com/office/drawing/2014/main" id="{C66CFC8A-66AA-4B5B-B01B-A401F5C51423}"/>
              </a:ext>
            </a:extLst>
          </p:cNvPr>
          <p:cNvSpPr txBox="1"/>
          <p:nvPr/>
        </p:nvSpPr>
        <p:spPr>
          <a:xfrm>
            <a:off x="971549" y="1012160"/>
            <a:ext cx="6807994" cy="698717"/>
          </a:xfrm>
          <a:prstGeom prst="rect">
            <a:avLst/>
          </a:prstGeom>
          <a:noFill/>
        </p:spPr>
        <p:txBody>
          <a:bodyPr wrap="square" rtlCol="0">
            <a:spAutoFit/>
          </a:bodyPr>
          <a:lstStyle/>
          <a:p>
            <a:pPr>
              <a:lnSpc>
                <a:spcPct val="150000"/>
              </a:lnSpc>
            </a:pPr>
            <a:r>
              <a:rPr lang="en-IN" dirty="0"/>
              <a:t>Histamine is β-Imidazolyl ethylamine. It is synthesized locally from amino acid histidine. It is stored in mast cell, along with acidic protein heparin. </a:t>
            </a:r>
          </a:p>
        </p:txBody>
      </p:sp>
      <p:sp>
        <p:nvSpPr>
          <p:cNvPr id="17" name="TextBox 16">
            <a:extLst>
              <a:ext uri="{FF2B5EF4-FFF2-40B4-BE49-F238E27FC236}">
                <a16:creationId xmlns:a16="http://schemas.microsoft.com/office/drawing/2014/main" id="{5FF66010-A5C9-469F-B5E6-470AA60F19C2}"/>
              </a:ext>
            </a:extLst>
          </p:cNvPr>
          <p:cNvSpPr txBox="1"/>
          <p:nvPr/>
        </p:nvSpPr>
        <p:spPr>
          <a:xfrm>
            <a:off x="683419" y="3003203"/>
            <a:ext cx="7817644" cy="192360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IN" dirty="0"/>
              <a:t>Histamine is comprised of an imidazole ring connected to an amino group through ethylene bridge.</a:t>
            </a:r>
          </a:p>
          <a:p>
            <a:pPr marL="342900" indent="-342900">
              <a:lnSpc>
                <a:spcPct val="150000"/>
              </a:lnSpc>
              <a:buFont typeface="Arial" panose="020B0604020202020204" pitchFamily="34" charset="0"/>
              <a:buChar char="•"/>
            </a:pPr>
            <a:r>
              <a:rPr lang="en-IN" dirty="0"/>
              <a:t>It is called as tissue amine &amp; is involved in diversified physiological processes.</a:t>
            </a:r>
          </a:p>
          <a:p>
            <a:pPr marL="342900" indent="-342900">
              <a:lnSpc>
                <a:spcPct val="150000"/>
              </a:lnSpc>
              <a:buFont typeface="Arial" panose="020B0604020202020204" pitchFamily="34" charset="0"/>
              <a:buChar char="•"/>
            </a:pPr>
            <a:r>
              <a:rPr lang="en-IN" dirty="0"/>
              <a:t>It is released in body usually in response to tissue injury, inflammation, &amp; allergic or hypersensitivity reactions.</a:t>
            </a:r>
          </a:p>
          <a:p>
            <a:pPr marL="342900" indent="-342900">
              <a:buFont typeface="Arial" panose="020B0604020202020204" pitchFamily="34" charset="0"/>
              <a:buChar char="•"/>
            </a:pPr>
            <a:endParaRPr lang="en-IN" dirty="0"/>
          </a:p>
        </p:txBody>
      </p:sp>
      <p:graphicFrame>
        <p:nvGraphicFramePr>
          <p:cNvPr id="5" name="Object 4">
            <a:extLst>
              <a:ext uri="{FF2B5EF4-FFF2-40B4-BE49-F238E27FC236}">
                <a16:creationId xmlns:a16="http://schemas.microsoft.com/office/drawing/2014/main" id="{B3681647-45CA-48C7-8AB1-0C39049B1DAE}"/>
              </a:ext>
            </a:extLst>
          </p:cNvPr>
          <p:cNvGraphicFramePr>
            <a:graphicFrameLocks noChangeAspect="1"/>
          </p:cNvGraphicFramePr>
          <p:nvPr>
            <p:extLst>
              <p:ext uri="{D42A27DB-BD31-4B8C-83A1-F6EECF244321}">
                <p14:modId xmlns:p14="http://schemas.microsoft.com/office/powerpoint/2010/main" val="150284180"/>
              </p:ext>
            </p:extLst>
          </p:nvPr>
        </p:nvGraphicFramePr>
        <p:xfrm>
          <a:off x="1364457" y="1245392"/>
          <a:ext cx="4419600" cy="2019300"/>
        </p:xfrm>
        <a:graphic>
          <a:graphicData uri="http://schemas.openxmlformats.org/presentationml/2006/ole">
            <mc:AlternateContent xmlns:mc="http://schemas.openxmlformats.org/markup-compatibility/2006">
              <mc:Choice xmlns:v="urn:schemas-microsoft-com:vml" Requires="v">
                <p:oleObj name="ChemDoodle OLE" r:id="rId3" imgW="4419720" imgH="2019240" progId="CHEMDOODLEOLE.ChemDoodleEmbeddedObject.1">
                  <p:embed/>
                </p:oleObj>
              </mc:Choice>
              <mc:Fallback>
                <p:oleObj name="ChemDoodle OLE" r:id="rId3" imgW="4419720" imgH="2019240" progId="CHEMDOODLEOLE.ChemDoodleEmbeddedObject.1">
                  <p:embed/>
                  <p:pic>
                    <p:nvPicPr>
                      <p:cNvPr id="0" name=""/>
                      <p:cNvPicPr/>
                      <p:nvPr/>
                    </p:nvPicPr>
                    <p:blipFill>
                      <a:blip r:embed="rId4"/>
                      <a:stretch>
                        <a:fillRect/>
                      </a:stretch>
                    </p:blipFill>
                    <p:spPr>
                      <a:xfrm>
                        <a:off x="1364457" y="1245392"/>
                        <a:ext cx="4419600" cy="2019300"/>
                      </a:xfrm>
                      <a:prstGeom prst="rect">
                        <a:avLst/>
                      </a:prstGeom>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30</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grpSp>
        <p:nvGrpSpPr>
          <p:cNvPr id="21" name="Group 20">
            <a:extLst>
              <a:ext uri="{FF2B5EF4-FFF2-40B4-BE49-F238E27FC236}">
                <a16:creationId xmlns:a16="http://schemas.microsoft.com/office/drawing/2014/main" id="{097DF6FD-3F1E-4D0D-A8BD-29E37372EB13}"/>
              </a:ext>
            </a:extLst>
          </p:cNvPr>
          <p:cNvGrpSpPr/>
          <p:nvPr/>
        </p:nvGrpSpPr>
        <p:grpSpPr>
          <a:xfrm>
            <a:off x="3469083" y="2146300"/>
            <a:ext cx="2679568" cy="1316265"/>
            <a:chOff x="2914649" y="2128838"/>
            <a:chExt cx="2994026" cy="1650205"/>
          </a:xfrm>
        </p:grpSpPr>
        <p:sp>
          <p:nvSpPr>
            <p:cNvPr id="22" name="Oval 21">
              <a:extLst>
                <a:ext uri="{FF2B5EF4-FFF2-40B4-BE49-F238E27FC236}">
                  <a16:creationId xmlns:a16="http://schemas.microsoft.com/office/drawing/2014/main" id="{22B73E0A-A7A6-4519-88E4-8C9C2D3D23F8}"/>
                </a:ext>
              </a:extLst>
            </p:cNvPr>
            <p:cNvSpPr/>
            <p:nvPr/>
          </p:nvSpPr>
          <p:spPr>
            <a:xfrm>
              <a:off x="5111336" y="2781681"/>
              <a:ext cx="321468" cy="3453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23" name="Rectangle: Rounded Corners 22">
              <a:extLst>
                <a:ext uri="{FF2B5EF4-FFF2-40B4-BE49-F238E27FC236}">
                  <a16:creationId xmlns:a16="http://schemas.microsoft.com/office/drawing/2014/main" id="{FD99E472-367F-47B8-9D7D-89F9D516BAD5}"/>
                </a:ext>
              </a:extLst>
            </p:cNvPr>
            <p:cNvSpPr/>
            <p:nvPr/>
          </p:nvSpPr>
          <p:spPr>
            <a:xfrm>
              <a:off x="3785359" y="2612446"/>
              <a:ext cx="1171575" cy="5924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AC2E0B9C-7C90-4254-BF7A-34056EE63831}"/>
                </a:ext>
              </a:extLst>
            </p:cNvPr>
            <p:cNvSpPr/>
            <p:nvPr/>
          </p:nvSpPr>
          <p:spPr>
            <a:xfrm>
              <a:off x="3300413" y="2807494"/>
              <a:ext cx="400050" cy="34531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0DA513DE-ED8F-41D0-8FB5-C2AA867FF951}"/>
                </a:ext>
              </a:extLst>
            </p:cNvPr>
            <p:cNvSpPr/>
            <p:nvPr/>
          </p:nvSpPr>
          <p:spPr>
            <a:xfrm>
              <a:off x="2914649" y="3221831"/>
              <a:ext cx="657225" cy="557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C4142A4F-D4A1-43E1-B4D9-1CD8901244D7}"/>
                </a:ext>
              </a:extLst>
            </p:cNvPr>
            <p:cNvSpPr/>
            <p:nvPr/>
          </p:nvSpPr>
          <p:spPr>
            <a:xfrm>
              <a:off x="2914650" y="2128838"/>
              <a:ext cx="657225" cy="557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7" name="Object 26">
              <a:extLst>
                <a:ext uri="{FF2B5EF4-FFF2-40B4-BE49-F238E27FC236}">
                  <a16:creationId xmlns:a16="http://schemas.microsoft.com/office/drawing/2014/main" id="{B8ABA5E1-2A42-4F09-9E1B-293B1CB8DCC6}"/>
                </a:ext>
              </a:extLst>
            </p:cNvPr>
            <p:cNvGraphicFramePr>
              <a:graphicFrameLocks noChangeAspect="1"/>
            </p:cNvGraphicFramePr>
            <p:nvPr>
              <p:extLst>
                <p:ext uri="{D42A27DB-BD31-4B8C-83A1-F6EECF244321}">
                  <p14:modId xmlns:p14="http://schemas.microsoft.com/office/powerpoint/2010/main" val="2332843537"/>
                </p:ext>
              </p:extLst>
            </p:nvPr>
          </p:nvGraphicFramePr>
          <p:xfrm>
            <a:off x="3059113" y="2263775"/>
            <a:ext cx="2849562" cy="1381125"/>
          </p:xfrm>
          <a:graphic>
            <a:graphicData uri="http://schemas.openxmlformats.org/presentationml/2006/ole">
              <mc:AlternateContent xmlns:mc="http://schemas.openxmlformats.org/markup-compatibility/2006">
                <mc:Choice xmlns:v="urn:schemas-microsoft-com:vml" Requires="v">
                  <p:oleObj name="ChemDoodle OLE" r:id="rId3" imgW="2438280" imgH="1181160" progId="CHEMDOODLEOLE.ChemDoodleEmbeddedObject.1">
                    <p:embed/>
                  </p:oleObj>
                </mc:Choice>
                <mc:Fallback>
                  <p:oleObj name="ChemDoodle OLE" r:id="rId3" imgW="2438280" imgH="1181160" progId="CHEMDOODLEOLE.ChemDoodleEmbeddedObject.1">
                    <p:embed/>
                    <p:pic>
                      <p:nvPicPr>
                        <p:cNvPr id="17" name="Object 16">
                          <a:extLst>
                            <a:ext uri="{FF2B5EF4-FFF2-40B4-BE49-F238E27FC236}">
                              <a16:creationId xmlns:a16="http://schemas.microsoft.com/office/drawing/2014/main" id="{D33EBD23-14AB-40AD-AAEB-C8D5DD042975}"/>
                            </a:ext>
                          </a:extLst>
                        </p:cNvPr>
                        <p:cNvPicPr/>
                        <p:nvPr/>
                      </p:nvPicPr>
                      <p:blipFill>
                        <a:blip r:embed="rId4"/>
                        <a:stretch>
                          <a:fillRect/>
                        </a:stretch>
                      </p:blipFill>
                      <p:spPr>
                        <a:xfrm>
                          <a:off x="3059113" y="2263775"/>
                          <a:ext cx="2849562" cy="1381125"/>
                        </a:xfrm>
                        <a:prstGeom prst="rect">
                          <a:avLst/>
                        </a:prstGeom>
                      </p:spPr>
                    </p:pic>
                  </p:oleObj>
                </mc:Fallback>
              </mc:AlternateContent>
            </a:graphicData>
          </a:graphic>
        </p:graphicFrame>
      </p:grpSp>
      <p:sp>
        <p:nvSpPr>
          <p:cNvPr id="28" name="TextBox 27">
            <a:extLst>
              <a:ext uri="{FF2B5EF4-FFF2-40B4-BE49-F238E27FC236}">
                <a16:creationId xmlns:a16="http://schemas.microsoft.com/office/drawing/2014/main" id="{77B2D5E8-87FB-4473-A261-EE15B8500260}"/>
              </a:ext>
            </a:extLst>
          </p:cNvPr>
          <p:cNvSpPr txBox="1"/>
          <p:nvPr/>
        </p:nvSpPr>
        <p:spPr>
          <a:xfrm>
            <a:off x="3411933" y="1011790"/>
            <a:ext cx="4572000" cy="400110"/>
          </a:xfrm>
          <a:prstGeom prst="rect">
            <a:avLst/>
          </a:prstGeom>
          <a:noFill/>
        </p:spPr>
        <p:txBody>
          <a:bodyPr wrap="square">
            <a:spAutoFit/>
          </a:bodyPr>
          <a:lstStyle/>
          <a:p>
            <a:r>
              <a:rPr lang="en-IN" sz="2000" dirty="0"/>
              <a:t>Terminal Nitrogen</a:t>
            </a:r>
          </a:p>
        </p:txBody>
      </p:sp>
      <p:sp>
        <p:nvSpPr>
          <p:cNvPr id="4" name="TextBox 3">
            <a:extLst>
              <a:ext uri="{FF2B5EF4-FFF2-40B4-BE49-F238E27FC236}">
                <a16:creationId xmlns:a16="http://schemas.microsoft.com/office/drawing/2014/main" id="{92843BFA-E6BD-4B16-AD8F-515010506851}"/>
              </a:ext>
            </a:extLst>
          </p:cNvPr>
          <p:cNvSpPr txBox="1"/>
          <p:nvPr/>
        </p:nvSpPr>
        <p:spPr>
          <a:xfrm>
            <a:off x="1535907" y="3571895"/>
            <a:ext cx="7143749" cy="698717"/>
          </a:xfrm>
          <a:prstGeom prst="rect">
            <a:avLst/>
          </a:prstGeom>
          <a:noFill/>
        </p:spPr>
        <p:txBody>
          <a:bodyPr wrap="square" rtlCol="0">
            <a:spAutoFit/>
          </a:bodyPr>
          <a:lstStyle/>
          <a:p>
            <a:pPr>
              <a:lnSpc>
                <a:spcPct val="150000"/>
              </a:lnSpc>
            </a:pPr>
            <a:r>
              <a:rPr lang="en-IN" dirty="0"/>
              <a:t>Since the antihistamine have a close resemblance with anticholinergic agent, most of antihistamine do exhibit anticholinergic action &amp; vice versa.</a:t>
            </a:r>
          </a:p>
        </p:txBody>
      </p:sp>
    </p:spTree>
    <p:extLst>
      <p:ext uri="{BB962C8B-B14F-4D97-AF65-F5344CB8AC3E}">
        <p14:creationId xmlns:p14="http://schemas.microsoft.com/office/powerpoint/2010/main" val="388568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31</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2" name="TextBox 1">
            <a:extLst>
              <a:ext uri="{FF2B5EF4-FFF2-40B4-BE49-F238E27FC236}">
                <a16:creationId xmlns:a16="http://schemas.microsoft.com/office/drawing/2014/main" id="{724E6B94-4651-4EE2-ACE2-F47AEA018A11}"/>
              </a:ext>
            </a:extLst>
          </p:cNvPr>
          <p:cNvSpPr txBox="1"/>
          <p:nvPr/>
        </p:nvSpPr>
        <p:spPr>
          <a:xfrm>
            <a:off x="3500437" y="975593"/>
            <a:ext cx="4893469" cy="400110"/>
          </a:xfrm>
          <a:prstGeom prst="rect">
            <a:avLst/>
          </a:prstGeom>
          <a:noFill/>
        </p:spPr>
        <p:txBody>
          <a:bodyPr wrap="square" rtlCol="0">
            <a:spAutoFit/>
          </a:bodyPr>
          <a:lstStyle/>
          <a:p>
            <a:r>
              <a:rPr lang="en-IN" sz="2000" dirty="0"/>
              <a:t>Pharmacophore</a:t>
            </a:r>
          </a:p>
        </p:txBody>
      </p:sp>
      <p:sp>
        <p:nvSpPr>
          <p:cNvPr id="3" name="TextBox 2">
            <a:extLst>
              <a:ext uri="{FF2B5EF4-FFF2-40B4-BE49-F238E27FC236}">
                <a16:creationId xmlns:a16="http://schemas.microsoft.com/office/drawing/2014/main" id="{BE2F6F55-F70F-4A2A-BBC0-7D8CD28E6201}"/>
              </a:ext>
            </a:extLst>
          </p:cNvPr>
          <p:cNvSpPr txBox="1"/>
          <p:nvPr/>
        </p:nvSpPr>
        <p:spPr>
          <a:xfrm>
            <a:off x="585788" y="2084647"/>
            <a:ext cx="8151018" cy="1021883"/>
          </a:xfrm>
          <a:prstGeom prst="rect">
            <a:avLst/>
          </a:prstGeom>
          <a:noFill/>
        </p:spPr>
        <p:txBody>
          <a:bodyPr wrap="square" rtlCol="0">
            <a:spAutoFit/>
          </a:bodyPr>
          <a:lstStyle/>
          <a:p>
            <a:pPr>
              <a:lnSpc>
                <a:spcPct val="150000"/>
              </a:lnSpc>
            </a:pPr>
            <a:r>
              <a:rPr lang="en-IN" dirty="0"/>
              <a:t>X ray crystallography predicts that two phenyl &amp; protonated Nitrogen mainly interact with H</a:t>
            </a:r>
            <a:r>
              <a:rPr lang="en-IN" baseline="-25000" dirty="0"/>
              <a:t>1</a:t>
            </a:r>
            <a:r>
              <a:rPr lang="en-IN" dirty="0"/>
              <a:t> receptor.</a:t>
            </a:r>
          </a:p>
          <a:p>
            <a:pPr>
              <a:lnSpc>
                <a:spcPct val="150000"/>
              </a:lnSpc>
            </a:pPr>
            <a:r>
              <a:rPr lang="en-IN" dirty="0"/>
              <a:t>For proper binding the distance between two aromatic ring should be 4.90 </a:t>
            </a:r>
            <a:r>
              <a:rPr lang="en-IN" dirty="0" err="1"/>
              <a:t>A</a:t>
            </a:r>
            <a:r>
              <a:rPr lang="en-IN" baseline="30000" dirty="0" err="1"/>
              <a:t>o</a:t>
            </a:r>
            <a:r>
              <a:rPr lang="en-IN" dirty="0"/>
              <a:t> &amp; between second aromatic ring &amp; protonated nitrogen should be 5.3 </a:t>
            </a:r>
            <a:r>
              <a:rPr lang="en-IN" dirty="0" err="1"/>
              <a:t>A</a:t>
            </a:r>
            <a:r>
              <a:rPr lang="en-IN" baseline="30000" dirty="0" err="1"/>
              <a:t>o</a:t>
            </a:r>
            <a:r>
              <a:rPr lang="en-IN" dirty="0"/>
              <a:t>.</a:t>
            </a:r>
            <a:r>
              <a:rPr lang="en-IN" baseline="30000" dirty="0"/>
              <a:t>  </a:t>
            </a:r>
          </a:p>
        </p:txBody>
      </p:sp>
      <p:graphicFrame>
        <p:nvGraphicFramePr>
          <p:cNvPr id="5" name="Object 4">
            <a:extLst>
              <a:ext uri="{FF2B5EF4-FFF2-40B4-BE49-F238E27FC236}">
                <a16:creationId xmlns:a16="http://schemas.microsoft.com/office/drawing/2014/main" id="{59EE3CC2-AD68-45EF-9C68-D0E67934B035}"/>
              </a:ext>
            </a:extLst>
          </p:cNvPr>
          <p:cNvGraphicFramePr>
            <a:graphicFrameLocks noChangeAspect="1"/>
          </p:cNvGraphicFramePr>
          <p:nvPr>
            <p:extLst>
              <p:ext uri="{D42A27DB-BD31-4B8C-83A1-F6EECF244321}">
                <p14:modId xmlns:p14="http://schemas.microsoft.com/office/powerpoint/2010/main" val="1761691712"/>
              </p:ext>
            </p:extLst>
          </p:nvPr>
        </p:nvGraphicFramePr>
        <p:xfrm>
          <a:off x="3871647" y="3257573"/>
          <a:ext cx="1807370" cy="1416889"/>
        </p:xfrm>
        <a:graphic>
          <a:graphicData uri="http://schemas.openxmlformats.org/presentationml/2006/ole">
            <mc:AlternateContent xmlns:mc="http://schemas.openxmlformats.org/markup-compatibility/2006">
              <mc:Choice xmlns:v="urn:schemas-microsoft-com:vml" Requires="v">
                <p:oleObj name="ChemDoodle OLE" r:id="rId3" imgW="2057400" imgH="1612800" progId="CHEMDOODLEOLE.ChemDoodleEmbeddedObject.1">
                  <p:embed/>
                </p:oleObj>
              </mc:Choice>
              <mc:Fallback>
                <p:oleObj name="ChemDoodle OLE" r:id="rId3" imgW="2057400" imgH="1612800" progId="CHEMDOODLEOLE.ChemDoodleEmbeddedObject.1">
                  <p:embed/>
                  <p:pic>
                    <p:nvPicPr>
                      <p:cNvPr id="0" name=""/>
                      <p:cNvPicPr/>
                      <p:nvPr/>
                    </p:nvPicPr>
                    <p:blipFill>
                      <a:blip r:embed="rId4"/>
                      <a:stretch>
                        <a:fillRect/>
                      </a:stretch>
                    </p:blipFill>
                    <p:spPr>
                      <a:xfrm>
                        <a:off x="3871647" y="3257573"/>
                        <a:ext cx="1807370" cy="1416889"/>
                      </a:xfrm>
                      <a:prstGeom prst="rect">
                        <a:avLst/>
                      </a:prstGeom>
                    </p:spPr>
                  </p:pic>
                </p:oleObj>
              </mc:Fallback>
            </mc:AlternateContent>
          </a:graphicData>
        </a:graphic>
      </p:graphicFrame>
    </p:spTree>
    <p:extLst>
      <p:ext uri="{BB962C8B-B14F-4D97-AF65-F5344CB8AC3E}">
        <p14:creationId xmlns:p14="http://schemas.microsoft.com/office/powerpoint/2010/main" val="122003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32</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61254" y="52249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3" name="TextBox 2">
            <a:extLst>
              <a:ext uri="{FF2B5EF4-FFF2-40B4-BE49-F238E27FC236}">
                <a16:creationId xmlns:a16="http://schemas.microsoft.com/office/drawing/2014/main" id="{578E9364-DDD4-4972-A51D-D5A2A399D708}"/>
              </a:ext>
            </a:extLst>
          </p:cNvPr>
          <p:cNvSpPr txBox="1"/>
          <p:nvPr/>
        </p:nvSpPr>
        <p:spPr>
          <a:xfrm>
            <a:off x="3002371" y="886029"/>
            <a:ext cx="5443537" cy="461665"/>
          </a:xfrm>
          <a:prstGeom prst="rect">
            <a:avLst/>
          </a:prstGeom>
          <a:noFill/>
        </p:spPr>
        <p:txBody>
          <a:bodyPr wrap="square" rtlCol="0">
            <a:spAutoFit/>
          </a:bodyPr>
          <a:lstStyle/>
          <a:p>
            <a:r>
              <a:rPr lang="en-IN" sz="2400" dirty="0"/>
              <a:t>Therapeutic Application</a:t>
            </a:r>
          </a:p>
        </p:txBody>
      </p:sp>
      <p:sp>
        <p:nvSpPr>
          <p:cNvPr id="4" name="TextBox 3">
            <a:extLst>
              <a:ext uri="{FF2B5EF4-FFF2-40B4-BE49-F238E27FC236}">
                <a16:creationId xmlns:a16="http://schemas.microsoft.com/office/drawing/2014/main" id="{011AB52E-1DF6-4E32-BECB-E3A84BC4104D}"/>
              </a:ext>
            </a:extLst>
          </p:cNvPr>
          <p:cNvSpPr txBox="1"/>
          <p:nvPr/>
        </p:nvSpPr>
        <p:spPr>
          <a:xfrm>
            <a:off x="1198993" y="2133957"/>
            <a:ext cx="6975452" cy="2523768"/>
          </a:xfrm>
          <a:prstGeom prst="rect">
            <a:avLst/>
          </a:prstGeom>
          <a:noFill/>
        </p:spPr>
        <p:txBody>
          <a:bodyPr wrap="square" rtlCol="0">
            <a:spAutoFit/>
          </a:bodyPr>
          <a:lstStyle/>
          <a:p>
            <a:pPr>
              <a:lnSpc>
                <a:spcPct val="150000"/>
              </a:lnSpc>
            </a:pPr>
            <a:r>
              <a:rPr lang="en-IN" sz="1600" dirty="0"/>
              <a:t>Asthma</a:t>
            </a:r>
          </a:p>
          <a:p>
            <a:pPr>
              <a:lnSpc>
                <a:spcPct val="150000"/>
              </a:lnSpc>
            </a:pPr>
            <a:r>
              <a:rPr lang="en-IN" sz="1600" dirty="0"/>
              <a:t>Hypnotic</a:t>
            </a:r>
          </a:p>
          <a:p>
            <a:pPr>
              <a:lnSpc>
                <a:spcPct val="150000"/>
              </a:lnSpc>
            </a:pPr>
            <a:r>
              <a:rPr lang="en-IN" sz="1600" dirty="0"/>
              <a:t>Parkinsonism</a:t>
            </a:r>
          </a:p>
          <a:p>
            <a:pPr>
              <a:lnSpc>
                <a:spcPct val="150000"/>
              </a:lnSpc>
            </a:pPr>
            <a:r>
              <a:rPr lang="en-IN" sz="1600" dirty="0"/>
              <a:t>Motion Sickness</a:t>
            </a:r>
          </a:p>
          <a:p>
            <a:pPr>
              <a:lnSpc>
                <a:spcPct val="150000"/>
              </a:lnSpc>
            </a:pPr>
            <a:r>
              <a:rPr lang="en-IN" sz="1600" dirty="0"/>
              <a:t>Cardiac Arrhythmia</a:t>
            </a:r>
          </a:p>
          <a:p>
            <a:pPr>
              <a:lnSpc>
                <a:spcPct val="150000"/>
              </a:lnSpc>
            </a:pPr>
            <a:r>
              <a:rPr lang="en-IN" sz="1600" dirty="0"/>
              <a:t>Antitussive</a:t>
            </a:r>
          </a:p>
          <a:p>
            <a:endParaRPr lang="en-IN" dirty="0"/>
          </a:p>
        </p:txBody>
      </p:sp>
    </p:spTree>
    <p:extLst>
      <p:ext uri="{BB962C8B-B14F-4D97-AF65-F5344CB8AC3E}">
        <p14:creationId xmlns:p14="http://schemas.microsoft.com/office/powerpoint/2010/main" val="325576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6" name="Oval 5">
            <a:extLst>
              <a:ext uri="{FF2B5EF4-FFF2-40B4-BE49-F238E27FC236}">
                <a16:creationId xmlns:a16="http://schemas.microsoft.com/office/drawing/2014/main" id="{AD856E94-5032-46C2-8636-565C2BE3FC1C}"/>
              </a:ext>
            </a:extLst>
          </p:cNvPr>
          <p:cNvSpPr/>
          <p:nvPr/>
        </p:nvSpPr>
        <p:spPr>
          <a:xfrm>
            <a:off x="5511924" y="3201880"/>
            <a:ext cx="99527" cy="1151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33</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510074"/>
            <a:ext cx="8022430" cy="4147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A672F258-5A8B-4F75-B41F-7A68CCA5B816}"/>
              </a:ext>
            </a:extLst>
          </p:cNvPr>
          <p:cNvSpPr txBox="1"/>
          <p:nvPr/>
        </p:nvSpPr>
        <p:spPr>
          <a:xfrm>
            <a:off x="870858" y="623966"/>
            <a:ext cx="5337110" cy="307777"/>
          </a:xfrm>
          <a:prstGeom prst="rect">
            <a:avLst/>
          </a:prstGeom>
          <a:noFill/>
        </p:spPr>
        <p:txBody>
          <a:bodyPr wrap="square" rtlCol="0">
            <a:spAutoFit/>
          </a:bodyPr>
          <a:lstStyle/>
          <a:p>
            <a:r>
              <a:rPr lang="en-IN" b="1" dirty="0">
                <a:solidFill>
                  <a:schemeClr val="tx1">
                    <a:lumMod val="75000"/>
                  </a:schemeClr>
                </a:solidFill>
              </a:rPr>
              <a:t>MOA: H</a:t>
            </a:r>
            <a:r>
              <a:rPr lang="en-IN" b="1" baseline="-25000" dirty="0">
                <a:solidFill>
                  <a:schemeClr val="tx1">
                    <a:lumMod val="75000"/>
                  </a:schemeClr>
                </a:solidFill>
              </a:rPr>
              <a:t>1</a:t>
            </a:r>
            <a:r>
              <a:rPr lang="en-IN" b="1" dirty="0">
                <a:solidFill>
                  <a:schemeClr val="tx1">
                    <a:lumMod val="75000"/>
                  </a:schemeClr>
                </a:solidFill>
              </a:rPr>
              <a:t> Antagonist</a:t>
            </a:r>
          </a:p>
        </p:txBody>
      </p:sp>
      <p:pic>
        <p:nvPicPr>
          <p:cNvPr id="5" name="Picture 4" descr="Diagram&#10;&#10;Description automatically generated">
            <a:extLst>
              <a:ext uri="{FF2B5EF4-FFF2-40B4-BE49-F238E27FC236}">
                <a16:creationId xmlns:a16="http://schemas.microsoft.com/office/drawing/2014/main" id="{AD6740F3-9BF9-4B70-B8CF-09B734E9FB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79283" y="2239434"/>
            <a:ext cx="3133228" cy="2145761"/>
          </a:xfrm>
          <a:prstGeom prst="rect">
            <a:avLst/>
          </a:prstGeom>
        </p:spPr>
      </p:pic>
      <p:pic>
        <p:nvPicPr>
          <p:cNvPr id="10" name="Picture 9">
            <a:extLst>
              <a:ext uri="{FF2B5EF4-FFF2-40B4-BE49-F238E27FC236}">
                <a16:creationId xmlns:a16="http://schemas.microsoft.com/office/drawing/2014/main" id="{4818977B-3053-43A2-93F2-7D3AE21D3440}"/>
              </a:ext>
            </a:extLst>
          </p:cNvPr>
          <p:cNvPicPr>
            <a:picLocks noChangeAspect="1"/>
          </p:cNvPicPr>
          <p:nvPr/>
        </p:nvPicPr>
        <p:blipFill>
          <a:blip r:embed="rId4"/>
          <a:stretch>
            <a:fillRect/>
          </a:stretch>
        </p:blipFill>
        <p:spPr>
          <a:xfrm rot="4352397">
            <a:off x="5054442" y="710877"/>
            <a:ext cx="665846" cy="801420"/>
          </a:xfrm>
          <a:prstGeom prst="rect">
            <a:avLst/>
          </a:prstGeom>
        </p:spPr>
      </p:pic>
      <p:grpSp>
        <p:nvGrpSpPr>
          <p:cNvPr id="27" name="Group 26">
            <a:extLst>
              <a:ext uri="{FF2B5EF4-FFF2-40B4-BE49-F238E27FC236}">
                <a16:creationId xmlns:a16="http://schemas.microsoft.com/office/drawing/2014/main" id="{23B88999-45FE-431D-A79E-21D8F7365B59}"/>
              </a:ext>
            </a:extLst>
          </p:cNvPr>
          <p:cNvGrpSpPr/>
          <p:nvPr/>
        </p:nvGrpSpPr>
        <p:grpSpPr>
          <a:xfrm>
            <a:off x="5431059" y="1549401"/>
            <a:ext cx="464123" cy="487145"/>
            <a:chOff x="3725315" y="585163"/>
            <a:chExt cx="464123" cy="487145"/>
          </a:xfrm>
        </p:grpSpPr>
        <p:sp>
          <p:nvSpPr>
            <p:cNvPr id="11" name="Oval 10">
              <a:extLst>
                <a:ext uri="{FF2B5EF4-FFF2-40B4-BE49-F238E27FC236}">
                  <a16:creationId xmlns:a16="http://schemas.microsoft.com/office/drawing/2014/main" id="{F92DA9C4-4384-413C-B7C1-8E30D6F2CB43}"/>
                </a:ext>
              </a:extLst>
            </p:cNvPr>
            <p:cNvSpPr/>
            <p:nvPr/>
          </p:nvSpPr>
          <p:spPr>
            <a:xfrm>
              <a:off x="3725315" y="910334"/>
              <a:ext cx="80865" cy="1089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FB6DC7E5-7860-4499-83C5-C184DC3FED67}"/>
                </a:ext>
              </a:extLst>
            </p:cNvPr>
            <p:cNvSpPr/>
            <p:nvPr/>
          </p:nvSpPr>
          <p:spPr>
            <a:xfrm>
              <a:off x="4108573" y="780080"/>
              <a:ext cx="80865" cy="1089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dirty="0"/>
            </a:p>
          </p:txBody>
        </p:sp>
        <p:sp>
          <p:nvSpPr>
            <p:cNvPr id="19" name="Oval 18">
              <a:extLst>
                <a:ext uri="{FF2B5EF4-FFF2-40B4-BE49-F238E27FC236}">
                  <a16:creationId xmlns:a16="http://schemas.microsoft.com/office/drawing/2014/main" id="{C87A5F5D-B363-4C55-AF1C-C7C2AF0667D3}"/>
                </a:ext>
              </a:extLst>
            </p:cNvPr>
            <p:cNvSpPr/>
            <p:nvPr/>
          </p:nvSpPr>
          <p:spPr>
            <a:xfrm>
              <a:off x="3971730" y="585163"/>
              <a:ext cx="80865" cy="1089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CCEED120-5FA1-4969-AF4B-367993BF8D73}"/>
                </a:ext>
              </a:extLst>
            </p:cNvPr>
            <p:cNvSpPr/>
            <p:nvPr/>
          </p:nvSpPr>
          <p:spPr>
            <a:xfrm>
              <a:off x="3977235" y="963311"/>
              <a:ext cx="80865" cy="1089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A0AB8535-AFD6-403D-9B98-80B28D59BF82}"/>
                </a:ext>
              </a:extLst>
            </p:cNvPr>
            <p:cNvSpPr/>
            <p:nvPr/>
          </p:nvSpPr>
          <p:spPr>
            <a:xfrm>
              <a:off x="3959288" y="734333"/>
              <a:ext cx="80865" cy="1089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id="{DDDE47E6-AF18-42E6-8ACF-4F28EE388AD5}"/>
                </a:ext>
              </a:extLst>
            </p:cNvPr>
            <p:cNvSpPr/>
            <p:nvPr/>
          </p:nvSpPr>
          <p:spPr>
            <a:xfrm>
              <a:off x="3769570" y="697021"/>
              <a:ext cx="80865" cy="1089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dirty="0"/>
            </a:p>
          </p:txBody>
        </p:sp>
      </p:grpSp>
      <p:cxnSp>
        <p:nvCxnSpPr>
          <p:cNvPr id="25" name="Straight Arrow Connector 24">
            <a:extLst>
              <a:ext uri="{FF2B5EF4-FFF2-40B4-BE49-F238E27FC236}">
                <a16:creationId xmlns:a16="http://schemas.microsoft.com/office/drawing/2014/main" id="{76276760-BE75-472D-91D1-17D501B4756F}"/>
              </a:ext>
            </a:extLst>
          </p:cNvPr>
          <p:cNvCxnSpPr>
            <a:cxnSpLocks/>
          </p:cNvCxnSpPr>
          <p:nvPr/>
        </p:nvCxnSpPr>
        <p:spPr>
          <a:xfrm>
            <a:off x="5354024" y="1477937"/>
            <a:ext cx="0" cy="694627"/>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FF87772-61A2-431B-B672-4EF949723C74}"/>
              </a:ext>
            </a:extLst>
          </p:cNvPr>
          <p:cNvSpPr txBox="1"/>
          <p:nvPr/>
        </p:nvSpPr>
        <p:spPr>
          <a:xfrm>
            <a:off x="5933387" y="2550858"/>
            <a:ext cx="2119310" cy="307777"/>
          </a:xfrm>
          <a:prstGeom prst="rect">
            <a:avLst/>
          </a:prstGeom>
          <a:noFill/>
        </p:spPr>
        <p:txBody>
          <a:bodyPr wrap="square" rtlCol="0">
            <a:spAutoFit/>
          </a:bodyPr>
          <a:lstStyle/>
          <a:p>
            <a:r>
              <a:rPr lang="en-IN" dirty="0"/>
              <a:t>Antihistamine</a:t>
            </a:r>
          </a:p>
        </p:txBody>
      </p:sp>
      <p:sp>
        <p:nvSpPr>
          <p:cNvPr id="39" name="TextBox 38">
            <a:extLst>
              <a:ext uri="{FF2B5EF4-FFF2-40B4-BE49-F238E27FC236}">
                <a16:creationId xmlns:a16="http://schemas.microsoft.com/office/drawing/2014/main" id="{796705A2-33E0-4309-94E5-29EDA9ECF269}"/>
              </a:ext>
            </a:extLst>
          </p:cNvPr>
          <p:cNvSpPr txBox="1"/>
          <p:nvPr/>
        </p:nvSpPr>
        <p:spPr>
          <a:xfrm>
            <a:off x="863286" y="937780"/>
            <a:ext cx="3870884" cy="2314544"/>
          </a:xfrm>
          <a:prstGeom prst="rect">
            <a:avLst/>
          </a:prstGeom>
          <a:noFill/>
        </p:spPr>
        <p:txBody>
          <a:bodyPr wrap="square" rtlCol="0">
            <a:spAutoFit/>
          </a:bodyPr>
          <a:lstStyle/>
          <a:p>
            <a:pPr algn="just">
              <a:lnSpc>
                <a:spcPct val="150000"/>
              </a:lnSpc>
            </a:pPr>
            <a:r>
              <a:rPr lang="en-IN" dirty="0"/>
              <a:t>Histamine binding to H</a:t>
            </a:r>
            <a:r>
              <a:rPr lang="en-IN" baseline="-25000" dirty="0"/>
              <a:t>1 </a:t>
            </a:r>
            <a:r>
              <a:rPr lang="en-IN" dirty="0"/>
              <a:t> receptor can cause allergic and hypersensitivity reactions s/a fever, itching, dermatitis etc. </a:t>
            </a:r>
          </a:p>
          <a:p>
            <a:pPr algn="just">
              <a:lnSpc>
                <a:spcPct val="150000"/>
              </a:lnSpc>
            </a:pPr>
            <a:r>
              <a:rPr lang="en-IN" dirty="0"/>
              <a:t>Antihistamine are used to treat these symptoms by inhibiting the binding of histamine to it`s receptor by blocking it by competitive antagonism.</a:t>
            </a:r>
            <a:endParaRPr lang="en-IN" baseline="-25000" dirty="0"/>
          </a:p>
        </p:txBody>
      </p:sp>
      <p:cxnSp>
        <p:nvCxnSpPr>
          <p:cNvPr id="47" name="Straight Arrow Connector 46">
            <a:extLst>
              <a:ext uri="{FF2B5EF4-FFF2-40B4-BE49-F238E27FC236}">
                <a16:creationId xmlns:a16="http://schemas.microsoft.com/office/drawing/2014/main" id="{4EDC0A11-5D87-4A26-BE91-7E3AC433901F}"/>
              </a:ext>
            </a:extLst>
          </p:cNvPr>
          <p:cNvCxnSpPr>
            <a:cxnSpLocks/>
          </p:cNvCxnSpPr>
          <p:nvPr/>
        </p:nvCxnSpPr>
        <p:spPr>
          <a:xfrm flipH="1">
            <a:off x="5665032" y="2813082"/>
            <a:ext cx="536710" cy="388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50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par>
                                <p:cTn id="36" presetID="16" presetClass="entr" presetSubtype="21"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barn(inVertical)">
                                      <p:cBhvr>
                                        <p:cTn id="38" dur="500"/>
                                        <p:tgtEl>
                                          <p:spTgt spid="4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893780C5-1474-4DEC-9236-6C2B045403A2}"/>
              </a:ext>
            </a:extLst>
          </p:cNvPr>
          <p:cNvSpPr/>
          <p:nvPr/>
        </p:nvSpPr>
        <p:spPr>
          <a:xfrm>
            <a:off x="1142689" y="2814497"/>
            <a:ext cx="892969" cy="307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34</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72697" y="497924"/>
            <a:ext cx="8022430" cy="4147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61F78A12-7C6A-40A0-BB92-2142297B2BFB}"/>
              </a:ext>
            </a:extLst>
          </p:cNvPr>
          <p:cNvSpPr txBox="1"/>
          <p:nvPr/>
        </p:nvSpPr>
        <p:spPr>
          <a:xfrm>
            <a:off x="750094" y="650081"/>
            <a:ext cx="3821906" cy="738664"/>
          </a:xfrm>
          <a:prstGeom prst="rect">
            <a:avLst/>
          </a:prstGeom>
          <a:noFill/>
        </p:spPr>
        <p:txBody>
          <a:bodyPr wrap="square" rtlCol="0">
            <a:spAutoFit/>
          </a:bodyPr>
          <a:lstStyle/>
          <a:p>
            <a:r>
              <a:rPr lang="en-IN" dirty="0"/>
              <a:t>Synthesis :</a:t>
            </a:r>
          </a:p>
          <a:p>
            <a:endParaRPr lang="en-IN" dirty="0"/>
          </a:p>
          <a:p>
            <a:r>
              <a:rPr lang="en-IN" dirty="0"/>
              <a:t>  Diphenhydramine Hydrochloride</a:t>
            </a:r>
          </a:p>
        </p:txBody>
      </p:sp>
      <p:graphicFrame>
        <p:nvGraphicFramePr>
          <p:cNvPr id="29" name="Object 28">
            <a:extLst>
              <a:ext uri="{FF2B5EF4-FFF2-40B4-BE49-F238E27FC236}">
                <a16:creationId xmlns:a16="http://schemas.microsoft.com/office/drawing/2014/main" id="{A5FC0A6F-629D-4291-B073-502D6B256056}"/>
              </a:ext>
            </a:extLst>
          </p:cNvPr>
          <p:cNvGraphicFramePr>
            <a:graphicFrameLocks noChangeAspect="1"/>
          </p:cNvGraphicFramePr>
          <p:nvPr>
            <p:extLst>
              <p:ext uri="{D42A27DB-BD31-4B8C-83A1-F6EECF244321}">
                <p14:modId xmlns:p14="http://schemas.microsoft.com/office/powerpoint/2010/main" val="2840020819"/>
              </p:ext>
            </p:extLst>
          </p:nvPr>
        </p:nvGraphicFramePr>
        <p:xfrm>
          <a:off x="3767886" y="703970"/>
          <a:ext cx="1751452" cy="1087108"/>
        </p:xfrm>
        <a:graphic>
          <a:graphicData uri="http://schemas.openxmlformats.org/presentationml/2006/ole">
            <mc:AlternateContent xmlns:mc="http://schemas.openxmlformats.org/markup-compatibility/2006">
              <mc:Choice xmlns:v="urn:schemas-microsoft-com:vml" Requires="v">
                <p:oleObj name="ChemDoodle OLE" r:id="rId3" imgW="2209680" imgH="1371600" progId="CHEMDOODLEOLE.ChemDoodleEmbeddedObject.1">
                  <p:embed/>
                </p:oleObj>
              </mc:Choice>
              <mc:Fallback>
                <p:oleObj name="ChemDoodle OLE" r:id="rId3" imgW="2209680" imgH="1371600" progId="CHEMDOODLEOLE.ChemDoodleEmbeddedObject.1">
                  <p:embed/>
                  <p:pic>
                    <p:nvPicPr>
                      <p:cNvPr id="12" name="Object 11">
                        <a:extLst>
                          <a:ext uri="{FF2B5EF4-FFF2-40B4-BE49-F238E27FC236}">
                            <a16:creationId xmlns:a16="http://schemas.microsoft.com/office/drawing/2014/main" id="{0D83193C-027C-4446-8087-5A4A40CF69FC}"/>
                          </a:ext>
                        </a:extLst>
                      </p:cNvPr>
                      <p:cNvPicPr/>
                      <p:nvPr/>
                    </p:nvPicPr>
                    <p:blipFill>
                      <a:blip r:embed="rId4"/>
                      <a:stretch>
                        <a:fillRect/>
                      </a:stretch>
                    </p:blipFill>
                    <p:spPr>
                      <a:xfrm>
                        <a:off x="3767886" y="703970"/>
                        <a:ext cx="1751452" cy="1087108"/>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8FAFFBD1-F9C5-4BA4-B690-1D9D5295F6B9}"/>
              </a:ext>
            </a:extLst>
          </p:cNvPr>
          <p:cNvGraphicFramePr>
            <a:graphicFrameLocks noChangeAspect="1"/>
          </p:cNvGraphicFramePr>
          <p:nvPr>
            <p:extLst>
              <p:ext uri="{D42A27DB-BD31-4B8C-83A1-F6EECF244321}">
                <p14:modId xmlns:p14="http://schemas.microsoft.com/office/powerpoint/2010/main" val="3079403562"/>
              </p:ext>
            </p:extLst>
          </p:nvPr>
        </p:nvGraphicFramePr>
        <p:xfrm>
          <a:off x="724826" y="2172353"/>
          <a:ext cx="647700" cy="1612900"/>
        </p:xfrm>
        <a:graphic>
          <a:graphicData uri="http://schemas.openxmlformats.org/presentationml/2006/ole">
            <mc:AlternateContent xmlns:mc="http://schemas.openxmlformats.org/markup-compatibility/2006">
              <mc:Choice xmlns:v="urn:schemas-microsoft-com:vml" Requires="v">
                <p:oleObj name="ChemDoodle OLE" r:id="rId5" imgW="647640" imgH="1612800" progId="CHEMDOODLEOLE.ChemDoodleEmbeddedObject.1">
                  <p:embed/>
                </p:oleObj>
              </mc:Choice>
              <mc:Fallback>
                <p:oleObj name="ChemDoodle OLE" r:id="rId5" imgW="647640" imgH="1612800" progId="CHEMDOODLEOLE.ChemDoodleEmbeddedObject.1">
                  <p:embed/>
                  <p:pic>
                    <p:nvPicPr>
                      <p:cNvPr id="0" name=""/>
                      <p:cNvPicPr/>
                      <p:nvPr/>
                    </p:nvPicPr>
                    <p:blipFill>
                      <a:blip r:embed="rId6"/>
                      <a:stretch>
                        <a:fillRect/>
                      </a:stretch>
                    </p:blipFill>
                    <p:spPr>
                      <a:xfrm>
                        <a:off x="724826" y="2172353"/>
                        <a:ext cx="647700" cy="16129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06E5F35D-71D4-49A2-A424-F0D1A0E1EA45}"/>
              </a:ext>
            </a:extLst>
          </p:cNvPr>
          <p:cNvGraphicFramePr>
            <a:graphicFrameLocks noChangeAspect="1"/>
          </p:cNvGraphicFramePr>
          <p:nvPr>
            <p:extLst>
              <p:ext uri="{D42A27DB-BD31-4B8C-83A1-F6EECF244321}">
                <p14:modId xmlns:p14="http://schemas.microsoft.com/office/powerpoint/2010/main" val="1927567182"/>
              </p:ext>
            </p:extLst>
          </p:nvPr>
        </p:nvGraphicFramePr>
        <p:xfrm>
          <a:off x="1857197" y="2693352"/>
          <a:ext cx="1231900" cy="457200"/>
        </p:xfrm>
        <a:graphic>
          <a:graphicData uri="http://schemas.openxmlformats.org/presentationml/2006/ole">
            <mc:AlternateContent xmlns:mc="http://schemas.openxmlformats.org/markup-compatibility/2006">
              <mc:Choice xmlns:v="urn:schemas-microsoft-com:vml" Requires="v">
                <p:oleObj name="ChemDoodle OLE" r:id="rId7" imgW="1231920" imgH="457200" progId="CHEMDOODLEOLE.ChemDoodleEmbeddedObject.1">
                  <p:embed/>
                </p:oleObj>
              </mc:Choice>
              <mc:Fallback>
                <p:oleObj name="ChemDoodle OLE" r:id="rId7" imgW="1231920" imgH="457200" progId="CHEMDOODLEOLE.ChemDoodleEmbeddedObject.1">
                  <p:embed/>
                  <p:pic>
                    <p:nvPicPr>
                      <p:cNvPr id="0" name=""/>
                      <p:cNvPicPr/>
                      <p:nvPr/>
                    </p:nvPicPr>
                    <p:blipFill>
                      <a:blip r:embed="rId8"/>
                      <a:stretch>
                        <a:fillRect/>
                      </a:stretch>
                    </p:blipFill>
                    <p:spPr>
                      <a:xfrm>
                        <a:off x="1857197" y="2693352"/>
                        <a:ext cx="1231900" cy="457200"/>
                      </a:xfrm>
                      <a:prstGeom prst="rect">
                        <a:avLst/>
                      </a:prstGeom>
                    </p:spPr>
                  </p:pic>
                </p:oleObj>
              </mc:Fallback>
            </mc:AlternateContent>
          </a:graphicData>
        </a:graphic>
      </p:graphicFrame>
      <p:cxnSp>
        <p:nvCxnSpPr>
          <p:cNvPr id="17" name="Straight Arrow Connector 16">
            <a:extLst>
              <a:ext uri="{FF2B5EF4-FFF2-40B4-BE49-F238E27FC236}">
                <a16:creationId xmlns:a16="http://schemas.microsoft.com/office/drawing/2014/main" id="{88554129-F560-4D8E-A69B-8B5BF9860705}"/>
              </a:ext>
            </a:extLst>
          </p:cNvPr>
          <p:cNvCxnSpPr/>
          <p:nvPr/>
        </p:nvCxnSpPr>
        <p:spPr>
          <a:xfrm>
            <a:off x="3045044" y="2978803"/>
            <a:ext cx="89296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74823781-5415-4E3F-847A-3B7FFF26D1AC}"/>
              </a:ext>
            </a:extLst>
          </p:cNvPr>
          <p:cNvSpPr txBox="1"/>
          <p:nvPr/>
        </p:nvSpPr>
        <p:spPr>
          <a:xfrm>
            <a:off x="3143116" y="2685313"/>
            <a:ext cx="825522" cy="307777"/>
          </a:xfrm>
          <a:prstGeom prst="rect">
            <a:avLst/>
          </a:prstGeom>
          <a:noFill/>
        </p:spPr>
        <p:txBody>
          <a:bodyPr wrap="square" rtlCol="0">
            <a:spAutoFit/>
          </a:bodyPr>
          <a:lstStyle/>
          <a:p>
            <a:r>
              <a:rPr lang="en-IN" dirty="0"/>
              <a:t>K</a:t>
            </a:r>
            <a:r>
              <a:rPr lang="en-IN" baseline="-25000" dirty="0"/>
              <a:t>2</a:t>
            </a:r>
            <a:r>
              <a:rPr lang="en-IN" dirty="0"/>
              <a:t>CO</a:t>
            </a:r>
            <a:r>
              <a:rPr lang="en-IN" baseline="-25000" dirty="0"/>
              <a:t>3</a:t>
            </a:r>
            <a:endParaRPr lang="en-IN" dirty="0"/>
          </a:p>
        </p:txBody>
      </p:sp>
      <p:graphicFrame>
        <p:nvGraphicFramePr>
          <p:cNvPr id="31" name="Object 30">
            <a:extLst>
              <a:ext uri="{FF2B5EF4-FFF2-40B4-BE49-F238E27FC236}">
                <a16:creationId xmlns:a16="http://schemas.microsoft.com/office/drawing/2014/main" id="{5DB560E6-938A-4903-9D7A-C29B0502CF70}"/>
              </a:ext>
            </a:extLst>
          </p:cNvPr>
          <p:cNvGraphicFramePr>
            <a:graphicFrameLocks noChangeAspect="1"/>
          </p:cNvGraphicFramePr>
          <p:nvPr>
            <p:extLst>
              <p:ext uri="{D42A27DB-BD31-4B8C-83A1-F6EECF244321}">
                <p14:modId xmlns:p14="http://schemas.microsoft.com/office/powerpoint/2010/main" val="2969173115"/>
              </p:ext>
            </p:extLst>
          </p:nvPr>
        </p:nvGraphicFramePr>
        <p:xfrm>
          <a:off x="4022089" y="2226641"/>
          <a:ext cx="1497249" cy="1558612"/>
        </p:xfrm>
        <a:graphic>
          <a:graphicData uri="http://schemas.openxmlformats.org/presentationml/2006/ole">
            <mc:AlternateContent xmlns:mc="http://schemas.openxmlformats.org/markup-compatibility/2006">
              <mc:Choice xmlns:v="urn:schemas-microsoft-com:vml" Requires="v">
                <p:oleObj name="ChemDoodle OLE" r:id="rId9" imgW="1549440" imgH="1612800" progId="CHEMDOODLEOLE.ChemDoodleEmbeddedObject.1">
                  <p:embed/>
                </p:oleObj>
              </mc:Choice>
              <mc:Fallback>
                <p:oleObj name="ChemDoodle OLE" r:id="rId9" imgW="1549440" imgH="1612800" progId="CHEMDOODLEOLE.ChemDoodleEmbeddedObject.1">
                  <p:embed/>
                  <p:pic>
                    <p:nvPicPr>
                      <p:cNvPr id="0" name=""/>
                      <p:cNvPicPr/>
                      <p:nvPr/>
                    </p:nvPicPr>
                    <p:blipFill>
                      <a:blip r:embed="rId10"/>
                      <a:stretch>
                        <a:fillRect/>
                      </a:stretch>
                    </p:blipFill>
                    <p:spPr>
                      <a:xfrm>
                        <a:off x="4022089" y="2226641"/>
                        <a:ext cx="1497249" cy="1558612"/>
                      </a:xfrm>
                      <a:prstGeom prst="rect">
                        <a:avLst/>
                      </a:prstGeom>
                    </p:spPr>
                  </p:pic>
                </p:oleObj>
              </mc:Fallback>
            </mc:AlternateContent>
          </a:graphicData>
        </a:graphic>
      </p:graphicFrame>
      <p:cxnSp>
        <p:nvCxnSpPr>
          <p:cNvPr id="41" name="Straight Arrow Connector 40">
            <a:extLst>
              <a:ext uri="{FF2B5EF4-FFF2-40B4-BE49-F238E27FC236}">
                <a16:creationId xmlns:a16="http://schemas.microsoft.com/office/drawing/2014/main" id="{45AD3DEB-DAE9-4F8F-94AF-3C0A18CA7D48}"/>
              </a:ext>
            </a:extLst>
          </p:cNvPr>
          <p:cNvCxnSpPr/>
          <p:nvPr/>
        </p:nvCxnSpPr>
        <p:spPr>
          <a:xfrm>
            <a:off x="5491536" y="2980586"/>
            <a:ext cx="89296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9E598D3F-852D-4963-8D17-659ACAB91097}"/>
              </a:ext>
            </a:extLst>
          </p:cNvPr>
          <p:cNvSpPr txBox="1"/>
          <p:nvPr/>
        </p:nvSpPr>
        <p:spPr>
          <a:xfrm>
            <a:off x="5641555" y="2710614"/>
            <a:ext cx="742950" cy="307777"/>
          </a:xfrm>
          <a:prstGeom prst="rect">
            <a:avLst/>
          </a:prstGeom>
          <a:noFill/>
        </p:spPr>
        <p:txBody>
          <a:bodyPr wrap="square" rtlCol="0">
            <a:spAutoFit/>
          </a:bodyPr>
          <a:lstStyle/>
          <a:p>
            <a:r>
              <a:rPr lang="en-IN" dirty="0"/>
              <a:t>HCl</a:t>
            </a:r>
          </a:p>
        </p:txBody>
      </p:sp>
      <p:graphicFrame>
        <p:nvGraphicFramePr>
          <p:cNvPr id="36" name="Object 35">
            <a:extLst>
              <a:ext uri="{FF2B5EF4-FFF2-40B4-BE49-F238E27FC236}">
                <a16:creationId xmlns:a16="http://schemas.microsoft.com/office/drawing/2014/main" id="{66DB25B2-20B4-41B8-8078-B3D00C3D6A2B}"/>
              </a:ext>
            </a:extLst>
          </p:cNvPr>
          <p:cNvGraphicFramePr>
            <a:graphicFrameLocks noChangeAspect="1"/>
          </p:cNvGraphicFramePr>
          <p:nvPr>
            <p:extLst>
              <p:ext uri="{D42A27DB-BD31-4B8C-83A1-F6EECF244321}">
                <p14:modId xmlns:p14="http://schemas.microsoft.com/office/powerpoint/2010/main" val="2507112674"/>
              </p:ext>
            </p:extLst>
          </p:nvPr>
        </p:nvGraphicFramePr>
        <p:xfrm>
          <a:off x="6359927" y="2136237"/>
          <a:ext cx="2235200" cy="1663700"/>
        </p:xfrm>
        <a:graphic>
          <a:graphicData uri="http://schemas.openxmlformats.org/presentationml/2006/ole">
            <mc:AlternateContent xmlns:mc="http://schemas.openxmlformats.org/markup-compatibility/2006">
              <mc:Choice xmlns:v="urn:schemas-microsoft-com:vml" Requires="v">
                <p:oleObj name="ChemDoodle OLE" r:id="rId11" imgW="2235240" imgH="1663560" progId="CHEMDOODLEOLE.ChemDoodleEmbeddedObject.1">
                  <p:embed/>
                </p:oleObj>
              </mc:Choice>
              <mc:Fallback>
                <p:oleObj name="ChemDoodle OLE" r:id="rId11" imgW="2235240" imgH="1663560" progId="CHEMDOODLEOLE.ChemDoodleEmbeddedObject.1">
                  <p:embed/>
                  <p:pic>
                    <p:nvPicPr>
                      <p:cNvPr id="0" name=""/>
                      <p:cNvPicPr/>
                      <p:nvPr/>
                    </p:nvPicPr>
                    <p:blipFill>
                      <a:blip r:embed="rId12"/>
                      <a:stretch>
                        <a:fillRect/>
                      </a:stretch>
                    </p:blipFill>
                    <p:spPr>
                      <a:xfrm>
                        <a:off x="6359927" y="2136237"/>
                        <a:ext cx="2235200" cy="1663700"/>
                      </a:xfrm>
                      <a:prstGeom prst="rect">
                        <a:avLst/>
                      </a:prstGeom>
                    </p:spPr>
                  </p:pic>
                </p:oleObj>
              </mc:Fallback>
            </mc:AlternateContent>
          </a:graphicData>
        </a:graphic>
      </p:graphicFrame>
      <p:grpSp>
        <p:nvGrpSpPr>
          <p:cNvPr id="46" name="Group 45">
            <a:extLst>
              <a:ext uri="{FF2B5EF4-FFF2-40B4-BE49-F238E27FC236}">
                <a16:creationId xmlns:a16="http://schemas.microsoft.com/office/drawing/2014/main" id="{D5CB2DFF-C13C-4152-902B-A360D2DE7F23}"/>
              </a:ext>
            </a:extLst>
          </p:cNvPr>
          <p:cNvGrpSpPr/>
          <p:nvPr/>
        </p:nvGrpSpPr>
        <p:grpSpPr>
          <a:xfrm>
            <a:off x="1507705" y="2846345"/>
            <a:ext cx="214312" cy="235743"/>
            <a:chOff x="1750219" y="2043113"/>
            <a:chExt cx="214312" cy="235743"/>
          </a:xfrm>
        </p:grpSpPr>
        <p:cxnSp>
          <p:nvCxnSpPr>
            <p:cNvPr id="42" name="Straight Connector 41">
              <a:extLst>
                <a:ext uri="{FF2B5EF4-FFF2-40B4-BE49-F238E27FC236}">
                  <a16:creationId xmlns:a16="http://schemas.microsoft.com/office/drawing/2014/main" id="{5C90CC70-F292-4CDA-8AC8-2602EEE144C0}"/>
                </a:ext>
              </a:extLst>
            </p:cNvPr>
            <p:cNvCxnSpPr>
              <a:cxnSpLocks/>
            </p:cNvCxnSpPr>
            <p:nvPr/>
          </p:nvCxnSpPr>
          <p:spPr>
            <a:xfrm>
              <a:off x="1857197" y="2043113"/>
              <a:ext cx="0" cy="235743"/>
            </a:xfrm>
            <a:prstGeom prst="line">
              <a:avLst/>
            </a:prstGeom>
            <a:ln w="1905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6827C518-B9E9-428E-AA7F-EB0D32A3EB1D}"/>
                </a:ext>
              </a:extLst>
            </p:cNvPr>
            <p:cNvCxnSpPr/>
            <p:nvPr/>
          </p:nvCxnSpPr>
          <p:spPr>
            <a:xfrm>
              <a:off x="1750219" y="2171700"/>
              <a:ext cx="214312"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2" name="TextBox 1">
            <a:extLst>
              <a:ext uri="{FF2B5EF4-FFF2-40B4-BE49-F238E27FC236}">
                <a16:creationId xmlns:a16="http://schemas.microsoft.com/office/drawing/2014/main" id="{7576D09C-9D74-45C1-B5FD-539B256E3034}"/>
              </a:ext>
            </a:extLst>
          </p:cNvPr>
          <p:cNvSpPr txBox="1"/>
          <p:nvPr/>
        </p:nvSpPr>
        <p:spPr>
          <a:xfrm>
            <a:off x="548873" y="3850584"/>
            <a:ext cx="1844203" cy="255036"/>
          </a:xfrm>
          <a:prstGeom prst="rect">
            <a:avLst/>
          </a:prstGeom>
          <a:noFill/>
        </p:spPr>
        <p:txBody>
          <a:bodyPr wrap="square" rtlCol="0">
            <a:spAutoFit/>
          </a:bodyPr>
          <a:lstStyle/>
          <a:p>
            <a:r>
              <a:rPr lang="en-IN" sz="1000" b="1" dirty="0"/>
              <a:t>Diphenyl bromo methane</a:t>
            </a:r>
          </a:p>
        </p:txBody>
      </p:sp>
      <p:sp>
        <p:nvSpPr>
          <p:cNvPr id="20" name="TextBox 19">
            <a:extLst>
              <a:ext uri="{FF2B5EF4-FFF2-40B4-BE49-F238E27FC236}">
                <a16:creationId xmlns:a16="http://schemas.microsoft.com/office/drawing/2014/main" id="{DA3B311F-46CB-4FB6-8647-9C40313A22EF}"/>
              </a:ext>
            </a:extLst>
          </p:cNvPr>
          <p:cNvSpPr txBox="1"/>
          <p:nvPr/>
        </p:nvSpPr>
        <p:spPr>
          <a:xfrm>
            <a:off x="1673910" y="3168947"/>
            <a:ext cx="2225962" cy="246221"/>
          </a:xfrm>
          <a:prstGeom prst="rect">
            <a:avLst/>
          </a:prstGeom>
          <a:noFill/>
        </p:spPr>
        <p:txBody>
          <a:bodyPr wrap="square">
            <a:spAutoFit/>
          </a:bodyPr>
          <a:lstStyle/>
          <a:p>
            <a:r>
              <a:rPr lang="en-IN" sz="1000" b="1" dirty="0"/>
              <a:t>Dimethyl amino ethanol</a:t>
            </a:r>
          </a:p>
        </p:txBody>
      </p:sp>
      <p:sp>
        <p:nvSpPr>
          <p:cNvPr id="22" name="TextBox 21">
            <a:extLst>
              <a:ext uri="{FF2B5EF4-FFF2-40B4-BE49-F238E27FC236}">
                <a16:creationId xmlns:a16="http://schemas.microsoft.com/office/drawing/2014/main" id="{FF58AEDB-EF14-45AA-8525-8AE603C3F275}"/>
              </a:ext>
            </a:extLst>
          </p:cNvPr>
          <p:cNvSpPr txBox="1"/>
          <p:nvPr/>
        </p:nvSpPr>
        <p:spPr>
          <a:xfrm>
            <a:off x="4098505" y="3860767"/>
            <a:ext cx="1300809" cy="246221"/>
          </a:xfrm>
          <a:prstGeom prst="rect">
            <a:avLst/>
          </a:prstGeom>
          <a:noFill/>
        </p:spPr>
        <p:txBody>
          <a:bodyPr wrap="square">
            <a:spAutoFit/>
          </a:bodyPr>
          <a:lstStyle/>
          <a:p>
            <a:r>
              <a:rPr lang="en-IN" sz="1000" b="1" dirty="0"/>
              <a:t>Diphenhydramine</a:t>
            </a:r>
          </a:p>
        </p:txBody>
      </p:sp>
      <p:sp>
        <p:nvSpPr>
          <p:cNvPr id="24" name="TextBox 23">
            <a:extLst>
              <a:ext uri="{FF2B5EF4-FFF2-40B4-BE49-F238E27FC236}">
                <a16:creationId xmlns:a16="http://schemas.microsoft.com/office/drawing/2014/main" id="{8488EBF1-2DEE-46D7-B822-8CBBFD691ADC}"/>
              </a:ext>
            </a:extLst>
          </p:cNvPr>
          <p:cNvSpPr txBox="1"/>
          <p:nvPr/>
        </p:nvSpPr>
        <p:spPr>
          <a:xfrm>
            <a:off x="6435012" y="3828594"/>
            <a:ext cx="2235200" cy="246221"/>
          </a:xfrm>
          <a:prstGeom prst="rect">
            <a:avLst/>
          </a:prstGeom>
          <a:noFill/>
        </p:spPr>
        <p:txBody>
          <a:bodyPr wrap="square">
            <a:spAutoFit/>
          </a:bodyPr>
          <a:lstStyle/>
          <a:p>
            <a:r>
              <a:rPr lang="en-IN" sz="1000" b="1" dirty="0"/>
              <a:t>Diphenhydramine hydrochloride</a:t>
            </a:r>
          </a:p>
        </p:txBody>
      </p:sp>
    </p:spTree>
    <p:extLst>
      <p:ext uri="{BB962C8B-B14F-4D97-AF65-F5344CB8AC3E}">
        <p14:creationId xmlns:p14="http://schemas.microsoft.com/office/powerpoint/2010/main" val="234132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CC819FCA-F995-4819-B79D-A3B331DE7A41}"/>
              </a:ext>
            </a:extLst>
          </p:cNvPr>
          <p:cNvSpPr/>
          <p:nvPr/>
        </p:nvSpPr>
        <p:spPr>
          <a:xfrm>
            <a:off x="4372199" y="2759202"/>
            <a:ext cx="185318" cy="728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 </a:t>
            </a:r>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35</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72697" y="497924"/>
            <a:ext cx="8022430" cy="4147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61F78A12-7C6A-40A0-BB92-2142297B2BFB}"/>
              </a:ext>
            </a:extLst>
          </p:cNvPr>
          <p:cNvSpPr txBox="1"/>
          <p:nvPr/>
        </p:nvSpPr>
        <p:spPr>
          <a:xfrm>
            <a:off x="750094" y="650081"/>
            <a:ext cx="3821906" cy="738664"/>
          </a:xfrm>
          <a:prstGeom prst="rect">
            <a:avLst/>
          </a:prstGeom>
          <a:noFill/>
        </p:spPr>
        <p:txBody>
          <a:bodyPr wrap="square" rtlCol="0">
            <a:spAutoFit/>
          </a:bodyPr>
          <a:lstStyle/>
          <a:p>
            <a:r>
              <a:rPr lang="en-IN" dirty="0"/>
              <a:t>Synthesis :</a:t>
            </a:r>
          </a:p>
          <a:p>
            <a:endParaRPr lang="en-IN" dirty="0"/>
          </a:p>
          <a:p>
            <a:r>
              <a:rPr lang="en-IN" dirty="0"/>
              <a:t>Promethazine Hydrochloride</a:t>
            </a:r>
          </a:p>
        </p:txBody>
      </p:sp>
      <p:graphicFrame>
        <p:nvGraphicFramePr>
          <p:cNvPr id="5" name="Object 4">
            <a:extLst>
              <a:ext uri="{FF2B5EF4-FFF2-40B4-BE49-F238E27FC236}">
                <a16:creationId xmlns:a16="http://schemas.microsoft.com/office/drawing/2014/main" id="{8A56A9EA-7962-4C78-82AF-65ED52CB335C}"/>
              </a:ext>
            </a:extLst>
          </p:cNvPr>
          <p:cNvGraphicFramePr>
            <a:graphicFrameLocks noChangeAspect="1"/>
          </p:cNvGraphicFramePr>
          <p:nvPr>
            <p:extLst>
              <p:ext uri="{D42A27DB-BD31-4B8C-83A1-F6EECF244321}">
                <p14:modId xmlns:p14="http://schemas.microsoft.com/office/powerpoint/2010/main" val="7562081"/>
              </p:ext>
            </p:extLst>
          </p:nvPr>
        </p:nvGraphicFramePr>
        <p:xfrm>
          <a:off x="3490118" y="718133"/>
          <a:ext cx="2006600" cy="1422400"/>
        </p:xfrm>
        <a:graphic>
          <a:graphicData uri="http://schemas.openxmlformats.org/presentationml/2006/ole">
            <mc:AlternateContent xmlns:mc="http://schemas.openxmlformats.org/markup-compatibility/2006">
              <mc:Choice xmlns:v="urn:schemas-microsoft-com:vml" Requires="v">
                <p:oleObj name="ChemDoodle OLE" r:id="rId3" imgW="2006640" imgH="1422360" progId="CHEMDOODLEOLE.ChemDoodleEmbeddedObject.1">
                  <p:embed/>
                </p:oleObj>
              </mc:Choice>
              <mc:Fallback>
                <p:oleObj name="ChemDoodle OLE" r:id="rId3" imgW="2006640" imgH="1422360" progId="CHEMDOODLEOLE.ChemDoodleEmbeddedObject.1">
                  <p:embed/>
                  <p:pic>
                    <p:nvPicPr>
                      <p:cNvPr id="0" name=""/>
                      <p:cNvPicPr/>
                      <p:nvPr/>
                    </p:nvPicPr>
                    <p:blipFill>
                      <a:blip r:embed="rId4"/>
                      <a:stretch>
                        <a:fillRect/>
                      </a:stretch>
                    </p:blipFill>
                    <p:spPr>
                      <a:xfrm>
                        <a:off x="3490118" y="718133"/>
                        <a:ext cx="2006600" cy="14224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D244D7D-3577-472E-A029-9A42E17EDB07}"/>
              </a:ext>
            </a:extLst>
          </p:cNvPr>
          <p:cNvGraphicFramePr>
            <a:graphicFrameLocks noChangeAspect="1"/>
          </p:cNvGraphicFramePr>
          <p:nvPr>
            <p:extLst>
              <p:ext uri="{D42A27DB-BD31-4B8C-83A1-F6EECF244321}">
                <p14:modId xmlns:p14="http://schemas.microsoft.com/office/powerpoint/2010/main" val="2770170113"/>
              </p:ext>
            </p:extLst>
          </p:nvPr>
        </p:nvGraphicFramePr>
        <p:xfrm>
          <a:off x="576492" y="2070017"/>
          <a:ext cx="1422400" cy="800100"/>
        </p:xfrm>
        <a:graphic>
          <a:graphicData uri="http://schemas.openxmlformats.org/presentationml/2006/ole">
            <mc:AlternateContent xmlns:mc="http://schemas.openxmlformats.org/markup-compatibility/2006">
              <mc:Choice xmlns:v="urn:schemas-microsoft-com:vml" Requires="v">
                <p:oleObj name="ChemDoodle OLE" r:id="rId5" imgW="1422360" imgH="800280" progId="CHEMDOODLEOLE.ChemDoodleEmbeddedObject.1">
                  <p:embed/>
                </p:oleObj>
              </mc:Choice>
              <mc:Fallback>
                <p:oleObj name="ChemDoodle OLE" r:id="rId5" imgW="1422360" imgH="800280" progId="CHEMDOODLEOLE.ChemDoodleEmbeddedObject.1">
                  <p:embed/>
                  <p:pic>
                    <p:nvPicPr>
                      <p:cNvPr id="0" name=""/>
                      <p:cNvPicPr/>
                      <p:nvPr/>
                    </p:nvPicPr>
                    <p:blipFill>
                      <a:blip r:embed="rId6"/>
                      <a:stretch>
                        <a:fillRect/>
                      </a:stretch>
                    </p:blipFill>
                    <p:spPr>
                      <a:xfrm>
                        <a:off x="576492" y="2070017"/>
                        <a:ext cx="1422400" cy="800100"/>
                      </a:xfrm>
                      <a:prstGeom prst="rect">
                        <a:avLst/>
                      </a:prstGeom>
                    </p:spPr>
                  </p:pic>
                </p:oleObj>
              </mc:Fallback>
            </mc:AlternateContent>
          </a:graphicData>
        </a:graphic>
      </p:graphicFrame>
      <p:grpSp>
        <p:nvGrpSpPr>
          <p:cNvPr id="23" name="Group 22">
            <a:extLst>
              <a:ext uri="{FF2B5EF4-FFF2-40B4-BE49-F238E27FC236}">
                <a16:creationId xmlns:a16="http://schemas.microsoft.com/office/drawing/2014/main" id="{5D7AFF7F-6F4A-4763-A653-1C0436413176}"/>
              </a:ext>
            </a:extLst>
          </p:cNvPr>
          <p:cNvGrpSpPr/>
          <p:nvPr/>
        </p:nvGrpSpPr>
        <p:grpSpPr>
          <a:xfrm>
            <a:off x="2066757" y="2305761"/>
            <a:ext cx="214312" cy="235743"/>
            <a:chOff x="1750219" y="2043113"/>
            <a:chExt cx="214312" cy="235743"/>
          </a:xfrm>
        </p:grpSpPr>
        <p:cxnSp>
          <p:nvCxnSpPr>
            <p:cNvPr id="24" name="Straight Connector 23">
              <a:extLst>
                <a:ext uri="{FF2B5EF4-FFF2-40B4-BE49-F238E27FC236}">
                  <a16:creationId xmlns:a16="http://schemas.microsoft.com/office/drawing/2014/main" id="{260B4FFB-8AFA-48D2-9A4C-1B38715435AA}"/>
                </a:ext>
              </a:extLst>
            </p:cNvPr>
            <p:cNvCxnSpPr>
              <a:cxnSpLocks/>
            </p:cNvCxnSpPr>
            <p:nvPr/>
          </p:nvCxnSpPr>
          <p:spPr>
            <a:xfrm>
              <a:off x="1857197" y="2043113"/>
              <a:ext cx="0" cy="235743"/>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92FB4DF-B782-4F75-BAFC-B6C1CA81D852}"/>
                </a:ext>
              </a:extLst>
            </p:cNvPr>
            <p:cNvCxnSpPr/>
            <p:nvPr/>
          </p:nvCxnSpPr>
          <p:spPr>
            <a:xfrm>
              <a:off x="1750219" y="2171700"/>
              <a:ext cx="214312"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9" name="TextBox 8">
            <a:extLst>
              <a:ext uri="{FF2B5EF4-FFF2-40B4-BE49-F238E27FC236}">
                <a16:creationId xmlns:a16="http://schemas.microsoft.com/office/drawing/2014/main" id="{5D5C3FC8-4D54-4606-8215-E8B11127C43C}"/>
              </a:ext>
            </a:extLst>
          </p:cNvPr>
          <p:cNvSpPr txBox="1"/>
          <p:nvPr/>
        </p:nvSpPr>
        <p:spPr>
          <a:xfrm>
            <a:off x="2373971" y="2185927"/>
            <a:ext cx="607218" cy="400110"/>
          </a:xfrm>
          <a:prstGeom prst="rect">
            <a:avLst/>
          </a:prstGeom>
          <a:noFill/>
        </p:spPr>
        <p:txBody>
          <a:bodyPr wrap="square" rtlCol="0">
            <a:spAutoFit/>
          </a:bodyPr>
          <a:lstStyle/>
          <a:p>
            <a:r>
              <a:rPr lang="en-IN" sz="2000" b="1" dirty="0"/>
              <a:t>S</a:t>
            </a:r>
          </a:p>
        </p:txBody>
      </p:sp>
      <p:cxnSp>
        <p:nvCxnSpPr>
          <p:cNvPr id="11" name="Straight Arrow Connector 10">
            <a:extLst>
              <a:ext uri="{FF2B5EF4-FFF2-40B4-BE49-F238E27FC236}">
                <a16:creationId xmlns:a16="http://schemas.microsoft.com/office/drawing/2014/main" id="{D250A9E4-3238-4E4D-85F3-B7FF19BC7F03}"/>
              </a:ext>
            </a:extLst>
          </p:cNvPr>
          <p:cNvCxnSpPr/>
          <p:nvPr/>
        </p:nvCxnSpPr>
        <p:spPr>
          <a:xfrm>
            <a:off x="2765668" y="2470067"/>
            <a:ext cx="835819" cy="0"/>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sp>
        <p:nvSpPr>
          <p:cNvPr id="12" name="TextBox 11">
            <a:extLst>
              <a:ext uri="{FF2B5EF4-FFF2-40B4-BE49-F238E27FC236}">
                <a16:creationId xmlns:a16="http://schemas.microsoft.com/office/drawing/2014/main" id="{B7072361-6D79-4259-89F8-02DDA02EBE03}"/>
              </a:ext>
            </a:extLst>
          </p:cNvPr>
          <p:cNvSpPr txBox="1"/>
          <p:nvPr/>
        </p:nvSpPr>
        <p:spPr>
          <a:xfrm>
            <a:off x="3032735" y="2162290"/>
            <a:ext cx="301686" cy="307777"/>
          </a:xfrm>
          <a:prstGeom prst="rect">
            <a:avLst/>
          </a:prstGeom>
          <a:noFill/>
        </p:spPr>
        <p:txBody>
          <a:bodyPr wrap="none" rtlCol="0">
            <a:spAutoFit/>
          </a:bodyPr>
          <a:lstStyle/>
          <a:p>
            <a:r>
              <a:rPr lang="en-IN" dirty="0"/>
              <a:t>I</a:t>
            </a:r>
            <a:r>
              <a:rPr lang="en-IN" baseline="-25000" dirty="0"/>
              <a:t>2</a:t>
            </a:r>
          </a:p>
        </p:txBody>
      </p:sp>
      <p:sp>
        <p:nvSpPr>
          <p:cNvPr id="13" name="TextBox 12">
            <a:extLst>
              <a:ext uri="{FF2B5EF4-FFF2-40B4-BE49-F238E27FC236}">
                <a16:creationId xmlns:a16="http://schemas.microsoft.com/office/drawing/2014/main" id="{022F20B9-B72D-4DB0-983E-9199456D0F3E}"/>
              </a:ext>
            </a:extLst>
          </p:cNvPr>
          <p:cNvSpPr txBox="1"/>
          <p:nvPr/>
        </p:nvSpPr>
        <p:spPr>
          <a:xfrm>
            <a:off x="2911194" y="2435093"/>
            <a:ext cx="1019777" cy="307777"/>
          </a:xfrm>
          <a:prstGeom prst="rect">
            <a:avLst/>
          </a:prstGeom>
          <a:noFill/>
        </p:spPr>
        <p:txBody>
          <a:bodyPr wrap="square" rtlCol="0">
            <a:spAutoFit/>
          </a:bodyPr>
          <a:lstStyle/>
          <a:p>
            <a:r>
              <a:rPr lang="en-IN" dirty="0"/>
              <a:t>AlCl</a:t>
            </a:r>
            <a:r>
              <a:rPr lang="en-IN" baseline="-25000" dirty="0"/>
              <a:t>3</a:t>
            </a:r>
          </a:p>
        </p:txBody>
      </p:sp>
      <p:graphicFrame>
        <p:nvGraphicFramePr>
          <p:cNvPr id="16" name="Object 15">
            <a:extLst>
              <a:ext uri="{FF2B5EF4-FFF2-40B4-BE49-F238E27FC236}">
                <a16:creationId xmlns:a16="http://schemas.microsoft.com/office/drawing/2014/main" id="{652EC92E-8FFA-4CA1-9EE8-04130885FE7B}"/>
              </a:ext>
            </a:extLst>
          </p:cNvPr>
          <p:cNvGraphicFramePr>
            <a:graphicFrameLocks noChangeAspect="1"/>
          </p:cNvGraphicFramePr>
          <p:nvPr>
            <p:extLst>
              <p:ext uri="{D42A27DB-BD31-4B8C-83A1-F6EECF244321}">
                <p14:modId xmlns:p14="http://schemas.microsoft.com/office/powerpoint/2010/main" val="767245407"/>
              </p:ext>
            </p:extLst>
          </p:nvPr>
        </p:nvGraphicFramePr>
        <p:xfrm>
          <a:off x="3740000" y="2070017"/>
          <a:ext cx="1422400" cy="850900"/>
        </p:xfrm>
        <a:graphic>
          <a:graphicData uri="http://schemas.openxmlformats.org/presentationml/2006/ole">
            <mc:AlternateContent xmlns:mc="http://schemas.openxmlformats.org/markup-compatibility/2006">
              <mc:Choice xmlns:v="urn:schemas-microsoft-com:vml" Requires="v">
                <p:oleObj name="ChemDoodle OLE" r:id="rId7" imgW="1422360" imgH="851040" progId="CHEMDOODLEOLE.ChemDoodleEmbeddedObject.1">
                  <p:embed/>
                </p:oleObj>
              </mc:Choice>
              <mc:Fallback>
                <p:oleObj name="ChemDoodle OLE" r:id="rId7" imgW="1422360" imgH="851040" progId="CHEMDOODLEOLE.ChemDoodleEmbeddedObject.1">
                  <p:embed/>
                  <p:pic>
                    <p:nvPicPr>
                      <p:cNvPr id="0" name=""/>
                      <p:cNvPicPr/>
                      <p:nvPr/>
                    </p:nvPicPr>
                    <p:blipFill>
                      <a:blip r:embed="rId8"/>
                      <a:stretch>
                        <a:fillRect/>
                      </a:stretch>
                    </p:blipFill>
                    <p:spPr>
                      <a:xfrm>
                        <a:off x="3740000" y="2070017"/>
                        <a:ext cx="1422400" cy="850900"/>
                      </a:xfrm>
                      <a:prstGeom prst="rect">
                        <a:avLst/>
                      </a:prstGeom>
                    </p:spPr>
                  </p:pic>
                </p:oleObj>
              </mc:Fallback>
            </mc:AlternateContent>
          </a:graphicData>
        </a:graphic>
      </p:graphicFrame>
      <p:grpSp>
        <p:nvGrpSpPr>
          <p:cNvPr id="32" name="Group 31">
            <a:extLst>
              <a:ext uri="{FF2B5EF4-FFF2-40B4-BE49-F238E27FC236}">
                <a16:creationId xmlns:a16="http://schemas.microsoft.com/office/drawing/2014/main" id="{64CFC753-2DD0-453E-A896-EEF6432F7A21}"/>
              </a:ext>
            </a:extLst>
          </p:cNvPr>
          <p:cNvGrpSpPr/>
          <p:nvPr/>
        </p:nvGrpSpPr>
        <p:grpSpPr>
          <a:xfrm>
            <a:off x="4372199" y="2963524"/>
            <a:ext cx="185318" cy="210925"/>
            <a:chOff x="1750219" y="2043113"/>
            <a:chExt cx="214312" cy="235743"/>
          </a:xfrm>
        </p:grpSpPr>
        <p:cxnSp>
          <p:nvCxnSpPr>
            <p:cNvPr id="33" name="Straight Connector 32">
              <a:extLst>
                <a:ext uri="{FF2B5EF4-FFF2-40B4-BE49-F238E27FC236}">
                  <a16:creationId xmlns:a16="http://schemas.microsoft.com/office/drawing/2014/main" id="{1E1CC532-A244-47E2-B3A5-ABEBD9DF0F9D}"/>
                </a:ext>
              </a:extLst>
            </p:cNvPr>
            <p:cNvCxnSpPr>
              <a:cxnSpLocks/>
            </p:cNvCxnSpPr>
            <p:nvPr/>
          </p:nvCxnSpPr>
          <p:spPr>
            <a:xfrm>
              <a:off x="1857197" y="2043113"/>
              <a:ext cx="0" cy="235743"/>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4BD7A710-7FD5-45FA-9E42-8DA974E3926A}"/>
                </a:ext>
              </a:extLst>
            </p:cNvPr>
            <p:cNvCxnSpPr/>
            <p:nvPr/>
          </p:nvCxnSpPr>
          <p:spPr>
            <a:xfrm>
              <a:off x="1750219" y="2171700"/>
              <a:ext cx="214312" cy="0"/>
            </a:xfrm>
            <a:prstGeom prst="line">
              <a:avLst/>
            </a:prstGeom>
            <a:ln w="19050"/>
          </p:spPr>
          <p:style>
            <a:lnRef idx="1">
              <a:schemeClr val="dk1"/>
            </a:lnRef>
            <a:fillRef idx="0">
              <a:schemeClr val="dk1"/>
            </a:fillRef>
            <a:effectRef idx="0">
              <a:schemeClr val="dk1"/>
            </a:effectRef>
            <a:fontRef idx="minor">
              <a:schemeClr val="tx1"/>
            </a:fontRef>
          </p:style>
        </p:cxnSp>
      </p:grpSp>
      <p:graphicFrame>
        <p:nvGraphicFramePr>
          <p:cNvPr id="18" name="Object 17">
            <a:extLst>
              <a:ext uri="{FF2B5EF4-FFF2-40B4-BE49-F238E27FC236}">
                <a16:creationId xmlns:a16="http://schemas.microsoft.com/office/drawing/2014/main" id="{06E88068-A50F-4A38-80D8-980AECA0290D}"/>
              </a:ext>
            </a:extLst>
          </p:cNvPr>
          <p:cNvGraphicFramePr>
            <a:graphicFrameLocks noChangeAspect="1"/>
          </p:cNvGraphicFramePr>
          <p:nvPr>
            <p:extLst>
              <p:ext uri="{D42A27DB-BD31-4B8C-83A1-F6EECF244321}">
                <p14:modId xmlns:p14="http://schemas.microsoft.com/office/powerpoint/2010/main" val="1570635306"/>
              </p:ext>
            </p:extLst>
          </p:nvPr>
        </p:nvGraphicFramePr>
        <p:xfrm>
          <a:off x="4357025" y="3078574"/>
          <a:ext cx="1143000" cy="673100"/>
        </p:xfrm>
        <a:graphic>
          <a:graphicData uri="http://schemas.openxmlformats.org/presentationml/2006/ole">
            <mc:AlternateContent xmlns:mc="http://schemas.openxmlformats.org/markup-compatibility/2006">
              <mc:Choice xmlns:v="urn:schemas-microsoft-com:vml" Requires="v">
                <p:oleObj name="ChemDoodle OLE" r:id="rId9" imgW="1143000" imgH="673200" progId="CHEMDOODLEOLE.ChemDoodleEmbeddedObject.1">
                  <p:embed/>
                </p:oleObj>
              </mc:Choice>
              <mc:Fallback>
                <p:oleObj name="ChemDoodle OLE" r:id="rId9" imgW="1143000" imgH="673200" progId="CHEMDOODLEOLE.ChemDoodleEmbeddedObject.1">
                  <p:embed/>
                  <p:pic>
                    <p:nvPicPr>
                      <p:cNvPr id="0" name=""/>
                      <p:cNvPicPr/>
                      <p:nvPr/>
                    </p:nvPicPr>
                    <p:blipFill>
                      <a:blip r:embed="rId10"/>
                      <a:stretch>
                        <a:fillRect/>
                      </a:stretch>
                    </p:blipFill>
                    <p:spPr>
                      <a:xfrm>
                        <a:off x="4357025" y="3078574"/>
                        <a:ext cx="1143000" cy="673100"/>
                      </a:xfrm>
                      <a:prstGeom prst="rect">
                        <a:avLst/>
                      </a:prstGeom>
                    </p:spPr>
                  </p:pic>
                </p:oleObj>
              </mc:Fallback>
            </mc:AlternateContent>
          </a:graphicData>
        </a:graphic>
      </p:graphicFrame>
      <p:cxnSp>
        <p:nvCxnSpPr>
          <p:cNvPr id="22" name="Straight Arrow Connector 21">
            <a:extLst>
              <a:ext uri="{FF2B5EF4-FFF2-40B4-BE49-F238E27FC236}">
                <a16:creationId xmlns:a16="http://schemas.microsoft.com/office/drawing/2014/main" id="{790C46CC-C747-4261-86DA-617156570934}"/>
              </a:ext>
            </a:extLst>
          </p:cNvPr>
          <p:cNvCxnSpPr/>
          <p:nvPr/>
        </p:nvCxnSpPr>
        <p:spPr>
          <a:xfrm>
            <a:off x="5162400" y="2406502"/>
            <a:ext cx="831430"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aphicFrame>
        <p:nvGraphicFramePr>
          <p:cNvPr id="26" name="Object 25">
            <a:extLst>
              <a:ext uri="{FF2B5EF4-FFF2-40B4-BE49-F238E27FC236}">
                <a16:creationId xmlns:a16="http://schemas.microsoft.com/office/drawing/2014/main" id="{2BAF0389-9B6C-4D59-B152-03ACC0193951}"/>
              </a:ext>
            </a:extLst>
          </p:cNvPr>
          <p:cNvGraphicFramePr>
            <a:graphicFrameLocks noChangeAspect="1"/>
          </p:cNvGraphicFramePr>
          <p:nvPr>
            <p:extLst>
              <p:ext uri="{D42A27DB-BD31-4B8C-83A1-F6EECF244321}">
                <p14:modId xmlns:p14="http://schemas.microsoft.com/office/powerpoint/2010/main" val="1674558633"/>
              </p:ext>
            </p:extLst>
          </p:nvPr>
        </p:nvGraphicFramePr>
        <p:xfrm>
          <a:off x="6091465" y="1988842"/>
          <a:ext cx="1422400" cy="1422400"/>
        </p:xfrm>
        <a:graphic>
          <a:graphicData uri="http://schemas.openxmlformats.org/presentationml/2006/ole">
            <mc:AlternateContent xmlns:mc="http://schemas.openxmlformats.org/markup-compatibility/2006">
              <mc:Choice xmlns:v="urn:schemas-microsoft-com:vml" Requires="v">
                <p:oleObj name="ChemDoodle OLE" r:id="rId11" imgW="1422360" imgH="1422360" progId="CHEMDOODLEOLE.ChemDoodleEmbeddedObject.1">
                  <p:embed/>
                </p:oleObj>
              </mc:Choice>
              <mc:Fallback>
                <p:oleObj name="ChemDoodle OLE" r:id="rId11" imgW="1422360" imgH="1422360" progId="CHEMDOODLEOLE.ChemDoodleEmbeddedObject.1">
                  <p:embed/>
                  <p:pic>
                    <p:nvPicPr>
                      <p:cNvPr id="0" name=""/>
                      <p:cNvPicPr/>
                      <p:nvPr/>
                    </p:nvPicPr>
                    <p:blipFill>
                      <a:blip r:embed="rId12"/>
                      <a:stretch>
                        <a:fillRect/>
                      </a:stretch>
                    </p:blipFill>
                    <p:spPr>
                      <a:xfrm>
                        <a:off x="6091465" y="1988842"/>
                        <a:ext cx="1422400" cy="1422400"/>
                      </a:xfrm>
                      <a:prstGeom prst="rect">
                        <a:avLst/>
                      </a:prstGeom>
                    </p:spPr>
                  </p:pic>
                </p:oleObj>
              </mc:Fallback>
            </mc:AlternateContent>
          </a:graphicData>
        </a:graphic>
      </p:graphicFrame>
      <p:cxnSp>
        <p:nvCxnSpPr>
          <p:cNvPr id="28" name="Straight Connector 27">
            <a:extLst>
              <a:ext uri="{FF2B5EF4-FFF2-40B4-BE49-F238E27FC236}">
                <a16:creationId xmlns:a16="http://schemas.microsoft.com/office/drawing/2014/main" id="{D2F6CF11-67F2-4464-B578-43862686093F}"/>
              </a:ext>
            </a:extLst>
          </p:cNvPr>
          <p:cNvCxnSpPr>
            <a:cxnSpLocks/>
          </p:cNvCxnSpPr>
          <p:nvPr/>
        </p:nvCxnSpPr>
        <p:spPr>
          <a:xfrm>
            <a:off x="7643813" y="2571750"/>
            <a:ext cx="450056"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43" name="Straight Arrow Connector 42">
            <a:extLst>
              <a:ext uri="{FF2B5EF4-FFF2-40B4-BE49-F238E27FC236}">
                <a16:creationId xmlns:a16="http://schemas.microsoft.com/office/drawing/2014/main" id="{C38F9855-4837-4317-8CF4-4FC92A6265E6}"/>
              </a:ext>
            </a:extLst>
          </p:cNvPr>
          <p:cNvCxnSpPr/>
          <p:nvPr/>
        </p:nvCxnSpPr>
        <p:spPr>
          <a:xfrm>
            <a:off x="8093869" y="2571750"/>
            <a:ext cx="0" cy="50085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5" name="TextBox 44">
            <a:extLst>
              <a:ext uri="{FF2B5EF4-FFF2-40B4-BE49-F238E27FC236}">
                <a16:creationId xmlns:a16="http://schemas.microsoft.com/office/drawing/2014/main" id="{662A3F0F-5EDD-48DF-BBAC-31C079BED9BF}"/>
              </a:ext>
            </a:extLst>
          </p:cNvPr>
          <p:cNvSpPr txBox="1"/>
          <p:nvPr/>
        </p:nvSpPr>
        <p:spPr>
          <a:xfrm>
            <a:off x="7616478" y="2336686"/>
            <a:ext cx="712329" cy="307777"/>
          </a:xfrm>
          <a:prstGeom prst="rect">
            <a:avLst/>
          </a:prstGeom>
          <a:noFill/>
        </p:spPr>
        <p:txBody>
          <a:bodyPr wrap="square" rtlCol="0">
            <a:spAutoFit/>
          </a:bodyPr>
          <a:lstStyle/>
          <a:p>
            <a:r>
              <a:rPr lang="en-IN" dirty="0"/>
              <a:t>HCl</a:t>
            </a:r>
          </a:p>
        </p:txBody>
      </p:sp>
      <p:graphicFrame>
        <p:nvGraphicFramePr>
          <p:cNvPr id="47" name="Object 46">
            <a:extLst>
              <a:ext uri="{FF2B5EF4-FFF2-40B4-BE49-F238E27FC236}">
                <a16:creationId xmlns:a16="http://schemas.microsoft.com/office/drawing/2014/main" id="{B3D86A70-D6A0-42C6-AE90-24057F7A5385}"/>
              </a:ext>
            </a:extLst>
          </p:cNvPr>
          <p:cNvGraphicFramePr>
            <a:graphicFrameLocks noChangeAspect="1"/>
          </p:cNvGraphicFramePr>
          <p:nvPr>
            <p:extLst>
              <p:ext uri="{D42A27DB-BD31-4B8C-83A1-F6EECF244321}">
                <p14:modId xmlns:p14="http://schemas.microsoft.com/office/powerpoint/2010/main" val="2957585871"/>
              </p:ext>
            </p:extLst>
          </p:nvPr>
        </p:nvGraphicFramePr>
        <p:xfrm>
          <a:off x="7024718" y="3411063"/>
          <a:ext cx="1480474" cy="1150540"/>
        </p:xfrm>
        <a:graphic>
          <a:graphicData uri="http://schemas.openxmlformats.org/presentationml/2006/ole">
            <mc:AlternateContent xmlns:mc="http://schemas.openxmlformats.org/markup-compatibility/2006">
              <mc:Choice xmlns:v="urn:schemas-microsoft-com:vml" Requires="v">
                <p:oleObj name="ChemDoodle OLE" r:id="rId13" imgW="2222640" imgH="1727280" progId="CHEMDOODLEOLE.ChemDoodleEmbeddedObject.1">
                  <p:embed/>
                </p:oleObj>
              </mc:Choice>
              <mc:Fallback>
                <p:oleObj name="ChemDoodle OLE" r:id="rId13" imgW="2222640" imgH="1727280" progId="CHEMDOODLEOLE.ChemDoodleEmbeddedObject.1">
                  <p:embed/>
                  <p:pic>
                    <p:nvPicPr>
                      <p:cNvPr id="0" name=""/>
                      <p:cNvPicPr/>
                      <p:nvPr/>
                    </p:nvPicPr>
                    <p:blipFill>
                      <a:blip r:embed="rId14"/>
                      <a:stretch>
                        <a:fillRect/>
                      </a:stretch>
                    </p:blipFill>
                    <p:spPr>
                      <a:xfrm>
                        <a:off x="7024718" y="3411063"/>
                        <a:ext cx="1480474" cy="115054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D7826ECA-05BE-475E-B289-A06602B3EF03}"/>
              </a:ext>
            </a:extLst>
          </p:cNvPr>
          <p:cNvSpPr txBox="1"/>
          <p:nvPr/>
        </p:nvSpPr>
        <p:spPr>
          <a:xfrm>
            <a:off x="750094" y="2896091"/>
            <a:ext cx="1143000" cy="246221"/>
          </a:xfrm>
          <a:prstGeom prst="rect">
            <a:avLst/>
          </a:prstGeom>
          <a:noFill/>
        </p:spPr>
        <p:txBody>
          <a:bodyPr wrap="square" rtlCol="0">
            <a:spAutoFit/>
          </a:bodyPr>
          <a:lstStyle/>
          <a:p>
            <a:r>
              <a:rPr lang="en-IN" sz="1000" b="1" dirty="0"/>
              <a:t>Diphenyl amine</a:t>
            </a:r>
          </a:p>
        </p:txBody>
      </p:sp>
      <p:sp>
        <p:nvSpPr>
          <p:cNvPr id="29" name="TextBox 28">
            <a:extLst>
              <a:ext uri="{FF2B5EF4-FFF2-40B4-BE49-F238E27FC236}">
                <a16:creationId xmlns:a16="http://schemas.microsoft.com/office/drawing/2014/main" id="{728D7A2F-46EF-485A-9B5C-5975EA6B75A5}"/>
              </a:ext>
            </a:extLst>
          </p:cNvPr>
          <p:cNvSpPr txBox="1"/>
          <p:nvPr/>
        </p:nvSpPr>
        <p:spPr>
          <a:xfrm>
            <a:off x="2293696" y="2914319"/>
            <a:ext cx="1179681" cy="246221"/>
          </a:xfrm>
          <a:prstGeom prst="rect">
            <a:avLst/>
          </a:prstGeom>
          <a:noFill/>
        </p:spPr>
        <p:txBody>
          <a:bodyPr wrap="square">
            <a:spAutoFit/>
          </a:bodyPr>
          <a:lstStyle/>
          <a:p>
            <a:r>
              <a:rPr lang="en-IN" sz="1000" b="1" dirty="0"/>
              <a:t>Sulphur</a:t>
            </a:r>
          </a:p>
        </p:txBody>
      </p:sp>
      <p:sp>
        <p:nvSpPr>
          <p:cNvPr id="30" name="TextBox 29">
            <a:extLst>
              <a:ext uri="{FF2B5EF4-FFF2-40B4-BE49-F238E27FC236}">
                <a16:creationId xmlns:a16="http://schemas.microsoft.com/office/drawing/2014/main" id="{AE353BB5-B14D-47A8-A8FA-E0B11CEBE4CE}"/>
              </a:ext>
            </a:extLst>
          </p:cNvPr>
          <p:cNvSpPr txBox="1"/>
          <p:nvPr/>
        </p:nvSpPr>
        <p:spPr>
          <a:xfrm>
            <a:off x="3309325" y="2680385"/>
            <a:ext cx="1533948" cy="307777"/>
          </a:xfrm>
          <a:prstGeom prst="rect">
            <a:avLst/>
          </a:prstGeom>
          <a:noFill/>
        </p:spPr>
        <p:txBody>
          <a:bodyPr wrap="square">
            <a:spAutoFit/>
          </a:bodyPr>
          <a:lstStyle/>
          <a:p>
            <a:r>
              <a:rPr lang="en-IN" sz="1400" b="1" dirty="0"/>
              <a:t> </a:t>
            </a:r>
            <a:r>
              <a:rPr lang="en-IN" sz="1000" b="1" dirty="0"/>
              <a:t>Phenothiazine</a:t>
            </a:r>
            <a:endParaRPr lang="en-IN" dirty="0"/>
          </a:p>
        </p:txBody>
      </p:sp>
      <p:sp>
        <p:nvSpPr>
          <p:cNvPr id="34" name="TextBox 33">
            <a:extLst>
              <a:ext uri="{FF2B5EF4-FFF2-40B4-BE49-F238E27FC236}">
                <a16:creationId xmlns:a16="http://schemas.microsoft.com/office/drawing/2014/main" id="{8268BDD3-58C5-41CE-A88F-FBD4167204C3}"/>
              </a:ext>
            </a:extLst>
          </p:cNvPr>
          <p:cNvSpPr txBox="1"/>
          <p:nvPr/>
        </p:nvSpPr>
        <p:spPr>
          <a:xfrm>
            <a:off x="3756807" y="3684045"/>
            <a:ext cx="4572000" cy="246221"/>
          </a:xfrm>
          <a:prstGeom prst="rect">
            <a:avLst/>
          </a:prstGeom>
          <a:noFill/>
        </p:spPr>
        <p:txBody>
          <a:bodyPr wrap="square">
            <a:spAutoFit/>
          </a:bodyPr>
          <a:lstStyle/>
          <a:p>
            <a:r>
              <a:rPr lang="en-IN" sz="1000" b="1" dirty="0"/>
              <a:t>1-Chloro-2-(</a:t>
            </a:r>
            <a:r>
              <a:rPr lang="en-IN" sz="1000" b="1" dirty="0" err="1"/>
              <a:t>dimethylamino</a:t>
            </a:r>
            <a:r>
              <a:rPr lang="en-IN" sz="1000" b="1" dirty="0"/>
              <a:t>)Propane</a:t>
            </a:r>
          </a:p>
        </p:txBody>
      </p:sp>
      <p:sp>
        <p:nvSpPr>
          <p:cNvPr id="36" name="TextBox 35">
            <a:extLst>
              <a:ext uri="{FF2B5EF4-FFF2-40B4-BE49-F238E27FC236}">
                <a16:creationId xmlns:a16="http://schemas.microsoft.com/office/drawing/2014/main" id="{B6CB3A7F-F09B-4951-A12F-F7DCA54DF319}"/>
              </a:ext>
            </a:extLst>
          </p:cNvPr>
          <p:cNvSpPr txBox="1"/>
          <p:nvPr/>
        </p:nvSpPr>
        <p:spPr>
          <a:xfrm>
            <a:off x="5266518" y="2151872"/>
            <a:ext cx="573648" cy="307777"/>
          </a:xfrm>
          <a:prstGeom prst="rect">
            <a:avLst/>
          </a:prstGeom>
          <a:noFill/>
        </p:spPr>
        <p:txBody>
          <a:bodyPr wrap="square">
            <a:spAutoFit/>
          </a:bodyPr>
          <a:lstStyle/>
          <a:p>
            <a:r>
              <a:rPr lang="en-IN" dirty="0"/>
              <a:t>-HCl</a:t>
            </a:r>
          </a:p>
        </p:txBody>
      </p:sp>
      <p:sp>
        <p:nvSpPr>
          <p:cNvPr id="37" name="TextBox 36">
            <a:extLst>
              <a:ext uri="{FF2B5EF4-FFF2-40B4-BE49-F238E27FC236}">
                <a16:creationId xmlns:a16="http://schemas.microsoft.com/office/drawing/2014/main" id="{4211E098-4BB3-4412-96EC-6059C4560365}"/>
              </a:ext>
            </a:extLst>
          </p:cNvPr>
          <p:cNvSpPr txBox="1"/>
          <p:nvPr/>
        </p:nvSpPr>
        <p:spPr>
          <a:xfrm>
            <a:off x="5696282" y="2672077"/>
            <a:ext cx="1320667" cy="246221"/>
          </a:xfrm>
          <a:prstGeom prst="rect">
            <a:avLst/>
          </a:prstGeom>
          <a:noFill/>
        </p:spPr>
        <p:txBody>
          <a:bodyPr wrap="square">
            <a:spAutoFit/>
          </a:bodyPr>
          <a:lstStyle/>
          <a:p>
            <a:r>
              <a:rPr lang="en-IN" sz="1000" b="1" dirty="0"/>
              <a:t>Promethazine</a:t>
            </a:r>
          </a:p>
        </p:txBody>
      </p:sp>
    </p:spTree>
    <p:extLst>
      <p:ext uri="{BB962C8B-B14F-4D97-AF65-F5344CB8AC3E}">
        <p14:creationId xmlns:p14="http://schemas.microsoft.com/office/powerpoint/2010/main" val="112632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36</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9" name="TextBox 8">
            <a:extLst>
              <a:ext uri="{FF2B5EF4-FFF2-40B4-BE49-F238E27FC236}">
                <a16:creationId xmlns:a16="http://schemas.microsoft.com/office/drawing/2014/main" id="{67D8E9FB-3D95-4179-9EAF-BA069B6E3DE5}"/>
              </a:ext>
            </a:extLst>
          </p:cNvPr>
          <p:cNvSpPr txBox="1"/>
          <p:nvPr/>
        </p:nvSpPr>
        <p:spPr>
          <a:xfrm>
            <a:off x="3826383" y="1066388"/>
            <a:ext cx="2387805" cy="369332"/>
          </a:xfrm>
          <a:prstGeom prst="rect">
            <a:avLst/>
          </a:prstGeom>
          <a:noFill/>
        </p:spPr>
        <p:txBody>
          <a:bodyPr wrap="square">
            <a:spAutoFit/>
          </a:bodyPr>
          <a:lstStyle/>
          <a:p>
            <a:r>
              <a:rPr lang="en-IN" sz="1800" dirty="0">
                <a:solidFill>
                  <a:schemeClr val="tx2">
                    <a:lumMod val="25000"/>
                  </a:schemeClr>
                </a:solidFill>
              </a:rPr>
              <a:t>H</a:t>
            </a:r>
            <a:r>
              <a:rPr lang="en-IN" sz="1800" baseline="-25000" dirty="0">
                <a:solidFill>
                  <a:schemeClr val="tx2">
                    <a:lumMod val="25000"/>
                  </a:schemeClr>
                </a:solidFill>
              </a:rPr>
              <a:t>2  </a:t>
            </a:r>
            <a:r>
              <a:rPr lang="en-IN" sz="1800" dirty="0">
                <a:solidFill>
                  <a:schemeClr val="tx2">
                    <a:lumMod val="25000"/>
                  </a:schemeClr>
                </a:solidFill>
              </a:rPr>
              <a:t>Receptor Blocker  </a:t>
            </a:r>
          </a:p>
        </p:txBody>
      </p:sp>
      <p:sp>
        <p:nvSpPr>
          <p:cNvPr id="2" name="Rectangle: Rounded Corners 1">
            <a:extLst>
              <a:ext uri="{FF2B5EF4-FFF2-40B4-BE49-F238E27FC236}">
                <a16:creationId xmlns:a16="http://schemas.microsoft.com/office/drawing/2014/main" id="{C00FAB47-65CA-4696-9CDE-0FC4B10D5AE5}"/>
              </a:ext>
            </a:extLst>
          </p:cNvPr>
          <p:cNvSpPr/>
          <p:nvPr/>
        </p:nvSpPr>
        <p:spPr>
          <a:xfrm>
            <a:off x="693753" y="2102200"/>
            <a:ext cx="7864459" cy="23788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lnSpc>
                <a:spcPct val="150000"/>
              </a:lnSpc>
            </a:pPr>
            <a:r>
              <a:rPr lang="en-IN" dirty="0"/>
              <a:t>The H</a:t>
            </a:r>
            <a:r>
              <a:rPr lang="en-IN" baseline="-25000" dirty="0"/>
              <a:t>2</a:t>
            </a:r>
            <a:r>
              <a:rPr lang="en-IN" dirty="0"/>
              <a:t> receptor antagonist are competitive inhibitors of histamine at the parietal cell H</a:t>
            </a:r>
            <a:r>
              <a:rPr lang="en-IN" baseline="-25000" dirty="0"/>
              <a:t>2</a:t>
            </a:r>
            <a:r>
              <a:rPr lang="en-IN" dirty="0"/>
              <a:t> receptor. They supress the normal secretion of acid by parietal cells &amp; meal stimulated secretion of acid. </a:t>
            </a:r>
            <a:r>
              <a:rPr lang="en-US" dirty="0"/>
              <a:t>Histamine released by ECL cells in the stomach is blocked from binding on</a:t>
            </a:r>
          </a:p>
          <a:p>
            <a:pPr algn="just">
              <a:lnSpc>
                <a:spcPct val="150000"/>
              </a:lnSpc>
            </a:pPr>
            <a:r>
              <a:rPr lang="en-US" dirty="0"/>
              <a:t>parietal cell H2 receptors that stimulate acid secretion.</a:t>
            </a:r>
            <a:endParaRPr lang="en-IN" baseline="-25000" dirty="0"/>
          </a:p>
        </p:txBody>
      </p:sp>
    </p:spTree>
    <p:extLst>
      <p:ext uri="{BB962C8B-B14F-4D97-AF65-F5344CB8AC3E}">
        <p14:creationId xmlns:p14="http://schemas.microsoft.com/office/powerpoint/2010/main" val="101038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37</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9" name="TextBox 8">
            <a:extLst>
              <a:ext uri="{FF2B5EF4-FFF2-40B4-BE49-F238E27FC236}">
                <a16:creationId xmlns:a16="http://schemas.microsoft.com/office/drawing/2014/main" id="{67D8E9FB-3D95-4179-9EAF-BA069B6E3DE5}"/>
              </a:ext>
            </a:extLst>
          </p:cNvPr>
          <p:cNvSpPr txBox="1"/>
          <p:nvPr/>
        </p:nvSpPr>
        <p:spPr>
          <a:xfrm>
            <a:off x="3653110" y="1066388"/>
            <a:ext cx="2487331" cy="369332"/>
          </a:xfrm>
          <a:prstGeom prst="rect">
            <a:avLst/>
          </a:prstGeom>
          <a:noFill/>
        </p:spPr>
        <p:txBody>
          <a:bodyPr wrap="square">
            <a:spAutoFit/>
          </a:bodyPr>
          <a:lstStyle/>
          <a:p>
            <a:r>
              <a:rPr lang="en-IN" sz="1800" dirty="0">
                <a:solidFill>
                  <a:schemeClr val="tx2">
                    <a:lumMod val="25000"/>
                  </a:schemeClr>
                </a:solidFill>
              </a:rPr>
              <a:t>H</a:t>
            </a:r>
            <a:r>
              <a:rPr lang="en-IN" sz="1800" baseline="-25000" dirty="0">
                <a:solidFill>
                  <a:schemeClr val="tx2">
                    <a:lumMod val="25000"/>
                  </a:schemeClr>
                </a:solidFill>
              </a:rPr>
              <a:t>2  </a:t>
            </a:r>
            <a:r>
              <a:rPr lang="en-IN" sz="1800" dirty="0">
                <a:solidFill>
                  <a:schemeClr val="tx2">
                    <a:lumMod val="25000"/>
                  </a:schemeClr>
                </a:solidFill>
              </a:rPr>
              <a:t>Receptor Blocker  </a:t>
            </a:r>
          </a:p>
        </p:txBody>
      </p:sp>
      <p:sp>
        <p:nvSpPr>
          <p:cNvPr id="11" name="TextBox 10">
            <a:extLst>
              <a:ext uri="{FF2B5EF4-FFF2-40B4-BE49-F238E27FC236}">
                <a16:creationId xmlns:a16="http://schemas.microsoft.com/office/drawing/2014/main" id="{969264AA-E445-4E8D-B5FF-53B45F96397B}"/>
              </a:ext>
            </a:extLst>
          </p:cNvPr>
          <p:cNvSpPr txBox="1"/>
          <p:nvPr/>
        </p:nvSpPr>
        <p:spPr>
          <a:xfrm>
            <a:off x="3906945" y="3578150"/>
            <a:ext cx="1181349" cy="307777"/>
          </a:xfrm>
          <a:prstGeom prst="rect">
            <a:avLst/>
          </a:prstGeom>
          <a:noFill/>
        </p:spPr>
        <p:txBody>
          <a:bodyPr wrap="square">
            <a:spAutoFit/>
          </a:bodyPr>
          <a:lstStyle/>
          <a:p>
            <a:r>
              <a:rPr lang="en-IN" b="1" dirty="0"/>
              <a:t>Cimetidine</a:t>
            </a:r>
            <a:endParaRPr lang="en-IN" dirty="0"/>
          </a:p>
        </p:txBody>
      </p:sp>
      <p:graphicFrame>
        <p:nvGraphicFramePr>
          <p:cNvPr id="3" name="Object 2">
            <a:extLst>
              <a:ext uri="{FF2B5EF4-FFF2-40B4-BE49-F238E27FC236}">
                <a16:creationId xmlns:a16="http://schemas.microsoft.com/office/drawing/2014/main" id="{A0F1E2AD-C8E1-403F-82D5-644EC8D1E2A9}"/>
              </a:ext>
            </a:extLst>
          </p:cNvPr>
          <p:cNvGraphicFramePr>
            <a:graphicFrameLocks noChangeAspect="1"/>
          </p:cNvGraphicFramePr>
          <p:nvPr>
            <p:extLst>
              <p:ext uri="{D42A27DB-BD31-4B8C-83A1-F6EECF244321}">
                <p14:modId xmlns:p14="http://schemas.microsoft.com/office/powerpoint/2010/main" val="2791027761"/>
              </p:ext>
            </p:extLst>
          </p:nvPr>
        </p:nvGraphicFramePr>
        <p:xfrm>
          <a:off x="3424930" y="2273305"/>
          <a:ext cx="2438400" cy="1168400"/>
        </p:xfrm>
        <a:graphic>
          <a:graphicData uri="http://schemas.openxmlformats.org/presentationml/2006/ole">
            <mc:AlternateContent xmlns:mc="http://schemas.openxmlformats.org/markup-compatibility/2006">
              <mc:Choice xmlns:v="urn:schemas-microsoft-com:vml" Requires="v">
                <p:oleObj name="ChemDoodle OLE" r:id="rId3" imgW="2438280" imgH="1168560" progId="CHEMDOODLEOLE.ChemDoodleEmbeddedObject.1">
                  <p:embed/>
                </p:oleObj>
              </mc:Choice>
              <mc:Fallback>
                <p:oleObj name="ChemDoodle OLE" r:id="rId3" imgW="2438280" imgH="1168560" progId="CHEMDOODLEOLE.ChemDoodleEmbeddedObject.1">
                  <p:embed/>
                  <p:pic>
                    <p:nvPicPr>
                      <p:cNvPr id="3" name="Object 2">
                        <a:extLst>
                          <a:ext uri="{FF2B5EF4-FFF2-40B4-BE49-F238E27FC236}">
                            <a16:creationId xmlns:a16="http://schemas.microsoft.com/office/drawing/2014/main" id="{A0F1E2AD-C8E1-403F-82D5-644EC8D1E2A9}"/>
                          </a:ext>
                        </a:extLst>
                      </p:cNvPr>
                      <p:cNvPicPr/>
                      <p:nvPr/>
                    </p:nvPicPr>
                    <p:blipFill>
                      <a:blip r:embed="rId4"/>
                      <a:stretch>
                        <a:fillRect/>
                      </a:stretch>
                    </p:blipFill>
                    <p:spPr>
                      <a:xfrm>
                        <a:off x="3424930" y="2273305"/>
                        <a:ext cx="2438400" cy="1168400"/>
                      </a:xfrm>
                      <a:prstGeom prst="rect">
                        <a:avLst/>
                      </a:prstGeom>
                    </p:spPr>
                  </p:pic>
                </p:oleObj>
              </mc:Fallback>
            </mc:AlternateContent>
          </a:graphicData>
        </a:graphic>
      </p:graphicFrame>
    </p:spTree>
    <p:extLst>
      <p:ext uri="{BB962C8B-B14F-4D97-AF65-F5344CB8AC3E}">
        <p14:creationId xmlns:p14="http://schemas.microsoft.com/office/powerpoint/2010/main" val="1414107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38</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9" name="TextBox 8">
            <a:extLst>
              <a:ext uri="{FF2B5EF4-FFF2-40B4-BE49-F238E27FC236}">
                <a16:creationId xmlns:a16="http://schemas.microsoft.com/office/drawing/2014/main" id="{67D8E9FB-3D95-4179-9EAF-BA069B6E3DE5}"/>
              </a:ext>
            </a:extLst>
          </p:cNvPr>
          <p:cNvSpPr txBox="1"/>
          <p:nvPr/>
        </p:nvSpPr>
        <p:spPr>
          <a:xfrm>
            <a:off x="3644123" y="1066388"/>
            <a:ext cx="2321248" cy="369332"/>
          </a:xfrm>
          <a:prstGeom prst="rect">
            <a:avLst/>
          </a:prstGeom>
          <a:noFill/>
        </p:spPr>
        <p:txBody>
          <a:bodyPr wrap="square">
            <a:spAutoFit/>
          </a:bodyPr>
          <a:lstStyle/>
          <a:p>
            <a:r>
              <a:rPr lang="en-IN" sz="1800" dirty="0">
                <a:solidFill>
                  <a:schemeClr val="tx2">
                    <a:lumMod val="25000"/>
                  </a:schemeClr>
                </a:solidFill>
              </a:rPr>
              <a:t>H</a:t>
            </a:r>
            <a:r>
              <a:rPr lang="en-IN" sz="1800" baseline="-25000" dirty="0">
                <a:solidFill>
                  <a:schemeClr val="tx2">
                    <a:lumMod val="25000"/>
                  </a:schemeClr>
                </a:solidFill>
              </a:rPr>
              <a:t>2  </a:t>
            </a:r>
            <a:r>
              <a:rPr lang="en-IN" sz="1800" dirty="0">
                <a:solidFill>
                  <a:schemeClr val="tx2">
                    <a:lumMod val="25000"/>
                  </a:schemeClr>
                </a:solidFill>
              </a:rPr>
              <a:t>Receptor Blocker  </a:t>
            </a:r>
          </a:p>
        </p:txBody>
      </p:sp>
      <p:sp>
        <p:nvSpPr>
          <p:cNvPr id="10" name="TextBox 9">
            <a:extLst>
              <a:ext uri="{FF2B5EF4-FFF2-40B4-BE49-F238E27FC236}">
                <a16:creationId xmlns:a16="http://schemas.microsoft.com/office/drawing/2014/main" id="{39A67576-C077-41DF-81D5-FBB7A5BE2F3B}"/>
              </a:ext>
            </a:extLst>
          </p:cNvPr>
          <p:cNvSpPr txBox="1"/>
          <p:nvPr/>
        </p:nvSpPr>
        <p:spPr>
          <a:xfrm>
            <a:off x="4348076" y="3401538"/>
            <a:ext cx="1085018" cy="307777"/>
          </a:xfrm>
          <a:prstGeom prst="rect">
            <a:avLst/>
          </a:prstGeom>
          <a:noFill/>
        </p:spPr>
        <p:txBody>
          <a:bodyPr wrap="square">
            <a:spAutoFit/>
          </a:bodyPr>
          <a:lstStyle/>
          <a:p>
            <a:r>
              <a:rPr lang="en-IN" b="1" dirty="0"/>
              <a:t>Ranitidine</a:t>
            </a:r>
            <a:endParaRPr lang="en-IN" dirty="0"/>
          </a:p>
        </p:txBody>
      </p:sp>
      <p:graphicFrame>
        <p:nvGraphicFramePr>
          <p:cNvPr id="12" name="Object 11">
            <a:extLst>
              <a:ext uri="{FF2B5EF4-FFF2-40B4-BE49-F238E27FC236}">
                <a16:creationId xmlns:a16="http://schemas.microsoft.com/office/drawing/2014/main" id="{B5102F6C-0671-49CA-97EF-BB5B13CC3AC7}"/>
              </a:ext>
            </a:extLst>
          </p:cNvPr>
          <p:cNvGraphicFramePr>
            <a:graphicFrameLocks noChangeAspect="1"/>
          </p:cNvGraphicFramePr>
          <p:nvPr>
            <p:extLst>
              <p:ext uri="{D42A27DB-BD31-4B8C-83A1-F6EECF244321}">
                <p14:modId xmlns:p14="http://schemas.microsoft.com/office/powerpoint/2010/main" val="902282403"/>
              </p:ext>
            </p:extLst>
          </p:nvPr>
        </p:nvGraphicFramePr>
        <p:xfrm>
          <a:off x="3007256" y="2275955"/>
          <a:ext cx="3327400" cy="1028700"/>
        </p:xfrm>
        <a:graphic>
          <a:graphicData uri="http://schemas.openxmlformats.org/presentationml/2006/ole">
            <mc:AlternateContent xmlns:mc="http://schemas.openxmlformats.org/markup-compatibility/2006">
              <mc:Choice xmlns:v="urn:schemas-microsoft-com:vml" Requires="v">
                <p:oleObj name="ChemDoodle OLE" r:id="rId3" imgW="3327480" imgH="1028880" progId="CHEMDOODLEOLE.ChemDoodleEmbeddedObject.1">
                  <p:embed/>
                </p:oleObj>
              </mc:Choice>
              <mc:Fallback>
                <p:oleObj name="ChemDoodle OLE" r:id="rId3" imgW="3327480" imgH="1028880" progId="CHEMDOODLEOLE.ChemDoodleEmbeddedObject.1">
                  <p:embed/>
                  <p:pic>
                    <p:nvPicPr>
                      <p:cNvPr id="5" name="Object 4">
                        <a:extLst>
                          <a:ext uri="{FF2B5EF4-FFF2-40B4-BE49-F238E27FC236}">
                            <a16:creationId xmlns:a16="http://schemas.microsoft.com/office/drawing/2014/main" id="{0B80E211-66A6-45C1-9E21-6A990FFA3527}"/>
                          </a:ext>
                        </a:extLst>
                      </p:cNvPr>
                      <p:cNvPicPr/>
                      <p:nvPr/>
                    </p:nvPicPr>
                    <p:blipFill>
                      <a:blip r:embed="rId4"/>
                      <a:stretch>
                        <a:fillRect/>
                      </a:stretch>
                    </p:blipFill>
                    <p:spPr>
                      <a:xfrm>
                        <a:off x="3007256" y="2275955"/>
                        <a:ext cx="3327400" cy="1028700"/>
                      </a:xfrm>
                      <a:prstGeom prst="rect">
                        <a:avLst/>
                      </a:prstGeom>
                    </p:spPr>
                  </p:pic>
                </p:oleObj>
              </mc:Fallback>
            </mc:AlternateContent>
          </a:graphicData>
        </a:graphic>
      </p:graphicFrame>
    </p:spTree>
    <p:extLst>
      <p:ext uri="{BB962C8B-B14F-4D97-AF65-F5344CB8AC3E}">
        <p14:creationId xmlns:p14="http://schemas.microsoft.com/office/powerpoint/2010/main" val="2176727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39</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9" name="TextBox 8">
            <a:extLst>
              <a:ext uri="{FF2B5EF4-FFF2-40B4-BE49-F238E27FC236}">
                <a16:creationId xmlns:a16="http://schemas.microsoft.com/office/drawing/2014/main" id="{67D8E9FB-3D95-4179-9EAF-BA069B6E3DE5}"/>
              </a:ext>
            </a:extLst>
          </p:cNvPr>
          <p:cNvSpPr txBox="1"/>
          <p:nvPr/>
        </p:nvSpPr>
        <p:spPr>
          <a:xfrm>
            <a:off x="3278987" y="976643"/>
            <a:ext cx="2356703" cy="369332"/>
          </a:xfrm>
          <a:prstGeom prst="rect">
            <a:avLst/>
          </a:prstGeom>
          <a:noFill/>
        </p:spPr>
        <p:txBody>
          <a:bodyPr wrap="square">
            <a:spAutoFit/>
          </a:bodyPr>
          <a:lstStyle/>
          <a:p>
            <a:r>
              <a:rPr lang="en-IN" sz="1800" dirty="0">
                <a:solidFill>
                  <a:schemeClr val="tx2">
                    <a:lumMod val="25000"/>
                  </a:schemeClr>
                </a:solidFill>
              </a:rPr>
              <a:t>H</a:t>
            </a:r>
            <a:r>
              <a:rPr lang="en-IN" sz="1800" baseline="-25000" dirty="0">
                <a:solidFill>
                  <a:schemeClr val="tx2">
                    <a:lumMod val="25000"/>
                  </a:schemeClr>
                </a:solidFill>
              </a:rPr>
              <a:t>2  </a:t>
            </a:r>
            <a:r>
              <a:rPr lang="en-IN" sz="1800" dirty="0">
                <a:solidFill>
                  <a:schemeClr val="tx2">
                    <a:lumMod val="25000"/>
                  </a:schemeClr>
                </a:solidFill>
              </a:rPr>
              <a:t>Receptor Blocker  </a:t>
            </a:r>
          </a:p>
        </p:txBody>
      </p:sp>
      <p:sp>
        <p:nvSpPr>
          <p:cNvPr id="13" name="TextBox 12">
            <a:extLst>
              <a:ext uri="{FF2B5EF4-FFF2-40B4-BE49-F238E27FC236}">
                <a16:creationId xmlns:a16="http://schemas.microsoft.com/office/drawing/2014/main" id="{1DAEEF30-82F9-46A0-9D09-428861576EF3}"/>
              </a:ext>
            </a:extLst>
          </p:cNvPr>
          <p:cNvSpPr txBox="1"/>
          <p:nvPr/>
        </p:nvSpPr>
        <p:spPr>
          <a:xfrm>
            <a:off x="3986212" y="3417050"/>
            <a:ext cx="1263812" cy="307777"/>
          </a:xfrm>
          <a:prstGeom prst="rect">
            <a:avLst/>
          </a:prstGeom>
          <a:noFill/>
        </p:spPr>
        <p:txBody>
          <a:bodyPr wrap="square">
            <a:spAutoFit/>
          </a:bodyPr>
          <a:lstStyle/>
          <a:p>
            <a:r>
              <a:rPr lang="en-IN" b="1" dirty="0"/>
              <a:t>Famotidine</a:t>
            </a:r>
            <a:endParaRPr lang="en-IN" dirty="0"/>
          </a:p>
        </p:txBody>
      </p:sp>
      <p:graphicFrame>
        <p:nvGraphicFramePr>
          <p:cNvPr id="3" name="Object 2">
            <a:extLst>
              <a:ext uri="{FF2B5EF4-FFF2-40B4-BE49-F238E27FC236}">
                <a16:creationId xmlns:a16="http://schemas.microsoft.com/office/drawing/2014/main" id="{2FA74B69-792B-4EDE-AB7E-72490F5252FA}"/>
              </a:ext>
            </a:extLst>
          </p:cNvPr>
          <p:cNvGraphicFramePr>
            <a:graphicFrameLocks noChangeAspect="1"/>
          </p:cNvGraphicFramePr>
          <p:nvPr>
            <p:extLst>
              <p:ext uri="{D42A27DB-BD31-4B8C-83A1-F6EECF244321}">
                <p14:modId xmlns:p14="http://schemas.microsoft.com/office/powerpoint/2010/main" val="1365415595"/>
              </p:ext>
            </p:extLst>
          </p:nvPr>
        </p:nvGraphicFramePr>
        <p:xfrm>
          <a:off x="2827751" y="2370124"/>
          <a:ext cx="3454400" cy="977900"/>
        </p:xfrm>
        <a:graphic>
          <a:graphicData uri="http://schemas.openxmlformats.org/presentationml/2006/ole">
            <mc:AlternateContent xmlns:mc="http://schemas.openxmlformats.org/markup-compatibility/2006">
              <mc:Choice xmlns:v="urn:schemas-microsoft-com:vml" Requires="v">
                <p:oleObj name="ChemDoodle OLE" r:id="rId3" imgW="3454560" imgH="977760" progId="CHEMDOODLEOLE.ChemDoodleEmbeddedObject.1">
                  <p:embed/>
                </p:oleObj>
              </mc:Choice>
              <mc:Fallback>
                <p:oleObj name="ChemDoodle OLE" r:id="rId3" imgW="3454560" imgH="977760" progId="CHEMDOODLEOLE.ChemDoodleEmbeddedObject.1">
                  <p:embed/>
                  <p:pic>
                    <p:nvPicPr>
                      <p:cNvPr id="0" name=""/>
                      <p:cNvPicPr/>
                      <p:nvPr/>
                    </p:nvPicPr>
                    <p:blipFill>
                      <a:blip r:embed="rId4"/>
                      <a:stretch>
                        <a:fillRect/>
                      </a:stretch>
                    </p:blipFill>
                    <p:spPr>
                      <a:xfrm>
                        <a:off x="2827751" y="2370124"/>
                        <a:ext cx="3454400" cy="977900"/>
                      </a:xfrm>
                      <a:prstGeom prst="rect">
                        <a:avLst/>
                      </a:prstGeom>
                    </p:spPr>
                  </p:pic>
                </p:oleObj>
              </mc:Fallback>
            </mc:AlternateContent>
          </a:graphicData>
        </a:graphic>
      </p:graphicFrame>
    </p:spTree>
    <p:extLst>
      <p:ext uri="{BB962C8B-B14F-4D97-AF65-F5344CB8AC3E}">
        <p14:creationId xmlns:p14="http://schemas.microsoft.com/office/powerpoint/2010/main" val="2107743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95236" y="572856"/>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4" name="Object 3">
            <a:extLst>
              <a:ext uri="{FF2B5EF4-FFF2-40B4-BE49-F238E27FC236}">
                <a16:creationId xmlns:a16="http://schemas.microsoft.com/office/drawing/2014/main" id="{5430BE19-A52C-4D75-A87E-34BBAD41A53A}"/>
              </a:ext>
            </a:extLst>
          </p:cNvPr>
          <p:cNvGraphicFramePr>
            <a:graphicFrameLocks noChangeAspect="1"/>
          </p:cNvGraphicFramePr>
          <p:nvPr>
            <p:extLst>
              <p:ext uri="{D42A27DB-BD31-4B8C-83A1-F6EECF244321}">
                <p14:modId xmlns:p14="http://schemas.microsoft.com/office/powerpoint/2010/main" val="1349622698"/>
              </p:ext>
            </p:extLst>
          </p:nvPr>
        </p:nvGraphicFramePr>
        <p:xfrm>
          <a:off x="3819207" y="2997373"/>
          <a:ext cx="1397000" cy="736600"/>
        </p:xfrm>
        <a:graphic>
          <a:graphicData uri="http://schemas.openxmlformats.org/presentationml/2006/ole">
            <mc:AlternateContent xmlns:mc="http://schemas.openxmlformats.org/markup-compatibility/2006">
              <mc:Choice xmlns:v="urn:schemas-microsoft-com:vml" Requires="v">
                <p:oleObj name="ChemDoodle OLE" r:id="rId3" imgW="1397160" imgH="736560" progId="CHEMDOODLEOLE.ChemDoodleEmbeddedObject.1">
                  <p:embed/>
                </p:oleObj>
              </mc:Choice>
              <mc:Fallback>
                <p:oleObj name="ChemDoodle OLE" r:id="rId3" imgW="1397160" imgH="736560" progId="CHEMDOODLEOLE.ChemDoodleEmbeddedObject.1">
                  <p:embed/>
                  <p:pic>
                    <p:nvPicPr>
                      <p:cNvPr id="0" name=""/>
                      <p:cNvPicPr/>
                      <p:nvPr/>
                    </p:nvPicPr>
                    <p:blipFill>
                      <a:blip r:embed="rId4"/>
                      <a:stretch>
                        <a:fillRect/>
                      </a:stretch>
                    </p:blipFill>
                    <p:spPr>
                      <a:xfrm>
                        <a:off x="3819207" y="2997373"/>
                        <a:ext cx="1397000" cy="7366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7058B48-6A8D-40DE-8AD6-43C8AA55D9B2}"/>
              </a:ext>
            </a:extLst>
          </p:cNvPr>
          <p:cNvSpPr txBox="1"/>
          <p:nvPr/>
        </p:nvSpPr>
        <p:spPr>
          <a:xfrm>
            <a:off x="2696501" y="974024"/>
            <a:ext cx="4400550" cy="461665"/>
          </a:xfrm>
          <a:prstGeom prst="rect">
            <a:avLst/>
          </a:prstGeom>
          <a:noFill/>
        </p:spPr>
        <p:txBody>
          <a:bodyPr wrap="square" rtlCol="0">
            <a:spAutoFit/>
          </a:bodyPr>
          <a:lstStyle/>
          <a:p>
            <a:r>
              <a:rPr lang="en-IN" sz="1800" b="1" dirty="0">
                <a:solidFill>
                  <a:srgbClr val="002060"/>
                </a:solidFill>
              </a:rPr>
              <a:t>Physiological</a:t>
            </a:r>
            <a:r>
              <a:rPr lang="en-IN" sz="2400" dirty="0"/>
              <a:t> </a:t>
            </a:r>
            <a:r>
              <a:rPr lang="en-IN" sz="1800" b="1" dirty="0">
                <a:solidFill>
                  <a:srgbClr val="002060"/>
                </a:solidFill>
              </a:rPr>
              <a:t>actions of Histamine</a:t>
            </a:r>
          </a:p>
        </p:txBody>
      </p:sp>
      <p:cxnSp>
        <p:nvCxnSpPr>
          <p:cNvPr id="9" name="Straight Connector 8">
            <a:extLst>
              <a:ext uri="{FF2B5EF4-FFF2-40B4-BE49-F238E27FC236}">
                <a16:creationId xmlns:a16="http://schemas.microsoft.com/office/drawing/2014/main" id="{559D09A9-EB2A-4ABD-84D6-535BC651CEEA}"/>
              </a:ext>
            </a:extLst>
          </p:cNvPr>
          <p:cNvCxnSpPr>
            <a:cxnSpLocks/>
          </p:cNvCxnSpPr>
          <p:nvPr/>
        </p:nvCxnSpPr>
        <p:spPr>
          <a:xfrm>
            <a:off x="4208542" y="2366163"/>
            <a:ext cx="0" cy="593122"/>
          </a:xfrm>
          <a:prstGeom prst="line">
            <a:avLst/>
          </a:prstGeom>
          <a:ln w="19050">
            <a:solidFill>
              <a:schemeClr val="tx2">
                <a:lumMod val="10000"/>
              </a:schemeClr>
            </a:solidFill>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2454BF48-B2F6-4193-B23C-7BC482700238}"/>
              </a:ext>
            </a:extLst>
          </p:cNvPr>
          <p:cNvSpPr txBox="1"/>
          <p:nvPr/>
        </p:nvSpPr>
        <p:spPr>
          <a:xfrm>
            <a:off x="3651772" y="2021095"/>
            <a:ext cx="1335881" cy="307777"/>
          </a:xfrm>
          <a:prstGeom prst="rect">
            <a:avLst/>
          </a:prstGeom>
          <a:noFill/>
        </p:spPr>
        <p:txBody>
          <a:bodyPr wrap="square" rtlCol="0">
            <a:spAutoFit/>
          </a:bodyPr>
          <a:lstStyle/>
          <a:p>
            <a:r>
              <a:rPr lang="en-IN" dirty="0"/>
              <a:t>Vasodilation</a:t>
            </a:r>
          </a:p>
        </p:txBody>
      </p:sp>
      <p:pic>
        <p:nvPicPr>
          <p:cNvPr id="13" name="Picture 12" descr="A picture containing cosmetic&#10;&#10;Description automatically generated">
            <a:extLst>
              <a:ext uri="{FF2B5EF4-FFF2-40B4-BE49-F238E27FC236}">
                <a16:creationId xmlns:a16="http://schemas.microsoft.com/office/drawing/2014/main" id="{25886564-3593-4B22-A94C-0CA55D19DE17}"/>
              </a:ext>
            </a:extLst>
          </p:cNvPr>
          <p:cNvPicPr>
            <a:picLocks noChangeAspect="1"/>
          </p:cNvPicPr>
          <p:nvPr/>
        </p:nvPicPr>
        <p:blipFill>
          <a:blip r:embed="rId5"/>
          <a:stretch>
            <a:fillRect/>
          </a:stretch>
        </p:blipFill>
        <p:spPr>
          <a:xfrm>
            <a:off x="4856344" y="2021095"/>
            <a:ext cx="784592" cy="670331"/>
          </a:xfrm>
          <a:prstGeom prst="rect">
            <a:avLst/>
          </a:prstGeom>
        </p:spPr>
      </p:pic>
      <p:cxnSp>
        <p:nvCxnSpPr>
          <p:cNvPr id="15" name="Straight Connector 14">
            <a:extLst>
              <a:ext uri="{FF2B5EF4-FFF2-40B4-BE49-F238E27FC236}">
                <a16:creationId xmlns:a16="http://schemas.microsoft.com/office/drawing/2014/main" id="{7320737A-1024-4BE9-ADFB-BDD898918801}"/>
              </a:ext>
            </a:extLst>
          </p:cNvPr>
          <p:cNvCxnSpPr/>
          <p:nvPr/>
        </p:nvCxnSpPr>
        <p:spPr>
          <a:xfrm>
            <a:off x="5216207" y="3387782"/>
            <a:ext cx="757238" cy="0"/>
          </a:xfrm>
          <a:prstGeom prst="line">
            <a:avLst/>
          </a:prstGeom>
          <a:ln w="190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pic>
        <p:nvPicPr>
          <p:cNvPr id="19" name="Picture 18" descr="A picture containing text&#10;&#10;Description automatically generated">
            <a:extLst>
              <a:ext uri="{FF2B5EF4-FFF2-40B4-BE49-F238E27FC236}">
                <a16:creationId xmlns:a16="http://schemas.microsoft.com/office/drawing/2014/main" id="{D7F22185-4849-4DE7-99BC-7A6A6A5CF9A4}"/>
              </a:ext>
            </a:extLst>
          </p:cNvPr>
          <p:cNvPicPr>
            <a:picLocks noChangeAspect="1"/>
          </p:cNvPicPr>
          <p:nvPr/>
        </p:nvPicPr>
        <p:blipFill>
          <a:blip r:embed="rId6">
            <a:clrChange>
              <a:clrFrom>
                <a:srgbClr val="FFFFFF"/>
              </a:clrFrom>
              <a:clrTo>
                <a:srgbClr val="FFFFFF">
                  <a:alpha val="0"/>
                </a:srgbClr>
              </a:clrTo>
            </a:clrChange>
            <a:alphaModFix/>
          </a:blip>
          <a:stretch>
            <a:fillRect/>
          </a:stretch>
        </p:blipFill>
        <p:spPr>
          <a:xfrm>
            <a:off x="6943966" y="3535404"/>
            <a:ext cx="1047727" cy="579240"/>
          </a:xfrm>
          <a:prstGeom prst="rect">
            <a:avLst/>
          </a:prstGeom>
        </p:spPr>
      </p:pic>
      <p:sp>
        <p:nvSpPr>
          <p:cNvPr id="21" name="TextBox 20">
            <a:extLst>
              <a:ext uri="{FF2B5EF4-FFF2-40B4-BE49-F238E27FC236}">
                <a16:creationId xmlns:a16="http://schemas.microsoft.com/office/drawing/2014/main" id="{E45573AD-04A8-4B99-B6D7-04F88329C825}"/>
              </a:ext>
            </a:extLst>
          </p:cNvPr>
          <p:cNvSpPr txBox="1"/>
          <p:nvPr/>
        </p:nvSpPr>
        <p:spPr>
          <a:xfrm>
            <a:off x="3368737" y="4326238"/>
            <a:ext cx="1825372" cy="307777"/>
          </a:xfrm>
          <a:prstGeom prst="rect">
            <a:avLst/>
          </a:prstGeom>
          <a:noFill/>
        </p:spPr>
        <p:txBody>
          <a:bodyPr wrap="square" rtlCol="0">
            <a:spAutoFit/>
          </a:bodyPr>
          <a:lstStyle/>
          <a:p>
            <a:r>
              <a:rPr lang="en-IN" dirty="0"/>
              <a:t>Immunosuppression</a:t>
            </a:r>
          </a:p>
        </p:txBody>
      </p:sp>
      <p:cxnSp>
        <p:nvCxnSpPr>
          <p:cNvPr id="22" name="Straight Connector 21">
            <a:extLst>
              <a:ext uri="{FF2B5EF4-FFF2-40B4-BE49-F238E27FC236}">
                <a16:creationId xmlns:a16="http://schemas.microsoft.com/office/drawing/2014/main" id="{29BE890E-207F-41C2-91FB-6544DC73A742}"/>
              </a:ext>
            </a:extLst>
          </p:cNvPr>
          <p:cNvCxnSpPr>
            <a:cxnSpLocks/>
          </p:cNvCxnSpPr>
          <p:nvPr/>
        </p:nvCxnSpPr>
        <p:spPr>
          <a:xfrm flipV="1">
            <a:off x="4686843" y="2952815"/>
            <a:ext cx="484570" cy="160723"/>
          </a:xfrm>
          <a:prstGeom prst="line">
            <a:avLst/>
          </a:prstGeom>
          <a:ln w="19050">
            <a:solidFill>
              <a:schemeClr val="tx2">
                <a:lumMod val="10000"/>
              </a:schemeClr>
            </a:solidFill>
          </a:ln>
        </p:spPr>
        <p:style>
          <a:lnRef idx="1">
            <a:schemeClr val="accent6"/>
          </a:lnRef>
          <a:fillRef idx="0">
            <a:schemeClr val="accent6"/>
          </a:fillRef>
          <a:effectRef idx="0">
            <a:schemeClr val="accent6"/>
          </a:effectRef>
          <a:fontRef idx="minor">
            <a:schemeClr val="tx1"/>
          </a:fontRef>
        </p:style>
      </p:cxnSp>
      <p:pic>
        <p:nvPicPr>
          <p:cNvPr id="1026" name="Picture 2" descr="Best Itching Sensation GIFs | Gfycat">
            <a:extLst>
              <a:ext uri="{FF2B5EF4-FFF2-40B4-BE49-F238E27FC236}">
                <a16:creationId xmlns:a16="http://schemas.microsoft.com/office/drawing/2014/main" id="{546C1254-DF32-4A36-B7C9-28A11A51DA7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352382" y="2563360"/>
            <a:ext cx="1097244" cy="54862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1DB8F95D-C777-4F37-894E-46D0A60D1BAC}"/>
              </a:ext>
            </a:extLst>
          </p:cNvPr>
          <p:cNvSpPr txBox="1"/>
          <p:nvPr/>
        </p:nvSpPr>
        <p:spPr>
          <a:xfrm>
            <a:off x="5194109" y="2761945"/>
            <a:ext cx="2416684" cy="307777"/>
          </a:xfrm>
          <a:prstGeom prst="rect">
            <a:avLst/>
          </a:prstGeom>
          <a:noFill/>
        </p:spPr>
        <p:txBody>
          <a:bodyPr wrap="square" rtlCol="0">
            <a:spAutoFit/>
          </a:bodyPr>
          <a:lstStyle/>
          <a:p>
            <a:r>
              <a:rPr lang="en-IN" dirty="0"/>
              <a:t>Allergic reaction (itching)</a:t>
            </a:r>
          </a:p>
        </p:txBody>
      </p:sp>
      <p:cxnSp>
        <p:nvCxnSpPr>
          <p:cNvPr id="28" name="Straight Connector 27">
            <a:extLst>
              <a:ext uri="{FF2B5EF4-FFF2-40B4-BE49-F238E27FC236}">
                <a16:creationId xmlns:a16="http://schemas.microsoft.com/office/drawing/2014/main" id="{05A3D15D-2A35-4979-9458-4B2C53B6D76B}"/>
              </a:ext>
            </a:extLst>
          </p:cNvPr>
          <p:cNvCxnSpPr>
            <a:cxnSpLocks/>
          </p:cNvCxnSpPr>
          <p:nvPr/>
        </p:nvCxnSpPr>
        <p:spPr>
          <a:xfrm>
            <a:off x="4208542" y="3866051"/>
            <a:ext cx="0" cy="424450"/>
          </a:xfrm>
          <a:prstGeom prst="line">
            <a:avLst/>
          </a:prstGeom>
          <a:ln w="19050">
            <a:solidFill>
              <a:schemeClr val="tx2">
                <a:lumMod val="10000"/>
              </a:schemeClr>
            </a:solidFill>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7834410C-4322-48C4-97C8-1CDDE1CC87CC}"/>
              </a:ext>
            </a:extLst>
          </p:cNvPr>
          <p:cNvCxnSpPr>
            <a:cxnSpLocks/>
          </p:cNvCxnSpPr>
          <p:nvPr/>
        </p:nvCxnSpPr>
        <p:spPr>
          <a:xfrm>
            <a:off x="2942399" y="3365673"/>
            <a:ext cx="757238" cy="0"/>
          </a:xfrm>
          <a:prstGeom prst="line">
            <a:avLst/>
          </a:prstGeom>
          <a:ln w="190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329E61-81CE-45E7-AC0B-E1FFE1AE7BD7}"/>
              </a:ext>
            </a:extLst>
          </p:cNvPr>
          <p:cNvCxnSpPr>
            <a:cxnSpLocks/>
          </p:cNvCxnSpPr>
          <p:nvPr/>
        </p:nvCxnSpPr>
        <p:spPr>
          <a:xfrm>
            <a:off x="4659404" y="3688355"/>
            <a:ext cx="512009" cy="225581"/>
          </a:xfrm>
          <a:prstGeom prst="line">
            <a:avLst/>
          </a:prstGeom>
          <a:ln w="190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F5F53B8-5D9D-4C31-B224-B091C41434DC}"/>
              </a:ext>
            </a:extLst>
          </p:cNvPr>
          <p:cNvSpPr txBox="1"/>
          <p:nvPr/>
        </p:nvSpPr>
        <p:spPr>
          <a:xfrm>
            <a:off x="5912930" y="3263786"/>
            <a:ext cx="2416684" cy="307777"/>
          </a:xfrm>
          <a:prstGeom prst="rect">
            <a:avLst/>
          </a:prstGeom>
          <a:noFill/>
        </p:spPr>
        <p:txBody>
          <a:bodyPr wrap="square" rtlCol="0">
            <a:spAutoFit/>
          </a:bodyPr>
          <a:lstStyle/>
          <a:p>
            <a:r>
              <a:rPr lang="en-IN" dirty="0"/>
              <a:t> Vascular permeability</a:t>
            </a:r>
          </a:p>
        </p:txBody>
      </p:sp>
      <p:sp>
        <p:nvSpPr>
          <p:cNvPr id="36" name="TextBox 35">
            <a:extLst>
              <a:ext uri="{FF2B5EF4-FFF2-40B4-BE49-F238E27FC236}">
                <a16:creationId xmlns:a16="http://schemas.microsoft.com/office/drawing/2014/main" id="{CE9F74F8-F4CD-43FF-A03A-43CD38D33FCC}"/>
              </a:ext>
            </a:extLst>
          </p:cNvPr>
          <p:cNvSpPr txBox="1"/>
          <p:nvPr/>
        </p:nvSpPr>
        <p:spPr>
          <a:xfrm>
            <a:off x="5543550" y="3995269"/>
            <a:ext cx="2416684" cy="307777"/>
          </a:xfrm>
          <a:prstGeom prst="rect">
            <a:avLst/>
          </a:prstGeom>
          <a:noFill/>
        </p:spPr>
        <p:txBody>
          <a:bodyPr wrap="square" rtlCol="0">
            <a:spAutoFit/>
          </a:bodyPr>
          <a:lstStyle/>
          <a:p>
            <a:r>
              <a:rPr lang="en-IN" dirty="0"/>
              <a:t>Pain</a:t>
            </a:r>
          </a:p>
        </p:txBody>
      </p:sp>
      <p:sp>
        <p:nvSpPr>
          <p:cNvPr id="37" name="TextBox 36">
            <a:extLst>
              <a:ext uri="{FF2B5EF4-FFF2-40B4-BE49-F238E27FC236}">
                <a16:creationId xmlns:a16="http://schemas.microsoft.com/office/drawing/2014/main" id="{8D9772DA-D12F-4B6A-BA2C-1D2F1D85F16C}"/>
              </a:ext>
            </a:extLst>
          </p:cNvPr>
          <p:cNvSpPr txBox="1"/>
          <p:nvPr/>
        </p:nvSpPr>
        <p:spPr>
          <a:xfrm>
            <a:off x="1463038" y="3211784"/>
            <a:ext cx="1825372" cy="307777"/>
          </a:xfrm>
          <a:prstGeom prst="rect">
            <a:avLst/>
          </a:prstGeom>
          <a:noFill/>
        </p:spPr>
        <p:txBody>
          <a:bodyPr wrap="square" rtlCol="0">
            <a:spAutoFit/>
          </a:bodyPr>
          <a:lstStyle/>
          <a:p>
            <a:r>
              <a:rPr lang="en-IN" dirty="0"/>
              <a:t>Gastric Secretion</a:t>
            </a:r>
          </a:p>
        </p:txBody>
      </p:sp>
      <p:cxnSp>
        <p:nvCxnSpPr>
          <p:cNvPr id="38" name="Straight Connector 37">
            <a:extLst>
              <a:ext uri="{FF2B5EF4-FFF2-40B4-BE49-F238E27FC236}">
                <a16:creationId xmlns:a16="http://schemas.microsoft.com/office/drawing/2014/main" id="{9AAFEBA3-DCE6-4E44-B772-0F3E56378F40}"/>
              </a:ext>
            </a:extLst>
          </p:cNvPr>
          <p:cNvCxnSpPr>
            <a:cxnSpLocks/>
          </p:cNvCxnSpPr>
          <p:nvPr/>
        </p:nvCxnSpPr>
        <p:spPr>
          <a:xfrm flipV="1">
            <a:off x="3115994" y="3627197"/>
            <a:ext cx="505486" cy="301859"/>
          </a:xfrm>
          <a:prstGeom prst="line">
            <a:avLst/>
          </a:prstGeom>
          <a:ln w="19050">
            <a:solidFill>
              <a:schemeClr val="tx2">
                <a:lumMod val="10000"/>
              </a:schemeClr>
            </a:solidFill>
          </a:ln>
        </p:spPr>
        <p:style>
          <a:lnRef idx="1">
            <a:schemeClr val="accent6"/>
          </a:lnRef>
          <a:fillRef idx="0">
            <a:schemeClr val="accent6"/>
          </a:fillRef>
          <a:effectRef idx="0">
            <a:schemeClr val="accent6"/>
          </a:effectRef>
          <a:fontRef idx="minor">
            <a:schemeClr val="tx1"/>
          </a:fontRef>
        </p:style>
      </p:cxnSp>
      <p:graphicFrame>
        <p:nvGraphicFramePr>
          <p:cNvPr id="48" name="Object 47">
            <a:extLst>
              <a:ext uri="{FF2B5EF4-FFF2-40B4-BE49-F238E27FC236}">
                <a16:creationId xmlns:a16="http://schemas.microsoft.com/office/drawing/2014/main" id="{46AEA0F4-4AF9-414D-A113-5F2DDE4013DF}"/>
              </a:ext>
            </a:extLst>
          </p:cNvPr>
          <p:cNvGraphicFramePr>
            <a:graphicFrameLocks noChangeAspect="1"/>
          </p:cNvGraphicFramePr>
          <p:nvPr>
            <p:extLst>
              <p:ext uri="{D42A27DB-BD31-4B8C-83A1-F6EECF244321}">
                <p14:modId xmlns:p14="http://schemas.microsoft.com/office/powerpoint/2010/main" val="566210879"/>
              </p:ext>
            </p:extLst>
          </p:nvPr>
        </p:nvGraphicFramePr>
        <p:xfrm>
          <a:off x="917792" y="3056169"/>
          <a:ext cx="528873" cy="731607"/>
        </p:xfrm>
        <a:graphic>
          <a:graphicData uri="http://schemas.openxmlformats.org/presentationml/2006/ole">
            <mc:AlternateContent xmlns:mc="http://schemas.openxmlformats.org/markup-compatibility/2006">
              <mc:Choice xmlns:v="urn:schemas-microsoft-com:vml" Requires="v">
                <p:oleObj name="ChemDoodle OLE" r:id="rId8" imgW="762120" imgH="1054080" progId="CHEMDOODLEOLE.ChemDoodleEmbeddedObject.1">
                  <p:embed/>
                </p:oleObj>
              </mc:Choice>
              <mc:Fallback>
                <p:oleObj name="ChemDoodle OLE" r:id="rId8" imgW="762120" imgH="1054080" progId="CHEMDOODLEOLE.ChemDoodleEmbeddedObject.1">
                  <p:embed/>
                  <p:pic>
                    <p:nvPicPr>
                      <p:cNvPr id="10" name="Object 9">
                        <a:extLst>
                          <a:ext uri="{FF2B5EF4-FFF2-40B4-BE49-F238E27FC236}">
                            <a16:creationId xmlns:a16="http://schemas.microsoft.com/office/drawing/2014/main" id="{7DBAEB1C-0C83-4817-BBA8-A4FE5E5FAEB6}"/>
                          </a:ext>
                        </a:extLst>
                      </p:cNvPr>
                      <p:cNvPicPr/>
                      <p:nvPr/>
                    </p:nvPicPr>
                    <p:blipFill>
                      <a:blip r:embed="rId9"/>
                      <a:stretch>
                        <a:fillRect/>
                      </a:stretch>
                    </p:blipFill>
                    <p:spPr>
                      <a:xfrm>
                        <a:off x="917792" y="3056169"/>
                        <a:ext cx="528873" cy="731607"/>
                      </a:xfrm>
                      <a:prstGeom prst="rect">
                        <a:avLst/>
                      </a:prstGeom>
                    </p:spPr>
                  </p:pic>
                </p:oleObj>
              </mc:Fallback>
            </mc:AlternateContent>
          </a:graphicData>
        </a:graphic>
      </p:graphicFrame>
      <p:cxnSp>
        <p:nvCxnSpPr>
          <p:cNvPr id="53" name="Straight Connector 52">
            <a:extLst>
              <a:ext uri="{FF2B5EF4-FFF2-40B4-BE49-F238E27FC236}">
                <a16:creationId xmlns:a16="http://schemas.microsoft.com/office/drawing/2014/main" id="{75E7773F-A8D2-440D-9500-C25E6CD2C1CD}"/>
              </a:ext>
            </a:extLst>
          </p:cNvPr>
          <p:cNvCxnSpPr>
            <a:cxnSpLocks/>
          </p:cNvCxnSpPr>
          <p:nvPr/>
        </p:nvCxnSpPr>
        <p:spPr>
          <a:xfrm>
            <a:off x="3284502" y="2828711"/>
            <a:ext cx="512009" cy="225581"/>
          </a:xfrm>
          <a:prstGeom prst="line">
            <a:avLst/>
          </a:prstGeom>
          <a:ln w="190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E5FCB5A-148F-4FC0-B116-570EB5709FE8}"/>
              </a:ext>
            </a:extLst>
          </p:cNvPr>
          <p:cNvSpPr txBox="1"/>
          <p:nvPr/>
        </p:nvSpPr>
        <p:spPr>
          <a:xfrm>
            <a:off x="2007394" y="2354947"/>
            <a:ext cx="1906238" cy="307777"/>
          </a:xfrm>
          <a:prstGeom prst="rect">
            <a:avLst/>
          </a:prstGeom>
          <a:noFill/>
        </p:spPr>
        <p:txBody>
          <a:bodyPr wrap="square" rtlCol="0">
            <a:spAutoFit/>
          </a:bodyPr>
          <a:lstStyle/>
          <a:p>
            <a:r>
              <a:rPr lang="en-IN" dirty="0"/>
              <a:t>Broncho-constriction</a:t>
            </a:r>
          </a:p>
        </p:txBody>
      </p:sp>
      <p:pic>
        <p:nvPicPr>
          <p:cNvPr id="1028" name="Picture 4" descr="Bronchospasm">
            <a:extLst>
              <a:ext uri="{FF2B5EF4-FFF2-40B4-BE49-F238E27FC236}">
                <a16:creationId xmlns:a16="http://schemas.microsoft.com/office/drawing/2014/main" id="{7745EF71-DEE5-47A2-B69A-948FB5517E65}"/>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4795" y="2209547"/>
            <a:ext cx="687140" cy="68714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01551D04-F173-40D5-A6FE-FA16B9E7E70B}"/>
              </a:ext>
            </a:extLst>
          </p:cNvPr>
          <p:cNvSpPr txBox="1"/>
          <p:nvPr/>
        </p:nvSpPr>
        <p:spPr>
          <a:xfrm>
            <a:off x="1551036" y="3924387"/>
            <a:ext cx="1906238" cy="307777"/>
          </a:xfrm>
          <a:prstGeom prst="rect">
            <a:avLst/>
          </a:prstGeom>
          <a:noFill/>
        </p:spPr>
        <p:txBody>
          <a:bodyPr wrap="square" rtlCol="0">
            <a:spAutoFit/>
          </a:bodyPr>
          <a:lstStyle/>
          <a:p>
            <a:r>
              <a:rPr lang="en-IN" dirty="0"/>
              <a:t>Broncho-spasm</a:t>
            </a:r>
          </a:p>
        </p:txBody>
      </p:sp>
      <p:grpSp>
        <p:nvGrpSpPr>
          <p:cNvPr id="57" name="Group 518">
            <a:extLst>
              <a:ext uri="{FF2B5EF4-FFF2-40B4-BE49-F238E27FC236}">
                <a16:creationId xmlns:a16="http://schemas.microsoft.com/office/drawing/2014/main" id="{8362037C-D564-48F6-A67F-12F0D10C8DC0}"/>
              </a:ext>
            </a:extLst>
          </p:cNvPr>
          <p:cNvGrpSpPr>
            <a:grpSpLocks/>
          </p:cNvGrpSpPr>
          <p:nvPr/>
        </p:nvGrpSpPr>
        <p:grpSpPr bwMode="auto">
          <a:xfrm>
            <a:off x="995236" y="3947254"/>
            <a:ext cx="559986" cy="589993"/>
            <a:chOff x="1876" y="1235"/>
            <a:chExt cx="1978" cy="1893"/>
          </a:xfrm>
        </p:grpSpPr>
        <p:grpSp>
          <p:nvGrpSpPr>
            <p:cNvPr id="58" name="Group 205">
              <a:extLst>
                <a:ext uri="{FF2B5EF4-FFF2-40B4-BE49-F238E27FC236}">
                  <a16:creationId xmlns:a16="http://schemas.microsoft.com/office/drawing/2014/main" id="{0CB661BC-4D95-4E29-BCF7-2D67987C221C}"/>
                </a:ext>
              </a:extLst>
            </p:cNvPr>
            <p:cNvGrpSpPr>
              <a:grpSpLocks/>
            </p:cNvGrpSpPr>
            <p:nvPr/>
          </p:nvGrpSpPr>
          <p:grpSpPr bwMode="auto">
            <a:xfrm>
              <a:off x="1876" y="1235"/>
              <a:ext cx="1978" cy="1893"/>
              <a:chOff x="1876" y="1235"/>
              <a:chExt cx="1978" cy="1893"/>
            </a:xfrm>
          </p:grpSpPr>
          <p:sp>
            <p:nvSpPr>
              <p:cNvPr id="372" name="Freeform 5">
                <a:extLst>
                  <a:ext uri="{FF2B5EF4-FFF2-40B4-BE49-F238E27FC236}">
                    <a16:creationId xmlns:a16="http://schemas.microsoft.com/office/drawing/2014/main" id="{661F97DB-DCE8-4865-AC20-18217B201038}"/>
                  </a:ext>
                </a:extLst>
              </p:cNvPr>
              <p:cNvSpPr>
                <a:spLocks/>
              </p:cNvSpPr>
              <p:nvPr/>
            </p:nvSpPr>
            <p:spPr bwMode="auto">
              <a:xfrm>
                <a:off x="1876" y="1325"/>
                <a:ext cx="968" cy="1750"/>
              </a:xfrm>
              <a:custGeom>
                <a:avLst/>
                <a:gdLst>
                  <a:gd name="T0" fmla="*/ 4567 w 387"/>
                  <a:gd name="T1" fmla="*/ 115 h 656"/>
                  <a:gd name="T2" fmla="*/ 5493 w 387"/>
                  <a:gd name="T3" fmla="*/ 3359 h 656"/>
                  <a:gd name="T4" fmla="*/ 5993 w 387"/>
                  <a:gd name="T5" fmla="*/ 6456 h 656"/>
                  <a:gd name="T6" fmla="*/ 5963 w 387"/>
                  <a:gd name="T7" fmla="*/ 7080 h 656"/>
                  <a:gd name="T8" fmla="*/ 5775 w 387"/>
                  <a:gd name="T9" fmla="*/ 9345 h 656"/>
                  <a:gd name="T10" fmla="*/ 2804 w 387"/>
                  <a:gd name="T11" fmla="*/ 11428 h 656"/>
                  <a:gd name="T12" fmla="*/ 2376 w 387"/>
                  <a:gd name="T13" fmla="*/ 11466 h 656"/>
                  <a:gd name="T14" fmla="*/ 2284 w 387"/>
                  <a:gd name="T15" fmla="*/ 11450 h 656"/>
                  <a:gd name="T16" fmla="*/ 2209 w 387"/>
                  <a:gd name="T17" fmla="*/ 11487 h 656"/>
                  <a:gd name="T18" fmla="*/ 333 w 387"/>
                  <a:gd name="T19" fmla="*/ 11770 h 656"/>
                  <a:gd name="T20" fmla="*/ 363 w 387"/>
                  <a:gd name="T21" fmla="*/ 6875 h 656"/>
                  <a:gd name="T22" fmla="*/ 425 w 387"/>
                  <a:gd name="T23" fmla="*/ 6704 h 656"/>
                  <a:gd name="T24" fmla="*/ 688 w 387"/>
                  <a:gd name="T25" fmla="*/ 5295 h 656"/>
                  <a:gd name="T26" fmla="*/ 1063 w 387"/>
                  <a:gd name="T27" fmla="*/ 4028 h 656"/>
                  <a:gd name="T28" fmla="*/ 2709 w 387"/>
                  <a:gd name="T29" fmla="*/ 1403 h 656"/>
                  <a:gd name="T30" fmla="*/ 4567 w 387"/>
                  <a:gd name="T31" fmla="*/ 115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7" h="656">
                    <a:moveTo>
                      <a:pt x="292" y="6"/>
                    </a:moveTo>
                    <a:cubicBezTo>
                      <a:pt x="335" y="13"/>
                      <a:pt x="376" y="67"/>
                      <a:pt x="351" y="177"/>
                    </a:cubicBezTo>
                    <a:cubicBezTo>
                      <a:pt x="369" y="222"/>
                      <a:pt x="385" y="289"/>
                      <a:pt x="383" y="340"/>
                    </a:cubicBezTo>
                    <a:cubicBezTo>
                      <a:pt x="382" y="363"/>
                      <a:pt x="381" y="373"/>
                      <a:pt x="381" y="373"/>
                    </a:cubicBezTo>
                    <a:cubicBezTo>
                      <a:pt x="385" y="402"/>
                      <a:pt x="387" y="463"/>
                      <a:pt x="369" y="492"/>
                    </a:cubicBezTo>
                    <a:cubicBezTo>
                      <a:pt x="352" y="522"/>
                      <a:pt x="301" y="595"/>
                      <a:pt x="179" y="602"/>
                    </a:cubicBezTo>
                    <a:cubicBezTo>
                      <a:pt x="169" y="602"/>
                      <a:pt x="161" y="603"/>
                      <a:pt x="152" y="604"/>
                    </a:cubicBezTo>
                    <a:cubicBezTo>
                      <a:pt x="150" y="604"/>
                      <a:pt x="148" y="603"/>
                      <a:pt x="146" y="603"/>
                    </a:cubicBezTo>
                    <a:cubicBezTo>
                      <a:pt x="144" y="603"/>
                      <a:pt x="143" y="605"/>
                      <a:pt x="141" y="605"/>
                    </a:cubicBezTo>
                    <a:cubicBezTo>
                      <a:pt x="50" y="619"/>
                      <a:pt x="29" y="656"/>
                      <a:pt x="21" y="620"/>
                    </a:cubicBezTo>
                    <a:cubicBezTo>
                      <a:pt x="12" y="580"/>
                      <a:pt x="0" y="411"/>
                      <a:pt x="23" y="362"/>
                    </a:cubicBezTo>
                    <a:cubicBezTo>
                      <a:pt x="25" y="358"/>
                      <a:pt x="27" y="353"/>
                      <a:pt x="27" y="353"/>
                    </a:cubicBezTo>
                    <a:cubicBezTo>
                      <a:pt x="28" y="338"/>
                      <a:pt x="34" y="286"/>
                      <a:pt x="44" y="279"/>
                    </a:cubicBezTo>
                    <a:cubicBezTo>
                      <a:pt x="45" y="266"/>
                      <a:pt x="51" y="244"/>
                      <a:pt x="68" y="212"/>
                    </a:cubicBezTo>
                    <a:cubicBezTo>
                      <a:pt x="86" y="179"/>
                      <a:pt x="126" y="118"/>
                      <a:pt x="173" y="74"/>
                    </a:cubicBezTo>
                    <a:cubicBezTo>
                      <a:pt x="220" y="29"/>
                      <a:pt x="250" y="0"/>
                      <a:pt x="292" y="6"/>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73" name="Freeform 6">
                <a:extLst>
                  <a:ext uri="{FF2B5EF4-FFF2-40B4-BE49-F238E27FC236}">
                    <a16:creationId xmlns:a16="http://schemas.microsoft.com/office/drawing/2014/main" id="{433F84C6-F333-4CA2-A614-2DC8B4A68B45}"/>
                  </a:ext>
                </a:extLst>
              </p:cNvPr>
              <p:cNvSpPr>
                <a:spLocks/>
              </p:cNvSpPr>
              <p:nvPr/>
            </p:nvSpPr>
            <p:spPr bwMode="auto">
              <a:xfrm>
                <a:off x="2931" y="1243"/>
                <a:ext cx="923" cy="1837"/>
              </a:xfrm>
              <a:custGeom>
                <a:avLst/>
                <a:gdLst>
                  <a:gd name="T0" fmla="*/ 1176 w 369"/>
                  <a:gd name="T1" fmla="*/ 776 h 689"/>
                  <a:gd name="T2" fmla="*/ 583 w 369"/>
                  <a:gd name="T3" fmla="*/ 3695 h 689"/>
                  <a:gd name="T4" fmla="*/ 188 w 369"/>
                  <a:gd name="T5" fmla="*/ 6276 h 689"/>
                  <a:gd name="T6" fmla="*/ 708 w 369"/>
                  <a:gd name="T7" fmla="*/ 7825 h 689"/>
                  <a:gd name="T8" fmla="*/ 1813 w 369"/>
                  <a:gd name="T9" fmla="*/ 9625 h 689"/>
                  <a:gd name="T10" fmla="*/ 1801 w 369"/>
                  <a:gd name="T11" fmla="*/ 11409 h 689"/>
                  <a:gd name="T12" fmla="*/ 2679 w 369"/>
                  <a:gd name="T13" fmla="*/ 11771 h 689"/>
                  <a:gd name="T14" fmla="*/ 3492 w 369"/>
                  <a:gd name="T15" fmla="*/ 12184 h 689"/>
                  <a:gd name="T16" fmla="*/ 5525 w 369"/>
                  <a:gd name="T17" fmla="*/ 12910 h 689"/>
                  <a:gd name="T18" fmla="*/ 5776 w 369"/>
                  <a:gd name="T19" fmla="*/ 9156 h 689"/>
                  <a:gd name="T20" fmla="*/ 5651 w 369"/>
                  <a:gd name="T21" fmla="*/ 7919 h 689"/>
                  <a:gd name="T22" fmla="*/ 5663 w 369"/>
                  <a:gd name="T23" fmla="*/ 7735 h 689"/>
                  <a:gd name="T24" fmla="*/ 4850 w 369"/>
                  <a:gd name="T25" fmla="*/ 4151 h 689"/>
                  <a:gd name="T26" fmla="*/ 1176 w 369"/>
                  <a:gd name="T27" fmla="*/ 776 h 6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689">
                    <a:moveTo>
                      <a:pt x="75" y="41"/>
                    </a:moveTo>
                    <a:cubicBezTo>
                      <a:pt x="50" y="55"/>
                      <a:pt x="25" y="79"/>
                      <a:pt x="37" y="195"/>
                    </a:cubicBezTo>
                    <a:cubicBezTo>
                      <a:pt x="29" y="204"/>
                      <a:pt x="0" y="262"/>
                      <a:pt x="12" y="331"/>
                    </a:cubicBezTo>
                    <a:cubicBezTo>
                      <a:pt x="23" y="401"/>
                      <a:pt x="45" y="413"/>
                      <a:pt x="45" y="413"/>
                    </a:cubicBezTo>
                    <a:cubicBezTo>
                      <a:pt x="70" y="438"/>
                      <a:pt x="114" y="466"/>
                      <a:pt x="116" y="508"/>
                    </a:cubicBezTo>
                    <a:cubicBezTo>
                      <a:pt x="119" y="551"/>
                      <a:pt x="94" y="577"/>
                      <a:pt x="115" y="602"/>
                    </a:cubicBezTo>
                    <a:cubicBezTo>
                      <a:pt x="136" y="627"/>
                      <a:pt x="160" y="622"/>
                      <a:pt x="171" y="621"/>
                    </a:cubicBezTo>
                    <a:cubicBezTo>
                      <a:pt x="176" y="629"/>
                      <a:pt x="177" y="627"/>
                      <a:pt x="223" y="643"/>
                    </a:cubicBezTo>
                    <a:cubicBezTo>
                      <a:pt x="270" y="659"/>
                      <a:pt x="341" y="689"/>
                      <a:pt x="353" y="681"/>
                    </a:cubicBezTo>
                    <a:cubicBezTo>
                      <a:pt x="365" y="673"/>
                      <a:pt x="369" y="523"/>
                      <a:pt x="369" y="483"/>
                    </a:cubicBezTo>
                    <a:cubicBezTo>
                      <a:pt x="369" y="443"/>
                      <a:pt x="365" y="418"/>
                      <a:pt x="361" y="418"/>
                    </a:cubicBezTo>
                    <a:cubicBezTo>
                      <a:pt x="361" y="416"/>
                      <a:pt x="362" y="411"/>
                      <a:pt x="362" y="408"/>
                    </a:cubicBezTo>
                    <a:cubicBezTo>
                      <a:pt x="362" y="367"/>
                      <a:pt x="357" y="296"/>
                      <a:pt x="310" y="219"/>
                    </a:cubicBezTo>
                    <a:cubicBezTo>
                      <a:pt x="261" y="137"/>
                      <a:pt x="158" y="0"/>
                      <a:pt x="75" y="41"/>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74" name="Freeform 7">
                <a:extLst>
                  <a:ext uri="{FF2B5EF4-FFF2-40B4-BE49-F238E27FC236}">
                    <a16:creationId xmlns:a16="http://schemas.microsoft.com/office/drawing/2014/main" id="{37D3AF11-51DB-4144-B173-BACF6C2BBA92}"/>
                  </a:ext>
                </a:extLst>
              </p:cNvPr>
              <p:cNvSpPr>
                <a:spLocks/>
              </p:cNvSpPr>
              <p:nvPr/>
            </p:nvSpPr>
            <p:spPr bwMode="auto">
              <a:xfrm>
                <a:off x="2794" y="1651"/>
                <a:ext cx="162" cy="64"/>
              </a:xfrm>
              <a:custGeom>
                <a:avLst/>
                <a:gdLst>
                  <a:gd name="T0" fmla="*/ 508 w 65"/>
                  <a:gd name="T1" fmla="*/ 456 h 24"/>
                  <a:gd name="T2" fmla="*/ 932 w 65"/>
                  <a:gd name="T3" fmla="*/ 363 h 24"/>
                  <a:gd name="T4" fmla="*/ 932 w 65"/>
                  <a:gd name="T5" fmla="*/ 56 h 24"/>
                  <a:gd name="T6" fmla="*/ 508 w 65"/>
                  <a:gd name="T7" fmla="*/ 77 h 24"/>
                  <a:gd name="T8" fmla="*/ 508 w 65"/>
                  <a:gd name="T9" fmla="*/ 77 h 24"/>
                  <a:gd name="T10" fmla="*/ 92 w 65"/>
                  <a:gd name="T11" fmla="*/ 56 h 24"/>
                  <a:gd name="T12" fmla="*/ 92 w 65"/>
                  <a:gd name="T13" fmla="*/ 363 h 24"/>
                  <a:gd name="T14" fmla="*/ 508 w 65"/>
                  <a:gd name="T15" fmla="*/ 456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4">
                    <a:moveTo>
                      <a:pt x="33" y="24"/>
                    </a:moveTo>
                    <a:cubicBezTo>
                      <a:pt x="46" y="24"/>
                      <a:pt x="55" y="23"/>
                      <a:pt x="60" y="19"/>
                    </a:cubicBezTo>
                    <a:cubicBezTo>
                      <a:pt x="64" y="14"/>
                      <a:pt x="65" y="6"/>
                      <a:pt x="60" y="3"/>
                    </a:cubicBezTo>
                    <a:cubicBezTo>
                      <a:pt x="56" y="0"/>
                      <a:pt x="55" y="4"/>
                      <a:pt x="33" y="4"/>
                    </a:cubicBezTo>
                    <a:cubicBezTo>
                      <a:pt x="33" y="4"/>
                      <a:pt x="33" y="4"/>
                      <a:pt x="33" y="4"/>
                    </a:cubicBezTo>
                    <a:cubicBezTo>
                      <a:pt x="11" y="4"/>
                      <a:pt x="10" y="0"/>
                      <a:pt x="6" y="3"/>
                    </a:cubicBezTo>
                    <a:cubicBezTo>
                      <a:pt x="0" y="6"/>
                      <a:pt x="2" y="14"/>
                      <a:pt x="6" y="19"/>
                    </a:cubicBezTo>
                    <a:cubicBezTo>
                      <a:pt x="11" y="23"/>
                      <a:pt x="20" y="24"/>
                      <a:pt x="33" y="24"/>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75" name="Freeform 8">
                <a:extLst>
                  <a:ext uri="{FF2B5EF4-FFF2-40B4-BE49-F238E27FC236}">
                    <a16:creationId xmlns:a16="http://schemas.microsoft.com/office/drawing/2014/main" id="{9ED2526D-661A-4D2C-8C4D-E0EE316ED08C}"/>
                  </a:ext>
                </a:extLst>
              </p:cNvPr>
              <p:cNvSpPr>
                <a:spLocks/>
              </p:cNvSpPr>
              <p:nvPr/>
            </p:nvSpPr>
            <p:spPr bwMode="auto">
              <a:xfrm>
                <a:off x="2794" y="1568"/>
                <a:ext cx="162" cy="75"/>
              </a:xfrm>
              <a:custGeom>
                <a:avLst/>
                <a:gdLst>
                  <a:gd name="T0" fmla="*/ 508 w 65"/>
                  <a:gd name="T1" fmla="*/ 538 h 28"/>
                  <a:gd name="T2" fmla="*/ 932 w 65"/>
                  <a:gd name="T3" fmla="*/ 445 h 28"/>
                  <a:gd name="T4" fmla="*/ 932 w 65"/>
                  <a:gd name="T5" fmla="*/ 56 h 28"/>
                  <a:gd name="T6" fmla="*/ 508 w 65"/>
                  <a:gd name="T7" fmla="*/ 78 h 28"/>
                  <a:gd name="T8" fmla="*/ 508 w 65"/>
                  <a:gd name="T9" fmla="*/ 78 h 28"/>
                  <a:gd name="T10" fmla="*/ 92 w 65"/>
                  <a:gd name="T11" fmla="*/ 56 h 28"/>
                  <a:gd name="T12" fmla="*/ 92 w 65"/>
                  <a:gd name="T13" fmla="*/ 445 h 28"/>
                  <a:gd name="T14" fmla="*/ 508 w 65"/>
                  <a:gd name="T15" fmla="*/ 538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76" name="Freeform 9">
                <a:extLst>
                  <a:ext uri="{FF2B5EF4-FFF2-40B4-BE49-F238E27FC236}">
                    <a16:creationId xmlns:a16="http://schemas.microsoft.com/office/drawing/2014/main" id="{4C25146A-5E4C-4C08-937C-B2FE0C035510}"/>
                  </a:ext>
                </a:extLst>
              </p:cNvPr>
              <p:cNvSpPr>
                <a:spLocks/>
              </p:cNvSpPr>
              <p:nvPr/>
            </p:nvSpPr>
            <p:spPr bwMode="auto">
              <a:xfrm>
                <a:off x="2794" y="1493"/>
                <a:ext cx="162" cy="67"/>
              </a:xfrm>
              <a:custGeom>
                <a:avLst/>
                <a:gdLst>
                  <a:gd name="T0" fmla="*/ 508 w 65"/>
                  <a:gd name="T1" fmla="*/ 482 h 25"/>
                  <a:gd name="T2" fmla="*/ 932 w 65"/>
                  <a:gd name="T3" fmla="*/ 389 h 25"/>
                  <a:gd name="T4" fmla="*/ 932 w 65"/>
                  <a:gd name="T5" fmla="*/ 56 h 25"/>
                  <a:gd name="T6" fmla="*/ 508 w 65"/>
                  <a:gd name="T7" fmla="*/ 78 h 25"/>
                  <a:gd name="T8" fmla="*/ 508 w 65"/>
                  <a:gd name="T9" fmla="*/ 78 h 25"/>
                  <a:gd name="T10" fmla="*/ 92 w 65"/>
                  <a:gd name="T11" fmla="*/ 56 h 25"/>
                  <a:gd name="T12" fmla="*/ 92 w 65"/>
                  <a:gd name="T13" fmla="*/ 389 h 25"/>
                  <a:gd name="T14" fmla="*/ 508 w 65"/>
                  <a:gd name="T15" fmla="*/ 482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77" name="Freeform 10">
                <a:extLst>
                  <a:ext uri="{FF2B5EF4-FFF2-40B4-BE49-F238E27FC236}">
                    <a16:creationId xmlns:a16="http://schemas.microsoft.com/office/drawing/2014/main" id="{A7EA53C8-5123-413E-825D-CCB7092EB75B}"/>
                  </a:ext>
                </a:extLst>
              </p:cNvPr>
              <p:cNvSpPr>
                <a:spLocks/>
              </p:cNvSpPr>
              <p:nvPr/>
            </p:nvSpPr>
            <p:spPr bwMode="auto">
              <a:xfrm>
                <a:off x="2794" y="1408"/>
                <a:ext cx="162" cy="75"/>
              </a:xfrm>
              <a:custGeom>
                <a:avLst/>
                <a:gdLst>
                  <a:gd name="T0" fmla="*/ 508 w 65"/>
                  <a:gd name="T1" fmla="*/ 538 h 28"/>
                  <a:gd name="T2" fmla="*/ 932 w 65"/>
                  <a:gd name="T3" fmla="*/ 445 h 28"/>
                  <a:gd name="T4" fmla="*/ 932 w 65"/>
                  <a:gd name="T5" fmla="*/ 56 h 28"/>
                  <a:gd name="T6" fmla="*/ 508 w 65"/>
                  <a:gd name="T7" fmla="*/ 78 h 28"/>
                  <a:gd name="T8" fmla="*/ 508 w 65"/>
                  <a:gd name="T9" fmla="*/ 78 h 28"/>
                  <a:gd name="T10" fmla="*/ 92 w 65"/>
                  <a:gd name="T11" fmla="*/ 56 h 28"/>
                  <a:gd name="T12" fmla="*/ 92 w 65"/>
                  <a:gd name="T13" fmla="*/ 445 h 28"/>
                  <a:gd name="T14" fmla="*/ 508 w 65"/>
                  <a:gd name="T15" fmla="*/ 538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78" name="Freeform 11">
                <a:extLst>
                  <a:ext uri="{FF2B5EF4-FFF2-40B4-BE49-F238E27FC236}">
                    <a16:creationId xmlns:a16="http://schemas.microsoft.com/office/drawing/2014/main" id="{C62882BC-67E2-49CD-852D-E2950B4FD79E}"/>
                  </a:ext>
                </a:extLst>
              </p:cNvPr>
              <p:cNvSpPr>
                <a:spLocks/>
              </p:cNvSpPr>
              <p:nvPr/>
            </p:nvSpPr>
            <p:spPr bwMode="auto">
              <a:xfrm>
                <a:off x="2794" y="1333"/>
                <a:ext cx="162" cy="67"/>
              </a:xfrm>
              <a:custGeom>
                <a:avLst/>
                <a:gdLst>
                  <a:gd name="T0" fmla="*/ 508 w 65"/>
                  <a:gd name="T1" fmla="*/ 482 h 25"/>
                  <a:gd name="T2" fmla="*/ 932 w 65"/>
                  <a:gd name="T3" fmla="*/ 389 h 25"/>
                  <a:gd name="T4" fmla="*/ 932 w 65"/>
                  <a:gd name="T5" fmla="*/ 56 h 25"/>
                  <a:gd name="T6" fmla="*/ 508 w 65"/>
                  <a:gd name="T7" fmla="*/ 78 h 25"/>
                  <a:gd name="T8" fmla="*/ 508 w 65"/>
                  <a:gd name="T9" fmla="*/ 78 h 25"/>
                  <a:gd name="T10" fmla="*/ 92 w 65"/>
                  <a:gd name="T11" fmla="*/ 56 h 25"/>
                  <a:gd name="T12" fmla="*/ 92 w 65"/>
                  <a:gd name="T13" fmla="*/ 389 h 25"/>
                  <a:gd name="T14" fmla="*/ 508 w 65"/>
                  <a:gd name="T15" fmla="*/ 482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79" name="Freeform 12">
                <a:extLst>
                  <a:ext uri="{FF2B5EF4-FFF2-40B4-BE49-F238E27FC236}">
                    <a16:creationId xmlns:a16="http://schemas.microsoft.com/office/drawing/2014/main" id="{957D3941-B023-49BA-8351-1BFD2E00C04E}"/>
                  </a:ext>
                </a:extLst>
              </p:cNvPr>
              <p:cNvSpPr>
                <a:spLocks/>
              </p:cNvSpPr>
              <p:nvPr/>
            </p:nvSpPr>
            <p:spPr bwMode="auto">
              <a:xfrm>
                <a:off x="2794" y="1256"/>
                <a:ext cx="162" cy="67"/>
              </a:xfrm>
              <a:custGeom>
                <a:avLst/>
                <a:gdLst>
                  <a:gd name="T0" fmla="*/ 508 w 65"/>
                  <a:gd name="T1" fmla="*/ 482 h 25"/>
                  <a:gd name="T2" fmla="*/ 932 w 65"/>
                  <a:gd name="T3" fmla="*/ 389 h 25"/>
                  <a:gd name="T4" fmla="*/ 932 w 65"/>
                  <a:gd name="T5" fmla="*/ 56 h 25"/>
                  <a:gd name="T6" fmla="*/ 508 w 65"/>
                  <a:gd name="T7" fmla="*/ 78 h 25"/>
                  <a:gd name="T8" fmla="*/ 508 w 65"/>
                  <a:gd name="T9" fmla="*/ 78 h 25"/>
                  <a:gd name="T10" fmla="*/ 92 w 65"/>
                  <a:gd name="T11" fmla="*/ 56 h 25"/>
                  <a:gd name="T12" fmla="*/ 92 w 65"/>
                  <a:gd name="T13" fmla="*/ 389 h 25"/>
                  <a:gd name="T14" fmla="*/ 508 w 65"/>
                  <a:gd name="T15" fmla="*/ 482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80" name="Freeform 13">
                <a:extLst>
                  <a:ext uri="{FF2B5EF4-FFF2-40B4-BE49-F238E27FC236}">
                    <a16:creationId xmlns:a16="http://schemas.microsoft.com/office/drawing/2014/main" id="{8442C2E5-1F98-4393-8D7C-FD197FE9DEBA}"/>
                  </a:ext>
                </a:extLst>
              </p:cNvPr>
              <p:cNvSpPr>
                <a:spLocks/>
              </p:cNvSpPr>
              <p:nvPr/>
            </p:nvSpPr>
            <p:spPr bwMode="auto">
              <a:xfrm>
                <a:off x="2794" y="1717"/>
                <a:ext cx="162" cy="70"/>
              </a:xfrm>
              <a:custGeom>
                <a:avLst/>
                <a:gdLst>
                  <a:gd name="T0" fmla="*/ 508 w 65"/>
                  <a:gd name="T1" fmla="*/ 81 h 26"/>
                  <a:gd name="T2" fmla="*/ 932 w 65"/>
                  <a:gd name="T3" fmla="*/ 59 h 26"/>
                  <a:gd name="T4" fmla="*/ 932 w 65"/>
                  <a:gd name="T5" fmla="*/ 369 h 26"/>
                  <a:gd name="T6" fmla="*/ 508 w 65"/>
                  <a:gd name="T7" fmla="*/ 506 h 26"/>
                  <a:gd name="T8" fmla="*/ 508 w 65"/>
                  <a:gd name="T9" fmla="*/ 506 h 26"/>
                  <a:gd name="T10" fmla="*/ 92 w 65"/>
                  <a:gd name="T11" fmla="*/ 369 h 26"/>
                  <a:gd name="T12" fmla="*/ 92 w 65"/>
                  <a:gd name="T13" fmla="*/ 59 h 26"/>
                  <a:gd name="T14" fmla="*/ 508 w 65"/>
                  <a:gd name="T15" fmla="*/ 8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6">
                    <a:moveTo>
                      <a:pt x="33" y="4"/>
                    </a:moveTo>
                    <a:cubicBezTo>
                      <a:pt x="55" y="4"/>
                      <a:pt x="56" y="0"/>
                      <a:pt x="60" y="3"/>
                    </a:cubicBezTo>
                    <a:cubicBezTo>
                      <a:pt x="65" y="6"/>
                      <a:pt x="64" y="14"/>
                      <a:pt x="60" y="19"/>
                    </a:cubicBezTo>
                    <a:cubicBezTo>
                      <a:pt x="55" y="23"/>
                      <a:pt x="46" y="26"/>
                      <a:pt x="33" y="26"/>
                    </a:cubicBezTo>
                    <a:cubicBezTo>
                      <a:pt x="33" y="26"/>
                      <a:pt x="33" y="26"/>
                      <a:pt x="33" y="26"/>
                    </a:cubicBezTo>
                    <a:cubicBezTo>
                      <a:pt x="20" y="26"/>
                      <a:pt x="11" y="23"/>
                      <a:pt x="6" y="19"/>
                    </a:cubicBezTo>
                    <a:cubicBezTo>
                      <a:pt x="2" y="14"/>
                      <a:pt x="0" y="6"/>
                      <a:pt x="6" y="3"/>
                    </a:cubicBezTo>
                    <a:cubicBezTo>
                      <a:pt x="10" y="0"/>
                      <a:pt x="11" y="4"/>
                      <a:pt x="33" y="4"/>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81" name="Freeform 14">
                <a:extLst>
                  <a:ext uri="{FF2B5EF4-FFF2-40B4-BE49-F238E27FC236}">
                    <a16:creationId xmlns:a16="http://schemas.microsoft.com/office/drawing/2014/main" id="{D222A455-7484-418A-86B7-52ECC46232FC}"/>
                  </a:ext>
                </a:extLst>
              </p:cNvPr>
              <p:cNvSpPr>
                <a:spLocks/>
              </p:cNvSpPr>
              <p:nvPr/>
            </p:nvSpPr>
            <p:spPr bwMode="auto">
              <a:xfrm>
                <a:off x="2794" y="1784"/>
                <a:ext cx="162" cy="69"/>
              </a:xfrm>
              <a:custGeom>
                <a:avLst/>
                <a:gdLst>
                  <a:gd name="T0" fmla="*/ 508 w 65"/>
                  <a:gd name="T1" fmla="*/ 486 h 26"/>
                  <a:gd name="T2" fmla="*/ 932 w 65"/>
                  <a:gd name="T3" fmla="*/ 337 h 26"/>
                  <a:gd name="T4" fmla="*/ 932 w 65"/>
                  <a:gd name="T5" fmla="*/ 35 h 26"/>
                  <a:gd name="T6" fmla="*/ 508 w 65"/>
                  <a:gd name="T7" fmla="*/ 133 h 26"/>
                  <a:gd name="T8" fmla="*/ 508 w 65"/>
                  <a:gd name="T9" fmla="*/ 133 h 26"/>
                  <a:gd name="T10" fmla="*/ 92 w 65"/>
                  <a:gd name="T11" fmla="*/ 35 h 26"/>
                  <a:gd name="T12" fmla="*/ 92 w 65"/>
                  <a:gd name="T13" fmla="*/ 337 h 26"/>
                  <a:gd name="T14" fmla="*/ 508 w 65"/>
                  <a:gd name="T15" fmla="*/ 486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6">
                    <a:moveTo>
                      <a:pt x="33" y="26"/>
                    </a:moveTo>
                    <a:cubicBezTo>
                      <a:pt x="46" y="26"/>
                      <a:pt x="55" y="23"/>
                      <a:pt x="60" y="18"/>
                    </a:cubicBezTo>
                    <a:cubicBezTo>
                      <a:pt x="64" y="14"/>
                      <a:pt x="65" y="6"/>
                      <a:pt x="60" y="2"/>
                    </a:cubicBezTo>
                    <a:cubicBezTo>
                      <a:pt x="56" y="0"/>
                      <a:pt x="55" y="7"/>
                      <a:pt x="33" y="7"/>
                    </a:cubicBezTo>
                    <a:cubicBezTo>
                      <a:pt x="33" y="7"/>
                      <a:pt x="33" y="7"/>
                      <a:pt x="33" y="7"/>
                    </a:cubicBezTo>
                    <a:cubicBezTo>
                      <a:pt x="11" y="7"/>
                      <a:pt x="10" y="0"/>
                      <a:pt x="6" y="2"/>
                    </a:cubicBezTo>
                    <a:cubicBezTo>
                      <a:pt x="0" y="6"/>
                      <a:pt x="2" y="14"/>
                      <a:pt x="6" y="18"/>
                    </a:cubicBezTo>
                    <a:cubicBezTo>
                      <a:pt x="11" y="23"/>
                      <a:pt x="20" y="26"/>
                      <a:pt x="33" y="26"/>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82" name="Freeform 15">
                <a:extLst>
                  <a:ext uri="{FF2B5EF4-FFF2-40B4-BE49-F238E27FC236}">
                    <a16:creationId xmlns:a16="http://schemas.microsoft.com/office/drawing/2014/main" id="{203D7E21-EAD0-4ED6-9391-93614199A6FB}"/>
                  </a:ext>
                </a:extLst>
              </p:cNvPr>
              <p:cNvSpPr>
                <a:spLocks/>
              </p:cNvSpPr>
              <p:nvPr/>
            </p:nvSpPr>
            <p:spPr bwMode="auto">
              <a:xfrm>
                <a:off x="2794" y="1851"/>
                <a:ext cx="162" cy="82"/>
              </a:xfrm>
              <a:custGeom>
                <a:avLst/>
                <a:gdLst>
                  <a:gd name="T0" fmla="*/ 508 w 65"/>
                  <a:gd name="T1" fmla="*/ 574 h 31"/>
                  <a:gd name="T2" fmla="*/ 932 w 65"/>
                  <a:gd name="T3" fmla="*/ 349 h 31"/>
                  <a:gd name="T4" fmla="*/ 932 w 65"/>
                  <a:gd name="T5" fmla="*/ 56 h 31"/>
                  <a:gd name="T6" fmla="*/ 508 w 65"/>
                  <a:gd name="T7" fmla="*/ 132 h 31"/>
                  <a:gd name="T8" fmla="*/ 508 w 65"/>
                  <a:gd name="T9" fmla="*/ 132 h 31"/>
                  <a:gd name="T10" fmla="*/ 92 w 65"/>
                  <a:gd name="T11" fmla="*/ 56 h 31"/>
                  <a:gd name="T12" fmla="*/ 92 w 65"/>
                  <a:gd name="T13" fmla="*/ 349 h 31"/>
                  <a:gd name="T14" fmla="*/ 508 w 65"/>
                  <a:gd name="T15" fmla="*/ 574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31">
                    <a:moveTo>
                      <a:pt x="33" y="31"/>
                    </a:moveTo>
                    <a:cubicBezTo>
                      <a:pt x="46" y="31"/>
                      <a:pt x="55" y="23"/>
                      <a:pt x="60" y="19"/>
                    </a:cubicBezTo>
                    <a:cubicBezTo>
                      <a:pt x="64" y="14"/>
                      <a:pt x="65" y="6"/>
                      <a:pt x="60" y="3"/>
                    </a:cubicBezTo>
                    <a:cubicBezTo>
                      <a:pt x="56" y="0"/>
                      <a:pt x="55" y="7"/>
                      <a:pt x="33" y="7"/>
                    </a:cubicBezTo>
                    <a:cubicBezTo>
                      <a:pt x="33" y="7"/>
                      <a:pt x="33" y="7"/>
                      <a:pt x="33" y="7"/>
                    </a:cubicBezTo>
                    <a:cubicBezTo>
                      <a:pt x="11" y="7"/>
                      <a:pt x="10" y="0"/>
                      <a:pt x="6" y="3"/>
                    </a:cubicBezTo>
                    <a:cubicBezTo>
                      <a:pt x="0" y="6"/>
                      <a:pt x="2" y="14"/>
                      <a:pt x="6" y="19"/>
                    </a:cubicBezTo>
                    <a:cubicBezTo>
                      <a:pt x="11" y="23"/>
                      <a:pt x="20" y="31"/>
                      <a:pt x="33" y="31"/>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83" name="Freeform 16">
                <a:extLst>
                  <a:ext uri="{FF2B5EF4-FFF2-40B4-BE49-F238E27FC236}">
                    <a16:creationId xmlns:a16="http://schemas.microsoft.com/office/drawing/2014/main" id="{57EC098C-DC41-4124-B37C-C18BC769AE24}"/>
                  </a:ext>
                </a:extLst>
              </p:cNvPr>
              <p:cNvSpPr>
                <a:spLocks/>
              </p:cNvSpPr>
              <p:nvPr/>
            </p:nvSpPr>
            <p:spPr bwMode="auto">
              <a:xfrm>
                <a:off x="2809" y="1832"/>
                <a:ext cx="135" cy="37"/>
              </a:xfrm>
              <a:custGeom>
                <a:avLst/>
                <a:gdLst>
                  <a:gd name="T0" fmla="*/ 425 w 54"/>
                  <a:gd name="T1" fmla="*/ 148 h 14"/>
                  <a:gd name="T2" fmla="*/ 425 w 54"/>
                  <a:gd name="T3" fmla="*/ 148 h 14"/>
                  <a:gd name="T4" fmla="*/ 0 w 54"/>
                  <a:gd name="T5" fmla="*/ 0 h 14"/>
                  <a:gd name="T6" fmla="*/ 20 w 54"/>
                  <a:gd name="T7" fmla="*/ 167 h 14"/>
                  <a:gd name="T8" fmla="*/ 425 w 54"/>
                  <a:gd name="T9" fmla="*/ 259 h 14"/>
                  <a:gd name="T10" fmla="*/ 425 w 54"/>
                  <a:gd name="T11" fmla="*/ 259 h 14"/>
                  <a:gd name="T12" fmla="*/ 833 w 54"/>
                  <a:gd name="T13" fmla="*/ 167 h 14"/>
                  <a:gd name="T14" fmla="*/ 845 w 54"/>
                  <a:gd name="T15" fmla="*/ 0 h 14"/>
                  <a:gd name="T16" fmla="*/ 425 w 54"/>
                  <a:gd name="T17" fmla="*/ 14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4">
                    <a:moveTo>
                      <a:pt x="27" y="8"/>
                    </a:moveTo>
                    <a:cubicBezTo>
                      <a:pt x="27" y="8"/>
                      <a:pt x="27" y="8"/>
                      <a:pt x="27" y="8"/>
                    </a:cubicBezTo>
                    <a:cubicBezTo>
                      <a:pt x="14" y="8"/>
                      <a:pt x="5" y="5"/>
                      <a:pt x="0" y="0"/>
                    </a:cubicBezTo>
                    <a:cubicBezTo>
                      <a:pt x="2" y="3"/>
                      <a:pt x="2" y="7"/>
                      <a:pt x="1" y="9"/>
                    </a:cubicBezTo>
                    <a:cubicBezTo>
                      <a:pt x="4" y="8"/>
                      <a:pt x="7" y="14"/>
                      <a:pt x="27" y="14"/>
                    </a:cubicBezTo>
                    <a:cubicBezTo>
                      <a:pt x="27" y="14"/>
                      <a:pt x="27" y="14"/>
                      <a:pt x="27" y="14"/>
                    </a:cubicBezTo>
                    <a:cubicBezTo>
                      <a:pt x="47" y="14"/>
                      <a:pt x="49" y="8"/>
                      <a:pt x="53" y="9"/>
                    </a:cubicBezTo>
                    <a:cubicBezTo>
                      <a:pt x="51" y="6"/>
                      <a:pt x="51" y="4"/>
                      <a:pt x="54" y="0"/>
                    </a:cubicBezTo>
                    <a:cubicBezTo>
                      <a:pt x="49" y="5"/>
                      <a:pt x="40" y="8"/>
                      <a:pt x="27" y="8"/>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84" name="Freeform 17">
                <a:extLst>
                  <a:ext uri="{FF2B5EF4-FFF2-40B4-BE49-F238E27FC236}">
                    <a16:creationId xmlns:a16="http://schemas.microsoft.com/office/drawing/2014/main" id="{6E7C6528-65F3-466A-908E-B7C5F54CCDA7}"/>
                  </a:ext>
                </a:extLst>
              </p:cNvPr>
              <p:cNvSpPr>
                <a:spLocks/>
              </p:cNvSpPr>
              <p:nvPr/>
            </p:nvSpPr>
            <p:spPr bwMode="auto">
              <a:xfrm>
                <a:off x="2811" y="1765"/>
                <a:ext cx="133" cy="38"/>
              </a:xfrm>
              <a:custGeom>
                <a:avLst/>
                <a:gdLst>
                  <a:gd name="T0" fmla="*/ 409 w 53"/>
                  <a:gd name="T1" fmla="*/ 163 h 14"/>
                  <a:gd name="T2" fmla="*/ 409 w 53"/>
                  <a:gd name="T3" fmla="*/ 163 h 14"/>
                  <a:gd name="T4" fmla="*/ 0 w 53"/>
                  <a:gd name="T5" fmla="*/ 22 h 14"/>
                  <a:gd name="T6" fmla="*/ 0 w 53"/>
                  <a:gd name="T7" fmla="*/ 176 h 14"/>
                  <a:gd name="T8" fmla="*/ 409 w 53"/>
                  <a:gd name="T9" fmla="*/ 280 h 14"/>
                  <a:gd name="T10" fmla="*/ 409 w 53"/>
                  <a:gd name="T11" fmla="*/ 280 h 14"/>
                  <a:gd name="T12" fmla="*/ 838 w 53"/>
                  <a:gd name="T13" fmla="*/ 176 h 14"/>
                  <a:gd name="T14" fmla="*/ 838 w 53"/>
                  <a:gd name="T15" fmla="*/ 0 h 14"/>
                  <a:gd name="T16" fmla="*/ 838 w 53"/>
                  <a:gd name="T17" fmla="*/ 0 h 14"/>
                  <a:gd name="T18" fmla="*/ 838 w 53"/>
                  <a:gd name="T19" fmla="*/ 22 h 14"/>
                  <a:gd name="T20" fmla="*/ 409 w 53"/>
                  <a:gd name="T21" fmla="*/ 16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4">
                    <a:moveTo>
                      <a:pt x="26" y="8"/>
                    </a:moveTo>
                    <a:cubicBezTo>
                      <a:pt x="26" y="8"/>
                      <a:pt x="26" y="8"/>
                      <a:pt x="26" y="8"/>
                    </a:cubicBezTo>
                    <a:cubicBezTo>
                      <a:pt x="13" y="8"/>
                      <a:pt x="5" y="6"/>
                      <a:pt x="0" y="1"/>
                    </a:cubicBezTo>
                    <a:cubicBezTo>
                      <a:pt x="0" y="2"/>
                      <a:pt x="2" y="5"/>
                      <a:pt x="0" y="9"/>
                    </a:cubicBezTo>
                    <a:cubicBezTo>
                      <a:pt x="4" y="8"/>
                      <a:pt x="7" y="14"/>
                      <a:pt x="26" y="14"/>
                    </a:cubicBezTo>
                    <a:cubicBezTo>
                      <a:pt x="26" y="14"/>
                      <a:pt x="26" y="14"/>
                      <a:pt x="26" y="14"/>
                    </a:cubicBezTo>
                    <a:cubicBezTo>
                      <a:pt x="48" y="14"/>
                      <a:pt x="49" y="7"/>
                      <a:pt x="53" y="9"/>
                    </a:cubicBezTo>
                    <a:cubicBezTo>
                      <a:pt x="50" y="6"/>
                      <a:pt x="50" y="4"/>
                      <a:pt x="53" y="0"/>
                    </a:cubicBezTo>
                    <a:cubicBezTo>
                      <a:pt x="53" y="0"/>
                      <a:pt x="53" y="0"/>
                      <a:pt x="53" y="0"/>
                    </a:cubicBezTo>
                    <a:cubicBezTo>
                      <a:pt x="53" y="0"/>
                      <a:pt x="53" y="1"/>
                      <a:pt x="53" y="1"/>
                    </a:cubicBezTo>
                    <a:cubicBezTo>
                      <a:pt x="48" y="5"/>
                      <a:pt x="39" y="8"/>
                      <a:pt x="26" y="8"/>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85" name="Freeform 18">
                <a:extLst>
                  <a:ext uri="{FF2B5EF4-FFF2-40B4-BE49-F238E27FC236}">
                    <a16:creationId xmlns:a16="http://schemas.microsoft.com/office/drawing/2014/main" id="{836D319A-1E6C-4335-9F07-093E37D99AD4}"/>
                  </a:ext>
                </a:extLst>
              </p:cNvPr>
              <p:cNvSpPr>
                <a:spLocks/>
              </p:cNvSpPr>
              <p:nvPr/>
            </p:nvSpPr>
            <p:spPr bwMode="auto">
              <a:xfrm>
                <a:off x="2809" y="1699"/>
                <a:ext cx="137" cy="29"/>
              </a:xfrm>
              <a:custGeom>
                <a:avLst/>
                <a:gdLst>
                  <a:gd name="T0" fmla="*/ 837 w 55"/>
                  <a:gd name="T1" fmla="*/ 21 h 11"/>
                  <a:gd name="T2" fmla="*/ 416 w 55"/>
                  <a:gd name="T3" fmla="*/ 111 h 11"/>
                  <a:gd name="T4" fmla="*/ 416 w 55"/>
                  <a:gd name="T5" fmla="*/ 111 h 11"/>
                  <a:gd name="T6" fmla="*/ 0 w 55"/>
                  <a:gd name="T7" fmla="*/ 21 h 11"/>
                  <a:gd name="T8" fmla="*/ 0 w 55"/>
                  <a:gd name="T9" fmla="*/ 182 h 11"/>
                  <a:gd name="T10" fmla="*/ 416 w 55"/>
                  <a:gd name="T11" fmla="*/ 200 h 11"/>
                  <a:gd name="T12" fmla="*/ 416 w 55"/>
                  <a:gd name="T13" fmla="*/ 200 h 11"/>
                  <a:gd name="T14" fmla="*/ 837 w 55"/>
                  <a:gd name="T15" fmla="*/ 182 h 11"/>
                  <a:gd name="T16" fmla="*/ 849 w 55"/>
                  <a:gd name="T17" fmla="*/ 200 h 11"/>
                  <a:gd name="T18" fmla="*/ 849 w 55"/>
                  <a:gd name="T19" fmla="*/ 200 h 11"/>
                  <a:gd name="T20" fmla="*/ 837 w 55"/>
                  <a:gd name="T21" fmla="*/ 0 h 11"/>
                  <a:gd name="T22" fmla="*/ 837 w 55"/>
                  <a:gd name="T23" fmla="*/ 2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11">
                    <a:moveTo>
                      <a:pt x="54" y="1"/>
                    </a:moveTo>
                    <a:cubicBezTo>
                      <a:pt x="49" y="5"/>
                      <a:pt x="40" y="6"/>
                      <a:pt x="27" y="6"/>
                    </a:cubicBezTo>
                    <a:cubicBezTo>
                      <a:pt x="27" y="6"/>
                      <a:pt x="27" y="6"/>
                      <a:pt x="27" y="6"/>
                    </a:cubicBezTo>
                    <a:cubicBezTo>
                      <a:pt x="14" y="6"/>
                      <a:pt x="5" y="5"/>
                      <a:pt x="0" y="1"/>
                    </a:cubicBezTo>
                    <a:cubicBezTo>
                      <a:pt x="2" y="4"/>
                      <a:pt x="2" y="7"/>
                      <a:pt x="0" y="10"/>
                    </a:cubicBezTo>
                    <a:cubicBezTo>
                      <a:pt x="4" y="7"/>
                      <a:pt x="5" y="11"/>
                      <a:pt x="27" y="11"/>
                    </a:cubicBezTo>
                    <a:cubicBezTo>
                      <a:pt x="27" y="11"/>
                      <a:pt x="27" y="11"/>
                      <a:pt x="27" y="11"/>
                    </a:cubicBezTo>
                    <a:cubicBezTo>
                      <a:pt x="49" y="11"/>
                      <a:pt x="50" y="7"/>
                      <a:pt x="54" y="10"/>
                    </a:cubicBezTo>
                    <a:cubicBezTo>
                      <a:pt x="54" y="10"/>
                      <a:pt x="55" y="11"/>
                      <a:pt x="55" y="11"/>
                    </a:cubicBezTo>
                    <a:cubicBezTo>
                      <a:pt x="55" y="11"/>
                      <a:pt x="55" y="11"/>
                      <a:pt x="55" y="11"/>
                    </a:cubicBezTo>
                    <a:cubicBezTo>
                      <a:pt x="53" y="8"/>
                      <a:pt x="53" y="3"/>
                      <a:pt x="54" y="0"/>
                    </a:cubicBezTo>
                    <a:cubicBezTo>
                      <a:pt x="54" y="0"/>
                      <a:pt x="54" y="0"/>
                      <a:pt x="54" y="1"/>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86" name="Freeform 19">
                <a:extLst>
                  <a:ext uri="{FF2B5EF4-FFF2-40B4-BE49-F238E27FC236}">
                    <a16:creationId xmlns:a16="http://schemas.microsoft.com/office/drawing/2014/main" id="{62CA612D-3157-4370-A905-3A6F49E02A3E}"/>
                  </a:ext>
                </a:extLst>
              </p:cNvPr>
              <p:cNvSpPr>
                <a:spLocks/>
              </p:cNvSpPr>
              <p:nvPr/>
            </p:nvSpPr>
            <p:spPr bwMode="auto">
              <a:xfrm>
                <a:off x="2809" y="1832"/>
                <a:ext cx="135" cy="37"/>
              </a:xfrm>
              <a:custGeom>
                <a:avLst/>
                <a:gdLst>
                  <a:gd name="T0" fmla="*/ 425 w 54"/>
                  <a:gd name="T1" fmla="*/ 148 h 14"/>
                  <a:gd name="T2" fmla="*/ 425 w 54"/>
                  <a:gd name="T3" fmla="*/ 148 h 14"/>
                  <a:gd name="T4" fmla="*/ 0 w 54"/>
                  <a:gd name="T5" fmla="*/ 0 h 14"/>
                  <a:gd name="T6" fmla="*/ 20 w 54"/>
                  <a:gd name="T7" fmla="*/ 167 h 14"/>
                  <a:gd name="T8" fmla="*/ 425 w 54"/>
                  <a:gd name="T9" fmla="*/ 259 h 14"/>
                  <a:gd name="T10" fmla="*/ 425 w 54"/>
                  <a:gd name="T11" fmla="*/ 259 h 14"/>
                  <a:gd name="T12" fmla="*/ 833 w 54"/>
                  <a:gd name="T13" fmla="*/ 167 h 14"/>
                  <a:gd name="T14" fmla="*/ 845 w 54"/>
                  <a:gd name="T15" fmla="*/ 0 h 14"/>
                  <a:gd name="T16" fmla="*/ 425 w 54"/>
                  <a:gd name="T17" fmla="*/ 14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4">
                    <a:moveTo>
                      <a:pt x="27" y="8"/>
                    </a:moveTo>
                    <a:cubicBezTo>
                      <a:pt x="27" y="8"/>
                      <a:pt x="27" y="8"/>
                      <a:pt x="27" y="8"/>
                    </a:cubicBezTo>
                    <a:cubicBezTo>
                      <a:pt x="14" y="8"/>
                      <a:pt x="5" y="5"/>
                      <a:pt x="0" y="0"/>
                    </a:cubicBezTo>
                    <a:cubicBezTo>
                      <a:pt x="2" y="3"/>
                      <a:pt x="2" y="7"/>
                      <a:pt x="1" y="9"/>
                    </a:cubicBezTo>
                    <a:cubicBezTo>
                      <a:pt x="4" y="8"/>
                      <a:pt x="7" y="14"/>
                      <a:pt x="27" y="14"/>
                    </a:cubicBezTo>
                    <a:cubicBezTo>
                      <a:pt x="27" y="14"/>
                      <a:pt x="27" y="14"/>
                      <a:pt x="27" y="14"/>
                    </a:cubicBezTo>
                    <a:cubicBezTo>
                      <a:pt x="47" y="14"/>
                      <a:pt x="49" y="8"/>
                      <a:pt x="53" y="9"/>
                    </a:cubicBezTo>
                    <a:cubicBezTo>
                      <a:pt x="51" y="6"/>
                      <a:pt x="51" y="4"/>
                      <a:pt x="54" y="0"/>
                    </a:cubicBezTo>
                    <a:cubicBezTo>
                      <a:pt x="49" y="5"/>
                      <a:pt x="40" y="8"/>
                      <a:pt x="27"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87" name="Freeform 20">
                <a:extLst>
                  <a:ext uri="{FF2B5EF4-FFF2-40B4-BE49-F238E27FC236}">
                    <a16:creationId xmlns:a16="http://schemas.microsoft.com/office/drawing/2014/main" id="{49991791-6BA3-48DF-92BC-DDFBE4E352E5}"/>
                  </a:ext>
                </a:extLst>
              </p:cNvPr>
              <p:cNvSpPr>
                <a:spLocks/>
              </p:cNvSpPr>
              <p:nvPr/>
            </p:nvSpPr>
            <p:spPr bwMode="auto">
              <a:xfrm>
                <a:off x="2811" y="1765"/>
                <a:ext cx="133" cy="38"/>
              </a:xfrm>
              <a:custGeom>
                <a:avLst/>
                <a:gdLst>
                  <a:gd name="T0" fmla="*/ 409 w 53"/>
                  <a:gd name="T1" fmla="*/ 163 h 14"/>
                  <a:gd name="T2" fmla="*/ 409 w 53"/>
                  <a:gd name="T3" fmla="*/ 163 h 14"/>
                  <a:gd name="T4" fmla="*/ 0 w 53"/>
                  <a:gd name="T5" fmla="*/ 22 h 14"/>
                  <a:gd name="T6" fmla="*/ 0 w 53"/>
                  <a:gd name="T7" fmla="*/ 176 h 14"/>
                  <a:gd name="T8" fmla="*/ 409 w 53"/>
                  <a:gd name="T9" fmla="*/ 280 h 14"/>
                  <a:gd name="T10" fmla="*/ 409 w 53"/>
                  <a:gd name="T11" fmla="*/ 280 h 14"/>
                  <a:gd name="T12" fmla="*/ 838 w 53"/>
                  <a:gd name="T13" fmla="*/ 176 h 14"/>
                  <a:gd name="T14" fmla="*/ 838 w 53"/>
                  <a:gd name="T15" fmla="*/ 0 h 14"/>
                  <a:gd name="T16" fmla="*/ 838 w 53"/>
                  <a:gd name="T17" fmla="*/ 0 h 14"/>
                  <a:gd name="T18" fmla="*/ 838 w 53"/>
                  <a:gd name="T19" fmla="*/ 22 h 14"/>
                  <a:gd name="T20" fmla="*/ 409 w 53"/>
                  <a:gd name="T21" fmla="*/ 16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4">
                    <a:moveTo>
                      <a:pt x="26" y="8"/>
                    </a:moveTo>
                    <a:cubicBezTo>
                      <a:pt x="26" y="8"/>
                      <a:pt x="26" y="8"/>
                      <a:pt x="26" y="8"/>
                    </a:cubicBezTo>
                    <a:cubicBezTo>
                      <a:pt x="13" y="8"/>
                      <a:pt x="5" y="6"/>
                      <a:pt x="0" y="1"/>
                    </a:cubicBezTo>
                    <a:cubicBezTo>
                      <a:pt x="0" y="2"/>
                      <a:pt x="2" y="5"/>
                      <a:pt x="0" y="9"/>
                    </a:cubicBezTo>
                    <a:cubicBezTo>
                      <a:pt x="4" y="8"/>
                      <a:pt x="7" y="14"/>
                      <a:pt x="26" y="14"/>
                    </a:cubicBezTo>
                    <a:cubicBezTo>
                      <a:pt x="26" y="14"/>
                      <a:pt x="26" y="14"/>
                      <a:pt x="26" y="14"/>
                    </a:cubicBezTo>
                    <a:cubicBezTo>
                      <a:pt x="48" y="14"/>
                      <a:pt x="49" y="7"/>
                      <a:pt x="53" y="9"/>
                    </a:cubicBezTo>
                    <a:cubicBezTo>
                      <a:pt x="50" y="6"/>
                      <a:pt x="50" y="4"/>
                      <a:pt x="53" y="0"/>
                    </a:cubicBezTo>
                    <a:cubicBezTo>
                      <a:pt x="53" y="0"/>
                      <a:pt x="53" y="0"/>
                      <a:pt x="53" y="0"/>
                    </a:cubicBezTo>
                    <a:cubicBezTo>
                      <a:pt x="53" y="0"/>
                      <a:pt x="53" y="1"/>
                      <a:pt x="53" y="1"/>
                    </a:cubicBezTo>
                    <a:cubicBezTo>
                      <a:pt x="48" y="5"/>
                      <a:pt x="39" y="8"/>
                      <a:pt x="26"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88" name="Freeform 21">
                <a:extLst>
                  <a:ext uri="{FF2B5EF4-FFF2-40B4-BE49-F238E27FC236}">
                    <a16:creationId xmlns:a16="http://schemas.microsoft.com/office/drawing/2014/main" id="{0054D923-EA20-4AF3-A259-0EB92475B214}"/>
                  </a:ext>
                </a:extLst>
              </p:cNvPr>
              <p:cNvSpPr>
                <a:spLocks/>
              </p:cNvSpPr>
              <p:nvPr/>
            </p:nvSpPr>
            <p:spPr bwMode="auto">
              <a:xfrm>
                <a:off x="2809" y="1699"/>
                <a:ext cx="137" cy="29"/>
              </a:xfrm>
              <a:custGeom>
                <a:avLst/>
                <a:gdLst>
                  <a:gd name="T0" fmla="*/ 837 w 55"/>
                  <a:gd name="T1" fmla="*/ 21 h 11"/>
                  <a:gd name="T2" fmla="*/ 416 w 55"/>
                  <a:gd name="T3" fmla="*/ 111 h 11"/>
                  <a:gd name="T4" fmla="*/ 416 w 55"/>
                  <a:gd name="T5" fmla="*/ 111 h 11"/>
                  <a:gd name="T6" fmla="*/ 0 w 55"/>
                  <a:gd name="T7" fmla="*/ 21 h 11"/>
                  <a:gd name="T8" fmla="*/ 0 w 55"/>
                  <a:gd name="T9" fmla="*/ 182 h 11"/>
                  <a:gd name="T10" fmla="*/ 416 w 55"/>
                  <a:gd name="T11" fmla="*/ 200 h 11"/>
                  <a:gd name="T12" fmla="*/ 416 w 55"/>
                  <a:gd name="T13" fmla="*/ 200 h 11"/>
                  <a:gd name="T14" fmla="*/ 837 w 55"/>
                  <a:gd name="T15" fmla="*/ 182 h 11"/>
                  <a:gd name="T16" fmla="*/ 849 w 55"/>
                  <a:gd name="T17" fmla="*/ 200 h 11"/>
                  <a:gd name="T18" fmla="*/ 849 w 55"/>
                  <a:gd name="T19" fmla="*/ 200 h 11"/>
                  <a:gd name="T20" fmla="*/ 837 w 55"/>
                  <a:gd name="T21" fmla="*/ 0 h 11"/>
                  <a:gd name="T22" fmla="*/ 837 w 55"/>
                  <a:gd name="T23" fmla="*/ 2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11">
                    <a:moveTo>
                      <a:pt x="54" y="1"/>
                    </a:moveTo>
                    <a:cubicBezTo>
                      <a:pt x="49" y="5"/>
                      <a:pt x="40" y="6"/>
                      <a:pt x="27" y="6"/>
                    </a:cubicBezTo>
                    <a:cubicBezTo>
                      <a:pt x="27" y="6"/>
                      <a:pt x="27" y="6"/>
                      <a:pt x="27" y="6"/>
                    </a:cubicBezTo>
                    <a:cubicBezTo>
                      <a:pt x="14" y="6"/>
                      <a:pt x="5" y="5"/>
                      <a:pt x="0" y="1"/>
                    </a:cubicBezTo>
                    <a:cubicBezTo>
                      <a:pt x="2" y="4"/>
                      <a:pt x="2" y="7"/>
                      <a:pt x="0" y="10"/>
                    </a:cubicBezTo>
                    <a:cubicBezTo>
                      <a:pt x="4" y="7"/>
                      <a:pt x="5" y="11"/>
                      <a:pt x="27" y="11"/>
                    </a:cubicBezTo>
                    <a:cubicBezTo>
                      <a:pt x="27" y="11"/>
                      <a:pt x="27" y="11"/>
                      <a:pt x="27" y="11"/>
                    </a:cubicBezTo>
                    <a:cubicBezTo>
                      <a:pt x="49" y="11"/>
                      <a:pt x="50" y="7"/>
                      <a:pt x="54" y="10"/>
                    </a:cubicBezTo>
                    <a:cubicBezTo>
                      <a:pt x="54" y="10"/>
                      <a:pt x="55" y="11"/>
                      <a:pt x="55" y="11"/>
                    </a:cubicBezTo>
                    <a:cubicBezTo>
                      <a:pt x="55" y="11"/>
                      <a:pt x="55" y="11"/>
                      <a:pt x="55" y="11"/>
                    </a:cubicBezTo>
                    <a:cubicBezTo>
                      <a:pt x="53" y="8"/>
                      <a:pt x="53" y="3"/>
                      <a:pt x="54" y="0"/>
                    </a:cubicBezTo>
                    <a:cubicBezTo>
                      <a:pt x="54" y="0"/>
                      <a:pt x="54" y="0"/>
                      <a:pt x="54" y="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89" name="Freeform 22">
                <a:extLst>
                  <a:ext uri="{FF2B5EF4-FFF2-40B4-BE49-F238E27FC236}">
                    <a16:creationId xmlns:a16="http://schemas.microsoft.com/office/drawing/2014/main" id="{01C66588-D01D-4C94-8ABD-D49BCDC6B76D}"/>
                  </a:ext>
                </a:extLst>
              </p:cNvPr>
              <p:cNvSpPr>
                <a:spLocks/>
              </p:cNvSpPr>
              <p:nvPr/>
            </p:nvSpPr>
            <p:spPr bwMode="auto">
              <a:xfrm>
                <a:off x="2771" y="1925"/>
                <a:ext cx="108" cy="70"/>
              </a:xfrm>
              <a:custGeom>
                <a:avLst/>
                <a:gdLst>
                  <a:gd name="T0" fmla="*/ 63 w 43"/>
                  <a:gd name="T1" fmla="*/ 22 h 26"/>
                  <a:gd name="T2" fmla="*/ 271 w 43"/>
                  <a:gd name="T3" fmla="*/ 312 h 26"/>
                  <a:gd name="T4" fmla="*/ 663 w 43"/>
                  <a:gd name="T5" fmla="*/ 334 h 26"/>
                  <a:gd name="T6" fmla="*/ 397 w 43"/>
                  <a:gd name="T7" fmla="*/ 137 h 26"/>
                  <a:gd name="T8" fmla="*/ 95 w 43"/>
                  <a:gd name="T9" fmla="*/ 22 h 26"/>
                  <a:gd name="T10" fmla="*/ 63 w 43"/>
                  <a:gd name="T11" fmla="*/ 22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6">
                    <a:moveTo>
                      <a:pt x="4" y="1"/>
                    </a:moveTo>
                    <a:cubicBezTo>
                      <a:pt x="0" y="12"/>
                      <a:pt x="10" y="14"/>
                      <a:pt x="17" y="16"/>
                    </a:cubicBezTo>
                    <a:cubicBezTo>
                      <a:pt x="25" y="18"/>
                      <a:pt x="41" y="26"/>
                      <a:pt x="42" y="17"/>
                    </a:cubicBezTo>
                    <a:cubicBezTo>
                      <a:pt x="43" y="7"/>
                      <a:pt x="37" y="10"/>
                      <a:pt x="25" y="7"/>
                    </a:cubicBezTo>
                    <a:cubicBezTo>
                      <a:pt x="14" y="4"/>
                      <a:pt x="12" y="0"/>
                      <a:pt x="6" y="1"/>
                    </a:cubicBezTo>
                    <a:lnTo>
                      <a:pt x="4" y="1"/>
                    </a:ln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90" name="Freeform 23">
                <a:extLst>
                  <a:ext uri="{FF2B5EF4-FFF2-40B4-BE49-F238E27FC236}">
                    <a16:creationId xmlns:a16="http://schemas.microsoft.com/office/drawing/2014/main" id="{FA4FB272-7F65-4593-9804-33BCF00D9D81}"/>
                  </a:ext>
                </a:extLst>
              </p:cNvPr>
              <p:cNvSpPr>
                <a:spLocks/>
              </p:cNvSpPr>
              <p:nvPr/>
            </p:nvSpPr>
            <p:spPr bwMode="auto">
              <a:xfrm>
                <a:off x="2766" y="1963"/>
                <a:ext cx="113" cy="85"/>
              </a:xfrm>
              <a:custGeom>
                <a:avLst/>
                <a:gdLst>
                  <a:gd name="T0" fmla="*/ 50 w 45"/>
                  <a:gd name="T1" fmla="*/ 149 h 32"/>
                  <a:gd name="T2" fmla="*/ 284 w 45"/>
                  <a:gd name="T3" fmla="*/ 375 h 32"/>
                  <a:gd name="T4" fmla="*/ 663 w 45"/>
                  <a:gd name="T5" fmla="*/ 396 h 32"/>
                  <a:gd name="T6" fmla="*/ 397 w 45"/>
                  <a:gd name="T7" fmla="*/ 170 h 32"/>
                  <a:gd name="T8" fmla="*/ 50 w 45"/>
                  <a:gd name="T9" fmla="*/ 149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3" y="8"/>
                    </a:moveTo>
                    <a:cubicBezTo>
                      <a:pt x="0" y="17"/>
                      <a:pt x="11" y="18"/>
                      <a:pt x="18" y="20"/>
                    </a:cubicBezTo>
                    <a:cubicBezTo>
                      <a:pt x="25" y="22"/>
                      <a:pt x="39" y="32"/>
                      <a:pt x="42" y="21"/>
                    </a:cubicBezTo>
                    <a:cubicBezTo>
                      <a:pt x="45" y="12"/>
                      <a:pt x="37" y="12"/>
                      <a:pt x="25" y="9"/>
                    </a:cubicBezTo>
                    <a:cubicBezTo>
                      <a:pt x="13" y="6"/>
                      <a:pt x="6" y="0"/>
                      <a:pt x="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91" name="Freeform 24">
                <a:extLst>
                  <a:ext uri="{FF2B5EF4-FFF2-40B4-BE49-F238E27FC236}">
                    <a16:creationId xmlns:a16="http://schemas.microsoft.com/office/drawing/2014/main" id="{D691A8CB-4CE5-42BA-9EC7-90BA047E3084}"/>
                  </a:ext>
                </a:extLst>
              </p:cNvPr>
              <p:cNvSpPr>
                <a:spLocks/>
              </p:cNvSpPr>
              <p:nvPr/>
            </p:nvSpPr>
            <p:spPr bwMode="auto">
              <a:xfrm>
                <a:off x="2754" y="2011"/>
                <a:ext cx="115" cy="85"/>
              </a:xfrm>
              <a:custGeom>
                <a:avLst/>
                <a:gdLst>
                  <a:gd name="T0" fmla="*/ 50 w 46"/>
                  <a:gd name="T1" fmla="*/ 149 h 32"/>
                  <a:gd name="T2" fmla="*/ 283 w 46"/>
                  <a:gd name="T3" fmla="*/ 375 h 32"/>
                  <a:gd name="T4" fmla="*/ 675 w 46"/>
                  <a:gd name="T5" fmla="*/ 409 h 32"/>
                  <a:gd name="T6" fmla="*/ 395 w 46"/>
                  <a:gd name="T7" fmla="*/ 170 h 32"/>
                  <a:gd name="T8" fmla="*/ 50 w 46"/>
                  <a:gd name="T9" fmla="*/ 149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2">
                    <a:moveTo>
                      <a:pt x="3" y="8"/>
                    </a:moveTo>
                    <a:cubicBezTo>
                      <a:pt x="0" y="17"/>
                      <a:pt x="10" y="18"/>
                      <a:pt x="18" y="20"/>
                    </a:cubicBezTo>
                    <a:cubicBezTo>
                      <a:pt x="25" y="22"/>
                      <a:pt x="39" y="32"/>
                      <a:pt x="43" y="22"/>
                    </a:cubicBezTo>
                    <a:cubicBezTo>
                      <a:pt x="46" y="12"/>
                      <a:pt x="37" y="12"/>
                      <a:pt x="25" y="9"/>
                    </a:cubicBezTo>
                    <a:cubicBezTo>
                      <a:pt x="13" y="6"/>
                      <a:pt x="6" y="0"/>
                      <a:pt x="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92" name="Freeform 25">
                <a:extLst>
                  <a:ext uri="{FF2B5EF4-FFF2-40B4-BE49-F238E27FC236}">
                    <a16:creationId xmlns:a16="http://schemas.microsoft.com/office/drawing/2014/main" id="{74DAF334-D3D7-4CBC-9B1D-B9598E89E8C3}"/>
                  </a:ext>
                </a:extLst>
              </p:cNvPr>
              <p:cNvSpPr>
                <a:spLocks/>
              </p:cNvSpPr>
              <p:nvPr/>
            </p:nvSpPr>
            <p:spPr bwMode="auto">
              <a:xfrm>
                <a:off x="2741" y="2064"/>
                <a:ext cx="115" cy="83"/>
              </a:xfrm>
              <a:custGeom>
                <a:avLst/>
                <a:gdLst>
                  <a:gd name="T0" fmla="*/ 50 w 46"/>
                  <a:gd name="T1" fmla="*/ 150 h 31"/>
                  <a:gd name="T2" fmla="*/ 283 w 46"/>
                  <a:gd name="T3" fmla="*/ 367 h 31"/>
                  <a:gd name="T4" fmla="*/ 675 w 46"/>
                  <a:gd name="T5" fmla="*/ 402 h 31"/>
                  <a:gd name="T6" fmla="*/ 395 w 46"/>
                  <a:gd name="T7" fmla="*/ 171 h 31"/>
                  <a:gd name="T8" fmla="*/ 50 w 46"/>
                  <a:gd name="T9" fmla="*/ 15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3" y="8"/>
                    </a:moveTo>
                    <a:cubicBezTo>
                      <a:pt x="0" y="16"/>
                      <a:pt x="11" y="17"/>
                      <a:pt x="18" y="19"/>
                    </a:cubicBezTo>
                    <a:cubicBezTo>
                      <a:pt x="25" y="21"/>
                      <a:pt x="39" y="31"/>
                      <a:pt x="43" y="21"/>
                    </a:cubicBezTo>
                    <a:cubicBezTo>
                      <a:pt x="46" y="11"/>
                      <a:pt x="37" y="12"/>
                      <a:pt x="25" y="9"/>
                    </a:cubicBezTo>
                    <a:cubicBezTo>
                      <a:pt x="13" y="6"/>
                      <a:pt x="6" y="0"/>
                      <a:pt x="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93" name="Freeform 26">
                <a:extLst>
                  <a:ext uri="{FF2B5EF4-FFF2-40B4-BE49-F238E27FC236}">
                    <a16:creationId xmlns:a16="http://schemas.microsoft.com/office/drawing/2014/main" id="{C49107B0-2C56-4FAE-98C7-0FDC25AD0D6E}"/>
                  </a:ext>
                </a:extLst>
              </p:cNvPr>
              <p:cNvSpPr>
                <a:spLocks/>
              </p:cNvSpPr>
              <p:nvPr/>
            </p:nvSpPr>
            <p:spPr bwMode="auto">
              <a:xfrm>
                <a:off x="2726" y="2115"/>
                <a:ext cx="113" cy="85"/>
              </a:xfrm>
              <a:custGeom>
                <a:avLst/>
                <a:gdLst>
                  <a:gd name="T0" fmla="*/ 50 w 45"/>
                  <a:gd name="T1" fmla="*/ 170 h 32"/>
                  <a:gd name="T2" fmla="*/ 271 w 45"/>
                  <a:gd name="T3" fmla="*/ 375 h 32"/>
                  <a:gd name="T4" fmla="*/ 663 w 45"/>
                  <a:gd name="T5" fmla="*/ 409 h 32"/>
                  <a:gd name="T6" fmla="*/ 379 w 45"/>
                  <a:gd name="T7" fmla="*/ 133 h 32"/>
                  <a:gd name="T8" fmla="*/ 50 w 45"/>
                  <a:gd name="T9" fmla="*/ 17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3" y="9"/>
                    </a:moveTo>
                    <a:cubicBezTo>
                      <a:pt x="0" y="17"/>
                      <a:pt x="10" y="18"/>
                      <a:pt x="17" y="20"/>
                    </a:cubicBezTo>
                    <a:cubicBezTo>
                      <a:pt x="24" y="22"/>
                      <a:pt x="39" y="32"/>
                      <a:pt x="42" y="22"/>
                    </a:cubicBezTo>
                    <a:cubicBezTo>
                      <a:pt x="45" y="12"/>
                      <a:pt x="36" y="10"/>
                      <a:pt x="24" y="7"/>
                    </a:cubicBezTo>
                    <a:cubicBezTo>
                      <a:pt x="12" y="4"/>
                      <a:pt x="6" y="0"/>
                      <a:pt x="3" y="9"/>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94" name="Freeform 27">
                <a:extLst>
                  <a:ext uri="{FF2B5EF4-FFF2-40B4-BE49-F238E27FC236}">
                    <a16:creationId xmlns:a16="http://schemas.microsoft.com/office/drawing/2014/main" id="{B4571777-3276-4BF0-8521-78698A967B49}"/>
                  </a:ext>
                </a:extLst>
              </p:cNvPr>
              <p:cNvSpPr>
                <a:spLocks/>
              </p:cNvSpPr>
              <p:nvPr/>
            </p:nvSpPr>
            <p:spPr bwMode="auto">
              <a:xfrm>
                <a:off x="2896" y="1960"/>
                <a:ext cx="110" cy="83"/>
              </a:xfrm>
              <a:custGeom>
                <a:avLst/>
                <a:gdLst>
                  <a:gd name="T0" fmla="*/ 645 w 44"/>
                  <a:gd name="T1" fmla="*/ 150 h 31"/>
                  <a:gd name="T2" fmla="*/ 425 w 44"/>
                  <a:gd name="T3" fmla="*/ 367 h 31"/>
                  <a:gd name="T4" fmla="*/ 33 w 44"/>
                  <a:gd name="T5" fmla="*/ 388 h 31"/>
                  <a:gd name="T6" fmla="*/ 300 w 44"/>
                  <a:gd name="T7" fmla="*/ 171 h 31"/>
                  <a:gd name="T8" fmla="*/ 645 w 44"/>
                  <a:gd name="T9" fmla="*/ 15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1">
                    <a:moveTo>
                      <a:pt x="41" y="8"/>
                    </a:moveTo>
                    <a:cubicBezTo>
                      <a:pt x="44" y="16"/>
                      <a:pt x="34" y="17"/>
                      <a:pt x="27" y="19"/>
                    </a:cubicBezTo>
                    <a:cubicBezTo>
                      <a:pt x="19" y="21"/>
                      <a:pt x="5" y="31"/>
                      <a:pt x="2" y="20"/>
                    </a:cubicBezTo>
                    <a:cubicBezTo>
                      <a:pt x="0" y="11"/>
                      <a:pt x="7" y="12"/>
                      <a:pt x="19" y="9"/>
                    </a:cubicBezTo>
                    <a:cubicBezTo>
                      <a:pt x="31" y="6"/>
                      <a:pt x="38" y="0"/>
                      <a:pt x="41"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95" name="Freeform 28">
                <a:extLst>
                  <a:ext uri="{FF2B5EF4-FFF2-40B4-BE49-F238E27FC236}">
                    <a16:creationId xmlns:a16="http://schemas.microsoft.com/office/drawing/2014/main" id="{C7426871-1889-40FA-BE2C-F306D93EF5C8}"/>
                  </a:ext>
                </a:extLst>
              </p:cNvPr>
              <p:cNvSpPr>
                <a:spLocks/>
              </p:cNvSpPr>
              <p:nvPr/>
            </p:nvSpPr>
            <p:spPr bwMode="auto">
              <a:xfrm>
                <a:off x="2886" y="1909"/>
                <a:ext cx="98" cy="80"/>
              </a:xfrm>
              <a:custGeom>
                <a:avLst/>
                <a:gdLst>
                  <a:gd name="T0" fmla="*/ 568 w 39"/>
                  <a:gd name="T1" fmla="*/ 149 h 30"/>
                  <a:gd name="T2" fmla="*/ 397 w 39"/>
                  <a:gd name="T3" fmla="*/ 376 h 30"/>
                  <a:gd name="T4" fmla="*/ 33 w 39"/>
                  <a:gd name="T5" fmla="*/ 419 h 30"/>
                  <a:gd name="T6" fmla="*/ 271 w 39"/>
                  <a:gd name="T7" fmla="*/ 192 h 30"/>
                  <a:gd name="T8" fmla="*/ 568 w 39"/>
                  <a:gd name="T9" fmla="*/ 14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0">
                    <a:moveTo>
                      <a:pt x="36" y="8"/>
                    </a:moveTo>
                    <a:cubicBezTo>
                      <a:pt x="39" y="16"/>
                      <a:pt x="32" y="18"/>
                      <a:pt x="25" y="20"/>
                    </a:cubicBezTo>
                    <a:cubicBezTo>
                      <a:pt x="17" y="22"/>
                      <a:pt x="3" y="30"/>
                      <a:pt x="2" y="22"/>
                    </a:cubicBezTo>
                    <a:cubicBezTo>
                      <a:pt x="0" y="12"/>
                      <a:pt x="6" y="13"/>
                      <a:pt x="17" y="10"/>
                    </a:cubicBezTo>
                    <a:cubicBezTo>
                      <a:pt x="26" y="7"/>
                      <a:pt x="33" y="0"/>
                      <a:pt x="36"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96" name="Freeform 29">
                <a:extLst>
                  <a:ext uri="{FF2B5EF4-FFF2-40B4-BE49-F238E27FC236}">
                    <a16:creationId xmlns:a16="http://schemas.microsoft.com/office/drawing/2014/main" id="{3BE312D4-B3B5-496D-81AF-90DDC81F71FB}"/>
                  </a:ext>
                </a:extLst>
              </p:cNvPr>
              <p:cNvSpPr>
                <a:spLocks/>
              </p:cNvSpPr>
              <p:nvPr/>
            </p:nvSpPr>
            <p:spPr bwMode="auto">
              <a:xfrm>
                <a:off x="2921" y="2048"/>
                <a:ext cx="113" cy="85"/>
              </a:xfrm>
              <a:custGeom>
                <a:avLst/>
                <a:gdLst>
                  <a:gd name="T0" fmla="*/ 63 w 45"/>
                  <a:gd name="T1" fmla="*/ 430 h 32"/>
                  <a:gd name="T2" fmla="*/ 284 w 45"/>
                  <a:gd name="T3" fmla="*/ 226 h 32"/>
                  <a:gd name="T4" fmla="*/ 663 w 45"/>
                  <a:gd name="T5" fmla="*/ 205 h 32"/>
                  <a:gd name="T6" fmla="*/ 397 w 45"/>
                  <a:gd name="T7" fmla="*/ 430 h 32"/>
                  <a:gd name="T8" fmla="*/ 63 w 45"/>
                  <a:gd name="T9" fmla="*/ 43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4" y="23"/>
                    </a:moveTo>
                    <a:cubicBezTo>
                      <a:pt x="0" y="15"/>
                      <a:pt x="11" y="14"/>
                      <a:pt x="18" y="12"/>
                    </a:cubicBezTo>
                    <a:cubicBezTo>
                      <a:pt x="25" y="10"/>
                      <a:pt x="40" y="0"/>
                      <a:pt x="42" y="11"/>
                    </a:cubicBezTo>
                    <a:cubicBezTo>
                      <a:pt x="45" y="20"/>
                      <a:pt x="37" y="20"/>
                      <a:pt x="25" y="23"/>
                    </a:cubicBezTo>
                    <a:cubicBezTo>
                      <a:pt x="14" y="26"/>
                      <a:pt x="7" y="32"/>
                      <a:pt x="4" y="23"/>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97" name="Freeform 30">
                <a:extLst>
                  <a:ext uri="{FF2B5EF4-FFF2-40B4-BE49-F238E27FC236}">
                    <a16:creationId xmlns:a16="http://schemas.microsoft.com/office/drawing/2014/main" id="{FB28A101-4F48-4EA5-96DF-7E0DBB3908D0}"/>
                  </a:ext>
                </a:extLst>
              </p:cNvPr>
              <p:cNvSpPr>
                <a:spLocks/>
              </p:cNvSpPr>
              <p:nvPr/>
            </p:nvSpPr>
            <p:spPr bwMode="auto">
              <a:xfrm>
                <a:off x="2946" y="2104"/>
                <a:ext cx="98" cy="77"/>
              </a:xfrm>
              <a:custGeom>
                <a:avLst/>
                <a:gdLst>
                  <a:gd name="T0" fmla="*/ 50 w 39"/>
                  <a:gd name="T1" fmla="*/ 396 h 29"/>
                  <a:gd name="T2" fmla="*/ 221 w 39"/>
                  <a:gd name="T3" fmla="*/ 170 h 29"/>
                  <a:gd name="T4" fmla="*/ 588 w 39"/>
                  <a:gd name="T5" fmla="*/ 149 h 29"/>
                  <a:gd name="T6" fmla="*/ 334 w 39"/>
                  <a:gd name="T7" fmla="*/ 374 h 29"/>
                  <a:gd name="T8" fmla="*/ 50 w 39"/>
                  <a:gd name="T9" fmla="*/ 39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9">
                    <a:moveTo>
                      <a:pt x="3" y="21"/>
                    </a:moveTo>
                    <a:cubicBezTo>
                      <a:pt x="0" y="13"/>
                      <a:pt x="7" y="11"/>
                      <a:pt x="14" y="9"/>
                    </a:cubicBezTo>
                    <a:cubicBezTo>
                      <a:pt x="21" y="7"/>
                      <a:pt x="35" y="0"/>
                      <a:pt x="37" y="8"/>
                    </a:cubicBezTo>
                    <a:cubicBezTo>
                      <a:pt x="39" y="17"/>
                      <a:pt x="33" y="16"/>
                      <a:pt x="21" y="20"/>
                    </a:cubicBezTo>
                    <a:cubicBezTo>
                      <a:pt x="13" y="22"/>
                      <a:pt x="6" y="29"/>
                      <a:pt x="3" y="21"/>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98" name="Freeform 31">
                <a:extLst>
                  <a:ext uri="{FF2B5EF4-FFF2-40B4-BE49-F238E27FC236}">
                    <a16:creationId xmlns:a16="http://schemas.microsoft.com/office/drawing/2014/main" id="{3624A7AB-4EED-4EE3-B362-1D0AE0406348}"/>
                  </a:ext>
                </a:extLst>
              </p:cNvPr>
              <p:cNvSpPr>
                <a:spLocks/>
              </p:cNvSpPr>
              <p:nvPr/>
            </p:nvSpPr>
            <p:spPr bwMode="auto">
              <a:xfrm>
                <a:off x="2961" y="2152"/>
                <a:ext cx="98" cy="80"/>
              </a:xfrm>
              <a:custGeom>
                <a:avLst/>
                <a:gdLst>
                  <a:gd name="T0" fmla="*/ 50 w 39"/>
                  <a:gd name="T1" fmla="*/ 419 h 30"/>
                  <a:gd name="T2" fmla="*/ 239 w 39"/>
                  <a:gd name="T3" fmla="*/ 171 h 30"/>
                  <a:gd name="T4" fmla="*/ 588 w 39"/>
                  <a:gd name="T5" fmla="*/ 149 h 30"/>
                  <a:gd name="T6" fmla="*/ 347 w 39"/>
                  <a:gd name="T7" fmla="*/ 376 h 30"/>
                  <a:gd name="T8" fmla="*/ 50 w 39"/>
                  <a:gd name="T9" fmla="*/ 41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0">
                    <a:moveTo>
                      <a:pt x="3" y="22"/>
                    </a:moveTo>
                    <a:cubicBezTo>
                      <a:pt x="0" y="13"/>
                      <a:pt x="7" y="11"/>
                      <a:pt x="15" y="9"/>
                    </a:cubicBezTo>
                    <a:cubicBezTo>
                      <a:pt x="22" y="7"/>
                      <a:pt x="36" y="0"/>
                      <a:pt x="37" y="8"/>
                    </a:cubicBezTo>
                    <a:cubicBezTo>
                      <a:pt x="39" y="17"/>
                      <a:pt x="34" y="17"/>
                      <a:pt x="22" y="20"/>
                    </a:cubicBezTo>
                    <a:cubicBezTo>
                      <a:pt x="13" y="23"/>
                      <a:pt x="6" y="30"/>
                      <a:pt x="3" y="22"/>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99" name="Freeform 32">
                <a:extLst>
                  <a:ext uri="{FF2B5EF4-FFF2-40B4-BE49-F238E27FC236}">
                    <a16:creationId xmlns:a16="http://schemas.microsoft.com/office/drawing/2014/main" id="{39E1E049-8B8B-4F34-A286-5698FF74689A}"/>
                  </a:ext>
                </a:extLst>
              </p:cNvPr>
              <p:cNvSpPr>
                <a:spLocks/>
              </p:cNvSpPr>
              <p:nvPr/>
            </p:nvSpPr>
            <p:spPr bwMode="auto">
              <a:xfrm>
                <a:off x="2906" y="2008"/>
                <a:ext cx="115" cy="83"/>
              </a:xfrm>
              <a:custGeom>
                <a:avLst/>
                <a:gdLst>
                  <a:gd name="T0" fmla="*/ 675 w 46"/>
                  <a:gd name="T1" fmla="*/ 150 h 31"/>
                  <a:gd name="T2" fmla="*/ 438 w 46"/>
                  <a:gd name="T3" fmla="*/ 367 h 31"/>
                  <a:gd name="T4" fmla="*/ 50 w 46"/>
                  <a:gd name="T5" fmla="*/ 402 h 31"/>
                  <a:gd name="T6" fmla="*/ 333 w 46"/>
                  <a:gd name="T7" fmla="*/ 171 h 31"/>
                  <a:gd name="T8" fmla="*/ 675 w 46"/>
                  <a:gd name="T9" fmla="*/ 15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43" y="8"/>
                    </a:moveTo>
                    <a:cubicBezTo>
                      <a:pt x="46" y="16"/>
                      <a:pt x="35" y="17"/>
                      <a:pt x="28" y="19"/>
                    </a:cubicBezTo>
                    <a:cubicBezTo>
                      <a:pt x="21" y="21"/>
                      <a:pt x="6" y="31"/>
                      <a:pt x="3" y="21"/>
                    </a:cubicBezTo>
                    <a:cubicBezTo>
                      <a:pt x="0" y="11"/>
                      <a:pt x="9" y="12"/>
                      <a:pt x="21" y="9"/>
                    </a:cubicBezTo>
                    <a:cubicBezTo>
                      <a:pt x="33" y="6"/>
                      <a:pt x="40" y="0"/>
                      <a:pt x="4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00" name="Freeform 33">
                <a:extLst>
                  <a:ext uri="{FF2B5EF4-FFF2-40B4-BE49-F238E27FC236}">
                    <a16:creationId xmlns:a16="http://schemas.microsoft.com/office/drawing/2014/main" id="{3E1B3E32-B665-4B24-9169-11539DB18FCA}"/>
                  </a:ext>
                </a:extLst>
              </p:cNvPr>
              <p:cNvSpPr>
                <a:spLocks/>
              </p:cNvSpPr>
              <p:nvPr/>
            </p:nvSpPr>
            <p:spPr bwMode="auto">
              <a:xfrm>
                <a:off x="2811" y="1387"/>
                <a:ext cx="135" cy="32"/>
              </a:xfrm>
              <a:custGeom>
                <a:avLst/>
                <a:gdLst>
                  <a:gd name="T0" fmla="*/ 813 w 54"/>
                  <a:gd name="T1" fmla="*/ 0 h 12"/>
                  <a:gd name="T2" fmla="*/ 408 w 54"/>
                  <a:gd name="T3" fmla="*/ 93 h 12"/>
                  <a:gd name="T4" fmla="*/ 408 w 54"/>
                  <a:gd name="T5" fmla="*/ 93 h 12"/>
                  <a:gd name="T6" fmla="*/ 20 w 54"/>
                  <a:gd name="T7" fmla="*/ 21 h 12"/>
                  <a:gd name="T8" fmla="*/ 0 w 54"/>
                  <a:gd name="T9" fmla="*/ 192 h 12"/>
                  <a:gd name="T10" fmla="*/ 408 w 54"/>
                  <a:gd name="T11" fmla="*/ 227 h 12"/>
                  <a:gd name="T12" fmla="*/ 408 w 54"/>
                  <a:gd name="T13" fmla="*/ 227 h 12"/>
                  <a:gd name="T14" fmla="*/ 833 w 54"/>
                  <a:gd name="T15" fmla="*/ 205 h 12"/>
                  <a:gd name="T16" fmla="*/ 845 w 54"/>
                  <a:gd name="T17" fmla="*/ 227 h 12"/>
                  <a:gd name="T18" fmla="*/ 845 w 54"/>
                  <a:gd name="T19" fmla="*/ 205 h 12"/>
                  <a:gd name="T20" fmla="*/ 813 w 5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12">
                    <a:moveTo>
                      <a:pt x="52" y="0"/>
                    </a:moveTo>
                    <a:cubicBezTo>
                      <a:pt x="47" y="4"/>
                      <a:pt x="39" y="5"/>
                      <a:pt x="26" y="5"/>
                    </a:cubicBezTo>
                    <a:cubicBezTo>
                      <a:pt x="26" y="5"/>
                      <a:pt x="26" y="5"/>
                      <a:pt x="26" y="5"/>
                    </a:cubicBezTo>
                    <a:cubicBezTo>
                      <a:pt x="14" y="5"/>
                      <a:pt x="6" y="4"/>
                      <a:pt x="1" y="1"/>
                    </a:cubicBezTo>
                    <a:cubicBezTo>
                      <a:pt x="2" y="4"/>
                      <a:pt x="2" y="8"/>
                      <a:pt x="0" y="10"/>
                    </a:cubicBezTo>
                    <a:cubicBezTo>
                      <a:pt x="3" y="9"/>
                      <a:pt x="6" y="12"/>
                      <a:pt x="26" y="12"/>
                    </a:cubicBezTo>
                    <a:cubicBezTo>
                      <a:pt x="26" y="12"/>
                      <a:pt x="26" y="12"/>
                      <a:pt x="26" y="12"/>
                    </a:cubicBezTo>
                    <a:cubicBezTo>
                      <a:pt x="48" y="12"/>
                      <a:pt x="49" y="8"/>
                      <a:pt x="53" y="11"/>
                    </a:cubicBezTo>
                    <a:cubicBezTo>
                      <a:pt x="53" y="11"/>
                      <a:pt x="54" y="11"/>
                      <a:pt x="54" y="12"/>
                    </a:cubicBezTo>
                    <a:cubicBezTo>
                      <a:pt x="54" y="11"/>
                      <a:pt x="54" y="11"/>
                      <a:pt x="54" y="11"/>
                    </a:cubicBezTo>
                    <a:cubicBezTo>
                      <a:pt x="51" y="9"/>
                      <a:pt x="50" y="4"/>
                      <a:pt x="52" y="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01" name="Freeform 34">
                <a:extLst>
                  <a:ext uri="{FF2B5EF4-FFF2-40B4-BE49-F238E27FC236}">
                    <a16:creationId xmlns:a16="http://schemas.microsoft.com/office/drawing/2014/main" id="{45D218BD-DEC1-4024-819E-CFE0D47FDF1C}"/>
                  </a:ext>
                </a:extLst>
              </p:cNvPr>
              <p:cNvSpPr>
                <a:spLocks/>
              </p:cNvSpPr>
              <p:nvPr/>
            </p:nvSpPr>
            <p:spPr bwMode="auto">
              <a:xfrm>
                <a:off x="2809" y="1309"/>
                <a:ext cx="137" cy="35"/>
              </a:xfrm>
              <a:custGeom>
                <a:avLst/>
                <a:gdLst>
                  <a:gd name="T0" fmla="*/ 820 w 55"/>
                  <a:gd name="T1" fmla="*/ 0 h 13"/>
                  <a:gd name="T2" fmla="*/ 416 w 55"/>
                  <a:gd name="T3" fmla="*/ 94 h 13"/>
                  <a:gd name="T4" fmla="*/ 416 w 55"/>
                  <a:gd name="T5" fmla="*/ 94 h 13"/>
                  <a:gd name="T6" fmla="*/ 30 w 55"/>
                  <a:gd name="T7" fmla="*/ 22 h 13"/>
                  <a:gd name="T8" fmla="*/ 0 w 55"/>
                  <a:gd name="T9" fmla="*/ 232 h 13"/>
                  <a:gd name="T10" fmla="*/ 416 w 55"/>
                  <a:gd name="T11" fmla="*/ 253 h 13"/>
                  <a:gd name="T12" fmla="*/ 416 w 55"/>
                  <a:gd name="T13" fmla="*/ 253 h 13"/>
                  <a:gd name="T14" fmla="*/ 837 w 55"/>
                  <a:gd name="T15" fmla="*/ 232 h 13"/>
                  <a:gd name="T16" fmla="*/ 849 w 55"/>
                  <a:gd name="T17" fmla="*/ 232 h 13"/>
                  <a:gd name="T18" fmla="*/ 849 w 55"/>
                  <a:gd name="T19" fmla="*/ 232 h 13"/>
                  <a:gd name="T20" fmla="*/ 820 w 5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13">
                    <a:moveTo>
                      <a:pt x="53" y="0"/>
                    </a:moveTo>
                    <a:cubicBezTo>
                      <a:pt x="49" y="4"/>
                      <a:pt x="40" y="5"/>
                      <a:pt x="27" y="5"/>
                    </a:cubicBezTo>
                    <a:cubicBezTo>
                      <a:pt x="27" y="5"/>
                      <a:pt x="27" y="5"/>
                      <a:pt x="27" y="5"/>
                    </a:cubicBezTo>
                    <a:cubicBezTo>
                      <a:pt x="15" y="5"/>
                      <a:pt x="7" y="4"/>
                      <a:pt x="2" y="1"/>
                    </a:cubicBezTo>
                    <a:cubicBezTo>
                      <a:pt x="4" y="5"/>
                      <a:pt x="2" y="10"/>
                      <a:pt x="0" y="12"/>
                    </a:cubicBezTo>
                    <a:cubicBezTo>
                      <a:pt x="4" y="9"/>
                      <a:pt x="5" y="13"/>
                      <a:pt x="27" y="13"/>
                    </a:cubicBezTo>
                    <a:cubicBezTo>
                      <a:pt x="27" y="13"/>
                      <a:pt x="27" y="13"/>
                      <a:pt x="27" y="13"/>
                    </a:cubicBezTo>
                    <a:cubicBezTo>
                      <a:pt x="49" y="13"/>
                      <a:pt x="50" y="9"/>
                      <a:pt x="54" y="12"/>
                    </a:cubicBezTo>
                    <a:cubicBezTo>
                      <a:pt x="54" y="12"/>
                      <a:pt x="55" y="12"/>
                      <a:pt x="55" y="12"/>
                    </a:cubicBezTo>
                    <a:cubicBezTo>
                      <a:pt x="55" y="12"/>
                      <a:pt x="55" y="12"/>
                      <a:pt x="55" y="12"/>
                    </a:cubicBezTo>
                    <a:cubicBezTo>
                      <a:pt x="52" y="10"/>
                      <a:pt x="51" y="4"/>
                      <a:pt x="53" y="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02" name="Freeform 35">
                <a:extLst>
                  <a:ext uri="{FF2B5EF4-FFF2-40B4-BE49-F238E27FC236}">
                    <a16:creationId xmlns:a16="http://schemas.microsoft.com/office/drawing/2014/main" id="{115771F8-EC7C-456A-8E50-3558CC4BC36C}"/>
                  </a:ext>
                </a:extLst>
              </p:cNvPr>
              <p:cNvSpPr>
                <a:spLocks/>
              </p:cNvSpPr>
              <p:nvPr/>
            </p:nvSpPr>
            <p:spPr bwMode="auto">
              <a:xfrm>
                <a:off x="2811" y="1629"/>
                <a:ext cx="133" cy="32"/>
              </a:xfrm>
              <a:custGeom>
                <a:avLst/>
                <a:gdLst>
                  <a:gd name="T0" fmla="*/ 409 w 53"/>
                  <a:gd name="T1" fmla="*/ 227 h 12"/>
                  <a:gd name="T2" fmla="*/ 409 w 53"/>
                  <a:gd name="T3" fmla="*/ 227 h 12"/>
                  <a:gd name="T4" fmla="*/ 838 w 53"/>
                  <a:gd name="T5" fmla="*/ 205 h 12"/>
                  <a:gd name="T6" fmla="*/ 818 w 53"/>
                  <a:gd name="T7" fmla="*/ 0 h 12"/>
                  <a:gd name="T8" fmla="*/ 409 w 53"/>
                  <a:gd name="T9" fmla="*/ 93 h 12"/>
                  <a:gd name="T10" fmla="*/ 409 w 53"/>
                  <a:gd name="T11" fmla="*/ 93 h 12"/>
                  <a:gd name="T12" fmla="*/ 20 w 53"/>
                  <a:gd name="T13" fmla="*/ 21 h 12"/>
                  <a:gd name="T14" fmla="*/ 0 w 53"/>
                  <a:gd name="T15" fmla="*/ 192 h 12"/>
                  <a:gd name="T16" fmla="*/ 409 w 53"/>
                  <a:gd name="T17" fmla="*/ 22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12">
                    <a:moveTo>
                      <a:pt x="26" y="12"/>
                    </a:moveTo>
                    <a:cubicBezTo>
                      <a:pt x="26" y="12"/>
                      <a:pt x="26" y="12"/>
                      <a:pt x="26" y="12"/>
                    </a:cubicBezTo>
                    <a:cubicBezTo>
                      <a:pt x="47" y="12"/>
                      <a:pt x="49" y="8"/>
                      <a:pt x="53" y="11"/>
                    </a:cubicBezTo>
                    <a:cubicBezTo>
                      <a:pt x="51" y="8"/>
                      <a:pt x="50" y="3"/>
                      <a:pt x="52" y="0"/>
                    </a:cubicBezTo>
                    <a:cubicBezTo>
                      <a:pt x="48" y="4"/>
                      <a:pt x="39" y="5"/>
                      <a:pt x="26" y="5"/>
                    </a:cubicBezTo>
                    <a:cubicBezTo>
                      <a:pt x="26" y="5"/>
                      <a:pt x="26" y="5"/>
                      <a:pt x="26" y="5"/>
                    </a:cubicBezTo>
                    <a:cubicBezTo>
                      <a:pt x="14" y="5"/>
                      <a:pt x="6" y="4"/>
                      <a:pt x="1" y="1"/>
                    </a:cubicBezTo>
                    <a:cubicBezTo>
                      <a:pt x="2" y="4"/>
                      <a:pt x="2" y="8"/>
                      <a:pt x="0" y="10"/>
                    </a:cubicBezTo>
                    <a:cubicBezTo>
                      <a:pt x="4" y="9"/>
                      <a:pt x="7" y="12"/>
                      <a:pt x="26" y="12"/>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03" name="Freeform 36">
                <a:extLst>
                  <a:ext uri="{FF2B5EF4-FFF2-40B4-BE49-F238E27FC236}">
                    <a16:creationId xmlns:a16="http://schemas.microsoft.com/office/drawing/2014/main" id="{13CAE277-5ECA-4D38-A6F5-6DEC21EBA1BE}"/>
                  </a:ext>
                </a:extLst>
              </p:cNvPr>
              <p:cNvSpPr>
                <a:spLocks/>
              </p:cNvSpPr>
              <p:nvPr/>
            </p:nvSpPr>
            <p:spPr bwMode="auto">
              <a:xfrm>
                <a:off x="2814" y="1541"/>
                <a:ext cx="132" cy="38"/>
              </a:xfrm>
              <a:custGeom>
                <a:avLst/>
                <a:gdLst>
                  <a:gd name="T0" fmla="*/ 384 w 53"/>
                  <a:gd name="T1" fmla="*/ 141 h 14"/>
                  <a:gd name="T2" fmla="*/ 384 w 53"/>
                  <a:gd name="T3" fmla="*/ 141 h 14"/>
                  <a:gd name="T4" fmla="*/ 0 w 53"/>
                  <a:gd name="T5" fmla="*/ 60 h 14"/>
                  <a:gd name="T6" fmla="*/ 0 w 53"/>
                  <a:gd name="T7" fmla="*/ 244 h 14"/>
                  <a:gd name="T8" fmla="*/ 384 w 53"/>
                  <a:gd name="T9" fmla="*/ 280 h 14"/>
                  <a:gd name="T10" fmla="*/ 384 w 53"/>
                  <a:gd name="T11" fmla="*/ 280 h 14"/>
                  <a:gd name="T12" fmla="*/ 787 w 53"/>
                  <a:gd name="T13" fmla="*/ 244 h 14"/>
                  <a:gd name="T14" fmla="*/ 819 w 53"/>
                  <a:gd name="T15" fmla="*/ 0 h 14"/>
                  <a:gd name="T16" fmla="*/ 819 w 53"/>
                  <a:gd name="T17" fmla="*/ 0 h 14"/>
                  <a:gd name="T18" fmla="*/ 807 w 53"/>
                  <a:gd name="T19" fmla="*/ 38 h 14"/>
                  <a:gd name="T20" fmla="*/ 384 w 53"/>
                  <a:gd name="T21" fmla="*/ 14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4">
                    <a:moveTo>
                      <a:pt x="25" y="7"/>
                    </a:moveTo>
                    <a:cubicBezTo>
                      <a:pt x="25" y="7"/>
                      <a:pt x="25" y="7"/>
                      <a:pt x="25" y="7"/>
                    </a:cubicBezTo>
                    <a:cubicBezTo>
                      <a:pt x="13" y="7"/>
                      <a:pt x="5" y="6"/>
                      <a:pt x="0" y="3"/>
                    </a:cubicBezTo>
                    <a:cubicBezTo>
                      <a:pt x="1" y="6"/>
                      <a:pt x="1" y="10"/>
                      <a:pt x="0" y="12"/>
                    </a:cubicBezTo>
                    <a:cubicBezTo>
                      <a:pt x="3" y="11"/>
                      <a:pt x="6" y="14"/>
                      <a:pt x="25" y="14"/>
                    </a:cubicBezTo>
                    <a:cubicBezTo>
                      <a:pt x="25" y="14"/>
                      <a:pt x="25" y="14"/>
                      <a:pt x="25" y="14"/>
                    </a:cubicBezTo>
                    <a:cubicBezTo>
                      <a:pt x="46" y="14"/>
                      <a:pt x="48" y="10"/>
                      <a:pt x="51" y="12"/>
                    </a:cubicBezTo>
                    <a:cubicBezTo>
                      <a:pt x="49" y="9"/>
                      <a:pt x="49" y="4"/>
                      <a:pt x="53" y="0"/>
                    </a:cubicBezTo>
                    <a:cubicBezTo>
                      <a:pt x="53" y="0"/>
                      <a:pt x="53" y="0"/>
                      <a:pt x="53" y="0"/>
                    </a:cubicBezTo>
                    <a:cubicBezTo>
                      <a:pt x="52" y="1"/>
                      <a:pt x="52" y="1"/>
                      <a:pt x="52" y="2"/>
                    </a:cubicBezTo>
                    <a:cubicBezTo>
                      <a:pt x="47" y="6"/>
                      <a:pt x="38" y="7"/>
                      <a:pt x="25" y="7"/>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04" name="Freeform 37">
                <a:extLst>
                  <a:ext uri="{FF2B5EF4-FFF2-40B4-BE49-F238E27FC236}">
                    <a16:creationId xmlns:a16="http://schemas.microsoft.com/office/drawing/2014/main" id="{0E679D6E-5A80-4CE1-AF37-EE7FE2E9569C}"/>
                  </a:ext>
                </a:extLst>
              </p:cNvPr>
              <p:cNvSpPr>
                <a:spLocks/>
              </p:cNvSpPr>
              <p:nvPr/>
            </p:nvSpPr>
            <p:spPr bwMode="auto">
              <a:xfrm>
                <a:off x="2811" y="1464"/>
                <a:ext cx="135" cy="40"/>
              </a:xfrm>
              <a:custGeom>
                <a:avLst/>
                <a:gdLst>
                  <a:gd name="T0" fmla="*/ 845 w 54"/>
                  <a:gd name="T1" fmla="*/ 0 h 15"/>
                  <a:gd name="T2" fmla="*/ 833 w 54"/>
                  <a:gd name="T3" fmla="*/ 35 h 15"/>
                  <a:gd name="T4" fmla="*/ 408 w 54"/>
                  <a:gd name="T5" fmla="*/ 136 h 15"/>
                  <a:gd name="T6" fmla="*/ 408 w 54"/>
                  <a:gd name="T7" fmla="*/ 136 h 15"/>
                  <a:gd name="T8" fmla="*/ 20 w 54"/>
                  <a:gd name="T9" fmla="*/ 56 h 15"/>
                  <a:gd name="T10" fmla="*/ 0 w 54"/>
                  <a:gd name="T11" fmla="*/ 248 h 15"/>
                  <a:gd name="T12" fmla="*/ 408 w 54"/>
                  <a:gd name="T13" fmla="*/ 285 h 15"/>
                  <a:gd name="T14" fmla="*/ 408 w 54"/>
                  <a:gd name="T15" fmla="*/ 285 h 15"/>
                  <a:gd name="T16" fmla="*/ 833 w 54"/>
                  <a:gd name="T17" fmla="*/ 264 h 15"/>
                  <a:gd name="T18" fmla="*/ 845 w 54"/>
                  <a:gd name="T19" fmla="*/ 264 h 15"/>
                  <a:gd name="T20" fmla="*/ 845 w 54"/>
                  <a:gd name="T21" fmla="*/ 264 h 15"/>
                  <a:gd name="T22" fmla="*/ 845 w 54"/>
                  <a:gd name="T23" fmla="*/ 21 h 15"/>
                  <a:gd name="T24" fmla="*/ 845 w 5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5">
                    <a:moveTo>
                      <a:pt x="54" y="0"/>
                    </a:moveTo>
                    <a:cubicBezTo>
                      <a:pt x="53" y="1"/>
                      <a:pt x="53" y="1"/>
                      <a:pt x="53" y="2"/>
                    </a:cubicBezTo>
                    <a:cubicBezTo>
                      <a:pt x="48" y="6"/>
                      <a:pt x="39" y="7"/>
                      <a:pt x="26" y="7"/>
                    </a:cubicBezTo>
                    <a:cubicBezTo>
                      <a:pt x="26" y="7"/>
                      <a:pt x="26" y="7"/>
                      <a:pt x="26" y="7"/>
                    </a:cubicBezTo>
                    <a:cubicBezTo>
                      <a:pt x="14" y="7"/>
                      <a:pt x="6" y="6"/>
                      <a:pt x="1" y="3"/>
                    </a:cubicBezTo>
                    <a:cubicBezTo>
                      <a:pt x="3" y="6"/>
                      <a:pt x="2" y="11"/>
                      <a:pt x="0" y="13"/>
                    </a:cubicBezTo>
                    <a:cubicBezTo>
                      <a:pt x="3" y="12"/>
                      <a:pt x="6" y="15"/>
                      <a:pt x="26" y="15"/>
                    </a:cubicBezTo>
                    <a:cubicBezTo>
                      <a:pt x="26" y="15"/>
                      <a:pt x="26" y="15"/>
                      <a:pt x="26" y="15"/>
                    </a:cubicBezTo>
                    <a:cubicBezTo>
                      <a:pt x="48" y="15"/>
                      <a:pt x="49" y="11"/>
                      <a:pt x="53" y="14"/>
                    </a:cubicBezTo>
                    <a:cubicBezTo>
                      <a:pt x="53" y="14"/>
                      <a:pt x="54" y="14"/>
                      <a:pt x="54" y="14"/>
                    </a:cubicBezTo>
                    <a:cubicBezTo>
                      <a:pt x="54" y="14"/>
                      <a:pt x="54" y="14"/>
                      <a:pt x="54" y="14"/>
                    </a:cubicBezTo>
                    <a:cubicBezTo>
                      <a:pt x="51" y="12"/>
                      <a:pt x="49" y="5"/>
                      <a:pt x="54" y="1"/>
                    </a:cubicBezTo>
                    <a:lnTo>
                      <a:pt x="54" y="0"/>
                    </a:ln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05" name="Freeform 38">
                <a:extLst>
                  <a:ext uri="{FF2B5EF4-FFF2-40B4-BE49-F238E27FC236}">
                    <a16:creationId xmlns:a16="http://schemas.microsoft.com/office/drawing/2014/main" id="{D644EAF8-9AF4-4078-9EFA-F6DB3BAA63BA}"/>
                  </a:ext>
                </a:extLst>
              </p:cNvPr>
              <p:cNvSpPr>
                <a:spLocks/>
              </p:cNvSpPr>
              <p:nvPr/>
            </p:nvSpPr>
            <p:spPr bwMode="auto">
              <a:xfrm>
                <a:off x="2811" y="1387"/>
                <a:ext cx="135" cy="32"/>
              </a:xfrm>
              <a:custGeom>
                <a:avLst/>
                <a:gdLst>
                  <a:gd name="T0" fmla="*/ 813 w 54"/>
                  <a:gd name="T1" fmla="*/ 0 h 12"/>
                  <a:gd name="T2" fmla="*/ 408 w 54"/>
                  <a:gd name="T3" fmla="*/ 93 h 12"/>
                  <a:gd name="T4" fmla="*/ 408 w 54"/>
                  <a:gd name="T5" fmla="*/ 93 h 12"/>
                  <a:gd name="T6" fmla="*/ 20 w 54"/>
                  <a:gd name="T7" fmla="*/ 21 h 12"/>
                  <a:gd name="T8" fmla="*/ 0 w 54"/>
                  <a:gd name="T9" fmla="*/ 192 h 12"/>
                  <a:gd name="T10" fmla="*/ 408 w 54"/>
                  <a:gd name="T11" fmla="*/ 227 h 12"/>
                  <a:gd name="T12" fmla="*/ 408 w 54"/>
                  <a:gd name="T13" fmla="*/ 227 h 12"/>
                  <a:gd name="T14" fmla="*/ 833 w 54"/>
                  <a:gd name="T15" fmla="*/ 205 h 12"/>
                  <a:gd name="T16" fmla="*/ 845 w 54"/>
                  <a:gd name="T17" fmla="*/ 227 h 12"/>
                  <a:gd name="T18" fmla="*/ 845 w 54"/>
                  <a:gd name="T19" fmla="*/ 205 h 12"/>
                  <a:gd name="T20" fmla="*/ 813 w 5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12">
                    <a:moveTo>
                      <a:pt x="52" y="0"/>
                    </a:moveTo>
                    <a:cubicBezTo>
                      <a:pt x="47" y="4"/>
                      <a:pt x="39" y="5"/>
                      <a:pt x="26" y="5"/>
                    </a:cubicBezTo>
                    <a:cubicBezTo>
                      <a:pt x="26" y="5"/>
                      <a:pt x="26" y="5"/>
                      <a:pt x="26" y="5"/>
                    </a:cubicBezTo>
                    <a:cubicBezTo>
                      <a:pt x="14" y="5"/>
                      <a:pt x="6" y="4"/>
                      <a:pt x="1" y="1"/>
                    </a:cubicBezTo>
                    <a:cubicBezTo>
                      <a:pt x="2" y="4"/>
                      <a:pt x="2" y="8"/>
                      <a:pt x="0" y="10"/>
                    </a:cubicBezTo>
                    <a:cubicBezTo>
                      <a:pt x="3" y="9"/>
                      <a:pt x="6" y="12"/>
                      <a:pt x="26" y="12"/>
                    </a:cubicBezTo>
                    <a:cubicBezTo>
                      <a:pt x="26" y="12"/>
                      <a:pt x="26" y="12"/>
                      <a:pt x="26" y="12"/>
                    </a:cubicBezTo>
                    <a:cubicBezTo>
                      <a:pt x="48" y="12"/>
                      <a:pt x="49" y="8"/>
                      <a:pt x="53" y="11"/>
                    </a:cubicBezTo>
                    <a:cubicBezTo>
                      <a:pt x="53" y="11"/>
                      <a:pt x="54" y="11"/>
                      <a:pt x="54" y="12"/>
                    </a:cubicBezTo>
                    <a:cubicBezTo>
                      <a:pt x="54" y="11"/>
                      <a:pt x="54" y="11"/>
                      <a:pt x="54" y="11"/>
                    </a:cubicBezTo>
                    <a:cubicBezTo>
                      <a:pt x="51" y="9"/>
                      <a:pt x="50" y="4"/>
                      <a:pt x="52"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06" name="Freeform 39">
                <a:extLst>
                  <a:ext uri="{FF2B5EF4-FFF2-40B4-BE49-F238E27FC236}">
                    <a16:creationId xmlns:a16="http://schemas.microsoft.com/office/drawing/2014/main" id="{1BCFE59F-5955-4388-9F0F-D7922FD70CF2}"/>
                  </a:ext>
                </a:extLst>
              </p:cNvPr>
              <p:cNvSpPr>
                <a:spLocks/>
              </p:cNvSpPr>
              <p:nvPr/>
            </p:nvSpPr>
            <p:spPr bwMode="auto">
              <a:xfrm>
                <a:off x="2809" y="1309"/>
                <a:ext cx="137" cy="35"/>
              </a:xfrm>
              <a:custGeom>
                <a:avLst/>
                <a:gdLst>
                  <a:gd name="T0" fmla="*/ 820 w 55"/>
                  <a:gd name="T1" fmla="*/ 0 h 13"/>
                  <a:gd name="T2" fmla="*/ 416 w 55"/>
                  <a:gd name="T3" fmla="*/ 94 h 13"/>
                  <a:gd name="T4" fmla="*/ 416 w 55"/>
                  <a:gd name="T5" fmla="*/ 94 h 13"/>
                  <a:gd name="T6" fmla="*/ 30 w 55"/>
                  <a:gd name="T7" fmla="*/ 22 h 13"/>
                  <a:gd name="T8" fmla="*/ 0 w 55"/>
                  <a:gd name="T9" fmla="*/ 232 h 13"/>
                  <a:gd name="T10" fmla="*/ 416 w 55"/>
                  <a:gd name="T11" fmla="*/ 253 h 13"/>
                  <a:gd name="T12" fmla="*/ 416 w 55"/>
                  <a:gd name="T13" fmla="*/ 253 h 13"/>
                  <a:gd name="T14" fmla="*/ 837 w 55"/>
                  <a:gd name="T15" fmla="*/ 232 h 13"/>
                  <a:gd name="T16" fmla="*/ 849 w 55"/>
                  <a:gd name="T17" fmla="*/ 232 h 13"/>
                  <a:gd name="T18" fmla="*/ 849 w 55"/>
                  <a:gd name="T19" fmla="*/ 232 h 13"/>
                  <a:gd name="T20" fmla="*/ 820 w 5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13">
                    <a:moveTo>
                      <a:pt x="53" y="0"/>
                    </a:moveTo>
                    <a:cubicBezTo>
                      <a:pt x="49" y="4"/>
                      <a:pt x="40" y="5"/>
                      <a:pt x="27" y="5"/>
                    </a:cubicBezTo>
                    <a:cubicBezTo>
                      <a:pt x="27" y="5"/>
                      <a:pt x="27" y="5"/>
                      <a:pt x="27" y="5"/>
                    </a:cubicBezTo>
                    <a:cubicBezTo>
                      <a:pt x="15" y="5"/>
                      <a:pt x="7" y="4"/>
                      <a:pt x="2" y="1"/>
                    </a:cubicBezTo>
                    <a:cubicBezTo>
                      <a:pt x="4" y="5"/>
                      <a:pt x="2" y="10"/>
                      <a:pt x="0" y="12"/>
                    </a:cubicBezTo>
                    <a:cubicBezTo>
                      <a:pt x="4" y="9"/>
                      <a:pt x="5" y="13"/>
                      <a:pt x="27" y="13"/>
                    </a:cubicBezTo>
                    <a:cubicBezTo>
                      <a:pt x="27" y="13"/>
                      <a:pt x="27" y="13"/>
                      <a:pt x="27" y="13"/>
                    </a:cubicBezTo>
                    <a:cubicBezTo>
                      <a:pt x="49" y="13"/>
                      <a:pt x="50" y="9"/>
                      <a:pt x="54" y="12"/>
                    </a:cubicBezTo>
                    <a:cubicBezTo>
                      <a:pt x="54" y="12"/>
                      <a:pt x="55" y="12"/>
                      <a:pt x="55" y="12"/>
                    </a:cubicBezTo>
                    <a:cubicBezTo>
                      <a:pt x="55" y="12"/>
                      <a:pt x="55" y="12"/>
                      <a:pt x="55" y="12"/>
                    </a:cubicBezTo>
                    <a:cubicBezTo>
                      <a:pt x="52" y="10"/>
                      <a:pt x="51" y="4"/>
                      <a:pt x="53"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07" name="Freeform 40">
                <a:extLst>
                  <a:ext uri="{FF2B5EF4-FFF2-40B4-BE49-F238E27FC236}">
                    <a16:creationId xmlns:a16="http://schemas.microsoft.com/office/drawing/2014/main" id="{35087B1D-EA0C-40FD-8414-D9E682C242F6}"/>
                  </a:ext>
                </a:extLst>
              </p:cNvPr>
              <p:cNvSpPr>
                <a:spLocks/>
              </p:cNvSpPr>
              <p:nvPr/>
            </p:nvSpPr>
            <p:spPr bwMode="auto">
              <a:xfrm>
                <a:off x="2811" y="1629"/>
                <a:ext cx="133" cy="32"/>
              </a:xfrm>
              <a:custGeom>
                <a:avLst/>
                <a:gdLst>
                  <a:gd name="T0" fmla="*/ 409 w 53"/>
                  <a:gd name="T1" fmla="*/ 227 h 12"/>
                  <a:gd name="T2" fmla="*/ 409 w 53"/>
                  <a:gd name="T3" fmla="*/ 227 h 12"/>
                  <a:gd name="T4" fmla="*/ 838 w 53"/>
                  <a:gd name="T5" fmla="*/ 205 h 12"/>
                  <a:gd name="T6" fmla="*/ 818 w 53"/>
                  <a:gd name="T7" fmla="*/ 0 h 12"/>
                  <a:gd name="T8" fmla="*/ 409 w 53"/>
                  <a:gd name="T9" fmla="*/ 93 h 12"/>
                  <a:gd name="T10" fmla="*/ 409 w 53"/>
                  <a:gd name="T11" fmla="*/ 93 h 12"/>
                  <a:gd name="T12" fmla="*/ 20 w 53"/>
                  <a:gd name="T13" fmla="*/ 21 h 12"/>
                  <a:gd name="T14" fmla="*/ 0 w 53"/>
                  <a:gd name="T15" fmla="*/ 192 h 12"/>
                  <a:gd name="T16" fmla="*/ 409 w 53"/>
                  <a:gd name="T17" fmla="*/ 22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12">
                    <a:moveTo>
                      <a:pt x="26" y="12"/>
                    </a:moveTo>
                    <a:cubicBezTo>
                      <a:pt x="26" y="12"/>
                      <a:pt x="26" y="12"/>
                      <a:pt x="26" y="12"/>
                    </a:cubicBezTo>
                    <a:cubicBezTo>
                      <a:pt x="47" y="12"/>
                      <a:pt x="49" y="8"/>
                      <a:pt x="53" y="11"/>
                    </a:cubicBezTo>
                    <a:cubicBezTo>
                      <a:pt x="51" y="8"/>
                      <a:pt x="50" y="3"/>
                      <a:pt x="52" y="0"/>
                    </a:cubicBezTo>
                    <a:cubicBezTo>
                      <a:pt x="48" y="4"/>
                      <a:pt x="39" y="5"/>
                      <a:pt x="26" y="5"/>
                    </a:cubicBezTo>
                    <a:cubicBezTo>
                      <a:pt x="26" y="5"/>
                      <a:pt x="26" y="5"/>
                      <a:pt x="26" y="5"/>
                    </a:cubicBezTo>
                    <a:cubicBezTo>
                      <a:pt x="14" y="5"/>
                      <a:pt x="6" y="4"/>
                      <a:pt x="1" y="1"/>
                    </a:cubicBezTo>
                    <a:cubicBezTo>
                      <a:pt x="2" y="4"/>
                      <a:pt x="2" y="8"/>
                      <a:pt x="0" y="10"/>
                    </a:cubicBezTo>
                    <a:cubicBezTo>
                      <a:pt x="4" y="9"/>
                      <a:pt x="7" y="12"/>
                      <a:pt x="26" y="12"/>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08" name="Freeform 41">
                <a:extLst>
                  <a:ext uri="{FF2B5EF4-FFF2-40B4-BE49-F238E27FC236}">
                    <a16:creationId xmlns:a16="http://schemas.microsoft.com/office/drawing/2014/main" id="{53ACB5B0-814A-44C2-BE4A-9F8291A3ED56}"/>
                  </a:ext>
                </a:extLst>
              </p:cNvPr>
              <p:cNvSpPr>
                <a:spLocks/>
              </p:cNvSpPr>
              <p:nvPr/>
            </p:nvSpPr>
            <p:spPr bwMode="auto">
              <a:xfrm>
                <a:off x="2814" y="1541"/>
                <a:ext cx="132" cy="38"/>
              </a:xfrm>
              <a:custGeom>
                <a:avLst/>
                <a:gdLst>
                  <a:gd name="T0" fmla="*/ 384 w 53"/>
                  <a:gd name="T1" fmla="*/ 141 h 14"/>
                  <a:gd name="T2" fmla="*/ 384 w 53"/>
                  <a:gd name="T3" fmla="*/ 141 h 14"/>
                  <a:gd name="T4" fmla="*/ 0 w 53"/>
                  <a:gd name="T5" fmla="*/ 60 h 14"/>
                  <a:gd name="T6" fmla="*/ 0 w 53"/>
                  <a:gd name="T7" fmla="*/ 244 h 14"/>
                  <a:gd name="T8" fmla="*/ 384 w 53"/>
                  <a:gd name="T9" fmla="*/ 280 h 14"/>
                  <a:gd name="T10" fmla="*/ 384 w 53"/>
                  <a:gd name="T11" fmla="*/ 280 h 14"/>
                  <a:gd name="T12" fmla="*/ 787 w 53"/>
                  <a:gd name="T13" fmla="*/ 244 h 14"/>
                  <a:gd name="T14" fmla="*/ 819 w 53"/>
                  <a:gd name="T15" fmla="*/ 0 h 14"/>
                  <a:gd name="T16" fmla="*/ 819 w 53"/>
                  <a:gd name="T17" fmla="*/ 0 h 14"/>
                  <a:gd name="T18" fmla="*/ 807 w 53"/>
                  <a:gd name="T19" fmla="*/ 38 h 14"/>
                  <a:gd name="T20" fmla="*/ 384 w 53"/>
                  <a:gd name="T21" fmla="*/ 14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4">
                    <a:moveTo>
                      <a:pt x="25" y="7"/>
                    </a:moveTo>
                    <a:cubicBezTo>
                      <a:pt x="25" y="7"/>
                      <a:pt x="25" y="7"/>
                      <a:pt x="25" y="7"/>
                    </a:cubicBezTo>
                    <a:cubicBezTo>
                      <a:pt x="13" y="7"/>
                      <a:pt x="5" y="6"/>
                      <a:pt x="0" y="3"/>
                    </a:cubicBezTo>
                    <a:cubicBezTo>
                      <a:pt x="1" y="6"/>
                      <a:pt x="1" y="10"/>
                      <a:pt x="0" y="12"/>
                    </a:cubicBezTo>
                    <a:cubicBezTo>
                      <a:pt x="3" y="11"/>
                      <a:pt x="6" y="14"/>
                      <a:pt x="25" y="14"/>
                    </a:cubicBezTo>
                    <a:cubicBezTo>
                      <a:pt x="25" y="14"/>
                      <a:pt x="25" y="14"/>
                      <a:pt x="25" y="14"/>
                    </a:cubicBezTo>
                    <a:cubicBezTo>
                      <a:pt x="46" y="14"/>
                      <a:pt x="48" y="10"/>
                      <a:pt x="51" y="12"/>
                    </a:cubicBezTo>
                    <a:cubicBezTo>
                      <a:pt x="49" y="9"/>
                      <a:pt x="49" y="4"/>
                      <a:pt x="53" y="0"/>
                    </a:cubicBezTo>
                    <a:cubicBezTo>
                      <a:pt x="53" y="0"/>
                      <a:pt x="53" y="0"/>
                      <a:pt x="53" y="0"/>
                    </a:cubicBezTo>
                    <a:cubicBezTo>
                      <a:pt x="52" y="1"/>
                      <a:pt x="52" y="1"/>
                      <a:pt x="52" y="2"/>
                    </a:cubicBezTo>
                    <a:cubicBezTo>
                      <a:pt x="47" y="6"/>
                      <a:pt x="38" y="7"/>
                      <a:pt x="25" y="7"/>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09" name="Freeform 42">
                <a:extLst>
                  <a:ext uri="{FF2B5EF4-FFF2-40B4-BE49-F238E27FC236}">
                    <a16:creationId xmlns:a16="http://schemas.microsoft.com/office/drawing/2014/main" id="{D02C6CDA-2D2A-45E1-9DC5-3CB2FCC94F58}"/>
                  </a:ext>
                </a:extLst>
              </p:cNvPr>
              <p:cNvSpPr>
                <a:spLocks/>
              </p:cNvSpPr>
              <p:nvPr/>
            </p:nvSpPr>
            <p:spPr bwMode="auto">
              <a:xfrm>
                <a:off x="2811" y="1464"/>
                <a:ext cx="135" cy="40"/>
              </a:xfrm>
              <a:custGeom>
                <a:avLst/>
                <a:gdLst>
                  <a:gd name="T0" fmla="*/ 845 w 54"/>
                  <a:gd name="T1" fmla="*/ 0 h 15"/>
                  <a:gd name="T2" fmla="*/ 833 w 54"/>
                  <a:gd name="T3" fmla="*/ 35 h 15"/>
                  <a:gd name="T4" fmla="*/ 408 w 54"/>
                  <a:gd name="T5" fmla="*/ 136 h 15"/>
                  <a:gd name="T6" fmla="*/ 408 w 54"/>
                  <a:gd name="T7" fmla="*/ 136 h 15"/>
                  <a:gd name="T8" fmla="*/ 20 w 54"/>
                  <a:gd name="T9" fmla="*/ 56 h 15"/>
                  <a:gd name="T10" fmla="*/ 0 w 54"/>
                  <a:gd name="T11" fmla="*/ 248 h 15"/>
                  <a:gd name="T12" fmla="*/ 408 w 54"/>
                  <a:gd name="T13" fmla="*/ 285 h 15"/>
                  <a:gd name="T14" fmla="*/ 408 w 54"/>
                  <a:gd name="T15" fmla="*/ 285 h 15"/>
                  <a:gd name="T16" fmla="*/ 833 w 54"/>
                  <a:gd name="T17" fmla="*/ 264 h 15"/>
                  <a:gd name="T18" fmla="*/ 845 w 54"/>
                  <a:gd name="T19" fmla="*/ 264 h 15"/>
                  <a:gd name="T20" fmla="*/ 845 w 54"/>
                  <a:gd name="T21" fmla="*/ 264 h 15"/>
                  <a:gd name="T22" fmla="*/ 845 w 54"/>
                  <a:gd name="T23" fmla="*/ 21 h 15"/>
                  <a:gd name="T24" fmla="*/ 845 w 5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5">
                    <a:moveTo>
                      <a:pt x="54" y="0"/>
                    </a:moveTo>
                    <a:cubicBezTo>
                      <a:pt x="53" y="1"/>
                      <a:pt x="53" y="1"/>
                      <a:pt x="53" y="2"/>
                    </a:cubicBezTo>
                    <a:cubicBezTo>
                      <a:pt x="48" y="6"/>
                      <a:pt x="39" y="7"/>
                      <a:pt x="26" y="7"/>
                    </a:cubicBezTo>
                    <a:cubicBezTo>
                      <a:pt x="26" y="7"/>
                      <a:pt x="26" y="7"/>
                      <a:pt x="26" y="7"/>
                    </a:cubicBezTo>
                    <a:cubicBezTo>
                      <a:pt x="14" y="7"/>
                      <a:pt x="6" y="6"/>
                      <a:pt x="1" y="3"/>
                    </a:cubicBezTo>
                    <a:cubicBezTo>
                      <a:pt x="3" y="6"/>
                      <a:pt x="2" y="11"/>
                      <a:pt x="0" y="13"/>
                    </a:cubicBezTo>
                    <a:cubicBezTo>
                      <a:pt x="3" y="12"/>
                      <a:pt x="6" y="15"/>
                      <a:pt x="26" y="15"/>
                    </a:cubicBezTo>
                    <a:cubicBezTo>
                      <a:pt x="26" y="15"/>
                      <a:pt x="26" y="15"/>
                      <a:pt x="26" y="15"/>
                    </a:cubicBezTo>
                    <a:cubicBezTo>
                      <a:pt x="48" y="15"/>
                      <a:pt x="49" y="11"/>
                      <a:pt x="53" y="14"/>
                    </a:cubicBezTo>
                    <a:cubicBezTo>
                      <a:pt x="53" y="14"/>
                      <a:pt x="54" y="14"/>
                      <a:pt x="54" y="14"/>
                    </a:cubicBezTo>
                    <a:cubicBezTo>
                      <a:pt x="54" y="14"/>
                      <a:pt x="54" y="14"/>
                      <a:pt x="54" y="14"/>
                    </a:cubicBezTo>
                    <a:cubicBezTo>
                      <a:pt x="51" y="12"/>
                      <a:pt x="49" y="5"/>
                      <a:pt x="54" y="1"/>
                    </a:cubicBezTo>
                    <a:lnTo>
                      <a:pt x="54" y="0"/>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10" name="Freeform 43">
                <a:extLst>
                  <a:ext uri="{FF2B5EF4-FFF2-40B4-BE49-F238E27FC236}">
                    <a16:creationId xmlns:a16="http://schemas.microsoft.com/office/drawing/2014/main" id="{663F2634-0D50-4109-949A-EFAD3DFDE561}"/>
                  </a:ext>
                </a:extLst>
              </p:cNvPr>
              <p:cNvSpPr>
                <a:spLocks/>
              </p:cNvSpPr>
              <p:nvPr/>
            </p:nvSpPr>
            <p:spPr bwMode="auto">
              <a:xfrm>
                <a:off x="2896" y="1947"/>
                <a:ext cx="90" cy="50"/>
              </a:xfrm>
              <a:custGeom>
                <a:avLst/>
                <a:gdLst>
                  <a:gd name="T0" fmla="*/ 563 w 36"/>
                  <a:gd name="T1" fmla="*/ 166 h 19"/>
                  <a:gd name="T2" fmla="*/ 500 w 36"/>
                  <a:gd name="T3" fmla="*/ 0 h 19"/>
                  <a:gd name="T4" fmla="*/ 500 w 36"/>
                  <a:gd name="T5" fmla="*/ 0 h 19"/>
                  <a:gd name="T6" fmla="*/ 333 w 36"/>
                  <a:gd name="T7" fmla="*/ 111 h 19"/>
                  <a:gd name="T8" fmla="*/ 0 w 36"/>
                  <a:gd name="T9" fmla="*/ 200 h 19"/>
                  <a:gd name="T10" fmla="*/ 50 w 36"/>
                  <a:gd name="T11" fmla="*/ 347 h 19"/>
                  <a:gd name="T12" fmla="*/ 300 w 36"/>
                  <a:gd name="T13" fmla="*/ 255 h 19"/>
                  <a:gd name="T14" fmla="*/ 563 w 36"/>
                  <a:gd name="T15" fmla="*/ 16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9">
                    <a:moveTo>
                      <a:pt x="36" y="9"/>
                    </a:moveTo>
                    <a:cubicBezTo>
                      <a:pt x="33" y="5"/>
                      <a:pt x="32" y="0"/>
                      <a:pt x="32" y="0"/>
                    </a:cubicBezTo>
                    <a:cubicBezTo>
                      <a:pt x="32" y="0"/>
                      <a:pt x="32" y="0"/>
                      <a:pt x="32" y="0"/>
                    </a:cubicBezTo>
                    <a:cubicBezTo>
                      <a:pt x="30" y="4"/>
                      <a:pt x="26" y="5"/>
                      <a:pt x="21" y="6"/>
                    </a:cubicBezTo>
                    <a:cubicBezTo>
                      <a:pt x="15" y="8"/>
                      <a:pt x="5" y="13"/>
                      <a:pt x="0" y="11"/>
                    </a:cubicBezTo>
                    <a:cubicBezTo>
                      <a:pt x="2" y="14"/>
                      <a:pt x="3" y="18"/>
                      <a:pt x="3" y="19"/>
                    </a:cubicBezTo>
                    <a:cubicBezTo>
                      <a:pt x="5" y="16"/>
                      <a:pt x="11" y="16"/>
                      <a:pt x="19" y="14"/>
                    </a:cubicBezTo>
                    <a:cubicBezTo>
                      <a:pt x="26" y="12"/>
                      <a:pt x="32" y="9"/>
                      <a:pt x="36" y="9"/>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11" name="Freeform 44">
                <a:extLst>
                  <a:ext uri="{FF2B5EF4-FFF2-40B4-BE49-F238E27FC236}">
                    <a16:creationId xmlns:a16="http://schemas.microsoft.com/office/drawing/2014/main" id="{062A3CFD-C1A3-402A-828D-4C1171A6DA93}"/>
                  </a:ext>
                </a:extLst>
              </p:cNvPr>
              <p:cNvSpPr>
                <a:spLocks/>
              </p:cNvSpPr>
              <p:nvPr/>
            </p:nvSpPr>
            <p:spPr bwMode="auto">
              <a:xfrm>
                <a:off x="2766" y="1997"/>
                <a:ext cx="95" cy="51"/>
              </a:xfrm>
              <a:custGeom>
                <a:avLst/>
                <a:gdLst>
                  <a:gd name="T0" fmla="*/ 0 w 38"/>
                  <a:gd name="T1" fmla="*/ 193 h 19"/>
                  <a:gd name="T2" fmla="*/ 313 w 38"/>
                  <a:gd name="T3" fmla="*/ 274 h 19"/>
                  <a:gd name="T4" fmla="*/ 563 w 38"/>
                  <a:gd name="T5" fmla="*/ 368 h 19"/>
                  <a:gd name="T6" fmla="*/ 595 w 38"/>
                  <a:gd name="T7" fmla="*/ 252 h 19"/>
                  <a:gd name="T8" fmla="*/ 595 w 38"/>
                  <a:gd name="T9" fmla="*/ 231 h 19"/>
                  <a:gd name="T10" fmla="*/ 283 w 38"/>
                  <a:gd name="T11" fmla="*/ 137 h 19"/>
                  <a:gd name="T12" fmla="*/ 50 w 38"/>
                  <a:gd name="T13" fmla="*/ 0 h 19"/>
                  <a:gd name="T14" fmla="*/ 50 w 38"/>
                  <a:gd name="T15" fmla="*/ 0 h 19"/>
                  <a:gd name="T16" fmla="*/ 0 w 38"/>
                  <a:gd name="T17" fmla="*/ 19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9">
                    <a:moveTo>
                      <a:pt x="0" y="10"/>
                    </a:moveTo>
                    <a:cubicBezTo>
                      <a:pt x="4" y="7"/>
                      <a:pt x="11" y="12"/>
                      <a:pt x="20" y="14"/>
                    </a:cubicBezTo>
                    <a:cubicBezTo>
                      <a:pt x="27" y="16"/>
                      <a:pt x="33" y="17"/>
                      <a:pt x="36" y="19"/>
                    </a:cubicBezTo>
                    <a:cubicBezTo>
                      <a:pt x="35" y="15"/>
                      <a:pt x="38" y="13"/>
                      <a:pt x="38" y="13"/>
                    </a:cubicBezTo>
                    <a:cubicBezTo>
                      <a:pt x="38" y="12"/>
                      <a:pt x="38" y="12"/>
                      <a:pt x="38" y="12"/>
                    </a:cubicBezTo>
                    <a:cubicBezTo>
                      <a:pt x="33" y="14"/>
                      <a:pt x="23" y="8"/>
                      <a:pt x="18" y="7"/>
                    </a:cubicBezTo>
                    <a:cubicBezTo>
                      <a:pt x="12" y="5"/>
                      <a:pt x="4" y="4"/>
                      <a:pt x="3" y="0"/>
                    </a:cubicBezTo>
                    <a:cubicBezTo>
                      <a:pt x="3" y="0"/>
                      <a:pt x="3" y="0"/>
                      <a:pt x="3" y="0"/>
                    </a:cubicBezTo>
                    <a:cubicBezTo>
                      <a:pt x="3" y="5"/>
                      <a:pt x="3" y="8"/>
                      <a:pt x="0" y="10"/>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12" name="Freeform 45">
                <a:extLst>
                  <a:ext uri="{FF2B5EF4-FFF2-40B4-BE49-F238E27FC236}">
                    <a16:creationId xmlns:a16="http://schemas.microsoft.com/office/drawing/2014/main" id="{5EEA09ED-53DD-44C1-BE06-5A40FAAC8525}"/>
                  </a:ext>
                </a:extLst>
              </p:cNvPr>
              <p:cNvSpPr>
                <a:spLocks/>
              </p:cNvSpPr>
              <p:nvPr/>
            </p:nvSpPr>
            <p:spPr bwMode="auto">
              <a:xfrm>
                <a:off x="2784" y="1957"/>
                <a:ext cx="87" cy="43"/>
              </a:xfrm>
              <a:custGeom>
                <a:avLst/>
                <a:gdLst>
                  <a:gd name="T0" fmla="*/ 186 w 35"/>
                  <a:gd name="T1" fmla="*/ 81 h 16"/>
                  <a:gd name="T2" fmla="*/ 12 w 35"/>
                  <a:gd name="T3" fmla="*/ 0 h 16"/>
                  <a:gd name="T4" fmla="*/ 0 w 35"/>
                  <a:gd name="T5" fmla="*/ 116 h 16"/>
                  <a:gd name="T6" fmla="*/ 278 w 35"/>
                  <a:gd name="T7" fmla="*/ 218 h 16"/>
                  <a:gd name="T8" fmla="*/ 524 w 35"/>
                  <a:gd name="T9" fmla="*/ 312 h 16"/>
                  <a:gd name="T10" fmla="*/ 537 w 35"/>
                  <a:gd name="T11" fmla="*/ 196 h 16"/>
                  <a:gd name="T12" fmla="*/ 537 w 35"/>
                  <a:gd name="T13" fmla="*/ 175 h 16"/>
                  <a:gd name="T14" fmla="*/ 186 w 35"/>
                  <a:gd name="T15" fmla="*/ 81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16">
                    <a:moveTo>
                      <a:pt x="12" y="4"/>
                    </a:moveTo>
                    <a:cubicBezTo>
                      <a:pt x="9" y="3"/>
                      <a:pt x="4" y="2"/>
                      <a:pt x="1" y="0"/>
                    </a:cubicBezTo>
                    <a:cubicBezTo>
                      <a:pt x="2" y="3"/>
                      <a:pt x="2" y="5"/>
                      <a:pt x="0" y="6"/>
                    </a:cubicBezTo>
                    <a:cubicBezTo>
                      <a:pt x="4" y="5"/>
                      <a:pt x="10" y="9"/>
                      <a:pt x="18" y="11"/>
                    </a:cubicBezTo>
                    <a:cubicBezTo>
                      <a:pt x="26" y="13"/>
                      <a:pt x="32" y="14"/>
                      <a:pt x="34" y="16"/>
                    </a:cubicBezTo>
                    <a:cubicBezTo>
                      <a:pt x="34" y="12"/>
                      <a:pt x="35" y="10"/>
                      <a:pt x="35" y="10"/>
                    </a:cubicBezTo>
                    <a:cubicBezTo>
                      <a:pt x="35" y="9"/>
                      <a:pt x="35" y="9"/>
                      <a:pt x="35" y="9"/>
                    </a:cubicBezTo>
                    <a:cubicBezTo>
                      <a:pt x="30" y="11"/>
                      <a:pt x="18" y="5"/>
                      <a:pt x="12" y="4"/>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13" name="Freeform 46">
                <a:extLst>
                  <a:ext uri="{FF2B5EF4-FFF2-40B4-BE49-F238E27FC236}">
                    <a16:creationId xmlns:a16="http://schemas.microsoft.com/office/drawing/2014/main" id="{26138DD5-6D30-4181-9B93-B99B16309102}"/>
                  </a:ext>
                </a:extLst>
              </p:cNvPr>
              <p:cNvSpPr>
                <a:spLocks/>
              </p:cNvSpPr>
              <p:nvPr/>
            </p:nvSpPr>
            <p:spPr bwMode="auto">
              <a:xfrm>
                <a:off x="2906" y="2000"/>
                <a:ext cx="98" cy="45"/>
              </a:xfrm>
              <a:custGeom>
                <a:avLst/>
                <a:gdLst>
                  <a:gd name="T0" fmla="*/ 334 w 39"/>
                  <a:gd name="T1" fmla="*/ 225 h 17"/>
                  <a:gd name="T2" fmla="*/ 618 w 39"/>
                  <a:gd name="T3" fmla="*/ 132 h 17"/>
                  <a:gd name="T4" fmla="*/ 568 w 39"/>
                  <a:gd name="T5" fmla="*/ 0 h 17"/>
                  <a:gd name="T6" fmla="*/ 367 w 39"/>
                  <a:gd name="T7" fmla="*/ 77 h 17"/>
                  <a:gd name="T8" fmla="*/ 0 w 39"/>
                  <a:gd name="T9" fmla="*/ 148 h 17"/>
                  <a:gd name="T10" fmla="*/ 0 w 39"/>
                  <a:gd name="T11" fmla="*/ 169 h 17"/>
                  <a:gd name="T12" fmla="*/ 63 w 39"/>
                  <a:gd name="T13" fmla="*/ 315 h 17"/>
                  <a:gd name="T14" fmla="*/ 334 w 39"/>
                  <a:gd name="T15" fmla="*/ 225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17">
                    <a:moveTo>
                      <a:pt x="21" y="12"/>
                    </a:moveTo>
                    <a:cubicBezTo>
                      <a:pt x="29" y="9"/>
                      <a:pt x="35" y="6"/>
                      <a:pt x="39" y="7"/>
                    </a:cubicBezTo>
                    <a:cubicBezTo>
                      <a:pt x="36" y="0"/>
                      <a:pt x="36" y="0"/>
                      <a:pt x="36" y="0"/>
                    </a:cubicBezTo>
                    <a:cubicBezTo>
                      <a:pt x="33" y="2"/>
                      <a:pt x="27" y="3"/>
                      <a:pt x="23" y="4"/>
                    </a:cubicBezTo>
                    <a:cubicBezTo>
                      <a:pt x="16" y="6"/>
                      <a:pt x="4" y="14"/>
                      <a:pt x="0" y="8"/>
                    </a:cubicBezTo>
                    <a:cubicBezTo>
                      <a:pt x="0" y="9"/>
                      <a:pt x="0" y="9"/>
                      <a:pt x="0" y="9"/>
                    </a:cubicBezTo>
                    <a:cubicBezTo>
                      <a:pt x="3" y="12"/>
                      <a:pt x="3" y="15"/>
                      <a:pt x="4" y="17"/>
                    </a:cubicBezTo>
                    <a:cubicBezTo>
                      <a:pt x="6" y="14"/>
                      <a:pt x="13" y="14"/>
                      <a:pt x="21" y="12"/>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14" name="Freeform 47">
                <a:extLst>
                  <a:ext uri="{FF2B5EF4-FFF2-40B4-BE49-F238E27FC236}">
                    <a16:creationId xmlns:a16="http://schemas.microsoft.com/office/drawing/2014/main" id="{F0395FD2-F852-489B-894A-DDE29BFA13D8}"/>
                  </a:ext>
                </a:extLst>
              </p:cNvPr>
              <p:cNvSpPr>
                <a:spLocks/>
              </p:cNvSpPr>
              <p:nvPr/>
            </p:nvSpPr>
            <p:spPr bwMode="auto">
              <a:xfrm>
                <a:off x="2766" y="2024"/>
                <a:ext cx="1" cy="3"/>
              </a:xfrm>
              <a:custGeom>
                <a:avLst/>
                <a:gdLst>
                  <a:gd name="T0" fmla="*/ 0 w 1"/>
                  <a:gd name="T1" fmla="*/ 0 h 1"/>
                  <a:gd name="T2" fmla="*/ 0 w 1"/>
                  <a:gd name="T3" fmla="*/ 27 h 1"/>
                  <a:gd name="T4" fmla="*/ 0 w 1"/>
                  <a:gd name="T5" fmla="*/ 27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1"/>
                      <a:pt x="0" y="1"/>
                    </a:cubicBezTo>
                    <a:cubicBezTo>
                      <a:pt x="0" y="1"/>
                      <a:pt x="0" y="1"/>
                      <a:pt x="0" y="1"/>
                    </a:cubicBezTo>
                    <a:cubicBezTo>
                      <a:pt x="0" y="1"/>
                      <a:pt x="0" y="0"/>
                      <a:pt x="0" y="0"/>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15" name="Freeform 48">
                <a:extLst>
                  <a:ext uri="{FF2B5EF4-FFF2-40B4-BE49-F238E27FC236}">
                    <a16:creationId xmlns:a16="http://schemas.microsoft.com/office/drawing/2014/main" id="{3CAE921D-B048-48C8-B6AA-33A857348087}"/>
                  </a:ext>
                </a:extLst>
              </p:cNvPr>
              <p:cNvSpPr>
                <a:spLocks/>
              </p:cNvSpPr>
              <p:nvPr/>
            </p:nvSpPr>
            <p:spPr bwMode="auto">
              <a:xfrm>
                <a:off x="2786" y="1891"/>
                <a:ext cx="180" cy="66"/>
              </a:xfrm>
              <a:custGeom>
                <a:avLst/>
                <a:gdLst>
                  <a:gd name="T0" fmla="*/ 895 w 72"/>
                  <a:gd name="T1" fmla="*/ 314 h 25"/>
                  <a:gd name="T2" fmla="*/ 1125 w 72"/>
                  <a:gd name="T3" fmla="*/ 203 h 25"/>
                  <a:gd name="T4" fmla="*/ 1020 w 72"/>
                  <a:gd name="T5" fmla="*/ 0 h 25"/>
                  <a:gd name="T6" fmla="*/ 988 w 72"/>
                  <a:gd name="T7" fmla="*/ 77 h 25"/>
                  <a:gd name="T8" fmla="*/ 563 w 72"/>
                  <a:gd name="T9" fmla="*/ 293 h 25"/>
                  <a:gd name="T10" fmla="*/ 563 w 72"/>
                  <a:gd name="T11" fmla="*/ 293 h 25"/>
                  <a:gd name="T12" fmla="*/ 145 w 72"/>
                  <a:gd name="T13" fmla="*/ 77 h 25"/>
                  <a:gd name="T14" fmla="*/ 95 w 72"/>
                  <a:gd name="T15" fmla="*/ 0 h 25"/>
                  <a:gd name="T16" fmla="*/ 0 w 72"/>
                  <a:gd name="T17" fmla="*/ 259 h 25"/>
                  <a:gd name="T18" fmla="*/ 300 w 72"/>
                  <a:gd name="T19" fmla="*/ 370 h 25"/>
                  <a:gd name="T20" fmla="*/ 563 w 72"/>
                  <a:gd name="T21" fmla="*/ 459 h 25"/>
                  <a:gd name="T22" fmla="*/ 658 w 72"/>
                  <a:gd name="T23" fmla="*/ 404 h 25"/>
                  <a:gd name="T24" fmla="*/ 895 w 72"/>
                  <a:gd name="T25" fmla="*/ 314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25">
                    <a:moveTo>
                      <a:pt x="57" y="17"/>
                    </a:moveTo>
                    <a:cubicBezTo>
                      <a:pt x="63" y="15"/>
                      <a:pt x="68" y="11"/>
                      <a:pt x="72" y="11"/>
                    </a:cubicBezTo>
                    <a:cubicBezTo>
                      <a:pt x="69" y="9"/>
                      <a:pt x="66" y="4"/>
                      <a:pt x="65" y="0"/>
                    </a:cubicBezTo>
                    <a:cubicBezTo>
                      <a:pt x="65" y="1"/>
                      <a:pt x="64" y="3"/>
                      <a:pt x="63" y="4"/>
                    </a:cubicBezTo>
                    <a:cubicBezTo>
                      <a:pt x="58" y="8"/>
                      <a:pt x="49" y="16"/>
                      <a:pt x="36" y="16"/>
                    </a:cubicBezTo>
                    <a:cubicBezTo>
                      <a:pt x="36" y="16"/>
                      <a:pt x="36" y="16"/>
                      <a:pt x="36" y="16"/>
                    </a:cubicBezTo>
                    <a:cubicBezTo>
                      <a:pt x="23" y="16"/>
                      <a:pt x="14" y="8"/>
                      <a:pt x="9" y="4"/>
                    </a:cubicBezTo>
                    <a:cubicBezTo>
                      <a:pt x="8" y="3"/>
                      <a:pt x="7" y="1"/>
                      <a:pt x="6" y="0"/>
                    </a:cubicBezTo>
                    <a:cubicBezTo>
                      <a:pt x="5" y="10"/>
                      <a:pt x="0" y="14"/>
                      <a:pt x="0" y="14"/>
                    </a:cubicBezTo>
                    <a:cubicBezTo>
                      <a:pt x="6" y="13"/>
                      <a:pt x="8" y="17"/>
                      <a:pt x="19" y="20"/>
                    </a:cubicBezTo>
                    <a:cubicBezTo>
                      <a:pt x="29" y="22"/>
                      <a:pt x="34" y="21"/>
                      <a:pt x="36" y="25"/>
                    </a:cubicBezTo>
                    <a:cubicBezTo>
                      <a:pt x="37" y="20"/>
                      <a:pt x="40" y="21"/>
                      <a:pt x="42" y="22"/>
                    </a:cubicBezTo>
                    <a:cubicBezTo>
                      <a:pt x="44" y="19"/>
                      <a:pt x="49" y="19"/>
                      <a:pt x="57" y="17"/>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16" name="Freeform 49">
                <a:extLst>
                  <a:ext uri="{FF2B5EF4-FFF2-40B4-BE49-F238E27FC236}">
                    <a16:creationId xmlns:a16="http://schemas.microsoft.com/office/drawing/2014/main" id="{44AFC390-D4B4-4B44-B33E-6C4346C54DF5}"/>
                  </a:ext>
                </a:extLst>
              </p:cNvPr>
              <p:cNvSpPr>
                <a:spLocks/>
              </p:cNvSpPr>
              <p:nvPr/>
            </p:nvSpPr>
            <p:spPr bwMode="auto">
              <a:xfrm>
                <a:off x="2896" y="1947"/>
                <a:ext cx="90" cy="50"/>
              </a:xfrm>
              <a:custGeom>
                <a:avLst/>
                <a:gdLst>
                  <a:gd name="T0" fmla="*/ 563 w 36"/>
                  <a:gd name="T1" fmla="*/ 166 h 19"/>
                  <a:gd name="T2" fmla="*/ 500 w 36"/>
                  <a:gd name="T3" fmla="*/ 0 h 19"/>
                  <a:gd name="T4" fmla="*/ 500 w 36"/>
                  <a:gd name="T5" fmla="*/ 0 h 19"/>
                  <a:gd name="T6" fmla="*/ 333 w 36"/>
                  <a:gd name="T7" fmla="*/ 111 h 19"/>
                  <a:gd name="T8" fmla="*/ 0 w 36"/>
                  <a:gd name="T9" fmla="*/ 200 h 19"/>
                  <a:gd name="T10" fmla="*/ 50 w 36"/>
                  <a:gd name="T11" fmla="*/ 347 h 19"/>
                  <a:gd name="T12" fmla="*/ 300 w 36"/>
                  <a:gd name="T13" fmla="*/ 255 h 19"/>
                  <a:gd name="T14" fmla="*/ 563 w 36"/>
                  <a:gd name="T15" fmla="*/ 16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9">
                    <a:moveTo>
                      <a:pt x="36" y="9"/>
                    </a:moveTo>
                    <a:cubicBezTo>
                      <a:pt x="33" y="5"/>
                      <a:pt x="32" y="0"/>
                      <a:pt x="32" y="0"/>
                    </a:cubicBezTo>
                    <a:cubicBezTo>
                      <a:pt x="32" y="0"/>
                      <a:pt x="32" y="0"/>
                      <a:pt x="32" y="0"/>
                    </a:cubicBezTo>
                    <a:cubicBezTo>
                      <a:pt x="30" y="4"/>
                      <a:pt x="26" y="5"/>
                      <a:pt x="21" y="6"/>
                    </a:cubicBezTo>
                    <a:cubicBezTo>
                      <a:pt x="15" y="8"/>
                      <a:pt x="5" y="13"/>
                      <a:pt x="0" y="11"/>
                    </a:cubicBezTo>
                    <a:cubicBezTo>
                      <a:pt x="2" y="14"/>
                      <a:pt x="3" y="18"/>
                      <a:pt x="3" y="19"/>
                    </a:cubicBezTo>
                    <a:cubicBezTo>
                      <a:pt x="5" y="16"/>
                      <a:pt x="11" y="16"/>
                      <a:pt x="19" y="14"/>
                    </a:cubicBezTo>
                    <a:cubicBezTo>
                      <a:pt x="26" y="12"/>
                      <a:pt x="32" y="9"/>
                      <a:pt x="36" y="9"/>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17" name="Freeform 50">
                <a:extLst>
                  <a:ext uri="{FF2B5EF4-FFF2-40B4-BE49-F238E27FC236}">
                    <a16:creationId xmlns:a16="http://schemas.microsoft.com/office/drawing/2014/main" id="{5535CC9B-B7DB-402C-A73A-9774E38468AA}"/>
                  </a:ext>
                </a:extLst>
              </p:cNvPr>
              <p:cNvSpPr>
                <a:spLocks/>
              </p:cNvSpPr>
              <p:nvPr/>
            </p:nvSpPr>
            <p:spPr bwMode="auto">
              <a:xfrm>
                <a:off x="2766" y="1997"/>
                <a:ext cx="95" cy="51"/>
              </a:xfrm>
              <a:custGeom>
                <a:avLst/>
                <a:gdLst>
                  <a:gd name="T0" fmla="*/ 0 w 38"/>
                  <a:gd name="T1" fmla="*/ 193 h 19"/>
                  <a:gd name="T2" fmla="*/ 313 w 38"/>
                  <a:gd name="T3" fmla="*/ 274 h 19"/>
                  <a:gd name="T4" fmla="*/ 563 w 38"/>
                  <a:gd name="T5" fmla="*/ 368 h 19"/>
                  <a:gd name="T6" fmla="*/ 595 w 38"/>
                  <a:gd name="T7" fmla="*/ 252 h 19"/>
                  <a:gd name="T8" fmla="*/ 595 w 38"/>
                  <a:gd name="T9" fmla="*/ 231 h 19"/>
                  <a:gd name="T10" fmla="*/ 283 w 38"/>
                  <a:gd name="T11" fmla="*/ 137 h 19"/>
                  <a:gd name="T12" fmla="*/ 50 w 38"/>
                  <a:gd name="T13" fmla="*/ 0 h 19"/>
                  <a:gd name="T14" fmla="*/ 50 w 38"/>
                  <a:gd name="T15" fmla="*/ 0 h 19"/>
                  <a:gd name="T16" fmla="*/ 0 w 38"/>
                  <a:gd name="T17" fmla="*/ 19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9">
                    <a:moveTo>
                      <a:pt x="0" y="10"/>
                    </a:moveTo>
                    <a:cubicBezTo>
                      <a:pt x="4" y="7"/>
                      <a:pt x="11" y="12"/>
                      <a:pt x="20" y="14"/>
                    </a:cubicBezTo>
                    <a:cubicBezTo>
                      <a:pt x="27" y="16"/>
                      <a:pt x="33" y="17"/>
                      <a:pt x="36" y="19"/>
                    </a:cubicBezTo>
                    <a:cubicBezTo>
                      <a:pt x="35" y="15"/>
                      <a:pt x="38" y="13"/>
                      <a:pt x="38" y="13"/>
                    </a:cubicBezTo>
                    <a:cubicBezTo>
                      <a:pt x="38" y="12"/>
                      <a:pt x="38" y="12"/>
                      <a:pt x="38" y="12"/>
                    </a:cubicBezTo>
                    <a:cubicBezTo>
                      <a:pt x="33" y="14"/>
                      <a:pt x="23" y="8"/>
                      <a:pt x="18" y="7"/>
                    </a:cubicBezTo>
                    <a:cubicBezTo>
                      <a:pt x="12" y="5"/>
                      <a:pt x="4" y="4"/>
                      <a:pt x="3" y="0"/>
                    </a:cubicBezTo>
                    <a:cubicBezTo>
                      <a:pt x="3" y="0"/>
                      <a:pt x="3" y="0"/>
                      <a:pt x="3" y="0"/>
                    </a:cubicBezTo>
                    <a:cubicBezTo>
                      <a:pt x="3" y="5"/>
                      <a:pt x="3" y="8"/>
                      <a:pt x="0" y="1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18" name="Freeform 51">
                <a:extLst>
                  <a:ext uri="{FF2B5EF4-FFF2-40B4-BE49-F238E27FC236}">
                    <a16:creationId xmlns:a16="http://schemas.microsoft.com/office/drawing/2014/main" id="{17B09A61-F4B8-4E60-A706-0632710CCC1B}"/>
                  </a:ext>
                </a:extLst>
              </p:cNvPr>
              <p:cNvSpPr>
                <a:spLocks/>
              </p:cNvSpPr>
              <p:nvPr/>
            </p:nvSpPr>
            <p:spPr bwMode="auto">
              <a:xfrm>
                <a:off x="2784" y="1957"/>
                <a:ext cx="87" cy="43"/>
              </a:xfrm>
              <a:custGeom>
                <a:avLst/>
                <a:gdLst>
                  <a:gd name="T0" fmla="*/ 186 w 35"/>
                  <a:gd name="T1" fmla="*/ 81 h 16"/>
                  <a:gd name="T2" fmla="*/ 12 w 35"/>
                  <a:gd name="T3" fmla="*/ 0 h 16"/>
                  <a:gd name="T4" fmla="*/ 0 w 35"/>
                  <a:gd name="T5" fmla="*/ 116 h 16"/>
                  <a:gd name="T6" fmla="*/ 278 w 35"/>
                  <a:gd name="T7" fmla="*/ 218 h 16"/>
                  <a:gd name="T8" fmla="*/ 524 w 35"/>
                  <a:gd name="T9" fmla="*/ 312 h 16"/>
                  <a:gd name="T10" fmla="*/ 537 w 35"/>
                  <a:gd name="T11" fmla="*/ 196 h 16"/>
                  <a:gd name="T12" fmla="*/ 537 w 35"/>
                  <a:gd name="T13" fmla="*/ 175 h 16"/>
                  <a:gd name="T14" fmla="*/ 186 w 35"/>
                  <a:gd name="T15" fmla="*/ 81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16">
                    <a:moveTo>
                      <a:pt x="12" y="4"/>
                    </a:moveTo>
                    <a:cubicBezTo>
                      <a:pt x="9" y="3"/>
                      <a:pt x="4" y="2"/>
                      <a:pt x="1" y="0"/>
                    </a:cubicBezTo>
                    <a:cubicBezTo>
                      <a:pt x="2" y="3"/>
                      <a:pt x="2" y="5"/>
                      <a:pt x="0" y="6"/>
                    </a:cubicBezTo>
                    <a:cubicBezTo>
                      <a:pt x="4" y="5"/>
                      <a:pt x="10" y="9"/>
                      <a:pt x="18" y="11"/>
                    </a:cubicBezTo>
                    <a:cubicBezTo>
                      <a:pt x="26" y="13"/>
                      <a:pt x="32" y="14"/>
                      <a:pt x="34" y="16"/>
                    </a:cubicBezTo>
                    <a:cubicBezTo>
                      <a:pt x="34" y="12"/>
                      <a:pt x="35" y="10"/>
                      <a:pt x="35" y="10"/>
                    </a:cubicBezTo>
                    <a:cubicBezTo>
                      <a:pt x="35" y="9"/>
                      <a:pt x="35" y="9"/>
                      <a:pt x="35" y="9"/>
                    </a:cubicBezTo>
                    <a:cubicBezTo>
                      <a:pt x="30" y="11"/>
                      <a:pt x="18" y="5"/>
                      <a:pt x="12" y="4"/>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19" name="Freeform 52">
                <a:extLst>
                  <a:ext uri="{FF2B5EF4-FFF2-40B4-BE49-F238E27FC236}">
                    <a16:creationId xmlns:a16="http://schemas.microsoft.com/office/drawing/2014/main" id="{469967A4-02BC-44CB-9CC5-141A6153F5A3}"/>
                  </a:ext>
                </a:extLst>
              </p:cNvPr>
              <p:cNvSpPr>
                <a:spLocks/>
              </p:cNvSpPr>
              <p:nvPr/>
            </p:nvSpPr>
            <p:spPr bwMode="auto">
              <a:xfrm>
                <a:off x="2906" y="2000"/>
                <a:ext cx="98" cy="45"/>
              </a:xfrm>
              <a:custGeom>
                <a:avLst/>
                <a:gdLst>
                  <a:gd name="T0" fmla="*/ 334 w 39"/>
                  <a:gd name="T1" fmla="*/ 225 h 17"/>
                  <a:gd name="T2" fmla="*/ 618 w 39"/>
                  <a:gd name="T3" fmla="*/ 132 h 17"/>
                  <a:gd name="T4" fmla="*/ 568 w 39"/>
                  <a:gd name="T5" fmla="*/ 0 h 17"/>
                  <a:gd name="T6" fmla="*/ 367 w 39"/>
                  <a:gd name="T7" fmla="*/ 77 h 17"/>
                  <a:gd name="T8" fmla="*/ 0 w 39"/>
                  <a:gd name="T9" fmla="*/ 148 h 17"/>
                  <a:gd name="T10" fmla="*/ 0 w 39"/>
                  <a:gd name="T11" fmla="*/ 169 h 17"/>
                  <a:gd name="T12" fmla="*/ 63 w 39"/>
                  <a:gd name="T13" fmla="*/ 315 h 17"/>
                  <a:gd name="T14" fmla="*/ 334 w 39"/>
                  <a:gd name="T15" fmla="*/ 225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17">
                    <a:moveTo>
                      <a:pt x="21" y="12"/>
                    </a:moveTo>
                    <a:cubicBezTo>
                      <a:pt x="29" y="9"/>
                      <a:pt x="35" y="6"/>
                      <a:pt x="39" y="7"/>
                    </a:cubicBezTo>
                    <a:cubicBezTo>
                      <a:pt x="36" y="0"/>
                      <a:pt x="36" y="0"/>
                      <a:pt x="36" y="0"/>
                    </a:cubicBezTo>
                    <a:cubicBezTo>
                      <a:pt x="33" y="2"/>
                      <a:pt x="27" y="3"/>
                      <a:pt x="23" y="4"/>
                    </a:cubicBezTo>
                    <a:cubicBezTo>
                      <a:pt x="16" y="6"/>
                      <a:pt x="4" y="14"/>
                      <a:pt x="0" y="8"/>
                    </a:cubicBezTo>
                    <a:cubicBezTo>
                      <a:pt x="0" y="9"/>
                      <a:pt x="0" y="9"/>
                      <a:pt x="0" y="9"/>
                    </a:cubicBezTo>
                    <a:cubicBezTo>
                      <a:pt x="3" y="12"/>
                      <a:pt x="3" y="15"/>
                      <a:pt x="4" y="17"/>
                    </a:cubicBezTo>
                    <a:cubicBezTo>
                      <a:pt x="6" y="14"/>
                      <a:pt x="13" y="14"/>
                      <a:pt x="21" y="12"/>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20" name="Freeform 53">
                <a:extLst>
                  <a:ext uri="{FF2B5EF4-FFF2-40B4-BE49-F238E27FC236}">
                    <a16:creationId xmlns:a16="http://schemas.microsoft.com/office/drawing/2014/main" id="{39B63E76-CEA3-4558-BF9E-21BF245B6B14}"/>
                  </a:ext>
                </a:extLst>
              </p:cNvPr>
              <p:cNvSpPr>
                <a:spLocks/>
              </p:cNvSpPr>
              <p:nvPr/>
            </p:nvSpPr>
            <p:spPr bwMode="auto">
              <a:xfrm>
                <a:off x="2766" y="2024"/>
                <a:ext cx="1" cy="3"/>
              </a:xfrm>
              <a:custGeom>
                <a:avLst/>
                <a:gdLst>
                  <a:gd name="T0" fmla="*/ 0 w 1"/>
                  <a:gd name="T1" fmla="*/ 0 h 1"/>
                  <a:gd name="T2" fmla="*/ 0 w 1"/>
                  <a:gd name="T3" fmla="*/ 27 h 1"/>
                  <a:gd name="T4" fmla="*/ 0 w 1"/>
                  <a:gd name="T5" fmla="*/ 27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1"/>
                      <a:pt x="0" y="1"/>
                    </a:cubicBezTo>
                    <a:cubicBezTo>
                      <a:pt x="0" y="1"/>
                      <a:pt x="0" y="1"/>
                      <a:pt x="0" y="1"/>
                    </a:cubicBezTo>
                    <a:cubicBezTo>
                      <a:pt x="0" y="1"/>
                      <a:pt x="0" y="0"/>
                      <a:pt x="0"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21" name="Freeform 54">
                <a:extLst>
                  <a:ext uri="{FF2B5EF4-FFF2-40B4-BE49-F238E27FC236}">
                    <a16:creationId xmlns:a16="http://schemas.microsoft.com/office/drawing/2014/main" id="{F0B64CBF-0D87-499C-93CC-AE6BE3EB0DE1}"/>
                  </a:ext>
                </a:extLst>
              </p:cNvPr>
              <p:cNvSpPr>
                <a:spLocks/>
              </p:cNvSpPr>
              <p:nvPr/>
            </p:nvSpPr>
            <p:spPr bwMode="auto">
              <a:xfrm>
                <a:off x="2786" y="1891"/>
                <a:ext cx="180" cy="66"/>
              </a:xfrm>
              <a:custGeom>
                <a:avLst/>
                <a:gdLst>
                  <a:gd name="T0" fmla="*/ 895 w 72"/>
                  <a:gd name="T1" fmla="*/ 314 h 25"/>
                  <a:gd name="T2" fmla="*/ 1125 w 72"/>
                  <a:gd name="T3" fmla="*/ 203 h 25"/>
                  <a:gd name="T4" fmla="*/ 1020 w 72"/>
                  <a:gd name="T5" fmla="*/ 0 h 25"/>
                  <a:gd name="T6" fmla="*/ 988 w 72"/>
                  <a:gd name="T7" fmla="*/ 77 h 25"/>
                  <a:gd name="T8" fmla="*/ 563 w 72"/>
                  <a:gd name="T9" fmla="*/ 293 h 25"/>
                  <a:gd name="T10" fmla="*/ 563 w 72"/>
                  <a:gd name="T11" fmla="*/ 293 h 25"/>
                  <a:gd name="T12" fmla="*/ 145 w 72"/>
                  <a:gd name="T13" fmla="*/ 77 h 25"/>
                  <a:gd name="T14" fmla="*/ 95 w 72"/>
                  <a:gd name="T15" fmla="*/ 0 h 25"/>
                  <a:gd name="T16" fmla="*/ 0 w 72"/>
                  <a:gd name="T17" fmla="*/ 259 h 25"/>
                  <a:gd name="T18" fmla="*/ 300 w 72"/>
                  <a:gd name="T19" fmla="*/ 370 h 25"/>
                  <a:gd name="T20" fmla="*/ 563 w 72"/>
                  <a:gd name="T21" fmla="*/ 459 h 25"/>
                  <a:gd name="T22" fmla="*/ 658 w 72"/>
                  <a:gd name="T23" fmla="*/ 404 h 25"/>
                  <a:gd name="T24" fmla="*/ 895 w 72"/>
                  <a:gd name="T25" fmla="*/ 314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25">
                    <a:moveTo>
                      <a:pt x="57" y="17"/>
                    </a:moveTo>
                    <a:cubicBezTo>
                      <a:pt x="63" y="15"/>
                      <a:pt x="68" y="11"/>
                      <a:pt x="72" y="11"/>
                    </a:cubicBezTo>
                    <a:cubicBezTo>
                      <a:pt x="69" y="9"/>
                      <a:pt x="66" y="4"/>
                      <a:pt x="65" y="0"/>
                    </a:cubicBezTo>
                    <a:cubicBezTo>
                      <a:pt x="65" y="1"/>
                      <a:pt x="64" y="3"/>
                      <a:pt x="63" y="4"/>
                    </a:cubicBezTo>
                    <a:cubicBezTo>
                      <a:pt x="58" y="8"/>
                      <a:pt x="49" y="16"/>
                      <a:pt x="36" y="16"/>
                    </a:cubicBezTo>
                    <a:cubicBezTo>
                      <a:pt x="36" y="16"/>
                      <a:pt x="36" y="16"/>
                      <a:pt x="36" y="16"/>
                    </a:cubicBezTo>
                    <a:cubicBezTo>
                      <a:pt x="23" y="16"/>
                      <a:pt x="14" y="8"/>
                      <a:pt x="9" y="4"/>
                    </a:cubicBezTo>
                    <a:cubicBezTo>
                      <a:pt x="8" y="3"/>
                      <a:pt x="7" y="1"/>
                      <a:pt x="6" y="0"/>
                    </a:cubicBezTo>
                    <a:cubicBezTo>
                      <a:pt x="5" y="10"/>
                      <a:pt x="0" y="14"/>
                      <a:pt x="0" y="14"/>
                    </a:cubicBezTo>
                    <a:cubicBezTo>
                      <a:pt x="6" y="13"/>
                      <a:pt x="8" y="17"/>
                      <a:pt x="19" y="20"/>
                    </a:cubicBezTo>
                    <a:cubicBezTo>
                      <a:pt x="29" y="22"/>
                      <a:pt x="34" y="21"/>
                      <a:pt x="36" y="25"/>
                    </a:cubicBezTo>
                    <a:cubicBezTo>
                      <a:pt x="37" y="20"/>
                      <a:pt x="40" y="21"/>
                      <a:pt x="42" y="22"/>
                    </a:cubicBezTo>
                    <a:cubicBezTo>
                      <a:pt x="44" y="19"/>
                      <a:pt x="49" y="19"/>
                      <a:pt x="57" y="17"/>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22" name="Freeform 55">
                <a:extLst>
                  <a:ext uri="{FF2B5EF4-FFF2-40B4-BE49-F238E27FC236}">
                    <a16:creationId xmlns:a16="http://schemas.microsoft.com/office/drawing/2014/main" id="{B1682B7E-76EB-4410-BB3A-8BBF865B4300}"/>
                  </a:ext>
                </a:extLst>
              </p:cNvPr>
              <p:cNvSpPr>
                <a:spLocks/>
              </p:cNvSpPr>
              <p:nvPr/>
            </p:nvSpPr>
            <p:spPr bwMode="auto">
              <a:xfrm>
                <a:off x="2966" y="2141"/>
                <a:ext cx="80" cy="54"/>
              </a:xfrm>
              <a:custGeom>
                <a:avLst/>
                <a:gdLst>
                  <a:gd name="T0" fmla="*/ 20 w 32"/>
                  <a:gd name="T1" fmla="*/ 394 h 20"/>
                  <a:gd name="T2" fmla="*/ 208 w 32"/>
                  <a:gd name="T3" fmla="*/ 257 h 20"/>
                  <a:gd name="T4" fmla="*/ 500 w 32"/>
                  <a:gd name="T5" fmla="*/ 176 h 20"/>
                  <a:gd name="T6" fmla="*/ 438 w 32"/>
                  <a:gd name="T7" fmla="*/ 0 h 20"/>
                  <a:gd name="T8" fmla="*/ 208 w 32"/>
                  <a:gd name="T9" fmla="*/ 116 h 20"/>
                  <a:gd name="T10" fmla="*/ 0 w 32"/>
                  <a:gd name="T11" fmla="*/ 219 h 20"/>
                  <a:gd name="T12" fmla="*/ 20 w 32"/>
                  <a:gd name="T13" fmla="*/ 394 h 20"/>
                  <a:gd name="T14" fmla="*/ 20 w 32"/>
                  <a:gd name="T15" fmla="*/ 394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20">
                    <a:moveTo>
                      <a:pt x="1" y="20"/>
                    </a:moveTo>
                    <a:cubicBezTo>
                      <a:pt x="2" y="16"/>
                      <a:pt x="7" y="15"/>
                      <a:pt x="13" y="13"/>
                    </a:cubicBezTo>
                    <a:cubicBezTo>
                      <a:pt x="18" y="12"/>
                      <a:pt x="27" y="8"/>
                      <a:pt x="32" y="9"/>
                    </a:cubicBezTo>
                    <a:cubicBezTo>
                      <a:pt x="31" y="7"/>
                      <a:pt x="29" y="3"/>
                      <a:pt x="28" y="0"/>
                    </a:cubicBezTo>
                    <a:cubicBezTo>
                      <a:pt x="26" y="3"/>
                      <a:pt x="21" y="3"/>
                      <a:pt x="13" y="6"/>
                    </a:cubicBezTo>
                    <a:cubicBezTo>
                      <a:pt x="8" y="7"/>
                      <a:pt x="4" y="10"/>
                      <a:pt x="0" y="11"/>
                    </a:cubicBezTo>
                    <a:cubicBezTo>
                      <a:pt x="1" y="12"/>
                      <a:pt x="2" y="16"/>
                      <a:pt x="1" y="20"/>
                    </a:cubicBezTo>
                    <a:cubicBezTo>
                      <a:pt x="1" y="20"/>
                      <a:pt x="1" y="20"/>
                      <a:pt x="1" y="2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23" name="Freeform 56">
                <a:extLst>
                  <a:ext uri="{FF2B5EF4-FFF2-40B4-BE49-F238E27FC236}">
                    <a16:creationId xmlns:a16="http://schemas.microsoft.com/office/drawing/2014/main" id="{B828B1E8-2612-4139-8C18-5C64E190F712}"/>
                  </a:ext>
                </a:extLst>
              </p:cNvPr>
              <p:cNvSpPr>
                <a:spLocks/>
              </p:cNvSpPr>
              <p:nvPr/>
            </p:nvSpPr>
            <p:spPr bwMode="auto">
              <a:xfrm>
                <a:off x="2944" y="2093"/>
                <a:ext cx="87" cy="48"/>
              </a:xfrm>
              <a:custGeom>
                <a:avLst/>
                <a:gdLst>
                  <a:gd name="T0" fmla="*/ 62 w 35"/>
                  <a:gd name="T1" fmla="*/ 341 h 18"/>
                  <a:gd name="T2" fmla="*/ 229 w 35"/>
                  <a:gd name="T3" fmla="*/ 248 h 18"/>
                  <a:gd name="T4" fmla="*/ 537 w 35"/>
                  <a:gd name="T5" fmla="*/ 149 h 18"/>
                  <a:gd name="T6" fmla="*/ 507 w 35"/>
                  <a:gd name="T7" fmla="*/ 0 h 18"/>
                  <a:gd name="T8" fmla="*/ 246 w 35"/>
                  <a:gd name="T9" fmla="*/ 115 h 18"/>
                  <a:gd name="T10" fmla="*/ 0 w 35"/>
                  <a:gd name="T11" fmla="*/ 205 h 18"/>
                  <a:gd name="T12" fmla="*/ 0 w 35"/>
                  <a:gd name="T13" fmla="*/ 205 h 18"/>
                  <a:gd name="T14" fmla="*/ 62 w 35"/>
                  <a:gd name="T15" fmla="*/ 341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18">
                    <a:moveTo>
                      <a:pt x="4" y="18"/>
                    </a:moveTo>
                    <a:cubicBezTo>
                      <a:pt x="6" y="15"/>
                      <a:pt x="11" y="14"/>
                      <a:pt x="15" y="13"/>
                    </a:cubicBezTo>
                    <a:cubicBezTo>
                      <a:pt x="20" y="12"/>
                      <a:pt x="30" y="7"/>
                      <a:pt x="35" y="8"/>
                    </a:cubicBezTo>
                    <a:cubicBezTo>
                      <a:pt x="34" y="7"/>
                      <a:pt x="32" y="3"/>
                      <a:pt x="33" y="0"/>
                    </a:cubicBezTo>
                    <a:cubicBezTo>
                      <a:pt x="30" y="3"/>
                      <a:pt x="24" y="4"/>
                      <a:pt x="16" y="6"/>
                    </a:cubicBezTo>
                    <a:cubicBezTo>
                      <a:pt x="9" y="8"/>
                      <a:pt x="4" y="10"/>
                      <a:pt x="0" y="11"/>
                    </a:cubicBezTo>
                    <a:cubicBezTo>
                      <a:pt x="0" y="11"/>
                      <a:pt x="0" y="11"/>
                      <a:pt x="0" y="11"/>
                    </a:cubicBezTo>
                    <a:cubicBezTo>
                      <a:pt x="0" y="11"/>
                      <a:pt x="4" y="14"/>
                      <a:pt x="4" y="18"/>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24" name="Freeform 57">
                <a:extLst>
                  <a:ext uri="{FF2B5EF4-FFF2-40B4-BE49-F238E27FC236}">
                    <a16:creationId xmlns:a16="http://schemas.microsoft.com/office/drawing/2014/main" id="{68F69C9A-C7DF-4648-BE1D-672F880B84E6}"/>
                  </a:ext>
                </a:extLst>
              </p:cNvPr>
              <p:cNvSpPr>
                <a:spLocks/>
              </p:cNvSpPr>
              <p:nvPr/>
            </p:nvSpPr>
            <p:spPr bwMode="auto">
              <a:xfrm>
                <a:off x="2924" y="2045"/>
                <a:ext cx="90" cy="51"/>
              </a:xfrm>
              <a:custGeom>
                <a:avLst/>
                <a:gdLst>
                  <a:gd name="T0" fmla="*/ 50 w 36"/>
                  <a:gd name="T1" fmla="*/ 368 h 19"/>
                  <a:gd name="T2" fmla="*/ 50 w 36"/>
                  <a:gd name="T3" fmla="*/ 368 h 19"/>
                  <a:gd name="T4" fmla="*/ 270 w 36"/>
                  <a:gd name="T5" fmla="*/ 252 h 19"/>
                  <a:gd name="T6" fmla="*/ 563 w 36"/>
                  <a:gd name="T7" fmla="*/ 137 h 19"/>
                  <a:gd name="T8" fmla="*/ 550 w 36"/>
                  <a:gd name="T9" fmla="*/ 0 h 19"/>
                  <a:gd name="T10" fmla="*/ 333 w 36"/>
                  <a:gd name="T11" fmla="*/ 94 h 19"/>
                  <a:gd name="T12" fmla="*/ 0 w 36"/>
                  <a:gd name="T13" fmla="*/ 217 h 19"/>
                  <a:gd name="T14" fmla="*/ 50 w 36"/>
                  <a:gd name="T15" fmla="*/ 36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9">
                    <a:moveTo>
                      <a:pt x="3" y="19"/>
                    </a:moveTo>
                    <a:cubicBezTo>
                      <a:pt x="3" y="19"/>
                      <a:pt x="3" y="19"/>
                      <a:pt x="3" y="19"/>
                    </a:cubicBezTo>
                    <a:cubicBezTo>
                      <a:pt x="5" y="15"/>
                      <a:pt x="12" y="14"/>
                      <a:pt x="17" y="13"/>
                    </a:cubicBezTo>
                    <a:cubicBezTo>
                      <a:pt x="22" y="12"/>
                      <a:pt x="31" y="6"/>
                      <a:pt x="36" y="7"/>
                    </a:cubicBezTo>
                    <a:cubicBezTo>
                      <a:pt x="36" y="6"/>
                      <a:pt x="34" y="2"/>
                      <a:pt x="35" y="0"/>
                    </a:cubicBezTo>
                    <a:cubicBezTo>
                      <a:pt x="32" y="3"/>
                      <a:pt x="26" y="4"/>
                      <a:pt x="21" y="5"/>
                    </a:cubicBezTo>
                    <a:cubicBezTo>
                      <a:pt x="16" y="7"/>
                      <a:pt x="6" y="13"/>
                      <a:pt x="0" y="11"/>
                    </a:cubicBezTo>
                    <a:cubicBezTo>
                      <a:pt x="4" y="15"/>
                      <a:pt x="4" y="16"/>
                      <a:pt x="3" y="19"/>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25" name="Freeform 58">
                <a:extLst>
                  <a:ext uri="{FF2B5EF4-FFF2-40B4-BE49-F238E27FC236}">
                    <a16:creationId xmlns:a16="http://schemas.microsoft.com/office/drawing/2014/main" id="{B98903DC-5DC0-4880-9D82-DCF13BC21C03}"/>
                  </a:ext>
                </a:extLst>
              </p:cNvPr>
              <p:cNvSpPr>
                <a:spLocks/>
              </p:cNvSpPr>
              <p:nvPr/>
            </p:nvSpPr>
            <p:spPr bwMode="auto">
              <a:xfrm>
                <a:off x="2966" y="2141"/>
                <a:ext cx="80" cy="54"/>
              </a:xfrm>
              <a:custGeom>
                <a:avLst/>
                <a:gdLst>
                  <a:gd name="T0" fmla="*/ 20 w 32"/>
                  <a:gd name="T1" fmla="*/ 394 h 20"/>
                  <a:gd name="T2" fmla="*/ 208 w 32"/>
                  <a:gd name="T3" fmla="*/ 257 h 20"/>
                  <a:gd name="T4" fmla="*/ 500 w 32"/>
                  <a:gd name="T5" fmla="*/ 176 h 20"/>
                  <a:gd name="T6" fmla="*/ 438 w 32"/>
                  <a:gd name="T7" fmla="*/ 0 h 20"/>
                  <a:gd name="T8" fmla="*/ 208 w 32"/>
                  <a:gd name="T9" fmla="*/ 116 h 20"/>
                  <a:gd name="T10" fmla="*/ 0 w 32"/>
                  <a:gd name="T11" fmla="*/ 219 h 20"/>
                  <a:gd name="T12" fmla="*/ 20 w 32"/>
                  <a:gd name="T13" fmla="*/ 394 h 20"/>
                  <a:gd name="T14" fmla="*/ 20 w 32"/>
                  <a:gd name="T15" fmla="*/ 394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20">
                    <a:moveTo>
                      <a:pt x="1" y="20"/>
                    </a:moveTo>
                    <a:cubicBezTo>
                      <a:pt x="2" y="16"/>
                      <a:pt x="7" y="15"/>
                      <a:pt x="13" y="13"/>
                    </a:cubicBezTo>
                    <a:cubicBezTo>
                      <a:pt x="18" y="12"/>
                      <a:pt x="27" y="8"/>
                      <a:pt x="32" y="9"/>
                    </a:cubicBezTo>
                    <a:cubicBezTo>
                      <a:pt x="31" y="7"/>
                      <a:pt x="29" y="3"/>
                      <a:pt x="28" y="0"/>
                    </a:cubicBezTo>
                    <a:cubicBezTo>
                      <a:pt x="26" y="3"/>
                      <a:pt x="21" y="3"/>
                      <a:pt x="13" y="6"/>
                    </a:cubicBezTo>
                    <a:cubicBezTo>
                      <a:pt x="8" y="7"/>
                      <a:pt x="4" y="10"/>
                      <a:pt x="0" y="11"/>
                    </a:cubicBezTo>
                    <a:cubicBezTo>
                      <a:pt x="1" y="12"/>
                      <a:pt x="2" y="16"/>
                      <a:pt x="1" y="20"/>
                    </a:cubicBezTo>
                    <a:cubicBezTo>
                      <a:pt x="1" y="20"/>
                      <a:pt x="1" y="20"/>
                      <a:pt x="1" y="2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26" name="Freeform 59">
                <a:extLst>
                  <a:ext uri="{FF2B5EF4-FFF2-40B4-BE49-F238E27FC236}">
                    <a16:creationId xmlns:a16="http://schemas.microsoft.com/office/drawing/2014/main" id="{198D75F8-61B7-47C4-9680-C77E853D0016}"/>
                  </a:ext>
                </a:extLst>
              </p:cNvPr>
              <p:cNvSpPr>
                <a:spLocks/>
              </p:cNvSpPr>
              <p:nvPr/>
            </p:nvSpPr>
            <p:spPr bwMode="auto">
              <a:xfrm>
                <a:off x="2944" y="2093"/>
                <a:ext cx="87" cy="48"/>
              </a:xfrm>
              <a:custGeom>
                <a:avLst/>
                <a:gdLst>
                  <a:gd name="T0" fmla="*/ 62 w 35"/>
                  <a:gd name="T1" fmla="*/ 341 h 18"/>
                  <a:gd name="T2" fmla="*/ 229 w 35"/>
                  <a:gd name="T3" fmla="*/ 248 h 18"/>
                  <a:gd name="T4" fmla="*/ 537 w 35"/>
                  <a:gd name="T5" fmla="*/ 149 h 18"/>
                  <a:gd name="T6" fmla="*/ 507 w 35"/>
                  <a:gd name="T7" fmla="*/ 0 h 18"/>
                  <a:gd name="T8" fmla="*/ 246 w 35"/>
                  <a:gd name="T9" fmla="*/ 115 h 18"/>
                  <a:gd name="T10" fmla="*/ 0 w 35"/>
                  <a:gd name="T11" fmla="*/ 205 h 18"/>
                  <a:gd name="T12" fmla="*/ 0 w 35"/>
                  <a:gd name="T13" fmla="*/ 205 h 18"/>
                  <a:gd name="T14" fmla="*/ 62 w 35"/>
                  <a:gd name="T15" fmla="*/ 341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18">
                    <a:moveTo>
                      <a:pt x="4" y="18"/>
                    </a:moveTo>
                    <a:cubicBezTo>
                      <a:pt x="6" y="15"/>
                      <a:pt x="11" y="14"/>
                      <a:pt x="15" y="13"/>
                    </a:cubicBezTo>
                    <a:cubicBezTo>
                      <a:pt x="20" y="12"/>
                      <a:pt x="30" y="7"/>
                      <a:pt x="35" y="8"/>
                    </a:cubicBezTo>
                    <a:cubicBezTo>
                      <a:pt x="34" y="7"/>
                      <a:pt x="32" y="3"/>
                      <a:pt x="33" y="0"/>
                    </a:cubicBezTo>
                    <a:cubicBezTo>
                      <a:pt x="30" y="3"/>
                      <a:pt x="24" y="4"/>
                      <a:pt x="16" y="6"/>
                    </a:cubicBezTo>
                    <a:cubicBezTo>
                      <a:pt x="9" y="8"/>
                      <a:pt x="4" y="10"/>
                      <a:pt x="0" y="11"/>
                    </a:cubicBezTo>
                    <a:cubicBezTo>
                      <a:pt x="0" y="11"/>
                      <a:pt x="0" y="11"/>
                      <a:pt x="0" y="11"/>
                    </a:cubicBezTo>
                    <a:cubicBezTo>
                      <a:pt x="0" y="11"/>
                      <a:pt x="4" y="14"/>
                      <a:pt x="4" y="1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27" name="Freeform 60">
                <a:extLst>
                  <a:ext uri="{FF2B5EF4-FFF2-40B4-BE49-F238E27FC236}">
                    <a16:creationId xmlns:a16="http://schemas.microsoft.com/office/drawing/2014/main" id="{1DE6AD37-682A-4689-A6AB-53A3507CD65D}"/>
                  </a:ext>
                </a:extLst>
              </p:cNvPr>
              <p:cNvSpPr>
                <a:spLocks/>
              </p:cNvSpPr>
              <p:nvPr/>
            </p:nvSpPr>
            <p:spPr bwMode="auto">
              <a:xfrm>
                <a:off x="2924" y="2045"/>
                <a:ext cx="90" cy="51"/>
              </a:xfrm>
              <a:custGeom>
                <a:avLst/>
                <a:gdLst>
                  <a:gd name="T0" fmla="*/ 50 w 36"/>
                  <a:gd name="T1" fmla="*/ 368 h 19"/>
                  <a:gd name="T2" fmla="*/ 50 w 36"/>
                  <a:gd name="T3" fmla="*/ 368 h 19"/>
                  <a:gd name="T4" fmla="*/ 270 w 36"/>
                  <a:gd name="T5" fmla="*/ 252 h 19"/>
                  <a:gd name="T6" fmla="*/ 563 w 36"/>
                  <a:gd name="T7" fmla="*/ 137 h 19"/>
                  <a:gd name="T8" fmla="*/ 550 w 36"/>
                  <a:gd name="T9" fmla="*/ 0 h 19"/>
                  <a:gd name="T10" fmla="*/ 333 w 36"/>
                  <a:gd name="T11" fmla="*/ 94 h 19"/>
                  <a:gd name="T12" fmla="*/ 0 w 36"/>
                  <a:gd name="T13" fmla="*/ 217 h 19"/>
                  <a:gd name="T14" fmla="*/ 50 w 36"/>
                  <a:gd name="T15" fmla="*/ 36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9">
                    <a:moveTo>
                      <a:pt x="3" y="19"/>
                    </a:moveTo>
                    <a:cubicBezTo>
                      <a:pt x="3" y="19"/>
                      <a:pt x="3" y="19"/>
                      <a:pt x="3" y="19"/>
                    </a:cubicBezTo>
                    <a:cubicBezTo>
                      <a:pt x="5" y="15"/>
                      <a:pt x="12" y="14"/>
                      <a:pt x="17" y="13"/>
                    </a:cubicBezTo>
                    <a:cubicBezTo>
                      <a:pt x="22" y="12"/>
                      <a:pt x="31" y="6"/>
                      <a:pt x="36" y="7"/>
                    </a:cubicBezTo>
                    <a:cubicBezTo>
                      <a:pt x="36" y="6"/>
                      <a:pt x="34" y="2"/>
                      <a:pt x="35" y="0"/>
                    </a:cubicBezTo>
                    <a:cubicBezTo>
                      <a:pt x="32" y="3"/>
                      <a:pt x="26" y="4"/>
                      <a:pt x="21" y="5"/>
                    </a:cubicBezTo>
                    <a:cubicBezTo>
                      <a:pt x="16" y="7"/>
                      <a:pt x="6" y="13"/>
                      <a:pt x="0" y="11"/>
                    </a:cubicBezTo>
                    <a:cubicBezTo>
                      <a:pt x="4" y="15"/>
                      <a:pt x="4" y="16"/>
                      <a:pt x="3" y="19"/>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28" name="Freeform 61">
                <a:extLst>
                  <a:ext uri="{FF2B5EF4-FFF2-40B4-BE49-F238E27FC236}">
                    <a16:creationId xmlns:a16="http://schemas.microsoft.com/office/drawing/2014/main" id="{CAA051FA-1BC7-42C0-A2E2-5270031D3331}"/>
                  </a:ext>
                </a:extLst>
              </p:cNvPr>
              <p:cNvSpPr>
                <a:spLocks/>
              </p:cNvSpPr>
              <p:nvPr/>
            </p:nvSpPr>
            <p:spPr bwMode="auto">
              <a:xfrm>
                <a:off x="2759" y="2051"/>
                <a:ext cx="92" cy="53"/>
              </a:xfrm>
              <a:custGeom>
                <a:avLst/>
                <a:gdLst>
                  <a:gd name="T0" fmla="*/ 246 w 37"/>
                  <a:gd name="T1" fmla="*/ 90 h 20"/>
                  <a:gd name="T2" fmla="*/ 30 w 37"/>
                  <a:gd name="T3" fmla="*/ 0 h 20"/>
                  <a:gd name="T4" fmla="*/ 0 w 37"/>
                  <a:gd name="T5" fmla="*/ 170 h 20"/>
                  <a:gd name="T6" fmla="*/ 278 w 37"/>
                  <a:gd name="T7" fmla="*/ 260 h 20"/>
                  <a:gd name="T8" fmla="*/ 557 w 37"/>
                  <a:gd name="T9" fmla="*/ 371 h 20"/>
                  <a:gd name="T10" fmla="*/ 557 w 37"/>
                  <a:gd name="T11" fmla="*/ 371 h 20"/>
                  <a:gd name="T12" fmla="*/ 569 w 37"/>
                  <a:gd name="T13" fmla="*/ 191 h 20"/>
                  <a:gd name="T14" fmla="*/ 246 w 37"/>
                  <a:gd name="T15" fmla="*/ 90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0">
                    <a:moveTo>
                      <a:pt x="16" y="5"/>
                    </a:moveTo>
                    <a:cubicBezTo>
                      <a:pt x="11" y="3"/>
                      <a:pt x="5" y="2"/>
                      <a:pt x="2" y="0"/>
                    </a:cubicBezTo>
                    <a:cubicBezTo>
                      <a:pt x="3" y="3"/>
                      <a:pt x="1" y="7"/>
                      <a:pt x="0" y="9"/>
                    </a:cubicBezTo>
                    <a:cubicBezTo>
                      <a:pt x="3" y="8"/>
                      <a:pt x="9" y="11"/>
                      <a:pt x="18" y="14"/>
                    </a:cubicBezTo>
                    <a:cubicBezTo>
                      <a:pt x="27" y="16"/>
                      <a:pt x="34" y="16"/>
                      <a:pt x="36" y="20"/>
                    </a:cubicBezTo>
                    <a:cubicBezTo>
                      <a:pt x="36" y="20"/>
                      <a:pt x="36" y="20"/>
                      <a:pt x="36" y="20"/>
                    </a:cubicBezTo>
                    <a:cubicBezTo>
                      <a:pt x="34" y="16"/>
                      <a:pt x="34" y="13"/>
                      <a:pt x="37" y="10"/>
                    </a:cubicBezTo>
                    <a:cubicBezTo>
                      <a:pt x="32" y="13"/>
                      <a:pt x="21" y="6"/>
                      <a:pt x="16" y="5"/>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29" name="Freeform 62">
                <a:extLst>
                  <a:ext uri="{FF2B5EF4-FFF2-40B4-BE49-F238E27FC236}">
                    <a16:creationId xmlns:a16="http://schemas.microsoft.com/office/drawing/2014/main" id="{FB3FA50D-0E82-4F5E-9CC8-7A3FC3920D60}"/>
                  </a:ext>
                </a:extLst>
              </p:cNvPr>
              <p:cNvSpPr>
                <a:spLocks/>
              </p:cNvSpPr>
              <p:nvPr/>
            </p:nvSpPr>
            <p:spPr bwMode="auto">
              <a:xfrm>
                <a:off x="2739" y="2096"/>
                <a:ext cx="102" cy="69"/>
              </a:xfrm>
              <a:custGeom>
                <a:avLst/>
                <a:gdLst>
                  <a:gd name="T0" fmla="*/ 632 w 41"/>
                  <a:gd name="T1" fmla="*/ 247 h 26"/>
                  <a:gd name="T2" fmla="*/ 291 w 41"/>
                  <a:gd name="T3" fmla="*/ 133 h 26"/>
                  <a:gd name="T4" fmla="*/ 62 w 41"/>
                  <a:gd name="T5" fmla="*/ 0 h 26"/>
                  <a:gd name="T6" fmla="*/ 12 w 41"/>
                  <a:gd name="T7" fmla="*/ 204 h 26"/>
                  <a:gd name="T8" fmla="*/ 0 w 41"/>
                  <a:gd name="T9" fmla="*/ 226 h 26"/>
                  <a:gd name="T10" fmla="*/ 291 w 41"/>
                  <a:gd name="T11" fmla="*/ 260 h 26"/>
                  <a:gd name="T12" fmla="*/ 587 w 41"/>
                  <a:gd name="T13" fmla="*/ 486 h 26"/>
                  <a:gd name="T14" fmla="*/ 587 w 41"/>
                  <a:gd name="T15" fmla="*/ 486 h 26"/>
                  <a:gd name="T16" fmla="*/ 632 w 41"/>
                  <a:gd name="T17" fmla="*/ 2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26">
                    <a:moveTo>
                      <a:pt x="41" y="13"/>
                    </a:moveTo>
                    <a:cubicBezTo>
                      <a:pt x="36" y="16"/>
                      <a:pt x="25" y="9"/>
                      <a:pt x="19" y="7"/>
                    </a:cubicBezTo>
                    <a:cubicBezTo>
                      <a:pt x="13" y="6"/>
                      <a:pt x="5" y="5"/>
                      <a:pt x="4" y="0"/>
                    </a:cubicBezTo>
                    <a:cubicBezTo>
                      <a:pt x="4" y="1"/>
                      <a:pt x="5" y="7"/>
                      <a:pt x="1" y="11"/>
                    </a:cubicBezTo>
                    <a:cubicBezTo>
                      <a:pt x="1" y="11"/>
                      <a:pt x="0" y="12"/>
                      <a:pt x="0" y="12"/>
                    </a:cubicBezTo>
                    <a:cubicBezTo>
                      <a:pt x="4" y="9"/>
                      <a:pt x="10" y="12"/>
                      <a:pt x="19" y="14"/>
                    </a:cubicBezTo>
                    <a:cubicBezTo>
                      <a:pt x="29" y="17"/>
                      <a:pt x="38" y="19"/>
                      <a:pt x="38" y="26"/>
                    </a:cubicBezTo>
                    <a:cubicBezTo>
                      <a:pt x="38" y="26"/>
                      <a:pt x="38" y="26"/>
                      <a:pt x="38" y="26"/>
                    </a:cubicBezTo>
                    <a:cubicBezTo>
                      <a:pt x="37" y="20"/>
                      <a:pt x="39" y="15"/>
                      <a:pt x="41" y="13"/>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30" name="Freeform 63">
                <a:extLst>
                  <a:ext uri="{FF2B5EF4-FFF2-40B4-BE49-F238E27FC236}">
                    <a16:creationId xmlns:a16="http://schemas.microsoft.com/office/drawing/2014/main" id="{815A0CA4-C330-4523-81FC-97125A3A2700}"/>
                  </a:ext>
                </a:extLst>
              </p:cNvPr>
              <p:cNvSpPr>
                <a:spLocks/>
              </p:cNvSpPr>
              <p:nvPr/>
            </p:nvSpPr>
            <p:spPr bwMode="auto">
              <a:xfrm>
                <a:off x="2759" y="2051"/>
                <a:ext cx="92" cy="53"/>
              </a:xfrm>
              <a:custGeom>
                <a:avLst/>
                <a:gdLst>
                  <a:gd name="T0" fmla="*/ 246 w 37"/>
                  <a:gd name="T1" fmla="*/ 90 h 20"/>
                  <a:gd name="T2" fmla="*/ 30 w 37"/>
                  <a:gd name="T3" fmla="*/ 0 h 20"/>
                  <a:gd name="T4" fmla="*/ 0 w 37"/>
                  <a:gd name="T5" fmla="*/ 170 h 20"/>
                  <a:gd name="T6" fmla="*/ 278 w 37"/>
                  <a:gd name="T7" fmla="*/ 260 h 20"/>
                  <a:gd name="T8" fmla="*/ 557 w 37"/>
                  <a:gd name="T9" fmla="*/ 371 h 20"/>
                  <a:gd name="T10" fmla="*/ 557 w 37"/>
                  <a:gd name="T11" fmla="*/ 371 h 20"/>
                  <a:gd name="T12" fmla="*/ 569 w 37"/>
                  <a:gd name="T13" fmla="*/ 191 h 20"/>
                  <a:gd name="T14" fmla="*/ 246 w 37"/>
                  <a:gd name="T15" fmla="*/ 90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0">
                    <a:moveTo>
                      <a:pt x="16" y="5"/>
                    </a:moveTo>
                    <a:cubicBezTo>
                      <a:pt x="11" y="3"/>
                      <a:pt x="5" y="2"/>
                      <a:pt x="2" y="0"/>
                    </a:cubicBezTo>
                    <a:cubicBezTo>
                      <a:pt x="3" y="3"/>
                      <a:pt x="1" y="7"/>
                      <a:pt x="0" y="9"/>
                    </a:cubicBezTo>
                    <a:cubicBezTo>
                      <a:pt x="3" y="8"/>
                      <a:pt x="9" y="11"/>
                      <a:pt x="18" y="14"/>
                    </a:cubicBezTo>
                    <a:cubicBezTo>
                      <a:pt x="27" y="16"/>
                      <a:pt x="34" y="16"/>
                      <a:pt x="36" y="20"/>
                    </a:cubicBezTo>
                    <a:cubicBezTo>
                      <a:pt x="36" y="20"/>
                      <a:pt x="36" y="20"/>
                      <a:pt x="36" y="20"/>
                    </a:cubicBezTo>
                    <a:cubicBezTo>
                      <a:pt x="34" y="16"/>
                      <a:pt x="34" y="13"/>
                      <a:pt x="37" y="10"/>
                    </a:cubicBezTo>
                    <a:cubicBezTo>
                      <a:pt x="32" y="13"/>
                      <a:pt x="21" y="6"/>
                      <a:pt x="16" y="5"/>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31" name="Freeform 64">
                <a:extLst>
                  <a:ext uri="{FF2B5EF4-FFF2-40B4-BE49-F238E27FC236}">
                    <a16:creationId xmlns:a16="http://schemas.microsoft.com/office/drawing/2014/main" id="{EC74069C-A057-4340-B3CF-A1FD29CF5E9E}"/>
                  </a:ext>
                </a:extLst>
              </p:cNvPr>
              <p:cNvSpPr>
                <a:spLocks/>
              </p:cNvSpPr>
              <p:nvPr/>
            </p:nvSpPr>
            <p:spPr bwMode="auto">
              <a:xfrm>
                <a:off x="2739" y="2096"/>
                <a:ext cx="102" cy="69"/>
              </a:xfrm>
              <a:custGeom>
                <a:avLst/>
                <a:gdLst>
                  <a:gd name="T0" fmla="*/ 632 w 41"/>
                  <a:gd name="T1" fmla="*/ 247 h 26"/>
                  <a:gd name="T2" fmla="*/ 291 w 41"/>
                  <a:gd name="T3" fmla="*/ 133 h 26"/>
                  <a:gd name="T4" fmla="*/ 62 w 41"/>
                  <a:gd name="T5" fmla="*/ 0 h 26"/>
                  <a:gd name="T6" fmla="*/ 12 w 41"/>
                  <a:gd name="T7" fmla="*/ 204 h 26"/>
                  <a:gd name="T8" fmla="*/ 0 w 41"/>
                  <a:gd name="T9" fmla="*/ 226 h 26"/>
                  <a:gd name="T10" fmla="*/ 291 w 41"/>
                  <a:gd name="T11" fmla="*/ 260 h 26"/>
                  <a:gd name="T12" fmla="*/ 587 w 41"/>
                  <a:gd name="T13" fmla="*/ 486 h 26"/>
                  <a:gd name="T14" fmla="*/ 587 w 41"/>
                  <a:gd name="T15" fmla="*/ 486 h 26"/>
                  <a:gd name="T16" fmla="*/ 632 w 41"/>
                  <a:gd name="T17" fmla="*/ 2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26">
                    <a:moveTo>
                      <a:pt x="41" y="13"/>
                    </a:moveTo>
                    <a:cubicBezTo>
                      <a:pt x="36" y="16"/>
                      <a:pt x="25" y="9"/>
                      <a:pt x="19" y="7"/>
                    </a:cubicBezTo>
                    <a:cubicBezTo>
                      <a:pt x="13" y="6"/>
                      <a:pt x="5" y="5"/>
                      <a:pt x="4" y="0"/>
                    </a:cubicBezTo>
                    <a:cubicBezTo>
                      <a:pt x="4" y="1"/>
                      <a:pt x="5" y="7"/>
                      <a:pt x="1" y="11"/>
                    </a:cubicBezTo>
                    <a:cubicBezTo>
                      <a:pt x="1" y="11"/>
                      <a:pt x="0" y="12"/>
                      <a:pt x="0" y="12"/>
                    </a:cubicBezTo>
                    <a:cubicBezTo>
                      <a:pt x="4" y="9"/>
                      <a:pt x="10" y="12"/>
                      <a:pt x="19" y="14"/>
                    </a:cubicBezTo>
                    <a:cubicBezTo>
                      <a:pt x="29" y="17"/>
                      <a:pt x="38" y="19"/>
                      <a:pt x="38" y="26"/>
                    </a:cubicBezTo>
                    <a:cubicBezTo>
                      <a:pt x="38" y="26"/>
                      <a:pt x="38" y="26"/>
                      <a:pt x="38" y="26"/>
                    </a:cubicBezTo>
                    <a:cubicBezTo>
                      <a:pt x="37" y="20"/>
                      <a:pt x="39" y="15"/>
                      <a:pt x="41" y="13"/>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32" name="Freeform 65">
                <a:extLst>
                  <a:ext uri="{FF2B5EF4-FFF2-40B4-BE49-F238E27FC236}">
                    <a16:creationId xmlns:a16="http://schemas.microsoft.com/office/drawing/2014/main" id="{3C133ECC-7A10-4AD2-AAAF-5844DD5B3A43}"/>
                  </a:ext>
                </a:extLst>
              </p:cNvPr>
              <p:cNvSpPr>
                <a:spLocks/>
              </p:cNvSpPr>
              <p:nvPr/>
            </p:nvSpPr>
            <p:spPr bwMode="auto">
              <a:xfrm>
                <a:off x="2814" y="1235"/>
                <a:ext cx="127" cy="32"/>
              </a:xfrm>
              <a:custGeom>
                <a:avLst/>
                <a:gdLst>
                  <a:gd name="T0" fmla="*/ 0 w 51"/>
                  <a:gd name="T1" fmla="*/ 192 h 12"/>
                  <a:gd name="T2" fmla="*/ 383 w 51"/>
                  <a:gd name="T3" fmla="*/ 227 h 12"/>
                  <a:gd name="T4" fmla="*/ 383 w 51"/>
                  <a:gd name="T5" fmla="*/ 227 h 12"/>
                  <a:gd name="T6" fmla="*/ 787 w 51"/>
                  <a:gd name="T7" fmla="*/ 192 h 12"/>
                  <a:gd name="T8" fmla="*/ 787 w 51"/>
                  <a:gd name="T9" fmla="*/ 192 h 12"/>
                  <a:gd name="T10" fmla="*/ 745 w 51"/>
                  <a:gd name="T11" fmla="*/ 0 h 12"/>
                  <a:gd name="T12" fmla="*/ 12 w 51"/>
                  <a:gd name="T13" fmla="*/ 0 h 12"/>
                  <a:gd name="T14" fmla="*/ 0 w 51"/>
                  <a:gd name="T15" fmla="*/ 171 h 12"/>
                  <a:gd name="T16" fmla="*/ 0 w 51"/>
                  <a:gd name="T17" fmla="*/ 19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12">
                    <a:moveTo>
                      <a:pt x="0" y="10"/>
                    </a:moveTo>
                    <a:cubicBezTo>
                      <a:pt x="3" y="10"/>
                      <a:pt x="7" y="12"/>
                      <a:pt x="25" y="12"/>
                    </a:cubicBezTo>
                    <a:cubicBezTo>
                      <a:pt x="25" y="12"/>
                      <a:pt x="25" y="12"/>
                      <a:pt x="25" y="12"/>
                    </a:cubicBezTo>
                    <a:cubicBezTo>
                      <a:pt x="44" y="12"/>
                      <a:pt x="47" y="9"/>
                      <a:pt x="51" y="10"/>
                    </a:cubicBezTo>
                    <a:cubicBezTo>
                      <a:pt x="51" y="10"/>
                      <a:pt x="51" y="10"/>
                      <a:pt x="51" y="10"/>
                    </a:cubicBezTo>
                    <a:cubicBezTo>
                      <a:pt x="48" y="8"/>
                      <a:pt x="48" y="0"/>
                      <a:pt x="48" y="0"/>
                    </a:cubicBezTo>
                    <a:cubicBezTo>
                      <a:pt x="1" y="0"/>
                      <a:pt x="1" y="0"/>
                      <a:pt x="1" y="0"/>
                    </a:cubicBezTo>
                    <a:cubicBezTo>
                      <a:pt x="3" y="3"/>
                      <a:pt x="2" y="7"/>
                      <a:pt x="0" y="9"/>
                    </a:cubicBezTo>
                    <a:lnTo>
                      <a:pt x="0" y="10"/>
                    </a:ln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33" name="Freeform 66">
                <a:extLst>
                  <a:ext uri="{FF2B5EF4-FFF2-40B4-BE49-F238E27FC236}">
                    <a16:creationId xmlns:a16="http://schemas.microsoft.com/office/drawing/2014/main" id="{DD475B9D-129F-43BD-A5BD-F6850F94EB0F}"/>
                  </a:ext>
                </a:extLst>
              </p:cNvPr>
              <p:cNvSpPr>
                <a:spLocks/>
              </p:cNvSpPr>
              <p:nvPr/>
            </p:nvSpPr>
            <p:spPr bwMode="auto">
              <a:xfrm>
                <a:off x="2804" y="1269"/>
                <a:ext cx="100" cy="35"/>
              </a:xfrm>
              <a:custGeom>
                <a:avLst/>
                <a:gdLst>
                  <a:gd name="T0" fmla="*/ 613 w 40"/>
                  <a:gd name="T1" fmla="*/ 35 h 13"/>
                  <a:gd name="T2" fmla="*/ 208 w 40"/>
                  <a:gd name="T3" fmla="*/ 22 h 13"/>
                  <a:gd name="T4" fmla="*/ 63 w 40"/>
                  <a:gd name="T5" fmla="*/ 35 h 13"/>
                  <a:gd name="T6" fmla="*/ 125 w 40"/>
                  <a:gd name="T7" fmla="*/ 253 h 13"/>
                  <a:gd name="T8" fmla="*/ 113 w 40"/>
                  <a:gd name="T9" fmla="*/ 94 h 13"/>
                  <a:gd name="T10" fmla="*/ 333 w 40"/>
                  <a:gd name="T11" fmla="*/ 59 h 13"/>
                  <a:gd name="T12" fmla="*/ 625 w 40"/>
                  <a:gd name="T13" fmla="*/ 5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3">
                    <a:moveTo>
                      <a:pt x="39" y="2"/>
                    </a:moveTo>
                    <a:cubicBezTo>
                      <a:pt x="31" y="4"/>
                      <a:pt x="22" y="2"/>
                      <a:pt x="13" y="1"/>
                    </a:cubicBezTo>
                    <a:cubicBezTo>
                      <a:pt x="10" y="1"/>
                      <a:pt x="7" y="0"/>
                      <a:pt x="4" y="2"/>
                    </a:cubicBezTo>
                    <a:cubicBezTo>
                      <a:pt x="0" y="4"/>
                      <a:pt x="4" y="12"/>
                      <a:pt x="8" y="13"/>
                    </a:cubicBezTo>
                    <a:cubicBezTo>
                      <a:pt x="7" y="10"/>
                      <a:pt x="4" y="7"/>
                      <a:pt x="7" y="5"/>
                    </a:cubicBezTo>
                    <a:cubicBezTo>
                      <a:pt x="10" y="3"/>
                      <a:pt x="17" y="3"/>
                      <a:pt x="21" y="3"/>
                    </a:cubicBezTo>
                    <a:cubicBezTo>
                      <a:pt x="27" y="4"/>
                      <a:pt x="34" y="5"/>
                      <a:pt x="40" y="3"/>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34" name="Freeform 67">
                <a:extLst>
                  <a:ext uri="{FF2B5EF4-FFF2-40B4-BE49-F238E27FC236}">
                    <a16:creationId xmlns:a16="http://schemas.microsoft.com/office/drawing/2014/main" id="{03777642-709B-4463-8869-7576C56E6DDA}"/>
                  </a:ext>
                </a:extLst>
              </p:cNvPr>
              <p:cNvSpPr>
                <a:spLocks/>
              </p:cNvSpPr>
              <p:nvPr/>
            </p:nvSpPr>
            <p:spPr bwMode="auto">
              <a:xfrm>
                <a:off x="2801" y="1347"/>
                <a:ext cx="100" cy="32"/>
              </a:xfrm>
              <a:custGeom>
                <a:avLst/>
                <a:gdLst>
                  <a:gd name="T0" fmla="*/ 625 w 40"/>
                  <a:gd name="T1" fmla="*/ 35 h 12"/>
                  <a:gd name="T2" fmla="*/ 220 w 40"/>
                  <a:gd name="T3" fmla="*/ 21 h 12"/>
                  <a:gd name="T4" fmla="*/ 83 w 40"/>
                  <a:gd name="T5" fmla="*/ 21 h 12"/>
                  <a:gd name="T6" fmla="*/ 125 w 40"/>
                  <a:gd name="T7" fmla="*/ 227 h 12"/>
                  <a:gd name="T8" fmla="*/ 125 w 40"/>
                  <a:gd name="T9" fmla="*/ 77 h 12"/>
                  <a:gd name="T10" fmla="*/ 333 w 40"/>
                  <a:gd name="T11" fmla="*/ 56 h 12"/>
                  <a:gd name="T12" fmla="*/ 625 w 40"/>
                  <a:gd name="T13" fmla="*/ 3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2">
                    <a:moveTo>
                      <a:pt x="40" y="2"/>
                    </a:moveTo>
                    <a:cubicBezTo>
                      <a:pt x="31" y="4"/>
                      <a:pt x="22" y="1"/>
                      <a:pt x="14" y="1"/>
                    </a:cubicBezTo>
                    <a:cubicBezTo>
                      <a:pt x="11" y="0"/>
                      <a:pt x="8" y="0"/>
                      <a:pt x="5" y="1"/>
                    </a:cubicBezTo>
                    <a:cubicBezTo>
                      <a:pt x="0" y="3"/>
                      <a:pt x="4" y="11"/>
                      <a:pt x="8" y="12"/>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35" name="Freeform 68">
                <a:extLst>
                  <a:ext uri="{FF2B5EF4-FFF2-40B4-BE49-F238E27FC236}">
                    <a16:creationId xmlns:a16="http://schemas.microsoft.com/office/drawing/2014/main" id="{EB9196C1-E1BC-40D8-99F0-6A8E3B86C6C6}"/>
                  </a:ext>
                </a:extLst>
              </p:cNvPr>
              <p:cNvSpPr>
                <a:spLocks/>
              </p:cNvSpPr>
              <p:nvPr/>
            </p:nvSpPr>
            <p:spPr bwMode="auto">
              <a:xfrm>
                <a:off x="2799" y="1421"/>
                <a:ext cx="100" cy="40"/>
              </a:xfrm>
              <a:custGeom>
                <a:avLst/>
                <a:gdLst>
                  <a:gd name="T0" fmla="*/ 625 w 40"/>
                  <a:gd name="T1" fmla="*/ 35 h 15"/>
                  <a:gd name="T2" fmla="*/ 220 w 40"/>
                  <a:gd name="T3" fmla="*/ 21 h 15"/>
                  <a:gd name="T4" fmla="*/ 83 w 40"/>
                  <a:gd name="T5" fmla="*/ 21 h 15"/>
                  <a:gd name="T6" fmla="*/ 125 w 40"/>
                  <a:gd name="T7" fmla="*/ 285 h 15"/>
                  <a:gd name="T8" fmla="*/ 125 w 40"/>
                  <a:gd name="T9" fmla="*/ 77 h 15"/>
                  <a:gd name="T10" fmla="*/ 333 w 40"/>
                  <a:gd name="T11" fmla="*/ 56 h 15"/>
                  <a:gd name="T12" fmla="*/ 625 w 40"/>
                  <a:gd name="T13" fmla="*/ 35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5">
                    <a:moveTo>
                      <a:pt x="40" y="2"/>
                    </a:moveTo>
                    <a:cubicBezTo>
                      <a:pt x="32" y="4"/>
                      <a:pt x="22" y="1"/>
                      <a:pt x="14" y="1"/>
                    </a:cubicBezTo>
                    <a:cubicBezTo>
                      <a:pt x="11" y="1"/>
                      <a:pt x="8" y="0"/>
                      <a:pt x="5" y="1"/>
                    </a:cubicBezTo>
                    <a:cubicBezTo>
                      <a:pt x="0" y="4"/>
                      <a:pt x="4" y="14"/>
                      <a:pt x="8" y="15"/>
                    </a:cubicBezTo>
                    <a:cubicBezTo>
                      <a:pt x="7" y="12"/>
                      <a:pt x="5" y="6"/>
                      <a:pt x="8" y="4"/>
                    </a:cubicBezTo>
                    <a:cubicBezTo>
                      <a:pt x="11" y="2"/>
                      <a:pt x="18" y="3"/>
                      <a:pt x="21" y="3"/>
                    </a:cubicBezTo>
                    <a:cubicBezTo>
                      <a:pt x="28" y="3"/>
                      <a:pt x="35"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36" name="Freeform 69">
                <a:extLst>
                  <a:ext uri="{FF2B5EF4-FFF2-40B4-BE49-F238E27FC236}">
                    <a16:creationId xmlns:a16="http://schemas.microsoft.com/office/drawing/2014/main" id="{DF89788B-B1B4-48EA-9FFC-2CC0B008D79E}"/>
                  </a:ext>
                </a:extLst>
              </p:cNvPr>
              <p:cNvSpPr>
                <a:spLocks/>
              </p:cNvSpPr>
              <p:nvPr/>
            </p:nvSpPr>
            <p:spPr bwMode="auto">
              <a:xfrm>
                <a:off x="2799" y="1507"/>
                <a:ext cx="100" cy="32"/>
              </a:xfrm>
              <a:custGeom>
                <a:avLst/>
                <a:gdLst>
                  <a:gd name="T0" fmla="*/ 625 w 40"/>
                  <a:gd name="T1" fmla="*/ 35 h 12"/>
                  <a:gd name="T2" fmla="*/ 220 w 40"/>
                  <a:gd name="T3" fmla="*/ 21 h 12"/>
                  <a:gd name="T4" fmla="*/ 83 w 40"/>
                  <a:gd name="T5" fmla="*/ 21 h 12"/>
                  <a:gd name="T6" fmla="*/ 125 w 40"/>
                  <a:gd name="T7" fmla="*/ 227 h 12"/>
                  <a:gd name="T8" fmla="*/ 125 w 40"/>
                  <a:gd name="T9" fmla="*/ 77 h 12"/>
                  <a:gd name="T10" fmla="*/ 333 w 40"/>
                  <a:gd name="T11" fmla="*/ 56 h 12"/>
                  <a:gd name="T12" fmla="*/ 625 w 40"/>
                  <a:gd name="T13" fmla="*/ 3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2">
                    <a:moveTo>
                      <a:pt x="40" y="2"/>
                    </a:moveTo>
                    <a:cubicBezTo>
                      <a:pt x="31" y="4"/>
                      <a:pt x="22" y="1"/>
                      <a:pt x="14" y="1"/>
                    </a:cubicBezTo>
                    <a:cubicBezTo>
                      <a:pt x="11" y="0"/>
                      <a:pt x="8" y="0"/>
                      <a:pt x="5" y="1"/>
                    </a:cubicBezTo>
                    <a:cubicBezTo>
                      <a:pt x="0" y="3"/>
                      <a:pt x="4" y="11"/>
                      <a:pt x="8" y="12"/>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37" name="Freeform 70">
                <a:extLst>
                  <a:ext uri="{FF2B5EF4-FFF2-40B4-BE49-F238E27FC236}">
                    <a16:creationId xmlns:a16="http://schemas.microsoft.com/office/drawing/2014/main" id="{C90221ED-97F9-4BEE-B6D2-488EEB02354D}"/>
                  </a:ext>
                </a:extLst>
              </p:cNvPr>
              <p:cNvSpPr>
                <a:spLocks/>
              </p:cNvSpPr>
              <p:nvPr/>
            </p:nvSpPr>
            <p:spPr bwMode="auto">
              <a:xfrm>
                <a:off x="2799" y="1664"/>
                <a:ext cx="100" cy="32"/>
              </a:xfrm>
              <a:custGeom>
                <a:avLst/>
                <a:gdLst>
                  <a:gd name="T0" fmla="*/ 625 w 40"/>
                  <a:gd name="T1" fmla="*/ 35 h 12"/>
                  <a:gd name="T2" fmla="*/ 208 w 40"/>
                  <a:gd name="T3" fmla="*/ 21 h 12"/>
                  <a:gd name="T4" fmla="*/ 83 w 40"/>
                  <a:gd name="T5" fmla="*/ 21 h 12"/>
                  <a:gd name="T6" fmla="*/ 125 w 40"/>
                  <a:gd name="T7" fmla="*/ 227 h 12"/>
                  <a:gd name="T8" fmla="*/ 125 w 40"/>
                  <a:gd name="T9" fmla="*/ 77 h 12"/>
                  <a:gd name="T10" fmla="*/ 333 w 40"/>
                  <a:gd name="T11" fmla="*/ 56 h 12"/>
                  <a:gd name="T12" fmla="*/ 625 w 40"/>
                  <a:gd name="T13" fmla="*/ 3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2">
                    <a:moveTo>
                      <a:pt x="40" y="2"/>
                    </a:moveTo>
                    <a:cubicBezTo>
                      <a:pt x="31" y="4"/>
                      <a:pt x="22" y="1"/>
                      <a:pt x="13" y="1"/>
                    </a:cubicBezTo>
                    <a:cubicBezTo>
                      <a:pt x="10" y="0"/>
                      <a:pt x="7" y="0"/>
                      <a:pt x="5" y="1"/>
                    </a:cubicBezTo>
                    <a:cubicBezTo>
                      <a:pt x="0" y="3"/>
                      <a:pt x="4" y="11"/>
                      <a:pt x="8" y="12"/>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38" name="Freeform 71">
                <a:extLst>
                  <a:ext uri="{FF2B5EF4-FFF2-40B4-BE49-F238E27FC236}">
                    <a16:creationId xmlns:a16="http://schemas.microsoft.com/office/drawing/2014/main" id="{1D41272B-1678-4D04-9B13-B717C11DF188}"/>
                  </a:ext>
                </a:extLst>
              </p:cNvPr>
              <p:cNvSpPr>
                <a:spLocks/>
              </p:cNvSpPr>
              <p:nvPr/>
            </p:nvSpPr>
            <p:spPr bwMode="auto">
              <a:xfrm>
                <a:off x="2799" y="1731"/>
                <a:ext cx="100" cy="34"/>
              </a:xfrm>
              <a:custGeom>
                <a:avLst/>
                <a:gdLst>
                  <a:gd name="T0" fmla="*/ 625 w 40"/>
                  <a:gd name="T1" fmla="*/ 34 h 13"/>
                  <a:gd name="T2" fmla="*/ 208 w 40"/>
                  <a:gd name="T3" fmla="*/ 21 h 13"/>
                  <a:gd name="T4" fmla="*/ 83 w 40"/>
                  <a:gd name="T5" fmla="*/ 21 h 13"/>
                  <a:gd name="T6" fmla="*/ 125 w 40"/>
                  <a:gd name="T7" fmla="*/ 233 h 13"/>
                  <a:gd name="T8" fmla="*/ 125 w 40"/>
                  <a:gd name="T9" fmla="*/ 68 h 13"/>
                  <a:gd name="T10" fmla="*/ 333 w 40"/>
                  <a:gd name="T11" fmla="*/ 55 h 13"/>
                  <a:gd name="T12" fmla="*/ 625 w 40"/>
                  <a:gd name="T13" fmla="*/ 3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3">
                    <a:moveTo>
                      <a:pt x="40" y="2"/>
                    </a:moveTo>
                    <a:cubicBezTo>
                      <a:pt x="31" y="4"/>
                      <a:pt x="22" y="1"/>
                      <a:pt x="13" y="1"/>
                    </a:cubicBezTo>
                    <a:cubicBezTo>
                      <a:pt x="10" y="1"/>
                      <a:pt x="7" y="0"/>
                      <a:pt x="5" y="1"/>
                    </a:cubicBezTo>
                    <a:cubicBezTo>
                      <a:pt x="0" y="4"/>
                      <a:pt x="4" y="12"/>
                      <a:pt x="8" y="13"/>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39" name="Freeform 72">
                <a:extLst>
                  <a:ext uri="{FF2B5EF4-FFF2-40B4-BE49-F238E27FC236}">
                    <a16:creationId xmlns:a16="http://schemas.microsoft.com/office/drawing/2014/main" id="{8411DCCD-EDFE-45DD-BFF9-2D3AC6DA6A74}"/>
                  </a:ext>
                </a:extLst>
              </p:cNvPr>
              <p:cNvSpPr>
                <a:spLocks/>
              </p:cNvSpPr>
              <p:nvPr/>
            </p:nvSpPr>
            <p:spPr bwMode="auto">
              <a:xfrm>
                <a:off x="2799" y="1797"/>
                <a:ext cx="100" cy="32"/>
              </a:xfrm>
              <a:custGeom>
                <a:avLst/>
                <a:gdLst>
                  <a:gd name="T0" fmla="*/ 625 w 40"/>
                  <a:gd name="T1" fmla="*/ 77 h 12"/>
                  <a:gd name="T2" fmla="*/ 208 w 40"/>
                  <a:gd name="T3" fmla="*/ 35 h 12"/>
                  <a:gd name="T4" fmla="*/ 83 w 40"/>
                  <a:gd name="T5" fmla="*/ 21 h 12"/>
                  <a:gd name="T6" fmla="*/ 125 w 40"/>
                  <a:gd name="T7" fmla="*/ 227 h 12"/>
                  <a:gd name="T8" fmla="*/ 125 w 40"/>
                  <a:gd name="T9" fmla="*/ 93 h 12"/>
                  <a:gd name="T10" fmla="*/ 345 w 40"/>
                  <a:gd name="T11" fmla="*/ 93 h 12"/>
                  <a:gd name="T12" fmla="*/ 625 w 40"/>
                  <a:gd name="T13" fmla="*/ 7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2">
                    <a:moveTo>
                      <a:pt x="40" y="4"/>
                    </a:moveTo>
                    <a:cubicBezTo>
                      <a:pt x="32" y="6"/>
                      <a:pt x="22" y="4"/>
                      <a:pt x="13" y="2"/>
                    </a:cubicBezTo>
                    <a:cubicBezTo>
                      <a:pt x="10" y="1"/>
                      <a:pt x="8" y="0"/>
                      <a:pt x="5" y="1"/>
                    </a:cubicBezTo>
                    <a:cubicBezTo>
                      <a:pt x="0" y="3"/>
                      <a:pt x="4" y="11"/>
                      <a:pt x="8" y="12"/>
                    </a:cubicBezTo>
                    <a:cubicBezTo>
                      <a:pt x="7" y="9"/>
                      <a:pt x="5" y="7"/>
                      <a:pt x="8" y="5"/>
                    </a:cubicBezTo>
                    <a:cubicBezTo>
                      <a:pt x="11" y="3"/>
                      <a:pt x="19" y="5"/>
                      <a:pt x="22" y="5"/>
                    </a:cubicBezTo>
                    <a:cubicBezTo>
                      <a:pt x="28" y="6"/>
                      <a:pt x="35" y="7"/>
                      <a:pt x="40" y="4"/>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40" name="Freeform 73">
                <a:extLst>
                  <a:ext uri="{FF2B5EF4-FFF2-40B4-BE49-F238E27FC236}">
                    <a16:creationId xmlns:a16="http://schemas.microsoft.com/office/drawing/2014/main" id="{A18B3DA4-ABAF-4499-9524-29C14E079F71}"/>
                  </a:ext>
                </a:extLst>
              </p:cNvPr>
              <p:cNvSpPr>
                <a:spLocks/>
              </p:cNvSpPr>
              <p:nvPr/>
            </p:nvSpPr>
            <p:spPr bwMode="auto">
              <a:xfrm>
                <a:off x="2799" y="1581"/>
                <a:ext cx="100" cy="40"/>
              </a:xfrm>
              <a:custGeom>
                <a:avLst/>
                <a:gdLst>
                  <a:gd name="T0" fmla="*/ 625 w 40"/>
                  <a:gd name="T1" fmla="*/ 35 h 15"/>
                  <a:gd name="T2" fmla="*/ 220 w 40"/>
                  <a:gd name="T3" fmla="*/ 21 h 15"/>
                  <a:gd name="T4" fmla="*/ 83 w 40"/>
                  <a:gd name="T5" fmla="*/ 21 h 15"/>
                  <a:gd name="T6" fmla="*/ 125 w 40"/>
                  <a:gd name="T7" fmla="*/ 285 h 15"/>
                  <a:gd name="T8" fmla="*/ 125 w 40"/>
                  <a:gd name="T9" fmla="*/ 77 h 15"/>
                  <a:gd name="T10" fmla="*/ 333 w 40"/>
                  <a:gd name="T11" fmla="*/ 56 h 15"/>
                  <a:gd name="T12" fmla="*/ 625 w 40"/>
                  <a:gd name="T13" fmla="*/ 35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5">
                    <a:moveTo>
                      <a:pt x="40" y="2"/>
                    </a:moveTo>
                    <a:cubicBezTo>
                      <a:pt x="31" y="4"/>
                      <a:pt x="22" y="1"/>
                      <a:pt x="14" y="1"/>
                    </a:cubicBezTo>
                    <a:cubicBezTo>
                      <a:pt x="11" y="0"/>
                      <a:pt x="8" y="0"/>
                      <a:pt x="5" y="1"/>
                    </a:cubicBezTo>
                    <a:cubicBezTo>
                      <a:pt x="0" y="3"/>
                      <a:pt x="3" y="14"/>
                      <a:pt x="8" y="15"/>
                    </a:cubicBezTo>
                    <a:cubicBezTo>
                      <a:pt x="6" y="13"/>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41" name="Freeform 74">
                <a:extLst>
                  <a:ext uri="{FF2B5EF4-FFF2-40B4-BE49-F238E27FC236}">
                    <a16:creationId xmlns:a16="http://schemas.microsoft.com/office/drawing/2014/main" id="{B09744FC-18A8-449B-A8EF-1AD3FF048EC3}"/>
                  </a:ext>
                </a:extLst>
              </p:cNvPr>
              <p:cNvSpPr>
                <a:spLocks/>
              </p:cNvSpPr>
              <p:nvPr/>
            </p:nvSpPr>
            <p:spPr bwMode="auto">
              <a:xfrm>
                <a:off x="2804" y="1864"/>
                <a:ext cx="90" cy="51"/>
              </a:xfrm>
              <a:custGeom>
                <a:avLst/>
                <a:gdLst>
                  <a:gd name="T0" fmla="*/ 563 w 36"/>
                  <a:gd name="T1" fmla="*/ 94 h 19"/>
                  <a:gd name="T2" fmla="*/ 113 w 36"/>
                  <a:gd name="T3" fmla="*/ 137 h 19"/>
                  <a:gd name="T4" fmla="*/ 220 w 36"/>
                  <a:gd name="T5" fmla="*/ 368 h 19"/>
                  <a:gd name="T6" fmla="*/ 113 w 36"/>
                  <a:gd name="T7" fmla="*/ 252 h 19"/>
                  <a:gd name="T8" fmla="*/ 50 w 36"/>
                  <a:gd name="T9" fmla="*/ 21 h 19"/>
                  <a:gd name="T10" fmla="*/ 238 w 36"/>
                  <a:gd name="T11" fmla="*/ 56 h 19"/>
                  <a:gd name="T12" fmla="*/ 563 w 36"/>
                  <a:gd name="T13" fmla="*/ 94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19">
                    <a:moveTo>
                      <a:pt x="36" y="5"/>
                    </a:moveTo>
                    <a:cubicBezTo>
                      <a:pt x="21" y="10"/>
                      <a:pt x="10" y="5"/>
                      <a:pt x="7" y="7"/>
                    </a:cubicBezTo>
                    <a:cubicBezTo>
                      <a:pt x="5" y="8"/>
                      <a:pt x="10" y="15"/>
                      <a:pt x="14" y="19"/>
                    </a:cubicBezTo>
                    <a:cubicBezTo>
                      <a:pt x="14" y="19"/>
                      <a:pt x="13" y="18"/>
                      <a:pt x="7" y="13"/>
                    </a:cubicBezTo>
                    <a:cubicBezTo>
                      <a:pt x="0" y="8"/>
                      <a:pt x="0" y="4"/>
                      <a:pt x="3" y="1"/>
                    </a:cubicBezTo>
                    <a:cubicBezTo>
                      <a:pt x="6" y="0"/>
                      <a:pt x="7" y="3"/>
                      <a:pt x="15" y="3"/>
                    </a:cubicBezTo>
                    <a:cubicBezTo>
                      <a:pt x="22" y="4"/>
                      <a:pt x="31" y="6"/>
                      <a:pt x="36" y="5"/>
                    </a:cubicBezTo>
                    <a:close/>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42" name="Freeform 75">
                <a:extLst>
                  <a:ext uri="{FF2B5EF4-FFF2-40B4-BE49-F238E27FC236}">
                    <a16:creationId xmlns:a16="http://schemas.microsoft.com/office/drawing/2014/main" id="{AD098F0E-DFFE-4B45-955D-395648A9D992}"/>
                  </a:ext>
                </a:extLst>
              </p:cNvPr>
              <p:cNvSpPr>
                <a:spLocks/>
              </p:cNvSpPr>
              <p:nvPr/>
            </p:nvSpPr>
            <p:spPr bwMode="auto">
              <a:xfrm>
                <a:off x="2889" y="1936"/>
                <a:ext cx="50" cy="32"/>
              </a:xfrm>
              <a:custGeom>
                <a:avLst/>
                <a:gdLst>
                  <a:gd name="T0" fmla="*/ 313 w 20"/>
                  <a:gd name="T1" fmla="*/ 0 h 12"/>
                  <a:gd name="T2" fmla="*/ 145 w 20"/>
                  <a:gd name="T3" fmla="*/ 77 h 12"/>
                  <a:gd name="T4" fmla="*/ 95 w 20"/>
                  <a:gd name="T5" fmla="*/ 227 h 12"/>
                  <a:gd name="T6" fmla="*/ 250 w 20"/>
                  <a:gd name="T7" fmla="*/ 5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2">
                    <a:moveTo>
                      <a:pt x="20" y="0"/>
                    </a:moveTo>
                    <a:cubicBezTo>
                      <a:pt x="17" y="2"/>
                      <a:pt x="13" y="3"/>
                      <a:pt x="9" y="4"/>
                    </a:cubicBezTo>
                    <a:cubicBezTo>
                      <a:pt x="7" y="5"/>
                      <a:pt x="0" y="10"/>
                      <a:pt x="6" y="12"/>
                    </a:cubicBezTo>
                    <a:cubicBezTo>
                      <a:pt x="6" y="8"/>
                      <a:pt x="12" y="3"/>
                      <a:pt x="16" y="3"/>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43" name="Freeform 76">
                <a:extLst>
                  <a:ext uri="{FF2B5EF4-FFF2-40B4-BE49-F238E27FC236}">
                    <a16:creationId xmlns:a16="http://schemas.microsoft.com/office/drawing/2014/main" id="{4355C400-5008-4C46-9737-3D548B9D3655}"/>
                  </a:ext>
                </a:extLst>
              </p:cNvPr>
              <p:cNvSpPr>
                <a:spLocks/>
              </p:cNvSpPr>
              <p:nvPr/>
            </p:nvSpPr>
            <p:spPr bwMode="auto">
              <a:xfrm>
                <a:off x="2909" y="1989"/>
                <a:ext cx="32" cy="27"/>
              </a:xfrm>
              <a:custGeom>
                <a:avLst/>
                <a:gdLst>
                  <a:gd name="T0" fmla="*/ 194 w 13"/>
                  <a:gd name="T1" fmla="*/ 0 h 10"/>
                  <a:gd name="T2" fmla="*/ 30 w 13"/>
                  <a:gd name="T3" fmla="*/ 59 h 10"/>
                  <a:gd name="T4" fmla="*/ 42 w 13"/>
                  <a:gd name="T5" fmla="*/ 197 h 10"/>
                  <a:gd name="T6" fmla="*/ 194 w 13"/>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13" y="0"/>
                    </a:moveTo>
                    <a:cubicBezTo>
                      <a:pt x="10" y="1"/>
                      <a:pt x="5" y="1"/>
                      <a:pt x="2" y="3"/>
                    </a:cubicBezTo>
                    <a:cubicBezTo>
                      <a:pt x="0" y="5"/>
                      <a:pt x="0" y="9"/>
                      <a:pt x="3" y="10"/>
                    </a:cubicBezTo>
                    <a:cubicBezTo>
                      <a:pt x="0" y="5"/>
                      <a:pt x="10" y="2"/>
                      <a:pt x="13" y="0"/>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44" name="Freeform 77">
                <a:extLst>
                  <a:ext uri="{FF2B5EF4-FFF2-40B4-BE49-F238E27FC236}">
                    <a16:creationId xmlns:a16="http://schemas.microsoft.com/office/drawing/2014/main" id="{87C921CA-4B9C-436B-B2BA-B318F0679592}"/>
                  </a:ext>
                </a:extLst>
              </p:cNvPr>
              <p:cNvSpPr>
                <a:spLocks/>
              </p:cNvSpPr>
              <p:nvPr/>
            </p:nvSpPr>
            <p:spPr bwMode="auto">
              <a:xfrm>
                <a:off x="2914" y="2043"/>
                <a:ext cx="30" cy="26"/>
              </a:xfrm>
              <a:custGeom>
                <a:avLst/>
                <a:gdLst>
                  <a:gd name="T0" fmla="*/ 188 w 12"/>
                  <a:gd name="T1" fmla="*/ 0 h 10"/>
                  <a:gd name="T2" fmla="*/ 113 w 12"/>
                  <a:gd name="T3" fmla="*/ 177 h 10"/>
                  <a:gd name="T4" fmla="*/ 188 w 12"/>
                  <a:gd name="T5" fmla="*/ 0 h 10"/>
                  <a:gd name="T6" fmla="*/ 0 60000 65536"/>
                  <a:gd name="T7" fmla="*/ 0 60000 65536"/>
                  <a:gd name="T8" fmla="*/ 0 60000 65536"/>
                </a:gdLst>
                <a:ahLst/>
                <a:cxnLst>
                  <a:cxn ang="T6">
                    <a:pos x="T0" y="T1"/>
                  </a:cxn>
                  <a:cxn ang="T7">
                    <a:pos x="T2" y="T3"/>
                  </a:cxn>
                  <a:cxn ang="T8">
                    <a:pos x="T4" y="T5"/>
                  </a:cxn>
                </a:cxnLst>
                <a:rect l="0" t="0" r="r" b="b"/>
                <a:pathLst>
                  <a:path w="12" h="10">
                    <a:moveTo>
                      <a:pt x="12" y="0"/>
                    </a:moveTo>
                    <a:cubicBezTo>
                      <a:pt x="7" y="1"/>
                      <a:pt x="0" y="4"/>
                      <a:pt x="7" y="10"/>
                    </a:cubicBezTo>
                    <a:cubicBezTo>
                      <a:pt x="3" y="4"/>
                      <a:pt x="10" y="3"/>
                      <a:pt x="12" y="0"/>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45" name="Freeform 78">
                <a:extLst>
                  <a:ext uri="{FF2B5EF4-FFF2-40B4-BE49-F238E27FC236}">
                    <a16:creationId xmlns:a16="http://schemas.microsoft.com/office/drawing/2014/main" id="{9173AC34-45A7-4227-BDD2-DF18817EB4EC}"/>
                  </a:ext>
                </a:extLst>
              </p:cNvPr>
              <p:cNvSpPr>
                <a:spLocks/>
              </p:cNvSpPr>
              <p:nvPr/>
            </p:nvSpPr>
            <p:spPr bwMode="auto">
              <a:xfrm>
                <a:off x="2929" y="2091"/>
                <a:ext cx="22" cy="21"/>
              </a:xfrm>
              <a:custGeom>
                <a:avLst/>
                <a:gdLst>
                  <a:gd name="T0" fmla="*/ 132 w 9"/>
                  <a:gd name="T1" fmla="*/ 0 h 8"/>
                  <a:gd name="T2" fmla="*/ 71 w 9"/>
                  <a:gd name="T3" fmla="*/ 144 h 8"/>
                  <a:gd name="T4" fmla="*/ 120 w 9"/>
                  <a:gd name="T5" fmla="*/ 21 h 8"/>
                  <a:gd name="T6" fmla="*/ 0 60000 65536"/>
                  <a:gd name="T7" fmla="*/ 0 60000 65536"/>
                  <a:gd name="T8" fmla="*/ 0 60000 65536"/>
                </a:gdLst>
                <a:ahLst/>
                <a:cxnLst>
                  <a:cxn ang="T6">
                    <a:pos x="T0" y="T1"/>
                  </a:cxn>
                  <a:cxn ang="T7">
                    <a:pos x="T2" y="T3"/>
                  </a:cxn>
                  <a:cxn ang="T8">
                    <a:pos x="T4" y="T5"/>
                  </a:cxn>
                </a:cxnLst>
                <a:rect l="0" t="0" r="r" b="b"/>
                <a:pathLst>
                  <a:path w="9" h="8">
                    <a:moveTo>
                      <a:pt x="9" y="0"/>
                    </a:moveTo>
                    <a:cubicBezTo>
                      <a:pt x="4" y="0"/>
                      <a:pt x="0" y="5"/>
                      <a:pt x="5" y="8"/>
                    </a:cubicBezTo>
                    <a:cubicBezTo>
                      <a:pt x="4" y="5"/>
                      <a:pt x="6" y="3"/>
                      <a:pt x="8" y="1"/>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46" name="Freeform 79">
                <a:extLst>
                  <a:ext uri="{FF2B5EF4-FFF2-40B4-BE49-F238E27FC236}">
                    <a16:creationId xmlns:a16="http://schemas.microsoft.com/office/drawing/2014/main" id="{DC08ACB6-EC3A-4A82-8F14-05D022C60B1D}"/>
                  </a:ext>
                </a:extLst>
              </p:cNvPr>
              <p:cNvSpPr>
                <a:spLocks/>
              </p:cNvSpPr>
              <p:nvPr/>
            </p:nvSpPr>
            <p:spPr bwMode="auto">
              <a:xfrm>
                <a:off x="2824" y="1947"/>
                <a:ext cx="45" cy="26"/>
              </a:xfrm>
              <a:custGeom>
                <a:avLst/>
                <a:gdLst>
                  <a:gd name="T0" fmla="*/ 0 w 18"/>
                  <a:gd name="T1" fmla="*/ 0 h 10"/>
                  <a:gd name="T2" fmla="*/ 188 w 18"/>
                  <a:gd name="T3" fmla="*/ 55 h 10"/>
                  <a:gd name="T4" fmla="*/ 250 w 18"/>
                  <a:gd name="T5" fmla="*/ 177 h 10"/>
                  <a:gd name="T6" fmla="*/ 208 w 18"/>
                  <a:gd name="T7" fmla="*/ 88 h 10"/>
                  <a:gd name="T8" fmla="*/ 83 w 18"/>
                  <a:gd name="T9" fmla="*/ 55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0">
                    <a:moveTo>
                      <a:pt x="0" y="0"/>
                    </a:moveTo>
                    <a:cubicBezTo>
                      <a:pt x="3" y="2"/>
                      <a:pt x="9" y="3"/>
                      <a:pt x="12" y="3"/>
                    </a:cubicBezTo>
                    <a:cubicBezTo>
                      <a:pt x="17" y="4"/>
                      <a:pt x="18" y="5"/>
                      <a:pt x="16" y="10"/>
                    </a:cubicBezTo>
                    <a:cubicBezTo>
                      <a:pt x="16" y="7"/>
                      <a:pt x="15" y="6"/>
                      <a:pt x="13" y="5"/>
                    </a:cubicBezTo>
                    <a:cubicBezTo>
                      <a:pt x="11" y="4"/>
                      <a:pt x="7" y="3"/>
                      <a:pt x="5" y="3"/>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47" name="Freeform 80">
                <a:extLst>
                  <a:ext uri="{FF2B5EF4-FFF2-40B4-BE49-F238E27FC236}">
                    <a16:creationId xmlns:a16="http://schemas.microsoft.com/office/drawing/2014/main" id="{9A863993-F6E3-4822-8961-8CFD72AC623B}"/>
                  </a:ext>
                </a:extLst>
              </p:cNvPr>
              <p:cNvSpPr>
                <a:spLocks/>
              </p:cNvSpPr>
              <p:nvPr/>
            </p:nvSpPr>
            <p:spPr bwMode="auto">
              <a:xfrm>
                <a:off x="2829" y="1992"/>
                <a:ext cx="37" cy="32"/>
              </a:xfrm>
              <a:custGeom>
                <a:avLst/>
                <a:gdLst>
                  <a:gd name="T0" fmla="*/ 0 w 15"/>
                  <a:gd name="T1" fmla="*/ 0 h 12"/>
                  <a:gd name="T2" fmla="*/ 183 w 15"/>
                  <a:gd name="T3" fmla="*/ 77 h 12"/>
                  <a:gd name="T4" fmla="*/ 183 w 15"/>
                  <a:gd name="T5" fmla="*/ 227 h 12"/>
                  <a:gd name="T6" fmla="*/ 165 w 15"/>
                  <a:gd name="T7" fmla="*/ 93 h 12"/>
                  <a:gd name="T8" fmla="*/ 12 w 15"/>
                  <a:gd name="T9" fmla="*/ 21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
                    <a:moveTo>
                      <a:pt x="0" y="0"/>
                    </a:moveTo>
                    <a:cubicBezTo>
                      <a:pt x="4" y="2"/>
                      <a:pt x="9" y="2"/>
                      <a:pt x="12" y="4"/>
                    </a:cubicBezTo>
                    <a:cubicBezTo>
                      <a:pt x="15" y="6"/>
                      <a:pt x="14" y="11"/>
                      <a:pt x="12" y="12"/>
                    </a:cubicBezTo>
                    <a:cubicBezTo>
                      <a:pt x="12" y="9"/>
                      <a:pt x="13" y="7"/>
                      <a:pt x="11" y="5"/>
                    </a:cubicBezTo>
                    <a:cubicBezTo>
                      <a:pt x="9" y="3"/>
                      <a:pt x="4" y="1"/>
                      <a:pt x="1" y="1"/>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48" name="Freeform 81">
                <a:extLst>
                  <a:ext uri="{FF2B5EF4-FFF2-40B4-BE49-F238E27FC236}">
                    <a16:creationId xmlns:a16="http://schemas.microsoft.com/office/drawing/2014/main" id="{03D86748-2056-48B8-9E51-7864F2B48B25}"/>
                  </a:ext>
                </a:extLst>
              </p:cNvPr>
              <p:cNvSpPr>
                <a:spLocks/>
              </p:cNvSpPr>
              <p:nvPr/>
            </p:nvSpPr>
            <p:spPr bwMode="auto">
              <a:xfrm>
                <a:off x="2834" y="2045"/>
                <a:ext cx="22" cy="27"/>
              </a:xfrm>
              <a:custGeom>
                <a:avLst/>
                <a:gdLst>
                  <a:gd name="T0" fmla="*/ 0 w 9"/>
                  <a:gd name="T1" fmla="*/ 0 h 10"/>
                  <a:gd name="T2" fmla="*/ 103 w 9"/>
                  <a:gd name="T3" fmla="*/ 59 h 10"/>
                  <a:gd name="T4" fmla="*/ 90 w 9"/>
                  <a:gd name="T5" fmla="*/ 197 h 10"/>
                  <a:gd name="T6" fmla="*/ 29 w 9"/>
                  <a:gd name="T7" fmla="*/ 38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0"/>
                    </a:moveTo>
                    <a:cubicBezTo>
                      <a:pt x="2" y="1"/>
                      <a:pt x="6" y="1"/>
                      <a:pt x="7" y="3"/>
                    </a:cubicBezTo>
                    <a:cubicBezTo>
                      <a:pt x="9" y="5"/>
                      <a:pt x="7" y="8"/>
                      <a:pt x="6" y="10"/>
                    </a:cubicBezTo>
                    <a:cubicBezTo>
                      <a:pt x="7" y="6"/>
                      <a:pt x="5" y="4"/>
                      <a:pt x="2"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49" name="Freeform 82">
                <a:extLst>
                  <a:ext uri="{FF2B5EF4-FFF2-40B4-BE49-F238E27FC236}">
                    <a16:creationId xmlns:a16="http://schemas.microsoft.com/office/drawing/2014/main" id="{A002DEA9-CD1B-42F1-B34B-3E3434803353}"/>
                  </a:ext>
                </a:extLst>
              </p:cNvPr>
              <p:cNvSpPr>
                <a:spLocks/>
              </p:cNvSpPr>
              <p:nvPr/>
            </p:nvSpPr>
            <p:spPr bwMode="auto">
              <a:xfrm>
                <a:off x="2869" y="1272"/>
                <a:ext cx="85" cy="53"/>
              </a:xfrm>
              <a:custGeom>
                <a:avLst/>
                <a:gdLst>
                  <a:gd name="T0" fmla="*/ 0 w 34"/>
                  <a:gd name="T1" fmla="*/ 281 h 20"/>
                  <a:gd name="T2" fmla="*/ 458 w 34"/>
                  <a:gd name="T3" fmla="*/ 0 h 20"/>
                  <a:gd name="T4" fmla="*/ 250 w 34"/>
                  <a:gd name="T5" fmla="*/ 204 h 20"/>
                  <a:gd name="T6" fmla="*/ 0 w 34"/>
                  <a:gd name="T7" fmla="*/ 28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0">
                    <a:moveTo>
                      <a:pt x="0" y="15"/>
                    </a:moveTo>
                    <a:cubicBezTo>
                      <a:pt x="10" y="13"/>
                      <a:pt x="34" y="20"/>
                      <a:pt x="29" y="0"/>
                    </a:cubicBezTo>
                    <a:cubicBezTo>
                      <a:pt x="28" y="6"/>
                      <a:pt x="22" y="10"/>
                      <a:pt x="16" y="11"/>
                    </a:cubicBezTo>
                    <a:cubicBezTo>
                      <a:pt x="11" y="13"/>
                      <a:pt x="5"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50" name="Freeform 83">
                <a:extLst>
                  <a:ext uri="{FF2B5EF4-FFF2-40B4-BE49-F238E27FC236}">
                    <a16:creationId xmlns:a16="http://schemas.microsoft.com/office/drawing/2014/main" id="{6B5BCDFB-3CFC-41C4-A47A-367A2C567F87}"/>
                  </a:ext>
                </a:extLst>
              </p:cNvPr>
              <p:cNvSpPr>
                <a:spLocks/>
              </p:cNvSpPr>
              <p:nvPr/>
            </p:nvSpPr>
            <p:spPr bwMode="auto">
              <a:xfrm>
                <a:off x="2869" y="1347"/>
                <a:ext cx="85" cy="53"/>
              </a:xfrm>
              <a:custGeom>
                <a:avLst/>
                <a:gdLst>
                  <a:gd name="T0" fmla="*/ 20 w 34"/>
                  <a:gd name="T1" fmla="*/ 281 h 20"/>
                  <a:gd name="T2" fmla="*/ 458 w 34"/>
                  <a:gd name="T3" fmla="*/ 0 h 20"/>
                  <a:gd name="T4" fmla="*/ 250 w 34"/>
                  <a:gd name="T5" fmla="*/ 225 h 20"/>
                  <a:gd name="T6" fmla="*/ 0 w 34"/>
                  <a:gd name="T7" fmla="*/ 28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0">
                    <a:moveTo>
                      <a:pt x="1" y="15"/>
                    </a:moveTo>
                    <a:cubicBezTo>
                      <a:pt x="10" y="14"/>
                      <a:pt x="34" y="20"/>
                      <a:pt x="29" y="0"/>
                    </a:cubicBezTo>
                    <a:cubicBezTo>
                      <a:pt x="28" y="7"/>
                      <a:pt x="22" y="10"/>
                      <a:pt x="16" y="12"/>
                    </a:cubicBezTo>
                    <a:cubicBezTo>
                      <a:pt x="11" y="13"/>
                      <a:pt x="6"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51" name="Freeform 84">
                <a:extLst>
                  <a:ext uri="{FF2B5EF4-FFF2-40B4-BE49-F238E27FC236}">
                    <a16:creationId xmlns:a16="http://schemas.microsoft.com/office/drawing/2014/main" id="{B6C7A115-2626-4602-A414-5888B8339725}"/>
                  </a:ext>
                </a:extLst>
              </p:cNvPr>
              <p:cNvSpPr>
                <a:spLocks/>
              </p:cNvSpPr>
              <p:nvPr/>
            </p:nvSpPr>
            <p:spPr bwMode="auto">
              <a:xfrm>
                <a:off x="2869" y="1507"/>
                <a:ext cx="85" cy="53"/>
              </a:xfrm>
              <a:custGeom>
                <a:avLst/>
                <a:gdLst>
                  <a:gd name="T0" fmla="*/ 20 w 34"/>
                  <a:gd name="T1" fmla="*/ 281 h 20"/>
                  <a:gd name="T2" fmla="*/ 458 w 34"/>
                  <a:gd name="T3" fmla="*/ 0 h 20"/>
                  <a:gd name="T4" fmla="*/ 250 w 34"/>
                  <a:gd name="T5" fmla="*/ 225 h 20"/>
                  <a:gd name="T6" fmla="*/ 0 w 34"/>
                  <a:gd name="T7" fmla="*/ 28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0">
                    <a:moveTo>
                      <a:pt x="1" y="15"/>
                    </a:moveTo>
                    <a:cubicBezTo>
                      <a:pt x="10" y="14"/>
                      <a:pt x="34" y="20"/>
                      <a:pt x="29" y="0"/>
                    </a:cubicBezTo>
                    <a:cubicBezTo>
                      <a:pt x="28" y="7"/>
                      <a:pt x="22" y="10"/>
                      <a:pt x="16" y="12"/>
                    </a:cubicBezTo>
                    <a:cubicBezTo>
                      <a:pt x="11" y="13"/>
                      <a:pt x="6"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52" name="Freeform 85">
                <a:extLst>
                  <a:ext uri="{FF2B5EF4-FFF2-40B4-BE49-F238E27FC236}">
                    <a16:creationId xmlns:a16="http://schemas.microsoft.com/office/drawing/2014/main" id="{DC4166B3-52E2-4C3C-9B60-1B7D3B7A4C9F}"/>
                  </a:ext>
                </a:extLst>
              </p:cNvPr>
              <p:cNvSpPr>
                <a:spLocks/>
              </p:cNvSpPr>
              <p:nvPr/>
            </p:nvSpPr>
            <p:spPr bwMode="auto">
              <a:xfrm>
                <a:off x="2871" y="1589"/>
                <a:ext cx="85" cy="54"/>
              </a:xfrm>
              <a:custGeom>
                <a:avLst/>
                <a:gdLst>
                  <a:gd name="T0" fmla="*/ 0 w 34"/>
                  <a:gd name="T1" fmla="*/ 300 h 20"/>
                  <a:gd name="T2" fmla="*/ 458 w 34"/>
                  <a:gd name="T3" fmla="*/ 0 h 20"/>
                  <a:gd name="T4" fmla="*/ 250 w 34"/>
                  <a:gd name="T5" fmla="*/ 232 h 20"/>
                  <a:gd name="T6" fmla="*/ 0 w 34"/>
                  <a:gd name="T7" fmla="*/ 30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0">
                    <a:moveTo>
                      <a:pt x="0" y="15"/>
                    </a:moveTo>
                    <a:cubicBezTo>
                      <a:pt x="10" y="14"/>
                      <a:pt x="34" y="20"/>
                      <a:pt x="29" y="0"/>
                    </a:cubicBezTo>
                    <a:cubicBezTo>
                      <a:pt x="28" y="7"/>
                      <a:pt x="22" y="10"/>
                      <a:pt x="16" y="12"/>
                    </a:cubicBezTo>
                    <a:cubicBezTo>
                      <a:pt x="11" y="13"/>
                      <a:pt x="5"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53" name="Freeform 86">
                <a:extLst>
                  <a:ext uri="{FF2B5EF4-FFF2-40B4-BE49-F238E27FC236}">
                    <a16:creationId xmlns:a16="http://schemas.microsoft.com/office/drawing/2014/main" id="{8123216B-2F56-47F4-BEE3-48BB1308A04B}"/>
                  </a:ext>
                </a:extLst>
              </p:cNvPr>
              <p:cNvSpPr>
                <a:spLocks/>
              </p:cNvSpPr>
              <p:nvPr/>
            </p:nvSpPr>
            <p:spPr bwMode="auto">
              <a:xfrm>
                <a:off x="2871" y="1667"/>
                <a:ext cx="83" cy="50"/>
              </a:xfrm>
              <a:custGeom>
                <a:avLst/>
                <a:gdLst>
                  <a:gd name="T0" fmla="*/ 0 w 33"/>
                  <a:gd name="T1" fmla="*/ 271 h 19"/>
                  <a:gd name="T2" fmla="*/ 443 w 33"/>
                  <a:gd name="T3" fmla="*/ 0 h 19"/>
                  <a:gd name="T4" fmla="*/ 241 w 33"/>
                  <a:gd name="T5" fmla="*/ 200 h 19"/>
                  <a:gd name="T6" fmla="*/ 0 w 33"/>
                  <a:gd name="T7" fmla="*/ 271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19">
                    <a:moveTo>
                      <a:pt x="0" y="15"/>
                    </a:moveTo>
                    <a:cubicBezTo>
                      <a:pt x="9" y="13"/>
                      <a:pt x="33" y="19"/>
                      <a:pt x="28" y="0"/>
                    </a:cubicBezTo>
                    <a:cubicBezTo>
                      <a:pt x="28" y="6"/>
                      <a:pt x="21" y="9"/>
                      <a:pt x="15" y="11"/>
                    </a:cubicBezTo>
                    <a:cubicBezTo>
                      <a:pt x="10" y="13"/>
                      <a:pt x="5" y="14"/>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54" name="Freeform 87">
                <a:extLst>
                  <a:ext uri="{FF2B5EF4-FFF2-40B4-BE49-F238E27FC236}">
                    <a16:creationId xmlns:a16="http://schemas.microsoft.com/office/drawing/2014/main" id="{F9C0FD56-96F3-4A71-8218-2DA797EE0921}"/>
                  </a:ext>
                </a:extLst>
              </p:cNvPr>
              <p:cNvSpPr>
                <a:spLocks/>
              </p:cNvSpPr>
              <p:nvPr/>
            </p:nvSpPr>
            <p:spPr bwMode="auto">
              <a:xfrm>
                <a:off x="2871" y="1731"/>
                <a:ext cx="85" cy="53"/>
              </a:xfrm>
              <a:custGeom>
                <a:avLst/>
                <a:gdLst>
                  <a:gd name="T0" fmla="*/ 0 w 34"/>
                  <a:gd name="T1" fmla="*/ 352 h 20"/>
                  <a:gd name="T2" fmla="*/ 458 w 34"/>
                  <a:gd name="T3" fmla="*/ 0 h 20"/>
                  <a:gd name="T4" fmla="*/ 283 w 34"/>
                  <a:gd name="T5" fmla="*/ 239 h 20"/>
                  <a:gd name="T6" fmla="*/ 0 w 34"/>
                  <a:gd name="T7" fmla="*/ 35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0">
                    <a:moveTo>
                      <a:pt x="0" y="19"/>
                    </a:moveTo>
                    <a:cubicBezTo>
                      <a:pt x="9" y="17"/>
                      <a:pt x="34" y="20"/>
                      <a:pt x="29" y="0"/>
                    </a:cubicBezTo>
                    <a:cubicBezTo>
                      <a:pt x="28" y="6"/>
                      <a:pt x="24" y="10"/>
                      <a:pt x="18" y="13"/>
                    </a:cubicBezTo>
                    <a:cubicBezTo>
                      <a:pt x="13" y="16"/>
                      <a:pt x="5" y="18"/>
                      <a:pt x="0" y="19"/>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55" name="Freeform 88">
                <a:extLst>
                  <a:ext uri="{FF2B5EF4-FFF2-40B4-BE49-F238E27FC236}">
                    <a16:creationId xmlns:a16="http://schemas.microsoft.com/office/drawing/2014/main" id="{44F53F28-B84F-432D-85AC-E998693C8AE7}"/>
                  </a:ext>
                </a:extLst>
              </p:cNvPr>
              <p:cNvSpPr>
                <a:spLocks/>
              </p:cNvSpPr>
              <p:nvPr/>
            </p:nvSpPr>
            <p:spPr bwMode="auto">
              <a:xfrm>
                <a:off x="2871" y="1795"/>
                <a:ext cx="85" cy="53"/>
              </a:xfrm>
              <a:custGeom>
                <a:avLst/>
                <a:gdLst>
                  <a:gd name="T0" fmla="*/ 0 w 34"/>
                  <a:gd name="T1" fmla="*/ 352 h 20"/>
                  <a:gd name="T2" fmla="*/ 458 w 34"/>
                  <a:gd name="T3" fmla="*/ 0 h 20"/>
                  <a:gd name="T4" fmla="*/ 283 w 34"/>
                  <a:gd name="T5" fmla="*/ 260 h 20"/>
                  <a:gd name="T6" fmla="*/ 0 w 34"/>
                  <a:gd name="T7" fmla="*/ 35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0">
                    <a:moveTo>
                      <a:pt x="0" y="19"/>
                    </a:moveTo>
                    <a:cubicBezTo>
                      <a:pt x="9" y="17"/>
                      <a:pt x="34" y="20"/>
                      <a:pt x="29" y="0"/>
                    </a:cubicBezTo>
                    <a:cubicBezTo>
                      <a:pt x="28" y="7"/>
                      <a:pt x="24" y="10"/>
                      <a:pt x="18" y="14"/>
                    </a:cubicBezTo>
                    <a:cubicBezTo>
                      <a:pt x="13" y="16"/>
                      <a:pt x="5" y="19"/>
                      <a:pt x="0" y="19"/>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56" name="Freeform 89">
                <a:extLst>
                  <a:ext uri="{FF2B5EF4-FFF2-40B4-BE49-F238E27FC236}">
                    <a16:creationId xmlns:a16="http://schemas.microsoft.com/office/drawing/2014/main" id="{DDA0B3F1-36E9-45D1-9E6C-05CB8622E2D1}"/>
                  </a:ext>
                </a:extLst>
              </p:cNvPr>
              <p:cNvSpPr>
                <a:spLocks/>
              </p:cNvSpPr>
              <p:nvPr/>
            </p:nvSpPr>
            <p:spPr bwMode="auto">
              <a:xfrm>
                <a:off x="2871" y="1424"/>
                <a:ext cx="83" cy="56"/>
              </a:xfrm>
              <a:custGeom>
                <a:avLst/>
                <a:gdLst>
                  <a:gd name="T0" fmla="*/ 0 w 33"/>
                  <a:gd name="T1" fmla="*/ 363 h 21"/>
                  <a:gd name="T2" fmla="*/ 443 w 33"/>
                  <a:gd name="T3" fmla="*/ 0 h 21"/>
                  <a:gd name="T4" fmla="*/ 241 w 33"/>
                  <a:gd name="T5" fmla="*/ 264 h 21"/>
                  <a:gd name="T6" fmla="*/ 0 w 33"/>
                  <a:gd name="T7" fmla="*/ 363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21">
                    <a:moveTo>
                      <a:pt x="0" y="19"/>
                    </a:moveTo>
                    <a:cubicBezTo>
                      <a:pt x="9" y="18"/>
                      <a:pt x="33" y="21"/>
                      <a:pt x="28" y="0"/>
                    </a:cubicBezTo>
                    <a:cubicBezTo>
                      <a:pt x="27" y="7"/>
                      <a:pt x="21" y="12"/>
                      <a:pt x="15" y="14"/>
                    </a:cubicBezTo>
                    <a:cubicBezTo>
                      <a:pt x="10" y="15"/>
                      <a:pt x="5" y="19"/>
                      <a:pt x="0" y="19"/>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57" name="Freeform 90">
                <a:extLst>
                  <a:ext uri="{FF2B5EF4-FFF2-40B4-BE49-F238E27FC236}">
                    <a16:creationId xmlns:a16="http://schemas.microsoft.com/office/drawing/2014/main" id="{4CBC0C4A-E408-4A0B-B9ED-CF304633BAAB}"/>
                  </a:ext>
                </a:extLst>
              </p:cNvPr>
              <p:cNvSpPr>
                <a:spLocks/>
              </p:cNvSpPr>
              <p:nvPr/>
            </p:nvSpPr>
            <p:spPr bwMode="auto">
              <a:xfrm>
                <a:off x="2889" y="1864"/>
                <a:ext cx="60" cy="61"/>
              </a:xfrm>
              <a:custGeom>
                <a:avLst/>
                <a:gdLst>
                  <a:gd name="T0" fmla="*/ 0 w 24"/>
                  <a:gd name="T1" fmla="*/ 430 h 23"/>
                  <a:gd name="T2" fmla="*/ 345 w 24"/>
                  <a:gd name="T3" fmla="*/ 77 h 23"/>
                  <a:gd name="T4" fmla="*/ 238 w 24"/>
                  <a:gd name="T5" fmla="*/ 56 h 23"/>
                  <a:gd name="T6" fmla="*/ 0 w 24"/>
                  <a:gd name="T7" fmla="*/ 43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3">
                    <a:moveTo>
                      <a:pt x="0" y="23"/>
                    </a:moveTo>
                    <a:cubicBezTo>
                      <a:pt x="16" y="18"/>
                      <a:pt x="24" y="7"/>
                      <a:pt x="22" y="4"/>
                    </a:cubicBezTo>
                    <a:cubicBezTo>
                      <a:pt x="21" y="0"/>
                      <a:pt x="16" y="2"/>
                      <a:pt x="15" y="3"/>
                    </a:cubicBezTo>
                    <a:cubicBezTo>
                      <a:pt x="14" y="3"/>
                      <a:pt x="21" y="11"/>
                      <a:pt x="0" y="23"/>
                    </a:cubicBezTo>
                    <a:close/>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58" name="Freeform 91">
                <a:extLst>
                  <a:ext uri="{FF2B5EF4-FFF2-40B4-BE49-F238E27FC236}">
                    <a16:creationId xmlns:a16="http://schemas.microsoft.com/office/drawing/2014/main" id="{A4F3879E-F2F4-4974-9410-86437FF51EA9}"/>
                  </a:ext>
                </a:extLst>
              </p:cNvPr>
              <p:cNvSpPr>
                <a:spLocks/>
              </p:cNvSpPr>
              <p:nvPr/>
            </p:nvSpPr>
            <p:spPr bwMode="auto">
              <a:xfrm>
                <a:off x="2794" y="1651"/>
                <a:ext cx="162" cy="64"/>
              </a:xfrm>
              <a:custGeom>
                <a:avLst/>
                <a:gdLst>
                  <a:gd name="T0" fmla="*/ 508 w 65"/>
                  <a:gd name="T1" fmla="*/ 456 h 24"/>
                  <a:gd name="T2" fmla="*/ 932 w 65"/>
                  <a:gd name="T3" fmla="*/ 363 h 24"/>
                  <a:gd name="T4" fmla="*/ 932 w 65"/>
                  <a:gd name="T5" fmla="*/ 56 h 24"/>
                  <a:gd name="T6" fmla="*/ 508 w 65"/>
                  <a:gd name="T7" fmla="*/ 77 h 24"/>
                  <a:gd name="T8" fmla="*/ 508 w 65"/>
                  <a:gd name="T9" fmla="*/ 77 h 24"/>
                  <a:gd name="T10" fmla="*/ 92 w 65"/>
                  <a:gd name="T11" fmla="*/ 56 h 24"/>
                  <a:gd name="T12" fmla="*/ 92 w 65"/>
                  <a:gd name="T13" fmla="*/ 363 h 24"/>
                  <a:gd name="T14" fmla="*/ 508 w 65"/>
                  <a:gd name="T15" fmla="*/ 456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4">
                    <a:moveTo>
                      <a:pt x="33" y="24"/>
                    </a:moveTo>
                    <a:cubicBezTo>
                      <a:pt x="46" y="24"/>
                      <a:pt x="55" y="23"/>
                      <a:pt x="60" y="19"/>
                    </a:cubicBezTo>
                    <a:cubicBezTo>
                      <a:pt x="64" y="14"/>
                      <a:pt x="65" y="6"/>
                      <a:pt x="60" y="3"/>
                    </a:cubicBezTo>
                    <a:cubicBezTo>
                      <a:pt x="56" y="0"/>
                      <a:pt x="55" y="4"/>
                      <a:pt x="33" y="4"/>
                    </a:cubicBezTo>
                    <a:cubicBezTo>
                      <a:pt x="33" y="4"/>
                      <a:pt x="33" y="4"/>
                      <a:pt x="33" y="4"/>
                    </a:cubicBezTo>
                    <a:cubicBezTo>
                      <a:pt x="11" y="4"/>
                      <a:pt x="10" y="0"/>
                      <a:pt x="6" y="3"/>
                    </a:cubicBezTo>
                    <a:cubicBezTo>
                      <a:pt x="0" y="6"/>
                      <a:pt x="2" y="14"/>
                      <a:pt x="6" y="19"/>
                    </a:cubicBezTo>
                    <a:cubicBezTo>
                      <a:pt x="11" y="23"/>
                      <a:pt x="20" y="24"/>
                      <a:pt x="33" y="24"/>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59" name="Freeform 92">
                <a:extLst>
                  <a:ext uri="{FF2B5EF4-FFF2-40B4-BE49-F238E27FC236}">
                    <a16:creationId xmlns:a16="http://schemas.microsoft.com/office/drawing/2014/main" id="{A43FE671-9AFD-4061-A251-7E9CD160FF2E}"/>
                  </a:ext>
                </a:extLst>
              </p:cNvPr>
              <p:cNvSpPr>
                <a:spLocks/>
              </p:cNvSpPr>
              <p:nvPr/>
            </p:nvSpPr>
            <p:spPr bwMode="auto">
              <a:xfrm>
                <a:off x="2794" y="1568"/>
                <a:ext cx="162" cy="75"/>
              </a:xfrm>
              <a:custGeom>
                <a:avLst/>
                <a:gdLst>
                  <a:gd name="T0" fmla="*/ 508 w 65"/>
                  <a:gd name="T1" fmla="*/ 538 h 28"/>
                  <a:gd name="T2" fmla="*/ 932 w 65"/>
                  <a:gd name="T3" fmla="*/ 445 h 28"/>
                  <a:gd name="T4" fmla="*/ 932 w 65"/>
                  <a:gd name="T5" fmla="*/ 56 h 28"/>
                  <a:gd name="T6" fmla="*/ 508 w 65"/>
                  <a:gd name="T7" fmla="*/ 78 h 28"/>
                  <a:gd name="T8" fmla="*/ 508 w 65"/>
                  <a:gd name="T9" fmla="*/ 78 h 28"/>
                  <a:gd name="T10" fmla="*/ 92 w 65"/>
                  <a:gd name="T11" fmla="*/ 56 h 28"/>
                  <a:gd name="T12" fmla="*/ 92 w 65"/>
                  <a:gd name="T13" fmla="*/ 445 h 28"/>
                  <a:gd name="T14" fmla="*/ 508 w 65"/>
                  <a:gd name="T15" fmla="*/ 538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60" name="Freeform 93">
                <a:extLst>
                  <a:ext uri="{FF2B5EF4-FFF2-40B4-BE49-F238E27FC236}">
                    <a16:creationId xmlns:a16="http://schemas.microsoft.com/office/drawing/2014/main" id="{E529EEA6-15E6-4EAE-BDB4-724DE0604BEA}"/>
                  </a:ext>
                </a:extLst>
              </p:cNvPr>
              <p:cNvSpPr>
                <a:spLocks/>
              </p:cNvSpPr>
              <p:nvPr/>
            </p:nvSpPr>
            <p:spPr bwMode="auto">
              <a:xfrm>
                <a:off x="2794" y="1493"/>
                <a:ext cx="162" cy="67"/>
              </a:xfrm>
              <a:custGeom>
                <a:avLst/>
                <a:gdLst>
                  <a:gd name="T0" fmla="*/ 508 w 65"/>
                  <a:gd name="T1" fmla="*/ 482 h 25"/>
                  <a:gd name="T2" fmla="*/ 932 w 65"/>
                  <a:gd name="T3" fmla="*/ 389 h 25"/>
                  <a:gd name="T4" fmla="*/ 932 w 65"/>
                  <a:gd name="T5" fmla="*/ 56 h 25"/>
                  <a:gd name="T6" fmla="*/ 508 w 65"/>
                  <a:gd name="T7" fmla="*/ 78 h 25"/>
                  <a:gd name="T8" fmla="*/ 508 w 65"/>
                  <a:gd name="T9" fmla="*/ 78 h 25"/>
                  <a:gd name="T10" fmla="*/ 92 w 65"/>
                  <a:gd name="T11" fmla="*/ 56 h 25"/>
                  <a:gd name="T12" fmla="*/ 92 w 65"/>
                  <a:gd name="T13" fmla="*/ 389 h 25"/>
                  <a:gd name="T14" fmla="*/ 508 w 65"/>
                  <a:gd name="T15" fmla="*/ 482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61" name="Freeform 94">
                <a:extLst>
                  <a:ext uri="{FF2B5EF4-FFF2-40B4-BE49-F238E27FC236}">
                    <a16:creationId xmlns:a16="http://schemas.microsoft.com/office/drawing/2014/main" id="{7445CADE-5F0D-4689-B8CC-5C6661391A9F}"/>
                  </a:ext>
                </a:extLst>
              </p:cNvPr>
              <p:cNvSpPr>
                <a:spLocks/>
              </p:cNvSpPr>
              <p:nvPr/>
            </p:nvSpPr>
            <p:spPr bwMode="auto">
              <a:xfrm>
                <a:off x="2794" y="1408"/>
                <a:ext cx="162" cy="75"/>
              </a:xfrm>
              <a:custGeom>
                <a:avLst/>
                <a:gdLst>
                  <a:gd name="T0" fmla="*/ 508 w 65"/>
                  <a:gd name="T1" fmla="*/ 538 h 28"/>
                  <a:gd name="T2" fmla="*/ 932 w 65"/>
                  <a:gd name="T3" fmla="*/ 445 h 28"/>
                  <a:gd name="T4" fmla="*/ 932 w 65"/>
                  <a:gd name="T5" fmla="*/ 56 h 28"/>
                  <a:gd name="T6" fmla="*/ 508 w 65"/>
                  <a:gd name="T7" fmla="*/ 78 h 28"/>
                  <a:gd name="T8" fmla="*/ 508 w 65"/>
                  <a:gd name="T9" fmla="*/ 78 h 28"/>
                  <a:gd name="T10" fmla="*/ 92 w 65"/>
                  <a:gd name="T11" fmla="*/ 56 h 28"/>
                  <a:gd name="T12" fmla="*/ 92 w 65"/>
                  <a:gd name="T13" fmla="*/ 445 h 28"/>
                  <a:gd name="T14" fmla="*/ 508 w 65"/>
                  <a:gd name="T15" fmla="*/ 538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62" name="Freeform 95">
                <a:extLst>
                  <a:ext uri="{FF2B5EF4-FFF2-40B4-BE49-F238E27FC236}">
                    <a16:creationId xmlns:a16="http://schemas.microsoft.com/office/drawing/2014/main" id="{899839B6-F90D-4960-B8A9-47D7D2FBD9CD}"/>
                  </a:ext>
                </a:extLst>
              </p:cNvPr>
              <p:cNvSpPr>
                <a:spLocks/>
              </p:cNvSpPr>
              <p:nvPr/>
            </p:nvSpPr>
            <p:spPr bwMode="auto">
              <a:xfrm>
                <a:off x="2794" y="1333"/>
                <a:ext cx="162" cy="67"/>
              </a:xfrm>
              <a:custGeom>
                <a:avLst/>
                <a:gdLst>
                  <a:gd name="T0" fmla="*/ 508 w 65"/>
                  <a:gd name="T1" fmla="*/ 482 h 25"/>
                  <a:gd name="T2" fmla="*/ 932 w 65"/>
                  <a:gd name="T3" fmla="*/ 389 h 25"/>
                  <a:gd name="T4" fmla="*/ 932 w 65"/>
                  <a:gd name="T5" fmla="*/ 56 h 25"/>
                  <a:gd name="T6" fmla="*/ 508 w 65"/>
                  <a:gd name="T7" fmla="*/ 78 h 25"/>
                  <a:gd name="T8" fmla="*/ 508 w 65"/>
                  <a:gd name="T9" fmla="*/ 78 h 25"/>
                  <a:gd name="T10" fmla="*/ 92 w 65"/>
                  <a:gd name="T11" fmla="*/ 56 h 25"/>
                  <a:gd name="T12" fmla="*/ 92 w 65"/>
                  <a:gd name="T13" fmla="*/ 389 h 25"/>
                  <a:gd name="T14" fmla="*/ 508 w 65"/>
                  <a:gd name="T15" fmla="*/ 482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63" name="Freeform 96">
                <a:extLst>
                  <a:ext uri="{FF2B5EF4-FFF2-40B4-BE49-F238E27FC236}">
                    <a16:creationId xmlns:a16="http://schemas.microsoft.com/office/drawing/2014/main" id="{B0B42788-958A-4BBE-AF03-B2E9514E0D94}"/>
                  </a:ext>
                </a:extLst>
              </p:cNvPr>
              <p:cNvSpPr>
                <a:spLocks/>
              </p:cNvSpPr>
              <p:nvPr/>
            </p:nvSpPr>
            <p:spPr bwMode="auto">
              <a:xfrm>
                <a:off x="2794" y="1256"/>
                <a:ext cx="162" cy="67"/>
              </a:xfrm>
              <a:custGeom>
                <a:avLst/>
                <a:gdLst>
                  <a:gd name="T0" fmla="*/ 508 w 65"/>
                  <a:gd name="T1" fmla="*/ 482 h 25"/>
                  <a:gd name="T2" fmla="*/ 932 w 65"/>
                  <a:gd name="T3" fmla="*/ 389 h 25"/>
                  <a:gd name="T4" fmla="*/ 932 w 65"/>
                  <a:gd name="T5" fmla="*/ 56 h 25"/>
                  <a:gd name="T6" fmla="*/ 508 w 65"/>
                  <a:gd name="T7" fmla="*/ 78 h 25"/>
                  <a:gd name="T8" fmla="*/ 508 w 65"/>
                  <a:gd name="T9" fmla="*/ 78 h 25"/>
                  <a:gd name="T10" fmla="*/ 92 w 65"/>
                  <a:gd name="T11" fmla="*/ 56 h 25"/>
                  <a:gd name="T12" fmla="*/ 92 w 65"/>
                  <a:gd name="T13" fmla="*/ 389 h 25"/>
                  <a:gd name="T14" fmla="*/ 508 w 65"/>
                  <a:gd name="T15" fmla="*/ 482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64" name="Freeform 97">
                <a:extLst>
                  <a:ext uri="{FF2B5EF4-FFF2-40B4-BE49-F238E27FC236}">
                    <a16:creationId xmlns:a16="http://schemas.microsoft.com/office/drawing/2014/main" id="{120AAD1D-A19A-4305-A1CC-8B72D16A2579}"/>
                  </a:ext>
                </a:extLst>
              </p:cNvPr>
              <p:cNvSpPr>
                <a:spLocks/>
              </p:cNvSpPr>
              <p:nvPr/>
            </p:nvSpPr>
            <p:spPr bwMode="auto">
              <a:xfrm>
                <a:off x="2794" y="1717"/>
                <a:ext cx="162" cy="70"/>
              </a:xfrm>
              <a:custGeom>
                <a:avLst/>
                <a:gdLst>
                  <a:gd name="T0" fmla="*/ 508 w 65"/>
                  <a:gd name="T1" fmla="*/ 81 h 26"/>
                  <a:gd name="T2" fmla="*/ 932 w 65"/>
                  <a:gd name="T3" fmla="*/ 59 h 26"/>
                  <a:gd name="T4" fmla="*/ 932 w 65"/>
                  <a:gd name="T5" fmla="*/ 369 h 26"/>
                  <a:gd name="T6" fmla="*/ 508 w 65"/>
                  <a:gd name="T7" fmla="*/ 506 h 26"/>
                  <a:gd name="T8" fmla="*/ 508 w 65"/>
                  <a:gd name="T9" fmla="*/ 506 h 26"/>
                  <a:gd name="T10" fmla="*/ 92 w 65"/>
                  <a:gd name="T11" fmla="*/ 369 h 26"/>
                  <a:gd name="T12" fmla="*/ 92 w 65"/>
                  <a:gd name="T13" fmla="*/ 59 h 26"/>
                  <a:gd name="T14" fmla="*/ 508 w 65"/>
                  <a:gd name="T15" fmla="*/ 8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6">
                    <a:moveTo>
                      <a:pt x="33" y="4"/>
                    </a:moveTo>
                    <a:cubicBezTo>
                      <a:pt x="55" y="4"/>
                      <a:pt x="56" y="0"/>
                      <a:pt x="60" y="3"/>
                    </a:cubicBezTo>
                    <a:cubicBezTo>
                      <a:pt x="65" y="6"/>
                      <a:pt x="64" y="14"/>
                      <a:pt x="60" y="19"/>
                    </a:cubicBezTo>
                    <a:cubicBezTo>
                      <a:pt x="55" y="23"/>
                      <a:pt x="46" y="26"/>
                      <a:pt x="33" y="26"/>
                    </a:cubicBezTo>
                    <a:cubicBezTo>
                      <a:pt x="33" y="26"/>
                      <a:pt x="33" y="26"/>
                      <a:pt x="33" y="26"/>
                    </a:cubicBezTo>
                    <a:cubicBezTo>
                      <a:pt x="20" y="26"/>
                      <a:pt x="11" y="23"/>
                      <a:pt x="6" y="19"/>
                    </a:cubicBezTo>
                    <a:cubicBezTo>
                      <a:pt x="2" y="14"/>
                      <a:pt x="0" y="6"/>
                      <a:pt x="6" y="3"/>
                    </a:cubicBezTo>
                    <a:cubicBezTo>
                      <a:pt x="10" y="0"/>
                      <a:pt x="11" y="4"/>
                      <a:pt x="33" y="4"/>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65" name="Freeform 98">
                <a:extLst>
                  <a:ext uri="{FF2B5EF4-FFF2-40B4-BE49-F238E27FC236}">
                    <a16:creationId xmlns:a16="http://schemas.microsoft.com/office/drawing/2014/main" id="{43B55760-3212-4AD0-A5D7-0DCA7A00CF84}"/>
                  </a:ext>
                </a:extLst>
              </p:cNvPr>
              <p:cNvSpPr>
                <a:spLocks/>
              </p:cNvSpPr>
              <p:nvPr/>
            </p:nvSpPr>
            <p:spPr bwMode="auto">
              <a:xfrm>
                <a:off x="2794" y="1784"/>
                <a:ext cx="162" cy="69"/>
              </a:xfrm>
              <a:custGeom>
                <a:avLst/>
                <a:gdLst>
                  <a:gd name="T0" fmla="*/ 508 w 65"/>
                  <a:gd name="T1" fmla="*/ 486 h 26"/>
                  <a:gd name="T2" fmla="*/ 932 w 65"/>
                  <a:gd name="T3" fmla="*/ 337 h 26"/>
                  <a:gd name="T4" fmla="*/ 932 w 65"/>
                  <a:gd name="T5" fmla="*/ 35 h 26"/>
                  <a:gd name="T6" fmla="*/ 508 w 65"/>
                  <a:gd name="T7" fmla="*/ 133 h 26"/>
                  <a:gd name="T8" fmla="*/ 508 w 65"/>
                  <a:gd name="T9" fmla="*/ 133 h 26"/>
                  <a:gd name="T10" fmla="*/ 92 w 65"/>
                  <a:gd name="T11" fmla="*/ 35 h 26"/>
                  <a:gd name="T12" fmla="*/ 92 w 65"/>
                  <a:gd name="T13" fmla="*/ 337 h 26"/>
                  <a:gd name="T14" fmla="*/ 508 w 65"/>
                  <a:gd name="T15" fmla="*/ 486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6">
                    <a:moveTo>
                      <a:pt x="33" y="26"/>
                    </a:moveTo>
                    <a:cubicBezTo>
                      <a:pt x="46" y="26"/>
                      <a:pt x="55" y="23"/>
                      <a:pt x="60" y="18"/>
                    </a:cubicBezTo>
                    <a:cubicBezTo>
                      <a:pt x="64" y="14"/>
                      <a:pt x="65" y="6"/>
                      <a:pt x="60" y="2"/>
                    </a:cubicBezTo>
                    <a:cubicBezTo>
                      <a:pt x="56" y="0"/>
                      <a:pt x="55" y="7"/>
                      <a:pt x="33" y="7"/>
                    </a:cubicBezTo>
                    <a:cubicBezTo>
                      <a:pt x="33" y="7"/>
                      <a:pt x="33" y="7"/>
                      <a:pt x="33" y="7"/>
                    </a:cubicBezTo>
                    <a:cubicBezTo>
                      <a:pt x="11" y="7"/>
                      <a:pt x="10" y="0"/>
                      <a:pt x="6" y="2"/>
                    </a:cubicBezTo>
                    <a:cubicBezTo>
                      <a:pt x="0" y="6"/>
                      <a:pt x="2" y="14"/>
                      <a:pt x="6" y="18"/>
                    </a:cubicBezTo>
                    <a:cubicBezTo>
                      <a:pt x="11" y="23"/>
                      <a:pt x="20" y="26"/>
                      <a:pt x="33" y="2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66" name="Freeform 99">
                <a:extLst>
                  <a:ext uri="{FF2B5EF4-FFF2-40B4-BE49-F238E27FC236}">
                    <a16:creationId xmlns:a16="http://schemas.microsoft.com/office/drawing/2014/main" id="{F5048FAD-1202-4275-940A-3A4910132114}"/>
                  </a:ext>
                </a:extLst>
              </p:cNvPr>
              <p:cNvSpPr>
                <a:spLocks/>
              </p:cNvSpPr>
              <p:nvPr/>
            </p:nvSpPr>
            <p:spPr bwMode="auto">
              <a:xfrm>
                <a:off x="2794" y="1851"/>
                <a:ext cx="162" cy="82"/>
              </a:xfrm>
              <a:custGeom>
                <a:avLst/>
                <a:gdLst>
                  <a:gd name="T0" fmla="*/ 508 w 65"/>
                  <a:gd name="T1" fmla="*/ 574 h 31"/>
                  <a:gd name="T2" fmla="*/ 932 w 65"/>
                  <a:gd name="T3" fmla="*/ 349 h 31"/>
                  <a:gd name="T4" fmla="*/ 932 w 65"/>
                  <a:gd name="T5" fmla="*/ 56 h 31"/>
                  <a:gd name="T6" fmla="*/ 508 w 65"/>
                  <a:gd name="T7" fmla="*/ 132 h 31"/>
                  <a:gd name="T8" fmla="*/ 508 w 65"/>
                  <a:gd name="T9" fmla="*/ 132 h 31"/>
                  <a:gd name="T10" fmla="*/ 92 w 65"/>
                  <a:gd name="T11" fmla="*/ 56 h 31"/>
                  <a:gd name="T12" fmla="*/ 92 w 65"/>
                  <a:gd name="T13" fmla="*/ 349 h 31"/>
                  <a:gd name="T14" fmla="*/ 508 w 65"/>
                  <a:gd name="T15" fmla="*/ 574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31">
                    <a:moveTo>
                      <a:pt x="33" y="31"/>
                    </a:moveTo>
                    <a:cubicBezTo>
                      <a:pt x="46" y="31"/>
                      <a:pt x="55" y="23"/>
                      <a:pt x="60" y="19"/>
                    </a:cubicBezTo>
                    <a:cubicBezTo>
                      <a:pt x="64" y="14"/>
                      <a:pt x="65" y="6"/>
                      <a:pt x="60" y="3"/>
                    </a:cubicBezTo>
                    <a:cubicBezTo>
                      <a:pt x="56" y="0"/>
                      <a:pt x="55" y="7"/>
                      <a:pt x="33" y="7"/>
                    </a:cubicBezTo>
                    <a:cubicBezTo>
                      <a:pt x="33" y="7"/>
                      <a:pt x="33" y="7"/>
                      <a:pt x="33" y="7"/>
                    </a:cubicBezTo>
                    <a:cubicBezTo>
                      <a:pt x="11" y="7"/>
                      <a:pt x="10" y="0"/>
                      <a:pt x="6" y="3"/>
                    </a:cubicBezTo>
                    <a:cubicBezTo>
                      <a:pt x="0" y="6"/>
                      <a:pt x="2" y="14"/>
                      <a:pt x="6" y="19"/>
                    </a:cubicBezTo>
                    <a:cubicBezTo>
                      <a:pt x="11" y="23"/>
                      <a:pt x="20" y="31"/>
                      <a:pt x="33" y="3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67" name="Freeform 100">
                <a:extLst>
                  <a:ext uri="{FF2B5EF4-FFF2-40B4-BE49-F238E27FC236}">
                    <a16:creationId xmlns:a16="http://schemas.microsoft.com/office/drawing/2014/main" id="{45DEE0A5-6461-4D89-A413-B7D903409A8A}"/>
                  </a:ext>
                </a:extLst>
              </p:cNvPr>
              <p:cNvSpPr>
                <a:spLocks/>
              </p:cNvSpPr>
              <p:nvPr/>
            </p:nvSpPr>
            <p:spPr bwMode="auto">
              <a:xfrm>
                <a:off x="2809" y="1832"/>
                <a:ext cx="135" cy="37"/>
              </a:xfrm>
              <a:custGeom>
                <a:avLst/>
                <a:gdLst>
                  <a:gd name="T0" fmla="*/ 425 w 54"/>
                  <a:gd name="T1" fmla="*/ 148 h 14"/>
                  <a:gd name="T2" fmla="*/ 425 w 54"/>
                  <a:gd name="T3" fmla="*/ 148 h 14"/>
                  <a:gd name="T4" fmla="*/ 0 w 54"/>
                  <a:gd name="T5" fmla="*/ 0 h 14"/>
                  <a:gd name="T6" fmla="*/ 20 w 54"/>
                  <a:gd name="T7" fmla="*/ 167 h 14"/>
                  <a:gd name="T8" fmla="*/ 425 w 54"/>
                  <a:gd name="T9" fmla="*/ 259 h 14"/>
                  <a:gd name="T10" fmla="*/ 425 w 54"/>
                  <a:gd name="T11" fmla="*/ 259 h 14"/>
                  <a:gd name="T12" fmla="*/ 833 w 54"/>
                  <a:gd name="T13" fmla="*/ 167 h 14"/>
                  <a:gd name="T14" fmla="*/ 845 w 54"/>
                  <a:gd name="T15" fmla="*/ 0 h 14"/>
                  <a:gd name="T16" fmla="*/ 425 w 54"/>
                  <a:gd name="T17" fmla="*/ 14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4">
                    <a:moveTo>
                      <a:pt x="27" y="8"/>
                    </a:moveTo>
                    <a:cubicBezTo>
                      <a:pt x="27" y="8"/>
                      <a:pt x="27" y="8"/>
                      <a:pt x="27" y="8"/>
                    </a:cubicBezTo>
                    <a:cubicBezTo>
                      <a:pt x="14" y="8"/>
                      <a:pt x="5" y="5"/>
                      <a:pt x="0" y="0"/>
                    </a:cubicBezTo>
                    <a:cubicBezTo>
                      <a:pt x="2" y="3"/>
                      <a:pt x="2" y="7"/>
                      <a:pt x="1" y="9"/>
                    </a:cubicBezTo>
                    <a:cubicBezTo>
                      <a:pt x="4" y="8"/>
                      <a:pt x="7" y="14"/>
                      <a:pt x="27" y="14"/>
                    </a:cubicBezTo>
                    <a:cubicBezTo>
                      <a:pt x="27" y="14"/>
                      <a:pt x="27" y="14"/>
                      <a:pt x="27" y="14"/>
                    </a:cubicBezTo>
                    <a:cubicBezTo>
                      <a:pt x="47" y="14"/>
                      <a:pt x="49" y="8"/>
                      <a:pt x="53" y="9"/>
                    </a:cubicBezTo>
                    <a:cubicBezTo>
                      <a:pt x="51" y="6"/>
                      <a:pt x="51" y="4"/>
                      <a:pt x="54" y="0"/>
                    </a:cubicBezTo>
                    <a:cubicBezTo>
                      <a:pt x="49" y="5"/>
                      <a:pt x="40" y="8"/>
                      <a:pt x="27"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68" name="Freeform 101">
                <a:extLst>
                  <a:ext uri="{FF2B5EF4-FFF2-40B4-BE49-F238E27FC236}">
                    <a16:creationId xmlns:a16="http://schemas.microsoft.com/office/drawing/2014/main" id="{A9FAB93E-7AE2-4311-918B-A7E14FE7BE40}"/>
                  </a:ext>
                </a:extLst>
              </p:cNvPr>
              <p:cNvSpPr>
                <a:spLocks/>
              </p:cNvSpPr>
              <p:nvPr/>
            </p:nvSpPr>
            <p:spPr bwMode="auto">
              <a:xfrm>
                <a:off x="2811" y="1765"/>
                <a:ext cx="133" cy="38"/>
              </a:xfrm>
              <a:custGeom>
                <a:avLst/>
                <a:gdLst>
                  <a:gd name="T0" fmla="*/ 409 w 53"/>
                  <a:gd name="T1" fmla="*/ 163 h 14"/>
                  <a:gd name="T2" fmla="*/ 409 w 53"/>
                  <a:gd name="T3" fmla="*/ 163 h 14"/>
                  <a:gd name="T4" fmla="*/ 0 w 53"/>
                  <a:gd name="T5" fmla="*/ 22 h 14"/>
                  <a:gd name="T6" fmla="*/ 0 w 53"/>
                  <a:gd name="T7" fmla="*/ 176 h 14"/>
                  <a:gd name="T8" fmla="*/ 409 w 53"/>
                  <a:gd name="T9" fmla="*/ 280 h 14"/>
                  <a:gd name="T10" fmla="*/ 409 w 53"/>
                  <a:gd name="T11" fmla="*/ 280 h 14"/>
                  <a:gd name="T12" fmla="*/ 838 w 53"/>
                  <a:gd name="T13" fmla="*/ 176 h 14"/>
                  <a:gd name="T14" fmla="*/ 838 w 53"/>
                  <a:gd name="T15" fmla="*/ 0 h 14"/>
                  <a:gd name="T16" fmla="*/ 838 w 53"/>
                  <a:gd name="T17" fmla="*/ 0 h 14"/>
                  <a:gd name="T18" fmla="*/ 838 w 53"/>
                  <a:gd name="T19" fmla="*/ 22 h 14"/>
                  <a:gd name="T20" fmla="*/ 409 w 53"/>
                  <a:gd name="T21" fmla="*/ 16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4">
                    <a:moveTo>
                      <a:pt x="26" y="8"/>
                    </a:moveTo>
                    <a:cubicBezTo>
                      <a:pt x="26" y="8"/>
                      <a:pt x="26" y="8"/>
                      <a:pt x="26" y="8"/>
                    </a:cubicBezTo>
                    <a:cubicBezTo>
                      <a:pt x="13" y="8"/>
                      <a:pt x="5" y="6"/>
                      <a:pt x="0" y="1"/>
                    </a:cubicBezTo>
                    <a:cubicBezTo>
                      <a:pt x="0" y="2"/>
                      <a:pt x="2" y="5"/>
                      <a:pt x="0" y="9"/>
                    </a:cubicBezTo>
                    <a:cubicBezTo>
                      <a:pt x="4" y="8"/>
                      <a:pt x="7" y="14"/>
                      <a:pt x="26" y="14"/>
                    </a:cubicBezTo>
                    <a:cubicBezTo>
                      <a:pt x="26" y="14"/>
                      <a:pt x="26" y="14"/>
                      <a:pt x="26" y="14"/>
                    </a:cubicBezTo>
                    <a:cubicBezTo>
                      <a:pt x="48" y="14"/>
                      <a:pt x="49" y="7"/>
                      <a:pt x="53" y="9"/>
                    </a:cubicBezTo>
                    <a:cubicBezTo>
                      <a:pt x="50" y="6"/>
                      <a:pt x="50" y="4"/>
                      <a:pt x="53" y="0"/>
                    </a:cubicBezTo>
                    <a:cubicBezTo>
                      <a:pt x="53" y="0"/>
                      <a:pt x="53" y="0"/>
                      <a:pt x="53" y="0"/>
                    </a:cubicBezTo>
                    <a:cubicBezTo>
                      <a:pt x="53" y="0"/>
                      <a:pt x="53" y="1"/>
                      <a:pt x="53" y="1"/>
                    </a:cubicBezTo>
                    <a:cubicBezTo>
                      <a:pt x="48" y="5"/>
                      <a:pt x="39" y="8"/>
                      <a:pt x="26"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69" name="Freeform 102">
                <a:extLst>
                  <a:ext uri="{FF2B5EF4-FFF2-40B4-BE49-F238E27FC236}">
                    <a16:creationId xmlns:a16="http://schemas.microsoft.com/office/drawing/2014/main" id="{3D99DF17-5E5E-4345-87DF-67C4DDB0A1C4}"/>
                  </a:ext>
                </a:extLst>
              </p:cNvPr>
              <p:cNvSpPr>
                <a:spLocks/>
              </p:cNvSpPr>
              <p:nvPr/>
            </p:nvSpPr>
            <p:spPr bwMode="auto">
              <a:xfrm>
                <a:off x="2809" y="1699"/>
                <a:ext cx="137" cy="29"/>
              </a:xfrm>
              <a:custGeom>
                <a:avLst/>
                <a:gdLst>
                  <a:gd name="T0" fmla="*/ 837 w 55"/>
                  <a:gd name="T1" fmla="*/ 21 h 11"/>
                  <a:gd name="T2" fmla="*/ 416 w 55"/>
                  <a:gd name="T3" fmla="*/ 111 h 11"/>
                  <a:gd name="T4" fmla="*/ 416 w 55"/>
                  <a:gd name="T5" fmla="*/ 111 h 11"/>
                  <a:gd name="T6" fmla="*/ 0 w 55"/>
                  <a:gd name="T7" fmla="*/ 21 h 11"/>
                  <a:gd name="T8" fmla="*/ 0 w 55"/>
                  <a:gd name="T9" fmla="*/ 182 h 11"/>
                  <a:gd name="T10" fmla="*/ 416 w 55"/>
                  <a:gd name="T11" fmla="*/ 200 h 11"/>
                  <a:gd name="T12" fmla="*/ 416 w 55"/>
                  <a:gd name="T13" fmla="*/ 200 h 11"/>
                  <a:gd name="T14" fmla="*/ 837 w 55"/>
                  <a:gd name="T15" fmla="*/ 182 h 11"/>
                  <a:gd name="T16" fmla="*/ 849 w 55"/>
                  <a:gd name="T17" fmla="*/ 200 h 11"/>
                  <a:gd name="T18" fmla="*/ 849 w 55"/>
                  <a:gd name="T19" fmla="*/ 200 h 11"/>
                  <a:gd name="T20" fmla="*/ 837 w 55"/>
                  <a:gd name="T21" fmla="*/ 0 h 11"/>
                  <a:gd name="T22" fmla="*/ 837 w 55"/>
                  <a:gd name="T23" fmla="*/ 2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11">
                    <a:moveTo>
                      <a:pt x="54" y="1"/>
                    </a:moveTo>
                    <a:cubicBezTo>
                      <a:pt x="49" y="5"/>
                      <a:pt x="40" y="6"/>
                      <a:pt x="27" y="6"/>
                    </a:cubicBezTo>
                    <a:cubicBezTo>
                      <a:pt x="27" y="6"/>
                      <a:pt x="27" y="6"/>
                      <a:pt x="27" y="6"/>
                    </a:cubicBezTo>
                    <a:cubicBezTo>
                      <a:pt x="14" y="6"/>
                      <a:pt x="5" y="5"/>
                      <a:pt x="0" y="1"/>
                    </a:cubicBezTo>
                    <a:cubicBezTo>
                      <a:pt x="2" y="4"/>
                      <a:pt x="2" y="7"/>
                      <a:pt x="0" y="10"/>
                    </a:cubicBezTo>
                    <a:cubicBezTo>
                      <a:pt x="4" y="7"/>
                      <a:pt x="5" y="11"/>
                      <a:pt x="27" y="11"/>
                    </a:cubicBezTo>
                    <a:cubicBezTo>
                      <a:pt x="27" y="11"/>
                      <a:pt x="27" y="11"/>
                      <a:pt x="27" y="11"/>
                    </a:cubicBezTo>
                    <a:cubicBezTo>
                      <a:pt x="49" y="11"/>
                      <a:pt x="50" y="7"/>
                      <a:pt x="54" y="10"/>
                    </a:cubicBezTo>
                    <a:cubicBezTo>
                      <a:pt x="54" y="10"/>
                      <a:pt x="55" y="11"/>
                      <a:pt x="55" y="11"/>
                    </a:cubicBezTo>
                    <a:cubicBezTo>
                      <a:pt x="55" y="11"/>
                      <a:pt x="55" y="11"/>
                      <a:pt x="55" y="11"/>
                    </a:cubicBezTo>
                    <a:cubicBezTo>
                      <a:pt x="53" y="8"/>
                      <a:pt x="53" y="3"/>
                      <a:pt x="54" y="0"/>
                    </a:cubicBezTo>
                    <a:cubicBezTo>
                      <a:pt x="54" y="0"/>
                      <a:pt x="54" y="0"/>
                      <a:pt x="54" y="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70" name="Freeform 103">
                <a:extLst>
                  <a:ext uri="{FF2B5EF4-FFF2-40B4-BE49-F238E27FC236}">
                    <a16:creationId xmlns:a16="http://schemas.microsoft.com/office/drawing/2014/main" id="{830D92CB-6599-48F0-8383-6290331925A2}"/>
                  </a:ext>
                </a:extLst>
              </p:cNvPr>
              <p:cNvSpPr>
                <a:spLocks/>
              </p:cNvSpPr>
              <p:nvPr/>
            </p:nvSpPr>
            <p:spPr bwMode="auto">
              <a:xfrm>
                <a:off x="2771" y="1925"/>
                <a:ext cx="108" cy="70"/>
              </a:xfrm>
              <a:custGeom>
                <a:avLst/>
                <a:gdLst>
                  <a:gd name="T0" fmla="*/ 63 w 43"/>
                  <a:gd name="T1" fmla="*/ 22 h 26"/>
                  <a:gd name="T2" fmla="*/ 271 w 43"/>
                  <a:gd name="T3" fmla="*/ 312 h 26"/>
                  <a:gd name="T4" fmla="*/ 663 w 43"/>
                  <a:gd name="T5" fmla="*/ 334 h 26"/>
                  <a:gd name="T6" fmla="*/ 397 w 43"/>
                  <a:gd name="T7" fmla="*/ 137 h 26"/>
                  <a:gd name="T8" fmla="*/ 95 w 43"/>
                  <a:gd name="T9" fmla="*/ 22 h 26"/>
                  <a:gd name="T10" fmla="*/ 63 w 43"/>
                  <a:gd name="T11" fmla="*/ 22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6">
                    <a:moveTo>
                      <a:pt x="4" y="1"/>
                    </a:moveTo>
                    <a:cubicBezTo>
                      <a:pt x="0" y="12"/>
                      <a:pt x="10" y="14"/>
                      <a:pt x="17" y="16"/>
                    </a:cubicBezTo>
                    <a:cubicBezTo>
                      <a:pt x="25" y="18"/>
                      <a:pt x="41" y="26"/>
                      <a:pt x="42" y="17"/>
                    </a:cubicBezTo>
                    <a:cubicBezTo>
                      <a:pt x="43" y="7"/>
                      <a:pt x="37" y="10"/>
                      <a:pt x="25" y="7"/>
                    </a:cubicBezTo>
                    <a:cubicBezTo>
                      <a:pt x="14" y="4"/>
                      <a:pt x="12" y="0"/>
                      <a:pt x="6" y="1"/>
                    </a:cubicBezTo>
                    <a:lnTo>
                      <a:pt x="4" y="1"/>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71" name="Freeform 104">
                <a:extLst>
                  <a:ext uri="{FF2B5EF4-FFF2-40B4-BE49-F238E27FC236}">
                    <a16:creationId xmlns:a16="http://schemas.microsoft.com/office/drawing/2014/main" id="{EB27C231-2F6B-48D9-9B7F-A9CBAEC2463D}"/>
                  </a:ext>
                </a:extLst>
              </p:cNvPr>
              <p:cNvSpPr>
                <a:spLocks/>
              </p:cNvSpPr>
              <p:nvPr/>
            </p:nvSpPr>
            <p:spPr bwMode="auto">
              <a:xfrm>
                <a:off x="2766" y="1963"/>
                <a:ext cx="113" cy="85"/>
              </a:xfrm>
              <a:custGeom>
                <a:avLst/>
                <a:gdLst>
                  <a:gd name="T0" fmla="*/ 50 w 45"/>
                  <a:gd name="T1" fmla="*/ 149 h 32"/>
                  <a:gd name="T2" fmla="*/ 284 w 45"/>
                  <a:gd name="T3" fmla="*/ 375 h 32"/>
                  <a:gd name="T4" fmla="*/ 663 w 45"/>
                  <a:gd name="T5" fmla="*/ 396 h 32"/>
                  <a:gd name="T6" fmla="*/ 397 w 45"/>
                  <a:gd name="T7" fmla="*/ 170 h 32"/>
                  <a:gd name="T8" fmla="*/ 50 w 45"/>
                  <a:gd name="T9" fmla="*/ 149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3" y="8"/>
                    </a:moveTo>
                    <a:cubicBezTo>
                      <a:pt x="0" y="17"/>
                      <a:pt x="11" y="18"/>
                      <a:pt x="18" y="20"/>
                    </a:cubicBezTo>
                    <a:cubicBezTo>
                      <a:pt x="25" y="22"/>
                      <a:pt x="39" y="32"/>
                      <a:pt x="42" y="21"/>
                    </a:cubicBezTo>
                    <a:cubicBezTo>
                      <a:pt x="45" y="12"/>
                      <a:pt x="37" y="12"/>
                      <a:pt x="25" y="9"/>
                    </a:cubicBezTo>
                    <a:cubicBezTo>
                      <a:pt x="13" y="6"/>
                      <a:pt x="6" y="0"/>
                      <a:pt x="3"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72" name="Freeform 105">
                <a:extLst>
                  <a:ext uri="{FF2B5EF4-FFF2-40B4-BE49-F238E27FC236}">
                    <a16:creationId xmlns:a16="http://schemas.microsoft.com/office/drawing/2014/main" id="{76494757-94EB-49DE-867F-CD64CE4025D1}"/>
                  </a:ext>
                </a:extLst>
              </p:cNvPr>
              <p:cNvSpPr>
                <a:spLocks/>
              </p:cNvSpPr>
              <p:nvPr/>
            </p:nvSpPr>
            <p:spPr bwMode="auto">
              <a:xfrm>
                <a:off x="2754" y="2011"/>
                <a:ext cx="115" cy="85"/>
              </a:xfrm>
              <a:custGeom>
                <a:avLst/>
                <a:gdLst>
                  <a:gd name="T0" fmla="*/ 50 w 46"/>
                  <a:gd name="T1" fmla="*/ 149 h 32"/>
                  <a:gd name="T2" fmla="*/ 283 w 46"/>
                  <a:gd name="T3" fmla="*/ 375 h 32"/>
                  <a:gd name="T4" fmla="*/ 675 w 46"/>
                  <a:gd name="T5" fmla="*/ 409 h 32"/>
                  <a:gd name="T6" fmla="*/ 395 w 46"/>
                  <a:gd name="T7" fmla="*/ 170 h 32"/>
                  <a:gd name="T8" fmla="*/ 50 w 46"/>
                  <a:gd name="T9" fmla="*/ 149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2">
                    <a:moveTo>
                      <a:pt x="3" y="8"/>
                    </a:moveTo>
                    <a:cubicBezTo>
                      <a:pt x="0" y="17"/>
                      <a:pt x="10" y="18"/>
                      <a:pt x="18" y="20"/>
                    </a:cubicBezTo>
                    <a:cubicBezTo>
                      <a:pt x="25" y="22"/>
                      <a:pt x="39" y="32"/>
                      <a:pt x="43" y="22"/>
                    </a:cubicBezTo>
                    <a:cubicBezTo>
                      <a:pt x="46" y="12"/>
                      <a:pt x="37" y="12"/>
                      <a:pt x="25" y="9"/>
                    </a:cubicBezTo>
                    <a:cubicBezTo>
                      <a:pt x="13" y="6"/>
                      <a:pt x="6" y="0"/>
                      <a:pt x="3"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73" name="Freeform 106">
                <a:extLst>
                  <a:ext uri="{FF2B5EF4-FFF2-40B4-BE49-F238E27FC236}">
                    <a16:creationId xmlns:a16="http://schemas.microsoft.com/office/drawing/2014/main" id="{59F3C65B-5648-4756-A151-B4FC171B9E52}"/>
                  </a:ext>
                </a:extLst>
              </p:cNvPr>
              <p:cNvSpPr>
                <a:spLocks/>
              </p:cNvSpPr>
              <p:nvPr/>
            </p:nvSpPr>
            <p:spPr bwMode="auto">
              <a:xfrm>
                <a:off x="2741" y="2064"/>
                <a:ext cx="115" cy="83"/>
              </a:xfrm>
              <a:custGeom>
                <a:avLst/>
                <a:gdLst>
                  <a:gd name="T0" fmla="*/ 50 w 46"/>
                  <a:gd name="T1" fmla="*/ 150 h 31"/>
                  <a:gd name="T2" fmla="*/ 283 w 46"/>
                  <a:gd name="T3" fmla="*/ 367 h 31"/>
                  <a:gd name="T4" fmla="*/ 675 w 46"/>
                  <a:gd name="T5" fmla="*/ 402 h 31"/>
                  <a:gd name="T6" fmla="*/ 395 w 46"/>
                  <a:gd name="T7" fmla="*/ 171 h 31"/>
                  <a:gd name="T8" fmla="*/ 50 w 46"/>
                  <a:gd name="T9" fmla="*/ 15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3" y="8"/>
                    </a:moveTo>
                    <a:cubicBezTo>
                      <a:pt x="0" y="16"/>
                      <a:pt x="11" y="17"/>
                      <a:pt x="18" y="19"/>
                    </a:cubicBezTo>
                    <a:cubicBezTo>
                      <a:pt x="25" y="21"/>
                      <a:pt x="39" y="31"/>
                      <a:pt x="43" y="21"/>
                    </a:cubicBezTo>
                    <a:cubicBezTo>
                      <a:pt x="46" y="11"/>
                      <a:pt x="37" y="12"/>
                      <a:pt x="25" y="9"/>
                    </a:cubicBezTo>
                    <a:cubicBezTo>
                      <a:pt x="13" y="6"/>
                      <a:pt x="6" y="0"/>
                      <a:pt x="3"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74" name="Freeform 107">
                <a:extLst>
                  <a:ext uri="{FF2B5EF4-FFF2-40B4-BE49-F238E27FC236}">
                    <a16:creationId xmlns:a16="http://schemas.microsoft.com/office/drawing/2014/main" id="{81D6F225-A8E1-42AE-90B7-E36B1E7DA418}"/>
                  </a:ext>
                </a:extLst>
              </p:cNvPr>
              <p:cNvSpPr>
                <a:spLocks/>
              </p:cNvSpPr>
              <p:nvPr/>
            </p:nvSpPr>
            <p:spPr bwMode="auto">
              <a:xfrm>
                <a:off x="2726" y="2115"/>
                <a:ext cx="113" cy="85"/>
              </a:xfrm>
              <a:custGeom>
                <a:avLst/>
                <a:gdLst>
                  <a:gd name="T0" fmla="*/ 50 w 45"/>
                  <a:gd name="T1" fmla="*/ 170 h 32"/>
                  <a:gd name="T2" fmla="*/ 271 w 45"/>
                  <a:gd name="T3" fmla="*/ 375 h 32"/>
                  <a:gd name="T4" fmla="*/ 663 w 45"/>
                  <a:gd name="T5" fmla="*/ 409 h 32"/>
                  <a:gd name="T6" fmla="*/ 379 w 45"/>
                  <a:gd name="T7" fmla="*/ 133 h 32"/>
                  <a:gd name="T8" fmla="*/ 50 w 45"/>
                  <a:gd name="T9" fmla="*/ 17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3" y="9"/>
                    </a:moveTo>
                    <a:cubicBezTo>
                      <a:pt x="0" y="17"/>
                      <a:pt x="10" y="18"/>
                      <a:pt x="17" y="20"/>
                    </a:cubicBezTo>
                    <a:cubicBezTo>
                      <a:pt x="24" y="22"/>
                      <a:pt x="39" y="32"/>
                      <a:pt x="42" y="22"/>
                    </a:cubicBezTo>
                    <a:cubicBezTo>
                      <a:pt x="45" y="12"/>
                      <a:pt x="36" y="10"/>
                      <a:pt x="24" y="7"/>
                    </a:cubicBezTo>
                    <a:cubicBezTo>
                      <a:pt x="12" y="4"/>
                      <a:pt x="6" y="0"/>
                      <a:pt x="3" y="9"/>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75" name="Freeform 108">
                <a:extLst>
                  <a:ext uri="{FF2B5EF4-FFF2-40B4-BE49-F238E27FC236}">
                    <a16:creationId xmlns:a16="http://schemas.microsoft.com/office/drawing/2014/main" id="{3BAA1CAB-DACF-4180-8D8E-4DDAED0E7093}"/>
                  </a:ext>
                </a:extLst>
              </p:cNvPr>
              <p:cNvSpPr>
                <a:spLocks/>
              </p:cNvSpPr>
              <p:nvPr/>
            </p:nvSpPr>
            <p:spPr bwMode="auto">
              <a:xfrm>
                <a:off x="2896" y="1960"/>
                <a:ext cx="110" cy="83"/>
              </a:xfrm>
              <a:custGeom>
                <a:avLst/>
                <a:gdLst>
                  <a:gd name="T0" fmla="*/ 645 w 44"/>
                  <a:gd name="T1" fmla="*/ 150 h 31"/>
                  <a:gd name="T2" fmla="*/ 425 w 44"/>
                  <a:gd name="T3" fmla="*/ 367 h 31"/>
                  <a:gd name="T4" fmla="*/ 33 w 44"/>
                  <a:gd name="T5" fmla="*/ 388 h 31"/>
                  <a:gd name="T6" fmla="*/ 300 w 44"/>
                  <a:gd name="T7" fmla="*/ 171 h 31"/>
                  <a:gd name="T8" fmla="*/ 645 w 44"/>
                  <a:gd name="T9" fmla="*/ 15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1">
                    <a:moveTo>
                      <a:pt x="41" y="8"/>
                    </a:moveTo>
                    <a:cubicBezTo>
                      <a:pt x="44" y="16"/>
                      <a:pt x="34" y="17"/>
                      <a:pt x="27" y="19"/>
                    </a:cubicBezTo>
                    <a:cubicBezTo>
                      <a:pt x="19" y="21"/>
                      <a:pt x="5" y="31"/>
                      <a:pt x="2" y="20"/>
                    </a:cubicBezTo>
                    <a:cubicBezTo>
                      <a:pt x="0" y="11"/>
                      <a:pt x="7" y="12"/>
                      <a:pt x="19" y="9"/>
                    </a:cubicBezTo>
                    <a:cubicBezTo>
                      <a:pt x="31" y="6"/>
                      <a:pt x="38" y="0"/>
                      <a:pt x="41"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76" name="Freeform 109">
                <a:extLst>
                  <a:ext uri="{FF2B5EF4-FFF2-40B4-BE49-F238E27FC236}">
                    <a16:creationId xmlns:a16="http://schemas.microsoft.com/office/drawing/2014/main" id="{1B6CCDAD-B02D-45E7-9731-8432DBB7CD07}"/>
                  </a:ext>
                </a:extLst>
              </p:cNvPr>
              <p:cNvSpPr>
                <a:spLocks/>
              </p:cNvSpPr>
              <p:nvPr/>
            </p:nvSpPr>
            <p:spPr bwMode="auto">
              <a:xfrm>
                <a:off x="2886" y="1909"/>
                <a:ext cx="98" cy="80"/>
              </a:xfrm>
              <a:custGeom>
                <a:avLst/>
                <a:gdLst>
                  <a:gd name="T0" fmla="*/ 568 w 39"/>
                  <a:gd name="T1" fmla="*/ 149 h 30"/>
                  <a:gd name="T2" fmla="*/ 397 w 39"/>
                  <a:gd name="T3" fmla="*/ 376 h 30"/>
                  <a:gd name="T4" fmla="*/ 33 w 39"/>
                  <a:gd name="T5" fmla="*/ 419 h 30"/>
                  <a:gd name="T6" fmla="*/ 271 w 39"/>
                  <a:gd name="T7" fmla="*/ 192 h 30"/>
                  <a:gd name="T8" fmla="*/ 568 w 39"/>
                  <a:gd name="T9" fmla="*/ 14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0">
                    <a:moveTo>
                      <a:pt x="36" y="8"/>
                    </a:moveTo>
                    <a:cubicBezTo>
                      <a:pt x="39" y="16"/>
                      <a:pt x="32" y="18"/>
                      <a:pt x="25" y="20"/>
                    </a:cubicBezTo>
                    <a:cubicBezTo>
                      <a:pt x="17" y="22"/>
                      <a:pt x="3" y="30"/>
                      <a:pt x="2" y="22"/>
                    </a:cubicBezTo>
                    <a:cubicBezTo>
                      <a:pt x="0" y="12"/>
                      <a:pt x="6" y="13"/>
                      <a:pt x="17" y="10"/>
                    </a:cubicBezTo>
                    <a:cubicBezTo>
                      <a:pt x="26" y="7"/>
                      <a:pt x="33" y="0"/>
                      <a:pt x="36"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77" name="Freeform 110">
                <a:extLst>
                  <a:ext uri="{FF2B5EF4-FFF2-40B4-BE49-F238E27FC236}">
                    <a16:creationId xmlns:a16="http://schemas.microsoft.com/office/drawing/2014/main" id="{5042FBD4-3BC5-4630-AA48-4E3AF4D9FECA}"/>
                  </a:ext>
                </a:extLst>
              </p:cNvPr>
              <p:cNvSpPr>
                <a:spLocks/>
              </p:cNvSpPr>
              <p:nvPr/>
            </p:nvSpPr>
            <p:spPr bwMode="auto">
              <a:xfrm>
                <a:off x="2921" y="2048"/>
                <a:ext cx="113" cy="85"/>
              </a:xfrm>
              <a:custGeom>
                <a:avLst/>
                <a:gdLst>
                  <a:gd name="T0" fmla="*/ 63 w 45"/>
                  <a:gd name="T1" fmla="*/ 430 h 32"/>
                  <a:gd name="T2" fmla="*/ 284 w 45"/>
                  <a:gd name="T3" fmla="*/ 226 h 32"/>
                  <a:gd name="T4" fmla="*/ 663 w 45"/>
                  <a:gd name="T5" fmla="*/ 205 h 32"/>
                  <a:gd name="T6" fmla="*/ 397 w 45"/>
                  <a:gd name="T7" fmla="*/ 430 h 32"/>
                  <a:gd name="T8" fmla="*/ 63 w 45"/>
                  <a:gd name="T9" fmla="*/ 43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4" y="23"/>
                    </a:moveTo>
                    <a:cubicBezTo>
                      <a:pt x="0" y="15"/>
                      <a:pt x="11" y="14"/>
                      <a:pt x="18" y="12"/>
                    </a:cubicBezTo>
                    <a:cubicBezTo>
                      <a:pt x="25" y="10"/>
                      <a:pt x="40" y="0"/>
                      <a:pt x="42" y="11"/>
                    </a:cubicBezTo>
                    <a:cubicBezTo>
                      <a:pt x="45" y="20"/>
                      <a:pt x="37" y="20"/>
                      <a:pt x="25" y="23"/>
                    </a:cubicBezTo>
                    <a:cubicBezTo>
                      <a:pt x="14" y="26"/>
                      <a:pt x="7" y="32"/>
                      <a:pt x="4" y="23"/>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78" name="Freeform 111">
                <a:extLst>
                  <a:ext uri="{FF2B5EF4-FFF2-40B4-BE49-F238E27FC236}">
                    <a16:creationId xmlns:a16="http://schemas.microsoft.com/office/drawing/2014/main" id="{1DD2200E-8E3A-4411-969E-63C970EF810E}"/>
                  </a:ext>
                </a:extLst>
              </p:cNvPr>
              <p:cNvSpPr>
                <a:spLocks/>
              </p:cNvSpPr>
              <p:nvPr/>
            </p:nvSpPr>
            <p:spPr bwMode="auto">
              <a:xfrm>
                <a:off x="2946" y="2104"/>
                <a:ext cx="98" cy="77"/>
              </a:xfrm>
              <a:custGeom>
                <a:avLst/>
                <a:gdLst>
                  <a:gd name="T0" fmla="*/ 50 w 39"/>
                  <a:gd name="T1" fmla="*/ 396 h 29"/>
                  <a:gd name="T2" fmla="*/ 221 w 39"/>
                  <a:gd name="T3" fmla="*/ 170 h 29"/>
                  <a:gd name="T4" fmla="*/ 588 w 39"/>
                  <a:gd name="T5" fmla="*/ 149 h 29"/>
                  <a:gd name="T6" fmla="*/ 334 w 39"/>
                  <a:gd name="T7" fmla="*/ 374 h 29"/>
                  <a:gd name="T8" fmla="*/ 50 w 39"/>
                  <a:gd name="T9" fmla="*/ 39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9">
                    <a:moveTo>
                      <a:pt x="3" y="21"/>
                    </a:moveTo>
                    <a:cubicBezTo>
                      <a:pt x="0" y="13"/>
                      <a:pt x="7" y="11"/>
                      <a:pt x="14" y="9"/>
                    </a:cubicBezTo>
                    <a:cubicBezTo>
                      <a:pt x="21" y="7"/>
                      <a:pt x="35" y="0"/>
                      <a:pt x="37" y="8"/>
                    </a:cubicBezTo>
                    <a:cubicBezTo>
                      <a:pt x="39" y="17"/>
                      <a:pt x="33" y="16"/>
                      <a:pt x="21" y="20"/>
                    </a:cubicBezTo>
                    <a:cubicBezTo>
                      <a:pt x="13" y="22"/>
                      <a:pt x="6" y="29"/>
                      <a:pt x="3" y="2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79" name="Freeform 112">
                <a:extLst>
                  <a:ext uri="{FF2B5EF4-FFF2-40B4-BE49-F238E27FC236}">
                    <a16:creationId xmlns:a16="http://schemas.microsoft.com/office/drawing/2014/main" id="{16B39348-6AFC-42A7-9317-6E3194791FDD}"/>
                  </a:ext>
                </a:extLst>
              </p:cNvPr>
              <p:cNvSpPr>
                <a:spLocks/>
              </p:cNvSpPr>
              <p:nvPr/>
            </p:nvSpPr>
            <p:spPr bwMode="auto">
              <a:xfrm>
                <a:off x="2961" y="2152"/>
                <a:ext cx="98" cy="80"/>
              </a:xfrm>
              <a:custGeom>
                <a:avLst/>
                <a:gdLst>
                  <a:gd name="T0" fmla="*/ 50 w 39"/>
                  <a:gd name="T1" fmla="*/ 419 h 30"/>
                  <a:gd name="T2" fmla="*/ 239 w 39"/>
                  <a:gd name="T3" fmla="*/ 171 h 30"/>
                  <a:gd name="T4" fmla="*/ 588 w 39"/>
                  <a:gd name="T5" fmla="*/ 149 h 30"/>
                  <a:gd name="T6" fmla="*/ 347 w 39"/>
                  <a:gd name="T7" fmla="*/ 376 h 30"/>
                  <a:gd name="T8" fmla="*/ 50 w 39"/>
                  <a:gd name="T9" fmla="*/ 41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0">
                    <a:moveTo>
                      <a:pt x="3" y="22"/>
                    </a:moveTo>
                    <a:cubicBezTo>
                      <a:pt x="0" y="13"/>
                      <a:pt x="7" y="11"/>
                      <a:pt x="15" y="9"/>
                    </a:cubicBezTo>
                    <a:cubicBezTo>
                      <a:pt x="22" y="7"/>
                      <a:pt x="36" y="0"/>
                      <a:pt x="37" y="8"/>
                    </a:cubicBezTo>
                    <a:cubicBezTo>
                      <a:pt x="39" y="17"/>
                      <a:pt x="34" y="17"/>
                      <a:pt x="22" y="20"/>
                    </a:cubicBezTo>
                    <a:cubicBezTo>
                      <a:pt x="13" y="23"/>
                      <a:pt x="6" y="30"/>
                      <a:pt x="3" y="22"/>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80" name="Freeform 113">
                <a:extLst>
                  <a:ext uri="{FF2B5EF4-FFF2-40B4-BE49-F238E27FC236}">
                    <a16:creationId xmlns:a16="http://schemas.microsoft.com/office/drawing/2014/main" id="{B156CEA3-018A-47AF-B25A-CC9F1858758B}"/>
                  </a:ext>
                </a:extLst>
              </p:cNvPr>
              <p:cNvSpPr>
                <a:spLocks/>
              </p:cNvSpPr>
              <p:nvPr/>
            </p:nvSpPr>
            <p:spPr bwMode="auto">
              <a:xfrm>
                <a:off x="2906" y="2008"/>
                <a:ext cx="115" cy="83"/>
              </a:xfrm>
              <a:custGeom>
                <a:avLst/>
                <a:gdLst>
                  <a:gd name="T0" fmla="*/ 675 w 46"/>
                  <a:gd name="T1" fmla="*/ 150 h 31"/>
                  <a:gd name="T2" fmla="*/ 438 w 46"/>
                  <a:gd name="T3" fmla="*/ 367 h 31"/>
                  <a:gd name="T4" fmla="*/ 50 w 46"/>
                  <a:gd name="T5" fmla="*/ 402 h 31"/>
                  <a:gd name="T6" fmla="*/ 333 w 46"/>
                  <a:gd name="T7" fmla="*/ 171 h 31"/>
                  <a:gd name="T8" fmla="*/ 675 w 46"/>
                  <a:gd name="T9" fmla="*/ 15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43" y="8"/>
                    </a:moveTo>
                    <a:cubicBezTo>
                      <a:pt x="46" y="16"/>
                      <a:pt x="35" y="17"/>
                      <a:pt x="28" y="19"/>
                    </a:cubicBezTo>
                    <a:cubicBezTo>
                      <a:pt x="21" y="21"/>
                      <a:pt x="6" y="31"/>
                      <a:pt x="3" y="21"/>
                    </a:cubicBezTo>
                    <a:cubicBezTo>
                      <a:pt x="0" y="11"/>
                      <a:pt x="9" y="12"/>
                      <a:pt x="21" y="9"/>
                    </a:cubicBezTo>
                    <a:cubicBezTo>
                      <a:pt x="33" y="6"/>
                      <a:pt x="40" y="0"/>
                      <a:pt x="43"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81" name="Freeform 114">
                <a:extLst>
                  <a:ext uri="{FF2B5EF4-FFF2-40B4-BE49-F238E27FC236}">
                    <a16:creationId xmlns:a16="http://schemas.microsoft.com/office/drawing/2014/main" id="{16740E9C-D914-4099-BCF9-E23F20E78862}"/>
                  </a:ext>
                </a:extLst>
              </p:cNvPr>
              <p:cNvSpPr>
                <a:spLocks/>
              </p:cNvSpPr>
              <p:nvPr/>
            </p:nvSpPr>
            <p:spPr bwMode="auto">
              <a:xfrm>
                <a:off x="2811" y="1387"/>
                <a:ext cx="135" cy="32"/>
              </a:xfrm>
              <a:custGeom>
                <a:avLst/>
                <a:gdLst>
                  <a:gd name="T0" fmla="*/ 813 w 54"/>
                  <a:gd name="T1" fmla="*/ 0 h 12"/>
                  <a:gd name="T2" fmla="*/ 408 w 54"/>
                  <a:gd name="T3" fmla="*/ 93 h 12"/>
                  <a:gd name="T4" fmla="*/ 408 w 54"/>
                  <a:gd name="T5" fmla="*/ 93 h 12"/>
                  <a:gd name="T6" fmla="*/ 20 w 54"/>
                  <a:gd name="T7" fmla="*/ 21 h 12"/>
                  <a:gd name="T8" fmla="*/ 0 w 54"/>
                  <a:gd name="T9" fmla="*/ 192 h 12"/>
                  <a:gd name="T10" fmla="*/ 408 w 54"/>
                  <a:gd name="T11" fmla="*/ 227 h 12"/>
                  <a:gd name="T12" fmla="*/ 408 w 54"/>
                  <a:gd name="T13" fmla="*/ 227 h 12"/>
                  <a:gd name="T14" fmla="*/ 833 w 54"/>
                  <a:gd name="T15" fmla="*/ 205 h 12"/>
                  <a:gd name="T16" fmla="*/ 845 w 54"/>
                  <a:gd name="T17" fmla="*/ 227 h 12"/>
                  <a:gd name="T18" fmla="*/ 845 w 54"/>
                  <a:gd name="T19" fmla="*/ 205 h 12"/>
                  <a:gd name="T20" fmla="*/ 813 w 5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12">
                    <a:moveTo>
                      <a:pt x="52" y="0"/>
                    </a:moveTo>
                    <a:cubicBezTo>
                      <a:pt x="47" y="4"/>
                      <a:pt x="39" y="5"/>
                      <a:pt x="26" y="5"/>
                    </a:cubicBezTo>
                    <a:cubicBezTo>
                      <a:pt x="26" y="5"/>
                      <a:pt x="26" y="5"/>
                      <a:pt x="26" y="5"/>
                    </a:cubicBezTo>
                    <a:cubicBezTo>
                      <a:pt x="14" y="5"/>
                      <a:pt x="6" y="4"/>
                      <a:pt x="1" y="1"/>
                    </a:cubicBezTo>
                    <a:cubicBezTo>
                      <a:pt x="2" y="4"/>
                      <a:pt x="2" y="8"/>
                      <a:pt x="0" y="10"/>
                    </a:cubicBezTo>
                    <a:cubicBezTo>
                      <a:pt x="3" y="9"/>
                      <a:pt x="6" y="12"/>
                      <a:pt x="26" y="12"/>
                    </a:cubicBezTo>
                    <a:cubicBezTo>
                      <a:pt x="26" y="12"/>
                      <a:pt x="26" y="12"/>
                      <a:pt x="26" y="12"/>
                    </a:cubicBezTo>
                    <a:cubicBezTo>
                      <a:pt x="48" y="12"/>
                      <a:pt x="49" y="8"/>
                      <a:pt x="53" y="11"/>
                    </a:cubicBezTo>
                    <a:cubicBezTo>
                      <a:pt x="53" y="11"/>
                      <a:pt x="54" y="11"/>
                      <a:pt x="54" y="12"/>
                    </a:cubicBezTo>
                    <a:cubicBezTo>
                      <a:pt x="54" y="11"/>
                      <a:pt x="54" y="11"/>
                      <a:pt x="54" y="11"/>
                    </a:cubicBezTo>
                    <a:cubicBezTo>
                      <a:pt x="51" y="9"/>
                      <a:pt x="50" y="4"/>
                      <a:pt x="52"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82" name="Freeform 115">
                <a:extLst>
                  <a:ext uri="{FF2B5EF4-FFF2-40B4-BE49-F238E27FC236}">
                    <a16:creationId xmlns:a16="http://schemas.microsoft.com/office/drawing/2014/main" id="{F9246460-5549-4954-B57E-452BA5134F14}"/>
                  </a:ext>
                </a:extLst>
              </p:cNvPr>
              <p:cNvSpPr>
                <a:spLocks/>
              </p:cNvSpPr>
              <p:nvPr/>
            </p:nvSpPr>
            <p:spPr bwMode="auto">
              <a:xfrm>
                <a:off x="2809" y="1309"/>
                <a:ext cx="137" cy="35"/>
              </a:xfrm>
              <a:custGeom>
                <a:avLst/>
                <a:gdLst>
                  <a:gd name="T0" fmla="*/ 820 w 55"/>
                  <a:gd name="T1" fmla="*/ 0 h 13"/>
                  <a:gd name="T2" fmla="*/ 416 w 55"/>
                  <a:gd name="T3" fmla="*/ 94 h 13"/>
                  <a:gd name="T4" fmla="*/ 416 w 55"/>
                  <a:gd name="T5" fmla="*/ 94 h 13"/>
                  <a:gd name="T6" fmla="*/ 30 w 55"/>
                  <a:gd name="T7" fmla="*/ 22 h 13"/>
                  <a:gd name="T8" fmla="*/ 0 w 55"/>
                  <a:gd name="T9" fmla="*/ 232 h 13"/>
                  <a:gd name="T10" fmla="*/ 416 w 55"/>
                  <a:gd name="T11" fmla="*/ 253 h 13"/>
                  <a:gd name="T12" fmla="*/ 416 w 55"/>
                  <a:gd name="T13" fmla="*/ 253 h 13"/>
                  <a:gd name="T14" fmla="*/ 837 w 55"/>
                  <a:gd name="T15" fmla="*/ 232 h 13"/>
                  <a:gd name="T16" fmla="*/ 849 w 55"/>
                  <a:gd name="T17" fmla="*/ 232 h 13"/>
                  <a:gd name="T18" fmla="*/ 849 w 55"/>
                  <a:gd name="T19" fmla="*/ 232 h 13"/>
                  <a:gd name="T20" fmla="*/ 820 w 5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13">
                    <a:moveTo>
                      <a:pt x="53" y="0"/>
                    </a:moveTo>
                    <a:cubicBezTo>
                      <a:pt x="49" y="4"/>
                      <a:pt x="40" y="5"/>
                      <a:pt x="27" y="5"/>
                    </a:cubicBezTo>
                    <a:cubicBezTo>
                      <a:pt x="27" y="5"/>
                      <a:pt x="27" y="5"/>
                      <a:pt x="27" y="5"/>
                    </a:cubicBezTo>
                    <a:cubicBezTo>
                      <a:pt x="15" y="5"/>
                      <a:pt x="7" y="4"/>
                      <a:pt x="2" y="1"/>
                    </a:cubicBezTo>
                    <a:cubicBezTo>
                      <a:pt x="4" y="5"/>
                      <a:pt x="2" y="10"/>
                      <a:pt x="0" y="12"/>
                    </a:cubicBezTo>
                    <a:cubicBezTo>
                      <a:pt x="4" y="9"/>
                      <a:pt x="5" y="13"/>
                      <a:pt x="27" y="13"/>
                    </a:cubicBezTo>
                    <a:cubicBezTo>
                      <a:pt x="27" y="13"/>
                      <a:pt x="27" y="13"/>
                      <a:pt x="27" y="13"/>
                    </a:cubicBezTo>
                    <a:cubicBezTo>
                      <a:pt x="49" y="13"/>
                      <a:pt x="50" y="9"/>
                      <a:pt x="54" y="12"/>
                    </a:cubicBezTo>
                    <a:cubicBezTo>
                      <a:pt x="54" y="12"/>
                      <a:pt x="55" y="12"/>
                      <a:pt x="55" y="12"/>
                    </a:cubicBezTo>
                    <a:cubicBezTo>
                      <a:pt x="55" y="12"/>
                      <a:pt x="55" y="12"/>
                      <a:pt x="55" y="12"/>
                    </a:cubicBezTo>
                    <a:cubicBezTo>
                      <a:pt x="52" y="10"/>
                      <a:pt x="51" y="4"/>
                      <a:pt x="53"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83" name="Freeform 116">
                <a:extLst>
                  <a:ext uri="{FF2B5EF4-FFF2-40B4-BE49-F238E27FC236}">
                    <a16:creationId xmlns:a16="http://schemas.microsoft.com/office/drawing/2014/main" id="{2490CA71-27FD-493F-A242-8722131249EB}"/>
                  </a:ext>
                </a:extLst>
              </p:cNvPr>
              <p:cNvSpPr>
                <a:spLocks/>
              </p:cNvSpPr>
              <p:nvPr/>
            </p:nvSpPr>
            <p:spPr bwMode="auto">
              <a:xfrm>
                <a:off x="2811" y="1629"/>
                <a:ext cx="133" cy="32"/>
              </a:xfrm>
              <a:custGeom>
                <a:avLst/>
                <a:gdLst>
                  <a:gd name="T0" fmla="*/ 409 w 53"/>
                  <a:gd name="T1" fmla="*/ 227 h 12"/>
                  <a:gd name="T2" fmla="*/ 409 w 53"/>
                  <a:gd name="T3" fmla="*/ 227 h 12"/>
                  <a:gd name="T4" fmla="*/ 838 w 53"/>
                  <a:gd name="T5" fmla="*/ 205 h 12"/>
                  <a:gd name="T6" fmla="*/ 818 w 53"/>
                  <a:gd name="T7" fmla="*/ 0 h 12"/>
                  <a:gd name="T8" fmla="*/ 409 w 53"/>
                  <a:gd name="T9" fmla="*/ 93 h 12"/>
                  <a:gd name="T10" fmla="*/ 409 w 53"/>
                  <a:gd name="T11" fmla="*/ 93 h 12"/>
                  <a:gd name="T12" fmla="*/ 20 w 53"/>
                  <a:gd name="T13" fmla="*/ 21 h 12"/>
                  <a:gd name="T14" fmla="*/ 0 w 53"/>
                  <a:gd name="T15" fmla="*/ 192 h 12"/>
                  <a:gd name="T16" fmla="*/ 409 w 53"/>
                  <a:gd name="T17" fmla="*/ 22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12">
                    <a:moveTo>
                      <a:pt x="26" y="12"/>
                    </a:moveTo>
                    <a:cubicBezTo>
                      <a:pt x="26" y="12"/>
                      <a:pt x="26" y="12"/>
                      <a:pt x="26" y="12"/>
                    </a:cubicBezTo>
                    <a:cubicBezTo>
                      <a:pt x="47" y="12"/>
                      <a:pt x="49" y="8"/>
                      <a:pt x="53" y="11"/>
                    </a:cubicBezTo>
                    <a:cubicBezTo>
                      <a:pt x="51" y="8"/>
                      <a:pt x="50" y="3"/>
                      <a:pt x="52" y="0"/>
                    </a:cubicBezTo>
                    <a:cubicBezTo>
                      <a:pt x="48" y="4"/>
                      <a:pt x="39" y="5"/>
                      <a:pt x="26" y="5"/>
                    </a:cubicBezTo>
                    <a:cubicBezTo>
                      <a:pt x="26" y="5"/>
                      <a:pt x="26" y="5"/>
                      <a:pt x="26" y="5"/>
                    </a:cubicBezTo>
                    <a:cubicBezTo>
                      <a:pt x="14" y="5"/>
                      <a:pt x="6" y="4"/>
                      <a:pt x="1" y="1"/>
                    </a:cubicBezTo>
                    <a:cubicBezTo>
                      <a:pt x="2" y="4"/>
                      <a:pt x="2" y="8"/>
                      <a:pt x="0" y="10"/>
                    </a:cubicBezTo>
                    <a:cubicBezTo>
                      <a:pt x="4" y="9"/>
                      <a:pt x="7" y="12"/>
                      <a:pt x="26" y="12"/>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84" name="Freeform 117">
                <a:extLst>
                  <a:ext uri="{FF2B5EF4-FFF2-40B4-BE49-F238E27FC236}">
                    <a16:creationId xmlns:a16="http://schemas.microsoft.com/office/drawing/2014/main" id="{F3B71C27-94F1-4741-BC80-670BC1796337}"/>
                  </a:ext>
                </a:extLst>
              </p:cNvPr>
              <p:cNvSpPr>
                <a:spLocks/>
              </p:cNvSpPr>
              <p:nvPr/>
            </p:nvSpPr>
            <p:spPr bwMode="auto">
              <a:xfrm>
                <a:off x="2814" y="1541"/>
                <a:ext cx="132" cy="38"/>
              </a:xfrm>
              <a:custGeom>
                <a:avLst/>
                <a:gdLst>
                  <a:gd name="T0" fmla="*/ 384 w 53"/>
                  <a:gd name="T1" fmla="*/ 141 h 14"/>
                  <a:gd name="T2" fmla="*/ 384 w 53"/>
                  <a:gd name="T3" fmla="*/ 141 h 14"/>
                  <a:gd name="T4" fmla="*/ 0 w 53"/>
                  <a:gd name="T5" fmla="*/ 60 h 14"/>
                  <a:gd name="T6" fmla="*/ 0 w 53"/>
                  <a:gd name="T7" fmla="*/ 244 h 14"/>
                  <a:gd name="T8" fmla="*/ 384 w 53"/>
                  <a:gd name="T9" fmla="*/ 280 h 14"/>
                  <a:gd name="T10" fmla="*/ 384 w 53"/>
                  <a:gd name="T11" fmla="*/ 280 h 14"/>
                  <a:gd name="T12" fmla="*/ 787 w 53"/>
                  <a:gd name="T13" fmla="*/ 244 h 14"/>
                  <a:gd name="T14" fmla="*/ 819 w 53"/>
                  <a:gd name="T15" fmla="*/ 0 h 14"/>
                  <a:gd name="T16" fmla="*/ 819 w 53"/>
                  <a:gd name="T17" fmla="*/ 0 h 14"/>
                  <a:gd name="T18" fmla="*/ 807 w 53"/>
                  <a:gd name="T19" fmla="*/ 38 h 14"/>
                  <a:gd name="T20" fmla="*/ 384 w 53"/>
                  <a:gd name="T21" fmla="*/ 14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4">
                    <a:moveTo>
                      <a:pt x="25" y="7"/>
                    </a:moveTo>
                    <a:cubicBezTo>
                      <a:pt x="25" y="7"/>
                      <a:pt x="25" y="7"/>
                      <a:pt x="25" y="7"/>
                    </a:cubicBezTo>
                    <a:cubicBezTo>
                      <a:pt x="13" y="7"/>
                      <a:pt x="5" y="6"/>
                      <a:pt x="0" y="3"/>
                    </a:cubicBezTo>
                    <a:cubicBezTo>
                      <a:pt x="1" y="6"/>
                      <a:pt x="1" y="10"/>
                      <a:pt x="0" y="12"/>
                    </a:cubicBezTo>
                    <a:cubicBezTo>
                      <a:pt x="3" y="11"/>
                      <a:pt x="6" y="14"/>
                      <a:pt x="25" y="14"/>
                    </a:cubicBezTo>
                    <a:cubicBezTo>
                      <a:pt x="25" y="14"/>
                      <a:pt x="25" y="14"/>
                      <a:pt x="25" y="14"/>
                    </a:cubicBezTo>
                    <a:cubicBezTo>
                      <a:pt x="46" y="14"/>
                      <a:pt x="48" y="10"/>
                      <a:pt x="51" y="12"/>
                    </a:cubicBezTo>
                    <a:cubicBezTo>
                      <a:pt x="49" y="9"/>
                      <a:pt x="49" y="4"/>
                      <a:pt x="53" y="0"/>
                    </a:cubicBezTo>
                    <a:cubicBezTo>
                      <a:pt x="53" y="0"/>
                      <a:pt x="53" y="0"/>
                      <a:pt x="53" y="0"/>
                    </a:cubicBezTo>
                    <a:cubicBezTo>
                      <a:pt x="52" y="1"/>
                      <a:pt x="52" y="1"/>
                      <a:pt x="52" y="2"/>
                    </a:cubicBezTo>
                    <a:cubicBezTo>
                      <a:pt x="47" y="6"/>
                      <a:pt x="38" y="7"/>
                      <a:pt x="25" y="7"/>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85" name="Freeform 118">
                <a:extLst>
                  <a:ext uri="{FF2B5EF4-FFF2-40B4-BE49-F238E27FC236}">
                    <a16:creationId xmlns:a16="http://schemas.microsoft.com/office/drawing/2014/main" id="{3FCE8DBE-9407-455D-B8F7-EBC39DFD142D}"/>
                  </a:ext>
                </a:extLst>
              </p:cNvPr>
              <p:cNvSpPr>
                <a:spLocks/>
              </p:cNvSpPr>
              <p:nvPr/>
            </p:nvSpPr>
            <p:spPr bwMode="auto">
              <a:xfrm>
                <a:off x="2811" y="1464"/>
                <a:ext cx="135" cy="40"/>
              </a:xfrm>
              <a:custGeom>
                <a:avLst/>
                <a:gdLst>
                  <a:gd name="T0" fmla="*/ 845 w 54"/>
                  <a:gd name="T1" fmla="*/ 0 h 15"/>
                  <a:gd name="T2" fmla="*/ 833 w 54"/>
                  <a:gd name="T3" fmla="*/ 35 h 15"/>
                  <a:gd name="T4" fmla="*/ 408 w 54"/>
                  <a:gd name="T5" fmla="*/ 136 h 15"/>
                  <a:gd name="T6" fmla="*/ 408 w 54"/>
                  <a:gd name="T7" fmla="*/ 136 h 15"/>
                  <a:gd name="T8" fmla="*/ 20 w 54"/>
                  <a:gd name="T9" fmla="*/ 56 h 15"/>
                  <a:gd name="T10" fmla="*/ 0 w 54"/>
                  <a:gd name="T11" fmla="*/ 248 h 15"/>
                  <a:gd name="T12" fmla="*/ 408 w 54"/>
                  <a:gd name="T13" fmla="*/ 285 h 15"/>
                  <a:gd name="T14" fmla="*/ 408 w 54"/>
                  <a:gd name="T15" fmla="*/ 285 h 15"/>
                  <a:gd name="T16" fmla="*/ 833 w 54"/>
                  <a:gd name="T17" fmla="*/ 264 h 15"/>
                  <a:gd name="T18" fmla="*/ 845 w 54"/>
                  <a:gd name="T19" fmla="*/ 264 h 15"/>
                  <a:gd name="T20" fmla="*/ 845 w 54"/>
                  <a:gd name="T21" fmla="*/ 264 h 15"/>
                  <a:gd name="T22" fmla="*/ 845 w 54"/>
                  <a:gd name="T23" fmla="*/ 21 h 15"/>
                  <a:gd name="T24" fmla="*/ 845 w 5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5">
                    <a:moveTo>
                      <a:pt x="54" y="0"/>
                    </a:moveTo>
                    <a:cubicBezTo>
                      <a:pt x="53" y="1"/>
                      <a:pt x="53" y="1"/>
                      <a:pt x="53" y="2"/>
                    </a:cubicBezTo>
                    <a:cubicBezTo>
                      <a:pt x="48" y="6"/>
                      <a:pt x="39" y="7"/>
                      <a:pt x="26" y="7"/>
                    </a:cubicBezTo>
                    <a:cubicBezTo>
                      <a:pt x="26" y="7"/>
                      <a:pt x="26" y="7"/>
                      <a:pt x="26" y="7"/>
                    </a:cubicBezTo>
                    <a:cubicBezTo>
                      <a:pt x="14" y="7"/>
                      <a:pt x="6" y="6"/>
                      <a:pt x="1" y="3"/>
                    </a:cubicBezTo>
                    <a:cubicBezTo>
                      <a:pt x="3" y="6"/>
                      <a:pt x="2" y="11"/>
                      <a:pt x="0" y="13"/>
                    </a:cubicBezTo>
                    <a:cubicBezTo>
                      <a:pt x="3" y="12"/>
                      <a:pt x="6" y="15"/>
                      <a:pt x="26" y="15"/>
                    </a:cubicBezTo>
                    <a:cubicBezTo>
                      <a:pt x="26" y="15"/>
                      <a:pt x="26" y="15"/>
                      <a:pt x="26" y="15"/>
                    </a:cubicBezTo>
                    <a:cubicBezTo>
                      <a:pt x="48" y="15"/>
                      <a:pt x="49" y="11"/>
                      <a:pt x="53" y="14"/>
                    </a:cubicBezTo>
                    <a:cubicBezTo>
                      <a:pt x="53" y="14"/>
                      <a:pt x="54" y="14"/>
                      <a:pt x="54" y="14"/>
                    </a:cubicBezTo>
                    <a:cubicBezTo>
                      <a:pt x="54" y="14"/>
                      <a:pt x="54" y="14"/>
                      <a:pt x="54" y="14"/>
                    </a:cubicBezTo>
                    <a:cubicBezTo>
                      <a:pt x="51" y="12"/>
                      <a:pt x="49" y="5"/>
                      <a:pt x="54" y="1"/>
                    </a:cubicBezTo>
                    <a:lnTo>
                      <a:pt x="54" y="0"/>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86" name="Freeform 119">
                <a:extLst>
                  <a:ext uri="{FF2B5EF4-FFF2-40B4-BE49-F238E27FC236}">
                    <a16:creationId xmlns:a16="http://schemas.microsoft.com/office/drawing/2014/main" id="{8E9E9142-7739-41B1-A1BE-BE577DE0F812}"/>
                  </a:ext>
                </a:extLst>
              </p:cNvPr>
              <p:cNvSpPr>
                <a:spLocks/>
              </p:cNvSpPr>
              <p:nvPr/>
            </p:nvSpPr>
            <p:spPr bwMode="auto">
              <a:xfrm>
                <a:off x="2896" y="1947"/>
                <a:ext cx="90" cy="50"/>
              </a:xfrm>
              <a:custGeom>
                <a:avLst/>
                <a:gdLst>
                  <a:gd name="T0" fmla="*/ 563 w 36"/>
                  <a:gd name="T1" fmla="*/ 166 h 19"/>
                  <a:gd name="T2" fmla="*/ 500 w 36"/>
                  <a:gd name="T3" fmla="*/ 0 h 19"/>
                  <a:gd name="T4" fmla="*/ 500 w 36"/>
                  <a:gd name="T5" fmla="*/ 0 h 19"/>
                  <a:gd name="T6" fmla="*/ 333 w 36"/>
                  <a:gd name="T7" fmla="*/ 111 h 19"/>
                  <a:gd name="T8" fmla="*/ 0 w 36"/>
                  <a:gd name="T9" fmla="*/ 200 h 19"/>
                  <a:gd name="T10" fmla="*/ 50 w 36"/>
                  <a:gd name="T11" fmla="*/ 347 h 19"/>
                  <a:gd name="T12" fmla="*/ 300 w 36"/>
                  <a:gd name="T13" fmla="*/ 255 h 19"/>
                  <a:gd name="T14" fmla="*/ 563 w 36"/>
                  <a:gd name="T15" fmla="*/ 16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9">
                    <a:moveTo>
                      <a:pt x="36" y="9"/>
                    </a:moveTo>
                    <a:cubicBezTo>
                      <a:pt x="33" y="5"/>
                      <a:pt x="32" y="0"/>
                      <a:pt x="32" y="0"/>
                    </a:cubicBezTo>
                    <a:cubicBezTo>
                      <a:pt x="32" y="0"/>
                      <a:pt x="32" y="0"/>
                      <a:pt x="32" y="0"/>
                    </a:cubicBezTo>
                    <a:cubicBezTo>
                      <a:pt x="30" y="4"/>
                      <a:pt x="26" y="5"/>
                      <a:pt x="21" y="6"/>
                    </a:cubicBezTo>
                    <a:cubicBezTo>
                      <a:pt x="15" y="8"/>
                      <a:pt x="5" y="13"/>
                      <a:pt x="0" y="11"/>
                    </a:cubicBezTo>
                    <a:cubicBezTo>
                      <a:pt x="2" y="14"/>
                      <a:pt x="3" y="18"/>
                      <a:pt x="3" y="19"/>
                    </a:cubicBezTo>
                    <a:cubicBezTo>
                      <a:pt x="5" y="16"/>
                      <a:pt x="11" y="16"/>
                      <a:pt x="19" y="14"/>
                    </a:cubicBezTo>
                    <a:cubicBezTo>
                      <a:pt x="26" y="12"/>
                      <a:pt x="32" y="9"/>
                      <a:pt x="36" y="9"/>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87" name="Freeform 120">
                <a:extLst>
                  <a:ext uri="{FF2B5EF4-FFF2-40B4-BE49-F238E27FC236}">
                    <a16:creationId xmlns:a16="http://schemas.microsoft.com/office/drawing/2014/main" id="{2F0601C8-EA3B-48C0-BD35-556665BC1737}"/>
                  </a:ext>
                </a:extLst>
              </p:cNvPr>
              <p:cNvSpPr>
                <a:spLocks/>
              </p:cNvSpPr>
              <p:nvPr/>
            </p:nvSpPr>
            <p:spPr bwMode="auto">
              <a:xfrm>
                <a:off x="2766" y="1997"/>
                <a:ext cx="95" cy="51"/>
              </a:xfrm>
              <a:custGeom>
                <a:avLst/>
                <a:gdLst>
                  <a:gd name="T0" fmla="*/ 0 w 38"/>
                  <a:gd name="T1" fmla="*/ 193 h 19"/>
                  <a:gd name="T2" fmla="*/ 313 w 38"/>
                  <a:gd name="T3" fmla="*/ 274 h 19"/>
                  <a:gd name="T4" fmla="*/ 563 w 38"/>
                  <a:gd name="T5" fmla="*/ 368 h 19"/>
                  <a:gd name="T6" fmla="*/ 595 w 38"/>
                  <a:gd name="T7" fmla="*/ 252 h 19"/>
                  <a:gd name="T8" fmla="*/ 595 w 38"/>
                  <a:gd name="T9" fmla="*/ 231 h 19"/>
                  <a:gd name="T10" fmla="*/ 283 w 38"/>
                  <a:gd name="T11" fmla="*/ 137 h 19"/>
                  <a:gd name="T12" fmla="*/ 50 w 38"/>
                  <a:gd name="T13" fmla="*/ 0 h 19"/>
                  <a:gd name="T14" fmla="*/ 50 w 38"/>
                  <a:gd name="T15" fmla="*/ 0 h 19"/>
                  <a:gd name="T16" fmla="*/ 0 w 38"/>
                  <a:gd name="T17" fmla="*/ 19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9">
                    <a:moveTo>
                      <a:pt x="0" y="10"/>
                    </a:moveTo>
                    <a:cubicBezTo>
                      <a:pt x="4" y="7"/>
                      <a:pt x="11" y="12"/>
                      <a:pt x="20" y="14"/>
                    </a:cubicBezTo>
                    <a:cubicBezTo>
                      <a:pt x="27" y="16"/>
                      <a:pt x="33" y="17"/>
                      <a:pt x="36" y="19"/>
                    </a:cubicBezTo>
                    <a:cubicBezTo>
                      <a:pt x="35" y="15"/>
                      <a:pt x="38" y="13"/>
                      <a:pt x="38" y="13"/>
                    </a:cubicBezTo>
                    <a:cubicBezTo>
                      <a:pt x="38" y="12"/>
                      <a:pt x="38" y="12"/>
                      <a:pt x="38" y="12"/>
                    </a:cubicBezTo>
                    <a:cubicBezTo>
                      <a:pt x="33" y="14"/>
                      <a:pt x="23" y="8"/>
                      <a:pt x="18" y="7"/>
                    </a:cubicBezTo>
                    <a:cubicBezTo>
                      <a:pt x="12" y="5"/>
                      <a:pt x="4" y="4"/>
                      <a:pt x="3" y="0"/>
                    </a:cubicBezTo>
                    <a:cubicBezTo>
                      <a:pt x="3" y="0"/>
                      <a:pt x="3" y="0"/>
                      <a:pt x="3" y="0"/>
                    </a:cubicBezTo>
                    <a:cubicBezTo>
                      <a:pt x="3" y="5"/>
                      <a:pt x="3" y="8"/>
                      <a:pt x="0" y="1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88" name="Freeform 121">
                <a:extLst>
                  <a:ext uri="{FF2B5EF4-FFF2-40B4-BE49-F238E27FC236}">
                    <a16:creationId xmlns:a16="http://schemas.microsoft.com/office/drawing/2014/main" id="{0BB43534-E1A1-4797-BCBD-D955FD23941A}"/>
                  </a:ext>
                </a:extLst>
              </p:cNvPr>
              <p:cNvSpPr>
                <a:spLocks/>
              </p:cNvSpPr>
              <p:nvPr/>
            </p:nvSpPr>
            <p:spPr bwMode="auto">
              <a:xfrm>
                <a:off x="2784" y="1957"/>
                <a:ext cx="87" cy="43"/>
              </a:xfrm>
              <a:custGeom>
                <a:avLst/>
                <a:gdLst>
                  <a:gd name="T0" fmla="*/ 186 w 35"/>
                  <a:gd name="T1" fmla="*/ 81 h 16"/>
                  <a:gd name="T2" fmla="*/ 12 w 35"/>
                  <a:gd name="T3" fmla="*/ 0 h 16"/>
                  <a:gd name="T4" fmla="*/ 0 w 35"/>
                  <a:gd name="T5" fmla="*/ 116 h 16"/>
                  <a:gd name="T6" fmla="*/ 278 w 35"/>
                  <a:gd name="T7" fmla="*/ 218 h 16"/>
                  <a:gd name="T8" fmla="*/ 524 w 35"/>
                  <a:gd name="T9" fmla="*/ 312 h 16"/>
                  <a:gd name="T10" fmla="*/ 537 w 35"/>
                  <a:gd name="T11" fmla="*/ 196 h 16"/>
                  <a:gd name="T12" fmla="*/ 537 w 35"/>
                  <a:gd name="T13" fmla="*/ 175 h 16"/>
                  <a:gd name="T14" fmla="*/ 186 w 35"/>
                  <a:gd name="T15" fmla="*/ 81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16">
                    <a:moveTo>
                      <a:pt x="12" y="4"/>
                    </a:moveTo>
                    <a:cubicBezTo>
                      <a:pt x="9" y="3"/>
                      <a:pt x="4" y="2"/>
                      <a:pt x="1" y="0"/>
                    </a:cubicBezTo>
                    <a:cubicBezTo>
                      <a:pt x="2" y="3"/>
                      <a:pt x="2" y="5"/>
                      <a:pt x="0" y="6"/>
                    </a:cubicBezTo>
                    <a:cubicBezTo>
                      <a:pt x="4" y="5"/>
                      <a:pt x="10" y="9"/>
                      <a:pt x="18" y="11"/>
                    </a:cubicBezTo>
                    <a:cubicBezTo>
                      <a:pt x="26" y="13"/>
                      <a:pt x="32" y="14"/>
                      <a:pt x="34" y="16"/>
                    </a:cubicBezTo>
                    <a:cubicBezTo>
                      <a:pt x="34" y="12"/>
                      <a:pt x="35" y="10"/>
                      <a:pt x="35" y="10"/>
                    </a:cubicBezTo>
                    <a:cubicBezTo>
                      <a:pt x="35" y="9"/>
                      <a:pt x="35" y="9"/>
                      <a:pt x="35" y="9"/>
                    </a:cubicBezTo>
                    <a:cubicBezTo>
                      <a:pt x="30" y="11"/>
                      <a:pt x="18" y="5"/>
                      <a:pt x="12" y="4"/>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89" name="Freeform 122">
                <a:extLst>
                  <a:ext uri="{FF2B5EF4-FFF2-40B4-BE49-F238E27FC236}">
                    <a16:creationId xmlns:a16="http://schemas.microsoft.com/office/drawing/2014/main" id="{6B396F0C-5BDF-47B2-922E-355E1DDBB674}"/>
                  </a:ext>
                </a:extLst>
              </p:cNvPr>
              <p:cNvSpPr>
                <a:spLocks/>
              </p:cNvSpPr>
              <p:nvPr/>
            </p:nvSpPr>
            <p:spPr bwMode="auto">
              <a:xfrm>
                <a:off x="2906" y="2000"/>
                <a:ext cx="98" cy="45"/>
              </a:xfrm>
              <a:custGeom>
                <a:avLst/>
                <a:gdLst>
                  <a:gd name="T0" fmla="*/ 334 w 39"/>
                  <a:gd name="T1" fmla="*/ 225 h 17"/>
                  <a:gd name="T2" fmla="*/ 618 w 39"/>
                  <a:gd name="T3" fmla="*/ 132 h 17"/>
                  <a:gd name="T4" fmla="*/ 568 w 39"/>
                  <a:gd name="T5" fmla="*/ 0 h 17"/>
                  <a:gd name="T6" fmla="*/ 367 w 39"/>
                  <a:gd name="T7" fmla="*/ 77 h 17"/>
                  <a:gd name="T8" fmla="*/ 0 w 39"/>
                  <a:gd name="T9" fmla="*/ 148 h 17"/>
                  <a:gd name="T10" fmla="*/ 0 w 39"/>
                  <a:gd name="T11" fmla="*/ 169 h 17"/>
                  <a:gd name="T12" fmla="*/ 63 w 39"/>
                  <a:gd name="T13" fmla="*/ 315 h 17"/>
                  <a:gd name="T14" fmla="*/ 334 w 39"/>
                  <a:gd name="T15" fmla="*/ 225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17">
                    <a:moveTo>
                      <a:pt x="21" y="12"/>
                    </a:moveTo>
                    <a:cubicBezTo>
                      <a:pt x="29" y="9"/>
                      <a:pt x="35" y="6"/>
                      <a:pt x="39" y="7"/>
                    </a:cubicBezTo>
                    <a:cubicBezTo>
                      <a:pt x="36" y="0"/>
                      <a:pt x="36" y="0"/>
                      <a:pt x="36" y="0"/>
                    </a:cubicBezTo>
                    <a:cubicBezTo>
                      <a:pt x="33" y="2"/>
                      <a:pt x="27" y="3"/>
                      <a:pt x="23" y="4"/>
                    </a:cubicBezTo>
                    <a:cubicBezTo>
                      <a:pt x="16" y="6"/>
                      <a:pt x="4" y="14"/>
                      <a:pt x="0" y="8"/>
                    </a:cubicBezTo>
                    <a:cubicBezTo>
                      <a:pt x="0" y="9"/>
                      <a:pt x="0" y="9"/>
                      <a:pt x="0" y="9"/>
                    </a:cubicBezTo>
                    <a:cubicBezTo>
                      <a:pt x="3" y="12"/>
                      <a:pt x="3" y="15"/>
                      <a:pt x="4" y="17"/>
                    </a:cubicBezTo>
                    <a:cubicBezTo>
                      <a:pt x="6" y="14"/>
                      <a:pt x="13" y="14"/>
                      <a:pt x="21" y="12"/>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90" name="Freeform 123">
                <a:extLst>
                  <a:ext uri="{FF2B5EF4-FFF2-40B4-BE49-F238E27FC236}">
                    <a16:creationId xmlns:a16="http://schemas.microsoft.com/office/drawing/2014/main" id="{3585D6A7-DF9F-4850-BD38-8CDAB944E38F}"/>
                  </a:ext>
                </a:extLst>
              </p:cNvPr>
              <p:cNvSpPr>
                <a:spLocks/>
              </p:cNvSpPr>
              <p:nvPr/>
            </p:nvSpPr>
            <p:spPr bwMode="auto">
              <a:xfrm>
                <a:off x="2766" y="2024"/>
                <a:ext cx="1" cy="3"/>
              </a:xfrm>
              <a:custGeom>
                <a:avLst/>
                <a:gdLst>
                  <a:gd name="T0" fmla="*/ 0 w 1"/>
                  <a:gd name="T1" fmla="*/ 0 h 1"/>
                  <a:gd name="T2" fmla="*/ 0 w 1"/>
                  <a:gd name="T3" fmla="*/ 27 h 1"/>
                  <a:gd name="T4" fmla="*/ 0 w 1"/>
                  <a:gd name="T5" fmla="*/ 27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1"/>
                      <a:pt x="0" y="1"/>
                    </a:cubicBezTo>
                    <a:cubicBezTo>
                      <a:pt x="0" y="1"/>
                      <a:pt x="0" y="1"/>
                      <a:pt x="0" y="1"/>
                    </a:cubicBezTo>
                    <a:cubicBezTo>
                      <a:pt x="0" y="1"/>
                      <a:pt x="0" y="0"/>
                      <a:pt x="0"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91" name="Freeform 124">
                <a:extLst>
                  <a:ext uri="{FF2B5EF4-FFF2-40B4-BE49-F238E27FC236}">
                    <a16:creationId xmlns:a16="http://schemas.microsoft.com/office/drawing/2014/main" id="{49FFE81D-8943-4764-BC64-A19BAF12F2CD}"/>
                  </a:ext>
                </a:extLst>
              </p:cNvPr>
              <p:cNvSpPr>
                <a:spLocks/>
              </p:cNvSpPr>
              <p:nvPr/>
            </p:nvSpPr>
            <p:spPr bwMode="auto">
              <a:xfrm>
                <a:off x="2786" y="1891"/>
                <a:ext cx="180" cy="66"/>
              </a:xfrm>
              <a:custGeom>
                <a:avLst/>
                <a:gdLst>
                  <a:gd name="T0" fmla="*/ 895 w 72"/>
                  <a:gd name="T1" fmla="*/ 314 h 25"/>
                  <a:gd name="T2" fmla="*/ 1125 w 72"/>
                  <a:gd name="T3" fmla="*/ 203 h 25"/>
                  <a:gd name="T4" fmla="*/ 1020 w 72"/>
                  <a:gd name="T5" fmla="*/ 0 h 25"/>
                  <a:gd name="T6" fmla="*/ 988 w 72"/>
                  <a:gd name="T7" fmla="*/ 77 h 25"/>
                  <a:gd name="T8" fmla="*/ 563 w 72"/>
                  <a:gd name="T9" fmla="*/ 293 h 25"/>
                  <a:gd name="T10" fmla="*/ 563 w 72"/>
                  <a:gd name="T11" fmla="*/ 293 h 25"/>
                  <a:gd name="T12" fmla="*/ 145 w 72"/>
                  <a:gd name="T13" fmla="*/ 77 h 25"/>
                  <a:gd name="T14" fmla="*/ 95 w 72"/>
                  <a:gd name="T15" fmla="*/ 0 h 25"/>
                  <a:gd name="T16" fmla="*/ 0 w 72"/>
                  <a:gd name="T17" fmla="*/ 259 h 25"/>
                  <a:gd name="T18" fmla="*/ 300 w 72"/>
                  <a:gd name="T19" fmla="*/ 370 h 25"/>
                  <a:gd name="T20" fmla="*/ 563 w 72"/>
                  <a:gd name="T21" fmla="*/ 459 h 25"/>
                  <a:gd name="T22" fmla="*/ 658 w 72"/>
                  <a:gd name="T23" fmla="*/ 404 h 25"/>
                  <a:gd name="T24" fmla="*/ 895 w 72"/>
                  <a:gd name="T25" fmla="*/ 314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25">
                    <a:moveTo>
                      <a:pt x="57" y="17"/>
                    </a:moveTo>
                    <a:cubicBezTo>
                      <a:pt x="63" y="15"/>
                      <a:pt x="68" y="11"/>
                      <a:pt x="72" y="11"/>
                    </a:cubicBezTo>
                    <a:cubicBezTo>
                      <a:pt x="69" y="9"/>
                      <a:pt x="66" y="4"/>
                      <a:pt x="65" y="0"/>
                    </a:cubicBezTo>
                    <a:cubicBezTo>
                      <a:pt x="65" y="1"/>
                      <a:pt x="64" y="3"/>
                      <a:pt x="63" y="4"/>
                    </a:cubicBezTo>
                    <a:cubicBezTo>
                      <a:pt x="58" y="8"/>
                      <a:pt x="49" y="16"/>
                      <a:pt x="36" y="16"/>
                    </a:cubicBezTo>
                    <a:cubicBezTo>
                      <a:pt x="36" y="16"/>
                      <a:pt x="36" y="16"/>
                      <a:pt x="36" y="16"/>
                    </a:cubicBezTo>
                    <a:cubicBezTo>
                      <a:pt x="23" y="16"/>
                      <a:pt x="14" y="8"/>
                      <a:pt x="9" y="4"/>
                    </a:cubicBezTo>
                    <a:cubicBezTo>
                      <a:pt x="8" y="3"/>
                      <a:pt x="7" y="1"/>
                      <a:pt x="6" y="0"/>
                    </a:cubicBezTo>
                    <a:cubicBezTo>
                      <a:pt x="5" y="10"/>
                      <a:pt x="0" y="14"/>
                      <a:pt x="0" y="14"/>
                    </a:cubicBezTo>
                    <a:cubicBezTo>
                      <a:pt x="6" y="13"/>
                      <a:pt x="8" y="17"/>
                      <a:pt x="19" y="20"/>
                    </a:cubicBezTo>
                    <a:cubicBezTo>
                      <a:pt x="29" y="22"/>
                      <a:pt x="34" y="21"/>
                      <a:pt x="36" y="25"/>
                    </a:cubicBezTo>
                    <a:cubicBezTo>
                      <a:pt x="37" y="20"/>
                      <a:pt x="40" y="21"/>
                      <a:pt x="42" y="22"/>
                    </a:cubicBezTo>
                    <a:cubicBezTo>
                      <a:pt x="44" y="19"/>
                      <a:pt x="49" y="19"/>
                      <a:pt x="57" y="17"/>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92" name="Freeform 125">
                <a:extLst>
                  <a:ext uri="{FF2B5EF4-FFF2-40B4-BE49-F238E27FC236}">
                    <a16:creationId xmlns:a16="http://schemas.microsoft.com/office/drawing/2014/main" id="{B88A17C1-A508-4B4A-A374-60A90C386901}"/>
                  </a:ext>
                </a:extLst>
              </p:cNvPr>
              <p:cNvSpPr>
                <a:spLocks/>
              </p:cNvSpPr>
              <p:nvPr/>
            </p:nvSpPr>
            <p:spPr bwMode="auto">
              <a:xfrm>
                <a:off x="2966" y="2141"/>
                <a:ext cx="80" cy="54"/>
              </a:xfrm>
              <a:custGeom>
                <a:avLst/>
                <a:gdLst>
                  <a:gd name="T0" fmla="*/ 20 w 32"/>
                  <a:gd name="T1" fmla="*/ 394 h 20"/>
                  <a:gd name="T2" fmla="*/ 208 w 32"/>
                  <a:gd name="T3" fmla="*/ 257 h 20"/>
                  <a:gd name="T4" fmla="*/ 500 w 32"/>
                  <a:gd name="T5" fmla="*/ 176 h 20"/>
                  <a:gd name="T6" fmla="*/ 438 w 32"/>
                  <a:gd name="T7" fmla="*/ 0 h 20"/>
                  <a:gd name="T8" fmla="*/ 208 w 32"/>
                  <a:gd name="T9" fmla="*/ 116 h 20"/>
                  <a:gd name="T10" fmla="*/ 0 w 32"/>
                  <a:gd name="T11" fmla="*/ 219 h 20"/>
                  <a:gd name="T12" fmla="*/ 20 w 32"/>
                  <a:gd name="T13" fmla="*/ 394 h 20"/>
                  <a:gd name="T14" fmla="*/ 20 w 32"/>
                  <a:gd name="T15" fmla="*/ 394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20">
                    <a:moveTo>
                      <a:pt x="1" y="20"/>
                    </a:moveTo>
                    <a:cubicBezTo>
                      <a:pt x="2" y="16"/>
                      <a:pt x="7" y="15"/>
                      <a:pt x="13" y="13"/>
                    </a:cubicBezTo>
                    <a:cubicBezTo>
                      <a:pt x="18" y="12"/>
                      <a:pt x="27" y="8"/>
                      <a:pt x="32" y="9"/>
                    </a:cubicBezTo>
                    <a:cubicBezTo>
                      <a:pt x="31" y="7"/>
                      <a:pt x="29" y="3"/>
                      <a:pt x="28" y="0"/>
                    </a:cubicBezTo>
                    <a:cubicBezTo>
                      <a:pt x="26" y="3"/>
                      <a:pt x="21" y="3"/>
                      <a:pt x="13" y="6"/>
                    </a:cubicBezTo>
                    <a:cubicBezTo>
                      <a:pt x="8" y="7"/>
                      <a:pt x="4" y="10"/>
                      <a:pt x="0" y="11"/>
                    </a:cubicBezTo>
                    <a:cubicBezTo>
                      <a:pt x="1" y="12"/>
                      <a:pt x="2" y="16"/>
                      <a:pt x="1" y="20"/>
                    </a:cubicBezTo>
                    <a:cubicBezTo>
                      <a:pt x="1" y="20"/>
                      <a:pt x="1" y="20"/>
                      <a:pt x="1" y="2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93" name="Freeform 126">
                <a:extLst>
                  <a:ext uri="{FF2B5EF4-FFF2-40B4-BE49-F238E27FC236}">
                    <a16:creationId xmlns:a16="http://schemas.microsoft.com/office/drawing/2014/main" id="{7274277C-24CD-4358-A37D-A1BFD95B3D4A}"/>
                  </a:ext>
                </a:extLst>
              </p:cNvPr>
              <p:cNvSpPr>
                <a:spLocks/>
              </p:cNvSpPr>
              <p:nvPr/>
            </p:nvSpPr>
            <p:spPr bwMode="auto">
              <a:xfrm>
                <a:off x="2944" y="2093"/>
                <a:ext cx="87" cy="48"/>
              </a:xfrm>
              <a:custGeom>
                <a:avLst/>
                <a:gdLst>
                  <a:gd name="T0" fmla="*/ 62 w 35"/>
                  <a:gd name="T1" fmla="*/ 341 h 18"/>
                  <a:gd name="T2" fmla="*/ 229 w 35"/>
                  <a:gd name="T3" fmla="*/ 248 h 18"/>
                  <a:gd name="T4" fmla="*/ 537 w 35"/>
                  <a:gd name="T5" fmla="*/ 149 h 18"/>
                  <a:gd name="T6" fmla="*/ 507 w 35"/>
                  <a:gd name="T7" fmla="*/ 0 h 18"/>
                  <a:gd name="T8" fmla="*/ 246 w 35"/>
                  <a:gd name="T9" fmla="*/ 115 h 18"/>
                  <a:gd name="T10" fmla="*/ 0 w 35"/>
                  <a:gd name="T11" fmla="*/ 205 h 18"/>
                  <a:gd name="T12" fmla="*/ 0 w 35"/>
                  <a:gd name="T13" fmla="*/ 205 h 18"/>
                  <a:gd name="T14" fmla="*/ 62 w 35"/>
                  <a:gd name="T15" fmla="*/ 341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18">
                    <a:moveTo>
                      <a:pt x="4" y="18"/>
                    </a:moveTo>
                    <a:cubicBezTo>
                      <a:pt x="6" y="15"/>
                      <a:pt x="11" y="14"/>
                      <a:pt x="15" y="13"/>
                    </a:cubicBezTo>
                    <a:cubicBezTo>
                      <a:pt x="20" y="12"/>
                      <a:pt x="30" y="7"/>
                      <a:pt x="35" y="8"/>
                    </a:cubicBezTo>
                    <a:cubicBezTo>
                      <a:pt x="34" y="7"/>
                      <a:pt x="32" y="3"/>
                      <a:pt x="33" y="0"/>
                    </a:cubicBezTo>
                    <a:cubicBezTo>
                      <a:pt x="30" y="3"/>
                      <a:pt x="24" y="4"/>
                      <a:pt x="16" y="6"/>
                    </a:cubicBezTo>
                    <a:cubicBezTo>
                      <a:pt x="9" y="8"/>
                      <a:pt x="4" y="10"/>
                      <a:pt x="0" y="11"/>
                    </a:cubicBezTo>
                    <a:cubicBezTo>
                      <a:pt x="0" y="11"/>
                      <a:pt x="0" y="11"/>
                      <a:pt x="0" y="11"/>
                    </a:cubicBezTo>
                    <a:cubicBezTo>
                      <a:pt x="0" y="11"/>
                      <a:pt x="4" y="14"/>
                      <a:pt x="4" y="1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94" name="Freeform 127">
                <a:extLst>
                  <a:ext uri="{FF2B5EF4-FFF2-40B4-BE49-F238E27FC236}">
                    <a16:creationId xmlns:a16="http://schemas.microsoft.com/office/drawing/2014/main" id="{B21C1F9B-C360-4C75-B1A7-37EFB256E4CC}"/>
                  </a:ext>
                </a:extLst>
              </p:cNvPr>
              <p:cNvSpPr>
                <a:spLocks/>
              </p:cNvSpPr>
              <p:nvPr/>
            </p:nvSpPr>
            <p:spPr bwMode="auto">
              <a:xfrm>
                <a:off x="2924" y="2045"/>
                <a:ext cx="90" cy="51"/>
              </a:xfrm>
              <a:custGeom>
                <a:avLst/>
                <a:gdLst>
                  <a:gd name="T0" fmla="*/ 50 w 36"/>
                  <a:gd name="T1" fmla="*/ 368 h 19"/>
                  <a:gd name="T2" fmla="*/ 50 w 36"/>
                  <a:gd name="T3" fmla="*/ 368 h 19"/>
                  <a:gd name="T4" fmla="*/ 270 w 36"/>
                  <a:gd name="T5" fmla="*/ 252 h 19"/>
                  <a:gd name="T6" fmla="*/ 563 w 36"/>
                  <a:gd name="T7" fmla="*/ 137 h 19"/>
                  <a:gd name="T8" fmla="*/ 550 w 36"/>
                  <a:gd name="T9" fmla="*/ 0 h 19"/>
                  <a:gd name="T10" fmla="*/ 333 w 36"/>
                  <a:gd name="T11" fmla="*/ 94 h 19"/>
                  <a:gd name="T12" fmla="*/ 0 w 36"/>
                  <a:gd name="T13" fmla="*/ 217 h 19"/>
                  <a:gd name="T14" fmla="*/ 50 w 36"/>
                  <a:gd name="T15" fmla="*/ 36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9">
                    <a:moveTo>
                      <a:pt x="3" y="19"/>
                    </a:moveTo>
                    <a:cubicBezTo>
                      <a:pt x="3" y="19"/>
                      <a:pt x="3" y="19"/>
                      <a:pt x="3" y="19"/>
                    </a:cubicBezTo>
                    <a:cubicBezTo>
                      <a:pt x="5" y="15"/>
                      <a:pt x="12" y="14"/>
                      <a:pt x="17" y="13"/>
                    </a:cubicBezTo>
                    <a:cubicBezTo>
                      <a:pt x="22" y="12"/>
                      <a:pt x="31" y="6"/>
                      <a:pt x="36" y="7"/>
                    </a:cubicBezTo>
                    <a:cubicBezTo>
                      <a:pt x="36" y="6"/>
                      <a:pt x="34" y="2"/>
                      <a:pt x="35" y="0"/>
                    </a:cubicBezTo>
                    <a:cubicBezTo>
                      <a:pt x="32" y="3"/>
                      <a:pt x="26" y="4"/>
                      <a:pt x="21" y="5"/>
                    </a:cubicBezTo>
                    <a:cubicBezTo>
                      <a:pt x="16" y="7"/>
                      <a:pt x="6" y="13"/>
                      <a:pt x="0" y="11"/>
                    </a:cubicBezTo>
                    <a:cubicBezTo>
                      <a:pt x="4" y="15"/>
                      <a:pt x="4" y="16"/>
                      <a:pt x="3" y="19"/>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95" name="Freeform 128">
                <a:extLst>
                  <a:ext uri="{FF2B5EF4-FFF2-40B4-BE49-F238E27FC236}">
                    <a16:creationId xmlns:a16="http://schemas.microsoft.com/office/drawing/2014/main" id="{0DF484A3-9B36-47D2-A1F4-4DCDE2CBA8A9}"/>
                  </a:ext>
                </a:extLst>
              </p:cNvPr>
              <p:cNvSpPr>
                <a:spLocks/>
              </p:cNvSpPr>
              <p:nvPr/>
            </p:nvSpPr>
            <p:spPr bwMode="auto">
              <a:xfrm>
                <a:off x="2759" y="2051"/>
                <a:ext cx="92" cy="53"/>
              </a:xfrm>
              <a:custGeom>
                <a:avLst/>
                <a:gdLst>
                  <a:gd name="T0" fmla="*/ 246 w 37"/>
                  <a:gd name="T1" fmla="*/ 90 h 20"/>
                  <a:gd name="T2" fmla="*/ 30 w 37"/>
                  <a:gd name="T3" fmla="*/ 0 h 20"/>
                  <a:gd name="T4" fmla="*/ 0 w 37"/>
                  <a:gd name="T5" fmla="*/ 170 h 20"/>
                  <a:gd name="T6" fmla="*/ 278 w 37"/>
                  <a:gd name="T7" fmla="*/ 260 h 20"/>
                  <a:gd name="T8" fmla="*/ 557 w 37"/>
                  <a:gd name="T9" fmla="*/ 371 h 20"/>
                  <a:gd name="T10" fmla="*/ 557 w 37"/>
                  <a:gd name="T11" fmla="*/ 371 h 20"/>
                  <a:gd name="T12" fmla="*/ 569 w 37"/>
                  <a:gd name="T13" fmla="*/ 191 h 20"/>
                  <a:gd name="T14" fmla="*/ 246 w 37"/>
                  <a:gd name="T15" fmla="*/ 90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0">
                    <a:moveTo>
                      <a:pt x="16" y="5"/>
                    </a:moveTo>
                    <a:cubicBezTo>
                      <a:pt x="11" y="3"/>
                      <a:pt x="5" y="2"/>
                      <a:pt x="2" y="0"/>
                    </a:cubicBezTo>
                    <a:cubicBezTo>
                      <a:pt x="3" y="3"/>
                      <a:pt x="1" y="7"/>
                      <a:pt x="0" y="9"/>
                    </a:cubicBezTo>
                    <a:cubicBezTo>
                      <a:pt x="3" y="8"/>
                      <a:pt x="9" y="11"/>
                      <a:pt x="18" y="14"/>
                    </a:cubicBezTo>
                    <a:cubicBezTo>
                      <a:pt x="27" y="16"/>
                      <a:pt x="34" y="16"/>
                      <a:pt x="36" y="20"/>
                    </a:cubicBezTo>
                    <a:cubicBezTo>
                      <a:pt x="36" y="20"/>
                      <a:pt x="36" y="20"/>
                      <a:pt x="36" y="20"/>
                    </a:cubicBezTo>
                    <a:cubicBezTo>
                      <a:pt x="34" y="16"/>
                      <a:pt x="34" y="13"/>
                      <a:pt x="37" y="10"/>
                    </a:cubicBezTo>
                    <a:cubicBezTo>
                      <a:pt x="32" y="13"/>
                      <a:pt x="21" y="6"/>
                      <a:pt x="16" y="5"/>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96" name="Freeform 129">
                <a:extLst>
                  <a:ext uri="{FF2B5EF4-FFF2-40B4-BE49-F238E27FC236}">
                    <a16:creationId xmlns:a16="http://schemas.microsoft.com/office/drawing/2014/main" id="{74645F32-7AC8-43DC-AF9C-22FCCCC2CCBF}"/>
                  </a:ext>
                </a:extLst>
              </p:cNvPr>
              <p:cNvSpPr>
                <a:spLocks/>
              </p:cNvSpPr>
              <p:nvPr/>
            </p:nvSpPr>
            <p:spPr bwMode="auto">
              <a:xfrm>
                <a:off x="2739" y="2096"/>
                <a:ext cx="102" cy="69"/>
              </a:xfrm>
              <a:custGeom>
                <a:avLst/>
                <a:gdLst>
                  <a:gd name="T0" fmla="*/ 632 w 41"/>
                  <a:gd name="T1" fmla="*/ 247 h 26"/>
                  <a:gd name="T2" fmla="*/ 291 w 41"/>
                  <a:gd name="T3" fmla="*/ 133 h 26"/>
                  <a:gd name="T4" fmla="*/ 62 w 41"/>
                  <a:gd name="T5" fmla="*/ 0 h 26"/>
                  <a:gd name="T6" fmla="*/ 12 w 41"/>
                  <a:gd name="T7" fmla="*/ 204 h 26"/>
                  <a:gd name="T8" fmla="*/ 0 w 41"/>
                  <a:gd name="T9" fmla="*/ 226 h 26"/>
                  <a:gd name="T10" fmla="*/ 291 w 41"/>
                  <a:gd name="T11" fmla="*/ 260 h 26"/>
                  <a:gd name="T12" fmla="*/ 587 w 41"/>
                  <a:gd name="T13" fmla="*/ 486 h 26"/>
                  <a:gd name="T14" fmla="*/ 587 w 41"/>
                  <a:gd name="T15" fmla="*/ 486 h 26"/>
                  <a:gd name="T16" fmla="*/ 632 w 41"/>
                  <a:gd name="T17" fmla="*/ 2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26">
                    <a:moveTo>
                      <a:pt x="41" y="13"/>
                    </a:moveTo>
                    <a:cubicBezTo>
                      <a:pt x="36" y="16"/>
                      <a:pt x="25" y="9"/>
                      <a:pt x="19" y="7"/>
                    </a:cubicBezTo>
                    <a:cubicBezTo>
                      <a:pt x="13" y="6"/>
                      <a:pt x="5" y="5"/>
                      <a:pt x="4" y="0"/>
                    </a:cubicBezTo>
                    <a:cubicBezTo>
                      <a:pt x="4" y="1"/>
                      <a:pt x="5" y="7"/>
                      <a:pt x="1" y="11"/>
                    </a:cubicBezTo>
                    <a:cubicBezTo>
                      <a:pt x="1" y="11"/>
                      <a:pt x="0" y="12"/>
                      <a:pt x="0" y="12"/>
                    </a:cubicBezTo>
                    <a:cubicBezTo>
                      <a:pt x="4" y="9"/>
                      <a:pt x="10" y="12"/>
                      <a:pt x="19" y="14"/>
                    </a:cubicBezTo>
                    <a:cubicBezTo>
                      <a:pt x="29" y="17"/>
                      <a:pt x="38" y="19"/>
                      <a:pt x="38" y="26"/>
                    </a:cubicBezTo>
                    <a:cubicBezTo>
                      <a:pt x="38" y="26"/>
                      <a:pt x="38" y="26"/>
                      <a:pt x="38" y="26"/>
                    </a:cubicBezTo>
                    <a:cubicBezTo>
                      <a:pt x="34" y="9"/>
                      <a:pt x="36" y="17"/>
                      <a:pt x="41" y="13"/>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97" name="Freeform 130">
                <a:extLst>
                  <a:ext uri="{FF2B5EF4-FFF2-40B4-BE49-F238E27FC236}">
                    <a16:creationId xmlns:a16="http://schemas.microsoft.com/office/drawing/2014/main" id="{9D656573-9F0A-4E4F-BFA5-EB0D5469C08F}"/>
                  </a:ext>
                </a:extLst>
              </p:cNvPr>
              <p:cNvSpPr>
                <a:spLocks/>
              </p:cNvSpPr>
              <p:nvPr/>
            </p:nvSpPr>
            <p:spPr bwMode="auto">
              <a:xfrm>
                <a:off x="2814" y="1259"/>
                <a:ext cx="127" cy="8"/>
              </a:xfrm>
              <a:custGeom>
                <a:avLst/>
                <a:gdLst>
                  <a:gd name="T0" fmla="*/ 0 w 51"/>
                  <a:gd name="T1" fmla="*/ 0 h 3"/>
                  <a:gd name="T2" fmla="*/ 0 w 51"/>
                  <a:gd name="T3" fmla="*/ 21 h 3"/>
                  <a:gd name="T4" fmla="*/ 383 w 51"/>
                  <a:gd name="T5" fmla="*/ 56 h 3"/>
                  <a:gd name="T6" fmla="*/ 383 w 51"/>
                  <a:gd name="T7" fmla="*/ 56 h 3"/>
                  <a:gd name="T8" fmla="*/ 787 w 51"/>
                  <a:gd name="T9" fmla="*/ 21 h 3"/>
                  <a:gd name="T10" fmla="*/ 787 w 51"/>
                  <a:gd name="T11" fmla="*/ 2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
                    <a:moveTo>
                      <a:pt x="0" y="0"/>
                    </a:moveTo>
                    <a:cubicBezTo>
                      <a:pt x="0" y="1"/>
                      <a:pt x="0" y="1"/>
                      <a:pt x="0" y="1"/>
                    </a:cubicBezTo>
                    <a:cubicBezTo>
                      <a:pt x="3" y="1"/>
                      <a:pt x="7" y="3"/>
                      <a:pt x="25" y="3"/>
                    </a:cubicBezTo>
                    <a:cubicBezTo>
                      <a:pt x="25" y="3"/>
                      <a:pt x="25" y="3"/>
                      <a:pt x="25" y="3"/>
                    </a:cubicBezTo>
                    <a:cubicBezTo>
                      <a:pt x="44" y="3"/>
                      <a:pt x="47" y="0"/>
                      <a:pt x="51" y="1"/>
                    </a:cubicBezTo>
                    <a:cubicBezTo>
                      <a:pt x="51" y="1"/>
                      <a:pt x="51" y="1"/>
                      <a:pt x="51" y="1"/>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98" name="Freeform 131">
                <a:extLst>
                  <a:ext uri="{FF2B5EF4-FFF2-40B4-BE49-F238E27FC236}">
                    <a16:creationId xmlns:a16="http://schemas.microsoft.com/office/drawing/2014/main" id="{A13933C4-4579-4BEF-94C9-C8E412B0E7CC}"/>
                  </a:ext>
                </a:extLst>
              </p:cNvPr>
              <p:cNvSpPr>
                <a:spLocks/>
              </p:cNvSpPr>
              <p:nvPr/>
            </p:nvSpPr>
            <p:spPr bwMode="auto">
              <a:xfrm>
                <a:off x="2931" y="1235"/>
                <a:ext cx="13" cy="29"/>
              </a:xfrm>
              <a:custGeom>
                <a:avLst/>
                <a:gdLst>
                  <a:gd name="T0" fmla="*/ 55 w 5"/>
                  <a:gd name="T1" fmla="*/ 200 h 11"/>
                  <a:gd name="T2" fmla="*/ 88 w 5"/>
                  <a:gd name="T3" fmla="*/ 166 h 11"/>
                  <a:gd name="T4" fmla="*/ 21 w 5"/>
                  <a:gd name="T5" fmla="*/ 0 h 11"/>
                  <a:gd name="T6" fmla="*/ 21 w 5"/>
                  <a:gd name="T7" fmla="*/ 0 h 11"/>
                  <a:gd name="T8" fmla="*/ 55 w 5"/>
                  <a:gd name="T9" fmla="*/ 20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1">
                    <a:moveTo>
                      <a:pt x="3" y="11"/>
                    </a:moveTo>
                    <a:cubicBezTo>
                      <a:pt x="5" y="9"/>
                      <a:pt x="5" y="9"/>
                      <a:pt x="5" y="9"/>
                    </a:cubicBezTo>
                    <a:cubicBezTo>
                      <a:pt x="2" y="7"/>
                      <a:pt x="1" y="2"/>
                      <a:pt x="1" y="0"/>
                    </a:cubicBezTo>
                    <a:cubicBezTo>
                      <a:pt x="1" y="0"/>
                      <a:pt x="1" y="0"/>
                      <a:pt x="1" y="0"/>
                    </a:cubicBezTo>
                    <a:cubicBezTo>
                      <a:pt x="1" y="1"/>
                      <a:pt x="0" y="8"/>
                      <a:pt x="3" y="11"/>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99" name="Freeform 132">
                <a:extLst>
                  <a:ext uri="{FF2B5EF4-FFF2-40B4-BE49-F238E27FC236}">
                    <a16:creationId xmlns:a16="http://schemas.microsoft.com/office/drawing/2014/main" id="{565C4B1A-64F9-45C6-A7D2-B0A29AE981F0}"/>
                  </a:ext>
                </a:extLst>
              </p:cNvPr>
              <p:cNvSpPr>
                <a:spLocks/>
              </p:cNvSpPr>
              <p:nvPr/>
            </p:nvSpPr>
            <p:spPr bwMode="auto">
              <a:xfrm>
                <a:off x="2811" y="1235"/>
                <a:ext cx="10" cy="26"/>
              </a:xfrm>
              <a:custGeom>
                <a:avLst/>
                <a:gdLst>
                  <a:gd name="T0" fmla="*/ 33 w 4"/>
                  <a:gd name="T1" fmla="*/ 0 h 10"/>
                  <a:gd name="T2" fmla="*/ 0 w 4"/>
                  <a:gd name="T3" fmla="*/ 156 h 10"/>
                  <a:gd name="T4" fmla="*/ 33 w 4"/>
                  <a:gd name="T5" fmla="*/ 177 h 10"/>
                  <a:gd name="T6" fmla="*/ 33 w 4"/>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0">
                    <a:moveTo>
                      <a:pt x="2" y="0"/>
                    </a:moveTo>
                    <a:cubicBezTo>
                      <a:pt x="4" y="3"/>
                      <a:pt x="2" y="6"/>
                      <a:pt x="0" y="9"/>
                    </a:cubicBezTo>
                    <a:cubicBezTo>
                      <a:pt x="2" y="10"/>
                      <a:pt x="2" y="10"/>
                      <a:pt x="2" y="10"/>
                    </a:cubicBezTo>
                    <a:cubicBezTo>
                      <a:pt x="4" y="7"/>
                      <a:pt x="4" y="3"/>
                      <a:pt x="2"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00" name="Freeform 133">
                <a:extLst>
                  <a:ext uri="{FF2B5EF4-FFF2-40B4-BE49-F238E27FC236}">
                    <a16:creationId xmlns:a16="http://schemas.microsoft.com/office/drawing/2014/main" id="{1615CDA6-D387-4229-A008-7CA92AEC0878}"/>
                  </a:ext>
                </a:extLst>
              </p:cNvPr>
              <p:cNvSpPr>
                <a:spLocks/>
              </p:cNvSpPr>
              <p:nvPr/>
            </p:nvSpPr>
            <p:spPr bwMode="auto">
              <a:xfrm>
                <a:off x="1876" y="1325"/>
                <a:ext cx="968" cy="1750"/>
              </a:xfrm>
              <a:custGeom>
                <a:avLst/>
                <a:gdLst>
                  <a:gd name="T0" fmla="*/ 4567 w 387"/>
                  <a:gd name="T1" fmla="*/ 115 h 656"/>
                  <a:gd name="T2" fmla="*/ 5493 w 387"/>
                  <a:gd name="T3" fmla="*/ 3359 h 656"/>
                  <a:gd name="T4" fmla="*/ 5993 w 387"/>
                  <a:gd name="T5" fmla="*/ 6456 h 656"/>
                  <a:gd name="T6" fmla="*/ 5963 w 387"/>
                  <a:gd name="T7" fmla="*/ 7080 h 656"/>
                  <a:gd name="T8" fmla="*/ 5775 w 387"/>
                  <a:gd name="T9" fmla="*/ 9345 h 656"/>
                  <a:gd name="T10" fmla="*/ 2804 w 387"/>
                  <a:gd name="T11" fmla="*/ 11428 h 656"/>
                  <a:gd name="T12" fmla="*/ 2376 w 387"/>
                  <a:gd name="T13" fmla="*/ 11466 h 656"/>
                  <a:gd name="T14" fmla="*/ 2284 w 387"/>
                  <a:gd name="T15" fmla="*/ 11450 h 656"/>
                  <a:gd name="T16" fmla="*/ 2209 w 387"/>
                  <a:gd name="T17" fmla="*/ 11487 h 656"/>
                  <a:gd name="T18" fmla="*/ 333 w 387"/>
                  <a:gd name="T19" fmla="*/ 11770 h 656"/>
                  <a:gd name="T20" fmla="*/ 363 w 387"/>
                  <a:gd name="T21" fmla="*/ 6875 h 656"/>
                  <a:gd name="T22" fmla="*/ 425 w 387"/>
                  <a:gd name="T23" fmla="*/ 6704 h 656"/>
                  <a:gd name="T24" fmla="*/ 688 w 387"/>
                  <a:gd name="T25" fmla="*/ 5295 h 656"/>
                  <a:gd name="T26" fmla="*/ 1063 w 387"/>
                  <a:gd name="T27" fmla="*/ 4028 h 656"/>
                  <a:gd name="T28" fmla="*/ 2709 w 387"/>
                  <a:gd name="T29" fmla="*/ 1403 h 656"/>
                  <a:gd name="T30" fmla="*/ 4567 w 387"/>
                  <a:gd name="T31" fmla="*/ 115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7" h="656">
                    <a:moveTo>
                      <a:pt x="292" y="6"/>
                    </a:moveTo>
                    <a:cubicBezTo>
                      <a:pt x="335" y="13"/>
                      <a:pt x="376" y="67"/>
                      <a:pt x="351" y="177"/>
                    </a:cubicBezTo>
                    <a:cubicBezTo>
                      <a:pt x="369" y="222"/>
                      <a:pt x="385" y="289"/>
                      <a:pt x="383" y="340"/>
                    </a:cubicBezTo>
                    <a:cubicBezTo>
                      <a:pt x="382" y="363"/>
                      <a:pt x="381" y="373"/>
                      <a:pt x="381" y="373"/>
                    </a:cubicBezTo>
                    <a:cubicBezTo>
                      <a:pt x="385" y="402"/>
                      <a:pt x="387" y="463"/>
                      <a:pt x="369" y="492"/>
                    </a:cubicBezTo>
                    <a:cubicBezTo>
                      <a:pt x="352" y="522"/>
                      <a:pt x="301" y="595"/>
                      <a:pt x="179" y="602"/>
                    </a:cubicBezTo>
                    <a:cubicBezTo>
                      <a:pt x="169" y="602"/>
                      <a:pt x="161" y="603"/>
                      <a:pt x="152" y="604"/>
                    </a:cubicBezTo>
                    <a:cubicBezTo>
                      <a:pt x="150" y="604"/>
                      <a:pt x="148" y="603"/>
                      <a:pt x="146" y="603"/>
                    </a:cubicBezTo>
                    <a:cubicBezTo>
                      <a:pt x="144" y="603"/>
                      <a:pt x="143" y="605"/>
                      <a:pt x="141" y="605"/>
                    </a:cubicBezTo>
                    <a:cubicBezTo>
                      <a:pt x="50" y="619"/>
                      <a:pt x="29" y="656"/>
                      <a:pt x="21" y="620"/>
                    </a:cubicBezTo>
                    <a:cubicBezTo>
                      <a:pt x="12" y="580"/>
                      <a:pt x="0" y="411"/>
                      <a:pt x="23" y="362"/>
                    </a:cubicBezTo>
                    <a:cubicBezTo>
                      <a:pt x="25" y="358"/>
                      <a:pt x="27" y="353"/>
                      <a:pt x="27" y="353"/>
                    </a:cubicBezTo>
                    <a:cubicBezTo>
                      <a:pt x="28" y="338"/>
                      <a:pt x="34" y="286"/>
                      <a:pt x="44" y="279"/>
                    </a:cubicBezTo>
                    <a:cubicBezTo>
                      <a:pt x="45" y="266"/>
                      <a:pt x="51" y="244"/>
                      <a:pt x="68" y="212"/>
                    </a:cubicBezTo>
                    <a:cubicBezTo>
                      <a:pt x="86" y="179"/>
                      <a:pt x="126" y="118"/>
                      <a:pt x="173" y="74"/>
                    </a:cubicBezTo>
                    <a:cubicBezTo>
                      <a:pt x="220" y="29"/>
                      <a:pt x="250" y="0"/>
                      <a:pt x="292" y="6"/>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01" name="Freeform 134">
                <a:extLst>
                  <a:ext uri="{FF2B5EF4-FFF2-40B4-BE49-F238E27FC236}">
                    <a16:creationId xmlns:a16="http://schemas.microsoft.com/office/drawing/2014/main" id="{0D3A6D40-8F21-4C06-8CE8-1A3CA7905C1F}"/>
                  </a:ext>
                </a:extLst>
              </p:cNvPr>
              <p:cNvSpPr>
                <a:spLocks/>
              </p:cNvSpPr>
              <p:nvPr/>
            </p:nvSpPr>
            <p:spPr bwMode="auto">
              <a:xfrm>
                <a:off x="2749" y="1792"/>
                <a:ext cx="87" cy="477"/>
              </a:xfrm>
              <a:custGeom>
                <a:avLst/>
                <a:gdLst>
                  <a:gd name="T0" fmla="*/ 0 w 35"/>
                  <a:gd name="T1" fmla="*/ 0 h 179"/>
                  <a:gd name="T2" fmla="*/ 495 w 35"/>
                  <a:gd name="T3" fmla="*/ 3387 h 179"/>
                  <a:gd name="T4" fmla="*/ 0 60000 65536"/>
                  <a:gd name="T5" fmla="*/ 0 60000 65536"/>
                </a:gdLst>
                <a:ahLst/>
                <a:cxnLst>
                  <a:cxn ang="T4">
                    <a:pos x="T0" y="T1"/>
                  </a:cxn>
                  <a:cxn ang="T5">
                    <a:pos x="T2" y="T3"/>
                  </a:cxn>
                </a:cxnLst>
                <a:rect l="0" t="0" r="r" b="b"/>
                <a:pathLst>
                  <a:path w="35" h="179">
                    <a:moveTo>
                      <a:pt x="0" y="0"/>
                    </a:moveTo>
                    <a:cubicBezTo>
                      <a:pt x="19" y="46"/>
                      <a:pt x="35" y="128"/>
                      <a:pt x="32" y="179"/>
                    </a:cubicBez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02" name="Freeform 135">
                <a:extLst>
                  <a:ext uri="{FF2B5EF4-FFF2-40B4-BE49-F238E27FC236}">
                    <a16:creationId xmlns:a16="http://schemas.microsoft.com/office/drawing/2014/main" id="{61775AFC-ADB4-4B4E-BE83-F89834E5593B}"/>
                  </a:ext>
                </a:extLst>
              </p:cNvPr>
              <p:cNvSpPr>
                <a:spLocks/>
              </p:cNvSpPr>
              <p:nvPr/>
            </p:nvSpPr>
            <p:spPr bwMode="auto">
              <a:xfrm>
                <a:off x="2931" y="1243"/>
                <a:ext cx="923" cy="1837"/>
              </a:xfrm>
              <a:custGeom>
                <a:avLst/>
                <a:gdLst>
                  <a:gd name="T0" fmla="*/ 1176 w 369"/>
                  <a:gd name="T1" fmla="*/ 776 h 689"/>
                  <a:gd name="T2" fmla="*/ 583 w 369"/>
                  <a:gd name="T3" fmla="*/ 3695 h 689"/>
                  <a:gd name="T4" fmla="*/ 188 w 369"/>
                  <a:gd name="T5" fmla="*/ 6276 h 689"/>
                  <a:gd name="T6" fmla="*/ 708 w 369"/>
                  <a:gd name="T7" fmla="*/ 7825 h 689"/>
                  <a:gd name="T8" fmla="*/ 1813 w 369"/>
                  <a:gd name="T9" fmla="*/ 9625 h 689"/>
                  <a:gd name="T10" fmla="*/ 1801 w 369"/>
                  <a:gd name="T11" fmla="*/ 11409 h 689"/>
                  <a:gd name="T12" fmla="*/ 2679 w 369"/>
                  <a:gd name="T13" fmla="*/ 11771 h 689"/>
                  <a:gd name="T14" fmla="*/ 3492 w 369"/>
                  <a:gd name="T15" fmla="*/ 12184 h 689"/>
                  <a:gd name="T16" fmla="*/ 5525 w 369"/>
                  <a:gd name="T17" fmla="*/ 12910 h 689"/>
                  <a:gd name="T18" fmla="*/ 5776 w 369"/>
                  <a:gd name="T19" fmla="*/ 9156 h 689"/>
                  <a:gd name="T20" fmla="*/ 5651 w 369"/>
                  <a:gd name="T21" fmla="*/ 7919 h 689"/>
                  <a:gd name="T22" fmla="*/ 5663 w 369"/>
                  <a:gd name="T23" fmla="*/ 7735 h 689"/>
                  <a:gd name="T24" fmla="*/ 4850 w 369"/>
                  <a:gd name="T25" fmla="*/ 4151 h 689"/>
                  <a:gd name="T26" fmla="*/ 1176 w 369"/>
                  <a:gd name="T27" fmla="*/ 776 h 6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689">
                    <a:moveTo>
                      <a:pt x="75" y="41"/>
                    </a:moveTo>
                    <a:cubicBezTo>
                      <a:pt x="50" y="55"/>
                      <a:pt x="25" y="79"/>
                      <a:pt x="37" y="195"/>
                    </a:cubicBezTo>
                    <a:cubicBezTo>
                      <a:pt x="29" y="204"/>
                      <a:pt x="0" y="262"/>
                      <a:pt x="12" y="331"/>
                    </a:cubicBezTo>
                    <a:cubicBezTo>
                      <a:pt x="23" y="401"/>
                      <a:pt x="45" y="413"/>
                      <a:pt x="45" y="413"/>
                    </a:cubicBezTo>
                    <a:cubicBezTo>
                      <a:pt x="70" y="438"/>
                      <a:pt x="114" y="466"/>
                      <a:pt x="116" y="508"/>
                    </a:cubicBezTo>
                    <a:cubicBezTo>
                      <a:pt x="119" y="551"/>
                      <a:pt x="94" y="577"/>
                      <a:pt x="115" y="602"/>
                    </a:cubicBezTo>
                    <a:cubicBezTo>
                      <a:pt x="136" y="627"/>
                      <a:pt x="160" y="622"/>
                      <a:pt x="171" y="621"/>
                    </a:cubicBezTo>
                    <a:cubicBezTo>
                      <a:pt x="176" y="629"/>
                      <a:pt x="177" y="627"/>
                      <a:pt x="223" y="643"/>
                    </a:cubicBezTo>
                    <a:cubicBezTo>
                      <a:pt x="270" y="659"/>
                      <a:pt x="341" y="689"/>
                      <a:pt x="353" y="681"/>
                    </a:cubicBezTo>
                    <a:cubicBezTo>
                      <a:pt x="365" y="673"/>
                      <a:pt x="369" y="523"/>
                      <a:pt x="369" y="483"/>
                    </a:cubicBezTo>
                    <a:cubicBezTo>
                      <a:pt x="369" y="443"/>
                      <a:pt x="365" y="418"/>
                      <a:pt x="361" y="418"/>
                    </a:cubicBezTo>
                    <a:cubicBezTo>
                      <a:pt x="361" y="416"/>
                      <a:pt x="362" y="411"/>
                      <a:pt x="362" y="408"/>
                    </a:cubicBezTo>
                    <a:cubicBezTo>
                      <a:pt x="362" y="367"/>
                      <a:pt x="357" y="296"/>
                      <a:pt x="310" y="219"/>
                    </a:cubicBezTo>
                    <a:cubicBezTo>
                      <a:pt x="261" y="137"/>
                      <a:pt x="158" y="0"/>
                      <a:pt x="75" y="41"/>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03" name="Freeform 136">
                <a:extLst>
                  <a:ext uri="{FF2B5EF4-FFF2-40B4-BE49-F238E27FC236}">
                    <a16:creationId xmlns:a16="http://schemas.microsoft.com/office/drawing/2014/main" id="{910ED3C0-E54E-4AE5-8415-49B76363B82E}"/>
                  </a:ext>
                </a:extLst>
              </p:cNvPr>
              <p:cNvSpPr>
                <a:spLocks/>
              </p:cNvSpPr>
              <p:nvPr/>
            </p:nvSpPr>
            <p:spPr bwMode="auto">
              <a:xfrm>
                <a:off x="1961" y="2728"/>
                <a:ext cx="788" cy="315"/>
              </a:xfrm>
              <a:custGeom>
                <a:avLst/>
                <a:gdLst>
                  <a:gd name="T0" fmla="*/ 2271 w 315"/>
                  <a:gd name="T1" fmla="*/ 1447 h 118"/>
                  <a:gd name="T2" fmla="*/ 1846 w 315"/>
                  <a:gd name="T3" fmla="*/ 1482 h 118"/>
                  <a:gd name="T4" fmla="*/ 1751 w 315"/>
                  <a:gd name="T5" fmla="*/ 1468 h 118"/>
                  <a:gd name="T6" fmla="*/ 1676 w 315"/>
                  <a:gd name="T7" fmla="*/ 1503 h 118"/>
                  <a:gd name="T8" fmla="*/ 0 w 315"/>
                  <a:gd name="T9" fmla="*/ 2074 h 118"/>
                  <a:gd name="T10" fmla="*/ 3522 w 315"/>
                  <a:gd name="T11" fmla="*/ 1866 h 118"/>
                  <a:gd name="T12" fmla="*/ 4868 w 315"/>
                  <a:gd name="T13" fmla="*/ 0 h 118"/>
                  <a:gd name="T14" fmla="*/ 2271 w 315"/>
                  <a:gd name="T15" fmla="*/ 1447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5" h="118">
                    <a:moveTo>
                      <a:pt x="145" y="76"/>
                    </a:moveTo>
                    <a:cubicBezTo>
                      <a:pt x="135" y="76"/>
                      <a:pt x="127" y="77"/>
                      <a:pt x="118" y="78"/>
                    </a:cubicBezTo>
                    <a:cubicBezTo>
                      <a:pt x="116" y="78"/>
                      <a:pt x="114" y="77"/>
                      <a:pt x="112" y="77"/>
                    </a:cubicBezTo>
                    <a:cubicBezTo>
                      <a:pt x="110" y="77"/>
                      <a:pt x="109" y="79"/>
                      <a:pt x="107" y="79"/>
                    </a:cubicBezTo>
                    <a:cubicBezTo>
                      <a:pt x="45" y="89"/>
                      <a:pt x="15" y="109"/>
                      <a:pt x="0" y="109"/>
                    </a:cubicBezTo>
                    <a:cubicBezTo>
                      <a:pt x="27" y="118"/>
                      <a:pt x="138" y="108"/>
                      <a:pt x="225" y="98"/>
                    </a:cubicBezTo>
                    <a:cubicBezTo>
                      <a:pt x="315" y="88"/>
                      <a:pt x="307" y="23"/>
                      <a:pt x="311" y="0"/>
                    </a:cubicBezTo>
                    <a:cubicBezTo>
                      <a:pt x="283" y="32"/>
                      <a:pt x="232" y="71"/>
                      <a:pt x="145" y="76"/>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04" name="Freeform 137">
                <a:extLst>
                  <a:ext uri="{FF2B5EF4-FFF2-40B4-BE49-F238E27FC236}">
                    <a16:creationId xmlns:a16="http://schemas.microsoft.com/office/drawing/2014/main" id="{40EECE2E-E7F1-40C3-9972-BEFDA051A904}"/>
                  </a:ext>
                </a:extLst>
              </p:cNvPr>
              <p:cNvSpPr>
                <a:spLocks/>
              </p:cNvSpPr>
              <p:nvPr/>
            </p:nvSpPr>
            <p:spPr bwMode="auto">
              <a:xfrm>
                <a:off x="3031" y="2352"/>
                <a:ext cx="783" cy="776"/>
              </a:xfrm>
              <a:custGeom>
                <a:avLst/>
                <a:gdLst>
                  <a:gd name="T0" fmla="*/ 2867 w 313"/>
                  <a:gd name="T1" fmla="*/ 4301 h 291"/>
                  <a:gd name="T2" fmla="*/ 2054 w 313"/>
                  <a:gd name="T3" fmla="*/ 3891 h 291"/>
                  <a:gd name="T4" fmla="*/ 1176 w 313"/>
                  <a:gd name="T5" fmla="*/ 3528 h 291"/>
                  <a:gd name="T6" fmla="*/ 1188 w 313"/>
                  <a:gd name="T7" fmla="*/ 1741 h 291"/>
                  <a:gd name="T8" fmla="*/ 113 w 313"/>
                  <a:gd name="T9" fmla="*/ 0 h 291"/>
                  <a:gd name="T10" fmla="*/ 238 w 313"/>
                  <a:gd name="T11" fmla="*/ 2125 h 291"/>
                  <a:gd name="T12" fmla="*/ 238 w 313"/>
                  <a:gd name="T13" fmla="*/ 3925 h 291"/>
                  <a:gd name="T14" fmla="*/ 1971 w 313"/>
                  <a:gd name="T15" fmla="*/ 4893 h 291"/>
                  <a:gd name="T16" fmla="*/ 4881 w 313"/>
                  <a:gd name="T17" fmla="*/ 5043 h 291"/>
                  <a:gd name="T18" fmla="*/ 4901 w 313"/>
                  <a:gd name="T19" fmla="*/ 5027 h 291"/>
                  <a:gd name="T20" fmla="*/ 2867 w 313"/>
                  <a:gd name="T21" fmla="*/ 4301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3" h="291">
                    <a:moveTo>
                      <a:pt x="183" y="227"/>
                    </a:moveTo>
                    <a:cubicBezTo>
                      <a:pt x="137" y="211"/>
                      <a:pt x="136" y="213"/>
                      <a:pt x="131" y="205"/>
                    </a:cubicBezTo>
                    <a:cubicBezTo>
                      <a:pt x="120" y="206"/>
                      <a:pt x="96" y="211"/>
                      <a:pt x="75" y="186"/>
                    </a:cubicBezTo>
                    <a:cubicBezTo>
                      <a:pt x="54" y="161"/>
                      <a:pt x="79" y="135"/>
                      <a:pt x="76" y="92"/>
                    </a:cubicBezTo>
                    <a:cubicBezTo>
                      <a:pt x="74" y="51"/>
                      <a:pt x="33" y="24"/>
                      <a:pt x="7" y="0"/>
                    </a:cubicBezTo>
                    <a:cubicBezTo>
                      <a:pt x="0" y="41"/>
                      <a:pt x="13" y="78"/>
                      <a:pt x="15" y="112"/>
                    </a:cubicBezTo>
                    <a:cubicBezTo>
                      <a:pt x="18" y="150"/>
                      <a:pt x="12" y="177"/>
                      <a:pt x="15" y="207"/>
                    </a:cubicBezTo>
                    <a:cubicBezTo>
                      <a:pt x="18" y="238"/>
                      <a:pt x="67" y="251"/>
                      <a:pt x="126" y="258"/>
                    </a:cubicBezTo>
                    <a:cubicBezTo>
                      <a:pt x="185" y="265"/>
                      <a:pt x="277" y="291"/>
                      <a:pt x="312" y="266"/>
                    </a:cubicBezTo>
                    <a:cubicBezTo>
                      <a:pt x="312" y="265"/>
                      <a:pt x="312" y="265"/>
                      <a:pt x="313" y="265"/>
                    </a:cubicBezTo>
                    <a:cubicBezTo>
                      <a:pt x="300" y="273"/>
                      <a:pt x="230" y="243"/>
                      <a:pt x="183" y="227"/>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05" name="Freeform 138">
                <a:extLst>
                  <a:ext uri="{FF2B5EF4-FFF2-40B4-BE49-F238E27FC236}">
                    <a16:creationId xmlns:a16="http://schemas.microsoft.com/office/drawing/2014/main" id="{AFA4F27C-2176-47D6-BC49-111E991399FC}"/>
                  </a:ext>
                </a:extLst>
              </p:cNvPr>
              <p:cNvSpPr>
                <a:spLocks/>
              </p:cNvSpPr>
              <p:nvPr/>
            </p:nvSpPr>
            <p:spPr bwMode="auto">
              <a:xfrm>
                <a:off x="2068" y="1371"/>
                <a:ext cx="466" cy="522"/>
              </a:xfrm>
              <a:custGeom>
                <a:avLst/>
                <a:gdLst>
                  <a:gd name="T0" fmla="*/ 0 w 186"/>
                  <a:gd name="T1" fmla="*/ 3702 h 196"/>
                  <a:gd name="T2" fmla="*/ 2926 w 186"/>
                  <a:gd name="T3" fmla="*/ 0 h 196"/>
                  <a:gd name="T4" fmla="*/ 0 w 186"/>
                  <a:gd name="T5" fmla="*/ 3702 h 196"/>
                  <a:gd name="T6" fmla="*/ 0 60000 65536"/>
                  <a:gd name="T7" fmla="*/ 0 60000 65536"/>
                  <a:gd name="T8" fmla="*/ 0 60000 65536"/>
                </a:gdLst>
                <a:ahLst/>
                <a:cxnLst>
                  <a:cxn ang="T6">
                    <a:pos x="T0" y="T1"/>
                  </a:cxn>
                  <a:cxn ang="T7">
                    <a:pos x="T2" y="T3"/>
                  </a:cxn>
                  <a:cxn ang="T8">
                    <a:pos x="T4" y="T5"/>
                  </a:cxn>
                </a:cxnLst>
                <a:rect l="0" t="0" r="r" b="b"/>
                <a:pathLst>
                  <a:path w="186" h="196">
                    <a:moveTo>
                      <a:pt x="0" y="196"/>
                    </a:moveTo>
                    <a:cubicBezTo>
                      <a:pt x="20" y="152"/>
                      <a:pt x="119" y="21"/>
                      <a:pt x="186" y="0"/>
                    </a:cubicBezTo>
                    <a:cubicBezTo>
                      <a:pt x="166" y="15"/>
                      <a:pt x="61" y="97"/>
                      <a:pt x="0" y="1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06" name="Freeform 139">
                <a:extLst>
                  <a:ext uri="{FF2B5EF4-FFF2-40B4-BE49-F238E27FC236}">
                    <a16:creationId xmlns:a16="http://schemas.microsoft.com/office/drawing/2014/main" id="{EFD93B3B-485E-492D-B8D9-E522C16CC9FD}"/>
                  </a:ext>
                </a:extLst>
              </p:cNvPr>
              <p:cNvSpPr>
                <a:spLocks/>
              </p:cNvSpPr>
              <p:nvPr/>
            </p:nvSpPr>
            <p:spPr bwMode="auto">
              <a:xfrm>
                <a:off x="3014" y="1360"/>
                <a:ext cx="142" cy="341"/>
              </a:xfrm>
              <a:custGeom>
                <a:avLst/>
                <a:gdLst>
                  <a:gd name="T0" fmla="*/ 882 w 57"/>
                  <a:gd name="T1" fmla="*/ 0 h 128"/>
                  <a:gd name="T2" fmla="*/ 125 w 57"/>
                  <a:gd name="T3" fmla="*/ 2419 h 128"/>
                  <a:gd name="T4" fmla="*/ 882 w 57"/>
                  <a:gd name="T5" fmla="*/ 0 h 128"/>
                  <a:gd name="T6" fmla="*/ 0 60000 65536"/>
                  <a:gd name="T7" fmla="*/ 0 60000 65536"/>
                  <a:gd name="T8" fmla="*/ 0 60000 65536"/>
                </a:gdLst>
                <a:ahLst/>
                <a:cxnLst>
                  <a:cxn ang="T6">
                    <a:pos x="T0" y="T1"/>
                  </a:cxn>
                  <a:cxn ang="T7">
                    <a:pos x="T2" y="T3"/>
                  </a:cxn>
                  <a:cxn ang="T8">
                    <a:pos x="T4" y="T5"/>
                  </a:cxn>
                </a:cxnLst>
                <a:rect l="0" t="0" r="r" b="b"/>
                <a:pathLst>
                  <a:path w="57" h="128">
                    <a:moveTo>
                      <a:pt x="57" y="0"/>
                    </a:moveTo>
                    <a:cubicBezTo>
                      <a:pt x="33" y="6"/>
                      <a:pt x="0" y="26"/>
                      <a:pt x="8" y="128"/>
                    </a:cubicBezTo>
                    <a:cubicBezTo>
                      <a:pt x="10" y="107"/>
                      <a:pt x="14" y="18"/>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07" name="Freeform 140">
                <a:extLst>
                  <a:ext uri="{FF2B5EF4-FFF2-40B4-BE49-F238E27FC236}">
                    <a16:creationId xmlns:a16="http://schemas.microsoft.com/office/drawing/2014/main" id="{EB437C2A-C3A6-411B-B526-7FC51AC74E4A}"/>
                  </a:ext>
                </a:extLst>
              </p:cNvPr>
              <p:cNvSpPr>
                <a:spLocks/>
              </p:cNvSpPr>
              <p:nvPr/>
            </p:nvSpPr>
            <p:spPr bwMode="auto">
              <a:xfrm>
                <a:off x="2956" y="1651"/>
                <a:ext cx="130" cy="637"/>
              </a:xfrm>
              <a:custGeom>
                <a:avLst/>
                <a:gdLst>
                  <a:gd name="T0" fmla="*/ 395 w 52"/>
                  <a:gd name="T1" fmla="*/ 4526 h 239"/>
                  <a:gd name="T2" fmla="*/ 83 w 52"/>
                  <a:gd name="T3" fmla="*/ 3084 h 239"/>
                  <a:gd name="T4" fmla="*/ 395 w 52"/>
                  <a:gd name="T5" fmla="*/ 1045 h 239"/>
                  <a:gd name="T6" fmla="*/ 813 w 52"/>
                  <a:gd name="T7" fmla="*/ 0 h 239"/>
                  <a:gd name="T8" fmla="*/ 395 w 52"/>
                  <a:gd name="T9" fmla="*/ 1399 h 239"/>
                  <a:gd name="T10" fmla="*/ 395 w 52"/>
                  <a:gd name="T11" fmla="*/ 4526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239">
                    <a:moveTo>
                      <a:pt x="25" y="239"/>
                    </a:moveTo>
                    <a:cubicBezTo>
                      <a:pt x="16" y="226"/>
                      <a:pt x="10" y="207"/>
                      <a:pt x="5" y="163"/>
                    </a:cubicBezTo>
                    <a:cubicBezTo>
                      <a:pt x="0" y="119"/>
                      <a:pt x="14" y="72"/>
                      <a:pt x="25" y="55"/>
                    </a:cubicBezTo>
                    <a:cubicBezTo>
                      <a:pt x="36" y="38"/>
                      <a:pt x="52" y="17"/>
                      <a:pt x="52" y="0"/>
                    </a:cubicBezTo>
                    <a:cubicBezTo>
                      <a:pt x="51" y="25"/>
                      <a:pt x="34" y="50"/>
                      <a:pt x="25" y="74"/>
                    </a:cubicBezTo>
                    <a:cubicBezTo>
                      <a:pt x="16" y="98"/>
                      <a:pt x="3" y="172"/>
                      <a:pt x="25" y="2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08" name="Freeform 141">
                <a:extLst>
                  <a:ext uri="{FF2B5EF4-FFF2-40B4-BE49-F238E27FC236}">
                    <a16:creationId xmlns:a16="http://schemas.microsoft.com/office/drawing/2014/main" id="{4461EDF9-E40C-4C51-B328-1C932D38117E}"/>
                  </a:ext>
                </a:extLst>
              </p:cNvPr>
              <p:cNvSpPr>
                <a:spLocks/>
              </p:cNvSpPr>
              <p:nvPr/>
            </p:nvSpPr>
            <p:spPr bwMode="auto">
              <a:xfrm>
                <a:off x="2081" y="2179"/>
                <a:ext cx="695" cy="141"/>
              </a:xfrm>
              <a:custGeom>
                <a:avLst/>
                <a:gdLst>
                  <a:gd name="T0" fmla="*/ 0 w 278"/>
                  <a:gd name="T1" fmla="*/ 0 h 53"/>
                  <a:gd name="T2" fmla="*/ 1688 w 278"/>
                  <a:gd name="T3" fmla="*/ 601 h 53"/>
                  <a:gd name="T4" fmla="*/ 3470 w 278"/>
                  <a:gd name="T5" fmla="*/ 772 h 53"/>
                  <a:gd name="T6" fmla="*/ 4345 w 278"/>
                  <a:gd name="T7" fmla="*/ 998 h 53"/>
                  <a:gd name="T8" fmla="*/ 3313 w 278"/>
                  <a:gd name="T9" fmla="*/ 849 h 53"/>
                  <a:gd name="T10" fmla="*/ 1458 w 278"/>
                  <a:gd name="T11" fmla="*/ 636 h 53"/>
                  <a:gd name="T12" fmla="*/ 0 w 278"/>
                  <a:gd name="T13" fmla="*/ 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8" h="53">
                    <a:moveTo>
                      <a:pt x="0" y="0"/>
                    </a:moveTo>
                    <a:cubicBezTo>
                      <a:pt x="20" y="9"/>
                      <a:pt x="75" y="26"/>
                      <a:pt x="108" y="32"/>
                    </a:cubicBezTo>
                    <a:cubicBezTo>
                      <a:pt x="141" y="38"/>
                      <a:pt x="200" y="40"/>
                      <a:pt x="222" y="41"/>
                    </a:cubicBezTo>
                    <a:cubicBezTo>
                      <a:pt x="244" y="42"/>
                      <a:pt x="270" y="50"/>
                      <a:pt x="278" y="53"/>
                    </a:cubicBezTo>
                    <a:cubicBezTo>
                      <a:pt x="262" y="50"/>
                      <a:pt x="227" y="46"/>
                      <a:pt x="212" y="45"/>
                    </a:cubicBezTo>
                    <a:cubicBezTo>
                      <a:pt x="197" y="44"/>
                      <a:pt x="121" y="43"/>
                      <a:pt x="93" y="34"/>
                    </a:cubicBezTo>
                    <a:cubicBezTo>
                      <a:pt x="65" y="25"/>
                      <a:pt x="19" y="1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09" name="Freeform 142">
                <a:extLst>
                  <a:ext uri="{FF2B5EF4-FFF2-40B4-BE49-F238E27FC236}">
                    <a16:creationId xmlns:a16="http://schemas.microsoft.com/office/drawing/2014/main" id="{71B430A2-11AE-4AD8-9067-CF8D89B35471}"/>
                  </a:ext>
                </a:extLst>
              </p:cNvPr>
              <p:cNvSpPr>
                <a:spLocks/>
              </p:cNvSpPr>
              <p:nvPr/>
            </p:nvSpPr>
            <p:spPr bwMode="auto">
              <a:xfrm>
                <a:off x="1951" y="2504"/>
                <a:ext cx="255" cy="419"/>
              </a:xfrm>
              <a:custGeom>
                <a:avLst/>
                <a:gdLst>
                  <a:gd name="T0" fmla="*/ 1595 w 102"/>
                  <a:gd name="T1" fmla="*/ 2984 h 157"/>
                  <a:gd name="T2" fmla="*/ 20 w 102"/>
                  <a:gd name="T3" fmla="*/ 0 h 157"/>
                  <a:gd name="T4" fmla="*/ 1595 w 102"/>
                  <a:gd name="T5" fmla="*/ 2984 h 157"/>
                  <a:gd name="T6" fmla="*/ 0 60000 65536"/>
                  <a:gd name="T7" fmla="*/ 0 60000 65536"/>
                  <a:gd name="T8" fmla="*/ 0 60000 65536"/>
                </a:gdLst>
                <a:ahLst/>
                <a:cxnLst>
                  <a:cxn ang="T6">
                    <a:pos x="T0" y="T1"/>
                  </a:cxn>
                  <a:cxn ang="T7">
                    <a:pos x="T2" y="T3"/>
                  </a:cxn>
                  <a:cxn ang="T8">
                    <a:pos x="T4" y="T5"/>
                  </a:cxn>
                </a:cxnLst>
                <a:rect l="0" t="0" r="r" b="b"/>
                <a:pathLst>
                  <a:path w="102" h="157">
                    <a:moveTo>
                      <a:pt x="102" y="157"/>
                    </a:moveTo>
                    <a:cubicBezTo>
                      <a:pt x="45" y="137"/>
                      <a:pt x="4" y="27"/>
                      <a:pt x="1" y="0"/>
                    </a:cubicBezTo>
                    <a:cubicBezTo>
                      <a:pt x="0" y="25"/>
                      <a:pt x="32" y="139"/>
                      <a:pt x="102" y="1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10" name="Freeform 143">
                <a:extLst>
                  <a:ext uri="{FF2B5EF4-FFF2-40B4-BE49-F238E27FC236}">
                    <a16:creationId xmlns:a16="http://schemas.microsoft.com/office/drawing/2014/main" id="{AF9A9B40-46BC-48E5-A331-6A83CA30231F}"/>
                  </a:ext>
                </a:extLst>
              </p:cNvPr>
              <p:cNvSpPr>
                <a:spLocks/>
              </p:cNvSpPr>
              <p:nvPr/>
            </p:nvSpPr>
            <p:spPr bwMode="auto">
              <a:xfrm>
                <a:off x="3151" y="2435"/>
                <a:ext cx="118" cy="432"/>
              </a:xfrm>
              <a:custGeom>
                <a:avLst/>
                <a:gdLst>
                  <a:gd name="T0" fmla="*/ 650 w 47"/>
                  <a:gd name="T1" fmla="*/ 3072 h 162"/>
                  <a:gd name="T2" fmla="*/ 492 w 47"/>
                  <a:gd name="T3" fmla="*/ 1685 h 162"/>
                  <a:gd name="T4" fmla="*/ 0 w 47"/>
                  <a:gd name="T5" fmla="*/ 0 h 162"/>
                  <a:gd name="T6" fmla="*/ 600 w 47"/>
                  <a:gd name="T7" fmla="*/ 1685 h 162"/>
                  <a:gd name="T8" fmla="*/ 650 w 47"/>
                  <a:gd name="T9" fmla="*/ 307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62">
                    <a:moveTo>
                      <a:pt x="41" y="162"/>
                    </a:moveTo>
                    <a:cubicBezTo>
                      <a:pt x="21" y="147"/>
                      <a:pt x="20" y="140"/>
                      <a:pt x="31" y="89"/>
                    </a:cubicBezTo>
                    <a:cubicBezTo>
                      <a:pt x="42" y="38"/>
                      <a:pt x="13" y="9"/>
                      <a:pt x="0" y="0"/>
                    </a:cubicBezTo>
                    <a:cubicBezTo>
                      <a:pt x="22" y="18"/>
                      <a:pt x="47" y="31"/>
                      <a:pt x="38" y="89"/>
                    </a:cubicBezTo>
                    <a:cubicBezTo>
                      <a:pt x="32" y="127"/>
                      <a:pt x="20" y="139"/>
                      <a:pt x="41" y="1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11" name="Freeform 144">
                <a:extLst>
                  <a:ext uri="{FF2B5EF4-FFF2-40B4-BE49-F238E27FC236}">
                    <a16:creationId xmlns:a16="http://schemas.microsoft.com/office/drawing/2014/main" id="{F7176E3F-5B7D-48ED-91F2-06AF300016B1}"/>
                  </a:ext>
                </a:extLst>
              </p:cNvPr>
              <p:cNvSpPr>
                <a:spLocks/>
              </p:cNvSpPr>
              <p:nvPr/>
            </p:nvSpPr>
            <p:spPr bwMode="auto">
              <a:xfrm>
                <a:off x="3511" y="2456"/>
                <a:ext cx="313" cy="419"/>
              </a:xfrm>
              <a:custGeom>
                <a:avLst/>
                <a:gdLst>
                  <a:gd name="T0" fmla="*/ 0 w 125"/>
                  <a:gd name="T1" fmla="*/ 2984 h 157"/>
                  <a:gd name="T2" fmla="*/ 1963 w 125"/>
                  <a:gd name="T3" fmla="*/ 0 h 157"/>
                  <a:gd name="T4" fmla="*/ 0 w 125"/>
                  <a:gd name="T5" fmla="*/ 2984 h 157"/>
                  <a:gd name="T6" fmla="*/ 0 60000 65536"/>
                  <a:gd name="T7" fmla="*/ 0 60000 65536"/>
                  <a:gd name="T8" fmla="*/ 0 60000 65536"/>
                </a:gdLst>
                <a:ahLst/>
                <a:cxnLst>
                  <a:cxn ang="T6">
                    <a:pos x="T0" y="T1"/>
                  </a:cxn>
                  <a:cxn ang="T7">
                    <a:pos x="T2" y="T3"/>
                  </a:cxn>
                  <a:cxn ang="T8">
                    <a:pos x="T4" y="T5"/>
                  </a:cxn>
                </a:cxnLst>
                <a:rect l="0" t="0" r="r" b="b"/>
                <a:pathLst>
                  <a:path w="125" h="157">
                    <a:moveTo>
                      <a:pt x="0" y="157"/>
                    </a:moveTo>
                    <a:cubicBezTo>
                      <a:pt x="95" y="117"/>
                      <a:pt x="119" y="21"/>
                      <a:pt x="125" y="0"/>
                    </a:cubicBezTo>
                    <a:cubicBezTo>
                      <a:pt x="116" y="41"/>
                      <a:pt x="89" y="136"/>
                      <a:pt x="0" y="1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12" name="Freeform 145">
                <a:extLst>
                  <a:ext uri="{FF2B5EF4-FFF2-40B4-BE49-F238E27FC236}">
                    <a16:creationId xmlns:a16="http://schemas.microsoft.com/office/drawing/2014/main" id="{D69BDE6A-0037-433A-957A-6269C9E64D56}"/>
                  </a:ext>
                </a:extLst>
              </p:cNvPr>
              <p:cNvSpPr>
                <a:spLocks/>
              </p:cNvSpPr>
              <p:nvPr/>
            </p:nvSpPr>
            <p:spPr bwMode="auto">
              <a:xfrm>
                <a:off x="2704" y="1443"/>
                <a:ext cx="62" cy="306"/>
              </a:xfrm>
              <a:custGeom>
                <a:avLst/>
                <a:gdLst>
                  <a:gd name="T0" fmla="*/ 12 w 25"/>
                  <a:gd name="T1" fmla="*/ 865 h 115"/>
                  <a:gd name="T2" fmla="*/ 246 w 25"/>
                  <a:gd name="T3" fmla="*/ 2166 h 115"/>
                  <a:gd name="T4" fmla="*/ 290 w 25"/>
                  <a:gd name="T5" fmla="*/ 942 h 115"/>
                  <a:gd name="T6" fmla="*/ 0 w 25"/>
                  <a:gd name="T7" fmla="*/ 0 h 115"/>
                  <a:gd name="T8" fmla="*/ 42 w 25"/>
                  <a:gd name="T9" fmla="*/ 86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46"/>
                    </a:moveTo>
                    <a:cubicBezTo>
                      <a:pt x="15" y="66"/>
                      <a:pt x="7" y="93"/>
                      <a:pt x="16" y="115"/>
                    </a:cubicBezTo>
                    <a:cubicBezTo>
                      <a:pt x="25" y="97"/>
                      <a:pt x="23" y="70"/>
                      <a:pt x="19" y="50"/>
                    </a:cubicBezTo>
                    <a:cubicBezTo>
                      <a:pt x="17" y="33"/>
                      <a:pt x="13" y="12"/>
                      <a:pt x="0" y="0"/>
                    </a:cubicBezTo>
                    <a:cubicBezTo>
                      <a:pt x="3" y="13"/>
                      <a:pt x="20" y="35"/>
                      <a:pt x="3" y="46"/>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13" name="Freeform 146">
                <a:extLst>
                  <a:ext uri="{FF2B5EF4-FFF2-40B4-BE49-F238E27FC236}">
                    <a16:creationId xmlns:a16="http://schemas.microsoft.com/office/drawing/2014/main" id="{E3CC4FEE-A09C-4C92-B9D6-40D00F66C57B}"/>
                  </a:ext>
                </a:extLst>
              </p:cNvPr>
              <p:cNvSpPr>
                <a:spLocks/>
              </p:cNvSpPr>
              <p:nvPr/>
            </p:nvSpPr>
            <p:spPr bwMode="auto">
              <a:xfrm>
                <a:off x="1946" y="2331"/>
                <a:ext cx="308" cy="600"/>
              </a:xfrm>
              <a:custGeom>
                <a:avLst/>
                <a:gdLst>
                  <a:gd name="T0" fmla="*/ 1931 w 123"/>
                  <a:gd name="T1" fmla="*/ 4267 h 225"/>
                  <a:gd name="T2" fmla="*/ 0 w 123"/>
                  <a:gd name="T3" fmla="*/ 0 h 225"/>
                  <a:gd name="T4" fmla="*/ 1931 w 123"/>
                  <a:gd name="T5" fmla="*/ 4267 h 225"/>
                  <a:gd name="T6" fmla="*/ 0 60000 65536"/>
                  <a:gd name="T7" fmla="*/ 0 60000 65536"/>
                  <a:gd name="T8" fmla="*/ 0 60000 65536"/>
                </a:gdLst>
                <a:ahLst/>
                <a:cxnLst>
                  <a:cxn ang="T6">
                    <a:pos x="T0" y="T1"/>
                  </a:cxn>
                  <a:cxn ang="T7">
                    <a:pos x="T2" y="T3"/>
                  </a:cxn>
                  <a:cxn ang="T8">
                    <a:pos x="T4" y="T5"/>
                  </a:cxn>
                </a:cxnLst>
                <a:rect l="0" t="0" r="r" b="b"/>
                <a:pathLst>
                  <a:path w="123" h="225">
                    <a:moveTo>
                      <a:pt x="123" y="225"/>
                    </a:moveTo>
                    <a:cubicBezTo>
                      <a:pt x="28" y="192"/>
                      <a:pt x="0" y="43"/>
                      <a:pt x="0" y="0"/>
                    </a:cubicBezTo>
                    <a:cubicBezTo>
                      <a:pt x="6" y="43"/>
                      <a:pt x="47" y="194"/>
                      <a:pt x="123" y="225"/>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14" name="Freeform 147">
                <a:extLst>
                  <a:ext uri="{FF2B5EF4-FFF2-40B4-BE49-F238E27FC236}">
                    <a16:creationId xmlns:a16="http://schemas.microsoft.com/office/drawing/2014/main" id="{8E82B849-081F-44CF-AF84-2299C7C09D88}"/>
                  </a:ext>
                </a:extLst>
              </p:cNvPr>
              <p:cNvSpPr>
                <a:spLocks/>
              </p:cNvSpPr>
              <p:nvPr/>
            </p:nvSpPr>
            <p:spPr bwMode="auto">
              <a:xfrm>
                <a:off x="2389" y="2429"/>
                <a:ext cx="435" cy="475"/>
              </a:xfrm>
              <a:custGeom>
                <a:avLst/>
                <a:gdLst>
                  <a:gd name="T0" fmla="*/ 0 w 174"/>
                  <a:gd name="T1" fmla="*/ 3384 h 178"/>
                  <a:gd name="T2" fmla="*/ 1970 w 174"/>
                  <a:gd name="T3" fmla="*/ 2244 h 178"/>
                  <a:gd name="T4" fmla="*/ 2708 w 174"/>
                  <a:gd name="T5" fmla="*/ 0 h 178"/>
                  <a:gd name="T6" fmla="*/ 1895 w 174"/>
                  <a:gd name="T7" fmla="*/ 2095 h 178"/>
                  <a:gd name="T8" fmla="*/ 0 w 174"/>
                  <a:gd name="T9" fmla="*/ 3384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178">
                    <a:moveTo>
                      <a:pt x="0" y="178"/>
                    </a:moveTo>
                    <a:cubicBezTo>
                      <a:pt x="33" y="174"/>
                      <a:pt x="78" y="163"/>
                      <a:pt x="126" y="118"/>
                    </a:cubicBezTo>
                    <a:cubicBezTo>
                      <a:pt x="174" y="73"/>
                      <a:pt x="171" y="37"/>
                      <a:pt x="173" y="0"/>
                    </a:cubicBezTo>
                    <a:cubicBezTo>
                      <a:pt x="172" y="18"/>
                      <a:pt x="165" y="68"/>
                      <a:pt x="121" y="110"/>
                    </a:cubicBezTo>
                    <a:cubicBezTo>
                      <a:pt x="77" y="152"/>
                      <a:pt x="16" y="178"/>
                      <a:pt x="0" y="178"/>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15" name="Freeform 148">
                <a:extLst>
                  <a:ext uri="{FF2B5EF4-FFF2-40B4-BE49-F238E27FC236}">
                    <a16:creationId xmlns:a16="http://schemas.microsoft.com/office/drawing/2014/main" id="{931029E6-1A31-43E7-83D0-E091503A4B7B}"/>
                  </a:ext>
                </a:extLst>
              </p:cNvPr>
              <p:cNvSpPr>
                <a:spLocks/>
              </p:cNvSpPr>
              <p:nvPr/>
            </p:nvSpPr>
            <p:spPr bwMode="auto">
              <a:xfrm>
                <a:off x="2038" y="2133"/>
                <a:ext cx="731" cy="166"/>
              </a:xfrm>
              <a:custGeom>
                <a:avLst/>
                <a:gdLst>
                  <a:gd name="T0" fmla="*/ 0 w 292"/>
                  <a:gd name="T1" fmla="*/ 0 h 62"/>
                  <a:gd name="T2" fmla="*/ 1084 w 292"/>
                  <a:gd name="T3" fmla="*/ 517 h 62"/>
                  <a:gd name="T4" fmla="*/ 2463 w 292"/>
                  <a:gd name="T5" fmla="*/ 940 h 62"/>
                  <a:gd name="T6" fmla="*/ 4581 w 292"/>
                  <a:gd name="T7" fmla="*/ 1189 h 62"/>
                  <a:gd name="T8" fmla="*/ 2921 w 292"/>
                  <a:gd name="T9" fmla="*/ 790 h 62"/>
                  <a:gd name="T10" fmla="*/ 2213 w 292"/>
                  <a:gd name="T11" fmla="*/ 688 h 62"/>
                  <a:gd name="T12" fmla="*/ 1004 w 292"/>
                  <a:gd name="T13" fmla="*/ 367 h 62"/>
                  <a:gd name="T14" fmla="*/ 0 w 292"/>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2" h="62">
                    <a:moveTo>
                      <a:pt x="0" y="0"/>
                    </a:moveTo>
                    <a:cubicBezTo>
                      <a:pt x="17" y="11"/>
                      <a:pt x="43" y="18"/>
                      <a:pt x="69" y="27"/>
                    </a:cubicBezTo>
                    <a:cubicBezTo>
                      <a:pt x="95" y="35"/>
                      <a:pt x="126" y="45"/>
                      <a:pt x="157" y="49"/>
                    </a:cubicBezTo>
                    <a:cubicBezTo>
                      <a:pt x="188" y="52"/>
                      <a:pt x="247" y="49"/>
                      <a:pt x="292" y="62"/>
                    </a:cubicBezTo>
                    <a:cubicBezTo>
                      <a:pt x="269" y="53"/>
                      <a:pt x="240" y="44"/>
                      <a:pt x="186" y="41"/>
                    </a:cubicBezTo>
                    <a:cubicBezTo>
                      <a:pt x="177" y="40"/>
                      <a:pt x="159" y="39"/>
                      <a:pt x="141" y="36"/>
                    </a:cubicBezTo>
                    <a:cubicBezTo>
                      <a:pt x="111" y="31"/>
                      <a:pt x="78" y="23"/>
                      <a:pt x="64" y="19"/>
                    </a:cubicBezTo>
                    <a:cubicBezTo>
                      <a:pt x="42" y="13"/>
                      <a:pt x="7" y="4"/>
                      <a:pt x="0" y="0"/>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16" name="Freeform 149">
                <a:extLst>
                  <a:ext uri="{FF2B5EF4-FFF2-40B4-BE49-F238E27FC236}">
                    <a16:creationId xmlns:a16="http://schemas.microsoft.com/office/drawing/2014/main" id="{B465D796-1E5F-45B1-AA0E-89DEE99089F2}"/>
                  </a:ext>
                </a:extLst>
              </p:cNvPr>
              <p:cNvSpPr>
                <a:spLocks/>
              </p:cNvSpPr>
              <p:nvPr/>
            </p:nvSpPr>
            <p:spPr bwMode="auto">
              <a:xfrm>
                <a:off x="2704" y="1653"/>
                <a:ext cx="122" cy="587"/>
              </a:xfrm>
              <a:custGeom>
                <a:avLst/>
                <a:gdLst>
                  <a:gd name="T0" fmla="*/ 695 w 49"/>
                  <a:gd name="T1" fmla="*/ 4178 h 220"/>
                  <a:gd name="T2" fmla="*/ 341 w 49"/>
                  <a:gd name="T3" fmla="*/ 1502 h 220"/>
                  <a:gd name="T4" fmla="*/ 0 w 49"/>
                  <a:gd name="T5" fmla="*/ 0 h 220"/>
                  <a:gd name="T6" fmla="*/ 261 w 49"/>
                  <a:gd name="T7" fmla="*/ 1822 h 220"/>
                  <a:gd name="T8" fmla="*/ 695 w 49"/>
                  <a:gd name="T9" fmla="*/ 4178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220">
                    <a:moveTo>
                      <a:pt x="45" y="220"/>
                    </a:moveTo>
                    <a:cubicBezTo>
                      <a:pt x="46" y="170"/>
                      <a:pt x="34" y="120"/>
                      <a:pt x="22" y="79"/>
                    </a:cubicBezTo>
                    <a:cubicBezTo>
                      <a:pt x="13" y="49"/>
                      <a:pt x="2" y="25"/>
                      <a:pt x="0" y="0"/>
                    </a:cubicBezTo>
                    <a:cubicBezTo>
                      <a:pt x="0" y="32"/>
                      <a:pt x="9" y="68"/>
                      <a:pt x="17" y="96"/>
                    </a:cubicBezTo>
                    <a:cubicBezTo>
                      <a:pt x="24" y="123"/>
                      <a:pt x="49" y="199"/>
                      <a:pt x="45" y="220"/>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17" name="Freeform 150">
                <a:extLst>
                  <a:ext uri="{FF2B5EF4-FFF2-40B4-BE49-F238E27FC236}">
                    <a16:creationId xmlns:a16="http://schemas.microsoft.com/office/drawing/2014/main" id="{DE1C49BC-9B28-4DF6-B5C3-28BB6432D555}"/>
                  </a:ext>
                </a:extLst>
              </p:cNvPr>
              <p:cNvSpPr>
                <a:spLocks/>
              </p:cNvSpPr>
              <p:nvPr/>
            </p:nvSpPr>
            <p:spPr bwMode="auto">
              <a:xfrm>
                <a:off x="2619" y="2104"/>
                <a:ext cx="217" cy="197"/>
              </a:xfrm>
              <a:custGeom>
                <a:avLst/>
                <a:gdLst>
                  <a:gd name="T0" fmla="*/ 187 w 87"/>
                  <a:gd name="T1" fmla="*/ 1113 h 74"/>
                  <a:gd name="T2" fmla="*/ 1182 w 87"/>
                  <a:gd name="T3" fmla="*/ 0 h 74"/>
                  <a:gd name="T4" fmla="*/ 1087 w 87"/>
                  <a:gd name="T5" fmla="*/ 1318 h 74"/>
                  <a:gd name="T6" fmla="*/ 728 w 87"/>
                  <a:gd name="T7" fmla="*/ 1262 h 74"/>
                  <a:gd name="T8" fmla="*/ 0 w 87"/>
                  <a:gd name="T9" fmla="*/ 1249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74">
                    <a:moveTo>
                      <a:pt x="12" y="59"/>
                    </a:moveTo>
                    <a:cubicBezTo>
                      <a:pt x="45" y="70"/>
                      <a:pt x="77" y="31"/>
                      <a:pt x="76" y="0"/>
                    </a:cubicBezTo>
                    <a:cubicBezTo>
                      <a:pt x="75" y="16"/>
                      <a:pt x="87" y="62"/>
                      <a:pt x="70" y="70"/>
                    </a:cubicBezTo>
                    <a:cubicBezTo>
                      <a:pt x="62" y="74"/>
                      <a:pt x="54" y="69"/>
                      <a:pt x="47" y="67"/>
                    </a:cubicBezTo>
                    <a:cubicBezTo>
                      <a:pt x="31" y="64"/>
                      <a:pt x="16" y="67"/>
                      <a:pt x="0" y="66"/>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18" name="Freeform 151">
                <a:extLst>
                  <a:ext uri="{FF2B5EF4-FFF2-40B4-BE49-F238E27FC236}">
                    <a16:creationId xmlns:a16="http://schemas.microsoft.com/office/drawing/2014/main" id="{5FD7D478-C664-49D3-ADC3-1D46030E26D5}"/>
                  </a:ext>
                </a:extLst>
              </p:cNvPr>
              <p:cNvSpPr>
                <a:spLocks/>
              </p:cNvSpPr>
              <p:nvPr/>
            </p:nvSpPr>
            <p:spPr bwMode="auto">
              <a:xfrm>
                <a:off x="1941" y="2915"/>
                <a:ext cx="245" cy="88"/>
              </a:xfrm>
              <a:custGeom>
                <a:avLst/>
                <a:gdLst>
                  <a:gd name="T0" fmla="*/ 20 w 98"/>
                  <a:gd name="T1" fmla="*/ 136 h 33"/>
                  <a:gd name="T2" fmla="*/ 533 w 98"/>
                  <a:gd name="T3" fmla="*/ 477 h 33"/>
                  <a:gd name="T4" fmla="*/ 1533 w 98"/>
                  <a:gd name="T5" fmla="*/ 136 h 33"/>
                  <a:gd name="T6" fmla="*/ 1113 w 98"/>
                  <a:gd name="T7" fmla="*/ 149 h 33"/>
                  <a:gd name="T8" fmla="*/ 688 w 98"/>
                  <a:gd name="T9" fmla="*/ 149 h 33"/>
                  <a:gd name="T10" fmla="*/ 408 w 98"/>
                  <a:gd name="T11" fmla="*/ 376 h 33"/>
                  <a:gd name="T12" fmla="*/ 50 w 98"/>
                  <a:gd name="T13" fmla="*/ 149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33">
                    <a:moveTo>
                      <a:pt x="1" y="7"/>
                    </a:moveTo>
                    <a:cubicBezTo>
                      <a:pt x="0" y="33"/>
                      <a:pt x="13" y="33"/>
                      <a:pt x="34" y="25"/>
                    </a:cubicBezTo>
                    <a:cubicBezTo>
                      <a:pt x="53" y="18"/>
                      <a:pt x="78" y="6"/>
                      <a:pt x="98" y="7"/>
                    </a:cubicBezTo>
                    <a:cubicBezTo>
                      <a:pt x="89" y="1"/>
                      <a:pt x="81" y="7"/>
                      <a:pt x="71" y="8"/>
                    </a:cubicBezTo>
                    <a:cubicBezTo>
                      <a:pt x="58" y="9"/>
                      <a:pt x="54" y="0"/>
                      <a:pt x="44" y="8"/>
                    </a:cubicBezTo>
                    <a:cubicBezTo>
                      <a:pt x="37" y="13"/>
                      <a:pt x="36" y="19"/>
                      <a:pt x="26" y="20"/>
                    </a:cubicBezTo>
                    <a:cubicBezTo>
                      <a:pt x="14" y="22"/>
                      <a:pt x="11" y="13"/>
                      <a:pt x="3" y="8"/>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19" name="Freeform 152">
                <a:extLst>
                  <a:ext uri="{FF2B5EF4-FFF2-40B4-BE49-F238E27FC236}">
                    <a16:creationId xmlns:a16="http://schemas.microsoft.com/office/drawing/2014/main" id="{25096BD5-E28E-417A-B10A-85C18D0B70CA}"/>
                  </a:ext>
                </a:extLst>
              </p:cNvPr>
              <p:cNvSpPr>
                <a:spLocks/>
              </p:cNvSpPr>
              <p:nvPr/>
            </p:nvSpPr>
            <p:spPr bwMode="auto">
              <a:xfrm>
                <a:off x="3339" y="1424"/>
                <a:ext cx="510" cy="1456"/>
              </a:xfrm>
              <a:custGeom>
                <a:avLst/>
                <a:gdLst>
                  <a:gd name="T0" fmla="*/ 175 w 204"/>
                  <a:gd name="T1" fmla="*/ 0 h 546"/>
                  <a:gd name="T2" fmla="*/ 2613 w 204"/>
                  <a:gd name="T3" fmla="*/ 4003 h 546"/>
                  <a:gd name="T4" fmla="*/ 2270 w 204"/>
                  <a:gd name="T5" fmla="*/ 8725 h 546"/>
                  <a:gd name="T6" fmla="*/ 0 w 204"/>
                  <a:gd name="T7" fmla="*/ 10296 h 546"/>
                  <a:gd name="T8" fmla="*/ 2363 w 204"/>
                  <a:gd name="T9" fmla="*/ 6805 h 546"/>
                  <a:gd name="T10" fmla="*/ 175 w 204"/>
                  <a:gd name="T11" fmla="*/ 0 h 5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 h="546">
                    <a:moveTo>
                      <a:pt x="11" y="0"/>
                    </a:moveTo>
                    <a:cubicBezTo>
                      <a:pt x="43" y="26"/>
                      <a:pt x="129" y="108"/>
                      <a:pt x="167" y="211"/>
                    </a:cubicBezTo>
                    <a:cubicBezTo>
                      <a:pt x="204" y="314"/>
                      <a:pt x="193" y="388"/>
                      <a:pt x="145" y="460"/>
                    </a:cubicBezTo>
                    <a:cubicBezTo>
                      <a:pt x="97" y="532"/>
                      <a:pt x="32" y="546"/>
                      <a:pt x="0" y="543"/>
                    </a:cubicBezTo>
                    <a:cubicBezTo>
                      <a:pt x="31" y="534"/>
                      <a:pt x="128" y="502"/>
                      <a:pt x="151" y="359"/>
                    </a:cubicBezTo>
                    <a:cubicBezTo>
                      <a:pt x="173" y="216"/>
                      <a:pt x="80" y="56"/>
                      <a:pt x="11" y="0"/>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20" name="Freeform 153">
                <a:extLst>
                  <a:ext uri="{FF2B5EF4-FFF2-40B4-BE49-F238E27FC236}">
                    <a16:creationId xmlns:a16="http://schemas.microsoft.com/office/drawing/2014/main" id="{BC70E5BC-38A0-4F32-86EC-965EE901ACC9}"/>
                  </a:ext>
                </a:extLst>
              </p:cNvPr>
              <p:cNvSpPr>
                <a:spLocks/>
              </p:cNvSpPr>
              <p:nvPr/>
            </p:nvSpPr>
            <p:spPr bwMode="auto">
              <a:xfrm>
                <a:off x="3476" y="2480"/>
                <a:ext cx="363" cy="573"/>
              </a:xfrm>
              <a:custGeom>
                <a:avLst/>
                <a:gdLst>
                  <a:gd name="T0" fmla="*/ 2276 w 145"/>
                  <a:gd name="T1" fmla="*/ 0 h 215"/>
                  <a:gd name="T2" fmla="*/ 1963 w 145"/>
                  <a:gd name="T3" fmla="*/ 3899 h 215"/>
                  <a:gd name="T4" fmla="*/ 0 w 145"/>
                  <a:gd name="T5" fmla="*/ 3217 h 215"/>
                  <a:gd name="T6" fmla="*/ 1785 w 145"/>
                  <a:gd name="T7" fmla="*/ 3068 h 215"/>
                  <a:gd name="T8" fmla="*/ 2276 w 145"/>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215">
                    <a:moveTo>
                      <a:pt x="145" y="0"/>
                    </a:moveTo>
                    <a:cubicBezTo>
                      <a:pt x="145" y="46"/>
                      <a:pt x="140" y="196"/>
                      <a:pt x="125" y="206"/>
                    </a:cubicBezTo>
                    <a:cubicBezTo>
                      <a:pt x="110" y="215"/>
                      <a:pt x="24" y="180"/>
                      <a:pt x="0" y="170"/>
                    </a:cubicBezTo>
                    <a:cubicBezTo>
                      <a:pt x="37" y="178"/>
                      <a:pt x="96" y="188"/>
                      <a:pt x="114" y="162"/>
                    </a:cubicBezTo>
                    <a:cubicBezTo>
                      <a:pt x="133" y="135"/>
                      <a:pt x="145" y="19"/>
                      <a:pt x="145" y="0"/>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21" name="Freeform 154">
                <a:extLst>
                  <a:ext uri="{FF2B5EF4-FFF2-40B4-BE49-F238E27FC236}">
                    <a16:creationId xmlns:a16="http://schemas.microsoft.com/office/drawing/2014/main" id="{25D83006-2EA3-4099-B0B3-572392E2B6D8}"/>
                  </a:ext>
                </a:extLst>
              </p:cNvPr>
              <p:cNvSpPr>
                <a:spLocks/>
              </p:cNvSpPr>
              <p:nvPr/>
            </p:nvSpPr>
            <p:spPr bwMode="auto">
              <a:xfrm>
                <a:off x="2446" y="1915"/>
                <a:ext cx="363" cy="362"/>
              </a:xfrm>
              <a:custGeom>
                <a:avLst/>
                <a:gdLst>
                  <a:gd name="T0" fmla="*/ 0 w 145"/>
                  <a:gd name="T1" fmla="*/ 2247 h 136"/>
                  <a:gd name="T2" fmla="*/ 1692 w 145"/>
                  <a:gd name="T3" fmla="*/ 1701 h 136"/>
                  <a:gd name="T4" fmla="*/ 1913 w 145"/>
                  <a:gd name="T5" fmla="*/ 0 h 136"/>
                  <a:gd name="T6" fmla="*/ 2130 w 145"/>
                  <a:gd name="T7" fmla="*/ 588 h 136"/>
                  <a:gd name="T8" fmla="*/ 2276 w 145"/>
                  <a:gd name="T9" fmla="*/ 1791 h 136"/>
                  <a:gd name="T10" fmla="*/ 2130 w 145"/>
                  <a:gd name="T11" fmla="*/ 2417 h 136"/>
                  <a:gd name="T12" fmla="*/ 1522 w 145"/>
                  <a:gd name="T13" fmla="*/ 2566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136">
                    <a:moveTo>
                      <a:pt x="0" y="119"/>
                    </a:moveTo>
                    <a:cubicBezTo>
                      <a:pt x="28" y="123"/>
                      <a:pt x="80" y="124"/>
                      <a:pt x="108" y="90"/>
                    </a:cubicBezTo>
                    <a:cubicBezTo>
                      <a:pt x="136" y="55"/>
                      <a:pt x="125" y="15"/>
                      <a:pt x="122" y="0"/>
                    </a:cubicBezTo>
                    <a:cubicBezTo>
                      <a:pt x="136" y="31"/>
                      <a:pt x="136" y="31"/>
                      <a:pt x="136" y="31"/>
                    </a:cubicBezTo>
                    <a:cubicBezTo>
                      <a:pt x="145" y="95"/>
                      <a:pt x="145" y="95"/>
                      <a:pt x="145" y="95"/>
                    </a:cubicBezTo>
                    <a:cubicBezTo>
                      <a:pt x="136" y="128"/>
                      <a:pt x="136" y="128"/>
                      <a:pt x="136" y="128"/>
                    </a:cubicBezTo>
                    <a:cubicBezTo>
                      <a:pt x="97" y="136"/>
                      <a:pt x="97" y="136"/>
                      <a:pt x="97" y="136"/>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22" name="Freeform 155">
                <a:extLst>
                  <a:ext uri="{FF2B5EF4-FFF2-40B4-BE49-F238E27FC236}">
                    <a16:creationId xmlns:a16="http://schemas.microsoft.com/office/drawing/2014/main" id="{D59390D0-73FA-4A36-9EB6-6FA956653BA2}"/>
                  </a:ext>
                </a:extLst>
              </p:cNvPr>
              <p:cNvSpPr>
                <a:spLocks/>
              </p:cNvSpPr>
              <p:nvPr/>
            </p:nvSpPr>
            <p:spPr bwMode="auto">
              <a:xfrm>
                <a:off x="3061" y="2376"/>
                <a:ext cx="153" cy="440"/>
              </a:xfrm>
              <a:custGeom>
                <a:avLst/>
                <a:gdLst>
                  <a:gd name="T0" fmla="*/ 20 w 61"/>
                  <a:gd name="T1" fmla="*/ 56 h 165"/>
                  <a:gd name="T2" fmla="*/ 755 w 61"/>
                  <a:gd name="T3" fmla="*/ 1459 h 165"/>
                  <a:gd name="T4" fmla="*/ 850 w 61"/>
                  <a:gd name="T5" fmla="*/ 3128 h 165"/>
                  <a:gd name="T6" fmla="*/ 900 w 61"/>
                  <a:gd name="T7" fmla="*/ 2125 h 165"/>
                  <a:gd name="T8" fmla="*/ 900 w 61"/>
                  <a:gd name="T9" fmla="*/ 1251 h 165"/>
                  <a:gd name="T10" fmla="*/ 0 w 61"/>
                  <a:gd name="T11" fmla="*/ 0 h 1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165">
                    <a:moveTo>
                      <a:pt x="1" y="3"/>
                    </a:moveTo>
                    <a:cubicBezTo>
                      <a:pt x="25" y="17"/>
                      <a:pt x="49" y="46"/>
                      <a:pt x="48" y="77"/>
                    </a:cubicBezTo>
                    <a:cubicBezTo>
                      <a:pt x="48" y="106"/>
                      <a:pt x="34" y="140"/>
                      <a:pt x="54" y="165"/>
                    </a:cubicBezTo>
                    <a:cubicBezTo>
                      <a:pt x="45" y="151"/>
                      <a:pt x="53" y="128"/>
                      <a:pt x="57" y="112"/>
                    </a:cubicBezTo>
                    <a:cubicBezTo>
                      <a:pt x="60" y="98"/>
                      <a:pt x="61" y="80"/>
                      <a:pt x="57" y="66"/>
                    </a:cubicBezTo>
                    <a:cubicBezTo>
                      <a:pt x="50" y="38"/>
                      <a:pt x="21" y="15"/>
                      <a:pt x="0" y="0"/>
                    </a:cubicBezTo>
                  </a:path>
                </a:pathLst>
              </a:custGeom>
              <a:solidFill>
                <a:srgbClr val="C686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23" name="Freeform 156">
                <a:extLst>
                  <a:ext uri="{FF2B5EF4-FFF2-40B4-BE49-F238E27FC236}">
                    <a16:creationId xmlns:a16="http://schemas.microsoft.com/office/drawing/2014/main" id="{757EA5E9-DA55-444D-857A-2155B0811BDA}"/>
                  </a:ext>
                </a:extLst>
              </p:cNvPr>
              <p:cNvSpPr>
                <a:spLocks/>
              </p:cNvSpPr>
              <p:nvPr/>
            </p:nvSpPr>
            <p:spPr bwMode="auto">
              <a:xfrm>
                <a:off x="3539" y="2992"/>
                <a:ext cx="227" cy="91"/>
              </a:xfrm>
              <a:custGeom>
                <a:avLst/>
                <a:gdLst>
                  <a:gd name="T0" fmla="*/ 0 w 91"/>
                  <a:gd name="T1" fmla="*/ 0 h 34"/>
                  <a:gd name="T2" fmla="*/ 808 w 91"/>
                  <a:gd name="T3" fmla="*/ 343 h 34"/>
                  <a:gd name="T4" fmla="*/ 1412 w 91"/>
                  <a:gd name="T5" fmla="*/ 538 h 34"/>
                  <a:gd name="T6" fmla="*/ 808 w 91"/>
                  <a:gd name="T7" fmla="*/ 632 h 34"/>
                  <a:gd name="T8" fmla="*/ 92 w 91"/>
                  <a:gd name="T9" fmla="*/ 517 h 34"/>
                  <a:gd name="T10" fmla="*/ 479 w 91"/>
                  <a:gd name="T11" fmla="*/ 444 h 34"/>
                  <a:gd name="T12" fmla="*/ 262 w 91"/>
                  <a:gd name="T13" fmla="*/ 137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34">
                    <a:moveTo>
                      <a:pt x="0" y="0"/>
                    </a:moveTo>
                    <a:cubicBezTo>
                      <a:pt x="17" y="4"/>
                      <a:pt x="34" y="12"/>
                      <a:pt x="52" y="18"/>
                    </a:cubicBezTo>
                    <a:cubicBezTo>
                      <a:pt x="62" y="21"/>
                      <a:pt x="83" y="21"/>
                      <a:pt x="91" y="28"/>
                    </a:cubicBezTo>
                    <a:cubicBezTo>
                      <a:pt x="79" y="34"/>
                      <a:pt x="64" y="33"/>
                      <a:pt x="52" y="33"/>
                    </a:cubicBezTo>
                    <a:cubicBezTo>
                      <a:pt x="37" y="32"/>
                      <a:pt x="20" y="32"/>
                      <a:pt x="6" y="27"/>
                    </a:cubicBezTo>
                    <a:cubicBezTo>
                      <a:pt x="13" y="27"/>
                      <a:pt x="27" y="30"/>
                      <a:pt x="31" y="23"/>
                    </a:cubicBezTo>
                    <a:cubicBezTo>
                      <a:pt x="35" y="14"/>
                      <a:pt x="23" y="10"/>
                      <a:pt x="17" y="7"/>
                    </a:cubicBezTo>
                  </a:path>
                </a:pathLst>
              </a:custGeom>
              <a:solidFill>
                <a:srgbClr val="C686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24" name="Freeform 157">
                <a:extLst>
                  <a:ext uri="{FF2B5EF4-FFF2-40B4-BE49-F238E27FC236}">
                    <a16:creationId xmlns:a16="http://schemas.microsoft.com/office/drawing/2014/main" id="{ACB387DD-5F11-4C41-A00A-05552F4C1846}"/>
                  </a:ext>
                </a:extLst>
              </p:cNvPr>
              <p:cNvSpPr>
                <a:spLocks/>
              </p:cNvSpPr>
              <p:nvPr/>
            </p:nvSpPr>
            <p:spPr bwMode="auto">
              <a:xfrm>
                <a:off x="2013" y="2949"/>
                <a:ext cx="191" cy="83"/>
              </a:xfrm>
              <a:custGeom>
                <a:avLst/>
                <a:gdLst>
                  <a:gd name="T0" fmla="*/ 0 w 76"/>
                  <a:gd name="T1" fmla="*/ 479 h 31"/>
                  <a:gd name="T2" fmla="*/ 568 w 76"/>
                  <a:gd name="T3" fmla="*/ 230 h 31"/>
                  <a:gd name="T4" fmla="*/ 1206 w 76"/>
                  <a:gd name="T5" fmla="*/ 56 h 31"/>
                  <a:gd name="T6" fmla="*/ 985 w 76"/>
                  <a:gd name="T7" fmla="*/ 402 h 31"/>
                  <a:gd name="T8" fmla="*/ 96 w 76"/>
                  <a:gd name="T9" fmla="*/ 47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31">
                    <a:moveTo>
                      <a:pt x="0" y="25"/>
                    </a:moveTo>
                    <a:cubicBezTo>
                      <a:pt x="10" y="24"/>
                      <a:pt x="25" y="15"/>
                      <a:pt x="36" y="12"/>
                    </a:cubicBezTo>
                    <a:cubicBezTo>
                      <a:pt x="46" y="9"/>
                      <a:pt x="67" y="0"/>
                      <a:pt x="76" y="3"/>
                    </a:cubicBezTo>
                    <a:cubicBezTo>
                      <a:pt x="70" y="6"/>
                      <a:pt x="44" y="14"/>
                      <a:pt x="62" y="21"/>
                    </a:cubicBezTo>
                    <a:cubicBezTo>
                      <a:pt x="57" y="27"/>
                      <a:pt x="9" y="31"/>
                      <a:pt x="6" y="25"/>
                    </a:cubicBezTo>
                  </a:path>
                </a:pathLst>
              </a:custGeom>
              <a:solidFill>
                <a:srgbClr val="C686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25" name="Freeform 158">
                <a:extLst>
                  <a:ext uri="{FF2B5EF4-FFF2-40B4-BE49-F238E27FC236}">
                    <a16:creationId xmlns:a16="http://schemas.microsoft.com/office/drawing/2014/main" id="{26DFF2BE-4ADE-47B4-A35D-72F30DA1392E}"/>
                  </a:ext>
                </a:extLst>
              </p:cNvPr>
              <p:cNvSpPr>
                <a:spLocks/>
              </p:cNvSpPr>
              <p:nvPr/>
            </p:nvSpPr>
            <p:spPr bwMode="auto">
              <a:xfrm>
                <a:off x="2656" y="2752"/>
                <a:ext cx="73" cy="171"/>
              </a:xfrm>
              <a:custGeom>
                <a:avLst/>
                <a:gdLst>
                  <a:gd name="T0" fmla="*/ 0 w 29"/>
                  <a:gd name="T1" fmla="*/ 492 h 64"/>
                  <a:gd name="T2" fmla="*/ 443 w 29"/>
                  <a:gd name="T3" fmla="*/ 0 h 64"/>
                  <a:gd name="T4" fmla="*/ 400 w 29"/>
                  <a:gd name="T5" fmla="*/ 492 h 64"/>
                  <a:gd name="T6" fmla="*/ 83 w 29"/>
                  <a:gd name="T7" fmla="*/ 1221 h 64"/>
                  <a:gd name="T8" fmla="*/ 242 w 29"/>
                  <a:gd name="T9" fmla="*/ 615 h 64"/>
                  <a:gd name="T10" fmla="*/ 33 w 29"/>
                  <a:gd name="T11" fmla="*/ 513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64">
                    <a:moveTo>
                      <a:pt x="0" y="26"/>
                    </a:moveTo>
                    <a:cubicBezTo>
                      <a:pt x="10" y="18"/>
                      <a:pt x="19" y="8"/>
                      <a:pt x="28" y="0"/>
                    </a:cubicBezTo>
                    <a:cubicBezTo>
                      <a:pt x="29" y="9"/>
                      <a:pt x="28" y="17"/>
                      <a:pt x="25" y="26"/>
                    </a:cubicBezTo>
                    <a:cubicBezTo>
                      <a:pt x="21" y="37"/>
                      <a:pt x="14" y="56"/>
                      <a:pt x="5" y="64"/>
                    </a:cubicBezTo>
                    <a:cubicBezTo>
                      <a:pt x="9" y="54"/>
                      <a:pt x="14" y="43"/>
                      <a:pt x="15" y="32"/>
                    </a:cubicBezTo>
                    <a:cubicBezTo>
                      <a:pt x="16" y="25"/>
                      <a:pt x="9" y="14"/>
                      <a:pt x="2" y="27"/>
                    </a:cubicBezTo>
                  </a:path>
                </a:pathLst>
              </a:custGeom>
              <a:solidFill>
                <a:srgbClr val="C686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26" name="Freeform 159">
                <a:extLst>
                  <a:ext uri="{FF2B5EF4-FFF2-40B4-BE49-F238E27FC236}">
                    <a16:creationId xmlns:a16="http://schemas.microsoft.com/office/drawing/2014/main" id="{4EA3B77B-9A86-4174-A312-F2000820A217}"/>
                  </a:ext>
                </a:extLst>
              </p:cNvPr>
              <p:cNvSpPr>
                <a:spLocks/>
              </p:cNvSpPr>
              <p:nvPr/>
            </p:nvSpPr>
            <p:spPr bwMode="auto">
              <a:xfrm>
                <a:off x="1876" y="1325"/>
                <a:ext cx="968" cy="1750"/>
              </a:xfrm>
              <a:custGeom>
                <a:avLst/>
                <a:gdLst>
                  <a:gd name="T0" fmla="*/ 4567 w 387"/>
                  <a:gd name="T1" fmla="*/ 115 h 656"/>
                  <a:gd name="T2" fmla="*/ 5493 w 387"/>
                  <a:gd name="T3" fmla="*/ 3359 h 656"/>
                  <a:gd name="T4" fmla="*/ 5993 w 387"/>
                  <a:gd name="T5" fmla="*/ 6456 h 656"/>
                  <a:gd name="T6" fmla="*/ 5963 w 387"/>
                  <a:gd name="T7" fmla="*/ 7080 h 656"/>
                  <a:gd name="T8" fmla="*/ 5775 w 387"/>
                  <a:gd name="T9" fmla="*/ 9345 h 656"/>
                  <a:gd name="T10" fmla="*/ 2804 w 387"/>
                  <a:gd name="T11" fmla="*/ 11428 h 656"/>
                  <a:gd name="T12" fmla="*/ 2376 w 387"/>
                  <a:gd name="T13" fmla="*/ 11466 h 656"/>
                  <a:gd name="T14" fmla="*/ 2284 w 387"/>
                  <a:gd name="T15" fmla="*/ 11450 h 656"/>
                  <a:gd name="T16" fmla="*/ 2209 w 387"/>
                  <a:gd name="T17" fmla="*/ 11487 h 656"/>
                  <a:gd name="T18" fmla="*/ 333 w 387"/>
                  <a:gd name="T19" fmla="*/ 11770 h 656"/>
                  <a:gd name="T20" fmla="*/ 363 w 387"/>
                  <a:gd name="T21" fmla="*/ 6875 h 656"/>
                  <a:gd name="T22" fmla="*/ 425 w 387"/>
                  <a:gd name="T23" fmla="*/ 6704 h 656"/>
                  <a:gd name="T24" fmla="*/ 688 w 387"/>
                  <a:gd name="T25" fmla="*/ 5295 h 656"/>
                  <a:gd name="T26" fmla="*/ 1063 w 387"/>
                  <a:gd name="T27" fmla="*/ 4028 h 656"/>
                  <a:gd name="T28" fmla="*/ 2709 w 387"/>
                  <a:gd name="T29" fmla="*/ 1403 h 656"/>
                  <a:gd name="T30" fmla="*/ 4567 w 387"/>
                  <a:gd name="T31" fmla="*/ 115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7" h="656">
                    <a:moveTo>
                      <a:pt x="292" y="6"/>
                    </a:moveTo>
                    <a:cubicBezTo>
                      <a:pt x="335" y="13"/>
                      <a:pt x="376" y="67"/>
                      <a:pt x="351" y="177"/>
                    </a:cubicBezTo>
                    <a:cubicBezTo>
                      <a:pt x="369" y="222"/>
                      <a:pt x="385" y="289"/>
                      <a:pt x="383" y="340"/>
                    </a:cubicBezTo>
                    <a:cubicBezTo>
                      <a:pt x="382" y="363"/>
                      <a:pt x="381" y="373"/>
                      <a:pt x="381" y="373"/>
                    </a:cubicBezTo>
                    <a:cubicBezTo>
                      <a:pt x="385" y="402"/>
                      <a:pt x="387" y="463"/>
                      <a:pt x="369" y="492"/>
                    </a:cubicBezTo>
                    <a:cubicBezTo>
                      <a:pt x="352" y="522"/>
                      <a:pt x="301" y="595"/>
                      <a:pt x="179" y="602"/>
                    </a:cubicBezTo>
                    <a:cubicBezTo>
                      <a:pt x="169" y="602"/>
                      <a:pt x="161" y="603"/>
                      <a:pt x="152" y="604"/>
                    </a:cubicBezTo>
                    <a:cubicBezTo>
                      <a:pt x="150" y="604"/>
                      <a:pt x="148" y="603"/>
                      <a:pt x="146" y="603"/>
                    </a:cubicBezTo>
                    <a:cubicBezTo>
                      <a:pt x="144" y="603"/>
                      <a:pt x="143" y="605"/>
                      <a:pt x="141" y="605"/>
                    </a:cubicBezTo>
                    <a:cubicBezTo>
                      <a:pt x="50" y="619"/>
                      <a:pt x="29" y="656"/>
                      <a:pt x="21" y="620"/>
                    </a:cubicBezTo>
                    <a:cubicBezTo>
                      <a:pt x="12" y="580"/>
                      <a:pt x="0" y="411"/>
                      <a:pt x="23" y="362"/>
                    </a:cubicBezTo>
                    <a:cubicBezTo>
                      <a:pt x="25" y="358"/>
                      <a:pt x="27" y="353"/>
                      <a:pt x="27" y="353"/>
                    </a:cubicBezTo>
                    <a:cubicBezTo>
                      <a:pt x="28" y="338"/>
                      <a:pt x="34" y="286"/>
                      <a:pt x="44" y="279"/>
                    </a:cubicBezTo>
                    <a:cubicBezTo>
                      <a:pt x="45" y="266"/>
                      <a:pt x="51" y="244"/>
                      <a:pt x="68" y="212"/>
                    </a:cubicBezTo>
                    <a:cubicBezTo>
                      <a:pt x="86" y="179"/>
                      <a:pt x="126" y="118"/>
                      <a:pt x="173" y="74"/>
                    </a:cubicBezTo>
                    <a:cubicBezTo>
                      <a:pt x="220" y="29"/>
                      <a:pt x="250" y="0"/>
                      <a:pt x="292" y="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27" name="Freeform 160">
                <a:extLst>
                  <a:ext uri="{FF2B5EF4-FFF2-40B4-BE49-F238E27FC236}">
                    <a16:creationId xmlns:a16="http://schemas.microsoft.com/office/drawing/2014/main" id="{BB03D3EA-F2A9-49D7-B614-3C85BAFBB778}"/>
                  </a:ext>
                </a:extLst>
              </p:cNvPr>
              <p:cNvSpPr>
                <a:spLocks/>
              </p:cNvSpPr>
              <p:nvPr/>
            </p:nvSpPr>
            <p:spPr bwMode="auto">
              <a:xfrm>
                <a:off x="2704" y="1608"/>
                <a:ext cx="50" cy="192"/>
              </a:xfrm>
              <a:custGeom>
                <a:avLst/>
                <a:gdLst>
                  <a:gd name="T0" fmla="*/ 63 w 20"/>
                  <a:gd name="T1" fmla="*/ 0 h 72"/>
                  <a:gd name="T2" fmla="*/ 313 w 20"/>
                  <a:gd name="T3" fmla="*/ 1365 h 72"/>
                  <a:gd name="T4" fmla="*/ 0 60000 65536"/>
                  <a:gd name="T5" fmla="*/ 0 60000 65536"/>
                </a:gdLst>
                <a:ahLst/>
                <a:cxnLst>
                  <a:cxn ang="T4">
                    <a:pos x="T0" y="T1"/>
                  </a:cxn>
                  <a:cxn ang="T5">
                    <a:pos x="T2" y="T3"/>
                  </a:cxn>
                </a:cxnLst>
                <a:rect l="0" t="0" r="r" b="b"/>
                <a:pathLst>
                  <a:path w="20" h="72">
                    <a:moveTo>
                      <a:pt x="4" y="0"/>
                    </a:moveTo>
                    <a:cubicBezTo>
                      <a:pt x="0" y="15"/>
                      <a:pt x="12" y="48"/>
                      <a:pt x="20" y="72"/>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28" name="Freeform 161">
                <a:extLst>
                  <a:ext uri="{FF2B5EF4-FFF2-40B4-BE49-F238E27FC236}">
                    <a16:creationId xmlns:a16="http://schemas.microsoft.com/office/drawing/2014/main" id="{68A78429-1969-404E-B6AC-091485AC79D5}"/>
                  </a:ext>
                </a:extLst>
              </p:cNvPr>
              <p:cNvSpPr>
                <a:spLocks/>
              </p:cNvSpPr>
              <p:nvPr/>
            </p:nvSpPr>
            <p:spPr bwMode="auto">
              <a:xfrm>
                <a:off x="1978" y="2069"/>
                <a:ext cx="851" cy="251"/>
              </a:xfrm>
              <a:custGeom>
                <a:avLst/>
                <a:gdLst>
                  <a:gd name="T0" fmla="*/ 50 w 340"/>
                  <a:gd name="T1" fmla="*/ 0 h 94"/>
                  <a:gd name="T2" fmla="*/ 721 w 340"/>
                  <a:gd name="T3" fmla="*/ 662 h 94"/>
                  <a:gd name="T4" fmla="*/ 1930 w 340"/>
                  <a:gd name="T5" fmla="*/ 1162 h 94"/>
                  <a:gd name="T6" fmla="*/ 4393 w 340"/>
                  <a:gd name="T7" fmla="*/ 1503 h 94"/>
                  <a:gd name="T8" fmla="*/ 5331 w 340"/>
                  <a:gd name="T9" fmla="*/ 1768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 h="94">
                    <a:moveTo>
                      <a:pt x="3" y="0"/>
                    </a:moveTo>
                    <a:cubicBezTo>
                      <a:pt x="0" y="9"/>
                      <a:pt x="18" y="25"/>
                      <a:pt x="46" y="35"/>
                    </a:cubicBezTo>
                    <a:cubicBezTo>
                      <a:pt x="73" y="46"/>
                      <a:pt x="94" y="52"/>
                      <a:pt x="123" y="61"/>
                    </a:cubicBezTo>
                    <a:cubicBezTo>
                      <a:pt x="173" y="76"/>
                      <a:pt x="228" y="74"/>
                      <a:pt x="280" y="79"/>
                    </a:cubicBezTo>
                    <a:cubicBezTo>
                      <a:pt x="301" y="81"/>
                      <a:pt x="334" y="94"/>
                      <a:pt x="340" y="93"/>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29" name="Freeform 162">
                <a:extLst>
                  <a:ext uri="{FF2B5EF4-FFF2-40B4-BE49-F238E27FC236}">
                    <a16:creationId xmlns:a16="http://schemas.microsoft.com/office/drawing/2014/main" id="{1E75D285-434F-44ED-99D8-C4FA1A3FFD40}"/>
                  </a:ext>
                </a:extLst>
              </p:cNvPr>
              <p:cNvSpPr>
                <a:spLocks/>
              </p:cNvSpPr>
              <p:nvPr/>
            </p:nvSpPr>
            <p:spPr bwMode="auto">
              <a:xfrm>
                <a:off x="1936" y="2267"/>
                <a:ext cx="308" cy="666"/>
              </a:xfrm>
              <a:custGeom>
                <a:avLst/>
                <a:gdLst>
                  <a:gd name="T0" fmla="*/ 50 w 123"/>
                  <a:gd name="T1" fmla="*/ 0 h 250"/>
                  <a:gd name="T2" fmla="*/ 583 w 123"/>
                  <a:gd name="T3" fmla="*/ 2989 h 250"/>
                  <a:gd name="T4" fmla="*/ 1931 w 123"/>
                  <a:gd name="T5" fmla="*/ 4726 h 250"/>
                  <a:gd name="T6" fmla="*/ 0 60000 65536"/>
                  <a:gd name="T7" fmla="*/ 0 60000 65536"/>
                  <a:gd name="T8" fmla="*/ 0 60000 65536"/>
                </a:gdLst>
                <a:ahLst/>
                <a:cxnLst>
                  <a:cxn ang="T6">
                    <a:pos x="T0" y="T1"/>
                  </a:cxn>
                  <a:cxn ang="T7">
                    <a:pos x="T2" y="T3"/>
                  </a:cxn>
                  <a:cxn ang="T8">
                    <a:pos x="T4" y="T5"/>
                  </a:cxn>
                </a:cxnLst>
                <a:rect l="0" t="0" r="r" b="b"/>
                <a:pathLst>
                  <a:path w="123" h="250">
                    <a:moveTo>
                      <a:pt x="3" y="0"/>
                    </a:moveTo>
                    <a:cubicBezTo>
                      <a:pt x="0" y="28"/>
                      <a:pt x="7" y="97"/>
                      <a:pt x="37" y="158"/>
                    </a:cubicBezTo>
                    <a:cubicBezTo>
                      <a:pt x="67" y="218"/>
                      <a:pt x="108" y="247"/>
                      <a:pt x="123" y="250"/>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0" name="Freeform 163">
                <a:extLst>
                  <a:ext uri="{FF2B5EF4-FFF2-40B4-BE49-F238E27FC236}">
                    <a16:creationId xmlns:a16="http://schemas.microsoft.com/office/drawing/2014/main" id="{E785F47E-77A1-4A2F-A5E0-FB7D904FB6AD}"/>
                  </a:ext>
                </a:extLst>
              </p:cNvPr>
              <p:cNvSpPr>
                <a:spLocks/>
              </p:cNvSpPr>
              <p:nvPr/>
            </p:nvSpPr>
            <p:spPr bwMode="auto">
              <a:xfrm>
                <a:off x="2931" y="1243"/>
                <a:ext cx="923" cy="1837"/>
              </a:xfrm>
              <a:custGeom>
                <a:avLst/>
                <a:gdLst>
                  <a:gd name="T0" fmla="*/ 1176 w 369"/>
                  <a:gd name="T1" fmla="*/ 776 h 689"/>
                  <a:gd name="T2" fmla="*/ 583 w 369"/>
                  <a:gd name="T3" fmla="*/ 3695 h 689"/>
                  <a:gd name="T4" fmla="*/ 188 w 369"/>
                  <a:gd name="T5" fmla="*/ 6276 h 689"/>
                  <a:gd name="T6" fmla="*/ 708 w 369"/>
                  <a:gd name="T7" fmla="*/ 7825 h 689"/>
                  <a:gd name="T8" fmla="*/ 1813 w 369"/>
                  <a:gd name="T9" fmla="*/ 9625 h 689"/>
                  <a:gd name="T10" fmla="*/ 1801 w 369"/>
                  <a:gd name="T11" fmla="*/ 11409 h 689"/>
                  <a:gd name="T12" fmla="*/ 2679 w 369"/>
                  <a:gd name="T13" fmla="*/ 11771 h 689"/>
                  <a:gd name="T14" fmla="*/ 3492 w 369"/>
                  <a:gd name="T15" fmla="*/ 12184 h 689"/>
                  <a:gd name="T16" fmla="*/ 5525 w 369"/>
                  <a:gd name="T17" fmla="*/ 12910 h 689"/>
                  <a:gd name="T18" fmla="*/ 5776 w 369"/>
                  <a:gd name="T19" fmla="*/ 9156 h 689"/>
                  <a:gd name="T20" fmla="*/ 5651 w 369"/>
                  <a:gd name="T21" fmla="*/ 7919 h 689"/>
                  <a:gd name="T22" fmla="*/ 5663 w 369"/>
                  <a:gd name="T23" fmla="*/ 7735 h 689"/>
                  <a:gd name="T24" fmla="*/ 4850 w 369"/>
                  <a:gd name="T25" fmla="*/ 4151 h 689"/>
                  <a:gd name="T26" fmla="*/ 1176 w 369"/>
                  <a:gd name="T27" fmla="*/ 776 h 6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689">
                    <a:moveTo>
                      <a:pt x="75" y="41"/>
                    </a:moveTo>
                    <a:cubicBezTo>
                      <a:pt x="50" y="55"/>
                      <a:pt x="25" y="79"/>
                      <a:pt x="37" y="195"/>
                    </a:cubicBezTo>
                    <a:cubicBezTo>
                      <a:pt x="29" y="204"/>
                      <a:pt x="0" y="262"/>
                      <a:pt x="12" y="331"/>
                    </a:cubicBezTo>
                    <a:cubicBezTo>
                      <a:pt x="23" y="401"/>
                      <a:pt x="45" y="413"/>
                      <a:pt x="45" y="413"/>
                    </a:cubicBezTo>
                    <a:cubicBezTo>
                      <a:pt x="70" y="438"/>
                      <a:pt x="114" y="466"/>
                      <a:pt x="116" y="508"/>
                    </a:cubicBezTo>
                    <a:cubicBezTo>
                      <a:pt x="119" y="551"/>
                      <a:pt x="94" y="577"/>
                      <a:pt x="115" y="602"/>
                    </a:cubicBezTo>
                    <a:cubicBezTo>
                      <a:pt x="136" y="627"/>
                      <a:pt x="160" y="622"/>
                      <a:pt x="171" y="621"/>
                    </a:cubicBezTo>
                    <a:cubicBezTo>
                      <a:pt x="176" y="629"/>
                      <a:pt x="177" y="627"/>
                      <a:pt x="223" y="643"/>
                    </a:cubicBezTo>
                    <a:cubicBezTo>
                      <a:pt x="270" y="659"/>
                      <a:pt x="341" y="689"/>
                      <a:pt x="353" y="681"/>
                    </a:cubicBezTo>
                    <a:cubicBezTo>
                      <a:pt x="365" y="673"/>
                      <a:pt x="369" y="523"/>
                      <a:pt x="369" y="483"/>
                    </a:cubicBezTo>
                    <a:cubicBezTo>
                      <a:pt x="369" y="443"/>
                      <a:pt x="365" y="418"/>
                      <a:pt x="361" y="418"/>
                    </a:cubicBezTo>
                    <a:cubicBezTo>
                      <a:pt x="361" y="416"/>
                      <a:pt x="362" y="411"/>
                      <a:pt x="362" y="408"/>
                    </a:cubicBezTo>
                    <a:cubicBezTo>
                      <a:pt x="362" y="367"/>
                      <a:pt x="357" y="296"/>
                      <a:pt x="310" y="219"/>
                    </a:cubicBezTo>
                    <a:cubicBezTo>
                      <a:pt x="261" y="137"/>
                      <a:pt x="158" y="0"/>
                      <a:pt x="75" y="4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1" name="Freeform 164">
                <a:extLst>
                  <a:ext uri="{FF2B5EF4-FFF2-40B4-BE49-F238E27FC236}">
                    <a16:creationId xmlns:a16="http://schemas.microsoft.com/office/drawing/2014/main" id="{4CF3E8F8-5793-4F5F-A799-B3E18E3B4652}"/>
                  </a:ext>
                </a:extLst>
              </p:cNvPr>
              <p:cNvSpPr>
                <a:spLocks/>
              </p:cNvSpPr>
              <p:nvPr/>
            </p:nvSpPr>
            <p:spPr bwMode="auto">
              <a:xfrm>
                <a:off x="3024" y="1616"/>
                <a:ext cx="62" cy="147"/>
              </a:xfrm>
              <a:custGeom>
                <a:avLst/>
                <a:gdLst>
                  <a:gd name="T0" fmla="*/ 382 w 25"/>
                  <a:gd name="T1" fmla="*/ 0 h 55"/>
                  <a:gd name="T2" fmla="*/ 0 w 25"/>
                  <a:gd name="T3" fmla="*/ 1050 h 55"/>
                  <a:gd name="T4" fmla="*/ 0 60000 65536"/>
                  <a:gd name="T5" fmla="*/ 0 60000 65536"/>
                </a:gdLst>
                <a:ahLst/>
                <a:cxnLst>
                  <a:cxn ang="T4">
                    <a:pos x="T0" y="T1"/>
                  </a:cxn>
                  <a:cxn ang="T5">
                    <a:pos x="T2" y="T3"/>
                  </a:cxn>
                </a:cxnLst>
                <a:rect l="0" t="0" r="r" b="b"/>
                <a:pathLst>
                  <a:path w="25" h="55">
                    <a:moveTo>
                      <a:pt x="25" y="0"/>
                    </a:moveTo>
                    <a:cubicBezTo>
                      <a:pt x="18" y="21"/>
                      <a:pt x="8" y="43"/>
                      <a:pt x="0" y="55"/>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2" name="Freeform 165">
                <a:extLst>
                  <a:ext uri="{FF2B5EF4-FFF2-40B4-BE49-F238E27FC236}">
                    <a16:creationId xmlns:a16="http://schemas.microsoft.com/office/drawing/2014/main" id="{D0B2E042-D0D9-4A7F-8F66-52982AC4F506}"/>
                  </a:ext>
                </a:extLst>
              </p:cNvPr>
              <p:cNvSpPr>
                <a:spLocks/>
              </p:cNvSpPr>
              <p:nvPr/>
            </p:nvSpPr>
            <p:spPr bwMode="auto">
              <a:xfrm>
                <a:off x="3359" y="2357"/>
                <a:ext cx="475" cy="547"/>
              </a:xfrm>
              <a:custGeom>
                <a:avLst/>
                <a:gdLst>
                  <a:gd name="T0" fmla="*/ 0 w 190"/>
                  <a:gd name="T1" fmla="*/ 3858 h 205"/>
                  <a:gd name="T2" fmla="*/ 2970 w 190"/>
                  <a:gd name="T3" fmla="*/ 0 h 205"/>
                  <a:gd name="T4" fmla="*/ 0 60000 65536"/>
                  <a:gd name="T5" fmla="*/ 0 60000 65536"/>
                </a:gdLst>
                <a:ahLst/>
                <a:cxnLst>
                  <a:cxn ang="T4">
                    <a:pos x="T0" y="T1"/>
                  </a:cxn>
                  <a:cxn ang="T5">
                    <a:pos x="T2" y="T3"/>
                  </a:cxn>
                </a:cxnLst>
                <a:rect l="0" t="0" r="r" b="b"/>
                <a:pathLst>
                  <a:path w="190" h="205">
                    <a:moveTo>
                      <a:pt x="0" y="203"/>
                    </a:moveTo>
                    <a:cubicBezTo>
                      <a:pt x="40" y="205"/>
                      <a:pt x="161" y="173"/>
                      <a:pt x="190" y="0"/>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3" name="Freeform 166">
                <a:extLst>
                  <a:ext uri="{FF2B5EF4-FFF2-40B4-BE49-F238E27FC236}">
                    <a16:creationId xmlns:a16="http://schemas.microsoft.com/office/drawing/2014/main" id="{D43A6C03-8C03-48DE-A75B-33C15B59C2D0}"/>
                  </a:ext>
                </a:extLst>
              </p:cNvPr>
              <p:cNvSpPr>
                <a:spLocks/>
              </p:cNvSpPr>
              <p:nvPr/>
            </p:nvSpPr>
            <p:spPr bwMode="auto">
              <a:xfrm>
                <a:off x="1961" y="2728"/>
                <a:ext cx="788" cy="315"/>
              </a:xfrm>
              <a:custGeom>
                <a:avLst/>
                <a:gdLst>
                  <a:gd name="T0" fmla="*/ 2271 w 315"/>
                  <a:gd name="T1" fmla="*/ 1447 h 118"/>
                  <a:gd name="T2" fmla="*/ 1846 w 315"/>
                  <a:gd name="T3" fmla="*/ 1482 h 118"/>
                  <a:gd name="T4" fmla="*/ 1751 w 315"/>
                  <a:gd name="T5" fmla="*/ 1468 h 118"/>
                  <a:gd name="T6" fmla="*/ 1676 w 315"/>
                  <a:gd name="T7" fmla="*/ 1503 h 118"/>
                  <a:gd name="T8" fmla="*/ 0 w 315"/>
                  <a:gd name="T9" fmla="*/ 2074 h 118"/>
                  <a:gd name="T10" fmla="*/ 3522 w 315"/>
                  <a:gd name="T11" fmla="*/ 1866 h 118"/>
                  <a:gd name="T12" fmla="*/ 4868 w 315"/>
                  <a:gd name="T13" fmla="*/ 0 h 118"/>
                  <a:gd name="T14" fmla="*/ 2271 w 315"/>
                  <a:gd name="T15" fmla="*/ 1447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5" h="118">
                    <a:moveTo>
                      <a:pt x="145" y="76"/>
                    </a:moveTo>
                    <a:cubicBezTo>
                      <a:pt x="135" y="76"/>
                      <a:pt x="127" y="77"/>
                      <a:pt x="118" y="78"/>
                    </a:cubicBezTo>
                    <a:cubicBezTo>
                      <a:pt x="116" y="78"/>
                      <a:pt x="114" y="77"/>
                      <a:pt x="112" y="77"/>
                    </a:cubicBezTo>
                    <a:cubicBezTo>
                      <a:pt x="110" y="77"/>
                      <a:pt x="109" y="79"/>
                      <a:pt x="107" y="79"/>
                    </a:cubicBezTo>
                    <a:cubicBezTo>
                      <a:pt x="45" y="89"/>
                      <a:pt x="15" y="109"/>
                      <a:pt x="0" y="109"/>
                    </a:cubicBezTo>
                    <a:cubicBezTo>
                      <a:pt x="27" y="118"/>
                      <a:pt x="138" y="108"/>
                      <a:pt x="225" y="98"/>
                    </a:cubicBezTo>
                    <a:cubicBezTo>
                      <a:pt x="315" y="88"/>
                      <a:pt x="307" y="23"/>
                      <a:pt x="311" y="0"/>
                    </a:cubicBezTo>
                    <a:cubicBezTo>
                      <a:pt x="283" y="32"/>
                      <a:pt x="232" y="71"/>
                      <a:pt x="145" y="7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4" name="Freeform 167">
                <a:extLst>
                  <a:ext uri="{FF2B5EF4-FFF2-40B4-BE49-F238E27FC236}">
                    <a16:creationId xmlns:a16="http://schemas.microsoft.com/office/drawing/2014/main" id="{9BB066CE-1FA2-4C3F-B0D1-5C4D8A9B318C}"/>
                  </a:ext>
                </a:extLst>
              </p:cNvPr>
              <p:cNvSpPr>
                <a:spLocks/>
              </p:cNvSpPr>
              <p:nvPr/>
            </p:nvSpPr>
            <p:spPr bwMode="auto">
              <a:xfrm>
                <a:off x="3031" y="2352"/>
                <a:ext cx="783" cy="776"/>
              </a:xfrm>
              <a:custGeom>
                <a:avLst/>
                <a:gdLst>
                  <a:gd name="T0" fmla="*/ 2867 w 313"/>
                  <a:gd name="T1" fmla="*/ 4301 h 291"/>
                  <a:gd name="T2" fmla="*/ 2054 w 313"/>
                  <a:gd name="T3" fmla="*/ 3891 h 291"/>
                  <a:gd name="T4" fmla="*/ 1176 w 313"/>
                  <a:gd name="T5" fmla="*/ 3528 h 291"/>
                  <a:gd name="T6" fmla="*/ 1188 w 313"/>
                  <a:gd name="T7" fmla="*/ 1741 h 291"/>
                  <a:gd name="T8" fmla="*/ 113 w 313"/>
                  <a:gd name="T9" fmla="*/ 0 h 291"/>
                  <a:gd name="T10" fmla="*/ 238 w 313"/>
                  <a:gd name="T11" fmla="*/ 2125 h 291"/>
                  <a:gd name="T12" fmla="*/ 238 w 313"/>
                  <a:gd name="T13" fmla="*/ 3925 h 291"/>
                  <a:gd name="T14" fmla="*/ 1971 w 313"/>
                  <a:gd name="T15" fmla="*/ 4893 h 291"/>
                  <a:gd name="T16" fmla="*/ 4881 w 313"/>
                  <a:gd name="T17" fmla="*/ 5043 h 291"/>
                  <a:gd name="T18" fmla="*/ 4901 w 313"/>
                  <a:gd name="T19" fmla="*/ 5027 h 291"/>
                  <a:gd name="T20" fmla="*/ 2867 w 313"/>
                  <a:gd name="T21" fmla="*/ 4301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3" h="291">
                    <a:moveTo>
                      <a:pt x="183" y="227"/>
                    </a:moveTo>
                    <a:cubicBezTo>
                      <a:pt x="137" y="211"/>
                      <a:pt x="136" y="213"/>
                      <a:pt x="131" y="205"/>
                    </a:cubicBezTo>
                    <a:cubicBezTo>
                      <a:pt x="120" y="206"/>
                      <a:pt x="96" y="211"/>
                      <a:pt x="75" y="186"/>
                    </a:cubicBezTo>
                    <a:cubicBezTo>
                      <a:pt x="54" y="161"/>
                      <a:pt x="79" y="135"/>
                      <a:pt x="76" y="92"/>
                    </a:cubicBezTo>
                    <a:cubicBezTo>
                      <a:pt x="74" y="51"/>
                      <a:pt x="33" y="24"/>
                      <a:pt x="7" y="0"/>
                    </a:cubicBezTo>
                    <a:cubicBezTo>
                      <a:pt x="0" y="41"/>
                      <a:pt x="13" y="78"/>
                      <a:pt x="15" y="112"/>
                    </a:cubicBezTo>
                    <a:cubicBezTo>
                      <a:pt x="18" y="150"/>
                      <a:pt x="12" y="177"/>
                      <a:pt x="15" y="207"/>
                    </a:cubicBezTo>
                    <a:cubicBezTo>
                      <a:pt x="18" y="238"/>
                      <a:pt x="67" y="251"/>
                      <a:pt x="126" y="258"/>
                    </a:cubicBezTo>
                    <a:cubicBezTo>
                      <a:pt x="185" y="265"/>
                      <a:pt x="277" y="291"/>
                      <a:pt x="312" y="266"/>
                    </a:cubicBezTo>
                    <a:cubicBezTo>
                      <a:pt x="312" y="265"/>
                      <a:pt x="312" y="265"/>
                      <a:pt x="313" y="265"/>
                    </a:cubicBezTo>
                    <a:cubicBezTo>
                      <a:pt x="300" y="273"/>
                      <a:pt x="230" y="243"/>
                      <a:pt x="183" y="227"/>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5" name="Freeform 168">
                <a:extLst>
                  <a:ext uri="{FF2B5EF4-FFF2-40B4-BE49-F238E27FC236}">
                    <a16:creationId xmlns:a16="http://schemas.microsoft.com/office/drawing/2014/main" id="{7BFE0599-7A48-4A60-B57B-B0172679A0F5}"/>
                  </a:ext>
                </a:extLst>
              </p:cNvPr>
              <p:cNvSpPr>
                <a:spLocks/>
              </p:cNvSpPr>
              <p:nvPr/>
            </p:nvSpPr>
            <p:spPr bwMode="auto">
              <a:xfrm>
                <a:off x="2171" y="1888"/>
                <a:ext cx="35" cy="85"/>
              </a:xfrm>
              <a:custGeom>
                <a:avLst/>
                <a:gdLst>
                  <a:gd name="T0" fmla="*/ 0 w 14"/>
                  <a:gd name="T1" fmla="*/ 0 h 32"/>
                  <a:gd name="T2" fmla="*/ 220 w 14"/>
                  <a:gd name="T3" fmla="*/ 600 h 32"/>
                  <a:gd name="T4" fmla="*/ 0 60000 65536"/>
                  <a:gd name="T5" fmla="*/ 0 60000 65536"/>
                </a:gdLst>
                <a:ahLst/>
                <a:cxnLst>
                  <a:cxn ang="T4">
                    <a:pos x="T0" y="T1"/>
                  </a:cxn>
                  <a:cxn ang="T5">
                    <a:pos x="T2" y="T3"/>
                  </a:cxn>
                </a:cxnLst>
                <a:rect l="0" t="0" r="r" b="b"/>
                <a:pathLst>
                  <a:path w="14" h="32">
                    <a:moveTo>
                      <a:pt x="0" y="0"/>
                    </a:moveTo>
                    <a:cubicBezTo>
                      <a:pt x="0" y="11"/>
                      <a:pt x="3" y="25"/>
                      <a:pt x="14" y="3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6" name="Freeform 169">
                <a:extLst>
                  <a:ext uri="{FF2B5EF4-FFF2-40B4-BE49-F238E27FC236}">
                    <a16:creationId xmlns:a16="http://schemas.microsoft.com/office/drawing/2014/main" id="{26151B75-61A0-4F8D-BCBF-C16471252EF0}"/>
                  </a:ext>
                </a:extLst>
              </p:cNvPr>
              <p:cNvSpPr>
                <a:spLocks/>
              </p:cNvSpPr>
              <p:nvPr/>
            </p:nvSpPr>
            <p:spPr bwMode="auto">
              <a:xfrm>
                <a:off x="2148" y="1947"/>
                <a:ext cx="33" cy="5"/>
              </a:xfrm>
              <a:custGeom>
                <a:avLst/>
                <a:gdLst>
                  <a:gd name="T0" fmla="*/ 213 w 13"/>
                  <a:gd name="T1" fmla="*/ 0 h 2"/>
                  <a:gd name="T2" fmla="*/ 0 w 13"/>
                  <a:gd name="T3" fmla="*/ 33 h 2"/>
                  <a:gd name="T4" fmla="*/ 0 60000 65536"/>
                  <a:gd name="T5" fmla="*/ 0 60000 65536"/>
                </a:gdLst>
                <a:ahLst/>
                <a:cxnLst>
                  <a:cxn ang="T4">
                    <a:pos x="T0" y="T1"/>
                  </a:cxn>
                  <a:cxn ang="T5">
                    <a:pos x="T2" y="T3"/>
                  </a:cxn>
                </a:cxnLst>
                <a:rect l="0" t="0" r="r" b="b"/>
                <a:pathLst>
                  <a:path w="13" h="2">
                    <a:moveTo>
                      <a:pt x="13" y="0"/>
                    </a:moveTo>
                    <a:cubicBezTo>
                      <a:pt x="9" y="0"/>
                      <a:pt x="4" y="1"/>
                      <a:pt x="0"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7" name="Freeform 170">
                <a:extLst>
                  <a:ext uri="{FF2B5EF4-FFF2-40B4-BE49-F238E27FC236}">
                    <a16:creationId xmlns:a16="http://schemas.microsoft.com/office/drawing/2014/main" id="{A03CFA95-E43E-44B6-A9FB-C537EF2CFD61}"/>
                  </a:ext>
                </a:extLst>
              </p:cNvPr>
              <p:cNvSpPr>
                <a:spLocks/>
              </p:cNvSpPr>
              <p:nvPr/>
            </p:nvSpPr>
            <p:spPr bwMode="auto">
              <a:xfrm>
                <a:off x="2261" y="1691"/>
                <a:ext cx="38" cy="64"/>
              </a:xfrm>
              <a:custGeom>
                <a:avLst/>
                <a:gdLst>
                  <a:gd name="T0" fmla="*/ 33 w 15"/>
                  <a:gd name="T1" fmla="*/ 0 h 24"/>
                  <a:gd name="T2" fmla="*/ 243 w 15"/>
                  <a:gd name="T3" fmla="*/ 456 h 24"/>
                  <a:gd name="T4" fmla="*/ 0 60000 65536"/>
                  <a:gd name="T5" fmla="*/ 0 60000 65536"/>
                </a:gdLst>
                <a:ahLst/>
                <a:cxnLst>
                  <a:cxn ang="T4">
                    <a:pos x="T0" y="T1"/>
                  </a:cxn>
                  <a:cxn ang="T5">
                    <a:pos x="T2" y="T3"/>
                  </a:cxn>
                </a:cxnLst>
                <a:rect l="0" t="0" r="r" b="b"/>
                <a:pathLst>
                  <a:path w="15" h="24">
                    <a:moveTo>
                      <a:pt x="2" y="0"/>
                    </a:moveTo>
                    <a:cubicBezTo>
                      <a:pt x="0" y="11"/>
                      <a:pt x="8" y="18"/>
                      <a:pt x="15" y="2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8" name="Freeform 171">
                <a:extLst>
                  <a:ext uri="{FF2B5EF4-FFF2-40B4-BE49-F238E27FC236}">
                    <a16:creationId xmlns:a16="http://schemas.microsoft.com/office/drawing/2014/main" id="{6EC15244-EC9A-476B-8F6E-D92BF57D4B41}"/>
                  </a:ext>
                </a:extLst>
              </p:cNvPr>
              <p:cNvSpPr>
                <a:spLocks/>
              </p:cNvSpPr>
              <p:nvPr/>
            </p:nvSpPr>
            <p:spPr bwMode="auto">
              <a:xfrm>
                <a:off x="2256" y="1733"/>
                <a:ext cx="23" cy="19"/>
              </a:xfrm>
              <a:custGeom>
                <a:avLst/>
                <a:gdLst>
                  <a:gd name="T0" fmla="*/ 0 w 9"/>
                  <a:gd name="T1" fmla="*/ 141 h 7"/>
                  <a:gd name="T2" fmla="*/ 151 w 9"/>
                  <a:gd name="T3" fmla="*/ 0 h 7"/>
                  <a:gd name="T4" fmla="*/ 0 60000 65536"/>
                  <a:gd name="T5" fmla="*/ 0 60000 65536"/>
                </a:gdLst>
                <a:ahLst/>
                <a:cxnLst>
                  <a:cxn ang="T4">
                    <a:pos x="T0" y="T1"/>
                  </a:cxn>
                  <a:cxn ang="T5">
                    <a:pos x="T2" y="T3"/>
                  </a:cxn>
                </a:cxnLst>
                <a:rect l="0" t="0" r="r" b="b"/>
                <a:pathLst>
                  <a:path w="9" h="7">
                    <a:moveTo>
                      <a:pt x="0" y="7"/>
                    </a:moveTo>
                    <a:cubicBezTo>
                      <a:pt x="2" y="4"/>
                      <a:pt x="5" y="2"/>
                      <a:pt x="9"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9" name="Freeform 172">
                <a:extLst>
                  <a:ext uri="{FF2B5EF4-FFF2-40B4-BE49-F238E27FC236}">
                    <a16:creationId xmlns:a16="http://schemas.microsoft.com/office/drawing/2014/main" id="{5B9B4924-2FCB-4CF9-AADD-A1B7005DC2A5}"/>
                  </a:ext>
                </a:extLst>
              </p:cNvPr>
              <p:cNvSpPr>
                <a:spLocks/>
              </p:cNvSpPr>
              <p:nvPr/>
            </p:nvSpPr>
            <p:spPr bwMode="auto">
              <a:xfrm>
                <a:off x="2506" y="1539"/>
                <a:ext cx="10" cy="74"/>
              </a:xfrm>
              <a:custGeom>
                <a:avLst/>
                <a:gdLst>
                  <a:gd name="T0" fmla="*/ 0 w 4"/>
                  <a:gd name="T1" fmla="*/ 0 h 28"/>
                  <a:gd name="T2" fmla="*/ 0 w 4"/>
                  <a:gd name="T3" fmla="*/ 518 h 28"/>
                  <a:gd name="T4" fmla="*/ 0 60000 65536"/>
                  <a:gd name="T5" fmla="*/ 0 60000 65536"/>
                </a:gdLst>
                <a:ahLst/>
                <a:cxnLst>
                  <a:cxn ang="T4">
                    <a:pos x="T0" y="T1"/>
                  </a:cxn>
                  <a:cxn ang="T5">
                    <a:pos x="T2" y="T3"/>
                  </a:cxn>
                </a:cxnLst>
                <a:rect l="0" t="0" r="r" b="b"/>
                <a:pathLst>
                  <a:path w="4" h="28">
                    <a:moveTo>
                      <a:pt x="0" y="0"/>
                    </a:moveTo>
                    <a:cubicBezTo>
                      <a:pt x="4" y="9"/>
                      <a:pt x="1" y="18"/>
                      <a:pt x="0" y="2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40" name="Freeform 173">
                <a:extLst>
                  <a:ext uri="{FF2B5EF4-FFF2-40B4-BE49-F238E27FC236}">
                    <a16:creationId xmlns:a16="http://schemas.microsoft.com/office/drawing/2014/main" id="{4C130AD1-F766-4E6D-89E4-166642D64C42}"/>
                  </a:ext>
                </a:extLst>
              </p:cNvPr>
              <p:cNvSpPr>
                <a:spLocks/>
              </p:cNvSpPr>
              <p:nvPr/>
            </p:nvSpPr>
            <p:spPr bwMode="auto">
              <a:xfrm>
                <a:off x="2511" y="1576"/>
                <a:ext cx="35" cy="5"/>
              </a:xfrm>
              <a:custGeom>
                <a:avLst/>
                <a:gdLst>
                  <a:gd name="T0" fmla="*/ 0 w 14"/>
                  <a:gd name="T1" fmla="*/ 33 h 2"/>
                  <a:gd name="T2" fmla="*/ 220 w 14"/>
                  <a:gd name="T3" fmla="*/ 0 h 2"/>
                  <a:gd name="T4" fmla="*/ 0 60000 65536"/>
                  <a:gd name="T5" fmla="*/ 0 60000 65536"/>
                </a:gdLst>
                <a:ahLst/>
                <a:cxnLst>
                  <a:cxn ang="T4">
                    <a:pos x="T0" y="T1"/>
                  </a:cxn>
                  <a:cxn ang="T5">
                    <a:pos x="T2" y="T3"/>
                  </a:cxn>
                </a:cxnLst>
                <a:rect l="0" t="0" r="r" b="b"/>
                <a:pathLst>
                  <a:path w="14" h="2">
                    <a:moveTo>
                      <a:pt x="0" y="2"/>
                    </a:moveTo>
                    <a:cubicBezTo>
                      <a:pt x="5" y="1"/>
                      <a:pt x="9" y="0"/>
                      <a:pt x="14"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41" name="Freeform 174">
                <a:extLst>
                  <a:ext uri="{FF2B5EF4-FFF2-40B4-BE49-F238E27FC236}">
                    <a16:creationId xmlns:a16="http://schemas.microsoft.com/office/drawing/2014/main" id="{F7133960-8071-4256-89D9-888576C4872F}"/>
                  </a:ext>
                </a:extLst>
              </p:cNvPr>
              <p:cNvSpPr>
                <a:spLocks/>
              </p:cNvSpPr>
              <p:nvPr/>
            </p:nvSpPr>
            <p:spPr bwMode="auto">
              <a:xfrm>
                <a:off x="2676" y="1475"/>
                <a:ext cx="13" cy="61"/>
              </a:xfrm>
              <a:custGeom>
                <a:avLst/>
                <a:gdLst>
                  <a:gd name="T0" fmla="*/ 88 w 5"/>
                  <a:gd name="T1" fmla="*/ 0 h 23"/>
                  <a:gd name="T2" fmla="*/ 0 w 5"/>
                  <a:gd name="T3" fmla="*/ 430 h 23"/>
                  <a:gd name="T4" fmla="*/ 0 60000 65536"/>
                  <a:gd name="T5" fmla="*/ 0 60000 65536"/>
                </a:gdLst>
                <a:ahLst/>
                <a:cxnLst>
                  <a:cxn ang="T4">
                    <a:pos x="T0" y="T1"/>
                  </a:cxn>
                  <a:cxn ang="T5">
                    <a:pos x="T2" y="T3"/>
                  </a:cxn>
                </a:cxnLst>
                <a:rect l="0" t="0" r="r" b="b"/>
                <a:pathLst>
                  <a:path w="5" h="23">
                    <a:moveTo>
                      <a:pt x="5" y="0"/>
                    </a:moveTo>
                    <a:cubicBezTo>
                      <a:pt x="5" y="8"/>
                      <a:pt x="3" y="16"/>
                      <a:pt x="0" y="2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42" name="Freeform 175">
                <a:extLst>
                  <a:ext uri="{FF2B5EF4-FFF2-40B4-BE49-F238E27FC236}">
                    <a16:creationId xmlns:a16="http://schemas.microsoft.com/office/drawing/2014/main" id="{ABF8D4A7-5451-4E91-A0F2-A85A04E00B07}"/>
                  </a:ext>
                </a:extLst>
              </p:cNvPr>
              <p:cNvSpPr>
                <a:spLocks/>
              </p:cNvSpPr>
              <p:nvPr/>
            </p:nvSpPr>
            <p:spPr bwMode="auto">
              <a:xfrm>
                <a:off x="2686" y="1507"/>
                <a:ext cx="33" cy="13"/>
              </a:xfrm>
              <a:custGeom>
                <a:avLst/>
                <a:gdLst>
                  <a:gd name="T0" fmla="*/ 0 w 13"/>
                  <a:gd name="T1" fmla="*/ 0 h 5"/>
                  <a:gd name="T2" fmla="*/ 213 w 13"/>
                  <a:gd name="T3" fmla="*/ 88 h 5"/>
                  <a:gd name="T4" fmla="*/ 0 60000 65536"/>
                  <a:gd name="T5" fmla="*/ 0 60000 65536"/>
                </a:gdLst>
                <a:ahLst/>
                <a:cxnLst>
                  <a:cxn ang="T4">
                    <a:pos x="T0" y="T1"/>
                  </a:cxn>
                  <a:cxn ang="T5">
                    <a:pos x="T2" y="T3"/>
                  </a:cxn>
                </a:cxnLst>
                <a:rect l="0" t="0" r="r" b="b"/>
                <a:pathLst>
                  <a:path w="13" h="5">
                    <a:moveTo>
                      <a:pt x="0" y="0"/>
                    </a:moveTo>
                    <a:cubicBezTo>
                      <a:pt x="4" y="1"/>
                      <a:pt x="9" y="3"/>
                      <a:pt x="13" y="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43" name="Freeform 176">
                <a:extLst>
                  <a:ext uri="{FF2B5EF4-FFF2-40B4-BE49-F238E27FC236}">
                    <a16:creationId xmlns:a16="http://schemas.microsoft.com/office/drawing/2014/main" id="{6029E6B1-97E9-48DF-8274-D80AA0BB82F3}"/>
                  </a:ext>
                </a:extLst>
              </p:cNvPr>
              <p:cNvSpPr>
                <a:spLocks/>
              </p:cNvSpPr>
              <p:nvPr/>
            </p:nvSpPr>
            <p:spPr bwMode="auto">
              <a:xfrm>
                <a:off x="2554" y="1392"/>
                <a:ext cx="15" cy="64"/>
              </a:xfrm>
              <a:custGeom>
                <a:avLst/>
                <a:gdLst>
                  <a:gd name="T0" fmla="*/ 20 w 6"/>
                  <a:gd name="T1" fmla="*/ 0 h 24"/>
                  <a:gd name="T2" fmla="*/ 95 w 6"/>
                  <a:gd name="T3" fmla="*/ 456 h 24"/>
                  <a:gd name="T4" fmla="*/ 0 60000 65536"/>
                  <a:gd name="T5" fmla="*/ 0 60000 65536"/>
                </a:gdLst>
                <a:ahLst/>
                <a:cxnLst>
                  <a:cxn ang="T4">
                    <a:pos x="T0" y="T1"/>
                  </a:cxn>
                  <a:cxn ang="T5">
                    <a:pos x="T2" y="T3"/>
                  </a:cxn>
                </a:cxnLst>
                <a:rect l="0" t="0" r="r" b="b"/>
                <a:pathLst>
                  <a:path w="6" h="24">
                    <a:moveTo>
                      <a:pt x="1" y="0"/>
                    </a:moveTo>
                    <a:cubicBezTo>
                      <a:pt x="0" y="9"/>
                      <a:pt x="0" y="18"/>
                      <a:pt x="6" y="2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44" name="Freeform 177">
                <a:extLst>
                  <a:ext uri="{FF2B5EF4-FFF2-40B4-BE49-F238E27FC236}">
                    <a16:creationId xmlns:a16="http://schemas.microsoft.com/office/drawing/2014/main" id="{01322C72-D133-44FB-95CF-14177E3715EF}"/>
                  </a:ext>
                </a:extLst>
              </p:cNvPr>
              <p:cNvSpPr>
                <a:spLocks/>
              </p:cNvSpPr>
              <p:nvPr/>
            </p:nvSpPr>
            <p:spPr bwMode="auto">
              <a:xfrm>
                <a:off x="2531" y="1427"/>
                <a:ext cx="25" cy="5"/>
              </a:xfrm>
              <a:custGeom>
                <a:avLst/>
                <a:gdLst>
                  <a:gd name="T0" fmla="*/ 158 w 10"/>
                  <a:gd name="T1" fmla="*/ 20 h 2"/>
                  <a:gd name="T2" fmla="*/ 0 w 10"/>
                  <a:gd name="T3" fmla="*/ 33 h 2"/>
                  <a:gd name="T4" fmla="*/ 0 60000 65536"/>
                  <a:gd name="T5" fmla="*/ 0 60000 65536"/>
                </a:gdLst>
                <a:ahLst/>
                <a:cxnLst>
                  <a:cxn ang="T4">
                    <a:pos x="T0" y="T1"/>
                  </a:cxn>
                  <a:cxn ang="T5">
                    <a:pos x="T2" y="T3"/>
                  </a:cxn>
                </a:cxnLst>
                <a:rect l="0" t="0" r="r" b="b"/>
                <a:pathLst>
                  <a:path w="10" h="2">
                    <a:moveTo>
                      <a:pt x="10" y="1"/>
                    </a:moveTo>
                    <a:cubicBezTo>
                      <a:pt x="6" y="0"/>
                      <a:pt x="3" y="1"/>
                      <a:pt x="0"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45" name="Freeform 178">
                <a:extLst>
                  <a:ext uri="{FF2B5EF4-FFF2-40B4-BE49-F238E27FC236}">
                    <a16:creationId xmlns:a16="http://schemas.microsoft.com/office/drawing/2014/main" id="{6ED0D7CE-D881-4C8C-A24D-6A8F95D3616F}"/>
                  </a:ext>
                </a:extLst>
              </p:cNvPr>
              <p:cNvSpPr>
                <a:spLocks/>
              </p:cNvSpPr>
              <p:nvPr/>
            </p:nvSpPr>
            <p:spPr bwMode="auto">
              <a:xfrm>
                <a:off x="2416" y="1731"/>
                <a:ext cx="18" cy="77"/>
              </a:xfrm>
              <a:custGeom>
                <a:avLst/>
                <a:gdLst>
                  <a:gd name="T0" fmla="*/ 0 w 7"/>
                  <a:gd name="T1" fmla="*/ 0 h 29"/>
                  <a:gd name="T2" fmla="*/ 67 w 7"/>
                  <a:gd name="T3" fmla="*/ 542 h 29"/>
                  <a:gd name="T4" fmla="*/ 0 60000 65536"/>
                  <a:gd name="T5" fmla="*/ 0 60000 65536"/>
                </a:gdLst>
                <a:ahLst/>
                <a:cxnLst>
                  <a:cxn ang="T4">
                    <a:pos x="T0" y="T1"/>
                  </a:cxn>
                  <a:cxn ang="T5">
                    <a:pos x="T2" y="T3"/>
                  </a:cxn>
                </a:cxnLst>
                <a:rect l="0" t="0" r="r" b="b"/>
                <a:pathLst>
                  <a:path w="7" h="29">
                    <a:moveTo>
                      <a:pt x="0" y="0"/>
                    </a:moveTo>
                    <a:cubicBezTo>
                      <a:pt x="7" y="7"/>
                      <a:pt x="5" y="20"/>
                      <a:pt x="4" y="2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46" name="Freeform 179">
                <a:extLst>
                  <a:ext uri="{FF2B5EF4-FFF2-40B4-BE49-F238E27FC236}">
                    <a16:creationId xmlns:a16="http://schemas.microsoft.com/office/drawing/2014/main" id="{860A542E-15FF-49A7-A3D5-711E0C239BAE}"/>
                  </a:ext>
                </a:extLst>
              </p:cNvPr>
              <p:cNvSpPr>
                <a:spLocks/>
              </p:cNvSpPr>
              <p:nvPr/>
            </p:nvSpPr>
            <p:spPr bwMode="auto">
              <a:xfrm>
                <a:off x="2431" y="1773"/>
                <a:ext cx="28" cy="1"/>
              </a:xfrm>
              <a:custGeom>
                <a:avLst/>
                <a:gdLst>
                  <a:gd name="T0" fmla="*/ 0 w 11"/>
                  <a:gd name="T1" fmla="*/ 0 h 1"/>
                  <a:gd name="T2" fmla="*/ 181 w 11"/>
                  <a:gd name="T3" fmla="*/ 0 h 1"/>
                  <a:gd name="T4" fmla="*/ 0 60000 65536"/>
                  <a:gd name="T5" fmla="*/ 0 60000 65536"/>
                </a:gdLst>
                <a:ahLst/>
                <a:cxnLst>
                  <a:cxn ang="T4">
                    <a:pos x="T0" y="T1"/>
                  </a:cxn>
                  <a:cxn ang="T5">
                    <a:pos x="T2" y="T3"/>
                  </a:cxn>
                </a:cxnLst>
                <a:rect l="0" t="0" r="r" b="b"/>
                <a:pathLst>
                  <a:path w="11" h="1">
                    <a:moveTo>
                      <a:pt x="0" y="0"/>
                    </a:moveTo>
                    <a:cubicBezTo>
                      <a:pt x="4" y="0"/>
                      <a:pt x="7" y="0"/>
                      <a:pt x="11"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47" name="Freeform 180">
                <a:extLst>
                  <a:ext uri="{FF2B5EF4-FFF2-40B4-BE49-F238E27FC236}">
                    <a16:creationId xmlns:a16="http://schemas.microsoft.com/office/drawing/2014/main" id="{F5AB5BD9-88E6-453C-B432-2D900C3DC9A8}"/>
                  </a:ext>
                </a:extLst>
              </p:cNvPr>
              <p:cNvSpPr>
                <a:spLocks/>
              </p:cNvSpPr>
              <p:nvPr/>
            </p:nvSpPr>
            <p:spPr bwMode="auto">
              <a:xfrm>
                <a:off x="2586" y="1667"/>
                <a:ext cx="35" cy="66"/>
              </a:xfrm>
              <a:custGeom>
                <a:avLst/>
                <a:gdLst>
                  <a:gd name="T0" fmla="*/ 20 w 14"/>
                  <a:gd name="T1" fmla="*/ 0 h 25"/>
                  <a:gd name="T2" fmla="*/ 220 w 14"/>
                  <a:gd name="T3" fmla="*/ 459 h 25"/>
                  <a:gd name="T4" fmla="*/ 0 60000 65536"/>
                  <a:gd name="T5" fmla="*/ 0 60000 65536"/>
                </a:gdLst>
                <a:ahLst/>
                <a:cxnLst>
                  <a:cxn ang="T4">
                    <a:pos x="T0" y="T1"/>
                  </a:cxn>
                  <a:cxn ang="T5">
                    <a:pos x="T2" y="T3"/>
                  </a:cxn>
                </a:cxnLst>
                <a:rect l="0" t="0" r="r" b="b"/>
                <a:pathLst>
                  <a:path w="14" h="25">
                    <a:moveTo>
                      <a:pt x="1" y="0"/>
                    </a:moveTo>
                    <a:cubicBezTo>
                      <a:pt x="0" y="11"/>
                      <a:pt x="5" y="20"/>
                      <a:pt x="14" y="2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48" name="Freeform 181">
                <a:extLst>
                  <a:ext uri="{FF2B5EF4-FFF2-40B4-BE49-F238E27FC236}">
                    <a16:creationId xmlns:a16="http://schemas.microsoft.com/office/drawing/2014/main" id="{CACB6246-18C0-475E-AFC0-E01C4253D04B}"/>
                  </a:ext>
                </a:extLst>
              </p:cNvPr>
              <p:cNvSpPr>
                <a:spLocks/>
              </p:cNvSpPr>
              <p:nvPr/>
            </p:nvSpPr>
            <p:spPr bwMode="auto">
              <a:xfrm>
                <a:off x="2579" y="1720"/>
                <a:ext cx="20" cy="19"/>
              </a:xfrm>
              <a:custGeom>
                <a:avLst/>
                <a:gdLst>
                  <a:gd name="T0" fmla="*/ 125 w 8"/>
                  <a:gd name="T1" fmla="*/ 0 h 7"/>
                  <a:gd name="T2" fmla="*/ 0 w 8"/>
                  <a:gd name="T3" fmla="*/ 141 h 7"/>
                  <a:gd name="T4" fmla="*/ 0 60000 65536"/>
                  <a:gd name="T5" fmla="*/ 0 60000 65536"/>
                </a:gdLst>
                <a:ahLst/>
                <a:cxnLst>
                  <a:cxn ang="T4">
                    <a:pos x="T0" y="T1"/>
                  </a:cxn>
                  <a:cxn ang="T5">
                    <a:pos x="T2" y="T3"/>
                  </a:cxn>
                </a:cxnLst>
                <a:rect l="0" t="0" r="r" b="b"/>
                <a:pathLst>
                  <a:path w="8" h="7">
                    <a:moveTo>
                      <a:pt x="8" y="0"/>
                    </a:moveTo>
                    <a:cubicBezTo>
                      <a:pt x="5" y="2"/>
                      <a:pt x="2" y="4"/>
                      <a:pt x="0"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49" name="Freeform 182">
                <a:extLst>
                  <a:ext uri="{FF2B5EF4-FFF2-40B4-BE49-F238E27FC236}">
                    <a16:creationId xmlns:a16="http://schemas.microsoft.com/office/drawing/2014/main" id="{F1AC0E91-6585-4218-AB38-2585F0F1A2C0}"/>
                  </a:ext>
                </a:extLst>
              </p:cNvPr>
              <p:cNvSpPr>
                <a:spLocks/>
              </p:cNvSpPr>
              <p:nvPr/>
            </p:nvSpPr>
            <p:spPr bwMode="auto">
              <a:xfrm>
                <a:off x="2048" y="2027"/>
                <a:ext cx="28" cy="48"/>
              </a:xfrm>
              <a:custGeom>
                <a:avLst/>
                <a:gdLst>
                  <a:gd name="T0" fmla="*/ 20 w 11"/>
                  <a:gd name="T1" fmla="*/ 0 h 18"/>
                  <a:gd name="T2" fmla="*/ 181 w 11"/>
                  <a:gd name="T3" fmla="*/ 341 h 18"/>
                  <a:gd name="T4" fmla="*/ 0 60000 65536"/>
                  <a:gd name="T5" fmla="*/ 0 60000 65536"/>
                </a:gdLst>
                <a:ahLst/>
                <a:cxnLst>
                  <a:cxn ang="T4">
                    <a:pos x="T0" y="T1"/>
                  </a:cxn>
                  <a:cxn ang="T5">
                    <a:pos x="T2" y="T3"/>
                  </a:cxn>
                </a:cxnLst>
                <a:rect l="0" t="0" r="r" b="b"/>
                <a:pathLst>
                  <a:path w="11" h="18">
                    <a:moveTo>
                      <a:pt x="1" y="0"/>
                    </a:moveTo>
                    <a:cubicBezTo>
                      <a:pt x="0" y="7"/>
                      <a:pt x="4" y="14"/>
                      <a:pt x="11" y="1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0" name="Freeform 183">
                <a:extLst>
                  <a:ext uri="{FF2B5EF4-FFF2-40B4-BE49-F238E27FC236}">
                    <a16:creationId xmlns:a16="http://schemas.microsoft.com/office/drawing/2014/main" id="{CDCF25FE-85C5-4AB9-B31F-05D6B8E1932E}"/>
                  </a:ext>
                </a:extLst>
              </p:cNvPr>
              <p:cNvSpPr>
                <a:spLocks/>
              </p:cNvSpPr>
              <p:nvPr/>
            </p:nvSpPr>
            <p:spPr bwMode="auto">
              <a:xfrm>
                <a:off x="2046" y="2059"/>
                <a:ext cx="17" cy="10"/>
              </a:xfrm>
              <a:custGeom>
                <a:avLst/>
                <a:gdLst>
                  <a:gd name="T0" fmla="*/ 0 w 7"/>
                  <a:gd name="T1" fmla="*/ 63 h 4"/>
                  <a:gd name="T2" fmla="*/ 100 w 7"/>
                  <a:gd name="T3" fmla="*/ 20 h 4"/>
                  <a:gd name="T4" fmla="*/ 0 60000 65536"/>
                  <a:gd name="T5" fmla="*/ 0 60000 65536"/>
                </a:gdLst>
                <a:ahLst/>
                <a:cxnLst>
                  <a:cxn ang="T4">
                    <a:pos x="T0" y="T1"/>
                  </a:cxn>
                  <a:cxn ang="T5">
                    <a:pos x="T2" y="T3"/>
                  </a:cxn>
                </a:cxnLst>
                <a:rect l="0" t="0" r="r" b="b"/>
                <a:pathLst>
                  <a:path w="7" h="4">
                    <a:moveTo>
                      <a:pt x="0" y="4"/>
                    </a:moveTo>
                    <a:cubicBezTo>
                      <a:pt x="2" y="1"/>
                      <a:pt x="4" y="0"/>
                      <a:pt x="7"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1" name="Freeform 184">
                <a:extLst>
                  <a:ext uri="{FF2B5EF4-FFF2-40B4-BE49-F238E27FC236}">
                    <a16:creationId xmlns:a16="http://schemas.microsoft.com/office/drawing/2014/main" id="{4756C4C2-4107-48C3-A85D-6F41BC50C021}"/>
                  </a:ext>
                </a:extLst>
              </p:cNvPr>
              <p:cNvSpPr>
                <a:spLocks/>
              </p:cNvSpPr>
              <p:nvPr/>
            </p:nvSpPr>
            <p:spPr bwMode="auto">
              <a:xfrm>
                <a:off x="2324" y="1880"/>
                <a:ext cx="12" cy="67"/>
              </a:xfrm>
              <a:custGeom>
                <a:avLst/>
                <a:gdLst>
                  <a:gd name="T0" fmla="*/ 0 w 5"/>
                  <a:gd name="T1" fmla="*/ 0 h 25"/>
                  <a:gd name="T2" fmla="*/ 29 w 5"/>
                  <a:gd name="T3" fmla="*/ 482 h 25"/>
                  <a:gd name="T4" fmla="*/ 0 60000 65536"/>
                  <a:gd name="T5" fmla="*/ 0 60000 65536"/>
                </a:gdLst>
                <a:ahLst/>
                <a:cxnLst>
                  <a:cxn ang="T4">
                    <a:pos x="T0" y="T1"/>
                  </a:cxn>
                  <a:cxn ang="T5">
                    <a:pos x="T2" y="T3"/>
                  </a:cxn>
                </a:cxnLst>
                <a:rect l="0" t="0" r="r" b="b"/>
                <a:pathLst>
                  <a:path w="5" h="25">
                    <a:moveTo>
                      <a:pt x="0" y="0"/>
                    </a:moveTo>
                    <a:cubicBezTo>
                      <a:pt x="5" y="6"/>
                      <a:pt x="4" y="18"/>
                      <a:pt x="2" y="2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2" name="Freeform 185">
                <a:extLst>
                  <a:ext uri="{FF2B5EF4-FFF2-40B4-BE49-F238E27FC236}">
                    <a16:creationId xmlns:a16="http://schemas.microsoft.com/office/drawing/2014/main" id="{0448CD0D-CA32-4E71-97DD-E7A814E8B266}"/>
                  </a:ext>
                </a:extLst>
              </p:cNvPr>
              <p:cNvSpPr>
                <a:spLocks/>
              </p:cNvSpPr>
              <p:nvPr/>
            </p:nvSpPr>
            <p:spPr bwMode="auto">
              <a:xfrm>
                <a:off x="2334" y="1920"/>
                <a:ext cx="27" cy="3"/>
              </a:xfrm>
              <a:custGeom>
                <a:avLst/>
                <a:gdLst>
                  <a:gd name="T0" fmla="*/ 0 w 11"/>
                  <a:gd name="T1" fmla="*/ 27 h 1"/>
                  <a:gd name="T2" fmla="*/ 162 w 11"/>
                  <a:gd name="T3" fmla="*/ 27 h 1"/>
                  <a:gd name="T4" fmla="*/ 0 60000 65536"/>
                  <a:gd name="T5" fmla="*/ 0 60000 65536"/>
                </a:gdLst>
                <a:ahLst/>
                <a:cxnLst>
                  <a:cxn ang="T4">
                    <a:pos x="T0" y="T1"/>
                  </a:cxn>
                  <a:cxn ang="T5">
                    <a:pos x="T2" y="T3"/>
                  </a:cxn>
                </a:cxnLst>
                <a:rect l="0" t="0" r="r" b="b"/>
                <a:pathLst>
                  <a:path w="11" h="1">
                    <a:moveTo>
                      <a:pt x="0" y="1"/>
                    </a:moveTo>
                    <a:cubicBezTo>
                      <a:pt x="3" y="0"/>
                      <a:pt x="7" y="0"/>
                      <a:pt x="11"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3" name="Freeform 186">
                <a:extLst>
                  <a:ext uri="{FF2B5EF4-FFF2-40B4-BE49-F238E27FC236}">
                    <a16:creationId xmlns:a16="http://schemas.microsoft.com/office/drawing/2014/main" id="{8EABAF4E-CA7D-4058-AA8C-5EAA4A6FB28D}"/>
                  </a:ext>
                </a:extLst>
              </p:cNvPr>
              <p:cNvSpPr>
                <a:spLocks/>
              </p:cNvSpPr>
              <p:nvPr/>
            </p:nvSpPr>
            <p:spPr bwMode="auto">
              <a:xfrm>
                <a:off x="2369" y="2091"/>
                <a:ext cx="52" cy="24"/>
              </a:xfrm>
              <a:custGeom>
                <a:avLst/>
                <a:gdLst>
                  <a:gd name="T0" fmla="*/ 0 w 21"/>
                  <a:gd name="T1" fmla="*/ 136 h 9"/>
                  <a:gd name="T2" fmla="*/ 319 w 21"/>
                  <a:gd name="T3" fmla="*/ 0 h 9"/>
                  <a:gd name="T4" fmla="*/ 0 60000 65536"/>
                  <a:gd name="T5" fmla="*/ 0 60000 65536"/>
                </a:gdLst>
                <a:ahLst/>
                <a:cxnLst>
                  <a:cxn ang="T4">
                    <a:pos x="T0" y="T1"/>
                  </a:cxn>
                  <a:cxn ang="T5">
                    <a:pos x="T2" y="T3"/>
                  </a:cxn>
                </a:cxnLst>
                <a:rect l="0" t="0" r="r" b="b"/>
                <a:pathLst>
                  <a:path w="21" h="9">
                    <a:moveTo>
                      <a:pt x="0" y="7"/>
                    </a:moveTo>
                    <a:cubicBezTo>
                      <a:pt x="7" y="9"/>
                      <a:pt x="16" y="4"/>
                      <a:pt x="21"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4" name="Freeform 187">
                <a:extLst>
                  <a:ext uri="{FF2B5EF4-FFF2-40B4-BE49-F238E27FC236}">
                    <a16:creationId xmlns:a16="http://schemas.microsoft.com/office/drawing/2014/main" id="{34722A72-AC51-4C06-95F1-BAD3790CC771}"/>
                  </a:ext>
                </a:extLst>
              </p:cNvPr>
              <p:cNvSpPr>
                <a:spLocks/>
              </p:cNvSpPr>
              <p:nvPr/>
            </p:nvSpPr>
            <p:spPr bwMode="auto">
              <a:xfrm>
                <a:off x="2401" y="2107"/>
                <a:ext cx="5" cy="21"/>
              </a:xfrm>
              <a:custGeom>
                <a:avLst/>
                <a:gdLst>
                  <a:gd name="T0" fmla="*/ 0 w 2"/>
                  <a:gd name="T1" fmla="*/ 0 h 8"/>
                  <a:gd name="T2" fmla="*/ 33 w 2"/>
                  <a:gd name="T3" fmla="*/ 144 h 8"/>
                  <a:gd name="T4" fmla="*/ 0 60000 65536"/>
                  <a:gd name="T5" fmla="*/ 0 60000 65536"/>
                </a:gdLst>
                <a:ahLst/>
                <a:cxnLst>
                  <a:cxn ang="T4">
                    <a:pos x="T0" y="T1"/>
                  </a:cxn>
                  <a:cxn ang="T5">
                    <a:pos x="T2" y="T3"/>
                  </a:cxn>
                </a:cxnLst>
                <a:rect l="0" t="0" r="r" b="b"/>
                <a:pathLst>
                  <a:path w="2" h="8">
                    <a:moveTo>
                      <a:pt x="0" y="0"/>
                    </a:moveTo>
                    <a:cubicBezTo>
                      <a:pt x="1" y="3"/>
                      <a:pt x="2" y="6"/>
                      <a:pt x="2"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5" name="Freeform 188">
                <a:extLst>
                  <a:ext uri="{FF2B5EF4-FFF2-40B4-BE49-F238E27FC236}">
                    <a16:creationId xmlns:a16="http://schemas.microsoft.com/office/drawing/2014/main" id="{B53CD8B3-CCD1-4CB5-9F4A-007B0781295F}"/>
                  </a:ext>
                </a:extLst>
              </p:cNvPr>
              <p:cNvSpPr>
                <a:spLocks/>
              </p:cNvSpPr>
              <p:nvPr/>
            </p:nvSpPr>
            <p:spPr bwMode="auto">
              <a:xfrm>
                <a:off x="2259" y="2069"/>
                <a:ext cx="5" cy="51"/>
              </a:xfrm>
              <a:custGeom>
                <a:avLst/>
                <a:gdLst>
                  <a:gd name="T0" fmla="*/ 33 w 2"/>
                  <a:gd name="T1" fmla="*/ 0 h 19"/>
                  <a:gd name="T2" fmla="*/ 33 w 2"/>
                  <a:gd name="T3" fmla="*/ 368 h 19"/>
                  <a:gd name="T4" fmla="*/ 0 60000 65536"/>
                  <a:gd name="T5" fmla="*/ 0 60000 65536"/>
                </a:gdLst>
                <a:ahLst/>
                <a:cxnLst>
                  <a:cxn ang="T4">
                    <a:pos x="T0" y="T1"/>
                  </a:cxn>
                  <a:cxn ang="T5">
                    <a:pos x="T2" y="T3"/>
                  </a:cxn>
                </a:cxnLst>
                <a:rect l="0" t="0" r="r" b="b"/>
                <a:pathLst>
                  <a:path w="2" h="19">
                    <a:moveTo>
                      <a:pt x="2" y="0"/>
                    </a:moveTo>
                    <a:cubicBezTo>
                      <a:pt x="0" y="6"/>
                      <a:pt x="0" y="13"/>
                      <a:pt x="2" y="1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6" name="Freeform 189">
                <a:extLst>
                  <a:ext uri="{FF2B5EF4-FFF2-40B4-BE49-F238E27FC236}">
                    <a16:creationId xmlns:a16="http://schemas.microsoft.com/office/drawing/2014/main" id="{7ED4F6EB-FC5B-4A1E-B418-29A65AAD62BD}"/>
                  </a:ext>
                </a:extLst>
              </p:cNvPr>
              <p:cNvSpPr>
                <a:spLocks/>
              </p:cNvSpPr>
              <p:nvPr/>
            </p:nvSpPr>
            <p:spPr bwMode="auto">
              <a:xfrm>
                <a:off x="2244" y="2107"/>
                <a:ext cx="17" cy="1"/>
              </a:xfrm>
              <a:custGeom>
                <a:avLst/>
                <a:gdLst>
                  <a:gd name="T0" fmla="*/ 100 w 7"/>
                  <a:gd name="T1" fmla="*/ 0 h 1"/>
                  <a:gd name="T2" fmla="*/ 0 w 7"/>
                  <a:gd name="T3" fmla="*/ 0 h 1"/>
                  <a:gd name="T4" fmla="*/ 0 60000 65536"/>
                  <a:gd name="T5" fmla="*/ 0 60000 65536"/>
                </a:gdLst>
                <a:ahLst/>
                <a:cxnLst>
                  <a:cxn ang="T4">
                    <a:pos x="T0" y="T1"/>
                  </a:cxn>
                  <a:cxn ang="T5">
                    <a:pos x="T2" y="T3"/>
                  </a:cxn>
                </a:cxnLst>
                <a:rect l="0" t="0" r="r" b="b"/>
                <a:pathLst>
                  <a:path w="7" h="1">
                    <a:moveTo>
                      <a:pt x="7" y="0"/>
                    </a:moveTo>
                    <a:cubicBezTo>
                      <a:pt x="4" y="0"/>
                      <a:pt x="2" y="0"/>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7" name="Freeform 190">
                <a:extLst>
                  <a:ext uri="{FF2B5EF4-FFF2-40B4-BE49-F238E27FC236}">
                    <a16:creationId xmlns:a16="http://schemas.microsoft.com/office/drawing/2014/main" id="{E2A093A8-9EF9-440F-A44D-1EBF75FE8E76}"/>
                  </a:ext>
                </a:extLst>
              </p:cNvPr>
              <p:cNvSpPr>
                <a:spLocks/>
              </p:cNvSpPr>
              <p:nvPr/>
            </p:nvSpPr>
            <p:spPr bwMode="auto">
              <a:xfrm>
                <a:off x="2481" y="1893"/>
                <a:ext cx="10" cy="62"/>
              </a:xfrm>
              <a:custGeom>
                <a:avLst/>
                <a:gdLst>
                  <a:gd name="T0" fmla="*/ 0 w 4"/>
                  <a:gd name="T1" fmla="*/ 0 h 23"/>
                  <a:gd name="T2" fmla="*/ 0 w 4"/>
                  <a:gd name="T3" fmla="*/ 450 h 23"/>
                  <a:gd name="T4" fmla="*/ 0 60000 65536"/>
                  <a:gd name="T5" fmla="*/ 0 60000 65536"/>
                </a:gdLst>
                <a:ahLst/>
                <a:cxnLst>
                  <a:cxn ang="T4">
                    <a:pos x="T0" y="T1"/>
                  </a:cxn>
                  <a:cxn ang="T5">
                    <a:pos x="T2" y="T3"/>
                  </a:cxn>
                </a:cxnLst>
                <a:rect l="0" t="0" r="r" b="b"/>
                <a:pathLst>
                  <a:path w="4" h="23">
                    <a:moveTo>
                      <a:pt x="0" y="0"/>
                    </a:moveTo>
                    <a:cubicBezTo>
                      <a:pt x="4" y="7"/>
                      <a:pt x="4" y="16"/>
                      <a:pt x="0" y="2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8" name="Freeform 191">
                <a:extLst>
                  <a:ext uri="{FF2B5EF4-FFF2-40B4-BE49-F238E27FC236}">
                    <a16:creationId xmlns:a16="http://schemas.microsoft.com/office/drawing/2014/main" id="{EE934147-FA63-48B9-998C-0F99B9964290}"/>
                  </a:ext>
                </a:extLst>
              </p:cNvPr>
              <p:cNvSpPr>
                <a:spLocks/>
              </p:cNvSpPr>
              <p:nvPr/>
            </p:nvSpPr>
            <p:spPr bwMode="auto">
              <a:xfrm>
                <a:off x="2491" y="1925"/>
                <a:ext cx="25" cy="6"/>
              </a:xfrm>
              <a:custGeom>
                <a:avLst/>
                <a:gdLst>
                  <a:gd name="T0" fmla="*/ 0 w 10"/>
                  <a:gd name="T1" fmla="*/ 54 h 2"/>
                  <a:gd name="T2" fmla="*/ 158 w 10"/>
                  <a:gd name="T3" fmla="*/ 27 h 2"/>
                  <a:gd name="T4" fmla="*/ 0 60000 65536"/>
                  <a:gd name="T5" fmla="*/ 0 60000 65536"/>
                </a:gdLst>
                <a:ahLst/>
                <a:cxnLst>
                  <a:cxn ang="T4">
                    <a:pos x="T0" y="T1"/>
                  </a:cxn>
                  <a:cxn ang="T5">
                    <a:pos x="T2" y="T3"/>
                  </a:cxn>
                </a:cxnLst>
                <a:rect l="0" t="0" r="r" b="b"/>
                <a:pathLst>
                  <a:path w="10" h="2">
                    <a:moveTo>
                      <a:pt x="0" y="2"/>
                    </a:moveTo>
                    <a:cubicBezTo>
                      <a:pt x="3" y="1"/>
                      <a:pt x="6" y="0"/>
                      <a:pt x="10"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9" name="Freeform 192">
                <a:extLst>
                  <a:ext uri="{FF2B5EF4-FFF2-40B4-BE49-F238E27FC236}">
                    <a16:creationId xmlns:a16="http://schemas.microsoft.com/office/drawing/2014/main" id="{62BA7A70-987B-40C7-A2BA-4084F751CCD8}"/>
                  </a:ext>
                </a:extLst>
              </p:cNvPr>
              <p:cNvSpPr>
                <a:spLocks/>
              </p:cNvSpPr>
              <p:nvPr/>
            </p:nvSpPr>
            <p:spPr bwMode="auto">
              <a:xfrm>
                <a:off x="2601" y="1840"/>
                <a:ext cx="35" cy="24"/>
              </a:xfrm>
              <a:custGeom>
                <a:avLst/>
                <a:gdLst>
                  <a:gd name="T0" fmla="*/ 0 w 14"/>
                  <a:gd name="T1" fmla="*/ 149 h 9"/>
                  <a:gd name="T2" fmla="*/ 220 w 14"/>
                  <a:gd name="T3" fmla="*/ 0 h 9"/>
                  <a:gd name="T4" fmla="*/ 0 60000 65536"/>
                  <a:gd name="T5" fmla="*/ 0 60000 65536"/>
                </a:gdLst>
                <a:ahLst/>
                <a:cxnLst>
                  <a:cxn ang="T4">
                    <a:pos x="T0" y="T1"/>
                  </a:cxn>
                  <a:cxn ang="T5">
                    <a:pos x="T2" y="T3"/>
                  </a:cxn>
                </a:cxnLst>
                <a:rect l="0" t="0" r="r" b="b"/>
                <a:pathLst>
                  <a:path w="14" h="9">
                    <a:moveTo>
                      <a:pt x="0" y="8"/>
                    </a:moveTo>
                    <a:cubicBezTo>
                      <a:pt x="6" y="9"/>
                      <a:pt x="13" y="7"/>
                      <a:pt x="14"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0" name="Freeform 193">
                <a:extLst>
                  <a:ext uri="{FF2B5EF4-FFF2-40B4-BE49-F238E27FC236}">
                    <a16:creationId xmlns:a16="http://schemas.microsoft.com/office/drawing/2014/main" id="{232FF23E-4D28-49A5-A09D-365C2EAA2F79}"/>
                  </a:ext>
                </a:extLst>
              </p:cNvPr>
              <p:cNvSpPr>
                <a:spLocks/>
              </p:cNvSpPr>
              <p:nvPr/>
            </p:nvSpPr>
            <p:spPr bwMode="auto">
              <a:xfrm>
                <a:off x="2624" y="1859"/>
                <a:ext cx="7" cy="24"/>
              </a:xfrm>
              <a:custGeom>
                <a:avLst/>
                <a:gdLst>
                  <a:gd name="T0" fmla="*/ 0 w 3"/>
                  <a:gd name="T1" fmla="*/ 0 h 9"/>
                  <a:gd name="T2" fmla="*/ 37 w 3"/>
                  <a:gd name="T3" fmla="*/ 171 h 9"/>
                  <a:gd name="T4" fmla="*/ 0 60000 65536"/>
                  <a:gd name="T5" fmla="*/ 0 60000 65536"/>
                </a:gdLst>
                <a:ahLst/>
                <a:cxnLst>
                  <a:cxn ang="T4">
                    <a:pos x="T0" y="T1"/>
                  </a:cxn>
                  <a:cxn ang="T5">
                    <a:pos x="T2" y="T3"/>
                  </a:cxn>
                </a:cxnLst>
                <a:rect l="0" t="0" r="r" b="b"/>
                <a:pathLst>
                  <a:path w="3" h="9">
                    <a:moveTo>
                      <a:pt x="0" y="0"/>
                    </a:moveTo>
                    <a:cubicBezTo>
                      <a:pt x="1" y="3"/>
                      <a:pt x="2" y="6"/>
                      <a:pt x="3" y="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1" name="Freeform 194">
                <a:extLst>
                  <a:ext uri="{FF2B5EF4-FFF2-40B4-BE49-F238E27FC236}">
                    <a16:creationId xmlns:a16="http://schemas.microsoft.com/office/drawing/2014/main" id="{142B031D-9A7F-43B7-B070-C50BD1D877A7}"/>
                  </a:ext>
                </a:extLst>
              </p:cNvPr>
              <p:cNvSpPr>
                <a:spLocks/>
              </p:cNvSpPr>
              <p:nvPr/>
            </p:nvSpPr>
            <p:spPr bwMode="auto">
              <a:xfrm>
                <a:off x="2581" y="2048"/>
                <a:ext cx="50" cy="13"/>
              </a:xfrm>
              <a:custGeom>
                <a:avLst/>
                <a:gdLst>
                  <a:gd name="T0" fmla="*/ 0 w 20"/>
                  <a:gd name="T1" fmla="*/ 21 h 5"/>
                  <a:gd name="T2" fmla="*/ 313 w 20"/>
                  <a:gd name="T3" fmla="*/ 0 h 5"/>
                  <a:gd name="T4" fmla="*/ 0 60000 65536"/>
                  <a:gd name="T5" fmla="*/ 0 60000 65536"/>
                </a:gdLst>
                <a:ahLst/>
                <a:cxnLst>
                  <a:cxn ang="T4">
                    <a:pos x="T0" y="T1"/>
                  </a:cxn>
                  <a:cxn ang="T5">
                    <a:pos x="T2" y="T3"/>
                  </a:cxn>
                </a:cxnLst>
                <a:rect l="0" t="0" r="r" b="b"/>
                <a:pathLst>
                  <a:path w="20" h="5">
                    <a:moveTo>
                      <a:pt x="0" y="1"/>
                    </a:moveTo>
                    <a:cubicBezTo>
                      <a:pt x="5" y="5"/>
                      <a:pt x="14" y="2"/>
                      <a:pt x="2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2" name="Freeform 195">
                <a:extLst>
                  <a:ext uri="{FF2B5EF4-FFF2-40B4-BE49-F238E27FC236}">
                    <a16:creationId xmlns:a16="http://schemas.microsoft.com/office/drawing/2014/main" id="{28073B6D-9988-4C56-BD6C-0E237C8F4251}"/>
                  </a:ext>
                </a:extLst>
              </p:cNvPr>
              <p:cNvSpPr>
                <a:spLocks/>
              </p:cNvSpPr>
              <p:nvPr/>
            </p:nvSpPr>
            <p:spPr bwMode="auto">
              <a:xfrm>
                <a:off x="2606" y="2056"/>
                <a:ext cx="1" cy="24"/>
              </a:xfrm>
              <a:custGeom>
                <a:avLst/>
                <a:gdLst>
                  <a:gd name="T0" fmla="*/ 0 w 1"/>
                  <a:gd name="T1" fmla="*/ 0 h 9"/>
                  <a:gd name="T2" fmla="*/ 0 w 1"/>
                  <a:gd name="T3" fmla="*/ 171 h 9"/>
                  <a:gd name="T4" fmla="*/ 0 60000 65536"/>
                  <a:gd name="T5" fmla="*/ 0 60000 65536"/>
                </a:gdLst>
                <a:ahLst/>
                <a:cxnLst>
                  <a:cxn ang="T4">
                    <a:pos x="T0" y="T1"/>
                  </a:cxn>
                  <a:cxn ang="T5">
                    <a:pos x="T2" y="T3"/>
                  </a:cxn>
                </a:cxnLst>
                <a:rect l="0" t="0" r="r" b="b"/>
                <a:pathLst>
                  <a:path w="1" h="9">
                    <a:moveTo>
                      <a:pt x="0" y="0"/>
                    </a:moveTo>
                    <a:cubicBezTo>
                      <a:pt x="0" y="3"/>
                      <a:pt x="0" y="6"/>
                      <a:pt x="0" y="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3" name="Freeform 196">
                <a:extLst>
                  <a:ext uri="{FF2B5EF4-FFF2-40B4-BE49-F238E27FC236}">
                    <a16:creationId xmlns:a16="http://schemas.microsoft.com/office/drawing/2014/main" id="{94121F91-E794-4242-93CC-940FCC8E4047}"/>
                  </a:ext>
                </a:extLst>
              </p:cNvPr>
              <p:cNvSpPr>
                <a:spLocks/>
              </p:cNvSpPr>
              <p:nvPr/>
            </p:nvSpPr>
            <p:spPr bwMode="auto">
              <a:xfrm>
                <a:off x="2691" y="1917"/>
                <a:ext cx="8" cy="48"/>
              </a:xfrm>
              <a:custGeom>
                <a:avLst/>
                <a:gdLst>
                  <a:gd name="T0" fmla="*/ 35 w 3"/>
                  <a:gd name="T1" fmla="*/ 0 h 18"/>
                  <a:gd name="T2" fmla="*/ 0 w 3"/>
                  <a:gd name="T3" fmla="*/ 341 h 18"/>
                  <a:gd name="T4" fmla="*/ 0 60000 65536"/>
                  <a:gd name="T5" fmla="*/ 0 60000 65536"/>
                </a:gdLst>
                <a:ahLst/>
                <a:cxnLst>
                  <a:cxn ang="T4">
                    <a:pos x="T0" y="T1"/>
                  </a:cxn>
                  <a:cxn ang="T5">
                    <a:pos x="T2" y="T3"/>
                  </a:cxn>
                </a:cxnLst>
                <a:rect l="0" t="0" r="r" b="b"/>
                <a:pathLst>
                  <a:path w="3" h="18">
                    <a:moveTo>
                      <a:pt x="2" y="0"/>
                    </a:moveTo>
                    <a:cubicBezTo>
                      <a:pt x="3" y="6"/>
                      <a:pt x="1" y="12"/>
                      <a:pt x="0" y="1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4" name="Freeform 197">
                <a:extLst>
                  <a:ext uri="{FF2B5EF4-FFF2-40B4-BE49-F238E27FC236}">
                    <a16:creationId xmlns:a16="http://schemas.microsoft.com/office/drawing/2014/main" id="{1A631CFF-C6C2-4809-865A-BEACCCB4BB49}"/>
                  </a:ext>
                </a:extLst>
              </p:cNvPr>
              <p:cNvSpPr>
                <a:spLocks/>
              </p:cNvSpPr>
              <p:nvPr/>
            </p:nvSpPr>
            <p:spPr bwMode="auto">
              <a:xfrm>
                <a:off x="2696" y="1949"/>
                <a:ext cx="20" cy="1"/>
              </a:xfrm>
              <a:custGeom>
                <a:avLst/>
                <a:gdLst>
                  <a:gd name="T0" fmla="*/ 0 w 8"/>
                  <a:gd name="T1" fmla="*/ 0 h 1"/>
                  <a:gd name="T2" fmla="*/ 125 w 8"/>
                  <a:gd name="T3" fmla="*/ 0 h 1"/>
                  <a:gd name="T4" fmla="*/ 0 60000 65536"/>
                  <a:gd name="T5" fmla="*/ 0 60000 65536"/>
                </a:gdLst>
                <a:ahLst/>
                <a:cxnLst>
                  <a:cxn ang="T4">
                    <a:pos x="T0" y="T1"/>
                  </a:cxn>
                  <a:cxn ang="T5">
                    <a:pos x="T2" y="T3"/>
                  </a:cxn>
                </a:cxnLst>
                <a:rect l="0" t="0" r="r" b="b"/>
                <a:pathLst>
                  <a:path w="8" h="1">
                    <a:moveTo>
                      <a:pt x="0" y="0"/>
                    </a:moveTo>
                    <a:cubicBezTo>
                      <a:pt x="3" y="0"/>
                      <a:pt x="6" y="0"/>
                      <a:pt x="8"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5" name="Freeform 198">
                <a:extLst>
                  <a:ext uri="{FF2B5EF4-FFF2-40B4-BE49-F238E27FC236}">
                    <a16:creationId xmlns:a16="http://schemas.microsoft.com/office/drawing/2014/main" id="{B1670D7E-3A53-4A22-89B3-4586F18F0F66}"/>
                  </a:ext>
                </a:extLst>
              </p:cNvPr>
              <p:cNvSpPr>
                <a:spLocks/>
              </p:cNvSpPr>
              <p:nvPr/>
            </p:nvSpPr>
            <p:spPr bwMode="auto">
              <a:xfrm>
                <a:off x="2711" y="2181"/>
                <a:ext cx="20" cy="43"/>
              </a:xfrm>
              <a:custGeom>
                <a:avLst/>
                <a:gdLst>
                  <a:gd name="T0" fmla="*/ 113 w 8"/>
                  <a:gd name="T1" fmla="*/ 0 h 16"/>
                  <a:gd name="T2" fmla="*/ 0 w 8"/>
                  <a:gd name="T3" fmla="*/ 312 h 16"/>
                  <a:gd name="T4" fmla="*/ 0 60000 65536"/>
                  <a:gd name="T5" fmla="*/ 0 60000 65536"/>
                </a:gdLst>
                <a:ahLst/>
                <a:cxnLst>
                  <a:cxn ang="T4">
                    <a:pos x="T0" y="T1"/>
                  </a:cxn>
                  <a:cxn ang="T5">
                    <a:pos x="T2" y="T3"/>
                  </a:cxn>
                </a:cxnLst>
                <a:rect l="0" t="0" r="r" b="b"/>
                <a:pathLst>
                  <a:path w="8" h="16">
                    <a:moveTo>
                      <a:pt x="7" y="0"/>
                    </a:moveTo>
                    <a:cubicBezTo>
                      <a:pt x="8" y="5"/>
                      <a:pt x="5" y="13"/>
                      <a:pt x="0" y="1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6" name="Freeform 199">
                <a:extLst>
                  <a:ext uri="{FF2B5EF4-FFF2-40B4-BE49-F238E27FC236}">
                    <a16:creationId xmlns:a16="http://schemas.microsoft.com/office/drawing/2014/main" id="{CE00B1BD-A643-4FE9-9A1E-A205A7C35351}"/>
                  </a:ext>
                </a:extLst>
              </p:cNvPr>
              <p:cNvSpPr>
                <a:spLocks/>
              </p:cNvSpPr>
              <p:nvPr/>
            </p:nvSpPr>
            <p:spPr bwMode="auto">
              <a:xfrm>
                <a:off x="2726" y="2213"/>
                <a:ext cx="15" cy="11"/>
              </a:xfrm>
              <a:custGeom>
                <a:avLst/>
                <a:gdLst>
                  <a:gd name="T0" fmla="*/ 0 w 6"/>
                  <a:gd name="T1" fmla="*/ 0 h 4"/>
                  <a:gd name="T2" fmla="*/ 95 w 6"/>
                  <a:gd name="T3" fmla="*/ 83 h 4"/>
                  <a:gd name="T4" fmla="*/ 0 60000 65536"/>
                  <a:gd name="T5" fmla="*/ 0 60000 65536"/>
                </a:gdLst>
                <a:ahLst/>
                <a:cxnLst>
                  <a:cxn ang="T4">
                    <a:pos x="T0" y="T1"/>
                  </a:cxn>
                  <a:cxn ang="T5">
                    <a:pos x="T2" y="T3"/>
                  </a:cxn>
                </a:cxnLst>
                <a:rect l="0" t="0" r="r" b="b"/>
                <a:pathLst>
                  <a:path w="6" h="4">
                    <a:moveTo>
                      <a:pt x="0" y="0"/>
                    </a:moveTo>
                    <a:cubicBezTo>
                      <a:pt x="2" y="1"/>
                      <a:pt x="4" y="3"/>
                      <a:pt x="6"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7" name="Freeform 200">
                <a:extLst>
                  <a:ext uri="{FF2B5EF4-FFF2-40B4-BE49-F238E27FC236}">
                    <a16:creationId xmlns:a16="http://schemas.microsoft.com/office/drawing/2014/main" id="{560E44EA-38E1-49B8-BEE7-74F1DED806A2}"/>
                  </a:ext>
                </a:extLst>
              </p:cNvPr>
              <p:cNvSpPr>
                <a:spLocks/>
              </p:cNvSpPr>
              <p:nvPr/>
            </p:nvSpPr>
            <p:spPr bwMode="auto">
              <a:xfrm>
                <a:off x="2529" y="2200"/>
                <a:ext cx="40" cy="13"/>
              </a:xfrm>
              <a:custGeom>
                <a:avLst/>
                <a:gdLst>
                  <a:gd name="T0" fmla="*/ 0 w 16"/>
                  <a:gd name="T1" fmla="*/ 34 h 5"/>
                  <a:gd name="T2" fmla="*/ 250 w 16"/>
                  <a:gd name="T3" fmla="*/ 0 h 5"/>
                  <a:gd name="T4" fmla="*/ 0 60000 65536"/>
                  <a:gd name="T5" fmla="*/ 0 60000 65536"/>
                </a:gdLst>
                <a:ahLst/>
                <a:cxnLst>
                  <a:cxn ang="T4">
                    <a:pos x="T0" y="T1"/>
                  </a:cxn>
                  <a:cxn ang="T5">
                    <a:pos x="T2" y="T3"/>
                  </a:cxn>
                </a:cxnLst>
                <a:rect l="0" t="0" r="r" b="b"/>
                <a:pathLst>
                  <a:path w="16" h="5">
                    <a:moveTo>
                      <a:pt x="0" y="2"/>
                    </a:moveTo>
                    <a:cubicBezTo>
                      <a:pt x="4" y="5"/>
                      <a:pt x="11" y="2"/>
                      <a:pt x="16"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8" name="Freeform 201">
                <a:extLst>
                  <a:ext uri="{FF2B5EF4-FFF2-40B4-BE49-F238E27FC236}">
                    <a16:creationId xmlns:a16="http://schemas.microsoft.com/office/drawing/2014/main" id="{B17F7599-0DCD-495B-884D-92F26475D229}"/>
                  </a:ext>
                </a:extLst>
              </p:cNvPr>
              <p:cNvSpPr>
                <a:spLocks/>
              </p:cNvSpPr>
              <p:nvPr/>
            </p:nvSpPr>
            <p:spPr bwMode="auto">
              <a:xfrm>
                <a:off x="2551" y="2211"/>
                <a:ext cx="1" cy="18"/>
              </a:xfrm>
              <a:custGeom>
                <a:avLst/>
                <a:gdLst>
                  <a:gd name="T0" fmla="*/ 0 w 1"/>
                  <a:gd name="T1" fmla="*/ 0 h 7"/>
                  <a:gd name="T2" fmla="*/ 0 w 1"/>
                  <a:gd name="T3" fmla="*/ 118 h 7"/>
                  <a:gd name="T4" fmla="*/ 0 60000 65536"/>
                  <a:gd name="T5" fmla="*/ 0 60000 65536"/>
                </a:gdLst>
                <a:ahLst/>
                <a:cxnLst>
                  <a:cxn ang="T4">
                    <a:pos x="T0" y="T1"/>
                  </a:cxn>
                  <a:cxn ang="T5">
                    <a:pos x="T2" y="T3"/>
                  </a:cxn>
                </a:cxnLst>
                <a:rect l="0" t="0" r="r" b="b"/>
                <a:pathLst>
                  <a:path w="1" h="7">
                    <a:moveTo>
                      <a:pt x="0" y="0"/>
                    </a:moveTo>
                    <a:cubicBezTo>
                      <a:pt x="0" y="2"/>
                      <a:pt x="0" y="4"/>
                      <a:pt x="0"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9" name="Freeform 202">
                <a:extLst>
                  <a:ext uri="{FF2B5EF4-FFF2-40B4-BE49-F238E27FC236}">
                    <a16:creationId xmlns:a16="http://schemas.microsoft.com/office/drawing/2014/main" id="{8D45B9F5-D2C0-4ED8-AEDE-47D97611153B}"/>
                  </a:ext>
                </a:extLst>
              </p:cNvPr>
              <p:cNvSpPr>
                <a:spLocks/>
              </p:cNvSpPr>
              <p:nvPr/>
            </p:nvSpPr>
            <p:spPr bwMode="auto">
              <a:xfrm>
                <a:off x="2086" y="2237"/>
                <a:ext cx="55" cy="14"/>
              </a:xfrm>
              <a:custGeom>
                <a:avLst/>
                <a:gdLst>
                  <a:gd name="T0" fmla="*/ 0 w 22"/>
                  <a:gd name="T1" fmla="*/ 109 h 5"/>
                  <a:gd name="T2" fmla="*/ 345 w 22"/>
                  <a:gd name="T3" fmla="*/ 22 h 5"/>
                  <a:gd name="T4" fmla="*/ 0 60000 65536"/>
                  <a:gd name="T5" fmla="*/ 0 60000 65536"/>
                </a:gdLst>
                <a:ahLst/>
                <a:cxnLst>
                  <a:cxn ang="T4">
                    <a:pos x="T0" y="T1"/>
                  </a:cxn>
                  <a:cxn ang="T5">
                    <a:pos x="T2" y="T3"/>
                  </a:cxn>
                </a:cxnLst>
                <a:rect l="0" t="0" r="r" b="b"/>
                <a:pathLst>
                  <a:path w="22" h="5">
                    <a:moveTo>
                      <a:pt x="0" y="5"/>
                    </a:moveTo>
                    <a:cubicBezTo>
                      <a:pt x="6" y="0"/>
                      <a:pt x="15" y="0"/>
                      <a:pt x="22"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70" name="Freeform 203">
                <a:extLst>
                  <a:ext uri="{FF2B5EF4-FFF2-40B4-BE49-F238E27FC236}">
                    <a16:creationId xmlns:a16="http://schemas.microsoft.com/office/drawing/2014/main" id="{44E60819-9CE5-4BF4-9AB6-82331FFF8BB7}"/>
                  </a:ext>
                </a:extLst>
              </p:cNvPr>
              <p:cNvSpPr>
                <a:spLocks/>
              </p:cNvSpPr>
              <p:nvPr/>
            </p:nvSpPr>
            <p:spPr bwMode="auto">
              <a:xfrm>
                <a:off x="2108" y="2224"/>
                <a:ext cx="5" cy="16"/>
              </a:xfrm>
              <a:custGeom>
                <a:avLst/>
                <a:gdLst>
                  <a:gd name="T0" fmla="*/ 0 w 2"/>
                  <a:gd name="T1" fmla="*/ 0 h 6"/>
                  <a:gd name="T2" fmla="*/ 33 w 2"/>
                  <a:gd name="T3" fmla="*/ 115 h 6"/>
                  <a:gd name="T4" fmla="*/ 0 60000 65536"/>
                  <a:gd name="T5" fmla="*/ 0 60000 65536"/>
                </a:gdLst>
                <a:ahLst/>
                <a:cxnLst>
                  <a:cxn ang="T4">
                    <a:pos x="T0" y="T1"/>
                  </a:cxn>
                  <a:cxn ang="T5">
                    <a:pos x="T2" y="T3"/>
                  </a:cxn>
                </a:cxnLst>
                <a:rect l="0" t="0" r="r" b="b"/>
                <a:pathLst>
                  <a:path w="2" h="6">
                    <a:moveTo>
                      <a:pt x="0" y="0"/>
                    </a:moveTo>
                    <a:cubicBezTo>
                      <a:pt x="1" y="2"/>
                      <a:pt x="2" y="4"/>
                      <a:pt x="2"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71" name="Freeform 204">
                <a:extLst>
                  <a:ext uri="{FF2B5EF4-FFF2-40B4-BE49-F238E27FC236}">
                    <a16:creationId xmlns:a16="http://schemas.microsoft.com/office/drawing/2014/main" id="{F72D587A-43CE-41F9-9E91-CEB437E53C90}"/>
                  </a:ext>
                </a:extLst>
              </p:cNvPr>
              <p:cNvSpPr>
                <a:spLocks/>
              </p:cNvSpPr>
              <p:nvPr/>
            </p:nvSpPr>
            <p:spPr bwMode="auto">
              <a:xfrm>
                <a:off x="2331" y="2283"/>
                <a:ext cx="8" cy="37"/>
              </a:xfrm>
              <a:custGeom>
                <a:avLst/>
                <a:gdLst>
                  <a:gd name="T0" fmla="*/ 0 w 3"/>
                  <a:gd name="T1" fmla="*/ 0 h 14"/>
                  <a:gd name="T2" fmla="*/ 0 w 3"/>
                  <a:gd name="T3" fmla="*/ 259 h 14"/>
                  <a:gd name="T4" fmla="*/ 0 60000 65536"/>
                  <a:gd name="T5" fmla="*/ 0 60000 65536"/>
                </a:gdLst>
                <a:ahLst/>
                <a:cxnLst>
                  <a:cxn ang="T4">
                    <a:pos x="T0" y="T1"/>
                  </a:cxn>
                  <a:cxn ang="T5">
                    <a:pos x="T2" y="T3"/>
                  </a:cxn>
                </a:cxnLst>
                <a:rect l="0" t="0" r="r" b="b"/>
                <a:pathLst>
                  <a:path w="3" h="14">
                    <a:moveTo>
                      <a:pt x="0" y="0"/>
                    </a:moveTo>
                    <a:cubicBezTo>
                      <a:pt x="3" y="3"/>
                      <a:pt x="3" y="10"/>
                      <a:pt x="0" y="1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grpSp>
          <p:nvGrpSpPr>
            <p:cNvPr id="59" name="Group 406">
              <a:extLst>
                <a:ext uri="{FF2B5EF4-FFF2-40B4-BE49-F238E27FC236}">
                  <a16:creationId xmlns:a16="http://schemas.microsoft.com/office/drawing/2014/main" id="{F0017A51-0785-45AB-9264-FE2471F0112A}"/>
                </a:ext>
              </a:extLst>
            </p:cNvPr>
            <p:cNvGrpSpPr>
              <a:grpSpLocks/>
            </p:cNvGrpSpPr>
            <p:nvPr/>
          </p:nvGrpSpPr>
          <p:grpSpPr bwMode="auto">
            <a:xfrm>
              <a:off x="1931" y="1395"/>
              <a:ext cx="1875" cy="1610"/>
              <a:chOff x="1931" y="1395"/>
              <a:chExt cx="1875" cy="1610"/>
            </a:xfrm>
          </p:grpSpPr>
          <p:sp>
            <p:nvSpPr>
              <p:cNvPr id="172" name="Freeform 206">
                <a:extLst>
                  <a:ext uri="{FF2B5EF4-FFF2-40B4-BE49-F238E27FC236}">
                    <a16:creationId xmlns:a16="http://schemas.microsoft.com/office/drawing/2014/main" id="{8D06F2FF-680C-4015-A7CF-7E0698671AA7}"/>
                  </a:ext>
                </a:extLst>
              </p:cNvPr>
              <p:cNvSpPr>
                <a:spLocks/>
              </p:cNvSpPr>
              <p:nvPr/>
            </p:nvSpPr>
            <p:spPr bwMode="auto">
              <a:xfrm>
                <a:off x="2336" y="2304"/>
                <a:ext cx="28" cy="3"/>
              </a:xfrm>
              <a:custGeom>
                <a:avLst/>
                <a:gdLst>
                  <a:gd name="T0" fmla="*/ 0 w 11"/>
                  <a:gd name="T1" fmla="*/ 27 h 1"/>
                  <a:gd name="T2" fmla="*/ 181 w 11"/>
                  <a:gd name="T3" fmla="*/ 0 h 1"/>
                  <a:gd name="T4" fmla="*/ 0 60000 65536"/>
                  <a:gd name="T5" fmla="*/ 0 60000 65536"/>
                </a:gdLst>
                <a:ahLst/>
                <a:cxnLst>
                  <a:cxn ang="T4">
                    <a:pos x="T0" y="T1"/>
                  </a:cxn>
                  <a:cxn ang="T5">
                    <a:pos x="T2" y="T3"/>
                  </a:cxn>
                </a:cxnLst>
                <a:rect l="0" t="0" r="r" b="b"/>
                <a:pathLst>
                  <a:path w="11" h="1">
                    <a:moveTo>
                      <a:pt x="0" y="1"/>
                    </a:moveTo>
                    <a:cubicBezTo>
                      <a:pt x="3" y="1"/>
                      <a:pt x="7" y="0"/>
                      <a:pt x="11"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73" name="Freeform 207">
                <a:extLst>
                  <a:ext uri="{FF2B5EF4-FFF2-40B4-BE49-F238E27FC236}">
                    <a16:creationId xmlns:a16="http://schemas.microsoft.com/office/drawing/2014/main" id="{7CFAD9F7-1BFE-4A22-9832-A08BECEAC3A3}"/>
                  </a:ext>
                </a:extLst>
              </p:cNvPr>
              <p:cNvSpPr>
                <a:spLocks/>
              </p:cNvSpPr>
              <p:nvPr/>
            </p:nvSpPr>
            <p:spPr bwMode="auto">
              <a:xfrm>
                <a:off x="2504" y="2307"/>
                <a:ext cx="50" cy="24"/>
              </a:xfrm>
              <a:custGeom>
                <a:avLst/>
                <a:gdLst>
                  <a:gd name="T0" fmla="*/ 0 w 20"/>
                  <a:gd name="T1" fmla="*/ 0 h 9"/>
                  <a:gd name="T2" fmla="*/ 313 w 20"/>
                  <a:gd name="T3" fmla="*/ 171 h 9"/>
                  <a:gd name="T4" fmla="*/ 0 60000 65536"/>
                  <a:gd name="T5" fmla="*/ 0 60000 65536"/>
                </a:gdLst>
                <a:ahLst/>
                <a:cxnLst>
                  <a:cxn ang="T4">
                    <a:pos x="T0" y="T1"/>
                  </a:cxn>
                  <a:cxn ang="T5">
                    <a:pos x="T2" y="T3"/>
                  </a:cxn>
                </a:cxnLst>
                <a:rect l="0" t="0" r="r" b="b"/>
                <a:pathLst>
                  <a:path w="20" h="9">
                    <a:moveTo>
                      <a:pt x="0" y="0"/>
                    </a:moveTo>
                    <a:cubicBezTo>
                      <a:pt x="7" y="0"/>
                      <a:pt x="15" y="3"/>
                      <a:pt x="20" y="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74" name="Freeform 208">
                <a:extLst>
                  <a:ext uri="{FF2B5EF4-FFF2-40B4-BE49-F238E27FC236}">
                    <a16:creationId xmlns:a16="http://schemas.microsoft.com/office/drawing/2014/main" id="{35049A03-CE01-41A0-A9AA-20208B88EAE9}"/>
                  </a:ext>
                </a:extLst>
              </p:cNvPr>
              <p:cNvSpPr>
                <a:spLocks/>
              </p:cNvSpPr>
              <p:nvPr/>
            </p:nvSpPr>
            <p:spPr bwMode="auto">
              <a:xfrm>
                <a:off x="2541" y="2301"/>
                <a:ext cx="18" cy="16"/>
              </a:xfrm>
              <a:custGeom>
                <a:avLst/>
                <a:gdLst>
                  <a:gd name="T0" fmla="*/ 0 w 7"/>
                  <a:gd name="T1" fmla="*/ 115 h 6"/>
                  <a:gd name="T2" fmla="*/ 118 w 7"/>
                  <a:gd name="T3" fmla="*/ 0 h 6"/>
                  <a:gd name="T4" fmla="*/ 0 60000 65536"/>
                  <a:gd name="T5" fmla="*/ 0 60000 65536"/>
                </a:gdLst>
                <a:ahLst/>
                <a:cxnLst>
                  <a:cxn ang="T4">
                    <a:pos x="T0" y="T1"/>
                  </a:cxn>
                  <a:cxn ang="T5">
                    <a:pos x="T2" y="T3"/>
                  </a:cxn>
                </a:cxnLst>
                <a:rect l="0" t="0" r="r" b="b"/>
                <a:pathLst>
                  <a:path w="7" h="6">
                    <a:moveTo>
                      <a:pt x="0" y="6"/>
                    </a:moveTo>
                    <a:cubicBezTo>
                      <a:pt x="1" y="3"/>
                      <a:pt x="4" y="2"/>
                      <a:pt x="7"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75" name="Freeform 209">
                <a:extLst>
                  <a:ext uri="{FF2B5EF4-FFF2-40B4-BE49-F238E27FC236}">
                    <a16:creationId xmlns:a16="http://schemas.microsoft.com/office/drawing/2014/main" id="{F7BB5A83-BF78-42E7-9561-2705795282D0}"/>
                  </a:ext>
                </a:extLst>
              </p:cNvPr>
              <p:cNvSpPr>
                <a:spLocks/>
              </p:cNvSpPr>
              <p:nvPr/>
            </p:nvSpPr>
            <p:spPr bwMode="auto">
              <a:xfrm>
                <a:off x="2674" y="2365"/>
                <a:ext cx="10" cy="35"/>
              </a:xfrm>
              <a:custGeom>
                <a:avLst/>
                <a:gdLst>
                  <a:gd name="T0" fmla="*/ 0 w 4"/>
                  <a:gd name="T1" fmla="*/ 0 h 13"/>
                  <a:gd name="T2" fmla="*/ 50 w 4"/>
                  <a:gd name="T3" fmla="*/ 253 h 13"/>
                  <a:gd name="T4" fmla="*/ 0 60000 65536"/>
                  <a:gd name="T5" fmla="*/ 0 60000 65536"/>
                </a:gdLst>
                <a:ahLst/>
                <a:cxnLst>
                  <a:cxn ang="T4">
                    <a:pos x="T0" y="T1"/>
                  </a:cxn>
                  <a:cxn ang="T5">
                    <a:pos x="T2" y="T3"/>
                  </a:cxn>
                </a:cxnLst>
                <a:rect l="0" t="0" r="r" b="b"/>
                <a:pathLst>
                  <a:path w="4" h="13">
                    <a:moveTo>
                      <a:pt x="0" y="0"/>
                    </a:moveTo>
                    <a:cubicBezTo>
                      <a:pt x="2" y="4"/>
                      <a:pt x="4" y="8"/>
                      <a:pt x="3" y="1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76" name="Freeform 210">
                <a:extLst>
                  <a:ext uri="{FF2B5EF4-FFF2-40B4-BE49-F238E27FC236}">
                    <a16:creationId xmlns:a16="http://schemas.microsoft.com/office/drawing/2014/main" id="{B4BD3CD2-5A29-403E-B8C8-113EFC2C6626}"/>
                  </a:ext>
                </a:extLst>
              </p:cNvPr>
              <p:cNvSpPr>
                <a:spLocks/>
              </p:cNvSpPr>
              <p:nvPr/>
            </p:nvSpPr>
            <p:spPr bwMode="auto">
              <a:xfrm>
                <a:off x="2684" y="2381"/>
                <a:ext cx="20" cy="8"/>
              </a:xfrm>
              <a:custGeom>
                <a:avLst/>
                <a:gdLst>
                  <a:gd name="T0" fmla="*/ 0 w 8"/>
                  <a:gd name="T1" fmla="*/ 56 h 3"/>
                  <a:gd name="T2" fmla="*/ 125 w 8"/>
                  <a:gd name="T3" fmla="*/ 0 h 3"/>
                  <a:gd name="T4" fmla="*/ 0 60000 65536"/>
                  <a:gd name="T5" fmla="*/ 0 60000 65536"/>
                </a:gdLst>
                <a:ahLst/>
                <a:cxnLst>
                  <a:cxn ang="T4">
                    <a:pos x="T0" y="T1"/>
                  </a:cxn>
                  <a:cxn ang="T5">
                    <a:pos x="T2" y="T3"/>
                  </a:cxn>
                </a:cxnLst>
                <a:rect l="0" t="0" r="r" b="b"/>
                <a:pathLst>
                  <a:path w="8" h="3">
                    <a:moveTo>
                      <a:pt x="0" y="3"/>
                    </a:moveTo>
                    <a:cubicBezTo>
                      <a:pt x="2" y="0"/>
                      <a:pt x="5" y="0"/>
                      <a:pt x="8"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77" name="Freeform 211">
                <a:extLst>
                  <a:ext uri="{FF2B5EF4-FFF2-40B4-BE49-F238E27FC236}">
                    <a16:creationId xmlns:a16="http://schemas.microsoft.com/office/drawing/2014/main" id="{8889A9AE-6287-4372-B4D9-29E3AC75B1A9}"/>
                  </a:ext>
                </a:extLst>
              </p:cNvPr>
              <p:cNvSpPr>
                <a:spLocks/>
              </p:cNvSpPr>
              <p:nvPr/>
            </p:nvSpPr>
            <p:spPr bwMode="auto">
              <a:xfrm>
                <a:off x="2779" y="2469"/>
                <a:ext cx="15" cy="54"/>
              </a:xfrm>
              <a:custGeom>
                <a:avLst/>
                <a:gdLst>
                  <a:gd name="T0" fmla="*/ 63 w 6"/>
                  <a:gd name="T1" fmla="*/ 0 h 20"/>
                  <a:gd name="T2" fmla="*/ 0 w 6"/>
                  <a:gd name="T3" fmla="*/ 394 h 20"/>
                  <a:gd name="T4" fmla="*/ 0 60000 65536"/>
                  <a:gd name="T5" fmla="*/ 0 60000 65536"/>
                </a:gdLst>
                <a:ahLst/>
                <a:cxnLst>
                  <a:cxn ang="T4">
                    <a:pos x="T0" y="T1"/>
                  </a:cxn>
                  <a:cxn ang="T5">
                    <a:pos x="T2" y="T3"/>
                  </a:cxn>
                </a:cxnLst>
                <a:rect l="0" t="0" r="r" b="b"/>
                <a:pathLst>
                  <a:path w="6" h="20">
                    <a:moveTo>
                      <a:pt x="4" y="0"/>
                    </a:moveTo>
                    <a:cubicBezTo>
                      <a:pt x="6" y="7"/>
                      <a:pt x="5" y="14"/>
                      <a:pt x="0" y="2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78" name="Freeform 212">
                <a:extLst>
                  <a:ext uri="{FF2B5EF4-FFF2-40B4-BE49-F238E27FC236}">
                    <a16:creationId xmlns:a16="http://schemas.microsoft.com/office/drawing/2014/main" id="{A381B2CE-3534-42F9-9D94-B9119933186A}"/>
                  </a:ext>
                </a:extLst>
              </p:cNvPr>
              <p:cNvSpPr>
                <a:spLocks/>
              </p:cNvSpPr>
              <p:nvPr/>
            </p:nvSpPr>
            <p:spPr bwMode="auto">
              <a:xfrm>
                <a:off x="2791" y="2504"/>
                <a:ext cx="18" cy="5"/>
              </a:xfrm>
              <a:custGeom>
                <a:avLst/>
                <a:gdLst>
                  <a:gd name="T0" fmla="*/ 0 w 7"/>
                  <a:gd name="T1" fmla="*/ 20 h 2"/>
                  <a:gd name="T2" fmla="*/ 118 w 7"/>
                  <a:gd name="T3" fmla="*/ 33 h 2"/>
                  <a:gd name="T4" fmla="*/ 0 60000 65536"/>
                  <a:gd name="T5" fmla="*/ 0 60000 65536"/>
                </a:gdLst>
                <a:ahLst/>
                <a:cxnLst>
                  <a:cxn ang="T4">
                    <a:pos x="T0" y="T1"/>
                  </a:cxn>
                  <a:cxn ang="T5">
                    <a:pos x="T2" y="T3"/>
                  </a:cxn>
                </a:cxnLst>
                <a:rect l="0" t="0" r="r" b="b"/>
                <a:pathLst>
                  <a:path w="7" h="2">
                    <a:moveTo>
                      <a:pt x="0" y="1"/>
                    </a:moveTo>
                    <a:cubicBezTo>
                      <a:pt x="2" y="0"/>
                      <a:pt x="5" y="1"/>
                      <a:pt x="7"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79" name="Freeform 213">
                <a:extLst>
                  <a:ext uri="{FF2B5EF4-FFF2-40B4-BE49-F238E27FC236}">
                    <a16:creationId xmlns:a16="http://schemas.microsoft.com/office/drawing/2014/main" id="{3C285A3B-A1F1-4EC9-8D10-A21B21204657}"/>
                  </a:ext>
                </a:extLst>
              </p:cNvPr>
              <p:cNvSpPr>
                <a:spLocks/>
              </p:cNvSpPr>
              <p:nvPr/>
            </p:nvSpPr>
            <p:spPr bwMode="auto">
              <a:xfrm>
                <a:off x="2449" y="2395"/>
                <a:ext cx="17" cy="32"/>
              </a:xfrm>
              <a:custGeom>
                <a:avLst/>
                <a:gdLst>
                  <a:gd name="T0" fmla="*/ 0 w 7"/>
                  <a:gd name="T1" fmla="*/ 0 h 12"/>
                  <a:gd name="T2" fmla="*/ 100 w 7"/>
                  <a:gd name="T3" fmla="*/ 227 h 12"/>
                  <a:gd name="T4" fmla="*/ 0 60000 65536"/>
                  <a:gd name="T5" fmla="*/ 0 60000 65536"/>
                </a:gdLst>
                <a:ahLst/>
                <a:cxnLst>
                  <a:cxn ang="T4">
                    <a:pos x="T0" y="T1"/>
                  </a:cxn>
                  <a:cxn ang="T5">
                    <a:pos x="T2" y="T3"/>
                  </a:cxn>
                </a:cxnLst>
                <a:rect l="0" t="0" r="r" b="b"/>
                <a:pathLst>
                  <a:path w="7" h="12">
                    <a:moveTo>
                      <a:pt x="0" y="0"/>
                    </a:moveTo>
                    <a:cubicBezTo>
                      <a:pt x="2" y="5"/>
                      <a:pt x="3" y="10"/>
                      <a:pt x="7" y="1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80" name="Freeform 214">
                <a:extLst>
                  <a:ext uri="{FF2B5EF4-FFF2-40B4-BE49-F238E27FC236}">
                    <a16:creationId xmlns:a16="http://schemas.microsoft.com/office/drawing/2014/main" id="{3E69ED3C-98BC-4269-81C0-E73184DC0224}"/>
                  </a:ext>
                </a:extLst>
              </p:cNvPr>
              <p:cNvSpPr>
                <a:spLocks/>
              </p:cNvSpPr>
              <p:nvPr/>
            </p:nvSpPr>
            <p:spPr bwMode="auto">
              <a:xfrm>
                <a:off x="2441" y="2421"/>
                <a:ext cx="15" cy="11"/>
              </a:xfrm>
              <a:custGeom>
                <a:avLst/>
                <a:gdLst>
                  <a:gd name="T0" fmla="*/ 95 w 6"/>
                  <a:gd name="T1" fmla="*/ 0 h 4"/>
                  <a:gd name="T2" fmla="*/ 0 w 6"/>
                  <a:gd name="T3" fmla="*/ 83 h 4"/>
                  <a:gd name="T4" fmla="*/ 0 60000 65536"/>
                  <a:gd name="T5" fmla="*/ 0 60000 65536"/>
                </a:gdLst>
                <a:ahLst/>
                <a:cxnLst>
                  <a:cxn ang="T4">
                    <a:pos x="T0" y="T1"/>
                  </a:cxn>
                  <a:cxn ang="T5">
                    <a:pos x="T2" y="T3"/>
                  </a:cxn>
                </a:cxnLst>
                <a:rect l="0" t="0" r="r" b="b"/>
                <a:pathLst>
                  <a:path w="6" h="4">
                    <a:moveTo>
                      <a:pt x="6" y="0"/>
                    </a:moveTo>
                    <a:cubicBezTo>
                      <a:pt x="3" y="0"/>
                      <a:pt x="1" y="1"/>
                      <a:pt x="0"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81" name="Freeform 215">
                <a:extLst>
                  <a:ext uri="{FF2B5EF4-FFF2-40B4-BE49-F238E27FC236}">
                    <a16:creationId xmlns:a16="http://schemas.microsoft.com/office/drawing/2014/main" id="{DEB6E3A1-E015-408E-9742-A722311B1FEE}"/>
                  </a:ext>
                </a:extLst>
              </p:cNvPr>
              <p:cNvSpPr>
                <a:spLocks/>
              </p:cNvSpPr>
              <p:nvPr/>
            </p:nvSpPr>
            <p:spPr bwMode="auto">
              <a:xfrm>
                <a:off x="2644" y="2467"/>
                <a:ext cx="32" cy="32"/>
              </a:xfrm>
              <a:custGeom>
                <a:avLst/>
                <a:gdLst>
                  <a:gd name="T0" fmla="*/ 0 w 13"/>
                  <a:gd name="T1" fmla="*/ 0 h 12"/>
                  <a:gd name="T2" fmla="*/ 194 w 13"/>
                  <a:gd name="T3" fmla="*/ 227 h 12"/>
                  <a:gd name="T4" fmla="*/ 0 60000 65536"/>
                  <a:gd name="T5" fmla="*/ 0 60000 65536"/>
                </a:gdLst>
                <a:ahLst/>
                <a:cxnLst>
                  <a:cxn ang="T4">
                    <a:pos x="T0" y="T1"/>
                  </a:cxn>
                  <a:cxn ang="T5">
                    <a:pos x="T2" y="T3"/>
                  </a:cxn>
                </a:cxnLst>
                <a:rect l="0" t="0" r="r" b="b"/>
                <a:pathLst>
                  <a:path w="13" h="12">
                    <a:moveTo>
                      <a:pt x="0" y="0"/>
                    </a:moveTo>
                    <a:cubicBezTo>
                      <a:pt x="1" y="7"/>
                      <a:pt x="6" y="11"/>
                      <a:pt x="13" y="1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82" name="Freeform 216">
                <a:extLst>
                  <a:ext uri="{FF2B5EF4-FFF2-40B4-BE49-F238E27FC236}">
                    <a16:creationId xmlns:a16="http://schemas.microsoft.com/office/drawing/2014/main" id="{6B317EF4-28EC-4EB0-9F8E-466BDE74D14B}"/>
                  </a:ext>
                </a:extLst>
              </p:cNvPr>
              <p:cNvSpPr>
                <a:spLocks/>
              </p:cNvSpPr>
              <p:nvPr/>
            </p:nvSpPr>
            <p:spPr bwMode="auto">
              <a:xfrm>
                <a:off x="2644" y="2491"/>
                <a:ext cx="12" cy="18"/>
              </a:xfrm>
              <a:custGeom>
                <a:avLst/>
                <a:gdLst>
                  <a:gd name="T0" fmla="*/ 70 w 5"/>
                  <a:gd name="T1" fmla="*/ 0 h 7"/>
                  <a:gd name="T2" fmla="*/ 0 w 5"/>
                  <a:gd name="T3" fmla="*/ 118 h 7"/>
                  <a:gd name="T4" fmla="*/ 0 60000 65536"/>
                  <a:gd name="T5" fmla="*/ 0 60000 65536"/>
                </a:gdLst>
                <a:ahLst/>
                <a:cxnLst>
                  <a:cxn ang="T4">
                    <a:pos x="T0" y="T1"/>
                  </a:cxn>
                  <a:cxn ang="T5">
                    <a:pos x="T2" y="T3"/>
                  </a:cxn>
                </a:cxnLst>
                <a:rect l="0" t="0" r="r" b="b"/>
                <a:pathLst>
                  <a:path w="5" h="7">
                    <a:moveTo>
                      <a:pt x="5" y="0"/>
                    </a:moveTo>
                    <a:cubicBezTo>
                      <a:pt x="3" y="2"/>
                      <a:pt x="1" y="4"/>
                      <a:pt x="0"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83" name="Freeform 217">
                <a:extLst>
                  <a:ext uri="{FF2B5EF4-FFF2-40B4-BE49-F238E27FC236}">
                    <a16:creationId xmlns:a16="http://schemas.microsoft.com/office/drawing/2014/main" id="{DE194B13-C2C3-4599-BE84-1BA6A018F84C}"/>
                  </a:ext>
                </a:extLst>
              </p:cNvPr>
              <p:cNvSpPr>
                <a:spLocks/>
              </p:cNvSpPr>
              <p:nvPr/>
            </p:nvSpPr>
            <p:spPr bwMode="auto">
              <a:xfrm>
                <a:off x="1986" y="2325"/>
                <a:ext cx="20" cy="48"/>
              </a:xfrm>
              <a:custGeom>
                <a:avLst/>
                <a:gdLst>
                  <a:gd name="T0" fmla="*/ 0 w 8"/>
                  <a:gd name="T1" fmla="*/ 0 h 18"/>
                  <a:gd name="T2" fmla="*/ 125 w 8"/>
                  <a:gd name="T3" fmla="*/ 341 h 18"/>
                  <a:gd name="T4" fmla="*/ 0 60000 65536"/>
                  <a:gd name="T5" fmla="*/ 0 60000 65536"/>
                </a:gdLst>
                <a:ahLst/>
                <a:cxnLst>
                  <a:cxn ang="T4">
                    <a:pos x="T0" y="T1"/>
                  </a:cxn>
                  <a:cxn ang="T5">
                    <a:pos x="T2" y="T3"/>
                  </a:cxn>
                </a:cxnLst>
                <a:rect l="0" t="0" r="r" b="b"/>
                <a:pathLst>
                  <a:path w="8" h="18">
                    <a:moveTo>
                      <a:pt x="0" y="0"/>
                    </a:moveTo>
                    <a:cubicBezTo>
                      <a:pt x="0" y="7"/>
                      <a:pt x="3" y="14"/>
                      <a:pt x="8" y="1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84" name="Freeform 218">
                <a:extLst>
                  <a:ext uri="{FF2B5EF4-FFF2-40B4-BE49-F238E27FC236}">
                    <a16:creationId xmlns:a16="http://schemas.microsoft.com/office/drawing/2014/main" id="{56A79EB5-364C-45F0-8A9D-4D2BEE2832E3}"/>
                  </a:ext>
                </a:extLst>
              </p:cNvPr>
              <p:cNvSpPr>
                <a:spLocks/>
              </p:cNvSpPr>
              <p:nvPr/>
            </p:nvSpPr>
            <p:spPr bwMode="auto">
              <a:xfrm>
                <a:off x="1983" y="2363"/>
                <a:ext cx="13" cy="10"/>
              </a:xfrm>
              <a:custGeom>
                <a:avLst/>
                <a:gdLst>
                  <a:gd name="T0" fmla="*/ 88 w 5"/>
                  <a:gd name="T1" fmla="*/ 0 h 4"/>
                  <a:gd name="T2" fmla="*/ 0 w 5"/>
                  <a:gd name="T3" fmla="*/ 63 h 4"/>
                  <a:gd name="T4" fmla="*/ 0 60000 65536"/>
                  <a:gd name="T5" fmla="*/ 0 60000 65536"/>
                </a:gdLst>
                <a:ahLst/>
                <a:cxnLst>
                  <a:cxn ang="T4">
                    <a:pos x="T0" y="T1"/>
                  </a:cxn>
                  <a:cxn ang="T5">
                    <a:pos x="T2" y="T3"/>
                  </a:cxn>
                </a:cxnLst>
                <a:rect l="0" t="0" r="r" b="b"/>
                <a:pathLst>
                  <a:path w="5" h="4">
                    <a:moveTo>
                      <a:pt x="5" y="0"/>
                    </a:moveTo>
                    <a:cubicBezTo>
                      <a:pt x="3" y="1"/>
                      <a:pt x="1" y="2"/>
                      <a:pt x="0"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85" name="Freeform 219">
                <a:extLst>
                  <a:ext uri="{FF2B5EF4-FFF2-40B4-BE49-F238E27FC236}">
                    <a16:creationId xmlns:a16="http://schemas.microsoft.com/office/drawing/2014/main" id="{0B275EDC-A079-487B-934D-4919510CBE5E}"/>
                  </a:ext>
                </a:extLst>
              </p:cNvPr>
              <p:cNvSpPr>
                <a:spLocks/>
              </p:cNvSpPr>
              <p:nvPr/>
            </p:nvSpPr>
            <p:spPr bwMode="auto">
              <a:xfrm>
                <a:off x="2128" y="2339"/>
                <a:ext cx="38" cy="24"/>
              </a:xfrm>
              <a:custGeom>
                <a:avLst/>
                <a:gdLst>
                  <a:gd name="T0" fmla="*/ 0 w 15"/>
                  <a:gd name="T1" fmla="*/ 136 h 9"/>
                  <a:gd name="T2" fmla="*/ 243 w 15"/>
                  <a:gd name="T3" fmla="*/ 0 h 9"/>
                  <a:gd name="T4" fmla="*/ 0 60000 65536"/>
                  <a:gd name="T5" fmla="*/ 0 60000 65536"/>
                </a:gdLst>
                <a:ahLst/>
                <a:cxnLst>
                  <a:cxn ang="T4">
                    <a:pos x="T0" y="T1"/>
                  </a:cxn>
                  <a:cxn ang="T5">
                    <a:pos x="T2" y="T3"/>
                  </a:cxn>
                </a:cxnLst>
                <a:rect l="0" t="0" r="r" b="b"/>
                <a:pathLst>
                  <a:path w="15" h="9">
                    <a:moveTo>
                      <a:pt x="0" y="7"/>
                    </a:moveTo>
                    <a:cubicBezTo>
                      <a:pt x="5" y="9"/>
                      <a:pt x="12" y="4"/>
                      <a:pt x="15"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86" name="Freeform 220">
                <a:extLst>
                  <a:ext uri="{FF2B5EF4-FFF2-40B4-BE49-F238E27FC236}">
                    <a16:creationId xmlns:a16="http://schemas.microsoft.com/office/drawing/2014/main" id="{0411E81B-E812-4FB6-A1F1-4A5FCB6F2E67}"/>
                  </a:ext>
                </a:extLst>
              </p:cNvPr>
              <p:cNvSpPr>
                <a:spLocks/>
              </p:cNvSpPr>
              <p:nvPr/>
            </p:nvSpPr>
            <p:spPr bwMode="auto">
              <a:xfrm>
                <a:off x="2146" y="2360"/>
                <a:ext cx="12" cy="21"/>
              </a:xfrm>
              <a:custGeom>
                <a:avLst/>
                <a:gdLst>
                  <a:gd name="T0" fmla="*/ 0 w 5"/>
                  <a:gd name="T1" fmla="*/ 0 h 8"/>
                  <a:gd name="T2" fmla="*/ 70 w 5"/>
                  <a:gd name="T3" fmla="*/ 144 h 8"/>
                  <a:gd name="T4" fmla="*/ 0 60000 65536"/>
                  <a:gd name="T5" fmla="*/ 0 60000 65536"/>
                </a:gdLst>
                <a:ahLst/>
                <a:cxnLst>
                  <a:cxn ang="T4">
                    <a:pos x="T0" y="T1"/>
                  </a:cxn>
                  <a:cxn ang="T5">
                    <a:pos x="T2" y="T3"/>
                  </a:cxn>
                </a:cxnLst>
                <a:rect l="0" t="0" r="r" b="b"/>
                <a:pathLst>
                  <a:path w="5" h="8">
                    <a:moveTo>
                      <a:pt x="0" y="0"/>
                    </a:moveTo>
                    <a:cubicBezTo>
                      <a:pt x="2" y="3"/>
                      <a:pt x="3" y="5"/>
                      <a:pt x="5"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87" name="Freeform 221">
                <a:extLst>
                  <a:ext uri="{FF2B5EF4-FFF2-40B4-BE49-F238E27FC236}">
                    <a16:creationId xmlns:a16="http://schemas.microsoft.com/office/drawing/2014/main" id="{6A64195A-9B8A-483C-A91D-1B97D6E54AC4}"/>
                  </a:ext>
                </a:extLst>
              </p:cNvPr>
              <p:cNvSpPr>
                <a:spLocks/>
              </p:cNvSpPr>
              <p:nvPr/>
            </p:nvSpPr>
            <p:spPr bwMode="auto">
              <a:xfrm>
                <a:off x="2281" y="2389"/>
                <a:ext cx="28" cy="38"/>
              </a:xfrm>
              <a:custGeom>
                <a:avLst/>
                <a:gdLst>
                  <a:gd name="T0" fmla="*/ 181 w 11"/>
                  <a:gd name="T1" fmla="*/ 0 h 14"/>
                  <a:gd name="T2" fmla="*/ 0 w 11"/>
                  <a:gd name="T3" fmla="*/ 280 h 14"/>
                  <a:gd name="T4" fmla="*/ 0 60000 65536"/>
                  <a:gd name="T5" fmla="*/ 0 60000 65536"/>
                </a:gdLst>
                <a:ahLst/>
                <a:cxnLst>
                  <a:cxn ang="T4">
                    <a:pos x="T0" y="T1"/>
                  </a:cxn>
                  <a:cxn ang="T5">
                    <a:pos x="T2" y="T3"/>
                  </a:cxn>
                </a:cxnLst>
                <a:rect l="0" t="0" r="r" b="b"/>
                <a:pathLst>
                  <a:path w="11" h="14">
                    <a:moveTo>
                      <a:pt x="11" y="0"/>
                    </a:moveTo>
                    <a:cubicBezTo>
                      <a:pt x="11" y="7"/>
                      <a:pt x="6" y="11"/>
                      <a:pt x="0" y="1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88" name="Freeform 222">
                <a:extLst>
                  <a:ext uri="{FF2B5EF4-FFF2-40B4-BE49-F238E27FC236}">
                    <a16:creationId xmlns:a16="http://schemas.microsoft.com/office/drawing/2014/main" id="{5AB75932-AA55-4D65-BEA3-42F3FE720C52}"/>
                  </a:ext>
                </a:extLst>
              </p:cNvPr>
              <p:cNvSpPr>
                <a:spLocks/>
              </p:cNvSpPr>
              <p:nvPr/>
            </p:nvSpPr>
            <p:spPr bwMode="auto">
              <a:xfrm>
                <a:off x="2296" y="2421"/>
                <a:ext cx="13" cy="16"/>
              </a:xfrm>
              <a:custGeom>
                <a:avLst/>
                <a:gdLst>
                  <a:gd name="T0" fmla="*/ 0 w 5"/>
                  <a:gd name="T1" fmla="*/ 0 h 6"/>
                  <a:gd name="T2" fmla="*/ 88 w 5"/>
                  <a:gd name="T3" fmla="*/ 115 h 6"/>
                  <a:gd name="T4" fmla="*/ 0 60000 65536"/>
                  <a:gd name="T5" fmla="*/ 0 60000 65536"/>
                </a:gdLst>
                <a:ahLst/>
                <a:cxnLst>
                  <a:cxn ang="T4">
                    <a:pos x="T0" y="T1"/>
                  </a:cxn>
                  <a:cxn ang="T5">
                    <a:pos x="T2" y="T3"/>
                  </a:cxn>
                </a:cxnLst>
                <a:rect l="0" t="0" r="r" b="b"/>
                <a:pathLst>
                  <a:path w="5" h="6">
                    <a:moveTo>
                      <a:pt x="0" y="0"/>
                    </a:moveTo>
                    <a:cubicBezTo>
                      <a:pt x="2" y="2"/>
                      <a:pt x="3" y="4"/>
                      <a:pt x="5"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89" name="Freeform 223">
                <a:extLst>
                  <a:ext uri="{FF2B5EF4-FFF2-40B4-BE49-F238E27FC236}">
                    <a16:creationId xmlns:a16="http://schemas.microsoft.com/office/drawing/2014/main" id="{267F742C-9179-4932-A7D5-24541E312DC6}"/>
                  </a:ext>
                </a:extLst>
              </p:cNvPr>
              <p:cNvSpPr>
                <a:spLocks/>
              </p:cNvSpPr>
              <p:nvPr/>
            </p:nvSpPr>
            <p:spPr bwMode="auto">
              <a:xfrm>
                <a:off x="2184" y="2493"/>
                <a:ext cx="12" cy="30"/>
              </a:xfrm>
              <a:custGeom>
                <a:avLst/>
                <a:gdLst>
                  <a:gd name="T0" fmla="*/ 70 w 5"/>
                  <a:gd name="T1" fmla="*/ 0 h 11"/>
                  <a:gd name="T2" fmla="*/ 0 w 5"/>
                  <a:gd name="T3" fmla="*/ 224 h 11"/>
                  <a:gd name="T4" fmla="*/ 0 60000 65536"/>
                  <a:gd name="T5" fmla="*/ 0 60000 65536"/>
                </a:gdLst>
                <a:ahLst/>
                <a:cxnLst>
                  <a:cxn ang="T4">
                    <a:pos x="T0" y="T1"/>
                  </a:cxn>
                  <a:cxn ang="T5">
                    <a:pos x="T2" y="T3"/>
                  </a:cxn>
                </a:cxnLst>
                <a:rect l="0" t="0" r="r" b="b"/>
                <a:pathLst>
                  <a:path w="5" h="11">
                    <a:moveTo>
                      <a:pt x="5" y="0"/>
                    </a:moveTo>
                    <a:cubicBezTo>
                      <a:pt x="5" y="4"/>
                      <a:pt x="4" y="9"/>
                      <a:pt x="0"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90" name="Freeform 224">
                <a:extLst>
                  <a:ext uri="{FF2B5EF4-FFF2-40B4-BE49-F238E27FC236}">
                    <a16:creationId xmlns:a16="http://schemas.microsoft.com/office/drawing/2014/main" id="{FC5C25C7-C695-4E20-896E-5B64F1CF930E}"/>
                  </a:ext>
                </a:extLst>
              </p:cNvPr>
              <p:cNvSpPr>
                <a:spLocks/>
              </p:cNvSpPr>
              <p:nvPr/>
            </p:nvSpPr>
            <p:spPr bwMode="auto">
              <a:xfrm>
                <a:off x="2194" y="2517"/>
                <a:ext cx="22" cy="11"/>
              </a:xfrm>
              <a:custGeom>
                <a:avLst/>
                <a:gdLst>
                  <a:gd name="T0" fmla="*/ 0 w 9"/>
                  <a:gd name="T1" fmla="*/ 0 h 4"/>
                  <a:gd name="T2" fmla="*/ 132 w 9"/>
                  <a:gd name="T3" fmla="*/ 83 h 4"/>
                  <a:gd name="T4" fmla="*/ 0 60000 65536"/>
                  <a:gd name="T5" fmla="*/ 0 60000 65536"/>
                </a:gdLst>
                <a:ahLst/>
                <a:cxnLst>
                  <a:cxn ang="T4">
                    <a:pos x="T0" y="T1"/>
                  </a:cxn>
                  <a:cxn ang="T5">
                    <a:pos x="T2" y="T3"/>
                  </a:cxn>
                </a:cxnLst>
                <a:rect l="0" t="0" r="r" b="b"/>
                <a:pathLst>
                  <a:path w="9" h="4">
                    <a:moveTo>
                      <a:pt x="0" y="0"/>
                    </a:moveTo>
                    <a:cubicBezTo>
                      <a:pt x="4" y="0"/>
                      <a:pt x="7" y="1"/>
                      <a:pt x="9"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91" name="Freeform 225">
                <a:extLst>
                  <a:ext uri="{FF2B5EF4-FFF2-40B4-BE49-F238E27FC236}">
                    <a16:creationId xmlns:a16="http://schemas.microsoft.com/office/drawing/2014/main" id="{086E16EE-6C38-48B1-988D-B1EAF411DED7}"/>
                  </a:ext>
                </a:extLst>
              </p:cNvPr>
              <p:cNvSpPr>
                <a:spLocks/>
              </p:cNvSpPr>
              <p:nvPr/>
            </p:nvSpPr>
            <p:spPr bwMode="auto">
              <a:xfrm>
                <a:off x="2449" y="2547"/>
                <a:ext cx="22" cy="48"/>
              </a:xfrm>
              <a:custGeom>
                <a:avLst/>
                <a:gdLst>
                  <a:gd name="T0" fmla="*/ 12 w 9"/>
                  <a:gd name="T1" fmla="*/ 0 h 18"/>
                  <a:gd name="T2" fmla="*/ 132 w 9"/>
                  <a:gd name="T3" fmla="*/ 341 h 18"/>
                  <a:gd name="T4" fmla="*/ 0 60000 65536"/>
                  <a:gd name="T5" fmla="*/ 0 60000 65536"/>
                </a:gdLst>
                <a:ahLst/>
                <a:cxnLst>
                  <a:cxn ang="T4">
                    <a:pos x="T0" y="T1"/>
                  </a:cxn>
                  <a:cxn ang="T5">
                    <a:pos x="T2" y="T3"/>
                  </a:cxn>
                </a:cxnLst>
                <a:rect l="0" t="0" r="r" b="b"/>
                <a:pathLst>
                  <a:path w="9" h="18">
                    <a:moveTo>
                      <a:pt x="1" y="0"/>
                    </a:moveTo>
                    <a:cubicBezTo>
                      <a:pt x="0" y="7"/>
                      <a:pt x="3" y="14"/>
                      <a:pt x="9" y="1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92" name="Freeform 226">
                <a:extLst>
                  <a:ext uri="{FF2B5EF4-FFF2-40B4-BE49-F238E27FC236}">
                    <a16:creationId xmlns:a16="http://schemas.microsoft.com/office/drawing/2014/main" id="{1E97BFFF-3267-453C-8414-28D098F4CBB4}"/>
                  </a:ext>
                </a:extLst>
              </p:cNvPr>
              <p:cNvSpPr>
                <a:spLocks/>
              </p:cNvSpPr>
              <p:nvPr/>
            </p:nvSpPr>
            <p:spPr bwMode="auto">
              <a:xfrm>
                <a:off x="2441" y="2581"/>
                <a:ext cx="15" cy="6"/>
              </a:xfrm>
              <a:custGeom>
                <a:avLst/>
                <a:gdLst>
                  <a:gd name="T0" fmla="*/ 95 w 6"/>
                  <a:gd name="T1" fmla="*/ 0 h 2"/>
                  <a:gd name="T2" fmla="*/ 0 w 6"/>
                  <a:gd name="T3" fmla="*/ 54 h 2"/>
                  <a:gd name="T4" fmla="*/ 0 60000 65536"/>
                  <a:gd name="T5" fmla="*/ 0 60000 65536"/>
                </a:gdLst>
                <a:ahLst/>
                <a:cxnLst>
                  <a:cxn ang="T4">
                    <a:pos x="T0" y="T1"/>
                  </a:cxn>
                  <a:cxn ang="T5">
                    <a:pos x="T2" y="T3"/>
                  </a:cxn>
                </a:cxnLst>
                <a:rect l="0" t="0" r="r" b="b"/>
                <a:pathLst>
                  <a:path w="6" h="2">
                    <a:moveTo>
                      <a:pt x="6" y="0"/>
                    </a:moveTo>
                    <a:cubicBezTo>
                      <a:pt x="4" y="1"/>
                      <a:pt x="2" y="1"/>
                      <a:pt x="0"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93" name="Freeform 227">
                <a:extLst>
                  <a:ext uri="{FF2B5EF4-FFF2-40B4-BE49-F238E27FC236}">
                    <a16:creationId xmlns:a16="http://schemas.microsoft.com/office/drawing/2014/main" id="{CD71B86E-5A1B-45B9-9EA2-40877B26E26F}"/>
                  </a:ext>
                </a:extLst>
              </p:cNvPr>
              <p:cNvSpPr>
                <a:spLocks/>
              </p:cNvSpPr>
              <p:nvPr/>
            </p:nvSpPr>
            <p:spPr bwMode="auto">
              <a:xfrm>
                <a:off x="2536" y="2496"/>
                <a:ext cx="5" cy="21"/>
              </a:xfrm>
              <a:custGeom>
                <a:avLst/>
                <a:gdLst>
                  <a:gd name="T0" fmla="*/ 0 w 2"/>
                  <a:gd name="T1" fmla="*/ 0 h 8"/>
                  <a:gd name="T2" fmla="*/ 33 w 2"/>
                  <a:gd name="T3" fmla="*/ 144 h 8"/>
                  <a:gd name="T4" fmla="*/ 0 60000 65536"/>
                  <a:gd name="T5" fmla="*/ 0 60000 65536"/>
                </a:gdLst>
                <a:ahLst/>
                <a:cxnLst>
                  <a:cxn ang="T4">
                    <a:pos x="T0" y="T1"/>
                  </a:cxn>
                  <a:cxn ang="T5">
                    <a:pos x="T2" y="T3"/>
                  </a:cxn>
                </a:cxnLst>
                <a:rect l="0" t="0" r="r" b="b"/>
                <a:pathLst>
                  <a:path w="2" h="8">
                    <a:moveTo>
                      <a:pt x="0" y="0"/>
                    </a:moveTo>
                    <a:cubicBezTo>
                      <a:pt x="2" y="3"/>
                      <a:pt x="2" y="5"/>
                      <a:pt x="2"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94" name="Freeform 228">
                <a:extLst>
                  <a:ext uri="{FF2B5EF4-FFF2-40B4-BE49-F238E27FC236}">
                    <a16:creationId xmlns:a16="http://schemas.microsoft.com/office/drawing/2014/main" id="{25298D0C-9B23-437D-9A90-DC906A09CB7E}"/>
                  </a:ext>
                </a:extLst>
              </p:cNvPr>
              <p:cNvSpPr>
                <a:spLocks/>
              </p:cNvSpPr>
              <p:nvPr/>
            </p:nvSpPr>
            <p:spPr bwMode="auto">
              <a:xfrm>
                <a:off x="2541" y="2499"/>
                <a:ext cx="13" cy="8"/>
              </a:xfrm>
              <a:custGeom>
                <a:avLst/>
                <a:gdLst>
                  <a:gd name="T0" fmla="*/ 0 w 5"/>
                  <a:gd name="T1" fmla="*/ 56 h 3"/>
                  <a:gd name="T2" fmla="*/ 88 w 5"/>
                  <a:gd name="T3" fmla="*/ 0 h 3"/>
                  <a:gd name="T4" fmla="*/ 0 60000 65536"/>
                  <a:gd name="T5" fmla="*/ 0 60000 65536"/>
                </a:gdLst>
                <a:ahLst/>
                <a:cxnLst>
                  <a:cxn ang="T4">
                    <a:pos x="T0" y="T1"/>
                  </a:cxn>
                  <a:cxn ang="T5">
                    <a:pos x="T2" y="T3"/>
                  </a:cxn>
                </a:cxnLst>
                <a:rect l="0" t="0" r="r" b="b"/>
                <a:pathLst>
                  <a:path w="5" h="3">
                    <a:moveTo>
                      <a:pt x="0" y="3"/>
                    </a:moveTo>
                    <a:cubicBezTo>
                      <a:pt x="1" y="1"/>
                      <a:pt x="3" y="0"/>
                      <a:pt x="5"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95" name="Freeform 229">
                <a:extLst>
                  <a:ext uri="{FF2B5EF4-FFF2-40B4-BE49-F238E27FC236}">
                    <a16:creationId xmlns:a16="http://schemas.microsoft.com/office/drawing/2014/main" id="{2B05723D-B072-4064-AEB7-2442E54EE52D}"/>
                  </a:ext>
                </a:extLst>
              </p:cNvPr>
              <p:cNvSpPr>
                <a:spLocks/>
              </p:cNvSpPr>
              <p:nvPr/>
            </p:nvSpPr>
            <p:spPr bwMode="auto">
              <a:xfrm>
                <a:off x="2621" y="2635"/>
                <a:ext cx="8" cy="45"/>
              </a:xfrm>
              <a:custGeom>
                <a:avLst/>
                <a:gdLst>
                  <a:gd name="T0" fmla="*/ 56 w 3"/>
                  <a:gd name="T1" fmla="*/ 0 h 17"/>
                  <a:gd name="T2" fmla="*/ 0 w 3"/>
                  <a:gd name="T3" fmla="*/ 315 h 17"/>
                  <a:gd name="T4" fmla="*/ 0 60000 65536"/>
                  <a:gd name="T5" fmla="*/ 0 60000 65536"/>
                </a:gdLst>
                <a:ahLst/>
                <a:cxnLst>
                  <a:cxn ang="T4">
                    <a:pos x="T0" y="T1"/>
                  </a:cxn>
                  <a:cxn ang="T5">
                    <a:pos x="T2" y="T3"/>
                  </a:cxn>
                </a:cxnLst>
                <a:rect l="0" t="0" r="r" b="b"/>
                <a:pathLst>
                  <a:path w="3" h="17">
                    <a:moveTo>
                      <a:pt x="3" y="0"/>
                    </a:moveTo>
                    <a:cubicBezTo>
                      <a:pt x="3" y="6"/>
                      <a:pt x="2" y="12"/>
                      <a:pt x="0" y="1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96" name="Freeform 230">
                <a:extLst>
                  <a:ext uri="{FF2B5EF4-FFF2-40B4-BE49-F238E27FC236}">
                    <a16:creationId xmlns:a16="http://schemas.microsoft.com/office/drawing/2014/main" id="{3B935630-5C8D-41DD-AE06-BEDC6CA9BACD}"/>
                  </a:ext>
                </a:extLst>
              </p:cNvPr>
              <p:cNvSpPr>
                <a:spLocks/>
              </p:cNvSpPr>
              <p:nvPr/>
            </p:nvSpPr>
            <p:spPr bwMode="auto">
              <a:xfrm>
                <a:off x="2626" y="2659"/>
                <a:ext cx="30" cy="8"/>
              </a:xfrm>
              <a:custGeom>
                <a:avLst/>
                <a:gdLst>
                  <a:gd name="T0" fmla="*/ 0 w 12"/>
                  <a:gd name="T1" fmla="*/ 56 h 3"/>
                  <a:gd name="T2" fmla="*/ 188 w 12"/>
                  <a:gd name="T3" fmla="*/ 0 h 3"/>
                  <a:gd name="T4" fmla="*/ 0 60000 65536"/>
                  <a:gd name="T5" fmla="*/ 0 60000 65536"/>
                </a:gdLst>
                <a:ahLst/>
                <a:cxnLst>
                  <a:cxn ang="T4">
                    <a:pos x="T0" y="T1"/>
                  </a:cxn>
                  <a:cxn ang="T5">
                    <a:pos x="T2" y="T3"/>
                  </a:cxn>
                </a:cxnLst>
                <a:rect l="0" t="0" r="r" b="b"/>
                <a:pathLst>
                  <a:path w="12" h="3">
                    <a:moveTo>
                      <a:pt x="0" y="3"/>
                    </a:moveTo>
                    <a:cubicBezTo>
                      <a:pt x="3" y="0"/>
                      <a:pt x="7" y="0"/>
                      <a:pt x="12"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97" name="Freeform 231">
                <a:extLst>
                  <a:ext uri="{FF2B5EF4-FFF2-40B4-BE49-F238E27FC236}">
                    <a16:creationId xmlns:a16="http://schemas.microsoft.com/office/drawing/2014/main" id="{627C856F-EDF7-4125-B3D2-385EDFB7B3D7}"/>
                  </a:ext>
                </a:extLst>
              </p:cNvPr>
              <p:cNvSpPr>
                <a:spLocks/>
              </p:cNvSpPr>
              <p:nvPr/>
            </p:nvSpPr>
            <p:spPr bwMode="auto">
              <a:xfrm>
                <a:off x="2031" y="2509"/>
                <a:ext cx="27" cy="30"/>
              </a:xfrm>
              <a:custGeom>
                <a:avLst/>
                <a:gdLst>
                  <a:gd name="T0" fmla="*/ 0 w 11"/>
                  <a:gd name="T1" fmla="*/ 0 h 11"/>
                  <a:gd name="T2" fmla="*/ 162 w 11"/>
                  <a:gd name="T3" fmla="*/ 224 h 11"/>
                  <a:gd name="T4" fmla="*/ 0 60000 65536"/>
                  <a:gd name="T5" fmla="*/ 0 60000 65536"/>
                </a:gdLst>
                <a:ahLst/>
                <a:cxnLst>
                  <a:cxn ang="T4">
                    <a:pos x="T0" y="T1"/>
                  </a:cxn>
                  <a:cxn ang="T5">
                    <a:pos x="T2" y="T3"/>
                  </a:cxn>
                </a:cxnLst>
                <a:rect l="0" t="0" r="r" b="b"/>
                <a:pathLst>
                  <a:path w="11" h="11">
                    <a:moveTo>
                      <a:pt x="0" y="0"/>
                    </a:moveTo>
                    <a:cubicBezTo>
                      <a:pt x="1" y="6"/>
                      <a:pt x="6" y="9"/>
                      <a:pt x="11"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98" name="Freeform 232">
                <a:extLst>
                  <a:ext uri="{FF2B5EF4-FFF2-40B4-BE49-F238E27FC236}">
                    <a16:creationId xmlns:a16="http://schemas.microsoft.com/office/drawing/2014/main" id="{351EE376-68C4-40FB-8E95-40B91F5B005E}"/>
                  </a:ext>
                </a:extLst>
              </p:cNvPr>
              <p:cNvSpPr>
                <a:spLocks/>
              </p:cNvSpPr>
              <p:nvPr/>
            </p:nvSpPr>
            <p:spPr bwMode="auto">
              <a:xfrm>
                <a:off x="2031" y="2531"/>
                <a:ext cx="10" cy="18"/>
              </a:xfrm>
              <a:custGeom>
                <a:avLst/>
                <a:gdLst>
                  <a:gd name="T0" fmla="*/ 63 w 4"/>
                  <a:gd name="T1" fmla="*/ 0 h 7"/>
                  <a:gd name="T2" fmla="*/ 0 w 4"/>
                  <a:gd name="T3" fmla="*/ 118 h 7"/>
                  <a:gd name="T4" fmla="*/ 0 60000 65536"/>
                  <a:gd name="T5" fmla="*/ 0 60000 65536"/>
                </a:gdLst>
                <a:ahLst/>
                <a:cxnLst>
                  <a:cxn ang="T4">
                    <a:pos x="T0" y="T1"/>
                  </a:cxn>
                  <a:cxn ang="T5">
                    <a:pos x="T2" y="T3"/>
                  </a:cxn>
                </a:cxnLst>
                <a:rect l="0" t="0" r="r" b="b"/>
                <a:pathLst>
                  <a:path w="4" h="7">
                    <a:moveTo>
                      <a:pt x="4" y="0"/>
                    </a:moveTo>
                    <a:cubicBezTo>
                      <a:pt x="2" y="2"/>
                      <a:pt x="1" y="4"/>
                      <a:pt x="0"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99" name="Freeform 233">
                <a:extLst>
                  <a:ext uri="{FF2B5EF4-FFF2-40B4-BE49-F238E27FC236}">
                    <a16:creationId xmlns:a16="http://schemas.microsoft.com/office/drawing/2014/main" id="{D6342DF2-3620-49B3-ACB1-A2070045DE25}"/>
                  </a:ext>
                </a:extLst>
              </p:cNvPr>
              <p:cNvSpPr>
                <a:spLocks/>
              </p:cNvSpPr>
              <p:nvPr/>
            </p:nvSpPr>
            <p:spPr bwMode="auto">
              <a:xfrm>
                <a:off x="2113" y="2627"/>
                <a:ext cx="43" cy="29"/>
              </a:xfrm>
              <a:custGeom>
                <a:avLst/>
                <a:gdLst>
                  <a:gd name="T0" fmla="*/ 0 w 17"/>
                  <a:gd name="T1" fmla="*/ 200 h 11"/>
                  <a:gd name="T2" fmla="*/ 276 w 17"/>
                  <a:gd name="T3" fmla="*/ 0 h 11"/>
                  <a:gd name="T4" fmla="*/ 0 60000 65536"/>
                  <a:gd name="T5" fmla="*/ 0 60000 65536"/>
                </a:gdLst>
                <a:ahLst/>
                <a:cxnLst>
                  <a:cxn ang="T4">
                    <a:pos x="T0" y="T1"/>
                  </a:cxn>
                  <a:cxn ang="T5">
                    <a:pos x="T2" y="T3"/>
                  </a:cxn>
                </a:cxnLst>
                <a:rect l="0" t="0" r="r" b="b"/>
                <a:pathLst>
                  <a:path w="17" h="11">
                    <a:moveTo>
                      <a:pt x="0" y="11"/>
                    </a:moveTo>
                    <a:cubicBezTo>
                      <a:pt x="6" y="10"/>
                      <a:pt x="16" y="7"/>
                      <a:pt x="17"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00" name="Freeform 234">
                <a:extLst>
                  <a:ext uri="{FF2B5EF4-FFF2-40B4-BE49-F238E27FC236}">
                    <a16:creationId xmlns:a16="http://schemas.microsoft.com/office/drawing/2014/main" id="{50BCEBA0-77D7-4B71-97EB-09CBF519BFCE}"/>
                  </a:ext>
                </a:extLst>
              </p:cNvPr>
              <p:cNvSpPr>
                <a:spLocks/>
              </p:cNvSpPr>
              <p:nvPr/>
            </p:nvSpPr>
            <p:spPr bwMode="auto">
              <a:xfrm>
                <a:off x="2138" y="2651"/>
                <a:ext cx="10" cy="16"/>
              </a:xfrm>
              <a:custGeom>
                <a:avLst/>
                <a:gdLst>
                  <a:gd name="T0" fmla="*/ 0 w 4"/>
                  <a:gd name="T1" fmla="*/ 0 h 6"/>
                  <a:gd name="T2" fmla="*/ 63 w 4"/>
                  <a:gd name="T3" fmla="*/ 115 h 6"/>
                  <a:gd name="T4" fmla="*/ 0 60000 65536"/>
                  <a:gd name="T5" fmla="*/ 0 60000 65536"/>
                </a:gdLst>
                <a:ahLst/>
                <a:cxnLst>
                  <a:cxn ang="T4">
                    <a:pos x="T0" y="T1"/>
                  </a:cxn>
                  <a:cxn ang="T5">
                    <a:pos x="T2" y="T3"/>
                  </a:cxn>
                </a:cxnLst>
                <a:rect l="0" t="0" r="r" b="b"/>
                <a:pathLst>
                  <a:path w="4" h="6">
                    <a:moveTo>
                      <a:pt x="0" y="0"/>
                    </a:moveTo>
                    <a:cubicBezTo>
                      <a:pt x="1" y="2"/>
                      <a:pt x="3" y="4"/>
                      <a:pt x="4"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01" name="Freeform 235">
                <a:extLst>
                  <a:ext uri="{FF2B5EF4-FFF2-40B4-BE49-F238E27FC236}">
                    <a16:creationId xmlns:a16="http://schemas.microsoft.com/office/drawing/2014/main" id="{D002D49F-C8E6-4C83-A981-9F2A22E6750C}"/>
                  </a:ext>
                </a:extLst>
              </p:cNvPr>
              <p:cNvSpPr>
                <a:spLocks/>
              </p:cNvSpPr>
              <p:nvPr/>
            </p:nvSpPr>
            <p:spPr bwMode="auto">
              <a:xfrm>
                <a:off x="2296" y="2573"/>
                <a:ext cx="23" cy="40"/>
              </a:xfrm>
              <a:custGeom>
                <a:avLst/>
                <a:gdLst>
                  <a:gd name="T0" fmla="*/ 118 w 9"/>
                  <a:gd name="T1" fmla="*/ 0 h 15"/>
                  <a:gd name="T2" fmla="*/ 0 w 9"/>
                  <a:gd name="T3" fmla="*/ 285 h 15"/>
                  <a:gd name="T4" fmla="*/ 0 60000 65536"/>
                  <a:gd name="T5" fmla="*/ 0 60000 65536"/>
                </a:gdLst>
                <a:ahLst/>
                <a:cxnLst>
                  <a:cxn ang="T4">
                    <a:pos x="T0" y="T1"/>
                  </a:cxn>
                  <a:cxn ang="T5">
                    <a:pos x="T2" y="T3"/>
                  </a:cxn>
                </a:cxnLst>
                <a:rect l="0" t="0" r="r" b="b"/>
                <a:pathLst>
                  <a:path w="9" h="15">
                    <a:moveTo>
                      <a:pt x="7" y="0"/>
                    </a:moveTo>
                    <a:cubicBezTo>
                      <a:pt x="9" y="5"/>
                      <a:pt x="4" y="11"/>
                      <a:pt x="0" y="1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02" name="Freeform 236">
                <a:extLst>
                  <a:ext uri="{FF2B5EF4-FFF2-40B4-BE49-F238E27FC236}">
                    <a16:creationId xmlns:a16="http://schemas.microsoft.com/office/drawing/2014/main" id="{B2297300-716F-4C7F-95A0-D4A275F65AB7}"/>
                  </a:ext>
                </a:extLst>
              </p:cNvPr>
              <p:cNvSpPr>
                <a:spLocks/>
              </p:cNvSpPr>
              <p:nvPr/>
            </p:nvSpPr>
            <p:spPr bwMode="auto">
              <a:xfrm>
                <a:off x="2311" y="2597"/>
                <a:ext cx="20" cy="14"/>
              </a:xfrm>
              <a:custGeom>
                <a:avLst/>
                <a:gdLst>
                  <a:gd name="T0" fmla="*/ 0 w 8"/>
                  <a:gd name="T1" fmla="*/ 0 h 5"/>
                  <a:gd name="T2" fmla="*/ 125 w 8"/>
                  <a:gd name="T3" fmla="*/ 109 h 5"/>
                  <a:gd name="T4" fmla="*/ 0 60000 65536"/>
                  <a:gd name="T5" fmla="*/ 0 60000 65536"/>
                </a:gdLst>
                <a:ahLst/>
                <a:cxnLst>
                  <a:cxn ang="T4">
                    <a:pos x="T0" y="T1"/>
                  </a:cxn>
                  <a:cxn ang="T5">
                    <a:pos x="T2" y="T3"/>
                  </a:cxn>
                </a:cxnLst>
                <a:rect l="0" t="0" r="r" b="b"/>
                <a:pathLst>
                  <a:path w="8" h="5">
                    <a:moveTo>
                      <a:pt x="0" y="0"/>
                    </a:moveTo>
                    <a:cubicBezTo>
                      <a:pt x="1" y="2"/>
                      <a:pt x="4" y="4"/>
                      <a:pt x="8" y="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03" name="Freeform 237">
                <a:extLst>
                  <a:ext uri="{FF2B5EF4-FFF2-40B4-BE49-F238E27FC236}">
                    <a16:creationId xmlns:a16="http://schemas.microsoft.com/office/drawing/2014/main" id="{EA6B608B-5FD2-43DE-A9B4-7A66299805EC}"/>
                  </a:ext>
                </a:extLst>
              </p:cNvPr>
              <p:cNvSpPr>
                <a:spLocks/>
              </p:cNvSpPr>
              <p:nvPr/>
            </p:nvSpPr>
            <p:spPr bwMode="auto">
              <a:xfrm>
                <a:off x="2231" y="2720"/>
                <a:ext cx="48" cy="35"/>
              </a:xfrm>
              <a:custGeom>
                <a:avLst/>
                <a:gdLst>
                  <a:gd name="T0" fmla="*/ 0 w 19"/>
                  <a:gd name="T1" fmla="*/ 253 h 13"/>
                  <a:gd name="T2" fmla="*/ 306 w 19"/>
                  <a:gd name="T3" fmla="*/ 0 h 13"/>
                  <a:gd name="T4" fmla="*/ 0 60000 65536"/>
                  <a:gd name="T5" fmla="*/ 0 60000 65536"/>
                </a:gdLst>
                <a:ahLst/>
                <a:cxnLst>
                  <a:cxn ang="T4">
                    <a:pos x="T0" y="T1"/>
                  </a:cxn>
                  <a:cxn ang="T5">
                    <a:pos x="T2" y="T3"/>
                  </a:cxn>
                </a:cxnLst>
                <a:rect l="0" t="0" r="r" b="b"/>
                <a:pathLst>
                  <a:path w="19" h="13">
                    <a:moveTo>
                      <a:pt x="0" y="13"/>
                    </a:moveTo>
                    <a:cubicBezTo>
                      <a:pt x="8" y="13"/>
                      <a:pt x="16" y="8"/>
                      <a:pt x="19"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04" name="Freeform 238">
                <a:extLst>
                  <a:ext uri="{FF2B5EF4-FFF2-40B4-BE49-F238E27FC236}">
                    <a16:creationId xmlns:a16="http://schemas.microsoft.com/office/drawing/2014/main" id="{89CE2F4D-860B-42D2-A8C2-C392F8A4201D}"/>
                  </a:ext>
                </a:extLst>
              </p:cNvPr>
              <p:cNvSpPr>
                <a:spLocks/>
              </p:cNvSpPr>
              <p:nvPr/>
            </p:nvSpPr>
            <p:spPr bwMode="auto">
              <a:xfrm>
                <a:off x="2261" y="2752"/>
                <a:ext cx="5" cy="16"/>
              </a:xfrm>
              <a:custGeom>
                <a:avLst/>
                <a:gdLst>
                  <a:gd name="T0" fmla="*/ 0 w 2"/>
                  <a:gd name="T1" fmla="*/ 0 h 6"/>
                  <a:gd name="T2" fmla="*/ 33 w 2"/>
                  <a:gd name="T3" fmla="*/ 115 h 6"/>
                  <a:gd name="T4" fmla="*/ 0 60000 65536"/>
                  <a:gd name="T5" fmla="*/ 0 60000 65536"/>
                </a:gdLst>
                <a:ahLst/>
                <a:cxnLst>
                  <a:cxn ang="T4">
                    <a:pos x="T0" y="T1"/>
                  </a:cxn>
                  <a:cxn ang="T5">
                    <a:pos x="T2" y="T3"/>
                  </a:cxn>
                </a:cxnLst>
                <a:rect l="0" t="0" r="r" b="b"/>
                <a:pathLst>
                  <a:path w="2" h="6">
                    <a:moveTo>
                      <a:pt x="0" y="0"/>
                    </a:moveTo>
                    <a:cubicBezTo>
                      <a:pt x="1" y="1"/>
                      <a:pt x="2" y="4"/>
                      <a:pt x="2"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05" name="Freeform 239">
                <a:extLst>
                  <a:ext uri="{FF2B5EF4-FFF2-40B4-BE49-F238E27FC236}">
                    <a16:creationId xmlns:a16="http://schemas.microsoft.com/office/drawing/2014/main" id="{4146A832-BE5B-41E4-974F-340BCF7D77D0}"/>
                  </a:ext>
                </a:extLst>
              </p:cNvPr>
              <p:cNvSpPr>
                <a:spLocks/>
              </p:cNvSpPr>
              <p:nvPr/>
            </p:nvSpPr>
            <p:spPr bwMode="auto">
              <a:xfrm>
                <a:off x="2416" y="2704"/>
                <a:ext cx="30" cy="24"/>
              </a:xfrm>
              <a:custGeom>
                <a:avLst/>
                <a:gdLst>
                  <a:gd name="T0" fmla="*/ 0 w 12"/>
                  <a:gd name="T1" fmla="*/ 0 h 9"/>
                  <a:gd name="T2" fmla="*/ 188 w 12"/>
                  <a:gd name="T3" fmla="*/ 149 h 9"/>
                  <a:gd name="T4" fmla="*/ 0 60000 65536"/>
                  <a:gd name="T5" fmla="*/ 0 60000 65536"/>
                </a:gdLst>
                <a:ahLst/>
                <a:cxnLst>
                  <a:cxn ang="T4">
                    <a:pos x="T0" y="T1"/>
                  </a:cxn>
                  <a:cxn ang="T5">
                    <a:pos x="T2" y="T3"/>
                  </a:cxn>
                </a:cxnLst>
                <a:rect l="0" t="0" r="r" b="b"/>
                <a:pathLst>
                  <a:path w="12" h="9">
                    <a:moveTo>
                      <a:pt x="0" y="0"/>
                    </a:moveTo>
                    <a:cubicBezTo>
                      <a:pt x="1" y="5"/>
                      <a:pt x="7" y="9"/>
                      <a:pt x="12"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06" name="Freeform 240">
                <a:extLst>
                  <a:ext uri="{FF2B5EF4-FFF2-40B4-BE49-F238E27FC236}">
                    <a16:creationId xmlns:a16="http://schemas.microsoft.com/office/drawing/2014/main" id="{D10D3625-B4AF-4269-AB20-557488EA4E06}"/>
                  </a:ext>
                </a:extLst>
              </p:cNvPr>
              <p:cNvSpPr>
                <a:spLocks/>
              </p:cNvSpPr>
              <p:nvPr/>
            </p:nvSpPr>
            <p:spPr bwMode="auto">
              <a:xfrm>
                <a:off x="2421" y="2725"/>
                <a:ext cx="8" cy="16"/>
              </a:xfrm>
              <a:custGeom>
                <a:avLst/>
                <a:gdLst>
                  <a:gd name="T0" fmla="*/ 56 w 3"/>
                  <a:gd name="T1" fmla="*/ 0 h 6"/>
                  <a:gd name="T2" fmla="*/ 0 w 3"/>
                  <a:gd name="T3" fmla="*/ 115 h 6"/>
                  <a:gd name="T4" fmla="*/ 0 60000 65536"/>
                  <a:gd name="T5" fmla="*/ 0 60000 65536"/>
                </a:gdLst>
                <a:ahLst/>
                <a:cxnLst>
                  <a:cxn ang="T4">
                    <a:pos x="T0" y="T1"/>
                  </a:cxn>
                  <a:cxn ang="T5">
                    <a:pos x="T2" y="T3"/>
                  </a:cxn>
                </a:cxnLst>
                <a:rect l="0" t="0" r="r" b="b"/>
                <a:pathLst>
                  <a:path w="3" h="6">
                    <a:moveTo>
                      <a:pt x="3" y="0"/>
                    </a:moveTo>
                    <a:cubicBezTo>
                      <a:pt x="2" y="2"/>
                      <a:pt x="0" y="4"/>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07" name="Freeform 241">
                <a:extLst>
                  <a:ext uri="{FF2B5EF4-FFF2-40B4-BE49-F238E27FC236}">
                    <a16:creationId xmlns:a16="http://schemas.microsoft.com/office/drawing/2014/main" id="{607B4120-E263-4D9D-9F19-4EBF56B74B32}"/>
                  </a:ext>
                </a:extLst>
              </p:cNvPr>
              <p:cNvSpPr>
                <a:spLocks/>
              </p:cNvSpPr>
              <p:nvPr/>
            </p:nvSpPr>
            <p:spPr bwMode="auto">
              <a:xfrm>
                <a:off x="2334" y="2848"/>
                <a:ext cx="42" cy="24"/>
              </a:xfrm>
              <a:custGeom>
                <a:avLst/>
                <a:gdLst>
                  <a:gd name="T0" fmla="*/ 0 w 17"/>
                  <a:gd name="T1" fmla="*/ 171 h 9"/>
                  <a:gd name="T2" fmla="*/ 257 w 17"/>
                  <a:gd name="T3" fmla="*/ 0 h 9"/>
                  <a:gd name="T4" fmla="*/ 0 60000 65536"/>
                  <a:gd name="T5" fmla="*/ 0 60000 65536"/>
                </a:gdLst>
                <a:ahLst/>
                <a:cxnLst>
                  <a:cxn ang="T4">
                    <a:pos x="T0" y="T1"/>
                  </a:cxn>
                  <a:cxn ang="T5">
                    <a:pos x="T2" y="T3"/>
                  </a:cxn>
                </a:cxnLst>
                <a:rect l="0" t="0" r="r" b="b"/>
                <a:pathLst>
                  <a:path w="17" h="9">
                    <a:moveTo>
                      <a:pt x="0" y="9"/>
                    </a:moveTo>
                    <a:cubicBezTo>
                      <a:pt x="6" y="8"/>
                      <a:pt x="12" y="4"/>
                      <a:pt x="17"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08" name="Freeform 242">
                <a:extLst>
                  <a:ext uri="{FF2B5EF4-FFF2-40B4-BE49-F238E27FC236}">
                    <a16:creationId xmlns:a16="http://schemas.microsoft.com/office/drawing/2014/main" id="{00A9615D-A0A8-4CCE-89F0-C1FEEC6CFA59}"/>
                  </a:ext>
                </a:extLst>
              </p:cNvPr>
              <p:cNvSpPr>
                <a:spLocks/>
              </p:cNvSpPr>
              <p:nvPr/>
            </p:nvSpPr>
            <p:spPr bwMode="auto">
              <a:xfrm>
                <a:off x="2361" y="2867"/>
                <a:ext cx="5" cy="21"/>
              </a:xfrm>
              <a:custGeom>
                <a:avLst/>
                <a:gdLst>
                  <a:gd name="T0" fmla="*/ 0 w 2"/>
                  <a:gd name="T1" fmla="*/ 0 h 8"/>
                  <a:gd name="T2" fmla="*/ 33 w 2"/>
                  <a:gd name="T3" fmla="*/ 144 h 8"/>
                  <a:gd name="T4" fmla="*/ 0 60000 65536"/>
                  <a:gd name="T5" fmla="*/ 0 60000 65536"/>
                </a:gdLst>
                <a:ahLst/>
                <a:cxnLst>
                  <a:cxn ang="T4">
                    <a:pos x="T0" y="T1"/>
                  </a:cxn>
                  <a:cxn ang="T5">
                    <a:pos x="T2" y="T3"/>
                  </a:cxn>
                </a:cxnLst>
                <a:rect l="0" t="0" r="r" b="b"/>
                <a:pathLst>
                  <a:path w="2" h="8">
                    <a:moveTo>
                      <a:pt x="0" y="0"/>
                    </a:moveTo>
                    <a:cubicBezTo>
                      <a:pt x="0" y="3"/>
                      <a:pt x="1" y="5"/>
                      <a:pt x="2"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09" name="Freeform 243">
                <a:extLst>
                  <a:ext uri="{FF2B5EF4-FFF2-40B4-BE49-F238E27FC236}">
                    <a16:creationId xmlns:a16="http://schemas.microsoft.com/office/drawing/2014/main" id="{1C6E344F-E77C-43B6-ABA7-F89B327DA206}"/>
                  </a:ext>
                </a:extLst>
              </p:cNvPr>
              <p:cNvSpPr>
                <a:spLocks/>
              </p:cNvSpPr>
              <p:nvPr/>
            </p:nvSpPr>
            <p:spPr bwMode="auto">
              <a:xfrm>
                <a:off x="2564" y="2755"/>
                <a:ext cx="12" cy="42"/>
              </a:xfrm>
              <a:custGeom>
                <a:avLst/>
                <a:gdLst>
                  <a:gd name="T0" fmla="*/ 70 w 5"/>
                  <a:gd name="T1" fmla="*/ 0 h 16"/>
                  <a:gd name="T2" fmla="*/ 0 w 5"/>
                  <a:gd name="T3" fmla="*/ 289 h 16"/>
                  <a:gd name="T4" fmla="*/ 0 60000 65536"/>
                  <a:gd name="T5" fmla="*/ 0 60000 65536"/>
                </a:gdLst>
                <a:ahLst/>
                <a:cxnLst>
                  <a:cxn ang="T4">
                    <a:pos x="T0" y="T1"/>
                  </a:cxn>
                  <a:cxn ang="T5">
                    <a:pos x="T2" y="T3"/>
                  </a:cxn>
                </a:cxnLst>
                <a:rect l="0" t="0" r="r" b="b"/>
                <a:pathLst>
                  <a:path w="5" h="16">
                    <a:moveTo>
                      <a:pt x="5" y="0"/>
                    </a:moveTo>
                    <a:cubicBezTo>
                      <a:pt x="4" y="6"/>
                      <a:pt x="3" y="11"/>
                      <a:pt x="0" y="1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0" name="Freeform 244">
                <a:extLst>
                  <a:ext uri="{FF2B5EF4-FFF2-40B4-BE49-F238E27FC236}">
                    <a16:creationId xmlns:a16="http://schemas.microsoft.com/office/drawing/2014/main" id="{2D70708A-686E-4CE1-B21C-C408575638A6}"/>
                  </a:ext>
                </a:extLst>
              </p:cNvPr>
              <p:cNvSpPr>
                <a:spLocks/>
              </p:cNvSpPr>
              <p:nvPr/>
            </p:nvSpPr>
            <p:spPr bwMode="auto">
              <a:xfrm>
                <a:off x="2571" y="2779"/>
                <a:ext cx="23" cy="1"/>
              </a:xfrm>
              <a:custGeom>
                <a:avLst/>
                <a:gdLst>
                  <a:gd name="T0" fmla="*/ 0 w 9"/>
                  <a:gd name="T1" fmla="*/ 0 h 1"/>
                  <a:gd name="T2" fmla="*/ 151 w 9"/>
                  <a:gd name="T3" fmla="*/ 0 h 1"/>
                  <a:gd name="T4" fmla="*/ 0 60000 65536"/>
                  <a:gd name="T5" fmla="*/ 0 60000 65536"/>
                </a:gdLst>
                <a:ahLst/>
                <a:cxnLst>
                  <a:cxn ang="T4">
                    <a:pos x="T0" y="T1"/>
                  </a:cxn>
                  <a:cxn ang="T5">
                    <a:pos x="T2" y="T3"/>
                  </a:cxn>
                </a:cxnLst>
                <a:rect l="0" t="0" r="r" b="b"/>
                <a:pathLst>
                  <a:path w="9" h="1">
                    <a:moveTo>
                      <a:pt x="0" y="0"/>
                    </a:moveTo>
                    <a:cubicBezTo>
                      <a:pt x="3" y="0"/>
                      <a:pt x="6" y="0"/>
                      <a:pt x="9"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1" name="Freeform 245">
                <a:extLst>
                  <a:ext uri="{FF2B5EF4-FFF2-40B4-BE49-F238E27FC236}">
                    <a16:creationId xmlns:a16="http://schemas.microsoft.com/office/drawing/2014/main" id="{F747765A-70BA-4686-8355-FB09CCF090D5}"/>
                  </a:ext>
                </a:extLst>
              </p:cNvPr>
              <p:cNvSpPr>
                <a:spLocks/>
              </p:cNvSpPr>
              <p:nvPr/>
            </p:nvSpPr>
            <p:spPr bwMode="auto">
              <a:xfrm>
                <a:off x="2123" y="2768"/>
                <a:ext cx="15" cy="27"/>
              </a:xfrm>
              <a:custGeom>
                <a:avLst/>
                <a:gdLst>
                  <a:gd name="T0" fmla="*/ 20 w 6"/>
                  <a:gd name="T1" fmla="*/ 0 h 10"/>
                  <a:gd name="T2" fmla="*/ 95 w 6"/>
                  <a:gd name="T3" fmla="*/ 197 h 10"/>
                  <a:gd name="T4" fmla="*/ 0 60000 65536"/>
                  <a:gd name="T5" fmla="*/ 0 60000 65536"/>
                </a:gdLst>
                <a:ahLst/>
                <a:cxnLst>
                  <a:cxn ang="T4">
                    <a:pos x="T0" y="T1"/>
                  </a:cxn>
                  <a:cxn ang="T5">
                    <a:pos x="T2" y="T3"/>
                  </a:cxn>
                </a:cxnLst>
                <a:rect l="0" t="0" r="r" b="b"/>
                <a:pathLst>
                  <a:path w="6" h="10">
                    <a:moveTo>
                      <a:pt x="1" y="0"/>
                    </a:moveTo>
                    <a:cubicBezTo>
                      <a:pt x="0" y="4"/>
                      <a:pt x="3" y="7"/>
                      <a:pt x="6" y="1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2" name="Freeform 246">
                <a:extLst>
                  <a:ext uri="{FF2B5EF4-FFF2-40B4-BE49-F238E27FC236}">
                    <a16:creationId xmlns:a16="http://schemas.microsoft.com/office/drawing/2014/main" id="{F8B898EE-3D99-4774-A9DC-E93A76F8ED85}"/>
                  </a:ext>
                </a:extLst>
              </p:cNvPr>
              <p:cNvSpPr>
                <a:spLocks/>
              </p:cNvSpPr>
              <p:nvPr/>
            </p:nvSpPr>
            <p:spPr bwMode="auto">
              <a:xfrm>
                <a:off x="2121" y="2784"/>
                <a:ext cx="10" cy="11"/>
              </a:xfrm>
              <a:custGeom>
                <a:avLst/>
                <a:gdLst>
                  <a:gd name="T0" fmla="*/ 63 w 4"/>
                  <a:gd name="T1" fmla="*/ 0 h 4"/>
                  <a:gd name="T2" fmla="*/ 0 w 4"/>
                  <a:gd name="T3" fmla="*/ 83 h 4"/>
                  <a:gd name="T4" fmla="*/ 0 60000 65536"/>
                  <a:gd name="T5" fmla="*/ 0 60000 65536"/>
                </a:gdLst>
                <a:ahLst/>
                <a:cxnLst>
                  <a:cxn ang="T4">
                    <a:pos x="T0" y="T1"/>
                  </a:cxn>
                  <a:cxn ang="T5">
                    <a:pos x="T2" y="T3"/>
                  </a:cxn>
                </a:cxnLst>
                <a:rect l="0" t="0" r="r" b="b"/>
                <a:pathLst>
                  <a:path w="4" h="4">
                    <a:moveTo>
                      <a:pt x="4" y="0"/>
                    </a:moveTo>
                    <a:cubicBezTo>
                      <a:pt x="2" y="1"/>
                      <a:pt x="1" y="2"/>
                      <a:pt x="0"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3" name="Freeform 247">
                <a:extLst>
                  <a:ext uri="{FF2B5EF4-FFF2-40B4-BE49-F238E27FC236}">
                    <a16:creationId xmlns:a16="http://schemas.microsoft.com/office/drawing/2014/main" id="{CBF28C2D-2CC8-4FA2-AE14-39EEAB593D35}"/>
                  </a:ext>
                </a:extLst>
              </p:cNvPr>
              <p:cNvSpPr>
                <a:spLocks/>
              </p:cNvSpPr>
              <p:nvPr/>
            </p:nvSpPr>
            <p:spPr bwMode="auto">
              <a:xfrm>
                <a:off x="2726" y="2595"/>
                <a:ext cx="10" cy="29"/>
              </a:xfrm>
              <a:custGeom>
                <a:avLst/>
                <a:gdLst>
                  <a:gd name="T0" fmla="*/ 0 w 4"/>
                  <a:gd name="T1" fmla="*/ 0 h 11"/>
                  <a:gd name="T2" fmla="*/ 63 w 4"/>
                  <a:gd name="T3" fmla="*/ 200 h 11"/>
                  <a:gd name="T4" fmla="*/ 0 60000 65536"/>
                  <a:gd name="T5" fmla="*/ 0 60000 65536"/>
                </a:gdLst>
                <a:ahLst/>
                <a:cxnLst>
                  <a:cxn ang="T4">
                    <a:pos x="T0" y="T1"/>
                  </a:cxn>
                  <a:cxn ang="T5">
                    <a:pos x="T2" y="T3"/>
                  </a:cxn>
                </a:cxnLst>
                <a:rect l="0" t="0" r="r" b="b"/>
                <a:pathLst>
                  <a:path w="4" h="11">
                    <a:moveTo>
                      <a:pt x="0" y="0"/>
                    </a:moveTo>
                    <a:cubicBezTo>
                      <a:pt x="0" y="4"/>
                      <a:pt x="1" y="8"/>
                      <a:pt x="4"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4" name="Freeform 248">
                <a:extLst>
                  <a:ext uri="{FF2B5EF4-FFF2-40B4-BE49-F238E27FC236}">
                    <a16:creationId xmlns:a16="http://schemas.microsoft.com/office/drawing/2014/main" id="{BD4E4608-F3B9-4DE4-8066-7884F0E4A629}"/>
                  </a:ext>
                </a:extLst>
              </p:cNvPr>
              <p:cNvSpPr>
                <a:spLocks/>
              </p:cNvSpPr>
              <p:nvPr/>
            </p:nvSpPr>
            <p:spPr bwMode="auto">
              <a:xfrm>
                <a:off x="2721" y="2616"/>
                <a:ext cx="8" cy="11"/>
              </a:xfrm>
              <a:custGeom>
                <a:avLst/>
                <a:gdLst>
                  <a:gd name="T0" fmla="*/ 56 w 3"/>
                  <a:gd name="T1" fmla="*/ 0 h 4"/>
                  <a:gd name="T2" fmla="*/ 0 w 3"/>
                  <a:gd name="T3" fmla="*/ 83 h 4"/>
                  <a:gd name="T4" fmla="*/ 0 60000 65536"/>
                  <a:gd name="T5" fmla="*/ 0 60000 65536"/>
                </a:gdLst>
                <a:ahLst/>
                <a:cxnLst>
                  <a:cxn ang="T4">
                    <a:pos x="T0" y="T1"/>
                  </a:cxn>
                  <a:cxn ang="T5">
                    <a:pos x="T2" y="T3"/>
                  </a:cxn>
                </a:cxnLst>
                <a:rect l="0" t="0" r="r" b="b"/>
                <a:pathLst>
                  <a:path w="3" h="4">
                    <a:moveTo>
                      <a:pt x="3" y="0"/>
                    </a:moveTo>
                    <a:cubicBezTo>
                      <a:pt x="1" y="0"/>
                      <a:pt x="0" y="2"/>
                      <a:pt x="0"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5" name="Freeform 249">
                <a:extLst>
                  <a:ext uri="{FF2B5EF4-FFF2-40B4-BE49-F238E27FC236}">
                    <a16:creationId xmlns:a16="http://schemas.microsoft.com/office/drawing/2014/main" id="{6C91D064-3D10-412B-B935-7247FB6BDAB3}"/>
                  </a:ext>
                </a:extLst>
              </p:cNvPr>
              <p:cNvSpPr>
                <a:spLocks/>
              </p:cNvSpPr>
              <p:nvPr/>
            </p:nvSpPr>
            <p:spPr bwMode="auto">
              <a:xfrm>
                <a:off x="1931" y="2613"/>
                <a:ext cx="25" cy="40"/>
              </a:xfrm>
              <a:custGeom>
                <a:avLst/>
                <a:gdLst>
                  <a:gd name="T0" fmla="*/ 0 w 10"/>
                  <a:gd name="T1" fmla="*/ 0 h 15"/>
                  <a:gd name="T2" fmla="*/ 158 w 10"/>
                  <a:gd name="T3" fmla="*/ 285 h 15"/>
                  <a:gd name="T4" fmla="*/ 0 60000 65536"/>
                  <a:gd name="T5" fmla="*/ 0 60000 65536"/>
                </a:gdLst>
                <a:ahLst/>
                <a:cxnLst>
                  <a:cxn ang="T4">
                    <a:pos x="T0" y="T1"/>
                  </a:cxn>
                  <a:cxn ang="T5">
                    <a:pos x="T2" y="T3"/>
                  </a:cxn>
                </a:cxnLst>
                <a:rect l="0" t="0" r="r" b="b"/>
                <a:pathLst>
                  <a:path w="10" h="15">
                    <a:moveTo>
                      <a:pt x="0" y="0"/>
                    </a:moveTo>
                    <a:cubicBezTo>
                      <a:pt x="1" y="7"/>
                      <a:pt x="4" y="11"/>
                      <a:pt x="10" y="1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6" name="Freeform 250">
                <a:extLst>
                  <a:ext uri="{FF2B5EF4-FFF2-40B4-BE49-F238E27FC236}">
                    <a16:creationId xmlns:a16="http://schemas.microsoft.com/office/drawing/2014/main" id="{7740A5CA-04FB-414F-BBE6-EEF2825DF54D}"/>
                  </a:ext>
                </a:extLst>
              </p:cNvPr>
              <p:cNvSpPr>
                <a:spLocks/>
              </p:cNvSpPr>
              <p:nvPr/>
            </p:nvSpPr>
            <p:spPr bwMode="auto">
              <a:xfrm>
                <a:off x="1933" y="2645"/>
                <a:ext cx="5" cy="16"/>
              </a:xfrm>
              <a:custGeom>
                <a:avLst/>
                <a:gdLst>
                  <a:gd name="T0" fmla="*/ 33 w 2"/>
                  <a:gd name="T1" fmla="*/ 0 h 6"/>
                  <a:gd name="T2" fmla="*/ 0 w 2"/>
                  <a:gd name="T3" fmla="*/ 115 h 6"/>
                  <a:gd name="T4" fmla="*/ 0 60000 65536"/>
                  <a:gd name="T5" fmla="*/ 0 60000 65536"/>
                </a:gdLst>
                <a:ahLst/>
                <a:cxnLst>
                  <a:cxn ang="T4">
                    <a:pos x="T0" y="T1"/>
                  </a:cxn>
                  <a:cxn ang="T5">
                    <a:pos x="T2" y="T3"/>
                  </a:cxn>
                </a:cxnLst>
                <a:rect l="0" t="0" r="r" b="b"/>
                <a:pathLst>
                  <a:path w="2" h="6">
                    <a:moveTo>
                      <a:pt x="2" y="0"/>
                    </a:moveTo>
                    <a:cubicBezTo>
                      <a:pt x="1" y="2"/>
                      <a:pt x="1" y="4"/>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7" name="Freeform 251">
                <a:extLst>
                  <a:ext uri="{FF2B5EF4-FFF2-40B4-BE49-F238E27FC236}">
                    <a16:creationId xmlns:a16="http://schemas.microsoft.com/office/drawing/2014/main" id="{F1EC4671-99E3-44BE-977D-6A4F1349BD09}"/>
                  </a:ext>
                </a:extLst>
              </p:cNvPr>
              <p:cNvSpPr>
                <a:spLocks/>
              </p:cNvSpPr>
              <p:nvPr/>
            </p:nvSpPr>
            <p:spPr bwMode="auto">
              <a:xfrm>
                <a:off x="1986" y="2744"/>
                <a:ext cx="20" cy="29"/>
              </a:xfrm>
              <a:custGeom>
                <a:avLst/>
                <a:gdLst>
                  <a:gd name="T0" fmla="*/ 0 w 8"/>
                  <a:gd name="T1" fmla="*/ 200 h 11"/>
                  <a:gd name="T2" fmla="*/ 125 w 8"/>
                  <a:gd name="T3" fmla="*/ 0 h 11"/>
                  <a:gd name="T4" fmla="*/ 0 60000 65536"/>
                  <a:gd name="T5" fmla="*/ 0 60000 65536"/>
                </a:gdLst>
                <a:ahLst/>
                <a:cxnLst>
                  <a:cxn ang="T4">
                    <a:pos x="T0" y="T1"/>
                  </a:cxn>
                  <a:cxn ang="T5">
                    <a:pos x="T2" y="T3"/>
                  </a:cxn>
                </a:cxnLst>
                <a:rect l="0" t="0" r="r" b="b"/>
                <a:pathLst>
                  <a:path w="8" h="11">
                    <a:moveTo>
                      <a:pt x="0" y="11"/>
                    </a:moveTo>
                    <a:cubicBezTo>
                      <a:pt x="4" y="8"/>
                      <a:pt x="8" y="4"/>
                      <a:pt x="8"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8" name="Freeform 252">
                <a:extLst>
                  <a:ext uri="{FF2B5EF4-FFF2-40B4-BE49-F238E27FC236}">
                    <a16:creationId xmlns:a16="http://schemas.microsoft.com/office/drawing/2014/main" id="{5A1D1C9D-634E-488F-BB88-052BFBAC8B69}"/>
                  </a:ext>
                </a:extLst>
              </p:cNvPr>
              <p:cNvSpPr>
                <a:spLocks/>
              </p:cNvSpPr>
              <p:nvPr/>
            </p:nvSpPr>
            <p:spPr bwMode="auto">
              <a:xfrm>
                <a:off x="1998" y="2763"/>
                <a:ext cx="10" cy="16"/>
              </a:xfrm>
              <a:custGeom>
                <a:avLst/>
                <a:gdLst>
                  <a:gd name="T0" fmla="*/ 0 w 4"/>
                  <a:gd name="T1" fmla="*/ 0 h 6"/>
                  <a:gd name="T2" fmla="*/ 63 w 4"/>
                  <a:gd name="T3" fmla="*/ 115 h 6"/>
                  <a:gd name="T4" fmla="*/ 0 60000 65536"/>
                  <a:gd name="T5" fmla="*/ 0 60000 65536"/>
                </a:gdLst>
                <a:ahLst/>
                <a:cxnLst>
                  <a:cxn ang="T4">
                    <a:pos x="T0" y="T1"/>
                  </a:cxn>
                  <a:cxn ang="T5">
                    <a:pos x="T2" y="T3"/>
                  </a:cxn>
                </a:cxnLst>
                <a:rect l="0" t="0" r="r" b="b"/>
                <a:pathLst>
                  <a:path w="4" h="6">
                    <a:moveTo>
                      <a:pt x="0" y="0"/>
                    </a:moveTo>
                    <a:cubicBezTo>
                      <a:pt x="1" y="2"/>
                      <a:pt x="2" y="4"/>
                      <a:pt x="4"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9" name="Freeform 253">
                <a:extLst>
                  <a:ext uri="{FF2B5EF4-FFF2-40B4-BE49-F238E27FC236}">
                    <a16:creationId xmlns:a16="http://schemas.microsoft.com/office/drawing/2014/main" id="{1A4273D3-E69C-471D-B364-368F2CB76AA2}"/>
                  </a:ext>
                </a:extLst>
              </p:cNvPr>
              <p:cNvSpPr>
                <a:spLocks/>
              </p:cNvSpPr>
              <p:nvPr/>
            </p:nvSpPr>
            <p:spPr bwMode="auto">
              <a:xfrm>
                <a:off x="1951" y="2837"/>
                <a:ext cx="17" cy="30"/>
              </a:xfrm>
              <a:custGeom>
                <a:avLst/>
                <a:gdLst>
                  <a:gd name="T0" fmla="*/ 0 w 7"/>
                  <a:gd name="T1" fmla="*/ 0 h 11"/>
                  <a:gd name="T2" fmla="*/ 100 w 7"/>
                  <a:gd name="T3" fmla="*/ 224 h 11"/>
                  <a:gd name="T4" fmla="*/ 0 60000 65536"/>
                  <a:gd name="T5" fmla="*/ 0 60000 65536"/>
                </a:gdLst>
                <a:ahLst/>
                <a:cxnLst>
                  <a:cxn ang="T4">
                    <a:pos x="T0" y="T1"/>
                  </a:cxn>
                  <a:cxn ang="T5">
                    <a:pos x="T2" y="T3"/>
                  </a:cxn>
                </a:cxnLst>
                <a:rect l="0" t="0" r="r" b="b"/>
                <a:pathLst>
                  <a:path w="7" h="11">
                    <a:moveTo>
                      <a:pt x="0" y="0"/>
                    </a:moveTo>
                    <a:cubicBezTo>
                      <a:pt x="0" y="5"/>
                      <a:pt x="2" y="9"/>
                      <a:pt x="7"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20" name="Freeform 254">
                <a:extLst>
                  <a:ext uri="{FF2B5EF4-FFF2-40B4-BE49-F238E27FC236}">
                    <a16:creationId xmlns:a16="http://schemas.microsoft.com/office/drawing/2014/main" id="{6D5CD39A-510E-45FF-8178-9D093284892C}"/>
                  </a:ext>
                </a:extLst>
              </p:cNvPr>
              <p:cNvSpPr>
                <a:spLocks/>
              </p:cNvSpPr>
              <p:nvPr/>
            </p:nvSpPr>
            <p:spPr bwMode="auto">
              <a:xfrm>
                <a:off x="1946" y="2856"/>
                <a:ext cx="10" cy="19"/>
              </a:xfrm>
              <a:custGeom>
                <a:avLst/>
                <a:gdLst>
                  <a:gd name="T0" fmla="*/ 63 w 4"/>
                  <a:gd name="T1" fmla="*/ 0 h 7"/>
                  <a:gd name="T2" fmla="*/ 0 w 4"/>
                  <a:gd name="T3" fmla="*/ 141 h 7"/>
                  <a:gd name="T4" fmla="*/ 0 60000 65536"/>
                  <a:gd name="T5" fmla="*/ 0 60000 65536"/>
                </a:gdLst>
                <a:ahLst/>
                <a:cxnLst>
                  <a:cxn ang="T4">
                    <a:pos x="T0" y="T1"/>
                  </a:cxn>
                  <a:cxn ang="T5">
                    <a:pos x="T2" y="T3"/>
                  </a:cxn>
                </a:cxnLst>
                <a:rect l="0" t="0" r="r" b="b"/>
                <a:pathLst>
                  <a:path w="4" h="7">
                    <a:moveTo>
                      <a:pt x="4" y="0"/>
                    </a:moveTo>
                    <a:cubicBezTo>
                      <a:pt x="2" y="2"/>
                      <a:pt x="1" y="5"/>
                      <a:pt x="0"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21" name="Freeform 255">
                <a:extLst>
                  <a:ext uri="{FF2B5EF4-FFF2-40B4-BE49-F238E27FC236}">
                    <a16:creationId xmlns:a16="http://schemas.microsoft.com/office/drawing/2014/main" id="{0D93CD18-34B7-4615-A3CE-C21E39E07DE5}"/>
                  </a:ext>
                </a:extLst>
              </p:cNvPr>
              <p:cNvSpPr>
                <a:spLocks/>
              </p:cNvSpPr>
              <p:nvPr/>
            </p:nvSpPr>
            <p:spPr bwMode="auto">
              <a:xfrm>
                <a:off x="2056" y="2837"/>
                <a:ext cx="10" cy="51"/>
              </a:xfrm>
              <a:custGeom>
                <a:avLst/>
                <a:gdLst>
                  <a:gd name="T0" fmla="*/ 63 w 4"/>
                  <a:gd name="T1" fmla="*/ 0 h 19"/>
                  <a:gd name="T2" fmla="*/ 0 w 4"/>
                  <a:gd name="T3" fmla="*/ 368 h 19"/>
                  <a:gd name="T4" fmla="*/ 0 60000 65536"/>
                  <a:gd name="T5" fmla="*/ 0 60000 65536"/>
                </a:gdLst>
                <a:ahLst/>
                <a:cxnLst>
                  <a:cxn ang="T4">
                    <a:pos x="T0" y="T1"/>
                  </a:cxn>
                  <a:cxn ang="T5">
                    <a:pos x="T2" y="T3"/>
                  </a:cxn>
                </a:cxnLst>
                <a:rect l="0" t="0" r="r" b="b"/>
                <a:pathLst>
                  <a:path w="4" h="19">
                    <a:moveTo>
                      <a:pt x="4" y="0"/>
                    </a:moveTo>
                    <a:cubicBezTo>
                      <a:pt x="4" y="7"/>
                      <a:pt x="4" y="14"/>
                      <a:pt x="0" y="1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22" name="Freeform 256">
                <a:extLst>
                  <a:ext uri="{FF2B5EF4-FFF2-40B4-BE49-F238E27FC236}">
                    <a16:creationId xmlns:a16="http://schemas.microsoft.com/office/drawing/2014/main" id="{8475A533-C171-4E9F-AC05-E0CFB436B499}"/>
                  </a:ext>
                </a:extLst>
              </p:cNvPr>
              <p:cNvSpPr>
                <a:spLocks/>
              </p:cNvSpPr>
              <p:nvPr/>
            </p:nvSpPr>
            <p:spPr bwMode="auto">
              <a:xfrm>
                <a:off x="2063" y="2869"/>
                <a:ext cx="18" cy="8"/>
              </a:xfrm>
              <a:custGeom>
                <a:avLst/>
                <a:gdLst>
                  <a:gd name="T0" fmla="*/ 0 w 7"/>
                  <a:gd name="T1" fmla="*/ 0 h 3"/>
                  <a:gd name="T2" fmla="*/ 118 w 7"/>
                  <a:gd name="T3" fmla="*/ 56 h 3"/>
                  <a:gd name="T4" fmla="*/ 0 60000 65536"/>
                  <a:gd name="T5" fmla="*/ 0 60000 65536"/>
                </a:gdLst>
                <a:ahLst/>
                <a:cxnLst>
                  <a:cxn ang="T4">
                    <a:pos x="T0" y="T1"/>
                  </a:cxn>
                  <a:cxn ang="T5">
                    <a:pos x="T2" y="T3"/>
                  </a:cxn>
                </a:cxnLst>
                <a:rect l="0" t="0" r="r" b="b"/>
                <a:pathLst>
                  <a:path w="7" h="3">
                    <a:moveTo>
                      <a:pt x="0" y="0"/>
                    </a:moveTo>
                    <a:cubicBezTo>
                      <a:pt x="3" y="0"/>
                      <a:pt x="5" y="1"/>
                      <a:pt x="7" y="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23" name="Freeform 257">
                <a:extLst>
                  <a:ext uri="{FF2B5EF4-FFF2-40B4-BE49-F238E27FC236}">
                    <a16:creationId xmlns:a16="http://schemas.microsoft.com/office/drawing/2014/main" id="{DECA11BB-19BC-40EB-B596-EDE608A05969}"/>
                  </a:ext>
                </a:extLst>
              </p:cNvPr>
              <p:cNvSpPr>
                <a:spLocks/>
              </p:cNvSpPr>
              <p:nvPr/>
            </p:nvSpPr>
            <p:spPr bwMode="auto">
              <a:xfrm>
                <a:off x="1986" y="2933"/>
                <a:ext cx="40" cy="32"/>
              </a:xfrm>
              <a:custGeom>
                <a:avLst/>
                <a:gdLst>
                  <a:gd name="T0" fmla="*/ 0 w 16"/>
                  <a:gd name="T1" fmla="*/ 149 h 12"/>
                  <a:gd name="T2" fmla="*/ 250 w 16"/>
                  <a:gd name="T3" fmla="*/ 0 h 12"/>
                  <a:gd name="T4" fmla="*/ 0 60000 65536"/>
                  <a:gd name="T5" fmla="*/ 0 60000 65536"/>
                </a:gdLst>
                <a:ahLst/>
                <a:cxnLst>
                  <a:cxn ang="T4">
                    <a:pos x="T0" y="T1"/>
                  </a:cxn>
                  <a:cxn ang="T5">
                    <a:pos x="T2" y="T3"/>
                  </a:cxn>
                </a:cxnLst>
                <a:rect l="0" t="0" r="r" b="b"/>
                <a:pathLst>
                  <a:path w="16" h="12">
                    <a:moveTo>
                      <a:pt x="0" y="8"/>
                    </a:moveTo>
                    <a:cubicBezTo>
                      <a:pt x="5" y="12"/>
                      <a:pt x="15" y="5"/>
                      <a:pt x="16"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24" name="Freeform 258">
                <a:extLst>
                  <a:ext uri="{FF2B5EF4-FFF2-40B4-BE49-F238E27FC236}">
                    <a16:creationId xmlns:a16="http://schemas.microsoft.com/office/drawing/2014/main" id="{A06E8D14-5999-44D7-A7AF-2383461205F0}"/>
                  </a:ext>
                </a:extLst>
              </p:cNvPr>
              <p:cNvSpPr>
                <a:spLocks/>
              </p:cNvSpPr>
              <p:nvPr/>
            </p:nvSpPr>
            <p:spPr bwMode="auto">
              <a:xfrm>
                <a:off x="2013" y="2955"/>
                <a:ext cx="10" cy="8"/>
              </a:xfrm>
              <a:custGeom>
                <a:avLst/>
                <a:gdLst>
                  <a:gd name="T0" fmla="*/ 0 w 4"/>
                  <a:gd name="T1" fmla="*/ 0 h 3"/>
                  <a:gd name="T2" fmla="*/ 63 w 4"/>
                  <a:gd name="T3" fmla="*/ 56 h 3"/>
                  <a:gd name="T4" fmla="*/ 0 60000 65536"/>
                  <a:gd name="T5" fmla="*/ 0 60000 65536"/>
                </a:gdLst>
                <a:ahLst/>
                <a:cxnLst>
                  <a:cxn ang="T4">
                    <a:pos x="T0" y="T1"/>
                  </a:cxn>
                  <a:cxn ang="T5">
                    <a:pos x="T2" y="T3"/>
                  </a:cxn>
                </a:cxnLst>
                <a:rect l="0" t="0" r="r" b="b"/>
                <a:pathLst>
                  <a:path w="4" h="3">
                    <a:moveTo>
                      <a:pt x="0" y="0"/>
                    </a:moveTo>
                    <a:cubicBezTo>
                      <a:pt x="2" y="0"/>
                      <a:pt x="3" y="2"/>
                      <a:pt x="4" y="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25" name="Freeform 259">
                <a:extLst>
                  <a:ext uri="{FF2B5EF4-FFF2-40B4-BE49-F238E27FC236}">
                    <a16:creationId xmlns:a16="http://schemas.microsoft.com/office/drawing/2014/main" id="{A376486C-74FA-497F-9BC6-582ABAA05A85}"/>
                  </a:ext>
                </a:extLst>
              </p:cNvPr>
              <p:cNvSpPr>
                <a:spLocks/>
              </p:cNvSpPr>
              <p:nvPr/>
            </p:nvSpPr>
            <p:spPr bwMode="auto">
              <a:xfrm>
                <a:off x="2006" y="2192"/>
                <a:ext cx="15" cy="35"/>
              </a:xfrm>
              <a:custGeom>
                <a:avLst/>
                <a:gdLst>
                  <a:gd name="T0" fmla="*/ 20 w 6"/>
                  <a:gd name="T1" fmla="*/ 0 h 13"/>
                  <a:gd name="T2" fmla="*/ 95 w 6"/>
                  <a:gd name="T3" fmla="*/ 253 h 13"/>
                  <a:gd name="T4" fmla="*/ 0 60000 65536"/>
                  <a:gd name="T5" fmla="*/ 0 60000 65536"/>
                </a:gdLst>
                <a:ahLst/>
                <a:cxnLst>
                  <a:cxn ang="T4">
                    <a:pos x="T0" y="T1"/>
                  </a:cxn>
                  <a:cxn ang="T5">
                    <a:pos x="T2" y="T3"/>
                  </a:cxn>
                </a:cxnLst>
                <a:rect l="0" t="0" r="r" b="b"/>
                <a:pathLst>
                  <a:path w="6" h="13">
                    <a:moveTo>
                      <a:pt x="1" y="0"/>
                    </a:moveTo>
                    <a:cubicBezTo>
                      <a:pt x="0" y="5"/>
                      <a:pt x="2" y="10"/>
                      <a:pt x="6" y="1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26" name="Freeform 260">
                <a:extLst>
                  <a:ext uri="{FF2B5EF4-FFF2-40B4-BE49-F238E27FC236}">
                    <a16:creationId xmlns:a16="http://schemas.microsoft.com/office/drawing/2014/main" id="{896B7368-5819-4AB0-9355-4785EF5DE25B}"/>
                  </a:ext>
                </a:extLst>
              </p:cNvPr>
              <p:cNvSpPr>
                <a:spLocks/>
              </p:cNvSpPr>
              <p:nvPr/>
            </p:nvSpPr>
            <p:spPr bwMode="auto">
              <a:xfrm>
                <a:off x="2003" y="2219"/>
                <a:ext cx="10" cy="5"/>
              </a:xfrm>
              <a:custGeom>
                <a:avLst/>
                <a:gdLst>
                  <a:gd name="T0" fmla="*/ 63 w 4"/>
                  <a:gd name="T1" fmla="*/ 0 h 2"/>
                  <a:gd name="T2" fmla="*/ 0 w 4"/>
                  <a:gd name="T3" fmla="*/ 33 h 2"/>
                  <a:gd name="T4" fmla="*/ 0 60000 65536"/>
                  <a:gd name="T5" fmla="*/ 0 60000 65536"/>
                </a:gdLst>
                <a:ahLst/>
                <a:cxnLst>
                  <a:cxn ang="T4">
                    <a:pos x="T0" y="T1"/>
                  </a:cxn>
                  <a:cxn ang="T5">
                    <a:pos x="T2" y="T3"/>
                  </a:cxn>
                </a:cxnLst>
                <a:rect l="0" t="0" r="r" b="b"/>
                <a:pathLst>
                  <a:path w="4" h="2">
                    <a:moveTo>
                      <a:pt x="4" y="0"/>
                    </a:moveTo>
                    <a:cubicBezTo>
                      <a:pt x="2" y="0"/>
                      <a:pt x="1" y="1"/>
                      <a:pt x="0"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27" name="Freeform 261">
                <a:extLst>
                  <a:ext uri="{FF2B5EF4-FFF2-40B4-BE49-F238E27FC236}">
                    <a16:creationId xmlns:a16="http://schemas.microsoft.com/office/drawing/2014/main" id="{3F31B5B4-221D-4B39-A841-0B3711F79918}"/>
                  </a:ext>
                </a:extLst>
              </p:cNvPr>
              <p:cNvSpPr>
                <a:spLocks/>
              </p:cNvSpPr>
              <p:nvPr/>
            </p:nvSpPr>
            <p:spPr bwMode="auto">
              <a:xfrm>
                <a:off x="2088" y="2416"/>
                <a:ext cx="10" cy="29"/>
              </a:xfrm>
              <a:custGeom>
                <a:avLst/>
                <a:gdLst>
                  <a:gd name="T0" fmla="*/ 0 w 4"/>
                  <a:gd name="T1" fmla="*/ 0 h 11"/>
                  <a:gd name="T2" fmla="*/ 63 w 4"/>
                  <a:gd name="T3" fmla="*/ 200 h 11"/>
                  <a:gd name="T4" fmla="*/ 0 60000 65536"/>
                  <a:gd name="T5" fmla="*/ 0 60000 65536"/>
                </a:gdLst>
                <a:ahLst/>
                <a:cxnLst>
                  <a:cxn ang="T4">
                    <a:pos x="T0" y="T1"/>
                  </a:cxn>
                  <a:cxn ang="T5">
                    <a:pos x="T2" y="T3"/>
                  </a:cxn>
                </a:cxnLst>
                <a:rect l="0" t="0" r="r" b="b"/>
                <a:pathLst>
                  <a:path w="4" h="11">
                    <a:moveTo>
                      <a:pt x="0" y="0"/>
                    </a:moveTo>
                    <a:cubicBezTo>
                      <a:pt x="2" y="4"/>
                      <a:pt x="3" y="7"/>
                      <a:pt x="4"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28" name="Freeform 262">
                <a:extLst>
                  <a:ext uri="{FF2B5EF4-FFF2-40B4-BE49-F238E27FC236}">
                    <a16:creationId xmlns:a16="http://schemas.microsoft.com/office/drawing/2014/main" id="{B28F6838-DD86-4FAF-88CA-F7AAD7900835}"/>
                  </a:ext>
                </a:extLst>
              </p:cNvPr>
              <p:cNvSpPr>
                <a:spLocks/>
              </p:cNvSpPr>
              <p:nvPr/>
            </p:nvSpPr>
            <p:spPr bwMode="auto">
              <a:xfrm>
                <a:off x="2096" y="2427"/>
                <a:ext cx="10" cy="8"/>
              </a:xfrm>
              <a:custGeom>
                <a:avLst/>
                <a:gdLst>
                  <a:gd name="T0" fmla="*/ 0 w 4"/>
                  <a:gd name="T1" fmla="*/ 56 h 3"/>
                  <a:gd name="T2" fmla="*/ 63 w 4"/>
                  <a:gd name="T3" fmla="*/ 0 h 3"/>
                  <a:gd name="T4" fmla="*/ 0 60000 65536"/>
                  <a:gd name="T5" fmla="*/ 0 60000 65536"/>
                </a:gdLst>
                <a:ahLst/>
                <a:cxnLst>
                  <a:cxn ang="T4">
                    <a:pos x="T0" y="T1"/>
                  </a:cxn>
                  <a:cxn ang="T5">
                    <a:pos x="T2" y="T3"/>
                  </a:cxn>
                </a:cxnLst>
                <a:rect l="0" t="0" r="r" b="b"/>
                <a:pathLst>
                  <a:path w="4" h="3">
                    <a:moveTo>
                      <a:pt x="0" y="3"/>
                    </a:moveTo>
                    <a:cubicBezTo>
                      <a:pt x="1" y="1"/>
                      <a:pt x="2" y="0"/>
                      <a:pt x="4"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29" name="Freeform 263">
                <a:extLst>
                  <a:ext uri="{FF2B5EF4-FFF2-40B4-BE49-F238E27FC236}">
                    <a16:creationId xmlns:a16="http://schemas.microsoft.com/office/drawing/2014/main" id="{E991C293-267B-4C2B-849E-4D6E62F5E5A9}"/>
                  </a:ext>
                </a:extLst>
              </p:cNvPr>
              <p:cNvSpPr>
                <a:spLocks/>
              </p:cNvSpPr>
              <p:nvPr/>
            </p:nvSpPr>
            <p:spPr bwMode="auto">
              <a:xfrm>
                <a:off x="2366" y="2483"/>
                <a:ext cx="13" cy="34"/>
              </a:xfrm>
              <a:custGeom>
                <a:avLst/>
                <a:gdLst>
                  <a:gd name="T0" fmla="*/ 0 w 5"/>
                  <a:gd name="T1" fmla="*/ 0 h 13"/>
                  <a:gd name="T2" fmla="*/ 88 w 5"/>
                  <a:gd name="T3" fmla="*/ 233 h 13"/>
                  <a:gd name="T4" fmla="*/ 0 60000 65536"/>
                  <a:gd name="T5" fmla="*/ 0 60000 65536"/>
                </a:gdLst>
                <a:ahLst/>
                <a:cxnLst>
                  <a:cxn ang="T4">
                    <a:pos x="T0" y="T1"/>
                  </a:cxn>
                  <a:cxn ang="T5">
                    <a:pos x="T2" y="T3"/>
                  </a:cxn>
                </a:cxnLst>
                <a:rect l="0" t="0" r="r" b="b"/>
                <a:pathLst>
                  <a:path w="5" h="13">
                    <a:moveTo>
                      <a:pt x="0" y="0"/>
                    </a:moveTo>
                    <a:cubicBezTo>
                      <a:pt x="2" y="4"/>
                      <a:pt x="5" y="8"/>
                      <a:pt x="5" y="1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30" name="Freeform 264">
                <a:extLst>
                  <a:ext uri="{FF2B5EF4-FFF2-40B4-BE49-F238E27FC236}">
                    <a16:creationId xmlns:a16="http://schemas.microsoft.com/office/drawing/2014/main" id="{80FD557E-DEFF-4B68-87E5-5605863693F4}"/>
                  </a:ext>
                </a:extLst>
              </p:cNvPr>
              <p:cNvSpPr>
                <a:spLocks/>
              </p:cNvSpPr>
              <p:nvPr/>
            </p:nvSpPr>
            <p:spPr bwMode="auto">
              <a:xfrm>
                <a:off x="2381" y="2491"/>
                <a:ext cx="18" cy="13"/>
              </a:xfrm>
              <a:custGeom>
                <a:avLst/>
                <a:gdLst>
                  <a:gd name="T0" fmla="*/ 0 w 7"/>
                  <a:gd name="T1" fmla="*/ 88 h 5"/>
                  <a:gd name="T2" fmla="*/ 118 w 7"/>
                  <a:gd name="T3" fmla="*/ 21 h 5"/>
                  <a:gd name="T4" fmla="*/ 0 60000 65536"/>
                  <a:gd name="T5" fmla="*/ 0 60000 65536"/>
                </a:gdLst>
                <a:ahLst/>
                <a:cxnLst>
                  <a:cxn ang="T4">
                    <a:pos x="T0" y="T1"/>
                  </a:cxn>
                  <a:cxn ang="T5">
                    <a:pos x="T2" y="T3"/>
                  </a:cxn>
                </a:cxnLst>
                <a:rect l="0" t="0" r="r" b="b"/>
                <a:pathLst>
                  <a:path w="7" h="5">
                    <a:moveTo>
                      <a:pt x="0" y="5"/>
                    </a:moveTo>
                    <a:cubicBezTo>
                      <a:pt x="1" y="1"/>
                      <a:pt x="3" y="0"/>
                      <a:pt x="7"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31" name="Freeform 265">
                <a:extLst>
                  <a:ext uri="{FF2B5EF4-FFF2-40B4-BE49-F238E27FC236}">
                    <a16:creationId xmlns:a16="http://schemas.microsoft.com/office/drawing/2014/main" id="{AA190226-6B10-4E51-8E7D-CC984261B2F4}"/>
                  </a:ext>
                </a:extLst>
              </p:cNvPr>
              <p:cNvSpPr>
                <a:spLocks/>
              </p:cNvSpPr>
              <p:nvPr/>
            </p:nvSpPr>
            <p:spPr bwMode="auto">
              <a:xfrm>
                <a:off x="2376" y="1517"/>
                <a:ext cx="28" cy="51"/>
              </a:xfrm>
              <a:custGeom>
                <a:avLst/>
                <a:gdLst>
                  <a:gd name="T0" fmla="*/ 0 w 11"/>
                  <a:gd name="T1" fmla="*/ 0 h 19"/>
                  <a:gd name="T2" fmla="*/ 181 w 11"/>
                  <a:gd name="T3" fmla="*/ 368 h 19"/>
                  <a:gd name="T4" fmla="*/ 0 60000 65536"/>
                  <a:gd name="T5" fmla="*/ 0 60000 65536"/>
                </a:gdLst>
                <a:ahLst/>
                <a:cxnLst>
                  <a:cxn ang="T4">
                    <a:pos x="T0" y="T1"/>
                  </a:cxn>
                  <a:cxn ang="T5">
                    <a:pos x="T2" y="T3"/>
                  </a:cxn>
                </a:cxnLst>
                <a:rect l="0" t="0" r="r" b="b"/>
                <a:pathLst>
                  <a:path w="11" h="19">
                    <a:moveTo>
                      <a:pt x="0" y="0"/>
                    </a:moveTo>
                    <a:cubicBezTo>
                      <a:pt x="0" y="8"/>
                      <a:pt x="3" y="15"/>
                      <a:pt x="11" y="1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32" name="Freeform 266">
                <a:extLst>
                  <a:ext uri="{FF2B5EF4-FFF2-40B4-BE49-F238E27FC236}">
                    <a16:creationId xmlns:a16="http://schemas.microsoft.com/office/drawing/2014/main" id="{76E40BA8-E4E3-4094-8B33-6FD91DAB59DA}"/>
                  </a:ext>
                </a:extLst>
              </p:cNvPr>
              <p:cNvSpPr>
                <a:spLocks/>
              </p:cNvSpPr>
              <p:nvPr/>
            </p:nvSpPr>
            <p:spPr bwMode="auto">
              <a:xfrm>
                <a:off x="2369" y="1549"/>
                <a:ext cx="17" cy="14"/>
              </a:xfrm>
              <a:custGeom>
                <a:avLst/>
                <a:gdLst>
                  <a:gd name="T0" fmla="*/ 100 w 7"/>
                  <a:gd name="T1" fmla="*/ 0 h 5"/>
                  <a:gd name="T2" fmla="*/ 0 w 7"/>
                  <a:gd name="T3" fmla="*/ 109 h 5"/>
                  <a:gd name="T4" fmla="*/ 0 60000 65536"/>
                  <a:gd name="T5" fmla="*/ 0 60000 65536"/>
                </a:gdLst>
                <a:ahLst/>
                <a:cxnLst>
                  <a:cxn ang="T4">
                    <a:pos x="T0" y="T1"/>
                  </a:cxn>
                  <a:cxn ang="T5">
                    <a:pos x="T2" y="T3"/>
                  </a:cxn>
                </a:cxnLst>
                <a:rect l="0" t="0" r="r" b="b"/>
                <a:pathLst>
                  <a:path w="7" h="5">
                    <a:moveTo>
                      <a:pt x="7" y="0"/>
                    </a:moveTo>
                    <a:cubicBezTo>
                      <a:pt x="3" y="0"/>
                      <a:pt x="1" y="1"/>
                      <a:pt x="0" y="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33" name="Freeform 267">
                <a:extLst>
                  <a:ext uri="{FF2B5EF4-FFF2-40B4-BE49-F238E27FC236}">
                    <a16:creationId xmlns:a16="http://schemas.microsoft.com/office/drawing/2014/main" id="{25DF722D-224D-4DE6-86E1-D731FE87684D}"/>
                  </a:ext>
                </a:extLst>
              </p:cNvPr>
              <p:cNvSpPr>
                <a:spLocks/>
              </p:cNvSpPr>
              <p:nvPr/>
            </p:nvSpPr>
            <p:spPr bwMode="auto">
              <a:xfrm>
                <a:off x="3561" y="1904"/>
                <a:ext cx="35" cy="85"/>
              </a:xfrm>
              <a:custGeom>
                <a:avLst/>
                <a:gdLst>
                  <a:gd name="T0" fmla="*/ 220 w 14"/>
                  <a:gd name="T1" fmla="*/ 0 h 32"/>
                  <a:gd name="T2" fmla="*/ 0 w 14"/>
                  <a:gd name="T3" fmla="*/ 600 h 32"/>
                  <a:gd name="T4" fmla="*/ 0 60000 65536"/>
                  <a:gd name="T5" fmla="*/ 0 60000 65536"/>
                </a:gdLst>
                <a:ahLst/>
                <a:cxnLst>
                  <a:cxn ang="T4">
                    <a:pos x="T0" y="T1"/>
                  </a:cxn>
                  <a:cxn ang="T5">
                    <a:pos x="T2" y="T3"/>
                  </a:cxn>
                </a:cxnLst>
                <a:rect l="0" t="0" r="r" b="b"/>
                <a:pathLst>
                  <a:path w="14" h="32">
                    <a:moveTo>
                      <a:pt x="14" y="0"/>
                    </a:moveTo>
                    <a:cubicBezTo>
                      <a:pt x="14" y="12"/>
                      <a:pt x="11" y="26"/>
                      <a:pt x="0" y="3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34" name="Freeform 268">
                <a:extLst>
                  <a:ext uri="{FF2B5EF4-FFF2-40B4-BE49-F238E27FC236}">
                    <a16:creationId xmlns:a16="http://schemas.microsoft.com/office/drawing/2014/main" id="{7F7CB0D7-0EAF-4DC5-ABCF-B54B688E57D8}"/>
                  </a:ext>
                </a:extLst>
              </p:cNvPr>
              <p:cNvSpPr>
                <a:spLocks/>
              </p:cNvSpPr>
              <p:nvPr/>
            </p:nvSpPr>
            <p:spPr bwMode="auto">
              <a:xfrm>
                <a:off x="3586" y="1965"/>
                <a:ext cx="33" cy="3"/>
              </a:xfrm>
              <a:custGeom>
                <a:avLst/>
                <a:gdLst>
                  <a:gd name="T0" fmla="*/ 0 w 13"/>
                  <a:gd name="T1" fmla="*/ 0 h 1"/>
                  <a:gd name="T2" fmla="*/ 213 w 13"/>
                  <a:gd name="T3" fmla="*/ 27 h 1"/>
                  <a:gd name="T4" fmla="*/ 0 60000 65536"/>
                  <a:gd name="T5" fmla="*/ 0 60000 65536"/>
                </a:gdLst>
                <a:ahLst/>
                <a:cxnLst>
                  <a:cxn ang="T4">
                    <a:pos x="T0" y="T1"/>
                  </a:cxn>
                  <a:cxn ang="T5">
                    <a:pos x="T2" y="T3"/>
                  </a:cxn>
                </a:cxnLst>
                <a:rect l="0" t="0" r="r" b="b"/>
                <a:pathLst>
                  <a:path w="13" h="1">
                    <a:moveTo>
                      <a:pt x="0" y="0"/>
                    </a:moveTo>
                    <a:cubicBezTo>
                      <a:pt x="4" y="0"/>
                      <a:pt x="9" y="0"/>
                      <a:pt x="13"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35" name="Freeform 269">
                <a:extLst>
                  <a:ext uri="{FF2B5EF4-FFF2-40B4-BE49-F238E27FC236}">
                    <a16:creationId xmlns:a16="http://schemas.microsoft.com/office/drawing/2014/main" id="{ADF6EB70-81A6-47B4-987F-600C9CE63D8F}"/>
                  </a:ext>
                </a:extLst>
              </p:cNvPr>
              <p:cNvSpPr>
                <a:spLocks/>
              </p:cNvSpPr>
              <p:nvPr/>
            </p:nvSpPr>
            <p:spPr bwMode="auto">
              <a:xfrm>
                <a:off x="3546" y="1728"/>
                <a:ext cx="35" cy="64"/>
              </a:xfrm>
              <a:custGeom>
                <a:avLst/>
                <a:gdLst>
                  <a:gd name="T0" fmla="*/ 208 w 14"/>
                  <a:gd name="T1" fmla="*/ 0 h 24"/>
                  <a:gd name="T2" fmla="*/ 0 w 14"/>
                  <a:gd name="T3" fmla="*/ 456 h 24"/>
                  <a:gd name="T4" fmla="*/ 0 60000 65536"/>
                  <a:gd name="T5" fmla="*/ 0 60000 65536"/>
                </a:gdLst>
                <a:ahLst/>
                <a:cxnLst>
                  <a:cxn ang="T4">
                    <a:pos x="T0" y="T1"/>
                  </a:cxn>
                  <a:cxn ang="T5">
                    <a:pos x="T2" y="T3"/>
                  </a:cxn>
                </a:cxnLst>
                <a:rect l="0" t="0" r="r" b="b"/>
                <a:pathLst>
                  <a:path w="14" h="24">
                    <a:moveTo>
                      <a:pt x="13" y="0"/>
                    </a:moveTo>
                    <a:cubicBezTo>
                      <a:pt x="14" y="10"/>
                      <a:pt x="7" y="17"/>
                      <a:pt x="0" y="2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36" name="Freeform 270">
                <a:extLst>
                  <a:ext uri="{FF2B5EF4-FFF2-40B4-BE49-F238E27FC236}">
                    <a16:creationId xmlns:a16="http://schemas.microsoft.com/office/drawing/2014/main" id="{458C0D64-764E-4EFD-9292-BB0C706D76E4}"/>
                  </a:ext>
                </a:extLst>
              </p:cNvPr>
              <p:cNvSpPr>
                <a:spLocks/>
              </p:cNvSpPr>
              <p:nvPr/>
            </p:nvSpPr>
            <p:spPr bwMode="auto">
              <a:xfrm>
                <a:off x="3566" y="1771"/>
                <a:ext cx="23" cy="16"/>
              </a:xfrm>
              <a:custGeom>
                <a:avLst/>
                <a:gdLst>
                  <a:gd name="T0" fmla="*/ 151 w 9"/>
                  <a:gd name="T1" fmla="*/ 115 h 6"/>
                  <a:gd name="T2" fmla="*/ 0 w 9"/>
                  <a:gd name="T3" fmla="*/ 0 h 6"/>
                  <a:gd name="T4" fmla="*/ 0 60000 65536"/>
                  <a:gd name="T5" fmla="*/ 0 60000 65536"/>
                </a:gdLst>
                <a:ahLst/>
                <a:cxnLst>
                  <a:cxn ang="T4">
                    <a:pos x="T0" y="T1"/>
                  </a:cxn>
                  <a:cxn ang="T5">
                    <a:pos x="T2" y="T3"/>
                  </a:cxn>
                </a:cxnLst>
                <a:rect l="0" t="0" r="r" b="b"/>
                <a:pathLst>
                  <a:path w="9" h="6">
                    <a:moveTo>
                      <a:pt x="9" y="6"/>
                    </a:moveTo>
                    <a:cubicBezTo>
                      <a:pt x="7" y="3"/>
                      <a:pt x="3" y="1"/>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37" name="Freeform 271">
                <a:extLst>
                  <a:ext uri="{FF2B5EF4-FFF2-40B4-BE49-F238E27FC236}">
                    <a16:creationId xmlns:a16="http://schemas.microsoft.com/office/drawing/2014/main" id="{B6B06C9E-C8B0-47E4-874D-2557E2367F57}"/>
                  </a:ext>
                </a:extLst>
              </p:cNvPr>
              <p:cNvSpPr>
                <a:spLocks/>
              </p:cNvSpPr>
              <p:nvPr/>
            </p:nvSpPr>
            <p:spPr bwMode="auto">
              <a:xfrm>
                <a:off x="3401" y="1504"/>
                <a:ext cx="10" cy="72"/>
              </a:xfrm>
              <a:custGeom>
                <a:avLst/>
                <a:gdLst>
                  <a:gd name="T0" fmla="*/ 63 w 4"/>
                  <a:gd name="T1" fmla="*/ 0 h 27"/>
                  <a:gd name="T2" fmla="*/ 63 w 4"/>
                  <a:gd name="T3" fmla="*/ 512 h 27"/>
                  <a:gd name="T4" fmla="*/ 0 60000 65536"/>
                  <a:gd name="T5" fmla="*/ 0 60000 65536"/>
                </a:gdLst>
                <a:ahLst/>
                <a:cxnLst>
                  <a:cxn ang="T4">
                    <a:pos x="T0" y="T1"/>
                  </a:cxn>
                  <a:cxn ang="T5">
                    <a:pos x="T2" y="T3"/>
                  </a:cxn>
                </a:cxnLst>
                <a:rect l="0" t="0" r="r" b="b"/>
                <a:pathLst>
                  <a:path w="4" h="27">
                    <a:moveTo>
                      <a:pt x="4" y="0"/>
                    </a:moveTo>
                    <a:cubicBezTo>
                      <a:pt x="0" y="9"/>
                      <a:pt x="3" y="18"/>
                      <a:pt x="4" y="2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38" name="Freeform 272">
                <a:extLst>
                  <a:ext uri="{FF2B5EF4-FFF2-40B4-BE49-F238E27FC236}">
                    <a16:creationId xmlns:a16="http://schemas.microsoft.com/office/drawing/2014/main" id="{40BAE79C-6D26-460C-BEE8-7594A039E306}"/>
                  </a:ext>
                </a:extLst>
              </p:cNvPr>
              <p:cNvSpPr>
                <a:spLocks/>
              </p:cNvSpPr>
              <p:nvPr/>
            </p:nvSpPr>
            <p:spPr bwMode="auto">
              <a:xfrm>
                <a:off x="3371" y="1541"/>
                <a:ext cx="35" cy="6"/>
              </a:xfrm>
              <a:custGeom>
                <a:avLst/>
                <a:gdLst>
                  <a:gd name="T0" fmla="*/ 220 w 14"/>
                  <a:gd name="T1" fmla="*/ 54 h 2"/>
                  <a:gd name="T2" fmla="*/ 0 w 14"/>
                  <a:gd name="T3" fmla="*/ 0 h 2"/>
                  <a:gd name="T4" fmla="*/ 0 60000 65536"/>
                  <a:gd name="T5" fmla="*/ 0 60000 65536"/>
                </a:gdLst>
                <a:ahLst/>
                <a:cxnLst>
                  <a:cxn ang="T4">
                    <a:pos x="T0" y="T1"/>
                  </a:cxn>
                  <a:cxn ang="T5">
                    <a:pos x="T2" y="T3"/>
                  </a:cxn>
                </a:cxnLst>
                <a:rect l="0" t="0" r="r" b="b"/>
                <a:pathLst>
                  <a:path w="14" h="2">
                    <a:moveTo>
                      <a:pt x="14" y="2"/>
                    </a:moveTo>
                    <a:cubicBezTo>
                      <a:pt x="9" y="1"/>
                      <a:pt x="5" y="0"/>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39" name="Freeform 273">
                <a:extLst>
                  <a:ext uri="{FF2B5EF4-FFF2-40B4-BE49-F238E27FC236}">
                    <a16:creationId xmlns:a16="http://schemas.microsoft.com/office/drawing/2014/main" id="{040DFC3A-6C6E-4D6B-9804-96E72AE9DDCD}"/>
                  </a:ext>
                </a:extLst>
              </p:cNvPr>
              <p:cNvSpPr>
                <a:spLocks/>
              </p:cNvSpPr>
              <p:nvPr/>
            </p:nvSpPr>
            <p:spPr bwMode="auto">
              <a:xfrm>
                <a:off x="3116" y="1456"/>
                <a:ext cx="13" cy="61"/>
              </a:xfrm>
              <a:custGeom>
                <a:avLst/>
                <a:gdLst>
                  <a:gd name="T0" fmla="*/ 0 w 5"/>
                  <a:gd name="T1" fmla="*/ 0 h 23"/>
                  <a:gd name="T2" fmla="*/ 88 w 5"/>
                  <a:gd name="T3" fmla="*/ 430 h 23"/>
                  <a:gd name="T4" fmla="*/ 0 60000 65536"/>
                  <a:gd name="T5" fmla="*/ 0 60000 65536"/>
                </a:gdLst>
                <a:ahLst/>
                <a:cxnLst>
                  <a:cxn ang="T4">
                    <a:pos x="T0" y="T1"/>
                  </a:cxn>
                  <a:cxn ang="T5">
                    <a:pos x="T2" y="T3"/>
                  </a:cxn>
                </a:cxnLst>
                <a:rect l="0" t="0" r="r" b="b"/>
                <a:pathLst>
                  <a:path w="5" h="23">
                    <a:moveTo>
                      <a:pt x="0" y="0"/>
                    </a:moveTo>
                    <a:cubicBezTo>
                      <a:pt x="0" y="8"/>
                      <a:pt x="1" y="16"/>
                      <a:pt x="5" y="2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40" name="Freeform 274">
                <a:extLst>
                  <a:ext uri="{FF2B5EF4-FFF2-40B4-BE49-F238E27FC236}">
                    <a16:creationId xmlns:a16="http://schemas.microsoft.com/office/drawing/2014/main" id="{BBEC05B2-53F8-407D-891A-22FD696E49D1}"/>
                  </a:ext>
                </a:extLst>
              </p:cNvPr>
              <p:cNvSpPr>
                <a:spLocks/>
              </p:cNvSpPr>
              <p:nvPr/>
            </p:nvSpPr>
            <p:spPr bwMode="auto">
              <a:xfrm>
                <a:off x="3086" y="1488"/>
                <a:ext cx="33" cy="16"/>
              </a:xfrm>
              <a:custGeom>
                <a:avLst/>
                <a:gdLst>
                  <a:gd name="T0" fmla="*/ 213 w 13"/>
                  <a:gd name="T1" fmla="*/ 0 h 6"/>
                  <a:gd name="T2" fmla="*/ 0 w 13"/>
                  <a:gd name="T3" fmla="*/ 115 h 6"/>
                  <a:gd name="T4" fmla="*/ 0 60000 65536"/>
                  <a:gd name="T5" fmla="*/ 0 60000 65536"/>
                </a:gdLst>
                <a:ahLst/>
                <a:cxnLst>
                  <a:cxn ang="T4">
                    <a:pos x="T0" y="T1"/>
                  </a:cxn>
                  <a:cxn ang="T5">
                    <a:pos x="T2" y="T3"/>
                  </a:cxn>
                </a:cxnLst>
                <a:rect l="0" t="0" r="r" b="b"/>
                <a:pathLst>
                  <a:path w="13" h="6">
                    <a:moveTo>
                      <a:pt x="13" y="0"/>
                    </a:moveTo>
                    <a:cubicBezTo>
                      <a:pt x="8" y="1"/>
                      <a:pt x="4" y="3"/>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41" name="Freeform 275">
                <a:extLst>
                  <a:ext uri="{FF2B5EF4-FFF2-40B4-BE49-F238E27FC236}">
                    <a16:creationId xmlns:a16="http://schemas.microsoft.com/office/drawing/2014/main" id="{8CBFDA7A-0583-4ED3-BE85-347F8A009704}"/>
                  </a:ext>
                </a:extLst>
              </p:cNvPr>
              <p:cNvSpPr>
                <a:spLocks/>
              </p:cNvSpPr>
              <p:nvPr/>
            </p:nvSpPr>
            <p:spPr bwMode="auto">
              <a:xfrm>
                <a:off x="3229" y="1552"/>
                <a:ext cx="15" cy="64"/>
              </a:xfrm>
              <a:custGeom>
                <a:avLst/>
                <a:gdLst>
                  <a:gd name="T0" fmla="*/ 83 w 6"/>
                  <a:gd name="T1" fmla="*/ 0 h 24"/>
                  <a:gd name="T2" fmla="*/ 0 w 6"/>
                  <a:gd name="T3" fmla="*/ 456 h 24"/>
                  <a:gd name="T4" fmla="*/ 0 60000 65536"/>
                  <a:gd name="T5" fmla="*/ 0 60000 65536"/>
                </a:gdLst>
                <a:ahLst/>
                <a:cxnLst>
                  <a:cxn ang="T4">
                    <a:pos x="T0" y="T1"/>
                  </a:cxn>
                  <a:cxn ang="T5">
                    <a:pos x="T2" y="T3"/>
                  </a:cxn>
                </a:cxnLst>
                <a:rect l="0" t="0" r="r" b="b"/>
                <a:pathLst>
                  <a:path w="6" h="24">
                    <a:moveTo>
                      <a:pt x="5" y="0"/>
                    </a:moveTo>
                    <a:cubicBezTo>
                      <a:pt x="6" y="9"/>
                      <a:pt x="6" y="18"/>
                      <a:pt x="0" y="2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42" name="Freeform 276">
                <a:extLst>
                  <a:ext uri="{FF2B5EF4-FFF2-40B4-BE49-F238E27FC236}">
                    <a16:creationId xmlns:a16="http://schemas.microsoft.com/office/drawing/2014/main" id="{06DAF745-3AC8-4202-8516-B5BCBCE8B08D}"/>
                  </a:ext>
                </a:extLst>
              </p:cNvPr>
              <p:cNvSpPr>
                <a:spLocks/>
              </p:cNvSpPr>
              <p:nvPr/>
            </p:nvSpPr>
            <p:spPr bwMode="auto">
              <a:xfrm>
                <a:off x="3241" y="1587"/>
                <a:ext cx="25" cy="5"/>
              </a:xfrm>
              <a:custGeom>
                <a:avLst/>
                <a:gdLst>
                  <a:gd name="T0" fmla="*/ 0 w 10"/>
                  <a:gd name="T1" fmla="*/ 20 h 2"/>
                  <a:gd name="T2" fmla="*/ 158 w 10"/>
                  <a:gd name="T3" fmla="*/ 33 h 2"/>
                  <a:gd name="T4" fmla="*/ 0 60000 65536"/>
                  <a:gd name="T5" fmla="*/ 0 60000 65536"/>
                </a:gdLst>
                <a:ahLst/>
                <a:cxnLst>
                  <a:cxn ang="T4">
                    <a:pos x="T0" y="T1"/>
                  </a:cxn>
                  <a:cxn ang="T5">
                    <a:pos x="T2" y="T3"/>
                  </a:cxn>
                </a:cxnLst>
                <a:rect l="0" t="0" r="r" b="b"/>
                <a:pathLst>
                  <a:path w="10" h="2">
                    <a:moveTo>
                      <a:pt x="0" y="1"/>
                    </a:moveTo>
                    <a:cubicBezTo>
                      <a:pt x="4" y="0"/>
                      <a:pt x="7" y="1"/>
                      <a:pt x="10"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43" name="Freeform 277">
                <a:extLst>
                  <a:ext uri="{FF2B5EF4-FFF2-40B4-BE49-F238E27FC236}">
                    <a16:creationId xmlns:a16="http://schemas.microsoft.com/office/drawing/2014/main" id="{AE69B233-E016-49B5-8993-E09C51F7C2FB}"/>
                  </a:ext>
                </a:extLst>
              </p:cNvPr>
              <p:cNvSpPr>
                <a:spLocks/>
              </p:cNvSpPr>
              <p:nvPr/>
            </p:nvSpPr>
            <p:spPr bwMode="auto">
              <a:xfrm>
                <a:off x="3316" y="1731"/>
                <a:ext cx="20" cy="77"/>
              </a:xfrm>
              <a:custGeom>
                <a:avLst/>
                <a:gdLst>
                  <a:gd name="T0" fmla="*/ 125 w 8"/>
                  <a:gd name="T1" fmla="*/ 0 h 29"/>
                  <a:gd name="T2" fmla="*/ 63 w 8"/>
                  <a:gd name="T3" fmla="*/ 542 h 29"/>
                  <a:gd name="T4" fmla="*/ 0 60000 65536"/>
                  <a:gd name="T5" fmla="*/ 0 60000 65536"/>
                </a:gdLst>
                <a:ahLst/>
                <a:cxnLst>
                  <a:cxn ang="T4">
                    <a:pos x="T0" y="T1"/>
                  </a:cxn>
                  <a:cxn ang="T5">
                    <a:pos x="T2" y="T3"/>
                  </a:cxn>
                </a:cxnLst>
                <a:rect l="0" t="0" r="r" b="b"/>
                <a:pathLst>
                  <a:path w="8" h="29">
                    <a:moveTo>
                      <a:pt x="8" y="0"/>
                    </a:moveTo>
                    <a:cubicBezTo>
                      <a:pt x="0" y="7"/>
                      <a:pt x="2" y="20"/>
                      <a:pt x="4" y="2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44" name="Freeform 278">
                <a:extLst>
                  <a:ext uri="{FF2B5EF4-FFF2-40B4-BE49-F238E27FC236}">
                    <a16:creationId xmlns:a16="http://schemas.microsoft.com/office/drawing/2014/main" id="{38A6D2FC-0A87-42D3-B8B8-63C0F938AFFF}"/>
                  </a:ext>
                </a:extLst>
              </p:cNvPr>
              <p:cNvSpPr>
                <a:spLocks/>
              </p:cNvSpPr>
              <p:nvPr/>
            </p:nvSpPr>
            <p:spPr bwMode="auto">
              <a:xfrm>
                <a:off x="3291" y="1773"/>
                <a:ext cx="28" cy="1"/>
              </a:xfrm>
              <a:custGeom>
                <a:avLst/>
                <a:gdLst>
                  <a:gd name="T0" fmla="*/ 181 w 11"/>
                  <a:gd name="T1" fmla="*/ 0 h 1"/>
                  <a:gd name="T2" fmla="*/ 0 w 11"/>
                  <a:gd name="T3" fmla="*/ 0 h 1"/>
                  <a:gd name="T4" fmla="*/ 0 60000 65536"/>
                  <a:gd name="T5" fmla="*/ 0 60000 65536"/>
                </a:gdLst>
                <a:ahLst/>
                <a:cxnLst>
                  <a:cxn ang="T4">
                    <a:pos x="T0" y="T1"/>
                  </a:cxn>
                  <a:cxn ang="T5">
                    <a:pos x="T2" y="T3"/>
                  </a:cxn>
                </a:cxnLst>
                <a:rect l="0" t="0" r="r" b="b"/>
                <a:pathLst>
                  <a:path w="11" h="1">
                    <a:moveTo>
                      <a:pt x="11" y="0"/>
                    </a:moveTo>
                    <a:cubicBezTo>
                      <a:pt x="7" y="0"/>
                      <a:pt x="4" y="0"/>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45" name="Freeform 279">
                <a:extLst>
                  <a:ext uri="{FF2B5EF4-FFF2-40B4-BE49-F238E27FC236}">
                    <a16:creationId xmlns:a16="http://schemas.microsoft.com/office/drawing/2014/main" id="{2FEADD0F-2C5D-41CA-9F96-CF7C29AAFF5E}"/>
                  </a:ext>
                </a:extLst>
              </p:cNvPr>
              <p:cNvSpPr>
                <a:spLocks/>
              </p:cNvSpPr>
              <p:nvPr/>
            </p:nvSpPr>
            <p:spPr bwMode="auto">
              <a:xfrm>
                <a:off x="3129" y="1667"/>
                <a:ext cx="37" cy="66"/>
              </a:xfrm>
              <a:custGeom>
                <a:avLst/>
                <a:gdLst>
                  <a:gd name="T0" fmla="*/ 195 w 15"/>
                  <a:gd name="T1" fmla="*/ 0 h 25"/>
                  <a:gd name="T2" fmla="*/ 0 w 15"/>
                  <a:gd name="T3" fmla="*/ 459 h 25"/>
                  <a:gd name="T4" fmla="*/ 0 60000 65536"/>
                  <a:gd name="T5" fmla="*/ 0 60000 65536"/>
                </a:gdLst>
                <a:ahLst/>
                <a:cxnLst>
                  <a:cxn ang="T4">
                    <a:pos x="T0" y="T1"/>
                  </a:cxn>
                  <a:cxn ang="T5">
                    <a:pos x="T2" y="T3"/>
                  </a:cxn>
                </a:cxnLst>
                <a:rect l="0" t="0" r="r" b="b"/>
                <a:pathLst>
                  <a:path w="15" h="25">
                    <a:moveTo>
                      <a:pt x="13" y="0"/>
                    </a:moveTo>
                    <a:cubicBezTo>
                      <a:pt x="15" y="11"/>
                      <a:pt x="9" y="20"/>
                      <a:pt x="0" y="2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46" name="Freeform 280">
                <a:extLst>
                  <a:ext uri="{FF2B5EF4-FFF2-40B4-BE49-F238E27FC236}">
                    <a16:creationId xmlns:a16="http://schemas.microsoft.com/office/drawing/2014/main" id="{C82C6EE0-7B13-48F5-8EE6-3D39D0EF3BDA}"/>
                  </a:ext>
                </a:extLst>
              </p:cNvPr>
              <p:cNvSpPr>
                <a:spLocks/>
              </p:cNvSpPr>
              <p:nvPr/>
            </p:nvSpPr>
            <p:spPr bwMode="auto">
              <a:xfrm>
                <a:off x="3151" y="1720"/>
                <a:ext cx="20" cy="19"/>
              </a:xfrm>
              <a:custGeom>
                <a:avLst/>
                <a:gdLst>
                  <a:gd name="T0" fmla="*/ 0 w 8"/>
                  <a:gd name="T1" fmla="*/ 0 h 7"/>
                  <a:gd name="T2" fmla="*/ 125 w 8"/>
                  <a:gd name="T3" fmla="*/ 141 h 7"/>
                  <a:gd name="T4" fmla="*/ 0 60000 65536"/>
                  <a:gd name="T5" fmla="*/ 0 60000 65536"/>
                </a:gdLst>
                <a:ahLst/>
                <a:cxnLst>
                  <a:cxn ang="T4">
                    <a:pos x="T0" y="T1"/>
                  </a:cxn>
                  <a:cxn ang="T5">
                    <a:pos x="T2" y="T3"/>
                  </a:cxn>
                </a:cxnLst>
                <a:rect l="0" t="0" r="r" b="b"/>
                <a:pathLst>
                  <a:path w="8" h="7">
                    <a:moveTo>
                      <a:pt x="0" y="0"/>
                    </a:moveTo>
                    <a:cubicBezTo>
                      <a:pt x="3" y="2"/>
                      <a:pt x="6" y="4"/>
                      <a:pt x="8"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47" name="Freeform 281">
                <a:extLst>
                  <a:ext uri="{FF2B5EF4-FFF2-40B4-BE49-F238E27FC236}">
                    <a16:creationId xmlns:a16="http://schemas.microsoft.com/office/drawing/2014/main" id="{22293EC3-C8D3-4A66-9C53-B8C296C3A24A}"/>
                  </a:ext>
                </a:extLst>
              </p:cNvPr>
              <p:cNvSpPr>
                <a:spLocks/>
              </p:cNvSpPr>
              <p:nvPr/>
            </p:nvSpPr>
            <p:spPr bwMode="auto">
              <a:xfrm>
                <a:off x="3649" y="2061"/>
                <a:ext cx="27" cy="48"/>
              </a:xfrm>
              <a:custGeom>
                <a:avLst/>
                <a:gdLst>
                  <a:gd name="T0" fmla="*/ 150 w 11"/>
                  <a:gd name="T1" fmla="*/ 0 h 18"/>
                  <a:gd name="T2" fmla="*/ 0 w 11"/>
                  <a:gd name="T3" fmla="*/ 341 h 18"/>
                  <a:gd name="T4" fmla="*/ 0 60000 65536"/>
                  <a:gd name="T5" fmla="*/ 0 60000 65536"/>
                </a:gdLst>
                <a:ahLst/>
                <a:cxnLst>
                  <a:cxn ang="T4">
                    <a:pos x="T0" y="T1"/>
                  </a:cxn>
                  <a:cxn ang="T5">
                    <a:pos x="T2" y="T3"/>
                  </a:cxn>
                </a:cxnLst>
                <a:rect l="0" t="0" r="r" b="b"/>
                <a:pathLst>
                  <a:path w="11" h="18">
                    <a:moveTo>
                      <a:pt x="10" y="0"/>
                    </a:moveTo>
                    <a:cubicBezTo>
                      <a:pt x="11" y="8"/>
                      <a:pt x="6" y="14"/>
                      <a:pt x="0" y="1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48" name="Freeform 282">
                <a:extLst>
                  <a:ext uri="{FF2B5EF4-FFF2-40B4-BE49-F238E27FC236}">
                    <a16:creationId xmlns:a16="http://schemas.microsoft.com/office/drawing/2014/main" id="{7E528C94-6A39-428C-95F2-5A5E1FC45FBC}"/>
                  </a:ext>
                </a:extLst>
              </p:cNvPr>
              <p:cNvSpPr>
                <a:spLocks/>
              </p:cNvSpPr>
              <p:nvPr/>
            </p:nvSpPr>
            <p:spPr bwMode="auto">
              <a:xfrm>
                <a:off x="3661" y="2096"/>
                <a:ext cx="15" cy="8"/>
              </a:xfrm>
              <a:custGeom>
                <a:avLst/>
                <a:gdLst>
                  <a:gd name="T0" fmla="*/ 95 w 6"/>
                  <a:gd name="T1" fmla="*/ 56 h 3"/>
                  <a:gd name="T2" fmla="*/ 0 w 6"/>
                  <a:gd name="T3" fmla="*/ 0 h 3"/>
                  <a:gd name="T4" fmla="*/ 0 60000 65536"/>
                  <a:gd name="T5" fmla="*/ 0 60000 65536"/>
                </a:gdLst>
                <a:ahLst/>
                <a:cxnLst>
                  <a:cxn ang="T4">
                    <a:pos x="T0" y="T1"/>
                  </a:cxn>
                  <a:cxn ang="T5">
                    <a:pos x="T2" y="T3"/>
                  </a:cxn>
                </a:cxnLst>
                <a:rect l="0" t="0" r="r" b="b"/>
                <a:pathLst>
                  <a:path w="6" h="3">
                    <a:moveTo>
                      <a:pt x="6" y="3"/>
                    </a:moveTo>
                    <a:cubicBezTo>
                      <a:pt x="5" y="0"/>
                      <a:pt x="2" y="0"/>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49" name="Freeform 283">
                <a:extLst>
                  <a:ext uri="{FF2B5EF4-FFF2-40B4-BE49-F238E27FC236}">
                    <a16:creationId xmlns:a16="http://schemas.microsoft.com/office/drawing/2014/main" id="{8F6AB234-A75D-4D86-8A28-9FB2404D93EC}"/>
                  </a:ext>
                </a:extLst>
              </p:cNvPr>
              <p:cNvSpPr>
                <a:spLocks/>
              </p:cNvSpPr>
              <p:nvPr/>
            </p:nvSpPr>
            <p:spPr bwMode="auto">
              <a:xfrm>
                <a:off x="3416" y="1880"/>
                <a:ext cx="10" cy="67"/>
              </a:xfrm>
              <a:custGeom>
                <a:avLst/>
                <a:gdLst>
                  <a:gd name="T0" fmla="*/ 63 w 4"/>
                  <a:gd name="T1" fmla="*/ 0 h 25"/>
                  <a:gd name="T2" fmla="*/ 33 w 4"/>
                  <a:gd name="T3" fmla="*/ 482 h 25"/>
                  <a:gd name="T4" fmla="*/ 0 60000 65536"/>
                  <a:gd name="T5" fmla="*/ 0 60000 65536"/>
                </a:gdLst>
                <a:ahLst/>
                <a:cxnLst>
                  <a:cxn ang="T4">
                    <a:pos x="T0" y="T1"/>
                  </a:cxn>
                  <a:cxn ang="T5">
                    <a:pos x="T2" y="T3"/>
                  </a:cxn>
                </a:cxnLst>
                <a:rect l="0" t="0" r="r" b="b"/>
                <a:pathLst>
                  <a:path w="4" h="25">
                    <a:moveTo>
                      <a:pt x="4" y="0"/>
                    </a:moveTo>
                    <a:cubicBezTo>
                      <a:pt x="0" y="6"/>
                      <a:pt x="0" y="18"/>
                      <a:pt x="2" y="2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50" name="Freeform 284">
                <a:extLst>
                  <a:ext uri="{FF2B5EF4-FFF2-40B4-BE49-F238E27FC236}">
                    <a16:creationId xmlns:a16="http://schemas.microsoft.com/office/drawing/2014/main" id="{48A3E1B8-BAFD-462B-9678-7503F04B9818}"/>
                  </a:ext>
                </a:extLst>
              </p:cNvPr>
              <p:cNvSpPr>
                <a:spLocks/>
              </p:cNvSpPr>
              <p:nvPr/>
            </p:nvSpPr>
            <p:spPr bwMode="auto">
              <a:xfrm>
                <a:off x="3391" y="1920"/>
                <a:ext cx="25" cy="3"/>
              </a:xfrm>
              <a:custGeom>
                <a:avLst/>
                <a:gdLst>
                  <a:gd name="T0" fmla="*/ 158 w 10"/>
                  <a:gd name="T1" fmla="*/ 27 h 1"/>
                  <a:gd name="T2" fmla="*/ 0 w 10"/>
                  <a:gd name="T3" fmla="*/ 27 h 1"/>
                  <a:gd name="T4" fmla="*/ 0 60000 65536"/>
                  <a:gd name="T5" fmla="*/ 0 60000 65536"/>
                </a:gdLst>
                <a:ahLst/>
                <a:cxnLst>
                  <a:cxn ang="T4">
                    <a:pos x="T0" y="T1"/>
                  </a:cxn>
                  <a:cxn ang="T5">
                    <a:pos x="T2" y="T3"/>
                  </a:cxn>
                </a:cxnLst>
                <a:rect l="0" t="0" r="r" b="b"/>
                <a:pathLst>
                  <a:path w="10" h="1">
                    <a:moveTo>
                      <a:pt x="10" y="1"/>
                    </a:moveTo>
                    <a:cubicBezTo>
                      <a:pt x="7" y="0"/>
                      <a:pt x="3" y="0"/>
                      <a:pt x="0"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51" name="Freeform 285">
                <a:extLst>
                  <a:ext uri="{FF2B5EF4-FFF2-40B4-BE49-F238E27FC236}">
                    <a16:creationId xmlns:a16="http://schemas.microsoft.com/office/drawing/2014/main" id="{811D3BA4-0A78-4998-9EEA-D06BCC2029EF}"/>
                  </a:ext>
                </a:extLst>
              </p:cNvPr>
              <p:cNvSpPr>
                <a:spLocks/>
              </p:cNvSpPr>
              <p:nvPr/>
            </p:nvSpPr>
            <p:spPr bwMode="auto">
              <a:xfrm>
                <a:off x="3329" y="2091"/>
                <a:ext cx="52" cy="24"/>
              </a:xfrm>
              <a:custGeom>
                <a:avLst/>
                <a:gdLst>
                  <a:gd name="T0" fmla="*/ 319 w 21"/>
                  <a:gd name="T1" fmla="*/ 136 h 9"/>
                  <a:gd name="T2" fmla="*/ 0 w 21"/>
                  <a:gd name="T3" fmla="*/ 0 h 9"/>
                  <a:gd name="T4" fmla="*/ 0 60000 65536"/>
                  <a:gd name="T5" fmla="*/ 0 60000 65536"/>
                </a:gdLst>
                <a:ahLst/>
                <a:cxnLst>
                  <a:cxn ang="T4">
                    <a:pos x="T0" y="T1"/>
                  </a:cxn>
                  <a:cxn ang="T5">
                    <a:pos x="T2" y="T3"/>
                  </a:cxn>
                </a:cxnLst>
                <a:rect l="0" t="0" r="r" b="b"/>
                <a:pathLst>
                  <a:path w="21" h="9">
                    <a:moveTo>
                      <a:pt x="21" y="7"/>
                    </a:moveTo>
                    <a:cubicBezTo>
                      <a:pt x="14" y="9"/>
                      <a:pt x="6" y="4"/>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52" name="Freeform 286">
                <a:extLst>
                  <a:ext uri="{FF2B5EF4-FFF2-40B4-BE49-F238E27FC236}">
                    <a16:creationId xmlns:a16="http://schemas.microsoft.com/office/drawing/2014/main" id="{A7F500B5-FD28-4C55-A496-D308479D041A}"/>
                  </a:ext>
                </a:extLst>
              </p:cNvPr>
              <p:cNvSpPr>
                <a:spLocks/>
              </p:cNvSpPr>
              <p:nvPr/>
            </p:nvSpPr>
            <p:spPr bwMode="auto">
              <a:xfrm>
                <a:off x="3344" y="2107"/>
                <a:ext cx="5" cy="21"/>
              </a:xfrm>
              <a:custGeom>
                <a:avLst/>
                <a:gdLst>
                  <a:gd name="T0" fmla="*/ 33 w 2"/>
                  <a:gd name="T1" fmla="*/ 0 h 8"/>
                  <a:gd name="T2" fmla="*/ 0 w 2"/>
                  <a:gd name="T3" fmla="*/ 144 h 8"/>
                  <a:gd name="T4" fmla="*/ 0 60000 65536"/>
                  <a:gd name="T5" fmla="*/ 0 60000 65536"/>
                </a:gdLst>
                <a:ahLst/>
                <a:cxnLst>
                  <a:cxn ang="T4">
                    <a:pos x="T0" y="T1"/>
                  </a:cxn>
                  <a:cxn ang="T5">
                    <a:pos x="T2" y="T3"/>
                  </a:cxn>
                </a:cxnLst>
                <a:rect l="0" t="0" r="r" b="b"/>
                <a:pathLst>
                  <a:path w="2" h="8">
                    <a:moveTo>
                      <a:pt x="2" y="0"/>
                    </a:moveTo>
                    <a:cubicBezTo>
                      <a:pt x="2" y="3"/>
                      <a:pt x="1" y="6"/>
                      <a:pt x="0"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53" name="Freeform 287">
                <a:extLst>
                  <a:ext uri="{FF2B5EF4-FFF2-40B4-BE49-F238E27FC236}">
                    <a16:creationId xmlns:a16="http://schemas.microsoft.com/office/drawing/2014/main" id="{445E77FF-9B7E-46CD-AD92-82FE5E79C8F6}"/>
                  </a:ext>
                </a:extLst>
              </p:cNvPr>
              <p:cNvSpPr>
                <a:spLocks/>
              </p:cNvSpPr>
              <p:nvPr/>
            </p:nvSpPr>
            <p:spPr bwMode="auto">
              <a:xfrm>
                <a:off x="3486" y="2069"/>
                <a:ext cx="5" cy="51"/>
              </a:xfrm>
              <a:custGeom>
                <a:avLst/>
                <a:gdLst>
                  <a:gd name="T0" fmla="*/ 0 w 2"/>
                  <a:gd name="T1" fmla="*/ 0 h 19"/>
                  <a:gd name="T2" fmla="*/ 0 w 2"/>
                  <a:gd name="T3" fmla="*/ 368 h 19"/>
                  <a:gd name="T4" fmla="*/ 0 60000 65536"/>
                  <a:gd name="T5" fmla="*/ 0 60000 65536"/>
                </a:gdLst>
                <a:ahLst/>
                <a:cxnLst>
                  <a:cxn ang="T4">
                    <a:pos x="T0" y="T1"/>
                  </a:cxn>
                  <a:cxn ang="T5">
                    <a:pos x="T2" y="T3"/>
                  </a:cxn>
                </a:cxnLst>
                <a:rect l="0" t="0" r="r" b="b"/>
                <a:pathLst>
                  <a:path w="2" h="19">
                    <a:moveTo>
                      <a:pt x="0" y="0"/>
                    </a:moveTo>
                    <a:cubicBezTo>
                      <a:pt x="2" y="6"/>
                      <a:pt x="2" y="13"/>
                      <a:pt x="0" y="1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54" name="Freeform 288">
                <a:extLst>
                  <a:ext uri="{FF2B5EF4-FFF2-40B4-BE49-F238E27FC236}">
                    <a16:creationId xmlns:a16="http://schemas.microsoft.com/office/drawing/2014/main" id="{F7C9F052-6C61-4855-84FC-60BA677E03A7}"/>
                  </a:ext>
                </a:extLst>
              </p:cNvPr>
              <p:cNvSpPr>
                <a:spLocks/>
              </p:cNvSpPr>
              <p:nvPr/>
            </p:nvSpPr>
            <p:spPr bwMode="auto">
              <a:xfrm>
                <a:off x="3491" y="2107"/>
                <a:ext cx="15" cy="1"/>
              </a:xfrm>
              <a:custGeom>
                <a:avLst/>
                <a:gdLst>
                  <a:gd name="T0" fmla="*/ 0 w 6"/>
                  <a:gd name="T1" fmla="*/ 0 h 1"/>
                  <a:gd name="T2" fmla="*/ 95 w 6"/>
                  <a:gd name="T3" fmla="*/ 0 h 1"/>
                  <a:gd name="T4" fmla="*/ 0 60000 65536"/>
                  <a:gd name="T5" fmla="*/ 0 60000 65536"/>
                </a:gdLst>
                <a:ahLst/>
                <a:cxnLst>
                  <a:cxn ang="T4">
                    <a:pos x="T0" y="T1"/>
                  </a:cxn>
                  <a:cxn ang="T5">
                    <a:pos x="T2" y="T3"/>
                  </a:cxn>
                </a:cxnLst>
                <a:rect l="0" t="0" r="r" b="b"/>
                <a:pathLst>
                  <a:path w="6" h="1">
                    <a:moveTo>
                      <a:pt x="0" y="0"/>
                    </a:moveTo>
                    <a:cubicBezTo>
                      <a:pt x="2" y="0"/>
                      <a:pt x="4" y="0"/>
                      <a:pt x="6"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55" name="Freeform 289">
                <a:extLst>
                  <a:ext uri="{FF2B5EF4-FFF2-40B4-BE49-F238E27FC236}">
                    <a16:creationId xmlns:a16="http://schemas.microsoft.com/office/drawing/2014/main" id="{4E4172A8-E8AD-469F-AD00-77DEA1DF8BC0}"/>
                  </a:ext>
                </a:extLst>
              </p:cNvPr>
              <p:cNvSpPr>
                <a:spLocks/>
              </p:cNvSpPr>
              <p:nvPr/>
            </p:nvSpPr>
            <p:spPr bwMode="auto">
              <a:xfrm>
                <a:off x="3259" y="1893"/>
                <a:ext cx="12" cy="62"/>
              </a:xfrm>
              <a:custGeom>
                <a:avLst/>
                <a:gdLst>
                  <a:gd name="T0" fmla="*/ 58 w 5"/>
                  <a:gd name="T1" fmla="*/ 0 h 23"/>
                  <a:gd name="T2" fmla="*/ 70 w 5"/>
                  <a:gd name="T3" fmla="*/ 450 h 23"/>
                  <a:gd name="T4" fmla="*/ 0 60000 65536"/>
                  <a:gd name="T5" fmla="*/ 0 60000 65536"/>
                </a:gdLst>
                <a:ahLst/>
                <a:cxnLst>
                  <a:cxn ang="T4">
                    <a:pos x="T0" y="T1"/>
                  </a:cxn>
                  <a:cxn ang="T5">
                    <a:pos x="T2" y="T3"/>
                  </a:cxn>
                </a:cxnLst>
                <a:rect l="0" t="0" r="r" b="b"/>
                <a:pathLst>
                  <a:path w="5" h="23">
                    <a:moveTo>
                      <a:pt x="4" y="0"/>
                    </a:moveTo>
                    <a:cubicBezTo>
                      <a:pt x="0" y="7"/>
                      <a:pt x="0" y="16"/>
                      <a:pt x="5" y="2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56" name="Freeform 290">
                <a:extLst>
                  <a:ext uri="{FF2B5EF4-FFF2-40B4-BE49-F238E27FC236}">
                    <a16:creationId xmlns:a16="http://schemas.microsoft.com/office/drawing/2014/main" id="{0CECC516-52FA-43A5-9AF4-1702FFF8A3A4}"/>
                  </a:ext>
                </a:extLst>
              </p:cNvPr>
              <p:cNvSpPr>
                <a:spLocks/>
              </p:cNvSpPr>
              <p:nvPr/>
            </p:nvSpPr>
            <p:spPr bwMode="auto">
              <a:xfrm>
                <a:off x="3236" y="1925"/>
                <a:ext cx="25" cy="6"/>
              </a:xfrm>
              <a:custGeom>
                <a:avLst/>
                <a:gdLst>
                  <a:gd name="T0" fmla="*/ 158 w 10"/>
                  <a:gd name="T1" fmla="*/ 54 h 2"/>
                  <a:gd name="T2" fmla="*/ 0 w 10"/>
                  <a:gd name="T3" fmla="*/ 27 h 2"/>
                  <a:gd name="T4" fmla="*/ 0 60000 65536"/>
                  <a:gd name="T5" fmla="*/ 0 60000 65536"/>
                </a:gdLst>
                <a:ahLst/>
                <a:cxnLst>
                  <a:cxn ang="T4">
                    <a:pos x="T0" y="T1"/>
                  </a:cxn>
                  <a:cxn ang="T5">
                    <a:pos x="T2" y="T3"/>
                  </a:cxn>
                </a:cxnLst>
                <a:rect l="0" t="0" r="r" b="b"/>
                <a:pathLst>
                  <a:path w="10" h="2">
                    <a:moveTo>
                      <a:pt x="10" y="2"/>
                    </a:moveTo>
                    <a:cubicBezTo>
                      <a:pt x="6" y="1"/>
                      <a:pt x="3" y="0"/>
                      <a:pt x="0"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57" name="Freeform 291">
                <a:extLst>
                  <a:ext uri="{FF2B5EF4-FFF2-40B4-BE49-F238E27FC236}">
                    <a16:creationId xmlns:a16="http://schemas.microsoft.com/office/drawing/2014/main" id="{C68B30E5-5816-4438-AC33-D7A71B31736A}"/>
                  </a:ext>
                </a:extLst>
              </p:cNvPr>
              <p:cNvSpPr>
                <a:spLocks/>
              </p:cNvSpPr>
              <p:nvPr/>
            </p:nvSpPr>
            <p:spPr bwMode="auto">
              <a:xfrm>
                <a:off x="3231" y="1395"/>
                <a:ext cx="13" cy="61"/>
              </a:xfrm>
              <a:custGeom>
                <a:avLst/>
                <a:gdLst>
                  <a:gd name="T0" fmla="*/ 68 w 5"/>
                  <a:gd name="T1" fmla="*/ 0 h 23"/>
                  <a:gd name="T2" fmla="*/ 88 w 5"/>
                  <a:gd name="T3" fmla="*/ 430 h 23"/>
                  <a:gd name="T4" fmla="*/ 0 60000 65536"/>
                  <a:gd name="T5" fmla="*/ 0 60000 65536"/>
                </a:gdLst>
                <a:ahLst/>
                <a:cxnLst>
                  <a:cxn ang="T4">
                    <a:pos x="T0" y="T1"/>
                  </a:cxn>
                  <a:cxn ang="T5">
                    <a:pos x="T2" y="T3"/>
                  </a:cxn>
                </a:cxnLst>
                <a:rect l="0" t="0" r="r" b="b"/>
                <a:pathLst>
                  <a:path w="5" h="23">
                    <a:moveTo>
                      <a:pt x="4" y="0"/>
                    </a:moveTo>
                    <a:cubicBezTo>
                      <a:pt x="0" y="7"/>
                      <a:pt x="0" y="17"/>
                      <a:pt x="5" y="2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58" name="Freeform 292">
                <a:extLst>
                  <a:ext uri="{FF2B5EF4-FFF2-40B4-BE49-F238E27FC236}">
                    <a16:creationId xmlns:a16="http://schemas.microsoft.com/office/drawing/2014/main" id="{EA72E8EC-6452-4836-9F46-AF55DC077547}"/>
                  </a:ext>
                </a:extLst>
              </p:cNvPr>
              <p:cNvSpPr>
                <a:spLocks/>
              </p:cNvSpPr>
              <p:nvPr/>
            </p:nvSpPr>
            <p:spPr bwMode="auto">
              <a:xfrm>
                <a:off x="3209" y="1429"/>
                <a:ext cx="25" cy="3"/>
              </a:xfrm>
              <a:custGeom>
                <a:avLst/>
                <a:gdLst>
                  <a:gd name="T0" fmla="*/ 158 w 10"/>
                  <a:gd name="T1" fmla="*/ 27 h 1"/>
                  <a:gd name="T2" fmla="*/ 0 w 10"/>
                  <a:gd name="T3" fmla="*/ 0 h 1"/>
                  <a:gd name="T4" fmla="*/ 0 60000 65536"/>
                  <a:gd name="T5" fmla="*/ 0 60000 65536"/>
                </a:gdLst>
                <a:ahLst/>
                <a:cxnLst>
                  <a:cxn ang="T4">
                    <a:pos x="T0" y="T1"/>
                  </a:cxn>
                  <a:cxn ang="T5">
                    <a:pos x="T2" y="T3"/>
                  </a:cxn>
                </a:cxnLst>
                <a:rect l="0" t="0" r="r" b="b"/>
                <a:pathLst>
                  <a:path w="10" h="1">
                    <a:moveTo>
                      <a:pt x="10" y="1"/>
                    </a:moveTo>
                    <a:cubicBezTo>
                      <a:pt x="7" y="0"/>
                      <a:pt x="3" y="0"/>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59" name="Freeform 293">
                <a:extLst>
                  <a:ext uri="{FF2B5EF4-FFF2-40B4-BE49-F238E27FC236}">
                    <a16:creationId xmlns:a16="http://schemas.microsoft.com/office/drawing/2014/main" id="{3C7F4741-262F-4CF8-B960-73AEFF02E60A}"/>
                  </a:ext>
                </a:extLst>
              </p:cNvPr>
              <p:cNvSpPr>
                <a:spLocks/>
              </p:cNvSpPr>
              <p:nvPr/>
            </p:nvSpPr>
            <p:spPr bwMode="auto">
              <a:xfrm>
                <a:off x="3114" y="1840"/>
                <a:ext cx="37" cy="24"/>
              </a:xfrm>
              <a:custGeom>
                <a:avLst/>
                <a:gdLst>
                  <a:gd name="T0" fmla="*/ 224 w 15"/>
                  <a:gd name="T1" fmla="*/ 149 h 9"/>
                  <a:gd name="T2" fmla="*/ 0 w 15"/>
                  <a:gd name="T3" fmla="*/ 0 h 9"/>
                  <a:gd name="T4" fmla="*/ 0 60000 65536"/>
                  <a:gd name="T5" fmla="*/ 0 60000 65536"/>
                </a:gdLst>
                <a:ahLst/>
                <a:cxnLst>
                  <a:cxn ang="T4">
                    <a:pos x="T0" y="T1"/>
                  </a:cxn>
                  <a:cxn ang="T5">
                    <a:pos x="T2" y="T3"/>
                  </a:cxn>
                </a:cxnLst>
                <a:rect l="0" t="0" r="r" b="b"/>
                <a:pathLst>
                  <a:path w="15" h="9">
                    <a:moveTo>
                      <a:pt x="15" y="8"/>
                    </a:moveTo>
                    <a:cubicBezTo>
                      <a:pt x="9" y="9"/>
                      <a:pt x="2" y="7"/>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60" name="Freeform 294">
                <a:extLst>
                  <a:ext uri="{FF2B5EF4-FFF2-40B4-BE49-F238E27FC236}">
                    <a16:creationId xmlns:a16="http://schemas.microsoft.com/office/drawing/2014/main" id="{FE70F23B-D835-44FC-BC29-A9619C2B2C7E}"/>
                  </a:ext>
                </a:extLst>
              </p:cNvPr>
              <p:cNvSpPr>
                <a:spLocks/>
              </p:cNvSpPr>
              <p:nvPr/>
            </p:nvSpPr>
            <p:spPr bwMode="auto">
              <a:xfrm>
                <a:off x="3119" y="1859"/>
                <a:ext cx="7" cy="24"/>
              </a:xfrm>
              <a:custGeom>
                <a:avLst/>
                <a:gdLst>
                  <a:gd name="T0" fmla="*/ 37 w 3"/>
                  <a:gd name="T1" fmla="*/ 0 h 9"/>
                  <a:gd name="T2" fmla="*/ 0 w 3"/>
                  <a:gd name="T3" fmla="*/ 171 h 9"/>
                  <a:gd name="T4" fmla="*/ 0 60000 65536"/>
                  <a:gd name="T5" fmla="*/ 0 60000 65536"/>
                </a:gdLst>
                <a:ahLst/>
                <a:cxnLst>
                  <a:cxn ang="T4">
                    <a:pos x="T0" y="T1"/>
                  </a:cxn>
                  <a:cxn ang="T5">
                    <a:pos x="T2" y="T3"/>
                  </a:cxn>
                </a:cxnLst>
                <a:rect l="0" t="0" r="r" b="b"/>
                <a:pathLst>
                  <a:path w="3" h="9">
                    <a:moveTo>
                      <a:pt x="3" y="0"/>
                    </a:moveTo>
                    <a:cubicBezTo>
                      <a:pt x="3" y="3"/>
                      <a:pt x="1" y="6"/>
                      <a:pt x="0" y="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61" name="Freeform 295">
                <a:extLst>
                  <a:ext uri="{FF2B5EF4-FFF2-40B4-BE49-F238E27FC236}">
                    <a16:creationId xmlns:a16="http://schemas.microsoft.com/office/drawing/2014/main" id="{CCDC790E-05B8-43A9-864E-27B6E586B070}"/>
                  </a:ext>
                </a:extLst>
              </p:cNvPr>
              <p:cNvSpPr>
                <a:spLocks/>
              </p:cNvSpPr>
              <p:nvPr/>
            </p:nvSpPr>
            <p:spPr bwMode="auto">
              <a:xfrm>
                <a:off x="3121" y="2048"/>
                <a:ext cx="50" cy="13"/>
              </a:xfrm>
              <a:custGeom>
                <a:avLst/>
                <a:gdLst>
                  <a:gd name="T0" fmla="*/ 313 w 20"/>
                  <a:gd name="T1" fmla="*/ 21 h 5"/>
                  <a:gd name="T2" fmla="*/ 0 w 20"/>
                  <a:gd name="T3" fmla="*/ 0 h 5"/>
                  <a:gd name="T4" fmla="*/ 0 60000 65536"/>
                  <a:gd name="T5" fmla="*/ 0 60000 65536"/>
                </a:gdLst>
                <a:ahLst/>
                <a:cxnLst>
                  <a:cxn ang="T4">
                    <a:pos x="T0" y="T1"/>
                  </a:cxn>
                  <a:cxn ang="T5">
                    <a:pos x="T2" y="T3"/>
                  </a:cxn>
                </a:cxnLst>
                <a:rect l="0" t="0" r="r" b="b"/>
                <a:pathLst>
                  <a:path w="20" h="5">
                    <a:moveTo>
                      <a:pt x="20" y="1"/>
                    </a:moveTo>
                    <a:cubicBezTo>
                      <a:pt x="14" y="5"/>
                      <a:pt x="6" y="2"/>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62" name="Freeform 296">
                <a:extLst>
                  <a:ext uri="{FF2B5EF4-FFF2-40B4-BE49-F238E27FC236}">
                    <a16:creationId xmlns:a16="http://schemas.microsoft.com/office/drawing/2014/main" id="{1F4F4A2A-BFD7-4168-8E53-A0319653AB19}"/>
                  </a:ext>
                </a:extLst>
              </p:cNvPr>
              <p:cNvSpPr>
                <a:spLocks/>
              </p:cNvSpPr>
              <p:nvPr/>
            </p:nvSpPr>
            <p:spPr bwMode="auto">
              <a:xfrm>
                <a:off x="3144" y="2056"/>
                <a:ext cx="2" cy="24"/>
              </a:xfrm>
              <a:custGeom>
                <a:avLst/>
                <a:gdLst>
                  <a:gd name="T0" fmla="*/ 8 w 1"/>
                  <a:gd name="T1" fmla="*/ 0 h 9"/>
                  <a:gd name="T2" fmla="*/ 0 w 1"/>
                  <a:gd name="T3" fmla="*/ 171 h 9"/>
                  <a:gd name="T4" fmla="*/ 0 60000 65536"/>
                  <a:gd name="T5" fmla="*/ 0 60000 65536"/>
                </a:gdLst>
                <a:ahLst/>
                <a:cxnLst>
                  <a:cxn ang="T4">
                    <a:pos x="T0" y="T1"/>
                  </a:cxn>
                  <a:cxn ang="T5">
                    <a:pos x="T2" y="T3"/>
                  </a:cxn>
                </a:cxnLst>
                <a:rect l="0" t="0" r="r" b="b"/>
                <a:pathLst>
                  <a:path w="1" h="9">
                    <a:moveTo>
                      <a:pt x="1" y="0"/>
                    </a:moveTo>
                    <a:cubicBezTo>
                      <a:pt x="0" y="3"/>
                      <a:pt x="0" y="6"/>
                      <a:pt x="0" y="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63" name="Freeform 297">
                <a:extLst>
                  <a:ext uri="{FF2B5EF4-FFF2-40B4-BE49-F238E27FC236}">
                    <a16:creationId xmlns:a16="http://schemas.microsoft.com/office/drawing/2014/main" id="{C498E6B4-0BD7-461A-9B73-0525F7909D97}"/>
                  </a:ext>
                </a:extLst>
              </p:cNvPr>
              <p:cNvSpPr>
                <a:spLocks/>
              </p:cNvSpPr>
              <p:nvPr/>
            </p:nvSpPr>
            <p:spPr bwMode="auto">
              <a:xfrm>
                <a:off x="3054" y="1917"/>
                <a:ext cx="5" cy="48"/>
              </a:xfrm>
              <a:custGeom>
                <a:avLst/>
                <a:gdLst>
                  <a:gd name="T0" fmla="*/ 20 w 2"/>
                  <a:gd name="T1" fmla="*/ 0 h 18"/>
                  <a:gd name="T2" fmla="*/ 33 w 2"/>
                  <a:gd name="T3" fmla="*/ 341 h 18"/>
                  <a:gd name="T4" fmla="*/ 0 60000 65536"/>
                  <a:gd name="T5" fmla="*/ 0 60000 65536"/>
                </a:gdLst>
                <a:ahLst/>
                <a:cxnLst>
                  <a:cxn ang="T4">
                    <a:pos x="T0" y="T1"/>
                  </a:cxn>
                  <a:cxn ang="T5">
                    <a:pos x="T2" y="T3"/>
                  </a:cxn>
                </a:cxnLst>
                <a:rect l="0" t="0" r="r" b="b"/>
                <a:pathLst>
                  <a:path w="2" h="18">
                    <a:moveTo>
                      <a:pt x="1" y="0"/>
                    </a:moveTo>
                    <a:cubicBezTo>
                      <a:pt x="0" y="6"/>
                      <a:pt x="1" y="12"/>
                      <a:pt x="2" y="1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64" name="Freeform 298">
                <a:extLst>
                  <a:ext uri="{FF2B5EF4-FFF2-40B4-BE49-F238E27FC236}">
                    <a16:creationId xmlns:a16="http://schemas.microsoft.com/office/drawing/2014/main" id="{FA1B508A-AAB2-438B-8036-55C9CA4009AC}"/>
                  </a:ext>
                </a:extLst>
              </p:cNvPr>
              <p:cNvSpPr>
                <a:spLocks/>
              </p:cNvSpPr>
              <p:nvPr/>
            </p:nvSpPr>
            <p:spPr bwMode="auto">
              <a:xfrm>
                <a:off x="3034" y="1949"/>
                <a:ext cx="20" cy="1"/>
              </a:xfrm>
              <a:custGeom>
                <a:avLst/>
                <a:gdLst>
                  <a:gd name="T0" fmla="*/ 125 w 8"/>
                  <a:gd name="T1" fmla="*/ 0 h 1"/>
                  <a:gd name="T2" fmla="*/ 0 w 8"/>
                  <a:gd name="T3" fmla="*/ 0 h 1"/>
                  <a:gd name="T4" fmla="*/ 0 60000 65536"/>
                  <a:gd name="T5" fmla="*/ 0 60000 65536"/>
                </a:gdLst>
                <a:ahLst/>
                <a:cxnLst>
                  <a:cxn ang="T4">
                    <a:pos x="T0" y="T1"/>
                  </a:cxn>
                  <a:cxn ang="T5">
                    <a:pos x="T2" y="T3"/>
                  </a:cxn>
                </a:cxnLst>
                <a:rect l="0" t="0" r="r" b="b"/>
                <a:pathLst>
                  <a:path w="8" h="1">
                    <a:moveTo>
                      <a:pt x="8" y="0"/>
                    </a:moveTo>
                    <a:cubicBezTo>
                      <a:pt x="5" y="0"/>
                      <a:pt x="3" y="0"/>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65" name="Freeform 299">
                <a:extLst>
                  <a:ext uri="{FF2B5EF4-FFF2-40B4-BE49-F238E27FC236}">
                    <a16:creationId xmlns:a16="http://schemas.microsoft.com/office/drawing/2014/main" id="{7886117E-C823-4A48-928E-4A31A91C3B7E}"/>
                  </a:ext>
                </a:extLst>
              </p:cNvPr>
              <p:cNvSpPr>
                <a:spLocks/>
              </p:cNvSpPr>
              <p:nvPr/>
            </p:nvSpPr>
            <p:spPr bwMode="auto">
              <a:xfrm>
                <a:off x="3069" y="2107"/>
                <a:ext cx="20" cy="42"/>
              </a:xfrm>
              <a:custGeom>
                <a:avLst/>
                <a:gdLst>
                  <a:gd name="T0" fmla="*/ 20 w 8"/>
                  <a:gd name="T1" fmla="*/ 0 h 16"/>
                  <a:gd name="T2" fmla="*/ 125 w 8"/>
                  <a:gd name="T3" fmla="*/ 289 h 16"/>
                  <a:gd name="T4" fmla="*/ 0 60000 65536"/>
                  <a:gd name="T5" fmla="*/ 0 60000 65536"/>
                </a:gdLst>
                <a:ahLst/>
                <a:cxnLst>
                  <a:cxn ang="T4">
                    <a:pos x="T0" y="T1"/>
                  </a:cxn>
                  <a:cxn ang="T5">
                    <a:pos x="T2" y="T3"/>
                  </a:cxn>
                </a:cxnLst>
                <a:rect l="0" t="0" r="r" b="b"/>
                <a:pathLst>
                  <a:path w="8" h="16">
                    <a:moveTo>
                      <a:pt x="1" y="0"/>
                    </a:moveTo>
                    <a:cubicBezTo>
                      <a:pt x="0" y="5"/>
                      <a:pt x="3" y="13"/>
                      <a:pt x="8" y="1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66" name="Freeform 300">
                <a:extLst>
                  <a:ext uri="{FF2B5EF4-FFF2-40B4-BE49-F238E27FC236}">
                    <a16:creationId xmlns:a16="http://schemas.microsoft.com/office/drawing/2014/main" id="{DEA0EB6C-661D-4DC5-B3F9-D4A5607B6D9F}"/>
                  </a:ext>
                </a:extLst>
              </p:cNvPr>
              <p:cNvSpPr>
                <a:spLocks/>
              </p:cNvSpPr>
              <p:nvPr/>
            </p:nvSpPr>
            <p:spPr bwMode="auto">
              <a:xfrm>
                <a:off x="3061" y="2139"/>
                <a:ext cx="15" cy="10"/>
              </a:xfrm>
              <a:custGeom>
                <a:avLst/>
                <a:gdLst>
                  <a:gd name="T0" fmla="*/ 95 w 6"/>
                  <a:gd name="T1" fmla="*/ 0 h 4"/>
                  <a:gd name="T2" fmla="*/ 0 w 6"/>
                  <a:gd name="T3" fmla="*/ 63 h 4"/>
                  <a:gd name="T4" fmla="*/ 0 60000 65536"/>
                  <a:gd name="T5" fmla="*/ 0 60000 65536"/>
                </a:gdLst>
                <a:ahLst/>
                <a:cxnLst>
                  <a:cxn ang="T4">
                    <a:pos x="T0" y="T1"/>
                  </a:cxn>
                  <a:cxn ang="T5">
                    <a:pos x="T2" y="T3"/>
                  </a:cxn>
                </a:cxnLst>
                <a:rect l="0" t="0" r="r" b="b"/>
                <a:pathLst>
                  <a:path w="6" h="4">
                    <a:moveTo>
                      <a:pt x="6" y="0"/>
                    </a:moveTo>
                    <a:cubicBezTo>
                      <a:pt x="4" y="1"/>
                      <a:pt x="2" y="3"/>
                      <a:pt x="0"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67" name="Freeform 301">
                <a:extLst>
                  <a:ext uri="{FF2B5EF4-FFF2-40B4-BE49-F238E27FC236}">
                    <a16:creationId xmlns:a16="http://schemas.microsoft.com/office/drawing/2014/main" id="{E57610BD-C864-4F60-B640-FACC06CFD4C7}"/>
                  </a:ext>
                </a:extLst>
              </p:cNvPr>
              <p:cNvSpPr>
                <a:spLocks/>
              </p:cNvSpPr>
              <p:nvPr/>
            </p:nvSpPr>
            <p:spPr bwMode="auto">
              <a:xfrm>
                <a:off x="3211" y="2155"/>
                <a:ext cx="40" cy="13"/>
              </a:xfrm>
              <a:custGeom>
                <a:avLst/>
                <a:gdLst>
                  <a:gd name="T0" fmla="*/ 250 w 16"/>
                  <a:gd name="T1" fmla="*/ 34 h 5"/>
                  <a:gd name="T2" fmla="*/ 0 w 16"/>
                  <a:gd name="T3" fmla="*/ 0 h 5"/>
                  <a:gd name="T4" fmla="*/ 0 60000 65536"/>
                  <a:gd name="T5" fmla="*/ 0 60000 65536"/>
                </a:gdLst>
                <a:ahLst/>
                <a:cxnLst>
                  <a:cxn ang="T4">
                    <a:pos x="T0" y="T1"/>
                  </a:cxn>
                  <a:cxn ang="T5">
                    <a:pos x="T2" y="T3"/>
                  </a:cxn>
                </a:cxnLst>
                <a:rect l="0" t="0" r="r" b="b"/>
                <a:pathLst>
                  <a:path w="16" h="5">
                    <a:moveTo>
                      <a:pt x="16" y="2"/>
                    </a:moveTo>
                    <a:cubicBezTo>
                      <a:pt x="12" y="5"/>
                      <a:pt x="5" y="1"/>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68" name="Freeform 302">
                <a:extLst>
                  <a:ext uri="{FF2B5EF4-FFF2-40B4-BE49-F238E27FC236}">
                    <a16:creationId xmlns:a16="http://schemas.microsoft.com/office/drawing/2014/main" id="{10CA00B6-53FA-429D-95EF-CFA9F0923348}"/>
                  </a:ext>
                </a:extLst>
              </p:cNvPr>
              <p:cNvSpPr>
                <a:spLocks/>
              </p:cNvSpPr>
              <p:nvPr/>
            </p:nvSpPr>
            <p:spPr bwMode="auto">
              <a:xfrm>
                <a:off x="3229" y="2165"/>
                <a:ext cx="1" cy="16"/>
              </a:xfrm>
              <a:custGeom>
                <a:avLst/>
                <a:gdLst>
                  <a:gd name="T0" fmla="*/ 0 w 1"/>
                  <a:gd name="T1" fmla="*/ 0 h 6"/>
                  <a:gd name="T2" fmla="*/ 0 w 1"/>
                  <a:gd name="T3" fmla="*/ 115 h 6"/>
                  <a:gd name="T4" fmla="*/ 0 60000 65536"/>
                  <a:gd name="T5" fmla="*/ 0 60000 65536"/>
                </a:gdLst>
                <a:ahLst/>
                <a:cxnLst>
                  <a:cxn ang="T4">
                    <a:pos x="T0" y="T1"/>
                  </a:cxn>
                  <a:cxn ang="T5">
                    <a:pos x="T2" y="T3"/>
                  </a:cxn>
                </a:cxnLst>
                <a:rect l="0" t="0" r="r" b="b"/>
                <a:pathLst>
                  <a:path w="1" h="6">
                    <a:moveTo>
                      <a:pt x="0" y="0"/>
                    </a:moveTo>
                    <a:cubicBezTo>
                      <a:pt x="0" y="2"/>
                      <a:pt x="0" y="4"/>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69" name="Freeform 303">
                <a:extLst>
                  <a:ext uri="{FF2B5EF4-FFF2-40B4-BE49-F238E27FC236}">
                    <a16:creationId xmlns:a16="http://schemas.microsoft.com/office/drawing/2014/main" id="{EBB8BA27-9266-4C01-A143-BEE110DB50C2}"/>
                  </a:ext>
                </a:extLst>
              </p:cNvPr>
              <p:cNvSpPr>
                <a:spLocks/>
              </p:cNvSpPr>
              <p:nvPr/>
            </p:nvSpPr>
            <p:spPr bwMode="auto">
              <a:xfrm>
                <a:off x="3611" y="2237"/>
                <a:ext cx="53" cy="14"/>
              </a:xfrm>
              <a:custGeom>
                <a:avLst/>
                <a:gdLst>
                  <a:gd name="T0" fmla="*/ 338 w 21"/>
                  <a:gd name="T1" fmla="*/ 109 h 5"/>
                  <a:gd name="T2" fmla="*/ 0 w 21"/>
                  <a:gd name="T3" fmla="*/ 22 h 5"/>
                  <a:gd name="T4" fmla="*/ 0 60000 65536"/>
                  <a:gd name="T5" fmla="*/ 0 60000 65536"/>
                </a:gdLst>
                <a:ahLst/>
                <a:cxnLst>
                  <a:cxn ang="T4">
                    <a:pos x="T0" y="T1"/>
                  </a:cxn>
                  <a:cxn ang="T5">
                    <a:pos x="T2" y="T3"/>
                  </a:cxn>
                </a:cxnLst>
                <a:rect l="0" t="0" r="r" b="b"/>
                <a:pathLst>
                  <a:path w="21" h="5">
                    <a:moveTo>
                      <a:pt x="21" y="5"/>
                    </a:moveTo>
                    <a:cubicBezTo>
                      <a:pt x="15" y="0"/>
                      <a:pt x="7" y="0"/>
                      <a:pt x="0"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70" name="Freeform 304">
                <a:extLst>
                  <a:ext uri="{FF2B5EF4-FFF2-40B4-BE49-F238E27FC236}">
                    <a16:creationId xmlns:a16="http://schemas.microsoft.com/office/drawing/2014/main" id="{B465C014-E29A-4460-9CF3-1951B7FAB91F}"/>
                  </a:ext>
                </a:extLst>
              </p:cNvPr>
              <p:cNvSpPr>
                <a:spLocks/>
              </p:cNvSpPr>
              <p:nvPr/>
            </p:nvSpPr>
            <p:spPr bwMode="auto">
              <a:xfrm>
                <a:off x="3636" y="2224"/>
                <a:ext cx="5" cy="16"/>
              </a:xfrm>
              <a:custGeom>
                <a:avLst/>
                <a:gdLst>
                  <a:gd name="T0" fmla="*/ 33 w 2"/>
                  <a:gd name="T1" fmla="*/ 0 h 6"/>
                  <a:gd name="T2" fmla="*/ 0 w 2"/>
                  <a:gd name="T3" fmla="*/ 115 h 6"/>
                  <a:gd name="T4" fmla="*/ 0 60000 65536"/>
                  <a:gd name="T5" fmla="*/ 0 60000 65536"/>
                </a:gdLst>
                <a:ahLst/>
                <a:cxnLst>
                  <a:cxn ang="T4">
                    <a:pos x="T0" y="T1"/>
                  </a:cxn>
                  <a:cxn ang="T5">
                    <a:pos x="T2" y="T3"/>
                  </a:cxn>
                </a:cxnLst>
                <a:rect l="0" t="0" r="r" b="b"/>
                <a:pathLst>
                  <a:path w="2" h="6">
                    <a:moveTo>
                      <a:pt x="2" y="0"/>
                    </a:moveTo>
                    <a:cubicBezTo>
                      <a:pt x="1" y="2"/>
                      <a:pt x="0" y="4"/>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71" name="Freeform 305">
                <a:extLst>
                  <a:ext uri="{FF2B5EF4-FFF2-40B4-BE49-F238E27FC236}">
                    <a16:creationId xmlns:a16="http://schemas.microsoft.com/office/drawing/2014/main" id="{3D3307C3-C1C3-4894-9659-586995393DD9}"/>
                  </a:ext>
                </a:extLst>
              </p:cNvPr>
              <p:cNvSpPr>
                <a:spLocks/>
              </p:cNvSpPr>
              <p:nvPr/>
            </p:nvSpPr>
            <p:spPr bwMode="auto">
              <a:xfrm>
                <a:off x="3636" y="1864"/>
                <a:ext cx="55" cy="13"/>
              </a:xfrm>
              <a:custGeom>
                <a:avLst/>
                <a:gdLst>
                  <a:gd name="T0" fmla="*/ 345 w 22"/>
                  <a:gd name="T1" fmla="*/ 88 h 5"/>
                  <a:gd name="T2" fmla="*/ 0 w 22"/>
                  <a:gd name="T3" fmla="*/ 21 h 5"/>
                  <a:gd name="T4" fmla="*/ 0 60000 65536"/>
                  <a:gd name="T5" fmla="*/ 0 60000 65536"/>
                </a:gdLst>
                <a:ahLst/>
                <a:cxnLst>
                  <a:cxn ang="T4">
                    <a:pos x="T0" y="T1"/>
                  </a:cxn>
                  <a:cxn ang="T5">
                    <a:pos x="T2" y="T3"/>
                  </a:cxn>
                </a:cxnLst>
                <a:rect l="0" t="0" r="r" b="b"/>
                <a:pathLst>
                  <a:path w="22" h="5">
                    <a:moveTo>
                      <a:pt x="22" y="5"/>
                    </a:moveTo>
                    <a:cubicBezTo>
                      <a:pt x="16" y="0"/>
                      <a:pt x="7" y="0"/>
                      <a:pt x="0"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72" name="Freeform 306">
                <a:extLst>
                  <a:ext uri="{FF2B5EF4-FFF2-40B4-BE49-F238E27FC236}">
                    <a16:creationId xmlns:a16="http://schemas.microsoft.com/office/drawing/2014/main" id="{1A437020-454A-47CE-B150-A6C550F31B56}"/>
                  </a:ext>
                </a:extLst>
              </p:cNvPr>
              <p:cNvSpPr>
                <a:spLocks/>
              </p:cNvSpPr>
              <p:nvPr/>
            </p:nvSpPr>
            <p:spPr bwMode="auto">
              <a:xfrm>
                <a:off x="3664" y="1851"/>
                <a:ext cx="5" cy="16"/>
              </a:xfrm>
              <a:custGeom>
                <a:avLst/>
                <a:gdLst>
                  <a:gd name="T0" fmla="*/ 33 w 2"/>
                  <a:gd name="T1" fmla="*/ 0 h 6"/>
                  <a:gd name="T2" fmla="*/ 0 w 2"/>
                  <a:gd name="T3" fmla="*/ 115 h 6"/>
                  <a:gd name="T4" fmla="*/ 0 60000 65536"/>
                  <a:gd name="T5" fmla="*/ 0 60000 65536"/>
                </a:gdLst>
                <a:ahLst/>
                <a:cxnLst>
                  <a:cxn ang="T4">
                    <a:pos x="T0" y="T1"/>
                  </a:cxn>
                  <a:cxn ang="T5">
                    <a:pos x="T2" y="T3"/>
                  </a:cxn>
                </a:cxnLst>
                <a:rect l="0" t="0" r="r" b="b"/>
                <a:pathLst>
                  <a:path w="2" h="6">
                    <a:moveTo>
                      <a:pt x="2" y="0"/>
                    </a:moveTo>
                    <a:cubicBezTo>
                      <a:pt x="1" y="2"/>
                      <a:pt x="0" y="4"/>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73" name="Freeform 307">
                <a:extLst>
                  <a:ext uri="{FF2B5EF4-FFF2-40B4-BE49-F238E27FC236}">
                    <a16:creationId xmlns:a16="http://schemas.microsoft.com/office/drawing/2014/main" id="{3963AC07-CCD8-4C17-A8BD-2D5749108C93}"/>
                  </a:ext>
                </a:extLst>
              </p:cNvPr>
              <p:cNvSpPr>
                <a:spLocks/>
              </p:cNvSpPr>
              <p:nvPr/>
            </p:nvSpPr>
            <p:spPr bwMode="auto">
              <a:xfrm>
                <a:off x="3356" y="2235"/>
                <a:ext cx="8" cy="40"/>
              </a:xfrm>
              <a:custGeom>
                <a:avLst/>
                <a:gdLst>
                  <a:gd name="T0" fmla="*/ 56 w 3"/>
                  <a:gd name="T1" fmla="*/ 0 h 15"/>
                  <a:gd name="T2" fmla="*/ 56 w 3"/>
                  <a:gd name="T3" fmla="*/ 285 h 15"/>
                  <a:gd name="T4" fmla="*/ 0 60000 65536"/>
                  <a:gd name="T5" fmla="*/ 0 60000 65536"/>
                </a:gdLst>
                <a:ahLst/>
                <a:cxnLst>
                  <a:cxn ang="T4">
                    <a:pos x="T0" y="T1"/>
                  </a:cxn>
                  <a:cxn ang="T5">
                    <a:pos x="T2" y="T3"/>
                  </a:cxn>
                </a:cxnLst>
                <a:rect l="0" t="0" r="r" b="b"/>
                <a:pathLst>
                  <a:path w="3" h="15">
                    <a:moveTo>
                      <a:pt x="3" y="0"/>
                    </a:moveTo>
                    <a:cubicBezTo>
                      <a:pt x="0" y="4"/>
                      <a:pt x="0" y="11"/>
                      <a:pt x="3" y="1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74" name="Freeform 308">
                <a:extLst>
                  <a:ext uri="{FF2B5EF4-FFF2-40B4-BE49-F238E27FC236}">
                    <a16:creationId xmlns:a16="http://schemas.microsoft.com/office/drawing/2014/main" id="{F792173F-A59D-4BB2-9D93-9D6A90328D26}"/>
                  </a:ext>
                </a:extLst>
              </p:cNvPr>
              <p:cNvSpPr>
                <a:spLocks/>
              </p:cNvSpPr>
              <p:nvPr/>
            </p:nvSpPr>
            <p:spPr bwMode="auto">
              <a:xfrm>
                <a:off x="3331" y="2259"/>
                <a:ext cx="28" cy="2"/>
              </a:xfrm>
              <a:custGeom>
                <a:avLst/>
                <a:gdLst>
                  <a:gd name="T0" fmla="*/ 181 w 11"/>
                  <a:gd name="T1" fmla="*/ 8 h 1"/>
                  <a:gd name="T2" fmla="*/ 0 w 11"/>
                  <a:gd name="T3" fmla="*/ 0 h 1"/>
                  <a:gd name="T4" fmla="*/ 0 60000 65536"/>
                  <a:gd name="T5" fmla="*/ 0 60000 65536"/>
                </a:gdLst>
                <a:ahLst/>
                <a:cxnLst>
                  <a:cxn ang="T4">
                    <a:pos x="T0" y="T1"/>
                  </a:cxn>
                  <a:cxn ang="T5">
                    <a:pos x="T2" y="T3"/>
                  </a:cxn>
                </a:cxnLst>
                <a:rect l="0" t="0" r="r" b="b"/>
                <a:pathLst>
                  <a:path w="11" h="1">
                    <a:moveTo>
                      <a:pt x="11" y="1"/>
                    </a:moveTo>
                    <a:cubicBezTo>
                      <a:pt x="7" y="0"/>
                      <a:pt x="3" y="0"/>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75" name="Freeform 309">
                <a:extLst>
                  <a:ext uri="{FF2B5EF4-FFF2-40B4-BE49-F238E27FC236}">
                    <a16:creationId xmlns:a16="http://schemas.microsoft.com/office/drawing/2014/main" id="{818162DA-1FFA-437E-A201-3DC2C11081FE}"/>
                  </a:ext>
                </a:extLst>
              </p:cNvPr>
              <p:cNvSpPr>
                <a:spLocks/>
              </p:cNvSpPr>
              <p:nvPr/>
            </p:nvSpPr>
            <p:spPr bwMode="auto">
              <a:xfrm>
                <a:off x="3196" y="2307"/>
                <a:ext cx="50" cy="24"/>
              </a:xfrm>
              <a:custGeom>
                <a:avLst/>
                <a:gdLst>
                  <a:gd name="T0" fmla="*/ 313 w 20"/>
                  <a:gd name="T1" fmla="*/ 0 h 9"/>
                  <a:gd name="T2" fmla="*/ 0 w 20"/>
                  <a:gd name="T3" fmla="*/ 171 h 9"/>
                  <a:gd name="T4" fmla="*/ 0 60000 65536"/>
                  <a:gd name="T5" fmla="*/ 0 60000 65536"/>
                </a:gdLst>
                <a:ahLst/>
                <a:cxnLst>
                  <a:cxn ang="T4">
                    <a:pos x="T0" y="T1"/>
                  </a:cxn>
                  <a:cxn ang="T5">
                    <a:pos x="T2" y="T3"/>
                  </a:cxn>
                </a:cxnLst>
                <a:rect l="0" t="0" r="r" b="b"/>
                <a:pathLst>
                  <a:path w="20" h="9">
                    <a:moveTo>
                      <a:pt x="20" y="0"/>
                    </a:moveTo>
                    <a:cubicBezTo>
                      <a:pt x="13" y="0"/>
                      <a:pt x="5" y="3"/>
                      <a:pt x="0" y="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76" name="Freeform 310">
                <a:extLst>
                  <a:ext uri="{FF2B5EF4-FFF2-40B4-BE49-F238E27FC236}">
                    <a16:creationId xmlns:a16="http://schemas.microsoft.com/office/drawing/2014/main" id="{2DC390E8-620E-42AE-A38B-C9B42A907D6B}"/>
                  </a:ext>
                </a:extLst>
              </p:cNvPr>
              <p:cNvSpPr>
                <a:spLocks/>
              </p:cNvSpPr>
              <p:nvPr/>
            </p:nvSpPr>
            <p:spPr bwMode="auto">
              <a:xfrm>
                <a:off x="3191" y="2301"/>
                <a:ext cx="18" cy="16"/>
              </a:xfrm>
              <a:custGeom>
                <a:avLst/>
                <a:gdLst>
                  <a:gd name="T0" fmla="*/ 118 w 7"/>
                  <a:gd name="T1" fmla="*/ 115 h 6"/>
                  <a:gd name="T2" fmla="*/ 0 w 7"/>
                  <a:gd name="T3" fmla="*/ 0 h 6"/>
                  <a:gd name="T4" fmla="*/ 0 60000 65536"/>
                  <a:gd name="T5" fmla="*/ 0 60000 65536"/>
                </a:gdLst>
                <a:ahLst/>
                <a:cxnLst>
                  <a:cxn ang="T4">
                    <a:pos x="T0" y="T1"/>
                  </a:cxn>
                  <a:cxn ang="T5">
                    <a:pos x="T2" y="T3"/>
                  </a:cxn>
                </a:cxnLst>
                <a:rect l="0" t="0" r="r" b="b"/>
                <a:pathLst>
                  <a:path w="7" h="6">
                    <a:moveTo>
                      <a:pt x="7" y="6"/>
                    </a:moveTo>
                    <a:cubicBezTo>
                      <a:pt x="6" y="3"/>
                      <a:pt x="3" y="2"/>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77" name="Freeform 311">
                <a:extLst>
                  <a:ext uri="{FF2B5EF4-FFF2-40B4-BE49-F238E27FC236}">
                    <a16:creationId xmlns:a16="http://schemas.microsoft.com/office/drawing/2014/main" id="{72D517C8-EEB3-4684-8FEC-16A09A7C2F9B}"/>
                  </a:ext>
                </a:extLst>
              </p:cNvPr>
              <p:cNvSpPr>
                <a:spLocks/>
              </p:cNvSpPr>
              <p:nvPr/>
            </p:nvSpPr>
            <p:spPr bwMode="auto">
              <a:xfrm>
                <a:off x="3089" y="2256"/>
                <a:ext cx="7" cy="35"/>
              </a:xfrm>
              <a:custGeom>
                <a:avLst/>
                <a:gdLst>
                  <a:gd name="T0" fmla="*/ 37 w 3"/>
                  <a:gd name="T1" fmla="*/ 0 h 13"/>
                  <a:gd name="T2" fmla="*/ 12 w 3"/>
                  <a:gd name="T3" fmla="*/ 253 h 13"/>
                  <a:gd name="T4" fmla="*/ 0 60000 65536"/>
                  <a:gd name="T5" fmla="*/ 0 60000 65536"/>
                </a:gdLst>
                <a:ahLst/>
                <a:cxnLst>
                  <a:cxn ang="T4">
                    <a:pos x="T0" y="T1"/>
                  </a:cxn>
                  <a:cxn ang="T5">
                    <a:pos x="T2" y="T3"/>
                  </a:cxn>
                </a:cxnLst>
                <a:rect l="0" t="0" r="r" b="b"/>
                <a:pathLst>
                  <a:path w="3" h="13">
                    <a:moveTo>
                      <a:pt x="3" y="0"/>
                    </a:moveTo>
                    <a:cubicBezTo>
                      <a:pt x="1" y="4"/>
                      <a:pt x="0" y="8"/>
                      <a:pt x="1" y="1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78" name="Freeform 312">
                <a:extLst>
                  <a:ext uri="{FF2B5EF4-FFF2-40B4-BE49-F238E27FC236}">
                    <a16:creationId xmlns:a16="http://schemas.microsoft.com/office/drawing/2014/main" id="{E7930A1B-5468-4235-B63F-9613027B9A22}"/>
                  </a:ext>
                </a:extLst>
              </p:cNvPr>
              <p:cNvSpPr>
                <a:spLocks/>
              </p:cNvSpPr>
              <p:nvPr/>
            </p:nvSpPr>
            <p:spPr bwMode="auto">
              <a:xfrm>
                <a:off x="3066" y="2269"/>
                <a:ext cx="20" cy="8"/>
              </a:xfrm>
              <a:custGeom>
                <a:avLst/>
                <a:gdLst>
                  <a:gd name="T0" fmla="*/ 125 w 8"/>
                  <a:gd name="T1" fmla="*/ 56 h 3"/>
                  <a:gd name="T2" fmla="*/ 0 w 8"/>
                  <a:gd name="T3" fmla="*/ 21 h 3"/>
                  <a:gd name="T4" fmla="*/ 0 60000 65536"/>
                  <a:gd name="T5" fmla="*/ 0 60000 65536"/>
                </a:gdLst>
                <a:ahLst/>
                <a:cxnLst>
                  <a:cxn ang="T4">
                    <a:pos x="T0" y="T1"/>
                  </a:cxn>
                  <a:cxn ang="T5">
                    <a:pos x="T2" y="T3"/>
                  </a:cxn>
                </a:cxnLst>
                <a:rect l="0" t="0" r="r" b="b"/>
                <a:pathLst>
                  <a:path w="8" h="3">
                    <a:moveTo>
                      <a:pt x="8" y="3"/>
                    </a:moveTo>
                    <a:cubicBezTo>
                      <a:pt x="6" y="1"/>
                      <a:pt x="3" y="0"/>
                      <a:pt x="0"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79" name="Freeform 313">
                <a:extLst>
                  <a:ext uri="{FF2B5EF4-FFF2-40B4-BE49-F238E27FC236}">
                    <a16:creationId xmlns:a16="http://schemas.microsoft.com/office/drawing/2014/main" id="{719099FA-1BED-44EA-B55D-2BEE98217BE5}"/>
                  </a:ext>
                </a:extLst>
              </p:cNvPr>
              <p:cNvSpPr>
                <a:spLocks/>
              </p:cNvSpPr>
              <p:nvPr/>
            </p:nvSpPr>
            <p:spPr bwMode="auto">
              <a:xfrm>
                <a:off x="3284" y="2395"/>
                <a:ext cx="17" cy="32"/>
              </a:xfrm>
              <a:custGeom>
                <a:avLst/>
                <a:gdLst>
                  <a:gd name="T0" fmla="*/ 100 w 7"/>
                  <a:gd name="T1" fmla="*/ 0 h 12"/>
                  <a:gd name="T2" fmla="*/ 0 w 7"/>
                  <a:gd name="T3" fmla="*/ 227 h 12"/>
                  <a:gd name="T4" fmla="*/ 0 60000 65536"/>
                  <a:gd name="T5" fmla="*/ 0 60000 65536"/>
                </a:gdLst>
                <a:ahLst/>
                <a:cxnLst>
                  <a:cxn ang="T4">
                    <a:pos x="T0" y="T1"/>
                  </a:cxn>
                  <a:cxn ang="T5">
                    <a:pos x="T2" y="T3"/>
                  </a:cxn>
                </a:cxnLst>
                <a:rect l="0" t="0" r="r" b="b"/>
                <a:pathLst>
                  <a:path w="7" h="12">
                    <a:moveTo>
                      <a:pt x="7" y="0"/>
                    </a:moveTo>
                    <a:cubicBezTo>
                      <a:pt x="6" y="5"/>
                      <a:pt x="5" y="10"/>
                      <a:pt x="0" y="1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80" name="Freeform 314">
                <a:extLst>
                  <a:ext uri="{FF2B5EF4-FFF2-40B4-BE49-F238E27FC236}">
                    <a16:creationId xmlns:a16="http://schemas.microsoft.com/office/drawing/2014/main" id="{7A11581C-3273-4FEE-993C-AE7F5ABF988A}"/>
                  </a:ext>
                </a:extLst>
              </p:cNvPr>
              <p:cNvSpPr>
                <a:spLocks/>
              </p:cNvSpPr>
              <p:nvPr/>
            </p:nvSpPr>
            <p:spPr bwMode="auto">
              <a:xfrm>
                <a:off x="3294" y="2421"/>
                <a:ext cx="17" cy="11"/>
              </a:xfrm>
              <a:custGeom>
                <a:avLst/>
                <a:gdLst>
                  <a:gd name="T0" fmla="*/ 0 w 7"/>
                  <a:gd name="T1" fmla="*/ 0 h 4"/>
                  <a:gd name="T2" fmla="*/ 100 w 7"/>
                  <a:gd name="T3" fmla="*/ 83 h 4"/>
                  <a:gd name="T4" fmla="*/ 0 60000 65536"/>
                  <a:gd name="T5" fmla="*/ 0 60000 65536"/>
                </a:gdLst>
                <a:ahLst/>
                <a:cxnLst>
                  <a:cxn ang="T4">
                    <a:pos x="T0" y="T1"/>
                  </a:cxn>
                  <a:cxn ang="T5">
                    <a:pos x="T2" y="T3"/>
                  </a:cxn>
                </a:cxnLst>
                <a:rect l="0" t="0" r="r" b="b"/>
                <a:pathLst>
                  <a:path w="7" h="4">
                    <a:moveTo>
                      <a:pt x="0" y="0"/>
                    </a:moveTo>
                    <a:cubicBezTo>
                      <a:pt x="3" y="0"/>
                      <a:pt x="5" y="1"/>
                      <a:pt x="7"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81" name="Freeform 315">
                <a:extLst>
                  <a:ext uri="{FF2B5EF4-FFF2-40B4-BE49-F238E27FC236}">
                    <a16:creationId xmlns:a16="http://schemas.microsoft.com/office/drawing/2014/main" id="{3CCA6CDE-E56C-4765-9023-4955310FD2A3}"/>
                  </a:ext>
                </a:extLst>
              </p:cNvPr>
              <p:cNvSpPr>
                <a:spLocks/>
              </p:cNvSpPr>
              <p:nvPr/>
            </p:nvSpPr>
            <p:spPr bwMode="auto">
              <a:xfrm>
                <a:off x="3496" y="2221"/>
                <a:ext cx="30" cy="32"/>
              </a:xfrm>
              <a:custGeom>
                <a:avLst/>
                <a:gdLst>
                  <a:gd name="T0" fmla="*/ 188 w 12"/>
                  <a:gd name="T1" fmla="*/ 0 h 12"/>
                  <a:gd name="T2" fmla="*/ 0 w 12"/>
                  <a:gd name="T3" fmla="*/ 227 h 12"/>
                  <a:gd name="T4" fmla="*/ 0 60000 65536"/>
                  <a:gd name="T5" fmla="*/ 0 60000 65536"/>
                </a:gdLst>
                <a:ahLst/>
                <a:cxnLst>
                  <a:cxn ang="T4">
                    <a:pos x="T0" y="T1"/>
                  </a:cxn>
                  <a:cxn ang="T5">
                    <a:pos x="T2" y="T3"/>
                  </a:cxn>
                </a:cxnLst>
                <a:rect l="0" t="0" r="r" b="b"/>
                <a:pathLst>
                  <a:path w="12" h="12">
                    <a:moveTo>
                      <a:pt x="12" y="0"/>
                    </a:moveTo>
                    <a:cubicBezTo>
                      <a:pt x="11" y="7"/>
                      <a:pt x="6" y="11"/>
                      <a:pt x="0" y="1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82" name="Freeform 316">
                <a:extLst>
                  <a:ext uri="{FF2B5EF4-FFF2-40B4-BE49-F238E27FC236}">
                    <a16:creationId xmlns:a16="http://schemas.microsoft.com/office/drawing/2014/main" id="{976E8691-A415-401D-945F-72C78348DC47}"/>
                  </a:ext>
                </a:extLst>
              </p:cNvPr>
              <p:cNvSpPr>
                <a:spLocks/>
              </p:cNvSpPr>
              <p:nvPr/>
            </p:nvSpPr>
            <p:spPr bwMode="auto">
              <a:xfrm>
                <a:off x="3514" y="2245"/>
                <a:ext cx="12" cy="19"/>
              </a:xfrm>
              <a:custGeom>
                <a:avLst/>
                <a:gdLst>
                  <a:gd name="T0" fmla="*/ 0 w 5"/>
                  <a:gd name="T1" fmla="*/ 0 h 7"/>
                  <a:gd name="T2" fmla="*/ 70 w 5"/>
                  <a:gd name="T3" fmla="*/ 141 h 7"/>
                  <a:gd name="T4" fmla="*/ 0 60000 65536"/>
                  <a:gd name="T5" fmla="*/ 0 60000 65536"/>
                </a:gdLst>
                <a:ahLst/>
                <a:cxnLst>
                  <a:cxn ang="T4">
                    <a:pos x="T0" y="T1"/>
                  </a:cxn>
                  <a:cxn ang="T5">
                    <a:pos x="T2" y="T3"/>
                  </a:cxn>
                </a:cxnLst>
                <a:rect l="0" t="0" r="r" b="b"/>
                <a:pathLst>
                  <a:path w="5" h="7">
                    <a:moveTo>
                      <a:pt x="0" y="0"/>
                    </a:moveTo>
                    <a:cubicBezTo>
                      <a:pt x="2" y="2"/>
                      <a:pt x="4" y="4"/>
                      <a:pt x="5"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83" name="Freeform 317">
                <a:extLst>
                  <a:ext uri="{FF2B5EF4-FFF2-40B4-BE49-F238E27FC236}">
                    <a16:creationId xmlns:a16="http://schemas.microsoft.com/office/drawing/2014/main" id="{2C51FBAB-BE19-4D4E-BCCD-35FCD737729B}"/>
                  </a:ext>
                </a:extLst>
              </p:cNvPr>
              <p:cNvSpPr>
                <a:spLocks/>
              </p:cNvSpPr>
              <p:nvPr/>
            </p:nvSpPr>
            <p:spPr bwMode="auto">
              <a:xfrm>
                <a:off x="3746" y="2325"/>
                <a:ext cx="20" cy="48"/>
              </a:xfrm>
              <a:custGeom>
                <a:avLst/>
                <a:gdLst>
                  <a:gd name="T0" fmla="*/ 113 w 8"/>
                  <a:gd name="T1" fmla="*/ 0 h 18"/>
                  <a:gd name="T2" fmla="*/ 0 w 8"/>
                  <a:gd name="T3" fmla="*/ 341 h 18"/>
                  <a:gd name="T4" fmla="*/ 0 60000 65536"/>
                  <a:gd name="T5" fmla="*/ 0 60000 65536"/>
                </a:gdLst>
                <a:ahLst/>
                <a:cxnLst>
                  <a:cxn ang="T4">
                    <a:pos x="T0" y="T1"/>
                  </a:cxn>
                  <a:cxn ang="T5">
                    <a:pos x="T2" y="T3"/>
                  </a:cxn>
                </a:cxnLst>
                <a:rect l="0" t="0" r="r" b="b"/>
                <a:pathLst>
                  <a:path w="8" h="18">
                    <a:moveTo>
                      <a:pt x="7" y="0"/>
                    </a:moveTo>
                    <a:cubicBezTo>
                      <a:pt x="8" y="7"/>
                      <a:pt x="4" y="14"/>
                      <a:pt x="0" y="1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84" name="Freeform 318">
                <a:extLst>
                  <a:ext uri="{FF2B5EF4-FFF2-40B4-BE49-F238E27FC236}">
                    <a16:creationId xmlns:a16="http://schemas.microsoft.com/office/drawing/2014/main" id="{07CBF1EB-DDF8-4193-92E9-7E62DD480B9F}"/>
                  </a:ext>
                </a:extLst>
              </p:cNvPr>
              <p:cNvSpPr>
                <a:spLocks/>
              </p:cNvSpPr>
              <p:nvPr/>
            </p:nvSpPr>
            <p:spPr bwMode="auto">
              <a:xfrm>
                <a:off x="3756" y="2363"/>
                <a:ext cx="10" cy="10"/>
              </a:xfrm>
              <a:custGeom>
                <a:avLst/>
                <a:gdLst>
                  <a:gd name="T0" fmla="*/ 0 w 4"/>
                  <a:gd name="T1" fmla="*/ 0 h 4"/>
                  <a:gd name="T2" fmla="*/ 63 w 4"/>
                  <a:gd name="T3" fmla="*/ 63 h 4"/>
                  <a:gd name="T4" fmla="*/ 0 60000 65536"/>
                  <a:gd name="T5" fmla="*/ 0 60000 65536"/>
                </a:gdLst>
                <a:ahLst/>
                <a:cxnLst>
                  <a:cxn ang="T4">
                    <a:pos x="T0" y="T1"/>
                  </a:cxn>
                  <a:cxn ang="T5">
                    <a:pos x="T2" y="T3"/>
                  </a:cxn>
                </a:cxnLst>
                <a:rect l="0" t="0" r="r" b="b"/>
                <a:pathLst>
                  <a:path w="4" h="4">
                    <a:moveTo>
                      <a:pt x="0" y="0"/>
                    </a:moveTo>
                    <a:cubicBezTo>
                      <a:pt x="1" y="1"/>
                      <a:pt x="3" y="2"/>
                      <a:pt x="4"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85" name="Freeform 319">
                <a:extLst>
                  <a:ext uri="{FF2B5EF4-FFF2-40B4-BE49-F238E27FC236}">
                    <a16:creationId xmlns:a16="http://schemas.microsoft.com/office/drawing/2014/main" id="{42430D57-427B-4BCD-9FC9-6897FCF256BD}"/>
                  </a:ext>
                </a:extLst>
              </p:cNvPr>
              <p:cNvSpPr>
                <a:spLocks/>
              </p:cNvSpPr>
              <p:nvPr/>
            </p:nvSpPr>
            <p:spPr bwMode="auto">
              <a:xfrm>
                <a:off x="3586" y="2339"/>
                <a:ext cx="35" cy="24"/>
              </a:xfrm>
              <a:custGeom>
                <a:avLst/>
                <a:gdLst>
                  <a:gd name="T0" fmla="*/ 220 w 14"/>
                  <a:gd name="T1" fmla="*/ 136 h 9"/>
                  <a:gd name="T2" fmla="*/ 0 w 14"/>
                  <a:gd name="T3" fmla="*/ 0 h 9"/>
                  <a:gd name="T4" fmla="*/ 0 60000 65536"/>
                  <a:gd name="T5" fmla="*/ 0 60000 65536"/>
                </a:gdLst>
                <a:ahLst/>
                <a:cxnLst>
                  <a:cxn ang="T4">
                    <a:pos x="T0" y="T1"/>
                  </a:cxn>
                  <a:cxn ang="T5">
                    <a:pos x="T2" y="T3"/>
                  </a:cxn>
                </a:cxnLst>
                <a:rect l="0" t="0" r="r" b="b"/>
                <a:pathLst>
                  <a:path w="14" h="9">
                    <a:moveTo>
                      <a:pt x="14" y="7"/>
                    </a:moveTo>
                    <a:cubicBezTo>
                      <a:pt x="9" y="9"/>
                      <a:pt x="2" y="4"/>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86" name="Freeform 320">
                <a:extLst>
                  <a:ext uri="{FF2B5EF4-FFF2-40B4-BE49-F238E27FC236}">
                    <a16:creationId xmlns:a16="http://schemas.microsoft.com/office/drawing/2014/main" id="{F19E3194-63C7-4858-9ECF-B0AA83B780E1}"/>
                  </a:ext>
                </a:extLst>
              </p:cNvPr>
              <p:cNvSpPr>
                <a:spLocks/>
              </p:cNvSpPr>
              <p:nvPr/>
            </p:nvSpPr>
            <p:spPr bwMode="auto">
              <a:xfrm>
                <a:off x="3591" y="2360"/>
                <a:ext cx="13" cy="21"/>
              </a:xfrm>
              <a:custGeom>
                <a:avLst/>
                <a:gdLst>
                  <a:gd name="T0" fmla="*/ 88 w 5"/>
                  <a:gd name="T1" fmla="*/ 0 h 8"/>
                  <a:gd name="T2" fmla="*/ 0 w 5"/>
                  <a:gd name="T3" fmla="*/ 144 h 8"/>
                  <a:gd name="T4" fmla="*/ 0 60000 65536"/>
                  <a:gd name="T5" fmla="*/ 0 60000 65536"/>
                </a:gdLst>
                <a:ahLst/>
                <a:cxnLst>
                  <a:cxn ang="T4">
                    <a:pos x="T0" y="T1"/>
                  </a:cxn>
                  <a:cxn ang="T5">
                    <a:pos x="T2" y="T3"/>
                  </a:cxn>
                </a:cxnLst>
                <a:rect l="0" t="0" r="r" b="b"/>
                <a:pathLst>
                  <a:path w="5" h="8">
                    <a:moveTo>
                      <a:pt x="5" y="0"/>
                    </a:moveTo>
                    <a:cubicBezTo>
                      <a:pt x="3" y="3"/>
                      <a:pt x="2" y="5"/>
                      <a:pt x="0"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87" name="Freeform 321">
                <a:extLst>
                  <a:ext uri="{FF2B5EF4-FFF2-40B4-BE49-F238E27FC236}">
                    <a16:creationId xmlns:a16="http://schemas.microsoft.com/office/drawing/2014/main" id="{23E1F71B-FC81-459E-BA37-B5BD08D03B04}"/>
                  </a:ext>
                </a:extLst>
              </p:cNvPr>
              <p:cNvSpPr>
                <a:spLocks/>
              </p:cNvSpPr>
              <p:nvPr/>
            </p:nvSpPr>
            <p:spPr bwMode="auto">
              <a:xfrm>
                <a:off x="3426" y="2341"/>
                <a:ext cx="25" cy="35"/>
              </a:xfrm>
              <a:custGeom>
                <a:avLst/>
                <a:gdLst>
                  <a:gd name="T0" fmla="*/ 0 w 10"/>
                  <a:gd name="T1" fmla="*/ 0 h 13"/>
                  <a:gd name="T2" fmla="*/ 158 w 10"/>
                  <a:gd name="T3" fmla="*/ 253 h 13"/>
                  <a:gd name="T4" fmla="*/ 0 60000 65536"/>
                  <a:gd name="T5" fmla="*/ 0 60000 65536"/>
                </a:gdLst>
                <a:ahLst/>
                <a:cxnLst>
                  <a:cxn ang="T4">
                    <a:pos x="T0" y="T1"/>
                  </a:cxn>
                  <a:cxn ang="T5">
                    <a:pos x="T2" y="T3"/>
                  </a:cxn>
                </a:cxnLst>
                <a:rect l="0" t="0" r="r" b="b"/>
                <a:pathLst>
                  <a:path w="10" h="13">
                    <a:moveTo>
                      <a:pt x="0" y="0"/>
                    </a:moveTo>
                    <a:cubicBezTo>
                      <a:pt x="0" y="7"/>
                      <a:pt x="5" y="10"/>
                      <a:pt x="10" y="1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88" name="Freeform 322">
                <a:extLst>
                  <a:ext uri="{FF2B5EF4-FFF2-40B4-BE49-F238E27FC236}">
                    <a16:creationId xmlns:a16="http://schemas.microsoft.com/office/drawing/2014/main" id="{8F554430-F005-40C9-A0A3-28C28D2EED53}"/>
                  </a:ext>
                </a:extLst>
              </p:cNvPr>
              <p:cNvSpPr>
                <a:spLocks/>
              </p:cNvSpPr>
              <p:nvPr/>
            </p:nvSpPr>
            <p:spPr bwMode="auto">
              <a:xfrm>
                <a:off x="3426" y="2371"/>
                <a:ext cx="10" cy="16"/>
              </a:xfrm>
              <a:custGeom>
                <a:avLst/>
                <a:gdLst>
                  <a:gd name="T0" fmla="*/ 63 w 4"/>
                  <a:gd name="T1" fmla="*/ 0 h 6"/>
                  <a:gd name="T2" fmla="*/ 0 w 4"/>
                  <a:gd name="T3" fmla="*/ 115 h 6"/>
                  <a:gd name="T4" fmla="*/ 0 60000 65536"/>
                  <a:gd name="T5" fmla="*/ 0 60000 65536"/>
                </a:gdLst>
                <a:ahLst/>
                <a:cxnLst>
                  <a:cxn ang="T4">
                    <a:pos x="T0" y="T1"/>
                  </a:cxn>
                  <a:cxn ang="T5">
                    <a:pos x="T2" y="T3"/>
                  </a:cxn>
                </a:cxnLst>
                <a:rect l="0" t="0" r="r" b="b"/>
                <a:pathLst>
                  <a:path w="4" h="6">
                    <a:moveTo>
                      <a:pt x="4" y="0"/>
                    </a:moveTo>
                    <a:cubicBezTo>
                      <a:pt x="3" y="2"/>
                      <a:pt x="1" y="4"/>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89" name="Freeform 323">
                <a:extLst>
                  <a:ext uri="{FF2B5EF4-FFF2-40B4-BE49-F238E27FC236}">
                    <a16:creationId xmlns:a16="http://schemas.microsoft.com/office/drawing/2014/main" id="{4C9B30BD-88C0-447D-B0FB-CA04257A7D16}"/>
                  </a:ext>
                </a:extLst>
              </p:cNvPr>
              <p:cNvSpPr>
                <a:spLocks/>
              </p:cNvSpPr>
              <p:nvPr/>
            </p:nvSpPr>
            <p:spPr bwMode="auto">
              <a:xfrm>
                <a:off x="3554" y="2493"/>
                <a:ext cx="12" cy="30"/>
              </a:xfrm>
              <a:custGeom>
                <a:avLst/>
                <a:gdLst>
                  <a:gd name="T0" fmla="*/ 12 w 5"/>
                  <a:gd name="T1" fmla="*/ 0 h 11"/>
                  <a:gd name="T2" fmla="*/ 70 w 5"/>
                  <a:gd name="T3" fmla="*/ 224 h 11"/>
                  <a:gd name="T4" fmla="*/ 0 60000 65536"/>
                  <a:gd name="T5" fmla="*/ 0 60000 65536"/>
                </a:gdLst>
                <a:ahLst/>
                <a:cxnLst>
                  <a:cxn ang="T4">
                    <a:pos x="T0" y="T1"/>
                  </a:cxn>
                  <a:cxn ang="T5">
                    <a:pos x="T2" y="T3"/>
                  </a:cxn>
                </a:cxnLst>
                <a:rect l="0" t="0" r="r" b="b"/>
                <a:pathLst>
                  <a:path w="5" h="11">
                    <a:moveTo>
                      <a:pt x="1" y="0"/>
                    </a:moveTo>
                    <a:cubicBezTo>
                      <a:pt x="0" y="4"/>
                      <a:pt x="2" y="9"/>
                      <a:pt x="5"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90" name="Freeform 324">
                <a:extLst>
                  <a:ext uri="{FF2B5EF4-FFF2-40B4-BE49-F238E27FC236}">
                    <a16:creationId xmlns:a16="http://schemas.microsoft.com/office/drawing/2014/main" id="{8E4A1BC6-69ED-4138-8A07-441F76F08F59}"/>
                  </a:ext>
                </a:extLst>
              </p:cNvPr>
              <p:cNvSpPr>
                <a:spLocks/>
              </p:cNvSpPr>
              <p:nvPr/>
            </p:nvSpPr>
            <p:spPr bwMode="auto">
              <a:xfrm>
                <a:off x="3536" y="2517"/>
                <a:ext cx="20" cy="11"/>
              </a:xfrm>
              <a:custGeom>
                <a:avLst/>
                <a:gdLst>
                  <a:gd name="T0" fmla="*/ 125 w 8"/>
                  <a:gd name="T1" fmla="*/ 0 h 4"/>
                  <a:gd name="T2" fmla="*/ 0 w 8"/>
                  <a:gd name="T3" fmla="*/ 83 h 4"/>
                  <a:gd name="T4" fmla="*/ 0 60000 65536"/>
                  <a:gd name="T5" fmla="*/ 0 60000 65536"/>
                </a:gdLst>
                <a:ahLst/>
                <a:cxnLst>
                  <a:cxn ang="T4">
                    <a:pos x="T0" y="T1"/>
                  </a:cxn>
                  <a:cxn ang="T5">
                    <a:pos x="T2" y="T3"/>
                  </a:cxn>
                </a:cxnLst>
                <a:rect l="0" t="0" r="r" b="b"/>
                <a:pathLst>
                  <a:path w="8" h="4">
                    <a:moveTo>
                      <a:pt x="8" y="0"/>
                    </a:moveTo>
                    <a:cubicBezTo>
                      <a:pt x="5" y="0"/>
                      <a:pt x="2" y="1"/>
                      <a:pt x="0"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91" name="Freeform 325">
                <a:extLst>
                  <a:ext uri="{FF2B5EF4-FFF2-40B4-BE49-F238E27FC236}">
                    <a16:creationId xmlns:a16="http://schemas.microsoft.com/office/drawing/2014/main" id="{BAF61975-184F-4D47-B861-07657ECCA6A9}"/>
                  </a:ext>
                </a:extLst>
              </p:cNvPr>
              <p:cNvSpPr>
                <a:spLocks/>
              </p:cNvSpPr>
              <p:nvPr/>
            </p:nvSpPr>
            <p:spPr bwMode="auto">
              <a:xfrm>
                <a:off x="3279" y="2547"/>
                <a:ext cx="22" cy="48"/>
              </a:xfrm>
              <a:custGeom>
                <a:avLst/>
                <a:gdLst>
                  <a:gd name="T0" fmla="*/ 120 w 9"/>
                  <a:gd name="T1" fmla="*/ 0 h 18"/>
                  <a:gd name="T2" fmla="*/ 0 w 9"/>
                  <a:gd name="T3" fmla="*/ 341 h 18"/>
                  <a:gd name="T4" fmla="*/ 0 60000 65536"/>
                  <a:gd name="T5" fmla="*/ 0 60000 65536"/>
                </a:gdLst>
                <a:ahLst/>
                <a:cxnLst>
                  <a:cxn ang="T4">
                    <a:pos x="T0" y="T1"/>
                  </a:cxn>
                  <a:cxn ang="T5">
                    <a:pos x="T2" y="T3"/>
                  </a:cxn>
                </a:cxnLst>
                <a:rect l="0" t="0" r="r" b="b"/>
                <a:pathLst>
                  <a:path w="9" h="18">
                    <a:moveTo>
                      <a:pt x="8" y="0"/>
                    </a:moveTo>
                    <a:cubicBezTo>
                      <a:pt x="9" y="7"/>
                      <a:pt x="6" y="14"/>
                      <a:pt x="0" y="1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92" name="Freeform 326">
                <a:extLst>
                  <a:ext uri="{FF2B5EF4-FFF2-40B4-BE49-F238E27FC236}">
                    <a16:creationId xmlns:a16="http://schemas.microsoft.com/office/drawing/2014/main" id="{64ADC7AA-CFA5-4DBE-AC0D-8710E2BCC441}"/>
                  </a:ext>
                </a:extLst>
              </p:cNvPr>
              <p:cNvSpPr>
                <a:spLocks/>
              </p:cNvSpPr>
              <p:nvPr/>
            </p:nvSpPr>
            <p:spPr bwMode="auto">
              <a:xfrm>
                <a:off x="3294" y="2581"/>
                <a:ext cx="15" cy="6"/>
              </a:xfrm>
              <a:custGeom>
                <a:avLst/>
                <a:gdLst>
                  <a:gd name="T0" fmla="*/ 0 w 6"/>
                  <a:gd name="T1" fmla="*/ 0 h 2"/>
                  <a:gd name="T2" fmla="*/ 95 w 6"/>
                  <a:gd name="T3" fmla="*/ 54 h 2"/>
                  <a:gd name="T4" fmla="*/ 0 60000 65536"/>
                  <a:gd name="T5" fmla="*/ 0 60000 65536"/>
                </a:gdLst>
                <a:ahLst/>
                <a:cxnLst>
                  <a:cxn ang="T4">
                    <a:pos x="T0" y="T1"/>
                  </a:cxn>
                  <a:cxn ang="T5">
                    <a:pos x="T2" y="T3"/>
                  </a:cxn>
                </a:cxnLst>
                <a:rect l="0" t="0" r="r" b="b"/>
                <a:pathLst>
                  <a:path w="6" h="2">
                    <a:moveTo>
                      <a:pt x="0" y="0"/>
                    </a:moveTo>
                    <a:cubicBezTo>
                      <a:pt x="2" y="1"/>
                      <a:pt x="4" y="1"/>
                      <a:pt x="6"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93" name="Freeform 327">
                <a:extLst>
                  <a:ext uri="{FF2B5EF4-FFF2-40B4-BE49-F238E27FC236}">
                    <a16:creationId xmlns:a16="http://schemas.microsoft.com/office/drawing/2014/main" id="{E91A9555-42B5-4B47-8FDE-79CD2C5ABFCB}"/>
                  </a:ext>
                </a:extLst>
              </p:cNvPr>
              <p:cNvSpPr>
                <a:spLocks/>
              </p:cNvSpPr>
              <p:nvPr/>
            </p:nvSpPr>
            <p:spPr bwMode="auto">
              <a:xfrm>
                <a:off x="3224" y="2469"/>
                <a:ext cx="5" cy="22"/>
              </a:xfrm>
              <a:custGeom>
                <a:avLst/>
                <a:gdLst>
                  <a:gd name="T0" fmla="*/ 33 w 2"/>
                  <a:gd name="T1" fmla="*/ 0 h 8"/>
                  <a:gd name="T2" fmla="*/ 0 w 2"/>
                  <a:gd name="T3" fmla="*/ 168 h 8"/>
                  <a:gd name="T4" fmla="*/ 0 60000 65536"/>
                  <a:gd name="T5" fmla="*/ 0 60000 65536"/>
                </a:gdLst>
                <a:ahLst/>
                <a:cxnLst>
                  <a:cxn ang="T4">
                    <a:pos x="T0" y="T1"/>
                  </a:cxn>
                  <a:cxn ang="T5">
                    <a:pos x="T2" y="T3"/>
                  </a:cxn>
                </a:cxnLst>
                <a:rect l="0" t="0" r="r" b="b"/>
                <a:pathLst>
                  <a:path w="2" h="8">
                    <a:moveTo>
                      <a:pt x="2" y="0"/>
                    </a:moveTo>
                    <a:cubicBezTo>
                      <a:pt x="0" y="2"/>
                      <a:pt x="0" y="5"/>
                      <a:pt x="0"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94" name="Freeform 328">
                <a:extLst>
                  <a:ext uri="{FF2B5EF4-FFF2-40B4-BE49-F238E27FC236}">
                    <a16:creationId xmlns:a16="http://schemas.microsoft.com/office/drawing/2014/main" id="{5D478E1B-30F6-4AB1-971D-E7B65202CE2D}"/>
                  </a:ext>
                </a:extLst>
              </p:cNvPr>
              <p:cNvSpPr>
                <a:spLocks/>
              </p:cNvSpPr>
              <p:nvPr/>
            </p:nvSpPr>
            <p:spPr bwMode="auto">
              <a:xfrm>
                <a:off x="3211" y="2469"/>
                <a:ext cx="10" cy="11"/>
              </a:xfrm>
              <a:custGeom>
                <a:avLst/>
                <a:gdLst>
                  <a:gd name="T0" fmla="*/ 63 w 4"/>
                  <a:gd name="T1" fmla="*/ 83 h 4"/>
                  <a:gd name="T2" fmla="*/ 0 w 4"/>
                  <a:gd name="T3" fmla="*/ 0 h 4"/>
                  <a:gd name="T4" fmla="*/ 0 60000 65536"/>
                  <a:gd name="T5" fmla="*/ 0 60000 65536"/>
                </a:gdLst>
                <a:ahLst/>
                <a:cxnLst>
                  <a:cxn ang="T4">
                    <a:pos x="T0" y="T1"/>
                  </a:cxn>
                  <a:cxn ang="T5">
                    <a:pos x="T2" y="T3"/>
                  </a:cxn>
                </a:cxnLst>
                <a:rect l="0" t="0" r="r" b="b"/>
                <a:pathLst>
                  <a:path w="4" h="4">
                    <a:moveTo>
                      <a:pt x="4" y="4"/>
                    </a:moveTo>
                    <a:cubicBezTo>
                      <a:pt x="3" y="2"/>
                      <a:pt x="2" y="1"/>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95" name="Freeform 329">
                <a:extLst>
                  <a:ext uri="{FF2B5EF4-FFF2-40B4-BE49-F238E27FC236}">
                    <a16:creationId xmlns:a16="http://schemas.microsoft.com/office/drawing/2014/main" id="{D601512E-B495-4198-A9CE-0494FE0394FE}"/>
                  </a:ext>
                </a:extLst>
              </p:cNvPr>
              <p:cNvSpPr>
                <a:spLocks/>
              </p:cNvSpPr>
              <p:nvPr/>
            </p:nvSpPr>
            <p:spPr bwMode="auto">
              <a:xfrm>
                <a:off x="3691" y="2509"/>
                <a:ext cx="30" cy="30"/>
              </a:xfrm>
              <a:custGeom>
                <a:avLst/>
                <a:gdLst>
                  <a:gd name="T0" fmla="*/ 188 w 12"/>
                  <a:gd name="T1" fmla="*/ 0 h 11"/>
                  <a:gd name="T2" fmla="*/ 0 w 12"/>
                  <a:gd name="T3" fmla="*/ 224 h 11"/>
                  <a:gd name="T4" fmla="*/ 0 60000 65536"/>
                  <a:gd name="T5" fmla="*/ 0 60000 65536"/>
                </a:gdLst>
                <a:ahLst/>
                <a:cxnLst>
                  <a:cxn ang="T4">
                    <a:pos x="T0" y="T1"/>
                  </a:cxn>
                  <a:cxn ang="T5">
                    <a:pos x="T2" y="T3"/>
                  </a:cxn>
                </a:cxnLst>
                <a:rect l="0" t="0" r="r" b="b"/>
                <a:pathLst>
                  <a:path w="12" h="11">
                    <a:moveTo>
                      <a:pt x="12" y="0"/>
                    </a:moveTo>
                    <a:cubicBezTo>
                      <a:pt x="10" y="6"/>
                      <a:pt x="5" y="9"/>
                      <a:pt x="0"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96" name="Freeform 330">
                <a:extLst>
                  <a:ext uri="{FF2B5EF4-FFF2-40B4-BE49-F238E27FC236}">
                    <a16:creationId xmlns:a16="http://schemas.microsoft.com/office/drawing/2014/main" id="{FD13C9C7-F17A-4646-A75B-DEE1C83D3F56}"/>
                  </a:ext>
                </a:extLst>
              </p:cNvPr>
              <p:cNvSpPr>
                <a:spLocks/>
              </p:cNvSpPr>
              <p:nvPr/>
            </p:nvSpPr>
            <p:spPr bwMode="auto">
              <a:xfrm>
                <a:off x="3709" y="2531"/>
                <a:ext cx="12" cy="18"/>
              </a:xfrm>
              <a:custGeom>
                <a:avLst/>
                <a:gdLst>
                  <a:gd name="T0" fmla="*/ 0 w 5"/>
                  <a:gd name="T1" fmla="*/ 0 h 7"/>
                  <a:gd name="T2" fmla="*/ 70 w 5"/>
                  <a:gd name="T3" fmla="*/ 118 h 7"/>
                  <a:gd name="T4" fmla="*/ 0 60000 65536"/>
                  <a:gd name="T5" fmla="*/ 0 60000 65536"/>
                </a:gdLst>
                <a:ahLst/>
                <a:cxnLst>
                  <a:cxn ang="T4">
                    <a:pos x="T0" y="T1"/>
                  </a:cxn>
                  <a:cxn ang="T5">
                    <a:pos x="T2" y="T3"/>
                  </a:cxn>
                </a:cxnLst>
                <a:rect l="0" t="0" r="r" b="b"/>
                <a:pathLst>
                  <a:path w="5" h="7">
                    <a:moveTo>
                      <a:pt x="0" y="0"/>
                    </a:moveTo>
                    <a:cubicBezTo>
                      <a:pt x="2" y="2"/>
                      <a:pt x="4" y="4"/>
                      <a:pt x="5"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97" name="Freeform 331">
                <a:extLst>
                  <a:ext uri="{FF2B5EF4-FFF2-40B4-BE49-F238E27FC236}">
                    <a16:creationId xmlns:a16="http://schemas.microsoft.com/office/drawing/2014/main" id="{11E29693-CEDC-459A-B996-87B9A5D141F3}"/>
                  </a:ext>
                </a:extLst>
              </p:cNvPr>
              <p:cNvSpPr>
                <a:spLocks/>
              </p:cNvSpPr>
              <p:nvPr/>
            </p:nvSpPr>
            <p:spPr bwMode="auto">
              <a:xfrm>
                <a:off x="3594" y="2627"/>
                <a:ext cx="42" cy="29"/>
              </a:xfrm>
              <a:custGeom>
                <a:avLst/>
                <a:gdLst>
                  <a:gd name="T0" fmla="*/ 257 w 17"/>
                  <a:gd name="T1" fmla="*/ 200 h 11"/>
                  <a:gd name="T2" fmla="*/ 0 w 17"/>
                  <a:gd name="T3" fmla="*/ 0 h 11"/>
                  <a:gd name="T4" fmla="*/ 0 60000 65536"/>
                  <a:gd name="T5" fmla="*/ 0 60000 65536"/>
                </a:gdLst>
                <a:ahLst/>
                <a:cxnLst>
                  <a:cxn ang="T4">
                    <a:pos x="T0" y="T1"/>
                  </a:cxn>
                  <a:cxn ang="T5">
                    <a:pos x="T2" y="T3"/>
                  </a:cxn>
                </a:cxnLst>
                <a:rect l="0" t="0" r="r" b="b"/>
                <a:pathLst>
                  <a:path w="17" h="11">
                    <a:moveTo>
                      <a:pt x="17" y="11"/>
                    </a:moveTo>
                    <a:cubicBezTo>
                      <a:pt x="11" y="10"/>
                      <a:pt x="1" y="7"/>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98" name="Freeform 332">
                <a:extLst>
                  <a:ext uri="{FF2B5EF4-FFF2-40B4-BE49-F238E27FC236}">
                    <a16:creationId xmlns:a16="http://schemas.microsoft.com/office/drawing/2014/main" id="{25F7347E-960F-413A-A5BF-7EA7C8BF05A2}"/>
                  </a:ext>
                </a:extLst>
              </p:cNvPr>
              <p:cNvSpPr>
                <a:spLocks/>
              </p:cNvSpPr>
              <p:nvPr/>
            </p:nvSpPr>
            <p:spPr bwMode="auto">
              <a:xfrm>
                <a:off x="3601" y="2651"/>
                <a:ext cx="10" cy="16"/>
              </a:xfrm>
              <a:custGeom>
                <a:avLst/>
                <a:gdLst>
                  <a:gd name="T0" fmla="*/ 63 w 4"/>
                  <a:gd name="T1" fmla="*/ 0 h 6"/>
                  <a:gd name="T2" fmla="*/ 0 w 4"/>
                  <a:gd name="T3" fmla="*/ 115 h 6"/>
                  <a:gd name="T4" fmla="*/ 0 60000 65536"/>
                  <a:gd name="T5" fmla="*/ 0 60000 65536"/>
                </a:gdLst>
                <a:ahLst/>
                <a:cxnLst>
                  <a:cxn ang="T4">
                    <a:pos x="T0" y="T1"/>
                  </a:cxn>
                  <a:cxn ang="T5">
                    <a:pos x="T2" y="T3"/>
                  </a:cxn>
                </a:cxnLst>
                <a:rect l="0" t="0" r="r" b="b"/>
                <a:pathLst>
                  <a:path w="4" h="6">
                    <a:moveTo>
                      <a:pt x="4" y="0"/>
                    </a:moveTo>
                    <a:cubicBezTo>
                      <a:pt x="3" y="2"/>
                      <a:pt x="1" y="4"/>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99" name="Freeform 333">
                <a:extLst>
                  <a:ext uri="{FF2B5EF4-FFF2-40B4-BE49-F238E27FC236}">
                    <a16:creationId xmlns:a16="http://schemas.microsoft.com/office/drawing/2014/main" id="{A88482C7-4587-471F-88F6-9ACC894B6667}"/>
                  </a:ext>
                </a:extLst>
              </p:cNvPr>
              <p:cNvSpPr>
                <a:spLocks/>
              </p:cNvSpPr>
              <p:nvPr/>
            </p:nvSpPr>
            <p:spPr bwMode="auto">
              <a:xfrm>
                <a:off x="3434" y="2573"/>
                <a:ext cx="20" cy="40"/>
              </a:xfrm>
              <a:custGeom>
                <a:avLst/>
                <a:gdLst>
                  <a:gd name="T0" fmla="*/ 20 w 8"/>
                  <a:gd name="T1" fmla="*/ 0 h 15"/>
                  <a:gd name="T2" fmla="*/ 125 w 8"/>
                  <a:gd name="T3" fmla="*/ 285 h 15"/>
                  <a:gd name="T4" fmla="*/ 0 60000 65536"/>
                  <a:gd name="T5" fmla="*/ 0 60000 65536"/>
                </a:gdLst>
                <a:ahLst/>
                <a:cxnLst>
                  <a:cxn ang="T4">
                    <a:pos x="T0" y="T1"/>
                  </a:cxn>
                  <a:cxn ang="T5">
                    <a:pos x="T2" y="T3"/>
                  </a:cxn>
                </a:cxnLst>
                <a:rect l="0" t="0" r="r" b="b"/>
                <a:pathLst>
                  <a:path w="8" h="15">
                    <a:moveTo>
                      <a:pt x="1" y="0"/>
                    </a:moveTo>
                    <a:cubicBezTo>
                      <a:pt x="0" y="5"/>
                      <a:pt x="4" y="11"/>
                      <a:pt x="8" y="1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00" name="Freeform 334">
                <a:extLst>
                  <a:ext uri="{FF2B5EF4-FFF2-40B4-BE49-F238E27FC236}">
                    <a16:creationId xmlns:a16="http://schemas.microsoft.com/office/drawing/2014/main" id="{7D10798B-D2FD-49C6-9A70-2DB4BCB4DB18}"/>
                  </a:ext>
                </a:extLst>
              </p:cNvPr>
              <p:cNvSpPr>
                <a:spLocks/>
              </p:cNvSpPr>
              <p:nvPr/>
            </p:nvSpPr>
            <p:spPr bwMode="auto">
              <a:xfrm>
                <a:off x="3421" y="2597"/>
                <a:ext cx="20" cy="14"/>
              </a:xfrm>
              <a:custGeom>
                <a:avLst/>
                <a:gdLst>
                  <a:gd name="T0" fmla="*/ 125 w 8"/>
                  <a:gd name="T1" fmla="*/ 0 h 5"/>
                  <a:gd name="T2" fmla="*/ 0 w 8"/>
                  <a:gd name="T3" fmla="*/ 109 h 5"/>
                  <a:gd name="T4" fmla="*/ 0 60000 65536"/>
                  <a:gd name="T5" fmla="*/ 0 60000 65536"/>
                </a:gdLst>
                <a:ahLst/>
                <a:cxnLst>
                  <a:cxn ang="T4">
                    <a:pos x="T0" y="T1"/>
                  </a:cxn>
                  <a:cxn ang="T5">
                    <a:pos x="T2" y="T3"/>
                  </a:cxn>
                </a:cxnLst>
                <a:rect l="0" t="0" r="r" b="b"/>
                <a:pathLst>
                  <a:path w="8" h="5">
                    <a:moveTo>
                      <a:pt x="8" y="0"/>
                    </a:moveTo>
                    <a:cubicBezTo>
                      <a:pt x="6" y="2"/>
                      <a:pt x="3" y="4"/>
                      <a:pt x="0" y="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01" name="Freeform 335">
                <a:extLst>
                  <a:ext uri="{FF2B5EF4-FFF2-40B4-BE49-F238E27FC236}">
                    <a16:creationId xmlns:a16="http://schemas.microsoft.com/office/drawing/2014/main" id="{BE334144-A43C-4B29-88CA-5DACAEF1F9FD}"/>
                  </a:ext>
                </a:extLst>
              </p:cNvPr>
              <p:cNvSpPr>
                <a:spLocks/>
              </p:cNvSpPr>
              <p:nvPr/>
            </p:nvSpPr>
            <p:spPr bwMode="auto">
              <a:xfrm>
                <a:off x="3471" y="2720"/>
                <a:ext cx="50" cy="35"/>
              </a:xfrm>
              <a:custGeom>
                <a:avLst/>
                <a:gdLst>
                  <a:gd name="T0" fmla="*/ 313 w 20"/>
                  <a:gd name="T1" fmla="*/ 253 h 13"/>
                  <a:gd name="T2" fmla="*/ 0 w 20"/>
                  <a:gd name="T3" fmla="*/ 0 h 13"/>
                  <a:gd name="T4" fmla="*/ 0 60000 65536"/>
                  <a:gd name="T5" fmla="*/ 0 60000 65536"/>
                </a:gdLst>
                <a:ahLst/>
                <a:cxnLst>
                  <a:cxn ang="T4">
                    <a:pos x="T0" y="T1"/>
                  </a:cxn>
                  <a:cxn ang="T5">
                    <a:pos x="T2" y="T3"/>
                  </a:cxn>
                </a:cxnLst>
                <a:rect l="0" t="0" r="r" b="b"/>
                <a:pathLst>
                  <a:path w="20" h="13">
                    <a:moveTo>
                      <a:pt x="20" y="13"/>
                    </a:moveTo>
                    <a:cubicBezTo>
                      <a:pt x="11" y="13"/>
                      <a:pt x="3" y="8"/>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02" name="Freeform 336">
                <a:extLst>
                  <a:ext uri="{FF2B5EF4-FFF2-40B4-BE49-F238E27FC236}">
                    <a16:creationId xmlns:a16="http://schemas.microsoft.com/office/drawing/2014/main" id="{FCF52B4D-B370-4630-8350-0892AC7B8C01}"/>
                  </a:ext>
                </a:extLst>
              </p:cNvPr>
              <p:cNvSpPr>
                <a:spLocks/>
              </p:cNvSpPr>
              <p:nvPr/>
            </p:nvSpPr>
            <p:spPr bwMode="auto">
              <a:xfrm>
                <a:off x="3484" y="2752"/>
                <a:ext cx="7" cy="16"/>
              </a:xfrm>
              <a:custGeom>
                <a:avLst/>
                <a:gdLst>
                  <a:gd name="T0" fmla="*/ 37 w 3"/>
                  <a:gd name="T1" fmla="*/ 0 h 6"/>
                  <a:gd name="T2" fmla="*/ 12 w 3"/>
                  <a:gd name="T3" fmla="*/ 115 h 6"/>
                  <a:gd name="T4" fmla="*/ 0 60000 65536"/>
                  <a:gd name="T5" fmla="*/ 0 60000 65536"/>
                </a:gdLst>
                <a:ahLst/>
                <a:cxnLst>
                  <a:cxn ang="T4">
                    <a:pos x="T0" y="T1"/>
                  </a:cxn>
                  <a:cxn ang="T5">
                    <a:pos x="T2" y="T3"/>
                  </a:cxn>
                </a:cxnLst>
                <a:rect l="0" t="0" r="r" b="b"/>
                <a:pathLst>
                  <a:path w="3" h="6">
                    <a:moveTo>
                      <a:pt x="3" y="0"/>
                    </a:moveTo>
                    <a:cubicBezTo>
                      <a:pt x="1" y="1"/>
                      <a:pt x="0" y="4"/>
                      <a:pt x="1"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03" name="Freeform 337">
                <a:extLst>
                  <a:ext uri="{FF2B5EF4-FFF2-40B4-BE49-F238E27FC236}">
                    <a16:creationId xmlns:a16="http://schemas.microsoft.com/office/drawing/2014/main" id="{7335FA1C-FED1-49FD-B67C-72D7BEC72762}"/>
                  </a:ext>
                </a:extLst>
              </p:cNvPr>
              <p:cNvSpPr>
                <a:spLocks/>
              </p:cNvSpPr>
              <p:nvPr/>
            </p:nvSpPr>
            <p:spPr bwMode="auto">
              <a:xfrm>
                <a:off x="3304" y="2704"/>
                <a:ext cx="32" cy="24"/>
              </a:xfrm>
              <a:custGeom>
                <a:avLst/>
                <a:gdLst>
                  <a:gd name="T0" fmla="*/ 194 w 13"/>
                  <a:gd name="T1" fmla="*/ 0 h 9"/>
                  <a:gd name="T2" fmla="*/ 0 w 13"/>
                  <a:gd name="T3" fmla="*/ 149 h 9"/>
                  <a:gd name="T4" fmla="*/ 0 60000 65536"/>
                  <a:gd name="T5" fmla="*/ 0 60000 65536"/>
                </a:gdLst>
                <a:ahLst/>
                <a:cxnLst>
                  <a:cxn ang="T4">
                    <a:pos x="T0" y="T1"/>
                  </a:cxn>
                  <a:cxn ang="T5">
                    <a:pos x="T2" y="T3"/>
                  </a:cxn>
                </a:cxnLst>
                <a:rect l="0" t="0" r="r" b="b"/>
                <a:pathLst>
                  <a:path w="13" h="9">
                    <a:moveTo>
                      <a:pt x="13" y="0"/>
                    </a:moveTo>
                    <a:cubicBezTo>
                      <a:pt x="11" y="5"/>
                      <a:pt x="5" y="9"/>
                      <a:pt x="0"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04" name="Freeform 338">
                <a:extLst>
                  <a:ext uri="{FF2B5EF4-FFF2-40B4-BE49-F238E27FC236}">
                    <a16:creationId xmlns:a16="http://schemas.microsoft.com/office/drawing/2014/main" id="{09749003-F9DE-49E8-91F4-384A5404FE63}"/>
                  </a:ext>
                </a:extLst>
              </p:cNvPr>
              <p:cNvSpPr>
                <a:spLocks/>
              </p:cNvSpPr>
              <p:nvPr/>
            </p:nvSpPr>
            <p:spPr bwMode="auto">
              <a:xfrm>
                <a:off x="3321" y="2725"/>
                <a:ext cx="10" cy="16"/>
              </a:xfrm>
              <a:custGeom>
                <a:avLst/>
                <a:gdLst>
                  <a:gd name="T0" fmla="*/ 0 w 4"/>
                  <a:gd name="T1" fmla="*/ 0 h 6"/>
                  <a:gd name="T2" fmla="*/ 63 w 4"/>
                  <a:gd name="T3" fmla="*/ 115 h 6"/>
                  <a:gd name="T4" fmla="*/ 0 60000 65536"/>
                  <a:gd name="T5" fmla="*/ 0 60000 65536"/>
                </a:gdLst>
                <a:ahLst/>
                <a:cxnLst>
                  <a:cxn ang="T4">
                    <a:pos x="T0" y="T1"/>
                  </a:cxn>
                  <a:cxn ang="T5">
                    <a:pos x="T2" y="T3"/>
                  </a:cxn>
                </a:cxnLst>
                <a:rect l="0" t="0" r="r" b="b"/>
                <a:pathLst>
                  <a:path w="4" h="6">
                    <a:moveTo>
                      <a:pt x="0" y="0"/>
                    </a:moveTo>
                    <a:cubicBezTo>
                      <a:pt x="2" y="2"/>
                      <a:pt x="3" y="4"/>
                      <a:pt x="4"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05" name="Freeform 339">
                <a:extLst>
                  <a:ext uri="{FF2B5EF4-FFF2-40B4-BE49-F238E27FC236}">
                    <a16:creationId xmlns:a16="http://schemas.microsoft.com/office/drawing/2014/main" id="{6E15FD82-93F5-4F13-9104-DF69780CD767}"/>
                  </a:ext>
                </a:extLst>
              </p:cNvPr>
              <p:cNvSpPr>
                <a:spLocks/>
              </p:cNvSpPr>
              <p:nvPr/>
            </p:nvSpPr>
            <p:spPr bwMode="auto">
              <a:xfrm>
                <a:off x="3346" y="2816"/>
                <a:ext cx="40" cy="24"/>
              </a:xfrm>
              <a:custGeom>
                <a:avLst/>
                <a:gdLst>
                  <a:gd name="T0" fmla="*/ 250 w 16"/>
                  <a:gd name="T1" fmla="*/ 171 h 9"/>
                  <a:gd name="T2" fmla="*/ 0 w 16"/>
                  <a:gd name="T3" fmla="*/ 0 h 9"/>
                  <a:gd name="T4" fmla="*/ 0 60000 65536"/>
                  <a:gd name="T5" fmla="*/ 0 60000 65536"/>
                </a:gdLst>
                <a:ahLst/>
                <a:cxnLst>
                  <a:cxn ang="T4">
                    <a:pos x="T0" y="T1"/>
                  </a:cxn>
                  <a:cxn ang="T5">
                    <a:pos x="T2" y="T3"/>
                  </a:cxn>
                </a:cxnLst>
                <a:rect l="0" t="0" r="r" b="b"/>
                <a:pathLst>
                  <a:path w="16" h="9">
                    <a:moveTo>
                      <a:pt x="16" y="9"/>
                    </a:moveTo>
                    <a:cubicBezTo>
                      <a:pt x="10" y="8"/>
                      <a:pt x="4" y="4"/>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06" name="Freeform 340">
                <a:extLst>
                  <a:ext uri="{FF2B5EF4-FFF2-40B4-BE49-F238E27FC236}">
                    <a16:creationId xmlns:a16="http://schemas.microsoft.com/office/drawing/2014/main" id="{67FF1DED-E31A-4325-B7B9-162A0797B850}"/>
                  </a:ext>
                </a:extLst>
              </p:cNvPr>
              <p:cNvSpPr>
                <a:spLocks/>
              </p:cNvSpPr>
              <p:nvPr/>
            </p:nvSpPr>
            <p:spPr bwMode="auto">
              <a:xfrm>
                <a:off x="3356" y="2835"/>
                <a:ext cx="5" cy="21"/>
              </a:xfrm>
              <a:custGeom>
                <a:avLst/>
                <a:gdLst>
                  <a:gd name="T0" fmla="*/ 33 w 2"/>
                  <a:gd name="T1" fmla="*/ 0 h 8"/>
                  <a:gd name="T2" fmla="*/ 0 w 2"/>
                  <a:gd name="T3" fmla="*/ 144 h 8"/>
                  <a:gd name="T4" fmla="*/ 0 60000 65536"/>
                  <a:gd name="T5" fmla="*/ 0 60000 65536"/>
                </a:gdLst>
                <a:ahLst/>
                <a:cxnLst>
                  <a:cxn ang="T4">
                    <a:pos x="T0" y="T1"/>
                  </a:cxn>
                  <a:cxn ang="T5">
                    <a:pos x="T2" y="T3"/>
                  </a:cxn>
                </a:cxnLst>
                <a:rect l="0" t="0" r="r" b="b"/>
                <a:pathLst>
                  <a:path w="2" h="8">
                    <a:moveTo>
                      <a:pt x="2" y="0"/>
                    </a:moveTo>
                    <a:cubicBezTo>
                      <a:pt x="1" y="3"/>
                      <a:pt x="0" y="5"/>
                      <a:pt x="0"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07" name="Freeform 341">
                <a:extLst>
                  <a:ext uri="{FF2B5EF4-FFF2-40B4-BE49-F238E27FC236}">
                    <a16:creationId xmlns:a16="http://schemas.microsoft.com/office/drawing/2014/main" id="{3A076119-6606-4FA3-9691-B489F2D7B5E4}"/>
                  </a:ext>
                </a:extLst>
              </p:cNvPr>
              <p:cNvSpPr>
                <a:spLocks/>
              </p:cNvSpPr>
              <p:nvPr/>
            </p:nvSpPr>
            <p:spPr bwMode="auto">
              <a:xfrm>
                <a:off x="3579" y="2891"/>
                <a:ext cx="15" cy="26"/>
              </a:xfrm>
              <a:custGeom>
                <a:avLst/>
                <a:gdLst>
                  <a:gd name="T0" fmla="*/ 83 w 6"/>
                  <a:gd name="T1" fmla="*/ 0 h 10"/>
                  <a:gd name="T2" fmla="*/ 0 w 6"/>
                  <a:gd name="T3" fmla="*/ 177 h 10"/>
                  <a:gd name="T4" fmla="*/ 0 60000 65536"/>
                  <a:gd name="T5" fmla="*/ 0 60000 65536"/>
                </a:gdLst>
                <a:ahLst/>
                <a:cxnLst>
                  <a:cxn ang="T4">
                    <a:pos x="T0" y="T1"/>
                  </a:cxn>
                  <a:cxn ang="T5">
                    <a:pos x="T2" y="T3"/>
                  </a:cxn>
                </a:cxnLst>
                <a:rect l="0" t="0" r="r" b="b"/>
                <a:pathLst>
                  <a:path w="6" h="10">
                    <a:moveTo>
                      <a:pt x="5" y="0"/>
                    </a:moveTo>
                    <a:cubicBezTo>
                      <a:pt x="6" y="4"/>
                      <a:pt x="3" y="8"/>
                      <a:pt x="0" y="1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08" name="Freeform 342">
                <a:extLst>
                  <a:ext uri="{FF2B5EF4-FFF2-40B4-BE49-F238E27FC236}">
                    <a16:creationId xmlns:a16="http://schemas.microsoft.com/office/drawing/2014/main" id="{C6C52A8B-97C9-4531-B505-E3D57C957B12}"/>
                  </a:ext>
                </a:extLst>
              </p:cNvPr>
              <p:cNvSpPr>
                <a:spLocks/>
              </p:cNvSpPr>
              <p:nvPr/>
            </p:nvSpPr>
            <p:spPr bwMode="auto">
              <a:xfrm>
                <a:off x="3586" y="2909"/>
                <a:ext cx="10" cy="8"/>
              </a:xfrm>
              <a:custGeom>
                <a:avLst/>
                <a:gdLst>
                  <a:gd name="T0" fmla="*/ 0 w 4"/>
                  <a:gd name="T1" fmla="*/ 0 h 3"/>
                  <a:gd name="T2" fmla="*/ 63 w 4"/>
                  <a:gd name="T3" fmla="*/ 56 h 3"/>
                  <a:gd name="T4" fmla="*/ 0 60000 65536"/>
                  <a:gd name="T5" fmla="*/ 0 60000 65536"/>
                </a:gdLst>
                <a:ahLst/>
                <a:cxnLst>
                  <a:cxn ang="T4">
                    <a:pos x="T0" y="T1"/>
                  </a:cxn>
                  <a:cxn ang="T5">
                    <a:pos x="T2" y="T3"/>
                  </a:cxn>
                </a:cxnLst>
                <a:rect l="0" t="0" r="r" b="b"/>
                <a:pathLst>
                  <a:path w="4" h="3">
                    <a:moveTo>
                      <a:pt x="0" y="0"/>
                    </a:moveTo>
                    <a:cubicBezTo>
                      <a:pt x="2" y="0"/>
                      <a:pt x="3" y="2"/>
                      <a:pt x="4" y="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09" name="Freeform 343">
                <a:extLst>
                  <a:ext uri="{FF2B5EF4-FFF2-40B4-BE49-F238E27FC236}">
                    <a16:creationId xmlns:a16="http://schemas.microsoft.com/office/drawing/2014/main" id="{7A1077BC-B159-41E5-AC46-91B95242B2A3}"/>
                  </a:ext>
                </a:extLst>
              </p:cNvPr>
              <p:cNvSpPr>
                <a:spLocks/>
              </p:cNvSpPr>
              <p:nvPr/>
            </p:nvSpPr>
            <p:spPr bwMode="auto">
              <a:xfrm>
                <a:off x="3771" y="2635"/>
                <a:ext cx="25" cy="40"/>
              </a:xfrm>
              <a:custGeom>
                <a:avLst/>
                <a:gdLst>
                  <a:gd name="T0" fmla="*/ 158 w 10"/>
                  <a:gd name="T1" fmla="*/ 0 h 15"/>
                  <a:gd name="T2" fmla="*/ 0 w 10"/>
                  <a:gd name="T3" fmla="*/ 285 h 15"/>
                  <a:gd name="T4" fmla="*/ 0 60000 65536"/>
                  <a:gd name="T5" fmla="*/ 0 60000 65536"/>
                </a:gdLst>
                <a:ahLst/>
                <a:cxnLst>
                  <a:cxn ang="T4">
                    <a:pos x="T0" y="T1"/>
                  </a:cxn>
                  <a:cxn ang="T5">
                    <a:pos x="T2" y="T3"/>
                  </a:cxn>
                </a:cxnLst>
                <a:rect l="0" t="0" r="r" b="b"/>
                <a:pathLst>
                  <a:path w="10" h="15">
                    <a:moveTo>
                      <a:pt x="10" y="0"/>
                    </a:moveTo>
                    <a:cubicBezTo>
                      <a:pt x="9" y="7"/>
                      <a:pt x="6" y="11"/>
                      <a:pt x="0" y="1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10" name="Freeform 344">
                <a:extLst>
                  <a:ext uri="{FF2B5EF4-FFF2-40B4-BE49-F238E27FC236}">
                    <a16:creationId xmlns:a16="http://schemas.microsoft.com/office/drawing/2014/main" id="{47CF1C77-485F-45EA-8477-F61CD1065257}"/>
                  </a:ext>
                </a:extLst>
              </p:cNvPr>
              <p:cNvSpPr>
                <a:spLocks/>
              </p:cNvSpPr>
              <p:nvPr/>
            </p:nvSpPr>
            <p:spPr bwMode="auto">
              <a:xfrm>
                <a:off x="3789" y="2667"/>
                <a:ext cx="5" cy="16"/>
              </a:xfrm>
              <a:custGeom>
                <a:avLst/>
                <a:gdLst>
                  <a:gd name="T0" fmla="*/ 0 w 2"/>
                  <a:gd name="T1" fmla="*/ 0 h 6"/>
                  <a:gd name="T2" fmla="*/ 33 w 2"/>
                  <a:gd name="T3" fmla="*/ 115 h 6"/>
                  <a:gd name="T4" fmla="*/ 0 60000 65536"/>
                  <a:gd name="T5" fmla="*/ 0 60000 65536"/>
                </a:gdLst>
                <a:ahLst/>
                <a:cxnLst>
                  <a:cxn ang="T4">
                    <a:pos x="T0" y="T1"/>
                  </a:cxn>
                  <a:cxn ang="T5">
                    <a:pos x="T2" y="T3"/>
                  </a:cxn>
                </a:cxnLst>
                <a:rect l="0" t="0" r="r" b="b"/>
                <a:pathLst>
                  <a:path w="2" h="6">
                    <a:moveTo>
                      <a:pt x="0" y="0"/>
                    </a:moveTo>
                    <a:cubicBezTo>
                      <a:pt x="1" y="2"/>
                      <a:pt x="1" y="4"/>
                      <a:pt x="2"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11" name="Freeform 345">
                <a:extLst>
                  <a:ext uri="{FF2B5EF4-FFF2-40B4-BE49-F238E27FC236}">
                    <a16:creationId xmlns:a16="http://schemas.microsoft.com/office/drawing/2014/main" id="{D141C9FE-6D90-48E9-8D35-B486052650A2}"/>
                  </a:ext>
                </a:extLst>
              </p:cNvPr>
              <p:cNvSpPr>
                <a:spLocks/>
              </p:cNvSpPr>
              <p:nvPr/>
            </p:nvSpPr>
            <p:spPr bwMode="auto">
              <a:xfrm>
                <a:off x="3744" y="2744"/>
                <a:ext cx="20" cy="29"/>
              </a:xfrm>
              <a:custGeom>
                <a:avLst/>
                <a:gdLst>
                  <a:gd name="T0" fmla="*/ 125 w 8"/>
                  <a:gd name="T1" fmla="*/ 200 h 11"/>
                  <a:gd name="T2" fmla="*/ 0 w 8"/>
                  <a:gd name="T3" fmla="*/ 0 h 11"/>
                  <a:gd name="T4" fmla="*/ 0 60000 65536"/>
                  <a:gd name="T5" fmla="*/ 0 60000 65536"/>
                </a:gdLst>
                <a:ahLst/>
                <a:cxnLst>
                  <a:cxn ang="T4">
                    <a:pos x="T0" y="T1"/>
                  </a:cxn>
                  <a:cxn ang="T5">
                    <a:pos x="T2" y="T3"/>
                  </a:cxn>
                </a:cxnLst>
                <a:rect l="0" t="0" r="r" b="b"/>
                <a:pathLst>
                  <a:path w="8" h="11">
                    <a:moveTo>
                      <a:pt x="8" y="11"/>
                    </a:moveTo>
                    <a:cubicBezTo>
                      <a:pt x="4" y="8"/>
                      <a:pt x="1" y="4"/>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12" name="Freeform 346">
                <a:extLst>
                  <a:ext uri="{FF2B5EF4-FFF2-40B4-BE49-F238E27FC236}">
                    <a16:creationId xmlns:a16="http://schemas.microsoft.com/office/drawing/2014/main" id="{98F05B49-0085-462A-A76C-3511C1F3EB1F}"/>
                  </a:ext>
                </a:extLst>
              </p:cNvPr>
              <p:cNvSpPr>
                <a:spLocks/>
              </p:cNvSpPr>
              <p:nvPr/>
            </p:nvSpPr>
            <p:spPr bwMode="auto">
              <a:xfrm>
                <a:off x="3741" y="2763"/>
                <a:ext cx="10" cy="16"/>
              </a:xfrm>
              <a:custGeom>
                <a:avLst/>
                <a:gdLst>
                  <a:gd name="T0" fmla="*/ 63 w 4"/>
                  <a:gd name="T1" fmla="*/ 0 h 6"/>
                  <a:gd name="T2" fmla="*/ 0 w 4"/>
                  <a:gd name="T3" fmla="*/ 115 h 6"/>
                  <a:gd name="T4" fmla="*/ 0 60000 65536"/>
                  <a:gd name="T5" fmla="*/ 0 60000 65536"/>
                </a:gdLst>
                <a:ahLst/>
                <a:cxnLst>
                  <a:cxn ang="T4">
                    <a:pos x="T0" y="T1"/>
                  </a:cxn>
                  <a:cxn ang="T5">
                    <a:pos x="T2" y="T3"/>
                  </a:cxn>
                </a:cxnLst>
                <a:rect l="0" t="0" r="r" b="b"/>
                <a:pathLst>
                  <a:path w="4" h="6">
                    <a:moveTo>
                      <a:pt x="4" y="0"/>
                    </a:moveTo>
                    <a:cubicBezTo>
                      <a:pt x="3" y="2"/>
                      <a:pt x="2" y="4"/>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13" name="Freeform 347">
                <a:extLst>
                  <a:ext uri="{FF2B5EF4-FFF2-40B4-BE49-F238E27FC236}">
                    <a16:creationId xmlns:a16="http://schemas.microsoft.com/office/drawing/2014/main" id="{BC5A91EA-EA6B-4590-B883-FBEE7D11488B}"/>
                  </a:ext>
                </a:extLst>
              </p:cNvPr>
              <p:cNvSpPr>
                <a:spLocks/>
              </p:cNvSpPr>
              <p:nvPr/>
            </p:nvSpPr>
            <p:spPr bwMode="auto">
              <a:xfrm>
                <a:off x="3781" y="2837"/>
                <a:ext cx="18" cy="30"/>
              </a:xfrm>
              <a:custGeom>
                <a:avLst/>
                <a:gdLst>
                  <a:gd name="T0" fmla="*/ 118 w 7"/>
                  <a:gd name="T1" fmla="*/ 0 h 11"/>
                  <a:gd name="T2" fmla="*/ 0 w 7"/>
                  <a:gd name="T3" fmla="*/ 224 h 11"/>
                  <a:gd name="T4" fmla="*/ 0 60000 65536"/>
                  <a:gd name="T5" fmla="*/ 0 60000 65536"/>
                </a:gdLst>
                <a:ahLst/>
                <a:cxnLst>
                  <a:cxn ang="T4">
                    <a:pos x="T0" y="T1"/>
                  </a:cxn>
                  <a:cxn ang="T5">
                    <a:pos x="T2" y="T3"/>
                  </a:cxn>
                </a:cxnLst>
                <a:rect l="0" t="0" r="r" b="b"/>
                <a:pathLst>
                  <a:path w="7" h="11">
                    <a:moveTo>
                      <a:pt x="7" y="0"/>
                    </a:moveTo>
                    <a:cubicBezTo>
                      <a:pt x="7" y="5"/>
                      <a:pt x="6" y="9"/>
                      <a:pt x="0"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14" name="Freeform 348">
                <a:extLst>
                  <a:ext uri="{FF2B5EF4-FFF2-40B4-BE49-F238E27FC236}">
                    <a16:creationId xmlns:a16="http://schemas.microsoft.com/office/drawing/2014/main" id="{1325B6AE-AD4F-4342-80EF-7D0F6D9275AC}"/>
                  </a:ext>
                </a:extLst>
              </p:cNvPr>
              <p:cNvSpPr>
                <a:spLocks/>
              </p:cNvSpPr>
              <p:nvPr/>
            </p:nvSpPr>
            <p:spPr bwMode="auto">
              <a:xfrm>
                <a:off x="3796" y="2856"/>
                <a:ext cx="10" cy="19"/>
              </a:xfrm>
              <a:custGeom>
                <a:avLst/>
                <a:gdLst>
                  <a:gd name="T0" fmla="*/ 0 w 4"/>
                  <a:gd name="T1" fmla="*/ 0 h 7"/>
                  <a:gd name="T2" fmla="*/ 63 w 4"/>
                  <a:gd name="T3" fmla="*/ 141 h 7"/>
                  <a:gd name="T4" fmla="*/ 0 60000 65536"/>
                  <a:gd name="T5" fmla="*/ 0 60000 65536"/>
                </a:gdLst>
                <a:ahLst/>
                <a:cxnLst>
                  <a:cxn ang="T4">
                    <a:pos x="T0" y="T1"/>
                  </a:cxn>
                  <a:cxn ang="T5">
                    <a:pos x="T2" y="T3"/>
                  </a:cxn>
                </a:cxnLst>
                <a:rect l="0" t="0" r="r" b="b"/>
                <a:pathLst>
                  <a:path w="4" h="7">
                    <a:moveTo>
                      <a:pt x="0" y="0"/>
                    </a:moveTo>
                    <a:cubicBezTo>
                      <a:pt x="1" y="2"/>
                      <a:pt x="3" y="5"/>
                      <a:pt x="4"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15" name="Freeform 349">
                <a:extLst>
                  <a:ext uri="{FF2B5EF4-FFF2-40B4-BE49-F238E27FC236}">
                    <a16:creationId xmlns:a16="http://schemas.microsoft.com/office/drawing/2014/main" id="{E86167D2-8E65-4E11-A825-0EC1FAFE3DA8}"/>
                  </a:ext>
                </a:extLst>
              </p:cNvPr>
              <p:cNvSpPr>
                <a:spLocks/>
              </p:cNvSpPr>
              <p:nvPr/>
            </p:nvSpPr>
            <p:spPr bwMode="auto">
              <a:xfrm>
                <a:off x="3684" y="2837"/>
                <a:ext cx="12" cy="51"/>
              </a:xfrm>
              <a:custGeom>
                <a:avLst/>
                <a:gdLst>
                  <a:gd name="T0" fmla="*/ 0 w 5"/>
                  <a:gd name="T1" fmla="*/ 0 h 19"/>
                  <a:gd name="T2" fmla="*/ 70 w 5"/>
                  <a:gd name="T3" fmla="*/ 368 h 19"/>
                  <a:gd name="T4" fmla="*/ 0 60000 65536"/>
                  <a:gd name="T5" fmla="*/ 0 60000 65536"/>
                </a:gdLst>
                <a:ahLst/>
                <a:cxnLst>
                  <a:cxn ang="T4">
                    <a:pos x="T0" y="T1"/>
                  </a:cxn>
                  <a:cxn ang="T5">
                    <a:pos x="T2" y="T3"/>
                  </a:cxn>
                </a:cxnLst>
                <a:rect l="0" t="0" r="r" b="b"/>
                <a:pathLst>
                  <a:path w="5" h="19">
                    <a:moveTo>
                      <a:pt x="0" y="0"/>
                    </a:moveTo>
                    <a:cubicBezTo>
                      <a:pt x="0" y="7"/>
                      <a:pt x="1" y="14"/>
                      <a:pt x="5" y="1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16" name="Freeform 350">
                <a:extLst>
                  <a:ext uri="{FF2B5EF4-FFF2-40B4-BE49-F238E27FC236}">
                    <a16:creationId xmlns:a16="http://schemas.microsoft.com/office/drawing/2014/main" id="{12FD573E-BAAE-41E1-A7AE-ED7D522BF7E6}"/>
                  </a:ext>
                </a:extLst>
              </p:cNvPr>
              <p:cNvSpPr>
                <a:spLocks/>
              </p:cNvSpPr>
              <p:nvPr/>
            </p:nvSpPr>
            <p:spPr bwMode="auto">
              <a:xfrm>
                <a:off x="3671" y="2869"/>
                <a:ext cx="15" cy="8"/>
              </a:xfrm>
              <a:custGeom>
                <a:avLst/>
                <a:gdLst>
                  <a:gd name="T0" fmla="*/ 95 w 6"/>
                  <a:gd name="T1" fmla="*/ 0 h 3"/>
                  <a:gd name="T2" fmla="*/ 0 w 6"/>
                  <a:gd name="T3" fmla="*/ 56 h 3"/>
                  <a:gd name="T4" fmla="*/ 0 60000 65536"/>
                  <a:gd name="T5" fmla="*/ 0 60000 65536"/>
                </a:gdLst>
                <a:ahLst/>
                <a:cxnLst>
                  <a:cxn ang="T4">
                    <a:pos x="T0" y="T1"/>
                  </a:cxn>
                  <a:cxn ang="T5">
                    <a:pos x="T2" y="T3"/>
                  </a:cxn>
                </a:cxnLst>
                <a:rect l="0" t="0" r="r" b="b"/>
                <a:pathLst>
                  <a:path w="6" h="3">
                    <a:moveTo>
                      <a:pt x="6" y="0"/>
                    </a:moveTo>
                    <a:cubicBezTo>
                      <a:pt x="4" y="0"/>
                      <a:pt x="2" y="1"/>
                      <a:pt x="0" y="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17" name="Freeform 351">
                <a:extLst>
                  <a:ext uri="{FF2B5EF4-FFF2-40B4-BE49-F238E27FC236}">
                    <a16:creationId xmlns:a16="http://schemas.microsoft.com/office/drawing/2014/main" id="{ED08630D-AB2D-49ED-A00F-106FA8006B2C}"/>
                  </a:ext>
                </a:extLst>
              </p:cNvPr>
              <p:cNvSpPr>
                <a:spLocks/>
              </p:cNvSpPr>
              <p:nvPr/>
            </p:nvSpPr>
            <p:spPr bwMode="auto">
              <a:xfrm>
                <a:off x="3724" y="2933"/>
                <a:ext cx="40" cy="32"/>
              </a:xfrm>
              <a:custGeom>
                <a:avLst/>
                <a:gdLst>
                  <a:gd name="T0" fmla="*/ 250 w 16"/>
                  <a:gd name="T1" fmla="*/ 149 h 12"/>
                  <a:gd name="T2" fmla="*/ 0 w 16"/>
                  <a:gd name="T3" fmla="*/ 0 h 12"/>
                  <a:gd name="T4" fmla="*/ 0 60000 65536"/>
                  <a:gd name="T5" fmla="*/ 0 60000 65536"/>
                </a:gdLst>
                <a:ahLst/>
                <a:cxnLst>
                  <a:cxn ang="T4">
                    <a:pos x="T0" y="T1"/>
                  </a:cxn>
                  <a:cxn ang="T5">
                    <a:pos x="T2" y="T3"/>
                  </a:cxn>
                </a:cxnLst>
                <a:rect l="0" t="0" r="r" b="b"/>
                <a:pathLst>
                  <a:path w="16" h="12">
                    <a:moveTo>
                      <a:pt x="16" y="8"/>
                    </a:moveTo>
                    <a:cubicBezTo>
                      <a:pt x="11" y="12"/>
                      <a:pt x="1" y="5"/>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18" name="Freeform 352">
                <a:extLst>
                  <a:ext uri="{FF2B5EF4-FFF2-40B4-BE49-F238E27FC236}">
                    <a16:creationId xmlns:a16="http://schemas.microsoft.com/office/drawing/2014/main" id="{718DE111-3967-431C-ABFC-7EB473E809C4}"/>
                  </a:ext>
                </a:extLst>
              </p:cNvPr>
              <p:cNvSpPr>
                <a:spLocks/>
              </p:cNvSpPr>
              <p:nvPr/>
            </p:nvSpPr>
            <p:spPr bwMode="auto">
              <a:xfrm>
                <a:off x="3726" y="2955"/>
                <a:ext cx="10" cy="8"/>
              </a:xfrm>
              <a:custGeom>
                <a:avLst/>
                <a:gdLst>
                  <a:gd name="T0" fmla="*/ 63 w 4"/>
                  <a:gd name="T1" fmla="*/ 0 h 3"/>
                  <a:gd name="T2" fmla="*/ 0 w 4"/>
                  <a:gd name="T3" fmla="*/ 56 h 3"/>
                  <a:gd name="T4" fmla="*/ 0 60000 65536"/>
                  <a:gd name="T5" fmla="*/ 0 60000 65536"/>
                </a:gdLst>
                <a:ahLst/>
                <a:cxnLst>
                  <a:cxn ang="T4">
                    <a:pos x="T0" y="T1"/>
                  </a:cxn>
                  <a:cxn ang="T5">
                    <a:pos x="T2" y="T3"/>
                  </a:cxn>
                </a:cxnLst>
                <a:rect l="0" t="0" r="r" b="b"/>
                <a:pathLst>
                  <a:path w="4" h="3">
                    <a:moveTo>
                      <a:pt x="4" y="0"/>
                    </a:moveTo>
                    <a:cubicBezTo>
                      <a:pt x="3" y="0"/>
                      <a:pt x="1" y="2"/>
                      <a:pt x="0" y="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19" name="Freeform 353">
                <a:extLst>
                  <a:ext uri="{FF2B5EF4-FFF2-40B4-BE49-F238E27FC236}">
                    <a16:creationId xmlns:a16="http://schemas.microsoft.com/office/drawing/2014/main" id="{263AF3A6-EDF2-4D60-98A2-AA13ED0CD0CD}"/>
                  </a:ext>
                </a:extLst>
              </p:cNvPr>
              <p:cNvSpPr>
                <a:spLocks/>
              </p:cNvSpPr>
              <p:nvPr/>
            </p:nvSpPr>
            <p:spPr bwMode="auto">
              <a:xfrm>
                <a:off x="3761" y="2160"/>
                <a:ext cx="15" cy="35"/>
              </a:xfrm>
              <a:custGeom>
                <a:avLst/>
                <a:gdLst>
                  <a:gd name="T0" fmla="*/ 95 w 6"/>
                  <a:gd name="T1" fmla="*/ 0 h 13"/>
                  <a:gd name="T2" fmla="*/ 0 w 6"/>
                  <a:gd name="T3" fmla="*/ 253 h 13"/>
                  <a:gd name="T4" fmla="*/ 0 60000 65536"/>
                  <a:gd name="T5" fmla="*/ 0 60000 65536"/>
                </a:gdLst>
                <a:ahLst/>
                <a:cxnLst>
                  <a:cxn ang="T4">
                    <a:pos x="T0" y="T1"/>
                  </a:cxn>
                  <a:cxn ang="T5">
                    <a:pos x="T2" y="T3"/>
                  </a:cxn>
                </a:cxnLst>
                <a:rect l="0" t="0" r="r" b="b"/>
                <a:pathLst>
                  <a:path w="6" h="13">
                    <a:moveTo>
                      <a:pt x="6" y="0"/>
                    </a:moveTo>
                    <a:cubicBezTo>
                      <a:pt x="6" y="5"/>
                      <a:pt x="5" y="10"/>
                      <a:pt x="0" y="1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20" name="Freeform 354">
                <a:extLst>
                  <a:ext uri="{FF2B5EF4-FFF2-40B4-BE49-F238E27FC236}">
                    <a16:creationId xmlns:a16="http://schemas.microsoft.com/office/drawing/2014/main" id="{785C8C42-20A4-4AA4-851F-216584EAE232}"/>
                  </a:ext>
                </a:extLst>
              </p:cNvPr>
              <p:cNvSpPr>
                <a:spLocks/>
              </p:cNvSpPr>
              <p:nvPr/>
            </p:nvSpPr>
            <p:spPr bwMode="auto">
              <a:xfrm>
                <a:off x="3771" y="2187"/>
                <a:ext cx="10" cy="5"/>
              </a:xfrm>
              <a:custGeom>
                <a:avLst/>
                <a:gdLst>
                  <a:gd name="T0" fmla="*/ 0 w 4"/>
                  <a:gd name="T1" fmla="*/ 0 h 2"/>
                  <a:gd name="T2" fmla="*/ 63 w 4"/>
                  <a:gd name="T3" fmla="*/ 33 h 2"/>
                  <a:gd name="T4" fmla="*/ 0 60000 65536"/>
                  <a:gd name="T5" fmla="*/ 0 60000 65536"/>
                </a:gdLst>
                <a:ahLst/>
                <a:cxnLst>
                  <a:cxn ang="T4">
                    <a:pos x="T0" y="T1"/>
                  </a:cxn>
                  <a:cxn ang="T5">
                    <a:pos x="T2" y="T3"/>
                  </a:cxn>
                </a:cxnLst>
                <a:rect l="0" t="0" r="r" b="b"/>
                <a:pathLst>
                  <a:path w="4" h="2">
                    <a:moveTo>
                      <a:pt x="0" y="0"/>
                    </a:moveTo>
                    <a:cubicBezTo>
                      <a:pt x="1" y="0"/>
                      <a:pt x="3" y="1"/>
                      <a:pt x="4"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21" name="Freeform 355">
                <a:extLst>
                  <a:ext uri="{FF2B5EF4-FFF2-40B4-BE49-F238E27FC236}">
                    <a16:creationId xmlns:a16="http://schemas.microsoft.com/office/drawing/2014/main" id="{B731260B-72B4-442C-87BC-1E56185F2962}"/>
                  </a:ext>
                </a:extLst>
              </p:cNvPr>
              <p:cNvSpPr>
                <a:spLocks/>
              </p:cNvSpPr>
              <p:nvPr/>
            </p:nvSpPr>
            <p:spPr bwMode="auto">
              <a:xfrm>
                <a:off x="3651" y="2416"/>
                <a:ext cx="10" cy="29"/>
              </a:xfrm>
              <a:custGeom>
                <a:avLst/>
                <a:gdLst>
                  <a:gd name="T0" fmla="*/ 63 w 4"/>
                  <a:gd name="T1" fmla="*/ 0 h 11"/>
                  <a:gd name="T2" fmla="*/ 0 w 4"/>
                  <a:gd name="T3" fmla="*/ 200 h 11"/>
                  <a:gd name="T4" fmla="*/ 0 60000 65536"/>
                  <a:gd name="T5" fmla="*/ 0 60000 65536"/>
                </a:gdLst>
                <a:ahLst/>
                <a:cxnLst>
                  <a:cxn ang="T4">
                    <a:pos x="T0" y="T1"/>
                  </a:cxn>
                  <a:cxn ang="T5">
                    <a:pos x="T2" y="T3"/>
                  </a:cxn>
                </a:cxnLst>
                <a:rect l="0" t="0" r="r" b="b"/>
                <a:pathLst>
                  <a:path w="4" h="11">
                    <a:moveTo>
                      <a:pt x="4" y="0"/>
                    </a:moveTo>
                    <a:cubicBezTo>
                      <a:pt x="2" y="4"/>
                      <a:pt x="1" y="7"/>
                      <a:pt x="0"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22" name="Freeform 356">
                <a:extLst>
                  <a:ext uri="{FF2B5EF4-FFF2-40B4-BE49-F238E27FC236}">
                    <a16:creationId xmlns:a16="http://schemas.microsoft.com/office/drawing/2014/main" id="{B25C3A3E-1B9C-4BBB-95CD-44C46F9E6F48}"/>
                  </a:ext>
                </a:extLst>
              </p:cNvPr>
              <p:cNvSpPr>
                <a:spLocks/>
              </p:cNvSpPr>
              <p:nvPr/>
            </p:nvSpPr>
            <p:spPr bwMode="auto">
              <a:xfrm>
                <a:off x="3644" y="2427"/>
                <a:ext cx="10" cy="8"/>
              </a:xfrm>
              <a:custGeom>
                <a:avLst/>
                <a:gdLst>
                  <a:gd name="T0" fmla="*/ 63 w 4"/>
                  <a:gd name="T1" fmla="*/ 56 h 3"/>
                  <a:gd name="T2" fmla="*/ 0 w 4"/>
                  <a:gd name="T3" fmla="*/ 0 h 3"/>
                  <a:gd name="T4" fmla="*/ 0 60000 65536"/>
                  <a:gd name="T5" fmla="*/ 0 60000 65536"/>
                </a:gdLst>
                <a:ahLst/>
                <a:cxnLst>
                  <a:cxn ang="T4">
                    <a:pos x="T0" y="T1"/>
                  </a:cxn>
                  <a:cxn ang="T5">
                    <a:pos x="T2" y="T3"/>
                  </a:cxn>
                </a:cxnLst>
                <a:rect l="0" t="0" r="r" b="b"/>
                <a:pathLst>
                  <a:path w="4" h="3">
                    <a:moveTo>
                      <a:pt x="4" y="3"/>
                    </a:moveTo>
                    <a:cubicBezTo>
                      <a:pt x="3" y="1"/>
                      <a:pt x="2" y="0"/>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23" name="Freeform 357">
                <a:extLst>
                  <a:ext uri="{FF2B5EF4-FFF2-40B4-BE49-F238E27FC236}">
                    <a16:creationId xmlns:a16="http://schemas.microsoft.com/office/drawing/2014/main" id="{8ED6FEA8-8AE3-439C-AA55-E6DF8FF19796}"/>
                  </a:ext>
                </a:extLst>
              </p:cNvPr>
              <p:cNvSpPr>
                <a:spLocks/>
              </p:cNvSpPr>
              <p:nvPr/>
            </p:nvSpPr>
            <p:spPr bwMode="auto">
              <a:xfrm>
                <a:off x="3391" y="2472"/>
                <a:ext cx="15" cy="35"/>
              </a:xfrm>
              <a:custGeom>
                <a:avLst/>
                <a:gdLst>
                  <a:gd name="T0" fmla="*/ 95 w 6"/>
                  <a:gd name="T1" fmla="*/ 0 h 13"/>
                  <a:gd name="T2" fmla="*/ 20 w 6"/>
                  <a:gd name="T3" fmla="*/ 253 h 13"/>
                  <a:gd name="T4" fmla="*/ 0 60000 65536"/>
                  <a:gd name="T5" fmla="*/ 0 60000 65536"/>
                </a:gdLst>
                <a:ahLst/>
                <a:cxnLst>
                  <a:cxn ang="T4">
                    <a:pos x="T0" y="T1"/>
                  </a:cxn>
                  <a:cxn ang="T5">
                    <a:pos x="T2" y="T3"/>
                  </a:cxn>
                </a:cxnLst>
                <a:rect l="0" t="0" r="r" b="b"/>
                <a:pathLst>
                  <a:path w="6" h="13">
                    <a:moveTo>
                      <a:pt x="6" y="0"/>
                    </a:moveTo>
                    <a:cubicBezTo>
                      <a:pt x="3" y="4"/>
                      <a:pt x="0" y="8"/>
                      <a:pt x="1" y="1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24" name="Freeform 358">
                <a:extLst>
                  <a:ext uri="{FF2B5EF4-FFF2-40B4-BE49-F238E27FC236}">
                    <a16:creationId xmlns:a16="http://schemas.microsoft.com/office/drawing/2014/main" id="{0CD5E127-E3AE-4873-B909-6B996565892D}"/>
                  </a:ext>
                </a:extLst>
              </p:cNvPr>
              <p:cNvSpPr>
                <a:spLocks/>
              </p:cNvSpPr>
              <p:nvPr/>
            </p:nvSpPr>
            <p:spPr bwMode="auto">
              <a:xfrm>
                <a:off x="3374" y="2480"/>
                <a:ext cx="17" cy="13"/>
              </a:xfrm>
              <a:custGeom>
                <a:avLst/>
                <a:gdLst>
                  <a:gd name="T0" fmla="*/ 100 w 7"/>
                  <a:gd name="T1" fmla="*/ 88 h 5"/>
                  <a:gd name="T2" fmla="*/ 0 w 7"/>
                  <a:gd name="T3" fmla="*/ 21 h 5"/>
                  <a:gd name="T4" fmla="*/ 0 60000 65536"/>
                  <a:gd name="T5" fmla="*/ 0 60000 65536"/>
                </a:gdLst>
                <a:ahLst/>
                <a:cxnLst>
                  <a:cxn ang="T4">
                    <a:pos x="T0" y="T1"/>
                  </a:cxn>
                  <a:cxn ang="T5">
                    <a:pos x="T2" y="T3"/>
                  </a:cxn>
                </a:cxnLst>
                <a:rect l="0" t="0" r="r" b="b"/>
                <a:pathLst>
                  <a:path w="7" h="5">
                    <a:moveTo>
                      <a:pt x="7" y="5"/>
                    </a:moveTo>
                    <a:cubicBezTo>
                      <a:pt x="6" y="1"/>
                      <a:pt x="3" y="0"/>
                      <a:pt x="0"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25" name="Freeform 359">
                <a:extLst>
                  <a:ext uri="{FF2B5EF4-FFF2-40B4-BE49-F238E27FC236}">
                    <a16:creationId xmlns:a16="http://schemas.microsoft.com/office/drawing/2014/main" id="{1C2705B9-429E-4EE6-B534-CC1515DCB7C0}"/>
                  </a:ext>
                </a:extLst>
              </p:cNvPr>
              <p:cNvSpPr>
                <a:spLocks/>
              </p:cNvSpPr>
              <p:nvPr/>
            </p:nvSpPr>
            <p:spPr bwMode="auto">
              <a:xfrm>
                <a:off x="3411" y="1688"/>
                <a:ext cx="28" cy="51"/>
              </a:xfrm>
              <a:custGeom>
                <a:avLst/>
                <a:gdLst>
                  <a:gd name="T0" fmla="*/ 181 w 11"/>
                  <a:gd name="T1" fmla="*/ 0 h 19"/>
                  <a:gd name="T2" fmla="*/ 0 w 11"/>
                  <a:gd name="T3" fmla="*/ 368 h 19"/>
                  <a:gd name="T4" fmla="*/ 0 60000 65536"/>
                  <a:gd name="T5" fmla="*/ 0 60000 65536"/>
                </a:gdLst>
                <a:ahLst/>
                <a:cxnLst>
                  <a:cxn ang="T4">
                    <a:pos x="T0" y="T1"/>
                  </a:cxn>
                  <a:cxn ang="T5">
                    <a:pos x="T2" y="T3"/>
                  </a:cxn>
                </a:cxnLst>
                <a:rect l="0" t="0" r="r" b="b"/>
                <a:pathLst>
                  <a:path w="11" h="19">
                    <a:moveTo>
                      <a:pt x="11" y="0"/>
                    </a:moveTo>
                    <a:cubicBezTo>
                      <a:pt x="10" y="8"/>
                      <a:pt x="8" y="15"/>
                      <a:pt x="0" y="1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26" name="Freeform 360">
                <a:extLst>
                  <a:ext uri="{FF2B5EF4-FFF2-40B4-BE49-F238E27FC236}">
                    <a16:creationId xmlns:a16="http://schemas.microsoft.com/office/drawing/2014/main" id="{DE210208-33D3-4613-8983-000209C2A553}"/>
                  </a:ext>
                </a:extLst>
              </p:cNvPr>
              <p:cNvSpPr>
                <a:spLocks/>
              </p:cNvSpPr>
              <p:nvPr/>
            </p:nvSpPr>
            <p:spPr bwMode="auto">
              <a:xfrm>
                <a:off x="3429" y="1720"/>
                <a:ext cx="17" cy="13"/>
              </a:xfrm>
              <a:custGeom>
                <a:avLst/>
                <a:gdLst>
                  <a:gd name="T0" fmla="*/ 0 w 7"/>
                  <a:gd name="T1" fmla="*/ 0 h 5"/>
                  <a:gd name="T2" fmla="*/ 100 w 7"/>
                  <a:gd name="T3" fmla="*/ 88 h 5"/>
                  <a:gd name="T4" fmla="*/ 0 60000 65536"/>
                  <a:gd name="T5" fmla="*/ 0 60000 65536"/>
                </a:gdLst>
                <a:ahLst/>
                <a:cxnLst>
                  <a:cxn ang="T4">
                    <a:pos x="T0" y="T1"/>
                  </a:cxn>
                  <a:cxn ang="T5">
                    <a:pos x="T2" y="T3"/>
                  </a:cxn>
                </a:cxnLst>
                <a:rect l="0" t="0" r="r" b="b"/>
                <a:pathLst>
                  <a:path w="7" h="5">
                    <a:moveTo>
                      <a:pt x="0" y="0"/>
                    </a:moveTo>
                    <a:cubicBezTo>
                      <a:pt x="4" y="0"/>
                      <a:pt x="6" y="1"/>
                      <a:pt x="7" y="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27" name="Freeform 361">
                <a:extLst>
                  <a:ext uri="{FF2B5EF4-FFF2-40B4-BE49-F238E27FC236}">
                    <a16:creationId xmlns:a16="http://schemas.microsoft.com/office/drawing/2014/main" id="{D15803CB-A9F5-43DA-BA09-C26DA3023525}"/>
                  </a:ext>
                </a:extLst>
              </p:cNvPr>
              <p:cNvSpPr>
                <a:spLocks/>
              </p:cNvSpPr>
              <p:nvPr/>
            </p:nvSpPr>
            <p:spPr bwMode="auto">
              <a:xfrm>
                <a:off x="3131" y="2576"/>
                <a:ext cx="38" cy="43"/>
              </a:xfrm>
              <a:custGeom>
                <a:avLst/>
                <a:gdLst>
                  <a:gd name="T0" fmla="*/ 0 w 15"/>
                  <a:gd name="T1" fmla="*/ 0 h 16"/>
                  <a:gd name="T2" fmla="*/ 243 w 15"/>
                  <a:gd name="T3" fmla="*/ 312 h 16"/>
                  <a:gd name="T4" fmla="*/ 0 60000 65536"/>
                  <a:gd name="T5" fmla="*/ 0 60000 65536"/>
                </a:gdLst>
                <a:ahLst/>
                <a:cxnLst>
                  <a:cxn ang="T4">
                    <a:pos x="T0" y="T1"/>
                  </a:cxn>
                  <a:cxn ang="T5">
                    <a:pos x="T2" y="T3"/>
                  </a:cxn>
                </a:cxnLst>
                <a:rect l="0" t="0" r="r" b="b"/>
                <a:pathLst>
                  <a:path w="15" h="16">
                    <a:moveTo>
                      <a:pt x="0" y="0"/>
                    </a:moveTo>
                    <a:cubicBezTo>
                      <a:pt x="1" y="8"/>
                      <a:pt x="7" y="13"/>
                      <a:pt x="15" y="1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28" name="Freeform 362">
                <a:extLst>
                  <a:ext uri="{FF2B5EF4-FFF2-40B4-BE49-F238E27FC236}">
                    <a16:creationId xmlns:a16="http://schemas.microsoft.com/office/drawing/2014/main" id="{180613D6-6B88-4B95-BB1F-8A1D3A306215}"/>
                  </a:ext>
                </a:extLst>
              </p:cNvPr>
              <p:cNvSpPr>
                <a:spLocks/>
              </p:cNvSpPr>
              <p:nvPr/>
            </p:nvSpPr>
            <p:spPr bwMode="auto">
              <a:xfrm>
                <a:off x="3129" y="2603"/>
                <a:ext cx="15" cy="37"/>
              </a:xfrm>
              <a:custGeom>
                <a:avLst/>
                <a:gdLst>
                  <a:gd name="T0" fmla="*/ 95 w 6"/>
                  <a:gd name="T1" fmla="*/ 0 h 14"/>
                  <a:gd name="T2" fmla="*/ 0 w 6"/>
                  <a:gd name="T3" fmla="*/ 259 h 14"/>
                  <a:gd name="T4" fmla="*/ 0 60000 65536"/>
                  <a:gd name="T5" fmla="*/ 0 60000 65536"/>
                </a:gdLst>
                <a:ahLst/>
                <a:cxnLst>
                  <a:cxn ang="T4">
                    <a:pos x="T0" y="T1"/>
                  </a:cxn>
                  <a:cxn ang="T5">
                    <a:pos x="T2" y="T3"/>
                  </a:cxn>
                </a:cxnLst>
                <a:rect l="0" t="0" r="r" b="b"/>
                <a:pathLst>
                  <a:path w="6" h="14">
                    <a:moveTo>
                      <a:pt x="6" y="0"/>
                    </a:moveTo>
                    <a:cubicBezTo>
                      <a:pt x="2" y="4"/>
                      <a:pt x="0" y="9"/>
                      <a:pt x="0" y="1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29" name="Freeform 363">
                <a:extLst>
                  <a:ext uri="{FF2B5EF4-FFF2-40B4-BE49-F238E27FC236}">
                    <a16:creationId xmlns:a16="http://schemas.microsoft.com/office/drawing/2014/main" id="{522B121B-5988-4A45-B527-90DA941DF5D7}"/>
                  </a:ext>
                </a:extLst>
              </p:cNvPr>
              <p:cNvSpPr>
                <a:spLocks/>
              </p:cNvSpPr>
              <p:nvPr/>
            </p:nvSpPr>
            <p:spPr bwMode="auto">
              <a:xfrm>
                <a:off x="3119" y="2763"/>
                <a:ext cx="32" cy="74"/>
              </a:xfrm>
              <a:custGeom>
                <a:avLst/>
                <a:gdLst>
                  <a:gd name="T0" fmla="*/ 12 w 13"/>
                  <a:gd name="T1" fmla="*/ 0 h 28"/>
                  <a:gd name="T2" fmla="*/ 194 w 13"/>
                  <a:gd name="T3" fmla="*/ 518 h 28"/>
                  <a:gd name="T4" fmla="*/ 0 60000 65536"/>
                  <a:gd name="T5" fmla="*/ 0 60000 65536"/>
                </a:gdLst>
                <a:ahLst/>
                <a:cxnLst>
                  <a:cxn ang="T4">
                    <a:pos x="T0" y="T1"/>
                  </a:cxn>
                  <a:cxn ang="T5">
                    <a:pos x="T2" y="T3"/>
                  </a:cxn>
                </a:cxnLst>
                <a:rect l="0" t="0" r="r" b="b"/>
                <a:pathLst>
                  <a:path w="13" h="28">
                    <a:moveTo>
                      <a:pt x="1" y="0"/>
                    </a:moveTo>
                    <a:cubicBezTo>
                      <a:pt x="0" y="10"/>
                      <a:pt x="4" y="21"/>
                      <a:pt x="13" y="2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30" name="Freeform 364">
                <a:extLst>
                  <a:ext uri="{FF2B5EF4-FFF2-40B4-BE49-F238E27FC236}">
                    <a16:creationId xmlns:a16="http://schemas.microsoft.com/office/drawing/2014/main" id="{EB606D38-4970-4CBC-B141-18680B881C30}"/>
                  </a:ext>
                </a:extLst>
              </p:cNvPr>
              <p:cNvSpPr>
                <a:spLocks/>
              </p:cNvSpPr>
              <p:nvPr/>
            </p:nvSpPr>
            <p:spPr bwMode="auto">
              <a:xfrm>
                <a:off x="3101" y="2811"/>
                <a:ext cx="25" cy="29"/>
              </a:xfrm>
              <a:custGeom>
                <a:avLst/>
                <a:gdLst>
                  <a:gd name="T0" fmla="*/ 158 w 10"/>
                  <a:gd name="T1" fmla="*/ 0 h 11"/>
                  <a:gd name="T2" fmla="*/ 0 w 10"/>
                  <a:gd name="T3" fmla="*/ 200 h 11"/>
                  <a:gd name="T4" fmla="*/ 0 60000 65536"/>
                  <a:gd name="T5" fmla="*/ 0 60000 65536"/>
                </a:gdLst>
                <a:ahLst/>
                <a:cxnLst>
                  <a:cxn ang="T4">
                    <a:pos x="T0" y="T1"/>
                  </a:cxn>
                  <a:cxn ang="T5">
                    <a:pos x="T2" y="T3"/>
                  </a:cxn>
                </a:cxnLst>
                <a:rect l="0" t="0" r="r" b="b"/>
                <a:pathLst>
                  <a:path w="10" h="11">
                    <a:moveTo>
                      <a:pt x="10" y="0"/>
                    </a:moveTo>
                    <a:cubicBezTo>
                      <a:pt x="6" y="3"/>
                      <a:pt x="1" y="6"/>
                      <a:pt x="0"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31" name="Freeform 365">
                <a:extLst>
                  <a:ext uri="{FF2B5EF4-FFF2-40B4-BE49-F238E27FC236}">
                    <a16:creationId xmlns:a16="http://schemas.microsoft.com/office/drawing/2014/main" id="{771A5486-037E-4DB6-A557-40982E86584D}"/>
                  </a:ext>
                </a:extLst>
              </p:cNvPr>
              <p:cNvSpPr>
                <a:spLocks/>
              </p:cNvSpPr>
              <p:nvPr/>
            </p:nvSpPr>
            <p:spPr bwMode="auto">
              <a:xfrm>
                <a:off x="3156" y="2931"/>
                <a:ext cx="73" cy="37"/>
              </a:xfrm>
              <a:custGeom>
                <a:avLst/>
                <a:gdLst>
                  <a:gd name="T0" fmla="*/ 0 w 29"/>
                  <a:gd name="T1" fmla="*/ 132 h 14"/>
                  <a:gd name="T2" fmla="*/ 463 w 29"/>
                  <a:gd name="T3" fmla="*/ 0 h 14"/>
                  <a:gd name="T4" fmla="*/ 0 60000 65536"/>
                  <a:gd name="T5" fmla="*/ 0 60000 65536"/>
                </a:gdLst>
                <a:ahLst/>
                <a:cxnLst>
                  <a:cxn ang="T4">
                    <a:pos x="T0" y="T1"/>
                  </a:cxn>
                  <a:cxn ang="T5">
                    <a:pos x="T2" y="T3"/>
                  </a:cxn>
                </a:cxnLst>
                <a:rect l="0" t="0" r="r" b="b"/>
                <a:pathLst>
                  <a:path w="29" h="14">
                    <a:moveTo>
                      <a:pt x="0" y="7"/>
                    </a:moveTo>
                    <a:cubicBezTo>
                      <a:pt x="6" y="14"/>
                      <a:pt x="24" y="6"/>
                      <a:pt x="29"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32" name="Freeform 366">
                <a:extLst>
                  <a:ext uri="{FF2B5EF4-FFF2-40B4-BE49-F238E27FC236}">
                    <a16:creationId xmlns:a16="http://schemas.microsoft.com/office/drawing/2014/main" id="{0AAA3F15-E0D8-43B1-9829-7E594E0FE595}"/>
                  </a:ext>
                </a:extLst>
              </p:cNvPr>
              <p:cNvSpPr>
                <a:spLocks/>
              </p:cNvSpPr>
              <p:nvPr/>
            </p:nvSpPr>
            <p:spPr bwMode="auto">
              <a:xfrm>
                <a:off x="3199" y="2955"/>
                <a:ext cx="22" cy="29"/>
              </a:xfrm>
              <a:custGeom>
                <a:avLst/>
                <a:gdLst>
                  <a:gd name="T0" fmla="*/ 0 w 9"/>
                  <a:gd name="T1" fmla="*/ 0 h 11"/>
                  <a:gd name="T2" fmla="*/ 132 w 9"/>
                  <a:gd name="T3" fmla="*/ 200 h 11"/>
                  <a:gd name="T4" fmla="*/ 0 60000 65536"/>
                  <a:gd name="T5" fmla="*/ 0 60000 65536"/>
                </a:gdLst>
                <a:ahLst/>
                <a:cxnLst>
                  <a:cxn ang="T4">
                    <a:pos x="T0" y="T1"/>
                  </a:cxn>
                  <a:cxn ang="T5">
                    <a:pos x="T2" y="T3"/>
                  </a:cxn>
                </a:cxnLst>
                <a:rect l="0" t="0" r="r" b="b"/>
                <a:pathLst>
                  <a:path w="9" h="11">
                    <a:moveTo>
                      <a:pt x="0" y="0"/>
                    </a:moveTo>
                    <a:cubicBezTo>
                      <a:pt x="3" y="3"/>
                      <a:pt x="7" y="6"/>
                      <a:pt x="9"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33" name="Freeform 367">
                <a:extLst>
                  <a:ext uri="{FF2B5EF4-FFF2-40B4-BE49-F238E27FC236}">
                    <a16:creationId xmlns:a16="http://schemas.microsoft.com/office/drawing/2014/main" id="{27268A4E-A299-4B6E-A9A5-9EAD45C3145E}"/>
                  </a:ext>
                </a:extLst>
              </p:cNvPr>
              <p:cNvSpPr>
                <a:spLocks/>
              </p:cNvSpPr>
              <p:nvPr/>
            </p:nvSpPr>
            <p:spPr bwMode="auto">
              <a:xfrm>
                <a:off x="3386" y="2955"/>
                <a:ext cx="30" cy="50"/>
              </a:xfrm>
              <a:custGeom>
                <a:avLst/>
                <a:gdLst>
                  <a:gd name="T0" fmla="*/ 0 w 12"/>
                  <a:gd name="T1" fmla="*/ 0 h 19"/>
                  <a:gd name="T2" fmla="*/ 188 w 12"/>
                  <a:gd name="T3" fmla="*/ 347 h 19"/>
                  <a:gd name="T4" fmla="*/ 0 60000 65536"/>
                  <a:gd name="T5" fmla="*/ 0 60000 65536"/>
                </a:gdLst>
                <a:ahLst/>
                <a:cxnLst>
                  <a:cxn ang="T4">
                    <a:pos x="T0" y="T1"/>
                  </a:cxn>
                  <a:cxn ang="T5">
                    <a:pos x="T2" y="T3"/>
                  </a:cxn>
                </a:cxnLst>
                <a:rect l="0" t="0" r="r" b="b"/>
                <a:pathLst>
                  <a:path w="12" h="19">
                    <a:moveTo>
                      <a:pt x="0" y="0"/>
                    </a:moveTo>
                    <a:cubicBezTo>
                      <a:pt x="1" y="8"/>
                      <a:pt x="5" y="13"/>
                      <a:pt x="12" y="1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34" name="Freeform 368">
                <a:extLst>
                  <a:ext uri="{FF2B5EF4-FFF2-40B4-BE49-F238E27FC236}">
                    <a16:creationId xmlns:a16="http://schemas.microsoft.com/office/drawing/2014/main" id="{D2F7985E-9651-4703-A5E2-89CF9F80B74E}"/>
                  </a:ext>
                </a:extLst>
              </p:cNvPr>
              <p:cNvSpPr>
                <a:spLocks/>
              </p:cNvSpPr>
              <p:nvPr/>
            </p:nvSpPr>
            <p:spPr bwMode="auto">
              <a:xfrm>
                <a:off x="3369" y="2976"/>
                <a:ext cx="25" cy="5"/>
              </a:xfrm>
              <a:custGeom>
                <a:avLst/>
                <a:gdLst>
                  <a:gd name="T0" fmla="*/ 158 w 10"/>
                  <a:gd name="T1" fmla="*/ 20 h 2"/>
                  <a:gd name="T2" fmla="*/ 0 w 10"/>
                  <a:gd name="T3" fmla="*/ 33 h 2"/>
                  <a:gd name="T4" fmla="*/ 0 60000 65536"/>
                  <a:gd name="T5" fmla="*/ 0 60000 65536"/>
                </a:gdLst>
                <a:ahLst/>
                <a:cxnLst>
                  <a:cxn ang="T4">
                    <a:pos x="T0" y="T1"/>
                  </a:cxn>
                  <a:cxn ang="T5">
                    <a:pos x="T2" y="T3"/>
                  </a:cxn>
                </a:cxnLst>
                <a:rect l="0" t="0" r="r" b="b"/>
                <a:pathLst>
                  <a:path w="10" h="2">
                    <a:moveTo>
                      <a:pt x="10" y="1"/>
                    </a:moveTo>
                    <a:cubicBezTo>
                      <a:pt x="6" y="0"/>
                      <a:pt x="3" y="1"/>
                      <a:pt x="0"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35" name="Freeform 369">
                <a:extLst>
                  <a:ext uri="{FF2B5EF4-FFF2-40B4-BE49-F238E27FC236}">
                    <a16:creationId xmlns:a16="http://schemas.microsoft.com/office/drawing/2014/main" id="{6D7F11C6-50F0-44C0-8E3E-F4F947584E85}"/>
                  </a:ext>
                </a:extLst>
              </p:cNvPr>
              <p:cNvSpPr>
                <a:spLocks/>
              </p:cNvSpPr>
              <p:nvPr/>
            </p:nvSpPr>
            <p:spPr bwMode="auto">
              <a:xfrm>
                <a:off x="2419" y="2941"/>
                <a:ext cx="62" cy="35"/>
              </a:xfrm>
              <a:custGeom>
                <a:avLst/>
                <a:gdLst>
                  <a:gd name="T0" fmla="*/ 0 w 25"/>
                  <a:gd name="T1" fmla="*/ 137 h 13"/>
                  <a:gd name="T2" fmla="*/ 382 w 25"/>
                  <a:gd name="T3" fmla="*/ 0 h 13"/>
                  <a:gd name="T4" fmla="*/ 0 60000 65536"/>
                  <a:gd name="T5" fmla="*/ 0 60000 65536"/>
                </a:gdLst>
                <a:ahLst/>
                <a:cxnLst>
                  <a:cxn ang="T4">
                    <a:pos x="T0" y="T1"/>
                  </a:cxn>
                  <a:cxn ang="T5">
                    <a:pos x="T2" y="T3"/>
                  </a:cxn>
                </a:cxnLst>
                <a:rect l="0" t="0" r="r" b="b"/>
                <a:pathLst>
                  <a:path w="25" h="13">
                    <a:moveTo>
                      <a:pt x="0" y="7"/>
                    </a:moveTo>
                    <a:cubicBezTo>
                      <a:pt x="9" y="13"/>
                      <a:pt x="17" y="4"/>
                      <a:pt x="25"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36" name="Freeform 370">
                <a:extLst>
                  <a:ext uri="{FF2B5EF4-FFF2-40B4-BE49-F238E27FC236}">
                    <a16:creationId xmlns:a16="http://schemas.microsoft.com/office/drawing/2014/main" id="{24F8AC86-14D9-4236-8D62-673C8ABC50CB}"/>
                  </a:ext>
                </a:extLst>
              </p:cNvPr>
              <p:cNvSpPr>
                <a:spLocks/>
              </p:cNvSpPr>
              <p:nvPr/>
            </p:nvSpPr>
            <p:spPr bwMode="auto">
              <a:xfrm>
                <a:off x="2459" y="2960"/>
                <a:ext cx="17" cy="13"/>
              </a:xfrm>
              <a:custGeom>
                <a:avLst/>
                <a:gdLst>
                  <a:gd name="T0" fmla="*/ 0 w 7"/>
                  <a:gd name="T1" fmla="*/ 0 h 5"/>
                  <a:gd name="T2" fmla="*/ 100 w 7"/>
                  <a:gd name="T3" fmla="*/ 88 h 5"/>
                  <a:gd name="T4" fmla="*/ 0 60000 65536"/>
                  <a:gd name="T5" fmla="*/ 0 60000 65536"/>
                </a:gdLst>
                <a:ahLst/>
                <a:cxnLst>
                  <a:cxn ang="T4">
                    <a:pos x="T0" y="T1"/>
                  </a:cxn>
                  <a:cxn ang="T5">
                    <a:pos x="T2" y="T3"/>
                  </a:cxn>
                </a:cxnLst>
                <a:rect l="0" t="0" r="r" b="b"/>
                <a:pathLst>
                  <a:path w="7" h="5">
                    <a:moveTo>
                      <a:pt x="0" y="0"/>
                    </a:moveTo>
                    <a:cubicBezTo>
                      <a:pt x="2" y="1"/>
                      <a:pt x="4" y="3"/>
                      <a:pt x="7" y="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37" name="Freeform 371">
                <a:extLst>
                  <a:ext uri="{FF2B5EF4-FFF2-40B4-BE49-F238E27FC236}">
                    <a16:creationId xmlns:a16="http://schemas.microsoft.com/office/drawing/2014/main" id="{53BD1D58-0C56-4AB1-A477-D8464616A20F}"/>
                  </a:ext>
                </a:extLst>
              </p:cNvPr>
              <p:cNvSpPr>
                <a:spLocks/>
              </p:cNvSpPr>
              <p:nvPr/>
            </p:nvSpPr>
            <p:spPr bwMode="auto">
              <a:xfrm>
                <a:off x="2611" y="2848"/>
                <a:ext cx="43" cy="59"/>
              </a:xfrm>
              <a:custGeom>
                <a:avLst/>
                <a:gdLst>
                  <a:gd name="T0" fmla="*/ 0 w 17"/>
                  <a:gd name="T1" fmla="*/ 424 h 22"/>
                  <a:gd name="T2" fmla="*/ 276 w 17"/>
                  <a:gd name="T3" fmla="*/ 0 h 22"/>
                  <a:gd name="T4" fmla="*/ 0 60000 65536"/>
                  <a:gd name="T5" fmla="*/ 0 60000 65536"/>
                </a:gdLst>
                <a:ahLst/>
                <a:cxnLst>
                  <a:cxn ang="T4">
                    <a:pos x="T0" y="T1"/>
                  </a:cxn>
                  <a:cxn ang="T5">
                    <a:pos x="T2" y="T3"/>
                  </a:cxn>
                </a:cxnLst>
                <a:rect l="0" t="0" r="r" b="b"/>
                <a:pathLst>
                  <a:path w="17" h="22">
                    <a:moveTo>
                      <a:pt x="0" y="22"/>
                    </a:moveTo>
                    <a:cubicBezTo>
                      <a:pt x="8" y="17"/>
                      <a:pt x="15" y="9"/>
                      <a:pt x="17"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38" name="Freeform 372">
                <a:extLst>
                  <a:ext uri="{FF2B5EF4-FFF2-40B4-BE49-F238E27FC236}">
                    <a16:creationId xmlns:a16="http://schemas.microsoft.com/office/drawing/2014/main" id="{69BCAB5B-D2CE-4983-A9D0-010235A7F456}"/>
                  </a:ext>
                </a:extLst>
              </p:cNvPr>
              <p:cNvSpPr>
                <a:spLocks/>
              </p:cNvSpPr>
              <p:nvPr/>
            </p:nvSpPr>
            <p:spPr bwMode="auto">
              <a:xfrm>
                <a:off x="2644" y="2880"/>
                <a:ext cx="17" cy="16"/>
              </a:xfrm>
              <a:custGeom>
                <a:avLst/>
                <a:gdLst>
                  <a:gd name="T0" fmla="*/ 0 w 7"/>
                  <a:gd name="T1" fmla="*/ 0 h 6"/>
                  <a:gd name="T2" fmla="*/ 100 w 7"/>
                  <a:gd name="T3" fmla="*/ 115 h 6"/>
                  <a:gd name="T4" fmla="*/ 0 60000 65536"/>
                  <a:gd name="T5" fmla="*/ 0 60000 65536"/>
                </a:gdLst>
                <a:ahLst/>
                <a:cxnLst>
                  <a:cxn ang="T4">
                    <a:pos x="T0" y="T1"/>
                  </a:cxn>
                  <a:cxn ang="T5">
                    <a:pos x="T2" y="T3"/>
                  </a:cxn>
                </a:cxnLst>
                <a:rect l="0" t="0" r="r" b="b"/>
                <a:pathLst>
                  <a:path w="7" h="6">
                    <a:moveTo>
                      <a:pt x="0" y="0"/>
                    </a:moveTo>
                    <a:cubicBezTo>
                      <a:pt x="2" y="2"/>
                      <a:pt x="4" y="4"/>
                      <a:pt x="7"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39" name="Freeform 373">
                <a:extLst>
                  <a:ext uri="{FF2B5EF4-FFF2-40B4-BE49-F238E27FC236}">
                    <a16:creationId xmlns:a16="http://schemas.microsoft.com/office/drawing/2014/main" id="{390120AC-0F92-48B5-9B41-694E582A6717}"/>
                  </a:ext>
                </a:extLst>
              </p:cNvPr>
              <p:cNvSpPr>
                <a:spLocks/>
              </p:cNvSpPr>
              <p:nvPr/>
            </p:nvSpPr>
            <p:spPr bwMode="auto">
              <a:xfrm>
                <a:off x="2241" y="2973"/>
                <a:ext cx="60" cy="14"/>
              </a:xfrm>
              <a:custGeom>
                <a:avLst/>
                <a:gdLst>
                  <a:gd name="T0" fmla="*/ 0 w 24"/>
                  <a:gd name="T1" fmla="*/ 109 h 5"/>
                  <a:gd name="T2" fmla="*/ 375 w 24"/>
                  <a:gd name="T3" fmla="*/ 22 h 5"/>
                  <a:gd name="T4" fmla="*/ 0 60000 65536"/>
                  <a:gd name="T5" fmla="*/ 0 60000 65536"/>
                </a:gdLst>
                <a:ahLst/>
                <a:cxnLst>
                  <a:cxn ang="T4">
                    <a:pos x="T0" y="T1"/>
                  </a:cxn>
                  <a:cxn ang="T5">
                    <a:pos x="T2" y="T3"/>
                  </a:cxn>
                </a:cxnLst>
                <a:rect l="0" t="0" r="r" b="b"/>
                <a:pathLst>
                  <a:path w="24" h="5">
                    <a:moveTo>
                      <a:pt x="0" y="5"/>
                    </a:moveTo>
                    <a:cubicBezTo>
                      <a:pt x="8" y="1"/>
                      <a:pt x="16" y="0"/>
                      <a:pt x="24"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40" name="Freeform 374">
                <a:extLst>
                  <a:ext uri="{FF2B5EF4-FFF2-40B4-BE49-F238E27FC236}">
                    <a16:creationId xmlns:a16="http://schemas.microsoft.com/office/drawing/2014/main" id="{5C8F698C-EC03-45CF-9C89-5B466DCED941}"/>
                  </a:ext>
                </a:extLst>
              </p:cNvPr>
              <p:cNvSpPr>
                <a:spLocks/>
              </p:cNvSpPr>
              <p:nvPr/>
            </p:nvSpPr>
            <p:spPr bwMode="auto">
              <a:xfrm>
                <a:off x="2266" y="2957"/>
                <a:ext cx="1" cy="22"/>
              </a:xfrm>
              <a:custGeom>
                <a:avLst/>
                <a:gdLst>
                  <a:gd name="T0" fmla="*/ 0 w 1"/>
                  <a:gd name="T1" fmla="*/ 0 h 8"/>
                  <a:gd name="T2" fmla="*/ 0 w 1"/>
                  <a:gd name="T3" fmla="*/ 168 h 8"/>
                  <a:gd name="T4" fmla="*/ 0 60000 65536"/>
                  <a:gd name="T5" fmla="*/ 0 60000 65536"/>
                </a:gdLst>
                <a:ahLst/>
                <a:cxnLst>
                  <a:cxn ang="T4">
                    <a:pos x="T0" y="T1"/>
                  </a:cxn>
                  <a:cxn ang="T5">
                    <a:pos x="T2" y="T3"/>
                  </a:cxn>
                </a:cxnLst>
                <a:rect l="0" t="0" r="r" b="b"/>
                <a:pathLst>
                  <a:path w="1" h="8">
                    <a:moveTo>
                      <a:pt x="0" y="0"/>
                    </a:moveTo>
                    <a:cubicBezTo>
                      <a:pt x="0" y="3"/>
                      <a:pt x="0" y="5"/>
                      <a:pt x="0"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41" name="Freeform 375">
                <a:extLst>
                  <a:ext uri="{FF2B5EF4-FFF2-40B4-BE49-F238E27FC236}">
                    <a16:creationId xmlns:a16="http://schemas.microsoft.com/office/drawing/2014/main" id="{C694965D-E95A-4C0A-8273-E683559B2D2F}"/>
                  </a:ext>
                </a:extLst>
              </p:cNvPr>
              <p:cNvSpPr>
                <a:spLocks/>
              </p:cNvSpPr>
              <p:nvPr/>
            </p:nvSpPr>
            <p:spPr bwMode="auto">
              <a:xfrm>
                <a:off x="2249" y="1693"/>
                <a:ext cx="32" cy="24"/>
              </a:xfrm>
              <a:custGeom>
                <a:avLst/>
                <a:gdLst>
                  <a:gd name="T0" fmla="*/ 0 w 13"/>
                  <a:gd name="T1" fmla="*/ 56 h 9"/>
                  <a:gd name="T2" fmla="*/ 194 w 13"/>
                  <a:gd name="T3" fmla="*/ 21 h 9"/>
                  <a:gd name="T4" fmla="*/ 0 w 13"/>
                  <a:gd name="T5" fmla="*/ 171 h 9"/>
                  <a:gd name="T6" fmla="*/ 0 60000 65536"/>
                  <a:gd name="T7" fmla="*/ 0 60000 65536"/>
                  <a:gd name="T8" fmla="*/ 0 60000 65536"/>
                </a:gdLst>
                <a:ahLst/>
                <a:cxnLst>
                  <a:cxn ang="T6">
                    <a:pos x="T0" y="T1"/>
                  </a:cxn>
                  <a:cxn ang="T7">
                    <a:pos x="T2" y="T3"/>
                  </a:cxn>
                  <a:cxn ang="T8">
                    <a:pos x="T4" y="T5"/>
                  </a:cxn>
                </a:cxnLst>
                <a:rect l="0" t="0" r="r" b="b"/>
                <a:pathLst>
                  <a:path w="13" h="9">
                    <a:moveTo>
                      <a:pt x="0" y="3"/>
                    </a:moveTo>
                    <a:cubicBezTo>
                      <a:pt x="4" y="2"/>
                      <a:pt x="9" y="0"/>
                      <a:pt x="13" y="1"/>
                    </a:cubicBezTo>
                    <a:cubicBezTo>
                      <a:pt x="12" y="6"/>
                      <a:pt x="5" y="8"/>
                      <a:pt x="0"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42" name="Freeform 376">
                <a:extLst>
                  <a:ext uri="{FF2B5EF4-FFF2-40B4-BE49-F238E27FC236}">
                    <a16:creationId xmlns:a16="http://schemas.microsoft.com/office/drawing/2014/main" id="{8BCCE12A-3D81-44C2-A871-2E9047138696}"/>
                  </a:ext>
                </a:extLst>
              </p:cNvPr>
              <p:cNvSpPr>
                <a:spLocks/>
              </p:cNvSpPr>
              <p:nvPr/>
            </p:nvSpPr>
            <p:spPr bwMode="auto">
              <a:xfrm>
                <a:off x="2401" y="1741"/>
                <a:ext cx="40" cy="30"/>
              </a:xfrm>
              <a:custGeom>
                <a:avLst/>
                <a:gdLst>
                  <a:gd name="T0" fmla="*/ 20 w 16"/>
                  <a:gd name="T1" fmla="*/ 60 h 11"/>
                  <a:gd name="T2" fmla="*/ 250 w 16"/>
                  <a:gd name="T3" fmla="*/ 22 h 11"/>
                  <a:gd name="T4" fmla="*/ 0 w 16"/>
                  <a:gd name="T5" fmla="*/ 224 h 11"/>
                  <a:gd name="T6" fmla="*/ 0 60000 65536"/>
                  <a:gd name="T7" fmla="*/ 0 60000 65536"/>
                  <a:gd name="T8" fmla="*/ 0 60000 65536"/>
                </a:gdLst>
                <a:ahLst/>
                <a:cxnLst>
                  <a:cxn ang="T6">
                    <a:pos x="T0" y="T1"/>
                  </a:cxn>
                  <a:cxn ang="T7">
                    <a:pos x="T2" y="T3"/>
                  </a:cxn>
                  <a:cxn ang="T8">
                    <a:pos x="T4" y="T5"/>
                  </a:cxn>
                </a:cxnLst>
                <a:rect l="0" t="0" r="r" b="b"/>
                <a:pathLst>
                  <a:path w="16" h="11">
                    <a:moveTo>
                      <a:pt x="1" y="3"/>
                    </a:moveTo>
                    <a:cubicBezTo>
                      <a:pt x="5" y="0"/>
                      <a:pt x="12" y="0"/>
                      <a:pt x="16" y="1"/>
                    </a:cubicBezTo>
                    <a:cubicBezTo>
                      <a:pt x="13" y="7"/>
                      <a:pt x="5" y="8"/>
                      <a:pt x="0" y="1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43" name="Freeform 377">
                <a:extLst>
                  <a:ext uri="{FF2B5EF4-FFF2-40B4-BE49-F238E27FC236}">
                    <a16:creationId xmlns:a16="http://schemas.microsoft.com/office/drawing/2014/main" id="{086F39ED-1B83-4D8C-B001-D105F34907DA}"/>
                  </a:ext>
                </a:extLst>
              </p:cNvPr>
              <p:cNvSpPr>
                <a:spLocks/>
              </p:cNvSpPr>
              <p:nvPr/>
            </p:nvSpPr>
            <p:spPr bwMode="auto">
              <a:xfrm>
                <a:off x="2566" y="1675"/>
                <a:ext cx="38" cy="26"/>
              </a:xfrm>
              <a:custGeom>
                <a:avLst/>
                <a:gdLst>
                  <a:gd name="T0" fmla="*/ 0 w 15"/>
                  <a:gd name="T1" fmla="*/ 0 h 10"/>
                  <a:gd name="T2" fmla="*/ 243 w 15"/>
                  <a:gd name="T3" fmla="*/ 88 h 10"/>
                  <a:gd name="T4" fmla="*/ 20 w 15"/>
                  <a:gd name="T5" fmla="*/ 177 h 10"/>
                  <a:gd name="T6" fmla="*/ 0 60000 65536"/>
                  <a:gd name="T7" fmla="*/ 0 60000 65536"/>
                  <a:gd name="T8" fmla="*/ 0 60000 65536"/>
                </a:gdLst>
                <a:ahLst/>
                <a:cxnLst>
                  <a:cxn ang="T6">
                    <a:pos x="T0" y="T1"/>
                  </a:cxn>
                  <a:cxn ang="T7">
                    <a:pos x="T2" y="T3"/>
                  </a:cxn>
                  <a:cxn ang="T8">
                    <a:pos x="T4" y="T5"/>
                  </a:cxn>
                </a:cxnLst>
                <a:rect l="0" t="0" r="r" b="b"/>
                <a:pathLst>
                  <a:path w="15" h="10">
                    <a:moveTo>
                      <a:pt x="0" y="0"/>
                    </a:moveTo>
                    <a:cubicBezTo>
                      <a:pt x="4" y="2"/>
                      <a:pt x="13" y="0"/>
                      <a:pt x="15" y="5"/>
                    </a:cubicBezTo>
                    <a:cubicBezTo>
                      <a:pt x="11" y="8"/>
                      <a:pt x="6" y="9"/>
                      <a:pt x="1"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44" name="Freeform 378">
                <a:extLst>
                  <a:ext uri="{FF2B5EF4-FFF2-40B4-BE49-F238E27FC236}">
                    <a16:creationId xmlns:a16="http://schemas.microsoft.com/office/drawing/2014/main" id="{572E5AF7-8C2F-4C7A-87F0-3E025F777A08}"/>
                  </a:ext>
                </a:extLst>
              </p:cNvPr>
              <p:cNvSpPr>
                <a:spLocks/>
              </p:cNvSpPr>
              <p:nvPr/>
            </p:nvSpPr>
            <p:spPr bwMode="auto">
              <a:xfrm>
                <a:off x="2611" y="1717"/>
                <a:ext cx="15" cy="27"/>
              </a:xfrm>
              <a:custGeom>
                <a:avLst/>
                <a:gdLst>
                  <a:gd name="T0" fmla="*/ 0 w 6"/>
                  <a:gd name="T1" fmla="*/ 197 h 10"/>
                  <a:gd name="T2" fmla="*/ 95 w 6"/>
                  <a:gd name="T3" fmla="*/ 0 h 10"/>
                  <a:gd name="T4" fmla="*/ 0 60000 65536"/>
                  <a:gd name="T5" fmla="*/ 0 60000 65536"/>
                </a:gdLst>
                <a:ahLst/>
                <a:cxnLst>
                  <a:cxn ang="T4">
                    <a:pos x="T0" y="T1"/>
                  </a:cxn>
                  <a:cxn ang="T5">
                    <a:pos x="T2" y="T3"/>
                  </a:cxn>
                </a:cxnLst>
                <a:rect l="0" t="0" r="r" b="b"/>
                <a:pathLst>
                  <a:path w="6" h="10">
                    <a:moveTo>
                      <a:pt x="0" y="10"/>
                    </a:moveTo>
                    <a:cubicBezTo>
                      <a:pt x="0" y="6"/>
                      <a:pt x="3" y="2"/>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45" name="Freeform 379">
                <a:extLst>
                  <a:ext uri="{FF2B5EF4-FFF2-40B4-BE49-F238E27FC236}">
                    <a16:creationId xmlns:a16="http://schemas.microsoft.com/office/drawing/2014/main" id="{0151FE11-111A-49CB-8CA1-62D41A9BB194}"/>
                  </a:ext>
                </a:extLst>
              </p:cNvPr>
              <p:cNvSpPr>
                <a:spLocks/>
              </p:cNvSpPr>
              <p:nvPr/>
            </p:nvSpPr>
            <p:spPr bwMode="auto">
              <a:xfrm>
                <a:off x="2576" y="1717"/>
                <a:ext cx="25" cy="32"/>
              </a:xfrm>
              <a:custGeom>
                <a:avLst/>
                <a:gdLst>
                  <a:gd name="T0" fmla="*/ 0 w 10"/>
                  <a:gd name="T1" fmla="*/ 0 h 12"/>
                  <a:gd name="T2" fmla="*/ 158 w 10"/>
                  <a:gd name="T3" fmla="*/ 227 h 12"/>
                  <a:gd name="T4" fmla="*/ 0 60000 65536"/>
                  <a:gd name="T5" fmla="*/ 0 60000 65536"/>
                </a:gdLst>
                <a:ahLst/>
                <a:cxnLst>
                  <a:cxn ang="T4">
                    <a:pos x="T0" y="T1"/>
                  </a:cxn>
                  <a:cxn ang="T5">
                    <a:pos x="T2" y="T3"/>
                  </a:cxn>
                </a:cxnLst>
                <a:rect l="0" t="0" r="r" b="b"/>
                <a:pathLst>
                  <a:path w="10" h="12">
                    <a:moveTo>
                      <a:pt x="0" y="0"/>
                    </a:moveTo>
                    <a:cubicBezTo>
                      <a:pt x="2" y="5"/>
                      <a:pt x="7" y="8"/>
                      <a:pt x="10" y="1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46" name="Freeform 380">
                <a:extLst>
                  <a:ext uri="{FF2B5EF4-FFF2-40B4-BE49-F238E27FC236}">
                    <a16:creationId xmlns:a16="http://schemas.microsoft.com/office/drawing/2014/main" id="{05E47FF8-AE51-4412-9BE0-7BFE5778335E}"/>
                  </a:ext>
                </a:extLst>
              </p:cNvPr>
              <p:cNvSpPr>
                <a:spLocks/>
              </p:cNvSpPr>
              <p:nvPr/>
            </p:nvSpPr>
            <p:spPr bwMode="auto">
              <a:xfrm>
                <a:off x="2626" y="1845"/>
                <a:ext cx="20" cy="8"/>
              </a:xfrm>
              <a:custGeom>
                <a:avLst/>
                <a:gdLst>
                  <a:gd name="T0" fmla="*/ 0 w 8"/>
                  <a:gd name="T1" fmla="*/ 0 h 3"/>
                  <a:gd name="T2" fmla="*/ 125 w 8"/>
                  <a:gd name="T3" fmla="*/ 56 h 3"/>
                  <a:gd name="T4" fmla="*/ 0 60000 65536"/>
                  <a:gd name="T5" fmla="*/ 0 60000 65536"/>
                </a:gdLst>
                <a:ahLst/>
                <a:cxnLst>
                  <a:cxn ang="T4">
                    <a:pos x="T0" y="T1"/>
                  </a:cxn>
                  <a:cxn ang="T5">
                    <a:pos x="T2" y="T3"/>
                  </a:cxn>
                </a:cxnLst>
                <a:rect l="0" t="0" r="r" b="b"/>
                <a:pathLst>
                  <a:path w="8" h="3">
                    <a:moveTo>
                      <a:pt x="0" y="0"/>
                    </a:moveTo>
                    <a:cubicBezTo>
                      <a:pt x="3" y="1"/>
                      <a:pt x="6" y="1"/>
                      <a:pt x="8" y="3"/>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47" name="Freeform 381">
                <a:extLst>
                  <a:ext uri="{FF2B5EF4-FFF2-40B4-BE49-F238E27FC236}">
                    <a16:creationId xmlns:a16="http://schemas.microsoft.com/office/drawing/2014/main" id="{D1C332BB-5326-4360-A4DD-F1AE49C142A1}"/>
                  </a:ext>
                </a:extLst>
              </p:cNvPr>
              <p:cNvSpPr>
                <a:spLocks/>
              </p:cNvSpPr>
              <p:nvPr/>
            </p:nvSpPr>
            <p:spPr bwMode="auto">
              <a:xfrm>
                <a:off x="2471" y="1891"/>
                <a:ext cx="53" cy="32"/>
              </a:xfrm>
              <a:custGeom>
                <a:avLst/>
                <a:gdLst>
                  <a:gd name="T0" fmla="*/ 0 w 21"/>
                  <a:gd name="T1" fmla="*/ 171 h 12"/>
                  <a:gd name="T2" fmla="*/ 209 w 21"/>
                  <a:gd name="T3" fmla="*/ 35 h 12"/>
                  <a:gd name="T4" fmla="*/ 96 w 21"/>
                  <a:gd name="T5" fmla="*/ 227 h 12"/>
                  <a:gd name="T6" fmla="*/ 0 60000 65536"/>
                  <a:gd name="T7" fmla="*/ 0 60000 65536"/>
                  <a:gd name="T8" fmla="*/ 0 60000 65536"/>
                </a:gdLst>
                <a:ahLst/>
                <a:cxnLst>
                  <a:cxn ang="T6">
                    <a:pos x="T0" y="T1"/>
                  </a:cxn>
                  <a:cxn ang="T7">
                    <a:pos x="T2" y="T3"/>
                  </a:cxn>
                  <a:cxn ang="T8">
                    <a:pos x="T4" y="T5"/>
                  </a:cxn>
                </a:cxnLst>
                <a:rect l="0" t="0" r="r" b="b"/>
                <a:pathLst>
                  <a:path w="21" h="12">
                    <a:moveTo>
                      <a:pt x="0" y="9"/>
                    </a:moveTo>
                    <a:cubicBezTo>
                      <a:pt x="3" y="7"/>
                      <a:pt x="9" y="0"/>
                      <a:pt x="13" y="2"/>
                    </a:cubicBezTo>
                    <a:cubicBezTo>
                      <a:pt x="21" y="5"/>
                      <a:pt x="9" y="11"/>
                      <a:pt x="6" y="1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48" name="Freeform 382">
                <a:extLst>
                  <a:ext uri="{FF2B5EF4-FFF2-40B4-BE49-F238E27FC236}">
                    <a16:creationId xmlns:a16="http://schemas.microsoft.com/office/drawing/2014/main" id="{463713AD-2AC9-4476-9762-4E5919EECEF4}"/>
                  </a:ext>
                </a:extLst>
              </p:cNvPr>
              <p:cNvSpPr>
                <a:spLocks/>
              </p:cNvSpPr>
              <p:nvPr/>
            </p:nvSpPr>
            <p:spPr bwMode="auto">
              <a:xfrm>
                <a:off x="2311" y="1880"/>
                <a:ext cx="45" cy="35"/>
              </a:xfrm>
              <a:custGeom>
                <a:avLst/>
                <a:gdLst>
                  <a:gd name="T0" fmla="*/ 0 w 18"/>
                  <a:gd name="T1" fmla="*/ 137 h 13"/>
                  <a:gd name="T2" fmla="*/ 188 w 18"/>
                  <a:gd name="T3" fmla="*/ 59 h 13"/>
                  <a:gd name="T4" fmla="*/ 20 w 18"/>
                  <a:gd name="T5" fmla="*/ 253 h 13"/>
                  <a:gd name="T6" fmla="*/ 0 60000 65536"/>
                  <a:gd name="T7" fmla="*/ 0 60000 65536"/>
                  <a:gd name="T8" fmla="*/ 0 60000 65536"/>
                </a:gdLst>
                <a:ahLst/>
                <a:cxnLst>
                  <a:cxn ang="T6">
                    <a:pos x="T0" y="T1"/>
                  </a:cxn>
                  <a:cxn ang="T7">
                    <a:pos x="T2" y="T3"/>
                  </a:cxn>
                  <a:cxn ang="T8">
                    <a:pos x="T4" y="T5"/>
                  </a:cxn>
                </a:cxnLst>
                <a:rect l="0" t="0" r="r" b="b"/>
                <a:pathLst>
                  <a:path w="18" h="13">
                    <a:moveTo>
                      <a:pt x="0" y="7"/>
                    </a:moveTo>
                    <a:cubicBezTo>
                      <a:pt x="3" y="6"/>
                      <a:pt x="9" y="0"/>
                      <a:pt x="12" y="3"/>
                    </a:cubicBezTo>
                    <a:cubicBezTo>
                      <a:pt x="18" y="8"/>
                      <a:pt x="4" y="13"/>
                      <a:pt x="1" y="13"/>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49" name="Freeform 383">
                <a:extLst>
                  <a:ext uri="{FF2B5EF4-FFF2-40B4-BE49-F238E27FC236}">
                    <a16:creationId xmlns:a16="http://schemas.microsoft.com/office/drawing/2014/main" id="{FC2FEC73-B462-460B-813F-ED46EF19280D}"/>
                  </a:ext>
                </a:extLst>
              </p:cNvPr>
              <p:cNvSpPr>
                <a:spLocks/>
              </p:cNvSpPr>
              <p:nvPr/>
            </p:nvSpPr>
            <p:spPr bwMode="auto">
              <a:xfrm>
                <a:off x="2151" y="1885"/>
                <a:ext cx="48" cy="38"/>
              </a:xfrm>
              <a:custGeom>
                <a:avLst/>
                <a:gdLst>
                  <a:gd name="T0" fmla="*/ 63 w 19"/>
                  <a:gd name="T1" fmla="*/ 103 h 14"/>
                  <a:gd name="T2" fmla="*/ 288 w 19"/>
                  <a:gd name="T3" fmla="*/ 117 h 14"/>
                  <a:gd name="T4" fmla="*/ 0 w 19"/>
                  <a:gd name="T5" fmla="*/ 280 h 14"/>
                  <a:gd name="T6" fmla="*/ 0 60000 65536"/>
                  <a:gd name="T7" fmla="*/ 0 60000 65536"/>
                  <a:gd name="T8" fmla="*/ 0 60000 65536"/>
                </a:gdLst>
                <a:ahLst/>
                <a:cxnLst>
                  <a:cxn ang="T6">
                    <a:pos x="T0" y="T1"/>
                  </a:cxn>
                  <a:cxn ang="T7">
                    <a:pos x="T2" y="T3"/>
                  </a:cxn>
                  <a:cxn ang="T8">
                    <a:pos x="T4" y="T5"/>
                  </a:cxn>
                </a:cxnLst>
                <a:rect l="0" t="0" r="r" b="b"/>
                <a:pathLst>
                  <a:path w="19" h="14">
                    <a:moveTo>
                      <a:pt x="4" y="5"/>
                    </a:moveTo>
                    <a:cubicBezTo>
                      <a:pt x="7" y="5"/>
                      <a:pt x="17" y="0"/>
                      <a:pt x="18" y="6"/>
                    </a:cubicBezTo>
                    <a:cubicBezTo>
                      <a:pt x="19" y="11"/>
                      <a:pt x="3" y="13"/>
                      <a:pt x="0" y="14"/>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50" name="Freeform 384">
                <a:extLst>
                  <a:ext uri="{FF2B5EF4-FFF2-40B4-BE49-F238E27FC236}">
                    <a16:creationId xmlns:a16="http://schemas.microsoft.com/office/drawing/2014/main" id="{D3E1AA8B-07B8-4E79-84D6-30C46DECBDD8}"/>
                  </a:ext>
                </a:extLst>
              </p:cNvPr>
              <p:cNvSpPr>
                <a:spLocks/>
              </p:cNvSpPr>
              <p:nvPr/>
            </p:nvSpPr>
            <p:spPr bwMode="auto">
              <a:xfrm>
                <a:off x="2186" y="1952"/>
                <a:ext cx="20" cy="21"/>
              </a:xfrm>
              <a:custGeom>
                <a:avLst/>
                <a:gdLst>
                  <a:gd name="T0" fmla="*/ 0 w 8"/>
                  <a:gd name="T1" fmla="*/ 144 h 8"/>
                  <a:gd name="T2" fmla="*/ 125 w 8"/>
                  <a:gd name="T3" fmla="*/ 0 h 8"/>
                  <a:gd name="T4" fmla="*/ 0 60000 65536"/>
                  <a:gd name="T5" fmla="*/ 0 60000 65536"/>
                </a:gdLst>
                <a:ahLst/>
                <a:cxnLst>
                  <a:cxn ang="T4">
                    <a:pos x="T0" y="T1"/>
                  </a:cxn>
                  <a:cxn ang="T5">
                    <a:pos x="T2" y="T3"/>
                  </a:cxn>
                </a:cxnLst>
                <a:rect l="0" t="0" r="r" b="b"/>
                <a:pathLst>
                  <a:path w="8" h="8">
                    <a:moveTo>
                      <a:pt x="0" y="8"/>
                    </a:moveTo>
                    <a:cubicBezTo>
                      <a:pt x="2" y="6"/>
                      <a:pt x="5" y="3"/>
                      <a:pt x="8"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51" name="Freeform 385">
                <a:extLst>
                  <a:ext uri="{FF2B5EF4-FFF2-40B4-BE49-F238E27FC236}">
                    <a16:creationId xmlns:a16="http://schemas.microsoft.com/office/drawing/2014/main" id="{F175F79B-FAAE-4E4B-8A23-786D522E1616}"/>
                  </a:ext>
                </a:extLst>
              </p:cNvPr>
              <p:cNvSpPr>
                <a:spLocks/>
              </p:cNvSpPr>
              <p:nvPr/>
            </p:nvSpPr>
            <p:spPr bwMode="auto">
              <a:xfrm>
                <a:off x="2158" y="1936"/>
                <a:ext cx="3" cy="32"/>
              </a:xfrm>
              <a:custGeom>
                <a:avLst/>
                <a:gdLst>
                  <a:gd name="T0" fmla="*/ 0 w 1"/>
                  <a:gd name="T1" fmla="*/ 0 h 12"/>
                  <a:gd name="T2" fmla="*/ 27 w 1"/>
                  <a:gd name="T3" fmla="*/ 227 h 12"/>
                  <a:gd name="T4" fmla="*/ 0 60000 65536"/>
                  <a:gd name="T5" fmla="*/ 0 60000 65536"/>
                </a:gdLst>
                <a:ahLst/>
                <a:cxnLst>
                  <a:cxn ang="T4">
                    <a:pos x="T0" y="T1"/>
                  </a:cxn>
                  <a:cxn ang="T5">
                    <a:pos x="T2" y="T3"/>
                  </a:cxn>
                </a:cxnLst>
                <a:rect l="0" t="0" r="r" b="b"/>
                <a:pathLst>
                  <a:path w="1" h="12">
                    <a:moveTo>
                      <a:pt x="0" y="0"/>
                    </a:moveTo>
                    <a:cubicBezTo>
                      <a:pt x="1" y="4"/>
                      <a:pt x="0" y="8"/>
                      <a:pt x="1" y="1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52" name="Freeform 386">
                <a:extLst>
                  <a:ext uri="{FF2B5EF4-FFF2-40B4-BE49-F238E27FC236}">
                    <a16:creationId xmlns:a16="http://schemas.microsoft.com/office/drawing/2014/main" id="{D39096DA-E992-42A6-A824-EAC174283399}"/>
                  </a:ext>
                </a:extLst>
              </p:cNvPr>
              <p:cNvSpPr>
                <a:spLocks/>
              </p:cNvSpPr>
              <p:nvPr/>
            </p:nvSpPr>
            <p:spPr bwMode="auto">
              <a:xfrm>
                <a:off x="2036" y="2027"/>
                <a:ext cx="40" cy="16"/>
              </a:xfrm>
              <a:custGeom>
                <a:avLst/>
                <a:gdLst>
                  <a:gd name="T0" fmla="*/ 0 w 16"/>
                  <a:gd name="T1" fmla="*/ 93 h 6"/>
                  <a:gd name="T2" fmla="*/ 250 w 16"/>
                  <a:gd name="T3" fmla="*/ 0 h 6"/>
                  <a:gd name="T4" fmla="*/ 0 60000 65536"/>
                  <a:gd name="T5" fmla="*/ 0 60000 65536"/>
                </a:gdLst>
                <a:ahLst/>
                <a:cxnLst>
                  <a:cxn ang="T4">
                    <a:pos x="T0" y="T1"/>
                  </a:cxn>
                  <a:cxn ang="T5">
                    <a:pos x="T2" y="T3"/>
                  </a:cxn>
                </a:cxnLst>
                <a:rect l="0" t="0" r="r" b="b"/>
                <a:pathLst>
                  <a:path w="16" h="6">
                    <a:moveTo>
                      <a:pt x="0" y="5"/>
                    </a:moveTo>
                    <a:cubicBezTo>
                      <a:pt x="5" y="6"/>
                      <a:pt x="11" y="1"/>
                      <a:pt x="1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53" name="Freeform 387">
                <a:extLst>
                  <a:ext uri="{FF2B5EF4-FFF2-40B4-BE49-F238E27FC236}">
                    <a16:creationId xmlns:a16="http://schemas.microsoft.com/office/drawing/2014/main" id="{A7077F7A-60E6-4282-BFB1-F50BB3CEE735}"/>
                  </a:ext>
                </a:extLst>
              </p:cNvPr>
              <p:cNvSpPr>
                <a:spLocks/>
              </p:cNvSpPr>
              <p:nvPr/>
            </p:nvSpPr>
            <p:spPr bwMode="auto">
              <a:xfrm>
                <a:off x="2061" y="2053"/>
                <a:ext cx="17" cy="22"/>
              </a:xfrm>
              <a:custGeom>
                <a:avLst/>
                <a:gdLst>
                  <a:gd name="T0" fmla="*/ 0 w 7"/>
                  <a:gd name="T1" fmla="*/ 168 h 8"/>
                  <a:gd name="T2" fmla="*/ 100 w 7"/>
                  <a:gd name="T3" fmla="*/ 0 h 8"/>
                  <a:gd name="T4" fmla="*/ 0 60000 65536"/>
                  <a:gd name="T5" fmla="*/ 0 60000 65536"/>
                </a:gdLst>
                <a:ahLst/>
                <a:cxnLst>
                  <a:cxn ang="T4">
                    <a:pos x="T0" y="T1"/>
                  </a:cxn>
                  <a:cxn ang="T5">
                    <a:pos x="T2" y="T3"/>
                  </a:cxn>
                </a:cxnLst>
                <a:rect l="0" t="0" r="r" b="b"/>
                <a:pathLst>
                  <a:path w="7" h="8">
                    <a:moveTo>
                      <a:pt x="0" y="8"/>
                    </a:moveTo>
                    <a:cubicBezTo>
                      <a:pt x="2" y="6"/>
                      <a:pt x="5" y="3"/>
                      <a:pt x="7"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54" name="Freeform 388">
                <a:extLst>
                  <a:ext uri="{FF2B5EF4-FFF2-40B4-BE49-F238E27FC236}">
                    <a16:creationId xmlns:a16="http://schemas.microsoft.com/office/drawing/2014/main" id="{42651012-B2E3-42C5-9D99-E0F795708A03}"/>
                  </a:ext>
                </a:extLst>
              </p:cNvPr>
              <p:cNvSpPr>
                <a:spLocks/>
              </p:cNvSpPr>
              <p:nvPr/>
            </p:nvSpPr>
            <p:spPr bwMode="auto">
              <a:xfrm>
                <a:off x="2249" y="2080"/>
                <a:ext cx="35" cy="5"/>
              </a:xfrm>
              <a:custGeom>
                <a:avLst/>
                <a:gdLst>
                  <a:gd name="T0" fmla="*/ 0 w 14"/>
                  <a:gd name="T1" fmla="*/ 0 h 2"/>
                  <a:gd name="T2" fmla="*/ 220 w 14"/>
                  <a:gd name="T3" fmla="*/ 33 h 2"/>
                  <a:gd name="T4" fmla="*/ 0 60000 65536"/>
                  <a:gd name="T5" fmla="*/ 0 60000 65536"/>
                </a:gdLst>
                <a:ahLst/>
                <a:cxnLst>
                  <a:cxn ang="T4">
                    <a:pos x="T0" y="T1"/>
                  </a:cxn>
                  <a:cxn ang="T5">
                    <a:pos x="T2" y="T3"/>
                  </a:cxn>
                </a:cxnLst>
                <a:rect l="0" t="0" r="r" b="b"/>
                <a:pathLst>
                  <a:path w="14" h="2">
                    <a:moveTo>
                      <a:pt x="0" y="0"/>
                    </a:moveTo>
                    <a:cubicBezTo>
                      <a:pt x="5" y="1"/>
                      <a:pt x="9" y="1"/>
                      <a:pt x="14" y="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55" name="Freeform 389">
                <a:extLst>
                  <a:ext uri="{FF2B5EF4-FFF2-40B4-BE49-F238E27FC236}">
                    <a16:creationId xmlns:a16="http://schemas.microsoft.com/office/drawing/2014/main" id="{4E69FBC1-C033-4BBA-A9BD-F8185456837E}"/>
                  </a:ext>
                </a:extLst>
              </p:cNvPr>
              <p:cNvSpPr>
                <a:spLocks/>
              </p:cNvSpPr>
              <p:nvPr/>
            </p:nvSpPr>
            <p:spPr bwMode="auto">
              <a:xfrm>
                <a:off x="2374" y="2091"/>
                <a:ext cx="7" cy="37"/>
              </a:xfrm>
              <a:custGeom>
                <a:avLst/>
                <a:gdLst>
                  <a:gd name="T0" fmla="*/ 12 w 3"/>
                  <a:gd name="T1" fmla="*/ 0 h 14"/>
                  <a:gd name="T2" fmla="*/ 37 w 3"/>
                  <a:gd name="T3" fmla="*/ 259 h 14"/>
                  <a:gd name="T4" fmla="*/ 0 60000 65536"/>
                  <a:gd name="T5" fmla="*/ 0 60000 65536"/>
                </a:gdLst>
                <a:ahLst/>
                <a:cxnLst>
                  <a:cxn ang="T4">
                    <a:pos x="T0" y="T1"/>
                  </a:cxn>
                  <a:cxn ang="T5">
                    <a:pos x="T2" y="T3"/>
                  </a:cxn>
                </a:cxnLst>
                <a:rect l="0" t="0" r="r" b="b"/>
                <a:pathLst>
                  <a:path w="3" h="14">
                    <a:moveTo>
                      <a:pt x="1" y="0"/>
                    </a:moveTo>
                    <a:cubicBezTo>
                      <a:pt x="0" y="5"/>
                      <a:pt x="2" y="9"/>
                      <a:pt x="3" y="14"/>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56" name="Freeform 390">
                <a:extLst>
                  <a:ext uri="{FF2B5EF4-FFF2-40B4-BE49-F238E27FC236}">
                    <a16:creationId xmlns:a16="http://schemas.microsoft.com/office/drawing/2014/main" id="{B9CDD74E-A3DF-420A-99DA-1D9F27E4B6A2}"/>
                  </a:ext>
                </a:extLst>
              </p:cNvPr>
              <p:cNvSpPr>
                <a:spLocks/>
              </p:cNvSpPr>
              <p:nvPr/>
            </p:nvSpPr>
            <p:spPr bwMode="auto">
              <a:xfrm>
                <a:off x="2411" y="2085"/>
                <a:ext cx="10" cy="27"/>
              </a:xfrm>
              <a:custGeom>
                <a:avLst/>
                <a:gdLst>
                  <a:gd name="T0" fmla="*/ 0 w 4"/>
                  <a:gd name="T1" fmla="*/ 0 h 10"/>
                  <a:gd name="T2" fmla="*/ 63 w 4"/>
                  <a:gd name="T3" fmla="*/ 197 h 10"/>
                  <a:gd name="T4" fmla="*/ 0 60000 65536"/>
                  <a:gd name="T5" fmla="*/ 0 60000 65536"/>
                </a:gdLst>
                <a:ahLst/>
                <a:cxnLst>
                  <a:cxn ang="T4">
                    <a:pos x="T0" y="T1"/>
                  </a:cxn>
                  <a:cxn ang="T5">
                    <a:pos x="T2" y="T3"/>
                  </a:cxn>
                </a:cxnLst>
                <a:rect l="0" t="0" r="r" b="b"/>
                <a:pathLst>
                  <a:path w="4" h="10">
                    <a:moveTo>
                      <a:pt x="0" y="0"/>
                    </a:moveTo>
                    <a:cubicBezTo>
                      <a:pt x="1" y="3"/>
                      <a:pt x="3" y="7"/>
                      <a:pt x="4"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57" name="Freeform 391">
                <a:extLst>
                  <a:ext uri="{FF2B5EF4-FFF2-40B4-BE49-F238E27FC236}">
                    <a16:creationId xmlns:a16="http://schemas.microsoft.com/office/drawing/2014/main" id="{5DC5E776-D984-4976-877B-E434B7152C15}"/>
                  </a:ext>
                </a:extLst>
              </p:cNvPr>
              <p:cNvSpPr>
                <a:spLocks/>
              </p:cNvSpPr>
              <p:nvPr/>
            </p:nvSpPr>
            <p:spPr bwMode="auto">
              <a:xfrm>
                <a:off x="2391" y="2117"/>
                <a:ext cx="23" cy="8"/>
              </a:xfrm>
              <a:custGeom>
                <a:avLst/>
                <a:gdLst>
                  <a:gd name="T0" fmla="*/ 0 w 9"/>
                  <a:gd name="T1" fmla="*/ 56 h 3"/>
                  <a:gd name="T2" fmla="*/ 151 w 9"/>
                  <a:gd name="T3" fmla="*/ 0 h 3"/>
                  <a:gd name="T4" fmla="*/ 0 60000 65536"/>
                  <a:gd name="T5" fmla="*/ 0 60000 65536"/>
                </a:gdLst>
                <a:ahLst/>
                <a:cxnLst>
                  <a:cxn ang="T4">
                    <a:pos x="T0" y="T1"/>
                  </a:cxn>
                  <a:cxn ang="T5">
                    <a:pos x="T2" y="T3"/>
                  </a:cxn>
                </a:cxnLst>
                <a:rect l="0" t="0" r="r" b="b"/>
                <a:pathLst>
                  <a:path w="9" h="3">
                    <a:moveTo>
                      <a:pt x="0" y="3"/>
                    </a:moveTo>
                    <a:cubicBezTo>
                      <a:pt x="3" y="2"/>
                      <a:pt x="6" y="1"/>
                      <a:pt x="9"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58" name="Freeform 392">
                <a:extLst>
                  <a:ext uri="{FF2B5EF4-FFF2-40B4-BE49-F238E27FC236}">
                    <a16:creationId xmlns:a16="http://schemas.microsoft.com/office/drawing/2014/main" id="{7D46331B-99B7-4B9A-8D95-F8D36B7F793F}"/>
                  </a:ext>
                </a:extLst>
              </p:cNvPr>
              <p:cNvSpPr>
                <a:spLocks/>
              </p:cNvSpPr>
              <p:nvPr/>
            </p:nvSpPr>
            <p:spPr bwMode="auto">
              <a:xfrm>
                <a:off x="2586" y="2048"/>
                <a:ext cx="10" cy="24"/>
              </a:xfrm>
              <a:custGeom>
                <a:avLst/>
                <a:gdLst>
                  <a:gd name="T0" fmla="*/ 63 w 4"/>
                  <a:gd name="T1" fmla="*/ 0 h 9"/>
                  <a:gd name="T2" fmla="*/ 0 w 4"/>
                  <a:gd name="T3" fmla="*/ 171 h 9"/>
                  <a:gd name="T4" fmla="*/ 0 60000 65536"/>
                  <a:gd name="T5" fmla="*/ 0 60000 65536"/>
                </a:gdLst>
                <a:ahLst/>
                <a:cxnLst>
                  <a:cxn ang="T4">
                    <a:pos x="T0" y="T1"/>
                  </a:cxn>
                  <a:cxn ang="T5">
                    <a:pos x="T2" y="T3"/>
                  </a:cxn>
                </a:cxnLst>
                <a:rect l="0" t="0" r="r" b="b"/>
                <a:pathLst>
                  <a:path w="4" h="9">
                    <a:moveTo>
                      <a:pt x="4" y="0"/>
                    </a:moveTo>
                    <a:cubicBezTo>
                      <a:pt x="2" y="3"/>
                      <a:pt x="1" y="6"/>
                      <a:pt x="0"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59" name="Freeform 393">
                <a:extLst>
                  <a:ext uri="{FF2B5EF4-FFF2-40B4-BE49-F238E27FC236}">
                    <a16:creationId xmlns:a16="http://schemas.microsoft.com/office/drawing/2014/main" id="{77613868-2C8B-4E5E-B887-37B06451873E}"/>
                  </a:ext>
                </a:extLst>
              </p:cNvPr>
              <p:cNvSpPr>
                <a:spLocks/>
              </p:cNvSpPr>
              <p:nvPr/>
            </p:nvSpPr>
            <p:spPr bwMode="auto">
              <a:xfrm>
                <a:off x="2619" y="2037"/>
                <a:ext cx="12" cy="32"/>
              </a:xfrm>
              <a:custGeom>
                <a:avLst/>
                <a:gdLst>
                  <a:gd name="T0" fmla="*/ 12 w 5"/>
                  <a:gd name="T1" fmla="*/ 0 h 12"/>
                  <a:gd name="T2" fmla="*/ 70 w 5"/>
                  <a:gd name="T3" fmla="*/ 227 h 12"/>
                  <a:gd name="T4" fmla="*/ 0 60000 65536"/>
                  <a:gd name="T5" fmla="*/ 0 60000 65536"/>
                </a:gdLst>
                <a:ahLst/>
                <a:cxnLst>
                  <a:cxn ang="T4">
                    <a:pos x="T0" y="T1"/>
                  </a:cxn>
                  <a:cxn ang="T5">
                    <a:pos x="T2" y="T3"/>
                  </a:cxn>
                </a:cxnLst>
                <a:rect l="0" t="0" r="r" b="b"/>
                <a:pathLst>
                  <a:path w="5" h="12">
                    <a:moveTo>
                      <a:pt x="1" y="0"/>
                    </a:moveTo>
                    <a:cubicBezTo>
                      <a:pt x="0" y="5"/>
                      <a:pt x="1" y="9"/>
                      <a:pt x="5" y="1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60" name="Freeform 394">
                <a:extLst>
                  <a:ext uri="{FF2B5EF4-FFF2-40B4-BE49-F238E27FC236}">
                    <a16:creationId xmlns:a16="http://schemas.microsoft.com/office/drawing/2014/main" id="{8CE3CA91-CCEE-40F4-A29C-519C9CFADF5C}"/>
                  </a:ext>
                </a:extLst>
              </p:cNvPr>
              <p:cNvSpPr>
                <a:spLocks/>
              </p:cNvSpPr>
              <p:nvPr/>
            </p:nvSpPr>
            <p:spPr bwMode="auto">
              <a:xfrm>
                <a:off x="2686" y="1931"/>
                <a:ext cx="20" cy="5"/>
              </a:xfrm>
              <a:custGeom>
                <a:avLst/>
                <a:gdLst>
                  <a:gd name="T0" fmla="*/ 0 w 8"/>
                  <a:gd name="T1" fmla="*/ 33 h 2"/>
                  <a:gd name="T2" fmla="*/ 125 w 8"/>
                  <a:gd name="T3" fmla="*/ 0 h 2"/>
                  <a:gd name="T4" fmla="*/ 0 60000 65536"/>
                  <a:gd name="T5" fmla="*/ 0 60000 65536"/>
                </a:gdLst>
                <a:ahLst/>
                <a:cxnLst>
                  <a:cxn ang="T4">
                    <a:pos x="T0" y="T1"/>
                  </a:cxn>
                  <a:cxn ang="T5">
                    <a:pos x="T2" y="T3"/>
                  </a:cxn>
                </a:cxnLst>
                <a:rect l="0" t="0" r="r" b="b"/>
                <a:pathLst>
                  <a:path w="8" h="2">
                    <a:moveTo>
                      <a:pt x="0" y="2"/>
                    </a:moveTo>
                    <a:cubicBezTo>
                      <a:pt x="2" y="1"/>
                      <a:pt x="5" y="1"/>
                      <a:pt x="8"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61" name="Freeform 395">
                <a:extLst>
                  <a:ext uri="{FF2B5EF4-FFF2-40B4-BE49-F238E27FC236}">
                    <a16:creationId xmlns:a16="http://schemas.microsoft.com/office/drawing/2014/main" id="{6EFDD413-36C8-4565-8F63-4AA34FF1FCCB}"/>
                  </a:ext>
                </a:extLst>
              </p:cNvPr>
              <p:cNvSpPr>
                <a:spLocks/>
              </p:cNvSpPr>
              <p:nvPr/>
            </p:nvSpPr>
            <p:spPr bwMode="auto">
              <a:xfrm>
                <a:off x="2704" y="1936"/>
                <a:ext cx="5" cy="32"/>
              </a:xfrm>
              <a:custGeom>
                <a:avLst/>
                <a:gdLst>
                  <a:gd name="T0" fmla="*/ 33 w 2"/>
                  <a:gd name="T1" fmla="*/ 0 h 12"/>
                  <a:gd name="T2" fmla="*/ 0 w 2"/>
                  <a:gd name="T3" fmla="*/ 227 h 12"/>
                  <a:gd name="T4" fmla="*/ 0 60000 65536"/>
                  <a:gd name="T5" fmla="*/ 0 60000 65536"/>
                </a:gdLst>
                <a:ahLst/>
                <a:cxnLst>
                  <a:cxn ang="T4">
                    <a:pos x="T0" y="T1"/>
                  </a:cxn>
                  <a:cxn ang="T5">
                    <a:pos x="T2" y="T3"/>
                  </a:cxn>
                </a:cxnLst>
                <a:rect l="0" t="0" r="r" b="b"/>
                <a:pathLst>
                  <a:path w="2" h="12">
                    <a:moveTo>
                      <a:pt x="2" y="0"/>
                    </a:moveTo>
                    <a:cubicBezTo>
                      <a:pt x="0" y="4"/>
                      <a:pt x="0" y="8"/>
                      <a:pt x="0" y="1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62" name="Freeform 396">
                <a:extLst>
                  <a:ext uri="{FF2B5EF4-FFF2-40B4-BE49-F238E27FC236}">
                    <a16:creationId xmlns:a16="http://schemas.microsoft.com/office/drawing/2014/main" id="{D9E04852-AC29-4565-B590-CB24A9E060B0}"/>
                  </a:ext>
                </a:extLst>
              </p:cNvPr>
              <p:cNvSpPr>
                <a:spLocks/>
              </p:cNvSpPr>
              <p:nvPr/>
            </p:nvSpPr>
            <p:spPr bwMode="auto">
              <a:xfrm>
                <a:off x="2494" y="1541"/>
                <a:ext cx="27" cy="27"/>
              </a:xfrm>
              <a:custGeom>
                <a:avLst/>
                <a:gdLst>
                  <a:gd name="T0" fmla="*/ 0 w 11"/>
                  <a:gd name="T1" fmla="*/ 103 h 10"/>
                  <a:gd name="T2" fmla="*/ 162 w 11"/>
                  <a:gd name="T3" fmla="*/ 59 h 10"/>
                  <a:gd name="T4" fmla="*/ 0 w 11"/>
                  <a:gd name="T5" fmla="*/ 197 h 10"/>
                  <a:gd name="T6" fmla="*/ 0 60000 65536"/>
                  <a:gd name="T7" fmla="*/ 0 60000 65536"/>
                  <a:gd name="T8" fmla="*/ 0 60000 65536"/>
                </a:gdLst>
                <a:ahLst/>
                <a:cxnLst>
                  <a:cxn ang="T6">
                    <a:pos x="T0" y="T1"/>
                  </a:cxn>
                  <a:cxn ang="T7">
                    <a:pos x="T2" y="T3"/>
                  </a:cxn>
                  <a:cxn ang="T8">
                    <a:pos x="T4" y="T5"/>
                  </a:cxn>
                </a:cxnLst>
                <a:rect l="0" t="0" r="r" b="b"/>
                <a:pathLst>
                  <a:path w="11" h="10">
                    <a:moveTo>
                      <a:pt x="0" y="5"/>
                    </a:moveTo>
                    <a:cubicBezTo>
                      <a:pt x="3" y="2"/>
                      <a:pt x="7" y="0"/>
                      <a:pt x="11" y="3"/>
                    </a:cubicBezTo>
                    <a:cubicBezTo>
                      <a:pt x="9" y="7"/>
                      <a:pt x="4" y="9"/>
                      <a:pt x="0"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63" name="Freeform 397">
                <a:extLst>
                  <a:ext uri="{FF2B5EF4-FFF2-40B4-BE49-F238E27FC236}">
                    <a16:creationId xmlns:a16="http://schemas.microsoft.com/office/drawing/2014/main" id="{50EE2713-0EEB-41D2-A674-9C40D5249BD4}"/>
                  </a:ext>
                </a:extLst>
              </p:cNvPr>
              <p:cNvSpPr>
                <a:spLocks/>
              </p:cNvSpPr>
              <p:nvPr/>
            </p:nvSpPr>
            <p:spPr bwMode="auto">
              <a:xfrm>
                <a:off x="2529" y="1565"/>
                <a:ext cx="2" cy="30"/>
              </a:xfrm>
              <a:custGeom>
                <a:avLst/>
                <a:gdLst>
                  <a:gd name="T0" fmla="*/ 8 w 1"/>
                  <a:gd name="T1" fmla="*/ 0 h 11"/>
                  <a:gd name="T2" fmla="*/ 0 w 1"/>
                  <a:gd name="T3" fmla="*/ 224 h 11"/>
                  <a:gd name="T4" fmla="*/ 0 60000 65536"/>
                  <a:gd name="T5" fmla="*/ 0 60000 65536"/>
                </a:gdLst>
                <a:ahLst/>
                <a:cxnLst>
                  <a:cxn ang="T4">
                    <a:pos x="T0" y="T1"/>
                  </a:cxn>
                  <a:cxn ang="T5">
                    <a:pos x="T2" y="T3"/>
                  </a:cxn>
                </a:cxnLst>
                <a:rect l="0" t="0" r="r" b="b"/>
                <a:pathLst>
                  <a:path w="1" h="11">
                    <a:moveTo>
                      <a:pt x="1" y="0"/>
                    </a:moveTo>
                    <a:cubicBezTo>
                      <a:pt x="0" y="4"/>
                      <a:pt x="0" y="8"/>
                      <a:pt x="0" y="1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64" name="Freeform 398">
                <a:extLst>
                  <a:ext uri="{FF2B5EF4-FFF2-40B4-BE49-F238E27FC236}">
                    <a16:creationId xmlns:a16="http://schemas.microsoft.com/office/drawing/2014/main" id="{CFC1EFBA-A784-4D46-BDE9-F06D6D667F9F}"/>
                  </a:ext>
                </a:extLst>
              </p:cNvPr>
              <p:cNvSpPr>
                <a:spLocks/>
              </p:cNvSpPr>
              <p:nvPr/>
            </p:nvSpPr>
            <p:spPr bwMode="auto">
              <a:xfrm>
                <a:off x="2496" y="1600"/>
                <a:ext cx="25" cy="3"/>
              </a:xfrm>
              <a:custGeom>
                <a:avLst/>
                <a:gdLst>
                  <a:gd name="T0" fmla="*/ 0 w 10"/>
                  <a:gd name="T1" fmla="*/ 0 h 1"/>
                  <a:gd name="T2" fmla="*/ 158 w 10"/>
                  <a:gd name="T3" fmla="*/ 0 h 1"/>
                  <a:gd name="T4" fmla="*/ 0 60000 65536"/>
                  <a:gd name="T5" fmla="*/ 0 60000 65536"/>
                </a:gdLst>
                <a:ahLst/>
                <a:cxnLst>
                  <a:cxn ang="T4">
                    <a:pos x="T0" y="T1"/>
                  </a:cxn>
                  <a:cxn ang="T5">
                    <a:pos x="T2" y="T3"/>
                  </a:cxn>
                </a:cxnLst>
                <a:rect l="0" t="0" r="r" b="b"/>
                <a:pathLst>
                  <a:path w="10" h="1">
                    <a:moveTo>
                      <a:pt x="0" y="0"/>
                    </a:moveTo>
                    <a:cubicBezTo>
                      <a:pt x="3" y="1"/>
                      <a:pt x="6" y="1"/>
                      <a:pt x="1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65" name="Freeform 399">
                <a:extLst>
                  <a:ext uri="{FF2B5EF4-FFF2-40B4-BE49-F238E27FC236}">
                    <a16:creationId xmlns:a16="http://schemas.microsoft.com/office/drawing/2014/main" id="{171056F9-B39D-4DDD-80CF-42C2C7D54C19}"/>
                  </a:ext>
                </a:extLst>
              </p:cNvPr>
              <p:cNvSpPr>
                <a:spLocks/>
              </p:cNvSpPr>
              <p:nvPr/>
            </p:nvSpPr>
            <p:spPr bwMode="auto">
              <a:xfrm>
                <a:off x="2676" y="1485"/>
                <a:ext cx="18" cy="3"/>
              </a:xfrm>
              <a:custGeom>
                <a:avLst/>
                <a:gdLst>
                  <a:gd name="T0" fmla="*/ 0 w 7"/>
                  <a:gd name="T1" fmla="*/ 27 h 1"/>
                  <a:gd name="T2" fmla="*/ 118 w 7"/>
                  <a:gd name="T3" fmla="*/ 27 h 1"/>
                  <a:gd name="T4" fmla="*/ 0 60000 65536"/>
                  <a:gd name="T5" fmla="*/ 0 60000 65536"/>
                </a:gdLst>
                <a:ahLst/>
                <a:cxnLst>
                  <a:cxn ang="T4">
                    <a:pos x="T0" y="T1"/>
                  </a:cxn>
                  <a:cxn ang="T5">
                    <a:pos x="T2" y="T3"/>
                  </a:cxn>
                </a:cxnLst>
                <a:rect l="0" t="0" r="r" b="b"/>
                <a:pathLst>
                  <a:path w="7" h="1">
                    <a:moveTo>
                      <a:pt x="0" y="1"/>
                    </a:moveTo>
                    <a:cubicBezTo>
                      <a:pt x="3" y="0"/>
                      <a:pt x="5" y="0"/>
                      <a:pt x="7" y="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66" name="Freeform 400">
                <a:extLst>
                  <a:ext uri="{FF2B5EF4-FFF2-40B4-BE49-F238E27FC236}">
                    <a16:creationId xmlns:a16="http://schemas.microsoft.com/office/drawing/2014/main" id="{9A93F66F-8278-41B9-A302-1573EA899900}"/>
                  </a:ext>
                </a:extLst>
              </p:cNvPr>
              <p:cNvSpPr>
                <a:spLocks/>
              </p:cNvSpPr>
              <p:nvPr/>
            </p:nvSpPr>
            <p:spPr bwMode="auto">
              <a:xfrm>
                <a:off x="2671" y="1523"/>
                <a:ext cx="15" cy="5"/>
              </a:xfrm>
              <a:custGeom>
                <a:avLst/>
                <a:gdLst>
                  <a:gd name="T0" fmla="*/ 0 w 6"/>
                  <a:gd name="T1" fmla="*/ 0 h 2"/>
                  <a:gd name="T2" fmla="*/ 95 w 6"/>
                  <a:gd name="T3" fmla="*/ 33 h 2"/>
                  <a:gd name="T4" fmla="*/ 0 60000 65536"/>
                  <a:gd name="T5" fmla="*/ 0 60000 65536"/>
                </a:gdLst>
                <a:ahLst/>
                <a:cxnLst>
                  <a:cxn ang="T4">
                    <a:pos x="T0" y="T1"/>
                  </a:cxn>
                  <a:cxn ang="T5">
                    <a:pos x="T2" y="T3"/>
                  </a:cxn>
                </a:cxnLst>
                <a:rect l="0" t="0" r="r" b="b"/>
                <a:pathLst>
                  <a:path w="6" h="2">
                    <a:moveTo>
                      <a:pt x="0" y="0"/>
                    </a:moveTo>
                    <a:cubicBezTo>
                      <a:pt x="2" y="1"/>
                      <a:pt x="4" y="2"/>
                      <a:pt x="6" y="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67" name="Freeform 401">
                <a:extLst>
                  <a:ext uri="{FF2B5EF4-FFF2-40B4-BE49-F238E27FC236}">
                    <a16:creationId xmlns:a16="http://schemas.microsoft.com/office/drawing/2014/main" id="{53646F9F-1F3F-4FA0-84B4-50A3E3CCF5B4}"/>
                  </a:ext>
                </a:extLst>
              </p:cNvPr>
              <p:cNvSpPr>
                <a:spLocks/>
              </p:cNvSpPr>
              <p:nvPr/>
            </p:nvSpPr>
            <p:spPr bwMode="auto">
              <a:xfrm>
                <a:off x="2704" y="1504"/>
                <a:ext cx="7" cy="27"/>
              </a:xfrm>
              <a:custGeom>
                <a:avLst/>
                <a:gdLst>
                  <a:gd name="T0" fmla="*/ 37 w 3"/>
                  <a:gd name="T1" fmla="*/ 0 h 10"/>
                  <a:gd name="T2" fmla="*/ 0 w 3"/>
                  <a:gd name="T3" fmla="*/ 197 h 10"/>
                  <a:gd name="T4" fmla="*/ 0 60000 65536"/>
                  <a:gd name="T5" fmla="*/ 0 60000 65536"/>
                </a:gdLst>
                <a:ahLst/>
                <a:cxnLst>
                  <a:cxn ang="T4">
                    <a:pos x="T0" y="T1"/>
                  </a:cxn>
                  <a:cxn ang="T5">
                    <a:pos x="T2" y="T3"/>
                  </a:cxn>
                </a:cxnLst>
                <a:rect l="0" t="0" r="r" b="b"/>
                <a:pathLst>
                  <a:path w="3" h="10">
                    <a:moveTo>
                      <a:pt x="3" y="0"/>
                    </a:moveTo>
                    <a:cubicBezTo>
                      <a:pt x="1" y="3"/>
                      <a:pt x="1" y="6"/>
                      <a:pt x="0"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68" name="Freeform 402">
                <a:extLst>
                  <a:ext uri="{FF2B5EF4-FFF2-40B4-BE49-F238E27FC236}">
                    <a16:creationId xmlns:a16="http://schemas.microsoft.com/office/drawing/2014/main" id="{087BB558-FD54-4EA9-9205-650B840988BC}"/>
                  </a:ext>
                </a:extLst>
              </p:cNvPr>
              <p:cNvSpPr>
                <a:spLocks/>
              </p:cNvSpPr>
              <p:nvPr/>
            </p:nvSpPr>
            <p:spPr bwMode="auto">
              <a:xfrm>
                <a:off x="2541" y="1400"/>
                <a:ext cx="35" cy="16"/>
              </a:xfrm>
              <a:custGeom>
                <a:avLst/>
                <a:gdLst>
                  <a:gd name="T0" fmla="*/ 0 w 14"/>
                  <a:gd name="T1" fmla="*/ 35 h 6"/>
                  <a:gd name="T2" fmla="*/ 220 w 14"/>
                  <a:gd name="T3" fmla="*/ 56 h 6"/>
                  <a:gd name="T4" fmla="*/ 0 w 14"/>
                  <a:gd name="T5" fmla="*/ 115 h 6"/>
                  <a:gd name="T6" fmla="*/ 0 60000 65536"/>
                  <a:gd name="T7" fmla="*/ 0 60000 65536"/>
                  <a:gd name="T8" fmla="*/ 0 60000 65536"/>
                </a:gdLst>
                <a:ahLst/>
                <a:cxnLst>
                  <a:cxn ang="T6">
                    <a:pos x="T0" y="T1"/>
                  </a:cxn>
                  <a:cxn ang="T7">
                    <a:pos x="T2" y="T3"/>
                  </a:cxn>
                  <a:cxn ang="T8">
                    <a:pos x="T4" y="T5"/>
                  </a:cxn>
                </a:cxnLst>
                <a:rect l="0" t="0" r="r" b="b"/>
                <a:pathLst>
                  <a:path w="14" h="6">
                    <a:moveTo>
                      <a:pt x="0" y="2"/>
                    </a:moveTo>
                    <a:cubicBezTo>
                      <a:pt x="4" y="1"/>
                      <a:pt x="11" y="0"/>
                      <a:pt x="14" y="3"/>
                    </a:cubicBezTo>
                    <a:cubicBezTo>
                      <a:pt x="10" y="6"/>
                      <a:pt x="4" y="6"/>
                      <a:pt x="0" y="6"/>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69" name="Freeform 403">
                <a:extLst>
                  <a:ext uri="{FF2B5EF4-FFF2-40B4-BE49-F238E27FC236}">
                    <a16:creationId xmlns:a16="http://schemas.microsoft.com/office/drawing/2014/main" id="{9CBE293D-838C-4157-9EEC-A9340FAE52D5}"/>
                  </a:ext>
                </a:extLst>
              </p:cNvPr>
              <p:cNvSpPr>
                <a:spLocks/>
              </p:cNvSpPr>
              <p:nvPr/>
            </p:nvSpPr>
            <p:spPr bwMode="auto">
              <a:xfrm>
                <a:off x="2556" y="1440"/>
                <a:ext cx="30" cy="11"/>
              </a:xfrm>
              <a:custGeom>
                <a:avLst/>
                <a:gdLst>
                  <a:gd name="T0" fmla="*/ 0 w 12"/>
                  <a:gd name="T1" fmla="*/ 83 h 4"/>
                  <a:gd name="T2" fmla="*/ 188 w 12"/>
                  <a:gd name="T3" fmla="*/ 0 h 4"/>
                  <a:gd name="T4" fmla="*/ 0 60000 65536"/>
                  <a:gd name="T5" fmla="*/ 0 60000 65536"/>
                </a:gdLst>
                <a:ahLst/>
                <a:cxnLst>
                  <a:cxn ang="T4">
                    <a:pos x="T0" y="T1"/>
                  </a:cxn>
                  <a:cxn ang="T5">
                    <a:pos x="T2" y="T3"/>
                  </a:cxn>
                </a:cxnLst>
                <a:rect l="0" t="0" r="r" b="b"/>
                <a:pathLst>
                  <a:path w="12" h="4">
                    <a:moveTo>
                      <a:pt x="0" y="4"/>
                    </a:moveTo>
                    <a:cubicBezTo>
                      <a:pt x="5" y="4"/>
                      <a:pt x="8" y="1"/>
                      <a:pt x="12"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70" name="Freeform 404">
                <a:extLst>
                  <a:ext uri="{FF2B5EF4-FFF2-40B4-BE49-F238E27FC236}">
                    <a16:creationId xmlns:a16="http://schemas.microsoft.com/office/drawing/2014/main" id="{A8673082-7854-4B36-BE13-EC4F5605CA2D}"/>
                  </a:ext>
                </a:extLst>
              </p:cNvPr>
              <p:cNvSpPr>
                <a:spLocks/>
              </p:cNvSpPr>
              <p:nvPr/>
            </p:nvSpPr>
            <p:spPr bwMode="auto">
              <a:xfrm>
                <a:off x="2391" y="1557"/>
                <a:ext cx="13" cy="19"/>
              </a:xfrm>
              <a:custGeom>
                <a:avLst/>
                <a:gdLst>
                  <a:gd name="T0" fmla="*/ 0 w 5"/>
                  <a:gd name="T1" fmla="*/ 141 h 7"/>
                  <a:gd name="T2" fmla="*/ 88 w 5"/>
                  <a:gd name="T3" fmla="*/ 0 h 7"/>
                  <a:gd name="T4" fmla="*/ 0 60000 65536"/>
                  <a:gd name="T5" fmla="*/ 0 60000 65536"/>
                </a:gdLst>
                <a:ahLst/>
                <a:cxnLst>
                  <a:cxn ang="T4">
                    <a:pos x="T0" y="T1"/>
                  </a:cxn>
                  <a:cxn ang="T5">
                    <a:pos x="T2" y="T3"/>
                  </a:cxn>
                </a:cxnLst>
                <a:rect l="0" t="0" r="r" b="b"/>
                <a:pathLst>
                  <a:path w="5" h="7">
                    <a:moveTo>
                      <a:pt x="0" y="7"/>
                    </a:moveTo>
                    <a:cubicBezTo>
                      <a:pt x="2" y="4"/>
                      <a:pt x="3" y="2"/>
                      <a:pt x="5"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71" name="Freeform 405">
                <a:extLst>
                  <a:ext uri="{FF2B5EF4-FFF2-40B4-BE49-F238E27FC236}">
                    <a16:creationId xmlns:a16="http://schemas.microsoft.com/office/drawing/2014/main" id="{44C12A18-78E4-4CD3-A03D-857957519358}"/>
                  </a:ext>
                </a:extLst>
              </p:cNvPr>
              <p:cNvSpPr>
                <a:spLocks/>
              </p:cNvSpPr>
              <p:nvPr/>
            </p:nvSpPr>
            <p:spPr bwMode="auto">
              <a:xfrm>
                <a:off x="2371" y="1528"/>
                <a:ext cx="20" cy="8"/>
              </a:xfrm>
              <a:custGeom>
                <a:avLst/>
                <a:gdLst>
                  <a:gd name="T0" fmla="*/ 0 w 8"/>
                  <a:gd name="T1" fmla="*/ 56 h 3"/>
                  <a:gd name="T2" fmla="*/ 125 w 8"/>
                  <a:gd name="T3" fmla="*/ 0 h 3"/>
                  <a:gd name="T4" fmla="*/ 0 60000 65536"/>
                  <a:gd name="T5" fmla="*/ 0 60000 65536"/>
                </a:gdLst>
                <a:ahLst/>
                <a:cxnLst>
                  <a:cxn ang="T4">
                    <a:pos x="T0" y="T1"/>
                  </a:cxn>
                  <a:cxn ang="T5">
                    <a:pos x="T2" y="T3"/>
                  </a:cxn>
                </a:cxnLst>
                <a:rect l="0" t="0" r="r" b="b"/>
                <a:pathLst>
                  <a:path w="8" h="3">
                    <a:moveTo>
                      <a:pt x="0" y="3"/>
                    </a:moveTo>
                    <a:cubicBezTo>
                      <a:pt x="3" y="2"/>
                      <a:pt x="5" y="1"/>
                      <a:pt x="8"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sp>
          <p:nvSpPr>
            <p:cNvPr id="60" name="Freeform 407">
              <a:extLst>
                <a:ext uri="{FF2B5EF4-FFF2-40B4-BE49-F238E27FC236}">
                  <a16:creationId xmlns:a16="http://schemas.microsoft.com/office/drawing/2014/main" id="{4267F800-A00B-4090-8DC2-013123E3B6CF}"/>
                </a:ext>
              </a:extLst>
            </p:cNvPr>
            <p:cNvSpPr>
              <a:spLocks/>
            </p:cNvSpPr>
            <p:nvPr/>
          </p:nvSpPr>
          <p:spPr bwMode="auto">
            <a:xfrm>
              <a:off x="2281" y="1739"/>
              <a:ext cx="15" cy="16"/>
            </a:xfrm>
            <a:custGeom>
              <a:avLst/>
              <a:gdLst>
                <a:gd name="T0" fmla="*/ 0 w 6"/>
                <a:gd name="T1" fmla="*/ 115 h 6"/>
                <a:gd name="T2" fmla="*/ 95 w 6"/>
                <a:gd name="T3" fmla="*/ 0 h 6"/>
                <a:gd name="T4" fmla="*/ 0 60000 65536"/>
                <a:gd name="T5" fmla="*/ 0 60000 65536"/>
              </a:gdLst>
              <a:ahLst/>
              <a:cxnLst>
                <a:cxn ang="T4">
                  <a:pos x="T0" y="T1"/>
                </a:cxn>
                <a:cxn ang="T5">
                  <a:pos x="T2" y="T3"/>
                </a:cxn>
              </a:cxnLst>
              <a:rect l="0" t="0" r="r" b="b"/>
              <a:pathLst>
                <a:path w="6" h="6">
                  <a:moveTo>
                    <a:pt x="0" y="6"/>
                  </a:moveTo>
                  <a:cubicBezTo>
                    <a:pt x="1" y="3"/>
                    <a:pt x="3" y="1"/>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1" name="Freeform 408">
              <a:extLst>
                <a:ext uri="{FF2B5EF4-FFF2-40B4-BE49-F238E27FC236}">
                  <a16:creationId xmlns:a16="http://schemas.microsoft.com/office/drawing/2014/main" id="{6347E35D-E2ED-449C-9007-79E405E07EC6}"/>
                </a:ext>
              </a:extLst>
            </p:cNvPr>
            <p:cNvSpPr>
              <a:spLocks/>
            </p:cNvSpPr>
            <p:nvPr/>
          </p:nvSpPr>
          <p:spPr bwMode="auto">
            <a:xfrm>
              <a:off x="2416" y="1792"/>
              <a:ext cx="18" cy="8"/>
            </a:xfrm>
            <a:custGeom>
              <a:avLst/>
              <a:gdLst>
                <a:gd name="T0" fmla="*/ 0 w 7"/>
                <a:gd name="T1" fmla="*/ 0 h 3"/>
                <a:gd name="T2" fmla="*/ 118 w 7"/>
                <a:gd name="T3" fmla="*/ 56 h 3"/>
                <a:gd name="T4" fmla="*/ 0 60000 65536"/>
                <a:gd name="T5" fmla="*/ 0 60000 65536"/>
              </a:gdLst>
              <a:ahLst/>
              <a:cxnLst>
                <a:cxn ang="T4">
                  <a:pos x="T0" y="T1"/>
                </a:cxn>
                <a:cxn ang="T5">
                  <a:pos x="T2" y="T3"/>
                </a:cxn>
              </a:cxnLst>
              <a:rect l="0" t="0" r="r" b="b"/>
              <a:pathLst>
                <a:path w="7" h="3">
                  <a:moveTo>
                    <a:pt x="0" y="0"/>
                  </a:moveTo>
                  <a:cubicBezTo>
                    <a:pt x="3" y="1"/>
                    <a:pt x="5" y="2"/>
                    <a:pt x="7" y="3"/>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2" name="Freeform 409">
              <a:extLst>
                <a:ext uri="{FF2B5EF4-FFF2-40B4-BE49-F238E27FC236}">
                  <a16:creationId xmlns:a16="http://schemas.microsoft.com/office/drawing/2014/main" id="{FE30EE8E-C75A-4C72-9E47-ADEB4125C63A}"/>
                </a:ext>
              </a:extLst>
            </p:cNvPr>
            <p:cNvSpPr>
              <a:spLocks/>
            </p:cNvSpPr>
            <p:nvPr/>
          </p:nvSpPr>
          <p:spPr bwMode="auto">
            <a:xfrm>
              <a:off x="2439" y="1760"/>
              <a:ext cx="7" cy="27"/>
            </a:xfrm>
            <a:custGeom>
              <a:avLst/>
              <a:gdLst>
                <a:gd name="T0" fmla="*/ 28 w 3"/>
                <a:gd name="T1" fmla="*/ 197 h 10"/>
                <a:gd name="T2" fmla="*/ 37 w 3"/>
                <a:gd name="T3" fmla="*/ 0 h 10"/>
                <a:gd name="T4" fmla="*/ 0 60000 65536"/>
                <a:gd name="T5" fmla="*/ 0 60000 65536"/>
              </a:gdLst>
              <a:ahLst/>
              <a:cxnLst>
                <a:cxn ang="T4">
                  <a:pos x="T0" y="T1"/>
                </a:cxn>
                <a:cxn ang="T5">
                  <a:pos x="T2" y="T3"/>
                </a:cxn>
              </a:cxnLst>
              <a:rect l="0" t="0" r="r" b="b"/>
              <a:pathLst>
                <a:path w="3" h="10">
                  <a:moveTo>
                    <a:pt x="2" y="10"/>
                  </a:moveTo>
                  <a:cubicBezTo>
                    <a:pt x="0" y="6"/>
                    <a:pt x="2" y="3"/>
                    <a:pt x="3"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3" name="Freeform 410">
              <a:extLst>
                <a:ext uri="{FF2B5EF4-FFF2-40B4-BE49-F238E27FC236}">
                  <a16:creationId xmlns:a16="http://schemas.microsoft.com/office/drawing/2014/main" id="{423B9EB7-7A61-4D4E-843B-C83FF7DFF99C}"/>
                </a:ext>
              </a:extLst>
            </p:cNvPr>
            <p:cNvSpPr>
              <a:spLocks/>
            </p:cNvSpPr>
            <p:nvPr/>
          </p:nvSpPr>
          <p:spPr bwMode="auto">
            <a:xfrm>
              <a:off x="2321" y="1936"/>
              <a:ext cx="25" cy="3"/>
            </a:xfrm>
            <a:custGeom>
              <a:avLst/>
              <a:gdLst>
                <a:gd name="T0" fmla="*/ 0 w 10"/>
                <a:gd name="T1" fmla="*/ 0 h 1"/>
                <a:gd name="T2" fmla="*/ 158 w 10"/>
                <a:gd name="T3" fmla="*/ 27 h 1"/>
                <a:gd name="T4" fmla="*/ 0 60000 65536"/>
                <a:gd name="T5" fmla="*/ 0 60000 65536"/>
              </a:gdLst>
              <a:ahLst/>
              <a:cxnLst>
                <a:cxn ang="T4">
                  <a:pos x="T0" y="T1"/>
                </a:cxn>
                <a:cxn ang="T5">
                  <a:pos x="T2" y="T3"/>
                </a:cxn>
              </a:cxnLst>
              <a:rect l="0" t="0" r="r" b="b"/>
              <a:pathLst>
                <a:path w="10" h="1">
                  <a:moveTo>
                    <a:pt x="0" y="0"/>
                  </a:moveTo>
                  <a:cubicBezTo>
                    <a:pt x="3" y="1"/>
                    <a:pt x="7" y="1"/>
                    <a:pt x="10" y="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4" name="Freeform 411">
              <a:extLst>
                <a:ext uri="{FF2B5EF4-FFF2-40B4-BE49-F238E27FC236}">
                  <a16:creationId xmlns:a16="http://schemas.microsoft.com/office/drawing/2014/main" id="{FC3BA90A-7853-45B5-8589-255604B51722}"/>
                </a:ext>
              </a:extLst>
            </p:cNvPr>
            <p:cNvSpPr>
              <a:spLocks/>
            </p:cNvSpPr>
            <p:nvPr/>
          </p:nvSpPr>
          <p:spPr bwMode="auto">
            <a:xfrm>
              <a:off x="2534" y="2197"/>
              <a:ext cx="5" cy="16"/>
            </a:xfrm>
            <a:custGeom>
              <a:avLst/>
              <a:gdLst>
                <a:gd name="T0" fmla="*/ 33 w 2"/>
                <a:gd name="T1" fmla="*/ 115 h 6"/>
                <a:gd name="T2" fmla="*/ 33 w 2"/>
                <a:gd name="T3" fmla="*/ 0 h 6"/>
                <a:gd name="T4" fmla="*/ 0 60000 65536"/>
                <a:gd name="T5" fmla="*/ 0 60000 65536"/>
              </a:gdLst>
              <a:ahLst/>
              <a:cxnLst>
                <a:cxn ang="T4">
                  <a:pos x="T0" y="T1"/>
                </a:cxn>
                <a:cxn ang="T5">
                  <a:pos x="T2" y="T3"/>
                </a:cxn>
              </a:cxnLst>
              <a:rect l="0" t="0" r="r" b="b"/>
              <a:pathLst>
                <a:path w="2" h="6">
                  <a:moveTo>
                    <a:pt x="2" y="6"/>
                  </a:moveTo>
                  <a:cubicBezTo>
                    <a:pt x="0" y="4"/>
                    <a:pt x="0" y="2"/>
                    <a:pt x="2"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5" name="Freeform 412">
              <a:extLst>
                <a:ext uri="{FF2B5EF4-FFF2-40B4-BE49-F238E27FC236}">
                  <a16:creationId xmlns:a16="http://schemas.microsoft.com/office/drawing/2014/main" id="{88D14635-F27D-4BB9-8FBC-753DF18BF27E}"/>
                </a:ext>
              </a:extLst>
            </p:cNvPr>
            <p:cNvSpPr>
              <a:spLocks/>
            </p:cNvSpPr>
            <p:nvPr/>
          </p:nvSpPr>
          <p:spPr bwMode="auto">
            <a:xfrm>
              <a:off x="2514" y="2301"/>
              <a:ext cx="2" cy="24"/>
            </a:xfrm>
            <a:custGeom>
              <a:avLst/>
              <a:gdLst>
                <a:gd name="T0" fmla="*/ 8 w 1"/>
                <a:gd name="T1" fmla="*/ 0 h 9"/>
                <a:gd name="T2" fmla="*/ 0 w 1"/>
                <a:gd name="T3" fmla="*/ 171 h 9"/>
                <a:gd name="T4" fmla="*/ 0 60000 65536"/>
                <a:gd name="T5" fmla="*/ 0 60000 65536"/>
              </a:gdLst>
              <a:ahLst/>
              <a:cxnLst>
                <a:cxn ang="T4">
                  <a:pos x="T0" y="T1"/>
                </a:cxn>
                <a:cxn ang="T5">
                  <a:pos x="T2" y="T3"/>
                </a:cxn>
              </a:cxnLst>
              <a:rect l="0" t="0" r="r" b="b"/>
              <a:pathLst>
                <a:path w="1" h="9">
                  <a:moveTo>
                    <a:pt x="1" y="0"/>
                  </a:moveTo>
                  <a:cubicBezTo>
                    <a:pt x="0" y="3"/>
                    <a:pt x="0" y="6"/>
                    <a:pt x="0"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6" name="Freeform 413">
              <a:extLst>
                <a:ext uri="{FF2B5EF4-FFF2-40B4-BE49-F238E27FC236}">
                  <a16:creationId xmlns:a16="http://schemas.microsoft.com/office/drawing/2014/main" id="{DBCD8619-4865-4495-A706-1C60C9229E7B}"/>
                </a:ext>
              </a:extLst>
            </p:cNvPr>
            <p:cNvSpPr>
              <a:spLocks/>
            </p:cNvSpPr>
            <p:nvPr/>
          </p:nvSpPr>
          <p:spPr bwMode="auto">
            <a:xfrm>
              <a:off x="2631" y="2475"/>
              <a:ext cx="28" cy="10"/>
            </a:xfrm>
            <a:custGeom>
              <a:avLst/>
              <a:gdLst>
                <a:gd name="T0" fmla="*/ 0 w 11"/>
                <a:gd name="T1" fmla="*/ 63 h 4"/>
                <a:gd name="T2" fmla="*/ 181 w 11"/>
                <a:gd name="T3" fmla="*/ 0 h 4"/>
                <a:gd name="T4" fmla="*/ 0 60000 65536"/>
                <a:gd name="T5" fmla="*/ 0 60000 65536"/>
              </a:gdLst>
              <a:ahLst/>
              <a:cxnLst>
                <a:cxn ang="T4">
                  <a:pos x="T0" y="T1"/>
                </a:cxn>
                <a:cxn ang="T5">
                  <a:pos x="T2" y="T3"/>
                </a:cxn>
              </a:cxnLst>
              <a:rect l="0" t="0" r="r" b="b"/>
              <a:pathLst>
                <a:path w="11" h="4">
                  <a:moveTo>
                    <a:pt x="0" y="4"/>
                  </a:moveTo>
                  <a:cubicBezTo>
                    <a:pt x="4" y="4"/>
                    <a:pt x="8" y="2"/>
                    <a:pt x="11"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7" name="Freeform 414">
              <a:extLst>
                <a:ext uri="{FF2B5EF4-FFF2-40B4-BE49-F238E27FC236}">
                  <a16:creationId xmlns:a16="http://schemas.microsoft.com/office/drawing/2014/main" id="{D12BB14D-CA3B-46D6-B39D-61653557A107}"/>
                </a:ext>
              </a:extLst>
            </p:cNvPr>
            <p:cNvSpPr>
              <a:spLocks/>
            </p:cNvSpPr>
            <p:nvPr/>
          </p:nvSpPr>
          <p:spPr bwMode="auto">
            <a:xfrm>
              <a:off x="2441" y="2405"/>
              <a:ext cx="20" cy="8"/>
            </a:xfrm>
            <a:custGeom>
              <a:avLst/>
              <a:gdLst>
                <a:gd name="T0" fmla="*/ 0 w 8"/>
                <a:gd name="T1" fmla="*/ 56 h 3"/>
                <a:gd name="T2" fmla="*/ 125 w 8"/>
                <a:gd name="T3" fmla="*/ 0 h 3"/>
                <a:gd name="T4" fmla="*/ 0 60000 65536"/>
                <a:gd name="T5" fmla="*/ 0 60000 65536"/>
              </a:gdLst>
              <a:ahLst/>
              <a:cxnLst>
                <a:cxn ang="T4">
                  <a:pos x="T0" y="T1"/>
                </a:cxn>
                <a:cxn ang="T5">
                  <a:pos x="T2" y="T3"/>
                </a:cxn>
              </a:cxnLst>
              <a:rect l="0" t="0" r="r" b="b"/>
              <a:pathLst>
                <a:path w="8" h="3">
                  <a:moveTo>
                    <a:pt x="0" y="3"/>
                  </a:moveTo>
                  <a:cubicBezTo>
                    <a:pt x="2" y="2"/>
                    <a:pt x="5" y="2"/>
                    <a:pt x="8"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8" name="Freeform 415">
              <a:extLst>
                <a:ext uri="{FF2B5EF4-FFF2-40B4-BE49-F238E27FC236}">
                  <a16:creationId xmlns:a16="http://schemas.microsoft.com/office/drawing/2014/main" id="{2C9CEC53-953F-4E68-B839-FD2A61C8C5CD}"/>
                </a:ext>
              </a:extLst>
            </p:cNvPr>
            <p:cNvSpPr>
              <a:spLocks/>
            </p:cNvSpPr>
            <p:nvPr/>
          </p:nvSpPr>
          <p:spPr bwMode="auto">
            <a:xfrm>
              <a:off x="2291" y="2395"/>
              <a:ext cx="25" cy="16"/>
            </a:xfrm>
            <a:custGeom>
              <a:avLst/>
              <a:gdLst>
                <a:gd name="T0" fmla="*/ 0 w 10"/>
                <a:gd name="T1" fmla="*/ 0 h 6"/>
                <a:gd name="T2" fmla="*/ 158 w 10"/>
                <a:gd name="T3" fmla="*/ 115 h 6"/>
                <a:gd name="T4" fmla="*/ 0 60000 65536"/>
                <a:gd name="T5" fmla="*/ 0 60000 65536"/>
              </a:gdLst>
              <a:ahLst/>
              <a:cxnLst>
                <a:cxn ang="T4">
                  <a:pos x="T0" y="T1"/>
                </a:cxn>
                <a:cxn ang="T5">
                  <a:pos x="T2" y="T3"/>
                </a:cxn>
              </a:cxnLst>
              <a:rect l="0" t="0" r="r" b="b"/>
              <a:pathLst>
                <a:path w="10" h="6">
                  <a:moveTo>
                    <a:pt x="0" y="0"/>
                  </a:moveTo>
                  <a:cubicBezTo>
                    <a:pt x="2" y="4"/>
                    <a:pt x="6" y="6"/>
                    <a:pt x="10" y="6"/>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9" name="Freeform 416">
              <a:extLst>
                <a:ext uri="{FF2B5EF4-FFF2-40B4-BE49-F238E27FC236}">
                  <a16:creationId xmlns:a16="http://schemas.microsoft.com/office/drawing/2014/main" id="{72BDBB71-D897-4E3D-BF42-B25718A828A7}"/>
                </a:ext>
              </a:extLst>
            </p:cNvPr>
            <p:cNvSpPr>
              <a:spLocks/>
            </p:cNvSpPr>
            <p:nvPr/>
          </p:nvSpPr>
          <p:spPr bwMode="auto">
            <a:xfrm>
              <a:off x="2146" y="2336"/>
              <a:ext cx="17" cy="21"/>
            </a:xfrm>
            <a:custGeom>
              <a:avLst/>
              <a:gdLst>
                <a:gd name="T0" fmla="*/ 0 w 7"/>
                <a:gd name="T1" fmla="*/ 0 h 8"/>
                <a:gd name="T2" fmla="*/ 100 w 7"/>
                <a:gd name="T3" fmla="*/ 144 h 8"/>
                <a:gd name="T4" fmla="*/ 0 60000 65536"/>
                <a:gd name="T5" fmla="*/ 0 60000 65536"/>
              </a:gdLst>
              <a:ahLst/>
              <a:cxnLst>
                <a:cxn ang="T4">
                  <a:pos x="T0" y="T1"/>
                </a:cxn>
                <a:cxn ang="T5">
                  <a:pos x="T2" y="T3"/>
                </a:cxn>
              </a:cxnLst>
              <a:rect l="0" t="0" r="r" b="b"/>
              <a:pathLst>
                <a:path w="7" h="8">
                  <a:moveTo>
                    <a:pt x="0" y="0"/>
                  </a:moveTo>
                  <a:cubicBezTo>
                    <a:pt x="1" y="4"/>
                    <a:pt x="3" y="7"/>
                    <a:pt x="7" y="8"/>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0" name="Freeform 417">
              <a:extLst>
                <a:ext uri="{FF2B5EF4-FFF2-40B4-BE49-F238E27FC236}">
                  <a16:creationId xmlns:a16="http://schemas.microsoft.com/office/drawing/2014/main" id="{87395E2F-3796-4127-8DBC-7B607B62FD82}"/>
                </a:ext>
              </a:extLst>
            </p:cNvPr>
            <p:cNvSpPr>
              <a:spLocks/>
            </p:cNvSpPr>
            <p:nvPr/>
          </p:nvSpPr>
          <p:spPr bwMode="auto">
            <a:xfrm>
              <a:off x="1976" y="2323"/>
              <a:ext cx="32" cy="34"/>
            </a:xfrm>
            <a:custGeom>
              <a:avLst/>
              <a:gdLst>
                <a:gd name="T0" fmla="*/ 0 w 13"/>
                <a:gd name="T1" fmla="*/ 123 h 13"/>
                <a:gd name="T2" fmla="*/ 162 w 13"/>
                <a:gd name="T3" fmla="*/ 89 h 13"/>
                <a:gd name="T4" fmla="*/ 0 w 13"/>
                <a:gd name="T5" fmla="*/ 233 h 13"/>
                <a:gd name="T6" fmla="*/ 0 60000 65536"/>
                <a:gd name="T7" fmla="*/ 0 60000 65536"/>
                <a:gd name="T8" fmla="*/ 0 60000 65536"/>
              </a:gdLst>
              <a:ahLst/>
              <a:cxnLst>
                <a:cxn ang="T6">
                  <a:pos x="T0" y="T1"/>
                </a:cxn>
                <a:cxn ang="T7">
                  <a:pos x="T2" y="T3"/>
                </a:cxn>
                <a:cxn ang="T8">
                  <a:pos x="T4" y="T5"/>
                </a:cxn>
              </a:cxnLst>
              <a:rect l="0" t="0" r="r" b="b"/>
              <a:pathLst>
                <a:path w="13" h="13">
                  <a:moveTo>
                    <a:pt x="0" y="7"/>
                  </a:moveTo>
                  <a:cubicBezTo>
                    <a:pt x="2" y="5"/>
                    <a:pt x="9" y="0"/>
                    <a:pt x="11" y="5"/>
                  </a:cubicBezTo>
                  <a:cubicBezTo>
                    <a:pt x="13" y="9"/>
                    <a:pt x="2" y="13"/>
                    <a:pt x="0" y="13"/>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 name="Freeform 418">
              <a:extLst>
                <a:ext uri="{FF2B5EF4-FFF2-40B4-BE49-F238E27FC236}">
                  <a16:creationId xmlns:a16="http://schemas.microsoft.com/office/drawing/2014/main" id="{0712B573-3672-4E6C-AD1E-9AE0A925E88A}"/>
                </a:ext>
              </a:extLst>
            </p:cNvPr>
            <p:cNvSpPr>
              <a:spLocks/>
            </p:cNvSpPr>
            <p:nvPr/>
          </p:nvSpPr>
          <p:spPr bwMode="auto">
            <a:xfrm>
              <a:off x="2091" y="2240"/>
              <a:ext cx="15" cy="16"/>
            </a:xfrm>
            <a:custGeom>
              <a:avLst/>
              <a:gdLst>
                <a:gd name="T0" fmla="*/ 0 w 6"/>
                <a:gd name="T1" fmla="*/ 0 h 6"/>
                <a:gd name="T2" fmla="*/ 95 w 6"/>
                <a:gd name="T3" fmla="*/ 115 h 6"/>
                <a:gd name="T4" fmla="*/ 0 60000 65536"/>
                <a:gd name="T5" fmla="*/ 0 60000 65536"/>
              </a:gdLst>
              <a:ahLst/>
              <a:cxnLst>
                <a:cxn ang="T4">
                  <a:pos x="T0" y="T1"/>
                </a:cxn>
                <a:cxn ang="T5">
                  <a:pos x="T2" y="T3"/>
                </a:cxn>
              </a:cxnLst>
              <a:rect l="0" t="0" r="r" b="b"/>
              <a:pathLst>
                <a:path w="6" h="6">
                  <a:moveTo>
                    <a:pt x="0" y="0"/>
                  </a:moveTo>
                  <a:cubicBezTo>
                    <a:pt x="4" y="0"/>
                    <a:pt x="4" y="3"/>
                    <a:pt x="6" y="6"/>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2" name="Freeform 419">
              <a:extLst>
                <a:ext uri="{FF2B5EF4-FFF2-40B4-BE49-F238E27FC236}">
                  <a16:creationId xmlns:a16="http://schemas.microsoft.com/office/drawing/2014/main" id="{7CFB02A2-354E-4591-AC80-3CD1133BD688}"/>
                </a:ext>
              </a:extLst>
            </p:cNvPr>
            <p:cNvSpPr>
              <a:spLocks/>
            </p:cNvSpPr>
            <p:nvPr/>
          </p:nvSpPr>
          <p:spPr bwMode="auto">
            <a:xfrm>
              <a:off x="2123" y="2224"/>
              <a:ext cx="5" cy="24"/>
            </a:xfrm>
            <a:custGeom>
              <a:avLst/>
              <a:gdLst>
                <a:gd name="T0" fmla="*/ 20 w 2"/>
                <a:gd name="T1" fmla="*/ 0 h 9"/>
                <a:gd name="T2" fmla="*/ 33 w 2"/>
                <a:gd name="T3" fmla="*/ 171 h 9"/>
                <a:gd name="T4" fmla="*/ 0 60000 65536"/>
                <a:gd name="T5" fmla="*/ 0 60000 65536"/>
              </a:gdLst>
              <a:ahLst/>
              <a:cxnLst>
                <a:cxn ang="T4">
                  <a:pos x="T0" y="T1"/>
                </a:cxn>
                <a:cxn ang="T5">
                  <a:pos x="T2" y="T3"/>
                </a:cxn>
              </a:cxnLst>
              <a:rect l="0" t="0" r="r" b="b"/>
              <a:pathLst>
                <a:path w="2" h="9">
                  <a:moveTo>
                    <a:pt x="1" y="0"/>
                  </a:moveTo>
                  <a:cubicBezTo>
                    <a:pt x="1" y="3"/>
                    <a:pt x="0" y="6"/>
                    <a:pt x="2"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3" name="Freeform 420">
              <a:extLst>
                <a:ext uri="{FF2B5EF4-FFF2-40B4-BE49-F238E27FC236}">
                  <a16:creationId xmlns:a16="http://schemas.microsoft.com/office/drawing/2014/main" id="{7067AF0E-83B3-4E51-9CDB-43A23DFF5079}"/>
                </a:ext>
              </a:extLst>
            </p:cNvPr>
            <p:cNvSpPr>
              <a:spLocks/>
            </p:cNvSpPr>
            <p:nvPr/>
          </p:nvSpPr>
          <p:spPr bwMode="auto">
            <a:xfrm>
              <a:off x="2118" y="2635"/>
              <a:ext cx="3" cy="37"/>
            </a:xfrm>
            <a:custGeom>
              <a:avLst/>
              <a:gdLst>
                <a:gd name="T0" fmla="*/ 0 w 1"/>
                <a:gd name="T1" fmla="*/ 0 h 14"/>
                <a:gd name="T2" fmla="*/ 27 w 1"/>
                <a:gd name="T3" fmla="*/ 259 h 14"/>
                <a:gd name="T4" fmla="*/ 0 60000 65536"/>
                <a:gd name="T5" fmla="*/ 0 60000 65536"/>
              </a:gdLst>
              <a:ahLst/>
              <a:cxnLst>
                <a:cxn ang="T4">
                  <a:pos x="T0" y="T1"/>
                </a:cxn>
                <a:cxn ang="T5">
                  <a:pos x="T2" y="T3"/>
                </a:cxn>
              </a:cxnLst>
              <a:rect l="0" t="0" r="r" b="b"/>
              <a:pathLst>
                <a:path w="1" h="14">
                  <a:moveTo>
                    <a:pt x="0" y="0"/>
                  </a:moveTo>
                  <a:cubicBezTo>
                    <a:pt x="1" y="4"/>
                    <a:pt x="1" y="9"/>
                    <a:pt x="1" y="14"/>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4" name="Freeform 421">
              <a:extLst>
                <a:ext uri="{FF2B5EF4-FFF2-40B4-BE49-F238E27FC236}">
                  <a16:creationId xmlns:a16="http://schemas.microsoft.com/office/drawing/2014/main" id="{3F6F9494-E31D-43A5-B5D7-835BE9DC5E58}"/>
                </a:ext>
              </a:extLst>
            </p:cNvPr>
            <p:cNvSpPr>
              <a:spLocks/>
            </p:cNvSpPr>
            <p:nvPr/>
          </p:nvSpPr>
          <p:spPr bwMode="auto">
            <a:xfrm>
              <a:off x="2146" y="2624"/>
              <a:ext cx="22" cy="24"/>
            </a:xfrm>
            <a:custGeom>
              <a:avLst/>
              <a:gdLst>
                <a:gd name="T0" fmla="*/ 0 w 9"/>
                <a:gd name="T1" fmla="*/ 0 h 9"/>
                <a:gd name="T2" fmla="*/ 132 w 9"/>
                <a:gd name="T3" fmla="*/ 171 h 9"/>
                <a:gd name="T4" fmla="*/ 0 60000 65536"/>
                <a:gd name="T5" fmla="*/ 0 60000 65536"/>
              </a:gdLst>
              <a:ahLst/>
              <a:cxnLst>
                <a:cxn ang="T4">
                  <a:pos x="T0" y="T1"/>
                </a:cxn>
                <a:cxn ang="T5">
                  <a:pos x="T2" y="T3"/>
                </a:cxn>
              </a:cxnLst>
              <a:rect l="0" t="0" r="r" b="b"/>
              <a:pathLst>
                <a:path w="9" h="9">
                  <a:moveTo>
                    <a:pt x="0" y="0"/>
                  </a:moveTo>
                  <a:cubicBezTo>
                    <a:pt x="3" y="3"/>
                    <a:pt x="5" y="7"/>
                    <a:pt x="9"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5" name="Freeform 422">
              <a:extLst>
                <a:ext uri="{FF2B5EF4-FFF2-40B4-BE49-F238E27FC236}">
                  <a16:creationId xmlns:a16="http://schemas.microsoft.com/office/drawing/2014/main" id="{FE32E6C1-3AFA-48C3-ABE3-885815C8C353}"/>
                </a:ext>
              </a:extLst>
            </p:cNvPr>
            <p:cNvSpPr>
              <a:spLocks/>
            </p:cNvSpPr>
            <p:nvPr/>
          </p:nvSpPr>
          <p:spPr bwMode="auto">
            <a:xfrm>
              <a:off x="2236" y="2736"/>
              <a:ext cx="10" cy="40"/>
            </a:xfrm>
            <a:custGeom>
              <a:avLst/>
              <a:gdLst>
                <a:gd name="T0" fmla="*/ 0 w 4"/>
                <a:gd name="T1" fmla="*/ 0 h 15"/>
                <a:gd name="T2" fmla="*/ 63 w 4"/>
                <a:gd name="T3" fmla="*/ 285 h 15"/>
                <a:gd name="T4" fmla="*/ 0 60000 65536"/>
                <a:gd name="T5" fmla="*/ 0 60000 65536"/>
              </a:gdLst>
              <a:ahLst/>
              <a:cxnLst>
                <a:cxn ang="T4">
                  <a:pos x="T0" y="T1"/>
                </a:cxn>
                <a:cxn ang="T5">
                  <a:pos x="T2" y="T3"/>
                </a:cxn>
              </a:cxnLst>
              <a:rect l="0" t="0" r="r" b="b"/>
              <a:pathLst>
                <a:path w="4" h="15">
                  <a:moveTo>
                    <a:pt x="0" y="0"/>
                  </a:moveTo>
                  <a:cubicBezTo>
                    <a:pt x="1" y="5"/>
                    <a:pt x="3" y="10"/>
                    <a:pt x="4" y="15"/>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6" name="Freeform 423">
              <a:extLst>
                <a:ext uri="{FF2B5EF4-FFF2-40B4-BE49-F238E27FC236}">
                  <a16:creationId xmlns:a16="http://schemas.microsoft.com/office/drawing/2014/main" id="{D6719639-77BE-43BE-BC0D-6FEA2A37BF7B}"/>
                </a:ext>
              </a:extLst>
            </p:cNvPr>
            <p:cNvSpPr>
              <a:spLocks/>
            </p:cNvSpPr>
            <p:nvPr/>
          </p:nvSpPr>
          <p:spPr bwMode="auto">
            <a:xfrm>
              <a:off x="2261" y="2720"/>
              <a:ext cx="20" cy="27"/>
            </a:xfrm>
            <a:custGeom>
              <a:avLst/>
              <a:gdLst>
                <a:gd name="T0" fmla="*/ 0 w 8"/>
                <a:gd name="T1" fmla="*/ 0 h 10"/>
                <a:gd name="T2" fmla="*/ 125 w 8"/>
                <a:gd name="T3" fmla="*/ 197 h 10"/>
                <a:gd name="T4" fmla="*/ 0 60000 65536"/>
                <a:gd name="T5" fmla="*/ 0 60000 65536"/>
              </a:gdLst>
              <a:ahLst/>
              <a:cxnLst>
                <a:cxn ang="T4">
                  <a:pos x="T0" y="T1"/>
                </a:cxn>
                <a:cxn ang="T5">
                  <a:pos x="T2" y="T3"/>
                </a:cxn>
              </a:cxnLst>
              <a:rect l="0" t="0" r="r" b="b"/>
              <a:pathLst>
                <a:path w="8" h="10">
                  <a:moveTo>
                    <a:pt x="0" y="0"/>
                  </a:moveTo>
                  <a:cubicBezTo>
                    <a:pt x="0" y="4"/>
                    <a:pt x="3" y="9"/>
                    <a:pt x="8"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7" name="Freeform 424">
              <a:extLst>
                <a:ext uri="{FF2B5EF4-FFF2-40B4-BE49-F238E27FC236}">
                  <a16:creationId xmlns:a16="http://schemas.microsoft.com/office/drawing/2014/main" id="{35412C9D-712C-4DD1-84E4-75BF25086EB4}"/>
                </a:ext>
              </a:extLst>
            </p:cNvPr>
            <p:cNvSpPr>
              <a:spLocks/>
            </p:cNvSpPr>
            <p:nvPr/>
          </p:nvSpPr>
          <p:spPr bwMode="auto">
            <a:xfrm>
              <a:off x="2396" y="2712"/>
              <a:ext cx="30" cy="13"/>
            </a:xfrm>
            <a:custGeom>
              <a:avLst/>
              <a:gdLst>
                <a:gd name="T0" fmla="*/ 0 w 12"/>
                <a:gd name="T1" fmla="*/ 88 h 5"/>
                <a:gd name="T2" fmla="*/ 188 w 12"/>
                <a:gd name="T3" fmla="*/ 0 h 5"/>
                <a:gd name="T4" fmla="*/ 0 60000 65536"/>
                <a:gd name="T5" fmla="*/ 0 60000 65536"/>
              </a:gdLst>
              <a:ahLst/>
              <a:cxnLst>
                <a:cxn ang="T4">
                  <a:pos x="T0" y="T1"/>
                </a:cxn>
                <a:cxn ang="T5">
                  <a:pos x="T2" y="T3"/>
                </a:cxn>
              </a:cxnLst>
              <a:rect l="0" t="0" r="r" b="b"/>
              <a:pathLst>
                <a:path w="12" h="5">
                  <a:moveTo>
                    <a:pt x="0" y="5"/>
                  </a:moveTo>
                  <a:cubicBezTo>
                    <a:pt x="4" y="4"/>
                    <a:pt x="8" y="1"/>
                    <a:pt x="12"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8" name="Freeform 425">
              <a:extLst>
                <a:ext uri="{FF2B5EF4-FFF2-40B4-BE49-F238E27FC236}">
                  <a16:creationId xmlns:a16="http://schemas.microsoft.com/office/drawing/2014/main" id="{5D60810F-F3E6-4C1C-8850-AB67A086A938}"/>
                </a:ext>
              </a:extLst>
            </p:cNvPr>
            <p:cNvSpPr>
              <a:spLocks/>
            </p:cNvSpPr>
            <p:nvPr/>
          </p:nvSpPr>
          <p:spPr bwMode="auto">
            <a:xfrm>
              <a:off x="2429" y="2555"/>
              <a:ext cx="27" cy="5"/>
            </a:xfrm>
            <a:custGeom>
              <a:avLst/>
              <a:gdLst>
                <a:gd name="T0" fmla="*/ 0 w 11"/>
                <a:gd name="T1" fmla="*/ 33 h 2"/>
                <a:gd name="T2" fmla="*/ 162 w 11"/>
                <a:gd name="T3" fmla="*/ 0 h 2"/>
                <a:gd name="T4" fmla="*/ 0 60000 65536"/>
                <a:gd name="T5" fmla="*/ 0 60000 65536"/>
              </a:gdLst>
              <a:ahLst/>
              <a:cxnLst>
                <a:cxn ang="T4">
                  <a:pos x="T0" y="T1"/>
                </a:cxn>
                <a:cxn ang="T5">
                  <a:pos x="T2" y="T3"/>
                </a:cxn>
              </a:cxnLst>
              <a:rect l="0" t="0" r="r" b="b"/>
              <a:pathLst>
                <a:path w="11" h="2">
                  <a:moveTo>
                    <a:pt x="0" y="2"/>
                  </a:moveTo>
                  <a:cubicBezTo>
                    <a:pt x="4" y="2"/>
                    <a:pt x="8" y="0"/>
                    <a:pt x="11"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9" name="Freeform 426">
              <a:extLst>
                <a:ext uri="{FF2B5EF4-FFF2-40B4-BE49-F238E27FC236}">
                  <a16:creationId xmlns:a16="http://schemas.microsoft.com/office/drawing/2014/main" id="{0A799D05-6ED6-4941-9234-8CC66AAA6483}"/>
                </a:ext>
              </a:extLst>
            </p:cNvPr>
            <p:cNvSpPr>
              <a:spLocks/>
            </p:cNvSpPr>
            <p:nvPr/>
          </p:nvSpPr>
          <p:spPr bwMode="auto">
            <a:xfrm>
              <a:off x="2454" y="2587"/>
              <a:ext cx="20" cy="13"/>
            </a:xfrm>
            <a:custGeom>
              <a:avLst/>
              <a:gdLst>
                <a:gd name="T0" fmla="*/ 0 w 8"/>
                <a:gd name="T1" fmla="*/ 88 h 5"/>
                <a:gd name="T2" fmla="*/ 125 w 8"/>
                <a:gd name="T3" fmla="*/ 0 h 5"/>
                <a:gd name="T4" fmla="*/ 0 60000 65536"/>
                <a:gd name="T5" fmla="*/ 0 60000 65536"/>
              </a:gdLst>
              <a:ahLst/>
              <a:cxnLst>
                <a:cxn ang="T4">
                  <a:pos x="T0" y="T1"/>
                </a:cxn>
                <a:cxn ang="T5">
                  <a:pos x="T2" y="T3"/>
                </a:cxn>
              </a:cxnLst>
              <a:rect l="0" t="0" r="r" b="b"/>
              <a:pathLst>
                <a:path w="8" h="5">
                  <a:moveTo>
                    <a:pt x="0" y="5"/>
                  </a:moveTo>
                  <a:cubicBezTo>
                    <a:pt x="3" y="5"/>
                    <a:pt x="6" y="3"/>
                    <a:pt x="8"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0" name="Freeform 427">
              <a:extLst>
                <a:ext uri="{FF2B5EF4-FFF2-40B4-BE49-F238E27FC236}">
                  <a16:creationId xmlns:a16="http://schemas.microsoft.com/office/drawing/2014/main" id="{29FA2959-BFB0-4BAE-9A80-82DAAA175108}"/>
                </a:ext>
              </a:extLst>
            </p:cNvPr>
            <p:cNvSpPr>
              <a:spLocks/>
            </p:cNvSpPr>
            <p:nvPr/>
          </p:nvSpPr>
          <p:spPr bwMode="auto">
            <a:xfrm>
              <a:off x="2614" y="2648"/>
              <a:ext cx="25" cy="5"/>
            </a:xfrm>
            <a:custGeom>
              <a:avLst/>
              <a:gdLst>
                <a:gd name="T0" fmla="*/ 0 w 10"/>
                <a:gd name="T1" fmla="*/ 20 h 2"/>
                <a:gd name="T2" fmla="*/ 158 w 10"/>
                <a:gd name="T3" fmla="*/ 0 h 2"/>
                <a:gd name="T4" fmla="*/ 0 60000 65536"/>
                <a:gd name="T5" fmla="*/ 0 60000 65536"/>
              </a:gdLst>
              <a:ahLst/>
              <a:cxnLst>
                <a:cxn ang="T4">
                  <a:pos x="T0" y="T1"/>
                </a:cxn>
                <a:cxn ang="T5">
                  <a:pos x="T2" y="T3"/>
                </a:cxn>
              </a:cxnLst>
              <a:rect l="0" t="0" r="r" b="b"/>
              <a:pathLst>
                <a:path w="10" h="2">
                  <a:moveTo>
                    <a:pt x="0" y="1"/>
                  </a:moveTo>
                  <a:cubicBezTo>
                    <a:pt x="3" y="2"/>
                    <a:pt x="7" y="1"/>
                    <a:pt x="1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 name="Freeform 428">
              <a:extLst>
                <a:ext uri="{FF2B5EF4-FFF2-40B4-BE49-F238E27FC236}">
                  <a16:creationId xmlns:a16="http://schemas.microsoft.com/office/drawing/2014/main" id="{594C3701-4F2A-4B70-8384-150383236CAF}"/>
                </a:ext>
              </a:extLst>
            </p:cNvPr>
            <p:cNvSpPr>
              <a:spLocks/>
            </p:cNvSpPr>
            <p:nvPr/>
          </p:nvSpPr>
          <p:spPr bwMode="auto">
            <a:xfrm>
              <a:off x="2566" y="2760"/>
              <a:ext cx="25" cy="5"/>
            </a:xfrm>
            <a:custGeom>
              <a:avLst/>
              <a:gdLst>
                <a:gd name="T0" fmla="*/ 0 w 10"/>
                <a:gd name="T1" fmla="*/ 20 h 2"/>
                <a:gd name="T2" fmla="*/ 158 w 10"/>
                <a:gd name="T3" fmla="*/ 0 h 2"/>
                <a:gd name="T4" fmla="*/ 0 60000 65536"/>
                <a:gd name="T5" fmla="*/ 0 60000 65536"/>
              </a:gdLst>
              <a:ahLst/>
              <a:cxnLst>
                <a:cxn ang="T4">
                  <a:pos x="T0" y="T1"/>
                </a:cxn>
                <a:cxn ang="T5">
                  <a:pos x="T2" y="T3"/>
                </a:cxn>
              </a:cxnLst>
              <a:rect l="0" t="0" r="r" b="b"/>
              <a:pathLst>
                <a:path w="10" h="2">
                  <a:moveTo>
                    <a:pt x="0" y="1"/>
                  </a:moveTo>
                  <a:cubicBezTo>
                    <a:pt x="3" y="2"/>
                    <a:pt x="6" y="1"/>
                    <a:pt x="1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3" name="Freeform 429">
              <a:extLst>
                <a:ext uri="{FF2B5EF4-FFF2-40B4-BE49-F238E27FC236}">
                  <a16:creationId xmlns:a16="http://schemas.microsoft.com/office/drawing/2014/main" id="{29A9A739-F1D5-40C0-8971-5CCC9DB3A076}"/>
                </a:ext>
              </a:extLst>
            </p:cNvPr>
            <p:cNvSpPr>
              <a:spLocks/>
            </p:cNvSpPr>
            <p:nvPr/>
          </p:nvSpPr>
          <p:spPr bwMode="auto">
            <a:xfrm>
              <a:off x="2354" y="2869"/>
              <a:ext cx="20" cy="11"/>
            </a:xfrm>
            <a:custGeom>
              <a:avLst/>
              <a:gdLst>
                <a:gd name="T0" fmla="*/ 0 w 8"/>
                <a:gd name="T1" fmla="*/ 83 h 4"/>
                <a:gd name="T2" fmla="*/ 125 w 8"/>
                <a:gd name="T3" fmla="*/ 0 h 4"/>
                <a:gd name="T4" fmla="*/ 0 60000 65536"/>
                <a:gd name="T5" fmla="*/ 0 60000 65536"/>
              </a:gdLst>
              <a:ahLst/>
              <a:cxnLst>
                <a:cxn ang="T4">
                  <a:pos x="T0" y="T1"/>
                </a:cxn>
                <a:cxn ang="T5">
                  <a:pos x="T2" y="T3"/>
                </a:cxn>
              </a:cxnLst>
              <a:rect l="0" t="0" r="r" b="b"/>
              <a:pathLst>
                <a:path w="8" h="4">
                  <a:moveTo>
                    <a:pt x="0" y="4"/>
                  </a:moveTo>
                  <a:cubicBezTo>
                    <a:pt x="3" y="3"/>
                    <a:pt x="5" y="1"/>
                    <a:pt x="8"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4" name="Freeform 430">
              <a:extLst>
                <a:ext uri="{FF2B5EF4-FFF2-40B4-BE49-F238E27FC236}">
                  <a16:creationId xmlns:a16="http://schemas.microsoft.com/office/drawing/2014/main" id="{7AB5B217-F2D2-4B7A-B5E6-CF1002CB6E1D}"/>
                </a:ext>
              </a:extLst>
            </p:cNvPr>
            <p:cNvSpPr>
              <a:spLocks/>
            </p:cNvSpPr>
            <p:nvPr/>
          </p:nvSpPr>
          <p:spPr bwMode="auto">
            <a:xfrm>
              <a:off x="2336" y="2851"/>
              <a:ext cx="10" cy="29"/>
            </a:xfrm>
            <a:custGeom>
              <a:avLst/>
              <a:gdLst>
                <a:gd name="T0" fmla="*/ 0 w 4"/>
                <a:gd name="T1" fmla="*/ 0 h 11"/>
                <a:gd name="T2" fmla="*/ 63 w 4"/>
                <a:gd name="T3" fmla="*/ 200 h 11"/>
                <a:gd name="T4" fmla="*/ 0 60000 65536"/>
                <a:gd name="T5" fmla="*/ 0 60000 65536"/>
              </a:gdLst>
              <a:ahLst/>
              <a:cxnLst>
                <a:cxn ang="T4">
                  <a:pos x="T0" y="T1"/>
                </a:cxn>
                <a:cxn ang="T5">
                  <a:pos x="T2" y="T3"/>
                </a:cxn>
              </a:cxnLst>
              <a:rect l="0" t="0" r="r" b="b"/>
              <a:pathLst>
                <a:path w="4" h="11">
                  <a:moveTo>
                    <a:pt x="0" y="0"/>
                  </a:moveTo>
                  <a:cubicBezTo>
                    <a:pt x="3" y="3"/>
                    <a:pt x="4" y="7"/>
                    <a:pt x="4" y="1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5" name="Freeform 431">
              <a:extLst>
                <a:ext uri="{FF2B5EF4-FFF2-40B4-BE49-F238E27FC236}">
                  <a16:creationId xmlns:a16="http://schemas.microsoft.com/office/drawing/2014/main" id="{37FD2D25-0F9B-46BB-91E4-8F013EE0E347}"/>
                </a:ext>
              </a:extLst>
            </p:cNvPr>
            <p:cNvSpPr>
              <a:spLocks/>
            </p:cNvSpPr>
            <p:nvPr/>
          </p:nvSpPr>
          <p:spPr bwMode="auto">
            <a:xfrm>
              <a:off x="2028" y="2512"/>
              <a:ext cx="13" cy="16"/>
            </a:xfrm>
            <a:custGeom>
              <a:avLst/>
              <a:gdLst>
                <a:gd name="T0" fmla="*/ 0 w 5"/>
                <a:gd name="T1" fmla="*/ 115 h 6"/>
                <a:gd name="T2" fmla="*/ 88 w 5"/>
                <a:gd name="T3" fmla="*/ 0 h 6"/>
                <a:gd name="T4" fmla="*/ 0 60000 65536"/>
                <a:gd name="T5" fmla="*/ 0 60000 65536"/>
              </a:gdLst>
              <a:ahLst/>
              <a:cxnLst>
                <a:cxn ang="T4">
                  <a:pos x="T0" y="T1"/>
                </a:cxn>
                <a:cxn ang="T5">
                  <a:pos x="T2" y="T3"/>
                </a:cxn>
              </a:cxnLst>
              <a:rect l="0" t="0" r="r" b="b"/>
              <a:pathLst>
                <a:path w="5" h="6">
                  <a:moveTo>
                    <a:pt x="0" y="6"/>
                  </a:moveTo>
                  <a:cubicBezTo>
                    <a:pt x="1" y="4"/>
                    <a:pt x="3" y="1"/>
                    <a:pt x="5"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6" name="Freeform 432">
              <a:extLst>
                <a:ext uri="{FF2B5EF4-FFF2-40B4-BE49-F238E27FC236}">
                  <a16:creationId xmlns:a16="http://schemas.microsoft.com/office/drawing/2014/main" id="{EA802B90-B2C1-436E-B152-C3A182DE23CE}"/>
                </a:ext>
              </a:extLst>
            </p:cNvPr>
            <p:cNvSpPr>
              <a:spLocks/>
            </p:cNvSpPr>
            <p:nvPr/>
          </p:nvSpPr>
          <p:spPr bwMode="auto">
            <a:xfrm>
              <a:off x="1926" y="2619"/>
              <a:ext cx="25" cy="10"/>
            </a:xfrm>
            <a:custGeom>
              <a:avLst/>
              <a:gdLst>
                <a:gd name="T0" fmla="*/ 0 w 10"/>
                <a:gd name="T1" fmla="*/ 63 h 4"/>
                <a:gd name="T2" fmla="*/ 158 w 10"/>
                <a:gd name="T3" fmla="*/ 0 h 4"/>
                <a:gd name="T4" fmla="*/ 0 60000 65536"/>
                <a:gd name="T5" fmla="*/ 0 60000 65536"/>
              </a:gdLst>
              <a:ahLst/>
              <a:cxnLst>
                <a:cxn ang="T4">
                  <a:pos x="T0" y="T1"/>
                </a:cxn>
                <a:cxn ang="T5">
                  <a:pos x="T2" y="T3"/>
                </a:cxn>
              </a:cxnLst>
              <a:rect l="0" t="0" r="r" b="b"/>
              <a:pathLst>
                <a:path w="10" h="4">
                  <a:moveTo>
                    <a:pt x="0" y="4"/>
                  </a:moveTo>
                  <a:cubicBezTo>
                    <a:pt x="4" y="3"/>
                    <a:pt x="7" y="1"/>
                    <a:pt x="1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7" name="Freeform 433">
              <a:extLst>
                <a:ext uri="{FF2B5EF4-FFF2-40B4-BE49-F238E27FC236}">
                  <a16:creationId xmlns:a16="http://schemas.microsoft.com/office/drawing/2014/main" id="{D097A0BC-3450-4683-976D-0B2BBB40F860}"/>
                </a:ext>
              </a:extLst>
            </p:cNvPr>
            <p:cNvSpPr>
              <a:spLocks/>
            </p:cNvSpPr>
            <p:nvPr/>
          </p:nvSpPr>
          <p:spPr bwMode="auto">
            <a:xfrm>
              <a:off x="1946" y="2845"/>
              <a:ext cx="15" cy="8"/>
            </a:xfrm>
            <a:custGeom>
              <a:avLst/>
              <a:gdLst>
                <a:gd name="T0" fmla="*/ 0 w 6"/>
                <a:gd name="T1" fmla="*/ 56 h 3"/>
                <a:gd name="T2" fmla="*/ 95 w 6"/>
                <a:gd name="T3" fmla="*/ 0 h 3"/>
                <a:gd name="T4" fmla="*/ 0 60000 65536"/>
                <a:gd name="T5" fmla="*/ 0 60000 65536"/>
              </a:gdLst>
              <a:ahLst/>
              <a:cxnLst>
                <a:cxn ang="T4">
                  <a:pos x="T0" y="T1"/>
                </a:cxn>
                <a:cxn ang="T5">
                  <a:pos x="T2" y="T3"/>
                </a:cxn>
              </a:cxnLst>
              <a:rect l="0" t="0" r="r" b="b"/>
              <a:pathLst>
                <a:path w="6" h="3">
                  <a:moveTo>
                    <a:pt x="0" y="3"/>
                  </a:moveTo>
                  <a:cubicBezTo>
                    <a:pt x="1" y="1"/>
                    <a:pt x="4" y="0"/>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8" name="Freeform 434">
              <a:extLst>
                <a:ext uri="{FF2B5EF4-FFF2-40B4-BE49-F238E27FC236}">
                  <a16:creationId xmlns:a16="http://schemas.microsoft.com/office/drawing/2014/main" id="{120125C9-098B-4D24-8CF9-1A12B2FAFC63}"/>
                </a:ext>
              </a:extLst>
            </p:cNvPr>
            <p:cNvSpPr>
              <a:spLocks/>
            </p:cNvSpPr>
            <p:nvPr/>
          </p:nvSpPr>
          <p:spPr bwMode="auto">
            <a:xfrm>
              <a:off x="1996" y="2741"/>
              <a:ext cx="25" cy="22"/>
            </a:xfrm>
            <a:custGeom>
              <a:avLst/>
              <a:gdLst>
                <a:gd name="T0" fmla="*/ 0 w 10"/>
                <a:gd name="T1" fmla="*/ 0 h 8"/>
                <a:gd name="T2" fmla="*/ 158 w 10"/>
                <a:gd name="T3" fmla="*/ 168 h 8"/>
                <a:gd name="T4" fmla="*/ 0 60000 65536"/>
                <a:gd name="T5" fmla="*/ 0 60000 65536"/>
              </a:gdLst>
              <a:ahLst/>
              <a:cxnLst>
                <a:cxn ang="T4">
                  <a:pos x="T0" y="T1"/>
                </a:cxn>
                <a:cxn ang="T5">
                  <a:pos x="T2" y="T3"/>
                </a:cxn>
              </a:cxnLst>
              <a:rect l="0" t="0" r="r" b="b"/>
              <a:pathLst>
                <a:path w="10" h="8">
                  <a:moveTo>
                    <a:pt x="0" y="0"/>
                  </a:moveTo>
                  <a:cubicBezTo>
                    <a:pt x="3" y="3"/>
                    <a:pt x="5" y="7"/>
                    <a:pt x="10" y="8"/>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9" name="Freeform 435">
              <a:extLst>
                <a:ext uri="{FF2B5EF4-FFF2-40B4-BE49-F238E27FC236}">
                  <a16:creationId xmlns:a16="http://schemas.microsoft.com/office/drawing/2014/main" id="{BE8BA9DF-5E2C-4D06-80E5-AFC6444553A6}"/>
                </a:ext>
              </a:extLst>
            </p:cNvPr>
            <p:cNvSpPr>
              <a:spLocks/>
            </p:cNvSpPr>
            <p:nvPr/>
          </p:nvSpPr>
          <p:spPr bwMode="auto">
            <a:xfrm>
              <a:off x="2048" y="2851"/>
              <a:ext cx="28" cy="2"/>
            </a:xfrm>
            <a:custGeom>
              <a:avLst/>
              <a:gdLst>
                <a:gd name="T0" fmla="*/ 0 w 11"/>
                <a:gd name="T1" fmla="*/ 0 h 1"/>
                <a:gd name="T2" fmla="*/ 181 w 11"/>
                <a:gd name="T3" fmla="*/ 8 h 1"/>
                <a:gd name="T4" fmla="*/ 0 60000 65536"/>
                <a:gd name="T5" fmla="*/ 0 60000 65536"/>
              </a:gdLst>
              <a:ahLst/>
              <a:cxnLst>
                <a:cxn ang="T4">
                  <a:pos x="T0" y="T1"/>
                </a:cxn>
                <a:cxn ang="T5">
                  <a:pos x="T2" y="T3"/>
                </a:cxn>
              </a:cxnLst>
              <a:rect l="0" t="0" r="r" b="b"/>
              <a:pathLst>
                <a:path w="11" h="1">
                  <a:moveTo>
                    <a:pt x="0" y="0"/>
                  </a:moveTo>
                  <a:cubicBezTo>
                    <a:pt x="3" y="1"/>
                    <a:pt x="7" y="1"/>
                    <a:pt x="11" y="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0" name="Freeform 436">
              <a:extLst>
                <a:ext uri="{FF2B5EF4-FFF2-40B4-BE49-F238E27FC236}">
                  <a16:creationId xmlns:a16="http://schemas.microsoft.com/office/drawing/2014/main" id="{6CB47A9D-830A-41C3-9FBE-E24D960B6783}"/>
                </a:ext>
              </a:extLst>
            </p:cNvPr>
            <p:cNvSpPr>
              <a:spLocks/>
            </p:cNvSpPr>
            <p:nvPr/>
          </p:nvSpPr>
          <p:spPr bwMode="auto">
            <a:xfrm>
              <a:off x="2671" y="2371"/>
              <a:ext cx="15" cy="8"/>
            </a:xfrm>
            <a:custGeom>
              <a:avLst/>
              <a:gdLst>
                <a:gd name="T0" fmla="*/ 0 w 6"/>
                <a:gd name="T1" fmla="*/ 56 h 3"/>
                <a:gd name="T2" fmla="*/ 95 w 6"/>
                <a:gd name="T3" fmla="*/ 0 h 3"/>
                <a:gd name="T4" fmla="*/ 0 60000 65536"/>
                <a:gd name="T5" fmla="*/ 0 60000 65536"/>
              </a:gdLst>
              <a:ahLst/>
              <a:cxnLst>
                <a:cxn ang="T4">
                  <a:pos x="T0" y="T1"/>
                </a:cxn>
                <a:cxn ang="T5">
                  <a:pos x="T2" y="T3"/>
                </a:cxn>
              </a:cxnLst>
              <a:rect l="0" t="0" r="r" b="b"/>
              <a:pathLst>
                <a:path w="6" h="3">
                  <a:moveTo>
                    <a:pt x="0" y="3"/>
                  </a:moveTo>
                  <a:cubicBezTo>
                    <a:pt x="2" y="3"/>
                    <a:pt x="5" y="2"/>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1" name="Freeform 437">
              <a:extLst>
                <a:ext uri="{FF2B5EF4-FFF2-40B4-BE49-F238E27FC236}">
                  <a16:creationId xmlns:a16="http://schemas.microsoft.com/office/drawing/2014/main" id="{16576A91-355E-4D33-9500-1C2CBD574ACC}"/>
                </a:ext>
              </a:extLst>
            </p:cNvPr>
            <p:cNvSpPr>
              <a:spLocks/>
            </p:cNvSpPr>
            <p:nvPr/>
          </p:nvSpPr>
          <p:spPr bwMode="auto">
            <a:xfrm>
              <a:off x="2774" y="2483"/>
              <a:ext cx="25" cy="8"/>
            </a:xfrm>
            <a:custGeom>
              <a:avLst/>
              <a:gdLst>
                <a:gd name="T0" fmla="*/ 158 w 10"/>
                <a:gd name="T1" fmla="*/ 0 h 3"/>
                <a:gd name="T2" fmla="*/ 0 w 10"/>
                <a:gd name="T3" fmla="*/ 56 h 3"/>
                <a:gd name="T4" fmla="*/ 0 60000 65536"/>
                <a:gd name="T5" fmla="*/ 0 60000 65536"/>
              </a:gdLst>
              <a:ahLst/>
              <a:cxnLst>
                <a:cxn ang="T4">
                  <a:pos x="T0" y="T1"/>
                </a:cxn>
                <a:cxn ang="T5">
                  <a:pos x="T2" y="T3"/>
                </a:cxn>
              </a:cxnLst>
              <a:rect l="0" t="0" r="r" b="b"/>
              <a:pathLst>
                <a:path w="10" h="3">
                  <a:moveTo>
                    <a:pt x="10" y="0"/>
                  </a:moveTo>
                  <a:cubicBezTo>
                    <a:pt x="6" y="0"/>
                    <a:pt x="3" y="1"/>
                    <a:pt x="0" y="3"/>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 name="Freeform 438">
              <a:extLst>
                <a:ext uri="{FF2B5EF4-FFF2-40B4-BE49-F238E27FC236}">
                  <a16:creationId xmlns:a16="http://schemas.microsoft.com/office/drawing/2014/main" id="{021B00A3-05DD-454F-AD03-88DE7216CADC}"/>
                </a:ext>
              </a:extLst>
            </p:cNvPr>
            <p:cNvSpPr>
              <a:spLocks/>
            </p:cNvSpPr>
            <p:nvPr/>
          </p:nvSpPr>
          <p:spPr bwMode="auto">
            <a:xfrm>
              <a:off x="2344" y="2296"/>
              <a:ext cx="5" cy="27"/>
            </a:xfrm>
            <a:custGeom>
              <a:avLst/>
              <a:gdLst>
                <a:gd name="T0" fmla="*/ 33 w 2"/>
                <a:gd name="T1" fmla="*/ 0 h 10"/>
                <a:gd name="T2" fmla="*/ 20 w 2"/>
                <a:gd name="T3" fmla="*/ 197 h 10"/>
                <a:gd name="T4" fmla="*/ 0 60000 65536"/>
                <a:gd name="T5" fmla="*/ 0 60000 65536"/>
              </a:gdLst>
              <a:ahLst/>
              <a:cxnLst>
                <a:cxn ang="T4">
                  <a:pos x="T0" y="T1"/>
                </a:cxn>
                <a:cxn ang="T5">
                  <a:pos x="T2" y="T3"/>
                </a:cxn>
              </a:cxnLst>
              <a:rect l="0" t="0" r="r" b="b"/>
              <a:pathLst>
                <a:path w="2" h="10">
                  <a:moveTo>
                    <a:pt x="2" y="0"/>
                  </a:moveTo>
                  <a:cubicBezTo>
                    <a:pt x="0" y="3"/>
                    <a:pt x="0" y="7"/>
                    <a:pt x="1"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3" name="Freeform 439">
              <a:extLst>
                <a:ext uri="{FF2B5EF4-FFF2-40B4-BE49-F238E27FC236}">
                  <a16:creationId xmlns:a16="http://schemas.microsoft.com/office/drawing/2014/main" id="{87ED9CB1-4145-4609-8900-3B08FC2AD44E}"/>
                </a:ext>
              </a:extLst>
            </p:cNvPr>
            <p:cNvSpPr>
              <a:spLocks/>
            </p:cNvSpPr>
            <p:nvPr/>
          </p:nvSpPr>
          <p:spPr bwMode="auto">
            <a:xfrm>
              <a:off x="2296" y="2581"/>
              <a:ext cx="30" cy="11"/>
            </a:xfrm>
            <a:custGeom>
              <a:avLst/>
              <a:gdLst>
                <a:gd name="T0" fmla="*/ 0 w 12"/>
                <a:gd name="T1" fmla="*/ 47 h 4"/>
                <a:gd name="T2" fmla="*/ 188 w 12"/>
                <a:gd name="T3" fmla="*/ 0 h 4"/>
                <a:gd name="T4" fmla="*/ 0 60000 65536"/>
                <a:gd name="T5" fmla="*/ 0 60000 65536"/>
              </a:gdLst>
              <a:ahLst/>
              <a:cxnLst>
                <a:cxn ang="T4">
                  <a:pos x="T0" y="T1"/>
                </a:cxn>
                <a:cxn ang="T5">
                  <a:pos x="T2" y="T3"/>
                </a:cxn>
              </a:cxnLst>
              <a:rect l="0" t="0" r="r" b="b"/>
              <a:pathLst>
                <a:path w="12" h="4">
                  <a:moveTo>
                    <a:pt x="0" y="2"/>
                  </a:moveTo>
                  <a:cubicBezTo>
                    <a:pt x="4" y="4"/>
                    <a:pt x="9" y="3"/>
                    <a:pt x="12"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4" name="Freeform 440">
              <a:extLst>
                <a:ext uri="{FF2B5EF4-FFF2-40B4-BE49-F238E27FC236}">
                  <a16:creationId xmlns:a16="http://schemas.microsoft.com/office/drawing/2014/main" id="{3AD4ACCC-5000-462F-9984-FDFDC1BEC536}"/>
                </a:ext>
              </a:extLst>
            </p:cNvPr>
            <p:cNvSpPr>
              <a:spLocks/>
            </p:cNvSpPr>
            <p:nvPr/>
          </p:nvSpPr>
          <p:spPr bwMode="auto">
            <a:xfrm>
              <a:off x="2359" y="2485"/>
              <a:ext cx="17" cy="24"/>
            </a:xfrm>
            <a:custGeom>
              <a:avLst/>
              <a:gdLst>
                <a:gd name="T0" fmla="*/ 0 w 7"/>
                <a:gd name="T1" fmla="*/ 171 h 9"/>
                <a:gd name="T2" fmla="*/ 100 w 7"/>
                <a:gd name="T3" fmla="*/ 0 h 9"/>
                <a:gd name="T4" fmla="*/ 0 60000 65536"/>
                <a:gd name="T5" fmla="*/ 0 60000 65536"/>
              </a:gdLst>
              <a:ahLst/>
              <a:cxnLst>
                <a:cxn ang="T4">
                  <a:pos x="T0" y="T1"/>
                </a:cxn>
                <a:cxn ang="T5">
                  <a:pos x="T2" y="T3"/>
                </a:cxn>
              </a:cxnLst>
              <a:rect l="0" t="0" r="r" b="b"/>
              <a:pathLst>
                <a:path w="7" h="9">
                  <a:moveTo>
                    <a:pt x="0" y="9"/>
                  </a:moveTo>
                  <a:cubicBezTo>
                    <a:pt x="3" y="6"/>
                    <a:pt x="5" y="3"/>
                    <a:pt x="7"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5" name="Freeform 441">
              <a:extLst>
                <a:ext uri="{FF2B5EF4-FFF2-40B4-BE49-F238E27FC236}">
                  <a16:creationId xmlns:a16="http://schemas.microsoft.com/office/drawing/2014/main" id="{D156EF8F-99AC-409A-9415-0D099D3C785B}"/>
                </a:ext>
              </a:extLst>
            </p:cNvPr>
            <p:cNvSpPr>
              <a:spLocks/>
            </p:cNvSpPr>
            <p:nvPr/>
          </p:nvSpPr>
          <p:spPr bwMode="auto">
            <a:xfrm>
              <a:off x="2176" y="2504"/>
              <a:ext cx="25" cy="3"/>
            </a:xfrm>
            <a:custGeom>
              <a:avLst/>
              <a:gdLst>
                <a:gd name="T0" fmla="*/ 158 w 10"/>
                <a:gd name="T1" fmla="*/ 27 h 1"/>
                <a:gd name="T2" fmla="*/ 0 w 10"/>
                <a:gd name="T3" fmla="*/ 0 h 1"/>
                <a:gd name="T4" fmla="*/ 0 60000 65536"/>
                <a:gd name="T5" fmla="*/ 0 60000 65536"/>
              </a:gdLst>
              <a:ahLst/>
              <a:cxnLst>
                <a:cxn ang="T4">
                  <a:pos x="T0" y="T1"/>
                </a:cxn>
                <a:cxn ang="T5">
                  <a:pos x="T2" y="T3"/>
                </a:cxn>
              </a:cxnLst>
              <a:rect l="0" t="0" r="r" b="b"/>
              <a:pathLst>
                <a:path w="10" h="1">
                  <a:moveTo>
                    <a:pt x="10" y="1"/>
                  </a:moveTo>
                  <a:cubicBezTo>
                    <a:pt x="6" y="1"/>
                    <a:pt x="2" y="1"/>
                    <a:pt x="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6" name="Freeform 442">
              <a:extLst>
                <a:ext uri="{FF2B5EF4-FFF2-40B4-BE49-F238E27FC236}">
                  <a16:creationId xmlns:a16="http://schemas.microsoft.com/office/drawing/2014/main" id="{7899F88B-CD17-4BB1-8482-88C94D11CEE6}"/>
                </a:ext>
              </a:extLst>
            </p:cNvPr>
            <p:cNvSpPr>
              <a:spLocks/>
            </p:cNvSpPr>
            <p:nvPr/>
          </p:nvSpPr>
          <p:spPr bwMode="auto">
            <a:xfrm>
              <a:off x="2474" y="1941"/>
              <a:ext cx="27" cy="11"/>
            </a:xfrm>
            <a:custGeom>
              <a:avLst/>
              <a:gdLst>
                <a:gd name="T0" fmla="*/ 0 w 11"/>
                <a:gd name="T1" fmla="*/ 0 h 4"/>
                <a:gd name="T2" fmla="*/ 162 w 11"/>
                <a:gd name="T3" fmla="*/ 83 h 4"/>
                <a:gd name="T4" fmla="*/ 0 60000 65536"/>
                <a:gd name="T5" fmla="*/ 0 60000 65536"/>
              </a:gdLst>
              <a:ahLst/>
              <a:cxnLst>
                <a:cxn ang="T4">
                  <a:pos x="T0" y="T1"/>
                </a:cxn>
                <a:cxn ang="T5">
                  <a:pos x="T2" y="T3"/>
                </a:cxn>
              </a:cxnLst>
              <a:rect l="0" t="0" r="r" b="b"/>
              <a:pathLst>
                <a:path w="11" h="4">
                  <a:moveTo>
                    <a:pt x="0" y="0"/>
                  </a:moveTo>
                  <a:cubicBezTo>
                    <a:pt x="4" y="0"/>
                    <a:pt x="7" y="2"/>
                    <a:pt x="11" y="4"/>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7" name="Freeform 443">
              <a:extLst>
                <a:ext uri="{FF2B5EF4-FFF2-40B4-BE49-F238E27FC236}">
                  <a16:creationId xmlns:a16="http://schemas.microsoft.com/office/drawing/2014/main" id="{E9DA0322-5FB9-41CC-901F-5F9485CA959B}"/>
                </a:ext>
              </a:extLst>
            </p:cNvPr>
            <p:cNvSpPr>
              <a:spLocks/>
            </p:cNvSpPr>
            <p:nvPr/>
          </p:nvSpPr>
          <p:spPr bwMode="auto">
            <a:xfrm>
              <a:off x="3044" y="1931"/>
              <a:ext cx="22" cy="5"/>
            </a:xfrm>
            <a:custGeom>
              <a:avLst/>
              <a:gdLst>
                <a:gd name="T0" fmla="*/ 0 w 9"/>
                <a:gd name="T1" fmla="*/ 0 h 2"/>
                <a:gd name="T2" fmla="*/ 132 w 9"/>
                <a:gd name="T3" fmla="*/ 33 h 2"/>
                <a:gd name="T4" fmla="*/ 0 60000 65536"/>
                <a:gd name="T5" fmla="*/ 0 60000 65536"/>
              </a:gdLst>
              <a:ahLst/>
              <a:cxnLst>
                <a:cxn ang="T4">
                  <a:pos x="T0" y="T1"/>
                </a:cxn>
                <a:cxn ang="T5">
                  <a:pos x="T2" y="T3"/>
                </a:cxn>
              </a:cxnLst>
              <a:rect l="0" t="0" r="r" b="b"/>
              <a:pathLst>
                <a:path w="9" h="2">
                  <a:moveTo>
                    <a:pt x="0" y="0"/>
                  </a:moveTo>
                  <a:cubicBezTo>
                    <a:pt x="3" y="2"/>
                    <a:pt x="5" y="2"/>
                    <a:pt x="9" y="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8" name="Freeform 444">
              <a:extLst>
                <a:ext uri="{FF2B5EF4-FFF2-40B4-BE49-F238E27FC236}">
                  <a16:creationId xmlns:a16="http://schemas.microsoft.com/office/drawing/2014/main" id="{C88E3F1E-C522-4C1B-BBC5-9134E32E7D4B}"/>
                </a:ext>
              </a:extLst>
            </p:cNvPr>
            <p:cNvSpPr>
              <a:spLocks/>
            </p:cNvSpPr>
            <p:nvPr/>
          </p:nvSpPr>
          <p:spPr bwMode="auto">
            <a:xfrm>
              <a:off x="3249" y="1901"/>
              <a:ext cx="35" cy="8"/>
            </a:xfrm>
            <a:custGeom>
              <a:avLst/>
              <a:gdLst>
                <a:gd name="T0" fmla="*/ 0 w 14"/>
                <a:gd name="T1" fmla="*/ 56 h 3"/>
                <a:gd name="T2" fmla="*/ 220 w 14"/>
                <a:gd name="T3" fmla="*/ 35 h 3"/>
                <a:gd name="T4" fmla="*/ 0 60000 65536"/>
                <a:gd name="T5" fmla="*/ 0 60000 65536"/>
              </a:gdLst>
              <a:ahLst/>
              <a:cxnLst>
                <a:cxn ang="T4">
                  <a:pos x="T0" y="T1"/>
                </a:cxn>
                <a:cxn ang="T5">
                  <a:pos x="T2" y="T3"/>
                </a:cxn>
              </a:cxnLst>
              <a:rect l="0" t="0" r="r" b="b"/>
              <a:pathLst>
                <a:path w="14" h="3">
                  <a:moveTo>
                    <a:pt x="0" y="3"/>
                  </a:moveTo>
                  <a:cubicBezTo>
                    <a:pt x="5" y="0"/>
                    <a:pt x="9" y="2"/>
                    <a:pt x="14" y="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9" name="Freeform 445">
              <a:extLst>
                <a:ext uri="{FF2B5EF4-FFF2-40B4-BE49-F238E27FC236}">
                  <a16:creationId xmlns:a16="http://schemas.microsoft.com/office/drawing/2014/main" id="{641C3B3D-0DA7-4E1E-B8DE-0F19050F10EE}"/>
                </a:ext>
              </a:extLst>
            </p:cNvPr>
            <p:cNvSpPr>
              <a:spLocks/>
            </p:cNvSpPr>
            <p:nvPr/>
          </p:nvSpPr>
          <p:spPr bwMode="auto">
            <a:xfrm>
              <a:off x="3311" y="1795"/>
              <a:ext cx="25" cy="8"/>
            </a:xfrm>
            <a:custGeom>
              <a:avLst/>
              <a:gdLst>
                <a:gd name="T0" fmla="*/ 0 w 10"/>
                <a:gd name="T1" fmla="*/ 56 h 3"/>
                <a:gd name="T2" fmla="*/ 158 w 10"/>
                <a:gd name="T3" fmla="*/ 0 h 3"/>
                <a:gd name="T4" fmla="*/ 0 60000 65536"/>
                <a:gd name="T5" fmla="*/ 0 60000 65536"/>
              </a:gdLst>
              <a:ahLst/>
              <a:cxnLst>
                <a:cxn ang="T4">
                  <a:pos x="T0" y="T1"/>
                </a:cxn>
                <a:cxn ang="T5">
                  <a:pos x="T2" y="T3"/>
                </a:cxn>
              </a:cxnLst>
              <a:rect l="0" t="0" r="r" b="b"/>
              <a:pathLst>
                <a:path w="10" h="3">
                  <a:moveTo>
                    <a:pt x="0" y="3"/>
                  </a:moveTo>
                  <a:cubicBezTo>
                    <a:pt x="4" y="3"/>
                    <a:pt x="7" y="2"/>
                    <a:pt x="1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0" name="Freeform 446">
              <a:extLst>
                <a:ext uri="{FF2B5EF4-FFF2-40B4-BE49-F238E27FC236}">
                  <a16:creationId xmlns:a16="http://schemas.microsoft.com/office/drawing/2014/main" id="{5863DDE2-F9C3-4A8D-9D31-A4790B0E7806}"/>
                </a:ext>
              </a:extLst>
            </p:cNvPr>
            <p:cNvSpPr>
              <a:spLocks/>
            </p:cNvSpPr>
            <p:nvPr/>
          </p:nvSpPr>
          <p:spPr bwMode="auto">
            <a:xfrm>
              <a:off x="3299" y="1728"/>
              <a:ext cx="42" cy="32"/>
            </a:xfrm>
            <a:custGeom>
              <a:avLst/>
              <a:gdLst>
                <a:gd name="T0" fmla="*/ 257 w 17"/>
                <a:gd name="T1" fmla="*/ 115 h 12"/>
                <a:gd name="T2" fmla="*/ 62 w 17"/>
                <a:gd name="T3" fmla="*/ 56 h 12"/>
                <a:gd name="T4" fmla="*/ 183 w 17"/>
                <a:gd name="T5" fmla="*/ 227 h 12"/>
                <a:gd name="T6" fmla="*/ 0 60000 65536"/>
                <a:gd name="T7" fmla="*/ 0 60000 65536"/>
                <a:gd name="T8" fmla="*/ 0 60000 65536"/>
              </a:gdLst>
              <a:ahLst/>
              <a:cxnLst>
                <a:cxn ang="T6">
                  <a:pos x="T0" y="T1"/>
                </a:cxn>
                <a:cxn ang="T7">
                  <a:pos x="T2" y="T3"/>
                </a:cxn>
                <a:cxn ang="T8">
                  <a:pos x="T4" y="T5"/>
                </a:cxn>
              </a:cxnLst>
              <a:rect l="0" t="0" r="r" b="b"/>
              <a:pathLst>
                <a:path w="17" h="12">
                  <a:moveTo>
                    <a:pt x="17" y="6"/>
                  </a:moveTo>
                  <a:cubicBezTo>
                    <a:pt x="15" y="5"/>
                    <a:pt x="7" y="0"/>
                    <a:pt x="4" y="3"/>
                  </a:cubicBezTo>
                  <a:cubicBezTo>
                    <a:pt x="0" y="7"/>
                    <a:pt x="9" y="12"/>
                    <a:pt x="12" y="1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1" name="Freeform 447">
              <a:extLst>
                <a:ext uri="{FF2B5EF4-FFF2-40B4-BE49-F238E27FC236}">
                  <a16:creationId xmlns:a16="http://schemas.microsoft.com/office/drawing/2014/main" id="{EC6E6546-5EDA-47DE-96F7-3047DD95C9F4}"/>
                </a:ext>
              </a:extLst>
            </p:cNvPr>
            <p:cNvSpPr>
              <a:spLocks/>
            </p:cNvSpPr>
            <p:nvPr/>
          </p:nvSpPr>
          <p:spPr bwMode="auto">
            <a:xfrm>
              <a:off x="3421" y="1696"/>
              <a:ext cx="38" cy="11"/>
            </a:xfrm>
            <a:custGeom>
              <a:avLst/>
              <a:gdLst>
                <a:gd name="T0" fmla="*/ 0 w 15"/>
                <a:gd name="T1" fmla="*/ 0 h 4"/>
                <a:gd name="T2" fmla="*/ 243 w 15"/>
                <a:gd name="T3" fmla="*/ 83 h 4"/>
                <a:gd name="T4" fmla="*/ 0 60000 65536"/>
                <a:gd name="T5" fmla="*/ 0 60000 65536"/>
              </a:gdLst>
              <a:ahLst/>
              <a:cxnLst>
                <a:cxn ang="T4">
                  <a:pos x="T0" y="T1"/>
                </a:cxn>
                <a:cxn ang="T5">
                  <a:pos x="T2" y="T3"/>
                </a:cxn>
              </a:cxnLst>
              <a:rect l="0" t="0" r="r" b="b"/>
              <a:pathLst>
                <a:path w="15" h="4">
                  <a:moveTo>
                    <a:pt x="0" y="0"/>
                  </a:moveTo>
                  <a:cubicBezTo>
                    <a:pt x="5" y="1"/>
                    <a:pt x="10" y="2"/>
                    <a:pt x="15" y="4"/>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2" name="Freeform 448">
              <a:extLst>
                <a:ext uri="{FF2B5EF4-FFF2-40B4-BE49-F238E27FC236}">
                  <a16:creationId xmlns:a16="http://schemas.microsoft.com/office/drawing/2014/main" id="{A18F5C04-4192-4AB3-99ED-96CEBF026925}"/>
                </a:ext>
              </a:extLst>
            </p:cNvPr>
            <p:cNvSpPr>
              <a:spLocks/>
            </p:cNvSpPr>
            <p:nvPr/>
          </p:nvSpPr>
          <p:spPr bwMode="auto">
            <a:xfrm>
              <a:off x="3546" y="1771"/>
              <a:ext cx="20" cy="24"/>
            </a:xfrm>
            <a:custGeom>
              <a:avLst/>
              <a:gdLst>
                <a:gd name="T0" fmla="*/ 0 w 8"/>
                <a:gd name="T1" fmla="*/ 0 h 9"/>
                <a:gd name="T2" fmla="*/ 125 w 8"/>
                <a:gd name="T3" fmla="*/ 171 h 9"/>
                <a:gd name="T4" fmla="*/ 0 60000 65536"/>
                <a:gd name="T5" fmla="*/ 0 60000 65536"/>
              </a:gdLst>
              <a:ahLst/>
              <a:cxnLst>
                <a:cxn ang="T4">
                  <a:pos x="T0" y="T1"/>
                </a:cxn>
                <a:cxn ang="T5">
                  <a:pos x="T2" y="T3"/>
                </a:cxn>
              </a:cxnLst>
              <a:rect l="0" t="0" r="r" b="b"/>
              <a:pathLst>
                <a:path w="8" h="9">
                  <a:moveTo>
                    <a:pt x="0" y="0"/>
                  </a:moveTo>
                  <a:cubicBezTo>
                    <a:pt x="1" y="4"/>
                    <a:pt x="5" y="6"/>
                    <a:pt x="8"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3" name="Freeform 449">
              <a:extLst>
                <a:ext uri="{FF2B5EF4-FFF2-40B4-BE49-F238E27FC236}">
                  <a16:creationId xmlns:a16="http://schemas.microsoft.com/office/drawing/2014/main" id="{2B9480DE-A4E0-466A-A45C-E34C71CDBFD0}"/>
                </a:ext>
              </a:extLst>
            </p:cNvPr>
            <p:cNvSpPr>
              <a:spLocks/>
            </p:cNvSpPr>
            <p:nvPr/>
          </p:nvSpPr>
          <p:spPr bwMode="auto">
            <a:xfrm>
              <a:off x="3566" y="1731"/>
              <a:ext cx="18" cy="18"/>
            </a:xfrm>
            <a:custGeom>
              <a:avLst/>
              <a:gdLst>
                <a:gd name="T0" fmla="*/ 118 w 7"/>
                <a:gd name="T1" fmla="*/ 118 h 7"/>
                <a:gd name="T2" fmla="*/ 0 w 7"/>
                <a:gd name="T3" fmla="*/ 0 h 7"/>
                <a:gd name="T4" fmla="*/ 0 60000 65536"/>
                <a:gd name="T5" fmla="*/ 0 60000 65536"/>
              </a:gdLst>
              <a:ahLst/>
              <a:cxnLst>
                <a:cxn ang="T4">
                  <a:pos x="T0" y="T1"/>
                </a:cxn>
                <a:cxn ang="T5">
                  <a:pos x="T2" y="T3"/>
                </a:cxn>
              </a:cxnLst>
              <a:rect l="0" t="0" r="r" b="b"/>
              <a:pathLst>
                <a:path w="7" h="7">
                  <a:moveTo>
                    <a:pt x="7" y="7"/>
                  </a:moveTo>
                  <a:cubicBezTo>
                    <a:pt x="5" y="4"/>
                    <a:pt x="3" y="2"/>
                    <a:pt x="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4" name="Freeform 450">
              <a:extLst>
                <a:ext uri="{FF2B5EF4-FFF2-40B4-BE49-F238E27FC236}">
                  <a16:creationId xmlns:a16="http://schemas.microsoft.com/office/drawing/2014/main" id="{F0EF4577-9038-4423-99A5-82B5E1CA6E49}"/>
                </a:ext>
              </a:extLst>
            </p:cNvPr>
            <p:cNvSpPr>
              <a:spLocks/>
            </p:cNvSpPr>
            <p:nvPr/>
          </p:nvSpPr>
          <p:spPr bwMode="auto">
            <a:xfrm>
              <a:off x="3576" y="1917"/>
              <a:ext cx="40" cy="27"/>
            </a:xfrm>
            <a:custGeom>
              <a:avLst/>
              <a:gdLst>
                <a:gd name="T0" fmla="*/ 33 w 16"/>
                <a:gd name="T1" fmla="*/ 0 h 10"/>
                <a:gd name="T2" fmla="*/ 0 w 16"/>
                <a:gd name="T3" fmla="*/ 138 h 10"/>
                <a:gd name="T4" fmla="*/ 0 60000 65536"/>
                <a:gd name="T5" fmla="*/ 0 60000 65536"/>
              </a:gdLst>
              <a:ahLst/>
              <a:cxnLst>
                <a:cxn ang="T4">
                  <a:pos x="T0" y="T1"/>
                </a:cxn>
                <a:cxn ang="T5">
                  <a:pos x="T2" y="T3"/>
                </a:cxn>
              </a:cxnLst>
              <a:rect l="0" t="0" r="r" b="b"/>
              <a:pathLst>
                <a:path w="16" h="10">
                  <a:moveTo>
                    <a:pt x="2" y="0"/>
                  </a:moveTo>
                  <a:cubicBezTo>
                    <a:pt x="16" y="2"/>
                    <a:pt x="13" y="10"/>
                    <a:pt x="0" y="7"/>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5" name="Freeform 451">
              <a:extLst>
                <a:ext uri="{FF2B5EF4-FFF2-40B4-BE49-F238E27FC236}">
                  <a16:creationId xmlns:a16="http://schemas.microsoft.com/office/drawing/2014/main" id="{D2A19006-13A7-4901-9851-BF7433F89ADC}"/>
                </a:ext>
              </a:extLst>
            </p:cNvPr>
            <p:cNvSpPr>
              <a:spLocks/>
            </p:cNvSpPr>
            <p:nvPr/>
          </p:nvSpPr>
          <p:spPr bwMode="auto">
            <a:xfrm>
              <a:off x="3566" y="1973"/>
              <a:ext cx="10" cy="19"/>
            </a:xfrm>
            <a:custGeom>
              <a:avLst/>
              <a:gdLst>
                <a:gd name="T0" fmla="*/ 0 w 4"/>
                <a:gd name="T1" fmla="*/ 0 h 7"/>
                <a:gd name="T2" fmla="*/ 63 w 4"/>
                <a:gd name="T3" fmla="*/ 141 h 7"/>
                <a:gd name="T4" fmla="*/ 0 60000 65536"/>
                <a:gd name="T5" fmla="*/ 0 60000 65536"/>
              </a:gdLst>
              <a:ahLst/>
              <a:cxnLst>
                <a:cxn ang="T4">
                  <a:pos x="T0" y="T1"/>
                </a:cxn>
                <a:cxn ang="T5">
                  <a:pos x="T2" y="T3"/>
                </a:cxn>
              </a:cxnLst>
              <a:rect l="0" t="0" r="r" b="b"/>
              <a:pathLst>
                <a:path w="4" h="7">
                  <a:moveTo>
                    <a:pt x="0" y="0"/>
                  </a:moveTo>
                  <a:cubicBezTo>
                    <a:pt x="0" y="3"/>
                    <a:pt x="1" y="6"/>
                    <a:pt x="4" y="7"/>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6" name="Freeform 452">
              <a:extLst>
                <a:ext uri="{FF2B5EF4-FFF2-40B4-BE49-F238E27FC236}">
                  <a16:creationId xmlns:a16="http://schemas.microsoft.com/office/drawing/2014/main" id="{161A1639-DFC3-41B7-84DC-F181283D5804}"/>
                </a:ext>
              </a:extLst>
            </p:cNvPr>
            <p:cNvSpPr>
              <a:spLocks/>
            </p:cNvSpPr>
            <p:nvPr/>
          </p:nvSpPr>
          <p:spPr bwMode="auto">
            <a:xfrm>
              <a:off x="3601" y="1955"/>
              <a:ext cx="8" cy="29"/>
            </a:xfrm>
            <a:custGeom>
              <a:avLst/>
              <a:gdLst>
                <a:gd name="T0" fmla="*/ 56 w 3"/>
                <a:gd name="T1" fmla="*/ 0 h 11"/>
                <a:gd name="T2" fmla="*/ 21 w 3"/>
                <a:gd name="T3" fmla="*/ 200 h 11"/>
                <a:gd name="T4" fmla="*/ 0 60000 65536"/>
                <a:gd name="T5" fmla="*/ 0 60000 65536"/>
              </a:gdLst>
              <a:ahLst/>
              <a:cxnLst>
                <a:cxn ang="T4">
                  <a:pos x="T0" y="T1"/>
                </a:cxn>
                <a:cxn ang="T5">
                  <a:pos x="T2" y="T3"/>
                </a:cxn>
              </a:cxnLst>
              <a:rect l="0" t="0" r="r" b="b"/>
              <a:pathLst>
                <a:path w="3" h="11">
                  <a:moveTo>
                    <a:pt x="3" y="0"/>
                  </a:moveTo>
                  <a:cubicBezTo>
                    <a:pt x="2" y="3"/>
                    <a:pt x="0" y="7"/>
                    <a:pt x="1" y="1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7" name="Freeform 453">
              <a:extLst>
                <a:ext uri="{FF2B5EF4-FFF2-40B4-BE49-F238E27FC236}">
                  <a16:creationId xmlns:a16="http://schemas.microsoft.com/office/drawing/2014/main" id="{E027F8BD-28FC-4478-9ED6-79E328B3969C}"/>
                </a:ext>
              </a:extLst>
            </p:cNvPr>
            <p:cNvSpPr>
              <a:spLocks/>
            </p:cNvSpPr>
            <p:nvPr/>
          </p:nvSpPr>
          <p:spPr bwMode="auto">
            <a:xfrm>
              <a:off x="3409" y="1941"/>
              <a:ext cx="15" cy="1"/>
            </a:xfrm>
            <a:custGeom>
              <a:avLst/>
              <a:gdLst>
                <a:gd name="T0" fmla="*/ 0 w 6"/>
                <a:gd name="T1" fmla="*/ 0 h 1"/>
                <a:gd name="T2" fmla="*/ 95 w 6"/>
                <a:gd name="T3" fmla="*/ 0 h 1"/>
                <a:gd name="T4" fmla="*/ 0 60000 65536"/>
                <a:gd name="T5" fmla="*/ 0 60000 65536"/>
              </a:gdLst>
              <a:ahLst/>
              <a:cxnLst>
                <a:cxn ang="T4">
                  <a:pos x="T0" y="T1"/>
                </a:cxn>
                <a:cxn ang="T5">
                  <a:pos x="T2" y="T3"/>
                </a:cxn>
              </a:cxnLst>
              <a:rect l="0" t="0" r="r" b="b"/>
              <a:pathLst>
                <a:path w="6" h="1">
                  <a:moveTo>
                    <a:pt x="0" y="0"/>
                  </a:moveTo>
                  <a:cubicBezTo>
                    <a:pt x="2" y="0"/>
                    <a:pt x="4" y="0"/>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8" name="Freeform 454">
              <a:extLst>
                <a:ext uri="{FF2B5EF4-FFF2-40B4-BE49-F238E27FC236}">
                  <a16:creationId xmlns:a16="http://schemas.microsoft.com/office/drawing/2014/main" id="{B0898553-BD69-445C-8660-A5FAAD1DB71D}"/>
                </a:ext>
              </a:extLst>
            </p:cNvPr>
            <p:cNvSpPr>
              <a:spLocks/>
            </p:cNvSpPr>
            <p:nvPr/>
          </p:nvSpPr>
          <p:spPr bwMode="auto">
            <a:xfrm>
              <a:off x="3404" y="1883"/>
              <a:ext cx="30" cy="16"/>
            </a:xfrm>
            <a:custGeom>
              <a:avLst/>
              <a:gdLst>
                <a:gd name="T0" fmla="*/ 188 w 12"/>
                <a:gd name="T1" fmla="*/ 115 h 6"/>
                <a:gd name="T2" fmla="*/ 0 w 12"/>
                <a:gd name="T3" fmla="*/ 0 h 6"/>
                <a:gd name="T4" fmla="*/ 0 60000 65536"/>
                <a:gd name="T5" fmla="*/ 0 60000 65536"/>
              </a:gdLst>
              <a:ahLst/>
              <a:cxnLst>
                <a:cxn ang="T4">
                  <a:pos x="T0" y="T1"/>
                </a:cxn>
                <a:cxn ang="T5">
                  <a:pos x="T2" y="T3"/>
                </a:cxn>
              </a:cxnLst>
              <a:rect l="0" t="0" r="r" b="b"/>
              <a:pathLst>
                <a:path w="12" h="6">
                  <a:moveTo>
                    <a:pt x="12" y="6"/>
                  </a:moveTo>
                  <a:cubicBezTo>
                    <a:pt x="8" y="4"/>
                    <a:pt x="4" y="2"/>
                    <a:pt x="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9" name="Freeform 455">
              <a:extLst>
                <a:ext uri="{FF2B5EF4-FFF2-40B4-BE49-F238E27FC236}">
                  <a16:creationId xmlns:a16="http://schemas.microsoft.com/office/drawing/2014/main" id="{A3A985B8-2CFF-4878-B266-D95DF74FF0D9}"/>
                </a:ext>
              </a:extLst>
            </p:cNvPr>
            <p:cNvSpPr>
              <a:spLocks/>
            </p:cNvSpPr>
            <p:nvPr/>
          </p:nvSpPr>
          <p:spPr bwMode="auto">
            <a:xfrm>
              <a:off x="3256" y="1944"/>
              <a:ext cx="15" cy="11"/>
            </a:xfrm>
            <a:custGeom>
              <a:avLst/>
              <a:gdLst>
                <a:gd name="T0" fmla="*/ 0 w 6"/>
                <a:gd name="T1" fmla="*/ 83 h 4"/>
                <a:gd name="T2" fmla="*/ 95 w 6"/>
                <a:gd name="T3" fmla="*/ 0 h 4"/>
                <a:gd name="T4" fmla="*/ 0 60000 65536"/>
                <a:gd name="T5" fmla="*/ 0 60000 65536"/>
              </a:gdLst>
              <a:ahLst/>
              <a:cxnLst>
                <a:cxn ang="T4">
                  <a:pos x="T0" y="T1"/>
                </a:cxn>
                <a:cxn ang="T5">
                  <a:pos x="T2" y="T3"/>
                </a:cxn>
              </a:cxnLst>
              <a:rect l="0" t="0" r="r" b="b"/>
              <a:pathLst>
                <a:path w="6" h="4">
                  <a:moveTo>
                    <a:pt x="0" y="4"/>
                  </a:moveTo>
                  <a:cubicBezTo>
                    <a:pt x="2" y="3"/>
                    <a:pt x="4" y="1"/>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0" name="Freeform 456">
              <a:extLst>
                <a:ext uri="{FF2B5EF4-FFF2-40B4-BE49-F238E27FC236}">
                  <a16:creationId xmlns:a16="http://schemas.microsoft.com/office/drawing/2014/main" id="{0B81F744-BE3F-4735-A9C6-335E3A720F05}"/>
                </a:ext>
              </a:extLst>
            </p:cNvPr>
            <p:cNvSpPr>
              <a:spLocks/>
            </p:cNvSpPr>
            <p:nvPr/>
          </p:nvSpPr>
          <p:spPr bwMode="auto">
            <a:xfrm>
              <a:off x="3106" y="1845"/>
              <a:ext cx="15" cy="14"/>
            </a:xfrm>
            <a:custGeom>
              <a:avLst/>
              <a:gdLst>
                <a:gd name="T0" fmla="*/ 0 w 6"/>
                <a:gd name="T1" fmla="*/ 109 h 5"/>
                <a:gd name="T2" fmla="*/ 95 w 6"/>
                <a:gd name="T3" fmla="*/ 0 h 5"/>
                <a:gd name="T4" fmla="*/ 0 60000 65536"/>
                <a:gd name="T5" fmla="*/ 0 60000 65536"/>
              </a:gdLst>
              <a:ahLst/>
              <a:cxnLst>
                <a:cxn ang="T4">
                  <a:pos x="T0" y="T1"/>
                </a:cxn>
                <a:cxn ang="T5">
                  <a:pos x="T2" y="T3"/>
                </a:cxn>
              </a:cxnLst>
              <a:rect l="0" t="0" r="r" b="b"/>
              <a:pathLst>
                <a:path w="6" h="5">
                  <a:moveTo>
                    <a:pt x="0" y="5"/>
                  </a:moveTo>
                  <a:cubicBezTo>
                    <a:pt x="1" y="3"/>
                    <a:pt x="3" y="1"/>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1" name="Freeform 457">
              <a:extLst>
                <a:ext uri="{FF2B5EF4-FFF2-40B4-BE49-F238E27FC236}">
                  <a16:creationId xmlns:a16="http://schemas.microsoft.com/office/drawing/2014/main" id="{5BD8FF5E-0D20-4C56-9B1A-67CC101DEE11}"/>
                </a:ext>
              </a:extLst>
            </p:cNvPr>
            <p:cNvSpPr>
              <a:spLocks/>
            </p:cNvSpPr>
            <p:nvPr/>
          </p:nvSpPr>
          <p:spPr bwMode="auto">
            <a:xfrm>
              <a:off x="3121" y="2037"/>
              <a:ext cx="13" cy="30"/>
            </a:xfrm>
            <a:custGeom>
              <a:avLst/>
              <a:gdLst>
                <a:gd name="T0" fmla="*/ 0 w 5"/>
                <a:gd name="T1" fmla="*/ 224 h 11"/>
                <a:gd name="T2" fmla="*/ 88 w 5"/>
                <a:gd name="T3" fmla="*/ 0 h 11"/>
                <a:gd name="T4" fmla="*/ 0 60000 65536"/>
                <a:gd name="T5" fmla="*/ 0 60000 65536"/>
              </a:gdLst>
              <a:ahLst/>
              <a:cxnLst>
                <a:cxn ang="T4">
                  <a:pos x="T0" y="T1"/>
                </a:cxn>
                <a:cxn ang="T5">
                  <a:pos x="T2" y="T3"/>
                </a:cxn>
              </a:cxnLst>
              <a:rect l="0" t="0" r="r" b="b"/>
              <a:pathLst>
                <a:path w="5" h="11">
                  <a:moveTo>
                    <a:pt x="0" y="11"/>
                  </a:moveTo>
                  <a:cubicBezTo>
                    <a:pt x="2" y="7"/>
                    <a:pt x="3" y="4"/>
                    <a:pt x="5"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2" name="Freeform 458">
              <a:extLst>
                <a:ext uri="{FF2B5EF4-FFF2-40B4-BE49-F238E27FC236}">
                  <a16:creationId xmlns:a16="http://schemas.microsoft.com/office/drawing/2014/main" id="{252939A5-3BBE-4589-946B-59185119A501}"/>
                </a:ext>
              </a:extLst>
            </p:cNvPr>
            <p:cNvSpPr>
              <a:spLocks/>
            </p:cNvSpPr>
            <p:nvPr/>
          </p:nvSpPr>
          <p:spPr bwMode="auto">
            <a:xfrm>
              <a:off x="3056" y="2115"/>
              <a:ext cx="28" cy="10"/>
            </a:xfrm>
            <a:custGeom>
              <a:avLst/>
              <a:gdLst>
                <a:gd name="T0" fmla="*/ 0 w 11"/>
                <a:gd name="T1" fmla="*/ 50 h 4"/>
                <a:gd name="T2" fmla="*/ 181 w 11"/>
                <a:gd name="T3" fmla="*/ 0 h 4"/>
                <a:gd name="T4" fmla="*/ 0 60000 65536"/>
                <a:gd name="T5" fmla="*/ 0 60000 65536"/>
              </a:gdLst>
              <a:ahLst/>
              <a:cxnLst>
                <a:cxn ang="T4">
                  <a:pos x="T0" y="T1"/>
                </a:cxn>
                <a:cxn ang="T5">
                  <a:pos x="T2" y="T3"/>
                </a:cxn>
              </a:cxnLst>
              <a:rect l="0" t="0" r="r" b="b"/>
              <a:pathLst>
                <a:path w="11" h="4">
                  <a:moveTo>
                    <a:pt x="0" y="3"/>
                  </a:moveTo>
                  <a:cubicBezTo>
                    <a:pt x="4" y="4"/>
                    <a:pt x="8" y="2"/>
                    <a:pt x="11"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3" name="Freeform 459">
              <a:extLst>
                <a:ext uri="{FF2B5EF4-FFF2-40B4-BE49-F238E27FC236}">
                  <a16:creationId xmlns:a16="http://schemas.microsoft.com/office/drawing/2014/main" id="{0E7D1C3E-AAAC-42A4-9401-4E2F5698345C}"/>
                </a:ext>
              </a:extLst>
            </p:cNvPr>
            <p:cNvSpPr>
              <a:spLocks/>
            </p:cNvSpPr>
            <p:nvPr/>
          </p:nvSpPr>
          <p:spPr bwMode="auto">
            <a:xfrm>
              <a:off x="3071" y="2272"/>
              <a:ext cx="5" cy="13"/>
            </a:xfrm>
            <a:custGeom>
              <a:avLst/>
              <a:gdLst>
                <a:gd name="T0" fmla="*/ 0 w 2"/>
                <a:gd name="T1" fmla="*/ 88 h 5"/>
                <a:gd name="T2" fmla="*/ 33 w 2"/>
                <a:gd name="T3" fmla="*/ 0 h 5"/>
                <a:gd name="T4" fmla="*/ 0 60000 65536"/>
                <a:gd name="T5" fmla="*/ 0 60000 65536"/>
              </a:gdLst>
              <a:ahLst/>
              <a:cxnLst>
                <a:cxn ang="T4">
                  <a:pos x="T0" y="T1"/>
                </a:cxn>
                <a:cxn ang="T5">
                  <a:pos x="T2" y="T3"/>
                </a:cxn>
              </a:cxnLst>
              <a:rect l="0" t="0" r="r" b="b"/>
              <a:pathLst>
                <a:path w="2" h="5">
                  <a:moveTo>
                    <a:pt x="0" y="5"/>
                  </a:moveTo>
                  <a:cubicBezTo>
                    <a:pt x="1" y="3"/>
                    <a:pt x="1" y="2"/>
                    <a:pt x="2"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4" name="Freeform 460">
              <a:extLst>
                <a:ext uri="{FF2B5EF4-FFF2-40B4-BE49-F238E27FC236}">
                  <a16:creationId xmlns:a16="http://schemas.microsoft.com/office/drawing/2014/main" id="{7806B3B9-7F2F-4532-8993-E912DCF2C9EF}"/>
                </a:ext>
              </a:extLst>
            </p:cNvPr>
            <p:cNvSpPr>
              <a:spLocks/>
            </p:cNvSpPr>
            <p:nvPr/>
          </p:nvSpPr>
          <p:spPr bwMode="auto">
            <a:xfrm>
              <a:off x="3229" y="2296"/>
              <a:ext cx="2" cy="43"/>
            </a:xfrm>
            <a:custGeom>
              <a:avLst/>
              <a:gdLst>
                <a:gd name="T0" fmla="*/ 8 w 1"/>
                <a:gd name="T1" fmla="*/ 0 h 16"/>
                <a:gd name="T2" fmla="*/ 8 w 1"/>
                <a:gd name="T3" fmla="*/ 312 h 16"/>
                <a:gd name="T4" fmla="*/ 0 60000 65536"/>
                <a:gd name="T5" fmla="*/ 0 60000 65536"/>
              </a:gdLst>
              <a:ahLst/>
              <a:cxnLst>
                <a:cxn ang="T4">
                  <a:pos x="T0" y="T1"/>
                </a:cxn>
                <a:cxn ang="T5">
                  <a:pos x="T2" y="T3"/>
                </a:cxn>
              </a:cxnLst>
              <a:rect l="0" t="0" r="r" b="b"/>
              <a:pathLst>
                <a:path w="1" h="16">
                  <a:moveTo>
                    <a:pt x="1" y="0"/>
                  </a:moveTo>
                  <a:cubicBezTo>
                    <a:pt x="1" y="5"/>
                    <a:pt x="0" y="11"/>
                    <a:pt x="1" y="16"/>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5" name="Freeform 461">
              <a:extLst>
                <a:ext uri="{FF2B5EF4-FFF2-40B4-BE49-F238E27FC236}">
                  <a16:creationId xmlns:a16="http://schemas.microsoft.com/office/drawing/2014/main" id="{9F62CDAA-ACFA-435C-B407-C20742782D6C}"/>
                </a:ext>
              </a:extLst>
            </p:cNvPr>
            <p:cNvSpPr>
              <a:spLocks/>
            </p:cNvSpPr>
            <p:nvPr/>
          </p:nvSpPr>
          <p:spPr bwMode="auto">
            <a:xfrm>
              <a:off x="3414" y="2344"/>
              <a:ext cx="25" cy="16"/>
            </a:xfrm>
            <a:custGeom>
              <a:avLst/>
              <a:gdLst>
                <a:gd name="T0" fmla="*/ 0 w 10"/>
                <a:gd name="T1" fmla="*/ 115 h 6"/>
                <a:gd name="T2" fmla="*/ 158 w 10"/>
                <a:gd name="T3" fmla="*/ 0 h 6"/>
                <a:gd name="T4" fmla="*/ 0 60000 65536"/>
                <a:gd name="T5" fmla="*/ 0 60000 65536"/>
              </a:gdLst>
              <a:ahLst/>
              <a:cxnLst>
                <a:cxn ang="T4">
                  <a:pos x="T0" y="T1"/>
                </a:cxn>
                <a:cxn ang="T5">
                  <a:pos x="T2" y="T3"/>
                </a:cxn>
              </a:cxnLst>
              <a:rect l="0" t="0" r="r" b="b"/>
              <a:pathLst>
                <a:path w="10" h="6">
                  <a:moveTo>
                    <a:pt x="0" y="6"/>
                  </a:moveTo>
                  <a:cubicBezTo>
                    <a:pt x="3" y="4"/>
                    <a:pt x="7" y="2"/>
                    <a:pt x="1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6" name="Freeform 462">
              <a:extLst>
                <a:ext uri="{FF2B5EF4-FFF2-40B4-BE49-F238E27FC236}">
                  <a16:creationId xmlns:a16="http://schemas.microsoft.com/office/drawing/2014/main" id="{B6970C46-6FB1-4D80-A97A-BF098719CDD2}"/>
                </a:ext>
              </a:extLst>
            </p:cNvPr>
            <p:cNvSpPr>
              <a:spLocks/>
            </p:cNvSpPr>
            <p:nvPr/>
          </p:nvSpPr>
          <p:spPr bwMode="auto">
            <a:xfrm>
              <a:off x="3616" y="2227"/>
              <a:ext cx="5" cy="29"/>
            </a:xfrm>
            <a:custGeom>
              <a:avLst/>
              <a:gdLst>
                <a:gd name="T0" fmla="*/ 33 w 2"/>
                <a:gd name="T1" fmla="*/ 0 h 11"/>
                <a:gd name="T2" fmla="*/ 0 w 2"/>
                <a:gd name="T3" fmla="*/ 200 h 11"/>
                <a:gd name="T4" fmla="*/ 0 60000 65536"/>
                <a:gd name="T5" fmla="*/ 0 60000 65536"/>
              </a:gdLst>
              <a:ahLst/>
              <a:cxnLst>
                <a:cxn ang="T4">
                  <a:pos x="T0" y="T1"/>
                </a:cxn>
                <a:cxn ang="T5">
                  <a:pos x="T2" y="T3"/>
                </a:cxn>
              </a:cxnLst>
              <a:rect l="0" t="0" r="r" b="b"/>
              <a:pathLst>
                <a:path w="2" h="11">
                  <a:moveTo>
                    <a:pt x="2" y="0"/>
                  </a:moveTo>
                  <a:cubicBezTo>
                    <a:pt x="0" y="3"/>
                    <a:pt x="0" y="7"/>
                    <a:pt x="0" y="1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7" name="Freeform 463">
              <a:extLst>
                <a:ext uri="{FF2B5EF4-FFF2-40B4-BE49-F238E27FC236}">
                  <a16:creationId xmlns:a16="http://schemas.microsoft.com/office/drawing/2014/main" id="{7E36ED28-442E-4614-B796-05FFE81CFEFC}"/>
                </a:ext>
              </a:extLst>
            </p:cNvPr>
            <p:cNvSpPr>
              <a:spLocks/>
            </p:cNvSpPr>
            <p:nvPr/>
          </p:nvSpPr>
          <p:spPr bwMode="auto">
            <a:xfrm>
              <a:off x="3644" y="2229"/>
              <a:ext cx="22" cy="27"/>
            </a:xfrm>
            <a:custGeom>
              <a:avLst/>
              <a:gdLst>
                <a:gd name="T0" fmla="*/ 132 w 9"/>
                <a:gd name="T1" fmla="*/ 0 h 10"/>
                <a:gd name="T2" fmla="*/ 0 w 9"/>
                <a:gd name="T3" fmla="*/ 197 h 10"/>
                <a:gd name="T4" fmla="*/ 0 60000 65536"/>
                <a:gd name="T5" fmla="*/ 0 60000 65536"/>
              </a:gdLst>
              <a:ahLst/>
              <a:cxnLst>
                <a:cxn ang="T4">
                  <a:pos x="T0" y="T1"/>
                </a:cxn>
                <a:cxn ang="T5">
                  <a:pos x="T2" y="T3"/>
                </a:cxn>
              </a:cxnLst>
              <a:rect l="0" t="0" r="r" b="b"/>
              <a:pathLst>
                <a:path w="9" h="10">
                  <a:moveTo>
                    <a:pt x="9" y="0"/>
                  </a:moveTo>
                  <a:cubicBezTo>
                    <a:pt x="4" y="1"/>
                    <a:pt x="1" y="5"/>
                    <a:pt x="0"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8" name="Freeform 464">
              <a:extLst>
                <a:ext uri="{FF2B5EF4-FFF2-40B4-BE49-F238E27FC236}">
                  <a16:creationId xmlns:a16="http://schemas.microsoft.com/office/drawing/2014/main" id="{EFDEFC8D-7021-4139-84CE-7206F0FF4991}"/>
                </a:ext>
              </a:extLst>
            </p:cNvPr>
            <p:cNvSpPr>
              <a:spLocks/>
            </p:cNvSpPr>
            <p:nvPr/>
          </p:nvSpPr>
          <p:spPr bwMode="auto">
            <a:xfrm>
              <a:off x="3576" y="2336"/>
              <a:ext cx="20" cy="32"/>
            </a:xfrm>
            <a:custGeom>
              <a:avLst/>
              <a:gdLst>
                <a:gd name="T0" fmla="*/ 0 w 8"/>
                <a:gd name="T1" fmla="*/ 227 h 12"/>
                <a:gd name="T2" fmla="*/ 125 w 8"/>
                <a:gd name="T3" fmla="*/ 0 h 12"/>
                <a:gd name="T4" fmla="*/ 0 60000 65536"/>
                <a:gd name="T5" fmla="*/ 0 60000 65536"/>
              </a:gdLst>
              <a:ahLst/>
              <a:cxnLst>
                <a:cxn ang="T4">
                  <a:pos x="T0" y="T1"/>
                </a:cxn>
                <a:cxn ang="T5">
                  <a:pos x="T2" y="T3"/>
                </a:cxn>
              </a:cxnLst>
              <a:rect l="0" t="0" r="r" b="b"/>
              <a:pathLst>
                <a:path w="8" h="12">
                  <a:moveTo>
                    <a:pt x="0" y="12"/>
                  </a:moveTo>
                  <a:cubicBezTo>
                    <a:pt x="3" y="8"/>
                    <a:pt x="5" y="3"/>
                    <a:pt x="8"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9" name="Freeform 465">
              <a:extLst>
                <a:ext uri="{FF2B5EF4-FFF2-40B4-BE49-F238E27FC236}">
                  <a16:creationId xmlns:a16="http://schemas.microsoft.com/office/drawing/2014/main" id="{593C896E-AF43-4199-A27A-35F9DBEDEB56}"/>
                </a:ext>
              </a:extLst>
            </p:cNvPr>
            <p:cNvSpPr>
              <a:spLocks/>
            </p:cNvSpPr>
            <p:nvPr/>
          </p:nvSpPr>
          <p:spPr bwMode="auto">
            <a:xfrm>
              <a:off x="3586" y="2371"/>
              <a:ext cx="23" cy="16"/>
            </a:xfrm>
            <a:custGeom>
              <a:avLst/>
              <a:gdLst>
                <a:gd name="T0" fmla="*/ 0 w 9"/>
                <a:gd name="T1" fmla="*/ 0 h 6"/>
                <a:gd name="T2" fmla="*/ 151 w 9"/>
                <a:gd name="T3" fmla="*/ 115 h 6"/>
                <a:gd name="T4" fmla="*/ 0 60000 65536"/>
                <a:gd name="T5" fmla="*/ 0 60000 65536"/>
              </a:gdLst>
              <a:ahLst/>
              <a:cxnLst>
                <a:cxn ang="T4">
                  <a:pos x="T0" y="T1"/>
                </a:cxn>
                <a:cxn ang="T5">
                  <a:pos x="T2" y="T3"/>
                </a:cxn>
              </a:cxnLst>
              <a:rect l="0" t="0" r="r" b="b"/>
              <a:pathLst>
                <a:path w="9" h="6">
                  <a:moveTo>
                    <a:pt x="0" y="0"/>
                  </a:moveTo>
                  <a:cubicBezTo>
                    <a:pt x="4" y="0"/>
                    <a:pt x="7" y="3"/>
                    <a:pt x="9" y="6"/>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20" name="Freeform 466">
              <a:extLst>
                <a:ext uri="{FF2B5EF4-FFF2-40B4-BE49-F238E27FC236}">
                  <a16:creationId xmlns:a16="http://schemas.microsoft.com/office/drawing/2014/main" id="{FAEFC106-FCAF-4702-8707-1974A883BB0A}"/>
                </a:ext>
              </a:extLst>
            </p:cNvPr>
            <p:cNvSpPr>
              <a:spLocks/>
            </p:cNvSpPr>
            <p:nvPr/>
          </p:nvSpPr>
          <p:spPr bwMode="auto">
            <a:xfrm>
              <a:off x="3536" y="2507"/>
              <a:ext cx="18" cy="32"/>
            </a:xfrm>
            <a:custGeom>
              <a:avLst/>
              <a:gdLst>
                <a:gd name="T0" fmla="*/ 0 w 7"/>
                <a:gd name="T1" fmla="*/ 0 h 12"/>
                <a:gd name="T2" fmla="*/ 118 w 7"/>
                <a:gd name="T3" fmla="*/ 227 h 12"/>
                <a:gd name="T4" fmla="*/ 0 60000 65536"/>
                <a:gd name="T5" fmla="*/ 0 60000 65536"/>
              </a:gdLst>
              <a:ahLst/>
              <a:cxnLst>
                <a:cxn ang="T4">
                  <a:pos x="T0" y="T1"/>
                </a:cxn>
                <a:cxn ang="T5">
                  <a:pos x="T2" y="T3"/>
                </a:cxn>
              </a:cxnLst>
              <a:rect l="0" t="0" r="r" b="b"/>
              <a:pathLst>
                <a:path w="7" h="12">
                  <a:moveTo>
                    <a:pt x="0" y="0"/>
                  </a:moveTo>
                  <a:cubicBezTo>
                    <a:pt x="3" y="3"/>
                    <a:pt x="5" y="9"/>
                    <a:pt x="7" y="1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21" name="Freeform 467">
              <a:extLst>
                <a:ext uri="{FF2B5EF4-FFF2-40B4-BE49-F238E27FC236}">
                  <a16:creationId xmlns:a16="http://schemas.microsoft.com/office/drawing/2014/main" id="{38A14E86-5603-4822-94ED-13189CFF0BA2}"/>
                </a:ext>
              </a:extLst>
            </p:cNvPr>
            <p:cNvSpPr>
              <a:spLocks/>
            </p:cNvSpPr>
            <p:nvPr/>
          </p:nvSpPr>
          <p:spPr bwMode="auto">
            <a:xfrm>
              <a:off x="3586" y="2635"/>
              <a:ext cx="15" cy="16"/>
            </a:xfrm>
            <a:custGeom>
              <a:avLst/>
              <a:gdLst>
                <a:gd name="T0" fmla="*/ 0 w 6"/>
                <a:gd name="T1" fmla="*/ 115 h 6"/>
                <a:gd name="T2" fmla="*/ 95 w 6"/>
                <a:gd name="T3" fmla="*/ 0 h 6"/>
                <a:gd name="T4" fmla="*/ 0 60000 65536"/>
                <a:gd name="T5" fmla="*/ 0 60000 65536"/>
              </a:gdLst>
              <a:ahLst/>
              <a:cxnLst>
                <a:cxn ang="T4">
                  <a:pos x="T0" y="T1"/>
                </a:cxn>
                <a:cxn ang="T5">
                  <a:pos x="T2" y="T3"/>
                </a:cxn>
              </a:cxnLst>
              <a:rect l="0" t="0" r="r" b="b"/>
              <a:pathLst>
                <a:path w="6" h="6">
                  <a:moveTo>
                    <a:pt x="0" y="6"/>
                  </a:moveTo>
                  <a:cubicBezTo>
                    <a:pt x="3" y="5"/>
                    <a:pt x="5" y="2"/>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22" name="Freeform 468">
              <a:extLst>
                <a:ext uri="{FF2B5EF4-FFF2-40B4-BE49-F238E27FC236}">
                  <a16:creationId xmlns:a16="http://schemas.microsoft.com/office/drawing/2014/main" id="{2E05EA38-12E1-4B59-B406-A52FE927762F}"/>
                </a:ext>
              </a:extLst>
            </p:cNvPr>
            <p:cNvSpPr>
              <a:spLocks/>
            </p:cNvSpPr>
            <p:nvPr/>
          </p:nvSpPr>
          <p:spPr bwMode="auto">
            <a:xfrm>
              <a:off x="3456" y="2725"/>
              <a:ext cx="30" cy="22"/>
            </a:xfrm>
            <a:custGeom>
              <a:avLst/>
              <a:gdLst>
                <a:gd name="T0" fmla="*/ 0 w 12"/>
                <a:gd name="T1" fmla="*/ 168 h 8"/>
                <a:gd name="T2" fmla="*/ 188 w 12"/>
                <a:gd name="T3" fmla="*/ 0 h 8"/>
                <a:gd name="T4" fmla="*/ 0 60000 65536"/>
                <a:gd name="T5" fmla="*/ 0 60000 65536"/>
              </a:gdLst>
              <a:ahLst/>
              <a:cxnLst>
                <a:cxn ang="T4">
                  <a:pos x="T0" y="T1"/>
                </a:cxn>
                <a:cxn ang="T5">
                  <a:pos x="T2" y="T3"/>
                </a:cxn>
              </a:cxnLst>
              <a:rect l="0" t="0" r="r" b="b"/>
              <a:pathLst>
                <a:path w="12" h="8">
                  <a:moveTo>
                    <a:pt x="0" y="8"/>
                  </a:moveTo>
                  <a:cubicBezTo>
                    <a:pt x="5" y="7"/>
                    <a:pt x="8" y="3"/>
                    <a:pt x="12"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23" name="Freeform 469">
              <a:extLst>
                <a:ext uri="{FF2B5EF4-FFF2-40B4-BE49-F238E27FC236}">
                  <a16:creationId xmlns:a16="http://schemas.microsoft.com/office/drawing/2014/main" id="{92533502-A59D-49F3-85E5-13B053EC87E3}"/>
                </a:ext>
              </a:extLst>
            </p:cNvPr>
            <p:cNvSpPr>
              <a:spLocks/>
            </p:cNvSpPr>
            <p:nvPr/>
          </p:nvSpPr>
          <p:spPr bwMode="auto">
            <a:xfrm>
              <a:off x="3499" y="2739"/>
              <a:ext cx="17" cy="29"/>
            </a:xfrm>
            <a:custGeom>
              <a:avLst/>
              <a:gdLst>
                <a:gd name="T0" fmla="*/ 12 w 7"/>
                <a:gd name="T1" fmla="*/ 200 h 11"/>
                <a:gd name="T2" fmla="*/ 100 w 7"/>
                <a:gd name="T3" fmla="*/ 0 h 11"/>
                <a:gd name="T4" fmla="*/ 0 60000 65536"/>
                <a:gd name="T5" fmla="*/ 0 60000 65536"/>
              </a:gdLst>
              <a:ahLst/>
              <a:cxnLst>
                <a:cxn ang="T4">
                  <a:pos x="T0" y="T1"/>
                </a:cxn>
                <a:cxn ang="T5">
                  <a:pos x="T2" y="T3"/>
                </a:cxn>
              </a:cxnLst>
              <a:rect l="0" t="0" r="r" b="b"/>
              <a:pathLst>
                <a:path w="7" h="11">
                  <a:moveTo>
                    <a:pt x="1" y="11"/>
                  </a:moveTo>
                  <a:cubicBezTo>
                    <a:pt x="0" y="6"/>
                    <a:pt x="3" y="3"/>
                    <a:pt x="7"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24" name="Freeform 470">
              <a:extLst>
                <a:ext uri="{FF2B5EF4-FFF2-40B4-BE49-F238E27FC236}">
                  <a16:creationId xmlns:a16="http://schemas.microsoft.com/office/drawing/2014/main" id="{B3F8195B-AB36-44C4-A6C1-C06BF2757CB7}"/>
                </a:ext>
              </a:extLst>
            </p:cNvPr>
            <p:cNvSpPr>
              <a:spLocks/>
            </p:cNvSpPr>
            <p:nvPr/>
          </p:nvSpPr>
          <p:spPr bwMode="auto">
            <a:xfrm>
              <a:off x="3339" y="2808"/>
              <a:ext cx="22" cy="32"/>
            </a:xfrm>
            <a:custGeom>
              <a:avLst/>
              <a:gdLst>
                <a:gd name="T0" fmla="*/ 0 w 9"/>
                <a:gd name="T1" fmla="*/ 227 h 12"/>
                <a:gd name="T2" fmla="*/ 132 w 9"/>
                <a:gd name="T3" fmla="*/ 0 h 12"/>
                <a:gd name="T4" fmla="*/ 0 60000 65536"/>
                <a:gd name="T5" fmla="*/ 0 60000 65536"/>
              </a:gdLst>
              <a:ahLst/>
              <a:cxnLst>
                <a:cxn ang="T4">
                  <a:pos x="T0" y="T1"/>
                </a:cxn>
                <a:cxn ang="T5">
                  <a:pos x="T2" y="T3"/>
                </a:cxn>
              </a:cxnLst>
              <a:rect l="0" t="0" r="r" b="b"/>
              <a:pathLst>
                <a:path w="9" h="12">
                  <a:moveTo>
                    <a:pt x="0" y="12"/>
                  </a:moveTo>
                  <a:cubicBezTo>
                    <a:pt x="4" y="8"/>
                    <a:pt x="6" y="3"/>
                    <a:pt x="9"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25" name="Freeform 471">
              <a:extLst>
                <a:ext uri="{FF2B5EF4-FFF2-40B4-BE49-F238E27FC236}">
                  <a16:creationId xmlns:a16="http://schemas.microsoft.com/office/drawing/2014/main" id="{4EA584C5-7FDA-486F-91A5-1631B06CC7E9}"/>
                </a:ext>
              </a:extLst>
            </p:cNvPr>
            <p:cNvSpPr>
              <a:spLocks/>
            </p:cNvSpPr>
            <p:nvPr/>
          </p:nvSpPr>
          <p:spPr bwMode="auto">
            <a:xfrm>
              <a:off x="3321" y="2707"/>
              <a:ext cx="23" cy="24"/>
            </a:xfrm>
            <a:custGeom>
              <a:avLst/>
              <a:gdLst>
                <a:gd name="T0" fmla="*/ 0 w 9"/>
                <a:gd name="T1" fmla="*/ 0 h 9"/>
                <a:gd name="T2" fmla="*/ 151 w 9"/>
                <a:gd name="T3" fmla="*/ 171 h 9"/>
                <a:gd name="T4" fmla="*/ 0 60000 65536"/>
                <a:gd name="T5" fmla="*/ 0 60000 65536"/>
              </a:gdLst>
              <a:ahLst/>
              <a:cxnLst>
                <a:cxn ang="T4">
                  <a:pos x="T0" y="T1"/>
                </a:cxn>
                <a:cxn ang="T5">
                  <a:pos x="T2" y="T3"/>
                </a:cxn>
              </a:cxnLst>
              <a:rect l="0" t="0" r="r" b="b"/>
              <a:pathLst>
                <a:path w="9" h="9">
                  <a:moveTo>
                    <a:pt x="0" y="0"/>
                  </a:moveTo>
                  <a:cubicBezTo>
                    <a:pt x="2" y="4"/>
                    <a:pt x="5" y="7"/>
                    <a:pt x="9"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26" name="Freeform 472">
              <a:extLst>
                <a:ext uri="{FF2B5EF4-FFF2-40B4-BE49-F238E27FC236}">
                  <a16:creationId xmlns:a16="http://schemas.microsoft.com/office/drawing/2014/main" id="{3778C8FF-B697-46C7-A3F8-F669C62371E8}"/>
                </a:ext>
              </a:extLst>
            </p:cNvPr>
            <p:cNvSpPr>
              <a:spLocks/>
            </p:cNvSpPr>
            <p:nvPr/>
          </p:nvSpPr>
          <p:spPr bwMode="auto">
            <a:xfrm>
              <a:off x="3421" y="2587"/>
              <a:ext cx="25" cy="10"/>
            </a:xfrm>
            <a:custGeom>
              <a:avLst/>
              <a:gdLst>
                <a:gd name="T0" fmla="*/ 0 w 10"/>
                <a:gd name="T1" fmla="*/ 0 h 4"/>
                <a:gd name="T2" fmla="*/ 158 w 10"/>
                <a:gd name="T3" fmla="*/ 0 h 4"/>
                <a:gd name="T4" fmla="*/ 0 60000 65536"/>
                <a:gd name="T5" fmla="*/ 0 60000 65536"/>
              </a:gdLst>
              <a:ahLst/>
              <a:cxnLst>
                <a:cxn ang="T4">
                  <a:pos x="T0" y="T1"/>
                </a:cxn>
                <a:cxn ang="T5">
                  <a:pos x="T2" y="T3"/>
                </a:cxn>
              </a:cxnLst>
              <a:rect l="0" t="0" r="r" b="b"/>
              <a:pathLst>
                <a:path w="10" h="4">
                  <a:moveTo>
                    <a:pt x="0" y="0"/>
                  </a:moveTo>
                  <a:cubicBezTo>
                    <a:pt x="2" y="4"/>
                    <a:pt x="7" y="1"/>
                    <a:pt x="1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27" name="Freeform 473">
              <a:extLst>
                <a:ext uri="{FF2B5EF4-FFF2-40B4-BE49-F238E27FC236}">
                  <a16:creationId xmlns:a16="http://schemas.microsoft.com/office/drawing/2014/main" id="{D763E1CE-032B-49FB-81D3-A935C9B0CE9C}"/>
                </a:ext>
              </a:extLst>
            </p:cNvPr>
            <p:cNvSpPr>
              <a:spLocks/>
            </p:cNvSpPr>
            <p:nvPr/>
          </p:nvSpPr>
          <p:spPr bwMode="auto">
            <a:xfrm>
              <a:off x="3286" y="2557"/>
              <a:ext cx="30" cy="11"/>
            </a:xfrm>
            <a:custGeom>
              <a:avLst/>
              <a:gdLst>
                <a:gd name="T0" fmla="*/ 0 w 12"/>
                <a:gd name="T1" fmla="*/ 0 h 4"/>
                <a:gd name="T2" fmla="*/ 188 w 12"/>
                <a:gd name="T3" fmla="*/ 83 h 4"/>
                <a:gd name="T4" fmla="*/ 0 60000 65536"/>
                <a:gd name="T5" fmla="*/ 0 60000 65536"/>
              </a:gdLst>
              <a:ahLst/>
              <a:cxnLst>
                <a:cxn ang="T4">
                  <a:pos x="T0" y="T1"/>
                </a:cxn>
                <a:cxn ang="T5">
                  <a:pos x="T2" y="T3"/>
                </a:cxn>
              </a:cxnLst>
              <a:rect l="0" t="0" r="r" b="b"/>
              <a:pathLst>
                <a:path w="12" h="4">
                  <a:moveTo>
                    <a:pt x="0" y="0"/>
                  </a:moveTo>
                  <a:cubicBezTo>
                    <a:pt x="4" y="0"/>
                    <a:pt x="8" y="2"/>
                    <a:pt x="12" y="4"/>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28" name="Freeform 474">
              <a:extLst>
                <a:ext uri="{FF2B5EF4-FFF2-40B4-BE49-F238E27FC236}">
                  <a16:creationId xmlns:a16="http://schemas.microsoft.com/office/drawing/2014/main" id="{91E7D202-8FF6-435F-9FEA-DC8C86DF0647}"/>
                </a:ext>
              </a:extLst>
            </p:cNvPr>
            <p:cNvSpPr>
              <a:spLocks/>
            </p:cNvSpPr>
            <p:nvPr/>
          </p:nvSpPr>
          <p:spPr bwMode="auto">
            <a:xfrm>
              <a:off x="3394" y="2472"/>
              <a:ext cx="10" cy="24"/>
            </a:xfrm>
            <a:custGeom>
              <a:avLst/>
              <a:gdLst>
                <a:gd name="T0" fmla="*/ 0 w 4"/>
                <a:gd name="T1" fmla="*/ 0 h 9"/>
                <a:gd name="T2" fmla="*/ 63 w 4"/>
                <a:gd name="T3" fmla="*/ 171 h 9"/>
                <a:gd name="T4" fmla="*/ 0 60000 65536"/>
                <a:gd name="T5" fmla="*/ 0 60000 65536"/>
              </a:gdLst>
              <a:ahLst/>
              <a:cxnLst>
                <a:cxn ang="T4">
                  <a:pos x="T0" y="T1"/>
                </a:cxn>
                <a:cxn ang="T5">
                  <a:pos x="T2" y="T3"/>
                </a:cxn>
              </a:cxnLst>
              <a:rect l="0" t="0" r="r" b="b"/>
              <a:pathLst>
                <a:path w="4" h="9">
                  <a:moveTo>
                    <a:pt x="0" y="0"/>
                  </a:moveTo>
                  <a:cubicBezTo>
                    <a:pt x="1" y="3"/>
                    <a:pt x="2" y="6"/>
                    <a:pt x="4"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29" name="Freeform 475">
              <a:extLst>
                <a:ext uri="{FF2B5EF4-FFF2-40B4-BE49-F238E27FC236}">
                  <a16:creationId xmlns:a16="http://schemas.microsoft.com/office/drawing/2014/main" id="{6BFCF8A3-AD3E-4697-A0CF-156DD064CAE2}"/>
                </a:ext>
              </a:extLst>
            </p:cNvPr>
            <p:cNvSpPr>
              <a:spLocks/>
            </p:cNvSpPr>
            <p:nvPr/>
          </p:nvSpPr>
          <p:spPr bwMode="auto">
            <a:xfrm>
              <a:off x="3286" y="2408"/>
              <a:ext cx="23" cy="3"/>
            </a:xfrm>
            <a:custGeom>
              <a:avLst/>
              <a:gdLst>
                <a:gd name="T0" fmla="*/ 0 w 9"/>
                <a:gd name="T1" fmla="*/ 27 h 1"/>
                <a:gd name="T2" fmla="*/ 151 w 9"/>
                <a:gd name="T3" fmla="*/ 0 h 1"/>
                <a:gd name="T4" fmla="*/ 0 60000 65536"/>
                <a:gd name="T5" fmla="*/ 0 60000 65536"/>
              </a:gdLst>
              <a:ahLst/>
              <a:cxnLst>
                <a:cxn ang="T4">
                  <a:pos x="T0" y="T1"/>
                </a:cxn>
                <a:cxn ang="T5">
                  <a:pos x="T2" y="T3"/>
                </a:cxn>
              </a:cxnLst>
              <a:rect l="0" t="0" r="r" b="b"/>
              <a:pathLst>
                <a:path w="9" h="1">
                  <a:moveTo>
                    <a:pt x="0" y="1"/>
                  </a:moveTo>
                  <a:cubicBezTo>
                    <a:pt x="3" y="1"/>
                    <a:pt x="6" y="0"/>
                    <a:pt x="9"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0" name="Freeform 476">
              <a:extLst>
                <a:ext uri="{FF2B5EF4-FFF2-40B4-BE49-F238E27FC236}">
                  <a16:creationId xmlns:a16="http://schemas.microsoft.com/office/drawing/2014/main" id="{3AD1CD1A-E6F2-4AA2-8A56-634DA5E1CD5E}"/>
                </a:ext>
              </a:extLst>
            </p:cNvPr>
            <p:cNvSpPr>
              <a:spLocks/>
            </p:cNvSpPr>
            <p:nvPr/>
          </p:nvSpPr>
          <p:spPr bwMode="auto">
            <a:xfrm>
              <a:off x="3339" y="2251"/>
              <a:ext cx="2" cy="26"/>
            </a:xfrm>
            <a:custGeom>
              <a:avLst/>
              <a:gdLst>
                <a:gd name="T0" fmla="*/ 8 w 1"/>
                <a:gd name="T1" fmla="*/ 0 h 10"/>
                <a:gd name="T2" fmla="*/ 0 w 1"/>
                <a:gd name="T3" fmla="*/ 177 h 10"/>
                <a:gd name="T4" fmla="*/ 0 60000 65536"/>
                <a:gd name="T5" fmla="*/ 0 60000 65536"/>
              </a:gdLst>
              <a:ahLst/>
              <a:cxnLst>
                <a:cxn ang="T4">
                  <a:pos x="T0" y="T1"/>
                </a:cxn>
                <a:cxn ang="T5">
                  <a:pos x="T2" y="T3"/>
                </a:cxn>
              </a:cxnLst>
              <a:rect l="0" t="0" r="r" b="b"/>
              <a:pathLst>
                <a:path w="1" h="10">
                  <a:moveTo>
                    <a:pt x="1" y="0"/>
                  </a:moveTo>
                  <a:cubicBezTo>
                    <a:pt x="0" y="3"/>
                    <a:pt x="0" y="6"/>
                    <a:pt x="0"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1" name="Freeform 477">
              <a:extLst>
                <a:ext uri="{FF2B5EF4-FFF2-40B4-BE49-F238E27FC236}">
                  <a16:creationId xmlns:a16="http://schemas.microsoft.com/office/drawing/2014/main" id="{445E7E5A-9CDD-4E0A-B8F5-92A8AB9560FE}"/>
                </a:ext>
              </a:extLst>
            </p:cNvPr>
            <p:cNvSpPr>
              <a:spLocks/>
            </p:cNvSpPr>
            <p:nvPr/>
          </p:nvSpPr>
          <p:spPr bwMode="auto">
            <a:xfrm>
              <a:off x="3364" y="2093"/>
              <a:ext cx="10" cy="30"/>
            </a:xfrm>
            <a:custGeom>
              <a:avLst/>
              <a:gdLst>
                <a:gd name="T0" fmla="*/ 0 w 4"/>
                <a:gd name="T1" fmla="*/ 224 h 11"/>
                <a:gd name="T2" fmla="*/ 63 w 4"/>
                <a:gd name="T3" fmla="*/ 0 h 11"/>
                <a:gd name="T4" fmla="*/ 0 60000 65536"/>
                <a:gd name="T5" fmla="*/ 0 60000 65536"/>
              </a:gdLst>
              <a:ahLst/>
              <a:cxnLst>
                <a:cxn ang="T4">
                  <a:pos x="T0" y="T1"/>
                </a:cxn>
                <a:cxn ang="T5">
                  <a:pos x="T2" y="T3"/>
                </a:cxn>
              </a:cxnLst>
              <a:rect l="0" t="0" r="r" b="b"/>
              <a:pathLst>
                <a:path w="4" h="11">
                  <a:moveTo>
                    <a:pt x="0" y="11"/>
                  </a:moveTo>
                  <a:cubicBezTo>
                    <a:pt x="1" y="7"/>
                    <a:pt x="3" y="4"/>
                    <a:pt x="4"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2" name="Freeform 478">
              <a:extLst>
                <a:ext uri="{FF2B5EF4-FFF2-40B4-BE49-F238E27FC236}">
                  <a16:creationId xmlns:a16="http://schemas.microsoft.com/office/drawing/2014/main" id="{101037F3-8C43-4E33-9889-A84572DF7AF7}"/>
                </a:ext>
              </a:extLst>
            </p:cNvPr>
            <p:cNvSpPr>
              <a:spLocks/>
            </p:cNvSpPr>
            <p:nvPr/>
          </p:nvSpPr>
          <p:spPr bwMode="auto">
            <a:xfrm>
              <a:off x="3324" y="2083"/>
              <a:ext cx="30" cy="29"/>
            </a:xfrm>
            <a:custGeom>
              <a:avLst/>
              <a:gdLst>
                <a:gd name="T0" fmla="*/ 0 w 12"/>
                <a:gd name="T1" fmla="*/ 200 h 11"/>
                <a:gd name="T2" fmla="*/ 188 w 12"/>
                <a:gd name="T3" fmla="*/ 0 h 11"/>
                <a:gd name="T4" fmla="*/ 0 60000 65536"/>
                <a:gd name="T5" fmla="*/ 0 60000 65536"/>
              </a:gdLst>
              <a:ahLst/>
              <a:cxnLst>
                <a:cxn ang="T4">
                  <a:pos x="T0" y="T1"/>
                </a:cxn>
                <a:cxn ang="T5">
                  <a:pos x="T2" y="T3"/>
                </a:cxn>
              </a:cxnLst>
              <a:rect l="0" t="0" r="r" b="b"/>
              <a:pathLst>
                <a:path w="12" h="11">
                  <a:moveTo>
                    <a:pt x="0" y="11"/>
                  </a:moveTo>
                  <a:cubicBezTo>
                    <a:pt x="4" y="8"/>
                    <a:pt x="8" y="3"/>
                    <a:pt x="12"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 name="Freeform 479">
              <a:extLst>
                <a:ext uri="{FF2B5EF4-FFF2-40B4-BE49-F238E27FC236}">
                  <a16:creationId xmlns:a16="http://schemas.microsoft.com/office/drawing/2014/main" id="{281105CF-0667-420D-8E4F-A78FC5179716}"/>
                </a:ext>
              </a:extLst>
            </p:cNvPr>
            <p:cNvSpPr>
              <a:spLocks/>
            </p:cNvSpPr>
            <p:nvPr/>
          </p:nvSpPr>
          <p:spPr bwMode="auto">
            <a:xfrm>
              <a:off x="3474" y="2080"/>
              <a:ext cx="27" cy="11"/>
            </a:xfrm>
            <a:custGeom>
              <a:avLst/>
              <a:gdLst>
                <a:gd name="T0" fmla="*/ 0 w 11"/>
                <a:gd name="T1" fmla="*/ 83 h 4"/>
                <a:gd name="T2" fmla="*/ 162 w 11"/>
                <a:gd name="T3" fmla="*/ 0 h 4"/>
                <a:gd name="T4" fmla="*/ 0 60000 65536"/>
                <a:gd name="T5" fmla="*/ 0 60000 65536"/>
              </a:gdLst>
              <a:ahLst/>
              <a:cxnLst>
                <a:cxn ang="T4">
                  <a:pos x="T0" y="T1"/>
                </a:cxn>
                <a:cxn ang="T5">
                  <a:pos x="T2" y="T3"/>
                </a:cxn>
              </a:cxnLst>
              <a:rect l="0" t="0" r="r" b="b"/>
              <a:pathLst>
                <a:path w="11" h="4">
                  <a:moveTo>
                    <a:pt x="0" y="4"/>
                  </a:moveTo>
                  <a:cubicBezTo>
                    <a:pt x="4" y="3"/>
                    <a:pt x="7" y="0"/>
                    <a:pt x="11"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4" name="Freeform 480">
              <a:extLst>
                <a:ext uri="{FF2B5EF4-FFF2-40B4-BE49-F238E27FC236}">
                  <a16:creationId xmlns:a16="http://schemas.microsoft.com/office/drawing/2014/main" id="{26A5F849-9512-4F99-B818-D8AAF2715BE5}"/>
                </a:ext>
              </a:extLst>
            </p:cNvPr>
            <p:cNvSpPr>
              <a:spLocks/>
            </p:cNvSpPr>
            <p:nvPr/>
          </p:nvSpPr>
          <p:spPr bwMode="auto">
            <a:xfrm>
              <a:off x="3654" y="2075"/>
              <a:ext cx="27" cy="5"/>
            </a:xfrm>
            <a:custGeom>
              <a:avLst/>
              <a:gdLst>
                <a:gd name="T0" fmla="*/ 0 w 11"/>
                <a:gd name="T1" fmla="*/ 0 h 2"/>
                <a:gd name="T2" fmla="*/ 162 w 11"/>
                <a:gd name="T3" fmla="*/ 33 h 2"/>
                <a:gd name="T4" fmla="*/ 0 60000 65536"/>
                <a:gd name="T5" fmla="*/ 0 60000 65536"/>
              </a:gdLst>
              <a:ahLst/>
              <a:cxnLst>
                <a:cxn ang="T4">
                  <a:pos x="T0" y="T1"/>
                </a:cxn>
                <a:cxn ang="T5">
                  <a:pos x="T2" y="T3"/>
                </a:cxn>
              </a:cxnLst>
              <a:rect l="0" t="0" r="r" b="b"/>
              <a:pathLst>
                <a:path w="11" h="2">
                  <a:moveTo>
                    <a:pt x="0" y="0"/>
                  </a:moveTo>
                  <a:cubicBezTo>
                    <a:pt x="3" y="1"/>
                    <a:pt x="7" y="2"/>
                    <a:pt x="11" y="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5" name="Freeform 481">
              <a:extLst>
                <a:ext uri="{FF2B5EF4-FFF2-40B4-BE49-F238E27FC236}">
                  <a16:creationId xmlns:a16="http://schemas.microsoft.com/office/drawing/2014/main" id="{E2A9B6A6-4AC7-4A56-A118-068F02C857B0}"/>
                </a:ext>
              </a:extLst>
            </p:cNvPr>
            <p:cNvSpPr>
              <a:spLocks/>
            </p:cNvSpPr>
            <p:nvPr/>
          </p:nvSpPr>
          <p:spPr bwMode="auto">
            <a:xfrm>
              <a:off x="3164" y="2043"/>
              <a:ext cx="5" cy="26"/>
            </a:xfrm>
            <a:custGeom>
              <a:avLst/>
              <a:gdLst>
                <a:gd name="T0" fmla="*/ 0 w 2"/>
                <a:gd name="T1" fmla="*/ 0 h 10"/>
                <a:gd name="T2" fmla="*/ 33 w 2"/>
                <a:gd name="T3" fmla="*/ 177 h 10"/>
                <a:gd name="T4" fmla="*/ 0 60000 65536"/>
                <a:gd name="T5" fmla="*/ 0 60000 65536"/>
              </a:gdLst>
              <a:ahLst/>
              <a:cxnLst>
                <a:cxn ang="T4">
                  <a:pos x="T0" y="T1"/>
                </a:cxn>
                <a:cxn ang="T5">
                  <a:pos x="T2" y="T3"/>
                </a:cxn>
              </a:cxnLst>
              <a:rect l="0" t="0" r="r" b="b"/>
              <a:pathLst>
                <a:path w="2" h="10">
                  <a:moveTo>
                    <a:pt x="0" y="0"/>
                  </a:moveTo>
                  <a:cubicBezTo>
                    <a:pt x="0" y="3"/>
                    <a:pt x="0" y="7"/>
                    <a:pt x="2"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6" name="Freeform 482">
              <a:extLst>
                <a:ext uri="{FF2B5EF4-FFF2-40B4-BE49-F238E27FC236}">
                  <a16:creationId xmlns:a16="http://schemas.microsoft.com/office/drawing/2014/main" id="{6256395D-539C-43BF-AE29-F69BFB9A2901}"/>
                </a:ext>
              </a:extLst>
            </p:cNvPr>
            <p:cNvSpPr>
              <a:spLocks/>
            </p:cNvSpPr>
            <p:nvPr/>
          </p:nvSpPr>
          <p:spPr bwMode="auto">
            <a:xfrm>
              <a:off x="3081" y="2264"/>
              <a:ext cx="25" cy="5"/>
            </a:xfrm>
            <a:custGeom>
              <a:avLst/>
              <a:gdLst>
                <a:gd name="T0" fmla="*/ 0 w 10"/>
                <a:gd name="T1" fmla="*/ 0 h 2"/>
                <a:gd name="T2" fmla="*/ 158 w 10"/>
                <a:gd name="T3" fmla="*/ 33 h 2"/>
                <a:gd name="T4" fmla="*/ 0 60000 65536"/>
                <a:gd name="T5" fmla="*/ 0 60000 65536"/>
              </a:gdLst>
              <a:ahLst/>
              <a:cxnLst>
                <a:cxn ang="T4">
                  <a:pos x="T0" y="T1"/>
                </a:cxn>
                <a:cxn ang="T5">
                  <a:pos x="T2" y="T3"/>
                </a:cxn>
              </a:cxnLst>
              <a:rect l="0" t="0" r="r" b="b"/>
              <a:pathLst>
                <a:path w="10" h="2">
                  <a:moveTo>
                    <a:pt x="0" y="0"/>
                  </a:moveTo>
                  <a:cubicBezTo>
                    <a:pt x="4" y="1"/>
                    <a:pt x="7" y="2"/>
                    <a:pt x="10" y="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7" name="Freeform 483">
              <a:extLst>
                <a:ext uri="{FF2B5EF4-FFF2-40B4-BE49-F238E27FC236}">
                  <a16:creationId xmlns:a16="http://schemas.microsoft.com/office/drawing/2014/main" id="{08ED84F2-E88D-4676-9D46-ECCB3A2FFF85}"/>
                </a:ext>
              </a:extLst>
            </p:cNvPr>
            <p:cNvSpPr>
              <a:spLocks/>
            </p:cNvSpPr>
            <p:nvPr/>
          </p:nvSpPr>
          <p:spPr bwMode="auto">
            <a:xfrm>
              <a:off x="3144" y="1675"/>
              <a:ext cx="32" cy="34"/>
            </a:xfrm>
            <a:custGeom>
              <a:avLst/>
              <a:gdLst>
                <a:gd name="T0" fmla="*/ 194 w 13"/>
                <a:gd name="T1" fmla="*/ 68 h 13"/>
                <a:gd name="T2" fmla="*/ 12 w 13"/>
                <a:gd name="T3" fmla="*/ 110 h 13"/>
                <a:gd name="T4" fmla="*/ 194 w 13"/>
                <a:gd name="T5" fmla="*/ 233 h 13"/>
                <a:gd name="T6" fmla="*/ 0 60000 65536"/>
                <a:gd name="T7" fmla="*/ 0 60000 65536"/>
                <a:gd name="T8" fmla="*/ 0 60000 65536"/>
              </a:gdLst>
              <a:ahLst/>
              <a:cxnLst>
                <a:cxn ang="T6">
                  <a:pos x="T0" y="T1"/>
                </a:cxn>
                <a:cxn ang="T7">
                  <a:pos x="T2" y="T3"/>
                </a:cxn>
                <a:cxn ang="T8">
                  <a:pos x="T4" y="T5"/>
                </a:cxn>
              </a:cxnLst>
              <a:rect l="0" t="0" r="r" b="b"/>
              <a:pathLst>
                <a:path w="13" h="13">
                  <a:moveTo>
                    <a:pt x="13" y="4"/>
                  </a:moveTo>
                  <a:cubicBezTo>
                    <a:pt x="10" y="1"/>
                    <a:pt x="0" y="0"/>
                    <a:pt x="1" y="6"/>
                  </a:cubicBezTo>
                  <a:cubicBezTo>
                    <a:pt x="2" y="8"/>
                    <a:pt x="11" y="10"/>
                    <a:pt x="13" y="13"/>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8" name="Freeform 484">
              <a:extLst>
                <a:ext uri="{FF2B5EF4-FFF2-40B4-BE49-F238E27FC236}">
                  <a16:creationId xmlns:a16="http://schemas.microsoft.com/office/drawing/2014/main" id="{8E7AFBA8-3978-4344-B5F7-CACC6903D70D}"/>
                </a:ext>
              </a:extLst>
            </p:cNvPr>
            <p:cNvSpPr>
              <a:spLocks/>
            </p:cNvSpPr>
            <p:nvPr/>
          </p:nvSpPr>
          <p:spPr bwMode="auto">
            <a:xfrm>
              <a:off x="3156" y="1720"/>
              <a:ext cx="15" cy="13"/>
            </a:xfrm>
            <a:custGeom>
              <a:avLst/>
              <a:gdLst>
                <a:gd name="T0" fmla="*/ 0 w 6"/>
                <a:gd name="T1" fmla="*/ 88 h 5"/>
                <a:gd name="T2" fmla="*/ 95 w 6"/>
                <a:gd name="T3" fmla="*/ 0 h 5"/>
                <a:gd name="T4" fmla="*/ 0 60000 65536"/>
                <a:gd name="T5" fmla="*/ 0 60000 65536"/>
              </a:gdLst>
              <a:ahLst/>
              <a:cxnLst>
                <a:cxn ang="T4">
                  <a:pos x="T0" y="T1"/>
                </a:cxn>
                <a:cxn ang="T5">
                  <a:pos x="T2" y="T3"/>
                </a:cxn>
              </a:cxnLst>
              <a:rect l="0" t="0" r="r" b="b"/>
              <a:pathLst>
                <a:path w="6" h="5">
                  <a:moveTo>
                    <a:pt x="0" y="5"/>
                  </a:moveTo>
                  <a:cubicBezTo>
                    <a:pt x="1" y="3"/>
                    <a:pt x="3" y="1"/>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9" name="Freeform 485">
              <a:extLst>
                <a:ext uri="{FF2B5EF4-FFF2-40B4-BE49-F238E27FC236}">
                  <a16:creationId xmlns:a16="http://schemas.microsoft.com/office/drawing/2014/main" id="{3C50D29C-E72B-4BC8-B74C-8E9B29E90ED2}"/>
                </a:ext>
              </a:extLst>
            </p:cNvPr>
            <p:cNvSpPr>
              <a:spLocks/>
            </p:cNvSpPr>
            <p:nvPr/>
          </p:nvSpPr>
          <p:spPr bwMode="auto">
            <a:xfrm>
              <a:off x="3221" y="1563"/>
              <a:ext cx="30" cy="8"/>
            </a:xfrm>
            <a:custGeom>
              <a:avLst/>
              <a:gdLst>
                <a:gd name="T0" fmla="*/ 188 w 12"/>
                <a:gd name="T1" fmla="*/ 0 h 3"/>
                <a:gd name="T2" fmla="*/ 0 w 12"/>
                <a:gd name="T3" fmla="*/ 56 h 3"/>
                <a:gd name="T4" fmla="*/ 0 60000 65536"/>
                <a:gd name="T5" fmla="*/ 0 60000 65536"/>
              </a:gdLst>
              <a:ahLst/>
              <a:cxnLst>
                <a:cxn ang="T4">
                  <a:pos x="T0" y="T1"/>
                </a:cxn>
                <a:cxn ang="T5">
                  <a:pos x="T2" y="T3"/>
                </a:cxn>
              </a:cxnLst>
              <a:rect l="0" t="0" r="r" b="b"/>
              <a:pathLst>
                <a:path w="12" h="3">
                  <a:moveTo>
                    <a:pt x="12" y="0"/>
                  </a:moveTo>
                  <a:cubicBezTo>
                    <a:pt x="8" y="1"/>
                    <a:pt x="4" y="1"/>
                    <a:pt x="0" y="3"/>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0" name="Freeform 486">
              <a:extLst>
                <a:ext uri="{FF2B5EF4-FFF2-40B4-BE49-F238E27FC236}">
                  <a16:creationId xmlns:a16="http://schemas.microsoft.com/office/drawing/2014/main" id="{E4CC87E2-CDE7-4574-A227-A9DA27E27FCF}"/>
                </a:ext>
              </a:extLst>
            </p:cNvPr>
            <p:cNvSpPr>
              <a:spLocks/>
            </p:cNvSpPr>
            <p:nvPr/>
          </p:nvSpPr>
          <p:spPr bwMode="auto">
            <a:xfrm>
              <a:off x="3226" y="1597"/>
              <a:ext cx="25" cy="19"/>
            </a:xfrm>
            <a:custGeom>
              <a:avLst/>
              <a:gdLst>
                <a:gd name="T0" fmla="*/ 0 w 10"/>
                <a:gd name="T1" fmla="*/ 0 h 7"/>
                <a:gd name="T2" fmla="*/ 158 w 10"/>
                <a:gd name="T3" fmla="*/ 141 h 7"/>
                <a:gd name="T4" fmla="*/ 0 60000 65536"/>
                <a:gd name="T5" fmla="*/ 0 60000 65536"/>
              </a:gdLst>
              <a:ahLst/>
              <a:cxnLst>
                <a:cxn ang="T4">
                  <a:pos x="T0" y="T1"/>
                </a:cxn>
                <a:cxn ang="T5">
                  <a:pos x="T2" y="T3"/>
                </a:cxn>
              </a:cxnLst>
              <a:rect l="0" t="0" r="r" b="b"/>
              <a:pathLst>
                <a:path w="10" h="7">
                  <a:moveTo>
                    <a:pt x="0" y="0"/>
                  </a:moveTo>
                  <a:cubicBezTo>
                    <a:pt x="0" y="5"/>
                    <a:pt x="6" y="6"/>
                    <a:pt x="10" y="7"/>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1" name="Freeform 487">
              <a:extLst>
                <a:ext uri="{FF2B5EF4-FFF2-40B4-BE49-F238E27FC236}">
                  <a16:creationId xmlns:a16="http://schemas.microsoft.com/office/drawing/2014/main" id="{B4B5BABE-7D55-4A9E-A854-BB618FE1FEBF}"/>
                </a:ext>
              </a:extLst>
            </p:cNvPr>
            <p:cNvSpPr>
              <a:spLocks/>
            </p:cNvSpPr>
            <p:nvPr/>
          </p:nvSpPr>
          <p:spPr bwMode="auto">
            <a:xfrm>
              <a:off x="3381" y="1528"/>
              <a:ext cx="5" cy="29"/>
            </a:xfrm>
            <a:custGeom>
              <a:avLst/>
              <a:gdLst>
                <a:gd name="T0" fmla="*/ 0 w 2"/>
                <a:gd name="T1" fmla="*/ 0 h 11"/>
                <a:gd name="T2" fmla="*/ 33 w 2"/>
                <a:gd name="T3" fmla="*/ 200 h 11"/>
                <a:gd name="T4" fmla="*/ 0 60000 65536"/>
                <a:gd name="T5" fmla="*/ 0 60000 65536"/>
              </a:gdLst>
              <a:ahLst/>
              <a:cxnLst>
                <a:cxn ang="T4">
                  <a:pos x="T0" y="T1"/>
                </a:cxn>
                <a:cxn ang="T5">
                  <a:pos x="T2" y="T3"/>
                </a:cxn>
              </a:cxnLst>
              <a:rect l="0" t="0" r="r" b="b"/>
              <a:pathLst>
                <a:path w="2" h="11">
                  <a:moveTo>
                    <a:pt x="0" y="0"/>
                  </a:moveTo>
                  <a:cubicBezTo>
                    <a:pt x="1" y="4"/>
                    <a:pt x="2" y="7"/>
                    <a:pt x="2" y="1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2" name="Freeform 488">
              <a:extLst>
                <a:ext uri="{FF2B5EF4-FFF2-40B4-BE49-F238E27FC236}">
                  <a16:creationId xmlns:a16="http://schemas.microsoft.com/office/drawing/2014/main" id="{80C1D711-C125-4983-BD30-7B4169749589}"/>
                </a:ext>
              </a:extLst>
            </p:cNvPr>
            <p:cNvSpPr>
              <a:spLocks/>
            </p:cNvSpPr>
            <p:nvPr/>
          </p:nvSpPr>
          <p:spPr bwMode="auto">
            <a:xfrm>
              <a:off x="3401" y="1568"/>
              <a:ext cx="20" cy="3"/>
            </a:xfrm>
            <a:custGeom>
              <a:avLst/>
              <a:gdLst>
                <a:gd name="T0" fmla="*/ 0 w 8"/>
                <a:gd name="T1" fmla="*/ 0 h 1"/>
                <a:gd name="T2" fmla="*/ 125 w 8"/>
                <a:gd name="T3" fmla="*/ 0 h 1"/>
                <a:gd name="T4" fmla="*/ 0 60000 65536"/>
                <a:gd name="T5" fmla="*/ 0 60000 65536"/>
              </a:gdLst>
              <a:ahLst/>
              <a:cxnLst>
                <a:cxn ang="T4">
                  <a:pos x="T0" y="T1"/>
                </a:cxn>
                <a:cxn ang="T5">
                  <a:pos x="T2" y="T3"/>
                </a:cxn>
              </a:cxnLst>
              <a:rect l="0" t="0" r="r" b="b"/>
              <a:pathLst>
                <a:path w="8" h="1">
                  <a:moveTo>
                    <a:pt x="0" y="0"/>
                  </a:moveTo>
                  <a:cubicBezTo>
                    <a:pt x="3" y="1"/>
                    <a:pt x="6" y="0"/>
                    <a:pt x="8"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3" name="Freeform 489">
              <a:extLst>
                <a:ext uri="{FF2B5EF4-FFF2-40B4-BE49-F238E27FC236}">
                  <a16:creationId xmlns:a16="http://schemas.microsoft.com/office/drawing/2014/main" id="{79C43992-16DC-42BB-B1D0-6CE478AD8D72}"/>
                </a:ext>
              </a:extLst>
            </p:cNvPr>
            <p:cNvSpPr>
              <a:spLocks/>
            </p:cNvSpPr>
            <p:nvPr/>
          </p:nvSpPr>
          <p:spPr bwMode="auto">
            <a:xfrm>
              <a:off x="3376" y="1499"/>
              <a:ext cx="40" cy="37"/>
            </a:xfrm>
            <a:custGeom>
              <a:avLst/>
              <a:gdLst>
                <a:gd name="T0" fmla="*/ 250 w 16"/>
                <a:gd name="T1" fmla="*/ 132 h 14"/>
                <a:gd name="T2" fmla="*/ 238 w 16"/>
                <a:gd name="T3" fmla="*/ 259 h 14"/>
                <a:gd name="T4" fmla="*/ 0 60000 65536"/>
                <a:gd name="T5" fmla="*/ 0 60000 65536"/>
              </a:gdLst>
              <a:ahLst/>
              <a:cxnLst>
                <a:cxn ang="T4">
                  <a:pos x="T0" y="T1"/>
                </a:cxn>
                <a:cxn ang="T5">
                  <a:pos x="T2" y="T3"/>
                </a:cxn>
              </a:cxnLst>
              <a:rect l="0" t="0" r="r" b="b"/>
              <a:pathLst>
                <a:path w="16" h="14">
                  <a:moveTo>
                    <a:pt x="16" y="7"/>
                  </a:moveTo>
                  <a:cubicBezTo>
                    <a:pt x="6" y="0"/>
                    <a:pt x="0" y="12"/>
                    <a:pt x="15" y="14"/>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4" name="Freeform 490">
              <a:extLst>
                <a:ext uri="{FF2B5EF4-FFF2-40B4-BE49-F238E27FC236}">
                  <a16:creationId xmlns:a16="http://schemas.microsoft.com/office/drawing/2014/main" id="{0A0A700F-0B5F-4C7F-96A0-453945987412}"/>
                </a:ext>
              </a:extLst>
            </p:cNvPr>
            <p:cNvSpPr>
              <a:spLocks/>
            </p:cNvSpPr>
            <p:nvPr/>
          </p:nvSpPr>
          <p:spPr bwMode="auto">
            <a:xfrm>
              <a:off x="3229" y="1443"/>
              <a:ext cx="25" cy="8"/>
            </a:xfrm>
            <a:custGeom>
              <a:avLst/>
              <a:gdLst>
                <a:gd name="T0" fmla="*/ 0 w 10"/>
                <a:gd name="T1" fmla="*/ 56 h 3"/>
                <a:gd name="T2" fmla="*/ 158 w 10"/>
                <a:gd name="T3" fmla="*/ 0 h 3"/>
                <a:gd name="T4" fmla="*/ 0 60000 65536"/>
                <a:gd name="T5" fmla="*/ 0 60000 65536"/>
              </a:gdLst>
              <a:ahLst/>
              <a:cxnLst>
                <a:cxn ang="T4">
                  <a:pos x="T0" y="T1"/>
                </a:cxn>
                <a:cxn ang="T5">
                  <a:pos x="T2" y="T3"/>
                </a:cxn>
              </a:cxnLst>
              <a:rect l="0" t="0" r="r" b="b"/>
              <a:pathLst>
                <a:path w="10" h="3">
                  <a:moveTo>
                    <a:pt x="0" y="3"/>
                  </a:moveTo>
                  <a:cubicBezTo>
                    <a:pt x="2" y="0"/>
                    <a:pt x="6" y="0"/>
                    <a:pt x="1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5" name="Freeform 491">
              <a:extLst>
                <a:ext uri="{FF2B5EF4-FFF2-40B4-BE49-F238E27FC236}">
                  <a16:creationId xmlns:a16="http://schemas.microsoft.com/office/drawing/2014/main" id="{B744C22D-7A1D-402E-A7CC-BF4DB6BAEA3A}"/>
                </a:ext>
              </a:extLst>
            </p:cNvPr>
            <p:cNvSpPr>
              <a:spLocks/>
            </p:cNvSpPr>
            <p:nvPr/>
          </p:nvSpPr>
          <p:spPr bwMode="auto">
            <a:xfrm>
              <a:off x="3209" y="1400"/>
              <a:ext cx="42" cy="24"/>
            </a:xfrm>
            <a:custGeom>
              <a:avLst/>
              <a:gdLst>
                <a:gd name="T0" fmla="*/ 225 w 17"/>
                <a:gd name="T1" fmla="*/ 56 h 9"/>
                <a:gd name="T2" fmla="*/ 104 w 17"/>
                <a:gd name="T3" fmla="*/ 21 h 9"/>
                <a:gd name="T4" fmla="*/ 257 w 17"/>
                <a:gd name="T5" fmla="*/ 171 h 9"/>
                <a:gd name="T6" fmla="*/ 0 60000 65536"/>
                <a:gd name="T7" fmla="*/ 0 60000 65536"/>
                <a:gd name="T8" fmla="*/ 0 60000 65536"/>
              </a:gdLst>
              <a:ahLst/>
              <a:cxnLst>
                <a:cxn ang="T6">
                  <a:pos x="T0" y="T1"/>
                </a:cxn>
                <a:cxn ang="T7">
                  <a:pos x="T2" y="T3"/>
                </a:cxn>
                <a:cxn ang="T8">
                  <a:pos x="T4" y="T5"/>
                </a:cxn>
              </a:cxnLst>
              <a:rect l="0" t="0" r="r" b="b"/>
              <a:pathLst>
                <a:path w="17" h="9">
                  <a:moveTo>
                    <a:pt x="15" y="3"/>
                  </a:moveTo>
                  <a:cubicBezTo>
                    <a:pt x="13" y="3"/>
                    <a:pt x="9" y="0"/>
                    <a:pt x="7" y="1"/>
                  </a:cubicBezTo>
                  <a:cubicBezTo>
                    <a:pt x="0" y="5"/>
                    <a:pt x="15" y="9"/>
                    <a:pt x="17"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6" name="Freeform 492">
              <a:extLst>
                <a:ext uri="{FF2B5EF4-FFF2-40B4-BE49-F238E27FC236}">
                  <a16:creationId xmlns:a16="http://schemas.microsoft.com/office/drawing/2014/main" id="{E3B66DEF-8E55-40F7-B851-34FAC1E8D3ED}"/>
                </a:ext>
              </a:extLst>
            </p:cNvPr>
            <p:cNvSpPr>
              <a:spLocks/>
            </p:cNvSpPr>
            <p:nvPr/>
          </p:nvSpPr>
          <p:spPr bwMode="auto">
            <a:xfrm>
              <a:off x="3111" y="1499"/>
              <a:ext cx="28" cy="13"/>
            </a:xfrm>
            <a:custGeom>
              <a:avLst/>
              <a:gdLst>
                <a:gd name="T0" fmla="*/ 0 w 11"/>
                <a:gd name="T1" fmla="*/ 88 h 5"/>
                <a:gd name="T2" fmla="*/ 181 w 11"/>
                <a:gd name="T3" fmla="*/ 0 h 5"/>
                <a:gd name="T4" fmla="*/ 0 60000 65536"/>
                <a:gd name="T5" fmla="*/ 0 60000 65536"/>
              </a:gdLst>
              <a:ahLst/>
              <a:cxnLst>
                <a:cxn ang="T4">
                  <a:pos x="T0" y="T1"/>
                </a:cxn>
                <a:cxn ang="T5">
                  <a:pos x="T2" y="T3"/>
                </a:cxn>
              </a:cxnLst>
              <a:rect l="0" t="0" r="r" b="b"/>
              <a:pathLst>
                <a:path w="11" h="5">
                  <a:moveTo>
                    <a:pt x="0" y="5"/>
                  </a:moveTo>
                  <a:cubicBezTo>
                    <a:pt x="4" y="5"/>
                    <a:pt x="7" y="2"/>
                    <a:pt x="11"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7" name="Freeform 493">
              <a:extLst>
                <a:ext uri="{FF2B5EF4-FFF2-40B4-BE49-F238E27FC236}">
                  <a16:creationId xmlns:a16="http://schemas.microsoft.com/office/drawing/2014/main" id="{B59E7C0A-81F1-4689-9F74-F0E19A7EF246}"/>
                </a:ext>
              </a:extLst>
            </p:cNvPr>
            <p:cNvSpPr>
              <a:spLocks/>
            </p:cNvSpPr>
            <p:nvPr/>
          </p:nvSpPr>
          <p:spPr bwMode="auto">
            <a:xfrm>
              <a:off x="3101" y="1467"/>
              <a:ext cx="28" cy="10"/>
            </a:xfrm>
            <a:custGeom>
              <a:avLst/>
              <a:gdLst>
                <a:gd name="T0" fmla="*/ 0 w 11"/>
                <a:gd name="T1" fmla="*/ 63 h 4"/>
                <a:gd name="T2" fmla="*/ 181 w 11"/>
                <a:gd name="T3" fmla="*/ 0 h 4"/>
                <a:gd name="T4" fmla="*/ 0 60000 65536"/>
                <a:gd name="T5" fmla="*/ 0 60000 65536"/>
              </a:gdLst>
              <a:ahLst/>
              <a:cxnLst>
                <a:cxn ang="T4">
                  <a:pos x="T0" y="T1"/>
                </a:cxn>
                <a:cxn ang="T5">
                  <a:pos x="T2" y="T3"/>
                </a:cxn>
              </a:cxnLst>
              <a:rect l="0" t="0" r="r" b="b"/>
              <a:pathLst>
                <a:path w="11" h="4">
                  <a:moveTo>
                    <a:pt x="0" y="4"/>
                  </a:moveTo>
                  <a:cubicBezTo>
                    <a:pt x="4" y="3"/>
                    <a:pt x="8" y="2"/>
                    <a:pt x="11"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8" name="Freeform 494">
              <a:extLst>
                <a:ext uri="{FF2B5EF4-FFF2-40B4-BE49-F238E27FC236}">
                  <a16:creationId xmlns:a16="http://schemas.microsoft.com/office/drawing/2014/main" id="{E96818ED-EBA2-49D7-A6C5-D74869CD7CE2}"/>
                </a:ext>
              </a:extLst>
            </p:cNvPr>
            <p:cNvSpPr>
              <a:spLocks/>
            </p:cNvSpPr>
            <p:nvPr/>
          </p:nvSpPr>
          <p:spPr bwMode="auto">
            <a:xfrm>
              <a:off x="3096" y="1488"/>
              <a:ext cx="5" cy="29"/>
            </a:xfrm>
            <a:custGeom>
              <a:avLst/>
              <a:gdLst>
                <a:gd name="T0" fmla="*/ 0 w 2"/>
                <a:gd name="T1" fmla="*/ 0 h 11"/>
                <a:gd name="T2" fmla="*/ 33 w 2"/>
                <a:gd name="T3" fmla="*/ 200 h 11"/>
                <a:gd name="T4" fmla="*/ 0 60000 65536"/>
                <a:gd name="T5" fmla="*/ 0 60000 65536"/>
              </a:gdLst>
              <a:ahLst/>
              <a:cxnLst>
                <a:cxn ang="T4">
                  <a:pos x="T0" y="T1"/>
                </a:cxn>
                <a:cxn ang="T5">
                  <a:pos x="T2" y="T3"/>
                </a:cxn>
              </a:cxnLst>
              <a:rect l="0" t="0" r="r" b="b"/>
              <a:pathLst>
                <a:path w="2" h="11">
                  <a:moveTo>
                    <a:pt x="0" y="0"/>
                  </a:moveTo>
                  <a:cubicBezTo>
                    <a:pt x="1" y="4"/>
                    <a:pt x="2" y="7"/>
                    <a:pt x="2" y="1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9" name="Freeform 495">
              <a:extLst>
                <a:ext uri="{FF2B5EF4-FFF2-40B4-BE49-F238E27FC236}">
                  <a16:creationId xmlns:a16="http://schemas.microsoft.com/office/drawing/2014/main" id="{7B8C7E7A-9872-464D-9D0B-C689A8898D86}"/>
                </a:ext>
              </a:extLst>
            </p:cNvPr>
            <p:cNvSpPr>
              <a:spLocks/>
            </p:cNvSpPr>
            <p:nvPr/>
          </p:nvSpPr>
          <p:spPr bwMode="auto">
            <a:xfrm>
              <a:off x="3671" y="2851"/>
              <a:ext cx="28" cy="5"/>
            </a:xfrm>
            <a:custGeom>
              <a:avLst/>
              <a:gdLst>
                <a:gd name="T0" fmla="*/ 0 w 11"/>
                <a:gd name="T1" fmla="*/ 0 h 2"/>
                <a:gd name="T2" fmla="*/ 181 w 11"/>
                <a:gd name="T3" fmla="*/ 0 h 2"/>
                <a:gd name="T4" fmla="*/ 0 60000 65536"/>
                <a:gd name="T5" fmla="*/ 0 60000 65536"/>
              </a:gdLst>
              <a:ahLst/>
              <a:cxnLst>
                <a:cxn ang="T4">
                  <a:pos x="T0" y="T1"/>
                </a:cxn>
                <a:cxn ang="T5">
                  <a:pos x="T2" y="T3"/>
                </a:cxn>
              </a:cxnLst>
              <a:rect l="0" t="0" r="r" b="b"/>
              <a:pathLst>
                <a:path w="11" h="2">
                  <a:moveTo>
                    <a:pt x="0" y="0"/>
                  </a:moveTo>
                  <a:cubicBezTo>
                    <a:pt x="3" y="2"/>
                    <a:pt x="7" y="1"/>
                    <a:pt x="11"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0" name="Freeform 496">
              <a:extLst>
                <a:ext uri="{FF2B5EF4-FFF2-40B4-BE49-F238E27FC236}">
                  <a16:creationId xmlns:a16="http://schemas.microsoft.com/office/drawing/2014/main" id="{E8AFD838-1227-430C-A0C1-B6706431F713}"/>
                </a:ext>
              </a:extLst>
            </p:cNvPr>
            <p:cNvSpPr>
              <a:spLocks/>
            </p:cNvSpPr>
            <p:nvPr/>
          </p:nvSpPr>
          <p:spPr bwMode="auto">
            <a:xfrm>
              <a:off x="3736" y="2749"/>
              <a:ext cx="28" cy="14"/>
            </a:xfrm>
            <a:custGeom>
              <a:avLst/>
              <a:gdLst>
                <a:gd name="T0" fmla="*/ 0 w 11"/>
                <a:gd name="T1" fmla="*/ 109 h 5"/>
                <a:gd name="T2" fmla="*/ 181 w 11"/>
                <a:gd name="T3" fmla="*/ 0 h 5"/>
                <a:gd name="T4" fmla="*/ 0 60000 65536"/>
                <a:gd name="T5" fmla="*/ 0 60000 65536"/>
              </a:gdLst>
              <a:ahLst/>
              <a:cxnLst>
                <a:cxn ang="T4">
                  <a:pos x="T0" y="T1"/>
                </a:cxn>
                <a:cxn ang="T5">
                  <a:pos x="T2" y="T3"/>
                </a:cxn>
              </a:cxnLst>
              <a:rect l="0" t="0" r="r" b="b"/>
              <a:pathLst>
                <a:path w="11" h="5">
                  <a:moveTo>
                    <a:pt x="0" y="5"/>
                  </a:moveTo>
                  <a:cubicBezTo>
                    <a:pt x="4" y="4"/>
                    <a:pt x="7" y="2"/>
                    <a:pt x="11"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1" name="Freeform 497">
              <a:extLst>
                <a:ext uri="{FF2B5EF4-FFF2-40B4-BE49-F238E27FC236}">
                  <a16:creationId xmlns:a16="http://schemas.microsoft.com/office/drawing/2014/main" id="{299C9A8F-3A3D-4262-BCF0-70A84343BBC2}"/>
                </a:ext>
              </a:extLst>
            </p:cNvPr>
            <p:cNvSpPr>
              <a:spLocks/>
            </p:cNvSpPr>
            <p:nvPr/>
          </p:nvSpPr>
          <p:spPr bwMode="auto">
            <a:xfrm>
              <a:off x="3786" y="2651"/>
              <a:ext cx="20" cy="16"/>
            </a:xfrm>
            <a:custGeom>
              <a:avLst/>
              <a:gdLst>
                <a:gd name="T0" fmla="*/ 0 w 8"/>
                <a:gd name="T1" fmla="*/ 0 h 6"/>
                <a:gd name="T2" fmla="*/ 125 w 8"/>
                <a:gd name="T3" fmla="*/ 115 h 6"/>
                <a:gd name="T4" fmla="*/ 0 60000 65536"/>
                <a:gd name="T5" fmla="*/ 0 60000 65536"/>
              </a:gdLst>
              <a:ahLst/>
              <a:cxnLst>
                <a:cxn ang="T4">
                  <a:pos x="T0" y="T1"/>
                </a:cxn>
                <a:cxn ang="T5">
                  <a:pos x="T2" y="T3"/>
                </a:cxn>
              </a:cxnLst>
              <a:rect l="0" t="0" r="r" b="b"/>
              <a:pathLst>
                <a:path w="8" h="6">
                  <a:moveTo>
                    <a:pt x="0" y="0"/>
                  </a:moveTo>
                  <a:cubicBezTo>
                    <a:pt x="2" y="2"/>
                    <a:pt x="5" y="4"/>
                    <a:pt x="8" y="6"/>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2" name="Freeform 498">
              <a:extLst>
                <a:ext uri="{FF2B5EF4-FFF2-40B4-BE49-F238E27FC236}">
                  <a16:creationId xmlns:a16="http://schemas.microsoft.com/office/drawing/2014/main" id="{FC086A08-EFAF-42C2-991A-64C8476B308D}"/>
                </a:ext>
              </a:extLst>
            </p:cNvPr>
            <p:cNvSpPr>
              <a:spLocks/>
            </p:cNvSpPr>
            <p:nvPr/>
          </p:nvSpPr>
          <p:spPr bwMode="auto">
            <a:xfrm>
              <a:off x="3754" y="2341"/>
              <a:ext cx="22" cy="3"/>
            </a:xfrm>
            <a:custGeom>
              <a:avLst/>
              <a:gdLst>
                <a:gd name="T0" fmla="*/ 0 w 9"/>
                <a:gd name="T1" fmla="*/ 0 h 1"/>
                <a:gd name="T2" fmla="*/ 132 w 9"/>
                <a:gd name="T3" fmla="*/ 27 h 1"/>
                <a:gd name="T4" fmla="*/ 0 60000 65536"/>
                <a:gd name="T5" fmla="*/ 0 60000 65536"/>
              </a:gdLst>
              <a:ahLst/>
              <a:cxnLst>
                <a:cxn ang="T4">
                  <a:pos x="T0" y="T1"/>
                </a:cxn>
                <a:cxn ang="T5">
                  <a:pos x="T2" y="T3"/>
                </a:cxn>
              </a:cxnLst>
              <a:rect l="0" t="0" r="r" b="b"/>
              <a:pathLst>
                <a:path w="9" h="1">
                  <a:moveTo>
                    <a:pt x="0" y="0"/>
                  </a:moveTo>
                  <a:cubicBezTo>
                    <a:pt x="3" y="1"/>
                    <a:pt x="6" y="1"/>
                    <a:pt x="9" y="1"/>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3" name="Freeform 499">
              <a:extLst>
                <a:ext uri="{FF2B5EF4-FFF2-40B4-BE49-F238E27FC236}">
                  <a16:creationId xmlns:a16="http://schemas.microsoft.com/office/drawing/2014/main" id="{90BAAE91-0CA4-4467-B9E9-D78B331F2322}"/>
                </a:ext>
              </a:extLst>
            </p:cNvPr>
            <p:cNvSpPr>
              <a:spLocks/>
            </p:cNvSpPr>
            <p:nvPr/>
          </p:nvSpPr>
          <p:spPr bwMode="auto">
            <a:xfrm>
              <a:off x="3711" y="2515"/>
              <a:ext cx="13" cy="16"/>
            </a:xfrm>
            <a:custGeom>
              <a:avLst/>
              <a:gdLst>
                <a:gd name="T0" fmla="*/ 0 w 5"/>
                <a:gd name="T1" fmla="*/ 0 h 6"/>
                <a:gd name="T2" fmla="*/ 88 w 5"/>
                <a:gd name="T3" fmla="*/ 115 h 6"/>
                <a:gd name="T4" fmla="*/ 0 60000 65536"/>
                <a:gd name="T5" fmla="*/ 0 60000 65536"/>
              </a:gdLst>
              <a:ahLst/>
              <a:cxnLst>
                <a:cxn ang="T4">
                  <a:pos x="T0" y="T1"/>
                </a:cxn>
                <a:cxn ang="T5">
                  <a:pos x="T2" y="T3"/>
                </a:cxn>
              </a:cxnLst>
              <a:rect l="0" t="0" r="r" b="b"/>
              <a:pathLst>
                <a:path w="5" h="6">
                  <a:moveTo>
                    <a:pt x="0" y="0"/>
                  </a:moveTo>
                  <a:cubicBezTo>
                    <a:pt x="1" y="2"/>
                    <a:pt x="3" y="4"/>
                    <a:pt x="5" y="6"/>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4" name="Freeform 500">
              <a:extLst>
                <a:ext uri="{FF2B5EF4-FFF2-40B4-BE49-F238E27FC236}">
                  <a16:creationId xmlns:a16="http://schemas.microsoft.com/office/drawing/2014/main" id="{23FD0215-FCD9-408A-9BF0-22C45AEFBC19}"/>
                </a:ext>
              </a:extLst>
            </p:cNvPr>
            <p:cNvSpPr>
              <a:spLocks/>
            </p:cNvSpPr>
            <p:nvPr/>
          </p:nvSpPr>
          <p:spPr bwMode="auto">
            <a:xfrm>
              <a:off x="3746" y="2944"/>
              <a:ext cx="13" cy="21"/>
            </a:xfrm>
            <a:custGeom>
              <a:avLst/>
              <a:gdLst>
                <a:gd name="T0" fmla="*/ 0 w 5"/>
                <a:gd name="T1" fmla="*/ 144 h 8"/>
                <a:gd name="T2" fmla="*/ 88 w 5"/>
                <a:gd name="T3" fmla="*/ 0 h 8"/>
                <a:gd name="T4" fmla="*/ 0 60000 65536"/>
                <a:gd name="T5" fmla="*/ 0 60000 65536"/>
              </a:gdLst>
              <a:ahLst/>
              <a:cxnLst>
                <a:cxn ang="T4">
                  <a:pos x="T0" y="T1"/>
                </a:cxn>
                <a:cxn ang="T5">
                  <a:pos x="T2" y="T3"/>
                </a:cxn>
              </a:cxnLst>
              <a:rect l="0" t="0" r="r" b="b"/>
              <a:pathLst>
                <a:path w="5" h="8">
                  <a:moveTo>
                    <a:pt x="0" y="8"/>
                  </a:moveTo>
                  <a:cubicBezTo>
                    <a:pt x="3" y="6"/>
                    <a:pt x="3" y="3"/>
                    <a:pt x="5" y="0"/>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5" name="Freeform 501">
              <a:extLst>
                <a:ext uri="{FF2B5EF4-FFF2-40B4-BE49-F238E27FC236}">
                  <a16:creationId xmlns:a16="http://schemas.microsoft.com/office/drawing/2014/main" id="{BAC01EC4-B868-46BD-B012-5C713D532F98}"/>
                </a:ext>
              </a:extLst>
            </p:cNvPr>
            <p:cNvSpPr>
              <a:spLocks/>
            </p:cNvSpPr>
            <p:nvPr/>
          </p:nvSpPr>
          <p:spPr bwMode="auto">
            <a:xfrm>
              <a:off x="3794" y="2859"/>
              <a:ext cx="12" cy="18"/>
            </a:xfrm>
            <a:custGeom>
              <a:avLst/>
              <a:gdLst>
                <a:gd name="T0" fmla="*/ 12 w 5"/>
                <a:gd name="T1" fmla="*/ 118 h 7"/>
                <a:gd name="T2" fmla="*/ 70 w 5"/>
                <a:gd name="T3" fmla="*/ 0 h 7"/>
                <a:gd name="T4" fmla="*/ 0 60000 65536"/>
                <a:gd name="T5" fmla="*/ 0 60000 65536"/>
              </a:gdLst>
              <a:ahLst/>
              <a:cxnLst>
                <a:cxn ang="T4">
                  <a:pos x="T0" y="T1"/>
                </a:cxn>
                <a:cxn ang="T5">
                  <a:pos x="T2" y="T3"/>
                </a:cxn>
              </a:cxnLst>
              <a:rect l="0" t="0" r="r" b="b"/>
              <a:pathLst>
                <a:path w="5" h="7">
                  <a:moveTo>
                    <a:pt x="1" y="7"/>
                  </a:moveTo>
                  <a:cubicBezTo>
                    <a:pt x="0" y="4"/>
                    <a:pt x="2" y="2"/>
                    <a:pt x="5" y="0"/>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6" name="Freeform 502">
              <a:extLst>
                <a:ext uri="{FF2B5EF4-FFF2-40B4-BE49-F238E27FC236}">
                  <a16:creationId xmlns:a16="http://schemas.microsoft.com/office/drawing/2014/main" id="{9E539DC4-2160-42FA-9A50-4F426E7D17CE}"/>
                </a:ext>
              </a:extLst>
            </p:cNvPr>
            <p:cNvSpPr>
              <a:spLocks/>
            </p:cNvSpPr>
            <p:nvPr/>
          </p:nvSpPr>
          <p:spPr bwMode="auto">
            <a:xfrm>
              <a:off x="2716" y="2187"/>
              <a:ext cx="30" cy="5"/>
            </a:xfrm>
            <a:custGeom>
              <a:avLst/>
              <a:gdLst>
                <a:gd name="T0" fmla="*/ 0 w 12"/>
                <a:gd name="T1" fmla="*/ 33 h 2"/>
                <a:gd name="T2" fmla="*/ 188 w 12"/>
                <a:gd name="T3" fmla="*/ 0 h 2"/>
                <a:gd name="T4" fmla="*/ 0 60000 65536"/>
                <a:gd name="T5" fmla="*/ 0 60000 65536"/>
              </a:gdLst>
              <a:ahLst/>
              <a:cxnLst>
                <a:cxn ang="T4">
                  <a:pos x="T0" y="T1"/>
                </a:cxn>
                <a:cxn ang="T5">
                  <a:pos x="T2" y="T3"/>
                </a:cxn>
              </a:cxnLst>
              <a:rect l="0" t="0" r="r" b="b"/>
              <a:pathLst>
                <a:path w="12" h="2">
                  <a:moveTo>
                    <a:pt x="0" y="2"/>
                  </a:moveTo>
                  <a:cubicBezTo>
                    <a:pt x="4" y="1"/>
                    <a:pt x="8" y="0"/>
                    <a:pt x="12" y="0"/>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7" name="Freeform 503">
              <a:extLst>
                <a:ext uri="{FF2B5EF4-FFF2-40B4-BE49-F238E27FC236}">
                  <a16:creationId xmlns:a16="http://schemas.microsoft.com/office/drawing/2014/main" id="{2FBA2A03-54F8-408C-A4BE-386A786EE69A}"/>
                </a:ext>
              </a:extLst>
            </p:cNvPr>
            <p:cNvSpPr>
              <a:spLocks/>
            </p:cNvSpPr>
            <p:nvPr/>
          </p:nvSpPr>
          <p:spPr bwMode="auto">
            <a:xfrm>
              <a:off x="2729" y="2211"/>
              <a:ext cx="10" cy="13"/>
            </a:xfrm>
            <a:custGeom>
              <a:avLst/>
              <a:gdLst>
                <a:gd name="T0" fmla="*/ 0 w 4"/>
                <a:gd name="T1" fmla="*/ 88 h 5"/>
                <a:gd name="T2" fmla="*/ 63 w 4"/>
                <a:gd name="T3" fmla="*/ 0 h 5"/>
                <a:gd name="T4" fmla="*/ 0 60000 65536"/>
                <a:gd name="T5" fmla="*/ 0 60000 65536"/>
              </a:gdLst>
              <a:ahLst/>
              <a:cxnLst>
                <a:cxn ang="T4">
                  <a:pos x="T0" y="T1"/>
                </a:cxn>
                <a:cxn ang="T5">
                  <a:pos x="T2" y="T3"/>
                </a:cxn>
              </a:cxnLst>
              <a:rect l="0" t="0" r="r" b="b"/>
              <a:pathLst>
                <a:path w="4" h="5">
                  <a:moveTo>
                    <a:pt x="0" y="5"/>
                  </a:moveTo>
                  <a:cubicBezTo>
                    <a:pt x="1" y="3"/>
                    <a:pt x="2" y="1"/>
                    <a:pt x="4" y="0"/>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8" name="Freeform 504">
              <a:extLst>
                <a:ext uri="{FF2B5EF4-FFF2-40B4-BE49-F238E27FC236}">
                  <a16:creationId xmlns:a16="http://schemas.microsoft.com/office/drawing/2014/main" id="{CF9FA401-8A6F-49BE-BAF0-BDD1B34029EB}"/>
                </a:ext>
              </a:extLst>
            </p:cNvPr>
            <p:cNvSpPr>
              <a:spLocks/>
            </p:cNvSpPr>
            <p:nvPr/>
          </p:nvSpPr>
          <p:spPr bwMode="auto">
            <a:xfrm>
              <a:off x="2641" y="2856"/>
              <a:ext cx="20" cy="13"/>
            </a:xfrm>
            <a:custGeom>
              <a:avLst/>
              <a:gdLst>
                <a:gd name="T0" fmla="*/ 0 w 8"/>
                <a:gd name="T1" fmla="*/ 0 h 5"/>
                <a:gd name="T2" fmla="*/ 125 w 8"/>
                <a:gd name="T3" fmla="*/ 88 h 5"/>
                <a:gd name="T4" fmla="*/ 0 60000 65536"/>
                <a:gd name="T5" fmla="*/ 0 60000 65536"/>
              </a:gdLst>
              <a:ahLst/>
              <a:cxnLst>
                <a:cxn ang="T4">
                  <a:pos x="T0" y="T1"/>
                </a:cxn>
                <a:cxn ang="T5">
                  <a:pos x="T2" y="T3"/>
                </a:cxn>
              </a:cxnLst>
              <a:rect l="0" t="0" r="r" b="b"/>
              <a:pathLst>
                <a:path w="8" h="5">
                  <a:moveTo>
                    <a:pt x="0" y="0"/>
                  </a:moveTo>
                  <a:cubicBezTo>
                    <a:pt x="1" y="4"/>
                    <a:pt x="5" y="4"/>
                    <a:pt x="8" y="5"/>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9" name="Freeform 505">
              <a:extLst>
                <a:ext uri="{FF2B5EF4-FFF2-40B4-BE49-F238E27FC236}">
                  <a16:creationId xmlns:a16="http://schemas.microsoft.com/office/drawing/2014/main" id="{B987A42B-6E42-4EBE-89C4-04AE55EFC334}"/>
                </a:ext>
              </a:extLst>
            </p:cNvPr>
            <p:cNvSpPr>
              <a:spLocks/>
            </p:cNvSpPr>
            <p:nvPr/>
          </p:nvSpPr>
          <p:spPr bwMode="auto">
            <a:xfrm>
              <a:off x="2619" y="2888"/>
              <a:ext cx="10" cy="16"/>
            </a:xfrm>
            <a:custGeom>
              <a:avLst/>
              <a:gdLst>
                <a:gd name="T0" fmla="*/ 0 w 4"/>
                <a:gd name="T1" fmla="*/ 0 h 6"/>
                <a:gd name="T2" fmla="*/ 63 w 4"/>
                <a:gd name="T3" fmla="*/ 115 h 6"/>
                <a:gd name="T4" fmla="*/ 0 60000 65536"/>
                <a:gd name="T5" fmla="*/ 0 60000 65536"/>
              </a:gdLst>
              <a:ahLst/>
              <a:cxnLst>
                <a:cxn ang="T4">
                  <a:pos x="T0" y="T1"/>
                </a:cxn>
                <a:cxn ang="T5">
                  <a:pos x="T2" y="T3"/>
                </a:cxn>
              </a:cxnLst>
              <a:rect l="0" t="0" r="r" b="b"/>
              <a:pathLst>
                <a:path w="4" h="6">
                  <a:moveTo>
                    <a:pt x="0" y="0"/>
                  </a:moveTo>
                  <a:cubicBezTo>
                    <a:pt x="1" y="2"/>
                    <a:pt x="3" y="4"/>
                    <a:pt x="4" y="6"/>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0" name="Freeform 506">
              <a:extLst>
                <a:ext uri="{FF2B5EF4-FFF2-40B4-BE49-F238E27FC236}">
                  <a16:creationId xmlns:a16="http://schemas.microsoft.com/office/drawing/2014/main" id="{D2FBC439-9D45-4F6D-8D74-63CEA18D209C}"/>
                </a:ext>
              </a:extLst>
            </p:cNvPr>
            <p:cNvSpPr>
              <a:spLocks/>
            </p:cNvSpPr>
            <p:nvPr/>
          </p:nvSpPr>
          <p:spPr bwMode="auto">
            <a:xfrm>
              <a:off x="2461" y="2944"/>
              <a:ext cx="20" cy="11"/>
            </a:xfrm>
            <a:custGeom>
              <a:avLst/>
              <a:gdLst>
                <a:gd name="T0" fmla="*/ 0 w 8"/>
                <a:gd name="T1" fmla="*/ 0 h 4"/>
                <a:gd name="T2" fmla="*/ 125 w 8"/>
                <a:gd name="T3" fmla="*/ 83 h 4"/>
                <a:gd name="T4" fmla="*/ 0 60000 65536"/>
                <a:gd name="T5" fmla="*/ 0 60000 65536"/>
              </a:gdLst>
              <a:ahLst/>
              <a:cxnLst>
                <a:cxn ang="T4">
                  <a:pos x="T0" y="T1"/>
                </a:cxn>
                <a:cxn ang="T5">
                  <a:pos x="T2" y="T3"/>
                </a:cxn>
              </a:cxnLst>
              <a:rect l="0" t="0" r="r" b="b"/>
              <a:pathLst>
                <a:path w="8" h="4">
                  <a:moveTo>
                    <a:pt x="0" y="0"/>
                  </a:moveTo>
                  <a:cubicBezTo>
                    <a:pt x="2" y="2"/>
                    <a:pt x="5" y="3"/>
                    <a:pt x="8" y="4"/>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1" name="Freeform 507">
              <a:extLst>
                <a:ext uri="{FF2B5EF4-FFF2-40B4-BE49-F238E27FC236}">
                  <a16:creationId xmlns:a16="http://schemas.microsoft.com/office/drawing/2014/main" id="{0F96DA88-8E78-47F7-950F-E07BBF9606E1}"/>
                </a:ext>
              </a:extLst>
            </p:cNvPr>
            <p:cNvSpPr>
              <a:spLocks/>
            </p:cNvSpPr>
            <p:nvPr/>
          </p:nvSpPr>
          <p:spPr bwMode="auto">
            <a:xfrm>
              <a:off x="2426" y="2955"/>
              <a:ext cx="3" cy="18"/>
            </a:xfrm>
            <a:custGeom>
              <a:avLst/>
              <a:gdLst>
                <a:gd name="T0" fmla="*/ 0 w 1"/>
                <a:gd name="T1" fmla="*/ 0 h 7"/>
                <a:gd name="T2" fmla="*/ 27 w 1"/>
                <a:gd name="T3" fmla="*/ 118 h 7"/>
                <a:gd name="T4" fmla="*/ 0 60000 65536"/>
                <a:gd name="T5" fmla="*/ 0 60000 65536"/>
              </a:gdLst>
              <a:ahLst/>
              <a:cxnLst>
                <a:cxn ang="T4">
                  <a:pos x="T0" y="T1"/>
                </a:cxn>
                <a:cxn ang="T5">
                  <a:pos x="T2" y="T3"/>
                </a:cxn>
              </a:cxnLst>
              <a:rect l="0" t="0" r="r" b="b"/>
              <a:pathLst>
                <a:path w="1" h="7">
                  <a:moveTo>
                    <a:pt x="0" y="0"/>
                  </a:moveTo>
                  <a:cubicBezTo>
                    <a:pt x="1" y="2"/>
                    <a:pt x="1" y="5"/>
                    <a:pt x="1" y="7"/>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2" name="Freeform 508">
              <a:extLst>
                <a:ext uri="{FF2B5EF4-FFF2-40B4-BE49-F238E27FC236}">
                  <a16:creationId xmlns:a16="http://schemas.microsoft.com/office/drawing/2014/main" id="{645895D6-F113-4F70-969C-567C80CAC708}"/>
                </a:ext>
              </a:extLst>
            </p:cNvPr>
            <p:cNvSpPr>
              <a:spLocks/>
            </p:cNvSpPr>
            <p:nvPr/>
          </p:nvSpPr>
          <p:spPr bwMode="auto">
            <a:xfrm>
              <a:off x="2289" y="2968"/>
              <a:ext cx="2" cy="13"/>
            </a:xfrm>
            <a:custGeom>
              <a:avLst/>
              <a:gdLst>
                <a:gd name="T0" fmla="*/ 0 w 1"/>
                <a:gd name="T1" fmla="*/ 0 h 5"/>
                <a:gd name="T2" fmla="*/ 0 w 1"/>
                <a:gd name="T3" fmla="*/ 88 h 5"/>
                <a:gd name="T4" fmla="*/ 0 60000 65536"/>
                <a:gd name="T5" fmla="*/ 0 60000 65536"/>
              </a:gdLst>
              <a:ahLst/>
              <a:cxnLst>
                <a:cxn ang="T4">
                  <a:pos x="T0" y="T1"/>
                </a:cxn>
                <a:cxn ang="T5">
                  <a:pos x="T2" y="T3"/>
                </a:cxn>
              </a:cxnLst>
              <a:rect l="0" t="0" r="r" b="b"/>
              <a:pathLst>
                <a:path w="1" h="5">
                  <a:moveTo>
                    <a:pt x="0" y="0"/>
                  </a:moveTo>
                  <a:cubicBezTo>
                    <a:pt x="1" y="2"/>
                    <a:pt x="1" y="4"/>
                    <a:pt x="0" y="5"/>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3" name="Freeform 509">
              <a:extLst>
                <a:ext uri="{FF2B5EF4-FFF2-40B4-BE49-F238E27FC236}">
                  <a16:creationId xmlns:a16="http://schemas.microsoft.com/office/drawing/2014/main" id="{EFEC9EAC-C867-47E1-B5F3-68778778671F}"/>
                </a:ext>
              </a:extLst>
            </p:cNvPr>
            <p:cNvSpPr>
              <a:spLocks/>
            </p:cNvSpPr>
            <p:nvPr/>
          </p:nvSpPr>
          <p:spPr bwMode="auto">
            <a:xfrm>
              <a:off x="3201" y="2928"/>
              <a:ext cx="43" cy="35"/>
            </a:xfrm>
            <a:custGeom>
              <a:avLst/>
              <a:gdLst>
                <a:gd name="T0" fmla="*/ 96 w 17"/>
                <a:gd name="T1" fmla="*/ 0 h 13"/>
                <a:gd name="T2" fmla="*/ 20 w 17"/>
                <a:gd name="T3" fmla="*/ 59 h 13"/>
                <a:gd name="T4" fmla="*/ 0 60000 65536"/>
                <a:gd name="T5" fmla="*/ 0 60000 65536"/>
              </a:gdLst>
              <a:ahLst/>
              <a:cxnLst>
                <a:cxn ang="T4">
                  <a:pos x="T0" y="T1"/>
                </a:cxn>
                <a:cxn ang="T5">
                  <a:pos x="T2" y="T3"/>
                </a:cxn>
              </a:cxnLst>
              <a:rect l="0" t="0" r="r" b="b"/>
              <a:pathLst>
                <a:path w="17" h="13">
                  <a:moveTo>
                    <a:pt x="6" y="0"/>
                  </a:moveTo>
                  <a:cubicBezTo>
                    <a:pt x="17" y="13"/>
                    <a:pt x="0" y="13"/>
                    <a:pt x="1" y="3"/>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 name="Freeform 510">
              <a:extLst>
                <a:ext uri="{FF2B5EF4-FFF2-40B4-BE49-F238E27FC236}">
                  <a16:creationId xmlns:a16="http://schemas.microsoft.com/office/drawing/2014/main" id="{9E199198-E0D0-49A6-8EDF-25557C934F49}"/>
                </a:ext>
              </a:extLst>
            </p:cNvPr>
            <p:cNvSpPr>
              <a:spLocks/>
            </p:cNvSpPr>
            <p:nvPr/>
          </p:nvSpPr>
          <p:spPr bwMode="auto">
            <a:xfrm>
              <a:off x="3159" y="2944"/>
              <a:ext cx="17" cy="27"/>
            </a:xfrm>
            <a:custGeom>
              <a:avLst/>
              <a:gdLst>
                <a:gd name="T0" fmla="*/ 41 w 7"/>
                <a:gd name="T1" fmla="*/ 0 h 10"/>
                <a:gd name="T2" fmla="*/ 41 w 7"/>
                <a:gd name="T3" fmla="*/ 197 h 10"/>
                <a:gd name="T4" fmla="*/ 100 w 7"/>
                <a:gd name="T5" fmla="*/ 38 h 10"/>
                <a:gd name="T6" fmla="*/ 0 60000 65536"/>
                <a:gd name="T7" fmla="*/ 0 60000 65536"/>
                <a:gd name="T8" fmla="*/ 0 60000 65536"/>
              </a:gdLst>
              <a:ahLst/>
              <a:cxnLst>
                <a:cxn ang="T6">
                  <a:pos x="T0" y="T1"/>
                </a:cxn>
                <a:cxn ang="T7">
                  <a:pos x="T2" y="T3"/>
                </a:cxn>
                <a:cxn ang="T8">
                  <a:pos x="T4" y="T5"/>
                </a:cxn>
              </a:cxnLst>
              <a:rect l="0" t="0" r="r" b="b"/>
              <a:pathLst>
                <a:path w="7" h="10">
                  <a:moveTo>
                    <a:pt x="3" y="0"/>
                  </a:moveTo>
                  <a:cubicBezTo>
                    <a:pt x="2" y="3"/>
                    <a:pt x="0" y="7"/>
                    <a:pt x="3" y="10"/>
                  </a:cubicBezTo>
                  <a:cubicBezTo>
                    <a:pt x="6" y="10"/>
                    <a:pt x="7" y="6"/>
                    <a:pt x="7" y="2"/>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5" name="Freeform 511">
              <a:extLst>
                <a:ext uri="{FF2B5EF4-FFF2-40B4-BE49-F238E27FC236}">
                  <a16:creationId xmlns:a16="http://schemas.microsoft.com/office/drawing/2014/main" id="{F66F1855-1155-452F-A1CE-4BA7177DCFD1}"/>
                </a:ext>
              </a:extLst>
            </p:cNvPr>
            <p:cNvSpPr>
              <a:spLocks/>
            </p:cNvSpPr>
            <p:nvPr/>
          </p:nvSpPr>
          <p:spPr bwMode="auto">
            <a:xfrm>
              <a:off x="3111" y="2771"/>
              <a:ext cx="28" cy="24"/>
            </a:xfrm>
            <a:custGeom>
              <a:avLst/>
              <a:gdLst>
                <a:gd name="T0" fmla="*/ 0 w 11"/>
                <a:gd name="T1" fmla="*/ 56 h 9"/>
                <a:gd name="T2" fmla="*/ 181 w 11"/>
                <a:gd name="T3" fmla="*/ 77 h 9"/>
                <a:gd name="T4" fmla="*/ 0 w 11"/>
                <a:gd name="T5" fmla="*/ 171 h 9"/>
                <a:gd name="T6" fmla="*/ 0 60000 65536"/>
                <a:gd name="T7" fmla="*/ 0 60000 65536"/>
                <a:gd name="T8" fmla="*/ 0 60000 65536"/>
              </a:gdLst>
              <a:ahLst/>
              <a:cxnLst>
                <a:cxn ang="T6">
                  <a:pos x="T0" y="T1"/>
                </a:cxn>
                <a:cxn ang="T7">
                  <a:pos x="T2" y="T3"/>
                </a:cxn>
                <a:cxn ang="T8">
                  <a:pos x="T4" y="T5"/>
                </a:cxn>
              </a:cxnLst>
              <a:rect l="0" t="0" r="r" b="b"/>
              <a:pathLst>
                <a:path w="11" h="9">
                  <a:moveTo>
                    <a:pt x="0" y="3"/>
                  </a:moveTo>
                  <a:cubicBezTo>
                    <a:pt x="4" y="1"/>
                    <a:pt x="8" y="0"/>
                    <a:pt x="11" y="4"/>
                  </a:cubicBezTo>
                  <a:cubicBezTo>
                    <a:pt x="9" y="8"/>
                    <a:pt x="4" y="7"/>
                    <a:pt x="0" y="9"/>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6" name="Freeform 512">
              <a:extLst>
                <a:ext uri="{FF2B5EF4-FFF2-40B4-BE49-F238E27FC236}">
                  <a16:creationId xmlns:a16="http://schemas.microsoft.com/office/drawing/2014/main" id="{82965F65-A91C-465A-BAFC-37E12C0BE842}"/>
                </a:ext>
              </a:extLst>
            </p:cNvPr>
            <p:cNvSpPr>
              <a:spLocks/>
            </p:cNvSpPr>
            <p:nvPr/>
          </p:nvSpPr>
          <p:spPr bwMode="auto">
            <a:xfrm>
              <a:off x="3154" y="2605"/>
              <a:ext cx="2" cy="22"/>
            </a:xfrm>
            <a:custGeom>
              <a:avLst/>
              <a:gdLst>
                <a:gd name="T0" fmla="*/ 8 w 1"/>
                <a:gd name="T1" fmla="*/ 0 h 8"/>
                <a:gd name="T2" fmla="*/ 8 w 1"/>
                <a:gd name="T3" fmla="*/ 168 h 8"/>
                <a:gd name="T4" fmla="*/ 0 60000 65536"/>
                <a:gd name="T5" fmla="*/ 0 60000 65536"/>
              </a:gdLst>
              <a:ahLst/>
              <a:cxnLst>
                <a:cxn ang="T4">
                  <a:pos x="T0" y="T1"/>
                </a:cxn>
                <a:cxn ang="T5">
                  <a:pos x="T2" y="T3"/>
                </a:cxn>
              </a:cxnLst>
              <a:rect l="0" t="0" r="r" b="b"/>
              <a:pathLst>
                <a:path w="1" h="8">
                  <a:moveTo>
                    <a:pt x="1" y="0"/>
                  </a:moveTo>
                  <a:cubicBezTo>
                    <a:pt x="0" y="2"/>
                    <a:pt x="0" y="5"/>
                    <a:pt x="1" y="8"/>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7" name="Freeform 513">
              <a:extLst>
                <a:ext uri="{FF2B5EF4-FFF2-40B4-BE49-F238E27FC236}">
                  <a16:creationId xmlns:a16="http://schemas.microsoft.com/office/drawing/2014/main" id="{049DC283-08C0-41A8-8490-1B813738C94F}"/>
                </a:ext>
              </a:extLst>
            </p:cNvPr>
            <p:cNvSpPr>
              <a:spLocks/>
            </p:cNvSpPr>
            <p:nvPr/>
          </p:nvSpPr>
          <p:spPr bwMode="auto">
            <a:xfrm>
              <a:off x="3126" y="2592"/>
              <a:ext cx="18" cy="3"/>
            </a:xfrm>
            <a:custGeom>
              <a:avLst/>
              <a:gdLst>
                <a:gd name="T0" fmla="*/ 0 w 7"/>
                <a:gd name="T1" fmla="*/ 27 h 1"/>
                <a:gd name="T2" fmla="*/ 118 w 7"/>
                <a:gd name="T3" fmla="*/ 0 h 1"/>
                <a:gd name="T4" fmla="*/ 0 60000 65536"/>
                <a:gd name="T5" fmla="*/ 0 60000 65536"/>
              </a:gdLst>
              <a:ahLst/>
              <a:cxnLst>
                <a:cxn ang="T4">
                  <a:pos x="T0" y="T1"/>
                </a:cxn>
                <a:cxn ang="T5">
                  <a:pos x="T2" y="T3"/>
                </a:cxn>
              </a:cxnLst>
              <a:rect l="0" t="0" r="r" b="b"/>
              <a:pathLst>
                <a:path w="7" h="1">
                  <a:moveTo>
                    <a:pt x="0" y="1"/>
                  </a:moveTo>
                  <a:cubicBezTo>
                    <a:pt x="2" y="0"/>
                    <a:pt x="5" y="0"/>
                    <a:pt x="7" y="0"/>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8" name="Freeform 514">
              <a:extLst>
                <a:ext uri="{FF2B5EF4-FFF2-40B4-BE49-F238E27FC236}">
                  <a16:creationId xmlns:a16="http://schemas.microsoft.com/office/drawing/2014/main" id="{1D18F3C5-DE77-4A5D-88D5-3891B509079E}"/>
                </a:ext>
              </a:extLst>
            </p:cNvPr>
            <p:cNvSpPr>
              <a:spLocks/>
            </p:cNvSpPr>
            <p:nvPr/>
          </p:nvSpPr>
          <p:spPr bwMode="auto">
            <a:xfrm>
              <a:off x="3379" y="2965"/>
              <a:ext cx="12" cy="3"/>
            </a:xfrm>
            <a:custGeom>
              <a:avLst/>
              <a:gdLst>
                <a:gd name="T0" fmla="*/ 0 w 5"/>
                <a:gd name="T1" fmla="*/ 27 h 1"/>
                <a:gd name="T2" fmla="*/ 70 w 5"/>
                <a:gd name="T3" fmla="*/ 0 h 1"/>
                <a:gd name="T4" fmla="*/ 0 60000 65536"/>
                <a:gd name="T5" fmla="*/ 0 60000 65536"/>
              </a:gdLst>
              <a:ahLst/>
              <a:cxnLst>
                <a:cxn ang="T4">
                  <a:pos x="T0" y="T1"/>
                </a:cxn>
                <a:cxn ang="T5">
                  <a:pos x="T2" y="T3"/>
                </a:cxn>
              </a:cxnLst>
              <a:rect l="0" t="0" r="r" b="b"/>
              <a:pathLst>
                <a:path w="5" h="1">
                  <a:moveTo>
                    <a:pt x="0" y="1"/>
                  </a:moveTo>
                  <a:cubicBezTo>
                    <a:pt x="1" y="0"/>
                    <a:pt x="3" y="0"/>
                    <a:pt x="5" y="0"/>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9" name="Freeform 515">
              <a:extLst>
                <a:ext uri="{FF2B5EF4-FFF2-40B4-BE49-F238E27FC236}">
                  <a16:creationId xmlns:a16="http://schemas.microsoft.com/office/drawing/2014/main" id="{41D2E910-7222-4667-A206-8D6BE27A81B4}"/>
                </a:ext>
              </a:extLst>
            </p:cNvPr>
            <p:cNvSpPr>
              <a:spLocks/>
            </p:cNvSpPr>
            <p:nvPr/>
          </p:nvSpPr>
          <p:spPr bwMode="auto">
            <a:xfrm>
              <a:off x="3394" y="2984"/>
              <a:ext cx="12" cy="19"/>
            </a:xfrm>
            <a:custGeom>
              <a:avLst/>
              <a:gdLst>
                <a:gd name="T0" fmla="*/ 70 w 5"/>
                <a:gd name="T1" fmla="*/ 0 h 7"/>
                <a:gd name="T2" fmla="*/ 0 w 5"/>
                <a:gd name="T3" fmla="*/ 141 h 7"/>
                <a:gd name="T4" fmla="*/ 0 60000 65536"/>
                <a:gd name="T5" fmla="*/ 0 60000 65536"/>
              </a:gdLst>
              <a:ahLst/>
              <a:cxnLst>
                <a:cxn ang="T4">
                  <a:pos x="T0" y="T1"/>
                </a:cxn>
                <a:cxn ang="T5">
                  <a:pos x="T2" y="T3"/>
                </a:cxn>
              </a:cxnLst>
              <a:rect l="0" t="0" r="r" b="b"/>
              <a:pathLst>
                <a:path w="5" h="7">
                  <a:moveTo>
                    <a:pt x="5" y="0"/>
                  </a:moveTo>
                  <a:cubicBezTo>
                    <a:pt x="3" y="2"/>
                    <a:pt x="1" y="4"/>
                    <a:pt x="0" y="7"/>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70" name="Freeform 516">
              <a:extLst>
                <a:ext uri="{FF2B5EF4-FFF2-40B4-BE49-F238E27FC236}">
                  <a16:creationId xmlns:a16="http://schemas.microsoft.com/office/drawing/2014/main" id="{1AB8B37D-7E36-430F-981C-152582F5C1C5}"/>
                </a:ext>
              </a:extLst>
            </p:cNvPr>
            <p:cNvSpPr>
              <a:spLocks/>
            </p:cNvSpPr>
            <p:nvPr/>
          </p:nvSpPr>
          <p:spPr bwMode="auto">
            <a:xfrm>
              <a:off x="2681" y="1605"/>
              <a:ext cx="40" cy="35"/>
            </a:xfrm>
            <a:custGeom>
              <a:avLst/>
              <a:gdLst>
                <a:gd name="T0" fmla="*/ 250 w 16"/>
                <a:gd name="T1" fmla="*/ 116 h 13"/>
                <a:gd name="T2" fmla="*/ 238 w 16"/>
                <a:gd name="T3" fmla="*/ 232 h 13"/>
                <a:gd name="T4" fmla="*/ 0 60000 65536"/>
                <a:gd name="T5" fmla="*/ 0 60000 65536"/>
              </a:gdLst>
              <a:ahLst/>
              <a:cxnLst>
                <a:cxn ang="T4">
                  <a:pos x="T0" y="T1"/>
                </a:cxn>
                <a:cxn ang="T5">
                  <a:pos x="T2" y="T3"/>
                </a:cxn>
              </a:cxnLst>
              <a:rect l="0" t="0" r="r" b="b"/>
              <a:pathLst>
                <a:path w="16" h="13">
                  <a:moveTo>
                    <a:pt x="16" y="6"/>
                  </a:moveTo>
                  <a:cubicBezTo>
                    <a:pt x="5" y="0"/>
                    <a:pt x="0" y="13"/>
                    <a:pt x="15" y="1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71" name="Freeform 517">
              <a:extLst>
                <a:ext uri="{FF2B5EF4-FFF2-40B4-BE49-F238E27FC236}">
                  <a16:creationId xmlns:a16="http://schemas.microsoft.com/office/drawing/2014/main" id="{60110B6E-B3DE-411E-93B6-11324BF5EB5E}"/>
                </a:ext>
              </a:extLst>
            </p:cNvPr>
            <p:cNvSpPr>
              <a:spLocks/>
            </p:cNvSpPr>
            <p:nvPr/>
          </p:nvSpPr>
          <p:spPr bwMode="auto">
            <a:xfrm>
              <a:off x="3036" y="1603"/>
              <a:ext cx="53" cy="53"/>
            </a:xfrm>
            <a:custGeom>
              <a:avLst/>
              <a:gdLst>
                <a:gd name="T0" fmla="*/ 338 w 21"/>
                <a:gd name="T1" fmla="*/ 204 h 20"/>
                <a:gd name="T2" fmla="*/ 318 w 21"/>
                <a:gd name="T3" fmla="*/ 337 h 20"/>
                <a:gd name="T4" fmla="*/ 0 60000 65536"/>
                <a:gd name="T5" fmla="*/ 0 60000 65536"/>
              </a:gdLst>
              <a:ahLst/>
              <a:cxnLst>
                <a:cxn ang="T4">
                  <a:pos x="T0" y="T1"/>
                </a:cxn>
                <a:cxn ang="T5">
                  <a:pos x="T2" y="T3"/>
                </a:cxn>
              </a:cxnLst>
              <a:rect l="0" t="0" r="r" b="b"/>
              <a:pathLst>
                <a:path w="21" h="20">
                  <a:moveTo>
                    <a:pt x="21" y="11"/>
                  </a:moveTo>
                  <a:cubicBezTo>
                    <a:pt x="11" y="0"/>
                    <a:pt x="0" y="20"/>
                    <a:pt x="20" y="18"/>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spTree>
    <p:extLst>
      <p:ext uri="{BB962C8B-B14F-4D97-AF65-F5344CB8AC3E}">
        <p14:creationId xmlns:p14="http://schemas.microsoft.com/office/powerpoint/2010/main" val="625636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40</a:t>
            </a:fld>
            <a:endParaRPr dirty="0"/>
          </a:p>
        </p:txBody>
      </p:sp>
      <p:sp>
        <p:nvSpPr>
          <p:cNvPr id="7" name="Rectangle 6">
            <a:extLst>
              <a:ext uri="{FF2B5EF4-FFF2-40B4-BE49-F238E27FC236}">
                <a16:creationId xmlns:a16="http://schemas.microsoft.com/office/drawing/2014/main" id="{83CB27D7-1895-42A5-9FC5-8D7E54257F69}"/>
              </a:ext>
            </a:extLst>
          </p:cNvPr>
          <p:cNvSpPr/>
          <p:nvPr/>
        </p:nvSpPr>
        <p:spPr>
          <a:xfrm>
            <a:off x="585788" y="1399612"/>
            <a:ext cx="8022430" cy="3258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1439889" y="485776"/>
            <a:ext cx="6454394" cy="913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E5EDA6D7-52A8-4546-A48E-0972A04E99FD}"/>
              </a:ext>
            </a:extLst>
          </p:cNvPr>
          <p:cNvSpPr txBox="1"/>
          <p:nvPr/>
        </p:nvSpPr>
        <p:spPr>
          <a:xfrm>
            <a:off x="2767255" y="741908"/>
            <a:ext cx="3751733" cy="400110"/>
          </a:xfrm>
          <a:prstGeom prst="rect">
            <a:avLst/>
          </a:prstGeom>
          <a:noFill/>
        </p:spPr>
        <p:txBody>
          <a:bodyPr wrap="square" rtlCol="0">
            <a:spAutoFit/>
          </a:bodyPr>
          <a:lstStyle/>
          <a:p>
            <a:r>
              <a:rPr lang="en-IN" sz="2000" dirty="0">
                <a:solidFill>
                  <a:schemeClr val="tx2">
                    <a:lumMod val="25000"/>
                  </a:schemeClr>
                </a:solidFill>
              </a:rPr>
              <a:t>SAR of H</a:t>
            </a:r>
            <a:r>
              <a:rPr lang="en-IN" sz="2000" baseline="-25000" dirty="0">
                <a:solidFill>
                  <a:schemeClr val="tx2">
                    <a:lumMod val="25000"/>
                  </a:schemeClr>
                </a:solidFill>
              </a:rPr>
              <a:t>2  </a:t>
            </a:r>
            <a:r>
              <a:rPr lang="en-IN" sz="2000" dirty="0">
                <a:solidFill>
                  <a:schemeClr val="tx2">
                    <a:lumMod val="25000"/>
                  </a:schemeClr>
                </a:solidFill>
              </a:rPr>
              <a:t>Receptor antagonist  </a:t>
            </a:r>
          </a:p>
        </p:txBody>
      </p:sp>
      <p:sp>
        <p:nvSpPr>
          <p:cNvPr id="4" name="Rectangle: Rounded Corners 3">
            <a:extLst>
              <a:ext uri="{FF2B5EF4-FFF2-40B4-BE49-F238E27FC236}">
                <a16:creationId xmlns:a16="http://schemas.microsoft.com/office/drawing/2014/main" id="{A16BFD9F-AAD8-41ED-9232-FDCA32265540}"/>
              </a:ext>
            </a:extLst>
          </p:cNvPr>
          <p:cNvSpPr/>
          <p:nvPr/>
        </p:nvSpPr>
        <p:spPr>
          <a:xfrm>
            <a:off x="1082703" y="2235994"/>
            <a:ext cx="2157413" cy="913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w="0"/>
                <a:solidFill>
                  <a:schemeClr val="accent1">
                    <a:lumMod val="20000"/>
                    <a:lumOff val="80000"/>
                  </a:schemeClr>
                </a:solidFill>
                <a:effectLst>
                  <a:outerShdw blurRad="38100" dist="19050" dir="2700000" algn="tl" rotWithShape="0">
                    <a:schemeClr val="dk1">
                      <a:alpha val="40000"/>
                    </a:schemeClr>
                  </a:outerShdw>
                </a:effectLst>
              </a:rPr>
              <a:t>Basic Heterocyclic ring</a:t>
            </a:r>
          </a:p>
        </p:txBody>
      </p:sp>
      <p:sp>
        <p:nvSpPr>
          <p:cNvPr id="16" name="Rectangle: Rounded Corners 15">
            <a:extLst>
              <a:ext uri="{FF2B5EF4-FFF2-40B4-BE49-F238E27FC236}">
                <a16:creationId xmlns:a16="http://schemas.microsoft.com/office/drawing/2014/main" id="{06B96940-A281-49B5-9090-61532A15C6F8}"/>
              </a:ext>
            </a:extLst>
          </p:cNvPr>
          <p:cNvSpPr/>
          <p:nvPr/>
        </p:nvSpPr>
        <p:spPr>
          <a:xfrm>
            <a:off x="3644925" y="2235994"/>
            <a:ext cx="2157413" cy="913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w="0"/>
                <a:solidFill>
                  <a:schemeClr val="accent1">
                    <a:lumMod val="20000"/>
                    <a:lumOff val="80000"/>
                  </a:schemeClr>
                </a:solidFill>
                <a:effectLst>
                  <a:outerShdw blurRad="38100" dist="19050" dir="2700000" algn="tl" rotWithShape="0">
                    <a:schemeClr val="dk1">
                      <a:alpha val="40000"/>
                    </a:schemeClr>
                  </a:outerShdw>
                </a:effectLst>
              </a:rPr>
              <a:t>Flexible</a:t>
            </a:r>
            <a:r>
              <a:rPr lang="en-IN" dirty="0">
                <a:ln w="0"/>
                <a:solidFill>
                  <a:schemeClr val="tx1"/>
                </a:solidFill>
                <a:effectLst>
                  <a:outerShdw blurRad="38100" dist="19050" dir="2700000" algn="tl" rotWithShape="0">
                    <a:schemeClr val="dk1">
                      <a:alpha val="40000"/>
                    </a:schemeClr>
                  </a:outerShdw>
                </a:effectLst>
              </a:rPr>
              <a:t> </a:t>
            </a:r>
            <a:r>
              <a:rPr lang="en-IN" dirty="0">
                <a:ln w="0"/>
                <a:solidFill>
                  <a:schemeClr val="accent1">
                    <a:lumMod val="20000"/>
                    <a:lumOff val="80000"/>
                  </a:schemeClr>
                </a:solidFill>
                <a:effectLst>
                  <a:outerShdw blurRad="38100" dist="19050" dir="2700000" algn="tl" rotWithShape="0">
                    <a:schemeClr val="dk1">
                      <a:alpha val="40000"/>
                    </a:schemeClr>
                  </a:outerShdw>
                </a:effectLst>
              </a:rPr>
              <a:t>Chain</a:t>
            </a:r>
          </a:p>
        </p:txBody>
      </p:sp>
      <p:sp>
        <p:nvSpPr>
          <p:cNvPr id="17" name="Rectangle: Rounded Corners 16">
            <a:extLst>
              <a:ext uri="{FF2B5EF4-FFF2-40B4-BE49-F238E27FC236}">
                <a16:creationId xmlns:a16="http://schemas.microsoft.com/office/drawing/2014/main" id="{B6292509-1B47-4492-B4BB-F7E7CC7EF703}"/>
              </a:ext>
            </a:extLst>
          </p:cNvPr>
          <p:cNvSpPr/>
          <p:nvPr/>
        </p:nvSpPr>
        <p:spPr>
          <a:xfrm>
            <a:off x="6230968" y="2235994"/>
            <a:ext cx="2157413" cy="913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w="0"/>
                <a:solidFill>
                  <a:schemeClr val="accent1">
                    <a:lumMod val="20000"/>
                    <a:lumOff val="80000"/>
                  </a:schemeClr>
                </a:solidFill>
                <a:effectLst>
                  <a:outerShdw blurRad="38100" dist="19050" dir="2700000" algn="tl" rotWithShape="0">
                    <a:schemeClr val="dk1">
                      <a:alpha val="40000"/>
                    </a:schemeClr>
                  </a:outerShdw>
                </a:effectLst>
              </a:rPr>
              <a:t>Polar</a:t>
            </a:r>
            <a:r>
              <a:rPr lang="en-IN" dirty="0">
                <a:ln w="0"/>
                <a:solidFill>
                  <a:schemeClr val="tx1"/>
                </a:solidFill>
                <a:effectLst>
                  <a:outerShdw blurRad="38100" dist="19050" dir="2700000" algn="tl" rotWithShape="0">
                    <a:schemeClr val="dk1">
                      <a:alpha val="40000"/>
                    </a:schemeClr>
                  </a:outerShdw>
                </a:effectLst>
              </a:rPr>
              <a:t> </a:t>
            </a:r>
            <a:r>
              <a:rPr lang="en-IN" dirty="0">
                <a:ln w="0"/>
                <a:solidFill>
                  <a:schemeClr val="accent1">
                    <a:lumMod val="20000"/>
                    <a:lumOff val="80000"/>
                  </a:schemeClr>
                </a:solidFill>
                <a:effectLst>
                  <a:outerShdw blurRad="38100" dist="19050" dir="2700000" algn="tl" rotWithShape="0">
                    <a:schemeClr val="dk1">
                      <a:alpha val="40000"/>
                    </a:schemeClr>
                  </a:outerShdw>
                </a:effectLst>
              </a:rPr>
              <a:t>Group</a:t>
            </a:r>
            <a:r>
              <a:rPr lang="en-IN" dirty="0">
                <a:ln w="0"/>
                <a:solidFill>
                  <a:schemeClr val="tx1"/>
                </a:solidFill>
                <a:effectLst>
                  <a:outerShdw blurRad="38100" dist="19050" dir="2700000" algn="tl" rotWithShape="0">
                    <a:schemeClr val="dk1">
                      <a:alpha val="40000"/>
                    </a:schemeClr>
                  </a:outerShdw>
                </a:effectLst>
              </a:rPr>
              <a:t> </a:t>
            </a:r>
          </a:p>
        </p:txBody>
      </p:sp>
      <p:graphicFrame>
        <p:nvGraphicFramePr>
          <p:cNvPr id="9" name="Object 8">
            <a:extLst>
              <a:ext uri="{FF2B5EF4-FFF2-40B4-BE49-F238E27FC236}">
                <a16:creationId xmlns:a16="http://schemas.microsoft.com/office/drawing/2014/main" id="{6A73D1D8-340F-495F-94E3-953313B39457}"/>
              </a:ext>
            </a:extLst>
          </p:cNvPr>
          <p:cNvGraphicFramePr>
            <a:graphicFrameLocks noChangeAspect="1"/>
          </p:cNvGraphicFramePr>
          <p:nvPr>
            <p:extLst>
              <p:ext uri="{D42A27DB-BD31-4B8C-83A1-F6EECF244321}">
                <p14:modId xmlns:p14="http://schemas.microsoft.com/office/powerpoint/2010/main" val="301902374"/>
              </p:ext>
            </p:extLst>
          </p:nvPr>
        </p:nvGraphicFramePr>
        <p:xfrm>
          <a:off x="3833751" y="3398292"/>
          <a:ext cx="1930400" cy="1003300"/>
        </p:xfrm>
        <a:graphic>
          <a:graphicData uri="http://schemas.openxmlformats.org/presentationml/2006/ole">
            <mc:AlternateContent xmlns:mc="http://schemas.openxmlformats.org/markup-compatibility/2006">
              <mc:Choice xmlns:v="urn:schemas-microsoft-com:vml" Requires="v">
                <p:oleObj name="ChemDoodle OLE" r:id="rId3" imgW="1930320" imgH="1003320" progId="CHEMDOODLEOLE.ChemDoodleEmbeddedObject.1">
                  <p:embed/>
                </p:oleObj>
              </mc:Choice>
              <mc:Fallback>
                <p:oleObj name="ChemDoodle OLE" r:id="rId3" imgW="1930320" imgH="1003320" progId="CHEMDOODLEOLE.ChemDoodleEmbeddedObject.1">
                  <p:embed/>
                  <p:pic>
                    <p:nvPicPr>
                      <p:cNvPr id="0" name=""/>
                      <p:cNvPicPr/>
                      <p:nvPr/>
                    </p:nvPicPr>
                    <p:blipFill>
                      <a:blip r:embed="rId4"/>
                      <a:stretch>
                        <a:fillRect/>
                      </a:stretch>
                    </p:blipFill>
                    <p:spPr>
                      <a:xfrm>
                        <a:off x="3833751" y="3398292"/>
                        <a:ext cx="1930400" cy="10033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3C6C46F2-B622-46E0-A122-1EB32C54592F}"/>
              </a:ext>
            </a:extLst>
          </p:cNvPr>
          <p:cNvSpPr txBox="1"/>
          <p:nvPr/>
        </p:nvSpPr>
        <p:spPr>
          <a:xfrm>
            <a:off x="5637730" y="3389411"/>
            <a:ext cx="543232" cy="307777"/>
          </a:xfrm>
          <a:prstGeom prst="rect">
            <a:avLst/>
          </a:prstGeom>
          <a:noFill/>
        </p:spPr>
        <p:txBody>
          <a:bodyPr wrap="square" rtlCol="0">
            <a:spAutoFit/>
          </a:bodyPr>
          <a:lstStyle/>
          <a:p>
            <a:r>
              <a:rPr lang="en-IN" b="1" dirty="0"/>
              <a:t>N</a:t>
            </a:r>
          </a:p>
        </p:txBody>
      </p:sp>
      <p:cxnSp>
        <p:nvCxnSpPr>
          <p:cNvPr id="13" name="Straight Arrow Connector 12">
            <a:extLst>
              <a:ext uri="{FF2B5EF4-FFF2-40B4-BE49-F238E27FC236}">
                <a16:creationId xmlns:a16="http://schemas.microsoft.com/office/drawing/2014/main" id="{9D0EAEF8-96E1-4AF6-AB2C-A1CF17138D5C}"/>
              </a:ext>
            </a:extLst>
          </p:cNvPr>
          <p:cNvCxnSpPr/>
          <p:nvPr/>
        </p:nvCxnSpPr>
        <p:spPr>
          <a:xfrm>
            <a:off x="2657475" y="3250406"/>
            <a:ext cx="1176276" cy="6495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6220F5F2-2604-4743-9831-D936CCB5F024}"/>
              </a:ext>
            </a:extLst>
          </p:cNvPr>
          <p:cNvCxnSpPr/>
          <p:nvPr/>
        </p:nvCxnSpPr>
        <p:spPr>
          <a:xfrm>
            <a:off x="5093494" y="3250406"/>
            <a:ext cx="0" cy="3929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3D6FD39-0F9C-4B67-BBA0-505C345BB6A5}"/>
              </a:ext>
            </a:extLst>
          </p:cNvPr>
          <p:cNvCxnSpPr/>
          <p:nvPr/>
        </p:nvCxnSpPr>
        <p:spPr>
          <a:xfrm flipH="1">
            <a:off x="6007894" y="3328988"/>
            <a:ext cx="1064419" cy="214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1070CB73-1276-453F-81E7-AC4192F2BEA9}"/>
              </a:ext>
            </a:extLst>
          </p:cNvPr>
          <p:cNvSpPr txBox="1"/>
          <p:nvPr/>
        </p:nvSpPr>
        <p:spPr>
          <a:xfrm>
            <a:off x="3681358" y="3497185"/>
            <a:ext cx="134119" cy="307777"/>
          </a:xfrm>
          <a:prstGeom prst="rect">
            <a:avLst/>
          </a:prstGeom>
          <a:noFill/>
        </p:spPr>
        <p:txBody>
          <a:bodyPr wrap="square" rtlCol="0">
            <a:spAutoFit/>
          </a:bodyPr>
          <a:lstStyle/>
          <a:p>
            <a:r>
              <a:rPr lang="en-IN" b="1" dirty="0"/>
              <a:t>R</a:t>
            </a:r>
          </a:p>
        </p:txBody>
      </p:sp>
    </p:spTree>
    <p:extLst>
      <p:ext uri="{BB962C8B-B14F-4D97-AF65-F5344CB8AC3E}">
        <p14:creationId xmlns:p14="http://schemas.microsoft.com/office/powerpoint/2010/main" val="1925810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5" name="Oval 4">
            <a:extLst>
              <a:ext uri="{FF2B5EF4-FFF2-40B4-BE49-F238E27FC236}">
                <a16:creationId xmlns:a16="http://schemas.microsoft.com/office/drawing/2014/main" id="{765F4D92-D654-4423-907C-D097AB8505FE}"/>
              </a:ext>
            </a:extLst>
          </p:cNvPr>
          <p:cNvSpPr/>
          <p:nvPr/>
        </p:nvSpPr>
        <p:spPr>
          <a:xfrm>
            <a:off x="3193256" y="3000375"/>
            <a:ext cx="700088" cy="775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41</a:t>
            </a:fld>
            <a:endParaRPr dirty="0"/>
          </a:p>
        </p:txBody>
      </p:sp>
      <p:sp>
        <p:nvSpPr>
          <p:cNvPr id="7" name="Rectangle 6">
            <a:extLst>
              <a:ext uri="{FF2B5EF4-FFF2-40B4-BE49-F238E27FC236}">
                <a16:creationId xmlns:a16="http://schemas.microsoft.com/office/drawing/2014/main" id="{83CB27D7-1895-42A5-9FC5-8D7E54257F69}"/>
              </a:ext>
            </a:extLst>
          </p:cNvPr>
          <p:cNvSpPr/>
          <p:nvPr/>
        </p:nvSpPr>
        <p:spPr>
          <a:xfrm>
            <a:off x="585788" y="1399612"/>
            <a:ext cx="8022430" cy="3258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1439889" y="485776"/>
            <a:ext cx="6454394" cy="913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E5EDA6D7-52A8-4546-A48E-0972A04E99FD}"/>
              </a:ext>
            </a:extLst>
          </p:cNvPr>
          <p:cNvSpPr txBox="1"/>
          <p:nvPr/>
        </p:nvSpPr>
        <p:spPr>
          <a:xfrm>
            <a:off x="2767255" y="741908"/>
            <a:ext cx="5840963" cy="400110"/>
          </a:xfrm>
          <a:prstGeom prst="rect">
            <a:avLst/>
          </a:prstGeom>
          <a:noFill/>
        </p:spPr>
        <p:txBody>
          <a:bodyPr wrap="square" rtlCol="0">
            <a:spAutoFit/>
          </a:bodyPr>
          <a:lstStyle/>
          <a:p>
            <a:r>
              <a:rPr lang="en-IN" sz="2000" dirty="0">
                <a:solidFill>
                  <a:schemeClr val="tx2">
                    <a:lumMod val="25000"/>
                  </a:schemeClr>
                </a:solidFill>
              </a:rPr>
              <a:t>MOA of H</a:t>
            </a:r>
            <a:r>
              <a:rPr lang="en-IN" sz="2000" baseline="-25000" dirty="0">
                <a:solidFill>
                  <a:schemeClr val="tx2">
                    <a:lumMod val="25000"/>
                  </a:schemeClr>
                </a:solidFill>
              </a:rPr>
              <a:t>2  </a:t>
            </a:r>
            <a:r>
              <a:rPr lang="en-IN" sz="2000" dirty="0">
                <a:solidFill>
                  <a:schemeClr val="tx2">
                    <a:lumMod val="25000"/>
                  </a:schemeClr>
                </a:solidFill>
              </a:rPr>
              <a:t>Receptor antagonist  </a:t>
            </a:r>
          </a:p>
        </p:txBody>
      </p:sp>
      <p:sp>
        <p:nvSpPr>
          <p:cNvPr id="3" name="Rectangle: Rounded Corners 2">
            <a:extLst>
              <a:ext uri="{FF2B5EF4-FFF2-40B4-BE49-F238E27FC236}">
                <a16:creationId xmlns:a16="http://schemas.microsoft.com/office/drawing/2014/main" id="{DF859627-DEC6-4D61-8829-DD043CACE59D}"/>
              </a:ext>
            </a:extLst>
          </p:cNvPr>
          <p:cNvSpPr/>
          <p:nvPr/>
        </p:nvSpPr>
        <p:spPr>
          <a:xfrm>
            <a:off x="3361134" y="1489682"/>
            <a:ext cx="2421731" cy="6562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w="0"/>
                <a:solidFill>
                  <a:schemeClr val="tx1"/>
                </a:solidFill>
                <a:effectLst>
                  <a:outerShdw blurRad="38100" dist="19050" dir="2700000" algn="tl" rotWithShape="0">
                    <a:schemeClr val="dk1">
                      <a:alpha val="40000"/>
                    </a:schemeClr>
                  </a:outerShdw>
                </a:effectLst>
              </a:rPr>
              <a:t>Basic Heterocyclic ring</a:t>
            </a:r>
          </a:p>
        </p:txBody>
      </p:sp>
      <p:sp>
        <p:nvSpPr>
          <p:cNvPr id="4" name="TextBox 3">
            <a:extLst>
              <a:ext uri="{FF2B5EF4-FFF2-40B4-BE49-F238E27FC236}">
                <a16:creationId xmlns:a16="http://schemas.microsoft.com/office/drawing/2014/main" id="{443FA4C2-C550-4741-BCEA-C1790C295CD0}"/>
              </a:ext>
            </a:extLst>
          </p:cNvPr>
          <p:cNvSpPr txBox="1"/>
          <p:nvPr/>
        </p:nvSpPr>
        <p:spPr>
          <a:xfrm>
            <a:off x="2123397" y="2238787"/>
            <a:ext cx="5546757" cy="307777"/>
          </a:xfrm>
          <a:prstGeom prst="rect">
            <a:avLst/>
          </a:prstGeom>
          <a:noFill/>
        </p:spPr>
        <p:txBody>
          <a:bodyPr wrap="square" rtlCol="0">
            <a:spAutoFit/>
          </a:bodyPr>
          <a:lstStyle/>
          <a:p>
            <a:r>
              <a:rPr lang="en-IN" dirty="0"/>
              <a:t>Originally imidazole ring was found to be active, example cimetidine.</a:t>
            </a:r>
          </a:p>
        </p:txBody>
      </p:sp>
      <p:sp>
        <p:nvSpPr>
          <p:cNvPr id="9" name="TextBox 8">
            <a:extLst>
              <a:ext uri="{FF2B5EF4-FFF2-40B4-BE49-F238E27FC236}">
                <a16:creationId xmlns:a16="http://schemas.microsoft.com/office/drawing/2014/main" id="{FC802097-2A9E-41B9-8E6A-1F8FF5CD018B}"/>
              </a:ext>
            </a:extLst>
          </p:cNvPr>
          <p:cNvSpPr txBox="1"/>
          <p:nvPr/>
        </p:nvSpPr>
        <p:spPr>
          <a:xfrm>
            <a:off x="3771507" y="3911995"/>
            <a:ext cx="1125269" cy="307777"/>
          </a:xfrm>
          <a:prstGeom prst="rect">
            <a:avLst/>
          </a:prstGeom>
          <a:noFill/>
        </p:spPr>
        <p:txBody>
          <a:bodyPr wrap="square">
            <a:spAutoFit/>
          </a:bodyPr>
          <a:lstStyle/>
          <a:p>
            <a:r>
              <a:rPr lang="en-IN" b="1" dirty="0"/>
              <a:t>Cimetidine</a:t>
            </a:r>
            <a:endParaRPr lang="en-IN" dirty="0"/>
          </a:p>
        </p:txBody>
      </p:sp>
      <p:graphicFrame>
        <p:nvGraphicFramePr>
          <p:cNvPr id="10" name="Object 9">
            <a:extLst>
              <a:ext uri="{FF2B5EF4-FFF2-40B4-BE49-F238E27FC236}">
                <a16:creationId xmlns:a16="http://schemas.microsoft.com/office/drawing/2014/main" id="{594A24AD-0EB1-43F7-8707-303F9770FDEA}"/>
              </a:ext>
            </a:extLst>
          </p:cNvPr>
          <p:cNvGraphicFramePr>
            <a:graphicFrameLocks noChangeAspect="1"/>
          </p:cNvGraphicFramePr>
          <p:nvPr>
            <p:extLst>
              <p:ext uri="{D42A27DB-BD31-4B8C-83A1-F6EECF244321}">
                <p14:modId xmlns:p14="http://schemas.microsoft.com/office/powerpoint/2010/main" val="2224856565"/>
              </p:ext>
            </p:extLst>
          </p:nvPr>
        </p:nvGraphicFramePr>
        <p:xfrm>
          <a:off x="3308153" y="2607150"/>
          <a:ext cx="2438400" cy="1168400"/>
        </p:xfrm>
        <a:graphic>
          <a:graphicData uri="http://schemas.openxmlformats.org/presentationml/2006/ole">
            <mc:AlternateContent xmlns:mc="http://schemas.openxmlformats.org/markup-compatibility/2006">
              <mc:Choice xmlns:v="urn:schemas-microsoft-com:vml" Requires="v">
                <p:oleObj name="ChemDoodle OLE" r:id="rId3" imgW="2438280" imgH="1168560" progId="CHEMDOODLEOLE.ChemDoodleEmbeddedObject.1">
                  <p:embed/>
                </p:oleObj>
              </mc:Choice>
              <mc:Fallback>
                <p:oleObj name="ChemDoodle OLE" r:id="rId3" imgW="2438280" imgH="1168560" progId="CHEMDOODLEOLE.ChemDoodleEmbeddedObject.1">
                  <p:embed/>
                  <p:pic>
                    <p:nvPicPr>
                      <p:cNvPr id="3" name="Object 2">
                        <a:extLst>
                          <a:ext uri="{FF2B5EF4-FFF2-40B4-BE49-F238E27FC236}">
                            <a16:creationId xmlns:a16="http://schemas.microsoft.com/office/drawing/2014/main" id="{A0F1E2AD-C8E1-403F-82D5-644EC8D1E2A9}"/>
                          </a:ext>
                        </a:extLst>
                      </p:cNvPr>
                      <p:cNvPicPr/>
                      <p:nvPr/>
                    </p:nvPicPr>
                    <p:blipFill>
                      <a:blip r:embed="rId4"/>
                      <a:stretch>
                        <a:fillRect/>
                      </a:stretch>
                    </p:blipFill>
                    <p:spPr>
                      <a:xfrm>
                        <a:off x="3308153" y="2607150"/>
                        <a:ext cx="2438400" cy="1168400"/>
                      </a:xfrm>
                      <a:prstGeom prst="rect">
                        <a:avLst/>
                      </a:prstGeom>
                    </p:spPr>
                  </p:pic>
                </p:oleObj>
              </mc:Fallback>
            </mc:AlternateContent>
          </a:graphicData>
        </a:graphic>
      </p:graphicFrame>
    </p:spTree>
    <p:extLst>
      <p:ext uri="{BB962C8B-B14F-4D97-AF65-F5344CB8AC3E}">
        <p14:creationId xmlns:p14="http://schemas.microsoft.com/office/powerpoint/2010/main" val="1522848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5" name="Oval 4">
            <a:extLst>
              <a:ext uri="{FF2B5EF4-FFF2-40B4-BE49-F238E27FC236}">
                <a16:creationId xmlns:a16="http://schemas.microsoft.com/office/drawing/2014/main" id="{8EB044F5-9535-4A7F-A5E7-6E1AA0840C4A}"/>
              </a:ext>
            </a:extLst>
          </p:cNvPr>
          <p:cNvSpPr/>
          <p:nvPr/>
        </p:nvSpPr>
        <p:spPr>
          <a:xfrm>
            <a:off x="5613350" y="2308802"/>
            <a:ext cx="485775" cy="6152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Oval 3">
            <a:extLst>
              <a:ext uri="{FF2B5EF4-FFF2-40B4-BE49-F238E27FC236}">
                <a16:creationId xmlns:a16="http://schemas.microsoft.com/office/drawing/2014/main" id="{736E4646-150D-4574-8E35-5DF822B67B62}"/>
              </a:ext>
            </a:extLst>
          </p:cNvPr>
          <p:cNvSpPr/>
          <p:nvPr/>
        </p:nvSpPr>
        <p:spPr>
          <a:xfrm>
            <a:off x="2043150" y="2394616"/>
            <a:ext cx="514350" cy="580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42</a:t>
            </a:fld>
            <a:endParaRPr dirty="0"/>
          </a:p>
        </p:txBody>
      </p:sp>
      <p:sp>
        <p:nvSpPr>
          <p:cNvPr id="7" name="Rectangle 6">
            <a:extLst>
              <a:ext uri="{FF2B5EF4-FFF2-40B4-BE49-F238E27FC236}">
                <a16:creationId xmlns:a16="http://schemas.microsoft.com/office/drawing/2014/main" id="{83CB27D7-1895-42A5-9FC5-8D7E54257F69}"/>
              </a:ext>
            </a:extLst>
          </p:cNvPr>
          <p:cNvSpPr/>
          <p:nvPr/>
        </p:nvSpPr>
        <p:spPr>
          <a:xfrm>
            <a:off x="585788" y="1399612"/>
            <a:ext cx="8022430" cy="3258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1439889" y="485776"/>
            <a:ext cx="6454394" cy="913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E5EDA6D7-52A8-4546-A48E-0972A04E99FD}"/>
              </a:ext>
            </a:extLst>
          </p:cNvPr>
          <p:cNvSpPr txBox="1"/>
          <p:nvPr/>
        </p:nvSpPr>
        <p:spPr>
          <a:xfrm>
            <a:off x="2767255" y="741908"/>
            <a:ext cx="5840963" cy="400110"/>
          </a:xfrm>
          <a:prstGeom prst="rect">
            <a:avLst/>
          </a:prstGeom>
          <a:noFill/>
        </p:spPr>
        <p:txBody>
          <a:bodyPr wrap="square" rtlCol="0">
            <a:spAutoFit/>
          </a:bodyPr>
          <a:lstStyle/>
          <a:p>
            <a:r>
              <a:rPr lang="en-IN" sz="2000" dirty="0">
                <a:solidFill>
                  <a:schemeClr val="tx2">
                    <a:lumMod val="25000"/>
                  </a:schemeClr>
                </a:solidFill>
              </a:rPr>
              <a:t>SAR of H</a:t>
            </a:r>
            <a:r>
              <a:rPr lang="en-IN" sz="2000" baseline="-25000" dirty="0">
                <a:solidFill>
                  <a:schemeClr val="tx2">
                    <a:lumMod val="25000"/>
                  </a:schemeClr>
                </a:solidFill>
              </a:rPr>
              <a:t>2  </a:t>
            </a:r>
            <a:r>
              <a:rPr lang="en-IN" sz="2000" dirty="0">
                <a:solidFill>
                  <a:schemeClr val="tx2">
                    <a:lumMod val="25000"/>
                  </a:schemeClr>
                </a:solidFill>
              </a:rPr>
              <a:t>Receptor antagonist  </a:t>
            </a:r>
          </a:p>
        </p:txBody>
      </p:sp>
      <p:sp>
        <p:nvSpPr>
          <p:cNvPr id="3" name="TextBox 2">
            <a:extLst>
              <a:ext uri="{FF2B5EF4-FFF2-40B4-BE49-F238E27FC236}">
                <a16:creationId xmlns:a16="http://schemas.microsoft.com/office/drawing/2014/main" id="{AAA432EB-5224-4122-8380-F7F1A0FA827D}"/>
              </a:ext>
            </a:extLst>
          </p:cNvPr>
          <p:cNvSpPr txBox="1"/>
          <p:nvPr/>
        </p:nvSpPr>
        <p:spPr>
          <a:xfrm>
            <a:off x="2300325" y="1749297"/>
            <a:ext cx="5195267" cy="307777"/>
          </a:xfrm>
          <a:prstGeom prst="rect">
            <a:avLst/>
          </a:prstGeom>
          <a:noFill/>
        </p:spPr>
        <p:txBody>
          <a:bodyPr wrap="square" rtlCol="0">
            <a:spAutoFit/>
          </a:bodyPr>
          <a:lstStyle/>
          <a:p>
            <a:r>
              <a:rPr lang="en-IN" dirty="0"/>
              <a:t>Other heterocyclic ring like  furan, thiazole enhance the potency</a:t>
            </a:r>
          </a:p>
        </p:txBody>
      </p:sp>
      <p:sp>
        <p:nvSpPr>
          <p:cNvPr id="9" name="TextBox 8">
            <a:extLst>
              <a:ext uri="{FF2B5EF4-FFF2-40B4-BE49-F238E27FC236}">
                <a16:creationId xmlns:a16="http://schemas.microsoft.com/office/drawing/2014/main" id="{8542E770-06A5-4AE2-9009-460CB72FC22C}"/>
              </a:ext>
            </a:extLst>
          </p:cNvPr>
          <p:cNvSpPr txBox="1"/>
          <p:nvPr/>
        </p:nvSpPr>
        <p:spPr>
          <a:xfrm>
            <a:off x="2441766" y="3426472"/>
            <a:ext cx="1220027" cy="307777"/>
          </a:xfrm>
          <a:prstGeom prst="rect">
            <a:avLst/>
          </a:prstGeom>
          <a:noFill/>
        </p:spPr>
        <p:txBody>
          <a:bodyPr wrap="square">
            <a:spAutoFit/>
          </a:bodyPr>
          <a:lstStyle/>
          <a:p>
            <a:r>
              <a:rPr lang="en-IN" b="1" dirty="0"/>
              <a:t>Ranitidine</a:t>
            </a:r>
            <a:endParaRPr lang="en-IN" dirty="0"/>
          </a:p>
        </p:txBody>
      </p:sp>
      <p:sp>
        <p:nvSpPr>
          <p:cNvPr id="11" name="TextBox 10">
            <a:extLst>
              <a:ext uri="{FF2B5EF4-FFF2-40B4-BE49-F238E27FC236}">
                <a16:creationId xmlns:a16="http://schemas.microsoft.com/office/drawing/2014/main" id="{640A9028-D7A2-4481-8E01-785DDF2CC654}"/>
              </a:ext>
            </a:extLst>
          </p:cNvPr>
          <p:cNvSpPr txBox="1"/>
          <p:nvPr/>
        </p:nvSpPr>
        <p:spPr>
          <a:xfrm>
            <a:off x="5856237" y="3434697"/>
            <a:ext cx="1220027" cy="307777"/>
          </a:xfrm>
          <a:prstGeom prst="rect">
            <a:avLst/>
          </a:prstGeom>
          <a:noFill/>
        </p:spPr>
        <p:txBody>
          <a:bodyPr wrap="square">
            <a:spAutoFit/>
          </a:bodyPr>
          <a:lstStyle/>
          <a:p>
            <a:r>
              <a:rPr lang="en-IN" b="1" dirty="0"/>
              <a:t>Famotidine</a:t>
            </a:r>
            <a:endParaRPr lang="en-IN" dirty="0"/>
          </a:p>
        </p:txBody>
      </p:sp>
      <p:graphicFrame>
        <p:nvGraphicFramePr>
          <p:cNvPr id="12" name="Object 11">
            <a:extLst>
              <a:ext uri="{FF2B5EF4-FFF2-40B4-BE49-F238E27FC236}">
                <a16:creationId xmlns:a16="http://schemas.microsoft.com/office/drawing/2014/main" id="{25345945-4AAD-4ACF-8357-9AAE95F89CC2}"/>
              </a:ext>
            </a:extLst>
          </p:cNvPr>
          <p:cNvGraphicFramePr>
            <a:graphicFrameLocks noChangeAspect="1"/>
          </p:cNvGraphicFramePr>
          <p:nvPr>
            <p:extLst>
              <p:ext uri="{D42A27DB-BD31-4B8C-83A1-F6EECF244321}">
                <p14:modId xmlns:p14="http://schemas.microsoft.com/office/powerpoint/2010/main" val="317812755"/>
              </p:ext>
            </p:extLst>
          </p:nvPr>
        </p:nvGraphicFramePr>
        <p:xfrm>
          <a:off x="4875060" y="2360103"/>
          <a:ext cx="3454400" cy="977900"/>
        </p:xfrm>
        <a:graphic>
          <a:graphicData uri="http://schemas.openxmlformats.org/presentationml/2006/ole">
            <mc:AlternateContent xmlns:mc="http://schemas.openxmlformats.org/markup-compatibility/2006">
              <mc:Choice xmlns:v="urn:schemas-microsoft-com:vml" Requires="v">
                <p:oleObj name="ChemDoodle OLE" r:id="rId3" imgW="3454560" imgH="977760" progId="CHEMDOODLEOLE.ChemDoodleEmbeddedObject.1">
                  <p:embed/>
                </p:oleObj>
              </mc:Choice>
              <mc:Fallback>
                <p:oleObj name="ChemDoodle OLE" r:id="rId3" imgW="3454560" imgH="977760" progId="CHEMDOODLEOLE.ChemDoodleEmbeddedObject.1">
                  <p:embed/>
                  <p:pic>
                    <p:nvPicPr>
                      <p:cNvPr id="3" name="Object 2">
                        <a:extLst>
                          <a:ext uri="{FF2B5EF4-FFF2-40B4-BE49-F238E27FC236}">
                            <a16:creationId xmlns:a16="http://schemas.microsoft.com/office/drawing/2014/main" id="{2FA74B69-792B-4EDE-AB7E-72490F5252FA}"/>
                          </a:ext>
                        </a:extLst>
                      </p:cNvPr>
                      <p:cNvPicPr/>
                      <p:nvPr/>
                    </p:nvPicPr>
                    <p:blipFill>
                      <a:blip r:embed="rId4"/>
                      <a:stretch>
                        <a:fillRect/>
                      </a:stretch>
                    </p:blipFill>
                    <p:spPr>
                      <a:xfrm>
                        <a:off x="4875060" y="2360103"/>
                        <a:ext cx="3454400" cy="9779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4E51B79-DFAE-4158-80A1-C112642D8694}"/>
              </a:ext>
            </a:extLst>
          </p:cNvPr>
          <p:cNvGraphicFramePr>
            <a:graphicFrameLocks noChangeAspect="1"/>
          </p:cNvGraphicFramePr>
          <p:nvPr>
            <p:extLst>
              <p:ext uri="{D42A27DB-BD31-4B8C-83A1-F6EECF244321}">
                <p14:modId xmlns:p14="http://schemas.microsoft.com/office/powerpoint/2010/main" val="3112956115"/>
              </p:ext>
            </p:extLst>
          </p:nvPr>
        </p:nvGraphicFramePr>
        <p:xfrm>
          <a:off x="1388080" y="2270237"/>
          <a:ext cx="3327400" cy="1028700"/>
        </p:xfrm>
        <a:graphic>
          <a:graphicData uri="http://schemas.openxmlformats.org/presentationml/2006/ole">
            <mc:AlternateContent xmlns:mc="http://schemas.openxmlformats.org/markup-compatibility/2006">
              <mc:Choice xmlns:v="urn:schemas-microsoft-com:vml" Requires="v">
                <p:oleObj name="ChemDoodle OLE" r:id="rId5" imgW="3327480" imgH="1028880" progId="CHEMDOODLEOLE.ChemDoodleEmbeddedObject.1">
                  <p:embed/>
                </p:oleObj>
              </mc:Choice>
              <mc:Fallback>
                <p:oleObj name="ChemDoodle OLE" r:id="rId5" imgW="3327480" imgH="1028880" progId="CHEMDOODLEOLE.ChemDoodleEmbeddedObject.1">
                  <p:embed/>
                  <p:pic>
                    <p:nvPicPr>
                      <p:cNvPr id="0" name=""/>
                      <p:cNvPicPr/>
                      <p:nvPr/>
                    </p:nvPicPr>
                    <p:blipFill>
                      <a:blip r:embed="rId6"/>
                      <a:stretch>
                        <a:fillRect/>
                      </a:stretch>
                    </p:blipFill>
                    <p:spPr>
                      <a:xfrm>
                        <a:off x="1388080" y="2270237"/>
                        <a:ext cx="3327400" cy="1028700"/>
                      </a:xfrm>
                      <a:prstGeom prst="rect">
                        <a:avLst/>
                      </a:prstGeom>
                    </p:spPr>
                  </p:pic>
                </p:oleObj>
              </mc:Fallback>
            </mc:AlternateContent>
          </a:graphicData>
        </a:graphic>
      </p:graphicFrame>
    </p:spTree>
    <p:extLst>
      <p:ext uri="{BB962C8B-B14F-4D97-AF65-F5344CB8AC3E}">
        <p14:creationId xmlns:p14="http://schemas.microsoft.com/office/powerpoint/2010/main" val="3630667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14" name="Oval 13">
            <a:extLst>
              <a:ext uri="{FF2B5EF4-FFF2-40B4-BE49-F238E27FC236}">
                <a16:creationId xmlns:a16="http://schemas.microsoft.com/office/drawing/2014/main" id="{BC1D5FF5-2A43-4D65-B351-6BD9DC6BA0EB}"/>
              </a:ext>
            </a:extLst>
          </p:cNvPr>
          <p:cNvSpPr/>
          <p:nvPr/>
        </p:nvSpPr>
        <p:spPr>
          <a:xfrm>
            <a:off x="4814888" y="2878931"/>
            <a:ext cx="1078706" cy="968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60DACBF1-2404-4465-8E19-8FF74A9F3F6F}"/>
              </a:ext>
            </a:extLst>
          </p:cNvPr>
          <p:cNvSpPr/>
          <p:nvPr/>
        </p:nvSpPr>
        <p:spPr>
          <a:xfrm>
            <a:off x="1235906" y="3108487"/>
            <a:ext cx="1016958" cy="739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43</a:t>
            </a:fld>
            <a:endParaRPr dirty="0"/>
          </a:p>
        </p:txBody>
      </p:sp>
      <p:sp>
        <p:nvSpPr>
          <p:cNvPr id="7" name="Rectangle 6">
            <a:extLst>
              <a:ext uri="{FF2B5EF4-FFF2-40B4-BE49-F238E27FC236}">
                <a16:creationId xmlns:a16="http://schemas.microsoft.com/office/drawing/2014/main" id="{83CB27D7-1895-42A5-9FC5-8D7E54257F69}"/>
              </a:ext>
            </a:extLst>
          </p:cNvPr>
          <p:cNvSpPr/>
          <p:nvPr/>
        </p:nvSpPr>
        <p:spPr>
          <a:xfrm>
            <a:off x="585788" y="1399612"/>
            <a:ext cx="8022430" cy="3258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1439889" y="485776"/>
            <a:ext cx="6454394" cy="913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E5EDA6D7-52A8-4546-A48E-0972A04E99FD}"/>
              </a:ext>
            </a:extLst>
          </p:cNvPr>
          <p:cNvSpPr txBox="1"/>
          <p:nvPr/>
        </p:nvSpPr>
        <p:spPr>
          <a:xfrm>
            <a:off x="2767255" y="741908"/>
            <a:ext cx="5840963" cy="400110"/>
          </a:xfrm>
          <a:prstGeom prst="rect">
            <a:avLst/>
          </a:prstGeom>
          <a:noFill/>
        </p:spPr>
        <p:txBody>
          <a:bodyPr wrap="square" rtlCol="0">
            <a:spAutoFit/>
          </a:bodyPr>
          <a:lstStyle/>
          <a:p>
            <a:r>
              <a:rPr lang="en-IN" sz="2000" dirty="0">
                <a:solidFill>
                  <a:schemeClr val="tx2">
                    <a:lumMod val="25000"/>
                  </a:schemeClr>
                </a:solidFill>
              </a:rPr>
              <a:t>SAR of H</a:t>
            </a:r>
            <a:r>
              <a:rPr lang="en-IN" sz="2000" baseline="-25000" dirty="0">
                <a:solidFill>
                  <a:schemeClr val="tx2">
                    <a:lumMod val="25000"/>
                  </a:schemeClr>
                </a:solidFill>
              </a:rPr>
              <a:t>2  </a:t>
            </a:r>
            <a:r>
              <a:rPr lang="en-IN" sz="2000" dirty="0">
                <a:solidFill>
                  <a:schemeClr val="tx2">
                    <a:lumMod val="25000"/>
                  </a:schemeClr>
                </a:solidFill>
              </a:rPr>
              <a:t>Receptor antagonist  </a:t>
            </a:r>
          </a:p>
        </p:txBody>
      </p:sp>
      <p:sp>
        <p:nvSpPr>
          <p:cNvPr id="3" name="TextBox 2">
            <a:extLst>
              <a:ext uri="{FF2B5EF4-FFF2-40B4-BE49-F238E27FC236}">
                <a16:creationId xmlns:a16="http://schemas.microsoft.com/office/drawing/2014/main" id="{677A4D69-A2A5-42F6-9E88-5011628315AC}"/>
              </a:ext>
            </a:extLst>
          </p:cNvPr>
          <p:cNvSpPr txBox="1"/>
          <p:nvPr/>
        </p:nvSpPr>
        <p:spPr>
          <a:xfrm>
            <a:off x="1171575" y="1632767"/>
            <a:ext cx="7293768" cy="698717"/>
          </a:xfrm>
          <a:prstGeom prst="rect">
            <a:avLst/>
          </a:prstGeom>
          <a:noFill/>
        </p:spPr>
        <p:txBody>
          <a:bodyPr wrap="square" rtlCol="0">
            <a:spAutoFit/>
          </a:bodyPr>
          <a:lstStyle/>
          <a:p>
            <a:pPr>
              <a:lnSpc>
                <a:spcPct val="150000"/>
              </a:lnSpc>
            </a:pPr>
            <a:r>
              <a:rPr lang="en-IN" dirty="0"/>
              <a:t>Introduction of basic moieties like dimethyl amino, methyl guanidine on heterocyclic ring improves activity.</a:t>
            </a:r>
          </a:p>
        </p:txBody>
      </p:sp>
      <p:sp>
        <p:nvSpPr>
          <p:cNvPr id="9" name="TextBox 8">
            <a:extLst>
              <a:ext uri="{FF2B5EF4-FFF2-40B4-BE49-F238E27FC236}">
                <a16:creationId xmlns:a16="http://schemas.microsoft.com/office/drawing/2014/main" id="{A904AA93-9CA3-4C05-9C59-0262C8560546}"/>
              </a:ext>
            </a:extLst>
          </p:cNvPr>
          <p:cNvSpPr txBox="1"/>
          <p:nvPr/>
        </p:nvSpPr>
        <p:spPr>
          <a:xfrm>
            <a:off x="2212584" y="3646317"/>
            <a:ext cx="1078706" cy="307777"/>
          </a:xfrm>
          <a:prstGeom prst="rect">
            <a:avLst/>
          </a:prstGeom>
          <a:noFill/>
        </p:spPr>
        <p:txBody>
          <a:bodyPr wrap="square">
            <a:spAutoFit/>
          </a:bodyPr>
          <a:lstStyle/>
          <a:p>
            <a:r>
              <a:rPr lang="en-IN" b="1" dirty="0"/>
              <a:t>Ranitidine</a:t>
            </a:r>
            <a:endParaRPr lang="en-IN" dirty="0"/>
          </a:p>
        </p:txBody>
      </p:sp>
      <p:sp>
        <p:nvSpPr>
          <p:cNvPr id="12" name="TextBox 11">
            <a:extLst>
              <a:ext uri="{FF2B5EF4-FFF2-40B4-BE49-F238E27FC236}">
                <a16:creationId xmlns:a16="http://schemas.microsoft.com/office/drawing/2014/main" id="{EDF27C07-0654-4B7B-93AE-7C65AD82BB8A}"/>
              </a:ext>
            </a:extLst>
          </p:cNvPr>
          <p:cNvSpPr txBox="1"/>
          <p:nvPr/>
        </p:nvSpPr>
        <p:spPr>
          <a:xfrm>
            <a:off x="6353943" y="3652003"/>
            <a:ext cx="1342458" cy="307777"/>
          </a:xfrm>
          <a:prstGeom prst="rect">
            <a:avLst/>
          </a:prstGeom>
          <a:noFill/>
        </p:spPr>
        <p:txBody>
          <a:bodyPr wrap="square">
            <a:spAutoFit/>
          </a:bodyPr>
          <a:lstStyle/>
          <a:p>
            <a:r>
              <a:rPr lang="en-IN" b="1" dirty="0"/>
              <a:t>Famotidine</a:t>
            </a:r>
            <a:endParaRPr lang="en-IN" dirty="0"/>
          </a:p>
        </p:txBody>
      </p:sp>
      <p:graphicFrame>
        <p:nvGraphicFramePr>
          <p:cNvPr id="13" name="Object 12">
            <a:extLst>
              <a:ext uri="{FF2B5EF4-FFF2-40B4-BE49-F238E27FC236}">
                <a16:creationId xmlns:a16="http://schemas.microsoft.com/office/drawing/2014/main" id="{55AF1F89-2EB7-420A-A626-8EBC2DBBCB9E}"/>
              </a:ext>
            </a:extLst>
          </p:cNvPr>
          <p:cNvGraphicFramePr>
            <a:graphicFrameLocks noChangeAspect="1"/>
          </p:cNvGraphicFramePr>
          <p:nvPr>
            <p:extLst>
              <p:ext uri="{D42A27DB-BD31-4B8C-83A1-F6EECF244321}">
                <p14:modId xmlns:p14="http://schemas.microsoft.com/office/powerpoint/2010/main" val="621500590"/>
              </p:ext>
            </p:extLst>
          </p:nvPr>
        </p:nvGraphicFramePr>
        <p:xfrm>
          <a:off x="4896776" y="2580873"/>
          <a:ext cx="3454400" cy="977900"/>
        </p:xfrm>
        <a:graphic>
          <a:graphicData uri="http://schemas.openxmlformats.org/presentationml/2006/ole">
            <mc:AlternateContent xmlns:mc="http://schemas.openxmlformats.org/markup-compatibility/2006">
              <mc:Choice xmlns:v="urn:schemas-microsoft-com:vml" Requires="v">
                <p:oleObj name="ChemDoodle OLE" r:id="rId3" imgW="3454560" imgH="977760" progId="CHEMDOODLEOLE.ChemDoodleEmbeddedObject.1">
                  <p:embed/>
                </p:oleObj>
              </mc:Choice>
              <mc:Fallback>
                <p:oleObj name="ChemDoodle OLE" r:id="rId3" imgW="3454560" imgH="977760" progId="CHEMDOODLEOLE.ChemDoodleEmbeddedObject.1">
                  <p:embed/>
                  <p:pic>
                    <p:nvPicPr>
                      <p:cNvPr id="12" name="Object 11">
                        <a:extLst>
                          <a:ext uri="{FF2B5EF4-FFF2-40B4-BE49-F238E27FC236}">
                            <a16:creationId xmlns:a16="http://schemas.microsoft.com/office/drawing/2014/main" id="{25345945-4AAD-4ACF-8357-9AAE95F89CC2}"/>
                          </a:ext>
                        </a:extLst>
                      </p:cNvPr>
                      <p:cNvPicPr/>
                      <p:nvPr/>
                    </p:nvPicPr>
                    <p:blipFill>
                      <a:blip r:embed="rId4"/>
                      <a:stretch>
                        <a:fillRect/>
                      </a:stretch>
                    </p:blipFill>
                    <p:spPr>
                      <a:xfrm>
                        <a:off x="4896776" y="2580873"/>
                        <a:ext cx="3454400" cy="9779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B72073C-0EFC-416E-AAC9-B2EB29909C21}"/>
              </a:ext>
            </a:extLst>
          </p:cNvPr>
          <p:cNvGraphicFramePr>
            <a:graphicFrameLocks noChangeAspect="1"/>
          </p:cNvGraphicFramePr>
          <p:nvPr>
            <p:extLst>
              <p:ext uri="{D42A27DB-BD31-4B8C-83A1-F6EECF244321}">
                <p14:modId xmlns:p14="http://schemas.microsoft.com/office/powerpoint/2010/main" val="407883034"/>
              </p:ext>
            </p:extLst>
          </p:nvPr>
        </p:nvGraphicFramePr>
        <p:xfrm>
          <a:off x="1295026" y="2559624"/>
          <a:ext cx="3327400" cy="1028700"/>
        </p:xfrm>
        <a:graphic>
          <a:graphicData uri="http://schemas.openxmlformats.org/presentationml/2006/ole">
            <mc:AlternateContent xmlns:mc="http://schemas.openxmlformats.org/markup-compatibility/2006">
              <mc:Choice xmlns:v="urn:schemas-microsoft-com:vml" Requires="v">
                <p:oleObj name="ChemDoodle OLE" r:id="rId5" imgW="3327480" imgH="1028880" progId="CHEMDOODLEOLE.ChemDoodleEmbeddedObject.1">
                  <p:embed/>
                </p:oleObj>
              </mc:Choice>
              <mc:Fallback>
                <p:oleObj name="ChemDoodle OLE" r:id="rId5" imgW="3327480" imgH="1028880" progId="CHEMDOODLEOLE.ChemDoodleEmbeddedObject.1">
                  <p:embed/>
                  <p:pic>
                    <p:nvPicPr>
                      <p:cNvPr id="0" name=""/>
                      <p:cNvPicPr/>
                      <p:nvPr/>
                    </p:nvPicPr>
                    <p:blipFill>
                      <a:blip r:embed="rId6"/>
                      <a:stretch>
                        <a:fillRect/>
                      </a:stretch>
                    </p:blipFill>
                    <p:spPr>
                      <a:xfrm>
                        <a:off x="1295026" y="2559624"/>
                        <a:ext cx="3327400" cy="1028700"/>
                      </a:xfrm>
                      <a:prstGeom prst="rect">
                        <a:avLst/>
                      </a:prstGeom>
                    </p:spPr>
                  </p:pic>
                </p:oleObj>
              </mc:Fallback>
            </mc:AlternateContent>
          </a:graphicData>
        </a:graphic>
      </p:graphicFrame>
    </p:spTree>
    <p:extLst>
      <p:ext uri="{BB962C8B-B14F-4D97-AF65-F5344CB8AC3E}">
        <p14:creationId xmlns:p14="http://schemas.microsoft.com/office/powerpoint/2010/main" val="2117228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9" name="Oval 8">
            <a:extLst>
              <a:ext uri="{FF2B5EF4-FFF2-40B4-BE49-F238E27FC236}">
                <a16:creationId xmlns:a16="http://schemas.microsoft.com/office/drawing/2014/main" id="{B0F2A46A-A4E8-4E90-9576-51BF23045078}"/>
              </a:ext>
            </a:extLst>
          </p:cNvPr>
          <p:cNvSpPr/>
          <p:nvPr/>
        </p:nvSpPr>
        <p:spPr>
          <a:xfrm>
            <a:off x="3124201" y="2769575"/>
            <a:ext cx="214312" cy="18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a:extLst>
              <a:ext uri="{FF2B5EF4-FFF2-40B4-BE49-F238E27FC236}">
                <a16:creationId xmlns:a16="http://schemas.microsoft.com/office/drawing/2014/main" id="{3E0C289F-5CF9-4C9E-B505-0EB2DC8BA7E2}"/>
              </a:ext>
            </a:extLst>
          </p:cNvPr>
          <p:cNvSpPr/>
          <p:nvPr/>
        </p:nvSpPr>
        <p:spPr>
          <a:xfrm>
            <a:off x="3521869" y="2778919"/>
            <a:ext cx="214312" cy="18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44</a:t>
            </a:fld>
            <a:endParaRPr dirty="0"/>
          </a:p>
        </p:txBody>
      </p:sp>
      <p:sp>
        <p:nvSpPr>
          <p:cNvPr id="7" name="Rectangle 6">
            <a:extLst>
              <a:ext uri="{FF2B5EF4-FFF2-40B4-BE49-F238E27FC236}">
                <a16:creationId xmlns:a16="http://schemas.microsoft.com/office/drawing/2014/main" id="{83CB27D7-1895-42A5-9FC5-8D7E54257F69}"/>
              </a:ext>
            </a:extLst>
          </p:cNvPr>
          <p:cNvSpPr/>
          <p:nvPr/>
        </p:nvSpPr>
        <p:spPr>
          <a:xfrm>
            <a:off x="585788" y="1399612"/>
            <a:ext cx="8022430" cy="3258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1439889" y="485776"/>
            <a:ext cx="6454394" cy="913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E5EDA6D7-52A8-4546-A48E-0972A04E99FD}"/>
              </a:ext>
            </a:extLst>
          </p:cNvPr>
          <p:cNvSpPr txBox="1"/>
          <p:nvPr/>
        </p:nvSpPr>
        <p:spPr>
          <a:xfrm>
            <a:off x="2767255" y="741908"/>
            <a:ext cx="5840963" cy="400110"/>
          </a:xfrm>
          <a:prstGeom prst="rect">
            <a:avLst/>
          </a:prstGeom>
          <a:noFill/>
        </p:spPr>
        <p:txBody>
          <a:bodyPr wrap="square" rtlCol="0">
            <a:spAutoFit/>
          </a:bodyPr>
          <a:lstStyle/>
          <a:p>
            <a:r>
              <a:rPr lang="en-IN" sz="2000" dirty="0">
                <a:solidFill>
                  <a:schemeClr val="tx2">
                    <a:lumMod val="25000"/>
                  </a:schemeClr>
                </a:solidFill>
              </a:rPr>
              <a:t>SAR of H</a:t>
            </a:r>
            <a:r>
              <a:rPr lang="en-IN" sz="2000" baseline="-25000" dirty="0">
                <a:solidFill>
                  <a:schemeClr val="tx2">
                    <a:lumMod val="25000"/>
                  </a:schemeClr>
                </a:solidFill>
              </a:rPr>
              <a:t>2  </a:t>
            </a:r>
            <a:r>
              <a:rPr lang="en-IN" sz="2000" dirty="0">
                <a:solidFill>
                  <a:schemeClr val="tx2">
                    <a:lumMod val="25000"/>
                  </a:schemeClr>
                </a:solidFill>
              </a:rPr>
              <a:t>Receptor antagonist  </a:t>
            </a:r>
          </a:p>
        </p:txBody>
      </p:sp>
      <p:sp>
        <p:nvSpPr>
          <p:cNvPr id="3" name="TextBox 2">
            <a:extLst>
              <a:ext uri="{FF2B5EF4-FFF2-40B4-BE49-F238E27FC236}">
                <a16:creationId xmlns:a16="http://schemas.microsoft.com/office/drawing/2014/main" id="{51470B06-88F2-42A8-A990-A5A9CDF5325E}"/>
              </a:ext>
            </a:extLst>
          </p:cNvPr>
          <p:cNvSpPr txBox="1"/>
          <p:nvPr/>
        </p:nvSpPr>
        <p:spPr>
          <a:xfrm>
            <a:off x="2919533" y="1942314"/>
            <a:ext cx="3002296" cy="307777"/>
          </a:xfrm>
          <a:prstGeom prst="rect">
            <a:avLst/>
          </a:prstGeom>
          <a:noFill/>
        </p:spPr>
        <p:txBody>
          <a:bodyPr wrap="square" rtlCol="0">
            <a:spAutoFit/>
          </a:bodyPr>
          <a:lstStyle/>
          <a:p>
            <a:r>
              <a:rPr lang="en-IN" dirty="0"/>
              <a:t>2,5 di substitution is best for furan</a:t>
            </a:r>
          </a:p>
        </p:txBody>
      </p:sp>
      <p:graphicFrame>
        <p:nvGraphicFramePr>
          <p:cNvPr id="4" name="Object 3">
            <a:extLst>
              <a:ext uri="{FF2B5EF4-FFF2-40B4-BE49-F238E27FC236}">
                <a16:creationId xmlns:a16="http://schemas.microsoft.com/office/drawing/2014/main" id="{808E01BA-0A16-444B-AEDF-534359671039}"/>
              </a:ext>
            </a:extLst>
          </p:cNvPr>
          <p:cNvGraphicFramePr>
            <a:graphicFrameLocks noChangeAspect="1"/>
          </p:cNvGraphicFramePr>
          <p:nvPr>
            <p:extLst>
              <p:ext uri="{D42A27DB-BD31-4B8C-83A1-F6EECF244321}">
                <p14:modId xmlns:p14="http://schemas.microsoft.com/office/powerpoint/2010/main" val="1286140730"/>
              </p:ext>
            </p:extLst>
          </p:nvPr>
        </p:nvGraphicFramePr>
        <p:xfrm>
          <a:off x="2515393" y="2404319"/>
          <a:ext cx="3327400" cy="1028700"/>
        </p:xfrm>
        <a:graphic>
          <a:graphicData uri="http://schemas.openxmlformats.org/presentationml/2006/ole">
            <mc:AlternateContent xmlns:mc="http://schemas.openxmlformats.org/markup-compatibility/2006">
              <mc:Choice xmlns:v="urn:schemas-microsoft-com:vml" Requires="v">
                <p:oleObj name="ChemDoodle OLE" r:id="rId3" imgW="3327480" imgH="1028880" progId="CHEMDOODLEOLE.ChemDoodleEmbeddedObject.1">
                  <p:embed/>
                </p:oleObj>
              </mc:Choice>
              <mc:Fallback>
                <p:oleObj name="ChemDoodle OLE" r:id="rId3" imgW="3327480" imgH="1028880" progId="CHEMDOODLEOLE.ChemDoodleEmbeddedObject.1">
                  <p:embed/>
                  <p:pic>
                    <p:nvPicPr>
                      <p:cNvPr id="0" name=""/>
                      <p:cNvPicPr/>
                      <p:nvPr/>
                    </p:nvPicPr>
                    <p:blipFill>
                      <a:blip r:embed="rId4"/>
                      <a:stretch>
                        <a:fillRect/>
                      </a:stretch>
                    </p:blipFill>
                    <p:spPr>
                      <a:xfrm>
                        <a:off x="2515393" y="2404319"/>
                        <a:ext cx="3327400" cy="102870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7016C101-6D01-4436-B90B-258A3EE0E09D}"/>
              </a:ext>
            </a:extLst>
          </p:cNvPr>
          <p:cNvSpPr txBox="1"/>
          <p:nvPr/>
        </p:nvSpPr>
        <p:spPr>
          <a:xfrm>
            <a:off x="3736181" y="3433358"/>
            <a:ext cx="1215264" cy="523220"/>
          </a:xfrm>
          <a:prstGeom prst="rect">
            <a:avLst/>
          </a:prstGeom>
          <a:noFill/>
        </p:spPr>
        <p:txBody>
          <a:bodyPr wrap="square">
            <a:spAutoFit/>
          </a:bodyPr>
          <a:lstStyle/>
          <a:p>
            <a:r>
              <a:rPr lang="en-IN" b="1" dirty="0"/>
              <a:t>Ranitidine</a:t>
            </a:r>
            <a:endParaRPr lang="en-IN" dirty="0"/>
          </a:p>
          <a:p>
            <a:endParaRPr lang="en-IN" dirty="0"/>
          </a:p>
        </p:txBody>
      </p:sp>
    </p:spTree>
    <p:extLst>
      <p:ext uri="{BB962C8B-B14F-4D97-AF65-F5344CB8AC3E}">
        <p14:creationId xmlns:p14="http://schemas.microsoft.com/office/powerpoint/2010/main" val="420603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45</a:t>
            </a:fld>
            <a:endParaRPr dirty="0"/>
          </a:p>
        </p:txBody>
      </p:sp>
      <p:sp>
        <p:nvSpPr>
          <p:cNvPr id="7" name="Rectangle 6">
            <a:extLst>
              <a:ext uri="{FF2B5EF4-FFF2-40B4-BE49-F238E27FC236}">
                <a16:creationId xmlns:a16="http://schemas.microsoft.com/office/drawing/2014/main" id="{83CB27D7-1895-42A5-9FC5-8D7E54257F69}"/>
              </a:ext>
            </a:extLst>
          </p:cNvPr>
          <p:cNvSpPr/>
          <p:nvPr/>
        </p:nvSpPr>
        <p:spPr>
          <a:xfrm>
            <a:off x="585788" y="1399612"/>
            <a:ext cx="8022430" cy="3258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1439889" y="485776"/>
            <a:ext cx="6454394" cy="913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E5EDA6D7-52A8-4546-A48E-0972A04E99FD}"/>
              </a:ext>
            </a:extLst>
          </p:cNvPr>
          <p:cNvSpPr txBox="1"/>
          <p:nvPr/>
        </p:nvSpPr>
        <p:spPr>
          <a:xfrm>
            <a:off x="2767255" y="741908"/>
            <a:ext cx="5840963" cy="400110"/>
          </a:xfrm>
          <a:prstGeom prst="rect">
            <a:avLst/>
          </a:prstGeom>
          <a:noFill/>
        </p:spPr>
        <p:txBody>
          <a:bodyPr wrap="square" rtlCol="0">
            <a:spAutoFit/>
          </a:bodyPr>
          <a:lstStyle/>
          <a:p>
            <a:r>
              <a:rPr lang="en-IN" sz="2000" dirty="0">
                <a:solidFill>
                  <a:schemeClr val="tx2">
                    <a:lumMod val="25000"/>
                  </a:schemeClr>
                </a:solidFill>
              </a:rPr>
              <a:t>SAR of H</a:t>
            </a:r>
            <a:r>
              <a:rPr lang="en-IN" sz="2000" baseline="-25000" dirty="0">
                <a:solidFill>
                  <a:schemeClr val="tx2">
                    <a:lumMod val="25000"/>
                  </a:schemeClr>
                </a:solidFill>
              </a:rPr>
              <a:t>2  </a:t>
            </a:r>
            <a:r>
              <a:rPr lang="en-IN" sz="2000" dirty="0">
                <a:solidFill>
                  <a:schemeClr val="tx2">
                    <a:lumMod val="25000"/>
                  </a:schemeClr>
                </a:solidFill>
              </a:rPr>
              <a:t>Receptor antagonist  </a:t>
            </a:r>
          </a:p>
        </p:txBody>
      </p:sp>
      <p:sp>
        <p:nvSpPr>
          <p:cNvPr id="9" name="Rectangle: Rounded Corners 8">
            <a:extLst>
              <a:ext uri="{FF2B5EF4-FFF2-40B4-BE49-F238E27FC236}">
                <a16:creationId xmlns:a16="http://schemas.microsoft.com/office/drawing/2014/main" id="{1695E99C-276B-491C-996C-A76220F1CE1C}"/>
              </a:ext>
            </a:extLst>
          </p:cNvPr>
          <p:cNvSpPr/>
          <p:nvPr/>
        </p:nvSpPr>
        <p:spPr>
          <a:xfrm>
            <a:off x="3518296" y="1468638"/>
            <a:ext cx="2157413" cy="913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w="0"/>
                <a:solidFill>
                  <a:schemeClr val="tx1"/>
                </a:solidFill>
                <a:effectLst>
                  <a:outerShdw blurRad="38100" dist="19050" dir="2700000" algn="tl" rotWithShape="0">
                    <a:schemeClr val="dk1">
                      <a:alpha val="40000"/>
                    </a:schemeClr>
                  </a:outerShdw>
                </a:effectLst>
              </a:rPr>
              <a:t>Flexible Chain</a:t>
            </a:r>
          </a:p>
        </p:txBody>
      </p:sp>
      <p:sp>
        <p:nvSpPr>
          <p:cNvPr id="5" name="TextBox 4">
            <a:extLst>
              <a:ext uri="{FF2B5EF4-FFF2-40B4-BE49-F238E27FC236}">
                <a16:creationId xmlns:a16="http://schemas.microsoft.com/office/drawing/2014/main" id="{B874A9BD-B4EF-4843-995C-16CECBD16F32}"/>
              </a:ext>
            </a:extLst>
          </p:cNvPr>
          <p:cNvSpPr txBox="1"/>
          <p:nvPr/>
        </p:nvSpPr>
        <p:spPr>
          <a:xfrm>
            <a:off x="1704208" y="2527680"/>
            <a:ext cx="6190075" cy="307777"/>
          </a:xfrm>
          <a:prstGeom prst="rect">
            <a:avLst/>
          </a:prstGeom>
          <a:noFill/>
        </p:spPr>
        <p:txBody>
          <a:bodyPr wrap="square" rtlCol="0">
            <a:spAutoFit/>
          </a:bodyPr>
          <a:lstStyle/>
          <a:p>
            <a:r>
              <a:rPr lang="en-IN" dirty="0"/>
              <a:t>Chain comprises of either 4 or 3 Carbon long chain containing sulphur atom.  </a:t>
            </a:r>
          </a:p>
        </p:txBody>
      </p:sp>
      <p:sp>
        <p:nvSpPr>
          <p:cNvPr id="6" name="Oval 5">
            <a:extLst>
              <a:ext uri="{FF2B5EF4-FFF2-40B4-BE49-F238E27FC236}">
                <a16:creationId xmlns:a16="http://schemas.microsoft.com/office/drawing/2014/main" id="{100EAC7B-0FCD-41BC-A9EC-5CB94925C45B}"/>
              </a:ext>
            </a:extLst>
          </p:cNvPr>
          <p:cNvSpPr/>
          <p:nvPr/>
        </p:nvSpPr>
        <p:spPr>
          <a:xfrm>
            <a:off x="4200525" y="2980662"/>
            <a:ext cx="1314450" cy="898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2" name="Object 11">
            <a:extLst>
              <a:ext uri="{FF2B5EF4-FFF2-40B4-BE49-F238E27FC236}">
                <a16:creationId xmlns:a16="http://schemas.microsoft.com/office/drawing/2014/main" id="{D75FFD1A-09D8-4C50-BBC6-3004B1B6FCA2}"/>
              </a:ext>
            </a:extLst>
          </p:cNvPr>
          <p:cNvGraphicFramePr>
            <a:graphicFrameLocks noChangeAspect="1"/>
          </p:cNvGraphicFramePr>
          <p:nvPr>
            <p:extLst>
              <p:ext uri="{D42A27DB-BD31-4B8C-83A1-F6EECF244321}">
                <p14:modId xmlns:p14="http://schemas.microsoft.com/office/powerpoint/2010/main" val="2372506862"/>
              </p:ext>
            </p:extLst>
          </p:nvPr>
        </p:nvGraphicFramePr>
        <p:xfrm>
          <a:off x="3003386" y="3028668"/>
          <a:ext cx="3327400" cy="1028700"/>
        </p:xfrm>
        <a:graphic>
          <a:graphicData uri="http://schemas.openxmlformats.org/presentationml/2006/ole">
            <mc:AlternateContent xmlns:mc="http://schemas.openxmlformats.org/markup-compatibility/2006">
              <mc:Choice xmlns:v="urn:schemas-microsoft-com:vml" Requires="v">
                <p:oleObj name="ChemDoodle OLE" r:id="rId3" imgW="3327480" imgH="1028880" progId="CHEMDOODLEOLE.ChemDoodleEmbeddedObject.1">
                  <p:embed/>
                </p:oleObj>
              </mc:Choice>
              <mc:Fallback>
                <p:oleObj name="ChemDoodle OLE" r:id="rId3" imgW="3327480" imgH="1028880" progId="CHEMDOODLEOLE.ChemDoodleEmbeddedObject.1">
                  <p:embed/>
                  <p:pic>
                    <p:nvPicPr>
                      <p:cNvPr id="15" name="Object 14">
                        <a:extLst>
                          <a:ext uri="{FF2B5EF4-FFF2-40B4-BE49-F238E27FC236}">
                            <a16:creationId xmlns:a16="http://schemas.microsoft.com/office/drawing/2014/main" id="{BB72073C-0EFC-416E-AAC9-B2EB29909C21}"/>
                          </a:ext>
                        </a:extLst>
                      </p:cNvPr>
                      <p:cNvPicPr/>
                      <p:nvPr/>
                    </p:nvPicPr>
                    <p:blipFill>
                      <a:blip r:embed="rId4"/>
                      <a:stretch>
                        <a:fillRect/>
                      </a:stretch>
                    </p:blipFill>
                    <p:spPr>
                      <a:xfrm>
                        <a:off x="3003386" y="3028668"/>
                        <a:ext cx="3327400" cy="10287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41176ECB-E273-48B0-A89A-3C786EF43F30}"/>
              </a:ext>
            </a:extLst>
          </p:cNvPr>
          <p:cNvSpPr txBox="1"/>
          <p:nvPr/>
        </p:nvSpPr>
        <p:spPr>
          <a:xfrm>
            <a:off x="4521993" y="4007185"/>
            <a:ext cx="1250157" cy="307777"/>
          </a:xfrm>
          <a:prstGeom prst="rect">
            <a:avLst/>
          </a:prstGeom>
          <a:noFill/>
        </p:spPr>
        <p:txBody>
          <a:bodyPr wrap="square">
            <a:spAutoFit/>
          </a:bodyPr>
          <a:lstStyle/>
          <a:p>
            <a:r>
              <a:rPr lang="en-IN" b="1" dirty="0"/>
              <a:t>Ranitidine</a:t>
            </a:r>
            <a:endParaRPr lang="en-IN" dirty="0"/>
          </a:p>
        </p:txBody>
      </p:sp>
    </p:spTree>
    <p:extLst>
      <p:ext uri="{BB962C8B-B14F-4D97-AF65-F5344CB8AC3E}">
        <p14:creationId xmlns:p14="http://schemas.microsoft.com/office/powerpoint/2010/main" val="2408362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22D29E18-6EB0-4D26-BE26-2A710BCD5E3A}"/>
              </a:ext>
            </a:extLst>
          </p:cNvPr>
          <p:cNvSpPr/>
          <p:nvPr/>
        </p:nvSpPr>
        <p:spPr>
          <a:xfrm>
            <a:off x="4476666" y="3177940"/>
            <a:ext cx="212097" cy="57360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15" name="Rectangle: Rounded Corners 14">
            <a:extLst>
              <a:ext uri="{FF2B5EF4-FFF2-40B4-BE49-F238E27FC236}">
                <a16:creationId xmlns:a16="http://schemas.microsoft.com/office/drawing/2014/main" id="{81AEDB4F-EDAC-427E-A617-ADBE38389F8F}"/>
              </a:ext>
            </a:extLst>
          </p:cNvPr>
          <p:cNvSpPr/>
          <p:nvPr/>
        </p:nvSpPr>
        <p:spPr>
          <a:xfrm>
            <a:off x="2928938" y="3622930"/>
            <a:ext cx="704474" cy="75090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8FDC5D09-2A2C-490E-A9FF-8E53B9261457}"/>
              </a:ext>
            </a:extLst>
          </p:cNvPr>
          <p:cNvSpPr/>
          <p:nvPr/>
        </p:nvSpPr>
        <p:spPr>
          <a:xfrm>
            <a:off x="3716966" y="3407569"/>
            <a:ext cx="212097" cy="215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46</a:t>
            </a:fld>
            <a:endParaRPr dirty="0"/>
          </a:p>
        </p:txBody>
      </p:sp>
      <p:sp>
        <p:nvSpPr>
          <p:cNvPr id="7" name="Rectangle 6">
            <a:extLst>
              <a:ext uri="{FF2B5EF4-FFF2-40B4-BE49-F238E27FC236}">
                <a16:creationId xmlns:a16="http://schemas.microsoft.com/office/drawing/2014/main" id="{83CB27D7-1895-42A5-9FC5-8D7E54257F69}"/>
              </a:ext>
            </a:extLst>
          </p:cNvPr>
          <p:cNvSpPr/>
          <p:nvPr/>
        </p:nvSpPr>
        <p:spPr>
          <a:xfrm>
            <a:off x="585788" y="1399612"/>
            <a:ext cx="8022430" cy="3258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1439889" y="485776"/>
            <a:ext cx="6454394" cy="913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E5EDA6D7-52A8-4546-A48E-0972A04E99FD}"/>
              </a:ext>
            </a:extLst>
          </p:cNvPr>
          <p:cNvSpPr txBox="1"/>
          <p:nvPr/>
        </p:nvSpPr>
        <p:spPr>
          <a:xfrm>
            <a:off x="2767255" y="741908"/>
            <a:ext cx="5840963" cy="400110"/>
          </a:xfrm>
          <a:prstGeom prst="rect">
            <a:avLst/>
          </a:prstGeom>
          <a:noFill/>
        </p:spPr>
        <p:txBody>
          <a:bodyPr wrap="square" rtlCol="0">
            <a:spAutoFit/>
          </a:bodyPr>
          <a:lstStyle/>
          <a:p>
            <a:r>
              <a:rPr lang="en-IN" sz="2000" dirty="0">
                <a:solidFill>
                  <a:schemeClr val="tx2">
                    <a:lumMod val="25000"/>
                  </a:schemeClr>
                </a:solidFill>
              </a:rPr>
              <a:t>SAR of H</a:t>
            </a:r>
            <a:r>
              <a:rPr lang="en-IN" sz="2000" baseline="-25000" dirty="0">
                <a:solidFill>
                  <a:schemeClr val="tx2">
                    <a:lumMod val="25000"/>
                  </a:schemeClr>
                </a:solidFill>
              </a:rPr>
              <a:t>2  </a:t>
            </a:r>
            <a:r>
              <a:rPr lang="en-IN" sz="2000" dirty="0">
                <a:solidFill>
                  <a:schemeClr val="tx2">
                    <a:lumMod val="25000"/>
                  </a:schemeClr>
                </a:solidFill>
              </a:rPr>
              <a:t>Receptor antagonist  </a:t>
            </a:r>
          </a:p>
        </p:txBody>
      </p:sp>
      <p:sp>
        <p:nvSpPr>
          <p:cNvPr id="10" name="Rectangle: Rounded Corners 9">
            <a:extLst>
              <a:ext uri="{FF2B5EF4-FFF2-40B4-BE49-F238E27FC236}">
                <a16:creationId xmlns:a16="http://schemas.microsoft.com/office/drawing/2014/main" id="{16DBA7E5-2A17-483B-A501-435E7BCBE149}"/>
              </a:ext>
            </a:extLst>
          </p:cNvPr>
          <p:cNvSpPr/>
          <p:nvPr/>
        </p:nvSpPr>
        <p:spPr>
          <a:xfrm>
            <a:off x="3716966" y="1468638"/>
            <a:ext cx="2157413" cy="913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w="0"/>
                <a:solidFill>
                  <a:schemeClr val="tx1"/>
                </a:solidFill>
                <a:effectLst>
                  <a:outerShdw blurRad="38100" dist="19050" dir="2700000" algn="tl" rotWithShape="0">
                    <a:schemeClr val="dk1">
                      <a:alpha val="40000"/>
                    </a:schemeClr>
                  </a:outerShdw>
                </a:effectLst>
              </a:rPr>
              <a:t>Flexible Chain</a:t>
            </a:r>
          </a:p>
        </p:txBody>
      </p:sp>
      <p:sp>
        <p:nvSpPr>
          <p:cNvPr id="3" name="TextBox 2">
            <a:extLst>
              <a:ext uri="{FF2B5EF4-FFF2-40B4-BE49-F238E27FC236}">
                <a16:creationId xmlns:a16="http://schemas.microsoft.com/office/drawing/2014/main" id="{3E2C8024-735B-4720-99B3-B3D346CD975A}"/>
              </a:ext>
            </a:extLst>
          </p:cNvPr>
          <p:cNvSpPr txBox="1"/>
          <p:nvPr/>
        </p:nvSpPr>
        <p:spPr>
          <a:xfrm>
            <a:off x="1380959" y="2640068"/>
            <a:ext cx="6829425" cy="307777"/>
          </a:xfrm>
          <a:prstGeom prst="rect">
            <a:avLst/>
          </a:prstGeom>
          <a:noFill/>
        </p:spPr>
        <p:txBody>
          <a:bodyPr wrap="square" rtlCol="0">
            <a:spAutoFit/>
          </a:bodyPr>
          <a:lstStyle/>
          <a:p>
            <a:r>
              <a:rPr lang="en-IN" dirty="0"/>
              <a:t>Sulphur atom should be present between heterocyclic ring &amp; Polar group ( N atom)</a:t>
            </a:r>
          </a:p>
        </p:txBody>
      </p:sp>
      <p:sp>
        <p:nvSpPr>
          <p:cNvPr id="13" name="TextBox 12">
            <a:extLst>
              <a:ext uri="{FF2B5EF4-FFF2-40B4-BE49-F238E27FC236}">
                <a16:creationId xmlns:a16="http://schemas.microsoft.com/office/drawing/2014/main" id="{BC45F159-8231-442D-B2A5-127B8FA4DBE8}"/>
              </a:ext>
            </a:extLst>
          </p:cNvPr>
          <p:cNvSpPr txBox="1"/>
          <p:nvPr/>
        </p:nvSpPr>
        <p:spPr>
          <a:xfrm>
            <a:off x="3834815" y="4252690"/>
            <a:ext cx="1172614" cy="307777"/>
          </a:xfrm>
          <a:prstGeom prst="rect">
            <a:avLst/>
          </a:prstGeom>
          <a:noFill/>
        </p:spPr>
        <p:txBody>
          <a:bodyPr wrap="square">
            <a:spAutoFit/>
          </a:bodyPr>
          <a:lstStyle/>
          <a:p>
            <a:r>
              <a:rPr lang="en-IN" b="1" dirty="0"/>
              <a:t>Cimetidine</a:t>
            </a:r>
            <a:endParaRPr lang="en-IN" dirty="0"/>
          </a:p>
        </p:txBody>
      </p:sp>
      <p:graphicFrame>
        <p:nvGraphicFramePr>
          <p:cNvPr id="14" name="Object 13">
            <a:extLst>
              <a:ext uri="{FF2B5EF4-FFF2-40B4-BE49-F238E27FC236}">
                <a16:creationId xmlns:a16="http://schemas.microsoft.com/office/drawing/2014/main" id="{62CCC074-6483-4ED7-993D-327A4601537F}"/>
              </a:ext>
            </a:extLst>
          </p:cNvPr>
          <p:cNvGraphicFramePr>
            <a:graphicFrameLocks noChangeAspect="1"/>
          </p:cNvGraphicFramePr>
          <p:nvPr>
            <p:extLst>
              <p:ext uri="{D42A27DB-BD31-4B8C-83A1-F6EECF244321}">
                <p14:modId xmlns:p14="http://schemas.microsoft.com/office/powerpoint/2010/main" val="3151697096"/>
              </p:ext>
            </p:extLst>
          </p:nvPr>
        </p:nvGraphicFramePr>
        <p:xfrm>
          <a:off x="3041150" y="3213625"/>
          <a:ext cx="2438400" cy="1168400"/>
        </p:xfrm>
        <a:graphic>
          <a:graphicData uri="http://schemas.openxmlformats.org/presentationml/2006/ole">
            <mc:AlternateContent xmlns:mc="http://schemas.openxmlformats.org/markup-compatibility/2006">
              <mc:Choice xmlns:v="urn:schemas-microsoft-com:vml" Requires="v">
                <p:oleObj name="ChemDoodle OLE" r:id="rId3" imgW="2438280" imgH="1168560" progId="CHEMDOODLEOLE.ChemDoodleEmbeddedObject.1">
                  <p:embed/>
                </p:oleObj>
              </mc:Choice>
              <mc:Fallback>
                <p:oleObj name="ChemDoodle OLE" r:id="rId3" imgW="2438280" imgH="1168560" progId="CHEMDOODLEOLE.ChemDoodleEmbeddedObject.1">
                  <p:embed/>
                  <p:pic>
                    <p:nvPicPr>
                      <p:cNvPr id="10" name="Object 9">
                        <a:extLst>
                          <a:ext uri="{FF2B5EF4-FFF2-40B4-BE49-F238E27FC236}">
                            <a16:creationId xmlns:a16="http://schemas.microsoft.com/office/drawing/2014/main" id="{594A24AD-0EB1-43F7-8707-303F9770FDEA}"/>
                          </a:ext>
                        </a:extLst>
                      </p:cNvPr>
                      <p:cNvPicPr/>
                      <p:nvPr/>
                    </p:nvPicPr>
                    <p:blipFill>
                      <a:blip r:embed="rId4"/>
                      <a:stretch>
                        <a:fillRect/>
                      </a:stretch>
                    </p:blipFill>
                    <p:spPr>
                      <a:xfrm>
                        <a:off x="3041150" y="3213625"/>
                        <a:ext cx="2438400" cy="1168400"/>
                      </a:xfrm>
                      <a:prstGeom prst="rect">
                        <a:avLst/>
                      </a:prstGeom>
                    </p:spPr>
                  </p:pic>
                </p:oleObj>
              </mc:Fallback>
            </mc:AlternateContent>
          </a:graphicData>
        </a:graphic>
      </p:graphicFrame>
    </p:spTree>
    <p:extLst>
      <p:ext uri="{BB962C8B-B14F-4D97-AF65-F5344CB8AC3E}">
        <p14:creationId xmlns:p14="http://schemas.microsoft.com/office/powerpoint/2010/main" val="232249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17" name="Oval 16">
            <a:extLst>
              <a:ext uri="{FF2B5EF4-FFF2-40B4-BE49-F238E27FC236}">
                <a16:creationId xmlns:a16="http://schemas.microsoft.com/office/drawing/2014/main" id="{FB220DE0-CC72-4D93-8194-15830EF299FB}"/>
              </a:ext>
            </a:extLst>
          </p:cNvPr>
          <p:cNvSpPr/>
          <p:nvPr/>
        </p:nvSpPr>
        <p:spPr>
          <a:xfrm>
            <a:off x="2466101" y="3099524"/>
            <a:ext cx="300037" cy="516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73ED6D36-8B2F-4459-A7CC-8958049580B7}"/>
              </a:ext>
            </a:extLst>
          </p:cNvPr>
          <p:cNvSpPr/>
          <p:nvPr/>
        </p:nvSpPr>
        <p:spPr>
          <a:xfrm>
            <a:off x="6386505" y="2958410"/>
            <a:ext cx="300037" cy="516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47</a:t>
            </a:fld>
            <a:endParaRPr dirty="0"/>
          </a:p>
        </p:txBody>
      </p:sp>
      <p:sp>
        <p:nvSpPr>
          <p:cNvPr id="7" name="Rectangle 6">
            <a:extLst>
              <a:ext uri="{FF2B5EF4-FFF2-40B4-BE49-F238E27FC236}">
                <a16:creationId xmlns:a16="http://schemas.microsoft.com/office/drawing/2014/main" id="{83CB27D7-1895-42A5-9FC5-8D7E54257F69}"/>
              </a:ext>
            </a:extLst>
          </p:cNvPr>
          <p:cNvSpPr/>
          <p:nvPr/>
        </p:nvSpPr>
        <p:spPr>
          <a:xfrm>
            <a:off x="585788" y="1399612"/>
            <a:ext cx="8022430" cy="3258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1439889" y="485776"/>
            <a:ext cx="6454394" cy="913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E5EDA6D7-52A8-4546-A48E-0972A04E99FD}"/>
              </a:ext>
            </a:extLst>
          </p:cNvPr>
          <p:cNvSpPr txBox="1"/>
          <p:nvPr/>
        </p:nvSpPr>
        <p:spPr>
          <a:xfrm>
            <a:off x="2767255" y="741908"/>
            <a:ext cx="5840963" cy="400110"/>
          </a:xfrm>
          <a:prstGeom prst="rect">
            <a:avLst/>
          </a:prstGeom>
          <a:noFill/>
        </p:spPr>
        <p:txBody>
          <a:bodyPr wrap="square" rtlCol="0">
            <a:spAutoFit/>
          </a:bodyPr>
          <a:lstStyle/>
          <a:p>
            <a:r>
              <a:rPr lang="en-IN" sz="2000" dirty="0">
                <a:solidFill>
                  <a:schemeClr val="tx2">
                    <a:lumMod val="25000"/>
                  </a:schemeClr>
                </a:solidFill>
              </a:rPr>
              <a:t>SAR of H</a:t>
            </a:r>
            <a:r>
              <a:rPr lang="en-IN" sz="2000" baseline="-25000" dirty="0">
                <a:solidFill>
                  <a:schemeClr val="tx2">
                    <a:lumMod val="25000"/>
                  </a:schemeClr>
                </a:solidFill>
              </a:rPr>
              <a:t>2  </a:t>
            </a:r>
            <a:r>
              <a:rPr lang="en-IN" sz="2000" dirty="0">
                <a:solidFill>
                  <a:schemeClr val="tx2">
                    <a:lumMod val="25000"/>
                  </a:schemeClr>
                </a:solidFill>
              </a:rPr>
              <a:t>Receptor antagonist  </a:t>
            </a:r>
          </a:p>
        </p:txBody>
      </p:sp>
      <p:sp>
        <p:nvSpPr>
          <p:cNvPr id="10" name="Rectangle: Rounded Corners 9">
            <a:extLst>
              <a:ext uri="{FF2B5EF4-FFF2-40B4-BE49-F238E27FC236}">
                <a16:creationId xmlns:a16="http://schemas.microsoft.com/office/drawing/2014/main" id="{C812F080-2C18-41D4-A6F6-8BF86A21B38E}"/>
              </a:ext>
            </a:extLst>
          </p:cNvPr>
          <p:cNvSpPr/>
          <p:nvPr/>
        </p:nvSpPr>
        <p:spPr>
          <a:xfrm>
            <a:off x="3688391" y="1578914"/>
            <a:ext cx="2157413" cy="913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w="0"/>
                <a:solidFill>
                  <a:schemeClr val="tx1"/>
                </a:solidFill>
                <a:effectLst>
                  <a:outerShdw blurRad="38100" dist="19050" dir="2700000" algn="tl" rotWithShape="0">
                    <a:schemeClr val="dk1">
                      <a:alpha val="40000"/>
                    </a:schemeClr>
                  </a:outerShdw>
                </a:effectLst>
              </a:rPr>
              <a:t>Flexible Chain</a:t>
            </a:r>
          </a:p>
        </p:txBody>
      </p:sp>
      <p:sp>
        <p:nvSpPr>
          <p:cNvPr id="5" name="TextBox 4">
            <a:extLst>
              <a:ext uri="{FF2B5EF4-FFF2-40B4-BE49-F238E27FC236}">
                <a16:creationId xmlns:a16="http://schemas.microsoft.com/office/drawing/2014/main" id="{E90F192B-74D7-42A6-8D12-A8CA59FA4B56}"/>
              </a:ext>
            </a:extLst>
          </p:cNvPr>
          <p:cNvSpPr txBox="1"/>
          <p:nvPr/>
        </p:nvSpPr>
        <p:spPr>
          <a:xfrm>
            <a:off x="2075682" y="2596455"/>
            <a:ext cx="6053905" cy="307777"/>
          </a:xfrm>
          <a:prstGeom prst="rect">
            <a:avLst/>
          </a:prstGeom>
          <a:noFill/>
        </p:spPr>
        <p:txBody>
          <a:bodyPr wrap="square" rtlCol="0">
            <a:spAutoFit/>
          </a:bodyPr>
          <a:lstStyle/>
          <a:p>
            <a:r>
              <a:rPr lang="en-IN" dirty="0"/>
              <a:t>Replacement of Sulphur (S) by methylene group (-CH</a:t>
            </a:r>
            <a:r>
              <a:rPr lang="en-IN" baseline="-25000" dirty="0"/>
              <a:t>2</a:t>
            </a:r>
            <a:r>
              <a:rPr lang="en-IN" dirty="0"/>
              <a:t>-) drops activity</a:t>
            </a:r>
          </a:p>
        </p:txBody>
      </p:sp>
      <p:graphicFrame>
        <p:nvGraphicFramePr>
          <p:cNvPr id="12" name="Object 11">
            <a:extLst>
              <a:ext uri="{FF2B5EF4-FFF2-40B4-BE49-F238E27FC236}">
                <a16:creationId xmlns:a16="http://schemas.microsoft.com/office/drawing/2014/main" id="{CAC88666-0834-41AB-9667-F70C0EE6C5A0}"/>
              </a:ext>
            </a:extLst>
          </p:cNvPr>
          <p:cNvGraphicFramePr>
            <a:graphicFrameLocks noChangeAspect="1"/>
          </p:cNvGraphicFramePr>
          <p:nvPr>
            <p:extLst>
              <p:ext uri="{D42A27DB-BD31-4B8C-83A1-F6EECF244321}">
                <p14:modId xmlns:p14="http://schemas.microsoft.com/office/powerpoint/2010/main" val="1672449710"/>
              </p:ext>
            </p:extLst>
          </p:nvPr>
        </p:nvGraphicFramePr>
        <p:xfrm>
          <a:off x="1809742" y="3047801"/>
          <a:ext cx="2438400" cy="1168400"/>
        </p:xfrm>
        <a:graphic>
          <a:graphicData uri="http://schemas.openxmlformats.org/presentationml/2006/ole">
            <mc:AlternateContent xmlns:mc="http://schemas.openxmlformats.org/markup-compatibility/2006">
              <mc:Choice xmlns:v="urn:schemas-microsoft-com:vml" Requires="v">
                <p:oleObj name="ChemDoodle OLE" r:id="rId3" imgW="2438280" imgH="1168560" progId="CHEMDOODLEOLE.ChemDoodleEmbeddedObject.1">
                  <p:embed/>
                </p:oleObj>
              </mc:Choice>
              <mc:Fallback>
                <p:oleObj name="ChemDoodle OLE" r:id="rId3" imgW="2438280" imgH="1168560" progId="CHEMDOODLEOLE.ChemDoodleEmbeddedObject.1">
                  <p:embed/>
                  <p:pic>
                    <p:nvPicPr>
                      <p:cNvPr id="14" name="Object 13">
                        <a:extLst>
                          <a:ext uri="{FF2B5EF4-FFF2-40B4-BE49-F238E27FC236}">
                            <a16:creationId xmlns:a16="http://schemas.microsoft.com/office/drawing/2014/main" id="{62CCC074-6483-4ED7-993D-327A4601537F}"/>
                          </a:ext>
                        </a:extLst>
                      </p:cNvPr>
                      <p:cNvPicPr/>
                      <p:nvPr/>
                    </p:nvPicPr>
                    <p:blipFill>
                      <a:blip r:embed="rId4"/>
                      <a:stretch>
                        <a:fillRect/>
                      </a:stretch>
                    </p:blipFill>
                    <p:spPr>
                      <a:xfrm>
                        <a:off x="1809742" y="3047801"/>
                        <a:ext cx="2438400" cy="1168400"/>
                      </a:xfrm>
                      <a:prstGeom prst="rect">
                        <a:avLst/>
                      </a:prstGeom>
                    </p:spPr>
                  </p:pic>
                </p:oleObj>
              </mc:Fallback>
            </mc:AlternateContent>
          </a:graphicData>
        </a:graphic>
      </p:graphicFrame>
      <p:sp>
        <p:nvSpPr>
          <p:cNvPr id="11" name="Arrow: Right 10">
            <a:extLst>
              <a:ext uri="{FF2B5EF4-FFF2-40B4-BE49-F238E27FC236}">
                <a16:creationId xmlns:a16="http://schemas.microsoft.com/office/drawing/2014/main" id="{7743800D-A0C1-4553-A6D6-0E5CCCF222C4}"/>
              </a:ext>
            </a:extLst>
          </p:cNvPr>
          <p:cNvSpPr/>
          <p:nvPr/>
        </p:nvSpPr>
        <p:spPr>
          <a:xfrm>
            <a:off x="4500389" y="3253382"/>
            <a:ext cx="1171575" cy="378619"/>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graphicFrame>
        <p:nvGraphicFramePr>
          <p:cNvPr id="14" name="Object 13">
            <a:extLst>
              <a:ext uri="{FF2B5EF4-FFF2-40B4-BE49-F238E27FC236}">
                <a16:creationId xmlns:a16="http://schemas.microsoft.com/office/drawing/2014/main" id="{FD671966-6D4F-4195-BBED-1459169B04C4}"/>
              </a:ext>
            </a:extLst>
          </p:cNvPr>
          <p:cNvGraphicFramePr>
            <a:graphicFrameLocks noChangeAspect="1"/>
          </p:cNvGraphicFramePr>
          <p:nvPr>
            <p:extLst>
              <p:ext uri="{D42A27DB-BD31-4B8C-83A1-F6EECF244321}">
                <p14:modId xmlns:p14="http://schemas.microsoft.com/office/powerpoint/2010/main" val="4013644778"/>
              </p:ext>
            </p:extLst>
          </p:nvPr>
        </p:nvGraphicFramePr>
        <p:xfrm>
          <a:off x="5757697" y="2996950"/>
          <a:ext cx="2438400" cy="1168400"/>
        </p:xfrm>
        <a:graphic>
          <a:graphicData uri="http://schemas.openxmlformats.org/presentationml/2006/ole">
            <mc:AlternateContent xmlns:mc="http://schemas.openxmlformats.org/markup-compatibility/2006">
              <mc:Choice xmlns:v="urn:schemas-microsoft-com:vml" Requires="v">
                <p:oleObj name="ChemDoodle OLE" r:id="rId5" imgW="2438280" imgH="1168560" progId="CHEMDOODLEOLE.ChemDoodleEmbeddedObject.1">
                  <p:embed/>
                </p:oleObj>
              </mc:Choice>
              <mc:Fallback>
                <p:oleObj name="ChemDoodle OLE" r:id="rId5" imgW="2438280" imgH="1168560" progId="CHEMDOODLEOLE.ChemDoodleEmbeddedObject.1">
                  <p:embed/>
                  <p:pic>
                    <p:nvPicPr>
                      <p:cNvPr id="0" name=""/>
                      <p:cNvPicPr/>
                      <p:nvPr/>
                    </p:nvPicPr>
                    <p:blipFill>
                      <a:blip r:embed="rId6"/>
                      <a:stretch>
                        <a:fillRect/>
                      </a:stretch>
                    </p:blipFill>
                    <p:spPr>
                      <a:xfrm>
                        <a:off x="5757697" y="2996950"/>
                        <a:ext cx="2438400" cy="11684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1BB10EC1-2C87-4BF2-97BB-7D54E7B60C26}"/>
              </a:ext>
            </a:extLst>
          </p:cNvPr>
          <p:cNvSpPr txBox="1"/>
          <p:nvPr/>
        </p:nvSpPr>
        <p:spPr>
          <a:xfrm>
            <a:off x="2716920" y="4062312"/>
            <a:ext cx="4572000" cy="307777"/>
          </a:xfrm>
          <a:prstGeom prst="rect">
            <a:avLst/>
          </a:prstGeom>
          <a:noFill/>
        </p:spPr>
        <p:txBody>
          <a:bodyPr wrap="square">
            <a:spAutoFit/>
          </a:bodyPr>
          <a:lstStyle/>
          <a:p>
            <a:r>
              <a:rPr lang="en-IN" b="1" dirty="0"/>
              <a:t>Cimetidine</a:t>
            </a:r>
            <a:endParaRPr lang="en-IN" dirty="0"/>
          </a:p>
        </p:txBody>
      </p:sp>
    </p:spTree>
    <p:extLst>
      <p:ext uri="{BB962C8B-B14F-4D97-AF65-F5344CB8AC3E}">
        <p14:creationId xmlns:p14="http://schemas.microsoft.com/office/powerpoint/2010/main" val="880328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04611606-0049-49CE-83AC-227CA2E5C0F5}"/>
              </a:ext>
            </a:extLst>
          </p:cNvPr>
          <p:cNvSpPr/>
          <p:nvPr/>
        </p:nvSpPr>
        <p:spPr>
          <a:xfrm>
            <a:off x="5222081" y="2959642"/>
            <a:ext cx="628650" cy="716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48</a:t>
            </a:fld>
            <a:endParaRPr dirty="0"/>
          </a:p>
        </p:txBody>
      </p:sp>
      <p:sp>
        <p:nvSpPr>
          <p:cNvPr id="7" name="Rectangle 6">
            <a:extLst>
              <a:ext uri="{FF2B5EF4-FFF2-40B4-BE49-F238E27FC236}">
                <a16:creationId xmlns:a16="http://schemas.microsoft.com/office/drawing/2014/main" id="{83CB27D7-1895-42A5-9FC5-8D7E54257F69}"/>
              </a:ext>
            </a:extLst>
          </p:cNvPr>
          <p:cNvSpPr/>
          <p:nvPr/>
        </p:nvSpPr>
        <p:spPr>
          <a:xfrm>
            <a:off x="585788" y="1399612"/>
            <a:ext cx="8022430" cy="3258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1439889" y="485776"/>
            <a:ext cx="6454394" cy="913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E5EDA6D7-52A8-4546-A48E-0972A04E99FD}"/>
              </a:ext>
            </a:extLst>
          </p:cNvPr>
          <p:cNvSpPr txBox="1"/>
          <p:nvPr/>
        </p:nvSpPr>
        <p:spPr>
          <a:xfrm>
            <a:off x="2767255" y="741908"/>
            <a:ext cx="5840963" cy="400110"/>
          </a:xfrm>
          <a:prstGeom prst="rect">
            <a:avLst/>
          </a:prstGeom>
          <a:noFill/>
        </p:spPr>
        <p:txBody>
          <a:bodyPr wrap="square" rtlCol="0">
            <a:spAutoFit/>
          </a:bodyPr>
          <a:lstStyle/>
          <a:p>
            <a:r>
              <a:rPr lang="en-IN" sz="2000" dirty="0">
                <a:solidFill>
                  <a:schemeClr val="tx2">
                    <a:lumMod val="25000"/>
                  </a:schemeClr>
                </a:solidFill>
              </a:rPr>
              <a:t>SAR of H</a:t>
            </a:r>
            <a:r>
              <a:rPr lang="en-IN" sz="2000" baseline="-25000" dirty="0">
                <a:solidFill>
                  <a:schemeClr val="tx2">
                    <a:lumMod val="25000"/>
                  </a:schemeClr>
                </a:solidFill>
              </a:rPr>
              <a:t>2  </a:t>
            </a:r>
            <a:r>
              <a:rPr lang="en-IN" sz="2000" dirty="0">
                <a:solidFill>
                  <a:schemeClr val="tx2">
                    <a:lumMod val="25000"/>
                  </a:schemeClr>
                </a:solidFill>
              </a:rPr>
              <a:t>Receptor antagonist  </a:t>
            </a:r>
          </a:p>
        </p:txBody>
      </p:sp>
      <p:sp>
        <p:nvSpPr>
          <p:cNvPr id="6" name="Rectangle: Rounded Corners 5">
            <a:extLst>
              <a:ext uri="{FF2B5EF4-FFF2-40B4-BE49-F238E27FC236}">
                <a16:creationId xmlns:a16="http://schemas.microsoft.com/office/drawing/2014/main" id="{79007A7D-D243-44A2-ABB9-DB45D0CBBFCE}"/>
              </a:ext>
            </a:extLst>
          </p:cNvPr>
          <p:cNvSpPr/>
          <p:nvPr/>
        </p:nvSpPr>
        <p:spPr>
          <a:xfrm>
            <a:off x="3818069" y="1459429"/>
            <a:ext cx="2157413" cy="913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w="0"/>
                <a:solidFill>
                  <a:schemeClr val="tx1"/>
                </a:solidFill>
                <a:effectLst>
                  <a:outerShdw blurRad="38100" dist="19050" dir="2700000" algn="tl" rotWithShape="0">
                    <a:schemeClr val="dk1">
                      <a:alpha val="40000"/>
                    </a:schemeClr>
                  </a:outerShdw>
                </a:effectLst>
              </a:rPr>
              <a:t>Polar Group </a:t>
            </a:r>
          </a:p>
        </p:txBody>
      </p:sp>
      <p:sp>
        <p:nvSpPr>
          <p:cNvPr id="9" name="TextBox 8">
            <a:extLst>
              <a:ext uri="{FF2B5EF4-FFF2-40B4-BE49-F238E27FC236}">
                <a16:creationId xmlns:a16="http://schemas.microsoft.com/office/drawing/2014/main" id="{DE006E6D-5666-41AA-9F48-00A7E6CEB73C}"/>
              </a:ext>
            </a:extLst>
          </p:cNvPr>
          <p:cNvSpPr txBox="1"/>
          <p:nvPr/>
        </p:nvSpPr>
        <p:spPr>
          <a:xfrm>
            <a:off x="2963871" y="2313448"/>
            <a:ext cx="3865807" cy="375552"/>
          </a:xfrm>
          <a:prstGeom prst="rect">
            <a:avLst/>
          </a:prstGeom>
          <a:noFill/>
        </p:spPr>
        <p:txBody>
          <a:bodyPr wrap="square">
            <a:spAutoFit/>
          </a:bodyPr>
          <a:lstStyle/>
          <a:p>
            <a:pPr>
              <a:lnSpc>
                <a:spcPct val="150000"/>
              </a:lnSpc>
            </a:pPr>
            <a:r>
              <a:rPr lang="en-US" dirty="0"/>
              <a:t>The terminal nitrogen group should be polar </a:t>
            </a:r>
            <a:endParaRPr lang="en-IN" dirty="0"/>
          </a:p>
        </p:txBody>
      </p:sp>
      <p:cxnSp>
        <p:nvCxnSpPr>
          <p:cNvPr id="15" name="Straight Arrow Connector 14">
            <a:extLst>
              <a:ext uri="{FF2B5EF4-FFF2-40B4-BE49-F238E27FC236}">
                <a16:creationId xmlns:a16="http://schemas.microsoft.com/office/drawing/2014/main" id="{75B445C4-784F-4D2E-AABD-45312A3F3F64}"/>
              </a:ext>
            </a:extLst>
          </p:cNvPr>
          <p:cNvCxnSpPr/>
          <p:nvPr/>
        </p:nvCxnSpPr>
        <p:spPr>
          <a:xfrm flipH="1">
            <a:off x="5850731" y="2669480"/>
            <a:ext cx="319087" cy="330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03D6848-5C3C-45E1-AE36-94B2C5EBE3C1}"/>
              </a:ext>
            </a:extLst>
          </p:cNvPr>
          <p:cNvSpPr txBox="1"/>
          <p:nvPr/>
        </p:nvSpPr>
        <p:spPr>
          <a:xfrm>
            <a:off x="3818069" y="3995003"/>
            <a:ext cx="1217481" cy="307777"/>
          </a:xfrm>
          <a:prstGeom prst="rect">
            <a:avLst/>
          </a:prstGeom>
          <a:noFill/>
        </p:spPr>
        <p:txBody>
          <a:bodyPr wrap="square">
            <a:spAutoFit/>
          </a:bodyPr>
          <a:lstStyle/>
          <a:p>
            <a:r>
              <a:rPr lang="en-IN" b="1" dirty="0"/>
              <a:t>Ranitidine</a:t>
            </a:r>
            <a:endParaRPr lang="en-IN" dirty="0"/>
          </a:p>
        </p:txBody>
      </p:sp>
      <p:graphicFrame>
        <p:nvGraphicFramePr>
          <p:cNvPr id="14" name="Object 13">
            <a:extLst>
              <a:ext uri="{FF2B5EF4-FFF2-40B4-BE49-F238E27FC236}">
                <a16:creationId xmlns:a16="http://schemas.microsoft.com/office/drawing/2014/main" id="{9A8E746F-4D6A-4E6F-A5A6-383839821AD8}"/>
              </a:ext>
            </a:extLst>
          </p:cNvPr>
          <p:cNvGraphicFramePr>
            <a:graphicFrameLocks noChangeAspect="1"/>
          </p:cNvGraphicFramePr>
          <p:nvPr>
            <p:extLst>
              <p:ext uri="{D42A27DB-BD31-4B8C-83A1-F6EECF244321}">
                <p14:modId xmlns:p14="http://schemas.microsoft.com/office/powerpoint/2010/main" val="1732905740"/>
              </p:ext>
            </p:extLst>
          </p:nvPr>
        </p:nvGraphicFramePr>
        <p:xfrm>
          <a:off x="2900511" y="2908310"/>
          <a:ext cx="3327400" cy="1028700"/>
        </p:xfrm>
        <a:graphic>
          <a:graphicData uri="http://schemas.openxmlformats.org/presentationml/2006/ole">
            <mc:AlternateContent xmlns:mc="http://schemas.openxmlformats.org/markup-compatibility/2006">
              <mc:Choice xmlns:v="urn:schemas-microsoft-com:vml" Requires="v">
                <p:oleObj name="ChemDoodle OLE" r:id="rId3" imgW="3327480" imgH="1028880" progId="CHEMDOODLEOLE.ChemDoodleEmbeddedObject.1">
                  <p:embed/>
                </p:oleObj>
              </mc:Choice>
              <mc:Fallback>
                <p:oleObj name="ChemDoodle OLE" r:id="rId3" imgW="3327480" imgH="1028880" progId="CHEMDOODLEOLE.ChemDoodleEmbeddedObject.1">
                  <p:embed/>
                  <p:pic>
                    <p:nvPicPr>
                      <p:cNvPr id="15" name="Object 14">
                        <a:extLst>
                          <a:ext uri="{FF2B5EF4-FFF2-40B4-BE49-F238E27FC236}">
                            <a16:creationId xmlns:a16="http://schemas.microsoft.com/office/drawing/2014/main" id="{BB72073C-0EFC-416E-AAC9-B2EB29909C21}"/>
                          </a:ext>
                        </a:extLst>
                      </p:cNvPr>
                      <p:cNvPicPr/>
                      <p:nvPr/>
                    </p:nvPicPr>
                    <p:blipFill>
                      <a:blip r:embed="rId4"/>
                      <a:stretch>
                        <a:fillRect/>
                      </a:stretch>
                    </p:blipFill>
                    <p:spPr>
                      <a:xfrm>
                        <a:off x="2900511" y="2908310"/>
                        <a:ext cx="3327400" cy="1028700"/>
                      </a:xfrm>
                      <a:prstGeom prst="rect">
                        <a:avLst/>
                      </a:prstGeom>
                    </p:spPr>
                  </p:pic>
                </p:oleObj>
              </mc:Fallback>
            </mc:AlternateContent>
          </a:graphicData>
        </a:graphic>
      </p:graphicFrame>
    </p:spTree>
    <p:extLst>
      <p:ext uri="{BB962C8B-B14F-4D97-AF65-F5344CB8AC3E}">
        <p14:creationId xmlns:p14="http://schemas.microsoft.com/office/powerpoint/2010/main" val="533029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04611606-0049-49CE-83AC-227CA2E5C0F5}"/>
              </a:ext>
            </a:extLst>
          </p:cNvPr>
          <p:cNvSpPr/>
          <p:nvPr/>
        </p:nvSpPr>
        <p:spPr>
          <a:xfrm>
            <a:off x="5222081" y="2959642"/>
            <a:ext cx="628650" cy="716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49</a:t>
            </a:fld>
            <a:endParaRPr dirty="0"/>
          </a:p>
        </p:txBody>
      </p:sp>
      <p:sp>
        <p:nvSpPr>
          <p:cNvPr id="7" name="Rectangle 6">
            <a:extLst>
              <a:ext uri="{FF2B5EF4-FFF2-40B4-BE49-F238E27FC236}">
                <a16:creationId xmlns:a16="http://schemas.microsoft.com/office/drawing/2014/main" id="{83CB27D7-1895-42A5-9FC5-8D7E54257F69}"/>
              </a:ext>
            </a:extLst>
          </p:cNvPr>
          <p:cNvSpPr/>
          <p:nvPr/>
        </p:nvSpPr>
        <p:spPr>
          <a:xfrm>
            <a:off x="585788" y="1399612"/>
            <a:ext cx="8022430" cy="3258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1439889" y="485776"/>
            <a:ext cx="6454394" cy="913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E5EDA6D7-52A8-4546-A48E-0972A04E99FD}"/>
              </a:ext>
            </a:extLst>
          </p:cNvPr>
          <p:cNvSpPr txBox="1"/>
          <p:nvPr/>
        </p:nvSpPr>
        <p:spPr>
          <a:xfrm>
            <a:off x="2767256" y="741908"/>
            <a:ext cx="3807716" cy="400110"/>
          </a:xfrm>
          <a:prstGeom prst="rect">
            <a:avLst/>
          </a:prstGeom>
          <a:noFill/>
        </p:spPr>
        <p:txBody>
          <a:bodyPr wrap="square" rtlCol="0">
            <a:spAutoFit/>
          </a:bodyPr>
          <a:lstStyle/>
          <a:p>
            <a:r>
              <a:rPr lang="en-IN" sz="2000" dirty="0">
                <a:solidFill>
                  <a:schemeClr val="tx2">
                    <a:lumMod val="25000"/>
                  </a:schemeClr>
                </a:solidFill>
              </a:rPr>
              <a:t>SAR of H</a:t>
            </a:r>
            <a:r>
              <a:rPr lang="en-IN" sz="2000" baseline="-25000" dirty="0">
                <a:solidFill>
                  <a:schemeClr val="tx2">
                    <a:lumMod val="25000"/>
                  </a:schemeClr>
                </a:solidFill>
              </a:rPr>
              <a:t>2  </a:t>
            </a:r>
            <a:r>
              <a:rPr lang="en-IN" sz="2000" dirty="0">
                <a:solidFill>
                  <a:schemeClr val="tx2">
                    <a:lumMod val="25000"/>
                  </a:schemeClr>
                </a:solidFill>
              </a:rPr>
              <a:t>Receptor antagonist  </a:t>
            </a:r>
          </a:p>
        </p:txBody>
      </p:sp>
      <p:sp>
        <p:nvSpPr>
          <p:cNvPr id="6" name="Rectangle: Rounded Corners 5">
            <a:extLst>
              <a:ext uri="{FF2B5EF4-FFF2-40B4-BE49-F238E27FC236}">
                <a16:creationId xmlns:a16="http://schemas.microsoft.com/office/drawing/2014/main" id="{79007A7D-D243-44A2-ABB9-DB45D0CBBFCE}"/>
              </a:ext>
            </a:extLst>
          </p:cNvPr>
          <p:cNvSpPr/>
          <p:nvPr/>
        </p:nvSpPr>
        <p:spPr>
          <a:xfrm>
            <a:off x="3818069" y="1459429"/>
            <a:ext cx="2157413" cy="913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w="0"/>
                <a:solidFill>
                  <a:schemeClr val="tx1"/>
                </a:solidFill>
                <a:effectLst>
                  <a:outerShdw blurRad="38100" dist="19050" dir="2700000" algn="tl" rotWithShape="0">
                    <a:schemeClr val="dk1">
                      <a:alpha val="40000"/>
                    </a:schemeClr>
                  </a:outerShdw>
                </a:effectLst>
              </a:rPr>
              <a:t>Polar Group </a:t>
            </a:r>
          </a:p>
        </p:txBody>
      </p:sp>
      <p:sp>
        <p:nvSpPr>
          <p:cNvPr id="3" name="TextBox 2">
            <a:extLst>
              <a:ext uri="{FF2B5EF4-FFF2-40B4-BE49-F238E27FC236}">
                <a16:creationId xmlns:a16="http://schemas.microsoft.com/office/drawing/2014/main" id="{5921443C-0087-4595-87BB-3ED9E50276E8}"/>
              </a:ext>
            </a:extLst>
          </p:cNvPr>
          <p:cNvSpPr txBox="1"/>
          <p:nvPr/>
        </p:nvSpPr>
        <p:spPr>
          <a:xfrm>
            <a:off x="3078471" y="2487914"/>
            <a:ext cx="4616173" cy="307777"/>
          </a:xfrm>
          <a:prstGeom prst="rect">
            <a:avLst/>
          </a:prstGeom>
          <a:noFill/>
        </p:spPr>
        <p:txBody>
          <a:bodyPr wrap="square" rtlCol="0">
            <a:spAutoFit/>
          </a:bodyPr>
          <a:lstStyle/>
          <a:p>
            <a:r>
              <a:rPr lang="en-IN" dirty="0"/>
              <a:t>Cyanoguanidine substituent results in potent compound</a:t>
            </a:r>
          </a:p>
        </p:txBody>
      </p:sp>
      <p:sp>
        <p:nvSpPr>
          <p:cNvPr id="16" name="TextBox 15">
            <a:extLst>
              <a:ext uri="{FF2B5EF4-FFF2-40B4-BE49-F238E27FC236}">
                <a16:creationId xmlns:a16="http://schemas.microsoft.com/office/drawing/2014/main" id="{D7D8EA78-A8E3-4018-A4FB-D9812A671335}"/>
              </a:ext>
            </a:extLst>
          </p:cNvPr>
          <p:cNvSpPr txBox="1"/>
          <p:nvPr/>
        </p:nvSpPr>
        <p:spPr>
          <a:xfrm>
            <a:off x="4225937" y="4349947"/>
            <a:ext cx="1173377" cy="307777"/>
          </a:xfrm>
          <a:prstGeom prst="rect">
            <a:avLst/>
          </a:prstGeom>
          <a:noFill/>
        </p:spPr>
        <p:txBody>
          <a:bodyPr wrap="square">
            <a:spAutoFit/>
          </a:bodyPr>
          <a:lstStyle/>
          <a:p>
            <a:r>
              <a:rPr lang="en-IN" b="1" dirty="0"/>
              <a:t>Cimetidine</a:t>
            </a:r>
            <a:endParaRPr lang="en-IN" dirty="0"/>
          </a:p>
        </p:txBody>
      </p:sp>
      <p:graphicFrame>
        <p:nvGraphicFramePr>
          <p:cNvPr id="17" name="Object 16">
            <a:extLst>
              <a:ext uri="{FF2B5EF4-FFF2-40B4-BE49-F238E27FC236}">
                <a16:creationId xmlns:a16="http://schemas.microsoft.com/office/drawing/2014/main" id="{CBFD7D70-A039-4179-AD59-928CB267CA59}"/>
              </a:ext>
            </a:extLst>
          </p:cNvPr>
          <p:cNvGraphicFramePr>
            <a:graphicFrameLocks noChangeAspect="1"/>
          </p:cNvGraphicFramePr>
          <p:nvPr>
            <p:extLst>
              <p:ext uri="{D42A27DB-BD31-4B8C-83A1-F6EECF244321}">
                <p14:modId xmlns:p14="http://schemas.microsoft.com/office/powerpoint/2010/main" val="1017357088"/>
              </p:ext>
            </p:extLst>
          </p:nvPr>
        </p:nvGraphicFramePr>
        <p:xfrm>
          <a:off x="3743922" y="3045102"/>
          <a:ext cx="2438400" cy="1168400"/>
        </p:xfrm>
        <a:graphic>
          <a:graphicData uri="http://schemas.openxmlformats.org/presentationml/2006/ole">
            <mc:AlternateContent xmlns:mc="http://schemas.openxmlformats.org/markup-compatibility/2006">
              <mc:Choice xmlns:v="urn:schemas-microsoft-com:vml" Requires="v">
                <p:oleObj name="ChemDoodle OLE" r:id="rId3" imgW="2438280" imgH="1168560" progId="CHEMDOODLEOLE.ChemDoodleEmbeddedObject.1">
                  <p:embed/>
                </p:oleObj>
              </mc:Choice>
              <mc:Fallback>
                <p:oleObj name="ChemDoodle OLE" r:id="rId3" imgW="2438280" imgH="1168560" progId="CHEMDOODLEOLE.ChemDoodleEmbeddedObject.1">
                  <p:embed/>
                  <p:pic>
                    <p:nvPicPr>
                      <p:cNvPr id="10" name="Object 9">
                        <a:extLst>
                          <a:ext uri="{FF2B5EF4-FFF2-40B4-BE49-F238E27FC236}">
                            <a16:creationId xmlns:a16="http://schemas.microsoft.com/office/drawing/2014/main" id="{594A24AD-0EB1-43F7-8707-303F9770FDEA}"/>
                          </a:ext>
                        </a:extLst>
                      </p:cNvPr>
                      <p:cNvPicPr/>
                      <p:nvPr/>
                    </p:nvPicPr>
                    <p:blipFill>
                      <a:blip r:embed="rId4"/>
                      <a:stretch>
                        <a:fillRect/>
                      </a:stretch>
                    </p:blipFill>
                    <p:spPr>
                      <a:xfrm>
                        <a:off x="3743922" y="3045102"/>
                        <a:ext cx="2438400" cy="1168400"/>
                      </a:xfrm>
                      <a:prstGeom prst="rect">
                        <a:avLst/>
                      </a:prstGeom>
                    </p:spPr>
                  </p:pic>
                </p:oleObj>
              </mc:Fallback>
            </mc:AlternateContent>
          </a:graphicData>
        </a:graphic>
      </p:graphicFrame>
    </p:spTree>
    <p:extLst>
      <p:ext uri="{BB962C8B-B14F-4D97-AF65-F5344CB8AC3E}">
        <p14:creationId xmlns:p14="http://schemas.microsoft.com/office/powerpoint/2010/main" val="269975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60785" y="1858995"/>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19726" y="492021"/>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spcBef>
                <a:spcPts val="130"/>
              </a:spcBef>
            </a:pPr>
            <a:endParaRPr lang="en-IN" dirty="0">
              <a:latin typeface="Century Gothic"/>
              <a:cs typeface="Century Gothic"/>
            </a:endParaRPr>
          </a:p>
        </p:txBody>
      </p:sp>
      <p:sp>
        <p:nvSpPr>
          <p:cNvPr id="2" name="TextBox 1">
            <a:extLst>
              <a:ext uri="{FF2B5EF4-FFF2-40B4-BE49-F238E27FC236}">
                <a16:creationId xmlns:a16="http://schemas.microsoft.com/office/drawing/2014/main" id="{AA1F122D-785D-4439-B8AC-8493C97C540E}"/>
              </a:ext>
            </a:extLst>
          </p:cNvPr>
          <p:cNvSpPr txBox="1"/>
          <p:nvPr/>
        </p:nvSpPr>
        <p:spPr>
          <a:xfrm>
            <a:off x="1042007" y="672402"/>
            <a:ext cx="7216167" cy="975716"/>
          </a:xfrm>
          <a:prstGeom prst="rect">
            <a:avLst/>
          </a:prstGeom>
          <a:noFill/>
        </p:spPr>
        <p:txBody>
          <a:bodyPr wrap="square" rtlCol="0">
            <a:spAutoFit/>
          </a:bodyPr>
          <a:lstStyle/>
          <a:p>
            <a:r>
              <a:rPr lang="en-IN" sz="1800" b="1" dirty="0">
                <a:solidFill>
                  <a:srgbClr val="002060"/>
                </a:solidFill>
              </a:rPr>
              <a:t>Location: </a:t>
            </a:r>
          </a:p>
          <a:p>
            <a:pPr>
              <a:lnSpc>
                <a:spcPct val="150000"/>
              </a:lnSpc>
            </a:pPr>
            <a:r>
              <a:rPr lang="en-IN" b="1" dirty="0">
                <a:solidFill>
                  <a:srgbClr val="002060"/>
                </a:solidFill>
              </a:rPr>
              <a:t>The tissue fixed mast cells &amp; blood basophiles are principle cells where histamine is stored in secretary granules</a:t>
            </a:r>
            <a:endParaRPr lang="en-IN" sz="1800" b="1" dirty="0">
              <a:solidFill>
                <a:srgbClr val="002060"/>
              </a:solidFill>
            </a:endParaRPr>
          </a:p>
        </p:txBody>
      </p:sp>
      <p:graphicFrame>
        <p:nvGraphicFramePr>
          <p:cNvPr id="10" name="Object 9">
            <a:extLst>
              <a:ext uri="{FF2B5EF4-FFF2-40B4-BE49-F238E27FC236}">
                <a16:creationId xmlns:a16="http://schemas.microsoft.com/office/drawing/2014/main" id="{7DBAEB1C-0C83-4817-BBA8-A4FE5E5FAEB6}"/>
              </a:ext>
            </a:extLst>
          </p:cNvPr>
          <p:cNvGraphicFramePr>
            <a:graphicFrameLocks noChangeAspect="1"/>
          </p:cNvGraphicFramePr>
          <p:nvPr>
            <p:extLst>
              <p:ext uri="{D42A27DB-BD31-4B8C-83A1-F6EECF244321}">
                <p14:modId xmlns:p14="http://schemas.microsoft.com/office/powerpoint/2010/main" val="1664927770"/>
              </p:ext>
            </p:extLst>
          </p:nvPr>
        </p:nvGraphicFramePr>
        <p:xfrm>
          <a:off x="5521633" y="3265299"/>
          <a:ext cx="762000" cy="1054100"/>
        </p:xfrm>
        <a:graphic>
          <a:graphicData uri="http://schemas.openxmlformats.org/presentationml/2006/ole">
            <mc:AlternateContent xmlns:mc="http://schemas.openxmlformats.org/markup-compatibility/2006">
              <mc:Choice xmlns:v="urn:schemas-microsoft-com:vml" Requires="v">
                <p:oleObj name="ChemDoodle OLE" r:id="rId3" imgW="762120" imgH="1054080" progId="CHEMDOODLEOLE.ChemDoodleEmbeddedObject.1">
                  <p:embed/>
                </p:oleObj>
              </mc:Choice>
              <mc:Fallback>
                <p:oleObj name="ChemDoodle OLE" r:id="rId3" imgW="762120" imgH="1054080" progId="CHEMDOODLEOLE.ChemDoodleEmbeddedObject.1">
                  <p:embed/>
                  <p:pic>
                    <p:nvPicPr>
                      <p:cNvPr id="0" name=""/>
                      <p:cNvPicPr/>
                      <p:nvPr/>
                    </p:nvPicPr>
                    <p:blipFill>
                      <a:blip r:embed="rId4"/>
                      <a:stretch>
                        <a:fillRect/>
                      </a:stretch>
                    </p:blipFill>
                    <p:spPr>
                      <a:xfrm>
                        <a:off x="5521633" y="3265299"/>
                        <a:ext cx="762000" cy="1054100"/>
                      </a:xfrm>
                      <a:prstGeom prst="rect">
                        <a:avLst/>
                      </a:prstGeom>
                    </p:spPr>
                  </p:pic>
                </p:oleObj>
              </mc:Fallback>
            </mc:AlternateContent>
          </a:graphicData>
        </a:graphic>
      </p:graphicFrame>
      <p:pic>
        <p:nvPicPr>
          <p:cNvPr id="536" name="Picture 535">
            <a:extLst>
              <a:ext uri="{FF2B5EF4-FFF2-40B4-BE49-F238E27FC236}">
                <a16:creationId xmlns:a16="http://schemas.microsoft.com/office/drawing/2014/main" id="{680B3A07-3412-4A75-BD6B-8E9F7AAA26EA}"/>
              </a:ext>
            </a:extLst>
          </p:cNvPr>
          <p:cNvPicPr>
            <a:picLocks noChangeAspect="1"/>
          </p:cNvPicPr>
          <p:nvPr/>
        </p:nvPicPr>
        <p:blipFill>
          <a:blip r:embed="rId5"/>
          <a:stretch>
            <a:fillRect/>
          </a:stretch>
        </p:blipFill>
        <p:spPr>
          <a:xfrm rot="4352397">
            <a:off x="1855149" y="1922286"/>
            <a:ext cx="1135784" cy="1367042"/>
          </a:xfrm>
          <a:prstGeom prst="rect">
            <a:avLst/>
          </a:prstGeom>
        </p:spPr>
      </p:pic>
      <p:sp>
        <p:nvSpPr>
          <p:cNvPr id="538" name="TextBox 537">
            <a:extLst>
              <a:ext uri="{FF2B5EF4-FFF2-40B4-BE49-F238E27FC236}">
                <a16:creationId xmlns:a16="http://schemas.microsoft.com/office/drawing/2014/main" id="{59723434-EE50-4646-A239-5AC9E4587C54}"/>
              </a:ext>
            </a:extLst>
          </p:cNvPr>
          <p:cNvSpPr txBox="1"/>
          <p:nvPr/>
        </p:nvSpPr>
        <p:spPr>
          <a:xfrm>
            <a:off x="935831" y="3317728"/>
            <a:ext cx="5436393" cy="307777"/>
          </a:xfrm>
          <a:prstGeom prst="rect">
            <a:avLst/>
          </a:prstGeom>
          <a:noFill/>
        </p:spPr>
        <p:txBody>
          <a:bodyPr wrap="square" rtlCol="0">
            <a:spAutoFit/>
          </a:bodyPr>
          <a:lstStyle/>
          <a:p>
            <a:r>
              <a:rPr lang="en-IN" dirty="0"/>
              <a:t>Skin: </a:t>
            </a:r>
          </a:p>
        </p:txBody>
      </p:sp>
      <p:pic>
        <p:nvPicPr>
          <p:cNvPr id="539" name="Picture 538" descr="Diagram&#10;&#10;Description automatically generated with medium confidence">
            <a:extLst>
              <a:ext uri="{FF2B5EF4-FFF2-40B4-BE49-F238E27FC236}">
                <a16:creationId xmlns:a16="http://schemas.microsoft.com/office/drawing/2014/main" id="{BA117669-EA34-49C0-9965-F007EDC55323}"/>
              </a:ext>
            </a:extLst>
          </p:cNvPr>
          <p:cNvPicPr>
            <a:picLocks noChangeAspect="1"/>
          </p:cNvPicPr>
          <p:nvPr/>
        </p:nvPicPr>
        <p:blipFill>
          <a:blip r:embed="rId6"/>
          <a:stretch>
            <a:fillRect/>
          </a:stretch>
        </p:blipFill>
        <p:spPr>
          <a:xfrm>
            <a:off x="1844838" y="3210373"/>
            <a:ext cx="1153891" cy="1123289"/>
          </a:xfrm>
          <a:prstGeom prst="rect">
            <a:avLst/>
          </a:prstGeom>
        </p:spPr>
      </p:pic>
      <p:sp>
        <p:nvSpPr>
          <p:cNvPr id="540" name="TextBox 539">
            <a:extLst>
              <a:ext uri="{FF2B5EF4-FFF2-40B4-BE49-F238E27FC236}">
                <a16:creationId xmlns:a16="http://schemas.microsoft.com/office/drawing/2014/main" id="{ABA6A6DC-A3CE-464A-9F33-121AE69BBA49}"/>
              </a:ext>
            </a:extLst>
          </p:cNvPr>
          <p:cNvSpPr txBox="1"/>
          <p:nvPr/>
        </p:nvSpPr>
        <p:spPr>
          <a:xfrm>
            <a:off x="3121818" y="3330284"/>
            <a:ext cx="1496351" cy="307777"/>
          </a:xfrm>
          <a:prstGeom prst="rect">
            <a:avLst/>
          </a:prstGeom>
          <a:noFill/>
        </p:spPr>
        <p:txBody>
          <a:bodyPr wrap="square" rtlCol="0">
            <a:spAutoFit/>
          </a:bodyPr>
          <a:lstStyle/>
          <a:p>
            <a:r>
              <a:rPr lang="en-IN" dirty="0"/>
              <a:t>Lungs: </a:t>
            </a:r>
          </a:p>
        </p:txBody>
      </p:sp>
      <p:grpSp>
        <p:nvGrpSpPr>
          <p:cNvPr id="541" name="Group 518">
            <a:extLst>
              <a:ext uri="{FF2B5EF4-FFF2-40B4-BE49-F238E27FC236}">
                <a16:creationId xmlns:a16="http://schemas.microsoft.com/office/drawing/2014/main" id="{37391ACE-6C07-422C-9782-95101545E13D}"/>
              </a:ext>
            </a:extLst>
          </p:cNvPr>
          <p:cNvGrpSpPr>
            <a:grpSpLocks/>
          </p:cNvGrpSpPr>
          <p:nvPr/>
        </p:nvGrpSpPr>
        <p:grpSpPr bwMode="auto">
          <a:xfrm>
            <a:off x="3831275" y="3349874"/>
            <a:ext cx="801489" cy="892969"/>
            <a:chOff x="1876" y="1235"/>
            <a:chExt cx="1978" cy="1893"/>
          </a:xfrm>
        </p:grpSpPr>
        <p:grpSp>
          <p:nvGrpSpPr>
            <p:cNvPr id="542" name="Group 205">
              <a:extLst>
                <a:ext uri="{FF2B5EF4-FFF2-40B4-BE49-F238E27FC236}">
                  <a16:creationId xmlns:a16="http://schemas.microsoft.com/office/drawing/2014/main" id="{FB5EFB31-F770-41D8-9E67-157C5CFF5DF8}"/>
                </a:ext>
              </a:extLst>
            </p:cNvPr>
            <p:cNvGrpSpPr>
              <a:grpSpLocks/>
            </p:cNvGrpSpPr>
            <p:nvPr/>
          </p:nvGrpSpPr>
          <p:grpSpPr bwMode="auto">
            <a:xfrm>
              <a:off x="1876" y="1235"/>
              <a:ext cx="1978" cy="1893"/>
              <a:chOff x="1876" y="1235"/>
              <a:chExt cx="1978" cy="1893"/>
            </a:xfrm>
          </p:grpSpPr>
          <p:sp>
            <p:nvSpPr>
              <p:cNvPr id="855" name="Freeform 5">
                <a:extLst>
                  <a:ext uri="{FF2B5EF4-FFF2-40B4-BE49-F238E27FC236}">
                    <a16:creationId xmlns:a16="http://schemas.microsoft.com/office/drawing/2014/main" id="{D3A463AD-BDEE-450C-8BE6-7A0E02DD933C}"/>
                  </a:ext>
                </a:extLst>
              </p:cNvPr>
              <p:cNvSpPr>
                <a:spLocks/>
              </p:cNvSpPr>
              <p:nvPr/>
            </p:nvSpPr>
            <p:spPr bwMode="auto">
              <a:xfrm>
                <a:off x="1876" y="1325"/>
                <a:ext cx="968" cy="1750"/>
              </a:xfrm>
              <a:custGeom>
                <a:avLst/>
                <a:gdLst>
                  <a:gd name="T0" fmla="*/ 4567 w 387"/>
                  <a:gd name="T1" fmla="*/ 115 h 656"/>
                  <a:gd name="T2" fmla="*/ 5493 w 387"/>
                  <a:gd name="T3" fmla="*/ 3359 h 656"/>
                  <a:gd name="T4" fmla="*/ 5993 w 387"/>
                  <a:gd name="T5" fmla="*/ 6456 h 656"/>
                  <a:gd name="T6" fmla="*/ 5963 w 387"/>
                  <a:gd name="T7" fmla="*/ 7080 h 656"/>
                  <a:gd name="T8" fmla="*/ 5775 w 387"/>
                  <a:gd name="T9" fmla="*/ 9345 h 656"/>
                  <a:gd name="T10" fmla="*/ 2804 w 387"/>
                  <a:gd name="T11" fmla="*/ 11428 h 656"/>
                  <a:gd name="T12" fmla="*/ 2376 w 387"/>
                  <a:gd name="T13" fmla="*/ 11466 h 656"/>
                  <a:gd name="T14" fmla="*/ 2284 w 387"/>
                  <a:gd name="T15" fmla="*/ 11450 h 656"/>
                  <a:gd name="T16" fmla="*/ 2209 w 387"/>
                  <a:gd name="T17" fmla="*/ 11487 h 656"/>
                  <a:gd name="T18" fmla="*/ 333 w 387"/>
                  <a:gd name="T19" fmla="*/ 11770 h 656"/>
                  <a:gd name="T20" fmla="*/ 363 w 387"/>
                  <a:gd name="T21" fmla="*/ 6875 h 656"/>
                  <a:gd name="T22" fmla="*/ 425 w 387"/>
                  <a:gd name="T23" fmla="*/ 6704 h 656"/>
                  <a:gd name="T24" fmla="*/ 688 w 387"/>
                  <a:gd name="T25" fmla="*/ 5295 h 656"/>
                  <a:gd name="T26" fmla="*/ 1063 w 387"/>
                  <a:gd name="T27" fmla="*/ 4028 h 656"/>
                  <a:gd name="T28" fmla="*/ 2709 w 387"/>
                  <a:gd name="T29" fmla="*/ 1403 h 656"/>
                  <a:gd name="T30" fmla="*/ 4567 w 387"/>
                  <a:gd name="T31" fmla="*/ 115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7" h="656">
                    <a:moveTo>
                      <a:pt x="292" y="6"/>
                    </a:moveTo>
                    <a:cubicBezTo>
                      <a:pt x="335" y="13"/>
                      <a:pt x="376" y="67"/>
                      <a:pt x="351" y="177"/>
                    </a:cubicBezTo>
                    <a:cubicBezTo>
                      <a:pt x="369" y="222"/>
                      <a:pt x="385" y="289"/>
                      <a:pt x="383" y="340"/>
                    </a:cubicBezTo>
                    <a:cubicBezTo>
                      <a:pt x="382" y="363"/>
                      <a:pt x="381" y="373"/>
                      <a:pt x="381" y="373"/>
                    </a:cubicBezTo>
                    <a:cubicBezTo>
                      <a:pt x="385" y="402"/>
                      <a:pt x="387" y="463"/>
                      <a:pt x="369" y="492"/>
                    </a:cubicBezTo>
                    <a:cubicBezTo>
                      <a:pt x="352" y="522"/>
                      <a:pt x="301" y="595"/>
                      <a:pt x="179" y="602"/>
                    </a:cubicBezTo>
                    <a:cubicBezTo>
                      <a:pt x="169" y="602"/>
                      <a:pt x="161" y="603"/>
                      <a:pt x="152" y="604"/>
                    </a:cubicBezTo>
                    <a:cubicBezTo>
                      <a:pt x="150" y="604"/>
                      <a:pt x="148" y="603"/>
                      <a:pt x="146" y="603"/>
                    </a:cubicBezTo>
                    <a:cubicBezTo>
                      <a:pt x="144" y="603"/>
                      <a:pt x="143" y="605"/>
                      <a:pt x="141" y="605"/>
                    </a:cubicBezTo>
                    <a:cubicBezTo>
                      <a:pt x="50" y="619"/>
                      <a:pt x="29" y="656"/>
                      <a:pt x="21" y="620"/>
                    </a:cubicBezTo>
                    <a:cubicBezTo>
                      <a:pt x="12" y="580"/>
                      <a:pt x="0" y="411"/>
                      <a:pt x="23" y="362"/>
                    </a:cubicBezTo>
                    <a:cubicBezTo>
                      <a:pt x="25" y="358"/>
                      <a:pt x="27" y="353"/>
                      <a:pt x="27" y="353"/>
                    </a:cubicBezTo>
                    <a:cubicBezTo>
                      <a:pt x="28" y="338"/>
                      <a:pt x="34" y="286"/>
                      <a:pt x="44" y="279"/>
                    </a:cubicBezTo>
                    <a:cubicBezTo>
                      <a:pt x="45" y="266"/>
                      <a:pt x="51" y="244"/>
                      <a:pt x="68" y="212"/>
                    </a:cubicBezTo>
                    <a:cubicBezTo>
                      <a:pt x="86" y="179"/>
                      <a:pt x="126" y="118"/>
                      <a:pt x="173" y="74"/>
                    </a:cubicBezTo>
                    <a:cubicBezTo>
                      <a:pt x="220" y="29"/>
                      <a:pt x="250" y="0"/>
                      <a:pt x="292" y="6"/>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56" name="Freeform 6">
                <a:extLst>
                  <a:ext uri="{FF2B5EF4-FFF2-40B4-BE49-F238E27FC236}">
                    <a16:creationId xmlns:a16="http://schemas.microsoft.com/office/drawing/2014/main" id="{3F004AFD-0499-4740-AB3D-EDBE974CDC46}"/>
                  </a:ext>
                </a:extLst>
              </p:cNvPr>
              <p:cNvSpPr>
                <a:spLocks/>
              </p:cNvSpPr>
              <p:nvPr/>
            </p:nvSpPr>
            <p:spPr bwMode="auto">
              <a:xfrm>
                <a:off x="2931" y="1243"/>
                <a:ext cx="923" cy="1837"/>
              </a:xfrm>
              <a:custGeom>
                <a:avLst/>
                <a:gdLst>
                  <a:gd name="T0" fmla="*/ 1176 w 369"/>
                  <a:gd name="T1" fmla="*/ 776 h 689"/>
                  <a:gd name="T2" fmla="*/ 583 w 369"/>
                  <a:gd name="T3" fmla="*/ 3695 h 689"/>
                  <a:gd name="T4" fmla="*/ 188 w 369"/>
                  <a:gd name="T5" fmla="*/ 6276 h 689"/>
                  <a:gd name="T6" fmla="*/ 708 w 369"/>
                  <a:gd name="T7" fmla="*/ 7825 h 689"/>
                  <a:gd name="T8" fmla="*/ 1813 w 369"/>
                  <a:gd name="T9" fmla="*/ 9625 h 689"/>
                  <a:gd name="T10" fmla="*/ 1801 w 369"/>
                  <a:gd name="T11" fmla="*/ 11409 h 689"/>
                  <a:gd name="T12" fmla="*/ 2679 w 369"/>
                  <a:gd name="T13" fmla="*/ 11771 h 689"/>
                  <a:gd name="T14" fmla="*/ 3492 w 369"/>
                  <a:gd name="T15" fmla="*/ 12184 h 689"/>
                  <a:gd name="T16" fmla="*/ 5525 w 369"/>
                  <a:gd name="T17" fmla="*/ 12910 h 689"/>
                  <a:gd name="T18" fmla="*/ 5776 w 369"/>
                  <a:gd name="T19" fmla="*/ 9156 h 689"/>
                  <a:gd name="T20" fmla="*/ 5651 w 369"/>
                  <a:gd name="T21" fmla="*/ 7919 h 689"/>
                  <a:gd name="T22" fmla="*/ 5663 w 369"/>
                  <a:gd name="T23" fmla="*/ 7735 h 689"/>
                  <a:gd name="T24" fmla="*/ 4850 w 369"/>
                  <a:gd name="T25" fmla="*/ 4151 h 689"/>
                  <a:gd name="T26" fmla="*/ 1176 w 369"/>
                  <a:gd name="T27" fmla="*/ 776 h 6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689">
                    <a:moveTo>
                      <a:pt x="75" y="41"/>
                    </a:moveTo>
                    <a:cubicBezTo>
                      <a:pt x="50" y="55"/>
                      <a:pt x="25" y="79"/>
                      <a:pt x="37" y="195"/>
                    </a:cubicBezTo>
                    <a:cubicBezTo>
                      <a:pt x="29" y="204"/>
                      <a:pt x="0" y="262"/>
                      <a:pt x="12" y="331"/>
                    </a:cubicBezTo>
                    <a:cubicBezTo>
                      <a:pt x="23" y="401"/>
                      <a:pt x="45" y="413"/>
                      <a:pt x="45" y="413"/>
                    </a:cubicBezTo>
                    <a:cubicBezTo>
                      <a:pt x="70" y="438"/>
                      <a:pt x="114" y="466"/>
                      <a:pt x="116" y="508"/>
                    </a:cubicBezTo>
                    <a:cubicBezTo>
                      <a:pt x="119" y="551"/>
                      <a:pt x="94" y="577"/>
                      <a:pt x="115" y="602"/>
                    </a:cubicBezTo>
                    <a:cubicBezTo>
                      <a:pt x="136" y="627"/>
                      <a:pt x="160" y="622"/>
                      <a:pt x="171" y="621"/>
                    </a:cubicBezTo>
                    <a:cubicBezTo>
                      <a:pt x="176" y="629"/>
                      <a:pt x="177" y="627"/>
                      <a:pt x="223" y="643"/>
                    </a:cubicBezTo>
                    <a:cubicBezTo>
                      <a:pt x="270" y="659"/>
                      <a:pt x="341" y="689"/>
                      <a:pt x="353" y="681"/>
                    </a:cubicBezTo>
                    <a:cubicBezTo>
                      <a:pt x="365" y="673"/>
                      <a:pt x="369" y="523"/>
                      <a:pt x="369" y="483"/>
                    </a:cubicBezTo>
                    <a:cubicBezTo>
                      <a:pt x="369" y="443"/>
                      <a:pt x="365" y="418"/>
                      <a:pt x="361" y="418"/>
                    </a:cubicBezTo>
                    <a:cubicBezTo>
                      <a:pt x="361" y="416"/>
                      <a:pt x="362" y="411"/>
                      <a:pt x="362" y="408"/>
                    </a:cubicBezTo>
                    <a:cubicBezTo>
                      <a:pt x="362" y="367"/>
                      <a:pt x="357" y="296"/>
                      <a:pt x="310" y="219"/>
                    </a:cubicBezTo>
                    <a:cubicBezTo>
                      <a:pt x="261" y="137"/>
                      <a:pt x="158" y="0"/>
                      <a:pt x="75" y="41"/>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57" name="Freeform 7">
                <a:extLst>
                  <a:ext uri="{FF2B5EF4-FFF2-40B4-BE49-F238E27FC236}">
                    <a16:creationId xmlns:a16="http://schemas.microsoft.com/office/drawing/2014/main" id="{85B39B2A-16B0-4576-9841-DA95DB99FF5E}"/>
                  </a:ext>
                </a:extLst>
              </p:cNvPr>
              <p:cNvSpPr>
                <a:spLocks/>
              </p:cNvSpPr>
              <p:nvPr/>
            </p:nvSpPr>
            <p:spPr bwMode="auto">
              <a:xfrm>
                <a:off x="2794" y="1651"/>
                <a:ext cx="162" cy="64"/>
              </a:xfrm>
              <a:custGeom>
                <a:avLst/>
                <a:gdLst>
                  <a:gd name="T0" fmla="*/ 508 w 65"/>
                  <a:gd name="T1" fmla="*/ 456 h 24"/>
                  <a:gd name="T2" fmla="*/ 932 w 65"/>
                  <a:gd name="T3" fmla="*/ 363 h 24"/>
                  <a:gd name="T4" fmla="*/ 932 w 65"/>
                  <a:gd name="T5" fmla="*/ 56 h 24"/>
                  <a:gd name="T6" fmla="*/ 508 w 65"/>
                  <a:gd name="T7" fmla="*/ 77 h 24"/>
                  <a:gd name="T8" fmla="*/ 508 w 65"/>
                  <a:gd name="T9" fmla="*/ 77 h 24"/>
                  <a:gd name="T10" fmla="*/ 92 w 65"/>
                  <a:gd name="T11" fmla="*/ 56 h 24"/>
                  <a:gd name="T12" fmla="*/ 92 w 65"/>
                  <a:gd name="T13" fmla="*/ 363 h 24"/>
                  <a:gd name="T14" fmla="*/ 508 w 65"/>
                  <a:gd name="T15" fmla="*/ 456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4">
                    <a:moveTo>
                      <a:pt x="33" y="24"/>
                    </a:moveTo>
                    <a:cubicBezTo>
                      <a:pt x="46" y="24"/>
                      <a:pt x="55" y="23"/>
                      <a:pt x="60" y="19"/>
                    </a:cubicBezTo>
                    <a:cubicBezTo>
                      <a:pt x="64" y="14"/>
                      <a:pt x="65" y="6"/>
                      <a:pt x="60" y="3"/>
                    </a:cubicBezTo>
                    <a:cubicBezTo>
                      <a:pt x="56" y="0"/>
                      <a:pt x="55" y="4"/>
                      <a:pt x="33" y="4"/>
                    </a:cubicBezTo>
                    <a:cubicBezTo>
                      <a:pt x="33" y="4"/>
                      <a:pt x="33" y="4"/>
                      <a:pt x="33" y="4"/>
                    </a:cubicBezTo>
                    <a:cubicBezTo>
                      <a:pt x="11" y="4"/>
                      <a:pt x="10" y="0"/>
                      <a:pt x="6" y="3"/>
                    </a:cubicBezTo>
                    <a:cubicBezTo>
                      <a:pt x="0" y="6"/>
                      <a:pt x="2" y="14"/>
                      <a:pt x="6" y="19"/>
                    </a:cubicBezTo>
                    <a:cubicBezTo>
                      <a:pt x="11" y="23"/>
                      <a:pt x="20" y="24"/>
                      <a:pt x="33" y="24"/>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58" name="Freeform 8">
                <a:extLst>
                  <a:ext uri="{FF2B5EF4-FFF2-40B4-BE49-F238E27FC236}">
                    <a16:creationId xmlns:a16="http://schemas.microsoft.com/office/drawing/2014/main" id="{E0BCD745-49E8-4516-9669-507E70DFDBE7}"/>
                  </a:ext>
                </a:extLst>
              </p:cNvPr>
              <p:cNvSpPr>
                <a:spLocks/>
              </p:cNvSpPr>
              <p:nvPr/>
            </p:nvSpPr>
            <p:spPr bwMode="auto">
              <a:xfrm>
                <a:off x="2794" y="1568"/>
                <a:ext cx="162" cy="75"/>
              </a:xfrm>
              <a:custGeom>
                <a:avLst/>
                <a:gdLst>
                  <a:gd name="T0" fmla="*/ 508 w 65"/>
                  <a:gd name="T1" fmla="*/ 538 h 28"/>
                  <a:gd name="T2" fmla="*/ 932 w 65"/>
                  <a:gd name="T3" fmla="*/ 445 h 28"/>
                  <a:gd name="T4" fmla="*/ 932 w 65"/>
                  <a:gd name="T5" fmla="*/ 56 h 28"/>
                  <a:gd name="T6" fmla="*/ 508 w 65"/>
                  <a:gd name="T7" fmla="*/ 78 h 28"/>
                  <a:gd name="T8" fmla="*/ 508 w 65"/>
                  <a:gd name="T9" fmla="*/ 78 h 28"/>
                  <a:gd name="T10" fmla="*/ 92 w 65"/>
                  <a:gd name="T11" fmla="*/ 56 h 28"/>
                  <a:gd name="T12" fmla="*/ 92 w 65"/>
                  <a:gd name="T13" fmla="*/ 445 h 28"/>
                  <a:gd name="T14" fmla="*/ 508 w 65"/>
                  <a:gd name="T15" fmla="*/ 538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59" name="Freeform 9">
                <a:extLst>
                  <a:ext uri="{FF2B5EF4-FFF2-40B4-BE49-F238E27FC236}">
                    <a16:creationId xmlns:a16="http://schemas.microsoft.com/office/drawing/2014/main" id="{84856BD9-1CE5-400D-9863-5A8A2210CA8F}"/>
                  </a:ext>
                </a:extLst>
              </p:cNvPr>
              <p:cNvSpPr>
                <a:spLocks/>
              </p:cNvSpPr>
              <p:nvPr/>
            </p:nvSpPr>
            <p:spPr bwMode="auto">
              <a:xfrm>
                <a:off x="2794" y="1493"/>
                <a:ext cx="162" cy="67"/>
              </a:xfrm>
              <a:custGeom>
                <a:avLst/>
                <a:gdLst>
                  <a:gd name="T0" fmla="*/ 508 w 65"/>
                  <a:gd name="T1" fmla="*/ 482 h 25"/>
                  <a:gd name="T2" fmla="*/ 932 w 65"/>
                  <a:gd name="T3" fmla="*/ 389 h 25"/>
                  <a:gd name="T4" fmla="*/ 932 w 65"/>
                  <a:gd name="T5" fmla="*/ 56 h 25"/>
                  <a:gd name="T6" fmla="*/ 508 w 65"/>
                  <a:gd name="T7" fmla="*/ 78 h 25"/>
                  <a:gd name="T8" fmla="*/ 508 w 65"/>
                  <a:gd name="T9" fmla="*/ 78 h 25"/>
                  <a:gd name="T10" fmla="*/ 92 w 65"/>
                  <a:gd name="T11" fmla="*/ 56 h 25"/>
                  <a:gd name="T12" fmla="*/ 92 w 65"/>
                  <a:gd name="T13" fmla="*/ 389 h 25"/>
                  <a:gd name="T14" fmla="*/ 508 w 65"/>
                  <a:gd name="T15" fmla="*/ 482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60" name="Freeform 10">
                <a:extLst>
                  <a:ext uri="{FF2B5EF4-FFF2-40B4-BE49-F238E27FC236}">
                    <a16:creationId xmlns:a16="http://schemas.microsoft.com/office/drawing/2014/main" id="{874B8BD4-03EE-48C4-9642-6104589EE085}"/>
                  </a:ext>
                </a:extLst>
              </p:cNvPr>
              <p:cNvSpPr>
                <a:spLocks/>
              </p:cNvSpPr>
              <p:nvPr/>
            </p:nvSpPr>
            <p:spPr bwMode="auto">
              <a:xfrm>
                <a:off x="2794" y="1408"/>
                <a:ext cx="162" cy="75"/>
              </a:xfrm>
              <a:custGeom>
                <a:avLst/>
                <a:gdLst>
                  <a:gd name="T0" fmla="*/ 508 w 65"/>
                  <a:gd name="T1" fmla="*/ 538 h 28"/>
                  <a:gd name="T2" fmla="*/ 932 w 65"/>
                  <a:gd name="T3" fmla="*/ 445 h 28"/>
                  <a:gd name="T4" fmla="*/ 932 w 65"/>
                  <a:gd name="T5" fmla="*/ 56 h 28"/>
                  <a:gd name="T6" fmla="*/ 508 w 65"/>
                  <a:gd name="T7" fmla="*/ 78 h 28"/>
                  <a:gd name="T8" fmla="*/ 508 w 65"/>
                  <a:gd name="T9" fmla="*/ 78 h 28"/>
                  <a:gd name="T10" fmla="*/ 92 w 65"/>
                  <a:gd name="T11" fmla="*/ 56 h 28"/>
                  <a:gd name="T12" fmla="*/ 92 w 65"/>
                  <a:gd name="T13" fmla="*/ 445 h 28"/>
                  <a:gd name="T14" fmla="*/ 508 w 65"/>
                  <a:gd name="T15" fmla="*/ 538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61" name="Freeform 11">
                <a:extLst>
                  <a:ext uri="{FF2B5EF4-FFF2-40B4-BE49-F238E27FC236}">
                    <a16:creationId xmlns:a16="http://schemas.microsoft.com/office/drawing/2014/main" id="{926ABFF3-B87D-44C8-8D89-B8F645FCC592}"/>
                  </a:ext>
                </a:extLst>
              </p:cNvPr>
              <p:cNvSpPr>
                <a:spLocks/>
              </p:cNvSpPr>
              <p:nvPr/>
            </p:nvSpPr>
            <p:spPr bwMode="auto">
              <a:xfrm>
                <a:off x="2794" y="1333"/>
                <a:ext cx="162" cy="67"/>
              </a:xfrm>
              <a:custGeom>
                <a:avLst/>
                <a:gdLst>
                  <a:gd name="T0" fmla="*/ 508 w 65"/>
                  <a:gd name="T1" fmla="*/ 482 h 25"/>
                  <a:gd name="T2" fmla="*/ 932 w 65"/>
                  <a:gd name="T3" fmla="*/ 389 h 25"/>
                  <a:gd name="T4" fmla="*/ 932 w 65"/>
                  <a:gd name="T5" fmla="*/ 56 h 25"/>
                  <a:gd name="T6" fmla="*/ 508 w 65"/>
                  <a:gd name="T7" fmla="*/ 78 h 25"/>
                  <a:gd name="T8" fmla="*/ 508 w 65"/>
                  <a:gd name="T9" fmla="*/ 78 h 25"/>
                  <a:gd name="T10" fmla="*/ 92 w 65"/>
                  <a:gd name="T11" fmla="*/ 56 h 25"/>
                  <a:gd name="T12" fmla="*/ 92 w 65"/>
                  <a:gd name="T13" fmla="*/ 389 h 25"/>
                  <a:gd name="T14" fmla="*/ 508 w 65"/>
                  <a:gd name="T15" fmla="*/ 482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62" name="Freeform 12">
                <a:extLst>
                  <a:ext uri="{FF2B5EF4-FFF2-40B4-BE49-F238E27FC236}">
                    <a16:creationId xmlns:a16="http://schemas.microsoft.com/office/drawing/2014/main" id="{85A2EC88-D6B6-48A2-9E57-146FD1EB1FB5}"/>
                  </a:ext>
                </a:extLst>
              </p:cNvPr>
              <p:cNvSpPr>
                <a:spLocks/>
              </p:cNvSpPr>
              <p:nvPr/>
            </p:nvSpPr>
            <p:spPr bwMode="auto">
              <a:xfrm>
                <a:off x="2794" y="1256"/>
                <a:ext cx="162" cy="67"/>
              </a:xfrm>
              <a:custGeom>
                <a:avLst/>
                <a:gdLst>
                  <a:gd name="T0" fmla="*/ 508 w 65"/>
                  <a:gd name="T1" fmla="*/ 482 h 25"/>
                  <a:gd name="T2" fmla="*/ 932 w 65"/>
                  <a:gd name="T3" fmla="*/ 389 h 25"/>
                  <a:gd name="T4" fmla="*/ 932 w 65"/>
                  <a:gd name="T5" fmla="*/ 56 h 25"/>
                  <a:gd name="T6" fmla="*/ 508 w 65"/>
                  <a:gd name="T7" fmla="*/ 78 h 25"/>
                  <a:gd name="T8" fmla="*/ 508 w 65"/>
                  <a:gd name="T9" fmla="*/ 78 h 25"/>
                  <a:gd name="T10" fmla="*/ 92 w 65"/>
                  <a:gd name="T11" fmla="*/ 56 h 25"/>
                  <a:gd name="T12" fmla="*/ 92 w 65"/>
                  <a:gd name="T13" fmla="*/ 389 h 25"/>
                  <a:gd name="T14" fmla="*/ 508 w 65"/>
                  <a:gd name="T15" fmla="*/ 482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63" name="Freeform 13">
                <a:extLst>
                  <a:ext uri="{FF2B5EF4-FFF2-40B4-BE49-F238E27FC236}">
                    <a16:creationId xmlns:a16="http://schemas.microsoft.com/office/drawing/2014/main" id="{21026D79-C4D0-4F87-8CA9-1594E2A410B9}"/>
                  </a:ext>
                </a:extLst>
              </p:cNvPr>
              <p:cNvSpPr>
                <a:spLocks/>
              </p:cNvSpPr>
              <p:nvPr/>
            </p:nvSpPr>
            <p:spPr bwMode="auto">
              <a:xfrm>
                <a:off x="2794" y="1717"/>
                <a:ext cx="162" cy="70"/>
              </a:xfrm>
              <a:custGeom>
                <a:avLst/>
                <a:gdLst>
                  <a:gd name="T0" fmla="*/ 508 w 65"/>
                  <a:gd name="T1" fmla="*/ 81 h 26"/>
                  <a:gd name="T2" fmla="*/ 932 w 65"/>
                  <a:gd name="T3" fmla="*/ 59 h 26"/>
                  <a:gd name="T4" fmla="*/ 932 w 65"/>
                  <a:gd name="T5" fmla="*/ 369 h 26"/>
                  <a:gd name="T6" fmla="*/ 508 w 65"/>
                  <a:gd name="T7" fmla="*/ 506 h 26"/>
                  <a:gd name="T8" fmla="*/ 508 w 65"/>
                  <a:gd name="T9" fmla="*/ 506 h 26"/>
                  <a:gd name="T10" fmla="*/ 92 w 65"/>
                  <a:gd name="T11" fmla="*/ 369 h 26"/>
                  <a:gd name="T12" fmla="*/ 92 w 65"/>
                  <a:gd name="T13" fmla="*/ 59 h 26"/>
                  <a:gd name="T14" fmla="*/ 508 w 65"/>
                  <a:gd name="T15" fmla="*/ 8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6">
                    <a:moveTo>
                      <a:pt x="33" y="4"/>
                    </a:moveTo>
                    <a:cubicBezTo>
                      <a:pt x="55" y="4"/>
                      <a:pt x="56" y="0"/>
                      <a:pt x="60" y="3"/>
                    </a:cubicBezTo>
                    <a:cubicBezTo>
                      <a:pt x="65" y="6"/>
                      <a:pt x="64" y="14"/>
                      <a:pt x="60" y="19"/>
                    </a:cubicBezTo>
                    <a:cubicBezTo>
                      <a:pt x="55" y="23"/>
                      <a:pt x="46" y="26"/>
                      <a:pt x="33" y="26"/>
                    </a:cubicBezTo>
                    <a:cubicBezTo>
                      <a:pt x="33" y="26"/>
                      <a:pt x="33" y="26"/>
                      <a:pt x="33" y="26"/>
                    </a:cubicBezTo>
                    <a:cubicBezTo>
                      <a:pt x="20" y="26"/>
                      <a:pt x="11" y="23"/>
                      <a:pt x="6" y="19"/>
                    </a:cubicBezTo>
                    <a:cubicBezTo>
                      <a:pt x="2" y="14"/>
                      <a:pt x="0" y="6"/>
                      <a:pt x="6" y="3"/>
                    </a:cubicBezTo>
                    <a:cubicBezTo>
                      <a:pt x="10" y="0"/>
                      <a:pt x="11" y="4"/>
                      <a:pt x="33" y="4"/>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64" name="Freeform 14">
                <a:extLst>
                  <a:ext uri="{FF2B5EF4-FFF2-40B4-BE49-F238E27FC236}">
                    <a16:creationId xmlns:a16="http://schemas.microsoft.com/office/drawing/2014/main" id="{38BB0B8B-BE9E-4E3C-828A-3100709DD5D3}"/>
                  </a:ext>
                </a:extLst>
              </p:cNvPr>
              <p:cNvSpPr>
                <a:spLocks/>
              </p:cNvSpPr>
              <p:nvPr/>
            </p:nvSpPr>
            <p:spPr bwMode="auto">
              <a:xfrm>
                <a:off x="2794" y="1784"/>
                <a:ext cx="162" cy="69"/>
              </a:xfrm>
              <a:custGeom>
                <a:avLst/>
                <a:gdLst>
                  <a:gd name="T0" fmla="*/ 508 w 65"/>
                  <a:gd name="T1" fmla="*/ 486 h 26"/>
                  <a:gd name="T2" fmla="*/ 932 w 65"/>
                  <a:gd name="T3" fmla="*/ 337 h 26"/>
                  <a:gd name="T4" fmla="*/ 932 w 65"/>
                  <a:gd name="T5" fmla="*/ 35 h 26"/>
                  <a:gd name="T6" fmla="*/ 508 w 65"/>
                  <a:gd name="T7" fmla="*/ 133 h 26"/>
                  <a:gd name="T8" fmla="*/ 508 w 65"/>
                  <a:gd name="T9" fmla="*/ 133 h 26"/>
                  <a:gd name="T10" fmla="*/ 92 w 65"/>
                  <a:gd name="T11" fmla="*/ 35 h 26"/>
                  <a:gd name="T12" fmla="*/ 92 w 65"/>
                  <a:gd name="T13" fmla="*/ 337 h 26"/>
                  <a:gd name="T14" fmla="*/ 508 w 65"/>
                  <a:gd name="T15" fmla="*/ 486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6">
                    <a:moveTo>
                      <a:pt x="33" y="26"/>
                    </a:moveTo>
                    <a:cubicBezTo>
                      <a:pt x="46" y="26"/>
                      <a:pt x="55" y="23"/>
                      <a:pt x="60" y="18"/>
                    </a:cubicBezTo>
                    <a:cubicBezTo>
                      <a:pt x="64" y="14"/>
                      <a:pt x="65" y="6"/>
                      <a:pt x="60" y="2"/>
                    </a:cubicBezTo>
                    <a:cubicBezTo>
                      <a:pt x="56" y="0"/>
                      <a:pt x="55" y="7"/>
                      <a:pt x="33" y="7"/>
                    </a:cubicBezTo>
                    <a:cubicBezTo>
                      <a:pt x="33" y="7"/>
                      <a:pt x="33" y="7"/>
                      <a:pt x="33" y="7"/>
                    </a:cubicBezTo>
                    <a:cubicBezTo>
                      <a:pt x="11" y="7"/>
                      <a:pt x="10" y="0"/>
                      <a:pt x="6" y="2"/>
                    </a:cubicBezTo>
                    <a:cubicBezTo>
                      <a:pt x="0" y="6"/>
                      <a:pt x="2" y="14"/>
                      <a:pt x="6" y="18"/>
                    </a:cubicBezTo>
                    <a:cubicBezTo>
                      <a:pt x="11" y="23"/>
                      <a:pt x="20" y="26"/>
                      <a:pt x="33" y="26"/>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65" name="Freeform 15">
                <a:extLst>
                  <a:ext uri="{FF2B5EF4-FFF2-40B4-BE49-F238E27FC236}">
                    <a16:creationId xmlns:a16="http://schemas.microsoft.com/office/drawing/2014/main" id="{0C7D978D-7646-4432-B1D1-249D77F26BF3}"/>
                  </a:ext>
                </a:extLst>
              </p:cNvPr>
              <p:cNvSpPr>
                <a:spLocks/>
              </p:cNvSpPr>
              <p:nvPr/>
            </p:nvSpPr>
            <p:spPr bwMode="auto">
              <a:xfrm>
                <a:off x="2794" y="1851"/>
                <a:ext cx="162" cy="82"/>
              </a:xfrm>
              <a:custGeom>
                <a:avLst/>
                <a:gdLst>
                  <a:gd name="T0" fmla="*/ 508 w 65"/>
                  <a:gd name="T1" fmla="*/ 574 h 31"/>
                  <a:gd name="T2" fmla="*/ 932 w 65"/>
                  <a:gd name="T3" fmla="*/ 349 h 31"/>
                  <a:gd name="T4" fmla="*/ 932 w 65"/>
                  <a:gd name="T5" fmla="*/ 56 h 31"/>
                  <a:gd name="T6" fmla="*/ 508 w 65"/>
                  <a:gd name="T7" fmla="*/ 132 h 31"/>
                  <a:gd name="T8" fmla="*/ 508 w 65"/>
                  <a:gd name="T9" fmla="*/ 132 h 31"/>
                  <a:gd name="T10" fmla="*/ 92 w 65"/>
                  <a:gd name="T11" fmla="*/ 56 h 31"/>
                  <a:gd name="T12" fmla="*/ 92 w 65"/>
                  <a:gd name="T13" fmla="*/ 349 h 31"/>
                  <a:gd name="T14" fmla="*/ 508 w 65"/>
                  <a:gd name="T15" fmla="*/ 574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31">
                    <a:moveTo>
                      <a:pt x="33" y="31"/>
                    </a:moveTo>
                    <a:cubicBezTo>
                      <a:pt x="46" y="31"/>
                      <a:pt x="55" y="23"/>
                      <a:pt x="60" y="19"/>
                    </a:cubicBezTo>
                    <a:cubicBezTo>
                      <a:pt x="64" y="14"/>
                      <a:pt x="65" y="6"/>
                      <a:pt x="60" y="3"/>
                    </a:cubicBezTo>
                    <a:cubicBezTo>
                      <a:pt x="56" y="0"/>
                      <a:pt x="55" y="7"/>
                      <a:pt x="33" y="7"/>
                    </a:cubicBezTo>
                    <a:cubicBezTo>
                      <a:pt x="33" y="7"/>
                      <a:pt x="33" y="7"/>
                      <a:pt x="33" y="7"/>
                    </a:cubicBezTo>
                    <a:cubicBezTo>
                      <a:pt x="11" y="7"/>
                      <a:pt x="10" y="0"/>
                      <a:pt x="6" y="3"/>
                    </a:cubicBezTo>
                    <a:cubicBezTo>
                      <a:pt x="0" y="6"/>
                      <a:pt x="2" y="14"/>
                      <a:pt x="6" y="19"/>
                    </a:cubicBezTo>
                    <a:cubicBezTo>
                      <a:pt x="11" y="23"/>
                      <a:pt x="20" y="31"/>
                      <a:pt x="33" y="31"/>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66" name="Freeform 16">
                <a:extLst>
                  <a:ext uri="{FF2B5EF4-FFF2-40B4-BE49-F238E27FC236}">
                    <a16:creationId xmlns:a16="http://schemas.microsoft.com/office/drawing/2014/main" id="{0509C785-1F83-476D-9DBC-D213E1A9D97E}"/>
                  </a:ext>
                </a:extLst>
              </p:cNvPr>
              <p:cNvSpPr>
                <a:spLocks/>
              </p:cNvSpPr>
              <p:nvPr/>
            </p:nvSpPr>
            <p:spPr bwMode="auto">
              <a:xfrm>
                <a:off x="2809" y="1832"/>
                <a:ext cx="135" cy="37"/>
              </a:xfrm>
              <a:custGeom>
                <a:avLst/>
                <a:gdLst>
                  <a:gd name="T0" fmla="*/ 425 w 54"/>
                  <a:gd name="T1" fmla="*/ 148 h 14"/>
                  <a:gd name="T2" fmla="*/ 425 w 54"/>
                  <a:gd name="T3" fmla="*/ 148 h 14"/>
                  <a:gd name="T4" fmla="*/ 0 w 54"/>
                  <a:gd name="T5" fmla="*/ 0 h 14"/>
                  <a:gd name="T6" fmla="*/ 20 w 54"/>
                  <a:gd name="T7" fmla="*/ 167 h 14"/>
                  <a:gd name="T8" fmla="*/ 425 w 54"/>
                  <a:gd name="T9" fmla="*/ 259 h 14"/>
                  <a:gd name="T10" fmla="*/ 425 w 54"/>
                  <a:gd name="T11" fmla="*/ 259 h 14"/>
                  <a:gd name="T12" fmla="*/ 833 w 54"/>
                  <a:gd name="T13" fmla="*/ 167 h 14"/>
                  <a:gd name="T14" fmla="*/ 845 w 54"/>
                  <a:gd name="T15" fmla="*/ 0 h 14"/>
                  <a:gd name="T16" fmla="*/ 425 w 54"/>
                  <a:gd name="T17" fmla="*/ 14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4">
                    <a:moveTo>
                      <a:pt x="27" y="8"/>
                    </a:moveTo>
                    <a:cubicBezTo>
                      <a:pt x="27" y="8"/>
                      <a:pt x="27" y="8"/>
                      <a:pt x="27" y="8"/>
                    </a:cubicBezTo>
                    <a:cubicBezTo>
                      <a:pt x="14" y="8"/>
                      <a:pt x="5" y="5"/>
                      <a:pt x="0" y="0"/>
                    </a:cubicBezTo>
                    <a:cubicBezTo>
                      <a:pt x="2" y="3"/>
                      <a:pt x="2" y="7"/>
                      <a:pt x="1" y="9"/>
                    </a:cubicBezTo>
                    <a:cubicBezTo>
                      <a:pt x="4" y="8"/>
                      <a:pt x="7" y="14"/>
                      <a:pt x="27" y="14"/>
                    </a:cubicBezTo>
                    <a:cubicBezTo>
                      <a:pt x="27" y="14"/>
                      <a:pt x="27" y="14"/>
                      <a:pt x="27" y="14"/>
                    </a:cubicBezTo>
                    <a:cubicBezTo>
                      <a:pt x="47" y="14"/>
                      <a:pt x="49" y="8"/>
                      <a:pt x="53" y="9"/>
                    </a:cubicBezTo>
                    <a:cubicBezTo>
                      <a:pt x="51" y="6"/>
                      <a:pt x="51" y="4"/>
                      <a:pt x="54" y="0"/>
                    </a:cubicBezTo>
                    <a:cubicBezTo>
                      <a:pt x="49" y="5"/>
                      <a:pt x="40" y="8"/>
                      <a:pt x="27" y="8"/>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67" name="Freeform 17">
                <a:extLst>
                  <a:ext uri="{FF2B5EF4-FFF2-40B4-BE49-F238E27FC236}">
                    <a16:creationId xmlns:a16="http://schemas.microsoft.com/office/drawing/2014/main" id="{2492F743-F34E-4009-BD1E-E0B70C9910EC}"/>
                  </a:ext>
                </a:extLst>
              </p:cNvPr>
              <p:cNvSpPr>
                <a:spLocks/>
              </p:cNvSpPr>
              <p:nvPr/>
            </p:nvSpPr>
            <p:spPr bwMode="auto">
              <a:xfrm>
                <a:off x="2811" y="1765"/>
                <a:ext cx="133" cy="38"/>
              </a:xfrm>
              <a:custGeom>
                <a:avLst/>
                <a:gdLst>
                  <a:gd name="T0" fmla="*/ 409 w 53"/>
                  <a:gd name="T1" fmla="*/ 163 h 14"/>
                  <a:gd name="T2" fmla="*/ 409 w 53"/>
                  <a:gd name="T3" fmla="*/ 163 h 14"/>
                  <a:gd name="T4" fmla="*/ 0 w 53"/>
                  <a:gd name="T5" fmla="*/ 22 h 14"/>
                  <a:gd name="T6" fmla="*/ 0 w 53"/>
                  <a:gd name="T7" fmla="*/ 176 h 14"/>
                  <a:gd name="T8" fmla="*/ 409 w 53"/>
                  <a:gd name="T9" fmla="*/ 280 h 14"/>
                  <a:gd name="T10" fmla="*/ 409 w 53"/>
                  <a:gd name="T11" fmla="*/ 280 h 14"/>
                  <a:gd name="T12" fmla="*/ 838 w 53"/>
                  <a:gd name="T13" fmla="*/ 176 h 14"/>
                  <a:gd name="T14" fmla="*/ 838 w 53"/>
                  <a:gd name="T15" fmla="*/ 0 h 14"/>
                  <a:gd name="T16" fmla="*/ 838 w 53"/>
                  <a:gd name="T17" fmla="*/ 0 h 14"/>
                  <a:gd name="T18" fmla="*/ 838 w 53"/>
                  <a:gd name="T19" fmla="*/ 22 h 14"/>
                  <a:gd name="T20" fmla="*/ 409 w 53"/>
                  <a:gd name="T21" fmla="*/ 16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4">
                    <a:moveTo>
                      <a:pt x="26" y="8"/>
                    </a:moveTo>
                    <a:cubicBezTo>
                      <a:pt x="26" y="8"/>
                      <a:pt x="26" y="8"/>
                      <a:pt x="26" y="8"/>
                    </a:cubicBezTo>
                    <a:cubicBezTo>
                      <a:pt x="13" y="8"/>
                      <a:pt x="5" y="6"/>
                      <a:pt x="0" y="1"/>
                    </a:cubicBezTo>
                    <a:cubicBezTo>
                      <a:pt x="0" y="2"/>
                      <a:pt x="2" y="5"/>
                      <a:pt x="0" y="9"/>
                    </a:cubicBezTo>
                    <a:cubicBezTo>
                      <a:pt x="4" y="8"/>
                      <a:pt x="7" y="14"/>
                      <a:pt x="26" y="14"/>
                    </a:cubicBezTo>
                    <a:cubicBezTo>
                      <a:pt x="26" y="14"/>
                      <a:pt x="26" y="14"/>
                      <a:pt x="26" y="14"/>
                    </a:cubicBezTo>
                    <a:cubicBezTo>
                      <a:pt x="48" y="14"/>
                      <a:pt x="49" y="7"/>
                      <a:pt x="53" y="9"/>
                    </a:cubicBezTo>
                    <a:cubicBezTo>
                      <a:pt x="50" y="6"/>
                      <a:pt x="50" y="4"/>
                      <a:pt x="53" y="0"/>
                    </a:cubicBezTo>
                    <a:cubicBezTo>
                      <a:pt x="53" y="0"/>
                      <a:pt x="53" y="0"/>
                      <a:pt x="53" y="0"/>
                    </a:cubicBezTo>
                    <a:cubicBezTo>
                      <a:pt x="53" y="0"/>
                      <a:pt x="53" y="1"/>
                      <a:pt x="53" y="1"/>
                    </a:cubicBezTo>
                    <a:cubicBezTo>
                      <a:pt x="48" y="5"/>
                      <a:pt x="39" y="8"/>
                      <a:pt x="26" y="8"/>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68" name="Freeform 18">
                <a:extLst>
                  <a:ext uri="{FF2B5EF4-FFF2-40B4-BE49-F238E27FC236}">
                    <a16:creationId xmlns:a16="http://schemas.microsoft.com/office/drawing/2014/main" id="{D3CD627E-5687-41BF-ACE4-3B64D87A0AEA}"/>
                  </a:ext>
                </a:extLst>
              </p:cNvPr>
              <p:cNvSpPr>
                <a:spLocks/>
              </p:cNvSpPr>
              <p:nvPr/>
            </p:nvSpPr>
            <p:spPr bwMode="auto">
              <a:xfrm>
                <a:off x="2809" y="1699"/>
                <a:ext cx="137" cy="29"/>
              </a:xfrm>
              <a:custGeom>
                <a:avLst/>
                <a:gdLst>
                  <a:gd name="T0" fmla="*/ 837 w 55"/>
                  <a:gd name="T1" fmla="*/ 21 h 11"/>
                  <a:gd name="T2" fmla="*/ 416 w 55"/>
                  <a:gd name="T3" fmla="*/ 111 h 11"/>
                  <a:gd name="T4" fmla="*/ 416 w 55"/>
                  <a:gd name="T5" fmla="*/ 111 h 11"/>
                  <a:gd name="T6" fmla="*/ 0 w 55"/>
                  <a:gd name="T7" fmla="*/ 21 h 11"/>
                  <a:gd name="T8" fmla="*/ 0 w 55"/>
                  <a:gd name="T9" fmla="*/ 182 h 11"/>
                  <a:gd name="T10" fmla="*/ 416 w 55"/>
                  <a:gd name="T11" fmla="*/ 200 h 11"/>
                  <a:gd name="T12" fmla="*/ 416 w 55"/>
                  <a:gd name="T13" fmla="*/ 200 h 11"/>
                  <a:gd name="T14" fmla="*/ 837 w 55"/>
                  <a:gd name="T15" fmla="*/ 182 h 11"/>
                  <a:gd name="T16" fmla="*/ 849 w 55"/>
                  <a:gd name="T17" fmla="*/ 200 h 11"/>
                  <a:gd name="T18" fmla="*/ 849 w 55"/>
                  <a:gd name="T19" fmla="*/ 200 h 11"/>
                  <a:gd name="T20" fmla="*/ 837 w 55"/>
                  <a:gd name="T21" fmla="*/ 0 h 11"/>
                  <a:gd name="T22" fmla="*/ 837 w 55"/>
                  <a:gd name="T23" fmla="*/ 2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11">
                    <a:moveTo>
                      <a:pt x="54" y="1"/>
                    </a:moveTo>
                    <a:cubicBezTo>
                      <a:pt x="49" y="5"/>
                      <a:pt x="40" y="6"/>
                      <a:pt x="27" y="6"/>
                    </a:cubicBezTo>
                    <a:cubicBezTo>
                      <a:pt x="27" y="6"/>
                      <a:pt x="27" y="6"/>
                      <a:pt x="27" y="6"/>
                    </a:cubicBezTo>
                    <a:cubicBezTo>
                      <a:pt x="14" y="6"/>
                      <a:pt x="5" y="5"/>
                      <a:pt x="0" y="1"/>
                    </a:cubicBezTo>
                    <a:cubicBezTo>
                      <a:pt x="2" y="4"/>
                      <a:pt x="2" y="7"/>
                      <a:pt x="0" y="10"/>
                    </a:cubicBezTo>
                    <a:cubicBezTo>
                      <a:pt x="4" y="7"/>
                      <a:pt x="5" y="11"/>
                      <a:pt x="27" y="11"/>
                    </a:cubicBezTo>
                    <a:cubicBezTo>
                      <a:pt x="27" y="11"/>
                      <a:pt x="27" y="11"/>
                      <a:pt x="27" y="11"/>
                    </a:cubicBezTo>
                    <a:cubicBezTo>
                      <a:pt x="49" y="11"/>
                      <a:pt x="50" y="7"/>
                      <a:pt x="54" y="10"/>
                    </a:cubicBezTo>
                    <a:cubicBezTo>
                      <a:pt x="54" y="10"/>
                      <a:pt x="55" y="11"/>
                      <a:pt x="55" y="11"/>
                    </a:cubicBezTo>
                    <a:cubicBezTo>
                      <a:pt x="55" y="11"/>
                      <a:pt x="55" y="11"/>
                      <a:pt x="55" y="11"/>
                    </a:cubicBezTo>
                    <a:cubicBezTo>
                      <a:pt x="53" y="8"/>
                      <a:pt x="53" y="3"/>
                      <a:pt x="54" y="0"/>
                    </a:cubicBezTo>
                    <a:cubicBezTo>
                      <a:pt x="54" y="0"/>
                      <a:pt x="54" y="0"/>
                      <a:pt x="54" y="1"/>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69" name="Freeform 19">
                <a:extLst>
                  <a:ext uri="{FF2B5EF4-FFF2-40B4-BE49-F238E27FC236}">
                    <a16:creationId xmlns:a16="http://schemas.microsoft.com/office/drawing/2014/main" id="{1BDCA753-077E-4C70-93A5-C4A2C4587C60}"/>
                  </a:ext>
                </a:extLst>
              </p:cNvPr>
              <p:cNvSpPr>
                <a:spLocks/>
              </p:cNvSpPr>
              <p:nvPr/>
            </p:nvSpPr>
            <p:spPr bwMode="auto">
              <a:xfrm>
                <a:off x="2809" y="1832"/>
                <a:ext cx="135" cy="37"/>
              </a:xfrm>
              <a:custGeom>
                <a:avLst/>
                <a:gdLst>
                  <a:gd name="T0" fmla="*/ 425 w 54"/>
                  <a:gd name="T1" fmla="*/ 148 h 14"/>
                  <a:gd name="T2" fmla="*/ 425 w 54"/>
                  <a:gd name="T3" fmla="*/ 148 h 14"/>
                  <a:gd name="T4" fmla="*/ 0 w 54"/>
                  <a:gd name="T5" fmla="*/ 0 h 14"/>
                  <a:gd name="T6" fmla="*/ 20 w 54"/>
                  <a:gd name="T7" fmla="*/ 167 h 14"/>
                  <a:gd name="T8" fmla="*/ 425 w 54"/>
                  <a:gd name="T9" fmla="*/ 259 h 14"/>
                  <a:gd name="T10" fmla="*/ 425 w 54"/>
                  <a:gd name="T11" fmla="*/ 259 h 14"/>
                  <a:gd name="T12" fmla="*/ 833 w 54"/>
                  <a:gd name="T13" fmla="*/ 167 h 14"/>
                  <a:gd name="T14" fmla="*/ 845 w 54"/>
                  <a:gd name="T15" fmla="*/ 0 h 14"/>
                  <a:gd name="T16" fmla="*/ 425 w 54"/>
                  <a:gd name="T17" fmla="*/ 14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4">
                    <a:moveTo>
                      <a:pt x="27" y="8"/>
                    </a:moveTo>
                    <a:cubicBezTo>
                      <a:pt x="27" y="8"/>
                      <a:pt x="27" y="8"/>
                      <a:pt x="27" y="8"/>
                    </a:cubicBezTo>
                    <a:cubicBezTo>
                      <a:pt x="14" y="8"/>
                      <a:pt x="5" y="5"/>
                      <a:pt x="0" y="0"/>
                    </a:cubicBezTo>
                    <a:cubicBezTo>
                      <a:pt x="2" y="3"/>
                      <a:pt x="2" y="7"/>
                      <a:pt x="1" y="9"/>
                    </a:cubicBezTo>
                    <a:cubicBezTo>
                      <a:pt x="4" y="8"/>
                      <a:pt x="7" y="14"/>
                      <a:pt x="27" y="14"/>
                    </a:cubicBezTo>
                    <a:cubicBezTo>
                      <a:pt x="27" y="14"/>
                      <a:pt x="27" y="14"/>
                      <a:pt x="27" y="14"/>
                    </a:cubicBezTo>
                    <a:cubicBezTo>
                      <a:pt x="47" y="14"/>
                      <a:pt x="49" y="8"/>
                      <a:pt x="53" y="9"/>
                    </a:cubicBezTo>
                    <a:cubicBezTo>
                      <a:pt x="51" y="6"/>
                      <a:pt x="51" y="4"/>
                      <a:pt x="54" y="0"/>
                    </a:cubicBezTo>
                    <a:cubicBezTo>
                      <a:pt x="49" y="5"/>
                      <a:pt x="40" y="8"/>
                      <a:pt x="27"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70" name="Freeform 20">
                <a:extLst>
                  <a:ext uri="{FF2B5EF4-FFF2-40B4-BE49-F238E27FC236}">
                    <a16:creationId xmlns:a16="http://schemas.microsoft.com/office/drawing/2014/main" id="{93A5499A-3448-4C7C-84F8-B3FA31855750}"/>
                  </a:ext>
                </a:extLst>
              </p:cNvPr>
              <p:cNvSpPr>
                <a:spLocks/>
              </p:cNvSpPr>
              <p:nvPr/>
            </p:nvSpPr>
            <p:spPr bwMode="auto">
              <a:xfrm>
                <a:off x="2811" y="1765"/>
                <a:ext cx="133" cy="38"/>
              </a:xfrm>
              <a:custGeom>
                <a:avLst/>
                <a:gdLst>
                  <a:gd name="T0" fmla="*/ 409 w 53"/>
                  <a:gd name="T1" fmla="*/ 163 h 14"/>
                  <a:gd name="T2" fmla="*/ 409 w 53"/>
                  <a:gd name="T3" fmla="*/ 163 h 14"/>
                  <a:gd name="T4" fmla="*/ 0 w 53"/>
                  <a:gd name="T5" fmla="*/ 22 h 14"/>
                  <a:gd name="T6" fmla="*/ 0 w 53"/>
                  <a:gd name="T7" fmla="*/ 176 h 14"/>
                  <a:gd name="T8" fmla="*/ 409 w 53"/>
                  <a:gd name="T9" fmla="*/ 280 h 14"/>
                  <a:gd name="T10" fmla="*/ 409 w 53"/>
                  <a:gd name="T11" fmla="*/ 280 h 14"/>
                  <a:gd name="T12" fmla="*/ 838 w 53"/>
                  <a:gd name="T13" fmla="*/ 176 h 14"/>
                  <a:gd name="T14" fmla="*/ 838 w 53"/>
                  <a:gd name="T15" fmla="*/ 0 h 14"/>
                  <a:gd name="T16" fmla="*/ 838 w 53"/>
                  <a:gd name="T17" fmla="*/ 0 h 14"/>
                  <a:gd name="T18" fmla="*/ 838 w 53"/>
                  <a:gd name="T19" fmla="*/ 22 h 14"/>
                  <a:gd name="T20" fmla="*/ 409 w 53"/>
                  <a:gd name="T21" fmla="*/ 16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4">
                    <a:moveTo>
                      <a:pt x="26" y="8"/>
                    </a:moveTo>
                    <a:cubicBezTo>
                      <a:pt x="26" y="8"/>
                      <a:pt x="26" y="8"/>
                      <a:pt x="26" y="8"/>
                    </a:cubicBezTo>
                    <a:cubicBezTo>
                      <a:pt x="13" y="8"/>
                      <a:pt x="5" y="6"/>
                      <a:pt x="0" y="1"/>
                    </a:cubicBezTo>
                    <a:cubicBezTo>
                      <a:pt x="0" y="2"/>
                      <a:pt x="2" y="5"/>
                      <a:pt x="0" y="9"/>
                    </a:cubicBezTo>
                    <a:cubicBezTo>
                      <a:pt x="4" y="8"/>
                      <a:pt x="7" y="14"/>
                      <a:pt x="26" y="14"/>
                    </a:cubicBezTo>
                    <a:cubicBezTo>
                      <a:pt x="26" y="14"/>
                      <a:pt x="26" y="14"/>
                      <a:pt x="26" y="14"/>
                    </a:cubicBezTo>
                    <a:cubicBezTo>
                      <a:pt x="48" y="14"/>
                      <a:pt x="49" y="7"/>
                      <a:pt x="53" y="9"/>
                    </a:cubicBezTo>
                    <a:cubicBezTo>
                      <a:pt x="50" y="6"/>
                      <a:pt x="50" y="4"/>
                      <a:pt x="53" y="0"/>
                    </a:cubicBezTo>
                    <a:cubicBezTo>
                      <a:pt x="53" y="0"/>
                      <a:pt x="53" y="0"/>
                      <a:pt x="53" y="0"/>
                    </a:cubicBezTo>
                    <a:cubicBezTo>
                      <a:pt x="53" y="0"/>
                      <a:pt x="53" y="1"/>
                      <a:pt x="53" y="1"/>
                    </a:cubicBezTo>
                    <a:cubicBezTo>
                      <a:pt x="48" y="5"/>
                      <a:pt x="39" y="8"/>
                      <a:pt x="26"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71" name="Freeform 21">
                <a:extLst>
                  <a:ext uri="{FF2B5EF4-FFF2-40B4-BE49-F238E27FC236}">
                    <a16:creationId xmlns:a16="http://schemas.microsoft.com/office/drawing/2014/main" id="{088B9178-D290-4135-B3D0-9ECA7FA9D6B2}"/>
                  </a:ext>
                </a:extLst>
              </p:cNvPr>
              <p:cNvSpPr>
                <a:spLocks/>
              </p:cNvSpPr>
              <p:nvPr/>
            </p:nvSpPr>
            <p:spPr bwMode="auto">
              <a:xfrm>
                <a:off x="2809" y="1699"/>
                <a:ext cx="137" cy="29"/>
              </a:xfrm>
              <a:custGeom>
                <a:avLst/>
                <a:gdLst>
                  <a:gd name="T0" fmla="*/ 837 w 55"/>
                  <a:gd name="T1" fmla="*/ 21 h 11"/>
                  <a:gd name="T2" fmla="*/ 416 w 55"/>
                  <a:gd name="T3" fmla="*/ 111 h 11"/>
                  <a:gd name="T4" fmla="*/ 416 w 55"/>
                  <a:gd name="T5" fmla="*/ 111 h 11"/>
                  <a:gd name="T6" fmla="*/ 0 w 55"/>
                  <a:gd name="T7" fmla="*/ 21 h 11"/>
                  <a:gd name="T8" fmla="*/ 0 w 55"/>
                  <a:gd name="T9" fmla="*/ 182 h 11"/>
                  <a:gd name="T10" fmla="*/ 416 w 55"/>
                  <a:gd name="T11" fmla="*/ 200 h 11"/>
                  <a:gd name="T12" fmla="*/ 416 w 55"/>
                  <a:gd name="T13" fmla="*/ 200 h 11"/>
                  <a:gd name="T14" fmla="*/ 837 w 55"/>
                  <a:gd name="T15" fmla="*/ 182 h 11"/>
                  <a:gd name="T16" fmla="*/ 849 w 55"/>
                  <a:gd name="T17" fmla="*/ 200 h 11"/>
                  <a:gd name="T18" fmla="*/ 849 w 55"/>
                  <a:gd name="T19" fmla="*/ 200 h 11"/>
                  <a:gd name="T20" fmla="*/ 837 w 55"/>
                  <a:gd name="T21" fmla="*/ 0 h 11"/>
                  <a:gd name="T22" fmla="*/ 837 w 55"/>
                  <a:gd name="T23" fmla="*/ 2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11">
                    <a:moveTo>
                      <a:pt x="54" y="1"/>
                    </a:moveTo>
                    <a:cubicBezTo>
                      <a:pt x="49" y="5"/>
                      <a:pt x="40" y="6"/>
                      <a:pt x="27" y="6"/>
                    </a:cubicBezTo>
                    <a:cubicBezTo>
                      <a:pt x="27" y="6"/>
                      <a:pt x="27" y="6"/>
                      <a:pt x="27" y="6"/>
                    </a:cubicBezTo>
                    <a:cubicBezTo>
                      <a:pt x="14" y="6"/>
                      <a:pt x="5" y="5"/>
                      <a:pt x="0" y="1"/>
                    </a:cubicBezTo>
                    <a:cubicBezTo>
                      <a:pt x="2" y="4"/>
                      <a:pt x="2" y="7"/>
                      <a:pt x="0" y="10"/>
                    </a:cubicBezTo>
                    <a:cubicBezTo>
                      <a:pt x="4" y="7"/>
                      <a:pt x="5" y="11"/>
                      <a:pt x="27" y="11"/>
                    </a:cubicBezTo>
                    <a:cubicBezTo>
                      <a:pt x="27" y="11"/>
                      <a:pt x="27" y="11"/>
                      <a:pt x="27" y="11"/>
                    </a:cubicBezTo>
                    <a:cubicBezTo>
                      <a:pt x="49" y="11"/>
                      <a:pt x="50" y="7"/>
                      <a:pt x="54" y="10"/>
                    </a:cubicBezTo>
                    <a:cubicBezTo>
                      <a:pt x="54" y="10"/>
                      <a:pt x="55" y="11"/>
                      <a:pt x="55" y="11"/>
                    </a:cubicBezTo>
                    <a:cubicBezTo>
                      <a:pt x="55" y="11"/>
                      <a:pt x="55" y="11"/>
                      <a:pt x="55" y="11"/>
                    </a:cubicBezTo>
                    <a:cubicBezTo>
                      <a:pt x="53" y="8"/>
                      <a:pt x="53" y="3"/>
                      <a:pt x="54" y="0"/>
                    </a:cubicBezTo>
                    <a:cubicBezTo>
                      <a:pt x="54" y="0"/>
                      <a:pt x="54" y="0"/>
                      <a:pt x="54" y="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72" name="Freeform 22">
                <a:extLst>
                  <a:ext uri="{FF2B5EF4-FFF2-40B4-BE49-F238E27FC236}">
                    <a16:creationId xmlns:a16="http://schemas.microsoft.com/office/drawing/2014/main" id="{8AC95A21-7D64-4F9B-B439-ED2949B9FF90}"/>
                  </a:ext>
                </a:extLst>
              </p:cNvPr>
              <p:cNvSpPr>
                <a:spLocks/>
              </p:cNvSpPr>
              <p:nvPr/>
            </p:nvSpPr>
            <p:spPr bwMode="auto">
              <a:xfrm>
                <a:off x="2771" y="1925"/>
                <a:ext cx="108" cy="70"/>
              </a:xfrm>
              <a:custGeom>
                <a:avLst/>
                <a:gdLst>
                  <a:gd name="T0" fmla="*/ 63 w 43"/>
                  <a:gd name="T1" fmla="*/ 22 h 26"/>
                  <a:gd name="T2" fmla="*/ 271 w 43"/>
                  <a:gd name="T3" fmla="*/ 312 h 26"/>
                  <a:gd name="T4" fmla="*/ 663 w 43"/>
                  <a:gd name="T5" fmla="*/ 334 h 26"/>
                  <a:gd name="T6" fmla="*/ 397 w 43"/>
                  <a:gd name="T7" fmla="*/ 137 h 26"/>
                  <a:gd name="T8" fmla="*/ 95 w 43"/>
                  <a:gd name="T9" fmla="*/ 22 h 26"/>
                  <a:gd name="T10" fmla="*/ 63 w 43"/>
                  <a:gd name="T11" fmla="*/ 22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6">
                    <a:moveTo>
                      <a:pt x="4" y="1"/>
                    </a:moveTo>
                    <a:cubicBezTo>
                      <a:pt x="0" y="12"/>
                      <a:pt x="10" y="14"/>
                      <a:pt x="17" y="16"/>
                    </a:cubicBezTo>
                    <a:cubicBezTo>
                      <a:pt x="25" y="18"/>
                      <a:pt x="41" y="26"/>
                      <a:pt x="42" y="17"/>
                    </a:cubicBezTo>
                    <a:cubicBezTo>
                      <a:pt x="43" y="7"/>
                      <a:pt x="37" y="10"/>
                      <a:pt x="25" y="7"/>
                    </a:cubicBezTo>
                    <a:cubicBezTo>
                      <a:pt x="14" y="4"/>
                      <a:pt x="12" y="0"/>
                      <a:pt x="6" y="1"/>
                    </a:cubicBezTo>
                    <a:lnTo>
                      <a:pt x="4" y="1"/>
                    </a:ln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73" name="Freeform 23">
                <a:extLst>
                  <a:ext uri="{FF2B5EF4-FFF2-40B4-BE49-F238E27FC236}">
                    <a16:creationId xmlns:a16="http://schemas.microsoft.com/office/drawing/2014/main" id="{8A48B28B-279F-461B-8BFC-8D696AFE6B63}"/>
                  </a:ext>
                </a:extLst>
              </p:cNvPr>
              <p:cNvSpPr>
                <a:spLocks/>
              </p:cNvSpPr>
              <p:nvPr/>
            </p:nvSpPr>
            <p:spPr bwMode="auto">
              <a:xfrm>
                <a:off x="2766" y="1963"/>
                <a:ext cx="113" cy="85"/>
              </a:xfrm>
              <a:custGeom>
                <a:avLst/>
                <a:gdLst>
                  <a:gd name="T0" fmla="*/ 50 w 45"/>
                  <a:gd name="T1" fmla="*/ 149 h 32"/>
                  <a:gd name="T2" fmla="*/ 284 w 45"/>
                  <a:gd name="T3" fmla="*/ 375 h 32"/>
                  <a:gd name="T4" fmla="*/ 663 w 45"/>
                  <a:gd name="T5" fmla="*/ 396 h 32"/>
                  <a:gd name="T6" fmla="*/ 397 w 45"/>
                  <a:gd name="T7" fmla="*/ 170 h 32"/>
                  <a:gd name="T8" fmla="*/ 50 w 45"/>
                  <a:gd name="T9" fmla="*/ 149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3" y="8"/>
                    </a:moveTo>
                    <a:cubicBezTo>
                      <a:pt x="0" y="17"/>
                      <a:pt x="11" y="18"/>
                      <a:pt x="18" y="20"/>
                    </a:cubicBezTo>
                    <a:cubicBezTo>
                      <a:pt x="25" y="22"/>
                      <a:pt x="39" y="32"/>
                      <a:pt x="42" y="21"/>
                    </a:cubicBezTo>
                    <a:cubicBezTo>
                      <a:pt x="45" y="12"/>
                      <a:pt x="37" y="12"/>
                      <a:pt x="25" y="9"/>
                    </a:cubicBezTo>
                    <a:cubicBezTo>
                      <a:pt x="13" y="6"/>
                      <a:pt x="6" y="0"/>
                      <a:pt x="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74" name="Freeform 24">
                <a:extLst>
                  <a:ext uri="{FF2B5EF4-FFF2-40B4-BE49-F238E27FC236}">
                    <a16:creationId xmlns:a16="http://schemas.microsoft.com/office/drawing/2014/main" id="{8BFF0B19-D675-4078-8903-06B740EB3FC6}"/>
                  </a:ext>
                </a:extLst>
              </p:cNvPr>
              <p:cNvSpPr>
                <a:spLocks/>
              </p:cNvSpPr>
              <p:nvPr/>
            </p:nvSpPr>
            <p:spPr bwMode="auto">
              <a:xfrm>
                <a:off x="2754" y="2011"/>
                <a:ext cx="115" cy="85"/>
              </a:xfrm>
              <a:custGeom>
                <a:avLst/>
                <a:gdLst>
                  <a:gd name="T0" fmla="*/ 50 w 46"/>
                  <a:gd name="T1" fmla="*/ 149 h 32"/>
                  <a:gd name="T2" fmla="*/ 283 w 46"/>
                  <a:gd name="T3" fmla="*/ 375 h 32"/>
                  <a:gd name="T4" fmla="*/ 675 w 46"/>
                  <a:gd name="T5" fmla="*/ 409 h 32"/>
                  <a:gd name="T6" fmla="*/ 395 w 46"/>
                  <a:gd name="T7" fmla="*/ 170 h 32"/>
                  <a:gd name="T8" fmla="*/ 50 w 46"/>
                  <a:gd name="T9" fmla="*/ 149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2">
                    <a:moveTo>
                      <a:pt x="3" y="8"/>
                    </a:moveTo>
                    <a:cubicBezTo>
                      <a:pt x="0" y="17"/>
                      <a:pt x="10" y="18"/>
                      <a:pt x="18" y="20"/>
                    </a:cubicBezTo>
                    <a:cubicBezTo>
                      <a:pt x="25" y="22"/>
                      <a:pt x="39" y="32"/>
                      <a:pt x="43" y="22"/>
                    </a:cubicBezTo>
                    <a:cubicBezTo>
                      <a:pt x="46" y="12"/>
                      <a:pt x="37" y="12"/>
                      <a:pt x="25" y="9"/>
                    </a:cubicBezTo>
                    <a:cubicBezTo>
                      <a:pt x="13" y="6"/>
                      <a:pt x="6" y="0"/>
                      <a:pt x="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75" name="Freeform 25">
                <a:extLst>
                  <a:ext uri="{FF2B5EF4-FFF2-40B4-BE49-F238E27FC236}">
                    <a16:creationId xmlns:a16="http://schemas.microsoft.com/office/drawing/2014/main" id="{FEB7EAD1-F186-483B-AF6B-F697EF5CC66D}"/>
                  </a:ext>
                </a:extLst>
              </p:cNvPr>
              <p:cNvSpPr>
                <a:spLocks/>
              </p:cNvSpPr>
              <p:nvPr/>
            </p:nvSpPr>
            <p:spPr bwMode="auto">
              <a:xfrm>
                <a:off x="2741" y="2064"/>
                <a:ext cx="115" cy="83"/>
              </a:xfrm>
              <a:custGeom>
                <a:avLst/>
                <a:gdLst>
                  <a:gd name="T0" fmla="*/ 50 w 46"/>
                  <a:gd name="T1" fmla="*/ 150 h 31"/>
                  <a:gd name="T2" fmla="*/ 283 w 46"/>
                  <a:gd name="T3" fmla="*/ 367 h 31"/>
                  <a:gd name="T4" fmla="*/ 675 w 46"/>
                  <a:gd name="T5" fmla="*/ 402 h 31"/>
                  <a:gd name="T6" fmla="*/ 395 w 46"/>
                  <a:gd name="T7" fmla="*/ 171 h 31"/>
                  <a:gd name="T8" fmla="*/ 50 w 46"/>
                  <a:gd name="T9" fmla="*/ 15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3" y="8"/>
                    </a:moveTo>
                    <a:cubicBezTo>
                      <a:pt x="0" y="16"/>
                      <a:pt x="11" y="17"/>
                      <a:pt x="18" y="19"/>
                    </a:cubicBezTo>
                    <a:cubicBezTo>
                      <a:pt x="25" y="21"/>
                      <a:pt x="39" y="31"/>
                      <a:pt x="43" y="21"/>
                    </a:cubicBezTo>
                    <a:cubicBezTo>
                      <a:pt x="46" y="11"/>
                      <a:pt x="37" y="12"/>
                      <a:pt x="25" y="9"/>
                    </a:cubicBezTo>
                    <a:cubicBezTo>
                      <a:pt x="13" y="6"/>
                      <a:pt x="6" y="0"/>
                      <a:pt x="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76" name="Freeform 26">
                <a:extLst>
                  <a:ext uri="{FF2B5EF4-FFF2-40B4-BE49-F238E27FC236}">
                    <a16:creationId xmlns:a16="http://schemas.microsoft.com/office/drawing/2014/main" id="{26980CCA-425E-43A9-9A4B-73B9BFB14939}"/>
                  </a:ext>
                </a:extLst>
              </p:cNvPr>
              <p:cNvSpPr>
                <a:spLocks/>
              </p:cNvSpPr>
              <p:nvPr/>
            </p:nvSpPr>
            <p:spPr bwMode="auto">
              <a:xfrm>
                <a:off x="2726" y="2115"/>
                <a:ext cx="113" cy="85"/>
              </a:xfrm>
              <a:custGeom>
                <a:avLst/>
                <a:gdLst>
                  <a:gd name="T0" fmla="*/ 50 w 45"/>
                  <a:gd name="T1" fmla="*/ 170 h 32"/>
                  <a:gd name="T2" fmla="*/ 271 w 45"/>
                  <a:gd name="T3" fmla="*/ 375 h 32"/>
                  <a:gd name="T4" fmla="*/ 663 w 45"/>
                  <a:gd name="T5" fmla="*/ 409 h 32"/>
                  <a:gd name="T6" fmla="*/ 379 w 45"/>
                  <a:gd name="T7" fmla="*/ 133 h 32"/>
                  <a:gd name="T8" fmla="*/ 50 w 45"/>
                  <a:gd name="T9" fmla="*/ 17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3" y="9"/>
                    </a:moveTo>
                    <a:cubicBezTo>
                      <a:pt x="0" y="17"/>
                      <a:pt x="10" y="18"/>
                      <a:pt x="17" y="20"/>
                    </a:cubicBezTo>
                    <a:cubicBezTo>
                      <a:pt x="24" y="22"/>
                      <a:pt x="39" y="32"/>
                      <a:pt x="42" y="22"/>
                    </a:cubicBezTo>
                    <a:cubicBezTo>
                      <a:pt x="45" y="12"/>
                      <a:pt x="36" y="10"/>
                      <a:pt x="24" y="7"/>
                    </a:cubicBezTo>
                    <a:cubicBezTo>
                      <a:pt x="12" y="4"/>
                      <a:pt x="6" y="0"/>
                      <a:pt x="3" y="9"/>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77" name="Freeform 27">
                <a:extLst>
                  <a:ext uri="{FF2B5EF4-FFF2-40B4-BE49-F238E27FC236}">
                    <a16:creationId xmlns:a16="http://schemas.microsoft.com/office/drawing/2014/main" id="{3F44FC21-32D4-424F-A41C-8ED557FD6CBF}"/>
                  </a:ext>
                </a:extLst>
              </p:cNvPr>
              <p:cNvSpPr>
                <a:spLocks/>
              </p:cNvSpPr>
              <p:nvPr/>
            </p:nvSpPr>
            <p:spPr bwMode="auto">
              <a:xfrm>
                <a:off x="2896" y="1960"/>
                <a:ext cx="110" cy="83"/>
              </a:xfrm>
              <a:custGeom>
                <a:avLst/>
                <a:gdLst>
                  <a:gd name="T0" fmla="*/ 645 w 44"/>
                  <a:gd name="T1" fmla="*/ 150 h 31"/>
                  <a:gd name="T2" fmla="*/ 425 w 44"/>
                  <a:gd name="T3" fmla="*/ 367 h 31"/>
                  <a:gd name="T4" fmla="*/ 33 w 44"/>
                  <a:gd name="T5" fmla="*/ 388 h 31"/>
                  <a:gd name="T6" fmla="*/ 300 w 44"/>
                  <a:gd name="T7" fmla="*/ 171 h 31"/>
                  <a:gd name="T8" fmla="*/ 645 w 44"/>
                  <a:gd name="T9" fmla="*/ 15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1">
                    <a:moveTo>
                      <a:pt x="41" y="8"/>
                    </a:moveTo>
                    <a:cubicBezTo>
                      <a:pt x="44" y="16"/>
                      <a:pt x="34" y="17"/>
                      <a:pt x="27" y="19"/>
                    </a:cubicBezTo>
                    <a:cubicBezTo>
                      <a:pt x="19" y="21"/>
                      <a:pt x="5" y="31"/>
                      <a:pt x="2" y="20"/>
                    </a:cubicBezTo>
                    <a:cubicBezTo>
                      <a:pt x="0" y="11"/>
                      <a:pt x="7" y="12"/>
                      <a:pt x="19" y="9"/>
                    </a:cubicBezTo>
                    <a:cubicBezTo>
                      <a:pt x="31" y="6"/>
                      <a:pt x="38" y="0"/>
                      <a:pt x="41"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78" name="Freeform 28">
                <a:extLst>
                  <a:ext uri="{FF2B5EF4-FFF2-40B4-BE49-F238E27FC236}">
                    <a16:creationId xmlns:a16="http://schemas.microsoft.com/office/drawing/2014/main" id="{78C06CB0-DEBC-4B60-AC00-E3648E7DD889}"/>
                  </a:ext>
                </a:extLst>
              </p:cNvPr>
              <p:cNvSpPr>
                <a:spLocks/>
              </p:cNvSpPr>
              <p:nvPr/>
            </p:nvSpPr>
            <p:spPr bwMode="auto">
              <a:xfrm>
                <a:off x="2886" y="1909"/>
                <a:ext cx="98" cy="80"/>
              </a:xfrm>
              <a:custGeom>
                <a:avLst/>
                <a:gdLst>
                  <a:gd name="T0" fmla="*/ 568 w 39"/>
                  <a:gd name="T1" fmla="*/ 149 h 30"/>
                  <a:gd name="T2" fmla="*/ 397 w 39"/>
                  <a:gd name="T3" fmla="*/ 376 h 30"/>
                  <a:gd name="T4" fmla="*/ 33 w 39"/>
                  <a:gd name="T5" fmla="*/ 419 h 30"/>
                  <a:gd name="T6" fmla="*/ 271 w 39"/>
                  <a:gd name="T7" fmla="*/ 192 h 30"/>
                  <a:gd name="T8" fmla="*/ 568 w 39"/>
                  <a:gd name="T9" fmla="*/ 14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0">
                    <a:moveTo>
                      <a:pt x="36" y="8"/>
                    </a:moveTo>
                    <a:cubicBezTo>
                      <a:pt x="39" y="16"/>
                      <a:pt x="32" y="18"/>
                      <a:pt x="25" y="20"/>
                    </a:cubicBezTo>
                    <a:cubicBezTo>
                      <a:pt x="17" y="22"/>
                      <a:pt x="3" y="30"/>
                      <a:pt x="2" y="22"/>
                    </a:cubicBezTo>
                    <a:cubicBezTo>
                      <a:pt x="0" y="12"/>
                      <a:pt x="6" y="13"/>
                      <a:pt x="17" y="10"/>
                    </a:cubicBezTo>
                    <a:cubicBezTo>
                      <a:pt x="26" y="7"/>
                      <a:pt x="33" y="0"/>
                      <a:pt x="36"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79" name="Freeform 29">
                <a:extLst>
                  <a:ext uri="{FF2B5EF4-FFF2-40B4-BE49-F238E27FC236}">
                    <a16:creationId xmlns:a16="http://schemas.microsoft.com/office/drawing/2014/main" id="{D4C34A02-34AD-4B1B-8596-6BDA7BE4935C}"/>
                  </a:ext>
                </a:extLst>
              </p:cNvPr>
              <p:cNvSpPr>
                <a:spLocks/>
              </p:cNvSpPr>
              <p:nvPr/>
            </p:nvSpPr>
            <p:spPr bwMode="auto">
              <a:xfrm>
                <a:off x="2921" y="2048"/>
                <a:ext cx="113" cy="85"/>
              </a:xfrm>
              <a:custGeom>
                <a:avLst/>
                <a:gdLst>
                  <a:gd name="T0" fmla="*/ 63 w 45"/>
                  <a:gd name="T1" fmla="*/ 430 h 32"/>
                  <a:gd name="T2" fmla="*/ 284 w 45"/>
                  <a:gd name="T3" fmla="*/ 226 h 32"/>
                  <a:gd name="T4" fmla="*/ 663 w 45"/>
                  <a:gd name="T5" fmla="*/ 205 h 32"/>
                  <a:gd name="T6" fmla="*/ 397 w 45"/>
                  <a:gd name="T7" fmla="*/ 430 h 32"/>
                  <a:gd name="T8" fmla="*/ 63 w 45"/>
                  <a:gd name="T9" fmla="*/ 43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4" y="23"/>
                    </a:moveTo>
                    <a:cubicBezTo>
                      <a:pt x="0" y="15"/>
                      <a:pt x="11" y="14"/>
                      <a:pt x="18" y="12"/>
                    </a:cubicBezTo>
                    <a:cubicBezTo>
                      <a:pt x="25" y="10"/>
                      <a:pt x="40" y="0"/>
                      <a:pt x="42" y="11"/>
                    </a:cubicBezTo>
                    <a:cubicBezTo>
                      <a:pt x="45" y="20"/>
                      <a:pt x="37" y="20"/>
                      <a:pt x="25" y="23"/>
                    </a:cubicBezTo>
                    <a:cubicBezTo>
                      <a:pt x="14" y="26"/>
                      <a:pt x="7" y="32"/>
                      <a:pt x="4" y="23"/>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80" name="Freeform 30">
                <a:extLst>
                  <a:ext uri="{FF2B5EF4-FFF2-40B4-BE49-F238E27FC236}">
                    <a16:creationId xmlns:a16="http://schemas.microsoft.com/office/drawing/2014/main" id="{00295E59-170B-4CD9-8BF0-BE924ADD5F5C}"/>
                  </a:ext>
                </a:extLst>
              </p:cNvPr>
              <p:cNvSpPr>
                <a:spLocks/>
              </p:cNvSpPr>
              <p:nvPr/>
            </p:nvSpPr>
            <p:spPr bwMode="auto">
              <a:xfrm>
                <a:off x="2946" y="2104"/>
                <a:ext cx="98" cy="77"/>
              </a:xfrm>
              <a:custGeom>
                <a:avLst/>
                <a:gdLst>
                  <a:gd name="T0" fmla="*/ 50 w 39"/>
                  <a:gd name="T1" fmla="*/ 396 h 29"/>
                  <a:gd name="T2" fmla="*/ 221 w 39"/>
                  <a:gd name="T3" fmla="*/ 170 h 29"/>
                  <a:gd name="T4" fmla="*/ 588 w 39"/>
                  <a:gd name="T5" fmla="*/ 149 h 29"/>
                  <a:gd name="T6" fmla="*/ 334 w 39"/>
                  <a:gd name="T7" fmla="*/ 374 h 29"/>
                  <a:gd name="T8" fmla="*/ 50 w 39"/>
                  <a:gd name="T9" fmla="*/ 39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9">
                    <a:moveTo>
                      <a:pt x="3" y="21"/>
                    </a:moveTo>
                    <a:cubicBezTo>
                      <a:pt x="0" y="13"/>
                      <a:pt x="7" y="11"/>
                      <a:pt x="14" y="9"/>
                    </a:cubicBezTo>
                    <a:cubicBezTo>
                      <a:pt x="21" y="7"/>
                      <a:pt x="35" y="0"/>
                      <a:pt x="37" y="8"/>
                    </a:cubicBezTo>
                    <a:cubicBezTo>
                      <a:pt x="39" y="17"/>
                      <a:pt x="33" y="16"/>
                      <a:pt x="21" y="20"/>
                    </a:cubicBezTo>
                    <a:cubicBezTo>
                      <a:pt x="13" y="22"/>
                      <a:pt x="6" y="29"/>
                      <a:pt x="3" y="21"/>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81" name="Freeform 31">
                <a:extLst>
                  <a:ext uri="{FF2B5EF4-FFF2-40B4-BE49-F238E27FC236}">
                    <a16:creationId xmlns:a16="http://schemas.microsoft.com/office/drawing/2014/main" id="{FF3878F5-E91B-49E6-86FE-B1275AAC51B0}"/>
                  </a:ext>
                </a:extLst>
              </p:cNvPr>
              <p:cNvSpPr>
                <a:spLocks/>
              </p:cNvSpPr>
              <p:nvPr/>
            </p:nvSpPr>
            <p:spPr bwMode="auto">
              <a:xfrm>
                <a:off x="2961" y="2152"/>
                <a:ext cx="98" cy="80"/>
              </a:xfrm>
              <a:custGeom>
                <a:avLst/>
                <a:gdLst>
                  <a:gd name="T0" fmla="*/ 50 w 39"/>
                  <a:gd name="T1" fmla="*/ 419 h 30"/>
                  <a:gd name="T2" fmla="*/ 239 w 39"/>
                  <a:gd name="T3" fmla="*/ 171 h 30"/>
                  <a:gd name="T4" fmla="*/ 588 w 39"/>
                  <a:gd name="T5" fmla="*/ 149 h 30"/>
                  <a:gd name="T6" fmla="*/ 347 w 39"/>
                  <a:gd name="T7" fmla="*/ 376 h 30"/>
                  <a:gd name="T8" fmla="*/ 50 w 39"/>
                  <a:gd name="T9" fmla="*/ 41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0">
                    <a:moveTo>
                      <a:pt x="3" y="22"/>
                    </a:moveTo>
                    <a:cubicBezTo>
                      <a:pt x="0" y="13"/>
                      <a:pt x="7" y="11"/>
                      <a:pt x="15" y="9"/>
                    </a:cubicBezTo>
                    <a:cubicBezTo>
                      <a:pt x="22" y="7"/>
                      <a:pt x="36" y="0"/>
                      <a:pt x="37" y="8"/>
                    </a:cubicBezTo>
                    <a:cubicBezTo>
                      <a:pt x="39" y="17"/>
                      <a:pt x="34" y="17"/>
                      <a:pt x="22" y="20"/>
                    </a:cubicBezTo>
                    <a:cubicBezTo>
                      <a:pt x="13" y="23"/>
                      <a:pt x="6" y="30"/>
                      <a:pt x="3" y="22"/>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82" name="Freeform 32">
                <a:extLst>
                  <a:ext uri="{FF2B5EF4-FFF2-40B4-BE49-F238E27FC236}">
                    <a16:creationId xmlns:a16="http://schemas.microsoft.com/office/drawing/2014/main" id="{9A653679-5B20-48BC-A486-45CB736A1849}"/>
                  </a:ext>
                </a:extLst>
              </p:cNvPr>
              <p:cNvSpPr>
                <a:spLocks/>
              </p:cNvSpPr>
              <p:nvPr/>
            </p:nvSpPr>
            <p:spPr bwMode="auto">
              <a:xfrm>
                <a:off x="2906" y="2008"/>
                <a:ext cx="115" cy="83"/>
              </a:xfrm>
              <a:custGeom>
                <a:avLst/>
                <a:gdLst>
                  <a:gd name="T0" fmla="*/ 675 w 46"/>
                  <a:gd name="T1" fmla="*/ 150 h 31"/>
                  <a:gd name="T2" fmla="*/ 438 w 46"/>
                  <a:gd name="T3" fmla="*/ 367 h 31"/>
                  <a:gd name="T4" fmla="*/ 50 w 46"/>
                  <a:gd name="T5" fmla="*/ 402 h 31"/>
                  <a:gd name="T6" fmla="*/ 333 w 46"/>
                  <a:gd name="T7" fmla="*/ 171 h 31"/>
                  <a:gd name="T8" fmla="*/ 675 w 46"/>
                  <a:gd name="T9" fmla="*/ 15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43" y="8"/>
                    </a:moveTo>
                    <a:cubicBezTo>
                      <a:pt x="46" y="16"/>
                      <a:pt x="35" y="17"/>
                      <a:pt x="28" y="19"/>
                    </a:cubicBezTo>
                    <a:cubicBezTo>
                      <a:pt x="21" y="21"/>
                      <a:pt x="6" y="31"/>
                      <a:pt x="3" y="21"/>
                    </a:cubicBezTo>
                    <a:cubicBezTo>
                      <a:pt x="0" y="11"/>
                      <a:pt x="9" y="12"/>
                      <a:pt x="21" y="9"/>
                    </a:cubicBezTo>
                    <a:cubicBezTo>
                      <a:pt x="33" y="6"/>
                      <a:pt x="40" y="0"/>
                      <a:pt x="4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83" name="Freeform 33">
                <a:extLst>
                  <a:ext uri="{FF2B5EF4-FFF2-40B4-BE49-F238E27FC236}">
                    <a16:creationId xmlns:a16="http://schemas.microsoft.com/office/drawing/2014/main" id="{3F189A40-677C-4080-BCF6-E202835E5074}"/>
                  </a:ext>
                </a:extLst>
              </p:cNvPr>
              <p:cNvSpPr>
                <a:spLocks/>
              </p:cNvSpPr>
              <p:nvPr/>
            </p:nvSpPr>
            <p:spPr bwMode="auto">
              <a:xfrm>
                <a:off x="2811" y="1387"/>
                <a:ext cx="135" cy="32"/>
              </a:xfrm>
              <a:custGeom>
                <a:avLst/>
                <a:gdLst>
                  <a:gd name="T0" fmla="*/ 813 w 54"/>
                  <a:gd name="T1" fmla="*/ 0 h 12"/>
                  <a:gd name="T2" fmla="*/ 408 w 54"/>
                  <a:gd name="T3" fmla="*/ 93 h 12"/>
                  <a:gd name="T4" fmla="*/ 408 w 54"/>
                  <a:gd name="T5" fmla="*/ 93 h 12"/>
                  <a:gd name="T6" fmla="*/ 20 w 54"/>
                  <a:gd name="T7" fmla="*/ 21 h 12"/>
                  <a:gd name="T8" fmla="*/ 0 w 54"/>
                  <a:gd name="T9" fmla="*/ 192 h 12"/>
                  <a:gd name="T10" fmla="*/ 408 w 54"/>
                  <a:gd name="T11" fmla="*/ 227 h 12"/>
                  <a:gd name="T12" fmla="*/ 408 w 54"/>
                  <a:gd name="T13" fmla="*/ 227 h 12"/>
                  <a:gd name="T14" fmla="*/ 833 w 54"/>
                  <a:gd name="T15" fmla="*/ 205 h 12"/>
                  <a:gd name="T16" fmla="*/ 845 w 54"/>
                  <a:gd name="T17" fmla="*/ 227 h 12"/>
                  <a:gd name="T18" fmla="*/ 845 w 54"/>
                  <a:gd name="T19" fmla="*/ 205 h 12"/>
                  <a:gd name="T20" fmla="*/ 813 w 5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12">
                    <a:moveTo>
                      <a:pt x="52" y="0"/>
                    </a:moveTo>
                    <a:cubicBezTo>
                      <a:pt x="47" y="4"/>
                      <a:pt x="39" y="5"/>
                      <a:pt x="26" y="5"/>
                    </a:cubicBezTo>
                    <a:cubicBezTo>
                      <a:pt x="26" y="5"/>
                      <a:pt x="26" y="5"/>
                      <a:pt x="26" y="5"/>
                    </a:cubicBezTo>
                    <a:cubicBezTo>
                      <a:pt x="14" y="5"/>
                      <a:pt x="6" y="4"/>
                      <a:pt x="1" y="1"/>
                    </a:cubicBezTo>
                    <a:cubicBezTo>
                      <a:pt x="2" y="4"/>
                      <a:pt x="2" y="8"/>
                      <a:pt x="0" y="10"/>
                    </a:cubicBezTo>
                    <a:cubicBezTo>
                      <a:pt x="3" y="9"/>
                      <a:pt x="6" y="12"/>
                      <a:pt x="26" y="12"/>
                    </a:cubicBezTo>
                    <a:cubicBezTo>
                      <a:pt x="26" y="12"/>
                      <a:pt x="26" y="12"/>
                      <a:pt x="26" y="12"/>
                    </a:cubicBezTo>
                    <a:cubicBezTo>
                      <a:pt x="48" y="12"/>
                      <a:pt x="49" y="8"/>
                      <a:pt x="53" y="11"/>
                    </a:cubicBezTo>
                    <a:cubicBezTo>
                      <a:pt x="53" y="11"/>
                      <a:pt x="54" y="11"/>
                      <a:pt x="54" y="12"/>
                    </a:cubicBezTo>
                    <a:cubicBezTo>
                      <a:pt x="54" y="11"/>
                      <a:pt x="54" y="11"/>
                      <a:pt x="54" y="11"/>
                    </a:cubicBezTo>
                    <a:cubicBezTo>
                      <a:pt x="51" y="9"/>
                      <a:pt x="50" y="4"/>
                      <a:pt x="52" y="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84" name="Freeform 34">
                <a:extLst>
                  <a:ext uri="{FF2B5EF4-FFF2-40B4-BE49-F238E27FC236}">
                    <a16:creationId xmlns:a16="http://schemas.microsoft.com/office/drawing/2014/main" id="{0BC5AF2E-EF26-44BF-B28B-9E442DB98475}"/>
                  </a:ext>
                </a:extLst>
              </p:cNvPr>
              <p:cNvSpPr>
                <a:spLocks/>
              </p:cNvSpPr>
              <p:nvPr/>
            </p:nvSpPr>
            <p:spPr bwMode="auto">
              <a:xfrm>
                <a:off x="2809" y="1309"/>
                <a:ext cx="137" cy="35"/>
              </a:xfrm>
              <a:custGeom>
                <a:avLst/>
                <a:gdLst>
                  <a:gd name="T0" fmla="*/ 820 w 55"/>
                  <a:gd name="T1" fmla="*/ 0 h 13"/>
                  <a:gd name="T2" fmla="*/ 416 w 55"/>
                  <a:gd name="T3" fmla="*/ 94 h 13"/>
                  <a:gd name="T4" fmla="*/ 416 w 55"/>
                  <a:gd name="T5" fmla="*/ 94 h 13"/>
                  <a:gd name="T6" fmla="*/ 30 w 55"/>
                  <a:gd name="T7" fmla="*/ 22 h 13"/>
                  <a:gd name="T8" fmla="*/ 0 w 55"/>
                  <a:gd name="T9" fmla="*/ 232 h 13"/>
                  <a:gd name="T10" fmla="*/ 416 w 55"/>
                  <a:gd name="T11" fmla="*/ 253 h 13"/>
                  <a:gd name="T12" fmla="*/ 416 w 55"/>
                  <a:gd name="T13" fmla="*/ 253 h 13"/>
                  <a:gd name="T14" fmla="*/ 837 w 55"/>
                  <a:gd name="T15" fmla="*/ 232 h 13"/>
                  <a:gd name="T16" fmla="*/ 849 w 55"/>
                  <a:gd name="T17" fmla="*/ 232 h 13"/>
                  <a:gd name="T18" fmla="*/ 849 w 55"/>
                  <a:gd name="T19" fmla="*/ 232 h 13"/>
                  <a:gd name="T20" fmla="*/ 820 w 5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13">
                    <a:moveTo>
                      <a:pt x="53" y="0"/>
                    </a:moveTo>
                    <a:cubicBezTo>
                      <a:pt x="49" y="4"/>
                      <a:pt x="40" y="5"/>
                      <a:pt x="27" y="5"/>
                    </a:cubicBezTo>
                    <a:cubicBezTo>
                      <a:pt x="27" y="5"/>
                      <a:pt x="27" y="5"/>
                      <a:pt x="27" y="5"/>
                    </a:cubicBezTo>
                    <a:cubicBezTo>
                      <a:pt x="15" y="5"/>
                      <a:pt x="7" y="4"/>
                      <a:pt x="2" y="1"/>
                    </a:cubicBezTo>
                    <a:cubicBezTo>
                      <a:pt x="4" y="5"/>
                      <a:pt x="2" y="10"/>
                      <a:pt x="0" y="12"/>
                    </a:cubicBezTo>
                    <a:cubicBezTo>
                      <a:pt x="4" y="9"/>
                      <a:pt x="5" y="13"/>
                      <a:pt x="27" y="13"/>
                    </a:cubicBezTo>
                    <a:cubicBezTo>
                      <a:pt x="27" y="13"/>
                      <a:pt x="27" y="13"/>
                      <a:pt x="27" y="13"/>
                    </a:cubicBezTo>
                    <a:cubicBezTo>
                      <a:pt x="49" y="13"/>
                      <a:pt x="50" y="9"/>
                      <a:pt x="54" y="12"/>
                    </a:cubicBezTo>
                    <a:cubicBezTo>
                      <a:pt x="54" y="12"/>
                      <a:pt x="55" y="12"/>
                      <a:pt x="55" y="12"/>
                    </a:cubicBezTo>
                    <a:cubicBezTo>
                      <a:pt x="55" y="12"/>
                      <a:pt x="55" y="12"/>
                      <a:pt x="55" y="12"/>
                    </a:cubicBezTo>
                    <a:cubicBezTo>
                      <a:pt x="52" y="10"/>
                      <a:pt x="51" y="4"/>
                      <a:pt x="53" y="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85" name="Freeform 35">
                <a:extLst>
                  <a:ext uri="{FF2B5EF4-FFF2-40B4-BE49-F238E27FC236}">
                    <a16:creationId xmlns:a16="http://schemas.microsoft.com/office/drawing/2014/main" id="{32B9F7C2-BDD4-4726-B868-0B0154352F7E}"/>
                  </a:ext>
                </a:extLst>
              </p:cNvPr>
              <p:cNvSpPr>
                <a:spLocks/>
              </p:cNvSpPr>
              <p:nvPr/>
            </p:nvSpPr>
            <p:spPr bwMode="auto">
              <a:xfrm>
                <a:off x="2811" y="1629"/>
                <a:ext cx="133" cy="32"/>
              </a:xfrm>
              <a:custGeom>
                <a:avLst/>
                <a:gdLst>
                  <a:gd name="T0" fmla="*/ 409 w 53"/>
                  <a:gd name="T1" fmla="*/ 227 h 12"/>
                  <a:gd name="T2" fmla="*/ 409 w 53"/>
                  <a:gd name="T3" fmla="*/ 227 h 12"/>
                  <a:gd name="T4" fmla="*/ 838 w 53"/>
                  <a:gd name="T5" fmla="*/ 205 h 12"/>
                  <a:gd name="T6" fmla="*/ 818 w 53"/>
                  <a:gd name="T7" fmla="*/ 0 h 12"/>
                  <a:gd name="T8" fmla="*/ 409 w 53"/>
                  <a:gd name="T9" fmla="*/ 93 h 12"/>
                  <a:gd name="T10" fmla="*/ 409 w 53"/>
                  <a:gd name="T11" fmla="*/ 93 h 12"/>
                  <a:gd name="T12" fmla="*/ 20 w 53"/>
                  <a:gd name="T13" fmla="*/ 21 h 12"/>
                  <a:gd name="T14" fmla="*/ 0 w 53"/>
                  <a:gd name="T15" fmla="*/ 192 h 12"/>
                  <a:gd name="T16" fmla="*/ 409 w 53"/>
                  <a:gd name="T17" fmla="*/ 22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12">
                    <a:moveTo>
                      <a:pt x="26" y="12"/>
                    </a:moveTo>
                    <a:cubicBezTo>
                      <a:pt x="26" y="12"/>
                      <a:pt x="26" y="12"/>
                      <a:pt x="26" y="12"/>
                    </a:cubicBezTo>
                    <a:cubicBezTo>
                      <a:pt x="47" y="12"/>
                      <a:pt x="49" y="8"/>
                      <a:pt x="53" y="11"/>
                    </a:cubicBezTo>
                    <a:cubicBezTo>
                      <a:pt x="51" y="8"/>
                      <a:pt x="50" y="3"/>
                      <a:pt x="52" y="0"/>
                    </a:cubicBezTo>
                    <a:cubicBezTo>
                      <a:pt x="48" y="4"/>
                      <a:pt x="39" y="5"/>
                      <a:pt x="26" y="5"/>
                    </a:cubicBezTo>
                    <a:cubicBezTo>
                      <a:pt x="26" y="5"/>
                      <a:pt x="26" y="5"/>
                      <a:pt x="26" y="5"/>
                    </a:cubicBezTo>
                    <a:cubicBezTo>
                      <a:pt x="14" y="5"/>
                      <a:pt x="6" y="4"/>
                      <a:pt x="1" y="1"/>
                    </a:cubicBezTo>
                    <a:cubicBezTo>
                      <a:pt x="2" y="4"/>
                      <a:pt x="2" y="8"/>
                      <a:pt x="0" y="10"/>
                    </a:cubicBezTo>
                    <a:cubicBezTo>
                      <a:pt x="4" y="9"/>
                      <a:pt x="7" y="12"/>
                      <a:pt x="26" y="12"/>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86" name="Freeform 36">
                <a:extLst>
                  <a:ext uri="{FF2B5EF4-FFF2-40B4-BE49-F238E27FC236}">
                    <a16:creationId xmlns:a16="http://schemas.microsoft.com/office/drawing/2014/main" id="{8288D85D-8ABE-4782-BCFA-E18F16174712}"/>
                  </a:ext>
                </a:extLst>
              </p:cNvPr>
              <p:cNvSpPr>
                <a:spLocks/>
              </p:cNvSpPr>
              <p:nvPr/>
            </p:nvSpPr>
            <p:spPr bwMode="auto">
              <a:xfrm>
                <a:off x="2814" y="1541"/>
                <a:ext cx="132" cy="38"/>
              </a:xfrm>
              <a:custGeom>
                <a:avLst/>
                <a:gdLst>
                  <a:gd name="T0" fmla="*/ 384 w 53"/>
                  <a:gd name="T1" fmla="*/ 141 h 14"/>
                  <a:gd name="T2" fmla="*/ 384 w 53"/>
                  <a:gd name="T3" fmla="*/ 141 h 14"/>
                  <a:gd name="T4" fmla="*/ 0 w 53"/>
                  <a:gd name="T5" fmla="*/ 60 h 14"/>
                  <a:gd name="T6" fmla="*/ 0 w 53"/>
                  <a:gd name="T7" fmla="*/ 244 h 14"/>
                  <a:gd name="T8" fmla="*/ 384 w 53"/>
                  <a:gd name="T9" fmla="*/ 280 h 14"/>
                  <a:gd name="T10" fmla="*/ 384 w 53"/>
                  <a:gd name="T11" fmla="*/ 280 h 14"/>
                  <a:gd name="T12" fmla="*/ 787 w 53"/>
                  <a:gd name="T13" fmla="*/ 244 h 14"/>
                  <a:gd name="T14" fmla="*/ 819 w 53"/>
                  <a:gd name="T15" fmla="*/ 0 h 14"/>
                  <a:gd name="T16" fmla="*/ 819 w 53"/>
                  <a:gd name="T17" fmla="*/ 0 h 14"/>
                  <a:gd name="T18" fmla="*/ 807 w 53"/>
                  <a:gd name="T19" fmla="*/ 38 h 14"/>
                  <a:gd name="T20" fmla="*/ 384 w 53"/>
                  <a:gd name="T21" fmla="*/ 14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4">
                    <a:moveTo>
                      <a:pt x="25" y="7"/>
                    </a:moveTo>
                    <a:cubicBezTo>
                      <a:pt x="25" y="7"/>
                      <a:pt x="25" y="7"/>
                      <a:pt x="25" y="7"/>
                    </a:cubicBezTo>
                    <a:cubicBezTo>
                      <a:pt x="13" y="7"/>
                      <a:pt x="5" y="6"/>
                      <a:pt x="0" y="3"/>
                    </a:cubicBezTo>
                    <a:cubicBezTo>
                      <a:pt x="1" y="6"/>
                      <a:pt x="1" y="10"/>
                      <a:pt x="0" y="12"/>
                    </a:cubicBezTo>
                    <a:cubicBezTo>
                      <a:pt x="3" y="11"/>
                      <a:pt x="6" y="14"/>
                      <a:pt x="25" y="14"/>
                    </a:cubicBezTo>
                    <a:cubicBezTo>
                      <a:pt x="25" y="14"/>
                      <a:pt x="25" y="14"/>
                      <a:pt x="25" y="14"/>
                    </a:cubicBezTo>
                    <a:cubicBezTo>
                      <a:pt x="46" y="14"/>
                      <a:pt x="48" y="10"/>
                      <a:pt x="51" y="12"/>
                    </a:cubicBezTo>
                    <a:cubicBezTo>
                      <a:pt x="49" y="9"/>
                      <a:pt x="49" y="4"/>
                      <a:pt x="53" y="0"/>
                    </a:cubicBezTo>
                    <a:cubicBezTo>
                      <a:pt x="53" y="0"/>
                      <a:pt x="53" y="0"/>
                      <a:pt x="53" y="0"/>
                    </a:cubicBezTo>
                    <a:cubicBezTo>
                      <a:pt x="52" y="1"/>
                      <a:pt x="52" y="1"/>
                      <a:pt x="52" y="2"/>
                    </a:cubicBezTo>
                    <a:cubicBezTo>
                      <a:pt x="47" y="6"/>
                      <a:pt x="38" y="7"/>
                      <a:pt x="25" y="7"/>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87" name="Freeform 37">
                <a:extLst>
                  <a:ext uri="{FF2B5EF4-FFF2-40B4-BE49-F238E27FC236}">
                    <a16:creationId xmlns:a16="http://schemas.microsoft.com/office/drawing/2014/main" id="{BC7CE492-ABC7-41F1-95BF-035C4EEC63E8}"/>
                  </a:ext>
                </a:extLst>
              </p:cNvPr>
              <p:cNvSpPr>
                <a:spLocks/>
              </p:cNvSpPr>
              <p:nvPr/>
            </p:nvSpPr>
            <p:spPr bwMode="auto">
              <a:xfrm>
                <a:off x="2811" y="1464"/>
                <a:ext cx="135" cy="40"/>
              </a:xfrm>
              <a:custGeom>
                <a:avLst/>
                <a:gdLst>
                  <a:gd name="T0" fmla="*/ 845 w 54"/>
                  <a:gd name="T1" fmla="*/ 0 h 15"/>
                  <a:gd name="T2" fmla="*/ 833 w 54"/>
                  <a:gd name="T3" fmla="*/ 35 h 15"/>
                  <a:gd name="T4" fmla="*/ 408 w 54"/>
                  <a:gd name="T5" fmla="*/ 136 h 15"/>
                  <a:gd name="T6" fmla="*/ 408 w 54"/>
                  <a:gd name="T7" fmla="*/ 136 h 15"/>
                  <a:gd name="T8" fmla="*/ 20 w 54"/>
                  <a:gd name="T9" fmla="*/ 56 h 15"/>
                  <a:gd name="T10" fmla="*/ 0 w 54"/>
                  <a:gd name="T11" fmla="*/ 248 h 15"/>
                  <a:gd name="T12" fmla="*/ 408 w 54"/>
                  <a:gd name="T13" fmla="*/ 285 h 15"/>
                  <a:gd name="T14" fmla="*/ 408 w 54"/>
                  <a:gd name="T15" fmla="*/ 285 h 15"/>
                  <a:gd name="T16" fmla="*/ 833 w 54"/>
                  <a:gd name="T17" fmla="*/ 264 h 15"/>
                  <a:gd name="T18" fmla="*/ 845 w 54"/>
                  <a:gd name="T19" fmla="*/ 264 h 15"/>
                  <a:gd name="T20" fmla="*/ 845 w 54"/>
                  <a:gd name="T21" fmla="*/ 264 h 15"/>
                  <a:gd name="T22" fmla="*/ 845 w 54"/>
                  <a:gd name="T23" fmla="*/ 21 h 15"/>
                  <a:gd name="T24" fmla="*/ 845 w 5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5">
                    <a:moveTo>
                      <a:pt x="54" y="0"/>
                    </a:moveTo>
                    <a:cubicBezTo>
                      <a:pt x="53" y="1"/>
                      <a:pt x="53" y="1"/>
                      <a:pt x="53" y="2"/>
                    </a:cubicBezTo>
                    <a:cubicBezTo>
                      <a:pt x="48" y="6"/>
                      <a:pt x="39" y="7"/>
                      <a:pt x="26" y="7"/>
                    </a:cubicBezTo>
                    <a:cubicBezTo>
                      <a:pt x="26" y="7"/>
                      <a:pt x="26" y="7"/>
                      <a:pt x="26" y="7"/>
                    </a:cubicBezTo>
                    <a:cubicBezTo>
                      <a:pt x="14" y="7"/>
                      <a:pt x="6" y="6"/>
                      <a:pt x="1" y="3"/>
                    </a:cubicBezTo>
                    <a:cubicBezTo>
                      <a:pt x="3" y="6"/>
                      <a:pt x="2" y="11"/>
                      <a:pt x="0" y="13"/>
                    </a:cubicBezTo>
                    <a:cubicBezTo>
                      <a:pt x="3" y="12"/>
                      <a:pt x="6" y="15"/>
                      <a:pt x="26" y="15"/>
                    </a:cubicBezTo>
                    <a:cubicBezTo>
                      <a:pt x="26" y="15"/>
                      <a:pt x="26" y="15"/>
                      <a:pt x="26" y="15"/>
                    </a:cubicBezTo>
                    <a:cubicBezTo>
                      <a:pt x="48" y="15"/>
                      <a:pt x="49" y="11"/>
                      <a:pt x="53" y="14"/>
                    </a:cubicBezTo>
                    <a:cubicBezTo>
                      <a:pt x="53" y="14"/>
                      <a:pt x="54" y="14"/>
                      <a:pt x="54" y="14"/>
                    </a:cubicBezTo>
                    <a:cubicBezTo>
                      <a:pt x="54" y="14"/>
                      <a:pt x="54" y="14"/>
                      <a:pt x="54" y="14"/>
                    </a:cubicBezTo>
                    <a:cubicBezTo>
                      <a:pt x="51" y="12"/>
                      <a:pt x="49" y="5"/>
                      <a:pt x="54" y="1"/>
                    </a:cubicBezTo>
                    <a:lnTo>
                      <a:pt x="54" y="0"/>
                    </a:ln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88" name="Freeform 38">
                <a:extLst>
                  <a:ext uri="{FF2B5EF4-FFF2-40B4-BE49-F238E27FC236}">
                    <a16:creationId xmlns:a16="http://schemas.microsoft.com/office/drawing/2014/main" id="{DC82E3BB-7F49-447E-A4C3-485A0D209F31}"/>
                  </a:ext>
                </a:extLst>
              </p:cNvPr>
              <p:cNvSpPr>
                <a:spLocks/>
              </p:cNvSpPr>
              <p:nvPr/>
            </p:nvSpPr>
            <p:spPr bwMode="auto">
              <a:xfrm>
                <a:off x="2811" y="1387"/>
                <a:ext cx="135" cy="32"/>
              </a:xfrm>
              <a:custGeom>
                <a:avLst/>
                <a:gdLst>
                  <a:gd name="T0" fmla="*/ 813 w 54"/>
                  <a:gd name="T1" fmla="*/ 0 h 12"/>
                  <a:gd name="T2" fmla="*/ 408 w 54"/>
                  <a:gd name="T3" fmla="*/ 93 h 12"/>
                  <a:gd name="T4" fmla="*/ 408 w 54"/>
                  <a:gd name="T5" fmla="*/ 93 h 12"/>
                  <a:gd name="T6" fmla="*/ 20 w 54"/>
                  <a:gd name="T7" fmla="*/ 21 h 12"/>
                  <a:gd name="T8" fmla="*/ 0 w 54"/>
                  <a:gd name="T9" fmla="*/ 192 h 12"/>
                  <a:gd name="T10" fmla="*/ 408 w 54"/>
                  <a:gd name="T11" fmla="*/ 227 h 12"/>
                  <a:gd name="T12" fmla="*/ 408 w 54"/>
                  <a:gd name="T13" fmla="*/ 227 h 12"/>
                  <a:gd name="T14" fmla="*/ 833 w 54"/>
                  <a:gd name="T15" fmla="*/ 205 h 12"/>
                  <a:gd name="T16" fmla="*/ 845 w 54"/>
                  <a:gd name="T17" fmla="*/ 227 h 12"/>
                  <a:gd name="T18" fmla="*/ 845 w 54"/>
                  <a:gd name="T19" fmla="*/ 205 h 12"/>
                  <a:gd name="T20" fmla="*/ 813 w 5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12">
                    <a:moveTo>
                      <a:pt x="52" y="0"/>
                    </a:moveTo>
                    <a:cubicBezTo>
                      <a:pt x="47" y="4"/>
                      <a:pt x="39" y="5"/>
                      <a:pt x="26" y="5"/>
                    </a:cubicBezTo>
                    <a:cubicBezTo>
                      <a:pt x="26" y="5"/>
                      <a:pt x="26" y="5"/>
                      <a:pt x="26" y="5"/>
                    </a:cubicBezTo>
                    <a:cubicBezTo>
                      <a:pt x="14" y="5"/>
                      <a:pt x="6" y="4"/>
                      <a:pt x="1" y="1"/>
                    </a:cubicBezTo>
                    <a:cubicBezTo>
                      <a:pt x="2" y="4"/>
                      <a:pt x="2" y="8"/>
                      <a:pt x="0" y="10"/>
                    </a:cubicBezTo>
                    <a:cubicBezTo>
                      <a:pt x="3" y="9"/>
                      <a:pt x="6" y="12"/>
                      <a:pt x="26" y="12"/>
                    </a:cubicBezTo>
                    <a:cubicBezTo>
                      <a:pt x="26" y="12"/>
                      <a:pt x="26" y="12"/>
                      <a:pt x="26" y="12"/>
                    </a:cubicBezTo>
                    <a:cubicBezTo>
                      <a:pt x="48" y="12"/>
                      <a:pt x="49" y="8"/>
                      <a:pt x="53" y="11"/>
                    </a:cubicBezTo>
                    <a:cubicBezTo>
                      <a:pt x="53" y="11"/>
                      <a:pt x="54" y="11"/>
                      <a:pt x="54" y="12"/>
                    </a:cubicBezTo>
                    <a:cubicBezTo>
                      <a:pt x="54" y="11"/>
                      <a:pt x="54" y="11"/>
                      <a:pt x="54" y="11"/>
                    </a:cubicBezTo>
                    <a:cubicBezTo>
                      <a:pt x="51" y="9"/>
                      <a:pt x="50" y="4"/>
                      <a:pt x="52"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89" name="Freeform 39">
                <a:extLst>
                  <a:ext uri="{FF2B5EF4-FFF2-40B4-BE49-F238E27FC236}">
                    <a16:creationId xmlns:a16="http://schemas.microsoft.com/office/drawing/2014/main" id="{31A6A5F1-C4FF-4241-A821-A96F1E048DFA}"/>
                  </a:ext>
                </a:extLst>
              </p:cNvPr>
              <p:cNvSpPr>
                <a:spLocks/>
              </p:cNvSpPr>
              <p:nvPr/>
            </p:nvSpPr>
            <p:spPr bwMode="auto">
              <a:xfrm>
                <a:off x="2809" y="1309"/>
                <a:ext cx="137" cy="35"/>
              </a:xfrm>
              <a:custGeom>
                <a:avLst/>
                <a:gdLst>
                  <a:gd name="T0" fmla="*/ 820 w 55"/>
                  <a:gd name="T1" fmla="*/ 0 h 13"/>
                  <a:gd name="T2" fmla="*/ 416 w 55"/>
                  <a:gd name="T3" fmla="*/ 94 h 13"/>
                  <a:gd name="T4" fmla="*/ 416 w 55"/>
                  <a:gd name="T5" fmla="*/ 94 h 13"/>
                  <a:gd name="T6" fmla="*/ 30 w 55"/>
                  <a:gd name="T7" fmla="*/ 22 h 13"/>
                  <a:gd name="T8" fmla="*/ 0 w 55"/>
                  <a:gd name="T9" fmla="*/ 232 h 13"/>
                  <a:gd name="T10" fmla="*/ 416 w 55"/>
                  <a:gd name="T11" fmla="*/ 253 h 13"/>
                  <a:gd name="T12" fmla="*/ 416 w 55"/>
                  <a:gd name="T13" fmla="*/ 253 h 13"/>
                  <a:gd name="T14" fmla="*/ 837 w 55"/>
                  <a:gd name="T15" fmla="*/ 232 h 13"/>
                  <a:gd name="T16" fmla="*/ 849 w 55"/>
                  <a:gd name="T17" fmla="*/ 232 h 13"/>
                  <a:gd name="T18" fmla="*/ 849 w 55"/>
                  <a:gd name="T19" fmla="*/ 232 h 13"/>
                  <a:gd name="T20" fmla="*/ 820 w 5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13">
                    <a:moveTo>
                      <a:pt x="53" y="0"/>
                    </a:moveTo>
                    <a:cubicBezTo>
                      <a:pt x="49" y="4"/>
                      <a:pt x="40" y="5"/>
                      <a:pt x="27" y="5"/>
                    </a:cubicBezTo>
                    <a:cubicBezTo>
                      <a:pt x="27" y="5"/>
                      <a:pt x="27" y="5"/>
                      <a:pt x="27" y="5"/>
                    </a:cubicBezTo>
                    <a:cubicBezTo>
                      <a:pt x="15" y="5"/>
                      <a:pt x="7" y="4"/>
                      <a:pt x="2" y="1"/>
                    </a:cubicBezTo>
                    <a:cubicBezTo>
                      <a:pt x="4" y="5"/>
                      <a:pt x="2" y="10"/>
                      <a:pt x="0" y="12"/>
                    </a:cubicBezTo>
                    <a:cubicBezTo>
                      <a:pt x="4" y="9"/>
                      <a:pt x="5" y="13"/>
                      <a:pt x="27" y="13"/>
                    </a:cubicBezTo>
                    <a:cubicBezTo>
                      <a:pt x="27" y="13"/>
                      <a:pt x="27" y="13"/>
                      <a:pt x="27" y="13"/>
                    </a:cubicBezTo>
                    <a:cubicBezTo>
                      <a:pt x="49" y="13"/>
                      <a:pt x="50" y="9"/>
                      <a:pt x="54" y="12"/>
                    </a:cubicBezTo>
                    <a:cubicBezTo>
                      <a:pt x="54" y="12"/>
                      <a:pt x="55" y="12"/>
                      <a:pt x="55" y="12"/>
                    </a:cubicBezTo>
                    <a:cubicBezTo>
                      <a:pt x="55" y="12"/>
                      <a:pt x="55" y="12"/>
                      <a:pt x="55" y="12"/>
                    </a:cubicBezTo>
                    <a:cubicBezTo>
                      <a:pt x="52" y="10"/>
                      <a:pt x="51" y="4"/>
                      <a:pt x="53"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90" name="Freeform 40">
                <a:extLst>
                  <a:ext uri="{FF2B5EF4-FFF2-40B4-BE49-F238E27FC236}">
                    <a16:creationId xmlns:a16="http://schemas.microsoft.com/office/drawing/2014/main" id="{1B7F83EF-C8DA-46A0-B249-1F1BF0459861}"/>
                  </a:ext>
                </a:extLst>
              </p:cNvPr>
              <p:cNvSpPr>
                <a:spLocks/>
              </p:cNvSpPr>
              <p:nvPr/>
            </p:nvSpPr>
            <p:spPr bwMode="auto">
              <a:xfrm>
                <a:off x="2811" y="1629"/>
                <a:ext cx="133" cy="32"/>
              </a:xfrm>
              <a:custGeom>
                <a:avLst/>
                <a:gdLst>
                  <a:gd name="T0" fmla="*/ 409 w 53"/>
                  <a:gd name="T1" fmla="*/ 227 h 12"/>
                  <a:gd name="T2" fmla="*/ 409 w 53"/>
                  <a:gd name="T3" fmla="*/ 227 h 12"/>
                  <a:gd name="T4" fmla="*/ 838 w 53"/>
                  <a:gd name="T5" fmla="*/ 205 h 12"/>
                  <a:gd name="T6" fmla="*/ 818 w 53"/>
                  <a:gd name="T7" fmla="*/ 0 h 12"/>
                  <a:gd name="T8" fmla="*/ 409 w 53"/>
                  <a:gd name="T9" fmla="*/ 93 h 12"/>
                  <a:gd name="T10" fmla="*/ 409 w 53"/>
                  <a:gd name="T11" fmla="*/ 93 h 12"/>
                  <a:gd name="T12" fmla="*/ 20 w 53"/>
                  <a:gd name="T13" fmla="*/ 21 h 12"/>
                  <a:gd name="T14" fmla="*/ 0 w 53"/>
                  <a:gd name="T15" fmla="*/ 192 h 12"/>
                  <a:gd name="T16" fmla="*/ 409 w 53"/>
                  <a:gd name="T17" fmla="*/ 22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12">
                    <a:moveTo>
                      <a:pt x="26" y="12"/>
                    </a:moveTo>
                    <a:cubicBezTo>
                      <a:pt x="26" y="12"/>
                      <a:pt x="26" y="12"/>
                      <a:pt x="26" y="12"/>
                    </a:cubicBezTo>
                    <a:cubicBezTo>
                      <a:pt x="47" y="12"/>
                      <a:pt x="49" y="8"/>
                      <a:pt x="53" y="11"/>
                    </a:cubicBezTo>
                    <a:cubicBezTo>
                      <a:pt x="51" y="8"/>
                      <a:pt x="50" y="3"/>
                      <a:pt x="52" y="0"/>
                    </a:cubicBezTo>
                    <a:cubicBezTo>
                      <a:pt x="48" y="4"/>
                      <a:pt x="39" y="5"/>
                      <a:pt x="26" y="5"/>
                    </a:cubicBezTo>
                    <a:cubicBezTo>
                      <a:pt x="26" y="5"/>
                      <a:pt x="26" y="5"/>
                      <a:pt x="26" y="5"/>
                    </a:cubicBezTo>
                    <a:cubicBezTo>
                      <a:pt x="14" y="5"/>
                      <a:pt x="6" y="4"/>
                      <a:pt x="1" y="1"/>
                    </a:cubicBezTo>
                    <a:cubicBezTo>
                      <a:pt x="2" y="4"/>
                      <a:pt x="2" y="8"/>
                      <a:pt x="0" y="10"/>
                    </a:cubicBezTo>
                    <a:cubicBezTo>
                      <a:pt x="4" y="9"/>
                      <a:pt x="7" y="12"/>
                      <a:pt x="26" y="12"/>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91" name="Freeform 41">
                <a:extLst>
                  <a:ext uri="{FF2B5EF4-FFF2-40B4-BE49-F238E27FC236}">
                    <a16:creationId xmlns:a16="http://schemas.microsoft.com/office/drawing/2014/main" id="{5D7E635B-D7B6-40FC-B95B-BCFA7BE98E78}"/>
                  </a:ext>
                </a:extLst>
              </p:cNvPr>
              <p:cNvSpPr>
                <a:spLocks/>
              </p:cNvSpPr>
              <p:nvPr/>
            </p:nvSpPr>
            <p:spPr bwMode="auto">
              <a:xfrm>
                <a:off x="2814" y="1541"/>
                <a:ext cx="132" cy="38"/>
              </a:xfrm>
              <a:custGeom>
                <a:avLst/>
                <a:gdLst>
                  <a:gd name="T0" fmla="*/ 384 w 53"/>
                  <a:gd name="T1" fmla="*/ 141 h 14"/>
                  <a:gd name="T2" fmla="*/ 384 w 53"/>
                  <a:gd name="T3" fmla="*/ 141 h 14"/>
                  <a:gd name="T4" fmla="*/ 0 w 53"/>
                  <a:gd name="T5" fmla="*/ 60 h 14"/>
                  <a:gd name="T6" fmla="*/ 0 w 53"/>
                  <a:gd name="T7" fmla="*/ 244 h 14"/>
                  <a:gd name="T8" fmla="*/ 384 w 53"/>
                  <a:gd name="T9" fmla="*/ 280 h 14"/>
                  <a:gd name="T10" fmla="*/ 384 w 53"/>
                  <a:gd name="T11" fmla="*/ 280 h 14"/>
                  <a:gd name="T12" fmla="*/ 787 w 53"/>
                  <a:gd name="T13" fmla="*/ 244 h 14"/>
                  <a:gd name="T14" fmla="*/ 819 w 53"/>
                  <a:gd name="T15" fmla="*/ 0 h 14"/>
                  <a:gd name="T16" fmla="*/ 819 w 53"/>
                  <a:gd name="T17" fmla="*/ 0 h 14"/>
                  <a:gd name="T18" fmla="*/ 807 w 53"/>
                  <a:gd name="T19" fmla="*/ 38 h 14"/>
                  <a:gd name="T20" fmla="*/ 384 w 53"/>
                  <a:gd name="T21" fmla="*/ 14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4">
                    <a:moveTo>
                      <a:pt x="25" y="7"/>
                    </a:moveTo>
                    <a:cubicBezTo>
                      <a:pt x="25" y="7"/>
                      <a:pt x="25" y="7"/>
                      <a:pt x="25" y="7"/>
                    </a:cubicBezTo>
                    <a:cubicBezTo>
                      <a:pt x="13" y="7"/>
                      <a:pt x="5" y="6"/>
                      <a:pt x="0" y="3"/>
                    </a:cubicBezTo>
                    <a:cubicBezTo>
                      <a:pt x="1" y="6"/>
                      <a:pt x="1" y="10"/>
                      <a:pt x="0" y="12"/>
                    </a:cubicBezTo>
                    <a:cubicBezTo>
                      <a:pt x="3" y="11"/>
                      <a:pt x="6" y="14"/>
                      <a:pt x="25" y="14"/>
                    </a:cubicBezTo>
                    <a:cubicBezTo>
                      <a:pt x="25" y="14"/>
                      <a:pt x="25" y="14"/>
                      <a:pt x="25" y="14"/>
                    </a:cubicBezTo>
                    <a:cubicBezTo>
                      <a:pt x="46" y="14"/>
                      <a:pt x="48" y="10"/>
                      <a:pt x="51" y="12"/>
                    </a:cubicBezTo>
                    <a:cubicBezTo>
                      <a:pt x="49" y="9"/>
                      <a:pt x="49" y="4"/>
                      <a:pt x="53" y="0"/>
                    </a:cubicBezTo>
                    <a:cubicBezTo>
                      <a:pt x="53" y="0"/>
                      <a:pt x="53" y="0"/>
                      <a:pt x="53" y="0"/>
                    </a:cubicBezTo>
                    <a:cubicBezTo>
                      <a:pt x="52" y="1"/>
                      <a:pt x="52" y="1"/>
                      <a:pt x="52" y="2"/>
                    </a:cubicBezTo>
                    <a:cubicBezTo>
                      <a:pt x="47" y="6"/>
                      <a:pt x="38" y="7"/>
                      <a:pt x="25" y="7"/>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92" name="Freeform 42">
                <a:extLst>
                  <a:ext uri="{FF2B5EF4-FFF2-40B4-BE49-F238E27FC236}">
                    <a16:creationId xmlns:a16="http://schemas.microsoft.com/office/drawing/2014/main" id="{D3390B38-8DF2-4F01-A3FD-C1839DC34E24}"/>
                  </a:ext>
                </a:extLst>
              </p:cNvPr>
              <p:cNvSpPr>
                <a:spLocks/>
              </p:cNvSpPr>
              <p:nvPr/>
            </p:nvSpPr>
            <p:spPr bwMode="auto">
              <a:xfrm>
                <a:off x="2811" y="1464"/>
                <a:ext cx="135" cy="40"/>
              </a:xfrm>
              <a:custGeom>
                <a:avLst/>
                <a:gdLst>
                  <a:gd name="T0" fmla="*/ 845 w 54"/>
                  <a:gd name="T1" fmla="*/ 0 h 15"/>
                  <a:gd name="T2" fmla="*/ 833 w 54"/>
                  <a:gd name="T3" fmla="*/ 35 h 15"/>
                  <a:gd name="T4" fmla="*/ 408 w 54"/>
                  <a:gd name="T5" fmla="*/ 136 h 15"/>
                  <a:gd name="T6" fmla="*/ 408 w 54"/>
                  <a:gd name="T7" fmla="*/ 136 h 15"/>
                  <a:gd name="T8" fmla="*/ 20 w 54"/>
                  <a:gd name="T9" fmla="*/ 56 h 15"/>
                  <a:gd name="T10" fmla="*/ 0 w 54"/>
                  <a:gd name="T11" fmla="*/ 248 h 15"/>
                  <a:gd name="T12" fmla="*/ 408 w 54"/>
                  <a:gd name="T13" fmla="*/ 285 h 15"/>
                  <a:gd name="T14" fmla="*/ 408 w 54"/>
                  <a:gd name="T15" fmla="*/ 285 h 15"/>
                  <a:gd name="T16" fmla="*/ 833 w 54"/>
                  <a:gd name="T17" fmla="*/ 264 h 15"/>
                  <a:gd name="T18" fmla="*/ 845 w 54"/>
                  <a:gd name="T19" fmla="*/ 264 h 15"/>
                  <a:gd name="T20" fmla="*/ 845 w 54"/>
                  <a:gd name="T21" fmla="*/ 264 h 15"/>
                  <a:gd name="T22" fmla="*/ 845 w 54"/>
                  <a:gd name="T23" fmla="*/ 21 h 15"/>
                  <a:gd name="T24" fmla="*/ 845 w 5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5">
                    <a:moveTo>
                      <a:pt x="54" y="0"/>
                    </a:moveTo>
                    <a:cubicBezTo>
                      <a:pt x="53" y="1"/>
                      <a:pt x="53" y="1"/>
                      <a:pt x="53" y="2"/>
                    </a:cubicBezTo>
                    <a:cubicBezTo>
                      <a:pt x="48" y="6"/>
                      <a:pt x="39" y="7"/>
                      <a:pt x="26" y="7"/>
                    </a:cubicBezTo>
                    <a:cubicBezTo>
                      <a:pt x="26" y="7"/>
                      <a:pt x="26" y="7"/>
                      <a:pt x="26" y="7"/>
                    </a:cubicBezTo>
                    <a:cubicBezTo>
                      <a:pt x="14" y="7"/>
                      <a:pt x="6" y="6"/>
                      <a:pt x="1" y="3"/>
                    </a:cubicBezTo>
                    <a:cubicBezTo>
                      <a:pt x="3" y="6"/>
                      <a:pt x="2" y="11"/>
                      <a:pt x="0" y="13"/>
                    </a:cubicBezTo>
                    <a:cubicBezTo>
                      <a:pt x="3" y="12"/>
                      <a:pt x="6" y="15"/>
                      <a:pt x="26" y="15"/>
                    </a:cubicBezTo>
                    <a:cubicBezTo>
                      <a:pt x="26" y="15"/>
                      <a:pt x="26" y="15"/>
                      <a:pt x="26" y="15"/>
                    </a:cubicBezTo>
                    <a:cubicBezTo>
                      <a:pt x="48" y="15"/>
                      <a:pt x="49" y="11"/>
                      <a:pt x="53" y="14"/>
                    </a:cubicBezTo>
                    <a:cubicBezTo>
                      <a:pt x="53" y="14"/>
                      <a:pt x="54" y="14"/>
                      <a:pt x="54" y="14"/>
                    </a:cubicBezTo>
                    <a:cubicBezTo>
                      <a:pt x="54" y="14"/>
                      <a:pt x="54" y="14"/>
                      <a:pt x="54" y="14"/>
                    </a:cubicBezTo>
                    <a:cubicBezTo>
                      <a:pt x="51" y="12"/>
                      <a:pt x="49" y="5"/>
                      <a:pt x="54" y="1"/>
                    </a:cubicBezTo>
                    <a:lnTo>
                      <a:pt x="54" y="0"/>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93" name="Freeform 43">
                <a:extLst>
                  <a:ext uri="{FF2B5EF4-FFF2-40B4-BE49-F238E27FC236}">
                    <a16:creationId xmlns:a16="http://schemas.microsoft.com/office/drawing/2014/main" id="{058111BB-BAFD-41F2-BCEB-83A7FADF7CC7}"/>
                  </a:ext>
                </a:extLst>
              </p:cNvPr>
              <p:cNvSpPr>
                <a:spLocks/>
              </p:cNvSpPr>
              <p:nvPr/>
            </p:nvSpPr>
            <p:spPr bwMode="auto">
              <a:xfrm>
                <a:off x="2896" y="1947"/>
                <a:ext cx="90" cy="50"/>
              </a:xfrm>
              <a:custGeom>
                <a:avLst/>
                <a:gdLst>
                  <a:gd name="T0" fmla="*/ 563 w 36"/>
                  <a:gd name="T1" fmla="*/ 166 h 19"/>
                  <a:gd name="T2" fmla="*/ 500 w 36"/>
                  <a:gd name="T3" fmla="*/ 0 h 19"/>
                  <a:gd name="T4" fmla="*/ 500 w 36"/>
                  <a:gd name="T5" fmla="*/ 0 h 19"/>
                  <a:gd name="T6" fmla="*/ 333 w 36"/>
                  <a:gd name="T7" fmla="*/ 111 h 19"/>
                  <a:gd name="T8" fmla="*/ 0 w 36"/>
                  <a:gd name="T9" fmla="*/ 200 h 19"/>
                  <a:gd name="T10" fmla="*/ 50 w 36"/>
                  <a:gd name="T11" fmla="*/ 347 h 19"/>
                  <a:gd name="T12" fmla="*/ 300 w 36"/>
                  <a:gd name="T13" fmla="*/ 255 h 19"/>
                  <a:gd name="T14" fmla="*/ 563 w 36"/>
                  <a:gd name="T15" fmla="*/ 16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9">
                    <a:moveTo>
                      <a:pt x="36" y="9"/>
                    </a:moveTo>
                    <a:cubicBezTo>
                      <a:pt x="33" y="5"/>
                      <a:pt x="32" y="0"/>
                      <a:pt x="32" y="0"/>
                    </a:cubicBezTo>
                    <a:cubicBezTo>
                      <a:pt x="32" y="0"/>
                      <a:pt x="32" y="0"/>
                      <a:pt x="32" y="0"/>
                    </a:cubicBezTo>
                    <a:cubicBezTo>
                      <a:pt x="30" y="4"/>
                      <a:pt x="26" y="5"/>
                      <a:pt x="21" y="6"/>
                    </a:cubicBezTo>
                    <a:cubicBezTo>
                      <a:pt x="15" y="8"/>
                      <a:pt x="5" y="13"/>
                      <a:pt x="0" y="11"/>
                    </a:cubicBezTo>
                    <a:cubicBezTo>
                      <a:pt x="2" y="14"/>
                      <a:pt x="3" y="18"/>
                      <a:pt x="3" y="19"/>
                    </a:cubicBezTo>
                    <a:cubicBezTo>
                      <a:pt x="5" y="16"/>
                      <a:pt x="11" y="16"/>
                      <a:pt x="19" y="14"/>
                    </a:cubicBezTo>
                    <a:cubicBezTo>
                      <a:pt x="26" y="12"/>
                      <a:pt x="32" y="9"/>
                      <a:pt x="36" y="9"/>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94" name="Freeform 44">
                <a:extLst>
                  <a:ext uri="{FF2B5EF4-FFF2-40B4-BE49-F238E27FC236}">
                    <a16:creationId xmlns:a16="http://schemas.microsoft.com/office/drawing/2014/main" id="{D5083351-0D1E-4B7A-AEB0-EE8A02BF2705}"/>
                  </a:ext>
                </a:extLst>
              </p:cNvPr>
              <p:cNvSpPr>
                <a:spLocks/>
              </p:cNvSpPr>
              <p:nvPr/>
            </p:nvSpPr>
            <p:spPr bwMode="auto">
              <a:xfrm>
                <a:off x="2766" y="1997"/>
                <a:ext cx="95" cy="51"/>
              </a:xfrm>
              <a:custGeom>
                <a:avLst/>
                <a:gdLst>
                  <a:gd name="T0" fmla="*/ 0 w 38"/>
                  <a:gd name="T1" fmla="*/ 193 h 19"/>
                  <a:gd name="T2" fmla="*/ 313 w 38"/>
                  <a:gd name="T3" fmla="*/ 274 h 19"/>
                  <a:gd name="T4" fmla="*/ 563 w 38"/>
                  <a:gd name="T5" fmla="*/ 368 h 19"/>
                  <a:gd name="T6" fmla="*/ 595 w 38"/>
                  <a:gd name="T7" fmla="*/ 252 h 19"/>
                  <a:gd name="T8" fmla="*/ 595 w 38"/>
                  <a:gd name="T9" fmla="*/ 231 h 19"/>
                  <a:gd name="T10" fmla="*/ 283 w 38"/>
                  <a:gd name="T11" fmla="*/ 137 h 19"/>
                  <a:gd name="T12" fmla="*/ 50 w 38"/>
                  <a:gd name="T13" fmla="*/ 0 h 19"/>
                  <a:gd name="T14" fmla="*/ 50 w 38"/>
                  <a:gd name="T15" fmla="*/ 0 h 19"/>
                  <a:gd name="T16" fmla="*/ 0 w 38"/>
                  <a:gd name="T17" fmla="*/ 19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9">
                    <a:moveTo>
                      <a:pt x="0" y="10"/>
                    </a:moveTo>
                    <a:cubicBezTo>
                      <a:pt x="4" y="7"/>
                      <a:pt x="11" y="12"/>
                      <a:pt x="20" y="14"/>
                    </a:cubicBezTo>
                    <a:cubicBezTo>
                      <a:pt x="27" y="16"/>
                      <a:pt x="33" y="17"/>
                      <a:pt x="36" y="19"/>
                    </a:cubicBezTo>
                    <a:cubicBezTo>
                      <a:pt x="35" y="15"/>
                      <a:pt x="38" y="13"/>
                      <a:pt x="38" y="13"/>
                    </a:cubicBezTo>
                    <a:cubicBezTo>
                      <a:pt x="38" y="12"/>
                      <a:pt x="38" y="12"/>
                      <a:pt x="38" y="12"/>
                    </a:cubicBezTo>
                    <a:cubicBezTo>
                      <a:pt x="33" y="14"/>
                      <a:pt x="23" y="8"/>
                      <a:pt x="18" y="7"/>
                    </a:cubicBezTo>
                    <a:cubicBezTo>
                      <a:pt x="12" y="5"/>
                      <a:pt x="4" y="4"/>
                      <a:pt x="3" y="0"/>
                    </a:cubicBezTo>
                    <a:cubicBezTo>
                      <a:pt x="3" y="0"/>
                      <a:pt x="3" y="0"/>
                      <a:pt x="3" y="0"/>
                    </a:cubicBezTo>
                    <a:cubicBezTo>
                      <a:pt x="3" y="5"/>
                      <a:pt x="3" y="8"/>
                      <a:pt x="0" y="10"/>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95" name="Freeform 45">
                <a:extLst>
                  <a:ext uri="{FF2B5EF4-FFF2-40B4-BE49-F238E27FC236}">
                    <a16:creationId xmlns:a16="http://schemas.microsoft.com/office/drawing/2014/main" id="{46C68DD6-E3E9-4C92-BB93-3E6EB14BF67F}"/>
                  </a:ext>
                </a:extLst>
              </p:cNvPr>
              <p:cNvSpPr>
                <a:spLocks/>
              </p:cNvSpPr>
              <p:nvPr/>
            </p:nvSpPr>
            <p:spPr bwMode="auto">
              <a:xfrm>
                <a:off x="2784" y="1957"/>
                <a:ext cx="87" cy="43"/>
              </a:xfrm>
              <a:custGeom>
                <a:avLst/>
                <a:gdLst>
                  <a:gd name="T0" fmla="*/ 186 w 35"/>
                  <a:gd name="T1" fmla="*/ 81 h 16"/>
                  <a:gd name="T2" fmla="*/ 12 w 35"/>
                  <a:gd name="T3" fmla="*/ 0 h 16"/>
                  <a:gd name="T4" fmla="*/ 0 w 35"/>
                  <a:gd name="T5" fmla="*/ 116 h 16"/>
                  <a:gd name="T6" fmla="*/ 278 w 35"/>
                  <a:gd name="T7" fmla="*/ 218 h 16"/>
                  <a:gd name="T8" fmla="*/ 524 w 35"/>
                  <a:gd name="T9" fmla="*/ 312 h 16"/>
                  <a:gd name="T10" fmla="*/ 537 w 35"/>
                  <a:gd name="T11" fmla="*/ 196 h 16"/>
                  <a:gd name="T12" fmla="*/ 537 w 35"/>
                  <a:gd name="T13" fmla="*/ 175 h 16"/>
                  <a:gd name="T14" fmla="*/ 186 w 35"/>
                  <a:gd name="T15" fmla="*/ 81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16">
                    <a:moveTo>
                      <a:pt x="12" y="4"/>
                    </a:moveTo>
                    <a:cubicBezTo>
                      <a:pt x="9" y="3"/>
                      <a:pt x="4" y="2"/>
                      <a:pt x="1" y="0"/>
                    </a:cubicBezTo>
                    <a:cubicBezTo>
                      <a:pt x="2" y="3"/>
                      <a:pt x="2" y="5"/>
                      <a:pt x="0" y="6"/>
                    </a:cubicBezTo>
                    <a:cubicBezTo>
                      <a:pt x="4" y="5"/>
                      <a:pt x="10" y="9"/>
                      <a:pt x="18" y="11"/>
                    </a:cubicBezTo>
                    <a:cubicBezTo>
                      <a:pt x="26" y="13"/>
                      <a:pt x="32" y="14"/>
                      <a:pt x="34" y="16"/>
                    </a:cubicBezTo>
                    <a:cubicBezTo>
                      <a:pt x="34" y="12"/>
                      <a:pt x="35" y="10"/>
                      <a:pt x="35" y="10"/>
                    </a:cubicBezTo>
                    <a:cubicBezTo>
                      <a:pt x="35" y="9"/>
                      <a:pt x="35" y="9"/>
                      <a:pt x="35" y="9"/>
                    </a:cubicBezTo>
                    <a:cubicBezTo>
                      <a:pt x="30" y="11"/>
                      <a:pt x="18" y="5"/>
                      <a:pt x="12" y="4"/>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96" name="Freeform 46">
                <a:extLst>
                  <a:ext uri="{FF2B5EF4-FFF2-40B4-BE49-F238E27FC236}">
                    <a16:creationId xmlns:a16="http://schemas.microsoft.com/office/drawing/2014/main" id="{F7CC7E1F-63D4-40CB-A9A4-7698C6FD6904}"/>
                  </a:ext>
                </a:extLst>
              </p:cNvPr>
              <p:cNvSpPr>
                <a:spLocks/>
              </p:cNvSpPr>
              <p:nvPr/>
            </p:nvSpPr>
            <p:spPr bwMode="auto">
              <a:xfrm>
                <a:off x="2906" y="2000"/>
                <a:ext cx="98" cy="45"/>
              </a:xfrm>
              <a:custGeom>
                <a:avLst/>
                <a:gdLst>
                  <a:gd name="T0" fmla="*/ 334 w 39"/>
                  <a:gd name="T1" fmla="*/ 225 h 17"/>
                  <a:gd name="T2" fmla="*/ 618 w 39"/>
                  <a:gd name="T3" fmla="*/ 132 h 17"/>
                  <a:gd name="T4" fmla="*/ 568 w 39"/>
                  <a:gd name="T5" fmla="*/ 0 h 17"/>
                  <a:gd name="T6" fmla="*/ 367 w 39"/>
                  <a:gd name="T7" fmla="*/ 77 h 17"/>
                  <a:gd name="T8" fmla="*/ 0 w 39"/>
                  <a:gd name="T9" fmla="*/ 148 h 17"/>
                  <a:gd name="T10" fmla="*/ 0 w 39"/>
                  <a:gd name="T11" fmla="*/ 169 h 17"/>
                  <a:gd name="T12" fmla="*/ 63 w 39"/>
                  <a:gd name="T13" fmla="*/ 315 h 17"/>
                  <a:gd name="T14" fmla="*/ 334 w 39"/>
                  <a:gd name="T15" fmla="*/ 225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17">
                    <a:moveTo>
                      <a:pt x="21" y="12"/>
                    </a:moveTo>
                    <a:cubicBezTo>
                      <a:pt x="29" y="9"/>
                      <a:pt x="35" y="6"/>
                      <a:pt x="39" y="7"/>
                    </a:cubicBezTo>
                    <a:cubicBezTo>
                      <a:pt x="36" y="0"/>
                      <a:pt x="36" y="0"/>
                      <a:pt x="36" y="0"/>
                    </a:cubicBezTo>
                    <a:cubicBezTo>
                      <a:pt x="33" y="2"/>
                      <a:pt x="27" y="3"/>
                      <a:pt x="23" y="4"/>
                    </a:cubicBezTo>
                    <a:cubicBezTo>
                      <a:pt x="16" y="6"/>
                      <a:pt x="4" y="14"/>
                      <a:pt x="0" y="8"/>
                    </a:cubicBezTo>
                    <a:cubicBezTo>
                      <a:pt x="0" y="9"/>
                      <a:pt x="0" y="9"/>
                      <a:pt x="0" y="9"/>
                    </a:cubicBezTo>
                    <a:cubicBezTo>
                      <a:pt x="3" y="12"/>
                      <a:pt x="3" y="15"/>
                      <a:pt x="4" y="17"/>
                    </a:cubicBezTo>
                    <a:cubicBezTo>
                      <a:pt x="6" y="14"/>
                      <a:pt x="13" y="14"/>
                      <a:pt x="21" y="12"/>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97" name="Freeform 47">
                <a:extLst>
                  <a:ext uri="{FF2B5EF4-FFF2-40B4-BE49-F238E27FC236}">
                    <a16:creationId xmlns:a16="http://schemas.microsoft.com/office/drawing/2014/main" id="{40E69DE4-1029-42D0-8969-7810F026968B}"/>
                  </a:ext>
                </a:extLst>
              </p:cNvPr>
              <p:cNvSpPr>
                <a:spLocks/>
              </p:cNvSpPr>
              <p:nvPr/>
            </p:nvSpPr>
            <p:spPr bwMode="auto">
              <a:xfrm>
                <a:off x="2766" y="2024"/>
                <a:ext cx="1" cy="3"/>
              </a:xfrm>
              <a:custGeom>
                <a:avLst/>
                <a:gdLst>
                  <a:gd name="T0" fmla="*/ 0 w 1"/>
                  <a:gd name="T1" fmla="*/ 0 h 1"/>
                  <a:gd name="T2" fmla="*/ 0 w 1"/>
                  <a:gd name="T3" fmla="*/ 27 h 1"/>
                  <a:gd name="T4" fmla="*/ 0 w 1"/>
                  <a:gd name="T5" fmla="*/ 27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1"/>
                      <a:pt x="0" y="1"/>
                    </a:cubicBezTo>
                    <a:cubicBezTo>
                      <a:pt x="0" y="1"/>
                      <a:pt x="0" y="1"/>
                      <a:pt x="0" y="1"/>
                    </a:cubicBezTo>
                    <a:cubicBezTo>
                      <a:pt x="0" y="1"/>
                      <a:pt x="0" y="0"/>
                      <a:pt x="0" y="0"/>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98" name="Freeform 48">
                <a:extLst>
                  <a:ext uri="{FF2B5EF4-FFF2-40B4-BE49-F238E27FC236}">
                    <a16:creationId xmlns:a16="http://schemas.microsoft.com/office/drawing/2014/main" id="{167E4589-B596-4EEF-87EA-07F81DAA86CA}"/>
                  </a:ext>
                </a:extLst>
              </p:cNvPr>
              <p:cNvSpPr>
                <a:spLocks/>
              </p:cNvSpPr>
              <p:nvPr/>
            </p:nvSpPr>
            <p:spPr bwMode="auto">
              <a:xfrm>
                <a:off x="2786" y="1891"/>
                <a:ext cx="180" cy="66"/>
              </a:xfrm>
              <a:custGeom>
                <a:avLst/>
                <a:gdLst>
                  <a:gd name="T0" fmla="*/ 895 w 72"/>
                  <a:gd name="T1" fmla="*/ 314 h 25"/>
                  <a:gd name="T2" fmla="*/ 1125 w 72"/>
                  <a:gd name="T3" fmla="*/ 203 h 25"/>
                  <a:gd name="T4" fmla="*/ 1020 w 72"/>
                  <a:gd name="T5" fmla="*/ 0 h 25"/>
                  <a:gd name="T6" fmla="*/ 988 w 72"/>
                  <a:gd name="T7" fmla="*/ 77 h 25"/>
                  <a:gd name="T8" fmla="*/ 563 w 72"/>
                  <a:gd name="T9" fmla="*/ 293 h 25"/>
                  <a:gd name="T10" fmla="*/ 563 w 72"/>
                  <a:gd name="T11" fmla="*/ 293 h 25"/>
                  <a:gd name="T12" fmla="*/ 145 w 72"/>
                  <a:gd name="T13" fmla="*/ 77 h 25"/>
                  <a:gd name="T14" fmla="*/ 95 w 72"/>
                  <a:gd name="T15" fmla="*/ 0 h 25"/>
                  <a:gd name="T16" fmla="*/ 0 w 72"/>
                  <a:gd name="T17" fmla="*/ 259 h 25"/>
                  <a:gd name="T18" fmla="*/ 300 w 72"/>
                  <a:gd name="T19" fmla="*/ 370 h 25"/>
                  <a:gd name="T20" fmla="*/ 563 w 72"/>
                  <a:gd name="T21" fmla="*/ 459 h 25"/>
                  <a:gd name="T22" fmla="*/ 658 w 72"/>
                  <a:gd name="T23" fmla="*/ 404 h 25"/>
                  <a:gd name="T24" fmla="*/ 895 w 72"/>
                  <a:gd name="T25" fmla="*/ 314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25">
                    <a:moveTo>
                      <a:pt x="57" y="17"/>
                    </a:moveTo>
                    <a:cubicBezTo>
                      <a:pt x="63" y="15"/>
                      <a:pt x="68" y="11"/>
                      <a:pt x="72" y="11"/>
                    </a:cubicBezTo>
                    <a:cubicBezTo>
                      <a:pt x="69" y="9"/>
                      <a:pt x="66" y="4"/>
                      <a:pt x="65" y="0"/>
                    </a:cubicBezTo>
                    <a:cubicBezTo>
                      <a:pt x="65" y="1"/>
                      <a:pt x="64" y="3"/>
                      <a:pt x="63" y="4"/>
                    </a:cubicBezTo>
                    <a:cubicBezTo>
                      <a:pt x="58" y="8"/>
                      <a:pt x="49" y="16"/>
                      <a:pt x="36" y="16"/>
                    </a:cubicBezTo>
                    <a:cubicBezTo>
                      <a:pt x="36" y="16"/>
                      <a:pt x="36" y="16"/>
                      <a:pt x="36" y="16"/>
                    </a:cubicBezTo>
                    <a:cubicBezTo>
                      <a:pt x="23" y="16"/>
                      <a:pt x="14" y="8"/>
                      <a:pt x="9" y="4"/>
                    </a:cubicBezTo>
                    <a:cubicBezTo>
                      <a:pt x="8" y="3"/>
                      <a:pt x="7" y="1"/>
                      <a:pt x="6" y="0"/>
                    </a:cubicBezTo>
                    <a:cubicBezTo>
                      <a:pt x="5" y="10"/>
                      <a:pt x="0" y="14"/>
                      <a:pt x="0" y="14"/>
                    </a:cubicBezTo>
                    <a:cubicBezTo>
                      <a:pt x="6" y="13"/>
                      <a:pt x="8" y="17"/>
                      <a:pt x="19" y="20"/>
                    </a:cubicBezTo>
                    <a:cubicBezTo>
                      <a:pt x="29" y="22"/>
                      <a:pt x="34" y="21"/>
                      <a:pt x="36" y="25"/>
                    </a:cubicBezTo>
                    <a:cubicBezTo>
                      <a:pt x="37" y="20"/>
                      <a:pt x="40" y="21"/>
                      <a:pt x="42" y="22"/>
                    </a:cubicBezTo>
                    <a:cubicBezTo>
                      <a:pt x="44" y="19"/>
                      <a:pt x="49" y="19"/>
                      <a:pt x="57" y="17"/>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99" name="Freeform 49">
                <a:extLst>
                  <a:ext uri="{FF2B5EF4-FFF2-40B4-BE49-F238E27FC236}">
                    <a16:creationId xmlns:a16="http://schemas.microsoft.com/office/drawing/2014/main" id="{478B41D6-6238-4B66-86C5-1E9F3F215B39}"/>
                  </a:ext>
                </a:extLst>
              </p:cNvPr>
              <p:cNvSpPr>
                <a:spLocks/>
              </p:cNvSpPr>
              <p:nvPr/>
            </p:nvSpPr>
            <p:spPr bwMode="auto">
              <a:xfrm>
                <a:off x="2896" y="1947"/>
                <a:ext cx="90" cy="50"/>
              </a:xfrm>
              <a:custGeom>
                <a:avLst/>
                <a:gdLst>
                  <a:gd name="T0" fmla="*/ 563 w 36"/>
                  <a:gd name="T1" fmla="*/ 166 h 19"/>
                  <a:gd name="T2" fmla="*/ 500 w 36"/>
                  <a:gd name="T3" fmla="*/ 0 h 19"/>
                  <a:gd name="T4" fmla="*/ 500 w 36"/>
                  <a:gd name="T5" fmla="*/ 0 h 19"/>
                  <a:gd name="T6" fmla="*/ 333 w 36"/>
                  <a:gd name="T7" fmla="*/ 111 h 19"/>
                  <a:gd name="T8" fmla="*/ 0 w 36"/>
                  <a:gd name="T9" fmla="*/ 200 h 19"/>
                  <a:gd name="T10" fmla="*/ 50 w 36"/>
                  <a:gd name="T11" fmla="*/ 347 h 19"/>
                  <a:gd name="T12" fmla="*/ 300 w 36"/>
                  <a:gd name="T13" fmla="*/ 255 h 19"/>
                  <a:gd name="T14" fmla="*/ 563 w 36"/>
                  <a:gd name="T15" fmla="*/ 16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9">
                    <a:moveTo>
                      <a:pt x="36" y="9"/>
                    </a:moveTo>
                    <a:cubicBezTo>
                      <a:pt x="33" y="5"/>
                      <a:pt x="32" y="0"/>
                      <a:pt x="32" y="0"/>
                    </a:cubicBezTo>
                    <a:cubicBezTo>
                      <a:pt x="32" y="0"/>
                      <a:pt x="32" y="0"/>
                      <a:pt x="32" y="0"/>
                    </a:cubicBezTo>
                    <a:cubicBezTo>
                      <a:pt x="30" y="4"/>
                      <a:pt x="26" y="5"/>
                      <a:pt x="21" y="6"/>
                    </a:cubicBezTo>
                    <a:cubicBezTo>
                      <a:pt x="15" y="8"/>
                      <a:pt x="5" y="13"/>
                      <a:pt x="0" y="11"/>
                    </a:cubicBezTo>
                    <a:cubicBezTo>
                      <a:pt x="2" y="14"/>
                      <a:pt x="3" y="18"/>
                      <a:pt x="3" y="19"/>
                    </a:cubicBezTo>
                    <a:cubicBezTo>
                      <a:pt x="5" y="16"/>
                      <a:pt x="11" y="16"/>
                      <a:pt x="19" y="14"/>
                    </a:cubicBezTo>
                    <a:cubicBezTo>
                      <a:pt x="26" y="12"/>
                      <a:pt x="32" y="9"/>
                      <a:pt x="36" y="9"/>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00" name="Freeform 50">
                <a:extLst>
                  <a:ext uri="{FF2B5EF4-FFF2-40B4-BE49-F238E27FC236}">
                    <a16:creationId xmlns:a16="http://schemas.microsoft.com/office/drawing/2014/main" id="{075774B5-B416-4268-A49A-1E09EC863FB1}"/>
                  </a:ext>
                </a:extLst>
              </p:cNvPr>
              <p:cNvSpPr>
                <a:spLocks/>
              </p:cNvSpPr>
              <p:nvPr/>
            </p:nvSpPr>
            <p:spPr bwMode="auto">
              <a:xfrm>
                <a:off x="2766" y="1997"/>
                <a:ext cx="95" cy="51"/>
              </a:xfrm>
              <a:custGeom>
                <a:avLst/>
                <a:gdLst>
                  <a:gd name="T0" fmla="*/ 0 w 38"/>
                  <a:gd name="T1" fmla="*/ 193 h 19"/>
                  <a:gd name="T2" fmla="*/ 313 w 38"/>
                  <a:gd name="T3" fmla="*/ 274 h 19"/>
                  <a:gd name="T4" fmla="*/ 563 w 38"/>
                  <a:gd name="T5" fmla="*/ 368 h 19"/>
                  <a:gd name="T6" fmla="*/ 595 w 38"/>
                  <a:gd name="T7" fmla="*/ 252 h 19"/>
                  <a:gd name="T8" fmla="*/ 595 w 38"/>
                  <a:gd name="T9" fmla="*/ 231 h 19"/>
                  <a:gd name="T10" fmla="*/ 283 w 38"/>
                  <a:gd name="T11" fmla="*/ 137 h 19"/>
                  <a:gd name="T12" fmla="*/ 50 w 38"/>
                  <a:gd name="T13" fmla="*/ 0 h 19"/>
                  <a:gd name="T14" fmla="*/ 50 w 38"/>
                  <a:gd name="T15" fmla="*/ 0 h 19"/>
                  <a:gd name="T16" fmla="*/ 0 w 38"/>
                  <a:gd name="T17" fmla="*/ 19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9">
                    <a:moveTo>
                      <a:pt x="0" y="10"/>
                    </a:moveTo>
                    <a:cubicBezTo>
                      <a:pt x="4" y="7"/>
                      <a:pt x="11" y="12"/>
                      <a:pt x="20" y="14"/>
                    </a:cubicBezTo>
                    <a:cubicBezTo>
                      <a:pt x="27" y="16"/>
                      <a:pt x="33" y="17"/>
                      <a:pt x="36" y="19"/>
                    </a:cubicBezTo>
                    <a:cubicBezTo>
                      <a:pt x="35" y="15"/>
                      <a:pt x="38" y="13"/>
                      <a:pt x="38" y="13"/>
                    </a:cubicBezTo>
                    <a:cubicBezTo>
                      <a:pt x="38" y="12"/>
                      <a:pt x="38" y="12"/>
                      <a:pt x="38" y="12"/>
                    </a:cubicBezTo>
                    <a:cubicBezTo>
                      <a:pt x="33" y="14"/>
                      <a:pt x="23" y="8"/>
                      <a:pt x="18" y="7"/>
                    </a:cubicBezTo>
                    <a:cubicBezTo>
                      <a:pt x="12" y="5"/>
                      <a:pt x="4" y="4"/>
                      <a:pt x="3" y="0"/>
                    </a:cubicBezTo>
                    <a:cubicBezTo>
                      <a:pt x="3" y="0"/>
                      <a:pt x="3" y="0"/>
                      <a:pt x="3" y="0"/>
                    </a:cubicBezTo>
                    <a:cubicBezTo>
                      <a:pt x="3" y="5"/>
                      <a:pt x="3" y="8"/>
                      <a:pt x="0" y="1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01" name="Freeform 51">
                <a:extLst>
                  <a:ext uri="{FF2B5EF4-FFF2-40B4-BE49-F238E27FC236}">
                    <a16:creationId xmlns:a16="http://schemas.microsoft.com/office/drawing/2014/main" id="{7BBF785A-DCB3-4A16-9939-9E1A7D554B79}"/>
                  </a:ext>
                </a:extLst>
              </p:cNvPr>
              <p:cNvSpPr>
                <a:spLocks/>
              </p:cNvSpPr>
              <p:nvPr/>
            </p:nvSpPr>
            <p:spPr bwMode="auto">
              <a:xfrm>
                <a:off x="2784" y="1957"/>
                <a:ext cx="87" cy="43"/>
              </a:xfrm>
              <a:custGeom>
                <a:avLst/>
                <a:gdLst>
                  <a:gd name="T0" fmla="*/ 186 w 35"/>
                  <a:gd name="T1" fmla="*/ 81 h 16"/>
                  <a:gd name="T2" fmla="*/ 12 w 35"/>
                  <a:gd name="T3" fmla="*/ 0 h 16"/>
                  <a:gd name="T4" fmla="*/ 0 w 35"/>
                  <a:gd name="T5" fmla="*/ 116 h 16"/>
                  <a:gd name="T6" fmla="*/ 278 w 35"/>
                  <a:gd name="T7" fmla="*/ 218 h 16"/>
                  <a:gd name="T8" fmla="*/ 524 w 35"/>
                  <a:gd name="T9" fmla="*/ 312 h 16"/>
                  <a:gd name="T10" fmla="*/ 537 w 35"/>
                  <a:gd name="T11" fmla="*/ 196 h 16"/>
                  <a:gd name="T12" fmla="*/ 537 w 35"/>
                  <a:gd name="T13" fmla="*/ 175 h 16"/>
                  <a:gd name="T14" fmla="*/ 186 w 35"/>
                  <a:gd name="T15" fmla="*/ 81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16">
                    <a:moveTo>
                      <a:pt x="12" y="4"/>
                    </a:moveTo>
                    <a:cubicBezTo>
                      <a:pt x="9" y="3"/>
                      <a:pt x="4" y="2"/>
                      <a:pt x="1" y="0"/>
                    </a:cubicBezTo>
                    <a:cubicBezTo>
                      <a:pt x="2" y="3"/>
                      <a:pt x="2" y="5"/>
                      <a:pt x="0" y="6"/>
                    </a:cubicBezTo>
                    <a:cubicBezTo>
                      <a:pt x="4" y="5"/>
                      <a:pt x="10" y="9"/>
                      <a:pt x="18" y="11"/>
                    </a:cubicBezTo>
                    <a:cubicBezTo>
                      <a:pt x="26" y="13"/>
                      <a:pt x="32" y="14"/>
                      <a:pt x="34" y="16"/>
                    </a:cubicBezTo>
                    <a:cubicBezTo>
                      <a:pt x="34" y="12"/>
                      <a:pt x="35" y="10"/>
                      <a:pt x="35" y="10"/>
                    </a:cubicBezTo>
                    <a:cubicBezTo>
                      <a:pt x="35" y="9"/>
                      <a:pt x="35" y="9"/>
                      <a:pt x="35" y="9"/>
                    </a:cubicBezTo>
                    <a:cubicBezTo>
                      <a:pt x="30" y="11"/>
                      <a:pt x="18" y="5"/>
                      <a:pt x="12" y="4"/>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02" name="Freeform 52">
                <a:extLst>
                  <a:ext uri="{FF2B5EF4-FFF2-40B4-BE49-F238E27FC236}">
                    <a16:creationId xmlns:a16="http://schemas.microsoft.com/office/drawing/2014/main" id="{70D89D3B-4326-44DC-A57B-A30CF5D3182D}"/>
                  </a:ext>
                </a:extLst>
              </p:cNvPr>
              <p:cNvSpPr>
                <a:spLocks/>
              </p:cNvSpPr>
              <p:nvPr/>
            </p:nvSpPr>
            <p:spPr bwMode="auto">
              <a:xfrm>
                <a:off x="2906" y="2000"/>
                <a:ext cx="98" cy="45"/>
              </a:xfrm>
              <a:custGeom>
                <a:avLst/>
                <a:gdLst>
                  <a:gd name="T0" fmla="*/ 334 w 39"/>
                  <a:gd name="T1" fmla="*/ 225 h 17"/>
                  <a:gd name="T2" fmla="*/ 618 w 39"/>
                  <a:gd name="T3" fmla="*/ 132 h 17"/>
                  <a:gd name="T4" fmla="*/ 568 w 39"/>
                  <a:gd name="T5" fmla="*/ 0 h 17"/>
                  <a:gd name="T6" fmla="*/ 367 w 39"/>
                  <a:gd name="T7" fmla="*/ 77 h 17"/>
                  <a:gd name="T8" fmla="*/ 0 w 39"/>
                  <a:gd name="T9" fmla="*/ 148 h 17"/>
                  <a:gd name="T10" fmla="*/ 0 w 39"/>
                  <a:gd name="T11" fmla="*/ 169 h 17"/>
                  <a:gd name="T12" fmla="*/ 63 w 39"/>
                  <a:gd name="T13" fmla="*/ 315 h 17"/>
                  <a:gd name="T14" fmla="*/ 334 w 39"/>
                  <a:gd name="T15" fmla="*/ 225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17">
                    <a:moveTo>
                      <a:pt x="21" y="12"/>
                    </a:moveTo>
                    <a:cubicBezTo>
                      <a:pt x="29" y="9"/>
                      <a:pt x="35" y="6"/>
                      <a:pt x="39" y="7"/>
                    </a:cubicBezTo>
                    <a:cubicBezTo>
                      <a:pt x="36" y="0"/>
                      <a:pt x="36" y="0"/>
                      <a:pt x="36" y="0"/>
                    </a:cubicBezTo>
                    <a:cubicBezTo>
                      <a:pt x="33" y="2"/>
                      <a:pt x="27" y="3"/>
                      <a:pt x="23" y="4"/>
                    </a:cubicBezTo>
                    <a:cubicBezTo>
                      <a:pt x="16" y="6"/>
                      <a:pt x="4" y="14"/>
                      <a:pt x="0" y="8"/>
                    </a:cubicBezTo>
                    <a:cubicBezTo>
                      <a:pt x="0" y="9"/>
                      <a:pt x="0" y="9"/>
                      <a:pt x="0" y="9"/>
                    </a:cubicBezTo>
                    <a:cubicBezTo>
                      <a:pt x="3" y="12"/>
                      <a:pt x="3" y="15"/>
                      <a:pt x="4" y="17"/>
                    </a:cubicBezTo>
                    <a:cubicBezTo>
                      <a:pt x="6" y="14"/>
                      <a:pt x="13" y="14"/>
                      <a:pt x="21" y="12"/>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03" name="Freeform 53">
                <a:extLst>
                  <a:ext uri="{FF2B5EF4-FFF2-40B4-BE49-F238E27FC236}">
                    <a16:creationId xmlns:a16="http://schemas.microsoft.com/office/drawing/2014/main" id="{7A8E2B2A-65D5-491F-905D-D728FE4F3774}"/>
                  </a:ext>
                </a:extLst>
              </p:cNvPr>
              <p:cNvSpPr>
                <a:spLocks/>
              </p:cNvSpPr>
              <p:nvPr/>
            </p:nvSpPr>
            <p:spPr bwMode="auto">
              <a:xfrm>
                <a:off x="2766" y="2024"/>
                <a:ext cx="1" cy="3"/>
              </a:xfrm>
              <a:custGeom>
                <a:avLst/>
                <a:gdLst>
                  <a:gd name="T0" fmla="*/ 0 w 1"/>
                  <a:gd name="T1" fmla="*/ 0 h 1"/>
                  <a:gd name="T2" fmla="*/ 0 w 1"/>
                  <a:gd name="T3" fmla="*/ 27 h 1"/>
                  <a:gd name="T4" fmla="*/ 0 w 1"/>
                  <a:gd name="T5" fmla="*/ 27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1"/>
                      <a:pt x="0" y="1"/>
                    </a:cubicBezTo>
                    <a:cubicBezTo>
                      <a:pt x="0" y="1"/>
                      <a:pt x="0" y="1"/>
                      <a:pt x="0" y="1"/>
                    </a:cubicBezTo>
                    <a:cubicBezTo>
                      <a:pt x="0" y="1"/>
                      <a:pt x="0" y="0"/>
                      <a:pt x="0"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04" name="Freeform 54">
                <a:extLst>
                  <a:ext uri="{FF2B5EF4-FFF2-40B4-BE49-F238E27FC236}">
                    <a16:creationId xmlns:a16="http://schemas.microsoft.com/office/drawing/2014/main" id="{3B1F9D91-302A-4AD7-B474-FF5B4057378B}"/>
                  </a:ext>
                </a:extLst>
              </p:cNvPr>
              <p:cNvSpPr>
                <a:spLocks/>
              </p:cNvSpPr>
              <p:nvPr/>
            </p:nvSpPr>
            <p:spPr bwMode="auto">
              <a:xfrm>
                <a:off x="2786" y="1891"/>
                <a:ext cx="180" cy="66"/>
              </a:xfrm>
              <a:custGeom>
                <a:avLst/>
                <a:gdLst>
                  <a:gd name="T0" fmla="*/ 895 w 72"/>
                  <a:gd name="T1" fmla="*/ 314 h 25"/>
                  <a:gd name="T2" fmla="*/ 1125 w 72"/>
                  <a:gd name="T3" fmla="*/ 203 h 25"/>
                  <a:gd name="T4" fmla="*/ 1020 w 72"/>
                  <a:gd name="T5" fmla="*/ 0 h 25"/>
                  <a:gd name="T6" fmla="*/ 988 w 72"/>
                  <a:gd name="T7" fmla="*/ 77 h 25"/>
                  <a:gd name="T8" fmla="*/ 563 w 72"/>
                  <a:gd name="T9" fmla="*/ 293 h 25"/>
                  <a:gd name="T10" fmla="*/ 563 w 72"/>
                  <a:gd name="T11" fmla="*/ 293 h 25"/>
                  <a:gd name="T12" fmla="*/ 145 w 72"/>
                  <a:gd name="T13" fmla="*/ 77 h 25"/>
                  <a:gd name="T14" fmla="*/ 95 w 72"/>
                  <a:gd name="T15" fmla="*/ 0 h 25"/>
                  <a:gd name="T16" fmla="*/ 0 w 72"/>
                  <a:gd name="T17" fmla="*/ 259 h 25"/>
                  <a:gd name="T18" fmla="*/ 300 w 72"/>
                  <a:gd name="T19" fmla="*/ 370 h 25"/>
                  <a:gd name="T20" fmla="*/ 563 w 72"/>
                  <a:gd name="T21" fmla="*/ 459 h 25"/>
                  <a:gd name="T22" fmla="*/ 658 w 72"/>
                  <a:gd name="T23" fmla="*/ 404 h 25"/>
                  <a:gd name="T24" fmla="*/ 895 w 72"/>
                  <a:gd name="T25" fmla="*/ 314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25">
                    <a:moveTo>
                      <a:pt x="57" y="17"/>
                    </a:moveTo>
                    <a:cubicBezTo>
                      <a:pt x="63" y="15"/>
                      <a:pt x="68" y="11"/>
                      <a:pt x="72" y="11"/>
                    </a:cubicBezTo>
                    <a:cubicBezTo>
                      <a:pt x="69" y="9"/>
                      <a:pt x="66" y="4"/>
                      <a:pt x="65" y="0"/>
                    </a:cubicBezTo>
                    <a:cubicBezTo>
                      <a:pt x="65" y="1"/>
                      <a:pt x="64" y="3"/>
                      <a:pt x="63" y="4"/>
                    </a:cubicBezTo>
                    <a:cubicBezTo>
                      <a:pt x="58" y="8"/>
                      <a:pt x="49" y="16"/>
                      <a:pt x="36" y="16"/>
                    </a:cubicBezTo>
                    <a:cubicBezTo>
                      <a:pt x="36" y="16"/>
                      <a:pt x="36" y="16"/>
                      <a:pt x="36" y="16"/>
                    </a:cubicBezTo>
                    <a:cubicBezTo>
                      <a:pt x="23" y="16"/>
                      <a:pt x="14" y="8"/>
                      <a:pt x="9" y="4"/>
                    </a:cubicBezTo>
                    <a:cubicBezTo>
                      <a:pt x="8" y="3"/>
                      <a:pt x="7" y="1"/>
                      <a:pt x="6" y="0"/>
                    </a:cubicBezTo>
                    <a:cubicBezTo>
                      <a:pt x="5" y="10"/>
                      <a:pt x="0" y="14"/>
                      <a:pt x="0" y="14"/>
                    </a:cubicBezTo>
                    <a:cubicBezTo>
                      <a:pt x="6" y="13"/>
                      <a:pt x="8" y="17"/>
                      <a:pt x="19" y="20"/>
                    </a:cubicBezTo>
                    <a:cubicBezTo>
                      <a:pt x="29" y="22"/>
                      <a:pt x="34" y="21"/>
                      <a:pt x="36" y="25"/>
                    </a:cubicBezTo>
                    <a:cubicBezTo>
                      <a:pt x="37" y="20"/>
                      <a:pt x="40" y="21"/>
                      <a:pt x="42" y="22"/>
                    </a:cubicBezTo>
                    <a:cubicBezTo>
                      <a:pt x="44" y="19"/>
                      <a:pt x="49" y="19"/>
                      <a:pt x="57" y="17"/>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05" name="Freeform 55">
                <a:extLst>
                  <a:ext uri="{FF2B5EF4-FFF2-40B4-BE49-F238E27FC236}">
                    <a16:creationId xmlns:a16="http://schemas.microsoft.com/office/drawing/2014/main" id="{67627DF6-0DCD-468B-A4C5-9D6C1378617D}"/>
                  </a:ext>
                </a:extLst>
              </p:cNvPr>
              <p:cNvSpPr>
                <a:spLocks/>
              </p:cNvSpPr>
              <p:nvPr/>
            </p:nvSpPr>
            <p:spPr bwMode="auto">
              <a:xfrm>
                <a:off x="2966" y="2141"/>
                <a:ext cx="80" cy="54"/>
              </a:xfrm>
              <a:custGeom>
                <a:avLst/>
                <a:gdLst>
                  <a:gd name="T0" fmla="*/ 20 w 32"/>
                  <a:gd name="T1" fmla="*/ 394 h 20"/>
                  <a:gd name="T2" fmla="*/ 208 w 32"/>
                  <a:gd name="T3" fmla="*/ 257 h 20"/>
                  <a:gd name="T4" fmla="*/ 500 w 32"/>
                  <a:gd name="T5" fmla="*/ 176 h 20"/>
                  <a:gd name="T6" fmla="*/ 438 w 32"/>
                  <a:gd name="T7" fmla="*/ 0 h 20"/>
                  <a:gd name="T8" fmla="*/ 208 w 32"/>
                  <a:gd name="T9" fmla="*/ 116 h 20"/>
                  <a:gd name="T10" fmla="*/ 0 w 32"/>
                  <a:gd name="T11" fmla="*/ 219 h 20"/>
                  <a:gd name="T12" fmla="*/ 20 w 32"/>
                  <a:gd name="T13" fmla="*/ 394 h 20"/>
                  <a:gd name="T14" fmla="*/ 20 w 32"/>
                  <a:gd name="T15" fmla="*/ 394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20">
                    <a:moveTo>
                      <a:pt x="1" y="20"/>
                    </a:moveTo>
                    <a:cubicBezTo>
                      <a:pt x="2" y="16"/>
                      <a:pt x="7" y="15"/>
                      <a:pt x="13" y="13"/>
                    </a:cubicBezTo>
                    <a:cubicBezTo>
                      <a:pt x="18" y="12"/>
                      <a:pt x="27" y="8"/>
                      <a:pt x="32" y="9"/>
                    </a:cubicBezTo>
                    <a:cubicBezTo>
                      <a:pt x="31" y="7"/>
                      <a:pt x="29" y="3"/>
                      <a:pt x="28" y="0"/>
                    </a:cubicBezTo>
                    <a:cubicBezTo>
                      <a:pt x="26" y="3"/>
                      <a:pt x="21" y="3"/>
                      <a:pt x="13" y="6"/>
                    </a:cubicBezTo>
                    <a:cubicBezTo>
                      <a:pt x="8" y="7"/>
                      <a:pt x="4" y="10"/>
                      <a:pt x="0" y="11"/>
                    </a:cubicBezTo>
                    <a:cubicBezTo>
                      <a:pt x="1" y="12"/>
                      <a:pt x="2" y="16"/>
                      <a:pt x="1" y="20"/>
                    </a:cubicBezTo>
                    <a:cubicBezTo>
                      <a:pt x="1" y="20"/>
                      <a:pt x="1" y="20"/>
                      <a:pt x="1" y="2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06" name="Freeform 56">
                <a:extLst>
                  <a:ext uri="{FF2B5EF4-FFF2-40B4-BE49-F238E27FC236}">
                    <a16:creationId xmlns:a16="http://schemas.microsoft.com/office/drawing/2014/main" id="{F6193D72-FC63-43AD-9F86-639797B942D6}"/>
                  </a:ext>
                </a:extLst>
              </p:cNvPr>
              <p:cNvSpPr>
                <a:spLocks/>
              </p:cNvSpPr>
              <p:nvPr/>
            </p:nvSpPr>
            <p:spPr bwMode="auto">
              <a:xfrm>
                <a:off x="2944" y="2093"/>
                <a:ext cx="87" cy="48"/>
              </a:xfrm>
              <a:custGeom>
                <a:avLst/>
                <a:gdLst>
                  <a:gd name="T0" fmla="*/ 62 w 35"/>
                  <a:gd name="T1" fmla="*/ 341 h 18"/>
                  <a:gd name="T2" fmla="*/ 229 w 35"/>
                  <a:gd name="T3" fmla="*/ 248 h 18"/>
                  <a:gd name="T4" fmla="*/ 537 w 35"/>
                  <a:gd name="T5" fmla="*/ 149 h 18"/>
                  <a:gd name="T6" fmla="*/ 507 w 35"/>
                  <a:gd name="T7" fmla="*/ 0 h 18"/>
                  <a:gd name="T8" fmla="*/ 246 w 35"/>
                  <a:gd name="T9" fmla="*/ 115 h 18"/>
                  <a:gd name="T10" fmla="*/ 0 w 35"/>
                  <a:gd name="T11" fmla="*/ 205 h 18"/>
                  <a:gd name="T12" fmla="*/ 0 w 35"/>
                  <a:gd name="T13" fmla="*/ 205 h 18"/>
                  <a:gd name="T14" fmla="*/ 62 w 35"/>
                  <a:gd name="T15" fmla="*/ 341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18">
                    <a:moveTo>
                      <a:pt x="4" y="18"/>
                    </a:moveTo>
                    <a:cubicBezTo>
                      <a:pt x="6" y="15"/>
                      <a:pt x="11" y="14"/>
                      <a:pt x="15" y="13"/>
                    </a:cubicBezTo>
                    <a:cubicBezTo>
                      <a:pt x="20" y="12"/>
                      <a:pt x="30" y="7"/>
                      <a:pt x="35" y="8"/>
                    </a:cubicBezTo>
                    <a:cubicBezTo>
                      <a:pt x="34" y="7"/>
                      <a:pt x="32" y="3"/>
                      <a:pt x="33" y="0"/>
                    </a:cubicBezTo>
                    <a:cubicBezTo>
                      <a:pt x="30" y="3"/>
                      <a:pt x="24" y="4"/>
                      <a:pt x="16" y="6"/>
                    </a:cubicBezTo>
                    <a:cubicBezTo>
                      <a:pt x="9" y="8"/>
                      <a:pt x="4" y="10"/>
                      <a:pt x="0" y="11"/>
                    </a:cubicBezTo>
                    <a:cubicBezTo>
                      <a:pt x="0" y="11"/>
                      <a:pt x="0" y="11"/>
                      <a:pt x="0" y="11"/>
                    </a:cubicBezTo>
                    <a:cubicBezTo>
                      <a:pt x="0" y="11"/>
                      <a:pt x="4" y="14"/>
                      <a:pt x="4" y="18"/>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07" name="Freeform 57">
                <a:extLst>
                  <a:ext uri="{FF2B5EF4-FFF2-40B4-BE49-F238E27FC236}">
                    <a16:creationId xmlns:a16="http://schemas.microsoft.com/office/drawing/2014/main" id="{3BA0EEFB-0DB7-4750-86C4-3CDD496F0242}"/>
                  </a:ext>
                </a:extLst>
              </p:cNvPr>
              <p:cNvSpPr>
                <a:spLocks/>
              </p:cNvSpPr>
              <p:nvPr/>
            </p:nvSpPr>
            <p:spPr bwMode="auto">
              <a:xfrm>
                <a:off x="2924" y="2045"/>
                <a:ext cx="90" cy="51"/>
              </a:xfrm>
              <a:custGeom>
                <a:avLst/>
                <a:gdLst>
                  <a:gd name="T0" fmla="*/ 50 w 36"/>
                  <a:gd name="T1" fmla="*/ 368 h 19"/>
                  <a:gd name="T2" fmla="*/ 50 w 36"/>
                  <a:gd name="T3" fmla="*/ 368 h 19"/>
                  <a:gd name="T4" fmla="*/ 270 w 36"/>
                  <a:gd name="T5" fmla="*/ 252 h 19"/>
                  <a:gd name="T6" fmla="*/ 563 w 36"/>
                  <a:gd name="T7" fmla="*/ 137 h 19"/>
                  <a:gd name="T8" fmla="*/ 550 w 36"/>
                  <a:gd name="T9" fmla="*/ 0 h 19"/>
                  <a:gd name="T10" fmla="*/ 333 w 36"/>
                  <a:gd name="T11" fmla="*/ 94 h 19"/>
                  <a:gd name="T12" fmla="*/ 0 w 36"/>
                  <a:gd name="T13" fmla="*/ 217 h 19"/>
                  <a:gd name="T14" fmla="*/ 50 w 36"/>
                  <a:gd name="T15" fmla="*/ 36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9">
                    <a:moveTo>
                      <a:pt x="3" y="19"/>
                    </a:moveTo>
                    <a:cubicBezTo>
                      <a:pt x="3" y="19"/>
                      <a:pt x="3" y="19"/>
                      <a:pt x="3" y="19"/>
                    </a:cubicBezTo>
                    <a:cubicBezTo>
                      <a:pt x="5" y="15"/>
                      <a:pt x="12" y="14"/>
                      <a:pt x="17" y="13"/>
                    </a:cubicBezTo>
                    <a:cubicBezTo>
                      <a:pt x="22" y="12"/>
                      <a:pt x="31" y="6"/>
                      <a:pt x="36" y="7"/>
                    </a:cubicBezTo>
                    <a:cubicBezTo>
                      <a:pt x="36" y="6"/>
                      <a:pt x="34" y="2"/>
                      <a:pt x="35" y="0"/>
                    </a:cubicBezTo>
                    <a:cubicBezTo>
                      <a:pt x="32" y="3"/>
                      <a:pt x="26" y="4"/>
                      <a:pt x="21" y="5"/>
                    </a:cubicBezTo>
                    <a:cubicBezTo>
                      <a:pt x="16" y="7"/>
                      <a:pt x="6" y="13"/>
                      <a:pt x="0" y="11"/>
                    </a:cubicBezTo>
                    <a:cubicBezTo>
                      <a:pt x="4" y="15"/>
                      <a:pt x="4" y="16"/>
                      <a:pt x="3" y="19"/>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08" name="Freeform 58">
                <a:extLst>
                  <a:ext uri="{FF2B5EF4-FFF2-40B4-BE49-F238E27FC236}">
                    <a16:creationId xmlns:a16="http://schemas.microsoft.com/office/drawing/2014/main" id="{8240DD20-566B-4A8E-9762-F80171651F9D}"/>
                  </a:ext>
                </a:extLst>
              </p:cNvPr>
              <p:cNvSpPr>
                <a:spLocks/>
              </p:cNvSpPr>
              <p:nvPr/>
            </p:nvSpPr>
            <p:spPr bwMode="auto">
              <a:xfrm>
                <a:off x="2966" y="2141"/>
                <a:ext cx="80" cy="54"/>
              </a:xfrm>
              <a:custGeom>
                <a:avLst/>
                <a:gdLst>
                  <a:gd name="T0" fmla="*/ 20 w 32"/>
                  <a:gd name="T1" fmla="*/ 394 h 20"/>
                  <a:gd name="T2" fmla="*/ 208 w 32"/>
                  <a:gd name="T3" fmla="*/ 257 h 20"/>
                  <a:gd name="T4" fmla="*/ 500 w 32"/>
                  <a:gd name="T5" fmla="*/ 176 h 20"/>
                  <a:gd name="T6" fmla="*/ 438 w 32"/>
                  <a:gd name="T7" fmla="*/ 0 h 20"/>
                  <a:gd name="T8" fmla="*/ 208 w 32"/>
                  <a:gd name="T9" fmla="*/ 116 h 20"/>
                  <a:gd name="T10" fmla="*/ 0 w 32"/>
                  <a:gd name="T11" fmla="*/ 219 h 20"/>
                  <a:gd name="T12" fmla="*/ 20 w 32"/>
                  <a:gd name="T13" fmla="*/ 394 h 20"/>
                  <a:gd name="T14" fmla="*/ 20 w 32"/>
                  <a:gd name="T15" fmla="*/ 394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20">
                    <a:moveTo>
                      <a:pt x="1" y="20"/>
                    </a:moveTo>
                    <a:cubicBezTo>
                      <a:pt x="2" y="16"/>
                      <a:pt x="7" y="15"/>
                      <a:pt x="13" y="13"/>
                    </a:cubicBezTo>
                    <a:cubicBezTo>
                      <a:pt x="18" y="12"/>
                      <a:pt x="27" y="8"/>
                      <a:pt x="32" y="9"/>
                    </a:cubicBezTo>
                    <a:cubicBezTo>
                      <a:pt x="31" y="7"/>
                      <a:pt x="29" y="3"/>
                      <a:pt x="28" y="0"/>
                    </a:cubicBezTo>
                    <a:cubicBezTo>
                      <a:pt x="26" y="3"/>
                      <a:pt x="21" y="3"/>
                      <a:pt x="13" y="6"/>
                    </a:cubicBezTo>
                    <a:cubicBezTo>
                      <a:pt x="8" y="7"/>
                      <a:pt x="4" y="10"/>
                      <a:pt x="0" y="11"/>
                    </a:cubicBezTo>
                    <a:cubicBezTo>
                      <a:pt x="1" y="12"/>
                      <a:pt x="2" y="16"/>
                      <a:pt x="1" y="20"/>
                    </a:cubicBezTo>
                    <a:cubicBezTo>
                      <a:pt x="1" y="20"/>
                      <a:pt x="1" y="20"/>
                      <a:pt x="1" y="2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09" name="Freeform 59">
                <a:extLst>
                  <a:ext uri="{FF2B5EF4-FFF2-40B4-BE49-F238E27FC236}">
                    <a16:creationId xmlns:a16="http://schemas.microsoft.com/office/drawing/2014/main" id="{BFED2780-5958-48FC-A7C8-3FAE1A5EE5AB}"/>
                  </a:ext>
                </a:extLst>
              </p:cNvPr>
              <p:cNvSpPr>
                <a:spLocks/>
              </p:cNvSpPr>
              <p:nvPr/>
            </p:nvSpPr>
            <p:spPr bwMode="auto">
              <a:xfrm>
                <a:off x="2944" y="2093"/>
                <a:ext cx="87" cy="48"/>
              </a:xfrm>
              <a:custGeom>
                <a:avLst/>
                <a:gdLst>
                  <a:gd name="T0" fmla="*/ 62 w 35"/>
                  <a:gd name="T1" fmla="*/ 341 h 18"/>
                  <a:gd name="T2" fmla="*/ 229 w 35"/>
                  <a:gd name="T3" fmla="*/ 248 h 18"/>
                  <a:gd name="T4" fmla="*/ 537 w 35"/>
                  <a:gd name="T5" fmla="*/ 149 h 18"/>
                  <a:gd name="T6" fmla="*/ 507 w 35"/>
                  <a:gd name="T7" fmla="*/ 0 h 18"/>
                  <a:gd name="T8" fmla="*/ 246 w 35"/>
                  <a:gd name="T9" fmla="*/ 115 h 18"/>
                  <a:gd name="T10" fmla="*/ 0 w 35"/>
                  <a:gd name="T11" fmla="*/ 205 h 18"/>
                  <a:gd name="T12" fmla="*/ 0 w 35"/>
                  <a:gd name="T13" fmla="*/ 205 h 18"/>
                  <a:gd name="T14" fmla="*/ 62 w 35"/>
                  <a:gd name="T15" fmla="*/ 341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18">
                    <a:moveTo>
                      <a:pt x="4" y="18"/>
                    </a:moveTo>
                    <a:cubicBezTo>
                      <a:pt x="6" y="15"/>
                      <a:pt x="11" y="14"/>
                      <a:pt x="15" y="13"/>
                    </a:cubicBezTo>
                    <a:cubicBezTo>
                      <a:pt x="20" y="12"/>
                      <a:pt x="30" y="7"/>
                      <a:pt x="35" y="8"/>
                    </a:cubicBezTo>
                    <a:cubicBezTo>
                      <a:pt x="34" y="7"/>
                      <a:pt x="32" y="3"/>
                      <a:pt x="33" y="0"/>
                    </a:cubicBezTo>
                    <a:cubicBezTo>
                      <a:pt x="30" y="3"/>
                      <a:pt x="24" y="4"/>
                      <a:pt x="16" y="6"/>
                    </a:cubicBezTo>
                    <a:cubicBezTo>
                      <a:pt x="9" y="8"/>
                      <a:pt x="4" y="10"/>
                      <a:pt x="0" y="11"/>
                    </a:cubicBezTo>
                    <a:cubicBezTo>
                      <a:pt x="0" y="11"/>
                      <a:pt x="0" y="11"/>
                      <a:pt x="0" y="11"/>
                    </a:cubicBezTo>
                    <a:cubicBezTo>
                      <a:pt x="0" y="11"/>
                      <a:pt x="4" y="14"/>
                      <a:pt x="4" y="1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10" name="Freeform 60">
                <a:extLst>
                  <a:ext uri="{FF2B5EF4-FFF2-40B4-BE49-F238E27FC236}">
                    <a16:creationId xmlns:a16="http://schemas.microsoft.com/office/drawing/2014/main" id="{0D8E17BE-0004-430C-B2EA-0AEB58DDAA20}"/>
                  </a:ext>
                </a:extLst>
              </p:cNvPr>
              <p:cNvSpPr>
                <a:spLocks/>
              </p:cNvSpPr>
              <p:nvPr/>
            </p:nvSpPr>
            <p:spPr bwMode="auto">
              <a:xfrm>
                <a:off x="2924" y="2045"/>
                <a:ext cx="90" cy="51"/>
              </a:xfrm>
              <a:custGeom>
                <a:avLst/>
                <a:gdLst>
                  <a:gd name="T0" fmla="*/ 50 w 36"/>
                  <a:gd name="T1" fmla="*/ 368 h 19"/>
                  <a:gd name="T2" fmla="*/ 50 w 36"/>
                  <a:gd name="T3" fmla="*/ 368 h 19"/>
                  <a:gd name="T4" fmla="*/ 270 w 36"/>
                  <a:gd name="T5" fmla="*/ 252 h 19"/>
                  <a:gd name="T6" fmla="*/ 563 w 36"/>
                  <a:gd name="T7" fmla="*/ 137 h 19"/>
                  <a:gd name="T8" fmla="*/ 550 w 36"/>
                  <a:gd name="T9" fmla="*/ 0 h 19"/>
                  <a:gd name="T10" fmla="*/ 333 w 36"/>
                  <a:gd name="T11" fmla="*/ 94 h 19"/>
                  <a:gd name="T12" fmla="*/ 0 w 36"/>
                  <a:gd name="T13" fmla="*/ 217 h 19"/>
                  <a:gd name="T14" fmla="*/ 50 w 36"/>
                  <a:gd name="T15" fmla="*/ 36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9">
                    <a:moveTo>
                      <a:pt x="3" y="19"/>
                    </a:moveTo>
                    <a:cubicBezTo>
                      <a:pt x="3" y="19"/>
                      <a:pt x="3" y="19"/>
                      <a:pt x="3" y="19"/>
                    </a:cubicBezTo>
                    <a:cubicBezTo>
                      <a:pt x="5" y="15"/>
                      <a:pt x="12" y="14"/>
                      <a:pt x="17" y="13"/>
                    </a:cubicBezTo>
                    <a:cubicBezTo>
                      <a:pt x="22" y="12"/>
                      <a:pt x="31" y="6"/>
                      <a:pt x="36" y="7"/>
                    </a:cubicBezTo>
                    <a:cubicBezTo>
                      <a:pt x="36" y="6"/>
                      <a:pt x="34" y="2"/>
                      <a:pt x="35" y="0"/>
                    </a:cubicBezTo>
                    <a:cubicBezTo>
                      <a:pt x="32" y="3"/>
                      <a:pt x="26" y="4"/>
                      <a:pt x="21" y="5"/>
                    </a:cubicBezTo>
                    <a:cubicBezTo>
                      <a:pt x="16" y="7"/>
                      <a:pt x="6" y="13"/>
                      <a:pt x="0" y="11"/>
                    </a:cubicBezTo>
                    <a:cubicBezTo>
                      <a:pt x="4" y="15"/>
                      <a:pt x="4" y="16"/>
                      <a:pt x="3" y="19"/>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11" name="Freeform 61">
                <a:extLst>
                  <a:ext uri="{FF2B5EF4-FFF2-40B4-BE49-F238E27FC236}">
                    <a16:creationId xmlns:a16="http://schemas.microsoft.com/office/drawing/2014/main" id="{D340A3F2-994E-4458-9210-0E9901ED52BF}"/>
                  </a:ext>
                </a:extLst>
              </p:cNvPr>
              <p:cNvSpPr>
                <a:spLocks/>
              </p:cNvSpPr>
              <p:nvPr/>
            </p:nvSpPr>
            <p:spPr bwMode="auto">
              <a:xfrm>
                <a:off x="2759" y="2051"/>
                <a:ext cx="92" cy="53"/>
              </a:xfrm>
              <a:custGeom>
                <a:avLst/>
                <a:gdLst>
                  <a:gd name="T0" fmla="*/ 246 w 37"/>
                  <a:gd name="T1" fmla="*/ 90 h 20"/>
                  <a:gd name="T2" fmla="*/ 30 w 37"/>
                  <a:gd name="T3" fmla="*/ 0 h 20"/>
                  <a:gd name="T4" fmla="*/ 0 w 37"/>
                  <a:gd name="T5" fmla="*/ 170 h 20"/>
                  <a:gd name="T6" fmla="*/ 278 w 37"/>
                  <a:gd name="T7" fmla="*/ 260 h 20"/>
                  <a:gd name="T8" fmla="*/ 557 w 37"/>
                  <a:gd name="T9" fmla="*/ 371 h 20"/>
                  <a:gd name="T10" fmla="*/ 557 w 37"/>
                  <a:gd name="T11" fmla="*/ 371 h 20"/>
                  <a:gd name="T12" fmla="*/ 569 w 37"/>
                  <a:gd name="T13" fmla="*/ 191 h 20"/>
                  <a:gd name="T14" fmla="*/ 246 w 37"/>
                  <a:gd name="T15" fmla="*/ 90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0">
                    <a:moveTo>
                      <a:pt x="16" y="5"/>
                    </a:moveTo>
                    <a:cubicBezTo>
                      <a:pt x="11" y="3"/>
                      <a:pt x="5" y="2"/>
                      <a:pt x="2" y="0"/>
                    </a:cubicBezTo>
                    <a:cubicBezTo>
                      <a:pt x="3" y="3"/>
                      <a:pt x="1" y="7"/>
                      <a:pt x="0" y="9"/>
                    </a:cubicBezTo>
                    <a:cubicBezTo>
                      <a:pt x="3" y="8"/>
                      <a:pt x="9" y="11"/>
                      <a:pt x="18" y="14"/>
                    </a:cubicBezTo>
                    <a:cubicBezTo>
                      <a:pt x="27" y="16"/>
                      <a:pt x="34" y="16"/>
                      <a:pt x="36" y="20"/>
                    </a:cubicBezTo>
                    <a:cubicBezTo>
                      <a:pt x="36" y="20"/>
                      <a:pt x="36" y="20"/>
                      <a:pt x="36" y="20"/>
                    </a:cubicBezTo>
                    <a:cubicBezTo>
                      <a:pt x="34" y="16"/>
                      <a:pt x="34" y="13"/>
                      <a:pt x="37" y="10"/>
                    </a:cubicBezTo>
                    <a:cubicBezTo>
                      <a:pt x="32" y="13"/>
                      <a:pt x="21" y="6"/>
                      <a:pt x="16" y="5"/>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12" name="Freeform 62">
                <a:extLst>
                  <a:ext uri="{FF2B5EF4-FFF2-40B4-BE49-F238E27FC236}">
                    <a16:creationId xmlns:a16="http://schemas.microsoft.com/office/drawing/2014/main" id="{6DB3CF4B-0751-4A8B-9FFC-A84FA7A5AE8B}"/>
                  </a:ext>
                </a:extLst>
              </p:cNvPr>
              <p:cNvSpPr>
                <a:spLocks/>
              </p:cNvSpPr>
              <p:nvPr/>
            </p:nvSpPr>
            <p:spPr bwMode="auto">
              <a:xfrm>
                <a:off x="2739" y="2096"/>
                <a:ext cx="102" cy="69"/>
              </a:xfrm>
              <a:custGeom>
                <a:avLst/>
                <a:gdLst>
                  <a:gd name="T0" fmla="*/ 632 w 41"/>
                  <a:gd name="T1" fmla="*/ 247 h 26"/>
                  <a:gd name="T2" fmla="*/ 291 w 41"/>
                  <a:gd name="T3" fmla="*/ 133 h 26"/>
                  <a:gd name="T4" fmla="*/ 62 w 41"/>
                  <a:gd name="T5" fmla="*/ 0 h 26"/>
                  <a:gd name="T6" fmla="*/ 12 w 41"/>
                  <a:gd name="T7" fmla="*/ 204 h 26"/>
                  <a:gd name="T8" fmla="*/ 0 w 41"/>
                  <a:gd name="T9" fmla="*/ 226 h 26"/>
                  <a:gd name="T10" fmla="*/ 291 w 41"/>
                  <a:gd name="T11" fmla="*/ 260 h 26"/>
                  <a:gd name="T12" fmla="*/ 587 w 41"/>
                  <a:gd name="T13" fmla="*/ 486 h 26"/>
                  <a:gd name="T14" fmla="*/ 587 w 41"/>
                  <a:gd name="T15" fmla="*/ 486 h 26"/>
                  <a:gd name="T16" fmla="*/ 632 w 41"/>
                  <a:gd name="T17" fmla="*/ 2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26">
                    <a:moveTo>
                      <a:pt x="41" y="13"/>
                    </a:moveTo>
                    <a:cubicBezTo>
                      <a:pt x="36" y="16"/>
                      <a:pt x="25" y="9"/>
                      <a:pt x="19" y="7"/>
                    </a:cubicBezTo>
                    <a:cubicBezTo>
                      <a:pt x="13" y="6"/>
                      <a:pt x="5" y="5"/>
                      <a:pt x="4" y="0"/>
                    </a:cubicBezTo>
                    <a:cubicBezTo>
                      <a:pt x="4" y="1"/>
                      <a:pt x="5" y="7"/>
                      <a:pt x="1" y="11"/>
                    </a:cubicBezTo>
                    <a:cubicBezTo>
                      <a:pt x="1" y="11"/>
                      <a:pt x="0" y="12"/>
                      <a:pt x="0" y="12"/>
                    </a:cubicBezTo>
                    <a:cubicBezTo>
                      <a:pt x="4" y="9"/>
                      <a:pt x="10" y="12"/>
                      <a:pt x="19" y="14"/>
                    </a:cubicBezTo>
                    <a:cubicBezTo>
                      <a:pt x="29" y="17"/>
                      <a:pt x="38" y="19"/>
                      <a:pt x="38" y="26"/>
                    </a:cubicBezTo>
                    <a:cubicBezTo>
                      <a:pt x="38" y="26"/>
                      <a:pt x="38" y="26"/>
                      <a:pt x="38" y="26"/>
                    </a:cubicBezTo>
                    <a:cubicBezTo>
                      <a:pt x="37" y="20"/>
                      <a:pt x="39" y="15"/>
                      <a:pt x="41" y="13"/>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13" name="Freeform 63">
                <a:extLst>
                  <a:ext uri="{FF2B5EF4-FFF2-40B4-BE49-F238E27FC236}">
                    <a16:creationId xmlns:a16="http://schemas.microsoft.com/office/drawing/2014/main" id="{504D0CED-1665-4381-BECC-994F046C4F5C}"/>
                  </a:ext>
                </a:extLst>
              </p:cNvPr>
              <p:cNvSpPr>
                <a:spLocks/>
              </p:cNvSpPr>
              <p:nvPr/>
            </p:nvSpPr>
            <p:spPr bwMode="auto">
              <a:xfrm>
                <a:off x="2759" y="2051"/>
                <a:ext cx="92" cy="53"/>
              </a:xfrm>
              <a:custGeom>
                <a:avLst/>
                <a:gdLst>
                  <a:gd name="T0" fmla="*/ 246 w 37"/>
                  <a:gd name="T1" fmla="*/ 90 h 20"/>
                  <a:gd name="T2" fmla="*/ 30 w 37"/>
                  <a:gd name="T3" fmla="*/ 0 h 20"/>
                  <a:gd name="T4" fmla="*/ 0 w 37"/>
                  <a:gd name="T5" fmla="*/ 170 h 20"/>
                  <a:gd name="T6" fmla="*/ 278 w 37"/>
                  <a:gd name="T7" fmla="*/ 260 h 20"/>
                  <a:gd name="T8" fmla="*/ 557 w 37"/>
                  <a:gd name="T9" fmla="*/ 371 h 20"/>
                  <a:gd name="T10" fmla="*/ 557 w 37"/>
                  <a:gd name="T11" fmla="*/ 371 h 20"/>
                  <a:gd name="T12" fmla="*/ 569 w 37"/>
                  <a:gd name="T13" fmla="*/ 191 h 20"/>
                  <a:gd name="T14" fmla="*/ 246 w 37"/>
                  <a:gd name="T15" fmla="*/ 90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0">
                    <a:moveTo>
                      <a:pt x="16" y="5"/>
                    </a:moveTo>
                    <a:cubicBezTo>
                      <a:pt x="11" y="3"/>
                      <a:pt x="5" y="2"/>
                      <a:pt x="2" y="0"/>
                    </a:cubicBezTo>
                    <a:cubicBezTo>
                      <a:pt x="3" y="3"/>
                      <a:pt x="1" y="7"/>
                      <a:pt x="0" y="9"/>
                    </a:cubicBezTo>
                    <a:cubicBezTo>
                      <a:pt x="3" y="8"/>
                      <a:pt x="9" y="11"/>
                      <a:pt x="18" y="14"/>
                    </a:cubicBezTo>
                    <a:cubicBezTo>
                      <a:pt x="27" y="16"/>
                      <a:pt x="34" y="16"/>
                      <a:pt x="36" y="20"/>
                    </a:cubicBezTo>
                    <a:cubicBezTo>
                      <a:pt x="36" y="20"/>
                      <a:pt x="36" y="20"/>
                      <a:pt x="36" y="20"/>
                    </a:cubicBezTo>
                    <a:cubicBezTo>
                      <a:pt x="34" y="16"/>
                      <a:pt x="34" y="13"/>
                      <a:pt x="37" y="10"/>
                    </a:cubicBezTo>
                    <a:cubicBezTo>
                      <a:pt x="32" y="13"/>
                      <a:pt x="21" y="6"/>
                      <a:pt x="16" y="5"/>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14" name="Freeform 64">
                <a:extLst>
                  <a:ext uri="{FF2B5EF4-FFF2-40B4-BE49-F238E27FC236}">
                    <a16:creationId xmlns:a16="http://schemas.microsoft.com/office/drawing/2014/main" id="{860BF042-FFA1-4E60-821D-1C96166DAB8B}"/>
                  </a:ext>
                </a:extLst>
              </p:cNvPr>
              <p:cNvSpPr>
                <a:spLocks/>
              </p:cNvSpPr>
              <p:nvPr/>
            </p:nvSpPr>
            <p:spPr bwMode="auto">
              <a:xfrm>
                <a:off x="2739" y="2096"/>
                <a:ext cx="102" cy="69"/>
              </a:xfrm>
              <a:custGeom>
                <a:avLst/>
                <a:gdLst>
                  <a:gd name="T0" fmla="*/ 632 w 41"/>
                  <a:gd name="T1" fmla="*/ 247 h 26"/>
                  <a:gd name="T2" fmla="*/ 291 w 41"/>
                  <a:gd name="T3" fmla="*/ 133 h 26"/>
                  <a:gd name="T4" fmla="*/ 62 w 41"/>
                  <a:gd name="T5" fmla="*/ 0 h 26"/>
                  <a:gd name="T6" fmla="*/ 12 w 41"/>
                  <a:gd name="T7" fmla="*/ 204 h 26"/>
                  <a:gd name="T8" fmla="*/ 0 w 41"/>
                  <a:gd name="T9" fmla="*/ 226 h 26"/>
                  <a:gd name="T10" fmla="*/ 291 w 41"/>
                  <a:gd name="T11" fmla="*/ 260 h 26"/>
                  <a:gd name="T12" fmla="*/ 587 w 41"/>
                  <a:gd name="T13" fmla="*/ 486 h 26"/>
                  <a:gd name="T14" fmla="*/ 587 w 41"/>
                  <a:gd name="T15" fmla="*/ 486 h 26"/>
                  <a:gd name="T16" fmla="*/ 632 w 41"/>
                  <a:gd name="T17" fmla="*/ 2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26">
                    <a:moveTo>
                      <a:pt x="41" y="13"/>
                    </a:moveTo>
                    <a:cubicBezTo>
                      <a:pt x="36" y="16"/>
                      <a:pt x="25" y="9"/>
                      <a:pt x="19" y="7"/>
                    </a:cubicBezTo>
                    <a:cubicBezTo>
                      <a:pt x="13" y="6"/>
                      <a:pt x="5" y="5"/>
                      <a:pt x="4" y="0"/>
                    </a:cubicBezTo>
                    <a:cubicBezTo>
                      <a:pt x="4" y="1"/>
                      <a:pt x="5" y="7"/>
                      <a:pt x="1" y="11"/>
                    </a:cubicBezTo>
                    <a:cubicBezTo>
                      <a:pt x="1" y="11"/>
                      <a:pt x="0" y="12"/>
                      <a:pt x="0" y="12"/>
                    </a:cubicBezTo>
                    <a:cubicBezTo>
                      <a:pt x="4" y="9"/>
                      <a:pt x="10" y="12"/>
                      <a:pt x="19" y="14"/>
                    </a:cubicBezTo>
                    <a:cubicBezTo>
                      <a:pt x="29" y="17"/>
                      <a:pt x="38" y="19"/>
                      <a:pt x="38" y="26"/>
                    </a:cubicBezTo>
                    <a:cubicBezTo>
                      <a:pt x="38" y="26"/>
                      <a:pt x="38" y="26"/>
                      <a:pt x="38" y="26"/>
                    </a:cubicBezTo>
                    <a:cubicBezTo>
                      <a:pt x="37" y="20"/>
                      <a:pt x="39" y="15"/>
                      <a:pt x="41" y="13"/>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15" name="Freeform 65">
                <a:extLst>
                  <a:ext uri="{FF2B5EF4-FFF2-40B4-BE49-F238E27FC236}">
                    <a16:creationId xmlns:a16="http://schemas.microsoft.com/office/drawing/2014/main" id="{945F034A-2216-4450-BA78-1E290AEF14B8}"/>
                  </a:ext>
                </a:extLst>
              </p:cNvPr>
              <p:cNvSpPr>
                <a:spLocks/>
              </p:cNvSpPr>
              <p:nvPr/>
            </p:nvSpPr>
            <p:spPr bwMode="auto">
              <a:xfrm>
                <a:off x="2814" y="1235"/>
                <a:ext cx="127" cy="32"/>
              </a:xfrm>
              <a:custGeom>
                <a:avLst/>
                <a:gdLst>
                  <a:gd name="T0" fmla="*/ 0 w 51"/>
                  <a:gd name="T1" fmla="*/ 192 h 12"/>
                  <a:gd name="T2" fmla="*/ 383 w 51"/>
                  <a:gd name="T3" fmla="*/ 227 h 12"/>
                  <a:gd name="T4" fmla="*/ 383 w 51"/>
                  <a:gd name="T5" fmla="*/ 227 h 12"/>
                  <a:gd name="T6" fmla="*/ 787 w 51"/>
                  <a:gd name="T7" fmla="*/ 192 h 12"/>
                  <a:gd name="T8" fmla="*/ 787 w 51"/>
                  <a:gd name="T9" fmla="*/ 192 h 12"/>
                  <a:gd name="T10" fmla="*/ 745 w 51"/>
                  <a:gd name="T11" fmla="*/ 0 h 12"/>
                  <a:gd name="T12" fmla="*/ 12 w 51"/>
                  <a:gd name="T13" fmla="*/ 0 h 12"/>
                  <a:gd name="T14" fmla="*/ 0 w 51"/>
                  <a:gd name="T15" fmla="*/ 171 h 12"/>
                  <a:gd name="T16" fmla="*/ 0 w 51"/>
                  <a:gd name="T17" fmla="*/ 19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12">
                    <a:moveTo>
                      <a:pt x="0" y="10"/>
                    </a:moveTo>
                    <a:cubicBezTo>
                      <a:pt x="3" y="10"/>
                      <a:pt x="7" y="12"/>
                      <a:pt x="25" y="12"/>
                    </a:cubicBezTo>
                    <a:cubicBezTo>
                      <a:pt x="25" y="12"/>
                      <a:pt x="25" y="12"/>
                      <a:pt x="25" y="12"/>
                    </a:cubicBezTo>
                    <a:cubicBezTo>
                      <a:pt x="44" y="12"/>
                      <a:pt x="47" y="9"/>
                      <a:pt x="51" y="10"/>
                    </a:cubicBezTo>
                    <a:cubicBezTo>
                      <a:pt x="51" y="10"/>
                      <a:pt x="51" y="10"/>
                      <a:pt x="51" y="10"/>
                    </a:cubicBezTo>
                    <a:cubicBezTo>
                      <a:pt x="48" y="8"/>
                      <a:pt x="48" y="0"/>
                      <a:pt x="48" y="0"/>
                    </a:cubicBezTo>
                    <a:cubicBezTo>
                      <a:pt x="1" y="0"/>
                      <a:pt x="1" y="0"/>
                      <a:pt x="1" y="0"/>
                    </a:cubicBezTo>
                    <a:cubicBezTo>
                      <a:pt x="3" y="3"/>
                      <a:pt x="2" y="7"/>
                      <a:pt x="0" y="9"/>
                    </a:cubicBezTo>
                    <a:lnTo>
                      <a:pt x="0" y="10"/>
                    </a:ln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16" name="Freeform 66">
                <a:extLst>
                  <a:ext uri="{FF2B5EF4-FFF2-40B4-BE49-F238E27FC236}">
                    <a16:creationId xmlns:a16="http://schemas.microsoft.com/office/drawing/2014/main" id="{7BD54FA0-0AA5-4C7E-802C-AF3312294914}"/>
                  </a:ext>
                </a:extLst>
              </p:cNvPr>
              <p:cNvSpPr>
                <a:spLocks/>
              </p:cNvSpPr>
              <p:nvPr/>
            </p:nvSpPr>
            <p:spPr bwMode="auto">
              <a:xfrm>
                <a:off x="2804" y="1269"/>
                <a:ext cx="100" cy="35"/>
              </a:xfrm>
              <a:custGeom>
                <a:avLst/>
                <a:gdLst>
                  <a:gd name="T0" fmla="*/ 613 w 40"/>
                  <a:gd name="T1" fmla="*/ 35 h 13"/>
                  <a:gd name="T2" fmla="*/ 208 w 40"/>
                  <a:gd name="T3" fmla="*/ 22 h 13"/>
                  <a:gd name="T4" fmla="*/ 63 w 40"/>
                  <a:gd name="T5" fmla="*/ 35 h 13"/>
                  <a:gd name="T6" fmla="*/ 125 w 40"/>
                  <a:gd name="T7" fmla="*/ 253 h 13"/>
                  <a:gd name="T8" fmla="*/ 113 w 40"/>
                  <a:gd name="T9" fmla="*/ 94 h 13"/>
                  <a:gd name="T10" fmla="*/ 333 w 40"/>
                  <a:gd name="T11" fmla="*/ 59 h 13"/>
                  <a:gd name="T12" fmla="*/ 625 w 40"/>
                  <a:gd name="T13" fmla="*/ 5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3">
                    <a:moveTo>
                      <a:pt x="39" y="2"/>
                    </a:moveTo>
                    <a:cubicBezTo>
                      <a:pt x="31" y="4"/>
                      <a:pt x="22" y="2"/>
                      <a:pt x="13" y="1"/>
                    </a:cubicBezTo>
                    <a:cubicBezTo>
                      <a:pt x="10" y="1"/>
                      <a:pt x="7" y="0"/>
                      <a:pt x="4" y="2"/>
                    </a:cubicBezTo>
                    <a:cubicBezTo>
                      <a:pt x="0" y="4"/>
                      <a:pt x="4" y="12"/>
                      <a:pt x="8" y="13"/>
                    </a:cubicBezTo>
                    <a:cubicBezTo>
                      <a:pt x="7" y="10"/>
                      <a:pt x="4" y="7"/>
                      <a:pt x="7" y="5"/>
                    </a:cubicBezTo>
                    <a:cubicBezTo>
                      <a:pt x="10" y="3"/>
                      <a:pt x="17" y="3"/>
                      <a:pt x="21" y="3"/>
                    </a:cubicBezTo>
                    <a:cubicBezTo>
                      <a:pt x="27" y="4"/>
                      <a:pt x="34" y="5"/>
                      <a:pt x="40" y="3"/>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17" name="Freeform 67">
                <a:extLst>
                  <a:ext uri="{FF2B5EF4-FFF2-40B4-BE49-F238E27FC236}">
                    <a16:creationId xmlns:a16="http://schemas.microsoft.com/office/drawing/2014/main" id="{A0892D1B-AE45-4D6C-854E-D08298C2A4CF}"/>
                  </a:ext>
                </a:extLst>
              </p:cNvPr>
              <p:cNvSpPr>
                <a:spLocks/>
              </p:cNvSpPr>
              <p:nvPr/>
            </p:nvSpPr>
            <p:spPr bwMode="auto">
              <a:xfrm>
                <a:off x="2801" y="1347"/>
                <a:ext cx="100" cy="32"/>
              </a:xfrm>
              <a:custGeom>
                <a:avLst/>
                <a:gdLst>
                  <a:gd name="T0" fmla="*/ 625 w 40"/>
                  <a:gd name="T1" fmla="*/ 35 h 12"/>
                  <a:gd name="T2" fmla="*/ 220 w 40"/>
                  <a:gd name="T3" fmla="*/ 21 h 12"/>
                  <a:gd name="T4" fmla="*/ 83 w 40"/>
                  <a:gd name="T5" fmla="*/ 21 h 12"/>
                  <a:gd name="T6" fmla="*/ 125 w 40"/>
                  <a:gd name="T7" fmla="*/ 227 h 12"/>
                  <a:gd name="T8" fmla="*/ 125 w 40"/>
                  <a:gd name="T9" fmla="*/ 77 h 12"/>
                  <a:gd name="T10" fmla="*/ 333 w 40"/>
                  <a:gd name="T11" fmla="*/ 56 h 12"/>
                  <a:gd name="T12" fmla="*/ 625 w 40"/>
                  <a:gd name="T13" fmla="*/ 3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2">
                    <a:moveTo>
                      <a:pt x="40" y="2"/>
                    </a:moveTo>
                    <a:cubicBezTo>
                      <a:pt x="31" y="4"/>
                      <a:pt x="22" y="1"/>
                      <a:pt x="14" y="1"/>
                    </a:cubicBezTo>
                    <a:cubicBezTo>
                      <a:pt x="11" y="0"/>
                      <a:pt x="8" y="0"/>
                      <a:pt x="5" y="1"/>
                    </a:cubicBezTo>
                    <a:cubicBezTo>
                      <a:pt x="0" y="3"/>
                      <a:pt x="4" y="11"/>
                      <a:pt x="8" y="12"/>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18" name="Freeform 68">
                <a:extLst>
                  <a:ext uri="{FF2B5EF4-FFF2-40B4-BE49-F238E27FC236}">
                    <a16:creationId xmlns:a16="http://schemas.microsoft.com/office/drawing/2014/main" id="{0006D7F5-B290-48D5-9BD3-A04323BC6964}"/>
                  </a:ext>
                </a:extLst>
              </p:cNvPr>
              <p:cNvSpPr>
                <a:spLocks/>
              </p:cNvSpPr>
              <p:nvPr/>
            </p:nvSpPr>
            <p:spPr bwMode="auto">
              <a:xfrm>
                <a:off x="2799" y="1421"/>
                <a:ext cx="100" cy="40"/>
              </a:xfrm>
              <a:custGeom>
                <a:avLst/>
                <a:gdLst>
                  <a:gd name="T0" fmla="*/ 625 w 40"/>
                  <a:gd name="T1" fmla="*/ 35 h 15"/>
                  <a:gd name="T2" fmla="*/ 220 w 40"/>
                  <a:gd name="T3" fmla="*/ 21 h 15"/>
                  <a:gd name="T4" fmla="*/ 83 w 40"/>
                  <a:gd name="T5" fmla="*/ 21 h 15"/>
                  <a:gd name="T6" fmla="*/ 125 w 40"/>
                  <a:gd name="T7" fmla="*/ 285 h 15"/>
                  <a:gd name="T8" fmla="*/ 125 w 40"/>
                  <a:gd name="T9" fmla="*/ 77 h 15"/>
                  <a:gd name="T10" fmla="*/ 333 w 40"/>
                  <a:gd name="T11" fmla="*/ 56 h 15"/>
                  <a:gd name="T12" fmla="*/ 625 w 40"/>
                  <a:gd name="T13" fmla="*/ 35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5">
                    <a:moveTo>
                      <a:pt x="40" y="2"/>
                    </a:moveTo>
                    <a:cubicBezTo>
                      <a:pt x="32" y="4"/>
                      <a:pt x="22" y="1"/>
                      <a:pt x="14" y="1"/>
                    </a:cubicBezTo>
                    <a:cubicBezTo>
                      <a:pt x="11" y="1"/>
                      <a:pt x="8" y="0"/>
                      <a:pt x="5" y="1"/>
                    </a:cubicBezTo>
                    <a:cubicBezTo>
                      <a:pt x="0" y="4"/>
                      <a:pt x="4" y="14"/>
                      <a:pt x="8" y="15"/>
                    </a:cubicBezTo>
                    <a:cubicBezTo>
                      <a:pt x="7" y="12"/>
                      <a:pt x="5" y="6"/>
                      <a:pt x="8" y="4"/>
                    </a:cubicBezTo>
                    <a:cubicBezTo>
                      <a:pt x="11" y="2"/>
                      <a:pt x="18" y="3"/>
                      <a:pt x="21" y="3"/>
                    </a:cubicBezTo>
                    <a:cubicBezTo>
                      <a:pt x="28" y="3"/>
                      <a:pt x="35"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19" name="Freeform 69">
                <a:extLst>
                  <a:ext uri="{FF2B5EF4-FFF2-40B4-BE49-F238E27FC236}">
                    <a16:creationId xmlns:a16="http://schemas.microsoft.com/office/drawing/2014/main" id="{2264C728-92C5-4CD9-917D-CA2EE88244A1}"/>
                  </a:ext>
                </a:extLst>
              </p:cNvPr>
              <p:cNvSpPr>
                <a:spLocks/>
              </p:cNvSpPr>
              <p:nvPr/>
            </p:nvSpPr>
            <p:spPr bwMode="auto">
              <a:xfrm>
                <a:off x="2799" y="1507"/>
                <a:ext cx="100" cy="32"/>
              </a:xfrm>
              <a:custGeom>
                <a:avLst/>
                <a:gdLst>
                  <a:gd name="T0" fmla="*/ 625 w 40"/>
                  <a:gd name="T1" fmla="*/ 35 h 12"/>
                  <a:gd name="T2" fmla="*/ 220 w 40"/>
                  <a:gd name="T3" fmla="*/ 21 h 12"/>
                  <a:gd name="T4" fmla="*/ 83 w 40"/>
                  <a:gd name="T5" fmla="*/ 21 h 12"/>
                  <a:gd name="T6" fmla="*/ 125 w 40"/>
                  <a:gd name="T7" fmla="*/ 227 h 12"/>
                  <a:gd name="T8" fmla="*/ 125 w 40"/>
                  <a:gd name="T9" fmla="*/ 77 h 12"/>
                  <a:gd name="T10" fmla="*/ 333 w 40"/>
                  <a:gd name="T11" fmla="*/ 56 h 12"/>
                  <a:gd name="T12" fmla="*/ 625 w 40"/>
                  <a:gd name="T13" fmla="*/ 3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2">
                    <a:moveTo>
                      <a:pt x="40" y="2"/>
                    </a:moveTo>
                    <a:cubicBezTo>
                      <a:pt x="31" y="4"/>
                      <a:pt x="22" y="1"/>
                      <a:pt x="14" y="1"/>
                    </a:cubicBezTo>
                    <a:cubicBezTo>
                      <a:pt x="11" y="0"/>
                      <a:pt x="8" y="0"/>
                      <a:pt x="5" y="1"/>
                    </a:cubicBezTo>
                    <a:cubicBezTo>
                      <a:pt x="0" y="3"/>
                      <a:pt x="4" y="11"/>
                      <a:pt x="8" y="12"/>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20" name="Freeform 70">
                <a:extLst>
                  <a:ext uri="{FF2B5EF4-FFF2-40B4-BE49-F238E27FC236}">
                    <a16:creationId xmlns:a16="http://schemas.microsoft.com/office/drawing/2014/main" id="{15B47B21-4CDE-46DC-8634-A70F999B83FB}"/>
                  </a:ext>
                </a:extLst>
              </p:cNvPr>
              <p:cNvSpPr>
                <a:spLocks/>
              </p:cNvSpPr>
              <p:nvPr/>
            </p:nvSpPr>
            <p:spPr bwMode="auto">
              <a:xfrm>
                <a:off x="2799" y="1664"/>
                <a:ext cx="100" cy="32"/>
              </a:xfrm>
              <a:custGeom>
                <a:avLst/>
                <a:gdLst>
                  <a:gd name="T0" fmla="*/ 625 w 40"/>
                  <a:gd name="T1" fmla="*/ 35 h 12"/>
                  <a:gd name="T2" fmla="*/ 208 w 40"/>
                  <a:gd name="T3" fmla="*/ 21 h 12"/>
                  <a:gd name="T4" fmla="*/ 83 w 40"/>
                  <a:gd name="T5" fmla="*/ 21 h 12"/>
                  <a:gd name="T6" fmla="*/ 125 w 40"/>
                  <a:gd name="T7" fmla="*/ 227 h 12"/>
                  <a:gd name="T8" fmla="*/ 125 w 40"/>
                  <a:gd name="T9" fmla="*/ 77 h 12"/>
                  <a:gd name="T10" fmla="*/ 333 w 40"/>
                  <a:gd name="T11" fmla="*/ 56 h 12"/>
                  <a:gd name="T12" fmla="*/ 625 w 40"/>
                  <a:gd name="T13" fmla="*/ 3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2">
                    <a:moveTo>
                      <a:pt x="40" y="2"/>
                    </a:moveTo>
                    <a:cubicBezTo>
                      <a:pt x="31" y="4"/>
                      <a:pt x="22" y="1"/>
                      <a:pt x="13" y="1"/>
                    </a:cubicBezTo>
                    <a:cubicBezTo>
                      <a:pt x="10" y="0"/>
                      <a:pt x="7" y="0"/>
                      <a:pt x="5" y="1"/>
                    </a:cubicBezTo>
                    <a:cubicBezTo>
                      <a:pt x="0" y="3"/>
                      <a:pt x="4" y="11"/>
                      <a:pt x="8" y="12"/>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21" name="Freeform 71">
                <a:extLst>
                  <a:ext uri="{FF2B5EF4-FFF2-40B4-BE49-F238E27FC236}">
                    <a16:creationId xmlns:a16="http://schemas.microsoft.com/office/drawing/2014/main" id="{5D998223-9CF3-4C6F-884A-ED64AB1B57A7}"/>
                  </a:ext>
                </a:extLst>
              </p:cNvPr>
              <p:cNvSpPr>
                <a:spLocks/>
              </p:cNvSpPr>
              <p:nvPr/>
            </p:nvSpPr>
            <p:spPr bwMode="auto">
              <a:xfrm>
                <a:off x="2799" y="1731"/>
                <a:ext cx="100" cy="34"/>
              </a:xfrm>
              <a:custGeom>
                <a:avLst/>
                <a:gdLst>
                  <a:gd name="T0" fmla="*/ 625 w 40"/>
                  <a:gd name="T1" fmla="*/ 34 h 13"/>
                  <a:gd name="T2" fmla="*/ 208 w 40"/>
                  <a:gd name="T3" fmla="*/ 21 h 13"/>
                  <a:gd name="T4" fmla="*/ 83 w 40"/>
                  <a:gd name="T5" fmla="*/ 21 h 13"/>
                  <a:gd name="T6" fmla="*/ 125 w 40"/>
                  <a:gd name="T7" fmla="*/ 233 h 13"/>
                  <a:gd name="T8" fmla="*/ 125 w 40"/>
                  <a:gd name="T9" fmla="*/ 68 h 13"/>
                  <a:gd name="T10" fmla="*/ 333 w 40"/>
                  <a:gd name="T11" fmla="*/ 55 h 13"/>
                  <a:gd name="T12" fmla="*/ 625 w 40"/>
                  <a:gd name="T13" fmla="*/ 3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3">
                    <a:moveTo>
                      <a:pt x="40" y="2"/>
                    </a:moveTo>
                    <a:cubicBezTo>
                      <a:pt x="31" y="4"/>
                      <a:pt x="22" y="1"/>
                      <a:pt x="13" y="1"/>
                    </a:cubicBezTo>
                    <a:cubicBezTo>
                      <a:pt x="10" y="1"/>
                      <a:pt x="7" y="0"/>
                      <a:pt x="5" y="1"/>
                    </a:cubicBezTo>
                    <a:cubicBezTo>
                      <a:pt x="0" y="4"/>
                      <a:pt x="4" y="12"/>
                      <a:pt x="8" y="13"/>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22" name="Freeform 72">
                <a:extLst>
                  <a:ext uri="{FF2B5EF4-FFF2-40B4-BE49-F238E27FC236}">
                    <a16:creationId xmlns:a16="http://schemas.microsoft.com/office/drawing/2014/main" id="{B3886ADA-7E2C-4DCE-9C88-CBAFA9F83FF0}"/>
                  </a:ext>
                </a:extLst>
              </p:cNvPr>
              <p:cNvSpPr>
                <a:spLocks/>
              </p:cNvSpPr>
              <p:nvPr/>
            </p:nvSpPr>
            <p:spPr bwMode="auto">
              <a:xfrm>
                <a:off x="2799" y="1797"/>
                <a:ext cx="100" cy="32"/>
              </a:xfrm>
              <a:custGeom>
                <a:avLst/>
                <a:gdLst>
                  <a:gd name="T0" fmla="*/ 625 w 40"/>
                  <a:gd name="T1" fmla="*/ 77 h 12"/>
                  <a:gd name="T2" fmla="*/ 208 w 40"/>
                  <a:gd name="T3" fmla="*/ 35 h 12"/>
                  <a:gd name="T4" fmla="*/ 83 w 40"/>
                  <a:gd name="T5" fmla="*/ 21 h 12"/>
                  <a:gd name="T6" fmla="*/ 125 w 40"/>
                  <a:gd name="T7" fmla="*/ 227 h 12"/>
                  <a:gd name="T8" fmla="*/ 125 w 40"/>
                  <a:gd name="T9" fmla="*/ 93 h 12"/>
                  <a:gd name="T10" fmla="*/ 345 w 40"/>
                  <a:gd name="T11" fmla="*/ 93 h 12"/>
                  <a:gd name="T12" fmla="*/ 625 w 40"/>
                  <a:gd name="T13" fmla="*/ 7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2">
                    <a:moveTo>
                      <a:pt x="40" y="4"/>
                    </a:moveTo>
                    <a:cubicBezTo>
                      <a:pt x="32" y="6"/>
                      <a:pt x="22" y="4"/>
                      <a:pt x="13" y="2"/>
                    </a:cubicBezTo>
                    <a:cubicBezTo>
                      <a:pt x="10" y="1"/>
                      <a:pt x="8" y="0"/>
                      <a:pt x="5" y="1"/>
                    </a:cubicBezTo>
                    <a:cubicBezTo>
                      <a:pt x="0" y="3"/>
                      <a:pt x="4" y="11"/>
                      <a:pt x="8" y="12"/>
                    </a:cubicBezTo>
                    <a:cubicBezTo>
                      <a:pt x="7" y="9"/>
                      <a:pt x="5" y="7"/>
                      <a:pt x="8" y="5"/>
                    </a:cubicBezTo>
                    <a:cubicBezTo>
                      <a:pt x="11" y="3"/>
                      <a:pt x="19" y="5"/>
                      <a:pt x="22" y="5"/>
                    </a:cubicBezTo>
                    <a:cubicBezTo>
                      <a:pt x="28" y="6"/>
                      <a:pt x="35" y="7"/>
                      <a:pt x="40" y="4"/>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23" name="Freeform 73">
                <a:extLst>
                  <a:ext uri="{FF2B5EF4-FFF2-40B4-BE49-F238E27FC236}">
                    <a16:creationId xmlns:a16="http://schemas.microsoft.com/office/drawing/2014/main" id="{9210C300-5283-4313-89E3-CE5BB31142D6}"/>
                  </a:ext>
                </a:extLst>
              </p:cNvPr>
              <p:cNvSpPr>
                <a:spLocks/>
              </p:cNvSpPr>
              <p:nvPr/>
            </p:nvSpPr>
            <p:spPr bwMode="auto">
              <a:xfrm>
                <a:off x="2799" y="1581"/>
                <a:ext cx="100" cy="40"/>
              </a:xfrm>
              <a:custGeom>
                <a:avLst/>
                <a:gdLst>
                  <a:gd name="T0" fmla="*/ 625 w 40"/>
                  <a:gd name="T1" fmla="*/ 35 h 15"/>
                  <a:gd name="T2" fmla="*/ 220 w 40"/>
                  <a:gd name="T3" fmla="*/ 21 h 15"/>
                  <a:gd name="T4" fmla="*/ 83 w 40"/>
                  <a:gd name="T5" fmla="*/ 21 h 15"/>
                  <a:gd name="T6" fmla="*/ 125 w 40"/>
                  <a:gd name="T7" fmla="*/ 285 h 15"/>
                  <a:gd name="T8" fmla="*/ 125 w 40"/>
                  <a:gd name="T9" fmla="*/ 77 h 15"/>
                  <a:gd name="T10" fmla="*/ 333 w 40"/>
                  <a:gd name="T11" fmla="*/ 56 h 15"/>
                  <a:gd name="T12" fmla="*/ 625 w 40"/>
                  <a:gd name="T13" fmla="*/ 35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5">
                    <a:moveTo>
                      <a:pt x="40" y="2"/>
                    </a:moveTo>
                    <a:cubicBezTo>
                      <a:pt x="31" y="4"/>
                      <a:pt x="22" y="1"/>
                      <a:pt x="14" y="1"/>
                    </a:cubicBezTo>
                    <a:cubicBezTo>
                      <a:pt x="11" y="0"/>
                      <a:pt x="8" y="0"/>
                      <a:pt x="5" y="1"/>
                    </a:cubicBezTo>
                    <a:cubicBezTo>
                      <a:pt x="0" y="3"/>
                      <a:pt x="3" y="14"/>
                      <a:pt x="8" y="15"/>
                    </a:cubicBezTo>
                    <a:cubicBezTo>
                      <a:pt x="6" y="13"/>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24" name="Freeform 74">
                <a:extLst>
                  <a:ext uri="{FF2B5EF4-FFF2-40B4-BE49-F238E27FC236}">
                    <a16:creationId xmlns:a16="http://schemas.microsoft.com/office/drawing/2014/main" id="{EFD12082-4F1A-4708-B8FC-2A4EE55EC088}"/>
                  </a:ext>
                </a:extLst>
              </p:cNvPr>
              <p:cNvSpPr>
                <a:spLocks/>
              </p:cNvSpPr>
              <p:nvPr/>
            </p:nvSpPr>
            <p:spPr bwMode="auto">
              <a:xfrm>
                <a:off x="2804" y="1864"/>
                <a:ext cx="90" cy="51"/>
              </a:xfrm>
              <a:custGeom>
                <a:avLst/>
                <a:gdLst>
                  <a:gd name="T0" fmla="*/ 563 w 36"/>
                  <a:gd name="T1" fmla="*/ 94 h 19"/>
                  <a:gd name="T2" fmla="*/ 113 w 36"/>
                  <a:gd name="T3" fmla="*/ 137 h 19"/>
                  <a:gd name="T4" fmla="*/ 220 w 36"/>
                  <a:gd name="T5" fmla="*/ 368 h 19"/>
                  <a:gd name="T6" fmla="*/ 113 w 36"/>
                  <a:gd name="T7" fmla="*/ 252 h 19"/>
                  <a:gd name="T8" fmla="*/ 50 w 36"/>
                  <a:gd name="T9" fmla="*/ 21 h 19"/>
                  <a:gd name="T10" fmla="*/ 238 w 36"/>
                  <a:gd name="T11" fmla="*/ 56 h 19"/>
                  <a:gd name="T12" fmla="*/ 563 w 36"/>
                  <a:gd name="T13" fmla="*/ 94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19">
                    <a:moveTo>
                      <a:pt x="36" y="5"/>
                    </a:moveTo>
                    <a:cubicBezTo>
                      <a:pt x="21" y="10"/>
                      <a:pt x="10" y="5"/>
                      <a:pt x="7" y="7"/>
                    </a:cubicBezTo>
                    <a:cubicBezTo>
                      <a:pt x="5" y="8"/>
                      <a:pt x="10" y="15"/>
                      <a:pt x="14" y="19"/>
                    </a:cubicBezTo>
                    <a:cubicBezTo>
                      <a:pt x="14" y="19"/>
                      <a:pt x="13" y="18"/>
                      <a:pt x="7" y="13"/>
                    </a:cubicBezTo>
                    <a:cubicBezTo>
                      <a:pt x="0" y="8"/>
                      <a:pt x="0" y="4"/>
                      <a:pt x="3" y="1"/>
                    </a:cubicBezTo>
                    <a:cubicBezTo>
                      <a:pt x="6" y="0"/>
                      <a:pt x="7" y="3"/>
                      <a:pt x="15" y="3"/>
                    </a:cubicBezTo>
                    <a:cubicBezTo>
                      <a:pt x="22" y="4"/>
                      <a:pt x="31" y="6"/>
                      <a:pt x="36" y="5"/>
                    </a:cubicBezTo>
                    <a:close/>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25" name="Freeform 75">
                <a:extLst>
                  <a:ext uri="{FF2B5EF4-FFF2-40B4-BE49-F238E27FC236}">
                    <a16:creationId xmlns:a16="http://schemas.microsoft.com/office/drawing/2014/main" id="{B99749E6-2C1B-47CE-80DF-62DEE093A3C7}"/>
                  </a:ext>
                </a:extLst>
              </p:cNvPr>
              <p:cNvSpPr>
                <a:spLocks/>
              </p:cNvSpPr>
              <p:nvPr/>
            </p:nvSpPr>
            <p:spPr bwMode="auto">
              <a:xfrm>
                <a:off x="2889" y="1936"/>
                <a:ext cx="50" cy="32"/>
              </a:xfrm>
              <a:custGeom>
                <a:avLst/>
                <a:gdLst>
                  <a:gd name="T0" fmla="*/ 313 w 20"/>
                  <a:gd name="T1" fmla="*/ 0 h 12"/>
                  <a:gd name="T2" fmla="*/ 145 w 20"/>
                  <a:gd name="T3" fmla="*/ 77 h 12"/>
                  <a:gd name="T4" fmla="*/ 95 w 20"/>
                  <a:gd name="T5" fmla="*/ 227 h 12"/>
                  <a:gd name="T6" fmla="*/ 250 w 20"/>
                  <a:gd name="T7" fmla="*/ 5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2">
                    <a:moveTo>
                      <a:pt x="20" y="0"/>
                    </a:moveTo>
                    <a:cubicBezTo>
                      <a:pt x="17" y="2"/>
                      <a:pt x="13" y="3"/>
                      <a:pt x="9" y="4"/>
                    </a:cubicBezTo>
                    <a:cubicBezTo>
                      <a:pt x="7" y="5"/>
                      <a:pt x="0" y="10"/>
                      <a:pt x="6" y="12"/>
                    </a:cubicBezTo>
                    <a:cubicBezTo>
                      <a:pt x="6" y="8"/>
                      <a:pt x="12" y="3"/>
                      <a:pt x="16" y="3"/>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26" name="Freeform 76">
                <a:extLst>
                  <a:ext uri="{FF2B5EF4-FFF2-40B4-BE49-F238E27FC236}">
                    <a16:creationId xmlns:a16="http://schemas.microsoft.com/office/drawing/2014/main" id="{2FD42E00-5F25-4684-83DE-05502694920F}"/>
                  </a:ext>
                </a:extLst>
              </p:cNvPr>
              <p:cNvSpPr>
                <a:spLocks/>
              </p:cNvSpPr>
              <p:nvPr/>
            </p:nvSpPr>
            <p:spPr bwMode="auto">
              <a:xfrm>
                <a:off x="2909" y="1989"/>
                <a:ext cx="32" cy="27"/>
              </a:xfrm>
              <a:custGeom>
                <a:avLst/>
                <a:gdLst>
                  <a:gd name="T0" fmla="*/ 194 w 13"/>
                  <a:gd name="T1" fmla="*/ 0 h 10"/>
                  <a:gd name="T2" fmla="*/ 30 w 13"/>
                  <a:gd name="T3" fmla="*/ 59 h 10"/>
                  <a:gd name="T4" fmla="*/ 42 w 13"/>
                  <a:gd name="T5" fmla="*/ 197 h 10"/>
                  <a:gd name="T6" fmla="*/ 194 w 13"/>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13" y="0"/>
                    </a:moveTo>
                    <a:cubicBezTo>
                      <a:pt x="10" y="1"/>
                      <a:pt x="5" y="1"/>
                      <a:pt x="2" y="3"/>
                    </a:cubicBezTo>
                    <a:cubicBezTo>
                      <a:pt x="0" y="5"/>
                      <a:pt x="0" y="9"/>
                      <a:pt x="3" y="10"/>
                    </a:cubicBezTo>
                    <a:cubicBezTo>
                      <a:pt x="0" y="5"/>
                      <a:pt x="10" y="2"/>
                      <a:pt x="13" y="0"/>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27" name="Freeform 77">
                <a:extLst>
                  <a:ext uri="{FF2B5EF4-FFF2-40B4-BE49-F238E27FC236}">
                    <a16:creationId xmlns:a16="http://schemas.microsoft.com/office/drawing/2014/main" id="{E6C06070-A771-4A2C-BA3D-6269E3AC9858}"/>
                  </a:ext>
                </a:extLst>
              </p:cNvPr>
              <p:cNvSpPr>
                <a:spLocks/>
              </p:cNvSpPr>
              <p:nvPr/>
            </p:nvSpPr>
            <p:spPr bwMode="auto">
              <a:xfrm>
                <a:off x="2914" y="2043"/>
                <a:ext cx="30" cy="26"/>
              </a:xfrm>
              <a:custGeom>
                <a:avLst/>
                <a:gdLst>
                  <a:gd name="T0" fmla="*/ 188 w 12"/>
                  <a:gd name="T1" fmla="*/ 0 h 10"/>
                  <a:gd name="T2" fmla="*/ 113 w 12"/>
                  <a:gd name="T3" fmla="*/ 177 h 10"/>
                  <a:gd name="T4" fmla="*/ 188 w 12"/>
                  <a:gd name="T5" fmla="*/ 0 h 10"/>
                  <a:gd name="T6" fmla="*/ 0 60000 65536"/>
                  <a:gd name="T7" fmla="*/ 0 60000 65536"/>
                  <a:gd name="T8" fmla="*/ 0 60000 65536"/>
                </a:gdLst>
                <a:ahLst/>
                <a:cxnLst>
                  <a:cxn ang="T6">
                    <a:pos x="T0" y="T1"/>
                  </a:cxn>
                  <a:cxn ang="T7">
                    <a:pos x="T2" y="T3"/>
                  </a:cxn>
                  <a:cxn ang="T8">
                    <a:pos x="T4" y="T5"/>
                  </a:cxn>
                </a:cxnLst>
                <a:rect l="0" t="0" r="r" b="b"/>
                <a:pathLst>
                  <a:path w="12" h="10">
                    <a:moveTo>
                      <a:pt x="12" y="0"/>
                    </a:moveTo>
                    <a:cubicBezTo>
                      <a:pt x="7" y="1"/>
                      <a:pt x="0" y="4"/>
                      <a:pt x="7" y="10"/>
                    </a:cubicBezTo>
                    <a:cubicBezTo>
                      <a:pt x="3" y="4"/>
                      <a:pt x="10" y="3"/>
                      <a:pt x="12" y="0"/>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28" name="Freeform 78">
                <a:extLst>
                  <a:ext uri="{FF2B5EF4-FFF2-40B4-BE49-F238E27FC236}">
                    <a16:creationId xmlns:a16="http://schemas.microsoft.com/office/drawing/2014/main" id="{93E7E789-7E09-4996-81DD-0670AD40AEEA}"/>
                  </a:ext>
                </a:extLst>
              </p:cNvPr>
              <p:cNvSpPr>
                <a:spLocks/>
              </p:cNvSpPr>
              <p:nvPr/>
            </p:nvSpPr>
            <p:spPr bwMode="auto">
              <a:xfrm>
                <a:off x="2929" y="2091"/>
                <a:ext cx="22" cy="21"/>
              </a:xfrm>
              <a:custGeom>
                <a:avLst/>
                <a:gdLst>
                  <a:gd name="T0" fmla="*/ 132 w 9"/>
                  <a:gd name="T1" fmla="*/ 0 h 8"/>
                  <a:gd name="T2" fmla="*/ 71 w 9"/>
                  <a:gd name="T3" fmla="*/ 144 h 8"/>
                  <a:gd name="T4" fmla="*/ 120 w 9"/>
                  <a:gd name="T5" fmla="*/ 21 h 8"/>
                  <a:gd name="T6" fmla="*/ 0 60000 65536"/>
                  <a:gd name="T7" fmla="*/ 0 60000 65536"/>
                  <a:gd name="T8" fmla="*/ 0 60000 65536"/>
                </a:gdLst>
                <a:ahLst/>
                <a:cxnLst>
                  <a:cxn ang="T6">
                    <a:pos x="T0" y="T1"/>
                  </a:cxn>
                  <a:cxn ang="T7">
                    <a:pos x="T2" y="T3"/>
                  </a:cxn>
                  <a:cxn ang="T8">
                    <a:pos x="T4" y="T5"/>
                  </a:cxn>
                </a:cxnLst>
                <a:rect l="0" t="0" r="r" b="b"/>
                <a:pathLst>
                  <a:path w="9" h="8">
                    <a:moveTo>
                      <a:pt x="9" y="0"/>
                    </a:moveTo>
                    <a:cubicBezTo>
                      <a:pt x="4" y="0"/>
                      <a:pt x="0" y="5"/>
                      <a:pt x="5" y="8"/>
                    </a:cubicBezTo>
                    <a:cubicBezTo>
                      <a:pt x="4" y="5"/>
                      <a:pt x="6" y="3"/>
                      <a:pt x="8" y="1"/>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29" name="Freeform 79">
                <a:extLst>
                  <a:ext uri="{FF2B5EF4-FFF2-40B4-BE49-F238E27FC236}">
                    <a16:creationId xmlns:a16="http://schemas.microsoft.com/office/drawing/2014/main" id="{67067B65-46B8-491C-97CC-E4252D8635FC}"/>
                  </a:ext>
                </a:extLst>
              </p:cNvPr>
              <p:cNvSpPr>
                <a:spLocks/>
              </p:cNvSpPr>
              <p:nvPr/>
            </p:nvSpPr>
            <p:spPr bwMode="auto">
              <a:xfrm>
                <a:off x="2824" y="1947"/>
                <a:ext cx="45" cy="26"/>
              </a:xfrm>
              <a:custGeom>
                <a:avLst/>
                <a:gdLst>
                  <a:gd name="T0" fmla="*/ 0 w 18"/>
                  <a:gd name="T1" fmla="*/ 0 h 10"/>
                  <a:gd name="T2" fmla="*/ 188 w 18"/>
                  <a:gd name="T3" fmla="*/ 55 h 10"/>
                  <a:gd name="T4" fmla="*/ 250 w 18"/>
                  <a:gd name="T5" fmla="*/ 177 h 10"/>
                  <a:gd name="T6" fmla="*/ 208 w 18"/>
                  <a:gd name="T7" fmla="*/ 88 h 10"/>
                  <a:gd name="T8" fmla="*/ 83 w 18"/>
                  <a:gd name="T9" fmla="*/ 55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0">
                    <a:moveTo>
                      <a:pt x="0" y="0"/>
                    </a:moveTo>
                    <a:cubicBezTo>
                      <a:pt x="3" y="2"/>
                      <a:pt x="9" y="3"/>
                      <a:pt x="12" y="3"/>
                    </a:cubicBezTo>
                    <a:cubicBezTo>
                      <a:pt x="17" y="4"/>
                      <a:pt x="18" y="5"/>
                      <a:pt x="16" y="10"/>
                    </a:cubicBezTo>
                    <a:cubicBezTo>
                      <a:pt x="16" y="7"/>
                      <a:pt x="15" y="6"/>
                      <a:pt x="13" y="5"/>
                    </a:cubicBezTo>
                    <a:cubicBezTo>
                      <a:pt x="11" y="4"/>
                      <a:pt x="7" y="3"/>
                      <a:pt x="5" y="3"/>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30" name="Freeform 80">
                <a:extLst>
                  <a:ext uri="{FF2B5EF4-FFF2-40B4-BE49-F238E27FC236}">
                    <a16:creationId xmlns:a16="http://schemas.microsoft.com/office/drawing/2014/main" id="{0B6CC36C-6BC0-4890-9228-370D3A45F750}"/>
                  </a:ext>
                </a:extLst>
              </p:cNvPr>
              <p:cNvSpPr>
                <a:spLocks/>
              </p:cNvSpPr>
              <p:nvPr/>
            </p:nvSpPr>
            <p:spPr bwMode="auto">
              <a:xfrm>
                <a:off x="2829" y="1992"/>
                <a:ext cx="37" cy="32"/>
              </a:xfrm>
              <a:custGeom>
                <a:avLst/>
                <a:gdLst>
                  <a:gd name="T0" fmla="*/ 0 w 15"/>
                  <a:gd name="T1" fmla="*/ 0 h 12"/>
                  <a:gd name="T2" fmla="*/ 183 w 15"/>
                  <a:gd name="T3" fmla="*/ 77 h 12"/>
                  <a:gd name="T4" fmla="*/ 183 w 15"/>
                  <a:gd name="T5" fmla="*/ 227 h 12"/>
                  <a:gd name="T6" fmla="*/ 165 w 15"/>
                  <a:gd name="T7" fmla="*/ 93 h 12"/>
                  <a:gd name="T8" fmla="*/ 12 w 15"/>
                  <a:gd name="T9" fmla="*/ 21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
                    <a:moveTo>
                      <a:pt x="0" y="0"/>
                    </a:moveTo>
                    <a:cubicBezTo>
                      <a:pt x="4" y="2"/>
                      <a:pt x="9" y="2"/>
                      <a:pt x="12" y="4"/>
                    </a:cubicBezTo>
                    <a:cubicBezTo>
                      <a:pt x="15" y="6"/>
                      <a:pt x="14" y="11"/>
                      <a:pt x="12" y="12"/>
                    </a:cubicBezTo>
                    <a:cubicBezTo>
                      <a:pt x="12" y="9"/>
                      <a:pt x="13" y="7"/>
                      <a:pt x="11" y="5"/>
                    </a:cubicBezTo>
                    <a:cubicBezTo>
                      <a:pt x="9" y="3"/>
                      <a:pt x="4" y="1"/>
                      <a:pt x="1" y="1"/>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31" name="Freeform 81">
                <a:extLst>
                  <a:ext uri="{FF2B5EF4-FFF2-40B4-BE49-F238E27FC236}">
                    <a16:creationId xmlns:a16="http://schemas.microsoft.com/office/drawing/2014/main" id="{C5A9C554-5C07-493E-B0A5-C3FFD98623E8}"/>
                  </a:ext>
                </a:extLst>
              </p:cNvPr>
              <p:cNvSpPr>
                <a:spLocks/>
              </p:cNvSpPr>
              <p:nvPr/>
            </p:nvSpPr>
            <p:spPr bwMode="auto">
              <a:xfrm>
                <a:off x="2834" y="2045"/>
                <a:ext cx="22" cy="27"/>
              </a:xfrm>
              <a:custGeom>
                <a:avLst/>
                <a:gdLst>
                  <a:gd name="T0" fmla="*/ 0 w 9"/>
                  <a:gd name="T1" fmla="*/ 0 h 10"/>
                  <a:gd name="T2" fmla="*/ 103 w 9"/>
                  <a:gd name="T3" fmla="*/ 59 h 10"/>
                  <a:gd name="T4" fmla="*/ 90 w 9"/>
                  <a:gd name="T5" fmla="*/ 197 h 10"/>
                  <a:gd name="T6" fmla="*/ 29 w 9"/>
                  <a:gd name="T7" fmla="*/ 38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0"/>
                    </a:moveTo>
                    <a:cubicBezTo>
                      <a:pt x="2" y="1"/>
                      <a:pt x="6" y="1"/>
                      <a:pt x="7" y="3"/>
                    </a:cubicBezTo>
                    <a:cubicBezTo>
                      <a:pt x="9" y="5"/>
                      <a:pt x="7" y="8"/>
                      <a:pt x="6" y="10"/>
                    </a:cubicBezTo>
                    <a:cubicBezTo>
                      <a:pt x="7" y="6"/>
                      <a:pt x="5" y="4"/>
                      <a:pt x="2"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32" name="Freeform 82">
                <a:extLst>
                  <a:ext uri="{FF2B5EF4-FFF2-40B4-BE49-F238E27FC236}">
                    <a16:creationId xmlns:a16="http://schemas.microsoft.com/office/drawing/2014/main" id="{5D643BAE-6E8A-4743-A034-E222C10C32DF}"/>
                  </a:ext>
                </a:extLst>
              </p:cNvPr>
              <p:cNvSpPr>
                <a:spLocks/>
              </p:cNvSpPr>
              <p:nvPr/>
            </p:nvSpPr>
            <p:spPr bwMode="auto">
              <a:xfrm>
                <a:off x="2869" y="1272"/>
                <a:ext cx="85" cy="53"/>
              </a:xfrm>
              <a:custGeom>
                <a:avLst/>
                <a:gdLst>
                  <a:gd name="T0" fmla="*/ 0 w 34"/>
                  <a:gd name="T1" fmla="*/ 281 h 20"/>
                  <a:gd name="T2" fmla="*/ 458 w 34"/>
                  <a:gd name="T3" fmla="*/ 0 h 20"/>
                  <a:gd name="T4" fmla="*/ 250 w 34"/>
                  <a:gd name="T5" fmla="*/ 204 h 20"/>
                  <a:gd name="T6" fmla="*/ 0 w 34"/>
                  <a:gd name="T7" fmla="*/ 28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0">
                    <a:moveTo>
                      <a:pt x="0" y="15"/>
                    </a:moveTo>
                    <a:cubicBezTo>
                      <a:pt x="10" y="13"/>
                      <a:pt x="34" y="20"/>
                      <a:pt x="29" y="0"/>
                    </a:cubicBezTo>
                    <a:cubicBezTo>
                      <a:pt x="28" y="6"/>
                      <a:pt x="22" y="10"/>
                      <a:pt x="16" y="11"/>
                    </a:cubicBezTo>
                    <a:cubicBezTo>
                      <a:pt x="11" y="13"/>
                      <a:pt x="5"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33" name="Freeform 83">
                <a:extLst>
                  <a:ext uri="{FF2B5EF4-FFF2-40B4-BE49-F238E27FC236}">
                    <a16:creationId xmlns:a16="http://schemas.microsoft.com/office/drawing/2014/main" id="{963EA54C-D92D-4233-B51F-3EBA3CFC7C49}"/>
                  </a:ext>
                </a:extLst>
              </p:cNvPr>
              <p:cNvSpPr>
                <a:spLocks/>
              </p:cNvSpPr>
              <p:nvPr/>
            </p:nvSpPr>
            <p:spPr bwMode="auto">
              <a:xfrm>
                <a:off x="2869" y="1347"/>
                <a:ext cx="85" cy="53"/>
              </a:xfrm>
              <a:custGeom>
                <a:avLst/>
                <a:gdLst>
                  <a:gd name="T0" fmla="*/ 20 w 34"/>
                  <a:gd name="T1" fmla="*/ 281 h 20"/>
                  <a:gd name="T2" fmla="*/ 458 w 34"/>
                  <a:gd name="T3" fmla="*/ 0 h 20"/>
                  <a:gd name="T4" fmla="*/ 250 w 34"/>
                  <a:gd name="T5" fmla="*/ 225 h 20"/>
                  <a:gd name="T6" fmla="*/ 0 w 34"/>
                  <a:gd name="T7" fmla="*/ 28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0">
                    <a:moveTo>
                      <a:pt x="1" y="15"/>
                    </a:moveTo>
                    <a:cubicBezTo>
                      <a:pt x="10" y="14"/>
                      <a:pt x="34" y="20"/>
                      <a:pt x="29" y="0"/>
                    </a:cubicBezTo>
                    <a:cubicBezTo>
                      <a:pt x="28" y="7"/>
                      <a:pt x="22" y="10"/>
                      <a:pt x="16" y="12"/>
                    </a:cubicBezTo>
                    <a:cubicBezTo>
                      <a:pt x="11" y="13"/>
                      <a:pt x="6"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34" name="Freeform 84">
                <a:extLst>
                  <a:ext uri="{FF2B5EF4-FFF2-40B4-BE49-F238E27FC236}">
                    <a16:creationId xmlns:a16="http://schemas.microsoft.com/office/drawing/2014/main" id="{8E207364-1098-473C-8430-C47BCFEC623F}"/>
                  </a:ext>
                </a:extLst>
              </p:cNvPr>
              <p:cNvSpPr>
                <a:spLocks/>
              </p:cNvSpPr>
              <p:nvPr/>
            </p:nvSpPr>
            <p:spPr bwMode="auto">
              <a:xfrm>
                <a:off x="2869" y="1507"/>
                <a:ext cx="85" cy="53"/>
              </a:xfrm>
              <a:custGeom>
                <a:avLst/>
                <a:gdLst>
                  <a:gd name="T0" fmla="*/ 20 w 34"/>
                  <a:gd name="T1" fmla="*/ 281 h 20"/>
                  <a:gd name="T2" fmla="*/ 458 w 34"/>
                  <a:gd name="T3" fmla="*/ 0 h 20"/>
                  <a:gd name="T4" fmla="*/ 250 w 34"/>
                  <a:gd name="T5" fmla="*/ 225 h 20"/>
                  <a:gd name="T6" fmla="*/ 0 w 34"/>
                  <a:gd name="T7" fmla="*/ 28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0">
                    <a:moveTo>
                      <a:pt x="1" y="15"/>
                    </a:moveTo>
                    <a:cubicBezTo>
                      <a:pt x="10" y="14"/>
                      <a:pt x="34" y="20"/>
                      <a:pt x="29" y="0"/>
                    </a:cubicBezTo>
                    <a:cubicBezTo>
                      <a:pt x="28" y="7"/>
                      <a:pt x="22" y="10"/>
                      <a:pt x="16" y="12"/>
                    </a:cubicBezTo>
                    <a:cubicBezTo>
                      <a:pt x="11" y="13"/>
                      <a:pt x="6"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35" name="Freeform 85">
                <a:extLst>
                  <a:ext uri="{FF2B5EF4-FFF2-40B4-BE49-F238E27FC236}">
                    <a16:creationId xmlns:a16="http://schemas.microsoft.com/office/drawing/2014/main" id="{AFC95467-2133-4560-99A0-1F152027683F}"/>
                  </a:ext>
                </a:extLst>
              </p:cNvPr>
              <p:cNvSpPr>
                <a:spLocks/>
              </p:cNvSpPr>
              <p:nvPr/>
            </p:nvSpPr>
            <p:spPr bwMode="auto">
              <a:xfrm>
                <a:off x="2871" y="1589"/>
                <a:ext cx="85" cy="54"/>
              </a:xfrm>
              <a:custGeom>
                <a:avLst/>
                <a:gdLst>
                  <a:gd name="T0" fmla="*/ 0 w 34"/>
                  <a:gd name="T1" fmla="*/ 300 h 20"/>
                  <a:gd name="T2" fmla="*/ 458 w 34"/>
                  <a:gd name="T3" fmla="*/ 0 h 20"/>
                  <a:gd name="T4" fmla="*/ 250 w 34"/>
                  <a:gd name="T5" fmla="*/ 232 h 20"/>
                  <a:gd name="T6" fmla="*/ 0 w 34"/>
                  <a:gd name="T7" fmla="*/ 30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0">
                    <a:moveTo>
                      <a:pt x="0" y="15"/>
                    </a:moveTo>
                    <a:cubicBezTo>
                      <a:pt x="10" y="14"/>
                      <a:pt x="34" y="20"/>
                      <a:pt x="29" y="0"/>
                    </a:cubicBezTo>
                    <a:cubicBezTo>
                      <a:pt x="28" y="7"/>
                      <a:pt x="22" y="10"/>
                      <a:pt x="16" y="12"/>
                    </a:cubicBezTo>
                    <a:cubicBezTo>
                      <a:pt x="11" y="13"/>
                      <a:pt x="5"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36" name="Freeform 86">
                <a:extLst>
                  <a:ext uri="{FF2B5EF4-FFF2-40B4-BE49-F238E27FC236}">
                    <a16:creationId xmlns:a16="http://schemas.microsoft.com/office/drawing/2014/main" id="{35D2DEC6-3237-4660-85F7-994BFC97E181}"/>
                  </a:ext>
                </a:extLst>
              </p:cNvPr>
              <p:cNvSpPr>
                <a:spLocks/>
              </p:cNvSpPr>
              <p:nvPr/>
            </p:nvSpPr>
            <p:spPr bwMode="auto">
              <a:xfrm>
                <a:off x="2871" y="1667"/>
                <a:ext cx="83" cy="50"/>
              </a:xfrm>
              <a:custGeom>
                <a:avLst/>
                <a:gdLst>
                  <a:gd name="T0" fmla="*/ 0 w 33"/>
                  <a:gd name="T1" fmla="*/ 271 h 19"/>
                  <a:gd name="T2" fmla="*/ 443 w 33"/>
                  <a:gd name="T3" fmla="*/ 0 h 19"/>
                  <a:gd name="T4" fmla="*/ 241 w 33"/>
                  <a:gd name="T5" fmla="*/ 200 h 19"/>
                  <a:gd name="T6" fmla="*/ 0 w 33"/>
                  <a:gd name="T7" fmla="*/ 271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19">
                    <a:moveTo>
                      <a:pt x="0" y="15"/>
                    </a:moveTo>
                    <a:cubicBezTo>
                      <a:pt x="9" y="13"/>
                      <a:pt x="33" y="19"/>
                      <a:pt x="28" y="0"/>
                    </a:cubicBezTo>
                    <a:cubicBezTo>
                      <a:pt x="28" y="6"/>
                      <a:pt x="21" y="9"/>
                      <a:pt x="15" y="11"/>
                    </a:cubicBezTo>
                    <a:cubicBezTo>
                      <a:pt x="10" y="13"/>
                      <a:pt x="5" y="14"/>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37" name="Freeform 87">
                <a:extLst>
                  <a:ext uri="{FF2B5EF4-FFF2-40B4-BE49-F238E27FC236}">
                    <a16:creationId xmlns:a16="http://schemas.microsoft.com/office/drawing/2014/main" id="{B63E6EAC-E060-4910-BD85-6A7A70CD5263}"/>
                  </a:ext>
                </a:extLst>
              </p:cNvPr>
              <p:cNvSpPr>
                <a:spLocks/>
              </p:cNvSpPr>
              <p:nvPr/>
            </p:nvSpPr>
            <p:spPr bwMode="auto">
              <a:xfrm>
                <a:off x="2871" y="1731"/>
                <a:ext cx="85" cy="53"/>
              </a:xfrm>
              <a:custGeom>
                <a:avLst/>
                <a:gdLst>
                  <a:gd name="T0" fmla="*/ 0 w 34"/>
                  <a:gd name="T1" fmla="*/ 352 h 20"/>
                  <a:gd name="T2" fmla="*/ 458 w 34"/>
                  <a:gd name="T3" fmla="*/ 0 h 20"/>
                  <a:gd name="T4" fmla="*/ 283 w 34"/>
                  <a:gd name="T5" fmla="*/ 239 h 20"/>
                  <a:gd name="T6" fmla="*/ 0 w 34"/>
                  <a:gd name="T7" fmla="*/ 35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0">
                    <a:moveTo>
                      <a:pt x="0" y="19"/>
                    </a:moveTo>
                    <a:cubicBezTo>
                      <a:pt x="9" y="17"/>
                      <a:pt x="34" y="20"/>
                      <a:pt x="29" y="0"/>
                    </a:cubicBezTo>
                    <a:cubicBezTo>
                      <a:pt x="28" y="6"/>
                      <a:pt x="24" y="10"/>
                      <a:pt x="18" y="13"/>
                    </a:cubicBezTo>
                    <a:cubicBezTo>
                      <a:pt x="13" y="16"/>
                      <a:pt x="5" y="18"/>
                      <a:pt x="0" y="19"/>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38" name="Freeform 88">
                <a:extLst>
                  <a:ext uri="{FF2B5EF4-FFF2-40B4-BE49-F238E27FC236}">
                    <a16:creationId xmlns:a16="http://schemas.microsoft.com/office/drawing/2014/main" id="{732D23F5-DF60-4288-8FB8-1B0C9A2F1693}"/>
                  </a:ext>
                </a:extLst>
              </p:cNvPr>
              <p:cNvSpPr>
                <a:spLocks/>
              </p:cNvSpPr>
              <p:nvPr/>
            </p:nvSpPr>
            <p:spPr bwMode="auto">
              <a:xfrm>
                <a:off x="2871" y="1795"/>
                <a:ext cx="85" cy="53"/>
              </a:xfrm>
              <a:custGeom>
                <a:avLst/>
                <a:gdLst>
                  <a:gd name="T0" fmla="*/ 0 w 34"/>
                  <a:gd name="T1" fmla="*/ 352 h 20"/>
                  <a:gd name="T2" fmla="*/ 458 w 34"/>
                  <a:gd name="T3" fmla="*/ 0 h 20"/>
                  <a:gd name="T4" fmla="*/ 283 w 34"/>
                  <a:gd name="T5" fmla="*/ 260 h 20"/>
                  <a:gd name="T6" fmla="*/ 0 w 34"/>
                  <a:gd name="T7" fmla="*/ 35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0">
                    <a:moveTo>
                      <a:pt x="0" y="19"/>
                    </a:moveTo>
                    <a:cubicBezTo>
                      <a:pt x="9" y="17"/>
                      <a:pt x="34" y="20"/>
                      <a:pt x="29" y="0"/>
                    </a:cubicBezTo>
                    <a:cubicBezTo>
                      <a:pt x="28" y="7"/>
                      <a:pt x="24" y="10"/>
                      <a:pt x="18" y="14"/>
                    </a:cubicBezTo>
                    <a:cubicBezTo>
                      <a:pt x="13" y="16"/>
                      <a:pt x="5" y="19"/>
                      <a:pt x="0" y="19"/>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39" name="Freeform 89">
                <a:extLst>
                  <a:ext uri="{FF2B5EF4-FFF2-40B4-BE49-F238E27FC236}">
                    <a16:creationId xmlns:a16="http://schemas.microsoft.com/office/drawing/2014/main" id="{5AE9DAC2-83C1-4B78-9820-A1E689C12A5F}"/>
                  </a:ext>
                </a:extLst>
              </p:cNvPr>
              <p:cNvSpPr>
                <a:spLocks/>
              </p:cNvSpPr>
              <p:nvPr/>
            </p:nvSpPr>
            <p:spPr bwMode="auto">
              <a:xfrm>
                <a:off x="2871" y="1424"/>
                <a:ext cx="83" cy="56"/>
              </a:xfrm>
              <a:custGeom>
                <a:avLst/>
                <a:gdLst>
                  <a:gd name="T0" fmla="*/ 0 w 33"/>
                  <a:gd name="T1" fmla="*/ 363 h 21"/>
                  <a:gd name="T2" fmla="*/ 443 w 33"/>
                  <a:gd name="T3" fmla="*/ 0 h 21"/>
                  <a:gd name="T4" fmla="*/ 241 w 33"/>
                  <a:gd name="T5" fmla="*/ 264 h 21"/>
                  <a:gd name="T6" fmla="*/ 0 w 33"/>
                  <a:gd name="T7" fmla="*/ 363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21">
                    <a:moveTo>
                      <a:pt x="0" y="19"/>
                    </a:moveTo>
                    <a:cubicBezTo>
                      <a:pt x="9" y="18"/>
                      <a:pt x="33" y="21"/>
                      <a:pt x="28" y="0"/>
                    </a:cubicBezTo>
                    <a:cubicBezTo>
                      <a:pt x="27" y="7"/>
                      <a:pt x="21" y="12"/>
                      <a:pt x="15" y="14"/>
                    </a:cubicBezTo>
                    <a:cubicBezTo>
                      <a:pt x="10" y="15"/>
                      <a:pt x="5" y="19"/>
                      <a:pt x="0" y="19"/>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40" name="Freeform 90">
                <a:extLst>
                  <a:ext uri="{FF2B5EF4-FFF2-40B4-BE49-F238E27FC236}">
                    <a16:creationId xmlns:a16="http://schemas.microsoft.com/office/drawing/2014/main" id="{502226C3-58CD-4D65-8FE4-9D1038B91305}"/>
                  </a:ext>
                </a:extLst>
              </p:cNvPr>
              <p:cNvSpPr>
                <a:spLocks/>
              </p:cNvSpPr>
              <p:nvPr/>
            </p:nvSpPr>
            <p:spPr bwMode="auto">
              <a:xfrm>
                <a:off x="2889" y="1864"/>
                <a:ext cx="60" cy="61"/>
              </a:xfrm>
              <a:custGeom>
                <a:avLst/>
                <a:gdLst>
                  <a:gd name="T0" fmla="*/ 0 w 24"/>
                  <a:gd name="T1" fmla="*/ 430 h 23"/>
                  <a:gd name="T2" fmla="*/ 345 w 24"/>
                  <a:gd name="T3" fmla="*/ 77 h 23"/>
                  <a:gd name="T4" fmla="*/ 238 w 24"/>
                  <a:gd name="T5" fmla="*/ 56 h 23"/>
                  <a:gd name="T6" fmla="*/ 0 w 24"/>
                  <a:gd name="T7" fmla="*/ 43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3">
                    <a:moveTo>
                      <a:pt x="0" y="23"/>
                    </a:moveTo>
                    <a:cubicBezTo>
                      <a:pt x="16" y="18"/>
                      <a:pt x="24" y="7"/>
                      <a:pt x="22" y="4"/>
                    </a:cubicBezTo>
                    <a:cubicBezTo>
                      <a:pt x="21" y="0"/>
                      <a:pt x="16" y="2"/>
                      <a:pt x="15" y="3"/>
                    </a:cubicBezTo>
                    <a:cubicBezTo>
                      <a:pt x="14" y="3"/>
                      <a:pt x="21" y="11"/>
                      <a:pt x="0" y="23"/>
                    </a:cubicBezTo>
                    <a:close/>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41" name="Freeform 91">
                <a:extLst>
                  <a:ext uri="{FF2B5EF4-FFF2-40B4-BE49-F238E27FC236}">
                    <a16:creationId xmlns:a16="http://schemas.microsoft.com/office/drawing/2014/main" id="{016286AB-D28A-47EE-8613-48D87FF63BB7}"/>
                  </a:ext>
                </a:extLst>
              </p:cNvPr>
              <p:cNvSpPr>
                <a:spLocks/>
              </p:cNvSpPr>
              <p:nvPr/>
            </p:nvSpPr>
            <p:spPr bwMode="auto">
              <a:xfrm>
                <a:off x="2794" y="1651"/>
                <a:ext cx="162" cy="64"/>
              </a:xfrm>
              <a:custGeom>
                <a:avLst/>
                <a:gdLst>
                  <a:gd name="T0" fmla="*/ 508 w 65"/>
                  <a:gd name="T1" fmla="*/ 456 h 24"/>
                  <a:gd name="T2" fmla="*/ 932 w 65"/>
                  <a:gd name="T3" fmla="*/ 363 h 24"/>
                  <a:gd name="T4" fmla="*/ 932 w 65"/>
                  <a:gd name="T5" fmla="*/ 56 h 24"/>
                  <a:gd name="T6" fmla="*/ 508 w 65"/>
                  <a:gd name="T7" fmla="*/ 77 h 24"/>
                  <a:gd name="T8" fmla="*/ 508 w 65"/>
                  <a:gd name="T9" fmla="*/ 77 h 24"/>
                  <a:gd name="T10" fmla="*/ 92 w 65"/>
                  <a:gd name="T11" fmla="*/ 56 h 24"/>
                  <a:gd name="T12" fmla="*/ 92 w 65"/>
                  <a:gd name="T13" fmla="*/ 363 h 24"/>
                  <a:gd name="T14" fmla="*/ 508 w 65"/>
                  <a:gd name="T15" fmla="*/ 456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4">
                    <a:moveTo>
                      <a:pt x="33" y="24"/>
                    </a:moveTo>
                    <a:cubicBezTo>
                      <a:pt x="46" y="24"/>
                      <a:pt x="55" y="23"/>
                      <a:pt x="60" y="19"/>
                    </a:cubicBezTo>
                    <a:cubicBezTo>
                      <a:pt x="64" y="14"/>
                      <a:pt x="65" y="6"/>
                      <a:pt x="60" y="3"/>
                    </a:cubicBezTo>
                    <a:cubicBezTo>
                      <a:pt x="56" y="0"/>
                      <a:pt x="55" y="4"/>
                      <a:pt x="33" y="4"/>
                    </a:cubicBezTo>
                    <a:cubicBezTo>
                      <a:pt x="33" y="4"/>
                      <a:pt x="33" y="4"/>
                      <a:pt x="33" y="4"/>
                    </a:cubicBezTo>
                    <a:cubicBezTo>
                      <a:pt x="11" y="4"/>
                      <a:pt x="10" y="0"/>
                      <a:pt x="6" y="3"/>
                    </a:cubicBezTo>
                    <a:cubicBezTo>
                      <a:pt x="0" y="6"/>
                      <a:pt x="2" y="14"/>
                      <a:pt x="6" y="19"/>
                    </a:cubicBezTo>
                    <a:cubicBezTo>
                      <a:pt x="11" y="23"/>
                      <a:pt x="20" y="24"/>
                      <a:pt x="33" y="24"/>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42" name="Freeform 92">
                <a:extLst>
                  <a:ext uri="{FF2B5EF4-FFF2-40B4-BE49-F238E27FC236}">
                    <a16:creationId xmlns:a16="http://schemas.microsoft.com/office/drawing/2014/main" id="{CC197343-B8D4-4D65-A21D-11F1E49B3D37}"/>
                  </a:ext>
                </a:extLst>
              </p:cNvPr>
              <p:cNvSpPr>
                <a:spLocks/>
              </p:cNvSpPr>
              <p:nvPr/>
            </p:nvSpPr>
            <p:spPr bwMode="auto">
              <a:xfrm>
                <a:off x="2794" y="1568"/>
                <a:ext cx="162" cy="75"/>
              </a:xfrm>
              <a:custGeom>
                <a:avLst/>
                <a:gdLst>
                  <a:gd name="T0" fmla="*/ 508 w 65"/>
                  <a:gd name="T1" fmla="*/ 538 h 28"/>
                  <a:gd name="T2" fmla="*/ 932 w 65"/>
                  <a:gd name="T3" fmla="*/ 445 h 28"/>
                  <a:gd name="T4" fmla="*/ 932 w 65"/>
                  <a:gd name="T5" fmla="*/ 56 h 28"/>
                  <a:gd name="T6" fmla="*/ 508 w 65"/>
                  <a:gd name="T7" fmla="*/ 78 h 28"/>
                  <a:gd name="T8" fmla="*/ 508 w 65"/>
                  <a:gd name="T9" fmla="*/ 78 h 28"/>
                  <a:gd name="T10" fmla="*/ 92 w 65"/>
                  <a:gd name="T11" fmla="*/ 56 h 28"/>
                  <a:gd name="T12" fmla="*/ 92 w 65"/>
                  <a:gd name="T13" fmla="*/ 445 h 28"/>
                  <a:gd name="T14" fmla="*/ 508 w 65"/>
                  <a:gd name="T15" fmla="*/ 538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43" name="Freeform 93">
                <a:extLst>
                  <a:ext uri="{FF2B5EF4-FFF2-40B4-BE49-F238E27FC236}">
                    <a16:creationId xmlns:a16="http://schemas.microsoft.com/office/drawing/2014/main" id="{619439D2-9FFA-4C31-B0D9-66AE77B84216}"/>
                  </a:ext>
                </a:extLst>
              </p:cNvPr>
              <p:cNvSpPr>
                <a:spLocks/>
              </p:cNvSpPr>
              <p:nvPr/>
            </p:nvSpPr>
            <p:spPr bwMode="auto">
              <a:xfrm>
                <a:off x="2794" y="1493"/>
                <a:ext cx="162" cy="67"/>
              </a:xfrm>
              <a:custGeom>
                <a:avLst/>
                <a:gdLst>
                  <a:gd name="T0" fmla="*/ 508 w 65"/>
                  <a:gd name="T1" fmla="*/ 482 h 25"/>
                  <a:gd name="T2" fmla="*/ 932 w 65"/>
                  <a:gd name="T3" fmla="*/ 389 h 25"/>
                  <a:gd name="T4" fmla="*/ 932 w 65"/>
                  <a:gd name="T5" fmla="*/ 56 h 25"/>
                  <a:gd name="T6" fmla="*/ 508 w 65"/>
                  <a:gd name="T7" fmla="*/ 78 h 25"/>
                  <a:gd name="T8" fmla="*/ 508 w 65"/>
                  <a:gd name="T9" fmla="*/ 78 h 25"/>
                  <a:gd name="T10" fmla="*/ 92 w 65"/>
                  <a:gd name="T11" fmla="*/ 56 h 25"/>
                  <a:gd name="T12" fmla="*/ 92 w 65"/>
                  <a:gd name="T13" fmla="*/ 389 h 25"/>
                  <a:gd name="T14" fmla="*/ 508 w 65"/>
                  <a:gd name="T15" fmla="*/ 482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44" name="Freeform 94">
                <a:extLst>
                  <a:ext uri="{FF2B5EF4-FFF2-40B4-BE49-F238E27FC236}">
                    <a16:creationId xmlns:a16="http://schemas.microsoft.com/office/drawing/2014/main" id="{6F61379A-162D-476B-AEC3-3AA1961B6368}"/>
                  </a:ext>
                </a:extLst>
              </p:cNvPr>
              <p:cNvSpPr>
                <a:spLocks/>
              </p:cNvSpPr>
              <p:nvPr/>
            </p:nvSpPr>
            <p:spPr bwMode="auto">
              <a:xfrm>
                <a:off x="2794" y="1408"/>
                <a:ext cx="162" cy="75"/>
              </a:xfrm>
              <a:custGeom>
                <a:avLst/>
                <a:gdLst>
                  <a:gd name="T0" fmla="*/ 508 w 65"/>
                  <a:gd name="T1" fmla="*/ 538 h 28"/>
                  <a:gd name="T2" fmla="*/ 932 w 65"/>
                  <a:gd name="T3" fmla="*/ 445 h 28"/>
                  <a:gd name="T4" fmla="*/ 932 w 65"/>
                  <a:gd name="T5" fmla="*/ 56 h 28"/>
                  <a:gd name="T6" fmla="*/ 508 w 65"/>
                  <a:gd name="T7" fmla="*/ 78 h 28"/>
                  <a:gd name="T8" fmla="*/ 508 w 65"/>
                  <a:gd name="T9" fmla="*/ 78 h 28"/>
                  <a:gd name="T10" fmla="*/ 92 w 65"/>
                  <a:gd name="T11" fmla="*/ 56 h 28"/>
                  <a:gd name="T12" fmla="*/ 92 w 65"/>
                  <a:gd name="T13" fmla="*/ 445 h 28"/>
                  <a:gd name="T14" fmla="*/ 508 w 65"/>
                  <a:gd name="T15" fmla="*/ 538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45" name="Freeform 95">
                <a:extLst>
                  <a:ext uri="{FF2B5EF4-FFF2-40B4-BE49-F238E27FC236}">
                    <a16:creationId xmlns:a16="http://schemas.microsoft.com/office/drawing/2014/main" id="{19934F07-F1CF-4030-8F02-D175A37E990B}"/>
                  </a:ext>
                </a:extLst>
              </p:cNvPr>
              <p:cNvSpPr>
                <a:spLocks/>
              </p:cNvSpPr>
              <p:nvPr/>
            </p:nvSpPr>
            <p:spPr bwMode="auto">
              <a:xfrm>
                <a:off x="2794" y="1333"/>
                <a:ext cx="162" cy="67"/>
              </a:xfrm>
              <a:custGeom>
                <a:avLst/>
                <a:gdLst>
                  <a:gd name="T0" fmla="*/ 508 w 65"/>
                  <a:gd name="T1" fmla="*/ 482 h 25"/>
                  <a:gd name="T2" fmla="*/ 932 w 65"/>
                  <a:gd name="T3" fmla="*/ 389 h 25"/>
                  <a:gd name="T4" fmla="*/ 932 w 65"/>
                  <a:gd name="T5" fmla="*/ 56 h 25"/>
                  <a:gd name="T6" fmla="*/ 508 w 65"/>
                  <a:gd name="T7" fmla="*/ 78 h 25"/>
                  <a:gd name="T8" fmla="*/ 508 w 65"/>
                  <a:gd name="T9" fmla="*/ 78 h 25"/>
                  <a:gd name="T10" fmla="*/ 92 w 65"/>
                  <a:gd name="T11" fmla="*/ 56 h 25"/>
                  <a:gd name="T12" fmla="*/ 92 w 65"/>
                  <a:gd name="T13" fmla="*/ 389 h 25"/>
                  <a:gd name="T14" fmla="*/ 508 w 65"/>
                  <a:gd name="T15" fmla="*/ 482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46" name="Freeform 96">
                <a:extLst>
                  <a:ext uri="{FF2B5EF4-FFF2-40B4-BE49-F238E27FC236}">
                    <a16:creationId xmlns:a16="http://schemas.microsoft.com/office/drawing/2014/main" id="{324240E7-EF93-4FCE-B13A-34A1B60ADE2A}"/>
                  </a:ext>
                </a:extLst>
              </p:cNvPr>
              <p:cNvSpPr>
                <a:spLocks/>
              </p:cNvSpPr>
              <p:nvPr/>
            </p:nvSpPr>
            <p:spPr bwMode="auto">
              <a:xfrm>
                <a:off x="2794" y="1256"/>
                <a:ext cx="162" cy="67"/>
              </a:xfrm>
              <a:custGeom>
                <a:avLst/>
                <a:gdLst>
                  <a:gd name="T0" fmla="*/ 508 w 65"/>
                  <a:gd name="T1" fmla="*/ 482 h 25"/>
                  <a:gd name="T2" fmla="*/ 932 w 65"/>
                  <a:gd name="T3" fmla="*/ 389 h 25"/>
                  <a:gd name="T4" fmla="*/ 932 w 65"/>
                  <a:gd name="T5" fmla="*/ 56 h 25"/>
                  <a:gd name="T6" fmla="*/ 508 w 65"/>
                  <a:gd name="T7" fmla="*/ 78 h 25"/>
                  <a:gd name="T8" fmla="*/ 508 w 65"/>
                  <a:gd name="T9" fmla="*/ 78 h 25"/>
                  <a:gd name="T10" fmla="*/ 92 w 65"/>
                  <a:gd name="T11" fmla="*/ 56 h 25"/>
                  <a:gd name="T12" fmla="*/ 92 w 65"/>
                  <a:gd name="T13" fmla="*/ 389 h 25"/>
                  <a:gd name="T14" fmla="*/ 508 w 65"/>
                  <a:gd name="T15" fmla="*/ 482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47" name="Freeform 97">
                <a:extLst>
                  <a:ext uri="{FF2B5EF4-FFF2-40B4-BE49-F238E27FC236}">
                    <a16:creationId xmlns:a16="http://schemas.microsoft.com/office/drawing/2014/main" id="{EFDF6358-7DF4-40BA-BB27-F8DD4F3A34C0}"/>
                  </a:ext>
                </a:extLst>
              </p:cNvPr>
              <p:cNvSpPr>
                <a:spLocks/>
              </p:cNvSpPr>
              <p:nvPr/>
            </p:nvSpPr>
            <p:spPr bwMode="auto">
              <a:xfrm>
                <a:off x="2794" y="1717"/>
                <a:ext cx="162" cy="70"/>
              </a:xfrm>
              <a:custGeom>
                <a:avLst/>
                <a:gdLst>
                  <a:gd name="T0" fmla="*/ 508 w 65"/>
                  <a:gd name="T1" fmla="*/ 81 h 26"/>
                  <a:gd name="T2" fmla="*/ 932 w 65"/>
                  <a:gd name="T3" fmla="*/ 59 h 26"/>
                  <a:gd name="T4" fmla="*/ 932 w 65"/>
                  <a:gd name="T5" fmla="*/ 369 h 26"/>
                  <a:gd name="T6" fmla="*/ 508 w 65"/>
                  <a:gd name="T7" fmla="*/ 506 h 26"/>
                  <a:gd name="T8" fmla="*/ 508 w 65"/>
                  <a:gd name="T9" fmla="*/ 506 h 26"/>
                  <a:gd name="T10" fmla="*/ 92 w 65"/>
                  <a:gd name="T11" fmla="*/ 369 h 26"/>
                  <a:gd name="T12" fmla="*/ 92 w 65"/>
                  <a:gd name="T13" fmla="*/ 59 h 26"/>
                  <a:gd name="T14" fmla="*/ 508 w 65"/>
                  <a:gd name="T15" fmla="*/ 8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6">
                    <a:moveTo>
                      <a:pt x="33" y="4"/>
                    </a:moveTo>
                    <a:cubicBezTo>
                      <a:pt x="55" y="4"/>
                      <a:pt x="56" y="0"/>
                      <a:pt x="60" y="3"/>
                    </a:cubicBezTo>
                    <a:cubicBezTo>
                      <a:pt x="65" y="6"/>
                      <a:pt x="64" y="14"/>
                      <a:pt x="60" y="19"/>
                    </a:cubicBezTo>
                    <a:cubicBezTo>
                      <a:pt x="55" y="23"/>
                      <a:pt x="46" y="26"/>
                      <a:pt x="33" y="26"/>
                    </a:cubicBezTo>
                    <a:cubicBezTo>
                      <a:pt x="33" y="26"/>
                      <a:pt x="33" y="26"/>
                      <a:pt x="33" y="26"/>
                    </a:cubicBezTo>
                    <a:cubicBezTo>
                      <a:pt x="20" y="26"/>
                      <a:pt x="11" y="23"/>
                      <a:pt x="6" y="19"/>
                    </a:cubicBezTo>
                    <a:cubicBezTo>
                      <a:pt x="2" y="14"/>
                      <a:pt x="0" y="6"/>
                      <a:pt x="6" y="3"/>
                    </a:cubicBezTo>
                    <a:cubicBezTo>
                      <a:pt x="10" y="0"/>
                      <a:pt x="11" y="4"/>
                      <a:pt x="33" y="4"/>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48" name="Freeform 98">
                <a:extLst>
                  <a:ext uri="{FF2B5EF4-FFF2-40B4-BE49-F238E27FC236}">
                    <a16:creationId xmlns:a16="http://schemas.microsoft.com/office/drawing/2014/main" id="{C34D84D2-E618-4117-B768-1F25873D1FCD}"/>
                  </a:ext>
                </a:extLst>
              </p:cNvPr>
              <p:cNvSpPr>
                <a:spLocks/>
              </p:cNvSpPr>
              <p:nvPr/>
            </p:nvSpPr>
            <p:spPr bwMode="auto">
              <a:xfrm>
                <a:off x="2794" y="1784"/>
                <a:ext cx="162" cy="69"/>
              </a:xfrm>
              <a:custGeom>
                <a:avLst/>
                <a:gdLst>
                  <a:gd name="T0" fmla="*/ 508 w 65"/>
                  <a:gd name="T1" fmla="*/ 486 h 26"/>
                  <a:gd name="T2" fmla="*/ 932 w 65"/>
                  <a:gd name="T3" fmla="*/ 337 h 26"/>
                  <a:gd name="T4" fmla="*/ 932 w 65"/>
                  <a:gd name="T5" fmla="*/ 35 h 26"/>
                  <a:gd name="T6" fmla="*/ 508 w 65"/>
                  <a:gd name="T7" fmla="*/ 133 h 26"/>
                  <a:gd name="T8" fmla="*/ 508 w 65"/>
                  <a:gd name="T9" fmla="*/ 133 h 26"/>
                  <a:gd name="T10" fmla="*/ 92 w 65"/>
                  <a:gd name="T11" fmla="*/ 35 h 26"/>
                  <a:gd name="T12" fmla="*/ 92 w 65"/>
                  <a:gd name="T13" fmla="*/ 337 h 26"/>
                  <a:gd name="T14" fmla="*/ 508 w 65"/>
                  <a:gd name="T15" fmla="*/ 486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6">
                    <a:moveTo>
                      <a:pt x="33" y="26"/>
                    </a:moveTo>
                    <a:cubicBezTo>
                      <a:pt x="46" y="26"/>
                      <a:pt x="55" y="23"/>
                      <a:pt x="60" y="18"/>
                    </a:cubicBezTo>
                    <a:cubicBezTo>
                      <a:pt x="64" y="14"/>
                      <a:pt x="65" y="6"/>
                      <a:pt x="60" y="2"/>
                    </a:cubicBezTo>
                    <a:cubicBezTo>
                      <a:pt x="56" y="0"/>
                      <a:pt x="55" y="7"/>
                      <a:pt x="33" y="7"/>
                    </a:cubicBezTo>
                    <a:cubicBezTo>
                      <a:pt x="33" y="7"/>
                      <a:pt x="33" y="7"/>
                      <a:pt x="33" y="7"/>
                    </a:cubicBezTo>
                    <a:cubicBezTo>
                      <a:pt x="11" y="7"/>
                      <a:pt x="10" y="0"/>
                      <a:pt x="6" y="2"/>
                    </a:cubicBezTo>
                    <a:cubicBezTo>
                      <a:pt x="0" y="6"/>
                      <a:pt x="2" y="14"/>
                      <a:pt x="6" y="18"/>
                    </a:cubicBezTo>
                    <a:cubicBezTo>
                      <a:pt x="11" y="23"/>
                      <a:pt x="20" y="26"/>
                      <a:pt x="33" y="2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49" name="Freeform 99">
                <a:extLst>
                  <a:ext uri="{FF2B5EF4-FFF2-40B4-BE49-F238E27FC236}">
                    <a16:creationId xmlns:a16="http://schemas.microsoft.com/office/drawing/2014/main" id="{750DCE30-4954-4546-A52C-5B0EA168037C}"/>
                  </a:ext>
                </a:extLst>
              </p:cNvPr>
              <p:cNvSpPr>
                <a:spLocks/>
              </p:cNvSpPr>
              <p:nvPr/>
            </p:nvSpPr>
            <p:spPr bwMode="auto">
              <a:xfrm>
                <a:off x="2794" y="1851"/>
                <a:ext cx="162" cy="82"/>
              </a:xfrm>
              <a:custGeom>
                <a:avLst/>
                <a:gdLst>
                  <a:gd name="T0" fmla="*/ 508 w 65"/>
                  <a:gd name="T1" fmla="*/ 574 h 31"/>
                  <a:gd name="T2" fmla="*/ 932 w 65"/>
                  <a:gd name="T3" fmla="*/ 349 h 31"/>
                  <a:gd name="T4" fmla="*/ 932 w 65"/>
                  <a:gd name="T5" fmla="*/ 56 h 31"/>
                  <a:gd name="T6" fmla="*/ 508 w 65"/>
                  <a:gd name="T7" fmla="*/ 132 h 31"/>
                  <a:gd name="T8" fmla="*/ 508 w 65"/>
                  <a:gd name="T9" fmla="*/ 132 h 31"/>
                  <a:gd name="T10" fmla="*/ 92 w 65"/>
                  <a:gd name="T11" fmla="*/ 56 h 31"/>
                  <a:gd name="T12" fmla="*/ 92 w 65"/>
                  <a:gd name="T13" fmla="*/ 349 h 31"/>
                  <a:gd name="T14" fmla="*/ 508 w 65"/>
                  <a:gd name="T15" fmla="*/ 574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31">
                    <a:moveTo>
                      <a:pt x="33" y="31"/>
                    </a:moveTo>
                    <a:cubicBezTo>
                      <a:pt x="46" y="31"/>
                      <a:pt x="55" y="23"/>
                      <a:pt x="60" y="19"/>
                    </a:cubicBezTo>
                    <a:cubicBezTo>
                      <a:pt x="64" y="14"/>
                      <a:pt x="65" y="6"/>
                      <a:pt x="60" y="3"/>
                    </a:cubicBezTo>
                    <a:cubicBezTo>
                      <a:pt x="56" y="0"/>
                      <a:pt x="55" y="7"/>
                      <a:pt x="33" y="7"/>
                    </a:cubicBezTo>
                    <a:cubicBezTo>
                      <a:pt x="33" y="7"/>
                      <a:pt x="33" y="7"/>
                      <a:pt x="33" y="7"/>
                    </a:cubicBezTo>
                    <a:cubicBezTo>
                      <a:pt x="11" y="7"/>
                      <a:pt x="10" y="0"/>
                      <a:pt x="6" y="3"/>
                    </a:cubicBezTo>
                    <a:cubicBezTo>
                      <a:pt x="0" y="6"/>
                      <a:pt x="2" y="14"/>
                      <a:pt x="6" y="19"/>
                    </a:cubicBezTo>
                    <a:cubicBezTo>
                      <a:pt x="11" y="23"/>
                      <a:pt x="20" y="31"/>
                      <a:pt x="33" y="3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50" name="Freeform 100">
                <a:extLst>
                  <a:ext uri="{FF2B5EF4-FFF2-40B4-BE49-F238E27FC236}">
                    <a16:creationId xmlns:a16="http://schemas.microsoft.com/office/drawing/2014/main" id="{812B5112-9BF9-44E7-BD49-B60AF614E616}"/>
                  </a:ext>
                </a:extLst>
              </p:cNvPr>
              <p:cNvSpPr>
                <a:spLocks/>
              </p:cNvSpPr>
              <p:nvPr/>
            </p:nvSpPr>
            <p:spPr bwMode="auto">
              <a:xfrm>
                <a:off x="2809" y="1832"/>
                <a:ext cx="135" cy="37"/>
              </a:xfrm>
              <a:custGeom>
                <a:avLst/>
                <a:gdLst>
                  <a:gd name="T0" fmla="*/ 425 w 54"/>
                  <a:gd name="T1" fmla="*/ 148 h 14"/>
                  <a:gd name="T2" fmla="*/ 425 w 54"/>
                  <a:gd name="T3" fmla="*/ 148 h 14"/>
                  <a:gd name="T4" fmla="*/ 0 w 54"/>
                  <a:gd name="T5" fmla="*/ 0 h 14"/>
                  <a:gd name="T6" fmla="*/ 20 w 54"/>
                  <a:gd name="T7" fmla="*/ 167 h 14"/>
                  <a:gd name="T8" fmla="*/ 425 w 54"/>
                  <a:gd name="T9" fmla="*/ 259 h 14"/>
                  <a:gd name="T10" fmla="*/ 425 w 54"/>
                  <a:gd name="T11" fmla="*/ 259 h 14"/>
                  <a:gd name="T12" fmla="*/ 833 w 54"/>
                  <a:gd name="T13" fmla="*/ 167 h 14"/>
                  <a:gd name="T14" fmla="*/ 845 w 54"/>
                  <a:gd name="T15" fmla="*/ 0 h 14"/>
                  <a:gd name="T16" fmla="*/ 425 w 54"/>
                  <a:gd name="T17" fmla="*/ 14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4">
                    <a:moveTo>
                      <a:pt x="27" y="8"/>
                    </a:moveTo>
                    <a:cubicBezTo>
                      <a:pt x="27" y="8"/>
                      <a:pt x="27" y="8"/>
                      <a:pt x="27" y="8"/>
                    </a:cubicBezTo>
                    <a:cubicBezTo>
                      <a:pt x="14" y="8"/>
                      <a:pt x="5" y="5"/>
                      <a:pt x="0" y="0"/>
                    </a:cubicBezTo>
                    <a:cubicBezTo>
                      <a:pt x="2" y="3"/>
                      <a:pt x="2" y="7"/>
                      <a:pt x="1" y="9"/>
                    </a:cubicBezTo>
                    <a:cubicBezTo>
                      <a:pt x="4" y="8"/>
                      <a:pt x="7" y="14"/>
                      <a:pt x="27" y="14"/>
                    </a:cubicBezTo>
                    <a:cubicBezTo>
                      <a:pt x="27" y="14"/>
                      <a:pt x="27" y="14"/>
                      <a:pt x="27" y="14"/>
                    </a:cubicBezTo>
                    <a:cubicBezTo>
                      <a:pt x="47" y="14"/>
                      <a:pt x="49" y="8"/>
                      <a:pt x="53" y="9"/>
                    </a:cubicBezTo>
                    <a:cubicBezTo>
                      <a:pt x="51" y="6"/>
                      <a:pt x="51" y="4"/>
                      <a:pt x="54" y="0"/>
                    </a:cubicBezTo>
                    <a:cubicBezTo>
                      <a:pt x="49" y="5"/>
                      <a:pt x="40" y="8"/>
                      <a:pt x="27"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51" name="Freeform 101">
                <a:extLst>
                  <a:ext uri="{FF2B5EF4-FFF2-40B4-BE49-F238E27FC236}">
                    <a16:creationId xmlns:a16="http://schemas.microsoft.com/office/drawing/2014/main" id="{81BC8CB3-6ACA-4D5C-B917-54F66140B44B}"/>
                  </a:ext>
                </a:extLst>
              </p:cNvPr>
              <p:cNvSpPr>
                <a:spLocks/>
              </p:cNvSpPr>
              <p:nvPr/>
            </p:nvSpPr>
            <p:spPr bwMode="auto">
              <a:xfrm>
                <a:off x="2811" y="1765"/>
                <a:ext cx="133" cy="38"/>
              </a:xfrm>
              <a:custGeom>
                <a:avLst/>
                <a:gdLst>
                  <a:gd name="T0" fmla="*/ 409 w 53"/>
                  <a:gd name="T1" fmla="*/ 163 h 14"/>
                  <a:gd name="T2" fmla="*/ 409 w 53"/>
                  <a:gd name="T3" fmla="*/ 163 h 14"/>
                  <a:gd name="T4" fmla="*/ 0 w 53"/>
                  <a:gd name="T5" fmla="*/ 22 h 14"/>
                  <a:gd name="T6" fmla="*/ 0 w 53"/>
                  <a:gd name="T7" fmla="*/ 176 h 14"/>
                  <a:gd name="T8" fmla="*/ 409 w 53"/>
                  <a:gd name="T9" fmla="*/ 280 h 14"/>
                  <a:gd name="T10" fmla="*/ 409 w 53"/>
                  <a:gd name="T11" fmla="*/ 280 h 14"/>
                  <a:gd name="T12" fmla="*/ 838 w 53"/>
                  <a:gd name="T13" fmla="*/ 176 h 14"/>
                  <a:gd name="T14" fmla="*/ 838 w 53"/>
                  <a:gd name="T15" fmla="*/ 0 h 14"/>
                  <a:gd name="T16" fmla="*/ 838 w 53"/>
                  <a:gd name="T17" fmla="*/ 0 h 14"/>
                  <a:gd name="T18" fmla="*/ 838 w 53"/>
                  <a:gd name="T19" fmla="*/ 22 h 14"/>
                  <a:gd name="T20" fmla="*/ 409 w 53"/>
                  <a:gd name="T21" fmla="*/ 16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4">
                    <a:moveTo>
                      <a:pt x="26" y="8"/>
                    </a:moveTo>
                    <a:cubicBezTo>
                      <a:pt x="26" y="8"/>
                      <a:pt x="26" y="8"/>
                      <a:pt x="26" y="8"/>
                    </a:cubicBezTo>
                    <a:cubicBezTo>
                      <a:pt x="13" y="8"/>
                      <a:pt x="5" y="6"/>
                      <a:pt x="0" y="1"/>
                    </a:cubicBezTo>
                    <a:cubicBezTo>
                      <a:pt x="0" y="2"/>
                      <a:pt x="2" y="5"/>
                      <a:pt x="0" y="9"/>
                    </a:cubicBezTo>
                    <a:cubicBezTo>
                      <a:pt x="4" y="8"/>
                      <a:pt x="7" y="14"/>
                      <a:pt x="26" y="14"/>
                    </a:cubicBezTo>
                    <a:cubicBezTo>
                      <a:pt x="26" y="14"/>
                      <a:pt x="26" y="14"/>
                      <a:pt x="26" y="14"/>
                    </a:cubicBezTo>
                    <a:cubicBezTo>
                      <a:pt x="48" y="14"/>
                      <a:pt x="49" y="7"/>
                      <a:pt x="53" y="9"/>
                    </a:cubicBezTo>
                    <a:cubicBezTo>
                      <a:pt x="50" y="6"/>
                      <a:pt x="50" y="4"/>
                      <a:pt x="53" y="0"/>
                    </a:cubicBezTo>
                    <a:cubicBezTo>
                      <a:pt x="53" y="0"/>
                      <a:pt x="53" y="0"/>
                      <a:pt x="53" y="0"/>
                    </a:cubicBezTo>
                    <a:cubicBezTo>
                      <a:pt x="53" y="0"/>
                      <a:pt x="53" y="1"/>
                      <a:pt x="53" y="1"/>
                    </a:cubicBezTo>
                    <a:cubicBezTo>
                      <a:pt x="48" y="5"/>
                      <a:pt x="39" y="8"/>
                      <a:pt x="26"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52" name="Freeform 102">
                <a:extLst>
                  <a:ext uri="{FF2B5EF4-FFF2-40B4-BE49-F238E27FC236}">
                    <a16:creationId xmlns:a16="http://schemas.microsoft.com/office/drawing/2014/main" id="{EB25A932-64CE-48C3-8E89-325A0ED5F68B}"/>
                  </a:ext>
                </a:extLst>
              </p:cNvPr>
              <p:cNvSpPr>
                <a:spLocks/>
              </p:cNvSpPr>
              <p:nvPr/>
            </p:nvSpPr>
            <p:spPr bwMode="auto">
              <a:xfrm>
                <a:off x="2809" y="1699"/>
                <a:ext cx="137" cy="29"/>
              </a:xfrm>
              <a:custGeom>
                <a:avLst/>
                <a:gdLst>
                  <a:gd name="T0" fmla="*/ 837 w 55"/>
                  <a:gd name="T1" fmla="*/ 21 h 11"/>
                  <a:gd name="T2" fmla="*/ 416 w 55"/>
                  <a:gd name="T3" fmla="*/ 111 h 11"/>
                  <a:gd name="T4" fmla="*/ 416 w 55"/>
                  <a:gd name="T5" fmla="*/ 111 h 11"/>
                  <a:gd name="T6" fmla="*/ 0 w 55"/>
                  <a:gd name="T7" fmla="*/ 21 h 11"/>
                  <a:gd name="T8" fmla="*/ 0 w 55"/>
                  <a:gd name="T9" fmla="*/ 182 h 11"/>
                  <a:gd name="T10" fmla="*/ 416 w 55"/>
                  <a:gd name="T11" fmla="*/ 200 h 11"/>
                  <a:gd name="T12" fmla="*/ 416 w 55"/>
                  <a:gd name="T13" fmla="*/ 200 h 11"/>
                  <a:gd name="T14" fmla="*/ 837 w 55"/>
                  <a:gd name="T15" fmla="*/ 182 h 11"/>
                  <a:gd name="T16" fmla="*/ 849 w 55"/>
                  <a:gd name="T17" fmla="*/ 200 h 11"/>
                  <a:gd name="T18" fmla="*/ 849 w 55"/>
                  <a:gd name="T19" fmla="*/ 200 h 11"/>
                  <a:gd name="T20" fmla="*/ 837 w 55"/>
                  <a:gd name="T21" fmla="*/ 0 h 11"/>
                  <a:gd name="T22" fmla="*/ 837 w 55"/>
                  <a:gd name="T23" fmla="*/ 2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11">
                    <a:moveTo>
                      <a:pt x="54" y="1"/>
                    </a:moveTo>
                    <a:cubicBezTo>
                      <a:pt x="49" y="5"/>
                      <a:pt x="40" y="6"/>
                      <a:pt x="27" y="6"/>
                    </a:cubicBezTo>
                    <a:cubicBezTo>
                      <a:pt x="27" y="6"/>
                      <a:pt x="27" y="6"/>
                      <a:pt x="27" y="6"/>
                    </a:cubicBezTo>
                    <a:cubicBezTo>
                      <a:pt x="14" y="6"/>
                      <a:pt x="5" y="5"/>
                      <a:pt x="0" y="1"/>
                    </a:cubicBezTo>
                    <a:cubicBezTo>
                      <a:pt x="2" y="4"/>
                      <a:pt x="2" y="7"/>
                      <a:pt x="0" y="10"/>
                    </a:cubicBezTo>
                    <a:cubicBezTo>
                      <a:pt x="4" y="7"/>
                      <a:pt x="5" y="11"/>
                      <a:pt x="27" y="11"/>
                    </a:cubicBezTo>
                    <a:cubicBezTo>
                      <a:pt x="27" y="11"/>
                      <a:pt x="27" y="11"/>
                      <a:pt x="27" y="11"/>
                    </a:cubicBezTo>
                    <a:cubicBezTo>
                      <a:pt x="49" y="11"/>
                      <a:pt x="50" y="7"/>
                      <a:pt x="54" y="10"/>
                    </a:cubicBezTo>
                    <a:cubicBezTo>
                      <a:pt x="54" y="10"/>
                      <a:pt x="55" y="11"/>
                      <a:pt x="55" y="11"/>
                    </a:cubicBezTo>
                    <a:cubicBezTo>
                      <a:pt x="55" y="11"/>
                      <a:pt x="55" y="11"/>
                      <a:pt x="55" y="11"/>
                    </a:cubicBezTo>
                    <a:cubicBezTo>
                      <a:pt x="53" y="8"/>
                      <a:pt x="53" y="3"/>
                      <a:pt x="54" y="0"/>
                    </a:cubicBezTo>
                    <a:cubicBezTo>
                      <a:pt x="54" y="0"/>
                      <a:pt x="54" y="0"/>
                      <a:pt x="54" y="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53" name="Freeform 103">
                <a:extLst>
                  <a:ext uri="{FF2B5EF4-FFF2-40B4-BE49-F238E27FC236}">
                    <a16:creationId xmlns:a16="http://schemas.microsoft.com/office/drawing/2014/main" id="{BE43E7FD-879B-4C2F-9A70-EE425AA74899}"/>
                  </a:ext>
                </a:extLst>
              </p:cNvPr>
              <p:cNvSpPr>
                <a:spLocks/>
              </p:cNvSpPr>
              <p:nvPr/>
            </p:nvSpPr>
            <p:spPr bwMode="auto">
              <a:xfrm>
                <a:off x="2771" y="1925"/>
                <a:ext cx="108" cy="70"/>
              </a:xfrm>
              <a:custGeom>
                <a:avLst/>
                <a:gdLst>
                  <a:gd name="T0" fmla="*/ 63 w 43"/>
                  <a:gd name="T1" fmla="*/ 22 h 26"/>
                  <a:gd name="T2" fmla="*/ 271 w 43"/>
                  <a:gd name="T3" fmla="*/ 312 h 26"/>
                  <a:gd name="T4" fmla="*/ 663 w 43"/>
                  <a:gd name="T5" fmla="*/ 334 h 26"/>
                  <a:gd name="T6" fmla="*/ 397 w 43"/>
                  <a:gd name="T7" fmla="*/ 137 h 26"/>
                  <a:gd name="T8" fmla="*/ 95 w 43"/>
                  <a:gd name="T9" fmla="*/ 22 h 26"/>
                  <a:gd name="T10" fmla="*/ 63 w 43"/>
                  <a:gd name="T11" fmla="*/ 22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6">
                    <a:moveTo>
                      <a:pt x="4" y="1"/>
                    </a:moveTo>
                    <a:cubicBezTo>
                      <a:pt x="0" y="12"/>
                      <a:pt x="10" y="14"/>
                      <a:pt x="17" y="16"/>
                    </a:cubicBezTo>
                    <a:cubicBezTo>
                      <a:pt x="25" y="18"/>
                      <a:pt x="41" y="26"/>
                      <a:pt x="42" y="17"/>
                    </a:cubicBezTo>
                    <a:cubicBezTo>
                      <a:pt x="43" y="7"/>
                      <a:pt x="37" y="10"/>
                      <a:pt x="25" y="7"/>
                    </a:cubicBezTo>
                    <a:cubicBezTo>
                      <a:pt x="14" y="4"/>
                      <a:pt x="12" y="0"/>
                      <a:pt x="6" y="1"/>
                    </a:cubicBezTo>
                    <a:lnTo>
                      <a:pt x="4" y="1"/>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54" name="Freeform 104">
                <a:extLst>
                  <a:ext uri="{FF2B5EF4-FFF2-40B4-BE49-F238E27FC236}">
                    <a16:creationId xmlns:a16="http://schemas.microsoft.com/office/drawing/2014/main" id="{0049B921-97E4-4428-9A30-688B705FFC40}"/>
                  </a:ext>
                </a:extLst>
              </p:cNvPr>
              <p:cNvSpPr>
                <a:spLocks/>
              </p:cNvSpPr>
              <p:nvPr/>
            </p:nvSpPr>
            <p:spPr bwMode="auto">
              <a:xfrm>
                <a:off x="2766" y="1963"/>
                <a:ext cx="113" cy="85"/>
              </a:xfrm>
              <a:custGeom>
                <a:avLst/>
                <a:gdLst>
                  <a:gd name="T0" fmla="*/ 50 w 45"/>
                  <a:gd name="T1" fmla="*/ 149 h 32"/>
                  <a:gd name="T2" fmla="*/ 284 w 45"/>
                  <a:gd name="T3" fmla="*/ 375 h 32"/>
                  <a:gd name="T4" fmla="*/ 663 w 45"/>
                  <a:gd name="T5" fmla="*/ 396 h 32"/>
                  <a:gd name="T6" fmla="*/ 397 w 45"/>
                  <a:gd name="T7" fmla="*/ 170 h 32"/>
                  <a:gd name="T8" fmla="*/ 50 w 45"/>
                  <a:gd name="T9" fmla="*/ 149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3" y="8"/>
                    </a:moveTo>
                    <a:cubicBezTo>
                      <a:pt x="0" y="17"/>
                      <a:pt x="11" y="18"/>
                      <a:pt x="18" y="20"/>
                    </a:cubicBezTo>
                    <a:cubicBezTo>
                      <a:pt x="25" y="22"/>
                      <a:pt x="39" y="32"/>
                      <a:pt x="42" y="21"/>
                    </a:cubicBezTo>
                    <a:cubicBezTo>
                      <a:pt x="45" y="12"/>
                      <a:pt x="37" y="12"/>
                      <a:pt x="25" y="9"/>
                    </a:cubicBezTo>
                    <a:cubicBezTo>
                      <a:pt x="13" y="6"/>
                      <a:pt x="6" y="0"/>
                      <a:pt x="3"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55" name="Freeform 105">
                <a:extLst>
                  <a:ext uri="{FF2B5EF4-FFF2-40B4-BE49-F238E27FC236}">
                    <a16:creationId xmlns:a16="http://schemas.microsoft.com/office/drawing/2014/main" id="{16330117-FF48-43C4-9DB6-24322185DA96}"/>
                  </a:ext>
                </a:extLst>
              </p:cNvPr>
              <p:cNvSpPr>
                <a:spLocks/>
              </p:cNvSpPr>
              <p:nvPr/>
            </p:nvSpPr>
            <p:spPr bwMode="auto">
              <a:xfrm>
                <a:off x="2754" y="2011"/>
                <a:ext cx="115" cy="85"/>
              </a:xfrm>
              <a:custGeom>
                <a:avLst/>
                <a:gdLst>
                  <a:gd name="T0" fmla="*/ 50 w 46"/>
                  <a:gd name="T1" fmla="*/ 149 h 32"/>
                  <a:gd name="T2" fmla="*/ 283 w 46"/>
                  <a:gd name="T3" fmla="*/ 375 h 32"/>
                  <a:gd name="T4" fmla="*/ 675 w 46"/>
                  <a:gd name="T5" fmla="*/ 409 h 32"/>
                  <a:gd name="T6" fmla="*/ 395 w 46"/>
                  <a:gd name="T7" fmla="*/ 170 h 32"/>
                  <a:gd name="T8" fmla="*/ 50 w 46"/>
                  <a:gd name="T9" fmla="*/ 149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2">
                    <a:moveTo>
                      <a:pt x="3" y="8"/>
                    </a:moveTo>
                    <a:cubicBezTo>
                      <a:pt x="0" y="17"/>
                      <a:pt x="10" y="18"/>
                      <a:pt x="18" y="20"/>
                    </a:cubicBezTo>
                    <a:cubicBezTo>
                      <a:pt x="25" y="22"/>
                      <a:pt x="39" y="32"/>
                      <a:pt x="43" y="22"/>
                    </a:cubicBezTo>
                    <a:cubicBezTo>
                      <a:pt x="46" y="12"/>
                      <a:pt x="37" y="12"/>
                      <a:pt x="25" y="9"/>
                    </a:cubicBezTo>
                    <a:cubicBezTo>
                      <a:pt x="13" y="6"/>
                      <a:pt x="6" y="0"/>
                      <a:pt x="3"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56" name="Freeform 106">
                <a:extLst>
                  <a:ext uri="{FF2B5EF4-FFF2-40B4-BE49-F238E27FC236}">
                    <a16:creationId xmlns:a16="http://schemas.microsoft.com/office/drawing/2014/main" id="{432DC8D1-1560-4AAF-B3A4-9A4405A6510E}"/>
                  </a:ext>
                </a:extLst>
              </p:cNvPr>
              <p:cNvSpPr>
                <a:spLocks/>
              </p:cNvSpPr>
              <p:nvPr/>
            </p:nvSpPr>
            <p:spPr bwMode="auto">
              <a:xfrm>
                <a:off x="2741" y="2064"/>
                <a:ext cx="115" cy="83"/>
              </a:xfrm>
              <a:custGeom>
                <a:avLst/>
                <a:gdLst>
                  <a:gd name="T0" fmla="*/ 50 w 46"/>
                  <a:gd name="T1" fmla="*/ 150 h 31"/>
                  <a:gd name="T2" fmla="*/ 283 w 46"/>
                  <a:gd name="T3" fmla="*/ 367 h 31"/>
                  <a:gd name="T4" fmla="*/ 675 w 46"/>
                  <a:gd name="T5" fmla="*/ 402 h 31"/>
                  <a:gd name="T6" fmla="*/ 395 w 46"/>
                  <a:gd name="T7" fmla="*/ 171 h 31"/>
                  <a:gd name="T8" fmla="*/ 50 w 46"/>
                  <a:gd name="T9" fmla="*/ 15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3" y="8"/>
                    </a:moveTo>
                    <a:cubicBezTo>
                      <a:pt x="0" y="16"/>
                      <a:pt x="11" y="17"/>
                      <a:pt x="18" y="19"/>
                    </a:cubicBezTo>
                    <a:cubicBezTo>
                      <a:pt x="25" y="21"/>
                      <a:pt x="39" y="31"/>
                      <a:pt x="43" y="21"/>
                    </a:cubicBezTo>
                    <a:cubicBezTo>
                      <a:pt x="46" y="11"/>
                      <a:pt x="37" y="12"/>
                      <a:pt x="25" y="9"/>
                    </a:cubicBezTo>
                    <a:cubicBezTo>
                      <a:pt x="13" y="6"/>
                      <a:pt x="6" y="0"/>
                      <a:pt x="3"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57" name="Freeform 107">
                <a:extLst>
                  <a:ext uri="{FF2B5EF4-FFF2-40B4-BE49-F238E27FC236}">
                    <a16:creationId xmlns:a16="http://schemas.microsoft.com/office/drawing/2014/main" id="{5DFE39FB-7850-40DF-9B3D-7414E8413BDD}"/>
                  </a:ext>
                </a:extLst>
              </p:cNvPr>
              <p:cNvSpPr>
                <a:spLocks/>
              </p:cNvSpPr>
              <p:nvPr/>
            </p:nvSpPr>
            <p:spPr bwMode="auto">
              <a:xfrm>
                <a:off x="2726" y="2115"/>
                <a:ext cx="113" cy="85"/>
              </a:xfrm>
              <a:custGeom>
                <a:avLst/>
                <a:gdLst>
                  <a:gd name="T0" fmla="*/ 50 w 45"/>
                  <a:gd name="T1" fmla="*/ 170 h 32"/>
                  <a:gd name="T2" fmla="*/ 271 w 45"/>
                  <a:gd name="T3" fmla="*/ 375 h 32"/>
                  <a:gd name="T4" fmla="*/ 663 w 45"/>
                  <a:gd name="T5" fmla="*/ 409 h 32"/>
                  <a:gd name="T6" fmla="*/ 379 w 45"/>
                  <a:gd name="T7" fmla="*/ 133 h 32"/>
                  <a:gd name="T8" fmla="*/ 50 w 45"/>
                  <a:gd name="T9" fmla="*/ 17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3" y="9"/>
                    </a:moveTo>
                    <a:cubicBezTo>
                      <a:pt x="0" y="17"/>
                      <a:pt x="10" y="18"/>
                      <a:pt x="17" y="20"/>
                    </a:cubicBezTo>
                    <a:cubicBezTo>
                      <a:pt x="24" y="22"/>
                      <a:pt x="39" y="32"/>
                      <a:pt x="42" y="22"/>
                    </a:cubicBezTo>
                    <a:cubicBezTo>
                      <a:pt x="45" y="12"/>
                      <a:pt x="36" y="10"/>
                      <a:pt x="24" y="7"/>
                    </a:cubicBezTo>
                    <a:cubicBezTo>
                      <a:pt x="12" y="4"/>
                      <a:pt x="6" y="0"/>
                      <a:pt x="3" y="9"/>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58" name="Freeform 108">
                <a:extLst>
                  <a:ext uri="{FF2B5EF4-FFF2-40B4-BE49-F238E27FC236}">
                    <a16:creationId xmlns:a16="http://schemas.microsoft.com/office/drawing/2014/main" id="{1A056B07-BAD0-4B95-93C0-7D6CB95C479B}"/>
                  </a:ext>
                </a:extLst>
              </p:cNvPr>
              <p:cNvSpPr>
                <a:spLocks/>
              </p:cNvSpPr>
              <p:nvPr/>
            </p:nvSpPr>
            <p:spPr bwMode="auto">
              <a:xfrm>
                <a:off x="2896" y="1960"/>
                <a:ext cx="110" cy="83"/>
              </a:xfrm>
              <a:custGeom>
                <a:avLst/>
                <a:gdLst>
                  <a:gd name="T0" fmla="*/ 645 w 44"/>
                  <a:gd name="T1" fmla="*/ 150 h 31"/>
                  <a:gd name="T2" fmla="*/ 425 w 44"/>
                  <a:gd name="T3" fmla="*/ 367 h 31"/>
                  <a:gd name="T4" fmla="*/ 33 w 44"/>
                  <a:gd name="T5" fmla="*/ 388 h 31"/>
                  <a:gd name="T6" fmla="*/ 300 w 44"/>
                  <a:gd name="T7" fmla="*/ 171 h 31"/>
                  <a:gd name="T8" fmla="*/ 645 w 44"/>
                  <a:gd name="T9" fmla="*/ 15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1">
                    <a:moveTo>
                      <a:pt x="41" y="8"/>
                    </a:moveTo>
                    <a:cubicBezTo>
                      <a:pt x="44" y="16"/>
                      <a:pt x="34" y="17"/>
                      <a:pt x="27" y="19"/>
                    </a:cubicBezTo>
                    <a:cubicBezTo>
                      <a:pt x="19" y="21"/>
                      <a:pt x="5" y="31"/>
                      <a:pt x="2" y="20"/>
                    </a:cubicBezTo>
                    <a:cubicBezTo>
                      <a:pt x="0" y="11"/>
                      <a:pt x="7" y="12"/>
                      <a:pt x="19" y="9"/>
                    </a:cubicBezTo>
                    <a:cubicBezTo>
                      <a:pt x="31" y="6"/>
                      <a:pt x="38" y="0"/>
                      <a:pt x="41"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59" name="Freeform 109">
                <a:extLst>
                  <a:ext uri="{FF2B5EF4-FFF2-40B4-BE49-F238E27FC236}">
                    <a16:creationId xmlns:a16="http://schemas.microsoft.com/office/drawing/2014/main" id="{862A243B-818D-4DCC-A09D-692FECD963CB}"/>
                  </a:ext>
                </a:extLst>
              </p:cNvPr>
              <p:cNvSpPr>
                <a:spLocks/>
              </p:cNvSpPr>
              <p:nvPr/>
            </p:nvSpPr>
            <p:spPr bwMode="auto">
              <a:xfrm>
                <a:off x="2886" y="1909"/>
                <a:ext cx="98" cy="80"/>
              </a:xfrm>
              <a:custGeom>
                <a:avLst/>
                <a:gdLst>
                  <a:gd name="T0" fmla="*/ 568 w 39"/>
                  <a:gd name="T1" fmla="*/ 149 h 30"/>
                  <a:gd name="T2" fmla="*/ 397 w 39"/>
                  <a:gd name="T3" fmla="*/ 376 h 30"/>
                  <a:gd name="T4" fmla="*/ 33 w 39"/>
                  <a:gd name="T5" fmla="*/ 419 h 30"/>
                  <a:gd name="T6" fmla="*/ 271 w 39"/>
                  <a:gd name="T7" fmla="*/ 192 h 30"/>
                  <a:gd name="T8" fmla="*/ 568 w 39"/>
                  <a:gd name="T9" fmla="*/ 14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0">
                    <a:moveTo>
                      <a:pt x="36" y="8"/>
                    </a:moveTo>
                    <a:cubicBezTo>
                      <a:pt x="39" y="16"/>
                      <a:pt x="32" y="18"/>
                      <a:pt x="25" y="20"/>
                    </a:cubicBezTo>
                    <a:cubicBezTo>
                      <a:pt x="17" y="22"/>
                      <a:pt x="3" y="30"/>
                      <a:pt x="2" y="22"/>
                    </a:cubicBezTo>
                    <a:cubicBezTo>
                      <a:pt x="0" y="12"/>
                      <a:pt x="6" y="13"/>
                      <a:pt x="17" y="10"/>
                    </a:cubicBezTo>
                    <a:cubicBezTo>
                      <a:pt x="26" y="7"/>
                      <a:pt x="33" y="0"/>
                      <a:pt x="36"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60" name="Freeform 110">
                <a:extLst>
                  <a:ext uri="{FF2B5EF4-FFF2-40B4-BE49-F238E27FC236}">
                    <a16:creationId xmlns:a16="http://schemas.microsoft.com/office/drawing/2014/main" id="{C4969FAD-4062-4912-A545-5EF888CA5366}"/>
                  </a:ext>
                </a:extLst>
              </p:cNvPr>
              <p:cNvSpPr>
                <a:spLocks/>
              </p:cNvSpPr>
              <p:nvPr/>
            </p:nvSpPr>
            <p:spPr bwMode="auto">
              <a:xfrm>
                <a:off x="2921" y="2048"/>
                <a:ext cx="113" cy="85"/>
              </a:xfrm>
              <a:custGeom>
                <a:avLst/>
                <a:gdLst>
                  <a:gd name="T0" fmla="*/ 63 w 45"/>
                  <a:gd name="T1" fmla="*/ 430 h 32"/>
                  <a:gd name="T2" fmla="*/ 284 w 45"/>
                  <a:gd name="T3" fmla="*/ 226 h 32"/>
                  <a:gd name="T4" fmla="*/ 663 w 45"/>
                  <a:gd name="T5" fmla="*/ 205 h 32"/>
                  <a:gd name="T6" fmla="*/ 397 w 45"/>
                  <a:gd name="T7" fmla="*/ 430 h 32"/>
                  <a:gd name="T8" fmla="*/ 63 w 45"/>
                  <a:gd name="T9" fmla="*/ 43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4" y="23"/>
                    </a:moveTo>
                    <a:cubicBezTo>
                      <a:pt x="0" y="15"/>
                      <a:pt x="11" y="14"/>
                      <a:pt x="18" y="12"/>
                    </a:cubicBezTo>
                    <a:cubicBezTo>
                      <a:pt x="25" y="10"/>
                      <a:pt x="40" y="0"/>
                      <a:pt x="42" y="11"/>
                    </a:cubicBezTo>
                    <a:cubicBezTo>
                      <a:pt x="45" y="20"/>
                      <a:pt x="37" y="20"/>
                      <a:pt x="25" y="23"/>
                    </a:cubicBezTo>
                    <a:cubicBezTo>
                      <a:pt x="14" y="26"/>
                      <a:pt x="7" y="32"/>
                      <a:pt x="4" y="23"/>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61" name="Freeform 111">
                <a:extLst>
                  <a:ext uri="{FF2B5EF4-FFF2-40B4-BE49-F238E27FC236}">
                    <a16:creationId xmlns:a16="http://schemas.microsoft.com/office/drawing/2014/main" id="{3FBBE7CE-F34A-43C1-8171-D37BDF378623}"/>
                  </a:ext>
                </a:extLst>
              </p:cNvPr>
              <p:cNvSpPr>
                <a:spLocks/>
              </p:cNvSpPr>
              <p:nvPr/>
            </p:nvSpPr>
            <p:spPr bwMode="auto">
              <a:xfrm>
                <a:off x="2946" y="2104"/>
                <a:ext cx="98" cy="77"/>
              </a:xfrm>
              <a:custGeom>
                <a:avLst/>
                <a:gdLst>
                  <a:gd name="T0" fmla="*/ 50 w 39"/>
                  <a:gd name="T1" fmla="*/ 396 h 29"/>
                  <a:gd name="T2" fmla="*/ 221 w 39"/>
                  <a:gd name="T3" fmla="*/ 170 h 29"/>
                  <a:gd name="T4" fmla="*/ 588 w 39"/>
                  <a:gd name="T5" fmla="*/ 149 h 29"/>
                  <a:gd name="T6" fmla="*/ 334 w 39"/>
                  <a:gd name="T7" fmla="*/ 374 h 29"/>
                  <a:gd name="T8" fmla="*/ 50 w 39"/>
                  <a:gd name="T9" fmla="*/ 39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9">
                    <a:moveTo>
                      <a:pt x="3" y="21"/>
                    </a:moveTo>
                    <a:cubicBezTo>
                      <a:pt x="0" y="13"/>
                      <a:pt x="7" y="11"/>
                      <a:pt x="14" y="9"/>
                    </a:cubicBezTo>
                    <a:cubicBezTo>
                      <a:pt x="21" y="7"/>
                      <a:pt x="35" y="0"/>
                      <a:pt x="37" y="8"/>
                    </a:cubicBezTo>
                    <a:cubicBezTo>
                      <a:pt x="39" y="17"/>
                      <a:pt x="33" y="16"/>
                      <a:pt x="21" y="20"/>
                    </a:cubicBezTo>
                    <a:cubicBezTo>
                      <a:pt x="13" y="22"/>
                      <a:pt x="6" y="29"/>
                      <a:pt x="3" y="2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62" name="Freeform 112">
                <a:extLst>
                  <a:ext uri="{FF2B5EF4-FFF2-40B4-BE49-F238E27FC236}">
                    <a16:creationId xmlns:a16="http://schemas.microsoft.com/office/drawing/2014/main" id="{98849CFC-A632-47EB-8F3C-55B0A6B03D79}"/>
                  </a:ext>
                </a:extLst>
              </p:cNvPr>
              <p:cNvSpPr>
                <a:spLocks/>
              </p:cNvSpPr>
              <p:nvPr/>
            </p:nvSpPr>
            <p:spPr bwMode="auto">
              <a:xfrm>
                <a:off x="2961" y="2152"/>
                <a:ext cx="98" cy="80"/>
              </a:xfrm>
              <a:custGeom>
                <a:avLst/>
                <a:gdLst>
                  <a:gd name="T0" fmla="*/ 50 w 39"/>
                  <a:gd name="T1" fmla="*/ 419 h 30"/>
                  <a:gd name="T2" fmla="*/ 239 w 39"/>
                  <a:gd name="T3" fmla="*/ 171 h 30"/>
                  <a:gd name="T4" fmla="*/ 588 w 39"/>
                  <a:gd name="T5" fmla="*/ 149 h 30"/>
                  <a:gd name="T6" fmla="*/ 347 w 39"/>
                  <a:gd name="T7" fmla="*/ 376 h 30"/>
                  <a:gd name="T8" fmla="*/ 50 w 39"/>
                  <a:gd name="T9" fmla="*/ 41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0">
                    <a:moveTo>
                      <a:pt x="3" y="22"/>
                    </a:moveTo>
                    <a:cubicBezTo>
                      <a:pt x="0" y="13"/>
                      <a:pt x="7" y="11"/>
                      <a:pt x="15" y="9"/>
                    </a:cubicBezTo>
                    <a:cubicBezTo>
                      <a:pt x="22" y="7"/>
                      <a:pt x="36" y="0"/>
                      <a:pt x="37" y="8"/>
                    </a:cubicBezTo>
                    <a:cubicBezTo>
                      <a:pt x="39" y="17"/>
                      <a:pt x="34" y="17"/>
                      <a:pt x="22" y="20"/>
                    </a:cubicBezTo>
                    <a:cubicBezTo>
                      <a:pt x="13" y="23"/>
                      <a:pt x="6" y="30"/>
                      <a:pt x="3" y="22"/>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63" name="Freeform 113">
                <a:extLst>
                  <a:ext uri="{FF2B5EF4-FFF2-40B4-BE49-F238E27FC236}">
                    <a16:creationId xmlns:a16="http://schemas.microsoft.com/office/drawing/2014/main" id="{86CA2D1A-F14A-4912-99CB-E0F7D602DC58}"/>
                  </a:ext>
                </a:extLst>
              </p:cNvPr>
              <p:cNvSpPr>
                <a:spLocks/>
              </p:cNvSpPr>
              <p:nvPr/>
            </p:nvSpPr>
            <p:spPr bwMode="auto">
              <a:xfrm>
                <a:off x="2906" y="2008"/>
                <a:ext cx="115" cy="83"/>
              </a:xfrm>
              <a:custGeom>
                <a:avLst/>
                <a:gdLst>
                  <a:gd name="T0" fmla="*/ 675 w 46"/>
                  <a:gd name="T1" fmla="*/ 150 h 31"/>
                  <a:gd name="T2" fmla="*/ 438 w 46"/>
                  <a:gd name="T3" fmla="*/ 367 h 31"/>
                  <a:gd name="T4" fmla="*/ 50 w 46"/>
                  <a:gd name="T5" fmla="*/ 402 h 31"/>
                  <a:gd name="T6" fmla="*/ 333 w 46"/>
                  <a:gd name="T7" fmla="*/ 171 h 31"/>
                  <a:gd name="T8" fmla="*/ 675 w 46"/>
                  <a:gd name="T9" fmla="*/ 15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43" y="8"/>
                    </a:moveTo>
                    <a:cubicBezTo>
                      <a:pt x="46" y="16"/>
                      <a:pt x="35" y="17"/>
                      <a:pt x="28" y="19"/>
                    </a:cubicBezTo>
                    <a:cubicBezTo>
                      <a:pt x="21" y="21"/>
                      <a:pt x="6" y="31"/>
                      <a:pt x="3" y="21"/>
                    </a:cubicBezTo>
                    <a:cubicBezTo>
                      <a:pt x="0" y="11"/>
                      <a:pt x="9" y="12"/>
                      <a:pt x="21" y="9"/>
                    </a:cubicBezTo>
                    <a:cubicBezTo>
                      <a:pt x="33" y="6"/>
                      <a:pt x="40" y="0"/>
                      <a:pt x="43" y="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64" name="Freeform 114">
                <a:extLst>
                  <a:ext uri="{FF2B5EF4-FFF2-40B4-BE49-F238E27FC236}">
                    <a16:creationId xmlns:a16="http://schemas.microsoft.com/office/drawing/2014/main" id="{4AD16F5F-E060-4122-9938-F645869B50E7}"/>
                  </a:ext>
                </a:extLst>
              </p:cNvPr>
              <p:cNvSpPr>
                <a:spLocks/>
              </p:cNvSpPr>
              <p:nvPr/>
            </p:nvSpPr>
            <p:spPr bwMode="auto">
              <a:xfrm>
                <a:off x="2811" y="1387"/>
                <a:ext cx="135" cy="32"/>
              </a:xfrm>
              <a:custGeom>
                <a:avLst/>
                <a:gdLst>
                  <a:gd name="T0" fmla="*/ 813 w 54"/>
                  <a:gd name="T1" fmla="*/ 0 h 12"/>
                  <a:gd name="T2" fmla="*/ 408 w 54"/>
                  <a:gd name="T3" fmla="*/ 93 h 12"/>
                  <a:gd name="T4" fmla="*/ 408 w 54"/>
                  <a:gd name="T5" fmla="*/ 93 h 12"/>
                  <a:gd name="T6" fmla="*/ 20 w 54"/>
                  <a:gd name="T7" fmla="*/ 21 h 12"/>
                  <a:gd name="T8" fmla="*/ 0 w 54"/>
                  <a:gd name="T9" fmla="*/ 192 h 12"/>
                  <a:gd name="T10" fmla="*/ 408 w 54"/>
                  <a:gd name="T11" fmla="*/ 227 h 12"/>
                  <a:gd name="T12" fmla="*/ 408 w 54"/>
                  <a:gd name="T13" fmla="*/ 227 h 12"/>
                  <a:gd name="T14" fmla="*/ 833 w 54"/>
                  <a:gd name="T15" fmla="*/ 205 h 12"/>
                  <a:gd name="T16" fmla="*/ 845 w 54"/>
                  <a:gd name="T17" fmla="*/ 227 h 12"/>
                  <a:gd name="T18" fmla="*/ 845 w 54"/>
                  <a:gd name="T19" fmla="*/ 205 h 12"/>
                  <a:gd name="T20" fmla="*/ 813 w 5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12">
                    <a:moveTo>
                      <a:pt x="52" y="0"/>
                    </a:moveTo>
                    <a:cubicBezTo>
                      <a:pt x="47" y="4"/>
                      <a:pt x="39" y="5"/>
                      <a:pt x="26" y="5"/>
                    </a:cubicBezTo>
                    <a:cubicBezTo>
                      <a:pt x="26" y="5"/>
                      <a:pt x="26" y="5"/>
                      <a:pt x="26" y="5"/>
                    </a:cubicBezTo>
                    <a:cubicBezTo>
                      <a:pt x="14" y="5"/>
                      <a:pt x="6" y="4"/>
                      <a:pt x="1" y="1"/>
                    </a:cubicBezTo>
                    <a:cubicBezTo>
                      <a:pt x="2" y="4"/>
                      <a:pt x="2" y="8"/>
                      <a:pt x="0" y="10"/>
                    </a:cubicBezTo>
                    <a:cubicBezTo>
                      <a:pt x="3" y="9"/>
                      <a:pt x="6" y="12"/>
                      <a:pt x="26" y="12"/>
                    </a:cubicBezTo>
                    <a:cubicBezTo>
                      <a:pt x="26" y="12"/>
                      <a:pt x="26" y="12"/>
                      <a:pt x="26" y="12"/>
                    </a:cubicBezTo>
                    <a:cubicBezTo>
                      <a:pt x="48" y="12"/>
                      <a:pt x="49" y="8"/>
                      <a:pt x="53" y="11"/>
                    </a:cubicBezTo>
                    <a:cubicBezTo>
                      <a:pt x="53" y="11"/>
                      <a:pt x="54" y="11"/>
                      <a:pt x="54" y="12"/>
                    </a:cubicBezTo>
                    <a:cubicBezTo>
                      <a:pt x="54" y="11"/>
                      <a:pt x="54" y="11"/>
                      <a:pt x="54" y="11"/>
                    </a:cubicBezTo>
                    <a:cubicBezTo>
                      <a:pt x="51" y="9"/>
                      <a:pt x="50" y="4"/>
                      <a:pt x="52"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65" name="Freeform 115">
                <a:extLst>
                  <a:ext uri="{FF2B5EF4-FFF2-40B4-BE49-F238E27FC236}">
                    <a16:creationId xmlns:a16="http://schemas.microsoft.com/office/drawing/2014/main" id="{34E0FE69-98F0-45B5-9875-68388FE7C958}"/>
                  </a:ext>
                </a:extLst>
              </p:cNvPr>
              <p:cNvSpPr>
                <a:spLocks/>
              </p:cNvSpPr>
              <p:nvPr/>
            </p:nvSpPr>
            <p:spPr bwMode="auto">
              <a:xfrm>
                <a:off x="2809" y="1309"/>
                <a:ext cx="137" cy="35"/>
              </a:xfrm>
              <a:custGeom>
                <a:avLst/>
                <a:gdLst>
                  <a:gd name="T0" fmla="*/ 820 w 55"/>
                  <a:gd name="T1" fmla="*/ 0 h 13"/>
                  <a:gd name="T2" fmla="*/ 416 w 55"/>
                  <a:gd name="T3" fmla="*/ 94 h 13"/>
                  <a:gd name="T4" fmla="*/ 416 w 55"/>
                  <a:gd name="T5" fmla="*/ 94 h 13"/>
                  <a:gd name="T6" fmla="*/ 30 w 55"/>
                  <a:gd name="T7" fmla="*/ 22 h 13"/>
                  <a:gd name="T8" fmla="*/ 0 w 55"/>
                  <a:gd name="T9" fmla="*/ 232 h 13"/>
                  <a:gd name="T10" fmla="*/ 416 w 55"/>
                  <a:gd name="T11" fmla="*/ 253 h 13"/>
                  <a:gd name="T12" fmla="*/ 416 w 55"/>
                  <a:gd name="T13" fmla="*/ 253 h 13"/>
                  <a:gd name="T14" fmla="*/ 837 w 55"/>
                  <a:gd name="T15" fmla="*/ 232 h 13"/>
                  <a:gd name="T16" fmla="*/ 849 w 55"/>
                  <a:gd name="T17" fmla="*/ 232 h 13"/>
                  <a:gd name="T18" fmla="*/ 849 w 55"/>
                  <a:gd name="T19" fmla="*/ 232 h 13"/>
                  <a:gd name="T20" fmla="*/ 820 w 5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13">
                    <a:moveTo>
                      <a:pt x="53" y="0"/>
                    </a:moveTo>
                    <a:cubicBezTo>
                      <a:pt x="49" y="4"/>
                      <a:pt x="40" y="5"/>
                      <a:pt x="27" y="5"/>
                    </a:cubicBezTo>
                    <a:cubicBezTo>
                      <a:pt x="27" y="5"/>
                      <a:pt x="27" y="5"/>
                      <a:pt x="27" y="5"/>
                    </a:cubicBezTo>
                    <a:cubicBezTo>
                      <a:pt x="15" y="5"/>
                      <a:pt x="7" y="4"/>
                      <a:pt x="2" y="1"/>
                    </a:cubicBezTo>
                    <a:cubicBezTo>
                      <a:pt x="4" y="5"/>
                      <a:pt x="2" y="10"/>
                      <a:pt x="0" y="12"/>
                    </a:cubicBezTo>
                    <a:cubicBezTo>
                      <a:pt x="4" y="9"/>
                      <a:pt x="5" y="13"/>
                      <a:pt x="27" y="13"/>
                    </a:cubicBezTo>
                    <a:cubicBezTo>
                      <a:pt x="27" y="13"/>
                      <a:pt x="27" y="13"/>
                      <a:pt x="27" y="13"/>
                    </a:cubicBezTo>
                    <a:cubicBezTo>
                      <a:pt x="49" y="13"/>
                      <a:pt x="50" y="9"/>
                      <a:pt x="54" y="12"/>
                    </a:cubicBezTo>
                    <a:cubicBezTo>
                      <a:pt x="54" y="12"/>
                      <a:pt x="55" y="12"/>
                      <a:pt x="55" y="12"/>
                    </a:cubicBezTo>
                    <a:cubicBezTo>
                      <a:pt x="55" y="12"/>
                      <a:pt x="55" y="12"/>
                      <a:pt x="55" y="12"/>
                    </a:cubicBezTo>
                    <a:cubicBezTo>
                      <a:pt x="52" y="10"/>
                      <a:pt x="51" y="4"/>
                      <a:pt x="53"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66" name="Freeform 116">
                <a:extLst>
                  <a:ext uri="{FF2B5EF4-FFF2-40B4-BE49-F238E27FC236}">
                    <a16:creationId xmlns:a16="http://schemas.microsoft.com/office/drawing/2014/main" id="{33DCE4AA-09F6-47BA-B314-288976B8BA29}"/>
                  </a:ext>
                </a:extLst>
              </p:cNvPr>
              <p:cNvSpPr>
                <a:spLocks/>
              </p:cNvSpPr>
              <p:nvPr/>
            </p:nvSpPr>
            <p:spPr bwMode="auto">
              <a:xfrm>
                <a:off x="2811" y="1629"/>
                <a:ext cx="133" cy="32"/>
              </a:xfrm>
              <a:custGeom>
                <a:avLst/>
                <a:gdLst>
                  <a:gd name="T0" fmla="*/ 409 w 53"/>
                  <a:gd name="T1" fmla="*/ 227 h 12"/>
                  <a:gd name="T2" fmla="*/ 409 w 53"/>
                  <a:gd name="T3" fmla="*/ 227 h 12"/>
                  <a:gd name="T4" fmla="*/ 838 w 53"/>
                  <a:gd name="T5" fmla="*/ 205 h 12"/>
                  <a:gd name="T6" fmla="*/ 818 w 53"/>
                  <a:gd name="T7" fmla="*/ 0 h 12"/>
                  <a:gd name="T8" fmla="*/ 409 w 53"/>
                  <a:gd name="T9" fmla="*/ 93 h 12"/>
                  <a:gd name="T10" fmla="*/ 409 w 53"/>
                  <a:gd name="T11" fmla="*/ 93 h 12"/>
                  <a:gd name="T12" fmla="*/ 20 w 53"/>
                  <a:gd name="T13" fmla="*/ 21 h 12"/>
                  <a:gd name="T14" fmla="*/ 0 w 53"/>
                  <a:gd name="T15" fmla="*/ 192 h 12"/>
                  <a:gd name="T16" fmla="*/ 409 w 53"/>
                  <a:gd name="T17" fmla="*/ 22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12">
                    <a:moveTo>
                      <a:pt x="26" y="12"/>
                    </a:moveTo>
                    <a:cubicBezTo>
                      <a:pt x="26" y="12"/>
                      <a:pt x="26" y="12"/>
                      <a:pt x="26" y="12"/>
                    </a:cubicBezTo>
                    <a:cubicBezTo>
                      <a:pt x="47" y="12"/>
                      <a:pt x="49" y="8"/>
                      <a:pt x="53" y="11"/>
                    </a:cubicBezTo>
                    <a:cubicBezTo>
                      <a:pt x="51" y="8"/>
                      <a:pt x="50" y="3"/>
                      <a:pt x="52" y="0"/>
                    </a:cubicBezTo>
                    <a:cubicBezTo>
                      <a:pt x="48" y="4"/>
                      <a:pt x="39" y="5"/>
                      <a:pt x="26" y="5"/>
                    </a:cubicBezTo>
                    <a:cubicBezTo>
                      <a:pt x="26" y="5"/>
                      <a:pt x="26" y="5"/>
                      <a:pt x="26" y="5"/>
                    </a:cubicBezTo>
                    <a:cubicBezTo>
                      <a:pt x="14" y="5"/>
                      <a:pt x="6" y="4"/>
                      <a:pt x="1" y="1"/>
                    </a:cubicBezTo>
                    <a:cubicBezTo>
                      <a:pt x="2" y="4"/>
                      <a:pt x="2" y="8"/>
                      <a:pt x="0" y="10"/>
                    </a:cubicBezTo>
                    <a:cubicBezTo>
                      <a:pt x="4" y="9"/>
                      <a:pt x="7" y="12"/>
                      <a:pt x="26" y="12"/>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67" name="Freeform 117">
                <a:extLst>
                  <a:ext uri="{FF2B5EF4-FFF2-40B4-BE49-F238E27FC236}">
                    <a16:creationId xmlns:a16="http://schemas.microsoft.com/office/drawing/2014/main" id="{F8D10BAD-AD70-4D46-A8B0-908D0F69F433}"/>
                  </a:ext>
                </a:extLst>
              </p:cNvPr>
              <p:cNvSpPr>
                <a:spLocks/>
              </p:cNvSpPr>
              <p:nvPr/>
            </p:nvSpPr>
            <p:spPr bwMode="auto">
              <a:xfrm>
                <a:off x="2814" y="1541"/>
                <a:ext cx="132" cy="38"/>
              </a:xfrm>
              <a:custGeom>
                <a:avLst/>
                <a:gdLst>
                  <a:gd name="T0" fmla="*/ 384 w 53"/>
                  <a:gd name="T1" fmla="*/ 141 h 14"/>
                  <a:gd name="T2" fmla="*/ 384 w 53"/>
                  <a:gd name="T3" fmla="*/ 141 h 14"/>
                  <a:gd name="T4" fmla="*/ 0 w 53"/>
                  <a:gd name="T5" fmla="*/ 60 h 14"/>
                  <a:gd name="T6" fmla="*/ 0 w 53"/>
                  <a:gd name="T7" fmla="*/ 244 h 14"/>
                  <a:gd name="T8" fmla="*/ 384 w 53"/>
                  <a:gd name="T9" fmla="*/ 280 h 14"/>
                  <a:gd name="T10" fmla="*/ 384 w 53"/>
                  <a:gd name="T11" fmla="*/ 280 h 14"/>
                  <a:gd name="T12" fmla="*/ 787 w 53"/>
                  <a:gd name="T13" fmla="*/ 244 h 14"/>
                  <a:gd name="T14" fmla="*/ 819 w 53"/>
                  <a:gd name="T15" fmla="*/ 0 h 14"/>
                  <a:gd name="T16" fmla="*/ 819 w 53"/>
                  <a:gd name="T17" fmla="*/ 0 h 14"/>
                  <a:gd name="T18" fmla="*/ 807 w 53"/>
                  <a:gd name="T19" fmla="*/ 38 h 14"/>
                  <a:gd name="T20" fmla="*/ 384 w 53"/>
                  <a:gd name="T21" fmla="*/ 14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4">
                    <a:moveTo>
                      <a:pt x="25" y="7"/>
                    </a:moveTo>
                    <a:cubicBezTo>
                      <a:pt x="25" y="7"/>
                      <a:pt x="25" y="7"/>
                      <a:pt x="25" y="7"/>
                    </a:cubicBezTo>
                    <a:cubicBezTo>
                      <a:pt x="13" y="7"/>
                      <a:pt x="5" y="6"/>
                      <a:pt x="0" y="3"/>
                    </a:cubicBezTo>
                    <a:cubicBezTo>
                      <a:pt x="1" y="6"/>
                      <a:pt x="1" y="10"/>
                      <a:pt x="0" y="12"/>
                    </a:cubicBezTo>
                    <a:cubicBezTo>
                      <a:pt x="3" y="11"/>
                      <a:pt x="6" y="14"/>
                      <a:pt x="25" y="14"/>
                    </a:cubicBezTo>
                    <a:cubicBezTo>
                      <a:pt x="25" y="14"/>
                      <a:pt x="25" y="14"/>
                      <a:pt x="25" y="14"/>
                    </a:cubicBezTo>
                    <a:cubicBezTo>
                      <a:pt x="46" y="14"/>
                      <a:pt x="48" y="10"/>
                      <a:pt x="51" y="12"/>
                    </a:cubicBezTo>
                    <a:cubicBezTo>
                      <a:pt x="49" y="9"/>
                      <a:pt x="49" y="4"/>
                      <a:pt x="53" y="0"/>
                    </a:cubicBezTo>
                    <a:cubicBezTo>
                      <a:pt x="53" y="0"/>
                      <a:pt x="53" y="0"/>
                      <a:pt x="53" y="0"/>
                    </a:cubicBezTo>
                    <a:cubicBezTo>
                      <a:pt x="52" y="1"/>
                      <a:pt x="52" y="1"/>
                      <a:pt x="52" y="2"/>
                    </a:cubicBezTo>
                    <a:cubicBezTo>
                      <a:pt x="47" y="6"/>
                      <a:pt x="38" y="7"/>
                      <a:pt x="25" y="7"/>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68" name="Freeform 118">
                <a:extLst>
                  <a:ext uri="{FF2B5EF4-FFF2-40B4-BE49-F238E27FC236}">
                    <a16:creationId xmlns:a16="http://schemas.microsoft.com/office/drawing/2014/main" id="{1A340D13-59CA-4E7C-86C8-2683908E61E4}"/>
                  </a:ext>
                </a:extLst>
              </p:cNvPr>
              <p:cNvSpPr>
                <a:spLocks/>
              </p:cNvSpPr>
              <p:nvPr/>
            </p:nvSpPr>
            <p:spPr bwMode="auto">
              <a:xfrm>
                <a:off x="2811" y="1464"/>
                <a:ext cx="135" cy="40"/>
              </a:xfrm>
              <a:custGeom>
                <a:avLst/>
                <a:gdLst>
                  <a:gd name="T0" fmla="*/ 845 w 54"/>
                  <a:gd name="T1" fmla="*/ 0 h 15"/>
                  <a:gd name="T2" fmla="*/ 833 w 54"/>
                  <a:gd name="T3" fmla="*/ 35 h 15"/>
                  <a:gd name="T4" fmla="*/ 408 w 54"/>
                  <a:gd name="T5" fmla="*/ 136 h 15"/>
                  <a:gd name="T6" fmla="*/ 408 w 54"/>
                  <a:gd name="T7" fmla="*/ 136 h 15"/>
                  <a:gd name="T8" fmla="*/ 20 w 54"/>
                  <a:gd name="T9" fmla="*/ 56 h 15"/>
                  <a:gd name="T10" fmla="*/ 0 w 54"/>
                  <a:gd name="T11" fmla="*/ 248 h 15"/>
                  <a:gd name="T12" fmla="*/ 408 w 54"/>
                  <a:gd name="T13" fmla="*/ 285 h 15"/>
                  <a:gd name="T14" fmla="*/ 408 w 54"/>
                  <a:gd name="T15" fmla="*/ 285 h 15"/>
                  <a:gd name="T16" fmla="*/ 833 w 54"/>
                  <a:gd name="T17" fmla="*/ 264 h 15"/>
                  <a:gd name="T18" fmla="*/ 845 w 54"/>
                  <a:gd name="T19" fmla="*/ 264 h 15"/>
                  <a:gd name="T20" fmla="*/ 845 w 54"/>
                  <a:gd name="T21" fmla="*/ 264 h 15"/>
                  <a:gd name="T22" fmla="*/ 845 w 54"/>
                  <a:gd name="T23" fmla="*/ 21 h 15"/>
                  <a:gd name="T24" fmla="*/ 845 w 5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5">
                    <a:moveTo>
                      <a:pt x="54" y="0"/>
                    </a:moveTo>
                    <a:cubicBezTo>
                      <a:pt x="53" y="1"/>
                      <a:pt x="53" y="1"/>
                      <a:pt x="53" y="2"/>
                    </a:cubicBezTo>
                    <a:cubicBezTo>
                      <a:pt x="48" y="6"/>
                      <a:pt x="39" y="7"/>
                      <a:pt x="26" y="7"/>
                    </a:cubicBezTo>
                    <a:cubicBezTo>
                      <a:pt x="26" y="7"/>
                      <a:pt x="26" y="7"/>
                      <a:pt x="26" y="7"/>
                    </a:cubicBezTo>
                    <a:cubicBezTo>
                      <a:pt x="14" y="7"/>
                      <a:pt x="6" y="6"/>
                      <a:pt x="1" y="3"/>
                    </a:cubicBezTo>
                    <a:cubicBezTo>
                      <a:pt x="3" y="6"/>
                      <a:pt x="2" y="11"/>
                      <a:pt x="0" y="13"/>
                    </a:cubicBezTo>
                    <a:cubicBezTo>
                      <a:pt x="3" y="12"/>
                      <a:pt x="6" y="15"/>
                      <a:pt x="26" y="15"/>
                    </a:cubicBezTo>
                    <a:cubicBezTo>
                      <a:pt x="26" y="15"/>
                      <a:pt x="26" y="15"/>
                      <a:pt x="26" y="15"/>
                    </a:cubicBezTo>
                    <a:cubicBezTo>
                      <a:pt x="48" y="15"/>
                      <a:pt x="49" y="11"/>
                      <a:pt x="53" y="14"/>
                    </a:cubicBezTo>
                    <a:cubicBezTo>
                      <a:pt x="53" y="14"/>
                      <a:pt x="54" y="14"/>
                      <a:pt x="54" y="14"/>
                    </a:cubicBezTo>
                    <a:cubicBezTo>
                      <a:pt x="54" y="14"/>
                      <a:pt x="54" y="14"/>
                      <a:pt x="54" y="14"/>
                    </a:cubicBezTo>
                    <a:cubicBezTo>
                      <a:pt x="51" y="12"/>
                      <a:pt x="49" y="5"/>
                      <a:pt x="54" y="1"/>
                    </a:cubicBezTo>
                    <a:lnTo>
                      <a:pt x="54" y="0"/>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69" name="Freeform 119">
                <a:extLst>
                  <a:ext uri="{FF2B5EF4-FFF2-40B4-BE49-F238E27FC236}">
                    <a16:creationId xmlns:a16="http://schemas.microsoft.com/office/drawing/2014/main" id="{DE3B8CCD-ACD0-47B4-830D-54E6F584561B}"/>
                  </a:ext>
                </a:extLst>
              </p:cNvPr>
              <p:cNvSpPr>
                <a:spLocks/>
              </p:cNvSpPr>
              <p:nvPr/>
            </p:nvSpPr>
            <p:spPr bwMode="auto">
              <a:xfrm>
                <a:off x="2896" y="1947"/>
                <a:ext cx="90" cy="50"/>
              </a:xfrm>
              <a:custGeom>
                <a:avLst/>
                <a:gdLst>
                  <a:gd name="T0" fmla="*/ 563 w 36"/>
                  <a:gd name="T1" fmla="*/ 166 h 19"/>
                  <a:gd name="T2" fmla="*/ 500 w 36"/>
                  <a:gd name="T3" fmla="*/ 0 h 19"/>
                  <a:gd name="T4" fmla="*/ 500 w 36"/>
                  <a:gd name="T5" fmla="*/ 0 h 19"/>
                  <a:gd name="T6" fmla="*/ 333 w 36"/>
                  <a:gd name="T7" fmla="*/ 111 h 19"/>
                  <a:gd name="T8" fmla="*/ 0 w 36"/>
                  <a:gd name="T9" fmla="*/ 200 h 19"/>
                  <a:gd name="T10" fmla="*/ 50 w 36"/>
                  <a:gd name="T11" fmla="*/ 347 h 19"/>
                  <a:gd name="T12" fmla="*/ 300 w 36"/>
                  <a:gd name="T13" fmla="*/ 255 h 19"/>
                  <a:gd name="T14" fmla="*/ 563 w 36"/>
                  <a:gd name="T15" fmla="*/ 16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9">
                    <a:moveTo>
                      <a:pt x="36" y="9"/>
                    </a:moveTo>
                    <a:cubicBezTo>
                      <a:pt x="33" y="5"/>
                      <a:pt x="32" y="0"/>
                      <a:pt x="32" y="0"/>
                    </a:cubicBezTo>
                    <a:cubicBezTo>
                      <a:pt x="32" y="0"/>
                      <a:pt x="32" y="0"/>
                      <a:pt x="32" y="0"/>
                    </a:cubicBezTo>
                    <a:cubicBezTo>
                      <a:pt x="30" y="4"/>
                      <a:pt x="26" y="5"/>
                      <a:pt x="21" y="6"/>
                    </a:cubicBezTo>
                    <a:cubicBezTo>
                      <a:pt x="15" y="8"/>
                      <a:pt x="5" y="13"/>
                      <a:pt x="0" y="11"/>
                    </a:cubicBezTo>
                    <a:cubicBezTo>
                      <a:pt x="2" y="14"/>
                      <a:pt x="3" y="18"/>
                      <a:pt x="3" y="19"/>
                    </a:cubicBezTo>
                    <a:cubicBezTo>
                      <a:pt x="5" y="16"/>
                      <a:pt x="11" y="16"/>
                      <a:pt x="19" y="14"/>
                    </a:cubicBezTo>
                    <a:cubicBezTo>
                      <a:pt x="26" y="12"/>
                      <a:pt x="32" y="9"/>
                      <a:pt x="36" y="9"/>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70" name="Freeform 120">
                <a:extLst>
                  <a:ext uri="{FF2B5EF4-FFF2-40B4-BE49-F238E27FC236}">
                    <a16:creationId xmlns:a16="http://schemas.microsoft.com/office/drawing/2014/main" id="{8C41B6EA-33F3-4A93-8937-4A8B88FB17E1}"/>
                  </a:ext>
                </a:extLst>
              </p:cNvPr>
              <p:cNvSpPr>
                <a:spLocks/>
              </p:cNvSpPr>
              <p:nvPr/>
            </p:nvSpPr>
            <p:spPr bwMode="auto">
              <a:xfrm>
                <a:off x="2766" y="1997"/>
                <a:ext cx="95" cy="51"/>
              </a:xfrm>
              <a:custGeom>
                <a:avLst/>
                <a:gdLst>
                  <a:gd name="T0" fmla="*/ 0 w 38"/>
                  <a:gd name="T1" fmla="*/ 193 h 19"/>
                  <a:gd name="T2" fmla="*/ 313 w 38"/>
                  <a:gd name="T3" fmla="*/ 274 h 19"/>
                  <a:gd name="T4" fmla="*/ 563 w 38"/>
                  <a:gd name="T5" fmla="*/ 368 h 19"/>
                  <a:gd name="T6" fmla="*/ 595 w 38"/>
                  <a:gd name="T7" fmla="*/ 252 h 19"/>
                  <a:gd name="T8" fmla="*/ 595 w 38"/>
                  <a:gd name="T9" fmla="*/ 231 h 19"/>
                  <a:gd name="T10" fmla="*/ 283 w 38"/>
                  <a:gd name="T11" fmla="*/ 137 h 19"/>
                  <a:gd name="T12" fmla="*/ 50 w 38"/>
                  <a:gd name="T13" fmla="*/ 0 h 19"/>
                  <a:gd name="T14" fmla="*/ 50 w 38"/>
                  <a:gd name="T15" fmla="*/ 0 h 19"/>
                  <a:gd name="T16" fmla="*/ 0 w 38"/>
                  <a:gd name="T17" fmla="*/ 19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9">
                    <a:moveTo>
                      <a:pt x="0" y="10"/>
                    </a:moveTo>
                    <a:cubicBezTo>
                      <a:pt x="4" y="7"/>
                      <a:pt x="11" y="12"/>
                      <a:pt x="20" y="14"/>
                    </a:cubicBezTo>
                    <a:cubicBezTo>
                      <a:pt x="27" y="16"/>
                      <a:pt x="33" y="17"/>
                      <a:pt x="36" y="19"/>
                    </a:cubicBezTo>
                    <a:cubicBezTo>
                      <a:pt x="35" y="15"/>
                      <a:pt x="38" y="13"/>
                      <a:pt x="38" y="13"/>
                    </a:cubicBezTo>
                    <a:cubicBezTo>
                      <a:pt x="38" y="12"/>
                      <a:pt x="38" y="12"/>
                      <a:pt x="38" y="12"/>
                    </a:cubicBezTo>
                    <a:cubicBezTo>
                      <a:pt x="33" y="14"/>
                      <a:pt x="23" y="8"/>
                      <a:pt x="18" y="7"/>
                    </a:cubicBezTo>
                    <a:cubicBezTo>
                      <a:pt x="12" y="5"/>
                      <a:pt x="4" y="4"/>
                      <a:pt x="3" y="0"/>
                    </a:cubicBezTo>
                    <a:cubicBezTo>
                      <a:pt x="3" y="0"/>
                      <a:pt x="3" y="0"/>
                      <a:pt x="3" y="0"/>
                    </a:cubicBezTo>
                    <a:cubicBezTo>
                      <a:pt x="3" y="5"/>
                      <a:pt x="3" y="8"/>
                      <a:pt x="0" y="1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71" name="Freeform 121">
                <a:extLst>
                  <a:ext uri="{FF2B5EF4-FFF2-40B4-BE49-F238E27FC236}">
                    <a16:creationId xmlns:a16="http://schemas.microsoft.com/office/drawing/2014/main" id="{4A42ECFF-FF7E-4437-95ED-259870A5D4C1}"/>
                  </a:ext>
                </a:extLst>
              </p:cNvPr>
              <p:cNvSpPr>
                <a:spLocks/>
              </p:cNvSpPr>
              <p:nvPr/>
            </p:nvSpPr>
            <p:spPr bwMode="auto">
              <a:xfrm>
                <a:off x="2784" y="1957"/>
                <a:ext cx="87" cy="43"/>
              </a:xfrm>
              <a:custGeom>
                <a:avLst/>
                <a:gdLst>
                  <a:gd name="T0" fmla="*/ 186 w 35"/>
                  <a:gd name="T1" fmla="*/ 81 h 16"/>
                  <a:gd name="T2" fmla="*/ 12 w 35"/>
                  <a:gd name="T3" fmla="*/ 0 h 16"/>
                  <a:gd name="T4" fmla="*/ 0 w 35"/>
                  <a:gd name="T5" fmla="*/ 116 h 16"/>
                  <a:gd name="T6" fmla="*/ 278 w 35"/>
                  <a:gd name="T7" fmla="*/ 218 h 16"/>
                  <a:gd name="T8" fmla="*/ 524 w 35"/>
                  <a:gd name="T9" fmla="*/ 312 h 16"/>
                  <a:gd name="T10" fmla="*/ 537 w 35"/>
                  <a:gd name="T11" fmla="*/ 196 h 16"/>
                  <a:gd name="T12" fmla="*/ 537 w 35"/>
                  <a:gd name="T13" fmla="*/ 175 h 16"/>
                  <a:gd name="T14" fmla="*/ 186 w 35"/>
                  <a:gd name="T15" fmla="*/ 81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16">
                    <a:moveTo>
                      <a:pt x="12" y="4"/>
                    </a:moveTo>
                    <a:cubicBezTo>
                      <a:pt x="9" y="3"/>
                      <a:pt x="4" y="2"/>
                      <a:pt x="1" y="0"/>
                    </a:cubicBezTo>
                    <a:cubicBezTo>
                      <a:pt x="2" y="3"/>
                      <a:pt x="2" y="5"/>
                      <a:pt x="0" y="6"/>
                    </a:cubicBezTo>
                    <a:cubicBezTo>
                      <a:pt x="4" y="5"/>
                      <a:pt x="10" y="9"/>
                      <a:pt x="18" y="11"/>
                    </a:cubicBezTo>
                    <a:cubicBezTo>
                      <a:pt x="26" y="13"/>
                      <a:pt x="32" y="14"/>
                      <a:pt x="34" y="16"/>
                    </a:cubicBezTo>
                    <a:cubicBezTo>
                      <a:pt x="34" y="12"/>
                      <a:pt x="35" y="10"/>
                      <a:pt x="35" y="10"/>
                    </a:cubicBezTo>
                    <a:cubicBezTo>
                      <a:pt x="35" y="9"/>
                      <a:pt x="35" y="9"/>
                      <a:pt x="35" y="9"/>
                    </a:cubicBezTo>
                    <a:cubicBezTo>
                      <a:pt x="30" y="11"/>
                      <a:pt x="18" y="5"/>
                      <a:pt x="12" y="4"/>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72" name="Freeform 122">
                <a:extLst>
                  <a:ext uri="{FF2B5EF4-FFF2-40B4-BE49-F238E27FC236}">
                    <a16:creationId xmlns:a16="http://schemas.microsoft.com/office/drawing/2014/main" id="{4E14AD12-7B95-4563-968A-629FDF0BFEA5}"/>
                  </a:ext>
                </a:extLst>
              </p:cNvPr>
              <p:cNvSpPr>
                <a:spLocks/>
              </p:cNvSpPr>
              <p:nvPr/>
            </p:nvSpPr>
            <p:spPr bwMode="auto">
              <a:xfrm>
                <a:off x="2906" y="2000"/>
                <a:ext cx="98" cy="45"/>
              </a:xfrm>
              <a:custGeom>
                <a:avLst/>
                <a:gdLst>
                  <a:gd name="T0" fmla="*/ 334 w 39"/>
                  <a:gd name="T1" fmla="*/ 225 h 17"/>
                  <a:gd name="T2" fmla="*/ 618 w 39"/>
                  <a:gd name="T3" fmla="*/ 132 h 17"/>
                  <a:gd name="T4" fmla="*/ 568 w 39"/>
                  <a:gd name="T5" fmla="*/ 0 h 17"/>
                  <a:gd name="T6" fmla="*/ 367 w 39"/>
                  <a:gd name="T7" fmla="*/ 77 h 17"/>
                  <a:gd name="T8" fmla="*/ 0 w 39"/>
                  <a:gd name="T9" fmla="*/ 148 h 17"/>
                  <a:gd name="T10" fmla="*/ 0 w 39"/>
                  <a:gd name="T11" fmla="*/ 169 h 17"/>
                  <a:gd name="T12" fmla="*/ 63 w 39"/>
                  <a:gd name="T13" fmla="*/ 315 h 17"/>
                  <a:gd name="T14" fmla="*/ 334 w 39"/>
                  <a:gd name="T15" fmla="*/ 225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17">
                    <a:moveTo>
                      <a:pt x="21" y="12"/>
                    </a:moveTo>
                    <a:cubicBezTo>
                      <a:pt x="29" y="9"/>
                      <a:pt x="35" y="6"/>
                      <a:pt x="39" y="7"/>
                    </a:cubicBezTo>
                    <a:cubicBezTo>
                      <a:pt x="36" y="0"/>
                      <a:pt x="36" y="0"/>
                      <a:pt x="36" y="0"/>
                    </a:cubicBezTo>
                    <a:cubicBezTo>
                      <a:pt x="33" y="2"/>
                      <a:pt x="27" y="3"/>
                      <a:pt x="23" y="4"/>
                    </a:cubicBezTo>
                    <a:cubicBezTo>
                      <a:pt x="16" y="6"/>
                      <a:pt x="4" y="14"/>
                      <a:pt x="0" y="8"/>
                    </a:cubicBezTo>
                    <a:cubicBezTo>
                      <a:pt x="0" y="9"/>
                      <a:pt x="0" y="9"/>
                      <a:pt x="0" y="9"/>
                    </a:cubicBezTo>
                    <a:cubicBezTo>
                      <a:pt x="3" y="12"/>
                      <a:pt x="3" y="15"/>
                      <a:pt x="4" y="17"/>
                    </a:cubicBezTo>
                    <a:cubicBezTo>
                      <a:pt x="6" y="14"/>
                      <a:pt x="13" y="14"/>
                      <a:pt x="21" y="12"/>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73" name="Freeform 123">
                <a:extLst>
                  <a:ext uri="{FF2B5EF4-FFF2-40B4-BE49-F238E27FC236}">
                    <a16:creationId xmlns:a16="http://schemas.microsoft.com/office/drawing/2014/main" id="{289D5C03-2DD8-4784-A067-C1B7F8135E57}"/>
                  </a:ext>
                </a:extLst>
              </p:cNvPr>
              <p:cNvSpPr>
                <a:spLocks/>
              </p:cNvSpPr>
              <p:nvPr/>
            </p:nvSpPr>
            <p:spPr bwMode="auto">
              <a:xfrm>
                <a:off x="2766" y="2024"/>
                <a:ext cx="1" cy="3"/>
              </a:xfrm>
              <a:custGeom>
                <a:avLst/>
                <a:gdLst>
                  <a:gd name="T0" fmla="*/ 0 w 1"/>
                  <a:gd name="T1" fmla="*/ 0 h 1"/>
                  <a:gd name="T2" fmla="*/ 0 w 1"/>
                  <a:gd name="T3" fmla="*/ 27 h 1"/>
                  <a:gd name="T4" fmla="*/ 0 w 1"/>
                  <a:gd name="T5" fmla="*/ 27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1"/>
                      <a:pt x="0" y="1"/>
                    </a:cubicBezTo>
                    <a:cubicBezTo>
                      <a:pt x="0" y="1"/>
                      <a:pt x="0" y="1"/>
                      <a:pt x="0" y="1"/>
                    </a:cubicBezTo>
                    <a:cubicBezTo>
                      <a:pt x="0" y="1"/>
                      <a:pt x="0" y="0"/>
                      <a:pt x="0"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74" name="Freeform 124">
                <a:extLst>
                  <a:ext uri="{FF2B5EF4-FFF2-40B4-BE49-F238E27FC236}">
                    <a16:creationId xmlns:a16="http://schemas.microsoft.com/office/drawing/2014/main" id="{C2069BAA-C293-4E52-B979-661B19156FA0}"/>
                  </a:ext>
                </a:extLst>
              </p:cNvPr>
              <p:cNvSpPr>
                <a:spLocks/>
              </p:cNvSpPr>
              <p:nvPr/>
            </p:nvSpPr>
            <p:spPr bwMode="auto">
              <a:xfrm>
                <a:off x="2786" y="1891"/>
                <a:ext cx="180" cy="66"/>
              </a:xfrm>
              <a:custGeom>
                <a:avLst/>
                <a:gdLst>
                  <a:gd name="T0" fmla="*/ 895 w 72"/>
                  <a:gd name="T1" fmla="*/ 314 h 25"/>
                  <a:gd name="T2" fmla="*/ 1125 w 72"/>
                  <a:gd name="T3" fmla="*/ 203 h 25"/>
                  <a:gd name="T4" fmla="*/ 1020 w 72"/>
                  <a:gd name="T5" fmla="*/ 0 h 25"/>
                  <a:gd name="T6" fmla="*/ 988 w 72"/>
                  <a:gd name="T7" fmla="*/ 77 h 25"/>
                  <a:gd name="T8" fmla="*/ 563 w 72"/>
                  <a:gd name="T9" fmla="*/ 293 h 25"/>
                  <a:gd name="T10" fmla="*/ 563 w 72"/>
                  <a:gd name="T11" fmla="*/ 293 h 25"/>
                  <a:gd name="T12" fmla="*/ 145 w 72"/>
                  <a:gd name="T13" fmla="*/ 77 h 25"/>
                  <a:gd name="T14" fmla="*/ 95 w 72"/>
                  <a:gd name="T15" fmla="*/ 0 h 25"/>
                  <a:gd name="T16" fmla="*/ 0 w 72"/>
                  <a:gd name="T17" fmla="*/ 259 h 25"/>
                  <a:gd name="T18" fmla="*/ 300 w 72"/>
                  <a:gd name="T19" fmla="*/ 370 h 25"/>
                  <a:gd name="T20" fmla="*/ 563 w 72"/>
                  <a:gd name="T21" fmla="*/ 459 h 25"/>
                  <a:gd name="T22" fmla="*/ 658 w 72"/>
                  <a:gd name="T23" fmla="*/ 404 h 25"/>
                  <a:gd name="T24" fmla="*/ 895 w 72"/>
                  <a:gd name="T25" fmla="*/ 314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25">
                    <a:moveTo>
                      <a:pt x="57" y="17"/>
                    </a:moveTo>
                    <a:cubicBezTo>
                      <a:pt x="63" y="15"/>
                      <a:pt x="68" y="11"/>
                      <a:pt x="72" y="11"/>
                    </a:cubicBezTo>
                    <a:cubicBezTo>
                      <a:pt x="69" y="9"/>
                      <a:pt x="66" y="4"/>
                      <a:pt x="65" y="0"/>
                    </a:cubicBezTo>
                    <a:cubicBezTo>
                      <a:pt x="65" y="1"/>
                      <a:pt x="64" y="3"/>
                      <a:pt x="63" y="4"/>
                    </a:cubicBezTo>
                    <a:cubicBezTo>
                      <a:pt x="58" y="8"/>
                      <a:pt x="49" y="16"/>
                      <a:pt x="36" y="16"/>
                    </a:cubicBezTo>
                    <a:cubicBezTo>
                      <a:pt x="36" y="16"/>
                      <a:pt x="36" y="16"/>
                      <a:pt x="36" y="16"/>
                    </a:cubicBezTo>
                    <a:cubicBezTo>
                      <a:pt x="23" y="16"/>
                      <a:pt x="14" y="8"/>
                      <a:pt x="9" y="4"/>
                    </a:cubicBezTo>
                    <a:cubicBezTo>
                      <a:pt x="8" y="3"/>
                      <a:pt x="7" y="1"/>
                      <a:pt x="6" y="0"/>
                    </a:cubicBezTo>
                    <a:cubicBezTo>
                      <a:pt x="5" y="10"/>
                      <a:pt x="0" y="14"/>
                      <a:pt x="0" y="14"/>
                    </a:cubicBezTo>
                    <a:cubicBezTo>
                      <a:pt x="6" y="13"/>
                      <a:pt x="8" y="17"/>
                      <a:pt x="19" y="20"/>
                    </a:cubicBezTo>
                    <a:cubicBezTo>
                      <a:pt x="29" y="22"/>
                      <a:pt x="34" y="21"/>
                      <a:pt x="36" y="25"/>
                    </a:cubicBezTo>
                    <a:cubicBezTo>
                      <a:pt x="37" y="20"/>
                      <a:pt x="40" y="21"/>
                      <a:pt x="42" y="22"/>
                    </a:cubicBezTo>
                    <a:cubicBezTo>
                      <a:pt x="44" y="19"/>
                      <a:pt x="49" y="19"/>
                      <a:pt x="57" y="17"/>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75" name="Freeform 125">
                <a:extLst>
                  <a:ext uri="{FF2B5EF4-FFF2-40B4-BE49-F238E27FC236}">
                    <a16:creationId xmlns:a16="http://schemas.microsoft.com/office/drawing/2014/main" id="{AF8A48E2-2B75-46B8-BD2F-67F26DBEDD9E}"/>
                  </a:ext>
                </a:extLst>
              </p:cNvPr>
              <p:cNvSpPr>
                <a:spLocks/>
              </p:cNvSpPr>
              <p:nvPr/>
            </p:nvSpPr>
            <p:spPr bwMode="auto">
              <a:xfrm>
                <a:off x="2966" y="2141"/>
                <a:ext cx="80" cy="54"/>
              </a:xfrm>
              <a:custGeom>
                <a:avLst/>
                <a:gdLst>
                  <a:gd name="T0" fmla="*/ 20 w 32"/>
                  <a:gd name="T1" fmla="*/ 394 h 20"/>
                  <a:gd name="T2" fmla="*/ 208 w 32"/>
                  <a:gd name="T3" fmla="*/ 257 h 20"/>
                  <a:gd name="T4" fmla="*/ 500 w 32"/>
                  <a:gd name="T5" fmla="*/ 176 h 20"/>
                  <a:gd name="T6" fmla="*/ 438 w 32"/>
                  <a:gd name="T7" fmla="*/ 0 h 20"/>
                  <a:gd name="T8" fmla="*/ 208 w 32"/>
                  <a:gd name="T9" fmla="*/ 116 h 20"/>
                  <a:gd name="T10" fmla="*/ 0 w 32"/>
                  <a:gd name="T11" fmla="*/ 219 h 20"/>
                  <a:gd name="T12" fmla="*/ 20 w 32"/>
                  <a:gd name="T13" fmla="*/ 394 h 20"/>
                  <a:gd name="T14" fmla="*/ 20 w 32"/>
                  <a:gd name="T15" fmla="*/ 394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20">
                    <a:moveTo>
                      <a:pt x="1" y="20"/>
                    </a:moveTo>
                    <a:cubicBezTo>
                      <a:pt x="2" y="16"/>
                      <a:pt x="7" y="15"/>
                      <a:pt x="13" y="13"/>
                    </a:cubicBezTo>
                    <a:cubicBezTo>
                      <a:pt x="18" y="12"/>
                      <a:pt x="27" y="8"/>
                      <a:pt x="32" y="9"/>
                    </a:cubicBezTo>
                    <a:cubicBezTo>
                      <a:pt x="31" y="7"/>
                      <a:pt x="29" y="3"/>
                      <a:pt x="28" y="0"/>
                    </a:cubicBezTo>
                    <a:cubicBezTo>
                      <a:pt x="26" y="3"/>
                      <a:pt x="21" y="3"/>
                      <a:pt x="13" y="6"/>
                    </a:cubicBezTo>
                    <a:cubicBezTo>
                      <a:pt x="8" y="7"/>
                      <a:pt x="4" y="10"/>
                      <a:pt x="0" y="11"/>
                    </a:cubicBezTo>
                    <a:cubicBezTo>
                      <a:pt x="1" y="12"/>
                      <a:pt x="2" y="16"/>
                      <a:pt x="1" y="20"/>
                    </a:cubicBezTo>
                    <a:cubicBezTo>
                      <a:pt x="1" y="20"/>
                      <a:pt x="1" y="20"/>
                      <a:pt x="1" y="2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76" name="Freeform 126">
                <a:extLst>
                  <a:ext uri="{FF2B5EF4-FFF2-40B4-BE49-F238E27FC236}">
                    <a16:creationId xmlns:a16="http://schemas.microsoft.com/office/drawing/2014/main" id="{0EF436F1-5917-421C-A8D9-BF2E3546412D}"/>
                  </a:ext>
                </a:extLst>
              </p:cNvPr>
              <p:cNvSpPr>
                <a:spLocks/>
              </p:cNvSpPr>
              <p:nvPr/>
            </p:nvSpPr>
            <p:spPr bwMode="auto">
              <a:xfrm>
                <a:off x="2944" y="2093"/>
                <a:ext cx="87" cy="48"/>
              </a:xfrm>
              <a:custGeom>
                <a:avLst/>
                <a:gdLst>
                  <a:gd name="T0" fmla="*/ 62 w 35"/>
                  <a:gd name="T1" fmla="*/ 341 h 18"/>
                  <a:gd name="T2" fmla="*/ 229 w 35"/>
                  <a:gd name="T3" fmla="*/ 248 h 18"/>
                  <a:gd name="T4" fmla="*/ 537 w 35"/>
                  <a:gd name="T5" fmla="*/ 149 h 18"/>
                  <a:gd name="T6" fmla="*/ 507 w 35"/>
                  <a:gd name="T7" fmla="*/ 0 h 18"/>
                  <a:gd name="T8" fmla="*/ 246 w 35"/>
                  <a:gd name="T9" fmla="*/ 115 h 18"/>
                  <a:gd name="T10" fmla="*/ 0 w 35"/>
                  <a:gd name="T11" fmla="*/ 205 h 18"/>
                  <a:gd name="T12" fmla="*/ 0 w 35"/>
                  <a:gd name="T13" fmla="*/ 205 h 18"/>
                  <a:gd name="T14" fmla="*/ 62 w 35"/>
                  <a:gd name="T15" fmla="*/ 341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18">
                    <a:moveTo>
                      <a:pt x="4" y="18"/>
                    </a:moveTo>
                    <a:cubicBezTo>
                      <a:pt x="6" y="15"/>
                      <a:pt x="11" y="14"/>
                      <a:pt x="15" y="13"/>
                    </a:cubicBezTo>
                    <a:cubicBezTo>
                      <a:pt x="20" y="12"/>
                      <a:pt x="30" y="7"/>
                      <a:pt x="35" y="8"/>
                    </a:cubicBezTo>
                    <a:cubicBezTo>
                      <a:pt x="34" y="7"/>
                      <a:pt x="32" y="3"/>
                      <a:pt x="33" y="0"/>
                    </a:cubicBezTo>
                    <a:cubicBezTo>
                      <a:pt x="30" y="3"/>
                      <a:pt x="24" y="4"/>
                      <a:pt x="16" y="6"/>
                    </a:cubicBezTo>
                    <a:cubicBezTo>
                      <a:pt x="9" y="8"/>
                      <a:pt x="4" y="10"/>
                      <a:pt x="0" y="11"/>
                    </a:cubicBezTo>
                    <a:cubicBezTo>
                      <a:pt x="0" y="11"/>
                      <a:pt x="0" y="11"/>
                      <a:pt x="0" y="11"/>
                    </a:cubicBezTo>
                    <a:cubicBezTo>
                      <a:pt x="0" y="11"/>
                      <a:pt x="4" y="14"/>
                      <a:pt x="4" y="1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77" name="Freeform 127">
                <a:extLst>
                  <a:ext uri="{FF2B5EF4-FFF2-40B4-BE49-F238E27FC236}">
                    <a16:creationId xmlns:a16="http://schemas.microsoft.com/office/drawing/2014/main" id="{6E79F361-3336-484C-8279-D0C08115A4CE}"/>
                  </a:ext>
                </a:extLst>
              </p:cNvPr>
              <p:cNvSpPr>
                <a:spLocks/>
              </p:cNvSpPr>
              <p:nvPr/>
            </p:nvSpPr>
            <p:spPr bwMode="auto">
              <a:xfrm>
                <a:off x="2924" y="2045"/>
                <a:ext cx="90" cy="51"/>
              </a:xfrm>
              <a:custGeom>
                <a:avLst/>
                <a:gdLst>
                  <a:gd name="T0" fmla="*/ 50 w 36"/>
                  <a:gd name="T1" fmla="*/ 368 h 19"/>
                  <a:gd name="T2" fmla="*/ 50 w 36"/>
                  <a:gd name="T3" fmla="*/ 368 h 19"/>
                  <a:gd name="T4" fmla="*/ 270 w 36"/>
                  <a:gd name="T5" fmla="*/ 252 h 19"/>
                  <a:gd name="T6" fmla="*/ 563 w 36"/>
                  <a:gd name="T7" fmla="*/ 137 h 19"/>
                  <a:gd name="T8" fmla="*/ 550 w 36"/>
                  <a:gd name="T9" fmla="*/ 0 h 19"/>
                  <a:gd name="T10" fmla="*/ 333 w 36"/>
                  <a:gd name="T11" fmla="*/ 94 h 19"/>
                  <a:gd name="T12" fmla="*/ 0 w 36"/>
                  <a:gd name="T13" fmla="*/ 217 h 19"/>
                  <a:gd name="T14" fmla="*/ 50 w 36"/>
                  <a:gd name="T15" fmla="*/ 36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9">
                    <a:moveTo>
                      <a:pt x="3" y="19"/>
                    </a:moveTo>
                    <a:cubicBezTo>
                      <a:pt x="3" y="19"/>
                      <a:pt x="3" y="19"/>
                      <a:pt x="3" y="19"/>
                    </a:cubicBezTo>
                    <a:cubicBezTo>
                      <a:pt x="5" y="15"/>
                      <a:pt x="12" y="14"/>
                      <a:pt x="17" y="13"/>
                    </a:cubicBezTo>
                    <a:cubicBezTo>
                      <a:pt x="22" y="12"/>
                      <a:pt x="31" y="6"/>
                      <a:pt x="36" y="7"/>
                    </a:cubicBezTo>
                    <a:cubicBezTo>
                      <a:pt x="36" y="6"/>
                      <a:pt x="34" y="2"/>
                      <a:pt x="35" y="0"/>
                    </a:cubicBezTo>
                    <a:cubicBezTo>
                      <a:pt x="32" y="3"/>
                      <a:pt x="26" y="4"/>
                      <a:pt x="21" y="5"/>
                    </a:cubicBezTo>
                    <a:cubicBezTo>
                      <a:pt x="16" y="7"/>
                      <a:pt x="6" y="13"/>
                      <a:pt x="0" y="11"/>
                    </a:cubicBezTo>
                    <a:cubicBezTo>
                      <a:pt x="4" y="15"/>
                      <a:pt x="4" y="16"/>
                      <a:pt x="3" y="19"/>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78" name="Freeform 128">
                <a:extLst>
                  <a:ext uri="{FF2B5EF4-FFF2-40B4-BE49-F238E27FC236}">
                    <a16:creationId xmlns:a16="http://schemas.microsoft.com/office/drawing/2014/main" id="{27985A03-70A5-458C-81C4-672EDFA2C9A9}"/>
                  </a:ext>
                </a:extLst>
              </p:cNvPr>
              <p:cNvSpPr>
                <a:spLocks/>
              </p:cNvSpPr>
              <p:nvPr/>
            </p:nvSpPr>
            <p:spPr bwMode="auto">
              <a:xfrm>
                <a:off x="2759" y="2051"/>
                <a:ext cx="92" cy="53"/>
              </a:xfrm>
              <a:custGeom>
                <a:avLst/>
                <a:gdLst>
                  <a:gd name="T0" fmla="*/ 246 w 37"/>
                  <a:gd name="T1" fmla="*/ 90 h 20"/>
                  <a:gd name="T2" fmla="*/ 30 w 37"/>
                  <a:gd name="T3" fmla="*/ 0 h 20"/>
                  <a:gd name="T4" fmla="*/ 0 w 37"/>
                  <a:gd name="T5" fmla="*/ 170 h 20"/>
                  <a:gd name="T6" fmla="*/ 278 w 37"/>
                  <a:gd name="T7" fmla="*/ 260 h 20"/>
                  <a:gd name="T8" fmla="*/ 557 w 37"/>
                  <a:gd name="T9" fmla="*/ 371 h 20"/>
                  <a:gd name="T10" fmla="*/ 557 w 37"/>
                  <a:gd name="T11" fmla="*/ 371 h 20"/>
                  <a:gd name="T12" fmla="*/ 569 w 37"/>
                  <a:gd name="T13" fmla="*/ 191 h 20"/>
                  <a:gd name="T14" fmla="*/ 246 w 37"/>
                  <a:gd name="T15" fmla="*/ 90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0">
                    <a:moveTo>
                      <a:pt x="16" y="5"/>
                    </a:moveTo>
                    <a:cubicBezTo>
                      <a:pt x="11" y="3"/>
                      <a:pt x="5" y="2"/>
                      <a:pt x="2" y="0"/>
                    </a:cubicBezTo>
                    <a:cubicBezTo>
                      <a:pt x="3" y="3"/>
                      <a:pt x="1" y="7"/>
                      <a:pt x="0" y="9"/>
                    </a:cubicBezTo>
                    <a:cubicBezTo>
                      <a:pt x="3" y="8"/>
                      <a:pt x="9" y="11"/>
                      <a:pt x="18" y="14"/>
                    </a:cubicBezTo>
                    <a:cubicBezTo>
                      <a:pt x="27" y="16"/>
                      <a:pt x="34" y="16"/>
                      <a:pt x="36" y="20"/>
                    </a:cubicBezTo>
                    <a:cubicBezTo>
                      <a:pt x="36" y="20"/>
                      <a:pt x="36" y="20"/>
                      <a:pt x="36" y="20"/>
                    </a:cubicBezTo>
                    <a:cubicBezTo>
                      <a:pt x="34" y="16"/>
                      <a:pt x="34" y="13"/>
                      <a:pt x="37" y="10"/>
                    </a:cubicBezTo>
                    <a:cubicBezTo>
                      <a:pt x="32" y="13"/>
                      <a:pt x="21" y="6"/>
                      <a:pt x="16" y="5"/>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79" name="Freeform 129">
                <a:extLst>
                  <a:ext uri="{FF2B5EF4-FFF2-40B4-BE49-F238E27FC236}">
                    <a16:creationId xmlns:a16="http://schemas.microsoft.com/office/drawing/2014/main" id="{8DD8ED62-57BF-4379-B144-343959924150}"/>
                  </a:ext>
                </a:extLst>
              </p:cNvPr>
              <p:cNvSpPr>
                <a:spLocks/>
              </p:cNvSpPr>
              <p:nvPr/>
            </p:nvSpPr>
            <p:spPr bwMode="auto">
              <a:xfrm>
                <a:off x="2739" y="2096"/>
                <a:ext cx="102" cy="69"/>
              </a:xfrm>
              <a:custGeom>
                <a:avLst/>
                <a:gdLst>
                  <a:gd name="T0" fmla="*/ 632 w 41"/>
                  <a:gd name="T1" fmla="*/ 247 h 26"/>
                  <a:gd name="T2" fmla="*/ 291 w 41"/>
                  <a:gd name="T3" fmla="*/ 133 h 26"/>
                  <a:gd name="T4" fmla="*/ 62 w 41"/>
                  <a:gd name="T5" fmla="*/ 0 h 26"/>
                  <a:gd name="T6" fmla="*/ 12 w 41"/>
                  <a:gd name="T7" fmla="*/ 204 h 26"/>
                  <a:gd name="T8" fmla="*/ 0 w 41"/>
                  <a:gd name="T9" fmla="*/ 226 h 26"/>
                  <a:gd name="T10" fmla="*/ 291 w 41"/>
                  <a:gd name="T11" fmla="*/ 260 h 26"/>
                  <a:gd name="T12" fmla="*/ 587 w 41"/>
                  <a:gd name="T13" fmla="*/ 486 h 26"/>
                  <a:gd name="T14" fmla="*/ 587 w 41"/>
                  <a:gd name="T15" fmla="*/ 486 h 26"/>
                  <a:gd name="T16" fmla="*/ 632 w 41"/>
                  <a:gd name="T17" fmla="*/ 2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26">
                    <a:moveTo>
                      <a:pt x="41" y="13"/>
                    </a:moveTo>
                    <a:cubicBezTo>
                      <a:pt x="36" y="16"/>
                      <a:pt x="25" y="9"/>
                      <a:pt x="19" y="7"/>
                    </a:cubicBezTo>
                    <a:cubicBezTo>
                      <a:pt x="13" y="6"/>
                      <a:pt x="5" y="5"/>
                      <a:pt x="4" y="0"/>
                    </a:cubicBezTo>
                    <a:cubicBezTo>
                      <a:pt x="4" y="1"/>
                      <a:pt x="5" y="7"/>
                      <a:pt x="1" y="11"/>
                    </a:cubicBezTo>
                    <a:cubicBezTo>
                      <a:pt x="1" y="11"/>
                      <a:pt x="0" y="12"/>
                      <a:pt x="0" y="12"/>
                    </a:cubicBezTo>
                    <a:cubicBezTo>
                      <a:pt x="4" y="9"/>
                      <a:pt x="10" y="12"/>
                      <a:pt x="19" y="14"/>
                    </a:cubicBezTo>
                    <a:cubicBezTo>
                      <a:pt x="29" y="17"/>
                      <a:pt x="38" y="19"/>
                      <a:pt x="38" y="26"/>
                    </a:cubicBezTo>
                    <a:cubicBezTo>
                      <a:pt x="38" y="26"/>
                      <a:pt x="38" y="26"/>
                      <a:pt x="38" y="26"/>
                    </a:cubicBezTo>
                    <a:cubicBezTo>
                      <a:pt x="34" y="9"/>
                      <a:pt x="36" y="17"/>
                      <a:pt x="41" y="13"/>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80" name="Freeform 130">
                <a:extLst>
                  <a:ext uri="{FF2B5EF4-FFF2-40B4-BE49-F238E27FC236}">
                    <a16:creationId xmlns:a16="http://schemas.microsoft.com/office/drawing/2014/main" id="{0DADBC47-2CBD-4F33-BC6B-0A3AE54798ED}"/>
                  </a:ext>
                </a:extLst>
              </p:cNvPr>
              <p:cNvSpPr>
                <a:spLocks/>
              </p:cNvSpPr>
              <p:nvPr/>
            </p:nvSpPr>
            <p:spPr bwMode="auto">
              <a:xfrm>
                <a:off x="2814" y="1259"/>
                <a:ext cx="127" cy="8"/>
              </a:xfrm>
              <a:custGeom>
                <a:avLst/>
                <a:gdLst>
                  <a:gd name="T0" fmla="*/ 0 w 51"/>
                  <a:gd name="T1" fmla="*/ 0 h 3"/>
                  <a:gd name="T2" fmla="*/ 0 w 51"/>
                  <a:gd name="T3" fmla="*/ 21 h 3"/>
                  <a:gd name="T4" fmla="*/ 383 w 51"/>
                  <a:gd name="T5" fmla="*/ 56 h 3"/>
                  <a:gd name="T6" fmla="*/ 383 w 51"/>
                  <a:gd name="T7" fmla="*/ 56 h 3"/>
                  <a:gd name="T8" fmla="*/ 787 w 51"/>
                  <a:gd name="T9" fmla="*/ 21 h 3"/>
                  <a:gd name="T10" fmla="*/ 787 w 51"/>
                  <a:gd name="T11" fmla="*/ 2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
                    <a:moveTo>
                      <a:pt x="0" y="0"/>
                    </a:moveTo>
                    <a:cubicBezTo>
                      <a:pt x="0" y="1"/>
                      <a:pt x="0" y="1"/>
                      <a:pt x="0" y="1"/>
                    </a:cubicBezTo>
                    <a:cubicBezTo>
                      <a:pt x="3" y="1"/>
                      <a:pt x="7" y="3"/>
                      <a:pt x="25" y="3"/>
                    </a:cubicBezTo>
                    <a:cubicBezTo>
                      <a:pt x="25" y="3"/>
                      <a:pt x="25" y="3"/>
                      <a:pt x="25" y="3"/>
                    </a:cubicBezTo>
                    <a:cubicBezTo>
                      <a:pt x="44" y="3"/>
                      <a:pt x="47" y="0"/>
                      <a:pt x="51" y="1"/>
                    </a:cubicBezTo>
                    <a:cubicBezTo>
                      <a:pt x="51" y="1"/>
                      <a:pt x="51" y="1"/>
                      <a:pt x="51" y="1"/>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81" name="Freeform 131">
                <a:extLst>
                  <a:ext uri="{FF2B5EF4-FFF2-40B4-BE49-F238E27FC236}">
                    <a16:creationId xmlns:a16="http://schemas.microsoft.com/office/drawing/2014/main" id="{68AE788B-3AF7-44B1-97E5-70FC1355126E}"/>
                  </a:ext>
                </a:extLst>
              </p:cNvPr>
              <p:cNvSpPr>
                <a:spLocks/>
              </p:cNvSpPr>
              <p:nvPr/>
            </p:nvSpPr>
            <p:spPr bwMode="auto">
              <a:xfrm>
                <a:off x="2931" y="1235"/>
                <a:ext cx="13" cy="29"/>
              </a:xfrm>
              <a:custGeom>
                <a:avLst/>
                <a:gdLst>
                  <a:gd name="T0" fmla="*/ 55 w 5"/>
                  <a:gd name="T1" fmla="*/ 200 h 11"/>
                  <a:gd name="T2" fmla="*/ 88 w 5"/>
                  <a:gd name="T3" fmla="*/ 166 h 11"/>
                  <a:gd name="T4" fmla="*/ 21 w 5"/>
                  <a:gd name="T5" fmla="*/ 0 h 11"/>
                  <a:gd name="T6" fmla="*/ 21 w 5"/>
                  <a:gd name="T7" fmla="*/ 0 h 11"/>
                  <a:gd name="T8" fmla="*/ 55 w 5"/>
                  <a:gd name="T9" fmla="*/ 20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1">
                    <a:moveTo>
                      <a:pt x="3" y="11"/>
                    </a:moveTo>
                    <a:cubicBezTo>
                      <a:pt x="5" y="9"/>
                      <a:pt x="5" y="9"/>
                      <a:pt x="5" y="9"/>
                    </a:cubicBezTo>
                    <a:cubicBezTo>
                      <a:pt x="2" y="7"/>
                      <a:pt x="1" y="2"/>
                      <a:pt x="1" y="0"/>
                    </a:cubicBezTo>
                    <a:cubicBezTo>
                      <a:pt x="1" y="0"/>
                      <a:pt x="1" y="0"/>
                      <a:pt x="1" y="0"/>
                    </a:cubicBezTo>
                    <a:cubicBezTo>
                      <a:pt x="1" y="1"/>
                      <a:pt x="0" y="8"/>
                      <a:pt x="3" y="11"/>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82" name="Freeform 132">
                <a:extLst>
                  <a:ext uri="{FF2B5EF4-FFF2-40B4-BE49-F238E27FC236}">
                    <a16:creationId xmlns:a16="http://schemas.microsoft.com/office/drawing/2014/main" id="{04D0CE8D-0AAD-450F-9997-23CAC395CBBE}"/>
                  </a:ext>
                </a:extLst>
              </p:cNvPr>
              <p:cNvSpPr>
                <a:spLocks/>
              </p:cNvSpPr>
              <p:nvPr/>
            </p:nvSpPr>
            <p:spPr bwMode="auto">
              <a:xfrm>
                <a:off x="2811" y="1235"/>
                <a:ext cx="10" cy="26"/>
              </a:xfrm>
              <a:custGeom>
                <a:avLst/>
                <a:gdLst>
                  <a:gd name="T0" fmla="*/ 33 w 4"/>
                  <a:gd name="T1" fmla="*/ 0 h 10"/>
                  <a:gd name="T2" fmla="*/ 0 w 4"/>
                  <a:gd name="T3" fmla="*/ 156 h 10"/>
                  <a:gd name="T4" fmla="*/ 33 w 4"/>
                  <a:gd name="T5" fmla="*/ 177 h 10"/>
                  <a:gd name="T6" fmla="*/ 33 w 4"/>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0">
                    <a:moveTo>
                      <a:pt x="2" y="0"/>
                    </a:moveTo>
                    <a:cubicBezTo>
                      <a:pt x="4" y="3"/>
                      <a:pt x="2" y="6"/>
                      <a:pt x="0" y="9"/>
                    </a:cubicBezTo>
                    <a:cubicBezTo>
                      <a:pt x="2" y="10"/>
                      <a:pt x="2" y="10"/>
                      <a:pt x="2" y="10"/>
                    </a:cubicBezTo>
                    <a:cubicBezTo>
                      <a:pt x="4" y="7"/>
                      <a:pt x="4" y="3"/>
                      <a:pt x="2"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83" name="Freeform 133">
                <a:extLst>
                  <a:ext uri="{FF2B5EF4-FFF2-40B4-BE49-F238E27FC236}">
                    <a16:creationId xmlns:a16="http://schemas.microsoft.com/office/drawing/2014/main" id="{68B3ED6A-8325-45D3-9D22-27B0DB85A72D}"/>
                  </a:ext>
                </a:extLst>
              </p:cNvPr>
              <p:cNvSpPr>
                <a:spLocks/>
              </p:cNvSpPr>
              <p:nvPr/>
            </p:nvSpPr>
            <p:spPr bwMode="auto">
              <a:xfrm>
                <a:off x="1876" y="1325"/>
                <a:ext cx="968" cy="1750"/>
              </a:xfrm>
              <a:custGeom>
                <a:avLst/>
                <a:gdLst>
                  <a:gd name="T0" fmla="*/ 4567 w 387"/>
                  <a:gd name="T1" fmla="*/ 115 h 656"/>
                  <a:gd name="T2" fmla="*/ 5493 w 387"/>
                  <a:gd name="T3" fmla="*/ 3359 h 656"/>
                  <a:gd name="T4" fmla="*/ 5993 w 387"/>
                  <a:gd name="T5" fmla="*/ 6456 h 656"/>
                  <a:gd name="T6" fmla="*/ 5963 w 387"/>
                  <a:gd name="T7" fmla="*/ 7080 h 656"/>
                  <a:gd name="T8" fmla="*/ 5775 w 387"/>
                  <a:gd name="T9" fmla="*/ 9345 h 656"/>
                  <a:gd name="T10" fmla="*/ 2804 w 387"/>
                  <a:gd name="T11" fmla="*/ 11428 h 656"/>
                  <a:gd name="T12" fmla="*/ 2376 w 387"/>
                  <a:gd name="T13" fmla="*/ 11466 h 656"/>
                  <a:gd name="T14" fmla="*/ 2284 w 387"/>
                  <a:gd name="T15" fmla="*/ 11450 h 656"/>
                  <a:gd name="T16" fmla="*/ 2209 w 387"/>
                  <a:gd name="T17" fmla="*/ 11487 h 656"/>
                  <a:gd name="T18" fmla="*/ 333 w 387"/>
                  <a:gd name="T19" fmla="*/ 11770 h 656"/>
                  <a:gd name="T20" fmla="*/ 363 w 387"/>
                  <a:gd name="T21" fmla="*/ 6875 h 656"/>
                  <a:gd name="T22" fmla="*/ 425 w 387"/>
                  <a:gd name="T23" fmla="*/ 6704 h 656"/>
                  <a:gd name="T24" fmla="*/ 688 w 387"/>
                  <a:gd name="T25" fmla="*/ 5295 h 656"/>
                  <a:gd name="T26" fmla="*/ 1063 w 387"/>
                  <a:gd name="T27" fmla="*/ 4028 h 656"/>
                  <a:gd name="T28" fmla="*/ 2709 w 387"/>
                  <a:gd name="T29" fmla="*/ 1403 h 656"/>
                  <a:gd name="T30" fmla="*/ 4567 w 387"/>
                  <a:gd name="T31" fmla="*/ 115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7" h="656">
                    <a:moveTo>
                      <a:pt x="292" y="6"/>
                    </a:moveTo>
                    <a:cubicBezTo>
                      <a:pt x="335" y="13"/>
                      <a:pt x="376" y="67"/>
                      <a:pt x="351" y="177"/>
                    </a:cubicBezTo>
                    <a:cubicBezTo>
                      <a:pt x="369" y="222"/>
                      <a:pt x="385" y="289"/>
                      <a:pt x="383" y="340"/>
                    </a:cubicBezTo>
                    <a:cubicBezTo>
                      <a:pt x="382" y="363"/>
                      <a:pt x="381" y="373"/>
                      <a:pt x="381" y="373"/>
                    </a:cubicBezTo>
                    <a:cubicBezTo>
                      <a:pt x="385" y="402"/>
                      <a:pt x="387" y="463"/>
                      <a:pt x="369" y="492"/>
                    </a:cubicBezTo>
                    <a:cubicBezTo>
                      <a:pt x="352" y="522"/>
                      <a:pt x="301" y="595"/>
                      <a:pt x="179" y="602"/>
                    </a:cubicBezTo>
                    <a:cubicBezTo>
                      <a:pt x="169" y="602"/>
                      <a:pt x="161" y="603"/>
                      <a:pt x="152" y="604"/>
                    </a:cubicBezTo>
                    <a:cubicBezTo>
                      <a:pt x="150" y="604"/>
                      <a:pt x="148" y="603"/>
                      <a:pt x="146" y="603"/>
                    </a:cubicBezTo>
                    <a:cubicBezTo>
                      <a:pt x="144" y="603"/>
                      <a:pt x="143" y="605"/>
                      <a:pt x="141" y="605"/>
                    </a:cubicBezTo>
                    <a:cubicBezTo>
                      <a:pt x="50" y="619"/>
                      <a:pt x="29" y="656"/>
                      <a:pt x="21" y="620"/>
                    </a:cubicBezTo>
                    <a:cubicBezTo>
                      <a:pt x="12" y="580"/>
                      <a:pt x="0" y="411"/>
                      <a:pt x="23" y="362"/>
                    </a:cubicBezTo>
                    <a:cubicBezTo>
                      <a:pt x="25" y="358"/>
                      <a:pt x="27" y="353"/>
                      <a:pt x="27" y="353"/>
                    </a:cubicBezTo>
                    <a:cubicBezTo>
                      <a:pt x="28" y="338"/>
                      <a:pt x="34" y="286"/>
                      <a:pt x="44" y="279"/>
                    </a:cubicBezTo>
                    <a:cubicBezTo>
                      <a:pt x="45" y="266"/>
                      <a:pt x="51" y="244"/>
                      <a:pt x="68" y="212"/>
                    </a:cubicBezTo>
                    <a:cubicBezTo>
                      <a:pt x="86" y="179"/>
                      <a:pt x="126" y="118"/>
                      <a:pt x="173" y="74"/>
                    </a:cubicBezTo>
                    <a:cubicBezTo>
                      <a:pt x="220" y="29"/>
                      <a:pt x="250" y="0"/>
                      <a:pt x="292" y="6"/>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84" name="Freeform 134">
                <a:extLst>
                  <a:ext uri="{FF2B5EF4-FFF2-40B4-BE49-F238E27FC236}">
                    <a16:creationId xmlns:a16="http://schemas.microsoft.com/office/drawing/2014/main" id="{F280A8CE-07B5-480C-81AF-734C46980495}"/>
                  </a:ext>
                </a:extLst>
              </p:cNvPr>
              <p:cNvSpPr>
                <a:spLocks/>
              </p:cNvSpPr>
              <p:nvPr/>
            </p:nvSpPr>
            <p:spPr bwMode="auto">
              <a:xfrm>
                <a:off x="2749" y="1792"/>
                <a:ext cx="87" cy="477"/>
              </a:xfrm>
              <a:custGeom>
                <a:avLst/>
                <a:gdLst>
                  <a:gd name="T0" fmla="*/ 0 w 35"/>
                  <a:gd name="T1" fmla="*/ 0 h 179"/>
                  <a:gd name="T2" fmla="*/ 495 w 35"/>
                  <a:gd name="T3" fmla="*/ 3387 h 179"/>
                  <a:gd name="T4" fmla="*/ 0 60000 65536"/>
                  <a:gd name="T5" fmla="*/ 0 60000 65536"/>
                </a:gdLst>
                <a:ahLst/>
                <a:cxnLst>
                  <a:cxn ang="T4">
                    <a:pos x="T0" y="T1"/>
                  </a:cxn>
                  <a:cxn ang="T5">
                    <a:pos x="T2" y="T3"/>
                  </a:cxn>
                </a:cxnLst>
                <a:rect l="0" t="0" r="r" b="b"/>
                <a:pathLst>
                  <a:path w="35" h="179">
                    <a:moveTo>
                      <a:pt x="0" y="0"/>
                    </a:moveTo>
                    <a:cubicBezTo>
                      <a:pt x="19" y="46"/>
                      <a:pt x="35" y="128"/>
                      <a:pt x="32" y="179"/>
                    </a:cubicBez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85" name="Freeform 135">
                <a:extLst>
                  <a:ext uri="{FF2B5EF4-FFF2-40B4-BE49-F238E27FC236}">
                    <a16:creationId xmlns:a16="http://schemas.microsoft.com/office/drawing/2014/main" id="{DDDE8A94-D690-46C2-A9A5-E08DED006E35}"/>
                  </a:ext>
                </a:extLst>
              </p:cNvPr>
              <p:cNvSpPr>
                <a:spLocks/>
              </p:cNvSpPr>
              <p:nvPr/>
            </p:nvSpPr>
            <p:spPr bwMode="auto">
              <a:xfrm>
                <a:off x="2931" y="1243"/>
                <a:ext cx="923" cy="1837"/>
              </a:xfrm>
              <a:custGeom>
                <a:avLst/>
                <a:gdLst>
                  <a:gd name="T0" fmla="*/ 1176 w 369"/>
                  <a:gd name="T1" fmla="*/ 776 h 689"/>
                  <a:gd name="T2" fmla="*/ 583 w 369"/>
                  <a:gd name="T3" fmla="*/ 3695 h 689"/>
                  <a:gd name="T4" fmla="*/ 188 w 369"/>
                  <a:gd name="T5" fmla="*/ 6276 h 689"/>
                  <a:gd name="T6" fmla="*/ 708 w 369"/>
                  <a:gd name="T7" fmla="*/ 7825 h 689"/>
                  <a:gd name="T8" fmla="*/ 1813 w 369"/>
                  <a:gd name="T9" fmla="*/ 9625 h 689"/>
                  <a:gd name="T10" fmla="*/ 1801 w 369"/>
                  <a:gd name="T11" fmla="*/ 11409 h 689"/>
                  <a:gd name="T12" fmla="*/ 2679 w 369"/>
                  <a:gd name="T13" fmla="*/ 11771 h 689"/>
                  <a:gd name="T14" fmla="*/ 3492 w 369"/>
                  <a:gd name="T15" fmla="*/ 12184 h 689"/>
                  <a:gd name="T16" fmla="*/ 5525 w 369"/>
                  <a:gd name="T17" fmla="*/ 12910 h 689"/>
                  <a:gd name="T18" fmla="*/ 5776 w 369"/>
                  <a:gd name="T19" fmla="*/ 9156 h 689"/>
                  <a:gd name="T20" fmla="*/ 5651 w 369"/>
                  <a:gd name="T21" fmla="*/ 7919 h 689"/>
                  <a:gd name="T22" fmla="*/ 5663 w 369"/>
                  <a:gd name="T23" fmla="*/ 7735 h 689"/>
                  <a:gd name="T24" fmla="*/ 4850 w 369"/>
                  <a:gd name="T25" fmla="*/ 4151 h 689"/>
                  <a:gd name="T26" fmla="*/ 1176 w 369"/>
                  <a:gd name="T27" fmla="*/ 776 h 6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689">
                    <a:moveTo>
                      <a:pt x="75" y="41"/>
                    </a:moveTo>
                    <a:cubicBezTo>
                      <a:pt x="50" y="55"/>
                      <a:pt x="25" y="79"/>
                      <a:pt x="37" y="195"/>
                    </a:cubicBezTo>
                    <a:cubicBezTo>
                      <a:pt x="29" y="204"/>
                      <a:pt x="0" y="262"/>
                      <a:pt x="12" y="331"/>
                    </a:cubicBezTo>
                    <a:cubicBezTo>
                      <a:pt x="23" y="401"/>
                      <a:pt x="45" y="413"/>
                      <a:pt x="45" y="413"/>
                    </a:cubicBezTo>
                    <a:cubicBezTo>
                      <a:pt x="70" y="438"/>
                      <a:pt x="114" y="466"/>
                      <a:pt x="116" y="508"/>
                    </a:cubicBezTo>
                    <a:cubicBezTo>
                      <a:pt x="119" y="551"/>
                      <a:pt x="94" y="577"/>
                      <a:pt x="115" y="602"/>
                    </a:cubicBezTo>
                    <a:cubicBezTo>
                      <a:pt x="136" y="627"/>
                      <a:pt x="160" y="622"/>
                      <a:pt x="171" y="621"/>
                    </a:cubicBezTo>
                    <a:cubicBezTo>
                      <a:pt x="176" y="629"/>
                      <a:pt x="177" y="627"/>
                      <a:pt x="223" y="643"/>
                    </a:cubicBezTo>
                    <a:cubicBezTo>
                      <a:pt x="270" y="659"/>
                      <a:pt x="341" y="689"/>
                      <a:pt x="353" y="681"/>
                    </a:cubicBezTo>
                    <a:cubicBezTo>
                      <a:pt x="365" y="673"/>
                      <a:pt x="369" y="523"/>
                      <a:pt x="369" y="483"/>
                    </a:cubicBezTo>
                    <a:cubicBezTo>
                      <a:pt x="369" y="443"/>
                      <a:pt x="365" y="418"/>
                      <a:pt x="361" y="418"/>
                    </a:cubicBezTo>
                    <a:cubicBezTo>
                      <a:pt x="361" y="416"/>
                      <a:pt x="362" y="411"/>
                      <a:pt x="362" y="408"/>
                    </a:cubicBezTo>
                    <a:cubicBezTo>
                      <a:pt x="362" y="367"/>
                      <a:pt x="357" y="296"/>
                      <a:pt x="310" y="219"/>
                    </a:cubicBezTo>
                    <a:cubicBezTo>
                      <a:pt x="261" y="137"/>
                      <a:pt x="158" y="0"/>
                      <a:pt x="75" y="41"/>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86" name="Freeform 136">
                <a:extLst>
                  <a:ext uri="{FF2B5EF4-FFF2-40B4-BE49-F238E27FC236}">
                    <a16:creationId xmlns:a16="http://schemas.microsoft.com/office/drawing/2014/main" id="{AE62E44D-22BD-497C-9165-011F78C8B689}"/>
                  </a:ext>
                </a:extLst>
              </p:cNvPr>
              <p:cNvSpPr>
                <a:spLocks/>
              </p:cNvSpPr>
              <p:nvPr/>
            </p:nvSpPr>
            <p:spPr bwMode="auto">
              <a:xfrm>
                <a:off x="1961" y="2728"/>
                <a:ext cx="788" cy="315"/>
              </a:xfrm>
              <a:custGeom>
                <a:avLst/>
                <a:gdLst>
                  <a:gd name="T0" fmla="*/ 2271 w 315"/>
                  <a:gd name="T1" fmla="*/ 1447 h 118"/>
                  <a:gd name="T2" fmla="*/ 1846 w 315"/>
                  <a:gd name="T3" fmla="*/ 1482 h 118"/>
                  <a:gd name="T4" fmla="*/ 1751 w 315"/>
                  <a:gd name="T5" fmla="*/ 1468 h 118"/>
                  <a:gd name="T6" fmla="*/ 1676 w 315"/>
                  <a:gd name="T7" fmla="*/ 1503 h 118"/>
                  <a:gd name="T8" fmla="*/ 0 w 315"/>
                  <a:gd name="T9" fmla="*/ 2074 h 118"/>
                  <a:gd name="T10" fmla="*/ 3522 w 315"/>
                  <a:gd name="T11" fmla="*/ 1866 h 118"/>
                  <a:gd name="T12" fmla="*/ 4868 w 315"/>
                  <a:gd name="T13" fmla="*/ 0 h 118"/>
                  <a:gd name="T14" fmla="*/ 2271 w 315"/>
                  <a:gd name="T15" fmla="*/ 1447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5" h="118">
                    <a:moveTo>
                      <a:pt x="145" y="76"/>
                    </a:moveTo>
                    <a:cubicBezTo>
                      <a:pt x="135" y="76"/>
                      <a:pt x="127" y="77"/>
                      <a:pt x="118" y="78"/>
                    </a:cubicBezTo>
                    <a:cubicBezTo>
                      <a:pt x="116" y="78"/>
                      <a:pt x="114" y="77"/>
                      <a:pt x="112" y="77"/>
                    </a:cubicBezTo>
                    <a:cubicBezTo>
                      <a:pt x="110" y="77"/>
                      <a:pt x="109" y="79"/>
                      <a:pt x="107" y="79"/>
                    </a:cubicBezTo>
                    <a:cubicBezTo>
                      <a:pt x="45" y="89"/>
                      <a:pt x="15" y="109"/>
                      <a:pt x="0" y="109"/>
                    </a:cubicBezTo>
                    <a:cubicBezTo>
                      <a:pt x="27" y="118"/>
                      <a:pt x="138" y="108"/>
                      <a:pt x="225" y="98"/>
                    </a:cubicBezTo>
                    <a:cubicBezTo>
                      <a:pt x="315" y="88"/>
                      <a:pt x="307" y="23"/>
                      <a:pt x="311" y="0"/>
                    </a:cubicBezTo>
                    <a:cubicBezTo>
                      <a:pt x="283" y="32"/>
                      <a:pt x="232" y="71"/>
                      <a:pt x="145" y="76"/>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87" name="Freeform 137">
                <a:extLst>
                  <a:ext uri="{FF2B5EF4-FFF2-40B4-BE49-F238E27FC236}">
                    <a16:creationId xmlns:a16="http://schemas.microsoft.com/office/drawing/2014/main" id="{DAF624E7-81BB-4C71-BF71-AA0E8E03FBC5}"/>
                  </a:ext>
                </a:extLst>
              </p:cNvPr>
              <p:cNvSpPr>
                <a:spLocks/>
              </p:cNvSpPr>
              <p:nvPr/>
            </p:nvSpPr>
            <p:spPr bwMode="auto">
              <a:xfrm>
                <a:off x="3031" y="2352"/>
                <a:ext cx="783" cy="776"/>
              </a:xfrm>
              <a:custGeom>
                <a:avLst/>
                <a:gdLst>
                  <a:gd name="T0" fmla="*/ 2867 w 313"/>
                  <a:gd name="T1" fmla="*/ 4301 h 291"/>
                  <a:gd name="T2" fmla="*/ 2054 w 313"/>
                  <a:gd name="T3" fmla="*/ 3891 h 291"/>
                  <a:gd name="T4" fmla="*/ 1176 w 313"/>
                  <a:gd name="T5" fmla="*/ 3528 h 291"/>
                  <a:gd name="T6" fmla="*/ 1188 w 313"/>
                  <a:gd name="T7" fmla="*/ 1741 h 291"/>
                  <a:gd name="T8" fmla="*/ 113 w 313"/>
                  <a:gd name="T9" fmla="*/ 0 h 291"/>
                  <a:gd name="T10" fmla="*/ 238 w 313"/>
                  <a:gd name="T11" fmla="*/ 2125 h 291"/>
                  <a:gd name="T12" fmla="*/ 238 w 313"/>
                  <a:gd name="T13" fmla="*/ 3925 h 291"/>
                  <a:gd name="T14" fmla="*/ 1971 w 313"/>
                  <a:gd name="T15" fmla="*/ 4893 h 291"/>
                  <a:gd name="T16" fmla="*/ 4881 w 313"/>
                  <a:gd name="T17" fmla="*/ 5043 h 291"/>
                  <a:gd name="T18" fmla="*/ 4901 w 313"/>
                  <a:gd name="T19" fmla="*/ 5027 h 291"/>
                  <a:gd name="T20" fmla="*/ 2867 w 313"/>
                  <a:gd name="T21" fmla="*/ 4301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3" h="291">
                    <a:moveTo>
                      <a:pt x="183" y="227"/>
                    </a:moveTo>
                    <a:cubicBezTo>
                      <a:pt x="137" y="211"/>
                      <a:pt x="136" y="213"/>
                      <a:pt x="131" y="205"/>
                    </a:cubicBezTo>
                    <a:cubicBezTo>
                      <a:pt x="120" y="206"/>
                      <a:pt x="96" y="211"/>
                      <a:pt x="75" y="186"/>
                    </a:cubicBezTo>
                    <a:cubicBezTo>
                      <a:pt x="54" y="161"/>
                      <a:pt x="79" y="135"/>
                      <a:pt x="76" y="92"/>
                    </a:cubicBezTo>
                    <a:cubicBezTo>
                      <a:pt x="74" y="51"/>
                      <a:pt x="33" y="24"/>
                      <a:pt x="7" y="0"/>
                    </a:cubicBezTo>
                    <a:cubicBezTo>
                      <a:pt x="0" y="41"/>
                      <a:pt x="13" y="78"/>
                      <a:pt x="15" y="112"/>
                    </a:cubicBezTo>
                    <a:cubicBezTo>
                      <a:pt x="18" y="150"/>
                      <a:pt x="12" y="177"/>
                      <a:pt x="15" y="207"/>
                    </a:cubicBezTo>
                    <a:cubicBezTo>
                      <a:pt x="18" y="238"/>
                      <a:pt x="67" y="251"/>
                      <a:pt x="126" y="258"/>
                    </a:cubicBezTo>
                    <a:cubicBezTo>
                      <a:pt x="185" y="265"/>
                      <a:pt x="277" y="291"/>
                      <a:pt x="312" y="266"/>
                    </a:cubicBezTo>
                    <a:cubicBezTo>
                      <a:pt x="312" y="265"/>
                      <a:pt x="312" y="265"/>
                      <a:pt x="313" y="265"/>
                    </a:cubicBezTo>
                    <a:cubicBezTo>
                      <a:pt x="300" y="273"/>
                      <a:pt x="230" y="243"/>
                      <a:pt x="183" y="227"/>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88" name="Freeform 138">
                <a:extLst>
                  <a:ext uri="{FF2B5EF4-FFF2-40B4-BE49-F238E27FC236}">
                    <a16:creationId xmlns:a16="http://schemas.microsoft.com/office/drawing/2014/main" id="{3C035A13-A732-4332-BCED-B0119D3FFC5E}"/>
                  </a:ext>
                </a:extLst>
              </p:cNvPr>
              <p:cNvSpPr>
                <a:spLocks/>
              </p:cNvSpPr>
              <p:nvPr/>
            </p:nvSpPr>
            <p:spPr bwMode="auto">
              <a:xfrm>
                <a:off x="2068" y="1371"/>
                <a:ext cx="466" cy="522"/>
              </a:xfrm>
              <a:custGeom>
                <a:avLst/>
                <a:gdLst>
                  <a:gd name="T0" fmla="*/ 0 w 186"/>
                  <a:gd name="T1" fmla="*/ 3702 h 196"/>
                  <a:gd name="T2" fmla="*/ 2926 w 186"/>
                  <a:gd name="T3" fmla="*/ 0 h 196"/>
                  <a:gd name="T4" fmla="*/ 0 w 186"/>
                  <a:gd name="T5" fmla="*/ 3702 h 196"/>
                  <a:gd name="T6" fmla="*/ 0 60000 65536"/>
                  <a:gd name="T7" fmla="*/ 0 60000 65536"/>
                  <a:gd name="T8" fmla="*/ 0 60000 65536"/>
                </a:gdLst>
                <a:ahLst/>
                <a:cxnLst>
                  <a:cxn ang="T6">
                    <a:pos x="T0" y="T1"/>
                  </a:cxn>
                  <a:cxn ang="T7">
                    <a:pos x="T2" y="T3"/>
                  </a:cxn>
                  <a:cxn ang="T8">
                    <a:pos x="T4" y="T5"/>
                  </a:cxn>
                </a:cxnLst>
                <a:rect l="0" t="0" r="r" b="b"/>
                <a:pathLst>
                  <a:path w="186" h="196">
                    <a:moveTo>
                      <a:pt x="0" y="196"/>
                    </a:moveTo>
                    <a:cubicBezTo>
                      <a:pt x="20" y="152"/>
                      <a:pt x="119" y="21"/>
                      <a:pt x="186" y="0"/>
                    </a:cubicBezTo>
                    <a:cubicBezTo>
                      <a:pt x="166" y="15"/>
                      <a:pt x="61" y="97"/>
                      <a:pt x="0" y="1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89" name="Freeform 139">
                <a:extLst>
                  <a:ext uri="{FF2B5EF4-FFF2-40B4-BE49-F238E27FC236}">
                    <a16:creationId xmlns:a16="http://schemas.microsoft.com/office/drawing/2014/main" id="{1AB71103-4259-480D-9A6E-BDCDFE813EA8}"/>
                  </a:ext>
                </a:extLst>
              </p:cNvPr>
              <p:cNvSpPr>
                <a:spLocks/>
              </p:cNvSpPr>
              <p:nvPr/>
            </p:nvSpPr>
            <p:spPr bwMode="auto">
              <a:xfrm>
                <a:off x="3014" y="1360"/>
                <a:ext cx="142" cy="341"/>
              </a:xfrm>
              <a:custGeom>
                <a:avLst/>
                <a:gdLst>
                  <a:gd name="T0" fmla="*/ 882 w 57"/>
                  <a:gd name="T1" fmla="*/ 0 h 128"/>
                  <a:gd name="T2" fmla="*/ 125 w 57"/>
                  <a:gd name="T3" fmla="*/ 2419 h 128"/>
                  <a:gd name="T4" fmla="*/ 882 w 57"/>
                  <a:gd name="T5" fmla="*/ 0 h 128"/>
                  <a:gd name="T6" fmla="*/ 0 60000 65536"/>
                  <a:gd name="T7" fmla="*/ 0 60000 65536"/>
                  <a:gd name="T8" fmla="*/ 0 60000 65536"/>
                </a:gdLst>
                <a:ahLst/>
                <a:cxnLst>
                  <a:cxn ang="T6">
                    <a:pos x="T0" y="T1"/>
                  </a:cxn>
                  <a:cxn ang="T7">
                    <a:pos x="T2" y="T3"/>
                  </a:cxn>
                  <a:cxn ang="T8">
                    <a:pos x="T4" y="T5"/>
                  </a:cxn>
                </a:cxnLst>
                <a:rect l="0" t="0" r="r" b="b"/>
                <a:pathLst>
                  <a:path w="57" h="128">
                    <a:moveTo>
                      <a:pt x="57" y="0"/>
                    </a:moveTo>
                    <a:cubicBezTo>
                      <a:pt x="33" y="6"/>
                      <a:pt x="0" y="26"/>
                      <a:pt x="8" y="128"/>
                    </a:cubicBezTo>
                    <a:cubicBezTo>
                      <a:pt x="10" y="107"/>
                      <a:pt x="14" y="18"/>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90" name="Freeform 140">
                <a:extLst>
                  <a:ext uri="{FF2B5EF4-FFF2-40B4-BE49-F238E27FC236}">
                    <a16:creationId xmlns:a16="http://schemas.microsoft.com/office/drawing/2014/main" id="{76DDCFBF-07DA-4831-ACF1-6E35956562A4}"/>
                  </a:ext>
                </a:extLst>
              </p:cNvPr>
              <p:cNvSpPr>
                <a:spLocks/>
              </p:cNvSpPr>
              <p:nvPr/>
            </p:nvSpPr>
            <p:spPr bwMode="auto">
              <a:xfrm>
                <a:off x="2956" y="1651"/>
                <a:ext cx="130" cy="637"/>
              </a:xfrm>
              <a:custGeom>
                <a:avLst/>
                <a:gdLst>
                  <a:gd name="T0" fmla="*/ 395 w 52"/>
                  <a:gd name="T1" fmla="*/ 4526 h 239"/>
                  <a:gd name="T2" fmla="*/ 83 w 52"/>
                  <a:gd name="T3" fmla="*/ 3084 h 239"/>
                  <a:gd name="T4" fmla="*/ 395 w 52"/>
                  <a:gd name="T5" fmla="*/ 1045 h 239"/>
                  <a:gd name="T6" fmla="*/ 813 w 52"/>
                  <a:gd name="T7" fmla="*/ 0 h 239"/>
                  <a:gd name="T8" fmla="*/ 395 w 52"/>
                  <a:gd name="T9" fmla="*/ 1399 h 239"/>
                  <a:gd name="T10" fmla="*/ 395 w 52"/>
                  <a:gd name="T11" fmla="*/ 4526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239">
                    <a:moveTo>
                      <a:pt x="25" y="239"/>
                    </a:moveTo>
                    <a:cubicBezTo>
                      <a:pt x="16" y="226"/>
                      <a:pt x="10" y="207"/>
                      <a:pt x="5" y="163"/>
                    </a:cubicBezTo>
                    <a:cubicBezTo>
                      <a:pt x="0" y="119"/>
                      <a:pt x="14" y="72"/>
                      <a:pt x="25" y="55"/>
                    </a:cubicBezTo>
                    <a:cubicBezTo>
                      <a:pt x="36" y="38"/>
                      <a:pt x="52" y="17"/>
                      <a:pt x="52" y="0"/>
                    </a:cubicBezTo>
                    <a:cubicBezTo>
                      <a:pt x="51" y="25"/>
                      <a:pt x="34" y="50"/>
                      <a:pt x="25" y="74"/>
                    </a:cubicBezTo>
                    <a:cubicBezTo>
                      <a:pt x="16" y="98"/>
                      <a:pt x="3" y="172"/>
                      <a:pt x="25" y="2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91" name="Freeform 141">
                <a:extLst>
                  <a:ext uri="{FF2B5EF4-FFF2-40B4-BE49-F238E27FC236}">
                    <a16:creationId xmlns:a16="http://schemas.microsoft.com/office/drawing/2014/main" id="{E7E31DBE-1931-496B-B0F3-1B5BCEA6DFF2}"/>
                  </a:ext>
                </a:extLst>
              </p:cNvPr>
              <p:cNvSpPr>
                <a:spLocks/>
              </p:cNvSpPr>
              <p:nvPr/>
            </p:nvSpPr>
            <p:spPr bwMode="auto">
              <a:xfrm>
                <a:off x="2081" y="2179"/>
                <a:ext cx="695" cy="141"/>
              </a:xfrm>
              <a:custGeom>
                <a:avLst/>
                <a:gdLst>
                  <a:gd name="T0" fmla="*/ 0 w 278"/>
                  <a:gd name="T1" fmla="*/ 0 h 53"/>
                  <a:gd name="T2" fmla="*/ 1688 w 278"/>
                  <a:gd name="T3" fmla="*/ 601 h 53"/>
                  <a:gd name="T4" fmla="*/ 3470 w 278"/>
                  <a:gd name="T5" fmla="*/ 772 h 53"/>
                  <a:gd name="T6" fmla="*/ 4345 w 278"/>
                  <a:gd name="T7" fmla="*/ 998 h 53"/>
                  <a:gd name="T8" fmla="*/ 3313 w 278"/>
                  <a:gd name="T9" fmla="*/ 849 h 53"/>
                  <a:gd name="T10" fmla="*/ 1458 w 278"/>
                  <a:gd name="T11" fmla="*/ 636 h 53"/>
                  <a:gd name="T12" fmla="*/ 0 w 278"/>
                  <a:gd name="T13" fmla="*/ 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8" h="53">
                    <a:moveTo>
                      <a:pt x="0" y="0"/>
                    </a:moveTo>
                    <a:cubicBezTo>
                      <a:pt x="20" y="9"/>
                      <a:pt x="75" y="26"/>
                      <a:pt x="108" y="32"/>
                    </a:cubicBezTo>
                    <a:cubicBezTo>
                      <a:pt x="141" y="38"/>
                      <a:pt x="200" y="40"/>
                      <a:pt x="222" y="41"/>
                    </a:cubicBezTo>
                    <a:cubicBezTo>
                      <a:pt x="244" y="42"/>
                      <a:pt x="270" y="50"/>
                      <a:pt x="278" y="53"/>
                    </a:cubicBezTo>
                    <a:cubicBezTo>
                      <a:pt x="262" y="50"/>
                      <a:pt x="227" y="46"/>
                      <a:pt x="212" y="45"/>
                    </a:cubicBezTo>
                    <a:cubicBezTo>
                      <a:pt x="197" y="44"/>
                      <a:pt x="121" y="43"/>
                      <a:pt x="93" y="34"/>
                    </a:cubicBezTo>
                    <a:cubicBezTo>
                      <a:pt x="65" y="25"/>
                      <a:pt x="19" y="1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92" name="Freeform 142">
                <a:extLst>
                  <a:ext uri="{FF2B5EF4-FFF2-40B4-BE49-F238E27FC236}">
                    <a16:creationId xmlns:a16="http://schemas.microsoft.com/office/drawing/2014/main" id="{1575AD10-A7D4-4929-9AB7-6006A8766D87}"/>
                  </a:ext>
                </a:extLst>
              </p:cNvPr>
              <p:cNvSpPr>
                <a:spLocks/>
              </p:cNvSpPr>
              <p:nvPr/>
            </p:nvSpPr>
            <p:spPr bwMode="auto">
              <a:xfrm>
                <a:off x="1951" y="2504"/>
                <a:ext cx="255" cy="419"/>
              </a:xfrm>
              <a:custGeom>
                <a:avLst/>
                <a:gdLst>
                  <a:gd name="T0" fmla="*/ 1595 w 102"/>
                  <a:gd name="T1" fmla="*/ 2984 h 157"/>
                  <a:gd name="T2" fmla="*/ 20 w 102"/>
                  <a:gd name="T3" fmla="*/ 0 h 157"/>
                  <a:gd name="T4" fmla="*/ 1595 w 102"/>
                  <a:gd name="T5" fmla="*/ 2984 h 157"/>
                  <a:gd name="T6" fmla="*/ 0 60000 65536"/>
                  <a:gd name="T7" fmla="*/ 0 60000 65536"/>
                  <a:gd name="T8" fmla="*/ 0 60000 65536"/>
                </a:gdLst>
                <a:ahLst/>
                <a:cxnLst>
                  <a:cxn ang="T6">
                    <a:pos x="T0" y="T1"/>
                  </a:cxn>
                  <a:cxn ang="T7">
                    <a:pos x="T2" y="T3"/>
                  </a:cxn>
                  <a:cxn ang="T8">
                    <a:pos x="T4" y="T5"/>
                  </a:cxn>
                </a:cxnLst>
                <a:rect l="0" t="0" r="r" b="b"/>
                <a:pathLst>
                  <a:path w="102" h="157">
                    <a:moveTo>
                      <a:pt x="102" y="157"/>
                    </a:moveTo>
                    <a:cubicBezTo>
                      <a:pt x="45" y="137"/>
                      <a:pt x="4" y="27"/>
                      <a:pt x="1" y="0"/>
                    </a:cubicBezTo>
                    <a:cubicBezTo>
                      <a:pt x="0" y="25"/>
                      <a:pt x="32" y="139"/>
                      <a:pt x="102" y="1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93" name="Freeform 143">
                <a:extLst>
                  <a:ext uri="{FF2B5EF4-FFF2-40B4-BE49-F238E27FC236}">
                    <a16:creationId xmlns:a16="http://schemas.microsoft.com/office/drawing/2014/main" id="{BA5886ED-11FE-4266-B5D4-DC64584C91EA}"/>
                  </a:ext>
                </a:extLst>
              </p:cNvPr>
              <p:cNvSpPr>
                <a:spLocks/>
              </p:cNvSpPr>
              <p:nvPr/>
            </p:nvSpPr>
            <p:spPr bwMode="auto">
              <a:xfrm>
                <a:off x="3151" y="2435"/>
                <a:ext cx="118" cy="432"/>
              </a:xfrm>
              <a:custGeom>
                <a:avLst/>
                <a:gdLst>
                  <a:gd name="T0" fmla="*/ 650 w 47"/>
                  <a:gd name="T1" fmla="*/ 3072 h 162"/>
                  <a:gd name="T2" fmla="*/ 492 w 47"/>
                  <a:gd name="T3" fmla="*/ 1685 h 162"/>
                  <a:gd name="T4" fmla="*/ 0 w 47"/>
                  <a:gd name="T5" fmla="*/ 0 h 162"/>
                  <a:gd name="T6" fmla="*/ 600 w 47"/>
                  <a:gd name="T7" fmla="*/ 1685 h 162"/>
                  <a:gd name="T8" fmla="*/ 650 w 47"/>
                  <a:gd name="T9" fmla="*/ 307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62">
                    <a:moveTo>
                      <a:pt x="41" y="162"/>
                    </a:moveTo>
                    <a:cubicBezTo>
                      <a:pt x="21" y="147"/>
                      <a:pt x="20" y="140"/>
                      <a:pt x="31" y="89"/>
                    </a:cubicBezTo>
                    <a:cubicBezTo>
                      <a:pt x="42" y="38"/>
                      <a:pt x="13" y="9"/>
                      <a:pt x="0" y="0"/>
                    </a:cubicBezTo>
                    <a:cubicBezTo>
                      <a:pt x="22" y="18"/>
                      <a:pt x="47" y="31"/>
                      <a:pt x="38" y="89"/>
                    </a:cubicBezTo>
                    <a:cubicBezTo>
                      <a:pt x="32" y="127"/>
                      <a:pt x="20" y="139"/>
                      <a:pt x="41" y="1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94" name="Freeform 144">
                <a:extLst>
                  <a:ext uri="{FF2B5EF4-FFF2-40B4-BE49-F238E27FC236}">
                    <a16:creationId xmlns:a16="http://schemas.microsoft.com/office/drawing/2014/main" id="{DDF08FE9-4C3D-4A2B-A6A1-43866373A349}"/>
                  </a:ext>
                </a:extLst>
              </p:cNvPr>
              <p:cNvSpPr>
                <a:spLocks/>
              </p:cNvSpPr>
              <p:nvPr/>
            </p:nvSpPr>
            <p:spPr bwMode="auto">
              <a:xfrm>
                <a:off x="3511" y="2456"/>
                <a:ext cx="313" cy="419"/>
              </a:xfrm>
              <a:custGeom>
                <a:avLst/>
                <a:gdLst>
                  <a:gd name="T0" fmla="*/ 0 w 125"/>
                  <a:gd name="T1" fmla="*/ 2984 h 157"/>
                  <a:gd name="T2" fmla="*/ 1963 w 125"/>
                  <a:gd name="T3" fmla="*/ 0 h 157"/>
                  <a:gd name="T4" fmla="*/ 0 w 125"/>
                  <a:gd name="T5" fmla="*/ 2984 h 157"/>
                  <a:gd name="T6" fmla="*/ 0 60000 65536"/>
                  <a:gd name="T7" fmla="*/ 0 60000 65536"/>
                  <a:gd name="T8" fmla="*/ 0 60000 65536"/>
                </a:gdLst>
                <a:ahLst/>
                <a:cxnLst>
                  <a:cxn ang="T6">
                    <a:pos x="T0" y="T1"/>
                  </a:cxn>
                  <a:cxn ang="T7">
                    <a:pos x="T2" y="T3"/>
                  </a:cxn>
                  <a:cxn ang="T8">
                    <a:pos x="T4" y="T5"/>
                  </a:cxn>
                </a:cxnLst>
                <a:rect l="0" t="0" r="r" b="b"/>
                <a:pathLst>
                  <a:path w="125" h="157">
                    <a:moveTo>
                      <a:pt x="0" y="157"/>
                    </a:moveTo>
                    <a:cubicBezTo>
                      <a:pt x="95" y="117"/>
                      <a:pt x="119" y="21"/>
                      <a:pt x="125" y="0"/>
                    </a:cubicBezTo>
                    <a:cubicBezTo>
                      <a:pt x="116" y="41"/>
                      <a:pt x="89" y="136"/>
                      <a:pt x="0" y="1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95" name="Freeform 145">
                <a:extLst>
                  <a:ext uri="{FF2B5EF4-FFF2-40B4-BE49-F238E27FC236}">
                    <a16:creationId xmlns:a16="http://schemas.microsoft.com/office/drawing/2014/main" id="{FE34D943-A534-4ED9-8E85-75FF511A1F8E}"/>
                  </a:ext>
                </a:extLst>
              </p:cNvPr>
              <p:cNvSpPr>
                <a:spLocks/>
              </p:cNvSpPr>
              <p:nvPr/>
            </p:nvSpPr>
            <p:spPr bwMode="auto">
              <a:xfrm>
                <a:off x="2704" y="1443"/>
                <a:ext cx="62" cy="306"/>
              </a:xfrm>
              <a:custGeom>
                <a:avLst/>
                <a:gdLst>
                  <a:gd name="T0" fmla="*/ 12 w 25"/>
                  <a:gd name="T1" fmla="*/ 865 h 115"/>
                  <a:gd name="T2" fmla="*/ 246 w 25"/>
                  <a:gd name="T3" fmla="*/ 2166 h 115"/>
                  <a:gd name="T4" fmla="*/ 290 w 25"/>
                  <a:gd name="T5" fmla="*/ 942 h 115"/>
                  <a:gd name="T6" fmla="*/ 0 w 25"/>
                  <a:gd name="T7" fmla="*/ 0 h 115"/>
                  <a:gd name="T8" fmla="*/ 42 w 25"/>
                  <a:gd name="T9" fmla="*/ 86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46"/>
                    </a:moveTo>
                    <a:cubicBezTo>
                      <a:pt x="15" y="66"/>
                      <a:pt x="7" y="93"/>
                      <a:pt x="16" y="115"/>
                    </a:cubicBezTo>
                    <a:cubicBezTo>
                      <a:pt x="25" y="97"/>
                      <a:pt x="23" y="70"/>
                      <a:pt x="19" y="50"/>
                    </a:cubicBezTo>
                    <a:cubicBezTo>
                      <a:pt x="17" y="33"/>
                      <a:pt x="13" y="12"/>
                      <a:pt x="0" y="0"/>
                    </a:cubicBezTo>
                    <a:cubicBezTo>
                      <a:pt x="3" y="13"/>
                      <a:pt x="20" y="35"/>
                      <a:pt x="3" y="46"/>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96" name="Freeform 146">
                <a:extLst>
                  <a:ext uri="{FF2B5EF4-FFF2-40B4-BE49-F238E27FC236}">
                    <a16:creationId xmlns:a16="http://schemas.microsoft.com/office/drawing/2014/main" id="{76989627-E0ED-4BBF-81FF-8A6C2CE6C2F0}"/>
                  </a:ext>
                </a:extLst>
              </p:cNvPr>
              <p:cNvSpPr>
                <a:spLocks/>
              </p:cNvSpPr>
              <p:nvPr/>
            </p:nvSpPr>
            <p:spPr bwMode="auto">
              <a:xfrm>
                <a:off x="1946" y="2331"/>
                <a:ext cx="308" cy="600"/>
              </a:xfrm>
              <a:custGeom>
                <a:avLst/>
                <a:gdLst>
                  <a:gd name="T0" fmla="*/ 1931 w 123"/>
                  <a:gd name="T1" fmla="*/ 4267 h 225"/>
                  <a:gd name="T2" fmla="*/ 0 w 123"/>
                  <a:gd name="T3" fmla="*/ 0 h 225"/>
                  <a:gd name="T4" fmla="*/ 1931 w 123"/>
                  <a:gd name="T5" fmla="*/ 4267 h 225"/>
                  <a:gd name="T6" fmla="*/ 0 60000 65536"/>
                  <a:gd name="T7" fmla="*/ 0 60000 65536"/>
                  <a:gd name="T8" fmla="*/ 0 60000 65536"/>
                </a:gdLst>
                <a:ahLst/>
                <a:cxnLst>
                  <a:cxn ang="T6">
                    <a:pos x="T0" y="T1"/>
                  </a:cxn>
                  <a:cxn ang="T7">
                    <a:pos x="T2" y="T3"/>
                  </a:cxn>
                  <a:cxn ang="T8">
                    <a:pos x="T4" y="T5"/>
                  </a:cxn>
                </a:cxnLst>
                <a:rect l="0" t="0" r="r" b="b"/>
                <a:pathLst>
                  <a:path w="123" h="225">
                    <a:moveTo>
                      <a:pt x="123" y="225"/>
                    </a:moveTo>
                    <a:cubicBezTo>
                      <a:pt x="28" y="192"/>
                      <a:pt x="0" y="43"/>
                      <a:pt x="0" y="0"/>
                    </a:cubicBezTo>
                    <a:cubicBezTo>
                      <a:pt x="6" y="43"/>
                      <a:pt x="47" y="194"/>
                      <a:pt x="123" y="225"/>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97" name="Freeform 147">
                <a:extLst>
                  <a:ext uri="{FF2B5EF4-FFF2-40B4-BE49-F238E27FC236}">
                    <a16:creationId xmlns:a16="http://schemas.microsoft.com/office/drawing/2014/main" id="{8E64A1F4-6744-483D-9109-39BB66E39908}"/>
                  </a:ext>
                </a:extLst>
              </p:cNvPr>
              <p:cNvSpPr>
                <a:spLocks/>
              </p:cNvSpPr>
              <p:nvPr/>
            </p:nvSpPr>
            <p:spPr bwMode="auto">
              <a:xfrm>
                <a:off x="2389" y="2429"/>
                <a:ext cx="435" cy="475"/>
              </a:xfrm>
              <a:custGeom>
                <a:avLst/>
                <a:gdLst>
                  <a:gd name="T0" fmla="*/ 0 w 174"/>
                  <a:gd name="T1" fmla="*/ 3384 h 178"/>
                  <a:gd name="T2" fmla="*/ 1970 w 174"/>
                  <a:gd name="T3" fmla="*/ 2244 h 178"/>
                  <a:gd name="T4" fmla="*/ 2708 w 174"/>
                  <a:gd name="T5" fmla="*/ 0 h 178"/>
                  <a:gd name="T6" fmla="*/ 1895 w 174"/>
                  <a:gd name="T7" fmla="*/ 2095 h 178"/>
                  <a:gd name="T8" fmla="*/ 0 w 174"/>
                  <a:gd name="T9" fmla="*/ 3384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178">
                    <a:moveTo>
                      <a:pt x="0" y="178"/>
                    </a:moveTo>
                    <a:cubicBezTo>
                      <a:pt x="33" y="174"/>
                      <a:pt x="78" y="163"/>
                      <a:pt x="126" y="118"/>
                    </a:cubicBezTo>
                    <a:cubicBezTo>
                      <a:pt x="174" y="73"/>
                      <a:pt x="171" y="37"/>
                      <a:pt x="173" y="0"/>
                    </a:cubicBezTo>
                    <a:cubicBezTo>
                      <a:pt x="172" y="18"/>
                      <a:pt x="165" y="68"/>
                      <a:pt x="121" y="110"/>
                    </a:cubicBezTo>
                    <a:cubicBezTo>
                      <a:pt x="77" y="152"/>
                      <a:pt x="16" y="178"/>
                      <a:pt x="0" y="178"/>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98" name="Freeform 148">
                <a:extLst>
                  <a:ext uri="{FF2B5EF4-FFF2-40B4-BE49-F238E27FC236}">
                    <a16:creationId xmlns:a16="http://schemas.microsoft.com/office/drawing/2014/main" id="{133C8356-B286-42EA-BC6E-61644CF1F348}"/>
                  </a:ext>
                </a:extLst>
              </p:cNvPr>
              <p:cNvSpPr>
                <a:spLocks/>
              </p:cNvSpPr>
              <p:nvPr/>
            </p:nvSpPr>
            <p:spPr bwMode="auto">
              <a:xfrm>
                <a:off x="2038" y="2133"/>
                <a:ext cx="731" cy="166"/>
              </a:xfrm>
              <a:custGeom>
                <a:avLst/>
                <a:gdLst>
                  <a:gd name="T0" fmla="*/ 0 w 292"/>
                  <a:gd name="T1" fmla="*/ 0 h 62"/>
                  <a:gd name="T2" fmla="*/ 1084 w 292"/>
                  <a:gd name="T3" fmla="*/ 517 h 62"/>
                  <a:gd name="T4" fmla="*/ 2463 w 292"/>
                  <a:gd name="T5" fmla="*/ 940 h 62"/>
                  <a:gd name="T6" fmla="*/ 4581 w 292"/>
                  <a:gd name="T7" fmla="*/ 1189 h 62"/>
                  <a:gd name="T8" fmla="*/ 2921 w 292"/>
                  <a:gd name="T9" fmla="*/ 790 h 62"/>
                  <a:gd name="T10" fmla="*/ 2213 w 292"/>
                  <a:gd name="T11" fmla="*/ 688 h 62"/>
                  <a:gd name="T12" fmla="*/ 1004 w 292"/>
                  <a:gd name="T13" fmla="*/ 367 h 62"/>
                  <a:gd name="T14" fmla="*/ 0 w 292"/>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2" h="62">
                    <a:moveTo>
                      <a:pt x="0" y="0"/>
                    </a:moveTo>
                    <a:cubicBezTo>
                      <a:pt x="17" y="11"/>
                      <a:pt x="43" y="18"/>
                      <a:pt x="69" y="27"/>
                    </a:cubicBezTo>
                    <a:cubicBezTo>
                      <a:pt x="95" y="35"/>
                      <a:pt x="126" y="45"/>
                      <a:pt x="157" y="49"/>
                    </a:cubicBezTo>
                    <a:cubicBezTo>
                      <a:pt x="188" y="52"/>
                      <a:pt x="247" y="49"/>
                      <a:pt x="292" y="62"/>
                    </a:cubicBezTo>
                    <a:cubicBezTo>
                      <a:pt x="269" y="53"/>
                      <a:pt x="240" y="44"/>
                      <a:pt x="186" y="41"/>
                    </a:cubicBezTo>
                    <a:cubicBezTo>
                      <a:pt x="177" y="40"/>
                      <a:pt x="159" y="39"/>
                      <a:pt x="141" y="36"/>
                    </a:cubicBezTo>
                    <a:cubicBezTo>
                      <a:pt x="111" y="31"/>
                      <a:pt x="78" y="23"/>
                      <a:pt x="64" y="19"/>
                    </a:cubicBezTo>
                    <a:cubicBezTo>
                      <a:pt x="42" y="13"/>
                      <a:pt x="7" y="4"/>
                      <a:pt x="0" y="0"/>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99" name="Freeform 149">
                <a:extLst>
                  <a:ext uri="{FF2B5EF4-FFF2-40B4-BE49-F238E27FC236}">
                    <a16:creationId xmlns:a16="http://schemas.microsoft.com/office/drawing/2014/main" id="{56446DF8-9162-4275-A488-3D452653DA17}"/>
                  </a:ext>
                </a:extLst>
              </p:cNvPr>
              <p:cNvSpPr>
                <a:spLocks/>
              </p:cNvSpPr>
              <p:nvPr/>
            </p:nvSpPr>
            <p:spPr bwMode="auto">
              <a:xfrm>
                <a:off x="2704" y="1653"/>
                <a:ext cx="122" cy="587"/>
              </a:xfrm>
              <a:custGeom>
                <a:avLst/>
                <a:gdLst>
                  <a:gd name="T0" fmla="*/ 695 w 49"/>
                  <a:gd name="T1" fmla="*/ 4178 h 220"/>
                  <a:gd name="T2" fmla="*/ 341 w 49"/>
                  <a:gd name="T3" fmla="*/ 1502 h 220"/>
                  <a:gd name="T4" fmla="*/ 0 w 49"/>
                  <a:gd name="T5" fmla="*/ 0 h 220"/>
                  <a:gd name="T6" fmla="*/ 261 w 49"/>
                  <a:gd name="T7" fmla="*/ 1822 h 220"/>
                  <a:gd name="T8" fmla="*/ 695 w 49"/>
                  <a:gd name="T9" fmla="*/ 4178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220">
                    <a:moveTo>
                      <a:pt x="45" y="220"/>
                    </a:moveTo>
                    <a:cubicBezTo>
                      <a:pt x="46" y="170"/>
                      <a:pt x="34" y="120"/>
                      <a:pt x="22" y="79"/>
                    </a:cubicBezTo>
                    <a:cubicBezTo>
                      <a:pt x="13" y="49"/>
                      <a:pt x="2" y="25"/>
                      <a:pt x="0" y="0"/>
                    </a:cubicBezTo>
                    <a:cubicBezTo>
                      <a:pt x="0" y="32"/>
                      <a:pt x="9" y="68"/>
                      <a:pt x="17" y="96"/>
                    </a:cubicBezTo>
                    <a:cubicBezTo>
                      <a:pt x="24" y="123"/>
                      <a:pt x="49" y="199"/>
                      <a:pt x="45" y="220"/>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00" name="Freeform 150">
                <a:extLst>
                  <a:ext uri="{FF2B5EF4-FFF2-40B4-BE49-F238E27FC236}">
                    <a16:creationId xmlns:a16="http://schemas.microsoft.com/office/drawing/2014/main" id="{1511E785-D5CB-4B01-AF3D-E98C19061D51}"/>
                  </a:ext>
                </a:extLst>
              </p:cNvPr>
              <p:cNvSpPr>
                <a:spLocks/>
              </p:cNvSpPr>
              <p:nvPr/>
            </p:nvSpPr>
            <p:spPr bwMode="auto">
              <a:xfrm>
                <a:off x="2619" y="2104"/>
                <a:ext cx="217" cy="197"/>
              </a:xfrm>
              <a:custGeom>
                <a:avLst/>
                <a:gdLst>
                  <a:gd name="T0" fmla="*/ 187 w 87"/>
                  <a:gd name="T1" fmla="*/ 1113 h 74"/>
                  <a:gd name="T2" fmla="*/ 1182 w 87"/>
                  <a:gd name="T3" fmla="*/ 0 h 74"/>
                  <a:gd name="T4" fmla="*/ 1087 w 87"/>
                  <a:gd name="T5" fmla="*/ 1318 h 74"/>
                  <a:gd name="T6" fmla="*/ 728 w 87"/>
                  <a:gd name="T7" fmla="*/ 1262 h 74"/>
                  <a:gd name="T8" fmla="*/ 0 w 87"/>
                  <a:gd name="T9" fmla="*/ 1249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74">
                    <a:moveTo>
                      <a:pt x="12" y="59"/>
                    </a:moveTo>
                    <a:cubicBezTo>
                      <a:pt x="45" y="70"/>
                      <a:pt x="77" y="31"/>
                      <a:pt x="76" y="0"/>
                    </a:cubicBezTo>
                    <a:cubicBezTo>
                      <a:pt x="75" y="16"/>
                      <a:pt x="87" y="62"/>
                      <a:pt x="70" y="70"/>
                    </a:cubicBezTo>
                    <a:cubicBezTo>
                      <a:pt x="62" y="74"/>
                      <a:pt x="54" y="69"/>
                      <a:pt x="47" y="67"/>
                    </a:cubicBezTo>
                    <a:cubicBezTo>
                      <a:pt x="31" y="64"/>
                      <a:pt x="16" y="67"/>
                      <a:pt x="0" y="66"/>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01" name="Freeform 151">
                <a:extLst>
                  <a:ext uri="{FF2B5EF4-FFF2-40B4-BE49-F238E27FC236}">
                    <a16:creationId xmlns:a16="http://schemas.microsoft.com/office/drawing/2014/main" id="{AD33E10E-2DDB-4F74-84E9-34494E117276}"/>
                  </a:ext>
                </a:extLst>
              </p:cNvPr>
              <p:cNvSpPr>
                <a:spLocks/>
              </p:cNvSpPr>
              <p:nvPr/>
            </p:nvSpPr>
            <p:spPr bwMode="auto">
              <a:xfrm>
                <a:off x="1941" y="2915"/>
                <a:ext cx="245" cy="88"/>
              </a:xfrm>
              <a:custGeom>
                <a:avLst/>
                <a:gdLst>
                  <a:gd name="T0" fmla="*/ 20 w 98"/>
                  <a:gd name="T1" fmla="*/ 136 h 33"/>
                  <a:gd name="T2" fmla="*/ 533 w 98"/>
                  <a:gd name="T3" fmla="*/ 477 h 33"/>
                  <a:gd name="T4" fmla="*/ 1533 w 98"/>
                  <a:gd name="T5" fmla="*/ 136 h 33"/>
                  <a:gd name="T6" fmla="*/ 1113 w 98"/>
                  <a:gd name="T7" fmla="*/ 149 h 33"/>
                  <a:gd name="T8" fmla="*/ 688 w 98"/>
                  <a:gd name="T9" fmla="*/ 149 h 33"/>
                  <a:gd name="T10" fmla="*/ 408 w 98"/>
                  <a:gd name="T11" fmla="*/ 376 h 33"/>
                  <a:gd name="T12" fmla="*/ 50 w 98"/>
                  <a:gd name="T13" fmla="*/ 149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33">
                    <a:moveTo>
                      <a:pt x="1" y="7"/>
                    </a:moveTo>
                    <a:cubicBezTo>
                      <a:pt x="0" y="33"/>
                      <a:pt x="13" y="33"/>
                      <a:pt x="34" y="25"/>
                    </a:cubicBezTo>
                    <a:cubicBezTo>
                      <a:pt x="53" y="18"/>
                      <a:pt x="78" y="6"/>
                      <a:pt x="98" y="7"/>
                    </a:cubicBezTo>
                    <a:cubicBezTo>
                      <a:pt x="89" y="1"/>
                      <a:pt x="81" y="7"/>
                      <a:pt x="71" y="8"/>
                    </a:cubicBezTo>
                    <a:cubicBezTo>
                      <a:pt x="58" y="9"/>
                      <a:pt x="54" y="0"/>
                      <a:pt x="44" y="8"/>
                    </a:cubicBezTo>
                    <a:cubicBezTo>
                      <a:pt x="37" y="13"/>
                      <a:pt x="36" y="19"/>
                      <a:pt x="26" y="20"/>
                    </a:cubicBezTo>
                    <a:cubicBezTo>
                      <a:pt x="14" y="22"/>
                      <a:pt x="11" y="13"/>
                      <a:pt x="3" y="8"/>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02" name="Freeform 152">
                <a:extLst>
                  <a:ext uri="{FF2B5EF4-FFF2-40B4-BE49-F238E27FC236}">
                    <a16:creationId xmlns:a16="http://schemas.microsoft.com/office/drawing/2014/main" id="{B87DFC9B-5BE0-4809-B2BF-FE6730D78A18}"/>
                  </a:ext>
                </a:extLst>
              </p:cNvPr>
              <p:cNvSpPr>
                <a:spLocks/>
              </p:cNvSpPr>
              <p:nvPr/>
            </p:nvSpPr>
            <p:spPr bwMode="auto">
              <a:xfrm>
                <a:off x="3339" y="1424"/>
                <a:ext cx="510" cy="1456"/>
              </a:xfrm>
              <a:custGeom>
                <a:avLst/>
                <a:gdLst>
                  <a:gd name="T0" fmla="*/ 175 w 204"/>
                  <a:gd name="T1" fmla="*/ 0 h 546"/>
                  <a:gd name="T2" fmla="*/ 2613 w 204"/>
                  <a:gd name="T3" fmla="*/ 4003 h 546"/>
                  <a:gd name="T4" fmla="*/ 2270 w 204"/>
                  <a:gd name="T5" fmla="*/ 8725 h 546"/>
                  <a:gd name="T6" fmla="*/ 0 w 204"/>
                  <a:gd name="T7" fmla="*/ 10296 h 546"/>
                  <a:gd name="T8" fmla="*/ 2363 w 204"/>
                  <a:gd name="T9" fmla="*/ 6805 h 546"/>
                  <a:gd name="T10" fmla="*/ 175 w 204"/>
                  <a:gd name="T11" fmla="*/ 0 h 5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 h="546">
                    <a:moveTo>
                      <a:pt x="11" y="0"/>
                    </a:moveTo>
                    <a:cubicBezTo>
                      <a:pt x="43" y="26"/>
                      <a:pt x="129" y="108"/>
                      <a:pt x="167" y="211"/>
                    </a:cubicBezTo>
                    <a:cubicBezTo>
                      <a:pt x="204" y="314"/>
                      <a:pt x="193" y="388"/>
                      <a:pt x="145" y="460"/>
                    </a:cubicBezTo>
                    <a:cubicBezTo>
                      <a:pt x="97" y="532"/>
                      <a:pt x="32" y="546"/>
                      <a:pt x="0" y="543"/>
                    </a:cubicBezTo>
                    <a:cubicBezTo>
                      <a:pt x="31" y="534"/>
                      <a:pt x="128" y="502"/>
                      <a:pt x="151" y="359"/>
                    </a:cubicBezTo>
                    <a:cubicBezTo>
                      <a:pt x="173" y="216"/>
                      <a:pt x="80" y="56"/>
                      <a:pt x="11" y="0"/>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03" name="Freeform 153">
                <a:extLst>
                  <a:ext uri="{FF2B5EF4-FFF2-40B4-BE49-F238E27FC236}">
                    <a16:creationId xmlns:a16="http://schemas.microsoft.com/office/drawing/2014/main" id="{87D94991-39C9-4BF1-90EE-AEE80BBCBE9F}"/>
                  </a:ext>
                </a:extLst>
              </p:cNvPr>
              <p:cNvSpPr>
                <a:spLocks/>
              </p:cNvSpPr>
              <p:nvPr/>
            </p:nvSpPr>
            <p:spPr bwMode="auto">
              <a:xfrm>
                <a:off x="3476" y="2480"/>
                <a:ext cx="363" cy="573"/>
              </a:xfrm>
              <a:custGeom>
                <a:avLst/>
                <a:gdLst>
                  <a:gd name="T0" fmla="*/ 2276 w 145"/>
                  <a:gd name="T1" fmla="*/ 0 h 215"/>
                  <a:gd name="T2" fmla="*/ 1963 w 145"/>
                  <a:gd name="T3" fmla="*/ 3899 h 215"/>
                  <a:gd name="T4" fmla="*/ 0 w 145"/>
                  <a:gd name="T5" fmla="*/ 3217 h 215"/>
                  <a:gd name="T6" fmla="*/ 1785 w 145"/>
                  <a:gd name="T7" fmla="*/ 3068 h 215"/>
                  <a:gd name="T8" fmla="*/ 2276 w 145"/>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215">
                    <a:moveTo>
                      <a:pt x="145" y="0"/>
                    </a:moveTo>
                    <a:cubicBezTo>
                      <a:pt x="145" y="46"/>
                      <a:pt x="140" y="196"/>
                      <a:pt x="125" y="206"/>
                    </a:cubicBezTo>
                    <a:cubicBezTo>
                      <a:pt x="110" y="215"/>
                      <a:pt x="24" y="180"/>
                      <a:pt x="0" y="170"/>
                    </a:cubicBezTo>
                    <a:cubicBezTo>
                      <a:pt x="37" y="178"/>
                      <a:pt x="96" y="188"/>
                      <a:pt x="114" y="162"/>
                    </a:cubicBezTo>
                    <a:cubicBezTo>
                      <a:pt x="133" y="135"/>
                      <a:pt x="145" y="19"/>
                      <a:pt x="145" y="0"/>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04" name="Freeform 154">
                <a:extLst>
                  <a:ext uri="{FF2B5EF4-FFF2-40B4-BE49-F238E27FC236}">
                    <a16:creationId xmlns:a16="http://schemas.microsoft.com/office/drawing/2014/main" id="{99F04573-5A66-49E8-AA8E-9A6EC60F1105}"/>
                  </a:ext>
                </a:extLst>
              </p:cNvPr>
              <p:cNvSpPr>
                <a:spLocks/>
              </p:cNvSpPr>
              <p:nvPr/>
            </p:nvSpPr>
            <p:spPr bwMode="auto">
              <a:xfrm>
                <a:off x="2446" y="1915"/>
                <a:ext cx="363" cy="362"/>
              </a:xfrm>
              <a:custGeom>
                <a:avLst/>
                <a:gdLst>
                  <a:gd name="T0" fmla="*/ 0 w 145"/>
                  <a:gd name="T1" fmla="*/ 2247 h 136"/>
                  <a:gd name="T2" fmla="*/ 1692 w 145"/>
                  <a:gd name="T3" fmla="*/ 1701 h 136"/>
                  <a:gd name="T4" fmla="*/ 1913 w 145"/>
                  <a:gd name="T5" fmla="*/ 0 h 136"/>
                  <a:gd name="T6" fmla="*/ 2130 w 145"/>
                  <a:gd name="T7" fmla="*/ 588 h 136"/>
                  <a:gd name="T8" fmla="*/ 2276 w 145"/>
                  <a:gd name="T9" fmla="*/ 1791 h 136"/>
                  <a:gd name="T10" fmla="*/ 2130 w 145"/>
                  <a:gd name="T11" fmla="*/ 2417 h 136"/>
                  <a:gd name="T12" fmla="*/ 1522 w 145"/>
                  <a:gd name="T13" fmla="*/ 2566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136">
                    <a:moveTo>
                      <a:pt x="0" y="119"/>
                    </a:moveTo>
                    <a:cubicBezTo>
                      <a:pt x="28" y="123"/>
                      <a:pt x="80" y="124"/>
                      <a:pt x="108" y="90"/>
                    </a:cubicBezTo>
                    <a:cubicBezTo>
                      <a:pt x="136" y="55"/>
                      <a:pt x="125" y="15"/>
                      <a:pt x="122" y="0"/>
                    </a:cubicBezTo>
                    <a:cubicBezTo>
                      <a:pt x="136" y="31"/>
                      <a:pt x="136" y="31"/>
                      <a:pt x="136" y="31"/>
                    </a:cubicBezTo>
                    <a:cubicBezTo>
                      <a:pt x="145" y="95"/>
                      <a:pt x="145" y="95"/>
                      <a:pt x="145" y="95"/>
                    </a:cubicBezTo>
                    <a:cubicBezTo>
                      <a:pt x="136" y="128"/>
                      <a:pt x="136" y="128"/>
                      <a:pt x="136" y="128"/>
                    </a:cubicBezTo>
                    <a:cubicBezTo>
                      <a:pt x="97" y="136"/>
                      <a:pt x="97" y="136"/>
                      <a:pt x="97" y="136"/>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05" name="Freeform 155">
                <a:extLst>
                  <a:ext uri="{FF2B5EF4-FFF2-40B4-BE49-F238E27FC236}">
                    <a16:creationId xmlns:a16="http://schemas.microsoft.com/office/drawing/2014/main" id="{786D02E0-5E61-43EB-88B0-C892189E208D}"/>
                  </a:ext>
                </a:extLst>
              </p:cNvPr>
              <p:cNvSpPr>
                <a:spLocks/>
              </p:cNvSpPr>
              <p:nvPr/>
            </p:nvSpPr>
            <p:spPr bwMode="auto">
              <a:xfrm>
                <a:off x="3061" y="2376"/>
                <a:ext cx="153" cy="440"/>
              </a:xfrm>
              <a:custGeom>
                <a:avLst/>
                <a:gdLst>
                  <a:gd name="T0" fmla="*/ 20 w 61"/>
                  <a:gd name="T1" fmla="*/ 56 h 165"/>
                  <a:gd name="T2" fmla="*/ 755 w 61"/>
                  <a:gd name="T3" fmla="*/ 1459 h 165"/>
                  <a:gd name="T4" fmla="*/ 850 w 61"/>
                  <a:gd name="T5" fmla="*/ 3128 h 165"/>
                  <a:gd name="T6" fmla="*/ 900 w 61"/>
                  <a:gd name="T7" fmla="*/ 2125 h 165"/>
                  <a:gd name="T8" fmla="*/ 900 w 61"/>
                  <a:gd name="T9" fmla="*/ 1251 h 165"/>
                  <a:gd name="T10" fmla="*/ 0 w 61"/>
                  <a:gd name="T11" fmla="*/ 0 h 1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165">
                    <a:moveTo>
                      <a:pt x="1" y="3"/>
                    </a:moveTo>
                    <a:cubicBezTo>
                      <a:pt x="25" y="17"/>
                      <a:pt x="49" y="46"/>
                      <a:pt x="48" y="77"/>
                    </a:cubicBezTo>
                    <a:cubicBezTo>
                      <a:pt x="48" y="106"/>
                      <a:pt x="34" y="140"/>
                      <a:pt x="54" y="165"/>
                    </a:cubicBezTo>
                    <a:cubicBezTo>
                      <a:pt x="45" y="151"/>
                      <a:pt x="53" y="128"/>
                      <a:pt x="57" y="112"/>
                    </a:cubicBezTo>
                    <a:cubicBezTo>
                      <a:pt x="60" y="98"/>
                      <a:pt x="61" y="80"/>
                      <a:pt x="57" y="66"/>
                    </a:cubicBezTo>
                    <a:cubicBezTo>
                      <a:pt x="50" y="38"/>
                      <a:pt x="21" y="15"/>
                      <a:pt x="0" y="0"/>
                    </a:cubicBezTo>
                  </a:path>
                </a:pathLst>
              </a:custGeom>
              <a:solidFill>
                <a:srgbClr val="C686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06" name="Freeform 156">
                <a:extLst>
                  <a:ext uri="{FF2B5EF4-FFF2-40B4-BE49-F238E27FC236}">
                    <a16:creationId xmlns:a16="http://schemas.microsoft.com/office/drawing/2014/main" id="{964D80E4-31F6-4772-A3E8-996F25A8E0A8}"/>
                  </a:ext>
                </a:extLst>
              </p:cNvPr>
              <p:cNvSpPr>
                <a:spLocks/>
              </p:cNvSpPr>
              <p:nvPr/>
            </p:nvSpPr>
            <p:spPr bwMode="auto">
              <a:xfrm>
                <a:off x="3539" y="2992"/>
                <a:ext cx="227" cy="91"/>
              </a:xfrm>
              <a:custGeom>
                <a:avLst/>
                <a:gdLst>
                  <a:gd name="T0" fmla="*/ 0 w 91"/>
                  <a:gd name="T1" fmla="*/ 0 h 34"/>
                  <a:gd name="T2" fmla="*/ 808 w 91"/>
                  <a:gd name="T3" fmla="*/ 343 h 34"/>
                  <a:gd name="T4" fmla="*/ 1412 w 91"/>
                  <a:gd name="T5" fmla="*/ 538 h 34"/>
                  <a:gd name="T6" fmla="*/ 808 w 91"/>
                  <a:gd name="T7" fmla="*/ 632 h 34"/>
                  <a:gd name="T8" fmla="*/ 92 w 91"/>
                  <a:gd name="T9" fmla="*/ 517 h 34"/>
                  <a:gd name="T10" fmla="*/ 479 w 91"/>
                  <a:gd name="T11" fmla="*/ 444 h 34"/>
                  <a:gd name="T12" fmla="*/ 262 w 91"/>
                  <a:gd name="T13" fmla="*/ 137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34">
                    <a:moveTo>
                      <a:pt x="0" y="0"/>
                    </a:moveTo>
                    <a:cubicBezTo>
                      <a:pt x="17" y="4"/>
                      <a:pt x="34" y="12"/>
                      <a:pt x="52" y="18"/>
                    </a:cubicBezTo>
                    <a:cubicBezTo>
                      <a:pt x="62" y="21"/>
                      <a:pt x="83" y="21"/>
                      <a:pt x="91" y="28"/>
                    </a:cubicBezTo>
                    <a:cubicBezTo>
                      <a:pt x="79" y="34"/>
                      <a:pt x="64" y="33"/>
                      <a:pt x="52" y="33"/>
                    </a:cubicBezTo>
                    <a:cubicBezTo>
                      <a:pt x="37" y="32"/>
                      <a:pt x="20" y="32"/>
                      <a:pt x="6" y="27"/>
                    </a:cubicBezTo>
                    <a:cubicBezTo>
                      <a:pt x="13" y="27"/>
                      <a:pt x="27" y="30"/>
                      <a:pt x="31" y="23"/>
                    </a:cubicBezTo>
                    <a:cubicBezTo>
                      <a:pt x="35" y="14"/>
                      <a:pt x="23" y="10"/>
                      <a:pt x="17" y="7"/>
                    </a:cubicBezTo>
                  </a:path>
                </a:pathLst>
              </a:custGeom>
              <a:solidFill>
                <a:srgbClr val="C686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07" name="Freeform 157">
                <a:extLst>
                  <a:ext uri="{FF2B5EF4-FFF2-40B4-BE49-F238E27FC236}">
                    <a16:creationId xmlns:a16="http://schemas.microsoft.com/office/drawing/2014/main" id="{B0E57FD6-9222-4F7E-BF88-7A89010E9D25}"/>
                  </a:ext>
                </a:extLst>
              </p:cNvPr>
              <p:cNvSpPr>
                <a:spLocks/>
              </p:cNvSpPr>
              <p:nvPr/>
            </p:nvSpPr>
            <p:spPr bwMode="auto">
              <a:xfrm>
                <a:off x="2013" y="2949"/>
                <a:ext cx="191" cy="83"/>
              </a:xfrm>
              <a:custGeom>
                <a:avLst/>
                <a:gdLst>
                  <a:gd name="T0" fmla="*/ 0 w 76"/>
                  <a:gd name="T1" fmla="*/ 479 h 31"/>
                  <a:gd name="T2" fmla="*/ 568 w 76"/>
                  <a:gd name="T3" fmla="*/ 230 h 31"/>
                  <a:gd name="T4" fmla="*/ 1206 w 76"/>
                  <a:gd name="T5" fmla="*/ 56 h 31"/>
                  <a:gd name="T6" fmla="*/ 985 w 76"/>
                  <a:gd name="T7" fmla="*/ 402 h 31"/>
                  <a:gd name="T8" fmla="*/ 96 w 76"/>
                  <a:gd name="T9" fmla="*/ 47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31">
                    <a:moveTo>
                      <a:pt x="0" y="25"/>
                    </a:moveTo>
                    <a:cubicBezTo>
                      <a:pt x="10" y="24"/>
                      <a:pt x="25" y="15"/>
                      <a:pt x="36" y="12"/>
                    </a:cubicBezTo>
                    <a:cubicBezTo>
                      <a:pt x="46" y="9"/>
                      <a:pt x="67" y="0"/>
                      <a:pt x="76" y="3"/>
                    </a:cubicBezTo>
                    <a:cubicBezTo>
                      <a:pt x="70" y="6"/>
                      <a:pt x="44" y="14"/>
                      <a:pt x="62" y="21"/>
                    </a:cubicBezTo>
                    <a:cubicBezTo>
                      <a:pt x="57" y="27"/>
                      <a:pt x="9" y="31"/>
                      <a:pt x="6" y="25"/>
                    </a:cubicBezTo>
                  </a:path>
                </a:pathLst>
              </a:custGeom>
              <a:solidFill>
                <a:srgbClr val="C686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08" name="Freeform 158">
                <a:extLst>
                  <a:ext uri="{FF2B5EF4-FFF2-40B4-BE49-F238E27FC236}">
                    <a16:creationId xmlns:a16="http://schemas.microsoft.com/office/drawing/2014/main" id="{F347225E-3F8D-4449-B7FB-3864689794EA}"/>
                  </a:ext>
                </a:extLst>
              </p:cNvPr>
              <p:cNvSpPr>
                <a:spLocks/>
              </p:cNvSpPr>
              <p:nvPr/>
            </p:nvSpPr>
            <p:spPr bwMode="auto">
              <a:xfrm>
                <a:off x="2656" y="2752"/>
                <a:ext cx="73" cy="171"/>
              </a:xfrm>
              <a:custGeom>
                <a:avLst/>
                <a:gdLst>
                  <a:gd name="T0" fmla="*/ 0 w 29"/>
                  <a:gd name="T1" fmla="*/ 492 h 64"/>
                  <a:gd name="T2" fmla="*/ 443 w 29"/>
                  <a:gd name="T3" fmla="*/ 0 h 64"/>
                  <a:gd name="T4" fmla="*/ 400 w 29"/>
                  <a:gd name="T5" fmla="*/ 492 h 64"/>
                  <a:gd name="T6" fmla="*/ 83 w 29"/>
                  <a:gd name="T7" fmla="*/ 1221 h 64"/>
                  <a:gd name="T8" fmla="*/ 242 w 29"/>
                  <a:gd name="T9" fmla="*/ 615 h 64"/>
                  <a:gd name="T10" fmla="*/ 33 w 29"/>
                  <a:gd name="T11" fmla="*/ 513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64">
                    <a:moveTo>
                      <a:pt x="0" y="26"/>
                    </a:moveTo>
                    <a:cubicBezTo>
                      <a:pt x="10" y="18"/>
                      <a:pt x="19" y="8"/>
                      <a:pt x="28" y="0"/>
                    </a:cubicBezTo>
                    <a:cubicBezTo>
                      <a:pt x="29" y="9"/>
                      <a:pt x="28" y="17"/>
                      <a:pt x="25" y="26"/>
                    </a:cubicBezTo>
                    <a:cubicBezTo>
                      <a:pt x="21" y="37"/>
                      <a:pt x="14" y="56"/>
                      <a:pt x="5" y="64"/>
                    </a:cubicBezTo>
                    <a:cubicBezTo>
                      <a:pt x="9" y="54"/>
                      <a:pt x="14" y="43"/>
                      <a:pt x="15" y="32"/>
                    </a:cubicBezTo>
                    <a:cubicBezTo>
                      <a:pt x="16" y="25"/>
                      <a:pt x="9" y="14"/>
                      <a:pt x="2" y="27"/>
                    </a:cubicBezTo>
                  </a:path>
                </a:pathLst>
              </a:custGeom>
              <a:solidFill>
                <a:srgbClr val="C686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09" name="Freeform 159">
                <a:extLst>
                  <a:ext uri="{FF2B5EF4-FFF2-40B4-BE49-F238E27FC236}">
                    <a16:creationId xmlns:a16="http://schemas.microsoft.com/office/drawing/2014/main" id="{06274BEA-C4BE-4939-B615-EED7C87FCBB4}"/>
                  </a:ext>
                </a:extLst>
              </p:cNvPr>
              <p:cNvSpPr>
                <a:spLocks/>
              </p:cNvSpPr>
              <p:nvPr/>
            </p:nvSpPr>
            <p:spPr bwMode="auto">
              <a:xfrm>
                <a:off x="1876" y="1325"/>
                <a:ext cx="968" cy="1750"/>
              </a:xfrm>
              <a:custGeom>
                <a:avLst/>
                <a:gdLst>
                  <a:gd name="T0" fmla="*/ 4567 w 387"/>
                  <a:gd name="T1" fmla="*/ 115 h 656"/>
                  <a:gd name="T2" fmla="*/ 5493 w 387"/>
                  <a:gd name="T3" fmla="*/ 3359 h 656"/>
                  <a:gd name="T4" fmla="*/ 5993 w 387"/>
                  <a:gd name="T5" fmla="*/ 6456 h 656"/>
                  <a:gd name="T6" fmla="*/ 5963 w 387"/>
                  <a:gd name="T7" fmla="*/ 7080 h 656"/>
                  <a:gd name="T8" fmla="*/ 5775 w 387"/>
                  <a:gd name="T9" fmla="*/ 9345 h 656"/>
                  <a:gd name="T10" fmla="*/ 2804 w 387"/>
                  <a:gd name="T11" fmla="*/ 11428 h 656"/>
                  <a:gd name="T12" fmla="*/ 2376 w 387"/>
                  <a:gd name="T13" fmla="*/ 11466 h 656"/>
                  <a:gd name="T14" fmla="*/ 2284 w 387"/>
                  <a:gd name="T15" fmla="*/ 11450 h 656"/>
                  <a:gd name="T16" fmla="*/ 2209 w 387"/>
                  <a:gd name="T17" fmla="*/ 11487 h 656"/>
                  <a:gd name="T18" fmla="*/ 333 w 387"/>
                  <a:gd name="T19" fmla="*/ 11770 h 656"/>
                  <a:gd name="T20" fmla="*/ 363 w 387"/>
                  <a:gd name="T21" fmla="*/ 6875 h 656"/>
                  <a:gd name="T22" fmla="*/ 425 w 387"/>
                  <a:gd name="T23" fmla="*/ 6704 h 656"/>
                  <a:gd name="T24" fmla="*/ 688 w 387"/>
                  <a:gd name="T25" fmla="*/ 5295 h 656"/>
                  <a:gd name="T26" fmla="*/ 1063 w 387"/>
                  <a:gd name="T27" fmla="*/ 4028 h 656"/>
                  <a:gd name="T28" fmla="*/ 2709 w 387"/>
                  <a:gd name="T29" fmla="*/ 1403 h 656"/>
                  <a:gd name="T30" fmla="*/ 4567 w 387"/>
                  <a:gd name="T31" fmla="*/ 115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7" h="656">
                    <a:moveTo>
                      <a:pt x="292" y="6"/>
                    </a:moveTo>
                    <a:cubicBezTo>
                      <a:pt x="335" y="13"/>
                      <a:pt x="376" y="67"/>
                      <a:pt x="351" y="177"/>
                    </a:cubicBezTo>
                    <a:cubicBezTo>
                      <a:pt x="369" y="222"/>
                      <a:pt x="385" y="289"/>
                      <a:pt x="383" y="340"/>
                    </a:cubicBezTo>
                    <a:cubicBezTo>
                      <a:pt x="382" y="363"/>
                      <a:pt x="381" y="373"/>
                      <a:pt x="381" y="373"/>
                    </a:cubicBezTo>
                    <a:cubicBezTo>
                      <a:pt x="385" y="402"/>
                      <a:pt x="387" y="463"/>
                      <a:pt x="369" y="492"/>
                    </a:cubicBezTo>
                    <a:cubicBezTo>
                      <a:pt x="352" y="522"/>
                      <a:pt x="301" y="595"/>
                      <a:pt x="179" y="602"/>
                    </a:cubicBezTo>
                    <a:cubicBezTo>
                      <a:pt x="169" y="602"/>
                      <a:pt x="161" y="603"/>
                      <a:pt x="152" y="604"/>
                    </a:cubicBezTo>
                    <a:cubicBezTo>
                      <a:pt x="150" y="604"/>
                      <a:pt x="148" y="603"/>
                      <a:pt x="146" y="603"/>
                    </a:cubicBezTo>
                    <a:cubicBezTo>
                      <a:pt x="144" y="603"/>
                      <a:pt x="143" y="605"/>
                      <a:pt x="141" y="605"/>
                    </a:cubicBezTo>
                    <a:cubicBezTo>
                      <a:pt x="50" y="619"/>
                      <a:pt x="29" y="656"/>
                      <a:pt x="21" y="620"/>
                    </a:cubicBezTo>
                    <a:cubicBezTo>
                      <a:pt x="12" y="580"/>
                      <a:pt x="0" y="411"/>
                      <a:pt x="23" y="362"/>
                    </a:cubicBezTo>
                    <a:cubicBezTo>
                      <a:pt x="25" y="358"/>
                      <a:pt x="27" y="353"/>
                      <a:pt x="27" y="353"/>
                    </a:cubicBezTo>
                    <a:cubicBezTo>
                      <a:pt x="28" y="338"/>
                      <a:pt x="34" y="286"/>
                      <a:pt x="44" y="279"/>
                    </a:cubicBezTo>
                    <a:cubicBezTo>
                      <a:pt x="45" y="266"/>
                      <a:pt x="51" y="244"/>
                      <a:pt x="68" y="212"/>
                    </a:cubicBezTo>
                    <a:cubicBezTo>
                      <a:pt x="86" y="179"/>
                      <a:pt x="126" y="118"/>
                      <a:pt x="173" y="74"/>
                    </a:cubicBezTo>
                    <a:cubicBezTo>
                      <a:pt x="220" y="29"/>
                      <a:pt x="250" y="0"/>
                      <a:pt x="292" y="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10" name="Freeform 160">
                <a:extLst>
                  <a:ext uri="{FF2B5EF4-FFF2-40B4-BE49-F238E27FC236}">
                    <a16:creationId xmlns:a16="http://schemas.microsoft.com/office/drawing/2014/main" id="{8FE0ADF3-5F92-4968-A917-2AB525710F3B}"/>
                  </a:ext>
                </a:extLst>
              </p:cNvPr>
              <p:cNvSpPr>
                <a:spLocks/>
              </p:cNvSpPr>
              <p:nvPr/>
            </p:nvSpPr>
            <p:spPr bwMode="auto">
              <a:xfrm>
                <a:off x="2704" y="1608"/>
                <a:ext cx="50" cy="192"/>
              </a:xfrm>
              <a:custGeom>
                <a:avLst/>
                <a:gdLst>
                  <a:gd name="T0" fmla="*/ 63 w 20"/>
                  <a:gd name="T1" fmla="*/ 0 h 72"/>
                  <a:gd name="T2" fmla="*/ 313 w 20"/>
                  <a:gd name="T3" fmla="*/ 1365 h 72"/>
                  <a:gd name="T4" fmla="*/ 0 60000 65536"/>
                  <a:gd name="T5" fmla="*/ 0 60000 65536"/>
                </a:gdLst>
                <a:ahLst/>
                <a:cxnLst>
                  <a:cxn ang="T4">
                    <a:pos x="T0" y="T1"/>
                  </a:cxn>
                  <a:cxn ang="T5">
                    <a:pos x="T2" y="T3"/>
                  </a:cxn>
                </a:cxnLst>
                <a:rect l="0" t="0" r="r" b="b"/>
                <a:pathLst>
                  <a:path w="20" h="72">
                    <a:moveTo>
                      <a:pt x="4" y="0"/>
                    </a:moveTo>
                    <a:cubicBezTo>
                      <a:pt x="0" y="15"/>
                      <a:pt x="12" y="48"/>
                      <a:pt x="20" y="72"/>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11" name="Freeform 161">
                <a:extLst>
                  <a:ext uri="{FF2B5EF4-FFF2-40B4-BE49-F238E27FC236}">
                    <a16:creationId xmlns:a16="http://schemas.microsoft.com/office/drawing/2014/main" id="{341F5A90-0B28-4837-A2B1-469E5B54F3C4}"/>
                  </a:ext>
                </a:extLst>
              </p:cNvPr>
              <p:cNvSpPr>
                <a:spLocks/>
              </p:cNvSpPr>
              <p:nvPr/>
            </p:nvSpPr>
            <p:spPr bwMode="auto">
              <a:xfrm>
                <a:off x="1978" y="2069"/>
                <a:ext cx="851" cy="251"/>
              </a:xfrm>
              <a:custGeom>
                <a:avLst/>
                <a:gdLst>
                  <a:gd name="T0" fmla="*/ 50 w 340"/>
                  <a:gd name="T1" fmla="*/ 0 h 94"/>
                  <a:gd name="T2" fmla="*/ 721 w 340"/>
                  <a:gd name="T3" fmla="*/ 662 h 94"/>
                  <a:gd name="T4" fmla="*/ 1930 w 340"/>
                  <a:gd name="T5" fmla="*/ 1162 h 94"/>
                  <a:gd name="T6" fmla="*/ 4393 w 340"/>
                  <a:gd name="T7" fmla="*/ 1503 h 94"/>
                  <a:gd name="T8" fmla="*/ 5331 w 340"/>
                  <a:gd name="T9" fmla="*/ 1768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 h="94">
                    <a:moveTo>
                      <a:pt x="3" y="0"/>
                    </a:moveTo>
                    <a:cubicBezTo>
                      <a:pt x="0" y="9"/>
                      <a:pt x="18" y="25"/>
                      <a:pt x="46" y="35"/>
                    </a:cubicBezTo>
                    <a:cubicBezTo>
                      <a:pt x="73" y="46"/>
                      <a:pt x="94" y="52"/>
                      <a:pt x="123" y="61"/>
                    </a:cubicBezTo>
                    <a:cubicBezTo>
                      <a:pt x="173" y="76"/>
                      <a:pt x="228" y="74"/>
                      <a:pt x="280" y="79"/>
                    </a:cubicBezTo>
                    <a:cubicBezTo>
                      <a:pt x="301" y="81"/>
                      <a:pt x="334" y="94"/>
                      <a:pt x="340" y="93"/>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12" name="Freeform 162">
                <a:extLst>
                  <a:ext uri="{FF2B5EF4-FFF2-40B4-BE49-F238E27FC236}">
                    <a16:creationId xmlns:a16="http://schemas.microsoft.com/office/drawing/2014/main" id="{A7F5747A-B6C9-41F7-8454-7353582C891B}"/>
                  </a:ext>
                </a:extLst>
              </p:cNvPr>
              <p:cNvSpPr>
                <a:spLocks/>
              </p:cNvSpPr>
              <p:nvPr/>
            </p:nvSpPr>
            <p:spPr bwMode="auto">
              <a:xfrm>
                <a:off x="1936" y="2267"/>
                <a:ext cx="308" cy="666"/>
              </a:xfrm>
              <a:custGeom>
                <a:avLst/>
                <a:gdLst>
                  <a:gd name="T0" fmla="*/ 50 w 123"/>
                  <a:gd name="T1" fmla="*/ 0 h 250"/>
                  <a:gd name="T2" fmla="*/ 583 w 123"/>
                  <a:gd name="T3" fmla="*/ 2989 h 250"/>
                  <a:gd name="T4" fmla="*/ 1931 w 123"/>
                  <a:gd name="T5" fmla="*/ 4726 h 250"/>
                  <a:gd name="T6" fmla="*/ 0 60000 65536"/>
                  <a:gd name="T7" fmla="*/ 0 60000 65536"/>
                  <a:gd name="T8" fmla="*/ 0 60000 65536"/>
                </a:gdLst>
                <a:ahLst/>
                <a:cxnLst>
                  <a:cxn ang="T6">
                    <a:pos x="T0" y="T1"/>
                  </a:cxn>
                  <a:cxn ang="T7">
                    <a:pos x="T2" y="T3"/>
                  </a:cxn>
                  <a:cxn ang="T8">
                    <a:pos x="T4" y="T5"/>
                  </a:cxn>
                </a:cxnLst>
                <a:rect l="0" t="0" r="r" b="b"/>
                <a:pathLst>
                  <a:path w="123" h="250">
                    <a:moveTo>
                      <a:pt x="3" y="0"/>
                    </a:moveTo>
                    <a:cubicBezTo>
                      <a:pt x="0" y="28"/>
                      <a:pt x="7" y="97"/>
                      <a:pt x="37" y="158"/>
                    </a:cubicBezTo>
                    <a:cubicBezTo>
                      <a:pt x="67" y="218"/>
                      <a:pt x="108" y="247"/>
                      <a:pt x="123" y="250"/>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13" name="Freeform 163">
                <a:extLst>
                  <a:ext uri="{FF2B5EF4-FFF2-40B4-BE49-F238E27FC236}">
                    <a16:creationId xmlns:a16="http://schemas.microsoft.com/office/drawing/2014/main" id="{DE46CB59-CFFC-4948-991C-B2DA221617A0}"/>
                  </a:ext>
                </a:extLst>
              </p:cNvPr>
              <p:cNvSpPr>
                <a:spLocks/>
              </p:cNvSpPr>
              <p:nvPr/>
            </p:nvSpPr>
            <p:spPr bwMode="auto">
              <a:xfrm>
                <a:off x="2931" y="1243"/>
                <a:ext cx="923" cy="1837"/>
              </a:xfrm>
              <a:custGeom>
                <a:avLst/>
                <a:gdLst>
                  <a:gd name="T0" fmla="*/ 1176 w 369"/>
                  <a:gd name="T1" fmla="*/ 776 h 689"/>
                  <a:gd name="T2" fmla="*/ 583 w 369"/>
                  <a:gd name="T3" fmla="*/ 3695 h 689"/>
                  <a:gd name="T4" fmla="*/ 188 w 369"/>
                  <a:gd name="T5" fmla="*/ 6276 h 689"/>
                  <a:gd name="T6" fmla="*/ 708 w 369"/>
                  <a:gd name="T7" fmla="*/ 7825 h 689"/>
                  <a:gd name="T8" fmla="*/ 1813 w 369"/>
                  <a:gd name="T9" fmla="*/ 9625 h 689"/>
                  <a:gd name="T10" fmla="*/ 1801 w 369"/>
                  <a:gd name="T11" fmla="*/ 11409 h 689"/>
                  <a:gd name="T12" fmla="*/ 2679 w 369"/>
                  <a:gd name="T13" fmla="*/ 11771 h 689"/>
                  <a:gd name="T14" fmla="*/ 3492 w 369"/>
                  <a:gd name="T15" fmla="*/ 12184 h 689"/>
                  <a:gd name="T16" fmla="*/ 5525 w 369"/>
                  <a:gd name="T17" fmla="*/ 12910 h 689"/>
                  <a:gd name="T18" fmla="*/ 5776 w 369"/>
                  <a:gd name="T19" fmla="*/ 9156 h 689"/>
                  <a:gd name="T20" fmla="*/ 5651 w 369"/>
                  <a:gd name="T21" fmla="*/ 7919 h 689"/>
                  <a:gd name="T22" fmla="*/ 5663 w 369"/>
                  <a:gd name="T23" fmla="*/ 7735 h 689"/>
                  <a:gd name="T24" fmla="*/ 4850 w 369"/>
                  <a:gd name="T25" fmla="*/ 4151 h 689"/>
                  <a:gd name="T26" fmla="*/ 1176 w 369"/>
                  <a:gd name="T27" fmla="*/ 776 h 6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689">
                    <a:moveTo>
                      <a:pt x="75" y="41"/>
                    </a:moveTo>
                    <a:cubicBezTo>
                      <a:pt x="50" y="55"/>
                      <a:pt x="25" y="79"/>
                      <a:pt x="37" y="195"/>
                    </a:cubicBezTo>
                    <a:cubicBezTo>
                      <a:pt x="29" y="204"/>
                      <a:pt x="0" y="262"/>
                      <a:pt x="12" y="331"/>
                    </a:cubicBezTo>
                    <a:cubicBezTo>
                      <a:pt x="23" y="401"/>
                      <a:pt x="45" y="413"/>
                      <a:pt x="45" y="413"/>
                    </a:cubicBezTo>
                    <a:cubicBezTo>
                      <a:pt x="70" y="438"/>
                      <a:pt x="114" y="466"/>
                      <a:pt x="116" y="508"/>
                    </a:cubicBezTo>
                    <a:cubicBezTo>
                      <a:pt x="119" y="551"/>
                      <a:pt x="94" y="577"/>
                      <a:pt x="115" y="602"/>
                    </a:cubicBezTo>
                    <a:cubicBezTo>
                      <a:pt x="136" y="627"/>
                      <a:pt x="160" y="622"/>
                      <a:pt x="171" y="621"/>
                    </a:cubicBezTo>
                    <a:cubicBezTo>
                      <a:pt x="176" y="629"/>
                      <a:pt x="177" y="627"/>
                      <a:pt x="223" y="643"/>
                    </a:cubicBezTo>
                    <a:cubicBezTo>
                      <a:pt x="270" y="659"/>
                      <a:pt x="341" y="689"/>
                      <a:pt x="353" y="681"/>
                    </a:cubicBezTo>
                    <a:cubicBezTo>
                      <a:pt x="365" y="673"/>
                      <a:pt x="369" y="523"/>
                      <a:pt x="369" y="483"/>
                    </a:cubicBezTo>
                    <a:cubicBezTo>
                      <a:pt x="369" y="443"/>
                      <a:pt x="365" y="418"/>
                      <a:pt x="361" y="418"/>
                    </a:cubicBezTo>
                    <a:cubicBezTo>
                      <a:pt x="361" y="416"/>
                      <a:pt x="362" y="411"/>
                      <a:pt x="362" y="408"/>
                    </a:cubicBezTo>
                    <a:cubicBezTo>
                      <a:pt x="362" y="367"/>
                      <a:pt x="357" y="296"/>
                      <a:pt x="310" y="219"/>
                    </a:cubicBezTo>
                    <a:cubicBezTo>
                      <a:pt x="261" y="137"/>
                      <a:pt x="158" y="0"/>
                      <a:pt x="75" y="4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14" name="Freeform 164">
                <a:extLst>
                  <a:ext uri="{FF2B5EF4-FFF2-40B4-BE49-F238E27FC236}">
                    <a16:creationId xmlns:a16="http://schemas.microsoft.com/office/drawing/2014/main" id="{7A6381BC-B666-4099-BCCB-DF5750AE826E}"/>
                  </a:ext>
                </a:extLst>
              </p:cNvPr>
              <p:cNvSpPr>
                <a:spLocks/>
              </p:cNvSpPr>
              <p:nvPr/>
            </p:nvSpPr>
            <p:spPr bwMode="auto">
              <a:xfrm>
                <a:off x="3024" y="1616"/>
                <a:ext cx="62" cy="147"/>
              </a:xfrm>
              <a:custGeom>
                <a:avLst/>
                <a:gdLst>
                  <a:gd name="T0" fmla="*/ 382 w 25"/>
                  <a:gd name="T1" fmla="*/ 0 h 55"/>
                  <a:gd name="T2" fmla="*/ 0 w 25"/>
                  <a:gd name="T3" fmla="*/ 1050 h 55"/>
                  <a:gd name="T4" fmla="*/ 0 60000 65536"/>
                  <a:gd name="T5" fmla="*/ 0 60000 65536"/>
                </a:gdLst>
                <a:ahLst/>
                <a:cxnLst>
                  <a:cxn ang="T4">
                    <a:pos x="T0" y="T1"/>
                  </a:cxn>
                  <a:cxn ang="T5">
                    <a:pos x="T2" y="T3"/>
                  </a:cxn>
                </a:cxnLst>
                <a:rect l="0" t="0" r="r" b="b"/>
                <a:pathLst>
                  <a:path w="25" h="55">
                    <a:moveTo>
                      <a:pt x="25" y="0"/>
                    </a:moveTo>
                    <a:cubicBezTo>
                      <a:pt x="18" y="21"/>
                      <a:pt x="8" y="43"/>
                      <a:pt x="0" y="55"/>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15" name="Freeform 165">
                <a:extLst>
                  <a:ext uri="{FF2B5EF4-FFF2-40B4-BE49-F238E27FC236}">
                    <a16:creationId xmlns:a16="http://schemas.microsoft.com/office/drawing/2014/main" id="{A61F09CD-F4A4-4BE6-8C5A-0AF86411BC6D}"/>
                  </a:ext>
                </a:extLst>
              </p:cNvPr>
              <p:cNvSpPr>
                <a:spLocks/>
              </p:cNvSpPr>
              <p:nvPr/>
            </p:nvSpPr>
            <p:spPr bwMode="auto">
              <a:xfrm>
                <a:off x="3359" y="2357"/>
                <a:ext cx="475" cy="547"/>
              </a:xfrm>
              <a:custGeom>
                <a:avLst/>
                <a:gdLst>
                  <a:gd name="T0" fmla="*/ 0 w 190"/>
                  <a:gd name="T1" fmla="*/ 3858 h 205"/>
                  <a:gd name="T2" fmla="*/ 2970 w 190"/>
                  <a:gd name="T3" fmla="*/ 0 h 205"/>
                  <a:gd name="T4" fmla="*/ 0 60000 65536"/>
                  <a:gd name="T5" fmla="*/ 0 60000 65536"/>
                </a:gdLst>
                <a:ahLst/>
                <a:cxnLst>
                  <a:cxn ang="T4">
                    <a:pos x="T0" y="T1"/>
                  </a:cxn>
                  <a:cxn ang="T5">
                    <a:pos x="T2" y="T3"/>
                  </a:cxn>
                </a:cxnLst>
                <a:rect l="0" t="0" r="r" b="b"/>
                <a:pathLst>
                  <a:path w="190" h="205">
                    <a:moveTo>
                      <a:pt x="0" y="203"/>
                    </a:moveTo>
                    <a:cubicBezTo>
                      <a:pt x="40" y="205"/>
                      <a:pt x="161" y="173"/>
                      <a:pt x="190" y="0"/>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16" name="Freeform 166">
                <a:extLst>
                  <a:ext uri="{FF2B5EF4-FFF2-40B4-BE49-F238E27FC236}">
                    <a16:creationId xmlns:a16="http://schemas.microsoft.com/office/drawing/2014/main" id="{E4EBEEB6-F31F-4DE1-AC95-4C50809F94B4}"/>
                  </a:ext>
                </a:extLst>
              </p:cNvPr>
              <p:cNvSpPr>
                <a:spLocks/>
              </p:cNvSpPr>
              <p:nvPr/>
            </p:nvSpPr>
            <p:spPr bwMode="auto">
              <a:xfrm>
                <a:off x="1961" y="2728"/>
                <a:ext cx="788" cy="315"/>
              </a:xfrm>
              <a:custGeom>
                <a:avLst/>
                <a:gdLst>
                  <a:gd name="T0" fmla="*/ 2271 w 315"/>
                  <a:gd name="T1" fmla="*/ 1447 h 118"/>
                  <a:gd name="T2" fmla="*/ 1846 w 315"/>
                  <a:gd name="T3" fmla="*/ 1482 h 118"/>
                  <a:gd name="T4" fmla="*/ 1751 w 315"/>
                  <a:gd name="T5" fmla="*/ 1468 h 118"/>
                  <a:gd name="T6" fmla="*/ 1676 w 315"/>
                  <a:gd name="T7" fmla="*/ 1503 h 118"/>
                  <a:gd name="T8" fmla="*/ 0 w 315"/>
                  <a:gd name="T9" fmla="*/ 2074 h 118"/>
                  <a:gd name="T10" fmla="*/ 3522 w 315"/>
                  <a:gd name="T11" fmla="*/ 1866 h 118"/>
                  <a:gd name="T12" fmla="*/ 4868 w 315"/>
                  <a:gd name="T13" fmla="*/ 0 h 118"/>
                  <a:gd name="T14" fmla="*/ 2271 w 315"/>
                  <a:gd name="T15" fmla="*/ 1447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5" h="118">
                    <a:moveTo>
                      <a:pt x="145" y="76"/>
                    </a:moveTo>
                    <a:cubicBezTo>
                      <a:pt x="135" y="76"/>
                      <a:pt x="127" y="77"/>
                      <a:pt x="118" y="78"/>
                    </a:cubicBezTo>
                    <a:cubicBezTo>
                      <a:pt x="116" y="78"/>
                      <a:pt x="114" y="77"/>
                      <a:pt x="112" y="77"/>
                    </a:cubicBezTo>
                    <a:cubicBezTo>
                      <a:pt x="110" y="77"/>
                      <a:pt x="109" y="79"/>
                      <a:pt x="107" y="79"/>
                    </a:cubicBezTo>
                    <a:cubicBezTo>
                      <a:pt x="45" y="89"/>
                      <a:pt x="15" y="109"/>
                      <a:pt x="0" y="109"/>
                    </a:cubicBezTo>
                    <a:cubicBezTo>
                      <a:pt x="27" y="118"/>
                      <a:pt x="138" y="108"/>
                      <a:pt x="225" y="98"/>
                    </a:cubicBezTo>
                    <a:cubicBezTo>
                      <a:pt x="315" y="88"/>
                      <a:pt x="307" y="23"/>
                      <a:pt x="311" y="0"/>
                    </a:cubicBezTo>
                    <a:cubicBezTo>
                      <a:pt x="283" y="32"/>
                      <a:pt x="232" y="71"/>
                      <a:pt x="145" y="7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17" name="Freeform 167">
                <a:extLst>
                  <a:ext uri="{FF2B5EF4-FFF2-40B4-BE49-F238E27FC236}">
                    <a16:creationId xmlns:a16="http://schemas.microsoft.com/office/drawing/2014/main" id="{8F9D97DE-703F-45E1-BC1B-B9A4D971423F}"/>
                  </a:ext>
                </a:extLst>
              </p:cNvPr>
              <p:cNvSpPr>
                <a:spLocks/>
              </p:cNvSpPr>
              <p:nvPr/>
            </p:nvSpPr>
            <p:spPr bwMode="auto">
              <a:xfrm>
                <a:off x="3031" y="2352"/>
                <a:ext cx="783" cy="776"/>
              </a:xfrm>
              <a:custGeom>
                <a:avLst/>
                <a:gdLst>
                  <a:gd name="T0" fmla="*/ 2867 w 313"/>
                  <a:gd name="T1" fmla="*/ 4301 h 291"/>
                  <a:gd name="T2" fmla="*/ 2054 w 313"/>
                  <a:gd name="T3" fmla="*/ 3891 h 291"/>
                  <a:gd name="T4" fmla="*/ 1176 w 313"/>
                  <a:gd name="T5" fmla="*/ 3528 h 291"/>
                  <a:gd name="T6" fmla="*/ 1188 w 313"/>
                  <a:gd name="T7" fmla="*/ 1741 h 291"/>
                  <a:gd name="T8" fmla="*/ 113 w 313"/>
                  <a:gd name="T9" fmla="*/ 0 h 291"/>
                  <a:gd name="T10" fmla="*/ 238 w 313"/>
                  <a:gd name="T11" fmla="*/ 2125 h 291"/>
                  <a:gd name="T12" fmla="*/ 238 w 313"/>
                  <a:gd name="T13" fmla="*/ 3925 h 291"/>
                  <a:gd name="T14" fmla="*/ 1971 w 313"/>
                  <a:gd name="T15" fmla="*/ 4893 h 291"/>
                  <a:gd name="T16" fmla="*/ 4881 w 313"/>
                  <a:gd name="T17" fmla="*/ 5043 h 291"/>
                  <a:gd name="T18" fmla="*/ 4901 w 313"/>
                  <a:gd name="T19" fmla="*/ 5027 h 291"/>
                  <a:gd name="T20" fmla="*/ 2867 w 313"/>
                  <a:gd name="T21" fmla="*/ 4301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3" h="291">
                    <a:moveTo>
                      <a:pt x="183" y="227"/>
                    </a:moveTo>
                    <a:cubicBezTo>
                      <a:pt x="137" y="211"/>
                      <a:pt x="136" y="213"/>
                      <a:pt x="131" y="205"/>
                    </a:cubicBezTo>
                    <a:cubicBezTo>
                      <a:pt x="120" y="206"/>
                      <a:pt x="96" y="211"/>
                      <a:pt x="75" y="186"/>
                    </a:cubicBezTo>
                    <a:cubicBezTo>
                      <a:pt x="54" y="161"/>
                      <a:pt x="79" y="135"/>
                      <a:pt x="76" y="92"/>
                    </a:cubicBezTo>
                    <a:cubicBezTo>
                      <a:pt x="74" y="51"/>
                      <a:pt x="33" y="24"/>
                      <a:pt x="7" y="0"/>
                    </a:cubicBezTo>
                    <a:cubicBezTo>
                      <a:pt x="0" y="41"/>
                      <a:pt x="13" y="78"/>
                      <a:pt x="15" y="112"/>
                    </a:cubicBezTo>
                    <a:cubicBezTo>
                      <a:pt x="18" y="150"/>
                      <a:pt x="12" y="177"/>
                      <a:pt x="15" y="207"/>
                    </a:cubicBezTo>
                    <a:cubicBezTo>
                      <a:pt x="18" y="238"/>
                      <a:pt x="67" y="251"/>
                      <a:pt x="126" y="258"/>
                    </a:cubicBezTo>
                    <a:cubicBezTo>
                      <a:pt x="185" y="265"/>
                      <a:pt x="277" y="291"/>
                      <a:pt x="312" y="266"/>
                    </a:cubicBezTo>
                    <a:cubicBezTo>
                      <a:pt x="312" y="265"/>
                      <a:pt x="312" y="265"/>
                      <a:pt x="313" y="265"/>
                    </a:cubicBezTo>
                    <a:cubicBezTo>
                      <a:pt x="300" y="273"/>
                      <a:pt x="230" y="243"/>
                      <a:pt x="183" y="227"/>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18" name="Freeform 168">
                <a:extLst>
                  <a:ext uri="{FF2B5EF4-FFF2-40B4-BE49-F238E27FC236}">
                    <a16:creationId xmlns:a16="http://schemas.microsoft.com/office/drawing/2014/main" id="{2EB91275-0681-481D-AFDC-52EC71AE8A10}"/>
                  </a:ext>
                </a:extLst>
              </p:cNvPr>
              <p:cNvSpPr>
                <a:spLocks/>
              </p:cNvSpPr>
              <p:nvPr/>
            </p:nvSpPr>
            <p:spPr bwMode="auto">
              <a:xfrm>
                <a:off x="2171" y="1888"/>
                <a:ext cx="35" cy="85"/>
              </a:xfrm>
              <a:custGeom>
                <a:avLst/>
                <a:gdLst>
                  <a:gd name="T0" fmla="*/ 0 w 14"/>
                  <a:gd name="T1" fmla="*/ 0 h 32"/>
                  <a:gd name="T2" fmla="*/ 220 w 14"/>
                  <a:gd name="T3" fmla="*/ 600 h 32"/>
                  <a:gd name="T4" fmla="*/ 0 60000 65536"/>
                  <a:gd name="T5" fmla="*/ 0 60000 65536"/>
                </a:gdLst>
                <a:ahLst/>
                <a:cxnLst>
                  <a:cxn ang="T4">
                    <a:pos x="T0" y="T1"/>
                  </a:cxn>
                  <a:cxn ang="T5">
                    <a:pos x="T2" y="T3"/>
                  </a:cxn>
                </a:cxnLst>
                <a:rect l="0" t="0" r="r" b="b"/>
                <a:pathLst>
                  <a:path w="14" h="32">
                    <a:moveTo>
                      <a:pt x="0" y="0"/>
                    </a:moveTo>
                    <a:cubicBezTo>
                      <a:pt x="0" y="11"/>
                      <a:pt x="3" y="25"/>
                      <a:pt x="14" y="3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19" name="Freeform 169">
                <a:extLst>
                  <a:ext uri="{FF2B5EF4-FFF2-40B4-BE49-F238E27FC236}">
                    <a16:creationId xmlns:a16="http://schemas.microsoft.com/office/drawing/2014/main" id="{789D4BF4-D2DA-4BFC-B3C5-E89108ADBBF9}"/>
                  </a:ext>
                </a:extLst>
              </p:cNvPr>
              <p:cNvSpPr>
                <a:spLocks/>
              </p:cNvSpPr>
              <p:nvPr/>
            </p:nvSpPr>
            <p:spPr bwMode="auto">
              <a:xfrm>
                <a:off x="2148" y="1947"/>
                <a:ext cx="33" cy="5"/>
              </a:xfrm>
              <a:custGeom>
                <a:avLst/>
                <a:gdLst>
                  <a:gd name="T0" fmla="*/ 213 w 13"/>
                  <a:gd name="T1" fmla="*/ 0 h 2"/>
                  <a:gd name="T2" fmla="*/ 0 w 13"/>
                  <a:gd name="T3" fmla="*/ 33 h 2"/>
                  <a:gd name="T4" fmla="*/ 0 60000 65536"/>
                  <a:gd name="T5" fmla="*/ 0 60000 65536"/>
                </a:gdLst>
                <a:ahLst/>
                <a:cxnLst>
                  <a:cxn ang="T4">
                    <a:pos x="T0" y="T1"/>
                  </a:cxn>
                  <a:cxn ang="T5">
                    <a:pos x="T2" y="T3"/>
                  </a:cxn>
                </a:cxnLst>
                <a:rect l="0" t="0" r="r" b="b"/>
                <a:pathLst>
                  <a:path w="13" h="2">
                    <a:moveTo>
                      <a:pt x="13" y="0"/>
                    </a:moveTo>
                    <a:cubicBezTo>
                      <a:pt x="9" y="0"/>
                      <a:pt x="4" y="1"/>
                      <a:pt x="0"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20" name="Freeform 170">
                <a:extLst>
                  <a:ext uri="{FF2B5EF4-FFF2-40B4-BE49-F238E27FC236}">
                    <a16:creationId xmlns:a16="http://schemas.microsoft.com/office/drawing/2014/main" id="{D6EF0CDF-B32B-4828-B950-83B3627E512C}"/>
                  </a:ext>
                </a:extLst>
              </p:cNvPr>
              <p:cNvSpPr>
                <a:spLocks/>
              </p:cNvSpPr>
              <p:nvPr/>
            </p:nvSpPr>
            <p:spPr bwMode="auto">
              <a:xfrm>
                <a:off x="2261" y="1691"/>
                <a:ext cx="38" cy="64"/>
              </a:xfrm>
              <a:custGeom>
                <a:avLst/>
                <a:gdLst>
                  <a:gd name="T0" fmla="*/ 33 w 15"/>
                  <a:gd name="T1" fmla="*/ 0 h 24"/>
                  <a:gd name="T2" fmla="*/ 243 w 15"/>
                  <a:gd name="T3" fmla="*/ 456 h 24"/>
                  <a:gd name="T4" fmla="*/ 0 60000 65536"/>
                  <a:gd name="T5" fmla="*/ 0 60000 65536"/>
                </a:gdLst>
                <a:ahLst/>
                <a:cxnLst>
                  <a:cxn ang="T4">
                    <a:pos x="T0" y="T1"/>
                  </a:cxn>
                  <a:cxn ang="T5">
                    <a:pos x="T2" y="T3"/>
                  </a:cxn>
                </a:cxnLst>
                <a:rect l="0" t="0" r="r" b="b"/>
                <a:pathLst>
                  <a:path w="15" h="24">
                    <a:moveTo>
                      <a:pt x="2" y="0"/>
                    </a:moveTo>
                    <a:cubicBezTo>
                      <a:pt x="0" y="11"/>
                      <a:pt x="8" y="18"/>
                      <a:pt x="15" y="2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21" name="Freeform 171">
                <a:extLst>
                  <a:ext uri="{FF2B5EF4-FFF2-40B4-BE49-F238E27FC236}">
                    <a16:creationId xmlns:a16="http://schemas.microsoft.com/office/drawing/2014/main" id="{3680AA3A-E92C-4518-AD21-06E6B28FF11A}"/>
                  </a:ext>
                </a:extLst>
              </p:cNvPr>
              <p:cNvSpPr>
                <a:spLocks/>
              </p:cNvSpPr>
              <p:nvPr/>
            </p:nvSpPr>
            <p:spPr bwMode="auto">
              <a:xfrm>
                <a:off x="2256" y="1733"/>
                <a:ext cx="23" cy="19"/>
              </a:xfrm>
              <a:custGeom>
                <a:avLst/>
                <a:gdLst>
                  <a:gd name="T0" fmla="*/ 0 w 9"/>
                  <a:gd name="T1" fmla="*/ 141 h 7"/>
                  <a:gd name="T2" fmla="*/ 151 w 9"/>
                  <a:gd name="T3" fmla="*/ 0 h 7"/>
                  <a:gd name="T4" fmla="*/ 0 60000 65536"/>
                  <a:gd name="T5" fmla="*/ 0 60000 65536"/>
                </a:gdLst>
                <a:ahLst/>
                <a:cxnLst>
                  <a:cxn ang="T4">
                    <a:pos x="T0" y="T1"/>
                  </a:cxn>
                  <a:cxn ang="T5">
                    <a:pos x="T2" y="T3"/>
                  </a:cxn>
                </a:cxnLst>
                <a:rect l="0" t="0" r="r" b="b"/>
                <a:pathLst>
                  <a:path w="9" h="7">
                    <a:moveTo>
                      <a:pt x="0" y="7"/>
                    </a:moveTo>
                    <a:cubicBezTo>
                      <a:pt x="2" y="4"/>
                      <a:pt x="5" y="2"/>
                      <a:pt x="9"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22" name="Freeform 172">
                <a:extLst>
                  <a:ext uri="{FF2B5EF4-FFF2-40B4-BE49-F238E27FC236}">
                    <a16:creationId xmlns:a16="http://schemas.microsoft.com/office/drawing/2014/main" id="{C9EF8F32-BB38-4F35-80C9-8B54B4C9CE95}"/>
                  </a:ext>
                </a:extLst>
              </p:cNvPr>
              <p:cNvSpPr>
                <a:spLocks/>
              </p:cNvSpPr>
              <p:nvPr/>
            </p:nvSpPr>
            <p:spPr bwMode="auto">
              <a:xfrm>
                <a:off x="2506" y="1539"/>
                <a:ext cx="10" cy="74"/>
              </a:xfrm>
              <a:custGeom>
                <a:avLst/>
                <a:gdLst>
                  <a:gd name="T0" fmla="*/ 0 w 4"/>
                  <a:gd name="T1" fmla="*/ 0 h 28"/>
                  <a:gd name="T2" fmla="*/ 0 w 4"/>
                  <a:gd name="T3" fmla="*/ 518 h 28"/>
                  <a:gd name="T4" fmla="*/ 0 60000 65536"/>
                  <a:gd name="T5" fmla="*/ 0 60000 65536"/>
                </a:gdLst>
                <a:ahLst/>
                <a:cxnLst>
                  <a:cxn ang="T4">
                    <a:pos x="T0" y="T1"/>
                  </a:cxn>
                  <a:cxn ang="T5">
                    <a:pos x="T2" y="T3"/>
                  </a:cxn>
                </a:cxnLst>
                <a:rect l="0" t="0" r="r" b="b"/>
                <a:pathLst>
                  <a:path w="4" h="28">
                    <a:moveTo>
                      <a:pt x="0" y="0"/>
                    </a:moveTo>
                    <a:cubicBezTo>
                      <a:pt x="4" y="9"/>
                      <a:pt x="1" y="18"/>
                      <a:pt x="0" y="2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23" name="Freeform 173">
                <a:extLst>
                  <a:ext uri="{FF2B5EF4-FFF2-40B4-BE49-F238E27FC236}">
                    <a16:creationId xmlns:a16="http://schemas.microsoft.com/office/drawing/2014/main" id="{63E98614-4DB7-4247-97B0-D3671511AD03}"/>
                  </a:ext>
                </a:extLst>
              </p:cNvPr>
              <p:cNvSpPr>
                <a:spLocks/>
              </p:cNvSpPr>
              <p:nvPr/>
            </p:nvSpPr>
            <p:spPr bwMode="auto">
              <a:xfrm>
                <a:off x="2511" y="1576"/>
                <a:ext cx="35" cy="5"/>
              </a:xfrm>
              <a:custGeom>
                <a:avLst/>
                <a:gdLst>
                  <a:gd name="T0" fmla="*/ 0 w 14"/>
                  <a:gd name="T1" fmla="*/ 33 h 2"/>
                  <a:gd name="T2" fmla="*/ 220 w 14"/>
                  <a:gd name="T3" fmla="*/ 0 h 2"/>
                  <a:gd name="T4" fmla="*/ 0 60000 65536"/>
                  <a:gd name="T5" fmla="*/ 0 60000 65536"/>
                </a:gdLst>
                <a:ahLst/>
                <a:cxnLst>
                  <a:cxn ang="T4">
                    <a:pos x="T0" y="T1"/>
                  </a:cxn>
                  <a:cxn ang="T5">
                    <a:pos x="T2" y="T3"/>
                  </a:cxn>
                </a:cxnLst>
                <a:rect l="0" t="0" r="r" b="b"/>
                <a:pathLst>
                  <a:path w="14" h="2">
                    <a:moveTo>
                      <a:pt x="0" y="2"/>
                    </a:moveTo>
                    <a:cubicBezTo>
                      <a:pt x="5" y="1"/>
                      <a:pt x="9" y="0"/>
                      <a:pt x="14"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24" name="Freeform 174">
                <a:extLst>
                  <a:ext uri="{FF2B5EF4-FFF2-40B4-BE49-F238E27FC236}">
                    <a16:creationId xmlns:a16="http://schemas.microsoft.com/office/drawing/2014/main" id="{CA61A8BC-0E4B-4D89-B744-940FA0AB1FBD}"/>
                  </a:ext>
                </a:extLst>
              </p:cNvPr>
              <p:cNvSpPr>
                <a:spLocks/>
              </p:cNvSpPr>
              <p:nvPr/>
            </p:nvSpPr>
            <p:spPr bwMode="auto">
              <a:xfrm>
                <a:off x="2676" y="1475"/>
                <a:ext cx="13" cy="61"/>
              </a:xfrm>
              <a:custGeom>
                <a:avLst/>
                <a:gdLst>
                  <a:gd name="T0" fmla="*/ 88 w 5"/>
                  <a:gd name="T1" fmla="*/ 0 h 23"/>
                  <a:gd name="T2" fmla="*/ 0 w 5"/>
                  <a:gd name="T3" fmla="*/ 430 h 23"/>
                  <a:gd name="T4" fmla="*/ 0 60000 65536"/>
                  <a:gd name="T5" fmla="*/ 0 60000 65536"/>
                </a:gdLst>
                <a:ahLst/>
                <a:cxnLst>
                  <a:cxn ang="T4">
                    <a:pos x="T0" y="T1"/>
                  </a:cxn>
                  <a:cxn ang="T5">
                    <a:pos x="T2" y="T3"/>
                  </a:cxn>
                </a:cxnLst>
                <a:rect l="0" t="0" r="r" b="b"/>
                <a:pathLst>
                  <a:path w="5" h="23">
                    <a:moveTo>
                      <a:pt x="5" y="0"/>
                    </a:moveTo>
                    <a:cubicBezTo>
                      <a:pt x="5" y="8"/>
                      <a:pt x="3" y="16"/>
                      <a:pt x="0" y="2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25" name="Freeform 175">
                <a:extLst>
                  <a:ext uri="{FF2B5EF4-FFF2-40B4-BE49-F238E27FC236}">
                    <a16:creationId xmlns:a16="http://schemas.microsoft.com/office/drawing/2014/main" id="{076979BA-9CB6-4F75-B4E1-51706437903D}"/>
                  </a:ext>
                </a:extLst>
              </p:cNvPr>
              <p:cNvSpPr>
                <a:spLocks/>
              </p:cNvSpPr>
              <p:nvPr/>
            </p:nvSpPr>
            <p:spPr bwMode="auto">
              <a:xfrm>
                <a:off x="2686" y="1507"/>
                <a:ext cx="33" cy="13"/>
              </a:xfrm>
              <a:custGeom>
                <a:avLst/>
                <a:gdLst>
                  <a:gd name="T0" fmla="*/ 0 w 13"/>
                  <a:gd name="T1" fmla="*/ 0 h 5"/>
                  <a:gd name="T2" fmla="*/ 213 w 13"/>
                  <a:gd name="T3" fmla="*/ 88 h 5"/>
                  <a:gd name="T4" fmla="*/ 0 60000 65536"/>
                  <a:gd name="T5" fmla="*/ 0 60000 65536"/>
                </a:gdLst>
                <a:ahLst/>
                <a:cxnLst>
                  <a:cxn ang="T4">
                    <a:pos x="T0" y="T1"/>
                  </a:cxn>
                  <a:cxn ang="T5">
                    <a:pos x="T2" y="T3"/>
                  </a:cxn>
                </a:cxnLst>
                <a:rect l="0" t="0" r="r" b="b"/>
                <a:pathLst>
                  <a:path w="13" h="5">
                    <a:moveTo>
                      <a:pt x="0" y="0"/>
                    </a:moveTo>
                    <a:cubicBezTo>
                      <a:pt x="4" y="1"/>
                      <a:pt x="9" y="3"/>
                      <a:pt x="13" y="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26" name="Freeform 176">
                <a:extLst>
                  <a:ext uri="{FF2B5EF4-FFF2-40B4-BE49-F238E27FC236}">
                    <a16:creationId xmlns:a16="http://schemas.microsoft.com/office/drawing/2014/main" id="{1AD367C1-A641-43B7-8F0F-949D0AF0F93C}"/>
                  </a:ext>
                </a:extLst>
              </p:cNvPr>
              <p:cNvSpPr>
                <a:spLocks/>
              </p:cNvSpPr>
              <p:nvPr/>
            </p:nvSpPr>
            <p:spPr bwMode="auto">
              <a:xfrm>
                <a:off x="2554" y="1392"/>
                <a:ext cx="15" cy="64"/>
              </a:xfrm>
              <a:custGeom>
                <a:avLst/>
                <a:gdLst>
                  <a:gd name="T0" fmla="*/ 20 w 6"/>
                  <a:gd name="T1" fmla="*/ 0 h 24"/>
                  <a:gd name="T2" fmla="*/ 95 w 6"/>
                  <a:gd name="T3" fmla="*/ 456 h 24"/>
                  <a:gd name="T4" fmla="*/ 0 60000 65536"/>
                  <a:gd name="T5" fmla="*/ 0 60000 65536"/>
                </a:gdLst>
                <a:ahLst/>
                <a:cxnLst>
                  <a:cxn ang="T4">
                    <a:pos x="T0" y="T1"/>
                  </a:cxn>
                  <a:cxn ang="T5">
                    <a:pos x="T2" y="T3"/>
                  </a:cxn>
                </a:cxnLst>
                <a:rect l="0" t="0" r="r" b="b"/>
                <a:pathLst>
                  <a:path w="6" h="24">
                    <a:moveTo>
                      <a:pt x="1" y="0"/>
                    </a:moveTo>
                    <a:cubicBezTo>
                      <a:pt x="0" y="9"/>
                      <a:pt x="0" y="18"/>
                      <a:pt x="6" y="2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27" name="Freeform 177">
                <a:extLst>
                  <a:ext uri="{FF2B5EF4-FFF2-40B4-BE49-F238E27FC236}">
                    <a16:creationId xmlns:a16="http://schemas.microsoft.com/office/drawing/2014/main" id="{F3040246-E90D-469C-BF82-0321DD15ACEB}"/>
                  </a:ext>
                </a:extLst>
              </p:cNvPr>
              <p:cNvSpPr>
                <a:spLocks/>
              </p:cNvSpPr>
              <p:nvPr/>
            </p:nvSpPr>
            <p:spPr bwMode="auto">
              <a:xfrm>
                <a:off x="2531" y="1427"/>
                <a:ext cx="25" cy="5"/>
              </a:xfrm>
              <a:custGeom>
                <a:avLst/>
                <a:gdLst>
                  <a:gd name="T0" fmla="*/ 158 w 10"/>
                  <a:gd name="T1" fmla="*/ 20 h 2"/>
                  <a:gd name="T2" fmla="*/ 0 w 10"/>
                  <a:gd name="T3" fmla="*/ 33 h 2"/>
                  <a:gd name="T4" fmla="*/ 0 60000 65536"/>
                  <a:gd name="T5" fmla="*/ 0 60000 65536"/>
                </a:gdLst>
                <a:ahLst/>
                <a:cxnLst>
                  <a:cxn ang="T4">
                    <a:pos x="T0" y="T1"/>
                  </a:cxn>
                  <a:cxn ang="T5">
                    <a:pos x="T2" y="T3"/>
                  </a:cxn>
                </a:cxnLst>
                <a:rect l="0" t="0" r="r" b="b"/>
                <a:pathLst>
                  <a:path w="10" h="2">
                    <a:moveTo>
                      <a:pt x="10" y="1"/>
                    </a:moveTo>
                    <a:cubicBezTo>
                      <a:pt x="6" y="0"/>
                      <a:pt x="3" y="1"/>
                      <a:pt x="0"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28" name="Freeform 178">
                <a:extLst>
                  <a:ext uri="{FF2B5EF4-FFF2-40B4-BE49-F238E27FC236}">
                    <a16:creationId xmlns:a16="http://schemas.microsoft.com/office/drawing/2014/main" id="{51858AF0-4934-42B1-9BA4-058B749C9263}"/>
                  </a:ext>
                </a:extLst>
              </p:cNvPr>
              <p:cNvSpPr>
                <a:spLocks/>
              </p:cNvSpPr>
              <p:nvPr/>
            </p:nvSpPr>
            <p:spPr bwMode="auto">
              <a:xfrm>
                <a:off x="2416" y="1731"/>
                <a:ext cx="18" cy="77"/>
              </a:xfrm>
              <a:custGeom>
                <a:avLst/>
                <a:gdLst>
                  <a:gd name="T0" fmla="*/ 0 w 7"/>
                  <a:gd name="T1" fmla="*/ 0 h 29"/>
                  <a:gd name="T2" fmla="*/ 67 w 7"/>
                  <a:gd name="T3" fmla="*/ 542 h 29"/>
                  <a:gd name="T4" fmla="*/ 0 60000 65536"/>
                  <a:gd name="T5" fmla="*/ 0 60000 65536"/>
                </a:gdLst>
                <a:ahLst/>
                <a:cxnLst>
                  <a:cxn ang="T4">
                    <a:pos x="T0" y="T1"/>
                  </a:cxn>
                  <a:cxn ang="T5">
                    <a:pos x="T2" y="T3"/>
                  </a:cxn>
                </a:cxnLst>
                <a:rect l="0" t="0" r="r" b="b"/>
                <a:pathLst>
                  <a:path w="7" h="29">
                    <a:moveTo>
                      <a:pt x="0" y="0"/>
                    </a:moveTo>
                    <a:cubicBezTo>
                      <a:pt x="7" y="7"/>
                      <a:pt x="5" y="20"/>
                      <a:pt x="4" y="2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29" name="Freeform 179">
                <a:extLst>
                  <a:ext uri="{FF2B5EF4-FFF2-40B4-BE49-F238E27FC236}">
                    <a16:creationId xmlns:a16="http://schemas.microsoft.com/office/drawing/2014/main" id="{3D5B5A43-9F53-4B84-893B-6606C69A7213}"/>
                  </a:ext>
                </a:extLst>
              </p:cNvPr>
              <p:cNvSpPr>
                <a:spLocks/>
              </p:cNvSpPr>
              <p:nvPr/>
            </p:nvSpPr>
            <p:spPr bwMode="auto">
              <a:xfrm>
                <a:off x="2431" y="1773"/>
                <a:ext cx="28" cy="1"/>
              </a:xfrm>
              <a:custGeom>
                <a:avLst/>
                <a:gdLst>
                  <a:gd name="T0" fmla="*/ 0 w 11"/>
                  <a:gd name="T1" fmla="*/ 0 h 1"/>
                  <a:gd name="T2" fmla="*/ 181 w 11"/>
                  <a:gd name="T3" fmla="*/ 0 h 1"/>
                  <a:gd name="T4" fmla="*/ 0 60000 65536"/>
                  <a:gd name="T5" fmla="*/ 0 60000 65536"/>
                </a:gdLst>
                <a:ahLst/>
                <a:cxnLst>
                  <a:cxn ang="T4">
                    <a:pos x="T0" y="T1"/>
                  </a:cxn>
                  <a:cxn ang="T5">
                    <a:pos x="T2" y="T3"/>
                  </a:cxn>
                </a:cxnLst>
                <a:rect l="0" t="0" r="r" b="b"/>
                <a:pathLst>
                  <a:path w="11" h="1">
                    <a:moveTo>
                      <a:pt x="0" y="0"/>
                    </a:moveTo>
                    <a:cubicBezTo>
                      <a:pt x="4" y="0"/>
                      <a:pt x="7" y="0"/>
                      <a:pt x="11"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30" name="Freeform 180">
                <a:extLst>
                  <a:ext uri="{FF2B5EF4-FFF2-40B4-BE49-F238E27FC236}">
                    <a16:creationId xmlns:a16="http://schemas.microsoft.com/office/drawing/2014/main" id="{721D4634-5FEF-4D1F-BCDC-C20220985CEA}"/>
                  </a:ext>
                </a:extLst>
              </p:cNvPr>
              <p:cNvSpPr>
                <a:spLocks/>
              </p:cNvSpPr>
              <p:nvPr/>
            </p:nvSpPr>
            <p:spPr bwMode="auto">
              <a:xfrm>
                <a:off x="2586" y="1667"/>
                <a:ext cx="35" cy="66"/>
              </a:xfrm>
              <a:custGeom>
                <a:avLst/>
                <a:gdLst>
                  <a:gd name="T0" fmla="*/ 20 w 14"/>
                  <a:gd name="T1" fmla="*/ 0 h 25"/>
                  <a:gd name="T2" fmla="*/ 220 w 14"/>
                  <a:gd name="T3" fmla="*/ 459 h 25"/>
                  <a:gd name="T4" fmla="*/ 0 60000 65536"/>
                  <a:gd name="T5" fmla="*/ 0 60000 65536"/>
                </a:gdLst>
                <a:ahLst/>
                <a:cxnLst>
                  <a:cxn ang="T4">
                    <a:pos x="T0" y="T1"/>
                  </a:cxn>
                  <a:cxn ang="T5">
                    <a:pos x="T2" y="T3"/>
                  </a:cxn>
                </a:cxnLst>
                <a:rect l="0" t="0" r="r" b="b"/>
                <a:pathLst>
                  <a:path w="14" h="25">
                    <a:moveTo>
                      <a:pt x="1" y="0"/>
                    </a:moveTo>
                    <a:cubicBezTo>
                      <a:pt x="0" y="11"/>
                      <a:pt x="5" y="20"/>
                      <a:pt x="14" y="2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31" name="Freeform 181">
                <a:extLst>
                  <a:ext uri="{FF2B5EF4-FFF2-40B4-BE49-F238E27FC236}">
                    <a16:creationId xmlns:a16="http://schemas.microsoft.com/office/drawing/2014/main" id="{0A5A60D5-8754-418E-8E9C-CCB8DC57646C}"/>
                  </a:ext>
                </a:extLst>
              </p:cNvPr>
              <p:cNvSpPr>
                <a:spLocks/>
              </p:cNvSpPr>
              <p:nvPr/>
            </p:nvSpPr>
            <p:spPr bwMode="auto">
              <a:xfrm>
                <a:off x="2579" y="1720"/>
                <a:ext cx="20" cy="19"/>
              </a:xfrm>
              <a:custGeom>
                <a:avLst/>
                <a:gdLst>
                  <a:gd name="T0" fmla="*/ 125 w 8"/>
                  <a:gd name="T1" fmla="*/ 0 h 7"/>
                  <a:gd name="T2" fmla="*/ 0 w 8"/>
                  <a:gd name="T3" fmla="*/ 141 h 7"/>
                  <a:gd name="T4" fmla="*/ 0 60000 65536"/>
                  <a:gd name="T5" fmla="*/ 0 60000 65536"/>
                </a:gdLst>
                <a:ahLst/>
                <a:cxnLst>
                  <a:cxn ang="T4">
                    <a:pos x="T0" y="T1"/>
                  </a:cxn>
                  <a:cxn ang="T5">
                    <a:pos x="T2" y="T3"/>
                  </a:cxn>
                </a:cxnLst>
                <a:rect l="0" t="0" r="r" b="b"/>
                <a:pathLst>
                  <a:path w="8" h="7">
                    <a:moveTo>
                      <a:pt x="8" y="0"/>
                    </a:moveTo>
                    <a:cubicBezTo>
                      <a:pt x="5" y="2"/>
                      <a:pt x="2" y="4"/>
                      <a:pt x="0"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32" name="Freeform 182">
                <a:extLst>
                  <a:ext uri="{FF2B5EF4-FFF2-40B4-BE49-F238E27FC236}">
                    <a16:creationId xmlns:a16="http://schemas.microsoft.com/office/drawing/2014/main" id="{0FACDE3E-45ED-432C-9DF6-7C90282E9181}"/>
                  </a:ext>
                </a:extLst>
              </p:cNvPr>
              <p:cNvSpPr>
                <a:spLocks/>
              </p:cNvSpPr>
              <p:nvPr/>
            </p:nvSpPr>
            <p:spPr bwMode="auto">
              <a:xfrm>
                <a:off x="2048" y="2027"/>
                <a:ext cx="28" cy="48"/>
              </a:xfrm>
              <a:custGeom>
                <a:avLst/>
                <a:gdLst>
                  <a:gd name="T0" fmla="*/ 20 w 11"/>
                  <a:gd name="T1" fmla="*/ 0 h 18"/>
                  <a:gd name="T2" fmla="*/ 181 w 11"/>
                  <a:gd name="T3" fmla="*/ 341 h 18"/>
                  <a:gd name="T4" fmla="*/ 0 60000 65536"/>
                  <a:gd name="T5" fmla="*/ 0 60000 65536"/>
                </a:gdLst>
                <a:ahLst/>
                <a:cxnLst>
                  <a:cxn ang="T4">
                    <a:pos x="T0" y="T1"/>
                  </a:cxn>
                  <a:cxn ang="T5">
                    <a:pos x="T2" y="T3"/>
                  </a:cxn>
                </a:cxnLst>
                <a:rect l="0" t="0" r="r" b="b"/>
                <a:pathLst>
                  <a:path w="11" h="18">
                    <a:moveTo>
                      <a:pt x="1" y="0"/>
                    </a:moveTo>
                    <a:cubicBezTo>
                      <a:pt x="0" y="7"/>
                      <a:pt x="4" y="14"/>
                      <a:pt x="11" y="1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33" name="Freeform 183">
                <a:extLst>
                  <a:ext uri="{FF2B5EF4-FFF2-40B4-BE49-F238E27FC236}">
                    <a16:creationId xmlns:a16="http://schemas.microsoft.com/office/drawing/2014/main" id="{6FA33E32-DCA6-4CE1-AC74-B54696BC475E}"/>
                  </a:ext>
                </a:extLst>
              </p:cNvPr>
              <p:cNvSpPr>
                <a:spLocks/>
              </p:cNvSpPr>
              <p:nvPr/>
            </p:nvSpPr>
            <p:spPr bwMode="auto">
              <a:xfrm>
                <a:off x="2046" y="2059"/>
                <a:ext cx="17" cy="10"/>
              </a:xfrm>
              <a:custGeom>
                <a:avLst/>
                <a:gdLst>
                  <a:gd name="T0" fmla="*/ 0 w 7"/>
                  <a:gd name="T1" fmla="*/ 63 h 4"/>
                  <a:gd name="T2" fmla="*/ 100 w 7"/>
                  <a:gd name="T3" fmla="*/ 20 h 4"/>
                  <a:gd name="T4" fmla="*/ 0 60000 65536"/>
                  <a:gd name="T5" fmla="*/ 0 60000 65536"/>
                </a:gdLst>
                <a:ahLst/>
                <a:cxnLst>
                  <a:cxn ang="T4">
                    <a:pos x="T0" y="T1"/>
                  </a:cxn>
                  <a:cxn ang="T5">
                    <a:pos x="T2" y="T3"/>
                  </a:cxn>
                </a:cxnLst>
                <a:rect l="0" t="0" r="r" b="b"/>
                <a:pathLst>
                  <a:path w="7" h="4">
                    <a:moveTo>
                      <a:pt x="0" y="4"/>
                    </a:moveTo>
                    <a:cubicBezTo>
                      <a:pt x="2" y="1"/>
                      <a:pt x="4" y="0"/>
                      <a:pt x="7"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34" name="Freeform 184">
                <a:extLst>
                  <a:ext uri="{FF2B5EF4-FFF2-40B4-BE49-F238E27FC236}">
                    <a16:creationId xmlns:a16="http://schemas.microsoft.com/office/drawing/2014/main" id="{2D6C5B65-B196-445D-AF26-FF030C0EEC9D}"/>
                  </a:ext>
                </a:extLst>
              </p:cNvPr>
              <p:cNvSpPr>
                <a:spLocks/>
              </p:cNvSpPr>
              <p:nvPr/>
            </p:nvSpPr>
            <p:spPr bwMode="auto">
              <a:xfrm>
                <a:off x="2324" y="1880"/>
                <a:ext cx="12" cy="67"/>
              </a:xfrm>
              <a:custGeom>
                <a:avLst/>
                <a:gdLst>
                  <a:gd name="T0" fmla="*/ 0 w 5"/>
                  <a:gd name="T1" fmla="*/ 0 h 25"/>
                  <a:gd name="T2" fmla="*/ 29 w 5"/>
                  <a:gd name="T3" fmla="*/ 482 h 25"/>
                  <a:gd name="T4" fmla="*/ 0 60000 65536"/>
                  <a:gd name="T5" fmla="*/ 0 60000 65536"/>
                </a:gdLst>
                <a:ahLst/>
                <a:cxnLst>
                  <a:cxn ang="T4">
                    <a:pos x="T0" y="T1"/>
                  </a:cxn>
                  <a:cxn ang="T5">
                    <a:pos x="T2" y="T3"/>
                  </a:cxn>
                </a:cxnLst>
                <a:rect l="0" t="0" r="r" b="b"/>
                <a:pathLst>
                  <a:path w="5" h="25">
                    <a:moveTo>
                      <a:pt x="0" y="0"/>
                    </a:moveTo>
                    <a:cubicBezTo>
                      <a:pt x="5" y="6"/>
                      <a:pt x="4" y="18"/>
                      <a:pt x="2" y="2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35" name="Freeform 185">
                <a:extLst>
                  <a:ext uri="{FF2B5EF4-FFF2-40B4-BE49-F238E27FC236}">
                    <a16:creationId xmlns:a16="http://schemas.microsoft.com/office/drawing/2014/main" id="{A0CFE635-6CE2-4987-96B9-24F2E877EC20}"/>
                  </a:ext>
                </a:extLst>
              </p:cNvPr>
              <p:cNvSpPr>
                <a:spLocks/>
              </p:cNvSpPr>
              <p:nvPr/>
            </p:nvSpPr>
            <p:spPr bwMode="auto">
              <a:xfrm>
                <a:off x="2334" y="1920"/>
                <a:ext cx="27" cy="3"/>
              </a:xfrm>
              <a:custGeom>
                <a:avLst/>
                <a:gdLst>
                  <a:gd name="T0" fmla="*/ 0 w 11"/>
                  <a:gd name="T1" fmla="*/ 27 h 1"/>
                  <a:gd name="T2" fmla="*/ 162 w 11"/>
                  <a:gd name="T3" fmla="*/ 27 h 1"/>
                  <a:gd name="T4" fmla="*/ 0 60000 65536"/>
                  <a:gd name="T5" fmla="*/ 0 60000 65536"/>
                </a:gdLst>
                <a:ahLst/>
                <a:cxnLst>
                  <a:cxn ang="T4">
                    <a:pos x="T0" y="T1"/>
                  </a:cxn>
                  <a:cxn ang="T5">
                    <a:pos x="T2" y="T3"/>
                  </a:cxn>
                </a:cxnLst>
                <a:rect l="0" t="0" r="r" b="b"/>
                <a:pathLst>
                  <a:path w="11" h="1">
                    <a:moveTo>
                      <a:pt x="0" y="1"/>
                    </a:moveTo>
                    <a:cubicBezTo>
                      <a:pt x="3" y="0"/>
                      <a:pt x="7" y="0"/>
                      <a:pt x="11"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36" name="Freeform 186">
                <a:extLst>
                  <a:ext uri="{FF2B5EF4-FFF2-40B4-BE49-F238E27FC236}">
                    <a16:creationId xmlns:a16="http://schemas.microsoft.com/office/drawing/2014/main" id="{E3F6AC4C-5C5F-46B1-AA55-76EC784FF4E8}"/>
                  </a:ext>
                </a:extLst>
              </p:cNvPr>
              <p:cNvSpPr>
                <a:spLocks/>
              </p:cNvSpPr>
              <p:nvPr/>
            </p:nvSpPr>
            <p:spPr bwMode="auto">
              <a:xfrm>
                <a:off x="2369" y="2091"/>
                <a:ext cx="52" cy="24"/>
              </a:xfrm>
              <a:custGeom>
                <a:avLst/>
                <a:gdLst>
                  <a:gd name="T0" fmla="*/ 0 w 21"/>
                  <a:gd name="T1" fmla="*/ 136 h 9"/>
                  <a:gd name="T2" fmla="*/ 319 w 21"/>
                  <a:gd name="T3" fmla="*/ 0 h 9"/>
                  <a:gd name="T4" fmla="*/ 0 60000 65536"/>
                  <a:gd name="T5" fmla="*/ 0 60000 65536"/>
                </a:gdLst>
                <a:ahLst/>
                <a:cxnLst>
                  <a:cxn ang="T4">
                    <a:pos x="T0" y="T1"/>
                  </a:cxn>
                  <a:cxn ang="T5">
                    <a:pos x="T2" y="T3"/>
                  </a:cxn>
                </a:cxnLst>
                <a:rect l="0" t="0" r="r" b="b"/>
                <a:pathLst>
                  <a:path w="21" h="9">
                    <a:moveTo>
                      <a:pt x="0" y="7"/>
                    </a:moveTo>
                    <a:cubicBezTo>
                      <a:pt x="7" y="9"/>
                      <a:pt x="16" y="4"/>
                      <a:pt x="21"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37" name="Freeform 187">
                <a:extLst>
                  <a:ext uri="{FF2B5EF4-FFF2-40B4-BE49-F238E27FC236}">
                    <a16:creationId xmlns:a16="http://schemas.microsoft.com/office/drawing/2014/main" id="{17DAF566-B98F-467A-865E-5BE01BD75145}"/>
                  </a:ext>
                </a:extLst>
              </p:cNvPr>
              <p:cNvSpPr>
                <a:spLocks/>
              </p:cNvSpPr>
              <p:nvPr/>
            </p:nvSpPr>
            <p:spPr bwMode="auto">
              <a:xfrm>
                <a:off x="2401" y="2107"/>
                <a:ext cx="5" cy="21"/>
              </a:xfrm>
              <a:custGeom>
                <a:avLst/>
                <a:gdLst>
                  <a:gd name="T0" fmla="*/ 0 w 2"/>
                  <a:gd name="T1" fmla="*/ 0 h 8"/>
                  <a:gd name="T2" fmla="*/ 33 w 2"/>
                  <a:gd name="T3" fmla="*/ 144 h 8"/>
                  <a:gd name="T4" fmla="*/ 0 60000 65536"/>
                  <a:gd name="T5" fmla="*/ 0 60000 65536"/>
                </a:gdLst>
                <a:ahLst/>
                <a:cxnLst>
                  <a:cxn ang="T4">
                    <a:pos x="T0" y="T1"/>
                  </a:cxn>
                  <a:cxn ang="T5">
                    <a:pos x="T2" y="T3"/>
                  </a:cxn>
                </a:cxnLst>
                <a:rect l="0" t="0" r="r" b="b"/>
                <a:pathLst>
                  <a:path w="2" h="8">
                    <a:moveTo>
                      <a:pt x="0" y="0"/>
                    </a:moveTo>
                    <a:cubicBezTo>
                      <a:pt x="1" y="3"/>
                      <a:pt x="2" y="6"/>
                      <a:pt x="2"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38" name="Freeform 188">
                <a:extLst>
                  <a:ext uri="{FF2B5EF4-FFF2-40B4-BE49-F238E27FC236}">
                    <a16:creationId xmlns:a16="http://schemas.microsoft.com/office/drawing/2014/main" id="{F305B3B5-F42D-4A4F-8221-86CB70CE2FBE}"/>
                  </a:ext>
                </a:extLst>
              </p:cNvPr>
              <p:cNvSpPr>
                <a:spLocks/>
              </p:cNvSpPr>
              <p:nvPr/>
            </p:nvSpPr>
            <p:spPr bwMode="auto">
              <a:xfrm>
                <a:off x="2259" y="2069"/>
                <a:ext cx="5" cy="51"/>
              </a:xfrm>
              <a:custGeom>
                <a:avLst/>
                <a:gdLst>
                  <a:gd name="T0" fmla="*/ 33 w 2"/>
                  <a:gd name="T1" fmla="*/ 0 h 19"/>
                  <a:gd name="T2" fmla="*/ 33 w 2"/>
                  <a:gd name="T3" fmla="*/ 368 h 19"/>
                  <a:gd name="T4" fmla="*/ 0 60000 65536"/>
                  <a:gd name="T5" fmla="*/ 0 60000 65536"/>
                </a:gdLst>
                <a:ahLst/>
                <a:cxnLst>
                  <a:cxn ang="T4">
                    <a:pos x="T0" y="T1"/>
                  </a:cxn>
                  <a:cxn ang="T5">
                    <a:pos x="T2" y="T3"/>
                  </a:cxn>
                </a:cxnLst>
                <a:rect l="0" t="0" r="r" b="b"/>
                <a:pathLst>
                  <a:path w="2" h="19">
                    <a:moveTo>
                      <a:pt x="2" y="0"/>
                    </a:moveTo>
                    <a:cubicBezTo>
                      <a:pt x="0" y="6"/>
                      <a:pt x="0" y="13"/>
                      <a:pt x="2" y="1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39" name="Freeform 189">
                <a:extLst>
                  <a:ext uri="{FF2B5EF4-FFF2-40B4-BE49-F238E27FC236}">
                    <a16:creationId xmlns:a16="http://schemas.microsoft.com/office/drawing/2014/main" id="{961BB233-FF09-4F69-85AB-4EDA8E587158}"/>
                  </a:ext>
                </a:extLst>
              </p:cNvPr>
              <p:cNvSpPr>
                <a:spLocks/>
              </p:cNvSpPr>
              <p:nvPr/>
            </p:nvSpPr>
            <p:spPr bwMode="auto">
              <a:xfrm>
                <a:off x="2244" y="2107"/>
                <a:ext cx="17" cy="1"/>
              </a:xfrm>
              <a:custGeom>
                <a:avLst/>
                <a:gdLst>
                  <a:gd name="T0" fmla="*/ 100 w 7"/>
                  <a:gd name="T1" fmla="*/ 0 h 1"/>
                  <a:gd name="T2" fmla="*/ 0 w 7"/>
                  <a:gd name="T3" fmla="*/ 0 h 1"/>
                  <a:gd name="T4" fmla="*/ 0 60000 65536"/>
                  <a:gd name="T5" fmla="*/ 0 60000 65536"/>
                </a:gdLst>
                <a:ahLst/>
                <a:cxnLst>
                  <a:cxn ang="T4">
                    <a:pos x="T0" y="T1"/>
                  </a:cxn>
                  <a:cxn ang="T5">
                    <a:pos x="T2" y="T3"/>
                  </a:cxn>
                </a:cxnLst>
                <a:rect l="0" t="0" r="r" b="b"/>
                <a:pathLst>
                  <a:path w="7" h="1">
                    <a:moveTo>
                      <a:pt x="7" y="0"/>
                    </a:moveTo>
                    <a:cubicBezTo>
                      <a:pt x="4" y="0"/>
                      <a:pt x="2" y="0"/>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40" name="Freeform 190">
                <a:extLst>
                  <a:ext uri="{FF2B5EF4-FFF2-40B4-BE49-F238E27FC236}">
                    <a16:creationId xmlns:a16="http://schemas.microsoft.com/office/drawing/2014/main" id="{7D0D8223-346C-4512-9B66-3B2A3DDC6833}"/>
                  </a:ext>
                </a:extLst>
              </p:cNvPr>
              <p:cNvSpPr>
                <a:spLocks/>
              </p:cNvSpPr>
              <p:nvPr/>
            </p:nvSpPr>
            <p:spPr bwMode="auto">
              <a:xfrm>
                <a:off x="2481" y="1893"/>
                <a:ext cx="10" cy="62"/>
              </a:xfrm>
              <a:custGeom>
                <a:avLst/>
                <a:gdLst>
                  <a:gd name="T0" fmla="*/ 0 w 4"/>
                  <a:gd name="T1" fmla="*/ 0 h 23"/>
                  <a:gd name="T2" fmla="*/ 0 w 4"/>
                  <a:gd name="T3" fmla="*/ 450 h 23"/>
                  <a:gd name="T4" fmla="*/ 0 60000 65536"/>
                  <a:gd name="T5" fmla="*/ 0 60000 65536"/>
                </a:gdLst>
                <a:ahLst/>
                <a:cxnLst>
                  <a:cxn ang="T4">
                    <a:pos x="T0" y="T1"/>
                  </a:cxn>
                  <a:cxn ang="T5">
                    <a:pos x="T2" y="T3"/>
                  </a:cxn>
                </a:cxnLst>
                <a:rect l="0" t="0" r="r" b="b"/>
                <a:pathLst>
                  <a:path w="4" h="23">
                    <a:moveTo>
                      <a:pt x="0" y="0"/>
                    </a:moveTo>
                    <a:cubicBezTo>
                      <a:pt x="4" y="7"/>
                      <a:pt x="4" y="16"/>
                      <a:pt x="0" y="2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41" name="Freeform 191">
                <a:extLst>
                  <a:ext uri="{FF2B5EF4-FFF2-40B4-BE49-F238E27FC236}">
                    <a16:creationId xmlns:a16="http://schemas.microsoft.com/office/drawing/2014/main" id="{33BE9616-E560-4C54-9E14-D291CFE010BA}"/>
                  </a:ext>
                </a:extLst>
              </p:cNvPr>
              <p:cNvSpPr>
                <a:spLocks/>
              </p:cNvSpPr>
              <p:nvPr/>
            </p:nvSpPr>
            <p:spPr bwMode="auto">
              <a:xfrm>
                <a:off x="2491" y="1925"/>
                <a:ext cx="25" cy="6"/>
              </a:xfrm>
              <a:custGeom>
                <a:avLst/>
                <a:gdLst>
                  <a:gd name="T0" fmla="*/ 0 w 10"/>
                  <a:gd name="T1" fmla="*/ 54 h 2"/>
                  <a:gd name="T2" fmla="*/ 158 w 10"/>
                  <a:gd name="T3" fmla="*/ 27 h 2"/>
                  <a:gd name="T4" fmla="*/ 0 60000 65536"/>
                  <a:gd name="T5" fmla="*/ 0 60000 65536"/>
                </a:gdLst>
                <a:ahLst/>
                <a:cxnLst>
                  <a:cxn ang="T4">
                    <a:pos x="T0" y="T1"/>
                  </a:cxn>
                  <a:cxn ang="T5">
                    <a:pos x="T2" y="T3"/>
                  </a:cxn>
                </a:cxnLst>
                <a:rect l="0" t="0" r="r" b="b"/>
                <a:pathLst>
                  <a:path w="10" h="2">
                    <a:moveTo>
                      <a:pt x="0" y="2"/>
                    </a:moveTo>
                    <a:cubicBezTo>
                      <a:pt x="3" y="1"/>
                      <a:pt x="6" y="0"/>
                      <a:pt x="10"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42" name="Freeform 192">
                <a:extLst>
                  <a:ext uri="{FF2B5EF4-FFF2-40B4-BE49-F238E27FC236}">
                    <a16:creationId xmlns:a16="http://schemas.microsoft.com/office/drawing/2014/main" id="{16F30B60-3954-4D59-98B9-4404662CDE06}"/>
                  </a:ext>
                </a:extLst>
              </p:cNvPr>
              <p:cNvSpPr>
                <a:spLocks/>
              </p:cNvSpPr>
              <p:nvPr/>
            </p:nvSpPr>
            <p:spPr bwMode="auto">
              <a:xfrm>
                <a:off x="2601" y="1840"/>
                <a:ext cx="35" cy="24"/>
              </a:xfrm>
              <a:custGeom>
                <a:avLst/>
                <a:gdLst>
                  <a:gd name="T0" fmla="*/ 0 w 14"/>
                  <a:gd name="T1" fmla="*/ 149 h 9"/>
                  <a:gd name="T2" fmla="*/ 220 w 14"/>
                  <a:gd name="T3" fmla="*/ 0 h 9"/>
                  <a:gd name="T4" fmla="*/ 0 60000 65536"/>
                  <a:gd name="T5" fmla="*/ 0 60000 65536"/>
                </a:gdLst>
                <a:ahLst/>
                <a:cxnLst>
                  <a:cxn ang="T4">
                    <a:pos x="T0" y="T1"/>
                  </a:cxn>
                  <a:cxn ang="T5">
                    <a:pos x="T2" y="T3"/>
                  </a:cxn>
                </a:cxnLst>
                <a:rect l="0" t="0" r="r" b="b"/>
                <a:pathLst>
                  <a:path w="14" h="9">
                    <a:moveTo>
                      <a:pt x="0" y="8"/>
                    </a:moveTo>
                    <a:cubicBezTo>
                      <a:pt x="6" y="9"/>
                      <a:pt x="13" y="7"/>
                      <a:pt x="14"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43" name="Freeform 193">
                <a:extLst>
                  <a:ext uri="{FF2B5EF4-FFF2-40B4-BE49-F238E27FC236}">
                    <a16:creationId xmlns:a16="http://schemas.microsoft.com/office/drawing/2014/main" id="{375D4C50-B3EE-46F5-8F3E-9582586B2C6F}"/>
                  </a:ext>
                </a:extLst>
              </p:cNvPr>
              <p:cNvSpPr>
                <a:spLocks/>
              </p:cNvSpPr>
              <p:nvPr/>
            </p:nvSpPr>
            <p:spPr bwMode="auto">
              <a:xfrm>
                <a:off x="2624" y="1859"/>
                <a:ext cx="7" cy="24"/>
              </a:xfrm>
              <a:custGeom>
                <a:avLst/>
                <a:gdLst>
                  <a:gd name="T0" fmla="*/ 0 w 3"/>
                  <a:gd name="T1" fmla="*/ 0 h 9"/>
                  <a:gd name="T2" fmla="*/ 37 w 3"/>
                  <a:gd name="T3" fmla="*/ 171 h 9"/>
                  <a:gd name="T4" fmla="*/ 0 60000 65536"/>
                  <a:gd name="T5" fmla="*/ 0 60000 65536"/>
                </a:gdLst>
                <a:ahLst/>
                <a:cxnLst>
                  <a:cxn ang="T4">
                    <a:pos x="T0" y="T1"/>
                  </a:cxn>
                  <a:cxn ang="T5">
                    <a:pos x="T2" y="T3"/>
                  </a:cxn>
                </a:cxnLst>
                <a:rect l="0" t="0" r="r" b="b"/>
                <a:pathLst>
                  <a:path w="3" h="9">
                    <a:moveTo>
                      <a:pt x="0" y="0"/>
                    </a:moveTo>
                    <a:cubicBezTo>
                      <a:pt x="1" y="3"/>
                      <a:pt x="2" y="6"/>
                      <a:pt x="3" y="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44" name="Freeform 194">
                <a:extLst>
                  <a:ext uri="{FF2B5EF4-FFF2-40B4-BE49-F238E27FC236}">
                    <a16:creationId xmlns:a16="http://schemas.microsoft.com/office/drawing/2014/main" id="{DD387AAF-1448-48B6-B440-B63BA9DF2B17}"/>
                  </a:ext>
                </a:extLst>
              </p:cNvPr>
              <p:cNvSpPr>
                <a:spLocks/>
              </p:cNvSpPr>
              <p:nvPr/>
            </p:nvSpPr>
            <p:spPr bwMode="auto">
              <a:xfrm>
                <a:off x="2581" y="2048"/>
                <a:ext cx="50" cy="13"/>
              </a:xfrm>
              <a:custGeom>
                <a:avLst/>
                <a:gdLst>
                  <a:gd name="T0" fmla="*/ 0 w 20"/>
                  <a:gd name="T1" fmla="*/ 21 h 5"/>
                  <a:gd name="T2" fmla="*/ 313 w 20"/>
                  <a:gd name="T3" fmla="*/ 0 h 5"/>
                  <a:gd name="T4" fmla="*/ 0 60000 65536"/>
                  <a:gd name="T5" fmla="*/ 0 60000 65536"/>
                </a:gdLst>
                <a:ahLst/>
                <a:cxnLst>
                  <a:cxn ang="T4">
                    <a:pos x="T0" y="T1"/>
                  </a:cxn>
                  <a:cxn ang="T5">
                    <a:pos x="T2" y="T3"/>
                  </a:cxn>
                </a:cxnLst>
                <a:rect l="0" t="0" r="r" b="b"/>
                <a:pathLst>
                  <a:path w="20" h="5">
                    <a:moveTo>
                      <a:pt x="0" y="1"/>
                    </a:moveTo>
                    <a:cubicBezTo>
                      <a:pt x="5" y="5"/>
                      <a:pt x="14" y="2"/>
                      <a:pt x="2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45" name="Freeform 195">
                <a:extLst>
                  <a:ext uri="{FF2B5EF4-FFF2-40B4-BE49-F238E27FC236}">
                    <a16:creationId xmlns:a16="http://schemas.microsoft.com/office/drawing/2014/main" id="{516E993F-CD0A-4201-BCED-4BC8E07050B6}"/>
                  </a:ext>
                </a:extLst>
              </p:cNvPr>
              <p:cNvSpPr>
                <a:spLocks/>
              </p:cNvSpPr>
              <p:nvPr/>
            </p:nvSpPr>
            <p:spPr bwMode="auto">
              <a:xfrm>
                <a:off x="2606" y="2056"/>
                <a:ext cx="1" cy="24"/>
              </a:xfrm>
              <a:custGeom>
                <a:avLst/>
                <a:gdLst>
                  <a:gd name="T0" fmla="*/ 0 w 1"/>
                  <a:gd name="T1" fmla="*/ 0 h 9"/>
                  <a:gd name="T2" fmla="*/ 0 w 1"/>
                  <a:gd name="T3" fmla="*/ 171 h 9"/>
                  <a:gd name="T4" fmla="*/ 0 60000 65536"/>
                  <a:gd name="T5" fmla="*/ 0 60000 65536"/>
                </a:gdLst>
                <a:ahLst/>
                <a:cxnLst>
                  <a:cxn ang="T4">
                    <a:pos x="T0" y="T1"/>
                  </a:cxn>
                  <a:cxn ang="T5">
                    <a:pos x="T2" y="T3"/>
                  </a:cxn>
                </a:cxnLst>
                <a:rect l="0" t="0" r="r" b="b"/>
                <a:pathLst>
                  <a:path w="1" h="9">
                    <a:moveTo>
                      <a:pt x="0" y="0"/>
                    </a:moveTo>
                    <a:cubicBezTo>
                      <a:pt x="0" y="3"/>
                      <a:pt x="0" y="6"/>
                      <a:pt x="0" y="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46" name="Freeform 196">
                <a:extLst>
                  <a:ext uri="{FF2B5EF4-FFF2-40B4-BE49-F238E27FC236}">
                    <a16:creationId xmlns:a16="http://schemas.microsoft.com/office/drawing/2014/main" id="{7DFF69EE-9EAD-4A3B-A2D1-65E3417FC993}"/>
                  </a:ext>
                </a:extLst>
              </p:cNvPr>
              <p:cNvSpPr>
                <a:spLocks/>
              </p:cNvSpPr>
              <p:nvPr/>
            </p:nvSpPr>
            <p:spPr bwMode="auto">
              <a:xfrm>
                <a:off x="2691" y="1917"/>
                <a:ext cx="8" cy="48"/>
              </a:xfrm>
              <a:custGeom>
                <a:avLst/>
                <a:gdLst>
                  <a:gd name="T0" fmla="*/ 35 w 3"/>
                  <a:gd name="T1" fmla="*/ 0 h 18"/>
                  <a:gd name="T2" fmla="*/ 0 w 3"/>
                  <a:gd name="T3" fmla="*/ 341 h 18"/>
                  <a:gd name="T4" fmla="*/ 0 60000 65536"/>
                  <a:gd name="T5" fmla="*/ 0 60000 65536"/>
                </a:gdLst>
                <a:ahLst/>
                <a:cxnLst>
                  <a:cxn ang="T4">
                    <a:pos x="T0" y="T1"/>
                  </a:cxn>
                  <a:cxn ang="T5">
                    <a:pos x="T2" y="T3"/>
                  </a:cxn>
                </a:cxnLst>
                <a:rect l="0" t="0" r="r" b="b"/>
                <a:pathLst>
                  <a:path w="3" h="18">
                    <a:moveTo>
                      <a:pt x="2" y="0"/>
                    </a:moveTo>
                    <a:cubicBezTo>
                      <a:pt x="3" y="6"/>
                      <a:pt x="1" y="12"/>
                      <a:pt x="0" y="1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47" name="Freeform 197">
                <a:extLst>
                  <a:ext uri="{FF2B5EF4-FFF2-40B4-BE49-F238E27FC236}">
                    <a16:creationId xmlns:a16="http://schemas.microsoft.com/office/drawing/2014/main" id="{D105D53B-7AA0-4FAD-9D7C-98EEAAAD8322}"/>
                  </a:ext>
                </a:extLst>
              </p:cNvPr>
              <p:cNvSpPr>
                <a:spLocks/>
              </p:cNvSpPr>
              <p:nvPr/>
            </p:nvSpPr>
            <p:spPr bwMode="auto">
              <a:xfrm>
                <a:off x="2696" y="1949"/>
                <a:ext cx="20" cy="1"/>
              </a:xfrm>
              <a:custGeom>
                <a:avLst/>
                <a:gdLst>
                  <a:gd name="T0" fmla="*/ 0 w 8"/>
                  <a:gd name="T1" fmla="*/ 0 h 1"/>
                  <a:gd name="T2" fmla="*/ 125 w 8"/>
                  <a:gd name="T3" fmla="*/ 0 h 1"/>
                  <a:gd name="T4" fmla="*/ 0 60000 65536"/>
                  <a:gd name="T5" fmla="*/ 0 60000 65536"/>
                </a:gdLst>
                <a:ahLst/>
                <a:cxnLst>
                  <a:cxn ang="T4">
                    <a:pos x="T0" y="T1"/>
                  </a:cxn>
                  <a:cxn ang="T5">
                    <a:pos x="T2" y="T3"/>
                  </a:cxn>
                </a:cxnLst>
                <a:rect l="0" t="0" r="r" b="b"/>
                <a:pathLst>
                  <a:path w="8" h="1">
                    <a:moveTo>
                      <a:pt x="0" y="0"/>
                    </a:moveTo>
                    <a:cubicBezTo>
                      <a:pt x="3" y="0"/>
                      <a:pt x="6" y="0"/>
                      <a:pt x="8"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48" name="Freeform 198">
                <a:extLst>
                  <a:ext uri="{FF2B5EF4-FFF2-40B4-BE49-F238E27FC236}">
                    <a16:creationId xmlns:a16="http://schemas.microsoft.com/office/drawing/2014/main" id="{56263D28-9F89-409B-9F53-E35A928C82AA}"/>
                  </a:ext>
                </a:extLst>
              </p:cNvPr>
              <p:cNvSpPr>
                <a:spLocks/>
              </p:cNvSpPr>
              <p:nvPr/>
            </p:nvSpPr>
            <p:spPr bwMode="auto">
              <a:xfrm>
                <a:off x="2711" y="2181"/>
                <a:ext cx="20" cy="43"/>
              </a:xfrm>
              <a:custGeom>
                <a:avLst/>
                <a:gdLst>
                  <a:gd name="T0" fmla="*/ 113 w 8"/>
                  <a:gd name="T1" fmla="*/ 0 h 16"/>
                  <a:gd name="T2" fmla="*/ 0 w 8"/>
                  <a:gd name="T3" fmla="*/ 312 h 16"/>
                  <a:gd name="T4" fmla="*/ 0 60000 65536"/>
                  <a:gd name="T5" fmla="*/ 0 60000 65536"/>
                </a:gdLst>
                <a:ahLst/>
                <a:cxnLst>
                  <a:cxn ang="T4">
                    <a:pos x="T0" y="T1"/>
                  </a:cxn>
                  <a:cxn ang="T5">
                    <a:pos x="T2" y="T3"/>
                  </a:cxn>
                </a:cxnLst>
                <a:rect l="0" t="0" r="r" b="b"/>
                <a:pathLst>
                  <a:path w="8" h="16">
                    <a:moveTo>
                      <a:pt x="7" y="0"/>
                    </a:moveTo>
                    <a:cubicBezTo>
                      <a:pt x="8" y="5"/>
                      <a:pt x="5" y="13"/>
                      <a:pt x="0" y="1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49" name="Freeform 199">
                <a:extLst>
                  <a:ext uri="{FF2B5EF4-FFF2-40B4-BE49-F238E27FC236}">
                    <a16:creationId xmlns:a16="http://schemas.microsoft.com/office/drawing/2014/main" id="{990060F6-D0AD-48D4-976F-568A165A2B14}"/>
                  </a:ext>
                </a:extLst>
              </p:cNvPr>
              <p:cNvSpPr>
                <a:spLocks/>
              </p:cNvSpPr>
              <p:nvPr/>
            </p:nvSpPr>
            <p:spPr bwMode="auto">
              <a:xfrm>
                <a:off x="2726" y="2213"/>
                <a:ext cx="15" cy="11"/>
              </a:xfrm>
              <a:custGeom>
                <a:avLst/>
                <a:gdLst>
                  <a:gd name="T0" fmla="*/ 0 w 6"/>
                  <a:gd name="T1" fmla="*/ 0 h 4"/>
                  <a:gd name="T2" fmla="*/ 95 w 6"/>
                  <a:gd name="T3" fmla="*/ 83 h 4"/>
                  <a:gd name="T4" fmla="*/ 0 60000 65536"/>
                  <a:gd name="T5" fmla="*/ 0 60000 65536"/>
                </a:gdLst>
                <a:ahLst/>
                <a:cxnLst>
                  <a:cxn ang="T4">
                    <a:pos x="T0" y="T1"/>
                  </a:cxn>
                  <a:cxn ang="T5">
                    <a:pos x="T2" y="T3"/>
                  </a:cxn>
                </a:cxnLst>
                <a:rect l="0" t="0" r="r" b="b"/>
                <a:pathLst>
                  <a:path w="6" h="4">
                    <a:moveTo>
                      <a:pt x="0" y="0"/>
                    </a:moveTo>
                    <a:cubicBezTo>
                      <a:pt x="2" y="1"/>
                      <a:pt x="4" y="3"/>
                      <a:pt x="6"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50" name="Freeform 200">
                <a:extLst>
                  <a:ext uri="{FF2B5EF4-FFF2-40B4-BE49-F238E27FC236}">
                    <a16:creationId xmlns:a16="http://schemas.microsoft.com/office/drawing/2014/main" id="{81916BF3-0BF5-450A-AB23-74AB08DD9927}"/>
                  </a:ext>
                </a:extLst>
              </p:cNvPr>
              <p:cNvSpPr>
                <a:spLocks/>
              </p:cNvSpPr>
              <p:nvPr/>
            </p:nvSpPr>
            <p:spPr bwMode="auto">
              <a:xfrm>
                <a:off x="2529" y="2200"/>
                <a:ext cx="40" cy="13"/>
              </a:xfrm>
              <a:custGeom>
                <a:avLst/>
                <a:gdLst>
                  <a:gd name="T0" fmla="*/ 0 w 16"/>
                  <a:gd name="T1" fmla="*/ 34 h 5"/>
                  <a:gd name="T2" fmla="*/ 250 w 16"/>
                  <a:gd name="T3" fmla="*/ 0 h 5"/>
                  <a:gd name="T4" fmla="*/ 0 60000 65536"/>
                  <a:gd name="T5" fmla="*/ 0 60000 65536"/>
                </a:gdLst>
                <a:ahLst/>
                <a:cxnLst>
                  <a:cxn ang="T4">
                    <a:pos x="T0" y="T1"/>
                  </a:cxn>
                  <a:cxn ang="T5">
                    <a:pos x="T2" y="T3"/>
                  </a:cxn>
                </a:cxnLst>
                <a:rect l="0" t="0" r="r" b="b"/>
                <a:pathLst>
                  <a:path w="16" h="5">
                    <a:moveTo>
                      <a:pt x="0" y="2"/>
                    </a:moveTo>
                    <a:cubicBezTo>
                      <a:pt x="4" y="5"/>
                      <a:pt x="11" y="2"/>
                      <a:pt x="16"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51" name="Freeform 201">
                <a:extLst>
                  <a:ext uri="{FF2B5EF4-FFF2-40B4-BE49-F238E27FC236}">
                    <a16:creationId xmlns:a16="http://schemas.microsoft.com/office/drawing/2014/main" id="{ED0C935D-03A5-4D42-AEB3-B39416CD057C}"/>
                  </a:ext>
                </a:extLst>
              </p:cNvPr>
              <p:cNvSpPr>
                <a:spLocks/>
              </p:cNvSpPr>
              <p:nvPr/>
            </p:nvSpPr>
            <p:spPr bwMode="auto">
              <a:xfrm>
                <a:off x="2551" y="2211"/>
                <a:ext cx="1" cy="18"/>
              </a:xfrm>
              <a:custGeom>
                <a:avLst/>
                <a:gdLst>
                  <a:gd name="T0" fmla="*/ 0 w 1"/>
                  <a:gd name="T1" fmla="*/ 0 h 7"/>
                  <a:gd name="T2" fmla="*/ 0 w 1"/>
                  <a:gd name="T3" fmla="*/ 118 h 7"/>
                  <a:gd name="T4" fmla="*/ 0 60000 65536"/>
                  <a:gd name="T5" fmla="*/ 0 60000 65536"/>
                </a:gdLst>
                <a:ahLst/>
                <a:cxnLst>
                  <a:cxn ang="T4">
                    <a:pos x="T0" y="T1"/>
                  </a:cxn>
                  <a:cxn ang="T5">
                    <a:pos x="T2" y="T3"/>
                  </a:cxn>
                </a:cxnLst>
                <a:rect l="0" t="0" r="r" b="b"/>
                <a:pathLst>
                  <a:path w="1" h="7">
                    <a:moveTo>
                      <a:pt x="0" y="0"/>
                    </a:moveTo>
                    <a:cubicBezTo>
                      <a:pt x="0" y="2"/>
                      <a:pt x="0" y="4"/>
                      <a:pt x="0"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52" name="Freeform 202">
                <a:extLst>
                  <a:ext uri="{FF2B5EF4-FFF2-40B4-BE49-F238E27FC236}">
                    <a16:creationId xmlns:a16="http://schemas.microsoft.com/office/drawing/2014/main" id="{45403815-AAB1-4CA2-92F4-C34951DAD914}"/>
                  </a:ext>
                </a:extLst>
              </p:cNvPr>
              <p:cNvSpPr>
                <a:spLocks/>
              </p:cNvSpPr>
              <p:nvPr/>
            </p:nvSpPr>
            <p:spPr bwMode="auto">
              <a:xfrm>
                <a:off x="2086" y="2237"/>
                <a:ext cx="55" cy="14"/>
              </a:xfrm>
              <a:custGeom>
                <a:avLst/>
                <a:gdLst>
                  <a:gd name="T0" fmla="*/ 0 w 22"/>
                  <a:gd name="T1" fmla="*/ 109 h 5"/>
                  <a:gd name="T2" fmla="*/ 345 w 22"/>
                  <a:gd name="T3" fmla="*/ 22 h 5"/>
                  <a:gd name="T4" fmla="*/ 0 60000 65536"/>
                  <a:gd name="T5" fmla="*/ 0 60000 65536"/>
                </a:gdLst>
                <a:ahLst/>
                <a:cxnLst>
                  <a:cxn ang="T4">
                    <a:pos x="T0" y="T1"/>
                  </a:cxn>
                  <a:cxn ang="T5">
                    <a:pos x="T2" y="T3"/>
                  </a:cxn>
                </a:cxnLst>
                <a:rect l="0" t="0" r="r" b="b"/>
                <a:pathLst>
                  <a:path w="22" h="5">
                    <a:moveTo>
                      <a:pt x="0" y="5"/>
                    </a:moveTo>
                    <a:cubicBezTo>
                      <a:pt x="6" y="0"/>
                      <a:pt x="15" y="0"/>
                      <a:pt x="22"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53" name="Freeform 203">
                <a:extLst>
                  <a:ext uri="{FF2B5EF4-FFF2-40B4-BE49-F238E27FC236}">
                    <a16:creationId xmlns:a16="http://schemas.microsoft.com/office/drawing/2014/main" id="{48DF2DDB-A163-4974-9DA8-489B5A820A27}"/>
                  </a:ext>
                </a:extLst>
              </p:cNvPr>
              <p:cNvSpPr>
                <a:spLocks/>
              </p:cNvSpPr>
              <p:nvPr/>
            </p:nvSpPr>
            <p:spPr bwMode="auto">
              <a:xfrm>
                <a:off x="2108" y="2224"/>
                <a:ext cx="5" cy="16"/>
              </a:xfrm>
              <a:custGeom>
                <a:avLst/>
                <a:gdLst>
                  <a:gd name="T0" fmla="*/ 0 w 2"/>
                  <a:gd name="T1" fmla="*/ 0 h 6"/>
                  <a:gd name="T2" fmla="*/ 33 w 2"/>
                  <a:gd name="T3" fmla="*/ 115 h 6"/>
                  <a:gd name="T4" fmla="*/ 0 60000 65536"/>
                  <a:gd name="T5" fmla="*/ 0 60000 65536"/>
                </a:gdLst>
                <a:ahLst/>
                <a:cxnLst>
                  <a:cxn ang="T4">
                    <a:pos x="T0" y="T1"/>
                  </a:cxn>
                  <a:cxn ang="T5">
                    <a:pos x="T2" y="T3"/>
                  </a:cxn>
                </a:cxnLst>
                <a:rect l="0" t="0" r="r" b="b"/>
                <a:pathLst>
                  <a:path w="2" h="6">
                    <a:moveTo>
                      <a:pt x="0" y="0"/>
                    </a:moveTo>
                    <a:cubicBezTo>
                      <a:pt x="1" y="2"/>
                      <a:pt x="2" y="4"/>
                      <a:pt x="2"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054" name="Freeform 204">
                <a:extLst>
                  <a:ext uri="{FF2B5EF4-FFF2-40B4-BE49-F238E27FC236}">
                    <a16:creationId xmlns:a16="http://schemas.microsoft.com/office/drawing/2014/main" id="{1D8BDA33-3A3F-4C5A-80E2-37FE612185FD}"/>
                  </a:ext>
                </a:extLst>
              </p:cNvPr>
              <p:cNvSpPr>
                <a:spLocks/>
              </p:cNvSpPr>
              <p:nvPr/>
            </p:nvSpPr>
            <p:spPr bwMode="auto">
              <a:xfrm>
                <a:off x="2331" y="2283"/>
                <a:ext cx="8" cy="37"/>
              </a:xfrm>
              <a:custGeom>
                <a:avLst/>
                <a:gdLst>
                  <a:gd name="T0" fmla="*/ 0 w 3"/>
                  <a:gd name="T1" fmla="*/ 0 h 14"/>
                  <a:gd name="T2" fmla="*/ 0 w 3"/>
                  <a:gd name="T3" fmla="*/ 259 h 14"/>
                  <a:gd name="T4" fmla="*/ 0 60000 65536"/>
                  <a:gd name="T5" fmla="*/ 0 60000 65536"/>
                </a:gdLst>
                <a:ahLst/>
                <a:cxnLst>
                  <a:cxn ang="T4">
                    <a:pos x="T0" y="T1"/>
                  </a:cxn>
                  <a:cxn ang="T5">
                    <a:pos x="T2" y="T3"/>
                  </a:cxn>
                </a:cxnLst>
                <a:rect l="0" t="0" r="r" b="b"/>
                <a:pathLst>
                  <a:path w="3" h="14">
                    <a:moveTo>
                      <a:pt x="0" y="0"/>
                    </a:moveTo>
                    <a:cubicBezTo>
                      <a:pt x="3" y="3"/>
                      <a:pt x="3" y="10"/>
                      <a:pt x="0" y="1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grpSp>
          <p:nvGrpSpPr>
            <p:cNvPr id="543" name="Group 406">
              <a:extLst>
                <a:ext uri="{FF2B5EF4-FFF2-40B4-BE49-F238E27FC236}">
                  <a16:creationId xmlns:a16="http://schemas.microsoft.com/office/drawing/2014/main" id="{04E97AC2-8FBF-4A07-A056-426AC0AC205C}"/>
                </a:ext>
              </a:extLst>
            </p:cNvPr>
            <p:cNvGrpSpPr>
              <a:grpSpLocks/>
            </p:cNvGrpSpPr>
            <p:nvPr/>
          </p:nvGrpSpPr>
          <p:grpSpPr bwMode="auto">
            <a:xfrm>
              <a:off x="1931" y="1395"/>
              <a:ext cx="1875" cy="1610"/>
              <a:chOff x="1931" y="1395"/>
              <a:chExt cx="1875" cy="1610"/>
            </a:xfrm>
          </p:grpSpPr>
          <p:sp>
            <p:nvSpPr>
              <p:cNvPr id="655" name="Freeform 206">
                <a:extLst>
                  <a:ext uri="{FF2B5EF4-FFF2-40B4-BE49-F238E27FC236}">
                    <a16:creationId xmlns:a16="http://schemas.microsoft.com/office/drawing/2014/main" id="{28BAECD7-F345-471B-BEDA-8DCB4A3BA0CA}"/>
                  </a:ext>
                </a:extLst>
              </p:cNvPr>
              <p:cNvSpPr>
                <a:spLocks/>
              </p:cNvSpPr>
              <p:nvPr/>
            </p:nvSpPr>
            <p:spPr bwMode="auto">
              <a:xfrm>
                <a:off x="2336" y="2304"/>
                <a:ext cx="28" cy="3"/>
              </a:xfrm>
              <a:custGeom>
                <a:avLst/>
                <a:gdLst>
                  <a:gd name="T0" fmla="*/ 0 w 11"/>
                  <a:gd name="T1" fmla="*/ 27 h 1"/>
                  <a:gd name="T2" fmla="*/ 181 w 11"/>
                  <a:gd name="T3" fmla="*/ 0 h 1"/>
                  <a:gd name="T4" fmla="*/ 0 60000 65536"/>
                  <a:gd name="T5" fmla="*/ 0 60000 65536"/>
                </a:gdLst>
                <a:ahLst/>
                <a:cxnLst>
                  <a:cxn ang="T4">
                    <a:pos x="T0" y="T1"/>
                  </a:cxn>
                  <a:cxn ang="T5">
                    <a:pos x="T2" y="T3"/>
                  </a:cxn>
                </a:cxnLst>
                <a:rect l="0" t="0" r="r" b="b"/>
                <a:pathLst>
                  <a:path w="11" h="1">
                    <a:moveTo>
                      <a:pt x="0" y="1"/>
                    </a:moveTo>
                    <a:cubicBezTo>
                      <a:pt x="3" y="1"/>
                      <a:pt x="7" y="0"/>
                      <a:pt x="11"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56" name="Freeform 207">
                <a:extLst>
                  <a:ext uri="{FF2B5EF4-FFF2-40B4-BE49-F238E27FC236}">
                    <a16:creationId xmlns:a16="http://schemas.microsoft.com/office/drawing/2014/main" id="{0E730CA8-B7C2-4731-BEB5-CF233291368A}"/>
                  </a:ext>
                </a:extLst>
              </p:cNvPr>
              <p:cNvSpPr>
                <a:spLocks/>
              </p:cNvSpPr>
              <p:nvPr/>
            </p:nvSpPr>
            <p:spPr bwMode="auto">
              <a:xfrm>
                <a:off x="2504" y="2307"/>
                <a:ext cx="50" cy="24"/>
              </a:xfrm>
              <a:custGeom>
                <a:avLst/>
                <a:gdLst>
                  <a:gd name="T0" fmla="*/ 0 w 20"/>
                  <a:gd name="T1" fmla="*/ 0 h 9"/>
                  <a:gd name="T2" fmla="*/ 313 w 20"/>
                  <a:gd name="T3" fmla="*/ 171 h 9"/>
                  <a:gd name="T4" fmla="*/ 0 60000 65536"/>
                  <a:gd name="T5" fmla="*/ 0 60000 65536"/>
                </a:gdLst>
                <a:ahLst/>
                <a:cxnLst>
                  <a:cxn ang="T4">
                    <a:pos x="T0" y="T1"/>
                  </a:cxn>
                  <a:cxn ang="T5">
                    <a:pos x="T2" y="T3"/>
                  </a:cxn>
                </a:cxnLst>
                <a:rect l="0" t="0" r="r" b="b"/>
                <a:pathLst>
                  <a:path w="20" h="9">
                    <a:moveTo>
                      <a:pt x="0" y="0"/>
                    </a:moveTo>
                    <a:cubicBezTo>
                      <a:pt x="7" y="0"/>
                      <a:pt x="15" y="3"/>
                      <a:pt x="20" y="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57" name="Freeform 208">
                <a:extLst>
                  <a:ext uri="{FF2B5EF4-FFF2-40B4-BE49-F238E27FC236}">
                    <a16:creationId xmlns:a16="http://schemas.microsoft.com/office/drawing/2014/main" id="{8C81EE90-6495-4011-A784-37DE92F49FA9}"/>
                  </a:ext>
                </a:extLst>
              </p:cNvPr>
              <p:cNvSpPr>
                <a:spLocks/>
              </p:cNvSpPr>
              <p:nvPr/>
            </p:nvSpPr>
            <p:spPr bwMode="auto">
              <a:xfrm>
                <a:off x="2541" y="2301"/>
                <a:ext cx="18" cy="16"/>
              </a:xfrm>
              <a:custGeom>
                <a:avLst/>
                <a:gdLst>
                  <a:gd name="T0" fmla="*/ 0 w 7"/>
                  <a:gd name="T1" fmla="*/ 115 h 6"/>
                  <a:gd name="T2" fmla="*/ 118 w 7"/>
                  <a:gd name="T3" fmla="*/ 0 h 6"/>
                  <a:gd name="T4" fmla="*/ 0 60000 65536"/>
                  <a:gd name="T5" fmla="*/ 0 60000 65536"/>
                </a:gdLst>
                <a:ahLst/>
                <a:cxnLst>
                  <a:cxn ang="T4">
                    <a:pos x="T0" y="T1"/>
                  </a:cxn>
                  <a:cxn ang="T5">
                    <a:pos x="T2" y="T3"/>
                  </a:cxn>
                </a:cxnLst>
                <a:rect l="0" t="0" r="r" b="b"/>
                <a:pathLst>
                  <a:path w="7" h="6">
                    <a:moveTo>
                      <a:pt x="0" y="6"/>
                    </a:moveTo>
                    <a:cubicBezTo>
                      <a:pt x="1" y="3"/>
                      <a:pt x="4" y="2"/>
                      <a:pt x="7"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58" name="Freeform 209">
                <a:extLst>
                  <a:ext uri="{FF2B5EF4-FFF2-40B4-BE49-F238E27FC236}">
                    <a16:creationId xmlns:a16="http://schemas.microsoft.com/office/drawing/2014/main" id="{E7E5827B-3CBC-4A21-8E14-C5B7D21D21AE}"/>
                  </a:ext>
                </a:extLst>
              </p:cNvPr>
              <p:cNvSpPr>
                <a:spLocks/>
              </p:cNvSpPr>
              <p:nvPr/>
            </p:nvSpPr>
            <p:spPr bwMode="auto">
              <a:xfrm>
                <a:off x="2674" y="2365"/>
                <a:ext cx="10" cy="35"/>
              </a:xfrm>
              <a:custGeom>
                <a:avLst/>
                <a:gdLst>
                  <a:gd name="T0" fmla="*/ 0 w 4"/>
                  <a:gd name="T1" fmla="*/ 0 h 13"/>
                  <a:gd name="T2" fmla="*/ 50 w 4"/>
                  <a:gd name="T3" fmla="*/ 253 h 13"/>
                  <a:gd name="T4" fmla="*/ 0 60000 65536"/>
                  <a:gd name="T5" fmla="*/ 0 60000 65536"/>
                </a:gdLst>
                <a:ahLst/>
                <a:cxnLst>
                  <a:cxn ang="T4">
                    <a:pos x="T0" y="T1"/>
                  </a:cxn>
                  <a:cxn ang="T5">
                    <a:pos x="T2" y="T3"/>
                  </a:cxn>
                </a:cxnLst>
                <a:rect l="0" t="0" r="r" b="b"/>
                <a:pathLst>
                  <a:path w="4" h="13">
                    <a:moveTo>
                      <a:pt x="0" y="0"/>
                    </a:moveTo>
                    <a:cubicBezTo>
                      <a:pt x="2" y="4"/>
                      <a:pt x="4" y="8"/>
                      <a:pt x="3" y="1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59" name="Freeform 210">
                <a:extLst>
                  <a:ext uri="{FF2B5EF4-FFF2-40B4-BE49-F238E27FC236}">
                    <a16:creationId xmlns:a16="http://schemas.microsoft.com/office/drawing/2014/main" id="{A961F999-7A98-4219-B592-5BDEF3B979B1}"/>
                  </a:ext>
                </a:extLst>
              </p:cNvPr>
              <p:cNvSpPr>
                <a:spLocks/>
              </p:cNvSpPr>
              <p:nvPr/>
            </p:nvSpPr>
            <p:spPr bwMode="auto">
              <a:xfrm>
                <a:off x="2684" y="2381"/>
                <a:ext cx="20" cy="8"/>
              </a:xfrm>
              <a:custGeom>
                <a:avLst/>
                <a:gdLst>
                  <a:gd name="T0" fmla="*/ 0 w 8"/>
                  <a:gd name="T1" fmla="*/ 56 h 3"/>
                  <a:gd name="T2" fmla="*/ 125 w 8"/>
                  <a:gd name="T3" fmla="*/ 0 h 3"/>
                  <a:gd name="T4" fmla="*/ 0 60000 65536"/>
                  <a:gd name="T5" fmla="*/ 0 60000 65536"/>
                </a:gdLst>
                <a:ahLst/>
                <a:cxnLst>
                  <a:cxn ang="T4">
                    <a:pos x="T0" y="T1"/>
                  </a:cxn>
                  <a:cxn ang="T5">
                    <a:pos x="T2" y="T3"/>
                  </a:cxn>
                </a:cxnLst>
                <a:rect l="0" t="0" r="r" b="b"/>
                <a:pathLst>
                  <a:path w="8" h="3">
                    <a:moveTo>
                      <a:pt x="0" y="3"/>
                    </a:moveTo>
                    <a:cubicBezTo>
                      <a:pt x="2" y="0"/>
                      <a:pt x="5" y="0"/>
                      <a:pt x="8"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60" name="Freeform 211">
                <a:extLst>
                  <a:ext uri="{FF2B5EF4-FFF2-40B4-BE49-F238E27FC236}">
                    <a16:creationId xmlns:a16="http://schemas.microsoft.com/office/drawing/2014/main" id="{1DABB262-7D9F-4152-AA48-BFB7772AF3BE}"/>
                  </a:ext>
                </a:extLst>
              </p:cNvPr>
              <p:cNvSpPr>
                <a:spLocks/>
              </p:cNvSpPr>
              <p:nvPr/>
            </p:nvSpPr>
            <p:spPr bwMode="auto">
              <a:xfrm>
                <a:off x="2779" y="2469"/>
                <a:ext cx="15" cy="54"/>
              </a:xfrm>
              <a:custGeom>
                <a:avLst/>
                <a:gdLst>
                  <a:gd name="T0" fmla="*/ 63 w 6"/>
                  <a:gd name="T1" fmla="*/ 0 h 20"/>
                  <a:gd name="T2" fmla="*/ 0 w 6"/>
                  <a:gd name="T3" fmla="*/ 394 h 20"/>
                  <a:gd name="T4" fmla="*/ 0 60000 65536"/>
                  <a:gd name="T5" fmla="*/ 0 60000 65536"/>
                </a:gdLst>
                <a:ahLst/>
                <a:cxnLst>
                  <a:cxn ang="T4">
                    <a:pos x="T0" y="T1"/>
                  </a:cxn>
                  <a:cxn ang="T5">
                    <a:pos x="T2" y="T3"/>
                  </a:cxn>
                </a:cxnLst>
                <a:rect l="0" t="0" r="r" b="b"/>
                <a:pathLst>
                  <a:path w="6" h="20">
                    <a:moveTo>
                      <a:pt x="4" y="0"/>
                    </a:moveTo>
                    <a:cubicBezTo>
                      <a:pt x="6" y="7"/>
                      <a:pt x="5" y="14"/>
                      <a:pt x="0" y="2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61" name="Freeform 212">
                <a:extLst>
                  <a:ext uri="{FF2B5EF4-FFF2-40B4-BE49-F238E27FC236}">
                    <a16:creationId xmlns:a16="http://schemas.microsoft.com/office/drawing/2014/main" id="{4FB06DA0-3DCA-4741-BE19-13DD99590729}"/>
                  </a:ext>
                </a:extLst>
              </p:cNvPr>
              <p:cNvSpPr>
                <a:spLocks/>
              </p:cNvSpPr>
              <p:nvPr/>
            </p:nvSpPr>
            <p:spPr bwMode="auto">
              <a:xfrm>
                <a:off x="2791" y="2504"/>
                <a:ext cx="18" cy="5"/>
              </a:xfrm>
              <a:custGeom>
                <a:avLst/>
                <a:gdLst>
                  <a:gd name="T0" fmla="*/ 0 w 7"/>
                  <a:gd name="T1" fmla="*/ 20 h 2"/>
                  <a:gd name="T2" fmla="*/ 118 w 7"/>
                  <a:gd name="T3" fmla="*/ 33 h 2"/>
                  <a:gd name="T4" fmla="*/ 0 60000 65536"/>
                  <a:gd name="T5" fmla="*/ 0 60000 65536"/>
                </a:gdLst>
                <a:ahLst/>
                <a:cxnLst>
                  <a:cxn ang="T4">
                    <a:pos x="T0" y="T1"/>
                  </a:cxn>
                  <a:cxn ang="T5">
                    <a:pos x="T2" y="T3"/>
                  </a:cxn>
                </a:cxnLst>
                <a:rect l="0" t="0" r="r" b="b"/>
                <a:pathLst>
                  <a:path w="7" h="2">
                    <a:moveTo>
                      <a:pt x="0" y="1"/>
                    </a:moveTo>
                    <a:cubicBezTo>
                      <a:pt x="2" y="0"/>
                      <a:pt x="5" y="1"/>
                      <a:pt x="7"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62" name="Freeform 213">
                <a:extLst>
                  <a:ext uri="{FF2B5EF4-FFF2-40B4-BE49-F238E27FC236}">
                    <a16:creationId xmlns:a16="http://schemas.microsoft.com/office/drawing/2014/main" id="{49CDECF8-1D88-433E-9411-67D355160EB3}"/>
                  </a:ext>
                </a:extLst>
              </p:cNvPr>
              <p:cNvSpPr>
                <a:spLocks/>
              </p:cNvSpPr>
              <p:nvPr/>
            </p:nvSpPr>
            <p:spPr bwMode="auto">
              <a:xfrm>
                <a:off x="2449" y="2395"/>
                <a:ext cx="17" cy="32"/>
              </a:xfrm>
              <a:custGeom>
                <a:avLst/>
                <a:gdLst>
                  <a:gd name="T0" fmla="*/ 0 w 7"/>
                  <a:gd name="T1" fmla="*/ 0 h 12"/>
                  <a:gd name="T2" fmla="*/ 100 w 7"/>
                  <a:gd name="T3" fmla="*/ 227 h 12"/>
                  <a:gd name="T4" fmla="*/ 0 60000 65536"/>
                  <a:gd name="T5" fmla="*/ 0 60000 65536"/>
                </a:gdLst>
                <a:ahLst/>
                <a:cxnLst>
                  <a:cxn ang="T4">
                    <a:pos x="T0" y="T1"/>
                  </a:cxn>
                  <a:cxn ang="T5">
                    <a:pos x="T2" y="T3"/>
                  </a:cxn>
                </a:cxnLst>
                <a:rect l="0" t="0" r="r" b="b"/>
                <a:pathLst>
                  <a:path w="7" h="12">
                    <a:moveTo>
                      <a:pt x="0" y="0"/>
                    </a:moveTo>
                    <a:cubicBezTo>
                      <a:pt x="2" y="5"/>
                      <a:pt x="3" y="10"/>
                      <a:pt x="7" y="1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63" name="Freeform 214">
                <a:extLst>
                  <a:ext uri="{FF2B5EF4-FFF2-40B4-BE49-F238E27FC236}">
                    <a16:creationId xmlns:a16="http://schemas.microsoft.com/office/drawing/2014/main" id="{C2D24753-545D-4EF8-BA7F-F0364742B114}"/>
                  </a:ext>
                </a:extLst>
              </p:cNvPr>
              <p:cNvSpPr>
                <a:spLocks/>
              </p:cNvSpPr>
              <p:nvPr/>
            </p:nvSpPr>
            <p:spPr bwMode="auto">
              <a:xfrm>
                <a:off x="2441" y="2421"/>
                <a:ext cx="15" cy="11"/>
              </a:xfrm>
              <a:custGeom>
                <a:avLst/>
                <a:gdLst>
                  <a:gd name="T0" fmla="*/ 95 w 6"/>
                  <a:gd name="T1" fmla="*/ 0 h 4"/>
                  <a:gd name="T2" fmla="*/ 0 w 6"/>
                  <a:gd name="T3" fmla="*/ 83 h 4"/>
                  <a:gd name="T4" fmla="*/ 0 60000 65536"/>
                  <a:gd name="T5" fmla="*/ 0 60000 65536"/>
                </a:gdLst>
                <a:ahLst/>
                <a:cxnLst>
                  <a:cxn ang="T4">
                    <a:pos x="T0" y="T1"/>
                  </a:cxn>
                  <a:cxn ang="T5">
                    <a:pos x="T2" y="T3"/>
                  </a:cxn>
                </a:cxnLst>
                <a:rect l="0" t="0" r="r" b="b"/>
                <a:pathLst>
                  <a:path w="6" h="4">
                    <a:moveTo>
                      <a:pt x="6" y="0"/>
                    </a:moveTo>
                    <a:cubicBezTo>
                      <a:pt x="3" y="0"/>
                      <a:pt x="1" y="1"/>
                      <a:pt x="0"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64" name="Freeform 215">
                <a:extLst>
                  <a:ext uri="{FF2B5EF4-FFF2-40B4-BE49-F238E27FC236}">
                    <a16:creationId xmlns:a16="http://schemas.microsoft.com/office/drawing/2014/main" id="{3BF234D4-D671-4A86-84D0-565458B5D199}"/>
                  </a:ext>
                </a:extLst>
              </p:cNvPr>
              <p:cNvSpPr>
                <a:spLocks/>
              </p:cNvSpPr>
              <p:nvPr/>
            </p:nvSpPr>
            <p:spPr bwMode="auto">
              <a:xfrm>
                <a:off x="2644" y="2467"/>
                <a:ext cx="32" cy="32"/>
              </a:xfrm>
              <a:custGeom>
                <a:avLst/>
                <a:gdLst>
                  <a:gd name="T0" fmla="*/ 0 w 13"/>
                  <a:gd name="T1" fmla="*/ 0 h 12"/>
                  <a:gd name="T2" fmla="*/ 194 w 13"/>
                  <a:gd name="T3" fmla="*/ 227 h 12"/>
                  <a:gd name="T4" fmla="*/ 0 60000 65536"/>
                  <a:gd name="T5" fmla="*/ 0 60000 65536"/>
                </a:gdLst>
                <a:ahLst/>
                <a:cxnLst>
                  <a:cxn ang="T4">
                    <a:pos x="T0" y="T1"/>
                  </a:cxn>
                  <a:cxn ang="T5">
                    <a:pos x="T2" y="T3"/>
                  </a:cxn>
                </a:cxnLst>
                <a:rect l="0" t="0" r="r" b="b"/>
                <a:pathLst>
                  <a:path w="13" h="12">
                    <a:moveTo>
                      <a:pt x="0" y="0"/>
                    </a:moveTo>
                    <a:cubicBezTo>
                      <a:pt x="1" y="7"/>
                      <a:pt x="6" y="11"/>
                      <a:pt x="13" y="1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65" name="Freeform 216">
                <a:extLst>
                  <a:ext uri="{FF2B5EF4-FFF2-40B4-BE49-F238E27FC236}">
                    <a16:creationId xmlns:a16="http://schemas.microsoft.com/office/drawing/2014/main" id="{B0309D3D-21AF-4847-A854-3463103B4B3A}"/>
                  </a:ext>
                </a:extLst>
              </p:cNvPr>
              <p:cNvSpPr>
                <a:spLocks/>
              </p:cNvSpPr>
              <p:nvPr/>
            </p:nvSpPr>
            <p:spPr bwMode="auto">
              <a:xfrm>
                <a:off x="2644" y="2491"/>
                <a:ext cx="12" cy="18"/>
              </a:xfrm>
              <a:custGeom>
                <a:avLst/>
                <a:gdLst>
                  <a:gd name="T0" fmla="*/ 70 w 5"/>
                  <a:gd name="T1" fmla="*/ 0 h 7"/>
                  <a:gd name="T2" fmla="*/ 0 w 5"/>
                  <a:gd name="T3" fmla="*/ 118 h 7"/>
                  <a:gd name="T4" fmla="*/ 0 60000 65536"/>
                  <a:gd name="T5" fmla="*/ 0 60000 65536"/>
                </a:gdLst>
                <a:ahLst/>
                <a:cxnLst>
                  <a:cxn ang="T4">
                    <a:pos x="T0" y="T1"/>
                  </a:cxn>
                  <a:cxn ang="T5">
                    <a:pos x="T2" y="T3"/>
                  </a:cxn>
                </a:cxnLst>
                <a:rect l="0" t="0" r="r" b="b"/>
                <a:pathLst>
                  <a:path w="5" h="7">
                    <a:moveTo>
                      <a:pt x="5" y="0"/>
                    </a:moveTo>
                    <a:cubicBezTo>
                      <a:pt x="3" y="2"/>
                      <a:pt x="1" y="4"/>
                      <a:pt x="0"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66" name="Freeform 217">
                <a:extLst>
                  <a:ext uri="{FF2B5EF4-FFF2-40B4-BE49-F238E27FC236}">
                    <a16:creationId xmlns:a16="http://schemas.microsoft.com/office/drawing/2014/main" id="{12464012-104C-4BA1-9E56-4C165CA72440}"/>
                  </a:ext>
                </a:extLst>
              </p:cNvPr>
              <p:cNvSpPr>
                <a:spLocks/>
              </p:cNvSpPr>
              <p:nvPr/>
            </p:nvSpPr>
            <p:spPr bwMode="auto">
              <a:xfrm>
                <a:off x="1986" y="2325"/>
                <a:ext cx="20" cy="48"/>
              </a:xfrm>
              <a:custGeom>
                <a:avLst/>
                <a:gdLst>
                  <a:gd name="T0" fmla="*/ 0 w 8"/>
                  <a:gd name="T1" fmla="*/ 0 h 18"/>
                  <a:gd name="T2" fmla="*/ 125 w 8"/>
                  <a:gd name="T3" fmla="*/ 341 h 18"/>
                  <a:gd name="T4" fmla="*/ 0 60000 65536"/>
                  <a:gd name="T5" fmla="*/ 0 60000 65536"/>
                </a:gdLst>
                <a:ahLst/>
                <a:cxnLst>
                  <a:cxn ang="T4">
                    <a:pos x="T0" y="T1"/>
                  </a:cxn>
                  <a:cxn ang="T5">
                    <a:pos x="T2" y="T3"/>
                  </a:cxn>
                </a:cxnLst>
                <a:rect l="0" t="0" r="r" b="b"/>
                <a:pathLst>
                  <a:path w="8" h="18">
                    <a:moveTo>
                      <a:pt x="0" y="0"/>
                    </a:moveTo>
                    <a:cubicBezTo>
                      <a:pt x="0" y="7"/>
                      <a:pt x="3" y="14"/>
                      <a:pt x="8" y="1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67" name="Freeform 218">
                <a:extLst>
                  <a:ext uri="{FF2B5EF4-FFF2-40B4-BE49-F238E27FC236}">
                    <a16:creationId xmlns:a16="http://schemas.microsoft.com/office/drawing/2014/main" id="{7072BC84-B500-4C47-BB3A-6699D45CDFEF}"/>
                  </a:ext>
                </a:extLst>
              </p:cNvPr>
              <p:cNvSpPr>
                <a:spLocks/>
              </p:cNvSpPr>
              <p:nvPr/>
            </p:nvSpPr>
            <p:spPr bwMode="auto">
              <a:xfrm>
                <a:off x="1983" y="2363"/>
                <a:ext cx="13" cy="10"/>
              </a:xfrm>
              <a:custGeom>
                <a:avLst/>
                <a:gdLst>
                  <a:gd name="T0" fmla="*/ 88 w 5"/>
                  <a:gd name="T1" fmla="*/ 0 h 4"/>
                  <a:gd name="T2" fmla="*/ 0 w 5"/>
                  <a:gd name="T3" fmla="*/ 63 h 4"/>
                  <a:gd name="T4" fmla="*/ 0 60000 65536"/>
                  <a:gd name="T5" fmla="*/ 0 60000 65536"/>
                </a:gdLst>
                <a:ahLst/>
                <a:cxnLst>
                  <a:cxn ang="T4">
                    <a:pos x="T0" y="T1"/>
                  </a:cxn>
                  <a:cxn ang="T5">
                    <a:pos x="T2" y="T3"/>
                  </a:cxn>
                </a:cxnLst>
                <a:rect l="0" t="0" r="r" b="b"/>
                <a:pathLst>
                  <a:path w="5" h="4">
                    <a:moveTo>
                      <a:pt x="5" y="0"/>
                    </a:moveTo>
                    <a:cubicBezTo>
                      <a:pt x="3" y="1"/>
                      <a:pt x="1" y="2"/>
                      <a:pt x="0"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68" name="Freeform 219">
                <a:extLst>
                  <a:ext uri="{FF2B5EF4-FFF2-40B4-BE49-F238E27FC236}">
                    <a16:creationId xmlns:a16="http://schemas.microsoft.com/office/drawing/2014/main" id="{41212189-B371-4554-AC98-0EFE72C50BF7}"/>
                  </a:ext>
                </a:extLst>
              </p:cNvPr>
              <p:cNvSpPr>
                <a:spLocks/>
              </p:cNvSpPr>
              <p:nvPr/>
            </p:nvSpPr>
            <p:spPr bwMode="auto">
              <a:xfrm>
                <a:off x="2128" y="2339"/>
                <a:ext cx="38" cy="24"/>
              </a:xfrm>
              <a:custGeom>
                <a:avLst/>
                <a:gdLst>
                  <a:gd name="T0" fmla="*/ 0 w 15"/>
                  <a:gd name="T1" fmla="*/ 136 h 9"/>
                  <a:gd name="T2" fmla="*/ 243 w 15"/>
                  <a:gd name="T3" fmla="*/ 0 h 9"/>
                  <a:gd name="T4" fmla="*/ 0 60000 65536"/>
                  <a:gd name="T5" fmla="*/ 0 60000 65536"/>
                </a:gdLst>
                <a:ahLst/>
                <a:cxnLst>
                  <a:cxn ang="T4">
                    <a:pos x="T0" y="T1"/>
                  </a:cxn>
                  <a:cxn ang="T5">
                    <a:pos x="T2" y="T3"/>
                  </a:cxn>
                </a:cxnLst>
                <a:rect l="0" t="0" r="r" b="b"/>
                <a:pathLst>
                  <a:path w="15" h="9">
                    <a:moveTo>
                      <a:pt x="0" y="7"/>
                    </a:moveTo>
                    <a:cubicBezTo>
                      <a:pt x="5" y="9"/>
                      <a:pt x="12" y="4"/>
                      <a:pt x="15"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69" name="Freeform 220">
                <a:extLst>
                  <a:ext uri="{FF2B5EF4-FFF2-40B4-BE49-F238E27FC236}">
                    <a16:creationId xmlns:a16="http://schemas.microsoft.com/office/drawing/2014/main" id="{6EC3C8C2-E22C-4880-8447-9D058ABE8B25}"/>
                  </a:ext>
                </a:extLst>
              </p:cNvPr>
              <p:cNvSpPr>
                <a:spLocks/>
              </p:cNvSpPr>
              <p:nvPr/>
            </p:nvSpPr>
            <p:spPr bwMode="auto">
              <a:xfrm>
                <a:off x="2146" y="2360"/>
                <a:ext cx="12" cy="21"/>
              </a:xfrm>
              <a:custGeom>
                <a:avLst/>
                <a:gdLst>
                  <a:gd name="T0" fmla="*/ 0 w 5"/>
                  <a:gd name="T1" fmla="*/ 0 h 8"/>
                  <a:gd name="T2" fmla="*/ 70 w 5"/>
                  <a:gd name="T3" fmla="*/ 144 h 8"/>
                  <a:gd name="T4" fmla="*/ 0 60000 65536"/>
                  <a:gd name="T5" fmla="*/ 0 60000 65536"/>
                </a:gdLst>
                <a:ahLst/>
                <a:cxnLst>
                  <a:cxn ang="T4">
                    <a:pos x="T0" y="T1"/>
                  </a:cxn>
                  <a:cxn ang="T5">
                    <a:pos x="T2" y="T3"/>
                  </a:cxn>
                </a:cxnLst>
                <a:rect l="0" t="0" r="r" b="b"/>
                <a:pathLst>
                  <a:path w="5" h="8">
                    <a:moveTo>
                      <a:pt x="0" y="0"/>
                    </a:moveTo>
                    <a:cubicBezTo>
                      <a:pt x="2" y="3"/>
                      <a:pt x="3" y="5"/>
                      <a:pt x="5"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70" name="Freeform 221">
                <a:extLst>
                  <a:ext uri="{FF2B5EF4-FFF2-40B4-BE49-F238E27FC236}">
                    <a16:creationId xmlns:a16="http://schemas.microsoft.com/office/drawing/2014/main" id="{2762EB22-77EB-4204-ACD4-7C82915DCF1F}"/>
                  </a:ext>
                </a:extLst>
              </p:cNvPr>
              <p:cNvSpPr>
                <a:spLocks/>
              </p:cNvSpPr>
              <p:nvPr/>
            </p:nvSpPr>
            <p:spPr bwMode="auto">
              <a:xfrm>
                <a:off x="2281" y="2389"/>
                <a:ext cx="28" cy="38"/>
              </a:xfrm>
              <a:custGeom>
                <a:avLst/>
                <a:gdLst>
                  <a:gd name="T0" fmla="*/ 181 w 11"/>
                  <a:gd name="T1" fmla="*/ 0 h 14"/>
                  <a:gd name="T2" fmla="*/ 0 w 11"/>
                  <a:gd name="T3" fmla="*/ 280 h 14"/>
                  <a:gd name="T4" fmla="*/ 0 60000 65536"/>
                  <a:gd name="T5" fmla="*/ 0 60000 65536"/>
                </a:gdLst>
                <a:ahLst/>
                <a:cxnLst>
                  <a:cxn ang="T4">
                    <a:pos x="T0" y="T1"/>
                  </a:cxn>
                  <a:cxn ang="T5">
                    <a:pos x="T2" y="T3"/>
                  </a:cxn>
                </a:cxnLst>
                <a:rect l="0" t="0" r="r" b="b"/>
                <a:pathLst>
                  <a:path w="11" h="14">
                    <a:moveTo>
                      <a:pt x="11" y="0"/>
                    </a:moveTo>
                    <a:cubicBezTo>
                      <a:pt x="11" y="7"/>
                      <a:pt x="6" y="11"/>
                      <a:pt x="0" y="1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71" name="Freeform 222">
                <a:extLst>
                  <a:ext uri="{FF2B5EF4-FFF2-40B4-BE49-F238E27FC236}">
                    <a16:creationId xmlns:a16="http://schemas.microsoft.com/office/drawing/2014/main" id="{FF80C369-5D8B-4FE4-A0BC-B988EA0E9327}"/>
                  </a:ext>
                </a:extLst>
              </p:cNvPr>
              <p:cNvSpPr>
                <a:spLocks/>
              </p:cNvSpPr>
              <p:nvPr/>
            </p:nvSpPr>
            <p:spPr bwMode="auto">
              <a:xfrm>
                <a:off x="2296" y="2421"/>
                <a:ext cx="13" cy="16"/>
              </a:xfrm>
              <a:custGeom>
                <a:avLst/>
                <a:gdLst>
                  <a:gd name="T0" fmla="*/ 0 w 5"/>
                  <a:gd name="T1" fmla="*/ 0 h 6"/>
                  <a:gd name="T2" fmla="*/ 88 w 5"/>
                  <a:gd name="T3" fmla="*/ 115 h 6"/>
                  <a:gd name="T4" fmla="*/ 0 60000 65536"/>
                  <a:gd name="T5" fmla="*/ 0 60000 65536"/>
                </a:gdLst>
                <a:ahLst/>
                <a:cxnLst>
                  <a:cxn ang="T4">
                    <a:pos x="T0" y="T1"/>
                  </a:cxn>
                  <a:cxn ang="T5">
                    <a:pos x="T2" y="T3"/>
                  </a:cxn>
                </a:cxnLst>
                <a:rect l="0" t="0" r="r" b="b"/>
                <a:pathLst>
                  <a:path w="5" h="6">
                    <a:moveTo>
                      <a:pt x="0" y="0"/>
                    </a:moveTo>
                    <a:cubicBezTo>
                      <a:pt x="2" y="2"/>
                      <a:pt x="3" y="4"/>
                      <a:pt x="5"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72" name="Freeform 223">
                <a:extLst>
                  <a:ext uri="{FF2B5EF4-FFF2-40B4-BE49-F238E27FC236}">
                    <a16:creationId xmlns:a16="http://schemas.microsoft.com/office/drawing/2014/main" id="{A7C8B7B1-BD6B-4234-BDC7-65D9E7606357}"/>
                  </a:ext>
                </a:extLst>
              </p:cNvPr>
              <p:cNvSpPr>
                <a:spLocks/>
              </p:cNvSpPr>
              <p:nvPr/>
            </p:nvSpPr>
            <p:spPr bwMode="auto">
              <a:xfrm>
                <a:off x="2184" y="2493"/>
                <a:ext cx="12" cy="30"/>
              </a:xfrm>
              <a:custGeom>
                <a:avLst/>
                <a:gdLst>
                  <a:gd name="T0" fmla="*/ 70 w 5"/>
                  <a:gd name="T1" fmla="*/ 0 h 11"/>
                  <a:gd name="T2" fmla="*/ 0 w 5"/>
                  <a:gd name="T3" fmla="*/ 224 h 11"/>
                  <a:gd name="T4" fmla="*/ 0 60000 65536"/>
                  <a:gd name="T5" fmla="*/ 0 60000 65536"/>
                </a:gdLst>
                <a:ahLst/>
                <a:cxnLst>
                  <a:cxn ang="T4">
                    <a:pos x="T0" y="T1"/>
                  </a:cxn>
                  <a:cxn ang="T5">
                    <a:pos x="T2" y="T3"/>
                  </a:cxn>
                </a:cxnLst>
                <a:rect l="0" t="0" r="r" b="b"/>
                <a:pathLst>
                  <a:path w="5" h="11">
                    <a:moveTo>
                      <a:pt x="5" y="0"/>
                    </a:moveTo>
                    <a:cubicBezTo>
                      <a:pt x="5" y="4"/>
                      <a:pt x="4" y="9"/>
                      <a:pt x="0"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73" name="Freeform 224">
                <a:extLst>
                  <a:ext uri="{FF2B5EF4-FFF2-40B4-BE49-F238E27FC236}">
                    <a16:creationId xmlns:a16="http://schemas.microsoft.com/office/drawing/2014/main" id="{9F9F9EC6-1A29-44BC-83F8-EFEE8E11DE78}"/>
                  </a:ext>
                </a:extLst>
              </p:cNvPr>
              <p:cNvSpPr>
                <a:spLocks/>
              </p:cNvSpPr>
              <p:nvPr/>
            </p:nvSpPr>
            <p:spPr bwMode="auto">
              <a:xfrm>
                <a:off x="2194" y="2517"/>
                <a:ext cx="22" cy="11"/>
              </a:xfrm>
              <a:custGeom>
                <a:avLst/>
                <a:gdLst>
                  <a:gd name="T0" fmla="*/ 0 w 9"/>
                  <a:gd name="T1" fmla="*/ 0 h 4"/>
                  <a:gd name="T2" fmla="*/ 132 w 9"/>
                  <a:gd name="T3" fmla="*/ 83 h 4"/>
                  <a:gd name="T4" fmla="*/ 0 60000 65536"/>
                  <a:gd name="T5" fmla="*/ 0 60000 65536"/>
                </a:gdLst>
                <a:ahLst/>
                <a:cxnLst>
                  <a:cxn ang="T4">
                    <a:pos x="T0" y="T1"/>
                  </a:cxn>
                  <a:cxn ang="T5">
                    <a:pos x="T2" y="T3"/>
                  </a:cxn>
                </a:cxnLst>
                <a:rect l="0" t="0" r="r" b="b"/>
                <a:pathLst>
                  <a:path w="9" h="4">
                    <a:moveTo>
                      <a:pt x="0" y="0"/>
                    </a:moveTo>
                    <a:cubicBezTo>
                      <a:pt x="4" y="0"/>
                      <a:pt x="7" y="1"/>
                      <a:pt x="9"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74" name="Freeform 225">
                <a:extLst>
                  <a:ext uri="{FF2B5EF4-FFF2-40B4-BE49-F238E27FC236}">
                    <a16:creationId xmlns:a16="http://schemas.microsoft.com/office/drawing/2014/main" id="{4052D576-4B78-4421-B196-2FA7524D7962}"/>
                  </a:ext>
                </a:extLst>
              </p:cNvPr>
              <p:cNvSpPr>
                <a:spLocks/>
              </p:cNvSpPr>
              <p:nvPr/>
            </p:nvSpPr>
            <p:spPr bwMode="auto">
              <a:xfrm>
                <a:off x="2449" y="2547"/>
                <a:ext cx="22" cy="48"/>
              </a:xfrm>
              <a:custGeom>
                <a:avLst/>
                <a:gdLst>
                  <a:gd name="T0" fmla="*/ 12 w 9"/>
                  <a:gd name="T1" fmla="*/ 0 h 18"/>
                  <a:gd name="T2" fmla="*/ 132 w 9"/>
                  <a:gd name="T3" fmla="*/ 341 h 18"/>
                  <a:gd name="T4" fmla="*/ 0 60000 65536"/>
                  <a:gd name="T5" fmla="*/ 0 60000 65536"/>
                </a:gdLst>
                <a:ahLst/>
                <a:cxnLst>
                  <a:cxn ang="T4">
                    <a:pos x="T0" y="T1"/>
                  </a:cxn>
                  <a:cxn ang="T5">
                    <a:pos x="T2" y="T3"/>
                  </a:cxn>
                </a:cxnLst>
                <a:rect l="0" t="0" r="r" b="b"/>
                <a:pathLst>
                  <a:path w="9" h="18">
                    <a:moveTo>
                      <a:pt x="1" y="0"/>
                    </a:moveTo>
                    <a:cubicBezTo>
                      <a:pt x="0" y="7"/>
                      <a:pt x="3" y="14"/>
                      <a:pt x="9" y="1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75" name="Freeform 226">
                <a:extLst>
                  <a:ext uri="{FF2B5EF4-FFF2-40B4-BE49-F238E27FC236}">
                    <a16:creationId xmlns:a16="http://schemas.microsoft.com/office/drawing/2014/main" id="{5C6140B8-C0F9-4AB2-8A2B-D1669FA99FF9}"/>
                  </a:ext>
                </a:extLst>
              </p:cNvPr>
              <p:cNvSpPr>
                <a:spLocks/>
              </p:cNvSpPr>
              <p:nvPr/>
            </p:nvSpPr>
            <p:spPr bwMode="auto">
              <a:xfrm>
                <a:off x="2441" y="2581"/>
                <a:ext cx="15" cy="6"/>
              </a:xfrm>
              <a:custGeom>
                <a:avLst/>
                <a:gdLst>
                  <a:gd name="T0" fmla="*/ 95 w 6"/>
                  <a:gd name="T1" fmla="*/ 0 h 2"/>
                  <a:gd name="T2" fmla="*/ 0 w 6"/>
                  <a:gd name="T3" fmla="*/ 54 h 2"/>
                  <a:gd name="T4" fmla="*/ 0 60000 65536"/>
                  <a:gd name="T5" fmla="*/ 0 60000 65536"/>
                </a:gdLst>
                <a:ahLst/>
                <a:cxnLst>
                  <a:cxn ang="T4">
                    <a:pos x="T0" y="T1"/>
                  </a:cxn>
                  <a:cxn ang="T5">
                    <a:pos x="T2" y="T3"/>
                  </a:cxn>
                </a:cxnLst>
                <a:rect l="0" t="0" r="r" b="b"/>
                <a:pathLst>
                  <a:path w="6" h="2">
                    <a:moveTo>
                      <a:pt x="6" y="0"/>
                    </a:moveTo>
                    <a:cubicBezTo>
                      <a:pt x="4" y="1"/>
                      <a:pt x="2" y="1"/>
                      <a:pt x="0"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76" name="Freeform 227">
                <a:extLst>
                  <a:ext uri="{FF2B5EF4-FFF2-40B4-BE49-F238E27FC236}">
                    <a16:creationId xmlns:a16="http://schemas.microsoft.com/office/drawing/2014/main" id="{0E8BEE95-3C5D-498B-9090-F01D4A0F2461}"/>
                  </a:ext>
                </a:extLst>
              </p:cNvPr>
              <p:cNvSpPr>
                <a:spLocks/>
              </p:cNvSpPr>
              <p:nvPr/>
            </p:nvSpPr>
            <p:spPr bwMode="auto">
              <a:xfrm>
                <a:off x="2536" y="2496"/>
                <a:ext cx="5" cy="21"/>
              </a:xfrm>
              <a:custGeom>
                <a:avLst/>
                <a:gdLst>
                  <a:gd name="T0" fmla="*/ 0 w 2"/>
                  <a:gd name="T1" fmla="*/ 0 h 8"/>
                  <a:gd name="T2" fmla="*/ 33 w 2"/>
                  <a:gd name="T3" fmla="*/ 144 h 8"/>
                  <a:gd name="T4" fmla="*/ 0 60000 65536"/>
                  <a:gd name="T5" fmla="*/ 0 60000 65536"/>
                </a:gdLst>
                <a:ahLst/>
                <a:cxnLst>
                  <a:cxn ang="T4">
                    <a:pos x="T0" y="T1"/>
                  </a:cxn>
                  <a:cxn ang="T5">
                    <a:pos x="T2" y="T3"/>
                  </a:cxn>
                </a:cxnLst>
                <a:rect l="0" t="0" r="r" b="b"/>
                <a:pathLst>
                  <a:path w="2" h="8">
                    <a:moveTo>
                      <a:pt x="0" y="0"/>
                    </a:moveTo>
                    <a:cubicBezTo>
                      <a:pt x="2" y="3"/>
                      <a:pt x="2" y="5"/>
                      <a:pt x="2"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77" name="Freeform 228">
                <a:extLst>
                  <a:ext uri="{FF2B5EF4-FFF2-40B4-BE49-F238E27FC236}">
                    <a16:creationId xmlns:a16="http://schemas.microsoft.com/office/drawing/2014/main" id="{81091FE9-4F79-4CE1-9301-2678C43C0104}"/>
                  </a:ext>
                </a:extLst>
              </p:cNvPr>
              <p:cNvSpPr>
                <a:spLocks/>
              </p:cNvSpPr>
              <p:nvPr/>
            </p:nvSpPr>
            <p:spPr bwMode="auto">
              <a:xfrm>
                <a:off x="2541" y="2499"/>
                <a:ext cx="13" cy="8"/>
              </a:xfrm>
              <a:custGeom>
                <a:avLst/>
                <a:gdLst>
                  <a:gd name="T0" fmla="*/ 0 w 5"/>
                  <a:gd name="T1" fmla="*/ 56 h 3"/>
                  <a:gd name="T2" fmla="*/ 88 w 5"/>
                  <a:gd name="T3" fmla="*/ 0 h 3"/>
                  <a:gd name="T4" fmla="*/ 0 60000 65536"/>
                  <a:gd name="T5" fmla="*/ 0 60000 65536"/>
                </a:gdLst>
                <a:ahLst/>
                <a:cxnLst>
                  <a:cxn ang="T4">
                    <a:pos x="T0" y="T1"/>
                  </a:cxn>
                  <a:cxn ang="T5">
                    <a:pos x="T2" y="T3"/>
                  </a:cxn>
                </a:cxnLst>
                <a:rect l="0" t="0" r="r" b="b"/>
                <a:pathLst>
                  <a:path w="5" h="3">
                    <a:moveTo>
                      <a:pt x="0" y="3"/>
                    </a:moveTo>
                    <a:cubicBezTo>
                      <a:pt x="1" y="1"/>
                      <a:pt x="3" y="0"/>
                      <a:pt x="5"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78" name="Freeform 229">
                <a:extLst>
                  <a:ext uri="{FF2B5EF4-FFF2-40B4-BE49-F238E27FC236}">
                    <a16:creationId xmlns:a16="http://schemas.microsoft.com/office/drawing/2014/main" id="{65D75B12-99FC-4288-86B5-369B6736FC9E}"/>
                  </a:ext>
                </a:extLst>
              </p:cNvPr>
              <p:cNvSpPr>
                <a:spLocks/>
              </p:cNvSpPr>
              <p:nvPr/>
            </p:nvSpPr>
            <p:spPr bwMode="auto">
              <a:xfrm>
                <a:off x="2621" y="2635"/>
                <a:ext cx="8" cy="45"/>
              </a:xfrm>
              <a:custGeom>
                <a:avLst/>
                <a:gdLst>
                  <a:gd name="T0" fmla="*/ 56 w 3"/>
                  <a:gd name="T1" fmla="*/ 0 h 17"/>
                  <a:gd name="T2" fmla="*/ 0 w 3"/>
                  <a:gd name="T3" fmla="*/ 315 h 17"/>
                  <a:gd name="T4" fmla="*/ 0 60000 65536"/>
                  <a:gd name="T5" fmla="*/ 0 60000 65536"/>
                </a:gdLst>
                <a:ahLst/>
                <a:cxnLst>
                  <a:cxn ang="T4">
                    <a:pos x="T0" y="T1"/>
                  </a:cxn>
                  <a:cxn ang="T5">
                    <a:pos x="T2" y="T3"/>
                  </a:cxn>
                </a:cxnLst>
                <a:rect l="0" t="0" r="r" b="b"/>
                <a:pathLst>
                  <a:path w="3" h="17">
                    <a:moveTo>
                      <a:pt x="3" y="0"/>
                    </a:moveTo>
                    <a:cubicBezTo>
                      <a:pt x="3" y="6"/>
                      <a:pt x="2" y="12"/>
                      <a:pt x="0" y="1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79" name="Freeform 230">
                <a:extLst>
                  <a:ext uri="{FF2B5EF4-FFF2-40B4-BE49-F238E27FC236}">
                    <a16:creationId xmlns:a16="http://schemas.microsoft.com/office/drawing/2014/main" id="{C3DDCC35-1C7A-4C3A-B1BA-70E15F41A1C7}"/>
                  </a:ext>
                </a:extLst>
              </p:cNvPr>
              <p:cNvSpPr>
                <a:spLocks/>
              </p:cNvSpPr>
              <p:nvPr/>
            </p:nvSpPr>
            <p:spPr bwMode="auto">
              <a:xfrm>
                <a:off x="2626" y="2659"/>
                <a:ext cx="30" cy="8"/>
              </a:xfrm>
              <a:custGeom>
                <a:avLst/>
                <a:gdLst>
                  <a:gd name="T0" fmla="*/ 0 w 12"/>
                  <a:gd name="T1" fmla="*/ 56 h 3"/>
                  <a:gd name="T2" fmla="*/ 188 w 12"/>
                  <a:gd name="T3" fmla="*/ 0 h 3"/>
                  <a:gd name="T4" fmla="*/ 0 60000 65536"/>
                  <a:gd name="T5" fmla="*/ 0 60000 65536"/>
                </a:gdLst>
                <a:ahLst/>
                <a:cxnLst>
                  <a:cxn ang="T4">
                    <a:pos x="T0" y="T1"/>
                  </a:cxn>
                  <a:cxn ang="T5">
                    <a:pos x="T2" y="T3"/>
                  </a:cxn>
                </a:cxnLst>
                <a:rect l="0" t="0" r="r" b="b"/>
                <a:pathLst>
                  <a:path w="12" h="3">
                    <a:moveTo>
                      <a:pt x="0" y="3"/>
                    </a:moveTo>
                    <a:cubicBezTo>
                      <a:pt x="3" y="0"/>
                      <a:pt x="7" y="0"/>
                      <a:pt x="12"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80" name="Freeform 231">
                <a:extLst>
                  <a:ext uri="{FF2B5EF4-FFF2-40B4-BE49-F238E27FC236}">
                    <a16:creationId xmlns:a16="http://schemas.microsoft.com/office/drawing/2014/main" id="{C7DDEA3C-09C7-4FCF-88D9-D7F116E7B5B5}"/>
                  </a:ext>
                </a:extLst>
              </p:cNvPr>
              <p:cNvSpPr>
                <a:spLocks/>
              </p:cNvSpPr>
              <p:nvPr/>
            </p:nvSpPr>
            <p:spPr bwMode="auto">
              <a:xfrm>
                <a:off x="2031" y="2509"/>
                <a:ext cx="27" cy="30"/>
              </a:xfrm>
              <a:custGeom>
                <a:avLst/>
                <a:gdLst>
                  <a:gd name="T0" fmla="*/ 0 w 11"/>
                  <a:gd name="T1" fmla="*/ 0 h 11"/>
                  <a:gd name="T2" fmla="*/ 162 w 11"/>
                  <a:gd name="T3" fmla="*/ 224 h 11"/>
                  <a:gd name="T4" fmla="*/ 0 60000 65536"/>
                  <a:gd name="T5" fmla="*/ 0 60000 65536"/>
                </a:gdLst>
                <a:ahLst/>
                <a:cxnLst>
                  <a:cxn ang="T4">
                    <a:pos x="T0" y="T1"/>
                  </a:cxn>
                  <a:cxn ang="T5">
                    <a:pos x="T2" y="T3"/>
                  </a:cxn>
                </a:cxnLst>
                <a:rect l="0" t="0" r="r" b="b"/>
                <a:pathLst>
                  <a:path w="11" h="11">
                    <a:moveTo>
                      <a:pt x="0" y="0"/>
                    </a:moveTo>
                    <a:cubicBezTo>
                      <a:pt x="1" y="6"/>
                      <a:pt x="6" y="9"/>
                      <a:pt x="11"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81" name="Freeform 232">
                <a:extLst>
                  <a:ext uri="{FF2B5EF4-FFF2-40B4-BE49-F238E27FC236}">
                    <a16:creationId xmlns:a16="http://schemas.microsoft.com/office/drawing/2014/main" id="{251068F6-5978-4416-8D72-AB41C6F13EA5}"/>
                  </a:ext>
                </a:extLst>
              </p:cNvPr>
              <p:cNvSpPr>
                <a:spLocks/>
              </p:cNvSpPr>
              <p:nvPr/>
            </p:nvSpPr>
            <p:spPr bwMode="auto">
              <a:xfrm>
                <a:off x="2031" y="2531"/>
                <a:ext cx="10" cy="18"/>
              </a:xfrm>
              <a:custGeom>
                <a:avLst/>
                <a:gdLst>
                  <a:gd name="T0" fmla="*/ 63 w 4"/>
                  <a:gd name="T1" fmla="*/ 0 h 7"/>
                  <a:gd name="T2" fmla="*/ 0 w 4"/>
                  <a:gd name="T3" fmla="*/ 118 h 7"/>
                  <a:gd name="T4" fmla="*/ 0 60000 65536"/>
                  <a:gd name="T5" fmla="*/ 0 60000 65536"/>
                </a:gdLst>
                <a:ahLst/>
                <a:cxnLst>
                  <a:cxn ang="T4">
                    <a:pos x="T0" y="T1"/>
                  </a:cxn>
                  <a:cxn ang="T5">
                    <a:pos x="T2" y="T3"/>
                  </a:cxn>
                </a:cxnLst>
                <a:rect l="0" t="0" r="r" b="b"/>
                <a:pathLst>
                  <a:path w="4" h="7">
                    <a:moveTo>
                      <a:pt x="4" y="0"/>
                    </a:moveTo>
                    <a:cubicBezTo>
                      <a:pt x="2" y="2"/>
                      <a:pt x="1" y="4"/>
                      <a:pt x="0"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82" name="Freeform 233">
                <a:extLst>
                  <a:ext uri="{FF2B5EF4-FFF2-40B4-BE49-F238E27FC236}">
                    <a16:creationId xmlns:a16="http://schemas.microsoft.com/office/drawing/2014/main" id="{54B2C379-DA5F-46E4-B16E-68AECC22C66C}"/>
                  </a:ext>
                </a:extLst>
              </p:cNvPr>
              <p:cNvSpPr>
                <a:spLocks/>
              </p:cNvSpPr>
              <p:nvPr/>
            </p:nvSpPr>
            <p:spPr bwMode="auto">
              <a:xfrm>
                <a:off x="2113" y="2627"/>
                <a:ext cx="43" cy="29"/>
              </a:xfrm>
              <a:custGeom>
                <a:avLst/>
                <a:gdLst>
                  <a:gd name="T0" fmla="*/ 0 w 17"/>
                  <a:gd name="T1" fmla="*/ 200 h 11"/>
                  <a:gd name="T2" fmla="*/ 276 w 17"/>
                  <a:gd name="T3" fmla="*/ 0 h 11"/>
                  <a:gd name="T4" fmla="*/ 0 60000 65536"/>
                  <a:gd name="T5" fmla="*/ 0 60000 65536"/>
                </a:gdLst>
                <a:ahLst/>
                <a:cxnLst>
                  <a:cxn ang="T4">
                    <a:pos x="T0" y="T1"/>
                  </a:cxn>
                  <a:cxn ang="T5">
                    <a:pos x="T2" y="T3"/>
                  </a:cxn>
                </a:cxnLst>
                <a:rect l="0" t="0" r="r" b="b"/>
                <a:pathLst>
                  <a:path w="17" h="11">
                    <a:moveTo>
                      <a:pt x="0" y="11"/>
                    </a:moveTo>
                    <a:cubicBezTo>
                      <a:pt x="6" y="10"/>
                      <a:pt x="16" y="7"/>
                      <a:pt x="17"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83" name="Freeform 234">
                <a:extLst>
                  <a:ext uri="{FF2B5EF4-FFF2-40B4-BE49-F238E27FC236}">
                    <a16:creationId xmlns:a16="http://schemas.microsoft.com/office/drawing/2014/main" id="{45658B1B-15B0-4A43-B99D-E3BB482BD75B}"/>
                  </a:ext>
                </a:extLst>
              </p:cNvPr>
              <p:cNvSpPr>
                <a:spLocks/>
              </p:cNvSpPr>
              <p:nvPr/>
            </p:nvSpPr>
            <p:spPr bwMode="auto">
              <a:xfrm>
                <a:off x="2138" y="2651"/>
                <a:ext cx="10" cy="16"/>
              </a:xfrm>
              <a:custGeom>
                <a:avLst/>
                <a:gdLst>
                  <a:gd name="T0" fmla="*/ 0 w 4"/>
                  <a:gd name="T1" fmla="*/ 0 h 6"/>
                  <a:gd name="T2" fmla="*/ 63 w 4"/>
                  <a:gd name="T3" fmla="*/ 115 h 6"/>
                  <a:gd name="T4" fmla="*/ 0 60000 65536"/>
                  <a:gd name="T5" fmla="*/ 0 60000 65536"/>
                </a:gdLst>
                <a:ahLst/>
                <a:cxnLst>
                  <a:cxn ang="T4">
                    <a:pos x="T0" y="T1"/>
                  </a:cxn>
                  <a:cxn ang="T5">
                    <a:pos x="T2" y="T3"/>
                  </a:cxn>
                </a:cxnLst>
                <a:rect l="0" t="0" r="r" b="b"/>
                <a:pathLst>
                  <a:path w="4" h="6">
                    <a:moveTo>
                      <a:pt x="0" y="0"/>
                    </a:moveTo>
                    <a:cubicBezTo>
                      <a:pt x="1" y="2"/>
                      <a:pt x="3" y="4"/>
                      <a:pt x="4"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84" name="Freeform 235">
                <a:extLst>
                  <a:ext uri="{FF2B5EF4-FFF2-40B4-BE49-F238E27FC236}">
                    <a16:creationId xmlns:a16="http://schemas.microsoft.com/office/drawing/2014/main" id="{CD020027-9F3D-4BF2-A9CF-8A4E363551EF}"/>
                  </a:ext>
                </a:extLst>
              </p:cNvPr>
              <p:cNvSpPr>
                <a:spLocks/>
              </p:cNvSpPr>
              <p:nvPr/>
            </p:nvSpPr>
            <p:spPr bwMode="auto">
              <a:xfrm>
                <a:off x="2296" y="2573"/>
                <a:ext cx="23" cy="40"/>
              </a:xfrm>
              <a:custGeom>
                <a:avLst/>
                <a:gdLst>
                  <a:gd name="T0" fmla="*/ 118 w 9"/>
                  <a:gd name="T1" fmla="*/ 0 h 15"/>
                  <a:gd name="T2" fmla="*/ 0 w 9"/>
                  <a:gd name="T3" fmla="*/ 285 h 15"/>
                  <a:gd name="T4" fmla="*/ 0 60000 65536"/>
                  <a:gd name="T5" fmla="*/ 0 60000 65536"/>
                </a:gdLst>
                <a:ahLst/>
                <a:cxnLst>
                  <a:cxn ang="T4">
                    <a:pos x="T0" y="T1"/>
                  </a:cxn>
                  <a:cxn ang="T5">
                    <a:pos x="T2" y="T3"/>
                  </a:cxn>
                </a:cxnLst>
                <a:rect l="0" t="0" r="r" b="b"/>
                <a:pathLst>
                  <a:path w="9" h="15">
                    <a:moveTo>
                      <a:pt x="7" y="0"/>
                    </a:moveTo>
                    <a:cubicBezTo>
                      <a:pt x="9" y="5"/>
                      <a:pt x="4" y="11"/>
                      <a:pt x="0" y="1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85" name="Freeform 236">
                <a:extLst>
                  <a:ext uri="{FF2B5EF4-FFF2-40B4-BE49-F238E27FC236}">
                    <a16:creationId xmlns:a16="http://schemas.microsoft.com/office/drawing/2014/main" id="{17D2B391-47E6-4E64-8CB8-4A0785BE3CF0}"/>
                  </a:ext>
                </a:extLst>
              </p:cNvPr>
              <p:cNvSpPr>
                <a:spLocks/>
              </p:cNvSpPr>
              <p:nvPr/>
            </p:nvSpPr>
            <p:spPr bwMode="auto">
              <a:xfrm>
                <a:off x="2311" y="2597"/>
                <a:ext cx="20" cy="14"/>
              </a:xfrm>
              <a:custGeom>
                <a:avLst/>
                <a:gdLst>
                  <a:gd name="T0" fmla="*/ 0 w 8"/>
                  <a:gd name="T1" fmla="*/ 0 h 5"/>
                  <a:gd name="T2" fmla="*/ 125 w 8"/>
                  <a:gd name="T3" fmla="*/ 109 h 5"/>
                  <a:gd name="T4" fmla="*/ 0 60000 65536"/>
                  <a:gd name="T5" fmla="*/ 0 60000 65536"/>
                </a:gdLst>
                <a:ahLst/>
                <a:cxnLst>
                  <a:cxn ang="T4">
                    <a:pos x="T0" y="T1"/>
                  </a:cxn>
                  <a:cxn ang="T5">
                    <a:pos x="T2" y="T3"/>
                  </a:cxn>
                </a:cxnLst>
                <a:rect l="0" t="0" r="r" b="b"/>
                <a:pathLst>
                  <a:path w="8" h="5">
                    <a:moveTo>
                      <a:pt x="0" y="0"/>
                    </a:moveTo>
                    <a:cubicBezTo>
                      <a:pt x="1" y="2"/>
                      <a:pt x="4" y="4"/>
                      <a:pt x="8" y="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86" name="Freeform 237">
                <a:extLst>
                  <a:ext uri="{FF2B5EF4-FFF2-40B4-BE49-F238E27FC236}">
                    <a16:creationId xmlns:a16="http://schemas.microsoft.com/office/drawing/2014/main" id="{D7E40DAB-920C-4263-A02A-35B8B2C2BCE8}"/>
                  </a:ext>
                </a:extLst>
              </p:cNvPr>
              <p:cNvSpPr>
                <a:spLocks/>
              </p:cNvSpPr>
              <p:nvPr/>
            </p:nvSpPr>
            <p:spPr bwMode="auto">
              <a:xfrm>
                <a:off x="2231" y="2720"/>
                <a:ext cx="48" cy="35"/>
              </a:xfrm>
              <a:custGeom>
                <a:avLst/>
                <a:gdLst>
                  <a:gd name="T0" fmla="*/ 0 w 19"/>
                  <a:gd name="T1" fmla="*/ 253 h 13"/>
                  <a:gd name="T2" fmla="*/ 306 w 19"/>
                  <a:gd name="T3" fmla="*/ 0 h 13"/>
                  <a:gd name="T4" fmla="*/ 0 60000 65536"/>
                  <a:gd name="T5" fmla="*/ 0 60000 65536"/>
                </a:gdLst>
                <a:ahLst/>
                <a:cxnLst>
                  <a:cxn ang="T4">
                    <a:pos x="T0" y="T1"/>
                  </a:cxn>
                  <a:cxn ang="T5">
                    <a:pos x="T2" y="T3"/>
                  </a:cxn>
                </a:cxnLst>
                <a:rect l="0" t="0" r="r" b="b"/>
                <a:pathLst>
                  <a:path w="19" h="13">
                    <a:moveTo>
                      <a:pt x="0" y="13"/>
                    </a:moveTo>
                    <a:cubicBezTo>
                      <a:pt x="8" y="13"/>
                      <a:pt x="16" y="8"/>
                      <a:pt x="19"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87" name="Freeform 238">
                <a:extLst>
                  <a:ext uri="{FF2B5EF4-FFF2-40B4-BE49-F238E27FC236}">
                    <a16:creationId xmlns:a16="http://schemas.microsoft.com/office/drawing/2014/main" id="{FC0E93D3-EF22-4F86-87A1-090BBFE2FE11}"/>
                  </a:ext>
                </a:extLst>
              </p:cNvPr>
              <p:cNvSpPr>
                <a:spLocks/>
              </p:cNvSpPr>
              <p:nvPr/>
            </p:nvSpPr>
            <p:spPr bwMode="auto">
              <a:xfrm>
                <a:off x="2261" y="2752"/>
                <a:ext cx="5" cy="16"/>
              </a:xfrm>
              <a:custGeom>
                <a:avLst/>
                <a:gdLst>
                  <a:gd name="T0" fmla="*/ 0 w 2"/>
                  <a:gd name="T1" fmla="*/ 0 h 6"/>
                  <a:gd name="T2" fmla="*/ 33 w 2"/>
                  <a:gd name="T3" fmla="*/ 115 h 6"/>
                  <a:gd name="T4" fmla="*/ 0 60000 65536"/>
                  <a:gd name="T5" fmla="*/ 0 60000 65536"/>
                </a:gdLst>
                <a:ahLst/>
                <a:cxnLst>
                  <a:cxn ang="T4">
                    <a:pos x="T0" y="T1"/>
                  </a:cxn>
                  <a:cxn ang="T5">
                    <a:pos x="T2" y="T3"/>
                  </a:cxn>
                </a:cxnLst>
                <a:rect l="0" t="0" r="r" b="b"/>
                <a:pathLst>
                  <a:path w="2" h="6">
                    <a:moveTo>
                      <a:pt x="0" y="0"/>
                    </a:moveTo>
                    <a:cubicBezTo>
                      <a:pt x="1" y="1"/>
                      <a:pt x="2" y="4"/>
                      <a:pt x="2"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88" name="Freeform 239">
                <a:extLst>
                  <a:ext uri="{FF2B5EF4-FFF2-40B4-BE49-F238E27FC236}">
                    <a16:creationId xmlns:a16="http://schemas.microsoft.com/office/drawing/2014/main" id="{F8C460B8-7459-40D8-94D6-356BF0C9A765}"/>
                  </a:ext>
                </a:extLst>
              </p:cNvPr>
              <p:cNvSpPr>
                <a:spLocks/>
              </p:cNvSpPr>
              <p:nvPr/>
            </p:nvSpPr>
            <p:spPr bwMode="auto">
              <a:xfrm>
                <a:off x="2416" y="2704"/>
                <a:ext cx="30" cy="24"/>
              </a:xfrm>
              <a:custGeom>
                <a:avLst/>
                <a:gdLst>
                  <a:gd name="T0" fmla="*/ 0 w 12"/>
                  <a:gd name="T1" fmla="*/ 0 h 9"/>
                  <a:gd name="T2" fmla="*/ 188 w 12"/>
                  <a:gd name="T3" fmla="*/ 149 h 9"/>
                  <a:gd name="T4" fmla="*/ 0 60000 65536"/>
                  <a:gd name="T5" fmla="*/ 0 60000 65536"/>
                </a:gdLst>
                <a:ahLst/>
                <a:cxnLst>
                  <a:cxn ang="T4">
                    <a:pos x="T0" y="T1"/>
                  </a:cxn>
                  <a:cxn ang="T5">
                    <a:pos x="T2" y="T3"/>
                  </a:cxn>
                </a:cxnLst>
                <a:rect l="0" t="0" r="r" b="b"/>
                <a:pathLst>
                  <a:path w="12" h="9">
                    <a:moveTo>
                      <a:pt x="0" y="0"/>
                    </a:moveTo>
                    <a:cubicBezTo>
                      <a:pt x="1" y="5"/>
                      <a:pt x="7" y="9"/>
                      <a:pt x="12"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89" name="Freeform 240">
                <a:extLst>
                  <a:ext uri="{FF2B5EF4-FFF2-40B4-BE49-F238E27FC236}">
                    <a16:creationId xmlns:a16="http://schemas.microsoft.com/office/drawing/2014/main" id="{506A99B8-4FF2-4F5B-8FE7-042004472BEB}"/>
                  </a:ext>
                </a:extLst>
              </p:cNvPr>
              <p:cNvSpPr>
                <a:spLocks/>
              </p:cNvSpPr>
              <p:nvPr/>
            </p:nvSpPr>
            <p:spPr bwMode="auto">
              <a:xfrm>
                <a:off x="2421" y="2725"/>
                <a:ext cx="8" cy="16"/>
              </a:xfrm>
              <a:custGeom>
                <a:avLst/>
                <a:gdLst>
                  <a:gd name="T0" fmla="*/ 56 w 3"/>
                  <a:gd name="T1" fmla="*/ 0 h 6"/>
                  <a:gd name="T2" fmla="*/ 0 w 3"/>
                  <a:gd name="T3" fmla="*/ 115 h 6"/>
                  <a:gd name="T4" fmla="*/ 0 60000 65536"/>
                  <a:gd name="T5" fmla="*/ 0 60000 65536"/>
                </a:gdLst>
                <a:ahLst/>
                <a:cxnLst>
                  <a:cxn ang="T4">
                    <a:pos x="T0" y="T1"/>
                  </a:cxn>
                  <a:cxn ang="T5">
                    <a:pos x="T2" y="T3"/>
                  </a:cxn>
                </a:cxnLst>
                <a:rect l="0" t="0" r="r" b="b"/>
                <a:pathLst>
                  <a:path w="3" h="6">
                    <a:moveTo>
                      <a:pt x="3" y="0"/>
                    </a:moveTo>
                    <a:cubicBezTo>
                      <a:pt x="2" y="2"/>
                      <a:pt x="0" y="4"/>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90" name="Freeform 241">
                <a:extLst>
                  <a:ext uri="{FF2B5EF4-FFF2-40B4-BE49-F238E27FC236}">
                    <a16:creationId xmlns:a16="http://schemas.microsoft.com/office/drawing/2014/main" id="{E1224DE5-CA39-4FF6-9EAA-B67F2DF52710}"/>
                  </a:ext>
                </a:extLst>
              </p:cNvPr>
              <p:cNvSpPr>
                <a:spLocks/>
              </p:cNvSpPr>
              <p:nvPr/>
            </p:nvSpPr>
            <p:spPr bwMode="auto">
              <a:xfrm>
                <a:off x="2334" y="2848"/>
                <a:ext cx="42" cy="24"/>
              </a:xfrm>
              <a:custGeom>
                <a:avLst/>
                <a:gdLst>
                  <a:gd name="T0" fmla="*/ 0 w 17"/>
                  <a:gd name="T1" fmla="*/ 171 h 9"/>
                  <a:gd name="T2" fmla="*/ 257 w 17"/>
                  <a:gd name="T3" fmla="*/ 0 h 9"/>
                  <a:gd name="T4" fmla="*/ 0 60000 65536"/>
                  <a:gd name="T5" fmla="*/ 0 60000 65536"/>
                </a:gdLst>
                <a:ahLst/>
                <a:cxnLst>
                  <a:cxn ang="T4">
                    <a:pos x="T0" y="T1"/>
                  </a:cxn>
                  <a:cxn ang="T5">
                    <a:pos x="T2" y="T3"/>
                  </a:cxn>
                </a:cxnLst>
                <a:rect l="0" t="0" r="r" b="b"/>
                <a:pathLst>
                  <a:path w="17" h="9">
                    <a:moveTo>
                      <a:pt x="0" y="9"/>
                    </a:moveTo>
                    <a:cubicBezTo>
                      <a:pt x="6" y="8"/>
                      <a:pt x="12" y="4"/>
                      <a:pt x="17"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91" name="Freeform 242">
                <a:extLst>
                  <a:ext uri="{FF2B5EF4-FFF2-40B4-BE49-F238E27FC236}">
                    <a16:creationId xmlns:a16="http://schemas.microsoft.com/office/drawing/2014/main" id="{BD41EEEA-7BCD-47ED-9320-1A52647E6673}"/>
                  </a:ext>
                </a:extLst>
              </p:cNvPr>
              <p:cNvSpPr>
                <a:spLocks/>
              </p:cNvSpPr>
              <p:nvPr/>
            </p:nvSpPr>
            <p:spPr bwMode="auto">
              <a:xfrm>
                <a:off x="2361" y="2867"/>
                <a:ext cx="5" cy="21"/>
              </a:xfrm>
              <a:custGeom>
                <a:avLst/>
                <a:gdLst>
                  <a:gd name="T0" fmla="*/ 0 w 2"/>
                  <a:gd name="T1" fmla="*/ 0 h 8"/>
                  <a:gd name="T2" fmla="*/ 33 w 2"/>
                  <a:gd name="T3" fmla="*/ 144 h 8"/>
                  <a:gd name="T4" fmla="*/ 0 60000 65536"/>
                  <a:gd name="T5" fmla="*/ 0 60000 65536"/>
                </a:gdLst>
                <a:ahLst/>
                <a:cxnLst>
                  <a:cxn ang="T4">
                    <a:pos x="T0" y="T1"/>
                  </a:cxn>
                  <a:cxn ang="T5">
                    <a:pos x="T2" y="T3"/>
                  </a:cxn>
                </a:cxnLst>
                <a:rect l="0" t="0" r="r" b="b"/>
                <a:pathLst>
                  <a:path w="2" h="8">
                    <a:moveTo>
                      <a:pt x="0" y="0"/>
                    </a:moveTo>
                    <a:cubicBezTo>
                      <a:pt x="0" y="3"/>
                      <a:pt x="1" y="5"/>
                      <a:pt x="2"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92" name="Freeform 243">
                <a:extLst>
                  <a:ext uri="{FF2B5EF4-FFF2-40B4-BE49-F238E27FC236}">
                    <a16:creationId xmlns:a16="http://schemas.microsoft.com/office/drawing/2014/main" id="{34EEC844-249E-43E7-AF46-F64EBD87AA8D}"/>
                  </a:ext>
                </a:extLst>
              </p:cNvPr>
              <p:cNvSpPr>
                <a:spLocks/>
              </p:cNvSpPr>
              <p:nvPr/>
            </p:nvSpPr>
            <p:spPr bwMode="auto">
              <a:xfrm>
                <a:off x="2564" y="2755"/>
                <a:ext cx="12" cy="42"/>
              </a:xfrm>
              <a:custGeom>
                <a:avLst/>
                <a:gdLst>
                  <a:gd name="T0" fmla="*/ 70 w 5"/>
                  <a:gd name="T1" fmla="*/ 0 h 16"/>
                  <a:gd name="T2" fmla="*/ 0 w 5"/>
                  <a:gd name="T3" fmla="*/ 289 h 16"/>
                  <a:gd name="T4" fmla="*/ 0 60000 65536"/>
                  <a:gd name="T5" fmla="*/ 0 60000 65536"/>
                </a:gdLst>
                <a:ahLst/>
                <a:cxnLst>
                  <a:cxn ang="T4">
                    <a:pos x="T0" y="T1"/>
                  </a:cxn>
                  <a:cxn ang="T5">
                    <a:pos x="T2" y="T3"/>
                  </a:cxn>
                </a:cxnLst>
                <a:rect l="0" t="0" r="r" b="b"/>
                <a:pathLst>
                  <a:path w="5" h="16">
                    <a:moveTo>
                      <a:pt x="5" y="0"/>
                    </a:moveTo>
                    <a:cubicBezTo>
                      <a:pt x="4" y="6"/>
                      <a:pt x="3" y="11"/>
                      <a:pt x="0" y="1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93" name="Freeform 244">
                <a:extLst>
                  <a:ext uri="{FF2B5EF4-FFF2-40B4-BE49-F238E27FC236}">
                    <a16:creationId xmlns:a16="http://schemas.microsoft.com/office/drawing/2014/main" id="{6CB12381-704A-41EB-AF03-F1B8AF05AF14}"/>
                  </a:ext>
                </a:extLst>
              </p:cNvPr>
              <p:cNvSpPr>
                <a:spLocks/>
              </p:cNvSpPr>
              <p:nvPr/>
            </p:nvSpPr>
            <p:spPr bwMode="auto">
              <a:xfrm>
                <a:off x="2571" y="2779"/>
                <a:ext cx="23" cy="1"/>
              </a:xfrm>
              <a:custGeom>
                <a:avLst/>
                <a:gdLst>
                  <a:gd name="T0" fmla="*/ 0 w 9"/>
                  <a:gd name="T1" fmla="*/ 0 h 1"/>
                  <a:gd name="T2" fmla="*/ 151 w 9"/>
                  <a:gd name="T3" fmla="*/ 0 h 1"/>
                  <a:gd name="T4" fmla="*/ 0 60000 65536"/>
                  <a:gd name="T5" fmla="*/ 0 60000 65536"/>
                </a:gdLst>
                <a:ahLst/>
                <a:cxnLst>
                  <a:cxn ang="T4">
                    <a:pos x="T0" y="T1"/>
                  </a:cxn>
                  <a:cxn ang="T5">
                    <a:pos x="T2" y="T3"/>
                  </a:cxn>
                </a:cxnLst>
                <a:rect l="0" t="0" r="r" b="b"/>
                <a:pathLst>
                  <a:path w="9" h="1">
                    <a:moveTo>
                      <a:pt x="0" y="0"/>
                    </a:moveTo>
                    <a:cubicBezTo>
                      <a:pt x="3" y="0"/>
                      <a:pt x="6" y="0"/>
                      <a:pt x="9"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94" name="Freeform 245">
                <a:extLst>
                  <a:ext uri="{FF2B5EF4-FFF2-40B4-BE49-F238E27FC236}">
                    <a16:creationId xmlns:a16="http://schemas.microsoft.com/office/drawing/2014/main" id="{10C899DF-2625-4A72-8A3E-E60BA0283ABA}"/>
                  </a:ext>
                </a:extLst>
              </p:cNvPr>
              <p:cNvSpPr>
                <a:spLocks/>
              </p:cNvSpPr>
              <p:nvPr/>
            </p:nvSpPr>
            <p:spPr bwMode="auto">
              <a:xfrm>
                <a:off x="2123" y="2768"/>
                <a:ext cx="15" cy="27"/>
              </a:xfrm>
              <a:custGeom>
                <a:avLst/>
                <a:gdLst>
                  <a:gd name="T0" fmla="*/ 20 w 6"/>
                  <a:gd name="T1" fmla="*/ 0 h 10"/>
                  <a:gd name="T2" fmla="*/ 95 w 6"/>
                  <a:gd name="T3" fmla="*/ 197 h 10"/>
                  <a:gd name="T4" fmla="*/ 0 60000 65536"/>
                  <a:gd name="T5" fmla="*/ 0 60000 65536"/>
                </a:gdLst>
                <a:ahLst/>
                <a:cxnLst>
                  <a:cxn ang="T4">
                    <a:pos x="T0" y="T1"/>
                  </a:cxn>
                  <a:cxn ang="T5">
                    <a:pos x="T2" y="T3"/>
                  </a:cxn>
                </a:cxnLst>
                <a:rect l="0" t="0" r="r" b="b"/>
                <a:pathLst>
                  <a:path w="6" h="10">
                    <a:moveTo>
                      <a:pt x="1" y="0"/>
                    </a:moveTo>
                    <a:cubicBezTo>
                      <a:pt x="0" y="4"/>
                      <a:pt x="3" y="7"/>
                      <a:pt x="6" y="1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95" name="Freeform 246">
                <a:extLst>
                  <a:ext uri="{FF2B5EF4-FFF2-40B4-BE49-F238E27FC236}">
                    <a16:creationId xmlns:a16="http://schemas.microsoft.com/office/drawing/2014/main" id="{5B9B2437-4397-42D1-AE43-7F496B1DC944}"/>
                  </a:ext>
                </a:extLst>
              </p:cNvPr>
              <p:cNvSpPr>
                <a:spLocks/>
              </p:cNvSpPr>
              <p:nvPr/>
            </p:nvSpPr>
            <p:spPr bwMode="auto">
              <a:xfrm>
                <a:off x="2121" y="2784"/>
                <a:ext cx="10" cy="11"/>
              </a:xfrm>
              <a:custGeom>
                <a:avLst/>
                <a:gdLst>
                  <a:gd name="T0" fmla="*/ 63 w 4"/>
                  <a:gd name="T1" fmla="*/ 0 h 4"/>
                  <a:gd name="T2" fmla="*/ 0 w 4"/>
                  <a:gd name="T3" fmla="*/ 83 h 4"/>
                  <a:gd name="T4" fmla="*/ 0 60000 65536"/>
                  <a:gd name="T5" fmla="*/ 0 60000 65536"/>
                </a:gdLst>
                <a:ahLst/>
                <a:cxnLst>
                  <a:cxn ang="T4">
                    <a:pos x="T0" y="T1"/>
                  </a:cxn>
                  <a:cxn ang="T5">
                    <a:pos x="T2" y="T3"/>
                  </a:cxn>
                </a:cxnLst>
                <a:rect l="0" t="0" r="r" b="b"/>
                <a:pathLst>
                  <a:path w="4" h="4">
                    <a:moveTo>
                      <a:pt x="4" y="0"/>
                    </a:moveTo>
                    <a:cubicBezTo>
                      <a:pt x="2" y="1"/>
                      <a:pt x="1" y="2"/>
                      <a:pt x="0"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96" name="Freeform 247">
                <a:extLst>
                  <a:ext uri="{FF2B5EF4-FFF2-40B4-BE49-F238E27FC236}">
                    <a16:creationId xmlns:a16="http://schemas.microsoft.com/office/drawing/2014/main" id="{E04DA3E3-48F8-44BA-93C8-CBDC8637B9ED}"/>
                  </a:ext>
                </a:extLst>
              </p:cNvPr>
              <p:cNvSpPr>
                <a:spLocks/>
              </p:cNvSpPr>
              <p:nvPr/>
            </p:nvSpPr>
            <p:spPr bwMode="auto">
              <a:xfrm>
                <a:off x="2726" y="2595"/>
                <a:ext cx="10" cy="29"/>
              </a:xfrm>
              <a:custGeom>
                <a:avLst/>
                <a:gdLst>
                  <a:gd name="T0" fmla="*/ 0 w 4"/>
                  <a:gd name="T1" fmla="*/ 0 h 11"/>
                  <a:gd name="T2" fmla="*/ 63 w 4"/>
                  <a:gd name="T3" fmla="*/ 200 h 11"/>
                  <a:gd name="T4" fmla="*/ 0 60000 65536"/>
                  <a:gd name="T5" fmla="*/ 0 60000 65536"/>
                </a:gdLst>
                <a:ahLst/>
                <a:cxnLst>
                  <a:cxn ang="T4">
                    <a:pos x="T0" y="T1"/>
                  </a:cxn>
                  <a:cxn ang="T5">
                    <a:pos x="T2" y="T3"/>
                  </a:cxn>
                </a:cxnLst>
                <a:rect l="0" t="0" r="r" b="b"/>
                <a:pathLst>
                  <a:path w="4" h="11">
                    <a:moveTo>
                      <a:pt x="0" y="0"/>
                    </a:moveTo>
                    <a:cubicBezTo>
                      <a:pt x="0" y="4"/>
                      <a:pt x="1" y="8"/>
                      <a:pt x="4"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97" name="Freeform 248">
                <a:extLst>
                  <a:ext uri="{FF2B5EF4-FFF2-40B4-BE49-F238E27FC236}">
                    <a16:creationId xmlns:a16="http://schemas.microsoft.com/office/drawing/2014/main" id="{8D341EBB-8ACB-4B14-A6FC-40B5F808CD4A}"/>
                  </a:ext>
                </a:extLst>
              </p:cNvPr>
              <p:cNvSpPr>
                <a:spLocks/>
              </p:cNvSpPr>
              <p:nvPr/>
            </p:nvSpPr>
            <p:spPr bwMode="auto">
              <a:xfrm>
                <a:off x="2721" y="2616"/>
                <a:ext cx="8" cy="11"/>
              </a:xfrm>
              <a:custGeom>
                <a:avLst/>
                <a:gdLst>
                  <a:gd name="T0" fmla="*/ 56 w 3"/>
                  <a:gd name="T1" fmla="*/ 0 h 4"/>
                  <a:gd name="T2" fmla="*/ 0 w 3"/>
                  <a:gd name="T3" fmla="*/ 83 h 4"/>
                  <a:gd name="T4" fmla="*/ 0 60000 65536"/>
                  <a:gd name="T5" fmla="*/ 0 60000 65536"/>
                </a:gdLst>
                <a:ahLst/>
                <a:cxnLst>
                  <a:cxn ang="T4">
                    <a:pos x="T0" y="T1"/>
                  </a:cxn>
                  <a:cxn ang="T5">
                    <a:pos x="T2" y="T3"/>
                  </a:cxn>
                </a:cxnLst>
                <a:rect l="0" t="0" r="r" b="b"/>
                <a:pathLst>
                  <a:path w="3" h="4">
                    <a:moveTo>
                      <a:pt x="3" y="0"/>
                    </a:moveTo>
                    <a:cubicBezTo>
                      <a:pt x="1" y="0"/>
                      <a:pt x="0" y="2"/>
                      <a:pt x="0"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98" name="Freeform 249">
                <a:extLst>
                  <a:ext uri="{FF2B5EF4-FFF2-40B4-BE49-F238E27FC236}">
                    <a16:creationId xmlns:a16="http://schemas.microsoft.com/office/drawing/2014/main" id="{E7FDBF5F-9C19-4818-B2AF-55B81532A2D5}"/>
                  </a:ext>
                </a:extLst>
              </p:cNvPr>
              <p:cNvSpPr>
                <a:spLocks/>
              </p:cNvSpPr>
              <p:nvPr/>
            </p:nvSpPr>
            <p:spPr bwMode="auto">
              <a:xfrm>
                <a:off x="1931" y="2613"/>
                <a:ext cx="25" cy="40"/>
              </a:xfrm>
              <a:custGeom>
                <a:avLst/>
                <a:gdLst>
                  <a:gd name="T0" fmla="*/ 0 w 10"/>
                  <a:gd name="T1" fmla="*/ 0 h 15"/>
                  <a:gd name="T2" fmla="*/ 158 w 10"/>
                  <a:gd name="T3" fmla="*/ 285 h 15"/>
                  <a:gd name="T4" fmla="*/ 0 60000 65536"/>
                  <a:gd name="T5" fmla="*/ 0 60000 65536"/>
                </a:gdLst>
                <a:ahLst/>
                <a:cxnLst>
                  <a:cxn ang="T4">
                    <a:pos x="T0" y="T1"/>
                  </a:cxn>
                  <a:cxn ang="T5">
                    <a:pos x="T2" y="T3"/>
                  </a:cxn>
                </a:cxnLst>
                <a:rect l="0" t="0" r="r" b="b"/>
                <a:pathLst>
                  <a:path w="10" h="15">
                    <a:moveTo>
                      <a:pt x="0" y="0"/>
                    </a:moveTo>
                    <a:cubicBezTo>
                      <a:pt x="1" y="7"/>
                      <a:pt x="4" y="11"/>
                      <a:pt x="10" y="1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99" name="Freeform 250">
                <a:extLst>
                  <a:ext uri="{FF2B5EF4-FFF2-40B4-BE49-F238E27FC236}">
                    <a16:creationId xmlns:a16="http://schemas.microsoft.com/office/drawing/2014/main" id="{FD8A2157-B0BF-4154-9C2A-F5A4A6D0402E}"/>
                  </a:ext>
                </a:extLst>
              </p:cNvPr>
              <p:cNvSpPr>
                <a:spLocks/>
              </p:cNvSpPr>
              <p:nvPr/>
            </p:nvSpPr>
            <p:spPr bwMode="auto">
              <a:xfrm>
                <a:off x="1933" y="2645"/>
                <a:ext cx="5" cy="16"/>
              </a:xfrm>
              <a:custGeom>
                <a:avLst/>
                <a:gdLst>
                  <a:gd name="T0" fmla="*/ 33 w 2"/>
                  <a:gd name="T1" fmla="*/ 0 h 6"/>
                  <a:gd name="T2" fmla="*/ 0 w 2"/>
                  <a:gd name="T3" fmla="*/ 115 h 6"/>
                  <a:gd name="T4" fmla="*/ 0 60000 65536"/>
                  <a:gd name="T5" fmla="*/ 0 60000 65536"/>
                </a:gdLst>
                <a:ahLst/>
                <a:cxnLst>
                  <a:cxn ang="T4">
                    <a:pos x="T0" y="T1"/>
                  </a:cxn>
                  <a:cxn ang="T5">
                    <a:pos x="T2" y="T3"/>
                  </a:cxn>
                </a:cxnLst>
                <a:rect l="0" t="0" r="r" b="b"/>
                <a:pathLst>
                  <a:path w="2" h="6">
                    <a:moveTo>
                      <a:pt x="2" y="0"/>
                    </a:moveTo>
                    <a:cubicBezTo>
                      <a:pt x="1" y="2"/>
                      <a:pt x="1" y="4"/>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00" name="Freeform 251">
                <a:extLst>
                  <a:ext uri="{FF2B5EF4-FFF2-40B4-BE49-F238E27FC236}">
                    <a16:creationId xmlns:a16="http://schemas.microsoft.com/office/drawing/2014/main" id="{3C8D385E-956F-4C99-B064-B9DAE5B8E500}"/>
                  </a:ext>
                </a:extLst>
              </p:cNvPr>
              <p:cNvSpPr>
                <a:spLocks/>
              </p:cNvSpPr>
              <p:nvPr/>
            </p:nvSpPr>
            <p:spPr bwMode="auto">
              <a:xfrm>
                <a:off x="1986" y="2744"/>
                <a:ext cx="20" cy="29"/>
              </a:xfrm>
              <a:custGeom>
                <a:avLst/>
                <a:gdLst>
                  <a:gd name="T0" fmla="*/ 0 w 8"/>
                  <a:gd name="T1" fmla="*/ 200 h 11"/>
                  <a:gd name="T2" fmla="*/ 125 w 8"/>
                  <a:gd name="T3" fmla="*/ 0 h 11"/>
                  <a:gd name="T4" fmla="*/ 0 60000 65536"/>
                  <a:gd name="T5" fmla="*/ 0 60000 65536"/>
                </a:gdLst>
                <a:ahLst/>
                <a:cxnLst>
                  <a:cxn ang="T4">
                    <a:pos x="T0" y="T1"/>
                  </a:cxn>
                  <a:cxn ang="T5">
                    <a:pos x="T2" y="T3"/>
                  </a:cxn>
                </a:cxnLst>
                <a:rect l="0" t="0" r="r" b="b"/>
                <a:pathLst>
                  <a:path w="8" h="11">
                    <a:moveTo>
                      <a:pt x="0" y="11"/>
                    </a:moveTo>
                    <a:cubicBezTo>
                      <a:pt x="4" y="8"/>
                      <a:pt x="8" y="4"/>
                      <a:pt x="8"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01" name="Freeform 252">
                <a:extLst>
                  <a:ext uri="{FF2B5EF4-FFF2-40B4-BE49-F238E27FC236}">
                    <a16:creationId xmlns:a16="http://schemas.microsoft.com/office/drawing/2014/main" id="{BB4F4594-1966-4A6B-B452-FF1749FC2A45}"/>
                  </a:ext>
                </a:extLst>
              </p:cNvPr>
              <p:cNvSpPr>
                <a:spLocks/>
              </p:cNvSpPr>
              <p:nvPr/>
            </p:nvSpPr>
            <p:spPr bwMode="auto">
              <a:xfrm>
                <a:off x="1998" y="2763"/>
                <a:ext cx="10" cy="16"/>
              </a:xfrm>
              <a:custGeom>
                <a:avLst/>
                <a:gdLst>
                  <a:gd name="T0" fmla="*/ 0 w 4"/>
                  <a:gd name="T1" fmla="*/ 0 h 6"/>
                  <a:gd name="T2" fmla="*/ 63 w 4"/>
                  <a:gd name="T3" fmla="*/ 115 h 6"/>
                  <a:gd name="T4" fmla="*/ 0 60000 65536"/>
                  <a:gd name="T5" fmla="*/ 0 60000 65536"/>
                </a:gdLst>
                <a:ahLst/>
                <a:cxnLst>
                  <a:cxn ang="T4">
                    <a:pos x="T0" y="T1"/>
                  </a:cxn>
                  <a:cxn ang="T5">
                    <a:pos x="T2" y="T3"/>
                  </a:cxn>
                </a:cxnLst>
                <a:rect l="0" t="0" r="r" b="b"/>
                <a:pathLst>
                  <a:path w="4" h="6">
                    <a:moveTo>
                      <a:pt x="0" y="0"/>
                    </a:moveTo>
                    <a:cubicBezTo>
                      <a:pt x="1" y="2"/>
                      <a:pt x="2" y="4"/>
                      <a:pt x="4"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02" name="Freeform 253">
                <a:extLst>
                  <a:ext uri="{FF2B5EF4-FFF2-40B4-BE49-F238E27FC236}">
                    <a16:creationId xmlns:a16="http://schemas.microsoft.com/office/drawing/2014/main" id="{216F7597-43A3-463D-8CB9-C6ED31455766}"/>
                  </a:ext>
                </a:extLst>
              </p:cNvPr>
              <p:cNvSpPr>
                <a:spLocks/>
              </p:cNvSpPr>
              <p:nvPr/>
            </p:nvSpPr>
            <p:spPr bwMode="auto">
              <a:xfrm>
                <a:off x="1951" y="2837"/>
                <a:ext cx="17" cy="30"/>
              </a:xfrm>
              <a:custGeom>
                <a:avLst/>
                <a:gdLst>
                  <a:gd name="T0" fmla="*/ 0 w 7"/>
                  <a:gd name="T1" fmla="*/ 0 h 11"/>
                  <a:gd name="T2" fmla="*/ 100 w 7"/>
                  <a:gd name="T3" fmla="*/ 224 h 11"/>
                  <a:gd name="T4" fmla="*/ 0 60000 65536"/>
                  <a:gd name="T5" fmla="*/ 0 60000 65536"/>
                </a:gdLst>
                <a:ahLst/>
                <a:cxnLst>
                  <a:cxn ang="T4">
                    <a:pos x="T0" y="T1"/>
                  </a:cxn>
                  <a:cxn ang="T5">
                    <a:pos x="T2" y="T3"/>
                  </a:cxn>
                </a:cxnLst>
                <a:rect l="0" t="0" r="r" b="b"/>
                <a:pathLst>
                  <a:path w="7" h="11">
                    <a:moveTo>
                      <a:pt x="0" y="0"/>
                    </a:moveTo>
                    <a:cubicBezTo>
                      <a:pt x="0" y="5"/>
                      <a:pt x="2" y="9"/>
                      <a:pt x="7"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03" name="Freeform 254">
                <a:extLst>
                  <a:ext uri="{FF2B5EF4-FFF2-40B4-BE49-F238E27FC236}">
                    <a16:creationId xmlns:a16="http://schemas.microsoft.com/office/drawing/2014/main" id="{DE001962-6A82-45B6-AC01-C623A10CCF0D}"/>
                  </a:ext>
                </a:extLst>
              </p:cNvPr>
              <p:cNvSpPr>
                <a:spLocks/>
              </p:cNvSpPr>
              <p:nvPr/>
            </p:nvSpPr>
            <p:spPr bwMode="auto">
              <a:xfrm>
                <a:off x="1946" y="2856"/>
                <a:ext cx="10" cy="19"/>
              </a:xfrm>
              <a:custGeom>
                <a:avLst/>
                <a:gdLst>
                  <a:gd name="T0" fmla="*/ 63 w 4"/>
                  <a:gd name="T1" fmla="*/ 0 h 7"/>
                  <a:gd name="T2" fmla="*/ 0 w 4"/>
                  <a:gd name="T3" fmla="*/ 141 h 7"/>
                  <a:gd name="T4" fmla="*/ 0 60000 65536"/>
                  <a:gd name="T5" fmla="*/ 0 60000 65536"/>
                </a:gdLst>
                <a:ahLst/>
                <a:cxnLst>
                  <a:cxn ang="T4">
                    <a:pos x="T0" y="T1"/>
                  </a:cxn>
                  <a:cxn ang="T5">
                    <a:pos x="T2" y="T3"/>
                  </a:cxn>
                </a:cxnLst>
                <a:rect l="0" t="0" r="r" b="b"/>
                <a:pathLst>
                  <a:path w="4" h="7">
                    <a:moveTo>
                      <a:pt x="4" y="0"/>
                    </a:moveTo>
                    <a:cubicBezTo>
                      <a:pt x="2" y="2"/>
                      <a:pt x="1" y="5"/>
                      <a:pt x="0"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04" name="Freeform 255">
                <a:extLst>
                  <a:ext uri="{FF2B5EF4-FFF2-40B4-BE49-F238E27FC236}">
                    <a16:creationId xmlns:a16="http://schemas.microsoft.com/office/drawing/2014/main" id="{928D274F-4B75-485E-8F72-248DCD3FAE67}"/>
                  </a:ext>
                </a:extLst>
              </p:cNvPr>
              <p:cNvSpPr>
                <a:spLocks/>
              </p:cNvSpPr>
              <p:nvPr/>
            </p:nvSpPr>
            <p:spPr bwMode="auto">
              <a:xfrm>
                <a:off x="2056" y="2837"/>
                <a:ext cx="10" cy="51"/>
              </a:xfrm>
              <a:custGeom>
                <a:avLst/>
                <a:gdLst>
                  <a:gd name="T0" fmla="*/ 63 w 4"/>
                  <a:gd name="T1" fmla="*/ 0 h 19"/>
                  <a:gd name="T2" fmla="*/ 0 w 4"/>
                  <a:gd name="T3" fmla="*/ 368 h 19"/>
                  <a:gd name="T4" fmla="*/ 0 60000 65536"/>
                  <a:gd name="T5" fmla="*/ 0 60000 65536"/>
                </a:gdLst>
                <a:ahLst/>
                <a:cxnLst>
                  <a:cxn ang="T4">
                    <a:pos x="T0" y="T1"/>
                  </a:cxn>
                  <a:cxn ang="T5">
                    <a:pos x="T2" y="T3"/>
                  </a:cxn>
                </a:cxnLst>
                <a:rect l="0" t="0" r="r" b="b"/>
                <a:pathLst>
                  <a:path w="4" h="19">
                    <a:moveTo>
                      <a:pt x="4" y="0"/>
                    </a:moveTo>
                    <a:cubicBezTo>
                      <a:pt x="4" y="7"/>
                      <a:pt x="4" y="14"/>
                      <a:pt x="0" y="1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05" name="Freeform 256">
                <a:extLst>
                  <a:ext uri="{FF2B5EF4-FFF2-40B4-BE49-F238E27FC236}">
                    <a16:creationId xmlns:a16="http://schemas.microsoft.com/office/drawing/2014/main" id="{E8EA007A-950C-4436-9D3D-6CF1620ED057}"/>
                  </a:ext>
                </a:extLst>
              </p:cNvPr>
              <p:cNvSpPr>
                <a:spLocks/>
              </p:cNvSpPr>
              <p:nvPr/>
            </p:nvSpPr>
            <p:spPr bwMode="auto">
              <a:xfrm>
                <a:off x="2063" y="2869"/>
                <a:ext cx="18" cy="8"/>
              </a:xfrm>
              <a:custGeom>
                <a:avLst/>
                <a:gdLst>
                  <a:gd name="T0" fmla="*/ 0 w 7"/>
                  <a:gd name="T1" fmla="*/ 0 h 3"/>
                  <a:gd name="T2" fmla="*/ 118 w 7"/>
                  <a:gd name="T3" fmla="*/ 56 h 3"/>
                  <a:gd name="T4" fmla="*/ 0 60000 65536"/>
                  <a:gd name="T5" fmla="*/ 0 60000 65536"/>
                </a:gdLst>
                <a:ahLst/>
                <a:cxnLst>
                  <a:cxn ang="T4">
                    <a:pos x="T0" y="T1"/>
                  </a:cxn>
                  <a:cxn ang="T5">
                    <a:pos x="T2" y="T3"/>
                  </a:cxn>
                </a:cxnLst>
                <a:rect l="0" t="0" r="r" b="b"/>
                <a:pathLst>
                  <a:path w="7" h="3">
                    <a:moveTo>
                      <a:pt x="0" y="0"/>
                    </a:moveTo>
                    <a:cubicBezTo>
                      <a:pt x="3" y="0"/>
                      <a:pt x="5" y="1"/>
                      <a:pt x="7" y="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06" name="Freeform 257">
                <a:extLst>
                  <a:ext uri="{FF2B5EF4-FFF2-40B4-BE49-F238E27FC236}">
                    <a16:creationId xmlns:a16="http://schemas.microsoft.com/office/drawing/2014/main" id="{5D6DDFD0-4E3C-4FFF-975B-580FC06DCD79}"/>
                  </a:ext>
                </a:extLst>
              </p:cNvPr>
              <p:cNvSpPr>
                <a:spLocks/>
              </p:cNvSpPr>
              <p:nvPr/>
            </p:nvSpPr>
            <p:spPr bwMode="auto">
              <a:xfrm>
                <a:off x="1986" y="2933"/>
                <a:ext cx="40" cy="32"/>
              </a:xfrm>
              <a:custGeom>
                <a:avLst/>
                <a:gdLst>
                  <a:gd name="T0" fmla="*/ 0 w 16"/>
                  <a:gd name="T1" fmla="*/ 149 h 12"/>
                  <a:gd name="T2" fmla="*/ 250 w 16"/>
                  <a:gd name="T3" fmla="*/ 0 h 12"/>
                  <a:gd name="T4" fmla="*/ 0 60000 65536"/>
                  <a:gd name="T5" fmla="*/ 0 60000 65536"/>
                </a:gdLst>
                <a:ahLst/>
                <a:cxnLst>
                  <a:cxn ang="T4">
                    <a:pos x="T0" y="T1"/>
                  </a:cxn>
                  <a:cxn ang="T5">
                    <a:pos x="T2" y="T3"/>
                  </a:cxn>
                </a:cxnLst>
                <a:rect l="0" t="0" r="r" b="b"/>
                <a:pathLst>
                  <a:path w="16" h="12">
                    <a:moveTo>
                      <a:pt x="0" y="8"/>
                    </a:moveTo>
                    <a:cubicBezTo>
                      <a:pt x="5" y="12"/>
                      <a:pt x="15" y="5"/>
                      <a:pt x="16"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07" name="Freeform 258">
                <a:extLst>
                  <a:ext uri="{FF2B5EF4-FFF2-40B4-BE49-F238E27FC236}">
                    <a16:creationId xmlns:a16="http://schemas.microsoft.com/office/drawing/2014/main" id="{BA805BC1-B772-4AF2-950E-2CA2F135304F}"/>
                  </a:ext>
                </a:extLst>
              </p:cNvPr>
              <p:cNvSpPr>
                <a:spLocks/>
              </p:cNvSpPr>
              <p:nvPr/>
            </p:nvSpPr>
            <p:spPr bwMode="auto">
              <a:xfrm>
                <a:off x="2013" y="2955"/>
                <a:ext cx="10" cy="8"/>
              </a:xfrm>
              <a:custGeom>
                <a:avLst/>
                <a:gdLst>
                  <a:gd name="T0" fmla="*/ 0 w 4"/>
                  <a:gd name="T1" fmla="*/ 0 h 3"/>
                  <a:gd name="T2" fmla="*/ 63 w 4"/>
                  <a:gd name="T3" fmla="*/ 56 h 3"/>
                  <a:gd name="T4" fmla="*/ 0 60000 65536"/>
                  <a:gd name="T5" fmla="*/ 0 60000 65536"/>
                </a:gdLst>
                <a:ahLst/>
                <a:cxnLst>
                  <a:cxn ang="T4">
                    <a:pos x="T0" y="T1"/>
                  </a:cxn>
                  <a:cxn ang="T5">
                    <a:pos x="T2" y="T3"/>
                  </a:cxn>
                </a:cxnLst>
                <a:rect l="0" t="0" r="r" b="b"/>
                <a:pathLst>
                  <a:path w="4" h="3">
                    <a:moveTo>
                      <a:pt x="0" y="0"/>
                    </a:moveTo>
                    <a:cubicBezTo>
                      <a:pt x="2" y="0"/>
                      <a:pt x="3" y="2"/>
                      <a:pt x="4" y="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08" name="Freeform 259">
                <a:extLst>
                  <a:ext uri="{FF2B5EF4-FFF2-40B4-BE49-F238E27FC236}">
                    <a16:creationId xmlns:a16="http://schemas.microsoft.com/office/drawing/2014/main" id="{BB1BA9B1-36D7-4C1B-B952-E3612A05ABB2}"/>
                  </a:ext>
                </a:extLst>
              </p:cNvPr>
              <p:cNvSpPr>
                <a:spLocks/>
              </p:cNvSpPr>
              <p:nvPr/>
            </p:nvSpPr>
            <p:spPr bwMode="auto">
              <a:xfrm>
                <a:off x="2006" y="2192"/>
                <a:ext cx="15" cy="35"/>
              </a:xfrm>
              <a:custGeom>
                <a:avLst/>
                <a:gdLst>
                  <a:gd name="T0" fmla="*/ 20 w 6"/>
                  <a:gd name="T1" fmla="*/ 0 h 13"/>
                  <a:gd name="T2" fmla="*/ 95 w 6"/>
                  <a:gd name="T3" fmla="*/ 253 h 13"/>
                  <a:gd name="T4" fmla="*/ 0 60000 65536"/>
                  <a:gd name="T5" fmla="*/ 0 60000 65536"/>
                </a:gdLst>
                <a:ahLst/>
                <a:cxnLst>
                  <a:cxn ang="T4">
                    <a:pos x="T0" y="T1"/>
                  </a:cxn>
                  <a:cxn ang="T5">
                    <a:pos x="T2" y="T3"/>
                  </a:cxn>
                </a:cxnLst>
                <a:rect l="0" t="0" r="r" b="b"/>
                <a:pathLst>
                  <a:path w="6" h="13">
                    <a:moveTo>
                      <a:pt x="1" y="0"/>
                    </a:moveTo>
                    <a:cubicBezTo>
                      <a:pt x="0" y="5"/>
                      <a:pt x="2" y="10"/>
                      <a:pt x="6" y="1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09" name="Freeform 260">
                <a:extLst>
                  <a:ext uri="{FF2B5EF4-FFF2-40B4-BE49-F238E27FC236}">
                    <a16:creationId xmlns:a16="http://schemas.microsoft.com/office/drawing/2014/main" id="{CDA6A98F-A85D-4936-B50D-34CD578943C0}"/>
                  </a:ext>
                </a:extLst>
              </p:cNvPr>
              <p:cNvSpPr>
                <a:spLocks/>
              </p:cNvSpPr>
              <p:nvPr/>
            </p:nvSpPr>
            <p:spPr bwMode="auto">
              <a:xfrm>
                <a:off x="2003" y="2219"/>
                <a:ext cx="10" cy="5"/>
              </a:xfrm>
              <a:custGeom>
                <a:avLst/>
                <a:gdLst>
                  <a:gd name="T0" fmla="*/ 63 w 4"/>
                  <a:gd name="T1" fmla="*/ 0 h 2"/>
                  <a:gd name="T2" fmla="*/ 0 w 4"/>
                  <a:gd name="T3" fmla="*/ 33 h 2"/>
                  <a:gd name="T4" fmla="*/ 0 60000 65536"/>
                  <a:gd name="T5" fmla="*/ 0 60000 65536"/>
                </a:gdLst>
                <a:ahLst/>
                <a:cxnLst>
                  <a:cxn ang="T4">
                    <a:pos x="T0" y="T1"/>
                  </a:cxn>
                  <a:cxn ang="T5">
                    <a:pos x="T2" y="T3"/>
                  </a:cxn>
                </a:cxnLst>
                <a:rect l="0" t="0" r="r" b="b"/>
                <a:pathLst>
                  <a:path w="4" h="2">
                    <a:moveTo>
                      <a:pt x="4" y="0"/>
                    </a:moveTo>
                    <a:cubicBezTo>
                      <a:pt x="2" y="0"/>
                      <a:pt x="1" y="1"/>
                      <a:pt x="0"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0" name="Freeform 261">
                <a:extLst>
                  <a:ext uri="{FF2B5EF4-FFF2-40B4-BE49-F238E27FC236}">
                    <a16:creationId xmlns:a16="http://schemas.microsoft.com/office/drawing/2014/main" id="{C23DDEE8-948B-4E21-9441-33C29BEB0DB3}"/>
                  </a:ext>
                </a:extLst>
              </p:cNvPr>
              <p:cNvSpPr>
                <a:spLocks/>
              </p:cNvSpPr>
              <p:nvPr/>
            </p:nvSpPr>
            <p:spPr bwMode="auto">
              <a:xfrm>
                <a:off x="2088" y="2416"/>
                <a:ext cx="10" cy="29"/>
              </a:xfrm>
              <a:custGeom>
                <a:avLst/>
                <a:gdLst>
                  <a:gd name="T0" fmla="*/ 0 w 4"/>
                  <a:gd name="T1" fmla="*/ 0 h 11"/>
                  <a:gd name="T2" fmla="*/ 63 w 4"/>
                  <a:gd name="T3" fmla="*/ 200 h 11"/>
                  <a:gd name="T4" fmla="*/ 0 60000 65536"/>
                  <a:gd name="T5" fmla="*/ 0 60000 65536"/>
                </a:gdLst>
                <a:ahLst/>
                <a:cxnLst>
                  <a:cxn ang="T4">
                    <a:pos x="T0" y="T1"/>
                  </a:cxn>
                  <a:cxn ang="T5">
                    <a:pos x="T2" y="T3"/>
                  </a:cxn>
                </a:cxnLst>
                <a:rect l="0" t="0" r="r" b="b"/>
                <a:pathLst>
                  <a:path w="4" h="11">
                    <a:moveTo>
                      <a:pt x="0" y="0"/>
                    </a:moveTo>
                    <a:cubicBezTo>
                      <a:pt x="2" y="4"/>
                      <a:pt x="3" y="7"/>
                      <a:pt x="4"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1" name="Freeform 262">
                <a:extLst>
                  <a:ext uri="{FF2B5EF4-FFF2-40B4-BE49-F238E27FC236}">
                    <a16:creationId xmlns:a16="http://schemas.microsoft.com/office/drawing/2014/main" id="{13582417-C1D4-499E-881E-AAB9F0DCF2EE}"/>
                  </a:ext>
                </a:extLst>
              </p:cNvPr>
              <p:cNvSpPr>
                <a:spLocks/>
              </p:cNvSpPr>
              <p:nvPr/>
            </p:nvSpPr>
            <p:spPr bwMode="auto">
              <a:xfrm>
                <a:off x="2096" y="2427"/>
                <a:ext cx="10" cy="8"/>
              </a:xfrm>
              <a:custGeom>
                <a:avLst/>
                <a:gdLst>
                  <a:gd name="T0" fmla="*/ 0 w 4"/>
                  <a:gd name="T1" fmla="*/ 56 h 3"/>
                  <a:gd name="T2" fmla="*/ 63 w 4"/>
                  <a:gd name="T3" fmla="*/ 0 h 3"/>
                  <a:gd name="T4" fmla="*/ 0 60000 65536"/>
                  <a:gd name="T5" fmla="*/ 0 60000 65536"/>
                </a:gdLst>
                <a:ahLst/>
                <a:cxnLst>
                  <a:cxn ang="T4">
                    <a:pos x="T0" y="T1"/>
                  </a:cxn>
                  <a:cxn ang="T5">
                    <a:pos x="T2" y="T3"/>
                  </a:cxn>
                </a:cxnLst>
                <a:rect l="0" t="0" r="r" b="b"/>
                <a:pathLst>
                  <a:path w="4" h="3">
                    <a:moveTo>
                      <a:pt x="0" y="3"/>
                    </a:moveTo>
                    <a:cubicBezTo>
                      <a:pt x="1" y="1"/>
                      <a:pt x="2" y="0"/>
                      <a:pt x="4"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2" name="Freeform 263">
                <a:extLst>
                  <a:ext uri="{FF2B5EF4-FFF2-40B4-BE49-F238E27FC236}">
                    <a16:creationId xmlns:a16="http://schemas.microsoft.com/office/drawing/2014/main" id="{0281BB95-D372-4245-8087-A848CE72EA6B}"/>
                  </a:ext>
                </a:extLst>
              </p:cNvPr>
              <p:cNvSpPr>
                <a:spLocks/>
              </p:cNvSpPr>
              <p:nvPr/>
            </p:nvSpPr>
            <p:spPr bwMode="auto">
              <a:xfrm>
                <a:off x="2366" y="2483"/>
                <a:ext cx="13" cy="34"/>
              </a:xfrm>
              <a:custGeom>
                <a:avLst/>
                <a:gdLst>
                  <a:gd name="T0" fmla="*/ 0 w 5"/>
                  <a:gd name="T1" fmla="*/ 0 h 13"/>
                  <a:gd name="T2" fmla="*/ 88 w 5"/>
                  <a:gd name="T3" fmla="*/ 233 h 13"/>
                  <a:gd name="T4" fmla="*/ 0 60000 65536"/>
                  <a:gd name="T5" fmla="*/ 0 60000 65536"/>
                </a:gdLst>
                <a:ahLst/>
                <a:cxnLst>
                  <a:cxn ang="T4">
                    <a:pos x="T0" y="T1"/>
                  </a:cxn>
                  <a:cxn ang="T5">
                    <a:pos x="T2" y="T3"/>
                  </a:cxn>
                </a:cxnLst>
                <a:rect l="0" t="0" r="r" b="b"/>
                <a:pathLst>
                  <a:path w="5" h="13">
                    <a:moveTo>
                      <a:pt x="0" y="0"/>
                    </a:moveTo>
                    <a:cubicBezTo>
                      <a:pt x="2" y="4"/>
                      <a:pt x="5" y="8"/>
                      <a:pt x="5" y="1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3" name="Freeform 264">
                <a:extLst>
                  <a:ext uri="{FF2B5EF4-FFF2-40B4-BE49-F238E27FC236}">
                    <a16:creationId xmlns:a16="http://schemas.microsoft.com/office/drawing/2014/main" id="{8EF9ACBE-94A9-4C4F-A1C6-E850BEA52E16}"/>
                  </a:ext>
                </a:extLst>
              </p:cNvPr>
              <p:cNvSpPr>
                <a:spLocks/>
              </p:cNvSpPr>
              <p:nvPr/>
            </p:nvSpPr>
            <p:spPr bwMode="auto">
              <a:xfrm>
                <a:off x="2381" y="2491"/>
                <a:ext cx="18" cy="13"/>
              </a:xfrm>
              <a:custGeom>
                <a:avLst/>
                <a:gdLst>
                  <a:gd name="T0" fmla="*/ 0 w 7"/>
                  <a:gd name="T1" fmla="*/ 88 h 5"/>
                  <a:gd name="T2" fmla="*/ 118 w 7"/>
                  <a:gd name="T3" fmla="*/ 21 h 5"/>
                  <a:gd name="T4" fmla="*/ 0 60000 65536"/>
                  <a:gd name="T5" fmla="*/ 0 60000 65536"/>
                </a:gdLst>
                <a:ahLst/>
                <a:cxnLst>
                  <a:cxn ang="T4">
                    <a:pos x="T0" y="T1"/>
                  </a:cxn>
                  <a:cxn ang="T5">
                    <a:pos x="T2" y="T3"/>
                  </a:cxn>
                </a:cxnLst>
                <a:rect l="0" t="0" r="r" b="b"/>
                <a:pathLst>
                  <a:path w="7" h="5">
                    <a:moveTo>
                      <a:pt x="0" y="5"/>
                    </a:moveTo>
                    <a:cubicBezTo>
                      <a:pt x="1" y="1"/>
                      <a:pt x="3" y="0"/>
                      <a:pt x="7"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4" name="Freeform 265">
                <a:extLst>
                  <a:ext uri="{FF2B5EF4-FFF2-40B4-BE49-F238E27FC236}">
                    <a16:creationId xmlns:a16="http://schemas.microsoft.com/office/drawing/2014/main" id="{B1BA62DE-4605-4F2E-BC3F-4ECB9D0441A4}"/>
                  </a:ext>
                </a:extLst>
              </p:cNvPr>
              <p:cNvSpPr>
                <a:spLocks/>
              </p:cNvSpPr>
              <p:nvPr/>
            </p:nvSpPr>
            <p:spPr bwMode="auto">
              <a:xfrm>
                <a:off x="2376" y="1517"/>
                <a:ext cx="28" cy="51"/>
              </a:xfrm>
              <a:custGeom>
                <a:avLst/>
                <a:gdLst>
                  <a:gd name="T0" fmla="*/ 0 w 11"/>
                  <a:gd name="T1" fmla="*/ 0 h 19"/>
                  <a:gd name="T2" fmla="*/ 181 w 11"/>
                  <a:gd name="T3" fmla="*/ 368 h 19"/>
                  <a:gd name="T4" fmla="*/ 0 60000 65536"/>
                  <a:gd name="T5" fmla="*/ 0 60000 65536"/>
                </a:gdLst>
                <a:ahLst/>
                <a:cxnLst>
                  <a:cxn ang="T4">
                    <a:pos x="T0" y="T1"/>
                  </a:cxn>
                  <a:cxn ang="T5">
                    <a:pos x="T2" y="T3"/>
                  </a:cxn>
                </a:cxnLst>
                <a:rect l="0" t="0" r="r" b="b"/>
                <a:pathLst>
                  <a:path w="11" h="19">
                    <a:moveTo>
                      <a:pt x="0" y="0"/>
                    </a:moveTo>
                    <a:cubicBezTo>
                      <a:pt x="0" y="8"/>
                      <a:pt x="3" y="15"/>
                      <a:pt x="11" y="1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5" name="Freeform 266">
                <a:extLst>
                  <a:ext uri="{FF2B5EF4-FFF2-40B4-BE49-F238E27FC236}">
                    <a16:creationId xmlns:a16="http://schemas.microsoft.com/office/drawing/2014/main" id="{C3BF1F2A-D7CF-47C1-A56F-1AD8881C722C}"/>
                  </a:ext>
                </a:extLst>
              </p:cNvPr>
              <p:cNvSpPr>
                <a:spLocks/>
              </p:cNvSpPr>
              <p:nvPr/>
            </p:nvSpPr>
            <p:spPr bwMode="auto">
              <a:xfrm>
                <a:off x="2369" y="1549"/>
                <a:ext cx="17" cy="14"/>
              </a:xfrm>
              <a:custGeom>
                <a:avLst/>
                <a:gdLst>
                  <a:gd name="T0" fmla="*/ 100 w 7"/>
                  <a:gd name="T1" fmla="*/ 0 h 5"/>
                  <a:gd name="T2" fmla="*/ 0 w 7"/>
                  <a:gd name="T3" fmla="*/ 109 h 5"/>
                  <a:gd name="T4" fmla="*/ 0 60000 65536"/>
                  <a:gd name="T5" fmla="*/ 0 60000 65536"/>
                </a:gdLst>
                <a:ahLst/>
                <a:cxnLst>
                  <a:cxn ang="T4">
                    <a:pos x="T0" y="T1"/>
                  </a:cxn>
                  <a:cxn ang="T5">
                    <a:pos x="T2" y="T3"/>
                  </a:cxn>
                </a:cxnLst>
                <a:rect l="0" t="0" r="r" b="b"/>
                <a:pathLst>
                  <a:path w="7" h="5">
                    <a:moveTo>
                      <a:pt x="7" y="0"/>
                    </a:moveTo>
                    <a:cubicBezTo>
                      <a:pt x="3" y="0"/>
                      <a:pt x="1" y="1"/>
                      <a:pt x="0" y="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6" name="Freeform 267">
                <a:extLst>
                  <a:ext uri="{FF2B5EF4-FFF2-40B4-BE49-F238E27FC236}">
                    <a16:creationId xmlns:a16="http://schemas.microsoft.com/office/drawing/2014/main" id="{9326012E-EC99-4148-A939-443C196C4298}"/>
                  </a:ext>
                </a:extLst>
              </p:cNvPr>
              <p:cNvSpPr>
                <a:spLocks/>
              </p:cNvSpPr>
              <p:nvPr/>
            </p:nvSpPr>
            <p:spPr bwMode="auto">
              <a:xfrm>
                <a:off x="3561" y="1904"/>
                <a:ext cx="35" cy="85"/>
              </a:xfrm>
              <a:custGeom>
                <a:avLst/>
                <a:gdLst>
                  <a:gd name="T0" fmla="*/ 220 w 14"/>
                  <a:gd name="T1" fmla="*/ 0 h 32"/>
                  <a:gd name="T2" fmla="*/ 0 w 14"/>
                  <a:gd name="T3" fmla="*/ 600 h 32"/>
                  <a:gd name="T4" fmla="*/ 0 60000 65536"/>
                  <a:gd name="T5" fmla="*/ 0 60000 65536"/>
                </a:gdLst>
                <a:ahLst/>
                <a:cxnLst>
                  <a:cxn ang="T4">
                    <a:pos x="T0" y="T1"/>
                  </a:cxn>
                  <a:cxn ang="T5">
                    <a:pos x="T2" y="T3"/>
                  </a:cxn>
                </a:cxnLst>
                <a:rect l="0" t="0" r="r" b="b"/>
                <a:pathLst>
                  <a:path w="14" h="32">
                    <a:moveTo>
                      <a:pt x="14" y="0"/>
                    </a:moveTo>
                    <a:cubicBezTo>
                      <a:pt x="14" y="12"/>
                      <a:pt x="11" y="26"/>
                      <a:pt x="0" y="3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7" name="Freeform 268">
                <a:extLst>
                  <a:ext uri="{FF2B5EF4-FFF2-40B4-BE49-F238E27FC236}">
                    <a16:creationId xmlns:a16="http://schemas.microsoft.com/office/drawing/2014/main" id="{F7F8126E-B101-417C-8D9E-AF776F478F9B}"/>
                  </a:ext>
                </a:extLst>
              </p:cNvPr>
              <p:cNvSpPr>
                <a:spLocks/>
              </p:cNvSpPr>
              <p:nvPr/>
            </p:nvSpPr>
            <p:spPr bwMode="auto">
              <a:xfrm>
                <a:off x="3586" y="1965"/>
                <a:ext cx="33" cy="3"/>
              </a:xfrm>
              <a:custGeom>
                <a:avLst/>
                <a:gdLst>
                  <a:gd name="T0" fmla="*/ 0 w 13"/>
                  <a:gd name="T1" fmla="*/ 0 h 1"/>
                  <a:gd name="T2" fmla="*/ 213 w 13"/>
                  <a:gd name="T3" fmla="*/ 27 h 1"/>
                  <a:gd name="T4" fmla="*/ 0 60000 65536"/>
                  <a:gd name="T5" fmla="*/ 0 60000 65536"/>
                </a:gdLst>
                <a:ahLst/>
                <a:cxnLst>
                  <a:cxn ang="T4">
                    <a:pos x="T0" y="T1"/>
                  </a:cxn>
                  <a:cxn ang="T5">
                    <a:pos x="T2" y="T3"/>
                  </a:cxn>
                </a:cxnLst>
                <a:rect l="0" t="0" r="r" b="b"/>
                <a:pathLst>
                  <a:path w="13" h="1">
                    <a:moveTo>
                      <a:pt x="0" y="0"/>
                    </a:moveTo>
                    <a:cubicBezTo>
                      <a:pt x="4" y="0"/>
                      <a:pt x="9" y="0"/>
                      <a:pt x="13"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8" name="Freeform 269">
                <a:extLst>
                  <a:ext uri="{FF2B5EF4-FFF2-40B4-BE49-F238E27FC236}">
                    <a16:creationId xmlns:a16="http://schemas.microsoft.com/office/drawing/2014/main" id="{C67F4088-FDBE-4CCC-9C7E-14D0C9DE3BCD}"/>
                  </a:ext>
                </a:extLst>
              </p:cNvPr>
              <p:cNvSpPr>
                <a:spLocks/>
              </p:cNvSpPr>
              <p:nvPr/>
            </p:nvSpPr>
            <p:spPr bwMode="auto">
              <a:xfrm>
                <a:off x="3546" y="1728"/>
                <a:ext cx="35" cy="64"/>
              </a:xfrm>
              <a:custGeom>
                <a:avLst/>
                <a:gdLst>
                  <a:gd name="T0" fmla="*/ 208 w 14"/>
                  <a:gd name="T1" fmla="*/ 0 h 24"/>
                  <a:gd name="T2" fmla="*/ 0 w 14"/>
                  <a:gd name="T3" fmla="*/ 456 h 24"/>
                  <a:gd name="T4" fmla="*/ 0 60000 65536"/>
                  <a:gd name="T5" fmla="*/ 0 60000 65536"/>
                </a:gdLst>
                <a:ahLst/>
                <a:cxnLst>
                  <a:cxn ang="T4">
                    <a:pos x="T0" y="T1"/>
                  </a:cxn>
                  <a:cxn ang="T5">
                    <a:pos x="T2" y="T3"/>
                  </a:cxn>
                </a:cxnLst>
                <a:rect l="0" t="0" r="r" b="b"/>
                <a:pathLst>
                  <a:path w="14" h="24">
                    <a:moveTo>
                      <a:pt x="13" y="0"/>
                    </a:moveTo>
                    <a:cubicBezTo>
                      <a:pt x="14" y="10"/>
                      <a:pt x="7" y="17"/>
                      <a:pt x="0" y="2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9" name="Freeform 270">
                <a:extLst>
                  <a:ext uri="{FF2B5EF4-FFF2-40B4-BE49-F238E27FC236}">
                    <a16:creationId xmlns:a16="http://schemas.microsoft.com/office/drawing/2014/main" id="{591649F7-FF61-4490-984D-6B9054B96813}"/>
                  </a:ext>
                </a:extLst>
              </p:cNvPr>
              <p:cNvSpPr>
                <a:spLocks/>
              </p:cNvSpPr>
              <p:nvPr/>
            </p:nvSpPr>
            <p:spPr bwMode="auto">
              <a:xfrm>
                <a:off x="3566" y="1771"/>
                <a:ext cx="23" cy="16"/>
              </a:xfrm>
              <a:custGeom>
                <a:avLst/>
                <a:gdLst>
                  <a:gd name="T0" fmla="*/ 151 w 9"/>
                  <a:gd name="T1" fmla="*/ 115 h 6"/>
                  <a:gd name="T2" fmla="*/ 0 w 9"/>
                  <a:gd name="T3" fmla="*/ 0 h 6"/>
                  <a:gd name="T4" fmla="*/ 0 60000 65536"/>
                  <a:gd name="T5" fmla="*/ 0 60000 65536"/>
                </a:gdLst>
                <a:ahLst/>
                <a:cxnLst>
                  <a:cxn ang="T4">
                    <a:pos x="T0" y="T1"/>
                  </a:cxn>
                  <a:cxn ang="T5">
                    <a:pos x="T2" y="T3"/>
                  </a:cxn>
                </a:cxnLst>
                <a:rect l="0" t="0" r="r" b="b"/>
                <a:pathLst>
                  <a:path w="9" h="6">
                    <a:moveTo>
                      <a:pt x="9" y="6"/>
                    </a:moveTo>
                    <a:cubicBezTo>
                      <a:pt x="7" y="3"/>
                      <a:pt x="3" y="1"/>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20" name="Freeform 271">
                <a:extLst>
                  <a:ext uri="{FF2B5EF4-FFF2-40B4-BE49-F238E27FC236}">
                    <a16:creationId xmlns:a16="http://schemas.microsoft.com/office/drawing/2014/main" id="{E4CE0630-EF48-481A-96BB-17FEC7E3DD41}"/>
                  </a:ext>
                </a:extLst>
              </p:cNvPr>
              <p:cNvSpPr>
                <a:spLocks/>
              </p:cNvSpPr>
              <p:nvPr/>
            </p:nvSpPr>
            <p:spPr bwMode="auto">
              <a:xfrm>
                <a:off x="3401" y="1504"/>
                <a:ext cx="10" cy="72"/>
              </a:xfrm>
              <a:custGeom>
                <a:avLst/>
                <a:gdLst>
                  <a:gd name="T0" fmla="*/ 63 w 4"/>
                  <a:gd name="T1" fmla="*/ 0 h 27"/>
                  <a:gd name="T2" fmla="*/ 63 w 4"/>
                  <a:gd name="T3" fmla="*/ 512 h 27"/>
                  <a:gd name="T4" fmla="*/ 0 60000 65536"/>
                  <a:gd name="T5" fmla="*/ 0 60000 65536"/>
                </a:gdLst>
                <a:ahLst/>
                <a:cxnLst>
                  <a:cxn ang="T4">
                    <a:pos x="T0" y="T1"/>
                  </a:cxn>
                  <a:cxn ang="T5">
                    <a:pos x="T2" y="T3"/>
                  </a:cxn>
                </a:cxnLst>
                <a:rect l="0" t="0" r="r" b="b"/>
                <a:pathLst>
                  <a:path w="4" h="27">
                    <a:moveTo>
                      <a:pt x="4" y="0"/>
                    </a:moveTo>
                    <a:cubicBezTo>
                      <a:pt x="0" y="9"/>
                      <a:pt x="3" y="18"/>
                      <a:pt x="4" y="2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21" name="Freeform 272">
                <a:extLst>
                  <a:ext uri="{FF2B5EF4-FFF2-40B4-BE49-F238E27FC236}">
                    <a16:creationId xmlns:a16="http://schemas.microsoft.com/office/drawing/2014/main" id="{99907231-629F-4E12-86C5-8AA52EDD6642}"/>
                  </a:ext>
                </a:extLst>
              </p:cNvPr>
              <p:cNvSpPr>
                <a:spLocks/>
              </p:cNvSpPr>
              <p:nvPr/>
            </p:nvSpPr>
            <p:spPr bwMode="auto">
              <a:xfrm>
                <a:off x="3371" y="1541"/>
                <a:ext cx="35" cy="6"/>
              </a:xfrm>
              <a:custGeom>
                <a:avLst/>
                <a:gdLst>
                  <a:gd name="T0" fmla="*/ 220 w 14"/>
                  <a:gd name="T1" fmla="*/ 54 h 2"/>
                  <a:gd name="T2" fmla="*/ 0 w 14"/>
                  <a:gd name="T3" fmla="*/ 0 h 2"/>
                  <a:gd name="T4" fmla="*/ 0 60000 65536"/>
                  <a:gd name="T5" fmla="*/ 0 60000 65536"/>
                </a:gdLst>
                <a:ahLst/>
                <a:cxnLst>
                  <a:cxn ang="T4">
                    <a:pos x="T0" y="T1"/>
                  </a:cxn>
                  <a:cxn ang="T5">
                    <a:pos x="T2" y="T3"/>
                  </a:cxn>
                </a:cxnLst>
                <a:rect l="0" t="0" r="r" b="b"/>
                <a:pathLst>
                  <a:path w="14" h="2">
                    <a:moveTo>
                      <a:pt x="14" y="2"/>
                    </a:moveTo>
                    <a:cubicBezTo>
                      <a:pt x="9" y="1"/>
                      <a:pt x="5" y="0"/>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22" name="Freeform 273">
                <a:extLst>
                  <a:ext uri="{FF2B5EF4-FFF2-40B4-BE49-F238E27FC236}">
                    <a16:creationId xmlns:a16="http://schemas.microsoft.com/office/drawing/2014/main" id="{12C88B42-3837-4A2F-ACA6-45998751F1E4}"/>
                  </a:ext>
                </a:extLst>
              </p:cNvPr>
              <p:cNvSpPr>
                <a:spLocks/>
              </p:cNvSpPr>
              <p:nvPr/>
            </p:nvSpPr>
            <p:spPr bwMode="auto">
              <a:xfrm>
                <a:off x="3116" y="1456"/>
                <a:ext cx="13" cy="61"/>
              </a:xfrm>
              <a:custGeom>
                <a:avLst/>
                <a:gdLst>
                  <a:gd name="T0" fmla="*/ 0 w 5"/>
                  <a:gd name="T1" fmla="*/ 0 h 23"/>
                  <a:gd name="T2" fmla="*/ 88 w 5"/>
                  <a:gd name="T3" fmla="*/ 430 h 23"/>
                  <a:gd name="T4" fmla="*/ 0 60000 65536"/>
                  <a:gd name="T5" fmla="*/ 0 60000 65536"/>
                </a:gdLst>
                <a:ahLst/>
                <a:cxnLst>
                  <a:cxn ang="T4">
                    <a:pos x="T0" y="T1"/>
                  </a:cxn>
                  <a:cxn ang="T5">
                    <a:pos x="T2" y="T3"/>
                  </a:cxn>
                </a:cxnLst>
                <a:rect l="0" t="0" r="r" b="b"/>
                <a:pathLst>
                  <a:path w="5" h="23">
                    <a:moveTo>
                      <a:pt x="0" y="0"/>
                    </a:moveTo>
                    <a:cubicBezTo>
                      <a:pt x="0" y="8"/>
                      <a:pt x="1" y="16"/>
                      <a:pt x="5" y="2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23" name="Freeform 274">
                <a:extLst>
                  <a:ext uri="{FF2B5EF4-FFF2-40B4-BE49-F238E27FC236}">
                    <a16:creationId xmlns:a16="http://schemas.microsoft.com/office/drawing/2014/main" id="{93D52264-739F-4A26-B8BD-DB263AE7FD70}"/>
                  </a:ext>
                </a:extLst>
              </p:cNvPr>
              <p:cNvSpPr>
                <a:spLocks/>
              </p:cNvSpPr>
              <p:nvPr/>
            </p:nvSpPr>
            <p:spPr bwMode="auto">
              <a:xfrm>
                <a:off x="3086" y="1488"/>
                <a:ext cx="33" cy="16"/>
              </a:xfrm>
              <a:custGeom>
                <a:avLst/>
                <a:gdLst>
                  <a:gd name="T0" fmla="*/ 213 w 13"/>
                  <a:gd name="T1" fmla="*/ 0 h 6"/>
                  <a:gd name="T2" fmla="*/ 0 w 13"/>
                  <a:gd name="T3" fmla="*/ 115 h 6"/>
                  <a:gd name="T4" fmla="*/ 0 60000 65536"/>
                  <a:gd name="T5" fmla="*/ 0 60000 65536"/>
                </a:gdLst>
                <a:ahLst/>
                <a:cxnLst>
                  <a:cxn ang="T4">
                    <a:pos x="T0" y="T1"/>
                  </a:cxn>
                  <a:cxn ang="T5">
                    <a:pos x="T2" y="T3"/>
                  </a:cxn>
                </a:cxnLst>
                <a:rect l="0" t="0" r="r" b="b"/>
                <a:pathLst>
                  <a:path w="13" h="6">
                    <a:moveTo>
                      <a:pt x="13" y="0"/>
                    </a:moveTo>
                    <a:cubicBezTo>
                      <a:pt x="8" y="1"/>
                      <a:pt x="4" y="3"/>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24" name="Freeform 275">
                <a:extLst>
                  <a:ext uri="{FF2B5EF4-FFF2-40B4-BE49-F238E27FC236}">
                    <a16:creationId xmlns:a16="http://schemas.microsoft.com/office/drawing/2014/main" id="{266AEACB-F0F0-4F0E-99FD-E93142F031F5}"/>
                  </a:ext>
                </a:extLst>
              </p:cNvPr>
              <p:cNvSpPr>
                <a:spLocks/>
              </p:cNvSpPr>
              <p:nvPr/>
            </p:nvSpPr>
            <p:spPr bwMode="auto">
              <a:xfrm>
                <a:off x="3229" y="1552"/>
                <a:ext cx="15" cy="64"/>
              </a:xfrm>
              <a:custGeom>
                <a:avLst/>
                <a:gdLst>
                  <a:gd name="T0" fmla="*/ 83 w 6"/>
                  <a:gd name="T1" fmla="*/ 0 h 24"/>
                  <a:gd name="T2" fmla="*/ 0 w 6"/>
                  <a:gd name="T3" fmla="*/ 456 h 24"/>
                  <a:gd name="T4" fmla="*/ 0 60000 65536"/>
                  <a:gd name="T5" fmla="*/ 0 60000 65536"/>
                </a:gdLst>
                <a:ahLst/>
                <a:cxnLst>
                  <a:cxn ang="T4">
                    <a:pos x="T0" y="T1"/>
                  </a:cxn>
                  <a:cxn ang="T5">
                    <a:pos x="T2" y="T3"/>
                  </a:cxn>
                </a:cxnLst>
                <a:rect l="0" t="0" r="r" b="b"/>
                <a:pathLst>
                  <a:path w="6" h="24">
                    <a:moveTo>
                      <a:pt x="5" y="0"/>
                    </a:moveTo>
                    <a:cubicBezTo>
                      <a:pt x="6" y="9"/>
                      <a:pt x="6" y="18"/>
                      <a:pt x="0" y="2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25" name="Freeform 276">
                <a:extLst>
                  <a:ext uri="{FF2B5EF4-FFF2-40B4-BE49-F238E27FC236}">
                    <a16:creationId xmlns:a16="http://schemas.microsoft.com/office/drawing/2014/main" id="{955D5CA7-6BA8-4B3A-8846-8662364145F7}"/>
                  </a:ext>
                </a:extLst>
              </p:cNvPr>
              <p:cNvSpPr>
                <a:spLocks/>
              </p:cNvSpPr>
              <p:nvPr/>
            </p:nvSpPr>
            <p:spPr bwMode="auto">
              <a:xfrm>
                <a:off x="3241" y="1587"/>
                <a:ext cx="25" cy="5"/>
              </a:xfrm>
              <a:custGeom>
                <a:avLst/>
                <a:gdLst>
                  <a:gd name="T0" fmla="*/ 0 w 10"/>
                  <a:gd name="T1" fmla="*/ 20 h 2"/>
                  <a:gd name="T2" fmla="*/ 158 w 10"/>
                  <a:gd name="T3" fmla="*/ 33 h 2"/>
                  <a:gd name="T4" fmla="*/ 0 60000 65536"/>
                  <a:gd name="T5" fmla="*/ 0 60000 65536"/>
                </a:gdLst>
                <a:ahLst/>
                <a:cxnLst>
                  <a:cxn ang="T4">
                    <a:pos x="T0" y="T1"/>
                  </a:cxn>
                  <a:cxn ang="T5">
                    <a:pos x="T2" y="T3"/>
                  </a:cxn>
                </a:cxnLst>
                <a:rect l="0" t="0" r="r" b="b"/>
                <a:pathLst>
                  <a:path w="10" h="2">
                    <a:moveTo>
                      <a:pt x="0" y="1"/>
                    </a:moveTo>
                    <a:cubicBezTo>
                      <a:pt x="4" y="0"/>
                      <a:pt x="7" y="1"/>
                      <a:pt x="10"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26" name="Freeform 277">
                <a:extLst>
                  <a:ext uri="{FF2B5EF4-FFF2-40B4-BE49-F238E27FC236}">
                    <a16:creationId xmlns:a16="http://schemas.microsoft.com/office/drawing/2014/main" id="{32A7C5E4-DE96-4186-886D-380726262D8C}"/>
                  </a:ext>
                </a:extLst>
              </p:cNvPr>
              <p:cNvSpPr>
                <a:spLocks/>
              </p:cNvSpPr>
              <p:nvPr/>
            </p:nvSpPr>
            <p:spPr bwMode="auto">
              <a:xfrm>
                <a:off x="3316" y="1731"/>
                <a:ext cx="20" cy="77"/>
              </a:xfrm>
              <a:custGeom>
                <a:avLst/>
                <a:gdLst>
                  <a:gd name="T0" fmla="*/ 125 w 8"/>
                  <a:gd name="T1" fmla="*/ 0 h 29"/>
                  <a:gd name="T2" fmla="*/ 63 w 8"/>
                  <a:gd name="T3" fmla="*/ 542 h 29"/>
                  <a:gd name="T4" fmla="*/ 0 60000 65536"/>
                  <a:gd name="T5" fmla="*/ 0 60000 65536"/>
                </a:gdLst>
                <a:ahLst/>
                <a:cxnLst>
                  <a:cxn ang="T4">
                    <a:pos x="T0" y="T1"/>
                  </a:cxn>
                  <a:cxn ang="T5">
                    <a:pos x="T2" y="T3"/>
                  </a:cxn>
                </a:cxnLst>
                <a:rect l="0" t="0" r="r" b="b"/>
                <a:pathLst>
                  <a:path w="8" h="29">
                    <a:moveTo>
                      <a:pt x="8" y="0"/>
                    </a:moveTo>
                    <a:cubicBezTo>
                      <a:pt x="0" y="7"/>
                      <a:pt x="2" y="20"/>
                      <a:pt x="4" y="2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27" name="Freeform 278">
                <a:extLst>
                  <a:ext uri="{FF2B5EF4-FFF2-40B4-BE49-F238E27FC236}">
                    <a16:creationId xmlns:a16="http://schemas.microsoft.com/office/drawing/2014/main" id="{6E0CD75D-854D-41B7-B2D6-9009FE2A2709}"/>
                  </a:ext>
                </a:extLst>
              </p:cNvPr>
              <p:cNvSpPr>
                <a:spLocks/>
              </p:cNvSpPr>
              <p:nvPr/>
            </p:nvSpPr>
            <p:spPr bwMode="auto">
              <a:xfrm>
                <a:off x="3291" y="1773"/>
                <a:ext cx="28" cy="1"/>
              </a:xfrm>
              <a:custGeom>
                <a:avLst/>
                <a:gdLst>
                  <a:gd name="T0" fmla="*/ 181 w 11"/>
                  <a:gd name="T1" fmla="*/ 0 h 1"/>
                  <a:gd name="T2" fmla="*/ 0 w 11"/>
                  <a:gd name="T3" fmla="*/ 0 h 1"/>
                  <a:gd name="T4" fmla="*/ 0 60000 65536"/>
                  <a:gd name="T5" fmla="*/ 0 60000 65536"/>
                </a:gdLst>
                <a:ahLst/>
                <a:cxnLst>
                  <a:cxn ang="T4">
                    <a:pos x="T0" y="T1"/>
                  </a:cxn>
                  <a:cxn ang="T5">
                    <a:pos x="T2" y="T3"/>
                  </a:cxn>
                </a:cxnLst>
                <a:rect l="0" t="0" r="r" b="b"/>
                <a:pathLst>
                  <a:path w="11" h="1">
                    <a:moveTo>
                      <a:pt x="11" y="0"/>
                    </a:moveTo>
                    <a:cubicBezTo>
                      <a:pt x="7" y="0"/>
                      <a:pt x="4" y="0"/>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28" name="Freeform 279">
                <a:extLst>
                  <a:ext uri="{FF2B5EF4-FFF2-40B4-BE49-F238E27FC236}">
                    <a16:creationId xmlns:a16="http://schemas.microsoft.com/office/drawing/2014/main" id="{69857437-67E7-4F15-BF64-9DAD59E2BF14}"/>
                  </a:ext>
                </a:extLst>
              </p:cNvPr>
              <p:cNvSpPr>
                <a:spLocks/>
              </p:cNvSpPr>
              <p:nvPr/>
            </p:nvSpPr>
            <p:spPr bwMode="auto">
              <a:xfrm>
                <a:off x="3129" y="1667"/>
                <a:ext cx="37" cy="66"/>
              </a:xfrm>
              <a:custGeom>
                <a:avLst/>
                <a:gdLst>
                  <a:gd name="T0" fmla="*/ 195 w 15"/>
                  <a:gd name="T1" fmla="*/ 0 h 25"/>
                  <a:gd name="T2" fmla="*/ 0 w 15"/>
                  <a:gd name="T3" fmla="*/ 459 h 25"/>
                  <a:gd name="T4" fmla="*/ 0 60000 65536"/>
                  <a:gd name="T5" fmla="*/ 0 60000 65536"/>
                </a:gdLst>
                <a:ahLst/>
                <a:cxnLst>
                  <a:cxn ang="T4">
                    <a:pos x="T0" y="T1"/>
                  </a:cxn>
                  <a:cxn ang="T5">
                    <a:pos x="T2" y="T3"/>
                  </a:cxn>
                </a:cxnLst>
                <a:rect l="0" t="0" r="r" b="b"/>
                <a:pathLst>
                  <a:path w="15" h="25">
                    <a:moveTo>
                      <a:pt x="13" y="0"/>
                    </a:moveTo>
                    <a:cubicBezTo>
                      <a:pt x="15" y="11"/>
                      <a:pt x="9" y="20"/>
                      <a:pt x="0" y="2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29" name="Freeform 280">
                <a:extLst>
                  <a:ext uri="{FF2B5EF4-FFF2-40B4-BE49-F238E27FC236}">
                    <a16:creationId xmlns:a16="http://schemas.microsoft.com/office/drawing/2014/main" id="{3C648205-E414-4832-9085-CF157A8F81F7}"/>
                  </a:ext>
                </a:extLst>
              </p:cNvPr>
              <p:cNvSpPr>
                <a:spLocks/>
              </p:cNvSpPr>
              <p:nvPr/>
            </p:nvSpPr>
            <p:spPr bwMode="auto">
              <a:xfrm>
                <a:off x="3151" y="1720"/>
                <a:ext cx="20" cy="19"/>
              </a:xfrm>
              <a:custGeom>
                <a:avLst/>
                <a:gdLst>
                  <a:gd name="T0" fmla="*/ 0 w 8"/>
                  <a:gd name="T1" fmla="*/ 0 h 7"/>
                  <a:gd name="T2" fmla="*/ 125 w 8"/>
                  <a:gd name="T3" fmla="*/ 141 h 7"/>
                  <a:gd name="T4" fmla="*/ 0 60000 65536"/>
                  <a:gd name="T5" fmla="*/ 0 60000 65536"/>
                </a:gdLst>
                <a:ahLst/>
                <a:cxnLst>
                  <a:cxn ang="T4">
                    <a:pos x="T0" y="T1"/>
                  </a:cxn>
                  <a:cxn ang="T5">
                    <a:pos x="T2" y="T3"/>
                  </a:cxn>
                </a:cxnLst>
                <a:rect l="0" t="0" r="r" b="b"/>
                <a:pathLst>
                  <a:path w="8" h="7">
                    <a:moveTo>
                      <a:pt x="0" y="0"/>
                    </a:moveTo>
                    <a:cubicBezTo>
                      <a:pt x="3" y="2"/>
                      <a:pt x="6" y="4"/>
                      <a:pt x="8"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30" name="Freeform 281">
                <a:extLst>
                  <a:ext uri="{FF2B5EF4-FFF2-40B4-BE49-F238E27FC236}">
                    <a16:creationId xmlns:a16="http://schemas.microsoft.com/office/drawing/2014/main" id="{CB46CCE9-4455-46E3-B717-6CBCF0AD5FF0}"/>
                  </a:ext>
                </a:extLst>
              </p:cNvPr>
              <p:cNvSpPr>
                <a:spLocks/>
              </p:cNvSpPr>
              <p:nvPr/>
            </p:nvSpPr>
            <p:spPr bwMode="auto">
              <a:xfrm>
                <a:off x="3649" y="2061"/>
                <a:ext cx="27" cy="48"/>
              </a:xfrm>
              <a:custGeom>
                <a:avLst/>
                <a:gdLst>
                  <a:gd name="T0" fmla="*/ 150 w 11"/>
                  <a:gd name="T1" fmla="*/ 0 h 18"/>
                  <a:gd name="T2" fmla="*/ 0 w 11"/>
                  <a:gd name="T3" fmla="*/ 341 h 18"/>
                  <a:gd name="T4" fmla="*/ 0 60000 65536"/>
                  <a:gd name="T5" fmla="*/ 0 60000 65536"/>
                </a:gdLst>
                <a:ahLst/>
                <a:cxnLst>
                  <a:cxn ang="T4">
                    <a:pos x="T0" y="T1"/>
                  </a:cxn>
                  <a:cxn ang="T5">
                    <a:pos x="T2" y="T3"/>
                  </a:cxn>
                </a:cxnLst>
                <a:rect l="0" t="0" r="r" b="b"/>
                <a:pathLst>
                  <a:path w="11" h="18">
                    <a:moveTo>
                      <a:pt x="10" y="0"/>
                    </a:moveTo>
                    <a:cubicBezTo>
                      <a:pt x="11" y="8"/>
                      <a:pt x="6" y="14"/>
                      <a:pt x="0" y="1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31" name="Freeform 282">
                <a:extLst>
                  <a:ext uri="{FF2B5EF4-FFF2-40B4-BE49-F238E27FC236}">
                    <a16:creationId xmlns:a16="http://schemas.microsoft.com/office/drawing/2014/main" id="{F4335EA0-32D6-4C74-8D60-BF4D6956323A}"/>
                  </a:ext>
                </a:extLst>
              </p:cNvPr>
              <p:cNvSpPr>
                <a:spLocks/>
              </p:cNvSpPr>
              <p:nvPr/>
            </p:nvSpPr>
            <p:spPr bwMode="auto">
              <a:xfrm>
                <a:off x="3661" y="2096"/>
                <a:ext cx="15" cy="8"/>
              </a:xfrm>
              <a:custGeom>
                <a:avLst/>
                <a:gdLst>
                  <a:gd name="T0" fmla="*/ 95 w 6"/>
                  <a:gd name="T1" fmla="*/ 56 h 3"/>
                  <a:gd name="T2" fmla="*/ 0 w 6"/>
                  <a:gd name="T3" fmla="*/ 0 h 3"/>
                  <a:gd name="T4" fmla="*/ 0 60000 65536"/>
                  <a:gd name="T5" fmla="*/ 0 60000 65536"/>
                </a:gdLst>
                <a:ahLst/>
                <a:cxnLst>
                  <a:cxn ang="T4">
                    <a:pos x="T0" y="T1"/>
                  </a:cxn>
                  <a:cxn ang="T5">
                    <a:pos x="T2" y="T3"/>
                  </a:cxn>
                </a:cxnLst>
                <a:rect l="0" t="0" r="r" b="b"/>
                <a:pathLst>
                  <a:path w="6" h="3">
                    <a:moveTo>
                      <a:pt x="6" y="3"/>
                    </a:moveTo>
                    <a:cubicBezTo>
                      <a:pt x="5" y="0"/>
                      <a:pt x="2" y="0"/>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32" name="Freeform 283">
                <a:extLst>
                  <a:ext uri="{FF2B5EF4-FFF2-40B4-BE49-F238E27FC236}">
                    <a16:creationId xmlns:a16="http://schemas.microsoft.com/office/drawing/2014/main" id="{3720485C-7CA7-4C1E-BD1D-BC5D13EF6E9E}"/>
                  </a:ext>
                </a:extLst>
              </p:cNvPr>
              <p:cNvSpPr>
                <a:spLocks/>
              </p:cNvSpPr>
              <p:nvPr/>
            </p:nvSpPr>
            <p:spPr bwMode="auto">
              <a:xfrm>
                <a:off x="3416" y="1880"/>
                <a:ext cx="10" cy="67"/>
              </a:xfrm>
              <a:custGeom>
                <a:avLst/>
                <a:gdLst>
                  <a:gd name="T0" fmla="*/ 63 w 4"/>
                  <a:gd name="T1" fmla="*/ 0 h 25"/>
                  <a:gd name="T2" fmla="*/ 33 w 4"/>
                  <a:gd name="T3" fmla="*/ 482 h 25"/>
                  <a:gd name="T4" fmla="*/ 0 60000 65536"/>
                  <a:gd name="T5" fmla="*/ 0 60000 65536"/>
                </a:gdLst>
                <a:ahLst/>
                <a:cxnLst>
                  <a:cxn ang="T4">
                    <a:pos x="T0" y="T1"/>
                  </a:cxn>
                  <a:cxn ang="T5">
                    <a:pos x="T2" y="T3"/>
                  </a:cxn>
                </a:cxnLst>
                <a:rect l="0" t="0" r="r" b="b"/>
                <a:pathLst>
                  <a:path w="4" h="25">
                    <a:moveTo>
                      <a:pt x="4" y="0"/>
                    </a:moveTo>
                    <a:cubicBezTo>
                      <a:pt x="0" y="6"/>
                      <a:pt x="0" y="18"/>
                      <a:pt x="2" y="2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33" name="Freeform 284">
                <a:extLst>
                  <a:ext uri="{FF2B5EF4-FFF2-40B4-BE49-F238E27FC236}">
                    <a16:creationId xmlns:a16="http://schemas.microsoft.com/office/drawing/2014/main" id="{FC55F232-EE97-44C0-BFBA-EE7266DE8B44}"/>
                  </a:ext>
                </a:extLst>
              </p:cNvPr>
              <p:cNvSpPr>
                <a:spLocks/>
              </p:cNvSpPr>
              <p:nvPr/>
            </p:nvSpPr>
            <p:spPr bwMode="auto">
              <a:xfrm>
                <a:off x="3391" y="1920"/>
                <a:ext cx="25" cy="3"/>
              </a:xfrm>
              <a:custGeom>
                <a:avLst/>
                <a:gdLst>
                  <a:gd name="T0" fmla="*/ 158 w 10"/>
                  <a:gd name="T1" fmla="*/ 27 h 1"/>
                  <a:gd name="T2" fmla="*/ 0 w 10"/>
                  <a:gd name="T3" fmla="*/ 27 h 1"/>
                  <a:gd name="T4" fmla="*/ 0 60000 65536"/>
                  <a:gd name="T5" fmla="*/ 0 60000 65536"/>
                </a:gdLst>
                <a:ahLst/>
                <a:cxnLst>
                  <a:cxn ang="T4">
                    <a:pos x="T0" y="T1"/>
                  </a:cxn>
                  <a:cxn ang="T5">
                    <a:pos x="T2" y="T3"/>
                  </a:cxn>
                </a:cxnLst>
                <a:rect l="0" t="0" r="r" b="b"/>
                <a:pathLst>
                  <a:path w="10" h="1">
                    <a:moveTo>
                      <a:pt x="10" y="1"/>
                    </a:moveTo>
                    <a:cubicBezTo>
                      <a:pt x="7" y="0"/>
                      <a:pt x="3" y="0"/>
                      <a:pt x="0"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34" name="Freeform 285">
                <a:extLst>
                  <a:ext uri="{FF2B5EF4-FFF2-40B4-BE49-F238E27FC236}">
                    <a16:creationId xmlns:a16="http://schemas.microsoft.com/office/drawing/2014/main" id="{68D5FD86-4FF0-44B2-96A5-64D7175351C9}"/>
                  </a:ext>
                </a:extLst>
              </p:cNvPr>
              <p:cNvSpPr>
                <a:spLocks/>
              </p:cNvSpPr>
              <p:nvPr/>
            </p:nvSpPr>
            <p:spPr bwMode="auto">
              <a:xfrm>
                <a:off x="3329" y="2091"/>
                <a:ext cx="52" cy="24"/>
              </a:xfrm>
              <a:custGeom>
                <a:avLst/>
                <a:gdLst>
                  <a:gd name="T0" fmla="*/ 319 w 21"/>
                  <a:gd name="T1" fmla="*/ 136 h 9"/>
                  <a:gd name="T2" fmla="*/ 0 w 21"/>
                  <a:gd name="T3" fmla="*/ 0 h 9"/>
                  <a:gd name="T4" fmla="*/ 0 60000 65536"/>
                  <a:gd name="T5" fmla="*/ 0 60000 65536"/>
                </a:gdLst>
                <a:ahLst/>
                <a:cxnLst>
                  <a:cxn ang="T4">
                    <a:pos x="T0" y="T1"/>
                  </a:cxn>
                  <a:cxn ang="T5">
                    <a:pos x="T2" y="T3"/>
                  </a:cxn>
                </a:cxnLst>
                <a:rect l="0" t="0" r="r" b="b"/>
                <a:pathLst>
                  <a:path w="21" h="9">
                    <a:moveTo>
                      <a:pt x="21" y="7"/>
                    </a:moveTo>
                    <a:cubicBezTo>
                      <a:pt x="14" y="9"/>
                      <a:pt x="6" y="4"/>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35" name="Freeform 286">
                <a:extLst>
                  <a:ext uri="{FF2B5EF4-FFF2-40B4-BE49-F238E27FC236}">
                    <a16:creationId xmlns:a16="http://schemas.microsoft.com/office/drawing/2014/main" id="{AB8A0CFC-3AD1-441B-A287-EF69672F878F}"/>
                  </a:ext>
                </a:extLst>
              </p:cNvPr>
              <p:cNvSpPr>
                <a:spLocks/>
              </p:cNvSpPr>
              <p:nvPr/>
            </p:nvSpPr>
            <p:spPr bwMode="auto">
              <a:xfrm>
                <a:off x="3344" y="2107"/>
                <a:ext cx="5" cy="21"/>
              </a:xfrm>
              <a:custGeom>
                <a:avLst/>
                <a:gdLst>
                  <a:gd name="T0" fmla="*/ 33 w 2"/>
                  <a:gd name="T1" fmla="*/ 0 h 8"/>
                  <a:gd name="T2" fmla="*/ 0 w 2"/>
                  <a:gd name="T3" fmla="*/ 144 h 8"/>
                  <a:gd name="T4" fmla="*/ 0 60000 65536"/>
                  <a:gd name="T5" fmla="*/ 0 60000 65536"/>
                </a:gdLst>
                <a:ahLst/>
                <a:cxnLst>
                  <a:cxn ang="T4">
                    <a:pos x="T0" y="T1"/>
                  </a:cxn>
                  <a:cxn ang="T5">
                    <a:pos x="T2" y="T3"/>
                  </a:cxn>
                </a:cxnLst>
                <a:rect l="0" t="0" r="r" b="b"/>
                <a:pathLst>
                  <a:path w="2" h="8">
                    <a:moveTo>
                      <a:pt x="2" y="0"/>
                    </a:moveTo>
                    <a:cubicBezTo>
                      <a:pt x="2" y="3"/>
                      <a:pt x="1" y="6"/>
                      <a:pt x="0"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36" name="Freeform 287">
                <a:extLst>
                  <a:ext uri="{FF2B5EF4-FFF2-40B4-BE49-F238E27FC236}">
                    <a16:creationId xmlns:a16="http://schemas.microsoft.com/office/drawing/2014/main" id="{A1BB9201-BF5B-4B97-89A7-43F9F0D6F634}"/>
                  </a:ext>
                </a:extLst>
              </p:cNvPr>
              <p:cNvSpPr>
                <a:spLocks/>
              </p:cNvSpPr>
              <p:nvPr/>
            </p:nvSpPr>
            <p:spPr bwMode="auto">
              <a:xfrm>
                <a:off x="3486" y="2069"/>
                <a:ext cx="5" cy="51"/>
              </a:xfrm>
              <a:custGeom>
                <a:avLst/>
                <a:gdLst>
                  <a:gd name="T0" fmla="*/ 0 w 2"/>
                  <a:gd name="T1" fmla="*/ 0 h 19"/>
                  <a:gd name="T2" fmla="*/ 0 w 2"/>
                  <a:gd name="T3" fmla="*/ 368 h 19"/>
                  <a:gd name="T4" fmla="*/ 0 60000 65536"/>
                  <a:gd name="T5" fmla="*/ 0 60000 65536"/>
                </a:gdLst>
                <a:ahLst/>
                <a:cxnLst>
                  <a:cxn ang="T4">
                    <a:pos x="T0" y="T1"/>
                  </a:cxn>
                  <a:cxn ang="T5">
                    <a:pos x="T2" y="T3"/>
                  </a:cxn>
                </a:cxnLst>
                <a:rect l="0" t="0" r="r" b="b"/>
                <a:pathLst>
                  <a:path w="2" h="19">
                    <a:moveTo>
                      <a:pt x="0" y="0"/>
                    </a:moveTo>
                    <a:cubicBezTo>
                      <a:pt x="2" y="6"/>
                      <a:pt x="2" y="13"/>
                      <a:pt x="0" y="1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37" name="Freeform 288">
                <a:extLst>
                  <a:ext uri="{FF2B5EF4-FFF2-40B4-BE49-F238E27FC236}">
                    <a16:creationId xmlns:a16="http://schemas.microsoft.com/office/drawing/2014/main" id="{E2A3E5C8-F2E1-4D33-9890-5D60451060E9}"/>
                  </a:ext>
                </a:extLst>
              </p:cNvPr>
              <p:cNvSpPr>
                <a:spLocks/>
              </p:cNvSpPr>
              <p:nvPr/>
            </p:nvSpPr>
            <p:spPr bwMode="auto">
              <a:xfrm>
                <a:off x="3491" y="2107"/>
                <a:ext cx="15" cy="1"/>
              </a:xfrm>
              <a:custGeom>
                <a:avLst/>
                <a:gdLst>
                  <a:gd name="T0" fmla="*/ 0 w 6"/>
                  <a:gd name="T1" fmla="*/ 0 h 1"/>
                  <a:gd name="T2" fmla="*/ 95 w 6"/>
                  <a:gd name="T3" fmla="*/ 0 h 1"/>
                  <a:gd name="T4" fmla="*/ 0 60000 65536"/>
                  <a:gd name="T5" fmla="*/ 0 60000 65536"/>
                </a:gdLst>
                <a:ahLst/>
                <a:cxnLst>
                  <a:cxn ang="T4">
                    <a:pos x="T0" y="T1"/>
                  </a:cxn>
                  <a:cxn ang="T5">
                    <a:pos x="T2" y="T3"/>
                  </a:cxn>
                </a:cxnLst>
                <a:rect l="0" t="0" r="r" b="b"/>
                <a:pathLst>
                  <a:path w="6" h="1">
                    <a:moveTo>
                      <a:pt x="0" y="0"/>
                    </a:moveTo>
                    <a:cubicBezTo>
                      <a:pt x="2" y="0"/>
                      <a:pt x="4" y="0"/>
                      <a:pt x="6"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38" name="Freeform 289">
                <a:extLst>
                  <a:ext uri="{FF2B5EF4-FFF2-40B4-BE49-F238E27FC236}">
                    <a16:creationId xmlns:a16="http://schemas.microsoft.com/office/drawing/2014/main" id="{3741A63F-7F58-4D9A-AFBF-D52DA2DF4448}"/>
                  </a:ext>
                </a:extLst>
              </p:cNvPr>
              <p:cNvSpPr>
                <a:spLocks/>
              </p:cNvSpPr>
              <p:nvPr/>
            </p:nvSpPr>
            <p:spPr bwMode="auto">
              <a:xfrm>
                <a:off x="3259" y="1893"/>
                <a:ext cx="12" cy="62"/>
              </a:xfrm>
              <a:custGeom>
                <a:avLst/>
                <a:gdLst>
                  <a:gd name="T0" fmla="*/ 58 w 5"/>
                  <a:gd name="T1" fmla="*/ 0 h 23"/>
                  <a:gd name="T2" fmla="*/ 70 w 5"/>
                  <a:gd name="T3" fmla="*/ 450 h 23"/>
                  <a:gd name="T4" fmla="*/ 0 60000 65536"/>
                  <a:gd name="T5" fmla="*/ 0 60000 65536"/>
                </a:gdLst>
                <a:ahLst/>
                <a:cxnLst>
                  <a:cxn ang="T4">
                    <a:pos x="T0" y="T1"/>
                  </a:cxn>
                  <a:cxn ang="T5">
                    <a:pos x="T2" y="T3"/>
                  </a:cxn>
                </a:cxnLst>
                <a:rect l="0" t="0" r="r" b="b"/>
                <a:pathLst>
                  <a:path w="5" h="23">
                    <a:moveTo>
                      <a:pt x="4" y="0"/>
                    </a:moveTo>
                    <a:cubicBezTo>
                      <a:pt x="0" y="7"/>
                      <a:pt x="0" y="16"/>
                      <a:pt x="5" y="2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39" name="Freeform 290">
                <a:extLst>
                  <a:ext uri="{FF2B5EF4-FFF2-40B4-BE49-F238E27FC236}">
                    <a16:creationId xmlns:a16="http://schemas.microsoft.com/office/drawing/2014/main" id="{40517D81-C43B-4DDA-9C57-E37826D7596D}"/>
                  </a:ext>
                </a:extLst>
              </p:cNvPr>
              <p:cNvSpPr>
                <a:spLocks/>
              </p:cNvSpPr>
              <p:nvPr/>
            </p:nvSpPr>
            <p:spPr bwMode="auto">
              <a:xfrm>
                <a:off x="3236" y="1925"/>
                <a:ext cx="25" cy="6"/>
              </a:xfrm>
              <a:custGeom>
                <a:avLst/>
                <a:gdLst>
                  <a:gd name="T0" fmla="*/ 158 w 10"/>
                  <a:gd name="T1" fmla="*/ 54 h 2"/>
                  <a:gd name="T2" fmla="*/ 0 w 10"/>
                  <a:gd name="T3" fmla="*/ 27 h 2"/>
                  <a:gd name="T4" fmla="*/ 0 60000 65536"/>
                  <a:gd name="T5" fmla="*/ 0 60000 65536"/>
                </a:gdLst>
                <a:ahLst/>
                <a:cxnLst>
                  <a:cxn ang="T4">
                    <a:pos x="T0" y="T1"/>
                  </a:cxn>
                  <a:cxn ang="T5">
                    <a:pos x="T2" y="T3"/>
                  </a:cxn>
                </a:cxnLst>
                <a:rect l="0" t="0" r="r" b="b"/>
                <a:pathLst>
                  <a:path w="10" h="2">
                    <a:moveTo>
                      <a:pt x="10" y="2"/>
                    </a:moveTo>
                    <a:cubicBezTo>
                      <a:pt x="6" y="1"/>
                      <a:pt x="3" y="0"/>
                      <a:pt x="0"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40" name="Freeform 291">
                <a:extLst>
                  <a:ext uri="{FF2B5EF4-FFF2-40B4-BE49-F238E27FC236}">
                    <a16:creationId xmlns:a16="http://schemas.microsoft.com/office/drawing/2014/main" id="{2DEAB2D2-77B9-46FF-8907-9F367BD48102}"/>
                  </a:ext>
                </a:extLst>
              </p:cNvPr>
              <p:cNvSpPr>
                <a:spLocks/>
              </p:cNvSpPr>
              <p:nvPr/>
            </p:nvSpPr>
            <p:spPr bwMode="auto">
              <a:xfrm>
                <a:off x="3231" y="1395"/>
                <a:ext cx="13" cy="61"/>
              </a:xfrm>
              <a:custGeom>
                <a:avLst/>
                <a:gdLst>
                  <a:gd name="T0" fmla="*/ 68 w 5"/>
                  <a:gd name="T1" fmla="*/ 0 h 23"/>
                  <a:gd name="T2" fmla="*/ 88 w 5"/>
                  <a:gd name="T3" fmla="*/ 430 h 23"/>
                  <a:gd name="T4" fmla="*/ 0 60000 65536"/>
                  <a:gd name="T5" fmla="*/ 0 60000 65536"/>
                </a:gdLst>
                <a:ahLst/>
                <a:cxnLst>
                  <a:cxn ang="T4">
                    <a:pos x="T0" y="T1"/>
                  </a:cxn>
                  <a:cxn ang="T5">
                    <a:pos x="T2" y="T3"/>
                  </a:cxn>
                </a:cxnLst>
                <a:rect l="0" t="0" r="r" b="b"/>
                <a:pathLst>
                  <a:path w="5" h="23">
                    <a:moveTo>
                      <a:pt x="4" y="0"/>
                    </a:moveTo>
                    <a:cubicBezTo>
                      <a:pt x="0" y="7"/>
                      <a:pt x="0" y="17"/>
                      <a:pt x="5" y="2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41" name="Freeform 292">
                <a:extLst>
                  <a:ext uri="{FF2B5EF4-FFF2-40B4-BE49-F238E27FC236}">
                    <a16:creationId xmlns:a16="http://schemas.microsoft.com/office/drawing/2014/main" id="{100F6005-F811-488B-A00F-444C7A6FF32C}"/>
                  </a:ext>
                </a:extLst>
              </p:cNvPr>
              <p:cNvSpPr>
                <a:spLocks/>
              </p:cNvSpPr>
              <p:nvPr/>
            </p:nvSpPr>
            <p:spPr bwMode="auto">
              <a:xfrm>
                <a:off x="3209" y="1429"/>
                <a:ext cx="25" cy="3"/>
              </a:xfrm>
              <a:custGeom>
                <a:avLst/>
                <a:gdLst>
                  <a:gd name="T0" fmla="*/ 158 w 10"/>
                  <a:gd name="T1" fmla="*/ 27 h 1"/>
                  <a:gd name="T2" fmla="*/ 0 w 10"/>
                  <a:gd name="T3" fmla="*/ 0 h 1"/>
                  <a:gd name="T4" fmla="*/ 0 60000 65536"/>
                  <a:gd name="T5" fmla="*/ 0 60000 65536"/>
                </a:gdLst>
                <a:ahLst/>
                <a:cxnLst>
                  <a:cxn ang="T4">
                    <a:pos x="T0" y="T1"/>
                  </a:cxn>
                  <a:cxn ang="T5">
                    <a:pos x="T2" y="T3"/>
                  </a:cxn>
                </a:cxnLst>
                <a:rect l="0" t="0" r="r" b="b"/>
                <a:pathLst>
                  <a:path w="10" h="1">
                    <a:moveTo>
                      <a:pt x="10" y="1"/>
                    </a:moveTo>
                    <a:cubicBezTo>
                      <a:pt x="7" y="0"/>
                      <a:pt x="3" y="0"/>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42" name="Freeform 293">
                <a:extLst>
                  <a:ext uri="{FF2B5EF4-FFF2-40B4-BE49-F238E27FC236}">
                    <a16:creationId xmlns:a16="http://schemas.microsoft.com/office/drawing/2014/main" id="{9B3310B5-35A6-4A0D-ABEF-7EC7A579EA2E}"/>
                  </a:ext>
                </a:extLst>
              </p:cNvPr>
              <p:cNvSpPr>
                <a:spLocks/>
              </p:cNvSpPr>
              <p:nvPr/>
            </p:nvSpPr>
            <p:spPr bwMode="auto">
              <a:xfrm>
                <a:off x="3114" y="1840"/>
                <a:ext cx="37" cy="24"/>
              </a:xfrm>
              <a:custGeom>
                <a:avLst/>
                <a:gdLst>
                  <a:gd name="T0" fmla="*/ 224 w 15"/>
                  <a:gd name="T1" fmla="*/ 149 h 9"/>
                  <a:gd name="T2" fmla="*/ 0 w 15"/>
                  <a:gd name="T3" fmla="*/ 0 h 9"/>
                  <a:gd name="T4" fmla="*/ 0 60000 65536"/>
                  <a:gd name="T5" fmla="*/ 0 60000 65536"/>
                </a:gdLst>
                <a:ahLst/>
                <a:cxnLst>
                  <a:cxn ang="T4">
                    <a:pos x="T0" y="T1"/>
                  </a:cxn>
                  <a:cxn ang="T5">
                    <a:pos x="T2" y="T3"/>
                  </a:cxn>
                </a:cxnLst>
                <a:rect l="0" t="0" r="r" b="b"/>
                <a:pathLst>
                  <a:path w="15" h="9">
                    <a:moveTo>
                      <a:pt x="15" y="8"/>
                    </a:moveTo>
                    <a:cubicBezTo>
                      <a:pt x="9" y="9"/>
                      <a:pt x="2" y="7"/>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43" name="Freeform 294">
                <a:extLst>
                  <a:ext uri="{FF2B5EF4-FFF2-40B4-BE49-F238E27FC236}">
                    <a16:creationId xmlns:a16="http://schemas.microsoft.com/office/drawing/2014/main" id="{73DA80FD-687D-42A0-A14C-35701197107B}"/>
                  </a:ext>
                </a:extLst>
              </p:cNvPr>
              <p:cNvSpPr>
                <a:spLocks/>
              </p:cNvSpPr>
              <p:nvPr/>
            </p:nvSpPr>
            <p:spPr bwMode="auto">
              <a:xfrm>
                <a:off x="3119" y="1859"/>
                <a:ext cx="7" cy="24"/>
              </a:xfrm>
              <a:custGeom>
                <a:avLst/>
                <a:gdLst>
                  <a:gd name="T0" fmla="*/ 37 w 3"/>
                  <a:gd name="T1" fmla="*/ 0 h 9"/>
                  <a:gd name="T2" fmla="*/ 0 w 3"/>
                  <a:gd name="T3" fmla="*/ 171 h 9"/>
                  <a:gd name="T4" fmla="*/ 0 60000 65536"/>
                  <a:gd name="T5" fmla="*/ 0 60000 65536"/>
                </a:gdLst>
                <a:ahLst/>
                <a:cxnLst>
                  <a:cxn ang="T4">
                    <a:pos x="T0" y="T1"/>
                  </a:cxn>
                  <a:cxn ang="T5">
                    <a:pos x="T2" y="T3"/>
                  </a:cxn>
                </a:cxnLst>
                <a:rect l="0" t="0" r="r" b="b"/>
                <a:pathLst>
                  <a:path w="3" h="9">
                    <a:moveTo>
                      <a:pt x="3" y="0"/>
                    </a:moveTo>
                    <a:cubicBezTo>
                      <a:pt x="3" y="3"/>
                      <a:pt x="1" y="6"/>
                      <a:pt x="0" y="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44" name="Freeform 295">
                <a:extLst>
                  <a:ext uri="{FF2B5EF4-FFF2-40B4-BE49-F238E27FC236}">
                    <a16:creationId xmlns:a16="http://schemas.microsoft.com/office/drawing/2014/main" id="{632695D1-2490-4596-86E9-A0719D623A6F}"/>
                  </a:ext>
                </a:extLst>
              </p:cNvPr>
              <p:cNvSpPr>
                <a:spLocks/>
              </p:cNvSpPr>
              <p:nvPr/>
            </p:nvSpPr>
            <p:spPr bwMode="auto">
              <a:xfrm>
                <a:off x="3121" y="2048"/>
                <a:ext cx="50" cy="13"/>
              </a:xfrm>
              <a:custGeom>
                <a:avLst/>
                <a:gdLst>
                  <a:gd name="T0" fmla="*/ 313 w 20"/>
                  <a:gd name="T1" fmla="*/ 21 h 5"/>
                  <a:gd name="T2" fmla="*/ 0 w 20"/>
                  <a:gd name="T3" fmla="*/ 0 h 5"/>
                  <a:gd name="T4" fmla="*/ 0 60000 65536"/>
                  <a:gd name="T5" fmla="*/ 0 60000 65536"/>
                </a:gdLst>
                <a:ahLst/>
                <a:cxnLst>
                  <a:cxn ang="T4">
                    <a:pos x="T0" y="T1"/>
                  </a:cxn>
                  <a:cxn ang="T5">
                    <a:pos x="T2" y="T3"/>
                  </a:cxn>
                </a:cxnLst>
                <a:rect l="0" t="0" r="r" b="b"/>
                <a:pathLst>
                  <a:path w="20" h="5">
                    <a:moveTo>
                      <a:pt x="20" y="1"/>
                    </a:moveTo>
                    <a:cubicBezTo>
                      <a:pt x="14" y="5"/>
                      <a:pt x="6" y="2"/>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45" name="Freeform 296">
                <a:extLst>
                  <a:ext uri="{FF2B5EF4-FFF2-40B4-BE49-F238E27FC236}">
                    <a16:creationId xmlns:a16="http://schemas.microsoft.com/office/drawing/2014/main" id="{F686AA6E-1BBF-49E8-A0B0-710E80F662D6}"/>
                  </a:ext>
                </a:extLst>
              </p:cNvPr>
              <p:cNvSpPr>
                <a:spLocks/>
              </p:cNvSpPr>
              <p:nvPr/>
            </p:nvSpPr>
            <p:spPr bwMode="auto">
              <a:xfrm>
                <a:off x="3144" y="2056"/>
                <a:ext cx="2" cy="24"/>
              </a:xfrm>
              <a:custGeom>
                <a:avLst/>
                <a:gdLst>
                  <a:gd name="T0" fmla="*/ 8 w 1"/>
                  <a:gd name="T1" fmla="*/ 0 h 9"/>
                  <a:gd name="T2" fmla="*/ 0 w 1"/>
                  <a:gd name="T3" fmla="*/ 171 h 9"/>
                  <a:gd name="T4" fmla="*/ 0 60000 65536"/>
                  <a:gd name="T5" fmla="*/ 0 60000 65536"/>
                </a:gdLst>
                <a:ahLst/>
                <a:cxnLst>
                  <a:cxn ang="T4">
                    <a:pos x="T0" y="T1"/>
                  </a:cxn>
                  <a:cxn ang="T5">
                    <a:pos x="T2" y="T3"/>
                  </a:cxn>
                </a:cxnLst>
                <a:rect l="0" t="0" r="r" b="b"/>
                <a:pathLst>
                  <a:path w="1" h="9">
                    <a:moveTo>
                      <a:pt x="1" y="0"/>
                    </a:moveTo>
                    <a:cubicBezTo>
                      <a:pt x="0" y="3"/>
                      <a:pt x="0" y="6"/>
                      <a:pt x="0" y="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46" name="Freeform 297">
                <a:extLst>
                  <a:ext uri="{FF2B5EF4-FFF2-40B4-BE49-F238E27FC236}">
                    <a16:creationId xmlns:a16="http://schemas.microsoft.com/office/drawing/2014/main" id="{A3F5FA88-5F90-4B52-A1A3-64DB792AE30E}"/>
                  </a:ext>
                </a:extLst>
              </p:cNvPr>
              <p:cNvSpPr>
                <a:spLocks/>
              </p:cNvSpPr>
              <p:nvPr/>
            </p:nvSpPr>
            <p:spPr bwMode="auto">
              <a:xfrm>
                <a:off x="3054" y="1917"/>
                <a:ext cx="5" cy="48"/>
              </a:xfrm>
              <a:custGeom>
                <a:avLst/>
                <a:gdLst>
                  <a:gd name="T0" fmla="*/ 20 w 2"/>
                  <a:gd name="T1" fmla="*/ 0 h 18"/>
                  <a:gd name="T2" fmla="*/ 33 w 2"/>
                  <a:gd name="T3" fmla="*/ 341 h 18"/>
                  <a:gd name="T4" fmla="*/ 0 60000 65536"/>
                  <a:gd name="T5" fmla="*/ 0 60000 65536"/>
                </a:gdLst>
                <a:ahLst/>
                <a:cxnLst>
                  <a:cxn ang="T4">
                    <a:pos x="T0" y="T1"/>
                  </a:cxn>
                  <a:cxn ang="T5">
                    <a:pos x="T2" y="T3"/>
                  </a:cxn>
                </a:cxnLst>
                <a:rect l="0" t="0" r="r" b="b"/>
                <a:pathLst>
                  <a:path w="2" h="18">
                    <a:moveTo>
                      <a:pt x="1" y="0"/>
                    </a:moveTo>
                    <a:cubicBezTo>
                      <a:pt x="0" y="6"/>
                      <a:pt x="1" y="12"/>
                      <a:pt x="2" y="1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47" name="Freeform 298">
                <a:extLst>
                  <a:ext uri="{FF2B5EF4-FFF2-40B4-BE49-F238E27FC236}">
                    <a16:creationId xmlns:a16="http://schemas.microsoft.com/office/drawing/2014/main" id="{84B38B64-6C77-4906-AF57-69B9D10DD42E}"/>
                  </a:ext>
                </a:extLst>
              </p:cNvPr>
              <p:cNvSpPr>
                <a:spLocks/>
              </p:cNvSpPr>
              <p:nvPr/>
            </p:nvSpPr>
            <p:spPr bwMode="auto">
              <a:xfrm>
                <a:off x="3034" y="1949"/>
                <a:ext cx="20" cy="1"/>
              </a:xfrm>
              <a:custGeom>
                <a:avLst/>
                <a:gdLst>
                  <a:gd name="T0" fmla="*/ 125 w 8"/>
                  <a:gd name="T1" fmla="*/ 0 h 1"/>
                  <a:gd name="T2" fmla="*/ 0 w 8"/>
                  <a:gd name="T3" fmla="*/ 0 h 1"/>
                  <a:gd name="T4" fmla="*/ 0 60000 65536"/>
                  <a:gd name="T5" fmla="*/ 0 60000 65536"/>
                </a:gdLst>
                <a:ahLst/>
                <a:cxnLst>
                  <a:cxn ang="T4">
                    <a:pos x="T0" y="T1"/>
                  </a:cxn>
                  <a:cxn ang="T5">
                    <a:pos x="T2" y="T3"/>
                  </a:cxn>
                </a:cxnLst>
                <a:rect l="0" t="0" r="r" b="b"/>
                <a:pathLst>
                  <a:path w="8" h="1">
                    <a:moveTo>
                      <a:pt x="8" y="0"/>
                    </a:moveTo>
                    <a:cubicBezTo>
                      <a:pt x="5" y="0"/>
                      <a:pt x="3" y="0"/>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48" name="Freeform 299">
                <a:extLst>
                  <a:ext uri="{FF2B5EF4-FFF2-40B4-BE49-F238E27FC236}">
                    <a16:creationId xmlns:a16="http://schemas.microsoft.com/office/drawing/2014/main" id="{0478742B-B96C-4701-B6BB-7EA22923C071}"/>
                  </a:ext>
                </a:extLst>
              </p:cNvPr>
              <p:cNvSpPr>
                <a:spLocks/>
              </p:cNvSpPr>
              <p:nvPr/>
            </p:nvSpPr>
            <p:spPr bwMode="auto">
              <a:xfrm>
                <a:off x="3069" y="2107"/>
                <a:ext cx="20" cy="42"/>
              </a:xfrm>
              <a:custGeom>
                <a:avLst/>
                <a:gdLst>
                  <a:gd name="T0" fmla="*/ 20 w 8"/>
                  <a:gd name="T1" fmla="*/ 0 h 16"/>
                  <a:gd name="T2" fmla="*/ 125 w 8"/>
                  <a:gd name="T3" fmla="*/ 289 h 16"/>
                  <a:gd name="T4" fmla="*/ 0 60000 65536"/>
                  <a:gd name="T5" fmla="*/ 0 60000 65536"/>
                </a:gdLst>
                <a:ahLst/>
                <a:cxnLst>
                  <a:cxn ang="T4">
                    <a:pos x="T0" y="T1"/>
                  </a:cxn>
                  <a:cxn ang="T5">
                    <a:pos x="T2" y="T3"/>
                  </a:cxn>
                </a:cxnLst>
                <a:rect l="0" t="0" r="r" b="b"/>
                <a:pathLst>
                  <a:path w="8" h="16">
                    <a:moveTo>
                      <a:pt x="1" y="0"/>
                    </a:moveTo>
                    <a:cubicBezTo>
                      <a:pt x="0" y="5"/>
                      <a:pt x="3" y="13"/>
                      <a:pt x="8" y="1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49" name="Freeform 300">
                <a:extLst>
                  <a:ext uri="{FF2B5EF4-FFF2-40B4-BE49-F238E27FC236}">
                    <a16:creationId xmlns:a16="http://schemas.microsoft.com/office/drawing/2014/main" id="{8E885DF1-2329-4D74-AD80-3DB4A98A38C4}"/>
                  </a:ext>
                </a:extLst>
              </p:cNvPr>
              <p:cNvSpPr>
                <a:spLocks/>
              </p:cNvSpPr>
              <p:nvPr/>
            </p:nvSpPr>
            <p:spPr bwMode="auto">
              <a:xfrm>
                <a:off x="3061" y="2139"/>
                <a:ext cx="15" cy="10"/>
              </a:xfrm>
              <a:custGeom>
                <a:avLst/>
                <a:gdLst>
                  <a:gd name="T0" fmla="*/ 95 w 6"/>
                  <a:gd name="T1" fmla="*/ 0 h 4"/>
                  <a:gd name="T2" fmla="*/ 0 w 6"/>
                  <a:gd name="T3" fmla="*/ 63 h 4"/>
                  <a:gd name="T4" fmla="*/ 0 60000 65536"/>
                  <a:gd name="T5" fmla="*/ 0 60000 65536"/>
                </a:gdLst>
                <a:ahLst/>
                <a:cxnLst>
                  <a:cxn ang="T4">
                    <a:pos x="T0" y="T1"/>
                  </a:cxn>
                  <a:cxn ang="T5">
                    <a:pos x="T2" y="T3"/>
                  </a:cxn>
                </a:cxnLst>
                <a:rect l="0" t="0" r="r" b="b"/>
                <a:pathLst>
                  <a:path w="6" h="4">
                    <a:moveTo>
                      <a:pt x="6" y="0"/>
                    </a:moveTo>
                    <a:cubicBezTo>
                      <a:pt x="4" y="1"/>
                      <a:pt x="2" y="3"/>
                      <a:pt x="0"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50" name="Freeform 301">
                <a:extLst>
                  <a:ext uri="{FF2B5EF4-FFF2-40B4-BE49-F238E27FC236}">
                    <a16:creationId xmlns:a16="http://schemas.microsoft.com/office/drawing/2014/main" id="{D0ADB2B4-9E67-47A5-84FC-98B7E00A4CDE}"/>
                  </a:ext>
                </a:extLst>
              </p:cNvPr>
              <p:cNvSpPr>
                <a:spLocks/>
              </p:cNvSpPr>
              <p:nvPr/>
            </p:nvSpPr>
            <p:spPr bwMode="auto">
              <a:xfrm>
                <a:off x="3211" y="2155"/>
                <a:ext cx="40" cy="13"/>
              </a:xfrm>
              <a:custGeom>
                <a:avLst/>
                <a:gdLst>
                  <a:gd name="T0" fmla="*/ 250 w 16"/>
                  <a:gd name="T1" fmla="*/ 34 h 5"/>
                  <a:gd name="T2" fmla="*/ 0 w 16"/>
                  <a:gd name="T3" fmla="*/ 0 h 5"/>
                  <a:gd name="T4" fmla="*/ 0 60000 65536"/>
                  <a:gd name="T5" fmla="*/ 0 60000 65536"/>
                </a:gdLst>
                <a:ahLst/>
                <a:cxnLst>
                  <a:cxn ang="T4">
                    <a:pos x="T0" y="T1"/>
                  </a:cxn>
                  <a:cxn ang="T5">
                    <a:pos x="T2" y="T3"/>
                  </a:cxn>
                </a:cxnLst>
                <a:rect l="0" t="0" r="r" b="b"/>
                <a:pathLst>
                  <a:path w="16" h="5">
                    <a:moveTo>
                      <a:pt x="16" y="2"/>
                    </a:moveTo>
                    <a:cubicBezTo>
                      <a:pt x="12" y="5"/>
                      <a:pt x="5" y="1"/>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51" name="Freeform 302">
                <a:extLst>
                  <a:ext uri="{FF2B5EF4-FFF2-40B4-BE49-F238E27FC236}">
                    <a16:creationId xmlns:a16="http://schemas.microsoft.com/office/drawing/2014/main" id="{9BD9210A-82BD-49E6-A7C9-9902B9049375}"/>
                  </a:ext>
                </a:extLst>
              </p:cNvPr>
              <p:cNvSpPr>
                <a:spLocks/>
              </p:cNvSpPr>
              <p:nvPr/>
            </p:nvSpPr>
            <p:spPr bwMode="auto">
              <a:xfrm>
                <a:off x="3229" y="2165"/>
                <a:ext cx="1" cy="16"/>
              </a:xfrm>
              <a:custGeom>
                <a:avLst/>
                <a:gdLst>
                  <a:gd name="T0" fmla="*/ 0 w 1"/>
                  <a:gd name="T1" fmla="*/ 0 h 6"/>
                  <a:gd name="T2" fmla="*/ 0 w 1"/>
                  <a:gd name="T3" fmla="*/ 115 h 6"/>
                  <a:gd name="T4" fmla="*/ 0 60000 65536"/>
                  <a:gd name="T5" fmla="*/ 0 60000 65536"/>
                </a:gdLst>
                <a:ahLst/>
                <a:cxnLst>
                  <a:cxn ang="T4">
                    <a:pos x="T0" y="T1"/>
                  </a:cxn>
                  <a:cxn ang="T5">
                    <a:pos x="T2" y="T3"/>
                  </a:cxn>
                </a:cxnLst>
                <a:rect l="0" t="0" r="r" b="b"/>
                <a:pathLst>
                  <a:path w="1" h="6">
                    <a:moveTo>
                      <a:pt x="0" y="0"/>
                    </a:moveTo>
                    <a:cubicBezTo>
                      <a:pt x="0" y="2"/>
                      <a:pt x="0" y="4"/>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52" name="Freeform 303">
                <a:extLst>
                  <a:ext uri="{FF2B5EF4-FFF2-40B4-BE49-F238E27FC236}">
                    <a16:creationId xmlns:a16="http://schemas.microsoft.com/office/drawing/2014/main" id="{EC384CA3-A083-4BCB-B960-995DA41340BD}"/>
                  </a:ext>
                </a:extLst>
              </p:cNvPr>
              <p:cNvSpPr>
                <a:spLocks/>
              </p:cNvSpPr>
              <p:nvPr/>
            </p:nvSpPr>
            <p:spPr bwMode="auto">
              <a:xfrm>
                <a:off x="3611" y="2237"/>
                <a:ext cx="53" cy="14"/>
              </a:xfrm>
              <a:custGeom>
                <a:avLst/>
                <a:gdLst>
                  <a:gd name="T0" fmla="*/ 338 w 21"/>
                  <a:gd name="T1" fmla="*/ 109 h 5"/>
                  <a:gd name="T2" fmla="*/ 0 w 21"/>
                  <a:gd name="T3" fmla="*/ 22 h 5"/>
                  <a:gd name="T4" fmla="*/ 0 60000 65536"/>
                  <a:gd name="T5" fmla="*/ 0 60000 65536"/>
                </a:gdLst>
                <a:ahLst/>
                <a:cxnLst>
                  <a:cxn ang="T4">
                    <a:pos x="T0" y="T1"/>
                  </a:cxn>
                  <a:cxn ang="T5">
                    <a:pos x="T2" y="T3"/>
                  </a:cxn>
                </a:cxnLst>
                <a:rect l="0" t="0" r="r" b="b"/>
                <a:pathLst>
                  <a:path w="21" h="5">
                    <a:moveTo>
                      <a:pt x="21" y="5"/>
                    </a:moveTo>
                    <a:cubicBezTo>
                      <a:pt x="15" y="0"/>
                      <a:pt x="7" y="0"/>
                      <a:pt x="0"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53" name="Freeform 304">
                <a:extLst>
                  <a:ext uri="{FF2B5EF4-FFF2-40B4-BE49-F238E27FC236}">
                    <a16:creationId xmlns:a16="http://schemas.microsoft.com/office/drawing/2014/main" id="{18BE249E-8993-4D81-8DE1-80BB27D2D40F}"/>
                  </a:ext>
                </a:extLst>
              </p:cNvPr>
              <p:cNvSpPr>
                <a:spLocks/>
              </p:cNvSpPr>
              <p:nvPr/>
            </p:nvSpPr>
            <p:spPr bwMode="auto">
              <a:xfrm>
                <a:off x="3636" y="2224"/>
                <a:ext cx="5" cy="16"/>
              </a:xfrm>
              <a:custGeom>
                <a:avLst/>
                <a:gdLst>
                  <a:gd name="T0" fmla="*/ 33 w 2"/>
                  <a:gd name="T1" fmla="*/ 0 h 6"/>
                  <a:gd name="T2" fmla="*/ 0 w 2"/>
                  <a:gd name="T3" fmla="*/ 115 h 6"/>
                  <a:gd name="T4" fmla="*/ 0 60000 65536"/>
                  <a:gd name="T5" fmla="*/ 0 60000 65536"/>
                </a:gdLst>
                <a:ahLst/>
                <a:cxnLst>
                  <a:cxn ang="T4">
                    <a:pos x="T0" y="T1"/>
                  </a:cxn>
                  <a:cxn ang="T5">
                    <a:pos x="T2" y="T3"/>
                  </a:cxn>
                </a:cxnLst>
                <a:rect l="0" t="0" r="r" b="b"/>
                <a:pathLst>
                  <a:path w="2" h="6">
                    <a:moveTo>
                      <a:pt x="2" y="0"/>
                    </a:moveTo>
                    <a:cubicBezTo>
                      <a:pt x="1" y="2"/>
                      <a:pt x="0" y="4"/>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54" name="Freeform 305">
                <a:extLst>
                  <a:ext uri="{FF2B5EF4-FFF2-40B4-BE49-F238E27FC236}">
                    <a16:creationId xmlns:a16="http://schemas.microsoft.com/office/drawing/2014/main" id="{E3FFD860-B303-4C60-B238-DAC9CCE2E370}"/>
                  </a:ext>
                </a:extLst>
              </p:cNvPr>
              <p:cNvSpPr>
                <a:spLocks/>
              </p:cNvSpPr>
              <p:nvPr/>
            </p:nvSpPr>
            <p:spPr bwMode="auto">
              <a:xfrm>
                <a:off x="3636" y="1864"/>
                <a:ext cx="55" cy="13"/>
              </a:xfrm>
              <a:custGeom>
                <a:avLst/>
                <a:gdLst>
                  <a:gd name="T0" fmla="*/ 345 w 22"/>
                  <a:gd name="T1" fmla="*/ 88 h 5"/>
                  <a:gd name="T2" fmla="*/ 0 w 22"/>
                  <a:gd name="T3" fmla="*/ 21 h 5"/>
                  <a:gd name="T4" fmla="*/ 0 60000 65536"/>
                  <a:gd name="T5" fmla="*/ 0 60000 65536"/>
                </a:gdLst>
                <a:ahLst/>
                <a:cxnLst>
                  <a:cxn ang="T4">
                    <a:pos x="T0" y="T1"/>
                  </a:cxn>
                  <a:cxn ang="T5">
                    <a:pos x="T2" y="T3"/>
                  </a:cxn>
                </a:cxnLst>
                <a:rect l="0" t="0" r="r" b="b"/>
                <a:pathLst>
                  <a:path w="22" h="5">
                    <a:moveTo>
                      <a:pt x="22" y="5"/>
                    </a:moveTo>
                    <a:cubicBezTo>
                      <a:pt x="16" y="0"/>
                      <a:pt x="7" y="0"/>
                      <a:pt x="0"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55" name="Freeform 306">
                <a:extLst>
                  <a:ext uri="{FF2B5EF4-FFF2-40B4-BE49-F238E27FC236}">
                    <a16:creationId xmlns:a16="http://schemas.microsoft.com/office/drawing/2014/main" id="{13AB73DC-AECD-4F91-9DCA-52B9358FB2A0}"/>
                  </a:ext>
                </a:extLst>
              </p:cNvPr>
              <p:cNvSpPr>
                <a:spLocks/>
              </p:cNvSpPr>
              <p:nvPr/>
            </p:nvSpPr>
            <p:spPr bwMode="auto">
              <a:xfrm>
                <a:off x="3664" y="1851"/>
                <a:ext cx="5" cy="16"/>
              </a:xfrm>
              <a:custGeom>
                <a:avLst/>
                <a:gdLst>
                  <a:gd name="T0" fmla="*/ 33 w 2"/>
                  <a:gd name="T1" fmla="*/ 0 h 6"/>
                  <a:gd name="T2" fmla="*/ 0 w 2"/>
                  <a:gd name="T3" fmla="*/ 115 h 6"/>
                  <a:gd name="T4" fmla="*/ 0 60000 65536"/>
                  <a:gd name="T5" fmla="*/ 0 60000 65536"/>
                </a:gdLst>
                <a:ahLst/>
                <a:cxnLst>
                  <a:cxn ang="T4">
                    <a:pos x="T0" y="T1"/>
                  </a:cxn>
                  <a:cxn ang="T5">
                    <a:pos x="T2" y="T3"/>
                  </a:cxn>
                </a:cxnLst>
                <a:rect l="0" t="0" r="r" b="b"/>
                <a:pathLst>
                  <a:path w="2" h="6">
                    <a:moveTo>
                      <a:pt x="2" y="0"/>
                    </a:moveTo>
                    <a:cubicBezTo>
                      <a:pt x="1" y="2"/>
                      <a:pt x="0" y="4"/>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56" name="Freeform 307">
                <a:extLst>
                  <a:ext uri="{FF2B5EF4-FFF2-40B4-BE49-F238E27FC236}">
                    <a16:creationId xmlns:a16="http://schemas.microsoft.com/office/drawing/2014/main" id="{BDBC45A8-9695-42F7-B56B-3ACD0327AD79}"/>
                  </a:ext>
                </a:extLst>
              </p:cNvPr>
              <p:cNvSpPr>
                <a:spLocks/>
              </p:cNvSpPr>
              <p:nvPr/>
            </p:nvSpPr>
            <p:spPr bwMode="auto">
              <a:xfrm>
                <a:off x="3356" y="2235"/>
                <a:ext cx="8" cy="40"/>
              </a:xfrm>
              <a:custGeom>
                <a:avLst/>
                <a:gdLst>
                  <a:gd name="T0" fmla="*/ 56 w 3"/>
                  <a:gd name="T1" fmla="*/ 0 h 15"/>
                  <a:gd name="T2" fmla="*/ 56 w 3"/>
                  <a:gd name="T3" fmla="*/ 285 h 15"/>
                  <a:gd name="T4" fmla="*/ 0 60000 65536"/>
                  <a:gd name="T5" fmla="*/ 0 60000 65536"/>
                </a:gdLst>
                <a:ahLst/>
                <a:cxnLst>
                  <a:cxn ang="T4">
                    <a:pos x="T0" y="T1"/>
                  </a:cxn>
                  <a:cxn ang="T5">
                    <a:pos x="T2" y="T3"/>
                  </a:cxn>
                </a:cxnLst>
                <a:rect l="0" t="0" r="r" b="b"/>
                <a:pathLst>
                  <a:path w="3" h="15">
                    <a:moveTo>
                      <a:pt x="3" y="0"/>
                    </a:moveTo>
                    <a:cubicBezTo>
                      <a:pt x="0" y="4"/>
                      <a:pt x="0" y="11"/>
                      <a:pt x="3" y="1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57" name="Freeform 308">
                <a:extLst>
                  <a:ext uri="{FF2B5EF4-FFF2-40B4-BE49-F238E27FC236}">
                    <a16:creationId xmlns:a16="http://schemas.microsoft.com/office/drawing/2014/main" id="{74D5531C-FB0D-4419-B517-CE457D3D82E1}"/>
                  </a:ext>
                </a:extLst>
              </p:cNvPr>
              <p:cNvSpPr>
                <a:spLocks/>
              </p:cNvSpPr>
              <p:nvPr/>
            </p:nvSpPr>
            <p:spPr bwMode="auto">
              <a:xfrm>
                <a:off x="3331" y="2259"/>
                <a:ext cx="28" cy="2"/>
              </a:xfrm>
              <a:custGeom>
                <a:avLst/>
                <a:gdLst>
                  <a:gd name="T0" fmla="*/ 181 w 11"/>
                  <a:gd name="T1" fmla="*/ 8 h 1"/>
                  <a:gd name="T2" fmla="*/ 0 w 11"/>
                  <a:gd name="T3" fmla="*/ 0 h 1"/>
                  <a:gd name="T4" fmla="*/ 0 60000 65536"/>
                  <a:gd name="T5" fmla="*/ 0 60000 65536"/>
                </a:gdLst>
                <a:ahLst/>
                <a:cxnLst>
                  <a:cxn ang="T4">
                    <a:pos x="T0" y="T1"/>
                  </a:cxn>
                  <a:cxn ang="T5">
                    <a:pos x="T2" y="T3"/>
                  </a:cxn>
                </a:cxnLst>
                <a:rect l="0" t="0" r="r" b="b"/>
                <a:pathLst>
                  <a:path w="11" h="1">
                    <a:moveTo>
                      <a:pt x="11" y="1"/>
                    </a:moveTo>
                    <a:cubicBezTo>
                      <a:pt x="7" y="0"/>
                      <a:pt x="3" y="0"/>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58" name="Freeform 309">
                <a:extLst>
                  <a:ext uri="{FF2B5EF4-FFF2-40B4-BE49-F238E27FC236}">
                    <a16:creationId xmlns:a16="http://schemas.microsoft.com/office/drawing/2014/main" id="{565AAA1E-4CA6-49F7-BF38-63577983CF7A}"/>
                  </a:ext>
                </a:extLst>
              </p:cNvPr>
              <p:cNvSpPr>
                <a:spLocks/>
              </p:cNvSpPr>
              <p:nvPr/>
            </p:nvSpPr>
            <p:spPr bwMode="auto">
              <a:xfrm>
                <a:off x="3196" y="2307"/>
                <a:ext cx="50" cy="24"/>
              </a:xfrm>
              <a:custGeom>
                <a:avLst/>
                <a:gdLst>
                  <a:gd name="T0" fmla="*/ 313 w 20"/>
                  <a:gd name="T1" fmla="*/ 0 h 9"/>
                  <a:gd name="T2" fmla="*/ 0 w 20"/>
                  <a:gd name="T3" fmla="*/ 171 h 9"/>
                  <a:gd name="T4" fmla="*/ 0 60000 65536"/>
                  <a:gd name="T5" fmla="*/ 0 60000 65536"/>
                </a:gdLst>
                <a:ahLst/>
                <a:cxnLst>
                  <a:cxn ang="T4">
                    <a:pos x="T0" y="T1"/>
                  </a:cxn>
                  <a:cxn ang="T5">
                    <a:pos x="T2" y="T3"/>
                  </a:cxn>
                </a:cxnLst>
                <a:rect l="0" t="0" r="r" b="b"/>
                <a:pathLst>
                  <a:path w="20" h="9">
                    <a:moveTo>
                      <a:pt x="20" y="0"/>
                    </a:moveTo>
                    <a:cubicBezTo>
                      <a:pt x="13" y="0"/>
                      <a:pt x="5" y="3"/>
                      <a:pt x="0" y="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59" name="Freeform 310">
                <a:extLst>
                  <a:ext uri="{FF2B5EF4-FFF2-40B4-BE49-F238E27FC236}">
                    <a16:creationId xmlns:a16="http://schemas.microsoft.com/office/drawing/2014/main" id="{66DB9B80-C5B0-4CC3-9EFE-AE2AF6D3EC1A}"/>
                  </a:ext>
                </a:extLst>
              </p:cNvPr>
              <p:cNvSpPr>
                <a:spLocks/>
              </p:cNvSpPr>
              <p:nvPr/>
            </p:nvSpPr>
            <p:spPr bwMode="auto">
              <a:xfrm>
                <a:off x="3191" y="2301"/>
                <a:ext cx="18" cy="16"/>
              </a:xfrm>
              <a:custGeom>
                <a:avLst/>
                <a:gdLst>
                  <a:gd name="T0" fmla="*/ 118 w 7"/>
                  <a:gd name="T1" fmla="*/ 115 h 6"/>
                  <a:gd name="T2" fmla="*/ 0 w 7"/>
                  <a:gd name="T3" fmla="*/ 0 h 6"/>
                  <a:gd name="T4" fmla="*/ 0 60000 65536"/>
                  <a:gd name="T5" fmla="*/ 0 60000 65536"/>
                </a:gdLst>
                <a:ahLst/>
                <a:cxnLst>
                  <a:cxn ang="T4">
                    <a:pos x="T0" y="T1"/>
                  </a:cxn>
                  <a:cxn ang="T5">
                    <a:pos x="T2" y="T3"/>
                  </a:cxn>
                </a:cxnLst>
                <a:rect l="0" t="0" r="r" b="b"/>
                <a:pathLst>
                  <a:path w="7" h="6">
                    <a:moveTo>
                      <a:pt x="7" y="6"/>
                    </a:moveTo>
                    <a:cubicBezTo>
                      <a:pt x="6" y="3"/>
                      <a:pt x="3" y="2"/>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60" name="Freeform 311">
                <a:extLst>
                  <a:ext uri="{FF2B5EF4-FFF2-40B4-BE49-F238E27FC236}">
                    <a16:creationId xmlns:a16="http://schemas.microsoft.com/office/drawing/2014/main" id="{6F9DEEAE-30E4-4389-88B0-E39B905B3070}"/>
                  </a:ext>
                </a:extLst>
              </p:cNvPr>
              <p:cNvSpPr>
                <a:spLocks/>
              </p:cNvSpPr>
              <p:nvPr/>
            </p:nvSpPr>
            <p:spPr bwMode="auto">
              <a:xfrm>
                <a:off x="3089" y="2256"/>
                <a:ext cx="7" cy="35"/>
              </a:xfrm>
              <a:custGeom>
                <a:avLst/>
                <a:gdLst>
                  <a:gd name="T0" fmla="*/ 37 w 3"/>
                  <a:gd name="T1" fmla="*/ 0 h 13"/>
                  <a:gd name="T2" fmla="*/ 12 w 3"/>
                  <a:gd name="T3" fmla="*/ 253 h 13"/>
                  <a:gd name="T4" fmla="*/ 0 60000 65536"/>
                  <a:gd name="T5" fmla="*/ 0 60000 65536"/>
                </a:gdLst>
                <a:ahLst/>
                <a:cxnLst>
                  <a:cxn ang="T4">
                    <a:pos x="T0" y="T1"/>
                  </a:cxn>
                  <a:cxn ang="T5">
                    <a:pos x="T2" y="T3"/>
                  </a:cxn>
                </a:cxnLst>
                <a:rect l="0" t="0" r="r" b="b"/>
                <a:pathLst>
                  <a:path w="3" h="13">
                    <a:moveTo>
                      <a:pt x="3" y="0"/>
                    </a:moveTo>
                    <a:cubicBezTo>
                      <a:pt x="1" y="4"/>
                      <a:pt x="0" y="8"/>
                      <a:pt x="1" y="1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61" name="Freeform 312">
                <a:extLst>
                  <a:ext uri="{FF2B5EF4-FFF2-40B4-BE49-F238E27FC236}">
                    <a16:creationId xmlns:a16="http://schemas.microsoft.com/office/drawing/2014/main" id="{1420B0D7-FAE3-4E5A-A72A-5C26BAE23BC3}"/>
                  </a:ext>
                </a:extLst>
              </p:cNvPr>
              <p:cNvSpPr>
                <a:spLocks/>
              </p:cNvSpPr>
              <p:nvPr/>
            </p:nvSpPr>
            <p:spPr bwMode="auto">
              <a:xfrm>
                <a:off x="3066" y="2269"/>
                <a:ext cx="20" cy="8"/>
              </a:xfrm>
              <a:custGeom>
                <a:avLst/>
                <a:gdLst>
                  <a:gd name="T0" fmla="*/ 125 w 8"/>
                  <a:gd name="T1" fmla="*/ 56 h 3"/>
                  <a:gd name="T2" fmla="*/ 0 w 8"/>
                  <a:gd name="T3" fmla="*/ 21 h 3"/>
                  <a:gd name="T4" fmla="*/ 0 60000 65536"/>
                  <a:gd name="T5" fmla="*/ 0 60000 65536"/>
                </a:gdLst>
                <a:ahLst/>
                <a:cxnLst>
                  <a:cxn ang="T4">
                    <a:pos x="T0" y="T1"/>
                  </a:cxn>
                  <a:cxn ang="T5">
                    <a:pos x="T2" y="T3"/>
                  </a:cxn>
                </a:cxnLst>
                <a:rect l="0" t="0" r="r" b="b"/>
                <a:pathLst>
                  <a:path w="8" h="3">
                    <a:moveTo>
                      <a:pt x="8" y="3"/>
                    </a:moveTo>
                    <a:cubicBezTo>
                      <a:pt x="6" y="1"/>
                      <a:pt x="3" y="0"/>
                      <a:pt x="0"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62" name="Freeform 313">
                <a:extLst>
                  <a:ext uri="{FF2B5EF4-FFF2-40B4-BE49-F238E27FC236}">
                    <a16:creationId xmlns:a16="http://schemas.microsoft.com/office/drawing/2014/main" id="{4EA06309-745C-404C-9C0B-07DAE18400B5}"/>
                  </a:ext>
                </a:extLst>
              </p:cNvPr>
              <p:cNvSpPr>
                <a:spLocks/>
              </p:cNvSpPr>
              <p:nvPr/>
            </p:nvSpPr>
            <p:spPr bwMode="auto">
              <a:xfrm>
                <a:off x="3284" y="2395"/>
                <a:ext cx="17" cy="32"/>
              </a:xfrm>
              <a:custGeom>
                <a:avLst/>
                <a:gdLst>
                  <a:gd name="T0" fmla="*/ 100 w 7"/>
                  <a:gd name="T1" fmla="*/ 0 h 12"/>
                  <a:gd name="T2" fmla="*/ 0 w 7"/>
                  <a:gd name="T3" fmla="*/ 227 h 12"/>
                  <a:gd name="T4" fmla="*/ 0 60000 65536"/>
                  <a:gd name="T5" fmla="*/ 0 60000 65536"/>
                </a:gdLst>
                <a:ahLst/>
                <a:cxnLst>
                  <a:cxn ang="T4">
                    <a:pos x="T0" y="T1"/>
                  </a:cxn>
                  <a:cxn ang="T5">
                    <a:pos x="T2" y="T3"/>
                  </a:cxn>
                </a:cxnLst>
                <a:rect l="0" t="0" r="r" b="b"/>
                <a:pathLst>
                  <a:path w="7" h="12">
                    <a:moveTo>
                      <a:pt x="7" y="0"/>
                    </a:moveTo>
                    <a:cubicBezTo>
                      <a:pt x="6" y="5"/>
                      <a:pt x="5" y="10"/>
                      <a:pt x="0" y="1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63" name="Freeform 314">
                <a:extLst>
                  <a:ext uri="{FF2B5EF4-FFF2-40B4-BE49-F238E27FC236}">
                    <a16:creationId xmlns:a16="http://schemas.microsoft.com/office/drawing/2014/main" id="{C84C3C00-C47B-4773-AFD8-5496626EE354}"/>
                  </a:ext>
                </a:extLst>
              </p:cNvPr>
              <p:cNvSpPr>
                <a:spLocks/>
              </p:cNvSpPr>
              <p:nvPr/>
            </p:nvSpPr>
            <p:spPr bwMode="auto">
              <a:xfrm>
                <a:off x="3294" y="2421"/>
                <a:ext cx="17" cy="11"/>
              </a:xfrm>
              <a:custGeom>
                <a:avLst/>
                <a:gdLst>
                  <a:gd name="T0" fmla="*/ 0 w 7"/>
                  <a:gd name="T1" fmla="*/ 0 h 4"/>
                  <a:gd name="T2" fmla="*/ 100 w 7"/>
                  <a:gd name="T3" fmla="*/ 83 h 4"/>
                  <a:gd name="T4" fmla="*/ 0 60000 65536"/>
                  <a:gd name="T5" fmla="*/ 0 60000 65536"/>
                </a:gdLst>
                <a:ahLst/>
                <a:cxnLst>
                  <a:cxn ang="T4">
                    <a:pos x="T0" y="T1"/>
                  </a:cxn>
                  <a:cxn ang="T5">
                    <a:pos x="T2" y="T3"/>
                  </a:cxn>
                </a:cxnLst>
                <a:rect l="0" t="0" r="r" b="b"/>
                <a:pathLst>
                  <a:path w="7" h="4">
                    <a:moveTo>
                      <a:pt x="0" y="0"/>
                    </a:moveTo>
                    <a:cubicBezTo>
                      <a:pt x="3" y="0"/>
                      <a:pt x="5" y="1"/>
                      <a:pt x="7"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64" name="Freeform 315">
                <a:extLst>
                  <a:ext uri="{FF2B5EF4-FFF2-40B4-BE49-F238E27FC236}">
                    <a16:creationId xmlns:a16="http://schemas.microsoft.com/office/drawing/2014/main" id="{61026B29-2296-4064-B414-D2FB5081BC20}"/>
                  </a:ext>
                </a:extLst>
              </p:cNvPr>
              <p:cNvSpPr>
                <a:spLocks/>
              </p:cNvSpPr>
              <p:nvPr/>
            </p:nvSpPr>
            <p:spPr bwMode="auto">
              <a:xfrm>
                <a:off x="3496" y="2221"/>
                <a:ext cx="30" cy="32"/>
              </a:xfrm>
              <a:custGeom>
                <a:avLst/>
                <a:gdLst>
                  <a:gd name="T0" fmla="*/ 188 w 12"/>
                  <a:gd name="T1" fmla="*/ 0 h 12"/>
                  <a:gd name="T2" fmla="*/ 0 w 12"/>
                  <a:gd name="T3" fmla="*/ 227 h 12"/>
                  <a:gd name="T4" fmla="*/ 0 60000 65536"/>
                  <a:gd name="T5" fmla="*/ 0 60000 65536"/>
                </a:gdLst>
                <a:ahLst/>
                <a:cxnLst>
                  <a:cxn ang="T4">
                    <a:pos x="T0" y="T1"/>
                  </a:cxn>
                  <a:cxn ang="T5">
                    <a:pos x="T2" y="T3"/>
                  </a:cxn>
                </a:cxnLst>
                <a:rect l="0" t="0" r="r" b="b"/>
                <a:pathLst>
                  <a:path w="12" h="12">
                    <a:moveTo>
                      <a:pt x="12" y="0"/>
                    </a:moveTo>
                    <a:cubicBezTo>
                      <a:pt x="11" y="7"/>
                      <a:pt x="6" y="11"/>
                      <a:pt x="0" y="1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65" name="Freeform 316">
                <a:extLst>
                  <a:ext uri="{FF2B5EF4-FFF2-40B4-BE49-F238E27FC236}">
                    <a16:creationId xmlns:a16="http://schemas.microsoft.com/office/drawing/2014/main" id="{328EE0FE-07FB-4E4A-85C3-7F706A3A73EF}"/>
                  </a:ext>
                </a:extLst>
              </p:cNvPr>
              <p:cNvSpPr>
                <a:spLocks/>
              </p:cNvSpPr>
              <p:nvPr/>
            </p:nvSpPr>
            <p:spPr bwMode="auto">
              <a:xfrm>
                <a:off x="3514" y="2245"/>
                <a:ext cx="12" cy="19"/>
              </a:xfrm>
              <a:custGeom>
                <a:avLst/>
                <a:gdLst>
                  <a:gd name="T0" fmla="*/ 0 w 5"/>
                  <a:gd name="T1" fmla="*/ 0 h 7"/>
                  <a:gd name="T2" fmla="*/ 70 w 5"/>
                  <a:gd name="T3" fmla="*/ 141 h 7"/>
                  <a:gd name="T4" fmla="*/ 0 60000 65536"/>
                  <a:gd name="T5" fmla="*/ 0 60000 65536"/>
                </a:gdLst>
                <a:ahLst/>
                <a:cxnLst>
                  <a:cxn ang="T4">
                    <a:pos x="T0" y="T1"/>
                  </a:cxn>
                  <a:cxn ang="T5">
                    <a:pos x="T2" y="T3"/>
                  </a:cxn>
                </a:cxnLst>
                <a:rect l="0" t="0" r="r" b="b"/>
                <a:pathLst>
                  <a:path w="5" h="7">
                    <a:moveTo>
                      <a:pt x="0" y="0"/>
                    </a:moveTo>
                    <a:cubicBezTo>
                      <a:pt x="2" y="2"/>
                      <a:pt x="4" y="4"/>
                      <a:pt x="5"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66" name="Freeform 317">
                <a:extLst>
                  <a:ext uri="{FF2B5EF4-FFF2-40B4-BE49-F238E27FC236}">
                    <a16:creationId xmlns:a16="http://schemas.microsoft.com/office/drawing/2014/main" id="{A947C15B-FC21-46CD-8984-BC8ADC63604A}"/>
                  </a:ext>
                </a:extLst>
              </p:cNvPr>
              <p:cNvSpPr>
                <a:spLocks/>
              </p:cNvSpPr>
              <p:nvPr/>
            </p:nvSpPr>
            <p:spPr bwMode="auto">
              <a:xfrm>
                <a:off x="3746" y="2325"/>
                <a:ext cx="20" cy="48"/>
              </a:xfrm>
              <a:custGeom>
                <a:avLst/>
                <a:gdLst>
                  <a:gd name="T0" fmla="*/ 113 w 8"/>
                  <a:gd name="T1" fmla="*/ 0 h 18"/>
                  <a:gd name="T2" fmla="*/ 0 w 8"/>
                  <a:gd name="T3" fmla="*/ 341 h 18"/>
                  <a:gd name="T4" fmla="*/ 0 60000 65536"/>
                  <a:gd name="T5" fmla="*/ 0 60000 65536"/>
                </a:gdLst>
                <a:ahLst/>
                <a:cxnLst>
                  <a:cxn ang="T4">
                    <a:pos x="T0" y="T1"/>
                  </a:cxn>
                  <a:cxn ang="T5">
                    <a:pos x="T2" y="T3"/>
                  </a:cxn>
                </a:cxnLst>
                <a:rect l="0" t="0" r="r" b="b"/>
                <a:pathLst>
                  <a:path w="8" h="18">
                    <a:moveTo>
                      <a:pt x="7" y="0"/>
                    </a:moveTo>
                    <a:cubicBezTo>
                      <a:pt x="8" y="7"/>
                      <a:pt x="4" y="14"/>
                      <a:pt x="0" y="1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67" name="Freeform 318">
                <a:extLst>
                  <a:ext uri="{FF2B5EF4-FFF2-40B4-BE49-F238E27FC236}">
                    <a16:creationId xmlns:a16="http://schemas.microsoft.com/office/drawing/2014/main" id="{C4B15809-3D1F-4C5B-AEC6-8407BAB4A9C9}"/>
                  </a:ext>
                </a:extLst>
              </p:cNvPr>
              <p:cNvSpPr>
                <a:spLocks/>
              </p:cNvSpPr>
              <p:nvPr/>
            </p:nvSpPr>
            <p:spPr bwMode="auto">
              <a:xfrm>
                <a:off x="3756" y="2363"/>
                <a:ext cx="10" cy="10"/>
              </a:xfrm>
              <a:custGeom>
                <a:avLst/>
                <a:gdLst>
                  <a:gd name="T0" fmla="*/ 0 w 4"/>
                  <a:gd name="T1" fmla="*/ 0 h 4"/>
                  <a:gd name="T2" fmla="*/ 63 w 4"/>
                  <a:gd name="T3" fmla="*/ 63 h 4"/>
                  <a:gd name="T4" fmla="*/ 0 60000 65536"/>
                  <a:gd name="T5" fmla="*/ 0 60000 65536"/>
                </a:gdLst>
                <a:ahLst/>
                <a:cxnLst>
                  <a:cxn ang="T4">
                    <a:pos x="T0" y="T1"/>
                  </a:cxn>
                  <a:cxn ang="T5">
                    <a:pos x="T2" y="T3"/>
                  </a:cxn>
                </a:cxnLst>
                <a:rect l="0" t="0" r="r" b="b"/>
                <a:pathLst>
                  <a:path w="4" h="4">
                    <a:moveTo>
                      <a:pt x="0" y="0"/>
                    </a:moveTo>
                    <a:cubicBezTo>
                      <a:pt x="1" y="1"/>
                      <a:pt x="3" y="2"/>
                      <a:pt x="4"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68" name="Freeform 319">
                <a:extLst>
                  <a:ext uri="{FF2B5EF4-FFF2-40B4-BE49-F238E27FC236}">
                    <a16:creationId xmlns:a16="http://schemas.microsoft.com/office/drawing/2014/main" id="{7E2B2F86-7F2F-4827-8D7C-2B8C31C0E4FC}"/>
                  </a:ext>
                </a:extLst>
              </p:cNvPr>
              <p:cNvSpPr>
                <a:spLocks/>
              </p:cNvSpPr>
              <p:nvPr/>
            </p:nvSpPr>
            <p:spPr bwMode="auto">
              <a:xfrm>
                <a:off x="3586" y="2339"/>
                <a:ext cx="35" cy="24"/>
              </a:xfrm>
              <a:custGeom>
                <a:avLst/>
                <a:gdLst>
                  <a:gd name="T0" fmla="*/ 220 w 14"/>
                  <a:gd name="T1" fmla="*/ 136 h 9"/>
                  <a:gd name="T2" fmla="*/ 0 w 14"/>
                  <a:gd name="T3" fmla="*/ 0 h 9"/>
                  <a:gd name="T4" fmla="*/ 0 60000 65536"/>
                  <a:gd name="T5" fmla="*/ 0 60000 65536"/>
                </a:gdLst>
                <a:ahLst/>
                <a:cxnLst>
                  <a:cxn ang="T4">
                    <a:pos x="T0" y="T1"/>
                  </a:cxn>
                  <a:cxn ang="T5">
                    <a:pos x="T2" y="T3"/>
                  </a:cxn>
                </a:cxnLst>
                <a:rect l="0" t="0" r="r" b="b"/>
                <a:pathLst>
                  <a:path w="14" h="9">
                    <a:moveTo>
                      <a:pt x="14" y="7"/>
                    </a:moveTo>
                    <a:cubicBezTo>
                      <a:pt x="9" y="9"/>
                      <a:pt x="2" y="4"/>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69" name="Freeform 320">
                <a:extLst>
                  <a:ext uri="{FF2B5EF4-FFF2-40B4-BE49-F238E27FC236}">
                    <a16:creationId xmlns:a16="http://schemas.microsoft.com/office/drawing/2014/main" id="{03CC5149-05E0-4134-8D5D-03B62FCE1647}"/>
                  </a:ext>
                </a:extLst>
              </p:cNvPr>
              <p:cNvSpPr>
                <a:spLocks/>
              </p:cNvSpPr>
              <p:nvPr/>
            </p:nvSpPr>
            <p:spPr bwMode="auto">
              <a:xfrm>
                <a:off x="3591" y="2360"/>
                <a:ext cx="13" cy="21"/>
              </a:xfrm>
              <a:custGeom>
                <a:avLst/>
                <a:gdLst>
                  <a:gd name="T0" fmla="*/ 88 w 5"/>
                  <a:gd name="T1" fmla="*/ 0 h 8"/>
                  <a:gd name="T2" fmla="*/ 0 w 5"/>
                  <a:gd name="T3" fmla="*/ 144 h 8"/>
                  <a:gd name="T4" fmla="*/ 0 60000 65536"/>
                  <a:gd name="T5" fmla="*/ 0 60000 65536"/>
                </a:gdLst>
                <a:ahLst/>
                <a:cxnLst>
                  <a:cxn ang="T4">
                    <a:pos x="T0" y="T1"/>
                  </a:cxn>
                  <a:cxn ang="T5">
                    <a:pos x="T2" y="T3"/>
                  </a:cxn>
                </a:cxnLst>
                <a:rect l="0" t="0" r="r" b="b"/>
                <a:pathLst>
                  <a:path w="5" h="8">
                    <a:moveTo>
                      <a:pt x="5" y="0"/>
                    </a:moveTo>
                    <a:cubicBezTo>
                      <a:pt x="3" y="3"/>
                      <a:pt x="2" y="5"/>
                      <a:pt x="0"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70" name="Freeform 321">
                <a:extLst>
                  <a:ext uri="{FF2B5EF4-FFF2-40B4-BE49-F238E27FC236}">
                    <a16:creationId xmlns:a16="http://schemas.microsoft.com/office/drawing/2014/main" id="{D69B4119-2E17-4805-9CD2-04C92916CAB5}"/>
                  </a:ext>
                </a:extLst>
              </p:cNvPr>
              <p:cNvSpPr>
                <a:spLocks/>
              </p:cNvSpPr>
              <p:nvPr/>
            </p:nvSpPr>
            <p:spPr bwMode="auto">
              <a:xfrm>
                <a:off x="3426" y="2341"/>
                <a:ext cx="25" cy="35"/>
              </a:xfrm>
              <a:custGeom>
                <a:avLst/>
                <a:gdLst>
                  <a:gd name="T0" fmla="*/ 0 w 10"/>
                  <a:gd name="T1" fmla="*/ 0 h 13"/>
                  <a:gd name="T2" fmla="*/ 158 w 10"/>
                  <a:gd name="T3" fmla="*/ 253 h 13"/>
                  <a:gd name="T4" fmla="*/ 0 60000 65536"/>
                  <a:gd name="T5" fmla="*/ 0 60000 65536"/>
                </a:gdLst>
                <a:ahLst/>
                <a:cxnLst>
                  <a:cxn ang="T4">
                    <a:pos x="T0" y="T1"/>
                  </a:cxn>
                  <a:cxn ang="T5">
                    <a:pos x="T2" y="T3"/>
                  </a:cxn>
                </a:cxnLst>
                <a:rect l="0" t="0" r="r" b="b"/>
                <a:pathLst>
                  <a:path w="10" h="13">
                    <a:moveTo>
                      <a:pt x="0" y="0"/>
                    </a:moveTo>
                    <a:cubicBezTo>
                      <a:pt x="0" y="7"/>
                      <a:pt x="5" y="10"/>
                      <a:pt x="10" y="1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71" name="Freeform 322">
                <a:extLst>
                  <a:ext uri="{FF2B5EF4-FFF2-40B4-BE49-F238E27FC236}">
                    <a16:creationId xmlns:a16="http://schemas.microsoft.com/office/drawing/2014/main" id="{BCBA6B4A-3739-4D95-BEDE-534AFD7AB2A2}"/>
                  </a:ext>
                </a:extLst>
              </p:cNvPr>
              <p:cNvSpPr>
                <a:spLocks/>
              </p:cNvSpPr>
              <p:nvPr/>
            </p:nvSpPr>
            <p:spPr bwMode="auto">
              <a:xfrm>
                <a:off x="3426" y="2371"/>
                <a:ext cx="10" cy="16"/>
              </a:xfrm>
              <a:custGeom>
                <a:avLst/>
                <a:gdLst>
                  <a:gd name="T0" fmla="*/ 63 w 4"/>
                  <a:gd name="T1" fmla="*/ 0 h 6"/>
                  <a:gd name="T2" fmla="*/ 0 w 4"/>
                  <a:gd name="T3" fmla="*/ 115 h 6"/>
                  <a:gd name="T4" fmla="*/ 0 60000 65536"/>
                  <a:gd name="T5" fmla="*/ 0 60000 65536"/>
                </a:gdLst>
                <a:ahLst/>
                <a:cxnLst>
                  <a:cxn ang="T4">
                    <a:pos x="T0" y="T1"/>
                  </a:cxn>
                  <a:cxn ang="T5">
                    <a:pos x="T2" y="T3"/>
                  </a:cxn>
                </a:cxnLst>
                <a:rect l="0" t="0" r="r" b="b"/>
                <a:pathLst>
                  <a:path w="4" h="6">
                    <a:moveTo>
                      <a:pt x="4" y="0"/>
                    </a:moveTo>
                    <a:cubicBezTo>
                      <a:pt x="3" y="2"/>
                      <a:pt x="1" y="4"/>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72" name="Freeform 323">
                <a:extLst>
                  <a:ext uri="{FF2B5EF4-FFF2-40B4-BE49-F238E27FC236}">
                    <a16:creationId xmlns:a16="http://schemas.microsoft.com/office/drawing/2014/main" id="{00168097-7F50-44F5-9CA5-7E12AB7B8C1A}"/>
                  </a:ext>
                </a:extLst>
              </p:cNvPr>
              <p:cNvSpPr>
                <a:spLocks/>
              </p:cNvSpPr>
              <p:nvPr/>
            </p:nvSpPr>
            <p:spPr bwMode="auto">
              <a:xfrm>
                <a:off x="3554" y="2493"/>
                <a:ext cx="12" cy="30"/>
              </a:xfrm>
              <a:custGeom>
                <a:avLst/>
                <a:gdLst>
                  <a:gd name="T0" fmla="*/ 12 w 5"/>
                  <a:gd name="T1" fmla="*/ 0 h 11"/>
                  <a:gd name="T2" fmla="*/ 70 w 5"/>
                  <a:gd name="T3" fmla="*/ 224 h 11"/>
                  <a:gd name="T4" fmla="*/ 0 60000 65536"/>
                  <a:gd name="T5" fmla="*/ 0 60000 65536"/>
                </a:gdLst>
                <a:ahLst/>
                <a:cxnLst>
                  <a:cxn ang="T4">
                    <a:pos x="T0" y="T1"/>
                  </a:cxn>
                  <a:cxn ang="T5">
                    <a:pos x="T2" y="T3"/>
                  </a:cxn>
                </a:cxnLst>
                <a:rect l="0" t="0" r="r" b="b"/>
                <a:pathLst>
                  <a:path w="5" h="11">
                    <a:moveTo>
                      <a:pt x="1" y="0"/>
                    </a:moveTo>
                    <a:cubicBezTo>
                      <a:pt x="0" y="4"/>
                      <a:pt x="2" y="9"/>
                      <a:pt x="5"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73" name="Freeform 324">
                <a:extLst>
                  <a:ext uri="{FF2B5EF4-FFF2-40B4-BE49-F238E27FC236}">
                    <a16:creationId xmlns:a16="http://schemas.microsoft.com/office/drawing/2014/main" id="{980C1F70-7410-429D-B5F6-435A534D53F1}"/>
                  </a:ext>
                </a:extLst>
              </p:cNvPr>
              <p:cNvSpPr>
                <a:spLocks/>
              </p:cNvSpPr>
              <p:nvPr/>
            </p:nvSpPr>
            <p:spPr bwMode="auto">
              <a:xfrm>
                <a:off x="3536" y="2517"/>
                <a:ext cx="20" cy="11"/>
              </a:xfrm>
              <a:custGeom>
                <a:avLst/>
                <a:gdLst>
                  <a:gd name="T0" fmla="*/ 125 w 8"/>
                  <a:gd name="T1" fmla="*/ 0 h 4"/>
                  <a:gd name="T2" fmla="*/ 0 w 8"/>
                  <a:gd name="T3" fmla="*/ 83 h 4"/>
                  <a:gd name="T4" fmla="*/ 0 60000 65536"/>
                  <a:gd name="T5" fmla="*/ 0 60000 65536"/>
                </a:gdLst>
                <a:ahLst/>
                <a:cxnLst>
                  <a:cxn ang="T4">
                    <a:pos x="T0" y="T1"/>
                  </a:cxn>
                  <a:cxn ang="T5">
                    <a:pos x="T2" y="T3"/>
                  </a:cxn>
                </a:cxnLst>
                <a:rect l="0" t="0" r="r" b="b"/>
                <a:pathLst>
                  <a:path w="8" h="4">
                    <a:moveTo>
                      <a:pt x="8" y="0"/>
                    </a:moveTo>
                    <a:cubicBezTo>
                      <a:pt x="5" y="0"/>
                      <a:pt x="2" y="1"/>
                      <a:pt x="0" y="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74" name="Freeform 325">
                <a:extLst>
                  <a:ext uri="{FF2B5EF4-FFF2-40B4-BE49-F238E27FC236}">
                    <a16:creationId xmlns:a16="http://schemas.microsoft.com/office/drawing/2014/main" id="{5DFDAA12-7E70-46D6-B2EE-780AF6FED6EA}"/>
                  </a:ext>
                </a:extLst>
              </p:cNvPr>
              <p:cNvSpPr>
                <a:spLocks/>
              </p:cNvSpPr>
              <p:nvPr/>
            </p:nvSpPr>
            <p:spPr bwMode="auto">
              <a:xfrm>
                <a:off x="3279" y="2547"/>
                <a:ext cx="22" cy="48"/>
              </a:xfrm>
              <a:custGeom>
                <a:avLst/>
                <a:gdLst>
                  <a:gd name="T0" fmla="*/ 120 w 9"/>
                  <a:gd name="T1" fmla="*/ 0 h 18"/>
                  <a:gd name="T2" fmla="*/ 0 w 9"/>
                  <a:gd name="T3" fmla="*/ 341 h 18"/>
                  <a:gd name="T4" fmla="*/ 0 60000 65536"/>
                  <a:gd name="T5" fmla="*/ 0 60000 65536"/>
                </a:gdLst>
                <a:ahLst/>
                <a:cxnLst>
                  <a:cxn ang="T4">
                    <a:pos x="T0" y="T1"/>
                  </a:cxn>
                  <a:cxn ang="T5">
                    <a:pos x="T2" y="T3"/>
                  </a:cxn>
                </a:cxnLst>
                <a:rect l="0" t="0" r="r" b="b"/>
                <a:pathLst>
                  <a:path w="9" h="18">
                    <a:moveTo>
                      <a:pt x="8" y="0"/>
                    </a:moveTo>
                    <a:cubicBezTo>
                      <a:pt x="9" y="7"/>
                      <a:pt x="6" y="14"/>
                      <a:pt x="0" y="1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75" name="Freeform 326">
                <a:extLst>
                  <a:ext uri="{FF2B5EF4-FFF2-40B4-BE49-F238E27FC236}">
                    <a16:creationId xmlns:a16="http://schemas.microsoft.com/office/drawing/2014/main" id="{A63D0520-015A-41C6-83A9-631F812BBBEE}"/>
                  </a:ext>
                </a:extLst>
              </p:cNvPr>
              <p:cNvSpPr>
                <a:spLocks/>
              </p:cNvSpPr>
              <p:nvPr/>
            </p:nvSpPr>
            <p:spPr bwMode="auto">
              <a:xfrm>
                <a:off x="3294" y="2581"/>
                <a:ext cx="15" cy="6"/>
              </a:xfrm>
              <a:custGeom>
                <a:avLst/>
                <a:gdLst>
                  <a:gd name="T0" fmla="*/ 0 w 6"/>
                  <a:gd name="T1" fmla="*/ 0 h 2"/>
                  <a:gd name="T2" fmla="*/ 95 w 6"/>
                  <a:gd name="T3" fmla="*/ 54 h 2"/>
                  <a:gd name="T4" fmla="*/ 0 60000 65536"/>
                  <a:gd name="T5" fmla="*/ 0 60000 65536"/>
                </a:gdLst>
                <a:ahLst/>
                <a:cxnLst>
                  <a:cxn ang="T4">
                    <a:pos x="T0" y="T1"/>
                  </a:cxn>
                  <a:cxn ang="T5">
                    <a:pos x="T2" y="T3"/>
                  </a:cxn>
                </a:cxnLst>
                <a:rect l="0" t="0" r="r" b="b"/>
                <a:pathLst>
                  <a:path w="6" h="2">
                    <a:moveTo>
                      <a:pt x="0" y="0"/>
                    </a:moveTo>
                    <a:cubicBezTo>
                      <a:pt x="2" y="1"/>
                      <a:pt x="4" y="1"/>
                      <a:pt x="6"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76" name="Freeform 327">
                <a:extLst>
                  <a:ext uri="{FF2B5EF4-FFF2-40B4-BE49-F238E27FC236}">
                    <a16:creationId xmlns:a16="http://schemas.microsoft.com/office/drawing/2014/main" id="{5168A915-7180-49DC-8E1C-87D3B2CC4CA7}"/>
                  </a:ext>
                </a:extLst>
              </p:cNvPr>
              <p:cNvSpPr>
                <a:spLocks/>
              </p:cNvSpPr>
              <p:nvPr/>
            </p:nvSpPr>
            <p:spPr bwMode="auto">
              <a:xfrm>
                <a:off x="3224" y="2469"/>
                <a:ext cx="5" cy="22"/>
              </a:xfrm>
              <a:custGeom>
                <a:avLst/>
                <a:gdLst>
                  <a:gd name="T0" fmla="*/ 33 w 2"/>
                  <a:gd name="T1" fmla="*/ 0 h 8"/>
                  <a:gd name="T2" fmla="*/ 0 w 2"/>
                  <a:gd name="T3" fmla="*/ 168 h 8"/>
                  <a:gd name="T4" fmla="*/ 0 60000 65536"/>
                  <a:gd name="T5" fmla="*/ 0 60000 65536"/>
                </a:gdLst>
                <a:ahLst/>
                <a:cxnLst>
                  <a:cxn ang="T4">
                    <a:pos x="T0" y="T1"/>
                  </a:cxn>
                  <a:cxn ang="T5">
                    <a:pos x="T2" y="T3"/>
                  </a:cxn>
                </a:cxnLst>
                <a:rect l="0" t="0" r="r" b="b"/>
                <a:pathLst>
                  <a:path w="2" h="8">
                    <a:moveTo>
                      <a:pt x="2" y="0"/>
                    </a:moveTo>
                    <a:cubicBezTo>
                      <a:pt x="0" y="2"/>
                      <a:pt x="0" y="5"/>
                      <a:pt x="0"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77" name="Freeform 328">
                <a:extLst>
                  <a:ext uri="{FF2B5EF4-FFF2-40B4-BE49-F238E27FC236}">
                    <a16:creationId xmlns:a16="http://schemas.microsoft.com/office/drawing/2014/main" id="{E830A864-A892-46E3-98F3-4B71A5D2F59C}"/>
                  </a:ext>
                </a:extLst>
              </p:cNvPr>
              <p:cNvSpPr>
                <a:spLocks/>
              </p:cNvSpPr>
              <p:nvPr/>
            </p:nvSpPr>
            <p:spPr bwMode="auto">
              <a:xfrm>
                <a:off x="3211" y="2469"/>
                <a:ext cx="10" cy="11"/>
              </a:xfrm>
              <a:custGeom>
                <a:avLst/>
                <a:gdLst>
                  <a:gd name="T0" fmla="*/ 63 w 4"/>
                  <a:gd name="T1" fmla="*/ 83 h 4"/>
                  <a:gd name="T2" fmla="*/ 0 w 4"/>
                  <a:gd name="T3" fmla="*/ 0 h 4"/>
                  <a:gd name="T4" fmla="*/ 0 60000 65536"/>
                  <a:gd name="T5" fmla="*/ 0 60000 65536"/>
                </a:gdLst>
                <a:ahLst/>
                <a:cxnLst>
                  <a:cxn ang="T4">
                    <a:pos x="T0" y="T1"/>
                  </a:cxn>
                  <a:cxn ang="T5">
                    <a:pos x="T2" y="T3"/>
                  </a:cxn>
                </a:cxnLst>
                <a:rect l="0" t="0" r="r" b="b"/>
                <a:pathLst>
                  <a:path w="4" h="4">
                    <a:moveTo>
                      <a:pt x="4" y="4"/>
                    </a:moveTo>
                    <a:cubicBezTo>
                      <a:pt x="3" y="2"/>
                      <a:pt x="2" y="1"/>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78" name="Freeform 329">
                <a:extLst>
                  <a:ext uri="{FF2B5EF4-FFF2-40B4-BE49-F238E27FC236}">
                    <a16:creationId xmlns:a16="http://schemas.microsoft.com/office/drawing/2014/main" id="{E0CA391C-802F-4FBA-82F9-B46C70634EF1}"/>
                  </a:ext>
                </a:extLst>
              </p:cNvPr>
              <p:cNvSpPr>
                <a:spLocks/>
              </p:cNvSpPr>
              <p:nvPr/>
            </p:nvSpPr>
            <p:spPr bwMode="auto">
              <a:xfrm>
                <a:off x="3691" y="2509"/>
                <a:ext cx="30" cy="30"/>
              </a:xfrm>
              <a:custGeom>
                <a:avLst/>
                <a:gdLst>
                  <a:gd name="T0" fmla="*/ 188 w 12"/>
                  <a:gd name="T1" fmla="*/ 0 h 11"/>
                  <a:gd name="T2" fmla="*/ 0 w 12"/>
                  <a:gd name="T3" fmla="*/ 224 h 11"/>
                  <a:gd name="T4" fmla="*/ 0 60000 65536"/>
                  <a:gd name="T5" fmla="*/ 0 60000 65536"/>
                </a:gdLst>
                <a:ahLst/>
                <a:cxnLst>
                  <a:cxn ang="T4">
                    <a:pos x="T0" y="T1"/>
                  </a:cxn>
                  <a:cxn ang="T5">
                    <a:pos x="T2" y="T3"/>
                  </a:cxn>
                </a:cxnLst>
                <a:rect l="0" t="0" r="r" b="b"/>
                <a:pathLst>
                  <a:path w="12" h="11">
                    <a:moveTo>
                      <a:pt x="12" y="0"/>
                    </a:moveTo>
                    <a:cubicBezTo>
                      <a:pt x="10" y="6"/>
                      <a:pt x="5" y="9"/>
                      <a:pt x="0"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79" name="Freeform 330">
                <a:extLst>
                  <a:ext uri="{FF2B5EF4-FFF2-40B4-BE49-F238E27FC236}">
                    <a16:creationId xmlns:a16="http://schemas.microsoft.com/office/drawing/2014/main" id="{EC444B3C-AB91-4C5E-9125-D5717C367722}"/>
                  </a:ext>
                </a:extLst>
              </p:cNvPr>
              <p:cNvSpPr>
                <a:spLocks/>
              </p:cNvSpPr>
              <p:nvPr/>
            </p:nvSpPr>
            <p:spPr bwMode="auto">
              <a:xfrm>
                <a:off x="3709" y="2531"/>
                <a:ext cx="12" cy="18"/>
              </a:xfrm>
              <a:custGeom>
                <a:avLst/>
                <a:gdLst>
                  <a:gd name="T0" fmla="*/ 0 w 5"/>
                  <a:gd name="T1" fmla="*/ 0 h 7"/>
                  <a:gd name="T2" fmla="*/ 70 w 5"/>
                  <a:gd name="T3" fmla="*/ 118 h 7"/>
                  <a:gd name="T4" fmla="*/ 0 60000 65536"/>
                  <a:gd name="T5" fmla="*/ 0 60000 65536"/>
                </a:gdLst>
                <a:ahLst/>
                <a:cxnLst>
                  <a:cxn ang="T4">
                    <a:pos x="T0" y="T1"/>
                  </a:cxn>
                  <a:cxn ang="T5">
                    <a:pos x="T2" y="T3"/>
                  </a:cxn>
                </a:cxnLst>
                <a:rect l="0" t="0" r="r" b="b"/>
                <a:pathLst>
                  <a:path w="5" h="7">
                    <a:moveTo>
                      <a:pt x="0" y="0"/>
                    </a:moveTo>
                    <a:cubicBezTo>
                      <a:pt x="2" y="2"/>
                      <a:pt x="4" y="4"/>
                      <a:pt x="5"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80" name="Freeform 331">
                <a:extLst>
                  <a:ext uri="{FF2B5EF4-FFF2-40B4-BE49-F238E27FC236}">
                    <a16:creationId xmlns:a16="http://schemas.microsoft.com/office/drawing/2014/main" id="{0A09FD59-25B2-4A49-8BF3-2C8EFECA203D}"/>
                  </a:ext>
                </a:extLst>
              </p:cNvPr>
              <p:cNvSpPr>
                <a:spLocks/>
              </p:cNvSpPr>
              <p:nvPr/>
            </p:nvSpPr>
            <p:spPr bwMode="auto">
              <a:xfrm>
                <a:off x="3594" y="2627"/>
                <a:ext cx="42" cy="29"/>
              </a:xfrm>
              <a:custGeom>
                <a:avLst/>
                <a:gdLst>
                  <a:gd name="T0" fmla="*/ 257 w 17"/>
                  <a:gd name="T1" fmla="*/ 200 h 11"/>
                  <a:gd name="T2" fmla="*/ 0 w 17"/>
                  <a:gd name="T3" fmla="*/ 0 h 11"/>
                  <a:gd name="T4" fmla="*/ 0 60000 65536"/>
                  <a:gd name="T5" fmla="*/ 0 60000 65536"/>
                </a:gdLst>
                <a:ahLst/>
                <a:cxnLst>
                  <a:cxn ang="T4">
                    <a:pos x="T0" y="T1"/>
                  </a:cxn>
                  <a:cxn ang="T5">
                    <a:pos x="T2" y="T3"/>
                  </a:cxn>
                </a:cxnLst>
                <a:rect l="0" t="0" r="r" b="b"/>
                <a:pathLst>
                  <a:path w="17" h="11">
                    <a:moveTo>
                      <a:pt x="17" y="11"/>
                    </a:moveTo>
                    <a:cubicBezTo>
                      <a:pt x="11" y="10"/>
                      <a:pt x="1" y="7"/>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81" name="Freeform 332">
                <a:extLst>
                  <a:ext uri="{FF2B5EF4-FFF2-40B4-BE49-F238E27FC236}">
                    <a16:creationId xmlns:a16="http://schemas.microsoft.com/office/drawing/2014/main" id="{8A1EFFCB-B5EA-41D0-B2E8-6B95C8FF6156}"/>
                  </a:ext>
                </a:extLst>
              </p:cNvPr>
              <p:cNvSpPr>
                <a:spLocks/>
              </p:cNvSpPr>
              <p:nvPr/>
            </p:nvSpPr>
            <p:spPr bwMode="auto">
              <a:xfrm>
                <a:off x="3601" y="2651"/>
                <a:ext cx="10" cy="16"/>
              </a:xfrm>
              <a:custGeom>
                <a:avLst/>
                <a:gdLst>
                  <a:gd name="T0" fmla="*/ 63 w 4"/>
                  <a:gd name="T1" fmla="*/ 0 h 6"/>
                  <a:gd name="T2" fmla="*/ 0 w 4"/>
                  <a:gd name="T3" fmla="*/ 115 h 6"/>
                  <a:gd name="T4" fmla="*/ 0 60000 65536"/>
                  <a:gd name="T5" fmla="*/ 0 60000 65536"/>
                </a:gdLst>
                <a:ahLst/>
                <a:cxnLst>
                  <a:cxn ang="T4">
                    <a:pos x="T0" y="T1"/>
                  </a:cxn>
                  <a:cxn ang="T5">
                    <a:pos x="T2" y="T3"/>
                  </a:cxn>
                </a:cxnLst>
                <a:rect l="0" t="0" r="r" b="b"/>
                <a:pathLst>
                  <a:path w="4" h="6">
                    <a:moveTo>
                      <a:pt x="4" y="0"/>
                    </a:moveTo>
                    <a:cubicBezTo>
                      <a:pt x="3" y="2"/>
                      <a:pt x="1" y="4"/>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82" name="Freeform 333">
                <a:extLst>
                  <a:ext uri="{FF2B5EF4-FFF2-40B4-BE49-F238E27FC236}">
                    <a16:creationId xmlns:a16="http://schemas.microsoft.com/office/drawing/2014/main" id="{4ECC4259-4C9C-41D5-B05C-526A8B717479}"/>
                  </a:ext>
                </a:extLst>
              </p:cNvPr>
              <p:cNvSpPr>
                <a:spLocks/>
              </p:cNvSpPr>
              <p:nvPr/>
            </p:nvSpPr>
            <p:spPr bwMode="auto">
              <a:xfrm>
                <a:off x="3434" y="2573"/>
                <a:ext cx="20" cy="40"/>
              </a:xfrm>
              <a:custGeom>
                <a:avLst/>
                <a:gdLst>
                  <a:gd name="T0" fmla="*/ 20 w 8"/>
                  <a:gd name="T1" fmla="*/ 0 h 15"/>
                  <a:gd name="T2" fmla="*/ 125 w 8"/>
                  <a:gd name="T3" fmla="*/ 285 h 15"/>
                  <a:gd name="T4" fmla="*/ 0 60000 65536"/>
                  <a:gd name="T5" fmla="*/ 0 60000 65536"/>
                </a:gdLst>
                <a:ahLst/>
                <a:cxnLst>
                  <a:cxn ang="T4">
                    <a:pos x="T0" y="T1"/>
                  </a:cxn>
                  <a:cxn ang="T5">
                    <a:pos x="T2" y="T3"/>
                  </a:cxn>
                </a:cxnLst>
                <a:rect l="0" t="0" r="r" b="b"/>
                <a:pathLst>
                  <a:path w="8" h="15">
                    <a:moveTo>
                      <a:pt x="1" y="0"/>
                    </a:moveTo>
                    <a:cubicBezTo>
                      <a:pt x="0" y="5"/>
                      <a:pt x="4" y="11"/>
                      <a:pt x="8" y="1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83" name="Freeform 334">
                <a:extLst>
                  <a:ext uri="{FF2B5EF4-FFF2-40B4-BE49-F238E27FC236}">
                    <a16:creationId xmlns:a16="http://schemas.microsoft.com/office/drawing/2014/main" id="{AD87A204-8C50-422B-B157-E757E2B82F56}"/>
                  </a:ext>
                </a:extLst>
              </p:cNvPr>
              <p:cNvSpPr>
                <a:spLocks/>
              </p:cNvSpPr>
              <p:nvPr/>
            </p:nvSpPr>
            <p:spPr bwMode="auto">
              <a:xfrm>
                <a:off x="3421" y="2597"/>
                <a:ext cx="20" cy="14"/>
              </a:xfrm>
              <a:custGeom>
                <a:avLst/>
                <a:gdLst>
                  <a:gd name="T0" fmla="*/ 125 w 8"/>
                  <a:gd name="T1" fmla="*/ 0 h 5"/>
                  <a:gd name="T2" fmla="*/ 0 w 8"/>
                  <a:gd name="T3" fmla="*/ 109 h 5"/>
                  <a:gd name="T4" fmla="*/ 0 60000 65536"/>
                  <a:gd name="T5" fmla="*/ 0 60000 65536"/>
                </a:gdLst>
                <a:ahLst/>
                <a:cxnLst>
                  <a:cxn ang="T4">
                    <a:pos x="T0" y="T1"/>
                  </a:cxn>
                  <a:cxn ang="T5">
                    <a:pos x="T2" y="T3"/>
                  </a:cxn>
                </a:cxnLst>
                <a:rect l="0" t="0" r="r" b="b"/>
                <a:pathLst>
                  <a:path w="8" h="5">
                    <a:moveTo>
                      <a:pt x="8" y="0"/>
                    </a:moveTo>
                    <a:cubicBezTo>
                      <a:pt x="6" y="2"/>
                      <a:pt x="3" y="4"/>
                      <a:pt x="0" y="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84" name="Freeform 335">
                <a:extLst>
                  <a:ext uri="{FF2B5EF4-FFF2-40B4-BE49-F238E27FC236}">
                    <a16:creationId xmlns:a16="http://schemas.microsoft.com/office/drawing/2014/main" id="{1C3FBFD1-4569-4636-8FD7-44AA98B174CD}"/>
                  </a:ext>
                </a:extLst>
              </p:cNvPr>
              <p:cNvSpPr>
                <a:spLocks/>
              </p:cNvSpPr>
              <p:nvPr/>
            </p:nvSpPr>
            <p:spPr bwMode="auto">
              <a:xfrm>
                <a:off x="3471" y="2720"/>
                <a:ext cx="50" cy="35"/>
              </a:xfrm>
              <a:custGeom>
                <a:avLst/>
                <a:gdLst>
                  <a:gd name="T0" fmla="*/ 313 w 20"/>
                  <a:gd name="T1" fmla="*/ 253 h 13"/>
                  <a:gd name="T2" fmla="*/ 0 w 20"/>
                  <a:gd name="T3" fmla="*/ 0 h 13"/>
                  <a:gd name="T4" fmla="*/ 0 60000 65536"/>
                  <a:gd name="T5" fmla="*/ 0 60000 65536"/>
                </a:gdLst>
                <a:ahLst/>
                <a:cxnLst>
                  <a:cxn ang="T4">
                    <a:pos x="T0" y="T1"/>
                  </a:cxn>
                  <a:cxn ang="T5">
                    <a:pos x="T2" y="T3"/>
                  </a:cxn>
                </a:cxnLst>
                <a:rect l="0" t="0" r="r" b="b"/>
                <a:pathLst>
                  <a:path w="20" h="13">
                    <a:moveTo>
                      <a:pt x="20" y="13"/>
                    </a:moveTo>
                    <a:cubicBezTo>
                      <a:pt x="11" y="13"/>
                      <a:pt x="3" y="8"/>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85" name="Freeform 336">
                <a:extLst>
                  <a:ext uri="{FF2B5EF4-FFF2-40B4-BE49-F238E27FC236}">
                    <a16:creationId xmlns:a16="http://schemas.microsoft.com/office/drawing/2014/main" id="{5099E534-CA13-496F-827B-C08F4BA02FC9}"/>
                  </a:ext>
                </a:extLst>
              </p:cNvPr>
              <p:cNvSpPr>
                <a:spLocks/>
              </p:cNvSpPr>
              <p:nvPr/>
            </p:nvSpPr>
            <p:spPr bwMode="auto">
              <a:xfrm>
                <a:off x="3484" y="2752"/>
                <a:ext cx="7" cy="16"/>
              </a:xfrm>
              <a:custGeom>
                <a:avLst/>
                <a:gdLst>
                  <a:gd name="T0" fmla="*/ 37 w 3"/>
                  <a:gd name="T1" fmla="*/ 0 h 6"/>
                  <a:gd name="T2" fmla="*/ 12 w 3"/>
                  <a:gd name="T3" fmla="*/ 115 h 6"/>
                  <a:gd name="T4" fmla="*/ 0 60000 65536"/>
                  <a:gd name="T5" fmla="*/ 0 60000 65536"/>
                </a:gdLst>
                <a:ahLst/>
                <a:cxnLst>
                  <a:cxn ang="T4">
                    <a:pos x="T0" y="T1"/>
                  </a:cxn>
                  <a:cxn ang="T5">
                    <a:pos x="T2" y="T3"/>
                  </a:cxn>
                </a:cxnLst>
                <a:rect l="0" t="0" r="r" b="b"/>
                <a:pathLst>
                  <a:path w="3" h="6">
                    <a:moveTo>
                      <a:pt x="3" y="0"/>
                    </a:moveTo>
                    <a:cubicBezTo>
                      <a:pt x="1" y="1"/>
                      <a:pt x="0" y="4"/>
                      <a:pt x="1"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86" name="Freeform 337">
                <a:extLst>
                  <a:ext uri="{FF2B5EF4-FFF2-40B4-BE49-F238E27FC236}">
                    <a16:creationId xmlns:a16="http://schemas.microsoft.com/office/drawing/2014/main" id="{BE57A6F3-2E9F-4F2F-AD0F-E6DB305696FB}"/>
                  </a:ext>
                </a:extLst>
              </p:cNvPr>
              <p:cNvSpPr>
                <a:spLocks/>
              </p:cNvSpPr>
              <p:nvPr/>
            </p:nvSpPr>
            <p:spPr bwMode="auto">
              <a:xfrm>
                <a:off x="3304" y="2704"/>
                <a:ext cx="32" cy="24"/>
              </a:xfrm>
              <a:custGeom>
                <a:avLst/>
                <a:gdLst>
                  <a:gd name="T0" fmla="*/ 194 w 13"/>
                  <a:gd name="T1" fmla="*/ 0 h 9"/>
                  <a:gd name="T2" fmla="*/ 0 w 13"/>
                  <a:gd name="T3" fmla="*/ 149 h 9"/>
                  <a:gd name="T4" fmla="*/ 0 60000 65536"/>
                  <a:gd name="T5" fmla="*/ 0 60000 65536"/>
                </a:gdLst>
                <a:ahLst/>
                <a:cxnLst>
                  <a:cxn ang="T4">
                    <a:pos x="T0" y="T1"/>
                  </a:cxn>
                  <a:cxn ang="T5">
                    <a:pos x="T2" y="T3"/>
                  </a:cxn>
                </a:cxnLst>
                <a:rect l="0" t="0" r="r" b="b"/>
                <a:pathLst>
                  <a:path w="13" h="9">
                    <a:moveTo>
                      <a:pt x="13" y="0"/>
                    </a:moveTo>
                    <a:cubicBezTo>
                      <a:pt x="11" y="5"/>
                      <a:pt x="5" y="9"/>
                      <a:pt x="0"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87" name="Freeform 338">
                <a:extLst>
                  <a:ext uri="{FF2B5EF4-FFF2-40B4-BE49-F238E27FC236}">
                    <a16:creationId xmlns:a16="http://schemas.microsoft.com/office/drawing/2014/main" id="{2E9B012B-6706-45B1-B1C2-C8F9ECB12703}"/>
                  </a:ext>
                </a:extLst>
              </p:cNvPr>
              <p:cNvSpPr>
                <a:spLocks/>
              </p:cNvSpPr>
              <p:nvPr/>
            </p:nvSpPr>
            <p:spPr bwMode="auto">
              <a:xfrm>
                <a:off x="3321" y="2725"/>
                <a:ext cx="10" cy="16"/>
              </a:xfrm>
              <a:custGeom>
                <a:avLst/>
                <a:gdLst>
                  <a:gd name="T0" fmla="*/ 0 w 4"/>
                  <a:gd name="T1" fmla="*/ 0 h 6"/>
                  <a:gd name="T2" fmla="*/ 63 w 4"/>
                  <a:gd name="T3" fmla="*/ 115 h 6"/>
                  <a:gd name="T4" fmla="*/ 0 60000 65536"/>
                  <a:gd name="T5" fmla="*/ 0 60000 65536"/>
                </a:gdLst>
                <a:ahLst/>
                <a:cxnLst>
                  <a:cxn ang="T4">
                    <a:pos x="T0" y="T1"/>
                  </a:cxn>
                  <a:cxn ang="T5">
                    <a:pos x="T2" y="T3"/>
                  </a:cxn>
                </a:cxnLst>
                <a:rect l="0" t="0" r="r" b="b"/>
                <a:pathLst>
                  <a:path w="4" h="6">
                    <a:moveTo>
                      <a:pt x="0" y="0"/>
                    </a:moveTo>
                    <a:cubicBezTo>
                      <a:pt x="2" y="2"/>
                      <a:pt x="3" y="4"/>
                      <a:pt x="4"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88" name="Freeform 339">
                <a:extLst>
                  <a:ext uri="{FF2B5EF4-FFF2-40B4-BE49-F238E27FC236}">
                    <a16:creationId xmlns:a16="http://schemas.microsoft.com/office/drawing/2014/main" id="{DC28D396-C35E-404E-AB74-9A648BF9AC4B}"/>
                  </a:ext>
                </a:extLst>
              </p:cNvPr>
              <p:cNvSpPr>
                <a:spLocks/>
              </p:cNvSpPr>
              <p:nvPr/>
            </p:nvSpPr>
            <p:spPr bwMode="auto">
              <a:xfrm>
                <a:off x="3346" y="2816"/>
                <a:ext cx="40" cy="24"/>
              </a:xfrm>
              <a:custGeom>
                <a:avLst/>
                <a:gdLst>
                  <a:gd name="T0" fmla="*/ 250 w 16"/>
                  <a:gd name="T1" fmla="*/ 171 h 9"/>
                  <a:gd name="T2" fmla="*/ 0 w 16"/>
                  <a:gd name="T3" fmla="*/ 0 h 9"/>
                  <a:gd name="T4" fmla="*/ 0 60000 65536"/>
                  <a:gd name="T5" fmla="*/ 0 60000 65536"/>
                </a:gdLst>
                <a:ahLst/>
                <a:cxnLst>
                  <a:cxn ang="T4">
                    <a:pos x="T0" y="T1"/>
                  </a:cxn>
                  <a:cxn ang="T5">
                    <a:pos x="T2" y="T3"/>
                  </a:cxn>
                </a:cxnLst>
                <a:rect l="0" t="0" r="r" b="b"/>
                <a:pathLst>
                  <a:path w="16" h="9">
                    <a:moveTo>
                      <a:pt x="16" y="9"/>
                    </a:moveTo>
                    <a:cubicBezTo>
                      <a:pt x="10" y="8"/>
                      <a:pt x="4" y="4"/>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89" name="Freeform 340">
                <a:extLst>
                  <a:ext uri="{FF2B5EF4-FFF2-40B4-BE49-F238E27FC236}">
                    <a16:creationId xmlns:a16="http://schemas.microsoft.com/office/drawing/2014/main" id="{BEE1D4A1-FBEE-4B08-8F71-D91367B438B1}"/>
                  </a:ext>
                </a:extLst>
              </p:cNvPr>
              <p:cNvSpPr>
                <a:spLocks/>
              </p:cNvSpPr>
              <p:nvPr/>
            </p:nvSpPr>
            <p:spPr bwMode="auto">
              <a:xfrm>
                <a:off x="3356" y="2835"/>
                <a:ext cx="5" cy="21"/>
              </a:xfrm>
              <a:custGeom>
                <a:avLst/>
                <a:gdLst>
                  <a:gd name="T0" fmla="*/ 33 w 2"/>
                  <a:gd name="T1" fmla="*/ 0 h 8"/>
                  <a:gd name="T2" fmla="*/ 0 w 2"/>
                  <a:gd name="T3" fmla="*/ 144 h 8"/>
                  <a:gd name="T4" fmla="*/ 0 60000 65536"/>
                  <a:gd name="T5" fmla="*/ 0 60000 65536"/>
                </a:gdLst>
                <a:ahLst/>
                <a:cxnLst>
                  <a:cxn ang="T4">
                    <a:pos x="T0" y="T1"/>
                  </a:cxn>
                  <a:cxn ang="T5">
                    <a:pos x="T2" y="T3"/>
                  </a:cxn>
                </a:cxnLst>
                <a:rect l="0" t="0" r="r" b="b"/>
                <a:pathLst>
                  <a:path w="2" h="8">
                    <a:moveTo>
                      <a:pt x="2" y="0"/>
                    </a:moveTo>
                    <a:cubicBezTo>
                      <a:pt x="1" y="3"/>
                      <a:pt x="0" y="5"/>
                      <a:pt x="0"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90" name="Freeform 341">
                <a:extLst>
                  <a:ext uri="{FF2B5EF4-FFF2-40B4-BE49-F238E27FC236}">
                    <a16:creationId xmlns:a16="http://schemas.microsoft.com/office/drawing/2014/main" id="{D6A30D3B-86B4-41AC-B46D-8E53F82A4281}"/>
                  </a:ext>
                </a:extLst>
              </p:cNvPr>
              <p:cNvSpPr>
                <a:spLocks/>
              </p:cNvSpPr>
              <p:nvPr/>
            </p:nvSpPr>
            <p:spPr bwMode="auto">
              <a:xfrm>
                <a:off x="3579" y="2891"/>
                <a:ext cx="15" cy="26"/>
              </a:xfrm>
              <a:custGeom>
                <a:avLst/>
                <a:gdLst>
                  <a:gd name="T0" fmla="*/ 83 w 6"/>
                  <a:gd name="T1" fmla="*/ 0 h 10"/>
                  <a:gd name="T2" fmla="*/ 0 w 6"/>
                  <a:gd name="T3" fmla="*/ 177 h 10"/>
                  <a:gd name="T4" fmla="*/ 0 60000 65536"/>
                  <a:gd name="T5" fmla="*/ 0 60000 65536"/>
                </a:gdLst>
                <a:ahLst/>
                <a:cxnLst>
                  <a:cxn ang="T4">
                    <a:pos x="T0" y="T1"/>
                  </a:cxn>
                  <a:cxn ang="T5">
                    <a:pos x="T2" y="T3"/>
                  </a:cxn>
                </a:cxnLst>
                <a:rect l="0" t="0" r="r" b="b"/>
                <a:pathLst>
                  <a:path w="6" h="10">
                    <a:moveTo>
                      <a:pt x="5" y="0"/>
                    </a:moveTo>
                    <a:cubicBezTo>
                      <a:pt x="6" y="4"/>
                      <a:pt x="3" y="8"/>
                      <a:pt x="0" y="1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91" name="Freeform 342">
                <a:extLst>
                  <a:ext uri="{FF2B5EF4-FFF2-40B4-BE49-F238E27FC236}">
                    <a16:creationId xmlns:a16="http://schemas.microsoft.com/office/drawing/2014/main" id="{CB197921-F9F5-4A69-AB9D-8170D26D569F}"/>
                  </a:ext>
                </a:extLst>
              </p:cNvPr>
              <p:cNvSpPr>
                <a:spLocks/>
              </p:cNvSpPr>
              <p:nvPr/>
            </p:nvSpPr>
            <p:spPr bwMode="auto">
              <a:xfrm>
                <a:off x="3586" y="2909"/>
                <a:ext cx="10" cy="8"/>
              </a:xfrm>
              <a:custGeom>
                <a:avLst/>
                <a:gdLst>
                  <a:gd name="T0" fmla="*/ 0 w 4"/>
                  <a:gd name="T1" fmla="*/ 0 h 3"/>
                  <a:gd name="T2" fmla="*/ 63 w 4"/>
                  <a:gd name="T3" fmla="*/ 56 h 3"/>
                  <a:gd name="T4" fmla="*/ 0 60000 65536"/>
                  <a:gd name="T5" fmla="*/ 0 60000 65536"/>
                </a:gdLst>
                <a:ahLst/>
                <a:cxnLst>
                  <a:cxn ang="T4">
                    <a:pos x="T0" y="T1"/>
                  </a:cxn>
                  <a:cxn ang="T5">
                    <a:pos x="T2" y="T3"/>
                  </a:cxn>
                </a:cxnLst>
                <a:rect l="0" t="0" r="r" b="b"/>
                <a:pathLst>
                  <a:path w="4" h="3">
                    <a:moveTo>
                      <a:pt x="0" y="0"/>
                    </a:moveTo>
                    <a:cubicBezTo>
                      <a:pt x="2" y="0"/>
                      <a:pt x="3" y="2"/>
                      <a:pt x="4" y="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92" name="Freeform 343">
                <a:extLst>
                  <a:ext uri="{FF2B5EF4-FFF2-40B4-BE49-F238E27FC236}">
                    <a16:creationId xmlns:a16="http://schemas.microsoft.com/office/drawing/2014/main" id="{59EA7314-FBC7-43C5-8E72-FFE84CDF8B3E}"/>
                  </a:ext>
                </a:extLst>
              </p:cNvPr>
              <p:cNvSpPr>
                <a:spLocks/>
              </p:cNvSpPr>
              <p:nvPr/>
            </p:nvSpPr>
            <p:spPr bwMode="auto">
              <a:xfrm>
                <a:off x="3771" y="2635"/>
                <a:ext cx="25" cy="40"/>
              </a:xfrm>
              <a:custGeom>
                <a:avLst/>
                <a:gdLst>
                  <a:gd name="T0" fmla="*/ 158 w 10"/>
                  <a:gd name="T1" fmla="*/ 0 h 15"/>
                  <a:gd name="T2" fmla="*/ 0 w 10"/>
                  <a:gd name="T3" fmla="*/ 285 h 15"/>
                  <a:gd name="T4" fmla="*/ 0 60000 65536"/>
                  <a:gd name="T5" fmla="*/ 0 60000 65536"/>
                </a:gdLst>
                <a:ahLst/>
                <a:cxnLst>
                  <a:cxn ang="T4">
                    <a:pos x="T0" y="T1"/>
                  </a:cxn>
                  <a:cxn ang="T5">
                    <a:pos x="T2" y="T3"/>
                  </a:cxn>
                </a:cxnLst>
                <a:rect l="0" t="0" r="r" b="b"/>
                <a:pathLst>
                  <a:path w="10" h="15">
                    <a:moveTo>
                      <a:pt x="10" y="0"/>
                    </a:moveTo>
                    <a:cubicBezTo>
                      <a:pt x="9" y="7"/>
                      <a:pt x="6" y="11"/>
                      <a:pt x="0" y="1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93" name="Freeform 344">
                <a:extLst>
                  <a:ext uri="{FF2B5EF4-FFF2-40B4-BE49-F238E27FC236}">
                    <a16:creationId xmlns:a16="http://schemas.microsoft.com/office/drawing/2014/main" id="{8BC50207-1EA6-4157-B347-C4DFB1260FA2}"/>
                  </a:ext>
                </a:extLst>
              </p:cNvPr>
              <p:cNvSpPr>
                <a:spLocks/>
              </p:cNvSpPr>
              <p:nvPr/>
            </p:nvSpPr>
            <p:spPr bwMode="auto">
              <a:xfrm>
                <a:off x="3789" y="2667"/>
                <a:ext cx="5" cy="16"/>
              </a:xfrm>
              <a:custGeom>
                <a:avLst/>
                <a:gdLst>
                  <a:gd name="T0" fmla="*/ 0 w 2"/>
                  <a:gd name="T1" fmla="*/ 0 h 6"/>
                  <a:gd name="T2" fmla="*/ 33 w 2"/>
                  <a:gd name="T3" fmla="*/ 115 h 6"/>
                  <a:gd name="T4" fmla="*/ 0 60000 65536"/>
                  <a:gd name="T5" fmla="*/ 0 60000 65536"/>
                </a:gdLst>
                <a:ahLst/>
                <a:cxnLst>
                  <a:cxn ang="T4">
                    <a:pos x="T0" y="T1"/>
                  </a:cxn>
                  <a:cxn ang="T5">
                    <a:pos x="T2" y="T3"/>
                  </a:cxn>
                </a:cxnLst>
                <a:rect l="0" t="0" r="r" b="b"/>
                <a:pathLst>
                  <a:path w="2" h="6">
                    <a:moveTo>
                      <a:pt x="0" y="0"/>
                    </a:moveTo>
                    <a:cubicBezTo>
                      <a:pt x="1" y="2"/>
                      <a:pt x="1" y="4"/>
                      <a:pt x="2"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94" name="Freeform 345">
                <a:extLst>
                  <a:ext uri="{FF2B5EF4-FFF2-40B4-BE49-F238E27FC236}">
                    <a16:creationId xmlns:a16="http://schemas.microsoft.com/office/drawing/2014/main" id="{4B9F2812-F52B-4939-B14E-DD1550724140}"/>
                  </a:ext>
                </a:extLst>
              </p:cNvPr>
              <p:cNvSpPr>
                <a:spLocks/>
              </p:cNvSpPr>
              <p:nvPr/>
            </p:nvSpPr>
            <p:spPr bwMode="auto">
              <a:xfrm>
                <a:off x="3744" y="2744"/>
                <a:ext cx="20" cy="29"/>
              </a:xfrm>
              <a:custGeom>
                <a:avLst/>
                <a:gdLst>
                  <a:gd name="T0" fmla="*/ 125 w 8"/>
                  <a:gd name="T1" fmla="*/ 200 h 11"/>
                  <a:gd name="T2" fmla="*/ 0 w 8"/>
                  <a:gd name="T3" fmla="*/ 0 h 11"/>
                  <a:gd name="T4" fmla="*/ 0 60000 65536"/>
                  <a:gd name="T5" fmla="*/ 0 60000 65536"/>
                </a:gdLst>
                <a:ahLst/>
                <a:cxnLst>
                  <a:cxn ang="T4">
                    <a:pos x="T0" y="T1"/>
                  </a:cxn>
                  <a:cxn ang="T5">
                    <a:pos x="T2" y="T3"/>
                  </a:cxn>
                </a:cxnLst>
                <a:rect l="0" t="0" r="r" b="b"/>
                <a:pathLst>
                  <a:path w="8" h="11">
                    <a:moveTo>
                      <a:pt x="8" y="11"/>
                    </a:moveTo>
                    <a:cubicBezTo>
                      <a:pt x="4" y="8"/>
                      <a:pt x="1" y="4"/>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95" name="Freeform 346">
                <a:extLst>
                  <a:ext uri="{FF2B5EF4-FFF2-40B4-BE49-F238E27FC236}">
                    <a16:creationId xmlns:a16="http://schemas.microsoft.com/office/drawing/2014/main" id="{A668983A-200A-4A82-9729-DA1039B84AFD}"/>
                  </a:ext>
                </a:extLst>
              </p:cNvPr>
              <p:cNvSpPr>
                <a:spLocks/>
              </p:cNvSpPr>
              <p:nvPr/>
            </p:nvSpPr>
            <p:spPr bwMode="auto">
              <a:xfrm>
                <a:off x="3741" y="2763"/>
                <a:ext cx="10" cy="16"/>
              </a:xfrm>
              <a:custGeom>
                <a:avLst/>
                <a:gdLst>
                  <a:gd name="T0" fmla="*/ 63 w 4"/>
                  <a:gd name="T1" fmla="*/ 0 h 6"/>
                  <a:gd name="T2" fmla="*/ 0 w 4"/>
                  <a:gd name="T3" fmla="*/ 115 h 6"/>
                  <a:gd name="T4" fmla="*/ 0 60000 65536"/>
                  <a:gd name="T5" fmla="*/ 0 60000 65536"/>
                </a:gdLst>
                <a:ahLst/>
                <a:cxnLst>
                  <a:cxn ang="T4">
                    <a:pos x="T0" y="T1"/>
                  </a:cxn>
                  <a:cxn ang="T5">
                    <a:pos x="T2" y="T3"/>
                  </a:cxn>
                </a:cxnLst>
                <a:rect l="0" t="0" r="r" b="b"/>
                <a:pathLst>
                  <a:path w="4" h="6">
                    <a:moveTo>
                      <a:pt x="4" y="0"/>
                    </a:moveTo>
                    <a:cubicBezTo>
                      <a:pt x="3" y="2"/>
                      <a:pt x="2" y="4"/>
                      <a:pt x="0"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96" name="Freeform 347">
                <a:extLst>
                  <a:ext uri="{FF2B5EF4-FFF2-40B4-BE49-F238E27FC236}">
                    <a16:creationId xmlns:a16="http://schemas.microsoft.com/office/drawing/2014/main" id="{56F7E019-69AC-4177-8BE1-D8FEDB22204C}"/>
                  </a:ext>
                </a:extLst>
              </p:cNvPr>
              <p:cNvSpPr>
                <a:spLocks/>
              </p:cNvSpPr>
              <p:nvPr/>
            </p:nvSpPr>
            <p:spPr bwMode="auto">
              <a:xfrm>
                <a:off x="3781" y="2837"/>
                <a:ext cx="18" cy="30"/>
              </a:xfrm>
              <a:custGeom>
                <a:avLst/>
                <a:gdLst>
                  <a:gd name="T0" fmla="*/ 118 w 7"/>
                  <a:gd name="T1" fmla="*/ 0 h 11"/>
                  <a:gd name="T2" fmla="*/ 0 w 7"/>
                  <a:gd name="T3" fmla="*/ 224 h 11"/>
                  <a:gd name="T4" fmla="*/ 0 60000 65536"/>
                  <a:gd name="T5" fmla="*/ 0 60000 65536"/>
                </a:gdLst>
                <a:ahLst/>
                <a:cxnLst>
                  <a:cxn ang="T4">
                    <a:pos x="T0" y="T1"/>
                  </a:cxn>
                  <a:cxn ang="T5">
                    <a:pos x="T2" y="T3"/>
                  </a:cxn>
                </a:cxnLst>
                <a:rect l="0" t="0" r="r" b="b"/>
                <a:pathLst>
                  <a:path w="7" h="11">
                    <a:moveTo>
                      <a:pt x="7" y="0"/>
                    </a:moveTo>
                    <a:cubicBezTo>
                      <a:pt x="7" y="5"/>
                      <a:pt x="6" y="9"/>
                      <a:pt x="0"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97" name="Freeform 348">
                <a:extLst>
                  <a:ext uri="{FF2B5EF4-FFF2-40B4-BE49-F238E27FC236}">
                    <a16:creationId xmlns:a16="http://schemas.microsoft.com/office/drawing/2014/main" id="{DB17A7BC-2B26-43A1-923E-DE74C312F256}"/>
                  </a:ext>
                </a:extLst>
              </p:cNvPr>
              <p:cNvSpPr>
                <a:spLocks/>
              </p:cNvSpPr>
              <p:nvPr/>
            </p:nvSpPr>
            <p:spPr bwMode="auto">
              <a:xfrm>
                <a:off x="3796" y="2856"/>
                <a:ext cx="10" cy="19"/>
              </a:xfrm>
              <a:custGeom>
                <a:avLst/>
                <a:gdLst>
                  <a:gd name="T0" fmla="*/ 0 w 4"/>
                  <a:gd name="T1" fmla="*/ 0 h 7"/>
                  <a:gd name="T2" fmla="*/ 63 w 4"/>
                  <a:gd name="T3" fmla="*/ 141 h 7"/>
                  <a:gd name="T4" fmla="*/ 0 60000 65536"/>
                  <a:gd name="T5" fmla="*/ 0 60000 65536"/>
                </a:gdLst>
                <a:ahLst/>
                <a:cxnLst>
                  <a:cxn ang="T4">
                    <a:pos x="T0" y="T1"/>
                  </a:cxn>
                  <a:cxn ang="T5">
                    <a:pos x="T2" y="T3"/>
                  </a:cxn>
                </a:cxnLst>
                <a:rect l="0" t="0" r="r" b="b"/>
                <a:pathLst>
                  <a:path w="4" h="7">
                    <a:moveTo>
                      <a:pt x="0" y="0"/>
                    </a:moveTo>
                    <a:cubicBezTo>
                      <a:pt x="1" y="2"/>
                      <a:pt x="3" y="5"/>
                      <a:pt x="4" y="7"/>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98" name="Freeform 349">
                <a:extLst>
                  <a:ext uri="{FF2B5EF4-FFF2-40B4-BE49-F238E27FC236}">
                    <a16:creationId xmlns:a16="http://schemas.microsoft.com/office/drawing/2014/main" id="{BB642B4B-DF24-4859-8C1B-B0FB187A2390}"/>
                  </a:ext>
                </a:extLst>
              </p:cNvPr>
              <p:cNvSpPr>
                <a:spLocks/>
              </p:cNvSpPr>
              <p:nvPr/>
            </p:nvSpPr>
            <p:spPr bwMode="auto">
              <a:xfrm>
                <a:off x="3684" y="2837"/>
                <a:ext cx="12" cy="51"/>
              </a:xfrm>
              <a:custGeom>
                <a:avLst/>
                <a:gdLst>
                  <a:gd name="T0" fmla="*/ 0 w 5"/>
                  <a:gd name="T1" fmla="*/ 0 h 19"/>
                  <a:gd name="T2" fmla="*/ 70 w 5"/>
                  <a:gd name="T3" fmla="*/ 368 h 19"/>
                  <a:gd name="T4" fmla="*/ 0 60000 65536"/>
                  <a:gd name="T5" fmla="*/ 0 60000 65536"/>
                </a:gdLst>
                <a:ahLst/>
                <a:cxnLst>
                  <a:cxn ang="T4">
                    <a:pos x="T0" y="T1"/>
                  </a:cxn>
                  <a:cxn ang="T5">
                    <a:pos x="T2" y="T3"/>
                  </a:cxn>
                </a:cxnLst>
                <a:rect l="0" t="0" r="r" b="b"/>
                <a:pathLst>
                  <a:path w="5" h="19">
                    <a:moveTo>
                      <a:pt x="0" y="0"/>
                    </a:moveTo>
                    <a:cubicBezTo>
                      <a:pt x="0" y="7"/>
                      <a:pt x="1" y="14"/>
                      <a:pt x="5" y="1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99" name="Freeform 350">
                <a:extLst>
                  <a:ext uri="{FF2B5EF4-FFF2-40B4-BE49-F238E27FC236}">
                    <a16:creationId xmlns:a16="http://schemas.microsoft.com/office/drawing/2014/main" id="{BA7FCBFB-10F3-4E2F-BAD6-FB7B62134B45}"/>
                  </a:ext>
                </a:extLst>
              </p:cNvPr>
              <p:cNvSpPr>
                <a:spLocks/>
              </p:cNvSpPr>
              <p:nvPr/>
            </p:nvSpPr>
            <p:spPr bwMode="auto">
              <a:xfrm>
                <a:off x="3671" y="2869"/>
                <a:ext cx="15" cy="8"/>
              </a:xfrm>
              <a:custGeom>
                <a:avLst/>
                <a:gdLst>
                  <a:gd name="T0" fmla="*/ 95 w 6"/>
                  <a:gd name="T1" fmla="*/ 0 h 3"/>
                  <a:gd name="T2" fmla="*/ 0 w 6"/>
                  <a:gd name="T3" fmla="*/ 56 h 3"/>
                  <a:gd name="T4" fmla="*/ 0 60000 65536"/>
                  <a:gd name="T5" fmla="*/ 0 60000 65536"/>
                </a:gdLst>
                <a:ahLst/>
                <a:cxnLst>
                  <a:cxn ang="T4">
                    <a:pos x="T0" y="T1"/>
                  </a:cxn>
                  <a:cxn ang="T5">
                    <a:pos x="T2" y="T3"/>
                  </a:cxn>
                </a:cxnLst>
                <a:rect l="0" t="0" r="r" b="b"/>
                <a:pathLst>
                  <a:path w="6" h="3">
                    <a:moveTo>
                      <a:pt x="6" y="0"/>
                    </a:moveTo>
                    <a:cubicBezTo>
                      <a:pt x="4" y="0"/>
                      <a:pt x="2" y="1"/>
                      <a:pt x="0" y="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00" name="Freeform 351">
                <a:extLst>
                  <a:ext uri="{FF2B5EF4-FFF2-40B4-BE49-F238E27FC236}">
                    <a16:creationId xmlns:a16="http://schemas.microsoft.com/office/drawing/2014/main" id="{D64615D1-31B7-4DB2-8753-190243827B87}"/>
                  </a:ext>
                </a:extLst>
              </p:cNvPr>
              <p:cNvSpPr>
                <a:spLocks/>
              </p:cNvSpPr>
              <p:nvPr/>
            </p:nvSpPr>
            <p:spPr bwMode="auto">
              <a:xfrm>
                <a:off x="3724" y="2933"/>
                <a:ext cx="40" cy="32"/>
              </a:xfrm>
              <a:custGeom>
                <a:avLst/>
                <a:gdLst>
                  <a:gd name="T0" fmla="*/ 250 w 16"/>
                  <a:gd name="T1" fmla="*/ 149 h 12"/>
                  <a:gd name="T2" fmla="*/ 0 w 16"/>
                  <a:gd name="T3" fmla="*/ 0 h 12"/>
                  <a:gd name="T4" fmla="*/ 0 60000 65536"/>
                  <a:gd name="T5" fmla="*/ 0 60000 65536"/>
                </a:gdLst>
                <a:ahLst/>
                <a:cxnLst>
                  <a:cxn ang="T4">
                    <a:pos x="T0" y="T1"/>
                  </a:cxn>
                  <a:cxn ang="T5">
                    <a:pos x="T2" y="T3"/>
                  </a:cxn>
                </a:cxnLst>
                <a:rect l="0" t="0" r="r" b="b"/>
                <a:pathLst>
                  <a:path w="16" h="12">
                    <a:moveTo>
                      <a:pt x="16" y="8"/>
                    </a:moveTo>
                    <a:cubicBezTo>
                      <a:pt x="11" y="12"/>
                      <a:pt x="1" y="5"/>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01" name="Freeform 352">
                <a:extLst>
                  <a:ext uri="{FF2B5EF4-FFF2-40B4-BE49-F238E27FC236}">
                    <a16:creationId xmlns:a16="http://schemas.microsoft.com/office/drawing/2014/main" id="{6ABB94EE-3946-49EB-901D-00A915726CCC}"/>
                  </a:ext>
                </a:extLst>
              </p:cNvPr>
              <p:cNvSpPr>
                <a:spLocks/>
              </p:cNvSpPr>
              <p:nvPr/>
            </p:nvSpPr>
            <p:spPr bwMode="auto">
              <a:xfrm>
                <a:off x="3726" y="2955"/>
                <a:ext cx="10" cy="8"/>
              </a:xfrm>
              <a:custGeom>
                <a:avLst/>
                <a:gdLst>
                  <a:gd name="T0" fmla="*/ 63 w 4"/>
                  <a:gd name="T1" fmla="*/ 0 h 3"/>
                  <a:gd name="T2" fmla="*/ 0 w 4"/>
                  <a:gd name="T3" fmla="*/ 56 h 3"/>
                  <a:gd name="T4" fmla="*/ 0 60000 65536"/>
                  <a:gd name="T5" fmla="*/ 0 60000 65536"/>
                </a:gdLst>
                <a:ahLst/>
                <a:cxnLst>
                  <a:cxn ang="T4">
                    <a:pos x="T0" y="T1"/>
                  </a:cxn>
                  <a:cxn ang="T5">
                    <a:pos x="T2" y="T3"/>
                  </a:cxn>
                </a:cxnLst>
                <a:rect l="0" t="0" r="r" b="b"/>
                <a:pathLst>
                  <a:path w="4" h="3">
                    <a:moveTo>
                      <a:pt x="4" y="0"/>
                    </a:moveTo>
                    <a:cubicBezTo>
                      <a:pt x="3" y="0"/>
                      <a:pt x="1" y="2"/>
                      <a:pt x="0" y="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02" name="Freeform 353">
                <a:extLst>
                  <a:ext uri="{FF2B5EF4-FFF2-40B4-BE49-F238E27FC236}">
                    <a16:creationId xmlns:a16="http://schemas.microsoft.com/office/drawing/2014/main" id="{61282D49-1AF4-4AC6-AA8B-D54FA89A3935}"/>
                  </a:ext>
                </a:extLst>
              </p:cNvPr>
              <p:cNvSpPr>
                <a:spLocks/>
              </p:cNvSpPr>
              <p:nvPr/>
            </p:nvSpPr>
            <p:spPr bwMode="auto">
              <a:xfrm>
                <a:off x="3761" y="2160"/>
                <a:ext cx="15" cy="35"/>
              </a:xfrm>
              <a:custGeom>
                <a:avLst/>
                <a:gdLst>
                  <a:gd name="T0" fmla="*/ 95 w 6"/>
                  <a:gd name="T1" fmla="*/ 0 h 13"/>
                  <a:gd name="T2" fmla="*/ 0 w 6"/>
                  <a:gd name="T3" fmla="*/ 253 h 13"/>
                  <a:gd name="T4" fmla="*/ 0 60000 65536"/>
                  <a:gd name="T5" fmla="*/ 0 60000 65536"/>
                </a:gdLst>
                <a:ahLst/>
                <a:cxnLst>
                  <a:cxn ang="T4">
                    <a:pos x="T0" y="T1"/>
                  </a:cxn>
                  <a:cxn ang="T5">
                    <a:pos x="T2" y="T3"/>
                  </a:cxn>
                </a:cxnLst>
                <a:rect l="0" t="0" r="r" b="b"/>
                <a:pathLst>
                  <a:path w="6" h="13">
                    <a:moveTo>
                      <a:pt x="6" y="0"/>
                    </a:moveTo>
                    <a:cubicBezTo>
                      <a:pt x="6" y="5"/>
                      <a:pt x="5" y="10"/>
                      <a:pt x="0" y="1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03" name="Freeform 354">
                <a:extLst>
                  <a:ext uri="{FF2B5EF4-FFF2-40B4-BE49-F238E27FC236}">
                    <a16:creationId xmlns:a16="http://schemas.microsoft.com/office/drawing/2014/main" id="{E01A2BC6-8CD4-41C8-969F-D3B95A0952F8}"/>
                  </a:ext>
                </a:extLst>
              </p:cNvPr>
              <p:cNvSpPr>
                <a:spLocks/>
              </p:cNvSpPr>
              <p:nvPr/>
            </p:nvSpPr>
            <p:spPr bwMode="auto">
              <a:xfrm>
                <a:off x="3771" y="2187"/>
                <a:ext cx="10" cy="5"/>
              </a:xfrm>
              <a:custGeom>
                <a:avLst/>
                <a:gdLst>
                  <a:gd name="T0" fmla="*/ 0 w 4"/>
                  <a:gd name="T1" fmla="*/ 0 h 2"/>
                  <a:gd name="T2" fmla="*/ 63 w 4"/>
                  <a:gd name="T3" fmla="*/ 33 h 2"/>
                  <a:gd name="T4" fmla="*/ 0 60000 65536"/>
                  <a:gd name="T5" fmla="*/ 0 60000 65536"/>
                </a:gdLst>
                <a:ahLst/>
                <a:cxnLst>
                  <a:cxn ang="T4">
                    <a:pos x="T0" y="T1"/>
                  </a:cxn>
                  <a:cxn ang="T5">
                    <a:pos x="T2" y="T3"/>
                  </a:cxn>
                </a:cxnLst>
                <a:rect l="0" t="0" r="r" b="b"/>
                <a:pathLst>
                  <a:path w="4" h="2">
                    <a:moveTo>
                      <a:pt x="0" y="0"/>
                    </a:moveTo>
                    <a:cubicBezTo>
                      <a:pt x="1" y="0"/>
                      <a:pt x="3" y="1"/>
                      <a:pt x="4"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04" name="Freeform 355">
                <a:extLst>
                  <a:ext uri="{FF2B5EF4-FFF2-40B4-BE49-F238E27FC236}">
                    <a16:creationId xmlns:a16="http://schemas.microsoft.com/office/drawing/2014/main" id="{A31EC0B9-4422-4D72-B4AB-9C99954F4C69}"/>
                  </a:ext>
                </a:extLst>
              </p:cNvPr>
              <p:cNvSpPr>
                <a:spLocks/>
              </p:cNvSpPr>
              <p:nvPr/>
            </p:nvSpPr>
            <p:spPr bwMode="auto">
              <a:xfrm>
                <a:off x="3651" y="2416"/>
                <a:ext cx="10" cy="29"/>
              </a:xfrm>
              <a:custGeom>
                <a:avLst/>
                <a:gdLst>
                  <a:gd name="T0" fmla="*/ 63 w 4"/>
                  <a:gd name="T1" fmla="*/ 0 h 11"/>
                  <a:gd name="T2" fmla="*/ 0 w 4"/>
                  <a:gd name="T3" fmla="*/ 200 h 11"/>
                  <a:gd name="T4" fmla="*/ 0 60000 65536"/>
                  <a:gd name="T5" fmla="*/ 0 60000 65536"/>
                </a:gdLst>
                <a:ahLst/>
                <a:cxnLst>
                  <a:cxn ang="T4">
                    <a:pos x="T0" y="T1"/>
                  </a:cxn>
                  <a:cxn ang="T5">
                    <a:pos x="T2" y="T3"/>
                  </a:cxn>
                </a:cxnLst>
                <a:rect l="0" t="0" r="r" b="b"/>
                <a:pathLst>
                  <a:path w="4" h="11">
                    <a:moveTo>
                      <a:pt x="4" y="0"/>
                    </a:moveTo>
                    <a:cubicBezTo>
                      <a:pt x="2" y="4"/>
                      <a:pt x="1" y="7"/>
                      <a:pt x="0"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05" name="Freeform 356">
                <a:extLst>
                  <a:ext uri="{FF2B5EF4-FFF2-40B4-BE49-F238E27FC236}">
                    <a16:creationId xmlns:a16="http://schemas.microsoft.com/office/drawing/2014/main" id="{89A0D4EA-D07C-4783-BD7F-141EA80620FD}"/>
                  </a:ext>
                </a:extLst>
              </p:cNvPr>
              <p:cNvSpPr>
                <a:spLocks/>
              </p:cNvSpPr>
              <p:nvPr/>
            </p:nvSpPr>
            <p:spPr bwMode="auto">
              <a:xfrm>
                <a:off x="3644" y="2427"/>
                <a:ext cx="10" cy="8"/>
              </a:xfrm>
              <a:custGeom>
                <a:avLst/>
                <a:gdLst>
                  <a:gd name="T0" fmla="*/ 63 w 4"/>
                  <a:gd name="T1" fmla="*/ 56 h 3"/>
                  <a:gd name="T2" fmla="*/ 0 w 4"/>
                  <a:gd name="T3" fmla="*/ 0 h 3"/>
                  <a:gd name="T4" fmla="*/ 0 60000 65536"/>
                  <a:gd name="T5" fmla="*/ 0 60000 65536"/>
                </a:gdLst>
                <a:ahLst/>
                <a:cxnLst>
                  <a:cxn ang="T4">
                    <a:pos x="T0" y="T1"/>
                  </a:cxn>
                  <a:cxn ang="T5">
                    <a:pos x="T2" y="T3"/>
                  </a:cxn>
                </a:cxnLst>
                <a:rect l="0" t="0" r="r" b="b"/>
                <a:pathLst>
                  <a:path w="4" h="3">
                    <a:moveTo>
                      <a:pt x="4" y="3"/>
                    </a:moveTo>
                    <a:cubicBezTo>
                      <a:pt x="3" y="1"/>
                      <a:pt x="2" y="0"/>
                      <a:pt x="0"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06" name="Freeform 357">
                <a:extLst>
                  <a:ext uri="{FF2B5EF4-FFF2-40B4-BE49-F238E27FC236}">
                    <a16:creationId xmlns:a16="http://schemas.microsoft.com/office/drawing/2014/main" id="{40ABE96F-9C61-4A0E-9D5C-1B45EAC1D301}"/>
                  </a:ext>
                </a:extLst>
              </p:cNvPr>
              <p:cNvSpPr>
                <a:spLocks/>
              </p:cNvSpPr>
              <p:nvPr/>
            </p:nvSpPr>
            <p:spPr bwMode="auto">
              <a:xfrm>
                <a:off x="3391" y="2472"/>
                <a:ext cx="15" cy="35"/>
              </a:xfrm>
              <a:custGeom>
                <a:avLst/>
                <a:gdLst>
                  <a:gd name="T0" fmla="*/ 95 w 6"/>
                  <a:gd name="T1" fmla="*/ 0 h 13"/>
                  <a:gd name="T2" fmla="*/ 20 w 6"/>
                  <a:gd name="T3" fmla="*/ 253 h 13"/>
                  <a:gd name="T4" fmla="*/ 0 60000 65536"/>
                  <a:gd name="T5" fmla="*/ 0 60000 65536"/>
                </a:gdLst>
                <a:ahLst/>
                <a:cxnLst>
                  <a:cxn ang="T4">
                    <a:pos x="T0" y="T1"/>
                  </a:cxn>
                  <a:cxn ang="T5">
                    <a:pos x="T2" y="T3"/>
                  </a:cxn>
                </a:cxnLst>
                <a:rect l="0" t="0" r="r" b="b"/>
                <a:pathLst>
                  <a:path w="6" h="13">
                    <a:moveTo>
                      <a:pt x="6" y="0"/>
                    </a:moveTo>
                    <a:cubicBezTo>
                      <a:pt x="3" y="4"/>
                      <a:pt x="0" y="8"/>
                      <a:pt x="1" y="13"/>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07" name="Freeform 358">
                <a:extLst>
                  <a:ext uri="{FF2B5EF4-FFF2-40B4-BE49-F238E27FC236}">
                    <a16:creationId xmlns:a16="http://schemas.microsoft.com/office/drawing/2014/main" id="{120E70D0-0BAB-4A73-88D6-E7368506F618}"/>
                  </a:ext>
                </a:extLst>
              </p:cNvPr>
              <p:cNvSpPr>
                <a:spLocks/>
              </p:cNvSpPr>
              <p:nvPr/>
            </p:nvSpPr>
            <p:spPr bwMode="auto">
              <a:xfrm>
                <a:off x="3374" y="2480"/>
                <a:ext cx="17" cy="13"/>
              </a:xfrm>
              <a:custGeom>
                <a:avLst/>
                <a:gdLst>
                  <a:gd name="T0" fmla="*/ 100 w 7"/>
                  <a:gd name="T1" fmla="*/ 88 h 5"/>
                  <a:gd name="T2" fmla="*/ 0 w 7"/>
                  <a:gd name="T3" fmla="*/ 21 h 5"/>
                  <a:gd name="T4" fmla="*/ 0 60000 65536"/>
                  <a:gd name="T5" fmla="*/ 0 60000 65536"/>
                </a:gdLst>
                <a:ahLst/>
                <a:cxnLst>
                  <a:cxn ang="T4">
                    <a:pos x="T0" y="T1"/>
                  </a:cxn>
                  <a:cxn ang="T5">
                    <a:pos x="T2" y="T3"/>
                  </a:cxn>
                </a:cxnLst>
                <a:rect l="0" t="0" r="r" b="b"/>
                <a:pathLst>
                  <a:path w="7" h="5">
                    <a:moveTo>
                      <a:pt x="7" y="5"/>
                    </a:moveTo>
                    <a:cubicBezTo>
                      <a:pt x="6" y="1"/>
                      <a:pt x="3" y="0"/>
                      <a:pt x="0"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08" name="Freeform 359">
                <a:extLst>
                  <a:ext uri="{FF2B5EF4-FFF2-40B4-BE49-F238E27FC236}">
                    <a16:creationId xmlns:a16="http://schemas.microsoft.com/office/drawing/2014/main" id="{6FC2076D-8DB0-4D6F-B1DE-E0B7781C73AB}"/>
                  </a:ext>
                </a:extLst>
              </p:cNvPr>
              <p:cNvSpPr>
                <a:spLocks/>
              </p:cNvSpPr>
              <p:nvPr/>
            </p:nvSpPr>
            <p:spPr bwMode="auto">
              <a:xfrm>
                <a:off x="3411" y="1688"/>
                <a:ext cx="28" cy="51"/>
              </a:xfrm>
              <a:custGeom>
                <a:avLst/>
                <a:gdLst>
                  <a:gd name="T0" fmla="*/ 181 w 11"/>
                  <a:gd name="T1" fmla="*/ 0 h 19"/>
                  <a:gd name="T2" fmla="*/ 0 w 11"/>
                  <a:gd name="T3" fmla="*/ 368 h 19"/>
                  <a:gd name="T4" fmla="*/ 0 60000 65536"/>
                  <a:gd name="T5" fmla="*/ 0 60000 65536"/>
                </a:gdLst>
                <a:ahLst/>
                <a:cxnLst>
                  <a:cxn ang="T4">
                    <a:pos x="T0" y="T1"/>
                  </a:cxn>
                  <a:cxn ang="T5">
                    <a:pos x="T2" y="T3"/>
                  </a:cxn>
                </a:cxnLst>
                <a:rect l="0" t="0" r="r" b="b"/>
                <a:pathLst>
                  <a:path w="11" h="19">
                    <a:moveTo>
                      <a:pt x="11" y="0"/>
                    </a:moveTo>
                    <a:cubicBezTo>
                      <a:pt x="10" y="8"/>
                      <a:pt x="8" y="15"/>
                      <a:pt x="0" y="1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09" name="Freeform 360">
                <a:extLst>
                  <a:ext uri="{FF2B5EF4-FFF2-40B4-BE49-F238E27FC236}">
                    <a16:creationId xmlns:a16="http://schemas.microsoft.com/office/drawing/2014/main" id="{E0EDE216-8C49-45F0-9B9F-A7678167985B}"/>
                  </a:ext>
                </a:extLst>
              </p:cNvPr>
              <p:cNvSpPr>
                <a:spLocks/>
              </p:cNvSpPr>
              <p:nvPr/>
            </p:nvSpPr>
            <p:spPr bwMode="auto">
              <a:xfrm>
                <a:off x="3429" y="1720"/>
                <a:ext cx="17" cy="13"/>
              </a:xfrm>
              <a:custGeom>
                <a:avLst/>
                <a:gdLst>
                  <a:gd name="T0" fmla="*/ 0 w 7"/>
                  <a:gd name="T1" fmla="*/ 0 h 5"/>
                  <a:gd name="T2" fmla="*/ 100 w 7"/>
                  <a:gd name="T3" fmla="*/ 88 h 5"/>
                  <a:gd name="T4" fmla="*/ 0 60000 65536"/>
                  <a:gd name="T5" fmla="*/ 0 60000 65536"/>
                </a:gdLst>
                <a:ahLst/>
                <a:cxnLst>
                  <a:cxn ang="T4">
                    <a:pos x="T0" y="T1"/>
                  </a:cxn>
                  <a:cxn ang="T5">
                    <a:pos x="T2" y="T3"/>
                  </a:cxn>
                </a:cxnLst>
                <a:rect l="0" t="0" r="r" b="b"/>
                <a:pathLst>
                  <a:path w="7" h="5">
                    <a:moveTo>
                      <a:pt x="0" y="0"/>
                    </a:moveTo>
                    <a:cubicBezTo>
                      <a:pt x="4" y="0"/>
                      <a:pt x="6" y="1"/>
                      <a:pt x="7" y="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10" name="Freeform 361">
                <a:extLst>
                  <a:ext uri="{FF2B5EF4-FFF2-40B4-BE49-F238E27FC236}">
                    <a16:creationId xmlns:a16="http://schemas.microsoft.com/office/drawing/2014/main" id="{866925FC-84DD-4F0D-B119-E32FB443F30A}"/>
                  </a:ext>
                </a:extLst>
              </p:cNvPr>
              <p:cNvSpPr>
                <a:spLocks/>
              </p:cNvSpPr>
              <p:nvPr/>
            </p:nvSpPr>
            <p:spPr bwMode="auto">
              <a:xfrm>
                <a:off x="3131" y="2576"/>
                <a:ext cx="38" cy="43"/>
              </a:xfrm>
              <a:custGeom>
                <a:avLst/>
                <a:gdLst>
                  <a:gd name="T0" fmla="*/ 0 w 15"/>
                  <a:gd name="T1" fmla="*/ 0 h 16"/>
                  <a:gd name="T2" fmla="*/ 243 w 15"/>
                  <a:gd name="T3" fmla="*/ 312 h 16"/>
                  <a:gd name="T4" fmla="*/ 0 60000 65536"/>
                  <a:gd name="T5" fmla="*/ 0 60000 65536"/>
                </a:gdLst>
                <a:ahLst/>
                <a:cxnLst>
                  <a:cxn ang="T4">
                    <a:pos x="T0" y="T1"/>
                  </a:cxn>
                  <a:cxn ang="T5">
                    <a:pos x="T2" y="T3"/>
                  </a:cxn>
                </a:cxnLst>
                <a:rect l="0" t="0" r="r" b="b"/>
                <a:pathLst>
                  <a:path w="15" h="16">
                    <a:moveTo>
                      <a:pt x="0" y="0"/>
                    </a:moveTo>
                    <a:cubicBezTo>
                      <a:pt x="1" y="8"/>
                      <a:pt x="7" y="13"/>
                      <a:pt x="15" y="1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11" name="Freeform 362">
                <a:extLst>
                  <a:ext uri="{FF2B5EF4-FFF2-40B4-BE49-F238E27FC236}">
                    <a16:creationId xmlns:a16="http://schemas.microsoft.com/office/drawing/2014/main" id="{161B01EC-B7D4-489D-81D6-BDCB679C7638}"/>
                  </a:ext>
                </a:extLst>
              </p:cNvPr>
              <p:cNvSpPr>
                <a:spLocks/>
              </p:cNvSpPr>
              <p:nvPr/>
            </p:nvSpPr>
            <p:spPr bwMode="auto">
              <a:xfrm>
                <a:off x="3129" y="2603"/>
                <a:ext cx="15" cy="37"/>
              </a:xfrm>
              <a:custGeom>
                <a:avLst/>
                <a:gdLst>
                  <a:gd name="T0" fmla="*/ 95 w 6"/>
                  <a:gd name="T1" fmla="*/ 0 h 14"/>
                  <a:gd name="T2" fmla="*/ 0 w 6"/>
                  <a:gd name="T3" fmla="*/ 259 h 14"/>
                  <a:gd name="T4" fmla="*/ 0 60000 65536"/>
                  <a:gd name="T5" fmla="*/ 0 60000 65536"/>
                </a:gdLst>
                <a:ahLst/>
                <a:cxnLst>
                  <a:cxn ang="T4">
                    <a:pos x="T0" y="T1"/>
                  </a:cxn>
                  <a:cxn ang="T5">
                    <a:pos x="T2" y="T3"/>
                  </a:cxn>
                </a:cxnLst>
                <a:rect l="0" t="0" r="r" b="b"/>
                <a:pathLst>
                  <a:path w="6" h="14">
                    <a:moveTo>
                      <a:pt x="6" y="0"/>
                    </a:moveTo>
                    <a:cubicBezTo>
                      <a:pt x="2" y="4"/>
                      <a:pt x="0" y="9"/>
                      <a:pt x="0" y="14"/>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12" name="Freeform 363">
                <a:extLst>
                  <a:ext uri="{FF2B5EF4-FFF2-40B4-BE49-F238E27FC236}">
                    <a16:creationId xmlns:a16="http://schemas.microsoft.com/office/drawing/2014/main" id="{B0CDF548-9DD0-43A0-996E-63E399A5FAB1}"/>
                  </a:ext>
                </a:extLst>
              </p:cNvPr>
              <p:cNvSpPr>
                <a:spLocks/>
              </p:cNvSpPr>
              <p:nvPr/>
            </p:nvSpPr>
            <p:spPr bwMode="auto">
              <a:xfrm>
                <a:off x="3119" y="2763"/>
                <a:ext cx="32" cy="74"/>
              </a:xfrm>
              <a:custGeom>
                <a:avLst/>
                <a:gdLst>
                  <a:gd name="T0" fmla="*/ 12 w 13"/>
                  <a:gd name="T1" fmla="*/ 0 h 28"/>
                  <a:gd name="T2" fmla="*/ 194 w 13"/>
                  <a:gd name="T3" fmla="*/ 518 h 28"/>
                  <a:gd name="T4" fmla="*/ 0 60000 65536"/>
                  <a:gd name="T5" fmla="*/ 0 60000 65536"/>
                </a:gdLst>
                <a:ahLst/>
                <a:cxnLst>
                  <a:cxn ang="T4">
                    <a:pos x="T0" y="T1"/>
                  </a:cxn>
                  <a:cxn ang="T5">
                    <a:pos x="T2" y="T3"/>
                  </a:cxn>
                </a:cxnLst>
                <a:rect l="0" t="0" r="r" b="b"/>
                <a:pathLst>
                  <a:path w="13" h="28">
                    <a:moveTo>
                      <a:pt x="1" y="0"/>
                    </a:moveTo>
                    <a:cubicBezTo>
                      <a:pt x="0" y="10"/>
                      <a:pt x="4" y="21"/>
                      <a:pt x="13" y="2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13" name="Freeform 364">
                <a:extLst>
                  <a:ext uri="{FF2B5EF4-FFF2-40B4-BE49-F238E27FC236}">
                    <a16:creationId xmlns:a16="http://schemas.microsoft.com/office/drawing/2014/main" id="{28A93680-7C17-400E-9743-0E96A654F8CE}"/>
                  </a:ext>
                </a:extLst>
              </p:cNvPr>
              <p:cNvSpPr>
                <a:spLocks/>
              </p:cNvSpPr>
              <p:nvPr/>
            </p:nvSpPr>
            <p:spPr bwMode="auto">
              <a:xfrm>
                <a:off x="3101" y="2811"/>
                <a:ext cx="25" cy="29"/>
              </a:xfrm>
              <a:custGeom>
                <a:avLst/>
                <a:gdLst>
                  <a:gd name="T0" fmla="*/ 158 w 10"/>
                  <a:gd name="T1" fmla="*/ 0 h 11"/>
                  <a:gd name="T2" fmla="*/ 0 w 10"/>
                  <a:gd name="T3" fmla="*/ 200 h 11"/>
                  <a:gd name="T4" fmla="*/ 0 60000 65536"/>
                  <a:gd name="T5" fmla="*/ 0 60000 65536"/>
                </a:gdLst>
                <a:ahLst/>
                <a:cxnLst>
                  <a:cxn ang="T4">
                    <a:pos x="T0" y="T1"/>
                  </a:cxn>
                  <a:cxn ang="T5">
                    <a:pos x="T2" y="T3"/>
                  </a:cxn>
                </a:cxnLst>
                <a:rect l="0" t="0" r="r" b="b"/>
                <a:pathLst>
                  <a:path w="10" h="11">
                    <a:moveTo>
                      <a:pt x="10" y="0"/>
                    </a:moveTo>
                    <a:cubicBezTo>
                      <a:pt x="6" y="3"/>
                      <a:pt x="1" y="6"/>
                      <a:pt x="0"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14" name="Freeform 365">
                <a:extLst>
                  <a:ext uri="{FF2B5EF4-FFF2-40B4-BE49-F238E27FC236}">
                    <a16:creationId xmlns:a16="http://schemas.microsoft.com/office/drawing/2014/main" id="{897FF1EC-7B2B-46B1-B5B0-DD01D8D75211}"/>
                  </a:ext>
                </a:extLst>
              </p:cNvPr>
              <p:cNvSpPr>
                <a:spLocks/>
              </p:cNvSpPr>
              <p:nvPr/>
            </p:nvSpPr>
            <p:spPr bwMode="auto">
              <a:xfrm>
                <a:off x="3156" y="2931"/>
                <a:ext cx="73" cy="37"/>
              </a:xfrm>
              <a:custGeom>
                <a:avLst/>
                <a:gdLst>
                  <a:gd name="T0" fmla="*/ 0 w 29"/>
                  <a:gd name="T1" fmla="*/ 132 h 14"/>
                  <a:gd name="T2" fmla="*/ 463 w 29"/>
                  <a:gd name="T3" fmla="*/ 0 h 14"/>
                  <a:gd name="T4" fmla="*/ 0 60000 65536"/>
                  <a:gd name="T5" fmla="*/ 0 60000 65536"/>
                </a:gdLst>
                <a:ahLst/>
                <a:cxnLst>
                  <a:cxn ang="T4">
                    <a:pos x="T0" y="T1"/>
                  </a:cxn>
                  <a:cxn ang="T5">
                    <a:pos x="T2" y="T3"/>
                  </a:cxn>
                </a:cxnLst>
                <a:rect l="0" t="0" r="r" b="b"/>
                <a:pathLst>
                  <a:path w="29" h="14">
                    <a:moveTo>
                      <a:pt x="0" y="7"/>
                    </a:moveTo>
                    <a:cubicBezTo>
                      <a:pt x="6" y="14"/>
                      <a:pt x="24" y="6"/>
                      <a:pt x="29"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15" name="Freeform 366">
                <a:extLst>
                  <a:ext uri="{FF2B5EF4-FFF2-40B4-BE49-F238E27FC236}">
                    <a16:creationId xmlns:a16="http://schemas.microsoft.com/office/drawing/2014/main" id="{D02D0258-B448-4E24-B9CE-146D8ED43E52}"/>
                  </a:ext>
                </a:extLst>
              </p:cNvPr>
              <p:cNvSpPr>
                <a:spLocks/>
              </p:cNvSpPr>
              <p:nvPr/>
            </p:nvSpPr>
            <p:spPr bwMode="auto">
              <a:xfrm>
                <a:off x="3199" y="2955"/>
                <a:ext cx="22" cy="29"/>
              </a:xfrm>
              <a:custGeom>
                <a:avLst/>
                <a:gdLst>
                  <a:gd name="T0" fmla="*/ 0 w 9"/>
                  <a:gd name="T1" fmla="*/ 0 h 11"/>
                  <a:gd name="T2" fmla="*/ 132 w 9"/>
                  <a:gd name="T3" fmla="*/ 200 h 11"/>
                  <a:gd name="T4" fmla="*/ 0 60000 65536"/>
                  <a:gd name="T5" fmla="*/ 0 60000 65536"/>
                </a:gdLst>
                <a:ahLst/>
                <a:cxnLst>
                  <a:cxn ang="T4">
                    <a:pos x="T0" y="T1"/>
                  </a:cxn>
                  <a:cxn ang="T5">
                    <a:pos x="T2" y="T3"/>
                  </a:cxn>
                </a:cxnLst>
                <a:rect l="0" t="0" r="r" b="b"/>
                <a:pathLst>
                  <a:path w="9" h="11">
                    <a:moveTo>
                      <a:pt x="0" y="0"/>
                    </a:moveTo>
                    <a:cubicBezTo>
                      <a:pt x="3" y="3"/>
                      <a:pt x="7" y="6"/>
                      <a:pt x="9" y="1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16" name="Freeform 367">
                <a:extLst>
                  <a:ext uri="{FF2B5EF4-FFF2-40B4-BE49-F238E27FC236}">
                    <a16:creationId xmlns:a16="http://schemas.microsoft.com/office/drawing/2014/main" id="{F6B7A367-0A14-43AD-B91A-F85B04C91448}"/>
                  </a:ext>
                </a:extLst>
              </p:cNvPr>
              <p:cNvSpPr>
                <a:spLocks/>
              </p:cNvSpPr>
              <p:nvPr/>
            </p:nvSpPr>
            <p:spPr bwMode="auto">
              <a:xfrm>
                <a:off x="3386" y="2955"/>
                <a:ext cx="30" cy="50"/>
              </a:xfrm>
              <a:custGeom>
                <a:avLst/>
                <a:gdLst>
                  <a:gd name="T0" fmla="*/ 0 w 12"/>
                  <a:gd name="T1" fmla="*/ 0 h 19"/>
                  <a:gd name="T2" fmla="*/ 188 w 12"/>
                  <a:gd name="T3" fmla="*/ 347 h 19"/>
                  <a:gd name="T4" fmla="*/ 0 60000 65536"/>
                  <a:gd name="T5" fmla="*/ 0 60000 65536"/>
                </a:gdLst>
                <a:ahLst/>
                <a:cxnLst>
                  <a:cxn ang="T4">
                    <a:pos x="T0" y="T1"/>
                  </a:cxn>
                  <a:cxn ang="T5">
                    <a:pos x="T2" y="T3"/>
                  </a:cxn>
                </a:cxnLst>
                <a:rect l="0" t="0" r="r" b="b"/>
                <a:pathLst>
                  <a:path w="12" h="19">
                    <a:moveTo>
                      <a:pt x="0" y="0"/>
                    </a:moveTo>
                    <a:cubicBezTo>
                      <a:pt x="1" y="8"/>
                      <a:pt x="5" y="13"/>
                      <a:pt x="12" y="19"/>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17" name="Freeform 368">
                <a:extLst>
                  <a:ext uri="{FF2B5EF4-FFF2-40B4-BE49-F238E27FC236}">
                    <a16:creationId xmlns:a16="http://schemas.microsoft.com/office/drawing/2014/main" id="{435B3719-138A-4A66-9F09-2D7FE8A2D9BA}"/>
                  </a:ext>
                </a:extLst>
              </p:cNvPr>
              <p:cNvSpPr>
                <a:spLocks/>
              </p:cNvSpPr>
              <p:nvPr/>
            </p:nvSpPr>
            <p:spPr bwMode="auto">
              <a:xfrm>
                <a:off x="3369" y="2976"/>
                <a:ext cx="25" cy="5"/>
              </a:xfrm>
              <a:custGeom>
                <a:avLst/>
                <a:gdLst>
                  <a:gd name="T0" fmla="*/ 158 w 10"/>
                  <a:gd name="T1" fmla="*/ 20 h 2"/>
                  <a:gd name="T2" fmla="*/ 0 w 10"/>
                  <a:gd name="T3" fmla="*/ 33 h 2"/>
                  <a:gd name="T4" fmla="*/ 0 60000 65536"/>
                  <a:gd name="T5" fmla="*/ 0 60000 65536"/>
                </a:gdLst>
                <a:ahLst/>
                <a:cxnLst>
                  <a:cxn ang="T4">
                    <a:pos x="T0" y="T1"/>
                  </a:cxn>
                  <a:cxn ang="T5">
                    <a:pos x="T2" y="T3"/>
                  </a:cxn>
                </a:cxnLst>
                <a:rect l="0" t="0" r="r" b="b"/>
                <a:pathLst>
                  <a:path w="10" h="2">
                    <a:moveTo>
                      <a:pt x="10" y="1"/>
                    </a:moveTo>
                    <a:cubicBezTo>
                      <a:pt x="6" y="0"/>
                      <a:pt x="3" y="1"/>
                      <a:pt x="0" y="2"/>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18" name="Freeform 369">
                <a:extLst>
                  <a:ext uri="{FF2B5EF4-FFF2-40B4-BE49-F238E27FC236}">
                    <a16:creationId xmlns:a16="http://schemas.microsoft.com/office/drawing/2014/main" id="{C4EC6C63-BA87-45B7-AB77-BE93D1B1AD95}"/>
                  </a:ext>
                </a:extLst>
              </p:cNvPr>
              <p:cNvSpPr>
                <a:spLocks/>
              </p:cNvSpPr>
              <p:nvPr/>
            </p:nvSpPr>
            <p:spPr bwMode="auto">
              <a:xfrm>
                <a:off x="2419" y="2941"/>
                <a:ext cx="62" cy="35"/>
              </a:xfrm>
              <a:custGeom>
                <a:avLst/>
                <a:gdLst>
                  <a:gd name="T0" fmla="*/ 0 w 25"/>
                  <a:gd name="T1" fmla="*/ 137 h 13"/>
                  <a:gd name="T2" fmla="*/ 382 w 25"/>
                  <a:gd name="T3" fmla="*/ 0 h 13"/>
                  <a:gd name="T4" fmla="*/ 0 60000 65536"/>
                  <a:gd name="T5" fmla="*/ 0 60000 65536"/>
                </a:gdLst>
                <a:ahLst/>
                <a:cxnLst>
                  <a:cxn ang="T4">
                    <a:pos x="T0" y="T1"/>
                  </a:cxn>
                  <a:cxn ang="T5">
                    <a:pos x="T2" y="T3"/>
                  </a:cxn>
                </a:cxnLst>
                <a:rect l="0" t="0" r="r" b="b"/>
                <a:pathLst>
                  <a:path w="25" h="13">
                    <a:moveTo>
                      <a:pt x="0" y="7"/>
                    </a:moveTo>
                    <a:cubicBezTo>
                      <a:pt x="9" y="13"/>
                      <a:pt x="17" y="4"/>
                      <a:pt x="25"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19" name="Freeform 370">
                <a:extLst>
                  <a:ext uri="{FF2B5EF4-FFF2-40B4-BE49-F238E27FC236}">
                    <a16:creationId xmlns:a16="http://schemas.microsoft.com/office/drawing/2014/main" id="{31EECF8F-E924-46A1-B004-5D94CDEF1E81}"/>
                  </a:ext>
                </a:extLst>
              </p:cNvPr>
              <p:cNvSpPr>
                <a:spLocks/>
              </p:cNvSpPr>
              <p:nvPr/>
            </p:nvSpPr>
            <p:spPr bwMode="auto">
              <a:xfrm>
                <a:off x="2459" y="2960"/>
                <a:ext cx="17" cy="13"/>
              </a:xfrm>
              <a:custGeom>
                <a:avLst/>
                <a:gdLst>
                  <a:gd name="T0" fmla="*/ 0 w 7"/>
                  <a:gd name="T1" fmla="*/ 0 h 5"/>
                  <a:gd name="T2" fmla="*/ 100 w 7"/>
                  <a:gd name="T3" fmla="*/ 88 h 5"/>
                  <a:gd name="T4" fmla="*/ 0 60000 65536"/>
                  <a:gd name="T5" fmla="*/ 0 60000 65536"/>
                </a:gdLst>
                <a:ahLst/>
                <a:cxnLst>
                  <a:cxn ang="T4">
                    <a:pos x="T0" y="T1"/>
                  </a:cxn>
                  <a:cxn ang="T5">
                    <a:pos x="T2" y="T3"/>
                  </a:cxn>
                </a:cxnLst>
                <a:rect l="0" t="0" r="r" b="b"/>
                <a:pathLst>
                  <a:path w="7" h="5">
                    <a:moveTo>
                      <a:pt x="0" y="0"/>
                    </a:moveTo>
                    <a:cubicBezTo>
                      <a:pt x="2" y="1"/>
                      <a:pt x="4" y="3"/>
                      <a:pt x="7" y="5"/>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0" name="Freeform 371">
                <a:extLst>
                  <a:ext uri="{FF2B5EF4-FFF2-40B4-BE49-F238E27FC236}">
                    <a16:creationId xmlns:a16="http://schemas.microsoft.com/office/drawing/2014/main" id="{2314D3DB-C260-4DE4-8788-4E2678183E9A}"/>
                  </a:ext>
                </a:extLst>
              </p:cNvPr>
              <p:cNvSpPr>
                <a:spLocks/>
              </p:cNvSpPr>
              <p:nvPr/>
            </p:nvSpPr>
            <p:spPr bwMode="auto">
              <a:xfrm>
                <a:off x="2611" y="2848"/>
                <a:ext cx="43" cy="59"/>
              </a:xfrm>
              <a:custGeom>
                <a:avLst/>
                <a:gdLst>
                  <a:gd name="T0" fmla="*/ 0 w 17"/>
                  <a:gd name="T1" fmla="*/ 424 h 22"/>
                  <a:gd name="T2" fmla="*/ 276 w 17"/>
                  <a:gd name="T3" fmla="*/ 0 h 22"/>
                  <a:gd name="T4" fmla="*/ 0 60000 65536"/>
                  <a:gd name="T5" fmla="*/ 0 60000 65536"/>
                </a:gdLst>
                <a:ahLst/>
                <a:cxnLst>
                  <a:cxn ang="T4">
                    <a:pos x="T0" y="T1"/>
                  </a:cxn>
                  <a:cxn ang="T5">
                    <a:pos x="T2" y="T3"/>
                  </a:cxn>
                </a:cxnLst>
                <a:rect l="0" t="0" r="r" b="b"/>
                <a:pathLst>
                  <a:path w="17" h="22">
                    <a:moveTo>
                      <a:pt x="0" y="22"/>
                    </a:moveTo>
                    <a:cubicBezTo>
                      <a:pt x="8" y="17"/>
                      <a:pt x="15" y="9"/>
                      <a:pt x="17" y="0"/>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1" name="Freeform 372">
                <a:extLst>
                  <a:ext uri="{FF2B5EF4-FFF2-40B4-BE49-F238E27FC236}">
                    <a16:creationId xmlns:a16="http://schemas.microsoft.com/office/drawing/2014/main" id="{1D48DE64-6C78-466F-9BD8-2D0FB3819DC6}"/>
                  </a:ext>
                </a:extLst>
              </p:cNvPr>
              <p:cNvSpPr>
                <a:spLocks/>
              </p:cNvSpPr>
              <p:nvPr/>
            </p:nvSpPr>
            <p:spPr bwMode="auto">
              <a:xfrm>
                <a:off x="2644" y="2880"/>
                <a:ext cx="17" cy="16"/>
              </a:xfrm>
              <a:custGeom>
                <a:avLst/>
                <a:gdLst>
                  <a:gd name="T0" fmla="*/ 0 w 7"/>
                  <a:gd name="T1" fmla="*/ 0 h 6"/>
                  <a:gd name="T2" fmla="*/ 100 w 7"/>
                  <a:gd name="T3" fmla="*/ 115 h 6"/>
                  <a:gd name="T4" fmla="*/ 0 60000 65536"/>
                  <a:gd name="T5" fmla="*/ 0 60000 65536"/>
                </a:gdLst>
                <a:ahLst/>
                <a:cxnLst>
                  <a:cxn ang="T4">
                    <a:pos x="T0" y="T1"/>
                  </a:cxn>
                  <a:cxn ang="T5">
                    <a:pos x="T2" y="T3"/>
                  </a:cxn>
                </a:cxnLst>
                <a:rect l="0" t="0" r="r" b="b"/>
                <a:pathLst>
                  <a:path w="7" h="6">
                    <a:moveTo>
                      <a:pt x="0" y="0"/>
                    </a:moveTo>
                    <a:cubicBezTo>
                      <a:pt x="2" y="2"/>
                      <a:pt x="4" y="4"/>
                      <a:pt x="7" y="6"/>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2" name="Freeform 373">
                <a:extLst>
                  <a:ext uri="{FF2B5EF4-FFF2-40B4-BE49-F238E27FC236}">
                    <a16:creationId xmlns:a16="http://schemas.microsoft.com/office/drawing/2014/main" id="{77FEAB38-B4B8-4CA5-899B-7C4BF56FB981}"/>
                  </a:ext>
                </a:extLst>
              </p:cNvPr>
              <p:cNvSpPr>
                <a:spLocks/>
              </p:cNvSpPr>
              <p:nvPr/>
            </p:nvSpPr>
            <p:spPr bwMode="auto">
              <a:xfrm>
                <a:off x="2241" y="2973"/>
                <a:ext cx="60" cy="14"/>
              </a:xfrm>
              <a:custGeom>
                <a:avLst/>
                <a:gdLst>
                  <a:gd name="T0" fmla="*/ 0 w 24"/>
                  <a:gd name="T1" fmla="*/ 109 h 5"/>
                  <a:gd name="T2" fmla="*/ 375 w 24"/>
                  <a:gd name="T3" fmla="*/ 22 h 5"/>
                  <a:gd name="T4" fmla="*/ 0 60000 65536"/>
                  <a:gd name="T5" fmla="*/ 0 60000 65536"/>
                </a:gdLst>
                <a:ahLst/>
                <a:cxnLst>
                  <a:cxn ang="T4">
                    <a:pos x="T0" y="T1"/>
                  </a:cxn>
                  <a:cxn ang="T5">
                    <a:pos x="T2" y="T3"/>
                  </a:cxn>
                </a:cxnLst>
                <a:rect l="0" t="0" r="r" b="b"/>
                <a:pathLst>
                  <a:path w="24" h="5">
                    <a:moveTo>
                      <a:pt x="0" y="5"/>
                    </a:moveTo>
                    <a:cubicBezTo>
                      <a:pt x="8" y="1"/>
                      <a:pt x="16" y="0"/>
                      <a:pt x="24" y="1"/>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3" name="Freeform 374">
                <a:extLst>
                  <a:ext uri="{FF2B5EF4-FFF2-40B4-BE49-F238E27FC236}">
                    <a16:creationId xmlns:a16="http://schemas.microsoft.com/office/drawing/2014/main" id="{C55F7EA7-CE8A-4C59-B08D-F1799F240C0C}"/>
                  </a:ext>
                </a:extLst>
              </p:cNvPr>
              <p:cNvSpPr>
                <a:spLocks/>
              </p:cNvSpPr>
              <p:nvPr/>
            </p:nvSpPr>
            <p:spPr bwMode="auto">
              <a:xfrm>
                <a:off x="2266" y="2957"/>
                <a:ext cx="1" cy="22"/>
              </a:xfrm>
              <a:custGeom>
                <a:avLst/>
                <a:gdLst>
                  <a:gd name="T0" fmla="*/ 0 w 1"/>
                  <a:gd name="T1" fmla="*/ 0 h 8"/>
                  <a:gd name="T2" fmla="*/ 0 w 1"/>
                  <a:gd name="T3" fmla="*/ 168 h 8"/>
                  <a:gd name="T4" fmla="*/ 0 60000 65536"/>
                  <a:gd name="T5" fmla="*/ 0 60000 65536"/>
                </a:gdLst>
                <a:ahLst/>
                <a:cxnLst>
                  <a:cxn ang="T4">
                    <a:pos x="T0" y="T1"/>
                  </a:cxn>
                  <a:cxn ang="T5">
                    <a:pos x="T2" y="T3"/>
                  </a:cxn>
                </a:cxnLst>
                <a:rect l="0" t="0" r="r" b="b"/>
                <a:pathLst>
                  <a:path w="1" h="8">
                    <a:moveTo>
                      <a:pt x="0" y="0"/>
                    </a:moveTo>
                    <a:cubicBezTo>
                      <a:pt x="0" y="3"/>
                      <a:pt x="0" y="5"/>
                      <a:pt x="0" y="8"/>
                    </a:cubicBezTo>
                  </a:path>
                </a:pathLst>
              </a:custGeom>
              <a:noFill/>
              <a:ln w="7938" cap="rnd">
                <a:solidFill>
                  <a:srgbClr val="8B576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4" name="Freeform 375">
                <a:extLst>
                  <a:ext uri="{FF2B5EF4-FFF2-40B4-BE49-F238E27FC236}">
                    <a16:creationId xmlns:a16="http://schemas.microsoft.com/office/drawing/2014/main" id="{226C4652-F9B9-42D1-A039-E90A4EFC7B3D}"/>
                  </a:ext>
                </a:extLst>
              </p:cNvPr>
              <p:cNvSpPr>
                <a:spLocks/>
              </p:cNvSpPr>
              <p:nvPr/>
            </p:nvSpPr>
            <p:spPr bwMode="auto">
              <a:xfrm>
                <a:off x="2249" y="1693"/>
                <a:ext cx="32" cy="24"/>
              </a:xfrm>
              <a:custGeom>
                <a:avLst/>
                <a:gdLst>
                  <a:gd name="T0" fmla="*/ 0 w 13"/>
                  <a:gd name="T1" fmla="*/ 56 h 9"/>
                  <a:gd name="T2" fmla="*/ 194 w 13"/>
                  <a:gd name="T3" fmla="*/ 21 h 9"/>
                  <a:gd name="T4" fmla="*/ 0 w 13"/>
                  <a:gd name="T5" fmla="*/ 171 h 9"/>
                  <a:gd name="T6" fmla="*/ 0 60000 65536"/>
                  <a:gd name="T7" fmla="*/ 0 60000 65536"/>
                  <a:gd name="T8" fmla="*/ 0 60000 65536"/>
                </a:gdLst>
                <a:ahLst/>
                <a:cxnLst>
                  <a:cxn ang="T6">
                    <a:pos x="T0" y="T1"/>
                  </a:cxn>
                  <a:cxn ang="T7">
                    <a:pos x="T2" y="T3"/>
                  </a:cxn>
                  <a:cxn ang="T8">
                    <a:pos x="T4" y="T5"/>
                  </a:cxn>
                </a:cxnLst>
                <a:rect l="0" t="0" r="r" b="b"/>
                <a:pathLst>
                  <a:path w="13" h="9">
                    <a:moveTo>
                      <a:pt x="0" y="3"/>
                    </a:moveTo>
                    <a:cubicBezTo>
                      <a:pt x="4" y="2"/>
                      <a:pt x="9" y="0"/>
                      <a:pt x="13" y="1"/>
                    </a:cubicBezTo>
                    <a:cubicBezTo>
                      <a:pt x="12" y="6"/>
                      <a:pt x="5" y="8"/>
                      <a:pt x="0"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5" name="Freeform 376">
                <a:extLst>
                  <a:ext uri="{FF2B5EF4-FFF2-40B4-BE49-F238E27FC236}">
                    <a16:creationId xmlns:a16="http://schemas.microsoft.com/office/drawing/2014/main" id="{8717BA66-C338-48BC-8369-8171416DD036}"/>
                  </a:ext>
                </a:extLst>
              </p:cNvPr>
              <p:cNvSpPr>
                <a:spLocks/>
              </p:cNvSpPr>
              <p:nvPr/>
            </p:nvSpPr>
            <p:spPr bwMode="auto">
              <a:xfrm>
                <a:off x="2401" y="1741"/>
                <a:ext cx="40" cy="30"/>
              </a:xfrm>
              <a:custGeom>
                <a:avLst/>
                <a:gdLst>
                  <a:gd name="T0" fmla="*/ 20 w 16"/>
                  <a:gd name="T1" fmla="*/ 60 h 11"/>
                  <a:gd name="T2" fmla="*/ 250 w 16"/>
                  <a:gd name="T3" fmla="*/ 22 h 11"/>
                  <a:gd name="T4" fmla="*/ 0 w 16"/>
                  <a:gd name="T5" fmla="*/ 224 h 11"/>
                  <a:gd name="T6" fmla="*/ 0 60000 65536"/>
                  <a:gd name="T7" fmla="*/ 0 60000 65536"/>
                  <a:gd name="T8" fmla="*/ 0 60000 65536"/>
                </a:gdLst>
                <a:ahLst/>
                <a:cxnLst>
                  <a:cxn ang="T6">
                    <a:pos x="T0" y="T1"/>
                  </a:cxn>
                  <a:cxn ang="T7">
                    <a:pos x="T2" y="T3"/>
                  </a:cxn>
                  <a:cxn ang="T8">
                    <a:pos x="T4" y="T5"/>
                  </a:cxn>
                </a:cxnLst>
                <a:rect l="0" t="0" r="r" b="b"/>
                <a:pathLst>
                  <a:path w="16" h="11">
                    <a:moveTo>
                      <a:pt x="1" y="3"/>
                    </a:moveTo>
                    <a:cubicBezTo>
                      <a:pt x="5" y="0"/>
                      <a:pt x="12" y="0"/>
                      <a:pt x="16" y="1"/>
                    </a:cubicBezTo>
                    <a:cubicBezTo>
                      <a:pt x="13" y="7"/>
                      <a:pt x="5" y="8"/>
                      <a:pt x="0" y="1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6" name="Freeform 377">
                <a:extLst>
                  <a:ext uri="{FF2B5EF4-FFF2-40B4-BE49-F238E27FC236}">
                    <a16:creationId xmlns:a16="http://schemas.microsoft.com/office/drawing/2014/main" id="{9892AB7E-ACD3-475E-A06F-A28F5F557376}"/>
                  </a:ext>
                </a:extLst>
              </p:cNvPr>
              <p:cNvSpPr>
                <a:spLocks/>
              </p:cNvSpPr>
              <p:nvPr/>
            </p:nvSpPr>
            <p:spPr bwMode="auto">
              <a:xfrm>
                <a:off x="2566" y="1675"/>
                <a:ext cx="38" cy="26"/>
              </a:xfrm>
              <a:custGeom>
                <a:avLst/>
                <a:gdLst>
                  <a:gd name="T0" fmla="*/ 0 w 15"/>
                  <a:gd name="T1" fmla="*/ 0 h 10"/>
                  <a:gd name="T2" fmla="*/ 243 w 15"/>
                  <a:gd name="T3" fmla="*/ 88 h 10"/>
                  <a:gd name="T4" fmla="*/ 20 w 15"/>
                  <a:gd name="T5" fmla="*/ 177 h 10"/>
                  <a:gd name="T6" fmla="*/ 0 60000 65536"/>
                  <a:gd name="T7" fmla="*/ 0 60000 65536"/>
                  <a:gd name="T8" fmla="*/ 0 60000 65536"/>
                </a:gdLst>
                <a:ahLst/>
                <a:cxnLst>
                  <a:cxn ang="T6">
                    <a:pos x="T0" y="T1"/>
                  </a:cxn>
                  <a:cxn ang="T7">
                    <a:pos x="T2" y="T3"/>
                  </a:cxn>
                  <a:cxn ang="T8">
                    <a:pos x="T4" y="T5"/>
                  </a:cxn>
                </a:cxnLst>
                <a:rect l="0" t="0" r="r" b="b"/>
                <a:pathLst>
                  <a:path w="15" h="10">
                    <a:moveTo>
                      <a:pt x="0" y="0"/>
                    </a:moveTo>
                    <a:cubicBezTo>
                      <a:pt x="4" y="2"/>
                      <a:pt x="13" y="0"/>
                      <a:pt x="15" y="5"/>
                    </a:cubicBezTo>
                    <a:cubicBezTo>
                      <a:pt x="11" y="8"/>
                      <a:pt x="6" y="9"/>
                      <a:pt x="1"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7" name="Freeform 378">
                <a:extLst>
                  <a:ext uri="{FF2B5EF4-FFF2-40B4-BE49-F238E27FC236}">
                    <a16:creationId xmlns:a16="http://schemas.microsoft.com/office/drawing/2014/main" id="{4B3C9C81-2127-4DF1-BAC9-FEFEF485132C}"/>
                  </a:ext>
                </a:extLst>
              </p:cNvPr>
              <p:cNvSpPr>
                <a:spLocks/>
              </p:cNvSpPr>
              <p:nvPr/>
            </p:nvSpPr>
            <p:spPr bwMode="auto">
              <a:xfrm>
                <a:off x="2611" y="1717"/>
                <a:ext cx="15" cy="27"/>
              </a:xfrm>
              <a:custGeom>
                <a:avLst/>
                <a:gdLst>
                  <a:gd name="T0" fmla="*/ 0 w 6"/>
                  <a:gd name="T1" fmla="*/ 197 h 10"/>
                  <a:gd name="T2" fmla="*/ 95 w 6"/>
                  <a:gd name="T3" fmla="*/ 0 h 10"/>
                  <a:gd name="T4" fmla="*/ 0 60000 65536"/>
                  <a:gd name="T5" fmla="*/ 0 60000 65536"/>
                </a:gdLst>
                <a:ahLst/>
                <a:cxnLst>
                  <a:cxn ang="T4">
                    <a:pos x="T0" y="T1"/>
                  </a:cxn>
                  <a:cxn ang="T5">
                    <a:pos x="T2" y="T3"/>
                  </a:cxn>
                </a:cxnLst>
                <a:rect l="0" t="0" r="r" b="b"/>
                <a:pathLst>
                  <a:path w="6" h="10">
                    <a:moveTo>
                      <a:pt x="0" y="10"/>
                    </a:moveTo>
                    <a:cubicBezTo>
                      <a:pt x="0" y="6"/>
                      <a:pt x="3" y="2"/>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8" name="Freeform 379">
                <a:extLst>
                  <a:ext uri="{FF2B5EF4-FFF2-40B4-BE49-F238E27FC236}">
                    <a16:creationId xmlns:a16="http://schemas.microsoft.com/office/drawing/2014/main" id="{B56982CE-2AFB-4347-8ACB-96197D65ADC8}"/>
                  </a:ext>
                </a:extLst>
              </p:cNvPr>
              <p:cNvSpPr>
                <a:spLocks/>
              </p:cNvSpPr>
              <p:nvPr/>
            </p:nvSpPr>
            <p:spPr bwMode="auto">
              <a:xfrm>
                <a:off x="2576" y="1717"/>
                <a:ext cx="25" cy="32"/>
              </a:xfrm>
              <a:custGeom>
                <a:avLst/>
                <a:gdLst>
                  <a:gd name="T0" fmla="*/ 0 w 10"/>
                  <a:gd name="T1" fmla="*/ 0 h 12"/>
                  <a:gd name="T2" fmla="*/ 158 w 10"/>
                  <a:gd name="T3" fmla="*/ 227 h 12"/>
                  <a:gd name="T4" fmla="*/ 0 60000 65536"/>
                  <a:gd name="T5" fmla="*/ 0 60000 65536"/>
                </a:gdLst>
                <a:ahLst/>
                <a:cxnLst>
                  <a:cxn ang="T4">
                    <a:pos x="T0" y="T1"/>
                  </a:cxn>
                  <a:cxn ang="T5">
                    <a:pos x="T2" y="T3"/>
                  </a:cxn>
                </a:cxnLst>
                <a:rect l="0" t="0" r="r" b="b"/>
                <a:pathLst>
                  <a:path w="10" h="12">
                    <a:moveTo>
                      <a:pt x="0" y="0"/>
                    </a:moveTo>
                    <a:cubicBezTo>
                      <a:pt x="2" y="5"/>
                      <a:pt x="7" y="8"/>
                      <a:pt x="10" y="1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9" name="Freeform 380">
                <a:extLst>
                  <a:ext uri="{FF2B5EF4-FFF2-40B4-BE49-F238E27FC236}">
                    <a16:creationId xmlns:a16="http://schemas.microsoft.com/office/drawing/2014/main" id="{130C20FA-DE54-450E-A175-96842D72FF44}"/>
                  </a:ext>
                </a:extLst>
              </p:cNvPr>
              <p:cNvSpPr>
                <a:spLocks/>
              </p:cNvSpPr>
              <p:nvPr/>
            </p:nvSpPr>
            <p:spPr bwMode="auto">
              <a:xfrm>
                <a:off x="2626" y="1845"/>
                <a:ext cx="20" cy="8"/>
              </a:xfrm>
              <a:custGeom>
                <a:avLst/>
                <a:gdLst>
                  <a:gd name="T0" fmla="*/ 0 w 8"/>
                  <a:gd name="T1" fmla="*/ 0 h 3"/>
                  <a:gd name="T2" fmla="*/ 125 w 8"/>
                  <a:gd name="T3" fmla="*/ 56 h 3"/>
                  <a:gd name="T4" fmla="*/ 0 60000 65536"/>
                  <a:gd name="T5" fmla="*/ 0 60000 65536"/>
                </a:gdLst>
                <a:ahLst/>
                <a:cxnLst>
                  <a:cxn ang="T4">
                    <a:pos x="T0" y="T1"/>
                  </a:cxn>
                  <a:cxn ang="T5">
                    <a:pos x="T2" y="T3"/>
                  </a:cxn>
                </a:cxnLst>
                <a:rect l="0" t="0" r="r" b="b"/>
                <a:pathLst>
                  <a:path w="8" h="3">
                    <a:moveTo>
                      <a:pt x="0" y="0"/>
                    </a:moveTo>
                    <a:cubicBezTo>
                      <a:pt x="3" y="1"/>
                      <a:pt x="6" y="1"/>
                      <a:pt x="8" y="3"/>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30" name="Freeform 381">
                <a:extLst>
                  <a:ext uri="{FF2B5EF4-FFF2-40B4-BE49-F238E27FC236}">
                    <a16:creationId xmlns:a16="http://schemas.microsoft.com/office/drawing/2014/main" id="{8A747AD7-7E7E-4301-8CD8-CF6C9321896C}"/>
                  </a:ext>
                </a:extLst>
              </p:cNvPr>
              <p:cNvSpPr>
                <a:spLocks/>
              </p:cNvSpPr>
              <p:nvPr/>
            </p:nvSpPr>
            <p:spPr bwMode="auto">
              <a:xfrm>
                <a:off x="2471" y="1891"/>
                <a:ext cx="53" cy="32"/>
              </a:xfrm>
              <a:custGeom>
                <a:avLst/>
                <a:gdLst>
                  <a:gd name="T0" fmla="*/ 0 w 21"/>
                  <a:gd name="T1" fmla="*/ 171 h 12"/>
                  <a:gd name="T2" fmla="*/ 209 w 21"/>
                  <a:gd name="T3" fmla="*/ 35 h 12"/>
                  <a:gd name="T4" fmla="*/ 96 w 21"/>
                  <a:gd name="T5" fmla="*/ 227 h 12"/>
                  <a:gd name="T6" fmla="*/ 0 60000 65536"/>
                  <a:gd name="T7" fmla="*/ 0 60000 65536"/>
                  <a:gd name="T8" fmla="*/ 0 60000 65536"/>
                </a:gdLst>
                <a:ahLst/>
                <a:cxnLst>
                  <a:cxn ang="T6">
                    <a:pos x="T0" y="T1"/>
                  </a:cxn>
                  <a:cxn ang="T7">
                    <a:pos x="T2" y="T3"/>
                  </a:cxn>
                  <a:cxn ang="T8">
                    <a:pos x="T4" y="T5"/>
                  </a:cxn>
                </a:cxnLst>
                <a:rect l="0" t="0" r="r" b="b"/>
                <a:pathLst>
                  <a:path w="21" h="12">
                    <a:moveTo>
                      <a:pt x="0" y="9"/>
                    </a:moveTo>
                    <a:cubicBezTo>
                      <a:pt x="3" y="7"/>
                      <a:pt x="9" y="0"/>
                      <a:pt x="13" y="2"/>
                    </a:cubicBezTo>
                    <a:cubicBezTo>
                      <a:pt x="21" y="5"/>
                      <a:pt x="9" y="11"/>
                      <a:pt x="6" y="1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31" name="Freeform 382">
                <a:extLst>
                  <a:ext uri="{FF2B5EF4-FFF2-40B4-BE49-F238E27FC236}">
                    <a16:creationId xmlns:a16="http://schemas.microsoft.com/office/drawing/2014/main" id="{3306DC47-88F0-41A2-8505-D4DBAFE23BB1}"/>
                  </a:ext>
                </a:extLst>
              </p:cNvPr>
              <p:cNvSpPr>
                <a:spLocks/>
              </p:cNvSpPr>
              <p:nvPr/>
            </p:nvSpPr>
            <p:spPr bwMode="auto">
              <a:xfrm>
                <a:off x="2311" y="1880"/>
                <a:ext cx="45" cy="35"/>
              </a:xfrm>
              <a:custGeom>
                <a:avLst/>
                <a:gdLst>
                  <a:gd name="T0" fmla="*/ 0 w 18"/>
                  <a:gd name="T1" fmla="*/ 137 h 13"/>
                  <a:gd name="T2" fmla="*/ 188 w 18"/>
                  <a:gd name="T3" fmla="*/ 59 h 13"/>
                  <a:gd name="T4" fmla="*/ 20 w 18"/>
                  <a:gd name="T5" fmla="*/ 253 h 13"/>
                  <a:gd name="T6" fmla="*/ 0 60000 65536"/>
                  <a:gd name="T7" fmla="*/ 0 60000 65536"/>
                  <a:gd name="T8" fmla="*/ 0 60000 65536"/>
                </a:gdLst>
                <a:ahLst/>
                <a:cxnLst>
                  <a:cxn ang="T6">
                    <a:pos x="T0" y="T1"/>
                  </a:cxn>
                  <a:cxn ang="T7">
                    <a:pos x="T2" y="T3"/>
                  </a:cxn>
                  <a:cxn ang="T8">
                    <a:pos x="T4" y="T5"/>
                  </a:cxn>
                </a:cxnLst>
                <a:rect l="0" t="0" r="r" b="b"/>
                <a:pathLst>
                  <a:path w="18" h="13">
                    <a:moveTo>
                      <a:pt x="0" y="7"/>
                    </a:moveTo>
                    <a:cubicBezTo>
                      <a:pt x="3" y="6"/>
                      <a:pt x="9" y="0"/>
                      <a:pt x="12" y="3"/>
                    </a:cubicBezTo>
                    <a:cubicBezTo>
                      <a:pt x="18" y="8"/>
                      <a:pt x="4" y="13"/>
                      <a:pt x="1" y="13"/>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32" name="Freeform 383">
                <a:extLst>
                  <a:ext uri="{FF2B5EF4-FFF2-40B4-BE49-F238E27FC236}">
                    <a16:creationId xmlns:a16="http://schemas.microsoft.com/office/drawing/2014/main" id="{5FBA148E-EEE9-44E0-A12B-63D963F846AE}"/>
                  </a:ext>
                </a:extLst>
              </p:cNvPr>
              <p:cNvSpPr>
                <a:spLocks/>
              </p:cNvSpPr>
              <p:nvPr/>
            </p:nvSpPr>
            <p:spPr bwMode="auto">
              <a:xfrm>
                <a:off x="2151" y="1885"/>
                <a:ext cx="48" cy="38"/>
              </a:xfrm>
              <a:custGeom>
                <a:avLst/>
                <a:gdLst>
                  <a:gd name="T0" fmla="*/ 63 w 19"/>
                  <a:gd name="T1" fmla="*/ 103 h 14"/>
                  <a:gd name="T2" fmla="*/ 288 w 19"/>
                  <a:gd name="T3" fmla="*/ 117 h 14"/>
                  <a:gd name="T4" fmla="*/ 0 w 19"/>
                  <a:gd name="T5" fmla="*/ 280 h 14"/>
                  <a:gd name="T6" fmla="*/ 0 60000 65536"/>
                  <a:gd name="T7" fmla="*/ 0 60000 65536"/>
                  <a:gd name="T8" fmla="*/ 0 60000 65536"/>
                </a:gdLst>
                <a:ahLst/>
                <a:cxnLst>
                  <a:cxn ang="T6">
                    <a:pos x="T0" y="T1"/>
                  </a:cxn>
                  <a:cxn ang="T7">
                    <a:pos x="T2" y="T3"/>
                  </a:cxn>
                  <a:cxn ang="T8">
                    <a:pos x="T4" y="T5"/>
                  </a:cxn>
                </a:cxnLst>
                <a:rect l="0" t="0" r="r" b="b"/>
                <a:pathLst>
                  <a:path w="19" h="14">
                    <a:moveTo>
                      <a:pt x="4" y="5"/>
                    </a:moveTo>
                    <a:cubicBezTo>
                      <a:pt x="7" y="5"/>
                      <a:pt x="17" y="0"/>
                      <a:pt x="18" y="6"/>
                    </a:cubicBezTo>
                    <a:cubicBezTo>
                      <a:pt x="19" y="11"/>
                      <a:pt x="3" y="13"/>
                      <a:pt x="0" y="14"/>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33" name="Freeform 384">
                <a:extLst>
                  <a:ext uri="{FF2B5EF4-FFF2-40B4-BE49-F238E27FC236}">
                    <a16:creationId xmlns:a16="http://schemas.microsoft.com/office/drawing/2014/main" id="{06776222-8E6A-4D36-BE0B-A035FA34B6C8}"/>
                  </a:ext>
                </a:extLst>
              </p:cNvPr>
              <p:cNvSpPr>
                <a:spLocks/>
              </p:cNvSpPr>
              <p:nvPr/>
            </p:nvSpPr>
            <p:spPr bwMode="auto">
              <a:xfrm>
                <a:off x="2186" y="1952"/>
                <a:ext cx="20" cy="21"/>
              </a:xfrm>
              <a:custGeom>
                <a:avLst/>
                <a:gdLst>
                  <a:gd name="T0" fmla="*/ 0 w 8"/>
                  <a:gd name="T1" fmla="*/ 144 h 8"/>
                  <a:gd name="T2" fmla="*/ 125 w 8"/>
                  <a:gd name="T3" fmla="*/ 0 h 8"/>
                  <a:gd name="T4" fmla="*/ 0 60000 65536"/>
                  <a:gd name="T5" fmla="*/ 0 60000 65536"/>
                </a:gdLst>
                <a:ahLst/>
                <a:cxnLst>
                  <a:cxn ang="T4">
                    <a:pos x="T0" y="T1"/>
                  </a:cxn>
                  <a:cxn ang="T5">
                    <a:pos x="T2" y="T3"/>
                  </a:cxn>
                </a:cxnLst>
                <a:rect l="0" t="0" r="r" b="b"/>
                <a:pathLst>
                  <a:path w="8" h="8">
                    <a:moveTo>
                      <a:pt x="0" y="8"/>
                    </a:moveTo>
                    <a:cubicBezTo>
                      <a:pt x="2" y="6"/>
                      <a:pt x="5" y="3"/>
                      <a:pt x="8"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34" name="Freeform 385">
                <a:extLst>
                  <a:ext uri="{FF2B5EF4-FFF2-40B4-BE49-F238E27FC236}">
                    <a16:creationId xmlns:a16="http://schemas.microsoft.com/office/drawing/2014/main" id="{DDF02FD7-97C7-4201-A945-E35B2BD33618}"/>
                  </a:ext>
                </a:extLst>
              </p:cNvPr>
              <p:cNvSpPr>
                <a:spLocks/>
              </p:cNvSpPr>
              <p:nvPr/>
            </p:nvSpPr>
            <p:spPr bwMode="auto">
              <a:xfrm>
                <a:off x="2158" y="1936"/>
                <a:ext cx="3" cy="32"/>
              </a:xfrm>
              <a:custGeom>
                <a:avLst/>
                <a:gdLst>
                  <a:gd name="T0" fmla="*/ 0 w 1"/>
                  <a:gd name="T1" fmla="*/ 0 h 12"/>
                  <a:gd name="T2" fmla="*/ 27 w 1"/>
                  <a:gd name="T3" fmla="*/ 227 h 12"/>
                  <a:gd name="T4" fmla="*/ 0 60000 65536"/>
                  <a:gd name="T5" fmla="*/ 0 60000 65536"/>
                </a:gdLst>
                <a:ahLst/>
                <a:cxnLst>
                  <a:cxn ang="T4">
                    <a:pos x="T0" y="T1"/>
                  </a:cxn>
                  <a:cxn ang="T5">
                    <a:pos x="T2" y="T3"/>
                  </a:cxn>
                </a:cxnLst>
                <a:rect l="0" t="0" r="r" b="b"/>
                <a:pathLst>
                  <a:path w="1" h="12">
                    <a:moveTo>
                      <a:pt x="0" y="0"/>
                    </a:moveTo>
                    <a:cubicBezTo>
                      <a:pt x="1" y="4"/>
                      <a:pt x="0" y="8"/>
                      <a:pt x="1" y="1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35" name="Freeform 386">
                <a:extLst>
                  <a:ext uri="{FF2B5EF4-FFF2-40B4-BE49-F238E27FC236}">
                    <a16:creationId xmlns:a16="http://schemas.microsoft.com/office/drawing/2014/main" id="{4D19DB2A-F25F-4874-93C1-8E47ED067664}"/>
                  </a:ext>
                </a:extLst>
              </p:cNvPr>
              <p:cNvSpPr>
                <a:spLocks/>
              </p:cNvSpPr>
              <p:nvPr/>
            </p:nvSpPr>
            <p:spPr bwMode="auto">
              <a:xfrm>
                <a:off x="2036" y="2027"/>
                <a:ext cx="40" cy="16"/>
              </a:xfrm>
              <a:custGeom>
                <a:avLst/>
                <a:gdLst>
                  <a:gd name="T0" fmla="*/ 0 w 16"/>
                  <a:gd name="T1" fmla="*/ 93 h 6"/>
                  <a:gd name="T2" fmla="*/ 250 w 16"/>
                  <a:gd name="T3" fmla="*/ 0 h 6"/>
                  <a:gd name="T4" fmla="*/ 0 60000 65536"/>
                  <a:gd name="T5" fmla="*/ 0 60000 65536"/>
                </a:gdLst>
                <a:ahLst/>
                <a:cxnLst>
                  <a:cxn ang="T4">
                    <a:pos x="T0" y="T1"/>
                  </a:cxn>
                  <a:cxn ang="T5">
                    <a:pos x="T2" y="T3"/>
                  </a:cxn>
                </a:cxnLst>
                <a:rect l="0" t="0" r="r" b="b"/>
                <a:pathLst>
                  <a:path w="16" h="6">
                    <a:moveTo>
                      <a:pt x="0" y="5"/>
                    </a:moveTo>
                    <a:cubicBezTo>
                      <a:pt x="5" y="6"/>
                      <a:pt x="11" y="1"/>
                      <a:pt x="1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36" name="Freeform 387">
                <a:extLst>
                  <a:ext uri="{FF2B5EF4-FFF2-40B4-BE49-F238E27FC236}">
                    <a16:creationId xmlns:a16="http://schemas.microsoft.com/office/drawing/2014/main" id="{910295D3-87DD-4BB4-B9B4-D6002634761A}"/>
                  </a:ext>
                </a:extLst>
              </p:cNvPr>
              <p:cNvSpPr>
                <a:spLocks/>
              </p:cNvSpPr>
              <p:nvPr/>
            </p:nvSpPr>
            <p:spPr bwMode="auto">
              <a:xfrm>
                <a:off x="2061" y="2053"/>
                <a:ext cx="17" cy="22"/>
              </a:xfrm>
              <a:custGeom>
                <a:avLst/>
                <a:gdLst>
                  <a:gd name="T0" fmla="*/ 0 w 7"/>
                  <a:gd name="T1" fmla="*/ 168 h 8"/>
                  <a:gd name="T2" fmla="*/ 100 w 7"/>
                  <a:gd name="T3" fmla="*/ 0 h 8"/>
                  <a:gd name="T4" fmla="*/ 0 60000 65536"/>
                  <a:gd name="T5" fmla="*/ 0 60000 65536"/>
                </a:gdLst>
                <a:ahLst/>
                <a:cxnLst>
                  <a:cxn ang="T4">
                    <a:pos x="T0" y="T1"/>
                  </a:cxn>
                  <a:cxn ang="T5">
                    <a:pos x="T2" y="T3"/>
                  </a:cxn>
                </a:cxnLst>
                <a:rect l="0" t="0" r="r" b="b"/>
                <a:pathLst>
                  <a:path w="7" h="8">
                    <a:moveTo>
                      <a:pt x="0" y="8"/>
                    </a:moveTo>
                    <a:cubicBezTo>
                      <a:pt x="2" y="6"/>
                      <a:pt x="5" y="3"/>
                      <a:pt x="7"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37" name="Freeform 388">
                <a:extLst>
                  <a:ext uri="{FF2B5EF4-FFF2-40B4-BE49-F238E27FC236}">
                    <a16:creationId xmlns:a16="http://schemas.microsoft.com/office/drawing/2014/main" id="{6CB9FE45-E503-485F-923C-AC26CF952052}"/>
                  </a:ext>
                </a:extLst>
              </p:cNvPr>
              <p:cNvSpPr>
                <a:spLocks/>
              </p:cNvSpPr>
              <p:nvPr/>
            </p:nvSpPr>
            <p:spPr bwMode="auto">
              <a:xfrm>
                <a:off x="2249" y="2080"/>
                <a:ext cx="35" cy="5"/>
              </a:xfrm>
              <a:custGeom>
                <a:avLst/>
                <a:gdLst>
                  <a:gd name="T0" fmla="*/ 0 w 14"/>
                  <a:gd name="T1" fmla="*/ 0 h 2"/>
                  <a:gd name="T2" fmla="*/ 220 w 14"/>
                  <a:gd name="T3" fmla="*/ 33 h 2"/>
                  <a:gd name="T4" fmla="*/ 0 60000 65536"/>
                  <a:gd name="T5" fmla="*/ 0 60000 65536"/>
                </a:gdLst>
                <a:ahLst/>
                <a:cxnLst>
                  <a:cxn ang="T4">
                    <a:pos x="T0" y="T1"/>
                  </a:cxn>
                  <a:cxn ang="T5">
                    <a:pos x="T2" y="T3"/>
                  </a:cxn>
                </a:cxnLst>
                <a:rect l="0" t="0" r="r" b="b"/>
                <a:pathLst>
                  <a:path w="14" h="2">
                    <a:moveTo>
                      <a:pt x="0" y="0"/>
                    </a:moveTo>
                    <a:cubicBezTo>
                      <a:pt x="5" y="1"/>
                      <a:pt x="9" y="1"/>
                      <a:pt x="14" y="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38" name="Freeform 389">
                <a:extLst>
                  <a:ext uri="{FF2B5EF4-FFF2-40B4-BE49-F238E27FC236}">
                    <a16:creationId xmlns:a16="http://schemas.microsoft.com/office/drawing/2014/main" id="{8A0F874D-91F0-42B0-AC80-FFA4C33519D0}"/>
                  </a:ext>
                </a:extLst>
              </p:cNvPr>
              <p:cNvSpPr>
                <a:spLocks/>
              </p:cNvSpPr>
              <p:nvPr/>
            </p:nvSpPr>
            <p:spPr bwMode="auto">
              <a:xfrm>
                <a:off x="2374" y="2091"/>
                <a:ext cx="7" cy="37"/>
              </a:xfrm>
              <a:custGeom>
                <a:avLst/>
                <a:gdLst>
                  <a:gd name="T0" fmla="*/ 12 w 3"/>
                  <a:gd name="T1" fmla="*/ 0 h 14"/>
                  <a:gd name="T2" fmla="*/ 37 w 3"/>
                  <a:gd name="T3" fmla="*/ 259 h 14"/>
                  <a:gd name="T4" fmla="*/ 0 60000 65536"/>
                  <a:gd name="T5" fmla="*/ 0 60000 65536"/>
                </a:gdLst>
                <a:ahLst/>
                <a:cxnLst>
                  <a:cxn ang="T4">
                    <a:pos x="T0" y="T1"/>
                  </a:cxn>
                  <a:cxn ang="T5">
                    <a:pos x="T2" y="T3"/>
                  </a:cxn>
                </a:cxnLst>
                <a:rect l="0" t="0" r="r" b="b"/>
                <a:pathLst>
                  <a:path w="3" h="14">
                    <a:moveTo>
                      <a:pt x="1" y="0"/>
                    </a:moveTo>
                    <a:cubicBezTo>
                      <a:pt x="0" y="5"/>
                      <a:pt x="2" y="9"/>
                      <a:pt x="3" y="14"/>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39" name="Freeform 390">
                <a:extLst>
                  <a:ext uri="{FF2B5EF4-FFF2-40B4-BE49-F238E27FC236}">
                    <a16:creationId xmlns:a16="http://schemas.microsoft.com/office/drawing/2014/main" id="{1ABB51D9-3834-440A-88E9-9DA8048B09B0}"/>
                  </a:ext>
                </a:extLst>
              </p:cNvPr>
              <p:cNvSpPr>
                <a:spLocks/>
              </p:cNvSpPr>
              <p:nvPr/>
            </p:nvSpPr>
            <p:spPr bwMode="auto">
              <a:xfrm>
                <a:off x="2411" y="2085"/>
                <a:ext cx="10" cy="27"/>
              </a:xfrm>
              <a:custGeom>
                <a:avLst/>
                <a:gdLst>
                  <a:gd name="T0" fmla="*/ 0 w 4"/>
                  <a:gd name="T1" fmla="*/ 0 h 10"/>
                  <a:gd name="T2" fmla="*/ 63 w 4"/>
                  <a:gd name="T3" fmla="*/ 197 h 10"/>
                  <a:gd name="T4" fmla="*/ 0 60000 65536"/>
                  <a:gd name="T5" fmla="*/ 0 60000 65536"/>
                </a:gdLst>
                <a:ahLst/>
                <a:cxnLst>
                  <a:cxn ang="T4">
                    <a:pos x="T0" y="T1"/>
                  </a:cxn>
                  <a:cxn ang="T5">
                    <a:pos x="T2" y="T3"/>
                  </a:cxn>
                </a:cxnLst>
                <a:rect l="0" t="0" r="r" b="b"/>
                <a:pathLst>
                  <a:path w="4" h="10">
                    <a:moveTo>
                      <a:pt x="0" y="0"/>
                    </a:moveTo>
                    <a:cubicBezTo>
                      <a:pt x="1" y="3"/>
                      <a:pt x="3" y="7"/>
                      <a:pt x="4"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40" name="Freeform 391">
                <a:extLst>
                  <a:ext uri="{FF2B5EF4-FFF2-40B4-BE49-F238E27FC236}">
                    <a16:creationId xmlns:a16="http://schemas.microsoft.com/office/drawing/2014/main" id="{10C9DAD5-B522-493A-978A-F73DCE6CFAB1}"/>
                  </a:ext>
                </a:extLst>
              </p:cNvPr>
              <p:cNvSpPr>
                <a:spLocks/>
              </p:cNvSpPr>
              <p:nvPr/>
            </p:nvSpPr>
            <p:spPr bwMode="auto">
              <a:xfrm>
                <a:off x="2391" y="2117"/>
                <a:ext cx="23" cy="8"/>
              </a:xfrm>
              <a:custGeom>
                <a:avLst/>
                <a:gdLst>
                  <a:gd name="T0" fmla="*/ 0 w 9"/>
                  <a:gd name="T1" fmla="*/ 56 h 3"/>
                  <a:gd name="T2" fmla="*/ 151 w 9"/>
                  <a:gd name="T3" fmla="*/ 0 h 3"/>
                  <a:gd name="T4" fmla="*/ 0 60000 65536"/>
                  <a:gd name="T5" fmla="*/ 0 60000 65536"/>
                </a:gdLst>
                <a:ahLst/>
                <a:cxnLst>
                  <a:cxn ang="T4">
                    <a:pos x="T0" y="T1"/>
                  </a:cxn>
                  <a:cxn ang="T5">
                    <a:pos x="T2" y="T3"/>
                  </a:cxn>
                </a:cxnLst>
                <a:rect l="0" t="0" r="r" b="b"/>
                <a:pathLst>
                  <a:path w="9" h="3">
                    <a:moveTo>
                      <a:pt x="0" y="3"/>
                    </a:moveTo>
                    <a:cubicBezTo>
                      <a:pt x="3" y="2"/>
                      <a:pt x="6" y="1"/>
                      <a:pt x="9"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41" name="Freeform 392">
                <a:extLst>
                  <a:ext uri="{FF2B5EF4-FFF2-40B4-BE49-F238E27FC236}">
                    <a16:creationId xmlns:a16="http://schemas.microsoft.com/office/drawing/2014/main" id="{6915BD4A-1E5A-4702-9B9A-C8CB40D7A04D}"/>
                  </a:ext>
                </a:extLst>
              </p:cNvPr>
              <p:cNvSpPr>
                <a:spLocks/>
              </p:cNvSpPr>
              <p:nvPr/>
            </p:nvSpPr>
            <p:spPr bwMode="auto">
              <a:xfrm>
                <a:off x="2586" y="2048"/>
                <a:ext cx="10" cy="24"/>
              </a:xfrm>
              <a:custGeom>
                <a:avLst/>
                <a:gdLst>
                  <a:gd name="T0" fmla="*/ 63 w 4"/>
                  <a:gd name="T1" fmla="*/ 0 h 9"/>
                  <a:gd name="T2" fmla="*/ 0 w 4"/>
                  <a:gd name="T3" fmla="*/ 171 h 9"/>
                  <a:gd name="T4" fmla="*/ 0 60000 65536"/>
                  <a:gd name="T5" fmla="*/ 0 60000 65536"/>
                </a:gdLst>
                <a:ahLst/>
                <a:cxnLst>
                  <a:cxn ang="T4">
                    <a:pos x="T0" y="T1"/>
                  </a:cxn>
                  <a:cxn ang="T5">
                    <a:pos x="T2" y="T3"/>
                  </a:cxn>
                </a:cxnLst>
                <a:rect l="0" t="0" r="r" b="b"/>
                <a:pathLst>
                  <a:path w="4" h="9">
                    <a:moveTo>
                      <a:pt x="4" y="0"/>
                    </a:moveTo>
                    <a:cubicBezTo>
                      <a:pt x="2" y="3"/>
                      <a:pt x="1" y="6"/>
                      <a:pt x="0"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42" name="Freeform 393">
                <a:extLst>
                  <a:ext uri="{FF2B5EF4-FFF2-40B4-BE49-F238E27FC236}">
                    <a16:creationId xmlns:a16="http://schemas.microsoft.com/office/drawing/2014/main" id="{D9A6F4A9-7696-412B-BB59-B5B34CE31B0E}"/>
                  </a:ext>
                </a:extLst>
              </p:cNvPr>
              <p:cNvSpPr>
                <a:spLocks/>
              </p:cNvSpPr>
              <p:nvPr/>
            </p:nvSpPr>
            <p:spPr bwMode="auto">
              <a:xfrm>
                <a:off x="2619" y="2037"/>
                <a:ext cx="12" cy="32"/>
              </a:xfrm>
              <a:custGeom>
                <a:avLst/>
                <a:gdLst>
                  <a:gd name="T0" fmla="*/ 12 w 5"/>
                  <a:gd name="T1" fmla="*/ 0 h 12"/>
                  <a:gd name="T2" fmla="*/ 70 w 5"/>
                  <a:gd name="T3" fmla="*/ 227 h 12"/>
                  <a:gd name="T4" fmla="*/ 0 60000 65536"/>
                  <a:gd name="T5" fmla="*/ 0 60000 65536"/>
                </a:gdLst>
                <a:ahLst/>
                <a:cxnLst>
                  <a:cxn ang="T4">
                    <a:pos x="T0" y="T1"/>
                  </a:cxn>
                  <a:cxn ang="T5">
                    <a:pos x="T2" y="T3"/>
                  </a:cxn>
                </a:cxnLst>
                <a:rect l="0" t="0" r="r" b="b"/>
                <a:pathLst>
                  <a:path w="5" h="12">
                    <a:moveTo>
                      <a:pt x="1" y="0"/>
                    </a:moveTo>
                    <a:cubicBezTo>
                      <a:pt x="0" y="5"/>
                      <a:pt x="1" y="9"/>
                      <a:pt x="5" y="1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43" name="Freeform 394">
                <a:extLst>
                  <a:ext uri="{FF2B5EF4-FFF2-40B4-BE49-F238E27FC236}">
                    <a16:creationId xmlns:a16="http://schemas.microsoft.com/office/drawing/2014/main" id="{41F3B64E-ADD9-4137-B4FE-31F12A0021B6}"/>
                  </a:ext>
                </a:extLst>
              </p:cNvPr>
              <p:cNvSpPr>
                <a:spLocks/>
              </p:cNvSpPr>
              <p:nvPr/>
            </p:nvSpPr>
            <p:spPr bwMode="auto">
              <a:xfrm>
                <a:off x="2686" y="1931"/>
                <a:ext cx="20" cy="5"/>
              </a:xfrm>
              <a:custGeom>
                <a:avLst/>
                <a:gdLst>
                  <a:gd name="T0" fmla="*/ 0 w 8"/>
                  <a:gd name="T1" fmla="*/ 33 h 2"/>
                  <a:gd name="T2" fmla="*/ 125 w 8"/>
                  <a:gd name="T3" fmla="*/ 0 h 2"/>
                  <a:gd name="T4" fmla="*/ 0 60000 65536"/>
                  <a:gd name="T5" fmla="*/ 0 60000 65536"/>
                </a:gdLst>
                <a:ahLst/>
                <a:cxnLst>
                  <a:cxn ang="T4">
                    <a:pos x="T0" y="T1"/>
                  </a:cxn>
                  <a:cxn ang="T5">
                    <a:pos x="T2" y="T3"/>
                  </a:cxn>
                </a:cxnLst>
                <a:rect l="0" t="0" r="r" b="b"/>
                <a:pathLst>
                  <a:path w="8" h="2">
                    <a:moveTo>
                      <a:pt x="0" y="2"/>
                    </a:moveTo>
                    <a:cubicBezTo>
                      <a:pt x="2" y="1"/>
                      <a:pt x="5" y="1"/>
                      <a:pt x="8"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44" name="Freeform 395">
                <a:extLst>
                  <a:ext uri="{FF2B5EF4-FFF2-40B4-BE49-F238E27FC236}">
                    <a16:creationId xmlns:a16="http://schemas.microsoft.com/office/drawing/2014/main" id="{583C6B0E-670E-4D14-8163-EE4854ECE200}"/>
                  </a:ext>
                </a:extLst>
              </p:cNvPr>
              <p:cNvSpPr>
                <a:spLocks/>
              </p:cNvSpPr>
              <p:nvPr/>
            </p:nvSpPr>
            <p:spPr bwMode="auto">
              <a:xfrm>
                <a:off x="2704" y="1936"/>
                <a:ext cx="5" cy="32"/>
              </a:xfrm>
              <a:custGeom>
                <a:avLst/>
                <a:gdLst>
                  <a:gd name="T0" fmla="*/ 33 w 2"/>
                  <a:gd name="T1" fmla="*/ 0 h 12"/>
                  <a:gd name="T2" fmla="*/ 0 w 2"/>
                  <a:gd name="T3" fmla="*/ 227 h 12"/>
                  <a:gd name="T4" fmla="*/ 0 60000 65536"/>
                  <a:gd name="T5" fmla="*/ 0 60000 65536"/>
                </a:gdLst>
                <a:ahLst/>
                <a:cxnLst>
                  <a:cxn ang="T4">
                    <a:pos x="T0" y="T1"/>
                  </a:cxn>
                  <a:cxn ang="T5">
                    <a:pos x="T2" y="T3"/>
                  </a:cxn>
                </a:cxnLst>
                <a:rect l="0" t="0" r="r" b="b"/>
                <a:pathLst>
                  <a:path w="2" h="12">
                    <a:moveTo>
                      <a:pt x="2" y="0"/>
                    </a:moveTo>
                    <a:cubicBezTo>
                      <a:pt x="0" y="4"/>
                      <a:pt x="0" y="8"/>
                      <a:pt x="0" y="1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45" name="Freeform 396">
                <a:extLst>
                  <a:ext uri="{FF2B5EF4-FFF2-40B4-BE49-F238E27FC236}">
                    <a16:creationId xmlns:a16="http://schemas.microsoft.com/office/drawing/2014/main" id="{5C632C3C-D603-42A5-9745-F167E386C725}"/>
                  </a:ext>
                </a:extLst>
              </p:cNvPr>
              <p:cNvSpPr>
                <a:spLocks/>
              </p:cNvSpPr>
              <p:nvPr/>
            </p:nvSpPr>
            <p:spPr bwMode="auto">
              <a:xfrm>
                <a:off x="2494" y="1541"/>
                <a:ext cx="27" cy="27"/>
              </a:xfrm>
              <a:custGeom>
                <a:avLst/>
                <a:gdLst>
                  <a:gd name="T0" fmla="*/ 0 w 11"/>
                  <a:gd name="T1" fmla="*/ 103 h 10"/>
                  <a:gd name="T2" fmla="*/ 162 w 11"/>
                  <a:gd name="T3" fmla="*/ 59 h 10"/>
                  <a:gd name="T4" fmla="*/ 0 w 11"/>
                  <a:gd name="T5" fmla="*/ 197 h 10"/>
                  <a:gd name="T6" fmla="*/ 0 60000 65536"/>
                  <a:gd name="T7" fmla="*/ 0 60000 65536"/>
                  <a:gd name="T8" fmla="*/ 0 60000 65536"/>
                </a:gdLst>
                <a:ahLst/>
                <a:cxnLst>
                  <a:cxn ang="T6">
                    <a:pos x="T0" y="T1"/>
                  </a:cxn>
                  <a:cxn ang="T7">
                    <a:pos x="T2" y="T3"/>
                  </a:cxn>
                  <a:cxn ang="T8">
                    <a:pos x="T4" y="T5"/>
                  </a:cxn>
                </a:cxnLst>
                <a:rect l="0" t="0" r="r" b="b"/>
                <a:pathLst>
                  <a:path w="11" h="10">
                    <a:moveTo>
                      <a:pt x="0" y="5"/>
                    </a:moveTo>
                    <a:cubicBezTo>
                      <a:pt x="3" y="2"/>
                      <a:pt x="7" y="0"/>
                      <a:pt x="11" y="3"/>
                    </a:cubicBezTo>
                    <a:cubicBezTo>
                      <a:pt x="9" y="7"/>
                      <a:pt x="4" y="9"/>
                      <a:pt x="0"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46" name="Freeform 397">
                <a:extLst>
                  <a:ext uri="{FF2B5EF4-FFF2-40B4-BE49-F238E27FC236}">
                    <a16:creationId xmlns:a16="http://schemas.microsoft.com/office/drawing/2014/main" id="{F6AE67B6-37C4-4B86-B80B-1A35BA6A3DA7}"/>
                  </a:ext>
                </a:extLst>
              </p:cNvPr>
              <p:cNvSpPr>
                <a:spLocks/>
              </p:cNvSpPr>
              <p:nvPr/>
            </p:nvSpPr>
            <p:spPr bwMode="auto">
              <a:xfrm>
                <a:off x="2529" y="1565"/>
                <a:ext cx="2" cy="30"/>
              </a:xfrm>
              <a:custGeom>
                <a:avLst/>
                <a:gdLst>
                  <a:gd name="T0" fmla="*/ 8 w 1"/>
                  <a:gd name="T1" fmla="*/ 0 h 11"/>
                  <a:gd name="T2" fmla="*/ 0 w 1"/>
                  <a:gd name="T3" fmla="*/ 224 h 11"/>
                  <a:gd name="T4" fmla="*/ 0 60000 65536"/>
                  <a:gd name="T5" fmla="*/ 0 60000 65536"/>
                </a:gdLst>
                <a:ahLst/>
                <a:cxnLst>
                  <a:cxn ang="T4">
                    <a:pos x="T0" y="T1"/>
                  </a:cxn>
                  <a:cxn ang="T5">
                    <a:pos x="T2" y="T3"/>
                  </a:cxn>
                </a:cxnLst>
                <a:rect l="0" t="0" r="r" b="b"/>
                <a:pathLst>
                  <a:path w="1" h="11">
                    <a:moveTo>
                      <a:pt x="1" y="0"/>
                    </a:moveTo>
                    <a:cubicBezTo>
                      <a:pt x="0" y="4"/>
                      <a:pt x="0" y="8"/>
                      <a:pt x="0" y="1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47" name="Freeform 398">
                <a:extLst>
                  <a:ext uri="{FF2B5EF4-FFF2-40B4-BE49-F238E27FC236}">
                    <a16:creationId xmlns:a16="http://schemas.microsoft.com/office/drawing/2014/main" id="{65565778-B89E-4198-94E1-A5CBAD015216}"/>
                  </a:ext>
                </a:extLst>
              </p:cNvPr>
              <p:cNvSpPr>
                <a:spLocks/>
              </p:cNvSpPr>
              <p:nvPr/>
            </p:nvSpPr>
            <p:spPr bwMode="auto">
              <a:xfrm>
                <a:off x="2496" y="1600"/>
                <a:ext cx="25" cy="3"/>
              </a:xfrm>
              <a:custGeom>
                <a:avLst/>
                <a:gdLst>
                  <a:gd name="T0" fmla="*/ 0 w 10"/>
                  <a:gd name="T1" fmla="*/ 0 h 1"/>
                  <a:gd name="T2" fmla="*/ 158 w 10"/>
                  <a:gd name="T3" fmla="*/ 0 h 1"/>
                  <a:gd name="T4" fmla="*/ 0 60000 65536"/>
                  <a:gd name="T5" fmla="*/ 0 60000 65536"/>
                </a:gdLst>
                <a:ahLst/>
                <a:cxnLst>
                  <a:cxn ang="T4">
                    <a:pos x="T0" y="T1"/>
                  </a:cxn>
                  <a:cxn ang="T5">
                    <a:pos x="T2" y="T3"/>
                  </a:cxn>
                </a:cxnLst>
                <a:rect l="0" t="0" r="r" b="b"/>
                <a:pathLst>
                  <a:path w="10" h="1">
                    <a:moveTo>
                      <a:pt x="0" y="0"/>
                    </a:moveTo>
                    <a:cubicBezTo>
                      <a:pt x="3" y="1"/>
                      <a:pt x="6" y="1"/>
                      <a:pt x="1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48" name="Freeform 399">
                <a:extLst>
                  <a:ext uri="{FF2B5EF4-FFF2-40B4-BE49-F238E27FC236}">
                    <a16:creationId xmlns:a16="http://schemas.microsoft.com/office/drawing/2014/main" id="{60FAA66F-A0F4-4067-AC41-D52973BD06B1}"/>
                  </a:ext>
                </a:extLst>
              </p:cNvPr>
              <p:cNvSpPr>
                <a:spLocks/>
              </p:cNvSpPr>
              <p:nvPr/>
            </p:nvSpPr>
            <p:spPr bwMode="auto">
              <a:xfrm>
                <a:off x="2676" y="1485"/>
                <a:ext cx="18" cy="3"/>
              </a:xfrm>
              <a:custGeom>
                <a:avLst/>
                <a:gdLst>
                  <a:gd name="T0" fmla="*/ 0 w 7"/>
                  <a:gd name="T1" fmla="*/ 27 h 1"/>
                  <a:gd name="T2" fmla="*/ 118 w 7"/>
                  <a:gd name="T3" fmla="*/ 27 h 1"/>
                  <a:gd name="T4" fmla="*/ 0 60000 65536"/>
                  <a:gd name="T5" fmla="*/ 0 60000 65536"/>
                </a:gdLst>
                <a:ahLst/>
                <a:cxnLst>
                  <a:cxn ang="T4">
                    <a:pos x="T0" y="T1"/>
                  </a:cxn>
                  <a:cxn ang="T5">
                    <a:pos x="T2" y="T3"/>
                  </a:cxn>
                </a:cxnLst>
                <a:rect l="0" t="0" r="r" b="b"/>
                <a:pathLst>
                  <a:path w="7" h="1">
                    <a:moveTo>
                      <a:pt x="0" y="1"/>
                    </a:moveTo>
                    <a:cubicBezTo>
                      <a:pt x="3" y="0"/>
                      <a:pt x="5" y="0"/>
                      <a:pt x="7" y="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49" name="Freeform 400">
                <a:extLst>
                  <a:ext uri="{FF2B5EF4-FFF2-40B4-BE49-F238E27FC236}">
                    <a16:creationId xmlns:a16="http://schemas.microsoft.com/office/drawing/2014/main" id="{E15F681E-B093-4CFD-9BAD-2303EC36BF62}"/>
                  </a:ext>
                </a:extLst>
              </p:cNvPr>
              <p:cNvSpPr>
                <a:spLocks/>
              </p:cNvSpPr>
              <p:nvPr/>
            </p:nvSpPr>
            <p:spPr bwMode="auto">
              <a:xfrm>
                <a:off x="2671" y="1523"/>
                <a:ext cx="15" cy="5"/>
              </a:xfrm>
              <a:custGeom>
                <a:avLst/>
                <a:gdLst>
                  <a:gd name="T0" fmla="*/ 0 w 6"/>
                  <a:gd name="T1" fmla="*/ 0 h 2"/>
                  <a:gd name="T2" fmla="*/ 95 w 6"/>
                  <a:gd name="T3" fmla="*/ 33 h 2"/>
                  <a:gd name="T4" fmla="*/ 0 60000 65536"/>
                  <a:gd name="T5" fmla="*/ 0 60000 65536"/>
                </a:gdLst>
                <a:ahLst/>
                <a:cxnLst>
                  <a:cxn ang="T4">
                    <a:pos x="T0" y="T1"/>
                  </a:cxn>
                  <a:cxn ang="T5">
                    <a:pos x="T2" y="T3"/>
                  </a:cxn>
                </a:cxnLst>
                <a:rect l="0" t="0" r="r" b="b"/>
                <a:pathLst>
                  <a:path w="6" h="2">
                    <a:moveTo>
                      <a:pt x="0" y="0"/>
                    </a:moveTo>
                    <a:cubicBezTo>
                      <a:pt x="2" y="1"/>
                      <a:pt x="4" y="2"/>
                      <a:pt x="6" y="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50" name="Freeform 401">
                <a:extLst>
                  <a:ext uri="{FF2B5EF4-FFF2-40B4-BE49-F238E27FC236}">
                    <a16:creationId xmlns:a16="http://schemas.microsoft.com/office/drawing/2014/main" id="{6AD80961-F821-4CCA-A9C0-6D8D1DB1870C}"/>
                  </a:ext>
                </a:extLst>
              </p:cNvPr>
              <p:cNvSpPr>
                <a:spLocks/>
              </p:cNvSpPr>
              <p:nvPr/>
            </p:nvSpPr>
            <p:spPr bwMode="auto">
              <a:xfrm>
                <a:off x="2704" y="1504"/>
                <a:ext cx="7" cy="27"/>
              </a:xfrm>
              <a:custGeom>
                <a:avLst/>
                <a:gdLst>
                  <a:gd name="T0" fmla="*/ 37 w 3"/>
                  <a:gd name="T1" fmla="*/ 0 h 10"/>
                  <a:gd name="T2" fmla="*/ 0 w 3"/>
                  <a:gd name="T3" fmla="*/ 197 h 10"/>
                  <a:gd name="T4" fmla="*/ 0 60000 65536"/>
                  <a:gd name="T5" fmla="*/ 0 60000 65536"/>
                </a:gdLst>
                <a:ahLst/>
                <a:cxnLst>
                  <a:cxn ang="T4">
                    <a:pos x="T0" y="T1"/>
                  </a:cxn>
                  <a:cxn ang="T5">
                    <a:pos x="T2" y="T3"/>
                  </a:cxn>
                </a:cxnLst>
                <a:rect l="0" t="0" r="r" b="b"/>
                <a:pathLst>
                  <a:path w="3" h="10">
                    <a:moveTo>
                      <a:pt x="3" y="0"/>
                    </a:moveTo>
                    <a:cubicBezTo>
                      <a:pt x="1" y="3"/>
                      <a:pt x="1" y="6"/>
                      <a:pt x="0"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51" name="Freeform 402">
                <a:extLst>
                  <a:ext uri="{FF2B5EF4-FFF2-40B4-BE49-F238E27FC236}">
                    <a16:creationId xmlns:a16="http://schemas.microsoft.com/office/drawing/2014/main" id="{459ED25B-2016-4A0A-BA1F-24C3EBCAF1DB}"/>
                  </a:ext>
                </a:extLst>
              </p:cNvPr>
              <p:cNvSpPr>
                <a:spLocks/>
              </p:cNvSpPr>
              <p:nvPr/>
            </p:nvSpPr>
            <p:spPr bwMode="auto">
              <a:xfrm>
                <a:off x="2541" y="1400"/>
                <a:ext cx="35" cy="16"/>
              </a:xfrm>
              <a:custGeom>
                <a:avLst/>
                <a:gdLst>
                  <a:gd name="T0" fmla="*/ 0 w 14"/>
                  <a:gd name="T1" fmla="*/ 35 h 6"/>
                  <a:gd name="T2" fmla="*/ 220 w 14"/>
                  <a:gd name="T3" fmla="*/ 56 h 6"/>
                  <a:gd name="T4" fmla="*/ 0 w 14"/>
                  <a:gd name="T5" fmla="*/ 115 h 6"/>
                  <a:gd name="T6" fmla="*/ 0 60000 65536"/>
                  <a:gd name="T7" fmla="*/ 0 60000 65536"/>
                  <a:gd name="T8" fmla="*/ 0 60000 65536"/>
                </a:gdLst>
                <a:ahLst/>
                <a:cxnLst>
                  <a:cxn ang="T6">
                    <a:pos x="T0" y="T1"/>
                  </a:cxn>
                  <a:cxn ang="T7">
                    <a:pos x="T2" y="T3"/>
                  </a:cxn>
                  <a:cxn ang="T8">
                    <a:pos x="T4" y="T5"/>
                  </a:cxn>
                </a:cxnLst>
                <a:rect l="0" t="0" r="r" b="b"/>
                <a:pathLst>
                  <a:path w="14" h="6">
                    <a:moveTo>
                      <a:pt x="0" y="2"/>
                    </a:moveTo>
                    <a:cubicBezTo>
                      <a:pt x="4" y="1"/>
                      <a:pt x="11" y="0"/>
                      <a:pt x="14" y="3"/>
                    </a:cubicBezTo>
                    <a:cubicBezTo>
                      <a:pt x="10" y="6"/>
                      <a:pt x="4" y="6"/>
                      <a:pt x="0" y="6"/>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52" name="Freeform 403">
                <a:extLst>
                  <a:ext uri="{FF2B5EF4-FFF2-40B4-BE49-F238E27FC236}">
                    <a16:creationId xmlns:a16="http://schemas.microsoft.com/office/drawing/2014/main" id="{CC6B2689-FCE6-4D21-B842-4F75A481E825}"/>
                  </a:ext>
                </a:extLst>
              </p:cNvPr>
              <p:cNvSpPr>
                <a:spLocks/>
              </p:cNvSpPr>
              <p:nvPr/>
            </p:nvSpPr>
            <p:spPr bwMode="auto">
              <a:xfrm>
                <a:off x="2556" y="1440"/>
                <a:ext cx="30" cy="11"/>
              </a:xfrm>
              <a:custGeom>
                <a:avLst/>
                <a:gdLst>
                  <a:gd name="T0" fmla="*/ 0 w 12"/>
                  <a:gd name="T1" fmla="*/ 83 h 4"/>
                  <a:gd name="T2" fmla="*/ 188 w 12"/>
                  <a:gd name="T3" fmla="*/ 0 h 4"/>
                  <a:gd name="T4" fmla="*/ 0 60000 65536"/>
                  <a:gd name="T5" fmla="*/ 0 60000 65536"/>
                </a:gdLst>
                <a:ahLst/>
                <a:cxnLst>
                  <a:cxn ang="T4">
                    <a:pos x="T0" y="T1"/>
                  </a:cxn>
                  <a:cxn ang="T5">
                    <a:pos x="T2" y="T3"/>
                  </a:cxn>
                </a:cxnLst>
                <a:rect l="0" t="0" r="r" b="b"/>
                <a:pathLst>
                  <a:path w="12" h="4">
                    <a:moveTo>
                      <a:pt x="0" y="4"/>
                    </a:moveTo>
                    <a:cubicBezTo>
                      <a:pt x="5" y="4"/>
                      <a:pt x="8" y="1"/>
                      <a:pt x="12"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53" name="Freeform 404">
                <a:extLst>
                  <a:ext uri="{FF2B5EF4-FFF2-40B4-BE49-F238E27FC236}">
                    <a16:creationId xmlns:a16="http://schemas.microsoft.com/office/drawing/2014/main" id="{6A44C0CE-5A72-4EBB-BB77-FF1A7BB6B5CF}"/>
                  </a:ext>
                </a:extLst>
              </p:cNvPr>
              <p:cNvSpPr>
                <a:spLocks/>
              </p:cNvSpPr>
              <p:nvPr/>
            </p:nvSpPr>
            <p:spPr bwMode="auto">
              <a:xfrm>
                <a:off x="2391" y="1557"/>
                <a:ext cx="13" cy="19"/>
              </a:xfrm>
              <a:custGeom>
                <a:avLst/>
                <a:gdLst>
                  <a:gd name="T0" fmla="*/ 0 w 5"/>
                  <a:gd name="T1" fmla="*/ 141 h 7"/>
                  <a:gd name="T2" fmla="*/ 88 w 5"/>
                  <a:gd name="T3" fmla="*/ 0 h 7"/>
                  <a:gd name="T4" fmla="*/ 0 60000 65536"/>
                  <a:gd name="T5" fmla="*/ 0 60000 65536"/>
                </a:gdLst>
                <a:ahLst/>
                <a:cxnLst>
                  <a:cxn ang="T4">
                    <a:pos x="T0" y="T1"/>
                  </a:cxn>
                  <a:cxn ang="T5">
                    <a:pos x="T2" y="T3"/>
                  </a:cxn>
                </a:cxnLst>
                <a:rect l="0" t="0" r="r" b="b"/>
                <a:pathLst>
                  <a:path w="5" h="7">
                    <a:moveTo>
                      <a:pt x="0" y="7"/>
                    </a:moveTo>
                    <a:cubicBezTo>
                      <a:pt x="2" y="4"/>
                      <a:pt x="3" y="2"/>
                      <a:pt x="5"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54" name="Freeform 405">
                <a:extLst>
                  <a:ext uri="{FF2B5EF4-FFF2-40B4-BE49-F238E27FC236}">
                    <a16:creationId xmlns:a16="http://schemas.microsoft.com/office/drawing/2014/main" id="{012E2196-D2CD-498F-A04B-271A15BB29DD}"/>
                  </a:ext>
                </a:extLst>
              </p:cNvPr>
              <p:cNvSpPr>
                <a:spLocks/>
              </p:cNvSpPr>
              <p:nvPr/>
            </p:nvSpPr>
            <p:spPr bwMode="auto">
              <a:xfrm>
                <a:off x="2371" y="1528"/>
                <a:ext cx="20" cy="8"/>
              </a:xfrm>
              <a:custGeom>
                <a:avLst/>
                <a:gdLst>
                  <a:gd name="T0" fmla="*/ 0 w 8"/>
                  <a:gd name="T1" fmla="*/ 56 h 3"/>
                  <a:gd name="T2" fmla="*/ 125 w 8"/>
                  <a:gd name="T3" fmla="*/ 0 h 3"/>
                  <a:gd name="T4" fmla="*/ 0 60000 65536"/>
                  <a:gd name="T5" fmla="*/ 0 60000 65536"/>
                </a:gdLst>
                <a:ahLst/>
                <a:cxnLst>
                  <a:cxn ang="T4">
                    <a:pos x="T0" y="T1"/>
                  </a:cxn>
                  <a:cxn ang="T5">
                    <a:pos x="T2" y="T3"/>
                  </a:cxn>
                </a:cxnLst>
                <a:rect l="0" t="0" r="r" b="b"/>
                <a:pathLst>
                  <a:path w="8" h="3">
                    <a:moveTo>
                      <a:pt x="0" y="3"/>
                    </a:moveTo>
                    <a:cubicBezTo>
                      <a:pt x="3" y="2"/>
                      <a:pt x="5" y="1"/>
                      <a:pt x="8"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sp>
          <p:nvSpPr>
            <p:cNvPr id="544" name="Freeform 407">
              <a:extLst>
                <a:ext uri="{FF2B5EF4-FFF2-40B4-BE49-F238E27FC236}">
                  <a16:creationId xmlns:a16="http://schemas.microsoft.com/office/drawing/2014/main" id="{4191755A-3DD6-43FC-B9E4-86D70DEFD38E}"/>
                </a:ext>
              </a:extLst>
            </p:cNvPr>
            <p:cNvSpPr>
              <a:spLocks/>
            </p:cNvSpPr>
            <p:nvPr/>
          </p:nvSpPr>
          <p:spPr bwMode="auto">
            <a:xfrm>
              <a:off x="2281" y="1739"/>
              <a:ext cx="15" cy="16"/>
            </a:xfrm>
            <a:custGeom>
              <a:avLst/>
              <a:gdLst>
                <a:gd name="T0" fmla="*/ 0 w 6"/>
                <a:gd name="T1" fmla="*/ 115 h 6"/>
                <a:gd name="T2" fmla="*/ 95 w 6"/>
                <a:gd name="T3" fmla="*/ 0 h 6"/>
                <a:gd name="T4" fmla="*/ 0 60000 65536"/>
                <a:gd name="T5" fmla="*/ 0 60000 65536"/>
              </a:gdLst>
              <a:ahLst/>
              <a:cxnLst>
                <a:cxn ang="T4">
                  <a:pos x="T0" y="T1"/>
                </a:cxn>
                <a:cxn ang="T5">
                  <a:pos x="T2" y="T3"/>
                </a:cxn>
              </a:cxnLst>
              <a:rect l="0" t="0" r="r" b="b"/>
              <a:pathLst>
                <a:path w="6" h="6">
                  <a:moveTo>
                    <a:pt x="0" y="6"/>
                  </a:moveTo>
                  <a:cubicBezTo>
                    <a:pt x="1" y="3"/>
                    <a:pt x="3" y="1"/>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45" name="Freeform 408">
              <a:extLst>
                <a:ext uri="{FF2B5EF4-FFF2-40B4-BE49-F238E27FC236}">
                  <a16:creationId xmlns:a16="http://schemas.microsoft.com/office/drawing/2014/main" id="{260A4168-2DC8-4F04-BE87-A709C9E48045}"/>
                </a:ext>
              </a:extLst>
            </p:cNvPr>
            <p:cNvSpPr>
              <a:spLocks/>
            </p:cNvSpPr>
            <p:nvPr/>
          </p:nvSpPr>
          <p:spPr bwMode="auto">
            <a:xfrm>
              <a:off x="2416" y="1792"/>
              <a:ext cx="18" cy="8"/>
            </a:xfrm>
            <a:custGeom>
              <a:avLst/>
              <a:gdLst>
                <a:gd name="T0" fmla="*/ 0 w 7"/>
                <a:gd name="T1" fmla="*/ 0 h 3"/>
                <a:gd name="T2" fmla="*/ 118 w 7"/>
                <a:gd name="T3" fmla="*/ 56 h 3"/>
                <a:gd name="T4" fmla="*/ 0 60000 65536"/>
                <a:gd name="T5" fmla="*/ 0 60000 65536"/>
              </a:gdLst>
              <a:ahLst/>
              <a:cxnLst>
                <a:cxn ang="T4">
                  <a:pos x="T0" y="T1"/>
                </a:cxn>
                <a:cxn ang="T5">
                  <a:pos x="T2" y="T3"/>
                </a:cxn>
              </a:cxnLst>
              <a:rect l="0" t="0" r="r" b="b"/>
              <a:pathLst>
                <a:path w="7" h="3">
                  <a:moveTo>
                    <a:pt x="0" y="0"/>
                  </a:moveTo>
                  <a:cubicBezTo>
                    <a:pt x="3" y="1"/>
                    <a:pt x="5" y="2"/>
                    <a:pt x="7" y="3"/>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46" name="Freeform 409">
              <a:extLst>
                <a:ext uri="{FF2B5EF4-FFF2-40B4-BE49-F238E27FC236}">
                  <a16:creationId xmlns:a16="http://schemas.microsoft.com/office/drawing/2014/main" id="{079FCD8E-514B-49BB-8CD6-E2E5E0BF8E0B}"/>
                </a:ext>
              </a:extLst>
            </p:cNvPr>
            <p:cNvSpPr>
              <a:spLocks/>
            </p:cNvSpPr>
            <p:nvPr/>
          </p:nvSpPr>
          <p:spPr bwMode="auto">
            <a:xfrm>
              <a:off x="2439" y="1760"/>
              <a:ext cx="7" cy="27"/>
            </a:xfrm>
            <a:custGeom>
              <a:avLst/>
              <a:gdLst>
                <a:gd name="T0" fmla="*/ 28 w 3"/>
                <a:gd name="T1" fmla="*/ 197 h 10"/>
                <a:gd name="T2" fmla="*/ 37 w 3"/>
                <a:gd name="T3" fmla="*/ 0 h 10"/>
                <a:gd name="T4" fmla="*/ 0 60000 65536"/>
                <a:gd name="T5" fmla="*/ 0 60000 65536"/>
              </a:gdLst>
              <a:ahLst/>
              <a:cxnLst>
                <a:cxn ang="T4">
                  <a:pos x="T0" y="T1"/>
                </a:cxn>
                <a:cxn ang="T5">
                  <a:pos x="T2" y="T3"/>
                </a:cxn>
              </a:cxnLst>
              <a:rect l="0" t="0" r="r" b="b"/>
              <a:pathLst>
                <a:path w="3" h="10">
                  <a:moveTo>
                    <a:pt x="2" y="10"/>
                  </a:moveTo>
                  <a:cubicBezTo>
                    <a:pt x="0" y="6"/>
                    <a:pt x="2" y="3"/>
                    <a:pt x="3"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47" name="Freeform 410">
              <a:extLst>
                <a:ext uri="{FF2B5EF4-FFF2-40B4-BE49-F238E27FC236}">
                  <a16:creationId xmlns:a16="http://schemas.microsoft.com/office/drawing/2014/main" id="{1DCE80BA-B1D2-492C-B7AA-9B64DA97D5E5}"/>
                </a:ext>
              </a:extLst>
            </p:cNvPr>
            <p:cNvSpPr>
              <a:spLocks/>
            </p:cNvSpPr>
            <p:nvPr/>
          </p:nvSpPr>
          <p:spPr bwMode="auto">
            <a:xfrm>
              <a:off x="2321" y="1936"/>
              <a:ext cx="25" cy="3"/>
            </a:xfrm>
            <a:custGeom>
              <a:avLst/>
              <a:gdLst>
                <a:gd name="T0" fmla="*/ 0 w 10"/>
                <a:gd name="T1" fmla="*/ 0 h 1"/>
                <a:gd name="T2" fmla="*/ 158 w 10"/>
                <a:gd name="T3" fmla="*/ 27 h 1"/>
                <a:gd name="T4" fmla="*/ 0 60000 65536"/>
                <a:gd name="T5" fmla="*/ 0 60000 65536"/>
              </a:gdLst>
              <a:ahLst/>
              <a:cxnLst>
                <a:cxn ang="T4">
                  <a:pos x="T0" y="T1"/>
                </a:cxn>
                <a:cxn ang="T5">
                  <a:pos x="T2" y="T3"/>
                </a:cxn>
              </a:cxnLst>
              <a:rect l="0" t="0" r="r" b="b"/>
              <a:pathLst>
                <a:path w="10" h="1">
                  <a:moveTo>
                    <a:pt x="0" y="0"/>
                  </a:moveTo>
                  <a:cubicBezTo>
                    <a:pt x="3" y="1"/>
                    <a:pt x="7" y="1"/>
                    <a:pt x="10" y="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48" name="Freeform 411">
              <a:extLst>
                <a:ext uri="{FF2B5EF4-FFF2-40B4-BE49-F238E27FC236}">
                  <a16:creationId xmlns:a16="http://schemas.microsoft.com/office/drawing/2014/main" id="{A64D369C-E94E-47A9-9CD8-BE225647C38E}"/>
                </a:ext>
              </a:extLst>
            </p:cNvPr>
            <p:cNvSpPr>
              <a:spLocks/>
            </p:cNvSpPr>
            <p:nvPr/>
          </p:nvSpPr>
          <p:spPr bwMode="auto">
            <a:xfrm>
              <a:off x="2534" y="2197"/>
              <a:ext cx="5" cy="16"/>
            </a:xfrm>
            <a:custGeom>
              <a:avLst/>
              <a:gdLst>
                <a:gd name="T0" fmla="*/ 33 w 2"/>
                <a:gd name="T1" fmla="*/ 115 h 6"/>
                <a:gd name="T2" fmla="*/ 33 w 2"/>
                <a:gd name="T3" fmla="*/ 0 h 6"/>
                <a:gd name="T4" fmla="*/ 0 60000 65536"/>
                <a:gd name="T5" fmla="*/ 0 60000 65536"/>
              </a:gdLst>
              <a:ahLst/>
              <a:cxnLst>
                <a:cxn ang="T4">
                  <a:pos x="T0" y="T1"/>
                </a:cxn>
                <a:cxn ang="T5">
                  <a:pos x="T2" y="T3"/>
                </a:cxn>
              </a:cxnLst>
              <a:rect l="0" t="0" r="r" b="b"/>
              <a:pathLst>
                <a:path w="2" h="6">
                  <a:moveTo>
                    <a:pt x="2" y="6"/>
                  </a:moveTo>
                  <a:cubicBezTo>
                    <a:pt x="0" y="4"/>
                    <a:pt x="0" y="2"/>
                    <a:pt x="2"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49" name="Freeform 412">
              <a:extLst>
                <a:ext uri="{FF2B5EF4-FFF2-40B4-BE49-F238E27FC236}">
                  <a16:creationId xmlns:a16="http://schemas.microsoft.com/office/drawing/2014/main" id="{BDCB75C7-83BC-4F2A-B780-3A0753ABDA9F}"/>
                </a:ext>
              </a:extLst>
            </p:cNvPr>
            <p:cNvSpPr>
              <a:spLocks/>
            </p:cNvSpPr>
            <p:nvPr/>
          </p:nvSpPr>
          <p:spPr bwMode="auto">
            <a:xfrm>
              <a:off x="2514" y="2301"/>
              <a:ext cx="2" cy="24"/>
            </a:xfrm>
            <a:custGeom>
              <a:avLst/>
              <a:gdLst>
                <a:gd name="T0" fmla="*/ 8 w 1"/>
                <a:gd name="T1" fmla="*/ 0 h 9"/>
                <a:gd name="T2" fmla="*/ 0 w 1"/>
                <a:gd name="T3" fmla="*/ 171 h 9"/>
                <a:gd name="T4" fmla="*/ 0 60000 65536"/>
                <a:gd name="T5" fmla="*/ 0 60000 65536"/>
              </a:gdLst>
              <a:ahLst/>
              <a:cxnLst>
                <a:cxn ang="T4">
                  <a:pos x="T0" y="T1"/>
                </a:cxn>
                <a:cxn ang="T5">
                  <a:pos x="T2" y="T3"/>
                </a:cxn>
              </a:cxnLst>
              <a:rect l="0" t="0" r="r" b="b"/>
              <a:pathLst>
                <a:path w="1" h="9">
                  <a:moveTo>
                    <a:pt x="1" y="0"/>
                  </a:moveTo>
                  <a:cubicBezTo>
                    <a:pt x="0" y="3"/>
                    <a:pt x="0" y="6"/>
                    <a:pt x="0"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0" name="Freeform 413">
              <a:extLst>
                <a:ext uri="{FF2B5EF4-FFF2-40B4-BE49-F238E27FC236}">
                  <a16:creationId xmlns:a16="http://schemas.microsoft.com/office/drawing/2014/main" id="{2AA2167A-EE7D-44B2-BB7F-49057081E3D5}"/>
                </a:ext>
              </a:extLst>
            </p:cNvPr>
            <p:cNvSpPr>
              <a:spLocks/>
            </p:cNvSpPr>
            <p:nvPr/>
          </p:nvSpPr>
          <p:spPr bwMode="auto">
            <a:xfrm>
              <a:off x="2631" y="2475"/>
              <a:ext cx="28" cy="10"/>
            </a:xfrm>
            <a:custGeom>
              <a:avLst/>
              <a:gdLst>
                <a:gd name="T0" fmla="*/ 0 w 11"/>
                <a:gd name="T1" fmla="*/ 63 h 4"/>
                <a:gd name="T2" fmla="*/ 181 w 11"/>
                <a:gd name="T3" fmla="*/ 0 h 4"/>
                <a:gd name="T4" fmla="*/ 0 60000 65536"/>
                <a:gd name="T5" fmla="*/ 0 60000 65536"/>
              </a:gdLst>
              <a:ahLst/>
              <a:cxnLst>
                <a:cxn ang="T4">
                  <a:pos x="T0" y="T1"/>
                </a:cxn>
                <a:cxn ang="T5">
                  <a:pos x="T2" y="T3"/>
                </a:cxn>
              </a:cxnLst>
              <a:rect l="0" t="0" r="r" b="b"/>
              <a:pathLst>
                <a:path w="11" h="4">
                  <a:moveTo>
                    <a:pt x="0" y="4"/>
                  </a:moveTo>
                  <a:cubicBezTo>
                    <a:pt x="4" y="4"/>
                    <a:pt x="8" y="2"/>
                    <a:pt x="11"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1" name="Freeform 414">
              <a:extLst>
                <a:ext uri="{FF2B5EF4-FFF2-40B4-BE49-F238E27FC236}">
                  <a16:creationId xmlns:a16="http://schemas.microsoft.com/office/drawing/2014/main" id="{D9BC00AA-436F-4864-A0E0-247B33074D79}"/>
                </a:ext>
              </a:extLst>
            </p:cNvPr>
            <p:cNvSpPr>
              <a:spLocks/>
            </p:cNvSpPr>
            <p:nvPr/>
          </p:nvSpPr>
          <p:spPr bwMode="auto">
            <a:xfrm>
              <a:off x="2441" y="2405"/>
              <a:ext cx="20" cy="8"/>
            </a:xfrm>
            <a:custGeom>
              <a:avLst/>
              <a:gdLst>
                <a:gd name="T0" fmla="*/ 0 w 8"/>
                <a:gd name="T1" fmla="*/ 56 h 3"/>
                <a:gd name="T2" fmla="*/ 125 w 8"/>
                <a:gd name="T3" fmla="*/ 0 h 3"/>
                <a:gd name="T4" fmla="*/ 0 60000 65536"/>
                <a:gd name="T5" fmla="*/ 0 60000 65536"/>
              </a:gdLst>
              <a:ahLst/>
              <a:cxnLst>
                <a:cxn ang="T4">
                  <a:pos x="T0" y="T1"/>
                </a:cxn>
                <a:cxn ang="T5">
                  <a:pos x="T2" y="T3"/>
                </a:cxn>
              </a:cxnLst>
              <a:rect l="0" t="0" r="r" b="b"/>
              <a:pathLst>
                <a:path w="8" h="3">
                  <a:moveTo>
                    <a:pt x="0" y="3"/>
                  </a:moveTo>
                  <a:cubicBezTo>
                    <a:pt x="2" y="2"/>
                    <a:pt x="5" y="2"/>
                    <a:pt x="8"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2" name="Freeform 415">
              <a:extLst>
                <a:ext uri="{FF2B5EF4-FFF2-40B4-BE49-F238E27FC236}">
                  <a16:creationId xmlns:a16="http://schemas.microsoft.com/office/drawing/2014/main" id="{6B2E9C8D-446B-4F56-9E86-6E247BE7C9D4}"/>
                </a:ext>
              </a:extLst>
            </p:cNvPr>
            <p:cNvSpPr>
              <a:spLocks/>
            </p:cNvSpPr>
            <p:nvPr/>
          </p:nvSpPr>
          <p:spPr bwMode="auto">
            <a:xfrm>
              <a:off x="2291" y="2395"/>
              <a:ext cx="25" cy="16"/>
            </a:xfrm>
            <a:custGeom>
              <a:avLst/>
              <a:gdLst>
                <a:gd name="T0" fmla="*/ 0 w 10"/>
                <a:gd name="T1" fmla="*/ 0 h 6"/>
                <a:gd name="T2" fmla="*/ 158 w 10"/>
                <a:gd name="T3" fmla="*/ 115 h 6"/>
                <a:gd name="T4" fmla="*/ 0 60000 65536"/>
                <a:gd name="T5" fmla="*/ 0 60000 65536"/>
              </a:gdLst>
              <a:ahLst/>
              <a:cxnLst>
                <a:cxn ang="T4">
                  <a:pos x="T0" y="T1"/>
                </a:cxn>
                <a:cxn ang="T5">
                  <a:pos x="T2" y="T3"/>
                </a:cxn>
              </a:cxnLst>
              <a:rect l="0" t="0" r="r" b="b"/>
              <a:pathLst>
                <a:path w="10" h="6">
                  <a:moveTo>
                    <a:pt x="0" y="0"/>
                  </a:moveTo>
                  <a:cubicBezTo>
                    <a:pt x="2" y="4"/>
                    <a:pt x="6" y="6"/>
                    <a:pt x="10" y="6"/>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3" name="Freeform 416">
              <a:extLst>
                <a:ext uri="{FF2B5EF4-FFF2-40B4-BE49-F238E27FC236}">
                  <a16:creationId xmlns:a16="http://schemas.microsoft.com/office/drawing/2014/main" id="{39617196-275E-4F66-8934-191DE0439EE8}"/>
                </a:ext>
              </a:extLst>
            </p:cNvPr>
            <p:cNvSpPr>
              <a:spLocks/>
            </p:cNvSpPr>
            <p:nvPr/>
          </p:nvSpPr>
          <p:spPr bwMode="auto">
            <a:xfrm>
              <a:off x="2146" y="2336"/>
              <a:ext cx="17" cy="21"/>
            </a:xfrm>
            <a:custGeom>
              <a:avLst/>
              <a:gdLst>
                <a:gd name="T0" fmla="*/ 0 w 7"/>
                <a:gd name="T1" fmla="*/ 0 h 8"/>
                <a:gd name="T2" fmla="*/ 100 w 7"/>
                <a:gd name="T3" fmla="*/ 144 h 8"/>
                <a:gd name="T4" fmla="*/ 0 60000 65536"/>
                <a:gd name="T5" fmla="*/ 0 60000 65536"/>
              </a:gdLst>
              <a:ahLst/>
              <a:cxnLst>
                <a:cxn ang="T4">
                  <a:pos x="T0" y="T1"/>
                </a:cxn>
                <a:cxn ang="T5">
                  <a:pos x="T2" y="T3"/>
                </a:cxn>
              </a:cxnLst>
              <a:rect l="0" t="0" r="r" b="b"/>
              <a:pathLst>
                <a:path w="7" h="8">
                  <a:moveTo>
                    <a:pt x="0" y="0"/>
                  </a:moveTo>
                  <a:cubicBezTo>
                    <a:pt x="1" y="4"/>
                    <a:pt x="3" y="7"/>
                    <a:pt x="7" y="8"/>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4" name="Freeform 417">
              <a:extLst>
                <a:ext uri="{FF2B5EF4-FFF2-40B4-BE49-F238E27FC236}">
                  <a16:creationId xmlns:a16="http://schemas.microsoft.com/office/drawing/2014/main" id="{41CBD6CC-7E6D-48FB-877A-88838C6043B8}"/>
                </a:ext>
              </a:extLst>
            </p:cNvPr>
            <p:cNvSpPr>
              <a:spLocks/>
            </p:cNvSpPr>
            <p:nvPr/>
          </p:nvSpPr>
          <p:spPr bwMode="auto">
            <a:xfrm>
              <a:off x="1976" y="2323"/>
              <a:ext cx="32" cy="34"/>
            </a:xfrm>
            <a:custGeom>
              <a:avLst/>
              <a:gdLst>
                <a:gd name="T0" fmla="*/ 0 w 13"/>
                <a:gd name="T1" fmla="*/ 123 h 13"/>
                <a:gd name="T2" fmla="*/ 162 w 13"/>
                <a:gd name="T3" fmla="*/ 89 h 13"/>
                <a:gd name="T4" fmla="*/ 0 w 13"/>
                <a:gd name="T5" fmla="*/ 233 h 13"/>
                <a:gd name="T6" fmla="*/ 0 60000 65536"/>
                <a:gd name="T7" fmla="*/ 0 60000 65536"/>
                <a:gd name="T8" fmla="*/ 0 60000 65536"/>
              </a:gdLst>
              <a:ahLst/>
              <a:cxnLst>
                <a:cxn ang="T6">
                  <a:pos x="T0" y="T1"/>
                </a:cxn>
                <a:cxn ang="T7">
                  <a:pos x="T2" y="T3"/>
                </a:cxn>
                <a:cxn ang="T8">
                  <a:pos x="T4" y="T5"/>
                </a:cxn>
              </a:cxnLst>
              <a:rect l="0" t="0" r="r" b="b"/>
              <a:pathLst>
                <a:path w="13" h="13">
                  <a:moveTo>
                    <a:pt x="0" y="7"/>
                  </a:moveTo>
                  <a:cubicBezTo>
                    <a:pt x="2" y="5"/>
                    <a:pt x="9" y="0"/>
                    <a:pt x="11" y="5"/>
                  </a:cubicBezTo>
                  <a:cubicBezTo>
                    <a:pt x="13" y="9"/>
                    <a:pt x="2" y="13"/>
                    <a:pt x="0" y="13"/>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5" name="Freeform 418">
              <a:extLst>
                <a:ext uri="{FF2B5EF4-FFF2-40B4-BE49-F238E27FC236}">
                  <a16:creationId xmlns:a16="http://schemas.microsoft.com/office/drawing/2014/main" id="{63702B90-93B8-406F-960D-938218A719E9}"/>
                </a:ext>
              </a:extLst>
            </p:cNvPr>
            <p:cNvSpPr>
              <a:spLocks/>
            </p:cNvSpPr>
            <p:nvPr/>
          </p:nvSpPr>
          <p:spPr bwMode="auto">
            <a:xfrm>
              <a:off x="2091" y="2240"/>
              <a:ext cx="15" cy="16"/>
            </a:xfrm>
            <a:custGeom>
              <a:avLst/>
              <a:gdLst>
                <a:gd name="T0" fmla="*/ 0 w 6"/>
                <a:gd name="T1" fmla="*/ 0 h 6"/>
                <a:gd name="T2" fmla="*/ 95 w 6"/>
                <a:gd name="T3" fmla="*/ 115 h 6"/>
                <a:gd name="T4" fmla="*/ 0 60000 65536"/>
                <a:gd name="T5" fmla="*/ 0 60000 65536"/>
              </a:gdLst>
              <a:ahLst/>
              <a:cxnLst>
                <a:cxn ang="T4">
                  <a:pos x="T0" y="T1"/>
                </a:cxn>
                <a:cxn ang="T5">
                  <a:pos x="T2" y="T3"/>
                </a:cxn>
              </a:cxnLst>
              <a:rect l="0" t="0" r="r" b="b"/>
              <a:pathLst>
                <a:path w="6" h="6">
                  <a:moveTo>
                    <a:pt x="0" y="0"/>
                  </a:moveTo>
                  <a:cubicBezTo>
                    <a:pt x="4" y="0"/>
                    <a:pt x="4" y="3"/>
                    <a:pt x="6" y="6"/>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6" name="Freeform 419">
              <a:extLst>
                <a:ext uri="{FF2B5EF4-FFF2-40B4-BE49-F238E27FC236}">
                  <a16:creationId xmlns:a16="http://schemas.microsoft.com/office/drawing/2014/main" id="{615F30D7-01FB-44BC-9B67-13A50DBBC45A}"/>
                </a:ext>
              </a:extLst>
            </p:cNvPr>
            <p:cNvSpPr>
              <a:spLocks/>
            </p:cNvSpPr>
            <p:nvPr/>
          </p:nvSpPr>
          <p:spPr bwMode="auto">
            <a:xfrm>
              <a:off x="2123" y="2224"/>
              <a:ext cx="5" cy="24"/>
            </a:xfrm>
            <a:custGeom>
              <a:avLst/>
              <a:gdLst>
                <a:gd name="T0" fmla="*/ 20 w 2"/>
                <a:gd name="T1" fmla="*/ 0 h 9"/>
                <a:gd name="T2" fmla="*/ 33 w 2"/>
                <a:gd name="T3" fmla="*/ 171 h 9"/>
                <a:gd name="T4" fmla="*/ 0 60000 65536"/>
                <a:gd name="T5" fmla="*/ 0 60000 65536"/>
              </a:gdLst>
              <a:ahLst/>
              <a:cxnLst>
                <a:cxn ang="T4">
                  <a:pos x="T0" y="T1"/>
                </a:cxn>
                <a:cxn ang="T5">
                  <a:pos x="T2" y="T3"/>
                </a:cxn>
              </a:cxnLst>
              <a:rect l="0" t="0" r="r" b="b"/>
              <a:pathLst>
                <a:path w="2" h="9">
                  <a:moveTo>
                    <a:pt x="1" y="0"/>
                  </a:moveTo>
                  <a:cubicBezTo>
                    <a:pt x="1" y="3"/>
                    <a:pt x="0" y="6"/>
                    <a:pt x="2"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7" name="Freeform 420">
              <a:extLst>
                <a:ext uri="{FF2B5EF4-FFF2-40B4-BE49-F238E27FC236}">
                  <a16:creationId xmlns:a16="http://schemas.microsoft.com/office/drawing/2014/main" id="{57164F0F-1C1A-4D94-B275-B98618A8B00D}"/>
                </a:ext>
              </a:extLst>
            </p:cNvPr>
            <p:cNvSpPr>
              <a:spLocks/>
            </p:cNvSpPr>
            <p:nvPr/>
          </p:nvSpPr>
          <p:spPr bwMode="auto">
            <a:xfrm>
              <a:off x="2118" y="2635"/>
              <a:ext cx="3" cy="37"/>
            </a:xfrm>
            <a:custGeom>
              <a:avLst/>
              <a:gdLst>
                <a:gd name="T0" fmla="*/ 0 w 1"/>
                <a:gd name="T1" fmla="*/ 0 h 14"/>
                <a:gd name="T2" fmla="*/ 27 w 1"/>
                <a:gd name="T3" fmla="*/ 259 h 14"/>
                <a:gd name="T4" fmla="*/ 0 60000 65536"/>
                <a:gd name="T5" fmla="*/ 0 60000 65536"/>
              </a:gdLst>
              <a:ahLst/>
              <a:cxnLst>
                <a:cxn ang="T4">
                  <a:pos x="T0" y="T1"/>
                </a:cxn>
                <a:cxn ang="T5">
                  <a:pos x="T2" y="T3"/>
                </a:cxn>
              </a:cxnLst>
              <a:rect l="0" t="0" r="r" b="b"/>
              <a:pathLst>
                <a:path w="1" h="14">
                  <a:moveTo>
                    <a:pt x="0" y="0"/>
                  </a:moveTo>
                  <a:cubicBezTo>
                    <a:pt x="1" y="4"/>
                    <a:pt x="1" y="9"/>
                    <a:pt x="1" y="14"/>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8" name="Freeform 421">
              <a:extLst>
                <a:ext uri="{FF2B5EF4-FFF2-40B4-BE49-F238E27FC236}">
                  <a16:creationId xmlns:a16="http://schemas.microsoft.com/office/drawing/2014/main" id="{400CF9CE-5033-46B2-956F-798C61F3EB08}"/>
                </a:ext>
              </a:extLst>
            </p:cNvPr>
            <p:cNvSpPr>
              <a:spLocks/>
            </p:cNvSpPr>
            <p:nvPr/>
          </p:nvSpPr>
          <p:spPr bwMode="auto">
            <a:xfrm>
              <a:off x="2146" y="2624"/>
              <a:ext cx="22" cy="24"/>
            </a:xfrm>
            <a:custGeom>
              <a:avLst/>
              <a:gdLst>
                <a:gd name="T0" fmla="*/ 0 w 9"/>
                <a:gd name="T1" fmla="*/ 0 h 9"/>
                <a:gd name="T2" fmla="*/ 132 w 9"/>
                <a:gd name="T3" fmla="*/ 171 h 9"/>
                <a:gd name="T4" fmla="*/ 0 60000 65536"/>
                <a:gd name="T5" fmla="*/ 0 60000 65536"/>
              </a:gdLst>
              <a:ahLst/>
              <a:cxnLst>
                <a:cxn ang="T4">
                  <a:pos x="T0" y="T1"/>
                </a:cxn>
                <a:cxn ang="T5">
                  <a:pos x="T2" y="T3"/>
                </a:cxn>
              </a:cxnLst>
              <a:rect l="0" t="0" r="r" b="b"/>
              <a:pathLst>
                <a:path w="9" h="9">
                  <a:moveTo>
                    <a:pt x="0" y="0"/>
                  </a:moveTo>
                  <a:cubicBezTo>
                    <a:pt x="3" y="3"/>
                    <a:pt x="5" y="7"/>
                    <a:pt x="9"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59" name="Freeform 422">
              <a:extLst>
                <a:ext uri="{FF2B5EF4-FFF2-40B4-BE49-F238E27FC236}">
                  <a16:creationId xmlns:a16="http://schemas.microsoft.com/office/drawing/2014/main" id="{8E6DC893-2D99-4EF5-9A8B-BDD4224AABC7}"/>
                </a:ext>
              </a:extLst>
            </p:cNvPr>
            <p:cNvSpPr>
              <a:spLocks/>
            </p:cNvSpPr>
            <p:nvPr/>
          </p:nvSpPr>
          <p:spPr bwMode="auto">
            <a:xfrm>
              <a:off x="2236" y="2736"/>
              <a:ext cx="10" cy="40"/>
            </a:xfrm>
            <a:custGeom>
              <a:avLst/>
              <a:gdLst>
                <a:gd name="T0" fmla="*/ 0 w 4"/>
                <a:gd name="T1" fmla="*/ 0 h 15"/>
                <a:gd name="T2" fmla="*/ 63 w 4"/>
                <a:gd name="T3" fmla="*/ 285 h 15"/>
                <a:gd name="T4" fmla="*/ 0 60000 65536"/>
                <a:gd name="T5" fmla="*/ 0 60000 65536"/>
              </a:gdLst>
              <a:ahLst/>
              <a:cxnLst>
                <a:cxn ang="T4">
                  <a:pos x="T0" y="T1"/>
                </a:cxn>
                <a:cxn ang="T5">
                  <a:pos x="T2" y="T3"/>
                </a:cxn>
              </a:cxnLst>
              <a:rect l="0" t="0" r="r" b="b"/>
              <a:pathLst>
                <a:path w="4" h="15">
                  <a:moveTo>
                    <a:pt x="0" y="0"/>
                  </a:moveTo>
                  <a:cubicBezTo>
                    <a:pt x="1" y="5"/>
                    <a:pt x="3" y="10"/>
                    <a:pt x="4" y="15"/>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0" name="Freeform 423">
              <a:extLst>
                <a:ext uri="{FF2B5EF4-FFF2-40B4-BE49-F238E27FC236}">
                  <a16:creationId xmlns:a16="http://schemas.microsoft.com/office/drawing/2014/main" id="{487B447C-D88C-4DAB-92DF-6D5337ACB365}"/>
                </a:ext>
              </a:extLst>
            </p:cNvPr>
            <p:cNvSpPr>
              <a:spLocks/>
            </p:cNvSpPr>
            <p:nvPr/>
          </p:nvSpPr>
          <p:spPr bwMode="auto">
            <a:xfrm>
              <a:off x="2261" y="2720"/>
              <a:ext cx="20" cy="27"/>
            </a:xfrm>
            <a:custGeom>
              <a:avLst/>
              <a:gdLst>
                <a:gd name="T0" fmla="*/ 0 w 8"/>
                <a:gd name="T1" fmla="*/ 0 h 10"/>
                <a:gd name="T2" fmla="*/ 125 w 8"/>
                <a:gd name="T3" fmla="*/ 197 h 10"/>
                <a:gd name="T4" fmla="*/ 0 60000 65536"/>
                <a:gd name="T5" fmla="*/ 0 60000 65536"/>
              </a:gdLst>
              <a:ahLst/>
              <a:cxnLst>
                <a:cxn ang="T4">
                  <a:pos x="T0" y="T1"/>
                </a:cxn>
                <a:cxn ang="T5">
                  <a:pos x="T2" y="T3"/>
                </a:cxn>
              </a:cxnLst>
              <a:rect l="0" t="0" r="r" b="b"/>
              <a:pathLst>
                <a:path w="8" h="10">
                  <a:moveTo>
                    <a:pt x="0" y="0"/>
                  </a:moveTo>
                  <a:cubicBezTo>
                    <a:pt x="0" y="4"/>
                    <a:pt x="3" y="9"/>
                    <a:pt x="8"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1" name="Freeform 424">
              <a:extLst>
                <a:ext uri="{FF2B5EF4-FFF2-40B4-BE49-F238E27FC236}">
                  <a16:creationId xmlns:a16="http://schemas.microsoft.com/office/drawing/2014/main" id="{6466F855-7327-459F-90BF-129D0694FAF5}"/>
                </a:ext>
              </a:extLst>
            </p:cNvPr>
            <p:cNvSpPr>
              <a:spLocks/>
            </p:cNvSpPr>
            <p:nvPr/>
          </p:nvSpPr>
          <p:spPr bwMode="auto">
            <a:xfrm>
              <a:off x="2396" y="2712"/>
              <a:ext cx="30" cy="13"/>
            </a:xfrm>
            <a:custGeom>
              <a:avLst/>
              <a:gdLst>
                <a:gd name="T0" fmla="*/ 0 w 12"/>
                <a:gd name="T1" fmla="*/ 88 h 5"/>
                <a:gd name="T2" fmla="*/ 188 w 12"/>
                <a:gd name="T3" fmla="*/ 0 h 5"/>
                <a:gd name="T4" fmla="*/ 0 60000 65536"/>
                <a:gd name="T5" fmla="*/ 0 60000 65536"/>
              </a:gdLst>
              <a:ahLst/>
              <a:cxnLst>
                <a:cxn ang="T4">
                  <a:pos x="T0" y="T1"/>
                </a:cxn>
                <a:cxn ang="T5">
                  <a:pos x="T2" y="T3"/>
                </a:cxn>
              </a:cxnLst>
              <a:rect l="0" t="0" r="r" b="b"/>
              <a:pathLst>
                <a:path w="12" h="5">
                  <a:moveTo>
                    <a:pt x="0" y="5"/>
                  </a:moveTo>
                  <a:cubicBezTo>
                    <a:pt x="4" y="4"/>
                    <a:pt x="8" y="1"/>
                    <a:pt x="12"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2" name="Freeform 425">
              <a:extLst>
                <a:ext uri="{FF2B5EF4-FFF2-40B4-BE49-F238E27FC236}">
                  <a16:creationId xmlns:a16="http://schemas.microsoft.com/office/drawing/2014/main" id="{07C88877-D1CB-4CCC-A666-8624B02EBF19}"/>
                </a:ext>
              </a:extLst>
            </p:cNvPr>
            <p:cNvSpPr>
              <a:spLocks/>
            </p:cNvSpPr>
            <p:nvPr/>
          </p:nvSpPr>
          <p:spPr bwMode="auto">
            <a:xfrm>
              <a:off x="2429" y="2555"/>
              <a:ext cx="27" cy="5"/>
            </a:xfrm>
            <a:custGeom>
              <a:avLst/>
              <a:gdLst>
                <a:gd name="T0" fmla="*/ 0 w 11"/>
                <a:gd name="T1" fmla="*/ 33 h 2"/>
                <a:gd name="T2" fmla="*/ 162 w 11"/>
                <a:gd name="T3" fmla="*/ 0 h 2"/>
                <a:gd name="T4" fmla="*/ 0 60000 65536"/>
                <a:gd name="T5" fmla="*/ 0 60000 65536"/>
              </a:gdLst>
              <a:ahLst/>
              <a:cxnLst>
                <a:cxn ang="T4">
                  <a:pos x="T0" y="T1"/>
                </a:cxn>
                <a:cxn ang="T5">
                  <a:pos x="T2" y="T3"/>
                </a:cxn>
              </a:cxnLst>
              <a:rect l="0" t="0" r="r" b="b"/>
              <a:pathLst>
                <a:path w="11" h="2">
                  <a:moveTo>
                    <a:pt x="0" y="2"/>
                  </a:moveTo>
                  <a:cubicBezTo>
                    <a:pt x="4" y="2"/>
                    <a:pt x="8" y="0"/>
                    <a:pt x="11"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3" name="Freeform 426">
              <a:extLst>
                <a:ext uri="{FF2B5EF4-FFF2-40B4-BE49-F238E27FC236}">
                  <a16:creationId xmlns:a16="http://schemas.microsoft.com/office/drawing/2014/main" id="{05455644-8362-410F-BE01-39AB1473C52D}"/>
                </a:ext>
              </a:extLst>
            </p:cNvPr>
            <p:cNvSpPr>
              <a:spLocks/>
            </p:cNvSpPr>
            <p:nvPr/>
          </p:nvSpPr>
          <p:spPr bwMode="auto">
            <a:xfrm>
              <a:off x="2454" y="2587"/>
              <a:ext cx="20" cy="13"/>
            </a:xfrm>
            <a:custGeom>
              <a:avLst/>
              <a:gdLst>
                <a:gd name="T0" fmla="*/ 0 w 8"/>
                <a:gd name="T1" fmla="*/ 88 h 5"/>
                <a:gd name="T2" fmla="*/ 125 w 8"/>
                <a:gd name="T3" fmla="*/ 0 h 5"/>
                <a:gd name="T4" fmla="*/ 0 60000 65536"/>
                <a:gd name="T5" fmla="*/ 0 60000 65536"/>
              </a:gdLst>
              <a:ahLst/>
              <a:cxnLst>
                <a:cxn ang="T4">
                  <a:pos x="T0" y="T1"/>
                </a:cxn>
                <a:cxn ang="T5">
                  <a:pos x="T2" y="T3"/>
                </a:cxn>
              </a:cxnLst>
              <a:rect l="0" t="0" r="r" b="b"/>
              <a:pathLst>
                <a:path w="8" h="5">
                  <a:moveTo>
                    <a:pt x="0" y="5"/>
                  </a:moveTo>
                  <a:cubicBezTo>
                    <a:pt x="3" y="5"/>
                    <a:pt x="6" y="3"/>
                    <a:pt x="8"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4" name="Freeform 427">
              <a:extLst>
                <a:ext uri="{FF2B5EF4-FFF2-40B4-BE49-F238E27FC236}">
                  <a16:creationId xmlns:a16="http://schemas.microsoft.com/office/drawing/2014/main" id="{1B52869B-1379-4A73-9D19-C3099C8E5514}"/>
                </a:ext>
              </a:extLst>
            </p:cNvPr>
            <p:cNvSpPr>
              <a:spLocks/>
            </p:cNvSpPr>
            <p:nvPr/>
          </p:nvSpPr>
          <p:spPr bwMode="auto">
            <a:xfrm>
              <a:off x="2614" y="2648"/>
              <a:ext cx="25" cy="5"/>
            </a:xfrm>
            <a:custGeom>
              <a:avLst/>
              <a:gdLst>
                <a:gd name="T0" fmla="*/ 0 w 10"/>
                <a:gd name="T1" fmla="*/ 20 h 2"/>
                <a:gd name="T2" fmla="*/ 158 w 10"/>
                <a:gd name="T3" fmla="*/ 0 h 2"/>
                <a:gd name="T4" fmla="*/ 0 60000 65536"/>
                <a:gd name="T5" fmla="*/ 0 60000 65536"/>
              </a:gdLst>
              <a:ahLst/>
              <a:cxnLst>
                <a:cxn ang="T4">
                  <a:pos x="T0" y="T1"/>
                </a:cxn>
                <a:cxn ang="T5">
                  <a:pos x="T2" y="T3"/>
                </a:cxn>
              </a:cxnLst>
              <a:rect l="0" t="0" r="r" b="b"/>
              <a:pathLst>
                <a:path w="10" h="2">
                  <a:moveTo>
                    <a:pt x="0" y="1"/>
                  </a:moveTo>
                  <a:cubicBezTo>
                    <a:pt x="3" y="2"/>
                    <a:pt x="7" y="1"/>
                    <a:pt x="1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5" name="Freeform 428">
              <a:extLst>
                <a:ext uri="{FF2B5EF4-FFF2-40B4-BE49-F238E27FC236}">
                  <a16:creationId xmlns:a16="http://schemas.microsoft.com/office/drawing/2014/main" id="{A6661E4F-EEBC-4BB7-9707-450FC1FE5FD8}"/>
                </a:ext>
              </a:extLst>
            </p:cNvPr>
            <p:cNvSpPr>
              <a:spLocks/>
            </p:cNvSpPr>
            <p:nvPr/>
          </p:nvSpPr>
          <p:spPr bwMode="auto">
            <a:xfrm>
              <a:off x="2566" y="2760"/>
              <a:ext cx="25" cy="5"/>
            </a:xfrm>
            <a:custGeom>
              <a:avLst/>
              <a:gdLst>
                <a:gd name="T0" fmla="*/ 0 w 10"/>
                <a:gd name="T1" fmla="*/ 20 h 2"/>
                <a:gd name="T2" fmla="*/ 158 w 10"/>
                <a:gd name="T3" fmla="*/ 0 h 2"/>
                <a:gd name="T4" fmla="*/ 0 60000 65536"/>
                <a:gd name="T5" fmla="*/ 0 60000 65536"/>
              </a:gdLst>
              <a:ahLst/>
              <a:cxnLst>
                <a:cxn ang="T4">
                  <a:pos x="T0" y="T1"/>
                </a:cxn>
                <a:cxn ang="T5">
                  <a:pos x="T2" y="T3"/>
                </a:cxn>
              </a:cxnLst>
              <a:rect l="0" t="0" r="r" b="b"/>
              <a:pathLst>
                <a:path w="10" h="2">
                  <a:moveTo>
                    <a:pt x="0" y="1"/>
                  </a:moveTo>
                  <a:cubicBezTo>
                    <a:pt x="3" y="2"/>
                    <a:pt x="6" y="1"/>
                    <a:pt x="1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6" name="Freeform 429">
              <a:extLst>
                <a:ext uri="{FF2B5EF4-FFF2-40B4-BE49-F238E27FC236}">
                  <a16:creationId xmlns:a16="http://schemas.microsoft.com/office/drawing/2014/main" id="{7F1B3077-74FA-4949-9229-3F4998D2F992}"/>
                </a:ext>
              </a:extLst>
            </p:cNvPr>
            <p:cNvSpPr>
              <a:spLocks/>
            </p:cNvSpPr>
            <p:nvPr/>
          </p:nvSpPr>
          <p:spPr bwMode="auto">
            <a:xfrm>
              <a:off x="2354" y="2869"/>
              <a:ext cx="20" cy="11"/>
            </a:xfrm>
            <a:custGeom>
              <a:avLst/>
              <a:gdLst>
                <a:gd name="T0" fmla="*/ 0 w 8"/>
                <a:gd name="T1" fmla="*/ 83 h 4"/>
                <a:gd name="T2" fmla="*/ 125 w 8"/>
                <a:gd name="T3" fmla="*/ 0 h 4"/>
                <a:gd name="T4" fmla="*/ 0 60000 65536"/>
                <a:gd name="T5" fmla="*/ 0 60000 65536"/>
              </a:gdLst>
              <a:ahLst/>
              <a:cxnLst>
                <a:cxn ang="T4">
                  <a:pos x="T0" y="T1"/>
                </a:cxn>
                <a:cxn ang="T5">
                  <a:pos x="T2" y="T3"/>
                </a:cxn>
              </a:cxnLst>
              <a:rect l="0" t="0" r="r" b="b"/>
              <a:pathLst>
                <a:path w="8" h="4">
                  <a:moveTo>
                    <a:pt x="0" y="4"/>
                  </a:moveTo>
                  <a:cubicBezTo>
                    <a:pt x="3" y="3"/>
                    <a:pt x="5" y="1"/>
                    <a:pt x="8"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7" name="Freeform 430">
              <a:extLst>
                <a:ext uri="{FF2B5EF4-FFF2-40B4-BE49-F238E27FC236}">
                  <a16:creationId xmlns:a16="http://schemas.microsoft.com/office/drawing/2014/main" id="{BB1B8ADB-3611-4A15-AF67-EF0DE658B034}"/>
                </a:ext>
              </a:extLst>
            </p:cNvPr>
            <p:cNvSpPr>
              <a:spLocks/>
            </p:cNvSpPr>
            <p:nvPr/>
          </p:nvSpPr>
          <p:spPr bwMode="auto">
            <a:xfrm>
              <a:off x="2336" y="2851"/>
              <a:ext cx="10" cy="29"/>
            </a:xfrm>
            <a:custGeom>
              <a:avLst/>
              <a:gdLst>
                <a:gd name="T0" fmla="*/ 0 w 4"/>
                <a:gd name="T1" fmla="*/ 0 h 11"/>
                <a:gd name="T2" fmla="*/ 63 w 4"/>
                <a:gd name="T3" fmla="*/ 200 h 11"/>
                <a:gd name="T4" fmla="*/ 0 60000 65536"/>
                <a:gd name="T5" fmla="*/ 0 60000 65536"/>
              </a:gdLst>
              <a:ahLst/>
              <a:cxnLst>
                <a:cxn ang="T4">
                  <a:pos x="T0" y="T1"/>
                </a:cxn>
                <a:cxn ang="T5">
                  <a:pos x="T2" y="T3"/>
                </a:cxn>
              </a:cxnLst>
              <a:rect l="0" t="0" r="r" b="b"/>
              <a:pathLst>
                <a:path w="4" h="11">
                  <a:moveTo>
                    <a:pt x="0" y="0"/>
                  </a:moveTo>
                  <a:cubicBezTo>
                    <a:pt x="3" y="3"/>
                    <a:pt x="4" y="7"/>
                    <a:pt x="4" y="1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8" name="Freeform 431">
              <a:extLst>
                <a:ext uri="{FF2B5EF4-FFF2-40B4-BE49-F238E27FC236}">
                  <a16:creationId xmlns:a16="http://schemas.microsoft.com/office/drawing/2014/main" id="{1C20B529-3FE3-4E36-B179-BD4E9D6D6A9A}"/>
                </a:ext>
              </a:extLst>
            </p:cNvPr>
            <p:cNvSpPr>
              <a:spLocks/>
            </p:cNvSpPr>
            <p:nvPr/>
          </p:nvSpPr>
          <p:spPr bwMode="auto">
            <a:xfrm>
              <a:off x="2028" y="2512"/>
              <a:ext cx="13" cy="16"/>
            </a:xfrm>
            <a:custGeom>
              <a:avLst/>
              <a:gdLst>
                <a:gd name="T0" fmla="*/ 0 w 5"/>
                <a:gd name="T1" fmla="*/ 115 h 6"/>
                <a:gd name="T2" fmla="*/ 88 w 5"/>
                <a:gd name="T3" fmla="*/ 0 h 6"/>
                <a:gd name="T4" fmla="*/ 0 60000 65536"/>
                <a:gd name="T5" fmla="*/ 0 60000 65536"/>
              </a:gdLst>
              <a:ahLst/>
              <a:cxnLst>
                <a:cxn ang="T4">
                  <a:pos x="T0" y="T1"/>
                </a:cxn>
                <a:cxn ang="T5">
                  <a:pos x="T2" y="T3"/>
                </a:cxn>
              </a:cxnLst>
              <a:rect l="0" t="0" r="r" b="b"/>
              <a:pathLst>
                <a:path w="5" h="6">
                  <a:moveTo>
                    <a:pt x="0" y="6"/>
                  </a:moveTo>
                  <a:cubicBezTo>
                    <a:pt x="1" y="4"/>
                    <a:pt x="3" y="1"/>
                    <a:pt x="5"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9" name="Freeform 432">
              <a:extLst>
                <a:ext uri="{FF2B5EF4-FFF2-40B4-BE49-F238E27FC236}">
                  <a16:creationId xmlns:a16="http://schemas.microsoft.com/office/drawing/2014/main" id="{FF701E78-0EBD-41D4-8131-F4321D15D09E}"/>
                </a:ext>
              </a:extLst>
            </p:cNvPr>
            <p:cNvSpPr>
              <a:spLocks/>
            </p:cNvSpPr>
            <p:nvPr/>
          </p:nvSpPr>
          <p:spPr bwMode="auto">
            <a:xfrm>
              <a:off x="1926" y="2619"/>
              <a:ext cx="25" cy="10"/>
            </a:xfrm>
            <a:custGeom>
              <a:avLst/>
              <a:gdLst>
                <a:gd name="T0" fmla="*/ 0 w 10"/>
                <a:gd name="T1" fmla="*/ 63 h 4"/>
                <a:gd name="T2" fmla="*/ 158 w 10"/>
                <a:gd name="T3" fmla="*/ 0 h 4"/>
                <a:gd name="T4" fmla="*/ 0 60000 65536"/>
                <a:gd name="T5" fmla="*/ 0 60000 65536"/>
              </a:gdLst>
              <a:ahLst/>
              <a:cxnLst>
                <a:cxn ang="T4">
                  <a:pos x="T0" y="T1"/>
                </a:cxn>
                <a:cxn ang="T5">
                  <a:pos x="T2" y="T3"/>
                </a:cxn>
              </a:cxnLst>
              <a:rect l="0" t="0" r="r" b="b"/>
              <a:pathLst>
                <a:path w="10" h="4">
                  <a:moveTo>
                    <a:pt x="0" y="4"/>
                  </a:moveTo>
                  <a:cubicBezTo>
                    <a:pt x="4" y="3"/>
                    <a:pt x="7" y="1"/>
                    <a:pt x="1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70" name="Freeform 433">
              <a:extLst>
                <a:ext uri="{FF2B5EF4-FFF2-40B4-BE49-F238E27FC236}">
                  <a16:creationId xmlns:a16="http://schemas.microsoft.com/office/drawing/2014/main" id="{8B867FA4-A134-4C9E-93F9-E1C920B8D205}"/>
                </a:ext>
              </a:extLst>
            </p:cNvPr>
            <p:cNvSpPr>
              <a:spLocks/>
            </p:cNvSpPr>
            <p:nvPr/>
          </p:nvSpPr>
          <p:spPr bwMode="auto">
            <a:xfrm>
              <a:off x="1946" y="2845"/>
              <a:ext cx="15" cy="8"/>
            </a:xfrm>
            <a:custGeom>
              <a:avLst/>
              <a:gdLst>
                <a:gd name="T0" fmla="*/ 0 w 6"/>
                <a:gd name="T1" fmla="*/ 56 h 3"/>
                <a:gd name="T2" fmla="*/ 95 w 6"/>
                <a:gd name="T3" fmla="*/ 0 h 3"/>
                <a:gd name="T4" fmla="*/ 0 60000 65536"/>
                <a:gd name="T5" fmla="*/ 0 60000 65536"/>
              </a:gdLst>
              <a:ahLst/>
              <a:cxnLst>
                <a:cxn ang="T4">
                  <a:pos x="T0" y="T1"/>
                </a:cxn>
                <a:cxn ang="T5">
                  <a:pos x="T2" y="T3"/>
                </a:cxn>
              </a:cxnLst>
              <a:rect l="0" t="0" r="r" b="b"/>
              <a:pathLst>
                <a:path w="6" h="3">
                  <a:moveTo>
                    <a:pt x="0" y="3"/>
                  </a:moveTo>
                  <a:cubicBezTo>
                    <a:pt x="1" y="1"/>
                    <a:pt x="4" y="0"/>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71" name="Freeform 434">
              <a:extLst>
                <a:ext uri="{FF2B5EF4-FFF2-40B4-BE49-F238E27FC236}">
                  <a16:creationId xmlns:a16="http://schemas.microsoft.com/office/drawing/2014/main" id="{42E78921-064E-484D-8D6A-8E161E3D9106}"/>
                </a:ext>
              </a:extLst>
            </p:cNvPr>
            <p:cNvSpPr>
              <a:spLocks/>
            </p:cNvSpPr>
            <p:nvPr/>
          </p:nvSpPr>
          <p:spPr bwMode="auto">
            <a:xfrm>
              <a:off x="1996" y="2741"/>
              <a:ext cx="25" cy="22"/>
            </a:xfrm>
            <a:custGeom>
              <a:avLst/>
              <a:gdLst>
                <a:gd name="T0" fmla="*/ 0 w 10"/>
                <a:gd name="T1" fmla="*/ 0 h 8"/>
                <a:gd name="T2" fmla="*/ 158 w 10"/>
                <a:gd name="T3" fmla="*/ 168 h 8"/>
                <a:gd name="T4" fmla="*/ 0 60000 65536"/>
                <a:gd name="T5" fmla="*/ 0 60000 65536"/>
              </a:gdLst>
              <a:ahLst/>
              <a:cxnLst>
                <a:cxn ang="T4">
                  <a:pos x="T0" y="T1"/>
                </a:cxn>
                <a:cxn ang="T5">
                  <a:pos x="T2" y="T3"/>
                </a:cxn>
              </a:cxnLst>
              <a:rect l="0" t="0" r="r" b="b"/>
              <a:pathLst>
                <a:path w="10" h="8">
                  <a:moveTo>
                    <a:pt x="0" y="0"/>
                  </a:moveTo>
                  <a:cubicBezTo>
                    <a:pt x="3" y="3"/>
                    <a:pt x="5" y="7"/>
                    <a:pt x="10" y="8"/>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72" name="Freeform 435">
              <a:extLst>
                <a:ext uri="{FF2B5EF4-FFF2-40B4-BE49-F238E27FC236}">
                  <a16:creationId xmlns:a16="http://schemas.microsoft.com/office/drawing/2014/main" id="{FDE24BB0-7C6D-4C78-88AD-A2E9387308C1}"/>
                </a:ext>
              </a:extLst>
            </p:cNvPr>
            <p:cNvSpPr>
              <a:spLocks/>
            </p:cNvSpPr>
            <p:nvPr/>
          </p:nvSpPr>
          <p:spPr bwMode="auto">
            <a:xfrm>
              <a:off x="2048" y="2851"/>
              <a:ext cx="28" cy="2"/>
            </a:xfrm>
            <a:custGeom>
              <a:avLst/>
              <a:gdLst>
                <a:gd name="T0" fmla="*/ 0 w 11"/>
                <a:gd name="T1" fmla="*/ 0 h 1"/>
                <a:gd name="T2" fmla="*/ 181 w 11"/>
                <a:gd name="T3" fmla="*/ 8 h 1"/>
                <a:gd name="T4" fmla="*/ 0 60000 65536"/>
                <a:gd name="T5" fmla="*/ 0 60000 65536"/>
              </a:gdLst>
              <a:ahLst/>
              <a:cxnLst>
                <a:cxn ang="T4">
                  <a:pos x="T0" y="T1"/>
                </a:cxn>
                <a:cxn ang="T5">
                  <a:pos x="T2" y="T3"/>
                </a:cxn>
              </a:cxnLst>
              <a:rect l="0" t="0" r="r" b="b"/>
              <a:pathLst>
                <a:path w="11" h="1">
                  <a:moveTo>
                    <a:pt x="0" y="0"/>
                  </a:moveTo>
                  <a:cubicBezTo>
                    <a:pt x="3" y="1"/>
                    <a:pt x="7" y="1"/>
                    <a:pt x="11" y="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73" name="Freeform 436">
              <a:extLst>
                <a:ext uri="{FF2B5EF4-FFF2-40B4-BE49-F238E27FC236}">
                  <a16:creationId xmlns:a16="http://schemas.microsoft.com/office/drawing/2014/main" id="{99A214F0-1797-4A49-BAAF-C21EE133EED7}"/>
                </a:ext>
              </a:extLst>
            </p:cNvPr>
            <p:cNvSpPr>
              <a:spLocks/>
            </p:cNvSpPr>
            <p:nvPr/>
          </p:nvSpPr>
          <p:spPr bwMode="auto">
            <a:xfrm>
              <a:off x="2671" y="2371"/>
              <a:ext cx="15" cy="8"/>
            </a:xfrm>
            <a:custGeom>
              <a:avLst/>
              <a:gdLst>
                <a:gd name="T0" fmla="*/ 0 w 6"/>
                <a:gd name="T1" fmla="*/ 56 h 3"/>
                <a:gd name="T2" fmla="*/ 95 w 6"/>
                <a:gd name="T3" fmla="*/ 0 h 3"/>
                <a:gd name="T4" fmla="*/ 0 60000 65536"/>
                <a:gd name="T5" fmla="*/ 0 60000 65536"/>
              </a:gdLst>
              <a:ahLst/>
              <a:cxnLst>
                <a:cxn ang="T4">
                  <a:pos x="T0" y="T1"/>
                </a:cxn>
                <a:cxn ang="T5">
                  <a:pos x="T2" y="T3"/>
                </a:cxn>
              </a:cxnLst>
              <a:rect l="0" t="0" r="r" b="b"/>
              <a:pathLst>
                <a:path w="6" h="3">
                  <a:moveTo>
                    <a:pt x="0" y="3"/>
                  </a:moveTo>
                  <a:cubicBezTo>
                    <a:pt x="2" y="3"/>
                    <a:pt x="5" y="2"/>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74" name="Freeform 437">
              <a:extLst>
                <a:ext uri="{FF2B5EF4-FFF2-40B4-BE49-F238E27FC236}">
                  <a16:creationId xmlns:a16="http://schemas.microsoft.com/office/drawing/2014/main" id="{4A08EBAC-44E3-46FD-A39C-8125AC30AE27}"/>
                </a:ext>
              </a:extLst>
            </p:cNvPr>
            <p:cNvSpPr>
              <a:spLocks/>
            </p:cNvSpPr>
            <p:nvPr/>
          </p:nvSpPr>
          <p:spPr bwMode="auto">
            <a:xfrm>
              <a:off x="2774" y="2483"/>
              <a:ext cx="25" cy="8"/>
            </a:xfrm>
            <a:custGeom>
              <a:avLst/>
              <a:gdLst>
                <a:gd name="T0" fmla="*/ 158 w 10"/>
                <a:gd name="T1" fmla="*/ 0 h 3"/>
                <a:gd name="T2" fmla="*/ 0 w 10"/>
                <a:gd name="T3" fmla="*/ 56 h 3"/>
                <a:gd name="T4" fmla="*/ 0 60000 65536"/>
                <a:gd name="T5" fmla="*/ 0 60000 65536"/>
              </a:gdLst>
              <a:ahLst/>
              <a:cxnLst>
                <a:cxn ang="T4">
                  <a:pos x="T0" y="T1"/>
                </a:cxn>
                <a:cxn ang="T5">
                  <a:pos x="T2" y="T3"/>
                </a:cxn>
              </a:cxnLst>
              <a:rect l="0" t="0" r="r" b="b"/>
              <a:pathLst>
                <a:path w="10" h="3">
                  <a:moveTo>
                    <a:pt x="10" y="0"/>
                  </a:moveTo>
                  <a:cubicBezTo>
                    <a:pt x="6" y="0"/>
                    <a:pt x="3" y="1"/>
                    <a:pt x="0" y="3"/>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75" name="Freeform 438">
              <a:extLst>
                <a:ext uri="{FF2B5EF4-FFF2-40B4-BE49-F238E27FC236}">
                  <a16:creationId xmlns:a16="http://schemas.microsoft.com/office/drawing/2014/main" id="{ABF6DFA3-A82A-4F01-9166-10F8F36E230F}"/>
                </a:ext>
              </a:extLst>
            </p:cNvPr>
            <p:cNvSpPr>
              <a:spLocks/>
            </p:cNvSpPr>
            <p:nvPr/>
          </p:nvSpPr>
          <p:spPr bwMode="auto">
            <a:xfrm>
              <a:off x="2344" y="2296"/>
              <a:ext cx="5" cy="27"/>
            </a:xfrm>
            <a:custGeom>
              <a:avLst/>
              <a:gdLst>
                <a:gd name="T0" fmla="*/ 33 w 2"/>
                <a:gd name="T1" fmla="*/ 0 h 10"/>
                <a:gd name="T2" fmla="*/ 20 w 2"/>
                <a:gd name="T3" fmla="*/ 197 h 10"/>
                <a:gd name="T4" fmla="*/ 0 60000 65536"/>
                <a:gd name="T5" fmla="*/ 0 60000 65536"/>
              </a:gdLst>
              <a:ahLst/>
              <a:cxnLst>
                <a:cxn ang="T4">
                  <a:pos x="T0" y="T1"/>
                </a:cxn>
                <a:cxn ang="T5">
                  <a:pos x="T2" y="T3"/>
                </a:cxn>
              </a:cxnLst>
              <a:rect l="0" t="0" r="r" b="b"/>
              <a:pathLst>
                <a:path w="2" h="10">
                  <a:moveTo>
                    <a:pt x="2" y="0"/>
                  </a:moveTo>
                  <a:cubicBezTo>
                    <a:pt x="0" y="3"/>
                    <a:pt x="0" y="7"/>
                    <a:pt x="1"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76" name="Freeform 439">
              <a:extLst>
                <a:ext uri="{FF2B5EF4-FFF2-40B4-BE49-F238E27FC236}">
                  <a16:creationId xmlns:a16="http://schemas.microsoft.com/office/drawing/2014/main" id="{018211A3-AFC5-4A6D-800A-5AE410D3DCD1}"/>
                </a:ext>
              </a:extLst>
            </p:cNvPr>
            <p:cNvSpPr>
              <a:spLocks/>
            </p:cNvSpPr>
            <p:nvPr/>
          </p:nvSpPr>
          <p:spPr bwMode="auto">
            <a:xfrm>
              <a:off x="2296" y="2581"/>
              <a:ext cx="30" cy="11"/>
            </a:xfrm>
            <a:custGeom>
              <a:avLst/>
              <a:gdLst>
                <a:gd name="T0" fmla="*/ 0 w 12"/>
                <a:gd name="T1" fmla="*/ 47 h 4"/>
                <a:gd name="T2" fmla="*/ 188 w 12"/>
                <a:gd name="T3" fmla="*/ 0 h 4"/>
                <a:gd name="T4" fmla="*/ 0 60000 65536"/>
                <a:gd name="T5" fmla="*/ 0 60000 65536"/>
              </a:gdLst>
              <a:ahLst/>
              <a:cxnLst>
                <a:cxn ang="T4">
                  <a:pos x="T0" y="T1"/>
                </a:cxn>
                <a:cxn ang="T5">
                  <a:pos x="T2" y="T3"/>
                </a:cxn>
              </a:cxnLst>
              <a:rect l="0" t="0" r="r" b="b"/>
              <a:pathLst>
                <a:path w="12" h="4">
                  <a:moveTo>
                    <a:pt x="0" y="2"/>
                  </a:moveTo>
                  <a:cubicBezTo>
                    <a:pt x="4" y="4"/>
                    <a:pt x="9" y="3"/>
                    <a:pt x="12"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77" name="Freeform 440">
              <a:extLst>
                <a:ext uri="{FF2B5EF4-FFF2-40B4-BE49-F238E27FC236}">
                  <a16:creationId xmlns:a16="http://schemas.microsoft.com/office/drawing/2014/main" id="{B9E3ADA3-8097-4293-8697-7AAAF778A88E}"/>
                </a:ext>
              </a:extLst>
            </p:cNvPr>
            <p:cNvSpPr>
              <a:spLocks/>
            </p:cNvSpPr>
            <p:nvPr/>
          </p:nvSpPr>
          <p:spPr bwMode="auto">
            <a:xfrm>
              <a:off x="2359" y="2485"/>
              <a:ext cx="17" cy="24"/>
            </a:xfrm>
            <a:custGeom>
              <a:avLst/>
              <a:gdLst>
                <a:gd name="T0" fmla="*/ 0 w 7"/>
                <a:gd name="T1" fmla="*/ 171 h 9"/>
                <a:gd name="T2" fmla="*/ 100 w 7"/>
                <a:gd name="T3" fmla="*/ 0 h 9"/>
                <a:gd name="T4" fmla="*/ 0 60000 65536"/>
                <a:gd name="T5" fmla="*/ 0 60000 65536"/>
              </a:gdLst>
              <a:ahLst/>
              <a:cxnLst>
                <a:cxn ang="T4">
                  <a:pos x="T0" y="T1"/>
                </a:cxn>
                <a:cxn ang="T5">
                  <a:pos x="T2" y="T3"/>
                </a:cxn>
              </a:cxnLst>
              <a:rect l="0" t="0" r="r" b="b"/>
              <a:pathLst>
                <a:path w="7" h="9">
                  <a:moveTo>
                    <a:pt x="0" y="9"/>
                  </a:moveTo>
                  <a:cubicBezTo>
                    <a:pt x="3" y="6"/>
                    <a:pt x="5" y="3"/>
                    <a:pt x="7"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78" name="Freeform 441">
              <a:extLst>
                <a:ext uri="{FF2B5EF4-FFF2-40B4-BE49-F238E27FC236}">
                  <a16:creationId xmlns:a16="http://schemas.microsoft.com/office/drawing/2014/main" id="{ED4DC288-A513-4B6B-AB61-6D4F4035EDC7}"/>
                </a:ext>
              </a:extLst>
            </p:cNvPr>
            <p:cNvSpPr>
              <a:spLocks/>
            </p:cNvSpPr>
            <p:nvPr/>
          </p:nvSpPr>
          <p:spPr bwMode="auto">
            <a:xfrm>
              <a:off x="2176" y="2504"/>
              <a:ext cx="25" cy="3"/>
            </a:xfrm>
            <a:custGeom>
              <a:avLst/>
              <a:gdLst>
                <a:gd name="T0" fmla="*/ 158 w 10"/>
                <a:gd name="T1" fmla="*/ 27 h 1"/>
                <a:gd name="T2" fmla="*/ 0 w 10"/>
                <a:gd name="T3" fmla="*/ 0 h 1"/>
                <a:gd name="T4" fmla="*/ 0 60000 65536"/>
                <a:gd name="T5" fmla="*/ 0 60000 65536"/>
              </a:gdLst>
              <a:ahLst/>
              <a:cxnLst>
                <a:cxn ang="T4">
                  <a:pos x="T0" y="T1"/>
                </a:cxn>
                <a:cxn ang="T5">
                  <a:pos x="T2" y="T3"/>
                </a:cxn>
              </a:cxnLst>
              <a:rect l="0" t="0" r="r" b="b"/>
              <a:pathLst>
                <a:path w="10" h="1">
                  <a:moveTo>
                    <a:pt x="10" y="1"/>
                  </a:moveTo>
                  <a:cubicBezTo>
                    <a:pt x="6" y="1"/>
                    <a:pt x="2" y="1"/>
                    <a:pt x="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79" name="Freeform 442">
              <a:extLst>
                <a:ext uri="{FF2B5EF4-FFF2-40B4-BE49-F238E27FC236}">
                  <a16:creationId xmlns:a16="http://schemas.microsoft.com/office/drawing/2014/main" id="{A1C19835-6C10-41C0-80F4-768B580952A0}"/>
                </a:ext>
              </a:extLst>
            </p:cNvPr>
            <p:cNvSpPr>
              <a:spLocks/>
            </p:cNvSpPr>
            <p:nvPr/>
          </p:nvSpPr>
          <p:spPr bwMode="auto">
            <a:xfrm>
              <a:off x="2474" y="1941"/>
              <a:ext cx="27" cy="11"/>
            </a:xfrm>
            <a:custGeom>
              <a:avLst/>
              <a:gdLst>
                <a:gd name="T0" fmla="*/ 0 w 11"/>
                <a:gd name="T1" fmla="*/ 0 h 4"/>
                <a:gd name="T2" fmla="*/ 162 w 11"/>
                <a:gd name="T3" fmla="*/ 83 h 4"/>
                <a:gd name="T4" fmla="*/ 0 60000 65536"/>
                <a:gd name="T5" fmla="*/ 0 60000 65536"/>
              </a:gdLst>
              <a:ahLst/>
              <a:cxnLst>
                <a:cxn ang="T4">
                  <a:pos x="T0" y="T1"/>
                </a:cxn>
                <a:cxn ang="T5">
                  <a:pos x="T2" y="T3"/>
                </a:cxn>
              </a:cxnLst>
              <a:rect l="0" t="0" r="r" b="b"/>
              <a:pathLst>
                <a:path w="11" h="4">
                  <a:moveTo>
                    <a:pt x="0" y="0"/>
                  </a:moveTo>
                  <a:cubicBezTo>
                    <a:pt x="4" y="0"/>
                    <a:pt x="7" y="2"/>
                    <a:pt x="11" y="4"/>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80" name="Freeform 443">
              <a:extLst>
                <a:ext uri="{FF2B5EF4-FFF2-40B4-BE49-F238E27FC236}">
                  <a16:creationId xmlns:a16="http://schemas.microsoft.com/office/drawing/2014/main" id="{6FD01ACE-93AC-4CE6-BF20-AB2AC3AF5A6F}"/>
                </a:ext>
              </a:extLst>
            </p:cNvPr>
            <p:cNvSpPr>
              <a:spLocks/>
            </p:cNvSpPr>
            <p:nvPr/>
          </p:nvSpPr>
          <p:spPr bwMode="auto">
            <a:xfrm>
              <a:off x="3044" y="1931"/>
              <a:ext cx="22" cy="5"/>
            </a:xfrm>
            <a:custGeom>
              <a:avLst/>
              <a:gdLst>
                <a:gd name="T0" fmla="*/ 0 w 9"/>
                <a:gd name="T1" fmla="*/ 0 h 2"/>
                <a:gd name="T2" fmla="*/ 132 w 9"/>
                <a:gd name="T3" fmla="*/ 33 h 2"/>
                <a:gd name="T4" fmla="*/ 0 60000 65536"/>
                <a:gd name="T5" fmla="*/ 0 60000 65536"/>
              </a:gdLst>
              <a:ahLst/>
              <a:cxnLst>
                <a:cxn ang="T4">
                  <a:pos x="T0" y="T1"/>
                </a:cxn>
                <a:cxn ang="T5">
                  <a:pos x="T2" y="T3"/>
                </a:cxn>
              </a:cxnLst>
              <a:rect l="0" t="0" r="r" b="b"/>
              <a:pathLst>
                <a:path w="9" h="2">
                  <a:moveTo>
                    <a:pt x="0" y="0"/>
                  </a:moveTo>
                  <a:cubicBezTo>
                    <a:pt x="3" y="2"/>
                    <a:pt x="5" y="2"/>
                    <a:pt x="9" y="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81" name="Freeform 444">
              <a:extLst>
                <a:ext uri="{FF2B5EF4-FFF2-40B4-BE49-F238E27FC236}">
                  <a16:creationId xmlns:a16="http://schemas.microsoft.com/office/drawing/2014/main" id="{C83AC629-3C2E-4249-AED8-B64364815727}"/>
                </a:ext>
              </a:extLst>
            </p:cNvPr>
            <p:cNvSpPr>
              <a:spLocks/>
            </p:cNvSpPr>
            <p:nvPr/>
          </p:nvSpPr>
          <p:spPr bwMode="auto">
            <a:xfrm>
              <a:off x="3249" y="1901"/>
              <a:ext cx="35" cy="8"/>
            </a:xfrm>
            <a:custGeom>
              <a:avLst/>
              <a:gdLst>
                <a:gd name="T0" fmla="*/ 0 w 14"/>
                <a:gd name="T1" fmla="*/ 56 h 3"/>
                <a:gd name="T2" fmla="*/ 220 w 14"/>
                <a:gd name="T3" fmla="*/ 35 h 3"/>
                <a:gd name="T4" fmla="*/ 0 60000 65536"/>
                <a:gd name="T5" fmla="*/ 0 60000 65536"/>
              </a:gdLst>
              <a:ahLst/>
              <a:cxnLst>
                <a:cxn ang="T4">
                  <a:pos x="T0" y="T1"/>
                </a:cxn>
                <a:cxn ang="T5">
                  <a:pos x="T2" y="T3"/>
                </a:cxn>
              </a:cxnLst>
              <a:rect l="0" t="0" r="r" b="b"/>
              <a:pathLst>
                <a:path w="14" h="3">
                  <a:moveTo>
                    <a:pt x="0" y="3"/>
                  </a:moveTo>
                  <a:cubicBezTo>
                    <a:pt x="5" y="0"/>
                    <a:pt x="9" y="2"/>
                    <a:pt x="14" y="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82" name="Freeform 445">
              <a:extLst>
                <a:ext uri="{FF2B5EF4-FFF2-40B4-BE49-F238E27FC236}">
                  <a16:creationId xmlns:a16="http://schemas.microsoft.com/office/drawing/2014/main" id="{7F408315-0B03-4F0C-9EB5-3801F70BCFC3}"/>
                </a:ext>
              </a:extLst>
            </p:cNvPr>
            <p:cNvSpPr>
              <a:spLocks/>
            </p:cNvSpPr>
            <p:nvPr/>
          </p:nvSpPr>
          <p:spPr bwMode="auto">
            <a:xfrm>
              <a:off x="3311" y="1795"/>
              <a:ext cx="25" cy="8"/>
            </a:xfrm>
            <a:custGeom>
              <a:avLst/>
              <a:gdLst>
                <a:gd name="T0" fmla="*/ 0 w 10"/>
                <a:gd name="T1" fmla="*/ 56 h 3"/>
                <a:gd name="T2" fmla="*/ 158 w 10"/>
                <a:gd name="T3" fmla="*/ 0 h 3"/>
                <a:gd name="T4" fmla="*/ 0 60000 65536"/>
                <a:gd name="T5" fmla="*/ 0 60000 65536"/>
              </a:gdLst>
              <a:ahLst/>
              <a:cxnLst>
                <a:cxn ang="T4">
                  <a:pos x="T0" y="T1"/>
                </a:cxn>
                <a:cxn ang="T5">
                  <a:pos x="T2" y="T3"/>
                </a:cxn>
              </a:cxnLst>
              <a:rect l="0" t="0" r="r" b="b"/>
              <a:pathLst>
                <a:path w="10" h="3">
                  <a:moveTo>
                    <a:pt x="0" y="3"/>
                  </a:moveTo>
                  <a:cubicBezTo>
                    <a:pt x="4" y="3"/>
                    <a:pt x="7" y="2"/>
                    <a:pt x="1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83" name="Freeform 446">
              <a:extLst>
                <a:ext uri="{FF2B5EF4-FFF2-40B4-BE49-F238E27FC236}">
                  <a16:creationId xmlns:a16="http://schemas.microsoft.com/office/drawing/2014/main" id="{602D9AFB-F8F9-4397-B979-EA0D1F14ACFB}"/>
                </a:ext>
              </a:extLst>
            </p:cNvPr>
            <p:cNvSpPr>
              <a:spLocks/>
            </p:cNvSpPr>
            <p:nvPr/>
          </p:nvSpPr>
          <p:spPr bwMode="auto">
            <a:xfrm>
              <a:off x="3299" y="1728"/>
              <a:ext cx="42" cy="32"/>
            </a:xfrm>
            <a:custGeom>
              <a:avLst/>
              <a:gdLst>
                <a:gd name="T0" fmla="*/ 257 w 17"/>
                <a:gd name="T1" fmla="*/ 115 h 12"/>
                <a:gd name="T2" fmla="*/ 62 w 17"/>
                <a:gd name="T3" fmla="*/ 56 h 12"/>
                <a:gd name="T4" fmla="*/ 183 w 17"/>
                <a:gd name="T5" fmla="*/ 227 h 12"/>
                <a:gd name="T6" fmla="*/ 0 60000 65536"/>
                <a:gd name="T7" fmla="*/ 0 60000 65536"/>
                <a:gd name="T8" fmla="*/ 0 60000 65536"/>
              </a:gdLst>
              <a:ahLst/>
              <a:cxnLst>
                <a:cxn ang="T6">
                  <a:pos x="T0" y="T1"/>
                </a:cxn>
                <a:cxn ang="T7">
                  <a:pos x="T2" y="T3"/>
                </a:cxn>
                <a:cxn ang="T8">
                  <a:pos x="T4" y="T5"/>
                </a:cxn>
              </a:cxnLst>
              <a:rect l="0" t="0" r="r" b="b"/>
              <a:pathLst>
                <a:path w="17" h="12">
                  <a:moveTo>
                    <a:pt x="17" y="6"/>
                  </a:moveTo>
                  <a:cubicBezTo>
                    <a:pt x="15" y="5"/>
                    <a:pt x="7" y="0"/>
                    <a:pt x="4" y="3"/>
                  </a:cubicBezTo>
                  <a:cubicBezTo>
                    <a:pt x="0" y="7"/>
                    <a:pt x="9" y="12"/>
                    <a:pt x="12" y="1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84" name="Freeform 447">
              <a:extLst>
                <a:ext uri="{FF2B5EF4-FFF2-40B4-BE49-F238E27FC236}">
                  <a16:creationId xmlns:a16="http://schemas.microsoft.com/office/drawing/2014/main" id="{3AD6E7F5-8E5A-49F2-B5CF-663C016CF8C0}"/>
                </a:ext>
              </a:extLst>
            </p:cNvPr>
            <p:cNvSpPr>
              <a:spLocks/>
            </p:cNvSpPr>
            <p:nvPr/>
          </p:nvSpPr>
          <p:spPr bwMode="auto">
            <a:xfrm>
              <a:off x="3421" y="1696"/>
              <a:ext cx="38" cy="11"/>
            </a:xfrm>
            <a:custGeom>
              <a:avLst/>
              <a:gdLst>
                <a:gd name="T0" fmla="*/ 0 w 15"/>
                <a:gd name="T1" fmla="*/ 0 h 4"/>
                <a:gd name="T2" fmla="*/ 243 w 15"/>
                <a:gd name="T3" fmla="*/ 83 h 4"/>
                <a:gd name="T4" fmla="*/ 0 60000 65536"/>
                <a:gd name="T5" fmla="*/ 0 60000 65536"/>
              </a:gdLst>
              <a:ahLst/>
              <a:cxnLst>
                <a:cxn ang="T4">
                  <a:pos x="T0" y="T1"/>
                </a:cxn>
                <a:cxn ang="T5">
                  <a:pos x="T2" y="T3"/>
                </a:cxn>
              </a:cxnLst>
              <a:rect l="0" t="0" r="r" b="b"/>
              <a:pathLst>
                <a:path w="15" h="4">
                  <a:moveTo>
                    <a:pt x="0" y="0"/>
                  </a:moveTo>
                  <a:cubicBezTo>
                    <a:pt x="5" y="1"/>
                    <a:pt x="10" y="2"/>
                    <a:pt x="15" y="4"/>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85" name="Freeform 448">
              <a:extLst>
                <a:ext uri="{FF2B5EF4-FFF2-40B4-BE49-F238E27FC236}">
                  <a16:creationId xmlns:a16="http://schemas.microsoft.com/office/drawing/2014/main" id="{DBD9C382-AEF5-461A-B668-DBA43A9B0824}"/>
                </a:ext>
              </a:extLst>
            </p:cNvPr>
            <p:cNvSpPr>
              <a:spLocks/>
            </p:cNvSpPr>
            <p:nvPr/>
          </p:nvSpPr>
          <p:spPr bwMode="auto">
            <a:xfrm>
              <a:off x="3546" y="1771"/>
              <a:ext cx="20" cy="24"/>
            </a:xfrm>
            <a:custGeom>
              <a:avLst/>
              <a:gdLst>
                <a:gd name="T0" fmla="*/ 0 w 8"/>
                <a:gd name="T1" fmla="*/ 0 h 9"/>
                <a:gd name="T2" fmla="*/ 125 w 8"/>
                <a:gd name="T3" fmla="*/ 171 h 9"/>
                <a:gd name="T4" fmla="*/ 0 60000 65536"/>
                <a:gd name="T5" fmla="*/ 0 60000 65536"/>
              </a:gdLst>
              <a:ahLst/>
              <a:cxnLst>
                <a:cxn ang="T4">
                  <a:pos x="T0" y="T1"/>
                </a:cxn>
                <a:cxn ang="T5">
                  <a:pos x="T2" y="T3"/>
                </a:cxn>
              </a:cxnLst>
              <a:rect l="0" t="0" r="r" b="b"/>
              <a:pathLst>
                <a:path w="8" h="9">
                  <a:moveTo>
                    <a:pt x="0" y="0"/>
                  </a:moveTo>
                  <a:cubicBezTo>
                    <a:pt x="1" y="4"/>
                    <a:pt x="5" y="6"/>
                    <a:pt x="8"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86" name="Freeform 449">
              <a:extLst>
                <a:ext uri="{FF2B5EF4-FFF2-40B4-BE49-F238E27FC236}">
                  <a16:creationId xmlns:a16="http://schemas.microsoft.com/office/drawing/2014/main" id="{28DF7842-3506-4910-AF0B-243BF18A2694}"/>
                </a:ext>
              </a:extLst>
            </p:cNvPr>
            <p:cNvSpPr>
              <a:spLocks/>
            </p:cNvSpPr>
            <p:nvPr/>
          </p:nvSpPr>
          <p:spPr bwMode="auto">
            <a:xfrm>
              <a:off x="3566" y="1731"/>
              <a:ext cx="18" cy="18"/>
            </a:xfrm>
            <a:custGeom>
              <a:avLst/>
              <a:gdLst>
                <a:gd name="T0" fmla="*/ 118 w 7"/>
                <a:gd name="T1" fmla="*/ 118 h 7"/>
                <a:gd name="T2" fmla="*/ 0 w 7"/>
                <a:gd name="T3" fmla="*/ 0 h 7"/>
                <a:gd name="T4" fmla="*/ 0 60000 65536"/>
                <a:gd name="T5" fmla="*/ 0 60000 65536"/>
              </a:gdLst>
              <a:ahLst/>
              <a:cxnLst>
                <a:cxn ang="T4">
                  <a:pos x="T0" y="T1"/>
                </a:cxn>
                <a:cxn ang="T5">
                  <a:pos x="T2" y="T3"/>
                </a:cxn>
              </a:cxnLst>
              <a:rect l="0" t="0" r="r" b="b"/>
              <a:pathLst>
                <a:path w="7" h="7">
                  <a:moveTo>
                    <a:pt x="7" y="7"/>
                  </a:moveTo>
                  <a:cubicBezTo>
                    <a:pt x="5" y="4"/>
                    <a:pt x="3" y="2"/>
                    <a:pt x="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87" name="Freeform 450">
              <a:extLst>
                <a:ext uri="{FF2B5EF4-FFF2-40B4-BE49-F238E27FC236}">
                  <a16:creationId xmlns:a16="http://schemas.microsoft.com/office/drawing/2014/main" id="{B7ED3676-F736-40C7-BADF-29D1533B4289}"/>
                </a:ext>
              </a:extLst>
            </p:cNvPr>
            <p:cNvSpPr>
              <a:spLocks/>
            </p:cNvSpPr>
            <p:nvPr/>
          </p:nvSpPr>
          <p:spPr bwMode="auto">
            <a:xfrm>
              <a:off x="3576" y="1917"/>
              <a:ext cx="40" cy="27"/>
            </a:xfrm>
            <a:custGeom>
              <a:avLst/>
              <a:gdLst>
                <a:gd name="T0" fmla="*/ 33 w 16"/>
                <a:gd name="T1" fmla="*/ 0 h 10"/>
                <a:gd name="T2" fmla="*/ 0 w 16"/>
                <a:gd name="T3" fmla="*/ 138 h 10"/>
                <a:gd name="T4" fmla="*/ 0 60000 65536"/>
                <a:gd name="T5" fmla="*/ 0 60000 65536"/>
              </a:gdLst>
              <a:ahLst/>
              <a:cxnLst>
                <a:cxn ang="T4">
                  <a:pos x="T0" y="T1"/>
                </a:cxn>
                <a:cxn ang="T5">
                  <a:pos x="T2" y="T3"/>
                </a:cxn>
              </a:cxnLst>
              <a:rect l="0" t="0" r="r" b="b"/>
              <a:pathLst>
                <a:path w="16" h="10">
                  <a:moveTo>
                    <a:pt x="2" y="0"/>
                  </a:moveTo>
                  <a:cubicBezTo>
                    <a:pt x="16" y="2"/>
                    <a:pt x="13" y="10"/>
                    <a:pt x="0" y="7"/>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88" name="Freeform 451">
              <a:extLst>
                <a:ext uri="{FF2B5EF4-FFF2-40B4-BE49-F238E27FC236}">
                  <a16:creationId xmlns:a16="http://schemas.microsoft.com/office/drawing/2014/main" id="{8D938249-A4F4-414A-9508-C58EE52A80D4}"/>
                </a:ext>
              </a:extLst>
            </p:cNvPr>
            <p:cNvSpPr>
              <a:spLocks/>
            </p:cNvSpPr>
            <p:nvPr/>
          </p:nvSpPr>
          <p:spPr bwMode="auto">
            <a:xfrm>
              <a:off x="3566" y="1973"/>
              <a:ext cx="10" cy="19"/>
            </a:xfrm>
            <a:custGeom>
              <a:avLst/>
              <a:gdLst>
                <a:gd name="T0" fmla="*/ 0 w 4"/>
                <a:gd name="T1" fmla="*/ 0 h 7"/>
                <a:gd name="T2" fmla="*/ 63 w 4"/>
                <a:gd name="T3" fmla="*/ 141 h 7"/>
                <a:gd name="T4" fmla="*/ 0 60000 65536"/>
                <a:gd name="T5" fmla="*/ 0 60000 65536"/>
              </a:gdLst>
              <a:ahLst/>
              <a:cxnLst>
                <a:cxn ang="T4">
                  <a:pos x="T0" y="T1"/>
                </a:cxn>
                <a:cxn ang="T5">
                  <a:pos x="T2" y="T3"/>
                </a:cxn>
              </a:cxnLst>
              <a:rect l="0" t="0" r="r" b="b"/>
              <a:pathLst>
                <a:path w="4" h="7">
                  <a:moveTo>
                    <a:pt x="0" y="0"/>
                  </a:moveTo>
                  <a:cubicBezTo>
                    <a:pt x="0" y="3"/>
                    <a:pt x="1" y="6"/>
                    <a:pt x="4" y="7"/>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89" name="Freeform 452">
              <a:extLst>
                <a:ext uri="{FF2B5EF4-FFF2-40B4-BE49-F238E27FC236}">
                  <a16:creationId xmlns:a16="http://schemas.microsoft.com/office/drawing/2014/main" id="{0B73088E-FEA9-4C86-892F-05B4170F6804}"/>
                </a:ext>
              </a:extLst>
            </p:cNvPr>
            <p:cNvSpPr>
              <a:spLocks/>
            </p:cNvSpPr>
            <p:nvPr/>
          </p:nvSpPr>
          <p:spPr bwMode="auto">
            <a:xfrm>
              <a:off x="3601" y="1955"/>
              <a:ext cx="8" cy="29"/>
            </a:xfrm>
            <a:custGeom>
              <a:avLst/>
              <a:gdLst>
                <a:gd name="T0" fmla="*/ 56 w 3"/>
                <a:gd name="T1" fmla="*/ 0 h 11"/>
                <a:gd name="T2" fmla="*/ 21 w 3"/>
                <a:gd name="T3" fmla="*/ 200 h 11"/>
                <a:gd name="T4" fmla="*/ 0 60000 65536"/>
                <a:gd name="T5" fmla="*/ 0 60000 65536"/>
              </a:gdLst>
              <a:ahLst/>
              <a:cxnLst>
                <a:cxn ang="T4">
                  <a:pos x="T0" y="T1"/>
                </a:cxn>
                <a:cxn ang="T5">
                  <a:pos x="T2" y="T3"/>
                </a:cxn>
              </a:cxnLst>
              <a:rect l="0" t="0" r="r" b="b"/>
              <a:pathLst>
                <a:path w="3" h="11">
                  <a:moveTo>
                    <a:pt x="3" y="0"/>
                  </a:moveTo>
                  <a:cubicBezTo>
                    <a:pt x="2" y="3"/>
                    <a:pt x="0" y="7"/>
                    <a:pt x="1" y="1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90" name="Freeform 453">
              <a:extLst>
                <a:ext uri="{FF2B5EF4-FFF2-40B4-BE49-F238E27FC236}">
                  <a16:creationId xmlns:a16="http://schemas.microsoft.com/office/drawing/2014/main" id="{B2CC2529-FBD8-473E-AADD-AA121E2BF500}"/>
                </a:ext>
              </a:extLst>
            </p:cNvPr>
            <p:cNvSpPr>
              <a:spLocks/>
            </p:cNvSpPr>
            <p:nvPr/>
          </p:nvSpPr>
          <p:spPr bwMode="auto">
            <a:xfrm>
              <a:off x="3409" y="1941"/>
              <a:ext cx="15" cy="1"/>
            </a:xfrm>
            <a:custGeom>
              <a:avLst/>
              <a:gdLst>
                <a:gd name="T0" fmla="*/ 0 w 6"/>
                <a:gd name="T1" fmla="*/ 0 h 1"/>
                <a:gd name="T2" fmla="*/ 95 w 6"/>
                <a:gd name="T3" fmla="*/ 0 h 1"/>
                <a:gd name="T4" fmla="*/ 0 60000 65536"/>
                <a:gd name="T5" fmla="*/ 0 60000 65536"/>
              </a:gdLst>
              <a:ahLst/>
              <a:cxnLst>
                <a:cxn ang="T4">
                  <a:pos x="T0" y="T1"/>
                </a:cxn>
                <a:cxn ang="T5">
                  <a:pos x="T2" y="T3"/>
                </a:cxn>
              </a:cxnLst>
              <a:rect l="0" t="0" r="r" b="b"/>
              <a:pathLst>
                <a:path w="6" h="1">
                  <a:moveTo>
                    <a:pt x="0" y="0"/>
                  </a:moveTo>
                  <a:cubicBezTo>
                    <a:pt x="2" y="0"/>
                    <a:pt x="4" y="0"/>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91" name="Freeform 454">
              <a:extLst>
                <a:ext uri="{FF2B5EF4-FFF2-40B4-BE49-F238E27FC236}">
                  <a16:creationId xmlns:a16="http://schemas.microsoft.com/office/drawing/2014/main" id="{D183A7FE-171A-4B16-870A-CF0081C4C549}"/>
                </a:ext>
              </a:extLst>
            </p:cNvPr>
            <p:cNvSpPr>
              <a:spLocks/>
            </p:cNvSpPr>
            <p:nvPr/>
          </p:nvSpPr>
          <p:spPr bwMode="auto">
            <a:xfrm>
              <a:off x="3404" y="1883"/>
              <a:ext cx="30" cy="16"/>
            </a:xfrm>
            <a:custGeom>
              <a:avLst/>
              <a:gdLst>
                <a:gd name="T0" fmla="*/ 188 w 12"/>
                <a:gd name="T1" fmla="*/ 115 h 6"/>
                <a:gd name="T2" fmla="*/ 0 w 12"/>
                <a:gd name="T3" fmla="*/ 0 h 6"/>
                <a:gd name="T4" fmla="*/ 0 60000 65536"/>
                <a:gd name="T5" fmla="*/ 0 60000 65536"/>
              </a:gdLst>
              <a:ahLst/>
              <a:cxnLst>
                <a:cxn ang="T4">
                  <a:pos x="T0" y="T1"/>
                </a:cxn>
                <a:cxn ang="T5">
                  <a:pos x="T2" y="T3"/>
                </a:cxn>
              </a:cxnLst>
              <a:rect l="0" t="0" r="r" b="b"/>
              <a:pathLst>
                <a:path w="12" h="6">
                  <a:moveTo>
                    <a:pt x="12" y="6"/>
                  </a:moveTo>
                  <a:cubicBezTo>
                    <a:pt x="8" y="4"/>
                    <a:pt x="4" y="2"/>
                    <a:pt x="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92" name="Freeform 455">
              <a:extLst>
                <a:ext uri="{FF2B5EF4-FFF2-40B4-BE49-F238E27FC236}">
                  <a16:creationId xmlns:a16="http://schemas.microsoft.com/office/drawing/2014/main" id="{22F89A00-7B6D-4400-B486-83542774FCE2}"/>
                </a:ext>
              </a:extLst>
            </p:cNvPr>
            <p:cNvSpPr>
              <a:spLocks/>
            </p:cNvSpPr>
            <p:nvPr/>
          </p:nvSpPr>
          <p:spPr bwMode="auto">
            <a:xfrm>
              <a:off x="3256" y="1944"/>
              <a:ext cx="15" cy="11"/>
            </a:xfrm>
            <a:custGeom>
              <a:avLst/>
              <a:gdLst>
                <a:gd name="T0" fmla="*/ 0 w 6"/>
                <a:gd name="T1" fmla="*/ 83 h 4"/>
                <a:gd name="T2" fmla="*/ 95 w 6"/>
                <a:gd name="T3" fmla="*/ 0 h 4"/>
                <a:gd name="T4" fmla="*/ 0 60000 65536"/>
                <a:gd name="T5" fmla="*/ 0 60000 65536"/>
              </a:gdLst>
              <a:ahLst/>
              <a:cxnLst>
                <a:cxn ang="T4">
                  <a:pos x="T0" y="T1"/>
                </a:cxn>
                <a:cxn ang="T5">
                  <a:pos x="T2" y="T3"/>
                </a:cxn>
              </a:cxnLst>
              <a:rect l="0" t="0" r="r" b="b"/>
              <a:pathLst>
                <a:path w="6" h="4">
                  <a:moveTo>
                    <a:pt x="0" y="4"/>
                  </a:moveTo>
                  <a:cubicBezTo>
                    <a:pt x="2" y="3"/>
                    <a:pt x="4" y="1"/>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93" name="Freeform 456">
              <a:extLst>
                <a:ext uri="{FF2B5EF4-FFF2-40B4-BE49-F238E27FC236}">
                  <a16:creationId xmlns:a16="http://schemas.microsoft.com/office/drawing/2014/main" id="{F10F8F3E-7207-4BCA-A955-B052AD2569A0}"/>
                </a:ext>
              </a:extLst>
            </p:cNvPr>
            <p:cNvSpPr>
              <a:spLocks/>
            </p:cNvSpPr>
            <p:nvPr/>
          </p:nvSpPr>
          <p:spPr bwMode="auto">
            <a:xfrm>
              <a:off x="3106" y="1845"/>
              <a:ext cx="15" cy="14"/>
            </a:xfrm>
            <a:custGeom>
              <a:avLst/>
              <a:gdLst>
                <a:gd name="T0" fmla="*/ 0 w 6"/>
                <a:gd name="T1" fmla="*/ 109 h 5"/>
                <a:gd name="T2" fmla="*/ 95 w 6"/>
                <a:gd name="T3" fmla="*/ 0 h 5"/>
                <a:gd name="T4" fmla="*/ 0 60000 65536"/>
                <a:gd name="T5" fmla="*/ 0 60000 65536"/>
              </a:gdLst>
              <a:ahLst/>
              <a:cxnLst>
                <a:cxn ang="T4">
                  <a:pos x="T0" y="T1"/>
                </a:cxn>
                <a:cxn ang="T5">
                  <a:pos x="T2" y="T3"/>
                </a:cxn>
              </a:cxnLst>
              <a:rect l="0" t="0" r="r" b="b"/>
              <a:pathLst>
                <a:path w="6" h="5">
                  <a:moveTo>
                    <a:pt x="0" y="5"/>
                  </a:moveTo>
                  <a:cubicBezTo>
                    <a:pt x="1" y="3"/>
                    <a:pt x="3" y="1"/>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94" name="Freeform 457">
              <a:extLst>
                <a:ext uri="{FF2B5EF4-FFF2-40B4-BE49-F238E27FC236}">
                  <a16:creationId xmlns:a16="http://schemas.microsoft.com/office/drawing/2014/main" id="{1B7CAD1E-3ECC-4ED4-9159-EB4E1FD83A84}"/>
                </a:ext>
              </a:extLst>
            </p:cNvPr>
            <p:cNvSpPr>
              <a:spLocks/>
            </p:cNvSpPr>
            <p:nvPr/>
          </p:nvSpPr>
          <p:spPr bwMode="auto">
            <a:xfrm>
              <a:off x="3121" y="2037"/>
              <a:ext cx="13" cy="30"/>
            </a:xfrm>
            <a:custGeom>
              <a:avLst/>
              <a:gdLst>
                <a:gd name="T0" fmla="*/ 0 w 5"/>
                <a:gd name="T1" fmla="*/ 224 h 11"/>
                <a:gd name="T2" fmla="*/ 88 w 5"/>
                <a:gd name="T3" fmla="*/ 0 h 11"/>
                <a:gd name="T4" fmla="*/ 0 60000 65536"/>
                <a:gd name="T5" fmla="*/ 0 60000 65536"/>
              </a:gdLst>
              <a:ahLst/>
              <a:cxnLst>
                <a:cxn ang="T4">
                  <a:pos x="T0" y="T1"/>
                </a:cxn>
                <a:cxn ang="T5">
                  <a:pos x="T2" y="T3"/>
                </a:cxn>
              </a:cxnLst>
              <a:rect l="0" t="0" r="r" b="b"/>
              <a:pathLst>
                <a:path w="5" h="11">
                  <a:moveTo>
                    <a:pt x="0" y="11"/>
                  </a:moveTo>
                  <a:cubicBezTo>
                    <a:pt x="2" y="7"/>
                    <a:pt x="3" y="4"/>
                    <a:pt x="5"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95" name="Freeform 458">
              <a:extLst>
                <a:ext uri="{FF2B5EF4-FFF2-40B4-BE49-F238E27FC236}">
                  <a16:creationId xmlns:a16="http://schemas.microsoft.com/office/drawing/2014/main" id="{617C0404-0FB3-4FC3-89CE-5A9BC0999493}"/>
                </a:ext>
              </a:extLst>
            </p:cNvPr>
            <p:cNvSpPr>
              <a:spLocks/>
            </p:cNvSpPr>
            <p:nvPr/>
          </p:nvSpPr>
          <p:spPr bwMode="auto">
            <a:xfrm>
              <a:off x="3056" y="2115"/>
              <a:ext cx="28" cy="10"/>
            </a:xfrm>
            <a:custGeom>
              <a:avLst/>
              <a:gdLst>
                <a:gd name="T0" fmla="*/ 0 w 11"/>
                <a:gd name="T1" fmla="*/ 50 h 4"/>
                <a:gd name="T2" fmla="*/ 181 w 11"/>
                <a:gd name="T3" fmla="*/ 0 h 4"/>
                <a:gd name="T4" fmla="*/ 0 60000 65536"/>
                <a:gd name="T5" fmla="*/ 0 60000 65536"/>
              </a:gdLst>
              <a:ahLst/>
              <a:cxnLst>
                <a:cxn ang="T4">
                  <a:pos x="T0" y="T1"/>
                </a:cxn>
                <a:cxn ang="T5">
                  <a:pos x="T2" y="T3"/>
                </a:cxn>
              </a:cxnLst>
              <a:rect l="0" t="0" r="r" b="b"/>
              <a:pathLst>
                <a:path w="11" h="4">
                  <a:moveTo>
                    <a:pt x="0" y="3"/>
                  </a:moveTo>
                  <a:cubicBezTo>
                    <a:pt x="4" y="4"/>
                    <a:pt x="8" y="2"/>
                    <a:pt x="11"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96" name="Freeform 459">
              <a:extLst>
                <a:ext uri="{FF2B5EF4-FFF2-40B4-BE49-F238E27FC236}">
                  <a16:creationId xmlns:a16="http://schemas.microsoft.com/office/drawing/2014/main" id="{58F82694-0AEC-4577-9670-1F67EAC50394}"/>
                </a:ext>
              </a:extLst>
            </p:cNvPr>
            <p:cNvSpPr>
              <a:spLocks/>
            </p:cNvSpPr>
            <p:nvPr/>
          </p:nvSpPr>
          <p:spPr bwMode="auto">
            <a:xfrm>
              <a:off x="3071" y="2272"/>
              <a:ext cx="5" cy="13"/>
            </a:xfrm>
            <a:custGeom>
              <a:avLst/>
              <a:gdLst>
                <a:gd name="T0" fmla="*/ 0 w 2"/>
                <a:gd name="T1" fmla="*/ 88 h 5"/>
                <a:gd name="T2" fmla="*/ 33 w 2"/>
                <a:gd name="T3" fmla="*/ 0 h 5"/>
                <a:gd name="T4" fmla="*/ 0 60000 65536"/>
                <a:gd name="T5" fmla="*/ 0 60000 65536"/>
              </a:gdLst>
              <a:ahLst/>
              <a:cxnLst>
                <a:cxn ang="T4">
                  <a:pos x="T0" y="T1"/>
                </a:cxn>
                <a:cxn ang="T5">
                  <a:pos x="T2" y="T3"/>
                </a:cxn>
              </a:cxnLst>
              <a:rect l="0" t="0" r="r" b="b"/>
              <a:pathLst>
                <a:path w="2" h="5">
                  <a:moveTo>
                    <a:pt x="0" y="5"/>
                  </a:moveTo>
                  <a:cubicBezTo>
                    <a:pt x="1" y="3"/>
                    <a:pt x="1" y="2"/>
                    <a:pt x="2"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97" name="Freeform 460">
              <a:extLst>
                <a:ext uri="{FF2B5EF4-FFF2-40B4-BE49-F238E27FC236}">
                  <a16:creationId xmlns:a16="http://schemas.microsoft.com/office/drawing/2014/main" id="{96FF525C-7B0B-4C0D-AA32-5D4FDFCDA522}"/>
                </a:ext>
              </a:extLst>
            </p:cNvPr>
            <p:cNvSpPr>
              <a:spLocks/>
            </p:cNvSpPr>
            <p:nvPr/>
          </p:nvSpPr>
          <p:spPr bwMode="auto">
            <a:xfrm>
              <a:off x="3229" y="2296"/>
              <a:ext cx="2" cy="43"/>
            </a:xfrm>
            <a:custGeom>
              <a:avLst/>
              <a:gdLst>
                <a:gd name="T0" fmla="*/ 8 w 1"/>
                <a:gd name="T1" fmla="*/ 0 h 16"/>
                <a:gd name="T2" fmla="*/ 8 w 1"/>
                <a:gd name="T3" fmla="*/ 312 h 16"/>
                <a:gd name="T4" fmla="*/ 0 60000 65536"/>
                <a:gd name="T5" fmla="*/ 0 60000 65536"/>
              </a:gdLst>
              <a:ahLst/>
              <a:cxnLst>
                <a:cxn ang="T4">
                  <a:pos x="T0" y="T1"/>
                </a:cxn>
                <a:cxn ang="T5">
                  <a:pos x="T2" y="T3"/>
                </a:cxn>
              </a:cxnLst>
              <a:rect l="0" t="0" r="r" b="b"/>
              <a:pathLst>
                <a:path w="1" h="16">
                  <a:moveTo>
                    <a:pt x="1" y="0"/>
                  </a:moveTo>
                  <a:cubicBezTo>
                    <a:pt x="1" y="5"/>
                    <a:pt x="0" y="11"/>
                    <a:pt x="1" y="16"/>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98" name="Freeform 461">
              <a:extLst>
                <a:ext uri="{FF2B5EF4-FFF2-40B4-BE49-F238E27FC236}">
                  <a16:creationId xmlns:a16="http://schemas.microsoft.com/office/drawing/2014/main" id="{0C99DCAD-C519-47A4-8A56-FE41243DFF4A}"/>
                </a:ext>
              </a:extLst>
            </p:cNvPr>
            <p:cNvSpPr>
              <a:spLocks/>
            </p:cNvSpPr>
            <p:nvPr/>
          </p:nvSpPr>
          <p:spPr bwMode="auto">
            <a:xfrm>
              <a:off x="3414" y="2344"/>
              <a:ext cx="25" cy="16"/>
            </a:xfrm>
            <a:custGeom>
              <a:avLst/>
              <a:gdLst>
                <a:gd name="T0" fmla="*/ 0 w 10"/>
                <a:gd name="T1" fmla="*/ 115 h 6"/>
                <a:gd name="T2" fmla="*/ 158 w 10"/>
                <a:gd name="T3" fmla="*/ 0 h 6"/>
                <a:gd name="T4" fmla="*/ 0 60000 65536"/>
                <a:gd name="T5" fmla="*/ 0 60000 65536"/>
              </a:gdLst>
              <a:ahLst/>
              <a:cxnLst>
                <a:cxn ang="T4">
                  <a:pos x="T0" y="T1"/>
                </a:cxn>
                <a:cxn ang="T5">
                  <a:pos x="T2" y="T3"/>
                </a:cxn>
              </a:cxnLst>
              <a:rect l="0" t="0" r="r" b="b"/>
              <a:pathLst>
                <a:path w="10" h="6">
                  <a:moveTo>
                    <a:pt x="0" y="6"/>
                  </a:moveTo>
                  <a:cubicBezTo>
                    <a:pt x="3" y="4"/>
                    <a:pt x="7" y="2"/>
                    <a:pt x="1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99" name="Freeform 462">
              <a:extLst>
                <a:ext uri="{FF2B5EF4-FFF2-40B4-BE49-F238E27FC236}">
                  <a16:creationId xmlns:a16="http://schemas.microsoft.com/office/drawing/2014/main" id="{DEF0712F-6CD3-47D0-8BFE-DD4F97517394}"/>
                </a:ext>
              </a:extLst>
            </p:cNvPr>
            <p:cNvSpPr>
              <a:spLocks/>
            </p:cNvSpPr>
            <p:nvPr/>
          </p:nvSpPr>
          <p:spPr bwMode="auto">
            <a:xfrm>
              <a:off x="3616" y="2227"/>
              <a:ext cx="5" cy="29"/>
            </a:xfrm>
            <a:custGeom>
              <a:avLst/>
              <a:gdLst>
                <a:gd name="T0" fmla="*/ 33 w 2"/>
                <a:gd name="T1" fmla="*/ 0 h 11"/>
                <a:gd name="T2" fmla="*/ 0 w 2"/>
                <a:gd name="T3" fmla="*/ 200 h 11"/>
                <a:gd name="T4" fmla="*/ 0 60000 65536"/>
                <a:gd name="T5" fmla="*/ 0 60000 65536"/>
              </a:gdLst>
              <a:ahLst/>
              <a:cxnLst>
                <a:cxn ang="T4">
                  <a:pos x="T0" y="T1"/>
                </a:cxn>
                <a:cxn ang="T5">
                  <a:pos x="T2" y="T3"/>
                </a:cxn>
              </a:cxnLst>
              <a:rect l="0" t="0" r="r" b="b"/>
              <a:pathLst>
                <a:path w="2" h="11">
                  <a:moveTo>
                    <a:pt x="2" y="0"/>
                  </a:moveTo>
                  <a:cubicBezTo>
                    <a:pt x="0" y="3"/>
                    <a:pt x="0" y="7"/>
                    <a:pt x="0" y="1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00" name="Freeform 463">
              <a:extLst>
                <a:ext uri="{FF2B5EF4-FFF2-40B4-BE49-F238E27FC236}">
                  <a16:creationId xmlns:a16="http://schemas.microsoft.com/office/drawing/2014/main" id="{0ADCC843-A458-4DC3-9151-7F222D54F3CC}"/>
                </a:ext>
              </a:extLst>
            </p:cNvPr>
            <p:cNvSpPr>
              <a:spLocks/>
            </p:cNvSpPr>
            <p:nvPr/>
          </p:nvSpPr>
          <p:spPr bwMode="auto">
            <a:xfrm>
              <a:off x="3644" y="2229"/>
              <a:ext cx="22" cy="27"/>
            </a:xfrm>
            <a:custGeom>
              <a:avLst/>
              <a:gdLst>
                <a:gd name="T0" fmla="*/ 132 w 9"/>
                <a:gd name="T1" fmla="*/ 0 h 10"/>
                <a:gd name="T2" fmla="*/ 0 w 9"/>
                <a:gd name="T3" fmla="*/ 197 h 10"/>
                <a:gd name="T4" fmla="*/ 0 60000 65536"/>
                <a:gd name="T5" fmla="*/ 0 60000 65536"/>
              </a:gdLst>
              <a:ahLst/>
              <a:cxnLst>
                <a:cxn ang="T4">
                  <a:pos x="T0" y="T1"/>
                </a:cxn>
                <a:cxn ang="T5">
                  <a:pos x="T2" y="T3"/>
                </a:cxn>
              </a:cxnLst>
              <a:rect l="0" t="0" r="r" b="b"/>
              <a:pathLst>
                <a:path w="9" h="10">
                  <a:moveTo>
                    <a:pt x="9" y="0"/>
                  </a:moveTo>
                  <a:cubicBezTo>
                    <a:pt x="4" y="1"/>
                    <a:pt x="1" y="5"/>
                    <a:pt x="0"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01" name="Freeform 464">
              <a:extLst>
                <a:ext uri="{FF2B5EF4-FFF2-40B4-BE49-F238E27FC236}">
                  <a16:creationId xmlns:a16="http://schemas.microsoft.com/office/drawing/2014/main" id="{0DDBFEAA-D9B7-441A-A257-73369ED2F388}"/>
                </a:ext>
              </a:extLst>
            </p:cNvPr>
            <p:cNvSpPr>
              <a:spLocks/>
            </p:cNvSpPr>
            <p:nvPr/>
          </p:nvSpPr>
          <p:spPr bwMode="auto">
            <a:xfrm>
              <a:off x="3576" y="2336"/>
              <a:ext cx="20" cy="32"/>
            </a:xfrm>
            <a:custGeom>
              <a:avLst/>
              <a:gdLst>
                <a:gd name="T0" fmla="*/ 0 w 8"/>
                <a:gd name="T1" fmla="*/ 227 h 12"/>
                <a:gd name="T2" fmla="*/ 125 w 8"/>
                <a:gd name="T3" fmla="*/ 0 h 12"/>
                <a:gd name="T4" fmla="*/ 0 60000 65536"/>
                <a:gd name="T5" fmla="*/ 0 60000 65536"/>
              </a:gdLst>
              <a:ahLst/>
              <a:cxnLst>
                <a:cxn ang="T4">
                  <a:pos x="T0" y="T1"/>
                </a:cxn>
                <a:cxn ang="T5">
                  <a:pos x="T2" y="T3"/>
                </a:cxn>
              </a:cxnLst>
              <a:rect l="0" t="0" r="r" b="b"/>
              <a:pathLst>
                <a:path w="8" h="12">
                  <a:moveTo>
                    <a:pt x="0" y="12"/>
                  </a:moveTo>
                  <a:cubicBezTo>
                    <a:pt x="3" y="8"/>
                    <a:pt x="5" y="3"/>
                    <a:pt x="8"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02" name="Freeform 465">
              <a:extLst>
                <a:ext uri="{FF2B5EF4-FFF2-40B4-BE49-F238E27FC236}">
                  <a16:creationId xmlns:a16="http://schemas.microsoft.com/office/drawing/2014/main" id="{27181154-5901-4922-9095-05EE911FE9C9}"/>
                </a:ext>
              </a:extLst>
            </p:cNvPr>
            <p:cNvSpPr>
              <a:spLocks/>
            </p:cNvSpPr>
            <p:nvPr/>
          </p:nvSpPr>
          <p:spPr bwMode="auto">
            <a:xfrm>
              <a:off x="3586" y="2371"/>
              <a:ext cx="23" cy="16"/>
            </a:xfrm>
            <a:custGeom>
              <a:avLst/>
              <a:gdLst>
                <a:gd name="T0" fmla="*/ 0 w 9"/>
                <a:gd name="T1" fmla="*/ 0 h 6"/>
                <a:gd name="T2" fmla="*/ 151 w 9"/>
                <a:gd name="T3" fmla="*/ 115 h 6"/>
                <a:gd name="T4" fmla="*/ 0 60000 65536"/>
                <a:gd name="T5" fmla="*/ 0 60000 65536"/>
              </a:gdLst>
              <a:ahLst/>
              <a:cxnLst>
                <a:cxn ang="T4">
                  <a:pos x="T0" y="T1"/>
                </a:cxn>
                <a:cxn ang="T5">
                  <a:pos x="T2" y="T3"/>
                </a:cxn>
              </a:cxnLst>
              <a:rect l="0" t="0" r="r" b="b"/>
              <a:pathLst>
                <a:path w="9" h="6">
                  <a:moveTo>
                    <a:pt x="0" y="0"/>
                  </a:moveTo>
                  <a:cubicBezTo>
                    <a:pt x="4" y="0"/>
                    <a:pt x="7" y="3"/>
                    <a:pt x="9" y="6"/>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03" name="Freeform 466">
              <a:extLst>
                <a:ext uri="{FF2B5EF4-FFF2-40B4-BE49-F238E27FC236}">
                  <a16:creationId xmlns:a16="http://schemas.microsoft.com/office/drawing/2014/main" id="{AD755CCA-3C77-4333-B96B-423B02B484E9}"/>
                </a:ext>
              </a:extLst>
            </p:cNvPr>
            <p:cNvSpPr>
              <a:spLocks/>
            </p:cNvSpPr>
            <p:nvPr/>
          </p:nvSpPr>
          <p:spPr bwMode="auto">
            <a:xfrm>
              <a:off x="3536" y="2507"/>
              <a:ext cx="18" cy="32"/>
            </a:xfrm>
            <a:custGeom>
              <a:avLst/>
              <a:gdLst>
                <a:gd name="T0" fmla="*/ 0 w 7"/>
                <a:gd name="T1" fmla="*/ 0 h 12"/>
                <a:gd name="T2" fmla="*/ 118 w 7"/>
                <a:gd name="T3" fmla="*/ 227 h 12"/>
                <a:gd name="T4" fmla="*/ 0 60000 65536"/>
                <a:gd name="T5" fmla="*/ 0 60000 65536"/>
              </a:gdLst>
              <a:ahLst/>
              <a:cxnLst>
                <a:cxn ang="T4">
                  <a:pos x="T0" y="T1"/>
                </a:cxn>
                <a:cxn ang="T5">
                  <a:pos x="T2" y="T3"/>
                </a:cxn>
              </a:cxnLst>
              <a:rect l="0" t="0" r="r" b="b"/>
              <a:pathLst>
                <a:path w="7" h="12">
                  <a:moveTo>
                    <a:pt x="0" y="0"/>
                  </a:moveTo>
                  <a:cubicBezTo>
                    <a:pt x="3" y="3"/>
                    <a:pt x="5" y="9"/>
                    <a:pt x="7" y="1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04" name="Freeform 467">
              <a:extLst>
                <a:ext uri="{FF2B5EF4-FFF2-40B4-BE49-F238E27FC236}">
                  <a16:creationId xmlns:a16="http://schemas.microsoft.com/office/drawing/2014/main" id="{539DB658-A467-4F19-A2E9-D3466AAC52B1}"/>
                </a:ext>
              </a:extLst>
            </p:cNvPr>
            <p:cNvSpPr>
              <a:spLocks/>
            </p:cNvSpPr>
            <p:nvPr/>
          </p:nvSpPr>
          <p:spPr bwMode="auto">
            <a:xfrm>
              <a:off x="3586" y="2635"/>
              <a:ext cx="15" cy="16"/>
            </a:xfrm>
            <a:custGeom>
              <a:avLst/>
              <a:gdLst>
                <a:gd name="T0" fmla="*/ 0 w 6"/>
                <a:gd name="T1" fmla="*/ 115 h 6"/>
                <a:gd name="T2" fmla="*/ 95 w 6"/>
                <a:gd name="T3" fmla="*/ 0 h 6"/>
                <a:gd name="T4" fmla="*/ 0 60000 65536"/>
                <a:gd name="T5" fmla="*/ 0 60000 65536"/>
              </a:gdLst>
              <a:ahLst/>
              <a:cxnLst>
                <a:cxn ang="T4">
                  <a:pos x="T0" y="T1"/>
                </a:cxn>
                <a:cxn ang="T5">
                  <a:pos x="T2" y="T3"/>
                </a:cxn>
              </a:cxnLst>
              <a:rect l="0" t="0" r="r" b="b"/>
              <a:pathLst>
                <a:path w="6" h="6">
                  <a:moveTo>
                    <a:pt x="0" y="6"/>
                  </a:moveTo>
                  <a:cubicBezTo>
                    <a:pt x="3" y="5"/>
                    <a:pt x="5" y="2"/>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05" name="Freeform 468">
              <a:extLst>
                <a:ext uri="{FF2B5EF4-FFF2-40B4-BE49-F238E27FC236}">
                  <a16:creationId xmlns:a16="http://schemas.microsoft.com/office/drawing/2014/main" id="{D77EF998-4A9F-48EC-AA44-553C51E2F540}"/>
                </a:ext>
              </a:extLst>
            </p:cNvPr>
            <p:cNvSpPr>
              <a:spLocks/>
            </p:cNvSpPr>
            <p:nvPr/>
          </p:nvSpPr>
          <p:spPr bwMode="auto">
            <a:xfrm>
              <a:off x="3456" y="2725"/>
              <a:ext cx="30" cy="22"/>
            </a:xfrm>
            <a:custGeom>
              <a:avLst/>
              <a:gdLst>
                <a:gd name="T0" fmla="*/ 0 w 12"/>
                <a:gd name="T1" fmla="*/ 168 h 8"/>
                <a:gd name="T2" fmla="*/ 188 w 12"/>
                <a:gd name="T3" fmla="*/ 0 h 8"/>
                <a:gd name="T4" fmla="*/ 0 60000 65536"/>
                <a:gd name="T5" fmla="*/ 0 60000 65536"/>
              </a:gdLst>
              <a:ahLst/>
              <a:cxnLst>
                <a:cxn ang="T4">
                  <a:pos x="T0" y="T1"/>
                </a:cxn>
                <a:cxn ang="T5">
                  <a:pos x="T2" y="T3"/>
                </a:cxn>
              </a:cxnLst>
              <a:rect l="0" t="0" r="r" b="b"/>
              <a:pathLst>
                <a:path w="12" h="8">
                  <a:moveTo>
                    <a:pt x="0" y="8"/>
                  </a:moveTo>
                  <a:cubicBezTo>
                    <a:pt x="5" y="7"/>
                    <a:pt x="8" y="3"/>
                    <a:pt x="12"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06" name="Freeform 469">
              <a:extLst>
                <a:ext uri="{FF2B5EF4-FFF2-40B4-BE49-F238E27FC236}">
                  <a16:creationId xmlns:a16="http://schemas.microsoft.com/office/drawing/2014/main" id="{7AB2954A-577A-42E1-824C-DD75D355B8F3}"/>
                </a:ext>
              </a:extLst>
            </p:cNvPr>
            <p:cNvSpPr>
              <a:spLocks/>
            </p:cNvSpPr>
            <p:nvPr/>
          </p:nvSpPr>
          <p:spPr bwMode="auto">
            <a:xfrm>
              <a:off x="3499" y="2739"/>
              <a:ext cx="17" cy="29"/>
            </a:xfrm>
            <a:custGeom>
              <a:avLst/>
              <a:gdLst>
                <a:gd name="T0" fmla="*/ 12 w 7"/>
                <a:gd name="T1" fmla="*/ 200 h 11"/>
                <a:gd name="T2" fmla="*/ 100 w 7"/>
                <a:gd name="T3" fmla="*/ 0 h 11"/>
                <a:gd name="T4" fmla="*/ 0 60000 65536"/>
                <a:gd name="T5" fmla="*/ 0 60000 65536"/>
              </a:gdLst>
              <a:ahLst/>
              <a:cxnLst>
                <a:cxn ang="T4">
                  <a:pos x="T0" y="T1"/>
                </a:cxn>
                <a:cxn ang="T5">
                  <a:pos x="T2" y="T3"/>
                </a:cxn>
              </a:cxnLst>
              <a:rect l="0" t="0" r="r" b="b"/>
              <a:pathLst>
                <a:path w="7" h="11">
                  <a:moveTo>
                    <a:pt x="1" y="11"/>
                  </a:moveTo>
                  <a:cubicBezTo>
                    <a:pt x="0" y="6"/>
                    <a:pt x="3" y="3"/>
                    <a:pt x="7"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07" name="Freeform 470">
              <a:extLst>
                <a:ext uri="{FF2B5EF4-FFF2-40B4-BE49-F238E27FC236}">
                  <a16:creationId xmlns:a16="http://schemas.microsoft.com/office/drawing/2014/main" id="{3C29FC16-FB42-401E-B537-0AA46DB3B7F0}"/>
                </a:ext>
              </a:extLst>
            </p:cNvPr>
            <p:cNvSpPr>
              <a:spLocks/>
            </p:cNvSpPr>
            <p:nvPr/>
          </p:nvSpPr>
          <p:spPr bwMode="auto">
            <a:xfrm>
              <a:off x="3339" y="2808"/>
              <a:ext cx="22" cy="32"/>
            </a:xfrm>
            <a:custGeom>
              <a:avLst/>
              <a:gdLst>
                <a:gd name="T0" fmla="*/ 0 w 9"/>
                <a:gd name="T1" fmla="*/ 227 h 12"/>
                <a:gd name="T2" fmla="*/ 132 w 9"/>
                <a:gd name="T3" fmla="*/ 0 h 12"/>
                <a:gd name="T4" fmla="*/ 0 60000 65536"/>
                <a:gd name="T5" fmla="*/ 0 60000 65536"/>
              </a:gdLst>
              <a:ahLst/>
              <a:cxnLst>
                <a:cxn ang="T4">
                  <a:pos x="T0" y="T1"/>
                </a:cxn>
                <a:cxn ang="T5">
                  <a:pos x="T2" y="T3"/>
                </a:cxn>
              </a:cxnLst>
              <a:rect l="0" t="0" r="r" b="b"/>
              <a:pathLst>
                <a:path w="9" h="12">
                  <a:moveTo>
                    <a:pt x="0" y="12"/>
                  </a:moveTo>
                  <a:cubicBezTo>
                    <a:pt x="4" y="8"/>
                    <a:pt x="6" y="3"/>
                    <a:pt x="9"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08" name="Freeform 471">
              <a:extLst>
                <a:ext uri="{FF2B5EF4-FFF2-40B4-BE49-F238E27FC236}">
                  <a16:creationId xmlns:a16="http://schemas.microsoft.com/office/drawing/2014/main" id="{554CE409-A824-49EC-B655-BC48CCC04989}"/>
                </a:ext>
              </a:extLst>
            </p:cNvPr>
            <p:cNvSpPr>
              <a:spLocks/>
            </p:cNvSpPr>
            <p:nvPr/>
          </p:nvSpPr>
          <p:spPr bwMode="auto">
            <a:xfrm>
              <a:off x="3321" y="2707"/>
              <a:ext cx="23" cy="24"/>
            </a:xfrm>
            <a:custGeom>
              <a:avLst/>
              <a:gdLst>
                <a:gd name="T0" fmla="*/ 0 w 9"/>
                <a:gd name="T1" fmla="*/ 0 h 9"/>
                <a:gd name="T2" fmla="*/ 151 w 9"/>
                <a:gd name="T3" fmla="*/ 171 h 9"/>
                <a:gd name="T4" fmla="*/ 0 60000 65536"/>
                <a:gd name="T5" fmla="*/ 0 60000 65536"/>
              </a:gdLst>
              <a:ahLst/>
              <a:cxnLst>
                <a:cxn ang="T4">
                  <a:pos x="T0" y="T1"/>
                </a:cxn>
                <a:cxn ang="T5">
                  <a:pos x="T2" y="T3"/>
                </a:cxn>
              </a:cxnLst>
              <a:rect l="0" t="0" r="r" b="b"/>
              <a:pathLst>
                <a:path w="9" h="9">
                  <a:moveTo>
                    <a:pt x="0" y="0"/>
                  </a:moveTo>
                  <a:cubicBezTo>
                    <a:pt x="2" y="4"/>
                    <a:pt x="5" y="7"/>
                    <a:pt x="9"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09" name="Freeform 472">
              <a:extLst>
                <a:ext uri="{FF2B5EF4-FFF2-40B4-BE49-F238E27FC236}">
                  <a16:creationId xmlns:a16="http://schemas.microsoft.com/office/drawing/2014/main" id="{5D05A8BB-2882-4108-8FD6-5561FCE27B84}"/>
                </a:ext>
              </a:extLst>
            </p:cNvPr>
            <p:cNvSpPr>
              <a:spLocks/>
            </p:cNvSpPr>
            <p:nvPr/>
          </p:nvSpPr>
          <p:spPr bwMode="auto">
            <a:xfrm>
              <a:off x="3421" y="2587"/>
              <a:ext cx="25" cy="10"/>
            </a:xfrm>
            <a:custGeom>
              <a:avLst/>
              <a:gdLst>
                <a:gd name="T0" fmla="*/ 0 w 10"/>
                <a:gd name="T1" fmla="*/ 0 h 4"/>
                <a:gd name="T2" fmla="*/ 158 w 10"/>
                <a:gd name="T3" fmla="*/ 0 h 4"/>
                <a:gd name="T4" fmla="*/ 0 60000 65536"/>
                <a:gd name="T5" fmla="*/ 0 60000 65536"/>
              </a:gdLst>
              <a:ahLst/>
              <a:cxnLst>
                <a:cxn ang="T4">
                  <a:pos x="T0" y="T1"/>
                </a:cxn>
                <a:cxn ang="T5">
                  <a:pos x="T2" y="T3"/>
                </a:cxn>
              </a:cxnLst>
              <a:rect l="0" t="0" r="r" b="b"/>
              <a:pathLst>
                <a:path w="10" h="4">
                  <a:moveTo>
                    <a:pt x="0" y="0"/>
                  </a:moveTo>
                  <a:cubicBezTo>
                    <a:pt x="2" y="4"/>
                    <a:pt x="7" y="1"/>
                    <a:pt x="1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10" name="Freeform 473">
              <a:extLst>
                <a:ext uri="{FF2B5EF4-FFF2-40B4-BE49-F238E27FC236}">
                  <a16:creationId xmlns:a16="http://schemas.microsoft.com/office/drawing/2014/main" id="{60ACF4D6-A089-410F-A735-2646C25F3FFF}"/>
                </a:ext>
              </a:extLst>
            </p:cNvPr>
            <p:cNvSpPr>
              <a:spLocks/>
            </p:cNvSpPr>
            <p:nvPr/>
          </p:nvSpPr>
          <p:spPr bwMode="auto">
            <a:xfrm>
              <a:off x="3286" y="2557"/>
              <a:ext cx="30" cy="11"/>
            </a:xfrm>
            <a:custGeom>
              <a:avLst/>
              <a:gdLst>
                <a:gd name="T0" fmla="*/ 0 w 12"/>
                <a:gd name="T1" fmla="*/ 0 h 4"/>
                <a:gd name="T2" fmla="*/ 188 w 12"/>
                <a:gd name="T3" fmla="*/ 83 h 4"/>
                <a:gd name="T4" fmla="*/ 0 60000 65536"/>
                <a:gd name="T5" fmla="*/ 0 60000 65536"/>
              </a:gdLst>
              <a:ahLst/>
              <a:cxnLst>
                <a:cxn ang="T4">
                  <a:pos x="T0" y="T1"/>
                </a:cxn>
                <a:cxn ang="T5">
                  <a:pos x="T2" y="T3"/>
                </a:cxn>
              </a:cxnLst>
              <a:rect l="0" t="0" r="r" b="b"/>
              <a:pathLst>
                <a:path w="12" h="4">
                  <a:moveTo>
                    <a:pt x="0" y="0"/>
                  </a:moveTo>
                  <a:cubicBezTo>
                    <a:pt x="4" y="0"/>
                    <a:pt x="8" y="2"/>
                    <a:pt x="12" y="4"/>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11" name="Freeform 474">
              <a:extLst>
                <a:ext uri="{FF2B5EF4-FFF2-40B4-BE49-F238E27FC236}">
                  <a16:creationId xmlns:a16="http://schemas.microsoft.com/office/drawing/2014/main" id="{2CF3FFAF-CFEE-447B-9C77-85F47FB3F4BC}"/>
                </a:ext>
              </a:extLst>
            </p:cNvPr>
            <p:cNvSpPr>
              <a:spLocks/>
            </p:cNvSpPr>
            <p:nvPr/>
          </p:nvSpPr>
          <p:spPr bwMode="auto">
            <a:xfrm>
              <a:off x="3394" y="2472"/>
              <a:ext cx="10" cy="24"/>
            </a:xfrm>
            <a:custGeom>
              <a:avLst/>
              <a:gdLst>
                <a:gd name="T0" fmla="*/ 0 w 4"/>
                <a:gd name="T1" fmla="*/ 0 h 9"/>
                <a:gd name="T2" fmla="*/ 63 w 4"/>
                <a:gd name="T3" fmla="*/ 171 h 9"/>
                <a:gd name="T4" fmla="*/ 0 60000 65536"/>
                <a:gd name="T5" fmla="*/ 0 60000 65536"/>
              </a:gdLst>
              <a:ahLst/>
              <a:cxnLst>
                <a:cxn ang="T4">
                  <a:pos x="T0" y="T1"/>
                </a:cxn>
                <a:cxn ang="T5">
                  <a:pos x="T2" y="T3"/>
                </a:cxn>
              </a:cxnLst>
              <a:rect l="0" t="0" r="r" b="b"/>
              <a:pathLst>
                <a:path w="4" h="9">
                  <a:moveTo>
                    <a:pt x="0" y="0"/>
                  </a:moveTo>
                  <a:cubicBezTo>
                    <a:pt x="1" y="3"/>
                    <a:pt x="2" y="6"/>
                    <a:pt x="4"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12" name="Freeform 475">
              <a:extLst>
                <a:ext uri="{FF2B5EF4-FFF2-40B4-BE49-F238E27FC236}">
                  <a16:creationId xmlns:a16="http://schemas.microsoft.com/office/drawing/2014/main" id="{BAC773BA-29F5-4A32-8B9E-98D90F21C239}"/>
                </a:ext>
              </a:extLst>
            </p:cNvPr>
            <p:cNvSpPr>
              <a:spLocks/>
            </p:cNvSpPr>
            <p:nvPr/>
          </p:nvSpPr>
          <p:spPr bwMode="auto">
            <a:xfrm>
              <a:off x="3286" y="2408"/>
              <a:ext cx="23" cy="3"/>
            </a:xfrm>
            <a:custGeom>
              <a:avLst/>
              <a:gdLst>
                <a:gd name="T0" fmla="*/ 0 w 9"/>
                <a:gd name="T1" fmla="*/ 27 h 1"/>
                <a:gd name="T2" fmla="*/ 151 w 9"/>
                <a:gd name="T3" fmla="*/ 0 h 1"/>
                <a:gd name="T4" fmla="*/ 0 60000 65536"/>
                <a:gd name="T5" fmla="*/ 0 60000 65536"/>
              </a:gdLst>
              <a:ahLst/>
              <a:cxnLst>
                <a:cxn ang="T4">
                  <a:pos x="T0" y="T1"/>
                </a:cxn>
                <a:cxn ang="T5">
                  <a:pos x="T2" y="T3"/>
                </a:cxn>
              </a:cxnLst>
              <a:rect l="0" t="0" r="r" b="b"/>
              <a:pathLst>
                <a:path w="9" h="1">
                  <a:moveTo>
                    <a:pt x="0" y="1"/>
                  </a:moveTo>
                  <a:cubicBezTo>
                    <a:pt x="3" y="1"/>
                    <a:pt x="6" y="0"/>
                    <a:pt x="9"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13" name="Freeform 476">
              <a:extLst>
                <a:ext uri="{FF2B5EF4-FFF2-40B4-BE49-F238E27FC236}">
                  <a16:creationId xmlns:a16="http://schemas.microsoft.com/office/drawing/2014/main" id="{FF2C29CD-8DAD-4231-84F9-38B74BA9951E}"/>
                </a:ext>
              </a:extLst>
            </p:cNvPr>
            <p:cNvSpPr>
              <a:spLocks/>
            </p:cNvSpPr>
            <p:nvPr/>
          </p:nvSpPr>
          <p:spPr bwMode="auto">
            <a:xfrm>
              <a:off x="3339" y="2251"/>
              <a:ext cx="2" cy="26"/>
            </a:xfrm>
            <a:custGeom>
              <a:avLst/>
              <a:gdLst>
                <a:gd name="T0" fmla="*/ 8 w 1"/>
                <a:gd name="T1" fmla="*/ 0 h 10"/>
                <a:gd name="T2" fmla="*/ 0 w 1"/>
                <a:gd name="T3" fmla="*/ 177 h 10"/>
                <a:gd name="T4" fmla="*/ 0 60000 65536"/>
                <a:gd name="T5" fmla="*/ 0 60000 65536"/>
              </a:gdLst>
              <a:ahLst/>
              <a:cxnLst>
                <a:cxn ang="T4">
                  <a:pos x="T0" y="T1"/>
                </a:cxn>
                <a:cxn ang="T5">
                  <a:pos x="T2" y="T3"/>
                </a:cxn>
              </a:cxnLst>
              <a:rect l="0" t="0" r="r" b="b"/>
              <a:pathLst>
                <a:path w="1" h="10">
                  <a:moveTo>
                    <a:pt x="1" y="0"/>
                  </a:moveTo>
                  <a:cubicBezTo>
                    <a:pt x="0" y="3"/>
                    <a:pt x="0" y="6"/>
                    <a:pt x="0"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14" name="Freeform 477">
              <a:extLst>
                <a:ext uri="{FF2B5EF4-FFF2-40B4-BE49-F238E27FC236}">
                  <a16:creationId xmlns:a16="http://schemas.microsoft.com/office/drawing/2014/main" id="{309A463B-EAC2-4027-9CAF-E25399FA3F85}"/>
                </a:ext>
              </a:extLst>
            </p:cNvPr>
            <p:cNvSpPr>
              <a:spLocks/>
            </p:cNvSpPr>
            <p:nvPr/>
          </p:nvSpPr>
          <p:spPr bwMode="auto">
            <a:xfrm>
              <a:off x="3364" y="2093"/>
              <a:ext cx="10" cy="30"/>
            </a:xfrm>
            <a:custGeom>
              <a:avLst/>
              <a:gdLst>
                <a:gd name="T0" fmla="*/ 0 w 4"/>
                <a:gd name="T1" fmla="*/ 224 h 11"/>
                <a:gd name="T2" fmla="*/ 63 w 4"/>
                <a:gd name="T3" fmla="*/ 0 h 11"/>
                <a:gd name="T4" fmla="*/ 0 60000 65536"/>
                <a:gd name="T5" fmla="*/ 0 60000 65536"/>
              </a:gdLst>
              <a:ahLst/>
              <a:cxnLst>
                <a:cxn ang="T4">
                  <a:pos x="T0" y="T1"/>
                </a:cxn>
                <a:cxn ang="T5">
                  <a:pos x="T2" y="T3"/>
                </a:cxn>
              </a:cxnLst>
              <a:rect l="0" t="0" r="r" b="b"/>
              <a:pathLst>
                <a:path w="4" h="11">
                  <a:moveTo>
                    <a:pt x="0" y="11"/>
                  </a:moveTo>
                  <a:cubicBezTo>
                    <a:pt x="1" y="7"/>
                    <a:pt x="3" y="4"/>
                    <a:pt x="4"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15" name="Freeform 478">
              <a:extLst>
                <a:ext uri="{FF2B5EF4-FFF2-40B4-BE49-F238E27FC236}">
                  <a16:creationId xmlns:a16="http://schemas.microsoft.com/office/drawing/2014/main" id="{DA6CBC1D-E1DB-494A-9706-24988782A1F7}"/>
                </a:ext>
              </a:extLst>
            </p:cNvPr>
            <p:cNvSpPr>
              <a:spLocks/>
            </p:cNvSpPr>
            <p:nvPr/>
          </p:nvSpPr>
          <p:spPr bwMode="auto">
            <a:xfrm>
              <a:off x="3324" y="2083"/>
              <a:ext cx="30" cy="29"/>
            </a:xfrm>
            <a:custGeom>
              <a:avLst/>
              <a:gdLst>
                <a:gd name="T0" fmla="*/ 0 w 12"/>
                <a:gd name="T1" fmla="*/ 200 h 11"/>
                <a:gd name="T2" fmla="*/ 188 w 12"/>
                <a:gd name="T3" fmla="*/ 0 h 11"/>
                <a:gd name="T4" fmla="*/ 0 60000 65536"/>
                <a:gd name="T5" fmla="*/ 0 60000 65536"/>
              </a:gdLst>
              <a:ahLst/>
              <a:cxnLst>
                <a:cxn ang="T4">
                  <a:pos x="T0" y="T1"/>
                </a:cxn>
                <a:cxn ang="T5">
                  <a:pos x="T2" y="T3"/>
                </a:cxn>
              </a:cxnLst>
              <a:rect l="0" t="0" r="r" b="b"/>
              <a:pathLst>
                <a:path w="12" h="11">
                  <a:moveTo>
                    <a:pt x="0" y="11"/>
                  </a:moveTo>
                  <a:cubicBezTo>
                    <a:pt x="4" y="8"/>
                    <a:pt x="8" y="3"/>
                    <a:pt x="12"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16" name="Freeform 479">
              <a:extLst>
                <a:ext uri="{FF2B5EF4-FFF2-40B4-BE49-F238E27FC236}">
                  <a16:creationId xmlns:a16="http://schemas.microsoft.com/office/drawing/2014/main" id="{D76309A7-65AC-4595-B1A7-04F7D0AD50AA}"/>
                </a:ext>
              </a:extLst>
            </p:cNvPr>
            <p:cNvSpPr>
              <a:spLocks/>
            </p:cNvSpPr>
            <p:nvPr/>
          </p:nvSpPr>
          <p:spPr bwMode="auto">
            <a:xfrm>
              <a:off x="3474" y="2080"/>
              <a:ext cx="27" cy="11"/>
            </a:xfrm>
            <a:custGeom>
              <a:avLst/>
              <a:gdLst>
                <a:gd name="T0" fmla="*/ 0 w 11"/>
                <a:gd name="T1" fmla="*/ 83 h 4"/>
                <a:gd name="T2" fmla="*/ 162 w 11"/>
                <a:gd name="T3" fmla="*/ 0 h 4"/>
                <a:gd name="T4" fmla="*/ 0 60000 65536"/>
                <a:gd name="T5" fmla="*/ 0 60000 65536"/>
              </a:gdLst>
              <a:ahLst/>
              <a:cxnLst>
                <a:cxn ang="T4">
                  <a:pos x="T0" y="T1"/>
                </a:cxn>
                <a:cxn ang="T5">
                  <a:pos x="T2" y="T3"/>
                </a:cxn>
              </a:cxnLst>
              <a:rect l="0" t="0" r="r" b="b"/>
              <a:pathLst>
                <a:path w="11" h="4">
                  <a:moveTo>
                    <a:pt x="0" y="4"/>
                  </a:moveTo>
                  <a:cubicBezTo>
                    <a:pt x="4" y="3"/>
                    <a:pt x="7" y="0"/>
                    <a:pt x="11"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17" name="Freeform 480">
              <a:extLst>
                <a:ext uri="{FF2B5EF4-FFF2-40B4-BE49-F238E27FC236}">
                  <a16:creationId xmlns:a16="http://schemas.microsoft.com/office/drawing/2014/main" id="{C936BB4A-0516-44C7-81DC-DCB16456973B}"/>
                </a:ext>
              </a:extLst>
            </p:cNvPr>
            <p:cNvSpPr>
              <a:spLocks/>
            </p:cNvSpPr>
            <p:nvPr/>
          </p:nvSpPr>
          <p:spPr bwMode="auto">
            <a:xfrm>
              <a:off x="3654" y="2075"/>
              <a:ext cx="27" cy="5"/>
            </a:xfrm>
            <a:custGeom>
              <a:avLst/>
              <a:gdLst>
                <a:gd name="T0" fmla="*/ 0 w 11"/>
                <a:gd name="T1" fmla="*/ 0 h 2"/>
                <a:gd name="T2" fmla="*/ 162 w 11"/>
                <a:gd name="T3" fmla="*/ 33 h 2"/>
                <a:gd name="T4" fmla="*/ 0 60000 65536"/>
                <a:gd name="T5" fmla="*/ 0 60000 65536"/>
              </a:gdLst>
              <a:ahLst/>
              <a:cxnLst>
                <a:cxn ang="T4">
                  <a:pos x="T0" y="T1"/>
                </a:cxn>
                <a:cxn ang="T5">
                  <a:pos x="T2" y="T3"/>
                </a:cxn>
              </a:cxnLst>
              <a:rect l="0" t="0" r="r" b="b"/>
              <a:pathLst>
                <a:path w="11" h="2">
                  <a:moveTo>
                    <a:pt x="0" y="0"/>
                  </a:moveTo>
                  <a:cubicBezTo>
                    <a:pt x="3" y="1"/>
                    <a:pt x="7" y="2"/>
                    <a:pt x="11" y="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18" name="Freeform 481">
              <a:extLst>
                <a:ext uri="{FF2B5EF4-FFF2-40B4-BE49-F238E27FC236}">
                  <a16:creationId xmlns:a16="http://schemas.microsoft.com/office/drawing/2014/main" id="{DC19EA90-C569-4D11-812C-DC7EB59E8674}"/>
                </a:ext>
              </a:extLst>
            </p:cNvPr>
            <p:cNvSpPr>
              <a:spLocks/>
            </p:cNvSpPr>
            <p:nvPr/>
          </p:nvSpPr>
          <p:spPr bwMode="auto">
            <a:xfrm>
              <a:off x="3164" y="2043"/>
              <a:ext cx="5" cy="26"/>
            </a:xfrm>
            <a:custGeom>
              <a:avLst/>
              <a:gdLst>
                <a:gd name="T0" fmla="*/ 0 w 2"/>
                <a:gd name="T1" fmla="*/ 0 h 10"/>
                <a:gd name="T2" fmla="*/ 33 w 2"/>
                <a:gd name="T3" fmla="*/ 177 h 10"/>
                <a:gd name="T4" fmla="*/ 0 60000 65536"/>
                <a:gd name="T5" fmla="*/ 0 60000 65536"/>
              </a:gdLst>
              <a:ahLst/>
              <a:cxnLst>
                <a:cxn ang="T4">
                  <a:pos x="T0" y="T1"/>
                </a:cxn>
                <a:cxn ang="T5">
                  <a:pos x="T2" y="T3"/>
                </a:cxn>
              </a:cxnLst>
              <a:rect l="0" t="0" r="r" b="b"/>
              <a:pathLst>
                <a:path w="2" h="10">
                  <a:moveTo>
                    <a:pt x="0" y="0"/>
                  </a:moveTo>
                  <a:cubicBezTo>
                    <a:pt x="0" y="3"/>
                    <a:pt x="0" y="7"/>
                    <a:pt x="2" y="1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19" name="Freeform 482">
              <a:extLst>
                <a:ext uri="{FF2B5EF4-FFF2-40B4-BE49-F238E27FC236}">
                  <a16:creationId xmlns:a16="http://schemas.microsoft.com/office/drawing/2014/main" id="{C32DD70E-8AF6-445E-A943-B51E216B30CA}"/>
                </a:ext>
              </a:extLst>
            </p:cNvPr>
            <p:cNvSpPr>
              <a:spLocks/>
            </p:cNvSpPr>
            <p:nvPr/>
          </p:nvSpPr>
          <p:spPr bwMode="auto">
            <a:xfrm>
              <a:off x="3081" y="2264"/>
              <a:ext cx="25" cy="5"/>
            </a:xfrm>
            <a:custGeom>
              <a:avLst/>
              <a:gdLst>
                <a:gd name="T0" fmla="*/ 0 w 10"/>
                <a:gd name="T1" fmla="*/ 0 h 2"/>
                <a:gd name="T2" fmla="*/ 158 w 10"/>
                <a:gd name="T3" fmla="*/ 33 h 2"/>
                <a:gd name="T4" fmla="*/ 0 60000 65536"/>
                <a:gd name="T5" fmla="*/ 0 60000 65536"/>
              </a:gdLst>
              <a:ahLst/>
              <a:cxnLst>
                <a:cxn ang="T4">
                  <a:pos x="T0" y="T1"/>
                </a:cxn>
                <a:cxn ang="T5">
                  <a:pos x="T2" y="T3"/>
                </a:cxn>
              </a:cxnLst>
              <a:rect l="0" t="0" r="r" b="b"/>
              <a:pathLst>
                <a:path w="10" h="2">
                  <a:moveTo>
                    <a:pt x="0" y="0"/>
                  </a:moveTo>
                  <a:cubicBezTo>
                    <a:pt x="4" y="1"/>
                    <a:pt x="7" y="2"/>
                    <a:pt x="10" y="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20" name="Freeform 483">
              <a:extLst>
                <a:ext uri="{FF2B5EF4-FFF2-40B4-BE49-F238E27FC236}">
                  <a16:creationId xmlns:a16="http://schemas.microsoft.com/office/drawing/2014/main" id="{909EA317-C324-485A-9F81-303F9CDB78BB}"/>
                </a:ext>
              </a:extLst>
            </p:cNvPr>
            <p:cNvSpPr>
              <a:spLocks/>
            </p:cNvSpPr>
            <p:nvPr/>
          </p:nvSpPr>
          <p:spPr bwMode="auto">
            <a:xfrm>
              <a:off x="3144" y="1675"/>
              <a:ext cx="32" cy="34"/>
            </a:xfrm>
            <a:custGeom>
              <a:avLst/>
              <a:gdLst>
                <a:gd name="T0" fmla="*/ 194 w 13"/>
                <a:gd name="T1" fmla="*/ 68 h 13"/>
                <a:gd name="T2" fmla="*/ 12 w 13"/>
                <a:gd name="T3" fmla="*/ 110 h 13"/>
                <a:gd name="T4" fmla="*/ 194 w 13"/>
                <a:gd name="T5" fmla="*/ 233 h 13"/>
                <a:gd name="T6" fmla="*/ 0 60000 65536"/>
                <a:gd name="T7" fmla="*/ 0 60000 65536"/>
                <a:gd name="T8" fmla="*/ 0 60000 65536"/>
              </a:gdLst>
              <a:ahLst/>
              <a:cxnLst>
                <a:cxn ang="T6">
                  <a:pos x="T0" y="T1"/>
                </a:cxn>
                <a:cxn ang="T7">
                  <a:pos x="T2" y="T3"/>
                </a:cxn>
                <a:cxn ang="T8">
                  <a:pos x="T4" y="T5"/>
                </a:cxn>
              </a:cxnLst>
              <a:rect l="0" t="0" r="r" b="b"/>
              <a:pathLst>
                <a:path w="13" h="13">
                  <a:moveTo>
                    <a:pt x="13" y="4"/>
                  </a:moveTo>
                  <a:cubicBezTo>
                    <a:pt x="10" y="1"/>
                    <a:pt x="0" y="0"/>
                    <a:pt x="1" y="6"/>
                  </a:cubicBezTo>
                  <a:cubicBezTo>
                    <a:pt x="2" y="8"/>
                    <a:pt x="11" y="10"/>
                    <a:pt x="13" y="13"/>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21" name="Freeform 484">
              <a:extLst>
                <a:ext uri="{FF2B5EF4-FFF2-40B4-BE49-F238E27FC236}">
                  <a16:creationId xmlns:a16="http://schemas.microsoft.com/office/drawing/2014/main" id="{ACF7E7EA-7402-4C2B-9D81-9C867C8E00D0}"/>
                </a:ext>
              </a:extLst>
            </p:cNvPr>
            <p:cNvSpPr>
              <a:spLocks/>
            </p:cNvSpPr>
            <p:nvPr/>
          </p:nvSpPr>
          <p:spPr bwMode="auto">
            <a:xfrm>
              <a:off x="3156" y="1720"/>
              <a:ext cx="15" cy="13"/>
            </a:xfrm>
            <a:custGeom>
              <a:avLst/>
              <a:gdLst>
                <a:gd name="T0" fmla="*/ 0 w 6"/>
                <a:gd name="T1" fmla="*/ 88 h 5"/>
                <a:gd name="T2" fmla="*/ 95 w 6"/>
                <a:gd name="T3" fmla="*/ 0 h 5"/>
                <a:gd name="T4" fmla="*/ 0 60000 65536"/>
                <a:gd name="T5" fmla="*/ 0 60000 65536"/>
              </a:gdLst>
              <a:ahLst/>
              <a:cxnLst>
                <a:cxn ang="T4">
                  <a:pos x="T0" y="T1"/>
                </a:cxn>
                <a:cxn ang="T5">
                  <a:pos x="T2" y="T3"/>
                </a:cxn>
              </a:cxnLst>
              <a:rect l="0" t="0" r="r" b="b"/>
              <a:pathLst>
                <a:path w="6" h="5">
                  <a:moveTo>
                    <a:pt x="0" y="5"/>
                  </a:moveTo>
                  <a:cubicBezTo>
                    <a:pt x="1" y="3"/>
                    <a:pt x="3" y="1"/>
                    <a:pt x="6"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22" name="Freeform 485">
              <a:extLst>
                <a:ext uri="{FF2B5EF4-FFF2-40B4-BE49-F238E27FC236}">
                  <a16:creationId xmlns:a16="http://schemas.microsoft.com/office/drawing/2014/main" id="{E8F70F45-1FC5-4D0B-99D0-EC41A3250F4B}"/>
                </a:ext>
              </a:extLst>
            </p:cNvPr>
            <p:cNvSpPr>
              <a:spLocks/>
            </p:cNvSpPr>
            <p:nvPr/>
          </p:nvSpPr>
          <p:spPr bwMode="auto">
            <a:xfrm>
              <a:off x="3221" y="1563"/>
              <a:ext cx="30" cy="8"/>
            </a:xfrm>
            <a:custGeom>
              <a:avLst/>
              <a:gdLst>
                <a:gd name="T0" fmla="*/ 188 w 12"/>
                <a:gd name="T1" fmla="*/ 0 h 3"/>
                <a:gd name="T2" fmla="*/ 0 w 12"/>
                <a:gd name="T3" fmla="*/ 56 h 3"/>
                <a:gd name="T4" fmla="*/ 0 60000 65536"/>
                <a:gd name="T5" fmla="*/ 0 60000 65536"/>
              </a:gdLst>
              <a:ahLst/>
              <a:cxnLst>
                <a:cxn ang="T4">
                  <a:pos x="T0" y="T1"/>
                </a:cxn>
                <a:cxn ang="T5">
                  <a:pos x="T2" y="T3"/>
                </a:cxn>
              </a:cxnLst>
              <a:rect l="0" t="0" r="r" b="b"/>
              <a:pathLst>
                <a:path w="12" h="3">
                  <a:moveTo>
                    <a:pt x="12" y="0"/>
                  </a:moveTo>
                  <a:cubicBezTo>
                    <a:pt x="8" y="1"/>
                    <a:pt x="4" y="1"/>
                    <a:pt x="0" y="3"/>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23" name="Freeform 486">
              <a:extLst>
                <a:ext uri="{FF2B5EF4-FFF2-40B4-BE49-F238E27FC236}">
                  <a16:creationId xmlns:a16="http://schemas.microsoft.com/office/drawing/2014/main" id="{E5BB0646-AA55-47E1-9A52-AAEE45F5236B}"/>
                </a:ext>
              </a:extLst>
            </p:cNvPr>
            <p:cNvSpPr>
              <a:spLocks/>
            </p:cNvSpPr>
            <p:nvPr/>
          </p:nvSpPr>
          <p:spPr bwMode="auto">
            <a:xfrm>
              <a:off x="3226" y="1597"/>
              <a:ext cx="25" cy="19"/>
            </a:xfrm>
            <a:custGeom>
              <a:avLst/>
              <a:gdLst>
                <a:gd name="T0" fmla="*/ 0 w 10"/>
                <a:gd name="T1" fmla="*/ 0 h 7"/>
                <a:gd name="T2" fmla="*/ 158 w 10"/>
                <a:gd name="T3" fmla="*/ 141 h 7"/>
                <a:gd name="T4" fmla="*/ 0 60000 65536"/>
                <a:gd name="T5" fmla="*/ 0 60000 65536"/>
              </a:gdLst>
              <a:ahLst/>
              <a:cxnLst>
                <a:cxn ang="T4">
                  <a:pos x="T0" y="T1"/>
                </a:cxn>
                <a:cxn ang="T5">
                  <a:pos x="T2" y="T3"/>
                </a:cxn>
              </a:cxnLst>
              <a:rect l="0" t="0" r="r" b="b"/>
              <a:pathLst>
                <a:path w="10" h="7">
                  <a:moveTo>
                    <a:pt x="0" y="0"/>
                  </a:moveTo>
                  <a:cubicBezTo>
                    <a:pt x="0" y="5"/>
                    <a:pt x="6" y="6"/>
                    <a:pt x="10" y="7"/>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24" name="Freeform 487">
              <a:extLst>
                <a:ext uri="{FF2B5EF4-FFF2-40B4-BE49-F238E27FC236}">
                  <a16:creationId xmlns:a16="http://schemas.microsoft.com/office/drawing/2014/main" id="{CF7A5052-A463-4421-9C2A-A1D7039AEDF8}"/>
                </a:ext>
              </a:extLst>
            </p:cNvPr>
            <p:cNvSpPr>
              <a:spLocks/>
            </p:cNvSpPr>
            <p:nvPr/>
          </p:nvSpPr>
          <p:spPr bwMode="auto">
            <a:xfrm>
              <a:off x="3381" y="1528"/>
              <a:ext cx="5" cy="29"/>
            </a:xfrm>
            <a:custGeom>
              <a:avLst/>
              <a:gdLst>
                <a:gd name="T0" fmla="*/ 0 w 2"/>
                <a:gd name="T1" fmla="*/ 0 h 11"/>
                <a:gd name="T2" fmla="*/ 33 w 2"/>
                <a:gd name="T3" fmla="*/ 200 h 11"/>
                <a:gd name="T4" fmla="*/ 0 60000 65536"/>
                <a:gd name="T5" fmla="*/ 0 60000 65536"/>
              </a:gdLst>
              <a:ahLst/>
              <a:cxnLst>
                <a:cxn ang="T4">
                  <a:pos x="T0" y="T1"/>
                </a:cxn>
                <a:cxn ang="T5">
                  <a:pos x="T2" y="T3"/>
                </a:cxn>
              </a:cxnLst>
              <a:rect l="0" t="0" r="r" b="b"/>
              <a:pathLst>
                <a:path w="2" h="11">
                  <a:moveTo>
                    <a:pt x="0" y="0"/>
                  </a:moveTo>
                  <a:cubicBezTo>
                    <a:pt x="1" y="4"/>
                    <a:pt x="2" y="7"/>
                    <a:pt x="2" y="1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25" name="Freeform 488">
              <a:extLst>
                <a:ext uri="{FF2B5EF4-FFF2-40B4-BE49-F238E27FC236}">
                  <a16:creationId xmlns:a16="http://schemas.microsoft.com/office/drawing/2014/main" id="{BE1AA599-075C-4DA7-8D8B-0BE2F3372762}"/>
                </a:ext>
              </a:extLst>
            </p:cNvPr>
            <p:cNvSpPr>
              <a:spLocks/>
            </p:cNvSpPr>
            <p:nvPr/>
          </p:nvSpPr>
          <p:spPr bwMode="auto">
            <a:xfrm>
              <a:off x="3401" y="1568"/>
              <a:ext cx="20" cy="3"/>
            </a:xfrm>
            <a:custGeom>
              <a:avLst/>
              <a:gdLst>
                <a:gd name="T0" fmla="*/ 0 w 8"/>
                <a:gd name="T1" fmla="*/ 0 h 1"/>
                <a:gd name="T2" fmla="*/ 125 w 8"/>
                <a:gd name="T3" fmla="*/ 0 h 1"/>
                <a:gd name="T4" fmla="*/ 0 60000 65536"/>
                <a:gd name="T5" fmla="*/ 0 60000 65536"/>
              </a:gdLst>
              <a:ahLst/>
              <a:cxnLst>
                <a:cxn ang="T4">
                  <a:pos x="T0" y="T1"/>
                </a:cxn>
                <a:cxn ang="T5">
                  <a:pos x="T2" y="T3"/>
                </a:cxn>
              </a:cxnLst>
              <a:rect l="0" t="0" r="r" b="b"/>
              <a:pathLst>
                <a:path w="8" h="1">
                  <a:moveTo>
                    <a:pt x="0" y="0"/>
                  </a:moveTo>
                  <a:cubicBezTo>
                    <a:pt x="3" y="1"/>
                    <a:pt x="6" y="0"/>
                    <a:pt x="8"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26" name="Freeform 489">
              <a:extLst>
                <a:ext uri="{FF2B5EF4-FFF2-40B4-BE49-F238E27FC236}">
                  <a16:creationId xmlns:a16="http://schemas.microsoft.com/office/drawing/2014/main" id="{94D03B5B-73EC-4BAE-B5E5-730548454792}"/>
                </a:ext>
              </a:extLst>
            </p:cNvPr>
            <p:cNvSpPr>
              <a:spLocks/>
            </p:cNvSpPr>
            <p:nvPr/>
          </p:nvSpPr>
          <p:spPr bwMode="auto">
            <a:xfrm>
              <a:off x="3376" y="1499"/>
              <a:ext cx="40" cy="37"/>
            </a:xfrm>
            <a:custGeom>
              <a:avLst/>
              <a:gdLst>
                <a:gd name="T0" fmla="*/ 250 w 16"/>
                <a:gd name="T1" fmla="*/ 132 h 14"/>
                <a:gd name="T2" fmla="*/ 238 w 16"/>
                <a:gd name="T3" fmla="*/ 259 h 14"/>
                <a:gd name="T4" fmla="*/ 0 60000 65536"/>
                <a:gd name="T5" fmla="*/ 0 60000 65536"/>
              </a:gdLst>
              <a:ahLst/>
              <a:cxnLst>
                <a:cxn ang="T4">
                  <a:pos x="T0" y="T1"/>
                </a:cxn>
                <a:cxn ang="T5">
                  <a:pos x="T2" y="T3"/>
                </a:cxn>
              </a:cxnLst>
              <a:rect l="0" t="0" r="r" b="b"/>
              <a:pathLst>
                <a:path w="16" h="14">
                  <a:moveTo>
                    <a:pt x="16" y="7"/>
                  </a:moveTo>
                  <a:cubicBezTo>
                    <a:pt x="6" y="0"/>
                    <a:pt x="0" y="12"/>
                    <a:pt x="15" y="14"/>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27" name="Freeform 490">
              <a:extLst>
                <a:ext uri="{FF2B5EF4-FFF2-40B4-BE49-F238E27FC236}">
                  <a16:creationId xmlns:a16="http://schemas.microsoft.com/office/drawing/2014/main" id="{D4559FDF-AAFE-4975-81F3-ED856A5D4C22}"/>
                </a:ext>
              </a:extLst>
            </p:cNvPr>
            <p:cNvSpPr>
              <a:spLocks/>
            </p:cNvSpPr>
            <p:nvPr/>
          </p:nvSpPr>
          <p:spPr bwMode="auto">
            <a:xfrm>
              <a:off x="3229" y="1443"/>
              <a:ext cx="25" cy="8"/>
            </a:xfrm>
            <a:custGeom>
              <a:avLst/>
              <a:gdLst>
                <a:gd name="T0" fmla="*/ 0 w 10"/>
                <a:gd name="T1" fmla="*/ 56 h 3"/>
                <a:gd name="T2" fmla="*/ 158 w 10"/>
                <a:gd name="T3" fmla="*/ 0 h 3"/>
                <a:gd name="T4" fmla="*/ 0 60000 65536"/>
                <a:gd name="T5" fmla="*/ 0 60000 65536"/>
              </a:gdLst>
              <a:ahLst/>
              <a:cxnLst>
                <a:cxn ang="T4">
                  <a:pos x="T0" y="T1"/>
                </a:cxn>
                <a:cxn ang="T5">
                  <a:pos x="T2" y="T3"/>
                </a:cxn>
              </a:cxnLst>
              <a:rect l="0" t="0" r="r" b="b"/>
              <a:pathLst>
                <a:path w="10" h="3">
                  <a:moveTo>
                    <a:pt x="0" y="3"/>
                  </a:moveTo>
                  <a:cubicBezTo>
                    <a:pt x="2" y="0"/>
                    <a:pt x="6" y="0"/>
                    <a:pt x="10"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28" name="Freeform 491">
              <a:extLst>
                <a:ext uri="{FF2B5EF4-FFF2-40B4-BE49-F238E27FC236}">
                  <a16:creationId xmlns:a16="http://schemas.microsoft.com/office/drawing/2014/main" id="{181371C6-8EA0-47DB-8FEB-34F9ECD2AAF8}"/>
                </a:ext>
              </a:extLst>
            </p:cNvPr>
            <p:cNvSpPr>
              <a:spLocks/>
            </p:cNvSpPr>
            <p:nvPr/>
          </p:nvSpPr>
          <p:spPr bwMode="auto">
            <a:xfrm>
              <a:off x="3209" y="1400"/>
              <a:ext cx="42" cy="24"/>
            </a:xfrm>
            <a:custGeom>
              <a:avLst/>
              <a:gdLst>
                <a:gd name="T0" fmla="*/ 225 w 17"/>
                <a:gd name="T1" fmla="*/ 56 h 9"/>
                <a:gd name="T2" fmla="*/ 104 w 17"/>
                <a:gd name="T3" fmla="*/ 21 h 9"/>
                <a:gd name="T4" fmla="*/ 257 w 17"/>
                <a:gd name="T5" fmla="*/ 171 h 9"/>
                <a:gd name="T6" fmla="*/ 0 60000 65536"/>
                <a:gd name="T7" fmla="*/ 0 60000 65536"/>
                <a:gd name="T8" fmla="*/ 0 60000 65536"/>
              </a:gdLst>
              <a:ahLst/>
              <a:cxnLst>
                <a:cxn ang="T6">
                  <a:pos x="T0" y="T1"/>
                </a:cxn>
                <a:cxn ang="T7">
                  <a:pos x="T2" y="T3"/>
                </a:cxn>
                <a:cxn ang="T8">
                  <a:pos x="T4" y="T5"/>
                </a:cxn>
              </a:cxnLst>
              <a:rect l="0" t="0" r="r" b="b"/>
              <a:pathLst>
                <a:path w="17" h="9">
                  <a:moveTo>
                    <a:pt x="15" y="3"/>
                  </a:moveTo>
                  <a:cubicBezTo>
                    <a:pt x="13" y="3"/>
                    <a:pt x="9" y="0"/>
                    <a:pt x="7" y="1"/>
                  </a:cubicBezTo>
                  <a:cubicBezTo>
                    <a:pt x="0" y="5"/>
                    <a:pt x="15" y="9"/>
                    <a:pt x="17" y="9"/>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29" name="Freeform 492">
              <a:extLst>
                <a:ext uri="{FF2B5EF4-FFF2-40B4-BE49-F238E27FC236}">
                  <a16:creationId xmlns:a16="http://schemas.microsoft.com/office/drawing/2014/main" id="{9F0B4824-D9A9-4597-81AA-F96B3F0C791A}"/>
                </a:ext>
              </a:extLst>
            </p:cNvPr>
            <p:cNvSpPr>
              <a:spLocks/>
            </p:cNvSpPr>
            <p:nvPr/>
          </p:nvSpPr>
          <p:spPr bwMode="auto">
            <a:xfrm>
              <a:off x="3111" y="1499"/>
              <a:ext cx="28" cy="13"/>
            </a:xfrm>
            <a:custGeom>
              <a:avLst/>
              <a:gdLst>
                <a:gd name="T0" fmla="*/ 0 w 11"/>
                <a:gd name="T1" fmla="*/ 88 h 5"/>
                <a:gd name="T2" fmla="*/ 181 w 11"/>
                <a:gd name="T3" fmla="*/ 0 h 5"/>
                <a:gd name="T4" fmla="*/ 0 60000 65536"/>
                <a:gd name="T5" fmla="*/ 0 60000 65536"/>
              </a:gdLst>
              <a:ahLst/>
              <a:cxnLst>
                <a:cxn ang="T4">
                  <a:pos x="T0" y="T1"/>
                </a:cxn>
                <a:cxn ang="T5">
                  <a:pos x="T2" y="T3"/>
                </a:cxn>
              </a:cxnLst>
              <a:rect l="0" t="0" r="r" b="b"/>
              <a:pathLst>
                <a:path w="11" h="5">
                  <a:moveTo>
                    <a:pt x="0" y="5"/>
                  </a:moveTo>
                  <a:cubicBezTo>
                    <a:pt x="4" y="5"/>
                    <a:pt x="7" y="2"/>
                    <a:pt x="11"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30" name="Freeform 493">
              <a:extLst>
                <a:ext uri="{FF2B5EF4-FFF2-40B4-BE49-F238E27FC236}">
                  <a16:creationId xmlns:a16="http://schemas.microsoft.com/office/drawing/2014/main" id="{F39E9FA1-768D-4E4B-965D-DD93B0F912AA}"/>
                </a:ext>
              </a:extLst>
            </p:cNvPr>
            <p:cNvSpPr>
              <a:spLocks/>
            </p:cNvSpPr>
            <p:nvPr/>
          </p:nvSpPr>
          <p:spPr bwMode="auto">
            <a:xfrm>
              <a:off x="3101" y="1467"/>
              <a:ext cx="28" cy="10"/>
            </a:xfrm>
            <a:custGeom>
              <a:avLst/>
              <a:gdLst>
                <a:gd name="T0" fmla="*/ 0 w 11"/>
                <a:gd name="T1" fmla="*/ 63 h 4"/>
                <a:gd name="T2" fmla="*/ 181 w 11"/>
                <a:gd name="T3" fmla="*/ 0 h 4"/>
                <a:gd name="T4" fmla="*/ 0 60000 65536"/>
                <a:gd name="T5" fmla="*/ 0 60000 65536"/>
              </a:gdLst>
              <a:ahLst/>
              <a:cxnLst>
                <a:cxn ang="T4">
                  <a:pos x="T0" y="T1"/>
                </a:cxn>
                <a:cxn ang="T5">
                  <a:pos x="T2" y="T3"/>
                </a:cxn>
              </a:cxnLst>
              <a:rect l="0" t="0" r="r" b="b"/>
              <a:pathLst>
                <a:path w="11" h="4">
                  <a:moveTo>
                    <a:pt x="0" y="4"/>
                  </a:moveTo>
                  <a:cubicBezTo>
                    <a:pt x="4" y="3"/>
                    <a:pt x="8" y="2"/>
                    <a:pt x="11"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31" name="Freeform 494">
              <a:extLst>
                <a:ext uri="{FF2B5EF4-FFF2-40B4-BE49-F238E27FC236}">
                  <a16:creationId xmlns:a16="http://schemas.microsoft.com/office/drawing/2014/main" id="{B3C73E42-EFC1-486B-B569-FC36A383C6AE}"/>
                </a:ext>
              </a:extLst>
            </p:cNvPr>
            <p:cNvSpPr>
              <a:spLocks/>
            </p:cNvSpPr>
            <p:nvPr/>
          </p:nvSpPr>
          <p:spPr bwMode="auto">
            <a:xfrm>
              <a:off x="3096" y="1488"/>
              <a:ext cx="5" cy="29"/>
            </a:xfrm>
            <a:custGeom>
              <a:avLst/>
              <a:gdLst>
                <a:gd name="T0" fmla="*/ 0 w 2"/>
                <a:gd name="T1" fmla="*/ 0 h 11"/>
                <a:gd name="T2" fmla="*/ 33 w 2"/>
                <a:gd name="T3" fmla="*/ 200 h 11"/>
                <a:gd name="T4" fmla="*/ 0 60000 65536"/>
                <a:gd name="T5" fmla="*/ 0 60000 65536"/>
              </a:gdLst>
              <a:ahLst/>
              <a:cxnLst>
                <a:cxn ang="T4">
                  <a:pos x="T0" y="T1"/>
                </a:cxn>
                <a:cxn ang="T5">
                  <a:pos x="T2" y="T3"/>
                </a:cxn>
              </a:cxnLst>
              <a:rect l="0" t="0" r="r" b="b"/>
              <a:pathLst>
                <a:path w="2" h="11">
                  <a:moveTo>
                    <a:pt x="0" y="0"/>
                  </a:moveTo>
                  <a:cubicBezTo>
                    <a:pt x="1" y="4"/>
                    <a:pt x="2" y="7"/>
                    <a:pt x="2" y="11"/>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32" name="Freeform 495">
              <a:extLst>
                <a:ext uri="{FF2B5EF4-FFF2-40B4-BE49-F238E27FC236}">
                  <a16:creationId xmlns:a16="http://schemas.microsoft.com/office/drawing/2014/main" id="{C10728B6-041E-43C0-8729-B220F36243DC}"/>
                </a:ext>
              </a:extLst>
            </p:cNvPr>
            <p:cNvSpPr>
              <a:spLocks/>
            </p:cNvSpPr>
            <p:nvPr/>
          </p:nvSpPr>
          <p:spPr bwMode="auto">
            <a:xfrm>
              <a:off x="3671" y="2851"/>
              <a:ext cx="28" cy="5"/>
            </a:xfrm>
            <a:custGeom>
              <a:avLst/>
              <a:gdLst>
                <a:gd name="T0" fmla="*/ 0 w 11"/>
                <a:gd name="T1" fmla="*/ 0 h 2"/>
                <a:gd name="T2" fmla="*/ 181 w 11"/>
                <a:gd name="T3" fmla="*/ 0 h 2"/>
                <a:gd name="T4" fmla="*/ 0 60000 65536"/>
                <a:gd name="T5" fmla="*/ 0 60000 65536"/>
              </a:gdLst>
              <a:ahLst/>
              <a:cxnLst>
                <a:cxn ang="T4">
                  <a:pos x="T0" y="T1"/>
                </a:cxn>
                <a:cxn ang="T5">
                  <a:pos x="T2" y="T3"/>
                </a:cxn>
              </a:cxnLst>
              <a:rect l="0" t="0" r="r" b="b"/>
              <a:pathLst>
                <a:path w="11" h="2">
                  <a:moveTo>
                    <a:pt x="0" y="0"/>
                  </a:moveTo>
                  <a:cubicBezTo>
                    <a:pt x="3" y="2"/>
                    <a:pt x="7" y="1"/>
                    <a:pt x="11"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33" name="Freeform 496">
              <a:extLst>
                <a:ext uri="{FF2B5EF4-FFF2-40B4-BE49-F238E27FC236}">
                  <a16:creationId xmlns:a16="http://schemas.microsoft.com/office/drawing/2014/main" id="{09727848-073A-43DD-B438-6D25C976A4F9}"/>
                </a:ext>
              </a:extLst>
            </p:cNvPr>
            <p:cNvSpPr>
              <a:spLocks/>
            </p:cNvSpPr>
            <p:nvPr/>
          </p:nvSpPr>
          <p:spPr bwMode="auto">
            <a:xfrm>
              <a:off x="3736" y="2749"/>
              <a:ext cx="28" cy="14"/>
            </a:xfrm>
            <a:custGeom>
              <a:avLst/>
              <a:gdLst>
                <a:gd name="T0" fmla="*/ 0 w 11"/>
                <a:gd name="T1" fmla="*/ 109 h 5"/>
                <a:gd name="T2" fmla="*/ 181 w 11"/>
                <a:gd name="T3" fmla="*/ 0 h 5"/>
                <a:gd name="T4" fmla="*/ 0 60000 65536"/>
                <a:gd name="T5" fmla="*/ 0 60000 65536"/>
              </a:gdLst>
              <a:ahLst/>
              <a:cxnLst>
                <a:cxn ang="T4">
                  <a:pos x="T0" y="T1"/>
                </a:cxn>
                <a:cxn ang="T5">
                  <a:pos x="T2" y="T3"/>
                </a:cxn>
              </a:cxnLst>
              <a:rect l="0" t="0" r="r" b="b"/>
              <a:pathLst>
                <a:path w="11" h="5">
                  <a:moveTo>
                    <a:pt x="0" y="5"/>
                  </a:moveTo>
                  <a:cubicBezTo>
                    <a:pt x="4" y="4"/>
                    <a:pt x="7" y="2"/>
                    <a:pt x="11" y="0"/>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34" name="Freeform 497">
              <a:extLst>
                <a:ext uri="{FF2B5EF4-FFF2-40B4-BE49-F238E27FC236}">
                  <a16:creationId xmlns:a16="http://schemas.microsoft.com/office/drawing/2014/main" id="{AF298CE9-180D-45EF-AF1C-D9D5CE6D743C}"/>
                </a:ext>
              </a:extLst>
            </p:cNvPr>
            <p:cNvSpPr>
              <a:spLocks/>
            </p:cNvSpPr>
            <p:nvPr/>
          </p:nvSpPr>
          <p:spPr bwMode="auto">
            <a:xfrm>
              <a:off x="3786" y="2651"/>
              <a:ext cx="20" cy="16"/>
            </a:xfrm>
            <a:custGeom>
              <a:avLst/>
              <a:gdLst>
                <a:gd name="T0" fmla="*/ 0 w 8"/>
                <a:gd name="T1" fmla="*/ 0 h 6"/>
                <a:gd name="T2" fmla="*/ 125 w 8"/>
                <a:gd name="T3" fmla="*/ 115 h 6"/>
                <a:gd name="T4" fmla="*/ 0 60000 65536"/>
                <a:gd name="T5" fmla="*/ 0 60000 65536"/>
              </a:gdLst>
              <a:ahLst/>
              <a:cxnLst>
                <a:cxn ang="T4">
                  <a:pos x="T0" y="T1"/>
                </a:cxn>
                <a:cxn ang="T5">
                  <a:pos x="T2" y="T3"/>
                </a:cxn>
              </a:cxnLst>
              <a:rect l="0" t="0" r="r" b="b"/>
              <a:pathLst>
                <a:path w="8" h="6">
                  <a:moveTo>
                    <a:pt x="0" y="0"/>
                  </a:moveTo>
                  <a:cubicBezTo>
                    <a:pt x="2" y="2"/>
                    <a:pt x="5" y="4"/>
                    <a:pt x="8" y="6"/>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35" name="Freeform 498">
              <a:extLst>
                <a:ext uri="{FF2B5EF4-FFF2-40B4-BE49-F238E27FC236}">
                  <a16:creationId xmlns:a16="http://schemas.microsoft.com/office/drawing/2014/main" id="{4CAF1FB2-C6EF-4D2B-BE08-292FFBA8EAD3}"/>
                </a:ext>
              </a:extLst>
            </p:cNvPr>
            <p:cNvSpPr>
              <a:spLocks/>
            </p:cNvSpPr>
            <p:nvPr/>
          </p:nvSpPr>
          <p:spPr bwMode="auto">
            <a:xfrm>
              <a:off x="3754" y="2341"/>
              <a:ext cx="22" cy="3"/>
            </a:xfrm>
            <a:custGeom>
              <a:avLst/>
              <a:gdLst>
                <a:gd name="T0" fmla="*/ 0 w 9"/>
                <a:gd name="T1" fmla="*/ 0 h 1"/>
                <a:gd name="T2" fmla="*/ 132 w 9"/>
                <a:gd name="T3" fmla="*/ 27 h 1"/>
                <a:gd name="T4" fmla="*/ 0 60000 65536"/>
                <a:gd name="T5" fmla="*/ 0 60000 65536"/>
              </a:gdLst>
              <a:ahLst/>
              <a:cxnLst>
                <a:cxn ang="T4">
                  <a:pos x="T0" y="T1"/>
                </a:cxn>
                <a:cxn ang="T5">
                  <a:pos x="T2" y="T3"/>
                </a:cxn>
              </a:cxnLst>
              <a:rect l="0" t="0" r="r" b="b"/>
              <a:pathLst>
                <a:path w="9" h="1">
                  <a:moveTo>
                    <a:pt x="0" y="0"/>
                  </a:moveTo>
                  <a:cubicBezTo>
                    <a:pt x="3" y="1"/>
                    <a:pt x="6" y="1"/>
                    <a:pt x="9" y="1"/>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36" name="Freeform 499">
              <a:extLst>
                <a:ext uri="{FF2B5EF4-FFF2-40B4-BE49-F238E27FC236}">
                  <a16:creationId xmlns:a16="http://schemas.microsoft.com/office/drawing/2014/main" id="{147B58E7-E096-4DFF-89E9-40DC3CC39A76}"/>
                </a:ext>
              </a:extLst>
            </p:cNvPr>
            <p:cNvSpPr>
              <a:spLocks/>
            </p:cNvSpPr>
            <p:nvPr/>
          </p:nvSpPr>
          <p:spPr bwMode="auto">
            <a:xfrm>
              <a:off x="3711" y="2515"/>
              <a:ext cx="13" cy="16"/>
            </a:xfrm>
            <a:custGeom>
              <a:avLst/>
              <a:gdLst>
                <a:gd name="T0" fmla="*/ 0 w 5"/>
                <a:gd name="T1" fmla="*/ 0 h 6"/>
                <a:gd name="T2" fmla="*/ 88 w 5"/>
                <a:gd name="T3" fmla="*/ 115 h 6"/>
                <a:gd name="T4" fmla="*/ 0 60000 65536"/>
                <a:gd name="T5" fmla="*/ 0 60000 65536"/>
              </a:gdLst>
              <a:ahLst/>
              <a:cxnLst>
                <a:cxn ang="T4">
                  <a:pos x="T0" y="T1"/>
                </a:cxn>
                <a:cxn ang="T5">
                  <a:pos x="T2" y="T3"/>
                </a:cxn>
              </a:cxnLst>
              <a:rect l="0" t="0" r="r" b="b"/>
              <a:pathLst>
                <a:path w="5" h="6">
                  <a:moveTo>
                    <a:pt x="0" y="0"/>
                  </a:moveTo>
                  <a:cubicBezTo>
                    <a:pt x="1" y="2"/>
                    <a:pt x="3" y="4"/>
                    <a:pt x="5" y="6"/>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37" name="Freeform 500">
              <a:extLst>
                <a:ext uri="{FF2B5EF4-FFF2-40B4-BE49-F238E27FC236}">
                  <a16:creationId xmlns:a16="http://schemas.microsoft.com/office/drawing/2014/main" id="{5F33E61C-6AF4-4A96-B058-A0BEC18C76E0}"/>
                </a:ext>
              </a:extLst>
            </p:cNvPr>
            <p:cNvSpPr>
              <a:spLocks/>
            </p:cNvSpPr>
            <p:nvPr/>
          </p:nvSpPr>
          <p:spPr bwMode="auto">
            <a:xfrm>
              <a:off x="3746" y="2944"/>
              <a:ext cx="13" cy="21"/>
            </a:xfrm>
            <a:custGeom>
              <a:avLst/>
              <a:gdLst>
                <a:gd name="T0" fmla="*/ 0 w 5"/>
                <a:gd name="T1" fmla="*/ 144 h 8"/>
                <a:gd name="T2" fmla="*/ 88 w 5"/>
                <a:gd name="T3" fmla="*/ 0 h 8"/>
                <a:gd name="T4" fmla="*/ 0 60000 65536"/>
                <a:gd name="T5" fmla="*/ 0 60000 65536"/>
              </a:gdLst>
              <a:ahLst/>
              <a:cxnLst>
                <a:cxn ang="T4">
                  <a:pos x="T0" y="T1"/>
                </a:cxn>
                <a:cxn ang="T5">
                  <a:pos x="T2" y="T3"/>
                </a:cxn>
              </a:cxnLst>
              <a:rect l="0" t="0" r="r" b="b"/>
              <a:pathLst>
                <a:path w="5" h="8">
                  <a:moveTo>
                    <a:pt x="0" y="8"/>
                  </a:moveTo>
                  <a:cubicBezTo>
                    <a:pt x="3" y="6"/>
                    <a:pt x="3" y="3"/>
                    <a:pt x="5" y="0"/>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38" name="Freeform 501">
              <a:extLst>
                <a:ext uri="{FF2B5EF4-FFF2-40B4-BE49-F238E27FC236}">
                  <a16:creationId xmlns:a16="http://schemas.microsoft.com/office/drawing/2014/main" id="{CF2F22AA-A75A-4EC4-8FB5-7F6B90B80BE3}"/>
                </a:ext>
              </a:extLst>
            </p:cNvPr>
            <p:cNvSpPr>
              <a:spLocks/>
            </p:cNvSpPr>
            <p:nvPr/>
          </p:nvSpPr>
          <p:spPr bwMode="auto">
            <a:xfrm>
              <a:off x="3794" y="2859"/>
              <a:ext cx="12" cy="18"/>
            </a:xfrm>
            <a:custGeom>
              <a:avLst/>
              <a:gdLst>
                <a:gd name="T0" fmla="*/ 12 w 5"/>
                <a:gd name="T1" fmla="*/ 118 h 7"/>
                <a:gd name="T2" fmla="*/ 70 w 5"/>
                <a:gd name="T3" fmla="*/ 0 h 7"/>
                <a:gd name="T4" fmla="*/ 0 60000 65536"/>
                <a:gd name="T5" fmla="*/ 0 60000 65536"/>
              </a:gdLst>
              <a:ahLst/>
              <a:cxnLst>
                <a:cxn ang="T4">
                  <a:pos x="T0" y="T1"/>
                </a:cxn>
                <a:cxn ang="T5">
                  <a:pos x="T2" y="T3"/>
                </a:cxn>
              </a:cxnLst>
              <a:rect l="0" t="0" r="r" b="b"/>
              <a:pathLst>
                <a:path w="5" h="7">
                  <a:moveTo>
                    <a:pt x="1" y="7"/>
                  </a:moveTo>
                  <a:cubicBezTo>
                    <a:pt x="0" y="4"/>
                    <a:pt x="2" y="2"/>
                    <a:pt x="5" y="0"/>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39" name="Freeform 502">
              <a:extLst>
                <a:ext uri="{FF2B5EF4-FFF2-40B4-BE49-F238E27FC236}">
                  <a16:creationId xmlns:a16="http://schemas.microsoft.com/office/drawing/2014/main" id="{8CF2E968-4E56-48FA-96B8-B217DF1A1ACE}"/>
                </a:ext>
              </a:extLst>
            </p:cNvPr>
            <p:cNvSpPr>
              <a:spLocks/>
            </p:cNvSpPr>
            <p:nvPr/>
          </p:nvSpPr>
          <p:spPr bwMode="auto">
            <a:xfrm>
              <a:off x="2716" y="2187"/>
              <a:ext cx="30" cy="5"/>
            </a:xfrm>
            <a:custGeom>
              <a:avLst/>
              <a:gdLst>
                <a:gd name="T0" fmla="*/ 0 w 12"/>
                <a:gd name="T1" fmla="*/ 33 h 2"/>
                <a:gd name="T2" fmla="*/ 188 w 12"/>
                <a:gd name="T3" fmla="*/ 0 h 2"/>
                <a:gd name="T4" fmla="*/ 0 60000 65536"/>
                <a:gd name="T5" fmla="*/ 0 60000 65536"/>
              </a:gdLst>
              <a:ahLst/>
              <a:cxnLst>
                <a:cxn ang="T4">
                  <a:pos x="T0" y="T1"/>
                </a:cxn>
                <a:cxn ang="T5">
                  <a:pos x="T2" y="T3"/>
                </a:cxn>
              </a:cxnLst>
              <a:rect l="0" t="0" r="r" b="b"/>
              <a:pathLst>
                <a:path w="12" h="2">
                  <a:moveTo>
                    <a:pt x="0" y="2"/>
                  </a:moveTo>
                  <a:cubicBezTo>
                    <a:pt x="4" y="1"/>
                    <a:pt x="8" y="0"/>
                    <a:pt x="12" y="0"/>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40" name="Freeform 503">
              <a:extLst>
                <a:ext uri="{FF2B5EF4-FFF2-40B4-BE49-F238E27FC236}">
                  <a16:creationId xmlns:a16="http://schemas.microsoft.com/office/drawing/2014/main" id="{63B1B7C7-8358-4B79-9845-6604CFF5F0DD}"/>
                </a:ext>
              </a:extLst>
            </p:cNvPr>
            <p:cNvSpPr>
              <a:spLocks/>
            </p:cNvSpPr>
            <p:nvPr/>
          </p:nvSpPr>
          <p:spPr bwMode="auto">
            <a:xfrm>
              <a:off x="2729" y="2211"/>
              <a:ext cx="10" cy="13"/>
            </a:xfrm>
            <a:custGeom>
              <a:avLst/>
              <a:gdLst>
                <a:gd name="T0" fmla="*/ 0 w 4"/>
                <a:gd name="T1" fmla="*/ 88 h 5"/>
                <a:gd name="T2" fmla="*/ 63 w 4"/>
                <a:gd name="T3" fmla="*/ 0 h 5"/>
                <a:gd name="T4" fmla="*/ 0 60000 65536"/>
                <a:gd name="T5" fmla="*/ 0 60000 65536"/>
              </a:gdLst>
              <a:ahLst/>
              <a:cxnLst>
                <a:cxn ang="T4">
                  <a:pos x="T0" y="T1"/>
                </a:cxn>
                <a:cxn ang="T5">
                  <a:pos x="T2" y="T3"/>
                </a:cxn>
              </a:cxnLst>
              <a:rect l="0" t="0" r="r" b="b"/>
              <a:pathLst>
                <a:path w="4" h="5">
                  <a:moveTo>
                    <a:pt x="0" y="5"/>
                  </a:moveTo>
                  <a:cubicBezTo>
                    <a:pt x="1" y="3"/>
                    <a:pt x="2" y="1"/>
                    <a:pt x="4" y="0"/>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41" name="Freeform 504">
              <a:extLst>
                <a:ext uri="{FF2B5EF4-FFF2-40B4-BE49-F238E27FC236}">
                  <a16:creationId xmlns:a16="http://schemas.microsoft.com/office/drawing/2014/main" id="{40DAFA3F-E815-46B8-A627-DFA0DE8261A0}"/>
                </a:ext>
              </a:extLst>
            </p:cNvPr>
            <p:cNvSpPr>
              <a:spLocks/>
            </p:cNvSpPr>
            <p:nvPr/>
          </p:nvSpPr>
          <p:spPr bwMode="auto">
            <a:xfrm>
              <a:off x="2641" y="2856"/>
              <a:ext cx="20" cy="13"/>
            </a:xfrm>
            <a:custGeom>
              <a:avLst/>
              <a:gdLst>
                <a:gd name="T0" fmla="*/ 0 w 8"/>
                <a:gd name="T1" fmla="*/ 0 h 5"/>
                <a:gd name="T2" fmla="*/ 125 w 8"/>
                <a:gd name="T3" fmla="*/ 88 h 5"/>
                <a:gd name="T4" fmla="*/ 0 60000 65536"/>
                <a:gd name="T5" fmla="*/ 0 60000 65536"/>
              </a:gdLst>
              <a:ahLst/>
              <a:cxnLst>
                <a:cxn ang="T4">
                  <a:pos x="T0" y="T1"/>
                </a:cxn>
                <a:cxn ang="T5">
                  <a:pos x="T2" y="T3"/>
                </a:cxn>
              </a:cxnLst>
              <a:rect l="0" t="0" r="r" b="b"/>
              <a:pathLst>
                <a:path w="8" h="5">
                  <a:moveTo>
                    <a:pt x="0" y="0"/>
                  </a:moveTo>
                  <a:cubicBezTo>
                    <a:pt x="1" y="4"/>
                    <a:pt x="5" y="4"/>
                    <a:pt x="8" y="5"/>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42" name="Freeform 505">
              <a:extLst>
                <a:ext uri="{FF2B5EF4-FFF2-40B4-BE49-F238E27FC236}">
                  <a16:creationId xmlns:a16="http://schemas.microsoft.com/office/drawing/2014/main" id="{DD6B4AC6-D1B5-41CD-83DA-9F48BE73208E}"/>
                </a:ext>
              </a:extLst>
            </p:cNvPr>
            <p:cNvSpPr>
              <a:spLocks/>
            </p:cNvSpPr>
            <p:nvPr/>
          </p:nvSpPr>
          <p:spPr bwMode="auto">
            <a:xfrm>
              <a:off x="2619" y="2888"/>
              <a:ext cx="10" cy="16"/>
            </a:xfrm>
            <a:custGeom>
              <a:avLst/>
              <a:gdLst>
                <a:gd name="T0" fmla="*/ 0 w 4"/>
                <a:gd name="T1" fmla="*/ 0 h 6"/>
                <a:gd name="T2" fmla="*/ 63 w 4"/>
                <a:gd name="T3" fmla="*/ 115 h 6"/>
                <a:gd name="T4" fmla="*/ 0 60000 65536"/>
                <a:gd name="T5" fmla="*/ 0 60000 65536"/>
              </a:gdLst>
              <a:ahLst/>
              <a:cxnLst>
                <a:cxn ang="T4">
                  <a:pos x="T0" y="T1"/>
                </a:cxn>
                <a:cxn ang="T5">
                  <a:pos x="T2" y="T3"/>
                </a:cxn>
              </a:cxnLst>
              <a:rect l="0" t="0" r="r" b="b"/>
              <a:pathLst>
                <a:path w="4" h="6">
                  <a:moveTo>
                    <a:pt x="0" y="0"/>
                  </a:moveTo>
                  <a:cubicBezTo>
                    <a:pt x="1" y="2"/>
                    <a:pt x="3" y="4"/>
                    <a:pt x="4" y="6"/>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43" name="Freeform 506">
              <a:extLst>
                <a:ext uri="{FF2B5EF4-FFF2-40B4-BE49-F238E27FC236}">
                  <a16:creationId xmlns:a16="http://schemas.microsoft.com/office/drawing/2014/main" id="{3EA47C97-9A12-4B5A-8E00-5C327353FB5C}"/>
                </a:ext>
              </a:extLst>
            </p:cNvPr>
            <p:cNvSpPr>
              <a:spLocks/>
            </p:cNvSpPr>
            <p:nvPr/>
          </p:nvSpPr>
          <p:spPr bwMode="auto">
            <a:xfrm>
              <a:off x="2461" y="2944"/>
              <a:ext cx="20" cy="11"/>
            </a:xfrm>
            <a:custGeom>
              <a:avLst/>
              <a:gdLst>
                <a:gd name="T0" fmla="*/ 0 w 8"/>
                <a:gd name="T1" fmla="*/ 0 h 4"/>
                <a:gd name="T2" fmla="*/ 125 w 8"/>
                <a:gd name="T3" fmla="*/ 83 h 4"/>
                <a:gd name="T4" fmla="*/ 0 60000 65536"/>
                <a:gd name="T5" fmla="*/ 0 60000 65536"/>
              </a:gdLst>
              <a:ahLst/>
              <a:cxnLst>
                <a:cxn ang="T4">
                  <a:pos x="T0" y="T1"/>
                </a:cxn>
                <a:cxn ang="T5">
                  <a:pos x="T2" y="T3"/>
                </a:cxn>
              </a:cxnLst>
              <a:rect l="0" t="0" r="r" b="b"/>
              <a:pathLst>
                <a:path w="8" h="4">
                  <a:moveTo>
                    <a:pt x="0" y="0"/>
                  </a:moveTo>
                  <a:cubicBezTo>
                    <a:pt x="2" y="2"/>
                    <a:pt x="5" y="3"/>
                    <a:pt x="8" y="4"/>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44" name="Freeform 507">
              <a:extLst>
                <a:ext uri="{FF2B5EF4-FFF2-40B4-BE49-F238E27FC236}">
                  <a16:creationId xmlns:a16="http://schemas.microsoft.com/office/drawing/2014/main" id="{4A2E5DCA-51D4-4613-861C-F8EFF0C6D5CD}"/>
                </a:ext>
              </a:extLst>
            </p:cNvPr>
            <p:cNvSpPr>
              <a:spLocks/>
            </p:cNvSpPr>
            <p:nvPr/>
          </p:nvSpPr>
          <p:spPr bwMode="auto">
            <a:xfrm>
              <a:off x="2426" y="2955"/>
              <a:ext cx="3" cy="18"/>
            </a:xfrm>
            <a:custGeom>
              <a:avLst/>
              <a:gdLst>
                <a:gd name="T0" fmla="*/ 0 w 1"/>
                <a:gd name="T1" fmla="*/ 0 h 7"/>
                <a:gd name="T2" fmla="*/ 27 w 1"/>
                <a:gd name="T3" fmla="*/ 118 h 7"/>
                <a:gd name="T4" fmla="*/ 0 60000 65536"/>
                <a:gd name="T5" fmla="*/ 0 60000 65536"/>
              </a:gdLst>
              <a:ahLst/>
              <a:cxnLst>
                <a:cxn ang="T4">
                  <a:pos x="T0" y="T1"/>
                </a:cxn>
                <a:cxn ang="T5">
                  <a:pos x="T2" y="T3"/>
                </a:cxn>
              </a:cxnLst>
              <a:rect l="0" t="0" r="r" b="b"/>
              <a:pathLst>
                <a:path w="1" h="7">
                  <a:moveTo>
                    <a:pt x="0" y="0"/>
                  </a:moveTo>
                  <a:cubicBezTo>
                    <a:pt x="1" y="2"/>
                    <a:pt x="1" y="5"/>
                    <a:pt x="1" y="7"/>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45" name="Freeform 508">
              <a:extLst>
                <a:ext uri="{FF2B5EF4-FFF2-40B4-BE49-F238E27FC236}">
                  <a16:creationId xmlns:a16="http://schemas.microsoft.com/office/drawing/2014/main" id="{4A854905-21D2-46FB-A4D0-1DA2C7381E9A}"/>
                </a:ext>
              </a:extLst>
            </p:cNvPr>
            <p:cNvSpPr>
              <a:spLocks/>
            </p:cNvSpPr>
            <p:nvPr/>
          </p:nvSpPr>
          <p:spPr bwMode="auto">
            <a:xfrm>
              <a:off x="2289" y="2968"/>
              <a:ext cx="2" cy="13"/>
            </a:xfrm>
            <a:custGeom>
              <a:avLst/>
              <a:gdLst>
                <a:gd name="T0" fmla="*/ 0 w 1"/>
                <a:gd name="T1" fmla="*/ 0 h 5"/>
                <a:gd name="T2" fmla="*/ 0 w 1"/>
                <a:gd name="T3" fmla="*/ 88 h 5"/>
                <a:gd name="T4" fmla="*/ 0 60000 65536"/>
                <a:gd name="T5" fmla="*/ 0 60000 65536"/>
              </a:gdLst>
              <a:ahLst/>
              <a:cxnLst>
                <a:cxn ang="T4">
                  <a:pos x="T0" y="T1"/>
                </a:cxn>
                <a:cxn ang="T5">
                  <a:pos x="T2" y="T3"/>
                </a:cxn>
              </a:cxnLst>
              <a:rect l="0" t="0" r="r" b="b"/>
              <a:pathLst>
                <a:path w="1" h="5">
                  <a:moveTo>
                    <a:pt x="0" y="0"/>
                  </a:moveTo>
                  <a:cubicBezTo>
                    <a:pt x="1" y="2"/>
                    <a:pt x="1" y="4"/>
                    <a:pt x="0" y="5"/>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46" name="Freeform 509">
              <a:extLst>
                <a:ext uri="{FF2B5EF4-FFF2-40B4-BE49-F238E27FC236}">
                  <a16:creationId xmlns:a16="http://schemas.microsoft.com/office/drawing/2014/main" id="{86DF994F-66DD-43F3-984F-435BB220C1E5}"/>
                </a:ext>
              </a:extLst>
            </p:cNvPr>
            <p:cNvSpPr>
              <a:spLocks/>
            </p:cNvSpPr>
            <p:nvPr/>
          </p:nvSpPr>
          <p:spPr bwMode="auto">
            <a:xfrm>
              <a:off x="3201" y="2928"/>
              <a:ext cx="43" cy="35"/>
            </a:xfrm>
            <a:custGeom>
              <a:avLst/>
              <a:gdLst>
                <a:gd name="T0" fmla="*/ 96 w 17"/>
                <a:gd name="T1" fmla="*/ 0 h 13"/>
                <a:gd name="T2" fmla="*/ 20 w 17"/>
                <a:gd name="T3" fmla="*/ 59 h 13"/>
                <a:gd name="T4" fmla="*/ 0 60000 65536"/>
                <a:gd name="T5" fmla="*/ 0 60000 65536"/>
              </a:gdLst>
              <a:ahLst/>
              <a:cxnLst>
                <a:cxn ang="T4">
                  <a:pos x="T0" y="T1"/>
                </a:cxn>
                <a:cxn ang="T5">
                  <a:pos x="T2" y="T3"/>
                </a:cxn>
              </a:cxnLst>
              <a:rect l="0" t="0" r="r" b="b"/>
              <a:pathLst>
                <a:path w="17" h="13">
                  <a:moveTo>
                    <a:pt x="6" y="0"/>
                  </a:moveTo>
                  <a:cubicBezTo>
                    <a:pt x="17" y="13"/>
                    <a:pt x="0" y="13"/>
                    <a:pt x="1" y="3"/>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47" name="Freeform 510">
              <a:extLst>
                <a:ext uri="{FF2B5EF4-FFF2-40B4-BE49-F238E27FC236}">
                  <a16:creationId xmlns:a16="http://schemas.microsoft.com/office/drawing/2014/main" id="{13DBF2AE-BA02-4EE7-BD85-0FD031D3C3FE}"/>
                </a:ext>
              </a:extLst>
            </p:cNvPr>
            <p:cNvSpPr>
              <a:spLocks/>
            </p:cNvSpPr>
            <p:nvPr/>
          </p:nvSpPr>
          <p:spPr bwMode="auto">
            <a:xfrm>
              <a:off x="3159" y="2944"/>
              <a:ext cx="17" cy="27"/>
            </a:xfrm>
            <a:custGeom>
              <a:avLst/>
              <a:gdLst>
                <a:gd name="T0" fmla="*/ 41 w 7"/>
                <a:gd name="T1" fmla="*/ 0 h 10"/>
                <a:gd name="T2" fmla="*/ 41 w 7"/>
                <a:gd name="T3" fmla="*/ 197 h 10"/>
                <a:gd name="T4" fmla="*/ 100 w 7"/>
                <a:gd name="T5" fmla="*/ 38 h 10"/>
                <a:gd name="T6" fmla="*/ 0 60000 65536"/>
                <a:gd name="T7" fmla="*/ 0 60000 65536"/>
                <a:gd name="T8" fmla="*/ 0 60000 65536"/>
              </a:gdLst>
              <a:ahLst/>
              <a:cxnLst>
                <a:cxn ang="T6">
                  <a:pos x="T0" y="T1"/>
                </a:cxn>
                <a:cxn ang="T7">
                  <a:pos x="T2" y="T3"/>
                </a:cxn>
                <a:cxn ang="T8">
                  <a:pos x="T4" y="T5"/>
                </a:cxn>
              </a:cxnLst>
              <a:rect l="0" t="0" r="r" b="b"/>
              <a:pathLst>
                <a:path w="7" h="10">
                  <a:moveTo>
                    <a:pt x="3" y="0"/>
                  </a:moveTo>
                  <a:cubicBezTo>
                    <a:pt x="2" y="3"/>
                    <a:pt x="0" y="7"/>
                    <a:pt x="3" y="10"/>
                  </a:cubicBezTo>
                  <a:cubicBezTo>
                    <a:pt x="6" y="10"/>
                    <a:pt x="7" y="6"/>
                    <a:pt x="7" y="2"/>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48" name="Freeform 511">
              <a:extLst>
                <a:ext uri="{FF2B5EF4-FFF2-40B4-BE49-F238E27FC236}">
                  <a16:creationId xmlns:a16="http://schemas.microsoft.com/office/drawing/2014/main" id="{D054B14B-64F0-4595-BBF6-AE3ED6FBA15B}"/>
                </a:ext>
              </a:extLst>
            </p:cNvPr>
            <p:cNvSpPr>
              <a:spLocks/>
            </p:cNvSpPr>
            <p:nvPr/>
          </p:nvSpPr>
          <p:spPr bwMode="auto">
            <a:xfrm>
              <a:off x="3111" y="2771"/>
              <a:ext cx="28" cy="24"/>
            </a:xfrm>
            <a:custGeom>
              <a:avLst/>
              <a:gdLst>
                <a:gd name="T0" fmla="*/ 0 w 11"/>
                <a:gd name="T1" fmla="*/ 56 h 9"/>
                <a:gd name="T2" fmla="*/ 181 w 11"/>
                <a:gd name="T3" fmla="*/ 77 h 9"/>
                <a:gd name="T4" fmla="*/ 0 w 11"/>
                <a:gd name="T5" fmla="*/ 171 h 9"/>
                <a:gd name="T6" fmla="*/ 0 60000 65536"/>
                <a:gd name="T7" fmla="*/ 0 60000 65536"/>
                <a:gd name="T8" fmla="*/ 0 60000 65536"/>
              </a:gdLst>
              <a:ahLst/>
              <a:cxnLst>
                <a:cxn ang="T6">
                  <a:pos x="T0" y="T1"/>
                </a:cxn>
                <a:cxn ang="T7">
                  <a:pos x="T2" y="T3"/>
                </a:cxn>
                <a:cxn ang="T8">
                  <a:pos x="T4" y="T5"/>
                </a:cxn>
              </a:cxnLst>
              <a:rect l="0" t="0" r="r" b="b"/>
              <a:pathLst>
                <a:path w="11" h="9">
                  <a:moveTo>
                    <a:pt x="0" y="3"/>
                  </a:moveTo>
                  <a:cubicBezTo>
                    <a:pt x="4" y="1"/>
                    <a:pt x="8" y="0"/>
                    <a:pt x="11" y="4"/>
                  </a:cubicBezTo>
                  <a:cubicBezTo>
                    <a:pt x="9" y="8"/>
                    <a:pt x="4" y="7"/>
                    <a:pt x="0" y="9"/>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49" name="Freeform 512">
              <a:extLst>
                <a:ext uri="{FF2B5EF4-FFF2-40B4-BE49-F238E27FC236}">
                  <a16:creationId xmlns:a16="http://schemas.microsoft.com/office/drawing/2014/main" id="{3E73AACD-45C5-4140-ACB0-78DD135BAAB9}"/>
                </a:ext>
              </a:extLst>
            </p:cNvPr>
            <p:cNvSpPr>
              <a:spLocks/>
            </p:cNvSpPr>
            <p:nvPr/>
          </p:nvSpPr>
          <p:spPr bwMode="auto">
            <a:xfrm>
              <a:off x="3154" y="2605"/>
              <a:ext cx="2" cy="22"/>
            </a:xfrm>
            <a:custGeom>
              <a:avLst/>
              <a:gdLst>
                <a:gd name="T0" fmla="*/ 8 w 1"/>
                <a:gd name="T1" fmla="*/ 0 h 8"/>
                <a:gd name="T2" fmla="*/ 8 w 1"/>
                <a:gd name="T3" fmla="*/ 168 h 8"/>
                <a:gd name="T4" fmla="*/ 0 60000 65536"/>
                <a:gd name="T5" fmla="*/ 0 60000 65536"/>
              </a:gdLst>
              <a:ahLst/>
              <a:cxnLst>
                <a:cxn ang="T4">
                  <a:pos x="T0" y="T1"/>
                </a:cxn>
                <a:cxn ang="T5">
                  <a:pos x="T2" y="T3"/>
                </a:cxn>
              </a:cxnLst>
              <a:rect l="0" t="0" r="r" b="b"/>
              <a:pathLst>
                <a:path w="1" h="8">
                  <a:moveTo>
                    <a:pt x="1" y="0"/>
                  </a:moveTo>
                  <a:cubicBezTo>
                    <a:pt x="0" y="2"/>
                    <a:pt x="0" y="5"/>
                    <a:pt x="1" y="8"/>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50" name="Freeform 513">
              <a:extLst>
                <a:ext uri="{FF2B5EF4-FFF2-40B4-BE49-F238E27FC236}">
                  <a16:creationId xmlns:a16="http://schemas.microsoft.com/office/drawing/2014/main" id="{5044CE4F-3D4B-4201-8AA1-74ABB456E0D5}"/>
                </a:ext>
              </a:extLst>
            </p:cNvPr>
            <p:cNvSpPr>
              <a:spLocks/>
            </p:cNvSpPr>
            <p:nvPr/>
          </p:nvSpPr>
          <p:spPr bwMode="auto">
            <a:xfrm>
              <a:off x="3126" y="2592"/>
              <a:ext cx="18" cy="3"/>
            </a:xfrm>
            <a:custGeom>
              <a:avLst/>
              <a:gdLst>
                <a:gd name="T0" fmla="*/ 0 w 7"/>
                <a:gd name="T1" fmla="*/ 27 h 1"/>
                <a:gd name="T2" fmla="*/ 118 w 7"/>
                <a:gd name="T3" fmla="*/ 0 h 1"/>
                <a:gd name="T4" fmla="*/ 0 60000 65536"/>
                <a:gd name="T5" fmla="*/ 0 60000 65536"/>
              </a:gdLst>
              <a:ahLst/>
              <a:cxnLst>
                <a:cxn ang="T4">
                  <a:pos x="T0" y="T1"/>
                </a:cxn>
                <a:cxn ang="T5">
                  <a:pos x="T2" y="T3"/>
                </a:cxn>
              </a:cxnLst>
              <a:rect l="0" t="0" r="r" b="b"/>
              <a:pathLst>
                <a:path w="7" h="1">
                  <a:moveTo>
                    <a:pt x="0" y="1"/>
                  </a:moveTo>
                  <a:cubicBezTo>
                    <a:pt x="2" y="0"/>
                    <a:pt x="5" y="0"/>
                    <a:pt x="7" y="0"/>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51" name="Freeform 514">
              <a:extLst>
                <a:ext uri="{FF2B5EF4-FFF2-40B4-BE49-F238E27FC236}">
                  <a16:creationId xmlns:a16="http://schemas.microsoft.com/office/drawing/2014/main" id="{8E4C38E3-9B72-4AE1-8949-B2CF0E1733E0}"/>
                </a:ext>
              </a:extLst>
            </p:cNvPr>
            <p:cNvSpPr>
              <a:spLocks/>
            </p:cNvSpPr>
            <p:nvPr/>
          </p:nvSpPr>
          <p:spPr bwMode="auto">
            <a:xfrm>
              <a:off x="3379" y="2965"/>
              <a:ext cx="12" cy="3"/>
            </a:xfrm>
            <a:custGeom>
              <a:avLst/>
              <a:gdLst>
                <a:gd name="T0" fmla="*/ 0 w 5"/>
                <a:gd name="T1" fmla="*/ 27 h 1"/>
                <a:gd name="T2" fmla="*/ 70 w 5"/>
                <a:gd name="T3" fmla="*/ 0 h 1"/>
                <a:gd name="T4" fmla="*/ 0 60000 65536"/>
                <a:gd name="T5" fmla="*/ 0 60000 65536"/>
              </a:gdLst>
              <a:ahLst/>
              <a:cxnLst>
                <a:cxn ang="T4">
                  <a:pos x="T0" y="T1"/>
                </a:cxn>
                <a:cxn ang="T5">
                  <a:pos x="T2" y="T3"/>
                </a:cxn>
              </a:cxnLst>
              <a:rect l="0" t="0" r="r" b="b"/>
              <a:pathLst>
                <a:path w="5" h="1">
                  <a:moveTo>
                    <a:pt x="0" y="1"/>
                  </a:moveTo>
                  <a:cubicBezTo>
                    <a:pt x="1" y="0"/>
                    <a:pt x="3" y="0"/>
                    <a:pt x="5" y="0"/>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52" name="Freeform 515">
              <a:extLst>
                <a:ext uri="{FF2B5EF4-FFF2-40B4-BE49-F238E27FC236}">
                  <a16:creationId xmlns:a16="http://schemas.microsoft.com/office/drawing/2014/main" id="{D2C89D7B-91A5-42C4-9B23-24773E174C7F}"/>
                </a:ext>
              </a:extLst>
            </p:cNvPr>
            <p:cNvSpPr>
              <a:spLocks/>
            </p:cNvSpPr>
            <p:nvPr/>
          </p:nvSpPr>
          <p:spPr bwMode="auto">
            <a:xfrm>
              <a:off x="3394" y="2984"/>
              <a:ext cx="12" cy="19"/>
            </a:xfrm>
            <a:custGeom>
              <a:avLst/>
              <a:gdLst>
                <a:gd name="T0" fmla="*/ 70 w 5"/>
                <a:gd name="T1" fmla="*/ 0 h 7"/>
                <a:gd name="T2" fmla="*/ 0 w 5"/>
                <a:gd name="T3" fmla="*/ 141 h 7"/>
                <a:gd name="T4" fmla="*/ 0 60000 65536"/>
                <a:gd name="T5" fmla="*/ 0 60000 65536"/>
              </a:gdLst>
              <a:ahLst/>
              <a:cxnLst>
                <a:cxn ang="T4">
                  <a:pos x="T0" y="T1"/>
                </a:cxn>
                <a:cxn ang="T5">
                  <a:pos x="T2" y="T3"/>
                </a:cxn>
              </a:cxnLst>
              <a:rect l="0" t="0" r="r" b="b"/>
              <a:pathLst>
                <a:path w="5" h="7">
                  <a:moveTo>
                    <a:pt x="5" y="0"/>
                  </a:moveTo>
                  <a:cubicBezTo>
                    <a:pt x="3" y="2"/>
                    <a:pt x="1" y="4"/>
                    <a:pt x="0" y="7"/>
                  </a:cubicBezTo>
                </a:path>
              </a:pathLst>
            </a:custGeom>
            <a:noFill/>
            <a:ln w="15875" cap="flat">
              <a:solidFill>
                <a:srgbClr val="D7AAB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53" name="Freeform 516">
              <a:extLst>
                <a:ext uri="{FF2B5EF4-FFF2-40B4-BE49-F238E27FC236}">
                  <a16:creationId xmlns:a16="http://schemas.microsoft.com/office/drawing/2014/main" id="{444B983E-296B-4555-A61B-419662605125}"/>
                </a:ext>
              </a:extLst>
            </p:cNvPr>
            <p:cNvSpPr>
              <a:spLocks/>
            </p:cNvSpPr>
            <p:nvPr/>
          </p:nvSpPr>
          <p:spPr bwMode="auto">
            <a:xfrm>
              <a:off x="2681" y="1605"/>
              <a:ext cx="40" cy="35"/>
            </a:xfrm>
            <a:custGeom>
              <a:avLst/>
              <a:gdLst>
                <a:gd name="T0" fmla="*/ 250 w 16"/>
                <a:gd name="T1" fmla="*/ 116 h 13"/>
                <a:gd name="T2" fmla="*/ 238 w 16"/>
                <a:gd name="T3" fmla="*/ 232 h 13"/>
                <a:gd name="T4" fmla="*/ 0 60000 65536"/>
                <a:gd name="T5" fmla="*/ 0 60000 65536"/>
              </a:gdLst>
              <a:ahLst/>
              <a:cxnLst>
                <a:cxn ang="T4">
                  <a:pos x="T0" y="T1"/>
                </a:cxn>
                <a:cxn ang="T5">
                  <a:pos x="T2" y="T3"/>
                </a:cxn>
              </a:cxnLst>
              <a:rect l="0" t="0" r="r" b="b"/>
              <a:pathLst>
                <a:path w="16" h="13">
                  <a:moveTo>
                    <a:pt x="16" y="6"/>
                  </a:moveTo>
                  <a:cubicBezTo>
                    <a:pt x="5" y="0"/>
                    <a:pt x="0" y="13"/>
                    <a:pt x="15" y="12"/>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654" name="Freeform 517">
              <a:extLst>
                <a:ext uri="{FF2B5EF4-FFF2-40B4-BE49-F238E27FC236}">
                  <a16:creationId xmlns:a16="http://schemas.microsoft.com/office/drawing/2014/main" id="{EF41B48F-373D-4378-8FB1-D572AA99F2F0}"/>
                </a:ext>
              </a:extLst>
            </p:cNvPr>
            <p:cNvSpPr>
              <a:spLocks/>
            </p:cNvSpPr>
            <p:nvPr/>
          </p:nvSpPr>
          <p:spPr bwMode="auto">
            <a:xfrm>
              <a:off x="3036" y="1603"/>
              <a:ext cx="53" cy="53"/>
            </a:xfrm>
            <a:custGeom>
              <a:avLst/>
              <a:gdLst>
                <a:gd name="T0" fmla="*/ 338 w 21"/>
                <a:gd name="T1" fmla="*/ 204 h 20"/>
                <a:gd name="T2" fmla="*/ 318 w 21"/>
                <a:gd name="T3" fmla="*/ 337 h 20"/>
                <a:gd name="T4" fmla="*/ 0 60000 65536"/>
                <a:gd name="T5" fmla="*/ 0 60000 65536"/>
              </a:gdLst>
              <a:ahLst/>
              <a:cxnLst>
                <a:cxn ang="T4">
                  <a:pos x="T0" y="T1"/>
                </a:cxn>
                <a:cxn ang="T5">
                  <a:pos x="T2" y="T3"/>
                </a:cxn>
              </a:cxnLst>
              <a:rect l="0" t="0" r="r" b="b"/>
              <a:pathLst>
                <a:path w="21" h="20">
                  <a:moveTo>
                    <a:pt x="21" y="11"/>
                  </a:moveTo>
                  <a:cubicBezTo>
                    <a:pt x="11" y="0"/>
                    <a:pt x="0" y="20"/>
                    <a:pt x="20" y="18"/>
                  </a:cubicBezTo>
                </a:path>
              </a:pathLst>
            </a:custGeom>
            <a:noFill/>
            <a:ln w="15875" cap="flat">
              <a:solidFill>
                <a:srgbClr val="E1C0C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sp>
        <p:nvSpPr>
          <p:cNvPr id="1055" name="TextBox 1054">
            <a:extLst>
              <a:ext uri="{FF2B5EF4-FFF2-40B4-BE49-F238E27FC236}">
                <a16:creationId xmlns:a16="http://schemas.microsoft.com/office/drawing/2014/main" id="{14677C9D-DCF0-49B6-9F7A-7EBF244988E1}"/>
              </a:ext>
            </a:extLst>
          </p:cNvPr>
          <p:cNvSpPr txBox="1"/>
          <p:nvPr/>
        </p:nvSpPr>
        <p:spPr>
          <a:xfrm>
            <a:off x="4898005" y="3365226"/>
            <a:ext cx="1507331" cy="307777"/>
          </a:xfrm>
          <a:prstGeom prst="rect">
            <a:avLst/>
          </a:prstGeom>
          <a:noFill/>
        </p:spPr>
        <p:txBody>
          <a:bodyPr wrap="square" rtlCol="0">
            <a:spAutoFit/>
          </a:bodyPr>
          <a:lstStyle/>
          <a:p>
            <a:r>
              <a:rPr lang="en-IN" dirty="0"/>
              <a:t>GIT</a:t>
            </a:r>
          </a:p>
        </p:txBody>
      </p:sp>
      <p:pic>
        <p:nvPicPr>
          <p:cNvPr id="1056" name="Picture 1055" descr="Shape&#10;&#10;Description automatically generated with low confidence">
            <a:extLst>
              <a:ext uri="{FF2B5EF4-FFF2-40B4-BE49-F238E27FC236}">
                <a16:creationId xmlns:a16="http://schemas.microsoft.com/office/drawing/2014/main" id="{DC099E24-98E2-4739-B4FB-17931056FD18}"/>
              </a:ext>
            </a:extLst>
          </p:cNvPr>
          <p:cNvPicPr>
            <a:picLocks noChangeAspect="1"/>
          </p:cNvPicPr>
          <p:nvPr/>
        </p:nvPicPr>
        <p:blipFill>
          <a:blip r:embed="rId7"/>
          <a:stretch>
            <a:fillRect/>
          </a:stretch>
        </p:blipFill>
        <p:spPr>
          <a:xfrm>
            <a:off x="6619518" y="3415207"/>
            <a:ext cx="1386808" cy="1105113"/>
          </a:xfrm>
          <a:prstGeom prst="rect">
            <a:avLst/>
          </a:prstGeom>
        </p:spPr>
      </p:pic>
      <p:sp>
        <p:nvSpPr>
          <p:cNvPr id="1057" name="TextBox 1056">
            <a:extLst>
              <a:ext uri="{FF2B5EF4-FFF2-40B4-BE49-F238E27FC236}">
                <a16:creationId xmlns:a16="http://schemas.microsoft.com/office/drawing/2014/main" id="{D990C04B-EFD9-43FF-90CF-DECB63F3660E}"/>
              </a:ext>
            </a:extLst>
          </p:cNvPr>
          <p:cNvSpPr txBox="1"/>
          <p:nvPr/>
        </p:nvSpPr>
        <p:spPr>
          <a:xfrm>
            <a:off x="6295614" y="3308452"/>
            <a:ext cx="3105305" cy="307777"/>
          </a:xfrm>
          <a:prstGeom prst="rect">
            <a:avLst/>
          </a:prstGeom>
          <a:noFill/>
        </p:spPr>
        <p:txBody>
          <a:bodyPr wrap="square" rtlCol="0">
            <a:spAutoFit/>
          </a:bodyPr>
          <a:lstStyle/>
          <a:p>
            <a:r>
              <a:rPr lang="en-IN" dirty="0"/>
              <a:t>Bone marrow</a:t>
            </a:r>
          </a:p>
        </p:txBody>
      </p:sp>
      <p:sp>
        <p:nvSpPr>
          <p:cNvPr id="1058" name="TextBox 1057">
            <a:extLst>
              <a:ext uri="{FF2B5EF4-FFF2-40B4-BE49-F238E27FC236}">
                <a16:creationId xmlns:a16="http://schemas.microsoft.com/office/drawing/2014/main" id="{2CA2CF45-62E8-4565-95CF-4BE61F4A2ED5}"/>
              </a:ext>
            </a:extLst>
          </p:cNvPr>
          <p:cNvSpPr txBox="1"/>
          <p:nvPr/>
        </p:nvSpPr>
        <p:spPr>
          <a:xfrm>
            <a:off x="707807" y="2025663"/>
            <a:ext cx="5436393" cy="307777"/>
          </a:xfrm>
          <a:prstGeom prst="rect">
            <a:avLst/>
          </a:prstGeom>
          <a:noFill/>
        </p:spPr>
        <p:txBody>
          <a:bodyPr wrap="square" rtlCol="0">
            <a:spAutoFit/>
          </a:bodyPr>
          <a:lstStyle/>
          <a:p>
            <a:r>
              <a:rPr lang="en-IN" dirty="0"/>
              <a:t>Mast cell: </a:t>
            </a:r>
          </a:p>
        </p:txBody>
      </p:sp>
      <p:pic>
        <p:nvPicPr>
          <p:cNvPr id="3074" name="Picture 2">
            <a:extLst>
              <a:ext uri="{FF2B5EF4-FFF2-40B4-BE49-F238E27FC236}">
                <a16:creationId xmlns:a16="http://schemas.microsoft.com/office/drawing/2014/main" id="{DA44D940-6888-408C-8BFA-D8AE4479F4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0029" y="2171421"/>
            <a:ext cx="1284229" cy="824047"/>
          </a:xfrm>
          <a:prstGeom prst="rect">
            <a:avLst/>
          </a:prstGeom>
          <a:noFill/>
          <a:extLst>
            <a:ext uri="{909E8E84-426E-40DD-AFC4-6F175D3DCCD1}">
              <a14:hiddenFill xmlns:a14="http://schemas.microsoft.com/office/drawing/2010/main">
                <a:solidFill>
                  <a:srgbClr val="FFFFFF"/>
                </a:solidFill>
              </a14:hiddenFill>
            </a:ext>
          </a:extLst>
        </p:spPr>
      </p:pic>
      <p:sp>
        <p:nvSpPr>
          <p:cNvPr id="1062" name="TextBox 1061">
            <a:extLst>
              <a:ext uri="{FF2B5EF4-FFF2-40B4-BE49-F238E27FC236}">
                <a16:creationId xmlns:a16="http://schemas.microsoft.com/office/drawing/2014/main" id="{9BA2E7E9-A02F-4827-B484-70290C5A8A86}"/>
              </a:ext>
            </a:extLst>
          </p:cNvPr>
          <p:cNvSpPr txBox="1"/>
          <p:nvPr/>
        </p:nvSpPr>
        <p:spPr>
          <a:xfrm>
            <a:off x="3255707" y="2000514"/>
            <a:ext cx="2232660" cy="307777"/>
          </a:xfrm>
          <a:prstGeom prst="rect">
            <a:avLst/>
          </a:prstGeom>
          <a:noFill/>
        </p:spPr>
        <p:txBody>
          <a:bodyPr wrap="square" rtlCol="0">
            <a:spAutoFit/>
          </a:bodyPr>
          <a:lstStyle/>
          <a:p>
            <a:r>
              <a:rPr lang="en-IN" dirty="0"/>
              <a:t>Basophile Cell:</a:t>
            </a:r>
          </a:p>
        </p:txBody>
      </p:sp>
      <p:pic>
        <p:nvPicPr>
          <p:cNvPr id="3076" name="Picture 4" descr="Parietal cell ">
            <a:extLst>
              <a:ext uri="{FF2B5EF4-FFF2-40B4-BE49-F238E27FC236}">
                <a16:creationId xmlns:a16="http://schemas.microsoft.com/office/drawing/2014/main" id="{C26959E0-B9F7-4585-B665-622D9EA540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0898" y="2314342"/>
            <a:ext cx="777240" cy="582930"/>
          </a:xfrm>
          <a:prstGeom prst="rect">
            <a:avLst/>
          </a:prstGeom>
          <a:noFill/>
          <a:extLst>
            <a:ext uri="{909E8E84-426E-40DD-AFC4-6F175D3DCCD1}">
              <a14:hiddenFill xmlns:a14="http://schemas.microsoft.com/office/drawing/2010/main">
                <a:solidFill>
                  <a:srgbClr val="FFFFFF"/>
                </a:solidFill>
              </a14:hiddenFill>
            </a:ext>
          </a:extLst>
        </p:spPr>
      </p:pic>
      <p:sp>
        <p:nvSpPr>
          <p:cNvPr id="1063" name="TextBox 1062">
            <a:extLst>
              <a:ext uri="{FF2B5EF4-FFF2-40B4-BE49-F238E27FC236}">
                <a16:creationId xmlns:a16="http://schemas.microsoft.com/office/drawing/2014/main" id="{4F885603-B314-4591-901C-8E4ED6E82AA1}"/>
              </a:ext>
            </a:extLst>
          </p:cNvPr>
          <p:cNvSpPr txBox="1"/>
          <p:nvPr/>
        </p:nvSpPr>
        <p:spPr>
          <a:xfrm>
            <a:off x="5794305" y="1986144"/>
            <a:ext cx="1264322" cy="307777"/>
          </a:xfrm>
          <a:prstGeom prst="rect">
            <a:avLst/>
          </a:prstGeom>
          <a:noFill/>
        </p:spPr>
        <p:txBody>
          <a:bodyPr wrap="square" rtlCol="0">
            <a:spAutoFit/>
          </a:bodyPr>
          <a:lstStyle/>
          <a:p>
            <a:r>
              <a:rPr lang="en-IN" dirty="0"/>
              <a:t>Parietal Cell</a:t>
            </a:r>
          </a:p>
        </p:txBody>
      </p:sp>
      <p:pic>
        <p:nvPicPr>
          <p:cNvPr id="3078" name="Picture 6" descr="What is the abbreviation for enterochromaffin cells?">
            <a:extLst>
              <a:ext uri="{FF2B5EF4-FFF2-40B4-BE49-F238E27FC236}">
                <a16:creationId xmlns:a16="http://schemas.microsoft.com/office/drawing/2014/main" id="{0B62C401-C3E6-4558-AC90-6A2918341F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1732" y="2381267"/>
            <a:ext cx="1109188" cy="598961"/>
          </a:xfrm>
          <a:prstGeom prst="rect">
            <a:avLst/>
          </a:prstGeom>
          <a:noFill/>
          <a:extLst>
            <a:ext uri="{909E8E84-426E-40DD-AFC4-6F175D3DCCD1}">
              <a14:hiddenFill xmlns:a14="http://schemas.microsoft.com/office/drawing/2010/main">
                <a:solidFill>
                  <a:srgbClr val="FFFFFF"/>
                </a:solidFill>
              </a14:hiddenFill>
            </a:ext>
          </a:extLst>
        </p:spPr>
      </p:pic>
      <p:sp>
        <p:nvSpPr>
          <p:cNvPr id="1064" name="TextBox 1063">
            <a:extLst>
              <a:ext uri="{FF2B5EF4-FFF2-40B4-BE49-F238E27FC236}">
                <a16:creationId xmlns:a16="http://schemas.microsoft.com/office/drawing/2014/main" id="{4F1FBD3D-77DF-4869-9D08-3ECFE4E77B77}"/>
              </a:ext>
            </a:extLst>
          </p:cNvPr>
          <p:cNvSpPr txBox="1"/>
          <p:nvPr/>
        </p:nvSpPr>
        <p:spPr>
          <a:xfrm>
            <a:off x="7328176" y="1994802"/>
            <a:ext cx="1040180" cy="307777"/>
          </a:xfrm>
          <a:prstGeom prst="rect">
            <a:avLst/>
          </a:prstGeom>
          <a:noFill/>
        </p:spPr>
        <p:txBody>
          <a:bodyPr wrap="square" rtlCol="0">
            <a:spAutoFit/>
          </a:bodyPr>
          <a:lstStyle/>
          <a:p>
            <a:r>
              <a:rPr lang="en-IN" dirty="0"/>
              <a:t>ECC</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50</a:t>
            </a:fld>
            <a:endParaRPr dirty="0"/>
          </a:p>
        </p:txBody>
      </p:sp>
      <p:sp>
        <p:nvSpPr>
          <p:cNvPr id="7" name="Rectangle 6">
            <a:extLst>
              <a:ext uri="{FF2B5EF4-FFF2-40B4-BE49-F238E27FC236}">
                <a16:creationId xmlns:a16="http://schemas.microsoft.com/office/drawing/2014/main" id="{83CB27D7-1895-42A5-9FC5-8D7E54257F69}"/>
              </a:ext>
            </a:extLst>
          </p:cNvPr>
          <p:cNvSpPr/>
          <p:nvPr/>
        </p:nvSpPr>
        <p:spPr>
          <a:xfrm>
            <a:off x="585788" y="1399612"/>
            <a:ext cx="8022430" cy="3258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1439889" y="485776"/>
            <a:ext cx="6454394" cy="913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E5EDA6D7-52A8-4546-A48E-0972A04E99FD}"/>
              </a:ext>
            </a:extLst>
          </p:cNvPr>
          <p:cNvSpPr txBox="1"/>
          <p:nvPr/>
        </p:nvSpPr>
        <p:spPr>
          <a:xfrm>
            <a:off x="2767255" y="741908"/>
            <a:ext cx="5840963" cy="400110"/>
          </a:xfrm>
          <a:prstGeom prst="rect">
            <a:avLst/>
          </a:prstGeom>
          <a:noFill/>
        </p:spPr>
        <p:txBody>
          <a:bodyPr wrap="square" rtlCol="0">
            <a:spAutoFit/>
          </a:bodyPr>
          <a:lstStyle/>
          <a:p>
            <a:r>
              <a:rPr lang="en-IN" sz="2000" dirty="0">
                <a:solidFill>
                  <a:schemeClr val="tx2">
                    <a:lumMod val="25000"/>
                  </a:schemeClr>
                </a:solidFill>
              </a:rPr>
              <a:t>MOA of H</a:t>
            </a:r>
            <a:r>
              <a:rPr lang="en-IN" sz="2000" baseline="-25000" dirty="0">
                <a:solidFill>
                  <a:schemeClr val="tx2">
                    <a:lumMod val="25000"/>
                  </a:schemeClr>
                </a:solidFill>
              </a:rPr>
              <a:t>2  </a:t>
            </a:r>
            <a:r>
              <a:rPr lang="en-IN" sz="2000" dirty="0">
                <a:solidFill>
                  <a:schemeClr val="tx2">
                    <a:lumMod val="25000"/>
                  </a:schemeClr>
                </a:solidFill>
              </a:rPr>
              <a:t>Receptor antagonist  </a:t>
            </a:r>
          </a:p>
        </p:txBody>
      </p:sp>
      <p:sp>
        <p:nvSpPr>
          <p:cNvPr id="3" name="TextBox 2">
            <a:extLst>
              <a:ext uri="{FF2B5EF4-FFF2-40B4-BE49-F238E27FC236}">
                <a16:creationId xmlns:a16="http://schemas.microsoft.com/office/drawing/2014/main" id="{3BE8290D-6B9D-4867-9B31-5B2E41B21126}"/>
              </a:ext>
            </a:extLst>
          </p:cNvPr>
          <p:cNvSpPr txBox="1"/>
          <p:nvPr/>
        </p:nvSpPr>
        <p:spPr>
          <a:xfrm>
            <a:off x="689791" y="1475274"/>
            <a:ext cx="5417975" cy="307777"/>
          </a:xfrm>
          <a:prstGeom prst="rect">
            <a:avLst/>
          </a:prstGeom>
          <a:noFill/>
        </p:spPr>
        <p:txBody>
          <a:bodyPr wrap="square" rtlCol="0">
            <a:spAutoFit/>
          </a:bodyPr>
          <a:lstStyle/>
          <a:p>
            <a:r>
              <a:rPr lang="en-IN" dirty="0"/>
              <a:t>Histamine action on gastric acid:</a:t>
            </a:r>
          </a:p>
        </p:txBody>
      </p:sp>
      <p:pic>
        <p:nvPicPr>
          <p:cNvPr id="5" name="Picture 4">
            <a:extLst>
              <a:ext uri="{FF2B5EF4-FFF2-40B4-BE49-F238E27FC236}">
                <a16:creationId xmlns:a16="http://schemas.microsoft.com/office/drawing/2014/main" id="{7787FFB2-31FB-45B8-9371-863F16B5992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97981" y="1461763"/>
            <a:ext cx="2402769" cy="3195961"/>
          </a:xfrm>
          <a:prstGeom prst="rect">
            <a:avLst/>
          </a:prstGeom>
        </p:spPr>
      </p:pic>
      <p:grpSp>
        <p:nvGrpSpPr>
          <p:cNvPr id="22" name="Group 21">
            <a:extLst>
              <a:ext uri="{FF2B5EF4-FFF2-40B4-BE49-F238E27FC236}">
                <a16:creationId xmlns:a16="http://schemas.microsoft.com/office/drawing/2014/main" id="{DE15CB9B-BDD1-467C-A40E-3D55F594E539}"/>
              </a:ext>
            </a:extLst>
          </p:cNvPr>
          <p:cNvGrpSpPr/>
          <p:nvPr/>
        </p:nvGrpSpPr>
        <p:grpSpPr>
          <a:xfrm>
            <a:off x="3832115" y="3579481"/>
            <a:ext cx="820683" cy="85285"/>
            <a:chOff x="3826327" y="3900927"/>
            <a:chExt cx="820683" cy="85285"/>
          </a:xfrm>
        </p:grpSpPr>
        <p:cxnSp>
          <p:nvCxnSpPr>
            <p:cNvPr id="6" name="Straight Arrow Connector 5">
              <a:extLst>
                <a:ext uri="{FF2B5EF4-FFF2-40B4-BE49-F238E27FC236}">
                  <a16:creationId xmlns:a16="http://schemas.microsoft.com/office/drawing/2014/main" id="{87B2D243-EABD-48CC-81A2-119FAED290B4}"/>
                </a:ext>
              </a:extLst>
            </p:cNvPr>
            <p:cNvCxnSpPr/>
            <p:nvPr/>
          </p:nvCxnSpPr>
          <p:spPr>
            <a:xfrm>
              <a:off x="3826327" y="3943569"/>
              <a:ext cx="5286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EE4F933F-19D5-49B4-AD3C-99AE7520E69D}"/>
                </a:ext>
              </a:extLst>
            </p:cNvPr>
            <p:cNvGrpSpPr/>
            <p:nvPr/>
          </p:nvGrpSpPr>
          <p:grpSpPr>
            <a:xfrm>
              <a:off x="4464031" y="3900927"/>
              <a:ext cx="182979" cy="85285"/>
              <a:chOff x="2578894" y="2622636"/>
              <a:chExt cx="250031" cy="327733"/>
            </a:xfrm>
          </p:grpSpPr>
          <p:cxnSp>
            <p:nvCxnSpPr>
              <p:cNvPr id="11" name="Straight Connector 10">
                <a:extLst>
                  <a:ext uri="{FF2B5EF4-FFF2-40B4-BE49-F238E27FC236}">
                    <a16:creationId xmlns:a16="http://schemas.microsoft.com/office/drawing/2014/main" id="{3AE411CA-E5F5-49DB-8263-389AE91186D0}"/>
                  </a:ext>
                </a:extLst>
              </p:cNvPr>
              <p:cNvCxnSpPr>
                <a:cxnSpLocks/>
              </p:cNvCxnSpPr>
              <p:nvPr/>
            </p:nvCxnSpPr>
            <p:spPr>
              <a:xfrm>
                <a:off x="2578894" y="2622636"/>
                <a:ext cx="242887" cy="3277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2190657-DE94-4FEE-AF99-56FB976F6D1D}"/>
                  </a:ext>
                </a:extLst>
              </p:cNvPr>
              <p:cNvCxnSpPr>
                <a:cxnSpLocks/>
              </p:cNvCxnSpPr>
              <p:nvPr/>
            </p:nvCxnSpPr>
            <p:spPr>
              <a:xfrm flipH="1">
                <a:off x="2586039" y="2637363"/>
                <a:ext cx="242886" cy="3027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3" name="TextBox 22">
            <a:extLst>
              <a:ext uri="{FF2B5EF4-FFF2-40B4-BE49-F238E27FC236}">
                <a16:creationId xmlns:a16="http://schemas.microsoft.com/office/drawing/2014/main" id="{15ADE4E3-E8DA-4686-8B59-66D1052941F4}"/>
              </a:ext>
            </a:extLst>
          </p:cNvPr>
          <p:cNvSpPr txBox="1"/>
          <p:nvPr/>
        </p:nvSpPr>
        <p:spPr>
          <a:xfrm>
            <a:off x="1459673" y="3496590"/>
            <a:ext cx="4572000" cy="307777"/>
          </a:xfrm>
          <a:prstGeom prst="rect">
            <a:avLst/>
          </a:prstGeom>
          <a:noFill/>
        </p:spPr>
        <p:txBody>
          <a:bodyPr wrap="square">
            <a:spAutoFit/>
          </a:bodyPr>
          <a:lstStyle/>
          <a:p>
            <a:r>
              <a:rPr lang="en-IN" sz="1400" dirty="0">
                <a:solidFill>
                  <a:schemeClr val="tx2">
                    <a:lumMod val="25000"/>
                  </a:schemeClr>
                </a:solidFill>
              </a:rPr>
              <a:t>H</a:t>
            </a:r>
            <a:r>
              <a:rPr lang="en-IN" sz="1400" baseline="-25000" dirty="0">
                <a:solidFill>
                  <a:schemeClr val="tx2">
                    <a:lumMod val="25000"/>
                  </a:schemeClr>
                </a:solidFill>
              </a:rPr>
              <a:t>2  </a:t>
            </a:r>
            <a:r>
              <a:rPr lang="en-IN" sz="1400" dirty="0">
                <a:solidFill>
                  <a:schemeClr val="tx2">
                    <a:lumMod val="25000"/>
                  </a:schemeClr>
                </a:solidFill>
              </a:rPr>
              <a:t>Receptor antagonist </a:t>
            </a:r>
            <a:endParaRPr lang="en-IN" dirty="0"/>
          </a:p>
        </p:txBody>
      </p:sp>
      <p:sp>
        <p:nvSpPr>
          <p:cNvPr id="4" name="TextBox 3">
            <a:extLst>
              <a:ext uri="{FF2B5EF4-FFF2-40B4-BE49-F238E27FC236}">
                <a16:creationId xmlns:a16="http://schemas.microsoft.com/office/drawing/2014/main" id="{5CD71D0A-BDCB-436C-8195-548444E0993E}"/>
              </a:ext>
            </a:extLst>
          </p:cNvPr>
          <p:cNvSpPr txBox="1"/>
          <p:nvPr/>
        </p:nvSpPr>
        <p:spPr>
          <a:xfrm>
            <a:off x="5342413" y="1461762"/>
            <a:ext cx="3296232" cy="1754326"/>
          </a:xfrm>
          <a:prstGeom prst="rect">
            <a:avLst/>
          </a:prstGeom>
          <a:noFill/>
        </p:spPr>
        <p:txBody>
          <a:bodyPr wrap="square" rtlCol="0">
            <a:spAutoFit/>
          </a:bodyPr>
          <a:lstStyle/>
          <a:p>
            <a:pPr marL="171450" indent="-171450" algn="just">
              <a:buFont typeface="Arial" panose="020B0604020202020204" pitchFamily="34" charset="0"/>
              <a:buChar char="•"/>
            </a:pPr>
            <a:r>
              <a:rPr lang="en-US" sz="900" dirty="0"/>
              <a:t>These drugs inhibit the acid production by reversibly competing with histamine for the binding with H</a:t>
            </a:r>
            <a:r>
              <a:rPr lang="en-US" sz="900" baseline="-25000" dirty="0"/>
              <a:t>2</a:t>
            </a:r>
            <a:r>
              <a:rPr lang="en-US" sz="900" dirty="0"/>
              <a:t>-receptor on the basolateral membrane of parietal cells. </a:t>
            </a:r>
          </a:p>
          <a:p>
            <a:pPr marL="171450" indent="-171450" algn="just">
              <a:buFont typeface="Arial" panose="020B0604020202020204" pitchFamily="34" charset="0"/>
              <a:buChar char="•"/>
            </a:pPr>
            <a:r>
              <a:rPr lang="en-US" sz="900" dirty="0"/>
              <a:t>The most predominant effect of H</a:t>
            </a:r>
            <a:r>
              <a:rPr lang="en-US" sz="900" baseline="-25000" dirty="0"/>
              <a:t>2</a:t>
            </a:r>
            <a:r>
              <a:rPr lang="en-US" sz="900" dirty="0"/>
              <a:t>-receptor antagonist is on acid secretion. </a:t>
            </a:r>
          </a:p>
          <a:p>
            <a:pPr marL="171450" indent="-171450" algn="just">
              <a:buFont typeface="Arial" panose="020B0604020202020204" pitchFamily="34" charset="0"/>
              <a:buChar char="•"/>
            </a:pPr>
            <a:r>
              <a:rPr lang="en-US" sz="900" dirty="0"/>
              <a:t>Histamine on H</a:t>
            </a:r>
            <a:r>
              <a:rPr lang="en-US" sz="900" baseline="-25000" dirty="0"/>
              <a:t>2</a:t>
            </a:r>
            <a:r>
              <a:rPr lang="en-US" sz="900" dirty="0"/>
              <a:t>-receptors produces cAMP-dependent protein kinase to elicit the response in the gastrointestinal tract (GIT). </a:t>
            </a:r>
          </a:p>
          <a:p>
            <a:pPr marL="171450" indent="-171450" algn="just">
              <a:buFont typeface="Arial" panose="020B0604020202020204" pitchFamily="34" charset="0"/>
              <a:buChar char="•"/>
            </a:pPr>
            <a:r>
              <a:rPr lang="en-US" sz="900" dirty="0"/>
              <a:t>The H</a:t>
            </a:r>
            <a:r>
              <a:rPr lang="en-US" sz="900" baseline="-25000" dirty="0"/>
              <a:t>2</a:t>
            </a:r>
            <a:r>
              <a:rPr lang="en-US" sz="900" dirty="0"/>
              <a:t>-antagonists reversibly bind the H</a:t>
            </a:r>
            <a:r>
              <a:rPr lang="en-US" sz="900" baseline="-25000" dirty="0"/>
              <a:t>2</a:t>
            </a:r>
            <a:r>
              <a:rPr lang="en-US" sz="900" dirty="0"/>
              <a:t>-receptors and reduce the cAMP formation, which is responsible for the activation of proton pump and subsequently reduces the gastric acid formation in the GIT.</a:t>
            </a:r>
            <a:endParaRPr lang="en-IN" sz="900" dirty="0"/>
          </a:p>
        </p:txBody>
      </p:sp>
    </p:spTree>
    <p:extLst>
      <p:ext uri="{BB962C8B-B14F-4D97-AF65-F5344CB8AC3E}">
        <p14:creationId xmlns:p14="http://schemas.microsoft.com/office/powerpoint/2010/main" val="52663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heel(1)">
                                      <p:cBhvr>
                                        <p:cTn id="19" dur="20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heel(1)">
                                      <p:cBhvr>
                                        <p:cTn id="35" dur="20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p:bldP spid="2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51</a:t>
            </a:fld>
            <a:endParaRPr dirty="0"/>
          </a:p>
        </p:txBody>
      </p:sp>
      <p:sp>
        <p:nvSpPr>
          <p:cNvPr id="7" name="Rectangle 6">
            <a:extLst>
              <a:ext uri="{FF2B5EF4-FFF2-40B4-BE49-F238E27FC236}">
                <a16:creationId xmlns:a16="http://schemas.microsoft.com/office/drawing/2014/main" id="{83CB27D7-1895-42A5-9FC5-8D7E54257F69}"/>
              </a:ext>
            </a:extLst>
          </p:cNvPr>
          <p:cNvSpPr/>
          <p:nvPr/>
        </p:nvSpPr>
        <p:spPr>
          <a:xfrm>
            <a:off x="585788" y="1399612"/>
            <a:ext cx="8022430" cy="3258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1439889" y="485776"/>
            <a:ext cx="6454394" cy="913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E5EDA6D7-52A8-4546-A48E-0972A04E99FD}"/>
              </a:ext>
            </a:extLst>
          </p:cNvPr>
          <p:cNvSpPr txBox="1"/>
          <p:nvPr/>
        </p:nvSpPr>
        <p:spPr>
          <a:xfrm>
            <a:off x="2967280" y="741908"/>
            <a:ext cx="2985651" cy="400110"/>
          </a:xfrm>
          <a:prstGeom prst="rect">
            <a:avLst/>
          </a:prstGeom>
          <a:noFill/>
        </p:spPr>
        <p:txBody>
          <a:bodyPr wrap="square" rtlCol="0">
            <a:spAutoFit/>
          </a:bodyPr>
          <a:lstStyle/>
          <a:p>
            <a:r>
              <a:rPr lang="en-IN" sz="2000" dirty="0">
                <a:solidFill>
                  <a:schemeClr val="tx2">
                    <a:lumMod val="25000"/>
                  </a:schemeClr>
                </a:solidFill>
              </a:rPr>
              <a:t>Therapeutic Application </a:t>
            </a:r>
          </a:p>
        </p:txBody>
      </p:sp>
      <p:sp>
        <p:nvSpPr>
          <p:cNvPr id="4" name="TextBox 3">
            <a:extLst>
              <a:ext uri="{FF2B5EF4-FFF2-40B4-BE49-F238E27FC236}">
                <a16:creationId xmlns:a16="http://schemas.microsoft.com/office/drawing/2014/main" id="{891F17CD-5164-4F35-9FAF-B76F63125F8A}"/>
              </a:ext>
            </a:extLst>
          </p:cNvPr>
          <p:cNvSpPr txBox="1"/>
          <p:nvPr/>
        </p:nvSpPr>
        <p:spPr>
          <a:xfrm>
            <a:off x="1501291" y="1327325"/>
            <a:ext cx="5693569" cy="3330399"/>
          </a:xfrm>
          <a:prstGeom prst="rect">
            <a:avLst/>
          </a:prstGeom>
          <a:noFill/>
        </p:spPr>
        <p:txBody>
          <a:bodyPr wrap="square" rtlCol="0">
            <a:spAutoFit/>
          </a:bodyPr>
          <a:lstStyle/>
          <a:p>
            <a:pPr>
              <a:lnSpc>
                <a:spcPct val="200000"/>
              </a:lnSpc>
            </a:pPr>
            <a:r>
              <a:rPr lang="en-IN" sz="1800" dirty="0"/>
              <a:t>Duodenal Ulcers</a:t>
            </a:r>
          </a:p>
          <a:p>
            <a:pPr>
              <a:lnSpc>
                <a:spcPct val="200000"/>
              </a:lnSpc>
            </a:pPr>
            <a:r>
              <a:rPr lang="en-IN" sz="1800" dirty="0"/>
              <a:t>Gastric Ulcers</a:t>
            </a:r>
          </a:p>
          <a:p>
            <a:pPr>
              <a:lnSpc>
                <a:spcPct val="200000"/>
              </a:lnSpc>
            </a:pPr>
            <a:r>
              <a:rPr lang="en-IN" sz="1800" dirty="0"/>
              <a:t>Pathological Hypersensitivity</a:t>
            </a:r>
          </a:p>
          <a:p>
            <a:pPr>
              <a:lnSpc>
                <a:spcPct val="200000"/>
              </a:lnSpc>
            </a:pPr>
            <a:r>
              <a:rPr lang="en-IN" sz="1800" dirty="0"/>
              <a:t>Upper GI Bleeding</a:t>
            </a:r>
          </a:p>
          <a:p>
            <a:pPr>
              <a:lnSpc>
                <a:spcPct val="200000"/>
              </a:lnSpc>
            </a:pPr>
            <a:r>
              <a:rPr lang="en-IN" sz="1800" dirty="0"/>
              <a:t>Gastroesophageal reflux disease</a:t>
            </a:r>
          </a:p>
          <a:p>
            <a:pPr>
              <a:lnSpc>
                <a:spcPct val="200000"/>
              </a:lnSpc>
            </a:pPr>
            <a:r>
              <a:rPr lang="en-IN" sz="1800" dirty="0"/>
              <a:t>Zollinger-Ellison Syndrome</a:t>
            </a:r>
          </a:p>
        </p:txBody>
      </p:sp>
    </p:spTree>
    <p:extLst>
      <p:ext uri="{BB962C8B-B14F-4D97-AF65-F5344CB8AC3E}">
        <p14:creationId xmlns:p14="http://schemas.microsoft.com/office/powerpoint/2010/main" val="2012212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52</a:t>
            </a:fld>
            <a:endParaRPr dirty="0"/>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3" name="TextBox 2">
            <a:extLst>
              <a:ext uri="{FF2B5EF4-FFF2-40B4-BE49-F238E27FC236}">
                <a16:creationId xmlns:a16="http://schemas.microsoft.com/office/drawing/2014/main" id="{E7A7F96D-3406-4D84-84F1-ED9869C22B89}"/>
              </a:ext>
            </a:extLst>
          </p:cNvPr>
          <p:cNvSpPr txBox="1"/>
          <p:nvPr/>
        </p:nvSpPr>
        <p:spPr>
          <a:xfrm>
            <a:off x="3105164" y="861855"/>
            <a:ext cx="2909972" cy="400110"/>
          </a:xfrm>
          <a:prstGeom prst="rect">
            <a:avLst/>
          </a:prstGeom>
          <a:noFill/>
        </p:spPr>
        <p:txBody>
          <a:bodyPr wrap="square" rtlCol="0">
            <a:spAutoFit/>
          </a:bodyPr>
          <a:lstStyle/>
          <a:p>
            <a:r>
              <a:rPr lang="en-IN" sz="2000" dirty="0"/>
              <a:t>Proton Pump Inhibitors</a:t>
            </a:r>
          </a:p>
        </p:txBody>
      </p:sp>
      <p:sp>
        <p:nvSpPr>
          <p:cNvPr id="5" name="Rectangle: Rounded Corners 4">
            <a:extLst>
              <a:ext uri="{FF2B5EF4-FFF2-40B4-BE49-F238E27FC236}">
                <a16:creationId xmlns:a16="http://schemas.microsoft.com/office/drawing/2014/main" id="{D8ECC7D4-3A21-4539-B870-891016CCED50}"/>
              </a:ext>
            </a:extLst>
          </p:cNvPr>
          <p:cNvSpPr/>
          <p:nvPr/>
        </p:nvSpPr>
        <p:spPr>
          <a:xfrm>
            <a:off x="985838" y="2236891"/>
            <a:ext cx="7436643" cy="21645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pPr>
            <a:r>
              <a:rPr lang="en-IN" sz="1600" dirty="0"/>
              <a:t>Drugs which are used to reduce or inhibit gastric acid production &amp; secretion, are known as Proton Pump Inhibitors (PPI`s).</a:t>
            </a:r>
          </a:p>
          <a:p>
            <a:pPr algn="ctr">
              <a:lnSpc>
                <a:spcPct val="150000"/>
              </a:lnSpc>
            </a:pPr>
            <a:r>
              <a:rPr lang="en-IN" sz="1600" dirty="0"/>
              <a:t>These are more potent &amp; longer duration of action than H</a:t>
            </a:r>
            <a:r>
              <a:rPr lang="en-IN" sz="1600" baseline="-25000" dirty="0"/>
              <a:t>2 </a:t>
            </a:r>
            <a:r>
              <a:rPr lang="en-IN" sz="1600" dirty="0"/>
              <a:t> antagonist. They act by irreversibly blocking H+/K+ ATPase enzyme of gastric parietal cells.</a:t>
            </a:r>
          </a:p>
        </p:txBody>
      </p:sp>
    </p:spTree>
    <p:extLst>
      <p:ext uri="{BB962C8B-B14F-4D97-AF65-F5344CB8AC3E}">
        <p14:creationId xmlns:p14="http://schemas.microsoft.com/office/powerpoint/2010/main" val="411039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53</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3" name="TextBox 2">
            <a:extLst>
              <a:ext uri="{FF2B5EF4-FFF2-40B4-BE49-F238E27FC236}">
                <a16:creationId xmlns:a16="http://schemas.microsoft.com/office/drawing/2014/main" id="{E7A7F96D-3406-4D84-84F1-ED9869C22B89}"/>
              </a:ext>
            </a:extLst>
          </p:cNvPr>
          <p:cNvSpPr txBox="1"/>
          <p:nvPr/>
        </p:nvSpPr>
        <p:spPr>
          <a:xfrm>
            <a:off x="3105164" y="861855"/>
            <a:ext cx="2860208" cy="400110"/>
          </a:xfrm>
          <a:prstGeom prst="rect">
            <a:avLst/>
          </a:prstGeom>
          <a:noFill/>
        </p:spPr>
        <p:txBody>
          <a:bodyPr wrap="square" rtlCol="0">
            <a:spAutoFit/>
          </a:bodyPr>
          <a:lstStyle/>
          <a:p>
            <a:r>
              <a:rPr lang="en-IN" sz="2000" dirty="0"/>
              <a:t>Proton Pump Inhibitors</a:t>
            </a:r>
          </a:p>
        </p:txBody>
      </p:sp>
      <p:sp>
        <p:nvSpPr>
          <p:cNvPr id="15" name="TextBox 14">
            <a:extLst>
              <a:ext uri="{FF2B5EF4-FFF2-40B4-BE49-F238E27FC236}">
                <a16:creationId xmlns:a16="http://schemas.microsoft.com/office/drawing/2014/main" id="{899F4ECF-01CA-495F-8065-AD1ADCE599B1}"/>
              </a:ext>
            </a:extLst>
          </p:cNvPr>
          <p:cNvSpPr txBox="1"/>
          <p:nvPr/>
        </p:nvSpPr>
        <p:spPr>
          <a:xfrm>
            <a:off x="3786092" y="3421623"/>
            <a:ext cx="1376471" cy="307777"/>
          </a:xfrm>
          <a:prstGeom prst="rect">
            <a:avLst/>
          </a:prstGeom>
          <a:noFill/>
        </p:spPr>
        <p:txBody>
          <a:bodyPr wrap="square">
            <a:spAutoFit/>
          </a:bodyPr>
          <a:lstStyle/>
          <a:p>
            <a:r>
              <a:rPr lang="en-IN" b="1" dirty="0"/>
              <a:t>Lansoprazole</a:t>
            </a:r>
            <a:endParaRPr lang="en-IN" dirty="0"/>
          </a:p>
        </p:txBody>
      </p:sp>
      <p:graphicFrame>
        <p:nvGraphicFramePr>
          <p:cNvPr id="6" name="Object 5">
            <a:extLst>
              <a:ext uri="{FF2B5EF4-FFF2-40B4-BE49-F238E27FC236}">
                <a16:creationId xmlns:a16="http://schemas.microsoft.com/office/drawing/2014/main" id="{54ED6B62-2DB0-4BA5-9097-4E9E28DB12B7}"/>
              </a:ext>
            </a:extLst>
          </p:cNvPr>
          <p:cNvGraphicFramePr>
            <a:graphicFrameLocks noChangeAspect="1"/>
          </p:cNvGraphicFramePr>
          <p:nvPr>
            <p:extLst>
              <p:ext uri="{D42A27DB-BD31-4B8C-83A1-F6EECF244321}">
                <p14:modId xmlns:p14="http://schemas.microsoft.com/office/powerpoint/2010/main" val="2478343987"/>
              </p:ext>
            </p:extLst>
          </p:nvPr>
        </p:nvGraphicFramePr>
        <p:xfrm>
          <a:off x="3105163" y="2370968"/>
          <a:ext cx="2921000" cy="927100"/>
        </p:xfrm>
        <a:graphic>
          <a:graphicData uri="http://schemas.openxmlformats.org/presentationml/2006/ole">
            <mc:AlternateContent xmlns:mc="http://schemas.openxmlformats.org/markup-compatibility/2006">
              <mc:Choice xmlns:v="urn:schemas-microsoft-com:vml" Requires="v">
                <p:oleObj name="ChemDoodle OLE" r:id="rId3" imgW="2921040" imgH="927000" progId="CHEMDOODLEOLE.ChemDoodleEmbeddedObject.1">
                  <p:embed/>
                </p:oleObj>
              </mc:Choice>
              <mc:Fallback>
                <p:oleObj name="ChemDoodle OLE" r:id="rId3" imgW="2921040" imgH="927000" progId="CHEMDOODLEOLE.ChemDoodleEmbeddedObject.1">
                  <p:embed/>
                  <p:pic>
                    <p:nvPicPr>
                      <p:cNvPr id="6" name="Object 5">
                        <a:extLst>
                          <a:ext uri="{FF2B5EF4-FFF2-40B4-BE49-F238E27FC236}">
                            <a16:creationId xmlns:a16="http://schemas.microsoft.com/office/drawing/2014/main" id="{54ED6B62-2DB0-4BA5-9097-4E9E28DB12B7}"/>
                          </a:ext>
                        </a:extLst>
                      </p:cNvPr>
                      <p:cNvPicPr/>
                      <p:nvPr/>
                    </p:nvPicPr>
                    <p:blipFill>
                      <a:blip r:embed="rId4"/>
                      <a:stretch>
                        <a:fillRect/>
                      </a:stretch>
                    </p:blipFill>
                    <p:spPr>
                      <a:xfrm>
                        <a:off x="3105163" y="2370968"/>
                        <a:ext cx="2921000" cy="927100"/>
                      </a:xfrm>
                      <a:prstGeom prst="rect">
                        <a:avLst/>
                      </a:prstGeom>
                    </p:spPr>
                  </p:pic>
                </p:oleObj>
              </mc:Fallback>
            </mc:AlternateContent>
          </a:graphicData>
        </a:graphic>
      </p:graphicFrame>
    </p:spTree>
    <p:extLst>
      <p:ext uri="{BB962C8B-B14F-4D97-AF65-F5344CB8AC3E}">
        <p14:creationId xmlns:p14="http://schemas.microsoft.com/office/powerpoint/2010/main" val="220377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54</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11" name="TextBox 10">
            <a:extLst>
              <a:ext uri="{FF2B5EF4-FFF2-40B4-BE49-F238E27FC236}">
                <a16:creationId xmlns:a16="http://schemas.microsoft.com/office/drawing/2014/main" id="{969264AA-E445-4E8D-B5FF-53B45F96397B}"/>
              </a:ext>
            </a:extLst>
          </p:cNvPr>
          <p:cNvSpPr txBox="1"/>
          <p:nvPr/>
        </p:nvSpPr>
        <p:spPr>
          <a:xfrm>
            <a:off x="4030700" y="3575090"/>
            <a:ext cx="1252606" cy="307777"/>
          </a:xfrm>
          <a:prstGeom prst="rect">
            <a:avLst/>
          </a:prstGeom>
          <a:noFill/>
        </p:spPr>
        <p:txBody>
          <a:bodyPr wrap="square">
            <a:spAutoFit/>
          </a:bodyPr>
          <a:lstStyle/>
          <a:p>
            <a:r>
              <a:rPr lang="en-IN" b="1" dirty="0"/>
              <a:t>Omeprazole</a:t>
            </a:r>
            <a:endParaRPr lang="en-IN" dirty="0"/>
          </a:p>
        </p:txBody>
      </p:sp>
      <p:sp>
        <p:nvSpPr>
          <p:cNvPr id="3" name="TextBox 2">
            <a:extLst>
              <a:ext uri="{FF2B5EF4-FFF2-40B4-BE49-F238E27FC236}">
                <a16:creationId xmlns:a16="http://schemas.microsoft.com/office/drawing/2014/main" id="{E7A7F96D-3406-4D84-84F1-ED9869C22B89}"/>
              </a:ext>
            </a:extLst>
          </p:cNvPr>
          <p:cNvSpPr txBox="1"/>
          <p:nvPr/>
        </p:nvSpPr>
        <p:spPr>
          <a:xfrm>
            <a:off x="3372642" y="986888"/>
            <a:ext cx="2885090" cy="400110"/>
          </a:xfrm>
          <a:prstGeom prst="rect">
            <a:avLst/>
          </a:prstGeom>
          <a:noFill/>
        </p:spPr>
        <p:txBody>
          <a:bodyPr wrap="square" rtlCol="0">
            <a:spAutoFit/>
          </a:bodyPr>
          <a:lstStyle/>
          <a:p>
            <a:r>
              <a:rPr lang="en-IN" sz="2000" dirty="0"/>
              <a:t>Proton Pump Inhibitors</a:t>
            </a:r>
          </a:p>
        </p:txBody>
      </p:sp>
      <p:graphicFrame>
        <p:nvGraphicFramePr>
          <p:cNvPr id="2" name="Object 1">
            <a:extLst>
              <a:ext uri="{FF2B5EF4-FFF2-40B4-BE49-F238E27FC236}">
                <a16:creationId xmlns:a16="http://schemas.microsoft.com/office/drawing/2014/main" id="{EF1D7737-03ED-4C56-AC8E-121378E049D4}"/>
              </a:ext>
            </a:extLst>
          </p:cNvPr>
          <p:cNvGraphicFramePr>
            <a:graphicFrameLocks noChangeAspect="1"/>
          </p:cNvGraphicFramePr>
          <p:nvPr>
            <p:extLst>
              <p:ext uri="{D42A27DB-BD31-4B8C-83A1-F6EECF244321}">
                <p14:modId xmlns:p14="http://schemas.microsoft.com/office/powerpoint/2010/main" val="856013469"/>
              </p:ext>
            </p:extLst>
          </p:nvPr>
        </p:nvGraphicFramePr>
        <p:xfrm>
          <a:off x="2940050" y="2405908"/>
          <a:ext cx="3263900" cy="927100"/>
        </p:xfrm>
        <a:graphic>
          <a:graphicData uri="http://schemas.openxmlformats.org/presentationml/2006/ole">
            <mc:AlternateContent xmlns:mc="http://schemas.openxmlformats.org/markup-compatibility/2006">
              <mc:Choice xmlns:v="urn:schemas-microsoft-com:vml" Requires="v">
                <p:oleObj name="ChemDoodle OLE" r:id="rId3" imgW="3263760" imgH="927000" progId="CHEMDOODLEOLE.ChemDoodleEmbeddedObject.1">
                  <p:embed/>
                </p:oleObj>
              </mc:Choice>
              <mc:Fallback>
                <p:oleObj name="ChemDoodle OLE" r:id="rId3" imgW="3263760" imgH="927000" progId="CHEMDOODLEOLE.ChemDoodleEmbeddedObject.1">
                  <p:embed/>
                  <p:pic>
                    <p:nvPicPr>
                      <p:cNvPr id="2" name="Object 1">
                        <a:extLst>
                          <a:ext uri="{FF2B5EF4-FFF2-40B4-BE49-F238E27FC236}">
                            <a16:creationId xmlns:a16="http://schemas.microsoft.com/office/drawing/2014/main" id="{EF1D7737-03ED-4C56-AC8E-121378E049D4}"/>
                          </a:ext>
                        </a:extLst>
                      </p:cNvPr>
                      <p:cNvPicPr/>
                      <p:nvPr/>
                    </p:nvPicPr>
                    <p:blipFill>
                      <a:blip r:embed="rId4"/>
                      <a:stretch>
                        <a:fillRect/>
                      </a:stretch>
                    </p:blipFill>
                    <p:spPr>
                      <a:xfrm>
                        <a:off x="2940050" y="2405908"/>
                        <a:ext cx="3263900" cy="927100"/>
                      </a:xfrm>
                      <a:prstGeom prst="rect">
                        <a:avLst/>
                      </a:prstGeom>
                    </p:spPr>
                  </p:pic>
                </p:oleObj>
              </mc:Fallback>
            </mc:AlternateContent>
          </a:graphicData>
        </a:graphic>
      </p:graphicFrame>
    </p:spTree>
    <p:extLst>
      <p:ext uri="{BB962C8B-B14F-4D97-AF65-F5344CB8AC3E}">
        <p14:creationId xmlns:p14="http://schemas.microsoft.com/office/powerpoint/2010/main" val="1860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55</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14" name="TextBox 13">
            <a:extLst>
              <a:ext uri="{FF2B5EF4-FFF2-40B4-BE49-F238E27FC236}">
                <a16:creationId xmlns:a16="http://schemas.microsoft.com/office/drawing/2014/main" id="{82A40483-49EF-4D9D-B133-C054622A190E}"/>
              </a:ext>
            </a:extLst>
          </p:cNvPr>
          <p:cNvSpPr txBox="1"/>
          <p:nvPr/>
        </p:nvSpPr>
        <p:spPr>
          <a:xfrm>
            <a:off x="4083976" y="3535561"/>
            <a:ext cx="1363842" cy="307777"/>
          </a:xfrm>
          <a:prstGeom prst="rect">
            <a:avLst/>
          </a:prstGeom>
          <a:noFill/>
        </p:spPr>
        <p:txBody>
          <a:bodyPr wrap="square">
            <a:spAutoFit/>
          </a:bodyPr>
          <a:lstStyle/>
          <a:p>
            <a:r>
              <a:rPr lang="en-IN" b="1" dirty="0"/>
              <a:t>Rabeprazole</a:t>
            </a:r>
            <a:endParaRPr lang="en-IN" dirty="0"/>
          </a:p>
        </p:txBody>
      </p:sp>
      <p:sp>
        <p:nvSpPr>
          <p:cNvPr id="3" name="TextBox 2">
            <a:extLst>
              <a:ext uri="{FF2B5EF4-FFF2-40B4-BE49-F238E27FC236}">
                <a16:creationId xmlns:a16="http://schemas.microsoft.com/office/drawing/2014/main" id="{E7A7F96D-3406-4D84-84F1-ED9869C22B89}"/>
              </a:ext>
            </a:extLst>
          </p:cNvPr>
          <p:cNvSpPr txBox="1"/>
          <p:nvPr/>
        </p:nvSpPr>
        <p:spPr>
          <a:xfrm>
            <a:off x="3221831" y="871583"/>
            <a:ext cx="3048339" cy="400110"/>
          </a:xfrm>
          <a:prstGeom prst="rect">
            <a:avLst/>
          </a:prstGeom>
          <a:noFill/>
        </p:spPr>
        <p:txBody>
          <a:bodyPr wrap="square" rtlCol="0">
            <a:spAutoFit/>
          </a:bodyPr>
          <a:lstStyle/>
          <a:p>
            <a:r>
              <a:rPr lang="en-IN" sz="2000" dirty="0"/>
              <a:t>Proton Pump Inhibitors</a:t>
            </a:r>
          </a:p>
        </p:txBody>
      </p:sp>
      <p:graphicFrame>
        <p:nvGraphicFramePr>
          <p:cNvPr id="2" name="Object 1">
            <a:extLst>
              <a:ext uri="{FF2B5EF4-FFF2-40B4-BE49-F238E27FC236}">
                <a16:creationId xmlns:a16="http://schemas.microsoft.com/office/drawing/2014/main" id="{A471E09D-CB9C-4B81-8F30-262835FD496B}"/>
              </a:ext>
            </a:extLst>
          </p:cNvPr>
          <p:cNvGraphicFramePr>
            <a:graphicFrameLocks noChangeAspect="1"/>
          </p:cNvGraphicFramePr>
          <p:nvPr>
            <p:extLst>
              <p:ext uri="{D42A27DB-BD31-4B8C-83A1-F6EECF244321}">
                <p14:modId xmlns:p14="http://schemas.microsoft.com/office/powerpoint/2010/main" val="4105071450"/>
              </p:ext>
            </p:extLst>
          </p:nvPr>
        </p:nvGraphicFramePr>
        <p:xfrm>
          <a:off x="3423576" y="2311668"/>
          <a:ext cx="2946400" cy="1155700"/>
        </p:xfrm>
        <a:graphic>
          <a:graphicData uri="http://schemas.openxmlformats.org/presentationml/2006/ole">
            <mc:AlternateContent xmlns:mc="http://schemas.openxmlformats.org/markup-compatibility/2006">
              <mc:Choice xmlns:v="urn:schemas-microsoft-com:vml" Requires="v">
                <p:oleObj name="ChemDoodle OLE" r:id="rId3" imgW="2946240" imgH="1155600" progId="CHEMDOODLEOLE.ChemDoodleEmbeddedObject.1">
                  <p:embed/>
                </p:oleObj>
              </mc:Choice>
              <mc:Fallback>
                <p:oleObj name="ChemDoodle OLE" r:id="rId3" imgW="2946240" imgH="1155600" progId="CHEMDOODLEOLE.ChemDoodleEmbeddedObject.1">
                  <p:embed/>
                  <p:pic>
                    <p:nvPicPr>
                      <p:cNvPr id="0" name=""/>
                      <p:cNvPicPr/>
                      <p:nvPr/>
                    </p:nvPicPr>
                    <p:blipFill>
                      <a:blip r:embed="rId4"/>
                      <a:stretch>
                        <a:fillRect/>
                      </a:stretch>
                    </p:blipFill>
                    <p:spPr>
                      <a:xfrm>
                        <a:off x="3423576" y="2311668"/>
                        <a:ext cx="2946400" cy="1155700"/>
                      </a:xfrm>
                      <a:prstGeom prst="rect">
                        <a:avLst/>
                      </a:prstGeom>
                    </p:spPr>
                  </p:pic>
                </p:oleObj>
              </mc:Fallback>
            </mc:AlternateContent>
          </a:graphicData>
        </a:graphic>
      </p:graphicFrame>
    </p:spTree>
    <p:extLst>
      <p:ext uri="{BB962C8B-B14F-4D97-AF65-F5344CB8AC3E}">
        <p14:creationId xmlns:p14="http://schemas.microsoft.com/office/powerpoint/2010/main" val="138249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56</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3" name="TextBox 2">
            <a:extLst>
              <a:ext uri="{FF2B5EF4-FFF2-40B4-BE49-F238E27FC236}">
                <a16:creationId xmlns:a16="http://schemas.microsoft.com/office/drawing/2014/main" id="{E7A7F96D-3406-4D84-84F1-ED9869C22B89}"/>
              </a:ext>
            </a:extLst>
          </p:cNvPr>
          <p:cNvSpPr txBox="1"/>
          <p:nvPr/>
        </p:nvSpPr>
        <p:spPr>
          <a:xfrm>
            <a:off x="3221831" y="871583"/>
            <a:ext cx="3048339" cy="400110"/>
          </a:xfrm>
          <a:prstGeom prst="rect">
            <a:avLst/>
          </a:prstGeom>
          <a:noFill/>
        </p:spPr>
        <p:txBody>
          <a:bodyPr wrap="square" rtlCol="0">
            <a:spAutoFit/>
          </a:bodyPr>
          <a:lstStyle/>
          <a:p>
            <a:r>
              <a:rPr lang="en-IN" sz="2000" dirty="0"/>
              <a:t>Proton Pump Inhibitors</a:t>
            </a:r>
          </a:p>
        </p:txBody>
      </p:sp>
      <p:sp>
        <p:nvSpPr>
          <p:cNvPr id="15" name="TextBox 14">
            <a:extLst>
              <a:ext uri="{FF2B5EF4-FFF2-40B4-BE49-F238E27FC236}">
                <a16:creationId xmlns:a16="http://schemas.microsoft.com/office/drawing/2014/main" id="{AD6CC739-346C-4509-A4B0-589DD5043829}"/>
              </a:ext>
            </a:extLst>
          </p:cNvPr>
          <p:cNvSpPr txBox="1"/>
          <p:nvPr/>
        </p:nvSpPr>
        <p:spPr>
          <a:xfrm>
            <a:off x="4240528" y="3501650"/>
            <a:ext cx="1312495" cy="307777"/>
          </a:xfrm>
          <a:prstGeom prst="rect">
            <a:avLst/>
          </a:prstGeom>
          <a:noFill/>
        </p:spPr>
        <p:txBody>
          <a:bodyPr wrap="square">
            <a:spAutoFit/>
          </a:bodyPr>
          <a:lstStyle/>
          <a:p>
            <a:r>
              <a:rPr lang="en-IN" b="1" dirty="0"/>
              <a:t>Pantoprazole</a:t>
            </a:r>
            <a:endParaRPr lang="en-IN" dirty="0"/>
          </a:p>
        </p:txBody>
      </p:sp>
      <p:graphicFrame>
        <p:nvGraphicFramePr>
          <p:cNvPr id="4" name="Object 3">
            <a:extLst>
              <a:ext uri="{FF2B5EF4-FFF2-40B4-BE49-F238E27FC236}">
                <a16:creationId xmlns:a16="http://schemas.microsoft.com/office/drawing/2014/main" id="{C5234782-AA1F-406D-9BF3-13FED4FED9B7}"/>
              </a:ext>
            </a:extLst>
          </p:cNvPr>
          <p:cNvGraphicFramePr>
            <a:graphicFrameLocks noChangeAspect="1"/>
          </p:cNvGraphicFramePr>
          <p:nvPr>
            <p:extLst>
              <p:ext uri="{D42A27DB-BD31-4B8C-83A1-F6EECF244321}">
                <p14:modId xmlns:p14="http://schemas.microsoft.com/office/powerpoint/2010/main" val="2592126556"/>
              </p:ext>
            </p:extLst>
          </p:nvPr>
        </p:nvGraphicFramePr>
        <p:xfrm>
          <a:off x="3018970" y="2124524"/>
          <a:ext cx="3251200" cy="1308100"/>
        </p:xfrm>
        <a:graphic>
          <a:graphicData uri="http://schemas.openxmlformats.org/presentationml/2006/ole">
            <mc:AlternateContent xmlns:mc="http://schemas.openxmlformats.org/markup-compatibility/2006">
              <mc:Choice xmlns:v="urn:schemas-microsoft-com:vml" Requires="v">
                <p:oleObj name="ChemDoodle OLE" r:id="rId3" imgW="3251160" imgH="1308240" progId="CHEMDOODLEOLE.ChemDoodleEmbeddedObject.1">
                  <p:embed/>
                </p:oleObj>
              </mc:Choice>
              <mc:Fallback>
                <p:oleObj name="ChemDoodle OLE" r:id="rId3" imgW="3251160" imgH="1308240" progId="CHEMDOODLEOLE.ChemDoodleEmbeddedObject.1">
                  <p:embed/>
                  <p:pic>
                    <p:nvPicPr>
                      <p:cNvPr id="4" name="Object 3">
                        <a:extLst>
                          <a:ext uri="{FF2B5EF4-FFF2-40B4-BE49-F238E27FC236}">
                            <a16:creationId xmlns:a16="http://schemas.microsoft.com/office/drawing/2014/main" id="{C5234782-AA1F-406D-9BF3-13FED4FED9B7}"/>
                          </a:ext>
                        </a:extLst>
                      </p:cNvPr>
                      <p:cNvPicPr/>
                      <p:nvPr/>
                    </p:nvPicPr>
                    <p:blipFill>
                      <a:blip r:embed="rId4"/>
                      <a:stretch>
                        <a:fillRect/>
                      </a:stretch>
                    </p:blipFill>
                    <p:spPr>
                      <a:xfrm>
                        <a:off x="3018970" y="2124524"/>
                        <a:ext cx="3251200" cy="1308100"/>
                      </a:xfrm>
                      <a:prstGeom prst="rect">
                        <a:avLst/>
                      </a:prstGeom>
                    </p:spPr>
                  </p:pic>
                </p:oleObj>
              </mc:Fallback>
            </mc:AlternateContent>
          </a:graphicData>
        </a:graphic>
      </p:graphicFrame>
    </p:spTree>
    <p:extLst>
      <p:ext uri="{BB962C8B-B14F-4D97-AF65-F5344CB8AC3E}">
        <p14:creationId xmlns:p14="http://schemas.microsoft.com/office/powerpoint/2010/main" val="21643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57</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3" name="TextBox 2">
            <a:extLst>
              <a:ext uri="{FF2B5EF4-FFF2-40B4-BE49-F238E27FC236}">
                <a16:creationId xmlns:a16="http://schemas.microsoft.com/office/drawing/2014/main" id="{E7A7F96D-3406-4D84-84F1-ED9869C22B89}"/>
              </a:ext>
            </a:extLst>
          </p:cNvPr>
          <p:cNvSpPr txBox="1"/>
          <p:nvPr/>
        </p:nvSpPr>
        <p:spPr>
          <a:xfrm>
            <a:off x="3084982" y="971109"/>
            <a:ext cx="4018724" cy="400110"/>
          </a:xfrm>
          <a:prstGeom prst="rect">
            <a:avLst/>
          </a:prstGeom>
          <a:noFill/>
        </p:spPr>
        <p:txBody>
          <a:bodyPr wrap="square" rtlCol="0">
            <a:spAutoFit/>
          </a:bodyPr>
          <a:lstStyle/>
          <a:p>
            <a:r>
              <a:rPr lang="en-IN" sz="2000" dirty="0"/>
              <a:t>SAR of Proton Pump Inhibitors</a:t>
            </a:r>
          </a:p>
        </p:txBody>
      </p:sp>
      <p:graphicFrame>
        <p:nvGraphicFramePr>
          <p:cNvPr id="2" name="Object 1">
            <a:extLst>
              <a:ext uri="{FF2B5EF4-FFF2-40B4-BE49-F238E27FC236}">
                <a16:creationId xmlns:a16="http://schemas.microsoft.com/office/drawing/2014/main" id="{DA4DE298-B887-4B89-92DF-8541E3E74A39}"/>
              </a:ext>
            </a:extLst>
          </p:cNvPr>
          <p:cNvGraphicFramePr>
            <a:graphicFrameLocks noChangeAspect="1"/>
          </p:cNvGraphicFramePr>
          <p:nvPr>
            <p:extLst>
              <p:ext uri="{D42A27DB-BD31-4B8C-83A1-F6EECF244321}">
                <p14:modId xmlns:p14="http://schemas.microsoft.com/office/powerpoint/2010/main" val="2970153411"/>
              </p:ext>
            </p:extLst>
          </p:nvPr>
        </p:nvGraphicFramePr>
        <p:xfrm>
          <a:off x="3342691" y="2391838"/>
          <a:ext cx="3008346" cy="1089229"/>
        </p:xfrm>
        <a:graphic>
          <a:graphicData uri="http://schemas.openxmlformats.org/presentationml/2006/ole">
            <mc:AlternateContent xmlns:mc="http://schemas.openxmlformats.org/markup-compatibility/2006">
              <mc:Choice xmlns:v="urn:schemas-microsoft-com:vml" Requires="v">
                <p:oleObj name="ChemDoodle OLE" r:id="rId3" imgW="2209680" imgH="800280" progId="CHEMDOODLEOLE.ChemDoodleEmbeddedObject.1">
                  <p:embed/>
                </p:oleObj>
              </mc:Choice>
              <mc:Fallback>
                <p:oleObj name="ChemDoodle OLE" r:id="rId3" imgW="2209680" imgH="800280" progId="CHEMDOODLEOLE.ChemDoodleEmbeddedObject.1">
                  <p:embed/>
                  <p:pic>
                    <p:nvPicPr>
                      <p:cNvPr id="0" name=""/>
                      <p:cNvPicPr/>
                      <p:nvPr/>
                    </p:nvPicPr>
                    <p:blipFill>
                      <a:blip r:embed="rId4"/>
                      <a:stretch>
                        <a:fillRect/>
                      </a:stretch>
                    </p:blipFill>
                    <p:spPr>
                      <a:xfrm>
                        <a:off x="3342691" y="2391838"/>
                        <a:ext cx="3008346" cy="1089229"/>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76EE6E16-37A5-4CFC-B186-35CADE0453E3}"/>
              </a:ext>
            </a:extLst>
          </p:cNvPr>
          <p:cNvSpPr txBox="1"/>
          <p:nvPr/>
        </p:nvSpPr>
        <p:spPr>
          <a:xfrm>
            <a:off x="3961063" y="3635589"/>
            <a:ext cx="2266561" cy="307777"/>
          </a:xfrm>
          <a:prstGeom prst="rect">
            <a:avLst/>
          </a:prstGeom>
          <a:noFill/>
        </p:spPr>
        <p:txBody>
          <a:bodyPr wrap="square" rtlCol="0">
            <a:spAutoFit/>
          </a:bodyPr>
          <a:lstStyle/>
          <a:p>
            <a:r>
              <a:rPr lang="en-IN" dirty="0"/>
              <a:t>Basic structure for PPI`s</a:t>
            </a:r>
          </a:p>
        </p:txBody>
      </p:sp>
    </p:spTree>
    <p:extLst>
      <p:ext uri="{BB962C8B-B14F-4D97-AF65-F5344CB8AC3E}">
        <p14:creationId xmlns:p14="http://schemas.microsoft.com/office/powerpoint/2010/main" val="385435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10" name="Oval 9">
            <a:extLst>
              <a:ext uri="{FF2B5EF4-FFF2-40B4-BE49-F238E27FC236}">
                <a16:creationId xmlns:a16="http://schemas.microsoft.com/office/drawing/2014/main" id="{6527FDFA-AC1E-4C96-9F73-4B36FA54D0BD}"/>
              </a:ext>
            </a:extLst>
          </p:cNvPr>
          <p:cNvSpPr/>
          <p:nvPr/>
        </p:nvSpPr>
        <p:spPr>
          <a:xfrm>
            <a:off x="3203632" y="2137266"/>
            <a:ext cx="1393371" cy="11491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58</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3" name="TextBox 2">
            <a:extLst>
              <a:ext uri="{FF2B5EF4-FFF2-40B4-BE49-F238E27FC236}">
                <a16:creationId xmlns:a16="http://schemas.microsoft.com/office/drawing/2014/main" id="{E7A7F96D-3406-4D84-84F1-ED9869C22B89}"/>
              </a:ext>
            </a:extLst>
          </p:cNvPr>
          <p:cNvSpPr txBox="1"/>
          <p:nvPr/>
        </p:nvSpPr>
        <p:spPr>
          <a:xfrm>
            <a:off x="3084982" y="971109"/>
            <a:ext cx="4018724" cy="400110"/>
          </a:xfrm>
          <a:prstGeom prst="rect">
            <a:avLst/>
          </a:prstGeom>
          <a:noFill/>
        </p:spPr>
        <p:txBody>
          <a:bodyPr wrap="square" rtlCol="0">
            <a:spAutoFit/>
          </a:bodyPr>
          <a:lstStyle/>
          <a:p>
            <a:r>
              <a:rPr lang="en-IN" sz="2000" dirty="0"/>
              <a:t>SAR of Proton Pump Inhibitors</a:t>
            </a:r>
          </a:p>
        </p:txBody>
      </p:sp>
      <p:graphicFrame>
        <p:nvGraphicFramePr>
          <p:cNvPr id="2" name="Object 1">
            <a:extLst>
              <a:ext uri="{FF2B5EF4-FFF2-40B4-BE49-F238E27FC236}">
                <a16:creationId xmlns:a16="http://schemas.microsoft.com/office/drawing/2014/main" id="{DA4DE298-B887-4B89-92DF-8541E3E74A39}"/>
              </a:ext>
            </a:extLst>
          </p:cNvPr>
          <p:cNvGraphicFramePr>
            <a:graphicFrameLocks noChangeAspect="1"/>
          </p:cNvGraphicFramePr>
          <p:nvPr>
            <p:extLst>
              <p:ext uri="{D42A27DB-BD31-4B8C-83A1-F6EECF244321}">
                <p14:modId xmlns:p14="http://schemas.microsoft.com/office/powerpoint/2010/main" val="1224332374"/>
              </p:ext>
            </p:extLst>
          </p:nvPr>
        </p:nvGraphicFramePr>
        <p:xfrm>
          <a:off x="3259053" y="2125072"/>
          <a:ext cx="3008346" cy="1089229"/>
        </p:xfrm>
        <a:graphic>
          <a:graphicData uri="http://schemas.openxmlformats.org/presentationml/2006/ole">
            <mc:AlternateContent xmlns:mc="http://schemas.openxmlformats.org/markup-compatibility/2006">
              <mc:Choice xmlns:v="urn:schemas-microsoft-com:vml" Requires="v">
                <p:oleObj name="ChemDoodle OLE" r:id="rId3" imgW="2209680" imgH="800280" progId="CHEMDOODLEOLE.ChemDoodleEmbeddedObject.1">
                  <p:embed/>
                </p:oleObj>
              </mc:Choice>
              <mc:Fallback>
                <p:oleObj name="ChemDoodle OLE" r:id="rId3" imgW="2209680" imgH="800280" progId="CHEMDOODLEOLE.ChemDoodleEmbeddedObject.1">
                  <p:embed/>
                  <p:pic>
                    <p:nvPicPr>
                      <p:cNvPr id="2" name="Object 1">
                        <a:extLst>
                          <a:ext uri="{FF2B5EF4-FFF2-40B4-BE49-F238E27FC236}">
                            <a16:creationId xmlns:a16="http://schemas.microsoft.com/office/drawing/2014/main" id="{DA4DE298-B887-4B89-92DF-8541E3E74A39}"/>
                          </a:ext>
                        </a:extLst>
                      </p:cNvPr>
                      <p:cNvPicPr/>
                      <p:nvPr/>
                    </p:nvPicPr>
                    <p:blipFill>
                      <a:blip r:embed="rId4"/>
                      <a:stretch>
                        <a:fillRect/>
                      </a:stretch>
                    </p:blipFill>
                    <p:spPr>
                      <a:xfrm>
                        <a:off x="3259053" y="2125072"/>
                        <a:ext cx="3008346" cy="1089229"/>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1519F9C6-312C-4912-B46E-AECF430E485D}"/>
              </a:ext>
            </a:extLst>
          </p:cNvPr>
          <p:cNvSpPr txBox="1"/>
          <p:nvPr/>
        </p:nvSpPr>
        <p:spPr>
          <a:xfrm>
            <a:off x="959447" y="3355469"/>
            <a:ext cx="7731967" cy="698717"/>
          </a:xfrm>
          <a:prstGeom prst="rect">
            <a:avLst/>
          </a:prstGeom>
          <a:noFill/>
        </p:spPr>
        <p:txBody>
          <a:bodyPr wrap="square" rtlCol="0">
            <a:spAutoFit/>
          </a:bodyPr>
          <a:lstStyle/>
          <a:p>
            <a:pPr>
              <a:lnSpc>
                <a:spcPct val="150000"/>
              </a:lnSpc>
            </a:pPr>
            <a:r>
              <a:rPr lang="en-IN" dirty="0"/>
              <a:t>Benzimidazole ring should be substituted since non substituted benzimidazole derivatives causes thyroid enlargement.</a:t>
            </a:r>
          </a:p>
        </p:txBody>
      </p:sp>
    </p:spTree>
    <p:extLst>
      <p:ext uri="{BB962C8B-B14F-4D97-AF65-F5344CB8AC3E}">
        <p14:creationId xmlns:p14="http://schemas.microsoft.com/office/powerpoint/2010/main" val="161105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10" name="Oval 9">
            <a:extLst>
              <a:ext uri="{FF2B5EF4-FFF2-40B4-BE49-F238E27FC236}">
                <a16:creationId xmlns:a16="http://schemas.microsoft.com/office/drawing/2014/main" id="{FEA149D4-15E3-43E5-913E-409E1E70049D}"/>
              </a:ext>
            </a:extLst>
          </p:cNvPr>
          <p:cNvSpPr/>
          <p:nvPr/>
        </p:nvSpPr>
        <p:spPr>
          <a:xfrm>
            <a:off x="4354116" y="2034160"/>
            <a:ext cx="827484" cy="86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59</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3" name="TextBox 2">
            <a:extLst>
              <a:ext uri="{FF2B5EF4-FFF2-40B4-BE49-F238E27FC236}">
                <a16:creationId xmlns:a16="http://schemas.microsoft.com/office/drawing/2014/main" id="{E7A7F96D-3406-4D84-84F1-ED9869C22B89}"/>
              </a:ext>
            </a:extLst>
          </p:cNvPr>
          <p:cNvSpPr txBox="1"/>
          <p:nvPr/>
        </p:nvSpPr>
        <p:spPr>
          <a:xfrm>
            <a:off x="3084982" y="971109"/>
            <a:ext cx="4018724" cy="400110"/>
          </a:xfrm>
          <a:prstGeom prst="rect">
            <a:avLst/>
          </a:prstGeom>
          <a:noFill/>
        </p:spPr>
        <p:txBody>
          <a:bodyPr wrap="square" rtlCol="0">
            <a:spAutoFit/>
          </a:bodyPr>
          <a:lstStyle/>
          <a:p>
            <a:r>
              <a:rPr lang="en-IN" sz="2000" dirty="0"/>
              <a:t>SAR of Proton Pump Inhibitors</a:t>
            </a:r>
          </a:p>
        </p:txBody>
      </p:sp>
      <p:graphicFrame>
        <p:nvGraphicFramePr>
          <p:cNvPr id="2" name="Object 1">
            <a:extLst>
              <a:ext uri="{FF2B5EF4-FFF2-40B4-BE49-F238E27FC236}">
                <a16:creationId xmlns:a16="http://schemas.microsoft.com/office/drawing/2014/main" id="{DA4DE298-B887-4B89-92DF-8541E3E74A39}"/>
              </a:ext>
            </a:extLst>
          </p:cNvPr>
          <p:cNvGraphicFramePr>
            <a:graphicFrameLocks noChangeAspect="1"/>
          </p:cNvGraphicFramePr>
          <p:nvPr>
            <p:extLst>
              <p:ext uri="{D42A27DB-BD31-4B8C-83A1-F6EECF244321}">
                <p14:modId xmlns:p14="http://schemas.microsoft.com/office/powerpoint/2010/main" val="657299946"/>
              </p:ext>
            </p:extLst>
          </p:nvPr>
        </p:nvGraphicFramePr>
        <p:xfrm>
          <a:off x="3050778" y="2146344"/>
          <a:ext cx="3008346" cy="1089229"/>
        </p:xfrm>
        <a:graphic>
          <a:graphicData uri="http://schemas.openxmlformats.org/presentationml/2006/ole">
            <mc:AlternateContent xmlns:mc="http://schemas.openxmlformats.org/markup-compatibility/2006">
              <mc:Choice xmlns:v="urn:schemas-microsoft-com:vml" Requires="v">
                <p:oleObj name="ChemDoodle OLE" r:id="rId3" imgW="2209680" imgH="800280" progId="CHEMDOODLEOLE.ChemDoodleEmbeddedObject.1">
                  <p:embed/>
                </p:oleObj>
              </mc:Choice>
              <mc:Fallback>
                <p:oleObj name="ChemDoodle OLE" r:id="rId3" imgW="2209680" imgH="800280" progId="CHEMDOODLEOLE.ChemDoodleEmbeddedObject.1">
                  <p:embed/>
                  <p:pic>
                    <p:nvPicPr>
                      <p:cNvPr id="2" name="Object 1">
                        <a:extLst>
                          <a:ext uri="{FF2B5EF4-FFF2-40B4-BE49-F238E27FC236}">
                            <a16:creationId xmlns:a16="http://schemas.microsoft.com/office/drawing/2014/main" id="{DA4DE298-B887-4B89-92DF-8541E3E74A39}"/>
                          </a:ext>
                        </a:extLst>
                      </p:cNvPr>
                      <p:cNvPicPr/>
                      <p:nvPr/>
                    </p:nvPicPr>
                    <p:blipFill>
                      <a:blip r:embed="rId4"/>
                      <a:stretch>
                        <a:fillRect/>
                      </a:stretch>
                    </p:blipFill>
                    <p:spPr>
                      <a:xfrm>
                        <a:off x="3050778" y="2146344"/>
                        <a:ext cx="3008346" cy="1089229"/>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8FE2B57E-867E-4D3B-864F-2280BA65A01A}"/>
              </a:ext>
            </a:extLst>
          </p:cNvPr>
          <p:cNvSpPr txBox="1"/>
          <p:nvPr/>
        </p:nvSpPr>
        <p:spPr>
          <a:xfrm>
            <a:off x="639248" y="3304599"/>
            <a:ext cx="8022430" cy="698717"/>
          </a:xfrm>
          <a:prstGeom prst="rect">
            <a:avLst/>
          </a:prstGeom>
          <a:noFill/>
        </p:spPr>
        <p:txBody>
          <a:bodyPr wrap="square" rtlCol="0">
            <a:spAutoFit/>
          </a:bodyPr>
          <a:lstStyle/>
          <a:p>
            <a:pPr>
              <a:lnSpc>
                <a:spcPct val="150000"/>
              </a:lnSpc>
            </a:pPr>
            <a:r>
              <a:rPr lang="en-IN" dirty="0"/>
              <a:t>Replacement of the -SOCH</a:t>
            </a:r>
            <a:r>
              <a:rPr lang="en-IN" baseline="-25000" dirty="0"/>
              <a:t>2</a:t>
            </a:r>
            <a:r>
              <a:rPr lang="en-IN" dirty="0"/>
              <a:t>-, linking chain by variety of other groups like -SCH</a:t>
            </a:r>
            <a:r>
              <a:rPr lang="en-IN" baseline="-25000" dirty="0"/>
              <a:t>2</a:t>
            </a:r>
            <a:r>
              <a:rPr lang="en-IN" dirty="0"/>
              <a:t>-, -SO</a:t>
            </a:r>
            <a:r>
              <a:rPr lang="en-IN" baseline="-25000" dirty="0"/>
              <a:t>2</a:t>
            </a:r>
            <a:r>
              <a:rPr lang="en-IN" dirty="0"/>
              <a:t>CH</a:t>
            </a:r>
            <a:r>
              <a:rPr lang="en-IN" baseline="-25000" dirty="0"/>
              <a:t>2</a:t>
            </a:r>
            <a:r>
              <a:rPr lang="en-IN" dirty="0"/>
              <a:t>-, leads to loss of activity.</a:t>
            </a:r>
          </a:p>
        </p:txBody>
      </p:sp>
    </p:spTree>
    <p:extLst>
      <p:ext uri="{BB962C8B-B14F-4D97-AF65-F5344CB8AC3E}">
        <p14:creationId xmlns:p14="http://schemas.microsoft.com/office/powerpoint/2010/main" val="209204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55EB988-C344-419F-BF6C-37364C457636}"/>
              </a:ext>
            </a:extLst>
          </p:cNvPr>
          <p:cNvSpPr/>
          <p:nvPr/>
        </p:nvSpPr>
        <p:spPr>
          <a:xfrm>
            <a:off x="3305896" y="732710"/>
            <a:ext cx="2621756" cy="907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764506"/>
            <a:ext cx="8022430" cy="289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 name="Group 5">
            <a:extLst>
              <a:ext uri="{FF2B5EF4-FFF2-40B4-BE49-F238E27FC236}">
                <a16:creationId xmlns:a16="http://schemas.microsoft.com/office/drawing/2014/main" id="{42230B9E-78AD-4CB5-8787-BEE357BDA4F7}"/>
              </a:ext>
            </a:extLst>
          </p:cNvPr>
          <p:cNvGrpSpPr/>
          <p:nvPr/>
        </p:nvGrpSpPr>
        <p:grpSpPr>
          <a:xfrm>
            <a:off x="3659505" y="2068868"/>
            <a:ext cx="2576990" cy="2401364"/>
            <a:chOff x="3623636" y="1295390"/>
            <a:chExt cx="2543501" cy="2424983"/>
          </a:xfrm>
        </p:grpSpPr>
        <p:sp>
          <p:nvSpPr>
            <p:cNvPr id="28" name="Arrow: Curved Up 27">
              <a:extLst>
                <a:ext uri="{FF2B5EF4-FFF2-40B4-BE49-F238E27FC236}">
                  <a16:creationId xmlns:a16="http://schemas.microsoft.com/office/drawing/2014/main" id="{439A81CD-5ACB-4F89-BA5B-A64D23E93F43}"/>
                </a:ext>
              </a:extLst>
            </p:cNvPr>
            <p:cNvSpPr/>
            <p:nvPr/>
          </p:nvSpPr>
          <p:spPr>
            <a:xfrm>
              <a:off x="5262772" y="2813300"/>
              <a:ext cx="420120" cy="268401"/>
            </a:xfrm>
            <a:prstGeom prst="curvedUp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solidFill>
                  <a:schemeClr val="tx1"/>
                </a:solidFill>
              </a:endParaRPr>
            </a:p>
          </p:txBody>
        </p:sp>
        <p:sp>
          <p:nvSpPr>
            <p:cNvPr id="18" name="TextBox 17">
              <a:extLst>
                <a:ext uri="{FF2B5EF4-FFF2-40B4-BE49-F238E27FC236}">
                  <a16:creationId xmlns:a16="http://schemas.microsoft.com/office/drawing/2014/main" id="{551C1926-2C58-4D2E-8856-B400A0ED7098}"/>
                </a:ext>
              </a:extLst>
            </p:cNvPr>
            <p:cNvSpPr txBox="1"/>
            <p:nvPr/>
          </p:nvSpPr>
          <p:spPr>
            <a:xfrm>
              <a:off x="5472355" y="2523731"/>
              <a:ext cx="694782" cy="307777"/>
            </a:xfrm>
            <a:prstGeom prst="rect">
              <a:avLst/>
            </a:prstGeom>
            <a:noFill/>
          </p:spPr>
          <p:txBody>
            <a:bodyPr wrap="square" rtlCol="0">
              <a:spAutoFit/>
            </a:bodyPr>
            <a:lstStyle/>
            <a:p>
              <a:r>
                <a:rPr lang="en-IN" dirty="0"/>
                <a:t>CO</a:t>
              </a:r>
              <a:r>
                <a:rPr lang="en-IN" baseline="-25000" dirty="0"/>
                <a:t>2</a:t>
              </a:r>
            </a:p>
          </p:txBody>
        </p:sp>
        <p:grpSp>
          <p:nvGrpSpPr>
            <p:cNvPr id="3" name="Group 2">
              <a:extLst>
                <a:ext uri="{FF2B5EF4-FFF2-40B4-BE49-F238E27FC236}">
                  <a16:creationId xmlns:a16="http://schemas.microsoft.com/office/drawing/2014/main" id="{DB44C19F-5FED-49FB-8B6E-054FDABCE104}"/>
                </a:ext>
              </a:extLst>
            </p:cNvPr>
            <p:cNvGrpSpPr/>
            <p:nvPr/>
          </p:nvGrpSpPr>
          <p:grpSpPr>
            <a:xfrm>
              <a:off x="3623636" y="1295390"/>
              <a:ext cx="1866402" cy="2424983"/>
              <a:chOff x="3727185" y="1554261"/>
              <a:chExt cx="1866402" cy="2424983"/>
            </a:xfrm>
          </p:grpSpPr>
          <p:cxnSp>
            <p:nvCxnSpPr>
              <p:cNvPr id="5" name="Straight Arrow Connector 4">
                <a:extLst>
                  <a:ext uri="{FF2B5EF4-FFF2-40B4-BE49-F238E27FC236}">
                    <a16:creationId xmlns:a16="http://schemas.microsoft.com/office/drawing/2014/main" id="{F9929F8B-B77F-4BB7-9BCA-A0A355407FD5}"/>
                  </a:ext>
                </a:extLst>
              </p:cNvPr>
              <p:cNvCxnSpPr>
                <a:cxnSpLocks/>
              </p:cNvCxnSpPr>
              <p:nvPr/>
            </p:nvCxnSpPr>
            <p:spPr>
              <a:xfrm>
                <a:off x="4683435" y="2448131"/>
                <a:ext cx="0" cy="102870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id="{302A8FB8-5932-4FC2-BCFF-7005B7A2ACE4}"/>
                  </a:ext>
                </a:extLst>
              </p:cNvPr>
              <p:cNvSpPr/>
              <p:nvPr/>
            </p:nvSpPr>
            <p:spPr>
              <a:xfrm rot="1229644">
                <a:off x="3727185" y="2783951"/>
                <a:ext cx="1866402" cy="30435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Histamine decarboxylase</a:t>
                </a:r>
              </a:p>
            </p:txBody>
          </p:sp>
          <p:graphicFrame>
            <p:nvGraphicFramePr>
              <p:cNvPr id="30" name="Object 29">
                <a:extLst>
                  <a:ext uri="{FF2B5EF4-FFF2-40B4-BE49-F238E27FC236}">
                    <a16:creationId xmlns:a16="http://schemas.microsoft.com/office/drawing/2014/main" id="{E199EECE-C823-4FB7-A393-E0E247975644}"/>
                  </a:ext>
                </a:extLst>
              </p:cNvPr>
              <p:cNvGraphicFramePr>
                <a:graphicFrameLocks noChangeAspect="1"/>
              </p:cNvGraphicFramePr>
              <p:nvPr>
                <p:extLst>
                  <p:ext uri="{D42A27DB-BD31-4B8C-83A1-F6EECF244321}">
                    <p14:modId xmlns:p14="http://schemas.microsoft.com/office/powerpoint/2010/main" val="241796123"/>
                  </p:ext>
                </p:extLst>
              </p:nvPr>
            </p:nvGraphicFramePr>
            <p:xfrm>
              <a:off x="4107147" y="3268044"/>
              <a:ext cx="1397000" cy="711200"/>
            </p:xfrm>
            <a:graphic>
              <a:graphicData uri="http://schemas.openxmlformats.org/presentationml/2006/ole">
                <mc:AlternateContent xmlns:mc="http://schemas.openxmlformats.org/markup-compatibility/2006">
                  <mc:Choice xmlns:v="urn:schemas-microsoft-com:vml" Requires="v">
                    <p:oleObj name="ChemDoodle OLE" r:id="rId3" imgW="1397160" imgH="711360" progId="CHEMDOODLEOLE.ChemDoodleEmbeddedObject.1">
                      <p:embed/>
                    </p:oleObj>
                  </mc:Choice>
                  <mc:Fallback>
                    <p:oleObj name="ChemDoodle OLE" r:id="rId3" imgW="1397160" imgH="711360" progId="CHEMDOODLEOLE.ChemDoodleEmbeddedObject.1">
                      <p:embed/>
                      <p:pic>
                        <p:nvPicPr>
                          <p:cNvPr id="0" name=""/>
                          <p:cNvPicPr/>
                          <p:nvPr/>
                        </p:nvPicPr>
                        <p:blipFill>
                          <a:blip r:embed="rId4"/>
                          <a:stretch>
                            <a:fillRect/>
                          </a:stretch>
                        </p:blipFill>
                        <p:spPr>
                          <a:xfrm>
                            <a:off x="4107147" y="3268044"/>
                            <a:ext cx="1397000" cy="7112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1CEB8A95-FD71-433D-A074-0FF2BE3071E3}"/>
                  </a:ext>
                </a:extLst>
              </p:cNvPr>
              <p:cNvGraphicFramePr>
                <a:graphicFrameLocks noChangeAspect="1"/>
              </p:cNvGraphicFramePr>
              <p:nvPr>
                <p:extLst>
                  <p:ext uri="{D42A27DB-BD31-4B8C-83A1-F6EECF244321}">
                    <p14:modId xmlns:p14="http://schemas.microsoft.com/office/powerpoint/2010/main" val="1679386598"/>
                  </p:ext>
                </p:extLst>
              </p:nvPr>
            </p:nvGraphicFramePr>
            <p:xfrm>
              <a:off x="3965534" y="1554261"/>
              <a:ext cx="1397000" cy="787400"/>
            </p:xfrm>
            <a:graphic>
              <a:graphicData uri="http://schemas.openxmlformats.org/presentationml/2006/ole">
                <mc:AlternateContent xmlns:mc="http://schemas.openxmlformats.org/markup-compatibility/2006">
                  <mc:Choice xmlns:v="urn:schemas-microsoft-com:vml" Requires="v">
                    <p:oleObj name="ChemDoodle OLE" r:id="rId5" imgW="1397160" imgH="787320" progId="CHEMDOODLEOLE.ChemDoodleEmbeddedObject.1">
                      <p:embed/>
                    </p:oleObj>
                  </mc:Choice>
                  <mc:Fallback>
                    <p:oleObj name="ChemDoodle OLE" r:id="rId5" imgW="1397160" imgH="787320" progId="CHEMDOODLEOLE.ChemDoodleEmbeddedObject.1">
                      <p:embed/>
                      <p:pic>
                        <p:nvPicPr>
                          <p:cNvPr id="0" name=""/>
                          <p:cNvPicPr/>
                          <p:nvPr/>
                        </p:nvPicPr>
                        <p:blipFill>
                          <a:blip r:embed="rId6"/>
                          <a:stretch>
                            <a:fillRect/>
                          </a:stretch>
                        </p:blipFill>
                        <p:spPr>
                          <a:xfrm>
                            <a:off x="3965534" y="1554261"/>
                            <a:ext cx="1397000" cy="787400"/>
                          </a:xfrm>
                          <a:prstGeom prst="rect">
                            <a:avLst/>
                          </a:prstGeom>
                        </p:spPr>
                      </p:pic>
                    </p:oleObj>
                  </mc:Fallback>
                </mc:AlternateContent>
              </a:graphicData>
            </a:graphic>
          </p:graphicFrame>
        </p:grpSp>
      </p:grpSp>
      <p:sp>
        <p:nvSpPr>
          <p:cNvPr id="15" name="Rectangle 14">
            <a:extLst>
              <a:ext uri="{FF2B5EF4-FFF2-40B4-BE49-F238E27FC236}">
                <a16:creationId xmlns:a16="http://schemas.microsoft.com/office/drawing/2014/main" id="{4F8D42DD-CB77-426B-AFDB-80D3625CDF71}"/>
              </a:ext>
            </a:extLst>
          </p:cNvPr>
          <p:cNvSpPr/>
          <p:nvPr/>
        </p:nvSpPr>
        <p:spPr>
          <a:xfrm>
            <a:off x="1010799" y="517450"/>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149E1FA1-EE46-4CD5-9429-35E1A603D038}"/>
              </a:ext>
            </a:extLst>
          </p:cNvPr>
          <p:cNvSpPr txBox="1"/>
          <p:nvPr/>
        </p:nvSpPr>
        <p:spPr>
          <a:xfrm>
            <a:off x="3544194" y="1016237"/>
            <a:ext cx="3090927" cy="584775"/>
          </a:xfrm>
          <a:prstGeom prst="rect">
            <a:avLst/>
          </a:prstGeom>
          <a:noFill/>
        </p:spPr>
        <p:txBody>
          <a:bodyPr wrap="square" rtlCol="0">
            <a:spAutoFit/>
          </a:bodyPr>
          <a:lstStyle/>
          <a:p>
            <a:r>
              <a:rPr lang="en-IN" sz="2800" dirty="0"/>
              <a:t>Biosynthesis</a:t>
            </a:r>
            <a:r>
              <a:rPr lang="en-IN" sz="3200" dirty="0"/>
              <a:t> </a:t>
            </a:r>
          </a:p>
        </p:txBody>
      </p:sp>
      <p:sp>
        <p:nvSpPr>
          <p:cNvPr id="4" name="TextBox 3">
            <a:extLst>
              <a:ext uri="{FF2B5EF4-FFF2-40B4-BE49-F238E27FC236}">
                <a16:creationId xmlns:a16="http://schemas.microsoft.com/office/drawing/2014/main" id="{BCCF5C38-23CD-4AFF-AAD4-2CE245428970}"/>
              </a:ext>
            </a:extLst>
          </p:cNvPr>
          <p:cNvSpPr txBox="1"/>
          <p:nvPr/>
        </p:nvSpPr>
        <p:spPr>
          <a:xfrm>
            <a:off x="4178477" y="2736079"/>
            <a:ext cx="1147379" cy="246221"/>
          </a:xfrm>
          <a:prstGeom prst="rect">
            <a:avLst/>
          </a:prstGeom>
          <a:noFill/>
        </p:spPr>
        <p:txBody>
          <a:bodyPr wrap="square" rtlCol="0">
            <a:spAutoFit/>
          </a:bodyPr>
          <a:lstStyle/>
          <a:p>
            <a:r>
              <a:rPr lang="en-IN" sz="1000" b="1" dirty="0"/>
              <a:t>HISTIDINE</a:t>
            </a:r>
            <a:endParaRPr lang="en-IN" sz="1100" b="1" dirty="0"/>
          </a:p>
        </p:txBody>
      </p:sp>
      <p:sp>
        <p:nvSpPr>
          <p:cNvPr id="17" name="TextBox 16">
            <a:extLst>
              <a:ext uri="{FF2B5EF4-FFF2-40B4-BE49-F238E27FC236}">
                <a16:creationId xmlns:a16="http://schemas.microsoft.com/office/drawing/2014/main" id="{43AF3D1E-12A8-4C44-B7F9-63D2F6019B07}"/>
              </a:ext>
            </a:extLst>
          </p:cNvPr>
          <p:cNvSpPr txBox="1"/>
          <p:nvPr/>
        </p:nvSpPr>
        <p:spPr>
          <a:xfrm>
            <a:off x="4408968" y="4351546"/>
            <a:ext cx="1193900" cy="246221"/>
          </a:xfrm>
          <a:prstGeom prst="rect">
            <a:avLst/>
          </a:prstGeom>
          <a:noFill/>
        </p:spPr>
        <p:txBody>
          <a:bodyPr wrap="square">
            <a:spAutoFit/>
          </a:bodyPr>
          <a:lstStyle/>
          <a:p>
            <a:r>
              <a:rPr lang="en-IN" sz="1000" b="1" dirty="0"/>
              <a:t>HISTAMINE</a:t>
            </a:r>
            <a:endParaRPr lang="en-IN" sz="1800" b="1" dirty="0"/>
          </a:p>
        </p:txBody>
      </p:sp>
    </p:spTree>
    <p:extLst>
      <p:ext uri="{BB962C8B-B14F-4D97-AF65-F5344CB8AC3E}">
        <p14:creationId xmlns:p14="http://schemas.microsoft.com/office/powerpoint/2010/main" val="30067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10" name="Oval 9">
            <a:extLst>
              <a:ext uri="{FF2B5EF4-FFF2-40B4-BE49-F238E27FC236}">
                <a16:creationId xmlns:a16="http://schemas.microsoft.com/office/drawing/2014/main" id="{E44B6779-8065-4498-ABD4-2C328ED96D29}"/>
              </a:ext>
            </a:extLst>
          </p:cNvPr>
          <p:cNvSpPr/>
          <p:nvPr/>
        </p:nvSpPr>
        <p:spPr>
          <a:xfrm>
            <a:off x="4530578" y="2135377"/>
            <a:ext cx="732396" cy="77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60</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3" name="TextBox 2">
            <a:extLst>
              <a:ext uri="{FF2B5EF4-FFF2-40B4-BE49-F238E27FC236}">
                <a16:creationId xmlns:a16="http://schemas.microsoft.com/office/drawing/2014/main" id="{E7A7F96D-3406-4D84-84F1-ED9869C22B89}"/>
              </a:ext>
            </a:extLst>
          </p:cNvPr>
          <p:cNvSpPr txBox="1"/>
          <p:nvPr/>
        </p:nvSpPr>
        <p:spPr>
          <a:xfrm>
            <a:off x="3084982" y="971109"/>
            <a:ext cx="4018724" cy="400110"/>
          </a:xfrm>
          <a:prstGeom prst="rect">
            <a:avLst/>
          </a:prstGeom>
          <a:noFill/>
        </p:spPr>
        <p:txBody>
          <a:bodyPr wrap="square" rtlCol="0">
            <a:spAutoFit/>
          </a:bodyPr>
          <a:lstStyle/>
          <a:p>
            <a:r>
              <a:rPr lang="en-IN" sz="2000" dirty="0"/>
              <a:t>SAR of Proton Pump Inhibitors</a:t>
            </a:r>
          </a:p>
        </p:txBody>
      </p:sp>
      <p:graphicFrame>
        <p:nvGraphicFramePr>
          <p:cNvPr id="2" name="Object 1">
            <a:extLst>
              <a:ext uri="{FF2B5EF4-FFF2-40B4-BE49-F238E27FC236}">
                <a16:creationId xmlns:a16="http://schemas.microsoft.com/office/drawing/2014/main" id="{DA4DE298-B887-4B89-92DF-8541E3E74A39}"/>
              </a:ext>
            </a:extLst>
          </p:cNvPr>
          <p:cNvGraphicFramePr>
            <a:graphicFrameLocks noChangeAspect="1"/>
          </p:cNvGraphicFramePr>
          <p:nvPr>
            <p:extLst>
              <p:ext uri="{D42A27DB-BD31-4B8C-83A1-F6EECF244321}">
                <p14:modId xmlns:p14="http://schemas.microsoft.com/office/powerpoint/2010/main" val="3367363306"/>
              </p:ext>
            </p:extLst>
          </p:nvPr>
        </p:nvGraphicFramePr>
        <p:xfrm>
          <a:off x="3168519" y="2161587"/>
          <a:ext cx="3008346" cy="1089229"/>
        </p:xfrm>
        <a:graphic>
          <a:graphicData uri="http://schemas.openxmlformats.org/presentationml/2006/ole">
            <mc:AlternateContent xmlns:mc="http://schemas.openxmlformats.org/markup-compatibility/2006">
              <mc:Choice xmlns:v="urn:schemas-microsoft-com:vml" Requires="v">
                <p:oleObj name="ChemDoodle OLE" r:id="rId3" imgW="2209680" imgH="800280" progId="CHEMDOODLEOLE.ChemDoodleEmbeddedObject.1">
                  <p:embed/>
                </p:oleObj>
              </mc:Choice>
              <mc:Fallback>
                <p:oleObj name="ChemDoodle OLE" r:id="rId3" imgW="2209680" imgH="800280" progId="CHEMDOODLEOLE.ChemDoodleEmbeddedObject.1">
                  <p:embed/>
                  <p:pic>
                    <p:nvPicPr>
                      <p:cNvPr id="2" name="Object 1">
                        <a:extLst>
                          <a:ext uri="{FF2B5EF4-FFF2-40B4-BE49-F238E27FC236}">
                            <a16:creationId xmlns:a16="http://schemas.microsoft.com/office/drawing/2014/main" id="{DA4DE298-B887-4B89-92DF-8541E3E74A39}"/>
                          </a:ext>
                        </a:extLst>
                      </p:cNvPr>
                      <p:cNvPicPr/>
                      <p:nvPr/>
                    </p:nvPicPr>
                    <p:blipFill>
                      <a:blip r:embed="rId4"/>
                      <a:stretch>
                        <a:fillRect/>
                      </a:stretch>
                    </p:blipFill>
                    <p:spPr>
                      <a:xfrm>
                        <a:off x="3168519" y="2161587"/>
                        <a:ext cx="3008346" cy="1089229"/>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EE62C899-21A0-4D3C-BEBC-890EE8B5728E}"/>
              </a:ext>
            </a:extLst>
          </p:cNvPr>
          <p:cNvSpPr txBox="1"/>
          <p:nvPr/>
        </p:nvSpPr>
        <p:spPr>
          <a:xfrm>
            <a:off x="2675994" y="3343275"/>
            <a:ext cx="4836700" cy="307777"/>
          </a:xfrm>
          <a:prstGeom prst="rect">
            <a:avLst/>
          </a:prstGeom>
          <a:noFill/>
        </p:spPr>
        <p:txBody>
          <a:bodyPr wrap="square" rtlCol="0">
            <a:spAutoFit/>
          </a:bodyPr>
          <a:lstStyle/>
          <a:p>
            <a:r>
              <a:rPr lang="en-IN" dirty="0"/>
              <a:t>Extending -SOCH</a:t>
            </a:r>
            <a:r>
              <a:rPr lang="en-IN" baseline="-25000" dirty="0"/>
              <a:t>2</a:t>
            </a:r>
            <a:r>
              <a:rPr lang="en-IN" dirty="0"/>
              <a:t>- chain give rise to inactive compounds</a:t>
            </a:r>
          </a:p>
        </p:txBody>
      </p:sp>
    </p:spTree>
    <p:extLst>
      <p:ext uri="{BB962C8B-B14F-4D97-AF65-F5344CB8AC3E}">
        <p14:creationId xmlns:p14="http://schemas.microsoft.com/office/powerpoint/2010/main" val="103280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10" name="Oval 9">
            <a:extLst>
              <a:ext uri="{FF2B5EF4-FFF2-40B4-BE49-F238E27FC236}">
                <a16:creationId xmlns:a16="http://schemas.microsoft.com/office/drawing/2014/main" id="{61127FD1-61BC-410A-829D-EAE58D11DA2E}"/>
              </a:ext>
            </a:extLst>
          </p:cNvPr>
          <p:cNvSpPr/>
          <p:nvPr/>
        </p:nvSpPr>
        <p:spPr>
          <a:xfrm>
            <a:off x="5229297" y="2162507"/>
            <a:ext cx="1032588" cy="995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61</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3" name="TextBox 2">
            <a:extLst>
              <a:ext uri="{FF2B5EF4-FFF2-40B4-BE49-F238E27FC236}">
                <a16:creationId xmlns:a16="http://schemas.microsoft.com/office/drawing/2014/main" id="{E7A7F96D-3406-4D84-84F1-ED9869C22B89}"/>
              </a:ext>
            </a:extLst>
          </p:cNvPr>
          <p:cNvSpPr txBox="1"/>
          <p:nvPr/>
        </p:nvSpPr>
        <p:spPr>
          <a:xfrm>
            <a:off x="3084982" y="971109"/>
            <a:ext cx="4018724" cy="400110"/>
          </a:xfrm>
          <a:prstGeom prst="rect">
            <a:avLst/>
          </a:prstGeom>
          <a:noFill/>
        </p:spPr>
        <p:txBody>
          <a:bodyPr wrap="square" rtlCol="0">
            <a:spAutoFit/>
          </a:bodyPr>
          <a:lstStyle/>
          <a:p>
            <a:r>
              <a:rPr lang="en-IN" sz="2000" dirty="0"/>
              <a:t>SAR of Proton Pump Inhibitors</a:t>
            </a:r>
          </a:p>
        </p:txBody>
      </p:sp>
      <p:graphicFrame>
        <p:nvGraphicFramePr>
          <p:cNvPr id="2" name="Object 1">
            <a:extLst>
              <a:ext uri="{FF2B5EF4-FFF2-40B4-BE49-F238E27FC236}">
                <a16:creationId xmlns:a16="http://schemas.microsoft.com/office/drawing/2014/main" id="{DA4DE298-B887-4B89-92DF-8541E3E74A39}"/>
              </a:ext>
            </a:extLst>
          </p:cNvPr>
          <p:cNvGraphicFramePr>
            <a:graphicFrameLocks noChangeAspect="1"/>
          </p:cNvGraphicFramePr>
          <p:nvPr>
            <p:extLst>
              <p:ext uri="{D42A27DB-BD31-4B8C-83A1-F6EECF244321}">
                <p14:modId xmlns:p14="http://schemas.microsoft.com/office/powerpoint/2010/main" val="2296230416"/>
              </p:ext>
            </p:extLst>
          </p:nvPr>
        </p:nvGraphicFramePr>
        <p:xfrm>
          <a:off x="3192676" y="2201633"/>
          <a:ext cx="3008346" cy="1089229"/>
        </p:xfrm>
        <a:graphic>
          <a:graphicData uri="http://schemas.openxmlformats.org/presentationml/2006/ole">
            <mc:AlternateContent xmlns:mc="http://schemas.openxmlformats.org/markup-compatibility/2006">
              <mc:Choice xmlns:v="urn:schemas-microsoft-com:vml" Requires="v">
                <p:oleObj name="ChemDoodle OLE" r:id="rId3" imgW="2209680" imgH="800280" progId="CHEMDOODLEOLE.ChemDoodleEmbeddedObject.1">
                  <p:embed/>
                </p:oleObj>
              </mc:Choice>
              <mc:Fallback>
                <p:oleObj name="ChemDoodle OLE" r:id="rId3" imgW="2209680" imgH="800280" progId="CHEMDOODLEOLE.ChemDoodleEmbeddedObject.1">
                  <p:embed/>
                  <p:pic>
                    <p:nvPicPr>
                      <p:cNvPr id="2" name="Object 1">
                        <a:extLst>
                          <a:ext uri="{FF2B5EF4-FFF2-40B4-BE49-F238E27FC236}">
                            <a16:creationId xmlns:a16="http://schemas.microsoft.com/office/drawing/2014/main" id="{DA4DE298-B887-4B89-92DF-8541E3E74A39}"/>
                          </a:ext>
                        </a:extLst>
                      </p:cNvPr>
                      <p:cNvPicPr/>
                      <p:nvPr/>
                    </p:nvPicPr>
                    <p:blipFill>
                      <a:blip r:embed="rId4"/>
                      <a:stretch>
                        <a:fillRect/>
                      </a:stretch>
                    </p:blipFill>
                    <p:spPr>
                      <a:xfrm>
                        <a:off x="3192676" y="2201633"/>
                        <a:ext cx="3008346" cy="1089229"/>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1B101792-FAFF-49C5-B584-3F2834551ADD}"/>
              </a:ext>
            </a:extLst>
          </p:cNvPr>
          <p:cNvSpPr txBox="1"/>
          <p:nvPr/>
        </p:nvSpPr>
        <p:spPr>
          <a:xfrm>
            <a:off x="893779" y="3359888"/>
            <a:ext cx="7578709" cy="698717"/>
          </a:xfrm>
          <a:prstGeom prst="rect">
            <a:avLst/>
          </a:prstGeom>
          <a:noFill/>
        </p:spPr>
        <p:txBody>
          <a:bodyPr wrap="square" rtlCol="0">
            <a:spAutoFit/>
          </a:bodyPr>
          <a:lstStyle/>
          <a:p>
            <a:pPr>
              <a:lnSpc>
                <a:spcPct val="150000"/>
              </a:lnSpc>
            </a:pPr>
            <a:r>
              <a:rPr lang="en-IN" dirty="0"/>
              <a:t>The substituent which increases nucleophilicity of Pyridine Nitrogen makes compound more stable s/a –OCH3 &amp; easily convertible to active form </a:t>
            </a:r>
            <a:r>
              <a:rPr lang="en-IN" dirty="0" err="1"/>
              <a:t>sulfenamide</a:t>
            </a:r>
            <a:r>
              <a:rPr lang="en-IN" dirty="0"/>
              <a:t>.</a:t>
            </a:r>
          </a:p>
        </p:txBody>
      </p:sp>
    </p:spTree>
    <p:extLst>
      <p:ext uri="{BB962C8B-B14F-4D97-AF65-F5344CB8AC3E}">
        <p14:creationId xmlns:p14="http://schemas.microsoft.com/office/powerpoint/2010/main" val="382074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11" name="Oval 10">
            <a:extLst>
              <a:ext uri="{FF2B5EF4-FFF2-40B4-BE49-F238E27FC236}">
                <a16:creationId xmlns:a16="http://schemas.microsoft.com/office/drawing/2014/main" id="{EBDABF57-85D6-44FF-9DE3-E58C27CDEF60}"/>
              </a:ext>
            </a:extLst>
          </p:cNvPr>
          <p:cNvSpPr/>
          <p:nvPr/>
        </p:nvSpPr>
        <p:spPr>
          <a:xfrm>
            <a:off x="2967135" y="2201633"/>
            <a:ext cx="1710612" cy="1141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62</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3" name="TextBox 2">
            <a:extLst>
              <a:ext uri="{FF2B5EF4-FFF2-40B4-BE49-F238E27FC236}">
                <a16:creationId xmlns:a16="http://schemas.microsoft.com/office/drawing/2014/main" id="{E7A7F96D-3406-4D84-84F1-ED9869C22B89}"/>
              </a:ext>
            </a:extLst>
          </p:cNvPr>
          <p:cNvSpPr txBox="1"/>
          <p:nvPr/>
        </p:nvSpPr>
        <p:spPr>
          <a:xfrm>
            <a:off x="3084982" y="971109"/>
            <a:ext cx="4018724" cy="400110"/>
          </a:xfrm>
          <a:prstGeom prst="rect">
            <a:avLst/>
          </a:prstGeom>
          <a:noFill/>
        </p:spPr>
        <p:txBody>
          <a:bodyPr wrap="square" rtlCol="0">
            <a:spAutoFit/>
          </a:bodyPr>
          <a:lstStyle/>
          <a:p>
            <a:r>
              <a:rPr lang="en-IN" sz="2000" dirty="0"/>
              <a:t>SAR of Proton Pump Inhibitors</a:t>
            </a:r>
          </a:p>
        </p:txBody>
      </p:sp>
      <p:graphicFrame>
        <p:nvGraphicFramePr>
          <p:cNvPr id="2" name="Object 1">
            <a:extLst>
              <a:ext uri="{FF2B5EF4-FFF2-40B4-BE49-F238E27FC236}">
                <a16:creationId xmlns:a16="http://schemas.microsoft.com/office/drawing/2014/main" id="{DA4DE298-B887-4B89-92DF-8541E3E74A39}"/>
              </a:ext>
            </a:extLst>
          </p:cNvPr>
          <p:cNvGraphicFramePr>
            <a:graphicFrameLocks noChangeAspect="1"/>
          </p:cNvGraphicFramePr>
          <p:nvPr/>
        </p:nvGraphicFramePr>
        <p:xfrm>
          <a:off x="3192676" y="2201633"/>
          <a:ext cx="3008346" cy="1089229"/>
        </p:xfrm>
        <a:graphic>
          <a:graphicData uri="http://schemas.openxmlformats.org/presentationml/2006/ole">
            <mc:AlternateContent xmlns:mc="http://schemas.openxmlformats.org/markup-compatibility/2006">
              <mc:Choice xmlns:v="urn:schemas-microsoft-com:vml" Requires="v">
                <p:oleObj name="ChemDoodle OLE" r:id="rId3" imgW="2209680" imgH="800280" progId="CHEMDOODLEOLE.ChemDoodleEmbeddedObject.1">
                  <p:embed/>
                </p:oleObj>
              </mc:Choice>
              <mc:Fallback>
                <p:oleObj name="ChemDoodle OLE" r:id="rId3" imgW="2209680" imgH="800280" progId="CHEMDOODLEOLE.ChemDoodleEmbeddedObject.1">
                  <p:embed/>
                  <p:pic>
                    <p:nvPicPr>
                      <p:cNvPr id="2" name="Object 1">
                        <a:extLst>
                          <a:ext uri="{FF2B5EF4-FFF2-40B4-BE49-F238E27FC236}">
                            <a16:creationId xmlns:a16="http://schemas.microsoft.com/office/drawing/2014/main" id="{DA4DE298-B887-4B89-92DF-8541E3E74A39}"/>
                          </a:ext>
                        </a:extLst>
                      </p:cNvPr>
                      <p:cNvPicPr/>
                      <p:nvPr/>
                    </p:nvPicPr>
                    <p:blipFill>
                      <a:blip r:embed="rId4"/>
                      <a:stretch>
                        <a:fillRect/>
                      </a:stretch>
                    </p:blipFill>
                    <p:spPr>
                      <a:xfrm>
                        <a:off x="3192676" y="2201633"/>
                        <a:ext cx="3008346" cy="1089229"/>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9F3FCD8-1897-4FF6-83BD-D809DD30ED48}"/>
              </a:ext>
            </a:extLst>
          </p:cNvPr>
          <p:cNvSpPr txBox="1"/>
          <p:nvPr/>
        </p:nvSpPr>
        <p:spPr>
          <a:xfrm>
            <a:off x="809831" y="3312111"/>
            <a:ext cx="7748381" cy="698717"/>
          </a:xfrm>
          <a:prstGeom prst="rect">
            <a:avLst/>
          </a:prstGeom>
          <a:noFill/>
        </p:spPr>
        <p:txBody>
          <a:bodyPr wrap="square" rtlCol="0">
            <a:spAutoFit/>
          </a:bodyPr>
          <a:lstStyle/>
          <a:p>
            <a:pPr>
              <a:lnSpc>
                <a:spcPct val="150000"/>
              </a:lnSpc>
            </a:pPr>
            <a:r>
              <a:rPr lang="en-IN" dirty="0"/>
              <a:t>Presence of –OCH3 (electron withdrawing) at C-6 on benzimidazole make compound more stable &amp; easily convertible to active form </a:t>
            </a:r>
            <a:r>
              <a:rPr lang="en-IN" dirty="0" err="1"/>
              <a:t>sulfenamide</a:t>
            </a:r>
            <a:r>
              <a:rPr lang="en-IN" dirty="0"/>
              <a:t>.</a:t>
            </a:r>
          </a:p>
        </p:txBody>
      </p:sp>
    </p:spTree>
    <p:extLst>
      <p:ext uri="{BB962C8B-B14F-4D97-AF65-F5344CB8AC3E}">
        <p14:creationId xmlns:p14="http://schemas.microsoft.com/office/powerpoint/2010/main" val="104433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11" name="Oval 10">
            <a:extLst>
              <a:ext uri="{FF2B5EF4-FFF2-40B4-BE49-F238E27FC236}">
                <a16:creationId xmlns:a16="http://schemas.microsoft.com/office/drawing/2014/main" id="{EBDABF57-85D6-44FF-9DE3-E58C27CDEF60}"/>
              </a:ext>
            </a:extLst>
          </p:cNvPr>
          <p:cNvSpPr/>
          <p:nvPr/>
        </p:nvSpPr>
        <p:spPr>
          <a:xfrm>
            <a:off x="2967135" y="2201633"/>
            <a:ext cx="1710612" cy="1141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63</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3" name="TextBox 2">
            <a:extLst>
              <a:ext uri="{FF2B5EF4-FFF2-40B4-BE49-F238E27FC236}">
                <a16:creationId xmlns:a16="http://schemas.microsoft.com/office/drawing/2014/main" id="{E7A7F96D-3406-4D84-84F1-ED9869C22B89}"/>
              </a:ext>
            </a:extLst>
          </p:cNvPr>
          <p:cNvSpPr txBox="1"/>
          <p:nvPr/>
        </p:nvSpPr>
        <p:spPr>
          <a:xfrm>
            <a:off x="3084982" y="971109"/>
            <a:ext cx="4018724" cy="400110"/>
          </a:xfrm>
          <a:prstGeom prst="rect">
            <a:avLst/>
          </a:prstGeom>
          <a:noFill/>
        </p:spPr>
        <p:txBody>
          <a:bodyPr wrap="square" rtlCol="0">
            <a:spAutoFit/>
          </a:bodyPr>
          <a:lstStyle/>
          <a:p>
            <a:r>
              <a:rPr lang="en-IN" sz="2000" dirty="0"/>
              <a:t>SAR of Proton Pump Inhibitors</a:t>
            </a:r>
          </a:p>
        </p:txBody>
      </p:sp>
      <p:graphicFrame>
        <p:nvGraphicFramePr>
          <p:cNvPr id="2" name="Object 1">
            <a:extLst>
              <a:ext uri="{FF2B5EF4-FFF2-40B4-BE49-F238E27FC236}">
                <a16:creationId xmlns:a16="http://schemas.microsoft.com/office/drawing/2014/main" id="{DA4DE298-B887-4B89-92DF-8541E3E74A39}"/>
              </a:ext>
            </a:extLst>
          </p:cNvPr>
          <p:cNvGraphicFramePr>
            <a:graphicFrameLocks noChangeAspect="1"/>
          </p:cNvGraphicFramePr>
          <p:nvPr/>
        </p:nvGraphicFramePr>
        <p:xfrm>
          <a:off x="3192676" y="2201633"/>
          <a:ext cx="3008346" cy="1089229"/>
        </p:xfrm>
        <a:graphic>
          <a:graphicData uri="http://schemas.openxmlformats.org/presentationml/2006/ole">
            <mc:AlternateContent xmlns:mc="http://schemas.openxmlformats.org/markup-compatibility/2006">
              <mc:Choice xmlns:v="urn:schemas-microsoft-com:vml" Requires="v">
                <p:oleObj name="ChemDoodle OLE" r:id="rId3" imgW="2209680" imgH="800280" progId="CHEMDOODLEOLE.ChemDoodleEmbeddedObject.1">
                  <p:embed/>
                </p:oleObj>
              </mc:Choice>
              <mc:Fallback>
                <p:oleObj name="ChemDoodle OLE" r:id="rId3" imgW="2209680" imgH="800280" progId="CHEMDOODLEOLE.ChemDoodleEmbeddedObject.1">
                  <p:embed/>
                  <p:pic>
                    <p:nvPicPr>
                      <p:cNvPr id="2" name="Object 1">
                        <a:extLst>
                          <a:ext uri="{FF2B5EF4-FFF2-40B4-BE49-F238E27FC236}">
                            <a16:creationId xmlns:a16="http://schemas.microsoft.com/office/drawing/2014/main" id="{DA4DE298-B887-4B89-92DF-8541E3E74A39}"/>
                          </a:ext>
                        </a:extLst>
                      </p:cNvPr>
                      <p:cNvPicPr/>
                      <p:nvPr/>
                    </p:nvPicPr>
                    <p:blipFill>
                      <a:blip r:embed="rId4"/>
                      <a:stretch>
                        <a:fillRect/>
                      </a:stretch>
                    </p:blipFill>
                    <p:spPr>
                      <a:xfrm>
                        <a:off x="3192676" y="2201633"/>
                        <a:ext cx="3008346" cy="1089229"/>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9F3FCD8-1897-4FF6-83BD-D809DD30ED48}"/>
              </a:ext>
            </a:extLst>
          </p:cNvPr>
          <p:cNvSpPr txBox="1"/>
          <p:nvPr/>
        </p:nvSpPr>
        <p:spPr>
          <a:xfrm>
            <a:off x="809831" y="3312111"/>
            <a:ext cx="7748381" cy="698717"/>
          </a:xfrm>
          <a:prstGeom prst="rect">
            <a:avLst/>
          </a:prstGeom>
          <a:noFill/>
        </p:spPr>
        <p:txBody>
          <a:bodyPr wrap="square" rtlCol="0">
            <a:spAutoFit/>
          </a:bodyPr>
          <a:lstStyle/>
          <a:p>
            <a:pPr>
              <a:lnSpc>
                <a:spcPct val="150000"/>
              </a:lnSpc>
            </a:pPr>
            <a:r>
              <a:rPr lang="en-IN" dirty="0"/>
              <a:t>Presence of –OCH3 (electron withdrawing) at C-6 on benzimidazole make compound more stable &amp; easily convertible to active form </a:t>
            </a:r>
            <a:r>
              <a:rPr lang="en-IN" dirty="0" err="1"/>
              <a:t>sulfenamide</a:t>
            </a:r>
            <a:r>
              <a:rPr lang="en-IN" dirty="0"/>
              <a:t>.</a:t>
            </a:r>
          </a:p>
        </p:txBody>
      </p:sp>
    </p:spTree>
    <p:extLst>
      <p:ext uri="{BB962C8B-B14F-4D97-AF65-F5344CB8AC3E}">
        <p14:creationId xmlns:p14="http://schemas.microsoft.com/office/powerpoint/2010/main" val="365278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5" name="Oval 4">
            <a:extLst>
              <a:ext uri="{FF2B5EF4-FFF2-40B4-BE49-F238E27FC236}">
                <a16:creationId xmlns:a16="http://schemas.microsoft.com/office/drawing/2014/main" id="{A457E8B7-325A-407F-836C-733FAFF0781E}"/>
              </a:ext>
            </a:extLst>
          </p:cNvPr>
          <p:cNvSpPr/>
          <p:nvPr/>
        </p:nvSpPr>
        <p:spPr>
          <a:xfrm>
            <a:off x="5569520" y="3038390"/>
            <a:ext cx="764381" cy="375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64</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3" name="TextBox 2">
            <a:extLst>
              <a:ext uri="{FF2B5EF4-FFF2-40B4-BE49-F238E27FC236}">
                <a16:creationId xmlns:a16="http://schemas.microsoft.com/office/drawing/2014/main" id="{E7A7F96D-3406-4D84-84F1-ED9869C22B89}"/>
              </a:ext>
            </a:extLst>
          </p:cNvPr>
          <p:cNvSpPr txBox="1"/>
          <p:nvPr/>
        </p:nvSpPr>
        <p:spPr>
          <a:xfrm>
            <a:off x="3084982" y="971109"/>
            <a:ext cx="4018724" cy="400110"/>
          </a:xfrm>
          <a:prstGeom prst="rect">
            <a:avLst/>
          </a:prstGeom>
          <a:noFill/>
        </p:spPr>
        <p:txBody>
          <a:bodyPr wrap="square" rtlCol="0">
            <a:spAutoFit/>
          </a:bodyPr>
          <a:lstStyle/>
          <a:p>
            <a:r>
              <a:rPr lang="en-IN" sz="2000" dirty="0"/>
              <a:t>SAR of Proton Pump Inhibitors</a:t>
            </a:r>
          </a:p>
        </p:txBody>
      </p:sp>
      <p:sp>
        <p:nvSpPr>
          <p:cNvPr id="6" name="TextBox 5">
            <a:extLst>
              <a:ext uri="{FF2B5EF4-FFF2-40B4-BE49-F238E27FC236}">
                <a16:creationId xmlns:a16="http://schemas.microsoft.com/office/drawing/2014/main" id="{69F3FCD8-1897-4FF6-83BD-D809DD30ED48}"/>
              </a:ext>
            </a:extLst>
          </p:cNvPr>
          <p:cNvSpPr txBox="1"/>
          <p:nvPr/>
        </p:nvSpPr>
        <p:spPr>
          <a:xfrm>
            <a:off x="722812" y="3645647"/>
            <a:ext cx="7748381" cy="375552"/>
          </a:xfrm>
          <a:prstGeom prst="rect">
            <a:avLst/>
          </a:prstGeom>
          <a:noFill/>
        </p:spPr>
        <p:txBody>
          <a:bodyPr wrap="square" rtlCol="0">
            <a:spAutoFit/>
          </a:bodyPr>
          <a:lstStyle/>
          <a:p>
            <a:pPr>
              <a:lnSpc>
                <a:spcPct val="150000"/>
              </a:lnSpc>
            </a:pPr>
            <a:r>
              <a:rPr lang="en-IN" dirty="0"/>
              <a:t>Replacement  of -OCH</a:t>
            </a:r>
            <a:r>
              <a:rPr lang="en-IN" baseline="-25000" dirty="0"/>
              <a:t>3</a:t>
            </a:r>
            <a:r>
              <a:rPr lang="en-IN" dirty="0"/>
              <a:t> (methoxy group) by </a:t>
            </a:r>
            <a:r>
              <a:rPr lang="en-IN" dirty="0" err="1"/>
              <a:t>fluoromethyl</a:t>
            </a:r>
            <a:r>
              <a:rPr lang="en-IN" dirty="0"/>
              <a:t> (-CH</a:t>
            </a:r>
            <a:r>
              <a:rPr lang="en-IN" baseline="-25000" dirty="0"/>
              <a:t>3</a:t>
            </a:r>
            <a:r>
              <a:rPr lang="en-IN" dirty="0"/>
              <a:t>F) group decreases the activity.</a:t>
            </a:r>
          </a:p>
        </p:txBody>
      </p:sp>
      <p:graphicFrame>
        <p:nvGraphicFramePr>
          <p:cNvPr id="10" name="Object 9">
            <a:extLst>
              <a:ext uri="{FF2B5EF4-FFF2-40B4-BE49-F238E27FC236}">
                <a16:creationId xmlns:a16="http://schemas.microsoft.com/office/drawing/2014/main" id="{5665C861-260D-46F4-A257-6A019D558F1D}"/>
              </a:ext>
            </a:extLst>
          </p:cNvPr>
          <p:cNvGraphicFramePr>
            <a:graphicFrameLocks noChangeAspect="1"/>
          </p:cNvGraphicFramePr>
          <p:nvPr/>
        </p:nvGraphicFramePr>
        <p:xfrm>
          <a:off x="2946400" y="2030475"/>
          <a:ext cx="3251200" cy="1308100"/>
        </p:xfrm>
        <a:graphic>
          <a:graphicData uri="http://schemas.openxmlformats.org/presentationml/2006/ole">
            <mc:AlternateContent xmlns:mc="http://schemas.openxmlformats.org/markup-compatibility/2006">
              <mc:Choice xmlns:v="urn:schemas-microsoft-com:vml" Requires="v">
                <p:oleObj name="ChemDoodle OLE" r:id="rId3" imgW="3251160" imgH="1308240" progId="CHEMDOODLEOLE.ChemDoodleEmbeddedObject.1">
                  <p:embed/>
                </p:oleObj>
              </mc:Choice>
              <mc:Fallback>
                <p:oleObj name="ChemDoodle OLE" r:id="rId3" imgW="3251160" imgH="1308240" progId="CHEMDOODLEOLE.ChemDoodleEmbeddedObject.1">
                  <p:embed/>
                  <p:pic>
                    <p:nvPicPr>
                      <p:cNvPr id="10" name="Object 9">
                        <a:extLst>
                          <a:ext uri="{FF2B5EF4-FFF2-40B4-BE49-F238E27FC236}">
                            <a16:creationId xmlns:a16="http://schemas.microsoft.com/office/drawing/2014/main" id="{5665C861-260D-46F4-A257-6A019D558F1D}"/>
                          </a:ext>
                        </a:extLst>
                      </p:cNvPr>
                      <p:cNvPicPr/>
                      <p:nvPr/>
                    </p:nvPicPr>
                    <p:blipFill>
                      <a:blip r:embed="rId4"/>
                      <a:stretch>
                        <a:fillRect/>
                      </a:stretch>
                    </p:blipFill>
                    <p:spPr>
                      <a:xfrm>
                        <a:off x="2946400" y="2030475"/>
                        <a:ext cx="3251200" cy="13081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C0E6808B-2115-40BF-A8D7-4AB63A7FDE7E}"/>
              </a:ext>
            </a:extLst>
          </p:cNvPr>
          <p:cNvSpPr txBox="1"/>
          <p:nvPr/>
        </p:nvSpPr>
        <p:spPr>
          <a:xfrm>
            <a:off x="4182953" y="3303357"/>
            <a:ext cx="1411305" cy="307777"/>
          </a:xfrm>
          <a:prstGeom prst="rect">
            <a:avLst/>
          </a:prstGeom>
          <a:noFill/>
        </p:spPr>
        <p:txBody>
          <a:bodyPr wrap="square">
            <a:spAutoFit/>
          </a:bodyPr>
          <a:lstStyle/>
          <a:p>
            <a:r>
              <a:rPr lang="en-IN" b="1" dirty="0"/>
              <a:t>Pantoprazole</a:t>
            </a:r>
            <a:endParaRPr lang="en-IN" dirty="0"/>
          </a:p>
        </p:txBody>
      </p:sp>
    </p:spTree>
    <p:extLst>
      <p:ext uri="{BB962C8B-B14F-4D97-AF65-F5344CB8AC3E}">
        <p14:creationId xmlns:p14="http://schemas.microsoft.com/office/powerpoint/2010/main" val="49403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5" name="Oval 4">
            <a:extLst>
              <a:ext uri="{FF2B5EF4-FFF2-40B4-BE49-F238E27FC236}">
                <a16:creationId xmlns:a16="http://schemas.microsoft.com/office/drawing/2014/main" id="{A457E8B7-325A-407F-836C-733FAFF0781E}"/>
              </a:ext>
            </a:extLst>
          </p:cNvPr>
          <p:cNvSpPr/>
          <p:nvPr/>
        </p:nvSpPr>
        <p:spPr>
          <a:xfrm>
            <a:off x="5569520" y="3038390"/>
            <a:ext cx="764381" cy="375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65</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3" name="TextBox 2">
            <a:extLst>
              <a:ext uri="{FF2B5EF4-FFF2-40B4-BE49-F238E27FC236}">
                <a16:creationId xmlns:a16="http://schemas.microsoft.com/office/drawing/2014/main" id="{E7A7F96D-3406-4D84-84F1-ED9869C22B89}"/>
              </a:ext>
            </a:extLst>
          </p:cNvPr>
          <p:cNvSpPr txBox="1"/>
          <p:nvPr/>
        </p:nvSpPr>
        <p:spPr>
          <a:xfrm>
            <a:off x="3084982" y="971109"/>
            <a:ext cx="4018724" cy="400110"/>
          </a:xfrm>
          <a:prstGeom prst="rect">
            <a:avLst/>
          </a:prstGeom>
          <a:noFill/>
        </p:spPr>
        <p:txBody>
          <a:bodyPr wrap="square" rtlCol="0">
            <a:spAutoFit/>
          </a:bodyPr>
          <a:lstStyle/>
          <a:p>
            <a:r>
              <a:rPr lang="en-IN" sz="2000" dirty="0"/>
              <a:t>SAR of Proton Pump Inhibitors</a:t>
            </a:r>
          </a:p>
        </p:txBody>
      </p:sp>
      <p:sp>
        <p:nvSpPr>
          <p:cNvPr id="6" name="TextBox 5">
            <a:extLst>
              <a:ext uri="{FF2B5EF4-FFF2-40B4-BE49-F238E27FC236}">
                <a16:creationId xmlns:a16="http://schemas.microsoft.com/office/drawing/2014/main" id="{69F3FCD8-1897-4FF6-83BD-D809DD30ED48}"/>
              </a:ext>
            </a:extLst>
          </p:cNvPr>
          <p:cNvSpPr txBox="1"/>
          <p:nvPr/>
        </p:nvSpPr>
        <p:spPr>
          <a:xfrm>
            <a:off x="902744" y="3749461"/>
            <a:ext cx="7971722" cy="375552"/>
          </a:xfrm>
          <a:prstGeom prst="rect">
            <a:avLst/>
          </a:prstGeom>
          <a:noFill/>
        </p:spPr>
        <p:txBody>
          <a:bodyPr wrap="square" rtlCol="0">
            <a:spAutoFit/>
          </a:bodyPr>
          <a:lstStyle/>
          <a:p>
            <a:pPr>
              <a:lnSpc>
                <a:spcPct val="150000"/>
              </a:lnSpc>
            </a:pPr>
            <a:r>
              <a:rPr lang="en-IN" dirty="0"/>
              <a:t>Replacement  of -OCH</a:t>
            </a:r>
            <a:r>
              <a:rPr lang="en-IN" baseline="-25000" dirty="0"/>
              <a:t>3</a:t>
            </a:r>
            <a:r>
              <a:rPr lang="en-IN" dirty="0"/>
              <a:t> (methoxy group) by trimethyl group (-CH</a:t>
            </a:r>
            <a:r>
              <a:rPr lang="en-IN" baseline="-25000" dirty="0"/>
              <a:t>3</a:t>
            </a:r>
            <a:r>
              <a:rPr lang="en-IN" dirty="0"/>
              <a:t>) groups decreases the activity    </a:t>
            </a:r>
            <a:endParaRPr lang="en-IN" baseline="-25000" dirty="0"/>
          </a:p>
        </p:txBody>
      </p:sp>
      <p:sp>
        <p:nvSpPr>
          <p:cNvPr id="13" name="TextBox 12">
            <a:extLst>
              <a:ext uri="{FF2B5EF4-FFF2-40B4-BE49-F238E27FC236}">
                <a16:creationId xmlns:a16="http://schemas.microsoft.com/office/drawing/2014/main" id="{C0E6808B-2115-40BF-A8D7-4AB63A7FDE7E}"/>
              </a:ext>
            </a:extLst>
          </p:cNvPr>
          <p:cNvSpPr txBox="1"/>
          <p:nvPr/>
        </p:nvSpPr>
        <p:spPr>
          <a:xfrm>
            <a:off x="4182953" y="3303357"/>
            <a:ext cx="1411305" cy="307777"/>
          </a:xfrm>
          <a:prstGeom prst="rect">
            <a:avLst/>
          </a:prstGeom>
          <a:noFill/>
        </p:spPr>
        <p:txBody>
          <a:bodyPr wrap="square">
            <a:spAutoFit/>
          </a:bodyPr>
          <a:lstStyle/>
          <a:p>
            <a:r>
              <a:rPr lang="en-IN" b="1" dirty="0"/>
              <a:t>Omeprazole</a:t>
            </a:r>
            <a:endParaRPr lang="en-IN" dirty="0"/>
          </a:p>
        </p:txBody>
      </p:sp>
      <p:graphicFrame>
        <p:nvGraphicFramePr>
          <p:cNvPr id="11" name="Object 10">
            <a:extLst>
              <a:ext uri="{FF2B5EF4-FFF2-40B4-BE49-F238E27FC236}">
                <a16:creationId xmlns:a16="http://schemas.microsoft.com/office/drawing/2014/main" id="{7C547517-82E9-4116-BECE-E73C6FC976AD}"/>
              </a:ext>
            </a:extLst>
          </p:cNvPr>
          <p:cNvGraphicFramePr>
            <a:graphicFrameLocks noChangeAspect="1"/>
          </p:cNvGraphicFramePr>
          <p:nvPr>
            <p:extLst>
              <p:ext uri="{D42A27DB-BD31-4B8C-83A1-F6EECF244321}">
                <p14:modId xmlns:p14="http://schemas.microsoft.com/office/powerpoint/2010/main" val="795644972"/>
              </p:ext>
            </p:extLst>
          </p:nvPr>
        </p:nvGraphicFramePr>
        <p:xfrm>
          <a:off x="3060252" y="2420926"/>
          <a:ext cx="3263900" cy="927100"/>
        </p:xfrm>
        <a:graphic>
          <a:graphicData uri="http://schemas.openxmlformats.org/presentationml/2006/ole">
            <mc:AlternateContent xmlns:mc="http://schemas.openxmlformats.org/markup-compatibility/2006">
              <mc:Choice xmlns:v="urn:schemas-microsoft-com:vml" Requires="v">
                <p:oleObj name="ChemDoodle OLE" r:id="rId3" imgW="3263760" imgH="927000" progId="CHEMDOODLEOLE.ChemDoodleEmbeddedObject.1">
                  <p:embed/>
                </p:oleObj>
              </mc:Choice>
              <mc:Fallback>
                <p:oleObj name="ChemDoodle OLE" r:id="rId3" imgW="3263760" imgH="927000" progId="CHEMDOODLEOLE.ChemDoodleEmbeddedObject.1">
                  <p:embed/>
                  <p:pic>
                    <p:nvPicPr>
                      <p:cNvPr id="2" name="Object 1">
                        <a:extLst>
                          <a:ext uri="{FF2B5EF4-FFF2-40B4-BE49-F238E27FC236}">
                            <a16:creationId xmlns:a16="http://schemas.microsoft.com/office/drawing/2014/main" id="{EF1D7737-03ED-4C56-AC8E-121378E049D4}"/>
                          </a:ext>
                        </a:extLst>
                      </p:cNvPr>
                      <p:cNvPicPr/>
                      <p:nvPr/>
                    </p:nvPicPr>
                    <p:blipFill>
                      <a:blip r:embed="rId4"/>
                      <a:stretch>
                        <a:fillRect/>
                      </a:stretch>
                    </p:blipFill>
                    <p:spPr>
                      <a:xfrm>
                        <a:off x="3060252" y="2420926"/>
                        <a:ext cx="3263900" cy="927100"/>
                      </a:xfrm>
                      <a:prstGeom prst="rect">
                        <a:avLst/>
                      </a:prstGeom>
                    </p:spPr>
                  </p:pic>
                </p:oleObj>
              </mc:Fallback>
            </mc:AlternateContent>
          </a:graphicData>
        </a:graphic>
      </p:graphicFrame>
    </p:spTree>
    <p:extLst>
      <p:ext uri="{BB962C8B-B14F-4D97-AF65-F5344CB8AC3E}">
        <p14:creationId xmlns:p14="http://schemas.microsoft.com/office/powerpoint/2010/main" val="346185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2" name="Oval 1">
            <a:extLst>
              <a:ext uri="{FF2B5EF4-FFF2-40B4-BE49-F238E27FC236}">
                <a16:creationId xmlns:a16="http://schemas.microsoft.com/office/drawing/2014/main" id="{8CE9217A-EC6B-4CFB-A397-4D2C651AA55C}"/>
              </a:ext>
            </a:extLst>
          </p:cNvPr>
          <p:cNvSpPr/>
          <p:nvPr/>
        </p:nvSpPr>
        <p:spPr>
          <a:xfrm>
            <a:off x="3507581" y="2788474"/>
            <a:ext cx="292894" cy="180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a:extLst>
              <a:ext uri="{FF2B5EF4-FFF2-40B4-BE49-F238E27FC236}">
                <a16:creationId xmlns:a16="http://schemas.microsoft.com/office/drawing/2014/main" id="{A457E8B7-325A-407F-836C-733FAFF0781E}"/>
              </a:ext>
            </a:extLst>
          </p:cNvPr>
          <p:cNvSpPr/>
          <p:nvPr/>
        </p:nvSpPr>
        <p:spPr>
          <a:xfrm>
            <a:off x="5569520" y="3038390"/>
            <a:ext cx="764381" cy="375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66</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893779" y="493817"/>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3" name="TextBox 2">
            <a:extLst>
              <a:ext uri="{FF2B5EF4-FFF2-40B4-BE49-F238E27FC236}">
                <a16:creationId xmlns:a16="http://schemas.microsoft.com/office/drawing/2014/main" id="{E7A7F96D-3406-4D84-84F1-ED9869C22B89}"/>
              </a:ext>
            </a:extLst>
          </p:cNvPr>
          <p:cNvSpPr txBox="1"/>
          <p:nvPr/>
        </p:nvSpPr>
        <p:spPr>
          <a:xfrm>
            <a:off x="3084982" y="971109"/>
            <a:ext cx="4018724" cy="400110"/>
          </a:xfrm>
          <a:prstGeom prst="rect">
            <a:avLst/>
          </a:prstGeom>
          <a:noFill/>
        </p:spPr>
        <p:txBody>
          <a:bodyPr wrap="square" rtlCol="0">
            <a:spAutoFit/>
          </a:bodyPr>
          <a:lstStyle/>
          <a:p>
            <a:r>
              <a:rPr lang="en-IN" sz="2000" dirty="0"/>
              <a:t>SAR of Proton Pump Inhibitors</a:t>
            </a:r>
          </a:p>
        </p:txBody>
      </p:sp>
      <p:sp>
        <p:nvSpPr>
          <p:cNvPr id="13" name="TextBox 12">
            <a:extLst>
              <a:ext uri="{FF2B5EF4-FFF2-40B4-BE49-F238E27FC236}">
                <a16:creationId xmlns:a16="http://schemas.microsoft.com/office/drawing/2014/main" id="{C0E6808B-2115-40BF-A8D7-4AB63A7FDE7E}"/>
              </a:ext>
            </a:extLst>
          </p:cNvPr>
          <p:cNvSpPr txBox="1"/>
          <p:nvPr/>
        </p:nvSpPr>
        <p:spPr>
          <a:xfrm>
            <a:off x="4182953" y="3303357"/>
            <a:ext cx="1411305" cy="307777"/>
          </a:xfrm>
          <a:prstGeom prst="rect">
            <a:avLst/>
          </a:prstGeom>
          <a:noFill/>
        </p:spPr>
        <p:txBody>
          <a:bodyPr wrap="square">
            <a:spAutoFit/>
          </a:bodyPr>
          <a:lstStyle/>
          <a:p>
            <a:r>
              <a:rPr lang="en-IN" b="1" dirty="0"/>
              <a:t>Omeprazole</a:t>
            </a:r>
            <a:endParaRPr lang="en-IN" dirty="0"/>
          </a:p>
        </p:txBody>
      </p:sp>
      <p:graphicFrame>
        <p:nvGraphicFramePr>
          <p:cNvPr id="11" name="Object 10">
            <a:extLst>
              <a:ext uri="{FF2B5EF4-FFF2-40B4-BE49-F238E27FC236}">
                <a16:creationId xmlns:a16="http://schemas.microsoft.com/office/drawing/2014/main" id="{7C547517-82E9-4116-BECE-E73C6FC976AD}"/>
              </a:ext>
            </a:extLst>
          </p:cNvPr>
          <p:cNvGraphicFramePr>
            <a:graphicFrameLocks noChangeAspect="1"/>
          </p:cNvGraphicFramePr>
          <p:nvPr/>
        </p:nvGraphicFramePr>
        <p:xfrm>
          <a:off x="3060252" y="2420926"/>
          <a:ext cx="3263900" cy="927100"/>
        </p:xfrm>
        <a:graphic>
          <a:graphicData uri="http://schemas.openxmlformats.org/presentationml/2006/ole">
            <mc:AlternateContent xmlns:mc="http://schemas.openxmlformats.org/markup-compatibility/2006">
              <mc:Choice xmlns:v="urn:schemas-microsoft-com:vml" Requires="v">
                <p:oleObj name="ChemDoodle OLE" r:id="rId3" imgW="3263760" imgH="927000" progId="CHEMDOODLEOLE.ChemDoodleEmbeddedObject.1">
                  <p:embed/>
                </p:oleObj>
              </mc:Choice>
              <mc:Fallback>
                <p:oleObj name="ChemDoodle OLE" r:id="rId3" imgW="3263760" imgH="927000" progId="CHEMDOODLEOLE.ChemDoodleEmbeddedObject.1">
                  <p:embed/>
                  <p:pic>
                    <p:nvPicPr>
                      <p:cNvPr id="11" name="Object 10">
                        <a:extLst>
                          <a:ext uri="{FF2B5EF4-FFF2-40B4-BE49-F238E27FC236}">
                            <a16:creationId xmlns:a16="http://schemas.microsoft.com/office/drawing/2014/main" id="{7C547517-82E9-4116-BECE-E73C6FC976AD}"/>
                          </a:ext>
                        </a:extLst>
                      </p:cNvPr>
                      <p:cNvPicPr/>
                      <p:nvPr/>
                    </p:nvPicPr>
                    <p:blipFill>
                      <a:blip r:embed="rId4"/>
                      <a:stretch>
                        <a:fillRect/>
                      </a:stretch>
                    </p:blipFill>
                    <p:spPr>
                      <a:xfrm>
                        <a:off x="3060252" y="2420926"/>
                        <a:ext cx="3263900" cy="9271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6441F292-422A-4601-BA0C-797310727327}"/>
              </a:ext>
            </a:extLst>
          </p:cNvPr>
          <p:cNvSpPr txBox="1"/>
          <p:nvPr/>
        </p:nvSpPr>
        <p:spPr>
          <a:xfrm>
            <a:off x="1235868" y="3811601"/>
            <a:ext cx="7322344" cy="307777"/>
          </a:xfrm>
          <a:prstGeom prst="rect">
            <a:avLst/>
          </a:prstGeom>
          <a:noFill/>
        </p:spPr>
        <p:txBody>
          <a:bodyPr wrap="square" rtlCol="0">
            <a:spAutoFit/>
          </a:bodyPr>
          <a:lstStyle/>
          <a:p>
            <a:r>
              <a:rPr lang="en-IN" dirty="0"/>
              <a:t>Addition of </a:t>
            </a:r>
            <a:r>
              <a:rPr lang="en-IN" dirty="0" err="1"/>
              <a:t>difluoroaldehyde</a:t>
            </a:r>
            <a:r>
              <a:rPr lang="en-IN" dirty="0"/>
              <a:t> (-FCHO-F) group at 6</a:t>
            </a:r>
            <a:r>
              <a:rPr lang="en-IN" baseline="30000" dirty="0"/>
              <a:t>th</a:t>
            </a:r>
            <a:r>
              <a:rPr lang="en-IN" dirty="0"/>
              <a:t> position increases the activity</a:t>
            </a:r>
            <a:endParaRPr lang="en-IN" baseline="30000" dirty="0"/>
          </a:p>
        </p:txBody>
      </p:sp>
    </p:spTree>
    <p:extLst>
      <p:ext uri="{BB962C8B-B14F-4D97-AF65-F5344CB8AC3E}">
        <p14:creationId xmlns:p14="http://schemas.microsoft.com/office/powerpoint/2010/main" val="363083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67</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449284"/>
            <a:ext cx="8022430" cy="3208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1293829" y="485775"/>
            <a:ext cx="6742890" cy="96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pic>
        <p:nvPicPr>
          <p:cNvPr id="10" name="Picture 2">
            <a:extLst>
              <a:ext uri="{FF2B5EF4-FFF2-40B4-BE49-F238E27FC236}">
                <a16:creationId xmlns:a16="http://schemas.microsoft.com/office/drawing/2014/main" id="{26CC7662-C7D8-4B05-B060-32527033E76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2008" y="1499249"/>
            <a:ext cx="2538479" cy="31584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A3EDF21-98D8-4994-B514-527659EF0367}"/>
              </a:ext>
            </a:extLst>
          </p:cNvPr>
          <p:cNvSpPr txBox="1"/>
          <p:nvPr/>
        </p:nvSpPr>
        <p:spPr>
          <a:xfrm>
            <a:off x="3007519" y="782863"/>
            <a:ext cx="3691861" cy="369332"/>
          </a:xfrm>
          <a:prstGeom prst="rect">
            <a:avLst/>
          </a:prstGeom>
          <a:noFill/>
        </p:spPr>
        <p:txBody>
          <a:bodyPr wrap="square">
            <a:spAutoFit/>
          </a:bodyPr>
          <a:lstStyle/>
          <a:p>
            <a:r>
              <a:rPr lang="en-IN" sz="1800" b="1" dirty="0"/>
              <a:t>MOA of Proton Pump Inhibitors</a:t>
            </a:r>
          </a:p>
        </p:txBody>
      </p:sp>
      <p:sp>
        <p:nvSpPr>
          <p:cNvPr id="2" name="TextBox 1">
            <a:extLst>
              <a:ext uri="{FF2B5EF4-FFF2-40B4-BE49-F238E27FC236}">
                <a16:creationId xmlns:a16="http://schemas.microsoft.com/office/drawing/2014/main" id="{3CF35EAD-8BB9-433D-BF4C-857DB18B8442}"/>
              </a:ext>
            </a:extLst>
          </p:cNvPr>
          <p:cNvSpPr txBox="1"/>
          <p:nvPr/>
        </p:nvSpPr>
        <p:spPr>
          <a:xfrm>
            <a:off x="5593239" y="1776232"/>
            <a:ext cx="2959230" cy="2554545"/>
          </a:xfrm>
          <a:prstGeom prst="rect">
            <a:avLst/>
          </a:prstGeom>
          <a:noFill/>
        </p:spPr>
        <p:txBody>
          <a:bodyPr wrap="square" rtlCol="0">
            <a:spAutoFit/>
          </a:bodyPr>
          <a:lstStyle/>
          <a:p>
            <a:pPr marL="171450" indent="-171450" algn="just">
              <a:buFont typeface="Arial" panose="020B0604020202020204" pitchFamily="34" charset="0"/>
              <a:buChar char="•"/>
            </a:pPr>
            <a:r>
              <a:rPr lang="en-US" sz="1000" dirty="0"/>
              <a:t>These drugs suppress gastric acid secretion through H+ K+ ATPase pump, the two major signaling pathways that are present with the parietal cells, that is, cAMP dependent and Ca2+. </a:t>
            </a:r>
          </a:p>
          <a:p>
            <a:pPr marL="171450" indent="-171450" algn="just">
              <a:buFont typeface="Arial" panose="020B0604020202020204" pitchFamily="34" charset="0"/>
              <a:buChar char="•"/>
            </a:pPr>
            <a:r>
              <a:rPr lang="en-US" sz="1000" dirty="0"/>
              <a:t>The respective receptors for the actions are M</a:t>
            </a:r>
            <a:r>
              <a:rPr lang="en-US" sz="1000" baseline="-25000" dirty="0"/>
              <a:t>3</a:t>
            </a:r>
            <a:r>
              <a:rPr lang="en-US" sz="1000" dirty="0"/>
              <a:t> and H</a:t>
            </a:r>
            <a:r>
              <a:rPr lang="en-US" sz="1000" baseline="-25000" dirty="0"/>
              <a:t>2</a:t>
            </a:r>
            <a:r>
              <a:rPr lang="en-US" sz="1000" dirty="0"/>
              <a:t>. </a:t>
            </a:r>
          </a:p>
          <a:p>
            <a:pPr marL="171450" indent="-171450" algn="just">
              <a:buFont typeface="Arial" panose="020B0604020202020204" pitchFamily="34" charset="0"/>
              <a:buChar char="•"/>
            </a:pPr>
            <a:r>
              <a:rPr lang="en-US" sz="1000" dirty="0"/>
              <a:t>These receptors are modulated through the respective ionic mechanism and elicited by the acetylcholine from M3 and histamine from H2 receptor for release of the gastric acid mediated through H+ K+ ATPase pump. The proton pump inhibitors act on these receptors and inhibit H+ K+ ATPase and reduce the activation of parietal cells to release the gastric acid.</a:t>
            </a:r>
            <a:endParaRPr lang="en-IN" sz="1000" dirty="0"/>
          </a:p>
        </p:txBody>
      </p:sp>
    </p:spTree>
    <p:extLst>
      <p:ext uri="{BB962C8B-B14F-4D97-AF65-F5344CB8AC3E}">
        <p14:creationId xmlns:p14="http://schemas.microsoft.com/office/powerpoint/2010/main" val="78422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68</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625484" y="1535906"/>
            <a:ext cx="8022430" cy="31218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1107686" y="515933"/>
            <a:ext cx="6928627" cy="1042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11" name="TextBox 10">
            <a:extLst>
              <a:ext uri="{FF2B5EF4-FFF2-40B4-BE49-F238E27FC236}">
                <a16:creationId xmlns:a16="http://schemas.microsoft.com/office/drawing/2014/main" id="{CB056AB7-7293-48CF-897F-872A6E5F9536}"/>
              </a:ext>
            </a:extLst>
          </p:cNvPr>
          <p:cNvSpPr txBox="1"/>
          <p:nvPr/>
        </p:nvSpPr>
        <p:spPr>
          <a:xfrm>
            <a:off x="3186112" y="861421"/>
            <a:ext cx="2864644" cy="307777"/>
          </a:xfrm>
          <a:prstGeom prst="rect">
            <a:avLst/>
          </a:prstGeom>
          <a:noFill/>
        </p:spPr>
        <p:txBody>
          <a:bodyPr wrap="square">
            <a:spAutoFit/>
          </a:bodyPr>
          <a:lstStyle/>
          <a:p>
            <a:r>
              <a:rPr lang="en-IN" sz="1400" b="1" dirty="0"/>
              <a:t>MOA of Proton Pump Inhibitors</a:t>
            </a:r>
          </a:p>
        </p:txBody>
      </p:sp>
      <p:graphicFrame>
        <p:nvGraphicFramePr>
          <p:cNvPr id="3" name="Diagram 2">
            <a:extLst>
              <a:ext uri="{FF2B5EF4-FFF2-40B4-BE49-F238E27FC236}">
                <a16:creationId xmlns:a16="http://schemas.microsoft.com/office/drawing/2014/main" id="{52F416DF-F752-4DDF-B6D4-6F54106DAF09}"/>
              </a:ext>
            </a:extLst>
          </p:cNvPr>
          <p:cNvGraphicFramePr/>
          <p:nvPr>
            <p:extLst>
              <p:ext uri="{D42A27DB-BD31-4B8C-83A1-F6EECF244321}">
                <p14:modId xmlns:p14="http://schemas.microsoft.com/office/powerpoint/2010/main" val="1247932047"/>
              </p:ext>
            </p:extLst>
          </p:nvPr>
        </p:nvGraphicFramePr>
        <p:xfrm>
          <a:off x="625484" y="1592535"/>
          <a:ext cx="8213692" cy="2960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074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b="1"/>
              <a:t>69</a:t>
            </a:fld>
            <a:endParaRPr b="1"/>
          </a:p>
        </p:txBody>
      </p:sp>
      <p:sp>
        <p:nvSpPr>
          <p:cNvPr id="7" name="Rectangle 6">
            <a:extLst>
              <a:ext uri="{FF2B5EF4-FFF2-40B4-BE49-F238E27FC236}">
                <a16:creationId xmlns:a16="http://schemas.microsoft.com/office/drawing/2014/main" id="{83CB27D7-1895-42A5-9FC5-8D7E54257F69}"/>
              </a:ext>
            </a:extLst>
          </p:cNvPr>
          <p:cNvSpPr/>
          <p:nvPr/>
        </p:nvSpPr>
        <p:spPr>
          <a:xfrm>
            <a:off x="585788" y="535782"/>
            <a:ext cx="8022430" cy="4121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graphicFrame>
        <p:nvGraphicFramePr>
          <p:cNvPr id="4" name="Object 3">
            <a:extLst>
              <a:ext uri="{FF2B5EF4-FFF2-40B4-BE49-F238E27FC236}">
                <a16:creationId xmlns:a16="http://schemas.microsoft.com/office/drawing/2014/main" id="{1FB62DF1-F350-447D-A786-B9B6A53BA9B5}"/>
              </a:ext>
            </a:extLst>
          </p:cNvPr>
          <p:cNvGraphicFramePr>
            <a:graphicFrameLocks noChangeAspect="1"/>
          </p:cNvGraphicFramePr>
          <p:nvPr>
            <p:extLst>
              <p:ext uri="{D42A27DB-BD31-4B8C-83A1-F6EECF244321}">
                <p14:modId xmlns:p14="http://schemas.microsoft.com/office/powerpoint/2010/main" val="2427911557"/>
              </p:ext>
            </p:extLst>
          </p:nvPr>
        </p:nvGraphicFramePr>
        <p:xfrm>
          <a:off x="787026" y="1052513"/>
          <a:ext cx="7670800" cy="2324100"/>
        </p:xfrm>
        <a:graphic>
          <a:graphicData uri="http://schemas.openxmlformats.org/presentationml/2006/ole">
            <mc:AlternateContent xmlns:mc="http://schemas.openxmlformats.org/markup-compatibility/2006">
              <mc:Choice xmlns:v="urn:schemas-microsoft-com:vml" Requires="v">
                <p:oleObj name="ChemDoodle OLE" r:id="rId3" imgW="7670880" imgH="2324160" progId="CHEMDOODLEOLE.ChemDoodleEmbeddedObject.1">
                  <p:embed/>
                </p:oleObj>
              </mc:Choice>
              <mc:Fallback>
                <p:oleObj name="ChemDoodle OLE" r:id="rId3" imgW="7670880" imgH="2324160" progId="CHEMDOODLEOLE.ChemDoodleEmbeddedObject.1">
                  <p:embed/>
                  <p:pic>
                    <p:nvPicPr>
                      <p:cNvPr id="0" name=""/>
                      <p:cNvPicPr/>
                      <p:nvPr/>
                    </p:nvPicPr>
                    <p:blipFill>
                      <a:blip r:embed="rId4"/>
                      <a:stretch>
                        <a:fillRect/>
                      </a:stretch>
                    </p:blipFill>
                    <p:spPr>
                      <a:xfrm>
                        <a:off x="787026" y="1052513"/>
                        <a:ext cx="7670800" cy="23241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38FC3AC9-1F8E-4F96-8D9A-48C6B25BA6FE}"/>
              </a:ext>
            </a:extLst>
          </p:cNvPr>
          <p:cNvSpPr txBox="1"/>
          <p:nvPr/>
        </p:nvSpPr>
        <p:spPr>
          <a:xfrm>
            <a:off x="1550193" y="3460584"/>
            <a:ext cx="710407" cy="307777"/>
          </a:xfrm>
          <a:prstGeom prst="rect">
            <a:avLst/>
          </a:prstGeom>
          <a:noFill/>
        </p:spPr>
        <p:txBody>
          <a:bodyPr wrap="square" rtlCol="0">
            <a:spAutoFit/>
          </a:bodyPr>
          <a:lstStyle/>
          <a:p>
            <a:r>
              <a:rPr lang="en-IN" b="1" dirty="0"/>
              <a:t>PPI`s</a:t>
            </a:r>
          </a:p>
        </p:txBody>
      </p:sp>
      <p:sp>
        <p:nvSpPr>
          <p:cNvPr id="9" name="TextBox 8">
            <a:extLst>
              <a:ext uri="{FF2B5EF4-FFF2-40B4-BE49-F238E27FC236}">
                <a16:creationId xmlns:a16="http://schemas.microsoft.com/office/drawing/2014/main" id="{A84DEBB1-ABD9-41E9-963A-43D4A7F2C888}"/>
              </a:ext>
            </a:extLst>
          </p:cNvPr>
          <p:cNvSpPr txBox="1"/>
          <p:nvPr/>
        </p:nvSpPr>
        <p:spPr>
          <a:xfrm>
            <a:off x="3507032" y="3460583"/>
            <a:ext cx="1459441" cy="307777"/>
          </a:xfrm>
          <a:prstGeom prst="rect">
            <a:avLst/>
          </a:prstGeom>
          <a:noFill/>
        </p:spPr>
        <p:txBody>
          <a:bodyPr wrap="square" rtlCol="0">
            <a:spAutoFit/>
          </a:bodyPr>
          <a:lstStyle/>
          <a:p>
            <a:r>
              <a:rPr lang="en-IN" b="1" dirty="0"/>
              <a:t>Sulphenic acid</a:t>
            </a:r>
          </a:p>
        </p:txBody>
      </p:sp>
      <p:sp>
        <p:nvSpPr>
          <p:cNvPr id="14" name="TextBox 13">
            <a:extLst>
              <a:ext uri="{FF2B5EF4-FFF2-40B4-BE49-F238E27FC236}">
                <a16:creationId xmlns:a16="http://schemas.microsoft.com/office/drawing/2014/main" id="{F63B721D-CE37-4959-81E6-9E6D5B2DD719}"/>
              </a:ext>
            </a:extLst>
          </p:cNvPr>
          <p:cNvSpPr txBox="1"/>
          <p:nvPr/>
        </p:nvSpPr>
        <p:spPr>
          <a:xfrm>
            <a:off x="5189120" y="3460583"/>
            <a:ext cx="1535530" cy="307777"/>
          </a:xfrm>
          <a:prstGeom prst="rect">
            <a:avLst/>
          </a:prstGeom>
          <a:noFill/>
        </p:spPr>
        <p:txBody>
          <a:bodyPr wrap="square">
            <a:spAutoFit/>
          </a:bodyPr>
          <a:lstStyle/>
          <a:p>
            <a:r>
              <a:rPr lang="en-IN" b="1" dirty="0"/>
              <a:t>Sulphenamide</a:t>
            </a:r>
          </a:p>
        </p:txBody>
      </p:sp>
      <p:sp>
        <p:nvSpPr>
          <p:cNvPr id="16" name="TextBox 15">
            <a:extLst>
              <a:ext uri="{FF2B5EF4-FFF2-40B4-BE49-F238E27FC236}">
                <a16:creationId xmlns:a16="http://schemas.microsoft.com/office/drawing/2014/main" id="{8F98DBE9-FB71-4D54-9788-5F8FDF4A70A5}"/>
              </a:ext>
            </a:extLst>
          </p:cNvPr>
          <p:cNvSpPr txBox="1"/>
          <p:nvPr/>
        </p:nvSpPr>
        <p:spPr>
          <a:xfrm>
            <a:off x="6862386" y="3460583"/>
            <a:ext cx="1695826" cy="523220"/>
          </a:xfrm>
          <a:prstGeom prst="rect">
            <a:avLst/>
          </a:prstGeom>
          <a:noFill/>
        </p:spPr>
        <p:txBody>
          <a:bodyPr wrap="square">
            <a:spAutoFit/>
          </a:bodyPr>
          <a:lstStyle/>
          <a:p>
            <a:r>
              <a:rPr lang="en-IN" b="1" dirty="0"/>
              <a:t>Enzyme-Inhibitor</a:t>
            </a:r>
          </a:p>
          <a:p>
            <a:r>
              <a:rPr lang="en-IN" b="1" dirty="0"/>
              <a:t>Complex</a:t>
            </a:r>
          </a:p>
        </p:txBody>
      </p:sp>
    </p:spTree>
    <p:extLst>
      <p:ext uri="{BB962C8B-B14F-4D97-AF65-F5344CB8AC3E}">
        <p14:creationId xmlns:p14="http://schemas.microsoft.com/office/powerpoint/2010/main" val="37652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62825" y="4704629"/>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smtClean="0"/>
              <a:t>7</a:t>
            </a:fld>
            <a:r>
              <a:rPr lang="en" dirty="0"/>
              <a:t>  </a:t>
            </a:r>
            <a:endParaRPr dirty="0"/>
          </a:p>
        </p:txBody>
      </p:sp>
      <p:sp>
        <p:nvSpPr>
          <p:cNvPr id="7" name="Rectangle 6">
            <a:extLst>
              <a:ext uri="{FF2B5EF4-FFF2-40B4-BE49-F238E27FC236}">
                <a16:creationId xmlns:a16="http://schemas.microsoft.com/office/drawing/2014/main" id="{83CB27D7-1895-42A5-9FC5-8D7E54257F69}"/>
              </a:ext>
            </a:extLst>
          </p:cNvPr>
          <p:cNvSpPr/>
          <p:nvPr/>
        </p:nvSpPr>
        <p:spPr>
          <a:xfrm>
            <a:off x="600537" y="513660"/>
            <a:ext cx="8022430" cy="4121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7" name="Group 16">
            <a:extLst>
              <a:ext uri="{FF2B5EF4-FFF2-40B4-BE49-F238E27FC236}">
                <a16:creationId xmlns:a16="http://schemas.microsoft.com/office/drawing/2014/main" id="{AA556403-8258-4971-A74F-4E219D3A2A07}"/>
              </a:ext>
            </a:extLst>
          </p:cNvPr>
          <p:cNvGrpSpPr/>
          <p:nvPr/>
        </p:nvGrpSpPr>
        <p:grpSpPr>
          <a:xfrm>
            <a:off x="2283396" y="821621"/>
            <a:ext cx="1820250" cy="471380"/>
            <a:chOff x="2010170" y="1083849"/>
            <a:chExt cx="1782367" cy="387764"/>
          </a:xfrm>
        </p:grpSpPr>
        <p:cxnSp>
          <p:nvCxnSpPr>
            <p:cNvPr id="6" name="Straight Arrow Connector 5">
              <a:extLst>
                <a:ext uri="{FF2B5EF4-FFF2-40B4-BE49-F238E27FC236}">
                  <a16:creationId xmlns:a16="http://schemas.microsoft.com/office/drawing/2014/main" id="{0FF2B14B-A495-4ABB-9A65-6F488FF5B2A0}"/>
                </a:ext>
              </a:extLst>
            </p:cNvPr>
            <p:cNvCxnSpPr>
              <a:cxnSpLocks/>
            </p:cNvCxnSpPr>
            <p:nvPr/>
          </p:nvCxnSpPr>
          <p:spPr>
            <a:xfrm>
              <a:off x="2010170" y="1083849"/>
              <a:ext cx="1068786" cy="3877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Rectangle: Rounded Corners 9">
              <a:extLst>
                <a:ext uri="{FF2B5EF4-FFF2-40B4-BE49-F238E27FC236}">
                  <a16:creationId xmlns:a16="http://schemas.microsoft.com/office/drawing/2014/main" id="{C0CD4E51-9DDA-437B-98D2-95C518D236DE}"/>
                </a:ext>
              </a:extLst>
            </p:cNvPr>
            <p:cNvSpPr/>
            <p:nvPr/>
          </p:nvSpPr>
          <p:spPr>
            <a:xfrm>
              <a:off x="2120899" y="1163225"/>
              <a:ext cx="1671638" cy="177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00" dirty="0"/>
                <a:t>Histamine-N-methyl transferase</a:t>
              </a:r>
            </a:p>
          </p:txBody>
        </p:sp>
      </p:grpSp>
      <p:graphicFrame>
        <p:nvGraphicFramePr>
          <p:cNvPr id="13" name="Object 12">
            <a:extLst>
              <a:ext uri="{FF2B5EF4-FFF2-40B4-BE49-F238E27FC236}">
                <a16:creationId xmlns:a16="http://schemas.microsoft.com/office/drawing/2014/main" id="{C131ACDA-8C44-4F24-A6DF-07ACF55BC771}"/>
              </a:ext>
            </a:extLst>
          </p:cNvPr>
          <p:cNvGraphicFramePr>
            <a:graphicFrameLocks noChangeAspect="1"/>
          </p:cNvGraphicFramePr>
          <p:nvPr>
            <p:extLst>
              <p:ext uri="{D42A27DB-BD31-4B8C-83A1-F6EECF244321}">
                <p14:modId xmlns:p14="http://schemas.microsoft.com/office/powerpoint/2010/main" val="1497560571"/>
              </p:ext>
            </p:extLst>
          </p:nvPr>
        </p:nvGraphicFramePr>
        <p:xfrm>
          <a:off x="727449" y="596319"/>
          <a:ext cx="1498600" cy="571500"/>
        </p:xfrm>
        <a:graphic>
          <a:graphicData uri="http://schemas.openxmlformats.org/presentationml/2006/ole">
            <mc:AlternateContent xmlns:mc="http://schemas.openxmlformats.org/markup-compatibility/2006">
              <mc:Choice xmlns:v="urn:schemas-microsoft-com:vml" Requires="v">
                <p:oleObj name="ChemDoodle OLE" r:id="rId3" imgW="1498680" imgH="571680" progId="CHEMDOODLEOLE.ChemDoodleEmbeddedObject.1">
                  <p:embed/>
                </p:oleObj>
              </mc:Choice>
              <mc:Fallback>
                <p:oleObj name="ChemDoodle OLE" r:id="rId3" imgW="1498680" imgH="571680" progId="CHEMDOODLEOLE.ChemDoodleEmbeddedObject.1">
                  <p:embed/>
                  <p:pic>
                    <p:nvPicPr>
                      <p:cNvPr id="0" name=""/>
                      <p:cNvPicPr/>
                      <p:nvPr/>
                    </p:nvPicPr>
                    <p:blipFill>
                      <a:blip r:embed="rId4"/>
                      <a:stretch>
                        <a:fillRect/>
                      </a:stretch>
                    </p:blipFill>
                    <p:spPr>
                      <a:xfrm>
                        <a:off x="727449" y="596319"/>
                        <a:ext cx="1498600" cy="5715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6343919B-0768-4A53-BAE2-B2AA37C08075}"/>
              </a:ext>
            </a:extLst>
          </p:cNvPr>
          <p:cNvGraphicFramePr>
            <a:graphicFrameLocks noChangeAspect="1"/>
          </p:cNvGraphicFramePr>
          <p:nvPr>
            <p:extLst>
              <p:ext uri="{D42A27DB-BD31-4B8C-83A1-F6EECF244321}">
                <p14:modId xmlns:p14="http://schemas.microsoft.com/office/powerpoint/2010/main" val="3624607219"/>
              </p:ext>
            </p:extLst>
          </p:nvPr>
        </p:nvGraphicFramePr>
        <p:xfrm>
          <a:off x="3424396" y="1157798"/>
          <a:ext cx="1524000" cy="685800"/>
        </p:xfrm>
        <a:graphic>
          <a:graphicData uri="http://schemas.openxmlformats.org/presentationml/2006/ole">
            <mc:AlternateContent xmlns:mc="http://schemas.openxmlformats.org/markup-compatibility/2006">
              <mc:Choice xmlns:v="urn:schemas-microsoft-com:vml" Requires="v">
                <p:oleObj name="ChemDoodle OLE" r:id="rId5" imgW="1523880" imgH="685800" progId="CHEMDOODLEOLE.ChemDoodleEmbeddedObject.1">
                  <p:embed/>
                </p:oleObj>
              </mc:Choice>
              <mc:Fallback>
                <p:oleObj name="ChemDoodle OLE" r:id="rId5" imgW="1523880" imgH="685800" progId="CHEMDOODLEOLE.ChemDoodleEmbeddedObject.1">
                  <p:embed/>
                  <p:pic>
                    <p:nvPicPr>
                      <p:cNvPr id="0" name=""/>
                      <p:cNvPicPr/>
                      <p:nvPr/>
                    </p:nvPicPr>
                    <p:blipFill>
                      <a:blip r:embed="rId6"/>
                      <a:stretch>
                        <a:fillRect/>
                      </a:stretch>
                    </p:blipFill>
                    <p:spPr>
                      <a:xfrm>
                        <a:off x="3424396" y="1157798"/>
                        <a:ext cx="1524000" cy="6858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4C75D085-419C-4FFB-BF69-FA46D91286CF}"/>
              </a:ext>
            </a:extLst>
          </p:cNvPr>
          <p:cNvSpPr txBox="1"/>
          <p:nvPr/>
        </p:nvSpPr>
        <p:spPr>
          <a:xfrm>
            <a:off x="959769" y="1177585"/>
            <a:ext cx="843357" cy="230832"/>
          </a:xfrm>
          <a:prstGeom prst="rect">
            <a:avLst/>
          </a:prstGeom>
          <a:noFill/>
        </p:spPr>
        <p:txBody>
          <a:bodyPr wrap="square" rtlCol="0">
            <a:spAutoFit/>
          </a:bodyPr>
          <a:lstStyle/>
          <a:p>
            <a:r>
              <a:rPr lang="en-IN" sz="900" b="1" dirty="0"/>
              <a:t>HISTAMINE</a:t>
            </a:r>
          </a:p>
        </p:txBody>
      </p:sp>
      <p:sp>
        <p:nvSpPr>
          <p:cNvPr id="22" name="TextBox 21">
            <a:extLst>
              <a:ext uri="{FF2B5EF4-FFF2-40B4-BE49-F238E27FC236}">
                <a16:creationId xmlns:a16="http://schemas.microsoft.com/office/drawing/2014/main" id="{C64CDEB1-852F-4A9B-BA4D-13933DD819D3}"/>
              </a:ext>
            </a:extLst>
          </p:cNvPr>
          <p:cNvSpPr txBox="1"/>
          <p:nvPr/>
        </p:nvSpPr>
        <p:spPr>
          <a:xfrm>
            <a:off x="3011164" y="1625220"/>
            <a:ext cx="4572000" cy="307777"/>
          </a:xfrm>
          <a:prstGeom prst="rect">
            <a:avLst/>
          </a:prstGeom>
          <a:noFill/>
        </p:spPr>
        <p:txBody>
          <a:bodyPr wrap="square">
            <a:spAutoFit/>
          </a:bodyPr>
          <a:lstStyle/>
          <a:p>
            <a:r>
              <a:rPr lang="en-IN" sz="1400" b="1" dirty="0"/>
              <a:t> 	 </a:t>
            </a:r>
            <a:r>
              <a:rPr lang="en-IN" sz="900" b="1" dirty="0"/>
              <a:t>N-Methyl histamine</a:t>
            </a:r>
            <a:endParaRPr lang="en-IN" dirty="0"/>
          </a:p>
        </p:txBody>
      </p:sp>
      <p:grpSp>
        <p:nvGrpSpPr>
          <p:cNvPr id="19" name="Group 18">
            <a:extLst>
              <a:ext uri="{FF2B5EF4-FFF2-40B4-BE49-F238E27FC236}">
                <a16:creationId xmlns:a16="http://schemas.microsoft.com/office/drawing/2014/main" id="{1EC50A8C-F45F-49A3-AB13-43C22D7A86E6}"/>
              </a:ext>
            </a:extLst>
          </p:cNvPr>
          <p:cNvGrpSpPr/>
          <p:nvPr/>
        </p:nvGrpSpPr>
        <p:grpSpPr>
          <a:xfrm>
            <a:off x="4586749" y="1930835"/>
            <a:ext cx="1608935" cy="393751"/>
            <a:chOff x="4622426" y="2047197"/>
            <a:chExt cx="1608935" cy="393751"/>
          </a:xfrm>
        </p:grpSpPr>
        <p:cxnSp>
          <p:nvCxnSpPr>
            <p:cNvPr id="26" name="Straight Arrow Connector 25">
              <a:extLst>
                <a:ext uri="{FF2B5EF4-FFF2-40B4-BE49-F238E27FC236}">
                  <a16:creationId xmlns:a16="http://schemas.microsoft.com/office/drawing/2014/main" id="{EE5FEB59-BB81-4697-9598-F324D72865AB}"/>
                </a:ext>
              </a:extLst>
            </p:cNvPr>
            <p:cNvCxnSpPr>
              <a:cxnSpLocks/>
            </p:cNvCxnSpPr>
            <p:nvPr/>
          </p:nvCxnSpPr>
          <p:spPr>
            <a:xfrm>
              <a:off x="4622426" y="2047197"/>
              <a:ext cx="964789" cy="3937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Rectangle: Rounded Corners 26">
              <a:extLst>
                <a:ext uri="{FF2B5EF4-FFF2-40B4-BE49-F238E27FC236}">
                  <a16:creationId xmlns:a16="http://schemas.microsoft.com/office/drawing/2014/main" id="{132C56DF-ED77-4486-B936-38423CE12E1F}"/>
                </a:ext>
              </a:extLst>
            </p:cNvPr>
            <p:cNvSpPr/>
            <p:nvPr/>
          </p:nvSpPr>
          <p:spPr>
            <a:xfrm>
              <a:off x="4722381" y="2127799"/>
              <a:ext cx="1508980" cy="1797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sz="700" dirty="0"/>
                <a:t>MAO</a:t>
              </a:r>
            </a:p>
          </p:txBody>
        </p:sp>
      </p:grpSp>
      <p:graphicFrame>
        <p:nvGraphicFramePr>
          <p:cNvPr id="20" name="Object 19">
            <a:extLst>
              <a:ext uri="{FF2B5EF4-FFF2-40B4-BE49-F238E27FC236}">
                <a16:creationId xmlns:a16="http://schemas.microsoft.com/office/drawing/2014/main" id="{C51720C9-A3B9-4359-BA97-10EFEAEC6798}"/>
              </a:ext>
            </a:extLst>
          </p:cNvPr>
          <p:cNvGraphicFramePr>
            <a:graphicFrameLocks noChangeAspect="1"/>
          </p:cNvGraphicFramePr>
          <p:nvPr>
            <p:extLst>
              <p:ext uri="{D42A27DB-BD31-4B8C-83A1-F6EECF244321}">
                <p14:modId xmlns:p14="http://schemas.microsoft.com/office/powerpoint/2010/main" val="3534293437"/>
              </p:ext>
            </p:extLst>
          </p:nvPr>
        </p:nvGraphicFramePr>
        <p:xfrm>
          <a:off x="5651493" y="2167375"/>
          <a:ext cx="1346200" cy="787400"/>
        </p:xfrm>
        <a:graphic>
          <a:graphicData uri="http://schemas.openxmlformats.org/presentationml/2006/ole">
            <mc:AlternateContent xmlns:mc="http://schemas.openxmlformats.org/markup-compatibility/2006">
              <mc:Choice xmlns:v="urn:schemas-microsoft-com:vml" Requires="v">
                <p:oleObj name="ChemDoodle OLE" r:id="rId7" imgW="1346040" imgH="787320" progId="CHEMDOODLEOLE.ChemDoodleEmbeddedObject.1">
                  <p:embed/>
                </p:oleObj>
              </mc:Choice>
              <mc:Fallback>
                <p:oleObj name="ChemDoodle OLE" r:id="rId7" imgW="1346040" imgH="787320" progId="CHEMDOODLEOLE.ChemDoodleEmbeddedObject.1">
                  <p:embed/>
                  <p:pic>
                    <p:nvPicPr>
                      <p:cNvPr id="0" name=""/>
                      <p:cNvPicPr/>
                      <p:nvPr/>
                    </p:nvPicPr>
                    <p:blipFill>
                      <a:blip r:embed="rId8"/>
                      <a:stretch>
                        <a:fillRect/>
                      </a:stretch>
                    </p:blipFill>
                    <p:spPr>
                      <a:xfrm>
                        <a:off x="5651493" y="2167375"/>
                        <a:ext cx="1346200" cy="787400"/>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C62448E5-7651-4403-B5E3-7D82977311FF}"/>
              </a:ext>
            </a:extLst>
          </p:cNvPr>
          <p:cNvSpPr txBox="1"/>
          <p:nvPr/>
        </p:nvSpPr>
        <p:spPr>
          <a:xfrm>
            <a:off x="6129729" y="2808056"/>
            <a:ext cx="2250280" cy="230832"/>
          </a:xfrm>
          <a:prstGeom prst="rect">
            <a:avLst/>
          </a:prstGeom>
          <a:noFill/>
        </p:spPr>
        <p:txBody>
          <a:bodyPr wrap="square" rtlCol="0">
            <a:spAutoFit/>
          </a:bodyPr>
          <a:lstStyle/>
          <a:p>
            <a:r>
              <a:rPr lang="en-IN" sz="900" b="1" dirty="0"/>
              <a:t>1-Methylimidazole-4-acetaldehyde</a:t>
            </a:r>
          </a:p>
        </p:txBody>
      </p:sp>
      <p:grpSp>
        <p:nvGrpSpPr>
          <p:cNvPr id="39" name="Group 38">
            <a:extLst>
              <a:ext uri="{FF2B5EF4-FFF2-40B4-BE49-F238E27FC236}">
                <a16:creationId xmlns:a16="http://schemas.microsoft.com/office/drawing/2014/main" id="{49337A6E-8F8A-4A1A-9846-E11AD809CF0B}"/>
              </a:ext>
            </a:extLst>
          </p:cNvPr>
          <p:cNvGrpSpPr/>
          <p:nvPr/>
        </p:nvGrpSpPr>
        <p:grpSpPr>
          <a:xfrm>
            <a:off x="6574130" y="3036495"/>
            <a:ext cx="1608935" cy="393751"/>
            <a:chOff x="6603626" y="3069956"/>
            <a:chExt cx="1608935" cy="393751"/>
          </a:xfrm>
        </p:grpSpPr>
        <p:cxnSp>
          <p:nvCxnSpPr>
            <p:cNvPr id="36" name="Straight Arrow Connector 35">
              <a:extLst>
                <a:ext uri="{FF2B5EF4-FFF2-40B4-BE49-F238E27FC236}">
                  <a16:creationId xmlns:a16="http://schemas.microsoft.com/office/drawing/2014/main" id="{77F1AA4C-5A32-419E-85DC-44AD3C612907}"/>
                </a:ext>
              </a:extLst>
            </p:cNvPr>
            <p:cNvCxnSpPr>
              <a:cxnSpLocks/>
            </p:cNvCxnSpPr>
            <p:nvPr/>
          </p:nvCxnSpPr>
          <p:spPr>
            <a:xfrm>
              <a:off x="6603626" y="3069956"/>
              <a:ext cx="964789" cy="3937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7" name="Rectangle: Rounded Corners 36">
              <a:extLst>
                <a:ext uri="{FF2B5EF4-FFF2-40B4-BE49-F238E27FC236}">
                  <a16:creationId xmlns:a16="http://schemas.microsoft.com/office/drawing/2014/main" id="{3EC16485-E61C-4CFD-A398-9BDDC7CCED37}"/>
                </a:ext>
              </a:extLst>
            </p:cNvPr>
            <p:cNvSpPr/>
            <p:nvPr/>
          </p:nvSpPr>
          <p:spPr>
            <a:xfrm>
              <a:off x="6703581" y="3150558"/>
              <a:ext cx="1508980" cy="1797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700" dirty="0"/>
                <a:t>Aldehyde Dehydrogenase</a:t>
              </a:r>
            </a:p>
          </p:txBody>
        </p:sp>
      </p:grpSp>
      <p:graphicFrame>
        <p:nvGraphicFramePr>
          <p:cNvPr id="24" name="Object 23">
            <a:extLst>
              <a:ext uri="{FF2B5EF4-FFF2-40B4-BE49-F238E27FC236}">
                <a16:creationId xmlns:a16="http://schemas.microsoft.com/office/drawing/2014/main" id="{E66F2C9B-AEE9-4EF5-9497-FE58AFCD643B}"/>
              </a:ext>
            </a:extLst>
          </p:cNvPr>
          <p:cNvGraphicFramePr>
            <a:graphicFrameLocks noChangeAspect="1"/>
          </p:cNvGraphicFramePr>
          <p:nvPr>
            <p:extLst>
              <p:ext uri="{D42A27DB-BD31-4B8C-83A1-F6EECF244321}">
                <p14:modId xmlns:p14="http://schemas.microsoft.com/office/powerpoint/2010/main" val="1234367488"/>
              </p:ext>
            </p:extLst>
          </p:nvPr>
        </p:nvGraphicFramePr>
        <p:xfrm>
          <a:off x="6997693" y="3296835"/>
          <a:ext cx="1473200" cy="787400"/>
        </p:xfrm>
        <a:graphic>
          <a:graphicData uri="http://schemas.openxmlformats.org/presentationml/2006/ole">
            <mc:AlternateContent xmlns:mc="http://schemas.openxmlformats.org/markup-compatibility/2006">
              <mc:Choice xmlns:v="urn:schemas-microsoft-com:vml" Requires="v">
                <p:oleObj name="ChemDoodle OLE" r:id="rId9" imgW="1473120" imgH="787320" progId="CHEMDOODLEOLE.ChemDoodleEmbeddedObject.1">
                  <p:embed/>
                </p:oleObj>
              </mc:Choice>
              <mc:Fallback>
                <p:oleObj name="ChemDoodle OLE" r:id="rId9" imgW="1473120" imgH="787320" progId="CHEMDOODLEOLE.ChemDoodleEmbeddedObject.1">
                  <p:embed/>
                  <p:pic>
                    <p:nvPicPr>
                      <p:cNvPr id="0" name=""/>
                      <p:cNvPicPr/>
                      <p:nvPr/>
                    </p:nvPicPr>
                    <p:blipFill>
                      <a:blip r:embed="rId10"/>
                      <a:stretch>
                        <a:fillRect/>
                      </a:stretch>
                    </p:blipFill>
                    <p:spPr>
                      <a:xfrm>
                        <a:off x="6997693" y="3296835"/>
                        <a:ext cx="1473200" cy="787400"/>
                      </a:xfrm>
                      <a:prstGeom prst="rect">
                        <a:avLst/>
                      </a:prstGeom>
                    </p:spPr>
                  </p:pic>
                </p:oleObj>
              </mc:Fallback>
            </mc:AlternateContent>
          </a:graphicData>
        </a:graphic>
      </p:graphicFrame>
      <p:sp>
        <p:nvSpPr>
          <p:cNvPr id="40" name="TextBox 39">
            <a:extLst>
              <a:ext uri="{FF2B5EF4-FFF2-40B4-BE49-F238E27FC236}">
                <a16:creationId xmlns:a16="http://schemas.microsoft.com/office/drawing/2014/main" id="{FB136380-7F7E-46D4-8CDC-24CAD46E92E4}"/>
              </a:ext>
            </a:extLst>
          </p:cNvPr>
          <p:cNvSpPr txBox="1"/>
          <p:nvPr/>
        </p:nvSpPr>
        <p:spPr>
          <a:xfrm>
            <a:off x="6763980" y="4084234"/>
            <a:ext cx="1959691" cy="230832"/>
          </a:xfrm>
          <a:prstGeom prst="rect">
            <a:avLst/>
          </a:prstGeom>
          <a:noFill/>
        </p:spPr>
        <p:txBody>
          <a:bodyPr wrap="square">
            <a:spAutoFit/>
          </a:bodyPr>
          <a:lstStyle/>
          <a:p>
            <a:r>
              <a:rPr lang="en-IN" sz="900" b="1" dirty="0"/>
              <a:t>1-Methylimidazole-4-acetic acid</a:t>
            </a:r>
            <a:endParaRPr lang="en-IN" sz="900" dirty="0"/>
          </a:p>
        </p:txBody>
      </p:sp>
      <p:grpSp>
        <p:nvGrpSpPr>
          <p:cNvPr id="59" name="Group 58">
            <a:extLst>
              <a:ext uri="{FF2B5EF4-FFF2-40B4-BE49-F238E27FC236}">
                <a16:creationId xmlns:a16="http://schemas.microsoft.com/office/drawing/2014/main" id="{60B51782-2FD2-49D3-8E82-1E61A6BC9D72}"/>
              </a:ext>
            </a:extLst>
          </p:cNvPr>
          <p:cNvGrpSpPr/>
          <p:nvPr/>
        </p:nvGrpSpPr>
        <p:grpSpPr>
          <a:xfrm>
            <a:off x="1301814" y="1355347"/>
            <a:ext cx="1334730" cy="510739"/>
            <a:chOff x="1275735" y="1522820"/>
            <a:chExt cx="1334730" cy="510739"/>
          </a:xfrm>
        </p:grpSpPr>
        <p:cxnSp>
          <p:nvCxnSpPr>
            <p:cNvPr id="42" name="Straight Arrow Connector 41">
              <a:extLst>
                <a:ext uri="{FF2B5EF4-FFF2-40B4-BE49-F238E27FC236}">
                  <a16:creationId xmlns:a16="http://schemas.microsoft.com/office/drawing/2014/main" id="{15C6D6B6-474F-410B-8CD9-0F8346C0C739}"/>
                </a:ext>
              </a:extLst>
            </p:cNvPr>
            <p:cNvCxnSpPr>
              <a:cxnSpLocks/>
            </p:cNvCxnSpPr>
            <p:nvPr/>
          </p:nvCxnSpPr>
          <p:spPr>
            <a:xfrm>
              <a:off x="1275735" y="1522820"/>
              <a:ext cx="833123" cy="510739"/>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43" name="Rectangle: Rounded Corners 42">
              <a:extLst>
                <a:ext uri="{FF2B5EF4-FFF2-40B4-BE49-F238E27FC236}">
                  <a16:creationId xmlns:a16="http://schemas.microsoft.com/office/drawing/2014/main" id="{6A8F4685-38E8-4EC6-8505-7CA67AEA3FE4}"/>
                </a:ext>
              </a:extLst>
            </p:cNvPr>
            <p:cNvSpPr/>
            <p:nvPr/>
          </p:nvSpPr>
          <p:spPr>
            <a:xfrm>
              <a:off x="1275735" y="1647342"/>
              <a:ext cx="1334730" cy="21837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sz="700" dirty="0"/>
                <a:t>Diamine Oxidase</a:t>
              </a:r>
            </a:p>
          </p:txBody>
        </p:sp>
      </p:grpSp>
      <p:graphicFrame>
        <p:nvGraphicFramePr>
          <p:cNvPr id="44" name="Object 43">
            <a:extLst>
              <a:ext uri="{FF2B5EF4-FFF2-40B4-BE49-F238E27FC236}">
                <a16:creationId xmlns:a16="http://schemas.microsoft.com/office/drawing/2014/main" id="{4FE15BA6-775F-4F36-BC34-4462CD8D3116}"/>
              </a:ext>
            </a:extLst>
          </p:cNvPr>
          <p:cNvGraphicFramePr>
            <a:graphicFrameLocks noChangeAspect="1"/>
          </p:cNvGraphicFramePr>
          <p:nvPr>
            <p:extLst>
              <p:ext uri="{D42A27DB-BD31-4B8C-83A1-F6EECF244321}">
                <p14:modId xmlns:p14="http://schemas.microsoft.com/office/powerpoint/2010/main" val="1163622260"/>
              </p:ext>
            </p:extLst>
          </p:nvPr>
        </p:nvGraphicFramePr>
        <p:xfrm>
          <a:off x="1515320" y="1692790"/>
          <a:ext cx="1320800" cy="787400"/>
        </p:xfrm>
        <a:graphic>
          <a:graphicData uri="http://schemas.openxmlformats.org/presentationml/2006/ole">
            <mc:AlternateContent xmlns:mc="http://schemas.openxmlformats.org/markup-compatibility/2006">
              <mc:Choice xmlns:v="urn:schemas-microsoft-com:vml" Requires="v">
                <p:oleObj name="ChemDoodle OLE" r:id="rId11" imgW="1320840" imgH="787320" progId="CHEMDOODLEOLE.ChemDoodleEmbeddedObject.1">
                  <p:embed/>
                </p:oleObj>
              </mc:Choice>
              <mc:Fallback>
                <p:oleObj name="ChemDoodle OLE" r:id="rId11" imgW="1320840" imgH="787320" progId="CHEMDOODLEOLE.ChemDoodleEmbeddedObject.1">
                  <p:embed/>
                  <p:pic>
                    <p:nvPicPr>
                      <p:cNvPr id="0" name=""/>
                      <p:cNvPicPr/>
                      <p:nvPr/>
                    </p:nvPicPr>
                    <p:blipFill>
                      <a:blip r:embed="rId12"/>
                      <a:stretch>
                        <a:fillRect/>
                      </a:stretch>
                    </p:blipFill>
                    <p:spPr>
                      <a:xfrm>
                        <a:off x="1515320" y="1692790"/>
                        <a:ext cx="1320800" cy="787400"/>
                      </a:xfrm>
                      <a:prstGeom prst="rect">
                        <a:avLst/>
                      </a:prstGeom>
                    </p:spPr>
                  </p:pic>
                </p:oleObj>
              </mc:Fallback>
            </mc:AlternateContent>
          </a:graphicData>
        </a:graphic>
      </p:graphicFrame>
      <p:sp>
        <p:nvSpPr>
          <p:cNvPr id="48" name="TextBox 47">
            <a:extLst>
              <a:ext uri="{FF2B5EF4-FFF2-40B4-BE49-F238E27FC236}">
                <a16:creationId xmlns:a16="http://schemas.microsoft.com/office/drawing/2014/main" id="{74C36F1A-341C-435C-AA1E-44ED47D20794}"/>
              </a:ext>
            </a:extLst>
          </p:cNvPr>
          <p:cNvSpPr txBox="1"/>
          <p:nvPr/>
        </p:nvSpPr>
        <p:spPr>
          <a:xfrm>
            <a:off x="271563" y="2214676"/>
            <a:ext cx="5659692" cy="523220"/>
          </a:xfrm>
          <a:prstGeom prst="rect">
            <a:avLst/>
          </a:prstGeom>
          <a:noFill/>
        </p:spPr>
        <p:txBody>
          <a:bodyPr wrap="square">
            <a:spAutoFit/>
          </a:bodyPr>
          <a:lstStyle/>
          <a:p>
            <a:r>
              <a:rPr lang="en-IN" sz="2800" b="1" dirty="0"/>
              <a:t> 	</a:t>
            </a:r>
            <a:r>
              <a:rPr lang="en-IN" sz="900" b="1" dirty="0"/>
              <a:t>Imidazole-4-Acetaldehyde</a:t>
            </a:r>
            <a:endParaRPr lang="en-IN" dirty="0"/>
          </a:p>
        </p:txBody>
      </p:sp>
      <p:cxnSp>
        <p:nvCxnSpPr>
          <p:cNvPr id="50" name="Straight Arrow Connector 49">
            <a:extLst>
              <a:ext uri="{FF2B5EF4-FFF2-40B4-BE49-F238E27FC236}">
                <a16:creationId xmlns:a16="http://schemas.microsoft.com/office/drawing/2014/main" id="{944541A5-8413-40A7-9CFC-181221F8F4CF}"/>
              </a:ext>
            </a:extLst>
          </p:cNvPr>
          <p:cNvCxnSpPr>
            <a:cxnSpLocks/>
          </p:cNvCxnSpPr>
          <p:nvPr/>
        </p:nvCxnSpPr>
        <p:spPr>
          <a:xfrm>
            <a:off x="2698730" y="2255709"/>
            <a:ext cx="964789" cy="3937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1" name="Rectangle: Rounded Corners 50">
            <a:extLst>
              <a:ext uri="{FF2B5EF4-FFF2-40B4-BE49-F238E27FC236}">
                <a16:creationId xmlns:a16="http://schemas.microsoft.com/office/drawing/2014/main" id="{C22B392A-DACF-428B-B92A-FE27968DCF23}"/>
              </a:ext>
            </a:extLst>
          </p:cNvPr>
          <p:cNvSpPr/>
          <p:nvPr/>
        </p:nvSpPr>
        <p:spPr>
          <a:xfrm>
            <a:off x="2798685" y="2336311"/>
            <a:ext cx="1508980" cy="179738"/>
          </a:xfrm>
          <a:prstGeom prst="round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700" dirty="0"/>
              <a:t>Aldehyde Dehydrogenase</a:t>
            </a:r>
          </a:p>
        </p:txBody>
      </p:sp>
      <p:graphicFrame>
        <p:nvGraphicFramePr>
          <p:cNvPr id="47" name="Object 46">
            <a:extLst>
              <a:ext uri="{FF2B5EF4-FFF2-40B4-BE49-F238E27FC236}">
                <a16:creationId xmlns:a16="http://schemas.microsoft.com/office/drawing/2014/main" id="{8F346ABE-34B3-42A8-B4B4-07656C38DD7C}"/>
              </a:ext>
            </a:extLst>
          </p:cNvPr>
          <p:cNvGraphicFramePr>
            <a:graphicFrameLocks noChangeAspect="1"/>
          </p:cNvGraphicFramePr>
          <p:nvPr>
            <p:extLst>
              <p:ext uri="{D42A27DB-BD31-4B8C-83A1-F6EECF244321}">
                <p14:modId xmlns:p14="http://schemas.microsoft.com/office/powerpoint/2010/main" val="844948351"/>
              </p:ext>
            </p:extLst>
          </p:nvPr>
        </p:nvGraphicFramePr>
        <p:xfrm>
          <a:off x="3362470" y="2542494"/>
          <a:ext cx="1435100" cy="787400"/>
        </p:xfrm>
        <a:graphic>
          <a:graphicData uri="http://schemas.openxmlformats.org/presentationml/2006/ole">
            <mc:AlternateContent xmlns:mc="http://schemas.openxmlformats.org/markup-compatibility/2006">
              <mc:Choice xmlns:v="urn:schemas-microsoft-com:vml" Requires="v">
                <p:oleObj name="ChemDoodle OLE" r:id="rId13" imgW="1434960" imgH="787320" progId="CHEMDOODLEOLE.ChemDoodleEmbeddedObject.1">
                  <p:embed/>
                </p:oleObj>
              </mc:Choice>
              <mc:Fallback>
                <p:oleObj name="ChemDoodle OLE" r:id="rId13" imgW="1434960" imgH="787320" progId="CHEMDOODLEOLE.ChemDoodleEmbeddedObject.1">
                  <p:embed/>
                  <p:pic>
                    <p:nvPicPr>
                      <p:cNvPr id="0" name=""/>
                      <p:cNvPicPr/>
                      <p:nvPr/>
                    </p:nvPicPr>
                    <p:blipFill>
                      <a:blip r:embed="rId14"/>
                      <a:stretch>
                        <a:fillRect/>
                      </a:stretch>
                    </p:blipFill>
                    <p:spPr>
                      <a:xfrm>
                        <a:off x="3362470" y="2542494"/>
                        <a:ext cx="1435100" cy="787400"/>
                      </a:xfrm>
                      <a:prstGeom prst="rect">
                        <a:avLst/>
                      </a:prstGeom>
                    </p:spPr>
                  </p:pic>
                </p:oleObj>
              </mc:Fallback>
            </mc:AlternateContent>
          </a:graphicData>
        </a:graphic>
      </p:graphicFrame>
      <p:sp>
        <p:nvSpPr>
          <p:cNvPr id="53" name="TextBox 52">
            <a:extLst>
              <a:ext uri="{FF2B5EF4-FFF2-40B4-BE49-F238E27FC236}">
                <a16:creationId xmlns:a16="http://schemas.microsoft.com/office/drawing/2014/main" id="{FFF09A94-181E-4A31-B807-B318DDCD472A}"/>
              </a:ext>
            </a:extLst>
          </p:cNvPr>
          <p:cNvSpPr txBox="1"/>
          <p:nvPr/>
        </p:nvSpPr>
        <p:spPr>
          <a:xfrm>
            <a:off x="1998032" y="3061983"/>
            <a:ext cx="5659692" cy="523220"/>
          </a:xfrm>
          <a:prstGeom prst="rect">
            <a:avLst/>
          </a:prstGeom>
          <a:noFill/>
        </p:spPr>
        <p:txBody>
          <a:bodyPr wrap="square">
            <a:spAutoFit/>
          </a:bodyPr>
          <a:lstStyle/>
          <a:p>
            <a:r>
              <a:rPr lang="en-IN" sz="2800" b="1" dirty="0"/>
              <a:t> 	</a:t>
            </a:r>
            <a:r>
              <a:rPr lang="en-IN" sz="900" b="1" dirty="0"/>
              <a:t>Imidazole-4-AcetIc Acid</a:t>
            </a:r>
            <a:endParaRPr lang="en-IN" dirty="0"/>
          </a:p>
        </p:txBody>
      </p:sp>
      <p:cxnSp>
        <p:nvCxnSpPr>
          <p:cNvPr id="56" name="Straight Arrow Connector 55">
            <a:extLst>
              <a:ext uri="{FF2B5EF4-FFF2-40B4-BE49-F238E27FC236}">
                <a16:creationId xmlns:a16="http://schemas.microsoft.com/office/drawing/2014/main" id="{8675A676-0DBE-4587-B73E-3FABF168389E}"/>
              </a:ext>
            </a:extLst>
          </p:cNvPr>
          <p:cNvCxnSpPr>
            <a:cxnSpLocks/>
          </p:cNvCxnSpPr>
          <p:nvPr/>
        </p:nvCxnSpPr>
        <p:spPr>
          <a:xfrm>
            <a:off x="4492696" y="3166099"/>
            <a:ext cx="964789" cy="3937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7" name="Rectangle: Rounded Corners 56">
            <a:extLst>
              <a:ext uri="{FF2B5EF4-FFF2-40B4-BE49-F238E27FC236}">
                <a16:creationId xmlns:a16="http://schemas.microsoft.com/office/drawing/2014/main" id="{E5514B90-93B6-4129-B17C-93037BAA7689}"/>
              </a:ext>
            </a:extLst>
          </p:cNvPr>
          <p:cNvSpPr/>
          <p:nvPr/>
        </p:nvSpPr>
        <p:spPr>
          <a:xfrm>
            <a:off x="4592651" y="3246701"/>
            <a:ext cx="1508980" cy="17973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N" sz="700" dirty="0"/>
              <a:t>Imidazole-Acetic Acid Phosphoribosyl transferase</a:t>
            </a:r>
          </a:p>
        </p:txBody>
      </p:sp>
      <p:graphicFrame>
        <p:nvGraphicFramePr>
          <p:cNvPr id="58" name="Object 57">
            <a:extLst>
              <a:ext uri="{FF2B5EF4-FFF2-40B4-BE49-F238E27FC236}">
                <a16:creationId xmlns:a16="http://schemas.microsoft.com/office/drawing/2014/main" id="{2DE4291A-FF5D-42E6-8088-6E7C6F105803}"/>
              </a:ext>
            </a:extLst>
          </p:cNvPr>
          <p:cNvGraphicFramePr>
            <a:graphicFrameLocks noChangeAspect="1"/>
          </p:cNvGraphicFramePr>
          <p:nvPr>
            <p:extLst>
              <p:ext uri="{D42A27DB-BD31-4B8C-83A1-F6EECF244321}">
                <p14:modId xmlns:p14="http://schemas.microsoft.com/office/powerpoint/2010/main" val="128452469"/>
              </p:ext>
            </p:extLst>
          </p:nvPr>
        </p:nvGraphicFramePr>
        <p:xfrm>
          <a:off x="4362825" y="3481682"/>
          <a:ext cx="2349500" cy="1143000"/>
        </p:xfrm>
        <a:graphic>
          <a:graphicData uri="http://schemas.openxmlformats.org/presentationml/2006/ole">
            <mc:AlternateContent xmlns:mc="http://schemas.openxmlformats.org/markup-compatibility/2006">
              <mc:Choice xmlns:v="urn:schemas-microsoft-com:vml" Requires="v">
                <p:oleObj name="ChemDoodle OLE" r:id="rId15" imgW="2349360" imgH="1143000" progId="CHEMDOODLEOLE.ChemDoodleEmbeddedObject.1">
                  <p:embed/>
                </p:oleObj>
              </mc:Choice>
              <mc:Fallback>
                <p:oleObj name="ChemDoodle OLE" r:id="rId15" imgW="2349360" imgH="1143000" progId="CHEMDOODLEOLE.ChemDoodleEmbeddedObject.1">
                  <p:embed/>
                  <p:pic>
                    <p:nvPicPr>
                      <p:cNvPr id="0" name=""/>
                      <p:cNvPicPr/>
                      <p:nvPr/>
                    </p:nvPicPr>
                    <p:blipFill>
                      <a:blip r:embed="rId16"/>
                      <a:stretch>
                        <a:fillRect/>
                      </a:stretch>
                    </p:blipFill>
                    <p:spPr>
                      <a:xfrm>
                        <a:off x="4362825" y="3481682"/>
                        <a:ext cx="2349500" cy="1143000"/>
                      </a:xfrm>
                      <a:prstGeom prst="rect">
                        <a:avLst/>
                      </a:prstGeom>
                    </p:spPr>
                  </p:pic>
                </p:oleObj>
              </mc:Fallback>
            </mc:AlternateContent>
          </a:graphicData>
        </a:graphic>
      </p:graphicFrame>
      <p:sp>
        <p:nvSpPr>
          <p:cNvPr id="62" name="TextBox 61">
            <a:extLst>
              <a:ext uri="{FF2B5EF4-FFF2-40B4-BE49-F238E27FC236}">
                <a16:creationId xmlns:a16="http://schemas.microsoft.com/office/drawing/2014/main" id="{973C5043-8C10-46E8-8A36-BD002010A3B6}"/>
              </a:ext>
            </a:extLst>
          </p:cNvPr>
          <p:cNvSpPr txBox="1"/>
          <p:nvPr/>
        </p:nvSpPr>
        <p:spPr>
          <a:xfrm>
            <a:off x="2675713" y="4277291"/>
            <a:ext cx="2121857" cy="232449"/>
          </a:xfrm>
          <a:prstGeom prst="rect">
            <a:avLst/>
          </a:prstGeom>
          <a:noFill/>
        </p:spPr>
        <p:txBody>
          <a:bodyPr wrap="square">
            <a:spAutoFit/>
          </a:bodyPr>
          <a:lstStyle/>
          <a:p>
            <a:r>
              <a:rPr lang="en-IN" sz="900" b="1" dirty="0"/>
              <a:t> I-Ribosyl-Imidazole-4-AcetIc Acid</a:t>
            </a:r>
            <a:endParaRPr lang="en-IN" sz="900" dirty="0"/>
          </a:p>
        </p:txBody>
      </p:sp>
      <p:grpSp>
        <p:nvGrpSpPr>
          <p:cNvPr id="3" name="Group 2">
            <a:extLst>
              <a:ext uri="{FF2B5EF4-FFF2-40B4-BE49-F238E27FC236}">
                <a16:creationId xmlns:a16="http://schemas.microsoft.com/office/drawing/2014/main" id="{5234D120-3EBD-495C-9374-B474520C455F}"/>
              </a:ext>
            </a:extLst>
          </p:cNvPr>
          <p:cNvGrpSpPr/>
          <p:nvPr/>
        </p:nvGrpSpPr>
        <p:grpSpPr>
          <a:xfrm>
            <a:off x="4171768" y="558312"/>
            <a:ext cx="1620173" cy="401745"/>
            <a:chOff x="3374549" y="488609"/>
            <a:chExt cx="1620173" cy="401745"/>
          </a:xfrm>
        </p:grpSpPr>
        <p:sp>
          <p:nvSpPr>
            <p:cNvPr id="2" name="Rectangle: Rounded Corners 1">
              <a:extLst>
                <a:ext uri="{FF2B5EF4-FFF2-40B4-BE49-F238E27FC236}">
                  <a16:creationId xmlns:a16="http://schemas.microsoft.com/office/drawing/2014/main" id="{4A66DB96-000C-40AC-BBD2-F0E4F19081E6}"/>
                </a:ext>
              </a:extLst>
            </p:cNvPr>
            <p:cNvSpPr/>
            <p:nvPr/>
          </p:nvSpPr>
          <p:spPr>
            <a:xfrm>
              <a:off x="3374549" y="510408"/>
              <a:ext cx="1585656" cy="379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TextBox 37">
              <a:extLst>
                <a:ext uri="{FF2B5EF4-FFF2-40B4-BE49-F238E27FC236}">
                  <a16:creationId xmlns:a16="http://schemas.microsoft.com/office/drawing/2014/main" id="{848EB0CB-C919-4D2F-9602-40F8AF0ADE92}"/>
                </a:ext>
              </a:extLst>
            </p:cNvPr>
            <p:cNvSpPr txBox="1"/>
            <p:nvPr/>
          </p:nvSpPr>
          <p:spPr>
            <a:xfrm>
              <a:off x="3409066" y="488609"/>
              <a:ext cx="1585656" cy="400110"/>
            </a:xfrm>
            <a:prstGeom prst="rect">
              <a:avLst/>
            </a:prstGeom>
            <a:noFill/>
          </p:spPr>
          <p:txBody>
            <a:bodyPr wrap="square">
              <a:spAutoFit/>
            </a:bodyPr>
            <a:lstStyle/>
            <a:p>
              <a:r>
                <a:rPr lang="en-IN" sz="2000" dirty="0"/>
                <a:t>Metabolism</a:t>
              </a:r>
            </a:p>
          </p:txBody>
        </p:sp>
      </p:grpSp>
    </p:spTree>
    <p:extLst>
      <p:ext uri="{BB962C8B-B14F-4D97-AF65-F5344CB8AC3E}">
        <p14:creationId xmlns:p14="http://schemas.microsoft.com/office/powerpoint/2010/main" val="19359463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b="1"/>
              <a:t>70</a:t>
            </a:fld>
            <a:endParaRPr b="1"/>
          </a:p>
        </p:txBody>
      </p:sp>
      <p:sp>
        <p:nvSpPr>
          <p:cNvPr id="7" name="Rectangle 6">
            <a:extLst>
              <a:ext uri="{FF2B5EF4-FFF2-40B4-BE49-F238E27FC236}">
                <a16:creationId xmlns:a16="http://schemas.microsoft.com/office/drawing/2014/main" id="{83CB27D7-1895-42A5-9FC5-8D7E54257F69}"/>
              </a:ext>
            </a:extLst>
          </p:cNvPr>
          <p:cNvSpPr/>
          <p:nvPr/>
        </p:nvSpPr>
        <p:spPr>
          <a:xfrm>
            <a:off x="585788" y="1499290"/>
            <a:ext cx="8022430" cy="31584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2" name="Rectangle 11">
            <a:extLst>
              <a:ext uri="{FF2B5EF4-FFF2-40B4-BE49-F238E27FC236}">
                <a16:creationId xmlns:a16="http://schemas.microsoft.com/office/drawing/2014/main" id="{6AD20F2E-9CF8-4952-AB13-A1870BFF5BE9}"/>
              </a:ext>
            </a:extLst>
          </p:cNvPr>
          <p:cNvSpPr/>
          <p:nvPr/>
        </p:nvSpPr>
        <p:spPr>
          <a:xfrm>
            <a:off x="1324786" y="535782"/>
            <a:ext cx="6742890" cy="96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6" name="TextBox 5">
            <a:extLst>
              <a:ext uri="{FF2B5EF4-FFF2-40B4-BE49-F238E27FC236}">
                <a16:creationId xmlns:a16="http://schemas.microsoft.com/office/drawing/2014/main" id="{220E1D85-DD36-4D43-A278-9B86031DDCD6}"/>
              </a:ext>
            </a:extLst>
          </p:cNvPr>
          <p:cNvSpPr txBox="1"/>
          <p:nvPr/>
        </p:nvSpPr>
        <p:spPr>
          <a:xfrm>
            <a:off x="3571874" y="742243"/>
            <a:ext cx="2514601" cy="407900"/>
          </a:xfrm>
          <a:prstGeom prst="rect">
            <a:avLst/>
          </a:prstGeom>
          <a:noFill/>
        </p:spPr>
        <p:txBody>
          <a:bodyPr wrap="square" rtlCol="0">
            <a:spAutoFit/>
          </a:bodyPr>
          <a:lstStyle/>
          <a:p>
            <a:r>
              <a:rPr lang="en-IN" sz="2000" dirty="0"/>
              <a:t>Mast Cell Stabilizers</a:t>
            </a:r>
          </a:p>
        </p:txBody>
      </p:sp>
      <p:sp>
        <p:nvSpPr>
          <p:cNvPr id="10" name="TextBox 9">
            <a:extLst>
              <a:ext uri="{FF2B5EF4-FFF2-40B4-BE49-F238E27FC236}">
                <a16:creationId xmlns:a16="http://schemas.microsoft.com/office/drawing/2014/main" id="{A9877A2D-7226-4D67-8EAF-46AB60989E1A}"/>
              </a:ext>
            </a:extLst>
          </p:cNvPr>
          <p:cNvSpPr txBox="1"/>
          <p:nvPr/>
        </p:nvSpPr>
        <p:spPr>
          <a:xfrm>
            <a:off x="1324786" y="1492713"/>
            <a:ext cx="6742890" cy="102188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N" dirty="0"/>
              <a:t>It inhibits the release of histamine, leukotrienes &amp; other substances that cause hypersensitivity reactions from the mast cells. </a:t>
            </a:r>
          </a:p>
          <a:p>
            <a:pPr marL="285750" indent="-285750" algn="just">
              <a:lnSpc>
                <a:spcPct val="150000"/>
              </a:lnSpc>
              <a:buFont typeface="Arial" panose="020B0604020202020204" pitchFamily="34" charset="0"/>
              <a:buChar char="•"/>
            </a:pPr>
            <a:r>
              <a:rPr lang="en-IN" dirty="0"/>
              <a:t>It is a mast cell stabilizer &amp; it have anti-inflammatory activity. </a:t>
            </a:r>
          </a:p>
        </p:txBody>
      </p:sp>
      <p:graphicFrame>
        <p:nvGraphicFramePr>
          <p:cNvPr id="13" name="Object 12">
            <a:extLst>
              <a:ext uri="{FF2B5EF4-FFF2-40B4-BE49-F238E27FC236}">
                <a16:creationId xmlns:a16="http://schemas.microsoft.com/office/drawing/2014/main" id="{0BA9B64A-ACA8-4BD2-92B9-04E27E65F0CF}"/>
              </a:ext>
            </a:extLst>
          </p:cNvPr>
          <p:cNvGraphicFramePr>
            <a:graphicFrameLocks noChangeAspect="1"/>
          </p:cNvGraphicFramePr>
          <p:nvPr>
            <p:extLst>
              <p:ext uri="{D42A27DB-BD31-4B8C-83A1-F6EECF244321}">
                <p14:modId xmlns:p14="http://schemas.microsoft.com/office/powerpoint/2010/main" val="1609130589"/>
              </p:ext>
            </p:extLst>
          </p:nvPr>
        </p:nvGraphicFramePr>
        <p:xfrm>
          <a:off x="2842031" y="2685744"/>
          <a:ext cx="3708400" cy="1295400"/>
        </p:xfrm>
        <a:graphic>
          <a:graphicData uri="http://schemas.openxmlformats.org/presentationml/2006/ole">
            <mc:AlternateContent xmlns:mc="http://schemas.openxmlformats.org/markup-compatibility/2006">
              <mc:Choice xmlns:v="urn:schemas-microsoft-com:vml" Requires="v">
                <p:oleObj name="ChemDoodle OLE" r:id="rId3" imgW="3708360" imgH="1295280" progId="CHEMDOODLEOLE.ChemDoodleEmbeddedObject.1">
                  <p:embed/>
                </p:oleObj>
              </mc:Choice>
              <mc:Fallback>
                <p:oleObj name="ChemDoodle OLE" r:id="rId3" imgW="3708360" imgH="1295280" progId="CHEMDOODLEOLE.ChemDoodleEmbeddedObject.1">
                  <p:embed/>
                  <p:pic>
                    <p:nvPicPr>
                      <p:cNvPr id="0" name=""/>
                      <p:cNvPicPr/>
                      <p:nvPr/>
                    </p:nvPicPr>
                    <p:blipFill>
                      <a:blip r:embed="rId4"/>
                      <a:stretch>
                        <a:fillRect/>
                      </a:stretch>
                    </p:blipFill>
                    <p:spPr>
                      <a:xfrm>
                        <a:off x="2842031" y="2685744"/>
                        <a:ext cx="3708400" cy="129540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ECDD415B-B04F-4087-B080-F97A821165C2}"/>
              </a:ext>
            </a:extLst>
          </p:cNvPr>
          <p:cNvSpPr txBox="1"/>
          <p:nvPr/>
        </p:nvSpPr>
        <p:spPr>
          <a:xfrm>
            <a:off x="4025238" y="4050169"/>
            <a:ext cx="1900238" cy="307777"/>
          </a:xfrm>
          <a:prstGeom prst="rect">
            <a:avLst/>
          </a:prstGeom>
          <a:noFill/>
        </p:spPr>
        <p:txBody>
          <a:bodyPr wrap="square">
            <a:spAutoFit/>
          </a:bodyPr>
          <a:lstStyle/>
          <a:p>
            <a:r>
              <a:rPr lang="en-IN" b="1" dirty="0"/>
              <a:t>Cromolyn Sodium</a:t>
            </a:r>
          </a:p>
        </p:txBody>
      </p:sp>
    </p:spTree>
    <p:extLst>
      <p:ext uri="{BB962C8B-B14F-4D97-AF65-F5344CB8AC3E}">
        <p14:creationId xmlns:p14="http://schemas.microsoft.com/office/powerpoint/2010/main" val="106723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b="1"/>
              <a:t>71</a:t>
            </a:fld>
            <a:endParaRPr b="1"/>
          </a:p>
        </p:txBody>
      </p:sp>
      <p:sp>
        <p:nvSpPr>
          <p:cNvPr id="7" name="Rectangle 6">
            <a:extLst>
              <a:ext uri="{FF2B5EF4-FFF2-40B4-BE49-F238E27FC236}">
                <a16:creationId xmlns:a16="http://schemas.microsoft.com/office/drawing/2014/main" id="{83CB27D7-1895-42A5-9FC5-8D7E54257F69}"/>
              </a:ext>
            </a:extLst>
          </p:cNvPr>
          <p:cNvSpPr/>
          <p:nvPr/>
        </p:nvSpPr>
        <p:spPr>
          <a:xfrm>
            <a:off x="585788" y="1499290"/>
            <a:ext cx="8022430" cy="31584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2" name="Rectangle 11">
            <a:extLst>
              <a:ext uri="{FF2B5EF4-FFF2-40B4-BE49-F238E27FC236}">
                <a16:creationId xmlns:a16="http://schemas.microsoft.com/office/drawing/2014/main" id="{6AD20F2E-9CF8-4952-AB13-A1870BFF5BE9}"/>
              </a:ext>
            </a:extLst>
          </p:cNvPr>
          <p:cNvSpPr/>
          <p:nvPr/>
        </p:nvSpPr>
        <p:spPr>
          <a:xfrm>
            <a:off x="1324786" y="535782"/>
            <a:ext cx="6742890" cy="96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6" name="TextBox 5">
            <a:extLst>
              <a:ext uri="{FF2B5EF4-FFF2-40B4-BE49-F238E27FC236}">
                <a16:creationId xmlns:a16="http://schemas.microsoft.com/office/drawing/2014/main" id="{220E1D85-DD36-4D43-A278-9B86031DDCD6}"/>
              </a:ext>
            </a:extLst>
          </p:cNvPr>
          <p:cNvSpPr txBox="1"/>
          <p:nvPr/>
        </p:nvSpPr>
        <p:spPr>
          <a:xfrm>
            <a:off x="3571874" y="742243"/>
            <a:ext cx="2514601" cy="407900"/>
          </a:xfrm>
          <a:prstGeom prst="rect">
            <a:avLst/>
          </a:prstGeom>
          <a:noFill/>
        </p:spPr>
        <p:txBody>
          <a:bodyPr wrap="square" rtlCol="0">
            <a:spAutoFit/>
          </a:bodyPr>
          <a:lstStyle/>
          <a:p>
            <a:r>
              <a:rPr lang="en-IN" sz="2000" dirty="0"/>
              <a:t>Mast Cell Stabilizers</a:t>
            </a:r>
          </a:p>
        </p:txBody>
      </p:sp>
      <p:sp>
        <p:nvSpPr>
          <p:cNvPr id="4" name="TextBox 3">
            <a:extLst>
              <a:ext uri="{FF2B5EF4-FFF2-40B4-BE49-F238E27FC236}">
                <a16:creationId xmlns:a16="http://schemas.microsoft.com/office/drawing/2014/main" id="{A04DB244-F38D-437C-AFCE-DF3399B1CD7C}"/>
              </a:ext>
            </a:extLst>
          </p:cNvPr>
          <p:cNvSpPr txBox="1"/>
          <p:nvPr/>
        </p:nvSpPr>
        <p:spPr>
          <a:xfrm>
            <a:off x="1324786" y="1552059"/>
            <a:ext cx="642937" cy="307777"/>
          </a:xfrm>
          <a:prstGeom prst="rect">
            <a:avLst/>
          </a:prstGeom>
          <a:noFill/>
        </p:spPr>
        <p:txBody>
          <a:bodyPr wrap="square" rtlCol="0">
            <a:spAutoFit/>
          </a:bodyPr>
          <a:lstStyle/>
          <a:p>
            <a:r>
              <a:rPr lang="en-IN" dirty="0"/>
              <a:t>MOA</a:t>
            </a:r>
          </a:p>
        </p:txBody>
      </p:sp>
      <p:sp>
        <p:nvSpPr>
          <p:cNvPr id="5" name="TextBox 4">
            <a:extLst>
              <a:ext uri="{FF2B5EF4-FFF2-40B4-BE49-F238E27FC236}">
                <a16:creationId xmlns:a16="http://schemas.microsoft.com/office/drawing/2014/main" id="{23ABFDBA-622B-4AE6-A164-52AD98F099AA}"/>
              </a:ext>
            </a:extLst>
          </p:cNvPr>
          <p:cNvSpPr txBox="1"/>
          <p:nvPr/>
        </p:nvSpPr>
        <p:spPr>
          <a:xfrm>
            <a:off x="4746642" y="1568315"/>
            <a:ext cx="3725845" cy="296087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N" dirty="0"/>
              <a:t>It inhibit degranulation of mast cells thus preventing the release of histamine.</a:t>
            </a:r>
          </a:p>
          <a:p>
            <a:pPr marL="285750" indent="-285750" algn="just">
              <a:lnSpc>
                <a:spcPct val="150000"/>
              </a:lnSpc>
              <a:buFont typeface="Arial" panose="020B0604020202020204" pitchFamily="34" charset="0"/>
              <a:buChar char="•"/>
            </a:pPr>
            <a:r>
              <a:rPr lang="en-IN" dirty="0"/>
              <a:t>It stabilizes the membranes of mast cells, stopping the release of allergy mediators (histamine, leukotrienes &amp; others) &amp; supressing activation of eosinophiles, neutrophiles, thrombocytes, &amp; macrophages which takes part in the formation of bronchospasm.</a:t>
            </a:r>
          </a:p>
        </p:txBody>
      </p:sp>
      <p:pic>
        <p:nvPicPr>
          <p:cNvPr id="15" name="Picture 14" descr="Diagram&#10;&#10;Description automatically generated">
            <a:extLst>
              <a:ext uri="{FF2B5EF4-FFF2-40B4-BE49-F238E27FC236}">
                <a16:creationId xmlns:a16="http://schemas.microsoft.com/office/drawing/2014/main" id="{FFE4A20D-607B-4C2D-B2F2-7C36FAE94FD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94928" y="3023323"/>
            <a:ext cx="2732092" cy="1871047"/>
          </a:xfrm>
          <a:prstGeom prst="rect">
            <a:avLst/>
          </a:prstGeom>
        </p:spPr>
      </p:pic>
      <p:pic>
        <p:nvPicPr>
          <p:cNvPr id="16" name="Picture 15">
            <a:extLst>
              <a:ext uri="{FF2B5EF4-FFF2-40B4-BE49-F238E27FC236}">
                <a16:creationId xmlns:a16="http://schemas.microsoft.com/office/drawing/2014/main" id="{6CBCC014-679D-4E03-B36C-5186EF861DF7}"/>
              </a:ext>
            </a:extLst>
          </p:cNvPr>
          <p:cNvPicPr>
            <a:picLocks noChangeAspect="1"/>
          </p:cNvPicPr>
          <p:nvPr/>
        </p:nvPicPr>
        <p:blipFill>
          <a:blip r:embed="rId4"/>
          <a:stretch>
            <a:fillRect/>
          </a:stretch>
        </p:blipFill>
        <p:spPr>
          <a:xfrm rot="4352397">
            <a:off x="2731134" y="1537009"/>
            <a:ext cx="665846" cy="801420"/>
          </a:xfrm>
          <a:prstGeom prst="rect">
            <a:avLst/>
          </a:prstGeom>
        </p:spPr>
      </p:pic>
      <p:grpSp>
        <p:nvGrpSpPr>
          <p:cNvPr id="17" name="Group 16">
            <a:extLst>
              <a:ext uri="{FF2B5EF4-FFF2-40B4-BE49-F238E27FC236}">
                <a16:creationId xmlns:a16="http://schemas.microsoft.com/office/drawing/2014/main" id="{1EBBB886-9CBB-4078-B796-DDE5E8DDB8E0}"/>
              </a:ext>
            </a:extLst>
          </p:cNvPr>
          <p:cNvGrpSpPr/>
          <p:nvPr/>
        </p:nvGrpSpPr>
        <p:grpSpPr>
          <a:xfrm>
            <a:off x="3107751" y="2375533"/>
            <a:ext cx="464123" cy="487145"/>
            <a:chOff x="3725315" y="585163"/>
            <a:chExt cx="464123" cy="487145"/>
          </a:xfrm>
        </p:grpSpPr>
        <p:sp>
          <p:nvSpPr>
            <p:cNvPr id="19" name="Oval 18">
              <a:extLst>
                <a:ext uri="{FF2B5EF4-FFF2-40B4-BE49-F238E27FC236}">
                  <a16:creationId xmlns:a16="http://schemas.microsoft.com/office/drawing/2014/main" id="{33911799-C2AE-4C29-A7EA-BA0F6D2B171F}"/>
                </a:ext>
              </a:extLst>
            </p:cNvPr>
            <p:cNvSpPr/>
            <p:nvPr/>
          </p:nvSpPr>
          <p:spPr>
            <a:xfrm>
              <a:off x="3725315" y="910334"/>
              <a:ext cx="80865" cy="1089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AA5327C2-4114-4F9A-9A13-6BC039A0D6B4}"/>
                </a:ext>
              </a:extLst>
            </p:cNvPr>
            <p:cNvSpPr/>
            <p:nvPr/>
          </p:nvSpPr>
          <p:spPr>
            <a:xfrm>
              <a:off x="4108573" y="780080"/>
              <a:ext cx="80865" cy="1089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55AF63A9-A057-4CF3-8F26-55A2807031E2}"/>
                </a:ext>
              </a:extLst>
            </p:cNvPr>
            <p:cNvSpPr/>
            <p:nvPr/>
          </p:nvSpPr>
          <p:spPr>
            <a:xfrm>
              <a:off x="3971730" y="585163"/>
              <a:ext cx="80865" cy="1089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6FD618C5-75E5-4374-922C-9D1B2E5375F1}"/>
                </a:ext>
              </a:extLst>
            </p:cNvPr>
            <p:cNvSpPr/>
            <p:nvPr/>
          </p:nvSpPr>
          <p:spPr>
            <a:xfrm>
              <a:off x="3977235" y="963311"/>
              <a:ext cx="80865" cy="1089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62485BF1-AC2C-48C2-8BC7-EE79C4A87FAC}"/>
                </a:ext>
              </a:extLst>
            </p:cNvPr>
            <p:cNvSpPr/>
            <p:nvPr/>
          </p:nvSpPr>
          <p:spPr>
            <a:xfrm>
              <a:off x="3959288" y="734333"/>
              <a:ext cx="80865" cy="1089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dirty="0"/>
            </a:p>
          </p:txBody>
        </p:sp>
        <p:sp>
          <p:nvSpPr>
            <p:cNvPr id="24" name="Oval 23">
              <a:extLst>
                <a:ext uri="{FF2B5EF4-FFF2-40B4-BE49-F238E27FC236}">
                  <a16:creationId xmlns:a16="http://schemas.microsoft.com/office/drawing/2014/main" id="{3AE57ACA-DDC4-4CE9-958D-47A60BDA2EFB}"/>
                </a:ext>
              </a:extLst>
            </p:cNvPr>
            <p:cNvSpPr/>
            <p:nvPr/>
          </p:nvSpPr>
          <p:spPr>
            <a:xfrm>
              <a:off x="3769570" y="697021"/>
              <a:ext cx="80865" cy="1089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dirty="0"/>
            </a:p>
          </p:txBody>
        </p:sp>
      </p:grpSp>
      <p:cxnSp>
        <p:nvCxnSpPr>
          <p:cNvPr id="27" name="Straight Arrow Connector 26">
            <a:extLst>
              <a:ext uri="{FF2B5EF4-FFF2-40B4-BE49-F238E27FC236}">
                <a16:creationId xmlns:a16="http://schemas.microsoft.com/office/drawing/2014/main" id="{EE79709D-9125-4A35-ACE7-B76EC44A863E}"/>
              </a:ext>
            </a:extLst>
          </p:cNvPr>
          <p:cNvCxnSpPr>
            <a:cxnSpLocks/>
          </p:cNvCxnSpPr>
          <p:nvPr/>
        </p:nvCxnSpPr>
        <p:spPr>
          <a:xfrm>
            <a:off x="3030716" y="2297331"/>
            <a:ext cx="0" cy="694627"/>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26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b="1"/>
              <a:t>72</a:t>
            </a:fld>
            <a:endParaRPr b="1"/>
          </a:p>
        </p:txBody>
      </p:sp>
      <p:sp>
        <p:nvSpPr>
          <p:cNvPr id="7" name="Rectangle 6">
            <a:extLst>
              <a:ext uri="{FF2B5EF4-FFF2-40B4-BE49-F238E27FC236}">
                <a16:creationId xmlns:a16="http://schemas.microsoft.com/office/drawing/2014/main" id="{83CB27D7-1895-42A5-9FC5-8D7E54257F69}"/>
              </a:ext>
            </a:extLst>
          </p:cNvPr>
          <p:cNvSpPr/>
          <p:nvPr/>
        </p:nvSpPr>
        <p:spPr>
          <a:xfrm>
            <a:off x="585788" y="1499290"/>
            <a:ext cx="8022430" cy="31584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2" name="Rectangle 11">
            <a:extLst>
              <a:ext uri="{FF2B5EF4-FFF2-40B4-BE49-F238E27FC236}">
                <a16:creationId xmlns:a16="http://schemas.microsoft.com/office/drawing/2014/main" id="{6AD20F2E-9CF8-4952-AB13-A1870BFF5BE9}"/>
              </a:ext>
            </a:extLst>
          </p:cNvPr>
          <p:cNvSpPr/>
          <p:nvPr/>
        </p:nvSpPr>
        <p:spPr>
          <a:xfrm>
            <a:off x="1324786" y="535782"/>
            <a:ext cx="6742890" cy="96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lumMod val="75000"/>
                </a:schemeClr>
              </a:solidFill>
            </a:endParaRPr>
          </a:p>
        </p:txBody>
      </p:sp>
      <p:sp>
        <p:nvSpPr>
          <p:cNvPr id="6" name="TextBox 5">
            <a:extLst>
              <a:ext uri="{FF2B5EF4-FFF2-40B4-BE49-F238E27FC236}">
                <a16:creationId xmlns:a16="http://schemas.microsoft.com/office/drawing/2014/main" id="{220E1D85-DD36-4D43-A278-9B86031DDCD6}"/>
              </a:ext>
            </a:extLst>
          </p:cNvPr>
          <p:cNvSpPr txBox="1"/>
          <p:nvPr/>
        </p:nvSpPr>
        <p:spPr>
          <a:xfrm>
            <a:off x="3571874" y="742243"/>
            <a:ext cx="2514601" cy="407900"/>
          </a:xfrm>
          <a:prstGeom prst="rect">
            <a:avLst/>
          </a:prstGeom>
          <a:noFill/>
        </p:spPr>
        <p:txBody>
          <a:bodyPr wrap="square" rtlCol="0">
            <a:spAutoFit/>
          </a:bodyPr>
          <a:lstStyle/>
          <a:p>
            <a:r>
              <a:rPr lang="en-IN" sz="2000" dirty="0"/>
              <a:t>Mast Cell Stabilizers</a:t>
            </a:r>
          </a:p>
        </p:txBody>
      </p:sp>
      <p:sp>
        <p:nvSpPr>
          <p:cNvPr id="2" name="TextBox 1">
            <a:extLst>
              <a:ext uri="{FF2B5EF4-FFF2-40B4-BE49-F238E27FC236}">
                <a16:creationId xmlns:a16="http://schemas.microsoft.com/office/drawing/2014/main" id="{8DE3C0EB-8566-4012-8CA4-7A760AEB126B}"/>
              </a:ext>
            </a:extLst>
          </p:cNvPr>
          <p:cNvSpPr txBox="1"/>
          <p:nvPr/>
        </p:nvSpPr>
        <p:spPr>
          <a:xfrm>
            <a:off x="1271588" y="1607344"/>
            <a:ext cx="621506" cy="307777"/>
          </a:xfrm>
          <a:prstGeom prst="rect">
            <a:avLst/>
          </a:prstGeom>
          <a:noFill/>
        </p:spPr>
        <p:txBody>
          <a:bodyPr wrap="square" rtlCol="0">
            <a:spAutoFit/>
          </a:bodyPr>
          <a:lstStyle/>
          <a:p>
            <a:r>
              <a:rPr lang="en-IN" dirty="0"/>
              <a:t>Uses</a:t>
            </a:r>
          </a:p>
        </p:txBody>
      </p:sp>
      <p:sp>
        <p:nvSpPr>
          <p:cNvPr id="9" name="TextBox 8">
            <a:extLst>
              <a:ext uri="{FF2B5EF4-FFF2-40B4-BE49-F238E27FC236}">
                <a16:creationId xmlns:a16="http://schemas.microsoft.com/office/drawing/2014/main" id="{A644F9AD-AE00-4D89-B033-CB1D44DDDBB6}"/>
              </a:ext>
            </a:extLst>
          </p:cNvPr>
          <p:cNvSpPr txBox="1"/>
          <p:nvPr/>
        </p:nvSpPr>
        <p:spPr>
          <a:xfrm>
            <a:off x="1585128" y="1764573"/>
            <a:ext cx="6222206" cy="1614353"/>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en-IN" dirty="0"/>
              <a:t>Bronchial Asthma</a:t>
            </a:r>
          </a:p>
          <a:p>
            <a:pPr marL="285750" indent="-285750">
              <a:lnSpc>
                <a:spcPct val="250000"/>
              </a:lnSpc>
              <a:buFont typeface="Arial" panose="020B0604020202020204" pitchFamily="34" charset="0"/>
              <a:buChar char="•"/>
            </a:pPr>
            <a:r>
              <a:rPr lang="en-IN" dirty="0"/>
              <a:t>Used in Nasal Solution for allergic rhinitis</a:t>
            </a:r>
          </a:p>
          <a:p>
            <a:pPr marL="285750" indent="-285750">
              <a:lnSpc>
                <a:spcPct val="250000"/>
              </a:lnSpc>
              <a:buFont typeface="Arial" panose="020B0604020202020204" pitchFamily="34" charset="0"/>
              <a:buChar char="•"/>
            </a:pPr>
            <a:r>
              <a:rPr lang="en-IN" dirty="0"/>
              <a:t>Eye drop to treat allergic </a:t>
            </a:r>
            <a:r>
              <a:rPr lang="en-IN" dirty="0" err="1"/>
              <a:t>conjuctivitis</a:t>
            </a:r>
            <a:endParaRPr lang="en-IN" dirty="0"/>
          </a:p>
        </p:txBody>
      </p:sp>
    </p:spTree>
    <p:extLst>
      <p:ext uri="{BB962C8B-B14F-4D97-AF65-F5344CB8AC3E}">
        <p14:creationId xmlns:p14="http://schemas.microsoft.com/office/powerpoint/2010/main" val="17591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73</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510074"/>
            <a:ext cx="8022430" cy="4147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descr="Cute Thank You Sticker - Cute Thank You Thank You Cute Stickers">
            <a:extLst>
              <a:ext uri="{FF2B5EF4-FFF2-40B4-BE49-F238E27FC236}">
                <a16:creationId xmlns:a16="http://schemas.microsoft.com/office/drawing/2014/main" id="{385528C2-D044-4672-A38D-78E29F9B4D7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09838" y="117649"/>
            <a:ext cx="4010025"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82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
        <p:nvSpPr>
          <p:cNvPr id="7" name="Rectangle 6">
            <a:extLst>
              <a:ext uri="{FF2B5EF4-FFF2-40B4-BE49-F238E27FC236}">
                <a16:creationId xmlns:a16="http://schemas.microsoft.com/office/drawing/2014/main" id="{83CB27D7-1895-42A5-9FC5-8D7E54257F69}"/>
              </a:ext>
            </a:extLst>
          </p:cNvPr>
          <p:cNvSpPr/>
          <p:nvPr/>
        </p:nvSpPr>
        <p:spPr>
          <a:xfrm>
            <a:off x="585788" y="1828800"/>
            <a:ext cx="8022430" cy="282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655B0AC-D6DC-4787-8851-461D0FABE320}"/>
              </a:ext>
            </a:extLst>
          </p:cNvPr>
          <p:cNvSpPr/>
          <p:nvPr/>
        </p:nvSpPr>
        <p:spPr>
          <a:xfrm>
            <a:off x="978693" y="524145"/>
            <a:ext cx="7322344"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24FF31FC-A666-41CA-96DE-914524406239}"/>
              </a:ext>
            </a:extLst>
          </p:cNvPr>
          <p:cNvSpPr txBox="1"/>
          <p:nvPr/>
        </p:nvSpPr>
        <p:spPr>
          <a:xfrm>
            <a:off x="2463403" y="604756"/>
            <a:ext cx="4572000" cy="307777"/>
          </a:xfrm>
          <a:prstGeom prst="rect">
            <a:avLst/>
          </a:prstGeom>
          <a:noFill/>
        </p:spPr>
        <p:txBody>
          <a:bodyPr wrap="square">
            <a:spAutoFit/>
          </a:bodyPr>
          <a:lstStyle/>
          <a:p>
            <a:pPr algn="ctr"/>
            <a:r>
              <a:rPr lang="en-IN" sz="1400" b="1" spc="-5" dirty="0">
                <a:latin typeface="Century Gothic"/>
                <a:cs typeface="Century Gothic"/>
              </a:rPr>
              <a:t>Release of</a:t>
            </a:r>
            <a:r>
              <a:rPr lang="en-IN" sz="1400" b="1" spc="-15" dirty="0">
                <a:latin typeface="Century Gothic"/>
                <a:cs typeface="Century Gothic"/>
              </a:rPr>
              <a:t> </a:t>
            </a:r>
            <a:r>
              <a:rPr lang="en-IN" sz="1400" b="1" spc="-5" dirty="0">
                <a:latin typeface="Century Gothic"/>
                <a:cs typeface="Century Gothic"/>
              </a:rPr>
              <a:t>Histamine: </a:t>
            </a:r>
            <a:endParaRPr lang="en-IN" dirty="0"/>
          </a:p>
        </p:txBody>
      </p:sp>
      <p:pic>
        <p:nvPicPr>
          <p:cNvPr id="13" name="object 10">
            <a:extLst>
              <a:ext uri="{FF2B5EF4-FFF2-40B4-BE49-F238E27FC236}">
                <a16:creationId xmlns:a16="http://schemas.microsoft.com/office/drawing/2014/main" id="{75BD11D7-C2D2-43E1-904E-53DA5707D9A4}"/>
              </a:ext>
            </a:extLst>
          </p:cNvPr>
          <p:cNvPicPr/>
          <p:nvPr/>
        </p:nvPicPr>
        <p:blipFill rotWithShape="1">
          <a:blip r:embed="rId3" cstate="print">
            <a:clrChange>
              <a:clrFrom>
                <a:srgbClr val="FFFFFF"/>
              </a:clrFrom>
              <a:clrTo>
                <a:srgbClr val="FFFFFF">
                  <a:alpha val="0"/>
                </a:srgbClr>
              </a:clrTo>
            </a:clrChange>
          </a:blip>
          <a:srcRect t="4730" r="1317"/>
          <a:stretch/>
        </p:blipFill>
        <p:spPr>
          <a:xfrm>
            <a:off x="3112108" y="2065165"/>
            <a:ext cx="3274590" cy="2658031"/>
          </a:xfrm>
          <a:prstGeom prst="rect">
            <a:avLst/>
          </a:prstGeom>
        </p:spPr>
      </p:pic>
      <p:sp>
        <p:nvSpPr>
          <p:cNvPr id="4" name="TextBox 3">
            <a:extLst>
              <a:ext uri="{FF2B5EF4-FFF2-40B4-BE49-F238E27FC236}">
                <a16:creationId xmlns:a16="http://schemas.microsoft.com/office/drawing/2014/main" id="{E9328916-6BB9-4072-8F8D-DD931720BF67}"/>
              </a:ext>
            </a:extLst>
          </p:cNvPr>
          <p:cNvSpPr txBox="1"/>
          <p:nvPr/>
        </p:nvSpPr>
        <p:spPr>
          <a:xfrm>
            <a:off x="1093659" y="831922"/>
            <a:ext cx="7092411" cy="1384995"/>
          </a:xfrm>
          <a:prstGeom prst="rect">
            <a:avLst/>
          </a:prstGeom>
          <a:noFill/>
        </p:spPr>
        <p:txBody>
          <a:bodyPr wrap="square" rtlCol="0">
            <a:spAutoFit/>
          </a:bodyPr>
          <a:lstStyle/>
          <a:p>
            <a:pPr marL="285750" indent="-285750">
              <a:buFont typeface="Arial" panose="020B0604020202020204" pitchFamily="34" charset="0"/>
              <a:buChar char="•"/>
            </a:pPr>
            <a:r>
              <a:rPr lang="en-IN" dirty="0"/>
              <a:t>Histamine is released in response to tissue injury, inflammation &amp; allergic reaction.</a:t>
            </a:r>
          </a:p>
          <a:p>
            <a:pPr marL="285750" indent="-285750">
              <a:buFont typeface="Arial" panose="020B0604020202020204" pitchFamily="34" charset="0"/>
              <a:buChar char="•"/>
            </a:pPr>
            <a:r>
              <a:rPr lang="en-IN" dirty="0"/>
              <a:t>An allergen (antigen) interacts with Ab on mast cells.</a:t>
            </a:r>
          </a:p>
          <a:p>
            <a:pPr marL="285750" indent="-285750">
              <a:buFont typeface="Arial" panose="020B0604020202020204" pitchFamily="34" charset="0"/>
              <a:buChar char="•"/>
            </a:pPr>
            <a:r>
              <a:rPr lang="en-IN" dirty="0"/>
              <a:t>Once the mast cell Ab-Ag Complex is formed, a series of events occurs.</a:t>
            </a:r>
          </a:p>
          <a:p>
            <a:pPr marL="285750" indent="-285750">
              <a:buFont typeface="Arial" panose="020B0604020202020204" pitchFamily="34" charset="0"/>
              <a:buChar char="•"/>
            </a:pPr>
            <a:r>
              <a:rPr lang="en-IN" dirty="0"/>
              <a:t>That series of events leads to cell granulation &amp; release of histamine from mast cell.</a:t>
            </a:r>
          </a:p>
          <a:p>
            <a:pPr marL="285750" indent="-285750">
              <a:buFont typeface="Arial" panose="020B0604020202020204" pitchFamily="34" charset="0"/>
              <a:buChar char="•"/>
            </a:pPr>
            <a:r>
              <a:rPr lang="en-IN" dirty="0"/>
              <a:t>The released histamine bound with histamine receptor.</a:t>
            </a:r>
          </a:p>
          <a:p>
            <a:endParaRPr lang="en-IN" dirty="0"/>
          </a:p>
        </p:txBody>
      </p:sp>
    </p:spTree>
    <p:extLst>
      <p:ext uri="{BB962C8B-B14F-4D97-AF65-F5344CB8AC3E}">
        <p14:creationId xmlns:p14="http://schemas.microsoft.com/office/powerpoint/2010/main" val="790136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
        <p:nvSpPr>
          <p:cNvPr id="8" name="Rectangle 7">
            <a:extLst>
              <a:ext uri="{FF2B5EF4-FFF2-40B4-BE49-F238E27FC236}">
                <a16:creationId xmlns:a16="http://schemas.microsoft.com/office/drawing/2014/main" id="{4655B0AC-D6DC-4787-8851-461D0FABE320}"/>
              </a:ext>
            </a:extLst>
          </p:cNvPr>
          <p:cNvSpPr/>
          <p:nvPr/>
        </p:nvSpPr>
        <p:spPr>
          <a:xfrm>
            <a:off x="1195856" y="564078"/>
            <a:ext cx="6555114" cy="704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extBox 1">
            <a:extLst>
              <a:ext uri="{FF2B5EF4-FFF2-40B4-BE49-F238E27FC236}">
                <a16:creationId xmlns:a16="http://schemas.microsoft.com/office/drawing/2014/main" id="{3A537DEC-0D86-4403-8BCF-68EAA5CE83CF}"/>
              </a:ext>
            </a:extLst>
          </p:cNvPr>
          <p:cNvSpPr txBox="1"/>
          <p:nvPr/>
        </p:nvSpPr>
        <p:spPr>
          <a:xfrm>
            <a:off x="3668268" y="716123"/>
            <a:ext cx="4157472" cy="400110"/>
          </a:xfrm>
          <a:prstGeom prst="rect">
            <a:avLst/>
          </a:prstGeom>
          <a:noFill/>
        </p:spPr>
        <p:txBody>
          <a:bodyPr wrap="square" rtlCol="0">
            <a:spAutoFit/>
          </a:bodyPr>
          <a:lstStyle/>
          <a:p>
            <a:r>
              <a:rPr lang="en-IN" sz="2000" dirty="0">
                <a:solidFill>
                  <a:schemeClr val="tx1">
                    <a:lumMod val="50000"/>
                  </a:schemeClr>
                </a:solidFill>
              </a:rPr>
              <a:t>Receptors</a:t>
            </a:r>
          </a:p>
        </p:txBody>
      </p:sp>
      <p:graphicFrame>
        <p:nvGraphicFramePr>
          <p:cNvPr id="4" name="Table 4">
            <a:extLst>
              <a:ext uri="{FF2B5EF4-FFF2-40B4-BE49-F238E27FC236}">
                <a16:creationId xmlns:a16="http://schemas.microsoft.com/office/drawing/2014/main" id="{617DCE02-0319-4626-B9E8-745D9F6DF8EE}"/>
              </a:ext>
            </a:extLst>
          </p:cNvPr>
          <p:cNvGraphicFramePr>
            <a:graphicFrameLocks noGrp="1"/>
          </p:cNvGraphicFramePr>
          <p:nvPr>
            <p:extLst>
              <p:ext uri="{D42A27DB-BD31-4B8C-83A1-F6EECF244321}">
                <p14:modId xmlns:p14="http://schemas.microsoft.com/office/powerpoint/2010/main" val="4000366862"/>
              </p:ext>
            </p:extLst>
          </p:nvPr>
        </p:nvGraphicFramePr>
        <p:xfrm>
          <a:off x="549644" y="1293018"/>
          <a:ext cx="8044712" cy="3426362"/>
        </p:xfrm>
        <a:graphic>
          <a:graphicData uri="http://schemas.openxmlformats.org/drawingml/2006/table">
            <a:tbl>
              <a:tblPr firstRow="1" bandRow="1">
                <a:tableStyleId>{3C2FFA5D-87B4-456A-9821-1D502468CF0F}</a:tableStyleId>
              </a:tblPr>
              <a:tblGrid>
                <a:gridCol w="1389394">
                  <a:extLst>
                    <a:ext uri="{9D8B030D-6E8A-4147-A177-3AD203B41FA5}">
                      <a16:colId xmlns:a16="http://schemas.microsoft.com/office/drawing/2014/main" val="3023819654"/>
                    </a:ext>
                  </a:extLst>
                </a:gridCol>
                <a:gridCol w="2961142">
                  <a:extLst>
                    <a:ext uri="{9D8B030D-6E8A-4147-A177-3AD203B41FA5}">
                      <a16:colId xmlns:a16="http://schemas.microsoft.com/office/drawing/2014/main" val="2041505393"/>
                    </a:ext>
                  </a:extLst>
                </a:gridCol>
                <a:gridCol w="3694176">
                  <a:extLst>
                    <a:ext uri="{9D8B030D-6E8A-4147-A177-3AD203B41FA5}">
                      <a16:colId xmlns:a16="http://schemas.microsoft.com/office/drawing/2014/main" val="1081961055"/>
                    </a:ext>
                  </a:extLst>
                </a:gridCol>
              </a:tblGrid>
              <a:tr h="338265">
                <a:tc>
                  <a:txBody>
                    <a:bodyPr/>
                    <a:lstStyle/>
                    <a:p>
                      <a:pPr algn="ctr"/>
                      <a:r>
                        <a:rPr lang="en-IN" dirty="0">
                          <a:solidFill>
                            <a:schemeClr val="tx2">
                              <a:lumMod val="25000"/>
                            </a:schemeClr>
                          </a:solidFill>
                        </a:rPr>
                        <a:t>Type</a:t>
                      </a:r>
                    </a:p>
                  </a:txBody>
                  <a:tcPr/>
                </a:tc>
                <a:tc>
                  <a:txBody>
                    <a:bodyPr/>
                    <a:lstStyle/>
                    <a:p>
                      <a:pPr algn="ctr"/>
                      <a:r>
                        <a:rPr lang="en-IN" dirty="0">
                          <a:solidFill>
                            <a:schemeClr val="tx2">
                              <a:lumMod val="25000"/>
                            </a:schemeClr>
                          </a:solidFill>
                        </a:rPr>
                        <a:t>Location</a:t>
                      </a:r>
                    </a:p>
                  </a:txBody>
                  <a:tcPr/>
                </a:tc>
                <a:tc>
                  <a:txBody>
                    <a:bodyPr/>
                    <a:lstStyle/>
                    <a:p>
                      <a:pPr algn="ctr"/>
                      <a:r>
                        <a:rPr lang="en-IN" dirty="0">
                          <a:solidFill>
                            <a:schemeClr val="tx2">
                              <a:lumMod val="25000"/>
                            </a:schemeClr>
                          </a:solidFill>
                        </a:rPr>
                        <a:t>Function</a:t>
                      </a:r>
                    </a:p>
                  </a:txBody>
                  <a:tcPr/>
                </a:tc>
                <a:extLst>
                  <a:ext uri="{0D108BD9-81ED-4DB2-BD59-A6C34878D82A}">
                    <a16:rowId xmlns:a16="http://schemas.microsoft.com/office/drawing/2014/main" val="1915698619"/>
                  </a:ext>
                </a:extLst>
              </a:tr>
              <a:tr h="1243749">
                <a:tc>
                  <a:txBody>
                    <a:bodyPr/>
                    <a:lstStyle/>
                    <a:p>
                      <a:pPr algn="ctr"/>
                      <a:r>
                        <a:rPr lang="en-IN" dirty="0"/>
                        <a:t>H1</a:t>
                      </a:r>
                    </a:p>
                  </a:txBody>
                  <a:tcPr/>
                </a:tc>
                <a:tc>
                  <a:txBody>
                    <a:bodyPr/>
                    <a:lstStyle/>
                    <a:p>
                      <a:pPr algn="ctr">
                        <a:lnSpc>
                          <a:spcPct val="150000"/>
                        </a:lnSpc>
                      </a:pPr>
                      <a:r>
                        <a:rPr lang="en-IN" sz="1400" dirty="0"/>
                        <a:t>Smooth muscle of intestine, bronchi &amp; BV, endothelium &amp; CNS</a:t>
                      </a:r>
                    </a:p>
                  </a:txBody>
                  <a:tcPr/>
                </a:tc>
                <a:tc>
                  <a:txBody>
                    <a:bodyPr/>
                    <a:lstStyle/>
                    <a:p>
                      <a:pPr algn="just"/>
                      <a:r>
                        <a:rPr lang="en-IN" dirty="0"/>
                        <a:t>Allergic reaction itching, Inflammation  GI smooth muscle contraction, Bronchial smooth muscle contraction  Blood Vessels dilation</a:t>
                      </a:r>
                    </a:p>
                    <a:p>
                      <a:endParaRPr lang="en-IN" dirty="0"/>
                    </a:p>
                  </a:txBody>
                  <a:tcPr/>
                </a:tc>
                <a:extLst>
                  <a:ext uri="{0D108BD9-81ED-4DB2-BD59-A6C34878D82A}">
                    <a16:rowId xmlns:a16="http://schemas.microsoft.com/office/drawing/2014/main" val="3029634386"/>
                  </a:ext>
                </a:extLst>
              </a:tr>
              <a:tr h="556414">
                <a:tc>
                  <a:txBody>
                    <a:bodyPr/>
                    <a:lstStyle/>
                    <a:p>
                      <a:pPr algn="ctr"/>
                      <a:r>
                        <a:rPr lang="en-IN" dirty="0"/>
                        <a:t>H2</a:t>
                      </a:r>
                    </a:p>
                  </a:txBody>
                  <a:tcPr/>
                </a:tc>
                <a:tc>
                  <a:txBody>
                    <a:bodyPr/>
                    <a:lstStyle/>
                    <a:p>
                      <a:pPr algn="ctr"/>
                      <a:r>
                        <a:rPr lang="en-IN" dirty="0"/>
                        <a:t> Parietal Cells</a:t>
                      </a:r>
                    </a:p>
                  </a:txBody>
                  <a:tcPr/>
                </a:tc>
                <a:tc>
                  <a:txBody>
                    <a:bodyPr/>
                    <a:lstStyle/>
                    <a:p>
                      <a:pPr algn="ctr"/>
                      <a:r>
                        <a:rPr lang="en-IN" dirty="0"/>
                        <a:t>Gastric secretion</a:t>
                      </a:r>
                    </a:p>
                    <a:p>
                      <a:endParaRPr lang="en-IN" dirty="0"/>
                    </a:p>
                  </a:txBody>
                  <a:tcPr/>
                </a:tc>
                <a:extLst>
                  <a:ext uri="{0D108BD9-81ED-4DB2-BD59-A6C34878D82A}">
                    <a16:rowId xmlns:a16="http://schemas.microsoft.com/office/drawing/2014/main" val="3003447412"/>
                  </a:ext>
                </a:extLst>
              </a:tr>
              <a:tr h="556414">
                <a:tc>
                  <a:txBody>
                    <a:bodyPr/>
                    <a:lstStyle/>
                    <a:p>
                      <a:pPr algn="ctr"/>
                      <a:r>
                        <a:rPr lang="en-IN" dirty="0"/>
                        <a:t>H3</a:t>
                      </a:r>
                    </a:p>
                  </a:txBody>
                  <a:tcPr/>
                </a:tc>
                <a:tc>
                  <a:txBody>
                    <a:bodyPr/>
                    <a:lstStyle/>
                    <a:p>
                      <a:pPr algn="ctr"/>
                      <a:r>
                        <a:rPr lang="en-IN" dirty="0"/>
                        <a:t>-</a:t>
                      </a:r>
                    </a:p>
                  </a:txBody>
                  <a:tcPr/>
                </a:tc>
                <a:tc>
                  <a:txBody>
                    <a:bodyPr/>
                    <a:lstStyle/>
                    <a:p>
                      <a:pPr algn="ctr"/>
                      <a:r>
                        <a:rPr lang="en-US" dirty="0"/>
                        <a:t>Presynaptically present and controls the  release of histamine.</a:t>
                      </a:r>
                      <a:endParaRPr lang="en-IN" dirty="0"/>
                    </a:p>
                  </a:txBody>
                  <a:tcPr/>
                </a:tc>
                <a:extLst>
                  <a:ext uri="{0D108BD9-81ED-4DB2-BD59-A6C34878D82A}">
                    <a16:rowId xmlns:a16="http://schemas.microsoft.com/office/drawing/2014/main" val="2966419962"/>
                  </a:ext>
                </a:extLst>
              </a:tr>
              <a:tr h="556414">
                <a:tc>
                  <a:txBody>
                    <a:bodyPr/>
                    <a:lstStyle/>
                    <a:p>
                      <a:pPr algn="ctr"/>
                      <a:r>
                        <a:rPr lang="en-IN" dirty="0"/>
                        <a:t>H4</a:t>
                      </a:r>
                    </a:p>
                  </a:txBody>
                  <a:tcPr/>
                </a:tc>
                <a:tc>
                  <a:txBody>
                    <a:bodyPr/>
                    <a:lstStyle/>
                    <a:p>
                      <a:pPr algn="ctr">
                        <a:lnSpc>
                          <a:spcPct val="150000"/>
                        </a:lnSpc>
                      </a:pPr>
                      <a:r>
                        <a:rPr lang="en-IN" dirty="0"/>
                        <a:t>Thymus, small intestine, spleen, colon, basophils, bone marrow.</a:t>
                      </a:r>
                    </a:p>
                  </a:txBody>
                  <a:tcPr/>
                </a:tc>
                <a:tc>
                  <a:txBody>
                    <a:bodyPr/>
                    <a:lstStyle/>
                    <a:p>
                      <a:pPr algn="just"/>
                      <a:r>
                        <a:rPr lang="en-US" dirty="0">
                          <a:effectLst/>
                        </a:rPr>
                        <a:t>Located at eosinophiles, basophiles and other mast cells which also promote chemotaxis.</a:t>
                      </a:r>
                    </a:p>
                  </a:txBody>
                  <a:tcPr anchor="ctr"/>
                </a:tc>
                <a:extLst>
                  <a:ext uri="{0D108BD9-81ED-4DB2-BD59-A6C34878D82A}">
                    <a16:rowId xmlns:a16="http://schemas.microsoft.com/office/drawing/2014/main" val="3100839254"/>
                  </a:ext>
                </a:extLst>
              </a:tr>
            </a:tbl>
          </a:graphicData>
        </a:graphic>
      </p:graphicFrame>
    </p:spTree>
    <p:extLst>
      <p:ext uri="{BB962C8B-B14F-4D97-AF65-F5344CB8AC3E}">
        <p14:creationId xmlns:p14="http://schemas.microsoft.com/office/powerpoint/2010/main" val="3390051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inculo template">
  <a:themeElements>
    <a:clrScheme name="Custom 347">
      <a:dk1>
        <a:srgbClr val="505670"/>
      </a:dk1>
      <a:lt1>
        <a:srgbClr val="FFFFFF"/>
      </a:lt1>
      <a:dk2>
        <a:srgbClr val="979CB8"/>
      </a:dk2>
      <a:lt2>
        <a:srgbClr val="EFF0F4"/>
      </a:lt2>
      <a:accent1>
        <a:srgbClr val="F9AC08"/>
      </a:accent1>
      <a:accent2>
        <a:srgbClr val="C48706"/>
      </a:accent2>
      <a:accent3>
        <a:srgbClr val="01ABCF"/>
      </a:accent3>
      <a:accent4>
        <a:srgbClr val="00839F"/>
      </a:accent4>
      <a:accent5>
        <a:srgbClr val="AACF20"/>
      </a:accent5>
      <a:accent6>
        <a:srgbClr val="EA3A68"/>
      </a:accent6>
      <a:hlink>
        <a:srgbClr val="50567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5345</TotalTime>
  <Words>2134</Words>
  <Application>Microsoft Office PowerPoint</Application>
  <PresentationFormat>On-screen Show (16:9)</PresentationFormat>
  <Paragraphs>381</Paragraphs>
  <Slides>73</Slides>
  <Notes>73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82" baseType="lpstr">
      <vt:lpstr>Algerian</vt:lpstr>
      <vt:lpstr>Varela Round</vt:lpstr>
      <vt:lpstr>Shadows Into Light</vt:lpstr>
      <vt:lpstr>Arial</vt:lpstr>
      <vt:lpstr>Century Gothic</vt:lpstr>
      <vt:lpstr>Times New Roman</vt:lpstr>
      <vt:lpstr>Trinculo template</vt:lpstr>
      <vt:lpstr>ChemDoodle OLE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SHAIKH MATIN</cp:lastModifiedBy>
  <cp:revision>371</cp:revision>
  <dcterms:modified xsi:type="dcterms:W3CDTF">2021-10-01T07:42:03Z</dcterms:modified>
</cp:coreProperties>
</file>