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94" r:id="rId2"/>
    <p:sldId id="295" r:id="rId3"/>
    <p:sldId id="296" r:id="rId4"/>
    <p:sldId id="297" r:id="rId5"/>
    <p:sldId id="257" r:id="rId6"/>
    <p:sldId id="288" r:id="rId7"/>
    <p:sldId id="289" r:id="rId8"/>
    <p:sldId id="258" r:id="rId9"/>
    <p:sldId id="290" r:id="rId10"/>
    <p:sldId id="292" r:id="rId11"/>
    <p:sldId id="310" r:id="rId12"/>
    <p:sldId id="311" r:id="rId13"/>
    <p:sldId id="300" r:id="rId14"/>
    <p:sldId id="301" r:id="rId15"/>
    <p:sldId id="302" r:id="rId16"/>
    <p:sldId id="260" r:id="rId17"/>
    <p:sldId id="293" r:id="rId18"/>
    <p:sldId id="261" r:id="rId19"/>
    <p:sldId id="299" r:id="rId20"/>
    <p:sldId id="303" r:id="rId21"/>
    <p:sldId id="304" r:id="rId22"/>
    <p:sldId id="305" r:id="rId23"/>
    <p:sldId id="312" r:id="rId24"/>
    <p:sldId id="313" r:id="rId25"/>
    <p:sldId id="314" r:id="rId26"/>
    <p:sldId id="315" r:id="rId27"/>
    <p:sldId id="259" r:id="rId28"/>
    <p:sldId id="298" r:id="rId29"/>
    <p:sldId id="263" r:id="rId30"/>
    <p:sldId id="264" r:id="rId31"/>
    <p:sldId id="326" r:id="rId32"/>
    <p:sldId id="327" r:id="rId33"/>
    <p:sldId id="328" r:id="rId34"/>
    <p:sldId id="272" r:id="rId35"/>
    <p:sldId id="273" r:id="rId36"/>
    <p:sldId id="324" r:id="rId37"/>
    <p:sldId id="274" r:id="rId38"/>
    <p:sldId id="276" r:id="rId39"/>
    <p:sldId id="325" r:id="rId40"/>
    <p:sldId id="277"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3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0342CC-20EC-416E-BB4E-D608C486C380}" type="datetimeFigureOut">
              <a:rPr lang="en-US" smtClean="0"/>
              <a:t>2/25/2024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E9DBD5-BA4D-4D39-8ED5-28E13B580510}" type="slidenum">
              <a:rPr lang="en-US" smtClean="0"/>
              <a:t>‹#›</a:t>
            </a:fld>
            <a:endParaRPr lang="en-US"/>
          </a:p>
        </p:txBody>
      </p:sp>
    </p:spTree>
    <p:extLst>
      <p:ext uri="{BB962C8B-B14F-4D97-AF65-F5344CB8AC3E}">
        <p14:creationId xmlns:p14="http://schemas.microsoft.com/office/powerpoint/2010/main" val="21750616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BE9DBD5-BA4D-4D39-8ED5-28E13B580510}" type="slidenum">
              <a:rPr lang="en-US" smtClean="0"/>
              <a:t>13</a:t>
            </a:fld>
            <a:endParaRPr lang="en-US"/>
          </a:p>
        </p:txBody>
      </p:sp>
    </p:spTree>
    <p:extLst>
      <p:ext uri="{BB962C8B-B14F-4D97-AF65-F5344CB8AC3E}">
        <p14:creationId xmlns:p14="http://schemas.microsoft.com/office/powerpoint/2010/main" val="2354344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19400"/>
            <a:ext cx="8229600" cy="1143000"/>
          </a:xfrm>
          <a:solidFill>
            <a:srgbClr val="FFC000"/>
          </a:solidFill>
        </p:spPr>
        <p:txBody>
          <a:bodyPr/>
          <a:lstStyle/>
          <a:p>
            <a:r>
              <a:rPr lang="en-US" b="1" dirty="0" smtClean="0"/>
              <a:t>Antimicrobial </a:t>
            </a:r>
            <a:r>
              <a:rPr lang="en-US" b="1" dirty="0"/>
              <a:t>agents</a:t>
            </a:r>
            <a:endParaRPr lang="en-US" dirty="0"/>
          </a:p>
        </p:txBody>
      </p:sp>
    </p:spTree>
    <p:extLst>
      <p:ext uri="{BB962C8B-B14F-4D97-AF65-F5344CB8AC3E}">
        <p14:creationId xmlns:p14="http://schemas.microsoft.com/office/powerpoint/2010/main" val="39314655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Hydrogen peroxide- </a:t>
            </a: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52400" y="838200"/>
                <a:ext cx="8915400" cy="5791200"/>
              </a:xfrm>
            </p:spPr>
            <p:txBody>
              <a:bodyPr>
                <a:normAutofit/>
              </a:bodyPr>
              <a:lstStyle/>
              <a:p>
                <a:pPr>
                  <a:lnSpc>
                    <a:spcPct val="150000"/>
                  </a:lnSpc>
                  <a:buFont typeface="Wingdings" pitchFamily="2" charset="2"/>
                  <a:buChar char="v"/>
                </a:pPr>
                <a:r>
                  <a:rPr lang="en-US" b="1" dirty="0">
                    <a:latin typeface="Times New Roman" pitchFamily="18" charset="0"/>
                    <a:cs typeface="Times New Roman" pitchFamily="18" charset="0"/>
                  </a:rPr>
                  <a:t>Mole formula: </a:t>
                </a:r>
                <a:r>
                  <a:rPr lang="en-US" b="1" dirty="0" smtClean="0">
                    <a:latin typeface="Times New Roman" pitchFamily="18" charset="0"/>
                    <a:cs typeface="Times New Roman" pitchFamily="18" charset="0"/>
                  </a:rPr>
                  <a:t>H</a:t>
                </a:r>
                <a14:m>
                  <m:oMath xmlns:m="http://schemas.openxmlformats.org/officeDocument/2006/math">
                    <m:r>
                      <a:rPr lang="en-US" b="1" i="1" baseline="-25000" dirty="0" smtClean="0">
                        <a:latin typeface="Cambria Math"/>
                        <a:cs typeface="Times New Roman" pitchFamily="18" charset="0"/>
                      </a:rPr>
                      <m:t>𝟐</m:t>
                    </m:r>
                  </m:oMath>
                </a14:m>
                <a:r>
                  <a:rPr lang="en-US" b="1" dirty="0" smtClean="0">
                    <a:latin typeface="Times New Roman" pitchFamily="18" charset="0"/>
                    <a:cs typeface="Times New Roman" pitchFamily="18" charset="0"/>
                  </a:rPr>
                  <a:t>O</a:t>
                </a:r>
                <a:r>
                  <a:rPr lang="en-US" b="1" baseline="-25000" dirty="0" smtClean="0">
                    <a:latin typeface="Times New Roman" pitchFamily="18" charset="0"/>
                    <a:cs typeface="Times New Roman" pitchFamily="18" charset="0"/>
                  </a:rPr>
                  <a:t>2</a:t>
                </a:r>
                <a:endParaRPr lang="en-US" b="1" baseline="-25000" dirty="0">
                  <a:latin typeface="Times New Roman" pitchFamily="18" charset="0"/>
                  <a:cs typeface="Times New Roman" pitchFamily="18" charset="0"/>
                </a:endParaRPr>
              </a:p>
              <a:p>
                <a:pPr>
                  <a:lnSpc>
                    <a:spcPct val="150000"/>
                  </a:lnSpc>
                  <a:buFont typeface="Wingdings" pitchFamily="2" charset="2"/>
                  <a:buChar char="v"/>
                </a:pPr>
                <a:r>
                  <a:rPr lang="en-US" b="1" dirty="0">
                    <a:latin typeface="Times New Roman" pitchFamily="18" charset="0"/>
                    <a:cs typeface="Times New Roman" pitchFamily="18" charset="0"/>
                  </a:rPr>
                  <a:t>Mole </a:t>
                </a:r>
                <a:r>
                  <a:rPr lang="en-US" b="1" dirty="0" smtClean="0">
                    <a:latin typeface="Times New Roman" pitchFamily="18" charset="0"/>
                    <a:cs typeface="Times New Roman" pitchFamily="18" charset="0"/>
                  </a:rPr>
                  <a:t>weight: 34.01</a:t>
                </a:r>
                <a:endParaRPr lang="en-US" b="1" dirty="0">
                  <a:latin typeface="Times New Roman" pitchFamily="18" charset="0"/>
                  <a:cs typeface="Times New Roman" pitchFamily="18" charset="0"/>
                </a:endParaRPr>
              </a:p>
              <a:p>
                <a:r>
                  <a:rPr lang="en-US" b="1" dirty="0" smtClean="0">
                    <a:latin typeface="Times New Roman" pitchFamily="18" charset="0"/>
                    <a:cs typeface="Times New Roman" pitchFamily="18" charset="0"/>
                  </a:rPr>
                  <a:t>Properties- </a:t>
                </a:r>
                <a:endParaRPr lang="en-US" dirty="0">
                  <a:latin typeface="Times New Roman" pitchFamily="18" charset="0"/>
                  <a:cs typeface="Times New Roman" pitchFamily="18" charset="0"/>
                </a:endParaRPr>
              </a:p>
              <a:p>
                <a:pPr>
                  <a:lnSpc>
                    <a:spcPct val="150000"/>
                  </a:lnSpc>
                  <a:buFont typeface="Wingdings" pitchFamily="2" charset="2"/>
                  <a:buChar char="Ø"/>
                </a:pPr>
                <a:r>
                  <a:rPr lang="en-US" dirty="0">
                    <a:latin typeface="Times New Roman" pitchFamily="18" charset="0"/>
                    <a:cs typeface="Times New Roman" pitchFamily="18" charset="0"/>
                  </a:rPr>
                  <a:t>It is colourless, odorless, transparent liquid.</a:t>
                </a:r>
              </a:p>
              <a:p>
                <a:pPr>
                  <a:lnSpc>
                    <a:spcPct val="150000"/>
                  </a:lnSpc>
                  <a:buFont typeface="Wingdings" pitchFamily="2" charset="2"/>
                  <a:buChar char="Ø"/>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It has slight astringent and acid taste.</a:t>
                </a:r>
              </a:p>
              <a:p>
                <a:pPr>
                  <a:lnSpc>
                    <a:spcPct val="150000"/>
                  </a:lnSpc>
                  <a:buFont typeface="Wingdings" pitchFamily="2" charset="2"/>
                  <a:buChar char="Ø"/>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It is miscible with water, alcohol and ether having a weakly acidic reaction</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52400" y="838200"/>
                <a:ext cx="8915400" cy="5791200"/>
              </a:xfrm>
              <a:blipFill rotWithShape="1">
                <a:blip r:embed="rId2"/>
                <a:stretch>
                  <a:fillRect l="-1504" r="-957"/>
                </a:stretch>
              </a:blipFill>
            </p:spPr>
            <p:txBody>
              <a:bodyPr/>
              <a:lstStyle/>
              <a:p>
                <a:r>
                  <a:rPr lang="en-US">
                    <a:noFill/>
                  </a:rPr>
                  <a:t> </a:t>
                </a:r>
              </a:p>
            </p:txBody>
          </p:sp>
        </mc:Fallback>
      </mc:AlternateContent>
    </p:spTree>
    <p:extLst>
      <p:ext uri="{BB962C8B-B14F-4D97-AF65-F5344CB8AC3E}">
        <p14:creationId xmlns:p14="http://schemas.microsoft.com/office/powerpoint/2010/main" val="12286569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90600"/>
            <a:ext cx="8763000" cy="4800600"/>
          </a:xfrm>
        </p:spPr>
        <p:txBody>
          <a:bodyPr>
            <a:normAutofit lnSpcReduction="10000"/>
          </a:bodyPr>
          <a:lstStyle/>
          <a:p>
            <a:pPr algn="just">
              <a:buFont typeface="Wingdings" pitchFamily="2" charset="2"/>
              <a:buChar char="v"/>
            </a:pPr>
            <a:r>
              <a:rPr lang="en-US" b="1" dirty="0">
                <a:latin typeface="Times New Roman" pitchFamily="18" charset="0"/>
                <a:cs typeface="Times New Roman" pitchFamily="18" charset="0"/>
              </a:rPr>
              <a:t>Chemical properties:</a:t>
            </a:r>
          </a:p>
          <a:p>
            <a:pPr algn="just">
              <a:buFont typeface="Wingdings" pitchFamily="2" charset="2"/>
              <a:buChar char="Ø"/>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It oxidizes potassium iodide to iodine and potassium bromide to bromine </a:t>
            </a:r>
            <a:r>
              <a:rPr lang="en-US" dirty="0" smtClean="0">
                <a:latin typeface="Times New Roman" pitchFamily="18" charset="0"/>
                <a:cs typeface="Times New Roman" pitchFamily="18" charset="0"/>
              </a:rPr>
              <a:t>in acidic </a:t>
            </a:r>
            <a:r>
              <a:rPr lang="en-US" dirty="0">
                <a:latin typeface="Times New Roman" pitchFamily="18" charset="0"/>
                <a:cs typeface="Times New Roman" pitchFamily="18" charset="0"/>
              </a:rPr>
              <a:t>medium</a:t>
            </a:r>
            <a:r>
              <a:rPr lang="en-US" dirty="0" smtClean="0">
                <a:latin typeface="Times New Roman" pitchFamily="18" charset="0"/>
                <a:cs typeface="Times New Roman" pitchFamily="18" charset="0"/>
              </a:rPr>
              <a:t>.</a:t>
            </a:r>
          </a:p>
          <a:p>
            <a:pPr algn="just">
              <a:buFont typeface="Wingdings" pitchFamily="2" charset="2"/>
              <a:buChar char="Ø"/>
            </a:pPr>
            <a:r>
              <a:rPr lang="en-US" dirty="0" smtClean="0">
                <a:latin typeface="Times New Roman" pitchFamily="18" charset="0"/>
                <a:cs typeface="Times New Roman" pitchFamily="18" charset="0"/>
              </a:rPr>
              <a:t> When black lead sulphide reacts with hydrogen peroxide, it is oxidized to white lead </a:t>
            </a:r>
            <a:r>
              <a:rPr lang="en-US" dirty="0">
                <a:latin typeface="Times New Roman" pitchFamily="18" charset="0"/>
                <a:cs typeface="Times New Roman" pitchFamily="18" charset="0"/>
              </a:rPr>
              <a:t>sulphate.</a:t>
            </a:r>
          </a:p>
          <a:p>
            <a:pPr algn="just">
              <a:buFont typeface="Wingdings" pitchFamily="2" charset="2"/>
              <a:buChar char="Ø"/>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Hydrogen peroxide reduces silver oxide to metallic silver.</a:t>
            </a:r>
          </a:p>
          <a:p>
            <a:pPr algn="just">
              <a:buFont typeface="Wingdings" pitchFamily="2" charset="2"/>
              <a:buChar char="Ø"/>
            </a:pPr>
            <a:r>
              <a:rPr lang="en-US" dirty="0" smtClean="0">
                <a:latin typeface="Times New Roman" pitchFamily="18" charset="0"/>
                <a:cs typeface="Times New Roman" pitchFamily="18" charset="0"/>
              </a:rPr>
              <a:t>Its </a:t>
            </a:r>
            <a:r>
              <a:rPr lang="en-US" dirty="0">
                <a:latin typeface="Times New Roman" pitchFamily="18" charset="0"/>
                <a:cs typeface="Times New Roman" pitchFamily="18" charset="0"/>
              </a:rPr>
              <a:t>dilute solution has decolorizing and bleaching actions.</a:t>
            </a:r>
          </a:p>
        </p:txBody>
      </p:sp>
    </p:spTree>
    <p:extLst>
      <p:ext uri="{BB962C8B-B14F-4D97-AF65-F5344CB8AC3E}">
        <p14:creationId xmlns:p14="http://schemas.microsoft.com/office/powerpoint/2010/main" val="18353238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fontScale="92500" lnSpcReduction="10000"/>
          </a:bodyPr>
          <a:lstStyle/>
          <a:p>
            <a:pPr algn="just">
              <a:lnSpc>
                <a:spcPct val="150000"/>
              </a:lnSpc>
              <a:buFont typeface="Wingdings" pitchFamily="2" charset="2"/>
              <a:buChar char="v"/>
            </a:pPr>
            <a:r>
              <a:rPr lang="en-US" b="1" dirty="0" smtClean="0">
                <a:latin typeface="Times New Roman" pitchFamily="18" charset="0"/>
                <a:cs typeface="Times New Roman" pitchFamily="18" charset="0"/>
              </a:rPr>
              <a:t>Uses-</a:t>
            </a:r>
          </a:p>
          <a:p>
            <a:pPr algn="just">
              <a:lnSpc>
                <a:spcPct val="150000"/>
              </a:lnSpc>
              <a:buFont typeface="Wingdings" pitchFamily="2" charset="2"/>
              <a:buChar char="Ø"/>
            </a:pPr>
            <a:r>
              <a:rPr lang="en-US" dirty="0" smtClean="0">
                <a:latin typeface="Times New Roman" pitchFamily="18" charset="0"/>
                <a:cs typeface="Times New Roman" pitchFamily="18" charset="0"/>
              </a:rPr>
              <a:t>Mild </a:t>
            </a:r>
            <a:r>
              <a:rPr lang="en-US" dirty="0">
                <a:latin typeface="Times New Roman" pitchFamily="18" charset="0"/>
                <a:cs typeface="Times New Roman" pitchFamily="18" charset="0"/>
              </a:rPr>
              <a:t>antiseptic.</a:t>
            </a:r>
          </a:p>
          <a:p>
            <a:pPr algn="just">
              <a:lnSpc>
                <a:spcPct val="150000"/>
              </a:lnSpc>
              <a:buFont typeface="Wingdings" pitchFamily="2" charset="2"/>
              <a:buChar char="Ø"/>
            </a:pPr>
            <a:r>
              <a:rPr lang="en-US" dirty="0" smtClean="0">
                <a:latin typeface="Times New Roman" pitchFamily="18" charset="0"/>
                <a:cs typeface="Times New Roman" pitchFamily="18" charset="0"/>
              </a:rPr>
              <a:t>Disinfectant</a:t>
            </a:r>
            <a:r>
              <a:rPr lang="en-US" dirty="0">
                <a:latin typeface="Times New Roman" pitchFamily="18" charset="0"/>
                <a:cs typeface="Times New Roman" pitchFamily="18" charset="0"/>
              </a:rPr>
              <a:t>.</a:t>
            </a:r>
          </a:p>
          <a:p>
            <a:pPr algn="just">
              <a:lnSpc>
                <a:spcPct val="150000"/>
              </a:lnSpc>
              <a:buFont typeface="Wingdings" pitchFamily="2" charset="2"/>
              <a:buChar char="Ø"/>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Cleansing agent for cuts &amp; wounds and for loosening ear wax.</a:t>
            </a:r>
          </a:p>
          <a:p>
            <a:pPr algn="just">
              <a:lnSpc>
                <a:spcPct val="150000"/>
              </a:lnSpc>
              <a:buFont typeface="Wingdings" pitchFamily="2" charset="2"/>
              <a:buChar char="Ø"/>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1.6% solution is used in deodorants, gargles &amp; mouth washes.</a:t>
            </a:r>
          </a:p>
          <a:p>
            <a:pPr algn="just">
              <a:lnSpc>
                <a:spcPct val="150000"/>
              </a:lnSpc>
              <a:buFont typeface="Wingdings" pitchFamily="2" charset="2"/>
              <a:buChar char="Ø"/>
            </a:pPr>
            <a:r>
              <a:rPr lang="en-US" dirty="0" smtClean="0">
                <a:latin typeface="Times New Roman" pitchFamily="18" charset="0"/>
                <a:cs typeface="Times New Roman" pitchFamily="18" charset="0"/>
              </a:rPr>
              <a:t>Antidote </a:t>
            </a:r>
            <a:r>
              <a:rPr lang="en-US" dirty="0">
                <a:latin typeface="Times New Roman" pitchFamily="18" charset="0"/>
                <a:cs typeface="Times New Roman" pitchFamily="18" charset="0"/>
              </a:rPr>
              <a:t>in phosphorous &amp; cyanide poisoning.</a:t>
            </a:r>
          </a:p>
          <a:p>
            <a:pPr algn="just">
              <a:lnSpc>
                <a:spcPct val="150000"/>
              </a:lnSpc>
              <a:buFont typeface="Wingdings" pitchFamily="2" charset="2"/>
              <a:buChar char="Ø"/>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Bleaching agent</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0588334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763000" cy="6477000"/>
          </a:xfrm>
        </p:spPr>
        <p:txBody>
          <a:bodyPr>
            <a:normAutofit/>
          </a:bodyPr>
          <a:lstStyle/>
          <a:p>
            <a:pPr algn="just">
              <a:lnSpc>
                <a:spcPct val="150000"/>
              </a:lnSpc>
              <a:buFont typeface="Wingdings" pitchFamily="2" charset="2"/>
              <a:buChar char="v"/>
            </a:pPr>
            <a:r>
              <a:rPr lang="en-US" b="1" dirty="0" smtClean="0">
                <a:latin typeface="Times New Roman" pitchFamily="18" charset="0"/>
                <a:cs typeface="Times New Roman" pitchFamily="18" charset="0"/>
              </a:rPr>
              <a:t>Storage </a:t>
            </a:r>
          </a:p>
          <a:p>
            <a:pPr algn="just">
              <a:lnSpc>
                <a:spcPct val="150000"/>
              </a:lnSpc>
              <a:buFont typeface="Wingdings" pitchFamily="2" charset="2"/>
              <a:buChar char="Ø"/>
            </a:pPr>
            <a:r>
              <a:rPr lang="en-US" dirty="0">
                <a:latin typeface="Times New Roman" pitchFamily="18" charset="0"/>
                <a:cs typeface="Times New Roman" pitchFamily="18" charset="0"/>
              </a:rPr>
              <a:t>It is stored in containers protected from light, in bottles closed </a:t>
            </a:r>
            <a:r>
              <a:rPr lang="en-US" dirty="0" smtClean="0">
                <a:latin typeface="Times New Roman" pitchFamily="18" charset="0"/>
                <a:cs typeface="Times New Roman" pitchFamily="18" charset="0"/>
              </a:rPr>
              <a:t>with glass </a:t>
            </a:r>
            <a:r>
              <a:rPr lang="en-US" dirty="0">
                <a:latin typeface="Times New Roman" pitchFamily="18" charset="0"/>
                <a:cs typeface="Times New Roman" pitchFamily="18" charset="0"/>
              </a:rPr>
              <a:t>stoppers or plastic caps provided with a vent for the escape of oxygen. It is </a:t>
            </a:r>
            <a:r>
              <a:rPr lang="en-US" dirty="0" smtClean="0">
                <a:latin typeface="Times New Roman" pitchFamily="18" charset="0"/>
                <a:cs typeface="Times New Roman" pitchFamily="18" charset="0"/>
              </a:rPr>
              <a:t>kept in </a:t>
            </a:r>
            <a:r>
              <a:rPr lang="en-US" dirty="0">
                <a:latin typeface="Times New Roman" pitchFamily="18" charset="0"/>
                <a:cs typeface="Times New Roman" pitchFamily="18" charset="0"/>
              </a:rPr>
              <a:t>cool place.</a:t>
            </a:r>
          </a:p>
          <a:p>
            <a:pPr algn="just">
              <a:lnSpc>
                <a:spcPct val="150000"/>
              </a:lnSpc>
              <a:buFont typeface="Wingdings" pitchFamily="2" charset="2"/>
              <a:buChar char="v"/>
            </a:pPr>
            <a:r>
              <a:rPr lang="en-US" b="1" dirty="0" smtClean="0">
                <a:latin typeface="Times New Roman" pitchFamily="18" charset="0"/>
                <a:cs typeface="Times New Roman" pitchFamily="18" charset="0"/>
              </a:rPr>
              <a:t>Incompatibilities</a:t>
            </a:r>
          </a:p>
          <a:p>
            <a:pPr algn="just">
              <a:lnSpc>
                <a:spcPct val="150000"/>
              </a:lnSpc>
              <a:buFont typeface="Wingdings" pitchFamily="2" charset="2"/>
              <a:buChar char="Ø"/>
            </a:pPr>
            <a:r>
              <a:rPr lang="en-US" dirty="0" smtClean="0">
                <a:latin typeface="Times New Roman" pitchFamily="18" charset="0"/>
                <a:cs typeface="Times New Roman" pitchFamily="18" charset="0"/>
              </a:rPr>
              <a:t>With reducing agents, oxidizing agents, alkalies and iodides, permanganates.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8308181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Autofit/>
          </a:bodyPr>
          <a:lstStyle/>
          <a:p>
            <a:r>
              <a:rPr lang="en-US" sz="2800" b="1" dirty="0">
                <a:latin typeface="Times New Roman" pitchFamily="18" charset="0"/>
                <a:cs typeface="Times New Roman" pitchFamily="18" charset="0"/>
              </a:rPr>
              <a:t>A</a:t>
            </a:r>
            <a:r>
              <a:rPr lang="en-US" sz="2800" b="1" dirty="0" smtClean="0">
                <a:latin typeface="Times New Roman" pitchFamily="18" charset="0"/>
                <a:cs typeface="Times New Roman" pitchFamily="18" charset="0"/>
              </a:rPr>
              <a:t>ssay </a:t>
            </a:r>
            <a:r>
              <a:rPr lang="en-US" sz="2800" b="1" dirty="0">
                <a:latin typeface="Times New Roman" pitchFamily="18" charset="0"/>
                <a:cs typeface="Times New Roman" pitchFamily="18" charset="0"/>
              </a:rPr>
              <a:t>of hydrogen peroxide. </a:t>
            </a: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152400" y="1219200"/>
            <a:ext cx="8839200" cy="5486400"/>
          </a:xfrm>
        </p:spPr>
        <p:txBody>
          <a:bodyPr>
            <a:normAutofit fontScale="85000" lnSpcReduction="10000"/>
          </a:bodyPr>
          <a:lstStyle/>
          <a:p>
            <a:pPr algn="just">
              <a:lnSpc>
                <a:spcPct val="170000"/>
              </a:lnSpc>
            </a:pPr>
            <a:r>
              <a:rPr lang="en-US" b="1" dirty="0" smtClean="0">
                <a:latin typeface="Times New Roman" pitchFamily="18" charset="0"/>
                <a:cs typeface="Times New Roman" pitchFamily="18" charset="0"/>
              </a:rPr>
              <a:t>Principle</a:t>
            </a:r>
            <a:r>
              <a:rPr lang="en-US" b="1" dirty="0">
                <a:latin typeface="Times New Roman" pitchFamily="18" charset="0"/>
                <a:cs typeface="Times New Roman" pitchFamily="18" charset="0"/>
              </a:rPr>
              <a:t>: </a:t>
            </a:r>
            <a:endParaRPr lang="en-US" b="1" dirty="0" smtClean="0">
              <a:latin typeface="Times New Roman" pitchFamily="18" charset="0"/>
              <a:cs typeface="Times New Roman" pitchFamily="18" charset="0"/>
            </a:endParaRPr>
          </a:p>
          <a:p>
            <a:pPr marL="0" indent="0" algn="just">
              <a:lnSpc>
                <a:spcPct val="170000"/>
              </a:lnSpc>
              <a:buNone/>
            </a:pPr>
            <a:r>
              <a:rPr lang="en-US" dirty="0" smtClean="0">
                <a:latin typeface="Times New Roman" pitchFamily="18" charset="0"/>
                <a:cs typeface="Times New Roman" pitchFamily="18" charset="0"/>
              </a:rPr>
              <a:t>This </a:t>
            </a:r>
            <a:r>
              <a:rPr lang="en-US" dirty="0">
                <a:latin typeface="Times New Roman" pitchFamily="18" charset="0"/>
                <a:cs typeface="Times New Roman" pitchFamily="18" charset="0"/>
              </a:rPr>
              <a:t>assay is based upon the </a:t>
            </a:r>
            <a:r>
              <a:rPr lang="en-US" dirty="0" smtClean="0">
                <a:latin typeface="Times New Roman" pitchFamily="18" charset="0"/>
                <a:cs typeface="Times New Roman" pitchFamily="18" charset="0"/>
              </a:rPr>
              <a:t>oxidation-reduction </a:t>
            </a:r>
            <a:r>
              <a:rPr lang="en-US" dirty="0">
                <a:latin typeface="Times New Roman" pitchFamily="18" charset="0"/>
                <a:cs typeface="Times New Roman" pitchFamily="18" charset="0"/>
              </a:rPr>
              <a:t>type of titration in which solution of potassium permanganate acts as an oxidizing agent and hydrogen peroxide also act as an oxidizing agent but in presence of strong oxidizing agent like potassium permanganate, hydrogen peroxide acts as reducing agent. The potassium permanganate solution acts as self indicator</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5312102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686800" cy="6019800"/>
          </a:xfrm>
        </p:spPr>
        <p:txBody>
          <a:bodyPr>
            <a:noAutofit/>
          </a:bodyPr>
          <a:lstStyle/>
          <a:p>
            <a:pPr marL="0" indent="0" algn="just">
              <a:lnSpc>
                <a:spcPct val="170000"/>
              </a:lnSpc>
              <a:buNone/>
            </a:pPr>
            <a:r>
              <a:rPr lang="en-US" sz="2600" dirty="0" smtClean="0">
                <a:latin typeface="Times New Roman" pitchFamily="18" charset="0"/>
                <a:cs typeface="Times New Roman" pitchFamily="18" charset="0"/>
              </a:rPr>
              <a:t>The </a:t>
            </a:r>
            <a:r>
              <a:rPr lang="en-US" sz="2600" dirty="0">
                <a:latin typeface="Times New Roman" pitchFamily="18" charset="0"/>
                <a:cs typeface="Times New Roman" pitchFamily="18" charset="0"/>
              </a:rPr>
              <a:t>ability of potassium permanganate solution to oxidize is due to the conversion of the MnO4- to </a:t>
            </a:r>
            <a:r>
              <a:rPr lang="en-US" sz="2600" dirty="0" err="1">
                <a:latin typeface="Times New Roman" pitchFamily="18" charset="0"/>
                <a:cs typeface="Times New Roman" pitchFamily="18" charset="0"/>
              </a:rPr>
              <a:t>Mn</a:t>
            </a:r>
            <a:r>
              <a:rPr lang="en-US" sz="2600" dirty="0">
                <a:latin typeface="Times New Roman" pitchFamily="18" charset="0"/>
                <a:cs typeface="Times New Roman" pitchFamily="18" charset="0"/>
              </a:rPr>
              <a:t>++ in acidic solution. MnO4- are purple in colour &amp; solution of salts containing </a:t>
            </a:r>
            <a:r>
              <a:rPr lang="en-US" sz="2600" dirty="0" err="1">
                <a:latin typeface="Times New Roman" pitchFamily="18" charset="0"/>
                <a:cs typeface="Times New Roman" pitchFamily="18" charset="0"/>
              </a:rPr>
              <a:t>Mn</a:t>
            </a:r>
            <a:r>
              <a:rPr lang="en-US" sz="2600" dirty="0">
                <a:latin typeface="Times New Roman" pitchFamily="18" charset="0"/>
                <a:cs typeface="Times New Roman" pitchFamily="18" charset="0"/>
              </a:rPr>
              <a:t>++ are colourless, hence permanganate solution is </a:t>
            </a:r>
            <a:r>
              <a:rPr lang="en-US" sz="2600" dirty="0" err="1">
                <a:latin typeface="Times New Roman" pitchFamily="18" charset="0"/>
                <a:cs typeface="Times New Roman" pitchFamily="18" charset="0"/>
              </a:rPr>
              <a:t>decolourised</a:t>
            </a:r>
            <a:r>
              <a:rPr lang="en-US" sz="2600" dirty="0">
                <a:latin typeface="Times New Roman" pitchFamily="18" charset="0"/>
                <a:cs typeface="Times New Roman" pitchFamily="18" charset="0"/>
              </a:rPr>
              <a:t> by reducing agent like hydrogen peroxide. The moment there is an excess addition of potassium permanganate, solution becomes purple at the end point.. </a:t>
            </a:r>
          </a:p>
          <a:p>
            <a:pPr algn="just"/>
            <a:r>
              <a:rPr lang="en-US" sz="2600" b="1" dirty="0">
                <a:latin typeface="Times New Roman" pitchFamily="18" charset="0"/>
                <a:cs typeface="Times New Roman" pitchFamily="18" charset="0"/>
              </a:rPr>
              <a:t>CHEMICAL REACTION FOR ASSAY: </a:t>
            </a:r>
            <a:endParaRPr lang="en-US" sz="2600" dirty="0">
              <a:latin typeface="Times New Roman" pitchFamily="18" charset="0"/>
              <a:cs typeface="Times New Roman" pitchFamily="18" charset="0"/>
            </a:endParaRPr>
          </a:p>
          <a:p>
            <a:pPr algn="just"/>
            <a:r>
              <a:rPr lang="pt-BR" sz="2600" dirty="0">
                <a:latin typeface="Times New Roman" pitchFamily="18" charset="0"/>
                <a:cs typeface="Times New Roman" pitchFamily="18" charset="0"/>
              </a:rPr>
              <a:t>2KMnO4 + 3H2SO4+ 5H2O2 </a:t>
            </a:r>
            <a:r>
              <a:rPr lang="pt-BR" sz="2600" dirty="0" smtClean="0">
                <a:latin typeface="Times New Roman" pitchFamily="18" charset="0"/>
                <a:cs typeface="Times New Roman" pitchFamily="18" charset="0"/>
              </a:rPr>
              <a:t>→ </a:t>
            </a:r>
            <a:r>
              <a:rPr lang="pt-BR" sz="2600" dirty="0">
                <a:latin typeface="Times New Roman" pitchFamily="18" charset="0"/>
                <a:cs typeface="Times New Roman" pitchFamily="18" charset="0"/>
              </a:rPr>
              <a:t>K2SO4 + 2MnSO4 +5O2↑ +</a:t>
            </a:r>
            <a:r>
              <a:rPr lang="pt-BR" sz="2600" dirty="0" smtClean="0">
                <a:latin typeface="Times New Roman" pitchFamily="18" charset="0"/>
                <a:cs typeface="Times New Roman" pitchFamily="18" charset="0"/>
              </a:rPr>
              <a:t>8H2O </a:t>
            </a:r>
          </a:p>
        </p:txBody>
      </p:sp>
    </p:spTree>
    <p:extLst>
      <p:ext uri="{BB962C8B-B14F-4D97-AF65-F5344CB8AC3E}">
        <p14:creationId xmlns:p14="http://schemas.microsoft.com/office/powerpoint/2010/main" val="11255473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Autofit/>
          </a:bodyPr>
          <a:lstStyle/>
          <a:p>
            <a:r>
              <a:rPr lang="en-US" sz="3800" b="1" dirty="0" smtClean="0">
                <a:latin typeface="Times New Roman" pitchFamily="18" charset="0"/>
                <a:cs typeface="Times New Roman" pitchFamily="18" charset="0"/>
              </a:rPr>
              <a:t/>
            </a:r>
            <a:br>
              <a:rPr lang="en-US" sz="3800" b="1" dirty="0" smtClean="0">
                <a:latin typeface="Times New Roman" pitchFamily="18" charset="0"/>
                <a:cs typeface="Times New Roman" pitchFamily="18" charset="0"/>
              </a:rPr>
            </a:br>
            <a:r>
              <a:rPr lang="en-US" sz="3800" b="1" dirty="0" smtClean="0">
                <a:latin typeface="Times New Roman" pitchFamily="18" charset="0"/>
                <a:cs typeface="Times New Roman" pitchFamily="18" charset="0"/>
              </a:rPr>
              <a:t>Potassium </a:t>
            </a:r>
            <a:r>
              <a:rPr lang="en-US" sz="3800" b="1" dirty="0">
                <a:latin typeface="Times New Roman" pitchFamily="18" charset="0"/>
                <a:cs typeface="Times New Roman" pitchFamily="18" charset="0"/>
              </a:rPr>
              <a:t>permanganate- </a:t>
            </a:r>
            <a:r>
              <a:rPr lang="en-US" sz="3800" dirty="0">
                <a:latin typeface="Times New Roman" pitchFamily="18" charset="0"/>
                <a:cs typeface="Times New Roman" pitchFamily="18" charset="0"/>
              </a:rPr>
              <a:t/>
            </a:r>
            <a:br>
              <a:rPr lang="en-US" sz="3800" dirty="0">
                <a:latin typeface="Times New Roman" pitchFamily="18" charset="0"/>
                <a:cs typeface="Times New Roman" pitchFamily="18" charset="0"/>
              </a:rPr>
            </a:br>
            <a:endParaRPr lang="en-US" sz="3800" dirty="0">
              <a:latin typeface="Times New Roman" pitchFamily="18" charset="0"/>
              <a:cs typeface="Times New Roman" pitchFamily="18" charset="0"/>
            </a:endParaRPr>
          </a:p>
        </p:txBody>
      </p:sp>
      <p:sp>
        <p:nvSpPr>
          <p:cNvPr id="3" name="Content Placeholder 2"/>
          <p:cNvSpPr>
            <a:spLocks noGrp="1"/>
          </p:cNvSpPr>
          <p:nvPr>
            <p:ph idx="1"/>
          </p:nvPr>
        </p:nvSpPr>
        <p:spPr>
          <a:xfrm>
            <a:off x="228600" y="762000"/>
            <a:ext cx="8839200" cy="5943600"/>
          </a:xfrm>
        </p:spPr>
        <p:txBody>
          <a:bodyPr>
            <a:noAutofit/>
          </a:bodyPr>
          <a:lstStyle/>
          <a:p>
            <a:pPr>
              <a:lnSpc>
                <a:spcPct val="150000"/>
              </a:lnSpc>
              <a:buFont typeface="Wingdings" pitchFamily="2" charset="2"/>
              <a:buChar char="v"/>
            </a:pPr>
            <a:r>
              <a:rPr lang="en-US" sz="2700" b="1" dirty="0" smtClean="0">
                <a:latin typeface="Times New Roman" pitchFamily="18" charset="0"/>
                <a:cs typeface="Times New Roman" pitchFamily="18" charset="0"/>
              </a:rPr>
              <a:t>Mole formula: KMnO4</a:t>
            </a:r>
          </a:p>
          <a:p>
            <a:pPr>
              <a:lnSpc>
                <a:spcPct val="150000"/>
              </a:lnSpc>
              <a:buFont typeface="Wingdings" pitchFamily="2" charset="2"/>
              <a:buChar char="v"/>
            </a:pPr>
            <a:r>
              <a:rPr lang="en-US" sz="2700" b="1" dirty="0" smtClean="0">
                <a:latin typeface="Times New Roman" pitchFamily="18" charset="0"/>
                <a:cs typeface="Times New Roman" pitchFamily="18" charset="0"/>
              </a:rPr>
              <a:t>Mole weight: 158.04</a:t>
            </a:r>
          </a:p>
          <a:p>
            <a:pPr>
              <a:lnSpc>
                <a:spcPct val="150000"/>
              </a:lnSpc>
              <a:buFont typeface="Wingdings" pitchFamily="2" charset="2"/>
              <a:buChar char="v"/>
            </a:pPr>
            <a:r>
              <a:rPr lang="en-US" sz="2700" b="1" dirty="0" smtClean="0">
                <a:latin typeface="Times New Roman" pitchFamily="18" charset="0"/>
                <a:cs typeface="Times New Roman" pitchFamily="18" charset="0"/>
              </a:rPr>
              <a:t>Properties- </a:t>
            </a:r>
            <a:endParaRPr lang="en-US" sz="2700" dirty="0" smtClean="0">
              <a:latin typeface="Times New Roman" pitchFamily="18" charset="0"/>
              <a:cs typeface="Times New Roman" pitchFamily="18" charset="0"/>
            </a:endParaRPr>
          </a:p>
          <a:p>
            <a:pPr algn="just">
              <a:lnSpc>
                <a:spcPct val="150000"/>
              </a:lnSpc>
              <a:buFont typeface="Wingdings" pitchFamily="2" charset="2"/>
              <a:buChar char="Ø"/>
            </a:pPr>
            <a:r>
              <a:rPr lang="en-US" sz="2700" dirty="0" smtClean="0">
                <a:latin typeface="Times New Roman" pitchFamily="18" charset="0"/>
                <a:cs typeface="Times New Roman" pitchFamily="18" charset="0"/>
              </a:rPr>
              <a:t> Potassium permanganate occurs in the form of dark purple colored monoclinic prisms, almost opaque with a blue metallic luster. </a:t>
            </a:r>
          </a:p>
          <a:p>
            <a:pPr algn="just">
              <a:lnSpc>
                <a:spcPct val="150000"/>
              </a:lnSpc>
              <a:buFont typeface="Wingdings" pitchFamily="2" charset="2"/>
              <a:buChar char="Ø"/>
            </a:pPr>
            <a:r>
              <a:rPr lang="en-US" sz="2700" dirty="0" smtClean="0">
                <a:latin typeface="Times New Roman" pitchFamily="18" charset="0"/>
                <a:cs typeface="Times New Roman" pitchFamily="18" charset="0"/>
              </a:rPr>
              <a:t> It is odorless. An aqueous solution has sweetish astringent taste. </a:t>
            </a:r>
          </a:p>
          <a:p>
            <a:pPr algn="just">
              <a:lnSpc>
                <a:spcPct val="150000"/>
              </a:lnSpc>
              <a:buFont typeface="Wingdings" pitchFamily="2" charset="2"/>
              <a:buChar char="Ø"/>
            </a:pPr>
            <a:r>
              <a:rPr lang="en-US" sz="2700" dirty="0" smtClean="0">
                <a:latin typeface="Times New Roman" pitchFamily="18" charset="0"/>
                <a:cs typeface="Times New Roman" pitchFamily="18" charset="0"/>
              </a:rPr>
              <a:t>It is water soluble and more soluble in boiling water.</a:t>
            </a:r>
          </a:p>
        </p:txBody>
      </p:sp>
    </p:spTree>
    <p:extLst>
      <p:ext uri="{BB962C8B-B14F-4D97-AF65-F5344CB8AC3E}">
        <p14:creationId xmlns:p14="http://schemas.microsoft.com/office/powerpoint/2010/main" val="5534981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763000" cy="5867400"/>
          </a:xfrm>
        </p:spPr>
        <p:txBody>
          <a:bodyPr>
            <a:normAutofit/>
          </a:bodyPr>
          <a:lstStyle/>
          <a:p>
            <a:pPr algn="just">
              <a:lnSpc>
                <a:spcPct val="170000"/>
              </a:lnSpc>
              <a:buFont typeface="Wingdings" pitchFamily="2" charset="2"/>
              <a:buChar char="Ø"/>
            </a:pPr>
            <a:r>
              <a:rPr lang="en-US" sz="3000" dirty="0">
                <a:latin typeface="Times New Roman" pitchFamily="18" charset="0"/>
                <a:cs typeface="Times New Roman" pitchFamily="18" charset="0"/>
              </a:rPr>
              <a:t>Potassium permanganate is a powerful oxidizing agent. </a:t>
            </a:r>
          </a:p>
          <a:p>
            <a:pPr algn="just">
              <a:lnSpc>
                <a:spcPct val="170000"/>
              </a:lnSpc>
              <a:buFont typeface="Wingdings" pitchFamily="2" charset="2"/>
              <a:buChar char="Ø"/>
            </a:pPr>
            <a:r>
              <a:rPr lang="en-US" sz="3000" dirty="0">
                <a:latin typeface="Times New Roman" pitchFamily="18" charset="0"/>
                <a:cs typeface="Times New Roman" pitchFamily="18" charset="0"/>
              </a:rPr>
              <a:t>In acidic solution potassium permanganate is reduced form Mn</a:t>
            </a:r>
            <a:r>
              <a:rPr lang="en-US" sz="3000" b="1" dirty="0">
                <a:latin typeface="Times New Roman" pitchFamily="18" charset="0"/>
                <a:cs typeface="Times New Roman" pitchFamily="18" charset="0"/>
              </a:rPr>
              <a:t>+7 </a:t>
            </a:r>
            <a:r>
              <a:rPr lang="en-US" sz="3000" dirty="0">
                <a:latin typeface="Times New Roman" pitchFamily="18" charset="0"/>
                <a:cs typeface="Times New Roman" pitchFamily="18" charset="0"/>
              </a:rPr>
              <a:t>to </a:t>
            </a:r>
            <a:r>
              <a:rPr lang="en-US" sz="3000" dirty="0" err="1">
                <a:latin typeface="Times New Roman" pitchFamily="18" charset="0"/>
                <a:cs typeface="Times New Roman" pitchFamily="18" charset="0"/>
              </a:rPr>
              <a:t>manganous</a:t>
            </a:r>
            <a:r>
              <a:rPr lang="en-US" sz="3000" dirty="0">
                <a:latin typeface="Times New Roman" pitchFamily="18" charset="0"/>
                <a:cs typeface="Times New Roman" pitchFamily="18" charset="0"/>
              </a:rPr>
              <a:t> ion Mn</a:t>
            </a:r>
            <a:r>
              <a:rPr lang="en-US" sz="3000" b="1" dirty="0">
                <a:latin typeface="Times New Roman" pitchFamily="18" charset="0"/>
                <a:cs typeface="Times New Roman" pitchFamily="18" charset="0"/>
              </a:rPr>
              <a:t>+2 </a:t>
            </a:r>
            <a:r>
              <a:rPr lang="en-US" sz="3000" dirty="0">
                <a:latin typeface="Times New Roman" pitchFamily="18" charset="0"/>
                <a:cs typeface="Times New Roman" pitchFamily="18" charset="0"/>
              </a:rPr>
              <a:t>with evolution of oxygen. </a:t>
            </a:r>
          </a:p>
          <a:p>
            <a:pPr algn="just">
              <a:lnSpc>
                <a:spcPct val="170000"/>
              </a:lnSpc>
              <a:buFont typeface="Wingdings" pitchFamily="2" charset="2"/>
              <a:buChar char="Ø"/>
            </a:pPr>
            <a:r>
              <a:rPr lang="en-US" sz="3000" dirty="0">
                <a:latin typeface="Times New Roman" pitchFamily="18" charset="0"/>
                <a:cs typeface="Times New Roman" pitchFamily="18" charset="0"/>
              </a:rPr>
              <a:t>In neutral or alkaline media also oxygen is liberated</a:t>
            </a:r>
            <a:r>
              <a:rPr lang="en-US" dirty="0">
                <a:latin typeface="Times New Roman" pitchFamily="18" charset="0"/>
                <a:cs typeface="Times New Roman" pitchFamily="18" charset="0"/>
              </a:rPr>
              <a:t>. </a:t>
            </a:r>
          </a:p>
          <a:p>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0221642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477000"/>
          </a:xfrm>
        </p:spPr>
        <p:txBody>
          <a:bodyPr>
            <a:normAutofit/>
          </a:bodyPr>
          <a:lstStyle/>
          <a:p>
            <a:r>
              <a:rPr lang="en-US" b="1" dirty="0" smtClean="0">
                <a:latin typeface="Times New Roman" pitchFamily="18" charset="0"/>
                <a:cs typeface="Times New Roman" pitchFamily="18" charset="0"/>
              </a:rPr>
              <a:t>Uses</a:t>
            </a:r>
            <a:endParaRPr lang="en-US" b="1" dirty="0">
              <a:latin typeface="Times New Roman" pitchFamily="18" charset="0"/>
              <a:cs typeface="Times New Roman" pitchFamily="18" charset="0"/>
            </a:endParaRPr>
          </a:p>
          <a:p>
            <a:pPr algn="just">
              <a:lnSpc>
                <a:spcPct val="150000"/>
              </a:lnSpc>
              <a:buFont typeface="Wingdings" pitchFamily="2" charset="2"/>
              <a:buChar char="Ø"/>
            </a:pPr>
            <a:r>
              <a:rPr lang="en-US" dirty="0" smtClean="0">
                <a:latin typeface="Times New Roman" pitchFamily="18" charset="0"/>
                <a:cs typeface="Times New Roman" pitchFamily="18" charset="0"/>
              </a:rPr>
              <a:t>Topical </a:t>
            </a:r>
            <a:r>
              <a:rPr lang="en-US" dirty="0">
                <a:latin typeface="Times New Roman" pitchFamily="18" charset="0"/>
                <a:cs typeface="Times New Roman" pitchFamily="18" charset="0"/>
              </a:rPr>
              <a:t>anti-infective. </a:t>
            </a:r>
          </a:p>
          <a:p>
            <a:pPr algn="just">
              <a:lnSpc>
                <a:spcPct val="150000"/>
              </a:lnSpc>
              <a:buFont typeface="Wingdings" pitchFamily="2" charset="2"/>
              <a:buChar char="Ø"/>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Antiseptic &amp; </a:t>
            </a:r>
            <a:r>
              <a:rPr lang="en-US" dirty="0" smtClean="0">
                <a:latin typeface="Times New Roman" pitchFamily="18" charset="0"/>
                <a:cs typeface="Times New Roman" pitchFamily="18" charset="0"/>
              </a:rPr>
              <a:t>Antibacterial, Astringent </a:t>
            </a:r>
            <a:endParaRPr lang="en-US" dirty="0">
              <a:latin typeface="Times New Roman" pitchFamily="18" charset="0"/>
              <a:cs typeface="Times New Roman" pitchFamily="18" charset="0"/>
            </a:endParaRPr>
          </a:p>
          <a:p>
            <a:pPr algn="just">
              <a:lnSpc>
                <a:spcPct val="150000"/>
              </a:lnSpc>
              <a:buFont typeface="Wingdings" pitchFamily="2" charset="2"/>
              <a:buChar char="Ø"/>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Antidote in barbiturate poisoning. </a:t>
            </a:r>
          </a:p>
          <a:p>
            <a:pPr algn="just">
              <a:lnSpc>
                <a:spcPct val="150000"/>
              </a:lnSpc>
              <a:buFont typeface="Wingdings" pitchFamily="2" charset="2"/>
              <a:buChar char="Ø"/>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Oxidizing agent. </a:t>
            </a:r>
          </a:p>
          <a:p>
            <a:pPr algn="just">
              <a:lnSpc>
                <a:spcPct val="150000"/>
              </a:lnSpc>
              <a:buFont typeface="Wingdings" pitchFamily="2" charset="2"/>
              <a:buChar char="Ø"/>
            </a:pPr>
            <a:r>
              <a:rPr lang="en-US" dirty="0" smtClean="0">
                <a:latin typeface="Times New Roman" pitchFamily="18" charset="0"/>
                <a:cs typeface="Times New Roman" pitchFamily="18" charset="0"/>
              </a:rPr>
              <a:t>1:5000-1:15,000 </a:t>
            </a:r>
            <a:r>
              <a:rPr lang="en-US" dirty="0">
                <a:latin typeface="Times New Roman" pitchFamily="18" charset="0"/>
                <a:cs typeface="Times New Roman" pitchFamily="18" charset="0"/>
              </a:rPr>
              <a:t>solutions is used in cleaning wounds &amp; ulcers. </a:t>
            </a:r>
            <a:endParaRPr lang="en-US" dirty="0" smtClean="0">
              <a:latin typeface="Times New Roman" pitchFamily="18" charset="0"/>
              <a:cs typeface="Times New Roman" pitchFamily="18" charset="0"/>
            </a:endParaRPr>
          </a:p>
          <a:p>
            <a:pPr algn="just">
              <a:lnSpc>
                <a:spcPct val="150000"/>
              </a:lnSpc>
              <a:buFont typeface="Wingdings" pitchFamily="2" charset="2"/>
              <a:buChar char="Ø"/>
            </a:pPr>
            <a:r>
              <a:rPr lang="en-US" dirty="0" smtClean="0">
                <a:latin typeface="Times New Roman" pitchFamily="18" charset="0"/>
                <a:cs typeface="Times New Roman" pitchFamily="18" charset="0"/>
              </a:rPr>
              <a:t>Used in mouthwashes and gargles</a:t>
            </a:r>
          </a:p>
          <a:p>
            <a:pPr algn="just">
              <a:lnSpc>
                <a:spcPct val="150000"/>
              </a:lnSpc>
              <a:buFont typeface="Wingdings" pitchFamily="2" charset="2"/>
              <a:buChar char="Ø"/>
            </a:pPr>
            <a:endParaRPr lang="en-US" dirty="0">
              <a:latin typeface="Times New Roman" pitchFamily="18" charset="0"/>
              <a:cs typeface="Times New Roman" pitchFamily="18" charset="0"/>
            </a:endParaRPr>
          </a:p>
          <a:p>
            <a:pPr algn="just">
              <a:lnSpc>
                <a:spcPct val="150000"/>
              </a:lnSpc>
              <a:buFont typeface="Wingdings" pitchFamily="2" charset="2"/>
              <a:buChar char="Ø"/>
            </a:pPr>
            <a:endParaRPr lang="en-US" dirty="0">
              <a:latin typeface="Times New Roman" pitchFamily="18" charset="0"/>
              <a:cs typeface="Times New Roman" pitchFamily="18" charset="0"/>
            </a:endParaRPr>
          </a:p>
          <a:p>
            <a:pPr algn="just">
              <a:lnSpc>
                <a:spcPct val="150000"/>
              </a:lnSpc>
              <a:buFont typeface="Wingdings" pitchFamily="2" charset="2"/>
              <a:buChar char="Ø"/>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3285659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1"/>
            <a:ext cx="8763000" cy="4267200"/>
          </a:xfrm>
        </p:spPr>
        <p:txBody>
          <a:bodyPr/>
          <a:lstStyle/>
          <a:p>
            <a:pPr>
              <a:lnSpc>
                <a:spcPct val="150000"/>
              </a:lnSpc>
              <a:buFont typeface="Wingdings" pitchFamily="2" charset="2"/>
              <a:buChar char="v"/>
            </a:pPr>
            <a:r>
              <a:rPr lang="en-US" b="1" dirty="0" smtClean="0">
                <a:latin typeface="Times New Roman" pitchFamily="18" charset="0"/>
                <a:cs typeface="Times New Roman" pitchFamily="18" charset="0"/>
              </a:rPr>
              <a:t>Storage </a:t>
            </a:r>
          </a:p>
          <a:p>
            <a:pPr>
              <a:lnSpc>
                <a:spcPct val="150000"/>
              </a:lnSpc>
              <a:buFont typeface="Wingdings" pitchFamily="2" charset="2"/>
              <a:buChar char="Ø"/>
            </a:pPr>
            <a:r>
              <a:rPr lang="en-US" dirty="0" smtClean="0">
                <a:latin typeface="Times New Roman" pitchFamily="18" charset="0"/>
                <a:cs typeface="Times New Roman" pitchFamily="18" charset="0"/>
              </a:rPr>
              <a:t>It is kept in tightly closed container </a:t>
            </a:r>
          </a:p>
          <a:p>
            <a:pPr>
              <a:lnSpc>
                <a:spcPct val="150000"/>
              </a:lnSpc>
              <a:buFont typeface="Wingdings" pitchFamily="2" charset="2"/>
              <a:buChar char="v"/>
            </a:pPr>
            <a:r>
              <a:rPr lang="en-US" b="1" dirty="0" smtClean="0">
                <a:latin typeface="Times New Roman" pitchFamily="18" charset="0"/>
                <a:cs typeface="Times New Roman" pitchFamily="18" charset="0"/>
              </a:rPr>
              <a:t>Incompatibilities</a:t>
            </a:r>
          </a:p>
          <a:p>
            <a:pPr>
              <a:lnSpc>
                <a:spcPct val="150000"/>
              </a:lnSpc>
              <a:buFont typeface="Wingdings" pitchFamily="2" charset="2"/>
              <a:buChar char="Ø"/>
            </a:pPr>
            <a:r>
              <a:rPr lang="en-US" dirty="0" smtClean="0">
                <a:latin typeface="Times New Roman" pitchFamily="18" charset="0"/>
                <a:cs typeface="Times New Roman" pitchFamily="18" charset="0"/>
              </a:rPr>
              <a:t>With reducing agents iodides organic or oxidisable substances.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956102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08038"/>
          </a:xfrm>
        </p:spPr>
        <p:txBody>
          <a:bodyPr/>
          <a:lstStyle/>
          <a:p>
            <a:r>
              <a:rPr lang="en-US" b="1" dirty="0"/>
              <a:t>Antimicrobial agents</a:t>
            </a:r>
            <a:endParaRPr lang="en-US" dirty="0"/>
          </a:p>
        </p:txBody>
      </p:sp>
      <p:sp>
        <p:nvSpPr>
          <p:cNvPr id="3" name="Content Placeholder 2"/>
          <p:cNvSpPr>
            <a:spLocks noGrp="1"/>
          </p:cNvSpPr>
          <p:nvPr>
            <p:ph idx="1"/>
          </p:nvPr>
        </p:nvSpPr>
        <p:spPr>
          <a:xfrm>
            <a:off x="152400" y="762000"/>
            <a:ext cx="8839200" cy="5867400"/>
          </a:xfrm>
        </p:spPr>
        <p:txBody>
          <a:bodyPr>
            <a:normAutofit fontScale="92500"/>
          </a:bodyPr>
          <a:lstStyle/>
          <a:p>
            <a:pPr algn="just">
              <a:lnSpc>
                <a:spcPct val="160000"/>
              </a:lnSpc>
              <a:buFont typeface="Wingdings" pitchFamily="2" charset="2"/>
              <a:buChar char="v"/>
            </a:pPr>
            <a:r>
              <a:rPr lang="en-US" b="1" dirty="0">
                <a:latin typeface="Times New Roman" pitchFamily="18" charset="0"/>
                <a:cs typeface="Times New Roman" pitchFamily="18" charset="0"/>
              </a:rPr>
              <a:t>Antimicrobial agents</a:t>
            </a:r>
            <a:endParaRPr lang="en-US" dirty="0" smtClean="0">
              <a:latin typeface="Times New Roman" pitchFamily="18" charset="0"/>
              <a:cs typeface="Times New Roman" pitchFamily="18" charset="0"/>
            </a:endParaRPr>
          </a:p>
          <a:p>
            <a:pPr algn="just">
              <a:lnSpc>
                <a:spcPct val="160000"/>
              </a:lnSpc>
              <a:buFont typeface="Wingdings" pitchFamily="2" charset="2"/>
              <a:buChar char="Ø"/>
            </a:pPr>
            <a:r>
              <a:rPr lang="en-US" dirty="0" smtClean="0">
                <a:latin typeface="Times New Roman" pitchFamily="18" charset="0"/>
                <a:cs typeface="Times New Roman" pitchFamily="18" charset="0"/>
              </a:rPr>
              <a:t>These </a:t>
            </a:r>
            <a:r>
              <a:rPr lang="en-US" dirty="0">
                <a:latin typeface="Times New Roman" pitchFamily="18" charset="0"/>
                <a:cs typeface="Times New Roman" pitchFamily="18" charset="0"/>
              </a:rPr>
              <a:t>are the agents which cause suppression of growth of the micro organism. </a:t>
            </a:r>
            <a:r>
              <a:rPr lang="en-US" dirty="0" smtClean="0">
                <a:latin typeface="Times New Roman" pitchFamily="18" charset="0"/>
                <a:cs typeface="Times New Roman" pitchFamily="18" charset="0"/>
              </a:rPr>
              <a:t>E.g. Kmno</a:t>
            </a:r>
            <a:r>
              <a:rPr lang="en-US" baseline="-25000" dirty="0" smtClean="0">
                <a:latin typeface="Times New Roman" pitchFamily="18" charset="0"/>
                <a:cs typeface="Times New Roman" pitchFamily="18" charset="0"/>
              </a:rPr>
              <a:t>4,</a:t>
            </a:r>
            <a:r>
              <a:rPr lang="en-US" dirty="0" smtClean="0">
                <a:latin typeface="Times New Roman" pitchFamily="18" charset="0"/>
                <a:cs typeface="Times New Roman" pitchFamily="18" charset="0"/>
              </a:rPr>
              <a:t> H</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O</a:t>
            </a:r>
            <a:r>
              <a:rPr lang="en-US" baseline="-25000" dirty="0" smtClean="0">
                <a:latin typeface="Times New Roman" pitchFamily="18" charset="0"/>
                <a:cs typeface="Times New Roman" pitchFamily="18" charset="0"/>
              </a:rPr>
              <a:t>2,</a:t>
            </a:r>
            <a:endParaRPr lang="en-US" baseline="-25000" dirty="0">
              <a:latin typeface="Times New Roman" pitchFamily="18" charset="0"/>
              <a:cs typeface="Times New Roman" pitchFamily="18" charset="0"/>
            </a:endParaRPr>
          </a:p>
          <a:p>
            <a:pPr algn="just">
              <a:lnSpc>
                <a:spcPct val="150000"/>
              </a:lnSpc>
              <a:buFont typeface="Wingdings" pitchFamily="2" charset="2"/>
              <a:buChar char="v"/>
            </a:pPr>
            <a:r>
              <a:rPr lang="en-US" b="1" dirty="0">
                <a:latin typeface="Times New Roman" pitchFamily="18" charset="0"/>
                <a:cs typeface="Times New Roman" pitchFamily="18" charset="0"/>
              </a:rPr>
              <a:t>Antiseptics:</a:t>
            </a:r>
          </a:p>
          <a:p>
            <a:pPr algn="just">
              <a:lnSpc>
                <a:spcPct val="150000"/>
              </a:lnSpc>
            </a:pPr>
            <a:r>
              <a:rPr lang="en-US" dirty="0">
                <a:latin typeface="Times New Roman" pitchFamily="18" charset="0"/>
                <a:cs typeface="Times New Roman" pitchFamily="18" charset="0"/>
              </a:rPr>
              <a:t>Antiseptics are the agents which are applied on living tissues to destroy or inhibit the </a:t>
            </a:r>
            <a:r>
              <a:rPr lang="en-US" dirty="0" smtClean="0">
                <a:latin typeface="Times New Roman" pitchFamily="18" charset="0"/>
                <a:cs typeface="Times New Roman" pitchFamily="18" charset="0"/>
              </a:rPr>
              <a:t>micro-organism</a:t>
            </a:r>
          </a:p>
          <a:p>
            <a:pPr algn="just">
              <a:lnSpc>
                <a:spcPct val="150000"/>
              </a:lnSpc>
            </a:pPr>
            <a:r>
              <a:rPr lang="en-US" dirty="0">
                <a:latin typeface="Times New Roman" pitchFamily="18" charset="0"/>
                <a:cs typeface="Times New Roman" pitchFamily="18" charset="0"/>
              </a:rPr>
              <a:t>E</a:t>
            </a:r>
            <a:r>
              <a:rPr lang="en-US" dirty="0" smtClean="0">
                <a:latin typeface="Times New Roman" pitchFamily="18" charset="0"/>
                <a:cs typeface="Times New Roman" pitchFamily="18" charset="0"/>
              </a:rPr>
              <a:t>.g</a:t>
            </a:r>
            <a:r>
              <a:rPr lang="en-US" dirty="0">
                <a:latin typeface="Times New Roman" pitchFamily="18" charset="0"/>
                <a:cs typeface="Times New Roman" pitchFamily="18" charset="0"/>
              </a:rPr>
              <a:t>. Hydrogen peroxide, </a:t>
            </a:r>
            <a:r>
              <a:rPr lang="en-US" dirty="0" smtClean="0">
                <a:latin typeface="Times New Roman" pitchFamily="18" charset="0"/>
                <a:cs typeface="Times New Roman" pitchFamily="18" charset="0"/>
              </a:rPr>
              <a:t>Kmno</a:t>
            </a:r>
            <a:r>
              <a:rPr lang="en-US" baseline="-25000" dirty="0" smtClean="0">
                <a:latin typeface="Times New Roman" pitchFamily="18" charset="0"/>
                <a:cs typeface="Times New Roman" pitchFamily="18" charset="0"/>
              </a:rPr>
              <a:t>4 , </a:t>
            </a:r>
            <a:r>
              <a:rPr lang="en-US" dirty="0" smtClean="0">
                <a:latin typeface="Times New Roman" pitchFamily="18" charset="0"/>
                <a:cs typeface="Times New Roman" pitchFamily="18" charset="0"/>
              </a:rPr>
              <a:t>Iodine.</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9409713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68362"/>
          </a:xfrm>
        </p:spPr>
        <p:txBody>
          <a:bodyPr/>
          <a:lstStyle/>
          <a:p>
            <a:r>
              <a:rPr lang="en-US" b="1" dirty="0" smtClean="0"/>
              <a:t>Iodine</a:t>
            </a:r>
            <a:endParaRPr lang="en-US" b="1" dirty="0"/>
          </a:p>
        </p:txBody>
      </p:sp>
      <p:sp>
        <p:nvSpPr>
          <p:cNvPr id="3" name="Content Placeholder 2"/>
          <p:cNvSpPr>
            <a:spLocks noGrp="1"/>
          </p:cNvSpPr>
          <p:nvPr>
            <p:ph idx="1"/>
          </p:nvPr>
        </p:nvSpPr>
        <p:spPr>
          <a:xfrm>
            <a:off x="152400" y="838200"/>
            <a:ext cx="8839200" cy="5867400"/>
          </a:xfrm>
        </p:spPr>
        <p:txBody>
          <a:bodyPr>
            <a:normAutofit lnSpcReduction="10000"/>
          </a:bodyPr>
          <a:lstStyle/>
          <a:p>
            <a:pPr>
              <a:lnSpc>
                <a:spcPct val="150000"/>
              </a:lnSpc>
              <a:buFont typeface="Wingdings" pitchFamily="2" charset="2"/>
              <a:buChar char="v"/>
            </a:pPr>
            <a:r>
              <a:rPr lang="en-US" b="1" dirty="0">
                <a:latin typeface="Times New Roman" pitchFamily="18" charset="0"/>
                <a:cs typeface="Times New Roman" pitchFamily="18" charset="0"/>
              </a:rPr>
              <a:t>Mole formula: </a:t>
            </a:r>
            <a:r>
              <a:rPr lang="en-US" b="1" dirty="0" smtClean="0">
                <a:latin typeface="Times New Roman" pitchFamily="18" charset="0"/>
                <a:cs typeface="Times New Roman" pitchFamily="18" charset="0"/>
              </a:rPr>
              <a:t>I</a:t>
            </a:r>
            <a:r>
              <a:rPr lang="en-US" b="1" baseline="-25000" dirty="0" smtClean="0">
                <a:latin typeface="Times New Roman" pitchFamily="18" charset="0"/>
                <a:cs typeface="Times New Roman" pitchFamily="18" charset="0"/>
              </a:rPr>
              <a:t>2</a:t>
            </a:r>
            <a:endParaRPr lang="en-US" b="1" baseline="-25000" dirty="0">
              <a:latin typeface="Times New Roman" pitchFamily="18" charset="0"/>
              <a:cs typeface="Times New Roman" pitchFamily="18" charset="0"/>
            </a:endParaRPr>
          </a:p>
          <a:p>
            <a:pPr>
              <a:lnSpc>
                <a:spcPct val="150000"/>
              </a:lnSpc>
              <a:buFont typeface="Wingdings" pitchFamily="2" charset="2"/>
              <a:buChar char="v"/>
            </a:pPr>
            <a:r>
              <a:rPr lang="en-US" b="1" dirty="0">
                <a:latin typeface="Times New Roman" pitchFamily="18" charset="0"/>
                <a:cs typeface="Times New Roman" pitchFamily="18" charset="0"/>
              </a:rPr>
              <a:t>Mole weight: </a:t>
            </a:r>
            <a:r>
              <a:rPr lang="en-US" b="1" dirty="0" smtClean="0">
                <a:latin typeface="Times New Roman" pitchFamily="18" charset="0"/>
                <a:cs typeface="Times New Roman" pitchFamily="18" charset="0"/>
              </a:rPr>
              <a:t>253.8</a:t>
            </a:r>
            <a:endParaRPr lang="en-US" b="1" dirty="0">
              <a:latin typeface="Times New Roman" pitchFamily="18" charset="0"/>
              <a:cs typeface="Times New Roman" pitchFamily="18" charset="0"/>
            </a:endParaRPr>
          </a:p>
          <a:p>
            <a:r>
              <a:rPr lang="en-US" b="1" dirty="0" smtClean="0">
                <a:latin typeface="Times New Roman" pitchFamily="18" charset="0"/>
                <a:cs typeface="Times New Roman" pitchFamily="18" charset="0"/>
              </a:rPr>
              <a:t>Properties-</a:t>
            </a:r>
          </a:p>
          <a:p>
            <a:r>
              <a:rPr lang="en-US" dirty="0" smtClean="0">
                <a:latin typeface="Times New Roman" pitchFamily="18" charset="0"/>
                <a:cs typeface="Times New Roman" pitchFamily="18" charset="0"/>
              </a:rPr>
              <a:t>Iodine occurs as heavy, bluish black rhombic prism or plates with metallic luster.</a:t>
            </a:r>
          </a:p>
          <a:p>
            <a:r>
              <a:rPr lang="en-US" dirty="0" smtClean="0">
                <a:latin typeface="Times New Roman" pitchFamily="18" charset="0"/>
                <a:cs typeface="Times New Roman" pitchFamily="18" charset="0"/>
              </a:rPr>
              <a:t>It volatilizes at ordinary temperature.</a:t>
            </a:r>
          </a:p>
          <a:p>
            <a:r>
              <a:rPr lang="en-US" dirty="0" smtClean="0">
                <a:latin typeface="Times New Roman" pitchFamily="18" charset="0"/>
                <a:cs typeface="Times New Roman" pitchFamily="18" charset="0"/>
              </a:rPr>
              <a:t>It melts at higher temperature. </a:t>
            </a:r>
          </a:p>
          <a:p>
            <a:r>
              <a:rPr lang="en-US" dirty="0" smtClean="0">
                <a:latin typeface="Times New Roman" pitchFamily="18" charset="0"/>
                <a:cs typeface="Times New Roman" pitchFamily="18" charset="0"/>
              </a:rPr>
              <a:t>It is practically insoluble in water but soluble in alcohol.</a:t>
            </a:r>
          </a:p>
          <a:p>
            <a:r>
              <a:rPr lang="en-US" dirty="0" smtClean="0">
                <a:latin typeface="Times New Roman" pitchFamily="18" charset="0"/>
                <a:cs typeface="Times New Roman" pitchFamily="18" charset="0"/>
              </a:rPr>
              <a:t>It is freely soluble in chloroform and solvent ether. </a:t>
            </a: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10901906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
            <a:ext cx="8915400" cy="6629400"/>
          </a:xfrm>
        </p:spPr>
        <p:txBody>
          <a:bodyPr>
            <a:normAutofit fontScale="92500" lnSpcReduction="10000"/>
          </a:bodyPr>
          <a:lstStyle/>
          <a:p>
            <a:pPr algn="just">
              <a:lnSpc>
                <a:spcPct val="150000"/>
              </a:lnSpc>
              <a:buFont typeface="Wingdings" pitchFamily="2" charset="2"/>
              <a:buChar char="v"/>
            </a:pPr>
            <a:r>
              <a:rPr lang="en-US" b="1" dirty="0" smtClean="0">
                <a:latin typeface="Times New Roman" pitchFamily="18" charset="0"/>
                <a:cs typeface="Times New Roman" pitchFamily="18" charset="0"/>
              </a:rPr>
              <a:t>Uses</a:t>
            </a:r>
          </a:p>
          <a:p>
            <a:pPr algn="just">
              <a:lnSpc>
                <a:spcPct val="150000"/>
              </a:lnSpc>
              <a:buFont typeface="Wingdings" pitchFamily="2" charset="2"/>
              <a:buChar char="Ø"/>
            </a:pPr>
            <a:r>
              <a:rPr lang="en-US" dirty="0" smtClean="0">
                <a:latin typeface="Times New Roman" pitchFamily="18" charset="0"/>
                <a:cs typeface="Times New Roman" pitchFamily="18" charset="0"/>
              </a:rPr>
              <a:t>The aqueous solution of iodine are used as fungicide and germicide</a:t>
            </a:r>
          </a:p>
          <a:p>
            <a:pPr algn="just">
              <a:lnSpc>
                <a:spcPct val="150000"/>
              </a:lnSpc>
              <a:buFont typeface="Wingdings" pitchFamily="2" charset="2"/>
              <a:buChar char="Ø"/>
            </a:pPr>
            <a:r>
              <a:rPr lang="en-US" dirty="0" smtClean="0">
                <a:latin typeface="Times New Roman" pitchFamily="18" charset="0"/>
                <a:cs typeface="Times New Roman" pitchFamily="18" charset="0"/>
              </a:rPr>
              <a:t>It is used for treatment of pharyngitis and tonsillitis</a:t>
            </a:r>
          </a:p>
          <a:p>
            <a:pPr algn="just">
              <a:lnSpc>
                <a:spcPct val="150000"/>
              </a:lnSpc>
              <a:buFont typeface="Wingdings" pitchFamily="2" charset="2"/>
              <a:buChar char="Ø"/>
            </a:pPr>
            <a:r>
              <a:rPr lang="en-US" dirty="0" smtClean="0">
                <a:latin typeface="Times New Roman" pitchFamily="18" charset="0"/>
                <a:cs typeface="Times New Roman" pitchFamily="18" charset="0"/>
              </a:rPr>
              <a:t>In alkaloidal poisoning</a:t>
            </a:r>
          </a:p>
          <a:p>
            <a:pPr algn="just">
              <a:lnSpc>
                <a:spcPct val="150000"/>
              </a:lnSpc>
              <a:buFont typeface="Wingdings" pitchFamily="2" charset="2"/>
              <a:buChar char="Ø"/>
            </a:pPr>
            <a:r>
              <a:rPr lang="en-US" dirty="0" smtClean="0">
                <a:latin typeface="Times New Roman" pitchFamily="18" charset="0"/>
                <a:cs typeface="Times New Roman" pitchFamily="18" charset="0"/>
              </a:rPr>
              <a:t>It is used as trace element because its deficiency may lead to </a:t>
            </a:r>
            <a:r>
              <a:rPr lang="en-US" dirty="0" err="1" smtClean="0">
                <a:latin typeface="Times New Roman" pitchFamily="18" charset="0"/>
                <a:cs typeface="Times New Roman" pitchFamily="18" charset="0"/>
              </a:rPr>
              <a:t>goitre</a:t>
            </a:r>
            <a:endParaRPr lang="en-US" dirty="0" smtClean="0">
              <a:latin typeface="Times New Roman" pitchFamily="18" charset="0"/>
              <a:cs typeface="Times New Roman" pitchFamily="18" charset="0"/>
            </a:endParaRPr>
          </a:p>
          <a:p>
            <a:pPr algn="just">
              <a:lnSpc>
                <a:spcPct val="150000"/>
              </a:lnSpc>
              <a:buFont typeface="Wingdings" pitchFamily="2" charset="2"/>
              <a:buChar char="Ø"/>
            </a:pPr>
            <a:r>
              <a:rPr lang="en-US" dirty="0" smtClean="0">
                <a:latin typeface="Times New Roman" pitchFamily="18" charset="0"/>
                <a:cs typeface="Times New Roman" pitchFamily="18" charset="0"/>
              </a:rPr>
              <a:t>It is used as antiseptic and disinfectant</a:t>
            </a:r>
          </a:p>
          <a:p>
            <a:pPr algn="just">
              <a:lnSpc>
                <a:spcPct val="150000"/>
              </a:lnSpc>
              <a:buFont typeface="Wingdings" pitchFamily="2" charset="2"/>
              <a:buChar char="Ø"/>
            </a:pPr>
            <a:r>
              <a:rPr lang="en-US" dirty="0" smtClean="0">
                <a:latin typeface="Times New Roman" pitchFamily="18" charset="0"/>
                <a:cs typeface="Times New Roman" pitchFamily="18" charset="0"/>
              </a:rPr>
              <a:t>It is used as bactericide for treatment of wounds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6797620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algn="just">
              <a:lnSpc>
                <a:spcPct val="150000"/>
              </a:lnSpc>
            </a:pPr>
            <a:r>
              <a:rPr lang="en-US" b="1" dirty="0" smtClean="0">
                <a:latin typeface="Times New Roman" pitchFamily="18" charset="0"/>
                <a:cs typeface="Times New Roman" pitchFamily="18" charset="0"/>
              </a:rPr>
              <a:t>Storage conditions</a:t>
            </a:r>
          </a:p>
          <a:p>
            <a:pPr algn="just">
              <a:lnSpc>
                <a:spcPct val="150000"/>
              </a:lnSpc>
            </a:pPr>
            <a:r>
              <a:rPr lang="en-US" dirty="0" smtClean="0">
                <a:latin typeface="Times New Roman" pitchFamily="18" charset="0"/>
                <a:cs typeface="Times New Roman" pitchFamily="18" charset="0"/>
              </a:rPr>
              <a:t>Iodine is stored in bottles with round glass stoppers in a cool place protected from light.</a:t>
            </a:r>
          </a:p>
          <a:p>
            <a:pPr algn="just">
              <a:lnSpc>
                <a:spcPct val="150000"/>
              </a:lnSpc>
            </a:pPr>
            <a:r>
              <a:rPr lang="en-US" b="1" dirty="0" smtClean="0">
                <a:latin typeface="Times New Roman" pitchFamily="18" charset="0"/>
                <a:cs typeface="Times New Roman" pitchFamily="18" charset="0"/>
              </a:rPr>
              <a:t>Incompatibilities</a:t>
            </a:r>
          </a:p>
          <a:p>
            <a:pPr marL="0" indent="0">
              <a:buNone/>
            </a:pPr>
            <a:r>
              <a:rPr lang="en-US" dirty="0" smtClean="0">
                <a:latin typeface="Times New Roman" pitchFamily="18" charset="0"/>
                <a:cs typeface="Times New Roman" pitchFamily="18" charset="0"/>
              </a:rPr>
              <a:t>It </a:t>
            </a:r>
            <a:r>
              <a:rPr lang="en-US" dirty="0">
                <a:latin typeface="Times New Roman" pitchFamily="18" charset="0"/>
                <a:cs typeface="Times New Roman" pitchFamily="18" charset="0"/>
              </a:rPr>
              <a:t>is incompatible with hypophosphite, </a:t>
            </a:r>
            <a:r>
              <a:rPr lang="en-US" dirty="0" err="1">
                <a:latin typeface="Times New Roman" pitchFamily="18" charset="0"/>
                <a:cs typeface="Times New Roman" pitchFamily="18" charset="0"/>
              </a:rPr>
              <a:t>sulphites</a:t>
            </a:r>
            <a:r>
              <a:rPr lang="en-US" dirty="0">
                <a:latin typeface="Times New Roman" pitchFamily="18" charset="0"/>
                <a:cs typeface="Times New Roman" pitchFamily="18" charset="0"/>
              </a:rPr>
              <a:t>, some metals and </a:t>
            </a:r>
            <a:r>
              <a:rPr lang="en-US" dirty="0" smtClean="0">
                <a:latin typeface="Times New Roman" pitchFamily="18" charset="0"/>
                <a:cs typeface="Times New Roman" pitchFamily="18" charset="0"/>
              </a:rPr>
              <a:t>reducing agents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0996851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39762"/>
          </a:xfrm>
        </p:spPr>
        <p:txBody>
          <a:bodyPr>
            <a:normAutofit fontScale="90000"/>
          </a:bodyPr>
          <a:lstStyle/>
          <a:p>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Enlist </a:t>
            </a:r>
            <a:r>
              <a:rPr lang="en-US" b="1" dirty="0">
                <a:latin typeface="Times New Roman" pitchFamily="18" charset="0"/>
                <a:cs typeface="Times New Roman" pitchFamily="18" charset="0"/>
              </a:rPr>
              <a:t>various Iodine preparations.</a:t>
            </a:r>
            <a:br>
              <a:rPr lang="en-US" b="1"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152400" y="762000"/>
            <a:ext cx="8839200" cy="5943600"/>
          </a:xfrm>
        </p:spPr>
        <p:txBody>
          <a:bodyPr>
            <a:normAutofit fontScale="85000" lnSpcReduction="10000"/>
          </a:bodyPr>
          <a:lstStyle/>
          <a:p>
            <a:pPr>
              <a:lnSpc>
                <a:spcPct val="160000"/>
              </a:lnSpc>
              <a:buFont typeface="Wingdings" pitchFamily="2" charset="2"/>
              <a:buChar char="Ø"/>
            </a:pPr>
            <a:r>
              <a:rPr lang="en-US" dirty="0" smtClean="0">
                <a:latin typeface="Times New Roman" pitchFamily="18" charset="0"/>
                <a:cs typeface="Times New Roman" pitchFamily="18" charset="0"/>
              </a:rPr>
              <a:t>Aqueous </a:t>
            </a:r>
            <a:r>
              <a:rPr lang="en-US" dirty="0">
                <a:latin typeface="Times New Roman" pitchFamily="18" charset="0"/>
                <a:cs typeface="Times New Roman" pitchFamily="18" charset="0"/>
              </a:rPr>
              <a:t>Iodine Solution </a:t>
            </a:r>
            <a:r>
              <a:rPr lang="en-US" dirty="0" smtClean="0">
                <a:latin typeface="Times New Roman" pitchFamily="18" charset="0"/>
                <a:cs typeface="Times New Roman" pitchFamily="18" charset="0"/>
              </a:rPr>
              <a:t>- It </a:t>
            </a:r>
            <a:r>
              <a:rPr lang="en-US" dirty="0">
                <a:latin typeface="Times New Roman" pitchFamily="18" charset="0"/>
                <a:cs typeface="Times New Roman" pitchFamily="18" charset="0"/>
              </a:rPr>
              <a:t>is known as </a:t>
            </a:r>
            <a:r>
              <a:rPr lang="en-US" dirty="0" err="1">
                <a:latin typeface="Times New Roman" pitchFamily="18" charset="0"/>
                <a:cs typeface="Times New Roman" pitchFamily="18" charset="0"/>
              </a:rPr>
              <a:t>Lugol's</a:t>
            </a:r>
            <a:r>
              <a:rPr lang="en-US" dirty="0">
                <a:latin typeface="Times New Roman" pitchFamily="18" charset="0"/>
                <a:cs typeface="Times New Roman" pitchFamily="18" charset="0"/>
              </a:rPr>
              <a:t> solution.</a:t>
            </a:r>
          </a:p>
          <a:p>
            <a:pPr>
              <a:lnSpc>
                <a:spcPct val="160000"/>
              </a:lnSpc>
              <a:buFont typeface="Wingdings" pitchFamily="2" charset="2"/>
              <a:buChar char="Ø"/>
            </a:pPr>
            <a:r>
              <a:rPr lang="en-US" dirty="0" smtClean="0">
                <a:latin typeface="Times New Roman" pitchFamily="18" charset="0"/>
                <a:cs typeface="Times New Roman" pitchFamily="18" charset="0"/>
              </a:rPr>
              <a:t>Weak </a:t>
            </a:r>
            <a:r>
              <a:rPr lang="en-US" dirty="0">
                <a:latin typeface="Times New Roman" pitchFamily="18" charset="0"/>
                <a:cs typeface="Times New Roman" pitchFamily="18" charset="0"/>
              </a:rPr>
              <a:t>Iodine Solution</a:t>
            </a:r>
          </a:p>
          <a:p>
            <a:pPr>
              <a:lnSpc>
                <a:spcPct val="160000"/>
              </a:lnSpc>
              <a:buFont typeface="Wingdings" pitchFamily="2" charset="2"/>
              <a:buChar char="Ø"/>
            </a:pPr>
            <a:r>
              <a:rPr lang="en-US" dirty="0">
                <a:latin typeface="Times New Roman" pitchFamily="18" charset="0"/>
                <a:cs typeface="Times New Roman" pitchFamily="18" charset="0"/>
              </a:rPr>
              <a:t>Strong Iodine Solution</a:t>
            </a:r>
          </a:p>
          <a:p>
            <a:pPr>
              <a:lnSpc>
                <a:spcPct val="160000"/>
              </a:lnSpc>
              <a:buFont typeface="Wingdings" pitchFamily="2" charset="2"/>
              <a:buChar char="Ø"/>
            </a:pPr>
            <a:r>
              <a:rPr lang="en-US" dirty="0">
                <a:latin typeface="Times New Roman" pitchFamily="18" charset="0"/>
                <a:cs typeface="Times New Roman" pitchFamily="18" charset="0"/>
              </a:rPr>
              <a:t>Iodine tincture</a:t>
            </a:r>
          </a:p>
          <a:p>
            <a:pPr>
              <a:lnSpc>
                <a:spcPct val="160000"/>
              </a:lnSpc>
              <a:buFont typeface="Wingdings" pitchFamily="2" charset="2"/>
              <a:buChar char="Ø"/>
            </a:pPr>
            <a:r>
              <a:rPr lang="en-US" dirty="0">
                <a:latin typeface="Times New Roman" pitchFamily="18" charset="0"/>
                <a:cs typeface="Times New Roman" pitchFamily="18" charset="0"/>
              </a:rPr>
              <a:t>Iodine ointment</a:t>
            </a:r>
          </a:p>
          <a:p>
            <a:pPr>
              <a:lnSpc>
                <a:spcPct val="160000"/>
              </a:lnSpc>
              <a:buFont typeface="Wingdings" pitchFamily="2" charset="2"/>
              <a:buChar char="Ø"/>
            </a:pPr>
            <a:r>
              <a:rPr lang="en-US" dirty="0" err="1">
                <a:latin typeface="Times New Roman" pitchFamily="18" charset="0"/>
                <a:cs typeface="Times New Roman" pitchFamily="18" charset="0"/>
              </a:rPr>
              <a:t>Phenolated</a:t>
            </a:r>
            <a:r>
              <a:rPr lang="en-US" dirty="0">
                <a:latin typeface="Times New Roman" pitchFamily="18" charset="0"/>
                <a:cs typeface="Times New Roman" pitchFamily="18" charset="0"/>
              </a:rPr>
              <a:t> iodine solution</a:t>
            </a:r>
          </a:p>
          <a:p>
            <a:pPr>
              <a:lnSpc>
                <a:spcPct val="160000"/>
              </a:lnSpc>
              <a:buFont typeface="Wingdings" pitchFamily="2" charset="2"/>
              <a:buChar char="Ø"/>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Povidone-iodine- It </a:t>
            </a:r>
            <a:r>
              <a:rPr lang="en-US" dirty="0">
                <a:latin typeface="Times New Roman" pitchFamily="18" charset="0"/>
                <a:cs typeface="Times New Roman" pitchFamily="18" charset="0"/>
              </a:rPr>
              <a:t>is a member of a class of compounds known as </a:t>
            </a:r>
            <a:r>
              <a:rPr lang="en-US" dirty="0" err="1" smtClean="0">
                <a:latin typeface="Times New Roman" pitchFamily="18" charset="0"/>
                <a:cs typeface="Times New Roman" pitchFamily="18" charset="0"/>
              </a:rPr>
              <a:t>iodophors</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pPr>
              <a:lnSpc>
                <a:spcPct val="160000"/>
              </a:lnSpc>
              <a:buFont typeface="Wingdings" pitchFamily="2" charset="2"/>
              <a:buChar char="Ø"/>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6082323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latin typeface="Times New Roman" pitchFamily="18" charset="0"/>
                <a:cs typeface="Times New Roman" pitchFamily="18" charset="0"/>
              </a:rPr>
              <a:t>Povidone Iodine solution</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1143000"/>
            <a:ext cx="8915400" cy="5486400"/>
          </a:xfrm>
        </p:spPr>
        <p:txBody>
          <a:bodyPr>
            <a:normAutofit lnSpcReduction="10000"/>
          </a:bodyPr>
          <a:lstStyle/>
          <a:p>
            <a:pPr algn="just">
              <a:lnSpc>
                <a:spcPct val="150000"/>
              </a:lnSpc>
              <a:buFont typeface="Wingdings" pitchFamily="2" charset="2"/>
              <a:buChar char="v"/>
            </a:pPr>
            <a:r>
              <a:rPr lang="en-US" b="1" dirty="0" smtClean="0">
                <a:latin typeface="Times New Roman" pitchFamily="18" charset="0"/>
                <a:cs typeface="Times New Roman" pitchFamily="18" charset="0"/>
              </a:rPr>
              <a:t>Properties</a:t>
            </a:r>
          </a:p>
          <a:p>
            <a:pPr algn="just">
              <a:lnSpc>
                <a:spcPct val="150000"/>
              </a:lnSpc>
              <a:buFont typeface="Wingdings" pitchFamily="2" charset="2"/>
              <a:buChar char="Ø"/>
            </a:pPr>
            <a:r>
              <a:rPr lang="en-US" dirty="0" smtClean="0">
                <a:latin typeface="Times New Roman" pitchFamily="18" charset="0"/>
                <a:cs typeface="Times New Roman" pitchFamily="18" charset="0"/>
              </a:rPr>
              <a:t>It occurs as yellowish brown amorphous powder</a:t>
            </a:r>
          </a:p>
          <a:p>
            <a:pPr algn="just">
              <a:lnSpc>
                <a:spcPct val="150000"/>
              </a:lnSpc>
              <a:buFont typeface="Wingdings" pitchFamily="2" charset="2"/>
              <a:buChar char="Ø"/>
            </a:pPr>
            <a:r>
              <a:rPr lang="en-US" dirty="0" smtClean="0">
                <a:latin typeface="Times New Roman" pitchFamily="18" charset="0"/>
                <a:cs typeface="Times New Roman" pitchFamily="18" charset="0"/>
              </a:rPr>
              <a:t>It has slight characteristics odour</a:t>
            </a:r>
          </a:p>
          <a:p>
            <a:pPr algn="just">
              <a:lnSpc>
                <a:spcPct val="150000"/>
              </a:lnSpc>
              <a:buFont typeface="Wingdings" pitchFamily="2" charset="2"/>
              <a:buChar char="Ø"/>
            </a:pPr>
            <a:r>
              <a:rPr lang="en-US" dirty="0" smtClean="0">
                <a:latin typeface="Times New Roman" pitchFamily="18" charset="0"/>
                <a:cs typeface="Times New Roman" pitchFamily="18" charset="0"/>
              </a:rPr>
              <a:t>Its aqueous solution is acidic to litmus </a:t>
            </a:r>
          </a:p>
          <a:p>
            <a:pPr algn="just">
              <a:lnSpc>
                <a:spcPct val="150000"/>
              </a:lnSpc>
              <a:buFont typeface="Wingdings" pitchFamily="2" charset="2"/>
              <a:buChar char="Ø"/>
            </a:pPr>
            <a:r>
              <a:rPr lang="en-US" dirty="0" smtClean="0">
                <a:latin typeface="Times New Roman" pitchFamily="18" charset="0"/>
                <a:cs typeface="Times New Roman" pitchFamily="18" charset="0"/>
              </a:rPr>
              <a:t>It is soluble in water and alcohol and practically insoluble in organic solvent</a:t>
            </a:r>
          </a:p>
          <a:p>
            <a:pPr algn="just">
              <a:lnSpc>
                <a:spcPct val="150000"/>
              </a:lnSpc>
              <a:buFont typeface="Wingdings" pitchFamily="2" charset="2"/>
              <a:buChar char="Ø"/>
            </a:pPr>
            <a:r>
              <a:rPr lang="en-US" dirty="0" smtClean="0">
                <a:latin typeface="Times New Roman" pitchFamily="18" charset="0"/>
                <a:cs typeface="Times New Roman" pitchFamily="18" charset="0"/>
              </a:rPr>
              <a:t>It have faint smell of iodine</a:t>
            </a:r>
          </a:p>
        </p:txBody>
      </p:sp>
    </p:spTree>
    <p:extLst>
      <p:ext uri="{BB962C8B-B14F-4D97-AF65-F5344CB8AC3E}">
        <p14:creationId xmlns:p14="http://schemas.microsoft.com/office/powerpoint/2010/main" val="40333656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763000" cy="6400800"/>
          </a:xfrm>
        </p:spPr>
        <p:txBody>
          <a:bodyPr>
            <a:normAutofit fontScale="92500" lnSpcReduction="20000"/>
          </a:bodyPr>
          <a:lstStyle/>
          <a:p>
            <a:pPr>
              <a:lnSpc>
                <a:spcPct val="150000"/>
              </a:lnSpc>
              <a:buFont typeface="Wingdings" pitchFamily="2" charset="2"/>
              <a:buChar char="v"/>
            </a:pPr>
            <a:r>
              <a:rPr lang="en-US" b="1" dirty="0" smtClean="0">
                <a:latin typeface="Times New Roman" pitchFamily="18" charset="0"/>
                <a:cs typeface="Times New Roman" pitchFamily="18" charset="0"/>
              </a:rPr>
              <a:t>Uses</a:t>
            </a:r>
          </a:p>
          <a:p>
            <a:pPr>
              <a:lnSpc>
                <a:spcPct val="150000"/>
              </a:lnSpc>
              <a:buFont typeface="Wingdings" pitchFamily="2" charset="2"/>
              <a:buChar char="Ø"/>
            </a:pPr>
            <a:r>
              <a:rPr lang="en-US" dirty="0">
                <a:latin typeface="Times New Roman" pitchFamily="18" charset="0"/>
                <a:cs typeface="Times New Roman" pitchFamily="18" charset="0"/>
              </a:rPr>
              <a:t>It is used as antiseptic and disinfectant</a:t>
            </a:r>
          </a:p>
          <a:p>
            <a:pPr>
              <a:lnSpc>
                <a:spcPct val="150000"/>
              </a:lnSpc>
              <a:buFont typeface="Wingdings" pitchFamily="2" charset="2"/>
              <a:buChar char="Ø"/>
            </a:pPr>
            <a:r>
              <a:rPr lang="en-US" dirty="0">
                <a:latin typeface="Times New Roman" pitchFamily="18" charset="0"/>
                <a:cs typeface="Times New Roman" pitchFamily="18" charset="0"/>
              </a:rPr>
              <a:t>It is used </a:t>
            </a:r>
            <a:r>
              <a:rPr lang="en-US" dirty="0" smtClean="0">
                <a:latin typeface="Times New Roman" pitchFamily="18" charset="0"/>
                <a:cs typeface="Times New Roman" pitchFamily="18" charset="0"/>
              </a:rPr>
              <a:t>in gargles and mouthwashes</a:t>
            </a:r>
          </a:p>
          <a:p>
            <a:pPr>
              <a:lnSpc>
                <a:spcPct val="150000"/>
              </a:lnSpc>
              <a:buFont typeface="Wingdings" pitchFamily="2" charset="2"/>
              <a:buChar char="Ø"/>
            </a:pPr>
            <a:r>
              <a:rPr lang="en-US" dirty="0" smtClean="0">
                <a:latin typeface="Times New Roman" pitchFamily="18" charset="0"/>
                <a:cs typeface="Times New Roman" pitchFamily="18" charset="0"/>
              </a:rPr>
              <a:t>Used in cut and burns</a:t>
            </a:r>
          </a:p>
          <a:p>
            <a:pPr>
              <a:lnSpc>
                <a:spcPct val="150000"/>
              </a:lnSpc>
              <a:buFont typeface="Wingdings" pitchFamily="2" charset="2"/>
              <a:buChar char="Ø"/>
            </a:pPr>
            <a:r>
              <a:rPr lang="en-US" dirty="0">
                <a:latin typeface="Times New Roman" pitchFamily="18" charset="0"/>
                <a:cs typeface="Times New Roman" pitchFamily="18" charset="0"/>
              </a:rPr>
              <a:t>Used </a:t>
            </a:r>
            <a:r>
              <a:rPr lang="en-US" dirty="0" smtClean="0">
                <a:latin typeface="Times New Roman" pitchFamily="18" charset="0"/>
                <a:cs typeface="Times New Roman" pitchFamily="18" charset="0"/>
              </a:rPr>
              <a:t>in Eczema</a:t>
            </a:r>
          </a:p>
          <a:p>
            <a:pPr>
              <a:lnSpc>
                <a:spcPct val="150000"/>
              </a:lnSpc>
              <a:buFont typeface="Wingdings" pitchFamily="2" charset="2"/>
              <a:buChar char="v"/>
            </a:pPr>
            <a:r>
              <a:rPr lang="en-US" b="1" dirty="0">
                <a:latin typeface="Times New Roman" pitchFamily="18" charset="0"/>
                <a:cs typeface="Times New Roman" pitchFamily="18" charset="0"/>
              </a:rPr>
              <a:t>Storage </a:t>
            </a:r>
            <a:r>
              <a:rPr lang="en-US" b="1" dirty="0" smtClean="0">
                <a:latin typeface="Times New Roman" pitchFamily="18" charset="0"/>
                <a:cs typeface="Times New Roman" pitchFamily="18" charset="0"/>
              </a:rPr>
              <a:t>conditions</a:t>
            </a:r>
          </a:p>
          <a:p>
            <a:pPr>
              <a:lnSpc>
                <a:spcPct val="150000"/>
              </a:lnSpc>
              <a:buFont typeface="Wingdings" pitchFamily="2" charset="2"/>
              <a:buChar char="Ø"/>
            </a:pPr>
            <a:r>
              <a:rPr lang="en-US" dirty="0" smtClean="0">
                <a:latin typeface="Times New Roman" pitchFamily="18" charset="0"/>
                <a:cs typeface="Times New Roman" pitchFamily="18" charset="0"/>
              </a:rPr>
              <a:t>Store in airtight containers.</a:t>
            </a:r>
            <a:endParaRPr lang="en-US" dirty="0">
              <a:latin typeface="Times New Roman" pitchFamily="18" charset="0"/>
              <a:cs typeface="Times New Roman" pitchFamily="18" charset="0"/>
            </a:endParaRPr>
          </a:p>
          <a:p>
            <a:pPr>
              <a:lnSpc>
                <a:spcPct val="150000"/>
              </a:lnSpc>
              <a:buFont typeface="Wingdings" pitchFamily="2" charset="2"/>
              <a:buChar char="v"/>
            </a:pPr>
            <a:r>
              <a:rPr lang="en-US" b="1" dirty="0">
                <a:latin typeface="Times New Roman" pitchFamily="18" charset="0"/>
                <a:cs typeface="Times New Roman" pitchFamily="18" charset="0"/>
              </a:rPr>
              <a:t>Incompatibilities</a:t>
            </a:r>
          </a:p>
          <a:p>
            <a:pPr>
              <a:lnSpc>
                <a:spcPct val="150000"/>
              </a:lnSpc>
              <a:buFont typeface="Wingdings" pitchFamily="2" charset="2"/>
              <a:buChar char="Ø"/>
            </a:pPr>
            <a:r>
              <a:rPr lang="en-US" dirty="0" smtClean="0">
                <a:latin typeface="Times New Roman" pitchFamily="18" charset="0"/>
                <a:cs typeface="Times New Roman" pitchFamily="18" charset="0"/>
              </a:rPr>
              <a:t>With H</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O</a:t>
            </a:r>
            <a:r>
              <a:rPr lang="en-US" baseline="-25000" dirty="0" smtClean="0">
                <a:latin typeface="Times New Roman" pitchFamily="18" charset="0"/>
                <a:cs typeface="Times New Roman" pitchFamily="18" charset="0"/>
              </a:rPr>
              <a:t>2</a:t>
            </a:r>
            <a:endParaRPr lang="en-US" baseline="-25000" dirty="0">
              <a:latin typeface="Times New Roman" pitchFamily="18" charset="0"/>
              <a:cs typeface="Times New Roman" pitchFamily="18" charset="0"/>
            </a:endParaRPr>
          </a:p>
        </p:txBody>
      </p:sp>
    </p:spTree>
    <p:extLst>
      <p:ext uri="{BB962C8B-B14F-4D97-AF65-F5344CB8AC3E}">
        <p14:creationId xmlns:p14="http://schemas.microsoft.com/office/powerpoint/2010/main" val="20871499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Advantages of</a:t>
            </a:r>
            <a:r>
              <a:rPr lang="en-US" b="1" dirty="0">
                <a:latin typeface="Times New Roman" pitchFamily="18" charset="0"/>
                <a:cs typeface="Times New Roman" pitchFamily="18" charset="0"/>
              </a:rPr>
              <a:t> </a:t>
            </a:r>
            <a:r>
              <a:rPr lang="en-US" b="1" dirty="0" smtClean="0">
                <a:latin typeface="Times New Roman" pitchFamily="18" charset="0"/>
                <a:cs typeface="Times New Roman" pitchFamily="18" charset="0"/>
              </a:rPr>
              <a:t>povidone iodine over iodine?</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1600200"/>
            <a:ext cx="8839200" cy="5029200"/>
          </a:xfrm>
        </p:spPr>
        <p:txBody>
          <a:bodyPr>
            <a:normAutofit fontScale="92500" lnSpcReduction="10000"/>
          </a:bodyPr>
          <a:lstStyle/>
          <a:p>
            <a:pPr>
              <a:lnSpc>
                <a:spcPct val="150000"/>
              </a:lnSpc>
            </a:pPr>
            <a:r>
              <a:rPr lang="en-US" b="1" dirty="0" smtClean="0">
                <a:latin typeface="Times New Roman" pitchFamily="18" charset="0"/>
                <a:cs typeface="Times New Roman" pitchFamily="18" charset="0"/>
              </a:rPr>
              <a:t>It is preferred over the iodine because of,</a:t>
            </a:r>
          </a:p>
          <a:p>
            <a:pPr>
              <a:lnSpc>
                <a:spcPct val="150000"/>
              </a:lnSpc>
              <a:buFont typeface="Wingdings" pitchFamily="2" charset="2"/>
              <a:buChar char="Ø"/>
            </a:pPr>
            <a:r>
              <a:rPr lang="en-US" dirty="0" smtClean="0">
                <a:latin typeface="Times New Roman" pitchFamily="18" charset="0"/>
                <a:cs typeface="Times New Roman" pitchFamily="18" charset="0"/>
              </a:rPr>
              <a:t>Water solubility </a:t>
            </a:r>
          </a:p>
          <a:p>
            <a:pPr>
              <a:lnSpc>
                <a:spcPct val="150000"/>
              </a:lnSpc>
              <a:buFont typeface="Wingdings" pitchFamily="2" charset="2"/>
              <a:buChar char="Ø"/>
            </a:pPr>
            <a:r>
              <a:rPr lang="en-US" dirty="0" smtClean="0">
                <a:latin typeface="Times New Roman" pitchFamily="18" charset="0"/>
                <a:cs typeface="Times New Roman" pitchFamily="18" charset="0"/>
              </a:rPr>
              <a:t>Non irritating nature</a:t>
            </a:r>
          </a:p>
          <a:p>
            <a:pPr>
              <a:lnSpc>
                <a:spcPct val="150000"/>
              </a:lnSpc>
              <a:buFont typeface="Wingdings" pitchFamily="2" charset="2"/>
              <a:buChar char="Ø"/>
            </a:pPr>
            <a:r>
              <a:rPr lang="en-US" dirty="0" smtClean="0">
                <a:latin typeface="Times New Roman" pitchFamily="18" charset="0"/>
                <a:cs typeface="Times New Roman" pitchFamily="18" charset="0"/>
              </a:rPr>
              <a:t>Less toxicity</a:t>
            </a:r>
          </a:p>
          <a:p>
            <a:pPr>
              <a:lnSpc>
                <a:spcPct val="150000"/>
              </a:lnSpc>
              <a:buFont typeface="Wingdings" pitchFamily="2" charset="2"/>
              <a:buChar char="Ø"/>
            </a:pPr>
            <a:r>
              <a:rPr lang="en-US" dirty="0" smtClean="0">
                <a:latin typeface="Times New Roman" pitchFamily="18" charset="0"/>
                <a:cs typeface="Times New Roman" pitchFamily="18" charset="0"/>
              </a:rPr>
              <a:t>Non staining nature</a:t>
            </a:r>
          </a:p>
          <a:p>
            <a:pPr>
              <a:lnSpc>
                <a:spcPct val="150000"/>
              </a:lnSpc>
              <a:buFont typeface="Wingdings" pitchFamily="2" charset="2"/>
              <a:buChar char="Ø"/>
            </a:pPr>
            <a:r>
              <a:rPr lang="en-US" dirty="0" smtClean="0">
                <a:latin typeface="Times New Roman" pitchFamily="18" charset="0"/>
                <a:cs typeface="Times New Roman" pitchFamily="18" charset="0"/>
              </a:rPr>
              <a:t>It can be easily removed from skin and clothes by washing.</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6132056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92162"/>
          </a:xfrm>
        </p:spPr>
        <p:txBody>
          <a:bodyPr/>
          <a:lstStyle/>
          <a:p>
            <a:r>
              <a:rPr lang="en-US" b="1" dirty="0" smtClean="0">
                <a:latin typeface="Times New Roman" pitchFamily="18" charset="0"/>
                <a:cs typeface="Times New Roman" pitchFamily="18" charset="0"/>
              </a:rPr>
              <a:t>Chlorinated Lime</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990600"/>
            <a:ext cx="8915400" cy="5715000"/>
          </a:xfrm>
        </p:spPr>
        <p:txBody>
          <a:bodyPr>
            <a:normAutofit/>
          </a:bodyPr>
          <a:lstStyle/>
          <a:p>
            <a:pPr>
              <a:buFont typeface="Wingdings" pitchFamily="2" charset="2"/>
              <a:buChar char="v"/>
            </a:pPr>
            <a:r>
              <a:rPr lang="en-US" b="1" dirty="0">
                <a:latin typeface="Times New Roman" pitchFamily="18" charset="0"/>
                <a:cs typeface="Times New Roman" pitchFamily="18" charset="0"/>
              </a:rPr>
              <a:t>Synonym - </a:t>
            </a:r>
            <a:r>
              <a:rPr lang="en-US" dirty="0">
                <a:latin typeface="Times New Roman" pitchFamily="18" charset="0"/>
                <a:cs typeface="Times New Roman" pitchFamily="18" charset="0"/>
              </a:rPr>
              <a:t>Bleaching powder </a:t>
            </a:r>
          </a:p>
          <a:p>
            <a:pPr>
              <a:buFont typeface="Wingdings" pitchFamily="2" charset="2"/>
              <a:buChar char="v"/>
            </a:pPr>
            <a:r>
              <a:rPr lang="pt-BR" b="1" dirty="0">
                <a:latin typeface="Times New Roman" pitchFamily="18" charset="0"/>
                <a:cs typeface="Times New Roman" pitchFamily="18" charset="0"/>
              </a:rPr>
              <a:t>Molecular formula - </a:t>
            </a:r>
            <a:r>
              <a:rPr lang="pt-BR" dirty="0">
                <a:latin typeface="Times New Roman" pitchFamily="18" charset="0"/>
                <a:cs typeface="Times New Roman" pitchFamily="18" charset="0"/>
              </a:rPr>
              <a:t>Ca(OCl)Cl. H</a:t>
            </a:r>
            <a:r>
              <a:rPr lang="pt-BR" baseline="-25000" dirty="0">
                <a:latin typeface="Times New Roman" pitchFamily="18" charset="0"/>
                <a:cs typeface="Times New Roman" pitchFamily="18" charset="0"/>
              </a:rPr>
              <a:t>2</a:t>
            </a:r>
            <a:r>
              <a:rPr lang="pt-BR" dirty="0">
                <a:latin typeface="Times New Roman" pitchFamily="18" charset="0"/>
                <a:cs typeface="Times New Roman" pitchFamily="18" charset="0"/>
              </a:rPr>
              <a:t>O or CaOCl</a:t>
            </a:r>
            <a:r>
              <a:rPr lang="pt-BR" baseline="-25000" dirty="0">
                <a:latin typeface="Times New Roman" pitchFamily="18" charset="0"/>
                <a:cs typeface="Times New Roman" pitchFamily="18" charset="0"/>
              </a:rPr>
              <a:t>2</a:t>
            </a:r>
            <a:r>
              <a:rPr lang="pt-BR" dirty="0">
                <a:latin typeface="Times New Roman" pitchFamily="18" charset="0"/>
                <a:cs typeface="Times New Roman" pitchFamily="18" charset="0"/>
              </a:rPr>
              <a:t> </a:t>
            </a:r>
          </a:p>
          <a:p>
            <a:pPr>
              <a:buFont typeface="Wingdings" pitchFamily="2" charset="2"/>
              <a:buChar char="v"/>
            </a:pPr>
            <a:r>
              <a:rPr lang="en-US" b="1" dirty="0" smtClean="0">
                <a:latin typeface="Times New Roman" pitchFamily="18" charset="0"/>
                <a:cs typeface="Times New Roman" pitchFamily="18" charset="0"/>
              </a:rPr>
              <a:t>Properties</a:t>
            </a:r>
            <a:r>
              <a:rPr lang="en-US" dirty="0" smtClean="0">
                <a:latin typeface="Times New Roman" pitchFamily="18" charset="0"/>
                <a:cs typeface="Times New Roman" pitchFamily="18" charset="0"/>
              </a:rPr>
              <a:t>-</a:t>
            </a:r>
          </a:p>
          <a:p>
            <a:pPr algn="just">
              <a:lnSpc>
                <a:spcPct val="150000"/>
              </a:lnSpc>
              <a:buFont typeface="Wingdings" pitchFamily="2" charset="2"/>
              <a:buChar char="Ø"/>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It is a dull white powder with characteristic odor. </a:t>
            </a:r>
          </a:p>
          <a:p>
            <a:pPr algn="just">
              <a:lnSpc>
                <a:spcPct val="150000"/>
              </a:lnSpc>
              <a:buFont typeface="Wingdings" pitchFamily="2" charset="2"/>
              <a:buChar char="Ø"/>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On exposure to air it absorbs moisture </a:t>
            </a:r>
            <a:r>
              <a:rPr lang="en-US" dirty="0" smtClean="0">
                <a:latin typeface="Times New Roman" pitchFamily="18" charset="0"/>
                <a:cs typeface="Times New Roman" pitchFamily="18" charset="0"/>
              </a:rPr>
              <a:t>&amp; decomposes </a:t>
            </a:r>
            <a:r>
              <a:rPr lang="en-US" dirty="0">
                <a:latin typeface="Times New Roman" pitchFamily="18" charset="0"/>
                <a:cs typeface="Times New Roman" pitchFamily="18" charset="0"/>
              </a:rPr>
              <a:t>by liberating chlorine. </a:t>
            </a:r>
          </a:p>
          <a:p>
            <a:pPr algn="just">
              <a:lnSpc>
                <a:spcPct val="150000"/>
              </a:lnSpc>
              <a:buFont typeface="Wingdings" pitchFamily="2" charset="2"/>
              <a:buChar char="Ø"/>
            </a:pPr>
            <a:r>
              <a:rPr lang="en-US" dirty="0" smtClean="0">
                <a:latin typeface="Times New Roman" pitchFamily="18" charset="0"/>
                <a:cs typeface="Times New Roman" pitchFamily="18" charset="0"/>
              </a:rPr>
              <a:t>It </a:t>
            </a:r>
            <a:r>
              <a:rPr lang="en-US" dirty="0">
                <a:latin typeface="Times New Roman" pitchFamily="18" charset="0"/>
                <a:cs typeface="Times New Roman" pitchFamily="18" charset="0"/>
              </a:rPr>
              <a:t>is sparingly soluble in water &amp; insoluble in alcohol. </a:t>
            </a:r>
          </a:p>
        </p:txBody>
      </p:sp>
    </p:spTree>
    <p:extLst>
      <p:ext uri="{BB962C8B-B14F-4D97-AF65-F5344CB8AC3E}">
        <p14:creationId xmlns:p14="http://schemas.microsoft.com/office/powerpoint/2010/main" val="5834095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15400" cy="4191000"/>
          </a:xfrm>
        </p:spPr>
        <p:txBody>
          <a:bodyPr>
            <a:normAutofit/>
          </a:bodyPr>
          <a:lstStyle/>
          <a:p>
            <a:pPr algn="just">
              <a:lnSpc>
                <a:spcPct val="150000"/>
              </a:lnSpc>
              <a:buFont typeface="Wingdings" pitchFamily="2" charset="2"/>
              <a:buChar char="v"/>
            </a:pPr>
            <a:r>
              <a:rPr lang="en-US" b="1" dirty="0" smtClean="0">
                <a:latin typeface="Times New Roman" pitchFamily="18" charset="0"/>
                <a:cs typeface="Times New Roman" pitchFamily="18" charset="0"/>
              </a:rPr>
              <a:t>Preparation-</a:t>
            </a:r>
          </a:p>
          <a:p>
            <a:pPr algn="just">
              <a:lnSpc>
                <a:spcPct val="150000"/>
              </a:lnSpc>
            </a:pPr>
            <a:r>
              <a:rPr lang="en-US" dirty="0" smtClean="0">
                <a:latin typeface="Times New Roman" pitchFamily="18" charset="0"/>
                <a:cs typeface="Times New Roman" pitchFamily="18" charset="0"/>
              </a:rPr>
              <a:t>It </a:t>
            </a:r>
            <a:r>
              <a:rPr lang="en-US" dirty="0">
                <a:latin typeface="Times New Roman" pitchFamily="18" charset="0"/>
                <a:cs typeface="Times New Roman" pitchFamily="18" charset="0"/>
              </a:rPr>
              <a:t>is obtained by action of chlorine on calcium hydroxide. </a:t>
            </a:r>
            <a:r>
              <a:rPr lang="en-US" dirty="0" smtClean="0">
                <a:latin typeface="Times New Roman" pitchFamily="18" charset="0"/>
                <a:cs typeface="Times New Roman" pitchFamily="18" charset="0"/>
              </a:rPr>
              <a:t>This is done at 25</a:t>
            </a:r>
            <a:r>
              <a:rPr lang="en-US" baseline="30000" dirty="0" smtClean="0">
                <a:latin typeface="Times New Roman" pitchFamily="18" charset="0"/>
                <a:cs typeface="Times New Roman" pitchFamily="18" charset="0"/>
              </a:rPr>
              <a:t>oc</a:t>
            </a:r>
            <a:r>
              <a:rPr lang="en-US" dirty="0" smtClean="0">
                <a:latin typeface="Times New Roman" pitchFamily="18" charset="0"/>
                <a:cs typeface="Times New Roman" pitchFamily="18" charset="0"/>
              </a:rPr>
              <a:t> to minimize the formation of calcium chloride.</a:t>
            </a:r>
            <a:endParaRPr lang="en-US" dirty="0">
              <a:latin typeface="Times New Roman" pitchFamily="18" charset="0"/>
              <a:cs typeface="Times New Roman" pitchFamily="18" charset="0"/>
            </a:endParaRPr>
          </a:p>
          <a:p>
            <a:pPr algn="just">
              <a:lnSpc>
                <a:spcPct val="150000"/>
              </a:lnSpc>
            </a:pPr>
            <a:r>
              <a:rPr lang="pt-BR" dirty="0" smtClean="0">
                <a:latin typeface="Times New Roman" pitchFamily="18" charset="0"/>
                <a:cs typeface="Times New Roman" pitchFamily="18" charset="0"/>
              </a:rPr>
              <a:t>Ca(OH)</a:t>
            </a:r>
            <a:r>
              <a:rPr lang="pt-BR" baseline="-25000" dirty="0" smtClean="0">
                <a:latin typeface="Times New Roman" pitchFamily="18" charset="0"/>
                <a:cs typeface="Times New Roman" pitchFamily="18" charset="0"/>
              </a:rPr>
              <a:t>2</a:t>
            </a:r>
            <a:r>
              <a:rPr lang="pt-BR" dirty="0" smtClean="0">
                <a:latin typeface="Times New Roman" pitchFamily="18" charset="0"/>
                <a:cs typeface="Times New Roman" pitchFamily="18" charset="0"/>
              </a:rPr>
              <a:t> </a:t>
            </a:r>
            <a:r>
              <a:rPr lang="pt-BR" dirty="0">
                <a:latin typeface="Times New Roman" pitchFamily="18" charset="0"/>
                <a:cs typeface="Times New Roman" pitchFamily="18" charset="0"/>
              </a:rPr>
              <a:t>+ Cl</a:t>
            </a:r>
            <a:r>
              <a:rPr lang="pt-BR" baseline="-25000" dirty="0">
                <a:latin typeface="Times New Roman" pitchFamily="18" charset="0"/>
                <a:cs typeface="Times New Roman" pitchFamily="18" charset="0"/>
              </a:rPr>
              <a:t>2</a:t>
            </a:r>
            <a:r>
              <a:rPr lang="pt-BR" dirty="0">
                <a:latin typeface="Times New Roman" pitchFamily="18" charset="0"/>
                <a:cs typeface="Times New Roman" pitchFamily="18" charset="0"/>
              </a:rPr>
              <a:t> → </a:t>
            </a:r>
            <a:r>
              <a:rPr lang="pt-BR" dirty="0" smtClean="0">
                <a:latin typeface="Times New Roman" pitchFamily="18" charset="0"/>
                <a:cs typeface="Times New Roman" pitchFamily="18" charset="0"/>
              </a:rPr>
              <a:t>Ca(OCl</a:t>
            </a:r>
            <a:r>
              <a:rPr lang="pt-BR" dirty="0">
                <a:latin typeface="Times New Roman" pitchFamily="18" charset="0"/>
                <a:cs typeface="Times New Roman" pitchFamily="18" charset="0"/>
              </a:rPr>
              <a:t>) Cl + H</a:t>
            </a:r>
            <a:r>
              <a:rPr lang="pt-BR" baseline="-25000" dirty="0">
                <a:latin typeface="Times New Roman" pitchFamily="18" charset="0"/>
                <a:cs typeface="Times New Roman" pitchFamily="18" charset="0"/>
              </a:rPr>
              <a:t>2</a:t>
            </a:r>
            <a:r>
              <a:rPr lang="pt-BR" dirty="0">
                <a:latin typeface="Times New Roman" pitchFamily="18" charset="0"/>
                <a:cs typeface="Times New Roman" pitchFamily="18" charset="0"/>
              </a:rPr>
              <a:t>O </a:t>
            </a:r>
          </a:p>
        </p:txBody>
      </p:sp>
    </p:spTree>
    <p:extLst>
      <p:ext uri="{BB962C8B-B14F-4D97-AF65-F5344CB8AC3E}">
        <p14:creationId xmlns:p14="http://schemas.microsoft.com/office/powerpoint/2010/main" val="17526629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839200" cy="6248400"/>
          </a:xfrm>
        </p:spPr>
        <p:txBody>
          <a:bodyPr>
            <a:normAutofit/>
          </a:bodyPr>
          <a:lstStyle/>
          <a:p>
            <a:pPr>
              <a:buFont typeface="Wingdings" pitchFamily="2" charset="2"/>
              <a:buChar char="v"/>
            </a:pPr>
            <a:r>
              <a:rPr lang="en-US" b="1" dirty="0">
                <a:latin typeface="Times New Roman" pitchFamily="18" charset="0"/>
                <a:cs typeface="Times New Roman" pitchFamily="18" charset="0"/>
              </a:rPr>
              <a:t>Uses- </a:t>
            </a:r>
            <a:endParaRPr lang="en-US" dirty="0">
              <a:latin typeface="Times New Roman" pitchFamily="18" charset="0"/>
              <a:cs typeface="Times New Roman" pitchFamily="18" charset="0"/>
            </a:endParaRPr>
          </a:p>
          <a:p>
            <a:pPr>
              <a:lnSpc>
                <a:spcPct val="160000"/>
              </a:lnSpc>
              <a:buFont typeface="Wingdings" pitchFamily="2" charset="2"/>
              <a:buChar char="Ø"/>
            </a:pPr>
            <a:r>
              <a:rPr lang="en-US" dirty="0" smtClean="0">
                <a:latin typeface="Times New Roman" pitchFamily="18" charset="0"/>
                <a:cs typeface="Times New Roman" pitchFamily="18" charset="0"/>
              </a:rPr>
              <a:t>It </a:t>
            </a:r>
            <a:r>
              <a:rPr lang="en-US" dirty="0">
                <a:latin typeface="Times New Roman" pitchFamily="18" charset="0"/>
                <a:cs typeface="Times New Roman" pitchFamily="18" charset="0"/>
              </a:rPr>
              <a:t>is used as disinfectant &amp; bleaching agent. </a:t>
            </a:r>
          </a:p>
          <a:p>
            <a:pPr>
              <a:lnSpc>
                <a:spcPct val="160000"/>
              </a:lnSpc>
              <a:buFont typeface="Wingdings" pitchFamily="2" charset="2"/>
              <a:buChar char="Ø"/>
            </a:pPr>
            <a:r>
              <a:rPr lang="en-US" dirty="0" smtClean="0">
                <a:latin typeface="Times New Roman" pitchFamily="18" charset="0"/>
                <a:cs typeface="Times New Roman" pitchFamily="18" charset="0"/>
              </a:rPr>
              <a:t>It </a:t>
            </a:r>
            <a:r>
              <a:rPr lang="en-US" dirty="0">
                <a:latin typeface="Times New Roman" pitchFamily="18" charset="0"/>
                <a:cs typeface="Times New Roman" pitchFamily="18" charset="0"/>
              </a:rPr>
              <a:t>shows bactericidal action. It is used to disinfect </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urine, sputum &amp; other organic material. </a:t>
            </a:r>
          </a:p>
          <a:p>
            <a:pPr>
              <a:lnSpc>
                <a:spcPct val="160000"/>
              </a:lnSpc>
              <a:buFont typeface="Wingdings" pitchFamily="2" charset="2"/>
              <a:buChar char="Ø"/>
            </a:pPr>
            <a:r>
              <a:rPr lang="en-US" dirty="0" smtClean="0">
                <a:latin typeface="Times New Roman" pitchFamily="18" charset="0"/>
                <a:cs typeface="Times New Roman" pitchFamily="18" charset="0"/>
              </a:rPr>
              <a:t>It </a:t>
            </a:r>
            <a:r>
              <a:rPr lang="en-US" dirty="0">
                <a:latin typeface="Times New Roman" pitchFamily="18" charset="0"/>
                <a:cs typeface="Times New Roman" pitchFamily="18" charset="0"/>
              </a:rPr>
              <a:t>is employed for disinfecting drainages. </a:t>
            </a:r>
          </a:p>
          <a:p>
            <a:pPr>
              <a:lnSpc>
                <a:spcPct val="160000"/>
              </a:lnSpc>
              <a:buFont typeface="Wingdings" pitchFamily="2" charset="2"/>
              <a:buChar char="Ø"/>
            </a:pPr>
            <a:r>
              <a:rPr lang="en-US" dirty="0" smtClean="0">
                <a:latin typeface="Times New Roman" pitchFamily="18" charset="0"/>
                <a:cs typeface="Times New Roman" pitchFamily="18" charset="0"/>
              </a:rPr>
              <a:t>It </a:t>
            </a:r>
            <a:r>
              <a:rPr lang="en-US" dirty="0">
                <a:latin typeface="Times New Roman" pitchFamily="18" charset="0"/>
                <a:cs typeface="Times New Roman" pitchFamily="18" charset="0"/>
              </a:rPr>
              <a:t>is a powerful bleaching agent </a:t>
            </a:r>
            <a:r>
              <a:rPr lang="en-US" dirty="0" smtClean="0">
                <a:latin typeface="Times New Roman" pitchFamily="18" charset="0"/>
                <a:cs typeface="Times New Roman" pitchFamily="18" charset="0"/>
              </a:rPr>
              <a:t>.</a:t>
            </a:r>
            <a:endParaRPr lang="en-US" dirty="0"/>
          </a:p>
        </p:txBody>
      </p:sp>
    </p:spTree>
    <p:extLst>
      <p:ext uri="{BB962C8B-B14F-4D97-AF65-F5344CB8AC3E}">
        <p14:creationId xmlns:p14="http://schemas.microsoft.com/office/powerpoint/2010/main" val="2347657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534400" cy="6248400"/>
          </a:xfrm>
        </p:spPr>
        <p:txBody>
          <a:bodyPr>
            <a:normAutofit lnSpcReduction="10000"/>
          </a:bodyPr>
          <a:lstStyle/>
          <a:p>
            <a:pPr algn="just">
              <a:lnSpc>
                <a:spcPct val="150000"/>
              </a:lnSpc>
              <a:buFont typeface="Wingdings" pitchFamily="2" charset="2"/>
              <a:buChar char="v"/>
            </a:pPr>
            <a:r>
              <a:rPr lang="en-US" b="1" dirty="0">
                <a:latin typeface="Times New Roman" pitchFamily="18" charset="0"/>
                <a:cs typeface="Times New Roman" pitchFamily="18" charset="0"/>
              </a:rPr>
              <a:t>Disinfectants: </a:t>
            </a:r>
          </a:p>
          <a:p>
            <a:pPr algn="just">
              <a:lnSpc>
                <a:spcPct val="150000"/>
              </a:lnSpc>
            </a:pPr>
            <a:r>
              <a:rPr lang="en-US" dirty="0">
                <a:latin typeface="Times New Roman" pitchFamily="18" charset="0"/>
                <a:cs typeface="Times New Roman" pitchFamily="18" charset="0"/>
              </a:rPr>
              <a:t>Disinfectants are agents which are applied on inanimate objects &amp; kill the microbes outright</a:t>
            </a:r>
            <a:r>
              <a:rPr lang="en-US" dirty="0" smtClean="0">
                <a:latin typeface="Times New Roman" pitchFamily="18" charset="0"/>
                <a:cs typeface="Times New Roman" pitchFamily="18" charset="0"/>
              </a:rPr>
              <a:t>.</a:t>
            </a:r>
          </a:p>
          <a:p>
            <a:pPr algn="just">
              <a:lnSpc>
                <a:spcPct val="150000"/>
              </a:lnSpc>
            </a:pPr>
            <a:r>
              <a:rPr lang="en-US" dirty="0">
                <a:latin typeface="Times New Roman" pitchFamily="18" charset="0"/>
                <a:cs typeface="Times New Roman" pitchFamily="18" charset="0"/>
              </a:rPr>
              <a:t>E.g. Chlorinated lime, potassium permanganate, formaldehyde, phenol etc.</a:t>
            </a:r>
            <a:endParaRPr lang="en-US" dirty="0" smtClean="0">
              <a:latin typeface="Times New Roman" pitchFamily="18" charset="0"/>
              <a:cs typeface="Times New Roman" pitchFamily="18" charset="0"/>
            </a:endParaRPr>
          </a:p>
          <a:p>
            <a:pPr algn="just">
              <a:lnSpc>
                <a:spcPct val="150000"/>
              </a:lnSpc>
              <a:buFont typeface="Wingdings" pitchFamily="2" charset="2"/>
              <a:buChar char="v"/>
            </a:pPr>
            <a:r>
              <a:rPr lang="en-US" b="1" dirty="0" smtClean="0">
                <a:latin typeface="Times New Roman" pitchFamily="18" charset="0"/>
                <a:cs typeface="Times New Roman" pitchFamily="18" charset="0"/>
              </a:rPr>
              <a:t>Sanitizers:</a:t>
            </a:r>
          </a:p>
          <a:p>
            <a:pPr algn="just">
              <a:lnSpc>
                <a:spcPct val="150000"/>
              </a:lnSpc>
            </a:pPr>
            <a:r>
              <a:rPr lang="en-US" dirty="0" smtClean="0">
                <a:latin typeface="Times New Roman" pitchFamily="18" charset="0"/>
                <a:cs typeface="Times New Roman" pitchFamily="18" charset="0"/>
              </a:rPr>
              <a:t>These are disinfectants used to maintain public health standard are known as sanitizers.</a:t>
            </a:r>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1744630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4525963"/>
          </a:xfrm>
        </p:spPr>
        <p:txBody>
          <a:bodyPr>
            <a:normAutofit/>
          </a:bodyPr>
          <a:lstStyle/>
          <a:p>
            <a:pPr>
              <a:lnSpc>
                <a:spcPct val="160000"/>
              </a:lnSpc>
              <a:buFont typeface="Wingdings" pitchFamily="2" charset="2"/>
              <a:buChar char="Ø"/>
            </a:pPr>
            <a:r>
              <a:rPr lang="en-US" dirty="0">
                <a:latin typeface="Times New Roman" pitchFamily="18" charset="0"/>
                <a:cs typeface="Times New Roman" pitchFamily="18" charset="0"/>
              </a:rPr>
              <a:t>It is used as one to two grams per liter for sterilization of water. </a:t>
            </a:r>
            <a:endParaRPr lang="en-US" dirty="0" smtClean="0">
              <a:latin typeface="Times New Roman" pitchFamily="18" charset="0"/>
              <a:cs typeface="Times New Roman" pitchFamily="18" charset="0"/>
            </a:endParaRPr>
          </a:p>
          <a:p>
            <a:pPr>
              <a:lnSpc>
                <a:spcPct val="160000"/>
              </a:lnSpc>
              <a:buFont typeface="Wingdings" pitchFamily="2" charset="2"/>
              <a:buChar char="Ø"/>
            </a:pPr>
            <a:r>
              <a:rPr lang="en-US" dirty="0" smtClean="0">
                <a:latin typeface="Times New Roman" pitchFamily="18" charset="0"/>
                <a:cs typeface="Times New Roman" pitchFamily="18" charset="0"/>
              </a:rPr>
              <a:t>Chlorinated </a:t>
            </a:r>
            <a:r>
              <a:rPr lang="en-US" dirty="0">
                <a:latin typeface="Times New Roman" pitchFamily="18" charset="0"/>
                <a:cs typeface="Times New Roman" pitchFamily="18" charset="0"/>
              </a:rPr>
              <a:t>lime is used in the preparation of surgical chlorinated soda solution, employed as a wound disinfectant</a:t>
            </a:r>
            <a:endParaRPr lang="en-US" dirty="0"/>
          </a:p>
          <a:p>
            <a:endParaRPr lang="en-US" dirty="0"/>
          </a:p>
        </p:txBody>
      </p:sp>
    </p:spTree>
    <p:extLst>
      <p:ext uri="{BB962C8B-B14F-4D97-AF65-F5344CB8AC3E}">
        <p14:creationId xmlns:p14="http://schemas.microsoft.com/office/powerpoint/2010/main" val="10308989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5867400" cy="762000"/>
          </a:xfrm>
        </p:spPr>
        <p:txBody>
          <a:bodyPr/>
          <a:lstStyle/>
          <a:p>
            <a:pPr algn="l"/>
            <a:r>
              <a:rPr lang="en-US" b="1" dirty="0">
                <a:latin typeface="Times New Roman" pitchFamily="18" charset="0"/>
                <a:cs typeface="Times New Roman" pitchFamily="18" charset="0"/>
              </a:rPr>
              <a:t>Boric acid-</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152400" y="762000"/>
            <a:ext cx="8763000" cy="5943600"/>
          </a:xfrm>
        </p:spPr>
        <p:txBody>
          <a:bodyPr>
            <a:normAutofit/>
          </a:bodyPr>
          <a:lstStyle/>
          <a:p>
            <a:r>
              <a:rPr lang="en-US" b="1" dirty="0" smtClean="0">
                <a:latin typeface="Times New Roman" pitchFamily="18" charset="0"/>
                <a:cs typeface="Times New Roman" pitchFamily="18" charset="0"/>
              </a:rPr>
              <a:t>Synonym</a:t>
            </a:r>
            <a:r>
              <a:rPr lang="en-US" b="1" dirty="0">
                <a:latin typeface="Times New Roman" pitchFamily="18" charset="0"/>
                <a:cs typeface="Times New Roman" pitchFamily="18" charset="0"/>
              </a:rPr>
              <a:t>: </a:t>
            </a:r>
            <a:r>
              <a:rPr lang="en-US" dirty="0">
                <a:latin typeface="Times New Roman" pitchFamily="18" charset="0"/>
                <a:cs typeface="Times New Roman" pitchFamily="18" charset="0"/>
              </a:rPr>
              <a:t>Orthoboric acid.</a:t>
            </a:r>
          </a:p>
          <a:p>
            <a:r>
              <a:rPr lang="en-US" b="1" dirty="0" smtClean="0">
                <a:latin typeface="Times New Roman" pitchFamily="18" charset="0"/>
                <a:cs typeface="Times New Roman" pitchFamily="18" charset="0"/>
              </a:rPr>
              <a:t>Formula</a:t>
            </a:r>
            <a:r>
              <a:rPr lang="en-US" b="1" dirty="0">
                <a:latin typeface="Times New Roman" pitchFamily="18" charset="0"/>
                <a:cs typeface="Times New Roman" pitchFamily="18" charset="0"/>
              </a:rPr>
              <a:t>: </a:t>
            </a:r>
            <a:r>
              <a:rPr lang="en-US" dirty="0" smtClean="0">
                <a:latin typeface="Times New Roman" pitchFamily="18" charset="0"/>
                <a:cs typeface="Times New Roman" pitchFamily="18" charset="0"/>
              </a:rPr>
              <a:t>H</a:t>
            </a:r>
            <a:r>
              <a:rPr lang="en-US" baseline="-25000" dirty="0" smtClean="0">
                <a:latin typeface="Times New Roman" pitchFamily="18" charset="0"/>
                <a:cs typeface="Times New Roman" pitchFamily="18" charset="0"/>
              </a:rPr>
              <a:t>3</a:t>
            </a:r>
            <a:r>
              <a:rPr lang="en-US" dirty="0" smtClean="0">
                <a:latin typeface="Times New Roman" pitchFamily="18" charset="0"/>
                <a:cs typeface="Times New Roman" pitchFamily="18" charset="0"/>
              </a:rPr>
              <a:t>BO</a:t>
            </a:r>
            <a:r>
              <a:rPr lang="en-US" baseline="-25000" dirty="0" smtClean="0">
                <a:latin typeface="Times New Roman" pitchFamily="18" charset="0"/>
                <a:cs typeface="Times New Roman" pitchFamily="18" charset="0"/>
              </a:rPr>
              <a:t>3</a:t>
            </a:r>
          </a:p>
          <a:p>
            <a:r>
              <a:rPr lang="en-US" b="1" dirty="0">
                <a:latin typeface="Times New Roman" pitchFamily="18" charset="0"/>
                <a:cs typeface="Times New Roman" pitchFamily="18" charset="0"/>
              </a:rPr>
              <a:t>Mole </a:t>
            </a:r>
            <a:r>
              <a:rPr lang="en-US" b="1" dirty="0" smtClean="0">
                <a:latin typeface="Times New Roman" pitchFamily="18" charset="0"/>
                <a:cs typeface="Times New Roman" pitchFamily="18" charset="0"/>
              </a:rPr>
              <a:t>weight:</a:t>
            </a:r>
            <a:r>
              <a:rPr lang="en-US" dirty="0" smtClean="0">
                <a:latin typeface="Times New Roman" pitchFamily="18" charset="0"/>
                <a:cs typeface="Times New Roman" pitchFamily="18" charset="0"/>
              </a:rPr>
              <a:t>61.83</a:t>
            </a:r>
            <a:endParaRPr lang="en-US" baseline="-25000" dirty="0" smtClean="0">
              <a:latin typeface="Times New Roman" pitchFamily="18" charset="0"/>
              <a:cs typeface="Times New Roman" pitchFamily="18" charset="0"/>
            </a:endParaRPr>
          </a:p>
          <a:p>
            <a:pPr algn="just"/>
            <a:r>
              <a:rPr lang="en-US" b="1" dirty="0" smtClean="0">
                <a:latin typeface="Times New Roman" pitchFamily="18" charset="0"/>
                <a:cs typeface="Times New Roman" pitchFamily="18" charset="0"/>
              </a:rPr>
              <a:t>Properties: </a:t>
            </a:r>
          </a:p>
          <a:p>
            <a:pPr algn="just"/>
            <a:r>
              <a:rPr lang="en-US" dirty="0" smtClean="0">
                <a:latin typeface="Times New Roman" pitchFamily="18" charset="0"/>
                <a:cs typeface="Times New Roman" pitchFamily="18" charset="0"/>
              </a:rPr>
              <a:t>It is a white, colorless crystalline powder, odorless, unctuous to touch.</a:t>
            </a:r>
          </a:p>
          <a:p>
            <a:pPr algn="just">
              <a:lnSpc>
                <a:spcPct val="150000"/>
              </a:lnSpc>
              <a:buFont typeface="Wingdings" pitchFamily="2" charset="2"/>
              <a:buChar char="Ø"/>
            </a:pPr>
            <a:r>
              <a:rPr lang="en-US" dirty="0" smtClean="0">
                <a:latin typeface="Times New Roman" pitchFamily="18" charset="0"/>
                <a:cs typeface="Times New Roman" pitchFamily="18" charset="0"/>
              </a:rPr>
              <a:t> It has bitter, sweetish after taste</a:t>
            </a:r>
          </a:p>
          <a:p>
            <a:pPr algn="just">
              <a:lnSpc>
                <a:spcPct val="150000"/>
              </a:lnSpc>
              <a:buFont typeface="Wingdings" pitchFamily="2" charset="2"/>
              <a:buChar char="Ø"/>
            </a:pPr>
            <a:r>
              <a:rPr lang="en-US" dirty="0" smtClean="0">
                <a:latin typeface="Times New Roman" pitchFamily="18" charset="0"/>
                <a:cs typeface="Times New Roman" pitchFamily="18" charset="0"/>
              </a:rPr>
              <a:t> It is soluble in alcohol, freely soluble in glycerin, propylene glycol and boiling water</a:t>
            </a:r>
          </a:p>
          <a:p>
            <a:pPr marL="0" indent="0" algn="just">
              <a:lnSpc>
                <a:spcPct val="150000"/>
              </a:lnSpc>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6445624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15400" cy="6553200"/>
          </a:xfrm>
        </p:spPr>
        <p:txBody>
          <a:bodyPr>
            <a:normAutofit fontScale="92500" lnSpcReduction="20000"/>
          </a:bodyPr>
          <a:lstStyle/>
          <a:p>
            <a:pPr algn="just">
              <a:lnSpc>
                <a:spcPct val="150000"/>
              </a:lnSpc>
              <a:buFont typeface="Wingdings" pitchFamily="2" charset="2"/>
              <a:buChar char="Ø"/>
            </a:pPr>
            <a:r>
              <a:rPr lang="en-US" dirty="0">
                <a:latin typeface="Times New Roman" pitchFamily="18" charset="0"/>
                <a:cs typeface="Times New Roman" pitchFamily="18" charset="0"/>
              </a:rPr>
              <a:t>Stable in </a:t>
            </a:r>
            <a:r>
              <a:rPr lang="en-US" dirty="0" smtClean="0">
                <a:latin typeface="Times New Roman" pitchFamily="18" charset="0"/>
                <a:cs typeface="Times New Roman" pitchFamily="18" charset="0"/>
              </a:rPr>
              <a:t>air, </a:t>
            </a:r>
            <a:r>
              <a:rPr lang="en-US" dirty="0">
                <a:latin typeface="Times New Roman" pitchFamily="18" charset="0"/>
                <a:cs typeface="Times New Roman" pitchFamily="18" charset="0"/>
              </a:rPr>
              <a:t>o</a:t>
            </a:r>
            <a:r>
              <a:rPr lang="en-US" dirty="0" smtClean="0">
                <a:latin typeface="Times New Roman" pitchFamily="18" charset="0"/>
                <a:cs typeface="Times New Roman" pitchFamily="18" charset="0"/>
              </a:rPr>
              <a:t>n </a:t>
            </a:r>
            <a:r>
              <a:rPr lang="en-US" dirty="0">
                <a:latin typeface="Times New Roman" pitchFamily="18" charset="0"/>
                <a:cs typeface="Times New Roman" pitchFamily="18" charset="0"/>
              </a:rPr>
              <a:t>heating at 100</a:t>
            </a:r>
            <a:r>
              <a:rPr lang="en-US" baseline="30000" dirty="0">
                <a:latin typeface="Times New Roman" pitchFamily="18" charset="0"/>
                <a:cs typeface="Times New Roman" pitchFamily="18" charset="0"/>
              </a:rPr>
              <a:t>0C</a:t>
            </a:r>
            <a:r>
              <a:rPr lang="en-US" dirty="0">
                <a:latin typeface="Times New Roman" pitchFamily="18" charset="0"/>
                <a:cs typeface="Times New Roman" pitchFamily="18" charset="0"/>
              </a:rPr>
              <a:t> it is converted in to </a:t>
            </a:r>
            <a:r>
              <a:rPr lang="en-US" dirty="0" err="1">
                <a:latin typeface="Times New Roman" pitchFamily="18" charset="0"/>
                <a:cs typeface="Times New Roman" pitchFamily="18" charset="0"/>
              </a:rPr>
              <a:t>m</a:t>
            </a:r>
            <a:r>
              <a:rPr lang="en-US" dirty="0" err="1" smtClean="0">
                <a:latin typeface="Times New Roman" pitchFamily="18" charset="0"/>
                <a:cs typeface="Times New Roman" pitchFamily="18" charset="0"/>
              </a:rPr>
              <a:t>etaboric</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acid, </a:t>
            </a:r>
            <a:endParaRPr lang="en-US" dirty="0" smtClean="0">
              <a:latin typeface="Times New Roman" pitchFamily="18" charset="0"/>
              <a:cs typeface="Times New Roman" pitchFamily="18" charset="0"/>
            </a:endParaRPr>
          </a:p>
          <a:p>
            <a:pPr algn="just">
              <a:lnSpc>
                <a:spcPct val="150000"/>
              </a:lnSpc>
              <a:buFont typeface="Wingdings" pitchFamily="2" charset="2"/>
              <a:buChar char="Ø"/>
            </a:pPr>
            <a:r>
              <a:rPr lang="en-US" dirty="0" smtClean="0">
                <a:latin typeface="Times New Roman" pitchFamily="18" charset="0"/>
                <a:cs typeface="Times New Roman" pitchFamily="18" charset="0"/>
              </a:rPr>
              <a:t>At </a:t>
            </a:r>
            <a:r>
              <a:rPr lang="en-US" dirty="0">
                <a:latin typeface="Times New Roman" pitchFamily="18" charset="0"/>
                <a:cs typeface="Times New Roman" pitchFamily="18" charset="0"/>
              </a:rPr>
              <a:t>160</a:t>
            </a:r>
            <a:r>
              <a:rPr lang="en-US" baseline="30000" dirty="0">
                <a:latin typeface="Times New Roman" pitchFamily="18" charset="0"/>
                <a:cs typeface="Times New Roman" pitchFamily="18" charset="0"/>
              </a:rPr>
              <a:t>0C </a:t>
            </a:r>
            <a:r>
              <a:rPr lang="en-US" dirty="0">
                <a:latin typeface="Times New Roman" pitchFamily="18" charset="0"/>
                <a:cs typeface="Times New Roman" pitchFamily="18" charset="0"/>
              </a:rPr>
              <a:t>in to </a:t>
            </a:r>
            <a:r>
              <a:rPr lang="en-US" dirty="0" err="1">
                <a:latin typeface="Times New Roman" pitchFamily="18" charset="0"/>
                <a:cs typeface="Times New Roman" pitchFamily="18" charset="0"/>
              </a:rPr>
              <a:t>tetraboric</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acid,</a:t>
            </a:r>
            <a:endParaRPr lang="en-US" dirty="0">
              <a:latin typeface="Times New Roman" pitchFamily="18" charset="0"/>
              <a:cs typeface="Times New Roman" pitchFamily="18" charset="0"/>
            </a:endParaRPr>
          </a:p>
          <a:p>
            <a:pPr algn="just">
              <a:lnSpc>
                <a:spcPct val="150000"/>
              </a:lnSpc>
              <a:buFont typeface="Wingdings" pitchFamily="2" charset="2"/>
              <a:buChar char="Ø"/>
            </a:pPr>
            <a:r>
              <a:rPr lang="en-US" dirty="0" smtClean="0">
                <a:latin typeface="Times New Roman" pitchFamily="18" charset="0"/>
                <a:cs typeface="Times New Roman" pitchFamily="18" charset="0"/>
              </a:rPr>
              <a:t>At more </a:t>
            </a:r>
            <a:r>
              <a:rPr lang="en-US" dirty="0">
                <a:latin typeface="Times New Roman" pitchFamily="18" charset="0"/>
                <a:cs typeface="Times New Roman" pitchFamily="18" charset="0"/>
              </a:rPr>
              <a:t>than 160</a:t>
            </a:r>
            <a:r>
              <a:rPr lang="en-US" baseline="30000" dirty="0">
                <a:latin typeface="Times New Roman" pitchFamily="18" charset="0"/>
                <a:cs typeface="Times New Roman" pitchFamily="18" charset="0"/>
              </a:rPr>
              <a:t>0C</a:t>
            </a:r>
            <a:r>
              <a:rPr lang="en-US" dirty="0">
                <a:latin typeface="Times New Roman" pitchFamily="18" charset="0"/>
                <a:cs typeface="Times New Roman" pitchFamily="18" charset="0"/>
              </a:rPr>
              <a:t> boric acid is converted in to boron trioxide.</a:t>
            </a:r>
          </a:p>
          <a:p>
            <a:pPr algn="just">
              <a:lnSpc>
                <a:spcPct val="150000"/>
              </a:lnSpc>
              <a:buFont typeface="Wingdings" pitchFamily="2" charset="2"/>
              <a:buChar char="Ø"/>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Boric acid is very weak acid, so it cannot be titrated accurately with standard alkali. </a:t>
            </a:r>
            <a:r>
              <a:rPr lang="en-US" dirty="0" smtClean="0">
                <a:latin typeface="Times New Roman" pitchFamily="18" charset="0"/>
                <a:cs typeface="Times New Roman" pitchFamily="18" charset="0"/>
              </a:rPr>
              <a:t>Hence glycerin </a:t>
            </a:r>
            <a:r>
              <a:rPr lang="en-US" dirty="0">
                <a:latin typeface="Times New Roman" pitchFamily="18" charset="0"/>
                <a:cs typeface="Times New Roman" pitchFamily="18" charset="0"/>
              </a:rPr>
              <a:t>is added in its titration</a:t>
            </a:r>
            <a:r>
              <a:rPr lang="en-US" dirty="0" smtClean="0">
                <a:latin typeface="Times New Roman" pitchFamily="18" charset="0"/>
                <a:cs typeface="Times New Roman" pitchFamily="18" charset="0"/>
              </a:rPr>
              <a:t>.</a:t>
            </a:r>
          </a:p>
          <a:p>
            <a:pPr algn="just">
              <a:lnSpc>
                <a:spcPct val="150000"/>
              </a:lnSpc>
              <a:buFont typeface="Wingdings" pitchFamily="2" charset="2"/>
              <a:buChar char="v"/>
            </a:pPr>
            <a:r>
              <a:rPr lang="en-US" b="1" dirty="0">
                <a:latin typeface="Times New Roman" pitchFamily="18" charset="0"/>
                <a:cs typeface="Times New Roman" pitchFamily="18" charset="0"/>
              </a:rPr>
              <a:t>Incompatibility: </a:t>
            </a:r>
            <a:r>
              <a:rPr lang="en-US" dirty="0">
                <a:latin typeface="Times New Roman" pitchFamily="18" charset="0"/>
                <a:cs typeface="Times New Roman" pitchFamily="18" charset="0"/>
              </a:rPr>
              <a:t>It is incompatible with tannins, bases</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pPr algn="just">
              <a:lnSpc>
                <a:spcPct val="150000"/>
              </a:lnSpc>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337769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763000" cy="6400800"/>
          </a:xfrm>
        </p:spPr>
        <p:txBody>
          <a:bodyPr>
            <a:normAutofit/>
          </a:bodyPr>
          <a:lstStyle/>
          <a:p>
            <a:pPr algn="just">
              <a:lnSpc>
                <a:spcPct val="150000"/>
              </a:lnSpc>
            </a:pPr>
            <a:r>
              <a:rPr lang="en-US" sz="2800" b="1" dirty="0">
                <a:latin typeface="Times New Roman" pitchFamily="18" charset="0"/>
                <a:cs typeface="Times New Roman" pitchFamily="18" charset="0"/>
              </a:rPr>
              <a:t>Storage of Boric acid- </a:t>
            </a:r>
            <a:r>
              <a:rPr lang="en-US" sz="2800" dirty="0">
                <a:latin typeface="Times New Roman" pitchFamily="18" charset="0"/>
                <a:cs typeface="Times New Roman" pitchFamily="18" charset="0"/>
              </a:rPr>
              <a:t>It should be stored in air-tight, well closed container.</a:t>
            </a:r>
          </a:p>
          <a:p>
            <a:pPr algn="just">
              <a:lnSpc>
                <a:spcPct val="150000"/>
              </a:lnSpc>
            </a:pPr>
            <a:r>
              <a:rPr lang="en-US" sz="2800" b="1" dirty="0">
                <a:latin typeface="Times New Roman" pitchFamily="18" charset="0"/>
                <a:cs typeface="Times New Roman" pitchFamily="18" charset="0"/>
              </a:rPr>
              <a:t>Uses of Boric acid-</a:t>
            </a:r>
            <a:endParaRPr lang="en-US" sz="2800" dirty="0">
              <a:latin typeface="Times New Roman" pitchFamily="18" charset="0"/>
              <a:cs typeface="Times New Roman" pitchFamily="18" charset="0"/>
            </a:endParaRPr>
          </a:p>
          <a:p>
            <a:pPr algn="just">
              <a:lnSpc>
                <a:spcPct val="150000"/>
              </a:lnSpc>
              <a:buFont typeface="Wingdings" pitchFamily="2" charset="2"/>
              <a:buChar char="Ø"/>
            </a:pPr>
            <a:r>
              <a:rPr lang="en-US" sz="2800" dirty="0" smtClean="0">
                <a:latin typeface="Times New Roman" pitchFamily="18" charset="0"/>
                <a:cs typeface="Times New Roman" pitchFamily="18" charset="0"/>
              </a:rPr>
              <a:t>It </a:t>
            </a:r>
            <a:r>
              <a:rPr lang="en-US" sz="2800" dirty="0">
                <a:latin typeface="Times New Roman" pitchFamily="18" charset="0"/>
                <a:cs typeface="Times New Roman" pitchFamily="18" charset="0"/>
              </a:rPr>
              <a:t>has weak bacteriostatic and </a:t>
            </a:r>
            <a:r>
              <a:rPr lang="en-US" sz="2800" dirty="0" err="1">
                <a:latin typeface="Times New Roman" pitchFamily="18" charset="0"/>
                <a:cs typeface="Times New Roman" pitchFamily="18" charset="0"/>
              </a:rPr>
              <a:t>fungistatic</a:t>
            </a:r>
            <a:r>
              <a:rPr lang="en-US" sz="2800" dirty="0">
                <a:latin typeface="Times New Roman" pitchFamily="18" charset="0"/>
                <a:cs typeface="Times New Roman" pitchFamily="18" charset="0"/>
              </a:rPr>
              <a:t> action</a:t>
            </a:r>
          </a:p>
          <a:p>
            <a:pPr algn="just">
              <a:lnSpc>
                <a:spcPct val="150000"/>
              </a:lnSpc>
              <a:buFont typeface="Wingdings" pitchFamily="2" charset="2"/>
              <a:buChar char="Ø"/>
            </a:pPr>
            <a:r>
              <a:rPr lang="en-US" sz="2800" dirty="0" smtClean="0">
                <a:latin typeface="Times New Roman" pitchFamily="18" charset="0"/>
                <a:cs typeface="Times New Roman" pitchFamily="18" charset="0"/>
              </a:rPr>
              <a:t>It </a:t>
            </a:r>
            <a:r>
              <a:rPr lang="en-US" sz="2800" dirty="0">
                <a:latin typeface="Times New Roman" pitchFamily="18" charset="0"/>
                <a:cs typeface="Times New Roman" pitchFamily="18" charset="0"/>
              </a:rPr>
              <a:t>is used as local anti-infective drug in the form of cream, </a:t>
            </a:r>
            <a:r>
              <a:rPr lang="en-US" sz="2800" dirty="0" smtClean="0">
                <a:latin typeface="Times New Roman" pitchFamily="18" charset="0"/>
                <a:cs typeface="Times New Roman" pitchFamily="18" charset="0"/>
              </a:rPr>
              <a:t>ointment and lotion.</a:t>
            </a:r>
            <a:endParaRPr lang="en-US" sz="2800" dirty="0">
              <a:latin typeface="Times New Roman" pitchFamily="18" charset="0"/>
              <a:cs typeface="Times New Roman" pitchFamily="18" charset="0"/>
            </a:endParaRPr>
          </a:p>
          <a:p>
            <a:pPr algn="just">
              <a:lnSpc>
                <a:spcPct val="150000"/>
              </a:lnSpc>
              <a:buFont typeface="Wingdings" pitchFamily="2" charset="2"/>
              <a:buChar char="Ø"/>
            </a:pPr>
            <a:r>
              <a:rPr lang="en-US" sz="2800" dirty="0" smtClean="0">
                <a:latin typeface="Times New Roman" pitchFamily="18" charset="0"/>
                <a:cs typeface="Times New Roman" pitchFamily="18" charset="0"/>
              </a:rPr>
              <a:t>Buffer </a:t>
            </a:r>
            <a:r>
              <a:rPr lang="en-US" sz="2800" dirty="0">
                <a:latin typeface="Times New Roman" pitchFamily="18" charset="0"/>
                <a:cs typeface="Times New Roman" pitchFamily="18" charset="0"/>
              </a:rPr>
              <a:t>in topical </a:t>
            </a:r>
            <a:r>
              <a:rPr lang="en-US" sz="2800" dirty="0" smtClean="0">
                <a:latin typeface="Times New Roman" pitchFamily="18" charset="0"/>
                <a:cs typeface="Times New Roman" pitchFamily="18" charset="0"/>
              </a:rPr>
              <a:t>preparations.</a:t>
            </a:r>
            <a:endParaRPr lang="en-US" sz="2800" dirty="0">
              <a:latin typeface="Times New Roman" pitchFamily="18" charset="0"/>
              <a:cs typeface="Times New Roman" pitchFamily="18" charset="0"/>
            </a:endParaRPr>
          </a:p>
          <a:p>
            <a:pPr algn="just">
              <a:lnSpc>
                <a:spcPct val="150000"/>
              </a:lnSpc>
              <a:buFont typeface="Wingdings" pitchFamily="2" charset="2"/>
              <a:buChar char="Ø"/>
            </a:pPr>
            <a:r>
              <a:rPr lang="en-US" sz="2800" dirty="0" smtClean="0">
                <a:latin typeface="Times New Roman" pitchFamily="18" charset="0"/>
                <a:cs typeface="Times New Roman" pitchFamily="18" charset="0"/>
              </a:rPr>
              <a:t>Vehicle </a:t>
            </a:r>
            <a:r>
              <a:rPr lang="en-US" sz="2800" dirty="0">
                <a:latin typeface="Times New Roman" pitchFamily="18" charset="0"/>
                <a:cs typeface="Times New Roman" pitchFamily="18" charset="0"/>
              </a:rPr>
              <a:t>for ophthalmic </a:t>
            </a:r>
            <a:r>
              <a:rPr lang="en-US" sz="2800" dirty="0" smtClean="0">
                <a:latin typeface="Times New Roman" pitchFamily="18" charset="0"/>
                <a:cs typeface="Times New Roman" pitchFamily="18" charset="0"/>
              </a:rPr>
              <a:t>solution.</a:t>
            </a:r>
            <a:endParaRPr lang="en-US" sz="2800" dirty="0">
              <a:latin typeface="Times New Roman" pitchFamily="18" charset="0"/>
              <a:cs typeface="Times New Roman" pitchFamily="18" charset="0"/>
            </a:endParaRPr>
          </a:p>
          <a:p>
            <a:pPr algn="just">
              <a:lnSpc>
                <a:spcPct val="150000"/>
              </a:lnSpc>
              <a:buFont typeface="Wingdings" pitchFamily="2" charset="2"/>
              <a:buChar char="Ø"/>
            </a:pPr>
            <a:r>
              <a:rPr lang="en-US" sz="2800" dirty="0" smtClean="0">
                <a:latin typeface="Times New Roman" pitchFamily="18" charset="0"/>
                <a:cs typeface="Times New Roman" pitchFamily="18" charset="0"/>
              </a:rPr>
              <a:t>Boric </a:t>
            </a:r>
            <a:r>
              <a:rPr lang="en-US" sz="2800" dirty="0">
                <a:latin typeface="Times New Roman" pitchFamily="18" charset="0"/>
                <a:cs typeface="Times New Roman" pitchFamily="18" charset="0"/>
              </a:rPr>
              <a:t>acid is useful as </a:t>
            </a:r>
            <a:r>
              <a:rPr lang="en-US" sz="2800" dirty="0" smtClean="0">
                <a:latin typeface="Times New Roman" pitchFamily="18" charset="0"/>
                <a:cs typeface="Times New Roman" pitchFamily="18" charset="0"/>
              </a:rPr>
              <a:t>suppositories base.</a:t>
            </a:r>
            <a:endParaRPr lang="en-US" sz="2800" dirty="0">
              <a:latin typeface="Times New Roman" pitchFamily="18" charset="0"/>
              <a:cs typeface="Times New Roman" pitchFamily="18" charset="0"/>
            </a:endParaRPr>
          </a:p>
          <a:p>
            <a:pPr algn="just">
              <a:lnSpc>
                <a:spcPct val="150000"/>
              </a:lnSpc>
              <a:buFont typeface="Wingdings" pitchFamily="2" charset="2"/>
              <a:buChar char="Ø"/>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9541597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563562"/>
          </a:xfrm>
        </p:spPr>
        <p:txBody>
          <a:bodyPr>
            <a:normAutofit fontScale="90000"/>
          </a:bodyPr>
          <a:lstStyle/>
          <a:p>
            <a:r>
              <a:rPr lang="en-US" b="1" dirty="0">
                <a:latin typeface="Times New Roman" pitchFamily="18" charset="0"/>
                <a:cs typeface="Times New Roman" pitchFamily="18" charset="0"/>
              </a:rPr>
              <a:t>Definition of Astringent.</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152400" y="838200"/>
            <a:ext cx="8915400" cy="5867400"/>
          </a:xfrm>
        </p:spPr>
        <p:txBody>
          <a:bodyPr>
            <a:normAutofit fontScale="92500" lnSpcReduction="20000"/>
          </a:bodyPr>
          <a:lstStyle/>
          <a:p>
            <a:pPr algn="just">
              <a:buFont typeface="Wingdings" pitchFamily="2" charset="2"/>
              <a:buChar char="v"/>
            </a:pPr>
            <a:r>
              <a:rPr lang="en-US" dirty="0" smtClean="0">
                <a:latin typeface="Times New Roman" pitchFamily="18" charset="0"/>
                <a:cs typeface="Times New Roman" pitchFamily="18" charset="0"/>
              </a:rPr>
              <a:t>Define </a:t>
            </a:r>
            <a:r>
              <a:rPr lang="en-US" dirty="0">
                <a:latin typeface="Times New Roman" pitchFamily="18" charset="0"/>
                <a:cs typeface="Times New Roman" pitchFamily="18" charset="0"/>
              </a:rPr>
              <a:t>as compounds that show protein precipitation by the action coagulation when applied to </a:t>
            </a:r>
            <a:r>
              <a:rPr lang="en-US" dirty="0" smtClean="0">
                <a:latin typeface="Times New Roman" pitchFamily="18" charset="0"/>
                <a:cs typeface="Times New Roman" pitchFamily="18" charset="0"/>
              </a:rPr>
              <a:t>damage skin </a:t>
            </a:r>
            <a:r>
              <a:rPr lang="en-US" dirty="0">
                <a:latin typeface="Times New Roman" pitchFamily="18" charset="0"/>
                <a:cs typeface="Times New Roman" pitchFamily="18" charset="0"/>
              </a:rPr>
              <a:t>or mucous membrane.</a:t>
            </a:r>
          </a:p>
          <a:p>
            <a:pPr algn="just">
              <a:buFont typeface="Wingdings" pitchFamily="2" charset="2"/>
              <a:buChar char="v"/>
            </a:pPr>
            <a:r>
              <a:rPr lang="en-US" b="1" dirty="0">
                <a:latin typeface="Times New Roman" pitchFamily="18" charset="0"/>
                <a:cs typeface="Times New Roman" pitchFamily="18" charset="0"/>
              </a:rPr>
              <a:t>Properties </a:t>
            </a:r>
            <a:endParaRPr lang="en-US" b="1"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odourless</a:t>
            </a:r>
            <a:r>
              <a:rPr lang="en-US" dirty="0">
                <a:latin typeface="Times New Roman" pitchFamily="18" charset="0"/>
                <a:cs typeface="Times New Roman" pitchFamily="18" charset="0"/>
              </a:rPr>
              <a:t>, colorless, transparent, crystalline powder.</a:t>
            </a:r>
          </a:p>
          <a:p>
            <a:pPr algn="just"/>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Sweet astringent taste.</a:t>
            </a:r>
          </a:p>
          <a:p>
            <a:pPr algn="just"/>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soluble in water &amp; insoluble in alcohol</a:t>
            </a:r>
          </a:p>
          <a:p>
            <a:pPr algn="just">
              <a:buFont typeface="Wingdings" pitchFamily="2" charset="2"/>
              <a:buChar char="v"/>
            </a:pPr>
            <a:r>
              <a:rPr lang="en-US" b="1" dirty="0">
                <a:latin typeface="Times New Roman" pitchFamily="18" charset="0"/>
                <a:cs typeface="Times New Roman" pitchFamily="18" charset="0"/>
              </a:rPr>
              <a:t>Uses </a:t>
            </a:r>
          </a:p>
          <a:p>
            <a:pPr algn="just"/>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Topical astringent</a:t>
            </a:r>
          </a:p>
          <a:p>
            <a:pPr algn="just"/>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Mouth wash &amp; gargles</a:t>
            </a:r>
          </a:p>
          <a:p>
            <a:pPr algn="just"/>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Dusting powder</a:t>
            </a:r>
          </a:p>
          <a:p>
            <a:pPr algn="just"/>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Styptic &amp; antiseptic</a:t>
            </a:r>
          </a:p>
          <a:p>
            <a:pPr algn="just"/>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Haemostatic</a:t>
            </a:r>
            <a:r>
              <a:rPr lang="en-US" dirty="0">
                <a:latin typeface="Times New Roman" pitchFamily="18" charset="0"/>
                <a:cs typeface="Times New Roman" pitchFamily="18" charset="0"/>
              </a:rPr>
              <a:t> for cuts &amp; ulcers</a:t>
            </a:r>
          </a:p>
        </p:txBody>
      </p:sp>
    </p:spTree>
    <p:extLst>
      <p:ext uri="{BB962C8B-B14F-4D97-AF65-F5344CB8AC3E}">
        <p14:creationId xmlns:p14="http://schemas.microsoft.com/office/powerpoint/2010/main" val="30006292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8229600" cy="563562"/>
          </a:xfrm>
        </p:spPr>
        <p:txBody>
          <a:bodyPr>
            <a:normAutofit fontScale="90000"/>
          </a:bodyPr>
          <a:lstStyle/>
          <a:p>
            <a:r>
              <a:rPr lang="en-US" b="1" dirty="0" smtClean="0"/>
              <a:t>Alum</a:t>
            </a:r>
            <a:endParaRPr lang="en-US" b="1" dirty="0"/>
          </a:p>
        </p:txBody>
      </p:sp>
      <p:sp>
        <p:nvSpPr>
          <p:cNvPr id="3" name="Content Placeholder 2"/>
          <p:cNvSpPr>
            <a:spLocks noGrp="1"/>
          </p:cNvSpPr>
          <p:nvPr>
            <p:ph idx="1"/>
          </p:nvPr>
        </p:nvSpPr>
        <p:spPr>
          <a:xfrm>
            <a:off x="152400" y="533400"/>
            <a:ext cx="8915400" cy="6172200"/>
          </a:xfrm>
        </p:spPr>
        <p:txBody>
          <a:bodyPr>
            <a:normAutofit fontScale="92500" lnSpcReduction="20000"/>
          </a:bodyPr>
          <a:lstStyle/>
          <a:p>
            <a:pPr marL="0" indent="0" algn="just">
              <a:lnSpc>
                <a:spcPct val="150000"/>
              </a:lnSpc>
              <a:buNone/>
            </a:pPr>
            <a:r>
              <a:rPr lang="en-US" b="1" dirty="0" smtClean="0">
                <a:latin typeface="Times New Roman" pitchFamily="18" charset="0"/>
                <a:cs typeface="Times New Roman" pitchFamily="18" charset="0"/>
              </a:rPr>
              <a:t>Mole formula: Aluminium Ammonium sulphate (NH</a:t>
            </a:r>
            <a:r>
              <a:rPr lang="en-US" b="1" baseline="-25000" dirty="0" smtClean="0">
                <a:latin typeface="Times New Roman" pitchFamily="18" charset="0"/>
                <a:cs typeface="Times New Roman" pitchFamily="18" charset="0"/>
              </a:rPr>
              <a:t>4</a:t>
            </a:r>
            <a:r>
              <a:rPr lang="en-US" b="1" dirty="0" smtClean="0">
                <a:latin typeface="Times New Roman" pitchFamily="18" charset="0"/>
                <a:cs typeface="Times New Roman" pitchFamily="18" charset="0"/>
              </a:rPr>
              <a:t>).Al(SO</a:t>
            </a:r>
            <a:r>
              <a:rPr lang="en-US" b="1" baseline="-25000" dirty="0" smtClean="0">
                <a:latin typeface="Times New Roman" pitchFamily="18" charset="0"/>
                <a:cs typeface="Times New Roman" pitchFamily="18" charset="0"/>
              </a:rPr>
              <a:t>4</a:t>
            </a:r>
            <a:r>
              <a:rPr lang="en-US" b="1" dirty="0" smtClean="0">
                <a:latin typeface="Times New Roman" pitchFamily="18" charset="0"/>
                <a:cs typeface="Times New Roman" pitchFamily="18" charset="0"/>
              </a:rPr>
              <a:t>).12H</a:t>
            </a:r>
            <a:r>
              <a:rPr lang="en-US" b="1" baseline="-25000" dirty="0" smtClean="0">
                <a:latin typeface="Times New Roman" pitchFamily="18" charset="0"/>
                <a:cs typeface="Times New Roman" pitchFamily="18" charset="0"/>
              </a:rPr>
              <a:t>2</a:t>
            </a:r>
            <a:r>
              <a:rPr lang="en-US" b="1" dirty="0" smtClean="0">
                <a:latin typeface="Times New Roman" pitchFamily="18" charset="0"/>
                <a:cs typeface="Times New Roman" pitchFamily="18" charset="0"/>
              </a:rPr>
              <a:t>O</a:t>
            </a:r>
          </a:p>
          <a:p>
            <a:pPr marL="0" indent="0" algn="just">
              <a:lnSpc>
                <a:spcPct val="150000"/>
              </a:lnSpc>
              <a:buNone/>
            </a:pPr>
            <a:r>
              <a:rPr lang="en-US" b="1" dirty="0" smtClean="0">
                <a:latin typeface="Times New Roman" pitchFamily="18" charset="0"/>
                <a:cs typeface="Times New Roman" pitchFamily="18" charset="0"/>
              </a:rPr>
              <a:t>Aluminium  potassium sulphate Al. K (SO</a:t>
            </a:r>
            <a:r>
              <a:rPr lang="en-US" b="1" baseline="-25000" dirty="0" smtClean="0">
                <a:latin typeface="Times New Roman" pitchFamily="18" charset="0"/>
                <a:cs typeface="Times New Roman" pitchFamily="18" charset="0"/>
              </a:rPr>
              <a:t>4</a:t>
            </a:r>
            <a:r>
              <a:rPr lang="en-US" b="1" dirty="0">
                <a:latin typeface="Times New Roman" pitchFamily="18" charset="0"/>
                <a:cs typeface="Times New Roman" pitchFamily="18" charset="0"/>
              </a:rPr>
              <a:t>).</a:t>
            </a:r>
            <a:r>
              <a:rPr lang="en-US" b="1" dirty="0" smtClean="0">
                <a:latin typeface="Times New Roman" pitchFamily="18" charset="0"/>
                <a:cs typeface="Times New Roman" pitchFamily="18" charset="0"/>
              </a:rPr>
              <a:t>12H</a:t>
            </a:r>
            <a:r>
              <a:rPr lang="en-US" b="1" baseline="-25000" dirty="0" smtClean="0">
                <a:latin typeface="Times New Roman" pitchFamily="18" charset="0"/>
                <a:cs typeface="Times New Roman" pitchFamily="18" charset="0"/>
              </a:rPr>
              <a:t>2</a:t>
            </a:r>
            <a:r>
              <a:rPr lang="en-US" b="1" dirty="0" smtClean="0">
                <a:latin typeface="Times New Roman" pitchFamily="18" charset="0"/>
                <a:cs typeface="Times New Roman" pitchFamily="18" charset="0"/>
              </a:rPr>
              <a:t>O</a:t>
            </a:r>
            <a:endParaRPr lang="en-US" dirty="0">
              <a:latin typeface="Times New Roman" pitchFamily="18" charset="0"/>
              <a:cs typeface="Times New Roman" pitchFamily="18" charset="0"/>
            </a:endParaRPr>
          </a:p>
          <a:p>
            <a:pPr algn="just">
              <a:lnSpc>
                <a:spcPct val="150000"/>
              </a:lnSpc>
              <a:buFont typeface="Wingdings" pitchFamily="2" charset="2"/>
              <a:buChar char="v"/>
            </a:pPr>
            <a:r>
              <a:rPr lang="en-US" b="1" dirty="0">
                <a:latin typeface="Times New Roman" pitchFamily="18" charset="0"/>
                <a:cs typeface="Times New Roman" pitchFamily="18" charset="0"/>
              </a:rPr>
              <a:t>Mole wt. </a:t>
            </a:r>
            <a:r>
              <a:rPr lang="en-US" b="1"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474.4</a:t>
            </a:r>
          </a:p>
          <a:p>
            <a:pPr algn="just">
              <a:lnSpc>
                <a:spcPct val="150000"/>
              </a:lnSpc>
              <a:buFont typeface="Wingdings" pitchFamily="2" charset="2"/>
              <a:buChar char="v"/>
            </a:pPr>
            <a:r>
              <a:rPr lang="en-US" b="1" dirty="0" smtClean="0">
                <a:latin typeface="Times New Roman" pitchFamily="18" charset="0"/>
                <a:cs typeface="Times New Roman" pitchFamily="18" charset="0"/>
              </a:rPr>
              <a:t>Synonym: </a:t>
            </a:r>
            <a:r>
              <a:rPr lang="en-US" b="1" dirty="0" err="1" smtClean="0">
                <a:latin typeface="Times New Roman" pitchFamily="18" charset="0"/>
                <a:cs typeface="Times New Roman" pitchFamily="18" charset="0"/>
              </a:rPr>
              <a:t>Alumen</a:t>
            </a:r>
            <a:r>
              <a:rPr lang="en-US" b="1" dirty="0" smtClean="0">
                <a:latin typeface="Times New Roman" pitchFamily="18" charset="0"/>
                <a:cs typeface="Times New Roman" pitchFamily="18" charset="0"/>
              </a:rPr>
              <a:t>, purified alum</a:t>
            </a:r>
            <a:endParaRPr lang="en-US" dirty="0">
              <a:latin typeface="Times New Roman" pitchFamily="18" charset="0"/>
              <a:cs typeface="Times New Roman" pitchFamily="18" charset="0"/>
            </a:endParaRPr>
          </a:p>
          <a:p>
            <a:pPr algn="just">
              <a:lnSpc>
                <a:spcPct val="150000"/>
              </a:lnSpc>
              <a:buFont typeface="Wingdings" pitchFamily="2" charset="2"/>
              <a:buChar char="v"/>
            </a:pPr>
            <a:r>
              <a:rPr lang="en-US" b="1" dirty="0" smtClean="0">
                <a:latin typeface="Times New Roman" pitchFamily="18" charset="0"/>
                <a:cs typeface="Times New Roman" pitchFamily="18" charset="0"/>
              </a:rPr>
              <a:t>Properties</a:t>
            </a:r>
          </a:p>
          <a:p>
            <a:pPr algn="just">
              <a:lnSpc>
                <a:spcPct val="150000"/>
              </a:lnSpc>
              <a:buFont typeface="Wingdings" pitchFamily="2" charset="2"/>
              <a:buChar char="Ø"/>
            </a:pPr>
            <a:r>
              <a:rPr lang="en-US" dirty="0" smtClean="0">
                <a:latin typeface="Times New Roman" pitchFamily="18" charset="0"/>
                <a:cs typeface="Times New Roman" pitchFamily="18" charset="0"/>
              </a:rPr>
              <a:t>Occurs as large crystals which are colourless.</a:t>
            </a:r>
          </a:p>
          <a:p>
            <a:pPr algn="just">
              <a:lnSpc>
                <a:spcPct val="150000"/>
              </a:lnSpc>
              <a:buFont typeface="Wingdings" pitchFamily="2" charset="2"/>
              <a:buChar char="Ø"/>
            </a:pPr>
            <a:r>
              <a:rPr lang="en-US" dirty="0" smtClean="0">
                <a:latin typeface="Times New Roman" pitchFamily="18" charset="0"/>
                <a:cs typeface="Times New Roman" pitchFamily="18" charset="0"/>
              </a:rPr>
              <a:t>It is odourless.</a:t>
            </a:r>
          </a:p>
          <a:p>
            <a:pPr algn="just">
              <a:lnSpc>
                <a:spcPct val="150000"/>
              </a:lnSpc>
              <a:buFont typeface="Wingdings" pitchFamily="2" charset="2"/>
              <a:buChar char="Ø"/>
            </a:pPr>
            <a:r>
              <a:rPr lang="en-US" dirty="0" smtClean="0">
                <a:latin typeface="Times New Roman" pitchFamily="18" charset="0"/>
                <a:cs typeface="Times New Roman" pitchFamily="18" charset="0"/>
              </a:rPr>
              <a:t>It has sweet astringent taste.</a:t>
            </a:r>
          </a:p>
        </p:txBody>
      </p:sp>
    </p:spTree>
    <p:extLst>
      <p:ext uri="{BB962C8B-B14F-4D97-AF65-F5344CB8AC3E}">
        <p14:creationId xmlns:p14="http://schemas.microsoft.com/office/powerpoint/2010/main" val="19107489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553200"/>
          </a:xfrm>
        </p:spPr>
        <p:txBody>
          <a:bodyPr>
            <a:normAutofit fontScale="92500" lnSpcReduction="10000"/>
          </a:bodyPr>
          <a:lstStyle/>
          <a:p>
            <a:pPr algn="just">
              <a:lnSpc>
                <a:spcPct val="150000"/>
              </a:lnSpc>
              <a:buFont typeface="Wingdings" pitchFamily="2" charset="2"/>
              <a:buChar char="Ø"/>
            </a:pPr>
            <a:r>
              <a:rPr lang="en-US" dirty="0">
                <a:latin typeface="Times New Roman" pitchFamily="18" charset="0"/>
                <a:cs typeface="Times New Roman" pitchFamily="18" charset="0"/>
              </a:rPr>
              <a:t>It is acidic to </a:t>
            </a:r>
            <a:r>
              <a:rPr lang="en-US" dirty="0" smtClean="0">
                <a:latin typeface="Times New Roman" pitchFamily="18" charset="0"/>
                <a:cs typeface="Times New Roman" pitchFamily="18" charset="0"/>
              </a:rPr>
              <a:t>litmus.</a:t>
            </a:r>
            <a:endParaRPr lang="en-US" dirty="0">
              <a:latin typeface="Times New Roman" pitchFamily="18" charset="0"/>
              <a:cs typeface="Times New Roman" pitchFamily="18" charset="0"/>
            </a:endParaRPr>
          </a:p>
          <a:p>
            <a:pPr algn="just">
              <a:lnSpc>
                <a:spcPct val="150000"/>
              </a:lnSpc>
              <a:buFont typeface="Wingdings" pitchFamily="2" charset="2"/>
              <a:buChar char="Ø"/>
            </a:pPr>
            <a:r>
              <a:rPr lang="en-US" dirty="0">
                <a:latin typeface="Times New Roman" pitchFamily="18" charset="0"/>
                <a:cs typeface="Times New Roman" pitchFamily="18" charset="0"/>
              </a:rPr>
              <a:t>It is soluble in water and glycerine but insoluble in </a:t>
            </a:r>
            <a:r>
              <a:rPr lang="en-US" dirty="0" smtClean="0">
                <a:latin typeface="Times New Roman" pitchFamily="18" charset="0"/>
                <a:cs typeface="Times New Roman" pitchFamily="18" charset="0"/>
              </a:rPr>
              <a:t>alcohol.</a:t>
            </a:r>
            <a:endParaRPr lang="en-US" dirty="0">
              <a:latin typeface="Times New Roman" pitchFamily="18" charset="0"/>
              <a:cs typeface="Times New Roman" pitchFamily="18" charset="0"/>
            </a:endParaRPr>
          </a:p>
          <a:p>
            <a:pPr algn="just">
              <a:lnSpc>
                <a:spcPct val="150000"/>
              </a:lnSpc>
              <a:buFont typeface="Wingdings" pitchFamily="2" charset="2"/>
              <a:buChar char="Ø"/>
            </a:pPr>
            <a:r>
              <a:rPr lang="en-US" dirty="0">
                <a:latin typeface="Times New Roman" pitchFamily="18" charset="0"/>
                <a:cs typeface="Times New Roman" pitchFamily="18" charset="0"/>
              </a:rPr>
              <a:t>On heating at it looses its water of </a:t>
            </a:r>
            <a:r>
              <a:rPr lang="en-US" dirty="0" smtClean="0">
                <a:latin typeface="Times New Roman" pitchFamily="18" charset="0"/>
                <a:cs typeface="Times New Roman" pitchFamily="18" charset="0"/>
              </a:rPr>
              <a:t>crystallization.</a:t>
            </a:r>
            <a:endParaRPr lang="en-US" dirty="0">
              <a:latin typeface="Times New Roman" pitchFamily="18" charset="0"/>
              <a:cs typeface="Times New Roman" pitchFamily="18" charset="0"/>
            </a:endParaRPr>
          </a:p>
          <a:p>
            <a:pPr>
              <a:buFont typeface="Wingdings" pitchFamily="2" charset="2"/>
              <a:buChar char="v"/>
            </a:pPr>
            <a:r>
              <a:rPr lang="en-US" b="1" dirty="0">
                <a:latin typeface="Times New Roman" pitchFamily="18" charset="0"/>
                <a:cs typeface="Times New Roman" pitchFamily="18" charset="0"/>
              </a:rPr>
              <a:t>Uses</a:t>
            </a:r>
          </a:p>
          <a:p>
            <a:pPr algn="just">
              <a:lnSpc>
                <a:spcPct val="160000"/>
              </a:lnSpc>
              <a:buFont typeface="Wingdings" pitchFamily="2" charset="2"/>
              <a:buChar char="Ø"/>
            </a:pPr>
            <a:r>
              <a:rPr lang="en-US" dirty="0">
                <a:latin typeface="Times New Roman" pitchFamily="18" charset="0"/>
                <a:cs typeface="Times New Roman" pitchFamily="18" charset="0"/>
              </a:rPr>
              <a:t>Astringent</a:t>
            </a:r>
          </a:p>
          <a:p>
            <a:pPr algn="just">
              <a:lnSpc>
                <a:spcPct val="160000"/>
              </a:lnSpc>
              <a:buFont typeface="Wingdings" pitchFamily="2" charset="2"/>
              <a:buChar char="Ø"/>
            </a:pPr>
            <a:r>
              <a:rPr lang="en-US" dirty="0">
                <a:latin typeface="Times New Roman" pitchFamily="18" charset="0"/>
                <a:cs typeface="Times New Roman" pitchFamily="18" charset="0"/>
              </a:rPr>
              <a:t>Antiseptic for cuts and wound</a:t>
            </a:r>
          </a:p>
          <a:p>
            <a:pPr algn="just">
              <a:lnSpc>
                <a:spcPct val="160000"/>
              </a:lnSpc>
              <a:buFont typeface="Wingdings" pitchFamily="2" charset="2"/>
              <a:buChar char="Ø"/>
            </a:pPr>
            <a:r>
              <a:rPr lang="en-US" dirty="0">
                <a:latin typeface="Times New Roman" pitchFamily="18" charset="0"/>
                <a:cs typeface="Times New Roman" pitchFamily="18" charset="0"/>
              </a:rPr>
              <a:t>For purification of water </a:t>
            </a:r>
          </a:p>
          <a:p>
            <a:pPr algn="just">
              <a:lnSpc>
                <a:spcPct val="160000"/>
              </a:lnSpc>
              <a:buFont typeface="Wingdings" pitchFamily="2" charset="2"/>
              <a:buChar char="Ø"/>
            </a:pPr>
            <a:r>
              <a:rPr lang="en-US" dirty="0">
                <a:latin typeface="Times New Roman" pitchFamily="18" charset="0"/>
                <a:cs typeface="Times New Roman" pitchFamily="18" charset="0"/>
              </a:rPr>
              <a:t>Dusting powder</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510046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763000" cy="6324600"/>
          </a:xfrm>
        </p:spPr>
        <p:txBody>
          <a:bodyPr>
            <a:normAutofit fontScale="92500" lnSpcReduction="10000"/>
          </a:bodyPr>
          <a:lstStyle/>
          <a:p>
            <a:pPr>
              <a:lnSpc>
                <a:spcPct val="170000"/>
              </a:lnSpc>
              <a:buFont typeface="Wingdings" pitchFamily="2" charset="2"/>
              <a:buChar char="Ø"/>
            </a:pPr>
            <a:r>
              <a:rPr lang="en-US" dirty="0" smtClean="0">
                <a:latin typeface="Times New Roman" pitchFamily="18" charset="0"/>
                <a:cs typeface="Times New Roman" pitchFamily="18" charset="0"/>
              </a:rPr>
              <a:t>Protective agent for protection of skin.</a:t>
            </a:r>
          </a:p>
          <a:p>
            <a:pPr>
              <a:lnSpc>
                <a:spcPct val="170000"/>
              </a:lnSpc>
              <a:buFont typeface="Wingdings" pitchFamily="2" charset="2"/>
              <a:buChar char="Ø"/>
            </a:pPr>
            <a:r>
              <a:rPr lang="en-US" dirty="0" smtClean="0">
                <a:latin typeface="Times New Roman" pitchFamily="18" charset="0"/>
                <a:cs typeface="Times New Roman" pitchFamily="18" charset="0"/>
              </a:rPr>
              <a:t>Dyeing industry.</a:t>
            </a:r>
          </a:p>
          <a:p>
            <a:pPr>
              <a:lnSpc>
                <a:spcPct val="170000"/>
              </a:lnSpc>
              <a:buFont typeface="Wingdings" pitchFamily="2" charset="2"/>
              <a:buChar char="Ø"/>
            </a:pPr>
            <a:r>
              <a:rPr lang="en-US" dirty="0" smtClean="0">
                <a:latin typeface="Times New Roman" pitchFamily="18" charset="0"/>
                <a:cs typeface="Times New Roman" pitchFamily="18" charset="0"/>
              </a:rPr>
              <a:t>Hemostatic agent.</a:t>
            </a:r>
          </a:p>
          <a:p>
            <a:pPr>
              <a:lnSpc>
                <a:spcPct val="170000"/>
              </a:lnSpc>
              <a:buFont typeface="Wingdings" pitchFamily="2" charset="2"/>
              <a:buChar char="Ø"/>
            </a:pPr>
            <a:r>
              <a:rPr lang="en-US" dirty="0" smtClean="0">
                <a:latin typeface="Times New Roman" pitchFamily="18" charset="0"/>
                <a:cs typeface="Times New Roman" pitchFamily="18" charset="0"/>
              </a:rPr>
              <a:t>Mouthwashes and gargles.</a:t>
            </a:r>
          </a:p>
          <a:p>
            <a:pPr algn="just">
              <a:lnSpc>
                <a:spcPct val="150000"/>
              </a:lnSpc>
              <a:buFont typeface="Wingdings" pitchFamily="2" charset="2"/>
              <a:buChar char="v"/>
            </a:pPr>
            <a:r>
              <a:rPr lang="en-US" b="1" dirty="0">
                <a:latin typeface="Times New Roman" pitchFamily="18" charset="0"/>
                <a:cs typeface="Times New Roman" pitchFamily="18" charset="0"/>
              </a:rPr>
              <a:t>Storage </a:t>
            </a:r>
          </a:p>
          <a:p>
            <a:pPr algn="just">
              <a:lnSpc>
                <a:spcPct val="150000"/>
              </a:lnSpc>
            </a:pPr>
            <a:r>
              <a:rPr lang="en-US" dirty="0">
                <a:latin typeface="Times New Roman" pitchFamily="18" charset="0"/>
                <a:cs typeface="Times New Roman" pitchFamily="18" charset="0"/>
              </a:rPr>
              <a:t>Alum should be stored in well closed containers</a:t>
            </a:r>
          </a:p>
          <a:p>
            <a:pPr algn="just">
              <a:lnSpc>
                <a:spcPct val="150000"/>
              </a:lnSpc>
              <a:buFont typeface="Wingdings" pitchFamily="2" charset="2"/>
              <a:buChar char="v"/>
            </a:pPr>
            <a:r>
              <a:rPr lang="en-US" b="1" dirty="0">
                <a:latin typeface="Times New Roman" pitchFamily="18" charset="0"/>
                <a:cs typeface="Times New Roman" pitchFamily="18" charset="0"/>
              </a:rPr>
              <a:t>Incompatibilities</a:t>
            </a:r>
          </a:p>
          <a:p>
            <a:pPr algn="just">
              <a:lnSpc>
                <a:spcPct val="150000"/>
              </a:lnSpc>
            </a:pPr>
            <a:r>
              <a:rPr lang="en-US" dirty="0">
                <a:latin typeface="Times New Roman" pitchFamily="18" charset="0"/>
                <a:cs typeface="Times New Roman" pitchFamily="18" charset="0"/>
              </a:rPr>
              <a:t>Alkali hydroxides carbonates borax and lime water </a:t>
            </a:r>
          </a:p>
          <a:p>
            <a:pPr>
              <a:buFont typeface="Wingdings" pitchFamily="2" charset="2"/>
              <a:buChar char="Ø"/>
            </a:pPr>
            <a:endParaRPr lang="en-US"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0629826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8229600" cy="639762"/>
          </a:xfrm>
        </p:spPr>
        <p:txBody>
          <a:bodyPr>
            <a:normAutofit fontScale="90000"/>
          </a:bodyPr>
          <a:lstStyle/>
          <a:p>
            <a:r>
              <a:rPr lang="en-US" b="1" dirty="0" smtClean="0"/>
              <a:t>Zinc sulphate</a:t>
            </a:r>
            <a:endParaRPr lang="en-US" b="1" dirty="0"/>
          </a:p>
        </p:txBody>
      </p:sp>
      <p:sp>
        <p:nvSpPr>
          <p:cNvPr id="3" name="Content Placeholder 2"/>
          <p:cNvSpPr>
            <a:spLocks noGrp="1"/>
          </p:cNvSpPr>
          <p:nvPr>
            <p:ph idx="1"/>
          </p:nvPr>
        </p:nvSpPr>
        <p:spPr>
          <a:xfrm>
            <a:off x="152400" y="609600"/>
            <a:ext cx="8839200" cy="6096000"/>
          </a:xfrm>
        </p:spPr>
        <p:txBody>
          <a:bodyPr>
            <a:normAutofit lnSpcReduction="10000"/>
          </a:bodyPr>
          <a:lstStyle/>
          <a:p>
            <a:pPr algn="just">
              <a:lnSpc>
                <a:spcPct val="120000"/>
              </a:lnSpc>
              <a:buFont typeface="Wingdings" pitchFamily="2" charset="2"/>
              <a:buChar char="v"/>
            </a:pPr>
            <a:r>
              <a:rPr lang="en-US" b="1" dirty="0">
                <a:latin typeface="Times New Roman" pitchFamily="18" charset="0"/>
                <a:cs typeface="Times New Roman" pitchFamily="18" charset="0"/>
              </a:rPr>
              <a:t>Mole formula: </a:t>
            </a:r>
            <a:r>
              <a:rPr lang="en-US" dirty="0" smtClean="0">
                <a:latin typeface="Times New Roman" pitchFamily="18" charset="0"/>
                <a:cs typeface="Times New Roman" pitchFamily="18" charset="0"/>
              </a:rPr>
              <a:t>ZnSO</a:t>
            </a:r>
            <a:r>
              <a:rPr lang="en-US" baseline="-25000" dirty="0" smtClean="0">
                <a:latin typeface="Times New Roman" pitchFamily="18" charset="0"/>
                <a:cs typeface="Times New Roman" pitchFamily="18" charset="0"/>
              </a:rPr>
              <a:t>4</a:t>
            </a:r>
            <a:r>
              <a:rPr lang="en-US" dirty="0" smtClean="0">
                <a:latin typeface="Times New Roman" pitchFamily="18" charset="0"/>
                <a:cs typeface="Times New Roman" pitchFamily="18" charset="0"/>
              </a:rPr>
              <a:t>.7H</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O</a:t>
            </a:r>
            <a:endParaRPr lang="en-US" dirty="0">
              <a:latin typeface="Times New Roman" pitchFamily="18" charset="0"/>
              <a:cs typeface="Times New Roman" pitchFamily="18" charset="0"/>
            </a:endParaRPr>
          </a:p>
          <a:p>
            <a:pPr algn="just">
              <a:lnSpc>
                <a:spcPct val="120000"/>
              </a:lnSpc>
              <a:buFont typeface="Wingdings" pitchFamily="2" charset="2"/>
              <a:buChar char="v"/>
            </a:pPr>
            <a:r>
              <a:rPr lang="en-US" b="1" dirty="0">
                <a:latin typeface="Times New Roman" pitchFamily="18" charset="0"/>
                <a:cs typeface="Times New Roman" pitchFamily="18" charset="0"/>
              </a:rPr>
              <a:t>Mole wt. : </a:t>
            </a:r>
            <a:r>
              <a:rPr lang="en-US" dirty="0" smtClean="0">
                <a:latin typeface="Times New Roman" pitchFamily="18" charset="0"/>
                <a:cs typeface="Times New Roman" pitchFamily="18" charset="0"/>
              </a:rPr>
              <a:t>287.54</a:t>
            </a:r>
          </a:p>
          <a:p>
            <a:pPr algn="just">
              <a:lnSpc>
                <a:spcPct val="120000"/>
              </a:lnSpc>
              <a:buFont typeface="Wingdings" pitchFamily="2" charset="2"/>
              <a:buChar char="v"/>
            </a:pPr>
            <a:r>
              <a:rPr lang="en-US" b="1" dirty="0" smtClean="0">
                <a:latin typeface="Times New Roman" pitchFamily="18" charset="0"/>
                <a:cs typeface="Times New Roman" pitchFamily="18" charset="0"/>
              </a:rPr>
              <a:t>Synonym: </a:t>
            </a:r>
            <a:r>
              <a:rPr lang="en-US" dirty="0" smtClean="0">
                <a:latin typeface="Times New Roman" pitchFamily="18" charset="0"/>
                <a:cs typeface="Times New Roman" pitchFamily="18" charset="0"/>
              </a:rPr>
              <a:t>White </a:t>
            </a:r>
            <a:r>
              <a:rPr lang="en-US" dirty="0" err="1" smtClean="0">
                <a:latin typeface="Times New Roman" pitchFamily="18" charset="0"/>
                <a:cs typeface="Times New Roman" pitchFamily="18" charset="0"/>
              </a:rPr>
              <a:t>Vitrol</a:t>
            </a:r>
            <a:endParaRPr lang="en-US" dirty="0">
              <a:latin typeface="Times New Roman" pitchFamily="18" charset="0"/>
              <a:cs typeface="Times New Roman" pitchFamily="18" charset="0"/>
            </a:endParaRPr>
          </a:p>
          <a:p>
            <a:pPr algn="just">
              <a:lnSpc>
                <a:spcPct val="150000"/>
              </a:lnSpc>
              <a:buFont typeface="Wingdings" pitchFamily="2" charset="2"/>
              <a:buChar char="v"/>
            </a:pPr>
            <a:r>
              <a:rPr lang="en-US" b="1" dirty="0">
                <a:latin typeface="Times New Roman" pitchFamily="18" charset="0"/>
                <a:cs typeface="Times New Roman" pitchFamily="18" charset="0"/>
              </a:rPr>
              <a:t>Properties</a:t>
            </a:r>
          </a:p>
          <a:p>
            <a:pPr algn="just">
              <a:lnSpc>
                <a:spcPct val="170000"/>
              </a:lnSpc>
              <a:buFont typeface="Wingdings" pitchFamily="2" charset="2"/>
              <a:buChar char="Ø"/>
            </a:pPr>
            <a:r>
              <a:rPr lang="en-US" dirty="0" smtClean="0">
                <a:latin typeface="Times New Roman" pitchFamily="18" charset="0"/>
                <a:cs typeface="Times New Roman" pitchFamily="18" charset="0"/>
              </a:rPr>
              <a:t>It occurs as white crystalline powder or colourless transparent crystals.</a:t>
            </a:r>
          </a:p>
          <a:p>
            <a:pPr algn="just">
              <a:lnSpc>
                <a:spcPct val="170000"/>
              </a:lnSpc>
              <a:buFont typeface="Wingdings" pitchFamily="2" charset="2"/>
              <a:buChar char="Ø"/>
            </a:pPr>
            <a:r>
              <a:rPr lang="en-US" dirty="0" smtClean="0">
                <a:latin typeface="Times New Roman" pitchFamily="18" charset="0"/>
                <a:cs typeface="Times New Roman" pitchFamily="18" charset="0"/>
              </a:rPr>
              <a:t>It is odourless.</a:t>
            </a:r>
          </a:p>
          <a:p>
            <a:pPr algn="just">
              <a:lnSpc>
                <a:spcPct val="170000"/>
              </a:lnSpc>
              <a:buFont typeface="Wingdings" pitchFamily="2" charset="2"/>
              <a:buChar char="Ø"/>
            </a:pPr>
            <a:r>
              <a:rPr lang="en-US" dirty="0" smtClean="0">
                <a:latin typeface="Times New Roman" pitchFamily="18" charset="0"/>
                <a:cs typeface="Times New Roman" pitchFamily="18" charset="0"/>
              </a:rPr>
              <a:t>It has sweet astringent taste.</a:t>
            </a:r>
          </a:p>
        </p:txBody>
      </p:sp>
    </p:spTree>
    <p:extLst>
      <p:ext uri="{BB962C8B-B14F-4D97-AF65-F5344CB8AC3E}">
        <p14:creationId xmlns:p14="http://schemas.microsoft.com/office/powerpoint/2010/main" val="29674804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1"/>
            <a:ext cx="8763000" cy="6629400"/>
          </a:xfrm>
        </p:spPr>
        <p:txBody>
          <a:bodyPr>
            <a:normAutofit fontScale="92500" lnSpcReduction="20000"/>
          </a:bodyPr>
          <a:lstStyle/>
          <a:p>
            <a:pPr algn="just">
              <a:lnSpc>
                <a:spcPct val="150000"/>
              </a:lnSpc>
              <a:buFont typeface="Wingdings" pitchFamily="2" charset="2"/>
              <a:buChar char="Ø"/>
            </a:pPr>
            <a:r>
              <a:rPr lang="en-US" dirty="0">
                <a:latin typeface="Times New Roman" pitchFamily="18" charset="0"/>
                <a:cs typeface="Times New Roman" pitchFamily="18" charset="0"/>
              </a:rPr>
              <a:t>It is soluble in water and glycerine but insoluble in alcohol  the aqueous solution of zinc sulphate is acidic to </a:t>
            </a:r>
            <a:r>
              <a:rPr lang="en-US" dirty="0" smtClean="0">
                <a:latin typeface="Times New Roman" pitchFamily="18" charset="0"/>
                <a:cs typeface="Times New Roman" pitchFamily="18" charset="0"/>
              </a:rPr>
              <a:t>litmus.</a:t>
            </a:r>
            <a:endParaRPr lang="en-US" b="1" dirty="0" smtClean="0">
              <a:latin typeface="Times New Roman" pitchFamily="18" charset="0"/>
              <a:cs typeface="Times New Roman" pitchFamily="18" charset="0"/>
            </a:endParaRPr>
          </a:p>
          <a:p>
            <a:pPr algn="just">
              <a:lnSpc>
                <a:spcPct val="150000"/>
              </a:lnSpc>
              <a:buFont typeface="Wingdings" pitchFamily="2" charset="2"/>
              <a:buChar char="v"/>
            </a:pPr>
            <a:r>
              <a:rPr lang="en-US" b="1" dirty="0" smtClean="0">
                <a:latin typeface="Times New Roman" pitchFamily="18" charset="0"/>
                <a:cs typeface="Times New Roman" pitchFamily="18" charset="0"/>
              </a:rPr>
              <a:t>Uses</a:t>
            </a:r>
            <a:endParaRPr lang="en-US" b="1" dirty="0">
              <a:latin typeface="Times New Roman" pitchFamily="18" charset="0"/>
              <a:cs typeface="Times New Roman" pitchFamily="18" charset="0"/>
            </a:endParaRPr>
          </a:p>
          <a:p>
            <a:pPr algn="just">
              <a:lnSpc>
                <a:spcPct val="150000"/>
              </a:lnSpc>
              <a:buFont typeface="Wingdings" pitchFamily="2" charset="2"/>
              <a:buChar char="Ø"/>
            </a:pPr>
            <a:r>
              <a:rPr lang="en-US" dirty="0">
                <a:latin typeface="Times New Roman" pitchFamily="18" charset="0"/>
                <a:cs typeface="Times New Roman" pitchFamily="18" charset="0"/>
              </a:rPr>
              <a:t>Astringent </a:t>
            </a:r>
          </a:p>
          <a:p>
            <a:pPr algn="just">
              <a:lnSpc>
                <a:spcPct val="150000"/>
              </a:lnSpc>
              <a:buFont typeface="Wingdings" pitchFamily="2" charset="2"/>
              <a:buChar char="Ø"/>
            </a:pPr>
            <a:r>
              <a:rPr lang="en-US" dirty="0">
                <a:latin typeface="Times New Roman" pitchFamily="18" charset="0"/>
                <a:cs typeface="Times New Roman" pitchFamily="18" charset="0"/>
              </a:rPr>
              <a:t>Antiemetic </a:t>
            </a:r>
          </a:p>
          <a:p>
            <a:pPr algn="just">
              <a:lnSpc>
                <a:spcPct val="150000"/>
              </a:lnSpc>
              <a:buFont typeface="Wingdings" pitchFamily="2" charset="2"/>
              <a:buChar char="Ø"/>
            </a:pPr>
            <a:r>
              <a:rPr lang="en-US" dirty="0">
                <a:latin typeface="Times New Roman" pitchFamily="18" charset="0"/>
                <a:cs typeface="Times New Roman" pitchFamily="18" charset="0"/>
              </a:rPr>
              <a:t>Treatment of ulcers, infection of cornea and in conjunctivitis</a:t>
            </a:r>
          </a:p>
          <a:p>
            <a:pPr algn="just">
              <a:lnSpc>
                <a:spcPct val="150000"/>
              </a:lnSpc>
              <a:buFont typeface="Wingdings" pitchFamily="2" charset="2"/>
              <a:buChar char="Ø"/>
            </a:pPr>
            <a:r>
              <a:rPr lang="en-US" dirty="0">
                <a:latin typeface="Times New Roman" pitchFamily="18" charset="0"/>
                <a:cs typeface="Times New Roman" pitchFamily="18" charset="0"/>
              </a:rPr>
              <a:t>Granulation </a:t>
            </a:r>
          </a:p>
          <a:p>
            <a:pPr algn="just">
              <a:lnSpc>
                <a:spcPct val="150000"/>
              </a:lnSpc>
              <a:buFont typeface="Wingdings" pitchFamily="2" charset="2"/>
              <a:buChar char="Ø"/>
            </a:pPr>
            <a:r>
              <a:rPr lang="en-US" dirty="0">
                <a:latin typeface="Times New Roman" pitchFamily="18" charset="0"/>
                <a:cs typeface="Times New Roman" pitchFamily="18" charset="0"/>
              </a:rPr>
              <a:t>Healing of wound</a:t>
            </a:r>
          </a:p>
        </p:txBody>
      </p:sp>
    </p:spTree>
    <p:extLst>
      <p:ext uri="{BB962C8B-B14F-4D97-AF65-F5344CB8AC3E}">
        <p14:creationId xmlns:p14="http://schemas.microsoft.com/office/powerpoint/2010/main" val="240002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
            <a:ext cx="8915400" cy="6629400"/>
          </a:xfrm>
        </p:spPr>
        <p:txBody>
          <a:bodyPr>
            <a:normAutofit fontScale="92500" lnSpcReduction="10000"/>
          </a:bodyPr>
          <a:lstStyle/>
          <a:p>
            <a:pPr algn="just">
              <a:lnSpc>
                <a:spcPct val="150000"/>
              </a:lnSpc>
              <a:buFont typeface="Wingdings" pitchFamily="2" charset="2"/>
              <a:buChar char="v"/>
            </a:pPr>
            <a:r>
              <a:rPr lang="en-US" b="1" dirty="0" smtClean="0">
                <a:latin typeface="Times New Roman" pitchFamily="18" charset="0"/>
                <a:cs typeface="Times New Roman" pitchFamily="18" charset="0"/>
              </a:rPr>
              <a:t>Germicides</a:t>
            </a:r>
          </a:p>
          <a:p>
            <a:pPr algn="just">
              <a:lnSpc>
                <a:spcPct val="150000"/>
              </a:lnSpc>
            </a:pPr>
            <a:r>
              <a:rPr lang="en-US" dirty="0" smtClean="0">
                <a:latin typeface="Times New Roman" pitchFamily="18" charset="0"/>
                <a:cs typeface="Times New Roman" pitchFamily="18" charset="0"/>
              </a:rPr>
              <a:t>The agents which kill microorganism (Germ). E.g iodine, alcohols.</a:t>
            </a:r>
          </a:p>
          <a:p>
            <a:pPr algn="just">
              <a:lnSpc>
                <a:spcPct val="150000"/>
              </a:lnSpc>
              <a:buFont typeface="Wingdings" pitchFamily="2" charset="2"/>
              <a:buChar char="v"/>
            </a:pPr>
            <a:r>
              <a:rPr lang="en-US" b="1" dirty="0" smtClean="0">
                <a:latin typeface="Times New Roman" pitchFamily="18" charset="0"/>
                <a:cs typeface="Times New Roman" pitchFamily="18" charset="0"/>
              </a:rPr>
              <a:t>Bacteriostatic</a:t>
            </a:r>
          </a:p>
          <a:p>
            <a:pPr algn="just">
              <a:lnSpc>
                <a:spcPct val="150000"/>
              </a:lnSpc>
            </a:pPr>
            <a:r>
              <a:rPr lang="en-US" dirty="0" smtClean="0">
                <a:latin typeface="Times New Roman" pitchFamily="18" charset="0"/>
                <a:cs typeface="Times New Roman" pitchFamily="18" charset="0"/>
              </a:rPr>
              <a:t>These are the agent which inhibiting the growth of bacteria. E.g boric  acid  </a:t>
            </a:r>
          </a:p>
          <a:p>
            <a:pPr algn="just">
              <a:lnSpc>
                <a:spcPct val="150000"/>
              </a:lnSpc>
              <a:buFont typeface="Wingdings" pitchFamily="2" charset="2"/>
              <a:buChar char="v"/>
            </a:pPr>
            <a:r>
              <a:rPr lang="en-US" b="1" dirty="0" smtClean="0">
                <a:latin typeface="Times New Roman" pitchFamily="18" charset="0"/>
                <a:cs typeface="Times New Roman" pitchFamily="18" charset="0"/>
              </a:rPr>
              <a:t>Sterilization </a:t>
            </a:r>
          </a:p>
          <a:p>
            <a:pPr algn="just">
              <a:lnSpc>
                <a:spcPct val="150000"/>
              </a:lnSpc>
            </a:pPr>
            <a:r>
              <a:rPr lang="en-US" dirty="0" smtClean="0">
                <a:latin typeface="Times New Roman" pitchFamily="18" charset="0"/>
                <a:cs typeface="Times New Roman" pitchFamily="18" charset="0"/>
              </a:rPr>
              <a:t>The process of destroying pathogenic microorganism and their products is known as sterilization.</a:t>
            </a:r>
            <a:endParaRPr lang="en-US" dirty="0"/>
          </a:p>
        </p:txBody>
      </p:sp>
    </p:spTree>
    <p:extLst>
      <p:ext uri="{BB962C8B-B14F-4D97-AF65-F5344CB8AC3E}">
        <p14:creationId xmlns:p14="http://schemas.microsoft.com/office/powerpoint/2010/main" val="81059870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295400"/>
            <a:ext cx="8839200" cy="3733800"/>
          </a:xfrm>
        </p:spPr>
        <p:txBody>
          <a:bodyPr>
            <a:normAutofit fontScale="92500"/>
          </a:bodyPr>
          <a:lstStyle/>
          <a:p>
            <a:pPr algn="just">
              <a:lnSpc>
                <a:spcPct val="150000"/>
              </a:lnSpc>
              <a:buFont typeface="Wingdings" pitchFamily="2" charset="2"/>
              <a:buChar char="v"/>
            </a:pPr>
            <a:r>
              <a:rPr lang="en-US" b="1" dirty="0" smtClean="0">
                <a:latin typeface="Times New Roman" pitchFamily="18" charset="0"/>
                <a:cs typeface="Times New Roman" pitchFamily="18" charset="0"/>
              </a:rPr>
              <a:t>Storage </a:t>
            </a:r>
            <a:endParaRPr lang="en-US" b="1" dirty="0">
              <a:latin typeface="Times New Roman" pitchFamily="18" charset="0"/>
              <a:cs typeface="Times New Roman" pitchFamily="18" charset="0"/>
            </a:endParaRPr>
          </a:p>
          <a:p>
            <a:pPr marL="0" indent="0" algn="just">
              <a:lnSpc>
                <a:spcPct val="150000"/>
              </a:lnSpc>
              <a:buNone/>
            </a:pPr>
            <a:r>
              <a:rPr lang="en-US" dirty="0" smtClean="0">
                <a:latin typeface="Times New Roman" pitchFamily="18" charset="0"/>
                <a:cs typeface="Times New Roman" pitchFamily="18" charset="0"/>
              </a:rPr>
              <a:t>Zinc sulphate </a:t>
            </a:r>
            <a:r>
              <a:rPr lang="en-US" dirty="0">
                <a:latin typeface="Times New Roman" pitchFamily="18" charset="0"/>
                <a:cs typeface="Times New Roman" pitchFamily="18" charset="0"/>
              </a:rPr>
              <a:t>should be stored in well closed containers</a:t>
            </a:r>
          </a:p>
          <a:p>
            <a:pPr algn="just">
              <a:lnSpc>
                <a:spcPct val="150000"/>
              </a:lnSpc>
              <a:buFont typeface="Wingdings" pitchFamily="2" charset="2"/>
              <a:buChar char="v"/>
            </a:pPr>
            <a:r>
              <a:rPr lang="en-US" b="1" dirty="0" smtClean="0">
                <a:latin typeface="Times New Roman" pitchFamily="18" charset="0"/>
                <a:cs typeface="Times New Roman" pitchFamily="18" charset="0"/>
              </a:rPr>
              <a:t>Incompatibilities</a:t>
            </a:r>
          </a:p>
          <a:p>
            <a:pPr marL="0" indent="0" algn="just">
              <a:lnSpc>
                <a:spcPct val="150000"/>
              </a:lnSpc>
              <a:buNone/>
            </a:pPr>
            <a:r>
              <a:rPr lang="en-US" dirty="0" smtClean="0">
                <a:latin typeface="Times New Roman" pitchFamily="18" charset="0"/>
                <a:cs typeface="Times New Roman" pitchFamily="18" charset="0"/>
              </a:rPr>
              <a:t>With lead, barium, calcium, boric acid.</a:t>
            </a:r>
            <a:endParaRPr lang="en-US" dirty="0">
              <a:latin typeface="Times New Roman" pitchFamily="18" charset="0"/>
              <a:cs typeface="Times New Roman" pitchFamily="18" charset="0"/>
            </a:endParaRPr>
          </a:p>
          <a:p>
            <a:pPr marL="0" indent="0" algn="just">
              <a:buNone/>
            </a:pPr>
            <a:endParaRPr lang="en-US" dirty="0"/>
          </a:p>
        </p:txBody>
      </p:sp>
    </p:spTree>
    <p:extLst>
      <p:ext uri="{BB962C8B-B14F-4D97-AF65-F5344CB8AC3E}">
        <p14:creationId xmlns:p14="http://schemas.microsoft.com/office/powerpoint/2010/main" val="419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latin typeface="Times New Roman" pitchFamily="18" charset="0"/>
                <a:cs typeface="Times New Roman" pitchFamily="18" charset="0"/>
              </a:rPr>
              <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Mechanism </a:t>
            </a:r>
            <a:r>
              <a:rPr lang="en-US" sz="3600" b="1" dirty="0">
                <a:latin typeface="Times New Roman" pitchFamily="18" charset="0"/>
                <a:cs typeface="Times New Roman" pitchFamily="18" charset="0"/>
              </a:rPr>
              <a:t>of action of antimicrobial agents </a:t>
            </a:r>
            <a:r>
              <a:rPr lang="en-US" sz="3600" dirty="0">
                <a:latin typeface="Times New Roman" pitchFamily="18" charset="0"/>
                <a:cs typeface="Times New Roman" pitchFamily="18" charset="0"/>
              </a:rPr>
              <a:t/>
            </a:r>
            <a:br>
              <a:rPr lang="en-US" sz="3600" dirty="0">
                <a:latin typeface="Times New Roman" pitchFamily="18" charset="0"/>
                <a:cs typeface="Times New Roman" pitchFamily="18" charset="0"/>
              </a:rPr>
            </a:b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152400" y="1600200"/>
            <a:ext cx="8915400" cy="5105400"/>
          </a:xfrm>
        </p:spPr>
        <p:txBody>
          <a:bodyPr>
            <a:normAutofit fontScale="92500"/>
          </a:bodyPr>
          <a:lstStyle/>
          <a:p>
            <a:pPr algn="just">
              <a:lnSpc>
                <a:spcPct val="150000"/>
              </a:lnSpc>
            </a:pPr>
            <a:r>
              <a:rPr lang="en-US" b="1" dirty="0">
                <a:latin typeface="Times New Roman" pitchFamily="18" charset="0"/>
                <a:cs typeface="Times New Roman" pitchFamily="18" charset="0"/>
              </a:rPr>
              <a:t>Mechanism of action of antimicrobial agents </a:t>
            </a:r>
            <a:endParaRPr lang="en-US" dirty="0">
              <a:latin typeface="Times New Roman" pitchFamily="18" charset="0"/>
              <a:cs typeface="Times New Roman" pitchFamily="18" charset="0"/>
            </a:endParaRPr>
          </a:p>
          <a:p>
            <a:pPr algn="just">
              <a:lnSpc>
                <a:spcPct val="150000"/>
              </a:lnSpc>
            </a:pPr>
            <a:r>
              <a:rPr lang="en-US" dirty="0">
                <a:latin typeface="Times New Roman" pitchFamily="18" charset="0"/>
                <a:cs typeface="Times New Roman" pitchFamily="18" charset="0"/>
              </a:rPr>
              <a:t>Inorganic compounds generally exhibit antimicrobial action by any of the three mechanisms viz. </a:t>
            </a:r>
          </a:p>
          <a:p>
            <a:pPr algn="just">
              <a:lnSpc>
                <a:spcPct val="150000"/>
              </a:lnSpc>
              <a:buFont typeface="Wingdings" pitchFamily="2" charset="2"/>
              <a:buChar char="v"/>
            </a:pPr>
            <a:r>
              <a:rPr lang="en-US" b="1" dirty="0">
                <a:latin typeface="Times New Roman" pitchFamily="18" charset="0"/>
                <a:cs typeface="Times New Roman" pitchFamily="18" charset="0"/>
              </a:rPr>
              <a:t>(i) Oxidation </a:t>
            </a:r>
            <a:endParaRPr lang="en-US" dirty="0">
              <a:latin typeface="Times New Roman" pitchFamily="18" charset="0"/>
              <a:cs typeface="Times New Roman" pitchFamily="18" charset="0"/>
            </a:endParaRPr>
          </a:p>
          <a:p>
            <a:pPr algn="just">
              <a:lnSpc>
                <a:spcPct val="150000"/>
              </a:lnSpc>
              <a:buFont typeface="Wingdings" pitchFamily="2" charset="2"/>
              <a:buChar char="v"/>
            </a:pPr>
            <a:r>
              <a:rPr lang="en-US" b="1" dirty="0">
                <a:latin typeface="Times New Roman" pitchFamily="18" charset="0"/>
                <a:cs typeface="Times New Roman" pitchFamily="18" charset="0"/>
              </a:rPr>
              <a:t>(ii) Halogenation </a:t>
            </a:r>
            <a:endParaRPr lang="en-US" dirty="0">
              <a:latin typeface="Times New Roman" pitchFamily="18" charset="0"/>
              <a:cs typeface="Times New Roman" pitchFamily="18" charset="0"/>
            </a:endParaRPr>
          </a:p>
          <a:p>
            <a:pPr algn="just">
              <a:lnSpc>
                <a:spcPct val="150000"/>
              </a:lnSpc>
              <a:buFont typeface="Wingdings" pitchFamily="2" charset="2"/>
              <a:buChar char="v"/>
            </a:pPr>
            <a:r>
              <a:rPr lang="en-US" b="1" dirty="0">
                <a:latin typeface="Times New Roman" pitchFamily="18" charset="0"/>
                <a:cs typeface="Times New Roman" pitchFamily="18" charset="0"/>
              </a:rPr>
              <a:t>(iii) Protein binding or precipitation. </a:t>
            </a:r>
            <a:endParaRPr lang="en-US" dirty="0">
              <a:latin typeface="Times New Roman" pitchFamily="18" charset="0"/>
              <a:cs typeface="Times New Roman" pitchFamily="18" charset="0"/>
            </a:endParaRPr>
          </a:p>
          <a:p>
            <a:pPr algn="just">
              <a:buFont typeface="Wingdings" pitchFamily="2" charset="2"/>
              <a:buChar char="v"/>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630284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381000"/>
            <a:ext cx="8991600" cy="5867400"/>
          </a:xfrm>
        </p:spPr>
        <p:txBody>
          <a:bodyPr>
            <a:noAutofit/>
          </a:bodyPr>
          <a:lstStyle/>
          <a:p>
            <a:r>
              <a:rPr lang="en-US" sz="3000" b="1" dirty="0">
                <a:latin typeface="Times New Roman" pitchFamily="18" charset="0"/>
                <a:cs typeface="Times New Roman" pitchFamily="18" charset="0"/>
              </a:rPr>
              <a:t>1. Oxidation: </a:t>
            </a:r>
            <a:endParaRPr lang="en-US" sz="3000" dirty="0">
              <a:latin typeface="Times New Roman" pitchFamily="18" charset="0"/>
              <a:cs typeface="Times New Roman" pitchFamily="18" charset="0"/>
            </a:endParaRPr>
          </a:p>
          <a:p>
            <a:pPr algn="just">
              <a:lnSpc>
                <a:spcPct val="160000"/>
              </a:lnSpc>
            </a:pPr>
            <a:r>
              <a:rPr lang="en-US" sz="3000" dirty="0">
                <a:latin typeface="Times New Roman" pitchFamily="18" charset="0"/>
                <a:cs typeface="Times New Roman" pitchFamily="18" charset="0"/>
              </a:rPr>
              <a:t>Compounds acting by this mechanism belong to class of peroxide, </a:t>
            </a:r>
            <a:r>
              <a:rPr lang="en-US" sz="3000" dirty="0" err="1">
                <a:latin typeface="Times New Roman" pitchFamily="18" charset="0"/>
                <a:cs typeface="Times New Roman" pitchFamily="18" charset="0"/>
              </a:rPr>
              <a:t>peroxyacids</a:t>
            </a:r>
            <a:r>
              <a:rPr lang="en-US" sz="3000" dirty="0">
                <a:latin typeface="Times New Roman" pitchFamily="18" charset="0"/>
                <a:cs typeface="Times New Roman" pitchFamily="18" charset="0"/>
              </a:rPr>
              <a:t>, oxygen liberating compounds like permanganate and certain Oxo-halogen anions. </a:t>
            </a:r>
          </a:p>
          <a:p>
            <a:pPr algn="just">
              <a:lnSpc>
                <a:spcPct val="160000"/>
              </a:lnSpc>
            </a:pPr>
            <a:r>
              <a:rPr lang="en-US" sz="3000" dirty="0">
                <a:latin typeface="Times New Roman" pitchFamily="18" charset="0"/>
                <a:cs typeface="Times New Roman" pitchFamily="18" charset="0"/>
              </a:rPr>
              <a:t>Microorganisms require protein for their growth. Various reducing groups are present in proteins which are oxidized by oxidizing agents. </a:t>
            </a:r>
            <a:endParaRPr lang="en-US" sz="3000" dirty="0" smtClean="0">
              <a:latin typeface="Times New Roman" pitchFamily="18" charset="0"/>
              <a:cs typeface="Times New Roman" pitchFamily="18" charset="0"/>
            </a:endParaRPr>
          </a:p>
          <a:p>
            <a:pPr algn="just">
              <a:lnSpc>
                <a:spcPct val="160000"/>
              </a:lnSpc>
            </a:pPr>
            <a:endParaRPr lang="en-US" sz="3000" dirty="0">
              <a:latin typeface="Times New Roman" pitchFamily="18" charset="0"/>
              <a:cs typeface="Times New Roman" pitchFamily="18" charset="0"/>
            </a:endParaRPr>
          </a:p>
        </p:txBody>
      </p:sp>
    </p:spTree>
    <p:extLst>
      <p:ext uri="{BB962C8B-B14F-4D97-AF65-F5344CB8AC3E}">
        <p14:creationId xmlns:p14="http://schemas.microsoft.com/office/powerpoint/2010/main" val="2195205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686800" cy="5668963"/>
          </a:xfrm>
        </p:spPr>
        <p:txBody>
          <a:bodyPr>
            <a:normAutofit/>
          </a:bodyPr>
          <a:lstStyle/>
          <a:p>
            <a:pPr algn="just">
              <a:lnSpc>
                <a:spcPct val="160000"/>
              </a:lnSpc>
            </a:pPr>
            <a:r>
              <a:rPr lang="en-US" dirty="0">
                <a:latin typeface="Times New Roman" pitchFamily="18" charset="0"/>
                <a:cs typeface="Times New Roman" pitchFamily="18" charset="0"/>
              </a:rPr>
              <a:t>They act on proteins containing sulfhydryl group and oxidizes free sulfhydryl to d</a:t>
            </a:r>
            <a:r>
              <a:rPr lang="en-US" dirty="0" smtClean="0">
                <a:latin typeface="Times New Roman" pitchFamily="18" charset="0"/>
                <a:cs typeface="Times New Roman" pitchFamily="18" charset="0"/>
              </a:rPr>
              <a:t>isulphide </a:t>
            </a:r>
            <a:r>
              <a:rPr lang="en-US" dirty="0">
                <a:latin typeface="Times New Roman" pitchFamily="18" charset="0"/>
                <a:cs typeface="Times New Roman" pitchFamily="18" charset="0"/>
              </a:rPr>
              <a:t>b</a:t>
            </a:r>
            <a:r>
              <a:rPr lang="en-US" dirty="0" smtClean="0">
                <a:latin typeface="Times New Roman" pitchFamily="18" charset="0"/>
                <a:cs typeface="Times New Roman" pitchFamily="18" charset="0"/>
              </a:rPr>
              <a:t>ridge </a:t>
            </a:r>
            <a:r>
              <a:rPr lang="en-US" dirty="0">
                <a:latin typeface="Times New Roman" pitchFamily="18" charset="0"/>
                <a:cs typeface="Times New Roman" pitchFamily="18" charset="0"/>
              </a:rPr>
              <a:t>and inactivate its function. Hence change in molecular shape of protein, leads to destruction of protein. </a:t>
            </a:r>
          </a:p>
          <a:p>
            <a:pPr algn="just">
              <a:lnSpc>
                <a:spcPct val="160000"/>
              </a:lnSpc>
            </a:pPr>
            <a:r>
              <a:rPr lang="en-US" dirty="0">
                <a:latin typeface="Times New Roman" pitchFamily="18" charset="0"/>
                <a:cs typeface="Times New Roman" pitchFamily="18" charset="0"/>
              </a:rPr>
              <a:t>Examples: Hydrogen peroxide, Potassium permanganate, non-metals act by this mechanism. </a:t>
            </a:r>
          </a:p>
        </p:txBody>
      </p:sp>
    </p:spTree>
    <p:extLst>
      <p:ext uri="{BB962C8B-B14F-4D97-AF65-F5344CB8AC3E}">
        <p14:creationId xmlns:p14="http://schemas.microsoft.com/office/powerpoint/2010/main" val="1573139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22237"/>
            <a:ext cx="8991600" cy="6659563"/>
          </a:xfrm>
        </p:spPr>
        <p:txBody>
          <a:bodyPr>
            <a:normAutofit/>
          </a:bodyPr>
          <a:lstStyle/>
          <a:p>
            <a:pPr algn="just">
              <a:lnSpc>
                <a:spcPct val="150000"/>
              </a:lnSpc>
            </a:pPr>
            <a:r>
              <a:rPr lang="en-US" b="1" dirty="0">
                <a:latin typeface="Times New Roman" pitchFamily="18" charset="0"/>
                <a:cs typeface="Times New Roman" pitchFamily="18" charset="0"/>
              </a:rPr>
              <a:t>2. Halogenation: </a:t>
            </a:r>
            <a:endParaRPr lang="en-US" dirty="0">
              <a:latin typeface="Times New Roman" pitchFamily="18" charset="0"/>
              <a:cs typeface="Times New Roman" pitchFamily="18" charset="0"/>
            </a:endParaRPr>
          </a:p>
          <a:p>
            <a:pPr algn="just">
              <a:lnSpc>
                <a:spcPct val="150000"/>
              </a:lnSpc>
            </a:pPr>
            <a:r>
              <a:rPr lang="en-US" dirty="0">
                <a:latin typeface="Times New Roman" pitchFamily="18" charset="0"/>
                <a:cs typeface="Times New Roman" pitchFamily="18" charset="0"/>
              </a:rPr>
              <a:t>These compounds act by liberating chlorine or iodine or hypochlorite. They act on peptide linkage and change its potential and property. They cause destruction of specific functions of protein resulting in death of microorganism. </a:t>
            </a:r>
          </a:p>
          <a:p>
            <a:pPr algn="just">
              <a:lnSpc>
                <a:spcPct val="150000"/>
              </a:lnSpc>
            </a:pPr>
            <a:r>
              <a:rPr lang="en-US" dirty="0">
                <a:latin typeface="Times New Roman" pitchFamily="18" charset="0"/>
                <a:cs typeface="Times New Roman" pitchFamily="18" charset="0"/>
              </a:rPr>
              <a:t>E.g. – Iodine &amp; iodine preparations, chlorinated lime etc. 	</a:t>
            </a:r>
          </a:p>
        </p:txBody>
      </p:sp>
    </p:spTree>
    <p:extLst>
      <p:ext uri="{BB962C8B-B14F-4D97-AF65-F5344CB8AC3E}">
        <p14:creationId xmlns:p14="http://schemas.microsoft.com/office/powerpoint/2010/main" val="3728348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990600"/>
            <a:ext cx="8991600" cy="4876800"/>
          </a:xfrm>
        </p:spPr>
        <p:txBody>
          <a:bodyPr>
            <a:normAutofit/>
          </a:bodyPr>
          <a:lstStyle/>
          <a:p>
            <a:pPr algn="just">
              <a:lnSpc>
                <a:spcPct val="150000"/>
              </a:lnSpc>
            </a:pPr>
            <a:r>
              <a:rPr lang="en-US" b="1" dirty="0">
                <a:latin typeface="Times New Roman" pitchFamily="18" charset="0"/>
                <a:cs typeface="Times New Roman" pitchFamily="18" charset="0"/>
              </a:rPr>
              <a:t>3. Protein Precipitation: </a:t>
            </a:r>
            <a:endParaRPr lang="en-US" dirty="0">
              <a:latin typeface="Times New Roman" pitchFamily="18" charset="0"/>
              <a:cs typeface="Times New Roman" pitchFamily="18" charset="0"/>
            </a:endParaRPr>
          </a:p>
          <a:p>
            <a:pPr algn="just">
              <a:lnSpc>
                <a:spcPct val="150000"/>
              </a:lnSpc>
            </a:pPr>
            <a:r>
              <a:rPr lang="en-US" dirty="0">
                <a:latin typeface="Times New Roman" pitchFamily="18" charset="0"/>
                <a:cs typeface="Times New Roman" pitchFamily="18" charset="0"/>
              </a:rPr>
              <a:t>The compounds like metal ions interact with protein. The complex formed lead to inactivation of protein. </a:t>
            </a:r>
            <a:endParaRPr lang="en-US" dirty="0" smtClean="0">
              <a:latin typeface="Times New Roman" pitchFamily="18" charset="0"/>
              <a:cs typeface="Times New Roman" pitchFamily="18" charset="0"/>
            </a:endParaRPr>
          </a:p>
          <a:p>
            <a:pPr algn="just">
              <a:lnSpc>
                <a:spcPct val="150000"/>
              </a:lnSpc>
            </a:pPr>
            <a:r>
              <a:rPr lang="en-US" dirty="0" smtClean="0">
                <a:latin typeface="Times New Roman" pitchFamily="18" charset="0"/>
                <a:cs typeface="Times New Roman" pitchFamily="18" charset="0"/>
              </a:rPr>
              <a:t>E.g</a:t>
            </a:r>
            <a:r>
              <a:rPr lang="en-US" dirty="0">
                <a:latin typeface="Times New Roman" pitchFamily="18" charset="0"/>
                <a:cs typeface="Times New Roman" pitchFamily="18" charset="0"/>
              </a:rPr>
              <a:t>. – boric acid, borax, silver nitrate. 	</a:t>
            </a:r>
          </a:p>
        </p:txBody>
      </p:sp>
    </p:spTree>
    <p:extLst>
      <p:ext uri="{BB962C8B-B14F-4D97-AF65-F5344CB8AC3E}">
        <p14:creationId xmlns:p14="http://schemas.microsoft.com/office/powerpoint/2010/main" val="36854162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1235</TotalTime>
  <Words>1791</Words>
  <Application>Microsoft Office PowerPoint</Application>
  <PresentationFormat>On-screen Show (4:3)</PresentationFormat>
  <Paragraphs>231</Paragraphs>
  <Slides>40</Slides>
  <Notes>1</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Antimicrobial agents</vt:lpstr>
      <vt:lpstr>Antimicrobial agents</vt:lpstr>
      <vt:lpstr>PowerPoint Presentation</vt:lpstr>
      <vt:lpstr>PowerPoint Presentation</vt:lpstr>
      <vt:lpstr> Mechanism of action of antimicrobial agents  </vt:lpstr>
      <vt:lpstr>PowerPoint Presentation</vt:lpstr>
      <vt:lpstr>PowerPoint Presentation</vt:lpstr>
      <vt:lpstr>PowerPoint Presentation</vt:lpstr>
      <vt:lpstr>PowerPoint Presentation</vt:lpstr>
      <vt:lpstr>Hydrogen peroxide-  </vt:lpstr>
      <vt:lpstr>PowerPoint Presentation</vt:lpstr>
      <vt:lpstr>PowerPoint Presentation</vt:lpstr>
      <vt:lpstr>PowerPoint Presentation</vt:lpstr>
      <vt:lpstr>Assay of hydrogen peroxide.  </vt:lpstr>
      <vt:lpstr>PowerPoint Presentation</vt:lpstr>
      <vt:lpstr> Potassium permanganate-  </vt:lpstr>
      <vt:lpstr>PowerPoint Presentation</vt:lpstr>
      <vt:lpstr>PowerPoint Presentation</vt:lpstr>
      <vt:lpstr>PowerPoint Presentation</vt:lpstr>
      <vt:lpstr>Iodine</vt:lpstr>
      <vt:lpstr>PowerPoint Presentation</vt:lpstr>
      <vt:lpstr>PowerPoint Presentation</vt:lpstr>
      <vt:lpstr> Enlist various Iodine preparations. </vt:lpstr>
      <vt:lpstr>Povidone Iodine solution</vt:lpstr>
      <vt:lpstr>PowerPoint Presentation</vt:lpstr>
      <vt:lpstr>Advantages of povidone iodine over iodine?</vt:lpstr>
      <vt:lpstr>Chlorinated Lime</vt:lpstr>
      <vt:lpstr>PowerPoint Presentation</vt:lpstr>
      <vt:lpstr>PowerPoint Presentation</vt:lpstr>
      <vt:lpstr>PowerPoint Presentation</vt:lpstr>
      <vt:lpstr>Boric acid-</vt:lpstr>
      <vt:lpstr>PowerPoint Presentation</vt:lpstr>
      <vt:lpstr>PowerPoint Presentation</vt:lpstr>
      <vt:lpstr>Definition of Astringent.</vt:lpstr>
      <vt:lpstr>Alum</vt:lpstr>
      <vt:lpstr>PowerPoint Presentation</vt:lpstr>
      <vt:lpstr>PowerPoint Presentation</vt:lpstr>
      <vt:lpstr>Zinc sulphate</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RCPACS</dc:creator>
  <cp:lastModifiedBy>Mr. Mahendra Mahajan</cp:lastModifiedBy>
  <cp:revision>242</cp:revision>
  <dcterms:created xsi:type="dcterms:W3CDTF">2006-08-16T00:00:00Z</dcterms:created>
  <dcterms:modified xsi:type="dcterms:W3CDTF">2024-02-25T10:48:42Z</dcterms:modified>
</cp:coreProperties>
</file>