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96359" y="637108"/>
            <a:ext cx="630809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-1523"/>
            <a:ext cx="2851404" cy="685952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7108" y="18999"/>
            <a:ext cx="8152130" cy="1352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38473" y="1300734"/>
            <a:ext cx="7659370" cy="1691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3107" y="290576"/>
            <a:ext cx="4349115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0">
                <a:solidFill>
                  <a:srgbClr val="FFFF00"/>
                </a:solidFill>
              </a:rPr>
              <a:t>Bio </a:t>
            </a:r>
            <a:r>
              <a:rPr dirty="0" sz="8000" spc="-10">
                <a:solidFill>
                  <a:srgbClr val="FFFF00"/>
                </a:solidFill>
              </a:rPr>
              <a:t>sensor</a:t>
            </a:r>
            <a:endParaRPr sz="8000"/>
          </a:p>
        </p:txBody>
      </p:sp>
      <p:sp>
        <p:nvSpPr>
          <p:cNvPr id="4" name="object 4" descr=""/>
          <p:cNvSpPr txBox="1"/>
          <p:nvPr/>
        </p:nvSpPr>
        <p:spPr>
          <a:xfrm>
            <a:off x="4003928" y="4535551"/>
            <a:ext cx="7933055" cy="634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0">
              <a:lnSpc>
                <a:spcPts val="2395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Ms.</a:t>
            </a:r>
            <a:r>
              <a:rPr dirty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0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000" spc="-11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Chaudhari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95"/>
              </a:lnSpc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H.</a:t>
            </a:r>
            <a:r>
              <a:rPr dirty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R. Patel</a:t>
            </a:r>
            <a:r>
              <a:rPr dirty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Institute</a:t>
            </a:r>
            <a:r>
              <a:rPr dirty="0" sz="20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Pharmaceutical</a:t>
            </a:r>
            <a:r>
              <a:rPr dirty="0" sz="20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dirty="0" sz="20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Research,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Shirpur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9438" y="550115"/>
            <a:ext cx="4187825" cy="1249045"/>
          </a:xfrm>
          <a:prstGeom prst="rect"/>
        </p:spPr>
        <p:txBody>
          <a:bodyPr wrap="square" lIns="0" tIns="100330" rIns="0" bIns="0" rtlCol="0" vert="horz">
            <a:spAutoFit/>
          </a:bodyPr>
          <a:lstStyle/>
          <a:p>
            <a:pPr marL="110489">
              <a:lnSpc>
                <a:spcPct val="100000"/>
              </a:lnSpc>
              <a:spcBef>
                <a:spcPts val="790"/>
              </a:spcBef>
            </a:pPr>
            <a:r>
              <a:rPr dirty="0" u="sng" sz="4400" b="1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dirty="0" u="sng" sz="4400" spc="-27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4400" spc="-1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ANALYTE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700">
                <a:solidFill>
                  <a:srgbClr val="404040"/>
                </a:solidFill>
              </a:rPr>
              <a:t>(What</a:t>
            </a:r>
            <a:r>
              <a:rPr dirty="0" sz="2700" spc="-50">
                <a:solidFill>
                  <a:srgbClr val="404040"/>
                </a:solidFill>
              </a:rPr>
              <a:t> </a:t>
            </a:r>
            <a:r>
              <a:rPr dirty="0" sz="2700">
                <a:solidFill>
                  <a:srgbClr val="404040"/>
                </a:solidFill>
              </a:rPr>
              <a:t>do</a:t>
            </a:r>
            <a:r>
              <a:rPr dirty="0" sz="2700" spc="-20">
                <a:solidFill>
                  <a:srgbClr val="404040"/>
                </a:solidFill>
              </a:rPr>
              <a:t> </a:t>
            </a:r>
            <a:r>
              <a:rPr dirty="0" sz="2700">
                <a:solidFill>
                  <a:srgbClr val="404040"/>
                </a:solidFill>
              </a:rPr>
              <a:t>you</a:t>
            </a:r>
            <a:r>
              <a:rPr dirty="0" sz="2700" spc="-30">
                <a:solidFill>
                  <a:srgbClr val="404040"/>
                </a:solidFill>
              </a:rPr>
              <a:t> </a:t>
            </a:r>
            <a:r>
              <a:rPr dirty="0" sz="2700">
                <a:solidFill>
                  <a:srgbClr val="404040"/>
                </a:solidFill>
              </a:rPr>
              <a:t>want</a:t>
            </a:r>
            <a:r>
              <a:rPr dirty="0" sz="2700" spc="-25">
                <a:solidFill>
                  <a:srgbClr val="404040"/>
                </a:solidFill>
              </a:rPr>
              <a:t> </a:t>
            </a:r>
            <a:r>
              <a:rPr dirty="0" sz="2700">
                <a:solidFill>
                  <a:srgbClr val="404040"/>
                </a:solidFill>
              </a:rPr>
              <a:t>to</a:t>
            </a:r>
            <a:r>
              <a:rPr dirty="0" sz="2700" spc="-20">
                <a:solidFill>
                  <a:srgbClr val="404040"/>
                </a:solidFill>
              </a:rPr>
              <a:t> </a:t>
            </a:r>
            <a:r>
              <a:rPr dirty="0" sz="2700" spc="-10">
                <a:solidFill>
                  <a:srgbClr val="404040"/>
                </a:solidFill>
              </a:rPr>
              <a:t>detect?)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3014852" y="1901139"/>
            <a:ext cx="6882765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>
              <a:lnSpc>
                <a:spcPts val="3240"/>
              </a:lnSpc>
              <a:spcBef>
                <a:spcPts val="100"/>
              </a:spcBef>
            </a:pPr>
            <a:r>
              <a:rPr dirty="0" u="sng" sz="2700" spc="-1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Molecule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562213"/>
                </a:solidFill>
                <a:latin typeface="Times New Roman"/>
                <a:cs typeface="Times New Roman"/>
              </a:rPr>
              <a:t>Protein,</a:t>
            </a:r>
            <a:r>
              <a:rPr dirty="0" sz="2800" spc="-5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562213"/>
                </a:solidFill>
                <a:latin typeface="Times New Roman"/>
                <a:cs typeface="Times New Roman"/>
              </a:rPr>
              <a:t>toxin,</a:t>
            </a:r>
            <a:r>
              <a:rPr dirty="0" sz="2800" spc="-7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562213"/>
                </a:solidFill>
                <a:latin typeface="Times New Roman"/>
                <a:cs typeface="Times New Roman"/>
              </a:rPr>
              <a:t>peptide,</a:t>
            </a:r>
            <a:r>
              <a:rPr dirty="0" sz="2800" spc="-5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562213"/>
                </a:solidFill>
                <a:latin typeface="Times New Roman"/>
                <a:cs typeface="Times New Roman"/>
              </a:rPr>
              <a:t>vitamin,</a:t>
            </a:r>
            <a:r>
              <a:rPr dirty="0" sz="2800" spc="-5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562213"/>
                </a:solidFill>
                <a:latin typeface="Times New Roman"/>
                <a:cs typeface="Times New Roman"/>
              </a:rPr>
              <a:t>sugar,</a:t>
            </a:r>
            <a:r>
              <a:rPr dirty="0" sz="2800" spc="-6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562213"/>
                </a:solidFill>
                <a:latin typeface="Times New Roman"/>
                <a:cs typeface="Times New Roman"/>
              </a:rPr>
              <a:t>metal</a:t>
            </a:r>
            <a:r>
              <a:rPr dirty="0" sz="2800" spc="-5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562213"/>
                </a:solidFill>
                <a:latin typeface="Times New Roman"/>
                <a:cs typeface="Times New Roman"/>
              </a:rPr>
              <a:t>ion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271585" y="1626552"/>
            <a:ext cx="946150" cy="948055"/>
            <a:chOff x="2271585" y="1626552"/>
            <a:chExt cx="946150" cy="94805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9523" y="1634489"/>
              <a:ext cx="930275" cy="93218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279523" y="1634489"/>
              <a:ext cx="930275" cy="932180"/>
            </a:xfrm>
            <a:custGeom>
              <a:avLst/>
              <a:gdLst/>
              <a:ahLst/>
              <a:cxnLst/>
              <a:rect l="l" t="t" r="r" b="b"/>
              <a:pathLst>
                <a:path w="930275" h="932180">
                  <a:moveTo>
                    <a:pt x="0" y="501904"/>
                  </a:moveTo>
                  <a:lnTo>
                    <a:pt x="444500" y="0"/>
                  </a:lnTo>
                  <a:lnTo>
                    <a:pt x="930275" y="430275"/>
                  </a:lnTo>
                  <a:lnTo>
                    <a:pt x="485901" y="932180"/>
                  </a:lnTo>
                  <a:lnTo>
                    <a:pt x="0" y="501904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2465832" y="2915411"/>
            <a:ext cx="3063240" cy="3063240"/>
            <a:chOff x="2465832" y="2915411"/>
            <a:chExt cx="3063240" cy="306324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4976" y="2924555"/>
              <a:ext cx="3044952" cy="304495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470404" y="2919983"/>
              <a:ext cx="3054350" cy="3054350"/>
            </a:xfrm>
            <a:custGeom>
              <a:avLst/>
              <a:gdLst/>
              <a:ahLst/>
              <a:cxnLst/>
              <a:rect l="l" t="t" r="r" b="b"/>
              <a:pathLst>
                <a:path w="3054350" h="3054350">
                  <a:moveTo>
                    <a:pt x="0" y="3054096"/>
                  </a:moveTo>
                  <a:lnTo>
                    <a:pt x="3054096" y="3054096"/>
                  </a:lnTo>
                  <a:lnTo>
                    <a:pt x="3054096" y="0"/>
                  </a:lnTo>
                  <a:lnTo>
                    <a:pt x="0" y="0"/>
                  </a:lnTo>
                  <a:lnTo>
                    <a:pt x="0" y="30540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330955" y="5975705"/>
            <a:ext cx="15151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imes New Roman"/>
                <a:cs typeface="Times New Roman"/>
              </a:rPr>
              <a:t>Cholera</a:t>
            </a:r>
            <a:r>
              <a:rPr dirty="0" sz="2000" spc="-60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toxin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45680" y="2793492"/>
            <a:ext cx="3142487" cy="3157727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8552815" y="5910478"/>
            <a:ext cx="8883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Times New Roman"/>
                <a:cs typeface="Times New Roman"/>
              </a:rPr>
              <a:t>Glucose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3989" y="385013"/>
            <a:ext cx="557339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4400" b="1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SAMPLE</a:t>
            </a:r>
            <a:r>
              <a:rPr dirty="0" u="sng" sz="4400" spc="-25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4400" spc="-1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HANDLING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686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04040"/>
                </a:solidFill>
              </a:rPr>
              <a:t>(</a:t>
            </a:r>
            <a:r>
              <a:rPr dirty="0"/>
              <a:t>How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deliver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170"/>
              <a:t> </a:t>
            </a:r>
            <a:r>
              <a:rPr dirty="0"/>
              <a:t>Analyte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/>
              <a:t>Sensitive</a:t>
            </a:r>
            <a:r>
              <a:rPr dirty="0" spc="-60"/>
              <a:t> </a:t>
            </a:r>
            <a:r>
              <a:rPr dirty="0" spc="-10"/>
              <a:t>Region?)</a:t>
            </a:r>
          </a:p>
          <a:p>
            <a:pPr marL="100965" indent="-97155">
              <a:lnSpc>
                <a:spcPct val="100000"/>
              </a:lnSpc>
              <a:spcBef>
                <a:spcPts val="2670"/>
              </a:spcBef>
              <a:buSzPct val="95000"/>
              <a:buFont typeface="Arial MT"/>
              <a:buChar char="•"/>
              <a:tabLst>
                <a:tab pos="100965" algn="l"/>
              </a:tabLst>
            </a:pPr>
            <a:r>
              <a:rPr dirty="0" sz="2000">
                <a:solidFill>
                  <a:srgbClr val="562213"/>
                </a:solidFill>
              </a:rPr>
              <a:t>(Micro)</a:t>
            </a:r>
            <a:r>
              <a:rPr dirty="0" sz="2000" spc="-45">
                <a:solidFill>
                  <a:srgbClr val="562213"/>
                </a:solidFill>
              </a:rPr>
              <a:t> </a:t>
            </a:r>
            <a:r>
              <a:rPr dirty="0" sz="2000" spc="-10">
                <a:solidFill>
                  <a:srgbClr val="562213"/>
                </a:solidFill>
              </a:rPr>
              <a:t>fluidics</a:t>
            </a:r>
            <a:endParaRPr sz="2000"/>
          </a:p>
          <a:p>
            <a:pPr marL="100965" indent="-97155">
              <a:lnSpc>
                <a:spcPct val="100000"/>
              </a:lnSpc>
              <a:buSzPct val="95000"/>
              <a:buFont typeface="Arial MT"/>
              <a:buChar char="•"/>
              <a:tabLst>
                <a:tab pos="100965" algn="l"/>
              </a:tabLst>
            </a:pPr>
            <a:r>
              <a:rPr dirty="0" sz="2000">
                <a:solidFill>
                  <a:srgbClr val="562213"/>
                </a:solidFill>
              </a:rPr>
              <a:t>Concentration</a:t>
            </a:r>
            <a:r>
              <a:rPr dirty="0" sz="2000" spc="-50">
                <a:solidFill>
                  <a:srgbClr val="562213"/>
                </a:solidFill>
              </a:rPr>
              <a:t> </a:t>
            </a:r>
            <a:r>
              <a:rPr dirty="0" sz="2000" spc="-10">
                <a:solidFill>
                  <a:srgbClr val="562213"/>
                </a:solidFill>
              </a:rPr>
              <a:t>(increase/decrease)</a:t>
            </a:r>
            <a:endParaRPr sz="2000"/>
          </a:p>
          <a:p>
            <a:pPr marL="100965" indent="-97155">
              <a:lnSpc>
                <a:spcPct val="100000"/>
              </a:lnSpc>
              <a:buSzPct val="95000"/>
              <a:buFont typeface="Arial MT"/>
              <a:buChar char="•"/>
              <a:tabLst>
                <a:tab pos="100965" algn="l"/>
              </a:tabLst>
            </a:pPr>
            <a:r>
              <a:rPr dirty="0" sz="2000" spc="-10">
                <a:solidFill>
                  <a:srgbClr val="562213"/>
                </a:solidFill>
              </a:rPr>
              <a:t>Filtration/selection</a:t>
            </a:r>
            <a:endParaRPr sz="2000"/>
          </a:p>
        </p:txBody>
      </p:sp>
      <p:grpSp>
        <p:nvGrpSpPr>
          <p:cNvPr id="4" name="object 4" descr=""/>
          <p:cNvGrpSpPr/>
          <p:nvPr/>
        </p:nvGrpSpPr>
        <p:grpSpPr>
          <a:xfrm>
            <a:off x="2483802" y="2205227"/>
            <a:ext cx="415290" cy="1840230"/>
            <a:chOff x="2483802" y="2205227"/>
            <a:chExt cx="415290" cy="1840230"/>
          </a:xfrm>
        </p:grpSpPr>
        <p:sp>
          <p:nvSpPr>
            <p:cNvPr id="5" name="object 5" descr=""/>
            <p:cNvSpPr/>
            <p:nvPr/>
          </p:nvSpPr>
          <p:spPr>
            <a:xfrm>
              <a:off x="2483802" y="3725925"/>
              <a:ext cx="201930" cy="319405"/>
            </a:xfrm>
            <a:custGeom>
              <a:avLst/>
              <a:gdLst/>
              <a:ahLst/>
              <a:cxnLst/>
              <a:rect l="l" t="t" r="r" b="b"/>
              <a:pathLst>
                <a:path w="201930" h="319404">
                  <a:moveTo>
                    <a:pt x="130111" y="0"/>
                  </a:moveTo>
                  <a:lnTo>
                    <a:pt x="113490" y="45289"/>
                  </a:lnTo>
                  <a:lnTo>
                    <a:pt x="92773" y="86471"/>
                  </a:lnTo>
                  <a:lnTo>
                    <a:pt x="67960" y="123533"/>
                  </a:lnTo>
                  <a:lnTo>
                    <a:pt x="39052" y="156463"/>
                  </a:lnTo>
                  <a:lnTo>
                    <a:pt x="12465" y="192823"/>
                  </a:lnTo>
                  <a:lnTo>
                    <a:pt x="0" y="231790"/>
                  </a:lnTo>
                  <a:lnTo>
                    <a:pt x="2297" y="268781"/>
                  </a:lnTo>
                  <a:lnTo>
                    <a:pt x="20002" y="299212"/>
                  </a:lnTo>
                  <a:lnTo>
                    <a:pt x="50432" y="316934"/>
                  </a:lnTo>
                  <a:lnTo>
                    <a:pt x="87423" y="319262"/>
                  </a:lnTo>
                  <a:lnTo>
                    <a:pt x="126390" y="306802"/>
                  </a:lnTo>
                  <a:lnTo>
                    <a:pt x="162750" y="280162"/>
                  </a:lnTo>
                  <a:lnTo>
                    <a:pt x="189390" y="243802"/>
                  </a:lnTo>
                  <a:lnTo>
                    <a:pt x="201850" y="204835"/>
                  </a:lnTo>
                  <a:lnTo>
                    <a:pt x="199522" y="167844"/>
                  </a:lnTo>
                  <a:lnTo>
                    <a:pt x="181800" y="137413"/>
                  </a:lnTo>
                  <a:lnTo>
                    <a:pt x="160847" y="111103"/>
                  </a:lnTo>
                  <a:lnTo>
                    <a:pt x="145240" y="79422"/>
                  </a:lnTo>
                  <a:lnTo>
                    <a:pt x="134991" y="42384"/>
                  </a:lnTo>
                  <a:lnTo>
                    <a:pt x="130111" y="0"/>
                  </a:lnTo>
                  <a:close/>
                </a:path>
              </a:pathLst>
            </a:custGeom>
            <a:solidFill>
              <a:srgbClr val="A42F0F">
                <a:alpha val="819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9359" y="2205227"/>
              <a:ext cx="399288" cy="1542288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2235707" y="4229100"/>
            <a:ext cx="2356485" cy="935990"/>
            <a:chOff x="2235707" y="4229100"/>
            <a:chExt cx="2356485" cy="935990"/>
          </a:xfrm>
        </p:grpSpPr>
        <p:sp>
          <p:nvSpPr>
            <p:cNvPr id="8" name="object 8" descr=""/>
            <p:cNvSpPr/>
            <p:nvPr/>
          </p:nvSpPr>
          <p:spPr>
            <a:xfrm>
              <a:off x="2243327" y="4236720"/>
              <a:ext cx="2341245" cy="920750"/>
            </a:xfrm>
            <a:custGeom>
              <a:avLst/>
              <a:gdLst/>
              <a:ahLst/>
              <a:cxnLst/>
              <a:rect l="l" t="t" r="r" b="b"/>
              <a:pathLst>
                <a:path w="2341245" h="920750">
                  <a:moveTo>
                    <a:pt x="2340864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2340864" y="920495"/>
                  </a:lnTo>
                  <a:lnTo>
                    <a:pt x="2340864" y="0"/>
                  </a:lnTo>
                  <a:close/>
                </a:path>
              </a:pathLst>
            </a:custGeom>
            <a:solidFill>
              <a:srgbClr val="839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243327" y="4236720"/>
              <a:ext cx="2341245" cy="920750"/>
            </a:xfrm>
            <a:custGeom>
              <a:avLst/>
              <a:gdLst/>
              <a:ahLst/>
              <a:cxnLst/>
              <a:rect l="l" t="t" r="r" b="b"/>
              <a:pathLst>
                <a:path w="2341245" h="920750">
                  <a:moveTo>
                    <a:pt x="0" y="920495"/>
                  </a:moveTo>
                  <a:lnTo>
                    <a:pt x="2340864" y="920495"/>
                  </a:lnTo>
                  <a:lnTo>
                    <a:pt x="2340864" y="0"/>
                  </a:lnTo>
                  <a:lnTo>
                    <a:pt x="0" y="0"/>
                  </a:lnTo>
                  <a:lnTo>
                    <a:pt x="0" y="920495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430779" y="4404360"/>
              <a:ext cx="280670" cy="250190"/>
            </a:xfrm>
            <a:custGeom>
              <a:avLst/>
              <a:gdLst/>
              <a:ahLst/>
              <a:cxnLst/>
              <a:rect l="l" t="t" r="r" b="b"/>
              <a:pathLst>
                <a:path w="280669" h="250189">
                  <a:moveTo>
                    <a:pt x="140207" y="0"/>
                  </a:moveTo>
                  <a:lnTo>
                    <a:pt x="95877" y="6376"/>
                  </a:lnTo>
                  <a:lnTo>
                    <a:pt x="57387" y="24127"/>
                  </a:lnTo>
                  <a:lnTo>
                    <a:pt x="27041" y="51188"/>
                  </a:lnTo>
                  <a:lnTo>
                    <a:pt x="7144" y="85490"/>
                  </a:lnTo>
                  <a:lnTo>
                    <a:pt x="0" y="124967"/>
                  </a:lnTo>
                  <a:lnTo>
                    <a:pt x="7144" y="164445"/>
                  </a:lnTo>
                  <a:lnTo>
                    <a:pt x="27041" y="198747"/>
                  </a:lnTo>
                  <a:lnTo>
                    <a:pt x="57387" y="225808"/>
                  </a:lnTo>
                  <a:lnTo>
                    <a:pt x="95877" y="243559"/>
                  </a:lnTo>
                  <a:lnTo>
                    <a:pt x="140207" y="249935"/>
                  </a:lnTo>
                  <a:lnTo>
                    <a:pt x="184538" y="243559"/>
                  </a:lnTo>
                  <a:lnTo>
                    <a:pt x="223028" y="225808"/>
                  </a:lnTo>
                  <a:lnTo>
                    <a:pt x="253374" y="198747"/>
                  </a:lnTo>
                  <a:lnTo>
                    <a:pt x="273271" y="164445"/>
                  </a:lnTo>
                  <a:lnTo>
                    <a:pt x="280415" y="124967"/>
                  </a:lnTo>
                  <a:lnTo>
                    <a:pt x="273271" y="85490"/>
                  </a:lnTo>
                  <a:lnTo>
                    <a:pt x="253374" y="51188"/>
                  </a:lnTo>
                  <a:lnTo>
                    <a:pt x="223028" y="24127"/>
                  </a:lnTo>
                  <a:lnTo>
                    <a:pt x="184538" y="6376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F39E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430779" y="4404360"/>
              <a:ext cx="280670" cy="250190"/>
            </a:xfrm>
            <a:custGeom>
              <a:avLst/>
              <a:gdLst/>
              <a:ahLst/>
              <a:cxnLst/>
              <a:rect l="l" t="t" r="r" b="b"/>
              <a:pathLst>
                <a:path w="280669" h="250189">
                  <a:moveTo>
                    <a:pt x="0" y="124967"/>
                  </a:moveTo>
                  <a:lnTo>
                    <a:pt x="7144" y="85490"/>
                  </a:lnTo>
                  <a:lnTo>
                    <a:pt x="27041" y="51188"/>
                  </a:lnTo>
                  <a:lnTo>
                    <a:pt x="57387" y="24127"/>
                  </a:lnTo>
                  <a:lnTo>
                    <a:pt x="95877" y="6376"/>
                  </a:lnTo>
                  <a:lnTo>
                    <a:pt x="140207" y="0"/>
                  </a:lnTo>
                  <a:lnTo>
                    <a:pt x="184538" y="6376"/>
                  </a:lnTo>
                  <a:lnTo>
                    <a:pt x="223028" y="24127"/>
                  </a:lnTo>
                  <a:lnTo>
                    <a:pt x="253374" y="51188"/>
                  </a:lnTo>
                  <a:lnTo>
                    <a:pt x="273271" y="85490"/>
                  </a:lnTo>
                  <a:lnTo>
                    <a:pt x="280415" y="124967"/>
                  </a:lnTo>
                  <a:lnTo>
                    <a:pt x="273271" y="164445"/>
                  </a:lnTo>
                  <a:lnTo>
                    <a:pt x="253374" y="198747"/>
                  </a:lnTo>
                  <a:lnTo>
                    <a:pt x="223028" y="225808"/>
                  </a:lnTo>
                  <a:lnTo>
                    <a:pt x="184538" y="243559"/>
                  </a:lnTo>
                  <a:lnTo>
                    <a:pt x="140207" y="249935"/>
                  </a:lnTo>
                  <a:lnTo>
                    <a:pt x="95877" y="243559"/>
                  </a:lnTo>
                  <a:lnTo>
                    <a:pt x="57387" y="225808"/>
                  </a:lnTo>
                  <a:lnTo>
                    <a:pt x="27041" y="198747"/>
                  </a:lnTo>
                  <a:lnTo>
                    <a:pt x="7144" y="164445"/>
                  </a:lnTo>
                  <a:lnTo>
                    <a:pt x="0" y="124967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27197" y="4517897"/>
              <a:ext cx="1466850" cy="7620"/>
            </a:xfrm>
            <a:custGeom>
              <a:avLst/>
              <a:gdLst/>
              <a:ahLst/>
              <a:cxnLst/>
              <a:rect l="l" t="t" r="r" b="b"/>
              <a:pathLst>
                <a:path w="1466850" h="7620">
                  <a:moveTo>
                    <a:pt x="0" y="7493"/>
                  </a:moveTo>
                  <a:lnTo>
                    <a:pt x="1466596" y="0"/>
                  </a:lnTo>
                </a:path>
              </a:pathLst>
            </a:custGeom>
            <a:ln w="50292">
              <a:solidFill>
                <a:srgbClr val="F39E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090415" y="4408931"/>
              <a:ext cx="281940" cy="251460"/>
            </a:xfrm>
            <a:custGeom>
              <a:avLst/>
              <a:gdLst/>
              <a:ahLst/>
              <a:cxnLst/>
              <a:rect l="l" t="t" r="r" b="b"/>
              <a:pathLst>
                <a:path w="281939" h="251460">
                  <a:moveTo>
                    <a:pt x="140970" y="0"/>
                  </a:moveTo>
                  <a:lnTo>
                    <a:pt x="96414" y="6406"/>
                  </a:lnTo>
                  <a:lnTo>
                    <a:pt x="57716" y="24249"/>
                  </a:lnTo>
                  <a:lnTo>
                    <a:pt x="27200" y="51462"/>
                  </a:lnTo>
                  <a:lnTo>
                    <a:pt x="7187" y="85977"/>
                  </a:lnTo>
                  <a:lnTo>
                    <a:pt x="0" y="125730"/>
                  </a:lnTo>
                  <a:lnTo>
                    <a:pt x="7187" y="165482"/>
                  </a:lnTo>
                  <a:lnTo>
                    <a:pt x="27200" y="199997"/>
                  </a:lnTo>
                  <a:lnTo>
                    <a:pt x="57716" y="227210"/>
                  </a:lnTo>
                  <a:lnTo>
                    <a:pt x="96414" y="245053"/>
                  </a:lnTo>
                  <a:lnTo>
                    <a:pt x="140970" y="251460"/>
                  </a:lnTo>
                  <a:lnTo>
                    <a:pt x="185525" y="245053"/>
                  </a:lnTo>
                  <a:lnTo>
                    <a:pt x="224223" y="227210"/>
                  </a:lnTo>
                  <a:lnTo>
                    <a:pt x="254739" y="199997"/>
                  </a:lnTo>
                  <a:lnTo>
                    <a:pt x="274752" y="165482"/>
                  </a:lnTo>
                  <a:lnTo>
                    <a:pt x="281939" y="125730"/>
                  </a:lnTo>
                  <a:lnTo>
                    <a:pt x="274752" y="85977"/>
                  </a:lnTo>
                  <a:lnTo>
                    <a:pt x="254739" y="51462"/>
                  </a:lnTo>
                  <a:lnTo>
                    <a:pt x="224223" y="24249"/>
                  </a:lnTo>
                  <a:lnTo>
                    <a:pt x="185525" y="6406"/>
                  </a:lnTo>
                  <a:lnTo>
                    <a:pt x="140970" y="0"/>
                  </a:lnTo>
                  <a:close/>
                </a:path>
              </a:pathLst>
            </a:custGeom>
            <a:solidFill>
              <a:srgbClr val="F5CA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090415" y="4408931"/>
              <a:ext cx="281940" cy="251460"/>
            </a:xfrm>
            <a:custGeom>
              <a:avLst/>
              <a:gdLst/>
              <a:ahLst/>
              <a:cxnLst/>
              <a:rect l="l" t="t" r="r" b="b"/>
              <a:pathLst>
                <a:path w="281939" h="251460">
                  <a:moveTo>
                    <a:pt x="0" y="125730"/>
                  </a:moveTo>
                  <a:lnTo>
                    <a:pt x="7187" y="85977"/>
                  </a:lnTo>
                  <a:lnTo>
                    <a:pt x="27200" y="51462"/>
                  </a:lnTo>
                  <a:lnTo>
                    <a:pt x="57716" y="24249"/>
                  </a:lnTo>
                  <a:lnTo>
                    <a:pt x="96414" y="6406"/>
                  </a:lnTo>
                  <a:lnTo>
                    <a:pt x="140970" y="0"/>
                  </a:lnTo>
                  <a:lnTo>
                    <a:pt x="185525" y="6406"/>
                  </a:lnTo>
                  <a:lnTo>
                    <a:pt x="224223" y="24249"/>
                  </a:lnTo>
                  <a:lnTo>
                    <a:pt x="254739" y="51462"/>
                  </a:lnTo>
                  <a:lnTo>
                    <a:pt x="274752" y="85977"/>
                  </a:lnTo>
                  <a:lnTo>
                    <a:pt x="281939" y="125730"/>
                  </a:lnTo>
                  <a:lnTo>
                    <a:pt x="274752" y="165482"/>
                  </a:lnTo>
                  <a:lnTo>
                    <a:pt x="254739" y="199997"/>
                  </a:lnTo>
                  <a:lnTo>
                    <a:pt x="224223" y="227210"/>
                  </a:lnTo>
                  <a:lnTo>
                    <a:pt x="185525" y="245053"/>
                  </a:lnTo>
                  <a:lnTo>
                    <a:pt x="140970" y="251460"/>
                  </a:lnTo>
                  <a:lnTo>
                    <a:pt x="96414" y="245053"/>
                  </a:lnTo>
                  <a:lnTo>
                    <a:pt x="57716" y="227210"/>
                  </a:lnTo>
                  <a:lnTo>
                    <a:pt x="27200" y="199997"/>
                  </a:lnTo>
                  <a:lnTo>
                    <a:pt x="7187" y="165482"/>
                  </a:lnTo>
                  <a:lnTo>
                    <a:pt x="0" y="125730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4608" y="3246120"/>
            <a:ext cx="6192012" cy="33666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6958" y="366776"/>
            <a:ext cx="76409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4400" spc="-10" b="1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DETECTION/</a:t>
            </a:r>
            <a:r>
              <a:rPr dirty="0" u="sng" sz="4400" spc="-1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RECOGNITION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862833" y="1071728"/>
            <a:ext cx="7108190" cy="955040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marL="348615">
              <a:lnSpc>
                <a:spcPct val="100000"/>
              </a:lnSpc>
              <a:spcBef>
                <a:spcPts val="1250"/>
              </a:spcBef>
            </a:pPr>
            <a:r>
              <a:rPr dirty="0" sz="2700">
                <a:solidFill>
                  <a:srgbClr val="404040"/>
                </a:solidFill>
                <a:latin typeface="Times New Roman"/>
                <a:cs typeface="Times New Roman"/>
              </a:rPr>
              <a:t>(How</a:t>
            </a:r>
            <a:r>
              <a:rPr dirty="0" sz="2700" spc="-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404040"/>
                </a:solidFill>
                <a:latin typeface="Times New Roman"/>
                <a:cs typeface="Times New Roman"/>
              </a:rPr>
              <a:t>do</a:t>
            </a:r>
            <a:r>
              <a:rPr dirty="0" sz="2700" spc="-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404040"/>
                </a:solidFill>
                <a:latin typeface="Times New Roman"/>
                <a:cs typeface="Times New Roman"/>
              </a:rPr>
              <a:t>you</a:t>
            </a:r>
            <a:r>
              <a:rPr dirty="0" sz="2700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404040"/>
                </a:solidFill>
                <a:latin typeface="Times New Roman"/>
                <a:cs typeface="Times New Roman"/>
              </a:rPr>
              <a:t>specifically</a:t>
            </a:r>
            <a:r>
              <a:rPr dirty="0" sz="2700" spc="-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404040"/>
                </a:solidFill>
                <a:latin typeface="Times New Roman"/>
                <a:cs typeface="Times New Roman"/>
              </a:rPr>
              <a:t>recognize</a:t>
            </a:r>
            <a:r>
              <a:rPr dirty="0" sz="2700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dirty="0" sz="2700" spc="-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404040"/>
                </a:solidFill>
                <a:latin typeface="Times New Roman"/>
                <a:cs typeface="Times New Roman"/>
              </a:rPr>
              <a:t>analyte?)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800" spc="-25">
                <a:solidFill>
                  <a:srgbClr val="562213"/>
                </a:solidFill>
                <a:latin typeface="Times New Roman"/>
                <a:cs typeface="Times New Roman"/>
              </a:rPr>
              <a:t>Fab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649347" y="2053208"/>
            <a:ext cx="1374140" cy="2572385"/>
            <a:chOff x="2649347" y="2053208"/>
            <a:chExt cx="1374140" cy="257238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9347" y="2906648"/>
              <a:ext cx="1373758" cy="171869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696337" y="2053208"/>
              <a:ext cx="1151255" cy="901700"/>
            </a:xfrm>
            <a:custGeom>
              <a:avLst/>
              <a:gdLst/>
              <a:ahLst/>
              <a:cxnLst/>
              <a:rect l="l" t="t" r="r" b="b"/>
              <a:pathLst>
                <a:path w="1151254" h="901700">
                  <a:moveTo>
                    <a:pt x="1150874" y="648335"/>
                  </a:moveTo>
                  <a:lnTo>
                    <a:pt x="1148295" y="641311"/>
                  </a:lnTo>
                  <a:lnTo>
                    <a:pt x="1147953" y="637667"/>
                  </a:lnTo>
                  <a:lnTo>
                    <a:pt x="1146517" y="636447"/>
                  </a:lnTo>
                  <a:lnTo>
                    <a:pt x="1116838" y="555244"/>
                  </a:lnTo>
                  <a:lnTo>
                    <a:pt x="1115568" y="551942"/>
                  </a:lnTo>
                  <a:lnTo>
                    <a:pt x="1111885" y="550291"/>
                  </a:lnTo>
                  <a:lnTo>
                    <a:pt x="1108583" y="551561"/>
                  </a:lnTo>
                  <a:lnTo>
                    <a:pt x="1105408" y="552704"/>
                  </a:lnTo>
                  <a:lnTo>
                    <a:pt x="1103630" y="556387"/>
                  </a:lnTo>
                  <a:lnTo>
                    <a:pt x="1104900" y="559689"/>
                  </a:lnTo>
                  <a:lnTo>
                    <a:pt x="1127137" y="620382"/>
                  </a:lnTo>
                  <a:lnTo>
                    <a:pt x="380111" y="2286"/>
                  </a:lnTo>
                  <a:lnTo>
                    <a:pt x="377444" y="127"/>
                  </a:lnTo>
                  <a:lnTo>
                    <a:pt x="374878" y="368"/>
                  </a:lnTo>
                  <a:lnTo>
                    <a:pt x="374015" y="0"/>
                  </a:lnTo>
                  <a:lnTo>
                    <a:pt x="370332" y="1651"/>
                  </a:lnTo>
                  <a:lnTo>
                    <a:pt x="22415" y="865746"/>
                  </a:lnTo>
                  <a:lnTo>
                    <a:pt x="12573" y="798068"/>
                  </a:lnTo>
                  <a:lnTo>
                    <a:pt x="9271" y="795655"/>
                  </a:lnTo>
                  <a:lnTo>
                    <a:pt x="2413" y="796671"/>
                  </a:lnTo>
                  <a:lnTo>
                    <a:pt x="0" y="799973"/>
                  </a:lnTo>
                  <a:lnTo>
                    <a:pt x="13030" y="888974"/>
                  </a:lnTo>
                  <a:lnTo>
                    <a:pt x="12319" y="890651"/>
                  </a:lnTo>
                  <a:lnTo>
                    <a:pt x="13741" y="893838"/>
                  </a:lnTo>
                  <a:lnTo>
                    <a:pt x="14859" y="901446"/>
                  </a:lnTo>
                  <a:lnTo>
                    <a:pt x="20586" y="897001"/>
                  </a:lnTo>
                  <a:lnTo>
                    <a:pt x="20777" y="896861"/>
                  </a:lnTo>
                  <a:lnTo>
                    <a:pt x="24130" y="895350"/>
                  </a:lnTo>
                  <a:lnTo>
                    <a:pt x="24765" y="893762"/>
                  </a:lnTo>
                  <a:lnTo>
                    <a:pt x="95885" y="838581"/>
                  </a:lnTo>
                  <a:lnTo>
                    <a:pt x="96393" y="834517"/>
                  </a:lnTo>
                  <a:lnTo>
                    <a:pt x="94234" y="831850"/>
                  </a:lnTo>
                  <a:lnTo>
                    <a:pt x="92075" y="829056"/>
                  </a:lnTo>
                  <a:lnTo>
                    <a:pt x="88138" y="828548"/>
                  </a:lnTo>
                  <a:lnTo>
                    <a:pt x="34163" y="870419"/>
                  </a:lnTo>
                  <a:lnTo>
                    <a:pt x="377786" y="17005"/>
                  </a:lnTo>
                  <a:lnTo>
                    <a:pt x="1119060" y="630199"/>
                  </a:lnTo>
                  <a:lnTo>
                    <a:pt x="1055243" y="619760"/>
                  </a:lnTo>
                  <a:lnTo>
                    <a:pt x="1051687" y="619125"/>
                  </a:lnTo>
                  <a:lnTo>
                    <a:pt x="1048512" y="621538"/>
                  </a:lnTo>
                  <a:lnTo>
                    <a:pt x="1047877" y="624967"/>
                  </a:lnTo>
                  <a:lnTo>
                    <a:pt x="1047369" y="628396"/>
                  </a:lnTo>
                  <a:lnTo>
                    <a:pt x="1049655" y="631698"/>
                  </a:lnTo>
                  <a:lnTo>
                    <a:pt x="1053198" y="632231"/>
                  </a:lnTo>
                  <a:lnTo>
                    <a:pt x="1138466" y="646290"/>
                  </a:lnTo>
                  <a:lnTo>
                    <a:pt x="1139825" y="647446"/>
                  </a:lnTo>
                  <a:lnTo>
                    <a:pt x="1143431" y="647115"/>
                  </a:lnTo>
                  <a:lnTo>
                    <a:pt x="1150874" y="648335"/>
                  </a:lnTo>
                  <a:close/>
                </a:path>
              </a:pathLst>
            </a:custGeom>
            <a:solidFill>
              <a:srgbClr val="9D2C0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843022" y="4822697"/>
            <a:ext cx="8985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562213"/>
                </a:solidFill>
                <a:latin typeface="Calibri"/>
                <a:cs typeface="Calibri"/>
              </a:rPr>
              <a:t>Antibody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294899" y="3008883"/>
            <a:ext cx="1557655" cy="1427480"/>
            <a:chOff x="4294899" y="3008883"/>
            <a:chExt cx="1557655" cy="142748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4899" y="3638295"/>
              <a:ext cx="1557531" cy="79758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037327" y="3008883"/>
              <a:ext cx="280670" cy="764540"/>
            </a:xfrm>
            <a:custGeom>
              <a:avLst/>
              <a:gdLst/>
              <a:ahLst/>
              <a:cxnLst/>
              <a:rect l="l" t="t" r="r" b="b"/>
              <a:pathLst>
                <a:path w="280670" h="764539">
                  <a:moveTo>
                    <a:pt x="253866" y="759393"/>
                  </a:moveTo>
                  <a:lnTo>
                    <a:pt x="259587" y="764413"/>
                  </a:lnTo>
                  <a:lnTo>
                    <a:pt x="260592" y="759586"/>
                  </a:lnTo>
                  <a:lnTo>
                    <a:pt x="254254" y="759586"/>
                  </a:lnTo>
                  <a:lnTo>
                    <a:pt x="253866" y="759393"/>
                  </a:lnTo>
                  <a:close/>
                </a:path>
                <a:path w="280670" h="764539">
                  <a:moveTo>
                    <a:pt x="242168" y="732220"/>
                  </a:moveTo>
                  <a:lnTo>
                    <a:pt x="250134" y="756119"/>
                  </a:lnTo>
                  <a:lnTo>
                    <a:pt x="253866" y="759393"/>
                  </a:lnTo>
                  <a:lnTo>
                    <a:pt x="254254" y="759586"/>
                  </a:lnTo>
                  <a:lnTo>
                    <a:pt x="260858" y="757301"/>
                  </a:lnTo>
                  <a:lnTo>
                    <a:pt x="261217" y="756581"/>
                  </a:lnTo>
                  <a:lnTo>
                    <a:pt x="262142" y="752140"/>
                  </a:lnTo>
                  <a:lnTo>
                    <a:pt x="261815" y="751077"/>
                  </a:lnTo>
                  <a:lnTo>
                    <a:pt x="249300" y="751077"/>
                  </a:lnTo>
                  <a:lnTo>
                    <a:pt x="251534" y="740456"/>
                  </a:lnTo>
                  <a:lnTo>
                    <a:pt x="242168" y="732220"/>
                  </a:lnTo>
                  <a:close/>
                </a:path>
                <a:path w="280670" h="764539">
                  <a:moveTo>
                    <a:pt x="261217" y="756581"/>
                  </a:moveTo>
                  <a:lnTo>
                    <a:pt x="260858" y="757301"/>
                  </a:lnTo>
                  <a:lnTo>
                    <a:pt x="254254" y="759586"/>
                  </a:lnTo>
                  <a:lnTo>
                    <a:pt x="260592" y="759586"/>
                  </a:lnTo>
                  <a:lnTo>
                    <a:pt x="261217" y="756581"/>
                  </a:lnTo>
                  <a:close/>
                </a:path>
                <a:path w="280670" h="764539">
                  <a:moveTo>
                    <a:pt x="250134" y="756119"/>
                  </a:moveTo>
                  <a:lnTo>
                    <a:pt x="250698" y="757808"/>
                  </a:lnTo>
                  <a:lnTo>
                    <a:pt x="253866" y="759393"/>
                  </a:lnTo>
                  <a:lnTo>
                    <a:pt x="250134" y="756119"/>
                  </a:lnTo>
                  <a:close/>
                </a:path>
                <a:path w="280670" h="764539">
                  <a:moveTo>
                    <a:pt x="262142" y="752140"/>
                  </a:moveTo>
                  <a:lnTo>
                    <a:pt x="261217" y="756581"/>
                  </a:lnTo>
                  <a:lnTo>
                    <a:pt x="262636" y="753744"/>
                  </a:lnTo>
                  <a:lnTo>
                    <a:pt x="262142" y="752140"/>
                  </a:lnTo>
                  <a:close/>
                </a:path>
                <a:path w="280670" h="764539">
                  <a:moveTo>
                    <a:pt x="190881" y="687069"/>
                  </a:moveTo>
                  <a:lnTo>
                    <a:pt x="186817" y="687323"/>
                  </a:lnTo>
                  <a:lnTo>
                    <a:pt x="182245" y="692657"/>
                  </a:lnTo>
                  <a:lnTo>
                    <a:pt x="182499" y="696594"/>
                  </a:lnTo>
                  <a:lnTo>
                    <a:pt x="185038" y="699007"/>
                  </a:lnTo>
                  <a:lnTo>
                    <a:pt x="250134" y="756119"/>
                  </a:lnTo>
                  <a:lnTo>
                    <a:pt x="242168" y="732220"/>
                  </a:lnTo>
                  <a:lnTo>
                    <a:pt x="193421" y="689355"/>
                  </a:lnTo>
                  <a:lnTo>
                    <a:pt x="190881" y="687069"/>
                  </a:lnTo>
                  <a:close/>
                </a:path>
                <a:path w="280670" h="764539">
                  <a:moveTo>
                    <a:pt x="271525" y="659129"/>
                  </a:moveTo>
                  <a:lnTo>
                    <a:pt x="268097" y="661288"/>
                  </a:lnTo>
                  <a:lnTo>
                    <a:pt x="267462" y="664717"/>
                  </a:lnTo>
                  <a:lnTo>
                    <a:pt x="254147" y="728032"/>
                  </a:lnTo>
                  <a:lnTo>
                    <a:pt x="261620" y="750442"/>
                  </a:lnTo>
                  <a:lnTo>
                    <a:pt x="262142" y="752140"/>
                  </a:lnTo>
                  <a:lnTo>
                    <a:pt x="279781" y="667384"/>
                  </a:lnTo>
                  <a:lnTo>
                    <a:pt x="280543" y="663955"/>
                  </a:lnTo>
                  <a:lnTo>
                    <a:pt x="278384" y="660526"/>
                  </a:lnTo>
                  <a:lnTo>
                    <a:pt x="274955" y="659891"/>
                  </a:lnTo>
                  <a:lnTo>
                    <a:pt x="271525" y="659129"/>
                  </a:lnTo>
                  <a:close/>
                </a:path>
                <a:path w="280670" h="764539">
                  <a:moveTo>
                    <a:pt x="251534" y="740456"/>
                  </a:moveTo>
                  <a:lnTo>
                    <a:pt x="249300" y="751077"/>
                  </a:lnTo>
                  <a:lnTo>
                    <a:pt x="259714" y="747648"/>
                  </a:lnTo>
                  <a:lnTo>
                    <a:pt x="251534" y="740456"/>
                  </a:lnTo>
                  <a:close/>
                </a:path>
                <a:path w="280670" h="764539">
                  <a:moveTo>
                    <a:pt x="254147" y="728032"/>
                  </a:moveTo>
                  <a:lnTo>
                    <a:pt x="251534" y="740456"/>
                  </a:lnTo>
                  <a:lnTo>
                    <a:pt x="259714" y="747648"/>
                  </a:lnTo>
                  <a:lnTo>
                    <a:pt x="249300" y="751077"/>
                  </a:lnTo>
                  <a:lnTo>
                    <a:pt x="261815" y="751077"/>
                  </a:lnTo>
                  <a:lnTo>
                    <a:pt x="261620" y="750442"/>
                  </a:lnTo>
                  <a:lnTo>
                    <a:pt x="254147" y="728032"/>
                  </a:lnTo>
                  <a:close/>
                </a:path>
                <a:path w="280670" h="764539">
                  <a:moveTo>
                    <a:pt x="8382" y="0"/>
                  </a:moveTo>
                  <a:lnTo>
                    <a:pt x="5080" y="1142"/>
                  </a:lnTo>
                  <a:lnTo>
                    <a:pt x="1777" y="2158"/>
                  </a:lnTo>
                  <a:lnTo>
                    <a:pt x="0" y="5841"/>
                  </a:lnTo>
                  <a:lnTo>
                    <a:pt x="1143" y="9143"/>
                  </a:lnTo>
                  <a:lnTo>
                    <a:pt x="242168" y="732220"/>
                  </a:lnTo>
                  <a:lnTo>
                    <a:pt x="251534" y="740456"/>
                  </a:lnTo>
                  <a:lnTo>
                    <a:pt x="254147" y="728032"/>
                  </a:lnTo>
                  <a:lnTo>
                    <a:pt x="13081" y="5079"/>
                  </a:lnTo>
                  <a:lnTo>
                    <a:pt x="12064" y="1777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rgbClr val="9D2C0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435602" y="4834890"/>
            <a:ext cx="810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562213"/>
                </a:solidFill>
                <a:latin typeface="Times New Roman"/>
                <a:cs typeface="Times New Roman"/>
              </a:rPr>
              <a:t>Enzyme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562347" y="2627757"/>
            <a:ext cx="10090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62213"/>
                </a:solidFill>
                <a:latin typeface="Times New Roman"/>
                <a:cs typeface="Times New Roman"/>
              </a:rPr>
              <a:t>Active</a:t>
            </a:r>
            <a:r>
              <a:rPr dirty="0" sz="1800" spc="-6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562213"/>
                </a:solidFill>
                <a:latin typeface="Times New Roman"/>
                <a:cs typeface="Times New Roman"/>
              </a:rPr>
              <a:t>site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447289" y="4394072"/>
            <a:ext cx="253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562213"/>
                </a:solidFill>
                <a:latin typeface="Times New Roman"/>
                <a:cs typeface="Times New Roman"/>
              </a:rPr>
              <a:t>Fc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2703957" y="4286503"/>
            <a:ext cx="407670" cy="213995"/>
          </a:xfrm>
          <a:custGeom>
            <a:avLst/>
            <a:gdLst/>
            <a:ahLst/>
            <a:cxnLst/>
            <a:rect l="l" t="t" r="r" b="b"/>
            <a:pathLst>
              <a:path w="407669" h="213995">
                <a:moveTo>
                  <a:pt x="372331" y="17030"/>
                </a:moveTo>
                <a:lnTo>
                  <a:pt x="4444" y="200914"/>
                </a:lnTo>
                <a:lnTo>
                  <a:pt x="1269" y="202565"/>
                </a:lnTo>
                <a:lnTo>
                  <a:pt x="0" y="206375"/>
                </a:lnTo>
                <a:lnTo>
                  <a:pt x="1524" y="209423"/>
                </a:lnTo>
                <a:lnTo>
                  <a:pt x="3175" y="212598"/>
                </a:lnTo>
                <a:lnTo>
                  <a:pt x="6985" y="213868"/>
                </a:lnTo>
                <a:lnTo>
                  <a:pt x="377896" y="28412"/>
                </a:lnTo>
                <a:lnTo>
                  <a:pt x="384826" y="17842"/>
                </a:lnTo>
                <a:lnTo>
                  <a:pt x="372331" y="17030"/>
                </a:lnTo>
                <a:close/>
              </a:path>
              <a:path w="407669" h="213995">
                <a:moveTo>
                  <a:pt x="400351" y="17213"/>
                </a:moveTo>
                <a:lnTo>
                  <a:pt x="398906" y="17907"/>
                </a:lnTo>
                <a:lnTo>
                  <a:pt x="377896" y="28412"/>
                </a:lnTo>
                <a:lnTo>
                  <a:pt x="340487" y="85471"/>
                </a:lnTo>
                <a:lnTo>
                  <a:pt x="341375" y="89408"/>
                </a:lnTo>
                <a:lnTo>
                  <a:pt x="344297" y="91440"/>
                </a:lnTo>
                <a:lnTo>
                  <a:pt x="347218" y="93345"/>
                </a:lnTo>
                <a:lnTo>
                  <a:pt x="351155" y="92456"/>
                </a:lnTo>
                <a:lnTo>
                  <a:pt x="400351" y="17213"/>
                </a:lnTo>
                <a:close/>
              </a:path>
              <a:path w="407669" h="213995">
                <a:moveTo>
                  <a:pt x="384826" y="17842"/>
                </a:moveTo>
                <a:lnTo>
                  <a:pt x="377896" y="28412"/>
                </a:lnTo>
                <a:lnTo>
                  <a:pt x="397637" y="18542"/>
                </a:lnTo>
                <a:lnTo>
                  <a:pt x="395605" y="18542"/>
                </a:lnTo>
                <a:lnTo>
                  <a:pt x="384826" y="17842"/>
                </a:lnTo>
                <a:close/>
              </a:path>
              <a:path w="407669" h="213995">
                <a:moveTo>
                  <a:pt x="390779" y="8763"/>
                </a:moveTo>
                <a:lnTo>
                  <a:pt x="384826" y="17842"/>
                </a:lnTo>
                <a:lnTo>
                  <a:pt x="395605" y="18542"/>
                </a:lnTo>
                <a:lnTo>
                  <a:pt x="390779" y="8763"/>
                </a:lnTo>
                <a:close/>
              </a:path>
              <a:path w="407669" h="213995">
                <a:moveTo>
                  <a:pt x="401396" y="8763"/>
                </a:moveTo>
                <a:lnTo>
                  <a:pt x="390779" y="8763"/>
                </a:lnTo>
                <a:lnTo>
                  <a:pt x="395605" y="18542"/>
                </a:lnTo>
                <a:lnTo>
                  <a:pt x="397637" y="18542"/>
                </a:lnTo>
                <a:lnTo>
                  <a:pt x="400351" y="17213"/>
                </a:lnTo>
                <a:lnTo>
                  <a:pt x="403316" y="12678"/>
                </a:lnTo>
                <a:lnTo>
                  <a:pt x="401700" y="9398"/>
                </a:lnTo>
                <a:lnTo>
                  <a:pt x="401396" y="8763"/>
                </a:lnTo>
                <a:close/>
              </a:path>
              <a:path w="407669" h="213995">
                <a:moveTo>
                  <a:pt x="394740" y="5798"/>
                </a:moveTo>
                <a:lnTo>
                  <a:pt x="393192" y="6604"/>
                </a:lnTo>
                <a:lnTo>
                  <a:pt x="372331" y="17030"/>
                </a:lnTo>
                <a:lnTo>
                  <a:pt x="384826" y="17842"/>
                </a:lnTo>
                <a:lnTo>
                  <a:pt x="390779" y="8763"/>
                </a:lnTo>
                <a:lnTo>
                  <a:pt x="401396" y="8763"/>
                </a:lnTo>
                <a:lnTo>
                  <a:pt x="400176" y="6223"/>
                </a:lnTo>
                <a:lnTo>
                  <a:pt x="399896" y="6129"/>
                </a:lnTo>
                <a:lnTo>
                  <a:pt x="394740" y="5798"/>
                </a:lnTo>
                <a:close/>
              </a:path>
              <a:path w="407669" h="213995">
                <a:moveTo>
                  <a:pt x="403316" y="12678"/>
                </a:moveTo>
                <a:lnTo>
                  <a:pt x="400351" y="17213"/>
                </a:lnTo>
                <a:lnTo>
                  <a:pt x="402081" y="16383"/>
                </a:lnTo>
                <a:lnTo>
                  <a:pt x="403316" y="12678"/>
                </a:lnTo>
                <a:close/>
              </a:path>
              <a:path w="407669" h="213995">
                <a:moveTo>
                  <a:pt x="304926" y="0"/>
                </a:moveTo>
                <a:lnTo>
                  <a:pt x="301879" y="2667"/>
                </a:lnTo>
                <a:lnTo>
                  <a:pt x="301625" y="6096"/>
                </a:lnTo>
                <a:lnTo>
                  <a:pt x="301498" y="9652"/>
                </a:lnTo>
                <a:lnTo>
                  <a:pt x="304038" y="12700"/>
                </a:lnTo>
                <a:lnTo>
                  <a:pt x="307594" y="12827"/>
                </a:lnTo>
                <a:lnTo>
                  <a:pt x="372331" y="17030"/>
                </a:lnTo>
                <a:lnTo>
                  <a:pt x="393192" y="6604"/>
                </a:lnTo>
                <a:lnTo>
                  <a:pt x="394740" y="5798"/>
                </a:lnTo>
                <a:lnTo>
                  <a:pt x="304926" y="0"/>
                </a:lnTo>
                <a:close/>
              </a:path>
              <a:path w="407669" h="213995">
                <a:moveTo>
                  <a:pt x="399896" y="6129"/>
                </a:moveTo>
                <a:lnTo>
                  <a:pt x="400176" y="6223"/>
                </a:lnTo>
                <a:lnTo>
                  <a:pt x="401700" y="9398"/>
                </a:lnTo>
                <a:lnTo>
                  <a:pt x="403351" y="12573"/>
                </a:lnTo>
                <a:lnTo>
                  <a:pt x="407288" y="6604"/>
                </a:lnTo>
                <a:lnTo>
                  <a:pt x="399896" y="6129"/>
                </a:lnTo>
                <a:close/>
              </a:path>
              <a:path w="407669" h="213995">
                <a:moveTo>
                  <a:pt x="396367" y="4953"/>
                </a:moveTo>
                <a:lnTo>
                  <a:pt x="394740" y="5798"/>
                </a:lnTo>
                <a:lnTo>
                  <a:pt x="399896" y="6129"/>
                </a:lnTo>
                <a:lnTo>
                  <a:pt x="396367" y="4953"/>
                </a:lnTo>
                <a:close/>
              </a:path>
            </a:pathLst>
          </a:custGeom>
          <a:solidFill>
            <a:srgbClr val="9D2C0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0008" y="3362959"/>
            <a:ext cx="2037588" cy="1241044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6607556" y="4895469"/>
            <a:ext cx="419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562213"/>
                </a:solidFill>
                <a:latin typeface="Times New Roman"/>
                <a:cs typeface="Times New Roman"/>
              </a:rPr>
              <a:t>Cell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269228" y="2707385"/>
            <a:ext cx="19119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62213"/>
                </a:solidFill>
                <a:latin typeface="Times New Roman"/>
                <a:cs typeface="Times New Roman"/>
              </a:rPr>
              <a:t>Membrane</a:t>
            </a:r>
            <a:r>
              <a:rPr dirty="0" sz="1800" spc="-9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62213"/>
                </a:solidFill>
                <a:latin typeface="Times New Roman"/>
                <a:cs typeface="Times New Roman"/>
              </a:rPr>
              <a:t>receptors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7266940" y="3042411"/>
            <a:ext cx="117475" cy="274320"/>
          </a:xfrm>
          <a:custGeom>
            <a:avLst/>
            <a:gdLst/>
            <a:ahLst/>
            <a:cxnLst/>
            <a:rect l="l" t="t" r="r" b="b"/>
            <a:pathLst>
              <a:path w="117475" h="274320">
                <a:moveTo>
                  <a:pt x="90313" y="268803"/>
                </a:moveTo>
                <a:lnTo>
                  <a:pt x="96011" y="273812"/>
                </a:lnTo>
                <a:lnTo>
                  <a:pt x="97022" y="268986"/>
                </a:lnTo>
                <a:lnTo>
                  <a:pt x="90677" y="268986"/>
                </a:lnTo>
                <a:lnTo>
                  <a:pt x="90313" y="268803"/>
                </a:lnTo>
                <a:close/>
              </a:path>
              <a:path w="117475" h="274320">
                <a:moveTo>
                  <a:pt x="78550" y="241597"/>
                </a:moveTo>
                <a:lnTo>
                  <a:pt x="85978" y="263905"/>
                </a:lnTo>
                <a:lnTo>
                  <a:pt x="86520" y="265470"/>
                </a:lnTo>
                <a:lnTo>
                  <a:pt x="90313" y="268803"/>
                </a:lnTo>
                <a:lnTo>
                  <a:pt x="90677" y="268986"/>
                </a:lnTo>
                <a:lnTo>
                  <a:pt x="93979" y="267970"/>
                </a:lnTo>
                <a:lnTo>
                  <a:pt x="97408" y="266826"/>
                </a:lnTo>
                <a:lnTo>
                  <a:pt x="97525" y="266586"/>
                </a:lnTo>
                <a:lnTo>
                  <a:pt x="98600" y="261450"/>
                </a:lnTo>
                <a:lnTo>
                  <a:pt x="98307" y="260603"/>
                </a:lnTo>
                <a:lnTo>
                  <a:pt x="85851" y="260603"/>
                </a:lnTo>
                <a:lnTo>
                  <a:pt x="88072" y="249970"/>
                </a:lnTo>
                <a:lnTo>
                  <a:pt x="78550" y="241597"/>
                </a:lnTo>
                <a:close/>
              </a:path>
              <a:path w="117475" h="274320">
                <a:moveTo>
                  <a:pt x="97525" y="266586"/>
                </a:moveTo>
                <a:lnTo>
                  <a:pt x="97408" y="266826"/>
                </a:lnTo>
                <a:lnTo>
                  <a:pt x="93979" y="267970"/>
                </a:lnTo>
                <a:lnTo>
                  <a:pt x="90677" y="268986"/>
                </a:lnTo>
                <a:lnTo>
                  <a:pt x="97022" y="268986"/>
                </a:lnTo>
                <a:lnTo>
                  <a:pt x="97525" y="266586"/>
                </a:lnTo>
                <a:close/>
              </a:path>
              <a:path w="117475" h="274320">
                <a:moveTo>
                  <a:pt x="86520" y="265470"/>
                </a:moveTo>
                <a:lnTo>
                  <a:pt x="87121" y="267208"/>
                </a:lnTo>
                <a:lnTo>
                  <a:pt x="90313" y="268803"/>
                </a:lnTo>
                <a:lnTo>
                  <a:pt x="86520" y="265470"/>
                </a:lnTo>
                <a:close/>
              </a:path>
              <a:path w="117475" h="274320">
                <a:moveTo>
                  <a:pt x="98600" y="261450"/>
                </a:moveTo>
                <a:lnTo>
                  <a:pt x="97525" y="266586"/>
                </a:lnTo>
                <a:lnTo>
                  <a:pt x="99186" y="263143"/>
                </a:lnTo>
                <a:lnTo>
                  <a:pt x="98600" y="261450"/>
                </a:lnTo>
                <a:close/>
              </a:path>
              <a:path w="117475" h="274320">
                <a:moveTo>
                  <a:pt x="27304" y="196596"/>
                </a:moveTo>
                <a:lnTo>
                  <a:pt x="23367" y="196850"/>
                </a:lnTo>
                <a:lnTo>
                  <a:pt x="18668" y="202057"/>
                </a:lnTo>
                <a:lnTo>
                  <a:pt x="18923" y="206121"/>
                </a:lnTo>
                <a:lnTo>
                  <a:pt x="21589" y="208407"/>
                </a:lnTo>
                <a:lnTo>
                  <a:pt x="86520" y="265470"/>
                </a:lnTo>
                <a:lnTo>
                  <a:pt x="85978" y="263905"/>
                </a:lnTo>
                <a:lnTo>
                  <a:pt x="78550" y="241597"/>
                </a:lnTo>
                <a:lnTo>
                  <a:pt x="29971" y="198882"/>
                </a:lnTo>
                <a:lnTo>
                  <a:pt x="27304" y="196596"/>
                </a:lnTo>
                <a:close/>
              </a:path>
              <a:path w="117475" h="274320">
                <a:moveTo>
                  <a:pt x="107950" y="168655"/>
                </a:moveTo>
                <a:lnTo>
                  <a:pt x="104648" y="170814"/>
                </a:lnTo>
                <a:lnTo>
                  <a:pt x="103885" y="174243"/>
                </a:lnTo>
                <a:lnTo>
                  <a:pt x="90644" y="237654"/>
                </a:lnTo>
                <a:lnTo>
                  <a:pt x="98043" y="259841"/>
                </a:lnTo>
                <a:lnTo>
                  <a:pt x="98600" y="261450"/>
                </a:lnTo>
                <a:lnTo>
                  <a:pt x="116331" y="176784"/>
                </a:lnTo>
                <a:lnTo>
                  <a:pt x="117093" y="173354"/>
                </a:lnTo>
                <a:lnTo>
                  <a:pt x="114807" y="170052"/>
                </a:lnTo>
                <a:lnTo>
                  <a:pt x="111378" y="169290"/>
                </a:lnTo>
                <a:lnTo>
                  <a:pt x="107950" y="168655"/>
                </a:lnTo>
                <a:close/>
              </a:path>
              <a:path w="117475" h="274320">
                <a:moveTo>
                  <a:pt x="88072" y="249970"/>
                </a:moveTo>
                <a:lnTo>
                  <a:pt x="85851" y="260603"/>
                </a:lnTo>
                <a:lnTo>
                  <a:pt x="96265" y="257175"/>
                </a:lnTo>
                <a:lnTo>
                  <a:pt x="88072" y="249970"/>
                </a:lnTo>
                <a:close/>
              </a:path>
              <a:path w="117475" h="274320">
                <a:moveTo>
                  <a:pt x="90644" y="237654"/>
                </a:moveTo>
                <a:lnTo>
                  <a:pt x="88072" y="249970"/>
                </a:lnTo>
                <a:lnTo>
                  <a:pt x="96265" y="257175"/>
                </a:lnTo>
                <a:lnTo>
                  <a:pt x="85851" y="260603"/>
                </a:lnTo>
                <a:lnTo>
                  <a:pt x="98307" y="260603"/>
                </a:lnTo>
                <a:lnTo>
                  <a:pt x="90644" y="237654"/>
                </a:lnTo>
                <a:close/>
              </a:path>
              <a:path w="117475" h="274320">
                <a:moveTo>
                  <a:pt x="8381" y="0"/>
                </a:moveTo>
                <a:lnTo>
                  <a:pt x="5079" y="1142"/>
                </a:lnTo>
                <a:lnTo>
                  <a:pt x="1777" y="2159"/>
                </a:lnTo>
                <a:lnTo>
                  <a:pt x="0" y="5841"/>
                </a:lnTo>
                <a:lnTo>
                  <a:pt x="1142" y="9143"/>
                </a:lnTo>
                <a:lnTo>
                  <a:pt x="78550" y="241597"/>
                </a:lnTo>
                <a:lnTo>
                  <a:pt x="88072" y="249970"/>
                </a:lnTo>
                <a:lnTo>
                  <a:pt x="90644" y="237654"/>
                </a:lnTo>
                <a:lnTo>
                  <a:pt x="13080" y="5079"/>
                </a:lnTo>
                <a:lnTo>
                  <a:pt x="12064" y="1777"/>
                </a:lnTo>
                <a:lnTo>
                  <a:pt x="8381" y="0"/>
                </a:lnTo>
                <a:close/>
              </a:path>
            </a:pathLst>
          </a:custGeom>
          <a:solidFill>
            <a:srgbClr val="9D2C0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8751215" y="3359403"/>
            <a:ext cx="1332865" cy="1392555"/>
            <a:chOff x="8751215" y="3359403"/>
            <a:chExt cx="1332865" cy="1392555"/>
          </a:xfrm>
        </p:grpSpPr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51215" y="3573779"/>
              <a:ext cx="1332558" cy="117805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9148190" y="3359403"/>
              <a:ext cx="300355" cy="925194"/>
            </a:xfrm>
            <a:custGeom>
              <a:avLst/>
              <a:gdLst/>
              <a:ahLst/>
              <a:cxnLst/>
              <a:rect l="l" t="t" r="r" b="b"/>
              <a:pathLst>
                <a:path w="300354" h="925195">
                  <a:moveTo>
                    <a:pt x="22962" y="917429"/>
                  </a:moveTo>
                  <a:lnTo>
                    <a:pt x="24764" y="924687"/>
                  </a:lnTo>
                  <a:lnTo>
                    <a:pt x="29995" y="919734"/>
                  </a:lnTo>
                  <a:lnTo>
                    <a:pt x="29844" y="919734"/>
                  </a:lnTo>
                  <a:lnTo>
                    <a:pt x="26542" y="918718"/>
                  </a:lnTo>
                  <a:lnTo>
                    <a:pt x="23113" y="917702"/>
                  </a:lnTo>
                  <a:lnTo>
                    <a:pt x="22962" y="917429"/>
                  </a:lnTo>
                  <a:close/>
                </a:path>
                <a:path w="300354" h="925195">
                  <a:moveTo>
                    <a:pt x="28784" y="888367"/>
                  </a:moveTo>
                  <a:lnTo>
                    <a:pt x="21733" y="912479"/>
                  </a:lnTo>
                  <a:lnTo>
                    <a:pt x="22962" y="917429"/>
                  </a:lnTo>
                  <a:lnTo>
                    <a:pt x="23113" y="917702"/>
                  </a:lnTo>
                  <a:lnTo>
                    <a:pt x="26542" y="918718"/>
                  </a:lnTo>
                  <a:lnTo>
                    <a:pt x="29844" y="919734"/>
                  </a:lnTo>
                  <a:lnTo>
                    <a:pt x="30190" y="919548"/>
                  </a:lnTo>
                  <a:lnTo>
                    <a:pt x="33934" y="916003"/>
                  </a:lnTo>
                  <a:lnTo>
                    <a:pt x="35369" y="911098"/>
                  </a:lnTo>
                  <a:lnTo>
                    <a:pt x="34416" y="911098"/>
                  </a:lnTo>
                  <a:lnTo>
                    <a:pt x="23875" y="908050"/>
                  </a:lnTo>
                  <a:lnTo>
                    <a:pt x="31802" y="900546"/>
                  </a:lnTo>
                  <a:lnTo>
                    <a:pt x="28784" y="888367"/>
                  </a:lnTo>
                  <a:close/>
                </a:path>
                <a:path w="300354" h="925195">
                  <a:moveTo>
                    <a:pt x="30190" y="919548"/>
                  </a:moveTo>
                  <a:lnTo>
                    <a:pt x="29844" y="919734"/>
                  </a:lnTo>
                  <a:lnTo>
                    <a:pt x="29995" y="919734"/>
                  </a:lnTo>
                  <a:lnTo>
                    <a:pt x="30190" y="919548"/>
                  </a:lnTo>
                  <a:close/>
                </a:path>
                <a:path w="300354" h="925195">
                  <a:moveTo>
                    <a:pt x="33934" y="916003"/>
                  </a:moveTo>
                  <a:lnTo>
                    <a:pt x="30190" y="919548"/>
                  </a:lnTo>
                  <a:lnTo>
                    <a:pt x="33400" y="917829"/>
                  </a:lnTo>
                  <a:lnTo>
                    <a:pt x="33934" y="916003"/>
                  </a:lnTo>
                  <a:close/>
                </a:path>
                <a:path w="300354" h="925195">
                  <a:moveTo>
                    <a:pt x="21733" y="912479"/>
                  </a:moveTo>
                  <a:lnTo>
                    <a:pt x="21208" y="914273"/>
                  </a:lnTo>
                  <a:lnTo>
                    <a:pt x="22962" y="917429"/>
                  </a:lnTo>
                  <a:lnTo>
                    <a:pt x="21733" y="912479"/>
                  </a:lnTo>
                  <a:close/>
                </a:path>
                <a:path w="300354" h="925195">
                  <a:moveTo>
                    <a:pt x="90550" y="844931"/>
                  </a:moveTo>
                  <a:lnTo>
                    <a:pt x="41002" y="891837"/>
                  </a:lnTo>
                  <a:lnTo>
                    <a:pt x="33934" y="916003"/>
                  </a:lnTo>
                  <a:lnTo>
                    <a:pt x="96647" y="856615"/>
                  </a:lnTo>
                  <a:lnTo>
                    <a:pt x="99313" y="854202"/>
                  </a:lnTo>
                  <a:lnTo>
                    <a:pt x="99313" y="850138"/>
                  </a:lnTo>
                  <a:lnTo>
                    <a:pt x="94487" y="845058"/>
                  </a:lnTo>
                  <a:lnTo>
                    <a:pt x="90550" y="844931"/>
                  </a:lnTo>
                  <a:close/>
                </a:path>
                <a:path w="300354" h="925195">
                  <a:moveTo>
                    <a:pt x="8889" y="820039"/>
                  </a:moveTo>
                  <a:lnTo>
                    <a:pt x="5460" y="820801"/>
                  </a:lnTo>
                  <a:lnTo>
                    <a:pt x="2031" y="821690"/>
                  </a:lnTo>
                  <a:lnTo>
                    <a:pt x="0" y="825119"/>
                  </a:lnTo>
                  <a:lnTo>
                    <a:pt x="888" y="828548"/>
                  </a:lnTo>
                  <a:lnTo>
                    <a:pt x="21733" y="912479"/>
                  </a:lnTo>
                  <a:lnTo>
                    <a:pt x="28784" y="888367"/>
                  </a:lnTo>
                  <a:lnTo>
                    <a:pt x="13109" y="825119"/>
                  </a:lnTo>
                  <a:lnTo>
                    <a:pt x="12318" y="822071"/>
                  </a:lnTo>
                  <a:lnTo>
                    <a:pt x="8889" y="820039"/>
                  </a:lnTo>
                  <a:close/>
                </a:path>
                <a:path w="300354" h="925195">
                  <a:moveTo>
                    <a:pt x="31802" y="900546"/>
                  </a:moveTo>
                  <a:lnTo>
                    <a:pt x="23875" y="908050"/>
                  </a:lnTo>
                  <a:lnTo>
                    <a:pt x="34416" y="911098"/>
                  </a:lnTo>
                  <a:lnTo>
                    <a:pt x="31802" y="900546"/>
                  </a:lnTo>
                  <a:close/>
                </a:path>
                <a:path w="300354" h="925195">
                  <a:moveTo>
                    <a:pt x="41002" y="891837"/>
                  </a:moveTo>
                  <a:lnTo>
                    <a:pt x="31802" y="900546"/>
                  </a:lnTo>
                  <a:lnTo>
                    <a:pt x="34416" y="911098"/>
                  </a:lnTo>
                  <a:lnTo>
                    <a:pt x="35369" y="911098"/>
                  </a:lnTo>
                  <a:lnTo>
                    <a:pt x="41002" y="891837"/>
                  </a:lnTo>
                  <a:close/>
                </a:path>
                <a:path w="300354" h="925195">
                  <a:moveTo>
                    <a:pt x="291464" y="0"/>
                  </a:moveTo>
                  <a:lnTo>
                    <a:pt x="287908" y="1905"/>
                  </a:lnTo>
                  <a:lnTo>
                    <a:pt x="286945" y="5587"/>
                  </a:lnTo>
                  <a:lnTo>
                    <a:pt x="28784" y="888367"/>
                  </a:lnTo>
                  <a:lnTo>
                    <a:pt x="31802" y="900546"/>
                  </a:lnTo>
                  <a:lnTo>
                    <a:pt x="41002" y="891837"/>
                  </a:lnTo>
                  <a:lnTo>
                    <a:pt x="299211" y="8890"/>
                  </a:lnTo>
                  <a:lnTo>
                    <a:pt x="300100" y="5587"/>
                  </a:lnTo>
                  <a:lnTo>
                    <a:pt x="298195" y="2032"/>
                  </a:lnTo>
                  <a:lnTo>
                    <a:pt x="294893" y="1016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9D2C0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8618981" y="4866894"/>
            <a:ext cx="18281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562213"/>
                </a:solidFill>
                <a:latin typeface="Times New Roman"/>
                <a:cs typeface="Times New Roman"/>
              </a:rPr>
              <a:t>Polymer/Hydrogel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480297" y="3023108"/>
            <a:ext cx="1911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62213"/>
                </a:solidFill>
                <a:latin typeface="Times New Roman"/>
                <a:cs typeface="Times New Roman"/>
              </a:rPr>
              <a:t>Competitive</a:t>
            </a:r>
            <a:r>
              <a:rPr dirty="0" sz="1800" spc="-6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62213"/>
                </a:solidFill>
                <a:latin typeface="Times New Roman"/>
                <a:cs typeface="Times New Roman"/>
              </a:rPr>
              <a:t>binding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7613" rIns="0" bIns="0" rtlCol="0" vert="horz">
            <a:spAutoFit/>
          </a:bodyPr>
          <a:lstStyle/>
          <a:p>
            <a:pPr algn="ctr" marL="283845" marR="720725">
              <a:lnSpc>
                <a:spcPct val="100000"/>
              </a:lnSpc>
              <a:spcBef>
                <a:spcPts val="670"/>
              </a:spcBef>
            </a:pPr>
            <a:r>
              <a:rPr dirty="0" u="sng" sz="4400" spc="-10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SIGNAL</a:t>
            </a:r>
            <a:endParaRPr sz="4400">
              <a:latin typeface="Times New Roman"/>
              <a:cs typeface="Times New Roman"/>
            </a:endParaRPr>
          </a:p>
          <a:p>
            <a:pPr marL="1268730">
              <a:lnSpc>
                <a:spcPct val="100000"/>
              </a:lnSpc>
              <a:spcBef>
                <a:spcPts val="345"/>
              </a:spcBef>
            </a:pPr>
            <a:r>
              <a:rPr dirty="0" sz="2700">
                <a:solidFill>
                  <a:srgbClr val="404040"/>
                </a:solidFill>
              </a:rPr>
              <a:t>(How</a:t>
            </a:r>
            <a:r>
              <a:rPr dirty="0" sz="2700" spc="-15">
                <a:solidFill>
                  <a:srgbClr val="404040"/>
                </a:solidFill>
              </a:rPr>
              <a:t> </a:t>
            </a:r>
            <a:r>
              <a:rPr dirty="0" sz="2700">
                <a:solidFill>
                  <a:srgbClr val="404040"/>
                </a:solidFill>
              </a:rPr>
              <a:t>do</a:t>
            </a:r>
            <a:r>
              <a:rPr dirty="0" sz="2700" spc="-30">
                <a:solidFill>
                  <a:srgbClr val="404040"/>
                </a:solidFill>
              </a:rPr>
              <a:t> </a:t>
            </a:r>
            <a:r>
              <a:rPr dirty="0" sz="2700">
                <a:solidFill>
                  <a:srgbClr val="404040"/>
                </a:solidFill>
              </a:rPr>
              <a:t>you</a:t>
            </a:r>
            <a:r>
              <a:rPr dirty="0" sz="2700" spc="-30">
                <a:solidFill>
                  <a:srgbClr val="404040"/>
                </a:solidFill>
              </a:rPr>
              <a:t> </a:t>
            </a:r>
            <a:r>
              <a:rPr dirty="0" sz="2700">
                <a:solidFill>
                  <a:srgbClr val="404040"/>
                </a:solidFill>
              </a:rPr>
              <a:t>know</a:t>
            </a:r>
            <a:r>
              <a:rPr dirty="0" sz="2700" spc="-35">
                <a:solidFill>
                  <a:srgbClr val="404040"/>
                </a:solidFill>
              </a:rPr>
              <a:t> </a:t>
            </a:r>
            <a:r>
              <a:rPr dirty="0" sz="2700">
                <a:solidFill>
                  <a:srgbClr val="404040"/>
                </a:solidFill>
              </a:rPr>
              <a:t>there</a:t>
            </a:r>
            <a:r>
              <a:rPr dirty="0" sz="2700" spc="-30">
                <a:solidFill>
                  <a:srgbClr val="404040"/>
                </a:solidFill>
              </a:rPr>
              <a:t> </a:t>
            </a:r>
            <a:r>
              <a:rPr dirty="0" sz="2700">
                <a:solidFill>
                  <a:srgbClr val="404040"/>
                </a:solidFill>
              </a:rPr>
              <a:t>was</a:t>
            </a:r>
            <a:r>
              <a:rPr dirty="0" sz="2700" spc="-10">
                <a:solidFill>
                  <a:srgbClr val="404040"/>
                </a:solidFill>
              </a:rPr>
              <a:t> </a:t>
            </a:r>
            <a:r>
              <a:rPr dirty="0" sz="2700">
                <a:solidFill>
                  <a:srgbClr val="404040"/>
                </a:solidFill>
              </a:rPr>
              <a:t>a</a:t>
            </a:r>
            <a:r>
              <a:rPr dirty="0" sz="2700" spc="-20">
                <a:solidFill>
                  <a:srgbClr val="404040"/>
                </a:solidFill>
              </a:rPr>
              <a:t> </a:t>
            </a:r>
            <a:r>
              <a:rPr dirty="0" sz="2700" spc="-10">
                <a:solidFill>
                  <a:srgbClr val="404040"/>
                </a:solidFill>
              </a:rPr>
              <a:t>detection?)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5770879" y="1706346"/>
            <a:ext cx="4629785" cy="323596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u="sng" sz="200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Common</a:t>
            </a:r>
            <a:r>
              <a:rPr dirty="0" u="sng" sz="2000" spc="-1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Signaling</a:t>
            </a:r>
            <a:r>
              <a:rPr dirty="0" u="sng" sz="2000" spc="-6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1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Principles</a:t>
            </a:r>
            <a:endParaRPr sz="2000">
              <a:latin typeface="Times New Roman"/>
              <a:cs typeface="Times New Roman"/>
            </a:endParaRPr>
          </a:p>
          <a:p>
            <a:pPr marL="836930" indent="-216535">
              <a:lnSpc>
                <a:spcPct val="100000"/>
              </a:lnSpc>
              <a:spcBef>
                <a:spcPts val="755"/>
              </a:spcBef>
              <a:buChar char="●"/>
              <a:tabLst>
                <a:tab pos="836930" algn="l"/>
              </a:tabLst>
            </a:pP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Optical(SPR,ELM,IR).</a:t>
            </a:r>
            <a:endParaRPr sz="2000">
              <a:latin typeface="Times New Roman"/>
              <a:cs typeface="Times New Roman"/>
            </a:endParaRPr>
          </a:p>
          <a:p>
            <a:pPr marL="908685" indent="-281940">
              <a:lnSpc>
                <a:spcPct val="100000"/>
              </a:lnSpc>
              <a:spcBef>
                <a:spcPts val="755"/>
              </a:spcBef>
              <a:buChar char="●"/>
              <a:tabLst>
                <a:tab pos="908685" algn="l"/>
              </a:tabLst>
            </a:pPr>
            <a:r>
              <a:rPr dirty="0" sz="2000" spc="-20">
                <a:solidFill>
                  <a:srgbClr val="404040"/>
                </a:solidFill>
                <a:latin typeface="Times New Roman"/>
                <a:cs typeface="Times New Roman"/>
              </a:rPr>
              <a:t>Electrical(Voltametry,Potentiometry,</a:t>
            </a:r>
            <a:endParaRPr sz="2000">
              <a:latin typeface="Times New Roman"/>
              <a:cs typeface="Times New Roman"/>
            </a:endParaRPr>
          </a:p>
          <a:p>
            <a:pPr marL="943610">
              <a:lnSpc>
                <a:spcPct val="100000"/>
              </a:lnSpc>
              <a:spcBef>
                <a:spcPts val="770"/>
              </a:spcBef>
            </a:pP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Conductivity).</a:t>
            </a:r>
            <a:endParaRPr sz="2000">
              <a:latin typeface="Times New Roman"/>
              <a:cs typeface="Times New Roman"/>
            </a:endParaRPr>
          </a:p>
          <a:p>
            <a:pPr marL="850900" indent="-216535">
              <a:lnSpc>
                <a:spcPct val="100000"/>
              </a:lnSpc>
              <a:spcBef>
                <a:spcPts val="760"/>
              </a:spcBef>
              <a:buChar char="●"/>
              <a:tabLst>
                <a:tab pos="850900" algn="l"/>
              </a:tabLst>
            </a:pP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Electromechanical(QCM</a:t>
            </a:r>
            <a:endParaRPr sz="2000">
              <a:latin typeface="Times New Roman"/>
              <a:cs typeface="Times New Roman"/>
            </a:endParaRPr>
          </a:p>
          <a:p>
            <a:pPr marL="870585" indent="-213360">
              <a:lnSpc>
                <a:spcPct val="100000"/>
              </a:lnSpc>
              <a:spcBef>
                <a:spcPts val="755"/>
              </a:spcBef>
              <a:buChar char="●"/>
              <a:tabLst>
                <a:tab pos="870585" algn="l"/>
              </a:tabLst>
            </a:pP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Thermal.</a:t>
            </a:r>
            <a:endParaRPr sz="2000">
              <a:latin typeface="Times New Roman"/>
              <a:cs typeface="Times New Roman"/>
            </a:endParaRPr>
          </a:p>
          <a:p>
            <a:pPr marL="885825" indent="-217804">
              <a:lnSpc>
                <a:spcPct val="100000"/>
              </a:lnSpc>
              <a:spcBef>
                <a:spcPts val="765"/>
              </a:spcBef>
              <a:buChar char="●"/>
              <a:tabLst>
                <a:tab pos="885825" algn="l"/>
              </a:tabLst>
            </a:pP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Magnetic.</a:t>
            </a:r>
            <a:endParaRPr sz="2000">
              <a:latin typeface="Times New Roman"/>
              <a:cs typeface="Times New Roman"/>
            </a:endParaRPr>
          </a:p>
          <a:p>
            <a:pPr marL="901065" indent="-216535">
              <a:lnSpc>
                <a:spcPct val="100000"/>
              </a:lnSpc>
              <a:spcBef>
                <a:spcPts val="760"/>
              </a:spcBef>
              <a:buChar char="●"/>
              <a:tabLst>
                <a:tab pos="901065" algn="l"/>
              </a:tabLst>
            </a:pP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Pressure.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998726" y="5372645"/>
            <a:ext cx="8220075" cy="869315"/>
          </a:xfrm>
          <a:prstGeom prst="rect">
            <a:avLst/>
          </a:prstGeom>
        </p:spPr>
        <p:txBody>
          <a:bodyPr wrap="square" lIns="0" tIns="129540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1020"/>
              </a:spcBef>
            </a:pPr>
            <a:r>
              <a:rPr dirty="0" sz="2000" b="1">
                <a:solidFill>
                  <a:srgbClr val="562213"/>
                </a:solidFill>
                <a:latin typeface="Times New Roman"/>
                <a:cs typeface="Times New Roman"/>
              </a:rPr>
              <a:t>Often</a:t>
            </a:r>
            <a:r>
              <a:rPr dirty="0" sz="2000" spc="-40" b="1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562213"/>
                </a:solidFill>
                <a:latin typeface="Times New Roman"/>
                <a:cs typeface="Times New Roman"/>
              </a:rPr>
              <a:t>the</a:t>
            </a:r>
            <a:r>
              <a:rPr dirty="0" sz="2000" spc="-15" b="1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562213"/>
                </a:solidFill>
                <a:latin typeface="Times New Roman"/>
                <a:cs typeface="Times New Roman"/>
              </a:rPr>
              <a:t>detector</a:t>
            </a:r>
            <a:r>
              <a:rPr dirty="0" sz="2000" spc="-70" b="1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562213"/>
                </a:solidFill>
                <a:latin typeface="Times New Roman"/>
                <a:cs typeface="Times New Roman"/>
              </a:rPr>
              <a:t>is</a:t>
            </a:r>
            <a:r>
              <a:rPr dirty="0" sz="2000" spc="-20" b="1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562213"/>
                </a:solidFill>
                <a:latin typeface="Times New Roman"/>
                <a:cs typeface="Times New Roman"/>
              </a:rPr>
              <a:t>immobilized</a:t>
            </a:r>
            <a:r>
              <a:rPr dirty="0" sz="2000" spc="-20" b="1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562213"/>
                </a:solidFill>
                <a:latin typeface="Times New Roman"/>
                <a:cs typeface="Times New Roman"/>
              </a:rPr>
              <a:t>on</a:t>
            </a:r>
            <a:r>
              <a:rPr dirty="0" sz="2000" spc="-20" b="1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562213"/>
                </a:solidFill>
                <a:latin typeface="Times New Roman"/>
                <a:cs typeface="Times New Roman"/>
              </a:rPr>
              <a:t>a</a:t>
            </a:r>
            <a:r>
              <a:rPr dirty="0" sz="2000" spc="-5" b="1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562213"/>
                </a:solidFill>
                <a:latin typeface="Times New Roman"/>
                <a:cs typeface="Times New Roman"/>
              </a:rPr>
              <a:t>solid</a:t>
            </a:r>
            <a:r>
              <a:rPr dirty="0" sz="2000" spc="-20" b="1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562213"/>
                </a:solidFill>
                <a:latin typeface="Times New Roman"/>
                <a:cs typeface="Times New Roman"/>
              </a:rPr>
              <a:t>support/sensor.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2000" b="1">
                <a:solidFill>
                  <a:srgbClr val="562213"/>
                </a:solidFill>
                <a:latin typeface="Times New Roman"/>
                <a:cs typeface="Times New Roman"/>
              </a:rPr>
              <a:t>(The</a:t>
            </a:r>
            <a:r>
              <a:rPr dirty="0" sz="2000" spc="-30" b="1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562213"/>
                </a:solidFill>
                <a:latin typeface="Times New Roman"/>
                <a:cs typeface="Times New Roman"/>
              </a:rPr>
              <a:t>immobilisation</a:t>
            </a:r>
            <a:r>
              <a:rPr dirty="0" sz="2000" spc="-50" b="1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562213"/>
                </a:solidFill>
                <a:latin typeface="Times New Roman"/>
                <a:cs typeface="Times New Roman"/>
              </a:rPr>
              <a:t>permits</a:t>
            </a:r>
            <a:r>
              <a:rPr dirty="0" sz="2000" spc="-35" b="1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562213"/>
                </a:solidFill>
                <a:latin typeface="Times New Roman"/>
                <a:cs typeface="Times New Roman"/>
              </a:rPr>
              <a:t>repeated</a:t>
            </a:r>
            <a:r>
              <a:rPr dirty="0" sz="2000" spc="-50" b="1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562213"/>
                </a:solidFill>
                <a:latin typeface="Times New Roman"/>
                <a:cs typeface="Times New Roman"/>
              </a:rPr>
              <a:t>use</a:t>
            </a:r>
            <a:r>
              <a:rPr dirty="0" sz="2000" spc="-25" b="1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562213"/>
                </a:solidFill>
                <a:latin typeface="Times New Roman"/>
                <a:cs typeface="Times New Roman"/>
              </a:rPr>
              <a:t>of</a:t>
            </a:r>
            <a:r>
              <a:rPr dirty="0" sz="2000" spc="-25" b="1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562213"/>
                </a:solidFill>
                <a:latin typeface="Times New Roman"/>
                <a:cs typeface="Times New Roman"/>
              </a:rPr>
              <a:t>the</a:t>
            </a:r>
            <a:r>
              <a:rPr dirty="0" sz="2000" spc="-25" b="1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562213"/>
                </a:solidFill>
                <a:latin typeface="Times New Roman"/>
                <a:cs typeface="Times New Roman"/>
              </a:rPr>
              <a:t>costly</a:t>
            </a:r>
            <a:r>
              <a:rPr dirty="0" sz="2000" spc="-40" b="1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562213"/>
                </a:solidFill>
                <a:latin typeface="Times New Roman"/>
                <a:cs typeface="Times New Roman"/>
              </a:rPr>
              <a:t>Biological</a:t>
            </a:r>
            <a:r>
              <a:rPr dirty="0" sz="2000" spc="-55" b="1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562213"/>
                </a:solidFill>
                <a:latin typeface="Times New Roman"/>
                <a:cs typeface="Times New Roman"/>
              </a:rPr>
              <a:t>Molecule.)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631948" y="2269870"/>
            <a:ext cx="2780030" cy="3075305"/>
            <a:chOff x="2631948" y="2269870"/>
            <a:chExt cx="2780030" cy="307530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1711" y="2924936"/>
              <a:ext cx="1700784" cy="228409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367783" y="2924936"/>
              <a:ext cx="354965" cy="352425"/>
            </a:xfrm>
            <a:custGeom>
              <a:avLst/>
              <a:gdLst/>
              <a:ahLst/>
              <a:cxnLst/>
              <a:rect l="l" t="t" r="r" b="b"/>
              <a:pathLst>
                <a:path w="354964" h="352425">
                  <a:moveTo>
                    <a:pt x="0" y="197103"/>
                  </a:moveTo>
                  <a:lnTo>
                    <a:pt x="206882" y="0"/>
                  </a:lnTo>
                  <a:lnTo>
                    <a:pt x="354711" y="155193"/>
                  </a:lnTo>
                  <a:lnTo>
                    <a:pt x="147827" y="352298"/>
                  </a:lnTo>
                  <a:lnTo>
                    <a:pt x="0" y="197103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639568" y="5157216"/>
              <a:ext cx="2764790" cy="180340"/>
            </a:xfrm>
            <a:custGeom>
              <a:avLst/>
              <a:gdLst/>
              <a:ahLst/>
              <a:cxnLst/>
              <a:rect l="l" t="t" r="r" b="b"/>
              <a:pathLst>
                <a:path w="2764790" h="180339">
                  <a:moveTo>
                    <a:pt x="2764535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2764535" y="179832"/>
                  </a:lnTo>
                  <a:lnTo>
                    <a:pt x="2764535" y="0"/>
                  </a:lnTo>
                  <a:close/>
                </a:path>
              </a:pathLst>
            </a:custGeom>
            <a:solidFill>
              <a:srgbClr val="424D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639568" y="5157216"/>
              <a:ext cx="2764790" cy="180340"/>
            </a:xfrm>
            <a:custGeom>
              <a:avLst/>
              <a:gdLst/>
              <a:ahLst/>
              <a:cxnLst/>
              <a:rect l="l" t="t" r="r" b="b"/>
              <a:pathLst>
                <a:path w="2764790" h="180339">
                  <a:moveTo>
                    <a:pt x="0" y="179832"/>
                  </a:moveTo>
                  <a:lnTo>
                    <a:pt x="2764535" y="179832"/>
                  </a:lnTo>
                  <a:lnTo>
                    <a:pt x="2764535" y="0"/>
                  </a:lnTo>
                  <a:lnTo>
                    <a:pt x="0" y="0"/>
                  </a:lnTo>
                  <a:lnTo>
                    <a:pt x="0" y="179832"/>
                  </a:lnTo>
                  <a:close/>
                </a:path>
              </a:pathLst>
            </a:custGeom>
            <a:ln w="15240">
              <a:solidFill>
                <a:srgbClr val="424D2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713099" y="2269870"/>
              <a:ext cx="701040" cy="721360"/>
            </a:xfrm>
            <a:custGeom>
              <a:avLst/>
              <a:gdLst/>
              <a:ahLst/>
              <a:cxnLst/>
              <a:rect l="l" t="t" r="r" b="b"/>
              <a:pathLst>
                <a:path w="701039" h="721360">
                  <a:moveTo>
                    <a:pt x="671080" y="699931"/>
                  </a:moveTo>
                  <a:lnTo>
                    <a:pt x="687571" y="716914"/>
                  </a:lnTo>
                  <a:lnTo>
                    <a:pt x="688568" y="717964"/>
                  </a:lnTo>
                  <a:lnTo>
                    <a:pt x="700786" y="721359"/>
                  </a:lnTo>
                  <a:lnTo>
                    <a:pt x="700281" y="719327"/>
                  </a:lnTo>
                  <a:lnTo>
                    <a:pt x="693927" y="719327"/>
                  </a:lnTo>
                  <a:lnTo>
                    <a:pt x="696340" y="716914"/>
                  </a:lnTo>
                  <a:lnTo>
                    <a:pt x="698880" y="714501"/>
                  </a:lnTo>
                  <a:lnTo>
                    <a:pt x="698900" y="713866"/>
                  </a:lnTo>
                  <a:lnTo>
                    <a:pt x="685800" y="713866"/>
                  </a:lnTo>
                  <a:lnTo>
                    <a:pt x="683185" y="703315"/>
                  </a:lnTo>
                  <a:lnTo>
                    <a:pt x="671080" y="699931"/>
                  </a:lnTo>
                  <a:close/>
                </a:path>
                <a:path w="701039" h="721360">
                  <a:moveTo>
                    <a:pt x="688568" y="717964"/>
                  </a:moveTo>
                  <a:lnTo>
                    <a:pt x="689863" y="719327"/>
                  </a:lnTo>
                  <a:lnTo>
                    <a:pt x="693474" y="719327"/>
                  </a:lnTo>
                  <a:lnTo>
                    <a:pt x="688568" y="717964"/>
                  </a:lnTo>
                  <a:close/>
                </a:path>
                <a:path w="701039" h="721360">
                  <a:moveTo>
                    <a:pt x="698903" y="713780"/>
                  </a:moveTo>
                  <a:lnTo>
                    <a:pt x="698880" y="714501"/>
                  </a:lnTo>
                  <a:lnTo>
                    <a:pt x="696340" y="716914"/>
                  </a:lnTo>
                  <a:lnTo>
                    <a:pt x="693927" y="719327"/>
                  </a:lnTo>
                  <a:lnTo>
                    <a:pt x="700281" y="719327"/>
                  </a:lnTo>
                  <a:lnTo>
                    <a:pt x="698903" y="713780"/>
                  </a:lnTo>
                  <a:close/>
                </a:path>
                <a:path w="701039" h="721360">
                  <a:moveTo>
                    <a:pt x="605281" y="681608"/>
                  </a:moveTo>
                  <a:lnTo>
                    <a:pt x="601852" y="683513"/>
                  </a:lnTo>
                  <a:lnTo>
                    <a:pt x="600837" y="686942"/>
                  </a:lnTo>
                  <a:lnTo>
                    <a:pt x="599948" y="690371"/>
                  </a:lnTo>
                  <a:lnTo>
                    <a:pt x="601852" y="693801"/>
                  </a:lnTo>
                  <a:lnTo>
                    <a:pt x="605281" y="694816"/>
                  </a:lnTo>
                  <a:lnTo>
                    <a:pt x="688568" y="717964"/>
                  </a:lnTo>
                  <a:lnTo>
                    <a:pt x="687451" y="716788"/>
                  </a:lnTo>
                  <a:lnTo>
                    <a:pt x="671080" y="699931"/>
                  </a:lnTo>
                  <a:lnTo>
                    <a:pt x="608711" y="682498"/>
                  </a:lnTo>
                  <a:lnTo>
                    <a:pt x="605281" y="681608"/>
                  </a:lnTo>
                  <a:close/>
                </a:path>
                <a:path w="701039" h="721360">
                  <a:moveTo>
                    <a:pt x="683185" y="703315"/>
                  </a:moveTo>
                  <a:lnTo>
                    <a:pt x="685800" y="713866"/>
                  </a:lnTo>
                  <a:lnTo>
                    <a:pt x="693674" y="706246"/>
                  </a:lnTo>
                  <a:lnTo>
                    <a:pt x="683185" y="703315"/>
                  </a:lnTo>
                  <a:close/>
                </a:path>
                <a:path w="701039" h="721360">
                  <a:moveTo>
                    <a:pt x="680159" y="691102"/>
                  </a:moveTo>
                  <a:lnTo>
                    <a:pt x="683185" y="703315"/>
                  </a:lnTo>
                  <a:lnTo>
                    <a:pt x="693674" y="706246"/>
                  </a:lnTo>
                  <a:lnTo>
                    <a:pt x="685800" y="713866"/>
                  </a:lnTo>
                  <a:lnTo>
                    <a:pt x="698900" y="713866"/>
                  </a:lnTo>
                  <a:lnTo>
                    <a:pt x="697764" y="709194"/>
                  </a:lnTo>
                  <a:lnTo>
                    <a:pt x="696467" y="707898"/>
                  </a:lnTo>
                  <a:lnTo>
                    <a:pt x="680159" y="691102"/>
                  </a:lnTo>
                  <a:close/>
                </a:path>
                <a:path w="701039" h="721360">
                  <a:moveTo>
                    <a:pt x="697764" y="709194"/>
                  </a:moveTo>
                  <a:lnTo>
                    <a:pt x="698903" y="713780"/>
                  </a:lnTo>
                  <a:lnTo>
                    <a:pt x="699008" y="710438"/>
                  </a:lnTo>
                  <a:lnTo>
                    <a:pt x="697764" y="709194"/>
                  </a:lnTo>
                  <a:close/>
                </a:path>
                <a:path w="701039" h="721360">
                  <a:moveTo>
                    <a:pt x="672591" y="619759"/>
                  </a:moveTo>
                  <a:lnTo>
                    <a:pt x="669289" y="620521"/>
                  </a:lnTo>
                  <a:lnTo>
                    <a:pt x="665861" y="621411"/>
                  </a:lnTo>
                  <a:lnTo>
                    <a:pt x="663701" y="624839"/>
                  </a:lnTo>
                  <a:lnTo>
                    <a:pt x="664590" y="628268"/>
                  </a:lnTo>
                  <a:lnTo>
                    <a:pt x="680159" y="691102"/>
                  </a:lnTo>
                  <a:lnTo>
                    <a:pt x="696467" y="707898"/>
                  </a:lnTo>
                  <a:lnTo>
                    <a:pt x="697764" y="709194"/>
                  </a:lnTo>
                  <a:lnTo>
                    <a:pt x="676825" y="624839"/>
                  </a:lnTo>
                  <a:lnTo>
                    <a:pt x="676148" y="621791"/>
                  </a:lnTo>
                  <a:lnTo>
                    <a:pt x="672591" y="619759"/>
                  </a:lnTo>
                  <a:close/>
                </a:path>
                <a:path w="701039" h="721360">
                  <a:moveTo>
                    <a:pt x="9143" y="0"/>
                  </a:moveTo>
                  <a:lnTo>
                    <a:pt x="5079" y="0"/>
                  </a:lnTo>
                  <a:lnTo>
                    <a:pt x="0" y="4825"/>
                  </a:lnTo>
                  <a:lnTo>
                    <a:pt x="0" y="8889"/>
                  </a:lnTo>
                  <a:lnTo>
                    <a:pt x="2412" y="11429"/>
                  </a:lnTo>
                  <a:lnTo>
                    <a:pt x="671080" y="699931"/>
                  </a:lnTo>
                  <a:lnTo>
                    <a:pt x="683185" y="703315"/>
                  </a:lnTo>
                  <a:lnTo>
                    <a:pt x="680159" y="691102"/>
                  </a:lnTo>
                  <a:lnTo>
                    <a:pt x="11556" y="2539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D2C0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718561" y="1870709"/>
            <a:ext cx="19754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62213"/>
                </a:solidFill>
                <a:latin typeface="Times New Roman"/>
                <a:cs typeface="Times New Roman"/>
              </a:rPr>
              <a:t>Specific</a:t>
            </a:r>
            <a:r>
              <a:rPr dirty="0" sz="1800" spc="-7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562213"/>
                </a:solidFill>
                <a:latin typeface="Times New Roman"/>
                <a:cs typeface="Times New Roman"/>
              </a:rPr>
              <a:t>recognition?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0983" y="349123"/>
            <a:ext cx="55695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4000" b="1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WORKING</a:t>
            </a:r>
            <a:r>
              <a:rPr dirty="0" u="sng" sz="4000" spc="-20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4000" spc="-1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PRINCIPLE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0214" y="1258824"/>
            <a:ext cx="228600" cy="23926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0214" y="1798320"/>
            <a:ext cx="228600" cy="23926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0214" y="2747772"/>
            <a:ext cx="228600" cy="23926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0214" y="3697223"/>
            <a:ext cx="228600" cy="23926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0214" y="4648200"/>
            <a:ext cx="228600" cy="23926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550667" y="1018196"/>
            <a:ext cx="9142730" cy="436689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1269365" algn="l"/>
              </a:tabLst>
            </a:pP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Analyte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	diffuses</a:t>
            </a:r>
            <a:r>
              <a:rPr dirty="0" sz="2700" spc="-3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from</a:t>
            </a:r>
            <a:r>
              <a:rPr dirty="0" sz="2700" spc="-4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the</a:t>
            </a:r>
            <a:r>
              <a:rPr dirty="0" sz="2700" spc="-2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solution</a:t>
            </a:r>
            <a:r>
              <a:rPr dirty="0" sz="2700" spc="-7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to</a:t>
            </a:r>
            <a:r>
              <a:rPr dirty="0" sz="2700" spc="-3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the</a:t>
            </a:r>
            <a:r>
              <a:rPr dirty="0" sz="2700" spc="-4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surface</a:t>
            </a:r>
            <a:r>
              <a:rPr dirty="0" sz="2700" spc="-1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of</a:t>
            </a:r>
            <a:r>
              <a:rPr dirty="0" sz="2700" spc="-4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the</a:t>
            </a:r>
            <a:r>
              <a:rPr dirty="0" sz="2700" spc="-3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Biosensor.</a:t>
            </a:r>
            <a:endParaRPr sz="2700">
              <a:latin typeface="Times New Roman"/>
              <a:cs typeface="Times New Roman"/>
            </a:endParaRPr>
          </a:p>
          <a:p>
            <a:pPr marL="12700" marR="924560">
              <a:lnSpc>
                <a:spcPct val="100000"/>
              </a:lnSpc>
              <a:spcBef>
                <a:spcPts val="1005"/>
              </a:spcBef>
            </a:pP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Analyte</a:t>
            </a:r>
            <a:r>
              <a:rPr dirty="0" sz="2700" spc="-3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reacts</a:t>
            </a:r>
            <a:r>
              <a:rPr dirty="0" sz="2700" spc="-2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specifically</a:t>
            </a:r>
            <a:r>
              <a:rPr dirty="0" sz="2700" spc="-3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&amp;</a:t>
            </a:r>
            <a:r>
              <a:rPr dirty="0" sz="2700" spc="-1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efficiently</a:t>
            </a:r>
            <a:r>
              <a:rPr dirty="0" sz="2700" spc="-2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with</a:t>
            </a:r>
            <a:r>
              <a:rPr dirty="0" sz="2700" spc="-2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the</a:t>
            </a:r>
            <a:r>
              <a:rPr dirty="0" sz="2700" spc="-1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Biological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Component</a:t>
            </a:r>
            <a:r>
              <a:rPr dirty="0" sz="2700" spc="-5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of</a:t>
            </a:r>
            <a:r>
              <a:rPr dirty="0" sz="2700" spc="-2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the</a:t>
            </a:r>
            <a:r>
              <a:rPr dirty="0" sz="2700" spc="-2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Biosensor.</a:t>
            </a:r>
            <a:endParaRPr sz="2700">
              <a:latin typeface="Times New Roman"/>
              <a:cs typeface="Times New Roman"/>
            </a:endParaRPr>
          </a:p>
          <a:p>
            <a:pPr marL="12700" marR="901700">
              <a:lnSpc>
                <a:spcPct val="100000"/>
              </a:lnSpc>
              <a:spcBef>
                <a:spcPts val="1000"/>
              </a:spcBef>
            </a:pP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This</a:t>
            </a:r>
            <a:r>
              <a:rPr dirty="0" sz="2700" spc="-5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reaction</a:t>
            </a:r>
            <a:r>
              <a:rPr dirty="0" sz="2700" spc="-5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changes</a:t>
            </a:r>
            <a:r>
              <a:rPr dirty="0" sz="2700" spc="-6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the</a:t>
            </a:r>
            <a:r>
              <a:rPr dirty="0" sz="2700" spc="-3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physicochemical</a:t>
            </a:r>
            <a:r>
              <a:rPr dirty="0" sz="2700" spc="-5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properties</a:t>
            </a:r>
            <a:r>
              <a:rPr dirty="0" sz="2700" spc="-7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of</a:t>
            </a:r>
            <a:r>
              <a:rPr dirty="0" sz="2700" spc="-4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25">
                <a:solidFill>
                  <a:srgbClr val="562213"/>
                </a:solidFill>
                <a:latin typeface="Times New Roman"/>
                <a:cs typeface="Times New Roman"/>
              </a:rPr>
              <a:t>the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Transducer</a:t>
            </a:r>
            <a:r>
              <a:rPr dirty="0" sz="2700" spc="-15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surface.</a:t>
            </a:r>
            <a:endParaRPr sz="2700">
              <a:latin typeface="Times New Roman"/>
              <a:cs typeface="Times New Roman"/>
            </a:endParaRPr>
          </a:p>
          <a:p>
            <a:pPr marL="12700" marR="422275">
              <a:lnSpc>
                <a:spcPct val="100000"/>
              </a:lnSpc>
              <a:spcBef>
                <a:spcPts val="1000"/>
              </a:spcBef>
            </a:pP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This</a:t>
            </a:r>
            <a:r>
              <a:rPr dirty="0" sz="2700" spc="-4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leads</a:t>
            </a:r>
            <a:r>
              <a:rPr dirty="0" sz="2700" spc="-4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to</a:t>
            </a:r>
            <a:r>
              <a:rPr dirty="0" sz="2700" spc="-4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a</a:t>
            </a:r>
            <a:r>
              <a:rPr dirty="0" sz="2700" spc="-3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change</a:t>
            </a:r>
            <a:r>
              <a:rPr dirty="0" sz="2700" spc="-6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in</a:t>
            </a:r>
            <a:r>
              <a:rPr dirty="0" sz="2700" spc="-2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the</a:t>
            </a:r>
            <a:r>
              <a:rPr dirty="0" sz="2700" spc="-5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optical/electronic</a:t>
            </a:r>
            <a:r>
              <a:rPr dirty="0" sz="2700" spc="-6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properties</a:t>
            </a:r>
            <a:r>
              <a:rPr dirty="0" sz="2700" spc="-6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of</a:t>
            </a:r>
            <a:r>
              <a:rPr dirty="0" sz="2700" spc="-3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25">
                <a:solidFill>
                  <a:srgbClr val="562213"/>
                </a:solidFill>
                <a:latin typeface="Times New Roman"/>
                <a:cs typeface="Times New Roman"/>
              </a:rPr>
              <a:t>the 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Transducer</a:t>
            </a:r>
            <a:r>
              <a:rPr dirty="0" sz="2700" spc="-10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Surface.</a:t>
            </a:r>
            <a:endParaRPr sz="2700">
              <a:latin typeface="Times New Roman"/>
              <a:cs typeface="Times New Roman"/>
            </a:endParaRPr>
          </a:p>
          <a:p>
            <a:pPr marL="12700" marR="857885">
              <a:lnSpc>
                <a:spcPct val="100000"/>
              </a:lnSpc>
              <a:spcBef>
                <a:spcPts val="1005"/>
              </a:spcBef>
            </a:pP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The change</a:t>
            </a:r>
            <a:r>
              <a:rPr dirty="0" sz="2700" spc="-2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in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the optical/electronic</a:t>
            </a:r>
            <a:r>
              <a:rPr dirty="0" sz="2700" spc="-4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properties</a:t>
            </a:r>
            <a:r>
              <a:rPr dirty="0" sz="2700" spc="-2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35">
                <a:solidFill>
                  <a:srgbClr val="562213"/>
                </a:solidFill>
                <a:latin typeface="Times New Roman"/>
                <a:cs typeface="Times New Roman"/>
              </a:rPr>
              <a:t>is 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measured/converted</a:t>
            </a:r>
            <a:r>
              <a:rPr dirty="0" sz="2700" spc="-5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into</a:t>
            </a:r>
            <a:r>
              <a:rPr dirty="0" sz="2700" spc="-3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electrical</a:t>
            </a:r>
            <a:r>
              <a:rPr dirty="0" sz="2700" spc="-3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signal,</a:t>
            </a:r>
            <a:r>
              <a:rPr dirty="0" sz="2700" spc="-4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which</a:t>
            </a:r>
            <a:r>
              <a:rPr dirty="0" sz="2700" spc="-1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is</a:t>
            </a:r>
            <a:r>
              <a:rPr dirty="0" sz="2700" spc="-3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detected.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1863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</a:pPr>
            <a:r>
              <a:rPr dirty="0" u="sng" sz="4400" b="1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BASIC</a:t>
            </a:r>
            <a:r>
              <a:rPr dirty="0" u="sng" sz="4400" spc="-10" b="1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4400" spc="-1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CHARACTERESTICS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472296" y="1901139"/>
            <a:ext cx="242570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detection</a:t>
            </a:r>
            <a:r>
              <a:rPr dirty="0" sz="2700" spc="-3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of</a:t>
            </a:r>
            <a:r>
              <a:rPr dirty="0" sz="2700" spc="1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20">
                <a:solidFill>
                  <a:srgbClr val="562213"/>
                </a:solidFill>
                <a:latin typeface="Times New Roman"/>
                <a:cs typeface="Times New Roman"/>
              </a:rPr>
              <a:t>High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070607" y="1901139"/>
            <a:ext cx="9293860" cy="2748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3148965" indent="-342900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Wingdings"/>
              <a:buChar char=""/>
              <a:tabLst>
                <a:tab pos="355600" algn="l"/>
                <a:tab pos="2456815" algn="l"/>
              </a:tabLst>
            </a:pPr>
            <a:r>
              <a:rPr dirty="0" u="sng" sz="27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LINEARITY</a:t>
            </a:r>
            <a:r>
              <a:rPr dirty="0" sz="2700" b="1">
                <a:latin typeface="Times New Roman"/>
                <a:cs typeface="Times New Roman"/>
              </a:rPr>
              <a:t>	:</a:t>
            </a:r>
            <a:r>
              <a:rPr dirty="0" sz="2700" spc="-5" b="1"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Should</a:t>
            </a:r>
            <a:r>
              <a:rPr dirty="0" sz="2700" spc="-1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be High</a:t>
            </a:r>
            <a:r>
              <a:rPr dirty="0" sz="2700" spc="-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– For</a:t>
            </a:r>
            <a:r>
              <a:rPr dirty="0" sz="2700" spc="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25">
                <a:solidFill>
                  <a:srgbClr val="562213"/>
                </a:solidFill>
                <a:latin typeface="Times New Roman"/>
                <a:cs typeface="Times New Roman"/>
              </a:rPr>
              <a:t>the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Substrate</a:t>
            </a:r>
            <a:r>
              <a:rPr dirty="0" sz="2700" spc="-6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Concentration.</a:t>
            </a:r>
            <a:endParaRPr sz="2700">
              <a:latin typeface="Times New Roman"/>
              <a:cs typeface="Times New Roman"/>
            </a:endParaRPr>
          </a:p>
          <a:p>
            <a:pPr marL="355600" marR="617220" indent="-34290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u="sng" sz="27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SENSITIVITY</a:t>
            </a:r>
            <a:r>
              <a:rPr dirty="0" sz="2700" spc="-50" b="1"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:</a:t>
            </a:r>
            <a:r>
              <a:rPr dirty="0" sz="2700" spc="-8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45">
                <a:solidFill>
                  <a:srgbClr val="562213"/>
                </a:solidFill>
                <a:latin typeface="Times New Roman"/>
                <a:cs typeface="Times New Roman"/>
              </a:rPr>
              <a:t>Value</a:t>
            </a:r>
            <a:r>
              <a:rPr dirty="0" sz="2700" spc="-3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of</a:t>
            </a:r>
            <a:r>
              <a:rPr dirty="0" sz="2700" spc="-4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Electrode</a:t>
            </a:r>
            <a:r>
              <a:rPr dirty="0" sz="2700" spc="-5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Response</a:t>
            </a:r>
            <a:r>
              <a:rPr dirty="0" sz="2700" spc="-4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per</a:t>
            </a:r>
            <a:r>
              <a:rPr dirty="0" sz="2700" spc="-3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Substrate Concentration.</a:t>
            </a:r>
            <a:endParaRPr sz="27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Wingdings"/>
              <a:buChar char=""/>
              <a:tabLst>
                <a:tab pos="355600" algn="l"/>
                <a:tab pos="7328534" algn="l"/>
              </a:tabLst>
            </a:pPr>
            <a:r>
              <a:rPr dirty="0" u="sng" sz="27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SELECTIVITY</a:t>
            </a:r>
            <a:r>
              <a:rPr dirty="0" sz="2700" spc="-45" b="1"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:</a:t>
            </a:r>
            <a:r>
              <a:rPr dirty="0" sz="2700" spc="-5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Chemical</a:t>
            </a:r>
            <a:r>
              <a:rPr dirty="0" sz="2700" spc="-4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Interference</a:t>
            </a:r>
            <a:r>
              <a:rPr dirty="0" sz="2700" spc="-5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must</a:t>
            </a:r>
            <a:r>
              <a:rPr dirty="0" sz="2700" spc="-4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25">
                <a:solidFill>
                  <a:srgbClr val="562213"/>
                </a:solidFill>
                <a:latin typeface="Times New Roman"/>
                <a:cs typeface="Times New Roman"/>
              </a:rPr>
              <a:t>be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	minimized</a:t>
            </a:r>
            <a:r>
              <a:rPr dirty="0" sz="2700" spc="-7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25">
                <a:solidFill>
                  <a:srgbClr val="562213"/>
                </a:solidFill>
                <a:latin typeface="Times New Roman"/>
                <a:cs typeface="Times New Roman"/>
              </a:rPr>
              <a:t>for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obtaining</a:t>
            </a:r>
            <a:r>
              <a:rPr dirty="0" sz="2700" spc="-8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Correct</a:t>
            </a:r>
            <a:r>
              <a:rPr dirty="0" sz="2700" spc="-4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Result.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70607" y="4751958"/>
            <a:ext cx="884618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Wingdings"/>
              <a:buChar char=""/>
              <a:tabLst>
                <a:tab pos="355600" algn="l"/>
                <a:tab pos="7328534" algn="l"/>
              </a:tabLst>
            </a:pPr>
            <a:r>
              <a:rPr dirty="0" u="sng" sz="27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RESPONSE</a:t>
            </a:r>
            <a:r>
              <a:rPr dirty="0" u="sng" sz="2700" spc="-9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7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TIME</a:t>
            </a:r>
            <a:r>
              <a:rPr dirty="0" u="sng" sz="2700" spc="-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2700" spc="-55" b="1"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:Time</a:t>
            </a:r>
            <a:r>
              <a:rPr dirty="0" sz="2700" spc="-5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necessary</a:t>
            </a:r>
            <a:r>
              <a:rPr dirty="0" sz="2700" spc="-7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for</a:t>
            </a:r>
            <a:r>
              <a:rPr dirty="0" sz="2700" spc="-4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having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	95%</a:t>
            </a:r>
            <a:r>
              <a:rPr dirty="0" sz="2700" spc="-3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of</a:t>
            </a:r>
            <a:r>
              <a:rPr dirty="0" sz="2700" spc="-3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25">
                <a:solidFill>
                  <a:srgbClr val="562213"/>
                </a:solidFill>
                <a:latin typeface="Times New Roman"/>
                <a:cs typeface="Times New Roman"/>
              </a:rPr>
              <a:t>the 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Response.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5380" rIns="0" bIns="0" rtlCol="0" vert="horz">
            <a:spAutoFit/>
          </a:bodyPr>
          <a:lstStyle/>
          <a:p>
            <a:pPr marL="2651760">
              <a:lnSpc>
                <a:spcPct val="100000"/>
              </a:lnSpc>
              <a:spcBef>
                <a:spcPts val="100"/>
              </a:spcBef>
            </a:pPr>
            <a:r>
              <a:rPr dirty="0" u="sng" sz="3600" spc="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600" spc="-7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ADVANTAGES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011170" y="1631061"/>
            <a:ext cx="6109335" cy="325564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Highly</a:t>
            </a:r>
            <a:r>
              <a:rPr dirty="0" sz="2700" spc="-1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Specific.</a:t>
            </a:r>
            <a:endParaRPr sz="2700">
              <a:latin typeface="Times New Roman"/>
              <a:cs typeface="Times New Roman"/>
            </a:endParaRPr>
          </a:p>
          <a:p>
            <a:pPr marL="12700" marR="5080">
              <a:lnSpc>
                <a:spcPct val="130700"/>
              </a:lnSpc>
            </a:pP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Independent</a:t>
            </a:r>
            <a:r>
              <a:rPr dirty="0" sz="2700" spc="-7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of</a:t>
            </a:r>
            <a:r>
              <a:rPr dirty="0" sz="2700" spc="-3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Factors</a:t>
            </a:r>
            <a:r>
              <a:rPr dirty="0" sz="2700" spc="-7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like</a:t>
            </a:r>
            <a:r>
              <a:rPr dirty="0" sz="2700" spc="-3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stirring,</a:t>
            </a:r>
            <a:r>
              <a:rPr dirty="0" sz="2700" spc="-6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pH,</a:t>
            </a:r>
            <a:r>
              <a:rPr dirty="0" sz="2700" spc="-3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20">
                <a:solidFill>
                  <a:srgbClr val="562213"/>
                </a:solidFill>
                <a:latin typeface="Times New Roman"/>
                <a:cs typeface="Times New Roman"/>
              </a:rPr>
              <a:t>etc.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Linear</a:t>
            </a:r>
            <a:r>
              <a:rPr dirty="0" sz="2700" spc="-3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response,</a:t>
            </a:r>
            <a:r>
              <a:rPr dirty="0" sz="2700" spc="-9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Tiny</a:t>
            </a:r>
            <a:r>
              <a:rPr dirty="0" sz="2700" spc="-4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&amp;</a:t>
            </a:r>
            <a:r>
              <a:rPr dirty="0" sz="2700" spc="-2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Biocompatible.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Easy</a:t>
            </a:r>
            <a:r>
              <a:rPr dirty="0" sz="2700" spc="-3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to</a:t>
            </a:r>
            <a:r>
              <a:rPr dirty="0" sz="2700" spc="-4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Use,</a:t>
            </a:r>
            <a:r>
              <a:rPr dirty="0" sz="2700" spc="-3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Durable.</a:t>
            </a:r>
            <a:endParaRPr sz="2700">
              <a:latin typeface="Times New Roman"/>
              <a:cs typeface="Times New Roman"/>
            </a:endParaRPr>
          </a:p>
          <a:p>
            <a:pPr marL="12700" marR="760730">
              <a:lnSpc>
                <a:spcPct val="130700"/>
              </a:lnSpc>
              <a:spcBef>
                <a:spcPts val="5"/>
              </a:spcBef>
            </a:pP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Require</a:t>
            </a:r>
            <a:r>
              <a:rPr dirty="0" sz="2700" spc="-4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only</a:t>
            </a:r>
            <a:r>
              <a:rPr dirty="0" sz="2700" spc="-6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Small</a:t>
            </a:r>
            <a:r>
              <a:rPr dirty="0" sz="2700" spc="-3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Sample</a:t>
            </a:r>
            <a:r>
              <a:rPr dirty="0" sz="2700" spc="-8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Volume.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Rapid,</a:t>
            </a:r>
            <a:r>
              <a:rPr dirty="0" sz="2700" spc="-17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Accurate, Stable</a:t>
            </a:r>
            <a:r>
              <a:rPr dirty="0" sz="2700" spc="-2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562213"/>
                </a:solidFill>
                <a:latin typeface="Times New Roman"/>
                <a:cs typeface="Times New Roman"/>
              </a:rPr>
              <a:t>&amp;</a:t>
            </a:r>
            <a:r>
              <a:rPr dirty="0" sz="2700" spc="5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562213"/>
                </a:solidFill>
                <a:latin typeface="Times New Roman"/>
                <a:cs typeface="Times New Roman"/>
              </a:rPr>
              <a:t>Sterilizable.</a:t>
            </a:r>
            <a:endParaRPr sz="27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589" y="1870329"/>
            <a:ext cx="228600" cy="23926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589" y="2408301"/>
            <a:ext cx="228600" cy="23926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589" y="2946273"/>
            <a:ext cx="228600" cy="23926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589" y="3485769"/>
            <a:ext cx="228600" cy="23926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589" y="4023740"/>
            <a:ext cx="228600" cy="23926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589" y="4561713"/>
            <a:ext cx="228600" cy="2392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0220" y="291211"/>
            <a:ext cx="81426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4000" spc="-25" b="1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TYPICAL</a:t>
            </a:r>
            <a:r>
              <a:rPr dirty="0" u="sng" sz="4000" spc="-19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400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SENSING</a:t>
            </a:r>
            <a:r>
              <a:rPr dirty="0" sz="4000" spc="-245" b="1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u="sng" sz="4000" spc="-10" b="1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TECHNIQUES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718561" y="1378076"/>
            <a:ext cx="7097395" cy="433641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2700" spc="12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dirty="0" sz="2700" spc="120">
                <a:solidFill>
                  <a:srgbClr val="404040"/>
                </a:solidFill>
                <a:latin typeface="Times New Roman"/>
                <a:cs typeface="Times New Roman"/>
              </a:rPr>
              <a:t>Fluorescence.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700" spc="459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dirty="0" sz="2700" spc="459">
                <a:solidFill>
                  <a:srgbClr val="404040"/>
                </a:solidFill>
                <a:latin typeface="Times New Roman"/>
                <a:cs typeface="Times New Roman"/>
              </a:rPr>
              <a:t>DNA</a:t>
            </a:r>
            <a:r>
              <a:rPr dirty="0" sz="2700" spc="-1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404040"/>
                </a:solidFill>
                <a:latin typeface="Times New Roman"/>
                <a:cs typeface="Times New Roman"/>
              </a:rPr>
              <a:t>Microarray.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700" spc="475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dirty="0" sz="2700" spc="475">
                <a:solidFill>
                  <a:srgbClr val="404040"/>
                </a:solidFill>
                <a:latin typeface="Times New Roman"/>
                <a:cs typeface="Times New Roman"/>
              </a:rPr>
              <a:t>SPR</a:t>
            </a:r>
            <a:r>
              <a:rPr dirty="0" sz="2700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404040"/>
                </a:solidFill>
                <a:latin typeface="Times New Roman"/>
                <a:cs typeface="Times New Roman"/>
              </a:rPr>
              <a:t>(Surface Plasma</a:t>
            </a:r>
            <a:r>
              <a:rPr dirty="0" sz="2700" spc="-1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404040"/>
                </a:solidFill>
                <a:latin typeface="Times New Roman"/>
                <a:cs typeface="Times New Roman"/>
              </a:rPr>
              <a:t>Resistance).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700" spc="18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dirty="0" sz="2700" spc="180">
                <a:solidFill>
                  <a:srgbClr val="404040"/>
                </a:solidFill>
                <a:latin typeface="Times New Roman"/>
                <a:cs typeface="Times New Roman"/>
              </a:rPr>
              <a:t>Impedance</a:t>
            </a:r>
            <a:r>
              <a:rPr dirty="0" sz="27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404040"/>
                </a:solidFill>
                <a:latin typeface="Times New Roman"/>
                <a:cs typeface="Times New Roman"/>
              </a:rPr>
              <a:t>Spectroscopy.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700" spc="475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dirty="0" sz="2700" spc="475">
                <a:solidFill>
                  <a:srgbClr val="404040"/>
                </a:solidFill>
                <a:latin typeface="Times New Roman"/>
                <a:cs typeface="Times New Roman"/>
              </a:rPr>
              <a:t>SPM</a:t>
            </a:r>
            <a:r>
              <a:rPr dirty="0" sz="2700" spc="1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404040"/>
                </a:solidFill>
                <a:latin typeface="Times New Roman"/>
                <a:cs typeface="Times New Roman"/>
              </a:rPr>
              <a:t>(Scanning</a:t>
            </a:r>
            <a:r>
              <a:rPr dirty="0" sz="2700" spc="-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404040"/>
                </a:solidFill>
                <a:latin typeface="Times New Roman"/>
                <a:cs typeface="Times New Roman"/>
              </a:rPr>
              <a:t>Probe</a:t>
            </a:r>
            <a:r>
              <a:rPr dirty="0" sz="2700" spc="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 spc="-25">
                <a:solidFill>
                  <a:srgbClr val="404040"/>
                </a:solidFill>
                <a:latin typeface="Times New Roman"/>
                <a:cs typeface="Times New Roman"/>
              </a:rPr>
              <a:t>Microscopy,</a:t>
            </a:r>
            <a:r>
              <a:rPr dirty="0" sz="2700" spc="-16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404040"/>
                </a:solidFill>
                <a:latin typeface="Times New Roman"/>
                <a:cs typeface="Times New Roman"/>
              </a:rPr>
              <a:t>AFM,</a:t>
            </a:r>
            <a:r>
              <a:rPr dirty="0" sz="2700" spc="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404040"/>
                </a:solidFill>
                <a:latin typeface="Times New Roman"/>
                <a:cs typeface="Times New Roman"/>
              </a:rPr>
              <a:t>STM).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700" spc="475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dirty="0" sz="2700" spc="475">
                <a:solidFill>
                  <a:srgbClr val="404040"/>
                </a:solidFill>
                <a:latin typeface="Times New Roman"/>
                <a:cs typeface="Times New Roman"/>
              </a:rPr>
              <a:t>QCM</a:t>
            </a:r>
            <a:r>
              <a:rPr dirty="0" sz="2700" spc="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404040"/>
                </a:solidFill>
                <a:latin typeface="Times New Roman"/>
                <a:cs typeface="Times New Roman"/>
              </a:rPr>
              <a:t>(Quartz</a:t>
            </a:r>
            <a:r>
              <a:rPr dirty="0" sz="2700" spc="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404040"/>
                </a:solidFill>
                <a:latin typeface="Times New Roman"/>
                <a:cs typeface="Times New Roman"/>
              </a:rPr>
              <a:t>Crystal</a:t>
            </a:r>
            <a:r>
              <a:rPr dirty="0" sz="2700" spc="-1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404040"/>
                </a:solidFill>
                <a:latin typeface="Times New Roman"/>
                <a:cs typeface="Times New Roman"/>
              </a:rPr>
              <a:t>Microbalance).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700" spc="38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dirty="0" sz="2700" spc="380">
                <a:solidFill>
                  <a:srgbClr val="404040"/>
                </a:solidFill>
                <a:latin typeface="Times New Roman"/>
                <a:cs typeface="Times New Roman"/>
              </a:rPr>
              <a:t>SERS</a:t>
            </a:r>
            <a:r>
              <a:rPr dirty="0" sz="2700" spc="-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404040"/>
                </a:solidFill>
                <a:latin typeface="Times New Roman"/>
                <a:cs typeface="Times New Roman"/>
              </a:rPr>
              <a:t>(Surface</a:t>
            </a:r>
            <a:r>
              <a:rPr dirty="0" sz="2700" spc="-4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404040"/>
                </a:solidFill>
                <a:latin typeface="Times New Roman"/>
                <a:cs typeface="Times New Roman"/>
              </a:rPr>
              <a:t>Enhanced</a:t>
            </a:r>
            <a:r>
              <a:rPr dirty="0" sz="2700" spc="-6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404040"/>
                </a:solidFill>
                <a:latin typeface="Times New Roman"/>
                <a:cs typeface="Times New Roman"/>
              </a:rPr>
              <a:t>Raman</a:t>
            </a:r>
            <a:r>
              <a:rPr dirty="0" sz="2700" spc="-4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404040"/>
                </a:solidFill>
                <a:latin typeface="Times New Roman"/>
                <a:cs typeface="Times New Roman"/>
              </a:rPr>
              <a:t>Spectroscopy).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700" spc="9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dirty="0" sz="2700" spc="90">
                <a:solidFill>
                  <a:srgbClr val="404040"/>
                </a:solidFill>
                <a:latin typeface="Times New Roman"/>
                <a:cs typeface="Times New Roman"/>
              </a:rPr>
              <a:t>Electrochemical.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9961" y="641680"/>
            <a:ext cx="150050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600" spc="-10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TYPES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358644" y="1301877"/>
            <a:ext cx="6456045" cy="3507104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A42F0F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700" spc="-10">
                <a:latin typeface="Times New Roman"/>
                <a:cs typeface="Times New Roman"/>
              </a:rPr>
              <a:t>Calorimetric/Thermal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Detection</a:t>
            </a:r>
            <a:r>
              <a:rPr dirty="0" sz="2700" spc="-7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Biosensors.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A42F0F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Optical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Biosensors.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A42F0F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Resonant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Biosensors.</a:t>
            </a:r>
            <a:endParaRPr sz="2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85"/>
              </a:spcBef>
              <a:buClr>
                <a:srgbClr val="A42F0F"/>
              </a:buClr>
              <a:buFont typeface="Wingdings"/>
              <a:buChar char=""/>
              <a:tabLst>
                <a:tab pos="354965" algn="l"/>
              </a:tabLst>
            </a:pPr>
            <a:r>
              <a:rPr dirty="0" sz="2700">
                <a:latin typeface="Times New Roman"/>
                <a:cs typeface="Times New Roman"/>
              </a:rPr>
              <a:t>Piezoelectric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Biosensors.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A42F0F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Ion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Sensitive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Biosensors.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A42F0F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700" spc="-10">
                <a:latin typeface="Times New Roman"/>
                <a:cs typeface="Times New Roman"/>
              </a:rPr>
              <a:t>Electrochemical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Biosensors.</a:t>
            </a:r>
            <a:endParaRPr sz="2700">
              <a:latin typeface="Times New Roman"/>
              <a:cs typeface="Times New Roman"/>
            </a:endParaRPr>
          </a:p>
          <a:p>
            <a:pPr lvl="1" marL="3016250" indent="-342900">
              <a:lnSpc>
                <a:spcPct val="100000"/>
              </a:lnSpc>
              <a:spcBef>
                <a:spcPts val="685"/>
              </a:spcBef>
              <a:buClr>
                <a:srgbClr val="A42F0F"/>
              </a:buClr>
              <a:buFont typeface="Wingdings"/>
              <a:buChar char=""/>
              <a:tabLst>
                <a:tab pos="3016250" algn="l"/>
              </a:tabLst>
            </a:pPr>
            <a:r>
              <a:rPr dirty="0" sz="2700">
                <a:latin typeface="Times New Roman"/>
                <a:cs typeface="Times New Roman"/>
              </a:rPr>
              <a:t>Conductimetric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Sensors.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90846" y="4783327"/>
            <a:ext cx="2390775" cy="101917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65760" indent="-342900">
              <a:lnSpc>
                <a:spcPct val="100000"/>
              </a:lnSpc>
              <a:spcBef>
                <a:spcPts val="770"/>
              </a:spcBef>
              <a:buClr>
                <a:srgbClr val="A42F0F"/>
              </a:buClr>
              <a:buFont typeface="Wingdings"/>
              <a:buChar char=""/>
              <a:tabLst>
                <a:tab pos="365760" algn="l"/>
              </a:tabLst>
            </a:pPr>
            <a:r>
              <a:rPr dirty="0" sz="2700" spc="-10">
                <a:latin typeface="Times New Roman"/>
                <a:cs typeface="Times New Roman"/>
              </a:rPr>
              <a:t>Amperometric</a:t>
            </a:r>
            <a:endParaRPr sz="2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A42F0F"/>
              </a:buClr>
              <a:buFont typeface="Wingdings"/>
              <a:buChar char=""/>
              <a:tabLst>
                <a:tab pos="354965" algn="l"/>
              </a:tabLst>
            </a:pPr>
            <a:r>
              <a:rPr dirty="0" sz="2700" spc="-10">
                <a:latin typeface="Times New Roman"/>
                <a:cs typeface="Times New Roman"/>
              </a:rPr>
              <a:t>Potentiometric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601839" y="4783327"/>
            <a:ext cx="1189990" cy="1019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90" marR="5080" indent="-9525">
              <a:lnSpc>
                <a:spcPct val="120700"/>
              </a:lnSpc>
              <a:spcBef>
                <a:spcPts val="100"/>
              </a:spcBef>
            </a:pPr>
            <a:r>
              <a:rPr dirty="0" sz="2700" spc="-10">
                <a:latin typeface="Times New Roman"/>
                <a:cs typeface="Times New Roman"/>
              </a:rPr>
              <a:t>Sensors. Sensors.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18561" y="220435"/>
            <a:ext cx="7249795" cy="581533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10"/>
              </a:spcBef>
              <a:buClr>
                <a:srgbClr val="A42F0F"/>
              </a:buClr>
              <a:buFont typeface="Wingdings"/>
              <a:buChar char=""/>
              <a:tabLst>
                <a:tab pos="354965" algn="l"/>
              </a:tabLst>
            </a:pPr>
            <a:r>
              <a:rPr dirty="0" u="sng" sz="2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Calorimetric</a:t>
            </a:r>
            <a:r>
              <a:rPr dirty="0" u="sng" sz="2800" spc="-8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/</a:t>
            </a:r>
            <a:r>
              <a:rPr dirty="0" u="sng" sz="2800" spc="-1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Thermal</a:t>
            </a:r>
            <a:r>
              <a:rPr dirty="0" u="sng" sz="2800" spc="-7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Detection</a:t>
            </a:r>
            <a:r>
              <a:rPr dirty="0" u="sng" sz="2800" spc="-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Biosensors.</a:t>
            </a:r>
            <a:endParaRPr sz="2800">
              <a:latin typeface="Times New Roman"/>
              <a:cs typeface="Times New Roman"/>
            </a:endParaRPr>
          </a:p>
          <a:p>
            <a:pPr lvl="1" marL="1052195" indent="-342900">
              <a:lnSpc>
                <a:spcPct val="100000"/>
              </a:lnSpc>
              <a:spcBef>
                <a:spcPts val="685"/>
              </a:spcBef>
              <a:buClr>
                <a:srgbClr val="A42F0F"/>
              </a:buClr>
              <a:buFont typeface="Wingdings"/>
              <a:buChar char=""/>
              <a:tabLst>
                <a:tab pos="1052195" algn="l"/>
                <a:tab pos="1871980" algn="l"/>
                <a:tab pos="5354955" algn="l"/>
                <a:tab pos="5811520" algn="l"/>
              </a:tabLst>
            </a:pPr>
            <a:r>
              <a:rPr dirty="0" sz="2700" spc="-20">
                <a:latin typeface="Times New Roman"/>
                <a:cs typeface="Times New Roman"/>
              </a:rPr>
              <a:t>Uses</a:t>
            </a:r>
            <a:r>
              <a:rPr dirty="0" sz="2700">
                <a:latin typeface="Times New Roman"/>
                <a:cs typeface="Times New Roman"/>
              </a:rPr>
              <a:t>	Absorption</a:t>
            </a:r>
            <a:r>
              <a:rPr dirty="0" sz="2700" spc="-5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/ </a:t>
            </a:r>
            <a:r>
              <a:rPr dirty="0" sz="2700" spc="-10">
                <a:latin typeface="Times New Roman"/>
                <a:cs typeface="Times New Roman"/>
              </a:rPr>
              <a:t>Production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-25">
                <a:latin typeface="Times New Roman"/>
                <a:cs typeface="Times New Roman"/>
              </a:rPr>
              <a:t>of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-10">
                <a:latin typeface="Times New Roman"/>
                <a:cs typeface="Times New Roman"/>
              </a:rPr>
              <a:t>Heat.</a:t>
            </a:r>
            <a:endParaRPr sz="2700">
              <a:latin typeface="Times New Roman"/>
              <a:cs typeface="Times New Roman"/>
            </a:endParaRPr>
          </a:p>
          <a:p>
            <a:pPr lvl="1" marL="842010" marR="482600" indent="-163195">
              <a:lnSpc>
                <a:spcPts val="3000"/>
              </a:lnSpc>
              <a:spcBef>
                <a:spcPts val="975"/>
              </a:spcBef>
              <a:buFont typeface="Wingdings"/>
              <a:buChar char=""/>
              <a:tabLst>
                <a:tab pos="842010" algn="l"/>
                <a:tab pos="1021715" algn="l"/>
                <a:tab pos="4006850" algn="l"/>
              </a:tabLst>
            </a:pPr>
            <a:r>
              <a:rPr dirty="0" sz="27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2700" spc="-20">
                <a:latin typeface="Times New Roman"/>
                <a:cs typeface="Times New Roman"/>
              </a:rPr>
              <a:t>Total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heat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produced/absorbed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is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ᾶ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Molar </a:t>
            </a:r>
            <a:r>
              <a:rPr dirty="0" sz="2700" spc="-20">
                <a:latin typeface="Times New Roman"/>
                <a:cs typeface="Times New Roman"/>
              </a:rPr>
              <a:t>Enthalpy/Total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No.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 spc="-25">
                <a:latin typeface="Times New Roman"/>
                <a:cs typeface="Times New Roman"/>
              </a:rPr>
              <a:t>of</a:t>
            </a:r>
            <a:r>
              <a:rPr dirty="0" sz="2700">
                <a:latin typeface="Times New Roman"/>
                <a:cs typeface="Times New Roman"/>
              </a:rPr>
              <a:t>	molecules</a:t>
            </a:r>
            <a:r>
              <a:rPr dirty="0" sz="2700" spc="-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in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rn.</a:t>
            </a:r>
            <a:endParaRPr sz="2800">
              <a:latin typeface="Times New Roman"/>
              <a:cs typeface="Times New Roman"/>
            </a:endParaRPr>
          </a:p>
          <a:p>
            <a:pPr marL="937894" indent="-342900">
              <a:lnSpc>
                <a:spcPct val="100000"/>
              </a:lnSpc>
              <a:spcBef>
                <a:spcPts val="635"/>
              </a:spcBef>
              <a:buClr>
                <a:srgbClr val="A42F0F"/>
              </a:buClr>
              <a:buFont typeface="Wingdings"/>
              <a:buChar char=""/>
              <a:tabLst>
                <a:tab pos="937894" algn="l"/>
              </a:tabLst>
            </a:pPr>
            <a:r>
              <a:rPr dirty="0" sz="2700" spc="-25">
                <a:latin typeface="Times New Roman"/>
                <a:cs typeface="Times New Roman"/>
              </a:rPr>
              <a:t>Temp.</a:t>
            </a:r>
            <a:r>
              <a:rPr dirty="0" sz="2700" spc="-6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measured</a:t>
            </a:r>
            <a:r>
              <a:rPr dirty="0" sz="2700" spc="-7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by</a:t>
            </a:r>
            <a:r>
              <a:rPr dirty="0" sz="2700" spc="-8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Enzyme</a:t>
            </a:r>
            <a:r>
              <a:rPr dirty="0" sz="2700" spc="-11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Thermistors.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Advantages: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80"/>
              </a:spcBef>
              <a:buClr>
                <a:srgbClr val="A42F0F"/>
              </a:buClr>
              <a:buFont typeface="Arial MT"/>
              <a:buChar char="•"/>
              <a:tabLst>
                <a:tab pos="354965" algn="l"/>
              </a:tabLst>
            </a:pPr>
            <a:r>
              <a:rPr dirty="0" sz="2700">
                <a:latin typeface="Times New Roman"/>
                <a:cs typeface="Times New Roman"/>
              </a:rPr>
              <a:t>No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need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of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Frequent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recalibration.</a:t>
            </a:r>
            <a:endParaRPr sz="2700">
              <a:latin typeface="Times New Roman"/>
              <a:cs typeface="Times New Roman"/>
            </a:endParaRPr>
          </a:p>
          <a:p>
            <a:pPr marL="355600" marR="772795" indent="-342900">
              <a:lnSpc>
                <a:spcPts val="3000"/>
              </a:lnSpc>
              <a:spcBef>
                <a:spcPts val="969"/>
              </a:spcBef>
              <a:buClr>
                <a:srgbClr val="A42F0F"/>
              </a:buClr>
              <a:buFont typeface="Arial MT"/>
              <a:buChar char="•"/>
              <a:tabLst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Insensitive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to the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Optical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&amp;</a:t>
            </a:r>
            <a:r>
              <a:rPr dirty="0" sz="2700" spc="-10">
                <a:latin typeface="Times New Roman"/>
                <a:cs typeface="Times New Roman"/>
              </a:rPr>
              <a:t> Electrochemical </a:t>
            </a:r>
            <a:r>
              <a:rPr dirty="0" sz="2700">
                <a:latin typeface="Times New Roman"/>
                <a:cs typeface="Times New Roman"/>
              </a:rPr>
              <a:t>Properties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of</a:t>
            </a:r>
            <a:r>
              <a:rPr dirty="0" sz="2700" spc="1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the</a:t>
            </a:r>
            <a:r>
              <a:rPr dirty="0" sz="2700" spc="-10">
                <a:latin typeface="Times New Roman"/>
                <a:cs typeface="Times New Roman"/>
              </a:rPr>
              <a:t> sample</a:t>
            </a:r>
            <a:r>
              <a:rPr dirty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Uses: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1983105" algn="l"/>
              </a:tabLst>
            </a:pPr>
            <a:r>
              <a:rPr dirty="0" sz="2700">
                <a:latin typeface="Times New Roman"/>
                <a:cs typeface="Times New Roman"/>
              </a:rPr>
              <a:t>Detection</a:t>
            </a:r>
            <a:r>
              <a:rPr dirty="0" sz="2700" spc="-90">
                <a:latin typeface="Times New Roman"/>
                <a:cs typeface="Times New Roman"/>
              </a:rPr>
              <a:t> </a:t>
            </a:r>
            <a:r>
              <a:rPr dirty="0" sz="2700" spc="-25">
                <a:latin typeface="Times New Roman"/>
                <a:cs typeface="Times New Roman"/>
              </a:rPr>
              <a:t>of:</a:t>
            </a:r>
            <a:r>
              <a:rPr dirty="0" sz="2700">
                <a:latin typeface="Times New Roman"/>
                <a:cs typeface="Times New Roman"/>
              </a:rPr>
              <a:t>	(1)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Pesticides</a:t>
            </a:r>
            <a:r>
              <a:rPr dirty="0" sz="2700" spc="-65">
                <a:latin typeface="Times New Roman"/>
                <a:cs typeface="Times New Roman"/>
              </a:rPr>
              <a:t> </a:t>
            </a:r>
            <a:r>
              <a:rPr dirty="0" sz="2700" spc="-50"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  <a:p>
            <a:pPr marL="1955800">
              <a:lnSpc>
                <a:spcPct val="100000"/>
              </a:lnSpc>
              <a:spcBef>
                <a:spcPts val="670"/>
              </a:spcBef>
            </a:pPr>
            <a:r>
              <a:rPr dirty="0" sz="2700">
                <a:latin typeface="Times New Roman"/>
                <a:cs typeface="Times New Roman"/>
              </a:rPr>
              <a:t>(2)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Pathogenic</a:t>
            </a:r>
            <a:r>
              <a:rPr dirty="0" sz="2700" spc="-6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Bacteria.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60" y="765048"/>
            <a:ext cx="9217152" cy="53995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38601" y="705233"/>
            <a:ext cx="7025005" cy="5065395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125"/>
              </a:spcBef>
              <a:buClr>
                <a:srgbClr val="A42F0F"/>
              </a:buClr>
              <a:buFont typeface="Wingdings"/>
              <a:buChar char=""/>
              <a:tabLst>
                <a:tab pos="354965" algn="l"/>
              </a:tabLst>
            </a:pPr>
            <a:r>
              <a:rPr dirty="0" u="sng" sz="2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Optical</a:t>
            </a:r>
            <a:r>
              <a:rPr dirty="0" u="sng" sz="28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Biosensors.</a:t>
            </a:r>
            <a:endParaRPr sz="2800">
              <a:latin typeface="Times New Roman"/>
              <a:cs typeface="Times New Roman"/>
            </a:endParaRPr>
          </a:p>
          <a:p>
            <a:pPr lvl="1" marL="725805" indent="-34290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Wingdings"/>
              <a:buChar char=""/>
              <a:tabLst>
                <a:tab pos="725805" algn="l"/>
              </a:tabLst>
            </a:pPr>
            <a:r>
              <a:rPr dirty="0" sz="2700">
                <a:latin typeface="Times New Roman"/>
                <a:cs typeface="Times New Roman"/>
              </a:rPr>
              <a:t>Colorimetric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for</a:t>
            </a:r>
            <a:r>
              <a:rPr dirty="0" sz="2700" spc="15">
                <a:latin typeface="Times New Roman"/>
                <a:cs typeface="Times New Roman"/>
              </a:rPr>
              <a:t> </a:t>
            </a:r>
            <a:r>
              <a:rPr dirty="0" u="sng" sz="27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colour</a:t>
            </a:r>
            <a:r>
              <a:rPr dirty="0" sz="2700" spc="-20" i="1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-</a:t>
            </a:r>
            <a:r>
              <a:rPr dirty="0" sz="2700" spc="-1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Measures</a:t>
            </a:r>
            <a:r>
              <a:rPr dirty="0" sz="2700" spc="-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change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 spc="-25">
                <a:latin typeface="Times New Roman"/>
                <a:cs typeface="Times New Roman"/>
              </a:rPr>
              <a:t>in</a:t>
            </a:r>
            <a:endParaRPr sz="2700">
              <a:latin typeface="Times New Roman"/>
              <a:cs typeface="Times New Roman"/>
            </a:endParaRPr>
          </a:p>
          <a:p>
            <a:pPr marL="2620645">
              <a:lnSpc>
                <a:spcPct val="100000"/>
              </a:lnSpc>
              <a:spcBef>
                <a:spcPts val="5"/>
              </a:spcBef>
            </a:pPr>
            <a:r>
              <a:rPr dirty="0" sz="2700" spc="-10">
                <a:latin typeface="Times New Roman"/>
                <a:cs typeface="Times New Roman"/>
              </a:rPr>
              <a:t>Light</a:t>
            </a:r>
            <a:r>
              <a:rPr dirty="0" sz="2700" spc="-16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Adsorption.</a:t>
            </a:r>
            <a:endParaRPr sz="2700">
              <a:latin typeface="Times New Roman"/>
              <a:cs typeface="Times New Roman"/>
            </a:endParaRPr>
          </a:p>
          <a:p>
            <a:pPr lvl="1" marL="896619" indent="-513715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Wingdings"/>
              <a:buChar char=""/>
              <a:tabLst>
                <a:tab pos="896619" algn="l"/>
              </a:tabLst>
            </a:pPr>
            <a:r>
              <a:rPr dirty="0" sz="2700">
                <a:latin typeface="Times New Roman"/>
                <a:cs typeface="Times New Roman"/>
              </a:rPr>
              <a:t>Photometric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for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u="sng" sz="27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Light</a:t>
            </a:r>
            <a:r>
              <a:rPr dirty="0" u="sng" sz="2700" spc="-5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7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Intensity</a:t>
            </a:r>
            <a:r>
              <a:rPr dirty="0" sz="2700" spc="-60" i="1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-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Detects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 spc="-25">
                <a:latin typeface="Times New Roman"/>
                <a:cs typeface="Times New Roman"/>
              </a:rPr>
              <a:t>the</a:t>
            </a:r>
            <a:endParaRPr sz="2700">
              <a:latin typeface="Times New Roman"/>
              <a:cs typeface="Times New Roman"/>
            </a:endParaRPr>
          </a:p>
          <a:p>
            <a:pPr marL="2829560">
              <a:lnSpc>
                <a:spcPct val="100000"/>
              </a:lnSpc>
            </a:pPr>
            <a:r>
              <a:rPr dirty="0" sz="2700">
                <a:latin typeface="Times New Roman"/>
                <a:cs typeface="Times New Roman"/>
              </a:rPr>
              <a:t>Photon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output.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40"/>
              </a:spcBef>
            </a:pPr>
            <a:endParaRPr sz="2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lr>
                <a:srgbClr val="A42F0F"/>
              </a:buClr>
              <a:buFont typeface="Wingdings"/>
              <a:buChar char=""/>
              <a:tabLst>
                <a:tab pos="354965" algn="l"/>
              </a:tabLst>
            </a:pPr>
            <a:r>
              <a:rPr dirty="0" u="sng" sz="2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Resonant</a:t>
            </a:r>
            <a:r>
              <a:rPr dirty="0" u="sng" sz="2800" spc="-8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Biosensors.</a:t>
            </a:r>
            <a:endParaRPr sz="2800">
              <a:latin typeface="Times New Roman"/>
              <a:cs typeface="Times New Roman"/>
            </a:endParaRPr>
          </a:p>
          <a:p>
            <a:pPr lvl="1" marL="666750" indent="-343535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Wingdings"/>
              <a:buChar char=""/>
              <a:tabLst>
                <a:tab pos="666750" algn="l"/>
              </a:tabLst>
            </a:pPr>
            <a:r>
              <a:rPr dirty="0" sz="2700">
                <a:latin typeface="Times New Roman"/>
                <a:cs typeface="Times New Roman"/>
              </a:rPr>
              <a:t>An</a:t>
            </a:r>
            <a:r>
              <a:rPr dirty="0" sz="2700" spc="-17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Acoustic</a:t>
            </a:r>
            <a:r>
              <a:rPr dirty="0" sz="2700" spc="-135">
                <a:latin typeface="Times New Roman"/>
                <a:cs typeface="Times New Roman"/>
              </a:rPr>
              <a:t> </a:t>
            </a:r>
            <a:r>
              <a:rPr dirty="0" sz="2700" spc="-60">
                <a:latin typeface="Times New Roman"/>
                <a:cs typeface="Times New Roman"/>
              </a:rPr>
              <a:t>Wave</a:t>
            </a:r>
            <a:r>
              <a:rPr dirty="0" sz="2700" spc="-9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Transducer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is</a:t>
            </a:r>
            <a:r>
              <a:rPr dirty="0" sz="2700" spc="-5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coupled</a:t>
            </a:r>
            <a:r>
              <a:rPr dirty="0" sz="2700" spc="-65">
                <a:latin typeface="Times New Roman"/>
                <a:cs typeface="Times New Roman"/>
              </a:rPr>
              <a:t> </a:t>
            </a:r>
            <a:r>
              <a:rPr dirty="0" sz="2700" spc="-20">
                <a:latin typeface="Times New Roman"/>
                <a:cs typeface="Times New Roman"/>
              </a:rPr>
              <a:t>with</a:t>
            </a:r>
            <a:endParaRPr sz="2700">
              <a:latin typeface="Times New Roman"/>
              <a:cs typeface="Times New Roman"/>
            </a:endParaRPr>
          </a:p>
          <a:p>
            <a:pPr marL="3007995">
              <a:lnSpc>
                <a:spcPct val="100000"/>
              </a:lnSpc>
            </a:pPr>
            <a:r>
              <a:rPr dirty="0" sz="2700" spc="-10">
                <a:latin typeface="Times New Roman"/>
                <a:cs typeface="Times New Roman"/>
              </a:rPr>
              <a:t>Bioelement.</a:t>
            </a:r>
            <a:endParaRPr sz="2700">
              <a:latin typeface="Times New Roman"/>
              <a:cs typeface="Times New Roman"/>
            </a:endParaRPr>
          </a:p>
          <a:p>
            <a:pPr lvl="2" marL="745490" indent="-34290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Wingdings"/>
              <a:buChar char=""/>
              <a:tabLst>
                <a:tab pos="745490" algn="l"/>
              </a:tabLst>
            </a:pPr>
            <a:r>
              <a:rPr dirty="0" sz="2700">
                <a:latin typeface="Times New Roman"/>
                <a:cs typeface="Times New Roman"/>
              </a:rPr>
              <a:t>Measures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the</a:t>
            </a:r>
            <a:r>
              <a:rPr dirty="0" sz="2700" spc="-5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change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in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Resonant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Frequency.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02789" y="401463"/>
            <a:ext cx="7802880" cy="602869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95"/>
              </a:spcBef>
              <a:buClr>
                <a:srgbClr val="A42F0F"/>
              </a:buClr>
              <a:buFont typeface="Wingdings"/>
              <a:buChar char=""/>
              <a:tabLst>
                <a:tab pos="354965" algn="l"/>
              </a:tabLst>
            </a:pPr>
            <a:r>
              <a:rPr dirty="0" u="sng" sz="2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Piezoelectric</a:t>
            </a:r>
            <a:r>
              <a:rPr dirty="0" u="sng" sz="2800" spc="-4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Biosensors.</a:t>
            </a:r>
            <a:endParaRPr sz="2800">
              <a:latin typeface="Times New Roman"/>
              <a:cs typeface="Times New Roman"/>
            </a:endParaRPr>
          </a:p>
          <a:p>
            <a:pPr marL="391795" marR="5080" indent="-342900">
              <a:lnSpc>
                <a:spcPts val="2920"/>
              </a:lnSpc>
              <a:spcBef>
                <a:spcPts val="1040"/>
              </a:spcBef>
              <a:buClr>
                <a:srgbClr val="A42F0F"/>
              </a:buClr>
              <a:buFont typeface="Wingdings"/>
              <a:buChar char=""/>
              <a:tabLst>
                <a:tab pos="643255" algn="l"/>
              </a:tabLst>
            </a:pPr>
            <a:r>
              <a:rPr dirty="0" sz="2700">
                <a:latin typeface="Times New Roman"/>
                <a:cs typeface="Times New Roman"/>
              </a:rPr>
              <a:t>Uses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Gold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-</a:t>
            </a:r>
            <a:r>
              <a:rPr dirty="0" sz="2700" spc="-90">
                <a:latin typeface="Times New Roman"/>
                <a:cs typeface="Times New Roman"/>
              </a:rPr>
              <a:t> </a:t>
            </a:r>
            <a:r>
              <a:rPr dirty="0" sz="2700" spc="-45">
                <a:latin typeface="Times New Roman"/>
                <a:cs typeface="Times New Roman"/>
              </a:rPr>
              <a:t>To</a:t>
            </a:r>
            <a:r>
              <a:rPr dirty="0" sz="2700" spc="-2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detect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specific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angle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at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which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ȇ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waves </a:t>
            </a:r>
            <a:r>
              <a:rPr dirty="0" sz="2700" spc="-10">
                <a:latin typeface="Times New Roman"/>
                <a:cs typeface="Times New Roman"/>
              </a:rPr>
              <a:t>	</a:t>
            </a:r>
            <a:r>
              <a:rPr dirty="0" sz="2700">
                <a:latin typeface="Times New Roman"/>
                <a:cs typeface="Times New Roman"/>
              </a:rPr>
              <a:t>are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emitted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when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the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substance</a:t>
            </a:r>
            <a:r>
              <a:rPr dirty="0" sz="2700" spc="-7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is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exposed</a:t>
            </a:r>
            <a:r>
              <a:rPr dirty="0" sz="2700" spc="-5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to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laser </a:t>
            </a:r>
            <a:r>
              <a:rPr dirty="0" sz="2700" spc="-10">
                <a:latin typeface="Times New Roman"/>
                <a:cs typeface="Times New Roman"/>
              </a:rPr>
              <a:t>	</a:t>
            </a:r>
            <a:r>
              <a:rPr dirty="0" sz="2700">
                <a:latin typeface="Times New Roman"/>
                <a:cs typeface="Times New Roman"/>
              </a:rPr>
              <a:t>light/crystals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like</a:t>
            </a:r>
            <a:r>
              <a:rPr dirty="0" sz="2700" spc="-1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quartz,</a:t>
            </a:r>
            <a:r>
              <a:rPr dirty="0" sz="2700" spc="-1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which</a:t>
            </a:r>
            <a:r>
              <a:rPr dirty="0" sz="2700" spc="-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vibrates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under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 spc="-25">
                <a:latin typeface="Times New Roman"/>
                <a:cs typeface="Times New Roman"/>
              </a:rPr>
              <a:t>the</a:t>
            </a:r>
            <a:endParaRPr sz="2700">
              <a:latin typeface="Times New Roman"/>
              <a:cs typeface="Times New Roman"/>
            </a:endParaRPr>
          </a:p>
          <a:p>
            <a:pPr marL="2115820">
              <a:lnSpc>
                <a:spcPts val="2865"/>
              </a:lnSpc>
            </a:pPr>
            <a:r>
              <a:rPr dirty="0" sz="2700">
                <a:latin typeface="Times New Roman"/>
                <a:cs typeface="Times New Roman"/>
              </a:rPr>
              <a:t>influence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of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an</a:t>
            </a:r>
            <a:r>
              <a:rPr dirty="0" sz="2700" spc="-5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electric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field.</a:t>
            </a:r>
            <a:endParaRPr sz="2700">
              <a:latin typeface="Times New Roman"/>
              <a:cs typeface="Times New Roman"/>
            </a:endParaRPr>
          </a:p>
          <a:p>
            <a:pPr marL="484505" indent="-427990">
              <a:lnSpc>
                <a:spcPct val="100000"/>
              </a:lnSpc>
              <a:spcBef>
                <a:spcPts val="670"/>
              </a:spcBef>
              <a:buClr>
                <a:srgbClr val="A42F0F"/>
              </a:buClr>
              <a:buFont typeface="Wingdings"/>
              <a:buChar char=""/>
              <a:tabLst>
                <a:tab pos="484505" algn="l"/>
                <a:tab pos="3676650" algn="l"/>
                <a:tab pos="3994785" algn="l"/>
              </a:tabLst>
            </a:pPr>
            <a:r>
              <a:rPr dirty="0" sz="2700">
                <a:latin typeface="Times New Roman"/>
                <a:cs typeface="Times New Roman"/>
              </a:rPr>
              <a:t>Change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in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Frequency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1800" spc="-50">
                <a:latin typeface="Times New Roman"/>
                <a:cs typeface="Times New Roman"/>
              </a:rPr>
              <a:t>ᾶ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2700">
                <a:latin typeface="Times New Roman"/>
                <a:cs typeface="Times New Roman"/>
              </a:rPr>
              <a:t>Mass</a:t>
            </a:r>
            <a:r>
              <a:rPr dirty="0" sz="2700" spc="-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of</a:t>
            </a:r>
            <a:r>
              <a:rPr dirty="0" sz="2700" spc="-15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Absorbed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material.</a:t>
            </a:r>
            <a:endParaRPr sz="2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lr>
                <a:srgbClr val="A42F0F"/>
              </a:buClr>
              <a:buFont typeface="Wingdings"/>
              <a:buChar char=""/>
              <a:tabLst>
                <a:tab pos="354965" algn="l"/>
              </a:tabLst>
            </a:pPr>
            <a:r>
              <a:rPr dirty="0" u="sng" sz="2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Ion</a:t>
            </a:r>
            <a:r>
              <a:rPr dirty="0" u="sng" sz="2800" spc="-5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Sensitive</a:t>
            </a:r>
            <a:r>
              <a:rPr dirty="0" u="sng" sz="2800" spc="-7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Biosensors.</a:t>
            </a:r>
            <a:endParaRPr sz="2800">
              <a:latin typeface="Times New Roman"/>
              <a:cs typeface="Times New Roman"/>
            </a:endParaRPr>
          </a:p>
          <a:p>
            <a:pPr lvl="1" marL="532130" indent="-342900">
              <a:lnSpc>
                <a:spcPct val="100000"/>
              </a:lnSpc>
              <a:spcBef>
                <a:spcPts val="680"/>
              </a:spcBef>
              <a:buClr>
                <a:srgbClr val="A42F0F"/>
              </a:buClr>
              <a:buFont typeface="Wingdings"/>
              <a:buChar char=""/>
              <a:tabLst>
                <a:tab pos="532130" algn="l"/>
              </a:tabLst>
            </a:pPr>
            <a:r>
              <a:rPr dirty="0" sz="2700">
                <a:latin typeface="Times New Roman"/>
                <a:cs typeface="Times New Roman"/>
              </a:rPr>
              <a:t>Are</a:t>
            </a:r>
            <a:r>
              <a:rPr dirty="0" sz="2700" spc="-7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semiconductor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 spc="-20">
                <a:latin typeface="Times New Roman"/>
                <a:cs typeface="Times New Roman"/>
              </a:rPr>
              <a:t>FETs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with</a:t>
            </a:r>
            <a:r>
              <a:rPr dirty="0" sz="2700" spc="-7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ion-sensitive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surface.</a:t>
            </a:r>
            <a:endParaRPr sz="2700">
              <a:latin typeface="Times New Roman"/>
              <a:cs typeface="Times New Roman"/>
            </a:endParaRPr>
          </a:p>
          <a:p>
            <a:pPr marL="449580" indent="-342900">
              <a:lnSpc>
                <a:spcPts val="3080"/>
              </a:lnSpc>
              <a:spcBef>
                <a:spcPts val="670"/>
              </a:spcBef>
              <a:buClr>
                <a:srgbClr val="A42F0F"/>
              </a:buClr>
              <a:buFont typeface="Wingdings"/>
              <a:buChar char=""/>
              <a:tabLst>
                <a:tab pos="449580" algn="l"/>
              </a:tabLst>
            </a:pPr>
            <a:r>
              <a:rPr dirty="0" sz="2700">
                <a:latin typeface="Times New Roman"/>
                <a:cs typeface="Times New Roman"/>
              </a:rPr>
              <a:t>Surface</a:t>
            </a:r>
            <a:r>
              <a:rPr dirty="0" sz="2700" spc="-5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Electrical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Potential</a:t>
            </a:r>
            <a:r>
              <a:rPr dirty="0" sz="2700" spc="-8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changes</a:t>
            </a:r>
            <a:r>
              <a:rPr dirty="0" sz="2700" spc="-6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when</a:t>
            </a:r>
            <a:r>
              <a:rPr dirty="0" sz="2700" spc="-5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the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ions</a:t>
            </a:r>
            <a:r>
              <a:rPr dirty="0" sz="2700" spc="-70">
                <a:latin typeface="Times New Roman"/>
                <a:cs typeface="Times New Roman"/>
              </a:rPr>
              <a:t> </a:t>
            </a:r>
            <a:r>
              <a:rPr dirty="0" sz="2700" spc="-50">
                <a:latin typeface="Times New Roman"/>
                <a:cs typeface="Times New Roman"/>
              </a:rPr>
              <a:t>&amp;</a:t>
            </a:r>
            <a:endParaRPr sz="2700">
              <a:latin typeface="Times New Roman"/>
              <a:cs typeface="Times New Roman"/>
            </a:endParaRPr>
          </a:p>
          <a:p>
            <a:pPr marL="2414905">
              <a:lnSpc>
                <a:spcPts val="3080"/>
              </a:lnSpc>
            </a:pPr>
            <a:r>
              <a:rPr dirty="0" sz="2700">
                <a:latin typeface="Times New Roman"/>
                <a:cs typeface="Times New Roman"/>
              </a:rPr>
              <a:t>semiconductors</a:t>
            </a:r>
            <a:r>
              <a:rPr dirty="0" sz="2700" spc="-16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interact.</a:t>
            </a:r>
            <a:endParaRPr sz="2700">
              <a:latin typeface="Times New Roman"/>
              <a:cs typeface="Times New Roman"/>
            </a:endParaRPr>
          </a:p>
          <a:p>
            <a:pPr lvl="1" marL="1741805" indent="-342900">
              <a:lnSpc>
                <a:spcPct val="100000"/>
              </a:lnSpc>
              <a:spcBef>
                <a:spcPts val="685"/>
              </a:spcBef>
              <a:buClr>
                <a:srgbClr val="A42F0F"/>
              </a:buClr>
              <a:buFont typeface="Wingdings"/>
              <a:buChar char=""/>
              <a:tabLst>
                <a:tab pos="1741805" algn="l"/>
              </a:tabLst>
            </a:pPr>
            <a:r>
              <a:rPr dirty="0" sz="2700">
                <a:latin typeface="Times New Roman"/>
                <a:cs typeface="Times New Roman"/>
              </a:rPr>
              <a:t>Measures</a:t>
            </a:r>
            <a:r>
              <a:rPr dirty="0" sz="2700" spc="-1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the</a:t>
            </a:r>
            <a:r>
              <a:rPr dirty="0" sz="2700" spc="-2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Change</a:t>
            </a:r>
            <a:r>
              <a:rPr dirty="0" sz="2700" spc="-2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in</a:t>
            </a:r>
            <a:r>
              <a:rPr dirty="0" sz="2700" spc="-10">
                <a:latin typeface="Times New Roman"/>
                <a:cs typeface="Times New Roman"/>
              </a:rPr>
              <a:t> Potential.</a:t>
            </a:r>
            <a:endParaRPr sz="270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  <a:spcBef>
                <a:spcPts val="660"/>
              </a:spcBef>
            </a:pPr>
            <a:r>
              <a:rPr dirty="0" u="sng" sz="28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Uses: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700" spc="-25">
                <a:solidFill>
                  <a:srgbClr val="A42F0F"/>
                </a:solidFill>
                <a:latin typeface="Courier New"/>
                <a:cs typeface="Courier New"/>
              </a:rPr>
              <a:t>o</a:t>
            </a:r>
            <a:r>
              <a:rPr dirty="0" sz="2700" spc="-540">
                <a:solidFill>
                  <a:srgbClr val="A42F0F"/>
                </a:solidFill>
                <a:latin typeface="Courier New"/>
                <a:cs typeface="Courier New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pH </a:t>
            </a:r>
            <a:r>
              <a:rPr dirty="0" sz="2700" spc="-10">
                <a:latin typeface="Times New Roman"/>
                <a:cs typeface="Times New Roman"/>
              </a:rPr>
              <a:t>Detection.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18561" y="220435"/>
            <a:ext cx="7567930" cy="600456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10"/>
              </a:spcBef>
              <a:buClr>
                <a:srgbClr val="A42F0F"/>
              </a:buClr>
              <a:buFont typeface="Wingdings"/>
              <a:buChar char=""/>
              <a:tabLst>
                <a:tab pos="354965" algn="l"/>
              </a:tabLst>
            </a:pPr>
            <a:r>
              <a:rPr dirty="0" u="sng" sz="2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Electrochemical</a:t>
            </a:r>
            <a:r>
              <a:rPr dirty="0" u="sng" sz="2800" spc="-1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Biosensors.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spcBef>
                <a:spcPts val="1010"/>
              </a:spcBef>
            </a:pPr>
            <a:r>
              <a:rPr dirty="0" sz="2700">
                <a:latin typeface="Times New Roman"/>
                <a:cs typeface="Times New Roman"/>
              </a:rPr>
              <a:t>Underlying</a:t>
            </a:r>
            <a:r>
              <a:rPr dirty="0" sz="2700" spc="-8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Principle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–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Many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chem.rns</a:t>
            </a:r>
            <a:r>
              <a:rPr dirty="0" sz="2700" spc="-5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produce</a:t>
            </a:r>
            <a:r>
              <a:rPr dirty="0" sz="2700" spc="-70">
                <a:latin typeface="Times New Roman"/>
                <a:cs typeface="Times New Roman"/>
              </a:rPr>
              <a:t> </a:t>
            </a:r>
            <a:r>
              <a:rPr dirty="0" sz="2700" spc="-25">
                <a:latin typeface="Times New Roman"/>
                <a:cs typeface="Times New Roman"/>
              </a:rPr>
              <a:t>or </a:t>
            </a:r>
            <a:r>
              <a:rPr dirty="0" sz="2700">
                <a:latin typeface="Times New Roman"/>
                <a:cs typeface="Times New Roman"/>
              </a:rPr>
              <a:t>consume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ions</a:t>
            </a:r>
            <a:r>
              <a:rPr dirty="0" sz="2700" spc="-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or</a:t>
            </a:r>
            <a:r>
              <a:rPr dirty="0" sz="2700" spc="-2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ȇs causing</a:t>
            </a:r>
            <a:r>
              <a:rPr dirty="0" sz="2700" spc="-2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some change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in</a:t>
            </a:r>
            <a:r>
              <a:rPr dirty="0" sz="2700" spc="-10">
                <a:latin typeface="Times New Roman"/>
                <a:cs typeface="Times New Roman"/>
              </a:rPr>
              <a:t> </a:t>
            </a:r>
            <a:r>
              <a:rPr dirty="0" sz="2700" spc="-25">
                <a:latin typeface="Times New Roman"/>
                <a:cs typeface="Times New Roman"/>
              </a:rPr>
              <a:t>the </a:t>
            </a:r>
            <a:r>
              <a:rPr dirty="0" sz="2700">
                <a:latin typeface="Times New Roman"/>
                <a:cs typeface="Times New Roman"/>
              </a:rPr>
              <a:t>elctrical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properties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of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the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solution</a:t>
            </a:r>
            <a:r>
              <a:rPr dirty="0" sz="2700" spc="-7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that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can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be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sensed </a:t>
            </a:r>
            <a:r>
              <a:rPr dirty="0" sz="2700">
                <a:latin typeface="Times New Roman"/>
                <a:cs typeface="Times New Roman"/>
              </a:rPr>
              <a:t>out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&amp;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used</a:t>
            </a:r>
            <a:r>
              <a:rPr dirty="0" sz="2700" spc="-2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as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a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measuring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parameter.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u="sng" sz="27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Uses: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700">
                <a:latin typeface="Times New Roman"/>
                <a:cs typeface="Times New Roman"/>
              </a:rPr>
              <a:t>Detection</a:t>
            </a:r>
            <a:r>
              <a:rPr dirty="0" sz="2700" spc="-7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of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 spc="-50">
                <a:latin typeface="Times New Roman"/>
                <a:cs typeface="Times New Roman"/>
              </a:rPr>
              <a:t>: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85"/>
              </a:spcBef>
              <a:buClr>
                <a:srgbClr val="A42F0F"/>
              </a:buClr>
              <a:buFont typeface="Courier New"/>
              <a:buChar char="o"/>
              <a:tabLst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Hybridized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 spc="-25">
                <a:latin typeface="Times New Roman"/>
                <a:cs typeface="Times New Roman"/>
              </a:rPr>
              <a:t>DNA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A42F0F"/>
              </a:buClr>
              <a:buFont typeface="Courier New"/>
              <a:buChar char="o"/>
              <a:tabLst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DNA-</a:t>
            </a:r>
            <a:r>
              <a:rPr dirty="0" sz="2700" spc="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binding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Drugs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 spc="-50">
                <a:latin typeface="Times New Roman"/>
                <a:cs typeface="Times New Roman"/>
              </a:rPr>
              <a:t>&amp;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A42F0F"/>
              </a:buClr>
              <a:buFont typeface="Courier New"/>
              <a:buChar char="o"/>
              <a:tabLst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Glucose</a:t>
            </a:r>
            <a:r>
              <a:rPr dirty="0" sz="2700" spc="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Concentration.</a:t>
            </a:r>
            <a:endParaRPr sz="2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85"/>
              </a:spcBef>
              <a:buClr>
                <a:srgbClr val="A42F0F"/>
              </a:buClr>
              <a:buFont typeface="Wingdings"/>
              <a:buChar char=""/>
              <a:tabLst>
                <a:tab pos="354965" algn="l"/>
              </a:tabLst>
            </a:pPr>
            <a:r>
              <a:rPr dirty="0" u="sng" sz="27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Conductimetric</a:t>
            </a:r>
            <a:r>
              <a:rPr dirty="0" u="sng" sz="2700" spc="-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7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Sensors.</a:t>
            </a:r>
            <a:endParaRPr sz="2700">
              <a:latin typeface="Times New Roman"/>
              <a:cs typeface="Times New Roman"/>
            </a:endParaRPr>
          </a:p>
          <a:p>
            <a:pPr lvl="1" marL="485140" indent="-343535">
              <a:lnSpc>
                <a:spcPts val="3080"/>
              </a:lnSpc>
              <a:spcBef>
                <a:spcPts val="675"/>
              </a:spcBef>
              <a:buClr>
                <a:srgbClr val="A42F0F"/>
              </a:buClr>
              <a:buFont typeface="Wingdings"/>
              <a:buChar char=""/>
              <a:tabLst>
                <a:tab pos="485140" algn="l"/>
              </a:tabLst>
            </a:pPr>
            <a:r>
              <a:rPr dirty="0" sz="2700">
                <a:latin typeface="Times New Roman"/>
                <a:cs typeface="Times New Roman"/>
              </a:rPr>
              <a:t>Measures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Electrical</a:t>
            </a:r>
            <a:r>
              <a:rPr dirty="0" sz="2700" spc="-5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Conductance/Resistance</a:t>
            </a:r>
            <a:r>
              <a:rPr dirty="0" sz="2700" spc="-8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of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 spc="-25">
                <a:latin typeface="Times New Roman"/>
                <a:cs typeface="Times New Roman"/>
              </a:rPr>
              <a:t>the</a:t>
            </a:r>
            <a:endParaRPr sz="2700">
              <a:latin typeface="Times New Roman"/>
              <a:cs typeface="Times New Roman"/>
            </a:endParaRPr>
          </a:p>
          <a:p>
            <a:pPr marL="3404235">
              <a:lnSpc>
                <a:spcPts val="3080"/>
              </a:lnSpc>
            </a:pPr>
            <a:r>
              <a:rPr dirty="0" sz="2700" spc="-10">
                <a:latin typeface="Times New Roman"/>
                <a:cs typeface="Times New Roman"/>
              </a:rPr>
              <a:t>solution.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71215" y="389000"/>
            <a:ext cx="6982459" cy="1906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4175" indent="-342900">
              <a:lnSpc>
                <a:spcPts val="2850"/>
              </a:lnSpc>
              <a:spcBef>
                <a:spcPts val="95"/>
              </a:spcBef>
              <a:buClr>
                <a:srgbClr val="A42F0F"/>
              </a:buClr>
              <a:buFont typeface="Wingdings"/>
              <a:buChar char=""/>
              <a:tabLst>
                <a:tab pos="384175" algn="l"/>
              </a:tabLst>
            </a:pPr>
            <a:r>
              <a:rPr dirty="0" sz="2500">
                <a:latin typeface="Times New Roman"/>
                <a:cs typeface="Times New Roman"/>
              </a:rPr>
              <a:t>Conductance</a:t>
            </a:r>
            <a:r>
              <a:rPr dirty="0" sz="2500" spc="-8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Measurements</a:t>
            </a:r>
            <a:r>
              <a:rPr dirty="0" sz="2500" spc="-6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have</a:t>
            </a:r>
            <a:r>
              <a:rPr dirty="0" sz="2500" spc="-95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relatively</a:t>
            </a:r>
            <a:r>
              <a:rPr dirty="0" sz="2500" spc="-60">
                <a:latin typeface="Times New Roman"/>
                <a:cs typeface="Times New Roman"/>
              </a:rPr>
              <a:t> </a:t>
            </a:r>
            <a:r>
              <a:rPr dirty="0" sz="2500" spc="-25">
                <a:latin typeface="Times New Roman"/>
                <a:cs typeface="Times New Roman"/>
              </a:rPr>
              <a:t>Low</a:t>
            </a:r>
            <a:endParaRPr sz="2500">
              <a:latin typeface="Times New Roman"/>
              <a:cs typeface="Times New Roman"/>
            </a:endParaRPr>
          </a:p>
          <a:p>
            <a:pPr marL="2785110">
              <a:lnSpc>
                <a:spcPts val="2850"/>
              </a:lnSpc>
            </a:pPr>
            <a:r>
              <a:rPr dirty="0" sz="2500" spc="-10">
                <a:latin typeface="Times New Roman"/>
                <a:cs typeface="Times New Roman"/>
              </a:rPr>
              <a:t>Sensitivity.</a:t>
            </a:r>
            <a:endParaRPr sz="2500">
              <a:latin typeface="Times New Roman"/>
              <a:cs typeface="Times New Roman"/>
            </a:endParaRPr>
          </a:p>
          <a:p>
            <a:pPr marL="12700" marR="5080" indent="385445">
              <a:lnSpc>
                <a:spcPts val="2700"/>
              </a:lnSpc>
              <a:spcBef>
                <a:spcPts val="1050"/>
              </a:spcBef>
              <a:buClr>
                <a:srgbClr val="A42F0F"/>
              </a:buClr>
              <a:buFont typeface="Wingdings"/>
              <a:buChar char=""/>
              <a:tabLst>
                <a:tab pos="398145" algn="l"/>
              </a:tabLst>
            </a:pPr>
            <a:r>
              <a:rPr dirty="0" sz="2500">
                <a:latin typeface="Times New Roman"/>
                <a:cs typeface="Times New Roman"/>
              </a:rPr>
              <a:t>Electrical</a:t>
            </a:r>
            <a:r>
              <a:rPr dirty="0" sz="2500" spc="-25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Field</a:t>
            </a:r>
            <a:r>
              <a:rPr dirty="0" sz="2500" spc="-55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is</a:t>
            </a:r>
            <a:r>
              <a:rPr dirty="0" sz="2500" spc="-6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generated</a:t>
            </a:r>
            <a:r>
              <a:rPr dirty="0" sz="2500" spc="-15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using</a:t>
            </a:r>
            <a:r>
              <a:rPr dirty="0" sz="2500" spc="-60">
                <a:latin typeface="Times New Roman"/>
                <a:cs typeface="Times New Roman"/>
              </a:rPr>
              <a:t> </a:t>
            </a:r>
            <a:r>
              <a:rPr dirty="0" sz="2500" spc="-10">
                <a:latin typeface="Times New Roman"/>
                <a:cs typeface="Times New Roman"/>
              </a:rPr>
              <a:t>sinusoidal(ac) </a:t>
            </a:r>
            <a:r>
              <a:rPr dirty="0" sz="2500">
                <a:latin typeface="Times New Roman"/>
                <a:cs typeface="Times New Roman"/>
              </a:rPr>
              <a:t>voltage,</a:t>
            </a:r>
            <a:r>
              <a:rPr dirty="0" sz="2500" spc="-55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which</a:t>
            </a:r>
            <a:r>
              <a:rPr dirty="0" sz="2500" spc="-8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helps</a:t>
            </a:r>
            <a:r>
              <a:rPr dirty="0" sz="2500" spc="-6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in</a:t>
            </a:r>
            <a:r>
              <a:rPr dirty="0" sz="2500" spc="-7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minimizing</a:t>
            </a:r>
            <a:r>
              <a:rPr dirty="0" sz="2500" spc="-25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undesirable</a:t>
            </a:r>
            <a:r>
              <a:rPr dirty="0" sz="2500" spc="-30">
                <a:latin typeface="Times New Roman"/>
                <a:cs typeface="Times New Roman"/>
              </a:rPr>
              <a:t> </a:t>
            </a:r>
            <a:r>
              <a:rPr dirty="0" sz="2500" spc="-10">
                <a:latin typeface="Times New Roman"/>
                <a:cs typeface="Times New Roman"/>
              </a:rPr>
              <a:t>effects</a:t>
            </a:r>
            <a:endParaRPr sz="2500">
              <a:latin typeface="Times New Roman"/>
              <a:cs typeface="Times New Roman"/>
            </a:endParaRPr>
          </a:p>
          <a:p>
            <a:pPr marL="3211830">
              <a:lnSpc>
                <a:spcPts val="2660"/>
              </a:lnSpc>
            </a:pPr>
            <a:r>
              <a:rPr dirty="0" sz="2500" spc="-10">
                <a:latin typeface="Times New Roman"/>
                <a:cs typeface="Times New Roman"/>
              </a:rPr>
              <a:t>like: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201539" y="2268804"/>
            <a:ext cx="3418204" cy="96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6220" marR="5080" indent="-224154">
              <a:lnSpc>
                <a:spcPct val="123300"/>
              </a:lnSpc>
              <a:spcBef>
                <a:spcPts val="100"/>
              </a:spcBef>
              <a:tabLst>
                <a:tab pos="584200" algn="l"/>
              </a:tabLst>
            </a:pPr>
            <a:r>
              <a:rPr dirty="0" sz="2500" spc="-25">
                <a:solidFill>
                  <a:srgbClr val="A42F0F"/>
                </a:solidFill>
                <a:latin typeface="Times New Roman"/>
                <a:cs typeface="Times New Roman"/>
              </a:rPr>
              <a:t>i.</a:t>
            </a:r>
            <a:r>
              <a:rPr dirty="0" sz="2500">
                <a:solidFill>
                  <a:srgbClr val="A42F0F"/>
                </a:solidFill>
                <a:latin typeface="Times New Roman"/>
                <a:cs typeface="Times New Roman"/>
              </a:rPr>
              <a:t>		</a:t>
            </a:r>
            <a:r>
              <a:rPr dirty="0" sz="2500">
                <a:latin typeface="Times New Roman"/>
                <a:cs typeface="Times New Roman"/>
              </a:rPr>
              <a:t>Faradaic</a:t>
            </a:r>
            <a:r>
              <a:rPr dirty="0" sz="2500" spc="-70">
                <a:latin typeface="Times New Roman"/>
                <a:cs typeface="Times New Roman"/>
              </a:rPr>
              <a:t> </a:t>
            </a:r>
            <a:r>
              <a:rPr dirty="0" sz="2500" spc="-10">
                <a:latin typeface="Times New Roman"/>
                <a:cs typeface="Times New Roman"/>
              </a:rPr>
              <a:t>processes. </a:t>
            </a:r>
            <a:r>
              <a:rPr dirty="0" sz="2500">
                <a:latin typeface="Times New Roman"/>
                <a:cs typeface="Times New Roman"/>
              </a:rPr>
              <a:t>Double</a:t>
            </a:r>
            <a:r>
              <a:rPr dirty="0" sz="2500" spc="-6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layer</a:t>
            </a:r>
            <a:r>
              <a:rPr dirty="0" sz="2500" spc="-6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charging</a:t>
            </a:r>
            <a:r>
              <a:rPr dirty="0" sz="2500" spc="-40">
                <a:latin typeface="Times New Roman"/>
                <a:cs typeface="Times New Roman"/>
              </a:rPr>
              <a:t> </a:t>
            </a:r>
            <a:r>
              <a:rPr dirty="0" sz="2500" spc="-50">
                <a:latin typeface="Times New Roman"/>
                <a:cs typeface="Times New Roman"/>
              </a:rPr>
              <a:t>&amp;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698619" y="2737510"/>
            <a:ext cx="4069079" cy="967740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67640">
              <a:lnSpc>
                <a:spcPct val="100000"/>
              </a:lnSpc>
              <a:spcBef>
                <a:spcPts val="805"/>
              </a:spcBef>
            </a:pPr>
            <a:r>
              <a:rPr dirty="0" sz="2500" spc="-25">
                <a:solidFill>
                  <a:srgbClr val="A42F0F"/>
                </a:solidFill>
                <a:latin typeface="Times New Roman"/>
                <a:cs typeface="Times New Roman"/>
              </a:rPr>
              <a:t>ii.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583565" algn="l"/>
              </a:tabLst>
            </a:pPr>
            <a:r>
              <a:rPr dirty="0" sz="2500" spc="-20">
                <a:solidFill>
                  <a:srgbClr val="A42F0F"/>
                </a:solidFill>
                <a:latin typeface="Times New Roman"/>
                <a:cs typeface="Times New Roman"/>
              </a:rPr>
              <a:t>iii.</a:t>
            </a:r>
            <a:r>
              <a:rPr dirty="0" sz="2500">
                <a:solidFill>
                  <a:srgbClr val="A42F0F"/>
                </a:solidFill>
                <a:latin typeface="Times New Roman"/>
                <a:cs typeface="Times New Roman"/>
              </a:rPr>
              <a:t>	</a:t>
            </a:r>
            <a:r>
              <a:rPr dirty="0" sz="2500">
                <a:latin typeface="Times New Roman"/>
                <a:cs typeface="Times New Roman"/>
              </a:rPr>
              <a:t>Concentration</a:t>
            </a:r>
            <a:r>
              <a:rPr dirty="0" sz="2500" spc="-110">
                <a:latin typeface="Times New Roman"/>
                <a:cs typeface="Times New Roman"/>
              </a:rPr>
              <a:t> </a:t>
            </a:r>
            <a:r>
              <a:rPr dirty="0" sz="2500" spc="-10">
                <a:latin typeface="Times New Roman"/>
                <a:cs typeface="Times New Roman"/>
              </a:rPr>
              <a:t>polarization.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088894" y="4147464"/>
            <a:ext cx="6668770" cy="224980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805"/>
              </a:spcBef>
              <a:buClr>
                <a:srgbClr val="A42F0F"/>
              </a:buClr>
              <a:buFont typeface="Wingdings"/>
              <a:buChar char=""/>
              <a:tabLst>
                <a:tab pos="584200" algn="l"/>
              </a:tabLst>
            </a:pPr>
            <a:r>
              <a:rPr dirty="0" u="sng" sz="25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Amperometric</a:t>
            </a:r>
            <a:r>
              <a:rPr dirty="0" u="sng" sz="2500" spc="-1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Biosensors.</a:t>
            </a:r>
            <a:endParaRPr sz="2500">
              <a:latin typeface="Times New Roman"/>
              <a:cs typeface="Times New Roman"/>
            </a:endParaRPr>
          </a:p>
          <a:p>
            <a:pPr lvl="1" marL="2187575" indent="-571500">
              <a:lnSpc>
                <a:spcPct val="100000"/>
              </a:lnSpc>
              <a:spcBef>
                <a:spcPts val="710"/>
              </a:spcBef>
              <a:buClr>
                <a:srgbClr val="A42F0F"/>
              </a:buClr>
              <a:buFont typeface="Wingdings"/>
              <a:buChar char=""/>
              <a:tabLst>
                <a:tab pos="2187575" algn="l"/>
              </a:tabLst>
            </a:pPr>
            <a:r>
              <a:rPr dirty="0" sz="2500">
                <a:latin typeface="Times New Roman"/>
                <a:cs typeface="Times New Roman"/>
              </a:rPr>
              <a:t>High</a:t>
            </a:r>
            <a:r>
              <a:rPr dirty="0" sz="2500" spc="-65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Sensitivity</a:t>
            </a:r>
            <a:r>
              <a:rPr dirty="0" sz="2500" spc="-50">
                <a:latin typeface="Times New Roman"/>
                <a:cs typeface="Times New Roman"/>
              </a:rPr>
              <a:t> </a:t>
            </a:r>
            <a:r>
              <a:rPr dirty="0" sz="2500" spc="-10">
                <a:latin typeface="Times New Roman"/>
                <a:cs typeface="Times New Roman"/>
              </a:rPr>
              <a:t>Biosensor.</a:t>
            </a:r>
            <a:endParaRPr sz="2500">
              <a:latin typeface="Times New Roman"/>
              <a:cs typeface="Times New Roman"/>
            </a:endParaRPr>
          </a:p>
          <a:p>
            <a:pPr marL="1204595" indent="-571500">
              <a:lnSpc>
                <a:spcPts val="2850"/>
              </a:lnSpc>
              <a:spcBef>
                <a:spcPts val="695"/>
              </a:spcBef>
              <a:buClr>
                <a:srgbClr val="A42F0F"/>
              </a:buClr>
              <a:buFont typeface="Wingdings"/>
              <a:buChar char=""/>
              <a:tabLst>
                <a:tab pos="1204595" algn="l"/>
              </a:tabLst>
            </a:pPr>
            <a:r>
              <a:rPr dirty="0" sz="2500">
                <a:latin typeface="Times New Roman"/>
                <a:cs typeface="Times New Roman"/>
              </a:rPr>
              <a:t>Detects</a:t>
            </a:r>
            <a:r>
              <a:rPr dirty="0" sz="2500" spc="-5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electroactive</a:t>
            </a:r>
            <a:r>
              <a:rPr dirty="0" sz="2500" spc="-25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species</a:t>
            </a:r>
            <a:r>
              <a:rPr dirty="0" sz="2500" spc="-45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present</a:t>
            </a:r>
            <a:r>
              <a:rPr dirty="0" sz="2500" spc="-5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in</a:t>
            </a:r>
            <a:r>
              <a:rPr dirty="0" sz="2500" spc="-65">
                <a:latin typeface="Times New Roman"/>
                <a:cs typeface="Times New Roman"/>
              </a:rPr>
              <a:t> </a:t>
            </a:r>
            <a:r>
              <a:rPr dirty="0" sz="2500" spc="-25">
                <a:latin typeface="Times New Roman"/>
                <a:cs typeface="Times New Roman"/>
              </a:rPr>
              <a:t>the</a:t>
            </a:r>
            <a:endParaRPr sz="2500">
              <a:latin typeface="Times New Roman"/>
              <a:cs typeface="Times New Roman"/>
            </a:endParaRPr>
          </a:p>
          <a:p>
            <a:pPr marL="2445385">
              <a:lnSpc>
                <a:spcPts val="2850"/>
              </a:lnSpc>
            </a:pPr>
            <a:r>
              <a:rPr dirty="0" sz="2500">
                <a:latin typeface="Times New Roman"/>
                <a:cs typeface="Times New Roman"/>
              </a:rPr>
              <a:t>biological</a:t>
            </a:r>
            <a:r>
              <a:rPr dirty="0" sz="2500" spc="-45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test</a:t>
            </a:r>
            <a:r>
              <a:rPr dirty="0" sz="2500" spc="-60">
                <a:latin typeface="Times New Roman"/>
                <a:cs typeface="Times New Roman"/>
              </a:rPr>
              <a:t> </a:t>
            </a:r>
            <a:r>
              <a:rPr dirty="0" sz="2500" spc="-10">
                <a:latin typeface="Times New Roman"/>
                <a:cs typeface="Times New Roman"/>
              </a:rPr>
              <a:t>samples.</a:t>
            </a:r>
            <a:endParaRPr sz="2500">
              <a:latin typeface="Times New Roman"/>
              <a:cs typeface="Times New Roman"/>
            </a:endParaRPr>
          </a:p>
          <a:p>
            <a:pPr lvl="1" marL="1936114" indent="-571500">
              <a:lnSpc>
                <a:spcPct val="100000"/>
              </a:lnSpc>
              <a:spcBef>
                <a:spcPts val="700"/>
              </a:spcBef>
              <a:buClr>
                <a:srgbClr val="A42F0F"/>
              </a:buClr>
              <a:buFont typeface="Wingdings"/>
              <a:buChar char=""/>
              <a:tabLst>
                <a:tab pos="1936114" algn="l"/>
              </a:tabLst>
            </a:pPr>
            <a:r>
              <a:rPr dirty="0" sz="2500">
                <a:latin typeface="Times New Roman"/>
                <a:cs typeface="Times New Roman"/>
              </a:rPr>
              <a:t>Measured</a:t>
            </a:r>
            <a:r>
              <a:rPr dirty="0" sz="2500" spc="-45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Parameter</a:t>
            </a:r>
            <a:r>
              <a:rPr dirty="0" sz="2500" spc="-20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–</a:t>
            </a:r>
            <a:r>
              <a:rPr dirty="0" sz="2500" spc="-75">
                <a:latin typeface="Times New Roman"/>
                <a:cs typeface="Times New Roman"/>
              </a:rPr>
              <a:t> </a:t>
            </a:r>
            <a:r>
              <a:rPr dirty="0" sz="2500" spc="-10">
                <a:latin typeface="Times New Roman"/>
                <a:cs typeface="Times New Roman"/>
              </a:rPr>
              <a:t>Current.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34716" y="1054124"/>
            <a:ext cx="7335520" cy="287528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100"/>
              </a:spcBef>
              <a:buClr>
                <a:srgbClr val="A42F0F"/>
              </a:buClr>
              <a:buFont typeface="Wingdings"/>
              <a:buChar char=""/>
              <a:tabLst>
                <a:tab pos="354965" algn="l"/>
              </a:tabLst>
            </a:pPr>
            <a:r>
              <a:rPr dirty="0" u="sng" sz="27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Potentiometric</a:t>
            </a:r>
            <a:r>
              <a:rPr dirty="0" u="sng" sz="2700" spc="-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7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Sensors.</a:t>
            </a:r>
            <a:endParaRPr sz="27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Wingdings"/>
              <a:buChar char=""/>
              <a:tabLst>
                <a:tab pos="520065" algn="l"/>
              </a:tabLst>
            </a:pPr>
            <a:r>
              <a:rPr dirty="0" sz="2700" spc="-25">
                <a:latin typeface="Times New Roman"/>
                <a:cs typeface="Times New Roman"/>
              </a:rPr>
              <a:t>Working</a:t>
            </a:r>
            <a:r>
              <a:rPr dirty="0" sz="2700" spc="-6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Principle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–</a:t>
            </a:r>
            <a:r>
              <a:rPr dirty="0" sz="2700" spc="-8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When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ramp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voltage</a:t>
            </a:r>
            <a:r>
              <a:rPr dirty="0" sz="2700" spc="-6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is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applied </a:t>
            </a:r>
            <a:r>
              <a:rPr dirty="0" sz="2700" spc="-10">
                <a:latin typeface="Times New Roman"/>
                <a:cs typeface="Times New Roman"/>
              </a:rPr>
              <a:t>	</a:t>
            </a:r>
            <a:r>
              <a:rPr dirty="0" sz="2700">
                <a:latin typeface="Times New Roman"/>
                <a:cs typeface="Times New Roman"/>
              </a:rPr>
              <a:t>to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an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electrode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in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solution,</a:t>
            </a:r>
            <a:r>
              <a:rPr dirty="0" sz="2700" spc="-6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a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current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flow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occurs</a:t>
            </a:r>
            <a:endParaRPr sz="2700">
              <a:latin typeface="Times New Roman"/>
              <a:cs typeface="Times New Roman"/>
            </a:endParaRPr>
          </a:p>
          <a:p>
            <a:pPr marL="1277620">
              <a:lnSpc>
                <a:spcPct val="100000"/>
              </a:lnSpc>
            </a:pPr>
            <a:r>
              <a:rPr dirty="0" sz="2700">
                <a:latin typeface="Times New Roman"/>
                <a:cs typeface="Times New Roman"/>
              </a:rPr>
              <a:t>because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of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electrochemical</a:t>
            </a:r>
            <a:r>
              <a:rPr dirty="0" sz="2700" spc="-10">
                <a:latin typeface="Times New Roman"/>
                <a:cs typeface="Times New Roman"/>
              </a:rPr>
              <a:t> reactions.</a:t>
            </a:r>
            <a:endParaRPr sz="2700">
              <a:latin typeface="Times New Roman"/>
              <a:cs typeface="Times New Roman"/>
            </a:endParaRPr>
          </a:p>
          <a:p>
            <a:pPr lvl="1" marL="786765" marR="433705" indent="-343535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Wingdings"/>
              <a:buChar char=""/>
              <a:tabLst>
                <a:tab pos="1454150" algn="l"/>
              </a:tabLst>
            </a:pPr>
            <a:r>
              <a:rPr dirty="0" sz="2700">
                <a:latin typeface="Times New Roman"/>
                <a:cs typeface="Times New Roman"/>
              </a:rPr>
              <a:t>Measured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Parameter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–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Oxidation</a:t>
            </a:r>
            <a:r>
              <a:rPr dirty="0" sz="2700" spc="-5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/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reduction </a:t>
            </a:r>
            <a:r>
              <a:rPr dirty="0" sz="2700" spc="-10">
                <a:latin typeface="Times New Roman"/>
                <a:cs typeface="Times New Roman"/>
              </a:rPr>
              <a:t>	</a:t>
            </a:r>
            <a:r>
              <a:rPr dirty="0" sz="2700">
                <a:latin typeface="Times New Roman"/>
                <a:cs typeface="Times New Roman"/>
              </a:rPr>
              <a:t>Potential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of</a:t>
            </a:r>
            <a:r>
              <a:rPr dirty="0" sz="2700" spc="-6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an</a:t>
            </a:r>
            <a:r>
              <a:rPr dirty="0" sz="2700" spc="-6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Electrochemical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 spc="-25">
                <a:latin typeface="Times New Roman"/>
                <a:cs typeface="Times New Roman"/>
              </a:rPr>
              <a:t>rn.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6152" y="359605"/>
            <a:ext cx="10606913" cy="649363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60" y="140148"/>
            <a:ext cx="10617581" cy="671309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2323" y="188976"/>
            <a:ext cx="8353044" cy="63444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1016" y="260604"/>
            <a:ext cx="10553700" cy="63474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88210">
              <a:lnSpc>
                <a:spcPct val="100000"/>
              </a:lnSpc>
              <a:spcBef>
                <a:spcPts val="100"/>
              </a:spcBef>
            </a:pPr>
            <a:r>
              <a:rPr dirty="0" u="sng" sz="3600" spc="-25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APPLICATIONS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38601" y="730160"/>
            <a:ext cx="7287895" cy="541210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105"/>
              </a:spcBef>
              <a:buClr>
                <a:srgbClr val="A42F0F"/>
              </a:buClr>
              <a:buFont typeface="Arial MT"/>
              <a:buChar char="•"/>
              <a:tabLst>
                <a:tab pos="354965" algn="l"/>
              </a:tabLst>
            </a:pPr>
            <a:r>
              <a:rPr dirty="0" sz="2700">
                <a:latin typeface="Times New Roman"/>
                <a:cs typeface="Times New Roman"/>
              </a:rPr>
              <a:t>Food</a:t>
            </a:r>
            <a:r>
              <a:rPr dirty="0" sz="2700" spc="-15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Analysis.</a:t>
            </a:r>
            <a:endParaRPr sz="2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05"/>
              </a:spcBef>
              <a:buClr>
                <a:srgbClr val="A42F0F"/>
              </a:buClr>
              <a:buFont typeface="Arial MT"/>
              <a:buChar char="•"/>
              <a:tabLst>
                <a:tab pos="354965" algn="l"/>
              </a:tabLst>
            </a:pPr>
            <a:r>
              <a:rPr dirty="0" sz="2700">
                <a:latin typeface="Times New Roman"/>
                <a:cs typeface="Times New Roman"/>
              </a:rPr>
              <a:t>Study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of Biomolecules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&amp;</a:t>
            </a:r>
            <a:r>
              <a:rPr dirty="0" sz="2700" spc="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their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Interaction.</a:t>
            </a:r>
            <a:endParaRPr sz="2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 MT"/>
              <a:buChar char="•"/>
              <a:tabLst>
                <a:tab pos="354965" algn="l"/>
              </a:tabLst>
            </a:pPr>
            <a:r>
              <a:rPr dirty="0" sz="2700">
                <a:latin typeface="Times New Roman"/>
                <a:cs typeface="Times New Roman"/>
              </a:rPr>
              <a:t>Drug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Development.</a:t>
            </a:r>
            <a:endParaRPr sz="2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 MT"/>
              <a:buChar char="•"/>
              <a:tabLst>
                <a:tab pos="354965" algn="l"/>
              </a:tabLst>
            </a:pPr>
            <a:r>
              <a:rPr dirty="0" sz="2700">
                <a:latin typeface="Times New Roman"/>
                <a:cs typeface="Times New Roman"/>
              </a:rPr>
              <a:t>Crime</a:t>
            </a:r>
            <a:r>
              <a:rPr dirty="0" sz="2700" spc="-10">
                <a:latin typeface="Times New Roman"/>
                <a:cs typeface="Times New Roman"/>
              </a:rPr>
              <a:t> Detection.</a:t>
            </a:r>
            <a:endParaRPr sz="2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Arial MT"/>
              <a:buChar char="•"/>
              <a:tabLst>
                <a:tab pos="354965" algn="l"/>
              </a:tabLst>
            </a:pPr>
            <a:r>
              <a:rPr dirty="0" sz="2700">
                <a:latin typeface="Times New Roman"/>
                <a:cs typeface="Times New Roman"/>
              </a:rPr>
              <a:t>Medical Diagnosis</a:t>
            </a:r>
            <a:r>
              <a:rPr dirty="0" sz="2700" spc="-10">
                <a:latin typeface="Times New Roman"/>
                <a:cs typeface="Times New Roman"/>
              </a:rPr>
              <a:t> (Clin&amp;Lab).</a:t>
            </a:r>
            <a:endParaRPr sz="2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 MT"/>
              <a:buChar char="•"/>
              <a:tabLst>
                <a:tab pos="354965" algn="l"/>
              </a:tabLst>
            </a:pPr>
            <a:r>
              <a:rPr dirty="0" sz="2700">
                <a:latin typeface="Times New Roman"/>
                <a:cs typeface="Times New Roman"/>
              </a:rPr>
              <a:t>Environmental</a:t>
            </a:r>
            <a:r>
              <a:rPr dirty="0" sz="2700" spc="-7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Field</a:t>
            </a:r>
            <a:r>
              <a:rPr dirty="0" sz="2700" spc="-5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Monitoring.</a:t>
            </a:r>
            <a:endParaRPr sz="2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 MT"/>
              <a:buChar char="•"/>
              <a:tabLst>
                <a:tab pos="354965" algn="l"/>
              </a:tabLst>
            </a:pPr>
            <a:r>
              <a:rPr dirty="0" sz="2700">
                <a:latin typeface="Times New Roman"/>
                <a:cs typeface="Times New Roman"/>
              </a:rPr>
              <a:t>Quality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Control.</a:t>
            </a:r>
            <a:endParaRPr sz="2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05"/>
              </a:spcBef>
              <a:buClr>
                <a:srgbClr val="A42F0F"/>
              </a:buClr>
              <a:buFont typeface="Arial MT"/>
              <a:buChar char="•"/>
              <a:tabLst>
                <a:tab pos="354965" algn="l"/>
              </a:tabLst>
            </a:pPr>
            <a:r>
              <a:rPr dirty="0" sz="2700">
                <a:latin typeface="Times New Roman"/>
                <a:cs typeface="Times New Roman"/>
              </a:rPr>
              <a:t>Industrial</a:t>
            </a:r>
            <a:r>
              <a:rPr dirty="0" sz="2700" spc="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Process</a:t>
            </a:r>
            <a:r>
              <a:rPr dirty="0" sz="2700" spc="2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Control.</a:t>
            </a:r>
            <a:endParaRPr sz="2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 MT"/>
              <a:buChar char="•"/>
              <a:tabLst>
                <a:tab pos="354965" algn="l"/>
              </a:tabLst>
            </a:pPr>
            <a:r>
              <a:rPr dirty="0" sz="2700">
                <a:latin typeface="Times New Roman"/>
                <a:cs typeface="Times New Roman"/>
              </a:rPr>
              <a:t>Detection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Systems</a:t>
            </a:r>
            <a:r>
              <a:rPr dirty="0" sz="2700" spc="-2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for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Biological</a:t>
            </a:r>
            <a:r>
              <a:rPr dirty="0" sz="2700" spc="-100">
                <a:latin typeface="Times New Roman"/>
                <a:cs typeface="Times New Roman"/>
              </a:rPr>
              <a:t> </a:t>
            </a:r>
            <a:r>
              <a:rPr dirty="0" sz="2700" spc="-45">
                <a:latin typeface="Times New Roman"/>
                <a:cs typeface="Times New Roman"/>
              </a:rPr>
              <a:t>Warfare</a:t>
            </a:r>
            <a:r>
              <a:rPr dirty="0" sz="2700" spc="-13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Agents.</a:t>
            </a:r>
            <a:endParaRPr sz="2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 MT"/>
              <a:buChar char="•"/>
              <a:tabLst>
                <a:tab pos="354965" algn="l"/>
              </a:tabLst>
            </a:pPr>
            <a:r>
              <a:rPr dirty="0" sz="2700">
                <a:latin typeface="Times New Roman"/>
                <a:cs typeface="Times New Roman"/>
              </a:rPr>
              <a:t>Manf.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Of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Pharmaceuticals</a:t>
            </a:r>
            <a:r>
              <a:rPr dirty="0" sz="2700" spc="-7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&amp;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Replacement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organs.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7143" rIns="0" bIns="0" rtlCol="0" vert="horz">
            <a:spAutoFit/>
          </a:bodyPr>
          <a:lstStyle/>
          <a:p>
            <a:pPr marL="2646680">
              <a:lnSpc>
                <a:spcPct val="100000"/>
              </a:lnSpc>
              <a:spcBef>
                <a:spcPts val="95"/>
              </a:spcBef>
            </a:pPr>
            <a:r>
              <a:rPr dirty="0" u="sng" sz="4000" spc="-10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DEFINITION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62329" y="1506092"/>
            <a:ext cx="1093152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20">
                <a:latin typeface="Times New Roman"/>
                <a:cs typeface="Times New Roman"/>
              </a:rPr>
              <a:t>Self-</a:t>
            </a:r>
            <a:r>
              <a:rPr dirty="0" sz="2700">
                <a:latin typeface="Times New Roman"/>
                <a:cs typeface="Times New Roman"/>
              </a:rPr>
              <a:t>contained</a:t>
            </a:r>
            <a:r>
              <a:rPr dirty="0" sz="2700" spc="370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integrated</a:t>
            </a:r>
            <a:r>
              <a:rPr dirty="0" sz="2700" spc="370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device</a:t>
            </a:r>
            <a:r>
              <a:rPr dirty="0" sz="2700" spc="360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that</a:t>
            </a:r>
            <a:r>
              <a:rPr dirty="0" sz="2700" spc="370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is</a:t>
            </a:r>
            <a:r>
              <a:rPr dirty="0" sz="2700" spc="365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capable</a:t>
            </a:r>
            <a:r>
              <a:rPr dirty="0" sz="2700" spc="360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of</a:t>
            </a:r>
            <a:r>
              <a:rPr dirty="0" sz="2700" spc="360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providing</a:t>
            </a:r>
            <a:r>
              <a:rPr dirty="0" sz="2700" spc="365">
                <a:latin typeface="Times New Roman"/>
                <a:cs typeface="Times New Roman"/>
              </a:rPr>
              <a:t>  </a:t>
            </a:r>
            <a:r>
              <a:rPr dirty="0" sz="2700" spc="-10">
                <a:latin typeface="Times New Roman"/>
                <a:cs typeface="Times New Roman"/>
              </a:rPr>
              <a:t>specific </a:t>
            </a:r>
            <a:r>
              <a:rPr dirty="0" sz="2700">
                <a:latin typeface="Times New Roman"/>
                <a:cs typeface="Times New Roman"/>
              </a:rPr>
              <a:t>qualitative</a:t>
            </a:r>
            <a:r>
              <a:rPr dirty="0" sz="2700" spc="175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or</a:t>
            </a:r>
            <a:r>
              <a:rPr dirty="0" sz="2700" spc="180">
                <a:latin typeface="Times New Roman"/>
                <a:cs typeface="Times New Roman"/>
              </a:rPr>
              <a:t>  </a:t>
            </a:r>
            <a:r>
              <a:rPr dirty="0" sz="2700" spc="-20">
                <a:latin typeface="Times New Roman"/>
                <a:cs typeface="Times New Roman"/>
              </a:rPr>
              <a:t>semi-</a:t>
            </a:r>
            <a:r>
              <a:rPr dirty="0" sz="2700">
                <a:latin typeface="Times New Roman"/>
                <a:cs typeface="Times New Roman"/>
              </a:rPr>
              <a:t>quantitative</a:t>
            </a:r>
            <a:r>
              <a:rPr dirty="0" sz="2700" spc="185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analytical</a:t>
            </a:r>
            <a:r>
              <a:rPr dirty="0" sz="2700" spc="190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information</a:t>
            </a:r>
            <a:r>
              <a:rPr dirty="0" sz="2700" spc="190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using</a:t>
            </a:r>
            <a:r>
              <a:rPr dirty="0" sz="2700" spc="175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a</a:t>
            </a:r>
            <a:r>
              <a:rPr dirty="0" sz="2700" spc="180">
                <a:latin typeface="Times New Roman"/>
                <a:cs typeface="Times New Roman"/>
              </a:rPr>
              <a:t>  </a:t>
            </a:r>
            <a:r>
              <a:rPr dirty="0" sz="2700" spc="-10">
                <a:latin typeface="Times New Roman"/>
                <a:cs typeface="Times New Roman"/>
              </a:rPr>
              <a:t>biological </a:t>
            </a:r>
            <a:r>
              <a:rPr dirty="0" sz="2700">
                <a:latin typeface="Times New Roman"/>
                <a:cs typeface="Times New Roman"/>
              </a:rPr>
              <a:t>recognition</a:t>
            </a:r>
            <a:r>
              <a:rPr dirty="0" sz="2700" spc="50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element</a:t>
            </a:r>
            <a:r>
              <a:rPr dirty="0" sz="2700" spc="40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which</a:t>
            </a:r>
            <a:r>
              <a:rPr dirty="0" sz="2700" spc="50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is</a:t>
            </a:r>
            <a:r>
              <a:rPr dirty="0" sz="2700" spc="40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in</a:t>
            </a:r>
            <a:r>
              <a:rPr dirty="0" sz="2700" spc="40">
                <a:latin typeface="Times New Roman"/>
                <a:cs typeface="Times New Roman"/>
              </a:rPr>
              <a:t>  </a:t>
            </a:r>
            <a:r>
              <a:rPr dirty="0" sz="2700" spc="-10">
                <a:latin typeface="Times New Roman"/>
                <a:cs typeface="Times New Roman"/>
              </a:rPr>
              <a:t>direct-</a:t>
            </a:r>
            <a:r>
              <a:rPr dirty="0" sz="2700">
                <a:latin typeface="Times New Roman"/>
                <a:cs typeface="Times New Roman"/>
              </a:rPr>
              <a:t>spatial</a:t>
            </a:r>
            <a:r>
              <a:rPr dirty="0" sz="2700" spc="55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contact</a:t>
            </a:r>
            <a:r>
              <a:rPr dirty="0" sz="2700" spc="45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with</a:t>
            </a:r>
            <a:r>
              <a:rPr dirty="0" sz="2700" spc="40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a</a:t>
            </a:r>
            <a:r>
              <a:rPr dirty="0" sz="2700" spc="45">
                <a:latin typeface="Times New Roman"/>
                <a:cs typeface="Times New Roman"/>
              </a:rPr>
              <a:t>  </a:t>
            </a:r>
            <a:r>
              <a:rPr dirty="0" sz="2700" spc="-10">
                <a:latin typeface="Times New Roman"/>
                <a:cs typeface="Times New Roman"/>
              </a:rPr>
              <a:t>transduction </a:t>
            </a:r>
            <a:r>
              <a:rPr dirty="0" sz="2700">
                <a:latin typeface="Times New Roman"/>
                <a:cs typeface="Times New Roman"/>
              </a:rPr>
              <a:t>element.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(IUPAC,1998)</a:t>
            </a:r>
            <a:endParaRPr sz="27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2049" y="3311078"/>
            <a:ext cx="794852" cy="14758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253866" y="4560823"/>
            <a:ext cx="634238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SzPct val="96875"/>
              <a:buAutoNum type="arabicParenR"/>
              <a:tabLst>
                <a:tab pos="354965" algn="l"/>
              </a:tabLst>
            </a:pPr>
            <a:r>
              <a:rPr dirty="0" sz="3200">
                <a:latin typeface="Times New Roman"/>
                <a:cs typeface="Times New Roman"/>
              </a:rPr>
              <a:t>Biosensor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≠</a:t>
            </a:r>
            <a:r>
              <a:rPr dirty="0" sz="3200" spc="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Bioanalytical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System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SzPct val="96875"/>
              <a:buAutoNum type="arabicParenR"/>
              <a:tabLst>
                <a:tab pos="354965" algn="l"/>
              </a:tabLst>
            </a:pPr>
            <a:r>
              <a:rPr dirty="0" sz="3200">
                <a:latin typeface="Times New Roman"/>
                <a:cs typeface="Times New Roman"/>
              </a:rPr>
              <a:t>An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Enzyme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Electrode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10">
                <a:latin typeface="Times New Roman"/>
                <a:cs typeface="Times New Roman"/>
              </a:rPr>
              <a:t> Biosensor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186" y="643204"/>
            <a:ext cx="8438515" cy="100266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162935" marR="5080" indent="-3150870">
              <a:lnSpc>
                <a:spcPct val="100000"/>
              </a:lnSpc>
              <a:spcBef>
                <a:spcPts val="105"/>
              </a:spcBef>
            </a:pPr>
            <a:r>
              <a:rPr dirty="0" u="sng" sz="3200" b="1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BIOSENSOR</a:t>
            </a:r>
            <a:r>
              <a:rPr dirty="0" u="sng" sz="3200" spc="-1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20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dirty="0" u="sng" sz="3200" spc="-19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200" spc="-3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AGRICULTURAL</a:t>
            </a:r>
            <a:r>
              <a:rPr dirty="0" u="sng" sz="3200" spc="-195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20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&amp; </a:t>
            </a:r>
            <a:r>
              <a:rPr dirty="0" u="sng" sz="3200" spc="-2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FOOD</a:t>
            </a:r>
            <a:r>
              <a:rPr dirty="0" sz="3200" spc="-20" b="1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u="sng" sz="3200" spc="-10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INDUSTRY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071877" y="1830450"/>
            <a:ext cx="9448800" cy="259207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A42F0F"/>
              </a:buClr>
              <a:buFont typeface="Courier New"/>
              <a:buChar char="o"/>
              <a:tabLst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Detection</a:t>
            </a:r>
            <a:r>
              <a:rPr dirty="0" sz="2700" spc="-7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of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viral,</a:t>
            </a:r>
            <a:r>
              <a:rPr dirty="0" sz="2700" spc="-6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fungal,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bacterial</a:t>
            </a:r>
            <a:r>
              <a:rPr dirty="0" sz="2700" spc="-6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diseases</a:t>
            </a:r>
            <a:r>
              <a:rPr dirty="0" sz="2700" spc="-7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of</a:t>
            </a:r>
            <a:r>
              <a:rPr dirty="0" sz="2700" spc="-5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plants.</a:t>
            </a:r>
            <a:endParaRPr sz="27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Courier New"/>
              <a:buChar char="o"/>
              <a:tabLst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In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food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industry,</a:t>
            </a:r>
            <a:r>
              <a:rPr dirty="0" sz="2700" spc="-6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detection</a:t>
            </a:r>
            <a:r>
              <a:rPr dirty="0" sz="2700" spc="-6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of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total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microbes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&amp;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food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quantification </a:t>
            </a:r>
            <a:r>
              <a:rPr dirty="0" sz="2700">
                <a:latin typeface="Times New Roman"/>
                <a:cs typeface="Times New Roman"/>
              </a:rPr>
              <a:t>in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soft</a:t>
            </a:r>
            <a:r>
              <a:rPr dirty="0" sz="2700" spc="-10">
                <a:latin typeface="Times New Roman"/>
                <a:cs typeface="Times New Roman"/>
              </a:rPr>
              <a:t> drinks.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Courier New"/>
              <a:buChar char="o"/>
              <a:tabLst>
                <a:tab pos="355600" algn="l"/>
              </a:tabLst>
            </a:pPr>
            <a:r>
              <a:rPr dirty="0" sz="2700" spc="-45">
                <a:latin typeface="Times New Roman"/>
                <a:cs typeface="Times New Roman"/>
              </a:rPr>
              <a:t>To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determine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the</a:t>
            </a:r>
            <a:r>
              <a:rPr dirty="0" sz="2700" spc="-5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freshness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of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other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fish,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beef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&amp;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other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food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items.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Courier New"/>
              <a:buChar char="o"/>
              <a:tabLst>
                <a:tab pos="355600" algn="l"/>
              </a:tabLst>
            </a:pPr>
            <a:r>
              <a:rPr dirty="0" sz="2700">
                <a:latin typeface="Times New Roman"/>
                <a:cs typeface="Times New Roman"/>
              </a:rPr>
              <a:t>Makes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Bacteria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 b="1">
                <a:latin typeface="Times New Roman"/>
                <a:cs typeface="Times New Roman"/>
              </a:rPr>
              <a:t>GLOW</a:t>
            </a:r>
            <a:r>
              <a:rPr dirty="0" sz="2700" spc="-50" b="1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by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OPTICAL</a:t>
            </a:r>
            <a:r>
              <a:rPr dirty="0" sz="2700" spc="-13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Biosensor</a:t>
            </a:r>
            <a:endParaRPr sz="27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3392" y="4581144"/>
            <a:ext cx="9508236" cy="194462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39" y="332231"/>
            <a:ext cx="10040112" cy="611428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71952" y="5242941"/>
            <a:ext cx="31235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DNA</a:t>
            </a:r>
            <a:r>
              <a:rPr dirty="0" sz="2400" spc="-14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capture </a:t>
            </a:r>
            <a:r>
              <a:rPr dirty="0" sz="2400" b="1">
                <a:latin typeface="Times New Roman"/>
                <a:cs typeface="Times New Roman"/>
              </a:rPr>
              <a:t>element</a:t>
            </a:r>
            <a:r>
              <a:rPr dirty="0" sz="2400" spc="-6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instrument-</a:t>
            </a:r>
            <a:r>
              <a:rPr dirty="0" sz="2400" spc="-50" b="1">
                <a:latin typeface="Times New Roman"/>
                <a:cs typeface="Times New Roman"/>
              </a:rPr>
              <a:t> </a:t>
            </a:r>
            <a:r>
              <a:rPr dirty="0" sz="2400" spc="-25" b="1">
                <a:latin typeface="Times New Roman"/>
                <a:cs typeface="Times New Roman"/>
              </a:rPr>
              <a:t>for </a:t>
            </a:r>
            <a:r>
              <a:rPr dirty="0" sz="2400" b="1">
                <a:latin typeface="Times New Roman"/>
                <a:cs typeface="Times New Roman"/>
              </a:rPr>
              <a:t>hereditary</a:t>
            </a:r>
            <a:r>
              <a:rPr dirty="0" sz="2400" spc="-7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diseases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128509" y="5224653"/>
            <a:ext cx="4274820" cy="73914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>
              <a:lnSpc>
                <a:spcPts val="2740"/>
              </a:lnSpc>
              <a:spcBef>
                <a:spcPts val="305"/>
              </a:spcBef>
            </a:pPr>
            <a:r>
              <a:rPr dirty="0" sz="2400" b="1">
                <a:latin typeface="Times New Roman"/>
                <a:cs typeface="Times New Roman"/>
              </a:rPr>
              <a:t>Glucometer-</a:t>
            </a:r>
            <a:r>
              <a:rPr dirty="0" sz="2400" spc="-10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for</a:t>
            </a:r>
            <a:r>
              <a:rPr dirty="0" sz="2400" spc="-1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measurement</a:t>
            </a:r>
            <a:r>
              <a:rPr dirty="0" sz="2400" spc="-75" b="1">
                <a:latin typeface="Times New Roman"/>
                <a:cs typeface="Times New Roman"/>
              </a:rPr>
              <a:t> </a:t>
            </a:r>
            <a:r>
              <a:rPr dirty="0" sz="2400" spc="-25" b="1">
                <a:latin typeface="Times New Roman"/>
                <a:cs typeface="Times New Roman"/>
              </a:rPr>
              <a:t>of </a:t>
            </a:r>
            <a:r>
              <a:rPr dirty="0" sz="2400" b="1">
                <a:latin typeface="Times New Roman"/>
                <a:cs typeface="Times New Roman"/>
              </a:rPr>
              <a:t>glucose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in </a:t>
            </a:r>
            <a:r>
              <a:rPr dirty="0" sz="2400" spc="-10" b="1">
                <a:latin typeface="Times New Roman"/>
                <a:cs typeface="Times New Roman"/>
              </a:rPr>
              <a:t>blood.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3660" y="260604"/>
            <a:ext cx="3304032" cy="49636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1908" y="1187195"/>
            <a:ext cx="5657475" cy="403250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9616" y="1299972"/>
            <a:ext cx="2909316" cy="320954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043429" y="4747005"/>
            <a:ext cx="3552825" cy="1362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345"/>
              </a:lnSpc>
              <a:spcBef>
                <a:spcPts val="95"/>
              </a:spcBef>
            </a:pPr>
            <a:r>
              <a:rPr dirty="0" u="sng" sz="2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Pregnancy</a:t>
            </a:r>
            <a:r>
              <a:rPr dirty="0" u="sng" sz="2800" spc="-8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Test.</a:t>
            </a:r>
            <a:endParaRPr sz="2800">
              <a:latin typeface="Times New Roman"/>
              <a:cs typeface="Times New Roman"/>
            </a:endParaRPr>
          </a:p>
          <a:p>
            <a:pPr marL="100330" indent="-97155">
              <a:lnSpc>
                <a:spcPts val="2385"/>
              </a:lnSpc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dirty="0" sz="2000" b="1" i="1">
                <a:latin typeface="Calibri"/>
                <a:cs typeface="Calibri"/>
              </a:rPr>
              <a:t>Detects</a:t>
            </a:r>
            <a:r>
              <a:rPr dirty="0" sz="2000" spc="-4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the</a:t>
            </a:r>
            <a:r>
              <a:rPr dirty="0" sz="2000" spc="-4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hCG</a:t>
            </a:r>
            <a:r>
              <a:rPr dirty="0" sz="2000" spc="-4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protein</a:t>
            </a:r>
            <a:r>
              <a:rPr dirty="0" sz="2000" spc="-7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in</a:t>
            </a:r>
            <a:r>
              <a:rPr dirty="0" sz="2000" spc="-50" b="1" i="1">
                <a:latin typeface="Calibri"/>
                <a:cs typeface="Calibri"/>
              </a:rPr>
              <a:t> </a:t>
            </a:r>
            <a:r>
              <a:rPr dirty="0" sz="2000" spc="-10" b="1" i="1">
                <a:latin typeface="Calibri"/>
                <a:cs typeface="Calibri"/>
              </a:rPr>
              <a:t>urine.</a:t>
            </a:r>
            <a:endParaRPr sz="2000">
              <a:latin typeface="Calibri"/>
              <a:cs typeface="Calibri"/>
            </a:endParaRPr>
          </a:p>
          <a:p>
            <a:pPr marL="156210" indent="-143510">
              <a:lnSpc>
                <a:spcPct val="100000"/>
              </a:lnSpc>
              <a:buSzPct val="95000"/>
              <a:buFont typeface="Arial MT"/>
              <a:buChar char="•"/>
              <a:tabLst>
                <a:tab pos="156210" algn="l"/>
              </a:tabLst>
            </a:pPr>
            <a:r>
              <a:rPr dirty="0" sz="2000" spc="-10" b="1" i="1">
                <a:latin typeface="Calibri"/>
                <a:cs typeface="Calibri"/>
              </a:rPr>
              <a:t>Interpretation</a:t>
            </a:r>
            <a:r>
              <a:rPr dirty="0" sz="2000" spc="-5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and</a:t>
            </a:r>
            <a:r>
              <a:rPr dirty="0" sz="2000" spc="-3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data</a:t>
            </a:r>
            <a:r>
              <a:rPr dirty="0" sz="2000" spc="-40" b="1" i="1">
                <a:latin typeface="Calibri"/>
                <a:cs typeface="Calibri"/>
              </a:rPr>
              <a:t> </a:t>
            </a:r>
            <a:r>
              <a:rPr dirty="0" sz="2000" spc="-10" b="1" i="1">
                <a:latin typeface="Calibri"/>
                <a:cs typeface="Calibri"/>
              </a:rPr>
              <a:t>analysis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b="1" i="1">
                <a:latin typeface="Calibri"/>
                <a:cs typeface="Calibri"/>
              </a:rPr>
              <a:t>performed</a:t>
            </a:r>
            <a:r>
              <a:rPr dirty="0" sz="2000" spc="-6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by</a:t>
            </a:r>
            <a:r>
              <a:rPr dirty="0" sz="2000" spc="-4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the</a:t>
            </a:r>
            <a:r>
              <a:rPr dirty="0" sz="2000" spc="-45" b="1" i="1">
                <a:latin typeface="Calibri"/>
                <a:cs typeface="Calibri"/>
              </a:rPr>
              <a:t> </a:t>
            </a:r>
            <a:r>
              <a:rPr dirty="0" sz="2000" spc="-10" b="1" i="1">
                <a:latin typeface="Calibri"/>
                <a:cs typeface="Calibri"/>
              </a:rPr>
              <a:t>user.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0443" y="1299972"/>
            <a:ext cx="2377440" cy="322326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679818" y="4732401"/>
            <a:ext cx="42183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2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Infectious</a:t>
            </a:r>
            <a:r>
              <a:rPr dirty="0" u="sng" sz="28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Disease</a:t>
            </a:r>
            <a:r>
              <a:rPr dirty="0" u="sng" sz="28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Biosensor.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679818" y="5154548"/>
            <a:ext cx="518160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9525">
              <a:lnSpc>
                <a:spcPct val="100000"/>
              </a:lnSpc>
              <a:spcBef>
                <a:spcPts val="100"/>
              </a:spcBef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dirty="0" sz="2000" b="1" i="1">
                <a:latin typeface="Calibri"/>
                <a:cs typeface="Calibri"/>
              </a:rPr>
              <a:t>	</a:t>
            </a:r>
            <a:r>
              <a:rPr dirty="0" sz="2000" b="1" i="1">
                <a:latin typeface="Calibri"/>
                <a:cs typeface="Calibri"/>
              </a:rPr>
              <a:t>Data</a:t>
            </a:r>
            <a:r>
              <a:rPr dirty="0" sz="2000" spc="-4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analysis</a:t>
            </a:r>
            <a:r>
              <a:rPr dirty="0" sz="2000" spc="-6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and</a:t>
            </a:r>
            <a:r>
              <a:rPr dirty="0" sz="2000" spc="-40" b="1" i="1">
                <a:latin typeface="Calibri"/>
                <a:cs typeface="Calibri"/>
              </a:rPr>
              <a:t> </a:t>
            </a:r>
            <a:r>
              <a:rPr dirty="0" sz="2000" spc="-10" b="1" i="1">
                <a:latin typeface="Calibri"/>
                <a:cs typeface="Calibri"/>
              </a:rPr>
              <a:t>interpretation</a:t>
            </a:r>
            <a:r>
              <a:rPr dirty="0" sz="2000" spc="-6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performed</a:t>
            </a:r>
            <a:r>
              <a:rPr dirty="0" sz="2000" spc="-4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by</a:t>
            </a:r>
            <a:r>
              <a:rPr dirty="0" sz="2000" spc="-40" b="1" i="1">
                <a:latin typeface="Calibri"/>
                <a:cs typeface="Calibri"/>
              </a:rPr>
              <a:t> </a:t>
            </a:r>
            <a:r>
              <a:rPr dirty="0" sz="2000" spc="-50" b="1" i="1">
                <a:latin typeface="Calibri"/>
                <a:cs typeface="Calibri"/>
              </a:rPr>
              <a:t>a </a:t>
            </a:r>
            <a:r>
              <a:rPr dirty="0" sz="2000" spc="-10" b="1" i="1">
                <a:latin typeface="Calibri"/>
                <a:cs typeface="Calibri"/>
              </a:rPr>
              <a:t>microprocessor.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4435" y="1299972"/>
            <a:ext cx="3700272" cy="342137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37029" y="4890592"/>
            <a:ext cx="4617720" cy="1058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345"/>
              </a:lnSpc>
              <a:spcBef>
                <a:spcPts val="95"/>
              </a:spcBef>
            </a:pPr>
            <a:r>
              <a:rPr dirty="0" u="sng" sz="2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Old</a:t>
            </a:r>
            <a:r>
              <a:rPr dirty="0" u="sng" sz="2800" spc="-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time</a:t>
            </a:r>
            <a:r>
              <a:rPr dirty="0" u="sng" sz="28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coal</a:t>
            </a:r>
            <a:r>
              <a:rPr dirty="0" u="sng" sz="2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miners’</a:t>
            </a:r>
            <a:r>
              <a:rPr dirty="0" u="sng" sz="2800" spc="-19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8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Biosensor</a:t>
            </a:r>
            <a:endParaRPr sz="2800">
              <a:latin typeface="Times New Roman"/>
              <a:cs typeface="Times New Roman"/>
            </a:endParaRPr>
          </a:p>
          <a:p>
            <a:pPr marL="12700" marR="26670">
              <a:lnSpc>
                <a:spcPts val="2400"/>
              </a:lnSpc>
              <a:spcBef>
                <a:spcPts val="70"/>
              </a:spcBef>
            </a:pPr>
            <a:r>
              <a:rPr dirty="0" sz="2000" b="1" i="1">
                <a:latin typeface="Calibri"/>
                <a:cs typeface="Calibri"/>
              </a:rPr>
              <a:t>Data</a:t>
            </a:r>
            <a:r>
              <a:rPr dirty="0" sz="2000" spc="-4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analysis</a:t>
            </a:r>
            <a:r>
              <a:rPr dirty="0" sz="2000" spc="-5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and</a:t>
            </a:r>
            <a:r>
              <a:rPr dirty="0" sz="2000" spc="-45" b="1" i="1">
                <a:latin typeface="Calibri"/>
                <a:cs typeface="Calibri"/>
              </a:rPr>
              <a:t> </a:t>
            </a:r>
            <a:r>
              <a:rPr dirty="0" sz="2000" spc="-10" b="1" i="1">
                <a:latin typeface="Calibri"/>
                <a:cs typeface="Calibri"/>
              </a:rPr>
              <a:t>interpretation</a:t>
            </a:r>
            <a:r>
              <a:rPr dirty="0" sz="2000" spc="-60" b="1" i="1">
                <a:latin typeface="Calibri"/>
                <a:cs typeface="Calibri"/>
              </a:rPr>
              <a:t> </a:t>
            </a:r>
            <a:r>
              <a:rPr dirty="0" sz="2000" spc="-10" b="1" i="1">
                <a:latin typeface="Calibri"/>
                <a:cs typeface="Calibri"/>
              </a:rPr>
              <a:t>performed </a:t>
            </a:r>
            <a:r>
              <a:rPr dirty="0" sz="2000" b="1" i="1">
                <a:latin typeface="Calibri"/>
                <a:cs typeface="Calibri"/>
              </a:rPr>
              <a:t>by</a:t>
            </a:r>
            <a:r>
              <a:rPr dirty="0" sz="2000" spc="-4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the</a:t>
            </a:r>
            <a:r>
              <a:rPr dirty="0" sz="2000" spc="-3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coal</a:t>
            </a:r>
            <a:r>
              <a:rPr dirty="0" sz="2000" spc="-45" b="1" i="1">
                <a:latin typeface="Calibri"/>
                <a:cs typeface="Calibri"/>
              </a:rPr>
              <a:t> </a:t>
            </a:r>
            <a:r>
              <a:rPr dirty="0" sz="2000" spc="-10" b="1" i="1">
                <a:latin typeface="Calibri"/>
                <a:cs typeface="Calibri"/>
              </a:rPr>
              <a:t>miner</a:t>
            </a:r>
            <a:r>
              <a:rPr dirty="0" sz="2000" spc="-10" i="1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620268"/>
            <a:ext cx="4614672" cy="436016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BIOSENSOR</a:t>
            </a:r>
            <a:r>
              <a:rPr dirty="0" spc="-55"/>
              <a:t> </a:t>
            </a:r>
            <a:r>
              <a:rPr dirty="0"/>
              <a:t>FOR</a:t>
            </a:r>
            <a:r>
              <a:rPr dirty="0" spc="-15"/>
              <a:t> </a:t>
            </a:r>
            <a:r>
              <a:rPr dirty="0"/>
              <a:t>DETECTION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POLLUTION</a:t>
            </a:r>
            <a:r>
              <a:rPr dirty="0" spc="-30"/>
              <a:t> </a:t>
            </a:r>
            <a:r>
              <a:rPr dirty="0" spc="-50"/>
              <a:t>&amp; </a:t>
            </a:r>
            <a:r>
              <a:rPr dirty="0"/>
              <a:t>OF</a:t>
            </a:r>
            <a:r>
              <a:rPr dirty="0" spc="-9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CHEMICALS</a:t>
            </a:r>
            <a:r>
              <a:rPr dirty="0" spc="-35"/>
              <a:t> </a:t>
            </a:r>
            <a:r>
              <a:rPr dirty="0"/>
              <a:t>PRESENT</a:t>
            </a:r>
            <a:r>
              <a:rPr dirty="0" spc="-85"/>
              <a:t> </a:t>
            </a:r>
            <a:r>
              <a:rPr dirty="0"/>
              <a:t>IN</a:t>
            </a:r>
            <a:r>
              <a:rPr dirty="0" spc="-80"/>
              <a:t> </a:t>
            </a:r>
            <a:r>
              <a:rPr dirty="0" spc="-25"/>
              <a:t>THE </a:t>
            </a:r>
            <a:r>
              <a:rPr dirty="0" spc="-10"/>
              <a:t>ENVIRONMENT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195" y="1414270"/>
            <a:ext cx="7755635" cy="532790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9904" y="188976"/>
            <a:ext cx="8855964" cy="65090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4400" b="1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CURRENT</a:t>
            </a:r>
            <a:r>
              <a:rPr dirty="0" u="sng" sz="4400" spc="-12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4400" spc="-1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DEFINITION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062988" y="1578102"/>
            <a:ext cx="9271000" cy="1260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20">
                <a:latin typeface="Times New Roman"/>
                <a:cs typeface="Times New Roman"/>
              </a:rPr>
              <a:t>A</a:t>
            </a:r>
            <a:r>
              <a:rPr dirty="0" sz="2700" spc="-1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sensor</a:t>
            </a:r>
            <a:r>
              <a:rPr dirty="0" sz="2700" spc="-6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that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integrates</a:t>
            </a:r>
            <a:r>
              <a:rPr dirty="0" sz="2700" spc="-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a</a:t>
            </a:r>
            <a:r>
              <a:rPr dirty="0" sz="2700" spc="-2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biological</a:t>
            </a:r>
            <a:r>
              <a:rPr dirty="0" sz="2700" spc="-6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element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with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a</a:t>
            </a:r>
            <a:r>
              <a:rPr dirty="0" sz="2700" spc="-2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physiochemical </a:t>
            </a:r>
            <a:r>
              <a:rPr dirty="0" sz="2700">
                <a:latin typeface="Times New Roman"/>
                <a:cs typeface="Times New Roman"/>
              </a:rPr>
              <a:t>transducer</a:t>
            </a:r>
            <a:r>
              <a:rPr dirty="0" sz="2700" spc="-6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to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produce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an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electronic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signal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proportional</a:t>
            </a:r>
            <a:r>
              <a:rPr dirty="0" sz="2700" spc="-8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to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a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single </a:t>
            </a:r>
            <a:r>
              <a:rPr dirty="0" sz="2700">
                <a:latin typeface="Times New Roman"/>
                <a:cs typeface="Times New Roman"/>
              </a:rPr>
              <a:t>analyte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which is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then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conveyed</a:t>
            </a:r>
            <a:r>
              <a:rPr dirty="0" sz="2700" spc="-3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to</a:t>
            </a:r>
            <a:r>
              <a:rPr dirty="0" sz="2700" spc="1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a </a:t>
            </a:r>
            <a:r>
              <a:rPr dirty="0" sz="2700" spc="-10">
                <a:latin typeface="Times New Roman"/>
                <a:cs typeface="Times New Roman"/>
              </a:rPr>
              <a:t>detector.</a:t>
            </a:r>
            <a:endParaRPr sz="27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7235" y="3949141"/>
            <a:ext cx="4078076" cy="23175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22272" y="4604384"/>
            <a:ext cx="1022731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6FC0"/>
                </a:solidFill>
                <a:latin typeface="Times New Roman"/>
                <a:cs typeface="Times New Roman"/>
              </a:rPr>
              <a:t>Father</a:t>
            </a:r>
            <a:r>
              <a:rPr dirty="0" sz="2400" spc="-3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dirty="0" sz="2400" spc="-2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6FC0"/>
                </a:solidFill>
                <a:latin typeface="Times New Roman"/>
                <a:cs typeface="Times New Roman"/>
              </a:rPr>
              <a:t>Biosensors</a:t>
            </a:r>
            <a:r>
              <a:rPr dirty="0" sz="2400" spc="-1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Leland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C.</a:t>
            </a:r>
            <a:r>
              <a:rPr dirty="0" sz="2400" spc="-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Clark</a:t>
            </a:r>
            <a:r>
              <a:rPr dirty="0" sz="2400" spc="-45" b="1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invented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Clark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Oxygen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Electrode,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a </a:t>
            </a:r>
            <a:r>
              <a:rPr dirty="0" sz="2400">
                <a:latin typeface="Times New Roman"/>
                <a:cs typeface="Times New Roman"/>
              </a:rPr>
              <a:t>pivotal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device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that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allows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real-time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monitoring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10">
                <a:latin typeface="Times New Roman"/>
                <a:cs typeface="Times New Roman"/>
              </a:rPr>
              <a:t> patient’s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blood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oxygen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levels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and </a:t>
            </a:r>
            <a:r>
              <a:rPr dirty="0" sz="2400">
                <a:latin typeface="Times New Roman"/>
                <a:cs typeface="Times New Roman"/>
              </a:rPr>
              <a:t>has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made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surgery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Safer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more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successful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for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millions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around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world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4044" y="83819"/>
            <a:ext cx="3351276" cy="44637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0806" rIns="0" bIns="0" rtlCol="0" vert="horz">
            <a:spAutoFit/>
          </a:bodyPr>
          <a:lstStyle/>
          <a:p>
            <a:pPr marL="1955164">
              <a:lnSpc>
                <a:spcPct val="100000"/>
              </a:lnSpc>
              <a:spcBef>
                <a:spcPts val="105"/>
              </a:spcBef>
            </a:pPr>
            <a:r>
              <a:rPr dirty="0" u="sng" sz="4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COMPONENTS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783079" y="2083307"/>
            <a:ext cx="9020810" cy="4175760"/>
            <a:chOff x="1783079" y="2083307"/>
            <a:chExt cx="9020810" cy="4175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079" y="2083307"/>
              <a:ext cx="8569452" cy="417576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279903" y="2275331"/>
              <a:ext cx="7754620" cy="504825"/>
            </a:xfrm>
            <a:custGeom>
              <a:avLst/>
              <a:gdLst/>
              <a:ahLst/>
              <a:cxnLst/>
              <a:rect l="l" t="t" r="r" b="b"/>
              <a:pathLst>
                <a:path w="7754620" h="504825">
                  <a:moveTo>
                    <a:pt x="6530340" y="504443"/>
                  </a:moveTo>
                  <a:lnTo>
                    <a:pt x="7754112" y="504443"/>
                  </a:lnTo>
                  <a:lnTo>
                    <a:pt x="7754112" y="73151"/>
                  </a:lnTo>
                  <a:lnTo>
                    <a:pt x="6530340" y="73151"/>
                  </a:lnTo>
                  <a:lnTo>
                    <a:pt x="6530340" y="504443"/>
                  </a:lnTo>
                  <a:close/>
                </a:path>
                <a:path w="7754620" h="504825">
                  <a:moveTo>
                    <a:pt x="4032504" y="361188"/>
                  </a:moveTo>
                  <a:lnTo>
                    <a:pt x="5687568" y="361188"/>
                  </a:lnTo>
                  <a:lnTo>
                    <a:pt x="5687568" y="0"/>
                  </a:lnTo>
                  <a:lnTo>
                    <a:pt x="4032504" y="0"/>
                  </a:lnTo>
                  <a:lnTo>
                    <a:pt x="4032504" y="361188"/>
                  </a:lnTo>
                  <a:close/>
                </a:path>
                <a:path w="7754620" h="504825">
                  <a:moveTo>
                    <a:pt x="1223771" y="361188"/>
                  </a:moveTo>
                  <a:lnTo>
                    <a:pt x="2159508" y="361188"/>
                  </a:lnTo>
                  <a:lnTo>
                    <a:pt x="2159508" y="73151"/>
                  </a:lnTo>
                  <a:lnTo>
                    <a:pt x="1223771" y="73151"/>
                  </a:lnTo>
                  <a:lnTo>
                    <a:pt x="1223771" y="361188"/>
                  </a:lnTo>
                  <a:close/>
                </a:path>
                <a:path w="7754620" h="504825">
                  <a:moveTo>
                    <a:pt x="0" y="361188"/>
                  </a:moveTo>
                  <a:lnTo>
                    <a:pt x="864107" y="361188"/>
                  </a:lnTo>
                  <a:lnTo>
                    <a:pt x="864107" y="1524"/>
                  </a:lnTo>
                  <a:lnTo>
                    <a:pt x="0" y="1524"/>
                  </a:lnTo>
                  <a:lnTo>
                    <a:pt x="0" y="361188"/>
                  </a:lnTo>
                  <a:close/>
                </a:path>
              </a:pathLst>
            </a:custGeom>
            <a:ln w="15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18191" y="3828249"/>
              <a:ext cx="885278" cy="2337689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9636252" y="5876544"/>
            <a:ext cx="1043940" cy="433070"/>
          </a:xfrm>
          <a:prstGeom prst="rect">
            <a:avLst/>
          </a:prstGeom>
          <a:ln w="15240">
            <a:solidFill>
              <a:srgbClr val="FF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dirty="0" sz="1800" spc="-10" b="1">
                <a:solidFill>
                  <a:srgbClr val="562213"/>
                </a:solidFill>
                <a:latin typeface="Times New Roman"/>
                <a:cs typeface="Times New Roman"/>
              </a:rPr>
              <a:t>Detector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39" y="836675"/>
            <a:ext cx="9436608" cy="54010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6435" rIns="0" bIns="0" rtlCol="0" vert="horz">
            <a:spAutoFit/>
          </a:bodyPr>
          <a:lstStyle/>
          <a:p>
            <a:pPr marL="615950">
              <a:lnSpc>
                <a:spcPct val="100000"/>
              </a:lnSpc>
              <a:spcBef>
                <a:spcPts val="100"/>
              </a:spcBef>
            </a:pPr>
            <a:r>
              <a:rPr dirty="0" u="sng" sz="3600" b="1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ELEMENTS</a:t>
            </a:r>
            <a:r>
              <a:rPr dirty="0" u="sng" sz="3600" spc="-1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60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sng" sz="3600" spc="-16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600" spc="-1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BIOSENSORS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4348" y="865632"/>
            <a:ext cx="8151876" cy="58308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1444" rIns="0" bIns="0" rtlCol="0" vert="horz">
            <a:spAutoFit/>
          </a:bodyPr>
          <a:lstStyle/>
          <a:p>
            <a:pPr marL="3097530">
              <a:lnSpc>
                <a:spcPct val="100000"/>
              </a:lnSpc>
              <a:spcBef>
                <a:spcPts val="105"/>
              </a:spcBef>
            </a:pPr>
            <a:r>
              <a:rPr dirty="0" u="sng" sz="4400" spc="-10" b="1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BIO</a:t>
            </a:r>
            <a:r>
              <a:rPr dirty="0" u="sng" sz="4400" spc="-10" b="1">
                <a:solidFill>
                  <a:srgbClr val="252525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SENSOR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186428" y="1755648"/>
            <a:ext cx="6055995" cy="3375025"/>
            <a:chOff x="4186428" y="1755648"/>
            <a:chExt cx="6055995" cy="33750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5572" y="1764792"/>
              <a:ext cx="5529072" cy="281635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191000" y="1760220"/>
              <a:ext cx="5538470" cy="2825750"/>
            </a:xfrm>
            <a:custGeom>
              <a:avLst/>
              <a:gdLst/>
              <a:ahLst/>
              <a:cxnLst/>
              <a:rect l="l" t="t" r="r" b="b"/>
              <a:pathLst>
                <a:path w="5538470" h="2825750">
                  <a:moveTo>
                    <a:pt x="0" y="2825496"/>
                  </a:moveTo>
                  <a:lnTo>
                    <a:pt x="5538215" y="2825496"/>
                  </a:lnTo>
                  <a:lnTo>
                    <a:pt x="5538215" y="0"/>
                  </a:lnTo>
                  <a:lnTo>
                    <a:pt x="0" y="0"/>
                  </a:lnTo>
                  <a:lnTo>
                    <a:pt x="0" y="28254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19317" y="2519171"/>
              <a:ext cx="4023360" cy="2611755"/>
            </a:xfrm>
            <a:custGeom>
              <a:avLst/>
              <a:gdLst/>
              <a:ahLst/>
              <a:cxnLst/>
              <a:rect l="l" t="t" r="r" b="b"/>
              <a:pathLst>
                <a:path w="4023359" h="2611754">
                  <a:moveTo>
                    <a:pt x="45859" y="1292999"/>
                  </a:moveTo>
                  <a:lnTo>
                    <a:pt x="45847" y="1253718"/>
                  </a:lnTo>
                  <a:lnTo>
                    <a:pt x="2794" y="1327531"/>
                  </a:lnTo>
                  <a:lnTo>
                    <a:pt x="0" y="1332357"/>
                  </a:lnTo>
                  <a:lnTo>
                    <a:pt x="1651" y="1338326"/>
                  </a:lnTo>
                  <a:lnTo>
                    <a:pt x="11049" y="1343914"/>
                  </a:lnTo>
                  <a:lnTo>
                    <a:pt x="17145" y="1342263"/>
                  </a:lnTo>
                  <a:lnTo>
                    <a:pt x="19939" y="1337564"/>
                  </a:lnTo>
                  <a:lnTo>
                    <a:pt x="45859" y="1292999"/>
                  </a:lnTo>
                  <a:close/>
                </a:path>
                <a:path w="4023359" h="2611754">
                  <a:moveTo>
                    <a:pt x="65659" y="1250823"/>
                  </a:moveTo>
                  <a:lnTo>
                    <a:pt x="61645" y="1246822"/>
                  </a:lnTo>
                  <a:lnTo>
                    <a:pt x="65659" y="1253680"/>
                  </a:lnTo>
                  <a:lnTo>
                    <a:pt x="65659" y="1250823"/>
                  </a:lnTo>
                  <a:close/>
                </a:path>
                <a:path w="4023359" h="2611754">
                  <a:moveTo>
                    <a:pt x="111506" y="1332230"/>
                  </a:moveTo>
                  <a:lnTo>
                    <a:pt x="108839" y="1327531"/>
                  </a:lnTo>
                  <a:lnTo>
                    <a:pt x="65659" y="1253680"/>
                  </a:lnTo>
                  <a:lnTo>
                    <a:pt x="61607" y="1246784"/>
                  </a:lnTo>
                  <a:lnTo>
                    <a:pt x="61391" y="1246378"/>
                  </a:lnTo>
                  <a:lnTo>
                    <a:pt x="55753" y="1236726"/>
                  </a:lnTo>
                  <a:lnTo>
                    <a:pt x="49885" y="1246784"/>
                  </a:lnTo>
                  <a:lnTo>
                    <a:pt x="45847" y="1250823"/>
                  </a:lnTo>
                  <a:lnTo>
                    <a:pt x="45847" y="1253718"/>
                  </a:lnTo>
                  <a:lnTo>
                    <a:pt x="45859" y="1292999"/>
                  </a:lnTo>
                  <a:lnTo>
                    <a:pt x="45885" y="1343914"/>
                  </a:lnTo>
                  <a:lnTo>
                    <a:pt x="46482" y="2550668"/>
                  </a:lnTo>
                  <a:lnTo>
                    <a:pt x="46482" y="2556129"/>
                  </a:lnTo>
                  <a:lnTo>
                    <a:pt x="50927" y="2560574"/>
                  </a:lnTo>
                  <a:lnTo>
                    <a:pt x="61849" y="2560574"/>
                  </a:lnTo>
                  <a:lnTo>
                    <a:pt x="66294" y="2556129"/>
                  </a:lnTo>
                  <a:lnTo>
                    <a:pt x="65671" y="1292974"/>
                  </a:lnTo>
                  <a:lnTo>
                    <a:pt x="91694" y="1337564"/>
                  </a:lnTo>
                  <a:lnTo>
                    <a:pt x="94488" y="1342263"/>
                  </a:lnTo>
                  <a:lnTo>
                    <a:pt x="100457" y="1343787"/>
                  </a:lnTo>
                  <a:lnTo>
                    <a:pt x="105283" y="1341120"/>
                  </a:lnTo>
                  <a:lnTo>
                    <a:pt x="109982" y="1338326"/>
                  </a:lnTo>
                  <a:lnTo>
                    <a:pt x="111506" y="1332230"/>
                  </a:lnTo>
                  <a:close/>
                </a:path>
                <a:path w="4023359" h="2611754">
                  <a:moveTo>
                    <a:pt x="1042543" y="1090803"/>
                  </a:moveTo>
                  <a:lnTo>
                    <a:pt x="1038479" y="1086751"/>
                  </a:lnTo>
                  <a:lnTo>
                    <a:pt x="1038250" y="1086358"/>
                  </a:lnTo>
                  <a:lnTo>
                    <a:pt x="1032637" y="1076706"/>
                  </a:lnTo>
                  <a:lnTo>
                    <a:pt x="1026731" y="1086802"/>
                  </a:lnTo>
                  <a:lnTo>
                    <a:pt x="1022731" y="1090803"/>
                  </a:lnTo>
                  <a:lnTo>
                    <a:pt x="1022731" y="1093660"/>
                  </a:lnTo>
                  <a:lnTo>
                    <a:pt x="979474" y="1167638"/>
                  </a:lnTo>
                  <a:lnTo>
                    <a:pt x="976757" y="1172210"/>
                  </a:lnTo>
                  <a:lnTo>
                    <a:pt x="978408" y="1178306"/>
                  </a:lnTo>
                  <a:lnTo>
                    <a:pt x="983107" y="1180973"/>
                  </a:lnTo>
                  <a:lnTo>
                    <a:pt x="987806" y="1183767"/>
                  </a:lnTo>
                  <a:lnTo>
                    <a:pt x="993902" y="1182243"/>
                  </a:lnTo>
                  <a:lnTo>
                    <a:pt x="996696" y="1177417"/>
                  </a:lnTo>
                  <a:lnTo>
                    <a:pt x="1022680" y="1133081"/>
                  </a:lnTo>
                  <a:lnTo>
                    <a:pt x="1021207" y="2219706"/>
                  </a:lnTo>
                  <a:lnTo>
                    <a:pt x="1021207" y="2225167"/>
                  </a:lnTo>
                  <a:lnTo>
                    <a:pt x="1025652" y="2229612"/>
                  </a:lnTo>
                  <a:lnTo>
                    <a:pt x="1036574" y="2229612"/>
                  </a:lnTo>
                  <a:lnTo>
                    <a:pt x="1041019" y="2225167"/>
                  </a:lnTo>
                  <a:lnTo>
                    <a:pt x="1042479" y="1132916"/>
                  </a:lnTo>
                  <a:lnTo>
                    <a:pt x="1042517" y="1101344"/>
                  </a:lnTo>
                  <a:lnTo>
                    <a:pt x="1042504" y="1093673"/>
                  </a:lnTo>
                  <a:lnTo>
                    <a:pt x="1042543" y="1090803"/>
                  </a:lnTo>
                  <a:close/>
                </a:path>
                <a:path w="4023359" h="2611754">
                  <a:moveTo>
                    <a:pt x="1088390" y="1172337"/>
                  </a:moveTo>
                  <a:lnTo>
                    <a:pt x="1085519" y="1167511"/>
                  </a:lnTo>
                  <a:lnTo>
                    <a:pt x="1042530" y="1093711"/>
                  </a:lnTo>
                  <a:lnTo>
                    <a:pt x="1042581" y="1133081"/>
                  </a:lnTo>
                  <a:lnTo>
                    <a:pt x="1068971" y="1178433"/>
                  </a:lnTo>
                  <a:lnTo>
                    <a:pt x="1071245" y="1182243"/>
                  </a:lnTo>
                  <a:lnTo>
                    <a:pt x="1077214" y="1183894"/>
                  </a:lnTo>
                  <a:lnTo>
                    <a:pt x="1082040" y="1181100"/>
                  </a:lnTo>
                  <a:lnTo>
                    <a:pt x="1086739" y="1178433"/>
                  </a:lnTo>
                  <a:lnTo>
                    <a:pt x="1088390" y="1172337"/>
                  </a:lnTo>
                  <a:close/>
                </a:path>
                <a:path w="4023359" h="2611754">
                  <a:moveTo>
                    <a:pt x="1892935" y="1332357"/>
                  </a:moveTo>
                  <a:lnTo>
                    <a:pt x="1890268" y="1327658"/>
                  </a:lnTo>
                  <a:lnTo>
                    <a:pt x="1847202" y="1253731"/>
                  </a:lnTo>
                  <a:lnTo>
                    <a:pt x="1847189" y="1261364"/>
                  </a:lnTo>
                  <a:lnTo>
                    <a:pt x="1847151" y="1253655"/>
                  </a:lnTo>
                  <a:lnTo>
                    <a:pt x="1847215" y="1250823"/>
                  </a:lnTo>
                  <a:lnTo>
                    <a:pt x="1843151" y="1246771"/>
                  </a:lnTo>
                  <a:lnTo>
                    <a:pt x="1842922" y="1246378"/>
                  </a:lnTo>
                  <a:lnTo>
                    <a:pt x="1837309" y="1236726"/>
                  </a:lnTo>
                  <a:lnTo>
                    <a:pt x="1831378" y="1246847"/>
                  </a:lnTo>
                  <a:lnTo>
                    <a:pt x="1827403" y="1250823"/>
                  </a:lnTo>
                  <a:lnTo>
                    <a:pt x="1827403" y="1253655"/>
                  </a:lnTo>
                  <a:lnTo>
                    <a:pt x="1784223" y="1327404"/>
                  </a:lnTo>
                  <a:lnTo>
                    <a:pt x="1781429" y="1332230"/>
                  </a:lnTo>
                  <a:lnTo>
                    <a:pt x="1782953" y="1338199"/>
                  </a:lnTo>
                  <a:lnTo>
                    <a:pt x="1787779" y="1340993"/>
                  </a:lnTo>
                  <a:lnTo>
                    <a:pt x="1792478" y="1343787"/>
                  </a:lnTo>
                  <a:lnTo>
                    <a:pt x="1798574" y="1342136"/>
                  </a:lnTo>
                  <a:lnTo>
                    <a:pt x="1801241" y="1337437"/>
                  </a:lnTo>
                  <a:lnTo>
                    <a:pt x="1827326" y="1292910"/>
                  </a:lnTo>
                  <a:lnTo>
                    <a:pt x="1825879" y="2093976"/>
                  </a:lnTo>
                  <a:lnTo>
                    <a:pt x="1825879" y="2099437"/>
                  </a:lnTo>
                  <a:lnTo>
                    <a:pt x="1830324" y="2103882"/>
                  </a:lnTo>
                  <a:lnTo>
                    <a:pt x="1841246" y="2103882"/>
                  </a:lnTo>
                  <a:lnTo>
                    <a:pt x="1845691" y="2099437"/>
                  </a:lnTo>
                  <a:lnTo>
                    <a:pt x="1847138" y="1292898"/>
                  </a:lnTo>
                  <a:lnTo>
                    <a:pt x="1873123" y="1337564"/>
                  </a:lnTo>
                  <a:lnTo>
                    <a:pt x="1875790" y="1342390"/>
                  </a:lnTo>
                  <a:lnTo>
                    <a:pt x="1881886" y="1343914"/>
                  </a:lnTo>
                  <a:lnTo>
                    <a:pt x="1886585" y="1341247"/>
                  </a:lnTo>
                  <a:lnTo>
                    <a:pt x="1891411" y="1338453"/>
                  </a:lnTo>
                  <a:lnTo>
                    <a:pt x="1892935" y="1332357"/>
                  </a:lnTo>
                  <a:close/>
                </a:path>
                <a:path w="4023359" h="2611754">
                  <a:moveTo>
                    <a:pt x="4015359" y="2598166"/>
                  </a:moveTo>
                  <a:lnTo>
                    <a:pt x="4011803" y="2593848"/>
                  </a:lnTo>
                  <a:lnTo>
                    <a:pt x="3406114" y="1851685"/>
                  </a:lnTo>
                  <a:lnTo>
                    <a:pt x="3459480" y="1871599"/>
                  </a:lnTo>
                  <a:lnTo>
                    <a:pt x="3465195" y="1869059"/>
                  </a:lnTo>
                  <a:lnTo>
                    <a:pt x="3467100" y="1863979"/>
                  </a:lnTo>
                  <a:lnTo>
                    <a:pt x="3469005" y="1858772"/>
                  </a:lnTo>
                  <a:lnTo>
                    <a:pt x="3466465" y="1853057"/>
                  </a:lnTo>
                  <a:lnTo>
                    <a:pt x="3381248" y="1821218"/>
                  </a:lnTo>
                  <a:lnTo>
                    <a:pt x="3379470" y="1819021"/>
                  </a:lnTo>
                  <a:lnTo>
                    <a:pt x="3373869" y="1818462"/>
                  </a:lnTo>
                  <a:lnTo>
                    <a:pt x="3373704" y="1818386"/>
                  </a:lnTo>
                  <a:lnTo>
                    <a:pt x="3362833" y="1814322"/>
                  </a:lnTo>
                  <a:lnTo>
                    <a:pt x="3364661" y="1825955"/>
                  </a:lnTo>
                  <a:lnTo>
                    <a:pt x="3364103" y="1831594"/>
                  </a:lnTo>
                  <a:lnTo>
                    <a:pt x="3365893" y="1833803"/>
                  </a:lnTo>
                  <a:lnTo>
                    <a:pt x="3379216" y="1918208"/>
                  </a:lnTo>
                  <a:lnTo>
                    <a:pt x="3380105" y="1923542"/>
                  </a:lnTo>
                  <a:lnTo>
                    <a:pt x="3385058" y="1927352"/>
                  </a:lnTo>
                  <a:lnTo>
                    <a:pt x="3395980" y="1925574"/>
                  </a:lnTo>
                  <a:lnTo>
                    <a:pt x="3399663" y="1920494"/>
                  </a:lnTo>
                  <a:lnTo>
                    <a:pt x="3398774" y="1915160"/>
                  </a:lnTo>
                  <a:lnTo>
                    <a:pt x="3390773" y="1864271"/>
                  </a:lnTo>
                  <a:lnTo>
                    <a:pt x="3999992" y="2610612"/>
                  </a:lnTo>
                  <a:lnTo>
                    <a:pt x="4006215" y="2611247"/>
                  </a:lnTo>
                  <a:lnTo>
                    <a:pt x="4010406" y="2607818"/>
                  </a:lnTo>
                  <a:lnTo>
                    <a:pt x="4014724" y="2604389"/>
                  </a:lnTo>
                  <a:lnTo>
                    <a:pt x="4015359" y="2598166"/>
                  </a:lnTo>
                  <a:close/>
                </a:path>
                <a:path w="4023359" h="2611754">
                  <a:moveTo>
                    <a:pt x="4022979" y="51816"/>
                  </a:moveTo>
                  <a:lnTo>
                    <a:pt x="4018534" y="47371"/>
                  </a:lnTo>
                  <a:lnTo>
                    <a:pt x="4013073" y="47244"/>
                  </a:lnTo>
                  <a:lnTo>
                    <a:pt x="3283572" y="45808"/>
                  </a:lnTo>
                  <a:lnTo>
                    <a:pt x="3332861" y="17145"/>
                  </a:lnTo>
                  <a:lnTo>
                    <a:pt x="3334385" y="11176"/>
                  </a:lnTo>
                  <a:lnTo>
                    <a:pt x="3331718" y="6350"/>
                  </a:lnTo>
                  <a:lnTo>
                    <a:pt x="3328924" y="1651"/>
                  </a:lnTo>
                  <a:lnTo>
                    <a:pt x="3322828" y="0"/>
                  </a:lnTo>
                  <a:lnTo>
                    <a:pt x="3318129" y="2794"/>
                  </a:lnTo>
                  <a:lnTo>
                    <a:pt x="3244227" y="45732"/>
                  </a:lnTo>
                  <a:lnTo>
                    <a:pt x="3241421" y="45720"/>
                  </a:lnTo>
                  <a:lnTo>
                    <a:pt x="3237496" y="49644"/>
                  </a:lnTo>
                  <a:lnTo>
                    <a:pt x="3227197" y="55626"/>
                  </a:lnTo>
                  <a:lnTo>
                    <a:pt x="3237331" y="61582"/>
                  </a:lnTo>
                  <a:lnTo>
                    <a:pt x="3241294" y="65532"/>
                  </a:lnTo>
                  <a:lnTo>
                    <a:pt x="3244050" y="65532"/>
                  </a:lnTo>
                  <a:lnTo>
                    <a:pt x="3322574" y="111633"/>
                  </a:lnTo>
                  <a:lnTo>
                    <a:pt x="3328670" y="109982"/>
                  </a:lnTo>
                  <a:lnTo>
                    <a:pt x="3334258" y="100584"/>
                  </a:lnTo>
                  <a:lnTo>
                    <a:pt x="3332607" y="94488"/>
                  </a:lnTo>
                  <a:lnTo>
                    <a:pt x="3283369" y="65608"/>
                  </a:lnTo>
                  <a:lnTo>
                    <a:pt x="4012946" y="67056"/>
                  </a:lnTo>
                  <a:lnTo>
                    <a:pt x="4018407" y="67183"/>
                  </a:lnTo>
                  <a:lnTo>
                    <a:pt x="4022852" y="62738"/>
                  </a:lnTo>
                  <a:lnTo>
                    <a:pt x="4022979" y="51816"/>
                  </a:lnTo>
                  <a:close/>
                </a:path>
              </a:pathLst>
            </a:custGeom>
            <a:solidFill>
              <a:srgbClr val="9D2C0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3357371" y="2820923"/>
            <a:ext cx="719455" cy="106680"/>
          </a:xfrm>
          <a:custGeom>
            <a:avLst/>
            <a:gdLst/>
            <a:ahLst/>
            <a:cxnLst/>
            <a:rect l="l" t="t" r="r" b="b"/>
            <a:pathLst>
              <a:path w="719454" h="106680">
                <a:moveTo>
                  <a:pt x="675904" y="60889"/>
                </a:moveTo>
                <a:lnTo>
                  <a:pt x="620267" y="93217"/>
                </a:lnTo>
                <a:lnTo>
                  <a:pt x="618998" y="97789"/>
                </a:lnTo>
                <a:lnTo>
                  <a:pt x="623315" y="105155"/>
                </a:lnTo>
                <a:lnTo>
                  <a:pt x="627888" y="106299"/>
                </a:lnTo>
                <a:lnTo>
                  <a:pt x="631570" y="104266"/>
                </a:lnTo>
                <a:lnTo>
                  <a:pt x="706097" y="60955"/>
                </a:lnTo>
                <a:lnTo>
                  <a:pt x="675904" y="60889"/>
                </a:lnTo>
                <a:close/>
              </a:path>
              <a:path w="719454" h="106680">
                <a:moveTo>
                  <a:pt x="711612" y="57750"/>
                </a:moveTo>
                <a:lnTo>
                  <a:pt x="706097" y="60955"/>
                </a:lnTo>
                <a:lnTo>
                  <a:pt x="708278" y="60960"/>
                </a:lnTo>
                <a:lnTo>
                  <a:pt x="711612" y="57750"/>
                </a:lnTo>
                <a:close/>
              </a:path>
              <a:path w="719454" h="106680">
                <a:moveTo>
                  <a:pt x="688893" y="53347"/>
                </a:moveTo>
                <a:lnTo>
                  <a:pt x="675904" y="60889"/>
                </a:lnTo>
                <a:lnTo>
                  <a:pt x="706097" y="60955"/>
                </a:lnTo>
                <a:lnTo>
                  <a:pt x="707837" y="59943"/>
                </a:lnTo>
                <a:lnTo>
                  <a:pt x="700151" y="59943"/>
                </a:lnTo>
                <a:lnTo>
                  <a:pt x="688893" y="53347"/>
                </a:lnTo>
                <a:close/>
              </a:path>
              <a:path w="719454" h="106680">
                <a:moveTo>
                  <a:pt x="7619" y="44196"/>
                </a:moveTo>
                <a:lnTo>
                  <a:pt x="3428" y="44196"/>
                </a:lnTo>
                <a:lnTo>
                  <a:pt x="0" y="47625"/>
                </a:lnTo>
                <a:lnTo>
                  <a:pt x="0" y="56006"/>
                </a:lnTo>
                <a:lnTo>
                  <a:pt x="3428" y="59436"/>
                </a:lnTo>
                <a:lnTo>
                  <a:pt x="675904" y="60889"/>
                </a:lnTo>
                <a:lnTo>
                  <a:pt x="688893" y="53347"/>
                </a:lnTo>
                <a:lnTo>
                  <a:pt x="675771" y="45658"/>
                </a:lnTo>
                <a:lnTo>
                  <a:pt x="7619" y="44196"/>
                </a:lnTo>
                <a:close/>
              </a:path>
              <a:path w="719454" h="106680">
                <a:moveTo>
                  <a:pt x="700277" y="46736"/>
                </a:moveTo>
                <a:lnTo>
                  <a:pt x="688893" y="53347"/>
                </a:lnTo>
                <a:lnTo>
                  <a:pt x="700151" y="59943"/>
                </a:lnTo>
                <a:lnTo>
                  <a:pt x="700277" y="46736"/>
                </a:lnTo>
                <a:close/>
              </a:path>
              <a:path w="719454" h="106680">
                <a:moveTo>
                  <a:pt x="707926" y="46736"/>
                </a:moveTo>
                <a:lnTo>
                  <a:pt x="700277" y="46736"/>
                </a:lnTo>
                <a:lnTo>
                  <a:pt x="700151" y="59943"/>
                </a:lnTo>
                <a:lnTo>
                  <a:pt x="707837" y="59943"/>
                </a:lnTo>
                <a:lnTo>
                  <a:pt x="711612" y="57750"/>
                </a:lnTo>
                <a:lnTo>
                  <a:pt x="711707" y="49149"/>
                </a:lnTo>
                <a:lnTo>
                  <a:pt x="711229" y="48670"/>
                </a:lnTo>
                <a:lnTo>
                  <a:pt x="707926" y="46736"/>
                </a:lnTo>
                <a:close/>
              </a:path>
              <a:path w="719454" h="106680">
                <a:moveTo>
                  <a:pt x="711229" y="48670"/>
                </a:moveTo>
                <a:lnTo>
                  <a:pt x="711707" y="49149"/>
                </a:lnTo>
                <a:lnTo>
                  <a:pt x="711612" y="57750"/>
                </a:lnTo>
                <a:lnTo>
                  <a:pt x="719201" y="53339"/>
                </a:lnTo>
                <a:lnTo>
                  <a:pt x="711229" y="48670"/>
                </a:lnTo>
                <a:close/>
              </a:path>
              <a:path w="719454" h="106680">
                <a:moveTo>
                  <a:pt x="628141" y="0"/>
                </a:moveTo>
                <a:lnTo>
                  <a:pt x="623569" y="1270"/>
                </a:lnTo>
                <a:lnTo>
                  <a:pt x="621411" y="4952"/>
                </a:lnTo>
                <a:lnTo>
                  <a:pt x="619251" y="8509"/>
                </a:lnTo>
                <a:lnTo>
                  <a:pt x="620522" y="13208"/>
                </a:lnTo>
                <a:lnTo>
                  <a:pt x="624077" y="15366"/>
                </a:lnTo>
                <a:lnTo>
                  <a:pt x="675771" y="45658"/>
                </a:lnTo>
                <a:lnTo>
                  <a:pt x="704088" y="45720"/>
                </a:lnTo>
                <a:lnTo>
                  <a:pt x="675876" y="45720"/>
                </a:lnTo>
                <a:lnTo>
                  <a:pt x="688905" y="53339"/>
                </a:lnTo>
                <a:lnTo>
                  <a:pt x="700277" y="46736"/>
                </a:lnTo>
                <a:lnTo>
                  <a:pt x="707926" y="46736"/>
                </a:lnTo>
                <a:lnTo>
                  <a:pt x="706192" y="45720"/>
                </a:lnTo>
                <a:lnTo>
                  <a:pt x="704088" y="45720"/>
                </a:lnTo>
                <a:lnTo>
                  <a:pt x="706086" y="45658"/>
                </a:lnTo>
                <a:lnTo>
                  <a:pt x="628141" y="0"/>
                </a:lnTo>
                <a:close/>
              </a:path>
              <a:path w="719454" h="106680">
                <a:moveTo>
                  <a:pt x="708278" y="45720"/>
                </a:moveTo>
                <a:lnTo>
                  <a:pt x="706192" y="45720"/>
                </a:lnTo>
                <a:lnTo>
                  <a:pt x="711229" y="48670"/>
                </a:lnTo>
                <a:lnTo>
                  <a:pt x="708278" y="4572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0340720" y="2415666"/>
            <a:ext cx="788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562213"/>
                </a:solidFill>
                <a:latin typeface="Times New Roman"/>
                <a:cs typeface="Times New Roman"/>
              </a:rPr>
              <a:t>Analyte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277350" y="5121021"/>
            <a:ext cx="211645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8389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562213"/>
                </a:solidFill>
                <a:latin typeface="Times New Roman"/>
                <a:cs typeface="Times New Roman"/>
              </a:rPr>
              <a:t>Sample handling/preparation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777733" y="4576064"/>
            <a:ext cx="95376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562213"/>
                </a:solidFill>
                <a:latin typeface="Times New Roman"/>
                <a:cs typeface="Times New Roman"/>
              </a:rPr>
              <a:t>Detection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996176" y="4759579"/>
            <a:ext cx="635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562213"/>
                </a:solidFill>
                <a:latin typeface="Times New Roman"/>
                <a:cs typeface="Times New Roman"/>
              </a:rPr>
              <a:t>Signa</a:t>
            </a:r>
            <a:r>
              <a:rPr dirty="0" sz="1800" spc="-10" b="1"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845809" y="5074666"/>
            <a:ext cx="85216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562213"/>
                </a:solidFill>
                <a:latin typeface="Times New Roman"/>
                <a:cs typeface="Times New Roman"/>
              </a:rPr>
              <a:t>Analysis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364994" y="2714320"/>
            <a:ext cx="9391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562213"/>
                </a:solidFill>
                <a:latin typeface="Times New Roman"/>
                <a:cs typeface="Times New Roman"/>
              </a:rPr>
              <a:t>Response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2024-02-25T06:02:02Z</dcterms:created>
  <dcterms:modified xsi:type="dcterms:W3CDTF">2024-02-25T06:02:02Z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2024-02-25T00:00:00Z</vt:filetime>
  </property>
  <property fmtid="{D5CDD505-2E9C-101B-9397-08002B2CF9AE}" pid="5" name="Producer">
    <vt:lpwstr>www.ilovepdf.com</vt:lpwstr>
  </property>
</Properties>
</file>