
<file path=[Content_Types].xml><?xml version="1.0" encoding="utf-8"?>
<Types xmlns="http://schemas.openxmlformats.org/package/2006/content-types">
  <Default Extension="tmp" ContentType="image/png"/>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media/image9.jpg" ContentType="image/jp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42.jpg" ContentType="image/jpg"/>
  <Override PartName="/ppt/media/image44.jpg" ContentType="image/jpg"/>
  <Override PartName="/ppt/media/image47.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03"/>
  </p:notesMasterIdLst>
  <p:sldIdLst>
    <p:sldId id="256" r:id="rId2"/>
    <p:sldId id="257" r:id="rId3"/>
    <p:sldId id="258" r:id="rId4"/>
    <p:sldId id="343" r:id="rId5"/>
    <p:sldId id="362" r:id="rId6"/>
    <p:sldId id="352" r:id="rId7"/>
    <p:sldId id="259" r:id="rId8"/>
    <p:sldId id="344" r:id="rId9"/>
    <p:sldId id="348" r:id="rId10"/>
    <p:sldId id="349" r:id="rId11"/>
    <p:sldId id="350" r:id="rId12"/>
    <p:sldId id="351" r:id="rId13"/>
    <p:sldId id="347" r:id="rId14"/>
    <p:sldId id="353" r:id="rId15"/>
    <p:sldId id="354" r:id="rId16"/>
    <p:sldId id="355" r:id="rId17"/>
    <p:sldId id="361" r:id="rId18"/>
    <p:sldId id="356" r:id="rId19"/>
    <p:sldId id="357" r:id="rId20"/>
    <p:sldId id="358" r:id="rId21"/>
    <p:sldId id="359" r:id="rId22"/>
    <p:sldId id="360" r:id="rId23"/>
    <p:sldId id="260" r:id="rId24"/>
    <p:sldId id="261" r:id="rId25"/>
    <p:sldId id="262" r:id="rId26"/>
    <p:sldId id="263" r:id="rId27"/>
    <p:sldId id="264" r:id="rId28"/>
    <p:sldId id="267" r:id="rId29"/>
    <p:sldId id="265" r:id="rId30"/>
    <p:sldId id="320" r:id="rId31"/>
    <p:sldId id="280" r:id="rId32"/>
    <p:sldId id="342" r:id="rId33"/>
    <p:sldId id="340" r:id="rId34"/>
    <p:sldId id="341" r:id="rId35"/>
    <p:sldId id="269" r:id="rId36"/>
    <p:sldId id="270" r:id="rId37"/>
    <p:sldId id="271" r:id="rId38"/>
    <p:sldId id="272" r:id="rId39"/>
    <p:sldId id="273" r:id="rId40"/>
    <p:sldId id="274" r:id="rId41"/>
    <p:sldId id="275" r:id="rId42"/>
    <p:sldId id="281" r:id="rId43"/>
    <p:sldId id="276" r:id="rId44"/>
    <p:sldId id="277" r:id="rId45"/>
    <p:sldId id="278" r:id="rId46"/>
    <p:sldId id="279" r:id="rId47"/>
    <p:sldId id="282" r:id="rId48"/>
    <p:sldId id="283" r:id="rId49"/>
    <p:sldId id="284" r:id="rId50"/>
    <p:sldId id="285" r:id="rId51"/>
    <p:sldId id="286" r:id="rId52"/>
    <p:sldId id="287" r:id="rId53"/>
    <p:sldId id="288" r:id="rId54"/>
    <p:sldId id="289" r:id="rId55"/>
    <p:sldId id="290" r:id="rId56"/>
    <p:sldId id="291" r:id="rId57"/>
    <p:sldId id="327" r:id="rId58"/>
    <p:sldId id="292" r:id="rId59"/>
    <p:sldId id="293" r:id="rId60"/>
    <p:sldId id="294" r:id="rId61"/>
    <p:sldId id="328" r:id="rId62"/>
    <p:sldId id="295" r:id="rId63"/>
    <p:sldId id="296" r:id="rId64"/>
    <p:sldId id="297" r:id="rId65"/>
    <p:sldId id="298" r:id="rId66"/>
    <p:sldId id="299" r:id="rId67"/>
    <p:sldId id="300" r:id="rId68"/>
    <p:sldId id="301" r:id="rId69"/>
    <p:sldId id="304" r:id="rId70"/>
    <p:sldId id="302" r:id="rId71"/>
    <p:sldId id="303" r:id="rId72"/>
    <p:sldId id="305" r:id="rId73"/>
    <p:sldId id="306" r:id="rId74"/>
    <p:sldId id="307" r:id="rId75"/>
    <p:sldId id="308" r:id="rId76"/>
    <p:sldId id="309" r:id="rId77"/>
    <p:sldId id="310" r:id="rId78"/>
    <p:sldId id="311" r:id="rId79"/>
    <p:sldId id="312" r:id="rId80"/>
    <p:sldId id="313" r:id="rId81"/>
    <p:sldId id="314" r:id="rId82"/>
    <p:sldId id="315" r:id="rId83"/>
    <p:sldId id="316" r:id="rId84"/>
    <p:sldId id="317" r:id="rId85"/>
    <p:sldId id="318" r:id="rId86"/>
    <p:sldId id="319" r:id="rId87"/>
    <p:sldId id="321" r:id="rId88"/>
    <p:sldId id="322" r:id="rId89"/>
    <p:sldId id="323" r:id="rId90"/>
    <p:sldId id="324" r:id="rId91"/>
    <p:sldId id="329" r:id="rId92"/>
    <p:sldId id="325" r:id="rId93"/>
    <p:sldId id="326" r:id="rId94"/>
    <p:sldId id="330" r:id="rId95"/>
    <p:sldId id="331" r:id="rId96"/>
    <p:sldId id="332" r:id="rId97"/>
    <p:sldId id="333" r:id="rId98"/>
    <p:sldId id="334" r:id="rId99"/>
    <p:sldId id="335" r:id="rId100"/>
    <p:sldId id="339" r:id="rId101"/>
    <p:sldId id="338" r:id="rId10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591" autoAdjust="0"/>
    <p:restoredTop sz="86455" autoAdjust="0"/>
  </p:normalViewPr>
  <p:slideViewPr>
    <p:cSldViewPr snapToGrid="0">
      <p:cViewPr varScale="1">
        <p:scale>
          <a:sx n="92" d="100"/>
          <a:sy n="92" d="100"/>
        </p:scale>
        <p:origin x="-1182" y="-102"/>
      </p:cViewPr>
      <p:guideLst>
        <p:guide orient="horz" pos="2160"/>
        <p:guide pos="3840"/>
      </p:guideLst>
    </p:cSldViewPr>
  </p:slideViewPr>
  <p:outlineViewPr>
    <p:cViewPr>
      <p:scale>
        <a:sx n="33" d="100"/>
        <a:sy n="33" d="100"/>
      </p:scale>
      <p:origin x="258" y="136428"/>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C273CF-0E7A-4B02-9376-22ADA5E7F057}"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n-IN"/>
        </a:p>
      </dgm:t>
    </dgm:pt>
    <dgm:pt modelId="{5826CC0B-97B6-4FFC-AA47-C7F6FB8D14D7}">
      <dgm:prSet phldrT="[Text]" custT="1"/>
      <dgm:spPr/>
      <dgm:t>
        <a:bodyPr/>
        <a:lstStyle/>
        <a:p>
          <a:r>
            <a:rPr lang="en-IN" sz="4000" dirty="0"/>
            <a:t>Lipid Soluble </a:t>
          </a:r>
        </a:p>
      </dgm:t>
    </dgm:pt>
    <dgm:pt modelId="{ACB0E047-69D1-4A56-8FD9-4C64677C545A}" type="parTrans" cxnId="{B4B96C77-0EC4-4575-9280-F6244E8F9420}">
      <dgm:prSet/>
      <dgm:spPr/>
      <dgm:t>
        <a:bodyPr/>
        <a:lstStyle/>
        <a:p>
          <a:endParaRPr lang="en-IN"/>
        </a:p>
      </dgm:t>
    </dgm:pt>
    <dgm:pt modelId="{44A960FC-FF41-4951-A2C6-BAE7F39CEA23}" type="sibTrans" cxnId="{B4B96C77-0EC4-4575-9280-F6244E8F9420}">
      <dgm:prSet/>
      <dgm:spPr/>
      <dgm:t>
        <a:bodyPr/>
        <a:lstStyle/>
        <a:p>
          <a:endParaRPr lang="en-IN"/>
        </a:p>
      </dgm:t>
    </dgm:pt>
    <dgm:pt modelId="{865AE9D0-137D-4B88-8F02-A49621D25615}">
      <dgm:prSet phldrT="[Text]" custT="1"/>
      <dgm:spPr/>
      <dgm:t>
        <a:bodyPr/>
        <a:lstStyle/>
        <a:p>
          <a:pPr>
            <a:lnSpc>
              <a:spcPct val="100000"/>
            </a:lnSpc>
          </a:pPr>
          <a:r>
            <a:rPr lang="en-IN" sz="2400" b="1" dirty="0"/>
            <a:t>Steroid Hormones</a:t>
          </a:r>
          <a:r>
            <a:rPr lang="en-IN" sz="2400" dirty="0"/>
            <a:t>- Estrogen, Progesterone, Testosterone, Aldosterone, corticoids  </a:t>
          </a:r>
        </a:p>
      </dgm:t>
    </dgm:pt>
    <dgm:pt modelId="{E4BB0E02-FD51-4597-9861-030937BFEB76}" type="parTrans" cxnId="{F0E8E4AD-94A7-4F44-AA61-E729F1B79B67}">
      <dgm:prSet/>
      <dgm:spPr/>
      <dgm:t>
        <a:bodyPr/>
        <a:lstStyle/>
        <a:p>
          <a:endParaRPr lang="en-IN"/>
        </a:p>
      </dgm:t>
    </dgm:pt>
    <dgm:pt modelId="{73AC5AB8-32FA-451B-A676-E2312324D54B}" type="sibTrans" cxnId="{F0E8E4AD-94A7-4F44-AA61-E729F1B79B67}">
      <dgm:prSet/>
      <dgm:spPr/>
      <dgm:t>
        <a:bodyPr/>
        <a:lstStyle/>
        <a:p>
          <a:endParaRPr lang="en-IN"/>
        </a:p>
      </dgm:t>
    </dgm:pt>
    <dgm:pt modelId="{6C3FA18B-7F13-42D2-A23A-5074335C1159}">
      <dgm:prSet phldrT="[Text]" custT="1"/>
      <dgm:spPr/>
      <dgm:t>
        <a:bodyPr/>
        <a:lstStyle/>
        <a:p>
          <a:r>
            <a:rPr lang="en-IN" sz="2400" b="1" dirty="0"/>
            <a:t>Thyroid Hormones</a:t>
          </a:r>
          <a:r>
            <a:rPr lang="en-IN" sz="2400" dirty="0"/>
            <a:t>- T3 and T4</a:t>
          </a:r>
        </a:p>
      </dgm:t>
    </dgm:pt>
    <dgm:pt modelId="{A426AA25-180E-4983-8601-1F2A64F815B0}" type="parTrans" cxnId="{FF17712A-B2D6-436F-9528-C4EC38414B4E}">
      <dgm:prSet/>
      <dgm:spPr/>
      <dgm:t>
        <a:bodyPr/>
        <a:lstStyle/>
        <a:p>
          <a:endParaRPr lang="en-IN"/>
        </a:p>
      </dgm:t>
    </dgm:pt>
    <dgm:pt modelId="{B858B482-E266-4EE9-B594-C703757B5488}" type="sibTrans" cxnId="{FF17712A-B2D6-436F-9528-C4EC38414B4E}">
      <dgm:prSet/>
      <dgm:spPr/>
      <dgm:t>
        <a:bodyPr/>
        <a:lstStyle/>
        <a:p>
          <a:endParaRPr lang="en-IN"/>
        </a:p>
      </dgm:t>
    </dgm:pt>
    <dgm:pt modelId="{0C18B435-8419-4F70-88E1-BB7B1351037E}">
      <dgm:prSet phldrT="[Text]" custT="1"/>
      <dgm:spPr/>
      <dgm:t>
        <a:bodyPr/>
        <a:lstStyle/>
        <a:p>
          <a:r>
            <a:rPr lang="en-IN" sz="4400" dirty="0"/>
            <a:t>Water Soluble </a:t>
          </a:r>
        </a:p>
      </dgm:t>
    </dgm:pt>
    <dgm:pt modelId="{717C697A-BEBD-45B6-B275-396CBB2521FB}" type="parTrans" cxnId="{D5E7AA3F-4FBA-451F-973C-4826A60352AA}">
      <dgm:prSet/>
      <dgm:spPr/>
      <dgm:t>
        <a:bodyPr/>
        <a:lstStyle/>
        <a:p>
          <a:endParaRPr lang="en-IN"/>
        </a:p>
      </dgm:t>
    </dgm:pt>
    <dgm:pt modelId="{25132023-DD22-4491-AA58-1A190ACD072F}" type="sibTrans" cxnId="{D5E7AA3F-4FBA-451F-973C-4826A60352AA}">
      <dgm:prSet/>
      <dgm:spPr/>
      <dgm:t>
        <a:bodyPr/>
        <a:lstStyle/>
        <a:p>
          <a:endParaRPr lang="en-IN"/>
        </a:p>
      </dgm:t>
    </dgm:pt>
    <dgm:pt modelId="{077427DA-35DF-40BC-820A-C421A424520D}">
      <dgm:prSet phldrT="[Text]" custT="1"/>
      <dgm:spPr/>
      <dgm:t>
        <a:bodyPr/>
        <a:lstStyle/>
        <a:p>
          <a:pPr algn="ctr"/>
          <a:r>
            <a:rPr lang="en-IN" sz="2400" b="1" dirty="0"/>
            <a:t>Amine Hormones- </a:t>
          </a:r>
        </a:p>
        <a:p>
          <a:pPr algn="l"/>
          <a:r>
            <a:rPr lang="en-IN" sz="2400" dirty="0"/>
            <a:t>A. Catecholamines Epinephrine, Norepinephrine and dopamine</a:t>
          </a:r>
        </a:p>
        <a:p>
          <a:pPr algn="l"/>
          <a:r>
            <a:rPr lang="en-IN" sz="2400" dirty="0"/>
            <a:t>B. Other- Melatonin, Histamine </a:t>
          </a:r>
          <a:endParaRPr lang="en-IN" sz="2000" dirty="0"/>
        </a:p>
      </dgm:t>
    </dgm:pt>
    <dgm:pt modelId="{F38BE6D8-A5C4-4906-9704-A5FFBB01CA5D}" type="parTrans" cxnId="{1F0BF573-25F6-4017-A3B7-5717E6C90539}">
      <dgm:prSet/>
      <dgm:spPr/>
      <dgm:t>
        <a:bodyPr/>
        <a:lstStyle/>
        <a:p>
          <a:endParaRPr lang="en-IN"/>
        </a:p>
      </dgm:t>
    </dgm:pt>
    <dgm:pt modelId="{9C695600-64D3-4AB4-AA74-2DBBC34EFD3A}" type="sibTrans" cxnId="{1F0BF573-25F6-4017-A3B7-5717E6C90539}">
      <dgm:prSet/>
      <dgm:spPr/>
      <dgm:t>
        <a:bodyPr/>
        <a:lstStyle/>
        <a:p>
          <a:endParaRPr lang="en-IN"/>
        </a:p>
      </dgm:t>
    </dgm:pt>
    <dgm:pt modelId="{46A0DBBC-B5AE-4086-BBB6-7B7F91778D05}">
      <dgm:prSet phldrT="[Text]" custT="1"/>
      <dgm:spPr/>
      <dgm:t>
        <a:bodyPr/>
        <a:lstStyle/>
        <a:p>
          <a:pPr algn="l"/>
          <a:r>
            <a:rPr lang="en-IN" sz="2400" b="1" dirty="0"/>
            <a:t>Protein or Peptide Hormones- </a:t>
          </a:r>
          <a:r>
            <a:rPr lang="en-IN" sz="2400" dirty="0"/>
            <a:t>Growth Hormones, Insulin, Oxytocin, ADH, TSH, ACTH, FSH, LH, Prolactin, PTH, Calcitonin</a:t>
          </a:r>
        </a:p>
      </dgm:t>
    </dgm:pt>
    <dgm:pt modelId="{5A7F841B-A993-468C-A787-E376690EFA1D}" type="parTrans" cxnId="{56EC74B8-8BCA-4156-B2FA-DEA844C3ED49}">
      <dgm:prSet/>
      <dgm:spPr/>
      <dgm:t>
        <a:bodyPr/>
        <a:lstStyle/>
        <a:p>
          <a:endParaRPr lang="en-IN"/>
        </a:p>
      </dgm:t>
    </dgm:pt>
    <dgm:pt modelId="{7A63F4A1-3C58-4CEC-BEC4-C6B946C63552}" type="sibTrans" cxnId="{56EC74B8-8BCA-4156-B2FA-DEA844C3ED49}">
      <dgm:prSet/>
      <dgm:spPr/>
      <dgm:t>
        <a:bodyPr/>
        <a:lstStyle/>
        <a:p>
          <a:endParaRPr lang="en-IN"/>
        </a:p>
      </dgm:t>
    </dgm:pt>
    <dgm:pt modelId="{714A45AB-5B6E-4807-880E-99080AA3B431}">
      <dgm:prSet custT="1"/>
      <dgm:spPr/>
      <dgm:t>
        <a:bodyPr/>
        <a:lstStyle/>
        <a:p>
          <a:r>
            <a:rPr lang="en-IN" sz="2400" b="1" dirty="0"/>
            <a:t>The Gas </a:t>
          </a:r>
          <a:r>
            <a:rPr lang="en-IN" sz="2400" dirty="0"/>
            <a:t>Nitric Oxide (NO)</a:t>
          </a:r>
        </a:p>
      </dgm:t>
    </dgm:pt>
    <dgm:pt modelId="{240CC593-F8B6-423B-AE52-5C058B573172}" type="parTrans" cxnId="{79AC4928-370A-4C86-BE5F-E398A871518F}">
      <dgm:prSet/>
      <dgm:spPr/>
      <dgm:t>
        <a:bodyPr/>
        <a:lstStyle/>
        <a:p>
          <a:endParaRPr lang="en-IN"/>
        </a:p>
      </dgm:t>
    </dgm:pt>
    <dgm:pt modelId="{DD914ED2-93EF-4B19-9B90-7280FCF44298}" type="sibTrans" cxnId="{79AC4928-370A-4C86-BE5F-E398A871518F}">
      <dgm:prSet/>
      <dgm:spPr/>
      <dgm:t>
        <a:bodyPr/>
        <a:lstStyle/>
        <a:p>
          <a:endParaRPr lang="en-IN"/>
        </a:p>
      </dgm:t>
    </dgm:pt>
    <dgm:pt modelId="{904950D5-C780-4A60-8701-FAAD628BF14C}" type="pres">
      <dgm:prSet presAssocID="{E0C273CF-0E7A-4B02-9376-22ADA5E7F057}" presName="diagram" presStyleCnt="0">
        <dgm:presLayoutVars>
          <dgm:chPref val="1"/>
          <dgm:dir/>
          <dgm:animOne val="branch"/>
          <dgm:animLvl val="lvl"/>
          <dgm:resizeHandles/>
        </dgm:presLayoutVars>
      </dgm:prSet>
      <dgm:spPr/>
      <dgm:t>
        <a:bodyPr/>
        <a:lstStyle/>
        <a:p>
          <a:endParaRPr lang="en-IN"/>
        </a:p>
      </dgm:t>
    </dgm:pt>
    <dgm:pt modelId="{D6569923-5D7C-486A-ACC8-846B6CA44684}" type="pres">
      <dgm:prSet presAssocID="{5826CC0B-97B6-4FFC-AA47-C7F6FB8D14D7}" presName="root" presStyleCnt="0"/>
      <dgm:spPr/>
    </dgm:pt>
    <dgm:pt modelId="{6BF4388B-DD60-4F83-AEAF-B435EDEB4C70}" type="pres">
      <dgm:prSet presAssocID="{5826CC0B-97B6-4FFC-AA47-C7F6FB8D14D7}" presName="rootComposite" presStyleCnt="0"/>
      <dgm:spPr/>
    </dgm:pt>
    <dgm:pt modelId="{C4CDD64F-616E-460F-AAFD-957F9E0E4A9B}" type="pres">
      <dgm:prSet presAssocID="{5826CC0B-97B6-4FFC-AA47-C7F6FB8D14D7}" presName="rootText" presStyleLbl="node1" presStyleIdx="0" presStyleCnt="2" custScaleX="200468" custScaleY="69238"/>
      <dgm:spPr/>
      <dgm:t>
        <a:bodyPr/>
        <a:lstStyle/>
        <a:p>
          <a:endParaRPr lang="en-IN"/>
        </a:p>
      </dgm:t>
    </dgm:pt>
    <dgm:pt modelId="{83A99939-4ECD-4D6B-9D94-D43D7B37A970}" type="pres">
      <dgm:prSet presAssocID="{5826CC0B-97B6-4FFC-AA47-C7F6FB8D14D7}" presName="rootConnector" presStyleLbl="node1" presStyleIdx="0" presStyleCnt="2"/>
      <dgm:spPr/>
      <dgm:t>
        <a:bodyPr/>
        <a:lstStyle/>
        <a:p>
          <a:endParaRPr lang="en-IN"/>
        </a:p>
      </dgm:t>
    </dgm:pt>
    <dgm:pt modelId="{756535E3-8788-4DDB-B97B-3B94AC419B86}" type="pres">
      <dgm:prSet presAssocID="{5826CC0B-97B6-4FFC-AA47-C7F6FB8D14D7}" presName="childShape" presStyleCnt="0"/>
      <dgm:spPr/>
    </dgm:pt>
    <dgm:pt modelId="{28E2B54A-E8D0-4E93-ABA8-1465A986D082}" type="pres">
      <dgm:prSet presAssocID="{E4BB0E02-FD51-4597-9861-030937BFEB76}" presName="Name13" presStyleLbl="parChTrans1D2" presStyleIdx="0" presStyleCnt="5"/>
      <dgm:spPr/>
      <dgm:t>
        <a:bodyPr/>
        <a:lstStyle/>
        <a:p>
          <a:endParaRPr lang="en-IN"/>
        </a:p>
      </dgm:t>
    </dgm:pt>
    <dgm:pt modelId="{E2C403EF-3C86-4FDF-A827-8474E356EE07}" type="pres">
      <dgm:prSet presAssocID="{865AE9D0-137D-4B88-8F02-A49621D25615}" presName="childText" presStyleLbl="bgAcc1" presStyleIdx="0" presStyleCnt="5" custScaleX="239931">
        <dgm:presLayoutVars>
          <dgm:bulletEnabled val="1"/>
        </dgm:presLayoutVars>
      </dgm:prSet>
      <dgm:spPr/>
      <dgm:t>
        <a:bodyPr/>
        <a:lstStyle/>
        <a:p>
          <a:endParaRPr lang="en-IN"/>
        </a:p>
      </dgm:t>
    </dgm:pt>
    <dgm:pt modelId="{0F40892F-6340-4B6B-918B-98644DB7E683}" type="pres">
      <dgm:prSet presAssocID="{A426AA25-180E-4983-8601-1F2A64F815B0}" presName="Name13" presStyleLbl="parChTrans1D2" presStyleIdx="1" presStyleCnt="5"/>
      <dgm:spPr/>
      <dgm:t>
        <a:bodyPr/>
        <a:lstStyle/>
        <a:p>
          <a:endParaRPr lang="en-IN"/>
        </a:p>
      </dgm:t>
    </dgm:pt>
    <dgm:pt modelId="{6281EF9B-192E-496F-9E66-EDADC0E77A12}" type="pres">
      <dgm:prSet presAssocID="{6C3FA18B-7F13-42D2-A23A-5074335C1159}" presName="childText" presStyleLbl="bgAcc1" presStyleIdx="1" presStyleCnt="5" custScaleX="238035" custScaleY="93691">
        <dgm:presLayoutVars>
          <dgm:bulletEnabled val="1"/>
        </dgm:presLayoutVars>
      </dgm:prSet>
      <dgm:spPr/>
      <dgm:t>
        <a:bodyPr/>
        <a:lstStyle/>
        <a:p>
          <a:endParaRPr lang="en-IN"/>
        </a:p>
      </dgm:t>
    </dgm:pt>
    <dgm:pt modelId="{C018557A-CBFE-49E8-8973-027502CC47D4}" type="pres">
      <dgm:prSet presAssocID="{240CC593-F8B6-423B-AE52-5C058B573172}" presName="Name13" presStyleLbl="parChTrans1D2" presStyleIdx="2" presStyleCnt="5"/>
      <dgm:spPr/>
      <dgm:t>
        <a:bodyPr/>
        <a:lstStyle/>
        <a:p>
          <a:endParaRPr lang="en-IN"/>
        </a:p>
      </dgm:t>
    </dgm:pt>
    <dgm:pt modelId="{9A13EB3F-98E0-4B0B-BB7F-4888B5ED2420}" type="pres">
      <dgm:prSet presAssocID="{714A45AB-5B6E-4807-880E-99080AA3B431}" presName="childText" presStyleLbl="bgAcc1" presStyleIdx="2" presStyleCnt="5" custScaleX="223175" custScaleY="72947">
        <dgm:presLayoutVars>
          <dgm:bulletEnabled val="1"/>
        </dgm:presLayoutVars>
      </dgm:prSet>
      <dgm:spPr/>
      <dgm:t>
        <a:bodyPr/>
        <a:lstStyle/>
        <a:p>
          <a:endParaRPr lang="en-IN"/>
        </a:p>
      </dgm:t>
    </dgm:pt>
    <dgm:pt modelId="{B5C261EF-E013-485B-89F7-E09FE37177E4}" type="pres">
      <dgm:prSet presAssocID="{0C18B435-8419-4F70-88E1-BB7B1351037E}" presName="root" presStyleCnt="0"/>
      <dgm:spPr/>
    </dgm:pt>
    <dgm:pt modelId="{0B53590B-5366-4F4E-B4D3-38106087327B}" type="pres">
      <dgm:prSet presAssocID="{0C18B435-8419-4F70-88E1-BB7B1351037E}" presName="rootComposite" presStyleCnt="0"/>
      <dgm:spPr/>
    </dgm:pt>
    <dgm:pt modelId="{0C69746B-5CAA-433D-AEAF-5FEE3BCB2037}" type="pres">
      <dgm:prSet presAssocID="{0C18B435-8419-4F70-88E1-BB7B1351037E}" presName="rootText" presStyleLbl="node1" presStyleIdx="1" presStyleCnt="2" custScaleX="264807" custScaleY="74034"/>
      <dgm:spPr/>
      <dgm:t>
        <a:bodyPr/>
        <a:lstStyle/>
        <a:p>
          <a:endParaRPr lang="en-IN"/>
        </a:p>
      </dgm:t>
    </dgm:pt>
    <dgm:pt modelId="{E93DBC45-4D9D-4337-88AA-85ED40FF1BD0}" type="pres">
      <dgm:prSet presAssocID="{0C18B435-8419-4F70-88E1-BB7B1351037E}" presName="rootConnector" presStyleLbl="node1" presStyleIdx="1" presStyleCnt="2"/>
      <dgm:spPr/>
      <dgm:t>
        <a:bodyPr/>
        <a:lstStyle/>
        <a:p>
          <a:endParaRPr lang="en-IN"/>
        </a:p>
      </dgm:t>
    </dgm:pt>
    <dgm:pt modelId="{709CA00D-F700-4333-A1D3-12F0F2F292BE}" type="pres">
      <dgm:prSet presAssocID="{0C18B435-8419-4F70-88E1-BB7B1351037E}" presName="childShape" presStyleCnt="0"/>
      <dgm:spPr/>
    </dgm:pt>
    <dgm:pt modelId="{6F5A6B8E-34F6-42E8-AD41-5722D50D78FE}" type="pres">
      <dgm:prSet presAssocID="{F38BE6D8-A5C4-4906-9704-A5FFBB01CA5D}" presName="Name13" presStyleLbl="parChTrans1D2" presStyleIdx="3" presStyleCnt="5"/>
      <dgm:spPr/>
      <dgm:t>
        <a:bodyPr/>
        <a:lstStyle/>
        <a:p>
          <a:endParaRPr lang="en-IN"/>
        </a:p>
      </dgm:t>
    </dgm:pt>
    <dgm:pt modelId="{E08FFABD-C434-48EA-80A5-D0F7507E7BEC}" type="pres">
      <dgm:prSet presAssocID="{077427DA-35DF-40BC-820A-C421A424520D}" presName="childText" presStyleLbl="bgAcc1" presStyleIdx="3" presStyleCnt="5" custScaleX="251950" custScaleY="132737" custLinFactNeighborX="-666" custLinFactNeighborY="-3060">
        <dgm:presLayoutVars>
          <dgm:bulletEnabled val="1"/>
        </dgm:presLayoutVars>
      </dgm:prSet>
      <dgm:spPr/>
      <dgm:t>
        <a:bodyPr/>
        <a:lstStyle/>
        <a:p>
          <a:endParaRPr lang="en-IN"/>
        </a:p>
      </dgm:t>
    </dgm:pt>
    <dgm:pt modelId="{63DFD07E-3E8B-47AF-A24D-A1FA8802708F}" type="pres">
      <dgm:prSet presAssocID="{5A7F841B-A993-468C-A787-E376690EFA1D}" presName="Name13" presStyleLbl="parChTrans1D2" presStyleIdx="4" presStyleCnt="5"/>
      <dgm:spPr/>
      <dgm:t>
        <a:bodyPr/>
        <a:lstStyle/>
        <a:p>
          <a:endParaRPr lang="en-IN"/>
        </a:p>
      </dgm:t>
    </dgm:pt>
    <dgm:pt modelId="{26420137-5351-4B99-9220-91C84DD1D1EE}" type="pres">
      <dgm:prSet presAssocID="{46A0DBBC-B5AE-4086-BBB6-7B7F91778D05}" presName="childText" presStyleLbl="bgAcc1" presStyleIdx="4" presStyleCnt="5" custScaleX="251479" custScaleY="122150">
        <dgm:presLayoutVars>
          <dgm:bulletEnabled val="1"/>
        </dgm:presLayoutVars>
      </dgm:prSet>
      <dgm:spPr/>
      <dgm:t>
        <a:bodyPr/>
        <a:lstStyle/>
        <a:p>
          <a:endParaRPr lang="en-IN"/>
        </a:p>
      </dgm:t>
    </dgm:pt>
  </dgm:ptLst>
  <dgm:cxnLst>
    <dgm:cxn modelId="{79AC4928-370A-4C86-BE5F-E398A871518F}" srcId="{5826CC0B-97B6-4FFC-AA47-C7F6FB8D14D7}" destId="{714A45AB-5B6E-4807-880E-99080AA3B431}" srcOrd="2" destOrd="0" parTransId="{240CC593-F8B6-423B-AE52-5C058B573172}" sibTransId="{DD914ED2-93EF-4B19-9B90-7280FCF44298}"/>
    <dgm:cxn modelId="{0F129C6C-85BB-41B5-BC19-786A6D3C3847}" type="presOf" srcId="{F38BE6D8-A5C4-4906-9704-A5FFBB01CA5D}" destId="{6F5A6B8E-34F6-42E8-AD41-5722D50D78FE}" srcOrd="0" destOrd="0" presId="urn:microsoft.com/office/officeart/2005/8/layout/hierarchy3"/>
    <dgm:cxn modelId="{DCFF85EE-61DA-4843-98FF-95D7D82C0635}" type="presOf" srcId="{5826CC0B-97B6-4FFC-AA47-C7F6FB8D14D7}" destId="{83A99939-4ECD-4D6B-9D94-D43D7B37A970}" srcOrd="1" destOrd="0" presId="urn:microsoft.com/office/officeart/2005/8/layout/hierarchy3"/>
    <dgm:cxn modelId="{5EBD19E2-3888-4F5C-ADEE-55550CE073C2}" type="presOf" srcId="{E0C273CF-0E7A-4B02-9376-22ADA5E7F057}" destId="{904950D5-C780-4A60-8701-FAAD628BF14C}" srcOrd="0" destOrd="0" presId="urn:microsoft.com/office/officeart/2005/8/layout/hierarchy3"/>
    <dgm:cxn modelId="{6662F99C-4D9F-47AA-ABFC-F32C5F05B2F4}" type="presOf" srcId="{6C3FA18B-7F13-42D2-A23A-5074335C1159}" destId="{6281EF9B-192E-496F-9E66-EDADC0E77A12}" srcOrd="0" destOrd="0" presId="urn:microsoft.com/office/officeart/2005/8/layout/hierarchy3"/>
    <dgm:cxn modelId="{840A9422-D7F8-4615-97E7-24979F0283F8}" type="presOf" srcId="{0C18B435-8419-4F70-88E1-BB7B1351037E}" destId="{0C69746B-5CAA-433D-AEAF-5FEE3BCB2037}" srcOrd="0" destOrd="0" presId="urn:microsoft.com/office/officeart/2005/8/layout/hierarchy3"/>
    <dgm:cxn modelId="{E423324E-3F43-4BC9-9213-F21C6F02A696}" type="presOf" srcId="{46A0DBBC-B5AE-4086-BBB6-7B7F91778D05}" destId="{26420137-5351-4B99-9220-91C84DD1D1EE}" srcOrd="0" destOrd="0" presId="urn:microsoft.com/office/officeart/2005/8/layout/hierarchy3"/>
    <dgm:cxn modelId="{F0E8E4AD-94A7-4F44-AA61-E729F1B79B67}" srcId="{5826CC0B-97B6-4FFC-AA47-C7F6FB8D14D7}" destId="{865AE9D0-137D-4B88-8F02-A49621D25615}" srcOrd="0" destOrd="0" parTransId="{E4BB0E02-FD51-4597-9861-030937BFEB76}" sibTransId="{73AC5AB8-32FA-451B-A676-E2312324D54B}"/>
    <dgm:cxn modelId="{3CFEF666-DC93-4C0D-802D-E0B7B4CF6D45}" type="presOf" srcId="{0C18B435-8419-4F70-88E1-BB7B1351037E}" destId="{E93DBC45-4D9D-4337-88AA-85ED40FF1BD0}" srcOrd="1" destOrd="0" presId="urn:microsoft.com/office/officeart/2005/8/layout/hierarchy3"/>
    <dgm:cxn modelId="{B731B05A-3496-4ADC-9A71-B0E3586545B1}" type="presOf" srcId="{865AE9D0-137D-4B88-8F02-A49621D25615}" destId="{E2C403EF-3C86-4FDF-A827-8474E356EE07}" srcOrd="0" destOrd="0" presId="urn:microsoft.com/office/officeart/2005/8/layout/hierarchy3"/>
    <dgm:cxn modelId="{D5E7AA3F-4FBA-451F-973C-4826A60352AA}" srcId="{E0C273CF-0E7A-4B02-9376-22ADA5E7F057}" destId="{0C18B435-8419-4F70-88E1-BB7B1351037E}" srcOrd="1" destOrd="0" parTransId="{717C697A-BEBD-45B6-B275-396CBB2521FB}" sibTransId="{25132023-DD22-4491-AA58-1A190ACD072F}"/>
    <dgm:cxn modelId="{FF17712A-B2D6-436F-9528-C4EC38414B4E}" srcId="{5826CC0B-97B6-4FFC-AA47-C7F6FB8D14D7}" destId="{6C3FA18B-7F13-42D2-A23A-5074335C1159}" srcOrd="1" destOrd="0" parTransId="{A426AA25-180E-4983-8601-1F2A64F815B0}" sibTransId="{B858B482-E266-4EE9-B594-C703757B5488}"/>
    <dgm:cxn modelId="{67B547DA-61F3-4E7D-ABEB-8886F9ECDE84}" type="presOf" srcId="{714A45AB-5B6E-4807-880E-99080AA3B431}" destId="{9A13EB3F-98E0-4B0B-BB7F-4888B5ED2420}" srcOrd="0" destOrd="0" presId="urn:microsoft.com/office/officeart/2005/8/layout/hierarchy3"/>
    <dgm:cxn modelId="{B4B96C77-0EC4-4575-9280-F6244E8F9420}" srcId="{E0C273CF-0E7A-4B02-9376-22ADA5E7F057}" destId="{5826CC0B-97B6-4FFC-AA47-C7F6FB8D14D7}" srcOrd="0" destOrd="0" parTransId="{ACB0E047-69D1-4A56-8FD9-4C64677C545A}" sibTransId="{44A960FC-FF41-4951-A2C6-BAE7F39CEA23}"/>
    <dgm:cxn modelId="{2A42CE76-85C7-4E2E-AF8B-89C897A99B6A}" type="presOf" srcId="{E4BB0E02-FD51-4597-9861-030937BFEB76}" destId="{28E2B54A-E8D0-4E93-ABA8-1465A986D082}" srcOrd="0" destOrd="0" presId="urn:microsoft.com/office/officeart/2005/8/layout/hierarchy3"/>
    <dgm:cxn modelId="{597548C2-D85E-4995-ADA5-173DC827A4B1}" type="presOf" srcId="{240CC593-F8B6-423B-AE52-5C058B573172}" destId="{C018557A-CBFE-49E8-8973-027502CC47D4}" srcOrd="0" destOrd="0" presId="urn:microsoft.com/office/officeart/2005/8/layout/hierarchy3"/>
    <dgm:cxn modelId="{1F0BF573-25F6-4017-A3B7-5717E6C90539}" srcId="{0C18B435-8419-4F70-88E1-BB7B1351037E}" destId="{077427DA-35DF-40BC-820A-C421A424520D}" srcOrd="0" destOrd="0" parTransId="{F38BE6D8-A5C4-4906-9704-A5FFBB01CA5D}" sibTransId="{9C695600-64D3-4AB4-AA74-2DBBC34EFD3A}"/>
    <dgm:cxn modelId="{C1C7C0D2-57B3-4BD1-829C-EEB94E7F2B99}" type="presOf" srcId="{A426AA25-180E-4983-8601-1F2A64F815B0}" destId="{0F40892F-6340-4B6B-918B-98644DB7E683}" srcOrd="0" destOrd="0" presId="urn:microsoft.com/office/officeart/2005/8/layout/hierarchy3"/>
    <dgm:cxn modelId="{487EF6A1-87EF-472A-B1E3-DF79194F7A69}" type="presOf" srcId="{5826CC0B-97B6-4FFC-AA47-C7F6FB8D14D7}" destId="{C4CDD64F-616E-460F-AAFD-957F9E0E4A9B}" srcOrd="0" destOrd="0" presId="urn:microsoft.com/office/officeart/2005/8/layout/hierarchy3"/>
    <dgm:cxn modelId="{56EC74B8-8BCA-4156-B2FA-DEA844C3ED49}" srcId="{0C18B435-8419-4F70-88E1-BB7B1351037E}" destId="{46A0DBBC-B5AE-4086-BBB6-7B7F91778D05}" srcOrd="1" destOrd="0" parTransId="{5A7F841B-A993-468C-A787-E376690EFA1D}" sibTransId="{7A63F4A1-3C58-4CEC-BEC4-C6B946C63552}"/>
    <dgm:cxn modelId="{24BF7C6F-4391-4157-8F38-0774DB4BEDC9}" type="presOf" srcId="{077427DA-35DF-40BC-820A-C421A424520D}" destId="{E08FFABD-C434-48EA-80A5-D0F7507E7BEC}" srcOrd="0" destOrd="0" presId="urn:microsoft.com/office/officeart/2005/8/layout/hierarchy3"/>
    <dgm:cxn modelId="{603D7DD4-D10B-4227-B857-D72B00A9D28C}" type="presOf" srcId="{5A7F841B-A993-468C-A787-E376690EFA1D}" destId="{63DFD07E-3E8B-47AF-A24D-A1FA8802708F}" srcOrd="0" destOrd="0" presId="urn:microsoft.com/office/officeart/2005/8/layout/hierarchy3"/>
    <dgm:cxn modelId="{BED7A85A-535F-427F-AEF1-91B663A2186E}" type="presParOf" srcId="{904950D5-C780-4A60-8701-FAAD628BF14C}" destId="{D6569923-5D7C-486A-ACC8-846B6CA44684}" srcOrd="0" destOrd="0" presId="urn:microsoft.com/office/officeart/2005/8/layout/hierarchy3"/>
    <dgm:cxn modelId="{26F307C8-8B50-4B72-910C-30BD8D16A530}" type="presParOf" srcId="{D6569923-5D7C-486A-ACC8-846B6CA44684}" destId="{6BF4388B-DD60-4F83-AEAF-B435EDEB4C70}" srcOrd="0" destOrd="0" presId="urn:microsoft.com/office/officeart/2005/8/layout/hierarchy3"/>
    <dgm:cxn modelId="{1F9C3CFA-3AE8-490D-BE18-B72078BD2E7B}" type="presParOf" srcId="{6BF4388B-DD60-4F83-AEAF-B435EDEB4C70}" destId="{C4CDD64F-616E-460F-AAFD-957F9E0E4A9B}" srcOrd="0" destOrd="0" presId="urn:microsoft.com/office/officeart/2005/8/layout/hierarchy3"/>
    <dgm:cxn modelId="{1D9DE4F4-8F02-43E5-BC87-A5FB2EB55BD1}" type="presParOf" srcId="{6BF4388B-DD60-4F83-AEAF-B435EDEB4C70}" destId="{83A99939-4ECD-4D6B-9D94-D43D7B37A970}" srcOrd="1" destOrd="0" presId="urn:microsoft.com/office/officeart/2005/8/layout/hierarchy3"/>
    <dgm:cxn modelId="{A5157997-022C-4A55-B2DA-0167F12EC948}" type="presParOf" srcId="{D6569923-5D7C-486A-ACC8-846B6CA44684}" destId="{756535E3-8788-4DDB-B97B-3B94AC419B86}" srcOrd="1" destOrd="0" presId="urn:microsoft.com/office/officeart/2005/8/layout/hierarchy3"/>
    <dgm:cxn modelId="{75877F38-252A-43CF-AAF2-676098AA50CD}" type="presParOf" srcId="{756535E3-8788-4DDB-B97B-3B94AC419B86}" destId="{28E2B54A-E8D0-4E93-ABA8-1465A986D082}" srcOrd="0" destOrd="0" presId="urn:microsoft.com/office/officeart/2005/8/layout/hierarchy3"/>
    <dgm:cxn modelId="{135EF88F-9187-47DE-8FA4-DE41C0BAE264}" type="presParOf" srcId="{756535E3-8788-4DDB-B97B-3B94AC419B86}" destId="{E2C403EF-3C86-4FDF-A827-8474E356EE07}" srcOrd="1" destOrd="0" presId="urn:microsoft.com/office/officeart/2005/8/layout/hierarchy3"/>
    <dgm:cxn modelId="{7E88AD44-F19A-4EBC-B677-A65B29C51625}" type="presParOf" srcId="{756535E3-8788-4DDB-B97B-3B94AC419B86}" destId="{0F40892F-6340-4B6B-918B-98644DB7E683}" srcOrd="2" destOrd="0" presId="urn:microsoft.com/office/officeart/2005/8/layout/hierarchy3"/>
    <dgm:cxn modelId="{5D54312A-954E-47CF-B3E9-2F7AAC22581F}" type="presParOf" srcId="{756535E3-8788-4DDB-B97B-3B94AC419B86}" destId="{6281EF9B-192E-496F-9E66-EDADC0E77A12}" srcOrd="3" destOrd="0" presId="urn:microsoft.com/office/officeart/2005/8/layout/hierarchy3"/>
    <dgm:cxn modelId="{BDEB8158-168D-40D3-B705-70065839D9C2}" type="presParOf" srcId="{756535E3-8788-4DDB-B97B-3B94AC419B86}" destId="{C018557A-CBFE-49E8-8973-027502CC47D4}" srcOrd="4" destOrd="0" presId="urn:microsoft.com/office/officeart/2005/8/layout/hierarchy3"/>
    <dgm:cxn modelId="{55E2D656-8AFD-41CE-B9ED-ED038CC37EFC}" type="presParOf" srcId="{756535E3-8788-4DDB-B97B-3B94AC419B86}" destId="{9A13EB3F-98E0-4B0B-BB7F-4888B5ED2420}" srcOrd="5" destOrd="0" presId="urn:microsoft.com/office/officeart/2005/8/layout/hierarchy3"/>
    <dgm:cxn modelId="{C96F87B4-ABF7-419B-B711-566C206C6A43}" type="presParOf" srcId="{904950D5-C780-4A60-8701-FAAD628BF14C}" destId="{B5C261EF-E013-485B-89F7-E09FE37177E4}" srcOrd="1" destOrd="0" presId="urn:microsoft.com/office/officeart/2005/8/layout/hierarchy3"/>
    <dgm:cxn modelId="{2B3FD161-757F-4C53-852D-1AB952960248}" type="presParOf" srcId="{B5C261EF-E013-485B-89F7-E09FE37177E4}" destId="{0B53590B-5366-4F4E-B4D3-38106087327B}" srcOrd="0" destOrd="0" presId="urn:microsoft.com/office/officeart/2005/8/layout/hierarchy3"/>
    <dgm:cxn modelId="{2B246E73-1E4D-4817-AECA-2ED5E5E73DA0}" type="presParOf" srcId="{0B53590B-5366-4F4E-B4D3-38106087327B}" destId="{0C69746B-5CAA-433D-AEAF-5FEE3BCB2037}" srcOrd="0" destOrd="0" presId="urn:microsoft.com/office/officeart/2005/8/layout/hierarchy3"/>
    <dgm:cxn modelId="{1AFF7074-4D8D-43DB-AE7E-38A479AA606E}" type="presParOf" srcId="{0B53590B-5366-4F4E-B4D3-38106087327B}" destId="{E93DBC45-4D9D-4337-88AA-85ED40FF1BD0}" srcOrd="1" destOrd="0" presId="urn:microsoft.com/office/officeart/2005/8/layout/hierarchy3"/>
    <dgm:cxn modelId="{E1DEE900-430A-4400-A209-241744BE53E8}" type="presParOf" srcId="{B5C261EF-E013-485B-89F7-E09FE37177E4}" destId="{709CA00D-F700-4333-A1D3-12F0F2F292BE}" srcOrd="1" destOrd="0" presId="urn:microsoft.com/office/officeart/2005/8/layout/hierarchy3"/>
    <dgm:cxn modelId="{EEB0CFB9-B7A4-420F-B7A5-BF8F0AC2D301}" type="presParOf" srcId="{709CA00D-F700-4333-A1D3-12F0F2F292BE}" destId="{6F5A6B8E-34F6-42E8-AD41-5722D50D78FE}" srcOrd="0" destOrd="0" presId="urn:microsoft.com/office/officeart/2005/8/layout/hierarchy3"/>
    <dgm:cxn modelId="{584419F2-9FFD-458A-BA4F-D4C670FB55FB}" type="presParOf" srcId="{709CA00D-F700-4333-A1D3-12F0F2F292BE}" destId="{E08FFABD-C434-48EA-80A5-D0F7507E7BEC}" srcOrd="1" destOrd="0" presId="urn:microsoft.com/office/officeart/2005/8/layout/hierarchy3"/>
    <dgm:cxn modelId="{24192A65-E70C-426A-AA53-4356E1E78218}" type="presParOf" srcId="{709CA00D-F700-4333-A1D3-12F0F2F292BE}" destId="{63DFD07E-3E8B-47AF-A24D-A1FA8802708F}" srcOrd="2" destOrd="0" presId="urn:microsoft.com/office/officeart/2005/8/layout/hierarchy3"/>
    <dgm:cxn modelId="{873FED11-4848-4B00-A1B8-B52CB572D014}" type="presParOf" srcId="{709CA00D-F700-4333-A1D3-12F0F2F292BE}" destId="{26420137-5351-4B99-9220-91C84DD1D1EE}"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372.98804" units="1/cm"/>
          <inkml:channelProperty channel="Y" name="resolution" value="650.78448" units="1/cm"/>
        </inkml:channelProperties>
      </inkml:inkSource>
      <inkml:timestamp xml:id="ts0" timeString="2023-11-21T10:12:28.229"/>
    </inkml:context>
    <inkml:brush xml:id="br0">
      <inkml:brushProperty name="width" value="0.05292" units="cm"/>
      <inkml:brushProperty name="height" value="0.05292" units="cm"/>
      <inkml:brushProperty name="color" value="#FF0000"/>
    </inkml:brush>
  </inkml:definitions>
  <inkml:trace contextRef="#ctx0" brushRef="#br0">20433 7722,'0'0,"0"-1,0 1,0-3,0 3,-1-2,1 2,0-6,-3-1</inkml:trace>
  <inkml:trace contextRef="#ctx0" brushRef="#br0" timeOffset="1277.8015">20430 7686,'2'-6,"7"-2,1-1,7-11,4 1,4-2,4-3,6 1,3-2,10-2,5-3,2 1,8 1,7 1,1-3,5-2,5 1,3-3,3-1,6 1,1 0,4 2,-3-3,4 1,-2-5,2 1,1 2,0 0,-4 0,0 5,2-1,-7 0,-5 5,0 5,-9 1,-4 2,-10 1,-3 3,-8 1,-3 4,-7-2,-42 12,39-10,-39 10,27-5,-27 5,19-7,-19 7,14-4,-14 4,10-4,-10 4,3-1,-2 6,-1-5,-4 11,1 5,3 8,-4-2,1 6,0 2,-2-1,-1 0,4 2,-3 3,-2 1,2-1,2 4,2 3,0 4,6 3,4 1,-3 5,-2 1,3-4,-5 3,-4 1,-1-3,-7 2,0-4,-5-1,3 3,0-1,-1 1,3 5,2 2,-3-2,4 1,1 1,-2-2,-4-1,-3-1,-1 1,-6-5,2 2,-2 1,-3-1,0-6,-3 6,-2 0,-6 0,3 2,1 0,-3-3,-2-4,-2 5,-9-8,-7-4,-11-4,-12-9</inkml:trace>
  <inkml:trace contextRef="#ctx0" brushRef="#br0" timeOffset="2311.8763">20314 7587,'12'2,"1"4,5 3,5 4,-1 6,-3 2,0 4,-1 1,1 6,5 2,-3-1,1 2,-1 0,1 2,4 1,2 2,2 3,4-2,4 1,-3 0,-1 1,4 1,-4 1,2 0,0-2,0 1,-1-3,4-1,0 2,4-1,-1-5,2 2,7 0,-7-3,-2-2,0 2,4-3,1-4,2-1,1 0,-4-8,6-2,0-2,1-4,2-2,-1 0,-4-4,-6-1,-2-3,-3 0,-5-1,-34 0,30 0,-2-1,-28 1,27 1,-27-1,21 0,-21 0,14-1,-14 1,12-1,-12 1,10-1,-10 1,4-1,-4 1,4-1,-4 1,3 3,-3-3,6 0,-6 0,4-2,-4 2,3 2,-3-2,5 4,-5-4,2 1,-2-1,6-1,-6 1,5-2,1 0,-6 2,9-2,-9 2,8-1,-8 1,13 4,-13-4</inkml:trace>
  <inkml:trace contextRef="#ctx0" brushRef="#br0" timeOffset="2577.6109">22148 8963,'0'0,"7"1,6 2,10 2,4 5,7-3,5 6,-3 0,3 3,2 3,0 0,-2-1,-3-8</inkml:trace>
  <inkml:trace contextRef="#ctx0" brushRef="#br0" timeOffset="6506.9331">21311 10574,'41'9,"8"6,8 1,7 4,-5 7,-1 4,-4 4,1 10,-1 5,-3 7,-8 4,-4 9,-3 3,-7 4,-5 0,-2 1,-10-8,-8-4,-7-6,-6-2,-14-3,-5-4,-10-2,-12-7,-8-3,-11-7,-6-4,-8-2,-2-5,4-10</inkml:trace>
  <inkml:trace contextRef="#ctx0" brushRef="#br0" timeOffset="7287.245">21209 10575,'0'0,"0"0,-2-1,-10-3,-3 3,15 1,-18 0,-10 5,-5 5,-8 2,-3 3,-5 2,-1 4,3 1,7 0,10 2,8 3,5 1,7 3,-1 3,7 3,11-4,1 2,2-1,11 0,5-2,10-2,7-1,12-1,6 0,6-4,4 0,1 1,-3-4,-3 1,-7 3,-9-4,-8 3,-10 0,-5-1,-27-23,13 23,-1 3,-13 1,-7-2,-8-1,-4 1,-9 0,-4-1,-3-1,0 1,-7 0,1-2,4 2,-1 2,-3 0,3-2,2 1,37-25,-38 27,8 3,8 6,13 2,11-2,11-3,19-2,12-1,14 3,11-6,8-7</inkml:trace>
  <inkml:trace contextRef="#ctx0" brushRef="#br0" timeOffset="7852.7593">20573 10408,'-1'19,"0"12,-1 8,-1 9,5 1,1-3,9-3,3-4,11-3,5-1,6 1,-2-10,-1-7</inkml:trace>
  <inkml:trace contextRef="#ctx0" brushRef="#br0" timeOffset="8590.864">20576 10197,'9'-8,"13"0,6-3,8 2,1 8,4 1,3 5,4 0,5 3,3 2,0 1,2 1,-1 5,-7-1,-4 2,-3 3,-3-2,-1 1,-7-2,-2 0,0-2,-4 3,-5-1,-1-2,-1-1,-3 3,-16-18,19 16,-1-2,1 0,-19-14,17 15,-17-15,14 12,-14-12,7 12,-7-12,6 10,-6-10,5 6,-5-6,2 5,-2-5,0 1,0-1,0 3,0-3,0 3,0-3,0 5,0-5,-2 5,2-5,-2 5,2-5,-6 3,6-3,-6 1,6-1,-4 3,-2 2,6-5,-13 3,1 4,-3-1,15-6,-20 5,-4 2,-7-1,-6-2,4 1,-5 1,0 1,0 5,-2 1,-5-4</inkml:trace>
  <inkml:trace contextRef="#ctx0" brushRef="#br0" timeOffset="9353.3614">20652 10243,'0'0,"-5"1,-4 2,9-3,-15 6,-2 6,17-12,-21 18,8 4,-4 3,7-1,-1 3,9 0,0 1,4 2,4 4,1-2,6-2,-2 3,-3-4,4-3,-12-26,10 25,-3-3,-7-22,6 20,-6-20,9 19,0-4,-9-15,14 15,3-6,5-3,-22-6,24 4,0-6,-24 2,23-4,-23 4,23-4,-23 4,21-1,-21 1,18-2,-18 2,12 0,-12 0,8 0,-8 0,4 0,-4 0,0-1,0 1,0-2,0 2,0-2,0 2,0-5</inkml:trace>
  <inkml:trace contextRef="#ctx0" brushRef="#br0" timeOffset="17588.8878">20576 7713,'0'0,"2"-1,-2 1,1-4,5-2,-6 6,14-10,5-1,9 0,1-3,4 0,-5 0,6 1,1-5,3 4,-1-2,0-2,4 0,-2 2,0-4,3 4,3-4,-3 3,3-4,-2-1,1-2,2 5,1-2,-4 0,1 6,6-3,-3 1,2 0,2-3,0 2,2 3,2-2,-2 1,-3 1,-1 1,-2-3,0 2,-1 1,-1-1,0 1,-1 0,-3-1,3 5,-3 2,-5-1,-1 1,-3 4,0-4,-32 8,31-5,-4-3,-27 8,27-7,-1-5,-26 12,23-13,-5 1,3 4,-21 8,15-10,-15 10,14-10,0 3,1-3,0-1,-15 11,18-8,-18 8,18-6,-18 6,18-8,-18 8,15-6,-15 6,10-6,-10 6,8-9,-8 9,7-6,-7 6,6-2,-6 2,7-4,-7 4,4-2,-4 2,1 0,-1 0,1 0,-1 0,2 0,-2 0,3 0,-3 0,4 2,-4-2,7 4,-7-4,11 2,2 1,-13-3,13 8,-13-8,11 8,-11-8,10 8,-10-8,8 11,-8-11,3 10,-3-10,6 10,-6-10,6 12,-6-12,5 15,-5-15,4 18,0 2,-4-20,-1 25,2 1,-1-26,-5 27,5-2,0-25,1 29,-3-4,2-25,-3 29,2 0,-2 4,2 0,-3-4,1-3,-1-2,1-1,-2 1,1 1,-2 0,2-2,-2 2,1-1,1 2,0 0,-3 0,0 2,3-3,-1 0,-2 0,1 1,6-26,-6 25,-2 2,1 4,3-2,1 3,1-4,2-28,-6 27,0-1,-7 6,7-3,-2 3,3-3,-1-3,-3 1,9-27,-9 25,2 1,-3 4,3 0,-4-1,3-3,1 2,4-3,-3-1,1 1,-1-3,1 1,5-23,-3 25,1-1,-1 1,3-25,-1 27,-1 0,-2 0,4-27,-3 27,1-1,2-26,-1 27,-2 2,3-29,-2 31,-1-4,3-27,-1 27,-3-2,4-25,0 28,0-28,0 28</inkml:trace>
  <inkml:trace contextRef="#ctx0" brushRef="#br0" timeOffset="18777.7887">20690 7751,'4'1,"4"3,-8-4,16 9,1 4,9 5,1 3,-4 1,1-1,0-2,-24-19,26 21,3 1,3 3,1-1,0-3,-3 3,0-2,1 0,-1 1,1 0,-2-3,3 2,-3 1,2 0,-1-4,1 4,-1-1,-3-1,-2 1,4 3,-1-2,3-4,1-1,3 3,-9-1,5-1,1 0,-2-1,0 0,-3 1,0-1,2-1,-2-2,0 1,-2-2,-2 0,1 0,-1 1,-2-2,2 1,-23-14,21 11,4 0,2 0,0 2,-27-13,27 9,-5 2,1-1,-23-10,24 12,1 1,-25-13,26 13,-3-1,-23-12,25 9,-2-3,-23-6,24 8,-2-1,-22-7,28 5,-3-1,-1 3,-24-7,26 4,-26-4,21 4,0 2,-21-6,21 8,-21-8,14 6,0-1,-14-5,14 1,-14-1,15 2,-15-2,15 0</inkml:trace>
  <inkml:trace contextRef="#ctx0" brushRef="#br0" timeOffset="19878.8445">21328 7670,'3'-5,"-3"5,12-9,8-2,10-5,3 1,4 3,6-3,0 0,2-1,1 0,-1 0,5 1,-4 2,4-1,-1-2,5 0,-6 4,-1-1,-1 1,-2-1,-3 2,-2 0,-4 2,-7 1,0 1,-3-1,-25 8,22-5,-1 1,-21 4,24-1,-24 1,18-3,5 3,-23 0,23 2,-23-2,22 2,-22-2,19 8,-19-8,18 11,-18-11,13 12,-13-12,11 14,-2 4,-9-18,6 19,-4-2,-2-17,1 21,-3 1,-3 1,5-23,-6 25,-2 0,8-25,-8 24,2 2,6-26,-9 27,-1 0,-5 0,2 1,5-3,8-25,-12 29,2-1,0 2,-1-3,0 0,1 0,-1 1,2-4,1 2,1 3,0-4,-2 0,-4 0,13-25,-9 24,0 2,-2 3,1 1,10-30,-12 25,-1 1,13-26,-16 24,5-2,11-22,-15 21,2-1,13-20,-13 18,-2-9</inkml:trace>
  <inkml:trace contextRef="#ctx0" brushRef="#br0" timeOffset="20630.462">21302 7687,'0'0,"2"2,5 8,1 2,2 3,4 1,3 3,-2 0,1-1,-2-1,-2 4,6-1,0 1,1 0,-2 1,5-3,-1 1,-2 1,1 0,4-4,2 3,-2 0,1 3,-1-3,-3 3,1-4,-3-3,0-1,2 1,-21-16,22 14,-1 0,7 2,-1-2,-4-2,1 0,0-2,-2-1,2 0,-24-9,27 10,-4-3,-23-7,28 4,2 1,1 0,-31-5,28 6,3-2,-1-3,1 0,-2-6,-29 5,27 0,-1 1,-26-1,28 1,-8 1,-20-2,23 4,-3 2,-20-6,17 10</inkml:trace>
  <inkml:trace contextRef="#ctx0" brushRef="#br0" timeOffset="24375.8673">22848 7308,'0'0,"0"0,3-2,7-2,7 1,4-1,4-2,5 2,8 2,6 1,7-2,9 6,10-3,6 4,9-3,7 3,2 5,1-3,0-1,-8 0,-7 0,-11 0,-8 0,-9-3,-8 0,-8-2,-36 0,30 1,-30-1,27 1,-5-6</inkml:trace>
  <inkml:trace contextRef="#ctx0" brushRef="#br0" timeOffset="24703.3429">24660 7138,'-8'-2,"-10"4,-9-1,-3 0,-5 5,5 5,2 3,2 8,2 3,4-1,9 6,7-1,8 2,9-2,12 2,13-5,12-4,12-6,9-9,-3-12</inkml:trace>
  <inkml:trace contextRef="#ctx0" brushRef="#br0" timeOffset="25451.5534">25073 7220,'-3'2,"-5"1,-10 5,-2-2,-6 3,3 2,2 2,4 3,-2 0,19-16,-13 18,4-2,9-16,-1 18,7-8,-6-10,13 6,8-2,-21-4,19-4,4-5,-23 9,25-12,0-4,-25 16,28-21,-2 4,-26 17,27-16,-2 5,-25 11,24-6,-24 6,21 4,-2 5,-5 5,-14-14,7 17,-7-17,4 18,-4-18,1 17,-1-17,-2 15,2-15,0 13,6-2,9-4,4-3,6-3,6-4,0-2,-2-6,2-4,-3-4,-1-5,-3-7,-1-4,-7-2,-1-2,-4 0,-4 2,-4 1,-1 2,-2 34,1-29,-1 29,-3-28,3 28,-4-22,4 22,-4-14,1 7,-1 16,-2 7,2 15,-4 8,5 6,3 7,-3 1,4 4,3-1,2-1,4-3,-1-7,-2-10,-7-35,5 31,4-14,1-12,-3-15,-3-10</inkml:trace>
  <inkml:trace contextRef="#ctx0" brushRef="#br0" timeOffset="26157.6171">25564 7325,'0'0,"-1"2,1-2,0 0,0 0,0 0,-1-1,1 1,1-2,5-2,7-5,4 3,9 1,2 2,2 3,-30 0,33 0,-33 0,29-4,-29 4,25-7,-9-5,-16 12,8-15,-8 1,0 14,-8-13,-5 3,13 10,-21-8,21 8,-22-4,1 6,21-2,-19 10,5 3,8 14,8-1,5 6,9-3,7 0,6-4,3-3,6-11,-38-11,38 10,-3-7,-1-9,-6-6,-8-3,-4-7,-3 0,-13 22,11-22,-11 22,9-21,-9 21,11-18,-11 18,13-15,4 5,10 9,2 8,5 5,2 6,4 7,-1 2,3-1,-1-2,-2 5,-4-2,-1-5,-1-3,-1-1,-4-11,-2-3,-5-9,-3-4,-5-7,0 0,-5-6,-4-2,-5-3,1 27,-5-26,-1 3,-6 2,-2 9,-2 6,-3 10,-5 6,-7 11,-7 15,-7 19,-17 18,-15 14,-18 14,-11 8</inkml:trace>
  <inkml:trace contextRef="#ctx0" brushRef="#br0" timeOffset="26784.7536">22089 8049,'0'0,"0"0,2 7,1 12,-3 14,2 16,-4 18,-1 10,2 7,-1 3,0 12,2 6,-1 5,0 7,3-3,4-10,0 7,-1-8,0-6,4-14,-6-15,-3-68,0 48</inkml:trace>
  <inkml:trace contextRef="#ctx0" brushRef="#br0" timeOffset="27377.7113">22197 10093,'0'4,"6"7,-1 5,-1 7,2 16,1 8,-3 5,-1 2,0 3,0-3,-3-1,3-3,-3-50,6 40</inkml:trace>
  <inkml:trace contextRef="#ctx0" brushRef="#br0" timeOffset="27925.9431">22143 10154,'0'0,"5"-3,7-3,1 6,5 7,1 3,2 7,-2 3,0 4,-3 0,3 4,-19-28,14 27,-14-27,10 22,-10-22,7 16,-7-16,3 7,1-11,3-16,1-4,1-1,5-5,-2 5,3-2,-1 2,-14 25,16-23,-16 23,10-16,-10 16,12-16,-12 16,9-9,-9 9,6-4,0 9,3 10,4 12,2 3,2 7,-6 6,0 0,2 0,-6 2,2-6,0 0,-9-39,7 38,0-11</inkml:trace>
  <inkml:trace contextRef="#ctx0" brushRef="#br0" timeOffset="29901.6079">22712 10419,'7'-4,"4"-3,1-6,-12 13,13-19,-4-4,-9 23,-2-22,2 22,-7-17,7 17,-9-11,9 11,-11-6,1 7,-1 10,0 5,5 7,-1 4,7 0,6 4,8-3,9-5,3-4,5-2,4-7,-1-3,2-5,5-5,-41 3,34-7,-5-1,-29 8,27-13,-14 0,-13 13,3-17,-4-2,-10 1,11 18,-17-16,1 6,-2 10,3 7,-4 3,7 4,12-14,-15 16,15-16,-10 19,5-3,14-2,5-6,12-6,4-10,4-7,0-5,-5-6,-4-4,-1-3,-4-2,-6-2,-3 2,0-2,-6 1,-1-2,-4 38,-1-32,1 32,0-29,0 29,-4-23,-1 12,-4 12,3 8,-1 13,-1 10,-2 12,4 8,0 9,-1 3,8-6,10-12,9-4,6-9,-1-6,6-11,1-5,-1-8,-5-6,2-6,-6-5,-8-7,-1-4,-13 25,11-26,-11 26,7-22,-5 1,-2 21,-6-16,-3 5,9 11,-15-1,-2 6,17-5,-21 17,3 4,5 4,13-25,-4 25,8-4,12-9,5-5,4-8,2-5,-2-3,-1-6,-1-1,-23 16,18-18,-18 18,20-17,-20 17,14-17,-14 17,12-11,-6 4,0 14,-2 9,-2 4,-2-20,-3 27,5-1,3 1,4-7,9-8,5-14,6-9,3-10,-1-4,-7-8,-4-3,-3-6,-3-5,0-3,-5-3,0-4,-4 0,-5 2,-1 12,-5 7,6 36,-6-29,6 29,-7-20,-5 10,-6 11,4 14,-5 11,-2 16,0 6,4 10,-2 5,13 1,8-6,12-1,6-8,8-10,6-8,4-9,1-9,1-8,1-7,-4-5,-3-10,-2-3,-1-14,3-5,-6-9,-2-5,-6 3,-3 1,-10 8,-3 3,-4 38,2-33,-2 33,-3-28,-2 5,5 23,-9-11,-5 13,-3 18,-3 13,1 7,1 7,5 3,-5 2,9-1,6 1,8-4,7-6,6-7,5-5,1-6,2-5,5-6,1-5,-2-8,3-4,-4-5,0-6,-3-7,-1-2,-4-5,-21 29,21-29,-4 0,-17 29,9-25,-8 1,-1 24,-4-18,-8 5,12 13,-17-5,-3 9,-1 5,21-9,-19 14,19-14,-14 19,6 2,8-21,-1 24,1-24,5 18,10-7,8-9,-23-2,23-4,-1-7,-1-8,-6-3,1 1,-16 21,9-22,-4 1,-5 21,2-20,-2 20,-2-15,-2 8,4 7,-11 2,-1 10,0 14,1 12,0 11,5 6,2 11,8 7,1 6</inkml:trace>
  <inkml:trace contextRef="#ctx0" brushRef="#br0" timeOffset="48790.2414">23022 6986,'0'0,"0"0,0 0,-2 0,2 0,-3 0,3 0,0-1,0 1,0-3,0 3,0-4,0 4,1-3,5-2,3-1,-9 6,14-7,5 2,-19 5,21-9,3 0,-24 9,29-11,1 0,9-6,-2-1,4-3,5-5,-1 0,1-3,4-3,5 1,-4-3,3-4,-1 0,3-1,2-2,5 0,1-4,4 2,0-3,2 5,1-2,-5 4,-4 6,-7-2,-4 3,-3 7,-8-3,-7 6,-33 22,28-21,-3 4,-25 17,24-12,-24 12,20-11,-20 11,18-9,-18 9,13-6,-13 6,7-5,-7 5,5-3,-5 3,2-1,-2 1,0 0,0 0,-1 0,1 0,-2 1,2-1,-2 1,2-1,-1 0,1 0,0 0,0 0,0 0,0 0,0 0,0 0,0 0,0 0,0 0,0 0,1 0,-3-1</inkml:trace>
  <inkml:trace contextRef="#ctx0" brushRef="#br0" timeOffset="49452.8434">24441 5637,'0'0,"2"0,-2 0,2-1,7-3,13-1,4-2,5-2,4 1,3 1,-1-3,0 3,-1-2,-36 9,36-11,-36 11,31-10,-4 7,-27 3,24-3,-8 7,-16-4,10 12,-9 7,-4 6,-10 1,-2 2,-4 5,-5-7,-1 1,5-1,2-3,1-2,17-21,-14 19,14-19,-13 18,13-18,-11 14,8-2,7-4,14-1,10-3,9-7,6-1,6 1,0-4,-7 0,-3 2,-4 0,-35 5,32-8</inkml:trace>
  <inkml:trace contextRef="#ctx0" brushRef="#br0" timeOffset="49630.5161">25100 5757,'0'0,"0"0,2-2</inkml:trace>
  <inkml:trace contextRef="#ctx0" brushRef="#br0" timeOffset="50122.3978">25523 5447,'-3'-1,"-8"1,-4 6,-4 5,-6 7,1 4,-2 3,2 5,3 4,2-3,8-1,7-5,9-3,7-7,-12-15,21 10,5-3,4-6,-30-1,26-5,0-3,-26 8,22-13,-22 13,16-18,-16 18,11-18,-11 18,7-14,-7 14,3-8,-3 5,-3 10,-2 7,1 11,4 3,5 7,-2 2,-3-37,8 36,-8-36</inkml:trace>
  <inkml:trace contextRef="#ctx0" brushRef="#br0" timeOffset="50772.1935">25767 5568,'0'0,"1"-2,6-4,6 3,10-2,5 2,9 2,-2 1,6-2,1-1,-2 1,-1 3,-3-1,-2-1,1-2,-35 3,32 1,-4-4,-28 3,29-3,-29 3,25-4,-25 4,17-5,-9-3,-11-2,3 10,-12-9,-7-1,19 10,-22-8,22 8,-26-10,26 10,-25-9,25 9,-24-10,24 10,-17-7,6 3,12 6,10 5,14 6,1 5,3-1,1 4,-30-21,28 18,-9 0,-19-18,13 18,-11-1,-14 1,-9-2,-11 3,-8 1</inkml:trace>
  <inkml:trace contextRef="#ctx0" brushRef="#br0" timeOffset="56296.029">26877 5395,'-4'16,"-3"5,1 8,-3 5,-4 5,5 6,-1 2,2-7,7-40,-8 36,8-36,-5 30,5-30,-7 23,1-11,2-18,2-11,1-7,1-7,-1-4,3-1,1 0,0 0,6 0,-1 5,-8 31,8-31,-8 31,10-27,-10 27,13-22,-13 22,17-14,3 10,-4 7,-2 11,-4 4,-3 4,-2 3,-5 4,0-1,0-1,0-27,0 26,0-26,-1 18,1-18,3 13,4-10,4-4,2-9,-13 10,17-13,-1-8,4-9,1-4,-1 2,2-1,-3 6,-19 27,18-24,-18 24,15-18,-15 18,11-12,-11 12,7-7,-5 10,-1 12,-4 10,0 5,0 6,-3 1,3 3,1-3,4-1,4-5,2-5,-8-26,17 17,4-13</inkml:trace>
  <inkml:trace contextRef="#ctx0" brushRef="#br0" timeOffset="56728.2945">27410 5535,'0'0,"0"0,0 0,0 0,0 0,0 0,0 0,0 0,0 0,0 4,0 2,3 8,-3 4,0 3,2 2,4-1,2 1,8-10</inkml:trace>
  <inkml:trace contextRef="#ctx0" brushRef="#br0" timeOffset="56891.71">27399 5436,'0'0,"-2"-1,9 1,9-1</inkml:trace>
  <inkml:trace contextRef="#ctx0" brushRef="#br0" timeOffset="58562.5653">27644 5533,'2'9,"-2"7,1 4,2 4,-3-24,2 24,-2-24,-2 17,2-17,0 11,3-11,2-9,5-8,5 4,2-2,3-2,0 6,-20 11,19-12,-19 12,19-7,-19 7,18-7,-18 7,13-1,-3 8,-10-7,4 14,-3 5,-1 8,0-27,-4 26,4-4,0-22,7 18,4-6,10-8,-21-4,24-1,2-4,0-7,-4-4,-6-3,-2 3,-14 16,12-22,-12 22,7-22,-6-1,-1 23,-4-23,4 23,-9-15,9 15,-13-4,-3 8,4 11,1 6,7 4,6 3,8-5,1 1,5-4,3-6,-19-14,23 8,2-6,6-9,-31 7,25-11,-5-5,0-5,-20 21,14-23,-2 2,-12 21,11-23,-11 23,8-19,-8 19,6-16,-6 16,10-9,2 8,-12 1,12 8,1 4,-4 10,-1 1,-2 0,-6-23,2 24,-2-24,5 21,-5-21,6 15,5-5,6-10,-17 0,21-2,-2-8,3-3,-22 13,17-20,-5-1,-12 21,5-25,-5 25,-1-23,1 23,-9-18,9 18,-12-9,0 10,12-1,-14 12,3 7,11-19,-3 21,7 1,9-5,3-7,9-9,-25-1,23-3,-1-6,-22 9,20-14,-20 14,18-14,-18 14,11-14,-11 14,6-10,-6 10,2-7,-2 7,1-1,-1 1,0 7,0-7,3 13,7 0,-10-13,16 8,5-6,2-14,3-7,-6-3,-1-3,-7-2,0-1,-6-7,-2-2,-3-1,-1 2,-2 4,2 6,0 26,-4-23,4 23,-4-16,4 16,-6-11,-1 15,0 11,2 8,3 9,0 13,5 4,-3 2,0 4,2 1,6-6,2-8,13-15,5-11,1-8,2-11,-1-4,-4-4,1-7,-6-1,1-4,-4 0,-18 23,18-24,-18 24,15-22,-15 22,8-16,-8 16,0-13,-2 5,-8 6,-5 5,-3 2,1 8,-2 2,19-15,-16 18,-1 4,17-22,-10 27,6-2,7 0,-3-25,14 15,6-6,1-9,-21 0,20-10,-6-3,-6-6,-8 19,5-19,-4-3,-1 22,-3-23,3 23,-8-15,8 15,-9-13,9 13,-15-4,0 8,12 0</inkml:trace>
  <inkml:trace contextRef="#ctx0" brushRef="#br0" timeOffset="58849.8816">29260 5511,'-7'0,"-12"3,-10 1,-5 5,-2-1,6 7,7 6,5 5,7 3,9-2,14-3,8-1,14-9,12-4,4-9,-4-4</inkml:trace>
  <inkml:trace contextRef="#ctx0" brushRef="#br0" timeOffset="59798.249">29512 5503,'-5'5,"-6"-3,11-2,-19 8,-6 1,25-9,-29 15,1 3,28-18,-25 28,6-2,19-26,-5 27,11-6,-6-21,16 15,4-10,2-9,-22 4,19-11,-4-4,0-8,-7 0,-8 23,8-25,0-3,-8 28,11-25,-11 25,8-19,-8 19,6-13,-6 13,5-5,-1 9,-1 9,-2 7,-1-20,2 23,-2-23,0 20,6 1,-6-21,10 18,-10-18,10 15,-10-15,9 12,-9-12,9 9,1-4,4-2,2-5,-16 2,19-6,4-1,2-7,-3-5,-3-3,3-2,-5-7,0 4,-5-7,-6-2,-2-1,-2-1,-3 3,-2 4,3 3,0 28,-2-24,2 24,-5-18,5 18,-5-12,-3 11,-3 14,1 11,0 9,1 12,0 6,2 9,3 5,2-1,2-7,3-10,-3-47,6 36,-6-36,9 27,4-12,-13-15,13 1,0-8,-2-8,-11 15,9-22,-1-1,-8 23,15-24,4 1,2 5,4 0,-1 7,-24 11,24-8,-24 8,18-2,-18 2,19-2,-6 8,-5 5,-6 3,-2-14,-3 22,1 3,2 3,1-2,-1-26,8 24,1-11</inkml:trace>
  <inkml:trace contextRef="#ctx0" brushRef="#br0" timeOffset="59939.7159">30024 5478,'7'5,"10"-2</inkml:trace>
  <inkml:trace contextRef="#ctx0" brushRef="#br0" timeOffset="60212.0481">30202 5556,'-4'3,"-2"6,-2 4,8-13,-10 15,5 5,10-2,-5-18,10 18,5-3,4-4,1-4,2-3,0-2,2-4,-4-6</inkml:trace>
  <inkml:trace contextRef="#ctx0" brushRef="#br0" timeOffset="60575.1955">30413 5531,'0'0,"-5"3,-5 5,0 8,-3 5,13-21,-7 24,8 0,-1-24,8 23,7-7,8-4,-1-8,2-4,-1-4,-7-7,-16 11,15-14,-5 0,-10 14,6-19,-4 1,-2 18,-1-18,1 18,-8-14,8 14,-13-11,13 11,-14-6,14 6,-12-2,7-1</inkml:trace>
  <inkml:trace contextRef="#ctx0" brushRef="#br0" timeOffset="60731.2424">30748 5601,'2'6,"-2"8,-4 5,2 2,2-21,-2 24,0-6,2-18</inkml:trace>
  <inkml:trace contextRef="#ctx0" brushRef="#br0" timeOffset="60863.6578">30763 5479,'9'0</inkml:trace>
  <inkml:trace contextRef="#ctx0" brushRef="#br0" timeOffset="61271.6491">30884 5568,'0'0,"0"6,-1 2,1 9,6-4,4-2,8-5,-18-6,23 3,3-7,6-1,-6-7,-1-3,-1-2,-3-5,-5-6,1-9,-7-9,-2-7,-5-1,-3 3,2 6,-2 4,0 41,-5-34,-1 2,6 32,-8-26,8 26,-13-20,-3 10,0 14,4 8,1 16,2 12,3 19,-1 16,6 22,-4 26,1 13</inkml:trace>
  <inkml:trace contextRef="#ctx0" brushRef="#br0" timeOffset="61981.2133">28871 5789,'0'0,"3"-1,6 1,7 2,10 3,5 3,12 8,-1 6,11 1,-1 6,2 3,-5 5,-9-3,-6 13,-8 6,-5 4,-5 8,-4 5,-10 8,2 1,-7 1,2-4,-2-3,4-12,0-1,2-5,-6-3,3-52,-2 40,-2-14</inkml:trace>
  <inkml:trace contextRef="#ctx0" brushRef="#br0" timeOffset="62301.751">29197 6794,'18'12,"2"4,10 7,3 3,7 0,-2-3,1-9,2-12,-7-13,-4-3,-30 14,22-22,-3-3,-19 25,19-25,-19 25,15-24,-15 24,10-18,-10 18,7-9,-5 5,-8 14,-11 10,-11 6,-7 12,-14 5</inkml:trace>
  <inkml:trace contextRef="#ctx0" brushRef="#br0" timeOffset="65488.6655">29675 7113,'-3'6,"-3"7,1 5,-1 10,-2 2,-7 9,3 11,-1 5,-8 3,1-2,0 1,0-7,20-50,-20 40,20-40,-12 29,3-10,6-19,11-14,5-6,4-8,0-6,3-2,0-5,4-6,4-1,-1 1,1-1,-1 7,-5 1,-1 2,-2 1,-2 5,-17 32,15-29,-15 29,10-21,-10 21,9-14,-2 7,-4 9,2 9,-2 7,2 8,-3 10,0 9,3 6,8 8,0 7,2-1,4-1,-4-1,-15-63,11 53</inkml:trace>
  <inkml:trace contextRef="#ctx0" brushRef="#br0" timeOffset="65668.5226">29756 7427,'14'-2,"8"-1,12-4</inkml:trace>
  <inkml:trace contextRef="#ctx0" brushRef="#br0" timeOffset="65897.4119">30068 7075,'-1'8,"0"8,-5 17,0 10,0 15,-4 7,2 7,0 1,6-12,16-16</inkml:trace>
  <inkml:trace contextRef="#ctx0" brushRef="#br0" timeOffset="66431.3872">30413 7414,'-9'-1,"-8"2,-5 3,22-4,-24 12,24-12,-25 12,25-12,-16 16,16-16,-9 13,8-4,10-8,-9-1,13-4,2-5,2-6,0-5,-4 0,-2-5,-4-3,-1-2,0-4,-1-3,4-1,-4-3,1 0,1 1,-1 4,-6 36,6-32,-6 32,3-25,-3 25,1-18,-1 18,-3-12,-4 10,-1 13,-4 9,-3 11,6 10,0 10,3 0,0 4,0 3,-1 2,5-6,8 3,5-13,9-12</inkml:trace>
  <inkml:trace contextRef="#ctx0" brushRef="#br0" timeOffset="66855.6361">30684 7357,'0'0,"-2"1,-4 3,-6 6,-3 1,15-11,-14 17,14-17,-11 18,7 3,4-21,7 19,-7-19,13 14,5-8,-18-6,21-4,-3-5,-18 9,10-17,-2-2,-8 19,-3-21,-5 4,8 17,-9-20,9 20,-13-13,13 13,-13-6,13 6,-8-3,2 0,12 2,10-3,8-2,4-3,3 3</inkml:trace>
  <inkml:trace contextRef="#ctx0" brushRef="#br0" timeOffset="67158.0411">30925 7233,'0'0,"-3"-2,3 2,0 0,-7-5,-6 2,13 3,-20 2,20-2,-18 7,2 3,8 5,7 4,8 4,7 4,9-4,3 2,4-4,-30-21,27 22,-27-22,26 19,-26-19,18 18,-6-3,-12-15,-1 10,-11-3,-11-3,-7 0,30-4,-29 0,6-6</inkml:trace>
  <inkml:trace contextRef="#ctx0" brushRef="#br0" timeOffset="67450.4049">31131 6949,'4'5,"1"13,1 6,1 5,-1 5,-6 3,1 2,-3 6,-1 1,-4 6,3 1,-1-1,0-3,5-49,-7 46</inkml:trace>
  <inkml:trace contextRef="#ctx0" brushRef="#br0" timeOffset="67628.4066">31207 7295,'0'0,"12"0,3-6</inkml:trace>
  <inkml:trace contextRef="#ctx0" brushRef="#br0" timeOffset="69148.8723">31408 7336,'0'0,"2"-4,0 0,-2 4,2-11,-2 11,3-15,-3 15,1-17,-1 17,-5-15,5 15,-6-16,-5 9,11 7,-15-1,-1 6,16-5,-15 12,4 7,11-19,-9 25,5 1,6 2,5-4,10-2,4-3,5-5,0-4,4-7,-4-7,-1-2,-1-4,-4-2,-5-4,-3-1,-2-4,-10 21,8-21,-8 21,4-19,-4 19,3-17,-3 17,2-15,-2 15,2-12,-2 12,8-5,-8 5,13-1,-13 1,16 6,1 7,-17-13,19 18,-19-18,12 21,-6 0,-6-21,1 22,-1-22,-4 22,-3-2,7-20,-6 23,3-3,6-1,5 1,6-5,10-4,5-10,1-2,2-3,-2-5,-30 9,30-12,-2-3,-1-4,-27 19,22-19,-22 19,14-19,-14 19,9-16,-9 16,6-14,-6 14,1-11,-5 7,-5 7,-2 3,-1 8,12-14,-11 19,3-2,8-17,-5 22,5-7,9 2,-9-17,13 5,6-2,-19-3,20-7,2-3,-1-9,-1 1,-2 3,-18 15,21-19,-21 19,16-14,-16 14,19-12,-19 12,16-7,-16 7,15-6,-4 9,-11-3,8 12,-8-12,4 20,-4-20,-1 18,1-18,-5 21,5-21,-5 12,8-4,5-7,5-5,-13 4,19-5,2 2,-21 3,21-8,2-3,-23 11,26-11,-26 11,19-8,-19 8,18-10,-18 10,12-7,-12 7,8-1,-5 9,-1 8,-1 7,1 2,2 0,7-1,-11-24,16 21,0-5,5 0,1-7,-22-9,26 1,1-4,-2-6,-4-6,-4-1,-3-7,-14 23,12-25,-12 25,9-22,-9 22,7-22,-5 4,-2 18,-8-11,8 11,-13-7,1 9,12-2,-16 10,4 9,5 7,7 4,6 5,11 4,15 3,11-2,6 0,8-4,2-5,-5-10,-6-5,-5-6,-9-7,-34-3,29-2,-29 2,24-4,-10-2,-8-6,-13 1</inkml:trace>
  <inkml:trace contextRef="#ctx0" brushRef="#br0" timeOffset="72141.5744">22808 7836,'0'0,"-1"0,1 0,-3-1,3 1,3-1,-3 1,4-3,-4 3,9 0,-9 0,12 2,-12-2,16 2,-16-2,14 4,-14-4,17 3,4 2,6 2,4 1,2 3,3-4,5 5,5 3,2-3,2 4,3 1,1-1,8 3,3 0,11-2,-6 5,5-2,1 0,-5-6,-3 2,-1-1,-4-3,-8 1,-5-5,-4 5,-8-3,-38-10,37 12,-37-12,34 9,-34-9,30 10,-30-10,25 8,-25-8,16 8,-7-1,-15 3</inkml:trace>
  <inkml:trace contextRef="#ctx0" brushRef="#br0" timeOffset="72643.6572">24349 8002,'0'0,"0"0,0 0,0 0,4 4,12 1,10 2,4 6,7 3,3 2,-8-1,-2 1,-8 0,-22-18,16 18,-8 3,-10 4,-5 4,-6 2,-3-3,-5-3,1-2,-2-5,22-18,-15 18,15-18,-14 14,14-14,-8 12,8-12,-8 10,8-3,17 0,5-1,12 1,6-2,3-2,1 4,-1 0,-1-4,-3-2</inkml:trace>
  <inkml:trace contextRef="#ctx0" brushRef="#br0" timeOffset="72815.518">24891 8341,'0'0,"1"1,1 2,-2-3,12 9</inkml:trace>
  <inkml:trace contextRef="#ctx0" brushRef="#br0" timeOffset="73531.076">25414 8060,'0'0,"0"1,0 3,2 5,2 5,-4 5,2 5,-5 8,3 1,0 7,-1 6,-1 8,-1 3,2 4,0 0,2-5,-5-6,2-4,-5-2,-3-8,-5-5,-4-5,-10-6,-5-9,-4-8</inkml:trace>
  <inkml:trace contextRef="#ctx0" brushRef="#br0" timeOffset="73707.6681">25410 8427,'36'-1,"5"5,8 4,-6-3,-4-1</inkml:trace>
  <inkml:trace contextRef="#ctx0" brushRef="#br0" timeOffset="74078.0411">25432 8057,'4'-7,"3"-7,-7 14,10-16,7-1,7 3,5 6,7 8,4 2,3 1</inkml:trace>
  <inkml:trace contextRef="#ctx0" brushRef="#br0" timeOffset="74761.6306">26069 8401,'0'0,"-4"-5,4 5,-2-7,1-1,10 1,7-3,13 2,6 6,11-2,1 1,7 3,0-1,0 6,-3-2,-9 1,2-1,-44-3,36 3,-7-6,-29 3,22-7,-12-5,-18-2,-7 1,15 13,-21-9,21 9,-19-9,19 9,-17-5,17 5,-10-4,10 4,-7-2,8 3,8 2,12 9,8 3,3 0,-32-15,30 19,-6 0,-10 2,-13-2,-10 4,-13 2,-13 2,-18 5</inkml:trace>
  <inkml:trace contextRef="#ctx0" brushRef="#br0" timeOffset="88635.6202">21609 7238,'0'0,"3"0,-3 0,7-4,2-6,-9 10,12-11,-2-2,-10 13,7-16,-6-5,-6-3,-3-2,-4 2,1-5,-4-2,-3 2,-4-4,-1-2,-3-1,-4 4,0-1,3 4,0 1,2 1,5 4,0 5,20 18,-15-22,15 22,-14-17,14 17,-11-15,11 15,-10-15,10 15,-11-9,-3 10,14-1</inkml:trace>
  <inkml:trace contextRef="#ctx0" brushRef="#br0" timeOffset="89482.4546">19691 6836,'0'14,"0"4,2 8,-4 9,4 7,-2 5,-1 7,-1 2,2-56,-5 52,5-52,-6 44,6-44,-6 32,3-17,2-22,7-13,1-6,-2-6,-2-8,1-3,-5-7,1-1,0 0,1 2,-2 6,-1 8,2 35,-1-31,1 31,-2-24,2 24,-2-20,2 20,-2-14,4 11,1 11,8 9,7 9,5 10,5 5,3 6,3 2,0 2,1 1,-5-10,-30-42,31 31,-31-31</inkml:trace>
  <inkml:trace contextRef="#ctx0" brushRef="#br0" timeOffset="89647.2219">19798 7024,'21'-11,"7"-6,4-5</inkml:trace>
  <inkml:trace contextRef="#ctx0" brushRef="#br0" timeOffset="89818.1996">20124 6948,'0'0,"0"-2,-2-2,5-6</inkml:trace>
  <inkml:trace contextRef="#ctx0" brushRef="#br0" timeOffset="91416.7038">20428 6722,'0'0,"-4"-1,4 1,-7-1,7 1,-8 1,8-1,-9 0,9 0,-9 4,-3 5,-1 7,-1 2,-1 7,-2 3,5-2,12-26,-7 25,7-2,11-1,7-7,6-4,8-6,7-8,0-10,2-4,-3-5,-6-2,-6-1,-6-1,-7-4,-1 0,-12 30,10-33,-10 33,7-28,-7 28,1-18,-7 6,-12 6,-6 6,0 6,-1 2,3 3,4 4,18-15,-13 20,3 1,10 2,7 1,9-6,12-5,9-4,-3-8,2-2,-3-4,-33 5,27-9,-27 9,18-10,-3-5,-15 15,3-20,-3-1,0 21,-6-23,6 23,-6-22,6 22,-6-19,6 19,-2-19,1 6,1 13,9-13,-9 13,11-8,-11 8,15-3,-15 3,20 2,-6 7,-14-9,10 13,-1 4,-9-17,7 17,-7-17,6 20,3-6,4-7,2-7,2-7,3-5,-2-12,-18 24,15-25,-6-6,-2-9,-5-5,-3 3,-7-3,-1-1,0 5,-1 2,-1 3,11 36,-11-33,11 33,-10-28,10 28,-7-21,3 10,4 11,-2 0,3 15,4 15,9 14,1 2,7 6,1 7,-1-3,-1-3,4-7,-25-46,23 31,-23-31,19 15,-4-12,-10-15,-5 12,1-18,-2-4,-2-5,3 27,-9-26,9 26,-6-24,6 24,-11-18,0 5,11 13,-7-12,7 12,-2-10,7-1,10-2,9 1,-2 3,-22 9,27-7,-4 0,-23 7,21-11,-8-4,-13 15,3-15,-3 15,-4-14,4 14,-9-13,9 13,-14-11,14 11,-12-6,12 6,-9-3,9 3,-8 5,5 9,3-14,3 21,5 1,8 6,6-9,5-6,4-5,-2-9,-1-6,2-2,-30 9,22-16,-6 0,-3-4,-1-1,-6-6,-1 2,-5 25,1-25,-1 25,2-24,-2 24,1-23,-1 23,1-18,4 6,11 7,-16 5,21 4,7 5,15 8,1 2,0 1,-4-8,-40-12,32 2</inkml:trace>
  <inkml:trace contextRef="#ctx0" brushRef="#br0" timeOffset="91545.3537">21657 6138,'-4'-3,"4"3,-7-3,-7 13,-13 32,27-42,-38 75,-4 40,-8 54</inkml:trace>
  <inkml:trace contextRef="#ctx0" brushRef="#br0" timeOffset="96360.3578">27832 7968,'-3'-3,"-7"-4,-6-1,-9 3,-5 1,-7 6,-7 3,-9 5,-1 5,-10 7,5 5,3 7,13 5,6 4,14 0,14 1,13-1,7-4,15-6,9-8,7-7,5-11,1-6,0-7,-6-7,1-8,-6-2,-4-2,-7 1,-26 24,19-22,-19 22,16-20,-16 20,8-17,-5 8,-8 7,5 2,-6 6,-4 10,-3 10,9 7,3 8,3 3,5-2,9-10,-1-15</inkml:trace>
  <inkml:trace contextRef="#ctx0" brushRef="#br0" timeOffset="96518.2873">27978 8240,'0'0,"-1"0,8 2</inkml:trace>
  <inkml:trace contextRef="#ctx0" brushRef="#br0" timeOffset="97434.7827">28556 7883,'-20'9,"-10"9,-9 6,-8 12,0 4,0 7,2 2,7 0,6-4,10-5,10-7,7-4,10-5,12-5,11-7,10-3,4-7,2-8,1-5,-6-10,-1-3,-5-6,-33 30,29-28,-29 28,23-26,-23 26,14-23,-14 23,4-21,-4 21,-2-19,2 19,-4-15,4 15,-6-11,6 11,-4-4,4 4,-1-1,1 1,0 0,0 0,1 0,-1 0,1-2,-1 2,0-1,0 1,1 0,-1 0,0-1,0 1,0-1,0 1,0 0,0 0,0 1,0-1,0 0,0 0,0 0,0 0,0 0,0 0,0 0,0 0,0 0,0 0,-1 1,1-1,0 0,0 0,0 1,0-1,0 0,0 0,-1 2,1-2,0 1,0-1,1 1,-1-1,0 2,0-2,1 1,-1-1,1 0,-1 0,0 1,0-1,0 0,0 0,0 0,0 0,0 0,0 0,-1 0,1 0,-1 0,1 0,0 0,0 0,1 2,-1-2</inkml:trace>
  <inkml:trace contextRef="#ctx0" brushRef="#br0" timeOffset="100165.8277">28600 7896,'0'0,"2"-2,-2 2,0-2,-3-3,-8 0,-5 0,-9 2,-2 3,-7 6,0 4,1 7,-2 4,4 0,1 5,6 0,5-2,5 2,14-26,-8 29,4-1,3 0,1-28,2 27,9-6,3-2,5-4,7-2,5-5,3-3,2-1,4-1,0-2,-6 0,-34-1,31 1,-31-1,25-1,-25 1,15-3,-15 3,10-1,-10 1,4-1,-4 1,3-2,-3 2,-1 0,1 0,-3 0,3 0,-1 0,1 0,-2-1,2 1,0 0,0 0,-1 0,1 0,0 0,0 0,-2 4,-7 1,-6 0,-7 0,-3-2,-3-3,-3-2,-1 1,-1-6,3-1,1-1,4 0,25 9,-24-11,4 1,20 10,-16-14,5-1,7-5,8-1,7-3,8 1,5 0,7 2,2 3,-2 4,3 0,-3 4,-31 10,32-10,-6-1,-26 11,25-10,-25 10,18-6,-18 6,10-8,-10 8,7-8,-7 8,3-5,-3 5,0-4,-7-1,-9 7,-6 3,-4 3,-2 5,0 0,0 2,3 4,-2 2,1 2,-4 4,1 2,6 1,7-2,16-28,-14 27,6-1,8-26,1 27,9-3,-10-24,18 20,4-1,7-7,6-5,-3-5,0-4,1-2,0 0,0-1,-33 5,31-4,-31 4,29-6,-29 6,21-5,-21 5,18-2,-18 2,7-2,-7 2,2-2,-2 2,-2 0,2 0,-9 2,-4 1,13-3,-16 5,16-5,-18 4,-1-1,-3 1,22-4,-23 3,-1-1,24-2,-26 1,4-3,-3-3,25 5,-24-5,-1-5,25 10,-23-15,1-2,2-1,20 18,-18-22,4 5,14 17,-8-24,9 0,11-6,9 0,9 2,4 1,-1 4,-2 2,-4 4,-27 17,26-15,-6 2,1 2,-21 11,19-8,-19 8,17-10,-17 10,13-5,-13 5,7-5,-7 5,3-2,-6 3,3-1,-17 6,-6 3,-8 8,-3 1,6 2,-2 1,1 6,5-5,-4 6,0 0,7-2,21-26,-19 26,3-2,16-24,-9 22,9-22,-5 20,8 0,8-3,5-1,3-4,4-5,6-7,1-2,3-3,-1 1,-32 4,30-5,-30 5,26-6,-26 6,19-3,-9-1,-10 4</inkml:trace>
  <inkml:trace contextRef="#ctx0" brushRef="#br0" timeOffset="101648.9558">22552 8331,'0'0,"4"0,2-2,-6 2,14-1,3 2,6 5,9 4,-3 0,9 5,3 1,5 4,7 2,8-1,8 8,10 0,7 2,6 4,6 3,2-4,6 6,8 0,-4-1,5 1,4 2,2 0,1-4,1 5,2 0,-1-3,-1 1,-11-5,-6-5,-7 2,-17-4,-5-3,-9-6,-7-2,-15-6,-46-12,35 12,-35-12,25 8,-25-8,19 5,-19-5,11 3,-11-3,9 3,-2 1,-7-4,-6 7</inkml:trace>
  <inkml:trace contextRef="#ctx0" brushRef="#br0" timeOffset="102740.2252">25637 9100,'10'-6,"8"-1,7-2,4 2,3 3,0 1,-32 3,29-2,-2 3,-27-1,28 2,-5 5,-3 4,-20-11,15 14,-6 6,-7 6,-5-1,-9 0,-7 0,-5 2,-4-1,0 1,2-6,2 0,5-1,19-20,-13 18,13-18,-11 15,5 0,17 3,7-2,15-2,8 0,7-3,1-4,-2-12</inkml:trace>
  <inkml:trace contextRef="#ctx0" brushRef="#br0" timeOffset="102910.2867">26202 9286,'0'0,"1"0,1 0,-2 0,10 4</inkml:trace>
  <inkml:trace contextRef="#ctx0" brushRef="#br0" timeOffset="103676.6641">26607 8933,'-1'7,"0"5,2 4,1 9,-1 7,3 4,-4 9,-2 5,0 4,2 1,-3-2,3-53,-2 47,0-6,2-41,-3 35,3-35,0 23,1-12,2-19,-7-15,0-6,3-5,1-4,-5-7,0-10,-2 1,-1 3,0 2,5 5,3 5,2 4,10 3,-2 6,5 3,3 7,4 6,7 3,5 10,5 5,2 3,-41-11,35 16,-6 3,-7 4,-11 0,-8 0,-7 1,4-24,-11 23,-5 0,-10 0,26-23,-27 21,27-21,-25 19,25-19,-23 16,23-16,-18 14,18-14,-9 10,9 1,18 3,9 1,9 3,10 2,5 0</inkml:trace>
  <inkml:trace contextRef="#ctx0" brushRef="#br0" timeOffset="104210.1749">27249 9021,'25'-4,"9"-2,9 1,4-1,-1 3,2-1,-3 4,-2-1,-2 2,-41-1,40 0,-8 0,-32 0,24-10,-15-6,-15-4,-8-1,14 21,-25-14,-1 1,26 13,-23-13,23 13,-19-11,19 11,-16-11,16 11,-10-7,7 5,13 10,7 5,9 9,9 2,3 4,-7-3,-31-25,26 26,-5 0,-8 0,-9-2,-5-1,-12-4,-6 0,-7-6,-11-4,0-8</inkml:trace>
  <inkml:trace contextRef="#ctx0" brushRef="#br0" timeOffset="104948.0364">28581 8871,'-6'18,"-1"11,-4 9,-2-1,-6 8,0-1,-2-5,3-5,18-34,-18 26,18-26,-14 19,14-19,-12 11,7-5,7-11,4-10,6-6,7-9,3-6,0-7,4-7,2-1,0-4,-3 2,4 0,-4 5,-3 2,0 7,-4 7,-5 5,-13 27,13-23,-13 23,9-16,-9 16,6-10,0 10,4 12,-6 9,0 4,0 9,-2 8,3 6,7 5,-2 4,1 6,5-4,0 2,2 2,3 0,0-6,-21-57</inkml:trace>
  <inkml:trace contextRef="#ctx0" brushRef="#br0" timeOffset="107033.0731">28680 8972,'21'-1,"3"-4,5 2,4-4,-3 0,-7-4,1-3,-24 14,25-21,-4 1,-21 20,21-20,-21 20,19-13,-19 13,19-12,-2 9,3 3,-20 0,21 5,-4 5,-17-10,12 17,-4 2,-8-19,5 23,-5-23,1 26,-1-26,-2 25,2-25,-3 19,0-6,3-13,3 7,3-7,9-10,3-3,2-3,-3-2,-17 18,20-20,3 1,-1 1,-22 18,24-13,-24 13,22-11,-22 11,16-5,-16 5,11 1,-4 7,-3 5,-4-13,0 18,2 3,-2-21,4 24,2-2,-6-22,12 19,5-9,10-6,-27-4,27-4,0-6,-27 10,29-15,-3-5,-26 20,23-24,-23 24,18-22,-18 22,12-20,-12 20,3-12,-6 12,3 0,-11 7,11-7,-13 10,13-10,-18 15,18-15,-13 17,13-17,-5 15,5-15,3 9,10-5,9-11,1-1,-1-11,-4-1,-1-8,-1-1,-7-11,2-8,-6 1,-1-1,-4 2,-1 5,-3 5,4 36,-2-32,2 32,-3-27,3 27,-4-20,4 20,-2-12,-1 8,3 15,-1 5,-4 13,5 11,-4 5,2 8,-1 5,6 1,-1-3,7-6,8-5,1-5,3-10,-21-30,22 25,3-8,-25-17,26 13,-2-15,2-7,-4-13,-7-7,-3-6,-12 35,11-34,-5 5,-6 29,8-28,1 8,-9 20,7-21,3 8,-10 13,13-14,-13 14,10-10,-1 7,-9 3,10 6,-4 8,-3 8,-3 4,0-26,-2 25,2-25,-3 23,3-23,0 21,3-5,-3-16,9 12,6-5,7-6,2-3,1-7,-6-6,2-6,-3-1,-18 22,17-18,-17 18,15-19,-15 19,10-13,-10 13,5-7,-5 7,3-4,-3 8,0-4,-1 11,1 4,1 5,3 2,5-2,3-3,5-7,-17-10,24 8,-1-8,-23 0,23-9,-3-6,-8-7,-5-3,-4-2,-3 27,-4-25,4 25,-7-24,7 24,-11-20,11 20,-18-15,18 15,-18-8,1 6,4 10,3 6,7 5,7 3,9 5,12-2,5-5,6-7,-1-6,5 0,-4-3,-4-7,1 2,-4-6,-29 7,26-9,-5-4,-21 13,20-16,-20 16,15-16,-15 16,10-14,-3 1,-7 13,-6-11,-4 7,-6 4,-3 7,19-7,-21 12,2 6,19-18,-14 20,8 2,6-22,1 21,6-1,-7-20,15 13,6-9,-21-4,22-3,1-8,2-8,-7-5,-1-1,-17 25,14-24,-14 24,13-21,-13 21,10-18,-10 18,7-10,-4 10,-1 19,-5 9,-5 14,3 16,8 14,-1 7,-4 10,5-1,-8-4,1-6,-2-1,6-77,-12 57</inkml:trace>
  <inkml:trace contextRef="#ctx0" brushRef="#br0" timeOffset="108014.2846">30903 8849,'0'0,"12"-7,-1-4,-11 11,11-16,-11 16,9-19,-9 19,5-18,-5 18,-2-16,-4 5,6 11,-13-1,0 10,13-9,-19 21,5 6,14-27,-7 33,5-1,2-32,4 29,8-5,8-7,-20-17,21 8,6-7,5-10,-6-7,1-3,-4-4,-2-4,0 2,-21 25,18-25,-18 25,15-24,-15 24,13-19,-13 19,8-13,-4 9,-4 4,-2 5,-1 8,1 4,-1 4,3-21,-5 20,5-20,-5 20,5-20,0 16,6-7,-6-9,11 6,8-9,1-7,4-5,-4-3,-2-3,-18 21,20-19,-3-3,-17 22,17-20,-17 20,16-14,-16 14,12-11,-6 10,-6 1,5 9,-5 8,-7 8,7-25,-5 25,5-25,-4 23,4-23,-3 19,7-7,-4-12,11 7,4-5,3-2,-18 0,21-8,-2 0,9-9,-3-1,0-2,0-3,-25 23,23-22,-6 4,-17 18,22-17,-22 17,16-8,2 9,-3 15,-2 5,-1 8,-4 1,-2 2,-6-32,4 29,0-1,-4-28,2 27,-2-27,-5 24,-6-8,-12-12</inkml:trace>
  <inkml:trace contextRef="#ctx0" brushRef="#br0" timeOffset="108150.1497">31955 8925,'0'8,"0"-8</inkml:trace>
  <inkml:trace contextRef="#ctx0" brushRef="#br0" timeOffset="108593.1075">29857 9317,'0'0,"-24"0,24 0,-24-1,24 1,-20 1,14-2,39-4,28-2,28-3,26-3,17-6,12-1,3-3,5-1,1 4,-4 3,-2 8,-7 10,-14 7,-12 4,-18 6,-18 0,-78-18,61 16,-19-3,-23 1,-17-5</inkml:trace>
  <inkml:trace contextRef="#ctx0" brushRef="#br0" timeOffset="142140.119">21178 13350,'7'-1,"-7"1,11-3,9 0,4 0,2 2,0 1,3 0,2 1,0 0,0 1,8 3,-1-1,5-2,1-1,4 1,3 0,0 2,2-1,2 3,5-2,0 4,6-1,4 0,0-1,2 1,-1-3,6 0,-3-1,4-1,-1 3,3-3,0 4,3-1,0 0,-2-1,4 0,1-3,-2 5,1-1,5 1,-2-4,2 0,-1 0,-1-2,-4 0,3 1,-1 2,-2-1,1 2,2-1,3 1,1 1,0 2,-1-1,-2-4,0 2,1-2,3 0,-2 0,-3 2,-4 0,0-1,1-1,-4-1,5-2,-6 2,0-1,5 1,-2-2,0 1,2 0,1-3,-3 3,7 0,-2 0,1 2,1-2,-3-2,-1 1,4-1,-2 0,-1-2,-3 1,-1 1,4-2,3 0,3 0,1 0,2 0,-1 0,0 2,2-1,8-4,1-2,3 6,-1-3,2 2,-2 0,9 0,-2-1,2 4,0-3,-7 3,0-5,1 3,-2-2,0-1,2 1,10 2,0-1,-8-1,-3 1,-7-3,-5 2,-1 2,-3 0,5-1,-4 0,-5 2,-6 0,-6 1,-2 2,-2-1,-5-3,-5 2,-8-2,-7 1,-11-2,-3 1,-2 0,-3-1,-29 4,30-2,1-1,-31 3,30-3,-30 3,28-4,-28 4,25-3,-25 3,18 0,-18 0,13 0,-13 0,7 0,-7 0,0 0,0 0,-1 0,1 0,-2-1,2 1,-2 0,-2 0,-9 1,13-1</inkml:trace>
  <inkml:trace contextRef="#ctx0" brushRef="#br0" timeOffset="142938.0206">28101 13254,'0'0,"0"0,0 0,3 0,3 1,8 1,4 2,9-2,6 1,7 0,9 2,3-4,13 2,7-3,3-1,10 2,13-3,12 1,11 3,5-1,4 2,5 2,4-3,9 3,10-1,-4 3,2 2,-10 1,-9 1,-7 4,4-1,-7 0,-6 2,-7 2,-9-6,-10 2,-8-4,-12-4,-9-1,-5-1,-12-2,-6-2,-43 0,40 0,-40 0,31-1,-6 0,-25 1,11-4,-20-4,-18-9</inkml:trace>
  <inkml:trace contextRef="#ctx0" brushRef="#br0" timeOffset="143539.8694">28207 13294,'17'-6,"16"2,12-2,15 4,8 1,12 0,6 2,3 3,14 2,3-1,9 4,4-3,6 1,5 1,7 1,9 2,14 1,6 4,-1-1,-6-1,-6 1,-1 3,2 0,-10-2,-7 0,-5 0,-11 0,-9 3,-3-1,-11-1,-11-4,-12-2,-11-5,-11 1,-13-5,-40-2,31-1,-31 1,24 0,-24 0,16-2,-16 2,10-4,-6-4,-8-7,-5 1,-6-3</inkml:trace>
  <inkml:trace contextRef="#ctx0" brushRef="#br0" timeOffset="182046.416">4790 13843,'0'0,"1"-1,1-3,-2 4,5-9,4-1,-9 10,10-12,6 0,4 0,-1 5,6-3,1 1,3 2,-3-1,0 0,8 2,-2-1,4-1,7-3,3 0,3-1,3 0,1-1,4 1,2-1,8-2,4-2,4 0,6-1,3 4,7 3,0 4,3-4,3 4,0 3,0-4,3 7,3 3,1 1,4-3,2 3,-2 1,1 0,2 2,3 3,-2-2,2 3,-3 0,-1 4,1 1,-6-3,-4 3,2-1,-3 0,-3 4,5 3,1 1,-2-1,5 6,1-3,-3 5,-1 2,0 1,-2-1,-8 0,-1 0,-7-2,-7-1,-3 1,0 0,0 4,-6-3,1 5,-2 1,-2 3,-2 0,-1 5,-5-1,-5-1,0 0,-4-1,-5-2,3 0,-7-2,-7-2,-4 1,-3-4,-6 0,-3-1,-1-4,-2 0,-5-2,-6 0,3 0,-5-1,-1 2,-4 0,-4 0,-1-2,-3-1,-3-1,-8-2,0 0,-2-2,-3-2,-4 1,2 0,-7 2,-1-2,-1-3,-5 3,-2-4,1-1,-7 0,3 2,-2-3,-6-2,-1-1,-3-4,-5 3,-3-2,-3-3,2-2,-6 0,0-2,-1 0,-1 3,-1 3,-2-3,-1 0,3-2,-6-3,2-1,0 4,-5-1,1 0,-3 1,-2 1,1 0,-1-1,-4 2,5-1,-3-1,2 1,-3 0,3-3,-3-2,3-1,-2 2,2-3,-1 2,2 1,-2 1,0 2,1 0,3-1,0 0,4-1,3-2,1 1,0-5,3-1,-6-2,7-2,-3-1,4-4,-1 1,2-3,0 1,1-5,0 0,5-4,-1 0,4-1,1 1,0-1,3-1,-2 0,5-3,-3 0,5-1,2 0,3-1,3 2,4-2,4 0,1-3,4-1,3 0,4-1,1-2,6-2,1-3,1-4,2-5,1 4,11 0,2 5,9 3,6 1,7 0,4 0,11-4,8 3,8 3,9 6,4 6,6 0,0 6</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372.98804" units="1/cm"/>
          <inkml:channelProperty channel="Y" name="resolution" value="650.78448" units="1/cm"/>
        </inkml:channelProperties>
      </inkml:inkSource>
      <inkml:timestamp xml:id="ts0" timeString="2023-11-21T10:25:33.466"/>
    </inkml:context>
    <inkml:brush xml:id="br0">
      <inkml:brushProperty name="width" value="0.05292" units="cm"/>
      <inkml:brushProperty name="height" value="0.05292" units="cm"/>
      <inkml:brushProperty name="color" value="#FF0000"/>
    </inkml:brush>
  </inkml:definitions>
  <inkml:trace contextRef="#ctx0" brushRef="#br0">6126 3445,'-24'-16,"-13"-9,-13-5,-9-2,-6 1,-9-2,-6 3,-4 3,-4 3,-10 5,-5 5,-1 2,-10 6,-3 3,-5 6,-2 4,-7 3,-5 4,-2 9,-7 3,-1 5,0 8,-3 2,8 5,3 6,6 6,5 2,5 3,11 3,2 4,11-3,6 3,9 3,6-4,9 4,8 0,8 1,8-1,8-3,10-4,9-1,12-3,8-4,9-3,4-3,7-6,7-1,11-1,6-5,10-3,9 1,7-7,12-2,6-4,9-3,4-8,9 2,7-6,3-5,6-5,1-3,9-5,0-3,4-1,4-3,1-4,5 2,-1-5,-3-3,2-2,0-4,-5-1,-1-4,-5 0,-5-4,-7 2,-3-8,-10 1,-7-2,-4-1,-6-2,-6 2,-6 1,-2 0,-6 3,-7-2,-9 1,-6-3,-12-1,-9-3,-9-1,-9 0,-10-2,-10 1,-12-1,-10-3,-7 5,-14 1,-9-2,-7 6,-12 3,-12 4,-12 4,-12 8,-7 3,-17 8,-7 8,-11 11,-6 5,-9 12,2 6,-4 10</inkml:trace>
  <inkml:trace contextRef="#ctx0" brushRef="#br0" timeOffset="865.4342">3267 5074,'0'0,"1"-1,-1 1,0 0,-3 2,-3 12,-6 7,-7 4,-1 7,-9 3,-3 2,-7 0,-7-1,-5 1,-7 3,-3-4,-3 3,-2-1,-3-2,4 0,2-2,4 0,7-2,3-5,5-1,44-26</inkml:trace>
  <inkml:trace contextRef="#ctx0" brushRef="#br0" timeOffset="1860.7542">1226 5838,'-20'14,"-3"7,-13 4,-4 5,-2 10,-8 5,1 5,-2 5,0 2,2 2,9-1,5 0,6-4,8-6,7-6,8-2,5-6,7-5,4-3,6-7,6-4,7-5,5-7,2-5,4-6,-3-6,-1-6,2-4,-6-3,-2-5,-7-4,-1 1,-6 4,0 5,-16 26,10-25,-10 25,8-21,-8 21,3-16,-3 16,2-11,-7 8,1 13,-4 6,-1 5,3 8,-3 1,1 3,-1 1,-1 3,3-2,1 1,5-3,3-1,4-2,7-4,2-3,2-6,6-4,-1-10,4-10</inkml:trace>
  <inkml:trace contextRef="#ctx0" brushRef="#br0" timeOffset="2165.5494">1520 5946,'-9'14,"2"11,-8 4,1 7,1 8,0 1,0 4,0 4,5 1,1 1,3-3,0-1,1-8,3-7,7-10,2-12</inkml:trace>
  <inkml:trace contextRef="#ctx0" brushRef="#br0" timeOffset="2756.4667">1890 6065,'-3'5,"-4"6,-5 5,1 5,-4 5,-2 3,-2 1,2 1,3 3,3 1,5-1,2-1,1-4,3-29,3 25,3-4,-6-21,14 16,4-8,5-11,3-6,1-8,3-6,2-3,-3-4,0-2,-4 0,4 0,-5 0,1 2,-25 30,21-28,-21 28,19-25,-19 25,16-22,-16 22,10-17,-10 17,5-6,-5 8,-3 10,-4 7,-2 5,-4 2,3 3,-4 0,-1 1,1 0,0 0,14-30,-13 28,5-1,8-27,-3 27,9-4,12-9,7-9,4-13,7-5</inkml:trace>
  <inkml:trace contextRef="#ctx0" brushRef="#br0" timeOffset="3064.7347">2713 5980,'-13'8,"-7"3,-6 6,-2 6,-1 3,0 4,-1 4,0 0,5 3,-1 0,3-3,4-1,19-33,-16 32,16-32,-13 28,9-4,11-7,6-7,11-8,7-10,3-8,4-6</inkml:trace>
  <inkml:trace contextRef="#ctx0" brushRef="#br0" timeOffset="3497.3852">3002 6041,'0'0,"3"-1,-9 1,6 0,-11 0,-8 6,-6 5,-4 7,-1 3,1 3,3 1,0 1,3 0,4-1,19-25,-17 26,5-1,12-25,-10 24,10-3,11-4,7-6,5-5,6-6,1-5,4-3,0-5,0-3,-1-4,-1 0,-3-2,-29 22,26-24,-8 2,-18 22,12-24,-12 24,10-21,-16 2,6 19,-13-17,-5 3,-4 6,-4 5,26 3,-20 3,20-3,-22 6</inkml:trace>
  <inkml:trace contextRef="#ctx0" brushRef="#br0" timeOffset="3929.0926">3639 5976,'-9'-4,"-8"3,-7-2,-10 5,0 0,0 8,-1 4,5 3,-1 1,7 3,6 1,7-1,9 2,9 1,6-3,5 0,-1 1,-17-22,22 22,1-1,-23-21,16 22,-16-22,12 22,-5-2,-17-4,-6-3,-16-8,-7 0,-3-2,3 1,-3-2,42-2,-35 3,9-6</inkml:trace>
  <inkml:trace contextRef="#ctx0" brushRef="#br0" timeOffset="4437.3752">4052 6134,'13'-4,"6"-2,-19 6,19-11,4-4,-23 15,15-17,-1-3,-14 20,3-21,-12 1,-8 0,-12 6,0 6,-4 2,-2 6,3 5,2 4,-1 2,4 3,-3 3,1 2,3 3,4 2,-4-1,6 2,6 0,5-3,9-22,-3 25,9 1,11-1,6-2,10-4,5-3,8-2,0-5,8-2,2-3,3 3,0-3,2 1,0-1,3-1,-6-5</inkml:trace>
  <inkml:trace contextRef="#ctx0" brushRef="#br0" timeOffset="4570.027">4849 6310,'0'0,"0"2</inkml:trace>
  <inkml:trace contextRef="#ctx0" brushRef="#br0" timeOffset="5176.1245">455 7063,'35'-10,"24"-2,12-3,19-1,8-3,10 2,7-1,12 0,5-2,11 3,9-1,8-3,11 2,7-2,4-3,6 4,6 0,2 1,-3 0,-2 3,-9 4,-4 0,-10 8,-6 3,-18 3,-13 0,-16 5,-16-1,-14 1,-12-3,-19-2,-9-5</inkml:trace>
  <inkml:trace contextRef="#ctx0" brushRef="#br0" timeOffset="5632.9325">4032 6135,'0'0,"-2"0,-2 0,4 0,-10-1,-6-1,-6 2,-6 0,-3 2,2 3,-4 2,1 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236743-E2AB-428A-B793-083A57DBF00B}" type="datetimeFigureOut">
              <a:rPr lang="en-IN" smtClean="0"/>
              <a:t>24-02-2024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9B10BD-7A65-4DE3-A69E-7F317B84AF6A}" type="slidenum">
              <a:rPr lang="en-IN" smtClean="0"/>
              <a:t>‹#›</a:t>
            </a:fld>
            <a:endParaRPr lang="en-IN"/>
          </a:p>
        </p:txBody>
      </p:sp>
    </p:spTree>
    <p:extLst>
      <p:ext uri="{BB962C8B-B14F-4D97-AF65-F5344CB8AC3E}">
        <p14:creationId xmlns:p14="http://schemas.microsoft.com/office/powerpoint/2010/main" val="2352162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E09B10BD-7A65-4DE3-A69E-7F317B84AF6A}" type="slidenum">
              <a:rPr lang="en-IN" smtClean="0"/>
              <a:t>27</a:t>
            </a:fld>
            <a:endParaRPr lang="en-IN"/>
          </a:p>
        </p:txBody>
      </p:sp>
    </p:spTree>
    <p:extLst>
      <p:ext uri="{BB962C8B-B14F-4D97-AF65-F5344CB8AC3E}">
        <p14:creationId xmlns:p14="http://schemas.microsoft.com/office/powerpoint/2010/main" val="3857558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E09B10BD-7A65-4DE3-A69E-7F317B84AF6A}" type="slidenum">
              <a:rPr lang="en-IN" smtClean="0"/>
              <a:t>28</a:t>
            </a:fld>
            <a:endParaRPr lang="en-IN"/>
          </a:p>
        </p:txBody>
      </p:sp>
    </p:spTree>
    <p:extLst>
      <p:ext uri="{BB962C8B-B14F-4D97-AF65-F5344CB8AC3E}">
        <p14:creationId xmlns:p14="http://schemas.microsoft.com/office/powerpoint/2010/main" val="795576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E09B10BD-7A65-4DE3-A69E-7F317B84AF6A}" type="slidenum">
              <a:rPr lang="en-IN" smtClean="0"/>
              <a:t>50</a:t>
            </a:fld>
            <a:endParaRPr lang="en-IN"/>
          </a:p>
        </p:txBody>
      </p:sp>
    </p:spTree>
    <p:extLst>
      <p:ext uri="{BB962C8B-B14F-4D97-AF65-F5344CB8AC3E}">
        <p14:creationId xmlns:p14="http://schemas.microsoft.com/office/powerpoint/2010/main" val="666847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E09B10BD-7A65-4DE3-A69E-7F317B84AF6A}" type="slidenum">
              <a:rPr lang="en-IN" smtClean="0"/>
              <a:t>51</a:t>
            </a:fld>
            <a:endParaRPr lang="en-IN"/>
          </a:p>
        </p:txBody>
      </p:sp>
    </p:spTree>
    <p:extLst>
      <p:ext uri="{BB962C8B-B14F-4D97-AF65-F5344CB8AC3E}">
        <p14:creationId xmlns:p14="http://schemas.microsoft.com/office/powerpoint/2010/main" val="61340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83D146E8-D04B-4661-B730-DCF1064DA1AA}" type="datetimeFigureOut">
              <a:rPr lang="en-IN" smtClean="0"/>
              <a:t>24-02-2024</a:t>
            </a:fld>
            <a:endParaRPr lang="en-IN"/>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IN"/>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C6308509-9FA9-4602-B5F2-0FAD517AB5F1}" type="slidenum">
              <a:rPr lang="en-IN" smtClean="0"/>
              <a:t>‹#›</a:t>
            </a:fld>
            <a:endParaRPr lang="en-IN"/>
          </a:p>
        </p:txBody>
      </p:sp>
    </p:spTree>
    <p:extLst>
      <p:ext uri="{BB962C8B-B14F-4D97-AF65-F5344CB8AC3E}">
        <p14:creationId xmlns:p14="http://schemas.microsoft.com/office/powerpoint/2010/main" val="4001396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308509-9FA9-4602-B5F2-0FAD517AB5F1}" type="slidenum">
              <a:rPr lang="en-IN" smtClean="0"/>
              <a:t>‹#›</a:t>
            </a:fld>
            <a:endParaRPr lang="en-IN"/>
          </a:p>
        </p:txBody>
      </p:sp>
    </p:spTree>
    <p:extLst>
      <p:ext uri="{BB962C8B-B14F-4D97-AF65-F5344CB8AC3E}">
        <p14:creationId xmlns:p14="http://schemas.microsoft.com/office/powerpoint/2010/main" val="2322652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2/24/2024</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C6308509-9FA9-4602-B5F2-0FAD517AB5F1}" type="slidenum">
              <a:rPr lang="en-IN" smtClean="0"/>
              <a:t>‹#›</a:t>
            </a:fld>
            <a:endParaRPr lang="en-IN"/>
          </a:p>
        </p:txBody>
      </p:sp>
    </p:spTree>
    <p:extLst>
      <p:ext uri="{BB962C8B-B14F-4D97-AF65-F5344CB8AC3E}">
        <p14:creationId xmlns:p14="http://schemas.microsoft.com/office/powerpoint/2010/main" val="1913236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C6308509-9FA9-4602-B5F2-0FAD517AB5F1}" type="slidenum">
              <a:rPr lang="en-IN" smtClean="0"/>
              <a:t>‹#›</a:t>
            </a:fld>
            <a:endParaRPr lang="en-IN"/>
          </a:p>
        </p:txBody>
      </p:sp>
    </p:spTree>
    <p:extLst>
      <p:ext uri="{BB962C8B-B14F-4D97-AF65-F5344CB8AC3E}">
        <p14:creationId xmlns:p14="http://schemas.microsoft.com/office/powerpoint/2010/main" val="61997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2/24/2024</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C6308509-9FA9-4602-B5F2-0FAD517AB5F1}" type="slidenum">
              <a:rPr lang="en-IN" smtClean="0"/>
              <a:t>‹#›</a:t>
            </a:fld>
            <a:endParaRPr lang="en-IN"/>
          </a:p>
        </p:txBody>
      </p:sp>
    </p:spTree>
    <p:extLst>
      <p:ext uri="{BB962C8B-B14F-4D97-AF65-F5344CB8AC3E}">
        <p14:creationId xmlns:p14="http://schemas.microsoft.com/office/powerpoint/2010/main" val="2220718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308509-9FA9-4602-B5F2-0FAD517AB5F1}" type="slidenum">
              <a:rPr lang="en-IN" smtClean="0"/>
              <a:t>‹#›</a:t>
            </a:fld>
            <a:endParaRPr lang="en-IN"/>
          </a:p>
        </p:txBody>
      </p:sp>
    </p:spTree>
    <p:extLst>
      <p:ext uri="{BB962C8B-B14F-4D97-AF65-F5344CB8AC3E}">
        <p14:creationId xmlns:p14="http://schemas.microsoft.com/office/powerpoint/2010/main" val="1649189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6308509-9FA9-4602-B5F2-0FAD517AB5F1}" type="slidenum">
              <a:rPr lang="en-IN" smtClean="0"/>
              <a:t>‹#›</a:t>
            </a:fld>
            <a:endParaRPr lang="en-IN"/>
          </a:p>
        </p:txBody>
      </p:sp>
    </p:spTree>
    <p:extLst>
      <p:ext uri="{BB962C8B-B14F-4D97-AF65-F5344CB8AC3E}">
        <p14:creationId xmlns:p14="http://schemas.microsoft.com/office/powerpoint/2010/main" val="187790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6308509-9FA9-4602-B5F2-0FAD517AB5F1}" type="slidenum">
              <a:rPr lang="en-IN" smtClean="0"/>
              <a:t>‹#›</a:t>
            </a:fld>
            <a:endParaRPr lang="en-IN"/>
          </a:p>
        </p:txBody>
      </p:sp>
    </p:spTree>
    <p:extLst>
      <p:ext uri="{BB962C8B-B14F-4D97-AF65-F5344CB8AC3E}">
        <p14:creationId xmlns:p14="http://schemas.microsoft.com/office/powerpoint/2010/main" val="3708280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2/24/2024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6308509-9FA9-4602-B5F2-0FAD517AB5F1}" type="slidenum">
              <a:rPr lang="en-IN" smtClean="0"/>
              <a:t>‹#›</a:t>
            </a:fld>
            <a:endParaRPr lang="en-IN"/>
          </a:p>
        </p:txBody>
      </p:sp>
    </p:spTree>
    <p:extLst>
      <p:ext uri="{BB962C8B-B14F-4D97-AF65-F5344CB8AC3E}">
        <p14:creationId xmlns:p14="http://schemas.microsoft.com/office/powerpoint/2010/main" val="865366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2/24/2024</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C6308509-9FA9-4602-B5F2-0FAD517AB5F1}" type="slidenum">
              <a:rPr lang="en-IN" smtClean="0"/>
              <a:t>‹#›</a:t>
            </a:fld>
            <a:endParaRPr lang="en-IN"/>
          </a:p>
        </p:txBody>
      </p:sp>
    </p:spTree>
    <p:extLst>
      <p:ext uri="{BB962C8B-B14F-4D97-AF65-F5344CB8AC3E}">
        <p14:creationId xmlns:p14="http://schemas.microsoft.com/office/powerpoint/2010/main" val="1961601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308509-9FA9-4602-B5F2-0FAD517AB5F1}" type="slidenum">
              <a:rPr lang="en-IN" smtClean="0"/>
              <a:t>‹#›</a:t>
            </a:fld>
            <a:endParaRPr lang="en-IN"/>
          </a:p>
        </p:txBody>
      </p:sp>
    </p:spTree>
    <p:extLst>
      <p:ext uri="{BB962C8B-B14F-4D97-AF65-F5344CB8AC3E}">
        <p14:creationId xmlns:p14="http://schemas.microsoft.com/office/powerpoint/2010/main" val="3533731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2/24/2024</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C6308509-9FA9-4602-B5F2-0FAD517AB5F1}" type="slidenum">
              <a:rPr lang="en-IN" smtClean="0"/>
              <a:t>‹#›</a:t>
            </a:fld>
            <a:endParaRPr lang="en-IN"/>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14016617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p:fade thruBlk="1"/>
  </p:transition>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image" Target="../media/image7.tmp"/><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3.tmp"/><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5.tmp"/><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0.tmp"/><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customXml" Target="../ink/ink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0.tmp"/><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1.tmp"/><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2.tmp"/><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FC1335-7E2C-4D1F-B80A-740B222FA5D5}"/>
              </a:ext>
            </a:extLst>
          </p:cNvPr>
          <p:cNvSpPr>
            <a:spLocks noGrp="1"/>
          </p:cNvSpPr>
          <p:nvPr>
            <p:ph type="ctrTitle"/>
          </p:nvPr>
        </p:nvSpPr>
        <p:spPr/>
        <p:txBody>
          <a:bodyPr>
            <a:normAutofit/>
          </a:bodyPr>
          <a:lstStyle/>
          <a:p>
            <a:r>
              <a:rPr lang="en-IN" sz="4400" b="1" dirty="0" smtClean="0">
                <a:solidFill>
                  <a:schemeClr val="tx1"/>
                </a:solidFill>
              </a:rPr>
              <a:t>Corticosteroids </a:t>
            </a:r>
            <a:endParaRPr lang="en-IN" sz="4400" b="1" dirty="0">
              <a:solidFill>
                <a:schemeClr val="tx1"/>
              </a:solidFill>
            </a:endParaRPr>
          </a:p>
        </p:txBody>
      </p:sp>
      <p:sp>
        <p:nvSpPr>
          <p:cNvPr id="3" name="Subtitle 2">
            <a:extLst>
              <a:ext uri="{FF2B5EF4-FFF2-40B4-BE49-F238E27FC236}">
                <a16:creationId xmlns="" xmlns:a16="http://schemas.microsoft.com/office/drawing/2014/main" id="{8044F26D-8DB0-4575-A821-42E770A3D6C4}"/>
              </a:ext>
            </a:extLst>
          </p:cNvPr>
          <p:cNvSpPr>
            <a:spLocks noGrp="1"/>
          </p:cNvSpPr>
          <p:nvPr>
            <p:ph type="subTitle" idx="1"/>
          </p:nvPr>
        </p:nvSpPr>
        <p:spPr>
          <a:xfrm>
            <a:off x="1081937" y="3464273"/>
            <a:ext cx="10348063" cy="2827670"/>
          </a:xfrm>
        </p:spPr>
        <p:txBody>
          <a:bodyPr>
            <a:normAutofit/>
          </a:bodyPr>
          <a:lstStyle/>
          <a:p>
            <a:pPr algn="ctr"/>
            <a:r>
              <a:rPr lang="en-IN" sz="2800" dirty="0">
                <a:solidFill>
                  <a:schemeClr val="bg1"/>
                </a:solidFill>
              </a:rPr>
              <a:t>Suhas Agey</a:t>
            </a:r>
          </a:p>
          <a:p>
            <a:pPr algn="ctr"/>
            <a:r>
              <a:rPr lang="en-IN" sz="2800" dirty="0">
                <a:solidFill>
                  <a:schemeClr val="bg1"/>
                </a:solidFill>
              </a:rPr>
              <a:t>Assistant Professor</a:t>
            </a:r>
          </a:p>
          <a:p>
            <a:pPr algn="ctr"/>
            <a:r>
              <a:rPr lang="en-IN" sz="2800" dirty="0">
                <a:solidFill>
                  <a:schemeClr val="bg1"/>
                </a:solidFill>
              </a:rPr>
              <a:t>Department of Pharmacology</a:t>
            </a:r>
          </a:p>
          <a:p>
            <a:pPr algn="ctr"/>
            <a:r>
              <a:rPr lang="en-IN" sz="2800" dirty="0" smtClean="0">
                <a:solidFill>
                  <a:schemeClr val="bg1"/>
                </a:solidFill>
              </a:rPr>
              <a:t>HRPIPER, </a:t>
            </a:r>
            <a:r>
              <a:rPr lang="en-IN" sz="2800" dirty="0">
                <a:solidFill>
                  <a:schemeClr val="bg1"/>
                </a:solidFill>
              </a:rPr>
              <a:t>Shirpur</a:t>
            </a:r>
          </a:p>
        </p:txBody>
      </p:sp>
    </p:spTree>
    <p:extLst>
      <p:ext uri="{BB962C8B-B14F-4D97-AF65-F5344CB8AC3E}">
        <p14:creationId xmlns:p14="http://schemas.microsoft.com/office/powerpoint/2010/main" val="30825163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6308AF-926E-46DB-8DC0-E46BC1B3E090}"/>
              </a:ext>
            </a:extLst>
          </p:cNvPr>
          <p:cNvSpPr>
            <a:spLocks noGrp="1"/>
          </p:cNvSpPr>
          <p:nvPr>
            <p:ph type="title"/>
          </p:nvPr>
        </p:nvSpPr>
        <p:spPr/>
        <p:txBody>
          <a:bodyPr/>
          <a:lstStyle/>
          <a:p>
            <a:r>
              <a:rPr lang="en-US" dirty="0" smtClean="0"/>
              <a:t>Action of </a:t>
            </a:r>
            <a:r>
              <a:rPr lang="en-IN" dirty="0"/>
              <a:t>Glucocorticoids</a:t>
            </a:r>
          </a:p>
        </p:txBody>
      </p:sp>
      <p:sp>
        <p:nvSpPr>
          <p:cNvPr id="3" name="Content Placeholder 2">
            <a:extLst>
              <a:ext uri="{FF2B5EF4-FFF2-40B4-BE49-F238E27FC236}">
                <a16:creationId xmlns="" xmlns:a16="http://schemas.microsoft.com/office/drawing/2014/main" id="{20F78D5D-164A-4A53-A3FF-AC5A71F267E2}"/>
              </a:ext>
            </a:extLst>
          </p:cNvPr>
          <p:cNvSpPr>
            <a:spLocks noGrp="1"/>
          </p:cNvSpPr>
          <p:nvPr>
            <p:ph idx="1"/>
          </p:nvPr>
        </p:nvSpPr>
        <p:spPr>
          <a:xfrm>
            <a:off x="581192" y="1851561"/>
            <a:ext cx="10848809" cy="4985657"/>
          </a:xfrm>
        </p:spPr>
        <p:txBody>
          <a:bodyPr>
            <a:normAutofit/>
          </a:bodyPr>
          <a:lstStyle/>
          <a:p>
            <a:pPr marL="457200" indent="-457200" algn="just">
              <a:lnSpc>
                <a:spcPct val="150000"/>
              </a:lnSpc>
              <a:buSzPct val="94000"/>
              <a:buFont typeface="+mj-lt"/>
              <a:buAutoNum type="arabicPeriod"/>
            </a:pPr>
            <a:r>
              <a:rPr lang="en-IN" sz="2400" b="1" dirty="0"/>
              <a:t>Glucose formation- </a:t>
            </a:r>
            <a:r>
              <a:rPr lang="en-IN" sz="2400" dirty="0"/>
              <a:t>Glucocorticoids promote glycogen deposition in </a:t>
            </a:r>
            <a:r>
              <a:rPr lang="en-IN" sz="2400" dirty="0" smtClean="0"/>
              <a:t>liver </a:t>
            </a:r>
            <a:r>
              <a:rPr lang="en-IN" sz="2400" dirty="0"/>
              <a:t>by promoting gluconeogenesis. They inhibit glucose utilization by peripheral tissues. </a:t>
            </a:r>
            <a:r>
              <a:rPr lang="en-IN" sz="2400" dirty="0" smtClean="0"/>
              <a:t>results </a:t>
            </a:r>
            <a:r>
              <a:rPr lang="en-IN" sz="2400" dirty="0"/>
              <a:t>in </a:t>
            </a:r>
            <a:r>
              <a:rPr lang="en-IN" sz="2400" dirty="0" smtClean="0"/>
              <a:t>hyperglycaemia and </a:t>
            </a:r>
            <a:r>
              <a:rPr lang="en-IN" sz="2400" dirty="0"/>
              <a:t>a diabetes-like state. </a:t>
            </a:r>
            <a:endParaRPr lang="en-IN" sz="2400" dirty="0" smtClean="0"/>
          </a:p>
          <a:p>
            <a:pPr marL="457200" indent="-457200" algn="just">
              <a:lnSpc>
                <a:spcPct val="150000"/>
              </a:lnSpc>
              <a:buSzPct val="94000"/>
              <a:buFont typeface="+mj-lt"/>
              <a:buAutoNum type="arabicPeriod"/>
            </a:pPr>
            <a:r>
              <a:rPr lang="en-US" sz="2400" b="1" dirty="0" smtClean="0"/>
              <a:t>Protein </a:t>
            </a:r>
            <a:r>
              <a:rPr lang="en-US" sz="2400" b="1" dirty="0"/>
              <a:t>breakdown</a:t>
            </a:r>
            <a:r>
              <a:rPr lang="en-US" sz="2400" dirty="0"/>
              <a:t>. </a:t>
            </a:r>
            <a:r>
              <a:rPr lang="en-IN" sz="2600" dirty="0" smtClean="0"/>
              <a:t>They cause </a:t>
            </a:r>
            <a:r>
              <a:rPr lang="en-IN" sz="2600" dirty="0"/>
              <a:t>protein breakdown and amino acid mobilization from peripheral tissues. </a:t>
            </a:r>
            <a:r>
              <a:rPr lang="en-IN" sz="2600" dirty="0" smtClean="0"/>
              <a:t>These AA used </a:t>
            </a:r>
            <a:r>
              <a:rPr lang="en-IN" sz="2600" dirty="0"/>
              <a:t>up in </a:t>
            </a:r>
            <a:r>
              <a:rPr lang="en-IN" sz="2600" dirty="0" smtClean="0"/>
              <a:t>gluconeogenesis and </a:t>
            </a:r>
            <a:r>
              <a:rPr lang="en-IN" sz="2600" dirty="0"/>
              <a:t>excess urea is </a:t>
            </a:r>
            <a:r>
              <a:rPr lang="en-IN" sz="2600" dirty="0" smtClean="0"/>
              <a:t>produced </a:t>
            </a:r>
            <a:r>
              <a:rPr lang="en-IN" sz="2600" dirty="0"/>
              <a:t>resulting in negative nitrogen balance. </a:t>
            </a:r>
          </a:p>
          <a:p>
            <a:pPr marL="457200" indent="-457200" algn="just">
              <a:lnSpc>
                <a:spcPct val="150000"/>
              </a:lnSpc>
              <a:buSzPct val="94000"/>
              <a:buFont typeface="+mj-lt"/>
              <a:buAutoNum type="arabicPeriod"/>
            </a:pPr>
            <a:r>
              <a:rPr lang="en-US" sz="2400" b="1" dirty="0"/>
              <a:t>Lipolysis.</a:t>
            </a:r>
            <a:r>
              <a:rPr lang="en-US" sz="2400" dirty="0"/>
              <a:t> Glucocorticoids stimulate lipolysis, the breakdown of triglycerides and release of fatty acids from adipose tissue into the blood</a:t>
            </a:r>
            <a:r>
              <a:rPr lang="en-US" sz="2400" dirty="0" smtClean="0"/>
              <a:t>.</a:t>
            </a:r>
            <a:endParaRPr lang="en-IN" sz="2400" dirty="0"/>
          </a:p>
        </p:txBody>
      </p:sp>
    </p:spTree>
    <p:extLst>
      <p:ext uri="{BB962C8B-B14F-4D97-AF65-F5344CB8AC3E}">
        <p14:creationId xmlns:p14="http://schemas.microsoft.com/office/powerpoint/2010/main" val="57223913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877C35-07F8-485C-917B-2C981CF58008}"/>
              </a:ext>
            </a:extLst>
          </p:cNvPr>
          <p:cNvSpPr>
            <a:spLocks noGrp="1"/>
          </p:cNvSpPr>
          <p:nvPr>
            <p:ph type="title"/>
          </p:nvPr>
        </p:nvSpPr>
        <p:spPr/>
        <p:txBody>
          <a:bodyPr/>
          <a:lstStyle/>
          <a:p>
            <a:r>
              <a:rPr lang="en-IN" dirty="0"/>
              <a:t>Thymus gland Disorder </a:t>
            </a:r>
          </a:p>
        </p:txBody>
      </p:sp>
      <p:sp>
        <p:nvSpPr>
          <p:cNvPr id="3" name="Content Placeholder 2">
            <a:extLst>
              <a:ext uri="{FF2B5EF4-FFF2-40B4-BE49-F238E27FC236}">
                <a16:creationId xmlns="" xmlns:a16="http://schemas.microsoft.com/office/drawing/2014/main" id="{E605BC1C-CB8D-49CF-8A05-E60447391970}"/>
              </a:ext>
            </a:extLst>
          </p:cNvPr>
          <p:cNvSpPr>
            <a:spLocks noGrp="1"/>
          </p:cNvSpPr>
          <p:nvPr>
            <p:ph idx="1"/>
          </p:nvPr>
        </p:nvSpPr>
        <p:spPr>
          <a:xfrm>
            <a:off x="504992" y="1796143"/>
            <a:ext cx="11029616" cy="4855029"/>
          </a:xfrm>
        </p:spPr>
        <p:txBody>
          <a:bodyPr>
            <a:normAutofit fontScale="92500" lnSpcReduction="20000"/>
          </a:bodyPr>
          <a:lstStyle/>
          <a:p>
            <a:pPr marL="0" indent="0" algn="just">
              <a:lnSpc>
                <a:spcPct val="150000"/>
              </a:lnSpc>
              <a:buNone/>
            </a:pPr>
            <a:r>
              <a:rPr lang="en-US" sz="2400" b="1" dirty="0"/>
              <a:t>Myasthenia gravis </a:t>
            </a:r>
            <a:r>
              <a:rPr lang="en-US" sz="2400" dirty="0"/>
              <a:t>is a chronic autoimmune, neuromuscular disease</a:t>
            </a:r>
            <a:r>
              <a:rPr lang="en-IN" sz="2400" dirty="0"/>
              <a:t> characterized by the production of auto</a:t>
            </a:r>
            <a:r>
              <a:rPr lang="en-US" sz="2400" dirty="0"/>
              <a:t>antibodies from thymus gland, that bind to and block the acetylcholine receptors of the neuromuscular junction.  The transmission of nerve impulses to muscle fibres is blocked.</a:t>
            </a:r>
          </a:p>
          <a:p>
            <a:pPr marL="0" indent="0" algn="just">
              <a:lnSpc>
                <a:spcPct val="150000"/>
              </a:lnSpc>
              <a:buNone/>
            </a:pPr>
            <a:r>
              <a:rPr lang="en-US" sz="2400" b="1" dirty="0"/>
              <a:t>Symptoms </a:t>
            </a:r>
          </a:p>
          <a:p>
            <a:pPr algn="just">
              <a:lnSpc>
                <a:spcPct val="150000"/>
              </a:lnSpc>
            </a:pPr>
            <a:r>
              <a:rPr lang="en-US" sz="2400" dirty="0"/>
              <a:t>muscle weakness</a:t>
            </a:r>
          </a:p>
          <a:p>
            <a:pPr algn="just">
              <a:lnSpc>
                <a:spcPct val="150000"/>
              </a:lnSpc>
            </a:pPr>
            <a:r>
              <a:rPr lang="en-US" sz="2400" dirty="0"/>
              <a:t>Extrinsic and eyelid muscles affects 1</a:t>
            </a:r>
            <a:r>
              <a:rPr lang="en-US" sz="2400" baseline="30000" dirty="0"/>
              <a:t>st</a:t>
            </a:r>
            <a:r>
              <a:rPr lang="en-US" sz="2400" dirty="0"/>
              <a:t> - drooping of the eyelid</a:t>
            </a:r>
          </a:p>
          <a:p>
            <a:pPr algn="just">
              <a:lnSpc>
                <a:spcPct val="150000"/>
              </a:lnSpc>
            </a:pPr>
            <a:r>
              <a:rPr lang="en-US" sz="2400" dirty="0"/>
              <a:t>Diplopia (double vision), </a:t>
            </a:r>
          </a:p>
          <a:p>
            <a:pPr algn="just">
              <a:lnSpc>
                <a:spcPct val="150000"/>
              </a:lnSpc>
            </a:pPr>
            <a:r>
              <a:rPr lang="en-US" sz="2400" dirty="0"/>
              <a:t>followed by those of the neck (possibly affecting chewing, swallowing and speech) and limbs.</a:t>
            </a:r>
          </a:p>
        </p:txBody>
      </p:sp>
      <p:pic>
        <p:nvPicPr>
          <p:cNvPr id="5" name="Picture 4">
            <a:extLst>
              <a:ext uri="{FF2B5EF4-FFF2-40B4-BE49-F238E27FC236}">
                <a16:creationId xmlns="" xmlns:a16="http://schemas.microsoft.com/office/drawing/2014/main" id="{6479C104-0F2B-4B42-8AA7-BC8D512F88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3779" y="3429000"/>
            <a:ext cx="3153229" cy="2638755"/>
          </a:xfrm>
          <a:prstGeom prst="rect">
            <a:avLst/>
          </a:prstGeom>
        </p:spPr>
      </p:pic>
    </p:spTree>
    <p:extLst>
      <p:ext uri="{BB962C8B-B14F-4D97-AF65-F5344CB8AC3E}">
        <p14:creationId xmlns:p14="http://schemas.microsoft.com/office/powerpoint/2010/main" val="414004308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1188F8-1F78-4122-A557-B5A184F7C565}"/>
              </a:ext>
            </a:extLst>
          </p:cNvPr>
          <p:cNvSpPr>
            <a:spLocks noGrp="1"/>
          </p:cNvSpPr>
          <p:nvPr>
            <p:ph type="title"/>
          </p:nvPr>
        </p:nvSpPr>
        <p:spPr/>
        <p:txBody>
          <a:bodyPr>
            <a:normAutofit/>
          </a:bodyPr>
          <a:lstStyle/>
          <a:p>
            <a:pPr algn="ctr"/>
            <a:r>
              <a:rPr lang="en-IN" sz="4800" b="1" dirty="0"/>
              <a:t>Thank you…!!</a:t>
            </a:r>
          </a:p>
        </p:txBody>
      </p:sp>
      <p:sp>
        <p:nvSpPr>
          <p:cNvPr id="4" name="Content Placeholder 3">
            <a:extLst>
              <a:ext uri="{FF2B5EF4-FFF2-40B4-BE49-F238E27FC236}">
                <a16:creationId xmlns="" xmlns:a16="http://schemas.microsoft.com/office/drawing/2014/main" id="{BBEB9914-AD81-4337-9389-C30AB819C3EA}"/>
              </a:ext>
            </a:extLst>
          </p:cNvPr>
          <p:cNvSpPr>
            <a:spLocks noGrp="1"/>
          </p:cNvSpPr>
          <p:nvPr>
            <p:ph idx="1"/>
          </p:nvPr>
        </p:nvSpPr>
        <p:spPr>
          <a:xfrm>
            <a:off x="522159" y="2190742"/>
            <a:ext cx="5931396" cy="4069382"/>
          </a:xfrm>
          <a:ln>
            <a:solidFill>
              <a:srgbClr val="002060"/>
            </a:solidFill>
          </a:ln>
        </p:spPr>
        <p:txBody>
          <a:bodyPr>
            <a:normAutofit/>
          </a:bodyPr>
          <a:lstStyle/>
          <a:p>
            <a:pPr marL="0" indent="0" algn="ctr">
              <a:buNone/>
            </a:pPr>
            <a:r>
              <a:rPr lang="en-IN" sz="3200" dirty="0">
                <a:solidFill>
                  <a:schemeClr val="accent1">
                    <a:lumMod val="90000"/>
                    <a:lumOff val="10000"/>
                  </a:schemeClr>
                </a:solidFill>
              </a:rPr>
              <a:t>Wake up, Run a mile, </a:t>
            </a:r>
            <a:r>
              <a:rPr lang="en-IN" sz="3200" b="1" dirty="0">
                <a:solidFill>
                  <a:schemeClr val="accent1">
                    <a:lumMod val="90000"/>
                    <a:lumOff val="10000"/>
                  </a:schemeClr>
                </a:solidFill>
              </a:rPr>
              <a:t>let the adrenaline flow through your blood and nerves</a:t>
            </a:r>
            <a:r>
              <a:rPr lang="en-IN" sz="3200" dirty="0">
                <a:solidFill>
                  <a:schemeClr val="accent1">
                    <a:lumMod val="90000"/>
                    <a:lumOff val="10000"/>
                  </a:schemeClr>
                </a:solidFill>
              </a:rPr>
              <a:t> and be ready for a wonderful miraculous day. A day full of energy, enthusiasm and concentration.  </a:t>
            </a:r>
          </a:p>
        </p:txBody>
      </p:sp>
      <p:pic>
        <p:nvPicPr>
          <p:cNvPr id="11" name="Picture 10">
            <a:extLst>
              <a:ext uri="{FF2B5EF4-FFF2-40B4-BE49-F238E27FC236}">
                <a16:creationId xmlns="" xmlns:a16="http://schemas.microsoft.com/office/drawing/2014/main" id="{FF190AAD-58DF-4149-9A4F-702C36F2D477}"/>
              </a:ext>
            </a:extLst>
          </p:cNvPr>
          <p:cNvPicPr>
            <a:picLocks noChangeAspect="1"/>
          </p:cNvPicPr>
          <p:nvPr/>
        </p:nvPicPr>
        <p:blipFill rotWithShape="1">
          <a:blip r:embed="rId2">
            <a:extLst>
              <a:ext uri="{28A0092B-C50C-407E-A947-70E740481C1C}">
                <a14:useLocalDpi xmlns:a14="http://schemas.microsoft.com/office/drawing/2010/main" val="0"/>
              </a:ext>
            </a:extLst>
          </a:blip>
          <a:srcRect b="17615"/>
          <a:stretch/>
        </p:blipFill>
        <p:spPr>
          <a:xfrm>
            <a:off x="6646948" y="2173411"/>
            <a:ext cx="5117160" cy="4139466"/>
          </a:xfrm>
          <a:prstGeom prst="rect">
            <a:avLst/>
          </a:prstGeom>
        </p:spPr>
      </p:pic>
    </p:spTree>
    <p:extLst>
      <p:ext uri="{BB962C8B-B14F-4D97-AF65-F5344CB8AC3E}">
        <p14:creationId xmlns:p14="http://schemas.microsoft.com/office/powerpoint/2010/main" val="1023511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6308AF-926E-46DB-8DC0-E46BC1B3E090}"/>
              </a:ext>
            </a:extLst>
          </p:cNvPr>
          <p:cNvSpPr>
            <a:spLocks noGrp="1"/>
          </p:cNvSpPr>
          <p:nvPr>
            <p:ph type="title"/>
          </p:nvPr>
        </p:nvSpPr>
        <p:spPr/>
        <p:txBody>
          <a:bodyPr/>
          <a:lstStyle/>
          <a:p>
            <a:r>
              <a:rPr lang="en-US" dirty="0"/>
              <a:t>Action of </a:t>
            </a:r>
            <a:r>
              <a:rPr lang="en-IN" dirty="0"/>
              <a:t>Glucocorticoids</a:t>
            </a:r>
          </a:p>
        </p:txBody>
      </p:sp>
      <p:sp>
        <p:nvSpPr>
          <p:cNvPr id="3" name="Content Placeholder 2">
            <a:extLst>
              <a:ext uri="{FF2B5EF4-FFF2-40B4-BE49-F238E27FC236}">
                <a16:creationId xmlns="" xmlns:a16="http://schemas.microsoft.com/office/drawing/2014/main" id="{20F78D5D-164A-4A53-A3FF-AC5A71F267E2}"/>
              </a:ext>
            </a:extLst>
          </p:cNvPr>
          <p:cNvSpPr>
            <a:spLocks noGrp="1"/>
          </p:cNvSpPr>
          <p:nvPr>
            <p:ph idx="1"/>
          </p:nvPr>
        </p:nvSpPr>
        <p:spPr>
          <a:xfrm>
            <a:off x="581192" y="1872343"/>
            <a:ext cx="10848809" cy="4985657"/>
          </a:xfrm>
        </p:spPr>
        <p:txBody>
          <a:bodyPr>
            <a:normAutofit fontScale="92500" lnSpcReduction="20000"/>
          </a:bodyPr>
          <a:lstStyle/>
          <a:p>
            <a:pPr marL="457200" indent="-457200" algn="just">
              <a:lnSpc>
                <a:spcPct val="150000"/>
              </a:lnSpc>
              <a:buSzPct val="94000"/>
              <a:buFont typeface="+mj-lt"/>
              <a:buAutoNum type="arabicPeriod" startAt="5"/>
            </a:pPr>
            <a:r>
              <a:rPr lang="en-US" sz="2400" b="1" dirty="0"/>
              <a:t>Anti-inflammatory effects</a:t>
            </a:r>
            <a:r>
              <a:rPr lang="en-US" sz="2400" dirty="0"/>
              <a:t>. Glucocorticoids inhibit white blood cells that participate in inflammatory responses. Unfortunately, glucocorticoids also retard tissue repair; as a result, </a:t>
            </a:r>
            <a:r>
              <a:rPr lang="en-US" sz="2400"/>
              <a:t>they </a:t>
            </a:r>
            <a:r>
              <a:rPr lang="en-US" sz="2400" smtClean="0"/>
              <a:t>slows </a:t>
            </a:r>
            <a:r>
              <a:rPr lang="en-US" sz="2400" dirty="0"/>
              <a:t>wound healing</a:t>
            </a:r>
            <a:r>
              <a:rPr lang="en-US" sz="2400" dirty="0" smtClean="0"/>
              <a:t>.</a:t>
            </a:r>
          </a:p>
          <a:p>
            <a:pPr marL="457200" indent="-457200" algn="just">
              <a:lnSpc>
                <a:spcPct val="150000"/>
              </a:lnSpc>
              <a:buSzPct val="94000"/>
              <a:buFont typeface="+mj-lt"/>
              <a:buAutoNum type="arabicPeriod" startAt="5"/>
            </a:pPr>
            <a:r>
              <a:rPr lang="en-US" sz="2400" b="1" dirty="0"/>
              <a:t>Resistance to stress. </a:t>
            </a:r>
            <a:r>
              <a:rPr lang="en-US" sz="2400" dirty="0"/>
              <a:t>The additional glucose supplied by the liver cells provides tissues with a ready source of ATP to combat a range of stresses, including exercise, fasting, fright, temperature extremes, high altitude, bleeding, infection, surgery, trauma, and disease. </a:t>
            </a:r>
          </a:p>
          <a:p>
            <a:pPr marL="457200" indent="-457200" algn="just">
              <a:lnSpc>
                <a:spcPct val="150000"/>
              </a:lnSpc>
              <a:buSzPct val="94000"/>
              <a:buFont typeface="+mj-lt"/>
              <a:buAutoNum type="arabicPeriod" startAt="5"/>
            </a:pPr>
            <a:r>
              <a:rPr lang="en-US" sz="2400" b="1" dirty="0"/>
              <a:t>Immunosuppressant response</a:t>
            </a:r>
            <a:r>
              <a:rPr lang="en-US" sz="2400" dirty="0"/>
              <a:t>. High doses of glucocorticoids depress immune responses. For this reason, glucocorticoids are prescribed for organ transplant recipients to retard tissue rejection by the immune system</a:t>
            </a:r>
            <a:endParaRPr lang="en-IN" sz="2400" dirty="0"/>
          </a:p>
        </p:txBody>
      </p:sp>
    </p:spTree>
    <p:extLst>
      <p:ext uri="{BB962C8B-B14F-4D97-AF65-F5344CB8AC3E}">
        <p14:creationId xmlns:p14="http://schemas.microsoft.com/office/powerpoint/2010/main" val="20333206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16983" y="577331"/>
            <a:ext cx="4973669" cy="461665"/>
          </a:xfrm>
          <a:prstGeom prst="rect">
            <a:avLst/>
          </a:prstGeom>
        </p:spPr>
        <p:txBody>
          <a:bodyPr wrap="none">
            <a:spAutoFit/>
          </a:bodyPr>
          <a:lstStyle/>
          <a:p>
            <a:r>
              <a:rPr lang="en-IN" sz="2400" b="1" dirty="0" smtClean="0">
                <a:solidFill>
                  <a:schemeClr val="accent2"/>
                </a:solidFill>
              </a:rPr>
              <a:t>Corticosteroids </a:t>
            </a:r>
            <a:r>
              <a:rPr lang="en-IN" sz="2400" b="1" dirty="0">
                <a:solidFill>
                  <a:schemeClr val="accent2"/>
                </a:solidFill>
              </a:rPr>
              <a:t>mechanism of action</a:t>
            </a:r>
          </a:p>
        </p:txBody>
      </p:sp>
      <p:sp>
        <p:nvSpPr>
          <p:cNvPr id="7" name="Rectangle 6"/>
          <p:cNvSpPr/>
          <p:nvPr/>
        </p:nvSpPr>
        <p:spPr>
          <a:xfrm>
            <a:off x="87085" y="1100412"/>
            <a:ext cx="6281057" cy="5632311"/>
          </a:xfrm>
          <a:prstGeom prst="rect">
            <a:avLst/>
          </a:prstGeom>
          <a:ln w="12700">
            <a:solidFill>
              <a:schemeClr val="tx1"/>
            </a:solidFill>
          </a:ln>
        </p:spPr>
        <p:txBody>
          <a:bodyPr wrap="square">
            <a:spAutoFit/>
          </a:bodyPr>
          <a:lstStyle/>
          <a:p>
            <a:pPr algn="just">
              <a:buClr>
                <a:schemeClr val="accent1"/>
              </a:buClr>
            </a:pPr>
            <a:r>
              <a:rPr lang="en-IN" sz="2000" dirty="0"/>
              <a:t>The </a:t>
            </a:r>
            <a:r>
              <a:rPr lang="en-IN" sz="2000" dirty="0" smtClean="0"/>
              <a:t>aldosterone </a:t>
            </a:r>
            <a:r>
              <a:rPr lang="en-IN" sz="2000" dirty="0"/>
              <a:t>penetrates the cell membrane and binds to the </a:t>
            </a:r>
            <a:r>
              <a:rPr lang="en-IN" sz="2000" dirty="0" smtClean="0"/>
              <a:t>Gluco/mineralocorticoid </a:t>
            </a:r>
            <a:r>
              <a:rPr lang="en-IN" sz="2000" dirty="0"/>
              <a:t>receptor </a:t>
            </a:r>
            <a:r>
              <a:rPr lang="en-IN" sz="2000" dirty="0" smtClean="0"/>
              <a:t>(G/M-R)</a:t>
            </a:r>
          </a:p>
          <a:p>
            <a:pPr algn="just">
              <a:buClr>
                <a:schemeClr val="accent1"/>
              </a:buClr>
            </a:pPr>
            <a:endParaRPr lang="en-IN" sz="2000" dirty="0"/>
          </a:p>
          <a:p>
            <a:pPr algn="just">
              <a:buClr>
                <a:schemeClr val="accent1"/>
              </a:buClr>
            </a:pPr>
            <a:r>
              <a:rPr lang="en-IN" sz="2000" dirty="0"/>
              <a:t>The </a:t>
            </a:r>
            <a:r>
              <a:rPr lang="en-IN" sz="2000" dirty="0" smtClean="0"/>
              <a:t>aldosterone binds to the </a:t>
            </a:r>
            <a:r>
              <a:rPr lang="en-IN" sz="2000" dirty="0"/>
              <a:t>steroid binding domain near the </a:t>
            </a:r>
            <a:r>
              <a:rPr lang="en-IN" sz="2000" dirty="0" err="1"/>
              <a:t>carboxy</a:t>
            </a:r>
            <a:r>
              <a:rPr lang="en-IN" sz="2000" dirty="0"/>
              <a:t> </a:t>
            </a:r>
            <a:r>
              <a:rPr lang="en-IN" sz="2000" dirty="0" smtClean="0"/>
              <a:t>terminus. </a:t>
            </a:r>
          </a:p>
          <a:p>
            <a:pPr algn="just">
              <a:buClr>
                <a:schemeClr val="accent1"/>
              </a:buClr>
            </a:pPr>
            <a:endParaRPr lang="en-IN" sz="2000" dirty="0"/>
          </a:p>
          <a:p>
            <a:pPr algn="just">
              <a:buClr>
                <a:schemeClr val="accent1"/>
              </a:buClr>
            </a:pPr>
            <a:r>
              <a:rPr lang="en-IN" sz="2000" dirty="0" smtClean="0"/>
              <a:t>Binding </a:t>
            </a:r>
            <a:r>
              <a:rPr lang="en-IN" sz="2000" dirty="0"/>
              <a:t>of the steroid to </a:t>
            </a:r>
            <a:r>
              <a:rPr lang="en-IN" sz="2000" dirty="0" smtClean="0"/>
              <a:t>G/MR </a:t>
            </a:r>
            <a:r>
              <a:rPr lang="en-IN" sz="2000" dirty="0"/>
              <a:t>dissociates the </a:t>
            </a:r>
            <a:r>
              <a:rPr lang="en-IN" sz="2000" dirty="0" smtClean="0"/>
              <a:t>complexed </a:t>
            </a:r>
            <a:r>
              <a:rPr lang="en-IN" sz="2000" dirty="0"/>
              <a:t>proteins (</a:t>
            </a:r>
            <a:r>
              <a:rPr lang="en-IN" sz="2000" dirty="0" smtClean="0"/>
              <a:t>HSP90) </a:t>
            </a:r>
            <a:r>
              <a:rPr lang="en-IN" sz="2000" dirty="0"/>
              <a:t>removing their inhibitory influence on it. </a:t>
            </a:r>
            <a:endParaRPr lang="en-IN" sz="2000" dirty="0" smtClean="0"/>
          </a:p>
          <a:p>
            <a:pPr algn="just">
              <a:buClr>
                <a:schemeClr val="accent1"/>
              </a:buClr>
            </a:pPr>
            <a:endParaRPr lang="en-IN" sz="2000" dirty="0"/>
          </a:p>
          <a:p>
            <a:pPr algn="just">
              <a:buClr>
                <a:schemeClr val="accent1"/>
              </a:buClr>
            </a:pPr>
            <a:r>
              <a:rPr lang="en-IN" sz="2000" dirty="0" smtClean="0"/>
              <a:t>The </a:t>
            </a:r>
            <a:r>
              <a:rPr lang="en-IN" sz="2000" dirty="0"/>
              <a:t>steroid bound receptor dimer </a:t>
            </a:r>
            <a:r>
              <a:rPr lang="en-IN" sz="2000" dirty="0" smtClean="0"/>
              <a:t>translocates </a:t>
            </a:r>
            <a:r>
              <a:rPr lang="en-IN" sz="2000" dirty="0"/>
              <a:t>to the nucleus, </a:t>
            </a:r>
            <a:r>
              <a:rPr lang="en-IN" sz="2000" dirty="0" smtClean="0"/>
              <a:t>and </a:t>
            </a:r>
            <a:r>
              <a:rPr lang="en-IN" sz="2000" dirty="0"/>
              <a:t>interacts with specific DNA sequences called </a:t>
            </a:r>
            <a:r>
              <a:rPr lang="en-IN" sz="2000" dirty="0" smtClean="0"/>
              <a:t>‘mineralocorticoid </a:t>
            </a:r>
            <a:r>
              <a:rPr lang="en-IN" sz="2000" dirty="0"/>
              <a:t>responsive elements' </a:t>
            </a:r>
            <a:r>
              <a:rPr lang="en-IN" sz="2000" dirty="0" smtClean="0"/>
              <a:t>(MREs</a:t>
            </a:r>
            <a:r>
              <a:rPr lang="en-IN" sz="2000" dirty="0"/>
              <a:t>) within the regulatory region of appropriate genes</a:t>
            </a:r>
            <a:r>
              <a:rPr lang="en-IN" sz="2000" dirty="0" smtClean="0"/>
              <a:t>.</a:t>
            </a:r>
          </a:p>
          <a:p>
            <a:pPr algn="just">
              <a:buClr>
                <a:schemeClr val="accent1"/>
              </a:buClr>
            </a:pPr>
            <a:endParaRPr lang="en-IN" sz="2000" dirty="0"/>
          </a:p>
          <a:p>
            <a:pPr algn="just">
              <a:buClr>
                <a:schemeClr val="accent1"/>
              </a:buClr>
            </a:pPr>
            <a:endParaRPr lang="en-IN" sz="2000" dirty="0" smtClean="0"/>
          </a:p>
          <a:p>
            <a:pPr algn="just">
              <a:buClr>
                <a:schemeClr val="accent1"/>
              </a:buClr>
            </a:pPr>
            <a:r>
              <a:rPr lang="en-IN" sz="2000" dirty="0" smtClean="0"/>
              <a:t>GC-regulation </a:t>
            </a:r>
            <a:r>
              <a:rPr lang="en-IN" sz="2000" dirty="0"/>
              <a:t>of protein synthesis </a:t>
            </a:r>
            <a:endParaRPr lang="en-IN" sz="2000" dirty="0" smtClean="0"/>
          </a:p>
          <a:p>
            <a:pPr algn="just">
              <a:buClr>
                <a:schemeClr val="accent1"/>
              </a:buClr>
            </a:pPr>
            <a:r>
              <a:rPr lang="en-IN" sz="2000" dirty="0" smtClean="0"/>
              <a:t>MC- directs synthesis of proteins (aldosterone-induced proteins- </a:t>
            </a:r>
            <a:r>
              <a:rPr lang="en-IN" sz="2000" dirty="0" err="1" smtClean="0"/>
              <a:t>AIP-Na+K</a:t>
            </a:r>
            <a:r>
              <a:rPr lang="en-IN" sz="2000" dirty="0" smtClean="0"/>
              <a:t>+ ATPase).</a:t>
            </a:r>
            <a:endParaRPr lang="en-IN" sz="2000" dirty="0"/>
          </a:p>
        </p:txBody>
      </p:sp>
      <p:sp>
        <p:nvSpPr>
          <p:cNvPr id="8" name="Down Arrow 7"/>
          <p:cNvSpPr/>
          <p:nvPr/>
        </p:nvSpPr>
        <p:spPr>
          <a:xfrm>
            <a:off x="2471057" y="1774371"/>
            <a:ext cx="108857" cy="2503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Down Arrow 8"/>
          <p:cNvSpPr/>
          <p:nvPr/>
        </p:nvSpPr>
        <p:spPr>
          <a:xfrm>
            <a:off x="2471057" y="2732314"/>
            <a:ext cx="108857" cy="2503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Down Arrow 9"/>
          <p:cNvSpPr/>
          <p:nvPr/>
        </p:nvSpPr>
        <p:spPr>
          <a:xfrm>
            <a:off x="2471056" y="3685189"/>
            <a:ext cx="108857" cy="2503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Down Arrow 10"/>
          <p:cNvSpPr/>
          <p:nvPr/>
        </p:nvSpPr>
        <p:spPr>
          <a:xfrm>
            <a:off x="2471057" y="5421950"/>
            <a:ext cx="108857" cy="2503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2" name="Picture 1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7188" y="637656"/>
            <a:ext cx="4961411" cy="6095067"/>
          </a:xfrm>
          <a:prstGeom prst="rect">
            <a:avLst/>
          </a:prstGeom>
        </p:spPr>
      </p:pic>
    </p:spTree>
    <p:extLst>
      <p:ext uri="{BB962C8B-B14F-4D97-AF65-F5344CB8AC3E}">
        <p14:creationId xmlns:p14="http://schemas.microsoft.com/office/powerpoint/2010/main" val="35262606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PHARMACOKINETICS </a:t>
            </a:r>
          </a:p>
        </p:txBody>
      </p:sp>
      <p:sp>
        <p:nvSpPr>
          <p:cNvPr id="3" name="Content Placeholder 2"/>
          <p:cNvSpPr>
            <a:spLocks noGrp="1"/>
          </p:cNvSpPr>
          <p:nvPr>
            <p:ph idx="1"/>
          </p:nvPr>
        </p:nvSpPr>
        <p:spPr/>
        <p:txBody>
          <a:bodyPr>
            <a:normAutofit/>
          </a:bodyPr>
          <a:lstStyle/>
          <a:p>
            <a:pPr algn="just"/>
            <a:r>
              <a:rPr lang="en-IN" sz="2400" dirty="0"/>
              <a:t>All </a:t>
            </a:r>
            <a:r>
              <a:rPr lang="en-IN" sz="2400" dirty="0" smtClean="0"/>
              <a:t>corticoids</a:t>
            </a:r>
            <a:r>
              <a:rPr lang="en-IN" sz="2400" dirty="0"/>
              <a:t>, except DOCA are absorbed and are e</a:t>
            </a:r>
            <a:r>
              <a:rPr lang="en-IN" sz="2400" dirty="0" smtClean="0"/>
              <a:t>ffective </a:t>
            </a:r>
            <a:r>
              <a:rPr lang="en-IN" sz="2400" dirty="0"/>
              <a:t>by the oral route. </a:t>
            </a:r>
            <a:endParaRPr lang="en-IN" sz="2400" dirty="0" smtClean="0"/>
          </a:p>
          <a:p>
            <a:pPr algn="just"/>
            <a:r>
              <a:rPr lang="en-IN" sz="2400" dirty="0"/>
              <a:t>Hydrocortisone undergoes high first pass metabolism, has low oral: parenteral activity ratio. Oral bioavailability of synthetic </a:t>
            </a:r>
            <a:r>
              <a:rPr lang="en-IN" sz="2400" dirty="0" smtClean="0"/>
              <a:t>corticoids </a:t>
            </a:r>
            <a:r>
              <a:rPr lang="en-IN" sz="2400" dirty="0"/>
              <a:t>is high. </a:t>
            </a:r>
            <a:endParaRPr lang="en-IN" sz="2400" dirty="0" smtClean="0"/>
          </a:p>
          <a:p>
            <a:pPr algn="just"/>
            <a:r>
              <a:rPr lang="en-IN" sz="2400" dirty="0"/>
              <a:t>Hydrocortisone is 90% bound to plasma </a:t>
            </a:r>
            <a:r>
              <a:rPr lang="en-IN" sz="2400" dirty="0" smtClean="0"/>
              <a:t>protein</a:t>
            </a:r>
            <a:r>
              <a:rPr lang="en-IN" sz="2400" dirty="0"/>
              <a:t>, mostly to a specific cortisol-binding </a:t>
            </a:r>
            <a:r>
              <a:rPr lang="en-IN" sz="2400" dirty="0" smtClean="0"/>
              <a:t>globulin </a:t>
            </a:r>
          </a:p>
          <a:p>
            <a:pPr algn="just"/>
            <a:r>
              <a:rPr lang="en-IN" sz="2400" dirty="0"/>
              <a:t>The corticosteroids are metabolized primarily by oxidation followed by </a:t>
            </a:r>
            <a:r>
              <a:rPr lang="en-IN" sz="2400" dirty="0" smtClean="0"/>
              <a:t>conjugation </a:t>
            </a:r>
            <a:r>
              <a:rPr lang="en-IN" sz="2400" dirty="0"/>
              <a:t>with glucuronic acid or sulfate and are excreted in urine. </a:t>
            </a:r>
            <a:endParaRPr lang="en-IN" sz="2400" dirty="0" smtClean="0"/>
          </a:p>
        </p:txBody>
      </p:sp>
    </p:spTree>
    <p:extLst>
      <p:ext uri="{BB962C8B-B14F-4D97-AF65-F5344CB8AC3E}">
        <p14:creationId xmlns:p14="http://schemas.microsoft.com/office/powerpoint/2010/main" val="3588778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USES</a:t>
            </a:r>
            <a:endParaRPr lang="en-IN" dirty="0"/>
          </a:p>
        </p:txBody>
      </p:sp>
      <p:sp>
        <p:nvSpPr>
          <p:cNvPr id="3" name="Content Placeholder 2"/>
          <p:cNvSpPr>
            <a:spLocks noGrp="1"/>
          </p:cNvSpPr>
          <p:nvPr>
            <p:ph idx="1"/>
          </p:nvPr>
        </p:nvSpPr>
        <p:spPr>
          <a:xfrm>
            <a:off x="571499" y="1859972"/>
            <a:ext cx="11180619" cy="4862945"/>
          </a:xfrm>
        </p:spPr>
        <p:txBody>
          <a:bodyPr>
            <a:noAutofit/>
          </a:bodyPr>
          <a:lstStyle/>
          <a:p>
            <a:pPr marL="0" indent="0" algn="just">
              <a:buNone/>
            </a:pPr>
            <a:r>
              <a:rPr lang="en-IN" sz="2000" b="1" dirty="0"/>
              <a:t>A. Replacement </a:t>
            </a:r>
            <a:r>
              <a:rPr lang="en-IN" sz="2000" b="1" dirty="0" smtClean="0"/>
              <a:t>therapy</a:t>
            </a:r>
          </a:p>
          <a:p>
            <a:pPr marL="342900" indent="-342900" algn="just">
              <a:buFont typeface="+mj-lt"/>
              <a:buAutoNum type="arabicPeriod"/>
            </a:pPr>
            <a:r>
              <a:rPr lang="en-IN" b="1" dirty="0" smtClean="0"/>
              <a:t>Acute </a:t>
            </a:r>
            <a:r>
              <a:rPr lang="en-IN" b="1" dirty="0"/>
              <a:t>adrenal insufficiency </a:t>
            </a:r>
            <a:r>
              <a:rPr lang="en-IN" dirty="0"/>
              <a:t>It is an emergency. Hydrocortisone </a:t>
            </a:r>
            <a:r>
              <a:rPr lang="en-IN" dirty="0" smtClean="0"/>
              <a:t>(100 mg) /dexamethasone </a:t>
            </a:r>
            <a:r>
              <a:rPr lang="en-IN" dirty="0"/>
              <a:t>(</a:t>
            </a:r>
            <a:r>
              <a:rPr lang="en-IN" dirty="0" smtClean="0"/>
              <a:t>8-16 </a:t>
            </a:r>
            <a:r>
              <a:rPr lang="en-IN" dirty="0"/>
              <a:t>mg) are given i.v</a:t>
            </a:r>
            <a:r>
              <a:rPr lang="en-IN" dirty="0" smtClean="0"/>
              <a:t>.</a:t>
            </a:r>
          </a:p>
          <a:p>
            <a:pPr marL="342900" indent="-342900" algn="just">
              <a:buFont typeface="+mj-lt"/>
              <a:buAutoNum type="arabicPeriod"/>
            </a:pPr>
            <a:r>
              <a:rPr lang="en-IN" b="1" dirty="0" smtClean="0"/>
              <a:t>Chronic </a:t>
            </a:r>
            <a:r>
              <a:rPr lang="en-IN" b="1" dirty="0"/>
              <a:t>adrenal insufficiency (Addison's disease) </a:t>
            </a:r>
            <a:r>
              <a:rPr lang="en-IN" dirty="0"/>
              <a:t>Hydrocortisone given orally is the most commonly used </a:t>
            </a:r>
            <a:r>
              <a:rPr lang="en-IN" dirty="0" smtClean="0"/>
              <a:t>drug.</a:t>
            </a:r>
          </a:p>
          <a:p>
            <a:pPr marL="0" indent="0" algn="just">
              <a:buNone/>
            </a:pPr>
            <a:r>
              <a:rPr lang="en-IN" sz="2000" b="1" dirty="0" smtClean="0"/>
              <a:t>B</a:t>
            </a:r>
            <a:r>
              <a:rPr lang="en-IN" sz="2000" b="1" dirty="0"/>
              <a:t>. </a:t>
            </a:r>
            <a:r>
              <a:rPr lang="en-IN" sz="2000" b="1" dirty="0" smtClean="0"/>
              <a:t>Pharmacotherapy</a:t>
            </a:r>
          </a:p>
          <a:p>
            <a:pPr marL="342900" indent="-342900" algn="just">
              <a:buFont typeface="+mj-lt"/>
              <a:buAutoNum type="arabicPeriod"/>
            </a:pPr>
            <a:r>
              <a:rPr lang="en-IN" b="1" dirty="0" smtClean="0"/>
              <a:t>Arthritis</a:t>
            </a:r>
            <a:r>
              <a:rPr lang="en-IN" dirty="0" smtClean="0"/>
              <a:t> </a:t>
            </a:r>
            <a:r>
              <a:rPr lang="en-IN" dirty="0"/>
              <a:t>(i) Rheumatoid arthritis, (ii) </a:t>
            </a:r>
            <a:r>
              <a:rPr lang="en-IN" dirty="0" smtClean="0"/>
              <a:t>Osteoarthritis, </a:t>
            </a:r>
            <a:r>
              <a:rPr lang="en-IN" dirty="0"/>
              <a:t>(iii) Rheumatic </a:t>
            </a:r>
            <a:r>
              <a:rPr lang="en-IN" dirty="0" smtClean="0"/>
              <a:t>fever</a:t>
            </a:r>
            <a:r>
              <a:rPr lang="en-IN" dirty="0"/>
              <a:t>, (iv) </a:t>
            </a:r>
            <a:r>
              <a:rPr lang="en-IN" dirty="0" smtClean="0"/>
              <a:t>Gout etc</a:t>
            </a:r>
          </a:p>
          <a:p>
            <a:pPr marL="342900" indent="-342900" algn="just">
              <a:buFont typeface="+mj-lt"/>
              <a:buAutoNum type="arabicPeriod"/>
            </a:pPr>
            <a:r>
              <a:rPr lang="en-IN" b="1" dirty="0" smtClean="0"/>
              <a:t>Collagen diseases- S</a:t>
            </a:r>
            <a:r>
              <a:rPr lang="en-IN" dirty="0" smtClean="0"/>
              <a:t>ystemic lupus erythematous (SLE), dermatomyositis, nephritis, glomerulonephritis etc.</a:t>
            </a:r>
          </a:p>
          <a:p>
            <a:pPr marL="342900" indent="-342900" algn="just">
              <a:buFont typeface="+mj-lt"/>
              <a:buAutoNum type="arabicPeriod"/>
            </a:pPr>
            <a:r>
              <a:rPr lang="en-IN" b="1" dirty="0" smtClean="0"/>
              <a:t>Severe allergic </a:t>
            </a:r>
            <a:r>
              <a:rPr lang="en-IN" b="1" dirty="0"/>
              <a:t>reactions </a:t>
            </a:r>
            <a:r>
              <a:rPr lang="en-IN" dirty="0"/>
              <a:t>Corticoids </a:t>
            </a:r>
            <a:r>
              <a:rPr lang="en-IN" dirty="0" smtClean="0"/>
              <a:t>used in </a:t>
            </a:r>
            <a:r>
              <a:rPr lang="en-IN" dirty="0"/>
              <a:t>anaphylaxis, angioneurotic edema, </a:t>
            </a:r>
            <a:r>
              <a:rPr lang="en-IN" dirty="0" err="1"/>
              <a:t>urticaria</a:t>
            </a:r>
            <a:r>
              <a:rPr lang="en-IN" dirty="0"/>
              <a:t> and serum </a:t>
            </a:r>
            <a:r>
              <a:rPr lang="en-IN" dirty="0" smtClean="0"/>
              <a:t>sickness.</a:t>
            </a:r>
          </a:p>
          <a:p>
            <a:pPr marL="342900" indent="-342900" algn="just">
              <a:buFont typeface="+mj-lt"/>
              <a:buAutoNum type="arabicPeriod"/>
            </a:pPr>
            <a:r>
              <a:rPr lang="en-IN" b="1" dirty="0" smtClean="0"/>
              <a:t>Autoimmune </a:t>
            </a:r>
            <a:r>
              <a:rPr lang="en-IN" b="1" dirty="0"/>
              <a:t>diseases </a:t>
            </a:r>
            <a:r>
              <a:rPr lang="en-IN" dirty="0"/>
              <a:t>Autoimmune </a:t>
            </a:r>
            <a:r>
              <a:rPr lang="en-IN" dirty="0" smtClean="0"/>
              <a:t>haemo</a:t>
            </a:r>
            <a:r>
              <a:rPr lang="en-IN" dirty="0"/>
              <a:t>l</a:t>
            </a:r>
            <a:r>
              <a:rPr lang="en-IN" dirty="0" smtClean="0"/>
              <a:t>ytic </a:t>
            </a:r>
            <a:r>
              <a:rPr lang="en-IN" dirty="0"/>
              <a:t>anaemia, </a:t>
            </a:r>
            <a:r>
              <a:rPr lang="en-IN" dirty="0" smtClean="0"/>
              <a:t>thrombocytopenia , chronic </a:t>
            </a:r>
            <a:r>
              <a:rPr lang="en-IN" dirty="0"/>
              <a:t>hepatitis Prednisolone 1- 2 </a:t>
            </a:r>
            <a:r>
              <a:rPr lang="en-IN" dirty="0" smtClean="0"/>
              <a:t>mg/kg/day.</a:t>
            </a:r>
          </a:p>
          <a:p>
            <a:pPr marL="342900" indent="-342900" algn="just">
              <a:buFont typeface="+mj-lt"/>
              <a:buAutoNum type="arabicPeriod"/>
            </a:pPr>
            <a:r>
              <a:rPr lang="en-IN" b="1" dirty="0" smtClean="0"/>
              <a:t>Bronchial asthma-  </a:t>
            </a:r>
            <a:r>
              <a:rPr lang="en-IN" dirty="0"/>
              <a:t>Cases of Status </a:t>
            </a:r>
            <a:r>
              <a:rPr lang="en-IN" dirty="0" smtClean="0"/>
              <a:t>asthmaticus</a:t>
            </a:r>
            <a:r>
              <a:rPr lang="en-IN" dirty="0"/>
              <a:t>, Acute asthma exacerbation, Severe chronic asthma; i.v. </a:t>
            </a:r>
            <a:r>
              <a:rPr lang="en-IN" dirty="0" smtClean="0"/>
              <a:t>glucocorticoid is given</a:t>
            </a:r>
            <a:endParaRPr lang="en-IN" dirty="0"/>
          </a:p>
        </p:txBody>
      </p:sp>
    </p:spTree>
    <p:extLst>
      <p:ext uri="{BB962C8B-B14F-4D97-AF65-F5344CB8AC3E}">
        <p14:creationId xmlns:p14="http://schemas.microsoft.com/office/powerpoint/2010/main" val="10882870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529937" y="1880756"/>
            <a:ext cx="11055928" cy="4977244"/>
          </a:xfrm>
        </p:spPr>
        <p:txBody>
          <a:bodyPr>
            <a:noAutofit/>
          </a:bodyPr>
          <a:lstStyle/>
          <a:p>
            <a:pPr marL="342900" indent="-342900" algn="just">
              <a:buFont typeface="+mj-lt"/>
              <a:buAutoNum type="arabicPeriod" startAt="6"/>
            </a:pPr>
            <a:r>
              <a:rPr lang="en-IN" sz="1900" b="1" dirty="0" smtClean="0"/>
              <a:t>Infective </a:t>
            </a:r>
            <a:r>
              <a:rPr lang="en-IN" sz="1900" b="1" dirty="0"/>
              <a:t>diseases- </a:t>
            </a:r>
            <a:r>
              <a:rPr lang="en-IN" sz="1900" dirty="0"/>
              <a:t>They are indicated in conditions like severe forms of </a:t>
            </a:r>
            <a:r>
              <a:rPr lang="en-IN" sz="1900" dirty="0" smtClean="0"/>
              <a:t>tuberculosis, </a:t>
            </a:r>
            <a:r>
              <a:rPr lang="en-IN" sz="1900" dirty="0"/>
              <a:t>severe </a:t>
            </a:r>
            <a:r>
              <a:rPr lang="en-IN" sz="1900" dirty="0" err="1"/>
              <a:t>lepra</a:t>
            </a:r>
            <a:r>
              <a:rPr lang="en-IN" sz="1900" dirty="0"/>
              <a:t> reaction, </a:t>
            </a:r>
            <a:r>
              <a:rPr lang="en-IN" sz="1900" dirty="0" smtClean="0"/>
              <a:t>bacterial </a:t>
            </a:r>
            <a:r>
              <a:rPr lang="en-IN" sz="1900" dirty="0"/>
              <a:t>meningitis and </a:t>
            </a:r>
            <a:r>
              <a:rPr lang="en-IN" sz="1900" dirty="0" smtClean="0"/>
              <a:t>pneumonia in </a:t>
            </a:r>
            <a:r>
              <a:rPr lang="en-IN" sz="1900" dirty="0"/>
              <a:t>AIDS patients. </a:t>
            </a:r>
            <a:endParaRPr lang="en-IN" sz="1900" dirty="0" smtClean="0"/>
          </a:p>
          <a:p>
            <a:pPr marL="342900" indent="-342900" algn="just">
              <a:buFont typeface="+mj-lt"/>
              <a:buAutoNum type="arabicPeriod" startAt="6"/>
            </a:pPr>
            <a:r>
              <a:rPr lang="en-IN" sz="1900" b="1" dirty="0" smtClean="0"/>
              <a:t>Eye </a:t>
            </a:r>
            <a:r>
              <a:rPr lang="en-IN" sz="1900" b="1" dirty="0"/>
              <a:t>diseases- </a:t>
            </a:r>
            <a:r>
              <a:rPr lang="en-IN" sz="1900" dirty="0"/>
              <a:t>allergic conjunctivitis, </a:t>
            </a:r>
            <a:r>
              <a:rPr lang="en-IN" sz="1900" dirty="0" err="1"/>
              <a:t>iritis</a:t>
            </a:r>
            <a:r>
              <a:rPr lang="en-IN" sz="1900" dirty="0"/>
              <a:t>, </a:t>
            </a:r>
            <a:r>
              <a:rPr lang="en-IN" sz="1900" dirty="0" err="1" smtClean="0"/>
              <a:t>iridocyclitis</a:t>
            </a:r>
            <a:r>
              <a:rPr lang="en-IN" sz="1900" dirty="0"/>
              <a:t>, </a:t>
            </a:r>
            <a:r>
              <a:rPr lang="en-IN" sz="1900" dirty="0" smtClean="0"/>
              <a:t>keratitis</a:t>
            </a:r>
            <a:r>
              <a:rPr lang="en-IN" sz="1900" dirty="0"/>
              <a:t> etc; Topical </a:t>
            </a:r>
            <a:r>
              <a:rPr lang="en-IN" sz="1900" dirty="0" smtClean="0"/>
              <a:t>instillation given </a:t>
            </a:r>
            <a:r>
              <a:rPr lang="en-IN" sz="1900" dirty="0"/>
              <a:t>as eye drops </a:t>
            </a:r>
            <a:endParaRPr lang="en-IN" sz="1900" dirty="0" smtClean="0"/>
          </a:p>
          <a:p>
            <a:pPr marL="342900" indent="-342900" algn="just">
              <a:buFont typeface="+mj-lt"/>
              <a:buAutoNum type="arabicPeriod" startAt="6"/>
            </a:pPr>
            <a:r>
              <a:rPr lang="en-IN" sz="1900" b="1" dirty="0" smtClean="0"/>
              <a:t>Skin </a:t>
            </a:r>
            <a:r>
              <a:rPr lang="en-IN" sz="1900" b="1" dirty="0"/>
              <a:t>diseases- </a:t>
            </a:r>
            <a:r>
              <a:rPr lang="en-IN" sz="1900" dirty="0" smtClean="0"/>
              <a:t>dermatitis</a:t>
            </a:r>
            <a:r>
              <a:rPr lang="en-IN" sz="1900" dirty="0"/>
              <a:t>, Stevens-Johnson syndrome and other severe </a:t>
            </a:r>
            <a:r>
              <a:rPr lang="en-IN" sz="1900" dirty="0" smtClean="0"/>
              <a:t>afflictions. </a:t>
            </a:r>
          </a:p>
          <a:p>
            <a:pPr marL="342900" indent="-342900" algn="just">
              <a:buFont typeface="+mj-lt"/>
              <a:buAutoNum type="arabicPeriod" startAt="6"/>
            </a:pPr>
            <a:r>
              <a:rPr lang="en-IN" sz="1900" b="1" dirty="0" smtClean="0"/>
              <a:t>Intestinal </a:t>
            </a:r>
            <a:r>
              <a:rPr lang="en-IN" sz="1900" b="1" dirty="0"/>
              <a:t>diseases- </a:t>
            </a:r>
            <a:r>
              <a:rPr lang="en-IN" sz="1900" dirty="0" smtClean="0"/>
              <a:t>Ulcerative </a:t>
            </a:r>
            <a:r>
              <a:rPr lang="en-IN" sz="1900" dirty="0"/>
              <a:t>colitis, </a:t>
            </a:r>
            <a:r>
              <a:rPr lang="en-IN" sz="1900" dirty="0" err="1"/>
              <a:t>Crohn</a:t>
            </a:r>
            <a:r>
              <a:rPr lang="en-IN" sz="1900" dirty="0"/>
              <a:t> 's disease, coeliac disease are </a:t>
            </a:r>
            <a:r>
              <a:rPr lang="en-IN" sz="1900" dirty="0" smtClean="0"/>
              <a:t>inflammatory </a:t>
            </a:r>
            <a:r>
              <a:rPr lang="en-IN" sz="1900" dirty="0"/>
              <a:t>bowel </a:t>
            </a:r>
            <a:r>
              <a:rPr lang="en-IN" sz="1900" dirty="0" smtClean="0"/>
              <a:t>diseases.</a:t>
            </a:r>
          </a:p>
          <a:p>
            <a:pPr marL="342900" indent="-342900" algn="just">
              <a:buFont typeface="+mj-lt"/>
              <a:buAutoNum type="arabicPeriod" startAt="6"/>
            </a:pPr>
            <a:r>
              <a:rPr lang="en-IN" sz="1900" b="1" dirty="0" smtClean="0"/>
              <a:t>Neurological </a:t>
            </a:r>
            <a:r>
              <a:rPr lang="en-IN" sz="1900" b="1" dirty="0"/>
              <a:t>conditions </a:t>
            </a:r>
            <a:r>
              <a:rPr lang="en-IN" sz="1900" dirty="0"/>
              <a:t>Cerebral edema due to tumours, </a:t>
            </a:r>
            <a:r>
              <a:rPr lang="en-IN" sz="1900" dirty="0" smtClean="0"/>
              <a:t>tubercular </a:t>
            </a:r>
            <a:r>
              <a:rPr lang="en-IN" sz="1900" dirty="0"/>
              <a:t>meningitis, etc., responds to corticoids</a:t>
            </a:r>
            <a:r>
              <a:rPr lang="en-IN" sz="1900" dirty="0" smtClean="0"/>
              <a:t>.</a:t>
            </a:r>
          </a:p>
          <a:p>
            <a:pPr marL="342900" indent="-342900" algn="just">
              <a:buFont typeface="+mj-lt"/>
              <a:buAutoNum type="arabicPeriod" startAt="6"/>
            </a:pPr>
            <a:r>
              <a:rPr lang="en-IN" sz="1900" b="1" dirty="0" smtClean="0"/>
              <a:t>Malignancies</a:t>
            </a:r>
            <a:r>
              <a:rPr lang="en-IN" sz="1900" dirty="0" smtClean="0"/>
              <a:t> </a:t>
            </a:r>
            <a:r>
              <a:rPr lang="en-IN" sz="1900" dirty="0"/>
              <a:t>Corticoids are an essential component of combined chemotherapy of acute lymphatic leukaemia, </a:t>
            </a:r>
            <a:r>
              <a:rPr lang="en-IN" sz="1900" dirty="0" smtClean="0"/>
              <a:t>Hodgkin </a:t>
            </a:r>
            <a:r>
              <a:rPr lang="en-IN" sz="1900" dirty="0"/>
              <a:t>'s and other </a:t>
            </a:r>
            <a:r>
              <a:rPr lang="en-IN" sz="1900" dirty="0" smtClean="0"/>
              <a:t>lymphomas</a:t>
            </a:r>
          </a:p>
          <a:p>
            <a:pPr marL="342900" indent="-342900" algn="just">
              <a:buFont typeface="+mj-lt"/>
              <a:buAutoNum type="arabicPeriod" startAt="6"/>
            </a:pPr>
            <a:r>
              <a:rPr lang="en-IN" sz="1900" b="1" dirty="0" smtClean="0"/>
              <a:t>Organ transplantation- </a:t>
            </a:r>
            <a:r>
              <a:rPr lang="en-IN" sz="1900" dirty="0" smtClean="0"/>
              <a:t>High </a:t>
            </a:r>
            <a:r>
              <a:rPr lang="en-IN" sz="1900" dirty="0"/>
              <a:t>dose </a:t>
            </a:r>
            <a:r>
              <a:rPr lang="en-IN" sz="1900" dirty="0" smtClean="0"/>
              <a:t>corticoids </a:t>
            </a:r>
            <a:r>
              <a:rPr lang="en-IN" sz="1900" dirty="0"/>
              <a:t>are given along with other </a:t>
            </a:r>
            <a:r>
              <a:rPr lang="en-IN" sz="1900" dirty="0" err="1" smtClean="0"/>
              <a:t>immuno</a:t>
            </a:r>
            <a:r>
              <a:rPr lang="en-IN" sz="1900" dirty="0" smtClean="0"/>
              <a:t>-suppressants </a:t>
            </a:r>
            <a:r>
              <a:rPr lang="en-IN" sz="1900" dirty="0"/>
              <a:t>to prevent the </a:t>
            </a:r>
            <a:r>
              <a:rPr lang="en-IN" sz="1900" dirty="0" smtClean="0"/>
              <a:t>rejection </a:t>
            </a:r>
            <a:r>
              <a:rPr lang="en-IN" sz="1900" dirty="0"/>
              <a:t>reaction</a:t>
            </a:r>
            <a:r>
              <a:rPr lang="en-IN" sz="1900" dirty="0" smtClean="0"/>
              <a:t>.</a:t>
            </a:r>
          </a:p>
          <a:p>
            <a:pPr marL="342900" indent="-342900" algn="just">
              <a:buFont typeface="+mj-lt"/>
              <a:buAutoNum type="arabicPeriod" startAt="6"/>
            </a:pPr>
            <a:r>
              <a:rPr lang="en-IN" sz="1900" b="1" dirty="0" smtClean="0"/>
              <a:t>Septic </a:t>
            </a:r>
            <a:r>
              <a:rPr lang="en-IN" sz="1900" b="1" dirty="0"/>
              <a:t>shock- </a:t>
            </a:r>
            <a:r>
              <a:rPr lang="en-IN" sz="1900" dirty="0"/>
              <a:t>low-dose (hydrocortisone 100 mg 8 hourly i.v. infusion for 5-7 days</a:t>
            </a:r>
            <a:r>
              <a:rPr lang="en-IN" sz="1900" dirty="0" smtClean="0"/>
              <a:t>)</a:t>
            </a:r>
          </a:p>
        </p:txBody>
      </p:sp>
    </p:spTree>
    <p:extLst>
      <p:ext uri="{BB962C8B-B14F-4D97-AF65-F5344CB8AC3E}">
        <p14:creationId xmlns:p14="http://schemas.microsoft.com/office/powerpoint/2010/main" val="16545210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Adverse effect</a:t>
            </a:r>
            <a:endParaRPr lang="en-IN" dirty="0"/>
          </a:p>
        </p:txBody>
      </p:sp>
      <p:sp>
        <p:nvSpPr>
          <p:cNvPr id="3" name="Content Placeholder 2"/>
          <p:cNvSpPr>
            <a:spLocks noGrp="1"/>
          </p:cNvSpPr>
          <p:nvPr>
            <p:ph idx="1"/>
          </p:nvPr>
        </p:nvSpPr>
        <p:spPr>
          <a:xfrm>
            <a:off x="467592" y="1953491"/>
            <a:ext cx="8749144" cy="4655127"/>
          </a:xfrm>
        </p:spPr>
        <p:txBody>
          <a:bodyPr>
            <a:normAutofit/>
          </a:bodyPr>
          <a:lstStyle/>
          <a:p>
            <a:pPr marL="0" indent="0">
              <a:buNone/>
            </a:pPr>
            <a:r>
              <a:rPr lang="en-IN" dirty="0"/>
              <a:t>A. </a:t>
            </a:r>
            <a:r>
              <a:rPr lang="en-IN" dirty="0" smtClean="0"/>
              <a:t>Mineralocorticoid- Sodium </a:t>
            </a:r>
            <a:r>
              <a:rPr lang="en-IN" dirty="0"/>
              <a:t>and water retention, edema, hypokalaemic alkalosis and a progressive </a:t>
            </a:r>
            <a:r>
              <a:rPr lang="en-IN" b="1" dirty="0"/>
              <a:t>rise in BP</a:t>
            </a:r>
            <a:r>
              <a:rPr lang="en-IN" b="1" dirty="0" smtClean="0"/>
              <a:t>.</a:t>
            </a:r>
          </a:p>
          <a:p>
            <a:pPr marL="0" indent="0">
              <a:buNone/>
            </a:pPr>
            <a:r>
              <a:rPr lang="en-IN" dirty="0"/>
              <a:t>B. </a:t>
            </a:r>
            <a:r>
              <a:rPr lang="en-IN" dirty="0" smtClean="0"/>
              <a:t>Glucocorticoid</a:t>
            </a:r>
          </a:p>
          <a:p>
            <a:pPr marL="342900" indent="-342900">
              <a:buFont typeface="+mj-lt"/>
              <a:buAutoNum type="arabicPeriod"/>
            </a:pPr>
            <a:r>
              <a:rPr lang="en-IN" dirty="0" smtClean="0"/>
              <a:t>Cushing's syndrome:</a:t>
            </a:r>
          </a:p>
          <a:p>
            <a:pPr marL="342900" indent="-342900">
              <a:buFont typeface="+mj-lt"/>
              <a:buAutoNum type="arabicPeriod"/>
            </a:pPr>
            <a:r>
              <a:rPr lang="en-IN" dirty="0" smtClean="0"/>
              <a:t>Hyperglycaemia</a:t>
            </a:r>
          </a:p>
          <a:p>
            <a:pPr marL="342900" indent="-342900">
              <a:buFont typeface="+mj-lt"/>
              <a:buAutoNum type="arabicPeriod"/>
            </a:pPr>
            <a:r>
              <a:rPr lang="en-IN" dirty="0" smtClean="0"/>
              <a:t>Muscular </a:t>
            </a:r>
            <a:r>
              <a:rPr lang="en-IN" dirty="0"/>
              <a:t>weakness</a:t>
            </a:r>
            <a:r>
              <a:rPr lang="en-IN" dirty="0" smtClean="0"/>
              <a:t>:</a:t>
            </a:r>
          </a:p>
          <a:p>
            <a:pPr marL="342900" indent="-342900">
              <a:buFont typeface="+mj-lt"/>
              <a:buAutoNum type="arabicPeriod"/>
            </a:pPr>
            <a:r>
              <a:rPr lang="en-IN" dirty="0" smtClean="0"/>
              <a:t>Susceptibility </a:t>
            </a:r>
            <a:r>
              <a:rPr lang="en-IN" dirty="0"/>
              <a:t>to infection</a:t>
            </a:r>
            <a:r>
              <a:rPr lang="en-IN" dirty="0" smtClean="0"/>
              <a:t>:</a:t>
            </a:r>
          </a:p>
          <a:p>
            <a:pPr marL="342900" indent="-342900">
              <a:buFont typeface="+mj-lt"/>
              <a:buAutoNum type="arabicPeriod"/>
            </a:pPr>
            <a:r>
              <a:rPr lang="en-IN" dirty="0" smtClean="0"/>
              <a:t>Delayed wound healing</a:t>
            </a:r>
          </a:p>
          <a:p>
            <a:pPr marL="342900" indent="-342900">
              <a:buFont typeface="+mj-lt"/>
              <a:buAutoNum type="arabicPeriod"/>
            </a:pPr>
            <a:r>
              <a:rPr lang="en-IN" dirty="0" smtClean="0"/>
              <a:t>Peptic ulceration</a:t>
            </a:r>
          </a:p>
        </p:txBody>
      </p:sp>
      <p:sp>
        <p:nvSpPr>
          <p:cNvPr id="5" name="Rectangle 4"/>
          <p:cNvSpPr/>
          <p:nvPr/>
        </p:nvSpPr>
        <p:spPr>
          <a:xfrm>
            <a:off x="3796145" y="3556198"/>
            <a:ext cx="3467100" cy="2169825"/>
          </a:xfrm>
          <a:prstGeom prst="rect">
            <a:avLst/>
          </a:prstGeom>
        </p:spPr>
        <p:txBody>
          <a:bodyPr wrap="square">
            <a:spAutoFit/>
          </a:bodyPr>
          <a:lstStyle/>
          <a:p>
            <a:pPr marL="342900" indent="-342900">
              <a:lnSpc>
                <a:spcPct val="150000"/>
              </a:lnSpc>
              <a:buFont typeface="+mj-lt"/>
              <a:buAutoNum type="arabicPeriod" startAt="7"/>
            </a:pPr>
            <a:r>
              <a:rPr lang="en-IN" dirty="0"/>
              <a:t>Osteoporosis:</a:t>
            </a:r>
          </a:p>
          <a:p>
            <a:pPr marL="342900" indent="-342900">
              <a:lnSpc>
                <a:spcPct val="150000"/>
              </a:lnSpc>
              <a:buFont typeface="+mj-lt"/>
              <a:buAutoNum type="arabicPeriod" startAt="7"/>
            </a:pPr>
            <a:r>
              <a:rPr lang="en-IN" dirty="0"/>
              <a:t>Glaucoma:</a:t>
            </a:r>
          </a:p>
          <a:p>
            <a:pPr marL="342900" indent="-342900">
              <a:lnSpc>
                <a:spcPct val="150000"/>
              </a:lnSpc>
              <a:buFont typeface="+mj-lt"/>
              <a:buAutoNum type="arabicPeriod" startAt="7"/>
            </a:pPr>
            <a:r>
              <a:rPr lang="en-IN" dirty="0"/>
              <a:t>Growth retardation:</a:t>
            </a:r>
          </a:p>
          <a:p>
            <a:pPr marL="342900" indent="-342900">
              <a:lnSpc>
                <a:spcPct val="150000"/>
              </a:lnSpc>
              <a:buFont typeface="+mj-lt"/>
              <a:buAutoNum type="arabicPeriod" startAt="7"/>
            </a:pPr>
            <a:r>
              <a:rPr lang="en-IN" dirty="0"/>
              <a:t>Foetal </a:t>
            </a:r>
            <a:r>
              <a:rPr lang="en-IN" dirty="0" err="1"/>
              <a:t>abnonnalities</a:t>
            </a:r>
            <a:r>
              <a:rPr lang="en-IN" dirty="0" smtClean="0"/>
              <a:t>:</a:t>
            </a:r>
          </a:p>
          <a:p>
            <a:pPr marL="342900" indent="-342900">
              <a:lnSpc>
                <a:spcPct val="150000"/>
              </a:lnSpc>
              <a:buFont typeface="+mj-lt"/>
              <a:buAutoNum type="arabicPeriod" startAt="7"/>
            </a:pPr>
            <a:r>
              <a:rPr lang="en-IN" dirty="0" smtClean="0"/>
              <a:t>Psychiatric </a:t>
            </a:r>
            <a:r>
              <a:rPr lang="en-IN" dirty="0"/>
              <a:t>disturbances:</a:t>
            </a:r>
          </a:p>
        </p:txBody>
      </p:sp>
      <p:sp>
        <p:nvSpPr>
          <p:cNvPr id="6" name="Rectangle 5"/>
          <p:cNvSpPr/>
          <p:nvPr/>
        </p:nvSpPr>
        <p:spPr>
          <a:xfrm>
            <a:off x="8125690" y="5049983"/>
            <a:ext cx="3993573" cy="1477328"/>
          </a:xfrm>
          <a:prstGeom prst="rect">
            <a:avLst/>
          </a:prstGeom>
          <a:ln w="19050">
            <a:solidFill>
              <a:schemeClr val="tx1"/>
            </a:solidFill>
          </a:ln>
        </p:spPr>
        <p:txBody>
          <a:bodyPr wrap="square">
            <a:spAutoFit/>
          </a:bodyPr>
          <a:lstStyle/>
          <a:p>
            <a:pPr algn="just"/>
            <a:r>
              <a:rPr lang="en-IN" b="1" dirty="0" err="1"/>
              <a:t>Glucocortlcoid</a:t>
            </a:r>
            <a:r>
              <a:rPr lang="en-IN" b="1" dirty="0"/>
              <a:t> antagonist </a:t>
            </a:r>
            <a:r>
              <a:rPr lang="en-IN" dirty="0"/>
              <a:t>The antiprogestin </a:t>
            </a:r>
            <a:r>
              <a:rPr lang="en-IN" b="1" dirty="0" err="1" smtClean="0"/>
              <a:t>mefepristone</a:t>
            </a:r>
            <a:r>
              <a:rPr lang="en-IN" dirty="0" smtClean="0"/>
              <a:t>, also acts </a:t>
            </a:r>
            <a:r>
              <a:rPr lang="en-IN" dirty="0"/>
              <a:t>as a glucocorticoid receptor </a:t>
            </a:r>
            <a:r>
              <a:rPr lang="en-IN" dirty="0" smtClean="0"/>
              <a:t>antagonist. </a:t>
            </a:r>
            <a:r>
              <a:rPr lang="en-IN" dirty="0"/>
              <a:t>In </a:t>
            </a:r>
            <a:r>
              <a:rPr lang="en-IN" dirty="0" err="1" smtClean="0"/>
              <a:t>Cushings</a:t>
            </a:r>
            <a:r>
              <a:rPr lang="en-IN" dirty="0" smtClean="0"/>
              <a:t> </a:t>
            </a:r>
            <a:r>
              <a:rPr lang="en-IN" dirty="0"/>
              <a:t>syndrome, it can suppress the </a:t>
            </a:r>
            <a:r>
              <a:rPr lang="en-IN" dirty="0" smtClean="0"/>
              <a:t>overdose of corticosteroid. </a:t>
            </a:r>
            <a:endParaRPr lang="en-IN" dirty="0"/>
          </a:p>
        </p:txBody>
      </p:sp>
    </p:spTree>
    <p:extLst>
      <p:ext uri="{BB962C8B-B14F-4D97-AF65-F5344CB8AC3E}">
        <p14:creationId xmlns:p14="http://schemas.microsoft.com/office/powerpoint/2010/main" val="14296455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3600" b="1" dirty="0" smtClean="0"/>
              <a:t>Thank you…!!  </a:t>
            </a:r>
            <a:endParaRPr lang="en-IN" sz="3600" b="1" dirty="0"/>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37805" y="5679304"/>
            <a:ext cx="968641" cy="973934"/>
          </a:xfr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5796" y="2203985"/>
            <a:ext cx="4863414" cy="3854808"/>
          </a:xfrm>
          <a:prstGeom prst="rect">
            <a:avLst/>
          </a:prstGeom>
        </p:spPr>
      </p:pic>
    </p:spTree>
    <p:extLst>
      <p:ext uri="{BB962C8B-B14F-4D97-AF65-F5344CB8AC3E}">
        <p14:creationId xmlns:p14="http://schemas.microsoft.com/office/powerpoint/2010/main" val="416265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spTree>
    <p:extLst>
      <p:ext uri="{BB962C8B-B14F-4D97-AF65-F5344CB8AC3E}">
        <p14:creationId xmlns:p14="http://schemas.microsoft.com/office/powerpoint/2010/main" val="21897314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spTree>
    <p:extLst>
      <p:ext uri="{BB962C8B-B14F-4D97-AF65-F5344CB8AC3E}">
        <p14:creationId xmlns:p14="http://schemas.microsoft.com/office/powerpoint/2010/main" val="30164259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FCD286-F5D5-4A30-9133-0AD5FC3464B9}"/>
              </a:ext>
            </a:extLst>
          </p:cNvPr>
          <p:cNvSpPr>
            <a:spLocks noGrp="1"/>
          </p:cNvSpPr>
          <p:nvPr>
            <p:ph type="title"/>
          </p:nvPr>
        </p:nvSpPr>
        <p:spPr/>
        <p:txBody>
          <a:bodyPr/>
          <a:lstStyle/>
          <a:p>
            <a:r>
              <a:rPr lang="en-IN" dirty="0"/>
              <a:t>Contents</a:t>
            </a:r>
          </a:p>
        </p:txBody>
      </p:sp>
      <p:sp>
        <p:nvSpPr>
          <p:cNvPr id="3" name="Content Placeholder 2">
            <a:extLst>
              <a:ext uri="{FF2B5EF4-FFF2-40B4-BE49-F238E27FC236}">
                <a16:creationId xmlns="" xmlns:a16="http://schemas.microsoft.com/office/drawing/2014/main" id="{A88058BF-2314-4734-B392-4D42C4D115E3}"/>
              </a:ext>
            </a:extLst>
          </p:cNvPr>
          <p:cNvSpPr>
            <a:spLocks noGrp="1"/>
          </p:cNvSpPr>
          <p:nvPr>
            <p:ph idx="1"/>
          </p:nvPr>
        </p:nvSpPr>
        <p:spPr>
          <a:xfrm>
            <a:off x="581192" y="1904999"/>
            <a:ext cx="11029616" cy="5127171"/>
          </a:xfrm>
        </p:spPr>
        <p:txBody>
          <a:bodyPr>
            <a:normAutofit/>
          </a:bodyPr>
          <a:lstStyle/>
          <a:p>
            <a:r>
              <a:rPr lang="en-IN" sz="2400" dirty="0"/>
              <a:t>Introduction </a:t>
            </a:r>
          </a:p>
          <a:p>
            <a:r>
              <a:rPr lang="en-IN" sz="2400" dirty="0" smtClean="0"/>
              <a:t>Biosynthesis</a:t>
            </a:r>
          </a:p>
          <a:p>
            <a:r>
              <a:rPr lang="en-IN" sz="2400" dirty="0" smtClean="0"/>
              <a:t>Classification</a:t>
            </a:r>
            <a:endParaRPr lang="en-IN" sz="2400" dirty="0"/>
          </a:p>
          <a:p>
            <a:r>
              <a:rPr lang="en-IN" sz="2400" dirty="0" smtClean="0"/>
              <a:t>Mineralocorticoids</a:t>
            </a:r>
            <a:endParaRPr lang="en-IN" sz="2400" dirty="0"/>
          </a:p>
          <a:p>
            <a:r>
              <a:rPr lang="en-IN" sz="2400" dirty="0" smtClean="0"/>
              <a:t>Glucocorticoids</a:t>
            </a:r>
          </a:p>
          <a:p>
            <a:r>
              <a:rPr lang="en-IN" sz="2400" dirty="0" smtClean="0"/>
              <a:t>Mechanism of action</a:t>
            </a:r>
            <a:endParaRPr lang="en-IN" sz="2400" dirty="0"/>
          </a:p>
          <a:p>
            <a:r>
              <a:rPr lang="en-IN" sz="2400" dirty="0" smtClean="0"/>
              <a:t>Androgens</a:t>
            </a:r>
            <a:endParaRPr lang="en-IN" sz="2400" dirty="0"/>
          </a:p>
        </p:txBody>
      </p:sp>
      <p:pic>
        <p:nvPicPr>
          <p:cNvPr id="5" name="Picture 4">
            <a:extLst>
              <a:ext uri="{FF2B5EF4-FFF2-40B4-BE49-F238E27FC236}">
                <a16:creationId xmlns="" xmlns:a16="http://schemas.microsoft.com/office/drawing/2014/main" id="{10BF1DD6-B1CE-418D-BF95-1F95FF92D0B5}"/>
              </a:ext>
            </a:extLst>
          </p:cNvPr>
          <p:cNvPicPr>
            <a:picLocks noChangeAspect="1"/>
          </p:cNvPicPr>
          <p:nvPr/>
        </p:nvPicPr>
        <p:blipFill rotWithShape="1">
          <a:blip r:embed="rId2">
            <a:extLst>
              <a:ext uri="{28A0092B-C50C-407E-A947-70E740481C1C}">
                <a14:useLocalDpi xmlns:a14="http://schemas.microsoft.com/office/drawing/2010/main" val="0"/>
              </a:ext>
            </a:extLst>
          </a:blip>
          <a:srcRect b="5865"/>
          <a:stretch/>
        </p:blipFill>
        <p:spPr>
          <a:xfrm>
            <a:off x="5760284" y="2110091"/>
            <a:ext cx="6028944" cy="4716985"/>
          </a:xfrm>
          <a:prstGeom prst="rect">
            <a:avLst/>
          </a:prstGeom>
        </p:spPr>
      </p:pic>
    </p:spTree>
    <p:extLst>
      <p:ext uri="{BB962C8B-B14F-4D97-AF65-F5344CB8AC3E}">
        <p14:creationId xmlns:p14="http://schemas.microsoft.com/office/powerpoint/2010/main" val="34277116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spTree>
    <p:extLst>
      <p:ext uri="{BB962C8B-B14F-4D97-AF65-F5344CB8AC3E}">
        <p14:creationId xmlns:p14="http://schemas.microsoft.com/office/powerpoint/2010/main" val="32365853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spTree>
    <p:extLst>
      <p:ext uri="{BB962C8B-B14F-4D97-AF65-F5344CB8AC3E}">
        <p14:creationId xmlns:p14="http://schemas.microsoft.com/office/powerpoint/2010/main" val="18284396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spTree>
    <p:extLst>
      <p:ext uri="{BB962C8B-B14F-4D97-AF65-F5344CB8AC3E}">
        <p14:creationId xmlns:p14="http://schemas.microsoft.com/office/powerpoint/2010/main" val="23553337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3885A9-838C-4AE8-B292-7D5A6E3D7425}"/>
              </a:ext>
            </a:extLst>
          </p:cNvPr>
          <p:cNvSpPr>
            <a:spLocks noGrp="1"/>
          </p:cNvSpPr>
          <p:nvPr>
            <p:ph type="title"/>
          </p:nvPr>
        </p:nvSpPr>
        <p:spPr/>
        <p:txBody>
          <a:bodyPr/>
          <a:lstStyle/>
          <a:p>
            <a:r>
              <a:rPr lang="en-IN" dirty="0"/>
              <a:t>Introduction- </a:t>
            </a:r>
            <a:r>
              <a:rPr lang="en-IN" spc="-5" dirty="0"/>
              <a:t>GLANDS</a:t>
            </a:r>
            <a:endParaRPr lang="en-IN" dirty="0"/>
          </a:p>
        </p:txBody>
      </p:sp>
      <p:sp>
        <p:nvSpPr>
          <p:cNvPr id="3" name="Content Placeholder 2">
            <a:extLst>
              <a:ext uri="{FF2B5EF4-FFF2-40B4-BE49-F238E27FC236}">
                <a16:creationId xmlns="" xmlns:a16="http://schemas.microsoft.com/office/drawing/2014/main" id="{D97D9A0E-9E89-4750-8C52-8EED94BF7651}"/>
              </a:ext>
            </a:extLst>
          </p:cNvPr>
          <p:cNvSpPr>
            <a:spLocks noGrp="1"/>
          </p:cNvSpPr>
          <p:nvPr>
            <p:ph idx="1"/>
          </p:nvPr>
        </p:nvSpPr>
        <p:spPr>
          <a:xfrm>
            <a:off x="500743" y="2169610"/>
            <a:ext cx="6690464" cy="4394475"/>
          </a:xfrm>
        </p:spPr>
        <p:txBody>
          <a:bodyPr>
            <a:noAutofit/>
          </a:bodyPr>
          <a:lstStyle/>
          <a:p>
            <a:pPr marL="0" indent="0" algn="just">
              <a:buNone/>
            </a:pPr>
            <a:r>
              <a:rPr lang="en-US" sz="2800" b="1" dirty="0">
                <a:solidFill>
                  <a:schemeClr val="accent1"/>
                </a:solidFill>
              </a:rPr>
              <a:t>EXOCRINE GLANDS</a:t>
            </a:r>
          </a:p>
          <a:p>
            <a:pPr marL="0" indent="0" algn="just">
              <a:buNone/>
            </a:pPr>
            <a:r>
              <a:rPr lang="en-US" sz="2800" spc="-15" dirty="0">
                <a:solidFill>
                  <a:srgbClr val="4E3A2F"/>
                </a:solidFill>
                <a:cs typeface="Calibri"/>
              </a:rPr>
              <a:t>Exocrine </a:t>
            </a:r>
            <a:r>
              <a:rPr lang="en-US" sz="2800" dirty="0">
                <a:solidFill>
                  <a:srgbClr val="4E3A2F"/>
                </a:solidFill>
                <a:cs typeface="Calibri"/>
              </a:rPr>
              <a:t>glands </a:t>
            </a:r>
            <a:r>
              <a:rPr lang="en-US" sz="2800" spc="-15" dirty="0">
                <a:solidFill>
                  <a:srgbClr val="4E3A2F"/>
                </a:solidFill>
                <a:cs typeface="Calibri"/>
              </a:rPr>
              <a:t>are </a:t>
            </a:r>
            <a:r>
              <a:rPr lang="en-US" sz="2800" dirty="0">
                <a:solidFill>
                  <a:srgbClr val="4E3A2F"/>
                </a:solidFill>
                <a:cs typeface="Calibri"/>
              </a:rPr>
              <a:t>glands </a:t>
            </a:r>
            <a:r>
              <a:rPr lang="en-US" sz="2800" spc="-10" dirty="0">
                <a:solidFill>
                  <a:srgbClr val="4E3A2F"/>
                </a:solidFill>
                <a:cs typeface="Calibri"/>
              </a:rPr>
              <a:t>that </a:t>
            </a:r>
            <a:r>
              <a:rPr lang="en-US" sz="2800" spc="-20" dirty="0">
                <a:solidFill>
                  <a:srgbClr val="4E3A2F"/>
                </a:solidFill>
                <a:cs typeface="Calibri"/>
              </a:rPr>
              <a:t>secrete </a:t>
            </a:r>
            <a:r>
              <a:rPr lang="en-US" sz="2800" spc="-5" dirty="0">
                <a:solidFill>
                  <a:srgbClr val="4E3A2F"/>
                </a:solidFill>
                <a:cs typeface="Calibri"/>
              </a:rPr>
              <a:t>their </a:t>
            </a:r>
            <a:r>
              <a:rPr lang="en-US" sz="2800" spc="-10" dirty="0">
                <a:solidFill>
                  <a:srgbClr val="4E3A2F"/>
                </a:solidFill>
                <a:cs typeface="Calibri"/>
              </a:rPr>
              <a:t>products </a:t>
            </a:r>
            <a:r>
              <a:rPr lang="en-US" sz="2800" spc="-20" dirty="0">
                <a:solidFill>
                  <a:srgbClr val="4E3A2F"/>
                </a:solidFill>
                <a:cs typeface="Calibri"/>
              </a:rPr>
              <a:t>into</a:t>
            </a:r>
            <a:r>
              <a:rPr lang="en-US" sz="2800" spc="15" dirty="0">
                <a:solidFill>
                  <a:srgbClr val="4E3A2F"/>
                </a:solidFill>
                <a:cs typeface="Calibri"/>
              </a:rPr>
              <a:t> </a:t>
            </a:r>
            <a:r>
              <a:rPr lang="en-US" sz="2800" spc="-5" dirty="0">
                <a:solidFill>
                  <a:srgbClr val="4E3A2F"/>
                </a:solidFill>
                <a:cs typeface="Calibri"/>
              </a:rPr>
              <a:t>ducts.</a:t>
            </a:r>
            <a:endParaRPr lang="en-US" sz="2800" dirty="0">
              <a:cs typeface="Calibri"/>
            </a:endParaRPr>
          </a:p>
          <a:p>
            <a:pPr marL="12700">
              <a:lnSpc>
                <a:spcPct val="100000"/>
              </a:lnSpc>
              <a:spcBef>
                <a:spcPts val="330"/>
              </a:spcBef>
            </a:pPr>
            <a:r>
              <a:rPr lang="en-US" sz="2800" b="1" dirty="0">
                <a:solidFill>
                  <a:srgbClr val="4E3A2F"/>
                </a:solidFill>
                <a:cs typeface="Calibri"/>
              </a:rPr>
              <a:t>EXAMPLE:</a:t>
            </a:r>
            <a:endParaRPr lang="en-US" sz="2800" dirty="0">
              <a:cs typeface="Calibri"/>
            </a:endParaRPr>
          </a:p>
          <a:p>
            <a:pPr marL="355600" indent="-342900">
              <a:lnSpc>
                <a:spcPct val="100000"/>
              </a:lnSpc>
              <a:spcBef>
                <a:spcPts val="384"/>
              </a:spcBef>
              <a:buClr>
                <a:srgbClr val="EFA12D"/>
              </a:buClr>
              <a:buSzPct val="70312"/>
              <a:buFont typeface="Wingdings"/>
              <a:buChar char=""/>
              <a:tabLst>
                <a:tab pos="355600" algn="l"/>
              </a:tabLst>
            </a:pPr>
            <a:r>
              <a:rPr lang="en-US" sz="2800" spc="-10" dirty="0">
                <a:solidFill>
                  <a:srgbClr val="4E3A2F"/>
                </a:solidFill>
                <a:cs typeface="Calibri"/>
              </a:rPr>
              <a:t>Sweat</a:t>
            </a:r>
            <a:r>
              <a:rPr lang="en-US" sz="2800" spc="-25" dirty="0">
                <a:solidFill>
                  <a:srgbClr val="4E3A2F"/>
                </a:solidFill>
                <a:cs typeface="Calibri"/>
              </a:rPr>
              <a:t> </a:t>
            </a:r>
            <a:r>
              <a:rPr lang="en-US" sz="2800" dirty="0">
                <a:solidFill>
                  <a:srgbClr val="4E3A2F"/>
                </a:solidFill>
                <a:cs typeface="Calibri"/>
              </a:rPr>
              <a:t>glands</a:t>
            </a:r>
            <a:endParaRPr lang="en-US" sz="2800" dirty="0">
              <a:cs typeface="Calibri"/>
            </a:endParaRPr>
          </a:p>
          <a:p>
            <a:pPr marL="355600" indent="-342900">
              <a:lnSpc>
                <a:spcPct val="100000"/>
              </a:lnSpc>
              <a:spcBef>
                <a:spcPts val="385"/>
              </a:spcBef>
              <a:buClr>
                <a:srgbClr val="EFA12D"/>
              </a:buClr>
              <a:buSzPct val="70312"/>
              <a:buFont typeface="Wingdings"/>
              <a:buChar char=""/>
              <a:tabLst>
                <a:tab pos="355600" algn="l"/>
              </a:tabLst>
            </a:pPr>
            <a:r>
              <a:rPr lang="en-US" sz="2800" spc="-5" dirty="0">
                <a:solidFill>
                  <a:srgbClr val="4E3A2F"/>
                </a:solidFill>
                <a:cs typeface="Calibri"/>
              </a:rPr>
              <a:t>Salivary</a:t>
            </a:r>
            <a:r>
              <a:rPr lang="en-US" sz="2800" dirty="0">
                <a:solidFill>
                  <a:srgbClr val="4E3A2F"/>
                </a:solidFill>
                <a:cs typeface="Calibri"/>
              </a:rPr>
              <a:t> glands</a:t>
            </a:r>
            <a:endParaRPr lang="en-US" sz="2800" dirty="0">
              <a:cs typeface="Calibri"/>
            </a:endParaRPr>
          </a:p>
          <a:p>
            <a:pPr marL="355600" indent="-342900">
              <a:lnSpc>
                <a:spcPct val="100000"/>
              </a:lnSpc>
              <a:spcBef>
                <a:spcPts val="385"/>
              </a:spcBef>
              <a:buClr>
                <a:srgbClr val="EFA12D"/>
              </a:buClr>
              <a:buSzPct val="70312"/>
              <a:buFont typeface="Wingdings"/>
              <a:buChar char=""/>
              <a:tabLst>
                <a:tab pos="355600" algn="l"/>
              </a:tabLst>
            </a:pPr>
            <a:r>
              <a:rPr lang="en-US" sz="2800" dirty="0">
                <a:solidFill>
                  <a:srgbClr val="4E3A2F"/>
                </a:solidFill>
                <a:cs typeface="Calibri"/>
              </a:rPr>
              <a:t>Mammary</a:t>
            </a:r>
            <a:r>
              <a:rPr lang="en-US" sz="2800" spc="15" dirty="0">
                <a:solidFill>
                  <a:srgbClr val="4E3A2F"/>
                </a:solidFill>
                <a:cs typeface="Calibri"/>
              </a:rPr>
              <a:t> </a:t>
            </a:r>
            <a:r>
              <a:rPr lang="en-US" sz="2800" dirty="0">
                <a:solidFill>
                  <a:srgbClr val="4E3A2F"/>
                </a:solidFill>
                <a:cs typeface="Calibri"/>
              </a:rPr>
              <a:t>glands</a:t>
            </a:r>
            <a:endParaRPr lang="en-US" sz="2800" dirty="0">
              <a:cs typeface="Calibri"/>
            </a:endParaRPr>
          </a:p>
          <a:p>
            <a:pPr marL="355600" indent="-342900">
              <a:lnSpc>
                <a:spcPct val="100000"/>
              </a:lnSpc>
              <a:spcBef>
                <a:spcPts val="384"/>
              </a:spcBef>
              <a:buClr>
                <a:srgbClr val="EFA12D"/>
              </a:buClr>
              <a:buSzPct val="70312"/>
              <a:buFont typeface="Wingdings"/>
              <a:buChar char=""/>
              <a:tabLst>
                <a:tab pos="355600" algn="l"/>
              </a:tabLst>
            </a:pPr>
            <a:r>
              <a:rPr lang="en-US" sz="2800" spc="-10" dirty="0">
                <a:solidFill>
                  <a:srgbClr val="4E3A2F"/>
                </a:solidFill>
                <a:cs typeface="Calibri"/>
              </a:rPr>
              <a:t>Stomach</a:t>
            </a:r>
            <a:endParaRPr lang="en-US" sz="2800" dirty="0">
              <a:cs typeface="Calibri"/>
            </a:endParaRPr>
          </a:p>
          <a:p>
            <a:pPr marL="355600" indent="-342900">
              <a:lnSpc>
                <a:spcPct val="100000"/>
              </a:lnSpc>
              <a:spcBef>
                <a:spcPts val="385"/>
              </a:spcBef>
              <a:buClr>
                <a:srgbClr val="EFA12D"/>
              </a:buClr>
              <a:buSzPct val="70312"/>
              <a:buFont typeface="Wingdings"/>
              <a:buChar char=""/>
              <a:tabLst>
                <a:tab pos="355600" algn="l"/>
              </a:tabLst>
            </a:pPr>
            <a:r>
              <a:rPr lang="en-US" sz="2800" spc="-10" dirty="0">
                <a:solidFill>
                  <a:srgbClr val="4E3A2F"/>
                </a:solidFill>
                <a:cs typeface="Calibri"/>
              </a:rPr>
              <a:t>Liver etc.</a:t>
            </a:r>
            <a:endParaRPr lang="en-IN" sz="2800" dirty="0"/>
          </a:p>
        </p:txBody>
      </p:sp>
      <p:sp>
        <p:nvSpPr>
          <p:cNvPr id="5" name="object 4">
            <a:extLst>
              <a:ext uri="{FF2B5EF4-FFF2-40B4-BE49-F238E27FC236}">
                <a16:creationId xmlns="" xmlns:a16="http://schemas.microsoft.com/office/drawing/2014/main" id="{E01A98E8-5272-4F51-AC75-AB71EBB62243}"/>
              </a:ext>
            </a:extLst>
          </p:cNvPr>
          <p:cNvSpPr/>
          <p:nvPr/>
        </p:nvSpPr>
        <p:spPr>
          <a:xfrm>
            <a:off x="7271656" y="1850571"/>
            <a:ext cx="4419601" cy="487680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1808600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C33A6F-C5D8-481B-8710-84C1F9C7A078}"/>
              </a:ext>
            </a:extLst>
          </p:cNvPr>
          <p:cNvSpPr>
            <a:spLocks noGrp="1"/>
          </p:cNvSpPr>
          <p:nvPr>
            <p:ph type="title"/>
          </p:nvPr>
        </p:nvSpPr>
        <p:spPr/>
        <p:txBody>
          <a:bodyPr/>
          <a:lstStyle/>
          <a:p>
            <a:r>
              <a:rPr lang="en-IN" dirty="0"/>
              <a:t>Introduction- </a:t>
            </a:r>
            <a:r>
              <a:rPr lang="en-IN" spc="-5" dirty="0"/>
              <a:t>GLANDS</a:t>
            </a:r>
            <a:endParaRPr lang="en-IN" dirty="0"/>
          </a:p>
        </p:txBody>
      </p:sp>
      <p:sp>
        <p:nvSpPr>
          <p:cNvPr id="3" name="Content Placeholder 2">
            <a:extLst>
              <a:ext uri="{FF2B5EF4-FFF2-40B4-BE49-F238E27FC236}">
                <a16:creationId xmlns="" xmlns:a16="http://schemas.microsoft.com/office/drawing/2014/main" id="{8E3CFA69-BE08-47DE-92D3-F61907F81E10}"/>
              </a:ext>
            </a:extLst>
          </p:cNvPr>
          <p:cNvSpPr>
            <a:spLocks noGrp="1"/>
          </p:cNvSpPr>
          <p:nvPr>
            <p:ph idx="1"/>
          </p:nvPr>
        </p:nvSpPr>
        <p:spPr>
          <a:xfrm>
            <a:off x="465697" y="1948542"/>
            <a:ext cx="6871273" cy="4724401"/>
          </a:xfrm>
        </p:spPr>
        <p:txBody>
          <a:bodyPr>
            <a:normAutofit fontScale="92500" lnSpcReduction="10000"/>
          </a:bodyPr>
          <a:lstStyle/>
          <a:p>
            <a:pPr marL="0" indent="0" algn="just">
              <a:buNone/>
            </a:pPr>
            <a:r>
              <a:rPr lang="en-IN" sz="2400" b="1" dirty="0">
                <a:solidFill>
                  <a:schemeClr val="accent1"/>
                </a:solidFill>
              </a:rPr>
              <a:t>ENDOCRINE</a:t>
            </a:r>
            <a:r>
              <a:rPr lang="en-IN" sz="2400" b="1" spc="-90" dirty="0">
                <a:solidFill>
                  <a:schemeClr val="accent1"/>
                </a:solidFill>
              </a:rPr>
              <a:t> </a:t>
            </a:r>
            <a:r>
              <a:rPr lang="en-IN" sz="2400" b="1" spc="-5" dirty="0">
                <a:solidFill>
                  <a:schemeClr val="accent1"/>
                </a:solidFill>
              </a:rPr>
              <a:t>GLANDS- </a:t>
            </a:r>
            <a:r>
              <a:rPr lang="en-IN" sz="2400" dirty="0"/>
              <a:t>Glands that secrete hormones directly into the blood circulation and not through a duct. </a:t>
            </a:r>
          </a:p>
          <a:p>
            <a:pPr marL="0" indent="0" algn="just">
              <a:buNone/>
            </a:pPr>
            <a:r>
              <a:rPr lang="en-IN" sz="2400" dirty="0"/>
              <a:t>EXAMPLE:</a:t>
            </a:r>
          </a:p>
          <a:p>
            <a:pPr algn="just"/>
            <a:r>
              <a:rPr lang="en-IN" sz="2400" dirty="0"/>
              <a:t>Pituitary gland</a:t>
            </a:r>
          </a:p>
          <a:p>
            <a:pPr algn="just"/>
            <a:r>
              <a:rPr lang="en-IN" sz="2400" dirty="0"/>
              <a:t>Thyroid gland</a:t>
            </a:r>
          </a:p>
          <a:p>
            <a:pPr algn="just"/>
            <a:r>
              <a:rPr lang="en-IN" sz="2400" dirty="0"/>
              <a:t>Parathyroid Gland </a:t>
            </a:r>
          </a:p>
          <a:p>
            <a:pPr algn="just"/>
            <a:r>
              <a:rPr lang="en-IN" sz="2400" dirty="0"/>
              <a:t>Adrenal glands</a:t>
            </a:r>
          </a:p>
          <a:p>
            <a:pPr algn="just"/>
            <a:r>
              <a:rPr lang="en-IN" sz="2400" dirty="0"/>
              <a:t>Pancreas</a:t>
            </a:r>
          </a:p>
          <a:p>
            <a:pPr algn="just"/>
            <a:r>
              <a:rPr lang="en-IN" sz="2400" dirty="0"/>
              <a:t>Pineal gland</a:t>
            </a:r>
          </a:p>
          <a:p>
            <a:pPr algn="just"/>
            <a:r>
              <a:rPr lang="en-IN" sz="2400" dirty="0"/>
              <a:t>Thymus Gland </a:t>
            </a:r>
          </a:p>
          <a:p>
            <a:pPr algn="just"/>
            <a:r>
              <a:rPr lang="en-IN" sz="2400" dirty="0"/>
              <a:t>Gonads (Testes/ Ovaries)</a:t>
            </a:r>
            <a:endParaRPr lang="en-IN" dirty="0"/>
          </a:p>
        </p:txBody>
      </p:sp>
      <p:sp>
        <p:nvSpPr>
          <p:cNvPr id="5" name="object 4">
            <a:extLst>
              <a:ext uri="{FF2B5EF4-FFF2-40B4-BE49-F238E27FC236}">
                <a16:creationId xmlns="" xmlns:a16="http://schemas.microsoft.com/office/drawing/2014/main" id="{84B89707-5357-4E5F-9CCC-311FFC1E483A}"/>
              </a:ext>
            </a:extLst>
          </p:cNvPr>
          <p:cNvSpPr/>
          <p:nvPr/>
        </p:nvSpPr>
        <p:spPr>
          <a:xfrm>
            <a:off x="7415561" y="1839686"/>
            <a:ext cx="4310742" cy="5018314"/>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888317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9309D67-A6A7-4820-9D72-0335C0B462E7}"/>
              </a:ext>
            </a:extLst>
          </p:cNvPr>
          <p:cNvSpPr>
            <a:spLocks noGrp="1"/>
          </p:cNvSpPr>
          <p:nvPr>
            <p:ph type="title"/>
          </p:nvPr>
        </p:nvSpPr>
        <p:spPr/>
        <p:txBody>
          <a:bodyPr>
            <a:normAutofit/>
          </a:bodyPr>
          <a:lstStyle/>
          <a:p>
            <a:pPr algn="ctr"/>
            <a:r>
              <a:rPr lang="en-US" sz="4000" b="1" dirty="0"/>
              <a:t>HORMONEs</a:t>
            </a:r>
          </a:p>
        </p:txBody>
      </p:sp>
      <p:sp>
        <p:nvSpPr>
          <p:cNvPr id="3" name="Content Placeholder 2">
            <a:extLst>
              <a:ext uri="{FF2B5EF4-FFF2-40B4-BE49-F238E27FC236}">
                <a16:creationId xmlns="" xmlns:a16="http://schemas.microsoft.com/office/drawing/2014/main" id="{BA447F66-D334-4A5E-A370-02019FCAE0D6}"/>
              </a:ext>
            </a:extLst>
          </p:cNvPr>
          <p:cNvSpPr>
            <a:spLocks noGrp="1"/>
          </p:cNvSpPr>
          <p:nvPr>
            <p:ph idx="1"/>
          </p:nvPr>
        </p:nvSpPr>
        <p:spPr>
          <a:xfrm>
            <a:off x="581192" y="1894115"/>
            <a:ext cx="10914122" cy="4887686"/>
          </a:xfrm>
        </p:spPr>
        <p:txBody>
          <a:bodyPr>
            <a:normAutofit fontScale="92500"/>
          </a:bodyPr>
          <a:lstStyle/>
          <a:p>
            <a:pPr marL="0" indent="0" algn="just">
              <a:lnSpc>
                <a:spcPct val="110000"/>
              </a:lnSpc>
              <a:buNone/>
            </a:pPr>
            <a:r>
              <a:rPr lang="en-US" sz="2400" dirty="0"/>
              <a:t>A hormone is a molecule that is released in one part of the body but regulates the activity of cells in other parts of the body by entering into the blood circulation. </a:t>
            </a:r>
          </a:p>
          <a:p>
            <a:pPr marL="0" indent="0" algn="just">
              <a:lnSpc>
                <a:spcPct val="110000"/>
              </a:lnSpc>
              <a:buNone/>
            </a:pPr>
            <a:r>
              <a:rPr lang="en-US" sz="2400" b="1" dirty="0"/>
              <a:t>FUNCTIONS</a:t>
            </a:r>
          </a:p>
          <a:p>
            <a:pPr algn="just">
              <a:lnSpc>
                <a:spcPct val="110000"/>
              </a:lnSpc>
            </a:pPr>
            <a:r>
              <a:rPr lang="en-US" sz="2400" dirty="0"/>
              <a:t>Help maintain homeostasis, despite imbalance,  such as infection, trauma, emotional stress,  dehydration, starvation, hemorrhage, and temperature extremes.</a:t>
            </a:r>
          </a:p>
          <a:p>
            <a:pPr algn="just">
              <a:lnSpc>
                <a:spcPct val="110000"/>
              </a:lnSpc>
            </a:pPr>
            <a:r>
              <a:rPr lang="en-US" sz="2400" dirty="0"/>
              <a:t>Help regulate metabolism and energy balance.</a:t>
            </a:r>
          </a:p>
          <a:p>
            <a:pPr algn="just">
              <a:lnSpc>
                <a:spcPct val="110000"/>
              </a:lnSpc>
            </a:pPr>
            <a:r>
              <a:rPr lang="en-US" sz="2400" dirty="0"/>
              <a:t>Help regulate contraction of smooth and cardiac muscle and secretion by glands.</a:t>
            </a:r>
          </a:p>
          <a:p>
            <a:pPr algn="just">
              <a:lnSpc>
                <a:spcPct val="110000"/>
              </a:lnSpc>
            </a:pPr>
            <a:r>
              <a:rPr lang="en-US" sz="2400" dirty="0"/>
              <a:t>Play a role in the smooth, sequential growth and development of the human body.</a:t>
            </a:r>
          </a:p>
          <a:p>
            <a:pPr algn="just">
              <a:lnSpc>
                <a:spcPct val="110000"/>
              </a:lnSpc>
            </a:pPr>
            <a:r>
              <a:rPr lang="en-US" sz="2400" dirty="0"/>
              <a:t>Contribute to the basic processes of reproduction,  including gamete production, fertilization, nourishment of the embryo and fetus, delivery, and nourishment of the newborn.</a:t>
            </a:r>
          </a:p>
        </p:txBody>
      </p:sp>
    </p:spTree>
    <p:extLst>
      <p:ext uri="{BB962C8B-B14F-4D97-AF65-F5344CB8AC3E}">
        <p14:creationId xmlns:p14="http://schemas.microsoft.com/office/powerpoint/2010/main" val="2082224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2336AEE-D04D-47AA-A2E7-DE8E1A35ED2E}"/>
              </a:ext>
            </a:extLst>
          </p:cNvPr>
          <p:cNvSpPr>
            <a:spLocks noGrp="1"/>
          </p:cNvSpPr>
          <p:nvPr>
            <p:ph type="title"/>
          </p:nvPr>
        </p:nvSpPr>
        <p:spPr/>
        <p:txBody>
          <a:bodyPr>
            <a:normAutofit/>
          </a:bodyPr>
          <a:lstStyle/>
          <a:p>
            <a:pPr algn="ctr"/>
            <a:r>
              <a:rPr lang="en-IN" sz="3600" b="1" dirty="0"/>
              <a:t>Chemical Classification of Hormones</a:t>
            </a:r>
          </a:p>
        </p:txBody>
      </p:sp>
      <p:graphicFrame>
        <p:nvGraphicFramePr>
          <p:cNvPr id="8" name="Content Placeholder 7">
            <a:extLst>
              <a:ext uri="{FF2B5EF4-FFF2-40B4-BE49-F238E27FC236}">
                <a16:creationId xmlns="" xmlns:a16="http://schemas.microsoft.com/office/drawing/2014/main" id="{6A1DCDFC-F4BD-45F9-983F-C924AA88F033}"/>
              </a:ext>
            </a:extLst>
          </p:cNvPr>
          <p:cNvGraphicFramePr>
            <a:graphicFrameLocks noGrp="1"/>
          </p:cNvGraphicFramePr>
          <p:nvPr>
            <p:ph idx="1"/>
            <p:extLst>
              <p:ext uri="{D42A27DB-BD31-4B8C-83A1-F6EECF244321}">
                <p14:modId xmlns:p14="http://schemas.microsoft.com/office/powerpoint/2010/main" val="2223530384"/>
              </p:ext>
            </p:extLst>
          </p:nvPr>
        </p:nvGraphicFramePr>
        <p:xfrm>
          <a:off x="445477" y="1868889"/>
          <a:ext cx="11306008" cy="4883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44293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C5FE07-2E3F-40D7-B942-DB74FBF2DEAD}"/>
              </a:ext>
            </a:extLst>
          </p:cNvPr>
          <p:cNvSpPr>
            <a:spLocks noGrp="1"/>
          </p:cNvSpPr>
          <p:nvPr>
            <p:ph type="title"/>
          </p:nvPr>
        </p:nvSpPr>
        <p:spPr>
          <a:xfrm>
            <a:off x="472334" y="691271"/>
            <a:ext cx="11229810" cy="821844"/>
          </a:xfrm>
        </p:spPr>
        <p:txBody>
          <a:bodyPr>
            <a:normAutofit/>
          </a:bodyPr>
          <a:lstStyle/>
          <a:p>
            <a:r>
              <a:rPr lang="en-IN" sz="2400" b="1" dirty="0"/>
              <a:t>Mechanisms of Hormone Action –A. Lipid soluble Hormones </a:t>
            </a:r>
          </a:p>
        </p:txBody>
      </p:sp>
      <p:sp>
        <p:nvSpPr>
          <p:cNvPr id="3" name="Content Placeholder 2">
            <a:extLst>
              <a:ext uri="{FF2B5EF4-FFF2-40B4-BE49-F238E27FC236}">
                <a16:creationId xmlns="" xmlns:a16="http://schemas.microsoft.com/office/drawing/2014/main" id="{211B4556-C147-4381-BB3D-D03735D4F74D}"/>
              </a:ext>
            </a:extLst>
          </p:cNvPr>
          <p:cNvSpPr>
            <a:spLocks noGrp="1"/>
          </p:cNvSpPr>
          <p:nvPr>
            <p:ph idx="1"/>
          </p:nvPr>
        </p:nvSpPr>
        <p:spPr>
          <a:xfrm>
            <a:off x="370115" y="1828799"/>
            <a:ext cx="6618514" cy="5344887"/>
          </a:xfrm>
        </p:spPr>
        <p:txBody>
          <a:bodyPr>
            <a:normAutofit fontScale="92500"/>
          </a:bodyPr>
          <a:lstStyle/>
          <a:p>
            <a:pPr algn="just">
              <a:lnSpc>
                <a:spcPct val="110000"/>
              </a:lnSpc>
            </a:pPr>
            <a:r>
              <a:rPr lang="en-IN" sz="2400" dirty="0"/>
              <a:t>Lipid soluble Hormones - </a:t>
            </a:r>
            <a:r>
              <a:rPr lang="en-US" sz="2400" dirty="0"/>
              <a:t> includes steroid hormones, bind to receptors within target cells.</a:t>
            </a:r>
          </a:p>
          <a:p>
            <a:pPr algn="just">
              <a:lnSpc>
                <a:spcPct val="110000"/>
              </a:lnSpc>
            </a:pPr>
            <a:r>
              <a:rPr lang="en-US" sz="2400" dirty="0"/>
              <a:t>A free lipid-soluble hormone molecule diffuses from the blood, through interstitial fluid, and through the lipid bilayer of the plasma membrane into a cell. </a:t>
            </a:r>
          </a:p>
          <a:p>
            <a:pPr algn="just">
              <a:lnSpc>
                <a:spcPct val="110000"/>
              </a:lnSpc>
            </a:pPr>
            <a:r>
              <a:rPr lang="en-US" sz="2400" dirty="0"/>
              <a:t>the hormone binds to and activates receptors located within the cytosol or nucleus. The activated receptor–hormone complex then alters gene expression: It turns specific genes of the nuclear DNA on or off. </a:t>
            </a:r>
          </a:p>
          <a:p>
            <a:pPr algn="just">
              <a:lnSpc>
                <a:spcPct val="110000"/>
              </a:lnSpc>
            </a:pPr>
            <a:r>
              <a:rPr lang="en-US" sz="2400" dirty="0"/>
              <a:t>The new proteins alter the cell’s activity and cause the responses typical of that hormone</a:t>
            </a:r>
            <a:endParaRPr lang="en-IN" sz="2400" dirty="0"/>
          </a:p>
          <a:p>
            <a:endParaRPr lang="en-IN" dirty="0"/>
          </a:p>
        </p:txBody>
      </p:sp>
      <p:pic>
        <p:nvPicPr>
          <p:cNvPr id="5" name="Picture 4">
            <a:extLst>
              <a:ext uri="{FF2B5EF4-FFF2-40B4-BE49-F238E27FC236}">
                <a16:creationId xmlns="" xmlns:a16="http://schemas.microsoft.com/office/drawing/2014/main" id="{9027F403-4F48-4549-814E-647B66856D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256" y="1828799"/>
            <a:ext cx="4582887" cy="5020942"/>
          </a:xfrm>
          <a:prstGeom prst="rect">
            <a:avLst/>
          </a:prstGeom>
        </p:spPr>
      </p:pic>
    </p:spTree>
    <p:extLst>
      <p:ext uri="{BB962C8B-B14F-4D97-AF65-F5344CB8AC3E}">
        <p14:creationId xmlns:p14="http://schemas.microsoft.com/office/powerpoint/2010/main" val="1905786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C5FE07-2E3F-40D7-B942-DB74FBF2DEAD}"/>
              </a:ext>
            </a:extLst>
          </p:cNvPr>
          <p:cNvSpPr>
            <a:spLocks noGrp="1"/>
          </p:cNvSpPr>
          <p:nvPr>
            <p:ph type="title"/>
          </p:nvPr>
        </p:nvSpPr>
        <p:spPr>
          <a:xfrm>
            <a:off x="500742" y="680385"/>
            <a:ext cx="11201401" cy="821844"/>
          </a:xfrm>
        </p:spPr>
        <p:txBody>
          <a:bodyPr>
            <a:normAutofit/>
          </a:bodyPr>
          <a:lstStyle/>
          <a:p>
            <a:r>
              <a:rPr lang="en-IN" sz="2400" b="1" dirty="0"/>
              <a:t>Mechanisms of Hormone Action- B. WATER soluble Hormones </a:t>
            </a:r>
          </a:p>
        </p:txBody>
      </p:sp>
      <p:sp>
        <p:nvSpPr>
          <p:cNvPr id="3" name="Content Placeholder 2">
            <a:extLst>
              <a:ext uri="{FF2B5EF4-FFF2-40B4-BE49-F238E27FC236}">
                <a16:creationId xmlns="" xmlns:a16="http://schemas.microsoft.com/office/drawing/2014/main" id="{211B4556-C147-4381-BB3D-D03735D4F74D}"/>
              </a:ext>
            </a:extLst>
          </p:cNvPr>
          <p:cNvSpPr>
            <a:spLocks noGrp="1"/>
          </p:cNvSpPr>
          <p:nvPr>
            <p:ph idx="1"/>
          </p:nvPr>
        </p:nvSpPr>
        <p:spPr>
          <a:xfrm>
            <a:off x="500742" y="1925514"/>
            <a:ext cx="6444344" cy="4853355"/>
          </a:xfrm>
        </p:spPr>
        <p:txBody>
          <a:bodyPr>
            <a:normAutofit/>
          </a:bodyPr>
          <a:lstStyle/>
          <a:p>
            <a:pPr algn="just">
              <a:lnSpc>
                <a:spcPct val="110000"/>
              </a:lnSpc>
            </a:pPr>
            <a:r>
              <a:rPr lang="en-US" sz="2400" dirty="0"/>
              <a:t>Water-soluble hormones (</a:t>
            </a:r>
            <a:r>
              <a:rPr lang="en-IN" sz="2400" dirty="0"/>
              <a:t>amine, peptide or protein)</a:t>
            </a:r>
            <a:r>
              <a:rPr lang="en-US" sz="2400" dirty="0"/>
              <a:t> bind to receptors that present on the cell surface/ plasma membrane </a:t>
            </a:r>
          </a:p>
          <a:p>
            <a:pPr algn="just">
              <a:lnSpc>
                <a:spcPct val="110000"/>
              </a:lnSpc>
            </a:pPr>
            <a:r>
              <a:rPr lang="en-US" sz="2400" dirty="0"/>
              <a:t>When a water-soluble hormone binds to its receptor at the outer surface of the plasma </a:t>
            </a:r>
            <a:r>
              <a:rPr lang="en-IN" sz="2400" dirty="0"/>
              <a:t>membrane</a:t>
            </a:r>
            <a:r>
              <a:rPr lang="en-US" sz="2400" dirty="0"/>
              <a:t>, intracellular changes takes place.  </a:t>
            </a:r>
          </a:p>
          <a:p>
            <a:pPr algn="just">
              <a:lnSpc>
                <a:spcPct val="110000"/>
              </a:lnSpc>
            </a:pPr>
            <a:r>
              <a:rPr lang="en-US" sz="2400" dirty="0"/>
              <a:t>These changes leads to series of activation or inactivation of intracellular enzymes or proteins or ion channels </a:t>
            </a:r>
            <a:r>
              <a:rPr lang="en-US" sz="2400" b="1" dirty="0"/>
              <a:t>(Signal transductions) </a:t>
            </a:r>
          </a:p>
          <a:p>
            <a:pPr algn="just">
              <a:lnSpc>
                <a:spcPct val="110000"/>
              </a:lnSpc>
            </a:pPr>
            <a:r>
              <a:rPr lang="en-US" sz="2400" dirty="0"/>
              <a:t>It results into the physiological response. </a:t>
            </a:r>
          </a:p>
        </p:txBody>
      </p:sp>
      <p:pic>
        <p:nvPicPr>
          <p:cNvPr id="5" name="Picture 4">
            <a:extLst>
              <a:ext uri="{FF2B5EF4-FFF2-40B4-BE49-F238E27FC236}">
                <a16:creationId xmlns="" xmlns:a16="http://schemas.microsoft.com/office/drawing/2014/main" id="{36152AB3-9181-4DA5-B4D7-26F0E5CB5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1914" y="1861456"/>
            <a:ext cx="4550229" cy="5011012"/>
          </a:xfrm>
          <a:prstGeom prst="rect">
            <a:avLst/>
          </a:prstGeom>
        </p:spPr>
      </p:pic>
    </p:spTree>
    <p:extLst>
      <p:ext uri="{BB962C8B-B14F-4D97-AF65-F5344CB8AC3E}">
        <p14:creationId xmlns:p14="http://schemas.microsoft.com/office/powerpoint/2010/main" val="4090258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A40BE29-895B-43B2-8BA1-8DB6B687FEB8}"/>
              </a:ext>
            </a:extLst>
          </p:cNvPr>
          <p:cNvSpPr>
            <a:spLocks noGrp="1"/>
          </p:cNvSpPr>
          <p:nvPr>
            <p:ph type="title"/>
          </p:nvPr>
        </p:nvSpPr>
        <p:spPr/>
        <p:txBody>
          <a:bodyPr/>
          <a:lstStyle/>
          <a:p>
            <a:r>
              <a:rPr lang="en-IN" dirty="0"/>
              <a:t>Pituitary Gland</a:t>
            </a:r>
          </a:p>
        </p:txBody>
      </p:sp>
      <p:sp>
        <p:nvSpPr>
          <p:cNvPr id="3" name="Content Placeholder 2">
            <a:extLst>
              <a:ext uri="{FF2B5EF4-FFF2-40B4-BE49-F238E27FC236}">
                <a16:creationId xmlns="" xmlns:a16="http://schemas.microsoft.com/office/drawing/2014/main" id="{8DDA386B-EF2E-494C-A814-08090B31B982}"/>
              </a:ext>
            </a:extLst>
          </p:cNvPr>
          <p:cNvSpPr>
            <a:spLocks noGrp="1"/>
          </p:cNvSpPr>
          <p:nvPr>
            <p:ph idx="1"/>
          </p:nvPr>
        </p:nvSpPr>
        <p:spPr>
          <a:xfrm>
            <a:off x="439678" y="1952531"/>
            <a:ext cx="7626636" cy="4687755"/>
          </a:xfrm>
        </p:spPr>
        <p:txBody>
          <a:bodyPr>
            <a:normAutofit/>
          </a:bodyPr>
          <a:lstStyle/>
          <a:p>
            <a:pPr marL="0" indent="0" algn="just">
              <a:lnSpc>
                <a:spcPct val="110000"/>
              </a:lnSpc>
              <a:buNone/>
            </a:pPr>
            <a:r>
              <a:rPr lang="en-US" sz="2400" dirty="0"/>
              <a:t>The pituitary gland or hypophysis is a pea-shaped structure that lies in the hypophyseal fossa of the sphenoid bone attached to the hypothalamus by a stalk called the infundibulum.</a:t>
            </a:r>
          </a:p>
          <a:p>
            <a:pPr marL="0" indent="0" algn="just">
              <a:lnSpc>
                <a:spcPct val="110000"/>
              </a:lnSpc>
              <a:buNone/>
            </a:pPr>
            <a:r>
              <a:rPr lang="en-US" sz="2400" dirty="0"/>
              <a:t>It is also called the “Master” endocrine gland because it secretes several hormones that control other endocrine glands.</a:t>
            </a:r>
          </a:p>
        </p:txBody>
      </p:sp>
      <p:pic>
        <p:nvPicPr>
          <p:cNvPr id="6" name="Picture 5">
            <a:extLst>
              <a:ext uri="{FF2B5EF4-FFF2-40B4-BE49-F238E27FC236}">
                <a16:creationId xmlns="" xmlns:a16="http://schemas.microsoft.com/office/drawing/2014/main" id="{27A63BA1-775A-4536-BC50-2B80D3233E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4332" y="1952531"/>
            <a:ext cx="3927668" cy="4426498"/>
          </a:xfrm>
          <a:prstGeom prst="rect">
            <a:avLst/>
          </a:prstGeom>
        </p:spPr>
      </p:pic>
    </p:spTree>
    <p:extLst>
      <p:ext uri="{BB962C8B-B14F-4D97-AF65-F5344CB8AC3E}">
        <p14:creationId xmlns:p14="http://schemas.microsoft.com/office/powerpoint/2010/main" val="278311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438525-3A84-4961-9470-DD3654D14076}"/>
              </a:ext>
            </a:extLst>
          </p:cNvPr>
          <p:cNvSpPr>
            <a:spLocks noGrp="1"/>
          </p:cNvSpPr>
          <p:nvPr>
            <p:ph type="title"/>
          </p:nvPr>
        </p:nvSpPr>
        <p:spPr/>
        <p:txBody>
          <a:bodyPr/>
          <a:lstStyle/>
          <a:p>
            <a:r>
              <a:rPr lang="en-IN" dirty="0"/>
              <a:t>Introduction </a:t>
            </a:r>
          </a:p>
        </p:txBody>
      </p:sp>
      <p:sp>
        <p:nvSpPr>
          <p:cNvPr id="3" name="Content Placeholder 2">
            <a:extLst>
              <a:ext uri="{FF2B5EF4-FFF2-40B4-BE49-F238E27FC236}">
                <a16:creationId xmlns="" xmlns:a16="http://schemas.microsoft.com/office/drawing/2014/main" id="{9D4F7544-8033-48EF-B3B6-7C9C7B5A8E1D}"/>
              </a:ext>
            </a:extLst>
          </p:cNvPr>
          <p:cNvSpPr>
            <a:spLocks noGrp="1"/>
          </p:cNvSpPr>
          <p:nvPr>
            <p:ph idx="1"/>
          </p:nvPr>
        </p:nvSpPr>
        <p:spPr>
          <a:xfrm>
            <a:off x="413658" y="1842599"/>
            <a:ext cx="11197150" cy="4765030"/>
          </a:xfrm>
        </p:spPr>
        <p:txBody>
          <a:bodyPr>
            <a:normAutofit lnSpcReduction="10000"/>
          </a:bodyPr>
          <a:lstStyle/>
          <a:p>
            <a:pPr algn="just">
              <a:lnSpc>
                <a:spcPct val="150000"/>
              </a:lnSpc>
            </a:pPr>
            <a:r>
              <a:rPr lang="en-IN" sz="2400" dirty="0"/>
              <a:t>The adrenal cortex secretes steroidal hormones which have glucocorticoid, mineralocorticoid and </a:t>
            </a:r>
            <a:r>
              <a:rPr lang="en-IN" sz="2400" dirty="0" smtClean="0"/>
              <a:t>weakly </a:t>
            </a:r>
            <a:r>
              <a:rPr lang="en-IN" sz="2400" dirty="0"/>
              <a:t>androgenic activities. </a:t>
            </a:r>
            <a:endParaRPr lang="en-IN" sz="2400" dirty="0" smtClean="0"/>
          </a:p>
          <a:p>
            <a:pPr algn="just">
              <a:lnSpc>
                <a:spcPct val="150000"/>
              </a:lnSpc>
            </a:pPr>
            <a:r>
              <a:rPr lang="en-IN" sz="2400" dirty="0"/>
              <a:t>The corticoids (both gluco and mineralo) are 21 carbon compounds having a </a:t>
            </a:r>
            <a:r>
              <a:rPr lang="en-IN" sz="2400" dirty="0" smtClean="0"/>
              <a:t>cyclopentanoperhydro-phenanthrene </a:t>
            </a:r>
            <a:r>
              <a:rPr lang="en-IN" sz="2400" dirty="0"/>
              <a:t>(steroid) nucleus. </a:t>
            </a:r>
            <a:endParaRPr lang="en-IN" sz="2400" dirty="0" smtClean="0"/>
          </a:p>
          <a:p>
            <a:pPr algn="just">
              <a:lnSpc>
                <a:spcPct val="150000"/>
              </a:lnSpc>
            </a:pPr>
            <a:r>
              <a:rPr lang="en-IN" sz="2400" dirty="0"/>
              <a:t>They are synthesized in the adrenal cortical cells from </a:t>
            </a:r>
            <a:r>
              <a:rPr lang="en-IN" sz="2400" dirty="0" smtClean="0"/>
              <a:t>precursor molecule </a:t>
            </a:r>
            <a:r>
              <a:rPr lang="en-IN" sz="2400" b="1" dirty="0" smtClean="0"/>
              <a:t>-cholesterol.</a:t>
            </a:r>
          </a:p>
          <a:p>
            <a:pPr algn="just">
              <a:lnSpc>
                <a:spcPct val="150000"/>
              </a:lnSpc>
            </a:pPr>
            <a:r>
              <a:rPr lang="en-IN" sz="2400" dirty="0"/>
              <a:t>Adrenal steroidogenesis takes place under the influence of ACTH which makes more cholesterol available for conversion to pregnenolone and induces steroidogenic enzymes. </a:t>
            </a:r>
            <a:endParaRPr lang="en-IN" sz="2400" b="1" dirty="0"/>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1639080" y="1828800"/>
              <a:ext cx="10263600" cy="3699000"/>
            </p14:xfrm>
          </p:contentPart>
        </mc:Choice>
        <mc:Fallback xmlns="">
          <p:pic>
            <p:nvPicPr>
              <p:cNvPr id="4" name="Ink 3"/>
              <p:cNvPicPr/>
              <p:nvPr/>
            </p:nvPicPr>
            <p:blipFill>
              <a:blip r:embed="rId3"/>
              <a:stretch>
                <a:fillRect/>
              </a:stretch>
            </p:blipFill>
            <p:spPr>
              <a:xfrm>
                <a:off x="1629720" y="1819440"/>
                <a:ext cx="10282320" cy="3717720"/>
              </a:xfrm>
              <a:prstGeom prst="rect">
                <a:avLst/>
              </a:prstGeom>
            </p:spPr>
          </p:pic>
        </mc:Fallback>
      </mc:AlternateContent>
    </p:spTree>
    <p:extLst>
      <p:ext uri="{BB962C8B-B14F-4D97-AF65-F5344CB8AC3E}">
        <p14:creationId xmlns:p14="http://schemas.microsoft.com/office/powerpoint/2010/main" val="19356137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A40BE29-895B-43B2-8BA1-8DB6B687FEB8}"/>
              </a:ext>
            </a:extLst>
          </p:cNvPr>
          <p:cNvSpPr>
            <a:spLocks noGrp="1"/>
          </p:cNvSpPr>
          <p:nvPr>
            <p:ph type="title"/>
          </p:nvPr>
        </p:nvSpPr>
        <p:spPr/>
        <p:txBody>
          <a:bodyPr/>
          <a:lstStyle/>
          <a:p>
            <a:r>
              <a:rPr lang="en-IN" dirty="0"/>
              <a:t>Pituitary Gland</a:t>
            </a:r>
          </a:p>
        </p:txBody>
      </p:sp>
      <p:sp>
        <p:nvSpPr>
          <p:cNvPr id="3" name="Content Placeholder 2">
            <a:extLst>
              <a:ext uri="{FF2B5EF4-FFF2-40B4-BE49-F238E27FC236}">
                <a16:creationId xmlns="" xmlns:a16="http://schemas.microsoft.com/office/drawing/2014/main" id="{8DDA386B-EF2E-494C-A814-08090B31B982}"/>
              </a:ext>
            </a:extLst>
          </p:cNvPr>
          <p:cNvSpPr>
            <a:spLocks noGrp="1"/>
          </p:cNvSpPr>
          <p:nvPr>
            <p:ph idx="1"/>
          </p:nvPr>
        </p:nvSpPr>
        <p:spPr>
          <a:xfrm>
            <a:off x="581192" y="1919873"/>
            <a:ext cx="10668000" cy="4687755"/>
          </a:xfrm>
        </p:spPr>
        <p:txBody>
          <a:bodyPr>
            <a:normAutofit/>
          </a:bodyPr>
          <a:lstStyle/>
          <a:p>
            <a:pPr marL="0" indent="0" algn="just">
              <a:lnSpc>
                <a:spcPct val="150000"/>
              </a:lnSpc>
              <a:buNone/>
            </a:pPr>
            <a:r>
              <a:rPr lang="en-IN" sz="2400" dirty="0"/>
              <a:t>Anatomically and functionally, t</a:t>
            </a:r>
            <a:r>
              <a:rPr lang="en-US" sz="2400" dirty="0"/>
              <a:t>he pituitary gland is divided into 2 parts </a:t>
            </a:r>
          </a:p>
          <a:p>
            <a:pPr algn="just">
              <a:lnSpc>
                <a:spcPct val="150000"/>
              </a:lnSpc>
            </a:pPr>
            <a:r>
              <a:rPr lang="en-US" sz="2400" dirty="0"/>
              <a:t>Anterior pituitary (Adenohypophysis) secretes hormones that regulate a wide range of bodily activities and are stimulated by releasing hormones and suppressed by inhibiting hormones from the hypothalamus.</a:t>
            </a:r>
          </a:p>
          <a:p>
            <a:pPr algn="just">
              <a:lnSpc>
                <a:spcPct val="150000"/>
              </a:lnSpc>
            </a:pPr>
            <a:r>
              <a:rPr lang="en-US" sz="2400" dirty="0"/>
              <a:t>Posterior pituitary (Neurohypophysis): - It is consist of neurons that store and release two hormones. </a:t>
            </a:r>
          </a:p>
        </p:txBody>
      </p:sp>
    </p:spTree>
    <p:extLst>
      <p:ext uri="{BB962C8B-B14F-4D97-AF65-F5344CB8AC3E}">
        <p14:creationId xmlns:p14="http://schemas.microsoft.com/office/powerpoint/2010/main" val="34723319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258C08-DF96-443D-9A3E-711B954441C3}"/>
              </a:ext>
            </a:extLst>
          </p:cNvPr>
          <p:cNvSpPr>
            <a:spLocks noGrp="1"/>
          </p:cNvSpPr>
          <p:nvPr>
            <p:ph type="title"/>
          </p:nvPr>
        </p:nvSpPr>
        <p:spPr/>
        <p:txBody>
          <a:bodyPr/>
          <a:lstStyle/>
          <a:p>
            <a:r>
              <a:rPr lang="en-IN" dirty="0">
                <a:latin typeface="Times New Roman" pitchFamily="18" charset="0"/>
                <a:cs typeface="Times New Roman" pitchFamily="18" charset="0"/>
              </a:rPr>
              <a:t>PITUITARY HORMON</a:t>
            </a:r>
            <a:r>
              <a:rPr lang="en-IN" spc="-40" dirty="0">
                <a:latin typeface="Times New Roman" pitchFamily="18" charset="0"/>
                <a:cs typeface="Times New Roman" pitchFamily="18" charset="0"/>
              </a:rPr>
              <a:t>E</a:t>
            </a:r>
            <a:r>
              <a:rPr lang="en-IN" dirty="0">
                <a:latin typeface="Times New Roman" pitchFamily="18" charset="0"/>
                <a:cs typeface="Times New Roman" pitchFamily="18" charset="0"/>
              </a:rPr>
              <a:t>S</a:t>
            </a:r>
            <a:endParaRPr lang="en-IN" dirty="0"/>
          </a:p>
        </p:txBody>
      </p:sp>
      <p:sp>
        <p:nvSpPr>
          <p:cNvPr id="3" name="Content Placeholder 2">
            <a:extLst>
              <a:ext uri="{FF2B5EF4-FFF2-40B4-BE49-F238E27FC236}">
                <a16:creationId xmlns="" xmlns:a16="http://schemas.microsoft.com/office/drawing/2014/main" id="{74ED8F2B-7391-4DED-BE53-B3B61163D2A9}"/>
              </a:ext>
            </a:extLst>
          </p:cNvPr>
          <p:cNvSpPr>
            <a:spLocks noGrp="1"/>
          </p:cNvSpPr>
          <p:nvPr>
            <p:ph idx="1"/>
          </p:nvPr>
        </p:nvSpPr>
        <p:spPr>
          <a:xfrm>
            <a:off x="407022" y="1832154"/>
            <a:ext cx="6842863" cy="3309891"/>
          </a:xfrm>
          <a:ln>
            <a:solidFill>
              <a:schemeClr val="accent1"/>
            </a:solidFill>
          </a:ln>
        </p:spPr>
        <p:txBody>
          <a:bodyPr>
            <a:normAutofit fontScale="92500" lnSpcReduction="10000"/>
          </a:bodyPr>
          <a:lstStyle/>
          <a:p>
            <a:pPr marL="0" indent="0" algn="just">
              <a:buNone/>
            </a:pPr>
            <a:r>
              <a:rPr lang="en-IN" sz="3000" b="1" dirty="0"/>
              <a:t>Anterior lobe: </a:t>
            </a:r>
            <a:r>
              <a:rPr lang="en-IN" sz="2400" dirty="0"/>
              <a:t>Secretary cells &amp; their Hormones </a:t>
            </a:r>
          </a:p>
          <a:p>
            <a:pPr algn="just"/>
            <a:r>
              <a:rPr lang="en-IN" sz="2400" dirty="0"/>
              <a:t>Somatotrophs - Growth hormone (GH) &amp; Insulin-like Growth Factor (IGF)</a:t>
            </a:r>
          </a:p>
          <a:p>
            <a:pPr algn="just"/>
            <a:r>
              <a:rPr lang="en-IN" sz="2400" dirty="0" err="1"/>
              <a:t>Thyrotrophs</a:t>
            </a:r>
            <a:r>
              <a:rPr lang="en-IN" sz="2400" dirty="0"/>
              <a:t>- Thyroid-stimulating hormone (TSH)</a:t>
            </a:r>
          </a:p>
          <a:p>
            <a:pPr algn="just"/>
            <a:r>
              <a:rPr lang="en-IN" sz="2400" dirty="0" err="1"/>
              <a:t>Corticotrophs</a:t>
            </a:r>
            <a:r>
              <a:rPr lang="en-IN" sz="2400" dirty="0"/>
              <a:t>- Adrenocorticotrophic hormone (ACTH)</a:t>
            </a:r>
          </a:p>
          <a:p>
            <a:pPr algn="just"/>
            <a:r>
              <a:rPr lang="en-IN" sz="2400" dirty="0"/>
              <a:t>Lactotrophs- Prolactin</a:t>
            </a:r>
          </a:p>
          <a:p>
            <a:pPr algn="just"/>
            <a:r>
              <a:rPr lang="en-IN" sz="2400" dirty="0"/>
              <a:t>Gonadotrophs- Follicle-stimulating hormone (FSH) &amp; Luteinizing hormone (LH) </a:t>
            </a:r>
            <a:endParaRPr lang="en-IN" sz="2000" dirty="0"/>
          </a:p>
        </p:txBody>
      </p:sp>
      <p:sp>
        <p:nvSpPr>
          <p:cNvPr id="5" name="TextBox 4">
            <a:extLst>
              <a:ext uri="{FF2B5EF4-FFF2-40B4-BE49-F238E27FC236}">
                <a16:creationId xmlns="" xmlns:a16="http://schemas.microsoft.com/office/drawing/2014/main" id="{08B56FD1-1EC1-4BC3-B863-225EF749FB97}"/>
              </a:ext>
            </a:extLst>
          </p:cNvPr>
          <p:cNvSpPr txBox="1"/>
          <p:nvPr/>
        </p:nvSpPr>
        <p:spPr>
          <a:xfrm>
            <a:off x="7380514" y="1832154"/>
            <a:ext cx="4230294" cy="1261884"/>
          </a:xfrm>
          <a:prstGeom prst="rect">
            <a:avLst/>
          </a:prstGeom>
          <a:noFill/>
          <a:ln>
            <a:solidFill>
              <a:schemeClr val="accent1"/>
            </a:solidFill>
          </a:ln>
        </p:spPr>
        <p:txBody>
          <a:bodyPr wrap="square">
            <a:spAutoFit/>
          </a:bodyPr>
          <a:lstStyle/>
          <a:p>
            <a:pPr>
              <a:buClr>
                <a:schemeClr val="accent1"/>
              </a:buClr>
            </a:pPr>
            <a:r>
              <a:rPr lang="en-IN" sz="2800" b="1" dirty="0"/>
              <a:t>Posterior lobe:</a:t>
            </a:r>
          </a:p>
          <a:p>
            <a:pPr marL="285750" indent="-285750">
              <a:buClr>
                <a:schemeClr val="accent1"/>
              </a:buClr>
              <a:buFont typeface="Wingdings" panose="05000000000000000000" pitchFamily="2" charset="2"/>
              <a:buChar char="§"/>
            </a:pPr>
            <a:r>
              <a:rPr lang="en-IN" sz="2400" dirty="0"/>
              <a:t>Vasopressin (ADH)</a:t>
            </a:r>
          </a:p>
          <a:p>
            <a:pPr marL="285750" indent="-285750">
              <a:buClr>
                <a:schemeClr val="accent1"/>
              </a:buClr>
              <a:buFont typeface="Wingdings" panose="05000000000000000000" pitchFamily="2" charset="2"/>
              <a:buChar char="§"/>
            </a:pPr>
            <a:r>
              <a:rPr lang="en-IN" sz="2400" dirty="0"/>
              <a:t>oxytocin</a:t>
            </a:r>
          </a:p>
        </p:txBody>
      </p:sp>
      <p:pic>
        <p:nvPicPr>
          <p:cNvPr id="7" name="Picture 6">
            <a:extLst>
              <a:ext uri="{FF2B5EF4-FFF2-40B4-BE49-F238E27FC236}">
                <a16:creationId xmlns="" xmlns:a16="http://schemas.microsoft.com/office/drawing/2014/main" id="{74387D5C-A66F-42A2-8AC7-ED63EC0241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766" y="5236471"/>
            <a:ext cx="10821042" cy="1583051"/>
          </a:xfrm>
          <a:prstGeom prst="rect">
            <a:avLst/>
          </a:prstGeom>
          <a:ln>
            <a:solidFill>
              <a:schemeClr val="accent1"/>
            </a:solidFill>
          </a:ln>
        </p:spPr>
      </p:pic>
    </p:spTree>
    <p:extLst>
      <p:ext uri="{BB962C8B-B14F-4D97-AF65-F5344CB8AC3E}">
        <p14:creationId xmlns:p14="http://schemas.microsoft.com/office/powerpoint/2010/main" val="2622045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C90EFC-6E3C-5E0B-5F0E-09F2EDF1669B}"/>
              </a:ext>
            </a:extLst>
          </p:cNvPr>
          <p:cNvSpPr>
            <a:spLocks noGrp="1"/>
          </p:cNvSpPr>
          <p:nvPr>
            <p:ph type="title"/>
          </p:nvPr>
        </p:nvSpPr>
        <p:spPr/>
        <p:txBody>
          <a:bodyPr/>
          <a:lstStyle/>
          <a:p>
            <a:endParaRPr lang="en-IN"/>
          </a:p>
        </p:txBody>
      </p:sp>
      <p:pic>
        <p:nvPicPr>
          <p:cNvPr id="5" name="Content Placeholder 4">
            <a:extLst>
              <a:ext uri="{FF2B5EF4-FFF2-40B4-BE49-F238E27FC236}">
                <a16:creationId xmlns="" xmlns:a16="http://schemas.microsoft.com/office/drawing/2014/main" id="{20FFBCE5-A68B-4B47-065A-3CA7AED521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0008" y="459296"/>
            <a:ext cx="11524773" cy="5288361"/>
          </a:xfrm>
        </p:spPr>
      </p:pic>
    </p:spTree>
    <p:extLst>
      <p:ext uri="{BB962C8B-B14F-4D97-AF65-F5344CB8AC3E}">
        <p14:creationId xmlns:p14="http://schemas.microsoft.com/office/powerpoint/2010/main" val="30542690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0D7920-DA9D-2FE8-0377-107F36DB8604}"/>
              </a:ext>
            </a:extLst>
          </p:cNvPr>
          <p:cNvSpPr>
            <a:spLocks noGrp="1"/>
          </p:cNvSpPr>
          <p:nvPr>
            <p:ph type="title"/>
          </p:nvPr>
        </p:nvSpPr>
        <p:spPr/>
        <p:txBody>
          <a:bodyPr/>
          <a:lstStyle/>
          <a:p>
            <a:endParaRPr lang="en-IN"/>
          </a:p>
        </p:txBody>
      </p:sp>
      <p:sp>
        <p:nvSpPr>
          <p:cNvPr id="3" name="Content Placeholder 2">
            <a:extLst>
              <a:ext uri="{FF2B5EF4-FFF2-40B4-BE49-F238E27FC236}">
                <a16:creationId xmlns="" xmlns:a16="http://schemas.microsoft.com/office/drawing/2014/main" id="{23395470-9CF8-456C-A954-20519D43F24F}"/>
              </a:ext>
            </a:extLst>
          </p:cNvPr>
          <p:cNvSpPr>
            <a:spLocks noGrp="1"/>
          </p:cNvSpPr>
          <p:nvPr>
            <p:ph idx="1"/>
          </p:nvPr>
        </p:nvSpPr>
        <p:spPr/>
        <p:txBody>
          <a:bodyPr/>
          <a:lstStyle/>
          <a:p>
            <a:endParaRPr lang="en-IN"/>
          </a:p>
        </p:txBody>
      </p:sp>
    </p:spTree>
    <p:extLst>
      <p:ext uri="{BB962C8B-B14F-4D97-AF65-F5344CB8AC3E}">
        <p14:creationId xmlns:p14="http://schemas.microsoft.com/office/powerpoint/2010/main" val="29150040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066256-8AC5-168C-1C38-A039E0F56E3A}"/>
              </a:ext>
            </a:extLst>
          </p:cNvPr>
          <p:cNvSpPr>
            <a:spLocks noGrp="1"/>
          </p:cNvSpPr>
          <p:nvPr>
            <p:ph type="title"/>
          </p:nvPr>
        </p:nvSpPr>
        <p:spPr/>
        <p:txBody>
          <a:bodyPr/>
          <a:lstStyle/>
          <a:p>
            <a:endParaRPr lang="en-IN"/>
          </a:p>
        </p:txBody>
      </p:sp>
      <p:sp>
        <p:nvSpPr>
          <p:cNvPr id="3" name="Content Placeholder 2">
            <a:extLst>
              <a:ext uri="{FF2B5EF4-FFF2-40B4-BE49-F238E27FC236}">
                <a16:creationId xmlns="" xmlns:a16="http://schemas.microsoft.com/office/drawing/2014/main" id="{EFBE17A9-F232-73FE-D5AC-D7DC3499695D}"/>
              </a:ext>
            </a:extLst>
          </p:cNvPr>
          <p:cNvSpPr>
            <a:spLocks noGrp="1"/>
          </p:cNvSpPr>
          <p:nvPr>
            <p:ph idx="1"/>
          </p:nvPr>
        </p:nvSpPr>
        <p:spPr/>
        <p:txBody>
          <a:bodyPr/>
          <a:lstStyle/>
          <a:p>
            <a:endParaRPr lang="en-IN"/>
          </a:p>
        </p:txBody>
      </p:sp>
    </p:spTree>
    <p:extLst>
      <p:ext uri="{BB962C8B-B14F-4D97-AF65-F5344CB8AC3E}">
        <p14:creationId xmlns:p14="http://schemas.microsoft.com/office/powerpoint/2010/main" val="5266197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D38E12-241C-4213-8B11-60FF98DCCCA9}"/>
              </a:ext>
            </a:extLst>
          </p:cNvPr>
          <p:cNvSpPr>
            <a:spLocks noGrp="1"/>
          </p:cNvSpPr>
          <p:nvPr>
            <p:ph type="title"/>
          </p:nvPr>
        </p:nvSpPr>
        <p:spPr/>
        <p:txBody>
          <a:bodyPr/>
          <a:lstStyle/>
          <a:p>
            <a:r>
              <a:rPr lang="en-IN" dirty="0"/>
              <a:t>Hypothalamus and Pituitary Gland</a:t>
            </a:r>
          </a:p>
        </p:txBody>
      </p:sp>
      <p:sp>
        <p:nvSpPr>
          <p:cNvPr id="3" name="Content Placeholder 2">
            <a:extLst>
              <a:ext uri="{FF2B5EF4-FFF2-40B4-BE49-F238E27FC236}">
                <a16:creationId xmlns="" xmlns:a16="http://schemas.microsoft.com/office/drawing/2014/main" id="{8A27A62D-8859-43EF-8A82-A0A774F2A562}"/>
              </a:ext>
            </a:extLst>
          </p:cNvPr>
          <p:cNvSpPr>
            <a:spLocks noGrp="1"/>
          </p:cNvSpPr>
          <p:nvPr>
            <p:ph idx="1"/>
          </p:nvPr>
        </p:nvSpPr>
        <p:spPr>
          <a:xfrm>
            <a:off x="581192" y="1894114"/>
            <a:ext cx="10848808" cy="4963886"/>
          </a:xfrm>
        </p:spPr>
        <p:txBody>
          <a:bodyPr>
            <a:normAutofit fontScale="92500" lnSpcReduction="20000"/>
          </a:bodyPr>
          <a:lstStyle/>
          <a:p>
            <a:pPr marL="0" indent="0" algn="just">
              <a:lnSpc>
                <a:spcPct val="120000"/>
              </a:lnSpc>
              <a:buNone/>
            </a:pPr>
            <a:r>
              <a:rPr lang="en-IN" sz="2600" b="1" dirty="0"/>
              <a:t>Hypophyseal Portal System</a:t>
            </a:r>
            <a:endParaRPr lang="en-US" sz="2600" dirty="0"/>
          </a:p>
          <a:p>
            <a:pPr algn="just">
              <a:lnSpc>
                <a:spcPct val="120000"/>
              </a:lnSpc>
            </a:pPr>
            <a:r>
              <a:rPr lang="en-US" sz="2600" dirty="0"/>
              <a:t>The </a:t>
            </a:r>
            <a:r>
              <a:rPr lang="en-IN" sz="2600" dirty="0"/>
              <a:t>neurosecretory cells in the hypothalamus </a:t>
            </a:r>
            <a:r>
              <a:rPr lang="en-US" sz="2600" dirty="0"/>
              <a:t>synthesize the releasing and inhibiting hormones in their cell bodies.</a:t>
            </a:r>
            <a:endParaRPr lang="en-IN" sz="2600" dirty="0"/>
          </a:p>
          <a:p>
            <a:pPr algn="just">
              <a:lnSpc>
                <a:spcPct val="120000"/>
              </a:lnSpc>
            </a:pPr>
            <a:r>
              <a:rPr lang="en-US" sz="2600" dirty="0"/>
              <a:t>Hypothalamic hormones that release or inhibit anterior pituitary hormones reach the anterior pituitary through a portal system. </a:t>
            </a:r>
            <a:endParaRPr lang="en-IN" sz="2600" dirty="0"/>
          </a:p>
          <a:p>
            <a:pPr algn="just">
              <a:lnSpc>
                <a:spcPct val="120000"/>
              </a:lnSpc>
            </a:pPr>
            <a:r>
              <a:rPr lang="en-US" sz="2600" dirty="0"/>
              <a:t>The superior hypophyseal arteries, branches of carotid arteries, bring blood into the hypothalamus. These arteries divide into a capillary network called the </a:t>
            </a:r>
            <a:r>
              <a:rPr lang="en-US" sz="2600" b="1" dirty="0"/>
              <a:t>primary plexus.</a:t>
            </a:r>
          </a:p>
          <a:p>
            <a:pPr algn="just">
              <a:lnSpc>
                <a:spcPct val="120000"/>
              </a:lnSpc>
            </a:pPr>
            <a:r>
              <a:rPr lang="en-US" sz="2600" dirty="0"/>
              <a:t>From the primary plexus, blood drains into the hypophyseal portal veins that pass down the anterior pituitary, the hypophyseal portal veins divide again and form another capillary network called the </a:t>
            </a:r>
            <a:r>
              <a:rPr lang="en-US" sz="2600" b="1" dirty="0"/>
              <a:t>secondary plexus.</a:t>
            </a:r>
          </a:p>
          <a:p>
            <a:endParaRPr lang="en-IN" dirty="0"/>
          </a:p>
        </p:txBody>
      </p:sp>
    </p:spTree>
    <p:extLst>
      <p:ext uri="{BB962C8B-B14F-4D97-AF65-F5344CB8AC3E}">
        <p14:creationId xmlns:p14="http://schemas.microsoft.com/office/powerpoint/2010/main" val="568685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0AD3C3-214B-4173-8E01-64E40ECB20C5}"/>
              </a:ext>
            </a:extLst>
          </p:cNvPr>
          <p:cNvSpPr>
            <a:spLocks noGrp="1"/>
          </p:cNvSpPr>
          <p:nvPr>
            <p:ph type="title"/>
          </p:nvPr>
        </p:nvSpPr>
        <p:spPr/>
        <p:txBody>
          <a:bodyPr/>
          <a:lstStyle/>
          <a:p>
            <a:endParaRPr lang="en-IN"/>
          </a:p>
        </p:txBody>
      </p:sp>
      <p:pic>
        <p:nvPicPr>
          <p:cNvPr id="5" name="Content Placeholder 4">
            <a:extLst>
              <a:ext uri="{FF2B5EF4-FFF2-40B4-BE49-F238E27FC236}">
                <a16:creationId xmlns="" xmlns:a16="http://schemas.microsoft.com/office/drawing/2014/main" id="{726AA8AE-C87E-4201-A8CF-195163FAEC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8343" y="82251"/>
            <a:ext cx="11484427" cy="6775749"/>
          </a:xfrm>
        </p:spPr>
      </p:pic>
    </p:spTree>
    <p:extLst>
      <p:ext uri="{BB962C8B-B14F-4D97-AF65-F5344CB8AC3E}">
        <p14:creationId xmlns:p14="http://schemas.microsoft.com/office/powerpoint/2010/main" val="23444913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7F2EBB-F50D-4289-8DFE-892279938231}"/>
              </a:ext>
            </a:extLst>
          </p:cNvPr>
          <p:cNvSpPr>
            <a:spLocks noGrp="1"/>
          </p:cNvSpPr>
          <p:nvPr>
            <p:ph type="title"/>
          </p:nvPr>
        </p:nvSpPr>
        <p:spPr/>
        <p:txBody>
          <a:bodyPr/>
          <a:lstStyle/>
          <a:p>
            <a:r>
              <a:rPr lang="en-IN" dirty="0"/>
              <a:t>Hypothalamus and Anterior Pituitary Gland</a:t>
            </a:r>
          </a:p>
        </p:txBody>
      </p:sp>
      <p:sp>
        <p:nvSpPr>
          <p:cNvPr id="3" name="Content Placeholder 2">
            <a:extLst>
              <a:ext uri="{FF2B5EF4-FFF2-40B4-BE49-F238E27FC236}">
                <a16:creationId xmlns="" xmlns:a16="http://schemas.microsoft.com/office/drawing/2014/main" id="{733938CE-13D3-484C-A55D-CACD25849C7E}"/>
              </a:ext>
            </a:extLst>
          </p:cNvPr>
          <p:cNvSpPr>
            <a:spLocks noGrp="1"/>
          </p:cNvSpPr>
          <p:nvPr>
            <p:ph idx="1"/>
          </p:nvPr>
        </p:nvSpPr>
        <p:spPr/>
        <p:txBody>
          <a:bodyPr/>
          <a:lstStyle/>
          <a:p>
            <a:endParaRPr lang="en-IN" dirty="0"/>
          </a:p>
        </p:txBody>
      </p:sp>
      <p:pic>
        <p:nvPicPr>
          <p:cNvPr id="4" name="Picture 3">
            <a:extLst>
              <a:ext uri="{FF2B5EF4-FFF2-40B4-BE49-F238E27FC236}">
                <a16:creationId xmlns="" xmlns:a16="http://schemas.microsoft.com/office/drawing/2014/main" id="{4F3B38D6-5A5A-49D1-9CA4-D420FECEE5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2229" y="1828731"/>
            <a:ext cx="9209314" cy="5029269"/>
          </a:xfrm>
          <a:prstGeom prst="rect">
            <a:avLst/>
          </a:prstGeom>
        </p:spPr>
      </p:pic>
    </p:spTree>
    <p:extLst>
      <p:ext uri="{BB962C8B-B14F-4D97-AF65-F5344CB8AC3E}">
        <p14:creationId xmlns:p14="http://schemas.microsoft.com/office/powerpoint/2010/main" val="5012502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B64D60-1401-4C1B-84DE-9661F39B52FA}"/>
              </a:ext>
            </a:extLst>
          </p:cNvPr>
          <p:cNvSpPr>
            <a:spLocks noGrp="1"/>
          </p:cNvSpPr>
          <p:nvPr>
            <p:ph type="title"/>
          </p:nvPr>
        </p:nvSpPr>
        <p:spPr>
          <a:xfrm>
            <a:off x="581192" y="702156"/>
            <a:ext cx="11029616" cy="1013800"/>
          </a:xfrm>
        </p:spPr>
        <p:txBody>
          <a:bodyPr/>
          <a:lstStyle/>
          <a:p>
            <a:r>
              <a:rPr lang="en-IN" dirty="0"/>
              <a:t>Hypothalamus and Anterior Pituitary Gland</a:t>
            </a:r>
          </a:p>
        </p:txBody>
      </p:sp>
      <p:pic>
        <p:nvPicPr>
          <p:cNvPr id="7" name="Content Placeholder 6">
            <a:extLst>
              <a:ext uri="{FF2B5EF4-FFF2-40B4-BE49-F238E27FC236}">
                <a16:creationId xmlns="" xmlns:a16="http://schemas.microsoft.com/office/drawing/2014/main" id="{FF15BD9A-2CB8-4191-9A53-D9F73B8FB2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03" y="2063568"/>
            <a:ext cx="12178397" cy="4489631"/>
          </a:xfrm>
        </p:spPr>
      </p:pic>
    </p:spTree>
    <p:extLst>
      <p:ext uri="{BB962C8B-B14F-4D97-AF65-F5344CB8AC3E}">
        <p14:creationId xmlns:p14="http://schemas.microsoft.com/office/powerpoint/2010/main" val="39846500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56538F-35B1-444A-8C4F-A82F63D14654}"/>
              </a:ext>
            </a:extLst>
          </p:cNvPr>
          <p:cNvSpPr>
            <a:spLocks noGrp="1"/>
          </p:cNvSpPr>
          <p:nvPr>
            <p:ph type="title"/>
          </p:nvPr>
        </p:nvSpPr>
        <p:spPr/>
        <p:txBody>
          <a:bodyPr/>
          <a:lstStyle/>
          <a:p>
            <a:r>
              <a:rPr lang="en-IN" dirty="0"/>
              <a:t>Hypothalamus and posterior Pituitary Gland</a:t>
            </a:r>
          </a:p>
        </p:txBody>
      </p:sp>
      <p:pic>
        <p:nvPicPr>
          <p:cNvPr id="5" name="Content Placeholder 4">
            <a:extLst>
              <a:ext uri="{FF2B5EF4-FFF2-40B4-BE49-F238E27FC236}">
                <a16:creationId xmlns="" xmlns:a16="http://schemas.microsoft.com/office/drawing/2014/main" id="{BC38412E-5FE6-41BE-B502-086968EC4D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7506" y="1873340"/>
            <a:ext cx="9869093" cy="4712098"/>
          </a:xfrm>
        </p:spPr>
      </p:pic>
    </p:spTree>
    <p:extLst>
      <p:ext uri="{BB962C8B-B14F-4D97-AF65-F5344CB8AC3E}">
        <p14:creationId xmlns:p14="http://schemas.microsoft.com/office/powerpoint/2010/main" val="218264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BIOSYNTHESIS</a:t>
            </a:r>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4042" y="1865539"/>
            <a:ext cx="11113879" cy="4877564"/>
          </a:xfrm>
        </p:spPr>
      </p:pic>
    </p:spTree>
    <p:extLst>
      <p:ext uri="{BB962C8B-B14F-4D97-AF65-F5344CB8AC3E}">
        <p14:creationId xmlns:p14="http://schemas.microsoft.com/office/powerpoint/2010/main" val="36689440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880BB7-B1EE-41F5-9230-7FB7AC8AD3C8}"/>
              </a:ext>
            </a:extLst>
          </p:cNvPr>
          <p:cNvSpPr>
            <a:spLocks noGrp="1"/>
          </p:cNvSpPr>
          <p:nvPr>
            <p:ph type="title"/>
          </p:nvPr>
        </p:nvSpPr>
        <p:spPr/>
        <p:txBody>
          <a:bodyPr>
            <a:normAutofit/>
          </a:bodyPr>
          <a:lstStyle/>
          <a:p>
            <a:pPr algn="ctr"/>
            <a:r>
              <a:rPr lang="en-US" sz="2400" dirty="0"/>
              <a:t>Anterior Pituitary- Human Growth Hormone and Insulin-like Growth Factors (IGF)</a:t>
            </a:r>
            <a:endParaRPr lang="en-IN" sz="2400" dirty="0"/>
          </a:p>
        </p:txBody>
      </p:sp>
      <p:sp>
        <p:nvSpPr>
          <p:cNvPr id="3" name="Content Placeholder 2">
            <a:extLst>
              <a:ext uri="{FF2B5EF4-FFF2-40B4-BE49-F238E27FC236}">
                <a16:creationId xmlns="" xmlns:a16="http://schemas.microsoft.com/office/drawing/2014/main" id="{894097C2-F22E-4051-B05D-D360D20CD719}"/>
              </a:ext>
            </a:extLst>
          </p:cNvPr>
          <p:cNvSpPr>
            <a:spLocks noGrp="1"/>
          </p:cNvSpPr>
          <p:nvPr>
            <p:ph idx="1"/>
          </p:nvPr>
        </p:nvSpPr>
        <p:spPr>
          <a:xfrm>
            <a:off x="446313" y="1715956"/>
            <a:ext cx="7587343" cy="5294444"/>
          </a:xfrm>
        </p:spPr>
        <p:txBody>
          <a:bodyPr>
            <a:normAutofit fontScale="92500"/>
          </a:bodyPr>
          <a:lstStyle/>
          <a:p>
            <a:pPr algn="just">
              <a:lnSpc>
                <a:spcPct val="170000"/>
              </a:lnSpc>
            </a:pPr>
            <a:r>
              <a:rPr lang="en-US" sz="2400" dirty="0"/>
              <a:t>The main function of hGH is to promote the synthesis and secretion of small protein hormones called insulin-like growth factors (IGF) in the liver, skeletal muscles, cartilage, bones etc. </a:t>
            </a:r>
          </a:p>
          <a:p>
            <a:pPr algn="just">
              <a:lnSpc>
                <a:spcPct val="170000"/>
              </a:lnSpc>
            </a:pPr>
            <a:r>
              <a:rPr lang="en-US" sz="2400" dirty="0"/>
              <a:t>It stimulates the growth and division of most body cells but especially those in the bones and skeletal muscles.</a:t>
            </a:r>
          </a:p>
          <a:p>
            <a:pPr algn="just">
              <a:lnSpc>
                <a:spcPct val="170000"/>
              </a:lnSpc>
            </a:pPr>
            <a:r>
              <a:rPr lang="en-US" sz="2400" dirty="0"/>
              <a:t>Body growth in response to the secretion of GH is evident during childhood and adolescence, and thereafter secretion of GH maintains the mass of bones and skeletal muscles.</a:t>
            </a:r>
          </a:p>
        </p:txBody>
      </p:sp>
      <p:sp>
        <p:nvSpPr>
          <p:cNvPr id="4" name="object 9">
            <a:extLst>
              <a:ext uri="{FF2B5EF4-FFF2-40B4-BE49-F238E27FC236}">
                <a16:creationId xmlns="" xmlns:a16="http://schemas.microsoft.com/office/drawing/2014/main" id="{1B3B36A4-E476-4FF2-A890-0859710DC9FB}"/>
              </a:ext>
            </a:extLst>
          </p:cNvPr>
          <p:cNvSpPr/>
          <p:nvPr/>
        </p:nvSpPr>
        <p:spPr>
          <a:xfrm>
            <a:off x="8196943" y="1817914"/>
            <a:ext cx="3548744" cy="5018315"/>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0516523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9BF8CF-D9B6-4C4E-A387-24702D969A94}"/>
              </a:ext>
            </a:extLst>
          </p:cNvPr>
          <p:cNvSpPr>
            <a:spLocks noGrp="1"/>
          </p:cNvSpPr>
          <p:nvPr>
            <p:ph type="title"/>
          </p:nvPr>
        </p:nvSpPr>
        <p:spPr/>
        <p:txBody>
          <a:bodyPr>
            <a:normAutofit/>
          </a:bodyPr>
          <a:lstStyle/>
          <a:p>
            <a:pPr algn="ctr"/>
            <a:r>
              <a:rPr lang="en-US" sz="2400" dirty="0"/>
              <a:t>Anterior Pituitary- A. Human Growth Hormone and Insulin-like Growth Factors (IGF)</a:t>
            </a:r>
            <a:endParaRPr lang="en-IN" sz="2400" dirty="0"/>
          </a:p>
        </p:txBody>
      </p:sp>
      <p:sp>
        <p:nvSpPr>
          <p:cNvPr id="3" name="Content Placeholder 2">
            <a:extLst>
              <a:ext uri="{FF2B5EF4-FFF2-40B4-BE49-F238E27FC236}">
                <a16:creationId xmlns="" xmlns:a16="http://schemas.microsoft.com/office/drawing/2014/main" id="{BABD9099-1356-4008-936E-AA0551E1F028}"/>
              </a:ext>
            </a:extLst>
          </p:cNvPr>
          <p:cNvSpPr>
            <a:spLocks noGrp="1"/>
          </p:cNvSpPr>
          <p:nvPr>
            <p:ph idx="1"/>
          </p:nvPr>
        </p:nvSpPr>
        <p:spPr>
          <a:xfrm>
            <a:off x="489858" y="1870226"/>
            <a:ext cx="11120950" cy="4987774"/>
          </a:xfrm>
        </p:spPr>
        <p:txBody>
          <a:bodyPr>
            <a:normAutofit fontScale="92500"/>
          </a:bodyPr>
          <a:lstStyle/>
          <a:p>
            <a:pPr algn="just">
              <a:lnSpc>
                <a:spcPct val="170000"/>
              </a:lnSpc>
            </a:pPr>
            <a:r>
              <a:rPr lang="en-US" sz="2400" b="1" dirty="0"/>
              <a:t>Protein Metabolism- </a:t>
            </a:r>
            <a:r>
              <a:rPr lang="en-US" sz="2400" dirty="0"/>
              <a:t>hGH and IGF is a protein anabolic hormone.  IGFs cause cells to grow and multiply by increasing uptake of amino acids into cells and accelerating protein synthesis. IGFs also decrease the breakdown of proteins and the use of amino acids for ATP production. </a:t>
            </a:r>
          </a:p>
          <a:p>
            <a:pPr algn="just">
              <a:lnSpc>
                <a:spcPct val="170000"/>
              </a:lnSpc>
            </a:pPr>
            <a:r>
              <a:rPr lang="en-IN" sz="2400" b="1" dirty="0"/>
              <a:t>Carbohydrate metabo</a:t>
            </a:r>
            <a:r>
              <a:rPr lang="en-US" sz="2400" b="1" dirty="0"/>
              <a:t>lism- </a:t>
            </a:r>
            <a:r>
              <a:rPr lang="en-US" sz="2400" dirty="0"/>
              <a:t>IGFs and hGH may also stimulate liver cells to release glucose into the blood.  </a:t>
            </a:r>
          </a:p>
          <a:p>
            <a:pPr algn="just">
              <a:lnSpc>
                <a:spcPct val="170000"/>
              </a:lnSpc>
            </a:pPr>
            <a:r>
              <a:rPr lang="en-US" sz="2400" b="1" dirty="0"/>
              <a:t>Lipid Metabolism- </a:t>
            </a:r>
            <a:r>
              <a:rPr lang="en-US" sz="2400" dirty="0"/>
              <a:t>IGFs and hGH enhance lipolysis in adipose tissue, which results in increased use of the released fatty acids for ATP production by body cells.     	</a:t>
            </a:r>
            <a:endParaRPr lang="en-IN" sz="2400" dirty="0"/>
          </a:p>
        </p:txBody>
      </p:sp>
    </p:spTree>
    <p:extLst>
      <p:ext uri="{BB962C8B-B14F-4D97-AF65-F5344CB8AC3E}">
        <p14:creationId xmlns:p14="http://schemas.microsoft.com/office/powerpoint/2010/main" val="26215948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880BB7-B1EE-41F5-9230-7FB7AC8AD3C8}"/>
              </a:ext>
            </a:extLst>
          </p:cNvPr>
          <p:cNvSpPr>
            <a:spLocks noGrp="1"/>
          </p:cNvSpPr>
          <p:nvPr>
            <p:ph type="title"/>
          </p:nvPr>
        </p:nvSpPr>
        <p:spPr>
          <a:xfrm>
            <a:off x="581192" y="702156"/>
            <a:ext cx="5819608" cy="1050444"/>
          </a:xfrm>
        </p:spPr>
        <p:txBody>
          <a:bodyPr>
            <a:normAutofit/>
          </a:bodyPr>
          <a:lstStyle/>
          <a:p>
            <a:r>
              <a:rPr lang="en-IN" sz="2400" spc="-15" dirty="0"/>
              <a:t>CONTROL </a:t>
            </a:r>
            <a:r>
              <a:rPr lang="en-IN" sz="2400" spc="-5" dirty="0"/>
              <a:t>OF </a:t>
            </a:r>
            <a:r>
              <a:rPr lang="en-IN" sz="2400" spc="-15" dirty="0"/>
              <a:t>GROWTH</a:t>
            </a:r>
            <a:r>
              <a:rPr lang="en-IN" sz="2400" spc="-25" dirty="0"/>
              <a:t> </a:t>
            </a:r>
            <a:r>
              <a:rPr lang="en-IN" sz="2400" dirty="0"/>
              <a:t>Hormones</a:t>
            </a:r>
          </a:p>
        </p:txBody>
      </p:sp>
      <p:sp>
        <p:nvSpPr>
          <p:cNvPr id="3" name="Content Placeholder 2">
            <a:extLst>
              <a:ext uri="{FF2B5EF4-FFF2-40B4-BE49-F238E27FC236}">
                <a16:creationId xmlns="" xmlns:a16="http://schemas.microsoft.com/office/drawing/2014/main" id="{894097C2-F22E-4051-B05D-D360D20CD719}"/>
              </a:ext>
            </a:extLst>
          </p:cNvPr>
          <p:cNvSpPr>
            <a:spLocks noGrp="1"/>
          </p:cNvSpPr>
          <p:nvPr>
            <p:ph idx="1"/>
          </p:nvPr>
        </p:nvSpPr>
        <p:spPr>
          <a:xfrm>
            <a:off x="581192" y="1905001"/>
            <a:ext cx="6385665" cy="4855028"/>
          </a:xfrm>
        </p:spPr>
        <p:txBody>
          <a:bodyPr>
            <a:normAutofit/>
          </a:bodyPr>
          <a:lstStyle/>
          <a:p>
            <a:pPr algn="just"/>
            <a:r>
              <a:rPr lang="en-US" sz="2400" dirty="0"/>
              <a:t>Somatotrophs in the anterior pituitary release bursts of GH every few hours, especially during sleep. </a:t>
            </a:r>
          </a:p>
          <a:p>
            <a:pPr algn="just"/>
            <a:r>
              <a:rPr lang="en-US" sz="2400" dirty="0"/>
              <a:t>Their secretary activity is controlled mainly by two hypothalamic hormones:  </a:t>
            </a:r>
          </a:p>
          <a:p>
            <a:pPr algn="just"/>
            <a:r>
              <a:rPr lang="en-US" sz="2400" dirty="0"/>
              <a:t>(1)growth hormone–releasing hormone (GHRH) promotes secretion of human GH, &amp; (2) growth hormone–inhibiting hormone (GHIH) suppresses it.</a:t>
            </a:r>
          </a:p>
          <a:p>
            <a:pPr algn="just"/>
            <a:r>
              <a:rPr lang="en-US" sz="2400" dirty="0"/>
              <a:t>A major regulator of GHRH and GHIH secretion is the blood glucose level</a:t>
            </a:r>
            <a:endParaRPr lang="en-IN" sz="2400" dirty="0"/>
          </a:p>
        </p:txBody>
      </p:sp>
      <p:pic>
        <p:nvPicPr>
          <p:cNvPr id="4" name="Picture 2">
            <a:extLst>
              <a:ext uri="{FF2B5EF4-FFF2-40B4-BE49-F238E27FC236}">
                <a16:creationId xmlns="" xmlns:a16="http://schemas.microsoft.com/office/drawing/2014/main" id="{3D954E95-AE7D-4809-9B71-58C158AB9F35}"/>
              </a:ext>
            </a:extLst>
          </p:cNvPr>
          <p:cNvPicPr>
            <a:picLocks noChangeAspect="1" noChangeArrowheads="1"/>
          </p:cNvPicPr>
          <p:nvPr/>
        </p:nvPicPr>
        <p:blipFill rotWithShape="1">
          <a:blip r:embed="rId2"/>
          <a:srcRect l="9970"/>
          <a:stretch/>
        </p:blipFill>
        <p:spPr bwMode="auto">
          <a:xfrm>
            <a:off x="7119257" y="118425"/>
            <a:ext cx="4760875" cy="6641604"/>
          </a:xfrm>
          <a:prstGeom prst="rect">
            <a:avLst/>
          </a:prstGeom>
          <a:noFill/>
          <a:ln w="9525">
            <a:noFill/>
            <a:miter lim="800000"/>
            <a:headEnd/>
            <a:tailEnd/>
          </a:ln>
          <a:effectLst/>
        </p:spPr>
      </p:pic>
    </p:spTree>
    <p:extLst>
      <p:ext uri="{BB962C8B-B14F-4D97-AF65-F5344CB8AC3E}">
        <p14:creationId xmlns:p14="http://schemas.microsoft.com/office/powerpoint/2010/main" val="39736323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3893AA-6263-4E4D-BBD0-CF3956D44E0E}"/>
              </a:ext>
            </a:extLst>
          </p:cNvPr>
          <p:cNvSpPr>
            <a:spLocks noGrp="1"/>
          </p:cNvSpPr>
          <p:nvPr>
            <p:ph type="title"/>
          </p:nvPr>
        </p:nvSpPr>
        <p:spPr/>
        <p:txBody>
          <a:bodyPr/>
          <a:lstStyle/>
          <a:p>
            <a:pPr algn="ctr"/>
            <a:r>
              <a:rPr lang="en-IN" sz="2800" spc="-10" dirty="0">
                <a:latin typeface="Times New Roman"/>
                <a:cs typeface="Times New Roman"/>
              </a:rPr>
              <a:t>Anterior Pituitary-</a:t>
            </a:r>
            <a:br>
              <a:rPr lang="en-IN" sz="2800" spc="-10" dirty="0">
                <a:latin typeface="Times New Roman"/>
                <a:cs typeface="Times New Roman"/>
              </a:rPr>
            </a:br>
            <a:r>
              <a:rPr lang="en-IN" sz="2800" spc="-10" dirty="0">
                <a:latin typeface="Times New Roman"/>
                <a:cs typeface="Times New Roman"/>
              </a:rPr>
              <a:t>B. Thyroid </a:t>
            </a:r>
            <a:r>
              <a:rPr lang="en-IN" sz="2800" spc="-5" dirty="0">
                <a:latin typeface="Times New Roman"/>
                <a:cs typeface="Times New Roman"/>
              </a:rPr>
              <a:t>Stimulating Hormone</a:t>
            </a:r>
            <a:r>
              <a:rPr lang="en-IN" sz="2800" spc="-85" dirty="0">
                <a:latin typeface="Times New Roman"/>
                <a:cs typeface="Times New Roman"/>
              </a:rPr>
              <a:t> </a:t>
            </a:r>
            <a:r>
              <a:rPr lang="en-IN" sz="2800" spc="-5" dirty="0">
                <a:latin typeface="Times New Roman"/>
                <a:cs typeface="Times New Roman"/>
              </a:rPr>
              <a:t>(TSH)</a:t>
            </a:r>
            <a:endParaRPr lang="en-IN" dirty="0"/>
          </a:p>
        </p:txBody>
      </p:sp>
      <p:sp>
        <p:nvSpPr>
          <p:cNvPr id="3" name="Content Placeholder 2">
            <a:extLst>
              <a:ext uri="{FF2B5EF4-FFF2-40B4-BE49-F238E27FC236}">
                <a16:creationId xmlns="" xmlns:a16="http://schemas.microsoft.com/office/drawing/2014/main" id="{C975152E-FD1D-4103-962A-E5C5BD181C94}"/>
              </a:ext>
            </a:extLst>
          </p:cNvPr>
          <p:cNvSpPr>
            <a:spLocks noGrp="1"/>
          </p:cNvSpPr>
          <p:nvPr>
            <p:ph idx="1"/>
          </p:nvPr>
        </p:nvSpPr>
        <p:spPr>
          <a:xfrm>
            <a:off x="581191" y="1872343"/>
            <a:ext cx="6897294" cy="4985657"/>
          </a:xfrm>
        </p:spPr>
        <p:txBody>
          <a:bodyPr>
            <a:normAutofit fontScale="92500"/>
          </a:bodyPr>
          <a:lstStyle/>
          <a:p>
            <a:pPr algn="just">
              <a:lnSpc>
                <a:spcPct val="150000"/>
              </a:lnSpc>
            </a:pPr>
            <a:r>
              <a:rPr lang="en-US" sz="2400" dirty="0"/>
              <a:t>Thyroid-stimulating hormone (TSH) stimulates the synthesis and secretion of the two thyroid hormones, triiodothyronine (T3) and thyroxine (T4), both produced by the thyroid gland. </a:t>
            </a:r>
          </a:p>
          <a:p>
            <a:pPr algn="just">
              <a:lnSpc>
                <a:spcPct val="150000"/>
              </a:lnSpc>
            </a:pPr>
            <a:r>
              <a:rPr lang="en-US" sz="2400" dirty="0"/>
              <a:t>Thyrotropin-releasing hormone (TRH) from the hypothalamus controls TSH secretion. </a:t>
            </a:r>
          </a:p>
          <a:p>
            <a:pPr algn="just">
              <a:lnSpc>
                <a:spcPct val="150000"/>
              </a:lnSpc>
            </a:pPr>
            <a:r>
              <a:rPr lang="en-US" sz="2400" dirty="0"/>
              <a:t>The release of TRH in turn depends on blood levels of T3 and T4; high levels of T3 and T4 inhibit secretion of TRH via negative feedback.</a:t>
            </a:r>
            <a:endParaRPr lang="en-IN" sz="2400" dirty="0"/>
          </a:p>
        </p:txBody>
      </p:sp>
      <p:pic>
        <p:nvPicPr>
          <p:cNvPr id="5" name="Picture 4">
            <a:extLst>
              <a:ext uri="{FF2B5EF4-FFF2-40B4-BE49-F238E27FC236}">
                <a16:creationId xmlns="" xmlns:a16="http://schemas.microsoft.com/office/drawing/2014/main" id="{E6684C2F-2D0D-42AB-9996-ED4B0FFEAA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8485" y="1796143"/>
            <a:ext cx="4212772" cy="5061857"/>
          </a:xfrm>
          <a:prstGeom prst="rect">
            <a:avLst/>
          </a:prstGeom>
        </p:spPr>
      </p:pic>
    </p:spTree>
    <p:extLst>
      <p:ext uri="{BB962C8B-B14F-4D97-AF65-F5344CB8AC3E}">
        <p14:creationId xmlns:p14="http://schemas.microsoft.com/office/powerpoint/2010/main" val="20739714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94E715-D9BE-4B63-AEE7-06EDF9EDC90E}"/>
              </a:ext>
            </a:extLst>
          </p:cNvPr>
          <p:cNvSpPr>
            <a:spLocks noGrp="1"/>
          </p:cNvSpPr>
          <p:nvPr>
            <p:ph type="title"/>
          </p:nvPr>
        </p:nvSpPr>
        <p:spPr/>
        <p:txBody>
          <a:bodyPr/>
          <a:lstStyle/>
          <a:p>
            <a:pPr algn="ctr"/>
            <a:r>
              <a:rPr lang="en-IN" sz="2800" spc="-10" dirty="0">
                <a:latin typeface="Times New Roman"/>
                <a:cs typeface="Times New Roman"/>
              </a:rPr>
              <a:t>Anterior Pituitary-  </a:t>
            </a:r>
            <a:br>
              <a:rPr lang="en-IN" sz="2800" spc="-10" dirty="0">
                <a:latin typeface="Times New Roman"/>
                <a:cs typeface="Times New Roman"/>
              </a:rPr>
            </a:br>
            <a:r>
              <a:rPr lang="en-IN" sz="2800" spc="-10" dirty="0">
                <a:latin typeface="Times New Roman"/>
                <a:cs typeface="Times New Roman"/>
              </a:rPr>
              <a:t>C. </a:t>
            </a:r>
            <a:r>
              <a:rPr lang="en-IN" dirty="0"/>
              <a:t>Adrenocorticotropic Hormone (ACTH)</a:t>
            </a:r>
          </a:p>
        </p:txBody>
      </p:sp>
      <p:sp>
        <p:nvSpPr>
          <p:cNvPr id="3" name="Content Placeholder 2">
            <a:extLst>
              <a:ext uri="{FF2B5EF4-FFF2-40B4-BE49-F238E27FC236}">
                <a16:creationId xmlns="" xmlns:a16="http://schemas.microsoft.com/office/drawing/2014/main" id="{96315A90-567A-425F-92D6-418F6EBBFE2F}"/>
              </a:ext>
            </a:extLst>
          </p:cNvPr>
          <p:cNvSpPr>
            <a:spLocks noGrp="1"/>
          </p:cNvSpPr>
          <p:nvPr>
            <p:ph idx="1"/>
          </p:nvPr>
        </p:nvSpPr>
        <p:spPr>
          <a:xfrm>
            <a:off x="581192" y="2180495"/>
            <a:ext cx="7158551" cy="4481561"/>
          </a:xfrm>
        </p:spPr>
        <p:txBody>
          <a:bodyPr>
            <a:normAutofit/>
          </a:bodyPr>
          <a:lstStyle/>
          <a:p>
            <a:pPr algn="just"/>
            <a:r>
              <a:rPr lang="en-IN" sz="2400" dirty="0"/>
              <a:t>Corticotropes secrete ACTH. </a:t>
            </a:r>
          </a:p>
          <a:p>
            <a:pPr algn="just"/>
            <a:r>
              <a:rPr lang="en-US" sz="2400" dirty="0"/>
              <a:t>ACTH controls the production and secretion of glucocorticoids (cortisol) by the cortex of the adrenal glands.</a:t>
            </a:r>
          </a:p>
          <a:p>
            <a:pPr algn="just"/>
            <a:r>
              <a:rPr lang="en-US" sz="2400" dirty="0"/>
              <a:t>Corticotropin-releasing hormone (CRH) from the hypothalamus stimulates the secretion of ACTH by corticotropes. Stress-related stimuli, such as low blood glucose or physical trauma. </a:t>
            </a:r>
          </a:p>
          <a:p>
            <a:pPr algn="just"/>
            <a:r>
              <a:rPr lang="en-US" sz="2400" dirty="0"/>
              <a:t>Glucocorticoids inhibit CRH and ACTH release via negative feedback</a:t>
            </a:r>
            <a:endParaRPr lang="en-IN" dirty="0"/>
          </a:p>
        </p:txBody>
      </p:sp>
      <p:pic>
        <p:nvPicPr>
          <p:cNvPr id="5" name="Picture 4">
            <a:extLst>
              <a:ext uri="{FF2B5EF4-FFF2-40B4-BE49-F238E27FC236}">
                <a16:creationId xmlns="" xmlns:a16="http://schemas.microsoft.com/office/drawing/2014/main" id="{AB60B7C4-27E7-4332-8977-75E803F659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3913" y="1896308"/>
            <a:ext cx="3788229" cy="4852834"/>
          </a:xfrm>
          <a:prstGeom prst="rect">
            <a:avLst/>
          </a:prstGeom>
        </p:spPr>
      </p:pic>
    </p:spTree>
    <p:extLst>
      <p:ext uri="{BB962C8B-B14F-4D97-AF65-F5344CB8AC3E}">
        <p14:creationId xmlns:p14="http://schemas.microsoft.com/office/powerpoint/2010/main" val="31232187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4EB5CB-4E61-4152-8B7F-329030E312BB}"/>
              </a:ext>
            </a:extLst>
          </p:cNvPr>
          <p:cNvSpPr>
            <a:spLocks noGrp="1"/>
          </p:cNvSpPr>
          <p:nvPr>
            <p:ph type="title"/>
          </p:nvPr>
        </p:nvSpPr>
        <p:spPr/>
        <p:txBody>
          <a:bodyPr>
            <a:normAutofit/>
          </a:bodyPr>
          <a:lstStyle/>
          <a:p>
            <a:pPr algn="ctr"/>
            <a:r>
              <a:rPr lang="en-IN" sz="2800" spc="-10" dirty="0">
                <a:latin typeface="Times New Roman"/>
                <a:cs typeface="Times New Roman"/>
              </a:rPr>
              <a:t>Anterior Pituitary-  </a:t>
            </a:r>
            <a:br>
              <a:rPr lang="en-IN" sz="2800" spc="-10" dirty="0">
                <a:latin typeface="Times New Roman"/>
                <a:cs typeface="Times New Roman"/>
              </a:rPr>
            </a:br>
            <a:r>
              <a:rPr lang="en-IN" sz="2200" spc="-10" dirty="0">
                <a:latin typeface="Times New Roman"/>
                <a:cs typeface="Times New Roman"/>
              </a:rPr>
              <a:t>D. </a:t>
            </a:r>
            <a:r>
              <a:rPr lang="en-IN" sz="2200" dirty="0"/>
              <a:t>Follicle-Stimulating Hormone (FSH) and Luteinizing Hormone (LH)</a:t>
            </a:r>
            <a:endParaRPr lang="en-IN" dirty="0"/>
          </a:p>
        </p:txBody>
      </p:sp>
      <p:sp>
        <p:nvSpPr>
          <p:cNvPr id="3" name="Content Placeholder 2">
            <a:extLst>
              <a:ext uri="{FF2B5EF4-FFF2-40B4-BE49-F238E27FC236}">
                <a16:creationId xmlns="" xmlns:a16="http://schemas.microsoft.com/office/drawing/2014/main" id="{A1FA2686-6E09-4325-9F1C-ABB5870E9924}"/>
              </a:ext>
            </a:extLst>
          </p:cNvPr>
          <p:cNvSpPr>
            <a:spLocks noGrp="1"/>
          </p:cNvSpPr>
          <p:nvPr>
            <p:ph idx="1"/>
          </p:nvPr>
        </p:nvSpPr>
        <p:spPr>
          <a:xfrm>
            <a:off x="581192" y="1839686"/>
            <a:ext cx="11029616" cy="4887685"/>
          </a:xfrm>
        </p:spPr>
        <p:txBody>
          <a:bodyPr>
            <a:normAutofit fontScale="92500" lnSpcReduction="10000"/>
          </a:bodyPr>
          <a:lstStyle/>
          <a:p>
            <a:pPr marL="0" indent="0" algn="just">
              <a:lnSpc>
                <a:spcPct val="110000"/>
              </a:lnSpc>
              <a:buNone/>
            </a:pPr>
            <a:r>
              <a:rPr lang="en-IN" sz="2400" b="1" dirty="0" err="1"/>
              <a:t>i</a:t>
            </a:r>
            <a:r>
              <a:rPr lang="en-IN" sz="2400" b="1" dirty="0"/>
              <a:t>. Follicle-Stimulating Hormone</a:t>
            </a:r>
          </a:p>
          <a:p>
            <a:pPr algn="just">
              <a:lnSpc>
                <a:spcPct val="110000"/>
              </a:lnSpc>
            </a:pPr>
            <a:r>
              <a:rPr lang="en-US" sz="2400" dirty="0"/>
              <a:t>In females, the ovaries are the targets for follicle-stimulating hormone (FSH). Each month FSH initiates the development of several ovarian follicles. </a:t>
            </a:r>
          </a:p>
          <a:p>
            <a:pPr algn="just">
              <a:lnSpc>
                <a:spcPct val="110000"/>
              </a:lnSpc>
            </a:pPr>
            <a:r>
              <a:rPr lang="en-US" sz="2400" dirty="0"/>
              <a:t>In males, FSH stimulates sperm production in the testes. </a:t>
            </a:r>
          </a:p>
          <a:p>
            <a:pPr algn="just">
              <a:lnSpc>
                <a:spcPct val="110000"/>
              </a:lnSpc>
            </a:pPr>
            <a:r>
              <a:rPr lang="en-US" sz="2400" dirty="0"/>
              <a:t>Gonadotropin-releasing hormone (GnRH) from the hypothalamus stimulates FSH release.  The release of GnRH and FSH is suppressed by estrogens in females and by testosterone in males through negative feedback systems.</a:t>
            </a:r>
          </a:p>
          <a:p>
            <a:pPr marL="0" indent="0" algn="just">
              <a:lnSpc>
                <a:spcPct val="110000"/>
              </a:lnSpc>
              <a:buNone/>
            </a:pPr>
            <a:r>
              <a:rPr lang="en-IN" sz="2400" b="1" dirty="0"/>
              <a:t>ii.  Luteinizing Hormone</a:t>
            </a:r>
          </a:p>
          <a:p>
            <a:pPr algn="just">
              <a:lnSpc>
                <a:spcPct val="110000"/>
              </a:lnSpc>
              <a:buFont typeface="Wingdings" panose="05000000000000000000" pitchFamily="2" charset="2"/>
              <a:buChar char="§"/>
            </a:pPr>
            <a:r>
              <a:rPr lang="en-US" sz="2400" dirty="0"/>
              <a:t>In females, luteinizing hormone (LH) triggers ovulation</a:t>
            </a:r>
            <a:r>
              <a:rPr lang="en-IN" sz="2400" dirty="0"/>
              <a:t> and </a:t>
            </a:r>
            <a:r>
              <a:rPr lang="en-US" sz="2400" dirty="0"/>
              <a:t>stimulates the formation of the corpus luteum in the ovary that secretes progesterone. </a:t>
            </a:r>
          </a:p>
          <a:p>
            <a:pPr algn="just">
              <a:lnSpc>
                <a:spcPct val="110000"/>
              </a:lnSpc>
              <a:buFont typeface="Wingdings" panose="05000000000000000000" pitchFamily="2" charset="2"/>
              <a:buChar char="§"/>
            </a:pPr>
            <a:r>
              <a:rPr lang="en-US" sz="2400" dirty="0"/>
              <a:t>In males, LH stimulates Leydig cells in the testes to secrete testosterone.</a:t>
            </a:r>
            <a:endParaRPr lang="en-IN" dirty="0"/>
          </a:p>
        </p:txBody>
      </p:sp>
    </p:spTree>
    <p:extLst>
      <p:ext uri="{BB962C8B-B14F-4D97-AF65-F5344CB8AC3E}">
        <p14:creationId xmlns:p14="http://schemas.microsoft.com/office/powerpoint/2010/main" val="13664055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186AC2-3BE8-4A95-94E2-06E91879903D}"/>
              </a:ext>
            </a:extLst>
          </p:cNvPr>
          <p:cNvSpPr>
            <a:spLocks noGrp="1"/>
          </p:cNvSpPr>
          <p:nvPr>
            <p:ph type="title"/>
          </p:nvPr>
        </p:nvSpPr>
        <p:spPr/>
        <p:txBody>
          <a:bodyPr/>
          <a:lstStyle/>
          <a:p>
            <a:r>
              <a:rPr lang="en-IN" dirty="0"/>
              <a:t>E. Prolactin (PRL)</a:t>
            </a:r>
          </a:p>
        </p:txBody>
      </p:sp>
      <p:sp>
        <p:nvSpPr>
          <p:cNvPr id="3" name="Content Placeholder 2">
            <a:extLst>
              <a:ext uri="{FF2B5EF4-FFF2-40B4-BE49-F238E27FC236}">
                <a16:creationId xmlns="" xmlns:a16="http://schemas.microsoft.com/office/drawing/2014/main" id="{16342982-D205-4C04-8366-0008F3F054E8}"/>
              </a:ext>
            </a:extLst>
          </p:cNvPr>
          <p:cNvSpPr>
            <a:spLocks noGrp="1"/>
          </p:cNvSpPr>
          <p:nvPr>
            <p:ph idx="1"/>
          </p:nvPr>
        </p:nvSpPr>
        <p:spPr>
          <a:xfrm>
            <a:off x="581192" y="2180496"/>
            <a:ext cx="11029616" cy="4481561"/>
          </a:xfrm>
        </p:spPr>
        <p:txBody>
          <a:bodyPr>
            <a:normAutofit fontScale="92500" lnSpcReduction="20000"/>
          </a:bodyPr>
          <a:lstStyle/>
          <a:p>
            <a:pPr algn="just">
              <a:lnSpc>
                <a:spcPct val="120000"/>
              </a:lnSpc>
            </a:pPr>
            <a:r>
              <a:rPr lang="en-US" sz="2400" dirty="0"/>
              <a:t>PRL initiates and maintains milk production by the mammary glands.</a:t>
            </a:r>
          </a:p>
          <a:p>
            <a:pPr algn="just">
              <a:lnSpc>
                <a:spcPct val="120000"/>
              </a:lnSpc>
            </a:pPr>
            <a:r>
              <a:rPr lang="en-US" sz="2400" dirty="0"/>
              <a:t>The hypothalamus secretes both inhibitory and excitatory hormones that regulate prolactin secretion. In females, prolactin inhibiting hormone (PIH), which is dopamine, inhibits the release of prolactin. </a:t>
            </a:r>
          </a:p>
          <a:p>
            <a:pPr algn="just">
              <a:lnSpc>
                <a:spcPct val="120000"/>
              </a:lnSpc>
            </a:pPr>
            <a:r>
              <a:rPr lang="en-US" sz="2400" dirty="0"/>
              <a:t>During pregnancy, the prolactin level rises, stimulated by prolactin-releasing hormone (PRH) from the hypothalamus. The sucking action of a nursing infant causes a reduction in the hypothalamic secretion of PIH.</a:t>
            </a:r>
          </a:p>
          <a:p>
            <a:pPr algn="just">
              <a:lnSpc>
                <a:spcPct val="120000"/>
              </a:lnSpc>
            </a:pPr>
            <a:r>
              <a:rPr lang="en-US" sz="2400" dirty="0"/>
              <a:t>The function of prolactin is not known in males, but its hypersecretion causes erectile dysfunction (impotency). </a:t>
            </a:r>
          </a:p>
          <a:p>
            <a:pPr algn="just">
              <a:lnSpc>
                <a:spcPct val="120000"/>
              </a:lnSpc>
            </a:pPr>
            <a:r>
              <a:rPr lang="en-US" sz="2400" dirty="0"/>
              <a:t>In females, hypersecretion of prolactin causes galactorrhea (inappropriate lactation) and amenorrhea (absence of menstrual cycles).</a:t>
            </a:r>
            <a:endParaRPr lang="en-IN" sz="2400" dirty="0"/>
          </a:p>
        </p:txBody>
      </p:sp>
    </p:spTree>
    <p:extLst>
      <p:ext uri="{BB962C8B-B14F-4D97-AF65-F5344CB8AC3E}">
        <p14:creationId xmlns:p14="http://schemas.microsoft.com/office/powerpoint/2010/main" val="25935961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8FD487-36BD-4BFF-9D52-5D841D1366AD}"/>
              </a:ext>
            </a:extLst>
          </p:cNvPr>
          <p:cNvSpPr>
            <a:spLocks noGrp="1"/>
          </p:cNvSpPr>
          <p:nvPr>
            <p:ph type="title"/>
          </p:nvPr>
        </p:nvSpPr>
        <p:spPr/>
        <p:txBody>
          <a:bodyPr/>
          <a:lstStyle/>
          <a:p>
            <a:r>
              <a:rPr lang="en-IN" dirty="0"/>
              <a:t>Posterior Pituitary (neurohypophysis)</a:t>
            </a:r>
          </a:p>
        </p:txBody>
      </p:sp>
      <p:sp>
        <p:nvSpPr>
          <p:cNvPr id="3" name="Content Placeholder 2">
            <a:extLst>
              <a:ext uri="{FF2B5EF4-FFF2-40B4-BE49-F238E27FC236}">
                <a16:creationId xmlns="" xmlns:a16="http://schemas.microsoft.com/office/drawing/2014/main" id="{D1CE2743-2130-4F2E-9B6E-03958CFFC824}"/>
              </a:ext>
            </a:extLst>
          </p:cNvPr>
          <p:cNvSpPr>
            <a:spLocks noGrp="1"/>
          </p:cNvSpPr>
          <p:nvPr>
            <p:ph idx="1"/>
          </p:nvPr>
        </p:nvSpPr>
        <p:spPr>
          <a:xfrm>
            <a:off x="642739" y="1855182"/>
            <a:ext cx="10598436" cy="4927874"/>
          </a:xfrm>
        </p:spPr>
        <p:txBody>
          <a:bodyPr>
            <a:normAutofit/>
          </a:bodyPr>
          <a:lstStyle/>
          <a:p>
            <a:pPr algn="just"/>
            <a:r>
              <a:rPr lang="en-US" sz="2400" dirty="0"/>
              <a:t>It does not synthesize hormones, it does store and release two hormones.</a:t>
            </a:r>
          </a:p>
          <a:p>
            <a:pPr algn="just"/>
            <a:r>
              <a:rPr lang="en-US" sz="2400" dirty="0"/>
              <a:t>It consists of axons and axon terminals of more than 10,000 hypothalamic neurons. </a:t>
            </a:r>
          </a:p>
          <a:p>
            <a:pPr algn="just"/>
            <a:r>
              <a:rPr lang="en-US" sz="2400" dirty="0"/>
              <a:t>The cell bodies of these neurons are in the paraventricular and supraoptic nuclei of the hypothalamus that secretes the hormone oxytocin and antidiuretic hormone (ADH) respectively. </a:t>
            </a:r>
          </a:p>
          <a:p>
            <a:pPr algn="just"/>
            <a:r>
              <a:rPr lang="en-US" sz="2400" dirty="0"/>
              <a:t>After their production in the cell bodies of neurons, oxytocin and ADH are packaged into secretory vesicles, which pass to the axon terminals in the posterior pituitary, where they are stored until nerve impulses trigger exocytosis and release of the hormone.</a:t>
            </a:r>
          </a:p>
        </p:txBody>
      </p:sp>
    </p:spTree>
    <p:extLst>
      <p:ext uri="{BB962C8B-B14F-4D97-AF65-F5344CB8AC3E}">
        <p14:creationId xmlns:p14="http://schemas.microsoft.com/office/powerpoint/2010/main" val="3701605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E3E26D3-8BF4-4550-811B-6DD40A435F52}"/>
              </a:ext>
            </a:extLst>
          </p:cNvPr>
          <p:cNvSpPr>
            <a:spLocks noGrp="1"/>
          </p:cNvSpPr>
          <p:nvPr>
            <p:ph type="title"/>
          </p:nvPr>
        </p:nvSpPr>
        <p:spPr/>
        <p:txBody>
          <a:bodyPr/>
          <a:lstStyle/>
          <a:p>
            <a:r>
              <a:rPr lang="en-IN" dirty="0"/>
              <a:t>A. Oxytocin</a:t>
            </a:r>
          </a:p>
        </p:txBody>
      </p:sp>
      <p:sp>
        <p:nvSpPr>
          <p:cNvPr id="3" name="Content Placeholder 2">
            <a:extLst>
              <a:ext uri="{FF2B5EF4-FFF2-40B4-BE49-F238E27FC236}">
                <a16:creationId xmlns="" xmlns:a16="http://schemas.microsoft.com/office/drawing/2014/main" id="{B3C0D40E-509E-4120-9749-F8E680CC6C0F}"/>
              </a:ext>
            </a:extLst>
          </p:cNvPr>
          <p:cNvSpPr>
            <a:spLocks noGrp="1"/>
          </p:cNvSpPr>
          <p:nvPr>
            <p:ph idx="1"/>
          </p:nvPr>
        </p:nvSpPr>
        <p:spPr>
          <a:xfrm>
            <a:off x="337457" y="2180496"/>
            <a:ext cx="4844143" cy="4797247"/>
          </a:xfrm>
        </p:spPr>
        <p:txBody>
          <a:bodyPr>
            <a:normAutofit fontScale="92500"/>
          </a:bodyPr>
          <a:lstStyle/>
          <a:p>
            <a:pPr marL="0" indent="0">
              <a:buNone/>
            </a:pPr>
            <a:r>
              <a:rPr lang="en-US" sz="2800" dirty="0"/>
              <a:t>Oxytocin affects two target tissues:  </a:t>
            </a:r>
          </a:p>
          <a:p>
            <a:pPr marL="0" indent="0">
              <a:lnSpc>
                <a:spcPct val="110000"/>
              </a:lnSpc>
              <a:buNone/>
            </a:pPr>
            <a:r>
              <a:rPr lang="en-US" sz="2800" b="1" dirty="0"/>
              <a:t>       A. The mother’s uterus </a:t>
            </a:r>
          </a:p>
          <a:p>
            <a:pPr marL="0" indent="0">
              <a:lnSpc>
                <a:spcPct val="110000"/>
              </a:lnSpc>
              <a:buNone/>
            </a:pPr>
            <a:r>
              <a:rPr lang="en-US" sz="2800" dirty="0"/>
              <a:t>Function- Contraction of smooth muscles of the uterus during labor that results in childbirth</a:t>
            </a:r>
          </a:p>
          <a:p>
            <a:pPr marL="0" indent="0">
              <a:lnSpc>
                <a:spcPct val="110000"/>
              </a:lnSpc>
              <a:buNone/>
            </a:pPr>
            <a:r>
              <a:rPr lang="en-US" sz="2800" b="1" dirty="0"/>
              <a:t>       B. Breasts</a:t>
            </a:r>
          </a:p>
          <a:p>
            <a:pPr marL="0" indent="0">
              <a:lnSpc>
                <a:spcPct val="110000"/>
              </a:lnSpc>
              <a:buNone/>
            </a:pPr>
            <a:r>
              <a:rPr lang="en-US" sz="2800" dirty="0"/>
              <a:t>Functions- Contraction of smooth muscles of breast cells that leads to the milk ejection. </a:t>
            </a:r>
          </a:p>
          <a:p>
            <a:pPr marL="0" indent="0">
              <a:buNone/>
            </a:pPr>
            <a:endParaRPr lang="en-US" dirty="0"/>
          </a:p>
        </p:txBody>
      </p:sp>
      <p:pic>
        <p:nvPicPr>
          <p:cNvPr id="5" name="Picture 4">
            <a:extLst>
              <a:ext uri="{FF2B5EF4-FFF2-40B4-BE49-F238E27FC236}">
                <a16:creationId xmlns="" xmlns:a16="http://schemas.microsoft.com/office/drawing/2014/main" id="{8F9D208B-DFFE-4ADD-9CCF-514D07874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6658" y="1908036"/>
            <a:ext cx="6387196" cy="4797247"/>
          </a:xfrm>
          <a:prstGeom prst="rect">
            <a:avLst/>
          </a:prstGeom>
        </p:spPr>
      </p:pic>
    </p:spTree>
    <p:extLst>
      <p:ext uri="{BB962C8B-B14F-4D97-AF65-F5344CB8AC3E}">
        <p14:creationId xmlns:p14="http://schemas.microsoft.com/office/powerpoint/2010/main" val="976245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E815F5-250F-49EE-B1A2-C140DDEDED39}"/>
              </a:ext>
            </a:extLst>
          </p:cNvPr>
          <p:cNvSpPr>
            <a:spLocks noGrp="1"/>
          </p:cNvSpPr>
          <p:nvPr>
            <p:ph type="title"/>
          </p:nvPr>
        </p:nvSpPr>
        <p:spPr/>
        <p:txBody>
          <a:bodyPr/>
          <a:lstStyle/>
          <a:p>
            <a:pPr algn="r"/>
            <a:r>
              <a:rPr lang="en-US" dirty="0"/>
              <a:t>+ve Feedback System</a:t>
            </a:r>
            <a:endParaRPr lang="en-IN" dirty="0"/>
          </a:p>
        </p:txBody>
      </p:sp>
      <p:sp>
        <p:nvSpPr>
          <p:cNvPr id="6" name="TextBox 5">
            <a:extLst>
              <a:ext uri="{FF2B5EF4-FFF2-40B4-BE49-F238E27FC236}">
                <a16:creationId xmlns="" xmlns:a16="http://schemas.microsoft.com/office/drawing/2014/main" id="{0213A0E0-E88B-4C37-A8E3-7F2BD217DEF2}"/>
              </a:ext>
            </a:extLst>
          </p:cNvPr>
          <p:cNvSpPr txBox="1"/>
          <p:nvPr/>
        </p:nvSpPr>
        <p:spPr>
          <a:xfrm>
            <a:off x="3624943" y="2024820"/>
            <a:ext cx="8240486" cy="4524315"/>
          </a:xfrm>
          <a:prstGeom prst="rect">
            <a:avLst/>
          </a:prstGeom>
          <a:noFill/>
        </p:spPr>
        <p:txBody>
          <a:bodyPr wrap="square" rtlCol="0">
            <a:spAutoFit/>
          </a:bodyPr>
          <a:lstStyle/>
          <a:p>
            <a:pPr marL="457200" indent="-457200" algn="just">
              <a:buFont typeface="+mj-lt"/>
              <a:buAutoNum type="arabicPeriod"/>
            </a:pPr>
            <a:r>
              <a:rPr lang="en-US" sz="2400" dirty="0"/>
              <a:t>The first contractions of labor (stimulus) push part of the fetus into the cervix</a:t>
            </a:r>
          </a:p>
          <a:p>
            <a:pPr marL="457200" indent="-457200" algn="just">
              <a:buFont typeface="+mj-lt"/>
              <a:buAutoNum type="arabicPeriod"/>
            </a:pPr>
            <a:r>
              <a:rPr lang="en-US" sz="2400" dirty="0"/>
              <a:t>It causes stimulation of </a:t>
            </a:r>
            <a:r>
              <a:rPr lang="en-IN" sz="2400" dirty="0"/>
              <a:t>Stretch-sensitive nerve cells</a:t>
            </a:r>
            <a:r>
              <a:rPr lang="en-US" sz="2400" dirty="0"/>
              <a:t> of the cervix.</a:t>
            </a:r>
          </a:p>
          <a:p>
            <a:pPr marL="457200" indent="-457200" algn="just">
              <a:buFont typeface="+mj-lt"/>
              <a:buAutoNum type="arabicPeriod"/>
            </a:pPr>
            <a:r>
              <a:rPr lang="en-US" sz="2400" dirty="0"/>
              <a:t>As stretching increases, they send more nerve impulses to the hypothalamus, which in turn releases oxytocin into the blood.</a:t>
            </a:r>
          </a:p>
          <a:p>
            <a:pPr marL="457200" indent="-457200" algn="just">
              <a:buFont typeface="+mj-lt"/>
              <a:buAutoNum type="arabicPeriod"/>
            </a:pPr>
            <a:r>
              <a:rPr lang="en-US" sz="2400" dirty="0"/>
              <a:t>Oxytocin causes muscles in the wall of the uterus (effector) to contract even more forcefully. </a:t>
            </a:r>
          </a:p>
          <a:p>
            <a:pPr marL="457200" indent="-457200" algn="just">
              <a:buFont typeface="+mj-lt"/>
              <a:buAutoNum type="arabicPeriod"/>
            </a:pPr>
            <a:r>
              <a:rPr lang="en-US" sz="2400" dirty="0"/>
              <a:t>The contractions push the fetus farther down the uterus, which stretches the cervix even more.</a:t>
            </a:r>
          </a:p>
          <a:p>
            <a:pPr marL="457200" indent="-457200" algn="just">
              <a:buFont typeface="+mj-lt"/>
              <a:buAutoNum type="arabicPeriod"/>
            </a:pPr>
            <a:r>
              <a:rPr lang="en-US" sz="2400" dirty="0"/>
              <a:t>The cycle of stretching, hormone release, and ever-stronger contractions is interrupted only by the birth of the baby.</a:t>
            </a:r>
            <a:endParaRPr lang="en-IN" sz="2400" dirty="0"/>
          </a:p>
        </p:txBody>
      </p:sp>
      <p:pic>
        <p:nvPicPr>
          <p:cNvPr id="10" name="Picture 9">
            <a:extLst>
              <a:ext uri="{FF2B5EF4-FFF2-40B4-BE49-F238E27FC236}">
                <a16:creationId xmlns="" xmlns:a16="http://schemas.microsoft.com/office/drawing/2014/main" id="{3D7B7142-030D-433A-B0C5-32468C2755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3542669" cy="6858000"/>
          </a:xfrm>
          <a:prstGeom prst="rect">
            <a:avLst/>
          </a:prstGeom>
        </p:spPr>
      </p:pic>
    </p:spTree>
    <p:extLst>
      <p:ext uri="{BB962C8B-B14F-4D97-AF65-F5344CB8AC3E}">
        <p14:creationId xmlns:p14="http://schemas.microsoft.com/office/powerpoint/2010/main" val="22251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638" y="41563"/>
            <a:ext cx="4780489" cy="6747682"/>
          </a:xfrm>
          <a:prstGeom prst="rect">
            <a:avLst/>
          </a:prstGeom>
        </p:spPr>
      </p:pic>
      <p:sp>
        <p:nvSpPr>
          <p:cNvPr id="5" name="Rectangle 4"/>
          <p:cNvSpPr/>
          <p:nvPr/>
        </p:nvSpPr>
        <p:spPr>
          <a:xfrm>
            <a:off x="8914783" y="4512025"/>
            <a:ext cx="3079113" cy="369332"/>
          </a:xfrm>
          <a:prstGeom prst="rect">
            <a:avLst/>
          </a:prstGeom>
        </p:spPr>
        <p:txBody>
          <a:bodyPr wrap="none">
            <a:spAutoFit/>
          </a:bodyPr>
          <a:lstStyle/>
          <a:p>
            <a:r>
              <a:rPr lang="en-IN" dirty="0" smtClean="0"/>
              <a:t>Fig from </a:t>
            </a:r>
            <a:r>
              <a:rPr lang="en-IN" dirty="0"/>
              <a:t>Wilson and Gisvold's </a:t>
            </a:r>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354" y="5486400"/>
            <a:ext cx="2247660" cy="1278082"/>
          </a:xfrm>
          <a:prstGeom prst="rect">
            <a:avLst/>
          </a:prstGeom>
        </p:spPr>
      </p:pic>
    </p:spTree>
    <p:extLst>
      <p:ext uri="{BB962C8B-B14F-4D97-AF65-F5344CB8AC3E}">
        <p14:creationId xmlns:p14="http://schemas.microsoft.com/office/powerpoint/2010/main" val="30694375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7387F8-BA29-4F71-A19D-876CCD1BB264}"/>
              </a:ext>
            </a:extLst>
          </p:cNvPr>
          <p:cNvSpPr>
            <a:spLocks noGrp="1"/>
          </p:cNvSpPr>
          <p:nvPr>
            <p:ph type="title"/>
          </p:nvPr>
        </p:nvSpPr>
        <p:spPr/>
        <p:txBody>
          <a:bodyPr/>
          <a:lstStyle/>
          <a:p>
            <a:r>
              <a:rPr lang="en-US" dirty="0"/>
              <a:t>+ve Feedback System- Milk ejection</a:t>
            </a:r>
            <a:endParaRPr lang="en-IN" dirty="0"/>
          </a:p>
        </p:txBody>
      </p:sp>
      <p:pic>
        <p:nvPicPr>
          <p:cNvPr id="9" name="Content Placeholder 8">
            <a:extLst>
              <a:ext uri="{FF2B5EF4-FFF2-40B4-BE49-F238E27FC236}">
                <a16:creationId xmlns="" xmlns:a16="http://schemas.microsoft.com/office/drawing/2014/main" id="{31B422E3-6F07-4607-90C8-8ABD14F0BF6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15785" y="1804873"/>
            <a:ext cx="9481457" cy="4933385"/>
          </a:xfrm>
        </p:spPr>
      </p:pic>
    </p:spTree>
    <p:extLst>
      <p:ext uri="{BB962C8B-B14F-4D97-AF65-F5344CB8AC3E}">
        <p14:creationId xmlns:p14="http://schemas.microsoft.com/office/powerpoint/2010/main" val="25990998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120593-764E-4299-8AB2-C8533D1A58D5}"/>
              </a:ext>
            </a:extLst>
          </p:cNvPr>
          <p:cNvSpPr>
            <a:spLocks noGrp="1"/>
          </p:cNvSpPr>
          <p:nvPr>
            <p:ph type="title"/>
          </p:nvPr>
        </p:nvSpPr>
        <p:spPr/>
        <p:txBody>
          <a:bodyPr/>
          <a:lstStyle/>
          <a:p>
            <a:r>
              <a:rPr lang="en-US" dirty="0"/>
              <a:t>Antidiuretic Hormones (ADH) </a:t>
            </a:r>
            <a:endParaRPr lang="en-IN" dirty="0"/>
          </a:p>
        </p:txBody>
      </p:sp>
      <p:sp>
        <p:nvSpPr>
          <p:cNvPr id="6" name="Content Placeholder 5">
            <a:extLst>
              <a:ext uri="{FF2B5EF4-FFF2-40B4-BE49-F238E27FC236}">
                <a16:creationId xmlns="" xmlns:a16="http://schemas.microsoft.com/office/drawing/2014/main" id="{8132E249-99CE-4708-80E1-9BC02EF65E33}"/>
              </a:ext>
            </a:extLst>
          </p:cNvPr>
          <p:cNvSpPr>
            <a:spLocks noGrp="1"/>
          </p:cNvSpPr>
          <p:nvPr>
            <p:ph idx="1"/>
          </p:nvPr>
        </p:nvSpPr>
        <p:spPr>
          <a:xfrm>
            <a:off x="581193" y="2180496"/>
            <a:ext cx="7485122" cy="4176761"/>
          </a:xfrm>
        </p:spPr>
        <p:txBody>
          <a:bodyPr>
            <a:normAutofit/>
          </a:bodyPr>
          <a:lstStyle/>
          <a:p>
            <a:pPr algn="just"/>
            <a:r>
              <a:rPr lang="en-US" sz="2400" dirty="0"/>
              <a:t>As its name implies, (antidiuretic) is a substance that decreases urine production.</a:t>
            </a:r>
          </a:p>
          <a:p>
            <a:pPr marL="0" indent="0" algn="just">
              <a:buNone/>
            </a:pPr>
            <a:r>
              <a:rPr lang="en-US" sz="2800" b="1" dirty="0"/>
              <a:t>Functions </a:t>
            </a:r>
          </a:p>
          <a:p>
            <a:pPr algn="just"/>
            <a:r>
              <a:rPr lang="en-US" sz="2400" dirty="0"/>
              <a:t>ADH causes the kidneys to return more water to the blood, thus decreasing urine volume. </a:t>
            </a:r>
          </a:p>
          <a:p>
            <a:pPr algn="just"/>
            <a:r>
              <a:rPr lang="en-US" sz="2400" dirty="0"/>
              <a:t>ADH also decreases the water lost through sweating and </a:t>
            </a:r>
          </a:p>
          <a:p>
            <a:pPr algn="just"/>
            <a:r>
              <a:rPr lang="en-US" sz="2400" dirty="0"/>
              <a:t>ADH causes constriction of arterioles, which increases blood pressure. </a:t>
            </a:r>
            <a:endParaRPr lang="en-IN" sz="2400" dirty="0"/>
          </a:p>
        </p:txBody>
      </p:sp>
      <p:pic>
        <p:nvPicPr>
          <p:cNvPr id="8" name="Picture 7">
            <a:extLst>
              <a:ext uri="{FF2B5EF4-FFF2-40B4-BE49-F238E27FC236}">
                <a16:creationId xmlns="" xmlns:a16="http://schemas.microsoft.com/office/drawing/2014/main" id="{8209960C-3A7A-4FEE-B9A1-A354E8116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4965" y="2470377"/>
            <a:ext cx="2915842" cy="3530456"/>
          </a:xfrm>
          <a:prstGeom prst="rect">
            <a:avLst/>
          </a:prstGeom>
        </p:spPr>
      </p:pic>
      <p:sp>
        <p:nvSpPr>
          <p:cNvPr id="3" name="Multiply 2"/>
          <p:cNvSpPr/>
          <p:nvPr/>
        </p:nvSpPr>
        <p:spPr>
          <a:xfrm>
            <a:off x="9205546" y="4536830"/>
            <a:ext cx="281354" cy="501162"/>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41158894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EA59B12-8E71-432E-8550-DD51F1056AF1}"/>
              </a:ext>
            </a:extLst>
          </p:cNvPr>
          <p:cNvSpPr>
            <a:spLocks noGrp="1"/>
          </p:cNvSpPr>
          <p:nvPr>
            <p:ph type="title"/>
          </p:nvPr>
        </p:nvSpPr>
        <p:spPr/>
        <p:txBody>
          <a:bodyPr/>
          <a:lstStyle/>
          <a:p>
            <a:r>
              <a:rPr lang="en-US" dirty="0"/>
              <a:t>ADH- Regulation  </a:t>
            </a:r>
            <a:endParaRPr lang="en-IN" dirty="0"/>
          </a:p>
        </p:txBody>
      </p:sp>
      <p:pic>
        <p:nvPicPr>
          <p:cNvPr id="5" name="Content Placeholder 4">
            <a:extLst>
              <a:ext uri="{FF2B5EF4-FFF2-40B4-BE49-F238E27FC236}">
                <a16:creationId xmlns="" xmlns:a16="http://schemas.microsoft.com/office/drawing/2014/main" id="{8FB977EC-7B0A-4652-AD07-9336011C9A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99354" y="53776"/>
            <a:ext cx="4038215" cy="6836882"/>
          </a:xfrm>
        </p:spPr>
      </p:pic>
      <p:sp>
        <p:nvSpPr>
          <p:cNvPr id="6" name="TextBox 5">
            <a:extLst>
              <a:ext uri="{FF2B5EF4-FFF2-40B4-BE49-F238E27FC236}">
                <a16:creationId xmlns="" xmlns:a16="http://schemas.microsoft.com/office/drawing/2014/main" id="{FDA4DE9D-753B-4E97-97A1-3E713423CA60}"/>
              </a:ext>
            </a:extLst>
          </p:cNvPr>
          <p:cNvSpPr txBox="1"/>
          <p:nvPr/>
        </p:nvSpPr>
        <p:spPr>
          <a:xfrm>
            <a:off x="504989" y="1785254"/>
            <a:ext cx="7463351" cy="5115311"/>
          </a:xfrm>
          <a:prstGeom prst="rect">
            <a:avLst/>
          </a:prstGeom>
          <a:noFill/>
        </p:spPr>
        <p:txBody>
          <a:bodyPr wrap="square" rtlCol="0">
            <a:spAutoFit/>
          </a:bodyPr>
          <a:lstStyle/>
          <a:p>
            <a:pPr marL="342900" indent="-342900" algn="just">
              <a:lnSpc>
                <a:spcPct val="150000"/>
              </a:lnSpc>
              <a:buFont typeface="+mj-lt"/>
              <a:buAutoNum type="arabicPeriod"/>
            </a:pPr>
            <a:r>
              <a:rPr lang="en-US" sz="2000" dirty="0"/>
              <a:t>High blood osmotic pressure or decreased blood volume)- due to dehydration or hemorrhage, diarrhea, or excessive sweating-stimulates osmoreceptors, neurons in the hypothalamus.</a:t>
            </a:r>
          </a:p>
          <a:p>
            <a:pPr marL="342900" indent="-342900" algn="just">
              <a:lnSpc>
                <a:spcPct val="150000"/>
              </a:lnSpc>
              <a:buFont typeface="+mj-lt"/>
              <a:buAutoNum type="arabicPeriod"/>
            </a:pPr>
            <a:r>
              <a:rPr lang="en-US" sz="2000" dirty="0"/>
              <a:t>Osmoreceptors activate the hypothalamic neurosecretory cells that synthesize and release ADH.</a:t>
            </a:r>
          </a:p>
          <a:p>
            <a:pPr marL="342900" indent="-342900" algn="just">
              <a:lnSpc>
                <a:spcPct val="150000"/>
              </a:lnSpc>
              <a:buFont typeface="+mj-lt"/>
              <a:buAutoNum type="arabicPeriod"/>
            </a:pPr>
            <a:r>
              <a:rPr lang="en-US" sz="2000" dirty="0"/>
              <a:t>The blood carries ADH to three target tissues: the kidneys, sudoriferous (sweat) glands, and blood vessel walls.</a:t>
            </a:r>
          </a:p>
          <a:p>
            <a:pPr marL="342900" indent="-342900" algn="just">
              <a:lnSpc>
                <a:spcPct val="150000"/>
              </a:lnSpc>
              <a:buFont typeface="+mj-lt"/>
              <a:buAutoNum type="arabicPeriod"/>
            </a:pPr>
            <a:r>
              <a:rPr lang="en-US" sz="2000" dirty="0"/>
              <a:t>The kidneys decrease urine output; sweat glands lower the water loss from the skin, and vasoconstriction increases the BP. </a:t>
            </a:r>
          </a:p>
          <a:p>
            <a:pPr marL="342900" indent="-342900" algn="just">
              <a:lnSpc>
                <a:spcPct val="150000"/>
              </a:lnSpc>
              <a:buFont typeface="+mj-lt"/>
              <a:buAutoNum type="arabicPeriod"/>
            </a:pPr>
            <a:r>
              <a:rPr lang="en-US" sz="2000" dirty="0"/>
              <a:t>This lower osmotic pressure of blood inhibits the osmoreceptors</a:t>
            </a:r>
          </a:p>
          <a:p>
            <a:pPr marL="342900" indent="-342900" algn="just">
              <a:lnSpc>
                <a:spcPct val="150000"/>
              </a:lnSpc>
              <a:buFont typeface="+mj-lt"/>
              <a:buAutoNum type="arabicPeriod"/>
            </a:pPr>
            <a:r>
              <a:rPr lang="en-US" sz="2000" dirty="0"/>
              <a:t>Inhibition of osmoreceptors reduces or stops ADH secretion. </a:t>
            </a:r>
            <a:endParaRPr lang="en-IN" sz="2000" dirty="0"/>
          </a:p>
        </p:txBody>
      </p:sp>
    </p:spTree>
    <p:extLst>
      <p:ext uri="{BB962C8B-B14F-4D97-AF65-F5344CB8AC3E}">
        <p14:creationId xmlns:p14="http://schemas.microsoft.com/office/powerpoint/2010/main" val="26659292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EB08FC-EC97-4980-A2DA-5D50F19EC27F}"/>
              </a:ext>
            </a:extLst>
          </p:cNvPr>
          <p:cNvSpPr>
            <a:spLocks noGrp="1"/>
          </p:cNvSpPr>
          <p:nvPr>
            <p:ph type="title"/>
          </p:nvPr>
        </p:nvSpPr>
        <p:spPr/>
        <p:txBody>
          <a:bodyPr/>
          <a:lstStyle/>
          <a:p>
            <a:r>
              <a:rPr lang="en-IN" dirty="0"/>
              <a:t>Thyroid Gland</a:t>
            </a:r>
          </a:p>
        </p:txBody>
      </p:sp>
      <p:sp>
        <p:nvSpPr>
          <p:cNvPr id="3" name="Content Placeholder 2">
            <a:extLst>
              <a:ext uri="{FF2B5EF4-FFF2-40B4-BE49-F238E27FC236}">
                <a16:creationId xmlns="" xmlns:a16="http://schemas.microsoft.com/office/drawing/2014/main" id="{3430B9CF-98AE-4C3B-A74F-4E6E24E5F132}"/>
              </a:ext>
            </a:extLst>
          </p:cNvPr>
          <p:cNvSpPr>
            <a:spLocks noGrp="1"/>
          </p:cNvSpPr>
          <p:nvPr>
            <p:ph idx="1"/>
          </p:nvPr>
        </p:nvSpPr>
        <p:spPr>
          <a:xfrm>
            <a:off x="581191" y="1715956"/>
            <a:ext cx="11153609" cy="4967873"/>
          </a:xfrm>
        </p:spPr>
        <p:txBody>
          <a:bodyPr>
            <a:normAutofit lnSpcReduction="10000"/>
          </a:bodyPr>
          <a:lstStyle/>
          <a:p>
            <a:pPr algn="just">
              <a:lnSpc>
                <a:spcPct val="160000"/>
              </a:lnSpc>
            </a:pPr>
            <a:r>
              <a:rPr lang="en-US" sz="2400" dirty="0"/>
              <a:t>The butterfly-shaped thyroid gland is located just inferior to the larynx (voice box). It is composed of the right and left lateral lobes, one on either side of the trachea, </a:t>
            </a:r>
          </a:p>
          <a:p>
            <a:pPr algn="just">
              <a:lnSpc>
                <a:spcPct val="160000"/>
              </a:lnSpc>
            </a:pPr>
            <a:r>
              <a:rPr lang="en-US" sz="2400" dirty="0"/>
              <a:t>Microscopic structure consists of spherical sacs called thyroid follicles, the wall of each follicle consists primarily of cells called follicular cells</a:t>
            </a:r>
          </a:p>
          <a:p>
            <a:pPr algn="just">
              <a:lnSpc>
                <a:spcPct val="160000"/>
              </a:lnSpc>
            </a:pPr>
            <a:r>
              <a:rPr lang="en-IN" sz="2400" dirty="0"/>
              <a:t>The follicular cells produce two hormones: thyroxine, which is also called tetraiodothyronine (T4), and triiodothyronine (T3)</a:t>
            </a:r>
            <a:r>
              <a:rPr lang="en-US" sz="2400" dirty="0"/>
              <a:t>. </a:t>
            </a:r>
          </a:p>
          <a:p>
            <a:pPr algn="just">
              <a:lnSpc>
                <a:spcPct val="160000"/>
              </a:lnSpc>
            </a:pPr>
            <a:r>
              <a:rPr lang="en-IN" sz="2400" dirty="0"/>
              <a:t>A few cells called parafollicular cells or C cells lie between follicles. They produce the hormone calcitonin (CT), which helps regulate calcium homeostasis.</a:t>
            </a:r>
          </a:p>
        </p:txBody>
      </p:sp>
    </p:spTree>
    <p:extLst>
      <p:ext uri="{BB962C8B-B14F-4D97-AF65-F5344CB8AC3E}">
        <p14:creationId xmlns:p14="http://schemas.microsoft.com/office/powerpoint/2010/main" val="36128373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FFAA1D-121E-4103-85DE-871FBD924A3F}"/>
              </a:ext>
            </a:extLst>
          </p:cNvPr>
          <p:cNvSpPr>
            <a:spLocks noGrp="1"/>
          </p:cNvSpPr>
          <p:nvPr>
            <p:ph type="title"/>
          </p:nvPr>
        </p:nvSpPr>
        <p:spPr/>
        <p:txBody>
          <a:bodyPr/>
          <a:lstStyle/>
          <a:p>
            <a:endParaRPr lang="en-IN" dirty="0"/>
          </a:p>
        </p:txBody>
      </p:sp>
      <p:pic>
        <p:nvPicPr>
          <p:cNvPr id="5" name="Content Placeholder 4">
            <a:extLst>
              <a:ext uri="{FF2B5EF4-FFF2-40B4-BE49-F238E27FC236}">
                <a16:creationId xmlns="" xmlns:a16="http://schemas.microsoft.com/office/drawing/2014/main" id="{7702C352-2972-4AB6-BA03-6A50854625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6571" y="125142"/>
            <a:ext cx="11462658" cy="6732858"/>
          </a:xfrm>
        </p:spPr>
      </p:pic>
    </p:spTree>
    <p:extLst>
      <p:ext uri="{BB962C8B-B14F-4D97-AF65-F5344CB8AC3E}">
        <p14:creationId xmlns:p14="http://schemas.microsoft.com/office/powerpoint/2010/main" val="18764060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EFD4BB-876C-4539-B0B6-633CEF3548FD}"/>
              </a:ext>
            </a:extLst>
          </p:cNvPr>
          <p:cNvSpPr>
            <a:spLocks noGrp="1"/>
          </p:cNvSpPr>
          <p:nvPr>
            <p:ph type="title"/>
          </p:nvPr>
        </p:nvSpPr>
        <p:spPr>
          <a:xfrm>
            <a:off x="581192" y="702156"/>
            <a:ext cx="7125894" cy="1013800"/>
          </a:xfrm>
        </p:spPr>
        <p:txBody>
          <a:bodyPr/>
          <a:lstStyle/>
          <a:p>
            <a:r>
              <a:rPr lang="en-US" dirty="0"/>
              <a:t>Biosynthesis, Storage, and Release of Thyroid Hormones</a:t>
            </a:r>
            <a:endParaRPr lang="en-IN" dirty="0"/>
          </a:p>
        </p:txBody>
      </p:sp>
      <p:sp>
        <p:nvSpPr>
          <p:cNvPr id="3" name="Content Placeholder 2">
            <a:extLst>
              <a:ext uri="{FF2B5EF4-FFF2-40B4-BE49-F238E27FC236}">
                <a16:creationId xmlns="" xmlns:a16="http://schemas.microsoft.com/office/drawing/2014/main" id="{18AFB8DC-5A9A-4934-BBFF-E1E04EF934BF}"/>
              </a:ext>
            </a:extLst>
          </p:cNvPr>
          <p:cNvSpPr>
            <a:spLocks noGrp="1"/>
          </p:cNvSpPr>
          <p:nvPr>
            <p:ph idx="1"/>
          </p:nvPr>
        </p:nvSpPr>
        <p:spPr>
          <a:xfrm>
            <a:off x="421676" y="1853924"/>
            <a:ext cx="7387149" cy="5004076"/>
          </a:xfrm>
        </p:spPr>
        <p:txBody>
          <a:bodyPr>
            <a:normAutofit fontScale="85000" lnSpcReduction="20000"/>
          </a:bodyPr>
          <a:lstStyle/>
          <a:p>
            <a:pPr marL="0" indent="0" algn="just">
              <a:lnSpc>
                <a:spcPct val="150000"/>
              </a:lnSpc>
              <a:buSzPct val="100000"/>
              <a:buNone/>
            </a:pPr>
            <a:r>
              <a:rPr lang="en-US" sz="2400" dirty="0"/>
              <a:t>Iodine is an essential element for the synthesis of thyroid hormones. </a:t>
            </a:r>
          </a:p>
          <a:p>
            <a:pPr marL="342900" indent="-342900" algn="just">
              <a:lnSpc>
                <a:spcPct val="150000"/>
              </a:lnSpc>
              <a:buSzPct val="100000"/>
              <a:buFont typeface="+mj-lt"/>
              <a:buAutoNum type="arabicPeriod"/>
            </a:pPr>
            <a:r>
              <a:rPr lang="en-US" sz="2400" dirty="0"/>
              <a:t>Iodide trapping. </a:t>
            </a:r>
          </a:p>
          <a:p>
            <a:pPr marL="342900" indent="-342900" algn="just">
              <a:lnSpc>
                <a:spcPct val="150000"/>
              </a:lnSpc>
              <a:buSzPct val="100000"/>
              <a:buFont typeface="+mj-lt"/>
              <a:buAutoNum type="arabicPeriod"/>
            </a:pPr>
            <a:r>
              <a:rPr lang="en-US" sz="2400" dirty="0"/>
              <a:t>Synthesis of TGB</a:t>
            </a:r>
          </a:p>
          <a:p>
            <a:pPr marL="342900" indent="-342900" algn="just">
              <a:lnSpc>
                <a:spcPct val="150000"/>
              </a:lnSpc>
              <a:buSzPct val="100000"/>
              <a:buFont typeface="+mj-lt"/>
              <a:buAutoNum type="arabicPeriod"/>
            </a:pPr>
            <a:r>
              <a:rPr lang="en-IN" sz="2400" dirty="0"/>
              <a:t>Oxidation of iodide</a:t>
            </a:r>
          </a:p>
          <a:p>
            <a:pPr marL="342900" indent="-342900" algn="just">
              <a:lnSpc>
                <a:spcPct val="150000"/>
              </a:lnSpc>
              <a:buSzPct val="100000"/>
              <a:buFont typeface="+mj-lt"/>
              <a:buAutoNum type="arabicPeriod"/>
            </a:pPr>
            <a:r>
              <a:rPr lang="en-IN" sz="2400" dirty="0"/>
              <a:t>Iodination of tyrosine</a:t>
            </a:r>
          </a:p>
          <a:p>
            <a:pPr marL="342900" indent="-342900" algn="just">
              <a:lnSpc>
                <a:spcPct val="150000"/>
              </a:lnSpc>
              <a:buSzPct val="100000"/>
              <a:buFont typeface="+mj-lt"/>
              <a:buAutoNum type="arabicPeriod"/>
            </a:pPr>
            <a:r>
              <a:rPr lang="en-US" sz="2400" dirty="0"/>
              <a:t>Coupling of T1 and T2.</a:t>
            </a:r>
            <a:endParaRPr lang="en-IN" sz="2400" dirty="0"/>
          </a:p>
          <a:p>
            <a:pPr marL="342900" indent="-342900" algn="just">
              <a:lnSpc>
                <a:spcPct val="150000"/>
              </a:lnSpc>
              <a:buSzPct val="100000"/>
              <a:buFont typeface="+mj-lt"/>
              <a:buAutoNum type="arabicPeriod"/>
            </a:pPr>
            <a:r>
              <a:rPr lang="en-US" sz="2400" dirty="0"/>
              <a:t>Pinocytosis</a:t>
            </a:r>
          </a:p>
          <a:p>
            <a:pPr marL="342900" indent="-342900" algn="just">
              <a:lnSpc>
                <a:spcPct val="150000"/>
              </a:lnSpc>
              <a:buSzPct val="100000"/>
              <a:buFont typeface="+mj-lt"/>
              <a:buAutoNum type="arabicPeriod"/>
            </a:pPr>
            <a:r>
              <a:rPr lang="en-IN" sz="2400" dirty="0"/>
              <a:t>Secretion of thyroid hormones. </a:t>
            </a:r>
            <a:endParaRPr lang="en-US" sz="2400" dirty="0"/>
          </a:p>
          <a:p>
            <a:pPr marL="342900" indent="-342900" algn="just">
              <a:lnSpc>
                <a:spcPct val="150000"/>
              </a:lnSpc>
              <a:buSzPct val="100000"/>
              <a:buFont typeface="+mj-lt"/>
              <a:buAutoNum type="arabicPeriod"/>
            </a:pPr>
            <a:r>
              <a:rPr lang="en-IN" sz="2400" dirty="0"/>
              <a:t>Transport in the blood.</a:t>
            </a:r>
          </a:p>
        </p:txBody>
      </p:sp>
      <p:pic>
        <p:nvPicPr>
          <p:cNvPr id="4" name="Content Placeholder 4">
            <a:extLst>
              <a:ext uri="{FF2B5EF4-FFF2-40B4-BE49-F238E27FC236}">
                <a16:creationId xmlns="" xmlns:a16="http://schemas.microsoft.com/office/drawing/2014/main" id="{709A8446-70C8-487B-B8FD-01E032B97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2771" y="1"/>
            <a:ext cx="4038600" cy="6858000"/>
          </a:xfrm>
          <a:prstGeom prst="rect">
            <a:avLst/>
          </a:prstGeom>
        </p:spPr>
      </p:pic>
    </p:spTree>
    <p:extLst>
      <p:ext uri="{BB962C8B-B14F-4D97-AF65-F5344CB8AC3E}">
        <p14:creationId xmlns:p14="http://schemas.microsoft.com/office/powerpoint/2010/main" val="13790364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9AFF43-9E65-41F1-B228-F11A340990D7}"/>
              </a:ext>
            </a:extLst>
          </p:cNvPr>
          <p:cNvSpPr>
            <a:spLocks noGrp="1"/>
          </p:cNvSpPr>
          <p:nvPr>
            <p:ph type="title"/>
          </p:nvPr>
        </p:nvSpPr>
        <p:spPr/>
        <p:txBody>
          <a:bodyPr/>
          <a:lstStyle/>
          <a:p>
            <a:r>
              <a:rPr lang="en-IN" dirty="0"/>
              <a:t>Actions of Thyroid Hormones</a:t>
            </a:r>
          </a:p>
        </p:txBody>
      </p:sp>
      <p:sp>
        <p:nvSpPr>
          <p:cNvPr id="4" name="Content Placeholder 3">
            <a:extLst>
              <a:ext uri="{FF2B5EF4-FFF2-40B4-BE49-F238E27FC236}">
                <a16:creationId xmlns="" xmlns:a16="http://schemas.microsoft.com/office/drawing/2014/main" id="{3F9D46E2-5B89-40CC-A178-BAFE536193A6}"/>
              </a:ext>
            </a:extLst>
          </p:cNvPr>
          <p:cNvSpPr>
            <a:spLocks noGrp="1"/>
          </p:cNvSpPr>
          <p:nvPr>
            <p:ph idx="1"/>
          </p:nvPr>
        </p:nvSpPr>
        <p:spPr>
          <a:xfrm>
            <a:off x="457200" y="1715956"/>
            <a:ext cx="10951029" cy="4989644"/>
          </a:xfrm>
        </p:spPr>
        <p:txBody>
          <a:bodyPr>
            <a:normAutofit fontScale="92500"/>
          </a:bodyPr>
          <a:lstStyle/>
          <a:p>
            <a:pPr marL="342900" indent="-342900" algn="just">
              <a:lnSpc>
                <a:spcPct val="150000"/>
              </a:lnSpc>
              <a:buFont typeface="+mj-lt"/>
              <a:buAutoNum type="arabicPeriod"/>
            </a:pPr>
            <a:r>
              <a:rPr lang="en-US" sz="2400" b="1" dirty="0"/>
              <a:t>Increase basal metabolic rate (BMR)-   </a:t>
            </a:r>
            <a:r>
              <a:rPr lang="en-US" sz="2400" dirty="0"/>
              <a:t>the rate of oxygen consumption under standard or basal conditions. by stimulating the use of cellular oxygen to produce ATP.</a:t>
            </a:r>
          </a:p>
          <a:p>
            <a:pPr marL="342900" indent="-342900" algn="just">
              <a:lnSpc>
                <a:spcPct val="150000"/>
              </a:lnSpc>
              <a:buFont typeface="+mj-lt"/>
              <a:buAutoNum type="arabicPeriod"/>
            </a:pPr>
            <a:r>
              <a:rPr lang="en-IN" sz="2400" b="1" dirty="0"/>
              <a:t>Calorigenic effect- </a:t>
            </a:r>
            <a:r>
              <a:rPr lang="en-US" sz="2400" dirty="0"/>
              <a:t>As cells produce and use more ATP, more heat is given off, and body temperature rises. This phenomenon is called calorigenic effect.   ATP stimulates the synthesis of additional Na+/K+ ATPase. </a:t>
            </a:r>
          </a:p>
          <a:p>
            <a:pPr marL="342900" indent="-342900" algn="just">
              <a:lnSpc>
                <a:spcPct val="150000"/>
              </a:lnSpc>
              <a:buFont typeface="+mj-lt"/>
              <a:buAutoNum type="arabicPeriod"/>
            </a:pPr>
            <a:r>
              <a:rPr lang="en-US" sz="2400" b="1" dirty="0"/>
              <a:t>Metabolism-</a:t>
            </a:r>
            <a:r>
              <a:rPr lang="en-US" sz="2400" dirty="0"/>
              <a:t>The thyroid hormones stimulate protein synthesis and increase the use of glucose and fatty acids for ATP production.   lipolysis and enhance cholesterol excretion, thus reducing blood cholesterol levels.</a:t>
            </a:r>
          </a:p>
        </p:txBody>
      </p:sp>
      <p:cxnSp>
        <p:nvCxnSpPr>
          <p:cNvPr id="7" name="Straight Arrow Connector 6">
            <a:extLst>
              <a:ext uri="{FF2B5EF4-FFF2-40B4-BE49-F238E27FC236}">
                <a16:creationId xmlns="" xmlns:a16="http://schemas.microsoft.com/office/drawing/2014/main" id="{222D1105-2B9A-48EE-9EFE-8A9686EA07B7}"/>
              </a:ext>
            </a:extLst>
          </p:cNvPr>
          <p:cNvCxnSpPr>
            <a:cxnSpLocks/>
          </p:cNvCxnSpPr>
          <p:nvPr/>
        </p:nvCxnSpPr>
        <p:spPr>
          <a:xfrm flipV="1">
            <a:off x="5590657" y="2242880"/>
            <a:ext cx="0" cy="23948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 xmlns:a16="http://schemas.microsoft.com/office/drawing/2014/main" id="{56B43C9C-1D4F-44D1-BED8-F1D3AC2BD022}"/>
              </a:ext>
            </a:extLst>
          </p:cNvPr>
          <p:cNvCxnSpPr>
            <a:cxnSpLocks/>
          </p:cNvCxnSpPr>
          <p:nvPr/>
        </p:nvCxnSpPr>
        <p:spPr>
          <a:xfrm flipV="1">
            <a:off x="8921263" y="3850614"/>
            <a:ext cx="0" cy="23948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 xmlns:a16="http://schemas.microsoft.com/office/drawing/2014/main" id="{1DC47DAB-8EED-416C-B335-DBA102127B25}"/>
              </a:ext>
            </a:extLst>
          </p:cNvPr>
          <p:cNvCxnSpPr>
            <a:cxnSpLocks/>
          </p:cNvCxnSpPr>
          <p:nvPr/>
        </p:nvCxnSpPr>
        <p:spPr>
          <a:xfrm flipV="1">
            <a:off x="6170526" y="5511524"/>
            <a:ext cx="0" cy="23948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3261253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9AFF43-9E65-41F1-B228-F11A340990D7}"/>
              </a:ext>
            </a:extLst>
          </p:cNvPr>
          <p:cNvSpPr>
            <a:spLocks noGrp="1"/>
          </p:cNvSpPr>
          <p:nvPr>
            <p:ph type="title"/>
          </p:nvPr>
        </p:nvSpPr>
        <p:spPr/>
        <p:txBody>
          <a:bodyPr/>
          <a:lstStyle/>
          <a:p>
            <a:r>
              <a:rPr lang="en-IN" dirty="0"/>
              <a:t>Actions of Thyroid Hormones</a:t>
            </a:r>
          </a:p>
        </p:txBody>
      </p:sp>
      <p:sp>
        <p:nvSpPr>
          <p:cNvPr id="4" name="Content Placeholder 3">
            <a:extLst>
              <a:ext uri="{FF2B5EF4-FFF2-40B4-BE49-F238E27FC236}">
                <a16:creationId xmlns="" xmlns:a16="http://schemas.microsoft.com/office/drawing/2014/main" id="{3F9D46E2-5B89-40CC-A178-BAFE536193A6}"/>
              </a:ext>
            </a:extLst>
          </p:cNvPr>
          <p:cNvSpPr>
            <a:spLocks noGrp="1"/>
          </p:cNvSpPr>
          <p:nvPr>
            <p:ph idx="1"/>
          </p:nvPr>
        </p:nvSpPr>
        <p:spPr>
          <a:xfrm>
            <a:off x="457200" y="1715956"/>
            <a:ext cx="11153608" cy="5268686"/>
          </a:xfrm>
        </p:spPr>
        <p:txBody>
          <a:bodyPr>
            <a:normAutofit/>
          </a:bodyPr>
          <a:lstStyle/>
          <a:p>
            <a:pPr marL="457200" indent="-457200" algn="just">
              <a:lnSpc>
                <a:spcPct val="150000"/>
              </a:lnSpc>
              <a:buFont typeface="+mj-lt"/>
              <a:buAutoNum type="arabicPeriod" startAt="4"/>
            </a:pPr>
            <a:r>
              <a:rPr lang="en-US" sz="2400" b="1" dirty="0"/>
              <a:t>Sympathetic activity- </a:t>
            </a:r>
            <a:r>
              <a:rPr lang="en-US" sz="2400" dirty="0"/>
              <a:t>The thyroid hormones enhance some actions of the norepinephrine and epinephrine.</a:t>
            </a:r>
          </a:p>
          <a:p>
            <a:pPr marL="457200" indent="-457200" algn="just">
              <a:lnSpc>
                <a:spcPct val="150000"/>
              </a:lnSpc>
              <a:buFont typeface="+mj-lt"/>
              <a:buAutoNum type="arabicPeriod" startAt="4"/>
            </a:pPr>
            <a:r>
              <a:rPr lang="en-US" sz="2400" b="1" dirty="0"/>
              <a:t>Growth and development- </a:t>
            </a:r>
            <a:r>
              <a:rPr lang="en-US" sz="2400" dirty="0"/>
              <a:t>Together with human growth hormone and insulin, thyroid hormones accelerate body growth, particularly the growth of the nervous and skeletal systems.</a:t>
            </a:r>
          </a:p>
          <a:p>
            <a:pPr marL="457200" indent="-457200" algn="just">
              <a:lnSpc>
                <a:spcPct val="150000"/>
              </a:lnSpc>
              <a:buFont typeface="+mj-lt"/>
              <a:buAutoNum type="arabicPeriod" startAt="4"/>
            </a:pPr>
            <a:r>
              <a:rPr lang="en-US" sz="2400" b="1" dirty="0"/>
              <a:t>Memories and Mood-</a:t>
            </a:r>
            <a:r>
              <a:rPr lang="en-US" sz="2400" dirty="0"/>
              <a:t> Deficiency of thyroid hormones during fetal development, infancy, or childhood causes severe </a:t>
            </a:r>
            <a:r>
              <a:rPr lang="en-US" sz="2400" b="1" dirty="0"/>
              <a:t>mental retardation </a:t>
            </a:r>
            <a:r>
              <a:rPr lang="en-US" sz="2400" dirty="0"/>
              <a:t>and stunted bone growth called </a:t>
            </a:r>
            <a:r>
              <a:rPr lang="en-US" sz="2400" b="1" dirty="0"/>
              <a:t>dementia</a:t>
            </a:r>
            <a:r>
              <a:rPr lang="en-US" sz="2400" dirty="0"/>
              <a:t>. </a:t>
            </a:r>
            <a:endParaRPr lang="en-IN" sz="2400" dirty="0"/>
          </a:p>
        </p:txBody>
      </p:sp>
    </p:spTree>
    <p:extLst>
      <p:ext uri="{BB962C8B-B14F-4D97-AF65-F5344CB8AC3E}">
        <p14:creationId xmlns:p14="http://schemas.microsoft.com/office/powerpoint/2010/main" val="40329614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7DA47C-8227-446C-B651-686E50ECE453}"/>
              </a:ext>
            </a:extLst>
          </p:cNvPr>
          <p:cNvSpPr>
            <a:spLocks noGrp="1"/>
          </p:cNvSpPr>
          <p:nvPr>
            <p:ph type="title"/>
          </p:nvPr>
        </p:nvSpPr>
        <p:spPr>
          <a:xfrm>
            <a:off x="581192" y="702156"/>
            <a:ext cx="6015551" cy="952473"/>
          </a:xfrm>
        </p:spPr>
        <p:txBody>
          <a:bodyPr/>
          <a:lstStyle/>
          <a:p>
            <a:r>
              <a:rPr lang="en-US" dirty="0"/>
              <a:t>Control of Thyroid Hormone Secretion</a:t>
            </a:r>
            <a:endParaRPr lang="en-IN" dirty="0"/>
          </a:p>
        </p:txBody>
      </p:sp>
      <p:sp>
        <p:nvSpPr>
          <p:cNvPr id="3" name="Content Placeholder 2">
            <a:extLst>
              <a:ext uri="{FF2B5EF4-FFF2-40B4-BE49-F238E27FC236}">
                <a16:creationId xmlns="" xmlns:a16="http://schemas.microsoft.com/office/drawing/2014/main" id="{6457D658-3BEA-49E0-9F3C-6D176867BB01}"/>
              </a:ext>
            </a:extLst>
          </p:cNvPr>
          <p:cNvSpPr>
            <a:spLocks noGrp="1"/>
          </p:cNvSpPr>
          <p:nvPr>
            <p:ph idx="1"/>
          </p:nvPr>
        </p:nvSpPr>
        <p:spPr>
          <a:xfrm>
            <a:off x="452593" y="2171734"/>
            <a:ext cx="5798738" cy="4234543"/>
          </a:xfrm>
        </p:spPr>
        <p:txBody>
          <a:bodyPr/>
          <a:lstStyle/>
          <a:p>
            <a:pPr algn="just">
              <a:lnSpc>
                <a:spcPct val="150000"/>
              </a:lnSpc>
            </a:pPr>
            <a:r>
              <a:rPr lang="en-US" sz="2400" dirty="0"/>
              <a:t>Low blood level of T3 and T4 stimulates leads to stimulation of TRH from the hypothalamus, which stimulates the release of TSH from the anterior pituitary </a:t>
            </a:r>
          </a:p>
          <a:p>
            <a:pPr algn="just">
              <a:lnSpc>
                <a:spcPct val="150000"/>
              </a:lnSpc>
            </a:pPr>
            <a:r>
              <a:rPr lang="en-US" sz="2400" dirty="0"/>
              <a:t>TSH stimulates the synthesis and release of thyroid hormones. </a:t>
            </a:r>
          </a:p>
          <a:p>
            <a:endParaRPr lang="en-IN" dirty="0"/>
          </a:p>
        </p:txBody>
      </p:sp>
      <p:pic>
        <p:nvPicPr>
          <p:cNvPr id="5" name="Picture 4">
            <a:extLst>
              <a:ext uri="{FF2B5EF4-FFF2-40B4-BE49-F238E27FC236}">
                <a16:creationId xmlns="" xmlns:a16="http://schemas.microsoft.com/office/drawing/2014/main" id="{BF13AEF5-BFDE-4B4D-9FBD-5CEB89A0B6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6744" y="27208"/>
            <a:ext cx="5508169" cy="6767181"/>
          </a:xfrm>
          <a:prstGeom prst="rect">
            <a:avLst/>
          </a:prstGeom>
        </p:spPr>
      </p:pic>
    </p:spTree>
    <p:extLst>
      <p:ext uri="{BB962C8B-B14F-4D97-AF65-F5344CB8AC3E}">
        <p14:creationId xmlns:p14="http://schemas.microsoft.com/office/powerpoint/2010/main" val="22059595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1343D4-373B-4A01-B1F7-05EB75FB3EC4}"/>
              </a:ext>
            </a:extLst>
          </p:cNvPr>
          <p:cNvSpPr>
            <a:spLocks noGrp="1"/>
          </p:cNvSpPr>
          <p:nvPr>
            <p:ph type="title"/>
          </p:nvPr>
        </p:nvSpPr>
        <p:spPr/>
        <p:txBody>
          <a:bodyPr/>
          <a:lstStyle/>
          <a:p>
            <a:r>
              <a:rPr lang="en-IN" dirty="0"/>
              <a:t>Calcitonin</a:t>
            </a:r>
          </a:p>
        </p:txBody>
      </p:sp>
      <p:sp>
        <p:nvSpPr>
          <p:cNvPr id="3" name="Content Placeholder 2">
            <a:extLst>
              <a:ext uri="{FF2B5EF4-FFF2-40B4-BE49-F238E27FC236}">
                <a16:creationId xmlns="" xmlns:a16="http://schemas.microsoft.com/office/drawing/2014/main" id="{D66FBBF1-D5C1-4B25-9FF9-43CC58B6A541}"/>
              </a:ext>
            </a:extLst>
          </p:cNvPr>
          <p:cNvSpPr>
            <a:spLocks noGrp="1"/>
          </p:cNvSpPr>
          <p:nvPr>
            <p:ph idx="1"/>
          </p:nvPr>
        </p:nvSpPr>
        <p:spPr>
          <a:xfrm>
            <a:off x="581192" y="2180496"/>
            <a:ext cx="10837922" cy="4231190"/>
          </a:xfrm>
        </p:spPr>
        <p:txBody>
          <a:bodyPr>
            <a:normAutofit/>
          </a:bodyPr>
          <a:lstStyle/>
          <a:p>
            <a:pPr marL="0" indent="0" algn="just">
              <a:buNone/>
            </a:pPr>
            <a:r>
              <a:rPr lang="en-US" sz="2400" dirty="0"/>
              <a:t>The hormone produced by the parafollicular cells of the thyroid gland is calcitonin (CT). CT can decrease the level of calcium in the blood. </a:t>
            </a:r>
          </a:p>
          <a:p>
            <a:pPr marL="0" indent="0" algn="just">
              <a:buNone/>
            </a:pPr>
            <a:r>
              <a:rPr lang="en-US" sz="2400" dirty="0"/>
              <a:t>Target Cells and their actions</a:t>
            </a:r>
          </a:p>
          <a:p>
            <a:pPr algn="just"/>
            <a:r>
              <a:rPr lang="en-US" sz="2400" dirty="0"/>
              <a:t>Bones- Stimulates the absorption of Ca++ into the bones, Promotes osteogenesis, and inhibits the action of osteoclasts. </a:t>
            </a:r>
          </a:p>
          <a:p>
            <a:pPr algn="just"/>
            <a:r>
              <a:rPr lang="en-US" sz="2400" dirty="0"/>
              <a:t>Kidney (nephron)-     reabsorption of Ca++ from the lumen of the nephron to the blood vessels.</a:t>
            </a:r>
          </a:p>
          <a:p>
            <a:pPr algn="just"/>
            <a:r>
              <a:rPr lang="en-US" sz="2400" dirty="0"/>
              <a:t>Intestine-      absorption of Ca++ into the blood. </a:t>
            </a:r>
          </a:p>
        </p:txBody>
      </p:sp>
      <p:cxnSp>
        <p:nvCxnSpPr>
          <p:cNvPr id="5" name="Straight Arrow Connector 4">
            <a:extLst>
              <a:ext uri="{FF2B5EF4-FFF2-40B4-BE49-F238E27FC236}">
                <a16:creationId xmlns="" xmlns:a16="http://schemas.microsoft.com/office/drawing/2014/main" id="{08670743-BD3F-4638-9265-34244E9E51A0}"/>
              </a:ext>
            </a:extLst>
          </p:cNvPr>
          <p:cNvCxnSpPr>
            <a:cxnSpLocks/>
          </p:cNvCxnSpPr>
          <p:nvPr/>
        </p:nvCxnSpPr>
        <p:spPr>
          <a:xfrm>
            <a:off x="3657598" y="4887689"/>
            <a:ext cx="0" cy="25581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 name="Straight Arrow Connector 8">
            <a:extLst>
              <a:ext uri="{FF2B5EF4-FFF2-40B4-BE49-F238E27FC236}">
                <a16:creationId xmlns="" xmlns:a16="http://schemas.microsoft.com/office/drawing/2014/main" id="{2DA9C2B4-23D6-468D-AD01-C9D92C4585C4}"/>
              </a:ext>
            </a:extLst>
          </p:cNvPr>
          <p:cNvCxnSpPr>
            <a:cxnSpLocks/>
          </p:cNvCxnSpPr>
          <p:nvPr/>
        </p:nvCxnSpPr>
        <p:spPr>
          <a:xfrm>
            <a:off x="2394858" y="5714999"/>
            <a:ext cx="0" cy="31568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62649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920" y="2170282"/>
            <a:ext cx="11155117" cy="3676827"/>
          </a:xfrm>
          <a:prstGeom prst="rect">
            <a:avLst/>
          </a:prstGeom>
        </p:spPr>
      </p:pic>
    </p:spTree>
    <p:extLst>
      <p:ext uri="{BB962C8B-B14F-4D97-AF65-F5344CB8AC3E}">
        <p14:creationId xmlns:p14="http://schemas.microsoft.com/office/powerpoint/2010/main" val="126676937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C4D0F6-9A33-4434-B097-05DF7F24131D}"/>
              </a:ext>
            </a:extLst>
          </p:cNvPr>
          <p:cNvSpPr>
            <a:spLocks noGrp="1"/>
          </p:cNvSpPr>
          <p:nvPr>
            <p:ph type="title"/>
          </p:nvPr>
        </p:nvSpPr>
        <p:spPr/>
        <p:txBody>
          <a:bodyPr/>
          <a:lstStyle/>
          <a:p>
            <a:r>
              <a:rPr lang="en-IN" dirty="0"/>
              <a:t>Parathyroid Glands</a:t>
            </a:r>
          </a:p>
        </p:txBody>
      </p:sp>
      <p:sp>
        <p:nvSpPr>
          <p:cNvPr id="3" name="Content Placeholder 2">
            <a:extLst>
              <a:ext uri="{FF2B5EF4-FFF2-40B4-BE49-F238E27FC236}">
                <a16:creationId xmlns="" xmlns:a16="http://schemas.microsoft.com/office/drawing/2014/main" id="{A8CAA08C-8ACB-40DC-A74C-8331FEB4DEFD}"/>
              </a:ext>
            </a:extLst>
          </p:cNvPr>
          <p:cNvSpPr>
            <a:spLocks noGrp="1"/>
          </p:cNvSpPr>
          <p:nvPr>
            <p:ph idx="1"/>
          </p:nvPr>
        </p:nvSpPr>
        <p:spPr>
          <a:xfrm>
            <a:off x="391885" y="1861457"/>
            <a:ext cx="7043058" cy="4996543"/>
          </a:xfrm>
        </p:spPr>
        <p:txBody>
          <a:bodyPr>
            <a:normAutofit/>
          </a:bodyPr>
          <a:lstStyle/>
          <a:p>
            <a:pPr marL="0" indent="0" algn="just">
              <a:lnSpc>
                <a:spcPct val="150000"/>
              </a:lnSpc>
              <a:buNone/>
            </a:pPr>
            <a:r>
              <a:rPr lang="en-US" sz="2400" dirty="0"/>
              <a:t>There are four small parathyroid glands, each weighing around 50 g, two embedded in the posterior surface of each lobe of the thyroid gland. </a:t>
            </a:r>
          </a:p>
          <a:p>
            <a:pPr marL="0" indent="0" algn="just">
              <a:lnSpc>
                <a:spcPct val="150000"/>
              </a:lnSpc>
              <a:buNone/>
            </a:pPr>
            <a:r>
              <a:rPr lang="en-US" sz="2400" dirty="0"/>
              <a:t>Cells of PTG are called chief cells or principal cells and they produce parathyroid hormone (PTH).</a:t>
            </a:r>
          </a:p>
          <a:p>
            <a:pPr marL="0" indent="0" algn="just">
              <a:lnSpc>
                <a:spcPct val="150000"/>
              </a:lnSpc>
              <a:buNone/>
            </a:pPr>
            <a:r>
              <a:rPr lang="en-US" sz="2400" dirty="0"/>
              <a:t>PTH function is to increases the blood Ca++ level by acting on its target cells. </a:t>
            </a:r>
          </a:p>
          <a:p>
            <a:pPr marL="0" indent="0" algn="just">
              <a:buNone/>
            </a:pPr>
            <a:endParaRPr lang="en-US" sz="1600" dirty="0"/>
          </a:p>
        </p:txBody>
      </p:sp>
      <p:pic>
        <p:nvPicPr>
          <p:cNvPr id="12" name="Picture 11">
            <a:extLst>
              <a:ext uri="{FF2B5EF4-FFF2-40B4-BE49-F238E27FC236}">
                <a16:creationId xmlns="" xmlns:a16="http://schemas.microsoft.com/office/drawing/2014/main" id="{590F0687-8469-4714-AA0D-E0D476AD9F08}"/>
              </a:ext>
            </a:extLst>
          </p:cNvPr>
          <p:cNvPicPr>
            <a:picLocks noChangeAspect="1"/>
          </p:cNvPicPr>
          <p:nvPr/>
        </p:nvPicPr>
        <p:blipFill rotWithShape="1">
          <a:blip r:embed="rId2">
            <a:extLst>
              <a:ext uri="{28A0092B-C50C-407E-A947-70E740481C1C}">
                <a14:useLocalDpi xmlns:a14="http://schemas.microsoft.com/office/drawing/2010/main" val="0"/>
              </a:ext>
            </a:extLst>
          </a:blip>
          <a:srcRect l="3719" r="2135"/>
          <a:stretch/>
        </p:blipFill>
        <p:spPr>
          <a:xfrm>
            <a:off x="7525619" y="1996074"/>
            <a:ext cx="4426893" cy="4397828"/>
          </a:xfrm>
          <a:prstGeom prst="rect">
            <a:avLst/>
          </a:prstGeom>
        </p:spPr>
      </p:pic>
    </p:spTree>
    <p:extLst>
      <p:ext uri="{BB962C8B-B14F-4D97-AF65-F5344CB8AC3E}">
        <p14:creationId xmlns:p14="http://schemas.microsoft.com/office/powerpoint/2010/main" val="17841459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C4D0F6-9A33-4434-B097-05DF7F24131D}"/>
              </a:ext>
            </a:extLst>
          </p:cNvPr>
          <p:cNvSpPr>
            <a:spLocks noGrp="1"/>
          </p:cNvSpPr>
          <p:nvPr>
            <p:ph type="title"/>
          </p:nvPr>
        </p:nvSpPr>
        <p:spPr/>
        <p:txBody>
          <a:bodyPr/>
          <a:lstStyle/>
          <a:p>
            <a:r>
              <a:rPr lang="en-IN" dirty="0"/>
              <a:t>Parathyroid Glands</a:t>
            </a:r>
          </a:p>
        </p:txBody>
      </p:sp>
      <p:sp>
        <p:nvSpPr>
          <p:cNvPr id="3" name="Content Placeholder 2">
            <a:extLst>
              <a:ext uri="{FF2B5EF4-FFF2-40B4-BE49-F238E27FC236}">
                <a16:creationId xmlns="" xmlns:a16="http://schemas.microsoft.com/office/drawing/2014/main" id="{A8CAA08C-8ACB-40DC-A74C-8331FEB4DEFD}"/>
              </a:ext>
            </a:extLst>
          </p:cNvPr>
          <p:cNvSpPr>
            <a:spLocks noGrp="1"/>
          </p:cNvSpPr>
          <p:nvPr>
            <p:ph idx="1"/>
          </p:nvPr>
        </p:nvSpPr>
        <p:spPr>
          <a:xfrm>
            <a:off x="391884" y="1861457"/>
            <a:ext cx="11029616" cy="4996543"/>
          </a:xfrm>
        </p:spPr>
        <p:txBody>
          <a:bodyPr>
            <a:normAutofit/>
          </a:bodyPr>
          <a:lstStyle/>
          <a:p>
            <a:pPr marL="0" indent="0" algn="just">
              <a:lnSpc>
                <a:spcPct val="150000"/>
              </a:lnSpc>
              <a:buNone/>
            </a:pPr>
            <a:r>
              <a:rPr lang="en-US" sz="2400" b="1" dirty="0"/>
              <a:t>Target cells and their action </a:t>
            </a:r>
          </a:p>
          <a:p>
            <a:pPr algn="just">
              <a:lnSpc>
                <a:spcPct val="150000"/>
              </a:lnSpc>
            </a:pPr>
            <a:r>
              <a:rPr lang="en-US" sz="2400" b="1" dirty="0"/>
              <a:t>Bones-</a:t>
            </a:r>
            <a:r>
              <a:rPr lang="en-US" sz="2400" dirty="0"/>
              <a:t> Decrease Ca++ absorption into the bone tissue, inhibits osteogenesis, and increase the action of osteoclasts. </a:t>
            </a:r>
          </a:p>
          <a:p>
            <a:pPr algn="just">
              <a:lnSpc>
                <a:spcPct val="150000"/>
              </a:lnSpc>
            </a:pPr>
            <a:r>
              <a:rPr lang="en-US" sz="2400" b="1" dirty="0"/>
              <a:t>Kidney (nephron)-  </a:t>
            </a:r>
            <a:r>
              <a:rPr lang="en-US" sz="2400" dirty="0"/>
              <a:t>Increases the reabsorption of Ca++ from the lumen of the nephron to the blood vessels. PTH also promotes the formation of the hormone calcitriol, the active form of vitamin D. Calcitriol also increases the blood Ca++ level. </a:t>
            </a:r>
          </a:p>
          <a:p>
            <a:pPr algn="just">
              <a:lnSpc>
                <a:spcPct val="150000"/>
              </a:lnSpc>
            </a:pPr>
            <a:r>
              <a:rPr lang="en-US" sz="2400" b="1" dirty="0"/>
              <a:t>Intestine- </a:t>
            </a:r>
            <a:r>
              <a:rPr lang="en-US" sz="2400" dirty="0"/>
              <a:t>Increases the absorption of Ca++ into the blood.</a:t>
            </a:r>
            <a:endParaRPr lang="en-US" sz="1600" dirty="0"/>
          </a:p>
        </p:txBody>
      </p:sp>
    </p:spTree>
    <p:extLst>
      <p:ext uri="{BB962C8B-B14F-4D97-AF65-F5344CB8AC3E}">
        <p14:creationId xmlns:p14="http://schemas.microsoft.com/office/powerpoint/2010/main" val="27582913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98B5F5-3C33-4EE7-BCE2-A4886B612CDA}"/>
              </a:ext>
            </a:extLst>
          </p:cNvPr>
          <p:cNvSpPr>
            <a:spLocks noGrp="1"/>
          </p:cNvSpPr>
          <p:nvPr>
            <p:ph type="title"/>
          </p:nvPr>
        </p:nvSpPr>
        <p:spPr/>
        <p:txBody>
          <a:bodyPr/>
          <a:lstStyle/>
          <a:p>
            <a:r>
              <a:rPr lang="en-US" dirty="0"/>
              <a:t>Control of Secretion of Calcitonin and Parathyroid Hormone</a:t>
            </a:r>
            <a:endParaRPr lang="en-IN" dirty="0"/>
          </a:p>
        </p:txBody>
      </p:sp>
      <p:pic>
        <p:nvPicPr>
          <p:cNvPr id="5" name="Content Placeholder 4">
            <a:extLst>
              <a:ext uri="{FF2B5EF4-FFF2-40B4-BE49-F238E27FC236}">
                <a16:creationId xmlns="" xmlns:a16="http://schemas.microsoft.com/office/drawing/2014/main" id="{5A7B237A-65D0-409C-8EE1-3F14566044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619" y="1834491"/>
            <a:ext cx="9280238" cy="5140523"/>
          </a:xfrm>
        </p:spPr>
      </p:pic>
    </p:spTree>
    <p:extLst>
      <p:ext uri="{BB962C8B-B14F-4D97-AF65-F5344CB8AC3E}">
        <p14:creationId xmlns:p14="http://schemas.microsoft.com/office/powerpoint/2010/main" val="23394098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0DCB9E-CD6B-43BA-8CC2-BBEA828CAC90}"/>
              </a:ext>
            </a:extLst>
          </p:cNvPr>
          <p:cNvSpPr>
            <a:spLocks noGrp="1"/>
          </p:cNvSpPr>
          <p:nvPr>
            <p:ph type="title"/>
          </p:nvPr>
        </p:nvSpPr>
        <p:spPr/>
        <p:txBody>
          <a:bodyPr/>
          <a:lstStyle/>
          <a:p>
            <a:r>
              <a:rPr lang="en-IN" dirty="0"/>
              <a:t>Adrenal Glands</a:t>
            </a:r>
          </a:p>
        </p:txBody>
      </p:sp>
      <p:sp>
        <p:nvSpPr>
          <p:cNvPr id="3" name="Content Placeholder 2">
            <a:extLst>
              <a:ext uri="{FF2B5EF4-FFF2-40B4-BE49-F238E27FC236}">
                <a16:creationId xmlns="" xmlns:a16="http://schemas.microsoft.com/office/drawing/2014/main" id="{0C678734-EB82-4A9B-BA2F-4CFBF4D07BA9}"/>
              </a:ext>
            </a:extLst>
          </p:cNvPr>
          <p:cNvSpPr>
            <a:spLocks noGrp="1"/>
          </p:cNvSpPr>
          <p:nvPr>
            <p:ph idx="1"/>
          </p:nvPr>
        </p:nvSpPr>
        <p:spPr>
          <a:xfrm>
            <a:off x="400385" y="1715956"/>
            <a:ext cx="5336386" cy="5065844"/>
          </a:xfrm>
        </p:spPr>
        <p:txBody>
          <a:bodyPr>
            <a:normAutofit/>
          </a:bodyPr>
          <a:lstStyle/>
          <a:p>
            <a:pPr marL="0" indent="0" algn="just">
              <a:buNone/>
            </a:pPr>
            <a:r>
              <a:rPr lang="en-US" sz="2400" dirty="0"/>
              <a:t>The paired adrenal glands or suprarenal glands, one of which lies superior to each kidney. </a:t>
            </a:r>
          </a:p>
          <a:p>
            <a:pPr marL="0" indent="0" algn="just">
              <a:buNone/>
            </a:pPr>
            <a:r>
              <a:rPr lang="en-US" sz="2400" dirty="0"/>
              <a:t>In adults, each adrenal gland is 3–5 cm in height, 2–3 cm in width, and a little less than 1 cm thick, with a mass of 3.5–5 g. </a:t>
            </a:r>
          </a:p>
          <a:p>
            <a:pPr marL="0" indent="0" algn="just">
              <a:buNone/>
            </a:pPr>
            <a:r>
              <a:rPr lang="en-US" sz="2400" dirty="0"/>
              <a:t>The glands are composed of two parts that have different structures and functions. </a:t>
            </a:r>
          </a:p>
          <a:p>
            <a:pPr marL="0" indent="0" algn="just">
              <a:buNone/>
            </a:pPr>
            <a:r>
              <a:rPr lang="en-US" sz="2400" dirty="0"/>
              <a:t>The outer part is the cortex and the inner part is the medulla.</a:t>
            </a: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3884" y="2116831"/>
            <a:ext cx="5963481" cy="3985030"/>
          </a:xfrm>
          <a:prstGeom prst="rect">
            <a:avLst/>
          </a:prstGeom>
        </p:spPr>
      </p:pic>
    </p:spTree>
    <p:extLst>
      <p:ext uri="{BB962C8B-B14F-4D97-AF65-F5344CB8AC3E}">
        <p14:creationId xmlns:p14="http://schemas.microsoft.com/office/powerpoint/2010/main" val="19336456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8FF5D2-886A-4E68-9E58-AE070CD5216E}"/>
              </a:ext>
            </a:extLst>
          </p:cNvPr>
          <p:cNvSpPr>
            <a:spLocks noGrp="1"/>
          </p:cNvSpPr>
          <p:nvPr>
            <p:ph type="title"/>
          </p:nvPr>
        </p:nvSpPr>
        <p:spPr/>
        <p:txBody>
          <a:bodyPr/>
          <a:lstStyle/>
          <a:p>
            <a:r>
              <a:rPr lang="en-IN" dirty="0"/>
              <a:t>Adrenal Glands</a:t>
            </a:r>
          </a:p>
        </p:txBody>
      </p:sp>
      <p:sp>
        <p:nvSpPr>
          <p:cNvPr id="3" name="Content Placeholder 2">
            <a:extLst>
              <a:ext uri="{FF2B5EF4-FFF2-40B4-BE49-F238E27FC236}">
                <a16:creationId xmlns="" xmlns:a16="http://schemas.microsoft.com/office/drawing/2014/main" id="{0AB2923A-A561-45A3-8004-98381E3A7425}"/>
              </a:ext>
            </a:extLst>
          </p:cNvPr>
          <p:cNvSpPr>
            <a:spLocks noGrp="1"/>
          </p:cNvSpPr>
          <p:nvPr>
            <p:ph idx="1"/>
          </p:nvPr>
        </p:nvSpPr>
        <p:spPr>
          <a:xfrm>
            <a:off x="581191" y="1796143"/>
            <a:ext cx="10829425" cy="5061857"/>
          </a:xfrm>
        </p:spPr>
        <p:txBody>
          <a:bodyPr/>
          <a:lstStyle/>
          <a:p>
            <a:pPr marL="0" indent="0" algn="just">
              <a:buNone/>
            </a:pPr>
            <a:r>
              <a:rPr lang="en-IN" sz="2400" b="1" dirty="0"/>
              <a:t>The adrenal cortex </a:t>
            </a:r>
          </a:p>
          <a:p>
            <a:pPr marL="0" indent="0" algn="just">
              <a:buNone/>
            </a:pPr>
            <a:r>
              <a:rPr lang="en-IN" sz="2400" dirty="0"/>
              <a:t>The </a:t>
            </a:r>
            <a:r>
              <a:rPr lang="en-US" sz="2400" dirty="0"/>
              <a:t>adrenal cortex is subdivided into three zones each </a:t>
            </a:r>
            <a:r>
              <a:rPr lang="en-IN" sz="2400" dirty="0"/>
              <a:t>producing 3 groups of steroid hormones from cholesterol. </a:t>
            </a:r>
          </a:p>
          <a:p>
            <a:pPr algn="just"/>
            <a:r>
              <a:rPr lang="en-IN" sz="2400" dirty="0"/>
              <a:t>zona glomerulosa- Mineralocorticoids (Aldosterone)</a:t>
            </a:r>
          </a:p>
          <a:p>
            <a:pPr algn="just"/>
            <a:r>
              <a:rPr lang="en-IN" sz="2400" dirty="0"/>
              <a:t>zona fasciculata- Glucocorticoids (Cortisol)</a:t>
            </a:r>
          </a:p>
          <a:p>
            <a:pPr algn="just"/>
            <a:r>
              <a:rPr lang="en-IN" sz="2400" dirty="0"/>
              <a:t>zona reticularis- Sex hormones (androgens)</a:t>
            </a:r>
          </a:p>
          <a:p>
            <a:pPr marL="0" indent="0" algn="just">
              <a:buNone/>
            </a:pPr>
            <a:r>
              <a:rPr lang="en-IN" sz="2400" b="1" dirty="0"/>
              <a:t>The adrenal Medulla - </a:t>
            </a:r>
            <a:r>
              <a:rPr lang="en-IN" sz="2400" dirty="0"/>
              <a:t>consists of </a:t>
            </a:r>
          </a:p>
          <a:p>
            <a:pPr algn="just"/>
            <a:r>
              <a:rPr lang="en-IN" sz="2400" dirty="0"/>
              <a:t>Epinephrine (Adrenaline) and </a:t>
            </a:r>
          </a:p>
          <a:p>
            <a:pPr algn="just"/>
            <a:r>
              <a:rPr lang="en-IN" sz="2400" dirty="0"/>
              <a:t>Norepinephrine (Nor-adrenaline)</a:t>
            </a:r>
            <a:endParaRPr lang="en-IN" dirty="0"/>
          </a:p>
        </p:txBody>
      </p:sp>
    </p:spTree>
    <p:extLst>
      <p:ext uri="{BB962C8B-B14F-4D97-AF65-F5344CB8AC3E}">
        <p14:creationId xmlns:p14="http://schemas.microsoft.com/office/powerpoint/2010/main" val="37590012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3D3289-DC45-467E-A867-51F7297A0C43}"/>
              </a:ext>
            </a:extLst>
          </p:cNvPr>
          <p:cNvSpPr>
            <a:spLocks noGrp="1"/>
          </p:cNvSpPr>
          <p:nvPr>
            <p:ph type="title"/>
          </p:nvPr>
        </p:nvSpPr>
        <p:spPr/>
        <p:txBody>
          <a:bodyPr/>
          <a:lstStyle/>
          <a:p>
            <a:endParaRPr lang="en-IN" dirty="0"/>
          </a:p>
        </p:txBody>
      </p:sp>
      <p:sp>
        <p:nvSpPr>
          <p:cNvPr id="3" name="Content Placeholder 2">
            <a:extLst>
              <a:ext uri="{FF2B5EF4-FFF2-40B4-BE49-F238E27FC236}">
                <a16:creationId xmlns="" xmlns:a16="http://schemas.microsoft.com/office/drawing/2014/main" id="{3AD32349-3B62-4ACD-AEF6-6981F864EF76}"/>
              </a:ext>
            </a:extLst>
          </p:cNvPr>
          <p:cNvSpPr>
            <a:spLocks noGrp="1"/>
          </p:cNvSpPr>
          <p:nvPr>
            <p:ph idx="1"/>
          </p:nvPr>
        </p:nvSpPr>
        <p:spPr/>
        <p:txBody>
          <a:bodyPr/>
          <a:lstStyle/>
          <a:p>
            <a:endParaRPr lang="en-IN"/>
          </a:p>
        </p:txBody>
      </p:sp>
      <p:pic>
        <p:nvPicPr>
          <p:cNvPr id="4" name="Picture 3">
            <a:extLst>
              <a:ext uri="{FF2B5EF4-FFF2-40B4-BE49-F238E27FC236}">
                <a16:creationId xmlns="" xmlns:a16="http://schemas.microsoft.com/office/drawing/2014/main" id="{994C15B1-9729-4F51-93B8-CC88FA909E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14" y="49320"/>
            <a:ext cx="11593286" cy="6721592"/>
          </a:xfrm>
          <a:prstGeom prst="rect">
            <a:avLst/>
          </a:prstGeom>
        </p:spPr>
      </p:pic>
    </p:spTree>
    <p:extLst>
      <p:ext uri="{BB962C8B-B14F-4D97-AF65-F5344CB8AC3E}">
        <p14:creationId xmlns:p14="http://schemas.microsoft.com/office/powerpoint/2010/main" val="34725052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0CFCD2-81C2-4009-88D3-3D11E97C1F12}"/>
              </a:ext>
            </a:extLst>
          </p:cNvPr>
          <p:cNvSpPr>
            <a:spLocks noGrp="1"/>
          </p:cNvSpPr>
          <p:nvPr>
            <p:ph type="title"/>
          </p:nvPr>
        </p:nvSpPr>
        <p:spPr/>
        <p:txBody>
          <a:bodyPr/>
          <a:lstStyle/>
          <a:p>
            <a:r>
              <a:rPr lang="en-US" dirty="0"/>
              <a:t>A. </a:t>
            </a:r>
            <a:r>
              <a:rPr lang="en-IN" dirty="0"/>
              <a:t>Mineralocorticoids</a:t>
            </a:r>
          </a:p>
        </p:txBody>
      </p:sp>
      <p:sp>
        <p:nvSpPr>
          <p:cNvPr id="3" name="Content Placeholder 2">
            <a:extLst>
              <a:ext uri="{FF2B5EF4-FFF2-40B4-BE49-F238E27FC236}">
                <a16:creationId xmlns="" xmlns:a16="http://schemas.microsoft.com/office/drawing/2014/main" id="{128A80B9-C841-4669-8D8A-C38ACE31D7E0}"/>
              </a:ext>
            </a:extLst>
          </p:cNvPr>
          <p:cNvSpPr>
            <a:spLocks noGrp="1"/>
          </p:cNvSpPr>
          <p:nvPr>
            <p:ph idx="1"/>
          </p:nvPr>
        </p:nvSpPr>
        <p:spPr>
          <a:xfrm>
            <a:off x="581193" y="2180496"/>
            <a:ext cx="10674636" cy="4231190"/>
          </a:xfrm>
        </p:spPr>
        <p:txBody>
          <a:bodyPr>
            <a:normAutofit/>
          </a:bodyPr>
          <a:lstStyle/>
          <a:p>
            <a:pPr algn="just">
              <a:lnSpc>
                <a:spcPct val="150000"/>
              </a:lnSpc>
            </a:pPr>
            <a:r>
              <a:rPr lang="en-US" sz="2400" dirty="0"/>
              <a:t>Aldosterone is the major mineralocorticoid. </a:t>
            </a:r>
          </a:p>
          <a:p>
            <a:pPr marL="0" indent="0" algn="just">
              <a:lnSpc>
                <a:spcPct val="150000"/>
              </a:lnSpc>
              <a:buNone/>
            </a:pPr>
            <a:r>
              <a:rPr lang="en-US" sz="2400" dirty="0"/>
              <a:t>Functions are</a:t>
            </a:r>
          </a:p>
          <a:p>
            <a:pPr algn="just">
              <a:lnSpc>
                <a:spcPct val="150000"/>
              </a:lnSpc>
            </a:pPr>
            <a:r>
              <a:rPr lang="en-US" sz="2400" dirty="0"/>
              <a:t>It regulates the homeostasis of two mineral ions—1. sodium ions (Na+) and 2. potassium ions (K+)—and help adjust blood pressure and blood volume. </a:t>
            </a:r>
          </a:p>
          <a:p>
            <a:pPr algn="just">
              <a:lnSpc>
                <a:spcPct val="150000"/>
              </a:lnSpc>
            </a:pPr>
            <a:r>
              <a:rPr lang="en-US" sz="2400" dirty="0"/>
              <a:t>Aldosterone also promotes the excretion of H+ in the urine; this removal of acids from the body can help prevent acidosis. </a:t>
            </a:r>
            <a:endParaRPr lang="en-IN" sz="2400" dirty="0"/>
          </a:p>
        </p:txBody>
      </p:sp>
    </p:spTree>
    <p:extLst>
      <p:ext uri="{BB962C8B-B14F-4D97-AF65-F5344CB8AC3E}">
        <p14:creationId xmlns:p14="http://schemas.microsoft.com/office/powerpoint/2010/main" val="21805164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1D57BC-30F0-43D8-A948-341F5AC45FAA}"/>
              </a:ext>
            </a:extLst>
          </p:cNvPr>
          <p:cNvSpPr>
            <a:spLocks noGrp="1"/>
          </p:cNvSpPr>
          <p:nvPr>
            <p:ph type="title"/>
          </p:nvPr>
        </p:nvSpPr>
        <p:spPr/>
        <p:txBody>
          <a:bodyPr>
            <a:normAutofit/>
          </a:bodyPr>
          <a:lstStyle/>
          <a:p>
            <a:pPr algn="ctr"/>
            <a:r>
              <a:rPr lang="en-US" sz="2400" dirty="0"/>
              <a:t>Control of Aldosterone Secretion- renin–angiotensin–aldosterone (RAAS) pathway</a:t>
            </a:r>
            <a:endParaRPr lang="en-IN" sz="2400" dirty="0"/>
          </a:p>
        </p:txBody>
      </p:sp>
      <p:pic>
        <p:nvPicPr>
          <p:cNvPr id="5" name="Content Placeholder 4">
            <a:extLst>
              <a:ext uri="{FF2B5EF4-FFF2-40B4-BE49-F238E27FC236}">
                <a16:creationId xmlns="" xmlns:a16="http://schemas.microsoft.com/office/drawing/2014/main" id="{1ED2CD29-F9D7-4FF6-9FCA-9C18B4F926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2743" y="1786780"/>
            <a:ext cx="9296400" cy="4970690"/>
          </a:xfrm>
        </p:spPr>
      </p:pic>
    </p:spTree>
    <p:extLst>
      <p:ext uri="{BB962C8B-B14F-4D97-AF65-F5344CB8AC3E}">
        <p14:creationId xmlns:p14="http://schemas.microsoft.com/office/powerpoint/2010/main" val="7281843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C99054-5F38-4205-B387-306F8463704A}"/>
              </a:ext>
            </a:extLst>
          </p:cNvPr>
          <p:cNvSpPr>
            <a:spLocks noGrp="1"/>
          </p:cNvSpPr>
          <p:nvPr>
            <p:ph type="title"/>
          </p:nvPr>
        </p:nvSpPr>
        <p:spPr/>
        <p:txBody>
          <a:bodyPr/>
          <a:lstStyle/>
          <a:p>
            <a:r>
              <a:rPr lang="en-US" dirty="0"/>
              <a:t>B. </a:t>
            </a:r>
            <a:r>
              <a:rPr lang="en-IN" dirty="0"/>
              <a:t>Glucocorticoids</a:t>
            </a:r>
          </a:p>
        </p:txBody>
      </p:sp>
      <p:sp>
        <p:nvSpPr>
          <p:cNvPr id="3" name="Content Placeholder 2">
            <a:extLst>
              <a:ext uri="{FF2B5EF4-FFF2-40B4-BE49-F238E27FC236}">
                <a16:creationId xmlns="" xmlns:a16="http://schemas.microsoft.com/office/drawing/2014/main" id="{65E2B499-1080-42A2-84E4-2B94115EC290}"/>
              </a:ext>
            </a:extLst>
          </p:cNvPr>
          <p:cNvSpPr>
            <a:spLocks noGrp="1"/>
          </p:cNvSpPr>
          <p:nvPr>
            <p:ph idx="1"/>
          </p:nvPr>
        </p:nvSpPr>
        <p:spPr>
          <a:xfrm>
            <a:off x="581192" y="2180496"/>
            <a:ext cx="11029616" cy="4590418"/>
          </a:xfrm>
        </p:spPr>
        <p:txBody>
          <a:bodyPr>
            <a:normAutofit fontScale="92500" lnSpcReduction="10000"/>
          </a:bodyPr>
          <a:lstStyle/>
          <a:p>
            <a:pPr marL="0" indent="0" algn="just">
              <a:lnSpc>
                <a:spcPct val="160000"/>
              </a:lnSpc>
              <a:buNone/>
            </a:pPr>
            <a:r>
              <a:rPr lang="en-US" sz="2400" dirty="0"/>
              <a:t>As the name implies,</a:t>
            </a:r>
            <a:r>
              <a:rPr lang="en-IN" sz="2400" dirty="0"/>
              <a:t> glucocorticoids regulate the glucose homeostasis </a:t>
            </a:r>
          </a:p>
          <a:p>
            <a:pPr marL="0" indent="0" algn="just">
              <a:lnSpc>
                <a:spcPct val="160000"/>
              </a:lnSpc>
              <a:buNone/>
            </a:pPr>
            <a:r>
              <a:rPr lang="en-IN" sz="2400" dirty="0"/>
              <a:t>Glucocorticoids consist of 3 hormones </a:t>
            </a:r>
          </a:p>
          <a:p>
            <a:pPr marL="342900" indent="-342900" algn="just">
              <a:lnSpc>
                <a:spcPct val="160000"/>
              </a:lnSpc>
              <a:buFont typeface="+mj-lt"/>
              <a:buAutoNum type="arabicPeriod"/>
            </a:pPr>
            <a:r>
              <a:rPr lang="en-IN" sz="2400" dirty="0"/>
              <a:t>Cortisol  (also called hydrocortisone)</a:t>
            </a:r>
          </a:p>
          <a:p>
            <a:pPr marL="342900" indent="-342900" algn="just">
              <a:lnSpc>
                <a:spcPct val="160000"/>
              </a:lnSpc>
              <a:buFont typeface="+mj-lt"/>
              <a:buAutoNum type="arabicPeriod"/>
            </a:pPr>
            <a:r>
              <a:rPr lang="en-IN" sz="2400" dirty="0"/>
              <a:t>Corticosterone and </a:t>
            </a:r>
          </a:p>
          <a:p>
            <a:pPr marL="342900" indent="-342900" algn="just">
              <a:lnSpc>
                <a:spcPct val="160000"/>
              </a:lnSpc>
              <a:buFont typeface="+mj-lt"/>
              <a:buAutoNum type="arabicPeriod"/>
            </a:pPr>
            <a:r>
              <a:rPr lang="en-IN" sz="2400" dirty="0"/>
              <a:t>Cortisone</a:t>
            </a:r>
          </a:p>
          <a:p>
            <a:pPr marL="0" indent="0" algn="just">
              <a:lnSpc>
                <a:spcPct val="160000"/>
              </a:lnSpc>
              <a:buNone/>
            </a:pPr>
            <a:r>
              <a:rPr lang="en-IN" sz="2400" dirty="0"/>
              <a:t>Glucocorticoids are usually released in response to stressful stimuli, hence considered as a stress-relieving hormone. </a:t>
            </a:r>
          </a:p>
          <a:p>
            <a:endParaRPr lang="en-IN" dirty="0"/>
          </a:p>
        </p:txBody>
      </p:sp>
    </p:spTree>
    <p:extLst>
      <p:ext uri="{BB962C8B-B14F-4D97-AF65-F5344CB8AC3E}">
        <p14:creationId xmlns:p14="http://schemas.microsoft.com/office/powerpoint/2010/main" val="7553117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6308AF-926E-46DB-8DC0-E46BC1B3E090}"/>
              </a:ext>
            </a:extLst>
          </p:cNvPr>
          <p:cNvSpPr>
            <a:spLocks noGrp="1"/>
          </p:cNvSpPr>
          <p:nvPr>
            <p:ph type="title"/>
          </p:nvPr>
        </p:nvSpPr>
        <p:spPr/>
        <p:txBody>
          <a:bodyPr/>
          <a:lstStyle/>
          <a:p>
            <a:r>
              <a:rPr lang="en-US" dirty="0"/>
              <a:t>Effects/ Functions of </a:t>
            </a:r>
            <a:r>
              <a:rPr lang="en-IN" dirty="0"/>
              <a:t>Glucocorticoids</a:t>
            </a:r>
          </a:p>
        </p:txBody>
      </p:sp>
      <p:sp>
        <p:nvSpPr>
          <p:cNvPr id="3" name="Content Placeholder 2">
            <a:extLst>
              <a:ext uri="{FF2B5EF4-FFF2-40B4-BE49-F238E27FC236}">
                <a16:creationId xmlns="" xmlns:a16="http://schemas.microsoft.com/office/drawing/2014/main" id="{20F78D5D-164A-4A53-A3FF-AC5A71F267E2}"/>
              </a:ext>
            </a:extLst>
          </p:cNvPr>
          <p:cNvSpPr>
            <a:spLocks noGrp="1"/>
          </p:cNvSpPr>
          <p:nvPr>
            <p:ph idx="1"/>
          </p:nvPr>
        </p:nvSpPr>
        <p:spPr>
          <a:xfrm>
            <a:off x="581192" y="1872343"/>
            <a:ext cx="10848809" cy="4985657"/>
          </a:xfrm>
        </p:spPr>
        <p:txBody>
          <a:bodyPr>
            <a:normAutofit fontScale="92500" lnSpcReduction="10000"/>
          </a:bodyPr>
          <a:lstStyle/>
          <a:p>
            <a:pPr marL="457200" indent="-457200" algn="just">
              <a:lnSpc>
                <a:spcPct val="150000"/>
              </a:lnSpc>
              <a:buSzPct val="94000"/>
              <a:buFont typeface="+mj-lt"/>
              <a:buAutoNum type="arabicPeriod"/>
            </a:pPr>
            <a:r>
              <a:rPr lang="en-IN" sz="2400" b="1" dirty="0"/>
              <a:t>Glucose formation- </a:t>
            </a:r>
            <a:r>
              <a:rPr lang="en-US" sz="2400" dirty="0"/>
              <a:t>Glucocorticoids</a:t>
            </a:r>
            <a:r>
              <a:rPr lang="en-IN" sz="2400" dirty="0"/>
              <a:t> stimulate the liver to promote gluconeogenesis</a:t>
            </a:r>
          </a:p>
          <a:p>
            <a:pPr marL="457200" indent="-457200" algn="just">
              <a:lnSpc>
                <a:spcPct val="150000"/>
              </a:lnSpc>
              <a:buSzPct val="94000"/>
              <a:buFont typeface="+mj-lt"/>
              <a:buAutoNum type="arabicPeriod"/>
            </a:pPr>
            <a:r>
              <a:rPr lang="en-US" sz="2400" b="1" dirty="0"/>
              <a:t>Protein breakdown</a:t>
            </a:r>
            <a:r>
              <a:rPr lang="en-US" sz="2400" dirty="0"/>
              <a:t>. Glucocorticoids increase the rate of protein breakdown, mainly in muscle fibers, and thus increase the liberation of amino acids into the bloodstream.</a:t>
            </a:r>
            <a:endParaRPr lang="en-IN" sz="2400" dirty="0"/>
          </a:p>
          <a:p>
            <a:pPr marL="457200" indent="-457200" algn="just">
              <a:lnSpc>
                <a:spcPct val="150000"/>
              </a:lnSpc>
              <a:buSzPct val="94000"/>
              <a:buFont typeface="+mj-lt"/>
              <a:buAutoNum type="arabicPeriod"/>
            </a:pPr>
            <a:r>
              <a:rPr lang="en-US" sz="2400" b="1" dirty="0"/>
              <a:t>Lipolysis.</a:t>
            </a:r>
            <a:r>
              <a:rPr lang="en-US" sz="2400" dirty="0"/>
              <a:t> Glucocorticoids stimulate lipolysis, the breakdown of triglycerides and release of fatty acids from adipose tissue into the blood.</a:t>
            </a:r>
            <a:endParaRPr lang="en-IN" sz="2400" dirty="0"/>
          </a:p>
          <a:p>
            <a:pPr marL="457200" indent="-457200" algn="just">
              <a:lnSpc>
                <a:spcPct val="150000"/>
              </a:lnSpc>
              <a:buSzPct val="94000"/>
              <a:buFont typeface="+mj-lt"/>
              <a:buAutoNum type="arabicPeriod"/>
            </a:pPr>
            <a:r>
              <a:rPr lang="en-US" sz="2400" b="1" dirty="0"/>
              <a:t>Resistance to stress. </a:t>
            </a:r>
            <a:r>
              <a:rPr lang="en-US" sz="2400" dirty="0"/>
              <a:t>The additional glucose supplied by the liver cells provides tissues with a ready source of ATP to combat a range of stresses, including exercise, fasting, fright, temperature extremes, high altitude, bleeding, infection, surgery, trauma, and disease. </a:t>
            </a:r>
          </a:p>
        </p:txBody>
      </p:sp>
    </p:spTree>
    <p:extLst>
      <p:ext uri="{BB962C8B-B14F-4D97-AF65-F5344CB8AC3E}">
        <p14:creationId xmlns:p14="http://schemas.microsoft.com/office/powerpoint/2010/main" val="3303499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D97D9A0E-9E89-4750-8C52-8EED94BF7651}"/>
              </a:ext>
            </a:extLst>
          </p:cNvPr>
          <p:cNvSpPr>
            <a:spLocks noGrp="1"/>
          </p:cNvSpPr>
          <p:nvPr>
            <p:ph idx="1"/>
          </p:nvPr>
        </p:nvSpPr>
        <p:spPr>
          <a:xfrm>
            <a:off x="581191" y="2080236"/>
            <a:ext cx="11033865" cy="4777764"/>
          </a:xfrm>
        </p:spPr>
        <p:txBody>
          <a:bodyPr>
            <a:normAutofit/>
          </a:bodyPr>
          <a:lstStyle/>
          <a:p>
            <a:pPr algn="just">
              <a:lnSpc>
                <a:spcPct val="150000"/>
              </a:lnSpc>
            </a:pPr>
            <a:r>
              <a:rPr lang="en-IN" sz="2400" dirty="0"/>
              <a:t>They maintain </a:t>
            </a:r>
            <a:r>
              <a:rPr lang="en-IN" sz="2400" dirty="0" smtClean="0"/>
              <a:t>fluid-electrolyte</a:t>
            </a:r>
            <a:r>
              <a:rPr lang="en-IN" sz="2400" dirty="0"/>
              <a:t>. cardiovascular and energy substrate homeostasis as well as functional status of skeletal muscles and nervous system. </a:t>
            </a:r>
            <a:endParaRPr lang="en-IN" sz="2400" dirty="0" smtClean="0"/>
          </a:p>
          <a:p>
            <a:pPr algn="just">
              <a:lnSpc>
                <a:spcPct val="150000"/>
              </a:lnSpc>
            </a:pPr>
            <a:r>
              <a:rPr lang="en-IN" sz="2400" dirty="0" smtClean="0"/>
              <a:t>They </a:t>
            </a:r>
            <a:r>
              <a:rPr lang="en-IN" sz="2400" dirty="0"/>
              <a:t>prepare the body to withstand effects of all kinds of </a:t>
            </a:r>
            <a:r>
              <a:rPr lang="en-IN" sz="2400" dirty="0" smtClean="0"/>
              <a:t>noxious </a:t>
            </a:r>
            <a:r>
              <a:rPr lang="en-IN" sz="2400" dirty="0"/>
              <a:t>stimuli and stress. </a:t>
            </a:r>
            <a:endParaRPr lang="en-IN" sz="2400" dirty="0" smtClean="0"/>
          </a:p>
          <a:p>
            <a:pPr algn="just">
              <a:lnSpc>
                <a:spcPct val="150000"/>
              </a:lnSpc>
            </a:pPr>
            <a:r>
              <a:rPr lang="en-IN" sz="2400" b="1" dirty="0"/>
              <a:t>Glucocorticoid </a:t>
            </a:r>
            <a:r>
              <a:rPr lang="en-IN" sz="2400" dirty="0"/>
              <a:t>Effects on carbohydrate, protein and fat </a:t>
            </a:r>
            <a:r>
              <a:rPr lang="en-IN" sz="2400" dirty="0" smtClean="0"/>
              <a:t>metabolism.</a:t>
            </a:r>
          </a:p>
          <a:p>
            <a:pPr algn="just">
              <a:lnSpc>
                <a:spcPct val="150000"/>
              </a:lnSpc>
            </a:pPr>
            <a:r>
              <a:rPr lang="en-IN" sz="2400" b="1" dirty="0" smtClean="0"/>
              <a:t>Mineralocorticoid</a:t>
            </a:r>
            <a:r>
              <a:rPr lang="en-IN" sz="2400" dirty="0" smtClean="0"/>
              <a:t> </a:t>
            </a:r>
            <a:r>
              <a:rPr lang="en-IN" sz="2400" dirty="0"/>
              <a:t>Effects on </a:t>
            </a:r>
            <a:r>
              <a:rPr lang="en-IN" sz="2400" dirty="0" smtClean="0"/>
              <a:t>Na+ K+ </a:t>
            </a:r>
            <a:r>
              <a:rPr lang="en-IN" sz="2400" dirty="0"/>
              <a:t>and fluid balance.</a:t>
            </a:r>
          </a:p>
        </p:txBody>
      </p:sp>
      <p:sp>
        <p:nvSpPr>
          <p:cNvPr id="4" name="Title 3"/>
          <p:cNvSpPr>
            <a:spLocks noGrp="1"/>
          </p:cNvSpPr>
          <p:nvPr>
            <p:ph type="title"/>
          </p:nvPr>
        </p:nvSpPr>
        <p:spPr/>
        <p:txBody>
          <a:bodyPr/>
          <a:lstStyle/>
          <a:p>
            <a:r>
              <a:rPr lang="en-IN" dirty="0" smtClean="0"/>
              <a:t>Corticosteroids</a:t>
            </a:r>
            <a:endParaRPr lang="en-IN" dirty="0"/>
          </a:p>
        </p:txBody>
      </p:sp>
    </p:spTree>
    <p:extLst>
      <p:ext uri="{BB962C8B-B14F-4D97-AF65-F5344CB8AC3E}">
        <p14:creationId xmlns:p14="http://schemas.microsoft.com/office/powerpoint/2010/main" val="153574014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6308AF-926E-46DB-8DC0-E46BC1B3E090}"/>
              </a:ext>
            </a:extLst>
          </p:cNvPr>
          <p:cNvSpPr>
            <a:spLocks noGrp="1"/>
          </p:cNvSpPr>
          <p:nvPr>
            <p:ph type="title"/>
          </p:nvPr>
        </p:nvSpPr>
        <p:spPr/>
        <p:txBody>
          <a:bodyPr/>
          <a:lstStyle/>
          <a:p>
            <a:r>
              <a:rPr lang="en-US" dirty="0"/>
              <a:t>Effects/ Functions of </a:t>
            </a:r>
            <a:r>
              <a:rPr lang="en-IN" dirty="0"/>
              <a:t>Glucocorticoids</a:t>
            </a:r>
          </a:p>
        </p:txBody>
      </p:sp>
      <p:sp>
        <p:nvSpPr>
          <p:cNvPr id="3" name="Content Placeholder 2">
            <a:extLst>
              <a:ext uri="{FF2B5EF4-FFF2-40B4-BE49-F238E27FC236}">
                <a16:creationId xmlns="" xmlns:a16="http://schemas.microsoft.com/office/drawing/2014/main" id="{20F78D5D-164A-4A53-A3FF-AC5A71F267E2}"/>
              </a:ext>
            </a:extLst>
          </p:cNvPr>
          <p:cNvSpPr>
            <a:spLocks noGrp="1"/>
          </p:cNvSpPr>
          <p:nvPr>
            <p:ph idx="1"/>
          </p:nvPr>
        </p:nvSpPr>
        <p:spPr>
          <a:xfrm>
            <a:off x="581192" y="1872343"/>
            <a:ext cx="10848809" cy="4985657"/>
          </a:xfrm>
        </p:spPr>
        <p:txBody>
          <a:bodyPr>
            <a:normAutofit/>
          </a:bodyPr>
          <a:lstStyle/>
          <a:p>
            <a:pPr marL="457200" indent="-457200" algn="just">
              <a:lnSpc>
                <a:spcPct val="150000"/>
              </a:lnSpc>
              <a:buSzPct val="94000"/>
              <a:buFont typeface="+mj-lt"/>
              <a:buAutoNum type="arabicPeriod" startAt="5"/>
            </a:pPr>
            <a:r>
              <a:rPr lang="en-US" sz="2400" b="1" dirty="0"/>
              <a:t>Anti-inflammatory effects</a:t>
            </a:r>
            <a:r>
              <a:rPr lang="en-US" sz="2400" dirty="0"/>
              <a:t>. Glucocorticoids inhibit white blood cells that participate in inflammatory responses. Unfortunately, glucocorticoids also retard tissue repair; as a result, they slow wound healing.</a:t>
            </a:r>
          </a:p>
          <a:p>
            <a:pPr marL="457200" indent="-457200" algn="just">
              <a:lnSpc>
                <a:spcPct val="150000"/>
              </a:lnSpc>
              <a:buSzPct val="94000"/>
              <a:buFont typeface="+mj-lt"/>
              <a:buAutoNum type="arabicPeriod" startAt="5"/>
            </a:pPr>
            <a:r>
              <a:rPr lang="en-US" sz="2400" b="1" dirty="0"/>
              <a:t>Immunosuppressant response</a:t>
            </a:r>
            <a:r>
              <a:rPr lang="en-US" sz="2400" dirty="0"/>
              <a:t>. High doses of glucocorticoids depress immune responses. For this reason, glucocorticoids are prescribed for organ transplant recipients to retard tissue rejection by the immune system</a:t>
            </a:r>
            <a:endParaRPr lang="en-IN" sz="2400" dirty="0"/>
          </a:p>
        </p:txBody>
      </p:sp>
    </p:spTree>
    <p:extLst>
      <p:ext uri="{BB962C8B-B14F-4D97-AF65-F5344CB8AC3E}">
        <p14:creationId xmlns:p14="http://schemas.microsoft.com/office/powerpoint/2010/main" val="15571353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8311B5-1F47-4F95-B8F2-0DBA0B0C36B1}"/>
              </a:ext>
            </a:extLst>
          </p:cNvPr>
          <p:cNvSpPr>
            <a:spLocks noGrp="1"/>
          </p:cNvSpPr>
          <p:nvPr>
            <p:ph type="title"/>
          </p:nvPr>
        </p:nvSpPr>
        <p:spPr>
          <a:xfrm>
            <a:off x="581192" y="702155"/>
            <a:ext cx="5405951" cy="1093987"/>
          </a:xfrm>
        </p:spPr>
        <p:txBody>
          <a:bodyPr/>
          <a:lstStyle/>
          <a:p>
            <a:r>
              <a:rPr lang="en-IN" dirty="0"/>
              <a:t>Control of Glucocorticoid Secretion</a:t>
            </a:r>
          </a:p>
        </p:txBody>
      </p:sp>
      <p:pic>
        <p:nvPicPr>
          <p:cNvPr id="5" name="Content Placeholder 4">
            <a:extLst>
              <a:ext uri="{FF2B5EF4-FFF2-40B4-BE49-F238E27FC236}">
                <a16:creationId xmlns="" xmlns:a16="http://schemas.microsoft.com/office/drawing/2014/main" id="{4508E9E6-8061-4330-BE24-D9E31572FF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43800" y="29367"/>
            <a:ext cx="4288971" cy="6828633"/>
          </a:xfrm>
        </p:spPr>
      </p:pic>
      <p:sp>
        <p:nvSpPr>
          <p:cNvPr id="7" name="TextBox 6">
            <a:extLst>
              <a:ext uri="{FF2B5EF4-FFF2-40B4-BE49-F238E27FC236}">
                <a16:creationId xmlns="" xmlns:a16="http://schemas.microsoft.com/office/drawing/2014/main" id="{3B8BEB00-7846-4A70-A52A-557FF8A0B2AD}"/>
              </a:ext>
            </a:extLst>
          </p:cNvPr>
          <p:cNvSpPr txBox="1"/>
          <p:nvPr/>
        </p:nvSpPr>
        <p:spPr>
          <a:xfrm>
            <a:off x="838200" y="2975208"/>
            <a:ext cx="6106886" cy="1569660"/>
          </a:xfrm>
          <a:prstGeom prst="rect">
            <a:avLst/>
          </a:prstGeom>
          <a:noFill/>
        </p:spPr>
        <p:txBody>
          <a:bodyPr wrap="square">
            <a:spAutoFit/>
          </a:bodyPr>
          <a:lstStyle/>
          <a:p>
            <a:pPr algn="just"/>
            <a:r>
              <a:rPr lang="en-US" sz="2400" dirty="0"/>
              <a:t>Hypothalamus and anterior pituitary increase CRH and ACTH release respectively in response to a variety of physical and emotional stresses or low blood levels of glucocorticoids. </a:t>
            </a:r>
            <a:endParaRPr lang="en-IN" sz="2400" dirty="0"/>
          </a:p>
        </p:txBody>
      </p:sp>
    </p:spTree>
    <p:extLst>
      <p:ext uri="{BB962C8B-B14F-4D97-AF65-F5344CB8AC3E}">
        <p14:creationId xmlns:p14="http://schemas.microsoft.com/office/powerpoint/2010/main" val="26041421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7479E2-A242-4304-BE85-2CEE10C4B1D2}"/>
              </a:ext>
            </a:extLst>
          </p:cNvPr>
          <p:cNvSpPr>
            <a:spLocks noGrp="1"/>
          </p:cNvSpPr>
          <p:nvPr>
            <p:ph type="title"/>
          </p:nvPr>
        </p:nvSpPr>
        <p:spPr/>
        <p:txBody>
          <a:bodyPr/>
          <a:lstStyle/>
          <a:p>
            <a:r>
              <a:rPr lang="en-IN" dirty="0"/>
              <a:t>Androgens</a:t>
            </a:r>
          </a:p>
        </p:txBody>
      </p:sp>
      <p:sp>
        <p:nvSpPr>
          <p:cNvPr id="3" name="Content Placeholder 2">
            <a:extLst>
              <a:ext uri="{FF2B5EF4-FFF2-40B4-BE49-F238E27FC236}">
                <a16:creationId xmlns="" xmlns:a16="http://schemas.microsoft.com/office/drawing/2014/main" id="{F6DCF0CA-0C65-4C4A-AB2C-315B9A868F0A}"/>
              </a:ext>
            </a:extLst>
          </p:cNvPr>
          <p:cNvSpPr>
            <a:spLocks noGrp="1"/>
          </p:cNvSpPr>
          <p:nvPr>
            <p:ph idx="1"/>
          </p:nvPr>
        </p:nvSpPr>
        <p:spPr>
          <a:xfrm>
            <a:off x="581192" y="1872343"/>
            <a:ext cx="11029616" cy="4985657"/>
          </a:xfrm>
        </p:spPr>
        <p:txBody>
          <a:bodyPr>
            <a:normAutofit fontScale="92500" lnSpcReduction="10000"/>
          </a:bodyPr>
          <a:lstStyle/>
          <a:p>
            <a:pPr marL="0" indent="0" algn="just">
              <a:lnSpc>
                <a:spcPct val="110000"/>
              </a:lnSpc>
              <a:buNone/>
            </a:pPr>
            <a:r>
              <a:rPr lang="en-US" sz="2400" dirty="0"/>
              <a:t>In both males and females, the adrenal cortex secretes small amounts of weak androgens. The major androgen secreted by the adrenal gland is dehydroepiandrosterone (DHEA). </a:t>
            </a:r>
          </a:p>
          <a:p>
            <a:pPr marL="0" indent="0" algn="just">
              <a:lnSpc>
                <a:spcPct val="110000"/>
              </a:lnSpc>
              <a:buNone/>
            </a:pPr>
            <a:r>
              <a:rPr lang="en-US" sz="2400" dirty="0"/>
              <a:t>Functions </a:t>
            </a:r>
          </a:p>
          <a:p>
            <a:pPr algn="just">
              <a:lnSpc>
                <a:spcPct val="110000"/>
              </a:lnSpc>
            </a:pPr>
            <a:r>
              <a:rPr lang="en-US" sz="2400" dirty="0"/>
              <a:t>Adrenal androgens stimulate the growth of axillary and pubic hair in boys and girls and contribute to prepubertal growth.</a:t>
            </a:r>
          </a:p>
          <a:p>
            <a:pPr algn="just">
              <a:lnSpc>
                <a:spcPct val="110000"/>
              </a:lnSpc>
            </a:pPr>
            <a:r>
              <a:rPr lang="en-US" sz="2400" dirty="0"/>
              <a:t>In males after puberty its secretion is low as compared to testes androgen and thus its effects are insignificant.</a:t>
            </a:r>
          </a:p>
          <a:p>
            <a:pPr algn="just">
              <a:lnSpc>
                <a:spcPct val="110000"/>
              </a:lnSpc>
            </a:pPr>
            <a:r>
              <a:rPr lang="en-US" sz="2400" dirty="0"/>
              <a:t>In females, however, adrenal </a:t>
            </a:r>
            <a:r>
              <a:rPr lang="en-IN" sz="2400" dirty="0"/>
              <a:t>androgens play important roles.</a:t>
            </a:r>
            <a:r>
              <a:rPr lang="en-US" sz="2400" dirty="0"/>
              <a:t> </a:t>
            </a:r>
          </a:p>
          <a:p>
            <a:pPr marL="0" indent="0" algn="just">
              <a:lnSpc>
                <a:spcPct val="110000"/>
              </a:lnSpc>
              <a:buNone/>
            </a:pPr>
            <a:r>
              <a:rPr lang="en-US" sz="2400" dirty="0"/>
              <a:t>           a. They promote libido (sex drive) and are converted into estrogens</a:t>
            </a:r>
          </a:p>
          <a:p>
            <a:pPr marL="0" indent="0" algn="just">
              <a:lnSpc>
                <a:spcPct val="110000"/>
              </a:lnSpc>
              <a:buNone/>
            </a:pPr>
            <a:r>
              <a:rPr lang="en-US" sz="2400" dirty="0"/>
              <a:t>           b After menopause, when the ovarian secretion of estrogens stops, all-female estrogens come from the conversion of adrenal androgens.</a:t>
            </a:r>
            <a:endParaRPr lang="en-IN" sz="2400" dirty="0"/>
          </a:p>
        </p:txBody>
      </p:sp>
    </p:spTree>
    <p:extLst>
      <p:ext uri="{BB962C8B-B14F-4D97-AF65-F5344CB8AC3E}">
        <p14:creationId xmlns:p14="http://schemas.microsoft.com/office/powerpoint/2010/main" val="3229574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898F48-8E8E-48DF-AC63-481714002DB6}"/>
              </a:ext>
            </a:extLst>
          </p:cNvPr>
          <p:cNvSpPr>
            <a:spLocks noGrp="1"/>
          </p:cNvSpPr>
          <p:nvPr>
            <p:ph type="title"/>
          </p:nvPr>
        </p:nvSpPr>
        <p:spPr/>
        <p:txBody>
          <a:bodyPr/>
          <a:lstStyle/>
          <a:p>
            <a:r>
              <a:rPr lang="en-IN" dirty="0"/>
              <a:t>Adrenal Medulla</a:t>
            </a:r>
          </a:p>
        </p:txBody>
      </p:sp>
      <p:sp>
        <p:nvSpPr>
          <p:cNvPr id="3" name="Content Placeholder 2">
            <a:extLst>
              <a:ext uri="{FF2B5EF4-FFF2-40B4-BE49-F238E27FC236}">
                <a16:creationId xmlns="" xmlns:a16="http://schemas.microsoft.com/office/drawing/2014/main" id="{1CEE11D5-FEA8-4815-B8B4-DCDBBCFDCBD3}"/>
              </a:ext>
            </a:extLst>
          </p:cNvPr>
          <p:cNvSpPr>
            <a:spLocks noGrp="1"/>
          </p:cNvSpPr>
          <p:nvPr>
            <p:ph idx="1"/>
          </p:nvPr>
        </p:nvSpPr>
        <p:spPr>
          <a:xfrm>
            <a:off x="581192" y="2180496"/>
            <a:ext cx="11029616" cy="4546875"/>
          </a:xfrm>
        </p:spPr>
        <p:txBody>
          <a:bodyPr>
            <a:normAutofit fontScale="92500" lnSpcReduction="20000"/>
          </a:bodyPr>
          <a:lstStyle/>
          <a:p>
            <a:pPr algn="just">
              <a:lnSpc>
                <a:spcPct val="150000"/>
              </a:lnSpc>
            </a:pPr>
            <a:r>
              <a:rPr lang="en-US" sz="2600" dirty="0"/>
              <a:t>The chromaffin cells of the adrenal medulla secrete two major hormones epinephrine (80%) and norepinephrine(20%), also called adrenaline and noradrenaline, respectively. </a:t>
            </a:r>
          </a:p>
          <a:p>
            <a:pPr algn="just">
              <a:lnSpc>
                <a:spcPct val="150000"/>
              </a:lnSpc>
            </a:pPr>
            <a:r>
              <a:rPr lang="en-US" sz="2600" dirty="0"/>
              <a:t>These hormones prepare the body for the stressful situation (Fight or Flight response)</a:t>
            </a:r>
          </a:p>
          <a:p>
            <a:pPr marL="0" indent="0" algn="just">
              <a:lnSpc>
                <a:spcPct val="150000"/>
              </a:lnSpc>
              <a:buNone/>
            </a:pPr>
            <a:r>
              <a:rPr lang="en-US" sz="2600" b="1" dirty="0"/>
              <a:t>Control of secretion of adrenaline and NA</a:t>
            </a:r>
          </a:p>
          <a:p>
            <a:pPr algn="just">
              <a:lnSpc>
                <a:spcPct val="150000"/>
              </a:lnSpc>
            </a:pPr>
            <a:r>
              <a:rPr lang="en-IN" sz="2600" dirty="0"/>
              <a:t>In stressful situations and during exercise, impulses from the hypothalamus stimulate sympathetic preganglionic neurons, which in turn stimulate the chromaffin cells to secrete epinephrine and norepinephrine.</a:t>
            </a:r>
            <a:endParaRPr lang="en-US" sz="2600" dirty="0"/>
          </a:p>
          <a:p>
            <a:endParaRPr lang="en-IN" dirty="0"/>
          </a:p>
        </p:txBody>
      </p:sp>
    </p:spTree>
    <p:extLst>
      <p:ext uri="{BB962C8B-B14F-4D97-AF65-F5344CB8AC3E}">
        <p14:creationId xmlns:p14="http://schemas.microsoft.com/office/powerpoint/2010/main" val="15007147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D46308-E1BD-4031-8C27-5BA643F5E14E}"/>
              </a:ext>
            </a:extLst>
          </p:cNvPr>
          <p:cNvSpPr>
            <a:spLocks noGrp="1"/>
          </p:cNvSpPr>
          <p:nvPr>
            <p:ph type="title"/>
          </p:nvPr>
        </p:nvSpPr>
        <p:spPr/>
        <p:txBody>
          <a:bodyPr/>
          <a:lstStyle/>
          <a:p>
            <a:endParaRPr lang="en-IN"/>
          </a:p>
        </p:txBody>
      </p:sp>
      <p:pic>
        <p:nvPicPr>
          <p:cNvPr id="5" name="Content Placeholder 4">
            <a:extLst>
              <a:ext uri="{FF2B5EF4-FFF2-40B4-BE49-F238E27FC236}">
                <a16:creationId xmlns="" xmlns:a16="http://schemas.microsoft.com/office/drawing/2014/main" id="{15FDA02E-1115-4703-AF21-EBE57E35C9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8792" y="55668"/>
            <a:ext cx="11334415" cy="6659578"/>
          </a:xfrm>
        </p:spPr>
      </p:pic>
    </p:spTree>
    <p:extLst>
      <p:ext uri="{BB962C8B-B14F-4D97-AF65-F5344CB8AC3E}">
        <p14:creationId xmlns:p14="http://schemas.microsoft.com/office/powerpoint/2010/main" val="19913314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9E3B27-8B2E-4586-8BE4-1A3CCD9B1B6B}"/>
              </a:ext>
            </a:extLst>
          </p:cNvPr>
          <p:cNvSpPr>
            <a:spLocks noGrp="1"/>
          </p:cNvSpPr>
          <p:nvPr>
            <p:ph type="title"/>
          </p:nvPr>
        </p:nvSpPr>
        <p:spPr/>
        <p:txBody>
          <a:bodyPr/>
          <a:lstStyle/>
          <a:p>
            <a:r>
              <a:rPr lang="en-US" dirty="0"/>
              <a:t>Pancreas</a:t>
            </a:r>
            <a:endParaRPr lang="en-IN" dirty="0"/>
          </a:p>
        </p:txBody>
      </p:sp>
      <p:sp>
        <p:nvSpPr>
          <p:cNvPr id="3" name="Content Placeholder 2">
            <a:extLst>
              <a:ext uri="{FF2B5EF4-FFF2-40B4-BE49-F238E27FC236}">
                <a16:creationId xmlns="" xmlns:a16="http://schemas.microsoft.com/office/drawing/2014/main" id="{4783B4EF-EF43-48F9-A3A2-9088A965F374}"/>
              </a:ext>
            </a:extLst>
          </p:cNvPr>
          <p:cNvSpPr>
            <a:spLocks noGrp="1"/>
          </p:cNvSpPr>
          <p:nvPr>
            <p:ph idx="1"/>
          </p:nvPr>
        </p:nvSpPr>
        <p:spPr>
          <a:xfrm>
            <a:off x="478972" y="1796143"/>
            <a:ext cx="6629400" cy="5061857"/>
          </a:xfrm>
        </p:spPr>
        <p:txBody>
          <a:bodyPr>
            <a:normAutofit fontScale="92500"/>
          </a:bodyPr>
          <a:lstStyle/>
          <a:p>
            <a:pPr algn="just">
              <a:lnSpc>
                <a:spcPct val="150000"/>
              </a:lnSpc>
            </a:pPr>
            <a:r>
              <a:rPr lang="en-US" sz="2400" dirty="0"/>
              <a:t>The pancreas is both an endocrine gland and an exocrine gland.</a:t>
            </a:r>
          </a:p>
          <a:p>
            <a:pPr algn="just">
              <a:lnSpc>
                <a:spcPct val="150000"/>
              </a:lnSpc>
            </a:pPr>
            <a:r>
              <a:rPr lang="en-US" sz="2400" dirty="0"/>
              <a:t>Roughly 99% of the exocrine cells of the pancreas are arranged in clusters </a:t>
            </a:r>
            <a:r>
              <a:rPr lang="en-IN" sz="2400" dirty="0"/>
              <a:t>called acini. </a:t>
            </a:r>
          </a:p>
          <a:p>
            <a:pPr algn="just">
              <a:lnSpc>
                <a:spcPct val="150000"/>
              </a:lnSpc>
            </a:pPr>
            <a:r>
              <a:rPr lang="en-US" sz="2400" dirty="0"/>
              <a:t>Scattered among the exocrine acini are 1–2 million tiny clusters of endocrine tissue called pancreatic islets of Langerhans. </a:t>
            </a:r>
          </a:p>
          <a:p>
            <a:pPr algn="just">
              <a:lnSpc>
                <a:spcPct val="150000"/>
              </a:lnSpc>
            </a:pPr>
            <a:r>
              <a:rPr lang="en-US" sz="2400" dirty="0"/>
              <a:t>Pancreatic hormones are secreted directly into the bloodstream and circulate throughout the body.</a:t>
            </a:r>
          </a:p>
        </p:txBody>
      </p:sp>
      <p:pic>
        <p:nvPicPr>
          <p:cNvPr id="4" name="Picture 3">
            <a:extLst>
              <a:ext uri="{FF2B5EF4-FFF2-40B4-BE49-F238E27FC236}">
                <a16:creationId xmlns="" xmlns:a16="http://schemas.microsoft.com/office/drawing/2014/main" id="{AD9778FB-F2B6-48E7-A152-020078FC6AA2}"/>
              </a:ext>
            </a:extLst>
          </p:cNvPr>
          <p:cNvPicPr>
            <a:picLocks noChangeAspect="1"/>
          </p:cNvPicPr>
          <p:nvPr/>
        </p:nvPicPr>
        <p:blipFill>
          <a:blip r:embed="rId2"/>
          <a:stretch>
            <a:fillRect/>
          </a:stretch>
        </p:blipFill>
        <p:spPr>
          <a:xfrm>
            <a:off x="7336663" y="2057399"/>
            <a:ext cx="4376365" cy="4539343"/>
          </a:xfrm>
          <a:prstGeom prst="rect">
            <a:avLst/>
          </a:prstGeom>
        </p:spPr>
      </p:pic>
    </p:spTree>
    <p:extLst>
      <p:ext uri="{BB962C8B-B14F-4D97-AF65-F5344CB8AC3E}">
        <p14:creationId xmlns:p14="http://schemas.microsoft.com/office/powerpoint/2010/main" val="36112515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E1FF73C-A803-40E1-B172-451E4987FA35}"/>
              </a:ext>
            </a:extLst>
          </p:cNvPr>
          <p:cNvSpPr>
            <a:spLocks noGrp="1"/>
          </p:cNvSpPr>
          <p:nvPr>
            <p:ph type="title"/>
          </p:nvPr>
        </p:nvSpPr>
        <p:spPr/>
        <p:txBody>
          <a:bodyPr/>
          <a:lstStyle/>
          <a:p>
            <a:r>
              <a:rPr lang="en-US" dirty="0"/>
              <a:t>Cell Types in the Pancreatic Islets</a:t>
            </a:r>
            <a:endParaRPr lang="en-IN" dirty="0"/>
          </a:p>
        </p:txBody>
      </p:sp>
      <p:sp>
        <p:nvSpPr>
          <p:cNvPr id="3" name="Content Placeholder 2">
            <a:extLst>
              <a:ext uri="{FF2B5EF4-FFF2-40B4-BE49-F238E27FC236}">
                <a16:creationId xmlns="" xmlns:a16="http://schemas.microsoft.com/office/drawing/2014/main" id="{3C8300BE-C7EE-4BBD-9851-36F9E7F9CD47}"/>
              </a:ext>
            </a:extLst>
          </p:cNvPr>
          <p:cNvSpPr>
            <a:spLocks noGrp="1"/>
          </p:cNvSpPr>
          <p:nvPr>
            <p:ph idx="1"/>
          </p:nvPr>
        </p:nvSpPr>
        <p:spPr>
          <a:xfrm>
            <a:off x="424543" y="1872344"/>
            <a:ext cx="10903238" cy="4906992"/>
          </a:xfrm>
        </p:spPr>
        <p:txBody>
          <a:bodyPr>
            <a:normAutofit/>
          </a:bodyPr>
          <a:lstStyle/>
          <a:p>
            <a:pPr marL="0" indent="0" algn="just">
              <a:lnSpc>
                <a:spcPct val="150000"/>
              </a:lnSpc>
              <a:buNone/>
            </a:pPr>
            <a:r>
              <a:rPr lang="en-US" sz="2400" dirty="0"/>
              <a:t>Each pancreatic islet includes four types of hormone-secreting cells:</a:t>
            </a:r>
          </a:p>
          <a:p>
            <a:pPr marL="457200" indent="-457200" algn="just">
              <a:lnSpc>
                <a:spcPct val="150000"/>
              </a:lnSpc>
              <a:buAutoNum type="arabicPeriod"/>
            </a:pPr>
            <a:r>
              <a:rPr lang="en-US" sz="2400" dirty="0"/>
              <a:t>Alpha (</a:t>
            </a:r>
            <a:r>
              <a:rPr lang="el-GR" sz="2400" dirty="0"/>
              <a:t>α</a:t>
            </a:r>
            <a:r>
              <a:rPr lang="en-IN" sz="2400" dirty="0"/>
              <a:t>)</a:t>
            </a:r>
            <a:r>
              <a:rPr lang="en-US" sz="2400" dirty="0"/>
              <a:t> cells- secrete glucagon; it raised the blood glucose level</a:t>
            </a:r>
          </a:p>
          <a:p>
            <a:pPr marL="457200" indent="-457200" algn="just">
              <a:lnSpc>
                <a:spcPct val="150000"/>
              </a:lnSpc>
              <a:buAutoNum type="arabicPeriod"/>
            </a:pPr>
            <a:r>
              <a:rPr lang="en-US" sz="2400" dirty="0"/>
              <a:t>Beta (</a:t>
            </a:r>
            <a:r>
              <a:rPr lang="el-GR" sz="2400" dirty="0"/>
              <a:t>β</a:t>
            </a:r>
            <a:r>
              <a:rPr lang="en-US" sz="2400" dirty="0"/>
              <a:t>) cells- secrete insulin; it lowers the blood glucose level</a:t>
            </a:r>
          </a:p>
          <a:p>
            <a:pPr marL="457200" indent="-457200" algn="just">
              <a:lnSpc>
                <a:spcPct val="150000"/>
              </a:lnSpc>
              <a:buAutoNum type="arabicPeriod"/>
            </a:pPr>
            <a:r>
              <a:rPr lang="en-US" sz="2400" dirty="0"/>
              <a:t>Delta (</a:t>
            </a:r>
            <a:r>
              <a:rPr lang="el-GR" sz="2400" dirty="0"/>
              <a:t>δ</a:t>
            </a:r>
            <a:r>
              <a:rPr lang="en-IN" sz="2400" dirty="0"/>
              <a:t>) </a:t>
            </a:r>
            <a:r>
              <a:rPr lang="en-US" sz="2400" dirty="0"/>
              <a:t>cells- secrete somatostatin, inhibit both insulin, glucagon and GH release. </a:t>
            </a:r>
          </a:p>
          <a:p>
            <a:pPr marL="457200" indent="-457200" algn="just">
              <a:lnSpc>
                <a:spcPct val="150000"/>
              </a:lnSpc>
              <a:buAutoNum type="arabicPeriod"/>
            </a:pPr>
            <a:r>
              <a:rPr lang="en-US" sz="2400" dirty="0"/>
              <a:t>F cells- secretes pancreatic polypeptide, it inhibits somatostatin secretion, gallbladder contraction, and secretion of digestive enzymes by the pancreas.</a:t>
            </a:r>
            <a:endParaRPr lang="en-IN" sz="2400" dirty="0"/>
          </a:p>
        </p:txBody>
      </p:sp>
    </p:spTree>
    <p:extLst>
      <p:ext uri="{BB962C8B-B14F-4D97-AF65-F5344CB8AC3E}">
        <p14:creationId xmlns:p14="http://schemas.microsoft.com/office/powerpoint/2010/main" val="14837438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707A6E-0229-406E-BBF3-12F46DB98E44}"/>
              </a:ext>
            </a:extLst>
          </p:cNvPr>
          <p:cNvSpPr>
            <a:spLocks noGrp="1"/>
          </p:cNvSpPr>
          <p:nvPr>
            <p:ph type="title"/>
          </p:nvPr>
        </p:nvSpPr>
        <p:spPr/>
        <p:txBody>
          <a:bodyPr/>
          <a:lstStyle/>
          <a:p>
            <a:r>
              <a:rPr lang="en-US" dirty="0"/>
              <a:t>Cell Types in the Pancreatic Islets</a:t>
            </a:r>
            <a:endParaRPr lang="en-IN" dirty="0"/>
          </a:p>
        </p:txBody>
      </p:sp>
      <p:pic>
        <p:nvPicPr>
          <p:cNvPr id="7" name="Content Placeholder 6">
            <a:extLst>
              <a:ext uri="{FF2B5EF4-FFF2-40B4-BE49-F238E27FC236}">
                <a16:creationId xmlns="" xmlns:a16="http://schemas.microsoft.com/office/drawing/2014/main" id="{B430FB02-DFFA-4461-82DC-E23C1213BD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6400" y="1918491"/>
            <a:ext cx="8839200" cy="4789936"/>
          </a:xfrm>
        </p:spPr>
      </p:pic>
    </p:spTree>
    <p:extLst>
      <p:ext uri="{BB962C8B-B14F-4D97-AF65-F5344CB8AC3E}">
        <p14:creationId xmlns:p14="http://schemas.microsoft.com/office/powerpoint/2010/main" val="18226764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B63FDE-08D9-49A1-9B80-7595B1117761}"/>
              </a:ext>
            </a:extLst>
          </p:cNvPr>
          <p:cNvSpPr>
            <a:spLocks noGrp="1"/>
          </p:cNvSpPr>
          <p:nvPr>
            <p:ph type="title"/>
          </p:nvPr>
        </p:nvSpPr>
        <p:spPr>
          <a:xfrm>
            <a:off x="581191" y="702156"/>
            <a:ext cx="7082351" cy="1013800"/>
          </a:xfrm>
        </p:spPr>
        <p:txBody>
          <a:bodyPr/>
          <a:lstStyle/>
          <a:p>
            <a:pPr algn="ctr"/>
            <a:r>
              <a:rPr lang="en-US" dirty="0"/>
              <a:t>Control of Secretion of Glucagon and Insulin</a:t>
            </a:r>
            <a:endParaRPr lang="en-IN" dirty="0"/>
          </a:p>
        </p:txBody>
      </p:sp>
      <p:pic>
        <p:nvPicPr>
          <p:cNvPr id="5" name="Content Placeholder 4">
            <a:extLst>
              <a:ext uri="{FF2B5EF4-FFF2-40B4-BE49-F238E27FC236}">
                <a16:creationId xmlns="" xmlns:a16="http://schemas.microsoft.com/office/drawing/2014/main" id="{4FC3884E-6E01-4A77-BED6-6D54C0FF7B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60133" y="89126"/>
            <a:ext cx="4314580" cy="6768874"/>
          </a:xfrm>
        </p:spPr>
      </p:pic>
      <p:sp>
        <p:nvSpPr>
          <p:cNvPr id="7" name="TextBox 6">
            <a:extLst>
              <a:ext uri="{FF2B5EF4-FFF2-40B4-BE49-F238E27FC236}">
                <a16:creationId xmlns="" xmlns:a16="http://schemas.microsoft.com/office/drawing/2014/main" id="{D416ADD1-F51C-4643-AE48-1905D5A68727}"/>
              </a:ext>
            </a:extLst>
          </p:cNvPr>
          <p:cNvSpPr txBox="1"/>
          <p:nvPr/>
        </p:nvSpPr>
        <p:spPr>
          <a:xfrm>
            <a:off x="446315" y="2118249"/>
            <a:ext cx="7082351" cy="4457952"/>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400" dirty="0"/>
              <a:t>Low blood glucose level (hypoglycemia) stimulates the secretion of glucagon from alpha cells of the pancreatic islets. Usually during fasting, dieting or starvation. </a:t>
            </a:r>
          </a:p>
          <a:p>
            <a:pPr marL="342900" indent="-342900" algn="just">
              <a:lnSpc>
                <a:spcPct val="150000"/>
              </a:lnSpc>
              <a:buFont typeface="Arial" panose="020B0604020202020204" pitchFamily="34" charset="0"/>
              <a:buChar char="•"/>
            </a:pPr>
            <a:r>
              <a:rPr lang="en-US" sz="2400" dirty="0"/>
              <a:t>High blood glucose (hyperglycemia) stimulates the secretion of insulin by beta cells of the pancreatic islets. Insulin is usually secreted after half an hour of a meal. </a:t>
            </a:r>
            <a:endParaRPr lang="en-IN" sz="2400" dirty="0"/>
          </a:p>
        </p:txBody>
      </p:sp>
    </p:spTree>
    <p:extLst>
      <p:ext uri="{BB962C8B-B14F-4D97-AF65-F5344CB8AC3E}">
        <p14:creationId xmlns:p14="http://schemas.microsoft.com/office/powerpoint/2010/main" val="41863623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0997C1-C716-4EC9-A0E3-F387E0CE0EA1}"/>
              </a:ext>
            </a:extLst>
          </p:cNvPr>
          <p:cNvSpPr>
            <a:spLocks noGrp="1"/>
          </p:cNvSpPr>
          <p:nvPr>
            <p:ph type="title"/>
          </p:nvPr>
        </p:nvSpPr>
        <p:spPr/>
        <p:txBody>
          <a:bodyPr>
            <a:normAutofit/>
          </a:bodyPr>
          <a:lstStyle/>
          <a:p>
            <a:r>
              <a:rPr lang="en-US" dirty="0"/>
              <a:t>Action of insulin</a:t>
            </a:r>
            <a:endParaRPr lang="en-IN" dirty="0"/>
          </a:p>
        </p:txBody>
      </p:sp>
      <p:sp>
        <p:nvSpPr>
          <p:cNvPr id="3" name="Content Placeholder 2">
            <a:extLst>
              <a:ext uri="{FF2B5EF4-FFF2-40B4-BE49-F238E27FC236}">
                <a16:creationId xmlns="" xmlns:a16="http://schemas.microsoft.com/office/drawing/2014/main" id="{5991B774-2E3D-4EAA-83BE-9798063D14E8}"/>
              </a:ext>
            </a:extLst>
          </p:cNvPr>
          <p:cNvSpPr>
            <a:spLocks noGrp="1"/>
          </p:cNvSpPr>
          <p:nvPr>
            <p:ph idx="1"/>
          </p:nvPr>
        </p:nvSpPr>
        <p:spPr>
          <a:xfrm>
            <a:off x="581192" y="1458685"/>
            <a:ext cx="11029616" cy="5519057"/>
          </a:xfrm>
        </p:spPr>
        <p:txBody>
          <a:bodyPr>
            <a:normAutofit/>
          </a:bodyPr>
          <a:lstStyle/>
          <a:p>
            <a:pPr marL="0" indent="0" algn="just">
              <a:lnSpc>
                <a:spcPct val="150000"/>
              </a:lnSpc>
              <a:buNone/>
            </a:pPr>
            <a:r>
              <a:rPr lang="en-US" sz="2400" dirty="0"/>
              <a:t>Once attaches to the targets cells receptors (liver, muscle cells and adipocytes), insulin stimulates the uptake and use of glucose.  </a:t>
            </a:r>
          </a:p>
          <a:p>
            <a:pPr algn="just"/>
            <a:r>
              <a:rPr lang="en-US" sz="2400" b="1" dirty="0"/>
              <a:t>Glycogenesis</a:t>
            </a:r>
            <a:r>
              <a:rPr lang="en-US" sz="2400" dirty="0"/>
              <a:t>- In the liver and skeletal muscles, insulin converts glucose to	glycogen.  </a:t>
            </a:r>
          </a:p>
          <a:p>
            <a:pPr algn="just">
              <a:lnSpc>
                <a:spcPct val="150000"/>
              </a:lnSpc>
            </a:pPr>
            <a:r>
              <a:rPr lang="en-US" sz="2400" b="1" dirty="0"/>
              <a:t>Protein synthesis- </a:t>
            </a:r>
            <a:r>
              <a:rPr lang="en-US" sz="2400" dirty="0"/>
              <a:t>Insulin accelerates uptake of amino acids by cells and forms proteins. </a:t>
            </a:r>
          </a:p>
          <a:p>
            <a:pPr algn="just">
              <a:lnSpc>
                <a:spcPct val="150000"/>
              </a:lnSpc>
            </a:pPr>
            <a:r>
              <a:rPr lang="en-US" sz="2400" b="1" dirty="0"/>
              <a:t>Lipogenesis-</a:t>
            </a:r>
            <a:r>
              <a:rPr lang="en-US" sz="2400" dirty="0"/>
              <a:t> promoting synthesis and storage of	fatty acids in adipose tissue. </a:t>
            </a:r>
          </a:p>
          <a:p>
            <a:pPr algn="just">
              <a:lnSpc>
                <a:spcPct val="150000"/>
              </a:lnSpc>
            </a:pPr>
            <a:r>
              <a:rPr lang="en-US" sz="2400" b="1" dirty="0"/>
              <a:t>Decrease glycogenolysis- </a:t>
            </a:r>
            <a:r>
              <a:rPr lang="en-US" sz="2400" dirty="0"/>
              <a:t>breakdown of glycogen into glucose. </a:t>
            </a:r>
          </a:p>
        </p:txBody>
      </p:sp>
    </p:spTree>
    <p:extLst>
      <p:ext uri="{BB962C8B-B14F-4D97-AF65-F5344CB8AC3E}">
        <p14:creationId xmlns:p14="http://schemas.microsoft.com/office/powerpoint/2010/main" val="1608752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A. Mineralocorticoids</a:t>
            </a:r>
            <a:endParaRPr lang="en-IN" dirty="0"/>
          </a:p>
        </p:txBody>
      </p:sp>
      <p:sp>
        <p:nvSpPr>
          <p:cNvPr id="3" name="Content Placeholder 2"/>
          <p:cNvSpPr>
            <a:spLocks noGrp="1"/>
          </p:cNvSpPr>
          <p:nvPr>
            <p:ph idx="1"/>
          </p:nvPr>
        </p:nvSpPr>
        <p:spPr/>
        <p:txBody>
          <a:bodyPr>
            <a:normAutofit lnSpcReduction="10000"/>
          </a:bodyPr>
          <a:lstStyle/>
          <a:p>
            <a:pPr algn="just">
              <a:lnSpc>
                <a:spcPct val="150000"/>
              </a:lnSpc>
            </a:pPr>
            <a:r>
              <a:rPr lang="en-IN" sz="2400" dirty="0"/>
              <a:t>The principal mineralocorticoid </a:t>
            </a:r>
            <a:r>
              <a:rPr lang="en-IN" sz="2400" dirty="0" smtClean="0"/>
              <a:t>(aldosterone) action is </a:t>
            </a:r>
            <a:r>
              <a:rPr lang="en-IN" sz="2400" dirty="0"/>
              <a:t>enhancement of </a:t>
            </a:r>
            <a:r>
              <a:rPr lang="en-IN" sz="2400" dirty="0" smtClean="0"/>
              <a:t>Na+ and water  </a:t>
            </a:r>
            <a:r>
              <a:rPr lang="en-IN" sz="2400" dirty="0"/>
              <a:t>reabsorption from the </a:t>
            </a:r>
            <a:r>
              <a:rPr lang="en-IN" sz="2400" dirty="0" smtClean="0"/>
              <a:t>distal </a:t>
            </a:r>
            <a:r>
              <a:rPr lang="en-IN" sz="2400" dirty="0"/>
              <a:t>convoluted tubule in kidney. </a:t>
            </a:r>
            <a:endParaRPr lang="en-IN" sz="2400" dirty="0" smtClean="0"/>
          </a:p>
          <a:p>
            <a:pPr algn="just">
              <a:lnSpc>
                <a:spcPct val="150000"/>
              </a:lnSpc>
            </a:pPr>
            <a:r>
              <a:rPr lang="en-IN" sz="2400" dirty="0" smtClean="0"/>
              <a:t>There </a:t>
            </a:r>
            <a:r>
              <a:rPr lang="en-IN" sz="2400" dirty="0"/>
              <a:t>is an associated increase in </a:t>
            </a:r>
            <a:r>
              <a:rPr lang="en-IN" sz="2400" dirty="0" smtClean="0"/>
              <a:t>K+ </a:t>
            </a:r>
            <a:r>
              <a:rPr lang="en-IN" sz="2400" dirty="0"/>
              <a:t>and </a:t>
            </a:r>
            <a:r>
              <a:rPr lang="en-IN" sz="2400" dirty="0" smtClean="0"/>
              <a:t>H+ </a:t>
            </a:r>
            <a:r>
              <a:rPr lang="en-IN" sz="2400" dirty="0"/>
              <a:t>excretion. </a:t>
            </a:r>
            <a:endParaRPr lang="en-IN" sz="2400" dirty="0" smtClean="0"/>
          </a:p>
          <a:p>
            <a:pPr algn="just">
              <a:lnSpc>
                <a:spcPct val="150000"/>
              </a:lnSpc>
            </a:pPr>
            <a:r>
              <a:rPr lang="en-IN" sz="2400" dirty="0"/>
              <a:t>Its deficiency results in decreased maximal tubular reabsorptive capacity for </a:t>
            </a:r>
            <a:r>
              <a:rPr lang="en-IN" sz="2400" dirty="0" smtClean="0"/>
              <a:t>Na+; </a:t>
            </a:r>
            <a:r>
              <a:rPr lang="en-IN" sz="2400" dirty="0"/>
              <a:t>kidney is not able to retain </a:t>
            </a:r>
            <a:r>
              <a:rPr lang="en-IN" sz="2400" dirty="0" smtClean="0"/>
              <a:t>a </a:t>
            </a:r>
            <a:r>
              <a:rPr lang="en-IN" sz="2400" dirty="0"/>
              <a:t>even in the </a:t>
            </a:r>
            <a:r>
              <a:rPr lang="en-IN" sz="2400" dirty="0" smtClean="0"/>
              <a:t>Na</a:t>
            </a:r>
            <a:r>
              <a:rPr lang="en-IN" sz="2400" dirty="0"/>
              <a:t>+ deficient state so that </a:t>
            </a:r>
            <a:r>
              <a:rPr lang="en-IN" sz="2400" dirty="0" smtClean="0"/>
              <a:t>Na+ </a:t>
            </a:r>
            <a:r>
              <a:rPr lang="en-IN" sz="2400" dirty="0"/>
              <a:t>is progressively lost. </a:t>
            </a:r>
          </a:p>
        </p:txBody>
      </p:sp>
    </p:spTree>
    <p:extLst>
      <p:ext uri="{BB962C8B-B14F-4D97-AF65-F5344CB8AC3E}">
        <p14:creationId xmlns:p14="http://schemas.microsoft.com/office/powerpoint/2010/main" val="214480606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09D637-8CD2-463B-AEF8-C84F85602C1A}"/>
              </a:ext>
            </a:extLst>
          </p:cNvPr>
          <p:cNvSpPr>
            <a:spLocks noGrp="1"/>
          </p:cNvSpPr>
          <p:nvPr>
            <p:ph type="title"/>
          </p:nvPr>
        </p:nvSpPr>
        <p:spPr/>
        <p:txBody>
          <a:bodyPr/>
          <a:lstStyle/>
          <a:p>
            <a:r>
              <a:rPr lang="en-IN" dirty="0"/>
              <a:t>Thymus gland</a:t>
            </a:r>
          </a:p>
        </p:txBody>
      </p:sp>
      <p:sp>
        <p:nvSpPr>
          <p:cNvPr id="3" name="Content Placeholder 2">
            <a:extLst>
              <a:ext uri="{FF2B5EF4-FFF2-40B4-BE49-F238E27FC236}">
                <a16:creationId xmlns="" xmlns:a16="http://schemas.microsoft.com/office/drawing/2014/main" id="{E8CFA684-0930-48C2-8FAF-D4DEDBA96E2C}"/>
              </a:ext>
            </a:extLst>
          </p:cNvPr>
          <p:cNvSpPr>
            <a:spLocks noGrp="1"/>
          </p:cNvSpPr>
          <p:nvPr>
            <p:ph idx="1"/>
          </p:nvPr>
        </p:nvSpPr>
        <p:spPr>
          <a:xfrm>
            <a:off x="439677" y="1886581"/>
            <a:ext cx="5797837" cy="4971419"/>
          </a:xfrm>
        </p:spPr>
        <p:txBody>
          <a:bodyPr>
            <a:normAutofit/>
          </a:bodyPr>
          <a:lstStyle/>
          <a:p>
            <a:pPr algn="just">
              <a:lnSpc>
                <a:spcPct val="150000"/>
              </a:lnSpc>
            </a:pPr>
            <a:r>
              <a:rPr lang="en-US" sz="2400" dirty="0"/>
              <a:t>The thymus is located behind the sternum between the lungs.</a:t>
            </a:r>
          </a:p>
          <a:p>
            <a:pPr algn="just">
              <a:lnSpc>
                <a:spcPct val="150000"/>
              </a:lnSpc>
            </a:pPr>
            <a:r>
              <a:rPr lang="en-US" sz="2400" dirty="0"/>
              <a:t>The hormones produced by the thymus- thymosin, thymic humoral factor (THF), thymic factor (TF), and thymopoietin- promote the maturation of T cells that destroys microbes and foreign substances and may retard the aging process.</a:t>
            </a:r>
            <a:endParaRPr lang="en-IN" sz="2400" dirty="0"/>
          </a:p>
        </p:txBody>
      </p:sp>
      <p:sp>
        <p:nvSpPr>
          <p:cNvPr id="4" name="object 4">
            <a:extLst>
              <a:ext uri="{FF2B5EF4-FFF2-40B4-BE49-F238E27FC236}">
                <a16:creationId xmlns="" xmlns:a16="http://schemas.microsoft.com/office/drawing/2014/main" id="{F6FD74DF-5E6B-4E25-BB14-F47173CA81E4}"/>
              </a:ext>
            </a:extLst>
          </p:cNvPr>
          <p:cNvSpPr/>
          <p:nvPr/>
        </p:nvSpPr>
        <p:spPr>
          <a:xfrm>
            <a:off x="6433454" y="1886581"/>
            <a:ext cx="5318869" cy="4753138"/>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322399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21DC53-C13A-45C9-9EDF-0B73FFB82324}"/>
              </a:ext>
            </a:extLst>
          </p:cNvPr>
          <p:cNvSpPr>
            <a:spLocks noGrp="1"/>
          </p:cNvSpPr>
          <p:nvPr>
            <p:ph type="title"/>
          </p:nvPr>
        </p:nvSpPr>
        <p:spPr/>
        <p:txBody>
          <a:bodyPr/>
          <a:lstStyle/>
          <a:p>
            <a:r>
              <a:rPr lang="en-IN" dirty="0"/>
              <a:t>Functions of thymus gland</a:t>
            </a:r>
          </a:p>
        </p:txBody>
      </p:sp>
      <p:sp>
        <p:nvSpPr>
          <p:cNvPr id="3" name="Content Placeholder 2">
            <a:extLst>
              <a:ext uri="{FF2B5EF4-FFF2-40B4-BE49-F238E27FC236}">
                <a16:creationId xmlns="" xmlns:a16="http://schemas.microsoft.com/office/drawing/2014/main" id="{4B32779A-1A6F-44BA-A5AA-5EFDF0AD3B8E}"/>
              </a:ext>
            </a:extLst>
          </p:cNvPr>
          <p:cNvSpPr>
            <a:spLocks noGrp="1"/>
          </p:cNvSpPr>
          <p:nvPr>
            <p:ph idx="1"/>
          </p:nvPr>
        </p:nvSpPr>
        <p:spPr>
          <a:xfrm>
            <a:off x="581192" y="2180495"/>
            <a:ext cx="5710751" cy="4427133"/>
          </a:xfrm>
        </p:spPr>
        <p:txBody>
          <a:bodyPr>
            <a:normAutofit/>
          </a:bodyPr>
          <a:lstStyle/>
          <a:p>
            <a:pPr algn="just"/>
            <a:r>
              <a:rPr lang="en-US" sz="2400" dirty="0"/>
              <a:t>Lymphocytes originate from red bone marrow. Those that enter the thymus develop into activated T-lymphocytes. </a:t>
            </a:r>
          </a:p>
          <a:p>
            <a:pPr algn="just"/>
            <a:r>
              <a:rPr lang="en-US" sz="2400" dirty="0"/>
              <a:t>T-lymphocytes then leave the thymus and enter the blood. </a:t>
            </a:r>
          </a:p>
          <a:p>
            <a:pPr algn="just"/>
            <a:r>
              <a:rPr lang="en-US" sz="2400" dirty="0"/>
              <a:t>Thymic processing produces mature T-lymphocytes that can distinguish ‘self’ tissue from foreign tissue, and also provides each T-lymphocyte with the ability to react to only one specific antigen from the millions. </a:t>
            </a:r>
            <a:endParaRPr lang="en-IN" sz="2400" dirty="0"/>
          </a:p>
        </p:txBody>
      </p:sp>
      <p:pic>
        <p:nvPicPr>
          <p:cNvPr id="4" name="Picture 3">
            <a:extLst>
              <a:ext uri="{FF2B5EF4-FFF2-40B4-BE49-F238E27FC236}">
                <a16:creationId xmlns="" xmlns:a16="http://schemas.microsoft.com/office/drawing/2014/main" id="{8DDA1BDF-6902-4E82-B68A-D9C0B5E00641}"/>
              </a:ext>
            </a:extLst>
          </p:cNvPr>
          <p:cNvPicPr>
            <a:picLocks noChangeAspect="1"/>
          </p:cNvPicPr>
          <p:nvPr/>
        </p:nvPicPr>
        <p:blipFill>
          <a:blip r:embed="rId2"/>
          <a:stretch>
            <a:fillRect/>
          </a:stretch>
        </p:blipFill>
        <p:spPr>
          <a:xfrm>
            <a:off x="6444343" y="1840821"/>
            <a:ext cx="5307680" cy="4427133"/>
          </a:xfrm>
          <a:prstGeom prst="rect">
            <a:avLst/>
          </a:prstGeom>
        </p:spPr>
      </p:pic>
    </p:spTree>
    <p:extLst>
      <p:ext uri="{BB962C8B-B14F-4D97-AF65-F5344CB8AC3E}">
        <p14:creationId xmlns:p14="http://schemas.microsoft.com/office/powerpoint/2010/main" val="23291113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6D7CB8-9DD4-45C0-92D5-6ADCF3E320DD}"/>
              </a:ext>
            </a:extLst>
          </p:cNvPr>
          <p:cNvSpPr>
            <a:spLocks noGrp="1"/>
          </p:cNvSpPr>
          <p:nvPr>
            <p:ph type="title"/>
          </p:nvPr>
        </p:nvSpPr>
        <p:spPr/>
        <p:txBody>
          <a:bodyPr>
            <a:normAutofit/>
          </a:bodyPr>
          <a:lstStyle/>
          <a:p>
            <a:r>
              <a:rPr lang="en-IN" sz="3200" dirty="0"/>
              <a:t>Pineal Gland</a:t>
            </a:r>
          </a:p>
        </p:txBody>
      </p:sp>
      <p:sp>
        <p:nvSpPr>
          <p:cNvPr id="3" name="Content Placeholder 2">
            <a:extLst>
              <a:ext uri="{FF2B5EF4-FFF2-40B4-BE49-F238E27FC236}">
                <a16:creationId xmlns="" xmlns:a16="http://schemas.microsoft.com/office/drawing/2014/main" id="{3D5999A4-A503-4640-9F54-1400CAFE56FF}"/>
              </a:ext>
            </a:extLst>
          </p:cNvPr>
          <p:cNvSpPr>
            <a:spLocks noGrp="1"/>
          </p:cNvSpPr>
          <p:nvPr>
            <p:ph idx="1"/>
          </p:nvPr>
        </p:nvSpPr>
        <p:spPr>
          <a:xfrm>
            <a:off x="559420" y="2590803"/>
            <a:ext cx="5514808" cy="3951514"/>
          </a:xfrm>
        </p:spPr>
        <p:txBody>
          <a:bodyPr>
            <a:normAutofit fontScale="92500" lnSpcReduction="20000"/>
          </a:bodyPr>
          <a:lstStyle/>
          <a:p>
            <a:pPr algn="just">
              <a:lnSpc>
                <a:spcPct val="150000"/>
              </a:lnSpc>
            </a:pPr>
            <a:r>
              <a:rPr lang="en-US" sz="2800" dirty="0"/>
              <a:t>The pineal gland is a small endocrine gland attached to the roof of the third ventricle of the brain </a:t>
            </a:r>
            <a:r>
              <a:rPr lang="en-IN" sz="2800" dirty="0"/>
              <a:t>on the surface of the epithalamus. </a:t>
            </a:r>
          </a:p>
          <a:p>
            <a:pPr algn="just">
              <a:lnSpc>
                <a:spcPct val="150000"/>
              </a:lnSpc>
            </a:pPr>
            <a:r>
              <a:rPr lang="en-US" sz="2800" dirty="0"/>
              <a:t>The pineal gland secretes melatonin, an amine hormone derived from serotonin.</a:t>
            </a:r>
            <a:endParaRPr lang="en-IN" sz="3000" dirty="0"/>
          </a:p>
          <a:p>
            <a:endParaRPr lang="en-US" dirty="0"/>
          </a:p>
          <a:p>
            <a:endParaRPr lang="en-IN" dirty="0"/>
          </a:p>
        </p:txBody>
      </p:sp>
      <p:sp>
        <p:nvSpPr>
          <p:cNvPr id="4" name="object 2">
            <a:extLst>
              <a:ext uri="{FF2B5EF4-FFF2-40B4-BE49-F238E27FC236}">
                <a16:creationId xmlns="" xmlns:a16="http://schemas.microsoft.com/office/drawing/2014/main" id="{A492E8B0-61BD-41C9-B886-2EC766715E77}"/>
              </a:ext>
            </a:extLst>
          </p:cNvPr>
          <p:cNvSpPr/>
          <p:nvPr/>
        </p:nvSpPr>
        <p:spPr>
          <a:xfrm>
            <a:off x="6237515" y="1859938"/>
            <a:ext cx="5442855" cy="4878319"/>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3307160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5B065D-8F09-494F-87F7-023B0092A089}"/>
              </a:ext>
            </a:extLst>
          </p:cNvPr>
          <p:cNvSpPr>
            <a:spLocks noGrp="1"/>
          </p:cNvSpPr>
          <p:nvPr>
            <p:ph type="title"/>
          </p:nvPr>
        </p:nvSpPr>
        <p:spPr/>
        <p:txBody>
          <a:bodyPr/>
          <a:lstStyle/>
          <a:p>
            <a:r>
              <a:rPr lang="en-IN" dirty="0"/>
              <a:t>Functions </a:t>
            </a:r>
          </a:p>
        </p:txBody>
      </p:sp>
      <p:sp>
        <p:nvSpPr>
          <p:cNvPr id="3" name="Content Placeholder 2">
            <a:extLst>
              <a:ext uri="{FF2B5EF4-FFF2-40B4-BE49-F238E27FC236}">
                <a16:creationId xmlns="" xmlns:a16="http://schemas.microsoft.com/office/drawing/2014/main" id="{409BF8F1-E0F0-4376-BFE7-CABDA7EA892D}"/>
              </a:ext>
            </a:extLst>
          </p:cNvPr>
          <p:cNvSpPr>
            <a:spLocks noGrp="1"/>
          </p:cNvSpPr>
          <p:nvPr>
            <p:ph idx="1"/>
          </p:nvPr>
        </p:nvSpPr>
        <p:spPr>
          <a:xfrm>
            <a:off x="581192" y="1850571"/>
            <a:ext cx="11029615" cy="4931229"/>
          </a:xfrm>
        </p:spPr>
        <p:txBody>
          <a:bodyPr>
            <a:normAutofit/>
          </a:bodyPr>
          <a:lstStyle/>
          <a:p>
            <a:pPr algn="just">
              <a:lnSpc>
                <a:spcPct val="150000"/>
              </a:lnSpc>
            </a:pPr>
            <a:r>
              <a:rPr lang="en-US" sz="2400" dirty="0"/>
              <a:t>Melatonin appears to contribute to the setting of the body’s biological clock, which is controlled by the suprachiasmatic nucleus of the hypothalamus.</a:t>
            </a:r>
          </a:p>
          <a:p>
            <a:pPr algn="just">
              <a:lnSpc>
                <a:spcPct val="150000"/>
              </a:lnSpc>
            </a:pPr>
            <a:r>
              <a:rPr lang="en-US" sz="2400" dirty="0"/>
              <a:t>During sleep, plasma levels of melatonin increase tenfold and then decline to a low level before awakening. </a:t>
            </a:r>
          </a:p>
          <a:p>
            <a:pPr algn="just">
              <a:lnSpc>
                <a:spcPct val="150000"/>
              </a:lnSpc>
            </a:pPr>
            <a:r>
              <a:rPr lang="en-US" sz="2400" dirty="0"/>
              <a:t>Melatonin also is a potent antioxidant that may provide some protection against damaging oxygen free radicals.</a:t>
            </a:r>
          </a:p>
          <a:p>
            <a:pPr algn="just">
              <a:lnSpc>
                <a:spcPct val="150000"/>
              </a:lnSpc>
            </a:pPr>
            <a:r>
              <a:rPr lang="en-US" sz="2400" dirty="0"/>
              <a:t>Melatonin levels are higher in children and decline with age into adulthood</a:t>
            </a:r>
            <a:endParaRPr lang="en-IN" sz="2400" dirty="0"/>
          </a:p>
        </p:txBody>
      </p:sp>
    </p:spTree>
    <p:extLst>
      <p:ext uri="{BB962C8B-B14F-4D97-AF65-F5344CB8AC3E}">
        <p14:creationId xmlns:p14="http://schemas.microsoft.com/office/powerpoint/2010/main" val="18695594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A3AC9C-A2B7-412B-9F62-72B1ECCF15CC}"/>
              </a:ext>
            </a:extLst>
          </p:cNvPr>
          <p:cNvSpPr>
            <a:spLocks noGrp="1"/>
          </p:cNvSpPr>
          <p:nvPr>
            <p:ph type="title"/>
          </p:nvPr>
        </p:nvSpPr>
        <p:spPr/>
        <p:txBody>
          <a:bodyPr/>
          <a:lstStyle/>
          <a:p>
            <a:r>
              <a:rPr lang="en-IN" dirty="0"/>
              <a:t>Ovaries and testes </a:t>
            </a:r>
          </a:p>
        </p:txBody>
      </p:sp>
      <p:sp>
        <p:nvSpPr>
          <p:cNvPr id="3" name="Content Placeholder 2">
            <a:extLst>
              <a:ext uri="{FF2B5EF4-FFF2-40B4-BE49-F238E27FC236}">
                <a16:creationId xmlns="" xmlns:a16="http://schemas.microsoft.com/office/drawing/2014/main" id="{7182259F-4EC4-465D-A6A4-52DA0CCAC7A4}"/>
              </a:ext>
            </a:extLst>
          </p:cNvPr>
          <p:cNvSpPr>
            <a:spLocks noGrp="1"/>
          </p:cNvSpPr>
          <p:nvPr>
            <p:ph idx="1"/>
          </p:nvPr>
        </p:nvSpPr>
        <p:spPr>
          <a:xfrm>
            <a:off x="402773" y="1715956"/>
            <a:ext cx="6738256" cy="5142044"/>
          </a:xfrm>
        </p:spPr>
        <p:txBody>
          <a:bodyPr>
            <a:normAutofit/>
          </a:bodyPr>
          <a:lstStyle/>
          <a:p>
            <a:pPr marL="0" indent="0" algn="just">
              <a:lnSpc>
                <a:spcPct val="120000"/>
              </a:lnSpc>
              <a:buNone/>
            </a:pPr>
            <a:r>
              <a:rPr lang="en-IN" sz="2400" dirty="0"/>
              <a:t>The ovaries, paired oval bodies located in the female pelvic cavity, produce steroid sex hormones, estrogens and progesterone. </a:t>
            </a:r>
          </a:p>
          <a:p>
            <a:pPr marL="0" indent="0" algn="just">
              <a:lnSpc>
                <a:spcPct val="120000"/>
              </a:lnSpc>
              <a:buNone/>
            </a:pPr>
            <a:r>
              <a:rPr lang="en-IN" sz="2400" dirty="0"/>
              <a:t>These female sex hormones, along with follicle-stimulating hormone (FSH) and luteinizing hormone (LH) from the anterior pituitary</a:t>
            </a:r>
          </a:p>
          <a:p>
            <a:pPr algn="just">
              <a:lnSpc>
                <a:spcPct val="120000"/>
              </a:lnSpc>
            </a:pPr>
            <a:r>
              <a:rPr lang="en-IN" sz="2400" dirty="0"/>
              <a:t>Regulate the menstrual cycle, </a:t>
            </a:r>
          </a:p>
          <a:p>
            <a:pPr algn="just">
              <a:lnSpc>
                <a:spcPct val="120000"/>
              </a:lnSpc>
            </a:pPr>
            <a:r>
              <a:rPr lang="en-IN" sz="2400" dirty="0"/>
              <a:t>Maintain pregnancy, and </a:t>
            </a:r>
          </a:p>
          <a:p>
            <a:pPr algn="just">
              <a:lnSpc>
                <a:spcPct val="120000"/>
              </a:lnSpc>
            </a:pPr>
            <a:r>
              <a:rPr lang="en-IN" sz="2400" dirty="0"/>
              <a:t>Prepare the mammary glands for lactation. </a:t>
            </a:r>
            <a:endParaRPr lang="en-US" sz="2400" dirty="0"/>
          </a:p>
        </p:txBody>
      </p:sp>
      <p:pic>
        <p:nvPicPr>
          <p:cNvPr id="4" name="Picture 3">
            <a:extLst>
              <a:ext uri="{FF2B5EF4-FFF2-40B4-BE49-F238E27FC236}">
                <a16:creationId xmlns="" xmlns:a16="http://schemas.microsoft.com/office/drawing/2014/main" id="{7203D0BE-ABFE-4503-AB08-F65E40CE727C}"/>
              </a:ext>
            </a:extLst>
          </p:cNvPr>
          <p:cNvPicPr>
            <a:picLocks noChangeAspect="1"/>
          </p:cNvPicPr>
          <p:nvPr/>
        </p:nvPicPr>
        <p:blipFill rotWithShape="1">
          <a:blip r:embed="rId2"/>
          <a:srcRect b="7032"/>
          <a:stretch/>
        </p:blipFill>
        <p:spPr>
          <a:xfrm>
            <a:off x="7293429" y="2357498"/>
            <a:ext cx="4587951" cy="3858960"/>
          </a:xfrm>
          <a:prstGeom prst="rect">
            <a:avLst/>
          </a:prstGeom>
        </p:spPr>
      </p:pic>
    </p:spTree>
    <p:extLst>
      <p:ext uri="{BB962C8B-B14F-4D97-AF65-F5344CB8AC3E}">
        <p14:creationId xmlns:p14="http://schemas.microsoft.com/office/powerpoint/2010/main" val="23993830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E1476F-FC0E-4981-AF70-FB326374D72F}"/>
              </a:ext>
            </a:extLst>
          </p:cNvPr>
          <p:cNvSpPr>
            <a:spLocks noGrp="1"/>
          </p:cNvSpPr>
          <p:nvPr>
            <p:ph type="title"/>
          </p:nvPr>
        </p:nvSpPr>
        <p:spPr/>
        <p:txBody>
          <a:bodyPr/>
          <a:lstStyle/>
          <a:p>
            <a:r>
              <a:rPr lang="en-IN" dirty="0"/>
              <a:t>Testes </a:t>
            </a:r>
          </a:p>
        </p:txBody>
      </p:sp>
      <p:sp>
        <p:nvSpPr>
          <p:cNvPr id="3" name="Content Placeholder 2">
            <a:extLst>
              <a:ext uri="{FF2B5EF4-FFF2-40B4-BE49-F238E27FC236}">
                <a16:creationId xmlns="" xmlns:a16="http://schemas.microsoft.com/office/drawing/2014/main" id="{111DFDD7-B5E3-4749-A16E-17ECC1660EB6}"/>
              </a:ext>
            </a:extLst>
          </p:cNvPr>
          <p:cNvSpPr>
            <a:spLocks noGrp="1"/>
          </p:cNvSpPr>
          <p:nvPr>
            <p:ph idx="1"/>
          </p:nvPr>
        </p:nvSpPr>
        <p:spPr>
          <a:xfrm>
            <a:off x="468086" y="1715956"/>
            <a:ext cx="7358744" cy="5225143"/>
          </a:xfrm>
        </p:spPr>
        <p:txBody>
          <a:bodyPr>
            <a:normAutofit/>
          </a:bodyPr>
          <a:lstStyle/>
          <a:p>
            <a:pPr algn="just">
              <a:lnSpc>
                <a:spcPct val="150000"/>
              </a:lnSpc>
            </a:pPr>
            <a:r>
              <a:rPr lang="en-US" sz="2400" dirty="0"/>
              <a:t>The male gonads, the testes, are oval glands that lie in the scrotum. The main hormone produced and secreted by the testes is testosterone. </a:t>
            </a:r>
          </a:p>
          <a:p>
            <a:pPr algn="just">
              <a:lnSpc>
                <a:spcPct val="150000"/>
              </a:lnSpc>
            </a:pPr>
            <a:r>
              <a:rPr lang="en-US" sz="2400" dirty="0"/>
              <a:t>regulates the production of sperm, and stimulates the development and maintenance of male secondary sex characteristics, such as beard growth and deepening of the voice.</a:t>
            </a:r>
            <a:endParaRPr lang="en-IN" sz="2400" dirty="0"/>
          </a:p>
        </p:txBody>
      </p:sp>
      <p:pic>
        <p:nvPicPr>
          <p:cNvPr id="5" name="Picture 4">
            <a:extLst>
              <a:ext uri="{FF2B5EF4-FFF2-40B4-BE49-F238E27FC236}">
                <a16:creationId xmlns="" xmlns:a16="http://schemas.microsoft.com/office/drawing/2014/main" id="{5FCCBD32-1735-46A8-834B-1A471D8A4F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2880" y="2156496"/>
            <a:ext cx="3821034" cy="3999348"/>
          </a:xfrm>
          <a:prstGeom prst="rect">
            <a:avLst/>
          </a:prstGeom>
        </p:spPr>
      </p:pic>
    </p:spTree>
    <p:extLst>
      <p:ext uri="{BB962C8B-B14F-4D97-AF65-F5344CB8AC3E}">
        <p14:creationId xmlns:p14="http://schemas.microsoft.com/office/powerpoint/2010/main" val="28455684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EF7524-8CEB-444A-B5A3-E275002826DF}"/>
              </a:ext>
            </a:extLst>
          </p:cNvPr>
          <p:cNvSpPr>
            <a:spLocks noGrp="1"/>
          </p:cNvSpPr>
          <p:nvPr>
            <p:ph type="title"/>
          </p:nvPr>
        </p:nvSpPr>
        <p:spPr/>
        <p:txBody>
          <a:bodyPr/>
          <a:lstStyle/>
          <a:p>
            <a:pPr algn="ctr"/>
            <a:r>
              <a:rPr lang="en-IN" dirty="0"/>
              <a:t>I. Pituitary Gland Disorders- </a:t>
            </a:r>
            <a:r>
              <a:rPr lang="en-US" dirty="0"/>
              <a:t>Hypersecretion</a:t>
            </a:r>
            <a:endParaRPr lang="en-IN" dirty="0"/>
          </a:p>
        </p:txBody>
      </p:sp>
      <p:sp>
        <p:nvSpPr>
          <p:cNvPr id="3" name="Content Placeholder 2">
            <a:extLst>
              <a:ext uri="{FF2B5EF4-FFF2-40B4-BE49-F238E27FC236}">
                <a16:creationId xmlns="" xmlns:a16="http://schemas.microsoft.com/office/drawing/2014/main" id="{6FE6E4AA-22BF-4B4A-974D-706F3E6A64D6}"/>
              </a:ext>
            </a:extLst>
          </p:cNvPr>
          <p:cNvSpPr>
            <a:spLocks noGrp="1"/>
          </p:cNvSpPr>
          <p:nvPr>
            <p:ph idx="1"/>
          </p:nvPr>
        </p:nvSpPr>
        <p:spPr>
          <a:xfrm>
            <a:off x="417907" y="1853925"/>
            <a:ext cx="10761722" cy="4764590"/>
          </a:xfrm>
        </p:spPr>
        <p:txBody>
          <a:bodyPr>
            <a:normAutofit/>
          </a:bodyPr>
          <a:lstStyle/>
          <a:p>
            <a:pPr marL="342900" indent="-342900">
              <a:buFont typeface="+mj-lt"/>
              <a:buAutoNum type="alphaUcPeriod"/>
            </a:pPr>
            <a:r>
              <a:rPr lang="en-IN" sz="2800" b="1" dirty="0"/>
              <a:t>Gigantism- </a:t>
            </a:r>
          </a:p>
          <a:p>
            <a:pPr marL="0" indent="0">
              <a:buNone/>
            </a:pPr>
            <a:r>
              <a:rPr lang="en-US" sz="2400" dirty="0"/>
              <a:t>This occurs in children when there is excess GH while epiphyseal cartilages of long bones are still growing, i.e. before ossification of bones is complete.</a:t>
            </a:r>
          </a:p>
          <a:p>
            <a:r>
              <a:rPr lang="en-US" sz="2400" dirty="0"/>
              <a:t>The effects of excess GH include: </a:t>
            </a:r>
          </a:p>
          <a:p>
            <a:r>
              <a:rPr lang="en-US" sz="2400" dirty="0"/>
              <a:t>excessive growth of bones </a:t>
            </a:r>
          </a:p>
          <a:p>
            <a:r>
              <a:rPr lang="en-US" sz="2400" dirty="0"/>
              <a:t>enlargement of internal organs </a:t>
            </a:r>
          </a:p>
          <a:p>
            <a:r>
              <a:rPr lang="en-US" sz="2400" dirty="0"/>
              <a:t>formation of excess connective tissue </a:t>
            </a:r>
          </a:p>
          <a:p>
            <a:r>
              <a:rPr lang="en-US" sz="2400" dirty="0"/>
              <a:t>enlargement of the heart and raise blood pressure </a:t>
            </a:r>
          </a:p>
          <a:p>
            <a:r>
              <a:rPr lang="en-US" sz="2400" dirty="0"/>
              <a:t>reduced glucose tolerance and leads to diabetes mellitus.</a:t>
            </a:r>
            <a:endParaRPr lang="en-IN" dirty="0"/>
          </a:p>
        </p:txBody>
      </p:sp>
      <p:sp>
        <p:nvSpPr>
          <p:cNvPr id="4" name="object 10">
            <a:extLst>
              <a:ext uri="{FF2B5EF4-FFF2-40B4-BE49-F238E27FC236}">
                <a16:creationId xmlns="" xmlns:a16="http://schemas.microsoft.com/office/drawing/2014/main" id="{DA2E5541-E3CD-414E-9A0D-BBEB1176C647}"/>
              </a:ext>
            </a:extLst>
          </p:cNvPr>
          <p:cNvSpPr/>
          <p:nvPr/>
        </p:nvSpPr>
        <p:spPr>
          <a:xfrm>
            <a:off x="8889382" y="3167742"/>
            <a:ext cx="3200399" cy="3588741"/>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8030703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3D2F27-35B2-496C-B418-5D715A8495B6}"/>
              </a:ext>
            </a:extLst>
          </p:cNvPr>
          <p:cNvSpPr>
            <a:spLocks noGrp="1"/>
          </p:cNvSpPr>
          <p:nvPr>
            <p:ph type="title"/>
          </p:nvPr>
        </p:nvSpPr>
        <p:spPr/>
        <p:txBody>
          <a:bodyPr/>
          <a:lstStyle/>
          <a:p>
            <a:r>
              <a:rPr lang="en-IN" dirty="0"/>
              <a:t>I. Pituitary Gland Disorders- </a:t>
            </a:r>
            <a:r>
              <a:rPr lang="en-US" dirty="0"/>
              <a:t>Hypersecretion</a:t>
            </a:r>
            <a:endParaRPr lang="en-IN" dirty="0"/>
          </a:p>
        </p:txBody>
      </p:sp>
      <p:sp>
        <p:nvSpPr>
          <p:cNvPr id="3" name="Content Placeholder 2">
            <a:extLst>
              <a:ext uri="{FF2B5EF4-FFF2-40B4-BE49-F238E27FC236}">
                <a16:creationId xmlns="" xmlns:a16="http://schemas.microsoft.com/office/drawing/2014/main" id="{2919475A-068C-45E2-BC88-D68781BA1A23}"/>
              </a:ext>
            </a:extLst>
          </p:cNvPr>
          <p:cNvSpPr>
            <a:spLocks noGrp="1"/>
          </p:cNvSpPr>
          <p:nvPr>
            <p:ph idx="1"/>
          </p:nvPr>
        </p:nvSpPr>
        <p:spPr>
          <a:xfrm>
            <a:off x="504992" y="1843039"/>
            <a:ext cx="11029616" cy="4535990"/>
          </a:xfrm>
        </p:spPr>
        <p:txBody>
          <a:bodyPr>
            <a:normAutofit lnSpcReduction="10000"/>
          </a:bodyPr>
          <a:lstStyle/>
          <a:p>
            <a:pPr marL="0" indent="0">
              <a:buNone/>
            </a:pPr>
            <a:r>
              <a:rPr lang="en-US" sz="2000" b="1" dirty="0"/>
              <a:t>B</a:t>
            </a:r>
            <a:r>
              <a:rPr lang="en-US" sz="2800" b="1" dirty="0"/>
              <a:t>.  Acromegaly: </a:t>
            </a:r>
          </a:p>
          <a:p>
            <a:pPr marL="0" indent="0">
              <a:buNone/>
            </a:pPr>
            <a:r>
              <a:rPr lang="en-IN" sz="2400" dirty="0"/>
              <a:t>This means ‘large extremities’. </a:t>
            </a:r>
          </a:p>
          <a:p>
            <a:pPr marL="0" indent="0">
              <a:buNone/>
            </a:pPr>
            <a:r>
              <a:rPr lang="en-US" sz="2400" dirty="0"/>
              <a:t>It is due to excessive secretion of GH during adulthood, bones of the hands, feet, cheeks, and jaws thicken and other tissues enlarge.</a:t>
            </a:r>
          </a:p>
          <a:p>
            <a:r>
              <a:rPr lang="en-US" sz="2400" dirty="0"/>
              <a:t>It is characterized by:</a:t>
            </a:r>
          </a:p>
          <a:p>
            <a:r>
              <a:rPr lang="en-US" sz="2400" dirty="0"/>
              <a:t>Broad, thick nose</a:t>
            </a:r>
          </a:p>
          <a:p>
            <a:r>
              <a:rPr lang="en-US" sz="2400" dirty="0"/>
              <a:t>Thickening of the skin</a:t>
            </a:r>
          </a:p>
          <a:p>
            <a:r>
              <a:rPr lang="en-US" sz="2400" dirty="0"/>
              <a:t>Prominent brow</a:t>
            </a:r>
          </a:p>
          <a:p>
            <a:r>
              <a:rPr lang="en-US" sz="2400" dirty="0"/>
              <a:t>widening of the mandible</a:t>
            </a:r>
          </a:p>
          <a:p>
            <a:endParaRPr lang="en-IN" dirty="0"/>
          </a:p>
        </p:txBody>
      </p:sp>
      <p:sp>
        <p:nvSpPr>
          <p:cNvPr id="4" name="object 6">
            <a:extLst>
              <a:ext uri="{FF2B5EF4-FFF2-40B4-BE49-F238E27FC236}">
                <a16:creationId xmlns="" xmlns:a16="http://schemas.microsoft.com/office/drawing/2014/main" id="{0FAFB238-CD20-47ED-9F43-2EC1F59122E6}"/>
              </a:ext>
            </a:extLst>
          </p:cNvPr>
          <p:cNvSpPr/>
          <p:nvPr/>
        </p:nvSpPr>
        <p:spPr>
          <a:xfrm>
            <a:off x="8904515" y="3352807"/>
            <a:ext cx="2695408" cy="3428995"/>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7931520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B04511-99AB-4B6C-9348-D49CA1092008}"/>
              </a:ext>
            </a:extLst>
          </p:cNvPr>
          <p:cNvSpPr>
            <a:spLocks noGrp="1"/>
          </p:cNvSpPr>
          <p:nvPr>
            <p:ph type="title"/>
          </p:nvPr>
        </p:nvSpPr>
        <p:spPr/>
        <p:txBody>
          <a:bodyPr/>
          <a:lstStyle/>
          <a:p>
            <a:r>
              <a:rPr lang="en-IN" dirty="0"/>
              <a:t>I. Pituitary Gland Disorders- </a:t>
            </a:r>
            <a:r>
              <a:rPr lang="en-US" dirty="0"/>
              <a:t>Hyposecretion</a:t>
            </a:r>
            <a:endParaRPr lang="en-IN" dirty="0"/>
          </a:p>
        </p:txBody>
      </p:sp>
      <p:sp>
        <p:nvSpPr>
          <p:cNvPr id="3" name="Content Placeholder 2">
            <a:extLst>
              <a:ext uri="{FF2B5EF4-FFF2-40B4-BE49-F238E27FC236}">
                <a16:creationId xmlns="" xmlns:a16="http://schemas.microsoft.com/office/drawing/2014/main" id="{1D6B81AD-7295-4EB1-9378-B07462607BF9}"/>
              </a:ext>
            </a:extLst>
          </p:cNvPr>
          <p:cNvSpPr>
            <a:spLocks noGrp="1"/>
          </p:cNvSpPr>
          <p:nvPr>
            <p:ph idx="1"/>
          </p:nvPr>
        </p:nvSpPr>
        <p:spPr>
          <a:xfrm>
            <a:off x="483220" y="1941010"/>
            <a:ext cx="10718180" cy="4916990"/>
          </a:xfrm>
        </p:spPr>
        <p:txBody>
          <a:bodyPr>
            <a:normAutofit lnSpcReduction="10000"/>
          </a:bodyPr>
          <a:lstStyle/>
          <a:p>
            <a:pPr marL="0" indent="0" algn="just">
              <a:buNone/>
            </a:pPr>
            <a:r>
              <a:rPr lang="en-US" sz="2800" b="1" dirty="0"/>
              <a:t>Dwarfism  </a:t>
            </a:r>
          </a:p>
          <a:p>
            <a:pPr marL="0" indent="0" algn="just">
              <a:buNone/>
            </a:pPr>
            <a:r>
              <a:rPr lang="en-US" sz="2400" dirty="0"/>
              <a:t>This is caused by severe deficiency of GH, and possibly of other hormones, in childhood. </a:t>
            </a:r>
          </a:p>
          <a:p>
            <a:pPr marL="0" indent="0" algn="just">
              <a:buNone/>
            </a:pPr>
            <a:r>
              <a:rPr lang="en-US" sz="2400" dirty="0"/>
              <a:t>The condition may be due to a genetic abnormality or a tumor.</a:t>
            </a:r>
          </a:p>
          <a:p>
            <a:pPr marL="0" indent="0" algn="just">
              <a:buNone/>
            </a:pPr>
            <a:r>
              <a:rPr lang="en-US" sz="2400" dirty="0"/>
              <a:t>It is characterized by </a:t>
            </a:r>
          </a:p>
          <a:p>
            <a:pPr algn="just"/>
            <a:r>
              <a:rPr lang="en-US" sz="2400" dirty="0"/>
              <a:t>Shortness of stature</a:t>
            </a:r>
          </a:p>
          <a:p>
            <a:pPr algn="just"/>
            <a:r>
              <a:rPr lang="en-US" sz="2400" dirty="0"/>
              <a:t>Small genitalia</a:t>
            </a:r>
          </a:p>
          <a:p>
            <a:pPr algn="just"/>
            <a:r>
              <a:rPr lang="en-US" sz="2400" dirty="0"/>
              <a:t>Delicate extremities.</a:t>
            </a:r>
          </a:p>
          <a:p>
            <a:pPr algn="just"/>
            <a:r>
              <a:rPr lang="en-US" sz="2400" dirty="0"/>
              <a:t>Delayed puberty is delayed</a:t>
            </a:r>
          </a:p>
          <a:p>
            <a:pPr algn="just"/>
            <a:r>
              <a:rPr lang="en-US" sz="2400" dirty="0"/>
              <a:t>episodes of hypoglycemia. </a:t>
            </a:r>
            <a:endParaRPr lang="en-IN" dirty="0"/>
          </a:p>
        </p:txBody>
      </p:sp>
      <p:pic>
        <p:nvPicPr>
          <p:cNvPr id="5" name="Picture 4">
            <a:extLst>
              <a:ext uri="{FF2B5EF4-FFF2-40B4-BE49-F238E27FC236}">
                <a16:creationId xmlns="" xmlns:a16="http://schemas.microsoft.com/office/drawing/2014/main" id="{43C74129-878D-4FCB-AA65-61F57B4102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92292" y="3247571"/>
            <a:ext cx="2707822" cy="3610429"/>
          </a:xfrm>
          <a:prstGeom prst="rect">
            <a:avLst/>
          </a:prstGeom>
        </p:spPr>
      </p:pic>
    </p:spTree>
    <p:extLst>
      <p:ext uri="{BB962C8B-B14F-4D97-AF65-F5344CB8AC3E}">
        <p14:creationId xmlns:p14="http://schemas.microsoft.com/office/powerpoint/2010/main" val="11695546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E44832-0F2A-4D4D-9A8A-9DD7926BBCFD}"/>
              </a:ext>
            </a:extLst>
          </p:cNvPr>
          <p:cNvSpPr>
            <a:spLocks noGrp="1"/>
          </p:cNvSpPr>
          <p:nvPr>
            <p:ph type="title"/>
          </p:nvPr>
        </p:nvSpPr>
        <p:spPr/>
        <p:txBody>
          <a:bodyPr/>
          <a:lstStyle/>
          <a:p>
            <a:r>
              <a:rPr lang="en-US" dirty="0"/>
              <a:t>Disorders of the posterior pituitary</a:t>
            </a:r>
            <a:endParaRPr lang="en-IN" dirty="0"/>
          </a:p>
        </p:txBody>
      </p:sp>
      <p:sp>
        <p:nvSpPr>
          <p:cNvPr id="3" name="Content Placeholder 2">
            <a:extLst>
              <a:ext uri="{FF2B5EF4-FFF2-40B4-BE49-F238E27FC236}">
                <a16:creationId xmlns="" xmlns:a16="http://schemas.microsoft.com/office/drawing/2014/main" id="{451C7727-BD33-4B5E-88A1-971DE373470A}"/>
              </a:ext>
            </a:extLst>
          </p:cNvPr>
          <p:cNvSpPr>
            <a:spLocks noGrp="1"/>
          </p:cNvSpPr>
          <p:nvPr>
            <p:ph idx="1"/>
          </p:nvPr>
        </p:nvSpPr>
        <p:spPr>
          <a:xfrm>
            <a:off x="581193" y="1959430"/>
            <a:ext cx="10544008" cy="4898570"/>
          </a:xfrm>
        </p:spPr>
        <p:txBody>
          <a:bodyPr>
            <a:normAutofit fontScale="85000" lnSpcReduction="20000"/>
          </a:bodyPr>
          <a:lstStyle/>
          <a:p>
            <a:pPr marL="0" indent="0" algn="just">
              <a:lnSpc>
                <a:spcPct val="150000"/>
              </a:lnSpc>
              <a:buNone/>
            </a:pPr>
            <a:r>
              <a:rPr lang="en-IN" sz="3300" b="1" dirty="0"/>
              <a:t>Diabetes insipidus</a:t>
            </a:r>
          </a:p>
          <a:p>
            <a:pPr algn="just">
              <a:lnSpc>
                <a:spcPct val="150000"/>
              </a:lnSpc>
            </a:pPr>
            <a:r>
              <a:rPr lang="en-US" sz="2800" dirty="0"/>
              <a:t>This is a relatively rare condition usually caused by </a:t>
            </a:r>
            <a:r>
              <a:rPr lang="en-US" sz="2800" b="1" dirty="0"/>
              <a:t>hyposecretion of ADH. </a:t>
            </a:r>
          </a:p>
          <a:p>
            <a:pPr algn="just">
              <a:lnSpc>
                <a:spcPct val="150000"/>
              </a:lnSpc>
            </a:pPr>
            <a:r>
              <a:rPr lang="en-US" sz="2800" dirty="0"/>
              <a:t>It is usually caused by a brain tumor, head trauma, or brain surgery that damages the posterior pituitary or the hypothalamus. </a:t>
            </a:r>
          </a:p>
          <a:p>
            <a:pPr marL="0" indent="0" algn="just">
              <a:lnSpc>
                <a:spcPct val="150000"/>
              </a:lnSpc>
              <a:buNone/>
            </a:pPr>
            <a:r>
              <a:rPr lang="en-US" sz="2800" dirty="0"/>
              <a:t>A common symptom of DI is </a:t>
            </a:r>
          </a:p>
          <a:p>
            <a:pPr algn="just">
              <a:lnSpc>
                <a:spcPct val="150000"/>
              </a:lnSpc>
            </a:pPr>
            <a:r>
              <a:rPr lang="en-US" sz="2800" dirty="0"/>
              <a:t>excretion of large volumes of urine</a:t>
            </a:r>
          </a:p>
          <a:p>
            <a:pPr algn="just">
              <a:lnSpc>
                <a:spcPct val="150000"/>
              </a:lnSpc>
            </a:pPr>
            <a:r>
              <a:rPr lang="en-US" sz="2800" dirty="0"/>
              <a:t>dehydration and thirst. </a:t>
            </a:r>
          </a:p>
          <a:p>
            <a:pPr algn="just">
              <a:lnSpc>
                <a:spcPct val="150000"/>
              </a:lnSpc>
            </a:pPr>
            <a:r>
              <a:rPr lang="en-US" sz="2800" dirty="0"/>
              <a:t>Bedwetting is common in afflicted children. </a:t>
            </a:r>
            <a:endParaRPr lang="en-IN" sz="2400" dirty="0"/>
          </a:p>
        </p:txBody>
      </p:sp>
    </p:spTree>
    <p:extLst>
      <p:ext uri="{BB962C8B-B14F-4D97-AF65-F5344CB8AC3E}">
        <p14:creationId xmlns:p14="http://schemas.microsoft.com/office/powerpoint/2010/main" val="3175347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C99054-5F38-4205-B387-306F8463704A}"/>
              </a:ext>
            </a:extLst>
          </p:cNvPr>
          <p:cNvSpPr>
            <a:spLocks noGrp="1"/>
          </p:cNvSpPr>
          <p:nvPr>
            <p:ph type="title"/>
          </p:nvPr>
        </p:nvSpPr>
        <p:spPr/>
        <p:txBody>
          <a:bodyPr/>
          <a:lstStyle/>
          <a:p>
            <a:r>
              <a:rPr lang="en-US" dirty="0"/>
              <a:t>B. </a:t>
            </a:r>
            <a:r>
              <a:rPr lang="en-IN" dirty="0"/>
              <a:t>Glucocorticoids</a:t>
            </a:r>
          </a:p>
        </p:txBody>
      </p:sp>
      <p:sp>
        <p:nvSpPr>
          <p:cNvPr id="3" name="Content Placeholder 2">
            <a:extLst>
              <a:ext uri="{FF2B5EF4-FFF2-40B4-BE49-F238E27FC236}">
                <a16:creationId xmlns="" xmlns:a16="http://schemas.microsoft.com/office/drawing/2014/main" id="{65E2B499-1080-42A2-84E4-2B94115EC290}"/>
              </a:ext>
            </a:extLst>
          </p:cNvPr>
          <p:cNvSpPr>
            <a:spLocks noGrp="1"/>
          </p:cNvSpPr>
          <p:nvPr>
            <p:ph idx="1"/>
          </p:nvPr>
        </p:nvSpPr>
        <p:spPr>
          <a:xfrm>
            <a:off x="581192" y="2180496"/>
            <a:ext cx="11029616" cy="4590418"/>
          </a:xfrm>
        </p:spPr>
        <p:txBody>
          <a:bodyPr>
            <a:normAutofit fontScale="92500" lnSpcReduction="10000"/>
          </a:bodyPr>
          <a:lstStyle/>
          <a:p>
            <a:pPr marL="0" indent="0" algn="just">
              <a:lnSpc>
                <a:spcPct val="160000"/>
              </a:lnSpc>
              <a:buNone/>
            </a:pPr>
            <a:r>
              <a:rPr lang="en-US" sz="2400" dirty="0"/>
              <a:t>As the name implies,</a:t>
            </a:r>
            <a:r>
              <a:rPr lang="en-IN" sz="2400" dirty="0"/>
              <a:t> glucocorticoids regulate the glucose homeostasis </a:t>
            </a:r>
          </a:p>
          <a:p>
            <a:pPr marL="0" indent="0" algn="just">
              <a:lnSpc>
                <a:spcPct val="160000"/>
              </a:lnSpc>
              <a:buNone/>
            </a:pPr>
            <a:r>
              <a:rPr lang="en-IN" sz="2400" dirty="0" smtClean="0"/>
              <a:t>Glucocorticoids consist of 3 hormones </a:t>
            </a:r>
          </a:p>
          <a:p>
            <a:pPr marL="342900" indent="-342900" algn="just">
              <a:lnSpc>
                <a:spcPct val="160000"/>
              </a:lnSpc>
              <a:buFont typeface="+mj-lt"/>
              <a:buAutoNum type="arabicPeriod"/>
            </a:pPr>
            <a:r>
              <a:rPr lang="en-IN" sz="2400" dirty="0" smtClean="0"/>
              <a:t>Cortisol  (also called hydrocortisone)</a:t>
            </a:r>
          </a:p>
          <a:p>
            <a:pPr marL="342900" indent="-342900" algn="just">
              <a:lnSpc>
                <a:spcPct val="160000"/>
              </a:lnSpc>
              <a:buFont typeface="+mj-lt"/>
              <a:buAutoNum type="arabicPeriod"/>
            </a:pPr>
            <a:r>
              <a:rPr lang="en-IN" sz="2400" dirty="0" smtClean="0"/>
              <a:t>Corticosterone and </a:t>
            </a:r>
          </a:p>
          <a:p>
            <a:pPr marL="342900" indent="-342900" algn="just">
              <a:lnSpc>
                <a:spcPct val="160000"/>
              </a:lnSpc>
              <a:buFont typeface="+mj-lt"/>
              <a:buAutoNum type="arabicPeriod"/>
            </a:pPr>
            <a:r>
              <a:rPr lang="en-IN" sz="2400" dirty="0" smtClean="0"/>
              <a:t>Cortisone</a:t>
            </a:r>
          </a:p>
          <a:p>
            <a:pPr marL="0" indent="0" algn="just">
              <a:lnSpc>
                <a:spcPct val="160000"/>
              </a:lnSpc>
              <a:buNone/>
            </a:pPr>
            <a:r>
              <a:rPr lang="en-IN" sz="2400" dirty="0" smtClean="0"/>
              <a:t>Glucocorticoids </a:t>
            </a:r>
            <a:r>
              <a:rPr lang="en-IN" sz="2400" dirty="0"/>
              <a:t>are usually released in response to stressful stimuli, hence considered as a stress-relieving hormone. </a:t>
            </a:r>
          </a:p>
          <a:p>
            <a:endParaRPr lang="en-IN" dirty="0"/>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163800" y="1131480"/>
              <a:ext cx="2353320" cy="1411560"/>
            </p14:xfrm>
          </p:contentPart>
        </mc:Choice>
        <mc:Fallback xmlns="">
          <p:pic>
            <p:nvPicPr>
              <p:cNvPr id="4" name="Ink 3"/>
              <p:cNvPicPr/>
              <p:nvPr/>
            </p:nvPicPr>
            <p:blipFill>
              <a:blip r:embed="rId3"/>
              <a:stretch>
                <a:fillRect/>
              </a:stretch>
            </p:blipFill>
            <p:spPr>
              <a:xfrm>
                <a:off x="154440" y="1122120"/>
                <a:ext cx="2372040" cy="1430280"/>
              </a:xfrm>
              <a:prstGeom prst="rect">
                <a:avLst/>
              </a:prstGeom>
            </p:spPr>
          </p:pic>
        </mc:Fallback>
      </mc:AlternateContent>
    </p:spTree>
    <p:extLst>
      <p:ext uri="{BB962C8B-B14F-4D97-AF65-F5344CB8AC3E}">
        <p14:creationId xmlns:p14="http://schemas.microsoft.com/office/powerpoint/2010/main" val="310942053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B82813-CB35-48A7-A5A2-3497037C83EB}"/>
              </a:ext>
            </a:extLst>
          </p:cNvPr>
          <p:cNvSpPr>
            <a:spLocks noGrp="1"/>
          </p:cNvSpPr>
          <p:nvPr>
            <p:ph type="title"/>
          </p:nvPr>
        </p:nvSpPr>
        <p:spPr/>
        <p:txBody>
          <a:bodyPr/>
          <a:lstStyle/>
          <a:p>
            <a:r>
              <a:rPr lang="en-US" dirty="0"/>
              <a:t>Disorders of the thyroid gland- </a:t>
            </a:r>
            <a:r>
              <a:rPr lang="en-IN" dirty="0"/>
              <a:t>Hyperthyroidism</a:t>
            </a:r>
          </a:p>
        </p:txBody>
      </p:sp>
      <p:sp>
        <p:nvSpPr>
          <p:cNvPr id="3" name="Content Placeholder 2">
            <a:extLst>
              <a:ext uri="{FF2B5EF4-FFF2-40B4-BE49-F238E27FC236}">
                <a16:creationId xmlns="" xmlns:a16="http://schemas.microsoft.com/office/drawing/2014/main" id="{506888E1-E283-4FDA-A9CF-B69595BEF4E8}"/>
              </a:ext>
            </a:extLst>
          </p:cNvPr>
          <p:cNvSpPr>
            <a:spLocks noGrp="1"/>
          </p:cNvSpPr>
          <p:nvPr>
            <p:ph idx="1"/>
          </p:nvPr>
        </p:nvSpPr>
        <p:spPr>
          <a:xfrm>
            <a:off x="394012" y="2126068"/>
            <a:ext cx="10676760" cy="4535989"/>
          </a:xfrm>
        </p:spPr>
        <p:txBody>
          <a:bodyPr>
            <a:normAutofit fontScale="92500" lnSpcReduction="10000"/>
          </a:bodyPr>
          <a:lstStyle/>
          <a:p>
            <a:pPr marL="0" indent="0" algn="just">
              <a:lnSpc>
                <a:spcPct val="150000"/>
              </a:lnSpc>
              <a:buNone/>
            </a:pPr>
            <a:r>
              <a:rPr lang="en-US" sz="2800" b="1" dirty="0"/>
              <a:t>THYROTOXICOSIS</a:t>
            </a:r>
          </a:p>
          <a:p>
            <a:pPr algn="just">
              <a:lnSpc>
                <a:spcPct val="150000"/>
              </a:lnSpc>
            </a:pPr>
            <a:r>
              <a:rPr lang="en-US" sz="2800" dirty="0"/>
              <a:t>Hyperthyroidism also known as thyrotoxicosis, arises as the body tissues are exposed to excessive levels of T3 and T4. The main effects are due to increased basal metabolic rate.</a:t>
            </a:r>
          </a:p>
          <a:p>
            <a:pPr marL="0" indent="0" algn="just">
              <a:lnSpc>
                <a:spcPct val="150000"/>
              </a:lnSpc>
              <a:buNone/>
            </a:pPr>
            <a:r>
              <a:rPr lang="en-US" sz="2800" dirty="0"/>
              <a:t>There are 2 forms of thyrotoxicosis </a:t>
            </a:r>
            <a:endParaRPr lang="en-IN" sz="2800" dirty="0"/>
          </a:p>
          <a:p>
            <a:pPr marL="457200" indent="-457200" algn="just">
              <a:lnSpc>
                <a:spcPct val="150000"/>
              </a:lnSpc>
              <a:buFont typeface="+mj-lt"/>
              <a:buAutoNum type="alphaUcPeriod"/>
            </a:pPr>
            <a:r>
              <a:rPr lang="en-US" sz="2800" dirty="0"/>
              <a:t> Graves’ disease</a:t>
            </a:r>
          </a:p>
          <a:p>
            <a:pPr marL="457200" indent="-457200" algn="just">
              <a:lnSpc>
                <a:spcPct val="150000"/>
              </a:lnSpc>
              <a:buFont typeface="+mj-lt"/>
              <a:buAutoNum type="alphaUcPeriod"/>
            </a:pPr>
            <a:r>
              <a:rPr lang="en-US" sz="2800" dirty="0"/>
              <a:t>toxic nodular goiter</a:t>
            </a:r>
            <a:endParaRPr lang="en-IN" dirty="0"/>
          </a:p>
        </p:txBody>
      </p:sp>
    </p:spTree>
    <p:extLst>
      <p:ext uri="{BB962C8B-B14F-4D97-AF65-F5344CB8AC3E}">
        <p14:creationId xmlns:p14="http://schemas.microsoft.com/office/powerpoint/2010/main" val="9309229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B82813-CB35-48A7-A5A2-3497037C83EB}"/>
              </a:ext>
            </a:extLst>
          </p:cNvPr>
          <p:cNvSpPr>
            <a:spLocks noGrp="1"/>
          </p:cNvSpPr>
          <p:nvPr>
            <p:ph type="title"/>
          </p:nvPr>
        </p:nvSpPr>
        <p:spPr/>
        <p:txBody>
          <a:bodyPr/>
          <a:lstStyle/>
          <a:p>
            <a:r>
              <a:rPr lang="en-US" dirty="0"/>
              <a:t>Disorders of the thyroid gland- </a:t>
            </a:r>
            <a:r>
              <a:rPr lang="en-IN" dirty="0"/>
              <a:t>Hyperthyroidism</a:t>
            </a:r>
          </a:p>
        </p:txBody>
      </p:sp>
      <p:sp>
        <p:nvSpPr>
          <p:cNvPr id="3" name="Content Placeholder 2">
            <a:extLst>
              <a:ext uri="{FF2B5EF4-FFF2-40B4-BE49-F238E27FC236}">
                <a16:creationId xmlns="" xmlns:a16="http://schemas.microsoft.com/office/drawing/2014/main" id="{506888E1-E283-4FDA-A9CF-B69595BEF4E8}"/>
              </a:ext>
            </a:extLst>
          </p:cNvPr>
          <p:cNvSpPr>
            <a:spLocks noGrp="1"/>
          </p:cNvSpPr>
          <p:nvPr>
            <p:ph idx="1"/>
          </p:nvPr>
        </p:nvSpPr>
        <p:spPr>
          <a:xfrm>
            <a:off x="394011" y="1715956"/>
            <a:ext cx="8359859" cy="5261787"/>
          </a:xfrm>
        </p:spPr>
        <p:txBody>
          <a:bodyPr>
            <a:normAutofit lnSpcReduction="10000"/>
          </a:bodyPr>
          <a:lstStyle/>
          <a:p>
            <a:pPr marL="457200" indent="-457200" algn="just">
              <a:lnSpc>
                <a:spcPct val="120000"/>
              </a:lnSpc>
              <a:buFont typeface="+mj-lt"/>
              <a:buAutoNum type="alphaUcPeriod"/>
            </a:pPr>
            <a:r>
              <a:rPr lang="en-US" sz="2800" b="1" dirty="0"/>
              <a:t>Graves’ disease- </a:t>
            </a:r>
          </a:p>
          <a:p>
            <a:pPr algn="just">
              <a:lnSpc>
                <a:spcPct val="120000"/>
              </a:lnSpc>
            </a:pPr>
            <a:r>
              <a:rPr lang="en-US" sz="2400" dirty="0"/>
              <a:t>Graves disease is an autoimmune disorder in which the person produces antibodies that mimic the action of thyroid-stimulating hormone (TSH). The antibodies continually stimulate the thyroid gland to grow and produce thyroid hormones. </a:t>
            </a:r>
          </a:p>
          <a:p>
            <a:pPr algn="just">
              <a:lnSpc>
                <a:spcPct val="120000"/>
              </a:lnSpc>
            </a:pPr>
            <a:r>
              <a:rPr lang="en-US" sz="2400" dirty="0"/>
              <a:t>A primary sign is an enlarged thyroid. </a:t>
            </a:r>
          </a:p>
          <a:p>
            <a:pPr algn="just">
              <a:lnSpc>
                <a:spcPct val="120000"/>
              </a:lnSpc>
            </a:pPr>
            <a:r>
              <a:rPr lang="en-US" sz="2400" b="1" dirty="0"/>
              <a:t>Exophthalmos</a:t>
            </a:r>
            <a:r>
              <a:rPr lang="en-US" sz="2400" dirty="0"/>
              <a:t>- Graves patients often have peculiar edema behind the eyes, called exophthalmos, which causes the eyes to protrude. </a:t>
            </a:r>
          </a:p>
          <a:p>
            <a:pPr algn="just">
              <a:lnSpc>
                <a:spcPct val="120000"/>
              </a:lnSpc>
            </a:pPr>
            <a:r>
              <a:rPr lang="en-US" sz="2400" dirty="0"/>
              <a:t>occurs seven to ten times more often in females than in males, usually before age 40. </a:t>
            </a:r>
          </a:p>
        </p:txBody>
      </p:sp>
      <p:pic>
        <p:nvPicPr>
          <p:cNvPr id="5" name="Picture 4">
            <a:extLst>
              <a:ext uri="{FF2B5EF4-FFF2-40B4-BE49-F238E27FC236}">
                <a16:creationId xmlns="" xmlns:a16="http://schemas.microsoft.com/office/drawing/2014/main" id="{14895F89-93B6-4420-9A56-142973CB82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3870" y="2632095"/>
            <a:ext cx="3044119" cy="3309766"/>
          </a:xfrm>
          <a:prstGeom prst="rect">
            <a:avLst/>
          </a:prstGeom>
        </p:spPr>
      </p:pic>
    </p:spTree>
    <p:extLst>
      <p:ext uri="{BB962C8B-B14F-4D97-AF65-F5344CB8AC3E}">
        <p14:creationId xmlns:p14="http://schemas.microsoft.com/office/powerpoint/2010/main" val="41416609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5CF54F-CFE7-42E1-A0DB-FA5FB6BD2B79}"/>
              </a:ext>
            </a:extLst>
          </p:cNvPr>
          <p:cNvSpPr>
            <a:spLocks noGrp="1"/>
          </p:cNvSpPr>
          <p:nvPr>
            <p:ph type="title"/>
          </p:nvPr>
        </p:nvSpPr>
        <p:spPr/>
        <p:txBody>
          <a:bodyPr/>
          <a:lstStyle/>
          <a:p>
            <a:r>
              <a:rPr lang="en-US" dirty="0"/>
              <a:t>Disorders of the thyroid gland- </a:t>
            </a:r>
            <a:r>
              <a:rPr lang="en-IN" dirty="0"/>
              <a:t>Hyperthyroidism</a:t>
            </a:r>
          </a:p>
        </p:txBody>
      </p:sp>
      <p:sp>
        <p:nvSpPr>
          <p:cNvPr id="3" name="Content Placeholder 2">
            <a:extLst>
              <a:ext uri="{FF2B5EF4-FFF2-40B4-BE49-F238E27FC236}">
                <a16:creationId xmlns="" xmlns:a16="http://schemas.microsoft.com/office/drawing/2014/main" id="{EB8123CA-96CB-4F54-AD22-861C0D268895}"/>
              </a:ext>
            </a:extLst>
          </p:cNvPr>
          <p:cNvSpPr>
            <a:spLocks noGrp="1"/>
          </p:cNvSpPr>
          <p:nvPr>
            <p:ph idx="1"/>
          </p:nvPr>
        </p:nvSpPr>
        <p:spPr>
          <a:xfrm>
            <a:off x="581191" y="1886580"/>
            <a:ext cx="8160037" cy="4891253"/>
          </a:xfrm>
        </p:spPr>
        <p:txBody>
          <a:bodyPr/>
          <a:lstStyle/>
          <a:p>
            <a:pPr marL="342900" indent="-342900" algn="just">
              <a:buFont typeface="+mj-lt"/>
              <a:buAutoNum type="alphaUcPeriod"/>
            </a:pPr>
            <a:r>
              <a:rPr lang="en-US" sz="2800" b="1" dirty="0"/>
              <a:t>Toxic nodular goiter</a:t>
            </a:r>
          </a:p>
          <a:p>
            <a:pPr algn="just"/>
            <a:r>
              <a:rPr lang="en-US" sz="2400" dirty="0"/>
              <a:t>A goiter is simply an enlarged thyroid gland. </a:t>
            </a:r>
          </a:p>
          <a:p>
            <a:pPr algn="just"/>
            <a:r>
              <a:rPr lang="en-US" sz="2400" dirty="0"/>
              <a:t>It may be associated with hyperthyroidism, hypothyroidism, or euthyroidism, which means normal secretion of thyroid hormone. </a:t>
            </a:r>
          </a:p>
          <a:p>
            <a:pPr algn="just"/>
            <a:r>
              <a:rPr lang="en-US" sz="2400" dirty="0"/>
              <a:t>In some places in the world, dietary iodine intake is inadequate; the low level of thyroid hormone in the blood stimulates the secretion of TSH, which causes thyroid gland enlargement. </a:t>
            </a:r>
            <a:endParaRPr lang="en-IN" sz="2400" dirty="0"/>
          </a:p>
        </p:txBody>
      </p:sp>
      <p:pic>
        <p:nvPicPr>
          <p:cNvPr id="5" name="Picture 4">
            <a:extLst>
              <a:ext uri="{FF2B5EF4-FFF2-40B4-BE49-F238E27FC236}">
                <a16:creationId xmlns="" xmlns:a16="http://schemas.microsoft.com/office/drawing/2014/main" id="{D113C1A9-B108-42B2-A8D6-43C1124AEB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5378" y="1886581"/>
            <a:ext cx="2785430" cy="4891254"/>
          </a:xfrm>
          <a:prstGeom prst="rect">
            <a:avLst/>
          </a:prstGeom>
        </p:spPr>
      </p:pic>
    </p:spTree>
    <p:extLst>
      <p:ext uri="{BB962C8B-B14F-4D97-AF65-F5344CB8AC3E}">
        <p14:creationId xmlns:p14="http://schemas.microsoft.com/office/powerpoint/2010/main" val="39978304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06623C-6449-4DDF-9546-003F33511102}"/>
              </a:ext>
            </a:extLst>
          </p:cNvPr>
          <p:cNvSpPr>
            <a:spLocks noGrp="1"/>
          </p:cNvSpPr>
          <p:nvPr>
            <p:ph type="title"/>
          </p:nvPr>
        </p:nvSpPr>
        <p:spPr/>
        <p:txBody>
          <a:bodyPr/>
          <a:lstStyle/>
          <a:p>
            <a:r>
              <a:rPr lang="en-IN" dirty="0"/>
              <a:t>Hypothyroidism</a:t>
            </a:r>
          </a:p>
        </p:txBody>
      </p:sp>
      <p:sp>
        <p:nvSpPr>
          <p:cNvPr id="3" name="Content Placeholder 2">
            <a:extLst>
              <a:ext uri="{FF2B5EF4-FFF2-40B4-BE49-F238E27FC236}">
                <a16:creationId xmlns="" xmlns:a16="http://schemas.microsoft.com/office/drawing/2014/main" id="{75BC65DA-3F21-43CC-B374-03903F3BA766}"/>
              </a:ext>
            </a:extLst>
          </p:cNvPr>
          <p:cNvSpPr>
            <a:spLocks noGrp="1"/>
          </p:cNvSpPr>
          <p:nvPr>
            <p:ph idx="1"/>
          </p:nvPr>
        </p:nvSpPr>
        <p:spPr>
          <a:xfrm>
            <a:off x="581192" y="1715956"/>
            <a:ext cx="11029616" cy="5142044"/>
          </a:xfrm>
        </p:spPr>
        <p:txBody>
          <a:bodyPr>
            <a:normAutofit/>
          </a:bodyPr>
          <a:lstStyle/>
          <a:p>
            <a:pPr algn="just">
              <a:lnSpc>
                <a:spcPct val="160000"/>
              </a:lnSpc>
            </a:pPr>
            <a:r>
              <a:rPr lang="en-US" sz="2400" dirty="0"/>
              <a:t>This condition is prevalent in older adults and is more common in females than males. </a:t>
            </a:r>
          </a:p>
          <a:p>
            <a:pPr algn="just">
              <a:lnSpc>
                <a:spcPct val="160000"/>
              </a:lnSpc>
            </a:pPr>
            <a:r>
              <a:rPr lang="en-US" sz="2400" dirty="0"/>
              <a:t>The deficiency of T3 and T4 in adults results in an abnormally low metabolic rate. </a:t>
            </a:r>
          </a:p>
          <a:p>
            <a:pPr algn="just">
              <a:lnSpc>
                <a:spcPct val="160000"/>
              </a:lnSpc>
            </a:pPr>
            <a:r>
              <a:rPr lang="en-US" sz="2400" dirty="0"/>
              <a:t>There may be accumulation of mucopolysaccharides in the subcutaneous tissues causing swelling, especially of the face, hands, feet and eyelids (myxedema). </a:t>
            </a:r>
          </a:p>
          <a:p>
            <a:pPr algn="just">
              <a:lnSpc>
                <a:spcPct val="160000"/>
              </a:lnSpc>
            </a:pPr>
            <a:r>
              <a:rPr lang="en-US" sz="2400" dirty="0"/>
              <a:t>The commonest causes are autoimmune thyroiditis, severe iodine deficiency and healthcare interventions, e.g. antithyroid drugs, surgical removal of thyroid tissue, or ionizing radiation.</a:t>
            </a:r>
            <a:endParaRPr lang="en-IN" sz="2400" dirty="0"/>
          </a:p>
        </p:txBody>
      </p:sp>
    </p:spTree>
    <p:extLst>
      <p:ext uri="{BB962C8B-B14F-4D97-AF65-F5344CB8AC3E}">
        <p14:creationId xmlns:p14="http://schemas.microsoft.com/office/powerpoint/2010/main" val="15725877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EA47EAE-4240-47E6-BF3B-97347065370A}"/>
              </a:ext>
            </a:extLst>
          </p:cNvPr>
          <p:cNvSpPr>
            <a:spLocks noGrp="1"/>
          </p:cNvSpPr>
          <p:nvPr>
            <p:ph type="title"/>
          </p:nvPr>
        </p:nvSpPr>
        <p:spPr/>
        <p:txBody>
          <a:bodyPr/>
          <a:lstStyle/>
          <a:p>
            <a:r>
              <a:rPr lang="en-IN" dirty="0"/>
              <a:t>Parathyroid Gland Disorders</a:t>
            </a:r>
          </a:p>
        </p:txBody>
      </p:sp>
      <p:sp>
        <p:nvSpPr>
          <p:cNvPr id="3" name="Content Placeholder 2">
            <a:extLst>
              <a:ext uri="{FF2B5EF4-FFF2-40B4-BE49-F238E27FC236}">
                <a16:creationId xmlns="" xmlns:a16="http://schemas.microsoft.com/office/drawing/2014/main" id="{4CE378C5-805B-4A84-B8C3-1F20A769B845}"/>
              </a:ext>
            </a:extLst>
          </p:cNvPr>
          <p:cNvSpPr>
            <a:spLocks noGrp="1"/>
          </p:cNvSpPr>
          <p:nvPr>
            <p:ph idx="1"/>
          </p:nvPr>
        </p:nvSpPr>
        <p:spPr>
          <a:xfrm>
            <a:off x="402771" y="1807029"/>
            <a:ext cx="11419115" cy="5050971"/>
          </a:xfrm>
        </p:spPr>
        <p:txBody>
          <a:bodyPr>
            <a:normAutofit lnSpcReduction="10000"/>
          </a:bodyPr>
          <a:lstStyle/>
          <a:p>
            <a:pPr algn="just">
              <a:lnSpc>
                <a:spcPct val="150000"/>
              </a:lnSpc>
            </a:pPr>
            <a:r>
              <a:rPr lang="en-US" sz="2800" b="1" dirty="0"/>
              <a:t>Hypoparathyroidism-</a:t>
            </a:r>
            <a:r>
              <a:rPr lang="en-US" sz="2400" dirty="0"/>
              <a:t> too little parathyroid hormone—leads to a deficiency of blood Ca2, which causes neurons and muscle fibers to depolarize and produce action potentials spontaneously. This leads to twitches, spasms, and tetany (maintained contraction) of skeletal muscle.</a:t>
            </a:r>
          </a:p>
          <a:p>
            <a:pPr algn="just">
              <a:lnSpc>
                <a:spcPct val="150000"/>
              </a:lnSpc>
            </a:pPr>
            <a:r>
              <a:rPr lang="en-US" sz="2800" b="1" dirty="0"/>
              <a:t>Hyperparathyroidism-</a:t>
            </a:r>
            <a:r>
              <a:rPr lang="en-US" sz="2400" dirty="0"/>
              <a:t> an elevated level of parathyroid hormone, most often due to a tumor of one of the parathyroid glands. An elevated level of PTH causes the excessive breakdown of bone matrix, raising the blood levels of calcium and phosphate ions and causing bones to become soft and easily fractured. High blood calcium level promotes the formation of kidney stones. </a:t>
            </a:r>
            <a:endParaRPr lang="en-IN" sz="2400" dirty="0"/>
          </a:p>
        </p:txBody>
      </p:sp>
    </p:spTree>
    <p:extLst>
      <p:ext uri="{BB962C8B-B14F-4D97-AF65-F5344CB8AC3E}">
        <p14:creationId xmlns:p14="http://schemas.microsoft.com/office/powerpoint/2010/main" val="22894260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ED84DDF-3091-48B9-B540-0C6AD4B16983}"/>
              </a:ext>
            </a:extLst>
          </p:cNvPr>
          <p:cNvSpPr>
            <a:spLocks noGrp="1"/>
          </p:cNvSpPr>
          <p:nvPr>
            <p:ph type="title"/>
          </p:nvPr>
        </p:nvSpPr>
        <p:spPr/>
        <p:txBody>
          <a:bodyPr/>
          <a:lstStyle/>
          <a:p>
            <a:r>
              <a:rPr lang="en-IN" dirty="0"/>
              <a:t>Adrenal Gland Disorders</a:t>
            </a:r>
          </a:p>
        </p:txBody>
      </p:sp>
      <p:sp>
        <p:nvSpPr>
          <p:cNvPr id="3" name="Content Placeholder 2">
            <a:extLst>
              <a:ext uri="{FF2B5EF4-FFF2-40B4-BE49-F238E27FC236}">
                <a16:creationId xmlns="" xmlns:a16="http://schemas.microsoft.com/office/drawing/2014/main" id="{B9323B2F-7F6E-4D44-8D64-C67DF6484BEF}"/>
              </a:ext>
            </a:extLst>
          </p:cNvPr>
          <p:cNvSpPr>
            <a:spLocks noGrp="1"/>
          </p:cNvSpPr>
          <p:nvPr>
            <p:ph idx="1"/>
          </p:nvPr>
        </p:nvSpPr>
        <p:spPr>
          <a:xfrm>
            <a:off x="464768" y="1861458"/>
            <a:ext cx="8979778" cy="4898572"/>
          </a:xfrm>
        </p:spPr>
        <p:txBody>
          <a:bodyPr>
            <a:normAutofit fontScale="92500"/>
          </a:bodyPr>
          <a:lstStyle/>
          <a:p>
            <a:pPr marL="0" indent="0" algn="just">
              <a:lnSpc>
                <a:spcPct val="120000"/>
              </a:lnSpc>
              <a:buNone/>
            </a:pPr>
            <a:r>
              <a:rPr lang="en-IN" sz="3000" b="1" dirty="0"/>
              <a:t>A. Cushing’s Syndrome</a:t>
            </a:r>
          </a:p>
          <a:p>
            <a:pPr marL="0" indent="0" algn="just">
              <a:lnSpc>
                <a:spcPct val="120000"/>
              </a:lnSpc>
              <a:buNone/>
            </a:pPr>
            <a:r>
              <a:rPr lang="en-US" sz="2400" dirty="0"/>
              <a:t>Hypersecretion of cortisol by the adrenal cortex produces Cushing’s syndrome. Causes include a tumor of the adrenal gland that secretes cortisol, or a tumor elsewhere that secretes adrenocorticotropic hormone (ACTH), which in turn stimulates the excessive secretion of cortisol. </a:t>
            </a:r>
          </a:p>
          <a:p>
            <a:pPr marL="0" indent="0" algn="just">
              <a:lnSpc>
                <a:spcPct val="120000"/>
              </a:lnSpc>
              <a:buNone/>
            </a:pPr>
            <a:r>
              <a:rPr lang="en-US" sz="2400" dirty="0"/>
              <a:t>Signs and symptoms-</a:t>
            </a:r>
          </a:p>
          <a:p>
            <a:pPr algn="just">
              <a:lnSpc>
                <a:spcPct val="120000"/>
              </a:lnSpc>
            </a:pPr>
            <a:r>
              <a:rPr lang="en-US" sz="2400" dirty="0"/>
              <a:t>Moon face</a:t>
            </a:r>
          </a:p>
          <a:p>
            <a:pPr algn="just">
              <a:lnSpc>
                <a:spcPct val="120000"/>
              </a:lnSpc>
            </a:pPr>
            <a:r>
              <a:rPr lang="en-US" sz="2400" dirty="0"/>
              <a:t>Weakness </a:t>
            </a:r>
          </a:p>
          <a:p>
            <a:pPr algn="just">
              <a:lnSpc>
                <a:spcPct val="120000"/>
              </a:lnSpc>
            </a:pPr>
            <a:r>
              <a:rPr lang="en-US" sz="2400" dirty="0"/>
              <a:t>Hyperglycemia </a:t>
            </a:r>
          </a:p>
        </p:txBody>
      </p:sp>
      <p:sp>
        <p:nvSpPr>
          <p:cNvPr id="4" name="TextBox 3">
            <a:extLst>
              <a:ext uri="{FF2B5EF4-FFF2-40B4-BE49-F238E27FC236}">
                <a16:creationId xmlns="" xmlns:a16="http://schemas.microsoft.com/office/drawing/2014/main" id="{67E42B42-06F2-404D-9729-B8918462A48A}"/>
              </a:ext>
            </a:extLst>
          </p:cNvPr>
          <p:cNvSpPr txBox="1"/>
          <p:nvPr/>
        </p:nvSpPr>
        <p:spPr>
          <a:xfrm>
            <a:off x="3403908" y="5306380"/>
            <a:ext cx="4803919" cy="1383264"/>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
            </a:pPr>
            <a:r>
              <a:rPr lang="en-US" sz="2400" dirty="0"/>
              <a:t>Hypertension</a:t>
            </a:r>
          </a:p>
          <a:p>
            <a:pPr marL="342900" indent="-342900" algn="just">
              <a:lnSpc>
                <a:spcPct val="120000"/>
              </a:lnSpc>
              <a:buFont typeface="Wingdings" panose="05000000000000000000" pitchFamily="2" charset="2"/>
              <a:buChar char="§"/>
            </a:pPr>
            <a:r>
              <a:rPr lang="en-US" sz="2400" dirty="0"/>
              <a:t>Poor wound healing</a:t>
            </a:r>
          </a:p>
          <a:p>
            <a:pPr marL="342900" indent="-342900" algn="just">
              <a:lnSpc>
                <a:spcPct val="120000"/>
              </a:lnSpc>
              <a:buFont typeface="Wingdings" panose="05000000000000000000" pitchFamily="2" charset="2"/>
              <a:buChar char="§"/>
            </a:pPr>
            <a:r>
              <a:rPr lang="en-US" sz="2400" dirty="0"/>
              <a:t>Decrease resistance to stress </a:t>
            </a:r>
          </a:p>
        </p:txBody>
      </p:sp>
      <p:pic>
        <p:nvPicPr>
          <p:cNvPr id="6" name="Picture 5">
            <a:extLst>
              <a:ext uri="{FF2B5EF4-FFF2-40B4-BE49-F238E27FC236}">
                <a16:creationId xmlns="" xmlns:a16="http://schemas.microsoft.com/office/drawing/2014/main" id="{278F232C-F626-456B-99A4-2D05528A93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4546" y="2526620"/>
            <a:ext cx="2747454" cy="3905764"/>
          </a:xfrm>
          <a:prstGeom prst="rect">
            <a:avLst/>
          </a:prstGeom>
        </p:spPr>
      </p:pic>
    </p:spTree>
    <p:extLst>
      <p:ext uri="{BB962C8B-B14F-4D97-AF65-F5344CB8AC3E}">
        <p14:creationId xmlns:p14="http://schemas.microsoft.com/office/powerpoint/2010/main" val="18598325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9149BE-CDDF-4E83-AE34-5B2678B52CED}"/>
              </a:ext>
            </a:extLst>
          </p:cNvPr>
          <p:cNvSpPr>
            <a:spLocks noGrp="1"/>
          </p:cNvSpPr>
          <p:nvPr>
            <p:ph type="title"/>
          </p:nvPr>
        </p:nvSpPr>
        <p:spPr/>
        <p:txBody>
          <a:bodyPr/>
          <a:lstStyle/>
          <a:p>
            <a:r>
              <a:rPr lang="en-IN" dirty="0"/>
              <a:t>Adrenal Gland Disorders</a:t>
            </a:r>
          </a:p>
        </p:txBody>
      </p:sp>
      <p:sp>
        <p:nvSpPr>
          <p:cNvPr id="3" name="Content Placeholder 2">
            <a:extLst>
              <a:ext uri="{FF2B5EF4-FFF2-40B4-BE49-F238E27FC236}">
                <a16:creationId xmlns="" xmlns:a16="http://schemas.microsoft.com/office/drawing/2014/main" id="{51E463FC-8C4B-4FF1-B385-DACC756D834B}"/>
              </a:ext>
            </a:extLst>
          </p:cNvPr>
          <p:cNvSpPr>
            <a:spLocks noGrp="1"/>
          </p:cNvSpPr>
          <p:nvPr>
            <p:ph idx="1"/>
          </p:nvPr>
        </p:nvSpPr>
        <p:spPr>
          <a:xfrm>
            <a:off x="478971" y="1817914"/>
            <a:ext cx="11244943" cy="5127172"/>
          </a:xfrm>
        </p:spPr>
        <p:txBody>
          <a:bodyPr>
            <a:noAutofit/>
          </a:bodyPr>
          <a:lstStyle/>
          <a:p>
            <a:pPr marL="0" indent="0" algn="just">
              <a:buNone/>
            </a:pPr>
            <a:r>
              <a:rPr lang="en-IN" sz="2800" b="1" dirty="0"/>
              <a:t>B. Addison’s Disease</a:t>
            </a:r>
            <a:endParaRPr lang="en-US" b="1" dirty="0"/>
          </a:p>
          <a:p>
            <a:pPr marL="0" indent="0" algn="just">
              <a:buNone/>
            </a:pPr>
            <a:r>
              <a:rPr lang="en-US" sz="2400" dirty="0"/>
              <a:t>Hyposecretion of glucocorticoids and aldosterone causes Addison’s disease</a:t>
            </a:r>
          </a:p>
          <a:p>
            <a:pPr algn="just"/>
            <a:r>
              <a:rPr lang="en-US" sz="2400" dirty="0"/>
              <a:t>It is an autoimmune disorder in which antibodies cause adrenal cortex destruction or block the binding of ACTH to its receptors. </a:t>
            </a:r>
          </a:p>
          <a:p>
            <a:pPr algn="just"/>
            <a:r>
              <a:rPr lang="en-US" sz="2400" b="1" dirty="0"/>
              <a:t>Causes</a:t>
            </a:r>
            <a:r>
              <a:rPr lang="en-US" sz="2400" dirty="0"/>
              <a:t>- Pathogens, such as the bacterium that causes tuberculosis, also may trigger adrenal cortex destruction.</a:t>
            </a:r>
          </a:p>
          <a:p>
            <a:pPr algn="just"/>
            <a:r>
              <a:rPr lang="en-IN" sz="2400" b="1" dirty="0"/>
              <a:t>Symptoms-</a:t>
            </a:r>
            <a:r>
              <a:rPr lang="en-IN" sz="2400" dirty="0"/>
              <a:t> </a:t>
            </a:r>
            <a:r>
              <a:rPr lang="en-US" sz="2400" dirty="0"/>
              <a:t>mental lethargy, anorexia, nausea and vomiting, weight loss, hypoglycemia, and muscular weakness.</a:t>
            </a:r>
          </a:p>
          <a:p>
            <a:pPr marL="0" indent="0" algn="just">
              <a:buNone/>
            </a:pPr>
            <a:r>
              <a:rPr lang="en-US" sz="2400" dirty="0"/>
              <a:t>    Loss of aldosterone leads to decreased sodium in the blood, low blood pressure, dehydration, decreased cardiac output, arrhythmias, and even cardiac arrest. </a:t>
            </a:r>
            <a:endParaRPr lang="en-IN" sz="2400" dirty="0"/>
          </a:p>
        </p:txBody>
      </p:sp>
    </p:spTree>
    <p:extLst>
      <p:ext uri="{BB962C8B-B14F-4D97-AF65-F5344CB8AC3E}">
        <p14:creationId xmlns:p14="http://schemas.microsoft.com/office/powerpoint/2010/main" val="4394621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57BD6C-EAEA-4DEC-96AA-37E1A96F2526}"/>
              </a:ext>
            </a:extLst>
          </p:cNvPr>
          <p:cNvSpPr>
            <a:spLocks noGrp="1"/>
          </p:cNvSpPr>
          <p:nvPr>
            <p:ph type="title"/>
          </p:nvPr>
        </p:nvSpPr>
        <p:spPr/>
        <p:txBody>
          <a:bodyPr/>
          <a:lstStyle/>
          <a:p>
            <a:r>
              <a:rPr lang="en-IN" dirty="0"/>
              <a:t>Adrenal Gland Disorders</a:t>
            </a:r>
          </a:p>
        </p:txBody>
      </p:sp>
      <p:sp>
        <p:nvSpPr>
          <p:cNvPr id="3" name="Content Placeholder 2">
            <a:extLst>
              <a:ext uri="{FF2B5EF4-FFF2-40B4-BE49-F238E27FC236}">
                <a16:creationId xmlns="" xmlns:a16="http://schemas.microsoft.com/office/drawing/2014/main" id="{99D2A6E6-958D-4B70-8BC7-01A42E44928F}"/>
              </a:ext>
            </a:extLst>
          </p:cNvPr>
          <p:cNvSpPr>
            <a:spLocks noGrp="1"/>
          </p:cNvSpPr>
          <p:nvPr>
            <p:ph idx="1"/>
          </p:nvPr>
        </p:nvSpPr>
        <p:spPr>
          <a:xfrm>
            <a:off x="581193" y="2180497"/>
            <a:ext cx="10446036" cy="4329160"/>
          </a:xfrm>
        </p:spPr>
        <p:txBody>
          <a:bodyPr>
            <a:normAutofit fontScale="85000" lnSpcReduction="10000"/>
          </a:bodyPr>
          <a:lstStyle/>
          <a:p>
            <a:pPr marL="0" indent="0" algn="just">
              <a:lnSpc>
                <a:spcPct val="150000"/>
              </a:lnSpc>
              <a:buNone/>
            </a:pPr>
            <a:r>
              <a:rPr lang="en-IN" sz="3300" b="1" dirty="0"/>
              <a:t>C. Pheochromocytomas</a:t>
            </a:r>
            <a:endParaRPr lang="en-US" sz="2100" b="1" dirty="0"/>
          </a:p>
          <a:p>
            <a:pPr algn="just">
              <a:lnSpc>
                <a:spcPct val="150000"/>
              </a:lnSpc>
            </a:pPr>
            <a:r>
              <a:rPr lang="en-US" sz="2800" dirty="0"/>
              <a:t>Usually benign tumors of the chromaffin cells of the adrenal medulla, called pheochromocytomas, cause hypersecretion of epinephrine and norepinephrine. </a:t>
            </a:r>
          </a:p>
          <a:p>
            <a:pPr algn="just">
              <a:lnSpc>
                <a:spcPct val="150000"/>
              </a:lnSpc>
            </a:pPr>
            <a:r>
              <a:rPr lang="en-US" sz="2800" dirty="0"/>
              <a:t>The result is a prolonged version of the fight-or-flight response: rapid heart rate, high blood pressure, high levels of glucose in blood and urine, an elevated basal metabolic rate (BMR), flushed face, nervousness, sweating, and decreased gastrointestinal motility. </a:t>
            </a:r>
            <a:endParaRPr lang="en-IN" sz="2800" dirty="0"/>
          </a:p>
        </p:txBody>
      </p:sp>
    </p:spTree>
    <p:extLst>
      <p:ext uri="{BB962C8B-B14F-4D97-AF65-F5344CB8AC3E}">
        <p14:creationId xmlns:p14="http://schemas.microsoft.com/office/powerpoint/2010/main" val="258298253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48D065-5D04-4427-B9A6-81B1EFEDDB54}"/>
              </a:ext>
            </a:extLst>
          </p:cNvPr>
          <p:cNvSpPr>
            <a:spLocks noGrp="1"/>
          </p:cNvSpPr>
          <p:nvPr>
            <p:ph type="title"/>
          </p:nvPr>
        </p:nvSpPr>
        <p:spPr/>
        <p:txBody>
          <a:bodyPr/>
          <a:lstStyle/>
          <a:p>
            <a:r>
              <a:rPr lang="en-IN" dirty="0"/>
              <a:t>Pancreatic Islet Disorders</a:t>
            </a:r>
          </a:p>
        </p:txBody>
      </p:sp>
      <p:sp>
        <p:nvSpPr>
          <p:cNvPr id="3" name="Content Placeholder 2">
            <a:extLst>
              <a:ext uri="{FF2B5EF4-FFF2-40B4-BE49-F238E27FC236}">
                <a16:creationId xmlns="" xmlns:a16="http://schemas.microsoft.com/office/drawing/2014/main" id="{30FF2044-BA62-4536-B7DF-9EBE2C895D54}"/>
              </a:ext>
            </a:extLst>
          </p:cNvPr>
          <p:cNvSpPr>
            <a:spLocks noGrp="1"/>
          </p:cNvSpPr>
          <p:nvPr>
            <p:ph idx="1"/>
          </p:nvPr>
        </p:nvSpPr>
        <p:spPr>
          <a:xfrm>
            <a:off x="540967" y="1951896"/>
            <a:ext cx="11110065" cy="4906104"/>
          </a:xfrm>
        </p:spPr>
        <p:txBody>
          <a:bodyPr>
            <a:normAutofit/>
          </a:bodyPr>
          <a:lstStyle/>
          <a:p>
            <a:pPr marL="0" indent="0" algn="just">
              <a:buNone/>
            </a:pPr>
            <a:r>
              <a:rPr lang="en-IN" sz="3200" b="1" dirty="0"/>
              <a:t>Diabetes mellitus- </a:t>
            </a:r>
          </a:p>
          <a:p>
            <a:pPr marL="0" indent="0" algn="just">
              <a:buNone/>
            </a:pPr>
            <a:r>
              <a:rPr lang="en-US" sz="2400" dirty="0"/>
              <a:t>It is the fourth leading cause of death by disease in the United States. </a:t>
            </a:r>
            <a:endParaRPr lang="en-IN" sz="2400" dirty="0"/>
          </a:p>
          <a:p>
            <a:pPr marL="0" indent="0" algn="just">
              <a:buNone/>
            </a:pPr>
            <a:r>
              <a:rPr lang="en-US" sz="2400" dirty="0"/>
              <a:t>It is a group of metabolic diseases that are characterized by high blood glucose (Hyperglycemia) that occurs due to the abnormal metabolism of carbohydrates, proteins, and fats. </a:t>
            </a:r>
          </a:p>
          <a:p>
            <a:pPr marL="0" indent="0" algn="just">
              <a:buNone/>
            </a:pPr>
            <a:r>
              <a:rPr lang="en-US" sz="2400" dirty="0"/>
              <a:t>Symptoms- </a:t>
            </a:r>
          </a:p>
          <a:p>
            <a:pPr algn="just"/>
            <a:r>
              <a:rPr lang="en-US" sz="2400" dirty="0"/>
              <a:t>Polyuria </a:t>
            </a:r>
          </a:p>
          <a:p>
            <a:pPr algn="just"/>
            <a:r>
              <a:rPr lang="en-US" sz="2400" dirty="0"/>
              <a:t>Polydipsia </a:t>
            </a:r>
          </a:p>
          <a:p>
            <a:pPr algn="just"/>
            <a:r>
              <a:rPr lang="en-US" sz="2400" dirty="0"/>
              <a:t>Polyphagia </a:t>
            </a:r>
          </a:p>
        </p:txBody>
      </p:sp>
    </p:spTree>
    <p:extLst>
      <p:ext uri="{BB962C8B-B14F-4D97-AF65-F5344CB8AC3E}">
        <p14:creationId xmlns:p14="http://schemas.microsoft.com/office/powerpoint/2010/main" val="273199491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7FAFDA-4A56-449D-AB83-6BD5B13B4745}"/>
              </a:ext>
            </a:extLst>
          </p:cNvPr>
          <p:cNvSpPr>
            <a:spLocks noGrp="1"/>
          </p:cNvSpPr>
          <p:nvPr>
            <p:ph type="title"/>
          </p:nvPr>
        </p:nvSpPr>
        <p:spPr/>
        <p:txBody>
          <a:bodyPr/>
          <a:lstStyle/>
          <a:p>
            <a:r>
              <a:rPr lang="en-IN" sz="2800" b="1" dirty="0"/>
              <a:t>Diabetes mellitus</a:t>
            </a:r>
            <a:endParaRPr lang="en-IN" dirty="0"/>
          </a:p>
        </p:txBody>
      </p:sp>
      <p:sp>
        <p:nvSpPr>
          <p:cNvPr id="3" name="Content Placeholder 2">
            <a:extLst>
              <a:ext uri="{FF2B5EF4-FFF2-40B4-BE49-F238E27FC236}">
                <a16:creationId xmlns="" xmlns:a16="http://schemas.microsoft.com/office/drawing/2014/main" id="{B16470F3-21D3-4198-A8DD-96A3CAF7B3C2}"/>
              </a:ext>
            </a:extLst>
          </p:cNvPr>
          <p:cNvSpPr>
            <a:spLocks noGrp="1"/>
          </p:cNvSpPr>
          <p:nvPr>
            <p:ph idx="1"/>
          </p:nvPr>
        </p:nvSpPr>
        <p:spPr>
          <a:xfrm>
            <a:off x="459324" y="1715956"/>
            <a:ext cx="11151484" cy="5225142"/>
          </a:xfrm>
        </p:spPr>
        <p:txBody>
          <a:bodyPr>
            <a:normAutofit/>
          </a:bodyPr>
          <a:lstStyle/>
          <a:p>
            <a:pPr marL="0" indent="0" algn="just">
              <a:lnSpc>
                <a:spcPct val="150000"/>
              </a:lnSpc>
              <a:buNone/>
            </a:pPr>
            <a:r>
              <a:rPr lang="en-US" sz="2400" dirty="0"/>
              <a:t>There are two types of diabetes mellitus—type 1 and type 2</a:t>
            </a:r>
          </a:p>
          <a:p>
            <a:pPr marL="0" indent="0" algn="just">
              <a:lnSpc>
                <a:spcPct val="150000"/>
              </a:lnSpc>
              <a:buNone/>
            </a:pPr>
            <a:r>
              <a:rPr lang="en-US" sz="2400" b="1" dirty="0"/>
              <a:t>Type 1 diabetes- is </a:t>
            </a:r>
            <a:r>
              <a:rPr lang="en-US" sz="2400" dirty="0"/>
              <a:t>previously known as insulin-dependent diabetes mellitus (IDDM).</a:t>
            </a:r>
          </a:p>
          <a:p>
            <a:pPr marL="0" indent="0" algn="just">
              <a:lnSpc>
                <a:spcPct val="150000"/>
              </a:lnSpc>
              <a:buNone/>
            </a:pPr>
            <a:r>
              <a:rPr lang="en-US" sz="2400" dirty="0"/>
              <a:t>It is an autoimmune disease in which a person’s immune system destroys the pancreatic beta cells. As a result, the pancreas produces little or no insulin. </a:t>
            </a:r>
          </a:p>
          <a:p>
            <a:pPr marL="0" indent="0" algn="just">
              <a:lnSpc>
                <a:spcPct val="150000"/>
              </a:lnSpc>
              <a:buNone/>
            </a:pPr>
            <a:r>
              <a:rPr lang="en-US" sz="2400" b="1" dirty="0"/>
              <a:t>Type 2 diabetes</a:t>
            </a:r>
            <a:r>
              <a:rPr lang="en-US" sz="2400" dirty="0"/>
              <a:t>, formerly known as non-insulin-dependent diabetes mellitus (NIDDM), is much more common than type 1, representing more than 90% of all cases. </a:t>
            </a:r>
          </a:p>
          <a:p>
            <a:pPr marL="0" indent="0" algn="just">
              <a:lnSpc>
                <a:spcPct val="150000"/>
              </a:lnSpc>
              <a:buNone/>
            </a:pPr>
            <a:r>
              <a:rPr lang="en-US" sz="2400" dirty="0"/>
              <a:t>Clinical symptoms are mild, and the high glucose levels in the blood often can be controlled by diet, exercise, and weight loss. </a:t>
            </a:r>
            <a:endParaRPr lang="en-IN" sz="2400" dirty="0"/>
          </a:p>
        </p:txBody>
      </p:sp>
    </p:spTree>
    <p:extLst>
      <p:ext uri="{BB962C8B-B14F-4D97-AF65-F5344CB8AC3E}">
        <p14:creationId xmlns:p14="http://schemas.microsoft.com/office/powerpoint/2010/main" val="3773026570"/>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Custom 3">
      <a:majorFont>
        <a:latin typeface="Times New Roman"/>
        <a:ea typeface=""/>
        <a:cs typeface=""/>
      </a:majorFont>
      <a:minorFont>
        <a:latin typeface="Times New Roman"/>
        <a:ea typeface=""/>
        <a:cs typeface=""/>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Dividend</Template>
  <TotalTime>1743</TotalTime>
  <Words>5946</Words>
  <Application>Microsoft Office PowerPoint</Application>
  <PresentationFormat>Custom</PresentationFormat>
  <Paragraphs>483</Paragraphs>
  <Slides>101</Slides>
  <Notes>4</Notes>
  <HiddenSlides>0</HiddenSlides>
  <MMClips>0</MMClips>
  <ScaleCrop>false</ScaleCrop>
  <HeadingPairs>
    <vt:vector size="4" baseType="variant">
      <vt:variant>
        <vt:lpstr>Theme</vt:lpstr>
      </vt:variant>
      <vt:variant>
        <vt:i4>1</vt:i4>
      </vt:variant>
      <vt:variant>
        <vt:lpstr>Slide Titles</vt:lpstr>
      </vt:variant>
      <vt:variant>
        <vt:i4>101</vt:i4>
      </vt:variant>
    </vt:vector>
  </HeadingPairs>
  <TitlesOfParts>
    <vt:vector size="102" baseType="lpstr">
      <vt:lpstr>Dividend</vt:lpstr>
      <vt:lpstr>Corticosteroids </vt:lpstr>
      <vt:lpstr>Contents</vt:lpstr>
      <vt:lpstr>Introduction </vt:lpstr>
      <vt:lpstr>BIOSYNTHESIS</vt:lpstr>
      <vt:lpstr>PowerPoint Presentation</vt:lpstr>
      <vt:lpstr>PowerPoint Presentation</vt:lpstr>
      <vt:lpstr>Corticosteroids</vt:lpstr>
      <vt:lpstr>A. Mineralocorticoids</vt:lpstr>
      <vt:lpstr>B. Glucocorticoids</vt:lpstr>
      <vt:lpstr>Action of Glucocorticoids</vt:lpstr>
      <vt:lpstr>Action of Glucocorticoids</vt:lpstr>
      <vt:lpstr>PowerPoint Presentation</vt:lpstr>
      <vt:lpstr>PHARMACOKINETICS </vt:lpstr>
      <vt:lpstr>USES</vt:lpstr>
      <vt:lpstr>PowerPoint Presentation</vt:lpstr>
      <vt:lpstr>Adverse effect</vt:lpstr>
      <vt:lpstr>Thank you…!!  </vt:lpstr>
      <vt:lpstr>PowerPoint Presentation</vt:lpstr>
      <vt:lpstr>PowerPoint Presentation</vt:lpstr>
      <vt:lpstr>PowerPoint Presentation</vt:lpstr>
      <vt:lpstr>PowerPoint Presentation</vt:lpstr>
      <vt:lpstr>PowerPoint Presentation</vt:lpstr>
      <vt:lpstr>Introduction- GLANDS</vt:lpstr>
      <vt:lpstr>Introduction- GLANDS</vt:lpstr>
      <vt:lpstr>HORMONEs</vt:lpstr>
      <vt:lpstr>Chemical Classification of Hormones</vt:lpstr>
      <vt:lpstr>Mechanisms of Hormone Action –A. Lipid soluble Hormones </vt:lpstr>
      <vt:lpstr>Mechanisms of Hormone Action- B. WATER soluble Hormones </vt:lpstr>
      <vt:lpstr>Pituitary Gland</vt:lpstr>
      <vt:lpstr>Pituitary Gland</vt:lpstr>
      <vt:lpstr>PITUITARY HORMONES</vt:lpstr>
      <vt:lpstr>PowerPoint Presentation</vt:lpstr>
      <vt:lpstr>PowerPoint Presentation</vt:lpstr>
      <vt:lpstr>PowerPoint Presentation</vt:lpstr>
      <vt:lpstr>Hypothalamus and Pituitary Gland</vt:lpstr>
      <vt:lpstr>PowerPoint Presentation</vt:lpstr>
      <vt:lpstr>Hypothalamus and Anterior Pituitary Gland</vt:lpstr>
      <vt:lpstr>Hypothalamus and Anterior Pituitary Gland</vt:lpstr>
      <vt:lpstr>Hypothalamus and posterior Pituitary Gland</vt:lpstr>
      <vt:lpstr>Anterior Pituitary- Human Growth Hormone and Insulin-like Growth Factors (IGF)</vt:lpstr>
      <vt:lpstr>Anterior Pituitary- A. Human Growth Hormone and Insulin-like Growth Factors (IGF)</vt:lpstr>
      <vt:lpstr>CONTROL OF GROWTH Hormones</vt:lpstr>
      <vt:lpstr>Anterior Pituitary- B. Thyroid Stimulating Hormone (TSH)</vt:lpstr>
      <vt:lpstr>Anterior Pituitary-   C. Adrenocorticotropic Hormone (ACTH)</vt:lpstr>
      <vt:lpstr>Anterior Pituitary-   D. Follicle-Stimulating Hormone (FSH) and Luteinizing Hormone (LH)</vt:lpstr>
      <vt:lpstr>E. Prolactin (PRL)</vt:lpstr>
      <vt:lpstr>Posterior Pituitary (neurohypophysis)</vt:lpstr>
      <vt:lpstr>A. Oxytocin</vt:lpstr>
      <vt:lpstr>+ve Feedback System</vt:lpstr>
      <vt:lpstr>+ve Feedback System- Milk ejection</vt:lpstr>
      <vt:lpstr>Antidiuretic Hormones (ADH) </vt:lpstr>
      <vt:lpstr>ADH- Regulation  </vt:lpstr>
      <vt:lpstr>Thyroid Gland</vt:lpstr>
      <vt:lpstr>PowerPoint Presentation</vt:lpstr>
      <vt:lpstr>Biosynthesis, Storage, and Release of Thyroid Hormones</vt:lpstr>
      <vt:lpstr>Actions of Thyroid Hormones</vt:lpstr>
      <vt:lpstr>Actions of Thyroid Hormones</vt:lpstr>
      <vt:lpstr>Control of Thyroid Hormone Secretion</vt:lpstr>
      <vt:lpstr>Calcitonin</vt:lpstr>
      <vt:lpstr>Parathyroid Glands</vt:lpstr>
      <vt:lpstr>Parathyroid Glands</vt:lpstr>
      <vt:lpstr>Control of Secretion of Calcitonin and Parathyroid Hormone</vt:lpstr>
      <vt:lpstr>Adrenal Glands</vt:lpstr>
      <vt:lpstr>Adrenal Glands</vt:lpstr>
      <vt:lpstr>PowerPoint Presentation</vt:lpstr>
      <vt:lpstr>A. Mineralocorticoids</vt:lpstr>
      <vt:lpstr>Control of Aldosterone Secretion- renin–angiotensin–aldosterone (RAAS) pathway</vt:lpstr>
      <vt:lpstr>B. Glucocorticoids</vt:lpstr>
      <vt:lpstr>Effects/ Functions of Glucocorticoids</vt:lpstr>
      <vt:lpstr>Effects/ Functions of Glucocorticoids</vt:lpstr>
      <vt:lpstr>Control of Glucocorticoid Secretion</vt:lpstr>
      <vt:lpstr>Androgens</vt:lpstr>
      <vt:lpstr>Adrenal Medulla</vt:lpstr>
      <vt:lpstr>PowerPoint Presentation</vt:lpstr>
      <vt:lpstr>Pancreas</vt:lpstr>
      <vt:lpstr>Cell Types in the Pancreatic Islets</vt:lpstr>
      <vt:lpstr>Cell Types in the Pancreatic Islets</vt:lpstr>
      <vt:lpstr>Control of Secretion of Glucagon and Insulin</vt:lpstr>
      <vt:lpstr>Action of insulin</vt:lpstr>
      <vt:lpstr>Thymus gland</vt:lpstr>
      <vt:lpstr>Functions of thymus gland</vt:lpstr>
      <vt:lpstr>Pineal Gland</vt:lpstr>
      <vt:lpstr>Functions </vt:lpstr>
      <vt:lpstr>Ovaries and testes </vt:lpstr>
      <vt:lpstr>Testes </vt:lpstr>
      <vt:lpstr>I. Pituitary Gland Disorders- Hypersecretion</vt:lpstr>
      <vt:lpstr>I. Pituitary Gland Disorders- Hypersecretion</vt:lpstr>
      <vt:lpstr>I. Pituitary Gland Disorders- Hyposecretion</vt:lpstr>
      <vt:lpstr>Disorders of the posterior pituitary</vt:lpstr>
      <vt:lpstr>Disorders of the thyroid gland- Hyperthyroidism</vt:lpstr>
      <vt:lpstr>Disorders of the thyroid gland- Hyperthyroidism</vt:lpstr>
      <vt:lpstr>Disorders of the thyroid gland- Hyperthyroidism</vt:lpstr>
      <vt:lpstr>Hypothyroidism</vt:lpstr>
      <vt:lpstr>Parathyroid Gland Disorders</vt:lpstr>
      <vt:lpstr>Adrenal Gland Disorders</vt:lpstr>
      <vt:lpstr>Adrenal Gland Disorders</vt:lpstr>
      <vt:lpstr>Adrenal Gland Disorders</vt:lpstr>
      <vt:lpstr>Pancreatic Islet Disorders</vt:lpstr>
      <vt:lpstr>Diabetes mellitus</vt:lpstr>
      <vt:lpstr>Thymus gland Disorder </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Endocrine System</dc:title>
  <dc:creator>suhas.agey@gmail.com</dc:creator>
  <cp:lastModifiedBy>Prof. Rajshri Dhole</cp:lastModifiedBy>
  <cp:revision>210</cp:revision>
  <dcterms:created xsi:type="dcterms:W3CDTF">2022-03-26T12:54:15Z</dcterms:created>
  <dcterms:modified xsi:type="dcterms:W3CDTF">2024-02-24T12:31:21Z</dcterms:modified>
</cp:coreProperties>
</file>