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notesMasterIdLst>
    <p:notesMasterId r:id="rId30"/>
  </p:notesMasterIdLst>
  <p:sldIdLst>
    <p:sldId id="256" r:id="rId2"/>
    <p:sldId id="257" r:id="rId3"/>
    <p:sldId id="258" r:id="rId4"/>
    <p:sldId id="259" r:id="rId5"/>
    <p:sldId id="260" r:id="rId6"/>
    <p:sldId id="261" r:id="rId7"/>
    <p:sldId id="283" r:id="rId8"/>
    <p:sldId id="266" r:id="rId9"/>
    <p:sldId id="265" r:id="rId10"/>
    <p:sldId id="262" r:id="rId11"/>
    <p:sldId id="267" r:id="rId12"/>
    <p:sldId id="264" r:id="rId13"/>
    <p:sldId id="268" r:id="rId14"/>
    <p:sldId id="269" r:id="rId15"/>
    <p:sldId id="263"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EFA"/>
    <a:srgbClr val="FEC2F7"/>
    <a:srgbClr val="CAF9FE"/>
    <a:srgbClr val="753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p:scale>
          <a:sx n="120" d="100"/>
          <a:sy n="120" d="100"/>
        </p:scale>
        <p:origin x="-52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smtClean="0"/>
              <a:t>‹#›</a:t>
            </a:fld>
            <a:endParaRPr lang="en-US"/>
          </a:p>
        </p:txBody>
      </p:sp>
    </p:spTree>
    <p:extLst>
      <p:ext uri="{BB962C8B-B14F-4D97-AF65-F5344CB8AC3E}">
        <p14:creationId xmlns:p14="http://schemas.microsoft.com/office/powerpoint/2010/main" val="93302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2" y="4213330"/>
            <a:ext cx="7382935"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762743"/>
            <a:ext cx="7179733" cy="362373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1" y="757238"/>
            <a:ext cx="7179733" cy="362373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526552"/>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926299" y="491424"/>
            <a:ext cx="425196" cy="566928"/>
          </a:xfrm>
          <a:prstGeom prst="rect">
            <a:avLst/>
          </a:prstGeom>
          <a:noFill/>
        </p:spPr>
      </p:pic>
      <p:sp>
        <p:nvSpPr>
          <p:cNvPr id="2" name="Title 1"/>
          <p:cNvSpPr>
            <a:spLocks noGrp="1"/>
          </p:cNvSpPr>
          <p:nvPr>
            <p:ph type="ctrTitle"/>
          </p:nvPr>
        </p:nvSpPr>
        <p:spPr>
          <a:xfrm>
            <a:off x="1727201" y="1346201"/>
            <a:ext cx="5723468" cy="1371068"/>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1" y="2802467"/>
            <a:ext cx="5712179" cy="1143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4018194"/>
            <a:ext cx="1213821" cy="273844"/>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a:xfrm>
            <a:off x="1174045" y="4018194"/>
            <a:ext cx="5034845" cy="273844"/>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a:xfrm>
            <a:off x="6213931" y="4018194"/>
            <a:ext cx="554023" cy="273844"/>
          </a:xfrm>
        </p:spPr>
        <p:txBody>
          <a:bodyPr/>
          <a:lstStyle>
            <a:lvl1pPr algn="ct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EB2F9E-C9E0-4EA3-A9E2-0DF5F691060E}"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694268"/>
            <a:ext cx="1430867" cy="35729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2" y="829735"/>
            <a:ext cx="5178779" cy="330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1679573"/>
            <a:ext cx="6254044" cy="1021556"/>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8" y="2794001"/>
            <a:ext cx="6231467" cy="982133"/>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Content Placeholder 8"/>
          <p:cNvSpPr>
            <a:spLocks noGrp="1"/>
          </p:cNvSpPr>
          <p:nvPr>
            <p:ph sz="quarter" idx="13"/>
          </p:nvPr>
        </p:nvSpPr>
        <p:spPr>
          <a:xfrm>
            <a:off x="1298448" y="1591055"/>
            <a:ext cx="3200400" cy="27020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1589485"/>
            <a:ext cx="3200400" cy="2703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70" y="1591734"/>
            <a:ext cx="2939521" cy="615156"/>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1591733"/>
            <a:ext cx="2944368" cy="61722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1" name="Content Placeholder 10"/>
          <p:cNvSpPr>
            <a:spLocks noGrp="1"/>
          </p:cNvSpPr>
          <p:nvPr>
            <p:ph sz="quarter" idx="13"/>
          </p:nvPr>
        </p:nvSpPr>
        <p:spPr>
          <a:xfrm>
            <a:off x="1298448" y="2208276"/>
            <a:ext cx="3227832" cy="2084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208610"/>
            <a:ext cx="3227832" cy="2084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8"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3"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7" y="452628"/>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5"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9" y="432054"/>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20465"/>
            <a:ext cx="567831" cy="425873"/>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8976" y="1515032"/>
            <a:ext cx="3064827" cy="1127278"/>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863245"/>
            <a:ext cx="3020792" cy="3469117"/>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6" y="2717811"/>
            <a:ext cx="3048891" cy="15753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9" y="4414254"/>
            <a:ext cx="1213821" cy="273844"/>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a:xfrm rot="-60000">
            <a:off x="914555" y="4371946"/>
            <a:ext cx="3522607" cy="273844"/>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a:xfrm rot="60000">
            <a:off x="7557314" y="4422721"/>
            <a:ext cx="554023" cy="273844"/>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8"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5"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9" y="431827"/>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3"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9" y="452940"/>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20465"/>
            <a:ext cx="567831" cy="425873"/>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6424" y="1515618"/>
            <a:ext cx="3063240" cy="1124712"/>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6" y="905454"/>
            <a:ext cx="2913863" cy="3404559"/>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2715768"/>
            <a:ext cx="3044952" cy="157734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7" y="4416553"/>
            <a:ext cx="1213821" cy="273844"/>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a:xfrm rot="-60000">
            <a:off x="914570" y="4373278"/>
            <a:ext cx="3319043" cy="273844"/>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a:xfrm rot="60000">
            <a:off x="7562090" y="4425020"/>
            <a:ext cx="554023" cy="273844"/>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1" y="4551997"/>
            <a:ext cx="792099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431483"/>
            <a:ext cx="7696200" cy="428625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432054"/>
            <a:ext cx="7696200" cy="428625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2" y="204818"/>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85945" y="152756"/>
            <a:ext cx="425196" cy="566928"/>
          </a:xfrm>
          <a:prstGeom prst="rect">
            <a:avLst/>
          </a:prstGeom>
          <a:noFill/>
        </p:spPr>
      </p:pic>
      <p:sp>
        <p:nvSpPr>
          <p:cNvPr id="2" name="Title Placeholder 1"/>
          <p:cNvSpPr>
            <a:spLocks noGrp="1"/>
          </p:cNvSpPr>
          <p:nvPr>
            <p:ph type="title"/>
          </p:nvPr>
        </p:nvSpPr>
        <p:spPr>
          <a:xfrm>
            <a:off x="1095024" y="613187"/>
            <a:ext cx="6965245" cy="9018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1" y="1589443"/>
            <a:ext cx="6196405" cy="2702859"/>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9" y="4356864"/>
            <a:ext cx="1213821" cy="273844"/>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3"/>
          </p:nvPr>
        </p:nvSpPr>
        <p:spPr>
          <a:xfrm>
            <a:off x="914401" y="4356864"/>
            <a:ext cx="5540188" cy="273844"/>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4"/>
          </p:nvPr>
        </p:nvSpPr>
        <p:spPr>
          <a:xfrm>
            <a:off x="7670203" y="4356864"/>
            <a:ext cx="554023" cy="273844"/>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5912" y="1026424"/>
            <a:ext cx="5723468" cy="766549"/>
          </a:xfrm>
        </p:spPr>
        <p:txBody>
          <a:bodyPr>
            <a:normAutofit fontScale="90000"/>
          </a:bodyPr>
          <a:lstStyle/>
          <a:p>
            <a:r>
              <a:rPr lang="en-IN" b="1" dirty="0" smtClean="0"/>
              <a:t>Cycloalkanes </a:t>
            </a:r>
            <a:endParaRPr lang="en-IN" b="1" dirty="0"/>
          </a:p>
        </p:txBody>
      </p:sp>
      <p:sp>
        <p:nvSpPr>
          <p:cNvPr id="3" name="Subtitle 2"/>
          <p:cNvSpPr>
            <a:spLocks noGrp="1"/>
          </p:cNvSpPr>
          <p:nvPr>
            <p:ph type="subTitle" idx="1"/>
          </p:nvPr>
        </p:nvSpPr>
        <p:spPr>
          <a:xfrm>
            <a:off x="1715912" y="2230967"/>
            <a:ext cx="5712179" cy="1143000"/>
          </a:xfrm>
        </p:spPr>
        <p:txBody>
          <a:bodyPr>
            <a:normAutofit fontScale="92500" lnSpcReduction="10000"/>
          </a:bodyPr>
          <a:lstStyle/>
          <a:p>
            <a:r>
              <a:rPr lang="en-IN" b="1" dirty="0" err="1" smtClean="0">
                <a:latin typeface="Agency FB" pitchFamily="34" charset="0"/>
              </a:rPr>
              <a:t>Ms.Asama</a:t>
            </a:r>
            <a:r>
              <a:rPr lang="en-IN" b="1" dirty="0" smtClean="0">
                <a:latin typeface="Agency FB" pitchFamily="34" charset="0"/>
              </a:rPr>
              <a:t> Pathan </a:t>
            </a:r>
          </a:p>
          <a:p>
            <a:r>
              <a:rPr lang="en-IN" b="1" dirty="0" err="1" smtClean="0">
                <a:latin typeface="Agency FB" pitchFamily="34" charset="0"/>
              </a:rPr>
              <a:t>Dept.of</a:t>
            </a:r>
            <a:r>
              <a:rPr lang="en-IN" b="1" dirty="0" smtClean="0">
                <a:latin typeface="Agency FB" pitchFamily="34" charset="0"/>
              </a:rPr>
              <a:t> Pharmaceutical </a:t>
            </a:r>
            <a:r>
              <a:rPr lang="en-IN" b="1" dirty="0" smtClean="0">
                <a:latin typeface="Agency FB" pitchFamily="34" charset="0"/>
              </a:rPr>
              <a:t>Chemistry</a:t>
            </a:r>
          </a:p>
          <a:p>
            <a:r>
              <a:rPr lang="en-IN" b="1" smtClean="0">
                <a:latin typeface="Agency FB" pitchFamily="34" charset="0"/>
              </a:rPr>
              <a:t>H.R.P.I.P.E.R</a:t>
            </a:r>
            <a:endParaRPr lang="en-IN" b="1" dirty="0">
              <a:latin typeface="Agency FB" pitchFamily="34" charset="0"/>
            </a:endParaRPr>
          </a:p>
        </p:txBody>
      </p:sp>
    </p:spTree>
    <p:extLst>
      <p:ext uri="{BB962C8B-B14F-4D97-AF65-F5344CB8AC3E}">
        <p14:creationId xmlns:p14="http://schemas.microsoft.com/office/powerpoint/2010/main" val="9975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25" y="418873"/>
            <a:ext cx="6182076" cy="651733"/>
          </a:xfrm>
        </p:spPr>
        <p:txBody>
          <a:bodyPr>
            <a:normAutofit/>
          </a:bodyPr>
          <a:lstStyle/>
          <a:p>
            <a:r>
              <a:rPr lang="en-IN" sz="2800" b="1" dirty="0" smtClean="0"/>
              <a:t>Baeyer </a:t>
            </a:r>
            <a:r>
              <a:rPr lang="en-IN" sz="2800" b="1" dirty="0"/>
              <a:t>S</a:t>
            </a:r>
            <a:r>
              <a:rPr lang="en-IN" sz="2800" b="1" dirty="0" smtClean="0"/>
              <a:t>train Theory</a:t>
            </a:r>
            <a:endParaRPr lang="en-IN" sz="2800" b="1"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576" t="4359" r="1601"/>
          <a:stretch/>
        </p:blipFill>
        <p:spPr bwMode="auto">
          <a:xfrm>
            <a:off x="5966461" y="556033"/>
            <a:ext cx="2269595" cy="143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17197" y="2080260"/>
            <a:ext cx="5938134" cy="806063"/>
          </a:xfrm>
          <a:prstGeom prst="rect">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1600" dirty="0" smtClean="0">
                <a:latin typeface="Agency FB" pitchFamily="34" charset="0"/>
              </a:rPr>
              <a:t>Baeyer Postulated that any deviation of bond angles from normal tetrahedral value would impose a condition of internal strain on the ring</a:t>
            </a:r>
            <a:endParaRPr lang="en-IN" sz="1600" dirty="0">
              <a:latin typeface="Agency FB" pitchFamily="34" charset="0"/>
            </a:endParaRPr>
          </a:p>
        </p:txBody>
      </p:sp>
      <p:sp>
        <p:nvSpPr>
          <p:cNvPr id="8" name="Rectangle 7"/>
          <p:cNvSpPr/>
          <p:nvPr/>
        </p:nvSpPr>
        <p:spPr>
          <a:xfrm>
            <a:off x="0" y="1215168"/>
            <a:ext cx="5966461" cy="7772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N" sz="1600" dirty="0" smtClean="0">
                <a:latin typeface="Agency FB" pitchFamily="34" charset="0"/>
              </a:rPr>
              <a:t>In 1885 </a:t>
            </a:r>
            <a:r>
              <a:rPr lang="en-IN" sz="1600" dirty="0">
                <a:latin typeface="Agency FB" pitchFamily="34" charset="0"/>
              </a:rPr>
              <a:t>A</a:t>
            </a:r>
            <a:r>
              <a:rPr lang="en-IN" sz="1600" dirty="0" smtClean="0">
                <a:latin typeface="Agency FB" pitchFamily="34" charset="0"/>
              </a:rPr>
              <a:t>dolf Baeyer proposed theory to explain the relative stability of first cycloalkanes. Normal angle between any pair of bonds of a </a:t>
            </a:r>
            <a:r>
              <a:rPr lang="en-IN" sz="1600" dirty="0" err="1" smtClean="0">
                <a:latin typeface="Agency FB" pitchFamily="34" charset="0"/>
              </a:rPr>
              <a:t>cabon</a:t>
            </a:r>
            <a:r>
              <a:rPr lang="en-IN" sz="1600" dirty="0" smtClean="0">
                <a:latin typeface="Agency FB" pitchFamily="34" charset="0"/>
              </a:rPr>
              <a:t> atom 109</a:t>
            </a:r>
            <a:r>
              <a:rPr lang="en-IN" sz="1600" baseline="30000" dirty="0" smtClean="0">
                <a:latin typeface="Agency FB" pitchFamily="34" charset="0"/>
              </a:rPr>
              <a:t>0</a:t>
            </a:r>
            <a:r>
              <a:rPr lang="en-IN" sz="1600" dirty="0" smtClean="0">
                <a:latin typeface="Agency FB" pitchFamily="34" charset="0"/>
              </a:rPr>
              <a:t> 28</a:t>
            </a:r>
            <a:endParaRPr lang="en-IN" sz="1600" dirty="0">
              <a:latin typeface="Agency FB" pitchFamily="34" charset="0"/>
            </a:endParaRPr>
          </a:p>
        </p:txBody>
      </p:sp>
      <p:sp>
        <p:nvSpPr>
          <p:cNvPr id="6" name="Rectangle 5"/>
          <p:cNvSpPr/>
          <p:nvPr/>
        </p:nvSpPr>
        <p:spPr>
          <a:xfrm>
            <a:off x="683812" y="3045350"/>
            <a:ext cx="8460187" cy="1869053"/>
          </a:xfrm>
          <a:prstGeom prst="rect">
            <a:avLst/>
          </a:prstGeom>
          <a:solidFill>
            <a:schemeClr val="tx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r>
              <a:rPr lang="en-IN" sz="1400" dirty="0" smtClean="0">
                <a:solidFill>
                  <a:srgbClr val="002060"/>
                </a:solidFill>
                <a:latin typeface="Times New Roman" pitchFamily="18" charset="0"/>
                <a:cs typeface="Times New Roman" pitchFamily="18" charset="0"/>
              </a:rPr>
              <a:t>The </a:t>
            </a:r>
            <a:r>
              <a:rPr lang="en-IN" sz="1400" dirty="0">
                <a:solidFill>
                  <a:srgbClr val="002060"/>
                </a:solidFill>
                <a:latin typeface="Times New Roman" pitchFamily="18" charset="0"/>
                <a:cs typeface="Times New Roman" pitchFamily="18" charset="0"/>
              </a:rPr>
              <a:t>theory explains reactivity and stability of cycloalkanes. </a:t>
            </a:r>
          </a:p>
          <a:p>
            <a:r>
              <a:rPr lang="en-IN" sz="1400" dirty="0">
                <a:solidFill>
                  <a:srgbClr val="002060"/>
                </a:solidFill>
                <a:latin typeface="Times New Roman" pitchFamily="18" charset="0"/>
                <a:cs typeface="Times New Roman" pitchFamily="18" charset="0"/>
              </a:rPr>
              <a:t>- Baeyer proposed that the optimum overlap of atomic orbitals is achieved for bond angel of 109.50. In short, it is ideal bond angle for alkane compounds. </a:t>
            </a:r>
          </a:p>
          <a:p>
            <a:r>
              <a:rPr lang="en-IN" sz="1400" dirty="0">
                <a:solidFill>
                  <a:srgbClr val="002060"/>
                </a:solidFill>
                <a:latin typeface="Times New Roman" pitchFamily="18" charset="0"/>
                <a:cs typeface="Times New Roman" pitchFamily="18" charset="0"/>
              </a:rPr>
              <a:t>- Effective and optimum overlap of atomic orbitals produces maximum bond strength and stable molecule. </a:t>
            </a:r>
          </a:p>
          <a:p>
            <a:r>
              <a:rPr lang="en-IN" sz="1400" dirty="0">
                <a:solidFill>
                  <a:srgbClr val="002060"/>
                </a:solidFill>
                <a:latin typeface="Times New Roman" pitchFamily="18" charset="0"/>
                <a:cs typeface="Times New Roman" pitchFamily="18" charset="0"/>
              </a:rPr>
              <a:t>- If bond angles deviate from the ideal then ring produce strain. </a:t>
            </a:r>
          </a:p>
          <a:p>
            <a:r>
              <a:rPr lang="en-IN" sz="1400" dirty="0">
                <a:solidFill>
                  <a:srgbClr val="002060"/>
                </a:solidFill>
                <a:latin typeface="Times New Roman" pitchFamily="18" charset="0"/>
                <a:cs typeface="Times New Roman" pitchFamily="18" charset="0"/>
              </a:rPr>
              <a:t>- Higher the strain higher the instability. </a:t>
            </a:r>
          </a:p>
          <a:p>
            <a:r>
              <a:rPr lang="en-IN" sz="1400" dirty="0">
                <a:solidFill>
                  <a:srgbClr val="002060"/>
                </a:solidFill>
                <a:latin typeface="Times New Roman" pitchFamily="18" charset="0"/>
                <a:cs typeface="Times New Roman" pitchFamily="18" charset="0"/>
              </a:rPr>
              <a:t>- Higher strain produce increased reactivity and increases heat of combustion. </a:t>
            </a:r>
          </a:p>
        </p:txBody>
      </p:sp>
    </p:spTree>
    <p:extLst>
      <p:ext uri="{BB962C8B-B14F-4D97-AF65-F5344CB8AC3E}">
        <p14:creationId xmlns:p14="http://schemas.microsoft.com/office/powerpoint/2010/main" val="2662442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25719" y="795131"/>
            <a:ext cx="6965343" cy="3411109"/>
          </a:xfrm>
          <a:prstGeom prst="roundRect">
            <a:avLst/>
          </a:prstGeom>
          <a:solidFill>
            <a:schemeClr val="accent2">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just">
              <a:lnSpc>
                <a:spcPct val="150000"/>
              </a:lnSpc>
            </a:pPr>
            <a:r>
              <a:rPr lang="en-IN" sz="1400" b="1" dirty="0" smtClean="0">
                <a:solidFill>
                  <a:schemeClr val="tx1"/>
                </a:solidFill>
                <a:latin typeface="Times New Roman" pitchFamily="18" charset="0"/>
                <a:cs typeface="Times New Roman" pitchFamily="18" charset="0"/>
              </a:rPr>
              <a:t>Baeyer’s </a:t>
            </a:r>
            <a:r>
              <a:rPr lang="en-IN" sz="1400" b="1" dirty="0">
                <a:solidFill>
                  <a:schemeClr val="tx1"/>
                </a:solidFill>
                <a:latin typeface="Times New Roman" pitchFamily="18" charset="0"/>
                <a:cs typeface="Times New Roman" pitchFamily="18" charset="0"/>
              </a:rPr>
              <a:t>theory is based upon some assumptions as following </a:t>
            </a:r>
            <a:endParaRPr lang="en-IN" sz="1400" dirty="0">
              <a:solidFill>
                <a:schemeClr val="tx1"/>
              </a:solidFill>
              <a:latin typeface="Times New Roman" pitchFamily="18" charset="0"/>
              <a:cs typeface="Times New Roman" pitchFamily="18" charset="0"/>
            </a:endParaRPr>
          </a:p>
          <a:p>
            <a:pPr algn="just">
              <a:lnSpc>
                <a:spcPct val="150000"/>
              </a:lnSpc>
            </a:pPr>
            <a:r>
              <a:rPr lang="en-IN" sz="1400" dirty="0">
                <a:solidFill>
                  <a:schemeClr val="tx1"/>
                </a:solidFill>
                <a:latin typeface="Times New Roman" pitchFamily="18" charset="0"/>
                <a:cs typeface="Times New Roman" pitchFamily="18" charset="0"/>
              </a:rPr>
              <a:t>1. All ring systems are planar. Deviation from normal tetrahedral angles results in to instable cycloalkanes. </a:t>
            </a:r>
          </a:p>
          <a:p>
            <a:pPr algn="just">
              <a:lnSpc>
                <a:spcPct val="150000"/>
              </a:lnSpc>
            </a:pPr>
            <a:r>
              <a:rPr lang="en-IN" sz="1400" dirty="0">
                <a:solidFill>
                  <a:schemeClr val="tx1"/>
                </a:solidFill>
                <a:latin typeface="Times New Roman" pitchFamily="18" charset="0"/>
                <a:cs typeface="Times New Roman" pitchFamily="18" charset="0"/>
              </a:rPr>
              <a:t>2. The large ring systems involve negative strain hence do not exists. </a:t>
            </a:r>
          </a:p>
          <a:p>
            <a:pPr algn="just">
              <a:lnSpc>
                <a:spcPct val="150000"/>
              </a:lnSpc>
            </a:pPr>
            <a:r>
              <a:rPr lang="en-IN" sz="1400" dirty="0">
                <a:solidFill>
                  <a:schemeClr val="tx1"/>
                </a:solidFill>
                <a:latin typeface="Times New Roman" pitchFamily="18" charset="0"/>
                <a:cs typeface="Times New Roman" pitchFamily="18" charset="0"/>
              </a:rPr>
              <a:t>3. The bond angles in cyclohexane and higher cycloalkanes (</a:t>
            </a:r>
            <a:r>
              <a:rPr lang="en-IN" sz="1400" dirty="0" err="1">
                <a:solidFill>
                  <a:schemeClr val="tx1"/>
                </a:solidFill>
                <a:latin typeface="Times New Roman" pitchFamily="18" charset="0"/>
                <a:cs typeface="Times New Roman" pitchFamily="18" charset="0"/>
              </a:rPr>
              <a:t>cycloheptane</a:t>
            </a:r>
            <a:r>
              <a:rPr lang="en-IN" sz="1400" dirty="0">
                <a:solidFill>
                  <a:schemeClr val="tx1"/>
                </a:solidFill>
                <a:latin typeface="Times New Roman" pitchFamily="18" charset="0"/>
                <a:cs typeface="Times New Roman" pitchFamily="18" charset="0"/>
              </a:rPr>
              <a:t>, </a:t>
            </a:r>
            <a:r>
              <a:rPr lang="en-IN" sz="1400" dirty="0" err="1">
                <a:solidFill>
                  <a:schemeClr val="tx1"/>
                </a:solidFill>
                <a:latin typeface="Times New Roman" pitchFamily="18" charset="0"/>
                <a:cs typeface="Times New Roman" pitchFamily="18" charset="0"/>
              </a:rPr>
              <a:t>cyclooctane</a:t>
            </a:r>
            <a:r>
              <a:rPr lang="en-IN" sz="1400" dirty="0">
                <a:solidFill>
                  <a:schemeClr val="tx1"/>
                </a:solidFill>
                <a:latin typeface="Times New Roman" pitchFamily="18" charset="0"/>
                <a:cs typeface="Times New Roman" pitchFamily="18" charset="0"/>
              </a:rPr>
              <a:t>, </a:t>
            </a:r>
            <a:r>
              <a:rPr lang="en-IN" sz="1400" dirty="0" err="1">
                <a:solidFill>
                  <a:schemeClr val="tx1"/>
                </a:solidFill>
                <a:latin typeface="Times New Roman" pitchFamily="18" charset="0"/>
                <a:cs typeface="Times New Roman" pitchFamily="18" charset="0"/>
              </a:rPr>
              <a:t>cyclononane</a:t>
            </a:r>
            <a:r>
              <a:rPr lang="en-IN" sz="1400" dirty="0">
                <a:solidFill>
                  <a:schemeClr val="tx1"/>
                </a:solidFill>
                <a:latin typeface="Times New Roman" pitchFamily="18" charset="0"/>
                <a:cs typeface="Times New Roman" pitchFamily="18" charset="0"/>
              </a:rPr>
              <a:t>, etc.) are not larger than 109.5</a:t>
            </a:r>
            <a:r>
              <a:rPr lang="en-IN" sz="1400" baseline="30000" dirty="0">
                <a:solidFill>
                  <a:schemeClr val="tx1"/>
                </a:solidFill>
                <a:latin typeface="Times New Roman" pitchFamily="18" charset="0"/>
                <a:cs typeface="Times New Roman" pitchFamily="18" charset="0"/>
              </a:rPr>
              <a:t>0</a:t>
            </a:r>
            <a:r>
              <a:rPr lang="en-IN" sz="1400" dirty="0">
                <a:solidFill>
                  <a:schemeClr val="tx1"/>
                </a:solidFill>
                <a:latin typeface="Times New Roman" pitchFamily="18" charset="0"/>
                <a:cs typeface="Times New Roman" pitchFamily="18" charset="0"/>
              </a:rPr>
              <a:t> because the carbon rings of those compounds are not planar (flat) but they are puckered (Wrinkled) </a:t>
            </a:r>
          </a:p>
        </p:txBody>
      </p:sp>
    </p:spTree>
    <p:extLst>
      <p:ext uri="{BB962C8B-B14F-4D97-AF65-F5344CB8AC3E}">
        <p14:creationId xmlns:p14="http://schemas.microsoft.com/office/powerpoint/2010/main" val="1489745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49451846"/>
              </p:ext>
            </p:extLst>
          </p:nvPr>
        </p:nvGraphicFramePr>
        <p:xfrm>
          <a:off x="1496474" y="1232452"/>
          <a:ext cx="6196014" cy="1902018"/>
        </p:xfrm>
        <a:graphic>
          <a:graphicData uri="http://schemas.openxmlformats.org/drawingml/2006/table">
            <a:tbl>
              <a:tblPr firstRow="1" bandRow="1">
                <a:tableStyleId>{0660B408-B3CF-4A94-85FC-2B1E0A45F4A2}</a:tableStyleId>
              </a:tblPr>
              <a:tblGrid>
                <a:gridCol w="2065338"/>
                <a:gridCol w="2065338"/>
                <a:gridCol w="2065338"/>
              </a:tblGrid>
              <a:tr h="384952">
                <a:tc>
                  <a:txBody>
                    <a:bodyPr/>
                    <a:lstStyle/>
                    <a:p>
                      <a:pPr algn="ctr"/>
                      <a:r>
                        <a:rPr lang="en-IN" sz="1600" dirty="0" smtClean="0">
                          <a:latin typeface="+mj-lt"/>
                        </a:rPr>
                        <a:t>Compound </a:t>
                      </a:r>
                      <a:endParaRPr lang="en-IN" sz="1600" dirty="0">
                        <a:latin typeface="+mj-lt"/>
                      </a:endParaRPr>
                    </a:p>
                  </a:txBody>
                  <a:tcPr/>
                </a:tc>
                <a:tc>
                  <a:txBody>
                    <a:bodyPr/>
                    <a:lstStyle/>
                    <a:p>
                      <a:pPr algn="ctr"/>
                      <a:r>
                        <a:rPr lang="en-IN" sz="1600" dirty="0" smtClean="0">
                          <a:latin typeface="+mj-lt"/>
                        </a:rPr>
                        <a:t>Bond angle</a:t>
                      </a:r>
                      <a:endParaRPr lang="en-IN" sz="1600" dirty="0">
                        <a:latin typeface="+mj-lt"/>
                      </a:endParaRPr>
                    </a:p>
                  </a:txBody>
                  <a:tcPr/>
                </a:tc>
                <a:tc>
                  <a:txBody>
                    <a:bodyPr/>
                    <a:lstStyle/>
                    <a:p>
                      <a:pPr algn="ctr"/>
                      <a:r>
                        <a:rPr lang="en-IN" sz="1600" dirty="0" smtClean="0">
                          <a:latin typeface="+mj-lt"/>
                        </a:rPr>
                        <a:t>Angle</a:t>
                      </a:r>
                      <a:r>
                        <a:rPr lang="en-IN" sz="1600" baseline="0" dirty="0" smtClean="0">
                          <a:latin typeface="+mj-lt"/>
                        </a:rPr>
                        <a:t> Strain</a:t>
                      </a:r>
                      <a:endParaRPr lang="en-IN" sz="1600" dirty="0">
                        <a:latin typeface="+mj-lt"/>
                      </a:endParaRPr>
                    </a:p>
                  </a:txBody>
                  <a:tcPr/>
                </a:tc>
              </a:tr>
              <a:tr h="384952">
                <a:tc>
                  <a:txBody>
                    <a:bodyPr/>
                    <a:lstStyle/>
                    <a:p>
                      <a:pPr algn="ctr"/>
                      <a:r>
                        <a:rPr lang="en-IN" sz="1600" dirty="0" smtClean="0">
                          <a:latin typeface="+mj-lt"/>
                        </a:rPr>
                        <a:t>Cyclopropane </a:t>
                      </a:r>
                      <a:endParaRPr lang="en-IN" sz="1600" dirty="0">
                        <a:latin typeface="+mj-lt"/>
                      </a:endParaRPr>
                    </a:p>
                  </a:txBody>
                  <a:tcPr/>
                </a:tc>
                <a:tc>
                  <a:txBody>
                    <a:bodyPr/>
                    <a:lstStyle/>
                    <a:p>
                      <a:pPr algn="ctr"/>
                      <a:r>
                        <a:rPr lang="en-IN" sz="1600" dirty="0" smtClean="0">
                          <a:latin typeface="+mj-lt"/>
                        </a:rPr>
                        <a:t>60</a:t>
                      </a:r>
                      <a:endParaRPr lang="en-IN" sz="1600" dirty="0">
                        <a:latin typeface="+mj-lt"/>
                      </a:endParaRPr>
                    </a:p>
                  </a:txBody>
                  <a:tcPr/>
                </a:tc>
                <a:tc>
                  <a:txBody>
                    <a:bodyPr/>
                    <a:lstStyle/>
                    <a:p>
                      <a:pPr algn="ctr"/>
                      <a:r>
                        <a:rPr lang="en-IN" sz="1600" dirty="0" smtClean="0">
                          <a:latin typeface="+mj-lt"/>
                        </a:rPr>
                        <a:t>24</a:t>
                      </a:r>
                      <a:r>
                        <a:rPr lang="en-IN" sz="1600" baseline="30000" dirty="0" smtClean="0">
                          <a:latin typeface="+mj-lt"/>
                        </a:rPr>
                        <a:t>0 </a:t>
                      </a:r>
                      <a:r>
                        <a:rPr lang="en-IN" sz="1600" baseline="0" dirty="0" smtClean="0">
                          <a:latin typeface="+mj-lt"/>
                        </a:rPr>
                        <a:t> 44’</a:t>
                      </a:r>
                      <a:endParaRPr lang="en-IN" sz="1600" baseline="30000" dirty="0">
                        <a:latin typeface="+mj-lt"/>
                      </a:endParaRPr>
                    </a:p>
                  </a:txBody>
                  <a:tcPr/>
                </a:tc>
              </a:tr>
              <a:tr h="384952">
                <a:tc>
                  <a:txBody>
                    <a:bodyPr/>
                    <a:lstStyle/>
                    <a:p>
                      <a:pPr algn="ctr"/>
                      <a:r>
                        <a:rPr lang="en-IN" sz="1600" dirty="0" smtClean="0">
                          <a:latin typeface="+mj-lt"/>
                        </a:rPr>
                        <a:t>Cyclobutane </a:t>
                      </a:r>
                      <a:endParaRPr lang="en-IN" sz="1600" dirty="0">
                        <a:latin typeface="+mj-lt"/>
                      </a:endParaRPr>
                    </a:p>
                  </a:txBody>
                  <a:tcPr/>
                </a:tc>
                <a:tc>
                  <a:txBody>
                    <a:bodyPr/>
                    <a:lstStyle/>
                    <a:p>
                      <a:pPr algn="ctr"/>
                      <a:r>
                        <a:rPr lang="en-IN" sz="1600" dirty="0" smtClean="0">
                          <a:latin typeface="+mj-lt"/>
                        </a:rPr>
                        <a:t>90</a:t>
                      </a:r>
                      <a:endParaRPr lang="en-IN" sz="1600" dirty="0">
                        <a:latin typeface="+mj-lt"/>
                      </a:endParaRPr>
                    </a:p>
                  </a:txBody>
                  <a:tcPr/>
                </a:tc>
                <a:tc>
                  <a:txBody>
                    <a:bodyPr/>
                    <a:lstStyle/>
                    <a:p>
                      <a:pPr algn="ctr"/>
                      <a:r>
                        <a:rPr lang="en-IN" sz="1600" dirty="0" smtClean="0">
                          <a:latin typeface="+mj-lt"/>
                        </a:rPr>
                        <a:t>9</a:t>
                      </a:r>
                      <a:r>
                        <a:rPr lang="en-IN" sz="1600" baseline="30000" dirty="0" smtClean="0">
                          <a:latin typeface="+mj-lt"/>
                        </a:rPr>
                        <a:t>0  </a:t>
                      </a:r>
                      <a:r>
                        <a:rPr lang="en-IN" sz="1600" baseline="0" dirty="0" smtClean="0">
                          <a:latin typeface="+mj-lt"/>
                        </a:rPr>
                        <a:t>44’</a:t>
                      </a:r>
                      <a:endParaRPr lang="en-IN" sz="1600" baseline="30000" dirty="0">
                        <a:latin typeface="+mj-lt"/>
                      </a:endParaRPr>
                    </a:p>
                  </a:txBody>
                  <a:tcPr/>
                </a:tc>
              </a:tr>
              <a:tr h="384952">
                <a:tc>
                  <a:txBody>
                    <a:bodyPr/>
                    <a:lstStyle/>
                    <a:p>
                      <a:pPr algn="ctr"/>
                      <a:r>
                        <a:rPr lang="en-IN" sz="1600" dirty="0" smtClean="0">
                          <a:latin typeface="+mj-lt"/>
                        </a:rPr>
                        <a:t>Cyclopentane </a:t>
                      </a:r>
                      <a:endParaRPr lang="en-IN" sz="1600" dirty="0">
                        <a:latin typeface="+mj-lt"/>
                      </a:endParaRPr>
                    </a:p>
                  </a:txBody>
                  <a:tcPr/>
                </a:tc>
                <a:tc>
                  <a:txBody>
                    <a:bodyPr/>
                    <a:lstStyle/>
                    <a:p>
                      <a:pPr algn="ctr"/>
                      <a:r>
                        <a:rPr lang="en-IN" sz="1600" dirty="0" smtClean="0">
                          <a:latin typeface="+mj-lt"/>
                        </a:rPr>
                        <a:t>108</a:t>
                      </a:r>
                      <a:endParaRPr lang="en-IN" sz="1600" dirty="0">
                        <a:latin typeface="+mj-lt"/>
                      </a:endParaRPr>
                    </a:p>
                  </a:txBody>
                  <a:tcPr/>
                </a:tc>
                <a:tc>
                  <a:txBody>
                    <a:bodyPr/>
                    <a:lstStyle/>
                    <a:p>
                      <a:pPr algn="ctr"/>
                      <a:r>
                        <a:rPr lang="en-IN" sz="1600" dirty="0" smtClean="0">
                          <a:latin typeface="+mj-lt"/>
                        </a:rPr>
                        <a:t>0</a:t>
                      </a:r>
                      <a:r>
                        <a:rPr lang="en-IN" sz="1600" baseline="30000" dirty="0" smtClean="0">
                          <a:latin typeface="+mj-lt"/>
                        </a:rPr>
                        <a:t>0 </a:t>
                      </a:r>
                      <a:r>
                        <a:rPr lang="en-IN" sz="1600" baseline="0" dirty="0" smtClean="0">
                          <a:latin typeface="+mj-lt"/>
                        </a:rPr>
                        <a:t>44’</a:t>
                      </a:r>
                      <a:endParaRPr lang="en-IN" sz="1600" baseline="0" dirty="0">
                        <a:latin typeface="+mj-lt"/>
                      </a:endParaRPr>
                    </a:p>
                  </a:txBody>
                  <a:tcPr/>
                </a:tc>
              </a:tr>
              <a:tr h="362210">
                <a:tc>
                  <a:txBody>
                    <a:bodyPr/>
                    <a:lstStyle/>
                    <a:p>
                      <a:pPr algn="ctr"/>
                      <a:r>
                        <a:rPr lang="en-IN" sz="1600" dirty="0" smtClean="0">
                          <a:latin typeface="+mj-lt"/>
                        </a:rPr>
                        <a:t>Cyclohexane</a:t>
                      </a:r>
                      <a:endParaRPr lang="en-IN" sz="1600" dirty="0">
                        <a:latin typeface="+mj-lt"/>
                      </a:endParaRPr>
                    </a:p>
                  </a:txBody>
                  <a:tcPr/>
                </a:tc>
                <a:tc>
                  <a:txBody>
                    <a:bodyPr/>
                    <a:lstStyle/>
                    <a:p>
                      <a:pPr algn="ctr"/>
                      <a:r>
                        <a:rPr lang="en-IN" sz="1600" dirty="0" smtClean="0">
                          <a:latin typeface="+mj-lt"/>
                        </a:rPr>
                        <a:t>120</a:t>
                      </a:r>
                      <a:endParaRPr lang="en-IN" sz="1600" dirty="0">
                        <a:latin typeface="+mj-lt"/>
                      </a:endParaRPr>
                    </a:p>
                  </a:txBody>
                  <a:tcPr/>
                </a:tc>
                <a:tc>
                  <a:txBody>
                    <a:bodyPr/>
                    <a:lstStyle/>
                    <a:p>
                      <a:pPr algn="ctr"/>
                      <a:r>
                        <a:rPr lang="en-IN" sz="1600" dirty="0" smtClean="0">
                          <a:latin typeface="+mj-lt"/>
                        </a:rPr>
                        <a:t>-5</a:t>
                      </a:r>
                      <a:r>
                        <a:rPr lang="en-IN" sz="1600" baseline="30000" dirty="0" smtClean="0">
                          <a:latin typeface="+mj-lt"/>
                        </a:rPr>
                        <a:t>0 </a:t>
                      </a:r>
                      <a:r>
                        <a:rPr lang="en-IN" sz="1600" baseline="0" dirty="0" smtClean="0">
                          <a:latin typeface="+mj-lt"/>
                        </a:rPr>
                        <a:t>16’</a:t>
                      </a:r>
                      <a:endParaRPr lang="en-IN" sz="1600" baseline="0" dirty="0">
                        <a:latin typeface="+mj-lt"/>
                      </a:endParaRPr>
                    </a:p>
                  </a:txBody>
                  <a:tcPr/>
                </a:tc>
              </a:tr>
            </a:tbl>
          </a:graphicData>
        </a:graphic>
      </p:graphicFrame>
    </p:spTree>
    <p:extLst>
      <p:ext uri="{BB962C8B-B14F-4D97-AF65-F5344CB8AC3E}">
        <p14:creationId xmlns:p14="http://schemas.microsoft.com/office/powerpoint/2010/main" val="402235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00" y="730250"/>
            <a:ext cx="721369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086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25719" y="795131"/>
            <a:ext cx="7076881" cy="3726069"/>
          </a:xfrm>
          <a:prstGeom prst="roundRect">
            <a:avLst/>
          </a:prstGeom>
          <a:solidFill>
            <a:schemeClr val="accent2">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just">
              <a:lnSpc>
                <a:spcPct val="150000"/>
              </a:lnSpc>
            </a:pPr>
            <a:endParaRPr lang="en-IN" sz="1400" dirty="0">
              <a:solidFill>
                <a:schemeClr val="tx1"/>
              </a:solidFill>
              <a:latin typeface="Times New Roman" pitchFamily="18" charset="0"/>
              <a:cs typeface="Times New Roman" pitchFamily="18" charset="0"/>
            </a:endParaRPr>
          </a:p>
          <a:p>
            <a:pPr algn="just">
              <a:lnSpc>
                <a:spcPct val="150000"/>
              </a:lnSpc>
            </a:pPr>
            <a:r>
              <a:rPr lang="en-IN" sz="1400" dirty="0">
                <a:solidFill>
                  <a:schemeClr val="tx1"/>
                </a:solidFill>
                <a:latin typeface="Times New Roman" pitchFamily="18" charset="0"/>
                <a:cs typeface="Times New Roman" pitchFamily="18" charset="0"/>
              </a:rPr>
              <a:t>These assumptions are helpful to understand instability of cycloalkane ring systems. </a:t>
            </a:r>
          </a:p>
          <a:p>
            <a:pPr algn="just">
              <a:lnSpc>
                <a:spcPct val="150000"/>
              </a:lnSpc>
            </a:pPr>
            <a:r>
              <a:rPr lang="en-IN" sz="1400" dirty="0">
                <a:solidFill>
                  <a:schemeClr val="tx1"/>
                </a:solidFill>
                <a:latin typeface="Times New Roman" pitchFamily="18" charset="0"/>
                <a:cs typeface="Times New Roman" pitchFamily="18" charset="0"/>
              </a:rPr>
              <a:t>- The ring of </a:t>
            </a:r>
            <a:r>
              <a:rPr lang="en-IN" sz="1400" b="1" dirty="0">
                <a:solidFill>
                  <a:schemeClr val="tx1"/>
                </a:solidFill>
                <a:latin typeface="Times New Roman" pitchFamily="18" charset="0"/>
                <a:cs typeface="Times New Roman" pitchFamily="18" charset="0"/>
              </a:rPr>
              <a:t>cyclopropane</a:t>
            </a:r>
            <a:r>
              <a:rPr lang="en-IN" sz="1400" dirty="0">
                <a:solidFill>
                  <a:schemeClr val="tx1"/>
                </a:solidFill>
                <a:latin typeface="Times New Roman" pitchFamily="18" charset="0"/>
                <a:cs typeface="Times New Roman" pitchFamily="18" charset="0"/>
              </a:rPr>
              <a:t> is triangle. All the three angles are of 60</a:t>
            </a:r>
            <a:r>
              <a:rPr lang="en-IN" sz="1400" baseline="30000" dirty="0">
                <a:solidFill>
                  <a:schemeClr val="tx1"/>
                </a:solidFill>
                <a:latin typeface="Times New Roman" pitchFamily="18" charset="0"/>
                <a:cs typeface="Times New Roman" pitchFamily="18" charset="0"/>
              </a:rPr>
              <a:t>0</a:t>
            </a:r>
            <a:r>
              <a:rPr lang="en-IN" sz="1400" dirty="0">
                <a:solidFill>
                  <a:schemeClr val="tx1"/>
                </a:solidFill>
                <a:latin typeface="Times New Roman" pitchFamily="18" charset="0"/>
                <a:cs typeface="Times New Roman" pitchFamily="18" charset="0"/>
              </a:rPr>
              <a:t> in place of 109.5</a:t>
            </a:r>
            <a:r>
              <a:rPr lang="en-IN" sz="1400" baseline="30000" dirty="0">
                <a:solidFill>
                  <a:schemeClr val="tx1"/>
                </a:solidFill>
                <a:latin typeface="Times New Roman" pitchFamily="18" charset="0"/>
                <a:cs typeface="Times New Roman" pitchFamily="18" charset="0"/>
              </a:rPr>
              <a:t>0</a:t>
            </a:r>
            <a:r>
              <a:rPr lang="en-IN" sz="1400" dirty="0">
                <a:solidFill>
                  <a:schemeClr val="tx1"/>
                </a:solidFill>
                <a:latin typeface="Times New Roman" pitchFamily="18" charset="0"/>
                <a:cs typeface="Times New Roman" pitchFamily="18" charset="0"/>
              </a:rPr>
              <a:t> (normal bond angle for carbon atom) to adjust them into triangle ring system. </a:t>
            </a:r>
          </a:p>
          <a:p>
            <a:pPr algn="just">
              <a:lnSpc>
                <a:spcPct val="150000"/>
              </a:lnSpc>
            </a:pPr>
            <a:r>
              <a:rPr lang="en-IN" sz="1400" dirty="0">
                <a:solidFill>
                  <a:schemeClr val="tx1"/>
                </a:solidFill>
                <a:latin typeface="Times New Roman" pitchFamily="18" charset="0"/>
                <a:cs typeface="Times New Roman" pitchFamily="18" charset="0"/>
              </a:rPr>
              <a:t>- In same manner, cyclobutane is square and the bond angles are of 90</a:t>
            </a:r>
            <a:r>
              <a:rPr lang="en-IN" sz="1400" baseline="30000" dirty="0">
                <a:solidFill>
                  <a:schemeClr val="tx1"/>
                </a:solidFill>
                <a:latin typeface="Times New Roman" pitchFamily="18" charset="0"/>
                <a:cs typeface="Times New Roman" pitchFamily="18" charset="0"/>
              </a:rPr>
              <a:t>0</a:t>
            </a:r>
            <a:r>
              <a:rPr lang="en-IN" sz="1400" dirty="0">
                <a:solidFill>
                  <a:schemeClr val="tx1"/>
                </a:solidFill>
                <a:latin typeface="Times New Roman" pitchFamily="18" charset="0"/>
                <a:cs typeface="Times New Roman" pitchFamily="18" charset="0"/>
              </a:rPr>
              <a:t> in place of 109.5</a:t>
            </a:r>
            <a:r>
              <a:rPr lang="en-IN" sz="1400" baseline="30000" dirty="0">
                <a:solidFill>
                  <a:schemeClr val="tx1"/>
                </a:solidFill>
                <a:latin typeface="Times New Roman" pitchFamily="18" charset="0"/>
                <a:cs typeface="Times New Roman" pitchFamily="18" charset="0"/>
              </a:rPr>
              <a:t>0</a:t>
            </a:r>
            <a:r>
              <a:rPr lang="en-IN" sz="1400" dirty="0">
                <a:solidFill>
                  <a:schemeClr val="tx1"/>
                </a:solidFill>
                <a:latin typeface="Times New Roman" pitchFamily="18" charset="0"/>
                <a:cs typeface="Times New Roman" pitchFamily="18" charset="0"/>
              </a:rPr>
              <a:t> (normal bond angle for carbon atom) to adjust them into square ring system. </a:t>
            </a:r>
          </a:p>
          <a:p>
            <a:pPr algn="just">
              <a:lnSpc>
                <a:spcPct val="150000"/>
              </a:lnSpc>
            </a:pPr>
            <a:r>
              <a:rPr lang="en-IN" sz="1400" dirty="0">
                <a:solidFill>
                  <a:schemeClr val="tx1"/>
                </a:solidFill>
                <a:latin typeface="Times New Roman" pitchFamily="18" charset="0"/>
                <a:cs typeface="Times New Roman" pitchFamily="18" charset="0"/>
              </a:rPr>
              <a:t>- The deviation for cyclopropane and cyclobutane ring systems then normal tetrahedral angle will produce strain in ring. The ring strain will make them unstable as compare to molecules having tetrahedral bond angle. </a:t>
            </a:r>
          </a:p>
          <a:p>
            <a:pPr algn="just">
              <a:lnSpc>
                <a:spcPct val="150000"/>
              </a:lnSpc>
            </a:pPr>
            <a:r>
              <a:rPr lang="en-IN" sz="1400" dirty="0">
                <a:solidFill>
                  <a:schemeClr val="tx1"/>
                </a:solidFill>
                <a:latin typeface="Times New Roman" pitchFamily="18" charset="0"/>
                <a:cs typeface="Times New Roman" pitchFamily="18" charset="0"/>
              </a:rPr>
              <a:t>- So, cyclopropane and cyclobutane will easily undergo ring opening reactions to form more stable open chain compounds. </a:t>
            </a:r>
          </a:p>
          <a:p>
            <a:pPr algn="just">
              <a:lnSpc>
                <a:spcPct val="150000"/>
              </a:lnSpc>
            </a:pPr>
            <a:r>
              <a:rPr lang="en-IN" sz="1400" dirty="0">
                <a:solidFill>
                  <a:schemeClr val="tx1"/>
                </a:solidFill>
                <a:latin typeface="Times New Roman" pitchFamily="18" charset="0"/>
                <a:cs typeface="Times New Roman" pitchFamily="18" charset="0"/>
              </a:rPr>
              <a:t>- Now compare the stability of cyclopropane and cyclobutane. </a:t>
            </a:r>
          </a:p>
          <a:p>
            <a:pPr algn="just">
              <a:lnSpc>
                <a:spcPct val="150000"/>
              </a:lnSpc>
            </a:pPr>
            <a:r>
              <a:rPr lang="en-IN" sz="1400" dirty="0" smtClean="0">
                <a:solidFill>
                  <a:schemeClr val="tx1"/>
                </a:solidFill>
                <a:latin typeface="Times New Roman" pitchFamily="18" charset="0"/>
                <a:cs typeface="Times New Roman" pitchFamily="18" charset="0"/>
              </a:rPr>
              <a:t> </a:t>
            </a:r>
            <a:endParaRPr lang="en-IN"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17862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5035" y="1932500"/>
            <a:ext cx="7489825" cy="230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5035" y="889546"/>
            <a:ext cx="7345680" cy="861774"/>
          </a:xfrm>
          <a:prstGeom prst="rect">
            <a:avLst/>
          </a:prstGeom>
        </p:spPr>
        <p:txBody>
          <a:bodyPr wrap="square">
            <a:spAutoFit/>
          </a:bodyPr>
          <a:lstStyle/>
          <a:p>
            <a:r>
              <a:rPr lang="en-IN" sz="1600" dirty="0">
                <a:latin typeface="Times New Roman" pitchFamily="18" charset="0"/>
                <a:cs typeface="Times New Roman" pitchFamily="18" charset="0"/>
              </a:rPr>
              <a:t>According to Baeyer, the relative order of stability for some </a:t>
            </a:r>
            <a:r>
              <a:rPr lang="en-IN" sz="1600" dirty="0" smtClean="0">
                <a:latin typeface="Times New Roman" pitchFamily="18" charset="0"/>
                <a:cs typeface="Times New Roman" pitchFamily="18" charset="0"/>
              </a:rPr>
              <a:t>common cycloalkanes </a:t>
            </a:r>
            <a:r>
              <a:rPr lang="en-IN" sz="1600" dirty="0">
                <a:latin typeface="Times New Roman" pitchFamily="18" charset="0"/>
                <a:cs typeface="Times New Roman" pitchFamily="18" charset="0"/>
              </a:rPr>
              <a:t>is as under.</a:t>
            </a:r>
          </a:p>
          <a:p>
            <a:r>
              <a:rPr lang="en-IN" sz="1600" dirty="0">
                <a:latin typeface="Times New Roman" pitchFamily="18" charset="0"/>
                <a:cs typeface="Times New Roman" pitchFamily="18" charset="0"/>
              </a:rPr>
              <a:t>Cyclopentane &gt; Cyclobutane &gt; Cyclopropane</a:t>
            </a:r>
          </a:p>
        </p:txBody>
      </p:sp>
    </p:spTree>
    <p:extLst>
      <p:ext uri="{BB962C8B-B14F-4D97-AF65-F5344CB8AC3E}">
        <p14:creationId xmlns:p14="http://schemas.microsoft.com/office/powerpoint/2010/main" val="4138930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56" y="564800"/>
            <a:ext cx="5271128" cy="203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40" t="6482"/>
          <a:stretch/>
        </p:blipFill>
        <p:spPr bwMode="auto">
          <a:xfrm>
            <a:off x="6377940" y="1694026"/>
            <a:ext cx="1986909" cy="142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141" y="3283210"/>
            <a:ext cx="1986909" cy="133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39141" y="2732068"/>
            <a:ext cx="5547359" cy="175432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endParaRPr lang="en-IN" sz="1200" dirty="0">
              <a:latin typeface="Times New Roman" pitchFamily="18" charset="0"/>
              <a:cs typeface="Times New Roman" pitchFamily="18" charset="0"/>
            </a:endParaRPr>
          </a:p>
          <a:p>
            <a:r>
              <a:rPr lang="en-IN" sz="1200" b="1" dirty="0">
                <a:latin typeface="Times New Roman" pitchFamily="18" charset="0"/>
                <a:cs typeface="Times New Roman" pitchFamily="18" charset="0"/>
              </a:rPr>
              <a:t>The bond angle in cyclopropane is 60</a:t>
            </a:r>
            <a:r>
              <a:rPr lang="en-IN" sz="1200" b="1" baseline="30000" dirty="0">
                <a:latin typeface="Times New Roman" pitchFamily="18" charset="0"/>
                <a:cs typeface="Times New Roman" pitchFamily="18" charset="0"/>
              </a:rPr>
              <a:t>0</a:t>
            </a:r>
            <a:r>
              <a:rPr lang="en-IN" sz="1200" b="1" dirty="0">
                <a:latin typeface="Times New Roman" pitchFamily="18" charset="0"/>
                <a:cs typeface="Times New Roman" pitchFamily="18" charset="0"/>
              </a:rPr>
              <a:t>. </a:t>
            </a:r>
            <a:endParaRPr lang="en-IN" sz="1200" dirty="0">
              <a:latin typeface="Times New Roman" pitchFamily="18" charset="0"/>
              <a:cs typeface="Times New Roman" pitchFamily="18" charset="0"/>
            </a:endParaRPr>
          </a:p>
          <a:p>
            <a:pPr marL="171450" indent="-171450">
              <a:buFont typeface="Arial" pitchFamily="34" charset="0"/>
              <a:buChar char="•"/>
            </a:pPr>
            <a:r>
              <a:rPr lang="en-IN" sz="1200" dirty="0" smtClean="0">
                <a:latin typeface="Times New Roman" pitchFamily="18" charset="0"/>
                <a:cs typeface="Times New Roman" pitchFamily="18" charset="0"/>
              </a:rPr>
              <a:t> </a:t>
            </a:r>
            <a:r>
              <a:rPr lang="en-IN" sz="1200" dirty="0">
                <a:latin typeface="Times New Roman" pitchFamily="18" charset="0"/>
                <a:cs typeface="Times New Roman" pitchFamily="18" charset="0"/>
              </a:rPr>
              <a:t>The normal tetrahedral bond angle value is 109.5</a:t>
            </a:r>
            <a:r>
              <a:rPr lang="en-IN" sz="1200" baseline="30000" dirty="0">
                <a:latin typeface="Times New Roman" pitchFamily="18" charset="0"/>
                <a:cs typeface="Times New Roman" pitchFamily="18" charset="0"/>
              </a:rPr>
              <a:t>0</a:t>
            </a:r>
            <a:r>
              <a:rPr lang="en-IN" sz="1200" dirty="0">
                <a:latin typeface="Times New Roman" pitchFamily="18" charset="0"/>
                <a:cs typeface="Times New Roman" pitchFamily="18" charset="0"/>
              </a:rPr>
              <a:t>. </a:t>
            </a:r>
          </a:p>
          <a:p>
            <a:pPr marL="171450" indent="-171450">
              <a:buFont typeface="Arial" pitchFamily="34" charset="0"/>
              <a:buChar char="•"/>
            </a:pPr>
            <a:r>
              <a:rPr lang="en-IN" sz="1200" dirty="0" smtClean="0">
                <a:latin typeface="Times New Roman" pitchFamily="18" charset="0"/>
                <a:cs typeface="Times New Roman" pitchFamily="18" charset="0"/>
              </a:rPr>
              <a:t>Therefore</a:t>
            </a:r>
            <a:r>
              <a:rPr lang="en-IN" sz="1200" dirty="0">
                <a:latin typeface="Times New Roman" pitchFamily="18" charset="0"/>
                <a:cs typeface="Times New Roman" pitchFamily="18" charset="0"/>
              </a:rPr>
              <a:t>, </a:t>
            </a:r>
            <a:r>
              <a:rPr lang="en-IN" sz="1200" b="1" dirty="0">
                <a:latin typeface="Times New Roman" pitchFamily="18" charset="0"/>
                <a:cs typeface="Times New Roman" pitchFamily="18" charset="0"/>
              </a:rPr>
              <a:t>deviation = (normal tetrahedral bond angle) – (actual bond angle) </a:t>
            </a:r>
            <a:endParaRPr lang="en-IN" sz="1200" dirty="0">
              <a:latin typeface="Times New Roman" pitchFamily="18" charset="0"/>
              <a:cs typeface="Times New Roman" pitchFamily="18" charset="0"/>
            </a:endParaRPr>
          </a:p>
          <a:p>
            <a:pPr marL="171450" indent="-171450">
              <a:buFont typeface="Arial" pitchFamily="34" charset="0"/>
              <a:buChar char="•"/>
            </a:pPr>
            <a:r>
              <a:rPr lang="en-IN" sz="1200" b="1" dirty="0" smtClean="0">
                <a:latin typeface="Times New Roman" pitchFamily="18" charset="0"/>
                <a:cs typeface="Times New Roman" pitchFamily="18" charset="0"/>
              </a:rPr>
              <a:t>Deviation </a:t>
            </a:r>
            <a:r>
              <a:rPr lang="en-IN" sz="1200" dirty="0">
                <a:latin typeface="Times New Roman" pitchFamily="18" charset="0"/>
                <a:cs typeface="Times New Roman" pitchFamily="18" charset="0"/>
              </a:rPr>
              <a:t>= 109.5</a:t>
            </a:r>
            <a:r>
              <a:rPr lang="en-IN" sz="1200" baseline="30000" dirty="0">
                <a:latin typeface="Times New Roman" pitchFamily="18" charset="0"/>
                <a:cs typeface="Times New Roman" pitchFamily="18" charset="0"/>
              </a:rPr>
              <a:t>0</a:t>
            </a:r>
            <a:r>
              <a:rPr lang="en-IN" sz="1200" dirty="0">
                <a:latin typeface="Times New Roman" pitchFamily="18" charset="0"/>
                <a:cs typeface="Times New Roman" pitchFamily="18" charset="0"/>
              </a:rPr>
              <a:t> – 60 = </a:t>
            </a:r>
            <a:r>
              <a:rPr lang="en-IN" sz="1200" b="1" dirty="0">
                <a:latin typeface="Times New Roman" pitchFamily="18" charset="0"/>
                <a:cs typeface="Times New Roman" pitchFamily="18" charset="0"/>
              </a:rPr>
              <a:t>49.5</a:t>
            </a:r>
            <a:r>
              <a:rPr lang="en-IN" sz="1200" b="1" baseline="30000" dirty="0">
                <a:latin typeface="Times New Roman" pitchFamily="18" charset="0"/>
                <a:cs typeface="Times New Roman" pitchFamily="18" charset="0"/>
              </a:rPr>
              <a:t>0</a:t>
            </a:r>
            <a:r>
              <a:rPr lang="en-IN" sz="1200" b="1" dirty="0">
                <a:latin typeface="Times New Roman" pitchFamily="18" charset="0"/>
                <a:cs typeface="Times New Roman" pitchFamily="18" charset="0"/>
              </a:rPr>
              <a:t> </a:t>
            </a:r>
            <a:endParaRPr lang="en-IN" sz="1200" dirty="0">
              <a:latin typeface="Times New Roman" pitchFamily="18" charset="0"/>
              <a:cs typeface="Times New Roman" pitchFamily="18" charset="0"/>
            </a:endParaRPr>
          </a:p>
          <a:p>
            <a:r>
              <a:rPr lang="en-IN" sz="1200" dirty="0">
                <a:latin typeface="Times New Roman" pitchFamily="18" charset="0"/>
                <a:cs typeface="Times New Roman" pitchFamily="18" charset="0"/>
              </a:rPr>
              <a:t>o </a:t>
            </a:r>
            <a:r>
              <a:rPr lang="en-IN" sz="1200" b="1" dirty="0">
                <a:latin typeface="Times New Roman" pitchFamily="18" charset="0"/>
                <a:cs typeface="Times New Roman" pitchFamily="18" charset="0"/>
              </a:rPr>
              <a:t>The bond angle in cyclobutane is 90</a:t>
            </a:r>
            <a:r>
              <a:rPr lang="en-IN" sz="1200" b="1" baseline="30000" dirty="0">
                <a:latin typeface="Times New Roman" pitchFamily="18" charset="0"/>
                <a:cs typeface="Times New Roman" pitchFamily="18" charset="0"/>
              </a:rPr>
              <a:t>0</a:t>
            </a:r>
            <a:r>
              <a:rPr lang="en-IN" sz="1200" b="1" dirty="0">
                <a:latin typeface="Times New Roman" pitchFamily="18" charset="0"/>
                <a:cs typeface="Times New Roman" pitchFamily="18" charset="0"/>
              </a:rPr>
              <a:t>. </a:t>
            </a:r>
            <a:endParaRPr lang="en-IN" sz="1200" dirty="0">
              <a:latin typeface="Times New Roman" pitchFamily="18" charset="0"/>
              <a:cs typeface="Times New Roman" pitchFamily="18" charset="0"/>
            </a:endParaRPr>
          </a:p>
          <a:p>
            <a:pPr marL="171450" indent="-171450">
              <a:buFont typeface="Arial" pitchFamily="34" charset="0"/>
              <a:buChar char="•"/>
            </a:pPr>
            <a:r>
              <a:rPr lang="en-IN" sz="1200" dirty="0" smtClean="0">
                <a:latin typeface="Times New Roman" pitchFamily="18" charset="0"/>
                <a:cs typeface="Times New Roman" pitchFamily="18" charset="0"/>
              </a:rPr>
              <a:t>The </a:t>
            </a:r>
            <a:r>
              <a:rPr lang="en-IN" sz="1200" dirty="0">
                <a:latin typeface="Times New Roman" pitchFamily="18" charset="0"/>
                <a:cs typeface="Times New Roman" pitchFamily="18" charset="0"/>
              </a:rPr>
              <a:t>normal tetrahedral bond angle value is 109.5</a:t>
            </a:r>
            <a:r>
              <a:rPr lang="en-IN" sz="1200" baseline="30000" dirty="0">
                <a:latin typeface="Times New Roman" pitchFamily="18" charset="0"/>
                <a:cs typeface="Times New Roman" pitchFamily="18" charset="0"/>
              </a:rPr>
              <a:t>0</a:t>
            </a:r>
            <a:r>
              <a:rPr lang="en-IN" sz="1200" dirty="0">
                <a:latin typeface="Times New Roman" pitchFamily="18" charset="0"/>
                <a:cs typeface="Times New Roman" pitchFamily="18" charset="0"/>
              </a:rPr>
              <a:t>. </a:t>
            </a:r>
          </a:p>
          <a:p>
            <a:pPr marL="171450" indent="-171450">
              <a:buFont typeface="Arial" pitchFamily="34" charset="0"/>
              <a:buChar char="•"/>
            </a:pPr>
            <a:r>
              <a:rPr lang="en-IN" sz="1200" dirty="0" smtClean="0">
                <a:latin typeface="Times New Roman" pitchFamily="18" charset="0"/>
                <a:cs typeface="Times New Roman" pitchFamily="18" charset="0"/>
              </a:rPr>
              <a:t>That </a:t>
            </a:r>
            <a:r>
              <a:rPr lang="en-IN" sz="1200" dirty="0">
                <a:latin typeface="Times New Roman" pitchFamily="18" charset="0"/>
                <a:cs typeface="Times New Roman" pitchFamily="18" charset="0"/>
              </a:rPr>
              <a:t>is why, deviation = (normal tetrahedral bond angle) – (actual bond angle) </a:t>
            </a:r>
          </a:p>
          <a:p>
            <a:pPr marL="171450" indent="-171450">
              <a:buFont typeface="Arial" pitchFamily="34" charset="0"/>
              <a:buChar char="•"/>
            </a:pPr>
            <a:r>
              <a:rPr lang="en-IN" sz="1200" b="1" dirty="0" smtClean="0">
                <a:latin typeface="Times New Roman" pitchFamily="18" charset="0"/>
                <a:cs typeface="Times New Roman" pitchFamily="18" charset="0"/>
              </a:rPr>
              <a:t>Deviation </a:t>
            </a:r>
            <a:r>
              <a:rPr lang="en-IN" sz="1200" b="1" dirty="0">
                <a:latin typeface="Times New Roman" pitchFamily="18" charset="0"/>
                <a:cs typeface="Times New Roman" pitchFamily="18" charset="0"/>
              </a:rPr>
              <a:t>= 109.5</a:t>
            </a:r>
            <a:r>
              <a:rPr lang="en-IN" sz="1200" b="1" baseline="30000" dirty="0">
                <a:latin typeface="Times New Roman" pitchFamily="18" charset="0"/>
                <a:cs typeface="Times New Roman" pitchFamily="18" charset="0"/>
              </a:rPr>
              <a:t>0</a:t>
            </a:r>
            <a:r>
              <a:rPr lang="en-IN" sz="1200" b="1" dirty="0">
                <a:latin typeface="Times New Roman" pitchFamily="18" charset="0"/>
                <a:cs typeface="Times New Roman" pitchFamily="18" charset="0"/>
              </a:rPr>
              <a:t> – 90 = 19.5</a:t>
            </a:r>
            <a:r>
              <a:rPr lang="en-IN" sz="1200" b="1" baseline="30000" dirty="0">
                <a:latin typeface="Times New Roman" pitchFamily="18" charset="0"/>
                <a:cs typeface="Times New Roman" pitchFamily="18" charset="0"/>
              </a:rPr>
              <a:t>0</a:t>
            </a:r>
            <a:r>
              <a:rPr lang="en-IN" sz="1200" b="1" dirty="0">
                <a:latin typeface="Times New Roman" pitchFamily="18" charset="0"/>
                <a:cs typeface="Times New Roman" pitchFamily="18" charset="0"/>
              </a:rPr>
              <a:t>. </a:t>
            </a:r>
            <a:endParaRPr lang="en-IN" sz="1200" dirty="0">
              <a:latin typeface="Times New Roman" pitchFamily="18" charset="0"/>
              <a:cs typeface="Times New Roman" pitchFamily="18" charset="0"/>
            </a:endParaRPr>
          </a:p>
        </p:txBody>
      </p:sp>
    </p:spTree>
    <p:extLst>
      <p:ext uri="{BB962C8B-B14F-4D97-AF65-F5344CB8AC3E}">
        <p14:creationId xmlns:p14="http://schemas.microsoft.com/office/powerpoint/2010/main" val="4058037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717699"/>
            <a:ext cx="7416800" cy="3416320"/>
          </a:xfrm>
          <a:prstGeom prst="rect">
            <a:avLst/>
          </a:prstGeom>
        </p:spPr>
        <p:txBody>
          <a:bodyPr wrap="square">
            <a:spAutoFit/>
          </a:bodyPr>
          <a:lstStyle/>
          <a:p>
            <a:pPr algn="ctr"/>
            <a:r>
              <a:rPr lang="en-IN" b="1" dirty="0" smtClean="0">
                <a:solidFill>
                  <a:schemeClr val="accent3">
                    <a:lumMod val="50000"/>
                  </a:schemeClr>
                </a:solidFill>
                <a:latin typeface="Times New Roman" pitchFamily="18" charset="0"/>
                <a:cs typeface="Times New Roman" pitchFamily="18" charset="0"/>
              </a:rPr>
              <a:t>Limitation </a:t>
            </a:r>
            <a:r>
              <a:rPr lang="en-IN" b="1" dirty="0">
                <a:solidFill>
                  <a:schemeClr val="accent3">
                    <a:lumMod val="50000"/>
                  </a:schemeClr>
                </a:solidFill>
                <a:latin typeface="Times New Roman" pitchFamily="18" charset="0"/>
                <a:cs typeface="Times New Roman" pitchFamily="18" charset="0"/>
              </a:rPr>
              <a:t>of Baeyer’s strain theory </a:t>
            </a:r>
          </a:p>
          <a:p>
            <a:pPr algn="just">
              <a:lnSpc>
                <a:spcPct val="150000"/>
              </a:lnSpc>
            </a:pPr>
            <a:r>
              <a:rPr lang="en-IN" sz="1200" dirty="0">
                <a:solidFill>
                  <a:srgbClr val="C00000"/>
                </a:solidFill>
                <a:latin typeface="Times New Roman" pitchFamily="18" charset="0"/>
                <a:cs typeface="Times New Roman" pitchFamily="18" charset="0"/>
              </a:rPr>
              <a:t> </a:t>
            </a:r>
            <a:r>
              <a:rPr lang="en-IN" sz="1200" b="1" i="1" dirty="0">
                <a:solidFill>
                  <a:srgbClr val="C00000"/>
                </a:solidFill>
                <a:latin typeface="Times New Roman" pitchFamily="18" charset="0"/>
                <a:cs typeface="Times New Roman" pitchFamily="18" charset="0"/>
              </a:rPr>
              <a:t>Successfulness of Baeyer’s angle strain theory </a:t>
            </a:r>
            <a:endParaRPr lang="en-IN" sz="1200" dirty="0">
              <a:solidFill>
                <a:srgbClr val="C00000"/>
              </a:solidFill>
              <a:latin typeface="Times New Roman" pitchFamily="18" charset="0"/>
              <a:cs typeface="Times New Roman" pitchFamily="18" charset="0"/>
            </a:endParaRPr>
          </a:p>
          <a:p>
            <a:pPr algn="just">
              <a:lnSpc>
                <a:spcPct val="150000"/>
              </a:lnSpc>
            </a:pPr>
            <a:r>
              <a:rPr lang="en-IN" sz="1200" dirty="0">
                <a:latin typeface="Times New Roman" pitchFamily="18" charset="0"/>
                <a:cs typeface="Times New Roman" pitchFamily="18" charset="0"/>
              </a:rPr>
              <a:t>- Baeyer rightly proposed that cyclopropane and cyclobutane are flat molecule and having angle of 60˚ and 90˚ those are much deviated from the ideal tetrahedral value of 109.50 hence these ring systems are unstable and easily undergo ring opening reactions. There is much angle strain in cyclopropane and cyclobutane. </a:t>
            </a:r>
          </a:p>
          <a:p>
            <a:pPr algn="just">
              <a:lnSpc>
                <a:spcPct val="150000"/>
              </a:lnSpc>
            </a:pPr>
            <a:r>
              <a:rPr lang="en-IN" sz="1200" dirty="0">
                <a:latin typeface="Times New Roman" pitchFamily="18" charset="0"/>
                <a:cs typeface="Times New Roman" pitchFamily="18" charset="0"/>
              </a:rPr>
              <a:t>- Baeyer also proposed that Cyclopentane is not need to be planar but it is planar as in that condition the angle is much near to ideal tetrahedral angle. </a:t>
            </a:r>
          </a:p>
          <a:p>
            <a:pPr algn="just">
              <a:lnSpc>
                <a:spcPct val="150000"/>
              </a:lnSpc>
            </a:pPr>
            <a:r>
              <a:rPr lang="en-IN" sz="1200" dirty="0">
                <a:solidFill>
                  <a:srgbClr val="C00000"/>
                </a:solidFill>
                <a:latin typeface="Times New Roman" pitchFamily="18" charset="0"/>
                <a:cs typeface="Times New Roman" pitchFamily="18" charset="0"/>
              </a:rPr>
              <a:t> </a:t>
            </a:r>
            <a:r>
              <a:rPr lang="en-IN" sz="1200" b="1" i="1" dirty="0">
                <a:solidFill>
                  <a:srgbClr val="C00000"/>
                </a:solidFill>
                <a:latin typeface="Times New Roman" pitchFamily="18" charset="0"/>
                <a:cs typeface="Times New Roman" pitchFamily="18" charset="0"/>
              </a:rPr>
              <a:t>Unsuccessfulness of Baeyer’s angle strain theory </a:t>
            </a:r>
            <a:endParaRPr lang="en-IN" sz="1200" dirty="0">
              <a:solidFill>
                <a:srgbClr val="C00000"/>
              </a:solidFill>
              <a:latin typeface="Times New Roman" pitchFamily="18" charset="0"/>
              <a:cs typeface="Times New Roman" pitchFamily="18" charset="0"/>
            </a:endParaRPr>
          </a:p>
          <a:p>
            <a:pPr algn="just">
              <a:lnSpc>
                <a:spcPct val="150000"/>
              </a:lnSpc>
            </a:pPr>
            <a:r>
              <a:rPr lang="en-IN" sz="1200" dirty="0">
                <a:latin typeface="Times New Roman" pitchFamily="18" charset="0"/>
                <a:cs typeface="Times New Roman" pitchFamily="18" charset="0"/>
              </a:rPr>
              <a:t>- Baeyer was not able to explain the effect of angle strain in larger ring systems. </a:t>
            </a:r>
          </a:p>
          <a:p>
            <a:pPr algn="just">
              <a:lnSpc>
                <a:spcPct val="150000"/>
              </a:lnSpc>
            </a:pPr>
            <a:r>
              <a:rPr lang="en-IN" sz="1200" dirty="0">
                <a:latin typeface="Times New Roman" pitchFamily="18" charset="0"/>
                <a:cs typeface="Times New Roman" pitchFamily="18" charset="0"/>
              </a:rPr>
              <a:t>- According to Baeyer Cyclopentane should be much stable than cyclohexane but practically it is reversed. </a:t>
            </a:r>
          </a:p>
          <a:p>
            <a:pPr algn="just">
              <a:lnSpc>
                <a:spcPct val="150000"/>
              </a:lnSpc>
            </a:pPr>
            <a:r>
              <a:rPr lang="en-IN" sz="1200" dirty="0">
                <a:latin typeface="Times New Roman" pitchFamily="18" charset="0"/>
                <a:cs typeface="Times New Roman" pitchFamily="18" charset="0"/>
              </a:rPr>
              <a:t>- Larger ring systems are not possible according to Baeyer as they have negative strain but they exist and much stable. </a:t>
            </a:r>
          </a:p>
          <a:p>
            <a:pPr algn="just">
              <a:lnSpc>
                <a:spcPct val="150000"/>
              </a:lnSpc>
            </a:pPr>
            <a:r>
              <a:rPr lang="en-IN" sz="1200" dirty="0">
                <a:latin typeface="Times New Roman" pitchFamily="18" charset="0"/>
                <a:cs typeface="Times New Roman" pitchFamily="18" charset="0"/>
              </a:rPr>
              <a:t>- Larger ring systems are not planar but puckered to eliminate angle strain. </a:t>
            </a:r>
          </a:p>
        </p:txBody>
      </p:sp>
    </p:spTree>
    <p:extLst>
      <p:ext uri="{BB962C8B-B14F-4D97-AF65-F5344CB8AC3E}">
        <p14:creationId xmlns:p14="http://schemas.microsoft.com/office/powerpoint/2010/main" val="708520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7740" y="586740"/>
            <a:ext cx="7124700" cy="3977640"/>
          </a:xfrm>
          <a:prstGeom prst="rect">
            <a:avLst/>
          </a:prstGeom>
          <a:solidFill>
            <a:srgbClr val="FEDEFA"/>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IN" sz="1600" b="1" dirty="0" smtClean="0">
                <a:solidFill>
                  <a:schemeClr val="tx1"/>
                </a:solidFill>
                <a:latin typeface="Times New Roman" pitchFamily="18" charset="0"/>
                <a:cs typeface="Times New Roman" pitchFamily="18" charset="0"/>
              </a:rPr>
              <a:t>Orbital </a:t>
            </a:r>
            <a:r>
              <a:rPr lang="en-IN" sz="1600" b="1" dirty="0">
                <a:solidFill>
                  <a:schemeClr val="tx1"/>
                </a:solidFill>
                <a:latin typeface="Times New Roman" pitchFamily="18" charset="0"/>
                <a:cs typeface="Times New Roman" pitchFamily="18" charset="0"/>
              </a:rPr>
              <a:t>Picture of Angle Strain </a:t>
            </a:r>
            <a:endParaRPr lang="en-IN" sz="1600" dirty="0">
              <a:solidFill>
                <a:schemeClr val="tx1"/>
              </a:solidFill>
              <a:latin typeface="Times New Roman" pitchFamily="18" charset="0"/>
              <a:cs typeface="Times New Roman" pitchFamily="18" charset="0"/>
            </a:endParaRPr>
          </a:p>
          <a:p>
            <a:pPr>
              <a:lnSpc>
                <a:spcPct val="150000"/>
              </a:lnSpc>
            </a:pPr>
            <a:r>
              <a:rPr lang="en-IN" sz="1600" dirty="0">
                <a:solidFill>
                  <a:schemeClr val="tx1"/>
                </a:solidFill>
                <a:latin typeface="Times New Roman" pitchFamily="18" charset="0"/>
                <a:cs typeface="Times New Roman" pitchFamily="18" charset="0"/>
              </a:rPr>
              <a:t>- As we known that the bond formation effective atomic orbital overlap is required. </a:t>
            </a:r>
          </a:p>
          <a:p>
            <a:pPr>
              <a:lnSpc>
                <a:spcPct val="150000"/>
              </a:lnSpc>
            </a:pPr>
            <a:r>
              <a:rPr lang="en-IN" sz="1600" dirty="0">
                <a:solidFill>
                  <a:schemeClr val="tx1"/>
                </a:solidFill>
                <a:latin typeface="Times New Roman" pitchFamily="18" charset="0"/>
                <a:cs typeface="Times New Roman" pitchFamily="18" charset="0"/>
              </a:rPr>
              <a:t>- For carbon atom, in a molecule if it is </a:t>
            </a:r>
            <a:r>
              <a:rPr lang="en-IN" sz="1600" b="1" dirty="0">
                <a:solidFill>
                  <a:srgbClr val="C00000"/>
                </a:solidFill>
                <a:latin typeface="Times New Roman" pitchFamily="18" charset="0"/>
                <a:cs typeface="Times New Roman" pitchFamily="18" charset="0"/>
              </a:rPr>
              <a:t>sp3 </a:t>
            </a:r>
            <a:r>
              <a:rPr lang="en-IN" sz="1600" dirty="0">
                <a:solidFill>
                  <a:schemeClr val="tx1"/>
                </a:solidFill>
                <a:latin typeface="Times New Roman" pitchFamily="18" charset="0"/>
                <a:cs typeface="Times New Roman" pitchFamily="18" charset="0"/>
              </a:rPr>
              <a:t>hybridized then the bond angle is 109.50 and orbital overlap is maximum. </a:t>
            </a:r>
          </a:p>
          <a:p>
            <a:pPr>
              <a:lnSpc>
                <a:spcPct val="150000"/>
              </a:lnSpc>
            </a:pPr>
            <a:r>
              <a:rPr lang="en-IN" sz="1600" dirty="0">
                <a:solidFill>
                  <a:schemeClr val="tx1"/>
                </a:solidFill>
                <a:latin typeface="Times New Roman" pitchFamily="18" charset="0"/>
                <a:cs typeface="Times New Roman" pitchFamily="18" charset="0"/>
              </a:rPr>
              <a:t>- This is the reason for highly stable compounds. </a:t>
            </a:r>
          </a:p>
          <a:p>
            <a:pPr>
              <a:lnSpc>
                <a:spcPct val="150000"/>
              </a:lnSpc>
            </a:pPr>
            <a:r>
              <a:rPr lang="en-IN" sz="1600" dirty="0">
                <a:solidFill>
                  <a:schemeClr val="tx1"/>
                </a:solidFill>
                <a:latin typeface="Times New Roman" pitchFamily="18" charset="0"/>
                <a:cs typeface="Times New Roman" pitchFamily="18" charset="0"/>
              </a:rPr>
              <a:t>- For an open chain compound, when carbon is connected to other two carbon atoms, it is </a:t>
            </a:r>
            <a:r>
              <a:rPr lang="en-IN" sz="1600" b="1" dirty="0">
                <a:solidFill>
                  <a:schemeClr val="tx1"/>
                </a:solidFill>
                <a:latin typeface="Times New Roman" pitchFamily="18" charset="0"/>
                <a:cs typeface="Times New Roman" pitchFamily="18" charset="0"/>
              </a:rPr>
              <a:t>sp3 </a:t>
            </a:r>
            <a:r>
              <a:rPr lang="en-IN" sz="1600" dirty="0">
                <a:solidFill>
                  <a:schemeClr val="tx1"/>
                </a:solidFill>
                <a:latin typeface="Times New Roman" pitchFamily="18" charset="0"/>
                <a:cs typeface="Times New Roman" pitchFamily="18" charset="0"/>
              </a:rPr>
              <a:t>hybridized and utilize these hybrid orbitals to form the bonds. </a:t>
            </a:r>
          </a:p>
          <a:p>
            <a:pPr>
              <a:lnSpc>
                <a:spcPct val="150000"/>
              </a:lnSpc>
            </a:pPr>
            <a:r>
              <a:rPr lang="en-IN" sz="1600" dirty="0">
                <a:solidFill>
                  <a:schemeClr val="tx1"/>
                </a:solidFill>
                <a:latin typeface="Times New Roman" pitchFamily="18" charset="0"/>
                <a:cs typeface="Times New Roman" pitchFamily="18" charset="0"/>
              </a:rPr>
              <a:t>- In cyclopropane, the bond angle is 600 instead of 109.50. </a:t>
            </a:r>
          </a:p>
          <a:p>
            <a:pPr>
              <a:lnSpc>
                <a:spcPct val="150000"/>
              </a:lnSpc>
            </a:pPr>
            <a:r>
              <a:rPr lang="en-IN" sz="1600" dirty="0">
                <a:solidFill>
                  <a:schemeClr val="tx1"/>
                </a:solidFill>
                <a:latin typeface="Times New Roman" pitchFamily="18" charset="0"/>
                <a:cs typeface="Times New Roman" pitchFamily="18" charset="0"/>
              </a:rPr>
              <a:t>- The carbon Atom don’t use </a:t>
            </a:r>
            <a:r>
              <a:rPr lang="en-IN" sz="1600" b="1" dirty="0">
                <a:solidFill>
                  <a:schemeClr val="tx1"/>
                </a:solidFill>
                <a:latin typeface="Times New Roman" pitchFamily="18" charset="0"/>
                <a:cs typeface="Times New Roman" pitchFamily="18" charset="0"/>
              </a:rPr>
              <a:t>sp3 </a:t>
            </a:r>
            <a:r>
              <a:rPr lang="en-IN" sz="1600" dirty="0">
                <a:solidFill>
                  <a:schemeClr val="tx1"/>
                </a:solidFill>
                <a:latin typeface="Times New Roman" pitchFamily="18" charset="0"/>
                <a:cs typeface="Times New Roman" pitchFamily="18" charset="0"/>
              </a:rPr>
              <a:t>hybridized orbital hybridized to form the bond </a:t>
            </a:r>
          </a:p>
          <a:p>
            <a:pPr>
              <a:lnSpc>
                <a:spcPct val="150000"/>
              </a:lnSpc>
            </a:pPr>
            <a:r>
              <a:rPr lang="en-IN" sz="1600" dirty="0">
                <a:solidFill>
                  <a:schemeClr val="tx1"/>
                </a:solidFill>
                <a:latin typeface="Times New Roman" pitchFamily="18" charset="0"/>
                <a:cs typeface="Times New Roman" pitchFamily="18" charset="0"/>
              </a:rPr>
              <a:t>- Hence, the bond is weaker as compare to usual carbon-carbon bond. </a:t>
            </a:r>
          </a:p>
        </p:txBody>
      </p:sp>
    </p:spTree>
    <p:extLst>
      <p:ext uri="{BB962C8B-B14F-4D97-AF65-F5344CB8AC3E}">
        <p14:creationId xmlns:p14="http://schemas.microsoft.com/office/powerpoint/2010/main" val="3808421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536" y="438464"/>
            <a:ext cx="3012758" cy="159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210" y="2030358"/>
            <a:ext cx="5423410" cy="259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456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3042" y="1811250"/>
            <a:ext cx="3991428" cy="779278"/>
          </a:xfrm>
        </p:spPr>
        <p:txBody>
          <a:bodyPr>
            <a:normAutofit/>
          </a:bodyPr>
          <a:lstStyle/>
          <a:p>
            <a:r>
              <a:rPr lang="en-IN" sz="2800" b="1" dirty="0" smtClean="0"/>
              <a:t>Nomenclature</a:t>
            </a:r>
            <a:r>
              <a:rPr lang="en-IN" sz="3200" b="1" dirty="0" smtClean="0"/>
              <a:t> </a:t>
            </a:r>
            <a:endParaRPr lang="en-IN" sz="32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783236214"/>
              </p:ext>
            </p:extLst>
          </p:nvPr>
        </p:nvGraphicFramePr>
        <p:xfrm>
          <a:off x="1406344" y="2590528"/>
          <a:ext cx="6089650" cy="1801813"/>
        </p:xfrm>
        <a:graphic>
          <a:graphicData uri="http://schemas.openxmlformats.org/presentationml/2006/ole">
            <mc:AlternateContent xmlns:mc="http://schemas.openxmlformats.org/markup-compatibility/2006">
              <mc:Choice xmlns:v="urn:schemas-microsoft-com:vml" Requires="v">
                <p:oleObj spid="_x0000_s1079" name="CS ChemDraw Drawing" r:id="rId3" imgW="6089679" imgH="1802395" progId="ChemDraw.Document.6.0">
                  <p:embed/>
                </p:oleObj>
              </mc:Choice>
              <mc:Fallback>
                <p:oleObj name="CS ChemDraw Drawing" r:id="rId3" imgW="6089679" imgH="1802395" progId="ChemDraw.Document.6.0">
                  <p:embed/>
                  <p:pic>
                    <p:nvPicPr>
                      <p:cNvPr id="0" name=""/>
                      <p:cNvPicPr/>
                      <p:nvPr/>
                    </p:nvPicPr>
                    <p:blipFill>
                      <a:blip r:embed="rId4"/>
                      <a:stretch>
                        <a:fillRect/>
                      </a:stretch>
                    </p:blipFill>
                    <p:spPr>
                      <a:xfrm>
                        <a:off x="1406344" y="2590528"/>
                        <a:ext cx="6089650" cy="1801813"/>
                      </a:xfrm>
                      <a:prstGeom prst="rect">
                        <a:avLst/>
                      </a:prstGeom>
                      <a:solidFill>
                        <a:schemeClr val="accent1">
                          <a:lumMod val="20000"/>
                          <a:lumOff val="80000"/>
                        </a:schemeClr>
                      </a:solidFill>
                      <a:ln w="38100">
                        <a:solidFill>
                          <a:schemeClr val="tx1"/>
                        </a:solidFill>
                      </a:ln>
                    </p:spPr>
                  </p:pic>
                </p:oleObj>
              </mc:Fallback>
            </mc:AlternateContent>
          </a:graphicData>
        </a:graphic>
      </p:graphicFrame>
      <p:sp>
        <p:nvSpPr>
          <p:cNvPr id="4" name="Title 5"/>
          <p:cNvSpPr txBox="1">
            <a:spLocks/>
          </p:cNvSpPr>
          <p:nvPr/>
        </p:nvSpPr>
        <p:spPr>
          <a:xfrm>
            <a:off x="895090" y="652009"/>
            <a:ext cx="7414024" cy="103367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70000"/>
              </a:lnSpc>
            </a:pPr>
            <a:r>
              <a:rPr lang="en-IN" sz="2400" b="1" dirty="0" smtClean="0">
                <a:solidFill>
                  <a:srgbClr val="C00000"/>
                </a:solidFill>
                <a:latin typeface="Times New Roman" pitchFamily="18" charset="0"/>
                <a:cs typeface="Times New Roman" pitchFamily="18" charset="0"/>
              </a:rPr>
              <a:t>Cycloalkanes</a:t>
            </a:r>
            <a:r>
              <a:rPr lang="en-IN" sz="1800" dirty="0" smtClean="0">
                <a:latin typeface="Times New Roman" pitchFamily="18" charset="0"/>
                <a:cs typeface="Times New Roman" pitchFamily="18" charset="0"/>
              </a:rPr>
              <a:t> </a:t>
            </a:r>
            <a:r>
              <a:rPr lang="en-IN" sz="1400" dirty="0" smtClean="0">
                <a:latin typeface="Times New Roman" pitchFamily="18" charset="0"/>
                <a:cs typeface="Times New Roman" pitchFamily="18" charset="0"/>
              </a:rPr>
              <a:t>or cycloparaffins are saturated hydrocarbon in which the carbons atoms are  joined by single covalent bonds to form a ring. They are also called alicyclic compounds  </a:t>
            </a:r>
            <a:endParaRPr lang="en-IN" sz="1400" dirty="0">
              <a:latin typeface="Times New Roman" pitchFamily="18" charset="0"/>
              <a:cs typeface="Times New Roman" pitchFamily="18" charset="0"/>
            </a:endParaRPr>
          </a:p>
        </p:txBody>
      </p:sp>
    </p:spTree>
    <p:extLst>
      <p:ext uri="{BB962C8B-B14F-4D97-AF65-F5344CB8AC3E}">
        <p14:creationId xmlns:p14="http://schemas.microsoft.com/office/powerpoint/2010/main" val="4056034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082" y="672025"/>
            <a:ext cx="7474226" cy="3647152"/>
          </a:xfrm>
          <a:prstGeom prst="rect">
            <a:avLst/>
          </a:prstGeom>
        </p:spPr>
        <p:txBody>
          <a:bodyPr wrap="square">
            <a:spAutoFit/>
          </a:bodyPr>
          <a:lstStyle/>
          <a:p>
            <a:pPr algn="ctr">
              <a:lnSpc>
                <a:spcPct val="150000"/>
              </a:lnSpc>
            </a:pPr>
            <a:r>
              <a:rPr lang="en-IN" sz="2000" b="1" dirty="0" smtClean="0">
                <a:solidFill>
                  <a:srgbClr val="C00000"/>
                </a:solidFill>
                <a:latin typeface="Times New Roman" pitchFamily="18" charset="0"/>
                <a:cs typeface="Times New Roman" pitchFamily="18" charset="0"/>
              </a:rPr>
              <a:t>Coulson-Moffitt </a:t>
            </a:r>
            <a:r>
              <a:rPr lang="en-IN" sz="2000" b="1" dirty="0">
                <a:solidFill>
                  <a:srgbClr val="C00000"/>
                </a:solidFill>
                <a:latin typeface="Times New Roman" pitchFamily="18" charset="0"/>
                <a:cs typeface="Times New Roman" pitchFamily="18" charset="0"/>
              </a:rPr>
              <a:t>Model (Bent bond and Banana bond) </a:t>
            </a:r>
          </a:p>
          <a:p>
            <a:pPr algn="just">
              <a:lnSpc>
                <a:spcPct val="150000"/>
              </a:lnSpc>
            </a:pPr>
            <a:r>
              <a:rPr lang="en-IN" sz="1600" dirty="0">
                <a:latin typeface="Times New Roman" pitchFamily="18" charset="0"/>
                <a:cs typeface="Times New Roman" pitchFamily="18" charset="0"/>
              </a:rPr>
              <a:t>- Bent bond One of the first bent bond theories for cyclopropane was the so-called </a:t>
            </a:r>
            <a:r>
              <a:rPr lang="en-IN" sz="1600" b="1" dirty="0">
                <a:latin typeface="Times New Roman" pitchFamily="18" charset="0"/>
                <a:cs typeface="Times New Roman" pitchFamily="18" charset="0"/>
              </a:rPr>
              <a:t>Coulson-Moffitt Model </a:t>
            </a:r>
            <a:endParaRPr lang="en-IN" sz="1600" dirty="0">
              <a:latin typeface="Times New Roman" pitchFamily="18" charset="0"/>
              <a:cs typeface="Times New Roman" pitchFamily="18" charset="0"/>
            </a:endParaRPr>
          </a:p>
          <a:p>
            <a:pPr algn="just">
              <a:lnSpc>
                <a:spcPct val="150000"/>
              </a:lnSpc>
            </a:pPr>
            <a:r>
              <a:rPr lang="en-IN" sz="1600" dirty="0">
                <a:latin typeface="Times New Roman" pitchFamily="18" charset="0"/>
                <a:cs typeface="Times New Roman" pitchFamily="18" charset="0"/>
              </a:rPr>
              <a:t>- A </a:t>
            </a:r>
            <a:r>
              <a:rPr lang="en-IN" sz="1600" b="1" dirty="0">
                <a:latin typeface="Times New Roman" pitchFamily="18" charset="0"/>
                <a:cs typeface="Times New Roman" pitchFamily="18" charset="0"/>
              </a:rPr>
              <a:t>bent bond</a:t>
            </a:r>
            <a:r>
              <a:rPr lang="en-IN" sz="1600" dirty="0">
                <a:latin typeface="Times New Roman" pitchFamily="18" charset="0"/>
                <a:cs typeface="Times New Roman" pitchFamily="18" charset="0"/>
              </a:rPr>
              <a:t>, also known as a </a:t>
            </a:r>
            <a:r>
              <a:rPr lang="en-IN" sz="1600" b="1" dirty="0">
                <a:latin typeface="Times New Roman" pitchFamily="18" charset="0"/>
                <a:cs typeface="Times New Roman" pitchFamily="18" charset="0"/>
              </a:rPr>
              <a:t>banana bond</a:t>
            </a:r>
            <a:r>
              <a:rPr lang="en-IN" sz="1600" dirty="0">
                <a:latin typeface="Times New Roman" pitchFamily="18" charset="0"/>
                <a:cs typeface="Times New Roman" pitchFamily="18" charset="0"/>
              </a:rPr>
              <a:t>, is a type of covalent chemical bond with a geometry somewhat reminiscent of a banana. </a:t>
            </a:r>
          </a:p>
          <a:p>
            <a:pPr algn="just">
              <a:lnSpc>
                <a:spcPct val="150000"/>
              </a:lnSpc>
            </a:pPr>
            <a:r>
              <a:rPr lang="en-IN" sz="1600" dirty="0">
                <a:latin typeface="Times New Roman" pitchFamily="18" charset="0"/>
                <a:cs typeface="Times New Roman" pitchFamily="18" charset="0"/>
              </a:rPr>
              <a:t>- The term itself is a general representation of electron density or configuration resembling a similar "</a:t>
            </a:r>
            <a:r>
              <a:rPr lang="en-IN" sz="1600" b="1" dirty="0">
                <a:latin typeface="Times New Roman" pitchFamily="18" charset="0"/>
                <a:cs typeface="Times New Roman" pitchFamily="18" charset="0"/>
              </a:rPr>
              <a:t>bent</a:t>
            </a:r>
            <a:r>
              <a:rPr lang="en-IN" sz="1600" dirty="0">
                <a:latin typeface="Times New Roman" pitchFamily="18" charset="0"/>
                <a:cs typeface="Times New Roman" pitchFamily="18" charset="0"/>
              </a:rPr>
              <a:t>" structure within small ring molecules, such as cyclopropane (C3H6) or as a representation of double or triple bonds within a compound that is an alternative to the sigma and pi bond model. </a:t>
            </a:r>
          </a:p>
        </p:txBody>
      </p:sp>
    </p:spTree>
    <p:extLst>
      <p:ext uri="{BB962C8B-B14F-4D97-AF65-F5344CB8AC3E}">
        <p14:creationId xmlns:p14="http://schemas.microsoft.com/office/powerpoint/2010/main" val="2538948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913" y="2911877"/>
            <a:ext cx="61150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857" y="460887"/>
            <a:ext cx="5729162" cy="23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867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smtClean="0"/>
              <a:t>Conformations of cyclohexane and its derivatives</a:t>
            </a:r>
            <a:endParaRPr lang="en-IN" sz="3200" b="1"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332" b="10073"/>
          <a:stretch/>
        </p:blipFill>
        <p:spPr bwMode="auto">
          <a:xfrm>
            <a:off x="1929813" y="1582309"/>
            <a:ext cx="5345630" cy="303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063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226" y="639309"/>
            <a:ext cx="4045081" cy="388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982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685" y="554586"/>
            <a:ext cx="7866743" cy="3597395"/>
          </a:xfrm>
          <a:prstGeom prst="rect">
            <a:avLst/>
          </a:prstGeom>
        </p:spPr>
        <p:txBody>
          <a:bodyPr wrap="square">
            <a:spAutoFit/>
          </a:bodyPr>
          <a:lstStyle/>
          <a:p>
            <a:pPr>
              <a:lnSpc>
                <a:spcPct val="150000"/>
              </a:lnSpc>
            </a:pPr>
            <a:r>
              <a:rPr lang="en-IN" sz="2800" b="1" dirty="0" err="1" smtClean="0">
                <a:solidFill>
                  <a:srgbClr val="000000"/>
                </a:solidFill>
                <a:latin typeface="Times New Roman" pitchFamily="18" charset="0"/>
                <a:cs typeface="Times New Roman" pitchFamily="18" charset="0"/>
              </a:rPr>
              <a:t>Sachse</a:t>
            </a:r>
            <a:r>
              <a:rPr lang="en-IN" sz="2800" b="1" dirty="0" smtClean="0">
                <a:solidFill>
                  <a:srgbClr val="000000"/>
                </a:solidFill>
                <a:latin typeface="Times New Roman" pitchFamily="18" charset="0"/>
                <a:cs typeface="Times New Roman" pitchFamily="18" charset="0"/>
              </a:rPr>
              <a:t> </a:t>
            </a:r>
            <a:r>
              <a:rPr lang="en-IN" sz="2800" b="1" dirty="0">
                <a:solidFill>
                  <a:srgbClr val="000000"/>
                </a:solidFill>
                <a:latin typeface="Times New Roman" pitchFamily="18" charset="0"/>
                <a:cs typeface="Times New Roman" pitchFamily="18" charset="0"/>
              </a:rPr>
              <a:t>Mohr’s theory (Theory of </a:t>
            </a:r>
            <a:r>
              <a:rPr lang="en-IN" sz="2800" b="1" dirty="0" err="1">
                <a:solidFill>
                  <a:srgbClr val="000000"/>
                </a:solidFill>
                <a:latin typeface="Times New Roman" pitchFamily="18" charset="0"/>
                <a:cs typeface="Times New Roman" pitchFamily="18" charset="0"/>
              </a:rPr>
              <a:t>strainless</a:t>
            </a:r>
            <a:r>
              <a:rPr lang="en-IN" sz="2800" b="1" dirty="0">
                <a:solidFill>
                  <a:srgbClr val="000000"/>
                </a:solidFill>
                <a:latin typeface="Times New Roman" pitchFamily="18" charset="0"/>
                <a:cs typeface="Times New Roman" pitchFamily="18" charset="0"/>
              </a:rPr>
              <a:t> rings) </a:t>
            </a:r>
            <a:endParaRPr lang="en-IN" sz="2800" dirty="0">
              <a:solidFill>
                <a:srgbClr val="000000"/>
              </a:solidFill>
              <a:latin typeface="Times New Roman" pitchFamily="18" charset="0"/>
              <a:cs typeface="Times New Roman" pitchFamily="18" charset="0"/>
            </a:endParaRPr>
          </a:p>
          <a:p>
            <a:pPr>
              <a:lnSpc>
                <a:spcPct val="150000"/>
              </a:lnSpc>
            </a:pPr>
            <a:r>
              <a:rPr lang="en-IN" dirty="0">
                <a:solidFill>
                  <a:srgbClr val="000000"/>
                </a:solidFill>
                <a:latin typeface="Times New Roman" pitchFamily="18" charset="0"/>
                <a:cs typeface="Times New Roman" pitchFamily="18" charset="0"/>
              </a:rPr>
              <a:t>- Baeyer suggested that both large and small </a:t>
            </a:r>
            <a:r>
              <a:rPr lang="en-IN" dirty="0" err="1">
                <a:solidFill>
                  <a:srgbClr val="000000"/>
                </a:solidFill>
                <a:latin typeface="Times New Roman" pitchFamily="18" charset="0"/>
                <a:cs typeface="Times New Roman" pitchFamily="18" charset="0"/>
              </a:rPr>
              <a:t>polymethylene</a:t>
            </a:r>
            <a:r>
              <a:rPr lang="en-IN" dirty="0">
                <a:solidFill>
                  <a:srgbClr val="000000"/>
                </a:solidFill>
                <a:latin typeface="Times New Roman" pitchFamily="18" charset="0"/>
                <a:cs typeface="Times New Roman" pitchFamily="18" charset="0"/>
              </a:rPr>
              <a:t> rings should be strained, but Hermann </a:t>
            </a:r>
            <a:r>
              <a:rPr lang="en-IN" dirty="0" err="1">
                <a:solidFill>
                  <a:srgbClr val="000000"/>
                </a:solidFill>
                <a:latin typeface="Times New Roman" pitchFamily="18" charset="0"/>
                <a:cs typeface="Times New Roman" pitchFamily="18" charset="0"/>
              </a:rPr>
              <a:t>Sachse</a:t>
            </a:r>
            <a:r>
              <a:rPr lang="en-IN" dirty="0">
                <a:solidFill>
                  <a:srgbClr val="000000"/>
                </a:solidFill>
                <a:latin typeface="Times New Roman" pitchFamily="18" charset="0"/>
                <a:cs typeface="Times New Roman" pitchFamily="18" charset="0"/>
              </a:rPr>
              <a:t>, soon pointed out that large rings need not be strained, because the carbons need not be coplanar. </a:t>
            </a:r>
          </a:p>
          <a:p>
            <a:pPr>
              <a:lnSpc>
                <a:spcPct val="150000"/>
              </a:lnSpc>
            </a:pPr>
            <a:r>
              <a:rPr lang="en-IN" dirty="0">
                <a:solidFill>
                  <a:srgbClr val="000000"/>
                </a:solidFill>
                <a:latin typeface="Times New Roman" pitchFamily="18" charset="0"/>
                <a:cs typeface="Times New Roman" pitchFamily="18" charset="0"/>
              </a:rPr>
              <a:t>- </a:t>
            </a:r>
            <a:r>
              <a:rPr lang="en-IN" dirty="0" err="1">
                <a:solidFill>
                  <a:srgbClr val="000000"/>
                </a:solidFill>
                <a:latin typeface="Times New Roman" pitchFamily="18" charset="0"/>
                <a:cs typeface="Times New Roman" pitchFamily="18" charset="0"/>
              </a:rPr>
              <a:t>Sachse</a:t>
            </a:r>
            <a:r>
              <a:rPr lang="en-IN" dirty="0">
                <a:solidFill>
                  <a:srgbClr val="000000"/>
                </a:solidFill>
                <a:latin typeface="Times New Roman" pitchFamily="18" charset="0"/>
                <a:cs typeface="Times New Roman" pitchFamily="18" charset="0"/>
              </a:rPr>
              <a:t> Mohr’s theory proposed that higher member ring can become free from strain if all the ring carbons are not forced into one plane. They exhibit in two non-planar puckered conformations both of which are completely free from strain. These are called the </a:t>
            </a:r>
            <a:r>
              <a:rPr lang="en-IN" b="1" dirty="0">
                <a:solidFill>
                  <a:srgbClr val="000000"/>
                </a:solidFill>
                <a:latin typeface="Times New Roman" pitchFamily="18" charset="0"/>
                <a:cs typeface="Times New Roman" pitchFamily="18" charset="0"/>
              </a:rPr>
              <a:t>Chair Form </a:t>
            </a:r>
            <a:r>
              <a:rPr lang="en-IN" dirty="0">
                <a:solidFill>
                  <a:srgbClr val="000000"/>
                </a:solidFill>
                <a:latin typeface="Times New Roman" pitchFamily="18" charset="0"/>
                <a:cs typeface="Times New Roman" pitchFamily="18" charset="0"/>
              </a:rPr>
              <a:t>and </a:t>
            </a:r>
            <a:r>
              <a:rPr lang="en-IN" b="1" dirty="0">
                <a:solidFill>
                  <a:srgbClr val="000000"/>
                </a:solidFill>
                <a:latin typeface="Times New Roman" pitchFamily="18" charset="0"/>
                <a:cs typeface="Times New Roman" pitchFamily="18" charset="0"/>
              </a:rPr>
              <a:t>Boat Form</a:t>
            </a:r>
            <a:r>
              <a:rPr lang="en-IN"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55110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785" y="2063517"/>
            <a:ext cx="334327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35" y="2063517"/>
            <a:ext cx="3873881"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52786" y="476504"/>
            <a:ext cx="7463900" cy="1477328"/>
          </a:xfrm>
          <a:prstGeom prst="rect">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50000"/>
              </a:lnSpc>
            </a:pPr>
            <a:r>
              <a:rPr lang="en-IN" sz="1400" dirty="0" smtClean="0">
                <a:solidFill>
                  <a:srgbClr val="000000"/>
                </a:solidFill>
                <a:latin typeface="+mj-lt"/>
              </a:rPr>
              <a:t>The </a:t>
            </a:r>
            <a:r>
              <a:rPr lang="en-IN" sz="1400" dirty="0">
                <a:solidFill>
                  <a:srgbClr val="000000"/>
                </a:solidFill>
                <a:latin typeface="+mj-lt"/>
              </a:rPr>
              <a:t>chair conformation is the most stable conformation of cyclohexane. </a:t>
            </a:r>
          </a:p>
          <a:p>
            <a:pPr algn="just">
              <a:lnSpc>
                <a:spcPct val="150000"/>
              </a:lnSpc>
            </a:pPr>
            <a:r>
              <a:rPr lang="en-IN" sz="1400" dirty="0">
                <a:solidFill>
                  <a:srgbClr val="000000"/>
                </a:solidFill>
                <a:latin typeface="+mj-lt"/>
              </a:rPr>
              <a:t>- In chair cyclohexane there are two types of positions, axial and equatorial. The axial positions point perpendicular to the plane of the ring, whereas the equatorial positions are around the plane of the ring</a:t>
            </a:r>
            <a:r>
              <a:rPr lang="en-IN" dirty="0">
                <a:solidFill>
                  <a:srgbClr val="000000"/>
                </a:solidFill>
                <a:latin typeface="Times New Roman"/>
              </a:rPr>
              <a:t>. </a:t>
            </a:r>
          </a:p>
        </p:txBody>
      </p:sp>
    </p:spTree>
    <p:extLst>
      <p:ext uri="{BB962C8B-B14F-4D97-AF65-F5344CB8AC3E}">
        <p14:creationId xmlns:p14="http://schemas.microsoft.com/office/powerpoint/2010/main" val="871384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371" y="760863"/>
            <a:ext cx="5538332" cy="343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742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915"/>
          <a:stretch/>
        </p:blipFill>
        <p:spPr bwMode="auto">
          <a:xfrm>
            <a:off x="101600" y="-24381"/>
            <a:ext cx="3817257" cy="268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85" r="11970"/>
          <a:stretch/>
        </p:blipFill>
        <p:spPr bwMode="auto">
          <a:xfrm>
            <a:off x="4118902" y="1876991"/>
            <a:ext cx="480422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934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2452" y="818449"/>
            <a:ext cx="6718852" cy="923330"/>
          </a:xfrm>
          <a:prstGeom prst="rect">
            <a:avLst/>
          </a:prstGeom>
          <a:noFill/>
        </p:spPr>
        <p:txBody>
          <a:bodyPr wrap="square" rtlCol="0">
            <a:spAutoFit/>
          </a:bodyPr>
          <a:lstStyle/>
          <a:p>
            <a:pPr>
              <a:lnSpc>
                <a:spcPct val="150000"/>
              </a:lnSpc>
            </a:pPr>
            <a:r>
              <a:rPr lang="en-IN" b="1" dirty="0" smtClean="0">
                <a:latin typeface="Times New Roman" pitchFamily="18" charset="0"/>
                <a:cs typeface="Times New Roman" pitchFamily="18" charset="0"/>
              </a:rPr>
              <a:t>Reference:</a:t>
            </a:r>
          </a:p>
          <a:p>
            <a:pPr>
              <a:lnSpc>
                <a:spcPct val="150000"/>
              </a:lnSpc>
            </a:pPr>
            <a:r>
              <a:rPr lang="en-IN" dirty="0" err="1" smtClean="0">
                <a:latin typeface="Times New Roman" pitchFamily="18" charset="0"/>
                <a:cs typeface="Times New Roman" pitchFamily="18" charset="0"/>
              </a:rPr>
              <a:t>Arun</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Bahl</a:t>
            </a:r>
            <a:r>
              <a:rPr lang="en-IN" dirty="0" smtClean="0">
                <a:latin typeface="Times New Roman" pitchFamily="18" charset="0"/>
                <a:cs typeface="Times New Roman" pitchFamily="18" charset="0"/>
              </a:rPr>
              <a:t> and </a:t>
            </a:r>
            <a:r>
              <a:rPr lang="en-IN" dirty="0" err="1" smtClean="0">
                <a:latin typeface="Times New Roman" pitchFamily="18" charset="0"/>
                <a:cs typeface="Times New Roman" pitchFamily="18" charset="0"/>
              </a:rPr>
              <a:t>B.S.Bahl</a:t>
            </a:r>
            <a:r>
              <a:rPr lang="en-IN" dirty="0" smtClean="0">
                <a:latin typeface="Times New Roman" pitchFamily="18" charset="0"/>
                <a:cs typeface="Times New Roman" pitchFamily="18" charset="0"/>
              </a:rPr>
              <a:t> “ Textbook of </a:t>
            </a:r>
            <a:r>
              <a:rPr lang="en-IN" dirty="0" err="1" smtClean="0">
                <a:latin typeface="Times New Roman" pitchFamily="18" charset="0"/>
                <a:cs typeface="Times New Roman" pitchFamily="18" charset="0"/>
              </a:rPr>
              <a:t>of</a:t>
            </a:r>
            <a:r>
              <a:rPr lang="en-IN" dirty="0" smtClean="0">
                <a:latin typeface="Times New Roman" pitchFamily="18" charset="0"/>
                <a:cs typeface="Times New Roman" pitchFamily="18" charset="0"/>
              </a:rPr>
              <a:t> Organic Chemistry”</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617835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378858527"/>
              </p:ext>
            </p:extLst>
          </p:nvPr>
        </p:nvGraphicFramePr>
        <p:xfrm>
          <a:off x="2608020" y="923150"/>
          <a:ext cx="4564063" cy="1430337"/>
        </p:xfrm>
        <a:graphic>
          <a:graphicData uri="http://schemas.openxmlformats.org/presentationml/2006/ole">
            <mc:AlternateContent xmlns:mc="http://schemas.openxmlformats.org/markup-compatibility/2006">
              <mc:Choice xmlns:v="urn:schemas-microsoft-com:vml" Requires="v">
                <p:oleObj spid="_x0000_s2151" name="CS ChemDraw Drawing" r:id="rId3" imgW="4563924" imgH="1430559" progId="ChemDraw.Document.6.0">
                  <p:embed/>
                </p:oleObj>
              </mc:Choice>
              <mc:Fallback>
                <p:oleObj name="CS ChemDraw Drawing" r:id="rId3" imgW="4563924" imgH="1430559" progId="ChemDraw.Document.6.0">
                  <p:embed/>
                  <p:pic>
                    <p:nvPicPr>
                      <p:cNvPr id="0" name=""/>
                      <p:cNvPicPr/>
                      <p:nvPr/>
                    </p:nvPicPr>
                    <p:blipFill>
                      <a:blip r:embed="rId4"/>
                      <a:stretch>
                        <a:fillRect/>
                      </a:stretch>
                    </p:blipFill>
                    <p:spPr>
                      <a:xfrm>
                        <a:off x="2608020" y="923150"/>
                        <a:ext cx="4564063" cy="1430337"/>
                      </a:xfrm>
                      <a:prstGeom prst="rect">
                        <a:avLst/>
                      </a:prstGeom>
                      <a:ln w="28575">
                        <a:solidFill>
                          <a:schemeClr val="tx1"/>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40664088"/>
              </p:ext>
            </p:extLst>
          </p:nvPr>
        </p:nvGraphicFramePr>
        <p:xfrm>
          <a:off x="1681328" y="2879365"/>
          <a:ext cx="5721667" cy="1663989"/>
        </p:xfrm>
        <a:graphic>
          <a:graphicData uri="http://schemas.openxmlformats.org/presentationml/2006/ole">
            <mc:AlternateContent xmlns:mc="http://schemas.openxmlformats.org/markup-compatibility/2006">
              <mc:Choice xmlns:v="urn:schemas-microsoft-com:vml" Requires="v">
                <p:oleObj spid="_x0000_s2152" name="CS ChemDraw Drawing" r:id="rId5" imgW="6659599" imgH="1936589" progId="ChemDraw.Document.6.0">
                  <p:embed/>
                </p:oleObj>
              </mc:Choice>
              <mc:Fallback>
                <p:oleObj name="CS ChemDraw Drawing" r:id="rId5" imgW="6659599" imgH="1936589" progId="ChemDraw.Document.6.0">
                  <p:embed/>
                  <p:pic>
                    <p:nvPicPr>
                      <p:cNvPr id="0" name=""/>
                      <p:cNvPicPr/>
                      <p:nvPr/>
                    </p:nvPicPr>
                    <p:blipFill>
                      <a:blip r:embed="rId6"/>
                      <a:stretch>
                        <a:fillRect/>
                      </a:stretch>
                    </p:blipFill>
                    <p:spPr>
                      <a:xfrm>
                        <a:off x="1681328" y="2879365"/>
                        <a:ext cx="5721667" cy="1663989"/>
                      </a:xfrm>
                      <a:prstGeom prst="rect">
                        <a:avLst/>
                      </a:prstGeom>
                      <a:ln w="28575">
                        <a:solidFill>
                          <a:schemeClr val="tx1"/>
                        </a:solidFill>
                      </a:ln>
                    </p:spPr>
                  </p:pic>
                </p:oleObj>
              </mc:Fallback>
            </mc:AlternateContent>
          </a:graphicData>
        </a:graphic>
      </p:graphicFrame>
      <p:sp>
        <p:nvSpPr>
          <p:cNvPr id="4" name="Title 5"/>
          <p:cNvSpPr>
            <a:spLocks noGrp="1"/>
          </p:cNvSpPr>
          <p:nvPr>
            <p:ph type="title"/>
          </p:nvPr>
        </p:nvSpPr>
        <p:spPr>
          <a:xfrm>
            <a:off x="783999" y="364113"/>
            <a:ext cx="3692586" cy="621848"/>
          </a:xfrm>
        </p:spPr>
        <p:txBody>
          <a:bodyPr>
            <a:normAutofit/>
          </a:bodyPr>
          <a:lstStyle/>
          <a:p>
            <a:r>
              <a:rPr lang="en-IN" sz="2000" b="1" dirty="0" smtClean="0"/>
              <a:t>Methods of Preparation  </a:t>
            </a:r>
            <a:endParaRPr lang="en-IN" sz="2000" b="1" dirty="0"/>
          </a:p>
        </p:txBody>
      </p:sp>
      <p:sp>
        <p:nvSpPr>
          <p:cNvPr id="7" name="Title 5"/>
          <p:cNvSpPr txBox="1">
            <a:spLocks/>
          </p:cNvSpPr>
          <p:nvPr/>
        </p:nvSpPr>
        <p:spPr>
          <a:xfrm>
            <a:off x="556583" y="1549218"/>
            <a:ext cx="2051437" cy="4137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200" b="1" dirty="0" smtClean="0"/>
              <a:t>1. From Di-halide </a:t>
            </a:r>
            <a:endParaRPr lang="en-IN" sz="1200" b="1" dirty="0"/>
          </a:p>
        </p:txBody>
      </p:sp>
      <p:sp>
        <p:nvSpPr>
          <p:cNvPr id="8" name="Title 5"/>
          <p:cNvSpPr txBox="1">
            <a:spLocks/>
          </p:cNvSpPr>
          <p:nvPr/>
        </p:nvSpPr>
        <p:spPr>
          <a:xfrm>
            <a:off x="556584" y="2370160"/>
            <a:ext cx="3855064" cy="4137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200" b="1" dirty="0" smtClean="0"/>
              <a:t>2. From Calcium salts of Di-carboxylic acid</a:t>
            </a:r>
            <a:endParaRPr lang="en-IN" sz="1200" b="1" dirty="0"/>
          </a:p>
        </p:txBody>
      </p:sp>
    </p:spTree>
    <p:extLst>
      <p:ext uri="{BB962C8B-B14F-4D97-AF65-F5344CB8AC3E}">
        <p14:creationId xmlns:p14="http://schemas.microsoft.com/office/powerpoint/2010/main" val="1019716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45452307"/>
              </p:ext>
            </p:extLst>
          </p:nvPr>
        </p:nvGraphicFramePr>
        <p:xfrm>
          <a:off x="1096963" y="804075"/>
          <a:ext cx="6972300" cy="1409700"/>
        </p:xfrm>
        <a:graphic>
          <a:graphicData uri="http://schemas.openxmlformats.org/presentationml/2006/ole">
            <mc:AlternateContent xmlns:mc="http://schemas.openxmlformats.org/markup-compatibility/2006">
              <mc:Choice xmlns:v="urn:schemas-microsoft-com:vml" Requires="v">
                <p:oleObj spid="_x0000_s3163" name="CS ChemDraw Drawing" r:id="rId3" imgW="9202994" imgH="1859184" progId="ChemDraw.Document.6.0">
                  <p:embed/>
                </p:oleObj>
              </mc:Choice>
              <mc:Fallback>
                <p:oleObj name="CS ChemDraw Drawing" r:id="rId3" imgW="9202994" imgH="1859184" progId="ChemDraw.Document.6.0">
                  <p:embed/>
                  <p:pic>
                    <p:nvPicPr>
                      <p:cNvPr id="0" name=""/>
                      <p:cNvPicPr/>
                      <p:nvPr/>
                    </p:nvPicPr>
                    <p:blipFill>
                      <a:blip r:embed="rId4"/>
                      <a:stretch>
                        <a:fillRect/>
                      </a:stretch>
                    </p:blipFill>
                    <p:spPr>
                      <a:xfrm>
                        <a:off x="1096963" y="804075"/>
                        <a:ext cx="6972300" cy="1409700"/>
                      </a:xfrm>
                      <a:prstGeom prst="rect">
                        <a:avLst/>
                      </a:prstGeom>
                      <a:ln w="19050">
                        <a:solidFill>
                          <a:schemeClr val="tx1"/>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15834100"/>
              </p:ext>
            </p:extLst>
          </p:nvPr>
        </p:nvGraphicFramePr>
        <p:xfrm>
          <a:off x="2353199" y="2690814"/>
          <a:ext cx="4437215" cy="1831133"/>
        </p:xfrm>
        <a:graphic>
          <a:graphicData uri="http://schemas.openxmlformats.org/presentationml/2006/ole">
            <mc:AlternateContent xmlns:mc="http://schemas.openxmlformats.org/markup-compatibility/2006">
              <mc:Choice xmlns:v="urn:schemas-microsoft-com:vml" Requires="v">
                <p:oleObj spid="_x0000_s3164" name="CS ChemDraw Drawing" r:id="rId5" imgW="4507739" imgH="1970228" progId="ChemDraw.Document.6.0">
                  <p:embed/>
                </p:oleObj>
              </mc:Choice>
              <mc:Fallback>
                <p:oleObj name="CS ChemDraw Drawing" r:id="rId5" imgW="4507739" imgH="1970228" progId="ChemDraw.Document.6.0">
                  <p:embed/>
                  <p:pic>
                    <p:nvPicPr>
                      <p:cNvPr id="0" name=""/>
                      <p:cNvPicPr/>
                      <p:nvPr/>
                    </p:nvPicPr>
                    <p:blipFill>
                      <a:blip r:embed="rId6"/>
                      <a:stretch>
                        <a:fillRect/>
                      </a:stretch>
                    </p:blipFill>
                    <p:spPr>
                      <a:xfrm>
                        <a:off x="2353199" y="2690814"/>
                        <a:ext cx="4437215" cy="1831133"/>
                      </a:xfrm>
                      <a:prstGeom prst="rect">
                        <a:avLst/>
                      </a:prstGeom>
                      <a:ln w="19050">
                        <a:solidFill>
                          <a:schemeClr val="tx1"/>
                        </a:solidFill>
                      </a:ln>
                    </p:spPr>
                  </p:pic>
                </p:oleObj>
              </mc:Fallback>
            </mc:AlternateContent>
          </a:graphicData>
        </a:graphic>
      </p:graphicFrame>
      <p:sp>
        <p:nvSpPr>
          <p:cNvPr id="4" name="Title 5"/>
          <p:cNvSpPr txBox="1">
            <a:spLocks/>
          </p:cNvSpPr>
          <p:nvPr/>
        </p:nvSpPr>
        <p:spPr>
          <a:xfrm>
            <a:off x="978003" y="390285"/>
            <a:ext cx="5096794" cy="4137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200" b="1" dirty="0"/>
              <a:t>3</a:t>
            </a:r>
            <a:r>
              <a:rPr lang="en-IN" sz="1200" b="1" dirty="0" smtClean="0"/>
              <a:t>. From Esters of Di-carboxylic Acids ( DIECKMANN REACTION)</a:t>
            </a:r>
            <a:endParaRPr lang="en-IN" sz="1200" b="1" dirty="0"/>
          </a:p>
        </p:txBody>
      </p:sp>
      <p:sp>
        <p:nvSpPr>
          <p:cNvPr id="5" name="Title 5"/>
          <p:cNvSpPr txBox="1">
            <a:spLocks/>
          </p:cNvSpPr>
          <p:nvPr/>
        </p:nvSpPr>
        <p:spPr>
          <a:xfrm>
            <a:off x="961404" y="2277024"/>
            <a:ext cx="3848749" cy="4137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200" b="1" dirty="0" smtClean="0"/>
              <a:t>4. From Alkenes ( Simmons-Smith Reaction)</a:t>
            </a:r>
            <a:endParaRPr lang="en-IN" sz="1200" b="1" dirty="0"/>
          </a:p>
        </p:txBody>
      </p:sp>
    </p:spTree>
    <p:extLst>
      <p:ext uri="{BB962C8B-B14F-4D97-AF65-F5344CB8AC3E}">
        <p14:creationId xmlns:p14="http://schemas.microsoft.com/office/powerpoint/2010/main" val="284656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082653304"/>
              </p:ext>
            </p:extLst>
          </p:nvPr>
        </p:nvGraphicFramePr>
        <p:xfrm>
          <a:off x="2713328" y="1148592"/>
          <a:ext cx="3511924" cy="1419679"/>
        </p:xfrm>
        <a:graphic>
          <a:graphicData uri="http://schemas.openxmlformats.org/presentationml/2006/ole">
            <mc:AlternateContent xmlns:mc="http://schemas.openxmlformats.org/markup-compatibility/2006">
              <mc:Choice xmlns:v="urn:schemas-microsoft-com:vml" Requires="v">
                <p:oleObj spid="_x0000_s4169" name="CS ChemDraw Drawing" r:id="rId3" imgW="3364739" imgH="1360749" progId="ChemDraw.Document.6.0">
                  <p:embed/>
                </p:oleObj>
              </mc:Choice>
              <mc:Fallback>
                <p:oleObj name="CS ChemDraw Drawing" r:id="rId3" imgW="3364739" imgH="1360749" progId="ChemDraw.Document.6.0">
                  <p:embed/>
                  <p:pic>
                    <p:nvPicPr>
                      <p:cNvPr id="0" name=""/>
                      <p:cNvPicPr/>
                      <p:nvPr/>
                    </p:nvPicPr>
                    <p:blipFill>
                      <a:blip r:embed="rId4"/>
                      <a:stretch>
                        <a:fillRect/>
                      </a:stretch>
                    </p:blipFill>
                    <p:spPr>
                      <a:xfrm>
                        <a:off x="2713328" y="1148592"/>
                        <a:ext cx="3511924" cy="1419679"/>
                      </a:xfrm>
                      <a:prstGeom prst="rect">
                        <a:avLst/>
                      </a:prstGeom>
                      <a:ln w="19050">
                        <a:solidFill>
                          <a:schemeClr val="tx1"/>
                        </a:solidFill>
                      </a:ln>
                    </p:spPr>
                  </p:pic>
                </p:oleObj>
              </mc:Fallback>
            </mc:AlternateContent>
          </a:graphicData>
        </a:graphic>
      </p:graphicFrame>
      <p:sp>
        <p:nvSpPr>
          <p:cNvPr id="4" name="Title 5"/>
          <p:cNvSpPr txBox="1">
            <a:spLocks/>
          </p:cNvSpPr>
          <p:nvPr/>
        </p:nvSpPr>
        <p:spPr>
          <a:xfrm>
            <a:off x="987734" y="551592"/>
            <a:ext cx="3848749" cy="4137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200" b="1" dirty="0"/>
              <a:t>5</a:t>
            </a:r>
            <a:r>
              <a:rPr lang="en-IN" sz="1200" b="1" dirty="0" smtClean="0"/>
              <a:t>. From Aromatic Hydrocarbon</a:t>
            </a:r>
            <a:endParaRPr lang="en-IN" sz="1200" b="1" dirty="0"/>
          </a:p>
        </p:txBody>
      </p:sp>
    </p:spTree>
    <p:extLst>
      <p:ext uri="{BB962C8B-B14F-4D97-AF65-F5344CB8AC3E}">
        <p14:creationId xmlns:p14="http://schemas.microsoft.com/office/powerpoint/2010/main" val="371400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987311248"/>
              </p:ext>
            </p:extLst>
          </p:nvPr>
        </p:nvGraphicFramePr>
        <p:xfrm>
          <a:off x="3855999" y="2064676"/>
          <a:ext cx="4291013" cy="1091992"/>
        </p:xfrm>
        <a:graphic>
          <a:graphicData uri="http://schemas.openxmlformats.org/presentationml/2006/ole">
            <mc:AlternateContent xmlns:mc="http://schemas.openxmlformats.org/markup-compatibility/2006">
              <mc:Choice xmlns:v="urn:schemas-microsoft-com:vml" Requires="v">
                <p:oleObj spid="_x0000_s5211" name="CS ChemDraw Drawing" r:id="rId3" imgW="4291078" imgH="1011700" progId="ChemDraw.Document.6.0">
                  <p:embed/>
                </p:oleObj>
              </mc:Choice>
              <mc:Fallback>
                <p:oleObj name="CS ChemDraw Drawing" r:id="rId3" imgW="4291078" imgH="1011700" progId="ChemDraw.Document.6.0">
                  <p:embed/>
                  <p:pic>
                    <p:nvPicPr>
                      <p:cNvPr id="0" name=""/>
                      <p:cNvPicPr/>
                      <p:nvPr/>
                    </p:nvPicPr>
                    <p:blipFill>
                      <a:blip r:embed="rId4"/>
                      <a:stretch>
                        <a:fillRect/>
                      </a:stretch>
                    </p:blipFill>
                    <p:spPr>
                      <a:xfrm>
                        <a:off x="3855999" y="2064676"/>
                        <a:ext cx="4291013" cy="1091992"/>
                      </a:xfrm>
                      <a:prstGeom prst="rect">
                        <a:avLst/>
                      </a:prstGeom>
                      <a:solidFill>
                        <a:schemeClr val="accent4">
                          <a:lumMod val="20000"/>
                          <a:lumOff val="80000"/>
                        </a:schemeClr>
                      </a:solidFill>
                      <a:ln w="19050">
                        <a:solidFill>
                          <a:schemeClr val="tx1"/>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03772486"/>
              </p:ext>
            </p:extLst>
          </p:nvPr>
        </p:nvGraphicFramePr>
        <p:xfrm>
          <a:off x="3855999" y="3362729"/>
          <a:ext cx="4291013" cy="1011237"/>
        </p:xfrm>
        <a:graphic>
          <a:graphicData uri="http://schemas.openxmlformats.org/presentationml/2006/ole">
            <mc:AlternateContent xmlns:mc="http://schemas.openxmlformats.org/markup-compatibility/2006">
              <mc:Choice xmlns:v="urn:schemas-microsoft-com:vml" Requires="v">
                <p:oleObj spid="_x0000_s5212" name="CS ChemDraw Drawing" r:id="rId5" imgW="4135518" imgH="1011700" progId="ChemDraw.Document.6.0">
                  <p:embed/>
                </p:oleObj>
              </mc:Choice>
              <mc:Fallback>
                <p:oleObj name="CS ChemDraw Drawing" r:id="rId5" imgW="4135518" imgH="1011700" progId="ChemDraw.Document.6.0">
                  <p:embed/>
                  <p:pic>
                    <p:nvPicPr>
                      <p:cNvPr id="0" name=""/>
                      <p:cNvPicPr/>
                      <p:nvPr/>
                    </p:nvPicPr>
                    <p:blipFill>
                      <a:blip r:embed="rId6"/>
                      <a:stretch>
                        <a:fillRect/>
                      </a:stretch>
                    </p:blipFill>
                    <p:spPr>
                      <a:xfrm>
                        <a:off x="3855999" y="3362729"/>
                        <a:ext cx="4291013" cy="1011237"/>
                      </a:xfrm>
                      <a:prstGeom prst="rect">
                        <a:avLst/>
                      </a:prstGeom>
                      <a:solidFill>
                        <a:schemeClr val="bg2"/>
                      </a:solidFill>
                      <a:ln w="19050">
                        <a:solidFill>
                          <a:schemeClr val="tx1"/>
                        </a:solidFill>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107215407"/>
              </p:ext>
            </p:extLst>
          </p:nvPr>
        </p:nvGraphicFramePr>
        <p:xfrm>
          <a:off x="3855999" y="898087"/>
          <a:ext cx="4230688" cy="1011238"/>
        </p:xfrm>
        <a:graphic>
          <a:graphicData uri="http://schemas.openxmlformats.org/presentationml/2006/ole">
            <mc:AlternateContent xmlns:mc="http://schemas.openxmlformats.org/markup-compatibility/2006">
              <mc:Choice xmlns:v="urn:schemas-microsoft-com:vml" Requires="v">
                <p:oleObj spid="_x0000_s5213" name="CS ChemDraw Drawing" r:id="rId7" imgW="4230329" imgH="1011338" progId="ChemDraw.Document.6.0">
                  <p:embed/>
                </p:oleObj>
              </mc:Choice>
              <mc:Fallback>
                <p:oleObj name="CS ChemDraw Drawing" r:id="rId7" imgW="4230329" imgH="1011338" progId="ChemDraw.Document.6.0">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5999" y="898087"/>
                        <a:ext cx="4230688" cy="1011238"/>
                      </a:xfrm>
                      <a:prstGeom prst="rect">
                        <a:avLst/>
                      </a:prstGeom>
                      <a:solidFill>
                        <a:schemeClr val="accent2">
                          <a:lumMod val="20000"/>
                          <a:lumOff val="80000"/>
                        </a:schemeClr>
                      </a:solidFill>
                      <a:ln w="19050">
                        <a:solidFill>
                          <a:schemeClr val="tx1"/>
                        </a:solidFill>
                      </a:ln>
                    </p:spPr>
                  </p:pic>
                </p:oleObj>
              </mc:Fallback>
            </mc:AlternateContent>
          </a:graphicData>
        </a:graphic>
      </p:graphicFrame>
      <p:sp>
        <p:nvSpPr>
          <p:cNvPr id="6" name="Title 5"/>
          <p:cNvSpPr txBox="1">
            <a:spLocks/>
          </p:cNvSpPr>
          <p:nvPr/>
        </p:nvSpPr>
        <p:spPr>
          <a:xfrm>
            <a:off x="555888" y="479297"/>
            <a:ext cx="3848749" cy="4137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800" b="1" dirty="0" smtClean="0"/>
              <a:t>1.Ring Opening Reactions </a:t>
            </a:r>
            <a:endParaRPr lang="en-IN" sz="1800" b="1" dirty="0"/>
          </a:p>
        </p:txBody>
      </p:sp>
      <p:sp>
        <p:nvSpPr>
          <p:cNvPr id="7" name="Title 5"/>
          <p:cNvSpPr txBox="1">
            <a:spLocks/>
          </p:cNvSpPr>
          <p:nvPr/>
        </p:nvSpPr>
        <p:spPr>
          <a:xfrm>
            <a:off x="836833" y="1403706"/>
            <a:ext cx="2859199" cy="4137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200" b="1" dirty="0" smtClean="0">
                <a:solidFill>
                  <a:srgbClr val="FF0000"/>
                </a:solidFill>
              </a:rPr>
              <a:t>A. Addition of Cl2 and Br2</a:t>
            </a:r>
            <a:endParaRPr lang="en-IN" sz="1200" b="1" dirty="0">
              <a:solidFill>
                <a:srgbClr val="FF0000"/>
              </a:solidFill>
            </a:endParaRPr>
          </a:p>
        </p:txBody>
      </p:sp>
      <p:sp>
        <p:nvSpPr>
          <p:cNvPr id="8" name="Title 5"/>
          <p:cNvSpPr txBox="1">
            <a:spLocks/>
          </p:cNvSpPr>
          <p:nvPr/>
        </p:nvSpPr>
        <p:spPr>
          <a:xfrm>
            <a:off x="908394" y="2471732"/>
            <a:ext cx="2716075" cy="4137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200" b="1" dirty="0" smtClean="0">
                <a:solidFill>
                  <a:srgbClr val="C00000"/>
                </a:solidFill>
              </a:rPr>
              <a:t>B. Addition of HBr and HI</a:t>
            </a:r>
            <a:endParaRPr lang="en-IN" sz="1200" b="1" dirty="0">
              <a:solidFill>
                <a:srgbClr val="C00000"/>
              </a:solidFill>
            </a:endParaRPr>
          </a:p>
        </p:txBody>
      </p:sp>
      <p:sp>
        <p:nvSpPr>
          <p:cNvPr id="9" name="Title 5"/>
          <p:cNvSpPr txBox="1">
            <a:spLocks/>
          </p:cNvSpPr>
          <p:nvPr/>
        </p:nvSpPr>
        <p:spPr>
          <a:xfrm>
            <a:off x="693708" y="3661453"/>
            <a:ext cx="2843295" cy="4137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200" b="1" dirty="0" smtClean="0">
                <a:solidFill>
                  <a:srgbClr val="0070C0"/>
                </a:solidFill>
              </a:rPr>
              <a:t>C. </a:t>
            </a:r>
            <a:r>
              <a:rPr lang="en-IN" sz="1200" b="1" dirty="0">
                <a:solidFill>
                  <a:srgbClr val="0070C0"/>
                </a:solidFill>
              </a:rPr>
              <a:t>Addition </a:t>
            </a:r>
            <a:r>
              <a:rPr lang="en-IN" sz="1200" b="1" dirty="0" smtClean="0">
                <a:solidFill>
                  <a:srgbClr val="0070C0"/>
                </a:solidFill>
              </a:rPr>
              <a:t>of H2</a:t>
            </a:r>
            <a:endParaRPr lang="en-IN" sz="1200" b="1" dirty="0">
              <a:solidFill>
                <a:srgbClr val="0070C0"/>
              </a:solidFill>
            </a:endParaRPr>
          </a:p>
        </p:txBody>
      </p:sp>
    </p:spTree>
    <p:extLst>
      <p:ext uri="{BB962C8B-B14F-4D97-AF65-F5344CB8AC3E}">
        <p14:creationId xmlns:p14="http://schemas.microsoft.com/office/powerpoint/2010/main" val="70718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noGrp="1"/>
          </p:cNvSpPr>
          <p:nvPr>
            <p:ph type="title"/>
          </p:nvPr>
        </p:nvSpPr>
        <p:spPr>
          <a:xfrm>
            <a:off x="1095025" y="613187"/>
            <a:ext cx="3182778" cy="5318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800" b="1" dirty="0" smtClean="0"/>
              <a:t>2.Substitution Reactions</a:t>
            </a:r>
            <a:endParaRPr lang="en-IN" sz="18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3906199808"/>
              </p:ext>
            </p:extLst>
          </p:nvPr>
        </p:nvGraphicFramePr>
        <p:xfrm>
          <a:off x="2680156" y="1144988"/>
          <a:ext cx="3619500" cy="3138487"/>
        </p:xfrm>
        <a:graphic>
          <a:graphicData uri="http://schemas.openxmlformats.org/presentationml/2006/ole">
            <mc:AlternateContent xmlns:mc="http://schemas.openxmlformats.org/markup-compatibility/2006">
              <mc:Choice xmlns:v="urn:schemas-microsoft-com:vml" Requires="v">
                <p:oleObj spid="_x0000_s9223" name="CS ChemDraw Drawing" r:id="rId3" imgW="4303369" imgH="3735006" progId="ChemDraw.Document.6.0">
                  <p:embed/>
                </p:oleObj>
              </mc:Choice>
              <mc:Fallback>
                <p:oleObj name="CS ChemDraw Drawing" r:id="rId3" imgW="4303369" imgH="3735006" progId="ChemDraw.Document.6.0">
                  <p:embed/>
                  <p:pic>
                    <p:nvPicPr>
                      <p:cNvPr id="0" name=""/>
                      <p:cNvPicPr/>
                      <p:nvPr/>
                    </p:nvPicPr>
                    <p:blipFill>
                      <a:blip r:embed="rId4"/>
                      <a:stretch>
                        <a:fillRect/>
                      </a:stretch>
                    </p:blipFill>
                    <p:spPr>
                      <a:xfrm>
                        <a:off x="2680156" y="1144988"/>
                        <a:ext cx="3619500" cy="3138487"/>
                      </a:xfrm>
                      <a:prstGeom prst="rect">
                        <a:avLst/>
                      </a:prstGeom>
                      <a:solidFill>
                        <a:schemeClr val="accent1">
                          <a:lumMod val="20000"/>
                          <a:lumOff val="80000"/>
                        </a:schemeClr>
                      </a:solidFill>
                      <a:ln w="19050">
                        <a:solidFill>
                          <a:schemeClr val="tx1"/>
                        </a:solidFill>
                      </a:ln>
                    </p:spPr>
                  </p:pic>
                </p:oleObj>
              </mc:Fallback>
            </mc:AlternateContent>
          </a:graphicData>
        </a:graphic>
      </p:graphicFrame>
    </p:spTree>
    <p:extLst>
      <p:ext uri="{BB962C8B-B14F-4D97-AF65-F5344CB8AC3E}">
        <p14:creationId xmlns:p14="http://schemas.microsoft.com/office/powerpoint/2010/main" val="3480724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547688"/>
            <a:ext cx="3936999"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667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1" y="758863"/>
            <a:ext cx="6196405" cy="2702859"/>
          </a:xfrm>
        </p:spPr>
        <p:txBody>
          <a:bodyPr>
            <a:normAutofit/>
          </a:bodyPr>
          <a:lstStyle/>
          <a:p>
            <a:r>
              <a:rPr lang="en-IN" sz="2000" b="1" dirty="0">
                <a:solidFill>
                  <a:srgbClr val="FF0000"/>
                </a:solidFill>
                <a:latin typeface="Agency FB" pitchFamily="34" charset="0"/>
              </a:rPr>
              <a:t>Angle strain</a:t>
            </a:r>
            <a:r>
              <a:rPr lang="en-IN" sz="2000" dirty="0">
                <a:latin typeface="Agency FB" pitchFamily="34" charset="0"/>
              </a:rPr>
              <a:t> occurs when bond angles deviate from the ideal bond angles to achieve maximum bond strength in a specific chemical conformation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43" y="1835392"/>
            <a:ext cx="2992466" cy="176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709" y="1922857"/>
            <a:ext cx="1941480" cy="209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36868" y="1593298"/>
            <a:ext cx="3407132" cy="26208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lnSpc>
                <a:spcPct val="150000"/>
              </a:lnSpc>
              <a:buFont typeface="Arial" pitchFamily="34" charset="0"/>
              <a:buChar char="•"/>
            </a:pPr>
            <a:r>
              <a:rPr lang="en-IN" sz="1200" dirty="0" smtClean="0">
                <a:latin typeface="Times New Roman" pitchFamily="18" charset="0"/>
                <a:cs typeface="Times New Roman" pitchFamily="18" charset="0"/>
              </a:rPr>
              <a:t>Angle strain is maximum in the case of cyclopropane thus according to the theory cyclopropane should be highly strained molecule and consequently most unstable.</a:t>
            </a:r>
          </a:p>
          <a:p>
            <a:pPr marL="285750" indent="-285750" algn="just">
              <a:lnSpc>
                <a:spcPct val="150000"/>
              </a:lnSpc>
              <a:buFont typeface="Arial" pitchFamily="34" charset="0"/>
              <a:buChar char="•"/>
            </a:pPr>
            <a:r>
              <a:rPr lang="en-IN" sz="1200" dirty="0" smtClean="0">
                <a:latin typeface="Times New Roman" pitchFamily="18" charset="0"/>
                <a:cs typeface="Times New Roman" pitchFamily="18" charset="0"/>
              </a:rPr>
              <a:t>the angle strain in case of cyclobutane is less than that in case of cyclopropane that shows greater stability. therefore cyclobutane undergoes ring opening reaction but under more drastic condition. </a:t>
            </a:r>
            <a:endParaRPr lang="en-IN" sz="1200" dirty="0">
              <a:latin typeface="Times New Roman" pitchFamily="18" charset="0"/>
              <a:cs typeface="Times New Roman" pitchFamily="18" charset="0"/>
            </a:endParaRPr>
          </a:p>
        </p:txBody>
      </p:sp>
    </p:spTree>
    <p:extLst>
      <p:ext uri="{BB962C8B-B14F-4D97-AF65-F5344CB8AC3E}">
        <p14:creationId xmlns:p14="http://schemas.microsoft.com/office/powerpoint/2010/main" val="3121906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648</TotalTime>
  <Words>1242</Words>
  <Application>Microsoft Office PowerPoint</Application>
  <PresentationFormat>On-screen Show (16:9)</PresentationFormat>
  <Paragraphs>96</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Pushpin</vt:lpstr>
      <vt:lpstr>CS ChemDraw Drawing</vt:lpstr>
      <vt:lpstr>Cycloalkanes </vt:lpstr>
      <vt:lpstr>Nomenclature </vt:lpstr>
      <vt:lpstr>Methods of Preparation  </vt:lpstr>
      <vt:lpstr>PowerPoint Presentation</vt:lpstr>
      <vt:lpstr>PowerPoint Presentation</vt:lpstr>
      <vt:lpstr>PowerPoint Presentation</vt:lpstr>
      <vt:lpstr>2.Substitution Reactions</vt:lpstr>
      <vt:lpstr>PowerPoint Presentation</vt:lpstr>
      <vt:lpstr>PowerPoint Presentation</vt:lpstr>
      <vt:lpstr>Baeyer Strain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Conformations of cyclohexane and its derivatives</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95</cp:revision>
  <dcterms:created xsi:type="dcterms:W3CDTF">2022-10-13T07:07:00Z</dcterms:created>
  <dcterms:modified xsi:type="dcterms:W3CDTF">2024-02-14T15:43:13Z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2207662624664345A310220A398221D0</vt:lpwstr>
  </property>
  <property fmtid="{D5CDD505-2E9C-101B-9397-08002B2CF9AE}" pid="3" name="KSOProductBuildVer">
    <vt:lpwstr>1033-11.2.0.11341</vt:lpwstr>
  </property>
</Properties>
</file>