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9"/>
  </p:notesMasterIdLst>
  <p:sldIdLst>
    <p:sldId id="256" r:id="rId2"/>
    <p:sldId id="257" r:id="rId3"/>
    <p:sldId id="362" r:id="rId4"/>
    <p:sldId id="363" r:id="rId5"/>
    <p:sldId id="364" r:id="rId6"/>
    <p:sldId id="365" r:id="rId7"/>
    <p:sldId id="366" r:id="rId8"/>
    <p:sldId id="367" r:id="rId9"/>
    <p:sldId id="339" r:id="rId10"/>
    <p:sldId id="359" r:id="rId11"/>
    <p:sldId id="341" r:id="rId12"/>
    <p:sldId id="360" r:id="rId13"/>
    <p:sldId id="343" r:id="rId14"/>
    <p:sldId id="344" r:id="rId15"/>
    <p:sldId id="346" r:id="rId16"/>
    <p:sldId id="347" r:id="rId17"/>
    <p:sldId id="35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59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0CDC2A-5222-4C8D-8E2D-9FB00956CB2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B285A7FC-D7B2-4301-B18C-A7AC404E1E8F}">
      <dgm:prSet/>
      <dgm:spPr/>
      <dgm:t>
        <a:bodyPr/>
        <a:lstStyle/>
        <a:p>
          <a:pPr rtl="0"/>
          <a:r>
            <a:rPr lang="en-IN" b="1" smtClean="0"/>
            <a:t>Pharmacokinetics </a:t>
          </a:r>
          <a:endParaRPr lang="en-IN"/>
        </a:p>
      </dgm:t>
    </dgm:pt>
    <dgm:pt modelId="{6E14BDDC-9FC5-4882-882E-0473444A6131}" type="parTrans" cxnId="{997C3364-79E8-474B-9967-8CAB58C4E907}">
      <dgm:prSet/>
      <dgm:spPr/>
      <dgm:t>
        <a:bodyPr/>
        <a:lstStyle/>
        <a:p>
          <a:endParaRPr lang="en-IN"/>
        </a:p>
      </dgm:t>
    </dgm:pt>
    <dgm:pt modelId="{8F381137-3592-4230-837E-5ED446FF5B4D}" type="sibTrans" cxnId="{997C3364-79E8-474B-9967-8CAB58C4E907}">
      <dgm:prSet/>
      <dgm:spPr/>
      <dgm:t>
        <a:bodyPr/>
        <a:lstStyle/>
        <a:p>
          <a:endParaRPr lang="en-IN"/>
        </a:p>
      </dgm:t>
    </dgm:pt>
    <dgm:pt modelId="{F331848F-0F8A-4B79-BABD-ABEB2A990DB8}">
      <dgm:prSet/>
      <dgm:spPr/>
      <dgm:t>
        <a:bodyPr/>
        <a:lstStyle/>
        <a:p>
          <a:pPr rtl="0"/>
          <a:r>
            <a:rPr lang="en-IN" b="1" smtClean="0"/>
            <a:t>Adverse effects </a:t>
          </a:r>
          <a:endParaRPr lang="en-IN"/>
        </a:p>
      </dgm:t>
    </dgm:pt>
    <dgm:pt modelId="{168DF748-CA8F-4F8C-B9E8-042BB8A50B99}" type="parTrans" cxnId="{EB0C98F2-626A-445E-983A-EA00B62634AB}">
      <dgm:prSet/>
      <dgm:spPr/>
      <dgm:t>
        <a:bodyPr/>
        <a:lstStyle/>
        <a:p>
          <a:endParaRPr lang="en-IN"/>
        </a:p>
      </dgm:t>
    </dgm:pt>
    <dgm:pt modelId="{588E156D-CC7F-47C1-B8D7-B6F577028A62}" type="sibTrans" cxnId="{EB0C98F2-626A-445E-983A-EA00B62634AB}">
      <dgm:prSet/>
      <dgm:spPr/>
      <dgm:t>
        <a:bodyPr/>
        <a:lstStyle/>
        <a:p>
          <a:endParaRPr lang="en-IN"/>
        </a:p>
      </dgm:t>
    </dgm:pt>
    <dgm:pt modelId="{67F364F9-DCCC-4D3C-A528-A37FF1D84CE2}">
      <dgm:prSet/>
      <dgm:spPr/>
      <dgm:t>
        <a:bodyPr/>
        <a:lstStyle/>
        <a:p>
          <a:pPr rtl="0"/>
          <a:r>
            <a:rPr lang="en-IN" dirty="0" smtClean="0"/>
            <a:t>Probenecid is generally well tolerated. Dyspepsia (indigestion) is the most common side effect</a:t>
          </a:r>
          <a:endParaRPr lang="en-IN" dirty="0"/>
        </a:p>
      </dgm:t>
    </dgm:pt>
    <dgm:pt modelId="{8FA972A9-AC78-43F6-A330-721038D59B03}" type="parTrans" cxnId="{9DAA81C6-B5C3-4D84-85DA-B8281D23723B}">
      <dgm:prSet/>
      <dgm:spPr/>
      <dgm:t>
        <a:bodyPr/>
        <a:lstStyle/>
        <a:p>
          <a:endParaRPr lang="en-IN"/>
        </a:p>
      </dgm:t>
    </dgm:pt>
    <dgm:pt modelId="{4B5A0E16-CD83-49B4-8969-FCD5E46377B1}" type="sibTrans" cxnId="{9DAA81C6-B5C3-4D84-85DA-B8281D23723B}">
      <dgm:prSet/>
      <dgm:spPr/>
      <dgm:t>
        <a:bodyPr/>
        <a:lstStyle/>
        <a:p>
          <a:endParaRPr lang="en-IN"/>
        </a:p>
      </dgm:t>
    </dgm:pt>
    <dgm:pt modelId="{C215898B-D107-40E0-BC78-06E4BECABF63}">
      <dgm:prSet/>
      <dgm:spPr/>
      <dgm:t>
        <a:bodyPr/>
        <a:lstStyle/>
        <a:p>
          <a:pPr rtl="0"/>
          <a:r>
            <a:rPr lang="en-IN" b="1" smtClean="0"/>
            <a:t>Uses</a:t>
          </a:r>
          <a:endParaRPr lang="en-IN"/>
        </a:p>
      </dgm:t>
    </dgm:pt>
    <dgm:pt modelId="{5978B8AA-F13A-4332-9BB9-037BA75EEEBE}" type="parTrans" cxnId="{A7A6F202-1426-4735-83F0-43ADC94535A9}">
      <dgm:prSet/>
      <dgm:spPr/>
      <dgm:t>
        <a:bodyPr/>
        <a:lstStyle/>
        <a:p>
          <a:endParaRPr lang="en-IN"/>
        </a:p>
      </dgm:t>
    </dgm:pt>
    <dgm:pt modelId="{566EE2C4-0F66-4EE1-B953-BC75C7A55982}" type="sibTrans" cxnId="{A7A6F202-1426-4735-83F0-43ADC94535A9}">
      <dgm:prSet/>
      <dgm:spPr/>
      <dgm:t>
        <a:bodyPr/>
        <a:lstStyle/>
        <a:p>
          <a:endParaRPr lang="en-IN"/>
        </a:p>
      </dgm:t>
    </dgm:pt>
    <dgm:pt modelId="{C08C3679-5BF2-4E2E-BB5E-20E19C19150E}">
      <dgm:prSet/>
      <dgm:spPr/>
      <dgm:t>
        <a:bodyPr/>
        <a:lstStyle/>
        <a:p>
          <a:pPr rtl="0"/>
          <a:r>
            <a:rPr lang="en-IN" smtClean="0"/>
            <a:t>Chronic gout and hyperuricaemia: Probenecid is a second line/adjuvant drug to allopurinol.</a:t>
          </a:r>
          <a:endParaRPr lang="en-IN"/>
        </a:p>
      </dgm:t>
    </dgm:pt>
    <dgm:pt modelId="{854CF9C0-CD29-461F-871A-E48E5B6F52AD}" type="parTrans" cxnId="{F6B16EC6-44E5-4389-8C77-64D96C1B5B34}">
      <dgm:prSet/>
      <dgm:spPr/>
      <dgm:t>
        <a:bodyPr/>
        <a:lstStyle/>
        <a:p>
          <a:endParaRPr lang="en-IN"/>
        </a:p>
      </dgm:t>
    </dgm:pt>
    <dgm:pt modelId="{81D84FEC-54A0-4829-B8AD-6AE30D55C15F}" type="sibTrans" cxnId="{F6B16EC6-44E5-4389-8C77-64D96C1B5B34}">
      <dgm:prSet/>
      <dgm:spPr/>
      <dgm:t>
        <a:bodyPr/>
        <a:lstStyle/>
        <a:p>
          <a:endParaRPr lang="en-IN"/>
        </a:p>
      </dgm:t>
    </dgm:pt>
    <dgm:pt modelId="{6176DB4A-121D-4055-9047-DE20346BA695}">
      <dgm:prSet/>
      <dgm:spPr/>
      <dgm:t>
        <a:bodyPr/>
        <a:lstStyle/>
        <a:p>
          <a:pPr algn="l" rtl="0"/>
          <a:r>
            <a:rPr lang="en-IN" dirty="0" smtClean="0"/>
            <a:t>Probenecid is completely absorbed orally; 90% plasma protein bound: partly conjugated in liver and </a:t>
          </a:r>
          <a:r>
            <a:rPr lang="en-IN" dirty="0" err="1" smtClean="0"/>
            <a:t>excre</a:t>
          </a:r>
          <a:r>
            <a:rPr lang="en-IN" dirty="0" smtClean="0"/>
            <a:t> ted by the kidney; plasma t½ is 6-8 hours. </a:t>
          </a:r>
          <a:endParaRPr lang="en-IN" dirty="0"/>
        </a:p>
      </dgm:t>
    </dgm:pt>
    <dgm:pt modelId="{AC7B06F7-2A71-4F6E-82A0-71E8C3EB3964}" type="sibTrans" cxnId="{FDB956B6-762C-43DD-A10E-41A2E22A8DAE}">
      <dgm:prSet/>
      <dgm:spPr/>
      <dgm:t>
        <a:bodyPr/>
        <a:lstStyle/>
        <a:p>
          <a:endParaRPr lang="en-IN"/>
        </a:p>
      </dgm:t>
    </dgm:pt>
    <dgm:pt modelId="{10FE7416-BB49-48C8-8242-B0F990DA4981}" type="parTrans" cxnId="{FDB956B6-762C-43DD-A10E-41A2E22A8DAE}">
      <dgm:prSet/>
      <dgm:spPr/>
      <dgm:t>
        <a:bodyPr/>
        <a:lstStyle/>
        <a:p>
          <a:endParaRPr lang="en-IN"/>
        </a:p>
      </dgm:t>
    </dgm:pt>
    <dgm:pt modelId="{C3CA88DA-56E7-44CC-AF00-2529EEA37B69}" type="pres">
      <dgm:prSet presAssocID="{730CDC2A-5222-4C8D-8E2D-9FB00956CB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20D23335-C407-406A-B352-D241107E683D}" type="pres">
      <dgm:prSet presAssocID="{B285A7FC-D7B2-4301-B18C-A7AC404E1E8F}" presName="composite" presStyleCnt="0"/>
      <dgm:spPr/>
    </dgm:pt>
    <dgm:pt modelId="{A2CE2047-191D-4FB0-88F6-6CF7CFD458A6}" type="pres">
      <dgm:prSet presAssocID="{B285A7FC-D7B2-4301-B18C-A7AC404E1E8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7C93406-5DEE-4E7F-855E-C884DA723682}" type="pres">
      <dgm:prSet presAssocID="{B285A7FC-D7B2-4301-B18C-A7AC404E1E8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35B8D3C-257E-4FC4-AA45-4D94720A2E46}" type="pres">
      <dgm:prSet presAssocID="{8F381137-3592-4230-837E-5ED446FF5B4D}" presName="space" presStyleCnt="0"/>
      <dgm:spPr/>
    </dgm:pt>
    <dgm:pt modelId="{7C822357-6578-4C87-9AB8-A1BA36F8A994}" type="pres">
      <dgm:prSet presAssocID="{F331848F-0F8A-4B79-BABD-ABEB2A990DB8}" presName="composite" presStyleCnt="0"/>
      <dgm:spPr/>
    </dgm:pt>
    <dgm:pt modelId="{8CF6BF2C-B423-4A68-A844-E2C7D24D1C84}" type="pres">
      <dgm:prSet presAssocID="{F331848F-0F8A-4B79-BABD-ABEB2A990DB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9A554FF-C7ED-4FE4-B551-AEC54F74F7A2}" type="pres">
      <dgm:prSet presAssocID="{F331848F-0F8A-4B79-BABD-ABEB2A990DB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709E57F-4CF3-4BF7-BCF4-71F52A753AC2}" type="pres">
      <dgm:prSet presAssocID="{588E156D-CC7F-47C1-B8D7-B6F577028A62}" presName="space" presStyleCnt="0"/>
      <dgm:spPr/>
    </dgm:pt>
    <dgm:pt modelId="{F60D440E-0C45-40D7-9F5D-627AF38FC3A0}" type="pres">
      <dgm:prSet presAssocID="{C215898B-D107-40E0-BC78-06E4BECABF63}" presName="composite" presStyleCnt="0"/>
      <dgm:spPr/>
    </dgm:pt>
    <dgm:pt modelId="{AFA2231B-9C07-4A76-9A49-7AB48596EBC5}" type="pres">
      <dgm:prSet presAssocID="{C215898B-D107-40E0-BC78-06E4BECABF6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E02D3BA-8B2B-420D-ACC2-FE0148AC97E3}" type="pres">
      <dgm:prSet presAssocID="{C215898B-D107-40E0-BC78-06E4BECABF6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9DAA81C6-B5C3-4D84-85DA-B8281D23723B}" srcId="{F331848F-0F8A-4B79-BABD-ABEB2A990DB8}" destId="{67F364F9-DCCC-4D3C-A528-A37FF1D84CE2}" srcOrd="0" destOrd="0" parTransId="{8FA972A9-AC78-43F6-A330-721038D59B03}" sibTransId="{4B5A0E16-CD83-49B4-8969-FCD5E46377B1}"/>
    <dgm:cxn modelId="{6500C91F-AB82-4D7D-B397-A8FCF34EA6DF}" type="presOf" srcId="{B285A7FC-D7B2-4301-B18C-A7AC404E1E8F}" destId="{A2CE2047-191D-4FB0-88F6-6CF7CFD458A6}" srcOrd="0" destOrd="0" presId="urn:microsoft.com/office/officeart/2005/8/layout/hList1"/>
    <dgm:cxn modelId="{997C3364-79E8-474B-9967-8CAB58C4E907}" srcId="{730CDC2A-5222-4C8D-8E2D-9FB00956CB26}" destId="{B285A7FC-D7B2-4301-B18C-A7AC404E1E8F}" srcOrd="0" destOrd="0" parTransId="{6E14BDDC-9FC5-4882-882E-0473444A6131}" sibTransId="{8F381137-3592-4230-837E-5ED446FF5B4D}"/>
    <dgm:cxn modelId="{01637AED-7C27-4D71-BDA9-0A41D524D791}" type="presOf" srcId="{6176DB4A-121D-4055-9047-DE20346BA695}" destId="{77C93406-5DEE-4E7F-855E-C884DA723682}" srcOrd="0" destOrd="0" presId="urn:microsoft.com/office/officeart/2005/8/layout/hList1"/>
    <dgm:cxn modelId="{A260B48D-63D6-4DF6-A978-7E042B073B1B}" type="presOf" srcId="{730CDC2A-5222-4C8D-8E2D-9FB00956CB26}" destId="{C3CA88DA-56E7-44CC-AF00-2529EEA37B69}" srcOrd="0" destOrd="0" presId="urn:microsoft.com/office/officeart/2005/8/layout/hList1"/>
    <dgm:cxn modelId="{A7A6F202-1426-4735-83F0-43ADC94535A9}" srcId="{730CDC2A-5222-4C8D-8E2D-9FB00956CB26}" destId="{C215898B-D107-40E0-BC78-06E4BECABF63}" srcOrd="2" destOrd="0" parTransId="{5978B8AA-F13A-4332-9BB9-037BA75EEEBE}" sibTransId="{566EE2C4-0F66-4EE1-B953-BC75C7A55982}"/>
    <dgm:cxn modelId="{FDB956B6-762C-43DD-A10E-41A2E22A8DAE}" srcId="{B285A7FC-D7B2-4301-B18C-A7AC404E1E8F}" destId="{6176DB4A-121D-4055-9047-DE20346BA695}" srcOrd="0" destOrd="0" parTransId="{10FE7416-BB49-48C8-8242-B0F990DA4981}" sibTransId="{AC7B06F7-2A71-4F6E-82A0-71E8C3EB3964}"/>
    <dgm:cxn modelId="{EB0C98F2-626A-445E-983A-EA00B62634AB}" srcId="{730CDC2A-5222-4C8D-8E2D-9FB00956CB26}" destId="{F331848F-0F8A-4B79-BABD-ABEB2A990DB8}" srcOrd="1" destOrd="0" parTransId="{168DF748-CA8F-4F8C-B9E8-042BB8A50B99}" sibTransId="{588E156D-CC7F-47C1-B8D7-B6F577028A62}"/>
    <dgm:cxn modelId="{9AE6135B-099D-42F0-9020-1AEB960582ED}" type="presOf" srcId="{C215898B-D107-40E0-BC78-06E4BECABF63}" destId="{AFA2231B-9C07-4A76-9A49-7AB48596EBC5}" srcOrd="0" destOrd="0" presId="urn:microsoft.com/office/officeart/2005/8/layout/hList1"/>
    <dgm:cxn modelId="{FF2B99F3-FC21-445E-A763-648F2705B3AD}" type="presOf" srcId="{C08C3679-5BF2-4E2E-BB5E-20E19C19150E}" destId="{3E02D3BA-8B2B-420D-ACC2-FE0148AC97E3}" srcOrd="0" destOrd="0" presId="urn:microsoft.com/office/officeart/2005/8/layout/hList1"/>
    <dgm:cxn modelId="{65DAB100-5CED-4A9E-9292-38D40C8166CE}" type="presOf" srcId="{67F364F9-DCCC-4D3C-A528-A37FF1D84CE2}" destId="{C9A554FF-C7ED-4FE4-B551-AEC54F74F7A2}" srcOrd="0" destOrd="0" presId="urn:microsoft.com/office/officeart/2005/8/layout/hList1"/>
    <dgm:cxn modelId="{F6B16EC6-44E5-4389-8C77-64D96C1B5B34}" srcId="{C215898B-D107-40E0-BC78-06E4BECABF63}" destId="{C08C3679-5BF2-4E2E-BB5E-20E19C19150E}" srcOrd="0" destOrd="0" parTransId="{854CF9C0-CD29-461F-871A-E48E5B6F52AD}" sibTransId="{81D84FEC-54A0-4829-B8AD-6AE30D55C15F}"/>
    <dgm:cxn modelId="{4E06ED2F-80F7-4C47-B9D7-C3D11E534D0B}" type="presOf" srcId="{F331848F-0F8A-4B79-BABD-ABEB2A990DB8}" destId="{8CF6BF2C-B423-4A68-A844-E2C7D24D1C84}" srcOrd="0" destOrd="0" presId="urn:microsoft.com/office/officeart/2005/8/layout/hList1"/>
    <dgm:cxn modelId="{2160BC3E-652D-42E3-B1B5-0DD2AF9216DB}" type="presParOf" srcId="{C3CA88DA-56E7-44CC-AF00-2529EEA37B69}" destId="{20D23335-C407-406A-B352-D241107E683D}" srcOrd="0" destOrd="0" presId="urn:microsoft.com/office/officeart/2005/8/layout/hList1"/>
    <dgm:cxn modelId="{649A7502-DF3E-4F18-A3A3-7784ACCA1E05}" type="presParOf" srcId="{20D23335-C407-406A-B352-D241107E683D}" destId="{A2CE2047-191D-4FB0-88F6-6CF7CFD458A6}" srcOrd="0" destOrd="0" presId="urn:microsoft.com/office/officeart/2005/8/layout/hList1"/>
    <dgm:cxn modelId="{781E2607-7671-49B8-9CAF-3E694F0D37DC}" type="presParOf" srcId="{20D23335-C407-406A-B352-D241107E683D}" destId="{77C93406-5DEE-4E7F-855E-C884DA723682}" srcOrd="1" destOrd="0" presId="urn:microsoft.com/office/officeart/2005/8/layout/hList1"/>
    <dgm:cxn modelId="{130ACDCD-A120-41A1-BB21-96F5903E174D}" type="presParOf" srcId="{C3CA88DA-56E7-44CC-AF00-2529EEA37B69}" destId="{E35B8D3C-257E-4FC4-AA45-4D94720A2E46}" srcOrd="1" destOrd="0" presId="urn:microsoft.com/office/officeart/2005/8/layout/hList1"/>
    <dgm:cxn modelId="{4CC633C5-83E1-44A8-9D6F-EDFAA51712E8}" type="presParOf" srcId="{C3CA88DA-56E7-44CC-AF00-2529EEA37B69}" destId="{7C822357-6578-4C87-9AB8-A1BA36F8A994}" srcOrd="2" destOrd="0" presId="urn:microsoft.com/office/officeart/2005/8/layout/hList1"/>
    <dgm:cxn modelId="{861B0316-3B3B-41A1-BA25-53DC791DACC4}" type="presParOf" srcId="{7C822357-6578-4C87-9AB8-A1BA36F8A994}" destId="{8CF6BF2C-B423-4A68-A844-E2C7D24D1C84}" srcOrd="0" destOrd="0" presId="urn:microsoft.com/office/officeart/2005/8/layout/hList1"/>
    <dgm:cxn modelId="{5F765053-0175-46FA-B2D9-CB915D387AB8}" type="presParOf" srcId="{7C822357-6578-4C87-9AB8-A1BA36F8A994}" destId="{C9A554FF-C7ED-4FE4-B551-AEC54F74F7A2}" srcOrd="1" destOrd="0" presId="urn:microsoft.com/office/officeart/2005/8/layout/hList1"/>
    <dgm:cxn modelId="{217CAF74-A4EF-47E7-8C26-485FDEDCE730}" type="presParOf" srcId="{C3CA88DA-56E7-44CC-AF00-2529EEA37B69}" destId="{D709E57F-4CF3-4BF7-BCF4-71F52A753AC2}" srcOrd="3" destOrd="0" presId="urn:microsoft.com/office/officeart/2005/8/layout/hList1"/>
    <dgm:cxn modelId="{0AA120A8-972F-4440-8A07-C25216CF1705}" type="presParOf" srcId="{C3CA88DA-56E7-44CC-AF00-2529EEA37B69}" destId="{F60D440E-0C45-40D7-9F5D-627AF38FC3A0}" srcOrd="4" destOrd="0" presId="urn:microsoft.com/office/officeart/2005/8/layout/hList1"/>
    <dgm:cxn modelId="{8DF82171-2D14-4C71-A882-252F13C7B744}" type="presParOf" srcId="{F60D440E-0C45-40D7-9F5D-627AF38FC3A0}" destId="{AFA2231B-9C07-4A76-9A49-7AB48596EBC5}" srcOrd="0" destOrd="0" presId="urn:microsoft.com/office/officeart/2005/8/layout/hList1"/>
    <dgm:cxn modelId="{F9E0FF96-C0FE-48E3-8681-B5E13AFDE4D2}" type="presParOf" srcId="{F60D440E-0C45-40D7-9F5D-627AF38FC3A0}" destId="{3E02D3BA-8B2B-420D-ACC2-FE0148AC97E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E2047-191D-4FB0-88F6-6CF7CFD458A6}">
      <dsp:nvSpPr>
        <dsp:cNvPr id="0" name=""/>
        <dsp:cNvSpPr/>
      </dsp:nvSpPr>
      <dsp:spPr>
        <a:xfrm>
          <a:off x="3446" y="44191"/>
          <a:ext cx="3360585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smtClean="0"/>
            <a:t>Pharmacokinetics </a:t>
          </a:r>
          <a:endParaRPr lang="en-IN" sz="2400" kern="1200"/>
        </a:p>
      </dsp:txBody>
      <dsp:txXfrm>
        <a:off x="3446" y="44191"/>
        <a:ext cx="3360585" cy="691200"/>
      </dsp:txXfrm>
    </dsp:sp>
    <dsp:sp modelId="{77C93406-5DEE-4E7F-855E-C884DA723682}">
      <dsp:nvSpPr>
        <dsp:cNvPr id="0" name=""/>
        <dsp:cNvSpPr/>
      </dsp:nvSpPr>
      <dsp:spPr>
        <a:xfrm>
          <a:off x="3446" y="735391"/>
          <a:ext cx="3360585" cy="2898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 smtClean="0"/>
            <a:t>Probenecid is completely absorbed orally; 90% plasma protein bound: partly conjugated in liver and </a:t>
          </a:r>
          <a:r>
            <a:rPr lang="en-IN" sz="2400" kern="1200" dirty="0" err="1" smtClean="0"/>
            <a:t>excre</a:t>
          </a:r>
          <a:r>
            <a:rPr lang="en-IN" sz="2400" kern="1200" dirty="0" smtClean="0"/>
            <a:t> ted by the kidney; plasma t½ is 6-8 hours. </a:t>
          </a:r>
          <a:endParaRPr lang="en-IN" sz="2400" kern="1200" dirty="0"/>
        </a:p>
      </dsp:txBody>
      <dsp:txXfrm>
        <a:off x="3446" y="735391"/>
        <a:ext cx="3360585" cy="2898720"/>
      </dsp:txXfrm>
    </dsp:sp>
    <dsp:sp modelId="{8CF6BF2C-B423-4A68-A844-E2C7D24D1C84}">
      <dsp:nvSpPr>
        <dsp:cNvPr id="0" name=""/>
        <dsp:cNvSpPr/>
      </dsp:nvSpPr>
      <dsp:spPr>
        <a:xfrm>
          <a:off x="3834514" y="44191"/>
          <a:ext cx="3360585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smtClean="0"/>
            <a:t>Adverse effects </a:t>
          </a:r>
          <a:endParaRPr lang="en-IN" sz="2400" kern="1200"/>
        </a:p>
      </dsp:txBody>
      <dsp:txXfrm>
        <a:off x="3834514" y="44191"/>
        <a:ext cx="3360585" cy="691200"/>
      </dsp:txXfrm>
    </dsp:sp>
    <dsp:sp modelId="{C9A554FF-C7ED-4FE4-B551-AEC54F74F7A2}">
      <dsp:nvSpPr>
        <dsp:cNvPr id="0" name=""/>
        <dsp:cNvSpPr/>
      </dsp:nvSpPr>
      <dsp:spPr>
        <a:xfrm>
          <a:off x="3834514" y="735391"/>
          <a:ext cx="3360585" cy="2898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 smtClean="0"/>
            <a:t>Probenecid is generally well tolerated. Dyspepsia (indigestion) is the most common side effect</a:t>
          </a:r>
          <a:endParaRPr lang="en-IN" sz="2400" kern="1200" dirty="0"/>
        </a:p>
      </dsp:txBody>
      <dsp:txXfrm>
        <a:off x="3834514" y="735391"/>
        <a:ext cx="3360585" cy="2898720"/>
      </dsp:txXfrm>
    </dsp:sp>
    <dsp:sp modelId="{AFA2231B-9C07-4A76-9A49-7AB48596EBC5}">
      <dsp:nvSpPr>
        <dsp:cNvPr id="0" name=""/>
        <dsp:cNvSpPr/>
      </dsp:nvSpPr>
      <dsp:spPr>
        <a:xfrm>
          <a:off x="7665582" y="44191"/>
          <a:ext cx="3360585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smtClean="0"/>
            <a:t>Uses</a:t>
          </a:r>
          <a:endParaRPr lang="en-IN" sz="2400" kern="1200"/>
        </a:p>
      </dsp:txBody>
      <dsp:txXfrm>
        <a:off x="7665582" y="44191"/>
        <a:ext cx="3360585" cy="691200"/>
      </dsp:txXfrm>
    </dsp:sp>
    <dsp:sp modelId="{3E02D3BA-8B2B-420D-ACC2-FE0148AC97E3}">
      <dsp:nvSpPr>
        <dsp:cNvPr id="0" name=""/>
        <dsp:cNvSpPr/>
      </dsp:nvSpPr>
      <dsp:spPr>
        <a:xfrm>
          <a:off x="7665582" y="735391"/>
          <a:ext cx="3360585" cy="2898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smtClean="0"/>
            <a:t>Chronic gout and hyperuricaemia: Probenecid is a second line/adjuvant drug to allopurinol.</a:t>
          </a:r>
          <a:endParaRPr lang="en-IN" sz="2400" kern="1200"/>
        </a:p>
      </dsp:txBody>
      <dsp:txXfrm>
        <a:off x="7665582" y="735391"/>
        <a:ext cx="3360585" cy="2898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36743-E2AB-428A-B793-083A57DBF00B}" type="datetimeFigureOut">
              <a:rPr lang="en-IN" smtClean="0"/>
              <a:t>24-02-2024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10BD-7A65-4DE3-A69E-7F317B84AF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2162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3D146E8-D04B-4661-B730-DCF1064DA1AA}" type="datetimeFigureOut">
              <a:rPr lang="en-IN" smtClean="0"/>
              <a:t>24-02-2024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6308509-9FA9-4602-B5F2-0FAD517AB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1396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8509-9FA9-4602-B5F2-0FAD517AB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2652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6308509-9FA9-4602-B5F2-0FAD517AB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323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6308509-9FA9-4602-B5F2-0FAD517AB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997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6308509-9FA9-4602-B5F2-0FAD517AB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071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8509-9FA9-4602-B5F2-0FAD517AB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918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8509-9FA9-4602-B5F2-0FAD517AB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79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8509-9FA9-4602-B5F2-0FAD517AB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828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8509-9FA9-4602-B5F2-0FAD517AB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536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6308509-9FA9-4602-B5F2-0FAD517AB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160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8509-9FA9-4602-B5F2-0FAD517AB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373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6308509-9FA9-4602-B5F2-0FAD517AB5F1}" type="slidenum">
              <a:rPr lang="en-IN" smtClean="0"/>
              <a:t>‹#›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016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fade thruBlk="1"/>
  </p:transition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FC1335-7E2C-4D1F-B80A-740B222FA5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400" b="1" dirty="0" smtClean="0"/>
              <a:t>Drugs for </a:t>
            </a:r>
            <a:r>
              <a:rPr lang="en-IN" sz="4400" b="1" dirty="0"/>
              <a:t>Gout and Rheumatoid arthritis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044F26D-8DB0-4575-A821-42E770A3D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1937" y="3464273"/>
            <a:ext cx="10348063" cy="2827670"/>
          </a:xfrm>
        </p:spPr>
        <p:txBody>
          <a:bodyPr>
            <a:normAutofit/>
          </a:bodyPr>
          <a:lstStyle/>
          <a:p>
            <a:pPr algn="ctr"/>
            <a:r>
              <a:rPr lang="en-IN" sz="2800" dirty="0">
                <a:solidFill>
                  <a:schemeClr val="bg1"/>
                </a:solidFill>
              </a:rPr>
              <a:t>Suhas Agey</a:t>
            </a:r>
          </a:p>
          <a:p>
            <a:pPr algn="ctr"/>
            <a:r>
              <a:rPr lang="en-IN" sz="2800" dirty="0">
                <a:solidFill>
                  <a:schemeClr val="bg1"/>
                </a:solidFill>
              </a:rPr>
              <a:t>Assistant Professor</a:t>
            </a:r>
          </a:p>
          <a:p>
            <a:pPr algn="ctr"/>
            <a:r>
              <a:rPr lang="en-IN" sz="2800" dirty="0">
                <a:solidFill>
                  <a:schemeClr val="bg1"/>
                </a:solidFill>
              </a:rPr>
              <a:t>Department of Pharmacology</a:t>
            </a:r>
          </a:p>
          <a:p>
            <a:pPr algn="ctr"/>
            <a:r>
              <a:rPr lang="en-IN" sz="2800" dirty="0" smtClean="0">
                <a:solidFill>
                  <a:schemeClr val="bg1"/>
                </a:solidFill>
              </a:rPr>
              <a:t>HRPIPER, </a:t>
            </a:r>
            <a:r>
              <a:rPr lang="en-IN" sz="2800" dirty="0">
                <a:solidFill>
                  <a:schemeClr val="bg1"/>
                </a:solidFill>
              </a:rPr>
              <a:t>Shirpur</a:t>
            </a:r>
          </a:p>
        </p:txBody>
      </p:sp>
    </p:spTree>
    <p:extLst>
      <p:ext uri="{BB962C8B-B14F-4D97-AF65-F5344CB8AC3E}">
        <p14:creationId xmlns:p14="http://schemas.microsoft.com/office/powerpoint/2010/main" val="3082516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ANTIRHEUMATOID DRUGS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78" y="2300239"/>
            <a:ext cx="11251579" cy="4024361"/>
          </a:xfrm>
        </p:spPr>
        <p:txBody>
          <a:bodyPr>
            <a:normAutofit/>
          </a:bodyPr>
          <a:lstStyle/>
          <a:p>
            <a:pPr algn="just"/>
            <a:r>
              <a:rPr lang="en-IN" sz="2400" dirty="0" smtClean="0"/>
              <a:t>These </a:t>
            </a:r>
            <a:r>
              <a:rPr lang="en-IN" sz="2400" dirty="0"/>
              <a:t>are </a:t>
            </a:r>
            <a:r>
              <a:rPr lang="en-IN" sz="2400" dirty="0" smtClean="0"/>
              <a:t>drugs which, </a:t>
            </a:r>
            <a:r>
              <a:rPr lang="en-IN" sz="2400" dirty="0"/>
              <a:t>can suppress the </a:t>
            </a:r>
            <a:r>
              <a:rPr lang="en-IN" sz="2400" b="1" dirty="0"/>
              <a:t>rheumatoid process</a:t>
            </a:r>
            <a:r>
              <a:rPr lang="en-IN" sz="2400" dirty="0"/>
              <a:t>, bring about a remission and retard disease progression, but do not have </a:t>
            </a:r>
            <a:r>
              <a:rPr lang="en-IN" sz="2400" dirty="0" smtClean="0"/>
              <a:t>nonspecific </a:t>
            </a:r>
            <a:r>
              <a:rPr lang="en-IN" sz="2400" dirty="0"/>
              <a:t>anti inflammatory or analgesic action. </a:t>
            </a:r>
            <a:endParaRPr lang="en-IN" sz="2400" dirty="0" smtClean="0"/>
          </a:p>
          <a:p>
            <a:pPr marL="0" indent="0" algn="just">
              <a:buNone/>
            </a:pPr>
            <a:r>
              <a:rPr lang="en-IN" sz="2000" b="1" dirty="0" smtClean="0"/>
              <a:t>Disease </a:t>
            </a:r>
            <a:r>
              <a:rPr lang="en-IN" sz="2000" b="1" dirty="0"/>
              <a:t>modifying </a:t>
            </a:r>
            <a:r>
              <a:rPr lang="en-IN" sz="2000" b="1" dirty="0" smtClean="0"/>
              <a:t>anti-rheumatic </a:t>
            </a:r>
            <a:r>
              <a:rPr lang="en-IN" sz="2000" b="1" dirty="0"/>
              <a:t>drugs (DMARDs</a:t>
            </a:r>
            <a:r>
              <a:rPr lang="en-IN" sz="2000" b="1" dirty="0" smtClean="0"/>
              <a:t>)</a:t>
            </a:r>
            <a:r>
              <a:rPr lang="en-IN" sz="2000" dirty="0" smtClean="0"/>
              <a:t>=Antirheumatoid drugs + NSAIDs + Corticosteriods </a:t>
            </a:r>
          </a:p>
          <a:p>
            <a:pPr marL="0" indent="0" algn="just">
              <a:buNone/>
            </a:pPr>
            <a:endParaRPr lang="en-IN" sz="2000" dirty="0" smtClean="0"/>
          </a:p>
          <a:p>
            <a:pPr marL="0" indent="0" algn="just">
              <a:buNone/>
            </a:pPr>
            <a:r>
              <a:rPr lang="en-IN" sz="2000" dirty="0" smtClean="0"/>
              <a:t>The </a:t>
            </a:r>
            <a:r>
              <a:rPr lang="en-IN" sz="2000" dirty="0"/>
              <a:t>goals of drug therapy in RA are: </a:t>
            </a:r>
            <a:endParaRPr lang="en-IN" sz="2000" dirty="0" smtClean="0"/>
          </a:p>
          <a:p>
            <a:pPr algn="just"/>
            <a:r>
              <a:rPr lang="en-IN" sz="2000" dirty="0" smtClean="0"/>
              <a:t>Ameliorate </a:t>
            </a:r>
            <a:r>
              <a:rPr lang="en-IN" sz="2000" dirty="0"/>
              <a:t>pain, swelling and joint </a:t>
            </a:r>
            <a:r>
              <a:rPr lang="en-IN" sz="2000" dirty="0" smtClean="0"/>
              <a:t>stiffness </a:t>
            </a:r>
            <a:r>
              <a:rPr lang="en-IN" sz="2000" dirty="0" smtClean="0">
                <a:solidFill>
                  <a:schemeClr val="accent3"/>
                </a:solidFill>
              </a:rPr>
              <a:t>--</a:t>
            </a:r>
            <a:r>
              <a:rPr lang="en-IN" sz="2000" dirty="0" smtClean="0"/>
              <a:t>  (NSAIDS + CS)</a:t>
            </a:r>
          </a:p>
          <a:p>
            <a:pPr algn="just"/>
            <a:r>
              <a:rPr lang="en-IN" sz="2000" dirty="0" smtClean="0"/>
              <a:t>Prevent </a:t>
            </a:r>
            <a:r>
              <a:rPr lang="en-IN" sz="2000" dirty="0"/>
              <a:t>articular cartilage damage </a:t>
            </a:r>
            <a:r>
              <a:rPr lang="en-IN" sz="2000" dirty="0" smtClean="0"/>
              <a:t>                </a:t>
            </a:r>
          </a:p>
          <a:p>
            <a:pPr algn="just"/>
            <a:r>
              <a:rPr lang="en-IN" sz="2000" dirty="0" smtClean="0"/>
              <a:t>bony </a:t>
            </a:r>
            <a:r>
              <a:rPr lang="en-IN" sz="2000" dirty="0"/>
              <a:t>erosions </a:t>
            </a:r>
          </a:p>
        </p:txBody>
      </p:sp>
      <p:sp>
        <p:nvSpPr>
          <p:cNvPr id="4" name="Right Brace 3"/>
          <p:cNvSpPr/>
          <p:nvPr/>
        </p:nvSpPr>
        <p:spPr>
          <a:xfrm>
            <a:off x="4245429" y="5431971"/>
            <a:ext cx="283028" cy="762000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4637868" y="5541220"/>
            <a:ext cx="2502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IN" sz="2000" dirty="0"/>
              <a:t>Antirheumatoid drugs </a:t>
            </a:r>
          </a:p>
        </p:txBody>
      </p:sp>
    </p:spTree>
    <p:extLst>
      <p:ext uri="{BB962C8B-B14F-4D97-AF65-F5344CB8AC3E}">
        <p14:creationId xmlns:p14="http://schemas.microsoft.com/office/powerpoint/2010/main" val="998555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Classification</a:t>
            </a:r>
            <a:endParaRPr lang="en-IN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2" r="1588" b="6628"/>
          <a:stretch/>
        </p:blipFill>
        <p:spPr bwMode="auto">
          <a:xfrm>
            <a:off x="1328056" y="1937656"/>
            <a:ext cx="9601201" cy="476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81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Classification</a:t>
            </a:r>
            <a:endParaRPr lang="en-IN" b="1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4" b="8982"/>
          <a:stretch/>
        </p:blipFill>
        <p:spPr>
          <a:xfrm>
            <a:off x="1241836" y="1861457"/>
            <a:ext cx="9132249" cy="4926488"/>
          </a:xfrm>
        </p:spPr>
      </p:pic>
    </p:spTree>
    <p:extLst>
      <p:ext uri="{BB962C8B-B14F-4D97-AF65-F5344CB8AC3E}">
        <p14:creationId xmlns:p14="http://schemas.microsoft.com/office/powerpoint/2010/main" val="1381573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1. Non-biological </a:t>
            </a:r>
            <a:r>
              <a:rPr lang="en-IN" b="1" dirty="0"/>
              <a:t>drugs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72" y="1915886"/>
            <a:ext cx="10994572" cy="462642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sz="2400" b="1" dirty="0" smtClean="0"/>
              <a:t>Immunosuppressants</a:t>
            </a:r>
            <a:endParaRPr lang="en-IN" sz="2400" b="1" dirty="0"/>
          </a:p>
          <a:p>
            <a:pPr algn="just">
              <a:lnSpc>
                <a:spcPct val="150000"/>
              </a:lnSpc>
            </a:pPr>
            <a:r>
              <a:rPr lang="en-IN" sz="2200" dirty="0" smtClean="0"/>
              <a:t>Immunosuppressants </a:t>
            </a:r>
            <a:r>
              <a:rPr lang="en-IN" sz="2200" dirty="0"/>
              <a:t>are drugs which inhibit cellular/</a:t>
            </a:r>
            <a:r>
              <a:rPr lang="en-IN" sz="2200" dirty="0" err="1"/>
              <a:t>humoral</a:t>
            </a:r>
            <a:r>
              <a:rPr lang="en-IN" sz="2200" dirty="0"/>
              <a:t> </a:t>
            </a:r>
            <a:r>
              <a:rPr lang="en-IN" sz="2200" dirty="0" smtClean="0"/>
              <a:t>or </a:t>
            </a:r>
            <a:r>
              <a:rPr lang="en-IN" sz="2200" dirty="0"/>
              <a:t>both types of immune responses, and have their major use in organ transplantation and autoimmune diseases. </a:t>
            </a:r>
            <a:endParaRPr lang="en-IN" sz="22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200" b="1" dirty="0" smtClean="0"/>
              <a:t>Methotrexate (Mtx)</a:t>
            </a:r>
          </a:p>
          <a:p>
            <a:pPr algn="just">
              <a:lnSpc>
                <a:spcPct val="150000"/>
              </a:lnSpc>
            </a:pPr>
            <a:r>
              <a:rPr lang="en-IN" sz="2200" dirty="0" smtClean="0"/>
              <a:t>Mtx has </a:t>
            </a:r>
            <a:r>
              <a:rPr lang="en-IN" sz="2200" dirty="0"/>
              <a:t>prominent </a:t>
            </a:r>
            <a:r>
              <a:rPr lang="en-IN" sz="2200" dirty="0" smtClean="0"/>
              <a:t>immunosuppressant and </a:t>
            </a:r>
            <a:r>
              <a:rPr lang="en-IN" sz="2200" dirty="0"/>
              <a:t>anti inflammatory property.</a:t>
            </a:r>
          </a:p>
          <a:p>
            <a:pPr algn="just">
              <a:lnSpc>
                <a:spcPct val="150000"/>
              </a:lnSpc>
            </a:pPr>
            <a:r>
              <a:rPr lang="en-IN" sz="2200" dirty="0" smtClean="0"/>
              <a:t>Mechanism- </a:t>
            </a:r>
            <a:r>
              <a:rPr lang="en-IN" sz="2200" dirty="0"/>
              <a:t>This folic acid analogue </a:t>
            </a:r>
            <a:r>
              <a:rPr lang="en-IN" sz="2200" dirty="0" smtClean="0"/>
              <a:t>acts </a:t>
            </a:r>
            <a:r>
              <a:rPr lang="en-IN" sz="2200" dirty="0"/>
              <a:t>by inhibiting </a:t>
            </a:r>
            <a:r>
              <a:rPr lang="en-IN" sz="2200" b="1" dirty="0"/>
              <a:t>dihydrofolate reductase </a:t>
            </a:r>
            <a:r>
              <a:rPr lang="en-IN" sz="2200" dirty="0"/>
              <a:t>(</a:t>
            </a:r>
            <a:r>
              <a:rPr lang="en-IN" sz="2200" dirty="0" err="1" smtClean="0"/>
              <a:t>DHFRase</a:t>
            </a:r>
            <a:r>
              <a:rPr lang="en-IN" sz="2200" dirty="0"/>
              <a:t>), thus blocking the conversion of dihydrofolic acid (</a:t>
            </a:r>
            <a:r>
              <a:rPr lang="en-IN" sz="2200" dirty="0" smtClean="0"/>
              <a:t>DHFA</a:t>
            </a:r>
            <a:r>
              <a:rPr lang="en-IN" sz="2200" dirty="0"/>
              <a:t>) to tetrahydrofolic acid (</a:t>
            </a:r>
            <a:r>
              <a:rPr lang="en-IN" sz="2200" dirty="0" smtClean="0"/>
              <a:t>THFA).</a:t>
            </a:r>
          </a:p>
          <a:p>
            <a:pPr algn="just">
              <a:lnSpc>
                <a:spcPct val="150000"/>
              </a:lnSpc>
            </a:pPr>
            <a:r>
              <a:rPr lang="en-IN" sz="2200" dirty="0"/>
              <a:t>Beneficial effects in RA are probably related to </a:t>
            </a:r>
            <a:r>
              <a:rPr lang="en-IN" sz="2200" dirty="0" smtClean="0"/>
              <a:t>inhibition </a:t>
            </a:r>
            <a:r>
              <a:rPr lang="en-IN" sz="2200" dirty="0"/>
              <a:t>of cytokine production, </a:t>
            </a:r>
            <a:r>
              <a:rPr lang="en-IN" sz="2200" dirty="0" err="1"/>
              <a:t>chemotaxis</a:t>
            </a:r>
            <a:r>
              <a:rPr lang="en-IN" sz="2200" dirty="0"/>
              <a:t> and cell-mediated immune reaction. Proliferation of </a:t>
            </a:r>
            <a:r>
              <a:rPr lang="en-IN" sz="2200" dirty="0" err="1"/>
              <a:t>imm</a:t>
            </a:r>
            <a:r>
              <a:rPr lang="en-IN" sz="2200" dirty="0"/>
              <a:t> </a:t>
            </a:r>
            <a:r>
              <a:rPr lang="en-IN" sz="2200" dirty="0" err="1"/>
              <a:t>une</a:t>
            </a:r>
            <a:r>
              <a:rPr lang="en-IN" sz="2200" dirty="0"/>
              <a:t>-inflammatory cells is inhibited</a:t>
            </a:r>
            <a:r>
              <a:rPr lang="en-IN" sz="2200" dirty="0" smtClean="0"/>
              <a:t>.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3447422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Methotrexate (Mtx</a:t>
            </a:r>
            <a:r>
              <a:rPr lang="en-IN" b="1" dirty="0" smtClean="0"/>
              <a:t>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92" y="2093411"/>
            <a:ext cx="11142722" cy="4503333"/>
          </a:xfrm>
        </p:spPr>
        <p:txBody>
          <a:bodyPr>
            <a:normAutofit/>
          </a:bodyPr>
          <a:lstStyle/>
          <a:p>
            <a:pPr algn="just"/>
            <a:r>
              <a:rPr lang="en-IN" sz="2400" dirty="0" smtClean="0"/>
              <a:t>Onset of </a:t>
            </a:r>
            <a:r>
              <a:rPr lang="en-IN" sz="2400" dirty="0"/>
              <a:t>symptom </a:t>
            </a:r>
            <a:r>
              <a:rPr lang="en-IN" sz="2400" dirty="0" smtClean="0"/>
              <a:t>relief </a:t>
            </a:r>
            <a:r>
              <a:rPr lang="en-IN" sz="2400" dirty="0"/>
              <a:t>is relatively rapid (3- 6 weeks), </a:t>
            </a:r>
            <a:r>
              <a:rPr lang="en-IN" sz="2400" dirty="0" smtClean="0"/>
              <a:t>therefore </a:t>
            </a:r>
            <a:r>
              <a:rPr lang="en-IN" sz="2400" dirty="0"/>
              <a:t>Mtx is preferred for </a:t>
            </a:r>
            <a:r>
              <a:rPr lang="en-IN" sz="2400" dirty="0" smtClean="0"/>
              <a:t>initial </a:t>
            </a:r>
            <a:r>
              <a:rPr lang="en-IN" sz="2400" dirty="0"/>
              <a:t>treatment. </a:t>
            </a:r>
            <a:endParaRPr lang="en-IN" sz="2400" dirty="0" smtClean="0"/>
          </a:p>
          <a:p>
            <a:pPr algn="just"/>
            <a:r>
              <a:rPr lang="en-IN" sz="2400" dirty="0" smtClean="0"/>
              <a:t>Mtx </a:t>
            </a:r>
            <a:r>
              <a:rPr lang="en-IN" sz="2400" dirty="0"/>
              <a:t>is now the DMARD of first choice and the standard treatment for most </a:t>
            </a:r>
            <a:r>
              <a:rPr lang="en-IN" sz="2400" dirty="0" smtClean="0"/>
              <a:t>patients</a:t>
            </a:r>
          </a:p>
          <a:p>
            <a:pPr algn="just"/>
            <a:r>
              <a:rPr lang="en-IN" sz="2400" dirty="0" smtClean="0"/>
              <a:t>Response </a:t>
            </a:r>
            <a:r>
              <a:rPr lang="en-IN" sz="2400" dirty="0"/>
              <a:t>is more predictable and sustained over long-term. Combination regimens of 2 or 3 </a:t>
            </a:r>
            <a:r>
              <a:rPr lang="en-IN" sz="2400" dirty="0" smtClean="0"/>
              <a:t>DMARDs </a:t>
            </a:r>
            <a:r>
              <a:rPr lang="en-IN" sz="2400" dirty="0"/>
              <a:t>mostly include Mtx</a:t>
            </a:r>
            <a:r>
              <a:rPr lang="en-IN" sz="2400" dirty="0" smtClean="0"/>
              <a:t>.</a:t>
            </a:r>
          </a:p>
          <a:p>
            <a:pPr algn="just"/>
            <a:r>
              <a:rPr lang="en-IN" sz="2400" dirty="0" smtClean="0"/>
              <a:t>Oral </a:t>
            </a:r>
            <a:r>
              <a:rPr lang="en-IN" sz="2400" dirty="0"/>
              <a:t>bioavailability </a:t>
            </a:r>
            <a:r>
              <a:rPr lang="en-IN" sz="2400" dirty="0" smtClean="0"/>
              <a:t>of Mtx </a:t>
            </a:r>
            <a:r>
              <a:rPr lang="en-IN" sz="2400" dirty="0"/>
              <a:t>is variable and may be affected by food. </a:t>
            </a:r>
            <a:endParaRPr lang="en-IN" sz="2400" dirty="0" smtClean="0"/>
          </a:p>
          <a:p>
            <a:pPr algn="just"/>
            <a:r>
              <a:rPr lang="en-IN" sz="2400" dirty="0" smtClean="0"/>
              <a:t>Probenecid </a:t>
            </a:r>
            <a:r>
              <a:rPr lang="en-IN" sz="2400" dirty="0"/>
              <a:t>and aspirin </a:t>
            </a:r>
            <a:r>
              <a:rPr lang="en-IN" sz="2400" dirty="0" smtClean="0"/>
              <a:t>increase </a:t>
            </a:r>
            <a:r>
              <a:rPr lang="en-IN" sz="2400" dirty="0"/>
              <a:t>Mtx levels and toxicity. Trimethoprim can add to inhibition of dihydrofolate reductase and depress bone marrow. </a:t>
            </a:r>
            <a:endParaRPr lang="en-IN" sz="2400" dirty="0" smtClean="0"/>
          </a:p>
          <a:p>
            <a:pPr algn="just"/>
            <a:r>
              <a:rPr lang="en-IN" sz="2400" dirty="0" smtClean="0"/>
              <a:t>Oral </a:t>
            </a:r>
            <a:r>
              <a:rPr lang="en-IN" sz="2400" dirty="0"/>
              <a:t>ulceration and g.i. upset are the major side </a:t>
            </a:r>
            <a:r>
              <a:rPr lang="en-IN" sz="2400" dirty="0" smtClean="0"/>
              <a:t>effects </a:t>
            </a:r>
            <a:r>
              <a:rPr lang="en-IN" sz="2400" dirty="0"/>
              <a:t>of low dose Mtx regimen.</a:t>
            </a:r>
          </a:p>
        </p:txBody>
      </p:sp>
    </p:spTree>
    <p:extLst>
      <p:ext uri="{BB962C8B-B14F-4D97-AF65-F5344CB8AC3E}">
        <p14:creationId xmlns:p14="http://schemas.microsoft.com/office/powerpoint/2010/main" val="3289191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2. Biological  agents 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120951" cy="425296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2200" dirty="0" smtClean="0"/>
              <a:t>Recently, </a:t>
            </a:r>
            <a:r>
              <a:rPr lang="en-IN" sz="2200" dirty="0"/>
              <a:t>several recombinant proteins/monoclonal antibodies that </a:t>
            </a:r>
            <a:r>
              <a:rPr lang="en-IN" sz="2200" dirty="0" smtClean="0"/>
              <a:t>inhibit cytokines such as TNF-</a:t>
            </a:r>
            <a:r>
              <a:rPr lang="el-GR" sz="2200" dirty="0" smtClean="0"/>
              <a:t>α</a:t>
            </a:r>
            <a:r>
              <a:rPr lang="en-IN" sz="2200" dirty="0" smtClean="0"/>
              <a:t> </a:t>
            </a:r>
            <a:r>
              <a:rPr lang="en-IN" sz="2200" dirty="0"/>
              <a:t>or </a:t>
            </a:r>
            <a:r>
              <a:rPr lang="en-IN" sz="2200" dirty="0" smtClean="0"/>
              <a:t>IL-1 </a:t>
            </a:r>
            <a:r>
              <a:rPr lang="en-IN" sz="2200" dirty="0"/>
              <a:t>have been produced and found to afford substantial benefit in autoimmune diseases like </a:t>
            </a:r>
            <a:r>
              <a:rPr lang="en-IN" sz="2200" dirty="0" smtClean="0"/>
              <a:t>RA.</a:t>
            </a:r>
          </a:p>
          <a:p>
            <a:pPr marL="0" indent="0" algn="just">
              <a:buNone/>
            </a:pPr>
            <a:r>
              <a:rPr lang="en-IN" sz="2200" b="1" dirty="0" smtClean="0"/>
              <a:t>TNF-</a:t>
            </a:r>
            <a:r>
              <a:rPr lang="el-GR" sz="2200" b="1" dirty="0" smtClean="0"/>
              <a:t>α</a:t>
            </a:r>
            <a:r>
              <a:rPr lang="en-IN" sz="2200" b="1" dirty="0" smtClean="0"/>
              <a:t> </a:t>
            </a:r>
            <a:r>
              <a:rPr lang="en-IN" sz="2200" b="1" dirty="0"/>
              <a:t>inhibitors </a:t>
            </a:r>
            <a:endParaRPr lang="en-IN" sz="2200" b="1" dirty="0" smtClean="0"/>
          </a:p>
          <a:p>
            <a:pPr algn="just"/>
            <a:r>
              <a:rPr lang="en-IN" sz="2200" dirty="0" smtClean="0"/>
              <a:t>Cytokine TNF</a:t>
            </a:r>
            <a:r>
              <a:rPr lang="en-IN" sz="2200" dirty="0"/>
              <a:t>-</a:t>
            </a:r>
            <a:r>
              <a:rPr lang="el-GR" sz="2200" dirty="0" smtClean="0"/>
              <a:t>α</a:t>
            </a:r>
            <a:r>
              <a:rPr lang="en-IN" sz="2200" dirty="0" smtClean="0"/>
              <a:t> </a:t>
            </a:r>
            <a:r>
              <a:rPr lang="en-IN" sz="2200" dirty="0"/>
              <a:t>plays a key role in the inflammatory cascade of RA by activating membrane bound receptors (</a:t>
            </a:r>
            <a:r>
              <a:rPr lang="en-IN" sz="2200" dirty="0" smtClean="0"/>
              <a:t>TNFR1 </a:t>
            </a:r>
            <a:r>
              <a:rPr lang="en-IN" sz="2200" dirty="0"/>
              <a:t>and </a:t>
            </a:r>
            <a:r>
              <a:rPr lang="en-IN" sz="2200" dirty="0" smtClean="0"/>
              <a:t>TNFR</a:t>
            </a:r>
            <a:r>
              <a:rPr lang="en-IN" sz="2200" dirty="0"/>
              <a:t>2) on the surface of T-cells, macrophages, </a:t>
            </a:r>
            <a:r>
              <a:rPr lang="en-IN" sz="2200" dirty="0" smtClean="0"/>
              <a:t>etc</a:t>
            </a:r>
          </a:p>
          <a:p>
            <a:pPr algn="just"/>
            <a:r>
              <a:rPr lang="en-IN" sz="2200" dirty="0" smtClean="0"/>
              <a:t>TNF</a:t>
            </a:r>
            <a:r>
              <a:rPr lang="en-IN" sz="2200" dirty="0"/>
              <a:t>-</a:t>
            </a:r>
            <a:r>
              <a:rPr lang="el-GR" sz="2200" dirty="0"/>
              <a:t>α</a:t>
            </a:r>
            <a:r>
              <a:rPr lang="en-IN" sz="2200" dirty="0"/>
              <a:t> </a:t>
            </a:r>
            <a:r>
              <a:rPr lang="en-IN" sz="2200" dirty="0" smtClean="0"/>
              <a:t>inhibitors </a:t>
            </a:r>
            <a:r>
              <a:rPr lang="en-IN" sz="2200" dirty="0"/>
              <a:t>mainly suppress macrophage and T-cell function; inflammatory changes in the joint regress and new erosions are slowed. </a:t>
            </a:r>
            <a:endParaRPr lang="en-IN" sz="2200" dirty="0" smtClean="0"/>
          </a:p>
          <a:p>
            <a:pPr algn="just"/>
            <a:r>
              <a:rPr lang="en-IN" sz="2200" dirty="0" smtClean="0"/>
              <a:t>Advantage- Quicker </a:t>
            </a:r>
            <a:r>
              <a:rPr lang="en-IN" sz="2200" dirty="0"/>
              <a:t>response than nonbiologic DMARDs has been obtained</a:t>
            </a:r>
            <a:r>
              <a:rPr lang="en-IN" sz="2200" dirty="0" smtClean="0"/>
              <a:t>.</a:t>
            </a:r>
          </a:p>
          <a:p>
            <a:pPr algn="just"/>
            <a:r>
              <a:rPr lang="en-IN" sz="2200" dirty="0" smtClean="0"/>
              <a:t>Disadvantage- Susceptibility </a:t>
            </a:r>
            <a:r>
              <a:rPr lang="en-IN" sz="2200" dirty="0"/>
              <a:t>to opportunistic infections, including tuberculosis and pneumocystis pneumonia is </a:t>
            </a:r>
            <a:r>
              <a:rPr lang="en-IN" sz="2200" dirty="0" smtClean="0"/>
              <a:t>increased.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473392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3. Adjuvant drugs (Corticosteroids)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35629"/>
            <a:ext cx="10951029" cy="4680857"/>
          </a:xfrm>
        </p:spPr>
        <p:txBody>
          <a:bodyPr>
            <a:noAutofit/>
          </a:bodyPr>
          <a:lstStyle/>
          <a:p>
            <a:pPr algn="just"/>
            <a:r>
              <a:rPr lang="en-IN" sz="2400" dirty="0" smtClean="0"/>
              <a:t>Glucocorticoids </a:t>
            </a:r>
            <a:r>
              <a:rPr lang="en-IN" sz="2400" dirty="0"/>
              <a:t>have potent immunosuppressant and </a:t>
            </a:r>
            <a:r>
              <a:rPr lang="en-IN" sz="2400" dirty="0" smtClean="0"/>
              <a:t>anti-inflammatory </a:t>
            </a:r>
            <a:r>
              <a:rPr lang="en-IN" sz="2400" dirty="0"/>
              <a:t>activity. They can be inducted almost at any stage in RA along </a:t>
            </a:r>
            <a:r>
              <a:rPr lang="en-IN" sz="2400" dirty="0" smtClean="0"/>
              <a:t>with </a:t>
            </a:r>
            <a:r>
              <a:rPr lang="en-IN" sz="2400" dirty="0"/>
              <a:t>first or second line </a:t>
            </a:r>
            <a:r>
              <a:rPr lang="en-IN" sz="2400" dirty="0" smtClean="0"/>
              <a:t>drugs.</a:t>
            </a:r>
          </a:p>
          <a:p>
            <a:pPr algn="just"/>
            <a:r>
              <a:rPr lang="en-IN" sz="2400" dirty="0"/>
              <a:t>Symptomatic </a:t>
            </a:r>
            <a:r>
              <a:rPr lang="en-IN" sz="2400" dirty="0" smtClean="0"/>
              <a:t>relief </a:t>
            </a:r>
            <a:r>
              <a:rPr lang="en-IN" sz="2400" dirty="0"/>
              <a:t>is prompt and marked, but they do not arrest the rheumatoid process, though joint destruction may be slowed and bony </a:t>
            </a:r>
            <a:r>
              <a:rPr lang="en-IN" sz="2400" dirty="0" smtClean="0"/>
              <a:t>erosions </a:t>
            </a:r>
            <a:r>
              <a:rPr lang="en-IN" sz="2400" dirty="0"/>
              <a:t>delayed. </a:t>
            </a:r>
            <a:endParaRPr lang="en-IN" sz="2400" dirty="0" smtClean="0"/>
          </a:p>
          <a:p>
            <a:pPr algn="just"/>
            <a:r>
              <a:rPr lang="en-IN" sz="2400" dirty="0"/>
              <a:t>Long-term use </a:t>
            </a:r>
            <a:r>
              <a:rPr lang="en-IN" sz="2400" dirty="0" smtClean="0"/>
              <a:t>of corticosteroids carries </a:t>
            </a:r>
            <a:r>
              <a:rPr lang="en-IN" sz="2400" dirty="0"/>
              <a:t>serious disadvantages. Therefore, </a:t>
            </a:r>
            <a:endParaRPr lang="en-IN" sz="2400" dirty="0" smtClean="0"/>
          </a:p>
          <a:p>
            <a:pPr marL="0" indent="0" algn="just">
              <a:buNone/>
            </a:pPr>
            <a:r>
              <a:rPr lang="en-IN" sz="2400" dirty="0"/>
              <a:t> </a:t>
            </a:r>
            <a:r>
              <a:rPr lang="en-IN" sz="2400" dirty="0" smtClean="0"/>
              <a:t>         • </a:t>
            </a:r>
            <a:r>
              <a:rPr lang="en-IN" sz="2400" dirty="0"/>
              <a:t>Either low doses (5- 7.5 mg </a:t>
            </a:r>
            <a:r>
              <a:rPr lang="en-IN" sz="2400" dirty="0" smtClean="0"/>
              <a:t>prednisolone) </a:t>
            </a:r>
            <a:r>
              <a:rPr lang="en-IN" sz="2400" dirty="0"/>
              <a:t>are </a:t>
            </a:r>
            <a:r>
              <a:rPr lang="en-IN" sz="2400" dirty="0" smtClean="0"/>
              <a:t>used to </a:t>
            </a:r>
            <a:r>
              <a:rPr lang="en-IN" sz="2400" dirty="0"/>
              <a:t>supplement </a:t>
            </a:r>
            <a:r>
              <a:rPr lang="en-IN" sz="2400" dirty="0" smtClean="0"/>
              <a:t>NSAIDs.</a:t>
            </a:r>
          </a:p>
          <a:p>
            <a:pPr marL="0" indent="0" algn="just">
              <a:buNone/>
            </a:pPr>
            <a:r>
              <a:rPr lang="en-IN" sz="2400" dirty="0" smtClean="0"/>
              <a:t>          • Or high </a:t>
            </a:r>
            <a:r>
              <a:rPr lang="en-IN" sz="2400" dirty="0"/>
              <a:t>doses are employed over short periods in cases with severe systemic </a:t>
            </a:r>
            <a:r>
              <a:rPr lang="en-IN" sz="2400" dirty="0" smtClean="0"/>
              <a:t>manifestations.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759588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000" b="1" dirty="0" smtClean="0"/>
              <a:t>Thank you…!!</a:t>
            </a:r>
            <a:endParaRPr lang="en-IN" sz="4000" b="1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362955"/>
            <a:ext cx="9171057" cy="37548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29825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FCD286-F5D5-4A30-9133-0AD5FC346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8058BF-2314-4734-B392-4D42C4D11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1904999"/>
            <a:ext cx="11033865" cy="448491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N" sz="2400" b="1" dirty="0" smtClean="0">
                <a:solidFill>
                  <a:schemeClr val="accent1"/>
                </a:solidFill>
              </a:rPr>
              <a:t>Gout</a:t>
            </a:r>
          </a:p>
          <a:p>
            <a:pPr>
              <a:buFont typeface="Wingdings" pitchFamily="2" charset="2"/>
              <a:buChar char="§"/>
            </a:pPr>
            <a:r>
              <a:rPr lang="en-IN" sz="2400" dirty="0" smtClean="0"/>
              <a:t>Uricosurics drugs </a:t>
            </a:r>
          </a:p>
          <a:p>
            <a:pPr>
              <a:buFont typeface="Wingdings" pitchFamily="2" charset="2"/>
              <a:buChar char="§"/>
            </a:pPr>
            <a:r>
              <a:rPr lang="en-IN" sz="2400" dirty="0"/>
              <a:t>Uric acid synthesis inhibitors</a:t>
            </a:r>
            <a:endParaRPr lang="en-IN" sz="24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IN" sz="2400" b="1" dirty="0" smtClean="0">
                <a:solidFill>
                  <a:schemeClr val="accent1"/>
                </a:solidFill>
              </a:rPr>
              <a:t>Rheumatoid arthritis </a:t>
            </a:r>
          </a:p>
          <a:p>
            <a:pPr>
              <a:buFont typeface="Wingdings" pitchFamily="2" charset="2"/>
              <a:buChar char="§"/>
            </a:pPr>
            <a:r>
              <a:rPr lang="en-IN" sz="2400" dirty="0" smtClean="0"/>
              <a:t>Non-biological drugs</a:t>
            </a:r>
          </a:p>
          <a:p>
            <a:pPr>
              <a:buFont typeface="Wingdings" pitchFamily="2" charset="2"/>
              <a:buChar char="§"/>
            </a:pPr>
            <a:r>
              <a:rPr lang="en-IN" sz="2400" dirty="0" smtClean="0"/>
              <a:t>Biological drugs</a:t>
            </a:r>
          </a:p>
          <a:p>
            <a:pPr>
              <a:buFont typeface="Wingdings" pitchFamily="2" charset="2"/>
              <a:buChar char="§"/>
            </a:pPr>
            <a:r>
              <a:rPr lang="en-IN" sz="2400" dirty="0" smtClean="0"/>
              <a:t>Adjuvant drugs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427711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DRUGS USED IN GOUT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88294" cy="43073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>
                <a:solidFill>
                  <a:schemeClr val="accent1"/>
                </a:solidFill>
              </a:rPr>
              <a:t>Gout</a:t>
            </a:r>
            <a:r>
              <a:rPr lang="en-IN" sz="2400" dirty="0"/>
              <a:t> </a:t>
            </a:r>
            <a:endParaRPr lang="en-IN" sz="2400" dirty="0" smtClean="0"/>
          </a:p>
          <a:p>
            <a:r>
              <a:rPr lang="en-IN" sz="2400" dirty="0" smtClean="0"/>
              <a:t>It </a:t>
            </a:r>
            <a:r>
              <a:rPr lang="en-IN" sz="2400" dirty="0"/>
              <a:t>is a metabolic disorder characterized by </a:t>
            </a:r>
            <a:r>
              <a:rPr lang="en-IN" sz="2400" dirty="0" smtClean="0"/>
              <a:t>hyperuricaemia (high blood uric acid level) leading to </a:t>
            </a:r>
            <a:r>
              <a:rPr lang="en-IN" sz="2400" dirty="0"/>
              <a:t>pain, swelling, and inflammation</a:t>
            </a:r>
            <a:endParaRPr lang="en-IN" sz="2400" dirty="0" smtClean="0"/>
          </a:p>
          <a:p>
            <a:r>
              <a:rPr lang="en-IN" sz="2400" dirty="0"/>
              <a:t>Uric </a:t>
            </a:r>
            <a:r>
              <a:rPr lang="en-IN" sz="2400" dirty="0" smtClean="0"/>
              <a:t>acid</a:t>
            </a:r>
            <a:r>
              <a:rPr lang="en-IN" sz="2400" dirty="0"/>
              <a:t>, a product of purine </a:t>
            </a:r>
            <a:r>
              <a:rPr lang="en-IN" sz="2400" dirty="0" smtClean="0"/>
              <a:t>(DNA-nucleotide bases</a:t>
            </a:r>
            <a:r>
              <a:rPr lang="en-IN" sz="2400" dirty="0"/>
              <a:t>) metabolism. When blood </a:t>
            </a:r>
            <a:r>
              <a:rPr lang="en-IN" sz="2400" dirty="0" smtClean="0"/>
              <a:t>uric acid </a:t>
            </a:r>
            <a:r>
              <a:rPr lang="en-IN" sz="2400" dirty="0"/>
              <a:t>levels are high, it </a:t>
            </a:r>
            <a:r>
              <a:rPr lang="en-IN" sz="2400" dirty="0" smtClean="0"/>
              <a:t>precipitates </a:t>
            </a:r>
            <a:r>
              <a:rPr lang="en-IN" sz="2400" dirty="0"/>
              <a:t>and deposits in joints, </a:t>
            </a:r>
            <a:r>
              <a:rPr lang="en-IN" sz="2400" dirty="0" smtClean="0"/>
              <a:t>build up </a:t>
            </a:r>
            <a:r>
              <a:rPr lang="en-IN" sz="2400" dirty="0"/>
              <a:t>of uric acid crystals in the joints.</a:t>
            </a:r>
            <a:r>
              <a:rPr lang="en-IN" sz="2400" dirty="0" smtClean="0"/>
              <a:t> </a:t>
            </a:r>
          </a:p>
          <a:p>
            <a:pPr marL="0" indent="0">
              <a:buNone/>
            </a:pPr>
            <a:r>
              <a:rPr lang="en-IN" sz="2400" dirty="0" smtClean="0"/>
              <a:t>Main </a:t>
            </a:r>
            <a:r>
              <a:rPr lang="en-IN" sz="2400" dirty="0"/>
              <a:t>goals of Gout medications are </a:t>
            </a:r>
            <a:endParaRPr lang="en-IN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IN" sz="2400" dirty="0" smtClean="0"/>
              <a:t>to </a:t>
            </a:r>
            <a:r>
              <a:rPr lang="en-IN" sz="2400" dirty="0"/>
              <a:t>reduce pain, inflammation, and the frequency of gout </a:t>
            </a:r>
            <a:r>
              <a:rPr lang="en-IN" sz="2400" dirty="0" smtClean="0"/>
              <a:t>attacks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400" dirty="0" smtClean="0"/>
              <a:t>to </a:t>
            </a:r>
            <a:r>
              <a:rPr lang="en-IN" sz="2400" dirty="0"/>
              <a:t>prevent long-term renal and joint damage.</a:t>
            </a:r>
          </a:p>
        </p:txBody>
      </p:sp>
    </p:spTree>
    <p:extLst>
      <p:ext uri="{BB962C8B-B14F-4D97-AF65-F5344CB8AC3E}">
        <p14:creationId xmlns:p14="http://schemas.microsoft.com/office/powerpoint/2010/main" val="4006769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Classification</a:t>
            </a:r>
            <a:endParaRPr lang="en-IN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34" y="2337620"/>
            <a:ext cx="10067232" cy="3997866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766" y="2285840"/>
            <a:ext cx="2142548" cy="80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32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A. </a:t>
            </a:r>
            <a:r>
              <a:rPr lang="en-IN" dirty="0" smtClean="0"/>
              <a:t>Uricosurics </a:t>
            </a:r>
            <a:r>
              <a:rPr lang="en-IN" dirty="0"/>
              <a:t>drugs (Probenecid 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11001208" cy="4111447"/>
          </a:xfrm>
        </p:spPr>
        <p:txBody>
          <a:bodyPr>
            <a:normAutofit/>
          </a:bodyPr>
          <a:lstStyle/>
          <a:p>
            <a:pPr algn="just"/>
            <a:r>
              <a:rPr lang="en-IN" sz="2800" b="1" dirty="0" smtClean="0"/>
              <a:t>Probenecid</a:t>
            </a:r>
            <a:r>
              <a:rPr lang="en-IN" sz="2400" dirty="0" smtClean="0"/>
              <a:t> </a:t>
            </a:r>
            <a:r>
              <a:rPr lang="en-IN" sz="2400" dirty="0"/>
              <a:t>is a highly lipid-soluble organic acid</a:t>
            </a:r>
          </a:p>
          <a:p>
            <a:pPr algn="just"/>
            <a:r>
              <a:rPr lang="en-IN" sz="2400" dirty="0" smtClean="0"/>
              <a:t>Uric </a:t>
            </a:r>
            <a:r>
              <a:rPr lang="en-IN" sz="2400" dirty="0"/>
              <a:t>acid is largely reabsorbed by active transport, </a:t>
            </a:r>
            <a:r>
              <a:rPr lang="en-IN" sz="2400" dirty="0" smtClean="0"/>
              <a:t>only 1/10th </a:t>
            </a:r>
            <a:r>
              <a:rPr lang="en-IN" sz="2400" dirty="0"/>
              <a:t>of the </a:t>
            </a:r>
            <a:r>
              <a:rPr lang="en-IN" sz="2400" dirty="0" smtClean="0"/>
              <a:t>filtered </a:t>
            </a:r>
            <a:r>
              <a:rPr lang="en-IN" sz="2400" dirty="0"/>
              <a:t>load is excreted in urine. </a:t>
            </a:r>
            <a:endParaRPr lang="en-IN" sz="2400" dirty="0" smtClean="0"/>
          </a:p>
          <a:p>
            <a:pPr algn="just"/>
            <a:r>
              <a:rPr lang="en-IN" sz="2400" dirty="0"/>
              <a:t>Probenecid </a:t>
            </a:r>
            <a:r>
              <a:rPr lang="en-IN" sz="2400" dirty="0" smtClean="0"/>
              <a:t>act by </a:t>
            </a:r>
            <a:r>
              <a:rPr lang="en-IN" sz="2400" dirty="0"/>
              <a:t>inhibiting urate transporter</a:t>
            </a:r>
            <a:r>
              <a:rPr lang="en-IN" sz="2800" dirty="0"/>
              <a:t> </a:t>
            </a:r>
            <a:r>
              <a:rPr lang="en-IN" sz="2400" dirty="0"/>
              <a:t>(URAT1) </a:t>
            </a:r>
            <a:r>
              <a:rPr lang="en-IN" sz="2400" dirty="0" smtClean="0"/>
              <a:t>and decreasing </a:t>
            </a:r>
            <a:r>
              <a:rPr lang="en-IN" sz="2400" dirty="0"/>
              <a:t>the </a:t>
            </a:r>
            <a:r>
              <a:rPr lang="en-IN" sz="2400" dirty="0" smtClean="0"/>
              <a:t>reabsorption </a:t>
            </a:r>
            <a:r>
              <a:rPr lang="en-IN" sz="2400" dirty="0"/>
              <a:t>of uric acid in the proximal </a:t>
            </a:r>
            <a:r>
              <a:rPr lang="en-IN" sz="2400" dirty="0" smtClean="0"/>
              <a:t>tubules of kidney.</a:t>
            </a:r>
          </a:p>
          <a:p>
            <a:pPr algn="just"/>
            <a:r>
              <a:rPr lang="en-IN" sz="2400" dirty="0" smtClean="0"/>
              <a:t>Probenecid, therefore, inhibits reabsorption and promotes excretion of uric acid, and lowers its blood level.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65158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Probenecid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18848"/>
              </p:ext>
            </p:extLst>
          </p:nvPr>
        </p:nvGraphicFramePr>
        <p:xfrm>
          <a:off x="581192" y="2180496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6045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Uric acid synthesis inhibitors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28" y="1959429"/>
            <a:ext cx="4985657" cy="4452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 smtClean="0">
                <a:solidFill>
                  <a:schemeClr val="accent1"/>
                </a:solidFill>
              </a:rPr>
              <a:t>Allopurinol</a:t>
            </a:r>
          </a:p>
          <a:p>
            <a:pPr algn="just"/>
            <a:r>
              <a:rPr lang="en-IN" sz="2000" dirty="0"/>
              <a:t>Allopurinol was synthesized in 1956 as part of a study of purine antagonists for </a:t>
            </a:r>
            <a:r>
              <a:rPr lang="en-IN" sz="2000" dirty="0" smtClean="0"/>
              <a:t>cancer chemotherapy, however, it had no antineoplastic activity. </a:t>
            </a:r>
          </a:p>
          <a:p>
            <a:pPr algn="just"/>
            <a:r>
              <a:rPr lang="en-IN" sz="2000" dirty="0"/>
              <a:t>The enzyme xanthine oxidase </a:t>
            </a:r>
            <a:r>
              <a:rPr lang="en-IN" sz="2000" dirty="0" smtClean="0"/>
              <a:t>is </a:t>
            </a:r>
            <a:r>
              <a:rPr lang="en-IN" sz="2000" dirty="0"/>
              <a:t>involved in two steps, the conversion of </a:t>
            </a:r>
            <a:r>
              <a:rPr lang="en-IN" sz="2000" dirty="0" smtClean="0"/>
              <a:t>adenosine </a:t>
            </a:r>
            <a:r>
              <a:rPr lang="en-IN" sz="2000" dirty="0"/>
              <a:t>to xanthine </a:t>
            </a:r>
            <a:r>
              <a:rPr lang="en-IN" sz="2000" dirty="0" smtClean="0"/>
              <a:t>and the </a:t>
            </a:r>
            <a:r>
              <a:rPr lang="en-IN" sz="2000" dirty="0"/>
              <a:t>conversion of </a:t>
            </a:r>
            <a:r>
              <a:rPr lang="en-IN" sz="2000" dirty="0" smtClean="0"/>
              <a:t>xan</a:t>
            </a:r>
            <a:r>
              <a:rPr lang="en-IN" sz="2000" dirty="0"/>
              <a:t>t</a:t>
            </a:r>
            <a:r>
              <a:rPr lang="en-IN" sz="2000" dirty="0" smtClean="0"/>
              <a:t>hine </a:t>
            </a:r>
            <a:r>
              <a:rPr lang="en-IN" sz="2000" dirty="0"/>
              <a:t>to uric acid</a:t>
            </a:r>
            <a:r>
              <a:rPr lang="en-IN" sz="2000" dirty="0" smtClean="0"/>
              <a:t>.</a:t>
            </a:r>
          </a:p>
          <a:p>
            <a:pPr algn="just"/>
            <a:r>
              <a:rPr lang="en-IN" sz="2000" dirty="0" smtClean="0">
                <a:solidFill>
                  <a:schemeClr val="tx1"/>
                </a:solidFill>
              </a:rPr>
              <a:t>Allopurinol inhibit synthesis of uric acid by reversibly inhibiting the enzyme- Xanthine oxidase</a:t>
            </a: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79771" y="2427514"/>
            <a:ext cx="4811486" cy="4223657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IN" b="1" dirty="0" smtClean="0"/>
              <a:t>Mechanism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en-IN" dirty="0" smtClean="0"/>
              <a:t>DNA base- </a:t>
            </a:r>
            <a:r>
              <a:rPr lang="en-IN" b="1" dirty="0" smtClean="0"/>
              <a:t>Adenine</a:t>
            </a:r>
          </a:p>
          <a:p>
            <a:pPr marL="0" indent="0" algn="ctr">
              <a:buNone/>
            </a:pPr>
            <a:endParaRPr lang="en-IN" dirty="0" smtClean="0"/>
          </a:p>
          <a:p>
            <a:pPr marL="0" indent="0" algn="ctr">
              <a:buNone/>
            </a:pPr>
            <a:r>
              <a:rPr lang="en-IN" dirty="0" smtClean="0"/>
              <a:t>Hypoxanthine</a:t>
            </a:r>
          </a:p>
          <a:p>
            <a:pPr marL="0" indent="0" algn="ctr">
              <a:buNone/>
            </a:pPr>
            <a:endParaRPr lang="en-IN" dirty="0" smtClean="0"/>
          </a:p>
          <a:p>
            <a:pPr marL="0" indent="0" algn="ctr">
              <a:buNone/>
            </a:pPr>
            <a:r>
              <a:rPr lang="en-IN" dirty="0" smtClean="0"/>
              <a:t>Xanthine</a:t>
            </a:r>
          </a:p>
          <a:p>
            <a:pPr marL="0" indent="0" algn="ctr">
              <a:buNone/>
            </a:pPr>
            <a:endParaRPr lang="en-IN" dirty="0"/>
          </a:p>
          <a:p>
            <a:pPr marL="0" indent="0" algn="ctr">
              <a:buNone/>
            </a:pPr>
            <a:endParaRPr lang="en-IN" dirty="0" smtClean="0"/>
          </a:p>
          <a:p>
            <a:pPr marL="0" indent="0" algn="ctr">
              <a:buNone/>
            </a:pPr>
            <a:r>
              <a:rPr lang="en-IN" dirty="0" smtClean="0"/>
              <a:t>Uric </a:t>
            </a:r>
            <a:r>
              <a:rPr lang="en-IN" dirty="0"/>
              <a:t>acid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9285513" y="3340764"/>
            <a:ext cx="18004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1600" dirty="0"/>
              <a:t>Adenine deaminase</a:t>
            </a:r>
          </a:p>
        </p:txBody>
      </p:sp>
      <p:sp>
        <p:nvSpPr>
          <p:cNvPr id="6" name="Rectangle 5"/>
          <p:cNvSpPr/>
          <p:nvPr/>
        </p:nvSpPr>
        <p:spPr>
          <a:xfrm>
            <a:off x="9263741" y="4183396"/>
            <a:ext cx="16177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1600" dirty="0"/>
              <a:t>Xanthine oxidase</a:t>
            </a:r>
          </a:p>
        </p:txBody>
      </p:sp>
      <p:sp>
        <p:nvSpPr>
          <p:cNvPr id="7" name="Down Arrow 6"/>
          <p:cNvSpPr/>
          <p:nvPr/>
        </p:nvSpPr>
        <p:spPr>
          <a:xfrm>
            <a:off x="9105899" y="3275396"/>
            <a:ext cx="76200" cy="4692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Down Arrow 7"/>
          <p:cNvSpPr/>
          <p:nvPr/>
        </p:nvSpPr>
        <p:spPr>
          <a:xfrm>
            <a:off x="9149441" y="4078493"/>
            <a:ext cx="76200" cy="548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8120743" y="4352673"/>
            <a:ext cx="985156" cy="6145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975878" y="4805822"/>
            <a:ext cx="11448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dirty="0"/>
              <a:t>Allopurinol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14439" y="4226707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×</a:t>
            </a:r>
            <a:endParaRPr lang="en-IN" sz="20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9187541" y="5047321"/>
            <a:ext cx="76200" cy="548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/>
          <p:cNvSpPr/>
          <p:nvPr/>
        </p:nvSpPr>
        <p:spPr>
          <a:xfrm>
            <a:off x="9285514" y="5077033"/>
            <a:ext cx="16177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1600" dirty="0"/>
              <a:t>Xanthine oxidase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8120743" y="4967251"/>
            <a:ext cx="1028698" cy="354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414439" y="5090668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×</a:t>
            </a:r>
            <a:endParaRPr lang="en-IN" sz="2000" dirty="0"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97945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Allopurinol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2013857"/>
            <a:ext cx="11016343" cy="458288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en-IN" sz="2000" dirty="0"/>
              <a:t>Allopurinol itself is a short-acting (t½ 2 </a:t>
            </a:r>
            <a:r>
              <a:rPr lang="en-IN" sz="2000" dirty="0" err="1"/>
              <a:t>hrs</a:t>
            </a:r>
            <a:r>
              <a:rPr lang="en-IN" sz="2000" dirty="0"/>
              <a:t>) competitive </a:t>
            </a:r>
            <a:r>
              <a:rPr lang="en-IN" sz="2000" dirty="0" smtClean="0"/>
              <a:t>inhibitor </a:t>
            </a:r>
            <a:r>
              <a:rPr lang="en-IN" sz="2000" dirty="0"/>
              <a:t>of xanthine oxidase, but its major metabolite alloxanthine </a:t>
            </a:r>
            <a:r>
              <a:rPr lang="en-IN" sz="2000" dirty="0" smtClean="0"/>
              <a:t>is </a:t>
            </a:r>
            <a:r>
              <a:rPr lang="en-IN" sz="2000" dirty="0"/>
              <a:t>a long-acting (t½ 24 </a:t>
            </a:r>
            <a:r>
              <a:rPr lang="en-IN" sz="2000" dirty="0" err="1"/>
              <a:t>hrs</a:t>
            </a:r>
            <a:r>
              <a:rPr lang="en-IN" sz="2000" dirty="0"/>
              <a:t>) and </a:t>
            </a:r>
            <a:r>
              <a:rPr lang="en-IN" sz="2000" dirty="0" smtClean="0"/>
              <a:t>non-competitive </a:t>
            </a:r>
            <a:r>
              <a:rPr lang="en-IN" sz="2000" dirty="0"/>
              <a:t>inhibitor</a:t>
            </a:r>
            <a:r>
              <a:rPr lang="en-IN" sz="2000" dirty="0" smtClean="0"/>
              <a:t>.</a:t>
            </a:r>
          </a:p>
          <a:p>
            <a:pPr algn="just"/>
            <a:r>
              <a:rPr lang="en-IN" sz="2000" dirty="0"/>
              <a:t>Alloxanthine is thus primarily responsible for uric acid synthesis </a:t>
            </a:r>
            <a:r>
              <a:rPr lang="en-IN" sz="2000" dirty="0" smtClean="0"/>
              <a:t>inhibition. </a:t>
            </a:r>
          </a:p>
          <a:p>
            <a:pPr marL="0" indent="0" algn="just">
              <a:buNone/>
            </a:pPr>
            <a:r>
              <a:rPr lang="en-IN" sz="2000" b="1" dirty="0">
                <a:solidFill>
                  <a:schemeClr val="accent1"/>
                </a:solidFill>
              </a:rPr>
              <a:t>Pharmacokinetics </a:t>
            </a:r>
            <a:endParaRPr lang="en-IN" sz="2000" b="1" dirty="0" smtClean="0">
              <a:solidFill>
                <a:schemeClr val="accent1"/>
              </a:solidFill>
            </a:endParaRPr>
          </a:p>
          <a:p>
            <a:pPr algn="just"/>
            <a:r>
              <a:rPr lang="en-IN" sz="2000" dirty="0" smtClean="0"/>
              <a:t>About </a:t>
            </a:r>
            <a:r>
              <a:rPr lang="en-IN" sz="2000" dirty="0"/>
              <a:t>80% of </a:t>
            </a:r>
            <a:r>
              <a:rPr lang="en-IN" sz="2000" dirty="0" smtClean="0"/>
              <a:t>orally </a:t>
            </a:r>
            <a:r>
              <a:rPr lang="en-IN" sz="2000" dirty="0"/>
              <a:t>administered allopurinol is absorbed. It is </a:t>
            </a:r>
            <a:r>
              <a:rPr lang="en-IN" sz="2000" dirty="0" smtClean="0"/>
              <a:t>not bound </a:t>
            </a:r>
            <a:r>
              <a:rPr lang="en-IN" sz="2000" dirty="0"/>
              <a:t>to plasma proteins; metabolized largely to alloxanthine. </a:t>
            </a:r>
            <a:endParaRPr lang="en-IN" sz="2000" dirty="0" smtClean="0"/>
          </a:p>
          <a:p>
            <a:pPr marL="0" indent="0" algn="just">
              <a:buNone/>
            </a:pPr>
            <a:r>
              <a:rPr lang="en-IN" sz="2000" b="1" dirty="0">
                <a:solidFill>
                  <a:schemeClr val="accent1"/>
                </a:solidFill>
              </a:rPr>
              <a:t>Adverse effects </a:t>
            </a:r>
            <a:endParaRPr lang="en-IN" sz="2000" b="1" dirty="0" smtClean="0">
              <a:solidFill>
                <a:schemeClr val="accent1"/>
              </a:solidFill>
            </a:endParaRPr>
          </a:p>
          <a:p>
            <a:pPr algn="just"/>
            <a:r>
              <a:rPr lang="en-IN" sz="2000" dirty="0" smtClean="0"/>
              <a:t>Hypersensitivity </a:t>
            </a:r>
            <a:r>
              <a:rPr lang="en-IN" sz="2000" dirty="0"/>
              <a:t>reaction consisting of rashes, fever, malaise and muscle pain is the most frequent. </a:t>
            </a:r>
            <a:endParaRPr lang="en-IN" sz="2000" dirty="0" smtClean="0"/>
          </a:p>
          <a:p>
            <a:pPr marL="0" indent="0" algn="just">
              <a:buNone/>
            </a:pPr>
            <a:r>
              <a:rPr lang="en-IN" sz="2000" b="1" dirty="0" smtClean="0">
                <a:solidFill>
                  <a:schemeClr val="accent1"/>
                </a:solidFill>
              </a:rPr>
              <a:t>T. Uses </a:t>
            </a:r>
          </a:p>
          <a:p>
            <a:pPr algn="just"/>
            <a:r>
              <a:rPr lang="en-IN" sz="2000" dirty="0" smtClean="0"/>
              <a:t>Allopurinol </a:t>
            </a:r>
            <a:r>
              <a:rPr lang="en-IN" sz="2000" dirty="0"/>
              <a:t>is the first choice drug in chronic gout. </a:t>
            </a:r>
          </a:p>
        </p:txBody>
      </p:sp>
    </p:spTree>
    <p:extLst>
      <p:ext uri="{BB962C8B-B14F-4D97-AF65-F5344CB8AC3E}">
        <p14:creationId xmlns:p14="http://schemas.microsoft.com/office/powerpoint/2010/main" val="63343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Rheumatoid arthritis (RA)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78" y="2017210"/>
            <a:ext cx="5923728" cy="4688390"/>
          </a:xfrm>
        </p:spPr>
        <p:txBody>
          <a:bodyPr>
            <a:normAutofit/>
          </a:bodyPr>
          <a:lstStyle/>
          <a:p>
            <a:pPr algn="just"/>
            <a:r>
              <a:rPr lang="en-IN" sz="2000" dirty="0"/>
              <a:t>Rheumatoid arthritis (RA) is a type of autoimmune disorder that causes inflammation in the joints and surrounding tissue. </a:t>
            </a:r>
            <a:endParaRPr lang="en-IN" sz="2000" dirty="0" smtClean="0"/>
          </a:p>
          <a:p>
            <a:pPr algn="just"/>
            <a:r>
              <a:rPr lang="en-IN" sz="2000" dirty="0" smtClean="0"/>
              <a:t>It </a:t>
            </a:r>
            <a:r>
              <a:rPr lang="en-IN" sz="2000" dirty="0"/>
              <a:t>is a chronic (long-term) condition </a:t>
            </a:r>
            <a:r>
              <a:rPr lang="en-IN" sz="2000" dirty="0" smtClean="0"/>
              <a:t>typically </a:t>
            </a:r>
            <a:r>
              <a:rPr lang="en-IN" sz="2000" dirty="0"/>
              <a:t>affects the smaller joints in the hands and feet, but it can also affect the wrists, elbows, shoulders, hips, knees, ankles and spine. </a:t>
            </a:r>
            <a:r>
              <a:rPr lang="en-IN" sz="2000" dirty="0" smtClean="0"/>
              <a:t> </a:t>
            </a:r>
          </a:p>
          <a:p>
            <a:pPr algn="just"/>
            <a:r>
              <a:rPr lang="en-IN" sz="2000" b="1" dirty="0" smtClean="0"/>
              <a:t>Rheumatoid process- </a:t>
            </a:r>
            <a:r>
              <a:rPr lang="en-IN" sz="2000" dirty="0" smtClean="0"/>
              <a:t>In some </a:t>
            </a:r>
            <a:r>
              <a:rPr lang="en-IN" sz="2000" dirty="0"/>
              <a:t>people repeated </a:t>
            </a:r>
            <a:r>
              <a:rPr lang="en-IN" sz="2000" dirty="0" smtClean="0"/>
              <a:t>injuries/ infections causes, </a:t>
            </a:r>
            <a:r>
              <a:rPr lang="en-IN" sz="2000" dirty="0"/>
              <a:t>the immune system </a:t>
            </a:r>
            <a:r>
              <a:rPr lang="en-IN" sz="2000" dirty="0" smtClean="0"/>
              <a:t>to attacks </a:t>
            </a:r>
            <a:r>
              <a:rPr lang="en-IN" sz="2000" dirty="0"/>
              <a:t>the tissues in the joints, causing inflammation and damage. </a:t>
            </a:r>
            <a:endParaRPr lang="en-IN" sz="2000" dirty="0" smtClean="0"/>
          </a:p>
          <a:p>
            <a:pPr algn="just"/>
            <a:r>
              <a:rPr lang="en-IN" sz="2000" dirty="0" smtClean="0"/>
              <a:t>symptoms includes </a:t>
            </a:r>
            <a:r>
              <a:rPr lang="en-IN" sz="2000" dirty="0"/>
              <a:t>joint pain, stiffness, swelling, and loss of function. </a:t>
            </a:r>
            <a:endParaRPr lang="en-IN" sz="2000" dirty="0" smtClean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206" y="2002970"/>
            <a:ext cx="5638525" cy="445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0833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Custom 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1396</TotalTime>
  <Words>1029</Words>
  <Application>Microsoft Office PowerPoint</Application>
  <PresentationFormat>Custom</PresentationFormat>
  <Paragraphs>106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Dividend</vt:lpstr>
      <vt:lpstr>Drugs for Gout and Rheumatoid arthritis </vt:lpstr>
      <vt:lpstr>Contents</vt:lpstr>
      <vt:lpstr>DRUGS USED IN GOUT</vt:lpstr>
      <vt:lpstr>Classification</vt:lpstr>
      <vt:lpstr>A. Uricosurics drugs (Probenecid )</vt:lpstr>
      <vt:lpstr>Probenecid</vt:lpstr>
      <vt:lpstr>Uric acid synthesis inhibitors</vt:lpstr>
      <vt:lpstr>Allopurinol</vt:lpstr>
      <vt:lpstr>Rheumatoid arthritis (RA)</vt:lpstr>
      <vt:lpstr>ANTIRHEUMATOID DRUGS </vt:lpstr>
      <vt:lpstr>Classification</vt:lpstr>
      <vt:lpstr>Classification</vt:lpstr>
      <vt:lpstr>1. Non-biological drugs </vt:lpstr>
      <vt:lpstr>Methotrexate (Mtx)</vt:lpstr>
      <vt:lpstr>2. Biological  agents </vt:lpstr>
      <vt:lpstr>3. Adjuvant drugs (Corticosteroids)</vt:lpstr>
      <vt:lpstr>Thank you…!!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Endocrine System</dc:title>
  <dc:creator>suhas.agey@gmail.com</dc:creator>
  <cp:lastModifiedBy>Prof. Rajshri Dhole</cp:lastModifiedBy>
  <cp:revision>207</cp:revision>
  <dcterms:created xsi:type="dcterms:W3CDTF">2022-03-26T12:54:15Z</dcterms:created>
  <dcterms:modified xsi:type="dcterms:W3CDTF">2024-02-24T12:30:49Z</dcterms:modified>
</cp:coreProperties>
</file>