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ppt/ink/ink2.xml" ContentType="application/inkml+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8" r:id="rId4"/>
    <p:sldId id="259" r:id="rId5"/>
    <p:sldId id="260" r:id="rId6"/>
    <p:sldId id="280" r:id="rId7"/>
    <p:sldId id="262" r:id="rId8"/>
    <p:sldId id="263" r:id="rId9"/>
    <p:sldId id="264" r:id="rId10"/>
    <p:sldId id="282" r:id="rId11"/>
    <p:sldId id="265" r:id="rId12"/>
    <p:sldId id="281" r:id="rId13"/>
    <p:sldId id="284" r:id="rId14"/>
    <p:sldId id="266" r:id="rId15"/>
    <p:sldId id="267" r:id="rId16"/>
    <p:sldId id="285" r:id="rId17"/>
    <p:sldId id="269" r:id="rId18"/>
    <p:sldId id="270" r:id="rId19"/>
    <p:sldId id="271" r:id="rId20"/>
    <p:sldId id="286" r:id="rId21"/>
    <p:sldId id="272" r:id="rId22"/>
    <p:sldId id="287" r:id="rId23"/>
    <p:sldId id="273" r:id="rId24"/>
    <p:sldId id="275" r:id="rId25"/>
    <p:sldId id="276" r:id="rId26"/>
    <p:sldId id="277" r:id="rId27"/>
    <p:sldId id="278" r:id="rId28"/>
    <p:sldId id="288" r:id="rId29"/>
    <p:sldId id="279" r:id="rId30"/>
    <p:sldId id="283" r:id="rId31"/>
    <p:sldId id="28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109" autoAdjust="0"/>
  </p:normalViewPr>
  <p:slideViewPr>
    <p:cSldViewPr snapToGrid="0">
      <p:cViewPr varScale="1">
        <p:scale>
          <a:sx n="92" d="100"/>
          <a:sy n="92" d="100"/>
        </p:scale>
        <p:origin x="-49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1T11:28:39.791"/>
    </inkml:context>
    <inkml:brush xml:id="br0">
      <inkml:brushProperty name="width" value="0.35" units="cm"/>
      <inkml:brushProperty name="height" value="0.35" units="cm"/>
      <inkml:brushProperty name="color" value="#FFFFFF"/>
    </inkml:brush>
  </inkml:definitions>
  <inkml:trace contextRef="#ctx0" brushRef="#br0">0 249 24575,'117'1'0,"129"-3"0,-112-15 0,-62 6 0,319-24 0,-249 23 0,-51 2 0,65-8 0,-80 8 0,94-1 0,-96 12 0,426-13 0,-487 11 0,354-36 0,-218 26 0,177 9 0,-162 5 0,795-3 0,-902-3 0,-1-3 0,82-18 0,-89 14 0,1 1 0,1 3 0,81 0 0,-33 19 0,-24-1 0,14-1 0,0 4 0,-1 4 0,134 47 0,-180-50 0,-13-4 0,42 10 0,12 5 0,-64-20 0,1 0 0,0-1 0,0-1 0,25 3 0,-7-6 0,0-1 0,1-2 0,-1-1 0,0-3 0,0-1 0,-1-1 0,47-16 0,-56 16 0,-21 5 0,1 0 0,-1 0 0,1-1 0,10-4 0,-18 7 0,0-1 0,0 1 0,1 0 0,-1 0 0,0 0 0,0 0 0,1 0 0,-1 0 0,0 0 0,0-1 0,0 1 0,1 0 0,-1 0 0,0 0 0,0-1 0,0 1 0,0 0 0,1 0 0,-1 0 0,0-1 0,0 1 0,0 0 0,0 0 0,0-1 0,0 1 0,0 0 0,0 0 0,0-1 0,0 1 0,0 0 0,0 0 0,0-1 0,0 1 0,0 0 0,0 0 0,0-1 0,0 1 0,0 0 0,0 0 0,0-1 0,-12-7 0,-22-2 0,32 10 0,-54-11 0,1 2 0,-71-2 0,-118 10 0,191 1 0,-34 5 0,-119 22 0,-49 4 0,183-28 0,-78-7 0,124 0 0,0-2 0,1 0 0,-41-16 0,-12-3 0,-181-25 0,194 42 0,-34-6 0,57 6 0,-1 2 0,-66-2 0,-87 13 0,48 10 0,-12 0 0,5-2 0,25-1 0,-431 45 0,437-47 0,-196-7 0,167-5 0,-365 2 0,468 2 0,-58 11 0,-23 1 0,-239-12 0,190-4 0,143 4 0,-54 10 0,11-1 0,-130 15 0,140-15 0,38-5 0,32-6 0,-1 0 0,1 0 0,-1 0 0,1 1 0,-1-1 0,1 0 0,0 0 0,-1 0 0,1 0 0,-1 1 0,1-1 0,0 0 0,-1 1 0,1-1 0,0 0 0,-1 0 0,1 1 0,0-1 0,-1 1 0,1-1 0,0 0 0,0 1 0,-1-1 0,1 1 0,0-1 0,0 0 0,0 1 0,0-1 0,-1 1 0,1-1 0,0 1 0,0-1 0,0 1 0,1 0 0,-1 0 0,1 0 0,-1 1 0,1-1 0,0 0 0,-1 0 0,1 0 0,0-1 0,0 1 0,-1 0 0,1 0 0,2 1 0,30 19 0,-32-20 0,14 6 0,1-1 0,-1 0 0,1-1 0,0-1 0,0 0 0,32 2 0,104-3 0,-100-3 0,82-3 0,-1-6 0,164-31 0,-222 24 0,-42 7 0,-1 3 0,1 0 0,44 0 0,-17 5 0,191 5 0,-225-1 0,1 2 0,49 14 0,-45-9 0,38 5 0,115-3 0,-30-4 0,187 11 0,4-19 0,-132-2 0,66-13 0,-2-1 0,-131 15 0,408 4 0,-477 3 0,112 22 0,-82-9 0,-33-12 0,1-2 0,92-7 0,-43-1 0,-83 3 0,15 1 0,-1-3 0,58-9 0,-34 1 0,1 4 0,83 4 0,19 0 0,-86-11 0,-8 0 0,-36 9 0,84-20 0,-135 23 0,-5-2 0,-17-2 0,-28-5 0,-83-2 0,-161 6 0,241 6 0,-209 16 0,23 0 0,50-17 0,-86 2 0,29 27 0,242-28 0,0 1 0,-1-1 0,1 1 0,0 0 0,0 0 0,0 0 0,0 0 0,0 1 0,0-1 0,0 1 0,0-1 0,0 1 0,1 0 0,-5 5 0,5-5 0,1 0 0,0 0 0,0 0 0,0 1 0,0-1 0,1 1 0,-1-1 0,1 1 0,-1-1 0,1 1 0,0-1 0,0 1 0,0-1 0,0 1 0,0-1 0,0 1 0,1-1 0,0 0 0,-1 1 0,2 2 0,43 118 0,-20-60 0,-24-60 0,0 0 0,0 0 0,0 0 0,0 0 0,0 0 0,-1 0 0,0 0 0,1 0 0,-1 1 0,0-1 0,-1 0 0,1 0 0,-1 4 0,0-5 0,0-1 0,0 1 0,0 0 0,0 0 0,0-1 0,-1 1 0,1 0 0,-1-1 0,1 0 0,-1 1 0,1-1 0,-1 0 0,0 0 0,0 0 0,1 0 0,-1 0 0,0 0 0,0 0 0,0-1 0,0 1 0,-3 0 0,-15 3 0,0 0 0,0-1 0,-41 0 0,-64-8 0,119 4 0,-150-17 0,-26-1 0,-61 5 0,-102-2 0,259 14 0,-112-15 0,102 7 0,55 7 0,-42-9 0,-89-10 0,7 1 0,-429-60 0,-2 64 0,549 18 0,-13 0 0,-1-2 0,-73-11 0,27 0 0,0 5 0,-117 6 0,206 1 0,19 0 0,-1 0 0,0 0 0,0 1 0,0-1 0,0 0 0,0 0 0,0 0 0,0 0 0,0 0 0,0 0 0,0 0 0,0 0 0,0 0 0,0 0 0,0 0 0,0 0 0,0 0 0,0 1 0,0-1 0,0 0 0,-1 0 0,1 0 0,0 0 0,0 0 0,0 0 0,0 0 0,0 0 0,0 0 0,0 0 0,0 0 0,0 0 0,0 0 0,0 0 0,0 0 0,0 0 0,0 0 0,0 0 0,0 0 0,0 0 0,0 0 0,-1 0 0,1 0 0,0 0 0,0 0 0,0 0 0,0 0 0,0 0 0,0 0 0,0 0 0,0 0 0,0 0 0,0 0 0,0 0 0,0 0 0,0 0 0,0 0 0,-1 0 0,1 0 0,0 0 0,0 0 0,0 0 0,9 4 0,21 7 0,-22-8 0,6 2 0,341 132 0,-301-115 0,1-2 0,1-3 0,0-2 0,2-2 0,-1-3 0,1-3 0,97 1 0,-74-10-62,101-16 0,80-26-185,84-11 50,-298 51 311,1 3-1,-1 1 1,0 3 0,50 9-1,83 5-113,-118-12 0,-18 0 0,70 19 0,-73-14 0,0-1 0,45 2 0,-27-5 0,77 19 0,-85-14 0,0-2 0,66 2 0,261-11 0,-150-2 0,-188 5 0,-1 2 0,1 1 0,-1 2 0,49 17 0,19 3 0,154 40 0,-226-60 0,-25-7 0,-1 1 0,0 0 0,1 1 0,-1 0 0,0 1 0,0 0 0,11 7 0,-10-6 0,-1 1 0,1-1 0,0-1 0,0 0 0,1-1 0,-1 0 0,1 0 0,13 0 0,-3-1 0,0-1 0,0-1 0,30-3 0,-51 3 0,0 0 0,0 0 0,1 0 0,-1-1 0,0 1 0,0 0 0,0 0 0,0-1 0,0 1 0,0 0 0,0-1 0,0 1 0,-1-1 0,1 0 0,1 0 0,-2 1 0,0-1 0,0 1 0,0 0 0,0-1 0,0 1 0,0 0 0,0 0 0,0-1 0,0 1 0,0 0 0,0-1 0,0 1 0,-1 0 0,1 0 0,0-1 0,0 1 0,0 0 0,0 0 0,-1-1 0,1 1 0,0 0 0,0 0 0,-1-1 0,1 1 0,0 0 0,0 0 0,-1 0 0,1 0 0,0 0 0,0-1 0,-1 1 0,-3-2 0,-1 0 0,1 0 0,-1 1 0,0-1 0,-7 0 0,-82-9 0,-61-10 0,-54-15 0,180 29 0,-32-13 0,36 11 0,-51-12 0,-29 2-1365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1T11:28:57.141"/>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F005B-0125-49FC-9B4F-80A504CA4ADF}" type="datetimeFigureOut">
              <a:rPr lang="en-IN" smtClean="0"/>
              <a:t>21-11-23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4743BB-B55D-4DB8-A2C3-307B6A9ED5C6}" type="slidenum">
              <a:rPr lang="en-IN" smtClean="0"/>
              <a:t>‹#›</a:t>
            </a:fld>
            <a:endParaRPr lang="en-IN"/>
          </a:p>
        </p:txBody>
      </p:sp>
    </p:spTree>
    <p:extLst>
      <p:ext uri="{BB962C8B-B14F-4D97-AF65-F5344CB8AC3E}">
        <p14:creationId xmlns:p14="http://schemas.microsoft.com/office/powerpoint/2010/main" val="2652257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A4743BB-B55D-4DB8-A2C3-307B6A9ED5C6}" type="slidenum">
              <a:rPr lang="en-IN" smtClean="0"/>
              <a:t>11</a:t>
            </a:fld>
            <a:endParaRPr lang="en-IN"/>
          </a:p>
        </p:txBody>
      </p:sp>
    </p:spTree>
    <p:extLst>
      <p:ext uri="{BB962C8B-B14F-4D97-AF65-F5344CB8AC3E}">
        <p14:creationId xmlns:p14="http://schemas.microsoft.com/office/powerpoint/2010/main" val="1082950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8E5A1883-D659-44B3-903F-9E514B319312}" type="datetimeFigureOut">
              <a:rPr lang="en-IN" smtClean="0"/>
              <a:t>21-11-23</a:t>
            </a:fld>
            <a:endParaRPr lang="en-IN"/>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IN"/>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1986867-A091-45B7-A6B7-8932A82C371A}" type="slidenum">
              <a:rPr lang="en-IN" smtClean="0"/>
              <a:t>‹#›</a:t>
            </a:fld>
            <a:endParaRPr lang="en-IN"/>
          </a:p>
        </p:txBody>
      </p:sp>
    </p:spTree>
    <p:extLst>
      <p:ext uri="{BB962C8B-B14F-4D97-AF65-F5344CB8AC3E}">
        <p14:creationId xmlns:p14="http://schemas.microsoft.com/office/powerpoint/2010/main" val="2788616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5A1883-D659-44B3-903F-9E514B319312}" type="datetimeFigureOut">
              <a:rPr lang="en-IN" smtClean="0"/>
              <a:t>21-11-23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1986867-A091-45B7-A6B7-8932A82C371A}" type="slidenum">
              <a:rPr lang="en-IN" smtClean="0"/>
              <a:t>‹#›</a:t>
            </a:fld>
            <a:endParaRPr lang="en-IN"/>
          </a:p>
        </p:txBody>
      </p:sp>
    </p:spTree>
    <p:extLst>
      <p:ext uri="{BB962C8B-B14F-4D97-AF65-F5344CB8AC3E}">
        <p14:creationId xmlns:p14="http://schemas.microsoft.com/office/powerpoint/2010/main" val="3477452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E5A1883-D659-44B3-903F-9E514B319312}" type="datetimeFigureOut">
              <a:rPr lang="en-IN" smtClean="0"/>
              <a:t>21-11-23</a:t>
            </a:fld>
            <a:endParaRPr lang="en-IN"/>
          </a:p>
        </p:txBody>
      </p:sp>
      <p:sp>
        <p:nvSpPr>
          <p:cNvPr id="5" name="Footer Placeholder 4"/>
          <p:cNvSpPr>
            <a:spLocks noGrp="1"/>
          </p:cNvSpPr>
          <p:nvPr>
            <p:ph type="ftr" sz="quarter" idx="11"/>
          </p:nvPr>
        </p:nvSpPr>
        <p:spPr>
          <a:xfrm>
            <a:off x="774923" y="5951811"/>
            <a:ext cx="7896279" cy="365125"/>
          </a:xfrm>
        </p:spPr>
        <p:txBody>
          <a:bodyPr/>
          <a:lstStyle/>
          <a:p>
            <a:endParaRPr lang="en-IN"/>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1986867-A091-45B7-A6B7-8932A82C371A}" type="slidenum">
              <a:rPr lang="en-IN" smtClean="0"/>
              <a:t>‹#›</a:t>
            </a:fld>
            <a:endParaRPr lang="en-IN"/>
          </a:p>
        </p:txBody>
      </p:sp>
    </p:spTree>
    <p:extLst>
      <p:ext uri="{BB962C8B-B14F-4D97-AF65-F5344CB8AC3E}">
        <p14:creationId xmlns:p14="http://schemas.microsoft.com/office/powerpoint/2010/main" val="302295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5A1883-D659-44B3-903F-9E514B319312}" type="datetimeFigureOut">
              <a:rPr lang="en-IN" smtClean="0"/>
              <a:t>21-11-23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10558300" y="5956137"/>
            <a:ext cx="1052508" cy="365125"/>
          </a:xfrm>
        </p:spPr>
        <p:txBody>
          <a:bodyPr/>
          <a:lstStyle/>
          <a:p>
            <a:fld id="{D1986867-A091-45B7-A6B7-8932A82C371A}" type="slidenum">
              <a:rPr lang="en-IN" smtClean="0"/>
              <a:t>‹#›</a:t>
            </a:fld>
            <a:endParaRPr lang="en-IN"/>
          </a:p>
        </p:txBody>
      </p:sp>
    </p:spTree>
    <p:extLst>
      <p:ext uri="{BB962C8B-B14F-4D97-AF65-F5344CB8AC3E}">
        <p14:creationId xmlns:p14="http://schemas.microsoft.com/office/powerpoint/2010/main" val="3145867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E5A1883-D659-44B3-903F-9E514B319312}" type="datetimeFigureOut">
              <a:rPr lang="en-IN" smtClean="0"/>
              <a:t>21-11-23</a:t>
            </a:fld>
            <a:endParaRPr lang="en-IN"/>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IN"/>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1986867-A091-45B7-A6B7-8932A82C371A}" type="slidenum">
              <a:rPr lang="en-IN" smtClean="0"/>
              <a:t>‹#›</a:t>
            </a:fld>
            <a:endParaRPr lang="en-IN"/>
          </a:p>
        </p:txBody>
      </p:sp>
    </p:spTree>
    <p:extLst>
      <p:ext uri="{BB962C8B-B14F-4D97-AF65-F5344CB8AC3E}">
        <p14:creationId xmlns:p14="http://schemas.microsoft.com/office/powerpoint/2010/main" val="2563914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5A1883-D659-44B3-903F-9E514B319312}" type="datetimeFigureOut">
              <a:rPr lang="en-IN" smtClean="0"/>
              <a:t>21-11-23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1986867-A091-45B7-A6B7-8932A82C371A}" type="slidenum">
              <a:rPr lang="en-IN" smtClean="0"/>
              <a:t>‹#›</a:t>
            </a:fld>
            <a:endParaRPr lang="en-IN"/>
          </a:p>
        </p:txBody>
      </p:sp>
    </p:spTree>
    <p:extLst>
      <p:ext uri="{BB962C8B-B14F-4D97-AF65-F5344CB8AC3E}">
        <p14:creationId xmlns:p14="http://schemas.microsoft.com/office/powerpoint/2010/main" val="1292228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5A1883-D659-44B3-903F-9E514B319312}" type="datetimeFigureOut">
              <a:rPr lang="en-IN" smtClean="0"/>
              <a:t>21-11-23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1986867-A091-45B7-A6B7-8932A82C371A}" type="slidenum">
              <a:rPr lang="en-IN" smtClean="0"/>
              <a:t>‹#›</a:t>
            </a:fld>
            <a:endParaRPr lang="en-IN"/>
          </a:p>
        </p:txBody>
      </p:sp>
    </p:spTree>
    <p:extLst>
      <p:ext uri="{BB962C8B-B14F-4D97-AF65-F5344CB8AC3E}">
        <p14:creationId xmlns:p14="http://schemas.microsoft.com/office/powerpoint/2010/main" val="3982825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5A1883-D659-44B3-903F-9E514B319312}" type="datetimeFigureOut">
              <a:rPr lang="en-IN" smtClean="0"/>
              <a:t>21-11-23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1986867-A091-45B7-A6B7-8932A82C371A}" type="slidenum">
              <a:rPr lang="en-IN" smtClean="0"/>
              <a:t>‹#›</a:t>
            </a:fld>
            <a:endParaRPr lang="en-IN"/>
          </a:p>
        </p:txBody>
      </p:sp>
    </p:spTree>
    <p:extLst>
      <p:ext uri="{BB962C8B-B14F-4D97-AF65-F5344CB8AC3E}">
        <p14:creationId xmlns:p14="http://schemas.microsoft.com/office/powerpoint/2010/main" val="2640896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5A1883-D659-44B3-903F-9E514B319312}" type="datetimeFigureOut">
              <a:rPr lang="en-IN" smtClean="0"/>
              <a:t>21-11-23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1986867-A091-45B7-A6B7-8932A82C371A}" type="slidenum">
              <a:rPr lang="en-IN" smtClean="0"/>
              <a:t>‹#›</a:t>
            </a:fld>
            <a:endParaRPr lang="en-IN"/>
          </a:p>
        </p:txBody>
      </p:sp>
    </p:spTree>
    <p:extLst>
      <p:ext uri="{BB962C8B-B14F-4D97-AF65-F5344CB8AC3E}">
        <p14:creationId xmlns:p14="http://schemas.microsoft.com/office/powerpoint/2010/main" val="1781866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8E5A1883-D659-44B3-903F-9E514B319312}" type="datetimeFigureOut">
              <a:rPr lang="en-IN" smtClean="0"/>
              <a:t>21-11-23</a:t>
            </a:fld>
            <a:endParaRPr lang="en-IN"/>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1986867-A091-45B7-A6B7-8932A82C371A}" type="slidenum">
              <a:rPr lang="en-IN" smtClean="0"/>
              <a:t>‹#›</a:t>
            </a:fld>
            <a:endParaRPr lang="en-IN"/>
          </a:p>
        </p:txBody>
      </p:sp>
    </p:spTree>
    <p:extLst>
      <p:ext uri="{BB962C8B-B14F-4D97-AF65-F5344CB8AC3E}">
        <p14:creationId xmlns:p14="http://schemas.microsoft.com/office/powerpoint/2010/main" val="366527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5A1883-D659-44B3-903F-9E514B319312}" type="datetimeFigureOut">
              <a:rPr lang="en-IN" smtClean="0"/>
              <a:t>21-11-23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1986867-A091-45B7-A6B7-8932A82C371A}" type="slidenum">
              <a:rPr lang="en-IN" smtClean="0"/>
              <a:t>‹#›</a:t>
            </a:fld>
            <a:endParaRPr lang="en-IN"/>
          </a:p>
        </p:txBody>
      </p:sp>
    </p:spTree>
    <p:extLst>
      <p:ext uri="{BB962C8B-B14F-4D97-AF65-F5344CB8AC3E}">
        <p14:creationId xmlns:p14="http://schemas.microsoft.com/office/powerpoint/2010/main" val="3106097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8E5A1883-D659-44B3-903F-9E514B319312}" type="datetimeFigureOut">
              <a:rPr lang="en-IN" smtClean="0"/>
              <a:t>21-11-23</a:t>
            </a:fld>
            <a:endParaRPr lang="en-IN"/>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IN"/>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1986867-A091-45B7-A6B7-8932A82C371A}" type="slidenum">
              <a:rPr lang="en-IN" smtClean="0"/>
              <a:t>‹#›</a:t>
            </a:fld>
            <a:endParaRPr lang="en-IN"/>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06461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tmp"/><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6.png"/><Relationship Id="rId4" Type="http://schemas.openxmlformats.org/officeDocument/2006/relationships/customXml" Target="../ink/ink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03BC0D-6A43-CDD8-1C21-33CF647B23D0}"/>
              </a:ext>
            </a:extLst>
          </p:cNvPr>
          <p:cNvSpPr>
            <a:spLocks noGrp="1"/>
          </p:cNvSpPr>
          <p:nvPr>
            <p:ph type="ctrTitle"/>
          </p:nvPr>
        </p:nvSpPr>
        <p:spPr>
          <a:xfrm>
            <a:off x="599224" y="881744"/>
            <a:ext cx="10993549" cy="2038244"/>
          </a:xfrm>
        </p:spPr>
        <p:txBody>
          <a:bodyPr>
            <a:noAutofit/>
          </a:bodyPr>
          <a:lstStyle/>
          <a:p>
            <a:pPr algn="ctr"/>
            <a:r>
              <a:rPr lang="en-US" sz="4400" b="1" dirty="0"/>
              <a:t>Eicosanoids</a:t>
            </a:r>
            <a:br>
              <a:rPr lang="en-US" sz="4400" b="1" dirty="0"/>
            </a:br>
            <a:r>
              <a:rPr lang="en-US" sz="4400" b="1" dirty="0"/>
              <a:t>(</a:t>
            </a:r>
            <a:r>
              <a:rPr lang="en-US" b="1" dirty="0"/>
              <a:t>Prostaglandins, Leukotrienes) and Platelet Activating Factor</a:t>
            </a:r>
            <a:endParaRPr lang="en-IN" b="1" dirty="0"/>
          </a:p>
        </p:txBody>
      </p:sp>
      <p:sp>
        <p:nvSpPr>
          <p:cNvPr id="3" name="Subtitle 2">
            <a:extLst>
              <a:ext uri="{FF2B5EF4-FFF2-40B4-BE49-F238E27FC236}">
                <a16:creationId xmlns:a16="http://schemas.microsoft.com/office/drawing/2014/main" xmlns="" id="{072DE175-F23C-976C-19CF-FECB46580BC4}"/>
              </a:ext>
            </a:extLst>
          </p:cNvPr>
          <p:cNvSpPr>
            <a:spLocks noGrp="1"/>
          </p:cNvSpPr>
          <p:nvPr>
            <p:ph type="subTitle" idx="1"/>
          </p:nvPr>
        </p:nvSpPr>
        <p:spPr>
          <a:xfrm>
            <a:off x="599227" y="3551359"/>
            <a:ext cx="10993546" cy="2555527"/>
          </a:xfrm>
        </p:spPr>
        <p:txBody>
          <a:bodyPr>
            <a:normAutofit lnSpcReduction="10000"/>
          </a:bodyPr>
          <a:lstStyle/>
          <a:p>
            <a:pPr algn="ctr"/>
            <a:r>
              <a:rPr lang="en-IN" sz="3200" b="1" dirty="0">
                <a:solidFill>
                  <a:srgbClr val="FFFF00"/>
                </a:solidFill>
              </a:rPr>
              <a:t>SUHAS AGEY</a:t>
            </a:r>
          </a:p>
          <a:p>
            <a:pPr algn="ctr"/>
            <a:r>
              <a:rPr lang="en-IN" sz="3200" b="1" dirty="0">
                <a:solidFill>
                  <a:srgbClr val="FFFF00"/>
                </a:solidFill>
              </a:rPr>
              <a:t>Asst professor, </a:t>
            </a:r>
          </a:p>
          <a:p>
            <a:pPr algn="ctr"/>
            <a:r>
              <a:rPr lang="en-IN" sz="3200" b="1" dirty="0">
                <a:solidFill>
                  <a:srgbClr val="FFFF00"/>
                </a:solidFill>
              </a:rPr>
              <a:t>Dept of Pharmacology</a:t>
            </a:r>
          </a:p>
          <a:p>
            <a:pPr algn="ctr"/>
            <a:r>
              <a:rPr lang="en-IN" sz="3200" b="1" dirty="0">
                <a:solidFill>
                  <a:srgbClr val="FFFF00"/>
                </a:solidFill>
              </a:rPr>
              <a:t>Hrpiper, Shirpur</a:t>
            </a:r>
          </a:p>
        </p:txBody>
      </p:sp>
    </p:spTree>
    <p:extLst>
      <p:ext uri="{BB962C8B-B14F-4D97-AF65-F5344CB8AC3E}">
        <p14:creationId xmlns:p14="http://schemas.microsoft.com/office/powerpoint/2010/main" val="3332035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06BE48-65AE-E9E2-081C-0E1F6BB60CDA}"/>
              </a:ext>
            </a:extLst>
          </p:cNvPr>
          <p:cNvSpPr>
            <a:spLocks noGrp="1"/>
          </p:cNvSpPr>
          <p:nvPr>
            <p:ph type="title"/>
          </p:nvPr>
        </p:nvSpPr>
        <p:spPr>
          <a:xfrm>
            <a:off x="448990" y="525886"/>
            <a:ext cx="11029616" cy="1013800"/>
          </a:xfrm>
        </p:spPr>
        <p:txBody>
          <a:bodyPr/>
          <a:lstStyle/>
          <a:p>
            <a:r>
              <a:rPr lang="en-IN" dirty="0"/>
              <a:t>Classification of Prostaglandins</a:t>
            </a:r>
          </a:p>
        </p:txBody>
      </p:sp>
      <p:pic>
        <p:nvPicPr>
          <p:cNvPr id="5" name="Picture 4">
            <a:extLst>
              <a:ext uri="{FF2B5EF4-FFF2-40B4-BE49-F238E27FC236}">
                <a16:creationId xmlns:a16="http://schemas.microsoft.com/office/drawing/2014/main" xmlns="" id="{540DE5D0-91C8-129B-9E60-8B7F3C57C73A}"/>
              </a:ext>
            </a:extLst>
          </p:cNvPr>
          <p:cNvPicPr>
            <a:picLocks noChangeAspect="1"/>
          </p:cNvPicPr>
          <p:nvPr/>
        </p:nvPicPr>
        <p:blipFill rotWithShape="1">
          <a:blip r:embed="rId2">
            <a:extLst>
              <a:ext uri="{28A0092B-C50C-407E-A947-70E740481C1C}">
                <a14:useLocalDpi xmlns:a14="http://schemas.microsoft.com/office/drawing/2010/main" val="0"/>
              </a:ext>
            </a:extLst>
          </a:blip>
          <a:srcRect b="4458"/>
          <a:stretch/>
        </p:blipFill>
        <p:spPr>
          <a:xfrm>
            <a:off x="2596636" y="1791482"/>
            <a:ext cx="6811681" cy="4983891"/>
          </a:xfrm>
          <a:prstGeom prst="rect">
            <a:avLst/>
          </a:prstGeom>
        </p:spPr>
      </p:pic>
    </p:spTree>
    <p:extLst>
      <p:ext uri="{BB962C8B-B14F-4D97-AF65-F5344CB8AC3E}">
        <p14:creationId xmlns:p14="http://schemas.microsoft.com/office/powerpoint/2010/main" val="724949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8B735A-3B85-E73D-2DD5-6BB650EEB034}"/>
              </a:ext>
            </a:extLst>
          </p:cNvPr>
          <p:cNvSpPr>
            <a:spLocks noGrp="1"/>
          </p:cNvSpPr>
          <p:nvPr>
            <p:ph type="title"/>
          </p:nvPr>
        </p:nvSpPr>
        <p:spPr/>
        <p:txBody>
          <a:bodyPr/>
          <a:lstStyle/>
          <a:p>
            <a:r>
              <a:rPr lang="en-US" dirty="0"/>
              <a:t>P. Action and Pathophysiological Roles</a:t>
            </a:r>
            <a:endParaRPr lang="en-IN" dirty="0"/>
          </a:p>
        </p:txBody>
      </p:sp>
      <p:sp>
        <p:nvSpPr>
          <p:cNvPr id="3" name="Content Placeholder 2">
            <a:extLst>
              <a:ext uri="{FF2B5EF4-FFF2-40B4-BE49-F238E27FC236}">
                <a16:creationId xmlns:a16="http://schemas.microsoft.com/office/drawing/2014/main" xmlns="" id="{C96A1BCB-BEB5-624E-6A34-C8F62EB62482}"/>
              </a:ext>
            </a:extLst>
          </p:cNvPr>
          <p:cNvSpPr>
            <a:spLocks noGrp="1"/>
          </p:cNvSpPr>
          <p:nvPr>
            <p:ph idx="1"/>
          </p:nvPr>
        </p:nvSpPr>
        <p:spPr>
          <a:xfrm>
            <a:off x="272721" y="1927108"/>
            <a:ext cx="5599270" cy="4677504"/>
          </a:xfrm>
        </p:spPr>
        <p:txBody>
          <a:bodyPr>
            <a:normAutofit/>
          </a:bodyPr>
          <a:lstStyle/>
          <a:p>
            <a:pPr algn="just">
              <a:lnSpc>
                <a:spcPct val="150000"/>
              </a:lnSpc>
            </a:pPr>
            <a:r>
              <a:rPr lang="en-US" sz="2800" dirty="0"/>
              <a:t>The cyclic eicosanoids produce a wide variety of actions depending upon the particular PG </a:t>
            </a:r>
          </a:p>
          <a:p>
            <a:pPr algn="just">
              <a:lnSpc>
                <a:spcPct val="150000"/>
              </a:lnSpc>
            </a:pPr>
            <a:r>
              <a:rPr lang="en-US" sz="2800" dirty="0"/>
              <a:t>PGs differ in their potency to produce a given action and different PGs sometimes have opposite effects. </a:t>
            </a:r>
          </a:p>
        </p:txBody>
      </p:sp>
      <p:pic>
        <p:nvPicPr>
          <p:cNvPr id="5" name="Picture 4">
            <a:extLst>
              <a:ext uri="{FF2B5EF4-FFF2-40B4-BE49-F238E27FC236}">
                <a16:creationId xmlns:a16="http://schemas.microsoft.com/office/drawing/2014/main" xmlns="" id="{A5BA5D3A-F42A-3ACE-63F3-5D4F180486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0498" y="2277428"/>
            <a:ext cx="5763483" cy="4327184"/>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xmlns="" id="{B75D5685-3B76-C456-5C3A-206A2C2A0C36}"/>
                  </a:ext>
                </a:extLst>
              </p14:cNvPr>
              <p14:cNvContentPartPr/>
              <p14:nvPr/>
            </p14:nvContentPartPr>
            <p14:xfrm>
              <a:off x="6114622" y="4570911"/>
              <a:ext cx="2264760" cy="322560"/>
            </p14:xfrm>
          </p:contentPart>
        </mc:Choice>
        <mc:Fallback xmlns="">
          <p:pic>
            <p:nvPicPr>
              <p:cNvPr id="8" name="Ink 7">
                <a:extLst>
                  <a:ext uri="{FF2B5EF4-FFF2-40B4-BE49-F238E27FC236}">
                    <a16:creationId xmlns:a16="http://schemas.microsoft.com/office/drawing/2014/main" id="{B75D5685-3B76-C456-5C3A-206A2C2A0C36}"/>
                  </a:ext>
                </a:extLst>
              </p:cNvPr>
              <p:cNvPicPr/>
              <p:nvPr/>
            </p:nvPicPr>
            <p:blipFill>
              <a:blip r:embed="rId5"/>
              <a:stretch>
                <a:fillRect/>
              </a:stretch>
            </p:blipFill>
            <p:spPr>
              <a:xfrm>
                <a:off x="6051622" y="4508271"/>
                <a:ext cx="2390400" cy="448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6">
            <p14:nvContentPartPr>
              <p14:cNvPr id="9" name="Ink 8">
                <a:extLst>
                  <a:ext uri="{FF2B5EF4-FFF2-40B4-BE49-F238E27FC236}">
                    <a16:creationId xmlns:a16="http://schemas.microsoft.com/office/drawing/2014/main" id="{8CE51978-B014-AE53-4A40-E92E0D17F771}"/>
                  </a:ext>
                </a:extLst>
              </p14:cNvPr>
              <p14:cNvContentPartPr/>
              <p14:nvPr/>
            </p14:nvContentPartPr>
            <p14:xfrm>
              <a:off x="-1553738" y="1233711"/>
              <a:ext cx="360" cy="360"/>
            </p14:xfrm>
          </p:contentPart>
        </mc:Choice>
        <mc:Fallback>
          <p:pic>
            <p:nvPicPr>
              <p:cNvPr id="9" name="Ink 8">
                <a:extLst>
                  <a:ext uri="{FF2B5EF4-FFF2-40B4-BE49-F238E27FC236}">
                    <a16:creationId xmlns:a16="http://schemas.microsoft.com/office/drawing/2014/main" xmlns="" xmlns:aink="http://schemas.microsoft.com/office/drawing/2016/ink" xmlns:p14="http://schemas.microsoft.com/office/powerpoint/2010/main" id="{8CE51978-B014-AE53-4A40-E92E0D17F771}"/>
                  </a:ext>
                </a:extLst>
              </p:cNvPr>
              <p:cNvPicPr/>
              <p:nvPr/>
            </p:nvPicPr>
            <p:blipFill>
              <a:blip r:embed="rId7"/>
              <a:stretch>
                <a:fillRect/>
              </a:stretch>
            </p:blipFill>
            <p:spPr>
              <a:xfrm>
                <a:off x="-1562378" y="1180071"/>
                <a:ext cx="18000" cy="108000"/>
              </a:xfrm>
              <a:prstGeom prst="rect">
                <a:avLst/>
              </a:prstGeom>
            </p:spPr>
          </p:pic>
        </mc:Fallback>
      </mc:AlternateContent>
    </p:spTree>
    <p:extLst>
      <p:ext uri="{BB962C8B-B14F-4D97-AF65-F5344CB8AC3E}">
        <p14:creationId xmlns:p14="http://schemas.microsoft.com/office/powerpoint/2010/main" val="1266898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8B735A-3B85-E73D-2DD5-6BB650EEB034}"/>
              </a:ext>
            </a:extLst>
          </p:cNvPr>
          <p:cNvSpPr>
            <a:spLocks noGrp="1"/>
          </p:cNvSpPr>
          <p:nvPr>
            <p:ph type="title"/>
          </p:nvPr>
        </p:nvSpPr>
        <p:spPr/>
        <p:txBody>
          <a:bodyPr/>
          <a:lstStyle/>
          <a:p>
            <a:r>
              <a:rPr lang="en-US" dirty="0"/>
              <a:t>P. Action and Pathophysiological Roles</a:t>
            </a:r>
            <a:endParaRPr lang="en-IN" dirty="0"/>
          </a:p>
        </p:txBody>
      </p:sp>
      <p:sp>
        <p:nvSpPr>
          <p:cNvPr id="3" name="Content Placeholder 2">
            <a:extLst>
              <a:ext uri="{FF2B5EF4-FFF2-40B4-BE49-F238E27FC236}">
                <a16:creationId xmlns:a16="http://schemas.microsoft.com/office/drawing/2014/main" xmlns="" id="{C96A1BCB-BEB5-624E-6A34-C8F62EB62482}"/>
              </a:ext>
            </a:extLst>
          </p:cNvPr>
          <p:cNvSpPr>
            <a:spLocks noGrp="1"/>
          </p:cNvSpPr>
          <p:nvPr>
            <p:ph idx="1"/>
          </p:nvPr>
        </p:nvSpPr>
        <p:spPr>
          <a:xfrm>
            <a:off x="407022" y="1917531"/>
            <a:ext cx="11203786" cy="4677504"/>
          </a:xfrm>
        </p:spPr>
        <p:txBody>
          <a:bodyPr>
            <a:normAutofit fontScale="77500" lnSpcReduction="20000"/>
          </a:bodyPr>
          <a:lstStyle/>
          <a:p>
            <a:pPr marL="0" indent="0">
              <a:buNone/>
            </a:pPr>
            <a:r>
              <a:rPr lang="en-US" sz="2800" b="1" dirty="0"/>
              <a:t>CVS</a:t>
            </a:r>
          </a:p>
          <a:p>
            <a:r>
              <a:rPr lang="en-US" sz="2800" dirty="0"/>
              <a:t>PGE2, PGI2 are vasodilators whereas and TXA2 are vasoconstrictor agents.</a:t>
            </a:r>
          </a:p>
          <a:p>
            <a:r>
              <a:rPr lang="en-US" sz="2800" dirty="0"/>
              <a:t>PGI2 is used in pulmonary hypertension</a:t>
            </a:r>
          </a:p>
          <a:p>
            <a:r>
              <a:rPr lang="en-US" sz="2800" dirty="0"/>
              <a:t>PGE2 increases capillary permeability.</a:t>
            </a:r>
          </a:p>
          <a:p>
            <a:pPr marL="0" indent="0">
              <a:buNone/>
            </a:pPr>
            <a:endParaRPr lang="en-US" sz="2800" b="1" dirty="0"/>
          </a:p>
          <a:p>
            <a:pPr marL="0" indent="0">
              <a:buNone/>
            </a:pPr>
            <a:r>
              <a:rPr lang="en-US" sz="2800" b="1" dirty="0"/>
              <a:t>PLATELETS</a:t>
            </a:r>
          </a:p>
          <a:p>
            <a:pPr algn="just">
              <a:lnSpc>
                <a:spcPct val="170000"/>
              </a:lnSpc>
            </a:pPr>
            <a:r>
              <a:rPr lang="en-US" sz="2800" dirty="0"/>
              <a:t>Platelets TXA2, which can be produced locally by platelets, is a potent inducer of aggregation and release reaction. </a:t>
            </a:r>
          </a:p>
          <a:p>
            <a:pPr algn="just">
              <a:lnSpc>
                <a:spcPct val="170000"/>
              </a:lnSpc>
            </a:pPr>
            <a:r>
              <a:rPr lang="en-US" sz="2800" dirty="0"/>
              <a:t>On the other hand PGI2 (generated by vascular endothelium) is a potent inhibitor of platelet aggregation. </a:t>
            </a:r>
          </a:p>
        </p:txBody>
      </p:sp>
    </p:spTree>
    <p:extLst>
      <p:ext uri="{BB962C8B-B14F-4D97-AF65-F5344CB8AC3E}">
        <p14:creationId xmlns:p14="http://schemas.microsoft.com/office/powerpoint/2010/main" val="2708665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8B735A-3B85-E73D-2DD5-6BB650EEB034}"/>
              </a:ext>
            </a:extLst>
          </p:cNvPr>
          <p:cNvSpPr>
            <a:spLocks noGrp="1"/>
          </p:cNvSpPr>
          <p:nvPr>
            <p:ph type="title"/>
          </p:nvPr>
        </p:nvSpPr>
        <p:spPr/>
        <p:txBody>
          <a:bodyPr/>
          <a:lstStyle/>
          <a:p>
            <a:r>
              <a:rPr lang="en-US" dirty="0"/>
              <a:t>P. Action and Pathophysiological Roles</a:t>
            </a:r>
            <a:endParaRPr lang="en-IN" dirty="0"/>
          </a:p>
        </p:txBody>
      </p:sp>
      <p:sp>
        <p:nvSpPr>
          <p:cNvPr id="3" name="Content Placeholder 2">
            <a:extLst>
              <a:ext uri="{FF2B5EF4-FFF2-40B4-BE49-F238E27FC236}">
                <a16:creationId xmlns:a16="http://schemas.microsoft.com/office/drawing/2014/main" xmlns="" id="{C96A1BCB-BEB5-624E-6A34-C8F62EB62482}"/>
              </a:ext>
            </a:extLst>
          </p:cNvPr>
          <p:cNvSpPr>
            <a:spLocks noGrp="1"/>
          </p:cNvSpPr>
          <p:nvPr>
            <p:ph idx="1"/>
          </p:nvPr>
        </p:nvSpPr>
        <p:spPr>
          <a:xfrm>
            <a:off x="581193" y="2180496"/>
            <a:ext cx="10935894" cy="4677504"/>
          </a:xfrm>
        </p:spPr>
        <p:txBody>
          <a:bodyPr>
            <a:normAutofit/>
          </a:bodyPr>
          <a:lstStyle/>
          <a:p>
            <a:pPr marL="0" indent="0">
              <a:buNone/>
            </a:pPr>
            <a:r>
              <a:rPr lang="en-US" sz="2800" b="1" dirty="0"/>
              <a:t>CNS</a:t>
            </a:r>
          </a:p>
          <a:p>
            <a:r>
              <a:rPr lang="en-US" sz="2800" dirty="0"/>
              <a:t>PGE1 and PGE2 are pyrogenic and cause fever.</a:t>
            </a:r>
          </a:p>
          <a:p>
            <a:r>
              <a:rPr lang="en-US" sz="2800" dirty="0"/>
              <a:t>NSAIDs act as antipyretic agents by inhibiting these </a:t>
            </a:r>
            <a:r>
              <a:rPr lang="en-US" sz="2800" dirty="0" err="1"/>
              <a:t>PGs.</a:t>
            </a:r>
            <a:endParaRPr lang="en-US" sz="2800" dirty="0"/>
          </a:p>
          <a:p>
            <a:endParaRPr lang="en-US" sz="2800" dirty="0"/>
          </a:p>
          <a:p>
            <a:pPr marL="0" indent="0">
              <a:buNone/>
            </a:pPr>
            <a:r>
              <a:rPr lang="en-US" sz="2800" b="1" dirty="0"/>
              <a:t>Peripheral Nerve Endings</a:t>
            </a:r>
          </a:p>
          <a:p>
            <a:r>
              <a:rPr lang="en-US" sz="2800" dirty="0"/>
              <a:t>PGE2 and PGI2 sensitize pain receptors to various mediators.</a:t>
            </a:r>
          </a:p>
          <a:p>
            <a:r>
              <a:rPr lang="en-US" sz="2800" dirty="0"/>
              <a:t>NSAIDs	act as analgesics by decreasing the synthesis of  </a:t>
            </a:r>
            <a:r>
              <a:rPr lang="en-US" sz="2800" dirty="0" err="1"/>
              <a:t>PGs.</a:t>
            </a:r>
            <a:endParaRPr lang="en-US" sz="2800" dirty="0"/>
          </a:p>
        </p:txBody>
      </p:sp>
    </p:spTree>
    <p:extLst>
      <p:ext uri="{BB962C8B-B14F-4D97-AF65-F5344CB8AC3E}">
        <p14:creationId xmlns:p14="http://schemas.microsoft.com/office/powerpoint/2010/main" val="4039857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1E679B-4DB0-5906-DD0E-B9D174EA37A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7E95226B-040C-F566-1A10-DF904770A1FF}"/>
              </a:ext>
            </a:extLst>
          </p:cNvPr>
          <p:cNvSpPr>
            <a:spLocks noGrp="1"/>
          </p:cNvSpPr>
          <p:nvPr>
            <p:ph idx="1"/>
          </p:nvPr>
        </p:nvSpPr>
        <p:spPr>
          <a:xfrm>
            <a:off x="581192" y="1883884"/>
            <a:ext cx="10935895" cy="4865259"/>
          </a:xfrm>
        </p:spPr>
        <p:txBody>
          <a:bodyPr>
            <a:normAutofit/>
          </a:bodyPr>
          <a:lstStyle/>
          <a:p>
            <a:pPr marL="0" indent="0" algn="just">
              <a:buNone/>
            </a:pPr>
            <a:r>
              <a:rPr lang="en-US" sz="2400" b="1" dirty="0"/>
              <a:t>UTERUS</a:t>
            </a:r>
          </a:p>
          <a:p>
            <a:pPr algn="just"/>
            <a:r>
              <a:rPr lang="en-US" sz="2400" dirty="0"/>
              <a:t>PGE2 and PGF2 a consistently contract human uterus in vivo, both pregnant as well as nonpregnant.</a:t>
            </a:r>
          </a:p>
          <a:p>
            <a:pPr algn="just"/>
            <a:r>
              <a:rPr lang="en-US" sz="2400" dirty="0"/>
              <a:t>The sensitivity is higher during pregnancy and there is a progressive modest increase with the advance of pregnancy. </a:t>
            </a:r>
          </a:p>
          <a:p>
            <a:pPr marL="0" indent="0" algn="just">
              <a:buNone/>
            </a:pPr>
            <a:endParaRPr lang="en-IN" sz="2400" dirty="0"/>
          </a:p>
          <a:p>
            <a:pPr marL="0" indent="0" algn="just">
              <a:buNone/>
            </a:pPr>
            <a:r>
              <a:rPr lang="en-IN" sz="2400" b="1" dirty="0"/>
              <a:t>BRONCHIAL MUSCLE </a:t>
            </a:r>
          </a:p>
          <a:p>
            <a:pPr algn="just">
              <a:lnSpc>
                <a:spcPct val="150000"/>
              </a:lnSpc>
            </a:pPr>
            <a:r>
              <a:rPr lang="en-IN" sz="2400" dirty="0"/>
              <a:t>PGF-2</a:t>
            </a:r>
            <a:r>
              <a:rPr lang="el-GR" sz="2400" dirty="0"/>
              <a:t>α</a:t>
            </a:r>
            <a:r>
              <a:rPr lang="en-IN" sz="2400" dirty="0"/>
              <a:t> PGD2 and TXA2 are potent bronchoconstrictors while PGE2 is a powerful bronchodilator. </a:t>
            </a:r>
            <a:r>
              <a:rPr lang="en-IN" sz="2400" dirty="0" err="1"/>
              <a:t>PGl</a:t>
            </a:r>
            <a:r>
              <a:rPr lang="en-IN" sz="2400" dirty="0"/>
              <a:t> 2 produces mild dilatation. </a:t>
            </a:r>
          </a:p>
        </p:txBody>
      </p:sp>
    </p:spTree>
    <p:extLst>
      <p:ext uri="{BB962C8B-B14F-4D97-AF65-F5344CB8AC3E}">
        <p14:creationId xmlns:p14="http://schemas.microsoft.com/office/powerpoint/2010/main" val="2710238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C60763-2E6F-5E06-09BF-08014EE5414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C4D912F5-05C6-AB41-72C3-6C0A25951BC4}"/>
              </a:ext>
            </a:extLst>
          </p:cNvPr>
          <p:cNvSpPr>
            <a:spLocks noGrp="1"/>
          </p:cNvSpPr>
          <p:nvPr>
            <p:ph idx="1"/>
          </p:nvPr>
        </p:nvSpPr>
        <p:spPr>
          <a:xfrm>
            <a:off x="581191" y="1715955"/>
            <a:ext cx="11162789" cy="5334839"/>
          </a:xfrm>
        </p:spPr>
        <p:txBody>
          <a:bodyPr>
            <a:normAutofit fontScale="77500" lnSpcReduction="20000"/>
          </a:bodyPr>
          <a:lstStyle/>
          <a:p>
            <a:pPr marL="0" indent="0" algn="just">
              <a:lnSpc>
                <a:spcPct val="120000"/>
              </a:lnSpc>
              <a:buNone/>
            </a:pPr>
            <a:r>
              <a:rPr lang="en-IN" sz="3400" b="1" dirty="0"/>
              <a:t>GIT </a:t>
            </a:r>
          </a:p>
          <a:p>
            <a:pPr algn="just">
              <a:lnSpc>
                <a:spcPct val="120000"/>
              </a:lnSpc>
            </a:pPr>
            <a:r>
              <a:rPr lang="en-US" sz="3400" dirty="0"/>
              <a:t>PGE2 and PGI2 decrease acid secretion and increase mucus production. </a:t>
            </a:r>
          </a:p>
          <a:p>
            <a:pPr algn="just">
              <a:lnSpc>
                <a:spcPct val="120000"/>
              </a:lnSpc>
            </a:pPr>
            <a:r>
              <a:rPr lang="en-US" sz="3400" dirty="0"/>
              <a:t>PGE2 , PGF2</a:t>
            </a:r>
            <a:r>
              <a:rPr lang="el-GR" sz="3400" dirty="0"/>
              <a:t>α : </a:t>
            </a:r>
            <a:r>
              <a:rPr lang="en-US" sz="3400" dirty="0"/>
              <a:t>Spasmogenic (Peristaltic movement), ↑ fluid &amp; electrolyte secretion.</a:t>
            </a:r>
          </a:p>
          <a:p>
            <a:pPr marL="0" indent="0" algn="just">
              <a:lnSpc>
                <a:spcPct val="120000"/>
              </a:lnSpc>
              <a:buNone/>
            </a:pPr>
            <a:r>
              <a:rPr lang="en-US" sz="3400" b="1" dirty="0"/>
              <a:t>KIDNEY</a:t>
            </a:r>
          </a:p>
          <a:p>
            <a:pPr algn="just">
              <a:lnSpc>
                <a:spcPct val="120000"/>
              </a:lnSpc>
            </a:pPr>
            <a:r>
              <a:rPr lang="en-US" sz="3400" dirty="0"/>
              <a:t>PGE2 and PGI2 cause renal vasodilation, natriuresis and has diuretic effect due to inhibition of the action of ADH. These agents  also facilitate renin release.</a:t>
            </a:r>
          </a:p>
          <a:p>
            <a:pPr marL="0" indent="0" algn="just">
              <a:lnSpc>
                <a:spcPct val="120000"/>
              </a:lnSpc>
              <a:buNone/>
            </a:pPr>
            <a:r>
              <a:rPr lang="en-US" sz="3400" b="1" dirty="0"/>
              <a:t>EYE- </a:t>
            </a:r>
          </a:p>
          <a:p>
            <a:pPr algn="just">
              <a:lnSpc>
                <a:spcPct val="120000"/>
              </a:lnSpc>
            </a:pPr>
            <a:r>
              <a:rPr lang="en-US" sz="3400" dirty="0"/>
              <a:t>PGF2u induces ocular inflammation and lowers i.o.t by enhancing uveoscleral and trabecular outflow. </a:t>
            </a:r>
          </a:p>
        </p:txBody>
      </p:sp>
    </p:spTree>
    <p:extLst>
      <p:ext uri="{BB962C8B-B14F-4D97-AF65-F5344CB8AC3E}">
        <p14:creationId xmlns:p14="http://schemas.microsoft.com/office/powerpoint/2010/main" val="8037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6107CC5-3385-775E-E00A-C1BF48F88016}"/>
              </a:ext>
            </a:extLst>
          </p:cNvPr>
          <p:cNvPicPr>
            <a:picLocks noChangeAspect="1"/>
          </p:cNvPicPr>
          <p:nvPr/>
        </p:nvPicPr>
        <p:blipFill rotWithShape="1">
          <a:blip r:embed="rId2">
            <a:extLst>
              <a:ext uri="{28A0092B-C50C-407E-A947-70E740481C1C}">
                <a14:useLocalDpi xmlns:a14="http://schemas.microsoft.com/office/drawing/2010/main" val="0"/>
              </a:ext>
            </a:extLst>
          </a:blip>
          <a:srcRect b="2329"/>
          <a:stretch/>
        </p:blipFill>
        <p:spPr>
          <a:xfrm>
            <a:off x="196861" y="-33051"/>
            <a:ext cx="11579993" cy="6857999"/>
          </a:xfrm>
          <a:prstGeom prst="rect">
            <a:avLst/>
          </a:prstGeom>
        </p:spPr>
      </p:pic>
    </p:spTree>
    <p:extLst>
      <p:ext uri="{BB962C8B-B14F-4D97-AF65-F5344CB8AC3E}">
        <p14:creationId xmlns:p14="http://schemas.microsoft.com/office/powerpoint/2010/main" val="3930861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2B0797-3858-B7C8-9C3A-2AD51B8FC2D7}"/>
              </a:ext>
            </a:extLst>
          </p:cNvPr>
          <p:cNvSpPr>
            <a:spLocks noGrp="1"/>
          </p:cNvSpPr>
          <p:nvPr>
            <p:ph type="title"/>
          </p:nvPr>
        </p:nvSpPr>
        <p:spPr/>
        <p:txBody>
          <a:bodyPr/>
          <a:lstStyle/>
          <a:p>
            <a:r>
              <a:rPr lang="en-IN" dirty="0"/>
              <a:t>T. Uses of prostaglandins</a:t>
            </a:r>
          </a:p>
        </p:txBody>
      </p:sp>
      <p:sp>
        <p:nvSpPr>
          <p:cNvPr id="3" name="Content Placeholder 2">
            <a:extLst>
              <a:ext uri="{FF2B5EF4-FFF2-40B4-BE49-F238E27FC236}">
                <a16:creationId xmlns:a16="http://schemas.microsoft.com/office/drawing/2014/main" xmlns="" id="{587CEE90-438C-93B0-CE0A-6A69422D7A6C}"/>
              </a:ext>
            </a:extLst>
          </p:cNvPr>
          <p:cNvSpPr>
            <a:spLocks noGrp="1"/>
          </p:cNvSpPr>
          <p:nvPr>
            <p:ph idx="1"/>
          </p:nvPr>
        </p:nvSpPr>
        <p:spPr>
          <a:xfrm>
            <a:off x="581192" y="1848161"/>
            <a:ext cx="11029616" cy="4978758"/>
          </a:xfrm>
        </p:spPr>
        <p:txBody>
          <a:bodyPr>
            <a:normAutofit/>
          </a:bodyPr>
          <a:lstStyle/>
          <a:p>
            <a:pPr marL="0" indent="0" algn="just">
              <a:buNone/>
            </a:pPr>
            <a:r>
              <a:rPr lang="en-US" sz="2800" b="1" dirty="0"/>
              <a:t>1. Abortion </a:t>
            </a:r>
          </a:p>
          <a:p>
            <a:pPr algn="just"/>
            <a:r>
              <a:rPr lang="en-US" sz="2800" dirty="0"/>
              <a:t>During the first trimester, termination of pregnancy by transcervical suction is the procedure of choice. intravaginal PGE1 pessary inserted 3 hours before attempting dilatation can minimize trauma to the cervix.</a:t>
            </a:r>
          </a:p>
          <a:p>
            <a:pPr algn="just"/>
            <a:r>
              <a:rPr lang="en-US" sz="2800" dirty="0"/>
              <a:t>Medical termination of pregnancy of up to 7 weeks has been achieved with a high success rate by administering mifepristone 600 mg orally 2 days before a single oral dose of misoprostol 400 µg. </a:t>
            </a:r>
          </a:p>
          <a:p>
            <a:pPr algn="just"/>
            <a:r>
              <a:rPr lang="en-IN" sz="2800" dirty="0"/>
              <a:t>Midterm abortion- </a:t>
            </a:r>
            <a:r>
              <a:rPr lang="en-US" sz="2800" dirty="0"/>
              <a:t>a single extra amniotic injection (PGE2) followed by </a:t>
            </a:r>
            <a:r>
              <a:rPr lang="en-US" sz="2800" dirty="0" err="1"/>
              <a:t>i.v.</a:t>
            </a:r>
            <a:r>
              <a:rPr lang="en-US" sz="2800" dirty="0"/>
              <a:t> infusion of oxytocin, or intraamniotic (PGF2) with hypertonic solution </a:t>
            </a:r>
            <a:endParaRPr lang="en-IN" sz="2800" dirty="0"/>
          </a:p>
        </p:txBody>
      </p:sp>
    </p:spTree>
    <p:extLst>
      <p:ext uri="{BB962C8B-B14F-4D97-AF65-F5344CB8AC3E}">
        <p14:creationId xmlns:p14="http://schemas.microsoft.com/office/powerpoint/2010/main" val="4127487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88325E-DF4B-C7F2-9622-735FE3507152}"/>
              </a:ext>
            </a:extLst>
          </p:cNvPr>
          <p:cNvSpPr>
            <a:spLocks noGrp="1"/>
          </p:cNvSpPr>
          <p:nvPr>
            <p:ph type="title"/>
          </p:nvPr>
        </p:nvSpPr>
        <p:spPr/>
        <p:txBody>
          <a:bodyPr/>
          <a:lstStyle/>
          <a:p>
            <a:r>
              <a:rPr lang="en-IN" dirty="0"/>
              <a:t>T. Uses of prostaglandins</a:t>
            </a:r>
          </a:p>
        </p:txBody>
      </p:sp>
      <p:sp>
        <p:nvSpPr>
          <p:cNvPr id="3" name="Content Placeholder 2">
            <a:extLst>
              <a:ext uri="{FF2B5EF4-FFF2-40B4-BE49-F238E27FC236}">
                <a16:creationId xmlns:a16="http://schemas.microsoft.com/office/drawing/2014/main" xmlns="" id="{8BFB34DA-B74E-159A-D96C-1E19B8466778}"/>
              </a:ext>
            </a:extLst>
          </p:cNvPr>
          <p:cNvSpPr>
            <a:spLocks noGrp="1"/>
          </p:cNvSpPr>
          <p:nvPr>
            <p:ph idx="1"/>
          </p:nvPr>
        </p:nvSpPr>
        <p:spPr>
          <a:xfrm>
            <a:off x="437002" y="1883885"/>
            <a:ext cx="11273928" cy="4810305"/>
          </a:xfrm>
        </p:spPr>
        <p:txBody>
          <a:bodyPr>
            <a:normAutofit/>
          </a:bodyPr>
          <a:lstStyle/>
          <a:p>
            <a:pPr marL="0" indent="0" algn="just">
              <a:buNone/>
            </a:pPr>
            <a:r>
              <a:rPr lang="en-IN" sz="2800" b="1" dirty="0"/>
              <a:t>2. Induction/augmentation of labour- </a:t>
            </a:r>
          </a:p>
          <a:p>
            <a:pPr algn="just"/>
            <a:r>
              <a:rPr lang="en-IN" sz="2800" dirty="0"/>
              <a:t>1</a:t>
            </a:r>
            <a:r>
              <a:rPr lang="en-IN" sz="2800" baseline="30000" dirty="0"/>
              <a:t>st</a:t>
            </a:r>
            <a:r>
              <a:rPr lang="en-IN" sz="2800" dirty="0"/>
              <a:t> choice is oxytocin only.  </a:t>
            </a:r>
            <a:r>
              <a:rPr lang="en-US" sz="2800" dirty="0"/>
              <a:t>PGE2 and PGF2 have been used in place of oxytocin in renal failure patients, because PGs do not cause fluid retention that is possible with oxytocin. </a:t>
            </a:r>
          </a:p>
          <a:p>
            <a:pPr algn="just"/>
            <a:r>
              <a:rPr lang="en-US" sz="2800" dirty="0"/>
              <a:t>PGE2 may also be used to augment (speed up) labour if it is slow, intravaginal route is preferred now because side effects are milder. </a:t>
            </a:r>
          </a:p>
          <a:p>
            <a:pPr marL="0" indent="0" algn="just">
              <a:buNone/>
            </a:pPr>
            <a:r>
              <a:rPr lang="en-IN" sz="2800" b="1" dirty="0"/>
              <a:t>3. Cervical priming (ripening)-</a:t>
            </a:r>
            <a:r>
              <a:rPr lang="en-IN" sz="2800" dirty="0"/>
              <a:t> </a:t>
            </a:r>
          </a:p>
          <a:p>
            <a:pPr algn="just"/>
            <a:r>
              <a:rPr lang="en-US" sz="2800" dirty="0"/>
              <a:t>Applied intravaginally or in the cervical canal, low doses, of PGE, make the cervix soft and compliant.</a:t>
            </a:r>
          </a:p>
        </p:txBody>
      </p:sp>
    </p:spTree>
    <p:extLst>
      <p:ext uri="{BB962C8B-B14F-4D97-AF65-F5344CB8AC3E}">
        <p14:creationId xmlns:p14="http://schemas.microsoft.com/office/powerpoint/2010/main" val="3079217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55A82C-D0B7-05B2-51E0-94DA78D2FC7B}"/>
              </a:ext>
            </a:extLst>
          </p:cNvPr>
          <p:cNvSpPr>
            <a:spLocks noGrp="1"/>
          </p:cNvSpPr>
          <p:nvPr>
            <p:ph type="title"/>
          </p:nvPr>
        </p:nvSpPr>
        <p:spPr/>
        <p:txBody>
          <a:bodyPr/>
          <a:lstStyle/>
          <a:p>
            <a:r>
              <a:rPr lang="en-IN" dirty="0"/>
              <a:t>T. Uses of prostaglandins</a:t>
            </a:r>
          </a:p>
        </p:txBody>
      </p:sp>
      <p:sp>
        <p:nvSpPr>
          <p:cNvPr id="3" name="Content Placeholder 2">
            <a:extLst>
              <a:ext uri="{FF2B5EF4-FFF2-40B4-BE49-F238E27FC236}">
                <a16:creationId xmlns:a16="http://schemas.microsoft.com/office/drawing/2014/main" xmlns="" id="{332CEE25-553B-DEF6-F3B1-12007B337BBA}"/>
              </a:ext>
            </a:extLst>
          </p:cNvPr>
          <p:cNvSpPr>
            <a:spLocks noGrp="1"/>
          </p:cNvSpPr>
          <p:nvPr>
            <p:ph idx="1"/>
          </p:nvPr>
        </p:nvSpPr>
        <p:spPr>
          <a:xfrm>
            <a:off x="581192" y="1905919"/>
            <a:ext cx="11029616" cy="4952082"/>
          </a:xfrm>
        </p:spPr>
        <p:txBody>
          <a:bodyPr>
            <a:normAutofit/>
          </a:bodyPr>
          <a:lstStyle/>
          <a:p>
            <a:pPr marL="0" indent="0" algn="just">
              <a:buNone/>
            </a:pPr>
            <a:r>
              <a:rPr lang="en-IN" sz="2800" b="1" dirty="0"/>
              <a:t>4. Postpartum haemorrhage (PPH) </a:t>
            </a:r>
            <a:r>
              <a:rPr lang="en-IN" sz="2800" dirty="0" err="1"/>
              <a:t>Carboprost</a:t>
            </a:r>
            <a:r>
              <a:rPr lang="en-IN" sz="2800" dirty="0"/>
              <a:t> injected </a:t>
            </a:r>
            <a:r>
              <a:rPr lang="en-IN" sz="2800" dirty="0" err="1"/>
              <a:t>i.m.</a:t>
            </a:r>
            <a:r>
              <a:rPr lang="en-IN" sz="2800" dirty="0"/>
              <a:t> is an alternative drug for control of PPH due to uterine atony, especially in patients unresponsive to ergometrine and oxytocin. </a:t>
            </a:r>
          </a:p>
          <a:p>
            <a:pPr marL="0" indent="0" algn="just">
              <a:buNone/>
            </a:pPr>
            <a:r>
              <a:rPr lang="en-IN" sz="2800" b="1" dirty="0"/>
              <a:t>5. Glaucoma </a:t>
            </a:r>
            <a:r>
              <a:rPr lang="en-IN" sz="2800" dirty="0"/>
              <a:t>Topical  PGF2 analogues like latanoprost, </a:t>
            </a:r>
            <a:r>
              <a:rPr lang="en-IN" sz="2800" dirty="0" err="1"/>
              <a:t>travoprost</a:t>
            </a:r>
            <a:r>
              <a:rPr lang="en-IN" sz="2800" dirty="0"/>
              <a:t>, </a:t>
            </a:r>
            <a:r>
              <a:rPr lang="en-IN" sz="2800" dirty="0" err="1"/>
              <a:t>bimatoprost</a:t>
            </a:r>
            <a:r>
              <a:rPr lang="en-IN" sz="2800" dirty="0"/>
              <a:t> are the first choice drugs in wide-angle glaucoma. </a:t>
            </a:r>
          </a:p>
          <a:p>
            <a:pPr marL="0" indent="0" algn="just">
              <a:buNone/>
            </a:pPr>
            <a:r>
              <a:rPr lang="en-US" sz="2800" b="1" dirty="0"/>
              <a:t>6. Peptic ulcer</a:t>
            </a:r>
            <a:r>
              <a:rPr lang="en-US" sz="2800" dirty="0"/>
              <a:t> Stable analogue of PGE, (misoprostol) is occasionally used for healing peptic ulcers. </a:t>
            </a:r>
          </a:p>
          <a:p>
            <a:pPr marL="0" indent="0" algn="just">
              <a:buNone/>
            </a:pPr>
            <a:r>
              <a:rPr lang="en-IN" sz="2800" b="1" dirty="0"/>
              <a:t>7. To avoid platelet damage</a:t>
            </a:r>
            <a:r>
              <a:rPr lang="en-IN" sz="2800" dirty="0"/>
              <a:t> PGI2, can be used to prevent platelet aggregation and damage during haemodialysis or cardiopulmonary bypass</a:t>
            </a:r>
            <a:r>
              <a:rPr lang="en-IN" sz="2800"/>
              <a:t>. </a:t>
            </a:r>
            <a:endParaRPr lang="en-IN" sz="2800" dirty="0"/>
          </a:p>
        </p:txBody>
      </p:sp>
    </p:spTree>
    <p:extLst>
      <p:ext uri="{BB962C8B-B14F-4D97-AF65-F5344CB8AC3E}">
        <p14:creationId xmlns:p14="http://schemas.microsoft.com/office/powerpoint/2010/main" val="1039926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1229D1-4543-F597-ABEF-402C2F95CD7B}"/>
              </a:ext>
            </a:extLst>
          </p:cNvPr>
          <p:cNvSpPr>
            <a:spLocks noGrp="1"/>
          </p:cNvSpPr>
          <p:nvPr>
            <p:ph type="title"/>
          </p:nvPr>
        </p:nvSpPr>
        <p:spPr/>
        <p:txBody>
          <a:bodyPr/>
          <a:lstStyle/>
          <a:p>
            <a:r>
              <a:rPr lang="en-IN" dirty="0"/>
              <a:t>Contents </a:t>
            </a:r>
          </a:p>
        </p:txBody>
      </p:sp>
      <p:sp>
        <p:nvSpPr>
          <p:cNvPr id="3" name="Content Placeholder 2">
            <a:extLst>
              <a:ext uri="{FF2B5EF4-FFF2-40B4-BE49-F238E27FC236}">
                <a16:creationId xmlns:a16="http://schemas.microsoft.com/office/drawing/2014/main" xmlns="" id="{F5F6AF38-E137-7266-CC00-466F4D40DED2}"/>
              </a:ext>
            </a:extLst>
          </p:cNvPr>
          <p:cNvSpPr>
            <a:spLocks noGrp="1"/>
          </p:cNvSpPr>
          <p:nvPr>
            <p:ph idx="1"/>
          </p:nvPr>
        </p:nvSpPr>
        <p:spPr>
          <a:xfrm>
            <a:off x="437972" y="1982192"/>
            <a:ext cx="5658028" cy="4782165"/>
          </a:xfrm>
        </p:spPr>
        <p:txBody>
          <a:bodyPr>
            <a:normAutofit/>
          </a:bodyPr>
          <a:lstStyle/>
          <a:p>
            <a:pPr marL="514350" indent="-514350">
              <a:buFont typeface="+mj-lt"/>
              <a:buAutoNum type="arabicPeriod"/>
            </a:pPr>
            <a:r>
              <a:rPr lang="en-IN" sz="2800" dirty="0">
                <a:solidFill>
                  <a:schemeClr val="tx1"/>
                </a:solidFill>
              </a:rPr>
              <a:t>Introduction</a:t>
            </a:r>
          </a:p>
          <a:p>
            <a:pPr marL="514350" indent="-514350">
              <a:buFont typeface="+mj-lt"/>
              <a:buAutoNum type="arabicPeriod"/>
            </a:pPr>
            <a:r>
              <a:rPr lang="en-IN" sz="2800" dirty="0">
                <a:solidFill>
                  <a:schemeClr val="tx1"/>
                </a:solidFill>
              </a:rPr>
              <a:t>Chemistry, biosynthesis </a:t>
            </a:r>
          </a:p>
          <a:p>
            <a:pPr marL="514350" indent="-514350">
              <a:buFont typeface="+mj-lt"/>
              <a:buAutoNum type="arabicPeriod"/>
            </a:pPr>
            <a:r>
              <a:rPr lang="en-IN" sz="2800" dirty="0">
                <a:solidFill>
                  <a:schemeClr val="tx1"/>
                </a:solidFill>
              </a:rPr>
              <a:t>COX pathways </a:t>
            </a:r>
          </a:p>
          <a:p>
            <a:pPr marL="514350" indent="-514350">
              <a:buFont typeface="+mj-lt"/>
              <a:buAutoNum type="arabicPeriod"/>
            </a:pPr>
            <a:r>
              <a:rPr lang="en-IN" sz="2800" dirty="0">
                <a:solidFill>
                  <a:schemeClr val="tx1"/>
                </a:solidFill>
              </a:rPr>
              <a:t>Prostaglandins </a:t>
            </a:r>
          </a:p>
          <a:p>
            <a:pPr marL="1108350" lvl="2" indent="-514350">
              <a:buFont typeface="+mj-lt"/>
              <a:buAutoNum type="alphaLcPeriod"/>
            </a:pPr>
            <a:r>
              <a:rPr lang="en-IN" sz="2800" dirty="0">
                <a:solidFill>
                  <a:schemeClr val="tx1"/>
                </a:solidFill>
              </a:rPr>
              <a:t> Classification </a:t>
            </a:r>
          </a:p>
          <a:p>
            <a:pPr marL="1108350" lvl="2" indent="-514350">
              <a:buFont typeface="+mj-lt"/>
              <a:buAutoNum type="alphaLcPeriod"/>
            </a:pPr>
            <a:r>
              <a:rPr lang="en-IN" sz="2800" dirty="0">
                <a:solidFill>
                  <a:schemeClr val="tx1"/>
                </a:solidFill>
              </a:rPr>
              <a:t> P’cological and patho. role</a:t>
            </a:r>
          </a:p>
          <a:p>
            <a:pPr marL="1108350" lvl="2" indent="-514350">
              <a:buFont typeface="+mj-lt"/>
              <a:buAutoNum type="alphaLcPeriod"/>
            </a:pPr>
            <a:r>
              <a:rPr lang="en-IN" sz="2800" dirty="0">
                <a:solidFill>
                  <a:schemeClr val="tx1"/>
                </a:solidFill>
              </a:rPr>
              <a:t> T. Uses          </a:t>
            </a:r>
            <a:endParaRPr lang="en-IN" sz="1600" dirty="0">
              <a:solidFill>
                <a:schemeClr val="tx1"/>
              </a:solidFill>
            </a:endParaRPr>
          </a:p>
        </p:txBody>
      </p:sp>
      <p:sp>
        <p:nvSpPr>
          <p:cNvPr id="9" name="TextBox 8">
            <a:extLst>
              <a:ext uri="{FF2B5EF4-FFF2-40B4-BE49-F238E27FC236}">
                <a16:creationId xmlns:a16="http://schemas.microsoft.com/office/drawing/2014/main" xmlns="" id="{EDB961CA-CBBB-FB13-8690-C89962E0E28F}"/>
              </a:ext>
            </a:extLst>
          </p:cNvPr>
          <p:cNvSpPr txBox="1"/>
          <p:nvPr/>
        </p:nvSpPr>
        <p:spPr>
          <a:xfrm>
            <a:off x="6398046" y="2079516"/>
            <a:ext cx="5245813" cy="4539191"/>
          </a:xfrm>
          <a:prstGeom prst="rect">
            <a:avLst/>
          </a:prstGeom>
          <a:noFill/>
        </p:spPr>
        <p:txBody>
          <a:bodyPr wrap="square">
            <a:spAutoFit/>
          </a:bodyPr>
          <a:lstStyle/>
          <a:p>
            <a:pPr marL="514350" indent="-514350">
              <a:lnSpc>
                <a:spcPct val="150000"/>
              </a:lnSpc>
              <a:buClr>
                <a:schemeClr val="accent1"/>
              </a:buClr>
              <a:buFont typeface="+mj-lt"/>
              <a:buAutoNum type="arabicPeriod" startAt="5"/>
            </a:pPr>
            <a:r>
              <a:rPr lang="en-IN" sz="2800" dirty="0"/>
              <a:t>Leukotrienes </a:t>
            </a:r>
          </a:p>
          <a:p>
            <a:r>
              <a:rPr lang="en-IN" sz="2800" dirty="0"/>
              <a:t>             Lipoxygenase pathway </a:t>
            </a:r>
          </a:p>
          <a:p>
            <a:r>
              <a:rPr lang="en-IN" sz="2800" dirty="0"/>
              <a:t>             P. and P. role</a:t>
            </a:r>
          </a:p>
          <a:p>
            <a:r>
              <a:rPr lang="en-IN" sz="2800" dirty="0"/>
              <a:t>             LT antagonists</a:t>
            </a:r>
          </a:p>
          <a:p>
            <a:pPr marL="514350" indent="-514350">
              <a:lnSpc>
                <a:spcPct val="150000"/>
              </a:lnSpc>
              <a:buClr>
                <a:schemeClr val="accent2"/>
              </a:buClr>
              <a:buFont typeface="+mj-lt"/>
              <a:buAutoNum type="arabicPeriod" startAt="6"/>
            </a:pPr>
            <a:r>
              <a:rPr lang="en-IN" sz="2800" dirty="0"/>
              <a:t>Platelets activating factors </a:t>
            </a:r>
          </a:p>
          <a:p>
            <a:pPr>
              <a:lnSpc>
                <a:spcPct val="150000"/>
              </a:lnSpc>
            </a:pPr>
            <a:r>
              <a:rPr lang="en-IN" sz="2800" dirty="0"/>
              <a:t>           Synthesis and degradation</a:t>
            </a:r>
          </a:p>
          <a:p>
            <a:pPr>
              <a:lnSpc>
                <a:spcPct val="150000"/>
              </a:lnSpc>
            </a:pPr>
            <a:r>
              <a:rPr lang="en-IN" sz="2800" dirty="0"/>
              <a:t>           Pharmacological Action </a:t>
            </a:r>
          </a:p>
          <a:p>
            <a:pPr>
              <a:lnSpc>
                <a:spcPct val="150000"/>
              </a:lnSpc>
            </a:pPr>
            <a:r>
              <a:rPr lang="en-IN" sz="2800" dirty="0"/>
              <a:t>           PAF antagonists</a:t>
            </a:r>
          </a:p>
        </p:txBody>
      </p:sp>
    </p:spTree>
    <p:extLst>
      <p:ext uri="{BB962C8B-B14F-4D97-AF65-F5344CB8AC3E}">
        <p14:creationId xmlns:p14="http://schemas.microsoft.com/office/powerpoint/2010/main" val="11658909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55A82C-D0B7-05B2-51E0-94DA78D2FC7B}"/>
              </a:ext>
            </a:extLst>
          </p:cNvPr>
          <p:cNvSpPr>
            <a:spLocks noGrp="1"/>
          </p:cNvSpPr>
          <p:nvPr>
            <p:ph type="title"/>
          </p:nvPr>
        </p:nvSpPr>
        <p:spPr/>
        <p:txBody>
          <a:bodyPr/>
          <a:lstStyle/>
          <a:p>
            <a:r>
              <a:rPr lang="en-IN" dirty="0"/>
              <a:t>T. Uses of prostaglandins</a:t>
            </a:r>
          </a:p>
        </p:txBody>
      </p:sp>
      <p:sp>
        <p:nvSpPr>
          <p:cNvPr id="3" name="Content Placeholder 2">
            <a:extLst>
              <a:ext uri="{FF2B5EF4-FFF2-40B4-BE49-F238E27FC236}">
                <a16:creationId xmlns:a16="http://schemas.microsoft.com/office/drawing/2014/main" xmlns="" id="{332CEE25-553B-DEF6-F3B1-12007B337BBA}"/>
              </a:ext>
            </a:extLst>
          </p:cNvPr>
          <p:cNvSpPr>
            <a:spLocks noGrp="1"/>
          </p:cNvSpPr>
          <p:nvPr>
            <p:ph idx="1"/>
          </p:nvPr>
        </p:nvSpPr>
        <p:spPr>
          <a:xfrm>
            <a:off x="581192" y="1905919"/>
            <a:ext cx="11029616" cy="4952082"/>
          </a:xfrm>
        </p:spPr>
        <p:txBody>
          <a:bodyPr>
            <a:normAutofit/>
          </a:bodyPr>
          <a:lstStyle/>
          <a:p>
            <a:pPr marL="0" indent="0" algn="just">
              <a:lnSpc>
                <a:spcPct val="150000"/>
              </a:lnSpc>
              <a:buNone/>
            </a:pPr>
            <a:r>
              <a:rPr lang="en-US" sz="2800" b="1" dirty="0"/>
              <a:t>8. Pulmonary hypertension PGI-2</a:t>
            </a:r>
            <a:r>
              <a:rPr lang="en-US" sz="2800" dirty="0"/>
              <a:t> lowers pulmonary artery resistance. </a:t>
            </a:r>
          </a:p>
          <a:p>
            <a:pPr marL="0" indent="0" algn="just">
              <a:lnSpc>
                <a:spcPct val="150000"/>
              </a:lnSpc>
              <a:buNone/>
            </a:pPr>
            <a:r>
              <a:rPr lang="en-IN" sz="2800" b="1" dirty="0"/>
              <a:t>9. Impotence </a:t>
            </a:r>
            <a:r>
              <a:rPr lang="en-IN" sz="2800" dirty="0"/>
              <a:t>Alprostadil (PGE,) injected into the penis causes an erection lasting 1- 2 hours. However, oral sildenafil is now preferred for erectile dysfunction. </a:t>
            </a:r>
          </a:p>
          <a:p>
            <a:pPr marL="0" indent="0" algn="just">
              <a:lnSpc>
                <a:spcPct val="150000"/>
              </a:lnSpc>
              <a:buNone/>
            </a:pPr>
            <a:r>
              <a:rPr lang="en-US" sz="2800" b="1" dirty="0"/>
              <a:t>10.</a:t>
            </a:r>
            <a:r>
              <a:rPr lang="en-US" sz="2800" dirty="0"/>
              <a:t> To maintain </a:t>
            </a:r>
            <a:r>
              <a:rPr lang="en-US" sz="2800" b="1" dirty="0"/>
              <a:t>patency of ductus arteriosus </a:t>
            </a:r>
            <a:r>
              <a:rPr lang="en-US" sz="2800" dirty="0"/>
              <a:t>- </a:t>
            </a:r>
            <a:r>
              <a:rPr lang="en-IN" sz="2800" dirty="0"/>
              <a:t>PGE (Alprostadil) is used</a:t>
            </a:r>
          </a:p>
        </p:txBody>
      </p:sp>
    </p:spTree>
    <p:extLst>
      <p:ext uri="{BB962C8B-B14F-4D97-AF65-F5344CB8AC3E}">
        <p14:creationId xmlns:p14="http://schemas.microsoft.com/office/powerpoint/2010/main" val="3941419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548D29-4BAB-BD1B-9165-002A59797E46}"/>
              </a:ext>
            </a:extLst>
          </p:cNvPr>
          <p:cNvSpPr>
            <a:spLocks noGrp="1"/>
          </p:cNvSpPr>
          <p:nvPr>
            <p:ph type="title"/>
          </p:nvPr>
        </p:nvSpPr>
        <p:spPr/>
        <p:txBody>
          <a:bodyPr/>
          <a:lstStyle/>
          <a:p>
            <a:r>
              <a:rPr lang="en-IN" sz="2800" b="1" spc="-30" dirty="0">
                <a:solidFill>
                  <a:schemeClr val="bg1"/>
                </a:solidFill>
              </a:rPr>
              <a:t>LEUKOTRIENES</a:t>
            </a:r>
            <a:endParaRPr lang="en-IN" b="1" dirty="0"/>
          </a:p>
        </p:txBody>
      </p:sp>
      <p:sp>
        <p:nvSpPr>
          <p:cNvPr id="3" name="Content Placeholder 2">
            <a:extLst>
              <a:ext uri="{FF2B5EF4-FFF2-40B4-BE49-F238E27FC236}">
                <a16:creationId xmlns:a16="http://schemas.microsoft.com/office/drawing/2014/main" xmlns="" id="{79114791-AF17-BA67-7EBC-3ABA20AE4DDF}"/>
              </a:ext>
            </a:extLst>
          </p:cNvPr>
          <p:cNvSpPr>
            <a:spLocks noGrp="1"/>
          </p:cNvSpPr>
          <p:nvPr>
            <p:ph idx="1"/>
          </p:nvPr>
        </p:nvSpPr>
        <p:spPr>
          <a:xfrm>
            <a:off x="581193" y="1905918"/>
            <a:ext cx="11029616" cy="4847422"/>
          </a:xfrm>
        </p:spPr>
        <p:txBody>
          <a:bodyPr>
            <a:normAutofit/>
          </a:bodyPr>
          <a:lstStyle/>
          <a:p>
            <a:pPr algn="just"/>
            <a:r>
              <a:rPr lang="en-US" sz="2800" dirty="0"/>
              <a:t>The straight-chain lipoxygenase products of arachidonic acid are produced by a limited number of tissues (LTB4 mainly by neutrophils; LTC4 and LTD4 - the cysteinyl LTs- mainly by macrophages).</a:t>
            </a:r>
          </a:p>
          <a:p>
            <a:pPr algn="just"/>
            <a:r>
              <a:rPr lang="en-IN" sz="2800" dirty="0"/>
              <a:t>The main enzyme in this group is 5-lipoxygenase.</a:t>
            </a:r>
          </a:p>
          <a:p>
            <a:pPr algn="just"/>
            <a:r>
              <a:rPr lang="en-IN" sz="2800" dirty="0"/>
              <a:t>The 5-lipoxygenase forms 5-hydroperoxytetraenoic acid (5-HPETE),  leading to the production of the unstable leukotriene (LT)A4.</a:t>
            </a:r>
          </a:p>
          <a:p>
            <a:pPr algn="just"/>
            <a:r>
              <a:rPr lang="en-IN" sz="2800" dirty="0"/>
              <a:t>This may be converted enzymatically to LTB4 and then to the cysteinyl leukotrienes LTC4, LTD4, LTE4.</a:t>
            </a:r>
          </a:p>
        </p:txBody>
      </p:sp>
    </p:spTree>
    <p:extLst>
      <p:ext uri="{BB962C8B-B14F-4D97-AF65-F5344CB8AC3E}">
        <p14:creationId xmlns:p14="http://schemas.microsoft.com/office/powerpoint/2010/main" val="37964692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53D522-80C8-D52A-0802-3DC6D9921BCB}"/>
              </a:ext>
            </a:extLst>
          </p:cNvPr>
          <p:cNvSpPr>
            <a:spLocks noGrp="1"/>
          </p:cNvSpPr>
          <p:nvPr>
            <p:ph type="title"/>
          </p:nvPr>
        </p:nvSpPr>
        <p:spPr/>
        <p:txBody>
          <a:bodyPr/>
          <a:lstStyle/>
          <a:p>
            <a:r>
              <a:rPr lang="en-IN" dirty="0"/>
              <a:t>Lipoxygenase pathway </a:t>
            </a:r>
          </a:p>
        </p:txBody>
      </p:sp>
      <p:sp>
        <p:nvSpPr>
          <p:cNvPr id="3" name="Content Placeholder 2">
            <a:extLst>
              <a:ext uri="{FF2B5EF4-FFF2-40B4-BE49-F238E27FC236}">
                <a16:creationId xmlns:a16="http://schemas.microsoft.com/office/drawing/2014/main" xmlns="" id="{10C6CB15-5A98-E189-D3DC-484715DFEB82}"/>
              </a:ext>
            </a:extLst>
          </p:cNvPr>
          <p:cNvSpPr>
            <a:spLocks noGrp="1"/>
          </p:cNvSpPr>
          <p:nvPr>
            <p:ph idx="1"/>
          </p:nvPr>
        </p:nvSpPr>
        <p:spPr>
          <a:xfrm>
            <a:off x="581192" y="2180496"/>
            <a:ext cx="11029616" cy="4473692"/>
          </a:xfrm>
        </p:spPr>
        <p:txBody>
          <a:bodyPr>
            <a:normAutofit lnSpcReduction="10000"/>
          </a:bodyPr>
          <a:lstStyle/>
          <a:p>
            <a:pPr algn="just">
              <a:lnSpc>
                <a:spcPct val="150000"/>
              </a:lnSpc>
            </a:pPr>
            <a:r>
              <a:rPr lang="en-US" sz="2600" dirty="0"/>
              <a:t>This pathway appears to operate mainly in the lung, WBC and platelets. </a:t>
            </a:r>
          </a:p>
          <a:p>
            <a:pPr algn="just">
              <a:lnSpc>
                <a:spcPct val="150000"/>
              </a:lnSpc>
            </a:pPr>
            <a:r>
              <a:rPr lang="en-US" sz="2600" dirty="0"/>
              <a:t>Its most important products are the LTs, (generated by 5-LOX) particularly LTB4 (potent chemotactic) and LTC4, LTD4 which together constitute the ‘slow-reacting substance of anaphylaxis' (SRS-A) </a:t>
            </a:r>
          </a:p>
          <a:p>
            <a:pPr algn="just">
              <a:lnSpc>
                <a:spcPct val="150000"/>
              </a:lnSpc>
            </a:pPr>
            <a:r>
              <a:rPr lang="en-US" sz="2600" dirty="0"/>
              <a:t>A membrane-associated transfer protein called FLAP (five lipoxygenase activating protein) carries arachidonic acid to 5-LOX and is essential for the synthesis of LTs. Platelets have only 12-LOX. </a:t>
            </a:r>
            <a:endParaRPr lang="en-IN" dirty="0"/>
          </a:p>
        </p:txBody>
      </p:sp>
    </p:spTree>
    <p:extLst>
      <p:ext uri="{BB962C8B-B14F-4D97-AF65-F5344CB8AC3E}">
        <p14:creationId xmlns:p14="http://schemas.microsoft.com/office/powerpoint/2010/main" val="3196060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7F9D54-C309-DC74-1E29-3BFDA611648F}"/>
              </a:ext>
            </a:extLst>
          </p:cNvPr>
          <p:cNvSpPr>
            <a:spLocks noGrp="1"/>
          </p:cNvSpPr>
          <p:nvPr>
            <p:ph type="title"/>
          </p:nvPr>
        </p:nvSpPr>
        <p:spPr/>
        <p:txBody>
          <a:bodyPr/>
          <a:lstStyle/>
          <a:p>
            <a:r>
              <a:rPr lang="en-IN" dirty="0"/>
              <a:t>Pharmacological and pathophysiological effects </a:t>
            </a:r>
          </a:p>
        </p:txBody>
      </p:sp>
      <p:sp>
        <p:nvSpPr>
          <p:cNvPr id="3" name="Content Placeholder 2">
            <a:extLst>
              <a:ext uri="{FF2B5EF4-FFF2-40B4-BE49-F238E27FC236}">
                <a16:creationId xmlns:a16="http://schemas.microsoft.com/office/drawing/2014/main" xmlns="" id="{0187658C-5FEA-F337-361C-003563E169DF}"/>
              </a:ext>
            </a:extLst>
          </p:cNvPr>
          <p:cNvSpPr>
            <a:spLocks noGrp="1"/>
          </p:cNvSpPr>
          <p:nvPr>
            <p:ph idx="1"/>
          </p:nvPr>
        </p:nvSpPr>
        <p:spPr>
          <a:xfrm>
            <a:off x="581192" y="2180496"/>
            <a:ext cx="11029616" cy="4470675"/>
          </a:xfrm>
        </p:spPr>
        <p:txBody>
          <a:bodyPr>
            <a:normAutofit/>
          </a:bodyPr>
          <a:lstStyle/>
          <a:p>
            <a:pPr algn="just"/>
            <a:r>
              <a:rPr lang="en-IN" sz="2400" dirty="0"/>
              <a:t>LTB4, acting on specific receptors, causes adherence, chemotaxis and activation of polymorphs and monocytes, and stimulates proliferation and cytokine production from macrophages and lymphocytes.</a:t>
            </a:r>
          </a:p>
          <a:p>
            <a:pPr algn="just"/>
            <a:endParaRPr lang="en-IN" sz="2400" dirty="0"/>
          </a:p>
          <a:p>
            <a:pPr algn="just"/>
            <a:r>
              <a:rPr lang="en-IN" sz="2400" dirty="0"/>
              <a:t>LTB4 is an important mediator in all types of inflammation; the cysteinyl  leukotrienes are of particular importance in asthma.</a:t>
            </a:r>
          </a:p>
          <a:p>
            <a:pPr algn="just"/>
            <a:endParaRPr lang="en-IN" sz="2400" dirty="0"/>
          </a:p>
          <a:p>
            <a:pPr algn="just"/>
            <a:r>
              <a:rPr lang="en-IN" sz="2400" dirty="0"/>
              <a:t>The cysteinyl leukotrienes cause: – contraction of bronchial muscle –  vasodilatation in most vessels, but coronary vasoconstriction.</a:t>
            </a:r>
          </a:p>
        </p:txBody>
      </p:sp>
    </p:spTree>
    <p:extLst>
      <p:ext uri="{BB962C8B-B14F-4D97-AF65-F5344CB8AC3E}">
        <p14:creationId xmlns:p14="http://schemas.microsoft.com/office/powerpoint/2010/main" val="29865995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DC278B-2835-3B4A-5E76-5C8A71B160ED}"/>
              </a:ext>
            </a:extLst>
          </p:cNvPr>
          <p:cNvSpPr>
            <a:spLocks noGrp="1"/>
          </p:cNvSpPr>
          <p:nvPr>
            <p:ph type="title"/>
          </p:nvPr>
        </p:nvSpPr>
        <p:spPr/>
        <p:txBody>
          <a:bodyPr/>
          <a:lstStyle/>
          <a:p>
            <a:r>
              <a:rPr lang="en-IN" sz="2800" dirty="0"/>
              <a:t>LT antagonists</a:t>
            </a:r>
            <a:endParaRPr lang="en-IN" dirty="0"/>
          </a:p>
        </p:txBody>
      </p:sp>
      <p:sp>
        <p:nvSpPr>
          <p:cNvPr id="3" name="Content Placeholder 2">
            <a:extLst>
              <a:ext uri="{FF2B5EF4-FFF2-40B4-BE49-F238E27FC236}">
                <a16:creationId xmlns:a16="http://schemas.microsoft.com/office/drawing/2014/main" xmlns="" id="{BC24E8E0-7DFA-465C-66CC-EEB17C4F883A}"/>
              </a:ext>
            </a:extLst>
          </p:cNvPr>
          <p:cNvSpPr>
            <a:spLocks noGrp="1"/>
          </p:cNvSpPr>
          <p:nvPr>
            <p:ph idx="1"/>
          </p:nvPr>
        </p:nvSpPr>
        <p:spPr>
          <a:xfrm>
            <a:off x="581193" y="2962127"/>
            <a:ext cx="11029615" cy="3193717"/>
          </a:xfrm>
        </p:spPr>
        <p:txBody>
          <a:bodyPr>
            <a:normAutofit/>
          </a:bodyPr>
          <a:lstStyle/>
          <a:p>
            <a:pPr marL="0" indent="0" algn="just">
              <a:lnSpc>
                <a:spcPct val="150000"/>
              </a:lnSpc>
              <a:buNone/>
            </a:pPr>
            <a:r>
              <a:rPr lang="en-IN" sz="2800" dirty="0"/>
              <a:t>Action of LT s can be inhibited by:</a:t>
            </a:r>
          </a:p>
          <a:p>
            <a:pPr algn="just">
              <a:lnSpc>
                <a:spcPct val="150000"/>
              </a:lnSpc>
            </a:pPr>
            <a:r>
              <a:rPr lang="en-IN" sz="2800" dirty="0"/>
              <a:t>Corticosteroids (decrease the production of LTs by inhibiting  phospholipase A2)</a:t>
            </a:r>
          </a:p>
          <a:p>
            <a:pPr algn="just">
              <a:lnSpc>
                <a:spcPct val="150000"/>
              </a:lnSpc>
            </a:pPr>
            <a:r>
              <a:rPr lang="en-IN" sz="2800" dirty="0"/>
              <a:t>LT receptor antagonists (zafirlukast, montelukast, iralukast)</a:t>
            </a:r>
          </a:p>
        </p:txBody>
      </p:sp>
      <p:sp>
        <p:nvSpPr>
          <p:cNvPr id="5" name="TextBox 4">
            <a:extLst>
              <a:ext uri="{FF2B5EF4-FFF2-40B4-BE49-F238E27FC236}">
                <a16:creationId xmlns:a16="http://schemas.microsoft.com/office/drawing/2014/main" xmlns="" id="{BF400FB7-7881-6EE9-53A0-9B47D1D6F793}"/>
              </a:ext>
            </a:extLst>
          </p:cNvPr>
          <p:cNvSpPr txBox="1"/>
          <p:nvPr/>
        </p:nvSpPr>
        <p:spPr>
          <a:xfrm>
            <a:off x="751840" y="2108209"/>
            <a:ext cx="6096000" cy="523220"/>
          </a:xfrm>
          <a:prstGeom prst="rect">
            <a:avLst/>
          </a:prstGeom>
          <a:noFill/>
        </p:spPr>
        <p:txBody>
          <a:bodyPr wrap="square">
            <a:spAutoFit/>
          </a:bodyPr>
          <a:lstStyle/>
          <a:p>
            <a:r>
              <a:rPr lang="en-US" sz="2800" dirty="0">
                <a:solidFill>
                  <a:schemeClr val="tx2"/>
                </a:solidFill>
              </a:rPr>
              <a:t>LTs has no T. Uses. </a:t>
            </a:r>
            <a:endParaRPr lang="en-IN" sz="2800" dirty="0">
              <a:solidFill>
                <a:schemeClr val="tx2"/>
              </a:solidFill>
            </a:endParaRPr>
          </a:p>
        </p:txBody>
      </p:sp>
    </p:spTree>
    <p:extLst>
      <p:ext uri="{BB962C8B-B14F-4D97-AF65-F5344CB8AC3E}">
        <p14:creationId xmlns:p14="http://schemas.microsoft.com/office/powerpoint/2010/main" val="19910419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61393C-4BA0-6BFC-0CFD-CCC2C0BCB37F}"/>
              </a:ext>
            </a:extLst>
          </p:cNvPr>
          <p:cNvSpPr>
            <a:spLocks noGrp="1"/>
          </p:cNvSpPr>
          <p:nvPr>
            <p:ph type="title"/>
          </p:nvPr>
        </p:nvSpPr>
        <p:spPr/>
        <p:txBody>
          <a:bodyPr/>
          <a:lstStyle/>
          <a:p>
            <a:r>
              <a:rPr lang="en-IN" sz="2800" spc="-50" dirty="0"/>
              <a:t>PLATELET-ACTIVATING</a:t>
            </a:r>
            <a:r>
              <a:rPr lang="en-IN" sz="2800" spc="50" dirty="0"/>
              <a:t> </a:t>
            </a:r>
            <a:r>
              <a:rPr lang="en-IN" sz="2800" spc="-65" dirty="0"/>
              <a:t>FACTOR</a:t>
            </a:r>
            <a:endParaRPr lang="en-IN" dirty="0"/>
          </a:p>
        </p:txBody>
      </p:sp>
      <p:sp>
        <p:nvSpPr>
          <p:cNvPr id="3" name="Content Placeholder 2">
            <a:extLst>
              <a:ext uri="{FF2B5EF4-FFF2-40B4-BE49-F238E27FC236}">
                <a16:creationId xmlns:a16="http://schemas.microsoft.com/office/drawing/2014/main" xmlns="" id="{872A51B2-3097-DAFC-75C5-B29E7A04643F}"/>
              </a:ext>
            </a:extLst>
          </p:cNvPr>
          <p:cNvSpPr>
            <a:spLocks noGrp="1"/>
          </p:cNvSpPr>
          <p:nvPr>
            <p:ph idx="1"/>
          </p:nvPr>
        </p:nvSpPr>
        <p:spPr>
          <a:xfrm>
            <a:off x="370115" y="1971767"/>
            <a:ext cx="11324045" cy="3098074"/>
          </a:xfrm>
        </p:spPr>
        <p:txBody>
          <a:bodyPr/>
          <a:lstStyle/>
          <a:p>
            <a:pPr marL="0" indent="0" algn="just">
              <a:buNone/>
            </a:pPr>
            <a:r>
              <a:rPr lang="en-US" sz="2400" dirty="0"/>
              <a:t>Platelet-activating factor (PAF) is a cell membrane-derived polar lipid with intense biological activity.  </a:t>
            </a:r>
          </a:p>
          <a:p>
            <a:pPr marL="0" indent="0" algn="just">
              <a:buNone/>
            </a:pPr>
            <a:r>
              <a:rPr lang="en-IN" sz="2400" b="1" dirty="0"/>
              <a:t>Synthesis and degradation</a:t>
            </a:r>
          </a:p>
          <a:p>
            <a:pPr marL="0" indent="0" algn="just">
              <a:buNone/>
            </a:pPr>
            <a:r>
              <a:rPr lang="en-US" sz="2400" dirty="0"/>
              <a:t>PAF is synthesized from precursor phospholipids present in the cell membrane by the following reactions:</a:t>
            </a:r>
            <a:endParaRPr lang="en-IN" dirty="0"/>
          </a:p>
        </p:txBody>
      </p:sp>
      <p:pic>
        <p:nvPicPr>
          <p:cNvPr id="5" name="Picture 4">
            <a:extLst>
              <a:ext uri="{FF2B5EF4-FFF2-40B4-BE49-F238E27FC236}">
                <a16:creationId xmlns:a16="http://schemas.microsoft.com/office/drawing/2014/main" xmlns="" id="{F2DC99E2-B8A8-C8C4-6B78-07867BCD3F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9138" y="4910751"/>
            <a:ext cx="6702972" cy="1895333"/>
          </a:xfrm>
          <a:prstGeom prst="rect">
            <a:avLst/>
          </a:prstGeom>
        </p:spPr>
      </p:pic>
    </p:spTree>
    <p:extLst>
      <p:ext uri="{BB962C8B-B14F-4D97-AF65-F5344CB8AC3E}">
        <p14:creationId xmlns:p14="http://schemas.microsoft.com/office/powerpoint/2010/main" val="1726076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BD11D5-58FE-E9A8-38DE-CCA66C28CBE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9F899A46-C542-AEBE-B996-32077E4C6E19}"/>
              </a:ext>
            </a:extLst>
          </p:cNvPr>
          <p:cNvSpPr>
            <a:spLocks noGrp="1"/>
          </p:cNvSpPr>
          <p:nvPr>
            <p:ph idx="1"/>
          </p:nvPr>
        </p:nvSpPr>
        <p:spPr/>
        <p:txBody>
          <a:bodyPr>
            <a:normAutofit/>
          </a:bodyPr>
          <a:lstStyle/>
          <a:p>
            <a:pPr algn="just"/>
            <a:r>
              <a:rPr lang="en-US" sz="2800" dirty="0"/>
              <a:t>Antigen-antibody reaction and a variety of mediators stimulate PAF synthesis</a:t>
            </a:r>
            <a:endParaRPr lang="en-IN" sz="2800" dirty="0"/>
          </a:p>
          <a:p>
            <a:pPr algn="just"/>
            <a:r>
              <a:rPr lang="en-IN" sz="2800" dirty="0"/>
              <a:t>There are no preformed stores of PAF. In contrast to eicosanoids, the types of cells which synthesize PAF is quite limited- mainly WBC, platelets, vascular endothelium and few kidney cells. </a:t>
            </a:r>
          </a:p>
        </p:txBody>
      </p:sp>
    </p:spTree>
    <p:extLst>
      <p:ext uri="{BB962C8B-B14F-4D97-AF65-F5344CB8AC3E}">
        <p14:creationId xmlns:p14="http://schemas.microsoft.com/office/powerpoint/2010/main" val="457710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03D45E-C53C-5AC2-57D2-4C7C38BA743F}"/>
              </a:ext>
            </a:extLst>
          </p:cNvPr>
          <p:cNvSpPr>
            <a:spLocks noGrp="1"/>
          </p:cNvSpPr>
          <p:nvPr>
            <p:ph type="title"/>
          </p:nvPr>
        </p:nvSpPr>
        <p:spPr/>
        <p:txBody>
          <a:bodyPr/>
          <a:lstStyle/>
          <a:p>
            <a:r>
              <a:rPr lang="en-IN" dirty="0"/>
              <a:t>Actions </a:t>
            </a:r>
          </a:p>
        </p:txBody>
      </p:sp>
      <p:sp>
        <p:nvSpPr>
          <p:cNvPr id="3" name="Content Placeholder 2">
            <a:extLst>
              <a:ext uri="{FF2B5EF4-FFF2-40B4-BE49-F238E27FC236}">
                <a16:creationId xmlns:a16="http://schemas.microsoft.com/office/drawing/2014/main" xmlns="" id="{B0B9FC94-4186-8F68-E1D1-E3BD491793E5}"/>
              </a:ext>
            </a:extLst>
          </p:cNvPr>
          <p:cNvSpPr>
            <a:spLocks noGrp="1"/>
          </p:cNvSpPr>
          <p:nvPr>
            <p:ph idx="1"/>
          </p:nvPr>
        </p:nvSpPr>
        <p:spPr>
          <a:xfrm>
            <a:off x="581192" y="1905918"/>
            <a:ext cx="11029616" cy="4792337"/>
          </a:xfrm>
        </p:spPr>
        <p:txBody>
          <a:bodyPr>
            <a:normAutofit/>
          </a:bodyPr>
          <a:lstStyle/>
          <a:p>
            <a:pPr algn="just"/>
            <a:r>
              <a:rPr lang="en-US" sz="2400" dirty="0"/>
              <a:t>Platelets PAF induces aggregation and release reaction; also releases TXA,: </a:t>
            </a:r>
            <a:r>
              <a:rPr lang="en-US" sz="2400" dirty="0" err="1"/>
              <a:t>i.v.</a:t>
            </a:r>
            <a:r>
              <a:rPr lang="en-US" sz="2400" dirty="0"/>
              <a:t> injection of PAF results in intra-vascular thrombosis. </a:t>
            </a:r>
          </a:p>
          <a:p>
            <a:pPr algn="just"/>
            <a:r>
              <a:rPr lang="en-US" sz="2400" dirty="0"/>
              <a:t>WBC- PAF is a potent chemotactic for neutrophils, eosinophils and monocytes. It stimulates neutrophils to aggregate, stick to vascular endothelium and migrate across to the site of infection. The chemotactic action may be mediated through release of LTB-4 induces degranulation of eosinophils. </a:t>
            </a:r>
          </a:p>
          <a:p>
            <a:pPr algn="just"/>
            <a:r>
              <a:rPr lang="en-US" sz="2400" dirty="0"/>
              <a:t>Blood vessels- Vasodilatation mediated by release of EDRF occurs causing fall in BP on </a:t>
            </a:r>
            <a:r>
              <a:rPr lang="en-US" sz="2400" dirty="0" err="1"/>
              <a:t>i</a:t>
            </a:r>
            <a:r>
              <a:rPr lang="en-US" sz="2400" dirty="0"/>
              <a:t>. v. injection. </a:t>
            </a:r>
          </a:p>
          <a:p>
            <a:pPr algn="just"/>
            <a:r>
              <a:rPr lang="en-US" sz="2400" dirty="0"/>
              <a:t>PAF is the most potent agent known to increase vascular permeability. Wheal and flare occur at the site of intradermal injection. </a:t>
            </a:r>
          </a:p>
        </p:txBody>
      </p:sp>
    </p:spTree>
    <p:extLst>
      <p:ext uri="{BB962C8B-B14F-4D97-AF65-F5344CB8AC3E}">
        <p14:creationId xmlns:p14="http://schemas.microsoft.com/office/powerpoint/2010/main" val="3668111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03D45E-C53C-5AC2-57D2-4C7C38BA743F}"/>
              </a:ext>
            </a:extLst>
          </p:cNvPr>
          <p:cNvSpPr>
            <a:spLocks noGrp="1"/>
          </p:cNvSpPr>
          <p:nvPr>
            <p:ph type="title"/>
          </p:nvPr>
        </p:nvSpPr>
        <p:spPr/>
        <p:txBody>
          <a:bodyPr/>
          <a:lstStyle/>
          <a:p>
            <a:r>
              <a:rPr lang="en-IN" dirty="0"/>
              <a:t>Actions </a:t>
            </a:r>
          </a:p>
        </p:txBody>
      </p:sp>
      <p:sp>
        <p:nvSpPr>
          <p:cNvPr id="3" name="Content Placeholder 2">
            <a:extLst>
              <a:ext uri="{FF2B5EF4-FFF2-40B4-BE49-F238E27FC236}">
                <a16:creationId xmlns:a16="http://schemas.microsoft.com/office/drawing/2014/main" xmlns="" id="{B0B9FC94-4186-8F68-E1D1-E3BD491793E5}"/>
              </a:ext>
            </a:extLst>
          </p:cNvPr>
          <p:cNvSpPr>
            <a:spLocks noGrp="1"/>
          </p:cNvSpPr>
          <p:nvPr>
            <p:ph idx="1"/>
          </p:nvPr>
        </p:nvSpPr>
        <p:spPr>
          <a:xfrm>
            <a:off x="581192" y="1905918"/>
            <a:ext cx="11029616" cy="4792337"/>
          </a:xfrm>
        </p:spPr>
        <p:txBody>
          <a:bodyPr>
            <a:normAutofit/>
          </a:bodyPr>
          <a:lstStyle/>
          <a:p>
            <a:pPr algn="just">
              <a:lnSpc>
                <a:spcPct val="150000"/>
              </a:lnSpc>
            </a:pPr>
            <a:r>
              <a:rPr lang="en-US" sz="2400" dirty="0"/>
              <a:t>Visceral smooth muscle contraction occurs by direct action as well as through release of LTC4, TXA2, and PGs. Aerosolized PAF is a potent bronchoconstrictor. In addition, it produces mucosal edema, secretion and a delayed and long-lasting bronchial hyper-responsiveness. It also stimulates intestinal and uterine smooth muscle. </a:t>
            </a:r>
          </a:p>
          <a:p>
            <a:pPr algn="just">
              <a:lnSpc>
                <a:spcPct val="150000"/>
              </a:lnSpc>
            </a:pPr>
            <a:r>
              <a:rPr lang="en-US" sz="2400" dirty="0"/>
              <a:t>In stomach PAF is highly ulcerogenic: erosions and mucosal bleeding occurs shortly </a:t>
            </a:r>
            <a:r>
              <a:rPr lang="en-US" sz="2400" dirty="0" err="1"/>
              <a:t>afler</a:t>
            </a:r>
            <a:r>
              <a:rPr lang="en-US" sz="2400" dirty="0"/>
              <a:t> </a:t>
            </a:r>
            <a:r>
              <a:rPr lang="en-US" sz="2400" dirty="0" err="1"/>
              <a:t>i.v.</a:t>
            </a:r>
            <a:r>
              <a:rPr lang="en-US" sz="2400" dirty="0"/>
              <a:t> injection of PAF. The gastric smooth muscle contracts. </a:t>
            </a:r>
            <a:endParaRPr lang="en-IN" sz="2400" dirty="0"/>
          </a:p>
        </p:txBody>
      </p:sp>
    </p:spTree>
    <p:extLst>
      <p:ext uri="{BB962C8B-B14F-4D97-AF65-F5344CB8AC3E}">
        <p14:creationId xmlns:p14="http://schemas.microsoft.com/office/powerpoint/2010/main" val="30094570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155D66-766B-591E-B5C0-B044451A96CC}"/>
              </a:ext>
            </a:extLst>
          </p:cNvPr>
          <p:cNvSpPr>
            <a:spLocks noGrp="1"/>
          </p:cNvSpPr>
          <p:nvPr>
            <p:ph type="title"/>
          </p:nvPr>
        </p:nvSpPr>
        <p:spPr/>
        <p:txBody>
          <a:bodyPr/>
          <a:lstStyle/>
          <a:p>
            <a:r>
              <a:rPr lang="en-IN" dirty="0"/>
              <a:t>Pathophysiological roles</a:t>
            </a:r>
          </a:p>
        </p:txBody>
      </p:sp>
      <p:sp>
        <p:nvSpPr>
          <p:cNvPr id="3" name="Content Placeholder 2">
            <a:extLst>
              <a:ext uri="{FF2B5EF4-FFF2-40B4-BE49-F238E27FC236}">
                <a16:creationId xmlns:a16="http://schemas.microsoft.com/office/drawing/2014/main" xmlns="" id="{0A217F5A-8A39-4D52-65F4-AAF93B0E57F2}"/>
              </a:ext>
            </a:extLst>
          </p:cNvPr>
          <p:cNvSpPr>
            <a:spLocks noGrp="1"/>
          </p:cNvSpPr>
          <p:nvPr>
            <p:ph idx="1"/>
          </p:nvPr>
        </p:nvSpPr>
        <p:spPr>
          <a:xfrm>
            <a:off x="581192" y="1908353"/>
            <a:ext cx="11306008" cy="4677504"/>
          </a:xfrm>
        </p:spPr>
        <p:txBody>
          <a:bodyPr>
            <a:normAutofit/>
          </a:bodyPr>
          <a:lstStyle/>
          <a:p>
            <a:pPr marL="0" indent="0" algn="just">
              <a:buNone/>
            </a:pPr>
            <a:r>
              <a:rPr lang="en-US" sz="2400" b="1" dirty="0"/>
              <a:t>1. Inflammation: </a:t>
            </a:r>
            <a:r>
              <a:rPr lang="en-US" sz="2400" dirty="0"/>
              <a:t>Generated by leukocytes at the site of inflammation PAF appears to participate in the causation of vasodilatation, exudation, cellular infiltration and hyperalgesia. </a:t>
            </a:r>
          </a:p>
          <a:p>
            <a:pPr marL="0" indent="0" algn="just">
              <a:buNone/>
            </a:pPr>
            <a:r>
              <a:rPr lang="en-US" sz="2400" b="1" dirty="0"/>
              <a:t>2. Bronchial asthma: </a:t>
            </a:r>
            <a:r>
              <a:rPr lang="en-US" sz="2400" dirty="0"/>
              <a:t>PAF appears to play a major role by causing bronchoconstriction, mucosal oedema, recruiting eosinophils and provoking secretions. It is unique in producing prolonged airway hyper-reactivity. (Asthma)</a:t>
            </a:r>
          </a:p>
          <a:p>
            <a:pPr marL="0" indent="0" algn="just">
              <a:buNone/>
            </a:pPr>
            <a:r>
              <a:rPr lang="en-US" sz="2400" b="1" dirty="0"/>
              <a:t>3. Anaphylactic shock conditions: </a:t>
            </a:r>
            <a:r>
              <a:rPr lang="en-US" sz="2400" dirty="0"/>
              <a:t>are associated with high circulating PAF levels. </a:t>
            </a:r>
          </a:p>
          <a:p>
            <a:pPr marL="0" indent="0" algn="just">
              <a:buNone/>
            </a:pPr>
            <a:r>
              <a:rPr lang="en-US" sz="2400" b="1" dirty="0"/>
              <a:t>4.Haemostasias and thrombosis: </a:t>
            </a:r>
            <a:r>
              <a:rPr lang="en-US" sz="2400" dirty="0"/>
              <a:t>PAF may participate by promoting platelet aggregation. </a:t>
            </a:r>
          </a:p>
          <a:p>
            <a:pPr marL="0" indent="0" algn="just">
              <a:buNone/>
            </a:pPr>
            <a:r>
              <a:rPr lang="en-US" sz="2400" dirty="0"/>
              <a:t>5. PAF may also play a role in implantation of a fertilized ovum, </a:t>
            </a:r>
            <a:r>
              <a:rPr lang="en-US" sz="2400" dirty="0" err="1"/>
              <a:t>ischaemic</a:t>
            </a:r>
            <a:r>
              <a:rPr lang="en-US" sz="2400" dirty="0"/>
              <a:t> states of brain, heart and g.i.t., including </a:t>
            </a:r>
            <a:r>
              <a:rPr lang="en-US" sz="2400" dirty="0" err="1"/>
              <a:t>g.i.</a:t>
            </a:r>
            <a:r>
              <a:rPr lang="en-US" sz="2400" dirty="0"/>
              <a:t> ulceration. </a:t>
            </a:r>
            <a:endParaRPr lang="en-IN" sz="2400" dirty="0"/>
          </a:p>
        </p:txBody>
      </p:sp>
    </p:spTree>
    <p:extLst>
      <p:ext uri="{BB962C8B-B14F-4D97-AF65-F5344CB8AC3E}">
        <p14:creationId xmlns:p14="http://schemas.microsoft.com/office/powerpoint/2010/main" val="70892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6EA405-58CE-58D8-323A-283B4AE8A53D}"/>
              </a:ext>
            </a:extLst>
          </p:cNvPr>
          <p:cNvSpPr>
            <a:spLocks noGrp="1"/>
          </p:cNvSpPr>
          <p:nvPr>
            <p:ph type="title"/>
          </p:nvPr>
        </p:nvSpPr>
        <p:spPr/>
        <p:txBody>
          <a:bodyPr/>
          <a:lstStyle/>
          <a:p>
            <a:r>
              <a:rPr lang="en-IN" dirty="0"/>
              <a:t>EICOSANOIDS</a:t>
            </a:r>
          </a:p>
        </p:txBody>
      </p:sp>
      <p:sp>
        <p:nvSpPr>
          <p:cNvPr id="3" name="Content Placeholder 2">
            <a:extLst>
              <a:ext uri="{FF2B5EF4-FFF2-40B4-BE49-F238E27FC236}">
                <a16:creationId xmlns:a16="http://schemas.microsoft.com/office/drawing/2014/main" xmlns="" id="{B275A2AE-10C0-7688-6477-5601CD9ABA39}"/>
              </a:ext>
            </a:extLst>
          </p:cNvPr>
          <p:cNvSpPr>
            <a:spLocks noGrp="1"/>
          </p:cNvSpPr>
          <p:nvPr>
            <p:ph idx="1"/>
          </p:nvPr>
        </p:nvSpPr>
        <p:spPr>
          <a:xfrm>
            <a:off x="381000" y="2180496"/>
            <a:ext cx="11229808" cy="4405361"/>
          </a:xfrm>
        </p:spPr>
        <p:txBody>
          <a:bodyPr>
            <a:normAutofit lnSpcReduction="10000"/>
          </a:bodyPr>
          <a:lstStyle/>
          <a:p>
            <a:pPr algn="just"/>
            <a:r>
              <a:rPr lang="en-US" sz="2800" dirty="0"/>
              <a:t>Prostaglandins (PGs) and Leukotrienes (LTs) are biologically active derivatives of 20 carbon atom polyunsaturated essential fatty acids that are released from cell membrane phospholipids. </a:t>
            </a:r>
            <a:endParaRPr lang="en-IN" sz="2800" dirty="0"/>
          </a:p>
          <a:p>
            <a:pPr algn="just"/>
            <a:r>
              <a:rPr lang="en-IN" sz="2800" dirty="0"/>
              <a:t>PGs, TXs and LTs are all derived	from eicosa (referring to 20 C  atoms) tri/tetra/</a:t>
            </a:r>
            <a:r>
              <a:rPr lang="en-IN" sz="2800" dirty="0" err="1"/>
              <a:t>pentaenoic</a:t>
            </a:r>
            <a:r>
              <a:rPr lang="en-IN" sz="2800" dirty="0"/>
              <a:t> acids. Therefore, they can be collectively called eicosanoids.</a:t>
            </a:r>
          </a:p>
          <a:p>
            <a:pPr algn="just"/>
            <a:r>
              <a:rPr lang="en-IN" sz="2800" dirty="0"/>
              <a:t>Major source: 5,8,11,14 eicosa </a:t>
            </a:r>
            <a:r>
              <a:rPr lang="en-IN" sz="2800" dirty="0" err="1"/>
              <a:t>tetraenoic</a:t>
            </a:r>
            <a:r>
              <a:rPr lang="en-IN" sz="2800" dirty="0"/>
              <a:t> acid (arachidonic acid).</a:t>
            </a:r>
          </a:p>
          <a:p>
            <a:pPr algn="just"/>
            <a:r>
              <a:rPr lang="en-IN" sz="2800" dirty="0"/>
              <a:t>The	term	prostanoid	encompasses	both	prostaglandins	and thromboxane.</a:t>
            </a:r>
          </a:p>
        </p:txBody>
      </p:sp>
    </p:spTree>
    <p:extLst>
      <p:ext uri="{BB962C8B-B14F-4D97-AF65-F5344CB8AC3E}">
        <p14:creationId xmlns:p14="http://schemas.microsoft.com/office/powerpoint/2010/main" val="40146355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658710-A95F-B845-B88F-354310A9B99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275866A3-DEFC-4055-30B8-D87B87BACBA4}"/>
              </a:ext>
            </a:extLst>
          </p:cNvPr>
          <p:cNvSpPr>
            <a:spLocks noGrp="1"/>
          </p:cNvSpPr>
          <p:nvPr>
            <p:ph idx="1"/>
          </p:nvPr>
        </p:nvSpPr>
        <p:spPr/>
        <p:txBody>
          <a:bodyPr/>
          <a:lstStyle/>
          <a:p>
            <a:pPr marL="0" indent="0">
              <a:buNone/>
            </a:pPr>
            <a:r>
              <a:rPr lang="en-US" sz="2400" b="1" dirty="0"/>
              <a:t>PAF has no T. Uses. </a:t>
            </a:r>
          </a:p>
          <a:p>
            <a:pPr marL="0" indent="0">
              <a:buNone/>
            </a:pPr>
            <a:endParaRPr lang="en-US" sz="2400" b="1" dirty="0"/>
          </a:p>
          <a:p>
            <a:pPr marL="0" indent="0">
              <a:buNone/>
            </a:pPr>
            <a:r>
              <a:rPr lang="en-US" sz="2400" b="1" dirty="0"/>
              <a:t>PAF antagonist</a:t>
            </a:r>
          </a:p>
          <a:p>
            <a:r>
              <a:rPr lang="en-US" sz="2400" b="1" dirty="0" err="1"/>
              <a:t>Rupatidine</a:t>
            </a:r>
            <a:r>
              <a:rPr lang="en-US" sz="2400" dirty="0"/>
              <a:t> is a combined H1 and PAF antagonist that is used for  treating allergic symptoms</a:t>
            </a:r>
          </a:p>
          <a:p>
            <a:r>
              <a:rPr lang="en-US" sz="2400" b="1" dirty="0" err="1"/>
              <a:t>Lexipafant</a:t>
            </a:r>
            <a:r>
              <a:rPr lang="en-US" sz="2400" dirty="0"/>
              <a:t> (PAF antagonist) is in clinical trial in the treatment of  acute pancreatitis.</a:t>
            </a:r>
          </a:p>
          <a:p>
            <a:r>
              <a:rPr lang="en-US" sz="2400" b="1" dirty="0"/>
              <a:t>Alprazolam and triazolam </a:t>
            </a:r>
            <a:r>
              <a:rPr lang="en-US" sz="2400" dirty="0"/>
              <a:t>antagonize some actions of PAF. </a:t>
            </a:r>
          </a:p>
          <a:p>
            <a:endParaRPr lang="en-IN" dirty="0"/>
          </a:p>
        </p:txBody>
      </p:sp>
    </p:spTree>
    <p:extLst>
      <p:ext uri="{BB962C8B-B14F-4D97-AF65-F5344CB8AC3E}">
        <p14:creationId xmlns:p14="http://schemas.microsoft.com/office/powerpoint/2010/main" val="39208407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C1DDC62-2BE3-D0B8-DBA0-EF896C449F6F}"/>
              </a:ext>
            </a:extLst>
          </p:cNvPr>
          <p:cNvPicPr>
            <a:picLocks noChangeAspect="1"/>
          </p:cNvPicPr>
          <p:nvPr/>
        </p:nvPicPr>
        <p:blipFill rotWithShape="1">
          <a:blip r:embed="rId2">
            <a:extLst>
              <a:ext uri="{28A0092B-C50C-407E-A947-70E740481C1C}">
                <a14:useLocalDpi xmlns:a14="http://schemas.microsoft.com/office/drawing/2010/main" val="0"/>
              </a:ext>
            </a:extLst>
          </a:blip>
          <a:srcRect l="4608" r="1979" b="10531"/>
          <a:stretch/>
        </p:blipFill>
        <p:spPr>
          <a:xfrm rot="1449678">
            <a:off x="2509522" y="2571684"/>
            <a:ext cx="6888480" cy="2589595"/>
          </a:xfrm>
          <a:prstGeom prst="rect">
            <a:avLst/>
          </a:prstGeom>
        </p:spPr>
      </p:pic>
    </p:spTree>
    <p:extLst>
      <p:ext uri="{BB962C8B-B14F-4D97-AF65-F5344CB8AC3E}">
        <p14:creationId xmlns:p14="http://schemas.microsoft.com/office/powerpoint/2010/main" val="949367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74381C-333A-46D0-BBC2-B22B29D0C97C}"/>
              </a:ext>
            </a:extLst>
          </p:cNvPr>
          <p:cNvSpPr>
            <a:spLocks noGrp="1"/>
          </p:cNvSpPr>
          <p:nvPr>
            <p:ph type="title"/>
          </p:nvPr>
        </p:nvSpPr>
        <p:spPr/>
        <p:txBody>
          <a:bodyPr/>
          <a:lstStyle/>
          <a:p>
            <a:r>
              <a:rPr lang="en-IN" dirty="0"/>
              <a:t>CHEMISTRY, BIOSYNTHESIS AND DEGRADATION</a:t>
            </a:r>
          </a:p>
        </p:txBody>
      </p:sp>
      <p:sp>
        <p:nvSpPr>
          <p:cNvPr id="3" name="Content Placeholder 2">
            <a:extLst>
              <a:ext uri="{FF2B5EF4-FFF2-40B4-BE49-F238E27FC236}">
                <a16:creationId xmlns:a16="http://schemas.microsoft.com/office/drawing/2014/main" xmlns="" id="{A6C873DA-1A70-D4FC-D85F-9255E3AF2F28}"/>
              </a:ext>
            </a:extLst>
          </p:cNvPr>
          <p:cNvSpPr>
            <a:spLocks noGrp="1"/>
          </p:cNvSpPr>
          <p:nvPr>
            <p:ph idx="1"/>
          </p:nvPr>
        </p:nvSpPr>
        <p:spPr>
          <a:xfrm>
            <a:off x="581192" y="2180496"/>
            <a:ext cx="11153608" cy="4535990"/>
          </a:xfrm>
        </p:spPr>
        <p:txBody>
          <a:bodyPr>
            <a:normAutofit/>
          </a:bodyPr>
          <a:lstStyle/>
          <a:p>
            <a:pPr algn="just"/>
            <a:r>
              <a:rPr lang="en-US" sz="2800" dirty="0"/>
              <a:t>Chemically, PGs may be considered to be derivatives of </a:t>
            </a:r>
            <a:r>
              <a:rPr lang="en-US" sz="2800" dirty="0" err="1"/>
              <a:t>prostanoic</a:t>
            </a:r>
            <a:r>
              <a:rPr lang="en-US" sz="2800" dirty="0"/>
              <a:t> acid</a:t>
            </a:r>
          </a:p>
          <a:p>
            <a:pPr algn="just"/>
            <a:r>
              <a:rPr lang="en-US" sz="2800" dirty="0"/>
              <a:t>Leukotrienes are so named because they were first obtained from leukocytes (</a:t>
            </a:r>
            <a:r>
              <a:rPr lang="en-US" sz="2800" dirty="0" err="1"/>
              <a:t>leuko</a:t>
            </a:r>
            <a:r>
              <a:rPr lang="en-US" sz="2800" dirty="0"/>
              <a:t>) and have 3 conjugated double bonds (triene).</a:t>
            </a:r>
          </a:p>
          <a:p>
            <a:pPr algn="just"/>
            <a:r>
              <a:rPr lang="en-US" sz="2800" dirty="0"/>
              <a:t>During PG, TX and prostacyclin synthesis, 2 of the 4 double bonds of arachidonic acid get saturated in the process of cyclization, leaving 2 double bonds in the side chain. Thus, subscript 2 </a:t>
            </a:r>
            <a:r>
              <a:rPr lang="en-US" sz="2800" dirty="0" err="1"/>
              <a:t>PGs.</a:t>
            </a:r>
            <a:r>
              <a:rPr lang="en-US" sz="2800" dirty="0"/>
              <a:t> </a:t>
            </a:r>
            <a:r>
              <a:rPr lang="fr-FR" sz="2800" dirty="0"/>
              <a:t>e.g. PGE2, PGF2 TXA2. </a:t>
            </a:r>
          </a:p>
          <a:p>
            <a:pPr algn="just"/>
            <a:r>
              <a:rPr lang="en-US" sz="2800" dirty="0"/>
              <a:t>No cyclization or reduction of double bonds occurs during LT synthesis- the LTs of biological importance are LTB4, LTC4 and LTD4. </a:t>
            </a:r>
            <a:endParaRPr lang="en-IN" sz="2800" dirty="0"/>
          </a:p>
        </p:txBody>
      </p:sp>
    </p:spTree>
    <p:extLst>
      <p:ext uri="{BB962C8B-B14F-4D97-AF65-F5344CB8AC3E}">
        <p14:creationId xmlns:p14="http://schemas.microsoft.com/office/powerpoint/2010/main" val="2247975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27600E-4502-8482-CC31-1124C0635483}"/>
              </a:ext>
            </a:extLst>
          </p:cNvPr>
          <p:cNvSpPr>
            <a:spLocks noGrp="1"/>
          </p:cNvSpPr>
          <p:nvPr>
            <p:ph type="title"/>
          </p:nvPr>
        </p:nvSpPr>
        <p:spPr/>
        <p:txBody>
          <a:bodyPr/>
          <a:lstStyle/>
          <a:p>
            <a:r>
              <a:rPr lang="en-IN" dirty="0"/>
              <a:t>Cyclooxygenase (COX) Pathways</a:t>
            </a:r>
          </a:p>
        </p:txBody>
      </p:sp>
      <p:sp>
        <p:nvSpPr>
          <p:cNvPr id="3" name="Content Placeholder 2">
            <a:extLst>
              <a:ext uri="{FF2B5EF4-FFF2-40B4-BE49-F238E27FC236}">
                <a16:creationId xmlns:a16="http://schemas.microsoft.com/office/drawing/2014/main" xmlns="" id="{2A435E4F-4EE8-4D4D-7AB4-9D8CEFCC2538}"/>
              </a:ext>
            </a:extLst>
          </p:cNvPr>
          <p:cNvSpPr>
            <a:spLocks noGrp="1"/>
          </p:cNvSpPr>
          <p:nvPr>
            <p:ph idx="1"/>
          </p:nvPr>
        </p:nvSpPr>
        <p:spPr>
          <a:xfrm>
            <a:off x="581192" y="2180496"/>
            <a:ext cx="11029616" cy="4448904"/>
          </a:xfrm>
        </p:spPr>
        <p:txBody>
          <a:bodyPr>
            <a:normAutofit fontScale="92500" lnSpcReduction="10000"/>
          </a:bodyPr>
          <a:lstStyle/>
          <a:p>
            <a:pPr marL="0" indent="0" algn="just">
              <a:buNone/>
            </a:pPr>
            <a:r>
              <a:rPr lang="en-IN" sz="2800" dirty="0"/>
              <a:t>COX- It generates eicosanoids with a ring structure (PGs, TXs, prostacyclin) while lipoxygenase (LOX) produces open-chain compounds (LTs). </a:t>
            </a:r>
          </a:p>
          <a:p>
            <a:pPr marL="0" indent="0" algn="just">
              <a:buNone/>
            </a:pPr>
            <a:r>
              <a:rPr lang="en-IN" sz="2800" dirty="0"/>
              <a:t>All tissues have COX-can form cyclic endoperoxides PGG2 and PGH2 which are unstable compounds. </a:t>
            </a:r>
          </a:p>
          <a:p>
            <a:pPr marL="0" indent="0" algn="just">
              <a:buNone/>
            </a:pPr>
            <a:r>
              <a:rPr lang="en-IN" sz="2800" dirty="0"/>
              <a:t>Further course in a particular tissue depends on the type of isomerases or other enzymes present in it. PGE2 and PGF20 are the primary prostaglandins </a:t>
            </a:r>
          </a:p>
          <a:p>
            <a:pPr marL="0" indent="0" algn="just">
              <a:buNone/>
            </a:pPr>
            <a:r>
              <a:rPr lang="en-US" sz="2800" dirty="0"/>
              <a:t>Platelets primarily synthesize TXA2 which is- chemically unstable, spontaneously changes to TXB2</a:t>
            </a:r>
          </a:p>
          <a:p>
            <a:pPr marL="0" indent="0" algn="just">
              <a:buNone/>
            </a:pPr>
            <a:r>
              <a:rPr lang="en-IN" sz="2800" dirty="0"/>
              <a:t>Endothelium mainly generates prostacyclin (PGI 2). </a:t>
            </a:r>
            <a:endParaRPr lang="en-US" sz="2800" dirty="0"/>
          </a:p>
          <a:p>
            <a:pPr marL="0" indent="0" algn="just">
              <a:buNone/>
            </a:pPr>
            <a:r>
              <a:rPr lang="en-US" sz="2800" dirty="0"/>
              <a:t>Cyclo-oxygenase (COX)- Two main isoforms exist, COX-1 and COX-2</a:t>
            </a:r>
          </a:p>
        </p:txBody>
      </p:sp>
    </p:spTree>
    <p:extLst>
      <p:ext uri="{BB962C8B-B14F-4D97-AF65-F5344CB8AC3E}">
        <p14:creationId xmlns:p14="http://schemas.microsoft.com/office/powerpoint/2010/main" val="3163842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84357" y="186515"/>
            <a:ext cx="3088005" cy="368935"/>
          </a:xfrm>
          <a:custGeom>
            <a:avLst/>
            <a:gdLst/>
            <a:ahLst/>
            <a:cxnLst/>
            <a:rect l="l" t="t" r="r" b="b"/>
            <a:pathLst>
              <a:path w="3088004" h="368934">
                <a:moveTo>
                  <a:pt x="3087624" y="0"/>
                </a:moveTo>
                <a:lnTo>
                  <a:pt x="0" y="0"/>
                </a:lnTo>
                <a:lnTo>
                  <a:pt x="0" y="368808"/>
                </a:lnTo>
                <a:lnTo>
                  <a:pt x="3087624" y="368808"/>
                </a:lnTo>
                <a:lnTo>
                  <a:pt x="3087624" y="0"/>
                </a:lnTo>
                <a:close/>
              </a:path>
            </a:pathLst>
          </a:custGeom>
          <a:solidFill>
            <a:srgbClr val="04607A"/>
          </a:solidFill>
        </p:spPr>
        <p:txBody>
          <a:bodyPr wrap="square" lIns="0" tIns="0" rIns="0" bIns="0" rtlCol="0"/>
          <a:lstStyle/>
          <a:p>
            <a:endParaRPr/>
          </a:p>
        </p:txBody>
      </p:sp>
      <p:sp>
        <p:nvSpPr>
          <p:cNvPr id="3" name="object 3"/>
          <p:cNvSpPr txBox="1"/>
          <p:nvPr/>
        </p:nvSpPr>
        <p:spPr>
          <a:xfrm>
            <a:off x="4567237" y="223788"/>
            <a:ext cx="2905125" cy="299720"/>
          </a:xfrm>
          <a:prstGeom prst="rect">
            <a:avLst/>
          </a:prstGeom>
        </p:spPr>
        <p:txBody>
          <a:bodyPr vert="horz" wrap="square" lIns="0" tIns="12700" rIns="0" bIns="0" rtlCol="0">
            <a:spAutoFit/>
          </a:bodyPr>
          <a:lstStyle/>
          <a:p>
            <a:pPr marL="12700">
              <a:lnSpc>
                <a:spcPct val="100000"/>
              </a:lnSpc>
              <a:spcBef>
                <a:spcPts val="100"/>
              </a:spcBef>
            </a:pPr>
            <a:r>
              <a:rPr sz="1800" b="1" spc="-250" dirty="0">
                <a:solidFill>
                  <a:srgbClr val="DBF5F8"/>
                </a:solidFill>
                <a:latin typeface="Arial"/>
                <a:cs typeface="Arial"/>
              </a:rPr>
              <a:t>C</a:t>
            </a:r>
            <a:r>
              <a:rPr sz="1800" b="1" spc="-45" dirty="0">
                <a:solidFill>
                  <a:srgbClr val="DBF5F8"/>
                </a:solidFill>
                <a:latin typeface="Arial"/>
                <a:cs typeface="Arial"/>
              </a:rPr>
              <a:t>e</a:t>
            </a:r>
            <a:r>
              <a:rPr sz="1800" b="1" spc="-75" dirty="0">
                <a:solidFill>
                  <a:srgbClr val="DBF5F8"/>
                </a:solidFill>
                <a:latin typeface="Arial"/>
                <a:cs typeface="Arial"/>
              </a:rPr>
              <a:t>l</a:t>
            </a:r>
            <a:r>
              <a:rPr sz="1800" b="1" spc="-90" dirty="0">
                <a:solidFill>
                  <a:srgbClr val="DBF5F8"/>
                </a:solidFill>
                <a:latin typeface="Arial"/>
                <a:cs typeface="Arial"/>
              </a:rPr>
              <a:t>l</a:t>
            </a:r>
            <a:r>
              <a:rPr sz="1800" b="1" spc="-125" dirty="0">
                <a:solidFill>
                  <a:srgbClr val="DBF5F8"/>
                </a:solidFill>
                <a:latin typeface="Arial"/>
                <a:cs typeface="Arial"/>
              </a:rPr>
              <a:t> </a:t>
            </a:r>
            <a:r>
              <a:rPr sz="1800" b="1" spc="-20" dirty="0">
                <a:solidFill>
                  <a:srgbClr val="DBF5F8"/>
                </a:solidFill>
                <a:latin typeface="Arial"/>
                <a:cs typeface="Arial"/>
              </a:rPr>
              <a:t>M</a:t>
            </a:r>
            <a:r>
              <a:rPr sz="1800" b="1" spc="-45" dirty="0">
                <a:solidFill>
                  <a:srgbClr val="DBF5F8"/>
                </a:solidFill>
                <a:latin typeface="Arial"/>
                <a:cs typeface="Arial"/>
              </a:rPr>
              <a:t>e</a:t>
            </a:r>
            <a:r>
              <a:rPr sz="1800" b="1" spc="-120" dirty="0">
                <a:solidFill>
                  <a:srgbClr val="DBF5F8"/>
                </a:solidFill>
                <a:latin typeface="Arial"/>
                <a:cs typeface="Arial"/>
              </a:rPr>
              <a:t>m</a:t>
            </a:r>
            <a:r>
              <a:rPr sz="1800" b="1" spc="-145" dirty="0">
                <a:solidFill>
                  <a:srgbClr val="DBF5F8"/>
                </a:solidFill>
                <a:latin typeface="Arial"/>
                <a:cs typeface="Arial"/>
              </a:rPr>
              <a:t>b</a:t>
            </a:r>
            <a:r>
              <a:rPr sz="1800" b="1" spc="-110" dirty="0">
                <a:solidFill>
                  <a:srgbClr val="DBF5F8"/>
                </a:solidFill>
                <a:latin typeface="Arial"/>
                <a:cs typeface="Arial"/>
              </a:rPr>
              <a:t>r</a:t>
            </a:r>
            <a:r>
              <a:rPr sz="1800" b="1" spc="-45" dirty="0">
                <a:solidFill>
                  <a:srgbClr val="DBF5F8"/>
                </a:solidFill>
                <a:latin typeface="Arial"/>
                <a:cs typeface="Arial"/>
              </a:rPr>
              <a:t>a</a:t>
            </a:r>
            <a:r>
              <a:rPr sz="1800" b="1" spc="-120" dirty="0">
                <a:solidFill>
                  <a:srgbClr val="DBF5F8"/>
                </a:solidFill>
                <a:latin typeface="Arial"/>
                <a:cs typeface="Arial"/>
              </a:rPr>
              <a:t>n</a:t>
            </a:r>
            <a:r>
              <a:rPr sz="1800" b="1" spc="-65" dirty="0">
                <a:solidFill>
                  <a:srgbClr val="DBF5F8"/>
                </a:solidFill>
                <a:latin typeface="Arial"/>
                <a:cs typeface="Arial"/>
              </a:rPr>
              <a:t>e</a:t>
            </a:r>
            <a:r>
              <a:rPr sz="1800" b="1" spc="-145" dirty="0">
                <a:solidFill>
                  <a:srgbClr val="DBF5F8"/>
                </a:solidFill>
                <a:latin typeface="Arial"/>
                <a:cs typeface="Arial"/>
              </a:rPr>
              <a:t> </a:t>
            </a:r>
            <a:r>
              <a:rPr sz="1800" b="1" spc="-175" dirty="0">
                <a:solidFill>
                  <a:srgbClr val="DBF5F8"/>
                </a:solidFill>
                <a:latin typeface="Arial"/>
                <a:cs typeface="Arial"/>
              </a:rPr>
              <a:t>P</a:t>
            </a:r>
            <a:r>
              <a:rPr sz="1800" b="1" spc="-100" dirty="0">
                <a:solidFill>
                  <a:srgbClr val="DBF5F8"/>
                </a:solidFill>
                <a:latin typeface="Arial"/>
                <a:cs typeface="Arial"/>
              </a:rPr>
              <a:t>h</a:t>
            </a:r>
            <a:r>
              <a:rPr sz="1800" b="1" spc="-145" dirty="0">
                <a:solidFill>
                  <a:srgbClr val="DBF5F8"/>
                </a:solidFill>
                <a:latin typeface="Arial"/>
                <a:cs typeface="Arial"/>
              </a:rPr>
              <a:t>osp</a:t>
            </a:r>
            <a:r>
              <a:rPr sz="1800" b="1" spc="-140" dirty="0">
                <a:solidFill>
                  <a:srgbClr val="DBF5F8"/>
                </a:solidFill>
                <a:latin typeface="Arial"/>
                <a:cs typeface="Arial"/>
              </a:rPr>
              <a:t>h</a:t>
            </a:r>
            <a:r>
              <a:rPr sz="1800" b="1" spc="-175" dirty="0">
                <a:solidFill>
                  <a:srgbClr val="DBF5F8"/>
                </a:solidFill>
                <a:latin typeface="Arial"/>
                <a:cs typeface="Arial"/>
              </a:rPr>
              <a:t>o</a:t>
            </a:r>
            <a:r>
              <a:rPr sz="1800" b="1" spc="-85" dirty="0">
                <a:solidFill>
                  <a:srgbClr val="DBF5F8"/>
                </a:solidFill>
                <a:latin typeface="Arial"/>
                <a:cs typeface="Arial"/>
              </a:rPr>
              <a:t>l</a:t>
            </a:r>
            <a:r>
              <a:rPr sz="1800" b="1" spc="-80" dirty="0">
                <a:solidFill>
                  <a:srgbClr val="DBF5F8"/>
                </a:solidFill>
                <a:latin typeface="Arial"/>
                <a:cs typeface="Arial"/>
              </a:rPr>
              <a:t>i</a:t>
            </a:r>
            <a:r>
              <a:rPr sz="1800" b="1" spc="-140" dirty="0">
                <a:solidFill>
                  <a:srgbClr val="DBF5F8"/>
                </a:solidFill>
                <a:latin typeface="Arial"/>
                <a:cs typeface="Arial"/>
              </a:rPr>
              <a:t>p</a:t>
            </a:r>
            <a:r>
              <a:rPr sz="1800" b="1" spc="-75" dirty="0">
                <a:solidFill>
                  <a:srgbClr val="DBF5F8"/>
                </a:solidFill>
                <a:latin typeface="Arial"/>
                <a:cs typeface="Arial"/>
              </a:rPr>
              <a:t>i</a:t>
            </a:r>
            <a:r>
              <a:rPr sz="1800" b="1" spc="-170" dirty="0">
                <a:solidFill>
                  <a:srgbClr val="DBF5F8"/>
                </a:solidFill>
                <a:latin typeface="Arial"/>
                <a:cs typeface="Arial"/>
              </a:rPr>
              <a:t>ds</a:t>
            </a:r>
            <a:endParaRPr sz="1800">
              <a:latin typeface="Arial"/>
              <a:cs typeface="Arial"/>
            </a:endParaRPr>
          </a:p>
        </p:txBody>
      </p:sp>
      <p:sp>
        <p:nvSpPr>
          <p:cNvPr id="4" name="object 4"/>
          <p:cNvSpPr/>
          <p:nvPr/>
        </p:nvSpPr>
        <p:spPr>
          <a:xfrm>
            <a:off x="4876800" y="1752600"/>
            <a:ext cx="1786255" cy="368935"/>
          </a:xfrm>
          <a:custGeom>
            <a:avLst/>
            <a:gdLst/>
            <a:ahLst/>
            <a:cxnLst/>
            <a:rect l="l" t="t" r="r" b="b"/>
            <a:pathLst>
              <a:path w="1786254" h="368935">
                <a:moveTo>
                  <a:pt x="1786127" y="0"/>
                </a:moveTo>
                <a:lnTo>
                  <a:pt x="0" y="0"/>
                </a:lnTo>
                <a:lnTo>
                  <a:pt x="0" y="368808"/>
                </a:lnTo>
                <a:lnTo>
                  <a:pt x="1786127" y="368808"/>
                </a:lnTo>
                <a:lnTo>
                  <a:pt x="1786127" y="0"/>
                </a:lnTo>
                <a:close/>
              </a:path>
            </a:pathLst>
          </a:custGeom>
          <a:solidFill>
            <a:srgbClr val="04607A"/>
          </a:solidFill>
        </p:spPr>
        <p:txBody>
          <a:bodyPr wrap="square" lIns="0" tIns="0" rIns="0" bIns="0" rtlCol="0"/>
          <a:lstStyle/>
          <a:p>
            <a:endParaRPr dirty="0"/>
          </a:p>
        </p:txBody>
      </p:sp>
      <p:sp>
        <p:nvSpPr>
          <p:cNvPr id="5" name="object 5"/>
          <p:cNvSpPr txBox="1"/>
          <p:nvPr/>
        </p:nvSpPr>
        <p:spPr>
          <a:xfrm>
            <a:off x="4956809" y="1780413"/>
            <a:ext cx="1619250" cy="299720"/>
          </a:xfrm>
          <a:prstGeom prst="rect">
            <a:avLst/>
          </a:prstGeom>
        </p:spPr>
        <p:txBody>
          <a:bodyPr vert="horz" wrap="square" lIns="0" tIns="12700" rIns="0" bIns="0" rtlCol="0">
            <a:spAutoFit/>
          </a:bodyPr>
          <a:lstStyle/>
          <a:p>
            <a:pPr marL="12700">
              <a:lnSpc>
                <a:spcPct val="100000"/>
              </a:lnSpc>
              <a:spcBef>
                <a:spcPts val="100"/>
              </a:spcBef>
            </a:pPr>
            <a:r>
              <a:rPr sz="1800" b="1" spc="-325" dirty="0">
                <a:solidFill>
                  <a:srgbClr val="DBF5F8"/>
                </a:solidFill>
                <a:latin typeface="Arial"/>
                <a:cs typeface="Arial"/>
              </a:rPr>
              <a:t>A</a:t>
            </a:r>
            <a:r>
              <a:rPr sz="1800" b="1" spc="-85" dirty="0">
                <a:solidFill>
                  <a:srgbClr val="DBF5F8"/>
                </a:solidFill>
                <a:latin typeface="Arial"/>
                <a:cs typeface="Arial"/>
              </a:rPr>
              <a:t>r</a:t>
            </a:r>
            <a:r>
              <a:rPr sz="1800" b="1" spc="-20" dirty="0">
                <a:solidFill>
                  <a:srgbClr val="DBF5F8"/>
                </a:solidFill>
                <a:latin typeface="Arial"/>
                <a:cs typeface="Arial"/>
              </a:rPr>
              <a:t>a</a:t>
            </a:r>
            <a:r>
              <a:rPr sz="1800" b="1" spc="-140" dirty="0">
                <a:solidFill>
                  <a:srgbClr val="DBF5F8"/>
                </a:solidFill>
                <a:latin typeface="Arial"/>
                <a:cs typeface="Arial"/>
              </a:rPr>
              <a:t>c</a:t>
            </a:r>
            <a:r>
              <a:rPr sz="1800" b="1" spc="-170" dirty="0">
                <a:solidFill>
                  <a:srgbClr val="DBF5F8"/>
                </a:solidFill>
                <a:latin typeface="Arial"/>
                <a:cs typeface="Arial"/>
              </a:rPr>
              <a:t>h</a:t>
            </a:r>
            <a:r>
              <a:rPr sz="1800" b="1" spc="-75" dirty="0">
                <a:solidFill>
                  <a:srgbClr val="DBF5F8"/>
                </a:solidFill>
                <a:latin typeface="Arial"/>
                <a:cs typeface="Arial"/>
              </a:rPr>
              <a:t>i</a:t>
            </a:r>
            <a:r>
              <a:rPr sz="1800" b="1" spc="-145" dirty="0">
                <a:solidFill>
                  <a:srgbClr val="DBF5F8"/>
                </a:solidFill>
                <a:latin typeface="Arial"/>
                <a:cs typeface="Arial"/>
              </a:rPr>
              <a:t>do</a:t>
            </a:r>
            <a:r>
              <a:rPr sz="1800" b="1" spc="-140" dirty="0">
                <a:solidFill>
                  <a:srgbClr val="DBF5F8"/>
                </a:solidFill>
                <a:latin typeface="Arial"/>
                <a:cs typeface="Arial"/>
              </a:rPr>
              <a:t>n</a:t>
            </a:r>
            <a:r>
              <a:rPr sz="1800" b="1" spc="-90" dirty="0">
                <a:solidFill>
                  <a:srgbClr val="DBF5F8"/>
                </a:solidFill>
                <a:latin typeface="Arial"/>
                <a:cs typeface="Arial"/>
              </a:rPr>
              <a:t>i</a:t>
            </a:r>
            <a:r>
              <a:rPr sz="1800" b="1" spc="-170" dirty="0">
                <a:solidFill>
                  <a:srgbClr val="DBF5F8"/>
                </a:solidFill>
                <a:latin typeface="Arial"/>
                <a:cs typeface="Arial"/>
              </a:rPr>
              <a:t>c</a:t>
            </a:r>
            <a:r>
              <a:rPr sz="1800" b="1" spc="-125" dirty="0">
                <a:solidFill>
                  <a:srgbClr val="DBF5F8"/>
                </a:solidFill>
                <a:latin typeface="Arial"/>
                <a:cs typeface="Arial"/>
              </a:rPr>
              <a:t> </a:t>
            </a:r>
            <a:r>
              <a:rPr sz="1800" b="1" spc="-285" dirty="0">
                <a:solidFill>
                  <a:srgbClr val="DBF5F8"/>
                </a:solidFill>
                <a:latin typeface="Arial"/>
                <a:cs typeface="Arial"/>
              </a:rPr>
              <a:t>A</a:t>
            </a:r>
            <a:r>
              <a:rPr sz="1800" b="1" spc="-204" dirty="0">
                <a:solidFill>
                  <a:srgbClr val="DBF5F8"/>
                </a:solidFill>
                <a:latin typeface="Arial"/>
                <a:cs typeface="Arial"/>
              </a:rPr>
              <a:t>c</a:t>
            </a:r>
            <a:r>
              <a:rPr sz="1800" b="1" spc="-75" dirty="0">
                <a:solidFill>
                  <a:srgbClr val="DBF5F8"/>
                </a:solidFill>
                <a:latin typeface="Arial"/>
                <a:cs typeface="Arial"/>
              </a:rPr>
              <a:t>i</a:t>
            </a:r>
            <a:r>
              <a:rPr sz="1800" b="1" spc="-135" dirty="0">
                <a:solidFill>
                  <a:srgbClr val="DBF5F8"/>
                </a:solidFill>
                <a:latin typeface="Arial"/>
                <a:cs typeface="Arial"/>
              </a:rPr>
              <a:t>d</a:t>
            </a:r>
            <a:endParaRPr sz="1800" dirty="0">
              <a:latin typeface="Arial"/>
              <a:cs typeface="Arial"/>
            </a:endParaRPr>
          </a:p>
        </p:txBody>
      </p:sp>
      <p:sp>
        <p:nvSpPr>
          <p:cNvPr id="6" name="object 6"/>
          <p:cNvSpPr/>
          <p:nvPr/>
        </p:nvSpPr>
        <p:spPr>
          <a:xfrm>
            <a:off x="5018404" y="3059540"/>
            <a:ext cx="1819910" cy="368935"/>
          </a:xfrm>
          <a:custGeom>
            <a:avLst/>
            <a:gdLst/>
            <a:ahLst/>
            <a:cxnLst/>
            <a:rect l="l" t="t" r="r" b="b"/>
            <a:pathLst>
              <a:path w="1819909" h="368935">
                <a:moveTo>
                  <a:pt x="1819655" y="0"/>
                </a:moveTo>
                <a:lnTo>
                  <a:pt x="0" y="0"/>
                </a:lnTo>
                <a:lnTo>
                  <a:pt x="0" y="368808"/>
                </a:lnTo>
                <a:lnTo>
                  <a:pt x="1819655" y="368808"/>
                </a:lnTo>
                <a:lnTo>
                  <a:pt x="1819655" y="0"/>
                </a:lnTo>
                <a:close/>
              </a:path>
            </a:pathLst>
          </a:custGeom>
          <a:solidFill>
            <a:srgbClr val="04607A"/>
          </a:solidFill>
        </p:spPr>
        <p:txBody>
          <a:bodyPr wrap="square" lIns="0" tIns="0" rIns="0" bIns="0" rtlCol="0"/>
          <a:lstStyle/>
          <a:p>
            <a:endParaRPr/>
          </a:p>
        </p:txBody>
      </p:sp>
      <p:sp>
        <p:nvSpPr>
          <p:cNvPr id="7" name="object 7"/>
          <p:cNvSpPr txBox="1"/>
          <p:nvPr/>
        </p:nvSpPr>
        <p:spPr>
          <a:xfrm>
            <a:off x="5007609" y="3076447"/>
            <a:ext cx="1699260" cy="299720"/>
          </a:xfrm>
          <a:prstGeom prst="rect">
            <a:avLst/>
          </a:prstGeom>
        </p:spPr>
        <p:txBody>
          <a:bodyPr vert="horz" wrap="square" lIns="0" tIns="12700" rIns="0" bIns="0" rtlCol="0">
            <a:spAutoFit/>
          </a:bodyPr>
          <a:lstStyle/>
          <a:p>
            <a:pPr marL="38100">
              <a:lnSpc>
                <a:spcPct val="100000"/>
              </a:lnSpc>
              <a:spcBef>
                <a:spcPts val="100"/>
              </a:spcBef>
            </a:pPr>
            <a:r>
              <a:rPr sz="1800" b="1" spc="-175" dirty="0">
                <a:solidFill>
                  <a:srgbClr val="DBF5F8"/>
                </a:solidFill>
                <a:latin typeface="Arial"/>
                <a:cs typeface="Arial"/>
              </a:rPr>
              <a:t>P</a:t>
            </a:r>
            <a:r>
              <a:rPr sz="1800" b="1" spc="-110" dirty="0">
                <a:solidFill>
                  <a:srgbClr val="DBF5F8"/>
                </a:solidFill>
                <a:latin typeface="Arial"/>
                <a:cs typeface="Arial"/>
              </a:rPr>
              <a:t>r</a:t>
            </a:r>
            <a:r>
              <a:rPr sz="1800" b="1" spc="-145" dirty="0">
                <a:solidFill>
                  <a:srgbClr val="DBF5F8"/>
                </a:solidFill>
                <a:latin typeface="Arial"/>
                <a:cs typeface="Arial"/>
              </a:rPr>
              <a:t>o</a:t>
            </a:r>
            <a:r>
              <a:rPr sz="1800" b="1" spc="-85" dirty="0">
                <a:solidFill>
                  <a:srgbClr val="DBF5F8"/>
                </a:solidFill>
                <a:latin typeface="Arial"/>
                <a:cs typeface="Arial"/>
              </a:rPr>
              <a:t>st</a:t>
            </a:r>
            <a:r>
              <a:rPr sz="1800" b="1" spc="-120" dirty="0">
                <a:solidFill>
                  <a:srgbClr val="DBF5F8"/>
                </a:solidFill>
                <a:latin typeface="Arial"/>
                <a:cs typeface="Arial"/>
              </a:rPr>
              <a:t>a</a:t>
            </a:r>
            <a:r>
              <a:rPr sz="1800" b="1" spc="-114" dirty="0">
                <a:solidFill>
                  <a:srgbClr val="DBF5F8"/>
                </a:solidFill>
                <a:latin typeface="Arial"/>
                <a:cs typeface="Arial"/>
              </a:rPr>
              <a:t>gl</a:t>
            </a:r>
            <a:r>
              <a:rPr sz="1800" b="1" spc="-135" dirty="0">
                <a:solidFill>
                  <a:srgbClr val="DBF5F8"/>
                </a:solidFill>
                <a:latin typeface="Arial"/>
                <a:cs typeface="Arial"/>
              </a:rPr>
              <a:t>a</a:t>
            </a:r>
            <a:r>
              <a:rPr sz="1800" b="1" spc="-120" dirty="0">
                <a:solidFill>
                  <a:srgbClr val="DBF5F8"/>
                </a:solidFill>
                <a:latin typeface="Arial"/>
                <a:cs typeface="Arial"/>
              </a:rPr>
              <a:t>n</a:t>
            </a:r>
            <a:r>
              <a:rPr sz="1800" b="1" spc="-145" dirty="0">
                <a:solidFill>
                  <a:srgbClr val="DBF5F8"/>
                </a:solidFill>
                <a:latin typeface="Arial"/>
                <a:cs typeface="Arial"/>
              </a:rPr>
              <a:t>d</a:t>
            </a:r>
            <a:r>
              <a:rPr sz="1800" b="1" spc="-75" dirty="0">
                <a:solidFill>
                  <a:srgbClr val="DBF5F8"/>
                </a:solidFill>
                <a:latin typeface="Arial"/>
                <a:cs typeface="Arial"/>
              </a:rPr>
              <a:t>i</a:t>
            </a:r>
            <a:r>
              <a:rPr sz="1800" b="1" spc="-145" dirty="0">
                <a:solidFill>
                  <a:srgbClr val="DBF5F8"/>
                </a:solidFill>
                <a:latin typeface="Arial"/>
                <a:cs typeface="Arial"/>
              </a:rPr>
              <a:t>n</a:t>
            </a:r>
            <a:r>
              <a:rPr sz="1800" b="1" spc="-114" dirty="0">
                <a:solidFill>
                  <a:srgbClr val="DBF5F8"/>
                </a:solidFill>
                <a:latin typeface="Arial"/>
                <a:cs typeface="Arial"/>
              </a:rPr>
              <a:t> </a:t>
            </a:r>
            <a:r>
              <a:rPr sz="1800" b="1" spc="-110" dirty="0">
                <a:solidFill>
                  <a:srgbClr val="DBF5F8"/>
                </a:solidFill>
                <a:latin typeface="Arial"/>
                <a:cs typeface="Arial"/>
              </a:rPr>
              <a:t>H</a:t>
            </a:r>
            <a:r>
              <a:rPr sz="1800" b="1" spc="52" baseline="-20833" dirty="0">
                <a:solidFill>
                  <a:srgbClr val="DBF5F8"/>
                </a:solidFill>
                <a:latin typeface="Arial"/>
                <a:cs typeface="Arial"/>
              </a:rPr>
              <a:t>2</a:t>
            </a:r>
            <a:endParaRPr sz="1800" baseline="-20833">
              <a:latin typeface="Arial"/>
              <a:cs typeface="Arial"/>
            </a:endParaRPr>
          </a:p>
        </p:txBody>
      </p:sp>
      <p:sp>
        <p:nvSpPr>
          <p:cNvPr id="8" name="object 8"/>
          <p:cNvSpPr/>
          <p:nvPr/>
        </p:nvSpPr>
        <p:spPr>
          <a:xfrm>
            <a:off x="1830323" y="4192523"/>
            <a:ext cx="1777364" cy="368935"/>
          </a:xfrm>
          <a:custGeom>
            <a:avLst/>
            <a:gdLst/>
            <a:ahLst/>
            <a:cxnLst/>
            <a:rect l="l" t="t" r="r" b="b"/>
            <a:pathLst>
              <a:path w="1777364" h="368935">
                <a:moveTo>
                  <a:pt x="1776983" y="0"/>
                </a:moveTo>
                <a:lnTo>
                  <a:pt x="0" y="0"/>
                </a:lnTo>
                <a:lnTo>
                  <a:pt x="0" y="368807"/>
                </a:lnTo>
                <a:lnTo>
                  <a:pt x="1776983" y="368807"/>
                </a:lnTo>
                <a:lnTo>
                  <a:pt x="1776983" y="0"/>
                </a:lnTo>
                <a:close/>
              </a:path>
            </a:pathLst>
          </a:custGeom>
          <a:solidFill>
            <a:srgbClr val="04607A"/>
          </a:solidFill>
        </p:spPr>
        <p:txBody>
          <a:bodyPr wrap="square" lIns="0" tIns="0" rIns="0" bIns="0" rtlCol="0"/>
          <a:lstStyle/>
          <a:p>
            <a:endParaRPr/>
          </a:p>
        </p:txBody>
      </p:sp>
      <p:sp>
        <p:nvSpPr>
          <p:cNvPr id="9" name="object 9"/>
          <p:cNvSpPr txBox="1"/>
          <p:nvPr/>
        </p:nvSpPr>
        <p:spPr>
          <a:xfrm>
            <a:off x="1830323" y="4192523"/>
            <a:ext cx="1777364" cy="317395"/>
          </a:xfrm>
          <a:prstGeom prst="rect">
            <a:avLst/>
          </a:prstGeom>
          <a:ln w="9144">
            <a:solidFill>
              <a:srgbClr val="DBF5F8"/>
            </a:solidFill>
          </a:ln>
        </p:spPr>
        <p:txBody>
          <a:bodyPr vert="horz" wrap="square" lIns="0" tIns="40005" rIns="0" bIns="0" rtlCol="0">
            <a:spAutoFit/>
          </a:bodyPr>
          <a:lstStyle/>
          <a:p>
            <a:pPr marL="90170">
              <a:lnSpc>
                <a:spcPct val="100000"/>
              </a:lnSpc>
              <a:spcBef>
                <a:spcPts val="315"/>
              </a:spcBef>
            </a:pPr>
            <a:r>
              <a:rPr sz="1800" b="1" spc="-220" dirty="0">
                <a:solidFill>
                  <a:srgbClr val="DBF5F8"/>
                </a:solidFill>
                <a:latin typeface="Arial"/>
                <a:cs typeface="Arial"/>
              </a:rPr>
              <a:t>T</a:t>
            </a:r>
            <a:r>
              <a:rPr sz="1800" b="1" spc="-100" dirty="0">
                <a:solidFill>
                  <a:srgbClr val="DBF5F8"/>
                </a:solidFill>
                <a:latin typeface="Arial"/>
                <a:cs typeface="Arial"/>
              </a:rPr>
              <a:t>h</a:t>
            </a:r>
            <a:r>
              <a:rPr sz="1800" b="1" spc="-110" dirty="0">
                <a:solidFill>
                  <a:srgbClr val="DBF5F8"/>
                </a:solidFill>
                <a:latin typeface="Arial"/>
                <a:cs typeface="Arial"/>
              </a:rPr>
              <a:t>r</a:t>
            </a:r>
            <a:r>
              <a:rPr sz="1800" b="1" spc="-155" dirty="0">
                <a:solidFill>
                  <a:srgbClr val="DBF5F8"/>
                </a:solidFill>
                <a:latin typeface="Arial"/>
                <a:cs typeface="Arial"/>
              </a:rPr>
              <a:t>om</a:t>
            </a:r>
            <a:r>
              <a:rPr sz="1800" b="1" spc="-140" dirty="0">
                <a:solidFill>
                  <a:srgbClr val="DBF5F8"/>
                </a:solidFill>
                <a:latin typeface="Arial"/>
                <a:cs typeface="Arial"/>
              </a:rPr>
              <a:t>b</a:t>
            </a:r>
            <a:r>
              <a:rPr sz="1800" b="1" spc="-190" dirty="0">
                <a:solidFill>
                  <a:srgbClr val="DBF5F8"/>
                </a:solidFill>
                <a:latin typeface="Arial"/>
                <a:cs typeface="Arial"/>
              </a:rPr>
              <a:t>o</a:t>
            </a:r>
            <a:r>
              <a:rPr sz="1800" b="1" spc="-145" dirty="0">
                <a:solidFill>
                  <a:srgbClr val="DBF5F8"/>
                </a:solidFill>
                <a:latin typeface="Arial"/>
                <a:cs typeface="Arial"/>
              </a:rPr>
              <a:t>x</a:t>
            </a:r>
            <a:r>
              <a:rPr sz="1800" b="1" spc="-160" dirty="0">
                <a:solidFill>
                  <a:srgbClr val="DBF5F8"/>
                </a:solidFill>
                <a:latin typeface="Arial"/>
                <a:cs typeface="Arial"/>
              </a:rPr>
              <a:t>a</a:t>
            </a:r>
            <a:r>
              <a:rPr sz="1800" b="1" spc="-120" dirty="0">
                <a:solidFill>
                  <a:srgbClr val="DBF5F8"/>
                </a:solidFill>
                <a:latin typeface="Arial"/>
                <a:cs typeface="Arial"/>
              </a:rPr>
              <a:t>n</a:t>
            </a:r>
            <a:r>
              <a:rPr sz="1800" b="1" spc="-65" dirty="0">
                <a:solidFill>
                  <a:srgbClr val="DBF5F8"/>
                </a:solidFill>
                <a:latin typeface="Arial"/>
                <a:cs typeface="Arial"/>
              </a:rPr>
              <a:t>e</a:t>
            </a:r>
            <a:r>
              <a:rPr sz="1800" b="1" spc="-120" dirty="0">
                <a:solidFill>
                  <a:srgbClr val="DBF5F8"/>
                </a:solidFill>
                <a:latin typeface="Arial"/>
                <a:cs typeface="Arial"/>
              </a:rPr>
              <a:t> </a:t>
            </a:r>
            <a:r>
              <a:rPr sz="1800" b="1" spc="-315" dirty="0">
                <a:solidFill>
                  <a:srgbClr val="DBF5F8"/>
                </a:solidFill>
                <a:latin typeface="Arial"/>
                <a:cs typeface="Arial"/>
              </a:rPr>
              <a:t>A</a:t>
            </a:r>
            <a:r>
              <a:rPr lang="en-IN" sz="1800" b="1" spc="-315" dirty="0">
                <a:solidFill>
                  <a:srgbClr val="DBF5F8"/>
                </a:solidFill>
                <a:latin typeface="Arial"/>
                <a:cs typeface="Arial"/>
              </a:rPr>
              <a:t>  </a:t>
            </a:r>
            <a:r>
              <a:rPr sz="1800" b="1" spc="52" baseline="-20833" dirty="0">
                <a:solidFill>
                  <a:srgbClr val="DBF5F8"/>
                </a:solidFill>
                <a:latin typeface="Arial"/>
                <a:cs typeface="Arial"/>
              </a:rPr>
              <a:t>2</a:t>
            </a:r>
            <a:endParaRPr sz="1800" baseline="-20833" dirty="0">
              <a:latin typeface="Arial"/>
              <a:cs typeface="Arial"/>
            </a:endParaRPr>
          </a:p>
        </p:txBody>
      </p:sp>
      <p:sp>
        <p:nvSpPr>
          <p:cNvPr id="10" name="object 10"/>
          <p:cNvSpPr/>
          <p:nvPr/>
        </p:nvSpPr>
        <p:spPr>
          <a:xfrm>
            <a:off x="4948428" y="5792723"/>
            <a:ext cx="1801495" cy="368935"/>
          </a:xfrm>
          <a:custGeom>
            <a:avLst/>
            <a:gdLst/>
            <a:ahLst/>
            <a:cxnLst/>
            <a:rect l="l" t="t" r="r" b="b"/>
            <a:pathLst>
              <a:path w="1801495" h="368935">
                <a:moveTo>
                  <a:pt x="1801368" y="0"/>
                </a:moveTo>
                <a:lnTo>
                  <a:pt x="0" y="0"/>
                </a:lnTo>
                <a:lnTo>
                  <a:pt x="0" y="368807"/>
                </a:lnTo>
                <a:lnTo>
                  <a:pt x="1801368" y="368807"/>
                </a:lnTo>
                <a:lnTo>
                  <a:pt x="1801368" y="0"/>
                </a:lnTo>
                <a:close/>
              </a:path>
            </a:pathLst>
          </a:custGeom>
          <a:solidFill>
            <a:srgbClr val="04607A"/>
          </a:solidFill>
        </p:spPr>
        <p:txBody>
          <a:bodyPr wrap="square" lIns="0" tIns="0" rIns="0" bIns="0" rtlCol="0"/>
          <a:lstStyle/>
          <a:p>
            <a:endParaRPr/>
          </a:p>
        </p:txBody>
      </p:sp>
      <p:sp>
        <p:nvSpPr>
          <p:cNvPr id="11" name="object 11"/>
          <p:cNvSpPr txBox="1"/>
          <p:nvPr/>
        </p:nvSpPr>
        <p:spPr>
          <a:xfrm>
            <a:off x="4948428" y="5792723"/>
            <a:ext cx="1801495" cy="318036"/>
          </a:xfrm>
          <a:prstGeom prst="rect">
            <a:avLst/>
          </a:prstGeom>
          <a:ln w="9144">
            <a:solidFill>
              <a:srgbClr val="DBF5F8"/>
            </a:solidFill>
          </a:ln>
        </p:spPr>
        <p:txBody>
          <a:bodyPr vert="horz" wrap="square" lIns="0" tIns="40640" rIns="0" bIns="0" rtlCol="0">
            <a:spAutoFit/>
          </a:bodyPr>
          <a:lstStyle/>
          <a:p>
            <a:pPr marL="92075">
              <a:lnSpc>
                <a:spcPct val="100000"/>
              </a:lnSpc>
              <a:spcBef>
                <a:spcPts val="320"/>
              </a:spcBef>
            </a:pPr>
            <a:r>
              <a:rPr sz="1800" b="1" spc="-170" dirty="0">
                <a:solidFill>
                  <a:srgbClr val="DBF5F8"/>
                </a:solidFill>
                <a:latin typeface="Arial"/>
                <a:cs typeface="Arial"/>
              </a:rPr>
              <a:t>P</a:t>
            </a:r>
            <a:r>
              <a:rPr sz="1800" b="1" spc="-105" dirty="0">
                <a:solidFill>
                  <a:srgbClr val="DBF5F8"/>
                </a:solidFill>
                <a:latin typeface="Arial"/>
                <a:cs typeface="Arial"/>
              </a:rPr>
              <a:t>r</a:t>
            </a:r>
            <a:r>
              <a:rPr sz="1800" b="1" spc="-145" dirty="0">
                <a:solidFill>
                  <a:srgbClr val="DBF5F8"/>
                </a:solidFill>
                <a:latin typeface="Arial"/>
                <a:cs typeface="Arial"/>
              </a:rPr>
              <a:t>o</a:t>
            </a:r>
            <a:r>
              <a:rPr sz="1800" b="1" spc="-165" dirty="0">
                <a:solidFill>
                  <a:srgbClr val="DBF5F8"/>
                </a:solidFill>
                <a:latin typeface="Arial"/>
                <a:cs typeface="Arial"/>
              </a:rPr>
              <a:t>s</a:t>
            </a:r>
            <a:r>
              <a:rPr sz="1800" b="1" spc="-35" dirty="0">
                <a:solidFill>
                  <a:srgbClr val="DBF5F8"/>
                </a:solidFill>
                <a:latin typeface="Arial"/>
                <a:cs typeface="Arial"/>
              </a:rPr>
              <a:t>t</a:t>
            </a:r>
            <a:r>
              <a:rPr sz="1800" b="1" spc="-80" dirty="0">
                <a:solidFill>
                  <a:srgbClr val="DBF5F8"/>
                </a:solidFill>
                <a:latin typeface="Arial"/>
                <a:cs typeface="Arial"/>
              </a:rPr>
              <a:t>a</a:t>
            </a:r>
            <a:r>
              <a:rPr sz="1800" b="1" spc="-215" dirty="0">
                <a:solidFill>
                  <a:srgbClr val="DBF5F8"/>
                </a:solidFill>
                <a:latin typeface="Arial"/>
                <a:cs typeface="Arial"/>
              </a:rPr>
              <a:t>g</a:t>
            </a:r>
            <a:r>
              <a:rPr sz="1800" b="1" spc="-75" dirty="0">
                <a:solidFill>
                  <a:srgbClr val="DBF5F8"/>
                </a:solidFill>
                <a:latin typeface="Arial"/>
                <a:cs typeface="Arial"/>
              </a:rPr>
              <a:t>la</a:t>
            </a:r>
            <a:r>
              <a:rPr sz="1800" b="1" spc="-100" dirty="0">
                <a:solidFill>
                  <a:srgbClr val="DBF5F8"/>
                </a:solidFill>
                <a:latin typeface="Arial"/>
                <a:cs typeface="Arial"/>
              </a:rPr>
              <a:t>n</a:t>
            </a:r>
            <a:r>
              <a:rPr sz="1800" b="1" spc="-140" dirty="0">
                <a:solidFill>
                  <a:srgbClr val="DBF5F8"/>
                </a:solidFill>
                <a:latin typeface="Arial"/>
                <a:cs typeface="Arial"/>
              </a:rPr>
              <a:t>d</a:t>
            </a:r>
            <a:r>
              <a:rPr sz="1800" b="1" spc="-75" dirty="0">
                <a:solidFill>
                  <a:srgbClr val="DBF5F8"/>
                </a:solidFill>
                <a:latin typeface="Arial"/>
                <a:cs typeface="Arial"/>
              </a:rPr>
              <a:t>i</a:t>
            </a:r>
            <a:r>
              <a:rPr sz="1800" b="1" spc="-145" dirty="0">
                <a:solidFill>
                  <a:srgbClr val="DBF5F8"/>
                </a:solidFill>
                <a:latin typeface="Arial"/>
                <a:cs typeface="Arial"/>
              </a:rPr>
              <a:t>n</a:t>
            </a:r>
            <a:r>
              <a:rPr sz="1800" b="1" spc="-110" dirty="0">
                <a:solidFill>
                  <a:srgbClr val="DBF5F8"/>
                </a:solidFill>
                <a:latin typeface="Arial"/>
                <a:cs typeface="Arial"/>
              </a:rPr>
              <a:t> </a:t>
            </a:r>
            <a:r>
              <a:rPr sz="1800" b="1" spc="-210" dirty="0">
                <a:solidFill>
                  <a:srgbClr val="DBF5F8"/>
                </a:solidFill>
                <a:latin typeface="Arial"/>
                <a:cs typeface="Arial"/>
              </a:rPr>
              <a:t>E</a:t>
            </a:r>
            <a:r>
              <a:rPr lang="en-IN" sz="1800" b="1" spc="-210" dirty="0">
                <a:solidFill>
                  <a:srgbClr val="DBF5F8"/>
                </a:solidFill>
                <a:latin typeface="Arial"/>
                <a:cs typeface="Arial"/>
              </a:rPr>
              <a:t> </a:t>
            </a:r>
            <a:r>
              <a:rPr sz="1800" b="1" spc="52" baseline="-20833" dirty="0">
                <a:solidFill>
                  <a:srgbClr val="DBF5F8"/>
                </a:solidFill>
                <a:latin typeface="Arial"/>
                <a:cs typeface="Arial"/>
              </a:rPr>
              <a:t>2</a:t>
            </a:r>
            <a:endParaRPr sz="1800" baseline="-20833" dirty="0">
              <a:latin typeface="Arial"/>
              <a:cs typeface="Arial"/>
            </a:endParaRPr>
          </a:p>
        </p:txBody>
      </p:sp>
      <p:sp>
        <p:nvSpPr>
          <p:cNvPr id="12" name="object 12"/>
          <p:cNvSpPr/>
          <p:nvPr/>
        </p:nvSpPr>
        <p:spPr>
          <a:xfrm>
            <a:off x="1830323" y="5259323"/>
            <a:ext cx="1819910" cy="368935"/>
          </a:xfrm>
          <a:custGeom>
            <a:avLst/>
            <a:gdLst/>
            <a:ahLst/>
            <a:cxnLst/>
            <a:rect l="l" t="t" r="r" b="b"/>
            <a:pathLst>
              <a:path w="1819910" h="368935">
                <a:moveTo>
                  <a:pt x="1819655" y="0"/>
                </a:moveTo>
                <a:lnTo>
                  <a:pt x="0" y="0"/>
                </a:lnTo>
                <a:lnTo>
                  <a:pt x="0" y="368807"/>
                </a:lnTo>
                <a:lnTo>
                  <a:pt x="1819655" y="368807"/>
                </a:lnTo>
                <a:lnTo>
                  <a:pt x="1819655" y="0"/>
                </a:lnTo>
                <a:close/>
              </a:path>
            </a:pathLst>
          </a:custGeom>
          <a:solidFill>
            <a:srgbClr val="04607A"/>
          </a:solidFill>
        </p:spPr>
        <p:txBody>
          <a:bodyPr wrap="square" lIns="0" tIns="0" rIns="0" bIns="0" rtlCol="0"/>
          <a:lstStyle/>
          <a:p>
            <a:endParaRPr/>
          </a:p>
        </p:txBody>
      </p:sp>
      <p:sp>
        <p:nvSpPr>
          <p:cNvPr id="13" name="object 13"/>
          <p:cNvSpPr txBox="1"/>
          <p:nvPr/>
        </p:nvSpPr>
        <p:spPr>
          <a:xfrm>
            <a:off x="1830323" y="5259323"/>
            <a:ext cx="1819910" cy="317395"/>
          </a:xfrm>
          <a:prstGeom prst="rect">
            <a:avLst/>
          </a:prstGeom>
          <a:ln w="9144">
            <a:solidFill>
              <a:srgbClr val="DBF5F8"/>
            </a:solidFill>
          </a:ln>
        </p:spPr>
        <p:txBody>
          <a:bodyPr vert="horz" wrap="square" lIns="0" tIns="40005" rIns="0" bIns="0" rtlCol="0">
            <a:spAutoFit/>
          </a:bodyPr>
          <a:lstStyle/>
          <a:p>
            <a:pPr marL="90170">
              <a:lnSpc>
                <a:spcPct val="100000"/>
              </a:lnSpc>
              <a:spcBef>
                <a:spcPts val="315"/>
              </a:spcBef>
            </a:pPr>
            <a:r>
              <a:rPr sz="1800" b="1" spc="-175" dirty="0">
                <a:solidFill>
                  <a:srgbClr val="DBF5F8"/>
                </a:solidFill>
                <a:latin typeface="Arial"/>
                <a:cs typeface="Arial"/>
              </a:rPr>
              <a:t>P</a:t>
            </a:r>
            <a:r>
              <a:rPr sz="1800" b="1" spc="-105" dirty="0">
                <a:solidFill>
                  <a:srgbClr val="DBF5F8"/>
                </a:solidFill>
                <a:latin typeface="Arial"/>
                <a:cs typeface="Arial"/>
              </a:rPr>
              <a:t>r</a:t>
            </a:r>
            <a:r>
              <a:rPr sz="1800" b="1" spc="-140" dirty="0">
                <a:solidFill>
                  <a:srgbClr val="DBF5F8"/>
                </a:solidFill>
                <a:latin typeface="Arial"/>
                <a:cs typeface="Arial"/>
              </a:rPr>
              <a:t>o</a:t>
            </a:r>
            <a:r>
              <a:rPr sz="1800" b="1" spc="-80" dirty="0">
                <a:solidFill>
                  <a:srgbClr val="DBF5F8"/>
                </a:solidFill>
                <a:latin typeface="Arial"/>
                <a:cs typeface="Arial"/>
              </a:rPr>
              <a:t>st</a:t>
            </a:r>
            <a:r>
              <a:rPr sz="1800" b="1" spc="-120" dirty="0">
                <a:solidFill>
                  <a:srgbClr val="DBF5F8"/>
                </a:solidFill>
                <a:latin typeface="Arial"/>
                <a:cs typeface="Arial"/>
              </a:rPr>
              <a:t>agla</a:t>
            </a:r>
            <a:r>
              <a:rPr sz="1800" b="1" spc="-135" dirty="0">
                <a:solidFill>
                  <a:srgbClr val="DBF5F8"/>
                </a:solidFill>
                <a:latin typeface="Arial"/>
                <a:cs typeface="Arial"/>
              </a:rPr>
              <a:t>n</a:t>
            </a:r>
            <a:r>
              <a:rPr sz="1800" b="1" spc="-140" dirty="0">
                <a:solidFill>
                  <a:srgbClr val="DBF5F8"/>
                </a:solidFill>
                <a:latin typeface="Arial"/>
                <a:cs typeface="Arial"/>
              </a:rPr>
              <a:t>d</a:t>
            </a:r>
            <a:r>
              <a:rPr sz="1800" b="1" spc="-75" dirty="0">
                <a:solidFill>
                  <a:srgbClr val="DBF5F8"/>
                </a:solidFill>
                <a:latin typeface="Arial"/>
                <a:cs typeface="Arial"/>
              </a:rPr>
              <a:t>i</a:t>
            </a:r>
            <a:r>
              <a:rPr sz="1800" b="1" spc="-145" dirty="0">
                <a:solidFill>
                  <a:srgbClr val="DBF5F8"/>
                </a:solidFill>
                <a:latin typeface="Arial"/>
                <a:cs typeface="Arial"/>
              </a:rPr>
              <a:t>n</a:t>
            </a:r>
            <a:r>
              <a:rPr sz="1800" b="1" spc="-120" dirty="0">
                <a:solidFill>
                  <a:srgbClr val="DBF5F8"/>
                </a:solidFill>
                <a:latin typeface="Arial"/>
                <a:cs typeface="Arial"/>
              </a:rPr>
              <a:t> </a:t>
            </a:r>
            <a:r>
              <a:rPr sz="1800" b="1" spc="-95" dirty="0">
                <a:solidFill>
                  <a:srgbClr val="DBF5F8"/>
                </a:solidFill>
                <a:latin typeface="Arial"/>
                <a:cs typeface="Arial"/>
              </a:rPr>
              <a:t>D</a:t>
            </a:r>
            <a:r>
              <a:rPr lang="en-IN" sz="1800" b="1" spc="-95" dirty="0">
                <a:solidFill>
                  <a:srgbClr val="DBF5F8"/>
                </a:solidFill>
                <a:latin typeface="Arial"/>
                <a:cs typeface="Arial"/>
              </a:rPr>
              <a:t> </a:t>
            </a:r>
            <a:r>
              <a:rPr sz="1800" b="1" spc="52" baseline="-20833" dirty="0">
                <a:solidFill>
                  <a:srgbClr val="DBF5F8"/>
                </a:solidFill>
                <a:latin typeface="Arial"/>
                <a:cs typeface="Arial"/>
              </a:rPr>
              <a:t>2</a:t>
            </a:r>
            <a:endParaRPr sz="1800" baseline="-20833" dirty="0">
              <a:latin typeface="Arial"/>
              <a:cs typeface="Arial"/>
            </a:endParaRPr>
          </a:p>
        </p:txBody>
      </p:sp>
      <p:sp>
        <p:nvSpPr>
          <p:cNvPr id="14" name="object 14"/>
          <p:cNvSpPr/>
          <p:nvPr/>
        </p:nvSpPr>
        <p:spPr>
          <a:xfrm>
            <a:off x="7926323" y="4192523"/>
            <a:ext cx="1965960" cy="368935"/>
          </a:xfrm>
          <a:custGeom>
            <a:avLst/>
            <a:gdLst/>
            <a:ahLst/>
            <a:cxnLst/>
            <a:rect l="l" t="t" r="r" b="b"/>
            <a:pathLst>
              <a:path w="1965959" h="368935">
                <a:moveTo>
                  <a:pt x="1965960" y="0"/>
                </a:moveTo>
                <a:lnTo>
                  <a:pt x="0" y="0"/>
                </a:lnTo>
                <a:lnTo>
                  <a:pt x="0" y="368807"/>
                </a:lnTo>
                <a:lnTo>
                  <a:pt x="1965960" y="368807"/>
                </a:lnTo>
                <a:lnTo>
                  <a:pt x="1965960" y="0"/>
                </a:lnTo>
                <a:close/>
              </a:path>
            </a:pathLst>
          </a:custGeom>
          <a:solidFill>
            <a:srgbClr val="04607A"/>
          </a:solidFill>
        </p:spPr>
        <p:txBody>
          <a:bodyPr wrap="square" lIns="0" tIns="0" rIns="0" bIns="0" rtlCol="0"/>
          <a:lstStyle/>
          <a:p>
            <a:endParaRPr/>
          </a:p>
        </p:txBody>
      </p:sp>
      <p:sp>
        <p:nvSpPr>
          <p:cNvPr id="15" name="object 15"/>
          <p:cNvSpPr txBox="1"/>
          <p:nvPr/>
        </p:nvSpPr>
        <p:spPr>
          <a:xfrm>
            <a:off x="7926323" y="4192523"/>
            <a:ext cx="1965960" cy="317395"/>
          </a:xfrm>
          <a:prstGeom prst="rect">
            <a:avLst/>
          </a:prstGeom>
          <a:ln w="9144">
            <a:solidFill>
              <a:srgbClr val="DBF5F8"/>
            </a:solidFill>
          </a:ln>
        </p:spPr>
        <p:txBody>
          <a:bodyPr vert="horz" wrap="square" lIns="0" tIns="40005" rIns="0" bIns="0" rtlCol="0">
            <a:spAutoFit/>
          </a:bodyPr>
          <a:lstStyle/>
          <a:p>
            <a:pPr marL="92075">
              <a:lnSpc>
                <a:spcPct val="100000"/>
              </a:lnSpc>
              <a:spcBef>
                <a:spcPts val="315"/>
              </a:spcBef>
            </a:pPr>
            <a:r>
              <a:rPr sz="1800" b="1" spc="-175" dirty="0">
                <a:solidFill>
                  <a:srgbClr val="DBF5F8"/>
                </a:solidFill>
                <a:latin typeface="Arial"/>
                <a:cs typeface="Arial"/>
              </a:rPr>
              <a:t>P</a:t>
            </a:r>
            <a:r>
              <a:rPr sz="1800" b="1" spc="-110" dirty="0">
                <a:solidFill>
                  <a:srgbClr val="DBF5F8"/>
                </a:solidFill>
                <a:latin typeface="Arial"/>
                <a:cs typeface="Arial"/>
              </a:rPr>
              <a:t>r</a:t>
            </a:r>
            <a:r>
              <a:rPr sz="1800" b="1" spc="-145" dirty="0">
                <a:solidFill>
                  <a:srgbClr val="DBF5F8"/>
                </a:solidFill>
                <a:latin typeface="Arial"/>
                <a:cs typeface="Arial"/>
              </a:rPr>
              <a:t>o</a:t>
            </a:r>
            <a:r>
              <a:rPr sz="1800" b="1" spc="-85" dirty="0">
                <a:solidFill>
                  <a:srgbClr val="DBF5F8"/>
                </a:solidFill>
                <a:latin typeface="Arial"/>
                <a:cs typeface="Arial"/>
              </a:rPr>
              <a:t>st</a:t>
            </a:r>
            <a:r>
              <a:rPr sz="1800" b="1" spc="-120" dirty="0">
                <a:solidFill>
                  <a:srgbClr val="DBF5F8"/>
                </a:solidFill>
                <a:latin typeface="Arial"/>
                <a:cs typeface="Arial"/>
              </a:rPr>
              <a:t>a</a:t>
            </a:r>
            <a:r>
              <a:rPr sz="1800" b="1" spc="-210" dirty="0">
                <a:solidFill>
                  <a:srgbClr val="DBF5F8"/>
                </a:solidFill>
                <a:latin typeface="Arial"/>
                <a:cs typeface="Arial"/>
              </a:rPr>
              <a:t>c</a:t>
            </a:r>
            <a:r>
              <a:rPr sz="1800" b="1" spc="-235" dirty="0">
                <a:solidFill>
                  <a:srgbClr val="DBF5F8"/>
                </a:solidFill>
                <a:latin typeface="Arial"/>
                <a:cs typeface="Arial"/>
              </a:rPr>
              <a:t>y</a:t>
            </a:r>
            <a:r>
              <a:rPr sz="1800" b="1" spc="-170" dirty="0">
                <a:solidFill>
                  <a:srgbClr val="DBF5F8"/>
                </a:solidFill>
                <a:latin typeface="Arial"/>
                <a:cs typeface="Arial"/>
              </a:rPr>
              <a:t>c</a:t>
            </a:r>
            <a:r>
              <a:rPr sz="1800" b="1" spc="-70" dirty="0">
                <a:solidFill>
                  <a:srgbClr val="DBF5F8"/>
                </a:solidFill>
                <a:latin typeface="Arial"/>
                <a:cs typeface="Arial"/>
              </a:rPr>
              <a:t>l</a:t>
            </a:r>
            <a:r>
              <a:rPr sz="1800" b="1" spc="-75" dirty="0">
                <a:solidFill>
                  <a:srgbClr val="DBF5F8"/>
                </a:solidFill>
                <a:latin typeface="Arial"/>
                <a:cs typeface="Arial"/>
              </a:rPr>
              <a:t>i</a:t>
            </a:r>
            <a:r>
              <a:rPr sz="1800" b="1" spc="-145" dirty="0">
                <a:solidFill>
                  <a:srgbClr val="DBF5F8"/>
                </a:solidFill>
                <a:latin typeface="Arial"/>
                <a:cs typeface="Arial"/>
              </a:rPr>
              <a:t>n</a:t>
            </a:r>
            <a:r>
              <a:rPr sz="1800" b="1" spc="-140" dirty="0">
                <a:solidFill>
                  <a:srgbClr val="DBF5F8"/>
                </a:solidFill>
                <a:latin typeface="Arial"/>
                <a:cs typeface="Arial"/>
              </a:rPr>
              <a:t> </a:t>
            </a:r>
            <a:r>
              <a:rPr sz="1800" b="1" spc="-55" dirty="0">
                <a:solidFill>
                  <a:srgbClr val="DBF5F8"/>
                </a:solidFill>
                <a:latin typeface="Arial"/>
                <a:cs typeface="Arial"/>
              </a:rPr>
              <a:t>(</a:t>
            </a:r>
            <a:r>
              <a:rPr sz="1800" b="1" spc="-175" dirty="0">
                <a:solidFill>
                  <a:srgbClr val="DBF5F8"/>
                </a:solidFill>
                <a:latin typeface="Arial"/>
                <a:cs typeface="Arial"/>
              </a:rPr>
              <a:t>P</a:t>
            </a:r>
            <a:r>
              <a:rPr sz="1800" b="1" spc="-235" dirty="0">
                <a:solidFill>
                  <a:srgbClr val="DBF5F8"/>
                </a:solidFill>
                <a:latin typeface="Arial"/>
                <a:cs typeface="Arial"/>
              </a:rPr>
              <a:t>G</a:t>
            </a:r>
            <a:r>
              <a:rPr sz="1800" b="1" spc="-35" dirty="0">
                <a:solidFill>
                  <a:srgbClr val="DBF5F8"/>
                </a:solidFill>
                <a:latin typeface="Arial"/>
                <a:cs typeface="Arial"/>
              </a:rPr>
              <a:t>I</a:t>
            </a:r>
            <a:r>
              <a:rPr lang="en-IN" sz="1800" b="1" spc="-35" dirty="0">
                <a:solidFill>
                  <a:srgbClr val="DBF5F8"/>
                </a:solidFill>
                <a:latin typeface="Arial"/>
                <a:cs typeface="Arial"/>
              </a:rPr>
              <a:t> </a:t>
            </a:r>
            <a:r>
              <a:rPr sz="1800" b="1" spc="37" baseline="-20833" dirty="0">
                <a:solidFill>
                  <a:srgbClr val="DBF5F8"/>
                </a:solidFill>
                <a:latin typeface="Arial"/>
                <a:cs typeface="Arial"/>
              </a:rPr>
              <a:t>2</a:t>
            </a:r>
            <a:r>
              <a:rPr sz="1800" b="1" spc="-75" dirty="0">
                <a:solidFill>
                  <a:srgbClr val="DBF5F8"/>
                </a:solidFill>
                <a:latin typeface="Arial"/>
                <a:cs typeface="Arial"/>
              </a:rPr>
              <a:t>)</a:t>
            </a:r>
            <a:endParaRPr sz="1800" dirty="0">
              <a:latin typeface="Arial"/>
              <a:cs typeface="Arial"/>
            </a:endParaRPr>
          </a:p>
        </p:txBody>
      </p:sp>
      <p:sp>
        <p:nvSpPr>
          <p:cNvPr id="16" name="object 16"/>
          <p:cNvSpPr/>
          <p:nvPr/>
        </p:nvSpPr>
        <p:spPr>
          <a:xfrm>
            <a:off x="7996428" y="5259323"/>
            <a:ext cx="1880870" cy="368935"/>
          </a:xfrm>
          <a:custGeom>
            <a:avLst/>
            <a:gdLst/>
            <a:ahLst/>
            <a:cxnLst/>
            <a:rect l="l" t="t" r="r" b="b"/>
            <a:pathLst>
              <a:path w="1880870" h="368935">
                <a:moveTo>
                  <a:pt x="1880616" y="0"/>
                </a:moveTo>
                <a:lnTo>
                  <a:pt x="0" y="0"/>
                </a:lnTo>
                <a:lnTo>
                  <a:pt x="0" y="368807"/>
                </a:lnTo>
                <a:lnTo>
                  <a:pt x="1880616" y="368807"/>
                </a:lnTo>
                <a:lnTo>
                  <a:pt x="1880616" y="0"/>
                </a:lnTo>
                <a:close/>
              </a:path>
            </a:pathLst>
          </a:custGeom>
          <a:solidFill>
            <a:srgbClr val="04607A"/>
          </a:solidFill>
        </p:spPr>
        <p:txBody>
          <a:bodyPr wrap="square" lIns="0" tIns="0" rIns="0" bIns="0" rtlCol="0"/>
          <a:lstStyle/>
          <a:p>
            <a:endParaRPr/>
          </a:p>
        </p:txBody>
      </p:sp>
      <p:sp>
        <p:nvSpPr>
          <p:cNvPr id="17" name="object 17"/>
          <p:cNvSpPr txBox="1"/>
          <p:nvPr/>
        </p:nvSpPr>
        <p:spPr>
          <a:xfrm>
            <a:off x="7996428" y="5259323"/>
            <a:ext cx="1880870" cy="317395"/>
          </a:xfrm>
          <a:prstGeom prst="rect">
            <a:avLst/>
          </a:prstGeom>
          <a:ln w="9144">
            <a:solidFill>
              <a:srgbClr val="DBF5F8"/>
            </a:solidFill>
          </a:ln>
        </p:spPr>
        <p:txBody>
          <a:bodyPr vert="horz" wrap="square" lIns="0" tIns="40005" rIns="0" bIns="0" rtlCol="0">
            <a:spAutoFit/>
          </a:bodyPr>
          <a:lstStyle/>
          <a:p>
            <a:pPr marL="92710">
              <a:lnSpc>
                <a:spcPct val="100000"/>
              </a:lnSpc>
              <a:spcBef>
                <a:spcPts val="315"/>
              </a:spcBef>
            </a:pPr>
            <a:r>
              <a:rPr sz="1800" b="1" spc="-175" dirty="0">
                <a:solidFill>
                  <a:srgbClr val="DBF5F8"/>
                </a:solidFill>
                <a:latin typeface="Arial"/>
                <a:cs typeface="Arial"/>
              </a:rPr>
              <a:t>P</a:t>
            </a:r>
            <a:r>
              <a:rPr sz="1800" b="1" spc="-105" dirty="0">
                <a:solidFill>
                  <a:srgbClr val="DBF5F8"/>
                </a:solidFill>
                <a:latin typeface="Arial"/>
                <a:cs typeface="Arial"/>
              </a:rPr>
              <a:t>r</a:t>
            </a:r>
            <a:r>
              <a:rPr sz="1800" b="1" spc="-140" dirty="0">
                <a:solidFill>
                  <a:srgbClr val="DBF5F8"/>
                </a:solidFill>
                <a:latin typeface="Arial"/>
                <a:cs typeface="Arial"/>
              </a:rPr>
              <a:t>o</a:t>
            </a:r>
            <a:r>
              <a:rPr sz="1800" b="1" spc="-80" dirty="0">
                <a:solidFill>
                  <a:srgbClr val="DBF5F8"/>
                </a:solidFill>
                <a:latin typeface="Arial"/>
                <a:cs typeface="Arial"/>
              </a:rPr>
              <a:t>st</a:t>
            </a:r>
            <a:r>
              <a:rPr sz="1800" b="1" spc="-120" dirty="0">
                <a:solidFill>
                  <a:srgbClr val="DBF5F8"/>
                </a:solidFill>
                <a:latin typeface="Arial"/>
                <a:cs typeface="Arial"/>
              </a:rPr>
              <a:t>agla</a:t>
            </a:r>
            <a:r>
              <a:rPr sz="1800" b="1" spc="-135" dirty="0">
                <a:solidFill>
                  <a:srgbClr val="DBF5F8"/>
                </a:solidFill>
                <a:latin typeface="Arial"/>
                <a:cs typeface="Arial"/>
              </a:rPr>
              <a:t>n</a:t>
            </a:r>
            <a:r>
              <a:rPr sz="1800" b="1" spc="-140" dirty="0">
                <a:solidFill>
                  <a:srgbClr val="DBF5F8"/>
                </a:solidFill>
                <a:latin typeface="Arial"/>
                <a:cs typeface="Arial"/>
              </a:rPr>
              <a:t>d</a:t>
            </a:r>
            <a:r>
              <a:rPr sz="1800" b="1" spc="-75" dirty="0">
                <a:solidFill>
                  <a:srgbClr val="DBF5F8"/>
                </a:solidFill>
                <a:latin typeface="Arial"/>
                <a:cs typeface="Arial"/>
              </a:rPr>
              <a:t>i</a:t>
            </a:r>
            <a:r>
              <a:rPr sz="1800" b="1" spc="-145" dirty="0">
                <a:solidFill>
                  <a:srgbClr val="DBF5F8"/>
                </a:solidFill>
                <a:latin typeface="Arial"/>
                <a:cs typeface="Arial"/>
              </a:rPr>
              <a:t>n</a:t>
            </a:r>
            <a:r>
              <a:rPr sz="1800" b="1" spc="-120" dirty="0">
                <a:solidFill>
                  <a:srgbClr val="DBF5F8"/>
                </a:solidFill>
                <a:latin typeface="Arial"/>
                <a:cs typeface="Arial"/>
              </a:rPr>
              <a:t> </a:t>
            </a:r>
            <a:r>
              <a:rPr sz="1800" b="1" spc="-155" dirty="0">
                <a:solidFill>
                  <a:srgbClr val="DBF5F8"/>
                </a:solidFill>
                <a:latin typeface="Arial"/>
                <a:cs typeface="Arial"/>
              </a:rPr>
              <a:t>F</a:t>
            </a:r>
            <a:r>
              <a:rPr lang="en-IN" sz="1800" b="1" spc="-155" dirty="0">
                <a:solidFill>
                  <a:srgbClr val="DBF5F8"/>
                </a:solidFill>
                <a:latin typeface="Arial"/>
                <a:cs typeface="Arial"/>
              </a:rPr>
              <a:t> </a:t>
            </a:r>
            <a:r>
              <a:rPr sz="1800" b="1" i="1" spc="7" baseline="-20833" dirty="0">
                <a:solidFill>
                  <a:srgbClr val="DBF5F8"/>
                </a:solidFill>
                <a:latin typeface="Arial"/>
                <a:cs typeface="Arial"/>
              </a:rPr>
              <a:t>2α</a:t>
            </a:r>
            <a:endParaRPr sz="1800" baseline="-20833" dirty="0">
              <a:latin typeface="Arial"/>
              <a:cs typeface="Arial"/>
            </a:endParaRPr>
          </a:p>
        </p:txBody>
      </p:sp>
      <p:sp>
        <p:nvSpPr>
          <p:cNvPr id="18" name="object 18"/>
          <p:cNvSpPr/>
          <p:nvPr/>
        </p:nvSpPr>
        <p:spPr>
          <a:xfrm>
            <a:off x="6019800" y="687323"/>
            <a:ext cx="155575" cy="990600"/>
          </a:xfrm>
          <a:custGeom>
            <a:avLst/>
            <a:gdLst/>
            <a:ahLst/>
            <a:cxnLst/>
            <a:rect l="l" t="t" r="r" b="b"/>
            <a:pathLst>
              <a:path w="155575" h="990600">
                <a:moveTo>
                  <a:pt x="51815" y="835151"/>
                </a:moveTo>
                <a:lnTo>
                  <a:pt x="0" y="835151"/>
                </a:lnTo>
                <a:lnTo>
                  <a:pt x="77724" y="990600"/>
                </a:lnTo>
                <a:lnTo>
                  <a:pt x="142494" y="861060"/>
                </a:lnTo>
                <a:lnTo>
                  <a:pt x="51815" y="861060"/>
                </a:lnTo>
                <a:lnTo>
                  <a:pt x="51815" y="835151"/>
                </a:lnTo>
                <a:close/>
              </a:path>
              <a:path w="155575" h="990600">
                <a:moveTo>
                  <a:pt x="103632" y="0"/>
                </a:moveTo>
                <a:lnTo>
                  <a:pt x="51815" y="0"/>
                </a:lnTo>
                <a:lnTo>
                  <a:pt x="51815" y="861060"/>
                </a:lnTo>
                <a:lnTo>
                  <a:pt x="103632" y="861060"/>
                </a:lnTo>
                <a:lnTo>
                  <a:pt x="103632" y="0"/>
                </a:lnTo>
                <a:close/>
              </a:path>
              <a:path w="155575" h="990600">
                <a:moveTo>
                  <a:pt x="155448" y="835151"/>
                </a:moveTo>
                <a:lnTo>
                  <a:pt x="103632" y="835151"/>
                </a:lnTo>
                <a:lnTo>
                  <a:pt x="103632" y="861060"/>
                </a:lnTo>
                <a:lnTo>
                  <a:pt x="142494" y="861060"/>
                </a:lnTo>
                <a:lnTo>
                  <a:pt x="155448" y="835151"/>
                </a:lnTo>
                <a:close/>
              </a:path>
            </a:pathLst>
          </a:custGeom>
          <a:solidFill>
            <a:schemeClr val="tx1"/>
          </a:solidFill>
        </p:spPr>
        <p:txBody>
          <a:bodyPr wrap="square" lIns="0" tIns="0" rIns="0" bIns="0" rtlCol="0"/>
          <a:lstStyle/>
          <a:p>
            <a:endParaRPr/>
          </a:p>
        </p:txBody>
      </p:sp>
      <p:sp>
        <p:nvSpPr>
          <p:cNvPr id="19" name="object 19"/>
          <p:cNvSpPr/>
          <p:nvPr/>
        </p:nvSpPr>
        <p:spPr>
          <a:xfrm>
            <a:off x="6019800" y="2343912"/>
            <a:ext cx="155575" cy="685800"/>
          </a:xfrm>
          <a:custGeom>
            <a:avLst/>
            <a:gdLst/>
            <a:ahLst/>
            <a:cxnLst/>
            <a:rect l="l" t="t" r="r" b="b"/>
            <a:pathLst>
              <a:path w="155575" h="685800">
                <a:moveTo>
                  <a:pt x="51815" y="530351"/>
                </a:moveTo>
                <a:lnTo>
                  <a:pt x="0" y="530351"/>
                </a:lnTo>
                <a:lnTo>
                  <a:pt x="77724" y="685800"/>
                </a:lnTo>
                <a:lnTo>
                  <a:pt x="142494" y="556260"/>
                </a:lnTo>
                <a:lnTo>
                  <a:pt x="51815" y="556260"/>
                </a:lnTo>
                <a:lnTo>
                  <a:pt x="51815" y="530351"/>
                </a:lnTo>
                <a:close/>
              </a:path>
              <a:path w="155575" h="685800">
                <a:moveTo>
                  <a:pt x="103632" y="0"/>
                </a:moveTo>
                <a:lnTo>
                  <a:pt x="51815" y="0"/>
                </a:lnTo>
                <a:lnTo>
                  <a:pt x="51815" y="556260"/>
                </a:lnTo>
                <a:lnTo>
                  <a:pt x="103632" y="556260"/>
                </a:lnTo>
                <a:lnTo>
                  <a:pt x="103632" y="0"/>
                </a:lnTo>
                <a:close/>
              </a:path>
              <a:path w="155575" h="685800">
                <a:moveTo>
                  <a:pt x="155448" y="530351"/>
                </a:moveTo>
                <a:lnTo>
                  <a:pt x="103632" y="530351"/>
                </a:lnTo>
                <a:lnTo>
                  <a:pt x="103632" y="556260"/>
                </a:lnTo>
                <a:lnTo>
                  <a:pt x="142494" y="556260"/>
                </a:lnTo>
                <a:lnTo>
                  <a:pt x="155448" y="530351"/>
                </a:lnTo>
                <a:close/>
              </a:path>
            </a:pathLst>
          </a:custGeom>
          <a:solidFill>
            <a:schemeClr val="tx1"/>
          </a:solidFill>
        </p:spPr>
        <p:txBody>
          <a:bodyPr wrap="square" lIns="0" tIns="0" rIns="0" bIns="0" rtlCol="0"/>
          <a:lstStyle/>
          <a:p>
            <a:endParaRPr/>
          </a:p>
        </p:txBody>
      </p:sp>
      <p:sp>
        <p:nvSpPr>
          <p:cNvPr id="20" name="object 20"/>
          <p:cNvSpPr/>
          <p:nvPr/>
        </p:nvSpPr>
        <p:spPr>
          <a:xfrm>
            <a:off x="4343400" y="3687620"/>
            <a:ext cx="3505200" cy="1981200"/>
          </a:xfrm>
          <a:custGeom>
            <a:avLst/>
            <a:gdLst/>
            <a:ahLst/>
            <a:cxnLst/>
            <a:rect l="l" t="t" r="r" b="b"/>
            <a:pathLst>
              <a:path w="3505200" h="1981200">
                <a:moveTo>
                  <a:pt x="3505200" y="1676400"/>
                </a:moveTo>
                <a:lnTo>
                  <a:pt x="3488042" y="1652651"/>
                </a:lnTo>
                <a:lnTo>
                  <a:pt x="3455289" y="1607312"/>
                </a:lnTo>
                <a:lnTo>
                  <a:pt x="3440569" y="1635467"/>
                </a:lnTo>
                <a:lnTo>
                  <a:pt x="1810042" y="784860"/>
                </a:lnTo>
                <a:lnTo>
                  <a:pt x="3291840" y="784860"/>
                </a:lnTo>
                <a:lnTo>
                  <a:pt x="3291840" y="830580"/>
                </a:lnTo>
                <a:lnTo>
                  <a:pt x="3383280" y="784860"/>
                </a:lnTo>
                <a:lnTo>
                  <a:pt x="3429000" y="762000"/>
                </a:lnTo>
                <a:lnTo>
                  <a:pt x="3383280" y="739140"/>
                </a:lnTo>
                <a:lnTo>
                  <a:pt x="3291840" y="693420"/>
                </a:lnTo>
                <a:lnTo>
                  <a:pt x="3291840" y="739140"/>
                </a:lnTo>
                <a:lnTo>
                  <a:pt x="1778508" y="739140"/>
                </a:lnTo>
                <a:lnTo>
                  <a:pt x="1778508" y="0"/>
                </a:lnTo>
                <a:lnTo>
                  <a:pt x="1726692" y="0"/>
                </a:lnTo>
                <a:lnTo>
                  <a:pt x="1726692" y="739140"/>
                </a:lnTo>
                <a:lnTo>
                  <a:pt x="289560" y="739140"/>
                </a:lnTo>
                <a:lnTo>
                  <a:pt x="289560" y="693420"/>
                </a:lnTo>
                <a:lnTo>
                  <a:pt x="152400" y="762000"/>
                </a:lnTo>
                <a:lnTo>
                  <a:pt x="289560" y="830580"/>
                </a:lnTo>
                <a:lnTo>
                  <a:pt x="289560" y="784860"/>
                </a:lnTo>
                <a:lnTo>
                  <a:pt x="1695145" y="784860"/>
                </a:lnTo>
                <a:lnTo>
                  <a:pt x="64617" y="1635467"/>
                </a:lnTo>
                <a:lnTo>
                  <a:pt x="49911" y="1607312"/>
                </a:lnTo>
                <a:lnTo>
                  <a:pt x="0" y="1676400"/>
                </a:lnTo>
                <a:lnTo>
                  <a:pt x="85217" y="1674876"/>
                </a:lnTo>
                <a:lnTo>
                  <a:pt x="73596" y="1652651"/>
                </a:lnTo>
                <a:lnTo>
                  <a:pt x="70510" y="1646745"/>
                </a:lnTo>
                <a:lnTo>
                  <a:pt x="1722412" y="784860"/>
                </a:lnTo>
                <a:lnTo>
                  <a:pt x="1726692" y="784860"/>
                </a:lnTo>
                <a:lnTo>
                  <a:pt x="1726692" y="1825752"/>
                </a:lnTo>
                <a:lnTo>
                  <a:pt x="1674876" y="1825752"/>
                </a:lnTo>
                <a:lnTo>
                  <a:pt x="1752600" y="1981200"/>
                </a:lnTo>
                <a:lnTo>
                  <a:pt x="1817370" y="1851660"/>
                </a:lnTo>
                <a:lnTo>
                  <a:pt x="1830324" y="1825752"/>
                </a:lnTo>
                <a:lnTo>
                  <a:pt x="1778508" y="1825752"/>
                </a:lnTo>
                <a:lnTo>
                  <a:pt x="1778508" y="784860"/>
                </a:lnTo>
                <a:lnTo>
                  <a:pt x="1782775" y="784860"/>
                </a:lnTo>
                <a:lnTo>
                  <a:pt x="3434677" y="1646745"/>
                </a:lnTo>
                <a:lnTo>
                  <a:pt x="3419983" y="1674876"/>
                </a:lnTo>
                <a:lnTo>
                  <a:pt x="3505200" y="1676400"/>
                </a:lnTo>
                <a:close/>
              </a:path>
            </a:pathLst>
          </a:custGeom>
          <a:solidFill>
            <a:schemeClr val="tx1"/>
          </a:solidFill>
        </p:spPr>
        <p:txBody>
          <a:bodyPr wrap="square" lIns="0" tIns="0" rIns="0" bIns="0" rtlCol="0"/>
          <a:lstStyle/>
          <a:p>
            <a:endParaRPr dirty="0"/>
          </a:p>
        </p:txBody>
      </p:sp>
      <p:sp>
        <p:nvSpPr>
          <p:cNvPr id="21" name="object 21"/>
          <p:cNvSpPr txBox="1">
            <a:spLocks noGrp="1"/>
          </p:cNvSpPr>
          <p:nvPr>
            <p:ph type="title" idx="4294967295"/>
          </p:nvPr>
        </p:nvSpPr>
        <p:spPr>
          <a:xfrm>
            <a:off x="6411754" y="935706"/>
            <a:ext cx="2398712" cy="315471"/>
          </a:xfrm>
          <a:prstGeom prst="rect">
            <a:avLst/>
          </a:prstGeom>
          <a:solidFill>
            <a:srgbClr val="FFFFFF"/>
          </a:solidFill>
          <a:ln w="9144">
            <a:solidFill>
              <a:srgbClr val="66FFFF"/>
            </a:solidFill>
          </a:ln>
        </p:spPr>
        <p:txBody>
          <a:bodyPr vert="horz" wrap="square" lIns="0" tIns="38100" rIns="0" bIns="0" rtlCol="0">
            <a:spAutoFit/>
          </a:bodyPr>
          <a:lstStyle/>
          <a:p>
            <a:pPr marL="90170">
              <a:lnSpc>
                <a:spcPct val="100000"/>
              </a:lnSpc>
              <a:spcBef>
                <a:spcPts val="300"/>
              </a:spcBef>
            </a:pPr>
            <a:r>
              <a:rPr sz="1800" spc="-210" dirty="0" err="1">
                <a:solidFill>
                  <a:srgbClr val="04607A"/>
                </a:solidFill>
                <a:latin typeface="Arial"/>
                <a:cs typeface="Arial"/>
              </a:rPr>
              <a:t>P</a:t>
            </a:r>
            <a:r>
              <a:rPr sz="1800" spc="-120" dirty="0" err="1">
                <a:solidFill>
                  <a:srgbClr val="04607A"/>
                </a:solidFill>
                <a:latin typeface="Arial"/>
                <a:cs typeface="Arial"/>
              </a:rPr>
              <a:t>h</a:t>
            </a:r>
            <a:r>
              <a:rPr sz="1800" spc="-175" dirty="0" err="1">
                <a:solidFill>
                  <a:srgbClr val="04607A"/>
                </a:solidFill>
                <a:latin typeface="Arial"/>
                <a:cs typeface="Arial"/>
              </a:rPr>
              <a:t>o</a:t>
            </a:r>
            <a:r>
              <a:rPr sz="1800" spc="-185" dirty="0" err="1">
                <a:solidFill>
                  <a:srgbClr val="04607A"/>
                </a:solidFill>
                <a:latin typeface="Arial"/>
                <a:cs typeface="Arial"/>
              </a:rPr>
              <a:t>s</a:t>
            </a:r>
            <a:r>
              <a:rPr sz="1800" spc="-150" dirty="0" err="1">
                <a:solidFill>
                  <a:srgbClr val="04607A"/>
                </a:solidFill>
                <a:latin typeface="Arial"/>
                <a:cs typeface="Arial"/>
              </a:rPr>
              <a:t>p</a:t>
            </a:r>
            <a:r>
              <a:rPr sz="1800" spc="-180" dirty="0" err="1">
                <a:solidFill>
                  <a:srgbClr val="04607A"/>
                </a:solidFill>
                <a:latin typeface="Arial"/>
                <a:cs typeface="Arial"/>
              </a:rPr>
              <a:t>ho</a:t>
            </a:r>
            <a:r>
              <a:rPr lang="en-IN" sz="1800" spc="-180" dirty="0">
                <a:solidFill>
                  <a:srgbClr val="04607A"/>
                </a:solidFill>
                <a:latin typeface="Arial"/>
                <a:cs typeface="Arial"/>
              </a:rPr>
              <a:t> </a:t>
            </a:r>
            <a:r>
              <a:rPr sz="1800" spc="-65" dirty="0">
                <a:solidFill>
                  <a:srgbClr val="04607A"/>
                </a:solidFill>
                <a:latin typeface="Arial"/>
                <a:cs typeface="Arial"/>
              </a:rPr>
              <a:t>l</a:t>
            </a:r>
            <a:r>
              <a:rPr sz="1800" spc="-85" dirty="0">
                <a:solidFill>
                  <a:srgbClr val="04607A"/>
                </a:solidFill>
                <a:latin typeface="Arial"/>
                <a:cs typeface="Arial"/>
              </a:rPr>
              <a:t>i</a:t>
            </a:r>
            <a:r>
              <a:rPr sz="1800" spc="-165" dirty="0">
                <a:solidFill>
                  <a:srgbClr val="04607A"/>
                </a:solidFill>
                <a:latin typeface="Arial"/>
                <a:cs typeface="Arial"/>
              </a:rPr>
              <a:t>p</a:t>
            </a:r>
            <a:r>
              <a:rPr sz="1800" spc="-125" dirty="0">
                <a:solidFill>
                  <a:srgbClr val="04607A"/>
                </a:solidFill>
                <a:latin typeface="Arial"/>
                <a:cs typeface="Arial"/>
              </a:rPr>
              <a:t>a</a:t>
            </a:r>
            <a:r>
              <a:rPr sz="1800" spc="-140" dirty="0">
                <a:solidFill>
                  <a:srgbClr val="04607A"/>
                </a:solidFill>
                <a:latin typeface="Arial"/>
                <a:cs typeface="Arial"/>
              </a:rPr>
              <a:t>s</a:t>
            </a:r>
            <a:r>
              <a:rPr sz="1800" spc="-75" dirty="0">
                <a:solidFill>
                  <a:srgbClr val="04607A"/>
                </a:solidFill>
                <a:latin typeface="Arial"/>
                <a:cs typeface="Arial"/>
              </a:rPr>
              <a:t>e</a:t>
            </a:r>
            <a:r>
              <a:rPr sz="1800" spc="-135" dirty="0">
                <a:solidFill>
                  <a:srgbClr val="04607A"/>
                </a:solidFill>
                <a:latin typeface="Arial"/>
                <a:cs typeface="Arial"/>
              </a:rPr>
              <a:t> </a:t>
            </a:r>
            <a:r>
              <a:rPr sz="1800" spc="-355" dirty="0">
                <a:solidFill>
                  <a:srgbClr val="04607A"/>
                </a:solidFill>
                <a:latin typeface="Arial"/>
                <a:cs typeface="Arial"/>
              </a:rPr>
              <a:t>A</a:t>
            </a:r>
            <a:r>
              <a:rPr lang="en-IN" sz="1800" spc="-355" dirty="0">
                <a:solidFill>
                  <a:srgbClr val="04607A"/>
                </a:solidFill>
                <a:latin typeface="Arial"/>
                <a:cs typeface="Arial"/>
              </a:rPr>
              <a:t>  </a:t>
            </a:r>
            <a:r>
              <a:rPr sz="2000" spc="52" baseline="-20576" dirty="0">
                <a:solidFill>
                  <a:srgbClr val="04607A"/>
                </a:solidFill>
                <a:latin typeface="Arial"/>
                <a:cs typeface="Arial"/>
              </a:rPr>
              <a:t>2</a:t>
            </a:r>
            <a:endParaRPr sz="2000" baseline="-20576" dirty="0">
              <a:latin typeface="Arial"/>
              <a:cs typeface="Arial"/>
            </a:endParaRPr>
          </a:p>
        </p:txBody>
      </p:sp>
      <p:sp>
        <p:nvSpPr>
          <p:cNvPr id="22" name="object 22"/>
          <p:cNvSpPr txBox="1"/>
          <p:nvPr/>
        </p:nvSpPr>
        <p:spPr>
          <a:xfrm>
            <a:off x="6169152" y="2359151"/>
            <a:ext cx="2316480" cy="350737"/>
          </a:xfrm>
          <a:prstGeom prst="rect">
            <a:avLst/>
          </a:prstGeom>
          <a:solidFill>
            <a:srgbClr val="FFFFFF"/>
          </a:solidFill>
        </p:spPr>
        <p:txBody>
          <a:bodyPr vert="horz" wrap="square" lIns="0" tIns="42545" rIns="0" bIns="0" rtlCol="0">
            <a:spAutoFit/>
          </a:bodyPr>
          <a:lstStyle/>
          <a:p>
            <a:pPr marL="95885">
              <a:lnSpc>
                <a:spcPct val="100000"/>
              </a:lnSpc>
              <a:spcBef>
                <a:spcPts val="335"/>
              </a:spcBef>
            </a:pPr>
            <a:r>
              <a:rPr sz="2000" b="1" spc="-280" dirty="0">
                <a:solidFill>
                  <a:srgbClr val="04607A"/>
                </a:solidFill>
                <a:latin typeface="Arial"/>
                <a:cs typeface="Arial"/>
              </a:rPr>
              <a:t>C</a:t>
            </a:r>
            <a:r>
              <a:rPr sz="2000" b="1" spc="-300" dirty="0">
                <a:solidFill>
                  <a:srgbClr val="04607A"/>
                </a:solidFill>
                <a:latin typeface="Arial"/>
                <a:cs typeface="Arial"/>
              </a:rPr>
              <a:t>y</a:t>
            </a:r>
            <a:r>
              <a:rPr sz="2000" b="1" spc="-155" dirty="0">
                <a:solidFill>
                  <a:srgbClr val="04607A"/>
                </a:solidFill>
                <a:latin typeface="Arial"/>
                <a:cs typeface="Arial"/>
              </a:rPr>
              <a:t>c</a:t>
            </a:r>
            <a:r>
              <a:rPr sz="2000" b="1" spc="-80" dirty="0">
                <a:solidFill>
                  <a:srgbClr val="04607A"/>
                </a:solidFill>
                <a:latin typeface="Arial"/>
                <a:cs typeface="Arial"/>
              </a:rPr>
              <a:t>l</a:t>
            </a:r>
            <a:r>
              <a:rPr sz="2000" b="1" spc="-190" dirty="0">
                <a:solidFill>
                  <a:srgbClr val="04607A"/>
                </a:solidFill>
                <a:latin typeface="Arial"/>
                <a:cs typeface="Arial"/>
              </a:rPr>
              <a:t>o</a:t>
            </a:r>
            <a:r>
              <a:rPr sz="2000" b="1" spc="-225" dirty="0">
                <a:solidFill>
                  <a:srgbClr val="04607A"/>
                </a:solidFill>
                <a:latin typeface="Arial"/>
                <a:cs typeface="Arial"/>
              </a:rPr>
              <a:t>o</a:t>
            </a:r>
            <a:r>
              <a:rPr sz="2000" b="1" spc="-254" dirty="0">
                <a:solidFill>
                  <a:srgbClr val="04607A"/>
                </a:solidFill>
                <a:latin typeface="Arial"/>
                <a:cs typeface="Arial"/>
              </a:rPr>
              <a:t>x</a:t>
            </a:r>
            <a:r>
              <a:rPr sz="2000" b="1" spc="-325" dirty="0">
                <a:solidFill>
                  <a:srgbClr val="04607A"/>
                </a:solidFill>
                <a:latin typeface="Arial"/>
                <a:cs typeface="Arial"/>
              </a:rPr>
              <a:t>y</a:t>
            </a:r>
            <a:r>
              <a:rPr sz="2000" b="1" spc="-220" dirty="0">
                <a:solidFill>
                  <a:srgbClr val="04607A"/>
                </a:solidFill>
                <a:latin typeface="Arial"/>
                <a:cs typeface="Arial"/>
              </a:rPr>
              <a:t>g</a:t>
            </a:r>
            <a:r>
              <a:rPr sz="2000" b="1" spc="-120" dirty="0">
                <a:solidFill>
                  <a:srgbClr val="04607A"/>
                </a:solidFill>
                <a:latin typeface="Arial"/>
                <a:cs typeface="Arial"/>
              </a:rPr>
              <a:t>ena</a:t>
            </a:r>
            <a:r>
              <a:rPr sz="2000" b="1" spc="-110" dirty="0">
                <a:solidFill>
                  <a:srgbClr val="04607A"/>
                </a:solidFill>
                <a:latin typeface="Arial"/>
                <a:cs typeface="Arial"/>
              </a:rPr>
              <a:t>s</a:t>
            </a:r>
            <a:r>
              <a:rPr sz="2000" b="1" spc="-80" dirty="0">
                <a:solidFill>
                  <a:srgbClr val="04607A"/>
                </a:solidFill>
                <a:latin typeface="Arial"/>
                <a:cs typeface="Arial"/>
              </a:rPr>
              <a:t>e</a:t>
            </a:r>
            <a:r>
              <a:rPr sz="2000" b="1" spc="-130" dirty="0">
                <a:solidFill>
                  <a:srgbClr val="04607A"/>
                </a:solidFill>
                <a:latin typeface="Arial"/>
                <a:cs typeface="Arial"/>
              </a:rPr>
              <a:t> </a:t>
            </a:r>
            <a:r>
              <a:rPr sz="2000" b="1" spc="-35" dirty="0">
                <a:solidFill>
                  <a:srgbClr val="04607A"/>
                </a:solidFill>
                <a:latin typeface="Arial"/>
                <a:cs typeface="Arial"/>
              </a:rPr>
              <a:t>I</a:t>
            </a:r>
            <a:r>
              <a:rPr lang="en-IN" sz="2000" b="1" spc="-35" dirty="0">
                <a:solidFill>
                  <a:srgbClr val="04607A"/>
                </a:solidFill>
                <a:latin typeface="Arial"/>
                <a:cs typeface="Arial"/>
              </a:rPr>
              <a:t> </a:t>
            </a:r>
            <a:r>
              <a:rPr sz="2000" b="1" spc="-110" dirty="0">
                <a:solidFill>
                  <a:srgbClr val="04607A"/>
                </a:solidFill>
                <a:latin typeface="Arial"/>
                <a:cs typeface="Arial"/>
              </a:rPr>
              <a:t>&amp;</a:t>
            </a:r>
            <a:r>
              <a:rPr lang="en-IN" sz="2000" b="1" spc="-110" dirty="0">
                <a:solidFill>
                  <a:srgbClr val="04607A"/>
                </a:solidFill>
                <a:latin typeface="Arial"/>
                <a:cs typeface="Arial"/>
              </a:rPr>
              <a:t> </a:t>
            </a:r>
            <a:r>
              <a:rPr sz="2000" b="1" spc="-35" dirty="0">
                <a:solidFill>
                  <a:srgbClr val="04607A"/>
                </a:solidFill>
                <a:latin typeface="Arial"/>
                <a:cs typeface="Arial"/>
              </a:rPr>
              <a:t>I</a:t>
            </a:r>
            <a:r>
              <a:rPr sz="2000" b="1" spc="-60" dirty="0">
                <a:solidFill>
                  <a:srgbClr val="04607A"/>
                </a:solidFill>
                <a:latin typeface="Arial"/>
                <a:cs typeface="Arial"/>
              </a:rPr>
              <a:t>I</a:t>
            </a:r>
            <a:endParaRPr sz="2000" dirty="0">
              <a:latin typeface="Arial"/>
              <a:cs typeface="Arial"/>
            </a:endParaRPr>
          </a:p>
        </p:txBody>
      </p:sp>
      <p:sp>
        <p:nvSpPr>
          <p:cNvPr id="23" name="object 23"/>
          <p:cNvSpPr txBox="1"/>
          <p:nvPr/>
        </p:nvSpPr>
        <p:spPr>
          <a:xfrm>
            <a:off x="4876800" y="4724400"/>
            <a:ext cx="1295400" cy="365760"/>
          </a:xfrm>
          <a:prstGeom prst="rect">
            <a:avLst/>
          </a:prstGeom>
          <a:solidFill>
            <a:srgbClr val="FFFFFF"/>
          </a:solidFill>
        </p:spPr>
        <p:txBody>
          <a:bodyPr vert="horz" wrap="square" lIns="0" tIns="41910" rIns="0" bIns="0" rtlCol="0">
            <a:spAutoFit/>
          </a:bodyPr>
          <a:lstStyle/>
          <a:p>
            <a:pPr marL="141605">
              <a:lnSpc>
                <a:spcPct val="100000"/>
              </a:lnSpc>
              <a:spcBef>
                <a:spcPts val="330"/>
              </a:spcBef>
            </a:pPr>
            <a:r>
              <a:rPr sz="1800" b="1" spc="-105" dirty="0">
                <a:solidFill>
                  <a:srgbClr val="04607A"/>
                </a:solidFill>
                <a:latin typeface="Arial"/>
                <a:cs typeface="Arial"/>
              </a:rPr>
              <a:t>isomerase</a:t>
            </a:r>
            <a:endParaRPr sz="1800">
              <a:latin typeface="Arial"/>
              <a:cs typeface="Arial"/>
            </a:endParaRPr>
          </a:p>
        </p:txBody>
      </p:sp>
      <p:sp>
        <p:nvSpPr>
          <p:cNvPr id="24" name="object 24"/>
          <p:cNvSpPr txBox="1"/>
          <p:nvPr/>
        </p:nvSpPr>
        <p:spPr>
          <a:xfrm>
            <a:off x="4709159" y="3758184"/>
            <a:ext cx="1057910" cy="595035"/>
          </a:xfrm>
          <a:prstGeom prst="rect">
            <a:avLst/>
          </a:prstGeom>
          <a:solidFill>
            <a:srgbClr val="FFFFFF"/>
          </a:solidFill>
        </p:spPr>
        <p:txBody>
          <a:bodyPr vert="horz" wrap="square" lIns="0" tIns="40640" rIns="0" bIns="0" rtlCol="0">
            <a:spAutoFit/>
          </a:bodyPr>
          <a:lstStyle/>
          <a:p>
            <a:pPr marL="92075">
              <a:lnSpc>
                <a:spcPct val="100000"/>
              </a:lnSpc>
              <a:spcBef>
                <a:spcPts val="320"/>
              </a:spcBef>
            </a:pPr>
            <a:r>
              <a:rPr sz="1800" b="1" spc="-185" dirty="0">
                <a:solidFill>
                  <a:srgbClr val="04607A"/>
                </a:solidFill>
                <a:latin typeface="Arial"/>
                <a:cs typeface="Arial"/>
              </a:rPr>
              <a:t>TXA</a:t>
            </a:r>
            <a:r>
              <a:rPr lang="en-IN" sz="1800" b="1" spc="-185" dirty="0">
                <a:solidFill>
                  <a:srgbClr val="04607A"/>
                </a:solidFill>
                <a:latin typeface="Arial"/>
                <a:cs typeface="Arial"/>
              </a:rPr>
              <a:t>  </a:t>
            </a:r>
            <a:r>
              <a:rPr sz="1800" b="1" spc="-277" baseline="-20833" dirty="0">
                <a:solidFill>
                  <a:srgbClr val="04607A"/>
                </a:solidFill>
                <a:latin typeface="Arial"/>
                <a:cs typeface="Arial"/>
              </a:rPr>
              <a:t>2</a:t>
            </a:r>
            <a:endParaRPr sz="1800" baseline="-20833" dirty="0">
              <a:latin typeface="Arial"/>
              <a:cs typeface="Arial"/>
            </a:endParaRPr>
          </a:p>
          <a:p>
            <a:pPr marL="92075">
              <a:lnSpc>
                <a:spcPct val="100000"/>
              </a:lnSpc>
            </a:pPr>
            <a:r>
              <a:rPr sz="1800" b="1" spc="-120" dirty="0">
                <a:solidFill>
                  <a:srgbClr val="04607A"/>
                </a:solidFill>
                <a:latin typeface="Arial"/>
                <a:cs typeface="Arial"/>
              </a:rPr>
              <a:t>synthase</a:t>
            </a:r>
            <a:endParaRPr sz="1800" dirty="0">
              <a:latin typeface="Arial"/>
              <a:cs typeface="Arial"/>
            </a:endParaRPr>
          </a:p>
        </p:txBody>
      </p:sp>
      <p:sp>
        <p:nvSpPr>
          <p:cNvPr id="25" name="object 25"/>
          <p:cNvSpPr txBox="1"/>
          <p:nvPr/>
        </p:nvSpPr>
        <p:spPr>
          <a:xfrm>
            <a:off x="6553200" y="3758184"/>
            <a:ext cx="1057910" cy="595035"/>
          </a:xfrm>
          <a:prstGeom prst="rect">
            <a:avLst/>
          </a:prstGeom>
          <a:solidFill>
            <a:srgbClr val="FFFFFF"/>
          </a:solidFill>
        </p:spPr>
        <p:txBody>
          <a:bodyPr vert="horz" wrap="square" lIns="0" tIns="40640" rIns="0" bIns="0" rtlCol="0">
            <a:spAutoFit/>
          </a:bodyPr>
          <a:lstStyle/>
          <a:p>
            <a:pPr marL="92710">
              <a:lnSpc>
                <a:spcPct val="100000"/>
              </a:lnSpc>
              <a:spcBef>
                <a:spcPts val="320"/>
              </a:spcBef>
            </a:pPr>
            <a:r>
              <a:rPr sz="1800" b="1" spc="-95" dirty="0">
                <a:solidFill>
                  <a:srgbClr val="04607A"/>
                </a:solidFill>
                <a:latin typeface="Arial"/>
                <a:cs typeface="Arial"/>
              </a:rPr>
              <a:t>PGI</a:t>
            </a:r>
            <a:r>
              <a:rPr lang="en-IN" sz="1800" b="1" spc="-95" dirty="0">
                <a:solidFill>
                  <a:srgbClr val="04607A"/>
                </a:solidFill>
                <a:latin typeface="Arial"/>
                <a:cs typeface="Arial"/>
              </a:rPr>
              <a:t> </a:t>
            </a:r>
            <a:r>
              <a:rPr sz="1800" b="1" spc="-142" baseline="-20833" dirty="0">
                <a:solidFill>
                  <a:srgbClr val="04607A"/>
                </a:solidFill>
                <a:latin typeface="Arial"/>
                <a:cs typeface="Arial"/>
              </a:rPr>
              <a:t>2</a:t>
            </a:r>
            <a:endParaRPr sz="1800" baseline="-20833" dirty="0">
              <a:latin typeface="Arial"/>
              <a:cs typeface="Arial"/>
            </a:endParaRPr>
          </a:p>
          <a:p>
            <a:pPr marL="92710">
              <a:lnSpc>
                <a:spcPct val="100000"/>
              </a:lnSpc>
            </a:pPr>
            <a:r>
              <a:rPr sz="1800" b="1" spc="-120" dirty="0">
                <a:solidFill>
                  <a:srgbClr val="04607A"/>
                </a:solidFill>
                <a:latin typeface="Arial"/>
                <a:cs typeface="Arial"/>
              </a:rPr>
              <a:t>synthase</a:t>
            </a:r>
            <a:endParaRPr sz="1800" dirty="0">
              <a:latin typeface="Arial"/>
              <a:cs typeface="Arial"/>
            </a:endParaRPr>
          </a:p>
        </p:txBody>
      </p:sp>
      <p:pic>
        <p:nvPicPr>
          <p:cNvPr id="26" name="object 26"/>
          <p:cNvPicPr/>
          <p:nvPr/>
        </p:nvPicPr>
        <p:blipFill>
          <a:blip r:embed="rId2" cstate="print"/>
          <a:stretch>
            <a:fillRect/>
          </a:stretch>
        </p:blipFill>
        <p:spPr>
          <a:xfrm>
            <a:off x="1752600" y="1676400"/>
            <a:ext cx="2971800" cy="667512"/>
          </a:xfrm>
          <a:prstGeom prst="rect">
            <a:avLst/>
          </a:prstGeom>
        </p:spPr>
      </p:pic>
      <p:sp>
        <p:nvSpPr>
          <p:cNvPr id="27" name="object 27"/>
          <p:cNvSpPr/>
          <p:nvPr/>
        </p:nvSpPr>
        <p:spPr>
          <a:xfrm>
            <a:off x="6477000" y="4724400"/>
            <a:ext cx="1295400" cy="365760"/>
          </a:xfrm>
          <a:custGeom>
            <a:avLst/>
            <a:gdLst/>
            <a:ahLst/>
            <a:cxnLst/>
            <a:rect l="l" t="t" r="r" b="b"/>
            <a:pathLst>
              <a:path w="1295400" h="365760">
                <a:moveTo>
                  <a:pt x="1295400" y="0"/>
                </a:moveTo>
                <a:lnTo>
                  <a:pt x="0" y="0"/>
                </a:lnTo>
                <a:lnTo>
                  <a:pt x="0" y="365760"/>
                </a:lnTo>
                <a:lnTo>
                  <a:pt x="1295400" y="365760"/>
                </a:lnTo>
                <a:lnTo>
                  <a:pt x="1295400" y="0"/>
                </a:lnTo>
                <a:close/>
              </a:path>
            </a:pathLst>
          </a:custGeom>
          <a:solidFill>
            <a:srgbClr val="FFFFFF"/>
          </a:solidFill>
        </p:spPr>
        <p:txBody>
          <a:bodyPr wrap="square" lIns="0" tIns="0" rIns="0" bIns="0" rtlCol="0"/>
          <a:lstStyle/>
          <a:p>
            <a:endParaRPr/>
          </a:p>
        </p:txBody>
      </p:sp>
      <p:sp>
        <p:nvSpPr>
          <p:cNvPr id="28" name="object 28"/>
          <p:cNvSpPr txBox="1"/>
          <p:nvPr/>
        </p:nvSpPr>
        <p:spPr>
          <a:xfrm>
            <a:off x="6624955" y="4753736"/>
            <a:ext cx="1002665" cy="299720"/>
          </a:xfrm>
          <a:prstGeom prst="rect">
            <a:avLst/>
          </a:prstGeom>
        </p:spPr>
        <p:txBody>
          <a:bodyPr vert="horz" wrap="square" lIns="0" tIns="12700" rIns="0" bIns="0" rtlCol="0">
            <a:spAutoFit/>
          </a:bodyPr>
          <a:lstStyle/>
          <a:p>
            <a:pPr marL="12700">
              <a:lnSpc>
                <a:spcPct val="100000"/>
              </a:lnSpc>
              <a:spcBef>
                <a:spcPts val="100"/>
              </a:spcBef>
            </a:pPr>
            <a:r>
              <a:rPr sz="1800" b="1" spc="-95" dirty="0">
                <a:solidFill>
                  <a:srgbClr val="04607A"/>
                </a:solidFill>
                <a:latin typeface="Arial"/>
                <a:cs typeface="Arial"/>
              </a:rPr>
              <a:t>reductase</a:t>
            </a:r>
            <a:endParaRPr sz="1800">
              <a:latin typeface="Arial"/>
              <a:cs typeface="Arial"/>
            </a:endParaRPr>
          </a:p>
        </p:txBody>
      </p:sp>
      <p:sp>
        <p:nvSpPr>
          <p:cNvPr id="29" name="object 29"/>
          <p:cNvSpPr txBox="1"/>
          <p:nvPr/>
        </p:nvSpPr>
        <p:spPr>
          <a:xfrm>
            <a:off x="11378438" y="6466738"/>
            <a:ext cx="15367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FFFFFF"/>
                </a:solidFill>
                <a:latin typeface="Calibri"/>
                <a:cs typeface="Calibri"/>
              </a:rPr>
              <a:t>6</a:t>
            </a:fld>
            <a:endParaRPr sz="1200">
              <a:latin typeface="Calibri"/>
              <a:cs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B32D18-D52C-9B37-A658-6B0206E127E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0D20CC39-B742-956F-1514-7CF99F522558}"/>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xmlns="" id="{26E08712-7B79-34A3-68BA-281DACD3C7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57" y="348342"/>
            <a:ext cx="11473543" cy="6448131"/>
          </a:xfrm>
          <a:prstGeom prst="rect">
            <a:avLst/>
          </a:prstGeom>
        </p:spPr>
      </p:pic>
    </p:spTree>
    <p:extLst>
      <p:ext uri="{BB962C8B-B14F-4D97-AF65-F5344CB8AC3E}">
        <p14:creationId xmlns:p14="http://schemas.microsoft.com/office/powerpoint/2010/main" val="2143299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250B05-30A6-C23A-275D-606DA2C336DD}"/>
              </a:ext>
            </a:extLst>
          </p:cNvPr>
          <p:cNvSpPr>
            <a:spLocks noGrp="1"/>
          </p:cNvSpPr>
          <p:nvPr>
            <p:ph type="title"/>
          </p:nvPr>
        </p:nvSpPr>
        <p:spPr/>
        <p:txBody>
          <a:bodyPr/>
          <a:lstStyle/>
          <a:p>
            <a:r>
              <a:rPr lang="en-IN" dirty="0"/>
              <a:t>CYCLOOXYGENASES</a:t>
            </a:r>
          </a:p>
        </p:txBody>
      </p:sp>
      <p:graphicFrame>
        <p:nvGraphicFramePr>
          <p:cNvPr id="5" name="object 3">
            <a:extLst>
              <a:ext uri="{FF2B5EF4-FFF2-40B4-BE49-F238E27FC236}">
                <a16:creationId xmlns:a16="http://schemas.microsoft.com/office/drawing/2014/main" xmlns="" id="{DFF03698-C387-930A-AF52-7C9BCD9C6E90}"/>
              </a:ext>
            </a:extLst>
          </p:cNvPr>
          <p:cNvGraphicFramePr>
            <a:graphicFrameLocks noGrp="1"/>
          </p:cNvGraphicFramePr>
          <p:nvPr>
            <p:extLst>
              <p:ext uri="{D42A27DB-BD31-4B8C-83A1-F6EECF244321}">
                <p14:modId xmlns:p14="http://schemas.microsoft.com/office/powerpoint/2010/main" val="3431019479"/>
              </p:ext>
            </p:extLst>
          </p:nvPr>
        </p:nvGraphicFramePr>
        <p:xfrm>
          <a:off x="468086" y="2100944"/>
          <a:ext cx="11142722" cy="4604656"/>
        </p:xfrm>
        <a:graphic>
          <a:graphicData uri="http://schemas.openxmlformats.org/drawingml/2006/table">
            <a:tbl>
              <a:tblPr firstRow="1" bandRow="1">
                <a:tableStyleId>{2D5ABB26-0587-4C30-8999-92F81FD0307C}</a:tableStyleId>
              </a:tblPr>
              <a:tblGrid>
                <a:gridCol w="5571361">
                  <a:extLst>
                    <a:ext uri="{9D8B030D-6E8A-4147-A177-3AD203B41FA5}">
                      <a16:colId xmlns:a16="http://schemas.microsoft.com/office/drawing/2014/main" xmlns="" val="20000"/>
                    </a:ext>
                  </a:extLst>
                </a:gridCol>
                <a:gridCol w="5571361">
                  <a:extLst>
                    <a:ext uri="{9D8B030D-6E8A-4147-A177-3AD203B41FA5}">
                      <a16:colId xmlns:a16="http://schemas.microsoft.com/office/drawing/2014/main" xmlns="" val="20001"/>
                    </a:ext>
                  </a:extLst>
                </a:gridCol>
              </a:tblGrid>
              <a:tr h="551508">
                <a:tc>
                  <a:txBody>
                    <a:bodyPr/>
                    <a:lstStyle/>
                    <a:p>
                      <a:pPr marL="920750" algn="just">
                        <a:lnSpc>
                          <a:spcPct val="100000"/>
                        </a:lnSpc>
                        <a:spcBef>
                          <a:spcPts val="165"/>
                        </a:spcBef>
                      </a:pPr>
                      <a:r>
                        <a:rPr sz="3200" b="1" spc="-40" dirty="0">
                          <a:solidFill>
                            <a:srgbClr val="FF0000"/>
                          </a:solidFill>
                          <a:latin typeface="+mj-lt"/>
                          <a:cs typeface="Calibri"/>
                        </a:rPr>
                        <a:t>COX-1</a:t>
                      </a:r>
                      <a:endParaRPr sz="3200" dirty="0">
                        <a:latin typeface="+mj-lt"/>
                        <a:cs typeface="Calibri"/>
                      </a:endParaRPr>
                    </a:p>
                  </a:txBody>
                  <a:tcPr marL="0" marR="0" marT="209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AD0D9"/>
                    </a:solidFill>
                  </a:tcPr>
                </a:tc>
                <a:tc>
                  <a:txBody>
                    <a:bodyPr/>
                    <a:lstStyle/>
                    <a:p>
                      <a:pPr marL="735330" algn="just">
                        <a:lnSpc>
                          <a:spcPct val="100000"/>
                        </a:lnSpc>
                        <a:spcBef>
                          <a:spcPts val="165"/>
                        </a:spcBef>
                      </a:pPr>
                      <a:r>
                        <a:rPr sz="3200" b="1" spc="-40" dirty="0">
                          <a:solidFill>
                            <a:srgbClr val="FF0000"/>
                          </a:solidFill>
                          <a:latin typeface="+mj-lt"/>
                          <a:cs typeface="Calibri"/>
                        </a:rPr>
                        <a:t>COX-2</a:t>
                      </a:r>
                      <a:endParaRPr sz="3200">
                        <a:latin typeface="+mj-lt"/>
                        <a:cs typeface="Calibri"/>
                      </a:endParaRPr>
                    </a:p>
                  </a:txBody>
                  <a:tcPr marL="0" marR="0" marT="209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AD0D9"/>
                    </a:solidFill>
                  </a:tcPr>
                </a:tc>
                <a:extLst>
                  <a:ext uri="{0D108BD9-81ED-4DB2-BD59-A6C34878D82A}">
                    <a16:rowId xmlns:a16="http://schemas.microsoft.com/office/drawing/2014/main" xmlns="" val="10000"/>
                  </a:ext>
                </a:extLst>
              </a:tr>
              <a:tr h="4053148">
                <a:tc>
                  <a:txBody>
                    <a:bodyPr/>
                    <a:lstStyle/>
                    <a:p>
                      <a:pPr marL="91440" marR="538480" algn="just">
                        <a:lnSpc>
                          <a:spcPct val="100000"/>
                        </a:lnSpc>
                        <a:spcBef>
                          <a:spcPts val="185"/>
                        </a:spcBef>
                        <a:buSzPct val="96428"/>
                        <a:buFont typeface="Arial MT"/>
                        <a:buChar char="•"/>
                        <a:tabLst>
                          <a:tab pos="217170" algn="l"/>
                        </a:tabLst>
                      </a:pPr>
                      <a:r>
                        <a:rPr sz="2800" spc="-5" dirty="0">
                          <a:latin typeface="+mj-lt"/>
                          <a:cs typeface="Calibri"/>
                        </a:rPr>
                        <a:t>Constitutive</a:t>
                      </a:r>
                      <a:r>
                        <a:rPr sz="2800" spc="-105" dirty="0">
                          <a:latin typeface="+mj-lt"/>
                          <a:cs typeface="Calibri"/>
                        </a:rPr>
                        <a:t> </a:t>
                      </a:r>
                      <a:r>
                        <a:rPr sz="2800" spc="-15" dirty="0">
                          <a:latin typeface="+mj-lt"/>
                          <a:cs typeface="Calibri"/>
                        </a:rPr>
                        <a:t>(always </a:t>
                      </a:r>
                      <a:r>
                        <a:rPr sz="2800" spc="-615" dirty="0">
                          <a:latin typeface="+mj-lt"/>
                          <a:cs typeface="Calibri"/>
                        </a:rPr>
                        <a:t> </a:t>
                      </a:r>
                      <a:r>
                        <a:rPr sz="2800" spc="-15" dirty="0">
                          <a:latin typeface="+mj-lt"/>
                          <a:cs typeface="Calibri"/>
                        </a:rPr>
                        <a:t>present</a:t>
                      </a:r>
                      <a:r>
                        <a:rPr sz="2800" spc="-10" dirty="0">
                          <a:latin typeface="+mj-lt"/>
                          <a:cs typeface="Calibri"/>
                        </a:rPr>
                        <a:t> </a:t>
                      </a:r>
                      <a:r>
                        <a:rPr sz="2800" spc="5" dirty="0">
                          <a:latin typeface="+mj-lt"/>
                          <a:cs typeface="Calibri"/>
                        </a:rPr>
                        <a:t>in</a:t>
                      </a:r>
                      <a:r>
                        <a:rPr sz="2800" spc="-5" dirty="0">
                          <a:latin typeface="+mj-lt"/>
                          <a:cs typeface="Calibri"/>
                        </a:rPr>
                        <a:t> </a:t>
                      </a:r>
                      <a:r>
                        <a:rPr sz="2800" dirty="0">
                          <a:latin typeface="+mj-lt"/>
                          <a:cs typeface="Calibri"/>
                        </a:rPr>
                        <a:t>cells)</a:t>
                      </a:r>
                      <a:endParaRPr sz="2800">
                        <a:latin typeface="+mj-lt"/>
                        <a:cs typeface="Calibri"/>
                      </a:endParaRPr>
                    </a:p>
                    <a:p>
                      <a:pPr algn="just">
                        <a:lnSpc>
                          <a:spcPct val="100000"/>
                        </a:lnSpc>
                        <a:spcBef>
                          <a:spcPts val="30"/>
                        </a:spcBef>
                        <a:buFont typeface="Arial MT"/>
                        <a:buChar char="•"/>
                      </a:pPr>
                      <a:endParaRPr sz="2900">
                        <a:latin typeface="+mj-lt"/>
                        <a:cs typeface="Times New Roman"/>
                      </a:endParaRPr>
                    </a:p>
                    <a:p>
                      <a:pPr marL="91440" marR="297815" algn="just">
                        <a:lnSpc>
                          <a:spcPct val="100000"/>
                        </a:lnSpc>
                        <a:buSzPct val="96428"/>
                        <a:buFont typeface="Arial MT"/>
                        <a:buChar char="•"/>
                        <a:tabLst>
                          <a:tab pos="217170" algn="l"/>
                        </a:tabLst>
                      </a:pPr>
                      <a:r>
                        <a:rPr sz="2800" dirty="0">
                          <a:latin typeface="+mj-lt"/>
                          <a:cs typeface="Calibri"/>
                        </a:rPr>
                        <a:t>Serves</a:t>
                      </a:r>
                      <a:r>
                        <a:rPr sz="2800" spc="-95" dirty="0">
                          <a:latin typeface="+mj-lt"/>
                          <a:cs typeface="Calibri"/>
                        </a:rPr>
                        <a:t> </a:t>
                      </a:r>
                      <a:r>
                        <a:rPr sz="2800" spc="-10" dirty="0">
                          <a:latin typeface="+mj-lt"/>
                          <a:cs typeface="Calibri"/>
                        </a:rPr>
                        <a:t>house-keeping </a:t>
                      </a:r>
                      <a:r>
                        <a:rPr sz="2800" spc="-620" dirty="0">
                          <a:latin typeface="+mj-lt"/>
                          <a:cs typeface="Calibri"/>
                        </a:rPr>
                        <a:t> </a:t>
                      </a:r>
                      <a:r>
                        <a:rPr sz="2800" spc="-5" dirty="0">
                          <a:latin typeface="+mj-lt"/>
                          <a:cs typeface="Calibri"/>
                        </a:rPr>
                        <a:t>function </a:t>
                      </a:r>
                      <a:r>
                        <a:rPr sz="2800" spc="10" dirty="0">
                          <a:latin typeface="+mj-lt"/>
                          <a:cs typeface="Calibri"/>
                        </a:rPr>
                        <a:t>e.g. </a:t>
                      </a:r>
                      <a:r>
                        <a:rPr sz="2800" spc="15" dirty="0">
                          <a:latin typeface="+mj-lt"/>
                          <a:cs typeface="Calibri"/>
                        </a:rPr>
                        <a:t> </a:t>
                      </a:r>
                      <a:r>
                        <a:rPr sz="2800" spc="-15" dirty="0">
                          <a:latin typeface="+mj-lt"/>
                          <a:cs typeface="Calibri"/>
                        </a:rPr>
                        <a:t>gastroprotective</a:t>
                      </a:r>
                      <a:endParaRPr sz="2800">
                        <a:latin typeface="+mj-lt"/>
                        <a:cs typeface="Calibri"/>
                      </a:endParaRPr>
                    </a:p>
                  </a:txBody>
                  <a:tcPr marL="0" marR="0" marT="2349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EDF0"/>
                    </a:solidFill>
                  </a:tcPr>
                </a:tc>
                <a:tc>
                  <a:txBody>
                    <a:bodyPr/>
                    <a:lstStyle/>
                    <a:p>
                      <a:pPr marL="92075" marR="460375" algn="just">
                        <a:lnSpc>
                          <a:spcPct val="100000"/>
                        </a:lnSpc>
                        <a:spcBef>
                          <a:spcPts val="185"/>
                        </a:spcBef>
                        <a:buSzPct val="96428"/>
                        <a:buFont typeface="Arial MT"/>
                        <a:buChar char="•"/>
                        <a:tabLst>
                          <a:tab pos="218440" algn="l"/>
                        </a:tabLst>
                      </a:pPr>
                      <a:r>
                        <a:rPr sz="2800" spc="-5" dirty="0">
                          <a:latin typeface="+mj-lt"/>
                          <a:cs typeface="Calibri"/>
                        </a:rPr>
                        <a:t>Inducible </a:t>
                      </a:r>
                      <a:r>
                        <a:rPr sz="2800" spc="-10" dirty="0">
                          <a:latin typeface="+mj-lt"/>
                          <a:cs typeface="Calibri"/>
                        </a:rPr>
                        <a:t>(synthesis </a:t>
                      </a:r>
                      <a:r>
                        <a:rPr sz="2800" spc="-5" dirty="0">
                          <a:latin typeface="+mj-lt"/>
                          <a:cs typeface="Calibri"/>
                        </a:rPr>
                        <a:t> </a:t>
                      </a:r>
                      <a:r>
                        <a:rPr sz="2800" spc="-10" dirty="0">
                          <a:latin typeface="+mj-lt"/>
                          <a:cs typeface="Calibri"/>
                        </a:rPr>
                        <a:t>stimulated </a:t>
                      </a:r>
                      <a:r>
                        <a:rPr sz="2800" spc="-15" dirty="0">
                          <a:latin typeface="+mj-lt"/>
                          <a:cs typeface="Calibri"/>
                        </a:rPr>
                        <a:t>by </a:t>
                      </a:r>
                      <a:r>
                        <a:rPr sz="2800" spc="-10" dirty="0">
                          <a:latin typeface="+mj-lt"/>
                          <a:cs typeface="Calibri"/>
                        </a:rPr>
                        <a:t> endotoxins</a:t>
                      </a:r>
                      <a:r>
                        <a:rPr sz="2800" spc="-60" dirty="0">
                          <a:latin typeface="+mj-lt"/>
                          <a:cs typeface="Calibri"/>
                        </a:rPr>
                        <a:t> </a:t>
                      </a:r>
                      <a:r>
                        <a:rPr sz="2800" dirty="0">
                          <a:latin typeface="+mj-lt"/>
                          <a:cs typeface="Calibri"/>
                        </a:rPr>
                        <a:t>and</a:t>
                      </a:r>
                      <a:r>
                        <a:rPr sz="2800" spc="-25" dirty="0">
                          <a:latin typeface="+mj-lt"/>
                          <a:cs typeface="Calibri"/>
                        </a:rPr>
                        <a:t> </a:t>
                      </a:r>
                      <a:r>
                        <a:rPr sz="2800" spc="-5" dirty="0">
                          <a:latin typeface="+mj-lt"/>
                          <a:cs typeface="Calibri"/>
                        </a:rPr>
                        <a:t>other </a:t>
                      </a:r>
                      <a:r>
                        <a:rPr sz="2800" spc="-615" dirty="0">
                          <a:latin typeface="+mj-lt"/>
                          <a:cs typeface="Calibri"/>
                        </a:rPr>
                        <a:t> </a:t>
                      </a:r>
                      <a:r>
                        <a:rPr sz="2800" spc="-5" dirty="0">
                          <a:latin typeface="+mj-lt"/>
                          <a:cs typeface="Calibri"/>
                        </a:rPr>
                        <a:t>inflammatory </a:t>
                      </a:r>
                      <a:r>
                        <a:rPr sz="2800" dirty="0">
                          <a:latin typeface="+mj-lt"/>
                          <a:cs typeface="Calibri"/>
                        </a:rPr>
                        <a:t> </a:t>
                      </a:r>
                      <a:r>
                        <a:rPr sz="2800" spc="-10" dirty="0">
                          <a:latin typeface="+mj-lt"/>
                          <a:cs typeface="Calibri"/>
                        </a:rPr>
                        <a:t>mediators)</a:t>
                      </a:r>
                      <a:endParaRPr sz="2800" dirty="0">
                        <a:latin typeface="+mj-lt"/>
                        <a:cs typeface="Calibri"/>
                      </a:endParaRPr>
                    </a:p>
                    <a:p>
                      <a:pPr marL="92075" marR="1394460" algn="just">
                        <a:lnSpc>
                          <a:spcPct val="100000"/>
                        </a:lnSpc>
                        <a:spcBef>
                          <a:spcPts val="5"/>
                        </a:spcBef>
                        <a:buSzPct val="96428"/>
                        <a:buFont typeface="Arial MT"/>
                        <a:buChar char="•"/>
                        <a:tabLst>
                          <a:tab pos="218440" algn="l"/>
                        </a:tabLst>
                      </a:pPr>
                      <a:r>
                        <a:rPr sz="2800" spc="-15" dirty="0">
                          <a:latin typeface="+mj-lt"/>
                          <a:cs typeface="Calibri"/>
                        </a:rPr>
                        <a:t>Participates</a:t>
                      </a:r>
                      <a:r>
                        <a:rPr sz="2800" spc="-50" dirty="0">
                          <a:latin typeface="+mj-lt"/>
                          <a:cs typeface="Calibri"/>
                        </a:rPr>
                        <a:t> </a:t>
                      </a:r>
                      <a:r>
                        <a:rPr sz="2800" dirty="0">
                          <a:latin typeface="+mj-lt"/>
                          <a:cs typeface="Calibri"/>
                        </a:rPr>
                        <a:t>in </a:t>
                      </a:r>
                      <a:r>
                        <a:rPr sz="2800" spc="-615" dirty="0">
                          <a:latin typeface="+mj-lt"/>
                          <a:cs typeface="Calibri"/>
                        </a:rPr>
                        <a:t> </a:t>
                      </a:r>
                      <a:r>
                        <a:rPr sz="2800" spc="-5" dirty="0">
                          <a:latin typeface="+mj-lt"/>
                          <a:cs typeface="Calibri"/>
                        </a:rPr>
                        <a:t>inflammation</a:t>
                      </a:r>
                      <a:endParaRPr sz="2800" dirty="0">
                        <a:latin typeface="+mj-lt"/>
                        <a:cs typeface="Calibri"/>
                      </a:endParaRPr>
                    </a:p>
                    <a:p>
                      <a:pPr marL="92075" marR="428625" algn="just">
                        <a:lnSpc>
                          <a:spcPct val="100000"/>
                        </a:lnSpc>
                        <a:spcBef>
                          <a:spcPts val="5"/>
                        </a:spcBef>
                        <a:buSzPct val="96428"/>
                        <a:buFont typeface="Arial MT"/>
                        <a:buChar char="•"/>
                        <a:tabLst>
                          <a:tab pos="218440" algn="l"/>
                        </a:tabLst>
                      </a:pPr>
                      <a:r>
                        <a:rPr sz="2800" spc="-5" dirty="0">
                          <a:latin typeface="+mj-lt"/>
                          <a:cs typeface="Calibri"/>
                        </a:rPr>
                        <a:t>Constitutive</a:t>
                      </a:r>
                      <a:r>
                        <a:rPr sz="2800" spc="-75" dirty="0">
                          <a:latin typeface="+mj-lt"/>
                          <a:cs typeface="Calibri"/>
                        </a:rPr>
                        <a:t> </a:t>
                      </a:r>
                      <a:r>
                        <a:rPr sz="2800" dirty="0">
                          <a:latin typeface="+mj-lt"/>
                          <a:cs typeface="Calibri"/>
                        </a:rPr>
                        <a:t>in</a:t>
                      </a:r>
                      <a:r>
                        <a:rPr sz="2800" spc="-35" dirty="0">
                          <a:latin typeface="+mj-lt"/>
                          <a:cs typeface="Calibri"/>
                        </a:rPr>
                        <a:t> </a:t>
                      </a:r>
                      <a:r>
                        <a:rPr sz="2800" spc="-10" dirty="0">
                          <a:latin typeface="+mj-lt"/>
                          <a:cs typeface="Calibri"/>
                        </a:rPr>
                        <a:t>brain, </a:t>
                      </a:r>
                      <a:r>
                        <a:rPr sz="2800" spc="-620" dirty="0">
                          <a:latin typeface="+mj-lt"/>
                          <a:cs typeface="Calibri"/>
                        </a:rPr>
                        <a:t> </a:t>
                      </a:r>
                      <a:r>
                        <a:rPr sz="2800" spc="-5" dirty="0">
                          <a:latin typeface="+mj-lt"/>
                          <a:cs typeface="Calibri"/>
                        </a:rPr>
                        <a:t>endothelium and </a:t>
                      </a:r>
                      <a:r>
                        <a:rPr sz="2800" dirty="0">
                          <a:latin typeface="+mj-lt"/>
                          <a:cs typeface="Calibri"/>
                        </a:rPr>
                        <a:t> </a:t>
                      </a:r>
                      <a:r>
                        <a:rPr sz="2800" spc="-10" dirty="0">
                          <a:latin typeface="+mj-lt"/>
                          <a:cs typeface="Calibri"/>
                        </a:rPr>
                        <a:t>kidney</a:t>
                      </a:r>
                      <a:endParaRPr sz="2800" dirty="0">
                        <a:latin typeface="+mj-lt"/>
                        <a:cs typeface="Calibri"/>
                      </a:endParaRPr>
                    </a:p>
                    <a:p>
                      <a:pPr marL="217804" indent="-126364" algn="just">
                        <a:lnSpc>
                          <a:spcPct val="100000"/>
                        </a:lnSpc>
                        <a:spcBef>
                          <a:spcPts val="5"/>
                        </a:spcBef>
                        <a:buSzPct val="96428"/>
                        <a:buFont typeface="Arial MT"/>
                        <a:buChar char="•"/>
                        <a:tabLst>
                          <a:tab pos="218440" algn="l"/>
                        </a:tabLst>
                      </a:pPr>
                      <a:r>
                        <a:rPr sz="2800" spc="-15" dirty="0">
                          <a:latin typeface="+mj-lt"/>
                          <a:cs typeface="Calibri"/>
                        </a:rPr>
                        <a:t>Procarcinogenic</a:t>
                      </a:r>
                      <a:endParaRPr sz="2800" dirty="0">
                        <a:latin typeface="+mj-lt"/>
                        <a:cs typeface="Calibri"/>
                      </a:endParaRPr>
                    </a:p>
                  </a:txBody>
                  <a:tcPr marL="0" marR="0" marT="2349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EDF0"/>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429887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BA238F-8473-6EC6-D076-FBD78F03F047}"/>
              </a:ext>
            </a:extLst>
          </p:cNvPr>
          <p:cNvSpPr>
            <a:spLocks noGrp="1"/>
          </p:cNvSpPr>
          <p:nvPr>
            <p:ph type="title"/>
          </p:nvPr>
        </p:nvSpPr>
        <p:spPr/>
        <p:txBody>
          <a:bodyPr/>
          <a:lstStyle/>
          <a:p>
            <a:r>
              <a:rPr lang="en-IN" dirty="0"/>
              <a:t>Actions of Cyclooxygenases</a:t>
            </a:r>
          </a:p>
        </p:txBody>
      </p:sp>
      <p:pic>
        <p:nvPicPr>
          <p:cNvPr id="32" name="Picture 31">
            <a:extLst>
              <a:ext uri="{FF2B5EF4-FFF2-40B4-BE49-F238E27FC236}">
                <a16:creationId xmlns:a16="http://schemas.microsoft.com/office/drawing/2014/main" xmlns="" id="{98CF504D-0A11-B06B-FAF0-F6352B58691B}"/>
              </a:ext>
            </a:extLst>
          </p:cNvPr>
          <p:cNvPicPr>
            <a:picLocks noChangeAspect="1"/>
          </p:cNvPicPr>
          <p:nvPr/>
        </p:nvPicPr>
        <p:blipFill rotWithShape="1">
          <a:blip r:embed="rId2"/>
          <a:srcRect t="21887" b="6708"/>
          <a:stretch/>
        </p:blipFill>
        <p:spPr>
          <a:xfrm>
            <a:off x="491982" y="1968886"/>
            <a:ext cx="11169768" cy="4486343"/>
          </a:xfrm>
          <a:prstGeom prst="rect">
            <a:avLst/>
          </a:prstGeom>
        </p:spPr>
      </p:pic>
    </p:spTree>
    <p:extLst>
      <p:ext uri="{BB962C8B-B14F-4D97-AF65-F5344CB8AC3E}">
        <p14:creationId xmlns:p14="http://schemas.microsoft.com/office/powerpoint/2010/main" val="3273585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6">
      <a:majorFont>
        <a:latin typeface="Times New Roman"/>
        <a:ea typeface=""/>
        <a:cs typeface="Times New Roman"/>
      </a:majorFont>
      <a:minorFont>
        <a:latin typeface="Times New Roman"/>
        <a:ea typeface=""/>
        <a:cs typeface="Times New Roma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312</TotalTime>
  <Words>1769</Words>
  <Application>Microsoft Office PowerPoint</Application>
  <PresentationFormat>Custom</PresentationFormat>
  <Paragraphs>167</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Dividend</vt:lpstr>
      <vt:lpstr>Eicosanoids (Prostaglandins, Leukotrienes) and Platelet Activating Factor</vt:lpstr>
      <vt:lpstr>Contents </vt:lpstr>
      <vt:lpstr>EICOSANOIDS</vt:lpstr>
      <vt:lpstr>CHEMISTRY, BIOSYNTHESIS AND DEGRADATION</vt:lpstr>
      <vt:lpstr>Cyclooxygenase (COX) Pathways</vt:lpstr>
      <vt:lpstr>Phospho lipase A  2</vt:lpstr>
      <vt:lpstr>PowerPoint Presentation</vt:lpstr>
      <vt:lpstr>CYCLOOXYGENASES</vt:lpstr>
      <vt:lpstr>Actions of Cyclooxygenases</vt:lpstr>
      <vt:lpstr>Classification of Prostaglandins</vt:lpstr>
      <vt:lpstr>P. Action and Pathophysiological Roles</vt:lpstr>
      <vt:lpstr>P. Action and Pathophysiological Roles</vt:lpstr>
      <vt:lpstr>P. Action and Pathophysiological Roles</vt:lpstr>
      <vt:lpstr>PowerPoint Presentation</vt:lpstr>
      <vt:lpstr>PowerPoint Presentation</vt:lpstr>
      <vt:lpstr>PowerPoint Presentation</vt:lpstr>
      <vt:lpstr>T. Uses of prostaglandins</vt:lpstr>
      <vt:lpstr>T. Uses of prostaglandins</vt:lpstr>
      <vt:lpstr>T. Uses of prostaglandins</vt:lpstr>
      <vt:lpstr>T. Uses of prostaglandins</vt:lpstr>
      <vt:lpstr>LEUKOTRIENES</vt:lpstr>
      <vt:lpstr>Lipoxygenase pathway </vt:lpstr>
      <vt:lpstr>Pharmacological and pathophysiological effects </vt:lpstr>
      <vt:lpstr>LT antagonists</vt:lpstr>
      <vt:lpstr>PLATELET-ACTIVATING FACTOR</vt:lpstr>
      <vt:lpstr>PowerPoint Presentation</vt:lpstr>
      <vt:lpstr>Actions </vt:lpstr>
      <vt:lpstr>Actions </vt:lpstr>
      <vt:lpstr>Pathophysiological roles</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Eicosanoids Prostaglandins, Leukotrienes and Platelet Activating Factor</dc:title>
  <dc:creator>Suhas Agey</dc:creator>
  <cp:lastModifiedBy>MR. SUHAS AGEY</cp:lastModifiedBy>
  <cp:revision>28</cp:revision>
  <dcterms:created xsi:type="dcterms:W3CDTF">2023-10-11T06:26:42Z</dcterms:created>
  <dcterms:modified xsi:type="dcterms:W3CDTF">2023-11-21T05:10:40Z</dcterms:modified>
</cp:coreProperties>
</file>