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7"/>
  </p:notesMasterIdLst>
  <p:sldIdLst>
    <p:sldId id="316" r:id="rId2"/>
    <p:sldId id="257" r:id="rId3"/>
    <p:sldId id="258" r:id="rId4"/>
    <p:sldId id="271" r:id="rId5"/>
    <p:sldId id="272" r:id="rId6"/>
    <p:sldId id="260" r:id="rId7"/>
    <p:sldId id="273" r:id="rId8"/>
    <p:sldId id="274" r:id="rId9"/>
    <p:sldId id="318" r:id="rId10"/>
    <p:sldId id="319" r:id="rId11"/>
    <p:sldId id="275" r:id="rId12"/>
    <p:sldId id="276" r:id="rId13"/>
    <p:sldId id="277" r:id="rId14"/>
    <p:sldId id="279" r:id="rId15"/>
    <p:sldId id="278" r:id="rId16"/>
    <p:sldId id="280" r:id="rId17"/>
    <p:sldId id="281" r:id="rId18"/>
    <p:sldId id="282" r:id="rId19"/>
    <p:sldId id="283" r:id="rId20"/>
    <p:sldId id="284" r:id="rId21"/>
    <p:sldId id="285" r:id="rId22"/>
    <p:sldId id="323" r:id="rId23"/>
    <p:sldId id="286" r:id="rId24"/>
    <p:sldId id="320" r:id="rId25"/>
    <p:sldId id="287" r:id="rId26"/>
    <p:sldId id="288" r:id="rId27"/>
    <p:sldId id="321" r:id="rId28"/>
    <p:sldId id="322" r:id="rId29"/>
    <p:sldId id="313" r:id="rId30"/>
    <p:sldId id="309" r:id="rId31"/>
    <p:sldId id="310" r:id="rId32"/>
    <p:sldId id="312" r:id="rId33"/>
    <p:sldId id="261" r:id="rId34"/>
    <p:sldId id="262" r:id="rId35"/>
    <p:sldId id="263" r:id="rId36"/>
    <p:sldId id="311" r:id="rId37"/>
    <p:sldId id="314" r:id="rId38"/>
    <p:sldId id="315" r:id="rId39"/>
    <p:sldId id="325" r:id="rId40"/>
    <p:sldId id="326" r:id="rId41"/>
    <p:sldId id="327" r:id="rId42"/>
    <p:sldId id="328" r:id="rId43"/>
    <p:sldId id="330" r:id="rId44"/>
    <p:sldId id="331" r:id="rId45"/>
    <p:sldId id="270" r:id="rId4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34"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image" Target="../media/image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E459AEE-0CB9-42CC-8EC7-0C00C7947C01}" type="datetimeFigureOut">
              <a:rPr lang="en-US" smtClean="0"/>
              <a:t>2/25/2024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4684E6-5A7D-417E-86EC-3C26AA23F87F}" type="slidenum">
              <a:rPr lang="en-US" smtClean="0"/>
              <a:t>‹#›</a:t>
            </a:fld>
            <a:endParaRPr lang="en-US"/>
          </a:p>
        </p:txBody>
      </p:sp>
    </p:spTree>
    <p:extLst>
      <p:ext uri="{BB962C8B-B14F-4D97-AF65-F5344CB8AC3E}">
        <p14:creationId xmlns:p14="http://schemas.microsoft.com/office/powerpoint/2010/main" val="232428186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D4684E6-5A7D-417E-86EC-3C26AA23F87F}" type="slidenum">
              <a:rPr lang="en-US" smtClean="0"/>
              <a:t>38</a:t>
            </a:fld>
            <a:endParaRPr lang="en-US"/>
          </a:p>
        </p:txBody>
      </p:sp>
    </p:spTree>
    <p:extLst>
      <p:ext uri="{BB962C8B-B14F-4D97-AF65-F5344CB8AC3E}">
        <p14:creationId xmlns:p14="http://schemas.microsoft.com/office/powerpoint/2010/main" val="32408338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2/25/2024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2/25/2024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2/25/2024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2/25/2024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2/25/2024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2/25/2024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67000"/>
            <a:ext cx="8229600" cy="1143000"/>
          </a:xfrm>
          <a:solidFill>
            <a:srgbClr val="FFC000"/>
          </a:solidFill>
        </p:spPr>
        <p:txBody>
          <a:bodyPr/>
          <a:lstStyle/>
          <a:p>
            <a:r>
              <a:rPr lang="en-US" b="1" dirty="0" smtClean="0"/>
              <a:t>Gastrointestinal </a:t>
            </a:r>
            <a:r>
              <a:rPr lang="en-US" b="1" dirty="0"/>
              <a:t>agents</a:t>
            </a:r>
            <a:endParaRPr lang="en-US" dirty="0"/>
          </a:p>
        </p:txBody>
      </p:sp>
    </p:spTree>
    <p:extLst>
      <p:ext uri="{BB962C8B-B14F-4D97-AF65-F5344CB8AC3E}">
        <p14:creationId xmlns:p14="http://schemas.microsoft.com/office/powerpoint/2010/main" val="37953074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763000" cy="6553200"/>
          </a:xfrm>
        </p:spPr>
        <p:txBody>
          <a:bodyPr>
            <a:normAutofit fontScale="92500" lnSpcReduction="10000"/>
          </a:bodyPr>
          <a:lstStyle/>
          <a:p>
            <a:pPr algn="just">
              <a:lnSpc>
                <a:spcPct val="150000"/>
              </a:lnSpc>
              <a:buFont typeface="Wingdings" pitchFamily="2" charset="2"/>
              <a:buChar char="v"/>
            </a:pPr>
            <a:r>
              <a:rPr lang="en-US" b="1" dirty="0" smtClean="0">
                <a:latin typeface="Times New Roman" pitchFamily="18" charset="0"/>
                <a:cs typeface="Times New Roman" pitchFamily="18" charset="0"/>
              </a:rPr>
              <a:t>Uses:</a:t>
            </a:r>
          </a:p>
          <a:p>
            <a:pPr algn="just">
              <a:lnSpc>
                <a:spcPct val="150000"/>
              </a:lnSpc>
              <a:buFont typeface="Wingdings" pitchFamily="2" charset="2"/>
              <a:buChar char="Ø"/>
            </a:pPr>
            <a:r>
              <a:rPr lang="en-US" dirty="0" smtClean="0">
                <a:latin typeface="Times New Roman" pitchFamily="18" charset="0"/>
                <a:cs typeface="Times New Roman" pitchFamily="18" charset="0"/>
              </a:rPr>
              <a:t>Acidifying agent</a:t>
            </a:r>
          </a:p>
          <a:p>
            <a:pPr algn="just">
              <a:lnSpc>
                <a:spcPct val="150000"/>
              </a:lnSpc>
              <a:buFont typeface="Wingdings" pitchFamily="2" charset="2"/>
              <a:buChar char="Ø"/>
            </a:pPr>
            <a:r>
              <a:rPr lang="en-US" dirty="0" smtClean="0">
                <a:latin typeface="Times New Roman" pitchFamily="18" charset="0"/>
                <a:cs typeface="Times New Roman" pitchFamily="18" charset="0"/>
              </a:rPr>
              <a:t>Used for extraction of alkaloids</a:t>
            </a:r>
          </a:p>
          <a:p>
            <a:pPr algn="just">
              <a:lnSpc>
                <a:spcPct val="150000"/>
              </a:lnSpc>
              <a:buFont typeface="Wingdings" pitchFamily="2" charset="2"/>
              <a:buChar char="Ø"/>
            </a:pPr>
            <a:r>
              <a:rPr lang="en-US" dirty="0" smtClean="0">
                <a:latin typeface="Times New Roman" pitchFamily="18" charset="0"/>
                <a:cs typeface="Times New Roman" pitchFamily="18" charset="0"/>
              </a:rPr>
              <a:t>Gastric acidifier</a:t>
            </a:r>
          </a:p>
          <a:p>
            <a:pPr algn="just">
              <a:lnSpc>
                <a:spcPct val="150000"/>
              </a:lnSpc>
              <a:buFont typeface="Wingdings" pitchFamily="2" charset="2"/>
              <a:buChar char="v"/>
            </a:pPr>
            <a:r>
              <a:rPr lang="en-US" b="1" dirty="0" smtClean="0">
                <a:latin typeface="Times New Roman" pitchFamily="18" charset="0"/>
                <a:cs typeface="Times New Roman" pitchFamily="18" charset="0"/>
              </a:rPr>
              <a:t>Storage condition </a:t>
            </a:r>
          </a:p>
          <a:p>
            <a:pPr algn="just">
              <a:lnSpc>
                <a:spcPct val="150000"/>
              </a:lnSpc>
              <a:buFont typeface="Wingdings" pitchFamily="2" charset="2"/>
              <a:buChar char="Ø"/>
            </a:pPr>
            <a:r>
              <a:rPr lang="en-US" dirty="0" smtClean="0">
                <a:latin typeface="Times New Roman" pitchFamily="18" charset="0"/>
                <a:cs typeface="Times New Roman" pitchFamily="18" charset="0"/>
              </a:rPr>
              <a:t>It should be stored below 30</a:t>
            </a:r>
            <a:r>
              <a:rPr lang="en-US" baseline="30000" dirty="0" smtClean="0">
                <a:latin typeface="Times New Roman" pitchFamily="18" charset="0"/>
                <a:cs typeface="Times New Roman" pitchFamily="18" charset="0"/>
              </a:rPr>
              <a:t>oc</a:t>
            </a:r>
            <a:r>
              <a:rPr lang="en-US" dirty="0" smtClean="0">
                <a:latin typeface="Times New Roman" pitchFamily="18" charset="0"/>
                <a:cs typeface="Times New Roman" pitchFamily="18" charset="0"/>
              </a:rPr>
              <a:t> in glass stoppered container</a:t>
            </a:r>
          </a:p>
          <a:p>
            <a:pPr algn="just">
              <a:lnSpc>
                <a:spcPct val="150000"/>
              </a:lnSpc>
              <a:buFont typeface="Wingdings" pitchFamily="2" charset="2"/>
              <a:buChar char="v"/>
            </a:pPr>
            <a:r>
              <a:rPr lang="en-US" b="1" dirty="0" smtClean="0">
                <a:latin typeface="Times New Roman" pitchFamily="18" charset="0"/>
                <a:cs typeface="Times New Roman" pitchFamily="18" charset="0"/>
              </a:rPr>
              <a:t>Chemical incompatibilities:</a:t>
            </a:r>
          </a:p>
          <a:p>
            <a:pPr algn="just">
              <a:lnSpc>
                <a:spcPct val="150000"/>
              </a:lnSpc>
              <a:buFont typeface="Wingdings" pitchFamily="2" charset="2"/>
              <a:buChar char="Ø"/>
            </a:pPr>
            <a:r>
              <a:rPr lang="en-US" dirty="0" smtClean="0">
                <a:latin typeface="Times New Roman" pitchFamily="18" charset="0"/>
                <a:cs typeface="Times New Roman" pitchFamily="18" charset="0"/>
              </a:rPr>
              <a:t>With alkalies, salt of Ag, Hg, and lead</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106935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a:lstStyle/>
          <a:p>
            <a:r>
              <a:rPr lang="en-US" b="1" dirty="0"/>
              <a:t>Antacids</a:t>
            </a:r>
            <a:endParaRPr lang="en-US" dirty="0"/>
          </a:p>
        </p:txBody>
      </p:sp>
      <p:sp>
        <p:nvSpPr>
          <p:cNvPr id="3" name="Content Placeholder 2"/>
          <p:cNvSpPr>
            <a:spLocks noGrp="1"/>
          </p:cNvSpPr>
          <p:nvPr>
            <p:ph idx="1"/>
          </p:nvPr>
        </p:nvSpPr>
        <p:spPr>
          <a:xfrm>
            <a:off x="152400" y="685800"/>
            <a:ext cx="8839200" cy="6019800"/>
          </a:xfrm>
        </p:spPr>
        <p:txBody>
          <a:bodyPr>
            <a:normAutofit fontScale="92500" lnSpcReduction="20000"/>
          </a:bodyPr>
          <a:lstStyle/>
          <a:p>
            <a:pPr algn="just">
              <a:lnSpc>
                <a:spcPct val="150000"/>
              </a:lnSpc>
            </a:pPr>
            <a:r>
              <a:rPr lang="en-US" dirty="0">
                <a:latin typeface="Times New Roman" pitchFamily="18" charset="0"/>
                <a:cs typeface="Times New Roman" pitchFamily="18" charset="0"/>
              </a:rPr>
              <a:t>Antacids are the drugs or preparations which neutralize the excess hydrochloric acid </a:t>
            </a:r>
            <a:r>
              <a:rPr lang="en-US" dirty="0" smtClean="0">
                <a:latin typeface="Times New Roman" pitchFamily="18" charset="0"/>
                <a:cs typeface="Times New Roman" pitchFamily="18" charset="0"/>
              </a:rPr>
              <a:t>secreted in </a:t>
            </a:r>
            <a:r>
              <a:rPr lang="en-US" dirty="0">
                <a:latin typeface="Times New Roman" pitchFamily="18" charset="0"/>
                <a:cs typeface="Times New Roman" pitchFamily="18" charset="0"/>
              </a:rPr>
              <a:t>the G.I.T. </a:t>
            </a:r>
            <a:r>
              <a:rPr lang="en-US" dirty="0" smtClean="0">
                <a:latin typeface="Times New Roman" pitchFamily="18" charset="0"/>
                <a:cs typeface="Times New Roman" pitchFamily="18" charset="0"/>
              </a:rPr>
              <a:t>These </a:t>
            </a:r>
            <a:r>
              <a:rPr lang="en-US" dirty="0">
                <a:latin typeface="Times New Roman" pitchFamily="18" charset="0"/>
                <a:cs typeface="Times New Roman" pitchFamily="18" charset="0"/>
              </a:rPr>
              <a:t>drugs give relief of pain caused due to </a:t>
            </a:r>
            <a:r>
              <a:rPr lang="en-US" dirty="0" err="1">
                <a:latin typeface="Times New Roman" pitchFamily="18" charset="0"/>
                <a:cs typeface="Times New Roman" pitchFamily="18" charset="0"/>
              </a:rPr>
              <a:t>hyperchlorhydria</a:t>
            </a:r>
            <a:r>
              <a:rPr lang="en-US" dirty="0" smtClean="0">
                <a:latin typeface="Times New Roman" pitchFamily="18" charset="0"/>
                <a:cs typeface="Times New Roman" pitchFamily="18" charset="0"/>
              </a:rPr>
              <a:t>.</a:t>
            </a:r>
          </a:p>
          <a:p>
            <a:pPr algn="ctr">
              <a:lnSpc>
                <a:spcPct val="150000"/>
              </a:lnSpc>
            </a:pPr>
            <a:r>
              <a:rPr lang="en-US" dirty="0" smtClean="0">
                <a:latin typeface="Times New Roman" pitchFamily="18" charset="0"/>
                <a:cs typeface="Times New Roman" pitchFamily="18" charset="0"/>
              </a:rPr>
              <a:t>Or</a:t>
            </a:r>
            <a:endParaRPr lang="en-US" dirty="0">
              <a:latin typeface="Times New Roman" pitchFamily="18" charset="0"/>
              <a:cs typeface="Times New Roman" pitchFamily="18" charset="0"/>
            </a:endParaRPr>
          </a:p>
          <a:p>
            <a:pPr algn="just">
              <a:lnSpc>
                <a:spcPct val="150000"/>
              </a:lnSpc>
            </a:pPr>
            <a:r>
              <a:rPr lang="en-US" dirty="0">
                <a:latin typeface="Times New Roman" pitchFamily="18" charset="0"/>
                <a:cs typeface="Times New Roman" pitchFamily="18" charset="0"/>
              </a:rPr>
              <a:t>Antacid are the drugs which are usually weak bases used for neutralizing excess acid in the stomach of the patient suffering from </a:t>
            </a:r>
            <a:r>
              <a:rPr lang="en-US" dirty="0" err="1">
                <a:latin typeface="Times New Roman" pitchFamily="18" charset="0"/>
                <a:cs typeface="Times New Roman" pitchFamily="18" charset="0"/>
              </a:rPr>
              <a:t>hyperchlorhydria</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(Hyperacidity).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6731784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39762"/>
          </a:xfrm>
        </p:spPr>
        <p:txBody>
          <a:bodyPr>
            <a:normAutofit fontScale="90000"/>
          </a:bodyPr>
          <a:lstStyle/>
          <a:p>
            <a:r>
              <a:rPr lang="en-US" b="1" dirty="0"/>
              <a:t>Ideal characteristics of an antacid-</a:t>
            </a:r>
            <a:endParaRPr lang="en-US" dirty="0"/>
          </a:p>
        </p:txBody>
      </p:sp>
      <p:sp>
        <p:nvSpPr>
          <p:cNvPr id="3" name="Content Placeholder 2"/>
          <p:cNvSpPr>
            <a:spLocks noGrp="1"/>
          </p:cNvSpPr>
          <p:nvPr>
            <p:ph idx="1"/>
          </p:nvPr>
        </p:nvSpPr>
        <p:spPr>
          <a:xfrm>
            <a:off x="228600" y="838200"/>
            <a:ext cx="8763000" cy="5867400"/>
          </a:xfrm>
        </p:spPr>
        <p:txBody>
          <a:bodyPr>
            <a:noAutofit/>
          </a:bodyPr>
          <a:lstStyle/>
          <a:p>
            <a:pPr algn="just">
              <a:lnSpc>
                <a:spcPct val="150000"/>
              </a:lnSpc>
              <a:buFont typeface="Wingdings" pitchFamily="2" charset="2"/>
              <a:buChar char="Ø"/>
            </a:pPr>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should not be absorbable and cause systemic </a:t>
            </a:r>
            <a:r>
              <a:rPr lang="en-US" sz="2800" dirty="0" smtClean="0">
                <a:latin typeface="Times New Roman" pitchFamily="18" charset="0"/>
                <a:cs typeface="Times New Roman" pitchFamily="18" charset="0"/>
              </a:rPr>
              <a:t>alkalosis.</a:t>
            </a:r>
            <a:endParaRPr lang="en-US" sz="2800" dirty="0">
              <a:latin typeface="Times New Roman" pitchFamily="18" charset="0"/>
              <a:cs typeface="Times New Roman" pitchFamily="18" charset="0"/>
            </a:endParaRPr>
          </a:p>
          <a:p>
            <a:pPr algn="just">
              <a:lnSpc>
                <a:spcPct val="150000"/>
              </a:lnSpc>
              <a:buFont typeface="Wingdings" pitchFamily="2" charset="2"/>
              <a:buChar char="Ø"/>
            </a:pPr>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should not be laxative or cause </a:t>
            </a:r>
            <a:r>
              <a:rPr lang="en-US" sz="2800" dirty="0" smtClean="0">
                <a:latin typeface="Times New Roman" pitchFamily="18" charset="0"/>
                <a:cs typeface="Times New Roman" pitchFamily="18" charset="0"/>
              </a:rPr>
              <a:t>constipation.</a:t>
            </a:r>
            <a:endParaRPr lang="en-US" sz="2800" dirty="0">
              <a:latin typeface="Times New Roman" pitchFamily="18" charset="0"/>
              <a:cs typeface="Times New Roman" pitchFamily="18" charset="0"/>
            </a:endParaRPr>
          </a:p>
          <a:p>
            <a:pPr algn="just">
              <a:lnSpc>
                <a:spcPct val="150000"/>
              </a:lnSpc>
              <a:buFont typeface="Wingdings" pitchFamily="2" charset="2"/>
              <a:buChar char="Ø"/>
            </a:pPr>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should exert effect rapidly &amp; over a long period of </a:t>
            </a:r>
            <a:r>
              <a:rPr lang="en-US" sz="2800" dirty="0" smtClean="0">
                <a:latin typeface="Times New Roman" pitchFamily="18" charset="0"/>
                <a:cs typeface="Times New Roman" pitchFamily="18" charset="0"/>
              </a:rPr>
              <a:t>time.</a:t>
            </a:r>
            <a:endParaRPr lang="en-US" sz="2800" dirty="0">
              <a:latin typeface="Times New Roman" pitchFamily="18" charset="0"/>
              <a:cs typeface="Times New Roman" pitchFamily="18" charset="0"/>
            </a:endParaRPr>
          </a:p>
          <a:p>
            <a:pPr algn="just">
              <a:lnSpc>
                <a:spcPct val="150000"/>
              </a:lnSpc>
              <a:buFont typeface="Wingdings" pitchFamily="2" charset="2"/>
              <a:buChar char="Ø"/>
            </a:pPr>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should buffer in pH 4-6.</a:t>
            </a:r>
          </a:p>
          <a:p>
            <a:pPr algn="just">
              <a:lnSpc>
                <a:spcPct val="150000"/>
              </a:lnSpc>
              <a:buFont typeface="Wingdings" pitchFamily="2" charset="2"/>
              <a:buChar char="Ø"/>
            </a:pPr>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should not produce large volume of </a:t>
            </a:r>
            <a:r>
              <a:rPr lang="en-US" sz="2800" dirty="0" smtClean="0">
                <a:latin typeface="Times New Roman" pitchFamily="18" charset="0"/>
                <a:cs typeface="Times New Roman" pitchFamily="18" charset="0"/>
              </a:rPr>
              <a:t>gas.</a:t>
            </a:r>
            <a:endParaRPr lang="en-US" sz="2800" dirty="0">
              <a:latin typeface="Times New Roman" pitchFamily="18" charset="0"/>
              <a:cs typeface="Times New Roman" pitchFamily="18" charset="0"/>
            </a:endParaRPr>
          </a:p>
          <a:p>
            <a:pPr algn="just">
              <a:lnSpc>
                <a:spcPct val="150000"/>
              </a:lnSpc>
              <a:buFont typeface="Wingdings" pitchFamily="2" charset="2"/>
              <a:buChar char="Ø"/>
            </a:pP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It should be palatable &amp; </a:t>
            </a:r>
            <a:r>
              <a:rPr lang="en-US" sz="2800" dirty="0" smtClean="0">
                <a:latin typeface="Times New Roman" pitchFamily="18" charset="0"/>
                <a:cs typeface="Times New Roman" pitchFamily="18" charset="0"/>
              </a:rPr>
              <a:t>inexpensive.</a:t>
            </a:r>
            <a:endParaRPr lang="en-US" sz="2800" dirty="0">
              <a:latin typeface="Times New Roman" pitchFamily="18" charset="0"/>
              <a:cs typeface="Times New Roman" pitchFamily="18" charset="0"/>
            </a:endParaRPr>
          </a:p>
          <a:p>
            <a:pPr algn="just">
              <a:lnSpc>
                <a:spcPct val="150000"/>
              </a:lnSpc>
              <a:buFont typeface="Wingdings" pitchFamily="2" charset="2"/>
              <a:buChar char="Ø"/>
            </a:pPr>
            <a:r>
              <a:rPr lang="en-US" sz="2800" dirty="0" smtClean="0">
                <a:latin typeface="Times New Roman" pitchFamily="18" charset="0"/>
                <a:cs typeface="Times New Roman" pitchFamily="18" charset="0"/>
              </a:rPr>
              <a:t> </a:t>
            </a:r>
            <a:r>
              <a:rPr lang="en-US" sz="2800" dirty="0">
                <a:latin typeface="Times New Roman" pitchFamily="18" charset="0"/>
                <a:cs typeface="Times New Roman" pitchFamily="18" charset="0"/>
              </a:rPr>
              <a:t>It should probably inhibit </a:t>
            </a:r>
            <a:r>
              <a:rPr lang="en-US" sz="2800" dirty="0" smtClean="0">
                <a:latin typeface="Times New Roman" pitchFamily="18" charset="0"/>
                <a:cs typeface="Times New Roman" pitchFamily="18" charset="0"/>
              </a:rPr>
              <a:t>pepsin.</a:t>
            </a:r>
            <a:endParaRPr lang="en-US" sz="2800" dirty="0">
              <a:latin typeface="Times New Roman" pitchFamily="18" charset="0"/>
              <a:cs typeface="Times New Roman" pitchFamily="18" charset="0"/>
            </a:endParaRPr>
          </a:p>
          <a:p>
            <a:pPr algn="just"/>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57709343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lstStyle/>
          <a:p>
            <a:r>
              <a:rPr lang="en-US" b="1" dirty="0"/>
              <a:t>Classification-</a:t>
            </a:r>
            <a:endParaRPr lang="en-US" dirty="0"/>
          </a:p>
        </p:txBody>
      </p:sp>
      <p:sp>
        <p:nvSpPr>
          <p:cNvPr id="3" name="Content Placeholder 2"/>
          <p:cNvSpPr>
            <a:spLocks noGrp="1"/>
          </p:cNvSpPr>
          <p:nvPr>
            <p:ph idx="1"/>
          </p:nvPr>
        </p:nvSpPr>
        <p:spPr>
          <a:xfrm>
            <a:off x="228600" y="838200"/>
            <a:ext cx="8763000" cy="5715000"/>
          </a:xfrm>
        </p:spPr>
        <p:txBody>
          <a:bodyPr>
            <a:normAutofit fontScale="85000" lnSpcReduction="10000"/>
          </a:bodyPr>
          <a:lstStyle/>
          <a:p>
            <a:pPr algn="just">
              <a:lnSpc>
                <a:spcPct val="170000"/>
              </a:lnSpc>
            </a:pPr>
            <a:r>
              <a:rPr lang="en-US" b="1" dirty="0">
                <a:latin typeface="Times New Roman" pitchFamily="18" charset="0"/>
                <a:cs typeface="Times New Roman" pitchFamily="18" charset="0"/>
              </a:rPr>
              <a:t>I) Systemic Antacids-</a:t>
            </a:r>
            <a:endParaRPr lang="en-US" dirty="0">
              <a:latin typeface="Times New Roman" pitchFamily="18" charset="0"/>
              <a:cs typeface="Times New Roman" pitchFamily="18" charset="0"/>
            </a:endParaRPr>
          </a:p>
          <a:p>
            <a:pPr algn="just">
              <a:lnSpc>
                <a:spcPct val="170000"/>
              </a:lnSpc>
            </a:pPr>
            <a:r>
              <a:rPr lang="en-US" dirty="0">
                <a:latin typeface="Times New Roman" pitchFamily="18" charset="0"/>
                <a:cs typeface="Times New Roman" pitchFamily="18" charset="0"/>
              </a:rPr>
              <a:t>These are also called as absorbable antacids. </a:t>
            </a:r>
            <a:endParaRPr lang="en-US" dirty="0" smtClean="0">
              <a:latin typeface="Times New Roman" pitchFamily="18" charset="0"/>
              <a:cs typeface="Times New Roman" pitchFamily="18" charset="0"/>
            </a:endParaRPr>
          </a:p>
          <a:p>
            <a:pPr algn="just">
              <a:lnSpc>
                <a:spcPct val="170000"/>
              </a:lnSpc>
            </a:pPr>
            <a:r>
              <a:rPr lang="en-US" dirty="0" smtClean="0">
                <a:latin typeface="Times New Roman" pitchFamily="18" charset="0"/>
                <a:cs typeface="Times New Roman" pitchFamily="18" charset="0"/>
              </a:rPr>
              <a:t>They </a:t>
            </a:r>
            <a:r>
              <a:rPr lang="en-US" dirty="0">
                <a:latin typeface="Times New Roman" pitchFamily="18" charset="0"/>
                <a:cs typeface="Times New Roman" pitchFamily="18" charset="0"/>
              </a:rPr>
              <a:t>are water soluble and get readily </a:t>
            </a:r>
            <a:r>
              <a:rPr lang="en-US" dirty="0" smtClean="0">
                <a:latin typeface="Times New Roman" pitchFamily="18" charset="0"/>
                <a:cs typeface="Times New Roman" pitchFamily="18" charset="0"/>
              </a:rPr>
              <a:t>absorbed and </a:t>
            </a:r>
            <a:r>
              <a:rPr lang="en-US" dirty="0">
                <a:latin typeface="Times New Roman" pitchFamily="18" charset="0"/>
                <a:cs typeface="Times New Roman" pitchFamily="18" charset="0"/>
              </a:rPr>
              <a:t>produce systemic electrolyte alterations and finally systemic alkalosis. </a:t>
            </a:r>
            <a:endParaRPr lang="en-US" dirty="0" smtClean="0">
              <a:latin typeface="Times New Roman" pitchFamily="18" charset="0"/>
              <a:cs typeface="Times New Roman" pitchFamily="18" charset="0"/>
            </a:endParaRPr>
          </a:p>
          <a:p>
            <a:pPr algn="just">
              <a:lnSpc>
                <a:spcPct val="170000"/>
              </a:lnSpc>
            </a:pPr>
            <a:r>
              <a:rPr lang="en-US" dirty="0" smtClean="0">
                <a:latin typeface="Times New Roman" pitchFamily="18" charset="0"/>
                <a:cs typeface="Times New Roman" pitchFamily="18" charset="0"/>
              </a:rPr>
              <a:t>It causes retention </a:t>
            </a:r>
            <a:r>
              <a:rPr lang="en-US" dirty="0">
                <a:latin typeface="Times New Roman" pitchFamily="18" charset="0"/>
                <a:cs typeface="Times New Roman" pitchFamily="18" charset="0"/>
              </a:rPr>
              <a:t>of Na and electrolyte disturbances. </a:t>
            </a:r>
            <a:endParaRPr lang="en-US" dirty="0" smtClean="0">
              <a:latin typeface="Times New Roman" pitchFamily="18" charset="0"/>
              <a:cs typeface="Times New Roman" pitchFamily="18" charset="0"/>
            </a:endParaRPr>
          </a:p>
          <a:p>
            <a:pPr algn="just">
              <a:lnSpc>
                <a:spcPct val="170000"/>
              </a:lnSpc>
            </a:pPr>
            <a:r>
              <a:rPr lang="en-US" dirty="0" smtClean="0">
                <a:latin typeface="Times New Roman" pitchFamily="18" charset="0"/>
                <a:cs typeface="Times New Roman" pitchFamily="18" charset="0"/>
              </a:rPr>
              <a:t>Due </a:t>
            </a:r>
            <a:r>
              <a:rPr lang="en-US" dirty="0">
                <a:latin typeface="Times New Roman" pitchFamily="18" charset="0"/>
                <a:cs typeface="Times New Roman" pitchFamily="18" charset="0"/>
              </a:rPr>
              <a:t>to this acid base balance of the body </a:t>
            </a:r>
            <a:r>
              <a:rPr lang="en-US" dirty="0" smtClean="0">
                <a:latin typeface="Times New Roman" pitchFamily="18" charset="0"/>
                <a:cs typeface="Times New Roman" pitchFamily="18" charset="0"/>
              </a:rPr>
              <a:t>gets disturbed. e.g</a:t>
            </a:r>
            <a:r>
              <a:rPr lang="en-US" dirty="0">
                <a:latin typeface="Times New Roman" pitchFamily="18" charset="0"/>
                <a:cs typeface="Times New Roman" pitchFamily="18" charset="0"/>
              </a:rPr>
              <a:t>.- Sodium bicarbonate</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4466457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839200" cy="6324600"/>
          </a:xfrm>
        </p:spPr>
        <p:txBody>
          <a:bodyPr>
            <a:normAutofit fontScale="92500" lnSpcReduction="10000"/>
          </a:bodyPr>
          <a:lstStyle/>
          <a:p>
            <a:pPr algn="just">
              <a:lnSpc>
                <a:spcPct val="160000"/>
              </a:lnSpc>
            </a:pPr>
            <a:r>
              <a:rPr lang="en-US" b="1" dirty="0">
                <a:latin typeface="Times New Roman" pitchFamily="18" charset="0"/>
                <a:cs typeface="Times New Roman" pitchFamily="18" charset="0"/>
              </a:rPr>
              <a:t>II) Non Systemic Antacids- </a:t>
            </a:r>
            <a:endParaRPr lang="en-US" b="1" dirty="0" smtClean="0">
              <a:latin typeface="Times New Roman" pitchFamily="18" charset="0"/>
              <a:cs typeface="Times New Roman" pitchFamily="18" charset="0"/>
            </a:endParaRPr>
          </a:p>
          <a:p>
            <a:pPr algn="just">
              <a:lnSpc>
                <a:spcPct val="160000"/>
              </a:lnSpc>
            </a:pPr>
            <a:r>
              <a:rPr lang="en-US" dirty="0" smtClean="0">
                <a:latin typeface="Times New Roman" pitchFamily="18" charset="0"/>
                <a:cs typeface="Times New Roman" pitchFamily="18" charset="0"/>
              </a:rPr>
              <a:t>These </a:t>
            </a:r>
            <a:r>
              <a:rPr lang="en-US" dirty="0">
                <a:latin typeface="Times New Roman" pitchFamily="18" charset="0"/>
                <a:cs typeface="Times New Roman" pitchFamily="18" charset="0"/>
              </a:rPr>
              <a:t>are also called as Non absorbable antacids</a:t>
            </a:r>
            <a:r>
              <a:rPr lang="en-US" dirty="0" smtClean="0">
                <a:latin typeface="Times New Roman" pitchFamily="18" charset="0"/>
                <a:cs typeface="Times New Roman" pitchFamily="18" charset="0"/>
              </a:rPr>
              <a:t>.</a:t>
            </a:r>
          </a:p>
          <a:p>
            <a:pPr algn="just">
              <a:lnSpc>
                <a:spcPct val="160000"/>
              </a:lnSpc>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These compounds are generally water insoluble &amp; so do not get absorbed to a significant concentration in the system</a:t>
            </a:r>
            <a:r>
              <a:rPr lang="en-US" dirty="0" smtClean="0">
                <a:latin typeface="Times New Roman" pitchFamily="18" charset="0"/>
                <a:cs typeface="Times New Roman" pitchFamily="18" charset="0"/>
              </a:rPr>
              <a:t>.</a:t>
            </a:r>
          </a:p>
          <a:p>
            <a:pPr>
              <a:lnSpc>
                <a:spcPct val="160000"/>
              </a:lnSpc>
            </a:pPr>
            <a:r>
              <a:rPr lang="en-US" b="1" dirty="0">
                <a:latin typeface="Times New Roman" pitchFamily="18" charset="0"/>
                <a:cs typeface="Times New Roman" pitchFamily="18" charset="0"/>
              </a:rPr>
              <a:t>These are further classified as follows-</a:t>
            </a:r>
            <a:endParaRPr lang="en-US" dirty="0">
              <a:latin typeface="Times New Roman" pitchFamily="18" charset="0"/>
              <a:cs typeface="Times New Roman" pitchFamily="18" charset="0"/>
            </a:endParaRPr>
          </a:p>
          <a:p>
            <a:pPr>
              <a:lnSpc>
                <a:spcPct val="160000"/>
              </a:lnSpc>
            </a:pPr>
            <a:r>
              <a:rPr lang="en-US" b="1" dirty="0" smtClean="0">
                <a:latin typeface="Times New Roman" pitchFamily="18" charset="0"/>
                <a:cs typeface="Times New Roman" pitchFamily="18" charset="0"/>
              </a:rPr>
              <a:t>Aluminium </a:t>
            </a:r>
            <a:r>
              <a:rPr lang="en-US" b="1" dirty="0">
                <a:latin typeface="Times New Roman" pitchFamily="18" charset="0"/>
                <a:cs typeface="Times New Roman" pitchFamily="18" charset="0"/>
              </a:rPr>
              <a:t>containing </a:t>
            </a:r>
            <a:r>
              <a:rPr lang="en-US" b="1" dirty="0" smtClean="0">
                <a:latin typeface="Times New Roman" pitchFamily="18" charset="0"/>
                <a:cs typeface="Times New Roman" pitchFamily="18" charset="0"/>
              </a:rPr>
              <a:t>antacids</a:t>
            </a:r>
            <a:endParaRPr lang="en-US" dirty="0">
              <a:latin typeface="Times New Roman" pitchFamily="18" charset="0"/>
              <a:cs typeface="Times New Roman" pitchFamily="18" charset="0"/>
            </a:endParaRPr>
          </a:p>
          <a:p>
            <a:pPr>
              <a:lnSpc>
                <a:spcPct val="160000"/>
              </a:lnSpc>
            </a:pPr>
            <a:r>
              <a:rPr lang="en-US" dirty="0" smtClean="0">
                <a:latin typeface="Times New Roman" pitchFamily="18" charset="0"/>
                <a:cs typeface="Times New Roman" pitchFamily="18" charset="0"/>
              </a:rPr>
              <a:t>E.g- </a:t>
            </a:r>
            <a:r>
              <a:rPr lang="en-US" dirty="0">
                <a:latin typeface="Times New Roman" pitchFamily="18" charset="0"/>
                <a:cs typeface="Times New Roman" pitchFamily="18" charset="0"/>
              </a:rPr>
              <a:t>Aluminium hydroxide, aluminium phosphate</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lnSpc>
                <a:spcPct val="160000"/>
              </a:lnSpc>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8232226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381000"/>
            <a:ext cx="8763000" cy="5715000"/>
          </a:xfrm>
        </p:spPr>
        <p:txBody>
          <a:bodyPr>
            <a:normAutofit/>
          </a:bodyPr>
          <a:lstStyle/>
          <a:p>
            <a:pPr algn="just">
              <a:lnSpc>
                <a:spcPct val="170000"/>
              </a:lnSpc>
            </a:pPr>
            <a:r>
              <a:rPr lang="en-US" dirty="0" smtClean="0">
                <a:latin typeface="Times New Roman" pitchFamily="18" charset="0"/>
                <a:cs typeface="Times New Roman" pitchFamily="18" charset="0"/>
              </a:rPr>
              <a:t> </a:t>
            </a:r>
            <a:r>
              <a:rPr lang="en-US" b="1" dirty="0">
                <a:latin typeface="Times New Roman" pitchFamily="18" charset="0"/>
                <a:cs typeface="Times New Roman" pitchFamily="18" charset="0"/>
              </a:rPr>
              <a:t>Calcium containing </a:t>
            </a:r>
            <a:r>
              <a:rPr lang="en-US" b="1" dirty="0" smtClean="0">
                <a:latin typeface="Times New Roman" pitchFamily="18" charset="0"/>
                <a:cs typeface="Times New Roman" pitchFamily="18" charset="0"/>
              </a:rPr>
              <a:t>antacid</a:t>
            </a:r>
            <a:endParaRPr lang="en-US" dirty="0">
              <a:latin typeface="Times New Roman" pitchFamily="18" charset="0"/>
              <a:cs typeface="Times New Roman" pitchFamily="18" charset="0"/>
            </a:endParaRPr>
          </a:p>
          <a:p>
            <a:pPr algn="just">
              <a:lnSpc>
                <a:spcPct val="170000"/>
              </a:lnSpc>
            </a:pPr>
            <a:r>
              <a:rPr lang="en-US" dirty="0" smtClean="0">
                <a:latin typeface="Times New Roman" pitchFamily="18" charset="0"/>
                <a:cs typeface="Times New Roman" pitchFamily="18" charset="0"/>
              </a:rPr>
              <a:t>E. g- </a:t>
            </a:r>
            <a:r>
              <a:rPr lang="en-US" dirty="0">
                <a:latin typeface="Times New Roman" pitchFamily="18" charset="0"/>
                <a:cs typeface="Times New Roman" pitchFamily="18" charset="0"/>
              </a:rPr>
              <a:t>Calcium carbonate, Calcium hydroxide, Tribasic Calcium phosphate.</a:t>
            </a:r>
          </a:p>
          <a:p>
            <a:pPr algn="just">
              <a:lnSpc>
                <a:spcPct val="170000"/>
              </a:lnSpc>
            </a:pPr>
            <a:r>
              <a:rPr lang="en-US" dirty="0" smtClean="0">
                <a:latin typeface="Times New Roman" pitchFamily="18" charset="0"/>
                <a:cs typeface="Times New Roman" pitchFamily="18" charset="0"/>
              </a:rPr>
              <a:t> </a:t>
            </a:r>
            <a:r>
              <a:rPr lang="en-US" b="1" dirty="0">
                <a:latin typeface="Times New Roman" pitchFamily="18" charset="0"/>
                <a:cs typeface="Times New Roman" pitchFamily="18" charset="0"/>
              </a:rPr>
              <a:t>Magnesium containing </a:t>
            </a:r>
            <a:r>
              <a:rPr lang="en-US" b="1" dirty="0" err="1">
                <a:latin typeface="Times New Roman" pitchFamily="18" charset="0"/>
                <a:cs typeface="Times New Roman" pitchFamily="18" charset="0"/>
              </a:rPr>
              <a:t>antacid</a:t>
            </a:r>
            <a:r>
              <a:rPr lang="en-US" dirty="0" err="1">
                <a:latin typeface="Times New Roman" pitchFamily="18" charset="0"/>
                <a:cs typeface="Times New Roman" pitchFamily="18" charset="0"/>
              </a:rPr>
              <a:t>e</a:t>
            </a:r>
            <a:r>
              <a:rPr lang="en-US" dirty="0">
                <a:latin typeface="Times New Roman" pitchFamily="18" charset="0"/>
                <a:cs typeface="Times New Roman" pitchFamily="18" charset="0"/>
              </a:rPr>
              <a:t>.</a:t>
            </a:r>
          </a:p>
          <a:p>
            <a:pPr algn="just">
              <a:lnSpc>
                <a:spcPct val="170000"/>
              </a:lnSpc>
            </a:pPr>
            <a:r>
              <a:rPr lang="en-US" dirty="0">
                <a:latin typeface="Times New Roman" pitchFamily="18" charset="0"/>
                <a:cs typeface="Times New Roman" pitchFamily="18" charset="0"/>
              </a:rPr>
              <a:t>g- Magnesium carbonate, Magnesium </a:t>
            </a:r>
            <a:r>
              <a:rPr lang="en-US" dirty="0" err="1">
                <a:latin typeface="Times New Roman" pitchFamily="18" charset="0"/>
                <a:cs typeface="Times New Roman" pitchFamily="18" charset="0"/>
              </a:rPr>
              <a:t>trisilicate</a:t>
            </a:r>
            <a:r>
              <a:rPr lang="en-US" dirty="0">
                <a:latin typeface="Times New Roman" pitchFamily="18" charset="0"/>
                <a:cs typeface="Times New Roman" pitchFamily="18" charset="0"/>
              </a:rPr>
              <a:t>, Magnesium oxide</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3381944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808037"/>
            <a:ext cx="8763000" cy="4144963"/>
          </a:xfrm>
        </p:spPr>
        <p:txBody>
          <a:bodyPr>
            <a:noAutofit/>
          </a:bodyPr>
          <a:lstStyle/>
          <a:p>
            <a:pPr algn="just">
              <a:lnSpc>
                <a:spcPct val="170000"/>
              </a:lnSpc>
            </a:pPr>
            <a:r>
              <a:rPr lang="en-US" sz="2800" b="1" dirty="0" smtClean="0">
                <a:latin typeface="Times New Roman" pitchFamily="18" charset="0"/>
                <a:cs typeface="Times New Roman" pitchFamily="18" charset="0"/>
              </a:rPr>
              <a:t>Combination antacid preparation-</a:t>
            </a:r>
            <a:endParaRPr lang="en-US" sz="2800" dirty="0" smtClean="0">
              <a:latin typeface="Times New Roman" pitchFamily="18" charset="0"/>
              <a:cs typeface="Times New Roman" pitchFamily="18" charset="0"/>
            </a:endParaRPr>
          </a:p>
          <a:p>
            <a:pPr algn="just">
              <a:lnSpc>
                <a:spcPct val="170000"/>
              </a:lnSpc>
            </a:pPr>
            <a:r>
              <a:rPr lang="en-US" sz="2800" dirty="0" smtClean="0">
                <a:latin typeface="Times New Roman" pitchFamily="18" charset="0"/>
                <a:cs typeface="Times New Roman" pitchFamily="18" charset="0"/>
              </a:rPr>
              <a:t>Combination of Al(OH)</a:t>
            </a:r>
            <a:r>
              <a:rPr lang="en-US" sz="2800" baseline="-25000" dirty="0" smtClean="0">
                <a:latin typeface="Times New Roman" pitchFamily="18" charset="0"/>
                <a:cs typeface="Times New Roman" pitchFamily="18" charset="0"/>
              </a:rPr>
              <a:t>3</a:t>
            </a:r>
            <a:r>
              <a:rPr lang="en-US" sz="2800" dirty="0" smtClean="0">
                <a:latin typeface="Times New Roman" pitchFamily="18" charset="0"/>
                <a:cs typeface="Times New Roman" pitchFamily="18" charset="0"/>
              </a:rPr>
              <a:t> gel and Mg(OH)</a:t>
            </a:r>
            <a:r>
              <a:rPr lang="en-US" sz="2800" baseline="-25000" dirty="0" smtClean="0">
                <a:latin typeface="Times New Roman" pitchFamily="18" charset="0"/>
                <a:cs typeface="Times New Roman" pitchFamily="18" charset="0"/>
              </a:rPr>
              <a:t>2</a:t>
            </a:r>
            <a:endParaRPr lang="en-US" sz="2800" dirty="0" smtClean="0">
              <a:latin typeface="Times New Roman" pitchFamily="18" charset="0"/>
              <a:cs typeface="Times New Roman" pitchFamily="18" charset="0"/>
            </a:endParaRPr>
          </a:p>
          <a:p>
            <a:pPr algn="just">
              <a:lnSpc>
                <a:spcPct val="170000"/>
              </a:lnSpc>
            </a:pPr>
            <a:r>
              <a:rPr lang="en-US" sz="2800" dirty="0" smtClean="0">
                <a:latin typeface="Times New Roman" pitchFamily="18" charset="0"/>
                <a:cs typeface="Times New Roman" pitchFamily="18" charset="0"/>
              </a:rPr>
              <a:t>Combination of </a:t>
            </a:r>
            <a:r>
              <a:rPr lang="en-US" sz="2800" dirty="0">
                <a:latin typeface="Times New Roman" pitchFamily="18" charset="0"/>
                <a:cs typeface="Times New Roman" pitchFamily="18" charset="0"/>
              </a:rPr>
              <a:t>Al(OH)</a:t>
            </a:r>
            <a:r>
              <a:rPr lang="en-US" sz="2800" baseline="-25000" dirty="0">
                <a:latin typeface="Times New Roman" pitchFamily="18" charset="0"/>
                <a:cs typeface="Times New Roman" pitchFamily="18" charset="0"/>
              </a:rPr>
              <a:t>3</a:t>
            </a:r>
            <a:r>
              <a:rPr lang="en-US" sz="2800" dirty="0">
                <a:latin typeface="Times New Roman" pitchFamily="18" charset="0"/>
                <a:cs typeface="Times New Roman" pitchFamily="18" charset="0"/>
              </a:rPr>
              <a:t> gel and </a:t>
            </a:r>
            <a:r>
              <a:rPr lang="en-US" sz="2800" dirty="0" smtClean="0">
                <a:latin typeface="Times New Roman" pitchFamily="18" charset="0"/>
                <a:cs typeface="Times New Roman" pitchFamily="18" charset="0"/>
              </a:rPr>
              <a:t>Magnesium </a:t>
            </a:r>
            <a:r>
              <a:rPr lang="en-US" sz="2800" dirty="0" err="1" smtClean="0">
                <a:latin typeface="Times New Roman" pitchFamily="18" charset="0"/>
                <a:cs typeface="Times New Roman" pitchFamily="18" charset="0"/>
              </a:rPr>
              <a:t>trisilicate</a:t>
            </a:r>
            <a:endParaRPr lang="en-US" sz="2800" dirty="0" smtClean="0">
              <a:latin typeface="Times New Roman" pitchFamily="18" charset="0"/>
              <a:cs typeface="Times New Roman" pitchFamily="18" charset="0"/>
            </a:endParaRPr>
          </a:p>
          <a:p>
            <a:pPr algn="just">
              <a:lnSpc>
                <a:spcPct val="170000"/>
              </a:lnSpc>
            </a:pPr>
            <a:r>
              <a:rPr lang="en-US" sz="2800" dirty="0" smtClean="0">
                <a:latin typeface="Times New Roman" pitchFamily="18" charset="0"/>
                <a:cs typeface="Times New Roman" pitchFamily="18" charset="0"/>
              </a:rPr>
              <a:t>Combination of </a:t>
            </a:r>
            <a:r>
              <a:rPr lang="en-US" sz="2800" dirty="0">
                <a:latin typeface="Times New Roman" pitchFamily="18" charset="0"/>
                <a:cs typeface="Times New Roman" pitchFamily="18" charset="0"/>
              </a:rPr>
              <a:t>Al(OH)</a:t>
            </a:r>
            <a:r>
              <a:rPr lang="en-US" sz="2800" baseline="-25000" dirty="0">
                <a:latin typeface="Times New Roman" pitchFamily="18" charset="0"/>
                <a:cs typeface="Times New Roman" pitchFamily="18" charset="0"/>
              </a:rPr>
              <a:t>3</a:t>
            </a:r>
            <a:r>
              <a:rPr lang="en-US" sz="2800" dirty="0">
                <a:latin typeface="Times New Roman" pitchFamily="18" charset="0"/>
                <a:cs typeface="Times New Roman" pitchFamily="18" charset="0"/>
              </a:rPr>
              <a:t> gel </a:t>
            </a:r>
            <a:r>
              <a:rPr lang="en-US" sz="2800" dirty="0" err="1">
                <a:latin typeface="Times New Roman" pitchFamily="18" charset="0"/>
                <a:cs typeface="Times New Roman" pitchFamily="18" charset="0"/>
              </a:rPr>
              <a:t>gel</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and CaCO</a:t>
            </a:r>
            <a:r>
              <a:rPr lang="en-US" sz="2800" baseline="-25000" dirty="0" smtClean="0">
                <a:latin typeface="Times New Roman" pitchFamily="18" charset="0"/>
                <a:cs typeface="Times New Roman" pitchFamily="18" charset="0"/>
              </a:rPr>
              <a:t>3</a:t>
            </a:r>
          </a:p>
          <a:p>
            <a:pPr algn="just">
              <a:lnSpc>
                <a:spcPct val="170000"/>
              </a:lnSpc>
            </a:pPr>
            <a:r>
              <a:rPr lang="en-US" sz="2800" dirty="0" smtClean="0">
                <a:latin typeface="Times New Roman" pitchFamily="18" charset="0"/>
                <a:cs typeface="Times New Roman" pitchFamily="18" charset="0"/>
              </a:rPr>
              <a:t>Combination of </a:t>
            </a:r>
            <a:r>
              <a:rPr lang="en-US" sz="2800" dirty="0">
                <a:latin typeface="Times New Roman" pitchFamily="18" charset="0"/>
                <a:cs typeface="Times New Roman" pitchFamily="18" charset="0"/>
              </a:rPr>
              <a:t>Al(OH)</a:t>
            </a:r>
            <a:r>
              <a:rPr lang="en-US" sz="2800" baseline="-25000" dirty="0">
                <a:latin typeface="Times New Roman" pitchFamily="18" charset="0"/>
                <a:cs typeface="Times New Roman" pitchFamily="18" charset="0"/>
              </a:rPr>
              <a:t>3</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gel,</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CaCO</a:t>
            </a:r>
            <a:r>
              <a:rPr lang="en-US" sz="2800" baseline="-25000" dirty="0" smtClean="0">
                <a:latin typeface="Times New Roman" pitchFamily="18" charset="0"/>
                <a:cs typeface="Times New Roman" pitchFamily="18" charset="0"/>
              </a:rPr>
              <a:t>3</a:t>
            </a:r>
            <a:r>
              <a:rPr lang="en-US" sz="2800" dirty="0" smtClean="0">
                <a:latin typeface="Times New Roman" pitchFamily="18" charset="0"/>
                <a:cs typeface="Times New Roman" pitchFamily="18" charset="0"/>
              </a:rPr>
              <a:t> and </a:t>
            </a:r>
            <a:r>
              <a:rPr lang="en-US" sz="2800" dirty="0">
                <a:latin typeface="Times New Roman" pitchFamily="18" charset="0"/>
                <a:cs typeface="Times New Roman" pitchFamily="18" charset="0"/>
              </a:rPr>
              <a:t>Mg(OH)</a:t>
            </a:r>
            <a:r>
              <a:rPr lang="en-US" sz="2800" baseline="-25000" dirty="0">
                <a:latin typeface="Times New Roman" pitchFamily="18" charset="0"/>
                <a:cs typeface="Times New Roman" pitchFamily="18" charset="0"/>
              </a:rPr>
              <a:t>2</a:t>
            </a:r>
            <a:endParaRPr lang="en-US" sz="2800" dirty="0">
              <a:latin typeface="Times New Roman" pitchFamily="18" charset="0"/>
              <a:cs typeface="Times New Roman" pitchFamily="18" charset="0"/>
            </a:endParaRPr>
          </a:p>
          <a:p>
            <a:pPr algn="just">
              <a:lnSpc>
                <a:spcPct val="170000"/>
              </a:lnSpc>
            </a:pPr>
            <a:endParaRPr lang="en-US" sz="2800" dirty="0" smtClean="0">
              <a:latin typeface="Times New Roman" pitchFamily="18" charset="0"/>
              <a:cs typeface="Times New Roman" pitchFamily="18" charset="0"/>
            </a:endParaRPr>
          </a:p>
          <a:p>
            <a:pPr algn="just">
              <a:lnSpc>
                <a:spcPct val="170000"/>
              </a:lnSpc>
            </a:pPr>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38922222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500" b="1" dirty="0" smtClean="0">
                <a:latin typeface="Times New Roman" pitchFamily="18" charset="0"/>
                <a:cs typeface="Times New Roman" pitchFamily="18" charset="0"/>
              </a:rPr>
              <a:t/>
            </a:r>
            <a:br>
              <a:rPr lang="en-US" sz="3500" b="1" dirty="0" smtClean="0">
                <a:latin typeface="Times New Roman" pitchFamily="18" charset="0"/>
                <a:cs typeface="Times New Roman" pitchFamily="18" charset="0"/>
              </a:rPr>
            </a:br>
            <a:r>
              <a:rPr lang="en-US" sz="3500" b="1" dirty="0" smtClean="0">
                <a:latin typeface="Times New Roman" pitchFamily="18" charset="0"/>
                <a:cs typeface="Times New Roman" pitchFamily="18" charset="0"/>
              </a:rPr>
              <a:t>Rational </a:t>
            </a:r>
            <a:r>
              <a:rPr lang="en-US" sz="3500" b="1" dirty="0">
                <a:latin typeface="Times New Roman" pitchFamily="18" charset="0"/>
                <a:cs typeface="Times New Roman" pitchFamily="18" charset="0"/>
              </a:rPr>
              <a:t>behind the combination of antacid preparations</a:t>
            </a:r>
            <a:r>
              <a:rPr lang="en-US" sz="3500" dirty="0">
                <a:latin typeface="Times New Roman" pitchFamily="18" charset="0"/>
                <a:cs typeface="Times New Roman" pitchFamily="18" charset="0"/>
              </a:rPr>
              <a:t/>
            </a:r>
            <a:br>
              <a:rPr lang="en-US" sz="3500" dirty="0">
                <a:latin typeface="Times New Roman" pitchFamily="18" charset="0"/>
                <a:cs typeface="Times New Roman" pitchFamily="18" charset="0"/>
              </a:rPr>
            </a:br>
            <a:endParaRPr lang="en-US" sz="3500" dirty="0">
              <a:latin typeface="Times New Roman" pitchFamily="18" charset="0"/>
              <a:cs typeface="Times New Roman" pitchFamily="18" charset="0"/>
            </a:endParaRPr>
          </a:p>
        </p:txBody>
      </p:sp>
      <p:sp>
        <p:nvSpPr>
          <p:cNvPr id="3" name="Content Placeholder 2"/>
          <p:cNvSpPr>
            <a:spLocks noGrp="1"/>
          </p:cNvSpPr>
          <p:nvPr>
            <p:ph idx="1"/>
          </p:nvPr>
        </p:nvSpPr>
        <p:spPr>
          <a:xfrm>
            <a:off x="152400" y="1143000"/>
            <a:ext cx="8915400" cy="5715000"/>
          </a:xfrm>
        </p:spPr>
        <p:txBody>
          <a:bodyPr>
            <a:normAutofit fontScale="85000" lnSpcReduction="10000"/>
          </a:bodyPr>
          <a:lstStyle/>
          <a:p>
            <a:pPr marL="0" indent="0" algn="just">
              <a:lnSpc>
                <a:spcPct val="170000"/>
              </a:lnSpc>
              <a:buNone/>
            </a:pPr>
            <a:r>
              <a:rPr lang="en-US" dirty="0" smtClean="0">
                <a:latin typeface="Times New Roman" pitchFamily="18" charset="0"/>
                <a:cs typeface="Times New Roman" pitchFamily="18" charset="0"/>
              </a:rPr>
              <a:t>1. No </a:t>
            </a:r>
            <a:r>
              <a:rPr lang="en-US" dirty="0">
                <a:latin typeface="Times New Roman" pitchFamily="18" charset="0"/>
                <a:cs typeface="Times New Roman" pitchFamily="18" charset="0"/>
              </a:rPr>
              <a:t>single antacid meets all requirements for ideal antacid hence many marketed </a:t>
            </a:r>
            <a:r>
              <a:rPr lang="en-US" dirty="0" smtClean="0">
                <a:latin typeface="Times New Roman" pitchFamily="18" charset="0"/>
                <a:cs typeface="Times New Roman" pitchFamily="18" charset="0"/>
              </a:rPr>
              <a:t>antacid preparations </a:t>
            </a:r>
            <a:r>
              <a:rPr lang="en-US" dirty="0">
                <a:latin typeface="Times New Roman" pitchFamily="18" charset="0"/>
                <a:cs typeface="Times New Roman" pitchFamily="18" charset="0"/>
              </a:rPr>
              <a:t>contain more than one drug.</a:t>
            </a:r>
          </a:p>
          <a:p>
            <a:pPr marL="0" indent="0" algn="just">
              <a:lnSpc>
                <a:spcPct val="170000"/>
              </a:lnSpc>
              <a:buNone/>
            </a:pPr>
            <a:r>
              <a:rPr lang="en-US" dirty="0">
                <a:latin typeface="Times New Roman" pitchFamily="18" charset="0"/>
                <a:cs typeface="Times New Roman" pitchFamily="18" charset="0"/>
              </a:rPr>
              <a:t>2. Antacids are used in combination </a:t>
            </a:r>
            <a:r>
              <a:rPr lang="en-US" dirty="0" smtClean="0">
                <a:latin typeface="Times New Roman" pitchFamily="18" charset="0"/>
                <a:cs typeface="Times New Roman" pitchFamily="18" charset="0"/>
              </a:rPr>
              <a:t>because,</a:t>
            </a:r>
            <a:endParaRPr lang="en-US" dirty="0">
              <a:latin typeface="Times New Roman" pitchFamily="18" charset="0"/>
              <a:cs typeface="Times New Roman" pitchFamily="18" charset="0"/>
            </a:endParaRPr>
          </a:p>
          <a:p>
            <a:pPr marL="0" indent="0" algn="just">
              <a:lnSpc>
                <a:spcPct val="170000"/>
              </a:lnSpc>
              <a:buNone/>
            </a:pPr>
            <a:r>
              <a:rPr lang="en-US" dirty="0">
                <a:latin typeface="Times New Roman" pitchFamily="18" charset="0"/>
                <a:cs typeface="Times New Roman" pitchFamily="18" charset="0"/>
              </a:rPr>
              <a:t>i) To balance constipating effect of Aluminium &amp; Calcium antacids with laxative effect </a:t>
            </a:r>
            <a:r>
              <a:rPr lang="en-US" dirty="0" smtClean="0">
                <a:latin typeface="Times New Roman" pitchFamily="18" charset="0"/>
                <a:cs typeface="Times New Roman" pitchFamily="18" charset="0"/>
              </a:rPr>
              <a:t>of Magnesium </a:t>
            </a:r>
            <a:r>
              <a:rPr lang="en-US" dirty="0">
                <a:latin typeface="Times New Roman" pitchFamily="18" charset="0"/>
                <a:cs typeface="Times New Roman" pitchFamily="18" charset="0"/>
              </a:rPr>
              <a:t>antacid.</a:t>
            </a:r>
          </a:p>
          <a:p>
            <a:pPr marL="0" indent="0" algn="just">
              <a:lnSpc>
                <a:spcPct val="170000"/>
              </a:lnSpc>
              <a:buNone/>
            </a:pPr>
            <a:r>
              <a:rPr lang="en-US" dirty="0" err="1" smtClean="0">
                <a:latin typeface="Times New Roman" pitchFamily="18" charset="0"/>
                <a:cs typeface="Times New Roman" pitchFamily="18" charset="0"/>
              </a:rPr>
              <a:t>e.g.Aluminium</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Hydroxide and Magnesium hydroxide, Aluminium Hydroxide gel </a:t>
            </a:r>
            <a:r>
              <a:rPr lang="en-US" dirty="0" smtClean="0">
                <a:latin typeface="Times New Roman" pitchFamily="18" charset="0"/>
                <a:cs typeface="Times New Roman" pitchFamily="18" charset="0"/>
              </a:rPr>
              <a:t>and Magnesium trisilicate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612948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15400" cy="6400800"/>
          </a:xfrm>
        </p:spPr>
        <p:txBody>
          <a:bodyPr>
            <a:normAutofit fontScale="92500"/>
          </a:bodyPr>
          <a:lstStyle/>
          <a:p>
            <a:pPr marL="0" indent="0" algn="just">
              <a:lnSpc>
                <a:spcPct val="150000"/>
              </a:lnSpc>
              <a:buNone/>
            </a:pPr>
            <a:r>
              <a:rPr lang="en-US" dirty="0">
                <a:latin typeface="Times New Roman" pitchFamily="18" charset="0"/>
                <a:cs typeface="Times New Roman" pitchFamily="18" charset="0"/>
              </a:rPr>
              <a:t>ii) Some antacids produces rapid onset of action (e.g. Calcium carbonate) and some </a:t>
            </a:r>
            <a:r>
              <a:rPr lang="en-US" dirty="0" smtClean="0">
                <a:latin typeface="Times New Roman" pitchFamily="18" charset="0"/>
                <a:cs typeface="Times New Roman" pitchFamily="18" charset="0"/>
              </a:rPr>
              <a:t>antacids induces </a:t>
            </a:r>
            <a:r>
              <a:rPr lang="en-US" dirty="0">
                <a:latin typeface="Times New Roman" pitchFamily="18" charset="0"/>
                <a:cs typeface="Times New Roman" pitchFamily="18" charset="0"/>
              </a:rPr>
              <a:t>slow action but for longer period (e.g. Aluminium hydroxide</a:t>
            </a:r>
            <a:r>
              <a:rPr lang="en-US" dirty="0" smtClean="0">
                <a:latin typeface="Times New Roman" pitchFamily="18" charset="0"/>
                <a:cs typeface="Times New Roman" pitchFamily="18" charset="0"/>
              </a:rPr>
              <a:t>).</a:t>
            </a:r>
          </a:p>
          <a:p>
            <a:pPr marL="0" indent="0" algn="just">
              <a:lnSpc>
                <a:spcPct val="150000"/>
              </a:lnSpc>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H</a:t>
            </a:r>
            <a:r>
              <a:rPr lang="en-US" dirty="0" smtClean="0">
                <a:latin typeface="Times New Roman" pitchFamily="18" charset="0"/>
                <a:cs typeface="Times New Roman" pitchFamily="18" charset="0"/>
              </a:rPr>
              <a:t>ence </a:t>
            </a:r>
            <a:r>
              <a:rPr lang="en-US" dirty="0">
                <a:latin typeface="Times New Roman" pitchFamily="18" charset="0"/>
                <a:cs typeface="Times New Roman" pitchFamily="18" charset="0"/>
              </a:rPr>
              <a:t>to get </a:t>
            </a:r>
            <a:r>
              <a:rPr lang="en-US" dirty="0" smtClean="0">
                <a:latin typeface="Times New Roman" pitchFamily="18" charset="0"/>
                <a:cs typeface="Times New Roman" pitchFamily="18" charset="0"/>
              </a:rPr>
              <a:t>rapid &amp; </a:t>
            </a:r>
            <a:r>
              <a:rPr lang="en-US" dirty="0">
                <a:latin typeface="Times New Roman" pitchFamily="18" charset="0"/>
                <a:cs typeface="Times New Roman" pitchFamily="18" charset="0"/>
              </a:rPr>
              <a:t>longer duration of action antacids are used in combination.</a:t>
            </a:r>
          </a:p>
          <a:p>
            <a:pPr marL="0" indent="0" algn="just">
              <a:lnSpc>
                <a:spcPct val="150000"/>
              </a:lnSpc>
              <a:buNone/>
            </a:pPr>
            <a:r>
              <a:rPr lang="en-US" dirty="0">
                <a:latin typeface="Times New Roman" pitchFamily="18" charset="0"/>
                <a:cs typeface="Times New Roman" pitchFamily="18" charset="0"/>
              </a:rPr>
              <a:t>3. Few antacids contain </a:t>
            </a:r>
            <a:r>
              <a:rPr lang="en-US" dirty="0" err="1" smtClean="0">
                <a:latin typeface="Times New Roman" pitchFamily="18" charset="0"/>
                <a:cs typeface="Times New Roman" pitchFamily="18" charset="0"/>
              </a:rPr>
              <a:t>antiflatulents</a:t>
            </a:r>
            <a:r>
              <a:rPr lang="en-US" dirty="0" smtClean="0">
                <a:latin typeface="Times New Roman" pitchFamily="18" charset="0"/>
                <a:cs typeface="Times New Roman" pitchFamily="18" charset="0"/>
              </a:rPr>
              <a:t>.</a:t>
            </a:r>
          </a:p>
          <a:p>
            <a:pPr marL="0" indent="0" algn="just">
              <a:lnSpc>
                <a:spcPct val="150000"/>
              </a:lnSpc>
              <a:buNone/>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e.g. </a:t>
            </a:r>
            <a:r>
              <a:rPr lang="en-US" dirty="0" err="1">
                <a:latin typeface="Times New Roman" pitchFamily="18" charset="0"/>
                <a:cs typeface="Times New Roman" pitchFamily="18" charset="0"/>
              </a:rPr>
              <a:t>Simethicone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dimethicone</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and reflux </a:t>
            </a:r>
            <a:r>
              <a:rPr lang="en-US" dirty="0">
                <a:latin typeface="Times New Roman" pitchFamily="18" charset="0"/>
                <a:cs typeface="Times New Roman" pitchFamily="18" charset="0"/>
              </a:rPr>
              <a:t>suppressants like </a:t>
            </a:r>
            <a:r>
              <a:rPr lang="en-US" dirty="0" err="1">
                <a:latin typeface="Times New Roman" pitchFamily="18" charset="0"/>
                <a:cs typeface="Times New Roman" pitchFamily="18" charset="0"/>
              </a:rPr>
              <a:t>alginic</a:t>
            </a:r>
            <a:r>
              <a:rPr lang="en-US" dirty="0">
                <a:latin typeface="Times New Roman" pitchFamily="18" charset="0"/>
                <a:cs typeface="Times New Roman" pitchFamily="18" charset="0"/>
              </a:rPr>
              <a:t> acid.</a:t>
            </a:r>
          </a:p>
          <a:p>
            <a:pPr algn="just">
              <a:lnSpc>
                <a:spcPct val="150000"/>
              </a:lnSpc>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890483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76200"/>
            <a:ext cx="8915400" cy="6629400"/>
          </a:xfrm>
        </p:spPr>
        <p:txBody>
          <a:bodyPr>
            <a:normAutofit/>
          </a:bodyPr>
          <a:lstStyle/>
          <a:p>
            <a:pPr algn="just">
              <a:lnSpc>
                <a:spcPct val="150000"/>
              </a:lnSpc>
            </a:pPr>
            <a:r>
              <a:rPr lang="en-US" b="1" dirty="0">
                <a:latin typeface="Times New Roman" pitchFamily="18" charset="0"/>
                <a:cs typeface="Times New Roman" pitchFamily="18" charset="0"/>
              </a:rPr>
              <a:t>Examples:</a:t>
            </a:r>
            <a:endParaRPr lang="en-US" dirty="0">
              <a:latin typeface="Times New Roman" pitchFamily="18" charset="0"/>
              <a:cs typeface="Times New Roman" pitchFamily="18" charset="0"/>
            </a:endParaRPr>
          </a:p>
          <a:p>
            <a:pPr marL="0" indent="0" algn="just">
              <a:lnSpc>
                <a:spcPct val="170000"/>
              </a:lnSpc>
              <a:buNone/>
            </a:pPr>
            <a:r>
              <a:rPr lang="en-US" dirty="0">
                <a:latin typeface="Times New Roman" pitchFamily="18" charset="0"/>
                <a:cs typeface="Times New Roman" pitchFamily="18" charset="0"/>
              </a:rPr>
              <a:t>1. Al(OH)</a:t>
            </a:r>
            <a:r>
              <a:rPr lang="en-US" baseline="-25000" dirty="0">
                <a:latin typeface="Times New Roman" pitchFamily="18" charset="0"/>
                <a:cs typeface="Times New Roman" pitchFamily="18" charset="0"/>
              </a:rPr>
              <a:t>3</a:t>
            </a:r>
            <a:r>
              <a:rPr lang="en-US" dirty="0">
                <a:latin typeface="Times New Roman" pitchFamily="18" charset="0"/>
                <a:cs typeface="Times New Roman" pitchFamily="18" charset="0"/>
              </a:rPr>
              <a:t> gel and Mg(OH)</a:t>
            </a:r>
            <a:r>
              <a:rPr lang="en-US" baseline="-25000" dirty="0">
                <a:latin typeface="Times New Roman" pitchFamily="18" charset="0"/>
                <a:cs typeface="Times New Roman" pitchFamily="18" charset="0"/>
              </a:rPr>
              <a:t>2</a:t>
            </a:r>
            <a:endParaRPr lang="en-US" dirty="0">
              <a:latin typeface="Times New Roman" pitchFamily="18" charset="0"/>
              <a:cs typeface="Times New Roman" pitchFamily="18" charset="0"/>
            </a:endParaRPr>
          </a:p>
          <a:p>
            <a:pPr marL="0" indent="0" algn="just">
              <a:lnSpc>
                <a:spcPct val="150000"/>
              </a:lnSpc>
              <a:buNone/>
            </a:pPr>
            <a:r>
              <a:rPr lang="en-US" dirty="0" smtClean="0">
                <a:latin typeface="Times New Roman" pitchFamily="18" charset="0"/>
                <a:cs typeface="Times New Roman" pitchFamily="18" charset="0"/>
              </a:rPr>
              <a:t>2</a:t>
            </a:r>
            <a:r>
              <a:rPr lang="en-US" dirty="0">
                <a:latin typeface="Times New Roman" pitchFamily="18" charset="0"/>
                <a:cs typeface="Times New Roman" pitchFamily="18" charset="0"/>
              </a:rPr>
              <a:t>. Al(OH)</a:t>
            </a:r>
            <a:r>
              <a:rPr lang="en-US" baseline="-25000" dirty="0">
                <a:latin typeface="Times New Roman" pitchFamily="18" charset="0"/>
                <a:cs typeface="Times New Roman" pitchFamily="18" charset="0"/>
              </a:rPr>
              <a:t>3</a:t>
            </a:r>
            <a:r>
              <a:rPr lang="en-US" dirty="0">
                <a:latin typeface="Times New Roman" pitchFamily="18" charset="0"/>
                <a:cs typeface="Times New Roman" pitchFamily="18" charset="0"/>
              </a:rPr>
              <a:t> gel and Magnesium </a:t>
            </a:r>
            <a:r>
              <a:rPr lang="en-US" dirty="0" err="1">
                <a:latin typeface="Times New Roman" pitchFamily="18" charset="0"/>
                <a:cs typeface="Times New Roman" pitchFamily="18" charset="0"/>
              </a:rPr>
              <a:t>trisilicate</a:t>
            </a:r>
            <a:endParaRPr lang="en-US" dirty="0">
              <a:latin typeface="Times New Roman" pitchFamily="18" charset="0"/>
              <a:cs typeface="Times New Roman" pitchFamily="18" charset="0"/>
            </a:endParaRPr>
          </a:p>
          <a:p>
            <a:pPr marL="0" indent="0" algn="just">
              <a:lnSpc>
                <a:spcPct val="170000"/>
              </a:lnSpc>
              <a:buNone/>
            </a:pPr>
            <a:r>
              <a:rPr lang="en-US" dirty="0">
                <a:latin typeface="Times New Roman" pitchFamily="18" charset="0"/>
                <a:cs typeface="Times New Roman" pitchFamily="18" charset="0"/>
              </a:rPr>
              <a:t>3. Al(OH)</a:t>
            </a:r>
            <a:r>
              <a:rPr lang="en-US" baseline="-25000" dirty="0">
                <a:latin typeface="Times New Roman" pitchFamily="18" charset="0"/>
                <a:cs typeface="Times New Roman" pitchFamily="18" charset="0"/>
              </a:rPr>
              <a:t>3</a:t>
            </a:r>
            <a:r>
              <a:rPr lang="en-US" dirty="0">
                <a:latin typeface="Times New Roman" pitchFamily="18" charset="0"/>
                <a:cs typeface="Times New Roman" pitchFamily="18" charset="0"/>
              </a:rPr>
              <a:t> gel, CaCO</a:t>
            </a:r>
            <a:r>
              <a:rPr lang="en-US" baseline="-25000" dirty="0">
                <a:latin typeface="Times New Roman" pitchFamily="18" charset="0"/>
                <a:cs typeface="Times New Roman" pitchFamily="18" charset="0"/>
              </a:rPr>
              <a:t>3</a:t>
            </a:r>
            <a:r>
              <a:rPr lang="en-US" dirty="0">
                <a:latin typeface="Times New Roman" pitchFamily="18" charset="0"/>
                <a:cs typeface="Times New Roman" pitchFamily="18" charset="0"/>
              </a:rPr>
              <a:t> and Mg(OH)</a:t>
            </a:r>
            <a:r>
              <a:rPr lang="en-US" baseline="-25000" dirty="0">
                <a:latin typeface="Times New Roman" pitchFamily="18" charset="0"/>
                <a:cs typeface="Times New Roman" pitchFamily="18" charset="0"/>
              </a:rPr>
              <a:t>2</a:t>
            </a:r>
            <a:endParaRPr lang="en-US" dirty="0">
              <a:latin typeface="Times New Roman" pitchFamily="18" charset="0"/>
              <a:cs typeface="Times New Roman" pitchFamily="18" charset="0"/>
            </a:endParaRPr>
          </a:p>
          <a:p>
            <a:pPr marL="0" indent="0" algn="just">
              <a:lnSpc>
                <a:spcPct val="150000"/>
              </a:lnSpc>
              <a:buNone/>
            </a:pPr>
            <a:r>
              <a:rPr lang="en-US" dirty="0" smtClean="0">
                <a:latin typeface="Times New Roman" pitchFamily="18" charset="0"/>
                <a:cs typeface="Times New Roman" pitchFamily="18" charset="0"/>
              </a:rPr>
              <a:t>4</a:t>
            </a:r>
            <a:r>
              <a:rPr lang="en-US" dirty="0">
                <a:latin typeface="Times New Roman" pitchFamily="18" charset="0"/>
                <a:cs typeface="Times New Roman" pitchFamily="18" charset="0"/>
              </a:rPr>
              <a:t>. Sodium bicarbonate &amp; </a:t>
            </a:r>
            <a:r>
              <a:rPr lang="en-US" dirty="0" err="1">
                <a:latin typeface="Times New Roman" pitchFamily="18" charset="0"/>
                <a:cs typeface="Times New Roman" pitchFamily="18" charset="0"/>
              </a:rPr>
              <a:t>alginic</a:t>
            </a:r>
            <a:r>
              <a:rPr lang="en-US" dirty="0">
                <a:latin typeface="Times New Roman" pitchFamily="18" charset="0"/>
                <a:cs typeface="Times New Roman" pitchFamily="18" charset="0"/>
              </a:rPr>
              <a:t> acid</a:t>
            </a:r>
          </a:p>
          <a:p>
            <a:pPr marL="0" indent="0" algn="just">
              <a:lnSpc>
                <a:spcPct val="150000"/>
              </a:lnSpc>
              <a:buNone/>
            </a:pPr>
            <a:r>
              <a:rPr lang="en-US" dirty="0">
                <a:latin typeface="Times New Roman" pitchFamily="18" charset="0"/>
                <a:cs typeface="Times New Roman" pitchFamily="18" charset="0"/>
              </a:rPr>
              <a:t>5. </a:t>
            </a:r>
            <a:r>
              <a:rPr lang="en-US" dirty="0" err="1">
                <a:latin typeface="Times New Roman" pitchFamily="18" charset="0"/>
                <a:cs typeface="Times New Roman" pitchFamily="18" charset="0"/>
              </a:rPr>
              <a:t>Simethicone</a:t>
            </a:r>
            <a:r>
              <a:rPr lang="en-US" dirty="0">
                <a:latin typeface="Times New Roman" pitchFamily="18" charset="0"/>
                <a:cs typeface="Times New Roman" pitchFamily="18" charset="0"/>
              </a:rPr>
              <a:t> containing antacids</a:t>
            </a:r>
          </a:p>
          <a:p>
            <a:pPr marL="0" indent="0" algn="just">
              <a:lnSpc>
                <a:spcPct val="150000"/>
              </a:lnSpc>
              <a:buNone/>
            </a:pPr>
            <a:r>
              <a:rPr lang="en-US" dirty="0">
                <a:latin typeface="Times New Roman" pitchFamily="18" charset="0"/>
                <a:cs typeface="Times New Roman" pitchFamily="18" charset="0"/>
              </a:rPr>
              <a:t>6. Aluminium hydroxide gel &amp; kaolin combination</a:t>
            </a:r>
          </a:p>
          <a:p>
            <a:pPr algn="just">
              <a:lnSpc>
                <a:spcPct val="150000"/>
              </a:lnSpc>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9801270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b="1" dirty="0" smtClean="0"/>
              <a:t>Define </a:t>
            </a:r>
            <a:r>
              <a:rPr lang="en-US" b="1" dirty="0"/>
              <a:t>and classify gastrointestinal agents with examples.</a:t>
            </a:r>
            <a:r>
              <a:rPr lang="en-US" dirty="0"/>
              <a:t/>
            </a:r>
            <a:br>
              <a:rPr lang="en-US" dirty="0"/>
            </a:br>
            <a:endParaRPr lang="en-US" dirty="0"/>
          </a:p>
        </p:txBody>
      </p:sp>
      <p:sp>
        <p:nvSpPr>
          <p:cNvPr id="3" name="Content Placeholder 2"/>
          <p:cNvSpPr>
            <a:spLocks noGrp="1"/>
          </p:cNvSpPr>
          <p:nvPr>
            <p:ph idx="1"/>
          </p:nvPr>
        </p:nvSpPr>
        <p:spPr>
          <a:xfrm>
            <a:off x="152400" y="1371600"/>
            <a:ext cx="8839200" cy="5334000"/>
          </a:xfrm>
        </p:spPr>
        <p:txBody>
          <a:bodyPr>
            <a:normAutofit lnSpcReduction="10000"/>
          </a:bodyPr>
          <a:lstStyle/>
          <a:p>
            <a:pPr algn="just">
              <a:lnSpc>
                <a:spcPct val="150000"/>
              </a:lnSpc>
            </a:pPr>
            <a:r>
              <a:rPr lang="en-US" b="1" dirty="0" smtClean="0">
                <a:latin typeface="Times New Roman" pitchFamily="18" charset="0"/>
                <a:cs typeface="Times New Roman" pitchFamily="18" charset="0"/>
              </a:rPr>
              <a:t>GIT </a:t>
            </a:r>
            <a:r>
              <a:rPr lang="en-US" b="1" dirty="0">
                <a:latin typeface="Times New Roman" pitchFamily="18" charset="0"/>
                <a:cs typeface="Times New Roman" pitchFamily="18" charset="0"/>
              </a:rPr>
              <a:t>agents- </a:t>
            </a:r>
            <a:r>
              <a:rPr lang="en-US" dirty="0">
                <a:latin typeface="Times New Roman" pitchFamily="18" charset="0"/>
                <a:cs typeface="Times New Roman" pitchFamily="18" charset="0"/>
              </a:rPr>
              <a:t>These agents are used in the treatment of GIT disorders such as </a:t>
            </a:r>
            <a:r>
              <a:rPr lang="en-US" dirty="0" err="1" smtClean="0">
                <a:latin typeface="Times New Roman" pitchFamily="18" charset="0"/>
                <a:cs typeface="Times New Roman" pitchFamily="18" charset="0"/>
              </a:rPr>
              <a:t>achlorhydria</a:t>
            </a:r>
            <a:r>
              <a:rPr lang="en-US" dirty="0" smtClean="0">
                <a:latin typeface="Times New Roman" pitchFamily="18" charset="0"/>
                <a:cs typeface="Times New Roman" pitchFamily="18" charset="0"/>
              </a:rPr>
              <a:t>, hyperacidity</a:t>
            </a:r>
            <a:r>
              <a:rPr lang="en-US" dirty="0">
                <a:latin typeface="Times New Roman" pitchFamily="18" charset="0"/>
                <a:cs typeface="Times New Roman" pitchFamily="18" charset="0"/>
              </a:rPr>
              <a:t>, diarrhoea &amp; constipation</a:t>
            </a:r>
            <a:r>
              <a:rPr lang="en-US" dirty="0" smtClean="0">
                <a:latin typeface="Times New Roman" pitchFamily="18" charset="0"/>
                <a:cs typeface="Times New Roman" pitchFamily="18" charset="0"/>
              </a:rPr>
              <a:t>.</a:t>
            </a:r>
          </a:p>
          <a:p>
            <a:pPr marL="0" indent="0" algn="ctr">
              <a:lnSpc>
                <a:spcPct val="150000"/>
              </a:lnSpc>
              <a:buNone/>
            </a:pPr>
            <a:r>
              <a:rPr lang="en-US" dirty="0" smtClean="0">
                <a:latin typeface="Times New Roman" pitchFamily="18" charset="0"/>
                <a:cs typeface="Times New Roman" pitchFamily="18" charset="0"/>
              </a:rPr>
              <a:t> or</a:t>
            </a:r>
          </a:p>
          <a:p>
            <a:pPr algn="just">
              <a:lnSpc>
                <a:spcPct val="150000"/>
              </a:lnSpc>
            </a:pPr>
            <a:r>
              <a:rPr lang="en-US" dirty="0" smtClean="0">
                <a:latin typeface="Times New Roman" pitchFamily="18" charset="0"/>
                <a:cs typeface="Times New Roman" pitchFamily="18" charset="0"/>
              </a:rPr>
              <a:t>The agents which are used in the treatment of gastrointestinal disorder are called as gastrointestinal agents.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8640964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85800"/>
          </a:xfrm>
        </p:spPr>
        <p:txBody>
          <a:bodyPr>
            <a:normAutofit fontScale="90000"/>
          </a:bodyPr>
          <a:lstStyle/>
          <a:p>
            <a:r>
              <a:rPr lang="en-US" b="1" dirty="0" smtClean="0"/>
              <a:t>Sodium bicarbonate</a:t>
            </a:r>
            <a:endParaRPr lang="en-US" b="1" dirty="0"/>
          </a:p>
        </p:txBody>
      </p:sp>
      <p:sp>
        <p:nvSpPr>
          <p:cNvPr id="3" name="Content Placeholder 2"/>
          <p:cNvSpPr>
            <a:spLocks noGrp="1"/>
          </p:cNvSpPr>
          <p:nvPr>
            <p:ph idx="1"/>
          </p:nvPr>
        </p:nvSpPr>
        <p:spPr>
          <a:xfrm>
            <a:off x="228600" y="914400"/>
            <a:ext cx="8686800" cy="5791200"/>
          </a:xfrm>
        </p:spPr>
        <p:txBody>
          <a:bodyPr>
            <a:noAutofit/>
          </a:bodyPr>
          <a:lstStyle/>
          <a:p>
            <a:pPr algn="just"/>
            <a:r>
              <a:rPr lang="en-US" sz="2800" b="1" dirty="0">
                <a:latin typeface="Times New Roman" pitchFamily="18" charset="0"/>
                <a:cs typeface="Times New Roman" pitchFamily="18" charset="0"/>
              </a:rPr>
              <a:t>Molecular</a:t>
            </a:r>
            <a:r>
              <a:rPr lang="en-US" sz="2800" dirty="0">
                <a:latin typeface="Times New Roman" pitchFamily="18" charset="0"/>
                <a:cs typeface="Times New Roman" pitchFamily="18" charset="0"/>
              </a:rPr>
              <a:t> </a:t>
            </a:r>
            <a:r>
              <a:rPr lang="en-US" sz="2800" b="1" dirty="0">
                <a:latin typeface="Times New Roman" pitchFamily="18" charset="0"/>
                <a:cs typeface="Times New Roman" pitchFamily="18" charset="0"/>
              </a:rPr>
              <a:t>formula</a:t>
            </a:r>
            <a:r>
              <a:rPr lang="en-US" sz="2800" dirty="0">
                <a:latin typeface="Times New Roman" pitchFamily="18" charset="0"/>
                <a:cs typeface="Times New Roman" pitchFamily="18" charset="0"/>
              </a:rPr>
              <a:t>-NaHCO</a:t>
            </a:r>
            <a:r>
              <a:rPr lang="en-US" sz="2800" b="1" baseline="-25000" dirty="0">
                <a:latin typeface="Times New Roman" pitchFamily="18" charset="0"/>
                <a:cs typeface="Times New Roman" pitchFamily="18" charset="0"/>
              </a:rPr>
              <a:t>3 </a:t>
            </a:r>
            <a:endParaRPr lang="en-US" sz="2800" b="1" baseline="-25000" dirty="0" smtClean="0">
              <a:latin typeface="Times New Roman" pitchFamily="18" charset="0"/>
              <a:cs typeface="Times New Roman" pitchFamily="18" charset="0"/>
            </a:endParaRPr>
          </a:p>
          <a:p>
            <a:pPr algn="just"/>
            <a:r>
              <a:rPr lang="en-US" sz="2800" b="1" dirty="0" smtClean="0">
                <a:latin typeface="Times New Roman" pitchFamily="18" charset="0"/>
                <a:cs typeface="Times New Roman" pitchFamily="18" charset="0"/>
              </a:rPr>
              <a:t>Molecular </a:t>
            </a:r>
            <a:r>
              <a:rPr lang="en-US" sz="2800" b="1" dirty="0" err="1" smtClean="0">
                <a:latin typeface="Times New Roman" pitchFamily="18" charset="0"/>
                <a:cs typeface="Times New Roman" pitchFamily="18" charset="0"/>
              </a:rPr>
              <a:t>wt</a:t>
            </a:r>
            <a:r>
              <a:rPr lang="en-US" sz="2800" dirty="0" smtClean="0">
                <a:latin typeface="Times New Roman" pitchFamily="18" charset="0"/>
                <a:cs typeface="Times New Roman" pitchFamily="18" charset="0"/>
              </a:rPr>
              <a:t>: 84</a:t>
            </a:r>
          </a:p>
          <a:p>
            <a:pPr algn="just"/>
            <a:r>
              <a:rPr lang="en-US" sz="2800" b="1" dirty="0" smtClean="0">
                <a:latin typeface="Times New Roman" pitchFamily="18" charset="0"/>
                <a:cs typeface="Times New Roman" pitchFamily="18" charset="0"/>
              </a:rPr>
              <a:t>Synonym</a:t>
            </a:r>
            <a:r>
              <a:rPr lang="en-US" sz="2800" dirty="0" smtClean="0">
                <a:latin typeface="Times New Roman" pitchFamily="18" charset="0"/>
                <a:cs typeface="Times New Roman" pitchFamily="18" charset="0"/>
              </a:rPr>
              <a:t> : Baking soda</a:t>
            </a:r>
          </a:p>
          <a:p>
            <a:pPr algn="just"/>
            <a:r>
              <a:rPr lang="en-US" sz="2800" b="1" dirty="0" smtClean="0">
                <a:latin typeface="Times New Roman" pitchFamily="18" charset="0"/>
                <a:cs typeface="Times New Roman" pitchFamily="18" charset="0"/>
              </a:rPr>
              <a:t>Physical properties</a:t>
            </a:r>
          </a:p>
          <a:p>
            <a:pPr algn="just">
              <a:lnSpc>
                <a:spcPct val="170000"/>
              </a:lnSpc>
            </a:pPr>
            <a:r>
              <a:rPr lang="en-US" sz="2800" dirty="0" smtClean="0">
                <a:latin typeface="Times New Roman" pitchFamily="18" charset="0"/>
                <a:cs typeface="Times New Roman" pitchFamily="18" charset="0"/>
              </a:rPr>
              <a:t>It is white odourless crystalline powder</a:t>
            </a:r>
          </a:p>
          <a:p>
            <a:pPr algn="just">
              <a:lnSpc>
                <a:spcPct val="170000"/>
              </a:lnSpc>
            </a:pPr>
            <a:r>
              <a:rPr lang="en-US" sz="2800" dirty="0" smtClean="0">
                <a:latin typeface="Times New Roman" pitchFamily="18" charset="0"/>
                <a:cs typeface="Times New Roman" pitchFamily="18" charset="0"/>
              </a:rPr>
              <a:t>It is saline in taste</a:t>
            </a:r>
          </a:p>
          <a:p>
            <a:pPr algn="just">
              <a:lnSpc>
                <a:spcPct val="170000"/>
              </a:lnSpc>
            </a:pPr>
            <a:r>
              <a:rPr lang="en-US" sz="2800" dirty="0" smtClean="0">
                <a:latin typeface="Times New Roman" pitchFamily="18" charset="0"/>
                <a:cs typeface="Times New Roman" pitchFamily="18" charset="0"/>
              </a:rPr>
              <a:t>Soluble in water but insoluble in alcohol </a:t>
            </a:r>
          </a:p>
          <a:p>
            <a:pPr algn="just">
              <a:lnSpc>
                <a:spcPct val="170000"/>
              </a:lnSpc>
            </a:pPr>
            <a:r>
              <a:rPr lang="en-US" sz="2800" dirty="0" smtClean="0">
                <a:latin typeface="Times New Roman" pitchFamily="18" charset="0"/>
                <a:cs typeface="Times New Roman" pitchFamily="18" charset="0"/>
              </a:rPr>
              <a:t>Its aqueous solution is alkaline in nature</a:t>
            </a:r>
            <a:r>
              <a:rPr lang="en-US" sz="2800" dirty="0">
                <a:latin typeface="Times New Roman" pitchFamily="18" charset="0"/>
                <a:cs typeface="Times New Roman" pitchFamily="18" charset="0"/>
              </a:rPr>
              <a:t>	</a:t>
            </a:r>
          </a:p>
          <a:p>
            <a:pPr algn="just">
              <a:lnSpc>
                <a:spcPct val="170000"/>
              </a:lnSpc>
            </a:pPr>
            <a:endParaRPr lang="en-US" sz="2800" dirty="0">
              <a:latin typeface="Times New Roman" pitchFamily="18" charset="0"/>
              <a:cs typeface="Times New Roman" pitchFamily="18" charset="0"/>
            </a:endParaRPr>
          </a:p>
        </p:txBody>
      </p:sp>
      <p:sp>
        <p:nvSpPr>
          <p:cNvPr id="4" name="AutoShape 2" descr="Image result for Sodium bicarbonate"/>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Image result for Sodium bicarbonate"/>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74097103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15400" cy="6553200"/>
          </a:xfrm>
        </p:spPr>
        <p:txBody>
          <a:bodyPr>
            <a:normAutofit fontScale="85000" lnSpcReduction="20000"/>
          </a:bodyPr>
          <a:lstStyle/>
          <a:p>
            <a:pPr algn="just">
              <a:lnSpc>
                <a:spcPct val="150000"/>
              </a:lnSpc>
            </a:pPr>
            <a:r>
              <a:rPr lang="en-US" dirty="0" smtClean="0">
                <a:latin typeface="Times New Roman" pitchFamily="18" charset="0"/>
                <a:cs typeface="Times New Roman" pitchFamily="18" charset="0"/>
              </a:rPr>
              <a:t>When it is treated with acid it form salt and water.</a:t>
            </a:r>
          </a:p>
          <a:p>
            <a:pPr algn="just">
              <a:lnSpc>
                <a:spcPct val="150000"/>
              </a:lnSpc>
            </a:pPr>
            <a:endParaRPr lang="en-US" dirty="0" smtClean="0">
              <a:latin typeface="Times New Roman" pitchFamily="18" charset="0"/>
              <a:cs typeface="Times New Roman" pitchFamily="18" charset="0"/>
            </a:endParaRPr>
          </a:p>
          <a:p>
            <a:pPr algn="just">
              <a:lnSpc>
                <a:spcPct val="150000"/>
              </a:lnSpc>
            </a:pPr>
            <a:r>
              <a:rPr lang="en-US" dirty="0" smtClean="0">
                <a:latin typeface="Times New Roman" pitchFamily="18" charset="0"/>
                <a:cs typeface="Times New Roman" pitchFamily="18" charset="0"/>
              </a:rPr>
              <a:t>It is stable in air but in moist air it decomposes as</a:t>
            </a:r>
          </a:p>
          <a:p>
            <a:pPr algn="just">
              <a:lnSpc>
                <a:spcPct val="150000"/>
              </a:lnSpc>
            </a:pPr>
            <a:endParaRPr lang="en-US" dirty="0">
              <a:latin typeface="Times New Roman" pitchFamily="18" charset="0"/>
              <a:cs typeface="Times New Roman" pitchFamily="18" charset="0"/>
            </a:endParaRPr>
          </a:p>
          <a:p>
            <a:pPr algn="just">
              <a:lnSpc>
                <a:spcPct val="150000"/>
              </a:lnSpc>
            </a:pPr>
            <a:endParaRPr lang="en-US" dirty="0" smtClean="0">
              <a:latin typeface="Times New Roman" pitchFamily="18" charset="0"/>
              <a:cs typeface="Times New Roman" pitchFamily="18" charset="0"/>
            </a:endParaRPr>
          </a:p>
          <a:p>
            <a:pPr marL="0" indent="0" algn="just">
              <a:lnSpc>
                <a:spcPct val="150000"/>
              </a:lnSpc>
              <a:buNone/>
            </a:pPr>
            <a:endParaRPr lang="en-US" b="1" dirty="0" smtClean="0">
              <a:latin typeface="Times New Roman" pitchFamily="18" charset="0"/>
              <a:cs typeface="Times New Roman" pitchFamily="18" charset="0"/>
            </a:endParaRPr>
          </a:p>
          <a:p>
            <a:pPr algn="just">
              <a:lnSpc>
                <a:spcPct val="150000"/>
              </a:lnSpc>
              <a:buFont typeface="Wingdings" pitchFamily="2" charset="2"/>
              <a:buChar char="v"/>
            </a:pPr>
            <a:r>
              <a:rPr lang="en-US" b="1" dirty="0" smtClean="0">
                <a:latin typeface="Times New Roman" pitchFamily="18" charset="0"/>
                <a:cs typeface="Times New Roman" pitchFamily="18" charset="0"/>
              </a:rPr>
              <a:t>Storage</a:t>
            </a:r>
            <a:r>
              <a:rPr lang="en-US" dirty="0" smtClean="0">
                <a:latin typeface="Times New Roman" pitchFamily="18" charset="0"/>
                <a:cs typeface="Times New Roman" pitchFamily="18" charset="0"/>
              </a:rPr>
              <a:t> </a:t>
            </a:r>
          </a:p>
          <a:p>
            <a:pPr algn="just">
              <a:lnSpc>
                <a:spcPct val="150000"/>
              </a:lnSpc>
              <a:buFont typeface="Wingdings" pitchFamily="2" charset="2"/>
              <a:buChar char="Ø"/>
            </a:pPr>
            <a:r>
              <a:rPr lang="en-US" dirty="0" smtClean="0">
                <a:latin typeface="Times New Roman" pitchFamily="18" charset="0"/>
                <a:cs typeface="Times New Roman" pitchFamily="18" charset="0"/>
              </a:rPr>
              <a:t>Store in well closed containers</a:t>
            </a:r>
          </a:p>
          <a:p>
            <a:pPr algn="just">
              <a:lnSpc>
                <a:spcPct val="150000"/>
              </a:lnSpc>
              <a:buFont typeface="Wingdings" pitchFamily="2" charset="2"/>
              <a:buChar char="v"/>
            </a:pPr>
            <a:r>
              <a:rPr lang="en-US" b="1" dirty="0" smtClean="0">
                <a:latin typeface="Times New Roman" pitchFamily="18" charset="0"/>
                <a:cs typeface="Times New Roman" pitchFamily="18" charset="0"/>
              </a:rPr>
              <a:t>Incompatibilities</a:t>
            </a:r>
          </a:p>
          <a:p>
            <a:pPr algn="just">
              <a:lnSpc>
                <a:spcPct val="150000"/>
              </a:lnSpc>
              <a:buFont typeface="Wingdings" pitchFamily="2" charset="2"/>
              <a:buChar char="Ø"/>
            </a:pPr>
            <a:r>
              <a:rPr lang="en-US" dirty="0" smtClean="0">
                <a:latin typeface="Times New Roman" pitchFamily="18" charset="0"/>
                <a:cs typeface="Times New Roman" pitchFamily="18" charset="0"/>
              </a:rPr>
              <a:t>With tetracycline, acids salts. </a:t>
            </a:r>
          </a:p>
          <a:p>
            <a:pPr algn="just">
              <a:lnSpc>
                <a:spcPct val="150000"/>
              </a:lnSpc>
            </a:pPr>
            <a:endParaRPr lang="en-US" dirty="0">
              <a:latin typeface="Times New Roman" pitchFamily="18" charset="0"/>
              <a:cs typeface="Times New Roman" pitchFamily="18" charset="0"/>
            </a:endParaRPr>
          </a:p>
        </p:txBody>
      </p:sp>
      <p:graphicFrame>
        <p:nvGraphicFramePr>
          <p:cNvPr id="4" name="Object 3"/>
          <p:cNvGraphicFramePr>
            <a:graphicFrameLocks noChangeAspect="1"/>
          </p:cNvGraphicFramePr>
          <p:nvPr>
            <p:extLst>
              <p:ext uri="{D42A27DB-BD31-4B8C-83A1-F6EECF244321}">
                <p14:modId xmlns:p14="http://schemas.microsoft.com/office/powerpoint/2010/main" val="3724691000"/>
              </p:ext>
            </p:extLst>
          </p:nvPr>
        </p:nvGraphicFramePr>
        <p:xfrm>
          <a:off x="2057400" y="1219200"/>
          <a:ext cx="4816475" cy="317500"/>
        </p:xfrm>
        <a:graphic>
          <a:graphicData uri="http://schemas.openxmlformats.org/presentationml/2006/ole">
            <mc:AlternateContent xmlns:mc="http://schemas.openxmlformats.org/markup-compatibility/2006">
              <mc:Choice xmlns:v="urn:schemas-microsoft-com:vml" Requires="v">
                <p:oleObj spid="_x0000_s1478" r:id="rId3" imgW="4815720" imgH="317520" progId="">
                  <p:embed/>
                </p:oleObj>
              </mc:Choice>
              <mc:Fallback>
                <p:oleObj r:id="rId3" imgW="4815720" imgH="317520" progId="">
                  <p:embed/>
                  <p:pic>
                    <p:nvPicPr>
                      <p:cNvPr id="0" name=""/>
                      <p:cNvPicPr/>
                      <p:nvPr/>
                    </p:nvPicPr>
                    <p:blipFill>
                      <a:blip r:embed="rId4"/>
                      <a:stretch>
                        <a:fillRect/>
                      </a:stretch>
                    </p:blipFill>
                    <p:spPr>
                      <a:xfrm>
                        <a:off x="2057400" y="1219200"/>
                        <a:ext cx="4816475" cy="3175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622703828"/>
              </p:ext>
            </p:extLst>
          </p:nvPr>
        </p:nvGraphicFramePr>
        <p:xfrm>
          <a:off x="2057400" y="2743200"/>
          <a:ext cx="5089525" cy="325437"/>
        </p:xfrm>
        <a:graphic>
          <a:graphicData uri="http://schemas.openxmlformats.org/presentationml/2006/ole">
            <mc:AlternateContent xmlns:mc="http://schemas.openxmlformats.org/markup-compatibility/2006">
              <mc:Choice xmlns:v="urn:schemas-microsoft-com:vml" Requires="v">
                <p:oleObj spid="_x0000_s1479" r:id="rId5" imgW="5090040" imgH="325080" progId="">
                  <p:embed/>
                </p:oleObj>
              </mc:Choice>
              <mc:Fallback>
                <p:oleObj r:id="rId5" imgW="5090040" imgH="325080" progId="">
                  <p:embed/>
                  <p:pic>
                    <p:nvPicPr>
                      <p:cNvPr id="0" name=""/>
                      <p:cNvPicPr/>
                      <p:nvPr/>
                    </p:nvPicPr>
                    <p:blipFill>
                      <a:blip r:embed="rId6"/>
                      <a:stretch>
                        <a:fillRect/>
                      </a:stretch>
                    </p:blipFill>
                    <p:spPr>
                      <a:xfrm>
                        <a:off x="2057400" y="2743200"/>
                        <a:ext cx="5089525" cy="325437"/>
                      </a:xfrm>
                      <a:prstGeom prst="rect">
                        <a:avLst/>
                      </a:prstGeom>
                    </p:spPr>
                  </p:pic>
                </p:oleObj>
              </mc:Fallback>
            </mc:AlternateContent>
          </a:graphicData>
        </a:graphic>
      </p:graphicFrame>
    </p:spTree>
    <p:extLst>
      <p:ext uri="{BB962C8B-B14F-4D97-AF65-F5344CB8AC3E}">
        <p14:creationId xmlns:p14="http://schemas.microsoft.com/office/powerpoint/2010/main" val="1435220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15400" cy="5668963"/>
          </a:xfrm>
        </p:spPr>
        <p:txBody>
          <a:bodyPr>
            <a:normAutofit fontScale="92500" lnSpcReduction="10000"/>
          </a:bodyPr>
          <a:lstStyle/>
          <a:p>
            <a:pPr algn="just">
              <a:lnSpc>
                <a:spcPct val="150000"/>
              </a:lnSpc>
            </a:pPr>
            <a:r>
              <a:rPr lang="en-US" b="1" dirty="0">
                <a:latin typeface="Times New Roman" pitchFamily="18" charset="0"/>
                <a:cs typeface="Times New Roman" pitchFamily="18" charset="0"/>
              </a:rPr>
              <a:t>Preparation </a:t>
            </a:r>
            <a:endParaRPr lang="en-US" b="1" dirty="0" smtClean="0">
              <a:latin typeface="Times New Roman" pitchFamily="18" charset="0"/>
              <a:cs typeface="Times New Roman" pitchFamily="18" charset="0"/>
            </a:endParaRPr>
          </a:p>
          <a:p>
            <a:pPr algn="just">
              <a:lnSpc>
                <a:spcPct val="150000"/>
              </a:lnSpc>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NaHCO3 may be obtained by the reaction of carbon dioxide with an aqueous solution of sodium hydroxide. The initial reaction produces sodium carbonate. Further addition of carbon dioxide produces sodium bicarbonate </a:t>
            </a:r>
            <a:endParaRPr lang="en-US" dirty="0" smtClean="0">
              <a:latin typeface="Times New Roman" pitchFamily="18" charset="0"/>
              <a:cs typeface="Times New Roman" pitchFamily="18" charset="0"/>
            </a:endParaRPr>
          </a:p>
          <a:p>
            <a:pPr algn="just">
              <a:lnSpc>
                <a:spcPct val="150000"/>
              </a:lnSpc>
            </a:pPr>
            <a:r>
              <a:rPr lang="en-US" dirty="0" smtClean="0">
                <a:latin typeface="Times New Roman" pitchFamily="18" charset="0"/>
                <a:cs typeface="Times New Roman" pitchFamily="18" charset="0"/>
              </a:rPr>
              <a:t>CO2 </a:t>
            </a:r>
            <a:r>
              <a:rPr lang="en-US" dirty="0">
                <a:latin typeface="Times New Roman" pitchFamily="18" charset="0"/>
                <a:cs typeface="Times New Roman" pitchFamily="18" charset="0"/>
              </a:rPr>
              <a:t>+ 2 NaOH → Na2CO3 + H2O </a:t>
            </a:r>
            <a:endParaRPr lang="en-US" dirty="0" smtClean="0">
              <a:latin typeface="Times New Roman" pitchFamily="18" charset="0"/>
              <a:cs typeface="Times New Roman" pitchFamily="18" charset="0"/>
            </a:endParaRPr>
          </a:p>
          <a:p>
            <a:pPr algn="just">
              <a:lnSpc>
                <a:spcPct val="150000"/>
              </a:lnSpc>
            </a:pPr>
            <a:r>
              <a:rPr lang="en-US" dirty="0" smtClean="0">
                <a:latin typeface="Times New Roman" pitchFamily="18" charset="0"/>
                <a:cs typeface="Times New Roman" pitchFamily="18" charset="0"/>
              </a:rPr>
              <a:t>Na2CO3 </a:t>
            </a:r>
            <a:r>
              <a:rPr lang="en-US" dirty="0">
                <a:latin typeface="Times New Roman" pitchFamily="18" charset="0"/>
                <a:cs typeface="Times New Roman" pitchFamily="18" charset="0"/>
              </a:rPr>
              <a:t>+ CO2 + H2O → 2 NaHCO3</a:t>
            </a:r>
          </a:p>
        </p:txBody>
      </p:sp>
    </p:spTree>
    <p:extLst>
      <p:ext uri="{BB962C8B-B14F-4D97-AF65-F5344CB8AC3E}">
        <p14:creationId xmlns:p14="http://schemas.microsoft.com/office/powerpoint/2010/main" val="318466390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991600" cy="6324600"/>
          </a:xfrm>
        </p:spPr>
        <p:txBody>
          <a:bodyPr>
            <a:normAutofit/>
          </a:bodyPr>
          <a:lstStyle/>
          <a:p>
            <a:pPr algn="just"/>
            <a:r>
              <a:rPr lang="en-US" b="1" dirty="0" smtClean="0">
                <a:latin typeface="Times New Roman" pitchFamily="18" charset="0"/>
                <a:cs typeface="Times New Roman" pitchFamily="18" charset="0"/>
              </a:rPr>
              <a:t>Uses of sodium </a:t>
            </a:r>
            <a:r>
              <a:rPr lang="en-US" b="1" dirty="0">
                <a:latin typeface="Times New Roman" pitchFamily="18" charset="0"/>
                <a:cs typeface="Times New Roman" pitchFamily="18" charset="0"/>
              </a:rPr>
              <a:t>bicarbonate</a:t>
            </a:r>
          </a:p>
          <a:p>
            <a:pPr algn="just">
              <a:buFont typeface="Wingdings" pitchFamily="2" charset="2"/>
              <a:buChar char="Ø"/>
            </a:pPr>
            <a:r>
              <a:rPr lang="en-US" dirty="0">
                <a:latin typeface="Times New Roman" pitchFamily="18" charset="0"/>
                <a:cs typeface="Times New Roman" pitchFamily="18" charset="0"/>
              </a:rPr>
              <a:t>It is used as Antacid. </a:t>
            </a:r>
          </a:p>
          <a:p>
            <a:pPr algn="just">
              <a:buFont typeface="Wingdings" pitchFamily="2" charset="2"/>
              <a:buChar char="Ø"/>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used as systemic antacid in treatment of systemic acidosis. </a:t>
            </a:r>
          </a:p>
          <a:p>
            <a:pPr algn="just">
              <a:buFont typeface="Wingdings" pitchFamily="2" charset="2"/>
              <a:buChar char="Ø"/>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used as electrolyte replenisher. </a:t>
            </a:r>
          </a:p>
          <a:p>
            <a:pPr algn="just">
              <a:buFont typeface="Wingdings" pitchFamily="2" charset="2"/>
              <a:buChar char="Ø"/>
            </a:pPr>
            <a:r>
              <a:rPr lang="en-US" dirty="0" smtClean="0">
                <a:latin typeface="Times New Roman" pitchFamily="18" charset="0"/>
                <a:cs typeface="Times New Roman" pitchFamily="18" charset="0"/>
              </a:rPr>
              <a:t>3 to 5</a:t>
            </a:r>
            <a:r>
              <a:rPr lang="en-US" dirty="0">
                <a:latin typeface="Times New Roman" pitchFamily="18" charset="0"/>
                <a:cs typeface="Times New Roman" pitchFamily="18" charset="0"/>
              </a:rPr>
              <a:t>% solution in warm water is used as eye lotion. </a:t>
            </a:r>
          </a:p>
          <a:p>
            <a:pPr algn="just">
              <a:buFont typeface="Wingdings" pitchFamily="2" charset="2"/>
              <a:buChar char="Ø"/>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used as an ingredient of compound NaHCO</a:t>
            </a:r>
            <a:r>
              <a:rPr lang="en-US" baseline="-25000" dirty="0">
                <a:latin typeface="Times New Roman" pitchFamily="18" charset="0"/>
                <a:cs typeface="Times New Roman" pitchFamily="18" charset="0"/>
              </a:rPr>
              <a:t>3</a:t>
            </a:r>
            <a:r>
              <a:rPr lang="en-US" dirty="0">
                <a:latin typeface="Times New Roman" pitchFamily="18" charset="0"/>
                <a:cs typeface="Times New Roman" pitchFamily="18" charset="0"/>
              </a:rPr>
              <a:t> tablets. </a:t>
            </a:r>
          </a:p>
          <a:p>
            <a:pPr algn="just">
              <a:buFont typeface="Wingdings" pitchFamily="2" charset="2"/>
              <a:buChar char="Ø"/>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also used in effervescent antacid. 	</a:t>
            </a:r>
          </a:p>
          <a:p>
            <a:pPr algn="just">
              <a:buFont typeface="Wingdings" pitchFamily="2" charset="2"/>
              <a:buChar char="Ø"/>
            </a:pPr>
            <a:endParaRPr lang="en-US" dirty="0">
              <a:latin typeface="Times New Roman" pitchFamily="18" charset="0"/>
              <a:cs typeface="Times New Roman" pitchFamily="18" charset="0"/>
            </a:endParaRPr>
          </a:p>
          <a:p>
            <a:pPr algn="just"/>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27178870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03238"/>
            <a:ext cx="8229600" cy="944562"/>
          </a:xfrm>
        </p:spPr>
        <p:txBody>
          <a:bodyPr>
            <a:normAutofit/>
          </a:bodyPr>
          <a:lstStyle/>
          <a:p>
            <a:r>
              <a:rPr lang="en-US" b="1" dirty="0">
                <a:latin typeface="Times New Roman" pitchFamily="18" charset="0"/>
                <a:cs typeface="Times New Roman" pitchFamily="18" charset="0"/>
              </a:rPr>
              <a:t>Assay </a:t>
            </a:r>
          </a:p>
        </p:txBody>
      </p:sp>
      <p:sp>
        <p:nvSpPr>
          <p:cNvPr id="3" name="Content Placeholder 2"/>
          <p:cNvSpPr>
            <a:spLocks noGrp="1"/>
          </p:cNvSpPr>
          <p:nvPr>
            <p:ph idx="1"/>
          </p:nvPr>
        </p:nvSpPr>
        <p:spPr>
          <a:xfrm>
            <a:off x="457200" y="1600201"/>
            <a:ext cx="8229600" cy="3733800"/>
          </a:xfrm>
        </p:spPr>
        <p:txBody>
          <a:bodyPr>
            <a:normAutofit lnSpcReduction="10000"/>
          </a:bodyPr>
          <a:lstStyle/>
          <a:p>
            <a:pPr marL="0" indent="0" algn="just">
              <a:lnSpc>
                <a:spcPct val="150000"/>
              </a:lnSpc>
              <a:buNone/>
            </a:pPr>
            <a:r>
              <a:rPr lang="en-US" dirty="0" smtClean="0">
                <a:latin typeface="Times New Roman" pitchFamily="18" charset="0"/>
                <a:cs typeface="Times New Roman" pitchFamily="18" charset="0"/>
              </a:rPr>
              <a:t>Weigh </a:t>
            </a:r>
            <a:r>
              <a:rPr lang="en-US" dirty="0">
                <a:latin typeface="Times New Roman" pitchFamily="18" charset="0"/>
                <a:cs typeface="Times New Roman" pitchFamily="18" charset="0"/>
              </a:rPr>
              <a:t>accurately 1gm of Sodium bicarbonate and dissolve in 20 ml of water, titrate the solution with 0.5N sulphuric acid using methyl orange as indicator. - Each ml of 0.5N sulphuric acid ≡ 0.0425gm of NaHCO3</a:t>
            </a:r>
          </a:p>
        </p:txBody>
      </p:sp>
    </p:spTree>
    <p:extLst>
      <p:ext uri="{BB962C8B-B14F-4D97-AF65-F5344CB8AC3E}">
        <p14:creationId xmlns:p14="http://schemas.microsoft.com/office/powerpoint/2010/main" val="128475973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b="1" dirty="0" smtClean="0">
                <a:latin typeface="Times New Roman" pitchFamily="18" charset="0"/>
                <a:cs typeface="Times New Roman" pitchFamily="18" charset="0"/>
              </a:rPr>
              <a:t>Aluminium hydroxide</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990600"/>
            <a:ext cx="8839200" cy="5486400"/>
          </a:xfrm>
        </p:spPr>
        <p:txBody>
          <a:bodyPr>
            <a:normAutofit fontScale="92500" lnSpcReduction="20000"/>
          </a:bodyPr>
          <a:lstStyle/>
          <a:p>
            <a:pPr algn="just"/>
            <a:r>
              <a:rPr lang="en-US" b="1" dirty="0">
                <a:latin typeface="Times New Roman" pitchFamily="18" charset="0"/>
                <a:cs typeface="Times New Roman" pitchFamily="18" charset="0"/>
              </a:rPr>
              <a:t>Molecular</a:t>
            </a:r>
            <a:r>
              <a:rPr lang="en-US" dirty="0">
                <a:latin typeface="Times New Roman" pitchFamily="18" charset="0"/>
                <a:cs typeface="Times New Roman" pitchFamily="18" charset="0"/>
              </a:rPr>
              <a:t> </a:t>
            </a:r>
            <a:r>
              <a:rPr lang="en-US" b="1" dirty="0" smtClean="0">
                <a:latin typeface="Times New Roman" pitchFamily="18" charset="0"/>
                <a:cs typeface="Times New Roman" pitchFamily="18" charset="0"/>
              </a:rPr>
              <a:t>formula</a:t>
            </a:r>
            <a:r>
              <a:rPr lang="en-US" dirty="0" smtClean="0">
                <a:latin typeface="Times New Roman" pitchFamily="18" charset="0"/>
                <a:cs typeface="Times New Roman" pitchFamily="18" charset="0"/>
              </a:rPr>
              <a:t>-Al(OH)3</a:t>
            </a:r>
            <a:r>
              <a:rPr lang="en-US" b="1" dirty="0" smtClean="0">
                <a:latin typeface="Times New Roman" pitchFamily="18" charset="0"/>
                <a:cs typeface="Times New Roman" pitchFamily="18" charset="0"/>
              </a:rPr>
              <a:t> </a:t>
            </a:r>
            <a:endParaRPr lang="en-US" b="1" dirty="0">
              <a:latin typeface="Times New Roman" pitchFamily="18" charset="0"/>
              <a:cs typeface="Times New Roman" pitchFamily="18" charset="0"/>
            </a:endParaRPr>
          </a:p>
          <a:p>
            <a:pPr algn="just"/>
            <a:r>
              <a:rPr lang="en-US" b="1" dirty="0">
                <a:latin typeface="Times New Roman" pitchFamily="18" charset="0"/>
                <a:cs typeface="Times New Roman" pitchFamily="18" charset="0"/>
              </a:rPr>
              <a:t>Molecular </a:t>
            </a:r>
            <a:r>
              <a:rPr lang="en-US" b="1" dirty="0" err="1">
                <a:latin typeface="Times New Roman" pitchFamily="18" charset="0"/>
                <a:cs typeface="Times New Roman" pitchFamily="18" charset="0"/>
              </a:rPr>
              <a:t>wt</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77.99</a:t>
            </a:r>
          </a:p>
          <a:p>
            <a:pPr algn="just"/>
            <a:r>
              <a:rPr lang="en-US" b="1" dirty="0" smtClean="0">
                <a:latin typeface="Times New Roman" pitchFamily="18" charset="0"/>
                <a:cs typeface="Times New Roman" pitchFamily="18" charset="0"/>
              </a:rPr>
              <a:t>Properties</a:t>
            </a:r>
          </a:p>
          <a:p>
            <a:pPr algn="just"/>
            <a:r>
              <a:rPr lang="en-US" dirty="0" smtClean="0">
                <a:latin typeface="Times New Roman" pitchFamily="18" charset="0"/>
                <a:cs typeface="Times New Roman" pitchFamily="18" charset="0"/>
              </a:rPr>
              <a:t>It is white viscous suspension</a:t>
            </a:r>
          </a:p>
          <a:p>
            <a:pPr algn="just"/>
            <a:r>
              <a:rPr lang="en-US" dirty="0" smtClean="0">
                <a:latin typeface="Times New Roman" pitchFamily="18" charset="0"/>
                <a:cs typeface="Times New Roman" pitchFamily="18" charset="0"/>
              </a:rPr>
              <a:t>Small amount of clear liquid may be separated on standing </a:t>
            </a:r>
          </a:p>
          <a:p>
            <a:pPr algn="just"/>
            <a:r>
              <a:rPr lang="en-US" dirty="0" smtClean="0">
                <a:latin typeface="Times New Roman" pitchFamily="18" charset="0"/>
                <a:cs typeface="Times New Roman" pitchFamily="18" charset="0"/>
              </a:rPr>
              <a:t>It is translucent in nature</a:t>
            </a:r>
          </a:p>
          <a:p>
            <a:pPr algn="just"/>
            <a:r>
              <a:rPr lang="en-US" dirty="0" smtClean="0">
                <a:latin typeface="Times New Roman" pitchFamily="18" charset="0"/>
                <a:cs typeface="Times New Roman" pitchFamily="18" charset="0"/>
              </a:rPr>
              <a:t>It has pH between 3 to 5</a:t>
            </a:r>
          </a:p>
          <a:p>
            <a:pPr algn="just"/>
            <a:r>
              <a:rPr lang="en-US" dirty="0" smtClean="0">
                <a:latin typeface="Times New Roman" pitchFamily="18" charset="0"/>
                <a:cs typeface="Times New Roman" pitchFamily="18" charset="0"/>
              </a:rPr>
              <a:t>It is sweet in nature due to sweeting agent </a:t>
            </a:r>
          </a:p>
          <a:p>
            <a:pPr algn="just"/>
            <a:r>
              <a:rPr lang="en-US" dirty="0" smtClean="0">
                <a:latin typeface="Times New Roman" pitchFamily="18" charset="0"/>
                <a:cs typeface="Times New Roman" pitchFamily="18" charset="0"/>
              </a:rPr>
              <a:t>It does not affect phenolphthalein indicator.</a:t>
            </a:r>
          </a:p>
          <a:p>
            <a:pPr algn="just"/>
            <a:r>
              <a:rPr lang="en-US" dirty="0" smtClean="0">
                <a:latin typeface="Times New Roman" pitchFamily="18" charset="0"/>
                <a:cs typeface="Times New Roman" pitchFamily="18" charset="0"/>
              </a:rPr>
              <a:t>It is insoluble in water and alcohol but soluble in mineral acids.</a:t>
            </a:r>
            <a:endParaRPr lang="en-US" dirty="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8913985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152400"/>
            <a:ext cx="8991600" cy="5973763"/>
          </a:xfrm>
        </p:spPr>
        <p:txBody>
          <a:bodyPr>
            <a:normAutofit fontScale="92500" lnSpcReduction="20000"/>
          </a:bodyPr>
          <a:lstStyle/>
          <a:p>
            <a:pPr algn="just">
              <a:lnSpc>
                <a:spcPct val="150000"/>
              </a:lnSpc>
            </a:pPr>
            <a:r>
              <a:rPr lang="en-US" b="1" dirty="0" smtClean="0">
                <a:latin typeface="Times New Roman" pitchFamily="18" charset="0"/>
                <a:cs typeface="Times New Roman" pitchFamily="18" charset="0"/>
              </a:rPr>
              <a:t>Uses of </a:t>
            </a:r>
            <a:r>
              <a:rPr lang="en-US" b="1" dirty="0">
                <a:latin typeface="Times New Roman" pitchFamily="18" charset="0"/>
                <a:cs typeface="Times New Roman" pitchFamily="18" charset="0"/>
              </a:rPr>
              <a:t>a</a:t>
            </a:r>
            <a:r>
              <a:rPr lang="en-US" b="1" dirty="0" smtClean="0">
                <a:latin typeface="Times New Roman" pitchFamily="18" charset="0"/>
                <a:cs typeface="Times New Roman" pitchFamily="18" charset="0"/>
              </a:rPr>
              <a:t>luminium </a:t>
            </a:r>
            <a:r>
              <a:rPr lang="en-US" b="1" dirty="0">
                <a:latin typeface="Times New Roman" pitchFamily="18" charset="0"/>
                <a:cs typeface="Times New Roman" pitchFamily="18" charset="0"/>
              </a:rPr>
              <a:t>hydroxide </a:t>
            </a:r>
            <a:r>
              <a:rPr lang="en-US" b="1" dirty="0" smtClean="0">
                <a:latin typeface="Times New Roman" pitchFamily="18" charset="0"/>
                <a:cs typeface="Times New Roman" pitchFamily="18" charset="0"/>
              </a:rPr>
              <a:t>gel</a:t>
            </a:r>
            <a:endParaRPr lang="en-US" dirty="0">
              <a:latin typeface="Times New Roman" pitchFamily="18" charset="0"/>
              <a:cs typeface="Times New Roman" pitchFamily="18" charset="0"/>
            </a:endParaRPr>
          </a:p>
          <a:p>
            <a:pPr algn="just">
              <a:lnSpc>
                <a:spcPct val="150000"/>
              </a:lnSpc>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It is non systemic or non absorbable antacid. </a:t>
            </a:r>
          </a:p>
          <a:p>
            <a:pPr algn="just">
              <a:lnSpc>
                <a:spcPct val="150000"/>
              </a:lnSpc>
            </a:pPr>
            <a:r>
              <a:rPr lang="en-US" dirty="0" smtClean="0">
                <a:latin typeface="Times New Roman" pitchFamily="18" charset="0"/>
                <a:cs typeface="Times New Roman" pitchFamily="18" charset="0"/>
              </a:rPr>
              <a:t>Externally </a:t>
            </a:r>
            <a:r>
              <a:rPr lang="en-US" dirty="0">
                <a:latin typeface="Times New Roman" pitchFamily="18" charset="0"/>
                <a:cs typeface="Times New Roman" pitchFamily="18" charset="0"/>
              </a:rPr>
              <a:t>it is used as mild astringent. </a:t>
            </a:r>
          </a:p>
          <a:p>
            <a:pPr algn="just">
              <a:lnSpc>
                <a:spcPct val="150000"/>
              </a:lnSpc>
            </a:pPr>
            <a:r>
              <a:rPr lang="en-US" dirty="0" smtClean="0">
                <a:latin typeface="Times New Roman" pitchFamily="18" charset="0"/>
                <a:cs typeface="Times New Roman" pitchFamily="18" charset="0"/>
              </a:rPr>
              <a:t>Used </a:t>
            </a:r>
            <a:r>
              <a:rPr lang="en-US" dirty="0">
                <a:latin typeface="Times New Roman" pitchFamily="18" charset="0"/>
                <a:cs typeface="Times New Roman" pitchFamily="18" charset="0"/>
              </a:rPr>
              <a:t>in the treatment of diarrhea &amp; cholera. </a:t>
            </a:r>
          </a:p>
          <a:p>
            <a:pPr algn="just">
              <a:lnSpc>
                <a:spcPct val="150000"/>
              </a:lnSpc>
            </a:pPr>
            <a:r>
              <a:rPr lang="en-US" dirty="0" smtClean="0">
                <a:latin typeface="Times New Roman" pitchFamily="18" charset="0"/>
                <a:cs typeface="Times New Roman" pitchFamily="18" charset="0"/>
              </a:rPr>
              <a:t>Externally </a:t>
            </a:r>
            <a:r>
              <a:rPr lang="en-US" dirty="0">
                <a:latin typeface="Times New Roman" pitchFamily="18" charset="0"/>
                <a:cs typeface="Times New Roman" pitchFamily="18" charset="0"/>
              </a:rPr>
              <a:t>used as dusting powder. </a:t>
            </a:r>
          </a:p>
          <a:p>
            <a:pPr marL="0" indent="0" algn="just">
              <a:lnSpc>
                <a:spcPct val="150000"/>
              </a:lnSpc>
              <a:buNone/>
            </a:pPr>
            <a:r>
              <a:rPr lang="en-US" b="1" dirty="0" smtClean="0">
                <a:latin typeface="Times New Roman" pitchFamily="18" charset="0"/>
                <a:cs typeface="Times New Roman" pitchFamily="18" charset="0"/>
              </a:rPr>
              <a:t>Storage</a:t>
            </a:r>
          </a:p>
          <a:p>
            <a:pPr marL="0" indent="0" algn="just">
              <a:lnSpc>
                <a:spcPct val="150000"/>
              </a:lnSpc>
              <a:buNone/>
            </a:pPr>
            <a:r>
              <a:rPr lang="en-US" dirty="0" smtClean="0">
                <a:latin typeface="Times New Roman" pitchFamily="18" charset="0"/>
                <a:cs typeface="Times New Roman" pitchFamily="18" charset="0"/>
              </a:rPr>
              <a:t>The gel should be stored at temperature not exceeding 25</a:t>
            </a:r>
            <a:r>
              <a:rPr lang="en-US" baseline="30000" dirty="0" smtClean="0">
                <a:latin typeface="Times New Roman" pitchFamily="18" charset="0"/>
                <a:cs typeface="Times New Roman" pitchFamily="18" charset="0"/>
              </a:rPr>
              <a:t>oc</a:t>
            </a:r>
            <a:r>
              <a:rPr lang="en-US" dirty="0" smtClean="0">
                <a:latin typeface="Times New Roman" pitchFamily="18" charset="0"/>
                <a:cs typeface="Times New Roman" pitchFamily="18" charset="0"/>
              </a:rPr>
              <a:t> and it should not allowed to freeze.</a:t>
            </a:r>
          </a:p>
          <a:p>
            <a:pPr marL="0" indent="0" algn="just">
              <a:lnSpc>
                <a:spcPct val="150000"/>
              </a:lnSpc>
              <a:buNone/>
            </a:pPr>
            <a:r>
              <a:rPr lang="en-US" baseline="30000" dirty="0" smtClean="0">
                <a:latin typeface="Times New Roman" pitchFamily="18" charset="0"/>
                <a:cs typeface="Times New Roman" pitchFamily="18" charset="0"/>
              </a:rPr>
              <a:t>   </a:t>
            </a:r>
            <a:endParaRPr lang="en-US" baseline="30000" dirty="0">
              <a:latin typeface="Times New Roman" pitchFamily="18" charset="0"/>
              <a:cs typeface="Times New Roman" pitchFamily="18" charset="0"/>
            </a:endParaRPr>
          </a:p>
        </p:txBody>
      </p:sp>
    </p:spTree>
    <p:extLst>
      <p:ext uri="{BB962C8B-B14F-4D97-AF65-F5344CB8AC3E}">
        <p14:creationId xmlns:p14="http://schemas.microsoft.com/office/powerpoint/2010/main" val="28699493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792162"/>
          </a:xfrm>
        </p:spPr>
        <p:txBody>
          <a:bodyPr/>
          <a:lstStyle/>
          <a:p>
            <a:r>
              <a:rPr lang="en-US" b="1" dirty="0"/>
              <a:t>Magnesium hydroxide mixture</a:t>
            </a:r>
          </a:p>
        </p:txBody>
      </p:sp>
      <p:sp>
        <p:nvSpPr>
          <p:cNvPr id="3" name="Content Placeholder 2"/>
          <p:cNvSpPr>
            <a:spLocks noGrp="1"/>
          </p:cNvSpPr>
          <p:nvPr>
            <p:ph idx="1"/>
          </p:nvPr>
        </p:nvSpPr>
        <p:spPr>
          <a:xfrm>
            <a:off x="228600" y="990600"/>
            <a:ext cx="8763000" cy="5562600"/>
          </a:xfrm>
        </p:spPr>
        <p:txBody>
          <a:bodyPr>
            <a:normAutofit fontScale="92500" lnSpcReduction="10000"/>
          </a:bodyPr>
          <a:lstStyle/>
          <a:p>
            <a:r>
              <a:rPr lang="en-US" dirty="0">
                <a:latin typeface="Times New Roman" pitchFamily="18" charset="0"/>
                <a:cs typeface="Times New Roman" pitchFamily="18" charset="0"/>
              </a:rPr>
              <a:t>Molecular formula: Mg(OH)2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Molar mass: 58.31 g/</a:t>
            </a:r>
            <a:r>
              <a:rPr lang="en-US" dirty="0" err="1">
                <a:latin typeface="Times New Roman" pitchFamily="18" charset="0"/>
                <a:cs typeface="Times New Roman" pitchFamily="18" charset="0"/>
              </a:rPr>
              <a:t>mol</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Mg2</a:t>
            </a:r>
            <a:r>
              <a:rPr lang="en-US" dirty="0">
                <a:latin typeface="Times New Roman" pitchFamily="18" charset="0"/>
                <a:cs typeface="Times New Roman" pitchFamily="18" charset="0"/>
              </a:rPr>
              <a:t>+ Salts or Oxide or Hydroxide acts as both antacids and laxative agents</a:t>
            </a:r>
            <a:r>
              <a:rPr lang="en-US" dirty="0" smtClean="0">
                <a:latin typeface="Times New Roman" pitchFamily="18" charset="0"/>
                <a:cs typeface="Times New Roman" pitchFamily="18" charset="0"/>
              </a:rPr>
              <a:t>.</a:t>
            </a:r>
          </a:p>
          <a:p>
            <a:pPr>
              <a:buFont typeface="Wingdings" pitchFamily="2" charset="2"/>
              <a:buChar char="v"/>
            </a:pPr>
            <a:r>
              <a:rPr lang="en-US" b="1" dirty="0">
                <a:latin typeface="Times New Roman" pitchFamily="18" charset="0"/>
                <a:cs typeface="Times New Roman" pitchFamily="18" charset="0"/>
              </a:rPr>
              <a:t>Properties </a:t>
            </a:r>
            <a:endParaRPr lang="en-US" b="1"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Appearance </a:t>
            </a:r>
            <a:r>
              <a:rPr lang="en-US" dirty="0">
                <a:latin typeface="Times New Roman" pitchFamily="18" charset="0"/>
                <a:cs typeface="Times New Roman" pitchFamily="18" charset="0"/>
              </a:rPr>
              <a:t>: White amorphous powder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Odor </a:t>
            </a:r>
            <a:r>
              <a:rPr lang="en-US" dirty="0">
                <a:latin typeface="Times New Roman" pitchFamily="18" charset="0"/>
                <a:cs typeface="Times New Roman" pitchFamily="18" charset="0"/>
              </a:rPr>
              <a:t>: Odorless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Taste </a:t>
            </a:r>
            <a:r>
              <a:rPr lang="en-US" dirty="0">
                <a:latin typeface="Times New Roman" pitchFamily="18" charset="0"/>
                <a:cs typeface="Times New Roman" pitchFamily="18" charset="0"/>
              </a:rPr>
              <a:t>: Tasteless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Melting </a:t>
            </a:r>
            <a:r>
              <a:rPr lang="en-US" dirty="0">
                <a:latin typeface="Times New Roman" pitchFamily="18" charset="0"/>
                <a:cs typeface="Times New Roman" pitchFamily="18" charset="0"/>
              </a:rPr>
              <a:t>point : 3500 C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Solubility </a:t>
            </a:r>
            <a:r>
              <a:rPr lang="en-US" dirty="0">
                <a:latin typeface="Times New Roman" pitchFamily="18" charset="0"/>
                <a:cs typeface="Times New Roman" pitchFamily="18" charset="0"/>
              </a:rPr>
              <a:t>: Insoluble in water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Refractive </a:t>
            </a:r>
            <a:r>
              <a:rPr lang="en-US" dirty="0">
                <a:latin typeface="Times New Roman" pitchFamily="18" charset="0"/>
                <a:cs typeface="Times New Roman" pitchFamily="18" charset="0"/>
              </a:rPr>
              <a:t>index : 1.55</a:t>
            </a:r>
          </a:p>
        </p:txBody>
      </p:sp>
    </p:spTree>
    <p:extLst>
      <p:ext uri="{BB962C8B-B14F-4D97-AF65-F5344CB8AC3E}">
        <p14:creationId xmlns:p14="http://schemas.microsoft.com/office/powerpoint/2010/main" val="22492218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839200" cy="6096000"/>
          </a:xfrm>
        </p:spPr>
        <p:txBody>
          <a:bodyPr>
            <a:normAutofit fontScale="92500" lnSpcReduction="20000"/>
          </a:bodyPr>
          <a:lstStyle/>
          <a:p>
            <a:r>
              <a:rPr lang="en-US" b="1" dirty="0" smtClean="0">
                <a:latin typeface="Times New Roman" pitchFamily="18" charset="0"/>
                <a:cs typeface="Times New Roman" pitchFamily="18" charset="0"/>
              </a:rPr>
              <a:t>Preparation:</a:t>
            </a:r>
          </a:p>
          <a:p>
            <a:r>
              <a:rPr lang="en-US" dirty="0" smtClean="0">
                <a:latin typeface="Times New Roman" pitchFamily="18" charset="0"/>
                <a:cs typeface="Times New Roman" pitchFamily="18" charset="0"/>
              </a:rPr>
              <a:t>Combining </a:t>
            </a:r>
            <a:r>
              <a:rPr lang="en-US" dirty="0">
                <a:latin typeface="Times New Roman" pitchFamily="18" charset="0"/>
                <a:cs typeface="Times New Roman" pitchFamily="18" charset="0"/>
              </a:rPr>
              <a:t>a solution of many magnesium salts with basic water induces precipitation of solid Mg(OH)2</a:t>
            </a:r>
            <a:r>
              <a:rPr lang="en-US" dirty="0" smtClean="0">
                <a:latin typeface="Times New Roman" pitchFamily="18" charset="0"/>
                <a:cs typeface="Times New Roman" pitchFamily="18" charset="0"/>
              </a:rPr>
              <a:t>:</a:t>
            </a:r>
          </a:p>
          <a:p>
            <a:r>
              <a:rPr lang="en-US" dirty="0" smtClean="0">
                <a:latin typeface="Times New Roman" pitchFamily="18" charset="0"/>
                <a:cs typeface="Times New Roman" pitchFamily="18" charset="0"/>
              </a:rPr>
              <a:t>           Mg2</a:t>
            </a:r>
            <a:r>
              <a:rPr lang="en-US" dirty="0">
                <a:latin typeface="Times New Roman" pitchFamily="18" charset="0"/>
                <a:cs typeface="Times New Roman" pitchFamily="18" charset="0"/>
              </a:rPr>
              <a:t>+ + 2 OH− → </a:t>
            </a:r>
            <a:r>
              <a:rPr lang="en-US" dirty="0" smtClean="0">
                <a:latin typeface="Times New Roman" pitchFamily="18" charset="0"/>
                <a:cs typeface="Times New Roman" pitchFamily="18" charset="0"/>
              </a:rPr>
              <a:t>Mg(OH)2</a:t>
            </a:r>
          </a:p>
          <a:p>
            <a:r>
              <a:rPr lang="en-US" b="1" dirty="0">
                <a:latin typeface="Times New Roman" pitchFamily="18" charset="0"/>
                <a:cs typeface="Times New Roman" pitchFamily="18" charset="0"/>
              </a:rPr>
              <a:t>Uses </a:t>
            </a:r>
            <a:r>
              <a:rPr lang="en-US" b="1"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Used </a:t>
            </a:r>
            <a:r>
              <a:rPr lang="en-US" dirty="0">
                <a:latin typeface="Times New Roman" pitchFamily="18" charset="0"/>
                <a:cs typeface="Times New Roman" pitchFamily="18" charset="0"/>
              </a:rPr>
              <a:t>as weak antacid and laxative.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Most commonly used antacids combine aluminum hydroxide and magnesium hydroxide.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combination decreases the adverse effects of diarrhea (with magnesium products) and constipation (with aluminum products).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Calcium </a:t>
            </a:r>
            <a:r>
              <a:rPr lang="en-US" dirty="0">
                <a:latin typeface="Times New Roman" pitchFamily="18" charset="0"/>
                <a:cs typeface="Times New Roman" pitchFamily="18" charset="0"/>
              </a:rPr>
              <a:t>carbonate is effective in relieving heartburn, but it is infrequently used to treat peptic ulcers or GERD</a:t>
            </a:r>
          </a:p>
        </p:txBody>
      </p:sp>
    </p:spTree>
    <p:extLst>
      <p:ext uri="{BB962C8B-B14F-4D97-AF65-F5344CB8AC3E}">
        <p14:creationId xmlns:p14="http://schemas.microsoft.com/office/powerpoint/2010/main" val="901299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lstStyle/>
          <a:p>
            <a:r>
              <a:rPr lang="en-US" b="1" dirty="0">
                <a:latin typeface="Times New Roman" pitchFamily="18" charset="0"/>
                <a:cs typeface="Times New Roman" pitchFamily="18" charset="0"/>
              </a:rPr>
              <a:t>Cathartics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905000"/>
            <a:ext cx="8229600" cy="2667000"/>
          </a:xfrm>
        </p:spPr>
        <p:txBody>
          <a:bodyPr/>
          <a:lstStyle/>
          <a:p>
            <a:pPr algn="just">
              <a:lnSpc>
                <a:spcPct val="150000"/>
              </a:lnSpc>
            </a:pPr>
            <a:r>
              <a:rPr lang="en-US" dirty="0" smtClean="0">
                <a:latin typeface="Times New Roman" pitchFamily="18" charset="0"/>
                <a:cs typeface="Times New Roman" pitchFamily="18" charset="0"/>
              </a:rPr>
              <a:t>These are the drugs which gives relief from constipation. Or these are the drugs which brings defecation.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8758567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b="1" dirty="0" smtClean="0"/>
              <a:t/>
            </a:r>
            <a:br>
              <a:rPr lang="en-US" b="1" dirty="0" smtClean="0"/>
            </a:br>
            <a:r>
              <a:rPr lang="en-US" b="1" dirty="0" smtClean="0"/>
              <a:t>Classification</a:t>
            </a:r>
            <a:r>
              <a:rPr lang="en-US" b="1" dirty="0"/>
              <a:t>:</a:t>
            </a:r>
            <a:r>
              <a:rPr lang="en-US" dirty="0"/>
              <a:t/>
            </a:r>
            <a:br>
              <a:rPr lang="en-US" dirty="0"/>
            </a:br>
            <a:endParaRPr lang="en-US" dirty="0"/>
          </a:p>
        </p:txBody>
      </p:sp>
      <p:sp>
        <p:nvSpPr>
          <p:cNvPr id="3" name="Content Placeholder 2"/>
          <p:cNvSpPr>
            <a:spLocks noGrp="1"/>
          </p:cNvSpPr>
          <p:nvPr>
            <p:ph idx="1"/>
          </p:nvPr>
        </p:nvSpPr>
        <p:spPr>
          <a:xfrm>
            <a:off x="152400" y="1371600"/>
            <a:ext cx="8839200" cy="5105400"/>
          </a:xfrm>
        </p:spPr>
        <p:txBody>
          <a:bodyPr>
            <a:normAutofit/>
          </a:bodyPr>
          <a:lstStyle/>
          <a:p>
            <a:pPr algn="just">
              <a:lnSpc>
                <a:spcPct val="150000"/>
              </a:lnSpc>
            </a:pPr>
            <a:r>
              <a:rPr lang="en-US" dirty="0" smtClean="0">
                <a:latin typeface="Times New Roman" pitchFamily="18" charset="0"/>
                <a:cs typeface="Times New Roman" pitchFamily="18" charset="0"/>
              </a:rPr>
              <a:t>1</a:t>
            </a:r>
            <a:r>
              <a:rPr lang="en-US" dirty="0">
                <a:latin typeface="Times New Roman" pitchFamily="18" charset="0"/>
                <a:cs typeface="Times New Roman" pitchFamily="18" charset="0"/>
              </a:rPr>
              <a:t>. </a:t>
            </a:r>
            <a:r>
              <a:rPr lang="en-US" b="1" dirty="0">
                <a:latin typeface="Times New Roman" pitchFamily="18" charset="0"/>
                <a:cs typeface="Times New Roman" pitchFamily="18" charset="0"/>
              </a:rPr>
              <a:t>Gastric </a:t>
            </a:r>
            <a:r>
              <a:rPr lang="en-US" b="1" dirty="0" smtClean="0">
                <a:latin typeface="Times New Roman" pitchFamily="18" charset="0"/>
                <a:cs typeface="Times New Roman" pitchFamily="18" charset="0"/>
              </a:rPr>
              <a:t>acidifier- </a:t>
            </a:r>
            <a:r>
              <a:rPr lang="en-US" dirty="0" smtClean="0">
                <a:latin typeface="Times New Roman" pitchFamily="18" charset="0"/>
                <a:cs typeface="Times New Roman" pitchFamily="18" charset="0"/>
              </a:rPr>
              <a:t>Dilute </a:t>
            </a:r>
            <a:r>
              <a:rPr lang="en-US" dirty="0">
                <a:latin typeface="Times New Roman" pitchFamily="18" charset="0"/>
                <a:cs typeface="Times New Roman" pitchFamily="18" charset="0"/>
              </a:rPr>
              <a:t>Hydrochloric acid</a:t>
            </a:r>
          </a:p>
          <a:p>
            <a:pPr algn="just">
              <a:lnSpc>
                <a:spcPct val="150000"/>
              </a:lnSpc>
            </a:pPr>
            <a:r>
              <a:rPr lang="en-US" dirty="0">
                <a:latin typeface="Times New Roman" pitchFamily="18" charset="0"/>
                <a:cs typeface="Times New Roman" pitchFamily="18" charset="0"/>
              </a:rPr>
              <a:t>2. </a:t>
            </a:r>
            <a:r>
              <a:rPr lang="en-US" b="1" dirty="0">
                <a:latin typeface="Times New Roman" pitchFamily="18" charset="0"/>
                <a:cs typeface="Times New Roman" pitchFamily="18" charset="0"/>
              </a:rPr>
              <a:t>Antacids</a:t>
            </a:r>
            <a:endParaRPr lang="en-US" dirty="0">
              <a:latin typeface="Times New Roman" pitchFamily="18" charset="0"/>
              <a:cs typeface="Times New Roman" pitchFamily="18" charset="0"/>
            </a:endParaRPr>
          </a:p>
          <a:p>
            <a:pPr>
              <a:lnSpc>
                <a:spcPct val="150000"/>
              </a:lnSpc>
            </a:pPr>
            <a:r>
              <a:rPr lang="en-US" dirty="0">
                <a:latin typeface="Times New Roman" pitchFamily="18" charset="0"/>
                <a:cs typeface="Times New Roman" pitchFamily="18" charset="0"/>
              </a:rPr>
              <a:t>A) </a:t>
            </a:r>
            <a:r>
              <a:rPr lang="en-US" dirty="0" smtClean="0">
                <a:latin typeface="Times New Roman" pitchFamily="18" charset="0"/>
                <a:cs typeface="Times New Roman" pitchFamily="18" charset="0"/>
              </a:rPr>
              <a:t>Systemic/ Absorbable antacids</a:t>
            </a:r>
          </a:p>
          <a:p>
            <a:pPr>
              <a:lnSpc>
                <a:spcPct val="150000"/>
              </a:lnSpc>
            </a:pPr>
            <a:r>
              <a:rPr lang="en-US" dirty="0" smtClean="0">
                <a:latin typeface="Times New Roman" pitchFamily="18" charset="0"/>
                <a:cs typeface="Times New Roman" pitchFamily="18" charset="0"/>
              </a:rPr>
              <a:t>E.g.  </a:t>
            </a:r>
            <a:r>
              <a:rPr lang="en-US" dirty="0">
                <a:latin typeface="Times New Roman" pitchFamily="18" charset="0"/>
                <a:cs typeface="Times New Roman" pitchFamily="18" charset="0"/>
              </a:rPr>
              <a:t>Sodium Bicarbonate</a:t>
            </a:r>
          </a:p>
          <a:p>
            <a:pPr algn="just">
              <a:lnSpc>
                <a:spcPct val="150000"/>
              </a:lnSpc>
            </a:pPr>
            <a:r>
              <a:rPr lang="en-US" dirty="0">
                <a:latin typeface="Times New Roman" pitchFamily="18" charset="0"/>
                <a:cs typeface="Times New Roman" pitchFamily="18" charset="0"/>
              </a:rPr>
              <a:t>B) Non systemic/ Non absorbable </a:t>
            </a:r>
            <a:r>
              <a:rPr lang="en-US" dirty="0" smtClean="0">
                <a:latin typeface="Times New Roman" pitchFamily="18" charset="0"/>
                <a:cs typeface="Times New Roman" pitchFamily="18" charset="0"/>
              </a:rPr>
              <a:t>antacids</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0183084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r>
              <a:rPr lang="en-US" b="1" dirty="0">
                <a:latin typeface="Times New Roman" pitchFamily="18" charset="0"/>
                <a:cs typeface="Times New Roman" pitchFamily="18" charset="0"/>
              </a:rPr>
              <a:t>M</a:t>
            </a:r>
            <a:r>
              <a:rPr lang="en-US" b="1" dirty="0" smtClean="0">
                <a:latin typeface="Times New Roman" pitchFamily="18" charset="0"/>
                <a:cs typeface="Times New Roman" pitchFamily="18" charset="0"/>
              </a:rPr>
              <a:t>echanism </a:t>
            </a:r>
            <a:r>
              <a:rPr lang="en-US" b="1" dirty="0">
                <a:latin typeface="Times New Roman" pitchFamily="18" charset="0"/>
                <a:cs typeface="Times New Roman" pitchFamily="18" charset="0"/>
              </a:rPr>
              <a:t>action of c</a:t>
            </a:r>
            <a:r>
              <a:rPr lang="en-US" b="1" dirty="0" smtClean="0">
                <a:latin typeface="Times New Roman" pitchFamily="18" charset="0"/>
                <a:cs typeface="Times New Roman" pitchFamily="18" charset="0"/>
              </a:rPr>
              <a:t>athartics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28600" y="1066800"/>
            <a:ext cx="8686800" cy="5059363"/>
          </a:xfrm>
        </p:spPr>
        <p:txBody>
          <a:bodyPr>
            <a:normAutofit fontScale="92500" lnSpcReduction="10000"/>
          </a:bodyPr>
          <a:lstStyle/>
          <a:p>
            <a:pPr algn="just">
              <a:lnSpc>
                <a:spcPct val="150000"/>
              </a:lnSpc>
            </a:pPr>
            <a:r>
              <a:rPr lang="en-US" dirty="0" smtClean="0">
                <a:latin typeface="Times New Roman" pitchFamily="18" charset="0"/>
                <a:cs typeface="Times New Roman" pitchFamily="18" charset="0"/>
              </a:rPr>
              <a:t>1.Bulk </a:t>
            </a:r>
            <a:r>
              <a:rPr lang="en-US" dirty="0">
                <a:latin typeface="Times New Roman" pitchFamily="18" charset="0"/>
                <a:cs typeface="Times New Roman" pitchFamily="18" charset="0"/>
              </a:rPr>
              <a:t>producing drugs: These drugs promote evacuation by increasing the stool bulk </a:t>
            </a:r>
            <a:r>
              <a:rPr lang="en-US" dirty="0" smtClean="0">
                <a:latin typeface="Times New Roman" pitchFamily="18" charset="0"/>
                <a:cs typeface="Times New Roman" pitchFamily="18" charset="0"/>
              </a:rPr>
              <a:t>volume and </a:t>
            </a:r>
            <a:r>
              <a:rPr lang="en-US" dirty="0">
                <a:latin typeface="Times New Roman" pitchFamily="18" charset="0"/>
                <a:cs typeface="Times New Roman" pitchFamily="18" charset="0"/>
              </a:rPr>
              <a:t>water content.</a:t>
            </a:r>
          </a:p>
          <a:p>
            <a:pPr algn="just">
              <a:lnSpc>
                <a:spcPct val="150000"/>
              </a:lnSpc>
            </a:pPr>
            <a:r>
              <a:rPr lang="en-US" dirty="0">
                <a:latin typeface="Times New Roman" pitchFamily="18" charset="0"/>
                <a:cs typeface="Times New Roman" pitchFamily="18" charset="0"/>
              </a:rPr>
              <a:t>e.g. </a:t>
            </a:r>
            <a:r>
              <a:rPr lang="en-US" dirty="0" err="1">
                <a:latin typeface="Times New Roman" pitchFamily="18" charset="0"/>
                <a:cs typeface="Times New Roman" pitchFamily="18" charset="0"/>
              </a:rPr>
              <a:t>Isapgol</a:t>
            </a:r>
            <a:r>
              <a:rPr lang="en-US" dirty="0">
                <a:latin typeface="Times New Roman" pitchFamily="18" charset="0"/>
                <a:cs typeface="Times New Roman" pitchFamily="18" charset="0"/>
              </a:rPr>
              <a:t>, agar-agar, methylcellulose</a:t>
            </a:r>
          </a:p>
          <a:p>
            <a:pPr algn="just">
              <a:lnSpc>
                <a:spcPct val="150000"/>
              </a:lnSpc>
            </a:pPr>
            <a:r>
              <a:rPr lang="en-US" dirty="0">
                <a:latin typeface="Times New Roman" pitchFamily="18" charset="0"/>
                <a:cs typeface="Times New Roman" pitchFamily="18" charset="0"/>
              </a:rPr>
              <a:t>2. Stool </a:t>
            </a:r>
            <a:r>
              <a:rPr lang="en-US" dirty="0" err="1">
                <a:latin typeface="Times New Roman" pitchFamily="18" charset="0"/>
                <a:cs typeface="Times New Roman" pitchFamily="18" charset="0"/>
              </a:rPr>
              <a:t>softners</a:t>
            </a:r>
            <a:r>
              <a:rPr lang="en-US" dirty="0">
                <a:latin typeface="Times New Roman" pitchFamily="18" charset="0"/>
                <a:cs typeface="Times New Roman" pitchFamily="18" charset="0"/>
              </a:rPr>
              <a:t>/ Emollient: It penetrates, lubricates and softens the stools.</a:t>
            </a:r>
          </a:p>
          <a:p>
            <a:pPr algn="just">
              <a:lnSpc>
                <a:spcPct val="150000"/>
              </a:lnSpc>
            </a:pPr>
            <a:r>
              <a:rPr lang="en-US" dirty="0">
                <a:latin typeface="Times New Roman" pitchFamily="18" charset="0"/>
                <a:cs typeface="Times New Roman" pitchFamily="18" charset="0"/>
              </a:rPr>
              <a:t>e.g. Liquid paraffin, mineral oils etc</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213212430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533400"/>
            <a:ext cx="8839200" cy="4343400"/>
          </a:xfrm>
        </p:spPr>
        <p:txBody>
          <a:bodyPr>
            <a:normAutofit/>
          </a:bodyPr>
          <a:lstStyle/>
          <a:p>
            <a:pPr algn="just">
              <a:lnSpc>
                <a:spcPct val="170000"/>
              </a:lnSpc>
            </a:pPr>
            <a:r>
              <a:rPr lang="en-US" dirty="0">
                <a:latin typeface="Times New Roman" pitchFamily="18" charset="0"/>
                <a:cs typeface="Times New Roman" pitchFamily="18" charset="0"/>
              </a:rPr>
              <a:t>3. </a:t>
            </a:r>
            <a:r>
              <a:rPr lang="en-US" dirty="0" smtClean="0">
                <a:latin typeface="Times New Roman" pitchFamily="18" charset="0"/>
                <a:cs typeface="Times New Roman" pitchFamily="18" charset="0"/>
              </a:rPr>
              <a:t>Stimulant/ Strong </a:t>
            </a:r>
            <a:r>
              <a:rPr lang="en-US" dirty="0">
                <a:latin typeface="Times New Roman" pitchFamily="18" charset="0"/>
                <a:cs typeface="Times New Roman" pitchFamily="18" charset="0"/>
              </a:rPr>
              <a:t>purgatives/ Irritant purgatives: It causes local irritation on the </a:t>
            </a:r>
            <a:r>
              <a:rPr lang="en-US" dirty="0" smtClean="0">
                <a:latin typeface="Times New Roman" pitchFamily="18" charset="0"/>
                <a:cs typeface="Times New Roman" pitchFamily="18" charset="0"/>
              </a:rPr>
              <a:t>intestinal tract</a:t>
            </a:r>
            <a:r>
              <a:rPr lang="en-US" dirty="0">
                <a:latin typeface="Times New Roman" pitchFamily="18" charset="0"/>
                <a:cs typeface="Times New Roman" pitchFamily="18" charset="0"/>
              </a:rPr>
              <a:t>, which increases peristaltic activity.</a:t>
            </a:r>
          </a:p>
          <a:p>
            <a:pPr algn="just">
              <a:lnSpc>
                <a:spcPct val="170000"/>
              </a:lnSpc>
            </a:pPr>
            <a:r>
              <a:rPr lang="en-US" dirty="0">
                <a:latin typeface="Times New Roman" pitchFamily="18" charset="0"/>
                <a:cs typeface="Times New Roman" pitchFamily="18" charset="0"/>
              </a:rPr>
              <a:t>e.g. Phenolphthalein, </a:t>
            </a:r>
            <a:r>
              <a:rPr lang="en-US" dirty="0" err="1">
                <a:latin typeface="Times New Roman" pitchFamily="18" charset="0"/>
                <a:cs typeface="Times New Roman" pitchFamily="18" charset="0"/>
              </a:rPr>
              <a:t>senna</a:t>
            </a:r>
            <a:r>
              <a:rPr lang="en-US" dirty="0">
                <a:latin typeface="Times New Roman" pitchFamily="18" charset="0"/>
                <a:cs typeface="Times New Roman" pitchFamily="18" charset="0"/>
              </a:rPr>
              <a:t> glycosides, aloe, rhubarb extract, castor oil etc</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30173705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52400"/>
            <a:ext cx="8839200" cy="6553200"/>
          </a:xfrm>
        </p:spPr>
        <p:txBody>
          <a:bodyPr>
            <a:normAutofit fontScale="92500" lnSpcReduction="20000"/>
          </a:bodyPr>
          <a:lstStyle/>
          <a:p>
            <a:pPr algn="just">
              <a:lnSpc>
                <a:spcPct val="170000"/>
              </a:lnSpc>
            </a:pPr>
            <a:r>
              <a:rPr lang="en-US" dirty="0">
                <a:latin typeface="Times New Roman" pitchFamily="18" charset="0"/>
                <a:cs typeface="Times New Roman" pitchFamily="18" charset="0"/>
              </a:rPr>
              <a:t>4. Osmotic laxatives/ Saline cathartics: These are salts of poorly absorbable ions which increases osmotic load on intestinal tract which is relieved by secretion of addition fluids in the intestinal tract. Hence these agents increase fluidity of intestinal tract by retention of water by osmotic forces.</a:t>
            </a:r>
          </a:p>
          <a:p>
            <a:pPr algn="just">
              <a:lnSpc>
                <a:spcPct val="170000"/>
              </a:lnSpc>
            </a:pPr>
            <a:r>
              <a:rPr lang="en-US" dirty="0">
                <a:latin typeface="Times New Roman" pitchFamily="18" charset="0"/>
                <a:cs typeface="Times New Roman" pitchFamily="18" charset="0"/>
              </a:rPr>
              <a:t>e.g. Antimony potassium tartrate, sodium phosphate, magnesium sulphate, sodium sulphate, potassium phosphate etc.</a:t>
            </a:r>
          </a:p>
          <a:p>
            <a:pPr algn="just">
              <a:lnSpc>
                <a:spcPct val="170000"/>
              </a:lnSpc>
            </a:pPr>
            <a:endParaRPr lang="en-US" dirty="0">
              <a:latin typeface="Times New Roman" pitchFamily="18" charset="0"/>
              <a:cs typeface="Times New Roman" pitchFamily="18" charset="0"/>
            </a:endParaRPr>
          </a:p>
          <a:p>
            <a:pPr algn="just">
              <a:lnSpc>
                <a:spcPct val="170000"/>
              </a:lnSpc>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8200577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944562"/>
          </a:xfrm>
        </p:spPr>
        <p:txBody>
          <a:bodyPr/>
          <a:lstStyle/>
          <a:p>
            <a:r>
              <a:rPr lang="en-US" b="1" dirty="0"/>
              <a:t>L</a:t>
            </a:r>
            <a:r>
              <a:rPr lang="en-US" b="1" dirty="0" smtClean="0"/>
              <a:t>axatives</a:t>
            </a:r>
            <a:endParaRPr lang="en-US" dirty="0"/>
          </a:p>
        </p:txBody>
      </p:sp>
      <p:sp>
        <p:nvSpPr>
          <p:cNvPr id="3" name="Content Placeholder 2"/>
          <p:cNvSpPr>
            <a:spLocks noGrp="1"/>
          </p:cNvSpPr>
          <p:nvPr>
            <p:ph idx="1"/>
          </p:nvPr>
        </p:nvSpPr>
        <p:spPr>
          <a:xfrm>
            <a:off x="76200" y="914400"/>
            <a:ext cx="8915400" cy="5638800"/>
          </a:xfrm>
        </p:spPr>
        <p:txBody>
          <a:bodyPr>
            <a:normAutofit fontScale="92500" lnSpcReduction="10000"/>
          </a:bodyPr>
          <a:lstStyle/>
          <a:p>
            <a:pPr algn="just">
              <a:lnSpc>
                <a:spcPct val="150000"/>
              </a:lnSpc>
            </a:pPr>
            <a:r>
              <a:rPr lang="en-US" dirty="0">
                <a:latin typeface="Times New Roman" pitchFamily="18" charset="0"/>
                <a:cs typeface="Times New Roman" pitchFamily="18" charset="0"/>
              </a:rPr>
              <a:t>Laxatives are substances that loosen stools and increase bowel movements. They are used to treat and prevent constipation. </a:t>
            </a:r>
          </a:p>
          <a:p>
            <a:pPr algn="just">
              <a:lnSpc>
                <a:spcPct val="150000"/>
              </a:lnSpc>
            </a:pPr>
            <a:r>
              <a:rPr lang="en-US" b="1" dirty="0">
                <a:latin typeface="Times New Roman" pitchFamily="18" charset="0"/>
                <a:cs typeface="Times New Roman" pitchFamily="18" charset="0"/>
              </a:rPr>
              <a:t>Classification: </a:t>
            </a:r>
            <a:endParaRPr lang="en-US" dirty="0">
              <a:latin typeface="Times New Roman" pitchFamily="18" charset="0"/>
              <a:cs typeface="Times New Roman" pitchFamily="18" charset="0"/>
            </a:endParaRPr>
          </a:p>
          <a:p>
            <a:pPr algn="just">
              <a:lnSpc>
                <a:spcPct val="150000"/>
              </a:lnSpc>
            </a:pPr>
            <a:r>
              <a:rPr lang="en-US" dirty="0">
                <a:latin typeface="Times New Roman" pitchFamily="18" charset="0"/>
                <a:cs typeface="Times New Roman" pitchFamily="18" charset="0"/>
              </a:rPr>
              <a:t>1. Laxatives </a:t>
            </a:r>
          </a:p>
          <a:p>
            <a:pPr algn="just">
              <a:lnSpc>
                <a:spcPct val="150000"/>
              </a:lnSpc>
            </a:pPr>
            <a:r>
              <a:rPr lang="en-US" dirty="0">
                <a:latin typeface="Times New Roman" pitchFamily="18" charset="0"/>
                <a:cs typeface="Times New Roman" pitchFamily="18" charset="0"/>
              </a:rPr>
              <a:t>A) Bulk producing drugs- </a:t>
            </a:r>
            <a:r>
              <a:rPr lang="en-US" dirty="0" err="1">
                <a:latin typeface="Times New Roman" pitchFamily="18" charset="0"/>
                <a:cs typeface="Times New Roman" pitchFamily="18" charset="0"/>
              </a:rPr>
              <a:t>Isapgol</a:t>
            </a:r>
            <a:r>
              <a:rPr lang="en-US" dirty="0">
                <a:latin typeface="Times New Roman" pitchFamily="18" charset="0"/>
                <a:cs typeface="Times New Roman" pitchFamily="18" charset="0"/>
              </a:rPr>
              <a:t>, agar-agar, methyl cellulose, sodium </a:t>
            </a:r>
            <a:r>
              <a:rPr lang="en-US" dirty="0" err="1">
                <a:latin typeface="Times New Roman" pitchFamily="18" charset="0"/>
                <a:cs typeface="Times New Roman" pitchFamily="18" charset="0"/>
              </a:rPr>
              <a:t>carboxy</a:t>
            </a:r>
            <a:r>
              <a:rPr lang="en-US" dirty="0">
                <a:latin typeface="Times New Roman" pitchFamily="18" charset="0"/>
                <a:cs typeface="Times New Roman" pitchFamily="18" charset="0"/>
              </a:rPr>
              <a:t> methyl cellulose </a:t>
            </a:r>
          </a:p>
          <a:p>
            <a:pPr algn="just">
              <a:lnSpc>
                <a:spcPct val="150000"/>
              </a:lnSpc>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B</a:t>
            </a:r>
            <a:r>
              <a:rPr lang="en-US" dirty="0">
                <a:latin typeface="Times New Roman" pitchFamily="18" charset="0"/>
                <a:cs typeface="Times New Roman" pitchFamily="18" charset="0"/>
              </a:rPr>
              <a:t>) Stool </a:t>
            </a:r>
            <a:r>
              <a:rPr lang="en-US" dirty="0" err="1">
                <a:latin typeface="Times New Roman" pitchFamily="18" charset="0"/>
                <a:cs typeface="Times New Roman" pitchFamily="18" charset="0"/>
              </a:rPr>
              <a:t>softners</a:t>
            </a:r>
            <a:r>
              <a:rPr lang="en-US" dirty="0">
                <a:latin typeface="Times New Roman" pitchFamily="18" charset="0"/>
                <a:cs typeface="Times New Roman" pitchFamily="18" charset="0"/>
              </a:rPr>
              <a:t> (Emollient) - liquid Paraffin </a:t>
            </a:r>
          </a:p>
        </p:txBody>
      </p:sp>
      <p:sp>
        <p:nvSpPr>
          <p:cNvPr id="4" name="AutoShape 2" descr="Image result for Laxative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 name="AutoShape 4" descr="Image result for Laxatives"/>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 name="AutoShape 6" descr="Image result for Laxatives"/>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45831094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52400"/>
            <a:ext cx="8686800" cy="6172200"/>
          </a:xfrm>
        </p:spPr>
        <p:txBody>
          <a:bodyPr>
            <a:noAutofit/>
          </a:bodyPr>
          <a:lstStyle/>
          <a:p>
            <a:pPr algn="just">
              <a:lnSpc>
                <a:spcPct val="170000"/>
              </a:lnSpc>
            </a:pPr>
            <a:r>
              <a:rPr lang="en-US" sz="2800" dirty="0">
                <a:latin typeface="Times New Roman" pitchFamily="18" charset="0"/>
                <a:cs typeface="Times New Roman" pitchFamily="18" charset="0"/>
              </a:rPr>
              <a:t>2. Strong purgatives </a:t>
            </a:r>
          </a:p>
          <a:p>
            <a:pPr algn="just">
              <a:lnSpc>
                <a:spcPct val="170000"/>
              </a:lnSpc>
            </a:pPr>
            <a:r>
              <a:rPr lang="en-US" sz="2800" dirty="0">
                <a:latin typeface="Times New Roman" pitchFamily="18" charset="0"/>
                <a:cs typeface="Times New Roman" pitchFamily="18" charset="0"/>
              </a:rPr>
              <a:t>A) Irritant/Stimulant purgatives- </a:t>
            </a:r>
            <a:r>
              <a:rPr lang="en-US" sz="2800" dirty="0" err="1" smtClean="0">
                <a:latin typeface="Times New Roman" pitchFamily="18" charset="0"/>
                <a:cs typeface="Times New Roman" pitchFamily="18" charset="0"/>
              </a:rPr>
              <a:t>senna</a:t>
            </a:r>
            <a:r>
              <a:rPr lang="en-US" sz="2800" dirty="0">
                <a:latin typeface="Times New Roman" pitchFamily="18" charset="0"/>
                <a:cs typeface="Times New Roman" pitchFamily="18" charset="0"/>
              </a:rPr>
              <a:t> </a:t>
            </a:r>
            <a:r>
              <a:rPr lang="en-US" sz="2800" dirty="0" smtClean="0">
                <a:latin typeface="Times New Roman" pitchFamily="18" charset="0"/>
                <a:cs typeface="Times New Roman" pitchFamily="18" charset="0"/>
              </a:rPr>
              <a:t>glycoside</a:t>
            </a:r>
            <a:r>
              <a:rPr lang="en-US" sz="2800" dirty="0">
                <a:latin typeface="Times New Roman" pitchFamily="18" charset="0"/>
                <a:cs typeface="Times New Roman" pitchFamily="18" charset="0"/>
              </a:rPr>
              <a:t>, phenolphthalein, aloe, castor oil, </a:t>
            </a:r>
            <a:r>
              <a:rPr lang="en-US" sz="2800" dirty="0" smtClean="0">
                <a:latin typeface="Times New Roman" pitchFamily="18" charset="0"/>
                <a:cs typeface="Times New Roman" pitchFamily="18" charset="0"/>
              </a:rPr>
              <a:t>rhubarb. </a:t>
            </a:r>
          </a:p>
          <a:p>
            <a:pPr algn="just">
              <a:lnSpc>
                <a:spcPct val="170000"/>
              </a:lnSpc>
            </a:pPr>
            <a:r>
              <a:rPr lang="en-US" sz="2800" dirty="0">
                <a:latin typeface="Times New Roman" pitchFamily="18" charset="0"/>
                <a:cs typeface="Times New Roman" pitchFamily="18" charset="0"/>
              </a:rPr>
              <a:t>B) Saline cathartics/ Osmotic laxatives </a:t>
            </a:r>
          </a:p>
          <a:p>
            <a:pPr algn="just">
              <a:lnSpc>
                <a:spcPct val="170000"/>
              </a:lnSpc>
            </a:pPr>
            <a:r>
              <a:rPr lang="en-US" sz="2800" dirty="0">
                <a:latin typeface="Times New Roman" pitchFamily="18" charset="0"/>
                <a:cs typeface="Times New Roman" pitchFamily="18" charset="0"/>
              </a:rPr>
              <a:t>(i) Sodium containing products- Sodium potassium tartrate, Sodium </a:t>
            </a:r>
            <a:r>
              <a:rPr lang="en-US" sz="2800" dirty="0" smtClean="0">
                <a:latin typeface="Times New Roman" pitchFamily="18" charset="0"/>
                <a:cs typeface="Times New Roman" pitchFamily="18" charset="0"/>
              </a:rPr>
              <a:t>phosphate. </a:t>
            </a:r>
            <a:endParaRPr lang="en-US" sz="2800" dirty="0">
              <a:latin typeface="Times New Roman" pitchFamily="18" charset="0"/>
              <a:cs typeface="Times New Roman" pitchFamily="18" charset="0"/>
            </a:endParaRPr>
          </a:p>
          <a:p>
            <a:pPr algn="just">
              <a:lnSpc>
                <a:spcPct val="170000"/>
              </a:lnSpc>
            </a:pPr>
            <a:r>
              <a:rPr lang="en-US" sz="2800" dirty="0">
                <a:latin typeface="Times New Roman" pitchFamily="18" charset="0"/>
                <a:cs typeface="Times New Roman" pitchFamily="18" charset="0"/>
              </a:rPr>
              <a:t>(ii) Magnesium containing products- Magnesium hydroxide, Magnesium sulphate, Magnesium Citrate.</a:t>
            </a:r>
          </a:p>
        </p:txBody>
      </p:sp>
    </p:spTree>
    <p:extLst>
      <p:ext uri="{BB962C8B-B14F-4D97-AF65-F5344CB8AC3E}">
        <p14:creationId xmlns:p14="http://schemas.microsoft.com/office/powerpoint/2010/main" val="32372116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lnSpc>
                <a:spcPct val="170000"/>
              </a:lnSpc>
            </a:pPr>
            <a:r>
              <a:rPr lang="en-US" dirty="0">
                <a:latin typeface="Times New Roman" pitchFamily="18" charset="0"/>
                <a:cs typeface="Times New Roman" pitchFamily="18" charset="0"/>
              </a:rPr>
              <a:t> (iii) Sulfur as cathartic </a:t>
            </a:r>
          </a:p>
          <a:p>
            <a:pPr algn="just">
              <a:lnSpc>
                <a:spcPct val="170000"/>
              </a:lnSpc>
            </a:pPr>
            <a:r>
              <a:rPr lang="en-US" dirty="0">
                <a:latin typeface="Times New Roman" pitchFamily="18" charset="0"/>
                <a:cs typeface="Times New Roman" pitchFamily="18" charset="0"/>
              </a:rPr>
              <a:t>(iv) Non official Cathartics- Sodium sulphate, Potassium </a:t>
            </a:r>
            <a:r>
              <a:rPr lang="en-US" dirty="0" smtClean="0">
                <a:latin typeface="Times New Roman" pitchFamily="18" charset="0"/>
                <a:cs typeface="Times New Roman" pitchFamily="18" charset="0"/>
              </a:rPr>
              <a:t>phosphate. </a:t>
            </a:r>
            <a:endParaRPr lang="en-US" dirty="0">
              <a:latin typeface="Times New Roman" pitchFamily="18" charset="0"/>
              <a:cs typeface="Times New Roman" pitchFamily="18" charset="0"/>
            </a:endParaRPr>
          </a:p>
          <a:p>
            <a:pPr marL="0" indent="0" algn="just">
              <a:lnSpc>
                <a:spcPct val="170000"/>
              </a:lnSpc>
              <a:buNone/>
            </a:pPr>
            <a:r>
              <a:rPr lang="en-US" dirty="0">
                <a:latin typeface="Times New Roman" pitchFamily="18" charset="0"/>
                <a:cs typeface="Times New Roman" pitchFamily="18" charset="0"/>
              </a:rPr>
              <a:t> </a:t>
            </a:r>
          </a:p>
          <a:p>
            <a:pPr marL="0" indent="0" algn="just">
              <a:lnSpc>
                <a:spcPct val="170000"/>
              </a:lnSpc>
              <a:buNone/>
            </a:pPr>
            <a:r>
              <a:rPr lang="en-US" dirty="0">
                <a:latin typeface="Times New Roman" pitchFamily="18" charset="0"/>
                <a:cs typeface="Times New Roman" pitchFamily="18" charset="0"/>
              </a:rPr>
              <a:t> </a:t>
            </a:r>
          </a:p>
          <a:p>
            <a:pPr algn="just">
              <a:lnSpc>
                <a:spcPct val="170000"/>
              </a:lnSpc>
            </a:pPr>
            <a:endParaRPr lang="en-US" dirty="0">
              <a:latin typeface="Times New Roman" pitchFamily="18" charset="0"/>
              <a:cs typeface="Times New Roman" pitchFamily="18" charset="0"/>
            </a:endParaRPr>
          </a:p>
          <a:p>
            <a:endParaRPr lang="en-US" dirty="0"/>
          </a:p>
        </p:txBody>
      </p:sp>
    </p:spTree>
    <p:extLst>
      <p:ext uri="{BB962C8B-B14F-4D97-AF65-F5344CB8AC3E}">
        <p14:creationId xmlns:p14="http://schemas.microsoft.com/office/powerpoint/2010/main" val="727722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09600"/>
          </a:xfrm>
        </p:spPr>
        <p:txBody>
          <a:bodyPr>
            <a:normAutofit fontScale="90000"/>
          </a:bodyPr>
          <a:lstStyle/>
          <a:p>
            <a:r>
              <a:rPr lang="en-US" b="1" dirty="0" smtClean="0"/>
              <a:t>Magnesium sulphate </a:t>
            </a:r>
            <a:endParaRPr lang="en-US" b="1" dirty="0"/>
          </a:p>
        </p:txBody>
      </p:sp>
      <p:sp>
        <p:nvSpPr>
          <p:cNvPr id="3" name="Content Placeholder 2"/>
          <p:cNvSpPr>
            <a:spLocks noGrp="1"/>
          </p:cNvSpPr>
          <p:nvPr>
            <p:ph idx="1"/>
          </p:nvPr>
        </p:nvSpPr>
        <p:spPr>
          <a:xfrm>
            <a:off x="152400" y="838200"/>
            <a:ext cx="8763000" cy="5791200"/>
          </a:xfrm>
        </p:spPr>
        <p:txBody>
          <a:bodyPr>
            <a:normAutofit fontScale="85000" lnSpcReduction="10000"/>
          </a:bodyPr>
          <a:lstStyle/>
          <a:p>
            <a:pPr algn="just">
              <a:lnSpc>
                <a:spcPct val="150000"/>
              </a:lnSpc>
            </a:pPr>
            <a:r>
              <a:rPr lang="en-US" b="1" dirty="0">
                <a:latin typeface="Times New Roman" pitchFamily="18" charset="0"/>
                <a:cs typeface="Times New Roman" pitchFamily="18" charset="0"/>
              </a:rPr>
              <a:t>Molecular </a:t>
            </a:r>
            <a:r>
              <a:rPr lang="en-US" b="1" dirty="0" smtClean="0">
                <a:latin typeface="Times New Roman" pitchFamily="18" charset="0"/>
                <a:cs typeface="Times New Roman" pitchFamily="18" charset="0"/>
              </a:rPr>
              <a:t>formula: MgSO</a:t>
            </a:r>
            <a:r>
              <a:rPr lang="en-US" b="1" baseline="-25000" dirty="0" smtClean="0">
                <a:latin typeface="Times New Roman" pitchFamily="18" charset="0"/>
                <a:cs typeface="Times New Roman" pitchFamily="18" charset="0"/>
              </a:rPr>
              <a:t>4</a:t>
            </a:r>
            <a:r>
              <a:rPr lang="en-US" b="1" dirty="0" smtClean="0">
                <a:latin typeface="Times New Roman" pitchFamily="18" charset="0"/>
                <a:cs typeface="Times New Roman" pitchFamily="18" charset="0"/>
              </a:rPr>
              <a:t>.7H</a:t>
            </a:r>
            <a:r>
              <a:rPr lang="en-US" b="1" baseline="-25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O</a:t>
            </a:r>
            <a:endParaRPr lang="en-US" b="1" dirty="0">
              <a:latin typeface="Times New Roman" pitchFamily="18" charset="0"/>
              <a:cs typeface="Times New Roman" pitchFamily="18" charset="0"/>
            </a:endParaRPr>
          </a:p>
          <a:p>
            <a:pPr algn="just">
              <a:lnSpc>
                <a:spcPct val="150000"/>
              </a:lnSpc>
            </a:pPr>
            <a:r>
              <a:rPr lang="en-US" b="1" dirty="0">
                <a:latin typeface="Times New Roman" pitchFamily="18" charset="0"/>
                <a:cs typeface="Times New Roman" pitchFamily="18" charset="0"/>
              </a:rPr>
              <a:t>Molecular weight : </a:t>
            </a:r>
            <a:r>
              <a:rPr lang="en-US" b="1" dirty="0" smtClean="0">
                <a:latin typeface="Times New Roman" pitchFamily="18" charset="0"/>
                <a:cs typeface="Times New Roman" pitchFamily="18" charset="0"/>
              </a:rPr>
              <a:t>246.47</a:t>
            </a:r>
            <a:endParaRPr lang="en-US" b="1" dirty="0">
              <a:latin typeface="Times New Roman" pitchFamily="18" charset="0"/>
              <a:cs typeface="Times New Roman" pitchFamily="18" charset="0"/>
            </a:endParaRPr>
          </a:p>
          <a:p>
            <a:pPr algn="just">
              <a:lnSpc>
                <a:spcPct val="150000"/>
              </a:lnSpc>
            </a:pPr>
            <a:r>
              <a:rPr lang="en-US" b="1" dirty="0" smtClean="0">
                <a:latin typeface="Times New Roman" pitchFamily="18" charset="0"/>
                <a:cs typeface="Times New Roman" pitchFamily="18" charset="0"/>
              </a:rPr>
              <a:t>Synonym: Epsom salt</a:t>
            </a:r>
          </a:p>
          <a:p>
            <a:r>
              <a:rPr lang="en-US" b="1" dirty="0" smtClean="0">
                <a:latin typeface="Times New Roman" pitchFamily="18" charset="0"/>
                <a:cs typeface="Times New Roman" pitchFamily="18" charset="0"/>
              </a:rPr>
              <a:t>Properties </a:t>
            </a:r>
            <a:r>
              <a:rPr lang="en-US" b="1" dirty="0">
                <a:latin typeface="Times New Roman" pitchFamily="18" charset="0"/>
                <a:cs typeface="Times New Roman" pitchFamily="18" charset="0"/>
              </a:rPr>
              <a:t>:</a:t>
            </a:r>
          </a:p>
          <a:p>
            <a:pPr algn="just">
              <a:lnSpc>
                <a:spcPct val="160000"/>
              </a:lnSpc>
              <a:buFont typeface="Wingdings" pitchFamily="2" charset="2"/>
              <a:buChar char="Ø"/>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occurs as colourless crystals, with cool, saline and bitter taste.</a:t>
            </a:r>
          </a:p>
          <a:p>
            <a:pPr algn="just">
              <a:lnSpc>
                <a:spcPct val="160000"/>
              </a:lnSpc>
              <a:buFont typeface="Wingdings" pitchFamily="2" charset="2"/>
              <a:buChar char="Ø"/>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It effloresces in dry air.</a:t>
            </a:r>
          </a:p>
          <a:p>
            <a:pPr algn="just">
              <a:lnSpc>
                <a:spcPct val="160000"/>
              </a:lnSpc>
              <a:buFont typeface="Wingdings" pitchFamily="2" charset="2"/>
              <a:buChar char="Ø"/>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freely soluble in water, sparingly soluble in alcohol and dissolves slowly in glycerin.</a:t>
            </a:r>
          </a:p>
        </p:txBody>
      </p:sp>
    </p:spTree>
    <p:extLst>
      <p:ext uri="{BB962C8B-B14F-4D97-AF65-F5344CB8AC3E}">
        <p14:creationId xmlns:p14="http://schemas.microsoft.com/office/powerpoint/2010/main" val="331123158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534400" cy="5943600"/>
          </a:xfrm>
        </p:spPr>
        <p:txBody>
          <a:bodyPr>
            <a:noAutofit/>
          </a:bodyPr>
          <a:lstStyle/>
          <a:p>
            <a:pPr marL="0" indent="0" algn="just">
              <a:lnSpc>
                <a:spcPct val="170000"/>
              </a:lnSpc>
              <a:buNone/>
            </a:pPr>
            <a:r>
              <a:rPr lang="en-US" sz="2800" b="1" dirty="0" smtClean="0">
                <a:latin typeface="Times New Roman" pitchFamily="18" charset="0"/>
                <a:cs typeface="Times New Roman" pitchFamily="18" charset="0"/>
              </a:rPr>
              <a:t>Uses</a:t>
            </a:r>
          </a:p>
          <a:p>
            <a:pPr algn="just">
              <a:lnSpc>
                <a:spcPct val="170000"/>
              </a:lnSpc>
              <a:buFont typeface="Wingdings" pitchFamily="2" charset="2"/>
              <a:buChar char="Ø"/>
            </a:pPr>
            <a:r>
              <a:rPr lang="en-US" sz="2800" dirty="0" smtClean="0">
                <a:latin typeface="Times New Roman" pitchFamily="18" charset="0"/>
                <a:cs typeface="Times New Roman" pitchFamily="18" charset="0"/>
              </a:rPr>
              <a:t>Magnesium </a:t>
            </a:r>
            <a:r>
              <a:rPr lang="en-US" sz="2800" dirty="0">
                <a:latin typeface="Times New Roman" pitchFamily="18" charset="0"/>
                <a:cs typeface="Times New Roman" pitchFamily="18" charset="0"/>
              </a:rPr>
              <a:t>sulphate is used as a saline cathartic. </a:t>
            </a:r>
            <a:endParaRPr lang="en-US" sz="2800" dirty="0" smtClean="0">
              <a:latin typeface="Times New Roman" pitchFamily="18" charset="0"/>
              <a:cs typeface="Times New Roman" pitchFamily="18" charset="0"/>
            </a:endParaRPr>
          </a:p>
          <a:p>
            <a:pPr algn="just">
              <a:lnSpc>
                <a:spcPct val="170000"/>
              </a:lnSpc>
              <a:buFont typeface="Wingdings" pitchFamily="2" charset="2"/>
              <a:buChar char="Ø"/>
            </a:pPr>
            <a:r>
              <a:rPr lang="en-US" sz="2800" dirty="0" smtClean="0">
                <a:latin typeface="Times New Roman" pitchFamily="18" charset="0"/>
                <a:cs typeface="Times New Roman" pitchFamily="18" charset="0"/>
              </a:rPr>
              <a:t>It </a:t>
            </a:r>
            <a:r>
              <a:rPr lang="en-US" sz="2800" dirty="0">
                <a:latin typeface="Times New Roman" pitchFamily="18" charset="0"/>
                <a:cs typeface="Times New Roman" pitchFamily="18" charset="0"/>
              </a:rPr>
              <a:t>is not absorbed in intestinal tract, so </a:t>
            </a:r>
            <a:r>
              <a:rPr lang="en-US" sz="2800" dirty="0" smtClean="0">
                <a:latin typeface="Times New Roman" pitchFamily="18" charset="0"/>
                <a:cs typeface="Times New Roman" pitchFamily="18" charset="0"/>
              </a:rPr>
              <a:t>it increases </a:t>
            </a:r>
            <a:r>
              <a:rPr lang="en-US" sz="2800" dirty="0">
                <a:latin typeface="Times New Roman" pitchFamily="18" charset="0"/>
                <a:cs typeface="Times New Roman" pitchFamily="18" charset="0"/>
              </a:rPr>
              <a:t>the hydrostatic pressure on intestine and increases the peristaltic activity</a:t>
            </a:r>
            <a:r>
              <a:rPr lang="en-US" sz="2800" dirty="0" smtClean="0">
                <a:latin typeface="Times New Roman" pitchFamily="18" charset="0"/>
                <a:cs typeface="Times New Roman" pitchFamily="18" charset="0"/>
              </a:rPr>
              <a:t>.</a:t>
            </a:r>
          </a:p>
          <a:p>
            <a:pPr algn="just">
              <a:lnSpc>
                <a:spcPct val="170000"/>
              </a:lnSpc>
              <a:buFont typeface="Wingdings" pitchFamily="2" charset="2"/>
              <a:buChar char="Ø"/>
            </a:pPr>
            <a:r>
              <a:rPr lang="en-US" sz="2800" dirty="0">
                <a:latin typeface="Times New Roman" pitchFamily="18" charset="0"/>
                <a:cs typeface="Times New Roman" pitchFamily="18" charset="0"/>
              </a:rPr>
              <a:t>It is also used as an </a:t>
            </a:r>
            <a:r>
              <a:rPr lang="en-US" sz="2800" dirty="0" smtClean="0">
                <a:latin typeface="Times New Roman" pitchFamily="18" charset="0"/>
                <a:cs typeface="Times New Roman" pitchFamily="18" charset="0"/>
              </a:rPr>
              <a:t>antidote </a:t>
            </a:r>
            <a:r>
              <a:rPr lang="en-US" sz="2800" dirty="0">
                <a:latin typeface="Times New Roman" pitchFamily="18" charset="0"/>
                <a:cs typeface="Times New Roman" pitchFamily="18" charset="0"/>
              </a:rPr>
              <a:t>in Heavy metal poisoning.</a:t>
            </a:r>
          </a:p>
          <a:p>
            <a:pPr marL="0" indent="0" algn="just">
              <a:lnSpc>
                <a:spcPct val="170000"/>
              </a:lnSpc>
              <a:buNone/>
            </a:pPr>
            <a:endParaRPr lang="en-US" sz="2800" dirty="0">
              <a:latin typeface="Times New Roman" pitchFamily="18" charset="0"/>
              <a:cs typeface="Times New Roman" pitchFamily="18" charset="0"/>
            </a:endParaRPr>
          </a:p>
          <a:p>
            <a:pPr marL="0" indent="0" algn="just">
              <a:lnSpc>
                <a:spcPct val="170000"/>
              </a:lnSpc>
              <a:buNone/>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65705807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229600" cy="5973763"/>
          </a:xfrm>
        </p:spPr>
        <p:txBody>
          <a:bodyPr>
            <a:normAutofit lnSpcReduction="10000"/>
          </a:bodyPr>
          <a:lstStyle/>
          <a:p>
            <a:pPr algn="just">
              <a:lnSpc>
                <a:spcPct val="170000"/>
              </a:lnSpc>
              <a:buFont typeface="Wingdings" pitchFamily="2" charset="2"/>
              <a:buChar char="Ø"/>
            </a:pPr>
            <a:r>
              <a:rPr lang="en-US" dirty="0" smtClean="0">
                <a:latin typeface="Times New Roman" pitchFamily="18" charset="0"/>
                <a:cs typeface="Times New Roman" pitchFamily="18" charset="0"/>
              </a:rPr>
              <a:t>Wet </a:t>
            </a:r>
            <a:r>
              <a:rPr lang="en-US" dirty="0">
                <a:latin typeface="Times New Roman" pitchFamily="18" charset="0"/>
                <a:cs typeface="Times New Roman" pitchFamily="18" charset="0"/>
              </a:rPr>
              <a:t>dressings of a 25% solution of magnesium sulphate are sometimes used in the treatment of carbuncles &amp; boils.</a:t>
            </a:r>
          </a:p>
          <a:p>
            <a:pPr algn="just">
              <a:lnSpc>
                <a:spcPct val="170000"/>
              </a:lnSpc>
              <a:buFont typeface="Wingdings" pitchFamily="2" charset="2"/>
              <a:buChar char="Ø"/>
            </a:pPr>
            <a:r>
              <a:rPr lang="en-US" dirty="0">
                <a:latin typeface="Times New Roman" pitchFamily="18" charset="0"/>
                <a:cs typeface="Times New Roman" pitchFamily="18" charset="0"/>
              </a:rPr>
              <a:t> It should be used with care as a laxative in patients with impaired renal </a:t>
            </a:r>
            <a:r>
              <a:rPr lang="en-US" dirty="0" smtClean="0">
                <a:latin typeface="Times New Roman" pitchFamily="18" charset="0"/>
                <a:cs typeface="Times New Roman" pitchFamily="18" charset="0"/>
              </a:rPr>
              <a:t>functions</a:t>
            </a:r>
          </a:p>
          <a:p>
            <a:pPr marL="0" indent="0" algn="just">
              <a:lnSpc>
                <a:spcPct val="170000"/>
              </a:lnSpc>
              <a:buNone/>
            </a:pPr>
            <a:r>
              <a:rPr lang="en-US" b="1" dirty="0" smtClean="0">
                <a:latin typeface="Times New Roman" pitchFamily="18" charset="0"/>
                <a:cs typeface="Times New Roman" pitchFamily="18" charset="0"/>
              </a:rPr>
              <a:t>Storage </a:t>
            </a:r>
          </a:p>
          <a:p>
            <a:pPr algn="just">
              <a:lnSpc>
                <a:spcPct val="170000"/>
              </a:lnSpc>
              <a:buFont typeface="Wingdings" pitchFamily="2" charset="2"/>
              <a:buChar char="Ø"/>
            </a:pPr>
            <a:r>
              <a:rPr lang="en-US" dirty="0" smtClean="0">
                <a:latin typeface="Times New Roman" pitchFamily="18" charset="0"/>
                <a:cs typeface="Times New Roman" pitchFamily="18" charset="0"/>
              </a:rPr>
              <a:t>Store in air tight container in cool place.</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00410568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lstStyle/>
          <a:p>
            <a:r>
              <a:rPr lang="en-US" b="1" dirty="0">
                <a:latin typeface="Times New Roman" pitchFamily="18" charset="0"/>
                <a:cs typeface="Times New Roman" pitchFamily="18" charset="0"/>
              </a:rPr>
              <a:t>Kaolin</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28600" y="762000"/>
            <a:ext cx="8763000" cy="5943600"/>
          </a:xfrm>
        </p:spPr>
        <p:txBody>
          <a:bodyPr>
            <a:noAutofit/>
          </a:bodyPr>
          <a:lstStyle/>
          <a:p>
            <a:pPr algn="just">
              <a:lnSpc>
                <a:spcPct val="150000"/>
              </a:lnSpc>
              <a:buFont typeface="Wingdings" pitchFamily="2" charset="2"/>
              <a:buChar char="v"/>
            </a:pPr>
            <a:r>
              <a:rPr lang="en-US" b="1" dirty="0">
                <a:latin typeface="Times New Roman" pitchFamily="18" charset="0"/>
                <a:cs typeface="Times New Roman" pitchFamily="18" charset="0"/>
              </a:rPr>
              <a:t>Molecular </a:t>
            </a:r>
            <a:r>
              <a:rPr lang="en-US" b="1" dirty="0" smtClean="0">
                <a:latin typeface="Times New Roman" pitchFamily="18" charset="0"/>
                <a:cs typeface="Times New Roman" pitchFamily="18" charset="0"/>
              </a:rPr>
              <a:t>formula Al</a:t>
            </a:r>
            <a:r>
              <a:rPr lang="en-US" b="1" baseline="-25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O</a:t>
            </a:r>
            <a:r>
              <a:rPr lang="en-US" b="1" baseline="-25000" dirty="0" smtClean="0">
                <a:latin typeface="Times New Roman" pitchFamily="18" charset="0"/>
                <a:cs typeface="Times New Roman" pitchFamily="18" charset="0"/>
              </a:rPr>
              <a:t>3</a:t>
            </a:r>
            <a:r>
              <a:rPr lang="en-US" b="1" dirty="0" smtClean="0">
                <a:latin typeface="Times New Roman" pitchFamily="18" charset="0"/>
                <a:cs typeface="Times New Roman" pitchFamily="18" charset="0"/>
              </a:rPr>
              <a:t>. 2SiO</a:t>
            </a:r>
            <a:r>
              <a:rPr lang="en-US" b="1" baseline="-25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 2H</a:t>
            </a:r>
            <a:r>
              <a:rPr lang="en-US" b="1" baseline="-25000" dirty="0" smtClean="0">
                <a:latin typeface="Times New Roman" pitchFamily="18" charset="0"/>
                <a:cs typeface="Times New Roman" pitchFamily="18" charset="0"/>
              </a:rPr>
              <a:t>2</a:t>
            </a:r>
            <a:r>
              <a:rPr lang="en-US" b="1" dirty="0" smtClean="0">
                <a:latin typeface="Times New Roman" pitchFamily="18" charset="0"/>
                <a:cs typeface="Times New Roman" pitchFamily="18" charset="0"/>
              </a:rPr>
              <a:t>O</a:t>
            </a:r>
            <a:endParaRPr lang="en-US" b="1" dirty="0">
              <a:latin typeface="Times New Roman" pitchFamily="18" charset="0"/>
              <a:cs typeface="Times New Roman" pitchFamily="18" charset="0"/>
            </a:endParaRPr>
          </a:p>
          <a:p>
            <a:pPr algn="just">
              <a:lnSpc>
                <a:spcPct val="150000"/>
              </a:lnSpc>
              <a:buFont typeface="Wingdings" pitchFamily="2" charset="2"/>
              <a:buChar char="v"/>
            </a:pPr>
            <a:r>
              <a:rPr lang="en-US" b="1" dirty="0">
                <a:latin typeface="Times New Roman" pitchFamily="18" charset="0"/>
                <a:cs typeface="Times New Roman" pitchFamily="18" charset="0"/>
              </a:rPr>
              <a:t>Molecular weight : </a:t>
            </a:r>
            <a:r>
              <a:rPr lang="en-US" b="1" dirty="0" smtClean="0">
                <a:latin typeface="Times New Roman" pitchFamily="18" charset="0"/>
                <a:cs typeface="Times New Roman" pitchFamily="18" charset="0"/>
              </a:rPr>
              <a:t>258.</a:t>
            </a:r>
            <a:endParaRPr lang="en-US" b="1" dirty="0">
              <a:latin typeface="Times New Roman" pitchFamily="18" charset="0"/>
              <a:cs typeface="Times New Roman" pitchFamily="18" charset="0"/>
            </a:endParaRPr>
          </a:p>
          <a:p>
            <a:pPr algn="just">
              <a:lnSpc>
                <a:spcPct val="150000"/>
              </a:lnSpc>
              <a:buFont typeface="Wingdings" pitchFamily="2" charset="2"/>
              <a:buChar char="v"/>
            </a:pPr>
            <a:r>
              <a:rPr lang="en-US" b="1" dirty="0">
                <a:latin typeface="Times New Roman" pitchFamily="18" charset="0"/>
                <a:cs typeface="Times New Roman" pitchFamily="18" charset="0"/>
              </a:rPr>
              <a:t>Synonym: </a:t>
            </a:r>
            <a:r>
              <a:rPr lang="en-US" b="1" dirty="0" smtClean="0">
                <a:latin typeface="Times New Roman" pitchFamily="18" charset="0"/>
                <a:cs typeface="Times New Roman" pitchFamily="18" charset="0"/>
              </a:rPr>
              <a:t>China clay</a:t>
            </a:r>
            <a:endParaRPr lang="en-US" b="1" dirty="0">
              <a:latin typeface="Times New Roman" pitchFamily="18" charset="0"/>
              <a:cs typeface="Times New Roman" pitchFamily="18" charset="0"/>
            </a:endParaRPr>
          </a:p>
          <a:p>
            <a:pPr algn="just">
              <a:lnSpc>
                <a:spcPct val="150000"/>
              </a:lnSpc>
              <a:buFont typeface="Wingdings" pitchFamily="2" charset="2"/>
              <a:buChar char="v"/>
            </a:pPr>
            <a:r>
              <a:rPr lang="en-US" b="1" dirty="0">
                <a:latin typeface="Times New Roman" pitchFamily="18" charset="0"/>
                <a:cs typeface="Times New Roman" pitchFamily="18" charset="0"/>
              </a:rPr>
              <a:t>Properties: </a:t>
            </a:r>
            <a:endParaRPr lang="en-US" dirty="0" smtClean="0">
              <a:latin typeface="Times New Roman" pitchFamily="18" charset="0"/>
              <a:cs typeface="Times New Roman" pitchFamily="18" charset="0"/>
            </a:endParaRPr>
          </a:p>
          <a:p>
            <a:pPr algn="just">
              <a:lnSpc>
                <a:spcPct val="150000"/>
              </a:lnSpc>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occurs as a soft white or yellowish white </a:t>
            </a:r>
            <a:r>
              <a:rPr lang="en-US" dirty="0" smtClean="0">
                <a:latin typeface="Times New Roman" pitchFamily="18" charset="0"/>
                <a:cs typeface="Times New Roman" pitchFamily="18" charset="0"/>
              </a:rPr>
              <a:t>powder.</a:t>
            </a:r>
          </a:p>
          <a:p>
            <a:pPr algn="just">
              <a:lnSpc>
                <a:spcPct val="150000"/>
              </a:lnSpc>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odourless and has clay like taste. </a:t>
            </a:r>
          </a:p>
        </p:txBody>
      </p:sp>
    </p:spTree>
    <p:extLst>
      <p:ext uri="{BB962C8B-B14F-4D97-AF65-F5344CB8AC3E}">
        <p14:creationId xmlns:p14="http://schemas.microsoft.com/office/powerpoint/2010/main" val="38327042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57200"/>
            <a:ext cx="8915400" cy="5867400"/>
          </a:xfrm>
        </p:spPr>
        <p:txBody>
          <a:bodyPr>
            <a:noAutofit/>
          </a:bodyPr>
          <a:lstStyle/>
          <a:p>
            <a:pPr algn="just">
              <a:lnSpc>
                <a:spcPct val="200000"/>
              </a:lnSpc>
            </a:pPr>
            <a:r>
              <a:rPr lang="en-US" sz="3000" dirty="0" smtClean="0">
                <a:latin typeface="Times New Roman" pitchFamily="18" charset="0"/>
                <a:cs typeface="Times New Roman" pitchFamily="18" charset="0"/>
              </a:rPr>
              <a:t>a)Aluminium </a:t>
            </a:r>
            <a:r>
              <a:rPr lang="en-US" sz="3000" dirty="0">
                <a:latin typeface="Times New Roman" pitchFamily="18" charset="0"/>
                <a:cs typeface="Times New Roman" pitchFamily="18" charset="0"/>
              </a:rPr>
              <a:t>containing </a:t>
            </a:r>
            <a:r>
              <a:rPr lang="en-US" sz="3000" dirty="0" smtClean="0">
                <a:latin typeface="Times New Roman" pitchFamily="18" charset="0"/>
                <a:cs typeface="Times New Roman" pitchFamily="18" charset="0"/>
              </a:rPr>
              <a:t>antacids. </a:t>
            </a:r>
          </a:p>
          <a:p>
            <a:pPr algn="just">
              <a:lnSpc>
                <a:spcPct val="200000"/>
              </a:lnSpc>
            </a:pPr>
            <a:r>
              <a:rPr lang="en-US" sz="3000" dirty="0" smtClean="0">
                <a:latin typeface="Times New Roman" pitchFamily="18" charset="0"/>
                <a:cs typeface="Times New Roman" pitchFamily="18" charset="0"/>
              </a:rPr>
              <a:t>b) Calcium </a:t>
            </a:r>
            <a:r>
              <a:rPr lang="en-US" sz="3000" dirty="0">
                <a:latin typeface="Times New Roman" pitchFamily="18" charset="0"/>
                <a:cs typeface="Times New Roman" pitchFamily="18" charset="0"/>
              </a:rPr>
              <a:t>containing </a:t>
            </a:r>
            <a:r>
              <a:rPr lang="en-US" sz="3000" dirty="0" smtClean="0">
                <a:latin typeface="Times New Roman" pitchFamily="18" charset="0"/>
                <a:cs typeface="Times New Roman" pitchFamily="18" charset="0"/>
              </a:rPr>
              <a:t>antacids. </a:t>
            </a:r>
          </a:p>
          <a:p>
            <a:pPr algn="just">
              <a:lnSpc>
                <a:spcPct val="200000"/>
              </a:lnSpc>
            </a:pPr>
            <a:r>
              <a:rPr lang="en-US" sz="3000" dirty="0" smtClean="0">
                <a:latin typeface="Times New Roman" pitchFamily="18" charset="0"/>
                <a:cs typeface="Times New Roman" pitchFamily="18" charset="0"/>
              </a:rPr>
              <a:t>c)Magnesium </a:t>
            </a:r>
            <a:r>
              <a:rPr lang="en-US" sz="3000" dirty="0">
                <a:latin typeface="Times New Roman" pitchFamily="18" charset="0"/>
                <a:cs typeface="Times New Roman" pitchFamily="18" charset="0"/>
              </a:rPr>
              <a:t>containing </a:t>
            </a:r>
            <a:r>
              <a:rPr lang="en-US" sz="3000" dirty="0" smtClean="0">
                <a:latin typeface="Times New Roman" pitchFamily="18" charset="0"/>
                <a:cs typeface="Times New Roman" pitchFamily="18" charset="0"/>
              </a:rPr>
              <a:t>antacids.</a:t>
            </a:r>
          </a:p>
          <a:p>
            <a:pPr algn="just">
              <a:lnSpc>
                <a:spcPct val="200000"/>
              </a:lnSpc>
            </a:pPr>
            <a:r>
              <a:rPr lang="en-US" sz="2800" dirty="0" smtClean="0">
                <a:latin typeface="Times New Roman" pitchFamily="18" charset="0"/>
                <a:cs typeface="Times New Roman" pitchFamily="18" charset="0"/>
              </a:rPr>
              <a:t>d)Combination antacids - </a:t>
            </a:r>
            <a:r>
              <a:rPr lang="en-US" sz="2800" dirty="0">
                <a:latin typeface="Times New Roman" pitchFamily="18" charset="0"/>
                <a:cs typeface="Times New Roman" pitchFamily="18" charset="0"/>
              </a:rPr>
              <a:t>Aluminium Hydroxide and </a:t>
            </a:r>
            <a:r>
              <a:rPr lang="en-US" sz="2800" dirty="0" smtClean="0">
                <a:latin typeface="Times New Roman" pitchFamily="18" charset="0"/>
                <a:cs typeface="Times New Roman" pitchFamily="18" charset="0"/>
              </a:rPr>
              <a:t>Magnesium </a:t>
            </a:r>
            <a:r>
              <a:rPr lang="en-US" sz="2800" dirty="0">
                <a:latin typeface="Times New Roman" pitchFamily="18" charset="0"/>
                <a:cs typeface="Times New Roman" pitchFamily="18" charset="0"/>
              </a:rPr>
              <a:t>hydroxide, Aluminium Hydroxide gel and Magnesium trisilicate</a:t>
            </a:r>
            <a:endParaRPr lang="en-US" sz="3000" dirty="0">
              <a:latin typeface="Times New Roman" pitchFamily="18" charset="0"/>
              <a:cs typeface="Times New Roman" pitchFamily="18" charset="0"/>
            </a:endParaRPr>
          </a:p>
        </p:txBody>
      </p:sp>
    </p:spTree>
    <p:extLst>
      <p:ext uri="{BB962C8B-B14F-4D97-AF65-F5344CB8AC3E}">
        <p14:creationId xmlns:p14="http://schemas.microsoft.com/office/powerpoint/2010/main" val="30618645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990600"/>
            <a:ext cx="8915400" cy="4724400"/>
          </a:xfrm>
        </p:spPr>
        <p:txBody>
          <a:bodyPr>
            <a:normAutofit/>
          </a:bodyPr>
          <a:lstStyle/>
          <a:p>
            <a:pPr algn="just">
              <a:lnSpc>
                <a:spcPct val="150000"/>
              </a:lnSpc>
              <a:buFont typeface="Wingdings" pitchFamily="2" charset="2"/>
              <a:buChar char="Ø"/>
            </a:pPr>
            <a:r>
              <a:rPr lang="en-US" dirty="0">
                <a:latin typeface="Times New Roman" pitchFamily="18" charset="0"/>
                <a:cs typeface="Times New Roman" pitchFamily="18" charset="0"/>
              </a:rPr>
              <a:t>When moistened with water, assumes a darker color &amp; develops a marked clay-like odor. </a:t>
            </a:r>
          </a:p>
          <a:p>
            <a:pPr algn="just">
              <a:lnSpc>
                <a:spcPct val="150000"/>
              </a:lnSpc>
              <a:buFont typeface="Wingdings" pitchFamily="2" charset="2"/>
              <a:buChar char="Ø"/>
            </a:pPr>
            <a:r>
              <a:rPr lang="en-US" dirty="0">
                <a:latin typeface="Times New Roman" pitchFamily="18" charset="0"/>
                <a:cs typeface="Times New Roman" pitchFamily="18" charset="0"/>
              </a:rPr>
              <a:t> It is insoluble in water, in mineral acids and in solution of alkali hydroxides. </a:t>
            </a:r>
          </a:p>
          <a:p>
            <a:pPr algn="just">
              <a:lnSpc>
                <a:spcPct val="150000"/>
              </a:lnSpc>
              <a:buFont typeface="Wingdings" pitchFamily="2" charset="2"/>
              <a:buChar char="Ø"/>
            </a:pPr>
            <a:r>
              <a:rPr lang="en-US" dirty="0">
                <a:latin typeface="Times New Roman" pitchFamily="18" charset="0"/>
                <a:cs typeface="Times New Roman" pitchFamily="18" charset="0"/>
              </a:rPr>
              <a:t>Chemically, it is practically inert, since it is insoluble in all the common solvents. </a:t>
            </a:r>
          </a:p>
        </p:txBody>
      </p:sp>
    </p:spTree>
    <p:extLst>
      <p:ext uri="{BB962C8B-B14F-4D97-AF65-F5344CB8AC3E}">
        <p14:creationId xmlns:p14="http://schemas.microsoft.com/office/powerpoint/2010/main" val="23592713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553200"/>
          </a:xfrm>
        </p:spPr>
        <p:txBody>
          <a:bodyPr>
            <a:normAutofit fontScale="92500"/>
          </a:bodyPr>
          <a:lstStyle/>
          <a:p>
            <a:pPr algn="just">
              <a:lnSpc>
                <a:spcPct val="160000"/>
              </a:lnSpc>
              <a:buFont typeface="Wingdings" pitchFamily="2" charset="2"/>
              <a:buChar char="v"/>
            </a:pPr>
            <a:r>
              <a:rPr lang="en-US" b="1" dirty="0" smtClean="0">
                <a:latin typeface="Times New Roman" pitchFamily="18" charset="0"/>
                <a:cs typeface="Times New Roman" pitchFamily="18" charset="0"/>
              </a:rPr>
              <a:t>Uses</a:t>
            </a:r>
            <a:r>
              <a:rPr lang="en-US" b="1" dirty="0">
                <a:latin typeface="Times New Roman" pitchFamily="18" charset="0"/>
                <a:cs typeface="Times New Roman" pitchFamily="18" charset="0"/>
              </a:rPr>
              <a:t>:- </a:t>
            </a:r>
            <a:endParaRPr lang="en-US" dirty="0">
              <a:latin typeface="Times New Roman" pitchFamily="18" charset="0"/>
              <a:cs typeface="Times New Roman" pitchFamily="18" charset="0"/>
            </a:endParaRPr>
          </a:p>
          <a:p>
            <a:pPr algn="just">
              <a:lnSpc>
                <a:spcPct val="160000"/>
              </a:lnSpc>
              <a:buFont typeface="Wingdings" pitchFamily="2" charset="2"/>
              <a:buChar char="Ø"/>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It is used in mixtures intended for treatment in dysentery, diarrhoea and for symptomatic treatment of colitis, cholera etc. </a:t>
            </a:r>
          </a:p>
          <a:p>
            <a:pPr algn="just">
              <a:lnSpc>
                <a:spcPct val="160000"/>
              </a:lnSpc>
              <a:buFont typeface="Wingdings" pitchFamily="2" charset="2"/>
              <a:buChar char="Ø"/>
            </a:pPr>
            <a:r>
              <a:rPr lang="en-US" dirty="0" smtClean="0">
                <a:latin typeface="Times New Roman" pitchFamily="18" charset="0"/>
                <a:cs typeface="Times New Roman" pitchFamily="18" charset="0"/>
              </a:rPr>
              <a:t>It </a:t>
            </a:r>
            <a:r>
              <a:rPr lang="en-US" dirty="0">
                <a:latin typeface="Times New Roman" pitchFamily="18" charset="0"/>
                <a:cs typeface="Times New Roman" pitchFamily="18" charset="0"/>
              </a:rPr>
              <a:t>is employed in the treatment of food and </a:t>
            </a:r>
            <a:r>
              <a:rPr lang="en-US" dirty="0" err="1">
                <a:latin typeface="Times New Roman" pitchFamily="18" charset="0"/>
                <a:cs typeface="Times New Roman" pitchFamily="18" charset="0"/>
              </a:rPr>
              <a:t>alkaloidal</a:t>
            </a:r>
            <a:r>
              <a:rPr lang="en-US" dirty="0">
                <a:latin typeface="Times New Roman" pitchFamily="18" charset="0"/>
                <a:cs typeface="Times New Roman" pitchFamily="18" charset="0"/>
              </a:rPr>
              <a:t> poisoning as it adsorbs toxins. </a:t>
            </a:r>
          </a:p>
          <a:p>
            <a:pPr algn="just">
              <a:lnSpc>
                <a:spcPct val="160000"/>
              </a:lnSpc>
              <a:buFont typeface="Wingdings" pitchFamily="2" charset="2"/>
              <a:buChar char="Ø"/>
            </a:pP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It also finds use in dusting powder, cosmetic preparations and is an ingredient of Kaolin poultice. </a:t>
            </a:r>
          </a:p>
        </p:txBody>
      </p:sp>
    </p:spTree>
    <p:extLst>
      <p:ext uri="{BB962C8B-B14F-4D97-AF65-F5344CB8AC3E}">
        <p14:creationId xmlns:p14="http://schemas.microsoft.com/office/powerpoint/2010/main" val="356088556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533400"/>
            <a:ext cx="8915400" cy="57911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6306843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6314" y="304800"/>
            <a:ext cx="8229600" cy="2714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7948417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76213"/>
            <a:ext cx="8763000" cy="6505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22221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Times New Roman" pitchFamily="18" charset="0"/>
                <a:cs typeface="Times New Roman" pitchFamily="18" charset="0"/>
              </a:rPr>
              <a:t>References</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algn="just">
              <a:lnSpc>
                <a:spcPct val="150000"/>
              </a:lnSpc>
            </a:pPr>
            <a:r>
              <a:rPr lang="en-US" dirty="0">
                <a:latin typeface="Times New Roman" pitchFamily="18" charset="0"/>
                <a:cs typeface="Times New Roman" pitchFamily="18" charset="0"/>
              </a:rPr>
              <a:t>Pharmaceutical inorganic chemistry volume – I, by G. R. Chatwal published by himalaya page no. </a:t>
            </a:r>
            <a:r>
              <a:rPr lang="en-US" dirty="0" smtClean="0">
                <a:latin typeface="Times New Roman" pitchFamily="18" charset="0"/>
                <a:cs typeface="Times New Roman" pitchFamily="18" charset="0"/>
              </a:rPr>
              <a:t>152.</a:t>
            </a:r>
            <a:endParaRPr lang="en-US" dirty="0">
              <a:latin typeface="Times New Roman" pitchFamily="18" charset="0"/>
              <a:cs typeface="Times New Roman" pitchFamily="18" charset="0"/>
            </a:endParaRPr>
          </a:p>
          <a:p>
            <a:pPr algn="just">
              <a:lnSpc>
                <a:spcPct val="150000"/>
              </a:lnSpc>
            </a:pPr>
            <a:r>
              <a:rPr lang="en-US" dirty="0">
                <a:latin typeface="Times New Roman" pitchFamily="18" charset="0"/>
                <a:cs typeface="Times New Roman" pitchFamily="18" charset="0"/>
              </a:rPr>
              <a:t>https://www.google.co.in/image</a:t>
            </a:r>
          </a:p>
          <a:p>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5009088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228600"/>
            <a:ext cx="8915400" cy="6477000"/>
          </a:xfrm>
        </p:spPr>
        <p:txBody>
          <a:bodyPr>
            <a:normAutofit fontScale="92500" lnSpcReduction="10000"/>
          </a:bodyPr>
          <a:lstStyle/>
          <a:p>
            <a:pPr marL="0" indent="0" algn="just">
              <a:lnSpc>
                <a:spcPct val="150000"/>
              </a:lnSpc>
              <a:buNone/>
            </a:pPr>
            <a:r>
              <a:rPr lang="en-US" b="1" dirty="0" smtClean="0">
                <a:latin typeface="Times New Roman" pitchFamily="18" charset="0"/>
                <a:cs typeface="Times New Roman" pitchFamily="18" charset="0"/>
              </a:rPr>
              <a:t>3</a:t>
            </a:r>
            <a:r>
              <a:rPr lang="en-US" b="1" dirty="0">
                <a:latin typeface="Times New Roman" pitchFamily="18" charset="0"/>
                <a:cs typeface="Times New Roman" pitchFamily="18" charset="0"/>
              </a:rPr>
              <a:t>. </a:t>
            </a:r>
            <a:r>
              <a:rPr lang="en-US" b="1" dirty="0" err="1">
                <a:latin typeface="Times New Roman" pitchFamily="18" charset="0"/>
                <a:cs typeface="Times New Roman" pitchFamily="18" charset="0"/>
              </a:rPr>
              <a:t>Protectives</a:t>
            </a:r>
            <a:r>
              <a:rPr lang="en-US" b="1" dirty="0">
                <a:latin typeface="Times New Roman" pitchFamily="18" charset="0"/>
                <a:cs typeface="Times New Roman" pitchFamily="18" charset="0"/>
              </a:rPr>
              <a:t> &amp; </a:t>
            </a:r>
            <a:r>
              <a:rPr lang="en-US" b="1" dirty="0" smtClean="0">
                <a:latin typeface="Times New Roman" pitchFamily="18" charset="0"/>
                <a:cs typeface="Times New Roman" pitchFamily="18" charset="0"/>
              </a:rPr>
              <a:t>adsorbents</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a:p>
            <a:pPr algn="just">
              <a:lnSpc>
                <a:spcPct val="150000"/>
              </a:lnSpc>
            </a:pPr>
            <a:r>
              <a:rPr lang="en-US" dirty="0" smtClean="0">
                <a:latin typeface="Times New Roman" pitchFamily="18" charset="0"/>
                <a:cs typeface="Times New Roman" pitchFamily="18" charset="0"/>
              </a:rPr>
              <a:t>Bismuth containing compounds: Bismuth subcarbonate</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Bismuth </a:t>
            </a:r>
            <a:r>
              <a:rPr lang="en-US" dirty="0">
                <a:latin typeface="Times New Roman" pitchFamily="18" charset="0"/>
                <a:cs typeface="Times New Roman" pitchFamily="18" charset="0"/>
              </a:rPr>
              <a:t>subnitrate</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Milk </a:t>
            </a:r>
            <a:r>
              <a:rPr lang="en-US" dirty="0" smtClean="0">
                <a:latin typeface="Times New Roman" pitchFamily="18" charset="0"/>
                <a:cs typeface="Times New Roman" pitchFamily="18" charset="0"/>
              </a:rPr>
              <a:t>of bismuth.</a:t>
            </a:r>
            <a:endParaRPr lang="en-US" dirty="0">
              <a:latin typeface="Times New Roman" pitchFamily="18" charset="0"/>
              <a:cs typeface="Times New Roman" pitchFamily="18" charset="0"/>
            </a:endParaRPr>
          </a:p>
          <a:p>
            <a:pPr algn="just">
              <a:lnSpc>
                <a:spcPct val="150000"/>
              </a:lnSpc>
            </a:pPr>
            <a:r>
              <a:rPr lang="en-US" dirty="0" smtClean="0">
                <a:latin typeface="Times New Roman" pitchFamily="18" charset="0"/>
                <a:cs typeface="Times New Roman" pitchFamily="18" charset="0"/>
              </a:rPr>
              <a:t>b) Activated </a:t>
            </a:r>
            <a:r>
              <a:rPr lang="en-US" dirty="0">
                <a:latin typeface="Times New Roman" pitchFamily="18" charset="0"/>
                <a:cs typeface="Times New Roman" pitchFamily="18" charset="0"/>
              </a:rPr>
              <a:t>clays: Light kaolin, Activated </a:t>
            </a:r>
            <a:r>
              <a:rPr lang="en-US" dirty="0" smtClean="0">
                <a:latin typeface="Times New Roman" pitchFamily="18" charset="0"/>
                <a:cs typeface="Times New Roman" pitchFamily="18" charset="0"/>
              </a:rPr>
              <a:t>charcoal.</a:t>
            </a:r>
          </a:p>
          <a:p>
            <a:pPr algn="just">
              <a:lnSpc>
                <a:spcPct val="150000"/>
              </a:lnSpc>
            </a:pPr>
            <a:r>
              <a:rPr lang="en-US" dirty="0">
                <a:latin typeface="Times New Roman" pitchFamily="18" charset="0"/>
                <a:cs typeface="Times New Roman" pitchFamily="18" charset="0"/>
              </a:rPr>
              <a:t>4. </a:t>
            </a:r>
            <a:r>
              <a:rPr lang="en-US" b="1" dirty="0">
                <a:latin typeface="Times New Roman" pitchFamily="18" charset="0"/>
                <a:cs typeface="Times New Roman" pitchFamily="18" charset="0"/>
              </a:rPr>
              <a:t>Cathartics</a:t>
            </a:r>
            <a:endParaRPr lang="en-US" dirty="0">
              <a:latin typeface="Times New Roman" pitchFamily="18" charset="0"/>
              <a:cs typeface="Times New Roman" pitchFamily="18" charset="0"/>
            </a:endParaRPr>
          </a:p>
          <a:p>
            <a:pPr algn="just">
              <a:lnSpc>
                <a:spcPct val="150000"/>
              </a:lnSpc>
            </a:pPr>
            <a:r>
              <a:rPr lang="en-US" dirty="0">
                <a:latin typeface="Times New Roman" pitchFamily="18" charset="0"/>
                <a:cs typeface="Times New Roman" pitchFamily="18" charset="0"/>
              </a:rPr>
              <a:t>Laxatives: Methyl cellulose, Sodium </a:t>
            </a:r>
            <a:r>
              <a:rPr lang="en-US" dirty="0" err="1">
                <a:latin typeface="Times New Roman" pitchFamily="18" charset="0"/>
                <a:cs typeface="Times New Roman" pitchFamily="18" charset="0"/>
              </a:rPr>
              <a:t>carboxy</a:t>
            </a:r>
            <a:r>
              <a:rPr lang="en-US" dirty="0">
                <a:latin typeface="Times New Roman" pitchFamily="18" charset="0"/>
                <a:cs typeface="Times New Roman" pitchFamily="18" charset="0"/>
              </a:rPr>
              <a:t> methyl cellulose, Liquid paraffin.</a:t>
            </a:r>
          </a:p>
          <a:p>
            <a:pPr algn="just">
              <a:lnSpc>
                <a:spcPct val="150000"/>
              </a:lnSpc>
            </a:pPr>
            <a:r>
              <a:rPr lang="en-US" dirty="0">
                <a:latin typeface="Times New Roman" pitchFamily="18" charset="0"/>
                <a:cs typeface="Times New Roman" pitchFamily="18" charset="0"/>
              </a:rPr>
              <a:t>b) Purgatives: Magnesium hydroxide, Sodium Potassium tartrate etc.</a:t>
            </a:r>
          </a:p>
          <a:p>
            <a:pPr algn="just">
              <a:lnSpc>
                <a:spcPct val="150000"/>
              </a:lnSpc>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4954496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944562"/>
          </a:xfrm>
        </p:spPr>
        <p:txBody>
          <a:bodyPr>
            <a:normAutofit fontScale="90000"/>
          </a:bodyPr>
          <a:lstStyle/>
          <a:p>
            <a:r>
              <a:rPr lang="en-US" b="1" dirty="0" smtClean="0">
                <a:latin typeface="Times New Roman" pitchFamily="18" charset="0"/>
                <a:cs typeface="Times New Roman" pitchFamily="18" charset="0"/>
              </a:rPr>
              <a:t/>
            </a:r>
            <a:br>
              <a:rPr lang="en-US" b="1" dirty="0" smtClean="0">
                <a:latin typeface="Times New Roman" pitchFamily="18" charset="0"/>
                <a:cs typeface="Times New Roman" pitchFamily="18" charset="0"/>
              </a:rPr>
            </a:br>
            <a:r>
              <a:rPr lang="en-US" b="1" dirty="0" smtClean="0">
                <a:latin typeface="Times New Roman" pitchFamily="18" charset="0"/>
                <a:cs typeface="Times New Roman" pitchFamily="18" charset="0"/>
              </a:rPr>
              <a:t>Achlorhydria </a:t>
            </a:r>
            <a:r>
              <a:rPr lang="en-US" dirty="0">
                <a:latin typeface="Times New Roman" pitchFamily="18" charset="0"/>
                <a:cs typeface="Times New Roman" pitchFamily="18" charset="0"/>
              </a:rPr>
              <a:t>	</a:t>
            </a:r>
            <a:br>
              <a:rPr lang="en-US" dirty="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228600" y="1066800"/>
            <a:ext cx="8458200" cy="5181600"/>
          </a:xfrm>
        </p:spPr>
        <p:txBody>
          <a:bodyPr>
            <a:normAutofit fontScale="92500" lnSpcReduction="20000"/>
          </a:bodyPr>
          <a:lstStyle/>
          <a:p>
            <a:pPr algn="just">
              <a:lnSpc>
                <a:spcPct val="160000"/>
              </a:lnSpc>
            </a:pPr>
            <a:r>
              <a:rPr lang="en-US" dirty="0" smtClean="0">
                <a:latin typeface="Times New Roman" pitchFamily="18" charset="0"/>
                <a:cs typeface="Times New Roman" pitchFamily="18" charset="0"/>
              </a:rPr>
              <a:t> </a:t>
            </a:r>
            <a:r>
              <a:rPr lang="en-US" b="1" dirty="0">
                <a:latin typeface="Times New Roman" pitchFamily="18" charset="0"/>
                <a:cs typeface="Times New Roman" pitchFamily="18" charset="0"/>
              </a:rPr>
              <a:t>Achlorhydria </a:t>
            </a:r>
            <a:r>
              <a:rPr lang="en-US" dirty="0" smtClean="0">
                <a:latin typeface="Times New Roman" pitchFamily="18" charset="0"/>
                <a:cs typeface="Times New Roman" pitchFamily="18" charset="0"/>
              </a:rPr>
              <a:t>defined </a:t>
            </a:r>
            <a:r>
              <a:rPr lang="en-US" dirty="0">
                <a:latin typeface="Times New Roman" pitchFamily="18" charset="0"/>
                <a:cs typeface="Times New Roman" pitchFamily="18" charset="0"/>
              </a:rPr>
              <a:t>as the condition in which there is no secretion of HCl in </a:t>
            </a:r>
            <a:r>
              <a:rPr lang="en-US" dirty="0" smtClean="0">
                <a:latin typeface="Times New Roman" pitchFamily="18" charset="0"/>
                <a:cs typeface="Times New Roman" pitchFamily="18" charset="0"/>
              </a:rPr>
              <a:t>stomach.</a:t>
            </a:r>
          </a:p>
          <a:p>
            <a:pPr algn="just">
              <a:lnSpc>
                <a:spcPct val="160000"/>
              </a:lnSpc>
            </a:pPr>
            <a:r>
              <a:rPr lang="en-US" b="1" dirty="0" smtClean="0">
                <a:latin typeface="Times New Roman" pitchFamily="18" charset="0"/>
                <a:cs typeface="Times New Roman" pitchFamily="18" charset="0"/>
              </a:rPr>
              <a:t>Symptoms</a:t>
            </a:r>
          </a:p>
          <a:p>
            <a:pPr algn="just">
              <a:lnSpc>
                <a:spcPct val="160000"/>
              </a:lnSpc>
            </a:pPr>
            <a:r>
              <a:rPr lang="en-US" dirty="0" smtClean="0">
                <a:latin typeface="Times New Roman" pitchFamily="18" charset="0"/>
                <a:cs typeface="Times New Roman" pitchFamily="18" charset="0"/>
              </a:rPr>
              <a:t>Frequent bowel movement </a:t>
            </a:r>
          </a:p>
          <a:p>
            <a:pPr algn="just">
              <a:lnSpc>
                <a:spcPct val="160000"/>
              </a:lnSpc>
            </a:pPr>
            <a:r>
              <a:rPr lang="en-US" dirty="0" smtClean="0">
                <a:latin typeface="Times New Roman" pitchFamily="18" charset="0"/>
                <a:cs typeface="Times New Roman" pitchFamily="18" charset="0"/>
              </a:rPr>
              <a:t>Mild diarrhoea</a:t>
            </a:r>
          </a:p>
          <a:p>
            <a:pPr algn="just">
              <a:lnSpc>
                <a:spcPct val="160000"/>
              </a:lnSpc>
            </a:pPr>
            <a:r>
              <a:rPr lang="en-US" dirty="0" err="1" smtClean="0">
                <a:latin typeface="Times New Roman" pitchFamily="18" charset="0"/>
                <a:cs typeface="Times New Roman" pitchFamily="18" charset="0"/>
              </a:rPr>
              <a:t>Epigastric</a:t>
            </a:r>
            <a:r>
              <a:rPr lang="en-US" dirty="0" smtClean="0">
                <a:latin typeface="Times New Roman" pitchFamily="18" charset="0"/>
                <a:cs typeface="Times New Roman" pitchFamily="18" charset="0"/>
              </a:rPr>
              <a:t> pain and abdominal pain</a:t>
            </a:r>
          </a:p>
          <a:p>
            <a:pPr algn="just">
              <a:lnSpc>
                <a:spcPct val="160000"/>
              </a:lnSpc>
            </a:pPr>
            <a:r>
              <a:rPr lang="en-US" dirty="0" smtClean="0">
                <a:latin typeface="Times New Roman" pitchFamily="18" charset="0"/>
                <a:cs typeface="Times New Roman" pitchFamily="18" charset="0"/>
              </a:rPr>
              <a:t>Sensivity to spicy food</a:t>
            </a:r>
          </a:p>
          <a:p>
            <a:pPr marL="0" indent="0" algn="just">
              <a:lnSpc>
                <a:spcPct val="160000"/>
              </a:lnSpc>
              <a:buNone/>
            </a:pPr>
            <a:endParaRPr lang="en-US" dirty="0">
              <a:latin typeface="Times New Roman" pitchFamily="18" charset="0"/>
              <a:cs typeface="Times New Roman" pitchFamily="18" charset="0"/>
            </a:endParaRPr>
          </a:p>
          <a:p>
            <a:pPr algn="just">
              <a:lnSpc>
                <a:spcPct val="160000"/>
              </a:lnSpc>
            </a:pP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5185967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686800" cy="6477000"/>
          </a:xfrm>
        </p:spPr>
        <p:txBody>
          <a:bodyPr>
            <a:normAutofit/>
          </a:bodyPr>
          <a:lstStyle/>
          <a:p>
            <a:pPr algn="just"/>
            <a:r>
              <a:rPr lang="en-US" b="1" dirty="0" smtClean="0">
                <a:latin typeface="Times New Roman" pitchFamily="18" charset="0"/>
                <a:cs typeface="Times New Roman" pitchFamily="18" charset="0"/>
              </a:rPr>
              <a:t>Reasons of </a:t>
            </a:r>
            <a:r>
              <a:rPr lang="en-US" b="1" dirty="0" err="1" smtClean="0">
                <a:latin typeface="Times New Roman" pitchFamily="18" charset="0"/>
                <a:cs typeface="Times New Roman" pitchFamily="18" charset="0"/>
              </a:rPr>
              <a:t>achlorhydria</a:t>
            </a:r>
            <a:endParaRPr lang="en-US" b="1" dirty="0" smtClean="0">
              <a:latin typeface="Times New Roman" pitchFamily="18" charset="0"/>
              <a:cs typeface="Times New Roman" pitchFamily="18" charset="0"/>
            </a:endParaRPr>
          </a:p>
          <a:p>
            <a:pPr algn="just">
              <a:lnSpc>
                <a:spcPct val="150000"/>
              </a:lnSpc>
              <a:buFont typeface="Wingdings" pitchFamily="2" charset="2"/>
              <a:buChar char="Ø"/>
            </a:pPr>
            <a:r>
              <a:rPr lang="en-US" dirty="0" smtClean="0">
                <a:latin typeface="Times New Roman" pitchFamily="18" charset="0"/>
                <a:cs typeface="Times New Roman" pitchFamily="18" charset="0"/>
              </a:rPr>
              <a:t>Gastric mucosal </a:t>
            </a:r>
            <a:r>
              <a:rPr lang="en-US" dirty="0" err="1" smtClean="0">
                <a:latin typeface="Times New Roman" pitchFamily="18" charset="0"/>
                <a:cs typeface="Times New Roman" pitchFamily="18" charset="0"/>
              </a:rPr>
              <a:t>atropy</a:t>
            </a:r>
            <a:r>
              <a:rPr lang="en-US" dirty="0" smtClean="0">
                <a:latin typeface="Times New Roman" pitchFamily="18" charset="0"/>
                <a:cs typeface="Times New Roman" pitchFamily="18" charset="0"/>
              </a:rPr>
              <a:t> </a:t>
            </a:r>
          </a:p>
          <a:p>
            <a:pPr algn="just">
              <a:lnSpc>
                <a:spcPct val="150000"/>
              </a:lnSpc>
              <a:buFont typeface="Wingdings" pitchFamily="2" charset="2"/>
              <a:buChar char="Ø"/>
            </a:pPr>
            <a:r>
              <a:rPr lang="en-US" dirty="0" smtClean="0">
                <a:latin typeface="Times New Roman" pitchFamily="18" charset="0"/>
                <a:cs typeface="Times New Roman" pitchFamily="18" charset="0"/>
              </a:rPr>
              <a:t>Stomach carcinoma</a:t>
            </a:r>
          </a:p>
          <a:p>
            <a:pPr algn="just">
              <a:lnSpc>
                <a:spcPct val="150000"/>
              </a:lnSpc>
              <a:buFont typeface="Wingdings" pitchFamily="2" charset="2"/>
              <a:buChar char="Ø"/>
            </a:pPr>
            <a:r>
              <a:rPr lang="en-US" dirty="0" smtClean="0">
                <a:latin typeface="Times New Roman" pitchFamily="18" charset="0"/>
                <a:cs typeface="Times New Roman" pitchFamily="18" charset="0"/>
              </a:rPr>
              <a:t>Gastric polys</a:t>
            </a:r>
          </a:p>
          <a:p>
            <a:pPr algn="just">
              <a:lnSpc>
                <a:spcPct val="150000"/>
              </a:lnSpc>
              <a:buFont typeface="Wingdings" pitchFamily="2" charset="2"/>
              <a:buChar char="Ø"/>
            </a:pPr>
            <a:r>
              <a:rPr lang="en-US" dirty="0" smtClean="0">
                <a:latin typeface="Times New Roman" pitchFamily="18" charset="0"/>
                <a:cs typeface="Times New Roman" pitchFamily="18" charset="0"/>
              </a:rPr>
              <a:t>Chronic nephritis</a:t>
            </a:r>
          </a:p>
          <a:p>
            <a:pPr algn="just">
              <a:lnSpc>
                <a:spcPct val="150000"/>
              </a:lnSpc>
              <a:buFont typeface="Wingdings" pitchFamily="2" charset="2"/>
              <a:buChar char="Ø"/>
            </a:pPr>
            <a:r>
              <a:rPr lang="en-US" dirty="0" smtClean="0">
                <a:latin typeface="Times New Roman" pitchFamily="18" charset="0"/>
                <a:cs typeface="Times New Roman" pitchFamily="18" charset="0"/>
              </a:rPr>
              <a:t>Chronic alcoholism</a:t>
            </a:r>
          </a:p>
          <a:p>
            <a:pPr algn="just">
              <a:lnSpc>
                <a:spcPct val="150000"/>
              </a:lnSpc>
              <a:buFont typeface="Wingdings" pitchFamily="2" charset="2"/>
              <a:buChar char="Ø"/>
            </a:pPr>
            <a:r>
              <a:rPr lang="en-US" dirty="0" smtClean="0">
                <a:latin typeface="Times New Roman" pitchFamily="18" charset="0"/>
                <a:cs typeface="Times New Roman" pitchFamily="18" charset="0"/>
              </a:rPr>
              <a:t>Tuberculosis</a:t>
            </a:r>
          </a:p>
          <a:p>
            <a:pPr algn="just">
              <a:lnSpc>
                <a:spcPct val="150000"/>
              </a:lnSpc>
              <a:buFont typeface="Wingdings" pitchFamily="2" charset="2"/>
              <a:buChar char="Ø"/>
            </a:pPr>
            <a:r>
              <a:rPr lang="en-US" dirty="0">
                <a:latin typeface="Times New Roman" pitchFamily="18" charset="0"/>
                <a:cs typeface="Times New Roman" pitchFamily="18" charset="0"/>
              </a:rPr>
              <a:t>H</a:t>
            </a:r>
            <a:r>
              <a:rPr lang="en-US" dirty="0" smtClean="0">
                <a:latin typeface="Times New Roman" pitchFamily="18" charset="0"/>
                <a:cs typeface="Times New Roman" pitchFamily="18" charset="0"/>
              </a:rPr>
              <a:t>yperthyroidism</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840218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98437"/>
            <a:ext cx="8229600" cy="4525963"/>
          </a:xfrm>
        </p:spPr>
        <p:txBody>
          <a:bodyPr/>
          <a:lstStyle/>
          <a:p>
            <a:pPr algn="just">
              <a:lnSpc>
                <a:spcPct val="150000"/>
              </a:lnSpc>
            </a:pPr>
            <a:r>
              <a:rPr lang="en-US" b="1" dirty="0" smtClean="0">
                <a:latin typeface="Times New Roman" pitchFamily="18" charset="0"/>
                <a:cs typeface="Times New Roman" pitchFamily="18" charset="0"/>
              </a:rPr>
              <a:t>Drug used in treatment of </a:t>
            </a:r>
            <a:r>
              <a:rPr lang="en-US" b="1" dirty="0" err="1" smtClean="0">
                <a:latin typeface="Times New Roman" pitchFamily="18" charset="0"/>
                <a:cs typeface="Times New Roman" pitchFamily="18" charset="0"/>
              </a:rPr>
              <a:t>achlorhydria</a:t>
            </a:r>
            <a:r>
              <a:rPr lang="en-US" b="1" dirty="0" smtClean="0">
                <a:latin typeface="Times New Roman" pitchFamily="18" charset="0"/>
                <a:cs typeface="Times New Roman" pitchFamily="18" charset="0"/>
              </a:rPr>
              <a:t>?</a:t>
            </a:r>
          </a:p>
          <a:p>
            <a:pPr algn="just">
              <a:lnSpc>
                <a:spcPct val="150000"/>
              </a:lnSpc>
            </a:pPr>
            <a:r>
              <a:rPr lang="en-US" dirty="0" smtClean="0">
                <a:latin typeface="Times New Roman" pitchFamily="18" charset="0"/>
                <a:cs typeface="Times New Roman" pitchFamily="18" charset="0"/>
              </a:rPr>
              <a:t>Dilute hydrochloric acid is used for treatment of </a:t>
            </a:r>
            <a:r>
              <a:rPr lang="en-US" dirty="0" err="1" smtClean="0">
                <a:latin typeface="Times New Roman" pitchFamily="18" charset="0"/>
                <a:cs typeface="Times New Roman" pitchFamily="18" charset="0"/>
              </a:rPr>
              <a:t>achlorhydria</a:t>
            </a:r>
            <a:r>
              <a:rPr lang="en-US" dirty="0" smtClean="0">
                <a:latin typeface="Times New Roman" pitchFamily="18" charset="0"/>
                <a:cs typeface="Times New Roman" pitchFamily="18" charset="0"/>
              </a:rPr>
              <a:t>.</a:t>
            </a:r>
          </a:p>
          <a:p>
            <a:pPr algn="just">
              <a:lnSpc>
                <a:spcPct val="150000"/>
              </a:lnSpc>
            </a:pPr>
            <a:r>
              <a:rPr lang="en-US" dirty="0" smtClean="0">
                <a:latin typeface="Times New Roman" pitchFamily="18" charset="0"/>
                <a:cs typeface="Times New Roman" pitchFamily="18" charset="0"/>
              </a:rPr>
              <a:t>It increase gastric HCl level. </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3929587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39762"/>
          </a:xfrm>
        </p:spPr>
        <p:txBody>
          <a:bodyPr>
            <a:normAutofit fontScale="90000"/>
          </a:bodyPr>
          <a:lstStyle/>
          <a:p>
            <a:r>
              <a:rPr lang="en-US" b="1" dirty="0" smtClean="0">
                <a:latin typeface="Times New Roman" pitchFamily="18" charset="0"/>
                <a:cs typeface="Times New Roman" pitchFamily="18" charset="0"/>
              </a:rPr>
              <a:t>Hydrochloric acid</a:t>
            </a:r>
            <a:endParaRPr lang="en-US" b="1" dirty="0">
              <a:latin typeface="Times New Roman" pitchFamily="18" charset="0"/>
              <a:cs typeface="Times New Roman" pitchFamily="18" charset="0"/>
            </a:endParaRPr>
          </a:p>
        </p:txBody>
      </p:sp>
      <p:sp>
        <p:nvSpPr>
          <p:cNvPr id="3" name="Content Placeholder 2"/>
          <p:cNvSpPr>
            <a:spLocks noGrp="1"/>
          </p:cNvSpPr>
          <p:nvPr>
            <p:ph idx="1"/>
          </p:nvPr>
        </p:nvSpPr>
        <p:spPr>
          <a:xfrm>
            <a:off x="228600" y="838200"/>
            <a:ext cx="8763000" cy="5791200"/>
          </a:xfrm>
        </p:spPr>
        <p:txBody>
          <a:bodyPr>
            <a:normAutofit/>
          </a:bodyPr>
          <a:lstStyle/>
          <a:p>
            <a:pPr algn="just">
              <a:buFont typeface="Wingdings" pitchFamily="2" charset="2"/>
              <a:buChar char="v"/>
            </a:pPr>
            <a:r>
              <a:rPr lang="en-US" b="1" dirty="0">
                <a:latin typeface="Times New Roman" pitchFamily="18" charset="0"/>
                <a:cs typeface="Times New Roman" pitchFamily="18" charset="0"/>
              </a:rPr>
              <a:t>Molecular</a:t>
            </a:r>
            <a:r>
              <a:rPr lang="en-US" dirty="0">
                <a:latin typeface="Times New Roman" pitchFamily="18" charset="0"/>
                <a:cs typeface="Times New Roman" pitchFamily="18" charset="0"/>
              </a:rPr>
              <a:t> </a:t>
            </a:r>
            <a:r>
              <a:rPr lang="en-US" b="1" dirty="0" smtClean="0">
                <a:latin typeface="Times New Roman" pitchFamily="18" charset="0"/>
                <a:cs typeface="Times New Roman" pitchFamily="18" charset="0"/>
              </a:rPr>
              <a:t>formula</a:t>
            </a:r>
            <a:r>
              <a:rPr lang="en-US" dirty="0" smtClean="0">
                <a:latin typeface="Times New Roman" pitchFamily="18" charset="0"/>
                <a:cs typeface="Times New Roman" pitchFamily="18" charset="0"/>
              </a:rPr>
              <a:t>- HCl</a:t>
            </a:r>
          </a:p>
          <a:p>
            <a:pPr algn="just">
              <a:buFont typeface="Wingdings" pitchFamily="2" charset="2"/>
              <a:buChar char="v"/>
            </a:pPr>
            <a:r>
              <a:rPr lang="en-US" b="1" dirty="0" smtClean="0">
                <a:latin typeface="Times New Roman" pitchFamily="18" charset="0"/>
                <a:cs typeface="Times New Roman" pitchFamily="18" charset="0"/>
              </a:rPr>
              <a:t>Molecular </a:t>
            </a:r>
            <a:r>
              <a:rPr lang="en-US" b="1" dirty="0" err="1">
                <a:latin typeface="Times New Roman" pitchFamily="18" charset="0"/>
                <a:cs typeface="Times New Roman" pitchFamily="18" charset="0"/>
              </a:rPr>
              <a:t>wt</a:t>
            </a: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36.46</a:t>
            </a:r>
          </a:p>
          <a:p>
            <a:pPr algn="just">
              <a:buFont typeface="Wingdings" pitchFamily="2" charset="2"/>
              <a:buChar char="v"/>
            </a:pPr>
            <a:r>
              <a:rPr lang="en-US" b="1" dirty="0" smtClean="0">
                <a:latin typeface="Times New Roman" pitchFamily="18" charset="0"/>
                <a:cs typeface="Times New Roman" pitchFamily="18" charset="0"/>
              </a:rPr>
              <a:t>Synonyms</a:t>
            </a:r>
            <a:r>
              <a:rPr lang="en-US" dirty="0" smtClean="0">
                <a:latin typeface="Times New Roman" pitchFamily="18" charset="0"/>
                <a:cs typeface="Times New Roman" pitchFamily="18" charset="0"/>
              </a:rPr>
              <a:t>: Muriatic acid</a:t>
            </a:r>
          </a:p>
          <a:p>
            <a:pPr algn="just">
              <a:buFont typeface="Wingdings" pitchFamily="2" charset="2"/>
              <a:buChar char="v"/>
            </a:pPr>
            <a:r>
              <a:rPr lang="en-US" b="1" dirty="0" smtClean="0">
                <a:latin typeface="Times New Roman" pitchFamily="18" charset="0"/>
                <a:cs typeface="Times New Roman" pitchFamily="18" charset="0"/>
              </a:rPr>
              <a:t>Properties:</a:t>
            </a:r>
            <a:endParaRPr lang="en-US" b="1" dirty="0">
              <a:latin typeface="Times New Roman" pitchFamily="18" charset="0"/>
              <a:cs typeface="Times New Roman" pitchFamily="18" charset="0"/>
            </a:endParaRPr>
          </a:p>
          <a:p>
            <a:pPr algn="just">
              <a:buFont typeface="Wingdings" pitchFamily="2" charset="2"/>
              <a:buChar char="Ø"/>
            </a:pPr>
            <a:r>
              <a:rPr lang="en-US" dirty="0" smtClean="0">
                <a:latin typeface="Times New Roman" pitchFamily="18" charset="0"/>
                <a:cs typeface="Times New Roman" pitchFamily="18" charset="0"/>
              </a:rPr>
              <a:t>It is colorless fuming liquid</a:t>
            </a:r>
          </a:p>
          <a:p>
            <a:pPr algn="just">
              <a:buFont typeface="Wingdings" pitchFamily="2" charset="2"/>
              <a:buChar char="Ø"/>
            </a:pPr>
            <a:r>
              <a:rPr lang="en-US" dirty="0" smtClean="0">
                <a:latin typeface="Times New Roman" pitchFamily="18" charset="0"/>
                <a:cs typeface="Times New Roman" pitchFamily="18" charset="0"/>
              </a:rPr>
              <a:t>It has pungent odour</a:t>
            </a:r>
          </a:p>
          <a:p>
            <a:pPr algn="just">
              <a:buFont typeface="Wingdings" pitchFamily="2" charset="2"/>
              <a:buChar char="Ø"/>
            </a:pPr>
            <a:r>
              <a:rPr lang="en-US" dirty="0" smtClean="0">
                <a:latin typeface="Times New Roman" pitchFamily="18" charset="0"/>
                <a:cs typeface="Times New Roman" pitchFamily="18" charset="0"/>
              </a:rPr>
              <a:t>It is soluble in water</a:t>
            </a:r>
          </a:p>
          <a:p>
            <a:pPr algn="just">
              <a:buFont typeface="Wingdings" pitchFamily="2" charset="2"/>
              <a:buChar char="Ø"/>
            </a:pPr>
            <a:r>
              <a:rPr lang="en-US" dirty="0" smtClean="0">
                <a:latin typeface="Times New Roman" pitchFamily="18" charset="0"/>
                <a:cs typeface="Times New Roman" pitchFamily="18" charset="0"/>
              </a:rPr>
              <a:t>It react with silver nitrate to form white precipitate of silver chloride.</a:t>
            </a:r>
          </a:p>
          <a:p>
            <a:pPr algn="just">
              <a:buFont typeface="Wingdings" pitchFamily="2" charset="2"/>
              <a:buChar char="Ø"/>
            </a:pPr>
            <a:r>
              <a:rPr lang="en-US" dirty="0" smtClean="0">
                <a:latin typeface="Times New Roman" pitchFamily="18" charset="0"/>
                <a:cs typeface="Times New Roman" pitchFamily="18" charset="0"/>
              </a:rPr>
              <a:t>It react with alkali to form salt and water.</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12655269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673</TotalTime>
  <Words>1878</Words>
  <Application>Microsoft Office PowerPoint</Application>
  <PresentationFormat>On-screen Show (4:3)</PresentationFormat>
  <Paragraphs>237</Paragraphs>
  <Slides>45</Slides>
  <Notes>1</Notes>
  <HiddenSlides>0</HiddenSlides>
  <MMClips>0</MMClips>
  <ScaleCrop>false</ScaleCrop>
  <HeadingPairs>
    <vt:vector size="6" baseType="variant">
      <vt:variant>
        <vt:lpstr>Theme</vt:lpstr>
      </vt:variant>
      <vt:variant>
        <vt:i4>1</vt:i4>
      </vt:variant>
      <vt:variant>
        <vt:lpstr>Embedded OLE Servers</vt:lpstr>
      </vt:variant>
      <vt:variant>
        <vt:i4>0</vt:i4>
      </vt:variant>
      <vt:variant>
        <vt:lpstr>Slide Titles</vt:lpstr>
      </vt:variant>
      <vt:variant>
        <vt:i4>45</vt:i4>
      </vt:variant>
    </vt:vector>
  </HeadingPairs>
  <TitlesOfParts>
    <vt:vector size="46" baseType="lpstr">
      <vt:lpstr>Office Theme</vt:lpstr>
      <vt:lpstr>Gastrointestinal agents</vt:lpstr>
      <vt:lpstr> Define and classify gastrointestinal agents with examples. </vt:lpstr>
      <vt:lpstr> Classification: </vt:lpstr>
      <vt:lpstr>PowerPoint Presentation</vt:lpstr>
      <vt:lpstr>PowerPoint Presentation</vt:lpstr>
      <vt:lpstr> Achlorhydria   </vt:lpstr>
      <vt:lpstr>PowerPoint Presentation</vt:lpstr>
      <vt:lpstr>PowerPoint Presentation</vt:lpstr>
      <vt:lpstr>Hydrochloric acid</vt:lpstr>
      <vt:lpstr>PowerPoint Presentation</vt:lpstr>
      <vt:lpstr>Antacids</vt:lpstr>
      <vt:lpstr>Ideal characteristics of an antacid-</vt:lpstr>
      <vt:lpstr>Classification-</vt:lpstr>
      <vt:lpstr>PowerPoint Presentation</vt:lpstr>
      <vt:lpstr>PowerPoint Presentation</vt:lpstr>
      <vt:lpstr>PowerPoint Presentation</vt:lpstr>
      <vt:lpstr> Rational behind the combination of antacid preparations </vt:lpstr>
      <vt:lpstr>PowerPoint Presentation</vt:lpstr>
      <vt:lpstr>PowerPoint Presentation</vt:lpstr>
      <vt:lpstr>Sodium bicarbonate</vt:lpstr>
      <vt:lpstr>PowerPoint Presentation</vt:lpstr>
      <vt:lpstr>PowerPoint Presentation</vt:lpstr>
      <vt:lpstr>PowerPoint Presentation</vt:lpstr>
      <vt:lpstr>Assay </vt:lpstr>
      <vt:lpstr>Aluminium hydroxide</vt:lpstr>
      <vt:lpstr>PowerPoint Presentation</vt:lpstr>
      <vt:lpstr>Magnesium hydroxide mixture</vt:lpstr>
      <vt:lpstr>PowerPoint Presentation</vt:lpstr>
      <vt:lpstr>Cathartics</vt:lpstr>
      <vt:lpstr>Mechanism action of cathartics</vt:lpstr>
      <vt:lpstr>PowerPoint Presentation</vt:lpstr>
      <vt:lpstr>PowerPoint Presentation</vt:lpstr>
      <vt:lpstr>Laxatives</vt:lpstr>
      <vt:lpstr>PowerPoint Presentation</vt:lpstr>
      <vt:lpstr>PowerPoint Presentation</vt:lpstr>
      <vt:lpstr>Magnesium sulphate </vt:lpstr>
      <vt:lpstr>PowerPoint Presentation</vt:lpstr>
      <vt:lpstr>PowerPoint Presentation</vt:lpstr>
      <vt:lpstr>Kaolin</vt:lpstr>
      <vt:lpstr>PowerPoint Presentation</vt:lpstr>
      <vt:lpstr>PowerPoint Presentation</vt:lpstr>
      <vt:lpstr>PowerPoint Presentation</vt:lpstr>
      <vt:lpstr>PowerPoint Presentation</vt:lpstr>
      <vt:lpstr>PowerPoint Presentation</vt:lpstr>
      <vt:lpstr>References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RCPACS</dc:creator>
  <cp:lastModifiedBy>Mr. Mahendra Mahajan</cp:lastModifiedBy>
  <cp:revision>216</cp:revision>
  <dcterms:created xsi:type="dcterms:W3CDTF">2006-08-16T00:00:00Z</dcterms:created>
  <dcterms:modified xsi:type="dcterms:W3CDTF">2024-02-25T10:49:16Z</dcterms:modified>
</cp:coreProperties>
</file>