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4" r:id="rId8"/>
    <p:sldId id="262" r:id="rId9"/>
    <p:sldId id="285" r:id="rId10"/>
    <p:sldId id="271" r:id="rId11"/>
    <p:sldId id="263" r:id="rId12"/>
    <p:sldId id="265" r:id="rId13"/>
    <p:sldId id="266" r:id="rId14"/>
    <p:sldId id="267" r:id="rId15"/>
    <p:sldId id="268" r:id="rId16"/>
    <p:sldId id="269" r:id="rId17"/>
    <p:sldId id="272" r:id="rId18"/>
    <p:sldId id="273" r:id="rId19"/>
    <p:sldId id="270" r:id="rId20"/>
    <p:sldId id="274" r:id="rId21"/>
    <p:sldId id="277" r:id="rId22"/>
    <p:sldId id="275" r:id="rId23"/>
    <p:sldId id="278" r:id="rId24"/>
    <p:sldId id="287" r:id="rId25"/>
    <p:sldId id="279" r:id="rId26"/>
    <p:sldId id="280" r:id="rId27"/>
    <p:sldId id="281" r:id="rId28"/>
    <p:sldId id="282" r:id="rId29"/>
    <p:sldId id="286"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59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E051-5FEC-4FF2-A947-25D3C1FB2212}" type="datetimeFigureOut">
              <a:rPr lang="en-IN" smtClean="0"/>
              <a:t>24-02-2024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94C9F-C995-490F-BD6E-3518DD7406A5}" type="slidenum">
              <a:rPr lang="en-IN" smtClean="0"/>
              <a:t>‹#›</a:t>
            </a:fld>
            <a:endParaRPr lang="en-IN"/>
          </a:p>
        </p:txBody>
      </p:sp>
    </p:spTree>
    <p:extLst>
      <p:ext uri="{BB962C8B-B14F-4D97-AF65-F5344CB8AC3E}">
        <p14:creationId xmlns:p14="http://schemas.microsoft.com/office/powerpoint/2010/main" val="33101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search?sca_esv=559959589&amp;sxsrf=AB5stBierre4-ay24ef6g784HXQAj6ZG-w:1692955983616&amp;q=concretions&amp;si=ACFMAn-3JZRSzQzizXTr4ubOpZcL01GVt190IcoOG0lbjd9dfLa_obJeuuljR2pi9zGoCU0vOXqndhow6NIPgTSW3JtfYfVTWptwiPECbqOZew6lRjNC6GA=&amp;expnd=1"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www.google.com/search?sca_esv=559959589&amp;sxsrf=AB5stBierre4-ay24ef6g784HXQAj6ZG-w:1692955983616&amp;q=gall&amp;si=ACFMAn_T3xqeJgfJp8osGFUeHxuapmVRLb9BR9LB_HgknhE4BZRUN9bXWFhOqQO_EILhOUaXZSRHNs4zypOQzw7GqrwRGqIbNw==&amp;expnd=1" TargetMode="External"/><Relationship Id="rId4" Type="http://schemas.openxmlformats.org/officeDocument/2006/relationships/hyperlink" Target="https://www.google.com/search?sca_esv=559959589&amp;sxsrf=AB5stBierre4-ay24ef6g784HXQAj6ZG-w:1692955983616&amp;q=calculi&amp;si=ACFMAn_otZSKbpzAqD_RvWk4YSL-puxL-9GxjSglNKUO2PpWMYIRb3r-BnQdZdmwLeGLUpyV4Eis05H_fI8TT9VRqvPg4Fqc4Q==&amp;expnd=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Lithiasis is the formation of stony </a:t>
            </a:r>
            <a:r>
              <a:rPr lang="en-US" b="0" i="0" u="none" strike="noStrike" dirty="0">
                <a:solidFill>
                  <a:srgbClr val="202124"/>
                </a:solidFill>
                <a:effectLst/>
                <a:latin typeface="arial" panose="020B0604020202020204" pitchFamily="34" charset="0"/>
                <a:hlinkClick r:id="rId3"/>
              </a:rPr>
              <a:t>concretions</a:t>
            </a:r>
            <a:r>
              <a:rPr lang="en-US" b="0" i="0" dirty="0">
                <a:solidFill>
                  <a:srgbClr val="202124"/>
                </a:solidFill>
                <a:effectLst/>
                <a:latin typeface="arial" panose="020B0604020202020204" pitchFamily="34" charset="0"/>
              </a:rPr>
              <a:t> (</a:t>
            </a:r>
            <a:r>
              <a:rPr lang="en-US" b="0" i="0" u="none" strike="noStrike" dirty="0">
                <a:solidFill>
                  <a:srgbClr val="202124"/>
                </a:solidFill>
                <a:effectLst/>
                <a:latin typeface="arial" panose="020B0604020202020204" pitchFamily="34" charset="0"/>
                <a:hlinkClick r:id="rId4"/>
              </a:rPr>
              <a:t>calculi</a:t>
            </a:r>
            <a:r>
              <a:rPr lang="en-US" b="0" i="0" dirty="0">
                <a:solidFill>
                  <a:srgbClr val="202124"/>
                </a:solidFill>
                <a:effectLst/>
                <a:latin typeface="arial" panose="020B0604020202020204" pitchFamily="34" charset="0"/>
              </a:rPr>
              <a:t>) in the body, most often in the </a:t>
            </a:r>
            <a:r>
              <a:rPr lang="en-US" b="0" i="0" u="none" strike="noStrike" dirty="0">
                <a:solidFill>
                  <a:srgbClr val="202124"/>
                </a:solidFill>
                <a:effectLst/>
                <a:latin typeface="arial" panose="020B0604020202020204" pitchFamily="34" charset="0"/>
                <a:hlinkClick r:id="rId5"/>
              </a:rPr>
              <a:t>gall</a:t>
            </a:r>
            <a:r>
              <a:rPr lang="en-US" b="0" i="0" dirty="0">
                <a:solidFill>
                  <a:srgbClr val="202124"/>
                </a:solidFill>
                <a:effectLst/>
                <a:latin typeface="arial" panose="020B0604020202020204" pitchFamily="34" charset="0"/>
              </a:rPr>
              <a:t> bladder or urinary system</a:t>
            </a:r>
            <a:endParaRPr lang="en-IN" dirty="0"/>
          </a:p>
        </p:txBody>
      </p:sp>
      <p:sp>
        <p:nvSpPr>
          <p:cNvPr id="4" name="Slide Number Placeholder 3"/>
          <p:cNvSpPr>
            <a:spLocks noGrp="1"/>
          </p:cNvSpPr>
          <p:nvPr>
            <p:ph type="sldNum" sz="quarter" idx="5"/>
          </p:nvPr>
        </p:nvSpPr>
        <p:spPr/>
        <p:txBody>
          <a:bodyPr/>
          <a:lstStyle/>
          <a:p>
            <a:fld id="{F7594C9F-C995-490F-BD6E-3518DD7406A5}" type="slidenum">
              <a:rPr lang="en-IN" smtClean="0"/>
              <a:t>26</a:t>
            </a:fld>
            <a:endParaRPr lang="en-IN"/>
          </a:p>
        </p:txBody>
      </p:sp>
    </p:spTree>
    <p:extLst>
      <p:ext uri="{BB962C8B-B14F-4D97-AF65-F5344CB8AC3E}">
        <p14:creationId xmlns:p14="http://schemas.microsoft.com/office/powerpoint/2010/main" val="96189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4E4F062-7272-42FC-906A-63D7B9BFD29F}" type="datetimeFigureOut">
              <a:rPr lang="en-IN" smtClean="0"/>
              <a:t>24-02-2024</a:t>
            </a:fld>
            <a:endParaRPr lang="en-IN"/>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F2CE284-692E-4656-AC17-8960D17BF3F6}" type="slidenum">
              <a:rPr lang="en-IN" smtClean="0"/>
              <a:t>‹#›</a:t>
            </a:fld>
            <a:endParaRPr lang="en-IN"/>
          </a:p>
        </p:txBody>
      </p:sp>
    </p:spTree>
    <p:extLst>
      <p:ext uri="{BB962C8B-B14F-4D97-AF65-F5344CB8AC3E}">
        <p14:creationId xmlns:p14="http://schemas.microsoft.com/office/powerpoint/2010/main" val="111276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4F062-7272-42FC-906A-63D7B9BFD29F}" type="datetimeFigureOut">
              <a:rPr lang="en-IN" smtClean="0"/>
              <a:t>24-02-2024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63205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4E4F062-7272-42FC-906A-63D7B9BFD29F}" type="datetimeFigureOut">
              <a:rPr lang="en-IN" smtClean="0"/>
              <a:t>24-02-2024</a:t>
            </a:fld>
            <a:endParaRPr lang="en-IN"/>
          </a:p>
        </p:txBody>
      </p:sp>
      <p:sp>
        <p:nvSpPr>
          <p:cNvPr id="5" name="Footer Placeholder 4"/>
          <p:cNvSpPr>
            <a:spLocks noGrp="1"/>
          </p:cNvSpPr>
          <p:nvPr>
            <p:ph type="ftr" sz="quarter" idx="11"/>
          </p:nvPr>
        </p:nvSpPr>
        <p:spPr>
          <a:xfrm>
            <a:off x="774923" y="5951811"/>
            <a:ext cx="7896279" cy="365125"/>
          </a:xfrm>
        </p:spPr>
        <p:txBody>
          <a:bodyPr/>
          <a:lstStyle/>
          <a:p>
            <a:endParaRPr lang="en-IN"/>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F2CE284-692E-4656-AC17-8960D17BF3F6}" type="slidenum">
              <a:rPr lang="en-IN" smtClean="0"/>
              <a:t>‹#›</a:t>
            </a:fld>
            <a:endParaRPr lang="en-IN"/>
          </a:p>
        </p:txBody>
      </p:sp>
    </p:spTree>
    <p:extLst>
      <p:ext uri="{BB962C8B-B14F-4D97-AF65-F5344CB8AC3E}">
        <p14:creationId xmlns:p14="http://schemas.microsoft.com/office/powerpoint/2010/main" val="3686252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4F062-7272-42FC-906A-63D7B9BFD29F}" type="datetimeFigureOut">
              <a:rPr lang="en-IN" smtClean="0"/>
              <a:t>24-02-2024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558300" y="5956137"/>
            <a:ext cx="1052508" cy="365125"/>
          </a:xfrm>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101654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4E4F062-7272-42FC-906A-63D7B9BFD29F}" type="datetimeFigureOut">
              <a:rPr lang="en-IN" smtClean="0"/>
              <a:t>24-02-2024</a:t>
            </a:fld>
            <a:endParaRPr lang="en-IN"/>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F2CE284-692E-4656-AC17-8960D17BF3F6}" type="slidenum">
              <a:rPr lang="en-IN" smtClean="0"/>
              <a:t>‹#›</a:t>
            </a:fld>
            <a:endParaRPr lang="en-IN"/>
          </a:p>
        </p:txBody>
      </p:sp>
    </p:spTree>
    <p:extLst>
      <p:ext uri="{BB962C8B-B14F-4D97-AF65-F5344CB8AC3E}">
        <p14:creationId xmlns:p14="http://schemas.microsoft.com/office/powerpoint/2010/main" val="393703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4F062-7272-42FC-906A-63D7B9BFD29F}" type="datetimeFigureOut">
              <a:rPr lang="en-IN" smtClean="0"/>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205718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4F062-7272-42FC-906A-63D7B9BFD29F}" type="datetimeFigureOut">
              <a:rPr lang="en-IN" smtClean="0"/>
              <a:t>24-02-2024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122083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4F062-7272-42FC-906A-63D7B9BFD29F}" type="datetimeFigureOut">
              <a:rPr lang="en-IN" smtClean="0"/>
              <a:t>24-02-2024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33700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4F062-7272-42FC-906A-63D7B9BFD29F}" type="datetimeFigureOut">
              <a:rPr lang="en-IN" smtClean="0"/>
              <a:t>24-02-2024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223113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4E4F062-7272-42FC-906A-63D7B9BFD29F}" type="datetimeFigureOut">
              <a:rPr lang="en-IN" smtClean="0"/>
              <a:t>24-02-2024</a:t>
            </a:fld>
            <a:endParaRPr lang="en-IN"/>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F2CE284-692E-4656-AC17-8960D17BF3F6}" type="slidenum">
              <a:rPr lang="en-IN" smtClean="0"/>
              <a:t>‹#›</a:t>
            </a:fld>
            <a:endParaRPr lang="en-IN"/>
          </a:p>
        </p:txBody>
      </p:sp>
    </p:spTree>
    <p:extLst>
      <p:ext uri="{BB962C8B-B14F-4D97-AF65-F5344CB8AC3E}">
        <p14:creationId xmlns:p14="http://schemas.microsoft.com/office/powerpoint/2010/main" val="241723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E4F062-7272-42FC-906A-63D7B9BFD29F}" type="datetimeFigureOut">
              <a:rPr lang="en-IN" smtClean="0"/>
              <a:t>24-02-2024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2CE284-692E-4656-AC17-8960D17BF3F6}" type="slidenum">
              <a:rPr lang="en-IN" smtClean="0"/>
              <a:t>‹#›</a:t>
            </a:fld>
            <a:endParaRPr lang="en-IN"/>
          </a:p>
        </p:txBody>
      </p:sp>
    </p:spTree>
    <p:extLst>
      <p:ext uri="{BB962C8B-B14F-4D97-AF65-F5344CB8AC3E}">
        <p14:creationId xmlns:p14="http://schemas.microsoft.com/office/powerpoint/2010/main" val="193468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4E4F062-7272-42FC-906A-63D7B9BFD29F}" type="datetimeFigureOut">
              <a:rPr lang="en-IN" smtClean="0"/>
              <a:t>24-02-2024</a:t>
            </a:fld>
            <a:endParaRPr lang="en-IN"/>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IN"/>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F2CE284-692E-4656-AC17-8960D17BF3F6}" type="slidenum">
              <a:rPr lang="en-IN" smtClean="0"/>
              <a:t>‹#›</a:t>
            </a:fld>
            <a:endParaRPr lang="en-IN"/>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6347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hiladelphia.edu.jo/academics/nsaadi/uploads/Anti%20Hyperlipidemic%20Drugs.pdf" TargetMode="External"/><Relationship Id="rId2" Type="http://schemas.openxmlformats.org/officeDocument/2006/relationships/hyperlink" Target="https://www.ramauniversity.ac.in/online-study-material/pharmacy/bpharma/vsemester/pharmacology-ii/lecture-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586EE-6CDF-0D72-21FB-D971032D7D9F}"/>
              </a:ext>
            </a:extLst>
          </p:cNvPr>
          <p:cNvSpPr>
            <a:spLocks noGrp="1"/>
          </p:cNvSpPr>
          <p:nvPr>
            <p:ph type="ctrTitle"/>
          </p:nvPr>
        </p:nvSpPr>
        <p:spPr/>
        <p:txBody>
          <a:bodyPr/>
          <a:lstStyle/>
          <a:p>
            <a:r>
              <a:rPr lang="en-IN" b="1" dirty="0">
                <a:solidFill>
                  <a:schemeClr val="accent1">
                    <a:lumMod val="50000"/>
                  </a:schemeClr>
                </a:solidFill>
              </a:rPr>
              <a:t>Hypolipidemic drugs </a:t>
            </a:r>
          </a:p>
        </p:txBody>
      </p:sp>
      <p:sp>
        <p:nvSpPr>
          <p:cNvPr id="3" name="Subtitle 2">
            <a:extLst>
              <a:ext uri="{FF2B5EF4-FFF2-40B4-BE49-F238E27FC236}">
                <a16:creationId xmlns:a16="http://schemas.microsoft.com/office/drawing/2014/main" xmlns="" id="{94A67EEA-CC6A-1438-07CC-CA9BE77402E1}"/>
              </a:ext>
            </a:extLst>
          </p:cNvPr>
          <p:cNvSpPr>
            <a:spLocks noGrp="1"/>
          </p:cNvSpPr>
          <p:nvPr>
            <p:ph type="subTitle" idx="1"/>
          </p:nvPr>
        </p:nvSpPr>
        <p:spPr>
          <a:xfrm>
            <a:off x="1074277" y="3429000"/>
            <a:ext cx="10500463" cy="2686155"/>
          </a:xfrm>
        </p:spPr>
        <p:txBody>
          <a:bodyPr>
            <a:normAutofit/>
          </a:bodyPr>
          <a:lstStyle/>
          <a:p>
            <a:pPr algn="ctr"/>
            <a:r>
              <a:rPr lang="en-IN" sz="2800" dirty="0">
                <a:solidFill>
                  <a:schemeClr val="bg1"/>
                </a:solidFill>
              </a:rPr>
              <a:t>Mr. Suhas Agey</a:t>
            </a:r>
          </a:p>
          <a:p>
            <a:pPr algn="ctr"/>
            <a:r>
              <a:rPr lang="en-IN" sz="2800" dirty="0">
                <a:solidFill>
                  <a:schemeClr val="bg1"/>
                </a:solidFill>
              </a:rPr>
              <a:t>Assistant Professor</a:t>
            </a:r>
          </a:p>
          <a:p>
            <a:pPr algn="ctr"/>
            <a:r>
              <a:rPr lang="en-IN" sz="2800" dirty="0">
                <a:solidFill>
                  <a:schemeClr val="bg1"/>
                </a:solidFill>
              </a:rPr>
              <a:t>Department of Pharmacology</a:t>
            </a:r>
          </a:p>
          <a:p>
            <a:pPr algn="ctr"/>
            <a:r>
              <a:rPr lang="en-IN" sz="2800" dirty="0">
                <a:solidFill>
                  <a:schemeClr val="bg1"/>
                </a:solidFill>
              </a:rPr>
              <a:t>HRPIPER, Shirpur</a:t>
            </a:r>
          </a:p>
        </p:txBody>
      </p:sp>
    </p:spTree>
    <p:extLst>
      <p:ext uri="{BB962C8B-B14F-4D97-AF65-F5344CB8AC3E}">
        <p14:creationId xmlns:p14="http://schemas.microsoft.com/office/powerpoint/2010/main" val="323404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E52F3-8BF6-97FB-C3E9-FF69EE5150F1}"/>
              </a:ext>
            </a:extLst>
          </p:cNvPr>
          <p:cNvSpPr>
            <a:spLocks noGrp="1"/>
          </p:cNvSpPr>
          <p:nvPr>
            <p:ph type="title"/>
          </p:nvPr>
        </p:nvSpPr>
        <p:spPr/>
        <p:txBody>
          <a:bodyPr/>
          <a:lstStyle/>
          <a:p>
            <a:r>
              <a:rPr lang="en-IN" dirty="0"/>
              <a:t>Pathway for Lipoprotein metabolism</a:t>
            </a:r>
          </a:p>
        </p:txBody>
      </p:sp>
      <p:sp>
        <p:nvSpPr>
          <p:cNvPr id="3" name="Content Placeholder 2">
            <a:extLst>
              <a:ext uri="{FF2B5EF4-FFF2-40B4-BE49-F238E27FC236}">
                <a16:creationId xmlns:a16="http://schemas.microsoft.com/office/drawing/2014/main" xmlns="" id="{269EABE6-53FB-92BE-FF98-78A97C9F2C71}"/>
              </a:ext>
            </a:extLst>
          </p:cNvPr>
          <p:cNvSpPr>
            <a:spLocks noGrp="1"/>
          </p:cNvSpPr>
          <p:nvPr>
            <p:ph idx="1"/>
          </p:nvPr>
        </p:nvSpPr>
        <p:spPr>
          <a:xfrm>
            <a:off x="581192" y="1962781"/>
            <a:ext cx="11029615" cy="3678303"/>
          </a:xfrm>
        </p:spPr>
        <p:txBody>
          <a:bodyPr/>
          <a:lstStyle/>
          <a:p>
            <a:pPr marL="0" indent="0">
              <a:buNone/>
            </a:pPr>
            <a:r>
              <a:rPr lang="en-IN" dirty="0"/>
              <a:t> </a:t>
            </a:r>
            <a:r>
              <a:rPr lang="en-IN" sz="2400" dirty="0"/>
              <a:t>Pathways of lipoprotein metabolism are divided into 2 types </a:t>
            </a:r>
          </a:p>
          <a:p>
            <a:r>
              <a:rPr lang="en-IN" sz="2400" dirty="0"/>
              <a:t>Exogenous Pathway </a:t>
            </a:r>
          </a:p>
          <a:p>
            <a:r>
              <a:rPr lang="en-IN" sz="2400" dirty="0"/>
              <a:t>Endogenous Pathway</a:t>
            </a:r>
            <a:endParaRPr lang="en-IN" dirty="0"/>
          </a:p>
        </p:txBody>
      </p:sp>
    </p:spTree>
    <p:extLst>
      <p:ext uri="{BB962C8B-B14F-4D97-AF65-F5344CB8AC3E}">
        <p14:creationId xmlns:p14="http://schemas.microsoft.com/office/powerpoint/2010/main" val="20535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E52F3-8BF6-97FB-C3E9-FF69EE5150F1}"/>
              </a:ext>
            </a:extLst>
          </p:cNvPr>
          <p:cNvSpPr>
            <a:spLocks noGrp="1"/>
          </p:cNvSpPr>
          <p:nvPr>
            <p:ph type="title" idx="4294967295"/>
          </p:nvPr>
        </p:nvSpPr>
        <p:spPr>
          <a:xfrm>
            <a:off x="239486" y="2721429"/>
            <a:ext cx="3918857" cy="1447799"/>
          </a:xfrm>
          <a:ln>
            <a:solidFill>
              <a:schemeClr val="tx1"/>
            </a:solidFill>
          </a:ln>
        </p:spPr>
        <p:txBody>
          <a:bodyPr>
            <a:normAutofit/>
          </a:bodyPr>
          <a:lstStyle/>
          <a:p>
            <a:pPr algn="ctr"/>
            <a:r>
              <a:rPr lang="en-IN" cap="none" dirty="0">
                <a:solidFill>
                  <a:schemeClr val="accent1">
                    <a:lumMod val="50000"/>
                  </a:schemeClr>
                </a:solidFill>
              </a:rPr>
              <a:t>Pathway for lipoprotein metabolism</a:t>
            </a:r>
          </a:p>
        </p:txBody>
      </p:sp>
      <p:pic>
        <p:nvPicPr>
          <p:cNvPr id="5" name="Picture 4">
            <a:extLst>
              <a:ext uri="{FF2B5EF4-FFF2-40B4-BE49-F238E27FC236}">
                <a16:creationId xmlns:a16="http://schemas.microsoft.com/office/drawing/2014/main" xmlns="" id="{3B7B8AF9-4CF2-F333-DFC2-23E67198C5A1}"/>
              </a:ext>
            </a:extLst>
          </p:cNvPr>
          <p:cNvPicPr>
            <a:picLocks noChangeAspect="1"/>
          </p:cNvPicPr>
          <p:nvPr/>
        </p:nvPicPr>
        <p:blipFill>
          <a:blip r:embed="rId2"/>
          <a:stretch>
            <a:fillRect/>
          </a:stretch>
        </p:blipFill>
        <p:spPr>
          <a:xfrm>
            <a:off x="4940753" y="365409"/>
            <a:ext cx="7055154" cy="6296647"/>
          </a:xfrm>
          <a:prstGeom prst="rect">
            <a:avLst/>
          </a:prstGeom>
        </p:spPr>
      </p:pic>
      <p:sp>
        <p:nvSpPr>
          <p:cNvPr id="6" name="Title 1">
            <a:extLst>
              <a:ext uri="{FF2B5EF4-FFF2-40B4-BE49-F238E27FC236}">
                <a16:creationId xmlns:a16="http://schemas.microsoft.com/office/drawing/2014/main" xmlns="" id="{60B565A0-A098-7669-2E3F-3A1A7EED5248}"/>
              </a:ext>
            </a:extLst>
          </p:cNvPr>
          <p:cNvSpPr txBox="1">
            <a:spLocks/>
          </p:cNvSpPr>
          <p:nvPr/>
        </p:nvSpPr>
        <p:spPr>
          <a:xfrm>
            <a:off x="581192" y="702156"/>
            <a:ext cx="11029616" cy="1013800"/>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a:t>Pathway for Lipoprotein metabolism</a:t>
            </a:r>
            <a:endParaRPr lang="en-IN" dirty="0"/>
          </a:p>
        </p:txBody>
      </p:sp>
    </p:spTree>
    <p:extLst>
      <p:ext uri="{BB962C8B-B14F-4D97-AF65-F5344CB8AC3E}">
        <p14:creationId xmlns:p14="http://schemas.microsoft.com/office/powerpoint/2010/main" val="221628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7C85A-EA94-0AF3-62D6-CAAA90635834}"/>
              </a:ext>
            </a:extLst>
          </p:cNvPr>
          <p:cNvSpPr>
            <a:spLocks noGrp="1"/>
          </p:cNvSpPr>
          <p:nvPr>
            <p:ph type="title"/>
          </p:nvPr>
        </p:nvSpPr>
        <p:spPr/>
        <p:txBody>
          <a:bodyPr/>
          <a:lstStyle/>
          <a:p>
            <a:r>
              <a:rPr lang="en-IN" dirty="0"/>
              <a:t>Hypolipidemic Drugs </a:t>
            </a:r>
          </a:p>
        </p:txBody>
      </p:sp>
      <p:sp>
        <p:nvSpPr>
          <p:cNvPr id="3" name="Content Placeholder 2">
            <a:extLst>
              <a:ext uri="{FF2B5EF4-FFF2-40B4-BE49-F238E27FC236}">
                <a16:creationId xmlns:a16="http://schemas.microsoft.com/office/drawing/2014/main" xmlns="" id="{B189D284-1DEF-5C89-F8BE-58D59395604F}"/>
              </a:ext>
            </a:extLst>
          </p:cNvPr>
          <p:cNvSpPr>
            <a:spLocks noGrp="1"/>
          </p:cNvSpPr>
          <p:nvPr>
            <p:ph idx="1"/>
          </p:nvPr>
        </p:nvSpPr>
        <p:spPr/>
        <p:txBody>
          <a:bodyPr>
            <a:normAutofit/>
          </a:bodyPr>
          <a:lstStyle/>
          <a:p>
            <a:pPr marL="0" indent="0">
              <a:buNone/>
            </a:pPr>
            <a:r>
              <a:rPr lang="en-US" sz="3200" dirty="0"/>
              <a:t>Drug Therapy: The primary goal of therapy is to: </a:t>
            </a:r>
          </a:p>
          <a:p>
            <a:r>
              <a:rPr lang="en-US" sz="3200" dirty="0"/>
              <a:t>Decrease levels of LDL </a:t>
            </a:r>
          </a:p>
          <a:p>
            <a:r>
              <a:rPr lang="en-US" sz="3200" dirty="0"/>
              <a:t>Increase in HDL</a:t>
            </a:r>
            <a:endParaRPr lang="en-IN" sz="3200" dirty="0"/>
          </a:p>
        </p:txBody>
      </p:sp>
    </p:spTree>
    <p:extLst>
      <p:ext uri="{BB962C8B-B14F-4D97-AF65-F5344CB8AC3E}">
        <p14:creationId xmlns:p14="http://schemas.microsoft.com/office/powerpoint/2010/main" val="127284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85EDAA-CE5C-7F11-F087-27C4AC66E731}"/>
              </a:ext>
            </a:extLst>
          </p:cNvPr>
          <p:cNvSpPr>
            <a:spLocks noGrp="1"/>
          </p:cNvSpPr>
          <p:nvPr>
            <p:ph type="title"/>
          </p:nvPr>
        </p:nvSpPr>
        <p:spPr/>
        <p:txBody>
          <a:bodyPr/>
          <a:lstStyle/>
          <a:p>
            <a:r>
              <a:rPr lang="en-IN" dirty="0"/>
              <a:t>Hypolipidemic Drugs </a:t>
            </a:r>
          </a:p>
        </p:txBody>
      </p:sp>
      <p:pic>
        <p:nvPicPr>
          <p:cNvPr id="5" name="Content Placeholder 4">
            <a:extLst>
              <a:ext uri="{FF2B5EF4-FFF2-40B4-BE49-F238E27FC236}">
                <a16:creationId xmlns:a16="http://schemas.microsoft.com/office/drawing/2014/main" xmlns="" id="{32445283-4439-BF1C-FBB4-AC668B79C8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1909015"/>
            <a:ext cx="10649733" cy="4655072"/>
          </a:xfrm>
        </p:spPr>
      </p:pic>
    </p:spTree>
    <p:extLst>
      <p:ext uri="{BB962C8B-B14F-4D97-AF65-F5344CB8AC3E}">
        <p14:creationId xmlns:p14="http://schemas.microsoft.com/office/powerpoint/2010/main" val="382932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4F660-3081-E9E8-9F83-A6D50A18092D}"/>
              </a:ext>
            </a:extLst>
          </p:cNvPr>
          <p:cNvSpPr>
            <a:spLocks noGrp="1"/>
          </p:cNvSpPr>
          <p:nvPr>
            <p:ph type="title"/>
          </p:nvPr>
        </p:nvSpPr>
        <p:spPr/>
        <p:txBody>
          <a:bodyPr/>
          <a:lstStyle/>
          <a:p>
            <a:r>
              <a:rPr lang="en-IN" dirty="0"/>
              <a:t>HMG-CoA REDUCTASE INHIBITORS (Statins)-</a:t>
            </a:r>
          </a:p>
        </p:txBody>
      </p:sp>
      <p:sp>
        <p:nvSpPr>
          <p:cNvPr id="3" name="Content Placeholder 2">
            <a:extLst>
              <a:ext uri="{FF2B5EF4-FFF2-40B4-BE49-F238E27FC236}">
                <a16:creationId xmlns:a16="http://schemas.microsoft.com/office/drawing/2014/main" xmlns="" id="{306AD78A-8013-855B-1956-87766ED3A985}"/>
              </a:ext>
            </a:extLst>
          </p:cNvPr>
          <p:cNvSpPr>
            <a:spLocks noGrp="1"/>
          </p:cNvSpPr>
          <p:nvPr>
            <p:ph idx="1"/>
          </p:nvPr>
        </p:nvSpPr>
        <p:spPr>
          <a:xfrm>
            <a:off x="254621" y="2071639"/>
            <a:ext cx="5116287" cy="4655732"/>
          </a:xfrm>
        </p:spPr>
        <p:txBody>
          <a:bodyPr>
            <a:normAutofit fontScale="92500"/>
          </a:bodyPr>
          <a:lstStyle/>
          <a:p>
            <a:pPr algn="just"/>
            <a:r>
              <a:rPr lang="en-US" sz="2400" dirty="0"/>
              <a:t>Introduced in the 1980s, these classes of compounds are the most efficacious and best-tolerated hypolipidemic drugs. </a:t>
            </a:r>
          </a:p>
          <a:p>
            <a:pPr marL="0" indent="0" algn="just">
              <a:buNone/>
            </a:pPr>
            <a:r>
              <a:rPr lang="en-US" sz="2400" dirty="0"/>
              <a:t>Mechanism- </a:t>
            </a:r>
          </a:p>
          <a:p>
            <a:pPr algn="just"/>
            <a:r>
              <a:rPr lang="en-US" sz="2400" dirty="0"/>
              <a:t>They are structural analogues of HMG-CoA, competitively inhibits HMG-CoA reductase enzyme.</a:t>
            </a:r>
          </a:p>
          <a:p>
            <a:pPr algn="just"/>
            <a:r>
              <a:rPr lang="en-US" sz="2400" dirty="0"/>
              <a:t>They block the rate-limiting step in hepatic cholesterol synthesis (conversion of HMG-CoA to mevalonic acid by HMG-CoA reductase). </a:t>
            </a:r>
          </a:p>
        </p:txBody>
      </p:sp>
      <p:pic>
        <p:nvPicPr>
          <p:cNvPr id="5" name="Picture 4">
            <a:extLst>
              <a:ext uri="{FF2B5EF4-FFF2-40B4-BE49-F238E27FC236}">
                <a16:creationId xmlns:a16="http://schemas.microsoft.com/office/drawing/2014/main" xmlns="" id="{C4716C8F-9160-6CA2-5893-7DEA482E29C3}"/>
              </a:ext>
            </a:extLst>
          </p:cNvPr>
          <p:cNvPicPr>
            <a:picLocks noChangeAspect="1"/>
          </p:cNvPicPr>
          <p:nvPr/>
        </p:nvPicPr>
        <p:blipFill rotWithShape="1">
          <a:blip r:embed="rId2">
            <a:extLst>
              <a:ext uri="{28A0092B-C50C-407E-A947-70E740481C1C}">
                <a14:useLocalDpi xmlns:a14="http://schemas.microsoft.com/office/drawing/2010/main" val="0"/>
              </a:ext>
            </a:extLst>
          </a:blip>
          <a:srcRect l="28303" t="28730" r="29732"/>
          <a:stretch/>
        </p:blipFill>
        <p:spPr>
          <a:xfrm>
            <a:off x="5606141" y="1970314"/>
            <a:ext cx="5116287" cy="4887686"/>
          </a:xfrm>
          <a:prstGeom prst="rect">
            <a:avLst/>
          </a:prstGeom>
        </p:spPr>
      </p:pic>
      <p:cxnSp>
        <p:nvCxnSpPr>
          <p:cNvPr id="8" name="Connector: Curved 7">
            <a:extLst>
              <a:ext uri="{FF2B5EF4-FFF2-40B4-BE49-F238E27FC236}">
                <a16:creationId xmlns:a16="http://schemas.microsoft.com/office/drawing/2014/main" xmlns="" id="{A9D89640-B4DC-258B-CAFF-9EB4D63EEE97}"/>
              </a:ext>
            </a:extLst>
          </p:cNvPr>
          <p:cNvCxnSpPr>
            <a:cxnSpLocks/>
          </p:cNvCxnSpPr>
          <p:nvPr/>
        </p:nvCxnSpPr>
        <p:spPr>
          <a:xfrm flipV="1">
            <a:off x="10210800" y="3331029"/>
            <a:ext cx="511628" cy="97971"/>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xmlns="" id="{C645469F-F270-3FE9-CDB2-5EC13A3F2AAD}"/>
              </a:ext>
            </a:extLst>
          </p:cNvPr>
          <p:cNvSpPr txBox="1"/>
          <p:nvPr/>
        </p:nvSpPr>
        <p:spPr>
          <a:xfrm>
            <a:off x="10820400" y="3026229"/>
            <a:ext cx="1116979" cy="369332"/>
          </a:xfrm>
          <a:prstGeom prst="rect">
            <a:avLst/>
          </a:prstGeom>
          <a:noFill/>
        </p:spPr>
        <p:txBody>
          <a:bodyPr wrap="square" rtlCol="0">
            <a:spAutoFit/>
          </a:bodyPr>
          <a:lstStyle/>
          <a:p>
            <a:r>
              <a:rPr lang="en-IN" dirty="0">
                <a:solidFill>
                  <a:schemeClr val="tx2"/>
                </a:solidFill>
              </a:rPr>
              <a:t>Statins</a:t>
            </a:r>
          </a:p>
        </p:txBody>
      </p:sp>
      <p:sp>
        <p:nvSpPr>
          <p:cNvPr id="11" name="Multiplication Sign 10">
            <a:extLst>
              <a:ext uri="{FF2B5EF4-FFF2-40B4-BE49-F238E27FC236}">
                <a16:creationId xmlns:a16="http://schemas.microsoft.com/office/drawing/2014/main" xmlns="" id="{DAFCCCA5-9719-8F1C-149A-F1057FF8C79E}"/>
              </a:ext>
            </a:extLst>
          </p:cNvPr>
          <p:cNvSpPr/>
          <p:nvPr/>
        </p:nvSpPr>
        <p:spPr>
          <a:xfrm>
            <a:off x="10368642" y="3450771"/>
            <a:ext cx="353786" cy="228600"/>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8336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E97E60-BC73-F9E8-0FBB-49D25F7565D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306C5AAA-B3F6-26D2-8A4D-BA54A3C5F3DB}"/>
              </a:ext>
            </a:extLst>
          </p:cNvPr>
          <p:cNvSpPr>
            <a:spLocks noGrp="1"/>
          </p:cNvSpPr>
          <p:nvPr>
            <p:ph idx="1"/>
          </p:nvPr>
        </p:nvSpPr>
        <p:spPr>
          <a:xfrm>
            <a:off x="581193" y="2180496"/>
            <a:ext cx="10935894" cy="3678303"/>
          </a:xfrm>
        </p:spPr>
        <p:txBody>
          <a:bodyPr>
            <a:normAutofit lnSpcReduction="10000"/>
          </a:bodyPr>
          <a:lstStyle/>
          <a:p>
            <a:pPr marL="12700" marR="1409065" algn="just">
              <a:lnSpc>
                <a:spcPct val="150000"/>
              </a:lnSpc>
              <a:spcBef>
                <a:spcPts val="505"/>
              </a:spcBef>
              <a:buSzPct val="95238"/>
              <a:buAutoNum type="arabicPlain"/>
              <a:tabLst>
                <a:tab pos="236854" algn="l"/>
              </a:tabLst>
            </a:pPr>
            <a:r>
              <a:rPr lang="en-US" sz="2400" dirty="0">
                <a:latin typeface="Times New Roman"/>
                <a:cs typeface="Times New Roman"/>
              </a:rPr>
              <a:t>Sta</a:t>
            </a:r>
            <a:r>
              <a:rPr lang="en-US" sz="2400" spc="5" dirty="0">
                <a:latin typeface="Times New Roman"/>
                <a:cs typeface="Times New Roman"/>
              </a:rPr>
              <a:t>t</a:t>
            </a:r>
            <a:r>
              <a:rPr lang="en-US" sz="2400" dirty="0">
                <a:latin typeface="Times New Roman"/>
                <a:cs typeface="Times New Roman"/>
              </a:rPr>
              <a:t>i</a:t>
            </a:r>
            <a:r>
              <a:rPr lang="en-US" sz="2400" spc="5" dirty="0">
                <a:latin typeface="Times New Roman"/>
                <a:cs typeface="Times New Roman"/>
              </a:rPr>
              <a:t>n</a:t>
            </a:r>
            <a:r>
              <a:rPr lang="en-US" sz="2400" spc="-5" dirty="0">
                <a:latin typeface="Times New Roman"/>
                <a:cs typeface="Times New Roman"/>
              </a:rPr>
              <a:t>s</a:t>
            </a:r>
            <a:r>
              <a:rPr lang="en-US" sz="2400" spc="-15" dirty="0">
                <a:latin typeface="Times New Roman"/>
                <a:cs typeface="Times New Roman"/>
              </a:rPr>
              <a:t> </a:t>
            </a:r>
            <a:r>
              <a:rPr lang="en-US" sz="2400" dirty="0">
                <a:latin typeface="Times New Roman"/>
                <a:cs typeface="Times New Roman"/>
              </a:rPr>
              <a:t>i</a:t>
            </a:r>
            <a:r>
              <a:rPr lang="en-US" sz="2400" spc="5" dirty="0">
                <a:latin typeface="Times New Roman"/>
                <a:cs typeface="Times New Roman"/>
              </a:rPr>
              <a:t>n</a:t>
            </a:r>
            <a:r>
              <a:rPr lang="en-US" sz="2400" dirty="0">
                <a:latin typeface="Times New Roman"/>
                <a:cs typeface="Times New Roman"/>
              </a:rPr>
              <a:t>h</a:t>
            </a:r>
            <a:r>
              <a:rPr lang="en-US" sz="2400" spc="5" dirty="0">
                <a:latin typeface="Times New Roman"/>
                <a:cs typeface="Times New Roman"/>
              </a:rPr>
              <a:t>i</a:t>
            </a:r>
            <a:r>
              <a:rPr lang="en-US" sz="2400" dirty="0">
                <a:latin typeface="Times New Roman"/>
                <a:cs typeface="Times New Roman"/>
              </a:rPr>
              <a:t>b</a:t>
            </a:r>
            <a:r>
              <a:rPr lang="en-US" sz="2400" spc="5" dirty="0">
                <a:latin typeface="Times New Roman"/>
                <a:cs typeface="Times New Roman"/>
              </a:rPr>
              <a:t>i</a:t>
            </a:r>
            <a:r>
              <a:rPr lang="en-US" sz="2400" dirty="0">
                <a:latin typeface="Times New Roman"/>
                <a:cs typeface="Times New Roman"/>
              </a:rPr>
              <a:t>t</a:t>
            </a:r>
            <a:r>
              <a:rPr lang="en-US" sz="2400" spc="-20" dirty="0">
                <a:latin typeface="Times New Roman"/>
                <a:cs typeface="Times New Roman"/>
              </a:rPr>
              <a:t> </a:t>
            </a:r>
            <a:r>
              <a:rPr lang="en-US" sz="2400" spc="-5" dirty="0">
                <a:latin typeface="Times New Roman"/>
                <a:cs typeface="Times New Roman"/>
              </a:rPr>
              <a:t>HMG</a:t>
            </a:r>
            <a:r>
              <a:rPr lang="en-US" sz="2400" dirty="0">
                <a:latin typeface="Times New Roman"/>
                <a:cs typeface="Times New Roman"/>
              </a:rPr>
              <a:t> C</a:t>
            </a:r>
            <a:r>
              <a:rPr lang="en-US" sz="2400" spc="5" dirty="0">
                <a:latin typeface="Times New Roman"/>
                <a:cs typeface="Times New Roman"/>
              </a:rPr>
              <a:t>o</a:t>
            </a:r>
            <a:r>
              <a:rPr lang="en-US" sz="2400" spc="-5" dirty="0">
                <a:latin typeface="Times New Roman"/>
                <a:cs typeface="Times New Roman"/>
              </a:rPr>
              <a:t>A</a:t>
            </a:r>
            <a:r>
              <a:rPr lang="en-US" sz="2400" spc="-135" dirty="0">
                <a:latin typeface="Times New Roman"/>
                <a:cs typeface="Times New Roman"/>
              </a:rPr>
              <a:t> </a:t>
            </a:r>
            <a:r>
              <a:rPr lang="en-US" sz="2400" dirty="0">
                <a:latin typeface="Times New Roman"/>
                <a:cs typeface="Times New Roman"/>
              </a:rPr>
              <a:t>redu</a:t>
            </a:r>
            <a:r>
              <a:rPr lang="en-US" sz="2400" spc="5" dirty="0">
                <a:latin typeface="Times New Roman"/>
                <a:cs typeface="Times New Roman"/>
              </a:rPr>
              <a:t>c</a:t>
            </a:r>
            <a:r>
              <a:rPr lang="en-US" sz="2400" dirty="0">
                <a:latin typeface="Times New Roman"/>
                <a:cs typeface="Times New Roman"/>
              </a:rPr>
              <a:t>t</a:t>
            </a:r>
            <a:r>
              <a:rPr lang="en-US" sz="2400" spc="5" dirty="0">
                <a:latin typeface="Times New Roman"/>
                <a:cs typeface="Times New Roman"/>
              </a:rPr>
              <a:t>a</a:t>
            </a:r>
            <a:r>
              <a:rPr lang="en-US" sz="2400" spc="-5" dirty="0">
                <a:latin typeface="Times New Roman"/>
                <a:cs typeface="Times New Roman"/>
              </a:rPr>
              <a:t>se</a:t>
            </a:r>
            <a:r>
              <a:rPr lang="en-US" sz="2400" dirty="0">
                <a:latin typeface="Times New Roman"/>
                <a:cs typeface="Times New Roman"/>
              </a:rPr>
              <a:t>, </a:t>
            </a:r>
            <a:r>
              <a:rPr lang="en-US" sz="2400" spc="5" dirty="0">
                <a:latin typeface="Times New Roman"/>
                <a:cs typeface="Times New Roman"/>
              </a:rPr>
              <a:t>l</a:t>
            </a:r>
            <a:r>
              <a:rPr lang="en-US" sz="2400" dirty="0">
                <a:latin typeface="Times New Roman"/>
                <a:cs typeface="Times New Roman"/>
              </a:rPr>
              <a:t>ead</a:t>
            </a:r>
            <a:r>
              <a:rPr lang="en-US" sz="2400" spc="5" dirty="0">
                <a:latin typeface="Times New Roman"/>
                <a:cs typeface="Times New Roman"/>
              </a:rPr>
              <a:t>i</a:t>
            </a:r>
            <a:r>
              <a:rPr lang="en-US" sz="2400" dirty="0">
                <a:latin typeface="Times New Roman"/>
                <a:cs typeface="Times New Roman"/>
              </a:rPr>
              <a:t>ng</a:t>
            </a:r>
            <a:r>
              <a:rPr lang="en-US" sz="2400" spc="-15" dirty="0">
                <a:latin typeface="Times New Roman"/>
                <a:cs typeface="Times New Roman"/>
              </a:rPr>
              <a:t> </a:t>
            </a:r>
            <a:r>
              <a:rPr lang="en-US" sz="2400" dirty="0">
                <a:latin typeface="Times New Roman"/>
                <a:cs typeface="Times New Roman"/>
              </a:rPr>
              <a:t>to a d</a:t>
            </a:r>
            <a:r>
              <a:rPr lang="en-US" sz="2400" spc="5" dirty="0">
                <a:latin typeface="Times New Roman"/>
                <a:cs typeface="Times New Roman"/>
              </a:rPr>
              <a:t>e</a:t>
            </a:r>
            <a:r>
              <a:rPr lang="en-US" sz="2400" dirty="0">
                <a:latin typeface="Times New Roman"/>
                <a:cs typeface="Times New Roman"/>
              </a:rPr>
              <a:t>cre</a:t>
            </a:r>
            <a:r>
              <a:rPr lang="en-US" sz="2400" spc="5" dirty="0">
                <a:latin typeface="Times New Roman"/>
                <a:cs typeface="Times New Roman"/>
              </a:rPr>
              <a:t>a</a:t>
            </a:r>
            <a:r>
              <a:rPr lang="en-US" sz="2400" spc="-5" dirty="0">
                <a:latin typeface="Times New Roman"/>
                <a:cs typeface="Times New Roman"/>
              </a:rPr>
              <a:t>sed </a:t>
            </a:r>
            <a:r>
              <a:rPr lang="en-US" sz="2400" dirty="0">
                <a:latin typeface="Times New Roman"/>
                <a:cs typeface="Times New Roman"/>
              </a:rPr>
              <a:t>concentration</a:t>
            </a:r>
            <a:r>
              <a:rPr lang="en-US" sz="2400" spc="-20" dirty="0">
                <a:latin typeface="Times New Roman"/>
                <a:cs typeface="Times New Roman"/>
              </a:rPr>
              <a:t> </a:t>
            </a:r>
            <a:r>
              <a:rPr lang="en-US" sz="2400" dirty="0">
                <a:latin typeface="Times New Roman"/>
                <a:cs typeface="Times New Roman"/>
              </a:rPr>
              <a:t>of cholesterol</a:t>
            </a:r>
            <a:r>
              <a:rPr lang="en-US" sz="2400" spc="-20" dirty="0">
                <a:latin typeface="Times New Roman"/>
                <a:cs typeface="Times New Roman"/>
              </a:rPr>
              <a:t> </a:t>
            </a:r>
            <a:r>
              <a:rPr lang="en-US" sz="2400" dirty="0">
                <a:latin typeface="Times New Roman"/>
                <a:cs typeface="Times New Roman"/>
              </a:rPr>
              <a:t>within</a:t>
            </a:r>
            <a:r>
              <a:rPr lang="en-US" sz="2400" spc="-5" dirty="0">
                <a:latin typeface="Times New Roman"/>
                <a:cs typeface="Times New Roman"/>
              </a:rPr>
              <a:t> </a:t>
            </a:r>
            <a:r>
              <a:rPr lang="en-US" sz="2400" dirty="0">
                <a:latin typeface="Times New Roman"/>
                <a:cs typeface="Times New Roman"/>
              </a:rPr>
              <a:t>the cell.</a:t>
            </a:r>
          </a:p>
          <a:p>
            <a:pPr marL="12700" marR="5080" algn="just">
              <a:lnSpc>
                <a:spcPct val="160000"/>
              </a:lnSpc>
              <a:spcBef>
                <a:spcPts val="254"/>
              </a:spcBef>
              <a:buSzPct val="95238"/>
              <a:buAutoNum type="arabicPlain"/>
              <a:tabLst>
                <a:tab pos="236854" algn="l"/>
              </a:tabLst>
            </a:pPr>
            <a:r>
              <a:rPr lang="en-US" sz="2400" spc="-5" dirty="0">
                <a:latin typeface="Times New Roman"/>
                <a:cs typeface="Times New Roman"/>
              </a:rPr>
              <a:t>Low </a:t>
            </a:r>
            <a:r>
              <a:rPr lang="en-US" sz="2400" dirty="0">
                <a:latin typeface="Times New Roman"/>
                <a:cs typeface="Times New Roman"/>
              </a:rPr>
              <a:t>intracellular cholesterol </a:t>
            </a:r>
            <a:r>
              <a:rPr lang="en-US" sz="2400" spc="-5" dirty="0">
                <a:latin typeface="Times New Roman"/>
                <a:cs typeface="Times New Roman"/>
              </a:rPr>
              <a:t>stimulates </a:t>
            </a:r>
            <a:r>
              <a:rPr lang="en-US" sz="2400" dirty="0">
                <a:latin typeface="Times New Roman"/>
                <a:cs typeface="Times New Roman"/>
              </a:rPr>
              <a:t>the </a:t>
            </a:r>
            <a:r>
              <a:rPr lang="en-US" sz="2400" spc="-5" dirty="0">
                <a:latin typeface="Times New Roman"/>
                <a:cs typeface="Times New Roman"/>
              </a:rPr>
              <a:t>synthesis </a:t>
            </a:r>
            <a:r>
              <a:rPr lang="en-US" sz="2400" dirty="0">
                <a:latin typeface="Times New Roman"/>
                <a:cs typeface="Times New Roman"/>
              </a:rPr>
              <a:t>of </a:t>
            </a:r>
            <a:r>
              <a:rPr lang="en-US" sz="2400" spc="-10" dirty="0">
                <a:latin typeface="Times New Roman"/>
                <a:cs typeface="Times New Roman"/>
              </a:rPr>
              <a:t>LDL </a:t>
            </a:r>
            <a:r>
              <a:rPr lang="en-US" sz="2400" dirty="0">
                <a:latin typeface="Times New Roman"/>
                <a:cs typeface="Times New Roman"/>
              </a:rPr>
              <a:t>receptors. (compensatory mechanism)</a:t>
            </a:r>
            <a:r>
              <a:rPr lang="en-US" sz="2400" spc="5" dirty="0">
                <a:latin typeface="Times New Roman"/>
                <a:cs typeface="Times New Roman"/>
              </a:rPr>
              <a:t> </a:t>
            </a:r>
          </a:p>
          <a:p>
            <a:pPr marL="12700" marR="5080" algn="just">
              <a:lnSpc>
                <a:spcPct val="160000"/>
              </a:lnSpc>
              <a:spcBef>
                <a:spcPts val="254"/>
              </a:spcBef>
              <a:buSzPct val="95238"/>
              <a:buAutoNum type="arabicPlain"/>
              <a:tabLst>
                <a:tab pos="236854" algn="l"/>
              </a:tabLst>
            </a:pPr>
            <a:r>
              <a:rPr lang="en-US" sz="2400" dirty="0">
                <a:latin typeface="Times New Roman"/>
                <a:cs typeface="Times New Roman"/>
              </a:rPr>
              <a:t>Increased</a:t>
            </a:r>
            <a:r>
              <a:rPr lang="en-US" sz="2400" spc="-5" dirty="0">
                <a:latin typeface="Times New Roman"/>
                <a:cs typeface="Times New Roman"/>
              </a:rPr>
              <a:t> number</a:t>
            </a:r>
            <a:r>
              <a:rPr lang="en-US" sz="2400" spc="20" dirty="0">
                <a:latin typeface="Times New Roman"/>
                <a:cs typeface="Times New Roman"/>
              </a:rPr>
              <a:t> </a:t>
            </a:r>
            <a:r>
              <a:rPr lang="en-US" sz="2400" dirty="0">
                <a:latin typeface="Times New Roman"/>
                <a:cs typeface="Times New Roman"/>
              </a:rPr>
              <a:t>of </a:t>
            </a:r>
            <a:r>
              <a:rPr lang="en-US" sz="2400" spc="-10" dirty="0">
                <a:latin typeface="Times New Roman"/>
                <a:cs typeface="Times New Roman"/>
              </a:rPr>
              <a:t>LDL</a:t>
            </a:r>
            <a:r>
              <a:rPr lang="en-US" sz="2400" spc="-75" dirty="0">
                <a:latin typeface="Times New Roman"/>
                <a:cs typeface="Times New Roman"/>
              </a:rPr>
              <a:t> </a:t>
            </a:r>
            <a:r>
              <a:rPr lang="en-US" sz="2400" dirty="0">
                <a:latin typeface="Times New Roman"/>
                <a:cs typeface="Times New Roman"/>
              </a:rPr>
              <a:t>receptors </a:t>
            </a:r>
            <a:r>
              <a:rPr lang="en-US" sz="2400" spc="-5" dirty="0">
                <a:latin typeface="Times New Roman"/>
                <a:cs typeface="Times New Roman"/>
              </a:rPr>
              <a:t>promotes</a:t>
            </a:r>
            <a:r>
              <a:rPr lang="en-US" sz="2400" dirty="0">
                <a:latin typeface="Times New Roman"/>
                <a:cs typeface="Times New Roman"/>
              </a:rPr>
              <a:t> the uptake of</a:t>
            </a:r>
            <a:r>
              <a:rPr lang="en-US" sz="2400" spc="-15" dirty="0">
                <a:latin typeface="Times New Roman"/>
                <a:cs typeface="Times New Roman"/>
              </a:rPr>
              <a:t> </a:t>
            </a:r>
            <a:r>
              <a:rPr lang="en-US" sz="2400" dirty="0">
                <a:latin typeface="Times New Roman"/>
                <a:cs typeface="Times New Roman"/>
              </a:rPr>
              <a:t>LDL</a:t>
            </a:r>
            <a:r>
              <a:rPr lang="en-US" sz="2400" spc="-75" dirty="0">
                <a:latin typeface="Times New Roman"/>
                <a:cs typeface="Times New Roman"/>
              </a:rPr>
              <a:t> </a:t>
            </a:r>
            <a:r>
              <a:rPr lang="en-US" sz="2400" dirty="0">
                <a:latin typeface="Times New Roman"/>
                <a:cs typeface="Times New Roman"/>
              </a:rPr>
              <a:t>from</a:t>
            </a:r>
            <a:r>
              <a:rPr lang="en-US" sz="2400" spc="10" dirty="0">
                <a:latin typeface="Times New Roman"/>
                <a:cs typeface="Times New Roman"/>
              </a:rPr>
              <a:t> </a:t>
            </a:r>
            <a:r>
              <a:rPr lang="en-US" sz="2400" dirty="0">
                <a:latin typeface="Times New Roman"/>
                <a:cs typeface="Times New Roman"/>
              </a:rPr>
              <a:t>blood </a:t>
            </a:r>
            <a:r>
              <a:rPr lang="en-US" sz="2400" spc="-509" dirty="0">
                <a:latin typeface="Times New Roman"/>
                <a:cs typeface="Times New Roman"/>
              </a:rPr>
              <a:t> </a:t>
            </a:r>
          </a:p>
          <a:p>
            <a:pPr marL="12700" marR="5080" algn="just">
              <a:lnSpc>
                <a:spcPct val="160000"/>
              </a:lnSpc>
              <a:spcBef>
                <a:spcPts val="254"/>
              </a:spcBef>
              <a:buSzPct val="95238"/>
              <a:buAutoNum type="arabicPlain"/>
              <a:tabLst>
                <a:tab pos="236854" algn="l"/>
              </a:tabLst>
            </a:pPr>
            <a:r>
              <a:rPr lang="en-US" sz="2400" dirty="0">
                <a:latin typeface="Times New Roman"/>
                <a:cs typeface="Times New Roman"/>
              </a:rPr>
              <a:t>Low</a:t>
            </a:r>
            <a:r>
              <a:rPr lang="en-US" sz="2400" spc="-15" dirty="0">
                <a:latin typeface="Times New Roman"/>
                <a:cs typeface="Times New Roman"/>
              </a:rPr>
              <a:t> </a:t>
            </a:r>
            <a:r>
              <a:rPr lang="en-US" sz="2400" dirty="0">
                <a:latin typeface="Times New Roman"/>
                <a:cs typeface="Times New Roman"/>
              </a:rPr>
              <a:t>intracellular cholesterol</a:t>
            </a:r>
            <a:r>
              <a:rPr lang="en-US" sz="2400" spc="-20" dirty="0">
                <a:latin typeface="Times New Roman"/>
                <a:cs typeface="Times New Roman"/>
              </a:rPr>
              <a:t> </a:t>
            </a:r>
            <a:r>
              <a:rPr lang="en-US" sz="2400" dirty="0">
                <a:latin typeface="Times New Roman"/>
                <a:cs typeface="Times New Roman"/>
              </a:rPr>
              <a:t>decreases the</a:t>
            </a:r>
            <a:r>
              <a:rPr lang="en-US" sz="2400" spc="-10" dirty="0">
                <a:latin typeface="Times New Roman"/>
                <a:cs typeface="Times New Roman"/>
              </a:rPr>
              <a:t> </a:t>
            </a:r>
            <a:r>
              <a:rPr lang="en-US" sz="2400" dirty="0">
                <a:latin typeface="Times New Roman"/>
                <a:cs typeface="Times New Roman"/>
              </a:rPr>
              <a:t>secretion</a:t>
            </a:r>
            <a:r>
              <a:rPr lang="en-US" sz="2400" spc="-5" dirty="0">
                <a:latin typeface="Times New Roman"/>
                <a:cs typeface="Times New Roman"/>
              </a:rPr>
              <a:t> </a:t>
            </a:r>
            <a:r>
              <a:rPr lang="en-US" sz="2400" dirty="0">
                <a:latin typeface="Times New Roman"/>
                <a:cs typeface="Times New Roman"/>
              </a:rPr>
              <a:t>of</a:t>
            </a:r>
            <a:r>
              <a:rPr lang="en-US" sz="2400" spc="-35" dirty="0">
                <a:latin typeface="Times New Roman"/>
                <a:cs typeface="Times New Roman"/>
              </a:rPr>
              <a:t> </a:t>
            </a:r>
            <a:r>
              <a:rPr lang="en-US" sz="2400" spc="-5" dirty="0">
                <a:latin typeface="Times New Roman"/>
                <a:cs typeface="Times New Roman"/>
              </a:rPr>
              <a:t>VLDL</a:t>
            </a:r>
            <a:r>
              <a:rPr lang="en-US" sz="2400" dirty="0">
                <a:latin typeface="Times New Roman"/>
                <a:cs typeface="Times New Roman"/>
              </a:rPr>
              <a:t>.</a:t>
            </a:r>
          </a:p>
        </p:txBody>
      </p:sp>
    </p:spTree>
    <p:extLst>
      <p:ext uri="{BB962C8B-B14F-4D97-AF65-F5344CB8AC3E}">
        <p14:creationId xmlns:p14="http://schemas.microsoft.com/office/powerpoint/2010/main" val="212217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64ADB-45D5-C3C5-0676-40463F5F07E4}"/>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E5B552DC-6B8E-5E68-5D67-ECE046746A6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473" t="27709" r="24415" b="4814"/>
          <a:stretch/>
        </p:blipFill>
        <p:spPr>
          <a:xfrm>
            <a:off x="370114" y="192006"/>
            <a:ext cx="11462657" cy="6473987"/>
          </a:xfrm>
        </p:spPr>
      </p:pic>
    </p:spTree>
    <p:extLst>
      <p:ext uri="{BB962C8B-B14F-4D97-AF65-F5344CB8AC3E}">
        <p14:creationId xmlns:p14="http://schemas.microsoft.com/office/powerpoint/2010/main" val="364116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61989-A3B6-52D8-E29C-6DE8DD379A6D}"/>
              </a:ext>
            </a:extLst>
          </p:cNvPr>
          <p:cNvSpPr>
            <a:spLocks noGrp="1"/>
          </p:cNvSpPr>
          <p:nvPr>
            <p:ph type="title"/>
          </p:nvPr>
        </p:nvSpPr>
        <p:spPr/>
        <p:txBody>
          <a:bodyPr/>
          <a:lstStyle/>
          <a:p>
            <a:r>
              <a:rPr lang="en-IN" dirty="0"/>
              <a:t>Pharmacokinetics</a:t>
            </a:r>
          </a:p>
        </p:txBody>
      </p:sp>
      <p:sp>
        <p:nvSpPr>
          <p:cNvPr id="3" name="Content Placeholder 2">
            <a:extLst>
              <a:ext uri="{FF2B5EF4-FFF2-40B4-BE49-F238E27FC236}">
                <a16:creationId xmlns:a16="http://schemas.microsoft.com/office/drawing/2014/main" xmlns="" id="{216A2161-E9B7-567D-37BF-ADF965254321}"/>
              </a:ext>
            </a:extLst>
          </p:cNvPr>
          <p:cNvSpPr>
            <a:spLocks noGrp="1"/>
          </p:cNvSpPr>
          <p:nvPr>
            <p:ph idx="1"/>
          </p:nvPr>
        </p:nvSpPr>
        <p:spPr/>
        <p:txBody>
          <a:bodyPr>
            <a:normAutofit/>
          </a:bodyPr>
          <a:lstStyle/>
          <a:p>
            <a:pPr algn="just"/>
            <a:r>
              <a:rPr lang="en-US" sz="2400" dirty="0"/>
              <a:t>Lovastatin and simvastatin are prodrugs that are hydrolyzed in the gastrointestinal tract to the active derivatives </a:t>
            </a:r>
          </a:p>
          <a:p>
            <a:pPr algn="just"/>
            <a:r>
              <a:rPr lang="en-US" sz="2400" dirty="0"/>
              <a:t>Pravastatin, Atorvastatin, Fluvastatin and rosuvastatin are active as given </a:t>
            </a:r>
          </a:p>
          <a:p>
            <a:pPr algn="just"/>
            <a:r>
              <a:rPr lang="en-US" sz="2400" dirty="0"/>
              <a:t>Absorption varies from 40% to 75% but Fluvastatin is completely absorbed. </a:t>
            </a:r>
          </a:p>
          <a:p>
            <a:pPr algn="just"/>
            <a:r>
              <a:rPr lang="en-US" sz="2400" dirty="0"/>
              <a:t>Most of the absorbed dose is excreted in the bile; 5–20% is excreted in the urine.</a:t>
            </a:r>
          </a:p>
          <a:p>
            <a:pPr algn="just"/>
            <a:r>
              <a:rPr lang="en-US" sz="2400" dirty="0"/>
              <a:t>Plasma Half-lives of these drugs range from 1 to 3 hours, atorvastatin (14 hours), pitavastatin (12 hours) and rosuvastatin (19 hours).</a:t>
            </a:r>
            <a:endParaRPr lang="en-IN" sz="2400" dirty="0"/>
          </a:p>
        </p:txBody>
      </p:sp>
    </p:spTree>
    <p:extLst>
      <p:ext uri="{BB962C8B-B14F-4D97-AF65-F5344CB8AC3E}">
        <p14:creationId xmlns:p14="http://schemas.microsoft.com/office/powerpoint/2010/main" val="195180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29A7E-4724-34BC-99CB-C074C96A058A}"/>
              </a:ext>
            </a:extLst>
          </p:cNvPr>
          <p:cNvSpPr>
            <a:spLocks noGrp="1"/>
          </p:cNvSpPr>
          <p:nvPr>
            <p:ph type="title"/>
          </p:nvPr>
        </p:nvSpPr>
        <p:spPr/>
        <p:txBody>
          <a:bodyPr/>
          <a:lstStyle/>
          <a:p>
            <a:r>
              <a:rPr lang="en-IN" dirty="0"/>
              <a:t>Adverse Effect of Statins</a:t>
            </a:r>
          </a:p>
        </p:txBody>
      </p:sp>
      <p:sp>
        <p:nvSpPr>
          <p:cNvPr id="3" name="Content Placeholder 2">
            <a:extLst>
              <a:ext uri="{FF2B5EF4-FFF2-40B4-BE49-F238E27FC236}">
                <a16:creationId xmlns:a16="http://schemas.microsoft.com/office/drawing/2014/main" xmlns="" id="{20BAC215-BC03-020B-B4F6-3281AB1BBA98}"/>
              </a:ext>
            </a:extLst>
          </p:cNvPr>
          <p:cNvSpPr>
            <a:spLocks noGrp="1"/>
          </p:cNvSpPr>
          <p:nvPr>
            <p:ph idx="1"/>
          </p:nvPr>
        </p:nvSpPr>
        <p:spPr/>
        <p:txBody>
          <a:bodyPr>
            <a:normAutofit fontScale="92500"/>
          </a:bodyPr>
          <a:lstStyle/>
          <a:p>
            <a:pPr algn="just"/>
            <a:r>
              <a:rPr lang="en-IN" sz="2800" dirty="0"/>
              <a:t>All statins are remarkably tolerated. </a:t>
            </a:r>
          </a:p>
          <a:p>
            <a:pPr algn="just"/>
            <a:r>
              <a:rPr lang="en-IN" sz="2800" dirty="0"/>
              <a:t>Mild effects include GI irritations, headache, rashes, and sleep disturbances.</a:t>
            </a:r>
          </a:p>
          <a:p>
            <a:pPr algn="just"/>
            <a:r>
              <a:rPr lang="en-IN" sz="2800" dirty="0"/>
              <a:t>Minor abnormality of liver function tests (Mild elevations of serum aminotransferases) </a:t>
            </a:r>
          </a:p>
          <a:p>
            <a:pPr algn="just"/>
            <a:r>
              <a:rPr lang="en-IN" sz="2800" dirty="0"/>
              <a:t>Increase in creatine kinase (released from skeletal muscle) in 10% of patients </a:t>
            </a:r>
          </a:p>
          <a:p>
            <a:pPr algn="just"/>
            <a:r>
              <a:rPr lang="en-IN" sz="2800" dirty="0"/>
              <a:t>Myopathy and rhabdomyolysis (disintegration or dissolution of muscle and elevation of muscle enzymes (creatine kinase, CPK).</a:t>
            </a:r>
          </a:p>
        </p:txBody>
      </p:sp>
    </p:spTree>
    <p:extLst>
      <p:ext uri="{BB962C8B-B14F-4D97-AF65-F5344CB8AC3E}">
        <p14:creationId xmlns:p14="http://schemas.microsoft.com/office/powerpoint/2010/main" val="269872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C076E-3B7B-2FB0-EA03-79527E920C22}"/>
              </a:ext>
            </a:extLst>
          </p:cNvPr>
          <p:cNvSpPr>
            <a:spLocks noGrp="1"/>
          </p:cNvSpPr>
          <p:nvPr>
            <p:ph type="title"/>
          </p:nvPr>
        </p:nvSpPr>
        <p:spPr/>
        <p:txBody>
          <a:bodyPr/>
          <a:lstStyle/>
          <a:p>
            <a:r>
              <a:rPr lang="en-US" dirty="0"/>
              <a:t>Therapeutic Uses</a:t>
            </a:r>
            <a:endParaRPr lang="en-IN" dirty="0"/>
          </a:p>
        </p:txBody>
      </p:sp>
      <p:sp>
        <p:nvSpPr>
          <p:cNvPr id="3" name="Content Placeholder 2">
            <a:extLst>
              <a:ext uri="{FF2B5EF4-FFF2-40B4-BE49-F238E27FC236}">
                <a16:creationId xmlns:a16="http://schemas.microsoft.com/office/drawing/2014/main" xmlns="" id="{E9287F17-04CB-69F4-11F9-586420718207}"/>
              </a:ext>
            </a:extLst>
          </p:cNvPr>
          <p:cNvSpPr>
            <a:spLocks noGrp="1"/>
          </p:cNvSpPr>
          <p:nvPr>
            <p:ph idx="1"/>
          </p:nvPr>
        </p:nvSpPr>
        <p:spPr>
          <a:xfrm>
            <a:off x="581192" y="2180496"/>
            <a:ext cx="11029616" cy="4503333"/>
          </a:xfrm>
        </p:spPr>
        <p:txBody>
          <a:bodyPr>
            <a:normAutofit fontScale="92500" lnSpcReduction="10000"/>
          </a:bodyPr>
          <a:lstStyle/>
          <a:p>
            <a:pPr algn="just">
              <a:lnSpc>
                <a:spcPct val="150000"/>
              </a:lnSpc>
            </a:pPr>
            <a:r>
              <a:rPr lang="en-US" sz="2800" dirty="0"/>
              <a:t>Statins are the first choice drugs for primary hyperlipidemia and secondary hypercholesteremia. These drugs effectively lower LDL cholesterol levels, especially when combined with other cholesterol-lowering drugs. </a:t>
            </a:r>
          </a:p>
          <a:p>
            <a:pPr algn="just">
              <a:lnSpc>
                <a:spcPct val="150000"/>
              </a:lnSpc>
            </a:pPr>
            <a:r>
              <a:rPr lang="en-US" sz="2800" dirty="0"/>
              <a:t>They reduce the risk of coronary events and mortality in patients with ischemic heart disease, and they also reduce the risk of ischemic stroke.</a:t>
            </a:r>
          </a:p>
          <a:p>
            <a:pPr algn="just">
              <a:lnSpc>
                <a:spcPct val="150000"/>
              </a:lnSpc>
            </a:pPr>
            <a:r>
              <a:rPr lang="en-US" sz="2800" dirty="0"/>
              <a:t>Rosuvastatin, atorvastatin, and simvastatin have greater maximal efficacy than the other statins while Fluvastatin has less maximal efficacy</a:t>
            </a:r>
          </a:p>
        </p:txBody>
      </p:sp>
    </p:spTree>
    <p:extLst>
      <p:ext uri="{BB962C8B-B14F-4D97-AF65-F5344CB8AC3E}">
        <p14:creationId xmlns:p14="http://schemas.microsoft.com/office/powerpoint/2010/main" val="3859483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5C980-4F00-3393-011E-9FAD427A9BE7}"/>
              </a:ext>
            </a:extLst>
          </p:cNvPr>
          <p:cNvSpPr>
            <a:spLocks noGrp="1"/>
          </p:cNvSpPr>
          <p:nvPr>
            <p:ph type="title"/>
          </p:nvPr>
        </p:nvSpPr>
        <p:spPr/>
        <p:txBody>
          <a:bodyPr/>
          <a:lstStyle/>
          <a:p>
            <a:r>
              <a:rPr lang="en-IN" b="1" dirty="0"/>
              <a:t>Contents </a:t>
            </a:r>
          </a:p>
        </p:txBody>
      </p:sp>
      <p:pic>
        <p:nvPicPr>
          <p:cNvPr id="5" name="Content Placeholder 4">
            <a:extLst>
              <a:ext uri="{FF2B5EF4-FFF2-40B4-BE49-F238E27FC236}">
                <a16:creationId xmlns:a16="http://schemas.microsoft.com/office/drawing/2014/main" xmlns="" id="{059880D3-D1EF-C737-44C7-17598C446D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1058" y="2400271"/>
            <a:ext cx="5429946" cy="3758035"/>
          </a:xfrm>
        </p:spPr>
      </p:pic>
      <p:sp>
        <p:nvSpPr>
          <p:cNvPr id="6" name="TextBox 5">
            <a:extLst>
              <a:ext uri="{FF2B5EF4-FFF2-40B4-BE49-F238E27FC236}">
                <a16:creationId xmlns:a16="http://schemas.microsoft.com/office/drawing/2014/main" xmlns="" id="{BAAAAAAE-A5D6-1E19-F4CD-F4258E1FDB1C}"/>
              </a:ext>
            </a:extLst>
          </p:cNvPr>
          <p:cNvSpPr txBox="1"/>
          <p:nvPr/>
        </p:nvSpPr>
        <p:spPr>
          <a:xfrm>
            <a:off x="581192" y="1964353"/>
            <a:ext cx="6668693" cy="4493538"/>
          </a:xfrm>
          <a:prstGeom prst="rect">
            <a:avLst/>
          </a:prstGeom>
          <a:noFill/>
        </p:spPr>
        <p:txBody>
          <a:bodyPr wrap="square" rtlCol="0">
            <a:spAutoFit/>
          </a:bodyPr>
          <a:lstStyle/>
          <a:p>
            <a:r>
              <a:rPr lang="en-IN" sz="2200" b="1" dirty="0">
                <a:latin typeface="+mj-lt"/>
              </a:rPr>
              <a:t>A. Disease Specific </a:t>
            </a:r>
          </a:p>
          <a:p>
            <a:pPr marL="342900" indent="-342900">
              <a:buFont typeface="+mj-lt"/>
              <a:buAutoNum type="arabicPeriod"/>
            </a:pPr>
            <a:r>
              <a:rPr lang="en-IN" sz="2200" dirty="0">
                <a:latin typeface="+mj-lt"/>
              </a:rPr>
              <a:t>Introduction to disease</a:t>
            </a:r>
          </a:p>
          <a:p>
            <a:pPr marL="342900" indent="-342900">
              <a:buFont typeface="+mj-lt"/>
              <a:buAutoNum type="arabicPeriod"/>
            </a:pPr>
            <a:r>
              <a:rPr lang="en-IN" sz="2200" dirty="0">
                <a:latin typeface="+mj-lt"/>
              </a:rPr>
              <a:t>Biosynthesis of cholesterol</a:t>
            </a:r>
          </a:p>
          <a:p>
            <a:pPr marL="342900" indent="-342900">
              <a:buFont typeface="+mj-lt"/>
              <a:buAutoNum type="arabicPeriod"/>
            </a:pPr>
            <a:r>
              <a:rPr lang="en-IN" sz="2200" dirty="0">
                <a:latin typeface="+mj-lt"/>
              </a:rPr>
              <a:t>Structure of lipoproteins </a:t>
            </a:r>
          </a:p>
          <a:p>
            <a:pPr marL="342900" indent="-342900">
              <a:buFont typeface="+mj-lt"/>
              <a:buAutoNum type="arabicPeriod"/>
            </a:pPr>
            <a:r>
              <a:rPr lang="en-IN" sz="2200" dirty="0">
                <a:latin typeface="+mj-lt"/>
              </a:rPr>
              <a:t>Classification of Lipoproteins </a:t>
            </a:r>
          </a:p>
          <a:p>
            <a:pPr marL="342900" indent="-342900">
              <a:buFont typeface="+mj-lt"/>
              <a:buAutoNum type="arabicPeriod"/>
            </a:pPr>
            <a:r>
              <a:rPr lang="en-IN" sz="2200" dirty="0">
                <a:latin typeface="+mj-lt"/>
              </a:rPr>
              <a:t>Lipoprotein metabolic pathways </a:t>
            </a:r>
          </a:p>
          <a:p>
            <a:endParaRPr lang="en-IN" sz="2200" b="1" dirty="0">
              <a:latin typeface="+mj-lt"/>
            </a:endParaRPr>
          </a:p>
          <a:p>
            <a:r>
              <a:rPr lang="en-IN" sz="2200" b="1" dirty="0">
                <a:latin typeface="+mj-lt"/>
              </a:rPr>
              <a:t>B. Drugs Specific</a:t>
            </a:r>
          </a:p>
          <a:p>
            <a:pPr marL="342900" indent="-342900">
              <a:buFont typeface="+mj-lt"/>
              <a:buAutoNum type="arabicPeriod"/>
            </a:pPr>
            <a:r>
              <a:rPr lang="en-IN" sz="2200" dirty="0">
                <a:latin typeface="+mj-lt"/>
              </a:rPr>
              <a:t>Hypolipidemic drugs </a:t>
            </a:r>
          </a:p>
          <a:p>
            <a:pPr marL="342900" indent="-342900">
              <a:buFont typeface="+mj-lt"/>
              <a:buAutoNum type="arabicPeriod"/>
            </a:pPr>
            <a:r>
              <a:rPr lang="en-IN" sz="2200" dirty="0">
                <a:latin typeface="+mj-lt"/>
              </a:rPr>
              <a:t>Pharmacology of statins </a:t>
            </a:r>
          </a:p>
          <a:p>
            <a:pPr marL="342900" indent="-342900">
              <a:buFont typeface="+mj-lt"/>
              <a:buAutoNum type="arabicPeriod"/>
            </a:pPr>
            <a:r>
              <a:rPr lang="en-IN" sz="2200" dirty="0">
                <a:latin typeface="+mj-lt"/>
              </a:rPr>
              <a:t>Pharmacology of bile acid sequestrants</a:t>
            </a:r>
          </a:p>
          <a:p>
            <a:pPr marL="342900" indent="-342900">
              <a:buFont typeface="+mj-lt"/>
              <a:buAutoNum type="arabicPeriod"/>
            </a:pPr>
            <a:r>
              <a:rPr lang="en-IN" sz="2200" dirty="0">
                <a:latin typeface="+mj-lt"/>
              </a:rPr>
              <a:t>Pharmacology of Fibrates </a:t>
            </a:r>
          </a:p>
          <a:p>
            <a:pPr marL="342900" indent="-342900">
              <a:buFont typeface="+mj-lt"/>
              <a:buAutoNum type="arabicPeriod"/>
            </a:pPr>
            <a:r>
              <a:rPr lang="en-IN" sz="2200" dirty="0">
                <a:latin typeface="+mj-lt"/>
              </a:rPr>
              <a:t>Pharmacology of cholesterol inhibitors </a:t>
            </a:r>
          </a:p>
        </p:txBody>
      </p:sp>
    </p:spTree>
    <p:extLst>
      <p:ext uri="{BB962C8B-B14F-4D97-AF65-F5344CB8AC3E}">
        <p14:creationId xmlns:p14="http://schemas.microsoft.com/office/powerpoint/2010/main" val="219923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3C51D-4469-7166-67B5-D4E3EABCB22D}"/>
              </a:ext>
            </a:extLst>
          </p:cNvPr>
          <p:cNvSpPr>
            <a:spLocks noGrp="1"/>
          </p:cNvSpPr>
          <p:nvPr>
            <p:ph type="title"/>
          </p:nvPr>
        </p:nvSpPr>
        <p:spPr/>
        <p:txBody>
          <a:bodyPr/>
          <a:lstStyle/>
          <a:p>
            <a:r>
              <a:rPr lang="en-IN" dirty="0"/>
              <a:t>Bile Acid Sequestrants</a:t>
            </a:r>
          </a:p>
        </p:txBody>
      </p:sp>
      <p:sp>
        <p:nvSpPr>
          <p:cNvPr id="3" name="Content Placeholder 2">
            <a:extLst>
              <a:ext uri="{FF2B5EF4-FFF2-40B4-BE49-F238E27FC236}">
                <a16:creationId xmlns:a16="http://schemas.microsoft.com/office/drawing/2014/main" xmlns="" id="{AE10A6BE-E6F1-DF3A-72F4-FC59561E9985}"/>
              </a:ext>
            </a:extLst>
          </p:cNvPr>
          <p:cNvSpPr>
            <a:spLocks noGrp="1"/>
          </p:cNvSpPr>
          <p:nvPr>
            <p:ph idx="1"/>
          </p:nvPr>
        </p:nvSpPr>
        <p:spPr>
          <a:xfrm>
            <a:off x="391886" y="2354667"/>
            <a:ext cx="8022771" cy="4176762"/>
          </a:xfrm>
        </p:spPr>
        <p:txBody>
          <a:bodyPr>
            <a:normAutofit/>
          </a:bodyPr>
          <a:lstStyle/>
          <a:p>
            <a:pPr marL="0" indent="0" algn="just">
              <a:lnSpc>
                <a:spcPct val="100000"/>
              </a:lnSpc>
              <a:spcBef>
                <a:spcPts val="1540"/>
              </a:spcBef>
              <a:buNone/>
            </a:pPr>
            <a:r>
              <a:rPr lang="en-US" sz="2400" dirty="0">
                <a:latin typeface="Times New Roman"/>
                <a:cs typeface="Times New Roman"/>
              </a:rPr>
              <a:t>Have</a:t>
            </a:r>
            <a:r>
              <a:rPr lang="en-US" sz="2400" spc="-15" dirty="0">
                <a:latin typeface="Times New Roman"/>
                <a:cs typeface="Times New Roman"/>
              </a:rPr>
              <a:t> </a:t>
            </a:r>
            <a:r>
              <a:rPr lang="en-US" sz="2400" spc="-5" dirty="0">
                <a:latin typeface="Times New Roman"/>
                <a:cs typeface="Times New Roman"/>
              </a:rPr>
              <a:t>significant</a:t>
            </a:r>
            <a:r>
              <a:rPr lang="en-US" sz="2400" spc="-35" dirty="0">
                <a:latin typeface="Times New Roman"/>
                <a:cs typeface="Times New Roman"/>
              </a:rPr>
              <a:t> </a:t>
            </a:r>
            <a:r>
              <a:rPr lang="en-US" sz="2400" spc="-5" dirty="0">
                <a:solidFill>
                  <a:srgbClr val="C00000"/>
                </a:solidFill>
                <a:latin typeface="Times New Roman"/>
                <a:cs typeface="Times New Roman"/>
              </a:rPr>
              <a:t>LDL</a:t>
            </a:r>
            <a:r>
              <a:rPr lang="en-US" sz="2400" spc="-80" dirty="0">
                <a:solidFill>
                  <a:srgbClr val="C00000"/>
                </a:solidFill>
                <a:latin typeface="Times New Roman"/>
                <a:cs typeface="Times New Roman"/>
              </a:rPr>
              <a:t> </a:t>
            </a:r>
            <a:r>
              <a:rPr lang="en-US" sz="2400" dirty="0">
                <a:solidFill>
                  <a:srgbClr val="C00000"/>
                </a:solidFill>
                <a:latin typeface="Times New Roman"/>
                <a:cs typeface="Times New Roman"/>
              </a:rPr>
              <a:t>cholesterol–lowering</a:t>
            </a:r>
            <a:r>
              <a:rPr lang="en-US" sz="2400" spc="-45" dirty="0">
                <a:solidFill>
                  <a:srgbClr val="C00000"/>
                </a:solidFill>
                <a:latin typeface="Times New Roman"/>
                <a:cs typeface="Times New Roman"/>
              </a:rPr>
              <a:t> </a:t>
            </a:r>
            <a:r>
              <a:rPr lang="en-US" sz="2400" spc="-10" dirty="0">
                <a:latin typeface="Times New Roman"/>
                <a:cs typeface="Times New Roman"/>
              </a:rPr>
              <a:t>effects,</a:t>
            </a:r>
            <a:r>
              <a:rPr lang="en-US" sz="2400" dirty="0">
                <a:latin typeface="Times New Roman"/>
                <a:cs typeface="Times New Roman"/>
              </a:rPr>
              <a:t> although</a:t>
            </a:r>
            <a:r>
              <a:rPr lang="en-US" sz="2400" spc="-15" dirty="0">
                <a:latin typeface="Times New Roman"/>
                <a:cs typeface="Times New Roman"/>
              </a:rPr>
              <a:t> </a:t>
            </a:r>
            <a:r>
              <a:rPr lang="en-US" sz="2400" dirty="0">
                <a:solidFill>
                  <a:schemeClr val="tx1"/>
                </a:solidFill>
                <a:latin typeface="Times New Roman"/>
                <a:cs typeface="Times New Roman"/>
              </a:rPr>
              <a:t>the benefits</a:t>
            </a:r>
            <a:r>
              <a:rPr lang="en-US" sz="2400" spc="-35" dirty="0">
                <a:solidFill>
                  <a:schemeClr val="tx1"/>
                </a:solidFill>
                <a:latin typeface="Times New Roman"/>
                <a:cs typeface="Times New Roman"/>
              </a:rPr>
              <a:t> </a:t>
            </a:r>
            <a:r>
              <a:rPr lang="en-US" sz="2400" dirty="0">
                <a:solidFill>
                  <a:schemeClr val="tx1"/>
                </a:solidFill>
                <a:latin typeface="Times New Roman"/>
                <a:cs typeface="Times New Roman"/>
              </a:rPr>
              <a:t>are</a:t>
            </a:r>
            <a:r>
              <a:rPr lang="en-US" sz="2400" spc="-15" dirty="0">
                <a:solidFill>
                  <a:schemeClr val="tx1"/>
                </a:solidFill>
                <a:latin typeface="Times New Roman"/>
                <a:cs typeface="Times New Roman"/>
              </a:rPr>
              <a:t> </a:t>
            </a:r>
            <a:r>
              <a:rPr lang="en-US" sz="2400" dirty="0">
                <a:solidFill>
                  <a:schemeClr val="tx1"/>
                </a:solidFill>
                <a:latin typeface="Times New Roman"/>
                <a:cs typeface="Times New Roman"/>
              </a:rPr>
              <a:t>less</a:t>
            </a:r>
            <a:r>
              <a:rPr lang="en-US" sz="2400" spc="-20" dirty="0">
                <a:solidFill>
                  <a:schemeClr val="tx1"/>
                </a:solidFill>
                <a:latin typeface="Times New Roman"/>
                <a:cs typeface="Times New Roman"/>
              </a:rPr>
              <a:t> </a:t>
            </a:r>
            <a:r>
              <a:rPr lang="en-US" sz="2400" dirty="0">
                <a:solidFill>
                  <a:schemeClr val="tx1"/>
                </a:solidFill>
                <a:latin typeface="Times New Roman"/>
                <a:cs typeface="Times New Roman"/>
              </a:rPr>
              <a:t>than</a:t>
            </a:r>
            <a:r>
              <a:rPr lang="en-US" sz="2400" spc="-20" dirty="0">
                <a:solidFill>
                  <a:schemeClr val="tx1"/>
                </a:solidFill>
                <a:latin typeface="Times New Roman"/>
                <a:cs typeface="Times New Roman"/>
              </a:rPr>
              <a:t> </a:t>
            </a:r>
            <a:r>
              <a:rPr lang="en-US" sz="2400" dirty="0">
                <a:solidFill>
                  <a:schemeClr val="tx1"/>
                </a:solidFill>
                <a:latin typeface="Times New Roman"/>
                <a:cs typeface="Times New Roman"/>
              </a:rPr>
              <a:t>those</a:t>
            </a:r>
            <a:r>
              <a:rPr lang="en-US" sz="2400" spc="-15" dirty="0">
                <a:solidFill>
                  <a:schemeClr val="tx1"/>
                </a:solidFill>
                <a:latin typeface="Times New Roman"/>
                <a:cs typeface="Times New Roman"/>
              </a:rPr>
              <a:t> </a:t>
            </a:r>
            <a:r>
              <a:rPr lang="en-US" sz="2400" dirty="0">
                <a:solidFill>
                  <a:schemeClr val="tx1"/>
                </a:solidFill>
                <a:latin typeface="Times New Roman"/>
                <a:cs typeface="Times New Roman"/>
              </a:rPr>
              <a:t>observed</a:t>
            </a:r>
            <a:r>
              <a:rPr lang="en-US" sz="2400" spc="-15" dirty="0">
                <a:solidFill>
                  <a:schemeClr val="tx1"/>
                </a:solidFill>
                <a:latin typeface="Times New Roman"/>
                <a:cs typeface="Times New Roman"/>
              </a:rPr>
              <a:t> </a:t>
            </a:r>
            <a:r>
              <a:rPr lang="en-US" sz="2400" dirty="0">
                <a:solidFill>
                  <a:schemeClr val="tx1"/>
                </a:solidFill>
                <a:latin typeface="Times New Roman"/>
                <a:cs typeface="Times New Roman"/>
              </a:rPr>
              <a:t>with</a:t>
            </a:r>
            <a:r>
              <a:rPr lang="en-US" sz="2400" spc="5" dirty="0">
                <a:solidFill>
                  <a:schemeClr val="tx1"/>
                </a:solidFill>
                <a:latin typeface="Times New Roman"/>
                <a:cs typeface="Times New Roman"/>
              </a:rPr>
              <a:t> </a:t>
            </a:r>
            <a:r>
              <a:rPr lang="en-US" sz="2400" dirty="0">
                <a:solidFill>
                  <a:schemeClr val="tx1"/>
                </a:solidFill>
                <a:latin typeface="Times New Roman"/>
                <a:cs typeface="Times New Roman"/>
              </a:rPr>
              <a:t>statins.</a:t>
            </a:r>
          </a:p>
          <a:p>
            <a:pPr marL="0" indent="0" algn="just">
              <a:lnSpc>
                <a:spcPct val="100000"/>
              </a:lnSpc>
              <a:spcBef>
                <a:spcPts val="2020"/>
              </a:spcBef>
              <a:buNone/>
            </a:pPr>
            <a:r>
              <a:rPr lang="en-US" sz="2400" b="1" dirty="0">
                <a:latin typeface="Times New Roman"/>
                <a:cs typeface="Times New Roman"/>
              </a:rPr>
              <a:t>Mechanism</a:t>
            </a:r>
          </a:p>
          <a:p>
            <a:pPr marL="12700" marR="828040" algn="just">
              <a:lnSpc>
                <a:spcPct val="150100"/>
              </a:lnSpc>
              <a:spcBef>
                <a:spcPts val="575"/>
              </a:spcBef>
              <a:buSzPct val="95833"/>
              <a:buAutoNum type="arabicPlain"/>
              <a:tabLst>
                <a:tab pos="267335" algn="l"/>
              </a:tabLst>
            </a:pPr>
            <a:r>
              <a:rPr lang="en-US" sz="2400" spc="-5" dirty="0">
                <a:latin typeface="Times New Roman"/>
                <a:cs typeface="Times New Roman"/>
              </a:rPr>
              <a:t>Most</a:t>
            </a:r>
            <a:r>
              <a:rPr lang="en-US" sz="2400" spc="-10" dirty="0">
                <a:latin typeface="Times New Roman"/>
                <a:cs typeface="Times New Roman"/>
              </a:rPr>
              <a:t> </a:t>
            </a:r>
            <a:r>
              <a:rPr lang="en-US" sz="2400" dirty="0">
                <a:latin typeface="Times New Roman"/>
                <a:cs typeface="Times New Roman"/>
              </a:rPr>
              <a:t>of</a:t>
            </a:r>
            <a:r>
              <a:rPr lang="en-US" sz="2400" spc="-5" dirty="0">
                <a:latin typeface="Times New Roman"/>
                <a:cs typeface="Times New Roman"/>
              </a:rPr>
              <a:t> </a:t>
            </a:r>
            <a:r>
              <a:rPr lang="en-US" sz="2400" dirty="0">
                <a:latin typeface="Times New Roman"/>
                <a:cs typeface="Times New Roman"/>
              </a:rPr>
              <a:t>the</a:t>
            </a:r>
            <a:r>
              <a:rPr lang="en-US" sz="2400" spc="-15" dirty="0">
                <a:latin typeface="Times New Roman"/>
                <a:cs typeface="Times New Roman"/>
              </a:rPr>
              <a:t> </a:t>
            </a:r>
            <a:r>
              <a:rPr lang="en-US" sz="2400" dirty="0">
                <a:latin typeface="Times New Roman"/>
                <a:cs typeface="Times New Roman"/>
              </a:rPr>
              <a:t>bile</a:t>
            </a:r>
            <a:r>
              <a:rPr lang="en-US" sz="2400" spc="-30" dirty="0">
                <a:latin typeface="Times New Roman"/>
                <a:cs typeface="Times New Roman"/>
              </a:rPr>
              <a:t> </a:t>
            </a:r>
            <a:r>
              <a:rPr lang="en-US" sz="2400" dirty="0">
                <a:latin typeface="Times New Roman"/>
                <a:cs typeface="Times New Roman"/>
              </a:rPr>
              <a:t>acids</a:t>
            </a:r>
            <a:r>
              <a:rPr lang="en-US" sz="2400" spc="-30" dirty="0">
                <a:latin typeface="Times New Roman"/>
                <a:cs typeface="Times New Roman"/>
              </a:rPr>
              <a:t> </a:t>
            </a:r>
            <a:r>
              <a:rPr lang="en-US" sz="2400" dirty="0">
                <a:latin typeface="Times New Roman"/>
                <a:cs typeface="Times New Roman"/>
              </a:rPr>
              <a:t>and</a:t>
            </a:r>
            <a:r>
              <a:rPr lang="en-US" sz="2400" spc="-15" dirty="0">
                <a:latin typeface="Times New Roman"/>
                <a:cs typeface="Times New Roman"/>
              </a:rPr>
              <a:t> </a:t>
            </a:r>
            <a:r>
              <a:rPr lang="en-US" sz="2400" dirty="0">
                <a:latin typeface="Times New Roman"/>
                <a:cs typeface="Times New Roman"/>
              </a:rPr>
              <a:t>salts</a:t>
            </a:r>
            <a:r>
              <a:rPr lang="en-US" sz="2400" spc="-5" dirty="0">
                <a:latin typeface="Times New Roman"/>
                <a:cs typeface="Times New Roman"/>
              </a:rPr>
              <a:t> </a:t>
            </a:r>
            <a:r>
              <a:rPr lang="en-US" sz="2400" dirty="0">
                <a:latin typeface="Times New Roman"/>
                <a:cs typeface="Times New Roman"/>
              </a:rPr>
              <a:t>that</a:t>
            </a:r>
            <a:r>
              <a:rPr lang="en-US" sz="2400" spc="-25" dirty="0">
                <a:latin typeface="Times New Roman"/>
                <a:cs typeface="Times New Roman"/>
              </a:rPr>
              <a:t> </a:t>
            </a:r>
            <a:r>
              <a:rPr lang="en-US" sz="2400" dirty="0">
                <a:latin typeface="Times New Roman"/>
                <a:cs typeface="Times New Roman"/>
              </a:rPr>
              <a:t>are</a:t>
            </a:r>
            <a:r>
              <a:rPr lang="en-US" sz="2400" spc="-30" dirty="0">
                <a:latin typeface="Times New Roman"/>
                <a:cs typeface="Times New Roman"/>
              </a:rPr>
              <a:t> </a:t>
            </a:r>
            <a:r>
              <a:rPr lang="en-US" sz="2400" dirty="0">
                <a:latin typeface="Times New Roman"/>
                <a:cs typeface="Times New Roman"/>
              </a:rPr>
              <a:t>secreted</a:t>
            </a:r>
            <a:r>
              <a:rPr lang="en-US" sz="2400" spc="-30" dirty="0">
                <a:latin typeface="Times New Roman"/>
                <a:cs typeface="Times New Roman"/>
              </a:rPr>
              <a:t> </a:t>
            </a:r>
            <a:r>
              <a:rPr lang="en-US" sz="2400" dirty="0">
                <a:latin typeface="Times New Roman"/>
                <a:cs typeface="Times New Roman"/>
              </a:rPr>
              <a:t>into</a:t>
            </a:r>
            <a:r>
              <a:rPr lang="en-US" sz="2400" spc="-30" dirty="0">
                <a:latin typeface="Times New Roman"/>
                <a:cs typeface="Times New Roman"/>
              </a:rPr>
              <a:t> </a:t>
            </a:r>
            <a:r>
              <a:rPr lang="en-US" sz="2400" dirty="0">
                <a:latin typeface="Times New Roman"/>
                <a:cs typeface="Times New Roman"/>
              </a:rPr>
              <a:t>the intestine</a:t>
            </a:r>
            <a:r>
              <a:rPr lang="en-US" sz="2400" spc="-40" dirty="0">
                <a:latin typeface="Times New Roman"/>
                <a:cs typeface="Times New Roman"/>
              </a:rPr>
              <a:t> </a:t>
            </a:r>
            <a:r>
              <a:rPr lang="en-US" sz="2400" dirty="0">
                <a:latin typeface="Times New Roman"/>
                <a:cs typeface="Times New Roman"/>
              </a:rPr>
              <a:t>are</a:t>
            </a:r>
            <a:r>
              <a:rPr lang="en-US" sz="2400" spc="-10" dirty="0">
                <a:latin typeface="Times New Roman"/>
                <a:cs typeface="Times New Roman"/>
              </a:rPr>
              <a:t> </a:t>
            </a:r>
            <a:r>
              <a:rPr lang="en-US" sz="2400" dirty="0">
                <a:latin typeface="Times New Roman"/>
                <a:cs typeface="Times New Roman"/>
              </a:rPr>
              <a:t>reabsorbed.</a:t>
            </a:r>
          </a:p>
          <a:p>
            <a:pPr marL="12700" marR="5080" algn="just">
              <a:lnSpc>
                <a:spcPct val="150000"/>
              </a:lnSpc>
              <a:spcBef>
                <a:spcPts val="575"/>
              </a:spcBef>
              <a:buSzPct val="95833"/>
              <a:buAutoNum type="arabicPlain"/>
              <a:tabLst>
                <a:tab pos="267335" algn="l"/>
              </a:tabLst>
            </a:pPr>
            <a:r>
              <a:rPr lang="en-US" sz="2400" dirty="0">
                <a:latin typeface="Times New Roman"/>
                <a:cs typeface="Times New Roman"/>
              </a:rPr>
              <a:t>These</a:t>
            </a:r>
            <a:r>
              <a:rPr lang="en-US" sz="2400" spc="-10" dirty="0">
                <a:latin typeface="Times New Roman"/>
                <a:cs typeface="Times New Roman"/>
              </a:rPr>
              <a:t> </a:t>
            </a:r>
            <a:r>
              <a:rPr lang="en-US" sz="2400" dirty="0">
                <a:latin typeface="Times New Roman"/>
                <a:cs typeface="Times New Roman"/>
              </a:rPr>
              <a:t>drugs</a:t>
            </a:r>
            <a:r>
              <a:rPr lang="en-US" sz="2400" spc="-5" dirty="0">
                <a:latin typeface="Times New Roman"/>
                <a:cs typeface="Times New Roman"/>
              </a:rPr>
              <a:t> </a:t>
            </a:r>
            <a:r>
              <a:rPr lang="en-US" sz="2400" dirty="0">
                <a:latin typeface="Times New Roman"/>
                <a:cs typeface="Times New Roman"/>
              </a:rPr>
              <a:t>form</a:t>
            </a:r>
            <a:r>
              <a:rPr lang="en-US" sz="2400" spc="-20" dirty="0">
                <a:latin typeface="Times New Roman"/>
                <a:cs typeface="Times New Roman"/>
              </a:rPr>
              <a:t> </a:t>
            </a:r>
            <a:r>
              <a:rPr lang="en-US" sz="2400" dirty="0">
                <a:latin typeface="Times New Roman"/>
                <a:cs typeface="Times New Roman"/>
              </a:rPr>
              <a:t>an</a:t>
            </a:r>
            <a:r>
              <a:rPr lang="en-US" sz="2400" spc="-10" dirty="0">
                <a:latin typeface="Times New Roman"/>
                <a:cs typeface="Times New Roman"/>
              </a:rPr>
              <a:t> </a:t>
            </a:r>
            <a:r>
              <a:rPr lang="en-US" sz="2400" dirty="0">
                <a:latin typeface="Times New Roman"/>
                <a:cs typeface="Times New Roman"/>
              </a:rPr>
              <a:t>insoluble</a:t>
            </a:r>
            <a:r>
              <a:rPr lang="en-US" sz="2400" spc="-40" dirty="0">
                <a:latin typeface="Times New Roman"/>
                <a:cs typeface="Times New Roman"/>
              </a:rPr>
              <a:t> </a:t>
            </a:r>
            <a:r>
              <a:rPr lang="en-US" sz="2400" spc="-5" dirty="0">
                <a:latin typeface="Times New Roman"/>
                <a:cs typeface="Times New Roman"/>
              </a:rPr>
              <a:t>complex</a:t>
            </a:r>
            <a:r>
              <a:rPr lang="en-US" sz="2400" spc="-20" dirty="0">
                <a:latin typeface="Times New Roman"/>
                <a:cs typeface="Times New Roman"/>
              </a:rPr>
              <a:t> </a:t>
            </a:r>
            <a:r>
              <a:rPr lang="en-US" sz="2400" dirty="0">
                <a:latin typeface="Times New Roman"/>
                <a:cs typeface="Times New Roman"/>
              </a:rPr>
              <a:t>with</a:t>
            </a:r>
            <a:r>
              <a:rPr lang="en-US" sz="2400" spc="-10" dirty="0">
                <a:latin typeface="Times New Roman"/>
                <a:cs typeface="Times New Roman"/>
              </a:rPr>
              <a:t> </a:t>
            </a:r>
            <a:r>
              <a:rPr lang="en-US" sz="2400" dirty="0">
                <a:latin typeface="Times New Roman"/>
                <a:cs typeface="Times New Roman"/>
              </a:rPr>
              <a:t>the</a:t>
            </a:r>
            <a:r>
              <a:rPr lang="en-US" sz="2400" spc="-30" dirty="0">
                <a:latin typeface="Times New Roman"/>
                <a:cs typeface="Times New Roman"/>
              </a:rPr>
              <a:t> </a:t>
            </a:r>
            <a:r>
              <a:rPr lang="en-US" sz="2400" dirty="0">
                <a:latin typeface="Times New Roman"/>
                <a:cs typeface="Times New Roman"/>
              </a:rPr>
              <a:t>bile</a:t>
            </a:r>
            <a:r>
              <a:rPr lang="en-US" sz="2400" spc="-30" dirty="0">
                <a:latin typeface="Times New Roman"/>
                <a:cs typeface="Times New Roman"/>
              </a:rPr>
              <a:t> </a:t>
            </a:r>
            <a:r>
              <a:rPr lang="en-US" sz="2400" dirty="0">
                <a:latin typeface="Times New Roman"/>
                <a:cs typeface="Times New Roman"/>
              </a:rPr>
              <a:t>acids</a:t>
            </a:r>
            <a:r>
              <a:rPr lang="en-US" sz="2400" spc="-15" dirty="0">
                <a:latin typeface="Times New Roman"/>
                <a:cs typeface="Times New Roman"/>
              </a:rPr>
              <a:t> </a:t>
            </a:r>
            <a:r>
              <a:rPr lang="en-US" sz="2400" dirty="0">
                <a:latin typeface="Times New Roman"/>
                <a:cs typeface="Times New Roman"/>
              </a:rPr>
              <a:t>and salts,</a:t>
            </a:r>
            <a:r>
              <a:rPr lang="en-US" sz="2400" spc="-5" dirty="0">
                <a:latin typeface="Times New Roman"/>
                <a:cs typeface="Times New Roman"/>
              </a:rPr>
              <a:t> </a:t>
            </a:r>
            <a:r>
              <a:rPr lang="en-US" sz="2400" dirty="0">
                <a:latin typeface="Times New Roman"/>
                <a:cs typeface="Times New Roman"/>
              </a:rPr>
              <a:t>preventing</a:t>
            </a:r>
            <a:r>
              <a:rPr lang="en-US" sz="2400" spc="-40" dirty="0">
                <a:latin typeface="Times New Roman"/>
                <a:cs typeface="Times New Roman"/>
              </a:rPr>
              <a:t> </a:t>
            </a:r>
            <a:r>
              <a:rPr lang="en-US" sz="2400" dirty="0">
                <a:latin typeface="Times New Roman"/>
                <a:cs typeface="Times New Roman"/>
              </a:rPr>
              <a:t>their</a:t>
            </a:r>
            <a:r>
              <a:rPr lang="en-US" sz="2400" spc="-25" dirty="0">
                <a:latin typeface="Times New Roman"/>
                <a:cs typeface="Times New Roman"/>
              </a:rPr>
              <a:t> </a:t>
            </a:r>
            <a:r>
              <a:rPr lang="en-US" sz="2400" dirty="0">
                <a:latin typeface="Times New Roman"/>
                <a:cs typeface="Times New Roman"/>
              </a:rPr>
              <a:t>reabsorption</a:t>
            </a:r>
            <a:r>
              <a:rPr lang="en-US" sz="2400" spc="-40" dirty="0">
                <a:latin typeface="Times New Roman"/>
                <a:cs typeface="Times New Roman"/>
              </a:rPr>
              <a:t> </a:t>
            </a:r>
            <a:r>
              <a:rPr lang="en-US" sz="2400" dirty="0">
                <a:latin typeface="Times New Roman"/>
                <a:cs typeface="Times New Roman"/>
              </a:rPr>
              <a:t>from</a:t>
            </a:r>
            <a:r>
              <a:rPr lang="en-US" sz="2400" spc="-5" dirty="0">
                <a:latin typeface="Times New Roman"/>
                <a:cs typeface="Times New Roman"/>
              </a:rPr>
              <a:t> </a:t>
            </a:r>
            <a:r>
              <a:rPr lang="en-US" sz="2400" dirty="0">
                <a:latin typeface="Times New Roman"/>
                <a:cs typeface="Times New Roman"/>
              </a:rPr>
              <a:t>the</a:t>
            </a:r>
            <a:r>
              <a:rPr lang="en-US" sz="2400" spc="-20" dirty="0">
                <a:latin typeface="Times New Roman"/>
                <a:cs typeface="Times New Roman"/>
              </a:rPr>
              <a:t> </a:t>
            </a:r>
            <a:r>
              <a:rPr lang="en-US" sz="2400" dirty="0">
                <a:latin typeface="Times New Roman"/>
                <a:cs typeface="Times New Roman"/>
              </a:rPr>
              <a:t>intestine.</a:t>
            </a:r>
          </a:p>
        </p:txBody>
      </p:sp>
      <p:pic>
        <p:nvPicPr>
          <p:cNvPr id="5" name="Picture 4">
            <a:extLst>
              <a:ext uri="{FF2B5EF4-FFF2-40B4-BE49-F238E27FC236}">
                <a16:creationId xmlns:a16="http://schemas.microsoft.com/office/drawing/2014/main" xmlns="" id="{DCDD8878-EAB4-DF50-3399-699D6D0AE6BE}"/>
              </a:ext>
            </a:extLst>
          </p:cNvPr>
          <p:cNvPicPr>
            <a:picLocks noChangeAspect="1"/>
          </p:cNvPicPr>
          <p:nvPr/>
        </p:nvPicPr>
        <p:blipFill rotWithShape="1">
          <a:blip r:embed="rId2">
            <a:extLst>
              <a:ext uri="{28A0092B-C50C-407E-A947-70E740481C1C}">
                <a14:useLocalDpi xmlns:a14="http://schemas.microsoft.com/office/drawing/2010/main" val="0"/>
              </a:ext>
            </a:extLst>
          </a:blip>
          <a:srcRect t="49394"/>
          <a:stretch/>
        </p:blipFill>
        <p:spPr>
          <a:xfrm>
            <a:off x="8545286" y="2516277"/>
            <a:ext cx="3429000" cy="3853542"/>
          </a:xfrm>
          <a:prstGeom prst="rect">
            <a:avLst/>
          </a:prstGeom>
        </p:spPr>
      </p:pic>
    </p:spTree>
    <p:extLst>
      <p:ext uri="{BB962C8B-B14F-4D97-AF65-F5344CB8AC3E}">
        <p14:creationId xmlns:p14="http://schemas.microsoft.com/office/powerpoint/2010/main" val="917031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AF8827-1E74-235E-F845-223DE0E58720}"/>
              </a:ext>
            </a:extLst>
          </p:cNvPr>
          <p:cNvSpPr>
            <a:spLocks noGrp="1"/>
          </p:cNvSpPr>
          <p:nvPr>
            <p:ph idx="1"/>
          </p:nvPr>
        </p:nvSpPr>
        <p:spPr>
          <a:xfrm>
            <a:off x="483221" y="1926772"/>
            <a:ext cx="11251579" cy="4767942"/>
          </a:xfrm>
        </p:spPr>
        <p:txBody>
          <a:bodyPr>
            <a:normAutofit lnSpcReduction="10000"/>
          </a:bodyPr>
          <a:lstStyle/>
          <a:p>
            <a:pPr marL="12700" marR="885825" algn="just">
              <a:lnSpc>
                <a:spcPct val="150000"/>
              </a:lnSpc>
              <a:spcBef>
                <a:spcPts val="100"/>
              </a:spcBef>
              <a:buSzPct val="95833"/>
              <a:buAutoNum type="arabicPlain" startAt="3"/>
              <a:tabLst>
                <a:tab pos="267335" algn="l"/>
              </a:tabLst>
            </a:pPr>
            <a:r>
              <a:rPr lang="en-US" sz="2400" dirty="0">
                <a:latin typeface="Times New Roman"/>
                <a:cs typeface="Times New Roman"/>
              </a:rPr>
              <a:t>The</a:t>
            </a:r>
            <a:r>
              <a:rPr lang="en-US" sz="2400" spc="-20" dirty="0">
                <a:latin typeface="Times New Roman"/>
                <a:cs typeface="Times New Roman"/>
              </a:rPr>
              <a:t> </a:t>
            </a:r>
            <a:r>
              <a:rPr lang="en-US" sz="2400" dirty="0">
                <a:latin typeface="Times New Roman"/>
                <a:cs typeface="Times New Roman"/>
              </a:rPr>
              <a:t>resin/bile</a:t>
            </a:r>
            <a:r>
              <a:rPr lang="en-US" sz="2400" spc="-45" dirty="0">
                <a:latin typeface="Times New Roman"/>
                <a:cs typeface="Times New Roman"/>
              </a:rPr>
              <a:t> </a:t>
            </a:r>
            <a:r>
              <a:rPr lang="en-US" sz="2400" dirty="0">
                <a:latin typeface="Times New Roman"/>
                <a:cs typeface="Times New Roman"/>
              </a:rPr>
              <a:t>acid</a:t>
            </a:r>
            <a:r>
              <a:rPr lang="en-US" sz="2400" spc="-30" dirty="0">
                <a:latin typeface="Times New Roman"/>
                <a:cs typeface="Times New Roman"/>
              </a:rPr>
              <a:t> </a:t>
            </a:r>
            <a:r>
              <a:rPr lang="en-US" sz="2400" spc="-5" dirty="0">
                <a:latin typeface="Times New Roman"/>
                <a:cs typeface="Times New Roman"/>
              </a:rPr>
              <a:t>complex</a:t>
            </a:r>
            <a:r>
              <a:rPr lang="en-US" sz="2400" spc="-10" dirty="0">
                <a:latin typeface="Times New Roman"/>
                <a:cs typeface="Times New Roman"/>
              </a:rPr>
              <a:t> </a:t>
            </a:r>
            <a:r>
              <a:rPr lang="en-US" sz="2400" spc="-5" dirty="0">
                <a:latin typeface="Times New Roman"/>
                <a:cs typeface="Times New Roman"/>
              </a:rPr>
              <a:t>is </a:t>
            </a:r>
            <a:r>
              <a:rPr lang="en-US" sz="2400" dirty="0">
                <a:latin typeface="Times New Roman"/>
                <a:cs typeface="Times New Roman"/>
              </a:rPr>
              <a:t>excreted</a:t>
            </a:r>
            <a:r>
              <a:rPr lang="en-US" sz="2400" spc="-40" dirty="0">
                <a:latin typeface="Times New Roman"/>
                <a:cs typeface="Times New Roman"/>
              </a:rPr>
              <a:t> </a:t>
            </a:r>
            <a:r>
              <a:rPr lang="en-US" sz="2400" dirty="0">
                <a:latin typeface="Times New Roman"/>
                <a:cs typeface="Times New Roman"/>
              </a:rPr>
              <a:t>in</a:t>
            </a:r>
            <a:r>
              <a:rPr lang="en-US" sz="2400" spc="-20" dirty="0">
                <a:latin typeface="Times New Roman"/>
                <a:cs typeface="Times New Roman"/>
              </a:rPr>
              <a:t> </a:t>
            </a:r>
            <a:r>
              <a:rPr lang="en-US" sz="2400" dirty="0">
                <a:latin typeface="Times New Roman"/>
                <a:cs typeface="Times New Roman"/>
              </a:rPr>
              <a:t>the</a:t>
            </a:r>
            <a:r>
              <a:rPr lang="en-US" sz="2400" spc="-15" dirty="0">
                <a:latin typeface="Times New Roman"/>
                <a:cs typeface="Times New Roman"/>
              </a:rPr>
              <a:t> </a:t>
            </a:r>
            <a:r>
              <a:rPr lang="en-US" sz="2400" dirty="0">
                <a:latin typeface="Times New Roman"/>
                <a:cs typeface="Times New Roman"/>
              </a:rPr>
              <a:t>faeces,</a:t>
            </a:r>
            <a:r>
              <a:rPr lang="en-US" sz="2400" spc="10" dirty="0">
                <a:solidFill>
                  <a:schemeClr val="tx1"/>
                </a:solidFill>
                <a:latin typeface="Times New Roman"/>
                <a:cs typeface="Times New Roman"/>
              </a:rPr>
              <a:t> </a:t>
            </a:r>
            <a:r>
              <a:rPr lang="en-US" sz="2400" dirty="0">
                <a:latin typeface="Times New Roman"/>
                <a:cs typeface="Times New Roman"/>
              </a:rPr>
              <a:t>thus lowering</a:t>
            </a:r>
            <a:r>
              <a:rPr lang="en-US" sz="2400" spc="-25" dirty="0">
                <a:latin typeface="Times New Roman"/>
                <a:cs typeface="Times New Roman"/>
              </a:rPr>
              <a:t> </a:t>
            </a:r>
            <a:r>
              <a:rPr lang="en-US" sz="2400" dirty="0">
                <a:latin typeface="Times New Roman"/>
                <a:cs typeface="Times New Roman"/>
              </a:rPr>
              <a:t>the</a:t>
            </a:r>
            <a:r>
              <a:rPr lang="en-US" sz="2400" spc="-10" dirty="0">
                <a:latin typeface="Times New Roman"/>
                <a:cs typeface="Times New Roman"/>
              </a:rPr>
              <a:t> </a:t>
            </a:r>
            <a:r>
              <a:rPr lang="en-US" sz="2400" dirty="0">
                <a:latin typeface="Times New Roman"/>
                <a:cs typeface="Times New Roman"/>
              </a:rPr>
              <a:t>bile</a:t>
            </a:r>
            <a:r>
              <a:rPr lang="en-US" sz="2400" spc="-30" dirty="0">
                <a:latin typeface="Times New Roman"/>
                <a:cs typeface="Times New Roman"/>
              </a:rPr>
              <a:t> </a:t>
            </a:r>
            <a:r>
              <a:rPr lang="en-US" sz="2400" dirty="0">
                <a:latin typeface="Times New Roman"/>
                <a:cs typeface="Times New Roman"/>
              </a:rPr>
              <a:t>acid</a:t>
            </a:r>
            <a:r>
              <a:rPr lang="en-US" sz="2400" spc="-25" dirty="0">
                <a:latin typeface="Times New Roman"/>
                <a:cs typeface="Times New Roman"/>
              </a:rPr>
              <a:t> </a:t>
            </a:r>
            <a:r>
              <a:rPr lang="en-US" sz="2400" dirty="0">
                <a:latin typeface="Times New Roman"/>
                <a:cs typeface="Times New Roman"/>
              </a:rPr>
              <a:t>concentration.</a:t>
            </a:r>
          </a:p>
          <a:p>
            <a:pPr marL="12700" marR="5080" algn="just">
              <a:lnSpc>
                <a:spcPct val="150100"/>
              </a:lnSpc>
              <a:spcBef>
                <a:spcPts val="570"/>
              </a:spcBef>
              <a:buSzPct val="95833"/>
              <a:buAutoNum type="arabicPlain" startAt="3"/>
              <a:tabLst>
                <a:tab pos="267335" algn="l"/>
              </a:tabLst>
            </a:pPr>
            <a:r>
              <a:rPr lang="en-US" sz="2400" dirty="0">
                <a:latin typeface="Times New Roman"/>
                <a:cs typeface="Times New Roman"/>
              </a:rPr>
              <a:t>This</a:t>
            </a:r>
            <a:r>
              <a:rPr lang="en-US" sz="2400" spc="-20" dirty="0">
                <a:latin typeface="Times New Roman"/>
                <a:cs typeface="Times New Roman"/>
              </a:rPr>
              <a:t> </a:t>
            </a:r>
            <a:r>
              <a:rPr lang="en-US" sz="2400" dirty="0">
                <a:latin typeface="Times New Roman"/>
                <a:cs typeface="Times New Roman"/>
              </a:rPr>
              <a:t>causes</a:t>
            </a:r>
            <a:r>
              <a:rPr lang="en-US" sz="2400" spc="-15" dirty="0">
                <a:latin typeface="Times New Roman"/>
                <a:cs typeface="Times New Roman"/>
              </a:rPr>
              <a:t> </a:t>
            </a:r>
            <a:r>
              <a:rPr lang="en-US" sz="2400" dirty="0">
                <a:latin typeface="Times New Roman"/>
                <a:cs typeface="Times New Roman"/>
              </a:rPr>
              <a:t>hepatocytes</a:t>
            </a:r>
            <a:r>
              <a:rPr lang="en-US" sz="2400" spc="-35" dirty="0">
                <a:latin typeface="Times New Roman"/>
                <a:cs typeface="Times New Roman"/>
              </a:rPr>
              <a:t> </a:t>
            </a:r>
            <a:r>
              <a:rPr lang="en-US" sz="2400" dirty="0">
                <a:latin typeface="Times New Roman"/>
                <a:cs typeface="Times New Roman"/>
              </a:rPr>
              <a:t>to</a:t>
            </a:r>
            <a:r>
              <a:rPr lang="en-US" sz="2400" spc="-10" dirty="0">
                <a:latin typeface="Times New Roman"/>
                <a:cs typeface="Times New Roman"/>
              </a:rPr>
              <a:t> </a:t>
            </a:r>
            <a:r>
              <a:rPr lang="en-US" sz="2400" b="1" dirty="0">
                <a:latin typeface="Times New Roman"/>
                <a:cs typeface="Times New Roman"/>
              </a:rPr>
              <a:t>increase</a:t>
            </a:r>
            <a:r>
              <a:rPr lang="en-US" sz="2400" b="1" spc="-45" dirty="0">
                <a:latin typeface="Times New Roman"/>
                <a:cs typeface="Times New Roman"/>
              </a:rPr>
              <a:t> the </a:t>
            </a:r>
            <a:r>
              <a:rPr lang="en-US" sz="2400" b="1" dirty="0">
                <a:latin typeface="Times New Roman"/>
                <a:cs typeface="Times New Roman"/>
              </a:rPr>
              <a:t>conversion</a:t>
            </a:r>
            <a:r>
              <a:rPr lang="en-US" sz="2400" b="1" spc="-25" dirty="0">
                <a:latin typeface="Times New Roman"/>
                <a:cs typeface="Times New Roman"/>
              </a:rPr>
              <a:t> </a:t>
            </a:r>
            <a:r>
              <a:rPr lang="en-US" sz="2400" b="1" dirty="0">
                <a:latin typeface="Times New Roman"/>
                <a:cs typeface="Times New Roman"/>
              </a:rPr>
              <a:t>of</a:t>
            </a:r>
            <a:r>
              <a:rPr lang="en-US" sz="2400" b="1" spc="-10" dirty="0">
                <a:latin typeface="Times New Roman"/>
                <a:cs typeface="Times New Roman"/>
              </a:rPr>
              <a:t> </a:t>
            </a:r>
            <a:r>
              <a:rPr lang="en-US" sz="2400" b="1" dirty="0">
                <a:latin typeface="Times New Roman"/>
                <a:cs typeface="Times New Roman"/>
              </a:rPr>
              <a:t>cholesterol</a:t>
            </a:r>
            <a:r>
              <a:rPr lang="en-US" sz="2400" b="1" spc="-50" dirty="0">
                <a:latin typeface="Times New Roman"/>
                <a:cs typeface="Times New Roman"/>
              </a:rPr>
              <a:t> </a:t>
            </a:r>
            <a:r>
              <a:rPr lang="en-US" sz="2400" b="1" dirty="0">
                <a:latin typeface="Times New Roman"/>
                <a:cs typeface="Times New Roman"/>
              </a:rPr>
              <a:t>to bile</a:t>
            </a:r>
            <a:r>
              <a:rPr lang="en-US" sz="2400" b="1" spc="-30" dirty="0">
                <a:latin typeface="Times New Roman"/>
                <a:cs typeface="Times New Roman"/>
              </a:rPr>
              <a:t> </a:t>
            </a:r>
            <a:r>
              <a:rPr lang="en-US" sz="2400" b="1" dirty="0">
                <a:latin typeface="Times New Roman"/>
                <a:cs typeface="Times New Roman"/>
              </a:rPr>
              <a:t>acids,</a:t>
            </a:r>
            <a:r>
              <a:rPr lang="en-US" sz="2400" b="1" spc="-15" dirty="0">
                <a:latin typeface="Times New Roman"/>
                <a:cs typeface="Times New Roman"/>
              </a:rPr>
              <a:t> </a:t>
            </a:r>
            <a:r>
              <a:rPr lang="en-US" sz="2400" dirty="0">
                <a:latin typeface="Times New Roman"/>
                <a:cs typeface="Times New Roman"/>
              </a:rPr>
              <a:t>which are</a:t>
            </a:r>
            <a:r>
              <a:rPr lang="en-US" sz="2400" spc="-15" dirty="0">
                <a:latin typeface="Times New Roman"/>
                <a:cs typeface="Times New Roman"/>
              </a:rPr>
              <a:t> </a:t>
            </a:r>
            <a:r>
              <a:rPr lang="en-US" sz="2400" dirty="0">
                <a:latin typeface="Times New Roman"/>
                <a:cs typeface="Times New Roman"/>
              </a:rPr>
              <a:t>essential</a:t>
            </a:r>
            <a:r>
              <a:rPr lang="en-US" sz="2400" spc="-45" dirty="0">
                <a:latin typeface="Times New Roman"/>
                <a:cs typeface="Times New Roman"/>
              </a:rPr>
              <a:t> </a:t>
            </a:r>
            <a:r>
              <a:rPr lang="en-US" sz="2400" spc="-5" dirty="0">
                <a:latin typeface="Times New Roman"/>
                <a:cs typeface="Times New Roman"/>
              </a:rPr>
              <a:t>components</a:t>
            </a:r>
            <a:r>
              <a:rPr lang="en-US" sz="2400" dirty="0">
                <a:latin typeface="Times New Roman"/>
                <a:cs typeface="Times New Roman"/>
              </a:rPr>
              <a:t> of the</a:t>
            </a:r>
            <a:r>
              <a:rPr lang="en-US" sz="2400" spc="-15" dirty="0">
                <a:latin typeface="Times New Roman"/>
                <a:cs typeface="Times New Roman"/>
              </a:rPr>
              <a:t> </a:t>
            </a:r>
            <a:r>
              <a:rPr lang="en-US" sz="2400" dirty="0">
                <a:latin typeface="Times New Roman"/>
                <a:cs typeface="Times New Roman"/>
              </a:rPr>
              <a:t>bile.</a:t>
            </a:r>
          </a:p>
          <a:p>
            <a:pPr marL="12700" marR="410209" algn="just">
              <a:lnSpc>
                <a:spcPct val="150000"/>
              </a:lnSpc>
              <a:spcBef>
                <a:spcPts val="580"/>
              </a:spcBef>
              <a:buSzPct val="95833"/>
              <a:buAutoNum type="arabicPlain" startAt="3"/>
              <a:tabLst>
                <a:tab pos="267335" algn="l"/>
              </a:tabLst>
            </a:pPr>
            <a:r>
              <a:rPr lang="en-US" sz="2400" spc="-5" dirty="0">
                <a:latin typeface="Times New Roman"/>
                <a:cs typeface="Times New Roman"/>
              </a:rPr>
              <a:t>Intracellular </a:t>
            </a:r>
            <a:r>
              <a:rPr lang="en-US" sz="2400" dirty="0">
                <a:latin typeface="Times New Roman"/>
                <a:cs typeface="Times New Roman"/>
              </a:rPr>
              <a:t>cholesterol </a:t>
            </a:r>
            <a:r>
              <a:rPr lang="en-US" sz="2400" spc="-5" dirty="0">
                <a:latin typeface="Times New Roman"/>
                <a:cs typeface="Times New Roman"/>
              </a:rPr>
              <a:t>concentrations </a:t>
            </a:r>
            <a:r>
              <a:rPr lang="en-US" sz="2400" dirty="0">
                <a:latin typeface="Times New Roman"/>
                <a:cs typeface="Times New Roman"/>
              </a:rPr>
              <a:t>decrease, </a:t>
            </a:r>
            <a:r>
              <a:rPr lang="en-US" sz="2400" spc="-5" dirty="0">
                <a:latin typeface="Times New Roman"/>
                <a:cs typeface="Times New Roman"/>
              </a:rPr>
              <a:t>Which </a:t>
            </a:r>
            <a:r>
              <a:rPr lang="en-US" sz="2400" dirty="0">
                <a:latin typeface="Times New Roman"/>
                <a:cs typeface="Times New Roman"/>
              </a:rPr>
              <a:t>activates</a:t>
            </a:r>
            <a:r>
              <a:rPr lang="en-US" sz="2400" spc="-50" dirty="0">
                <a:latin typeface="Times New Roman"/>
                <a:cs typeface="Times New Roman"/>
              </a:rPr>
              <a:t> </a:t>
            </a:r>
            <a:r>
              <a:rPr lang="en-US" sz="2400" dirty="0">
                <a:latin typeface="Times New Roman"/>
                <a:cs typeface="Times New Roman"/>
              </a:rPr>
              <a:t>an</a:t>
            </a:r>
            <a:r>
              <a:rPr lang="en-US" sz="2400" spc="-20" dirty="0">
                <a:latin typeface="Times New Roman"/>
                <a:cs typeface="Times New Roman"/>
              </a:rPr>
              <a:t> </a:t>
            </a:r>
            <a:r>
              <a:rPr lang="en-US" sz="2400" dirty="0">
                <a:latin typeface="Times New Roman"/>
                <a:cs typeface="Times New Roman"/>
              </a:rPr>
              <a:t>increased</a:t>
            </a:r>
            <a:r>
              <a:rPr lang="en-US" sz="2400" spc="-35" dirty="0">
                <a:latin typeface="Times New Roman"/>
                <a:cs typeface="Times New Roman"/>
              </a:rPr>
              <a:t> </a:t>
            </a:r>
            <a:r>
              <a:rPr lang="en-US" sz="2400" dirty="0">
                <a:latin typeface="Times New Roman"/>
                <a:cs typeface="Times New Roman"/>
              </a:rPr>
              <a:t>hepatic</a:t>
            </a:r>
            <a:r>
              <a:rPr lang="en-US" sz="2400" spc="-45" dirty="0">
                <a:latin typeface="Times New Roman"/>
                <a:cs typeface="Times New Roman"/>
              </a:rPr>
              <a:t> </a:t>
            </a:r>
            <a:r>
              <a:rPr lang="en-US" sz="2400" dirty="0">
                <a:latin typeface="Times New Roman"/>
                <a:cs typeface="Times New Roman"/>
              </a:rPr>
              <a:t>uptake</a:t>
            </a:r>
            <a:r>
              <a:rPr lang="en-US" sz="2400" spc="-35" dirty="0">
                <a:latin typeface="Times New Roman"/>
                <a:cs typeface="Times New Roman"/>
              </a:rPr>
              <a:t> </a:t>
            </a:r>
            <a:r>
              <a:rPr lang="en-US" sz="2400" dirty="0">
                <a:latin typeface="Times New Roman"/>
                <a:cs typeface="Times New Roman"/>
              </a:rPr>
              <a:t>of</a:t>
            </a:r>
            <a:r>
              <a:rPr lang="en-US" sz="2400" spc="-10" dirty="0">
                <a:latin typeface="Times New Roman"/>
                <a:cs typeface="Times New Roman"/>
              </a:rPr>
              <a:t> </a:t>
            </a:r>
            <a:r>
              <a:rPr lang="en-US" sz="2400" dirty="0">
                <a:latin typeface="Times New Roman"/>
                <a:cs typeface="Times New Roman"/>
              </a:rPr>
              <a:t>cholesterol-containing </a:t>
            </a:r>
            <a:r>
              <a:rPr lang="en-US" sz="2400" spc="-585" dirty="0">
                <a:latin typeface="Times New Roman"/>
                <a:cs typeface="Times New Roman"/>
              </a:rPr>
              <a:t> </a:t>
            </a:r>
            <a:r>
              <a:rPr lang="en-US" sz="2400" dirty="0">
                <a:latin typeface="Times New Roman"/>
                <a:cs typeface="Times New Roman"/>
              </a:rPr>
              <a:t>LDL</a:t>
            </a:r>
            <a:r>
              <a:rPr lang="en-US" sz="2400" spc="-100" dirty="0">
                <a:latin typeface="Times New Roman"/>
                <a:cs typeface="Times New Roman"/>
              </a:rPr>
              <a:t> </a:t>
            </a:r>
            <a:r>
              <a:rPr lang="en-US" sz="2400" dirty="0">
                <a:latin typeface="Times New Roman"/>
                <a:cs typeface="Times New Roman"/>
              </a:rPr>
              <a:t>particles,</a:t>
            </a:r>
            <a:r>
              <a:rPr lang="en-US" sz="2400" spc="-40" dirty="0">
                <a:latin typeface="Times New Roman"/>
                <a:cs typeface="Times New Roman"/>
              </a:rPr>
              <a:t> </a:t>
            </a:r>
            <a:r>
              <a:rPr lang="en-US" sz="2400" dirty="0">
                <a:latin typeface="Times New Roman"/>
                <a:cs typeface="Times New Roman"/>
              </a:rPr>
              <a:t>leading</a:t>
            </a:r>
            <a:r>
              <a:rPr lang="en-US" sz="2400" spc="-30" dirty="0">
                <a:latin typeface="Times New Roman"/>
                <a:cs typeface="Times New Roman"/>
              </a:rPr>
              <a:t> </a:t>
            </a:r>
            <a:r>
              <a:rPr lang="en-US" sz="2400" dirty="0">
                <a:latin typeface="Times New Roman"/>
                <a:cs typeface="Times New Roman"/>
              </a:rPr>
              <a:t>to</a:t>
            </a:r>
            <a:r>
              <a:rPr lang="en-US" sz="2400" spc="-10" dirty="0">
                <a:latin typeface="Times New Roman"/>
                <a:cs typeface="Times New Roman"/>
              </a:rPr>
              <a:t> </a:t>
            </a:r>
            <a:r>
              <a:rPr lang="en-US" sz="2400" dirty="0">
                <a:latin typeface="Times New Roman"/>
                <a:cs typeface="Times New Roman"/>
              </a:rPr>
              <a:t>a</a:t>
            </a:r>
            <a:r>
              <a:rPr lang="en-US" sz="2400" spc="-15" dirty="0">
                <a:latin typeface="Times New Roman"/>
                <a:cs typeface="Times New Roman"/>
              </a:rPr>
              <a:t> </a:t>
            </a:r>
            <a:r>
              <a:rPr lang="en-US" sz="2400" dirty="0">
                <a:latin typeface="Times New Roman"/>
                <a:cs typeface="Times New Roman"/>
              </a:rPr>
              <a:t>fall</a:t>
            </a:r>
            <a:r>
              <a:rPr lang="en-US" sz="2400" spc="-10" dirty="0">
                <a:latin typeface="Times New Roman"/>
                <a:cs typeface="Times New Roman"/>
              </a:rPr>
              <a:t> </a:t>
            </a:r>
            <a:r>
              <a:rPr lang="en-US" sz="2400" dirty="0">
                <a:latin typeface="Times New Roman"/>
                <a:cs typeface="Times New Roman"/>
              </a:rPr>
              <a:t>in</a:t>
            </a:r>
            <a:r>
              <a:rPr lang="en-US" sz="2400" spc="-15" dirty="0">
                <a:latin typeface="Times New Roman"/>
                <a:cs typeface="Times New Roman"/>
              </a:rPr>
              <a:t> </a:t>
            </a:r>
            <a:r>
              <a:rPr lang="en-US" sz="2400" spc="-5" dirty="0">
                <a:latin typeface="Times New Roman"/>
                <a:cs typeface="Times New Roman"/>
              </a:rPr>
              <a:t>plasma</a:t>
            </a:r>
            <a:r>
              <a:rPr lang="en-US" sz="2400" dirty="0">
                <a:latin typeface="Times New Roman"/>
                <a:cs typeface="Times New Roman"/>
              </a:rPr>
              <a:t> LDL concentration.</a:t>
            </a:r>
          </a:p>
          <a:p>
            <a:pPr marL="267335" indent="-254635" algn="just">
              <a:lnSpc>
                <a:spcPct val="100000"/>
              </a:lnSpc>
              <a:spcBef>
                <a:spcPts val="2014"/>
              </a:spcBef>
              <a:buSzPct val="95833"/>
              <a:buAutoNum type="arabicPlain" startAt="3"/>
              <a:tabLst>
                <a:tab pos="267335" algn="l"/>
              </a:tabLst>
            </a:pPr>
            <a:r>
              <a:rPr lang="en-US" sz="2400" dirty="0">
                <a:latin typeface="Times New Roman"/>
                <a:cs typeface="Times New Roman"/>
              </a:rPr>
              <a:t>This</a:t>
            </a:r>
            <a:r>
              <a:rPr lang="en-US" sz="2400" spc="-20" dirty="0">
                <a:latin typeface="Times New Roman"/>
                <a:cs typeface="Times New Roman"/>
              </a:rPr>
              <a:t> </a:t>
            </a:r>
            <a:r>
              <a:rPr lang="en-US" sz="2400" dirty="0">
                <a:latin typeface="Times New Roman"/>
                <a:cs typeface="Times New Roman"/>
              </a:rPr>
              <a:t>increased</a:t>
            </a:r>
            <a:r>
              <a:rPr lang="en-US" sz="2400" spc="-35" dirty="0">
                <a:latin typeface="Times New Roman"/>
                <a:cs typeface="Times New Roman"/>
              </a:rPr>
              <a:t> </a:t>
            </a:r>
            <a:r>
              <a:rPr lang="en-US" sz="2400" dirty="0">
                <a:latin typeface="Times New Roman"/>
                <a:cs typeface="Times New Roman"/>
              </a:rPr>
              <a:t>uptake</a:t>
            </a:r>
            <a:r>
              <a:rPr lang="en-US" sz="2400" spc="-25" dirty="0">
                <a:latin typeface="Times New Roman"/>
                <a:cs typeface="Times New Roman"/>
              </a:rPr>
              <a:t> </a:t>
            </a:r>
            <a:r>
              <a:rPr lang="en-US" sz="2400" dirty="0">
                <a:latin typeface="Times New Roman"/>
                <a:cs typeface="Times New Roman"/>
              </a:rPr>
              <a:t>is </a:t>
            </a:r>
            <a:r>
              <a:rPr lang="en-US" sz="2400" spc="-5" dirty="0">
                <a:latin typeface="Times New Roman"/>
                <a:cs typeface="Times New Roman"/>
              </a:rPr>
              <a:t>mediated</a:t>
            </a:r>
            <a:r>
              <a:rPr lang="en-US" sz="2400" spc="-25" dirty="0">
                <a:latin typeface="Times New Roman"/>
                <a:cs typeface="Times New Roman"/>
              </a:rPr>
              <a:t> </a:t>
            </a:r>
            <a:r>
              <a:rPr lang="en-US" sz="2400" dirty="0">
                <a:latin typeface="Times New Roman"/>
                <a:cs typeface="Times New Roman"/>
              </a:rPr>
              <a:t>by an</a:t>
            </a:r>
            <a:r>
              <a:rPr lang="en-US" sz="2400" spc="-15" dirty="0">
                <a:latin typeface="Times New Roman"/>
                <a:cs typeface="Times New Roman"/>
              </a:rPr>
              <a:t> </a:t>
            </a:r>
            <a:r>
              <a:rPr lang="en-US" sz="2400" dirty="0">
                <a:latin typeface="Times New Roman"/>
                <a:cs typeface="Times New Roman"/>
              </a:rPr>
              <a:t>up-regulation</a:t>
            </a:r>
            <a:r>
              <a:rPr lang="en-US" sz="2400" spc="-45" dirty="0">
                <a:latin typeface="Times New Roman"/>
                <a:cs typeface="Times New Roman"/>
              </a:rPr>
              <a:t> </a:t>
            </a:r>
            <a:r>
              <a:rPr lang="en-US" sz="2400" dirty="0">
                <a:latin typeface="Times New Roman"/>
                <a:cs typeface="Times New Roman"/>
              </a:rPr>
              <a:t>of</a:t>
            </a:r>
            <a:r>
              <a:rPr lang="en-US" sz="2400" spc="-10" dirty="0">
                <a:latin typeface="Times New Roman"/>
                <a:cs typeface="Times New Roman"/>
              </a:rPr>
              <a:t> </a:t>
            </a:r>
            <a:r>
              <a:rPr lang="en-US" sz="2400" dirty="0">
                <a:latin typeface="Times New Roman"/>
                <a:cs typeface="Times New Roman"/>
              </a:rPr>
              <a:t>cell </a:t>
            </a:r>
            <a:r>
              <a:rPr lang="en-US" sz="2400" spc="-5" dirty="0">
                <a:latin typeface="Times New Roman"/>
                <a:cs typeface="Times New Roman"/>
              </a:rPr>
              <a:t>surface</a:t>
            </a:r>
            <a:r>
              <a:rPr lang="en-US" sz="2400" spc="-35" dirty="0">
                <a:latin typeface="Times New Roman"/>
                <a:cs typeface="Times New Roman"/>
              </a:rPr>
              <a:t> </a:t>
            </a:r>
            <a:r>
              <a:rPr lang="en-US" sz="2400" dirty="0">
                <a:latin typeface="Times New Roman"/>
                <a:cs typeface="Times New Roman"/>
              </a:rPr>
              <a:t>LDL</a:t>
            </a:r>
            <a:r>
              <a:rPr lang="en-US" sz="2400" spc="-114" dirty="0">
                <a:latin typeface="Times New Roman"/>
                <a:cs typeface="Times New Roman"/>
              </a:rPr>
              <a:t> </a:t>
            </a:r>
            <a:r>
              <a:rPr lang="en-US" sz="2400" dirty="0">
                <a:latin typeface="Times New Roman"/>
                <a:cs typeface="Times New Roman"/>
              </a:rPr>
              <a:t>receptors.</a:t>
            </a:r>
          </a:p>
        </p:txBody>
      </p:sp>
    </p:spTree>
    <p:extLst>
      <p:ext uri="{BB962C8B-B14F-4D97-AF65-F5344CB8AC3E}">
        <p14:creationId xmlns:p14="http://schemas.microsoft.com/office/powerpoint/2010/main" val="293025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A01DE-6E2A-141C-6AC6-3F584D17E79D}"/>
              </a:ext>
            </a:extLst>
          </p:cNvPr>
          <p:cNvSpPr>
            <a:spLocks noGrp="1"/>
          </p:cNvSpPr>
          <p:nvPr>
            <p:ph type="title"/>
          </p:nvPr>
        </p:nvSpPr>
        <p:spPr/>
        <p:txBody>
          <a:bodyPr/>
          <a:lstStyle/>
          <a:p>
            <a:r>
              <a:rPr lang="en-US" dirty="0"/>
              <a:t>Pharmacokinetics:</a:t>
            </a:r>
            <a:endParaRPr lang="en-IN" dirty="0"/>
          </a:p>
        </p:txBody>
      </p:sp>
      <p:sp>
        <p:nvSpPr>
          <p:cNvPr id="3" name="Content Placeholder 2">
            <a:extLst>
              <a:ext uri="{FF2B5EF4-FFF2-40B4-BE49-F238E27FC236}">
                <a16:creationId xmlns:a16="http://schemas.microsoft.com/office/drawing/2014/main" xmlns="" id="{745CCFCD-EDB6-EDF4-D0F6-D1F5ABF667FD}"/>
              </a:ext>
            </a:extLst>
          </p:cNvPr>
          <p:cNvSpPr>
            <a:spLocks noGrp="1"/>
          </p:cNvSpPr>
          <p:nvPr>
            <p:ph idx="1"/>
          </p:nvPr>
        </p:nvSpPr>
        <p:spPr>
          <a:xfrm>
            <a:off x="694299" y="1891689"/>
            <a:ext cx="11029615" cy="2130247"/>
          </a:xfrm>
        </p:spPr>
        <p:txBody>
          <a:bodyPr>
            <a:normAutofit/>
          </a:bodyPr>
          <a:lstStyle/>
          <a:p>
            <a:r>
              <a:rPr lang="en-US" sz="2400" dirty="0"/>
              <a:t>Orally given but neither absorbed nor metabolically altered by the intestine, </a:t>
            </a:r>
          </a:p>
          <a:p>
            <a:r>
              <a:rPr lang="en-US" sz="2400" dirty="0"/>
              <a:t>totally excreted in faeces.</a:t>
            </a:r>
          </a:p>
          <a:p>
            <a:r>
              <a:rPr lang="en-IN" sz="2400" dirty="0"/>
              <a:t>Adverse Effect</a:t>
            </a:r>
            <a:endParaRPr lang="en-US" sz="2400" dirty="0"/>
          </a:p>
        </p:txBody>
      </p:sp>
      <p:sp>
        <p:nvSpPr>
          <p:cNvPr id="5" name="TextBox 4">
            <a:extLst>
              <a:ext uri="{FF2B5EF4-FFF2-40B4-BE49-F238E27FC236}">
                <a16:creationId xmlns:a16="http://schemas.microsoft.com/office/drawing/2014/main" xmlns="" id="{65B917FC-74F3-8921-B254-EA85A242B0A5}"/>
              </a:ext>
            </a:extLst>
          </p:cNvPr>
          <p:cNvSpPr txBox="1"/>
          <p:nvPr/>
        </p:nvSpPr>
        <p:spPr>
          <a:xfrm>
            <a:off x="468086" y="4021936"/>
            <a:ext cx="6096000" cy="461665"/>
          </a:xfrm>
          <a:prstGeom prst="rect">
            <a:avLst/>
          </a:prstGeom>
          <a:noFill/>
        </p:spPr>
        <p:txBody>
          <a:bodyPr wrap="square">
            <a:spAutoFit/>
          </a:bodyPr>
          <a:lstStyle/>
          <a:p>
            <a:r>
              <a:rPr lang="en-US" sz="2400" b="1" i="0" spc="-5" dirty="0">
                <a:solidFill>
                  <a:schemeClr val="accent1">
                    <a:lumMod val="50000"/>
                  </a:schemeClr>
                </a:solidFill>
                <a:latin typeface="Times New Roman"/>
                <a:cs typeface="Times New Roman"/>
              </a:rPr>
              <a:t>ADVERSE EFFECTS</a:t>
            </a:r>
            <a:r>
              <a:rPr lang="en-US" sz="2400" b="1" i="0" spc="10" dirty="0">
                <a:solidFill>
                  <a:schemeClr val="accent1">
                    <a:lumMod val="50000"/>
                  </a:schemeClr>
                </a:solidFill>
                <a:latin typeface="Times New Roman"/>
                <a:cs typeface="Times New Roman"/>
              </a:rPr>
              <a:t> </a:t>
            </a:r>
            <a:endParaRPr lang="en-IN" sz="2400" b="1" dirty="0">
              <a:solidFill>
                <a:schemeClr val="accent1">
                  <a:lumMod val="50000"/>
                </a:schemeClr>
              </a:solidFill>
            </a:endParaRPr>
          </a:p>
        </p:txBody>
      </p:sp>
      <p:sp>
        <p:nvSpPr>
          <p:cNvPr id="7" name="TextBox 6">
            <a:extLst>
              <a:ext uri="{FF2B5EF4-FFF2-40B4-BE49-F238E27FC236}">
                <a16:creationId xmlns:a16="http://schemas.microsoft.com/office/drawing/2014/main" xmlns="" id="{862CFF69-45DE-5B33-908D-317616BB8DDF}"/>
              </a:ext>
            </a:extLst>
          </p:cNvPr>
          <p:cNvSpPr txBox="1"/>
          <p:nvPr/>
        </p:nvSpPr>
        <p:spPr>
          <a:xfrm>
            <a:off x="581192" y="4616015"/>
            <a:ext cx="9960429" cy="1764907"/>
          </a:xfrm>
          <a:prstGeom prst="rect">
            <a:avLst/>
          </a:prstGeom>
          <a:noFill/>
        </p:spPr>
        <p:txBody>
          <a:bodyPr wrap="square">
            <a:spAutoFit/>
          </a:bodyPr>
          <a:lstStyle/>
          <a:p>
            <a:pPr marL="355600" indent="-342900" algn="just">
              <a:lnSpc>
                <a:spcPct val="150000"/>
              </a:lnSpc>
              <a:spcBef>
                <a:spcPts val="1614"/>
              </a:spcBef>
              <a:buClr>
                <a:schemeClr val="accent1">
                  <a:lumMod val="60000"/>
                  <a:lumOff val="40000"/>
                </a:schemeClr>
              </a:buClr>
              <a:buSzPct val="95833"/>
              <a:buFont typeface="Wingdings" panose="05000000000000000000" pitchFamily="2" charset="2"/>
              <a:buChar char="§"/>
              <a:tabLst>
                <a:tab pos="267335" algn="l"/>
              </a:tabLst>
            </a:pPr>
            <a:r>
              <a:rPr lang="en-US" sz="2400" dirty="0">
                <a:solidFill>
                  <a:schemeClr val="tx2"/>
                </a:solidFill>
                <a:cs typeface="Times New Roman"/>
              </a:rPr>
              <a:t>Gastrointestin</a:t>
            </a:r>
            <a:r>
              <a:rPr lang="en-US" sz="2400" spc="-10" dirty="0">
                <a:solidFill>
                  <a:schemeClr val="tx2"/>
                </a:solidFill>
                <a:cs typeface="Times New Roman"/>
              </a:rPr>
              <a:t>a</a:t>
            </a:r>
            <a:r>
              <a:rPr lang="en-US" sz="2400" dirty="0">
                <a:solidFill>
                  <a:schemeClr val="tx2"/>
                </a:solidFill>
                <a:cs typeface="Times New Roman"/>
              </a:rPr>
              <a:t>l</a:t>
            </a:r>
            <a:r>
              <a:rPr lang="en-US" sz="2400" spc="-45" dirty="0">
                <a:solidFill>
                  <a:schemeClr val="tx2"/>
                </a:solidFill>
                <a:cs typeface="Times New Roman"/>
              </a:rPr>
              <a:t> </a:t>
            </a:r>
            <a:r>
              <a:rPr lang="en-US" sz="2400" dirty="0">
                <a:solidFill>
                  <a:schemeClr val="tx2"/>
                </a:solidFill>
                <a:cs typeface="Times New Roman"/>
              </a:rPr>
              <a:t>Disturbances:</a:t>
            </a:r>
            <a:r>
              <a:rPr lang="en-US" sz="2400" spc="-210" dirty="0">
                <a:solidFill>
                  <a:schemeClr val="tx2"/>
                </a:solidFill>
                <a:cs typeface="Times New Roman"/>
              </a:rPr>
              <a:t> </a:t>
            </a:r>
            <a:r>
              <a:rPr lang="en-US" sz="2400" spc="-10" dirty="0">
                <a:solidFill>
                  <a:schemeClr val="tx2"/>
                </a:solidFill>
                <a:cs typeface="Microsoft Himalaya"/>
              </a:rPr>
              <a:t>(</a:t>
            </a:r>
            <a:r>
              <a:rPr lang="en-US" sz="2400" dirty="0">
                <a:solidFill>
                  <a:schemeClr val="tx2"/>
                </a:solidFill>
                <a:cs typeface="Times New Roman"/>
              </a:rPr>
              <a:t>const</a:t>
            </a:r>
            <a:r>
              <a:rPr lang="en-US" sz="2400" spc="5" dirty="0">
                <a:solidFill>
                  <a:schemeClr val="tx2"/>
                </a:solidFill>
                <a:cs typeface="Times New Roman"/>
              </a:rPr>
              <a:t>i</a:t>
            </a:r>
            <a:r>
              <a:rPr lang="en-US" sz="2400" dirty="0">
                <a:solidFill>
                  <a:schemeClr val="tx2"/>
                </a:solidFill>
                <a:cs typeface="Times New Roman"/>
              </a:rPr>
              <a:t>pa</a:t>
            </a:r>
            <a:r>
              <a:rPr lang="en-US" sz="2400" spc="-10" dirty="0">
                <a:solidFill>
                  <a:schemeClr val="tx2"/>
                </a:solidFill>
                <a:cs typeface="Times New Roman"/>
              </a:rPr>
              <a:t>ti</a:t>
            </a:r>
            <a:r>
              <a:rPr lang="en-US" sz="2400" dirty="0">
                <a:solidFill>
                  <a:schemeClr val="tx2"/>
                </a:solidFill>
                <a:cs typeface="Times New Roman"/>
              </a:rPr>
              <a:t>on,</a:t>
            </a:r>
            <a:r>
              <a:rPr lang="en-US" sz="2400" spc="-40" dirty="0">
                <a:solidFill>
                  <a:schemeClr val="tx2"/>
                </a:solidFill>
                <a:cs typeface="Times New Roman"/>
              </a:rPr>
              <a:t> </a:t>
            </a:r>
            <a:r>
              <a:rPr lang="en-US" sz="2400" dirty="0">
                <a:solidFill>
                  <a:schemeClr val="tx2"/>
                </a:solidFill>
                <a:cs typeface="Times New Roman"/>
              </a:rPr>
              <a:t>nausea,</a:t>
            </a:r>
            <a:r>
              <a:rPr lang="en-US" sz="2400" spc="-10" dirty="0">
                <a:solidFill>
                  <a:schemeClr val="tx2"/>
                </a:solidFill>
                <a:cs typeface="Times New Roman"/>
              </a:rPr>
              <a:t> </a:t>
            </a:r>
            <a:r>
              <a:rPr lang="en-US" sz="2400" dirty="0">
                <a:solidFill>
                  <a:schemeClr val="tx2"/>
                </a:solidFill>
                <a:cs typeface="Times New Roman"/>
              </a:rPr>
              <a:t>and flatulence).</a:t>
            </a:r>
          </a:p>
          <a:p>
            <a:pPr marL="355600" marR="5080" indent="-342900" algn="just">
              <a:lnSpc>
                <a:spcPct val="150000"/>
              </a:lnSpc>
              <a:spcBef>
                <a:spcPts val="580"/>
              </a:spcBef>
              <a:buClr>
                <a:schemeClr val="accent1">
                  <a:lumMod val="60000"/>
                  <a:lumOff val="40000"/>
                </a:schemeClr>
              </a:buClr>
              <a:buSzPct val="95833"/>
              <a:buFont typeface="Wingdings" panose="05000000000000000000" pitchFamily="2" charset="2"/>
              <a:buChar char="§"/>
              <a:tabLst>
                <a:tab pos="267335" algn="l"/>
              </a:tabLst>
            </a:pPr>
            <a:r>
              <a:rPr lang="en-US" sz="2400" spc="-5" dirty="0">
                <a:solidFill>
                  <a:schemeClr val="tx2"/>
                </a:solidFill>
                <a:cs typeface="Times New Roman"/>
              </a:rPr>
              <a:t>Impaired </a:t>
            </a:r>
            <a:r>
              <a:rPr lang="en-US" sz="2400" dirty="0">
                <a:solidFill>
                  <a:schemeClr val="tx2"/>
                </a:solidFill>
                <a:cs typeface="Times New Roman"/>
              </a:rPr>
              <a:t>absorptions: </a:t>
            </a:r>
            <a:r>
              <a:rPr lang="en-US" sz="2400" spc="-5" dirty="0">
                <a:solidFill>
                  <a:schemeClr val="tx2"/>
                </a:solidFill>
                <a:cs typeface="Times New Roman"/>
              </a:rPr>
              <a:t>At </a:t>
            </a:r>
            <a:r>
              <a:rPr lang="en-US" sz="2400" dirty="0">
                <a:solidFill>
                  <a:schemeClr val="tx2"/>
                </a:solidFill>
                <a:cs typeface="Times New Roman"/>
              </a:rPr>
              <a:t>high </a:t>
            </a:r>
            <a:r>
              <a:rPr lang="en-US" sz="2400" spc="-5" dirty="0">
                <a:solidFill>
                  <a:schemeClr val="tx2"/>
                </a:solidFill>
                <a:cs typeface="Times New Roman"/>
              </a:rPr>
              <a:t>doses, cholestyramine </a:t>
            </a:r>
            <a:r>
              <a:rPr lang="en-US" sz="2400" dirty="0">
                <a:solidFill>
                  <a:schemeClr val="tx2"/>
                </a:solidFill>
                <a:cs typeface="Times New Roman"/>
              </a:rPr>
              <a:t>and colestipol</a:t>
            </a:r>
            <a:r>
              <a:rPr lang="en-US" sz="2400" spc="-40" dirty="0">
                <a:solidFill>
                  <a:schemeClr val="tx2"/>
                </a:solidFill>
                <a:cs typeface="Times New Roman"/>
              </a:rPr>
              <a:t>, </a:t>
            </a:r>
            <a:r>
              <a:rPr lang="en-US" sz="2400" spc="-5" dirty="0">
                <a:solidFill>
                  <a:schemeClr val="tx2"/>
                </a:solidFill>
                <a:cs typeface="Times New Roman"/>
              </a:rPr>
              <a:t>impair</a:t>
            </a:r>
            <a:r>
              <a:rPr lang="en-US" sz="2400" dirty="0">
                <a:solidFill>
                  <a:schemeClr val="tx2"/>
                </a:solidFill>
                <a:cs typeface="Times New Roman"/>
              </a:rPr>
              <a:t> the</a:t>
            </a:r>
            <a:r>
              <a:rPr lang="en-US" sz="2400" spc="-20" dirty="0">
                <a:solidFill>
                  <a:schemeClr val="tx2"/>
                </a:solidFill>
                <a:cs typeface="Times New Roman"/>
              </a:rPr>
              <a:t> </a:t>
            </a:r>
            <a:r>
              <a:rPr lang="en-US" sz="2400" dirty="0">
                <a:solidFill>
                  <a:schemeClr val="tx2"/>
                </a:solidFill>
                <a:cs typeface="Times New Roman"/>
              </a:rPr>
              <a:t>absorption</a:t>
            </a:r>
            <a:r>
              <a:rPr lang="en-US" sz="2400" spc="-25" dirty="0">
                <a:solidFill>
                  <a:schemeClr val="tx2"/>
                </a:solidFill>
                <a:cs typeface="Times New Roman"/>
              </a:rPr>
              <a:t> </a:t>
            </a:r>
            <a:r>
              <a:rPr lang="en-US" sz="2400" dirty="0">
                <a:solidFill>
                  <a:schemeClr val="tx2"/>
                </a:solidFill>
                <a:cs typeface="Times New Roman"/>
              </a:rPr>
              <a:t>of</a:t>
            </a:r>
            <a:r>
              <a:rPr lang="en-US" sz="2400" spc="-15" dirty="0">
                <a:solidFill>
                  <a:schemeClr val="tx2"/>
                </a:solidFill>
                <a:cs typeface="Times New Roman"/>
              </a:rPr>
              <a:t> </a:t>
            </a:r>
            <a:r>
              <a:rPr lang="en-US" sz="2400" dirty="0">
                <a:solidFill>
                  <a:schemeClr val="tx2"/>
                </a:solidFill>
                <a:cs typeface="Times New Roman"/>
              </a:rPr>
              <a:t>the fat-soluble</a:t>
            </a:r>
            <a:r>
              <a:rPr lang="en-US" sz="2400" spc="-40" dirty="0">
                <a:solidFill>
                  <a:schemeClr val="tx2"/>
                </a:solidFill>
                <a:cs typeface="Times New Roman"/>
              </a:rPr>
              <a:t> </a:t>
            </a:r>
            <a:r>
              <a:rPr lang="en-US" sz="2400" spc="-5" dirty="0">
                <a:solidFill>
                  <a:schemeClr val="tx2"/>
                </a:solidFill>
                <a:cs typeface="Times New Roman"/>
              </a:rPr>
              <a:t>vitamins</a:t>
            </a:r>
            <a:r>
              <a:rPr lang="en-US" sz="2400" dirty="0">
                <a:solidFill>
                  <a:schemeClr val="tx2"/>
                </a:solidFill>
                <a:cs typeface="Times New Roman"/>
              </a:rPr>
              <a:t> </a:t>
            </a:r>
            <a:r>
              <a:rPr lang="en-US" sz="2400" spc="-5" dirty="0">
                <a:solidFill>
                  <a:schemeClr val="tx2"/>
                </a:solidFill>
                <a:cs typeface="Times New Roman"/>
              </a:rPr>
              <a:t>(A,</a:t>
            </a:r>
            <a:r>
              <a:rPr lang="en-US" sz="2400" dirty="0">
                <a:solidFill>
                  <a:schemeClr val="tx2"/>
                </a:solidFill>
                <a:cs typeface="Times New Roman"/>
              </a:rPr>
              <a:t> </a:t>
            </a:r>
            <a:r>
              <a:rPr lang="en-US" sz="2400" spc="-10" dirty="0">
                <a:solidFill>
                  <a:schemeClr val="tx2"/>
                </a:solidFill>
                <a:cs typeface="Times New Roman"/>
              </a:rPr>
              <a:t>D,</a:t>
            </a:r>
            <a:r>
              <a:rPr lang="en-US" sz="2400" spc="5" dirty="0">
                <a:solidFill>
                  <a:schemeClr val="tx2"/>
                </a:solidFill>
                <a:cs typeface="Times New Roman"/>
              </a:rPr>
              <a:t> </a:t>
            </a:r>
            <a:r>
              <a:rPr lang="en-US" sz="2400" dirty="0">
                <a:solidFill>
                  <a:schemeClr val="tx2"/>
                </a:solidFill>
                <a:cs typeface="Times New Roman"/>
              </a:rPr>
              <a:t>E, and</a:t>
            </a:r>
            <a:r>
              <a:rPr lang="en-US" sz="2400" spc="-15" dirty="0">
                <a:solidFill>
                  <a:schemeClr val="tx2"/>
                </a:solidFill>
                <a:cs typeface="Times New Roman"/>
              </a:rPr>
              <a:t> </a:t>
            </a:r>
            <a:r>
              <a:rPr lang="en-US" sz="2400" spc="-5" dirty="0">
                <a:solidFill>
                  <a:schemeClr val="tx2"/>
                </a:solidFill>
                <a:cs typeface="Times New Roman"/>
              </a:rPr>
              <a:t>K).</a:t>
            </a:r>
            <a:endParaRPr lang="en-US" sz="2400" dirty="0">
              <a:solidFill>
                <a:schemeClr val="tx2"/>
              </a:solidFill>
              <a:cs typeface="Times New Roman"/>
            </a:endParaRPr>
          </a:p>
        </p:txBody>
      </p:sp>
    </p:spTree>
    <p:extLst>
      <p:ext uri="{BB962C8B-B14F-4D97-AF65-F5344CB8AC3E}">
        <p14:creationId xmlns:p14="http://schemas.microsoft.com/office/powerpoint/2010/main" val="319358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77BD0-122B-75D8-AA7A-3F658BE70EB1}"/>
              </a:ext>
            </a:extLst>
          </p:cNvPr>
          <p:cNvSpPr>
            <a:spLocks noGrp="1"/>
          </p:cNvSpPr>
          <p:nvPr>
            <p:ph type="title"/>
          </p:nvPr>
        </p:nvSpPr>
        <p:spPr/>
        <p:txBody>
          <a:bodyPr/>
          <a:lstStyle/>
          <a:p>
            <a:r>
              <a:rPr lang="en-IN" dirty="0"/>
              <a:t>LIPOPROTEIN-LIPASE ACTIVATORS(Fibrates): </a:t>
            </a:r>
          </a:p>
        </p:txBody>
      </p:sp>
      <p:sp>
        <p:nvSpPr>
          <p:cNvPr id="3" name="Content Placeholder 2">
            <a:extLst>
              <a:ext uri="{FF2B5EF4-FFF2-40B4-BE49-F238E27FC236}">
                <a16:creationId xmlns:a16="http://schemas.microsoft.com/office/drawing/2014/main" xmlns="" id="{CC71C8EA-0D92-1C91-D710-0B33684868D7}"/>
              </a:ext>
            </a:extLst>
          </p:cNvPr>
          <p:cNvSpPr>
            <a:spLocks noGrp="1"/>
          </p:cNvSpPr>
          <p:nvPr>
            <p:ph idx="1"/>
          </p:nvPr>
        </p:nvSpPr>
        <p:spPr>
          <a:xfrm>
            <a:off x="581192" y="1883229"/>
            <a:ext cx="11029616" cy="4844143"/>
          </a:xfrm>
        </p:spPr>
        <p:txBody>
          <a:bodyPr>
            <a:normAutofit/>
          </a:bodyPr>
          <a:lstStyle/>
          <a:p>
            <a:pPr algn="just">
              <a:lnSpc>
                <a:spcPct val="150000"/>
              </a:lnSpc>
            </a:pPr>
            <a:r>
              <a:rPr lang="en-US" sz="2400" dirty="0"/>
              <a:t>The fibrates </a:t>
            </a:r>
            <a:r>
              <a:rPr lang="en-US" sz="2400" b="1" dirty="0"/>
              <a:t>primarily activate lipoprotein lipase </a:t>
            </a:r>
            <a:r>
              <a:rPr lang="en-US" sz="2400" dirty="0"/>
              <a:t>which is a key enzyme in the degradation of VLDL resulting in the lowering of circulating TGs. </a:t>
            </a:r>
          </a:p>
          <a:p>
            <a:pPr algn="just">
              <a:lnSpc>
                <a:spcPct val="150000"/>
              </a:lnSpc>
            </a:pPr>
            <a:r>
              <a:rPr lang="en-US" sz="2400" dirty="0"/>
              <a:t>Fibrates lower VLDL levels through PPAR-</a:t>
            </a:r>
            <a:r>
              <a:rPr lang="el-GR" sz="2400" dirty="0"/>
              <a:t>α</a:t>
            </a:r>
            <a:r>
              <a:rPr lang="en-US" sz="2400" dirty="0"/>
              <a:t>-mediated stimulation of fatty acid oxidation, inhibition of triglyceride synthesis, and reduced expression of </a:t>
            </a:r>
            <a:r>
              <a:rPr lang="en-US" sz="2400" dirty="0" err="1"/>
              <a:t>apoC</a:t>
            </a:r>
            <a:r>
              <a:rPr lang="en-US" sz="2400" dirty="0"/>
              <a:t>-III. This latter effect enhances the action of lipoprotein lipase because </a:t>
            </a:r>
            <a:r>
              <a:rPr lang="en-US" sz="2400" dirty="0" err="1"/>
              <a:t>apoC</a:t>
            </a:r>
            <a:r>
              <a:rPr lang="en-US" sz="2400" dirty="0"/>
              <a:t>-III normally serves as an inhibitor of this enzyme.</a:t>
            </a:r>
          </a:p>
          <a:p>
            <a:pPr algn="just">
              <a:lnSpc>
                <a:spcPct val="150000"/>
              </a:lnSpc>
            </a:pPr>
            <a:r>
              <a:rPr lang="en-IN" sz="2400" dirty="0"/>
              <a:t>PPAR-</a:t>
            </a:r>
            <a:r>
              <a:rPr lang="el-GR" sz="2400" dirty="0"/>
              <a:t>α </a:t>
            </a:r>
            <a:r>
              <a:rPr lang="en-IN" sz="2400" dirty="0"/>
              <a:t>may also mediate enhanced LDL receptor expression in the liver seen particularly with second-generation fibrates like bezafibrate, and fenofibrate. </a:t>
            </a:r>
          </a:p>
        </p:txBody>
      </p:sp>
    </p:spTree>
    <p:extLst>
      <p:ext uri="{BB962C8B-B14F-4D97-AF65-F5344CB8AC3E}">
        <p14:creationId xmlns:p14="http://schemas.microsoft.com/office/powerpoint/2010/main" val="4158617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26FCBB-DB18-4320-9D67-B623AA17B541}"/>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xmlns="" id="{27E6FDCE-3E03-3BE2-DB6B-6995FFE8FA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9688" y="251690"/>
            <a:ext cx="9005912" cy="6606310"/>
          </a:xfrm>
        </p:spPr>
      </p:pic>
    </p:spTree>
    <p:extLst>
      <p:ext uri="{BB962C8B-B14F-4D97-AF65-F5344CB8AC3E}">
        <p14:creationId xmlns:p14="http://schemas.microsoft.com/office/powerpoint/2010/main" val="356773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70FDC8-1973-6644-CF71-2411B2D1172E}"/>
              </a:ext>
            </a:extLst>
          </p:cNvPr>
          <p:cNvSpPr>
            <a:spLocks noGrp="1"/>
          </p:cNvSpPr>
          <p:nvPr>
            <p:ph type="title"/>
          </p:nvPr>
        </p:nvSpPr>
        <p:spPr/>
        <p:txBody>
          <a:bodyPr/>
          <a:lstStyle/>
          <a:p>
            <a:r>
              <a:rPr lang="en-IN" sz="2800" b="1" spc="-5" dirty="0">
                <a:latin typeface="Times New Roman"/>
                <a:cs typeface="Times New Roman"/>
              </a:rPr>
              <a:t>Pharmacokinetics</a:t>
            </a:r>
            <a:endParaRPr lang="en-IN" dirty="0"/>
          </a:p>
        </p:txBody>
      </p:sp>
      <p:sp>
        <p:nvSpPr>
          <p:cNvPr id="3" name="Content Placeholder 2">
            <a:extLst>
              <a:ext uri="{FF2B5EF4-FFF2-40B4-BE49-F238E27FC236}">
                <a16:creationId xmlns:a16="http://schemas.microsoft.com/office/drawing/2014/main" xmlns="" id="{F2CAFD16-DDAE-1E4B-2BCA-C4075304F9E9}"/>
              </a:ext>
            </a:extLst>
          </p:cNvPr>
          <p:cNvSpPr>
            <a:spLocks noGrp="1"/>
          </p:cNvSpPr>
          <p:nvPr>
            <p:ph idx="1"/>
          </p:nvPr>
        </p:nvSpPr>
        <p:spPr>
          <a:xfrm>
            <a:off x="868470" y="2180496"/>
            <a:ext cx="10742338" cy="3975348"/>
          </a:xfrm>
        </p:spPr>
        <p:txBody>
          <a:bodyPr>
            <a:normAutofit/>
          </a:bodyPr>
          <a:lstStyle/>
          <a:p>
            <a:pPr marL="12700" marR="222885" algn="just">
              <a:lnSpc>
                <a:spcPct val="140100"/>
              </a:lnSpc>
              <a:spcBef>
                <a:spcPts val="155"/>
              </a:spcBef>
            </a:pPr>
            <a:r>
              <a:rPr lang="en-IN" sz="2600" spc="-5" dirty="0">
                <a:latin typeface="Times New Roman"/>
                <a:cs typeface="Times New Roman"/>
              </a:rPr>
              <a:t>Gemfibrozil </a:t>
            </a:r>
            <a:r>
              <a:rPr lang="en-IN" sz="2600" dirty="0">
                <a:latin typeface="Times New Roman"/>
                <a:cs typeface="Times New Roman"/>
              </a:rPr>
              <a:t>and </a:t>
            </a:r>
            <a:r>
              <a:rPr lang="en-IN" sz="2600" spc="-5" dirty="0">
                <a:latin typeface="Times New Roman"/>
                <a:cs typeface="Times New Roman"/>
              </a:rPr>
              <a:t>fenofibrate </a:t>
            </a:r>
            <a:r>
              <a:rPr lang="en-IN" sz="2600" dirty="0">
                <a:latin typeface="Times New Roman"/>
                <a:cs typeface="Times New Roman"/>
              </a:rPr>
              <a:t>are </a:t>
            </a:r>
            <a:r>
              <a:rPr lang="en-IN" sz="2600" spc="-5" dirty="0">
                <a:latin typeface="Times New Roman"/>
                <a:cs typeface="Times New Roman"/>
              </a:rPr>
              <a:t>completely </a:t>
            </a:r>
            <a:r>
              <a:rPr lang="en-IN" sz="2600" dirty="0">
                <a:latin typeface="Times New Roman"/>
                <a:cs typeface="Times New Roman"/>
              </a:rPr>
              <a:t>absorbed after </a:t>
            </a:r>
            <a:r>
              <a:rPr lang="en-IN" sz="2600" dirty="0">
                <a:solidFill>
                  <a:srgbClr val="C00000"/>
                </a:solidFill>
                <a:latin typeface="Times New Roman"/>
                <a:cs typeface="Times New Roman"/>
              </a:rPr>
              <a:t>oral </a:t>
            </a:r>
            <a:r>
              <a:rPr lang="en-IN" sz="2600" spc="-5" dirty="0">
                <a:latin typeface="Times New Roman"/>
                <a:cs typeface="Times New Roman"/>
              </a:rPr>
              <a:t>administration.</a:t>
            </a:r>
            <a:endParaRPr lang="en-IN" sz="2600" dirty="0">
              <a:latin typeface="Times New Roman"/>
              <a:cs typeface="Times New Roman"/>
            </a:endParaRPr>
          </a:p>
          <a:p>
            <a:pPr marL="12700" marR="5080" algn="just">
              <a:lnSpc>
                <a:spcPct val="140000"/>
              </a:lnSpc>
              <a:spcBef>
                <a:spcPts val="575"/>
              </a:spcBef>
            </a:pPr>
            <a:r>
              <a:rPr lang="en-IN" sz="2600" dirty="0">
                <a:latin typeface="Times New Roman"/>
                <a:cs typeface="Times New Roman"/>
              </a:rPr>
              <a:t>Fenofibrate</a:t>
            </a:r>
            <a:r>
              <a:rPr lang="en-IN" sz="2600" spc="-20" dirty="0">
                <a:latin typeface="Times New Roman"/>
                <a:cs typeface="Times New Roman"/>
              </a:rPr>
              <a:t> </a:t>
            </a:r>
            <a:r>
              <a:rPr lang="en-IN" sz="2600" spc="-5" dirty="0">
                <a:latin typeface="Times New Roman"/>
                <a:cs typeface="Times New Roman"/>
              </a:rPr>
              <a:t>is </a:t>
            </a:r>
            <a:r>
              <a:rPr lang="en-IN" sz="2600" dirty="0">
                <a:latin typeface="Times New Roman"/>
                <a:cs typeface="Times New Roman"/>
              </a:rPr>
              <a:t>a</a:t>
            </a:r>
            <a:r>
              <a:rPr lang="en-IN" sz="2600" spc="-20" dirty="0">
                <a:latin typeface="Times New Roman"/>
                <a:cs typeface="Times New Roman"/>
              </a:rPr>
              <a:t> </a:t>
            </a:r>
            <a:r>
              <a:rPr lang="en-IN" sz="2600" dirty="0">
                <a:solidFill>
                  <a:srgbClr val="C00000"/>
                </a:solidFill>
                <a:latin typeface="Times New Roman"/>
                <a:cs typeface="Times New Roman"/>
              </a:rPr>
              <a:t>prodrug</a:t>
            </a:r>
            <a:r>
              <a:rPr lang="en-IN" sz="2600" dirty="0">
                <a:latin typeface="Times New Roman"/>
                <a:cs typeface="Times New Roman"/>
              </a:rPr>
              <a:t>,</a:t>
            </a:r>
            <a:r>
              <a:rPr lang="en-IN" sz="2600" spc="-5" dirty="0">
                <a:latin typeface="Times New Roman"/>
                <a:cs typeface="Times New Roman"/>
              </a:rPr>
              <a:t> </a:t>
            </a:r>
            <a:r>
              <a:rPr lang="en-IN" sz="2600" dirty="0">
                <a:latin typeface="Times New Roman"/>
                <a:cs typeface="Times New Roman"/>
              </a:rPr>
              <a:t>which</a:t>
            </a:r>
            <a:r>
              <a:rPr lang="en-IN" sz="2600" spc="-15" dirty="0">
                <a:latin typeface="Times New Roman"/>
                <a:cs typeface="Times New Roman"/>
              </a:rPr>
              <a:t> </a:t>
            </a:r>
            <a:r>
              <a:rPr lang="en-IN" sz="2600" spc="-5" dirty="0">
                <a:latin typeface="Times New Roman"/>
                <a:cs typeface="Times New Roman"/>
              </a:rPr>
              <a:t>is </a:t>
            </a:r>
            <a:r>
              <a:rPr lang="en-IN" sz="2600" dirty="0">
                <a:latin typeface="Times New Roman"/>
                <a:cs typeface="Times New Roman"/>
              </a:rPr>
              <a:t>converted</a:t>
            </a:r>
            <a:r>
              <a:rPr lang="en-IN" sz="2600" spc="-45" dirty="0">
                <a:latin typeface="Times New Roman"/>
                <a:cs typeface="Times New Roman"/>
              </a:rPr>
              <a:t> </a:t>
            </a:r>
            <a:r>
              <a:rPr lang="en-IN" sz="2600" dirty="0">
                <a:latin typeface="Times New Roman"/>
                <a:cs typeface="Times New Roman"/>
              </a:rPr>
              <a:t>to</a:t>
            </a:r>
            <a:r>
              <a:rPr lang="en-IN" sz="2600" spc="-15" dirty="0">
                <a:latin typeface="Times New Roman"/>
                <a:cs typeface="Times New Roman"/>
              </a:rPr>
              <a:t> </a:t>
            </a:r>
            <a:r>
              <a:rPr lang="en-IN" sz="2600" dirty="0">
                <a:latin typeface="Times New Roman"/>
                <a:cs typeface="Times New Roman"/>
              </a:rPr>
              <a:t>the</a:t>
            </a:r>
            <a:r>
              <a:rPr lang="en-IN" sz="2600" spc="-15" dirty="0">
                <a:latin typeface="Times New Roman"/>
                <a:cs typeface="Times New Roman"/>
              </a:rPr>
              <a:t> </a:t>
            </a:r>
            <a:r>
              <a:rPr lang="en-IN" sz="2600" dirty="0">
                <a:latin typeface="Times New Roman"/>
                <a:cs typeface="Times New Roman"/>
              </a:rPr>
              <a:t>active</a:t>
            </a:r>
            <a:r>
              <a:rPr lang="en-IN" sz="2600" spc="-40" dirty="0">
                <a:latin typeface="Times New Roman"/>
                <a:cs typeface="Times New Roman"/>
              </a:rPr>
              <a:t> </a:t>
            </a:r>
            <a:r>
              <a:rPr lang="en-IN" sz="2600" spc="-5" dirty="0">
                <a:latin typeface="Times New Roman"/>
                <a:cs typeface="Times New Roman"/>
              </a:rPr>
              <a:t>moiety </a:t>
            </a:r>
            <a:r>
              <a:rPr lang="en-IN" sz="2600" spc="-5" dirty="0" err="1">
                <a:latin typeface="Times New Roman"/>
                <a:cs typeface="Times New Roman"/>
              </a:rPr>
              <a:t>fenofibric</a:t>
            </a:r>
            <a:r>
              <a:rPr lang="en-IN" sz="2600" spc="-20" dirty="0">
                <a:latin typeface="Times New Roman"/>
                <a:cs typeface="Times New Roman"/>
              </a:rPr>
              <a:t> </a:t>
            </a:r>
            <a:r>
              <a:rPr lang="en-IN" sz="2600" dirty="0">
                <a:latin typeface="Times New Roman"/>
                <a:cs typeface="Times New Roman"/>
              </a:rPr>
              <a:t>acid.</a:t>
            </a:r>
          </a:p>
          <a:p>
            <a:pPr marL="12700" algn="just">
              <a:lnSpc>
                <a:spcPct val="100000"/>
              </a:lnSpc>
              <a:spcBef>
                <a:spcPts val="1730"/>
              </a:spcBef>
            </a:pPr>
            <a:r>
              <a:rPr lang="en-IN" sz="2600" dirty="0">
                <a:latin typeface="Times New Roman"/>
                <a:cs typeface="Times New Roman"/>
              </a:rPr>
              <a:t>Both</a:t>
            </a:r>
            <a:r>
              <a:rPr lang="en-IN" sz="2600" spc="-15" dirty="0">
                <a:latin typeface="Times New Roman"/>
                <a:cs typeface="Times New Roman"/>
              </a:rPr>
              <a:t> </a:t>
            </a:r>
            <a:r>
              <a:rPr lang="en-IN" sz="2600" dirty="0">
                <a:latin typeface="Times New Roman"/>
                <a:cs typeface="Times New Roman"/>
              </a:rPr>
              <a:t>drugs </a:t>
            </a:r>
            <a:r>
              <a:rPr lang="en-IN" sz="2600" spc="-10" dirty="0">
                <a:latin typeface="Times New Roman"/>
                <a:cs typeface="Times New Roman"/>
              </a:rPr>
              <a:t>undergo</a:t>
            </a:r>
            <a:r>
              <a:rPr lang="en-IN" sz="2600" spc="5" dirty="0">
                <a:latin typeface="Times New Roman"/>
                <a:cs typeface="Times New Roman"/>
              </a:rPr>
              <a:t> </a:t>
            </a:r>
            <a:r>
              <a:rPr lang="en-IN" sz="2600" dirty="0">
                <a:latin typeface="Times New Roman"/>
                <a:cs typeface="Times New Roman"/>
              </a:rPr>
              <a:t>extensive</a:t>
            </a:r>
            <a:r>
              <a:rPr lang="en-IN" sz="2600" spc="-35" dirty="0">
                <a:latin typeface="Times New Roman"/>
                <a:cs typeface="Times New Roman"/>
              </a:rPr>
              <a:t> </a:t>
            </a:r>
            <a:r>
              <a:rPr lang="en-IN" sz="2600" spc="-5" dirty="0">
                <a:latin typeface="Times New Roman"/>
                <a:cs typeface="Times New Roman"/>
              </a:rPr>
              <a:t>biotransformation</a:t>
            </a:r>
            <a:endParaRPr lang="en-IN" sz="2600" dirty="0">
              <a:latin typeface="Times New Roman"/>
              <a:cs typeface="Times New Roman"/>
            </a:endParaRPr>
          </a:p>
          <a:p>
            <a:pPr marL="12700" algn="just">
              <a:lnSpc>
                <a:spcPct val="100000"/>
              </a:lnSpc>
              <a:spcBef>
                <a:spcPts val="1730"/>
              </a:spcBef>
            </a:pPr>
            <a:r>
              <a:rPr lang="en-IN" sz="2600" dirty="0">
                <a:latin typeface="Times New Roman"/>
                <a:cs typeface="Times New Roman"/>
              </a:rPr>
              <a:t>Excreted</a:t>
            </a:r>
            <a:r>
              <a:rPr lang="en-IN" sz="2600" spc="-50" dirty="0">
                <a:latin typeface="Times New Roman"/>
                <a:cs typeface="Times New Roman"/>
              </a:rPr>
              <a:t> </a:t>
            </a:r>
            <a:r>
              <a:rPr lang="en-IN" sz="2600" dirty="0">
                <a:latin typeface="Times New Roman"/>
                <a:cs typeface="Times New Roman"/>
              </a:rPr>
              <a:t>in</a:t>
            </a:r>
            <a:r>
              <a:rPr lang="en-IN" sz="2600" spc="-20" dirty="0">
                <a:latin typeface="Times New Roman"/>
                <a:cs typeface="Times New Roman"/>
              </a:rPr>
              <a:t> </a:t>
            </a:r>
            <a:r>
              <a:rPr lang="en-IN" sz="2600" dirty="0">
                <a:latin typeface="Times New Roman"/>
                <a:cs typeface="Times New Roman"/>
              </a:rPr>
              <a:t>the</a:t>
            </a:r>
            <a:r>
              <a:rPr lang="en-IN" sz="2600" spc="-10" dirty="0">
                <a:latin typeface="Times New Roman"/>
                <a:cs typeface="Times New Roman"/>
              </a:rPr>
              <a:t> </a:t>
            </a:r>
            <a:r>
              <a:rPr lang="en-IN" sz="2600" dirty="0">
                <a:solidFill>
                  <a:srgbClr val="C00000"/>
                </a:solidFill>
                <a:latin typeface="Times New Roman"/>
                <a:cs typeface="Times New Roman"/>
              </a:rPr>
              <a:t>urine</a:t>
            </a:r>
            <a:r>
              <a:rPr lang="en-IN" sz="2600" spc="-30" dirty="0">
                <a:solidFill>
                  <a:srgbClr val="C00000"/>
                </a:solidFill>
                <a:latin typeface="Times New Roman"/>
                <a:cs typeface="Times New Roman"/>
              </a:rPr>
              <a:t> </a:t>
            </a:r>
            <a:r>
              <a:rPr lang="en-IN" sz="2600" spc="-5" dirty="0">
                <a:latin typeface="Times New Roman"/>
                <a:cs typeface="Times New Roman"/>
              </a:rPr>
              <a:t>as</a:t>
            </a:r>
            <a:r>
              <a:rPr lang="en-IN" sz="2600" spc="-10" dirty="0">
                <a:latin typeface="Times New Roman"/>
                <a:cs typeface="Times New Roman"/>
              </a:rPr>
              <a:t> </a:t>
            </a:r>
            <a:r>
              <a:rPr lang="en-IN" sz="2600" dirty="0">
                <a:latin typeface="Times New Roman"/>
                <a:cs typeface="Times New Roman"/>
              </a:rPr>
              <a:t>glucuronide</a:t>
            </a:r>
            <a:r>
              <a:rPr lang="en-IN" sz="2600" spc="-35" dirty="0">
                <a:latin typeface="Times New Roman"/>
                <a:cs typeface="Times New Roman"/>
              </a:rPr>
              <a:t> </a:t>
            </a:r>
            <a:r>
              <a:rPr lang="en-IN" sz="2600" dirty="0">
                <a:latin typeface="Times New Roman"/>
                <a:cs typeface="Times New Roman"/>
              </a:rPr>
              <a:t>conjugates.</a:t>
            </a:r>
          </a:p>
          <a:p>
            <a:endParaRPr lang="en-IN" sz="2400" dirty="0"/>
          </a:p>
        </p:txBody>
      </p:sp>
    </p:spTree>
    <p:extLst>
      <p:ext uri="{BB962C8B-B14F-4D97-AF65-F5344CB8AC3E}">
        <p14:creationId xmlns:p14="http://schemas.microsoft.com/office/powerpoint/2010/main" val="284182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34ECC-85E2-AAE5-6861-032115D0D5A0}"/>
              </a:ext>
            </a:extLst>
          </p:cNvPr>
          <p:cNvSpPr>
            <a:spLocks noGrp="1"/>
          </p:cNvSpPr>
          <p:nvPr>
            <p:ph type="title"/>
          </p:nvPr>
        </p:nvSpPr>
        <p:spPr/>
        <p:txBody>
          <a:bodyPr/>
          <a:lstStyle/>
          <a:p>
            <a:r>
              <a:rPr lang="en-IN" sz="2800" b="1" i="0" spc="-5" dirty="0">
                <a:latin typeface="Times New Roman"/>
                <a:cs typeface="Times New Roman"/>
              </a:rPr>
              <a:t>Adverse</a:t>
            </a:r>
            <a:r>
              <a:rPr lang="en-IN" sz="2800" b="1" i="0" spc="-10" dirty="0">
                <a:latin typeface="Times New Roman"/>
                <a:cs typeface="Times New Roman"/>
              </a:rPr>
              <a:t> </a:t>
            </a:r>
            <a:r>
              <a:rPr lang="en-IN" sz="2800" b="1" i="0" spc="-5" dirty="0">
                <a:latin typeface="Times New Roman"/>
                <a:cs typeface="Times New Roman"/>
              </a:rPr>
              <a:t>effects</a:t>
            </a:r>
            <a:r>
              <a:rPr lang="en-IN" sz="2800" b="1" i="0" dirty="0">
                <a:latin typeface="Times New Roman"/>
                <a:cs typeface="Times New Roman"/>
              </a:rPr>
              <a:t> </a:t>
            </a:r>
            <a:r>
              <a:rPr lang="en-IN" sz="2800" b="1" i="0" spc="-5" dirty="0">
                <a:latin typeface="Times New Roman"/>
                <a:cs typeface="Times New Roman"/>
              </a:rPr>
              <a:t>of</a:t>
            </a:r>
            <a:r>
              <a:rPr lang="en-IN" sz="2800" b="1" i="0" spc="5" dirty="0">
                <a:latin typeface="Times New Roman"/>
                <a:cs typeface="Times New Roman"/>
              </a:rPr>
              <a:t> </a:t>
            </a:r>
            <a:r>
              <a:rPr lang="en-IN" sz="2800" b="1" i="0" spc="-5" dirty="0">
                <a:latin typeface="Times New Roman"/>
                <a:cs typeface="Times New Roman"/>
              </a:rPr>
              <a:t>Fibrates</a:t>
            </a:r>
            <a:endParaRPr lang="en-IN" dirty="0"/>
          </a:p>
        </p:txBody>
      </p:sp>
      <p:sp>
        <p:nvSpPr>
          <p:cNvPr id="3" name="Content Placeholder 2">
            <a:extLst>
              <a:ext uri="{FF2B5EF4-FFF2-40B4-BE49-F238E27FC236}">
                <a16:creationId xmlns:a16="http://schemas.microsoft.com/office/drawing/2014/main" xmlns="" id="{881BF3A6-117C-9910-FA19-7C3F3F7E02E4}"/>
              </a:ext>
            </a:extLst>
          </p:cNvPr>
          <p:cNvSpPr>
            <a:spLocks noGrp="1"/>
          </p:cNvSpPr>
          <p:nvPr>
            <p:ph idx="1"/>
          </p:nvPr>
        </p:nvSpPr>
        <p:spPr/>
        <p:txBody>
          <a:bodyPr>
            <a:normAutofit/>
          </a:bodyPr>
          <a:lstStyle/>
          <a:p>
            <a:pPr marL="469900" indent="-457200">
              <a:lnSpc>
                <a:spcPct val="100000"/>
              </a:lnSpc>
              <a:spcBef>
                <a:spcPts val="100"/>
              </a:spcBef>
              <a:buSzPct val="95833"/>
              <a:buFont typeface="+mj-lt"/>
              <a:buAutoNum type="arabicPeriod"/>
              <a:tabLst>
                <a:tab pos="267335" algn="l"/>
              </a:tabLst>
            </a:pPr>
            <a:r>
              <a:rPr lang="en-US" sz="2400" dirty="0">
                <a:latin typeface="Times New Roman"/>
                <a:cs typeface="Times New Roman"/>
              </a:rPr>
              <a:t>Gastrointestinal</a:t>
            </a:r>
            <a:r>
              <a:rPr lang="en-US" sz="2400" spc="-80" dirty="0">
                <a:latin typeface="Times New Roman"/>
                <a:cs typeface="Times New Roman"/>
              </a:rPr>
              <a:t> </a:t>
            </a:r>
            <a:r>
              <a:rPr lang="en-US" sz="2400" dirty="0">
                <a:latin typeface="Times New Roman"/>
                <a:cs typeface="Times New Roman"/>
              </a:rPr>
              <a:t>disturbances.</a:t>
            </a:r>
          </a:p>
          <a:p>
            <a:pPr marL="457200" marR="727075" indent="-457200">
              <a:lnSpc>
                <a:spcPct val="150000"/>
              </a:lnSpc>
              <a:spcBef>
                <a:spcPts val="575"/>
              </a:spcBef>
              <a:buSzPct val="95833"/>
              <a:buFont typeface="+mj-lt"/>
              <a:buAutoNum type="arabicPeriod"/>
              <a:tabLst>
                <a:tab pos="267335" algn="l"/>
              </a:tabLst>
            </a:pPr>
            <a:r>
              <a:rPr lang="en-US" sz="2400" dirty="0">
                <a:latin typeface="Times New Roman"/>
                <a:cs typeface="Times New Roman"/>
              </a:rPr>
              <a:t>Lithiasis:</a:t>
            </a:r>
            <a:r>
              <a:rPr lang="en-US" sz="2400" spc="-60" dirty="0">
                <a:latin typeface="Times New Roman"/>
                <a:cs typeface="Times New Roman"/>
              </a:rPr>
              <a:t> </a:t>
            </a:r>
            <a:r>
              <a:rPr lang="en-US" sz="2400" dirty="0">
                <a:latin typeface="Times New Roman"/>
                <a:cs typeface="Times New Roman"/>
              </a:rPr>
              <a:t>Because</a:t>
            </a:r>
            <a:r>
              <a:rPr lang="en-US" sz="2400" spc="-10" dirty="0">
                <a:latin typeface="Times New Roman"/>
                <a:cs typeface="Times New Roman"/>
              </a:rPr>
              <a:t> </a:t>
            </a:r>
            <a:r>
              <a:rPr lang="en-US" sz="2400" dirty="0">
                <a:latin typeface="Times New Roman"/>
                <a:cs typeface="Times New Roman"/>
              </a:rPr>
              <a:t>these</a:t>
            </a:r>
            <a:r>
              <a:rPr lang="en-US" sz="2400" spc="-30" dirty="0">
                <a:latin typeface="Times New Roman"/>
                <a:cs typeface="Times New Roman"/>
              </a:rPr>
              <a:t> </a:t>
            </a:r>
            <a:r>
              <a:rPr lang="en-US" sz="2400" dirty="0">
                <a:latin typeface="Times New Roman"/>
                <a:cs typeface="Times New Roman"/>
              </a:rPr>
              <a:t>drugs</a:t>
            </a:r>
            <a:r>
              <a:rPr lang="en-US" sz="2400" spc="-10" dirty="0">
                <a:latin typeface="Times New Roman"/>
                <a:cs typeface="Times New Roman"/>
              </a:rPr>
              <a:t> </a:t>
            </a:r>
            <a:r>
              <a:rPr lang="en-US" sz="2400" dirty="0">
                <a:latin typeface="Times New Roman"/>
                <a:cs typeface="Times New Roman"/>
              </a:rPr>
              <a:t>increase</a:t>
            </a:r>
            <a:r>
              <a:rPr lang="en-US" sz="2400" spc="-20" dirty="0">
                <a:latin typeface="Times New Roman"/>
                <a:cs typeface="Times New Roman"/>
              </a:rPr>
              <a:t> </a:t>
            </a:r>
            <a:r>
              <a:rPr lang="en-US" sz="2400" dirty="0">
                <a:latin typeface="Times New Roman"/>
                <a:cs typeface="Times New Roman"/>
              </a:rPr>
              <a:t>biliary</a:t>
            </a:r>
            <a:r>
              <a:rPr lang="en-US" sz="2400" spc="-40" dirty="0">
                <a:latin typeface="Times New Roman"/>
                <a:cs typeface="Times New Roman"/>
              </a:rPr>
              <a:t> </a:t>
            </a:r>
            <a:r>
              <a:rPr lang="en-US" sz="2400" dirty="0">
                <a:latin typeface="Times New Roman"/>
                <a:cs typeface="Times New Roman"/>
              </a:rPr>
              <a:t>cholesterol excretion, there </a:t>
            </a:r>
            <a:r>
              <a:rPr lang="en-US" sz="2400" spc="-5" dirty="0">
                <a:latin typeface="Times New Roman"/>
                <a:cs typeface="Times New Roman"/>
              </a:rPr>
              <a:t>is </a:t>
            </a:r>
            <a:r>
              <a:rPr lang="en-US" sz="2400" dirty="0">
                <a:latin typeface="Times New Roman"/>
                <a:cs typeface="Times New Roman"/>
              </a:rPr>
              <a:t>a predisposition to the </a:t>
            </a:r>
            <a:r>
              <a:rPr lang="en-US" sz="2400" spc="-5" dirty="0">
                <a:latin typeface="Times New Roman"/>
                <a:cs typeface="Times New Roman"/>
              </a:rPr>
              <a:t>formation </a:t>
            </a:r>
            <a:r>
              <a:rPr lang="en-US" sz="2400" dirty="0">
                <a:latin typeface="Times New Roman"/>
                <a:cs typeface="Times New Roman"/>
              </a:rPr>
              <a:t>of gallstones.</a:t>
            </a:r>
          </a:p>
          <a:p>
            <a:pPr marL="457200" marR="727075" indent="-457200">
              <a:lnSpc>
                <a:spcPct val="150000"/>
              </a:lnSpc>
              <a:spcBef>
                <a:spcPts val="575"/>
              </a:spcBef>
              <a:buSzPct val="95833"/>
              <a:buFont typeface="+mj-lt"/>
              <a:buAutoNum type="arabicPeriod"/>
              <a:tabLst>
                <a:tab pos="267335" algn="l"/>
              </a:tabLst>
            </a:pPr>
            <a:r>
              <a:rPr lang="en-US" sz="2400" dirty="0">
                <a:latin typeface="Times New Roman"/>
                <a:cs typeface="Times New Roman"/>
              </a:rPr>
              <a:t>Muscle:</a:t>
            </a:r>
            <a:r>
              <a:rPr lang="en-US" sz="2400" spc="-20" dirty="0">
                <a:latin typeface="Times New Roman"/>
                <a:cs typeface="Times New Roman"/>
              </a:rPr>
              <a:t> </a:t>
            </a:r>
            <a:r>
              <a:rPr lang="en-US" sz="2400" dirty="0">
                <a:latin typeface="Times New Roman"/>
                <a:cs typeface="Times New Roman"/>
              </a:rPr>
              <a:t>Myositis</a:t>
            </a:r>
            <a:r>
              <a:rPr lang="en-US" sz="2400" spc="-20" dirty="0">
                <a:latin typeface="Times New Roman"/>
                <a:cs typeface="Times New Roman"/>
              </a:rPr>
              <a:t> </a:t>
            </a:r>
            <a:r>
              <a:rPr lang="en-US" sz="2400" spc="-5" dirty="0">
                <a:latin typeface="Times New Roman"/>
                <a:cs typeface="Times New Roman"/>
              </a:rPr>
              <a:t>(inflammation</a:t>
            </a:r>
            <a:r>
              <a:rPr lang="en-US" sz="2400" spc="-25" dirty="0">
                <a:latin typeface="Times New Roman"/>
                <a:cs typeface="Times New Roman"/>
              </a:rPr>
              <a:t> </a:t>
            </a:r>
            <a:r>
              <a:rPr lang="en-US" sz="2400" dirty="0">
                <a:latin typeface="Times New Roman"/>
                <a:cs typeface="Times New Roman"/>
              </a:rPr>
              <a:t>of</a:t>
            </a:r>
            <a:r>
              <a:rPr lang="en-US" sz="2400" spc="-5" dirty="0">
                <a:latin typeface="Times New Roman"/>
                <a:cs typeface="Times New Roman"/>
              </a:rPr>
              <a:t> </a:t>
            </a:r>
            <a:r>
              <a:rPr lang="en-US" sz="2400" dirty="0">
                <a:latin typeface="Times New Roman"/>
                <a:cs typeface="Times New Roman"/>
              </a:rPr>
              <a:t>a</a:t>
            </a:r>
            <a:r>
              <a:rPr lang="en-US" sz="2400" spc="-5" dirty="0">
                <a:latin typeface="Times New Roman"/>
                <a:cs typeface="Times New Roman"/>
              </a:rPr>
              <a:t> </a:t>
            </a:r>
            <a:r>
              <a:rPr lang="en-US" sz="2400" dirty="0">
                <a:latin typeface="Times New Roman"/>
                <a:cs typeface="Times New Roman"/>
              </a:rPr>
              <a:t>voluntary</a:t>
            </a:r>
            <a:r>
              <a:rPr lang="en-US" sz="2400" spc="-40" dirty="0">
                <a:latin typeface="Times New Roman"/>
                <a:cs typeface="Times New Roman"/>
              </a:rPr>
              <a:t> </a:t>
            </a:r>
            <a:r>
              <a:rPr lang="en-US" sz="2400" spc="-5" dirty="0">
                <a:latin typeface="Times New Roman"/>
                <a:cs typeface="Times New Roman"/>
              </a:rPr>
              <a:t>muscle)</a:t>
            </a:r>
            <a:r>
              <a:rPr lang="en-US" sz="2400" dirty="0">
                <a:latin typeface="Times New Roman"/>
                <a:cs typeface="Times New Roman"/>
              </a:rPr>
              <a:t> can</a:t>
            </a:r>
            <a:r>
              <a:rPr lang="en-US" sz="2400" spc="-15" dirty="0">
                <a:latin typeface="Times New Roman"/>
                <a:cs typeface="Times New Roman"/>
              </a:rPr>
              <a:t> </a:t>
            </a:r>
            <a:r>
              <a:rPr lang="en-US" sz="2400" dirty="0">
                <a:latin typeface="Times New Roman"/>
                <a:cs typeface="Times New Roman"/>
              </a:rPr>
              <a:t>occur with</a:t>
            </a:r>
            <a:r>
              <a:rPr lang="en-US" sz="2400" spc="-5" dirty="0">
                <a:latin typeface="Times New Roman"/>
                <a:cs typeface="Times New Roman"/>
              </a:rPr>
              <a:t> </a:t>
            </a:r>
            <a:r>
              <a:rPr lang="en-US" sz="2400" dirty="0">
                <a:latin typeface="Times New Roman"/>
                <a:cs typeface="Times New Roman"/>
              </a:rPr>
              <a:t>both</a:t>
            </a:r>
            <a:r>
              <a:rPr lang="en-US" sz="2400" spc="-15" dirty="0">
                <a:latin typeface="Times New Roman"/>
                <a:cs typeface="Times New Roman"/>
              </a:rPr>
              <a:t> </a:t>
            </a:r>
            <a:r>
              <a:rPr lang="en-US" sz="2400" dirty="0">
                <a:latin typeface="Times New Roman"/>
                <a:cs typeface="Times New Roman"/>
              </a:rPr>
              <a:t>drugs;</a:t>
            </a:r>
            <a:r>
              <a:rPr lang="en-US" sz="2400" spc="-15" dirty="0">
                <a:latin typeface="Times New Roman"/>
                <a:cs typeface="Times New Roman"/>
              </a:rPr>
              <a:t> </a:t>
            </a:r>
            <a:r>
              <a:rPr lang="en-US" sz="2400" dirty="0">
                <a:latin typeface="Times New Roman"/>
                <a:cs typeface="Times New Roman"/>
              </a:rPr>
              <a:t>thus,</a:t>
            </a:r>
            <a:r>
              <a:rPr lang="en-US" sz="2400" spc="5" dirty="0">
                <a:latin typeface="Times New Roman"/>
                <a:cs typeface="Times New Roman"/>
              </a:rPr>
              <a:t> </a:t>
            </a:r>
            <a:r>
              <a:rPr lang="en-US" sz="2400" spc="-5" dirty="0">
                <a:latin typeface="Times New Roman"/>
                <a:cs typeface="Times New Roman"/>
              </a:rPr>
              <a:t>muscle</a:t>
            </a:r>
            <a:r>
              <a:rPr lang="en-US" sz="2400" spc="-15" dirty="0">
                <a:latin typeface="Times New Roman"/>
                <a:cs typeface="Times New Roman"/>
              </a:rPr>
              <a:t> </a:t>
            </a:r>
            <a:r>
              <a:rPr lang="en-US" sz="2400" spc="-5" dirty="0">
                <a:latin typeface="Times New Roman"/>
                <a:cs typeface="Times New Roman"/>
              </a:rPr>
              <a:t>weakness</a:t>
            </a:r>
            <a:r>
              <a:rPr lang="en-US" sz="2400" dirty="0">
                <a:latin typeface="Times New Roman"/>
                <a:cs typeface="Times New Roman"/>
              </a:rPr>
              <a:t> or</a:t>
            </a:r>
            <a:r>
              <a:rPr lang="en-US" sz="2400" spc="-5" dirty="0">
                <a:latin typeface="Times New Roman"/>
                <a:cs typeface="Times New Roman"/>
              </a:rPr>
              <a:t> </a:t>
            </a:r>
            <a:r>
              <a:rPr lang="en-US" sz="2400" dirty="0">
                <a:latin typeface="Times New Roman"/>
                <a:cs typeface="Times New Roman"/>
              </a:rPr>
              <a:t>tenderness</a:t>
            </a:r>
            <a:r>
              <a:rPr lang="en-US" sz="2400" spc="-35" dirty="0">
                <a:latin typeface="Times New Roman"/>
                <a:cs typeface="Times New Roman"/>
              </a:rPr>
              <a:t> </a:t>
            </a:r>
            <a:r>
              <a:rPr lang="en-US" sz="2400" dirty="0">
                <a:latin typeface="Times New Roman"/>
                <a:cs typeface="Times New Roman"/>
              </a:rPr>
              <a:t>should be</a:t>
            </a:r>
            <a:r>
              <a:rPr lang="en-US" sz="2400" spc="-25" dirty="0">
                <a:latin typeface="Times New Roman"/>
                <a:cs typeface="Times New Roman"/>
              </a:rPr>
              <a:t> </a:t>
            </a:r>
            <a:r>
              <a:rPr lang="en-US" sz="2400" spc="-5" dirty="0">
                <a:latin typeface="Times New Roman"/>
                <a:cs typeface="Times New Roman"/>
              </a:rPr>
              <a:t>evaluated.</a:t>
            </a:r>
            <a:endParaRPr lang="en-US" sz="2400" dirty="0">
              <a:latin typeface="Times New Roman"/>
              <a:cs typeface="Times New Roman"/>
            </a:endParaRPr>
          </a:p>
          <a:p>
            <a:endParaRPr lang="en-IN" sz="2400" dirty="0"/>
          </a:p>
        </p:txBody>
      </p:sp>
    </p:spTree>
    <p:extLst>
      <p:ext uri="{BB962C8B-B14F-4D97-AF65-F5344CB8AC3E}">
        <p14:creationId xmlns:p14="http://schemas.microsoft.com/office/powerpoint/2010/main" val="3215384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33316-F889-1B7A-8B73-B2105C82A4A5}"/>
              </a:ext>
            </a:extLst>
          </p:cNvPr>
          <p:cNvSpPr>
            <a:spLocks noGrp="1"/>
          </p:cNvSpPr>
          <p:nvPr>
            <p:ph type="title"/>
          </p:nvPr>
        </p:nvSpPr>
        <p:spPr/>
        <p:txBody>
          <a:bodyPr/>
          <a:lstStyle/>
          <a:p>
            <a:r>
              <a:rPr lang="en-IN" sz="2800" b="1" i="0" spc="-10" dirty="0">
                <a:latin typeface="Times New Roman"/>
                <a:cs typeface="Times New Roman"/>
              </a:rPr>
              <a:t>Cholesterol</a:t>
            </a:r>
            <a:r>
              <a:rPr lang="en-IN" sz="2800" b="1" i="0" spc="-30" dirty="0">
                <a:latin typeface="Times New Roman"/>
                <a:cs typeface="Times New Roman"/>
              </a:rPr>
              <a:t> </a:t>
            </a:r>
            <a:r>
              <a:rPr lang="en-IN" sz="2800" b="1" i="0" dirty="0">
                <a:latin typeface="Times New Roman"/>
                <a:cs typeface="Times New Roman"/>
              </a:rPr>
              <a:t>absorption</a:t>
            </a:r>
            <a:r>
              <a:rPr lang="en-IN" sz="2800" b="1" i="0" spc="-35" dirty="0">
                <a:latin typeface="Times New Roman"/>
                <a:cs typeface="Times New Roman"/>
              </a:rPr>
              <a:t> </a:t>
            </a:r>
            <a:r>
              <a:rPr lang="en-IN" sz="2800" b="1" i="0" dirty="0">
                <a:latin typeface="Times New Roman"/>
                <a:cs typeface="Times New Roman"/>
              </a:rPr>
              <a:t>inhibitor</a:t>
            </a:r>
            <a:endParaRPr lang="en-IN" dirty="0"/>
          </a:p>
        </p:txBody>
      </p:sp>
      <p:sp>
        <p:nvSpPr>
          <p:cNvPr id="3" name="Content Placeholder 2">
            <a:extLst>
              <a:ext uri="{FF2B5EF4-FFF2-40B4-BE49-F238E27FC236}">
                <a16:creationId xmlns:a16="http://schemas.microsoft.com/office/drawing/2014/main" xmlns="" id="{FA8511C9-D0EA-50F9-EC35-D77C5EBAFA33}"/>
              </a:ext>
            </a:extLst>
          </p:cNvPr>
          <p:cNvSpPr>
            <a:spLocks noGrp="1"/>
          </p:cNvSpPr>
          <p:nvPr>
            <p:ph idx="1"/>
          </p:nvPr>
        </p:nvSpPr>
        <p:spPr>
          <a:xfrm>
            <a:off x="581191" y="1926772"/>
            <a:ext cx="11029617" cy="4757058"/>
          </a:xfrm>
        </p:spPr>
        <p:txBody>
          <a:bodyPr>
            <a:noAutofit/>
          </a:bodyPr>
          <a:lstStyle/>
          <a:p>
            <a:pPr marL="0" indent="0">
              <a:lnSpc>
                <a:spcPct val="100000"/>
              </a:lnSpc>
              <a:spcBef>
                <a:spcPts val="1105"/>
              </a:spcBef>
              <a:buNone/>
            </a:pPr>
            <a:r>
              <a:rPr lang="en-US" sz="2400" b="1" spc="-5" dirty="0">
                <a:latin typeface="Times New Roman"/>
                <a:cs typeface="Times New Roman"/>
              </a:rPr>
              <a:t>Mechanism</a:t>
            </a:r>
            <a:endParaRPr lang="en-US" sz="2400" dirty="0">
              <a:latin typeface="Times New Roman"/>
              <a:cs typeface="Times New Roman"/>
            </a:endParaRPr>
          </a:p>
          <a:p>
            <a:pPr marL="0" marR="561975" indent="0" algn="just">
              <a:lnSpc>
                <a:spcPct val="140100"/>
              </a:lnSpc>
              <a:spcBef>
                <a:spcPts val="105"/>
              </a:spcBef>
              <a:buSzPct val="95454"/>
              <a:buNone/>
              <a:tabLst>
                <a:tab pos="247015" algn="l"/>
              </a:tabLst>
            </a:pPr>
            <a:r>
              <a:rPr lang="en-US" sz="2400" b="1" spc="-5" dirty="0">
                <a:solidFill>
                  <a:srgbClr val="C00000"/>
                </a:solidFill>
                <a:latin typeface="Times New Roman"/>
                <a:cs typeface="Times New Roman"/>
              </a:rPr>
              <a:t>Ezetimibe</a:t>
            </a:r>
            <a:r>
              <a:rPr lang="en-US" sz="2400" b="1" spc="40" dirty="0">
                <a:solidFill>
                  <a:srgbClr val="C00000"/>
                </a:solidFill>
                <a:latin typeface="Times New Roman"/>
                <a:cs typeface="Times New Roman"/>
              </a:rPr>
              <a:t> </a:t>
            </a:r>
            <a:r>
              <a:rPr lang="en-US" sz="2400" spc="-5" dirty="0">
                <a:latin typeface="Times New Roman"/>
                <a:cs typeface="Times New Roman"/>
              </a:rPr>
              <a:t>selectively</a:t>
            </a:r>
            <a:r>
              <a:rPr lang="en-US" sz="2400" spc="35" dirty="0">
                <a:latin typeface="Times New Roman"/>
                <a:cs typeface="Times New Roman"/>
              </a:rPr>
              <a:t> </a:t>
            </a:r>
            <a:r>
              <a:rPr lang="en-US" sz="2400" spc="-5" dirty="0">
                <a:solidFill>
                  <a:srgbClr val="C00000"/>
                </a:solidFill>
                <a:latin typeface="Times New Roman"/>
                <a:cs typeface="Times New Roman"/>
              </a:rPr>
              <a:t>inhibits</a:t>
            </a:r>
            <a:r>
              <a:rPr lang="en-US" sz="2400" spc="-15" dirty="0">
                <a:solidFill>
                  <a:srgbClr val="C00000"/>
                </a:solidFill>
                <a:latin typeface="Times New Roman"/>
                <a:cs typeface="Times New Roman"/>
              </a:rPr>
              <a:t> the </a:t>
            </a:r>
            <a:r>
              <a:rPr lang="en-US" sz="2400" spc="-5" dirty="0">
                <a:solidFill>
                  <a:srgbClr val="C00000"/>
                </a:solidFill>
                <a:latin typeface="Times New Roman"/>
                <a:cs typeface="Times New Roman"/>
              </a:rPr>
              <a:t>absorption</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of</a:t>
            </a:r>
            <a:r>
              <a:rPr lang="en-US" sz="2400" spc="10" dirty="0">
                <a:solidFill>
                  <a:srgbClr val="C00000"/>
                </a:solidFill>
                <a:latin typeface="Times New Roman"/>
                <a:cs typeface="Times New Roman"/>
              </a:rPr>
              <a:t> </a:t>
            </a:r>
            <a:r>
              <a:rPr lang="en-US" sz="2400" spc="-5" dirty="0">
                <a:solidFill>
                  <a:srgbClr val="C00000"/>
                </a:solidFill>
                <a:latin typeface="Times New Roman"/>
                <a:cs typeface="Times New Roman"/>
              </a:rPr>
              <a:t>dietary</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and</a:t>
            </a:r>
            <a:r>
              <a:rPr lang="en-US" sz="2400" spc="50" dirty="0">
                <a:solidFill>
                  <a:srgbClr val="C00000"/>
                </a:solidFill>
                <a:latin typeface="Times New Roman"/>
                <a:cs typeface="Times New Roman"/>
              </a:rPr>
              <a:t> </a:t>
            </a:r>
            <a:r>
              <a:rPr lang="en-US" sz="2400" spc="-5" dirty="0">
                <a:solidFill>
                  <a:srgbClr val="C00000"/>
                </a:solidFill>
                <a:latin typeface="Times New Roman"/>
                <a:cs typeface="Times New Roman"/>
              </a:rPr>
              <a:t>biliary cholesterol</a:t>
            </a:r>
            <a:r>
              <a:rPr lang="en-US" sz="2400" spc="-10" dirty="0">
                <a:solidFill>
                  <a:srgbClr val="C00000"/>
                </a:solidFill>
                <a:latin typeface="Times New Roman"/>
                <a:cs typeface="Times New Roman"/>
              </a:rPr>
              <a:t> </a:t>
            </a:r>
            <a:r>
              <a:rPr lang="en-US" sz="2400" spc="-5" dirty="0">
                <a:solidFill>
                  <a:srgbClr val="C00000"/>
                </a:solidFill>
                <a:latin typeface="Times New Roman"/>
                <a:cs typeface="Times New Roman"/>
              </a:rPr>
              <a:t>in</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the</a:t>
            </a:r>
            <a:r>
              <a:rPr lang="en-US" sz="2400" spc="-15" dirty="0">
                <a:solidFill>
                  <a:srgbClr val="C00000"/>
                </a:solidFill>
                <a:latin typeface="Times New Roman"/>
                <a:cs typeface="Times New Roman"/>
              </a:rPr>
              <a:t> </a:t>
            </a:r>
            <a:r>
              <a:rPr lang="en-US" sz="2400" spc="-10" dirty="0">
                <a:solidFill>
                  <a:srgbClr val="C00000"/>
                </a:solidFill>
                <a:latin typeface="Times New Roman"/>
                <a:cs typeface="Times New Roman"/>
              </a:rPr>
              <a:t>small</a:t>
            </a:r>
            <a:r>
              <a:rPr lang="en-US" sz="2400" spc="20" dirty="0">
                <a:solidFill>
                  <a:srgbClr val="C00000"/>
                </a:solidFill>
                <a:latin typeface="Times New Roman"/>
                <a:cs typeface="Times New Roman"/>
              </a:rPr>
              <a:t> </a:t>
            </a:r>
            <a:r>
              <a:rPr lang="en-US" sz="2400" dirty="0">
                <a:solidFill>
                  <a:srgbClr val="C00000"/>
                </a:solidFill>
                <a:latin typeface="Times New Roman"/>
                <a:cs typeface="Times New Roman"/>
              </a:rPr>
              <a:t>intestine</a:t>
            </a:r>
            <a:r>
              <a:rPr lang="en-US" sz="2400" dirty="0">
                <a:latin typeface="Times New Roman"/>
                <a:cs typeface="Times New Roman"/>
              </a:rPr>
              <a:t>. </a:t>
            </a:r>
            <a:r>
              <a:rPr lang="en-US" sz="2400" spc="-5" dirty="0">
                <a:latin typeface="Times New Roman"/>
                <a:cs typeface="Times New Roman"/>
              </a:rPr>
              <a:t>leading</a:t>
            </a:r>
            <a:r>
              <a:rPr lang="en-US" sz="2400" spc="10" dirty="0">
                <a:latin typeface="Times New Roman"/>
                <a:cs typeface="Times New Roman"/>
              </a:rPr>
              <a:t> </a:t>
            </a:r>
            <a:r>
              <a:rPr lang="en-US" sz="2400" spc="-5" dirty="0">
                <a:latin typeface="Times New Roman"/>
                <a:cs typeface="Times New Roman"/>
              </a:rPr>
              <a:t>to</a:t>
            </a:r>
            <a:r>
              <a:rPr lang="en-US" sz="2400" dirty="0">
                <a:latin typeface="Times New Roman"/>
                <a:cs typeface="Times New Roman"/>
              </a:rPr>
              <a:t> </a:t>
            </a:r>
            <a:r>
              <a:rPr lang="en-US" sz="2400" spc="-5" dirty="0">
                <a:latin typeface="Times New Roman"/>
                <a:cs typeface="Times New Roman"/>
              </a:rPr>
              <a:t>a</a:t>
            </a:r>
            <a:r>
              <a:rPr lang="en-US" sz="2400" dirty="0">
                <a:latin typeface="Times New Roman"/>
                <a:cs typeface="Times New Roman"/>
              </a:rPr>
              <a:t> </a:t>
            </a:r>
            <a:r>
              <a:rPr lang="en-US" sz="2400" spc="-5" dirty="0">
                <a:latin typeface="Times New Roman"/>
                <a:cs typeface="Times New Roman"/>
              </a:rPr>
              <a:t>decrease</a:t>
            </a:r>
            <a:r>
              <a:rPr lang="en-US" sz="2400" spc="15" dirty="0">
                <a:latin typeface="Times New Roman"/>
                <a:cs typeface="Times New Roman"/>
              </a:rPr>
              <a:t> </a:t>
            </a:r>
            <a:r>
              <a:rPr lang="en-US" sz="2400" spc="-5" dirty="0">
                <a:latin typeface="Times New Roman"/>
                <a:cs typeface="Times New Roman"/>
              </a:rPr>
              <a:t>in</a:t>
            </a:r>
            <a:r>
              <a:rPr lang="en-US" sz="2400" spc="10" dirty="0">
                <a:latin typeface="Times New Roman"/>
                <a:cs typeface="Times New Roman"/>
              </a:rPr>
              <a:t> </a:t>
            </a:r>
            <a:r>
              <a:rPr lang="en-US" sz="2400" dirty="0">
                <a:latin typeface="Times New Roman"/>
                <a:cs typeface="Times New Roman"/>
              </a:rPr>
              <a:t>the </a:t>
            </a:r>
            <a:r>
              <a:rPr lang="en-US" sz="2400" spc="-5" dirty="0">
                <a:latin typeface="Times New Roman"/>
                <a:cs typeface="Times New Roman"/>
              </a:rPr>
              <a:t>delivery</a:t>
            </a:r>
            <a:r>
              <a:rPr lang="en-US" sz="2400" dirty="0">
                <a:latin typeface="Times New Roman"/>
                <a:cs typeface="Times New Roman"/>
              </a:rPr>
              <a:t> </a:t>
            </a:r>
            <a:r>
              <a:rPr lang="en-US" sz="2400" spc="-5" dirty="0">
                <a:latin typeface="Times New Roman"/>
                <a:cs typeface="Times New Roman"/>
              </a:rPr>
              <a:t>of</a:t>
            </a:r>
            <a:r>
              <a:rPr lang="en-US" sz="2400" spc="5" dirty="0">
                <a:latin typeface="Times New Roman"/>
                <a:cs typeface="Times New Roman"/>
              </a:rPr>
              <a:t> </a:t>
            </a:r>
            <a:r>
              <a:rPr lang="en-US" sz="2400" spc="-5" dirty="0">
                <a:latin typeface="Times New Roman"/>
                <a:cs typeface="Times New Roman"/>
              </a:rPr>
              <a:t>intestinal</a:t>
            </a:r>
            <a:r>
              <a:rPr lang="en-US" sz="2400" spc="10" dirty="0">
                <a:latin typeface="Times New Roman"/>
                <a:cs typeface="Times New Roman"/>
              </a:rPr>
              <a:t> </a:t>
            </a:r>
            <a:r>
              <a:rPr lang="en-US" sz="2400" spc="-5" dirty="0">
                <a:latin typeface="Times New Roman"/>
                <a:cs typeface="Times New Roman"/>
              </a:rPr>
              <a:t>cholesterol</a:t>
            </a:r>
            <a:r>
              <a:rPr lang="en-US" sz="2400" spc="5" dirty="0">
                <a:latin typeface="Times New Roman"/>
                <a:cs typeface="Times New Roman"/>
              </a:rPr>
              <a:t> </a:t>
            </a:r>
            <a:r>
              <a:rPr lang="en-US" sz="2400" spc="-5" dirty="0">
                <a:latin typeface="Times New Roman"/>
                <a:cs typeface="Times New Roman"/>
              </a:rPr>
              <a:t>to</a:t>
            </a:r>
            <a:r>
              <a:rPr lang="en-US" sz="2400" spc="10" dirty="0">
                <a:latin typeface="Times New Roman"/>
                <a:cs typeface="Times New Roman"/>
              </a:rPr>
              <a:t> </a:t>
            </a:r>
            <a:r>
              <a:rPr lang="en-US" sz="2400" spc="-5" dirty="0">
                <a:latin typeface="Times New Roman"/>
                <a:cs typeface="Times New Roman"/>
              </a:rPr>
              <a:t>the</a:t>
            </a:r>
            <a:r>
              <a:rPr lang="en-US" sz="2400" dirty="0">
                <a:latin typeface="Times New Roman"/>
                <a:cs typeface="Times New Roman"/>
              </a:rPr>
              <a:t> </a:t>
            </a:r>
            <a:r>
              <a:rPr lang="en-US" sz="2400" spc="-25" dirty="0">
                <a:latin typeface="Times New Roman"/>
                <a:cs typeface="Times New Roman"/>
              </a:rPr>
              <a:t>liver.</a:t>
            </a:r>
            <a:r>
              <a:rPr lang="en-US" sz="2400" dirty="0">
                <a:latin typeface="Times New Roman"/>
                <a:cs typeface="Times New Roman"/>
              </a:rPr>
              <a:t> </a:t>
            </a:r>
            <a:r>
              <a:rPr lang="en-US" sz="2400" spc="-5" dirty="0">
                <a:latin typeface="Times New Roman"/>
                <a:cs typeface="Times New Roman"/>
              </a:rPr>
              <a:t>This</a:t>
            </a:r>
            <a:r>
              <a:rPr lang="en-US" sz="2400" spc="5" dirty="0">
                <a:latin typeface="Times New Roman"/>
                <a:cs typeface="Times New Roman"/>
              </a:rPr>
              <a:t> </a:t>
            </a:r>
            <a:r>
              <a:rPr lang="en-US" sz="2400" spc="-5" dirty="0">
                <a:latin typeface="Times New Roman"/>
                <a:cs typeface="Times New Roman"/>
              </a:rPr>
              <a:t>causes</a:t>
            </a:r>
            <a:r>
              <a:rPr lang="en-US" sz="2400" spc="5" dirty="0">
                <a:latin typeface="Times New Roman"/>
                <a:cs typeface="Times New Roman"/>
              </a:rPr>
              <a:t> </a:t>
            </a:r>
            <a:r>
              <a:rPr lang="en-US" sz="2400" spc="-5" dirty="0">
                <a:latin typeface="Times New Roman"/>
                <a:cs typeface="Times New Roman"/>
              </a:rPr>
              <a:t>a</a:t>
            </a:r>
            <a:r>
              <a:rPr lang="en-US" sz="2400" spc="5" dirty="0">
                <a:latin typeface="Times New Roman"/>
                <a:cs typeface="Times New Roman"/>
              </a:rPr>
              <a:t> </a:t>
            </a:r>
            <a:r>
              <a:rPr lang="en-US" sz="2400" spc="-5" dirty="0">
                <a:solidFill>
                  <a:srgbClr val="C00000"/>
                </a:solidFill>
                <a:latin typeface="Times New Roman"/>
                <a:cs typeface="Times New Roman"/>
              </a:rPr>
              <a:t>reduction</a:t>
            </a:r>
            <a:r>
              <a:rPr lang="en-US" sz="2400" spc="15" dirty="0">
                <a:solidFill>
                  <a:srgbClr val="C00000"/>
                </a:solidFill>
                <a:latin typeface="Times New Roman"/>
                <a:cs typeface="Times New Roman"/>
              </a:rPr>
              <a:t> </a:t>
            </a:r>
            <a:r>
              <a:rPr lang="en-US" sz="2400" dirty="0">
                <a:solidFill>
                  <a:srgbClr val="C00000"/>
                </a:solidFill>
                <a:latin typeface="Times New Roman"/>
                <a:cs typeface="Times New Roman"/>
              </a:rPr>
              <a:t>of</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hepatic</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cholesterol</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stores and</a:t>
            </a:r>
            <a:r>
              <a:rPr lang="en-US" sz="2400" spc="15" dirty="0">
                <a:solidFill>
                  <a:srgbClr val="C00000"/>
                </a:solidFill>
                <a:latin typeface="Times New Roman"/>
                <a:cs typeface="Times New Roman"/>
              </a:rPr>
              <a:t> </a:t>
            </a:r>
            <a:r>
              <a:rPr lang="en-US" sz="2400" spc="-5" dirty="0">
                <a:solidFill>
                  <a:srgbClr val="C00000"/>
                </a:solidFill>
                <a:latin typeface="Times New Roman"/>
                <a:cs typeface="Times New Roman"/>
              </a:rPr>
              <a:t>an</a:t>
            </a:r>
            <a:r>
              <a:rPr lang="en-US" sz="2400" spc="15" dirty="0">
                <a:solidFill>
                  <a:srgbClr val="C00000"/>
                </a:solidFill>
                <a:latin typeface="Times New Roman"/>
                <a:cs typeface="Times New Roman"/>
              </a:rPr>
              <a:t> </a:t>
            </a:r>
            <a:r>
              <a:rPr lang="en-US" sz="2400" spc="-5" dirty="0">
                <a:solidFill>
                  <a:srgbClr val="C00000"/>
                </a:solidFill>
                <a:latin typeface="Times New Roman"/>
                <a:cs typeface="Times New Roman"/>
              </a:rPr>
              <a:t>increase in</a:t>
            </a:r>
            <a:r>
              <a:rPr lang="en-US" sz="2400" dirty="0">
                <a:solidFill>
                  <a:srgbClr val="C00000"/>
                </a:solidFill>
                <a:latin typeface="Times New Roman"/>
                <a:cs typeface="Times New Roman"/>
              </a:rPr>
              <a:t> the </a:t>
            </a:r>
            <a:r>
              <a:rPr lang="en-US" sz="2400" spc="-5" dirty="0">
                <a:solidFill>
                  <a:srgbClr val="C00000"/>
                </a:solidFill>
                <a:latin typeface="Times New Roman"/>
                <a:cs typeface="Times New Roman"/>
              </a:rPr>
              <a:t>clearance</a:t>
            </a:r>
            <a:r>
              <a:rPr lang="en-US" sz="2400" spc="10" dirty="0">
                <a:solidFill>
                  <a:srgbClr val="C00000"/>
                </a:solidFill>
                <a:latin typeface="Times New Roman"/>
                <a:cs typeface="Times New Roman"/>
              </a:rPr>
              <a:t> </a:t>
            </a:r>
            <a:r>
              <a:rPr lang="en-US" sz="2400" spc="-5" dirty="0">
                <a:solidFill>
                  <a:srgbClr val="C00000"/>
                </a:solidFill>
                <a:latin typeface="Times New Roman"/>
                <a:cs typeface="Times New Roman"/>
              </a:rPr>
              <a:t>of</a:t>
            </a:r>
            <a:r>
              <a:rPr lang="en-US" sz="2400" dirty="0">
                <a:solidFill>
                  <a:srgbClr val="C00000"/>
                </a:solidFill>
                <a:latin typeface="Times New Roman"/>
                <a:cs typeface="Times New Roman"/>
              </a:rPr>
              <a:t> </a:t>
            </a:r>
            <a:r>
              <a:rPr lang="en-US" sz="2400" spc="-5" dirty="0">
                <a:solidFill>
                  <a:srgbClr val="C00000"/>
                </a:solidFill>
                <a:latin typeface="Times New Roman"/>
                <a:cs typeface="Times New Roman"/>
              </a:rPr>
              <a:t>cholesterol from</a:t>
            </a:r>
            <a:r>
              <a:rPr lang="en-US" sz="2400" spc="5" dirty="0">
                <a:solidFill>
                  <a:srgbClr val="C00000"/>
                </a:solidFill>
                <a:latin typeface="Times New Roman"/>
                <a:cs typeface="Times New Roman"/>
              </a:rPr>
              <a:t> </a:t>
            </a:r>
            <a:r>
              <a:rPr lang="en-US" sz="2400" spc="-5" dirty="0">
                <a:solidFill>
                  <a:srgbClr val="C00000"/>
                </a:solidFill>
                <a:latin typeface="Times New Roman"/>
                <a:cs typeface="Times New Roman"/>
              </a:rPr>
              <a:t>the blood.</a:t>
            </a:r>
            <a:endParaRPr lang="en-US" sz="2400" dirty="0">
              <a:latin typeface="Times New Roman"/>
              <a:cs typeface="Times New Roman"/>
            </a:endParaRPr>
          </a:p>
          <a:p>
            <a:pPr marL="12700" algn="just">
              <a:lnSpc>
                <a:spcPct val="100000"/>
              </a:lnSpc>
              <a:spcBef>
                <a:spcPts val="1585"/>
              </a:spcBef>
            </a:pPr>
            <a:r>
              <a:rPr lang="en-US" sz="2400" spc="-5" dirty="0">
                <a:latin typeface="Times New Roman"/>
                <a:cs typeface="Times New Roman"/>
              </a:rPr>
              <a:t>Ezetimibe</a:t>
            </a:r>
            <a:r>
              <a:rPr lang="en-US" sz="2400" spc="30" dirty="0">
                <a:latin typeface="Times New Roman"/>
                <a:cs typeface="Times New Roman"/>
              </a:rPr>
              <a:t> </a:t>
            </a:r>
            <a:r>
              <a:rPr lang="en-US" sz="2400" spc="-5" dirty="0">
                <a:latin typeface="Times New Roman"/>
                <a:cs typeface="Times New Roman"/>
              </a:rPr>
              <a:t>lowers LDL</a:t>
            </a:r>
            <a:r>
              <a:rPr lang="en-US" sz="2400" spc="-65" dirty="0">
                <a:latin typeface="Times New Roman"/>
                <a:cs typeface="Times New Roman"/>
              </a:rPr>
              <a:t> </a:t>
            </a:r>
            <a:r>
              <a:rPr lang="en-US" sz="2400" spc="-5" dirty="0">
                <a:latin typeface="Times New Roman"/>
                <a:cs typeface="Times New Roman"/>
              </a:rPr>
              <a:t>cholesterol</a:t>
            </a:r>
            <a:r>
              <a:rPr lang="en-US" sz="2400" dirty="0">
                <a:latin typeface="Times New Roman"/>
                <a:cs typeface="Times New Roman"/>
              </a:rPr>
              <a:t> by</a:t>
            </a:r>
            <a:r>
              <a:rPr lang="en-US" sz="2400" spc="-10" dirty="0">
                <a:latin typeface="Times New Roman"/>
                <a:cs typeface="Times New Roman"/>
              </a:rPr>
              <a:t> </a:t>
            </a:r>
            <a:r>
              <a:rPr lang="en-US" sz="2400" spc="-5" dirty="0">
                <a:latin typeface="Times New Roman"/>
                <a:cs typeface="Times New Roman"/>
              </a:rPr>
              <a:t>approximately</a:t>
            </a:r>
            <a:r>
              <a:rPr lang="en-US" sz="2400" spc="55" dirty="0">
                <a:latin typeface="Times New Roman"/>
                <a:cs typeface="Times New Roman"/>
              </a:rPr>
              <a:t> </a:t>
            </a:r>
            <a:r>
              <a:rPr lang="en-US" sz="2400" spc="-5" dirty="0">
                <a:latin typeface="Times New Roman"/>
                <a:cs typeface="Times New Roman"/>
              </a:rPr>
              <a:t>17%.</a:t>
            </a:r>
            <a:endParaRPr lang="en-US" sz="2400" dirty="0">
              <a:latin typeface="Times New Roman"/>
              <a:cs typeface="Times New Roman"/>
            </a:endParaRPr>
          </a:p>
          <a:p>
            <a:pPr marL="12700">
              <a:lnSpc>
                <a:spcPct val="100000"/>
              </a:lnSpc>
              <a:spcBef>
                <a:spcPts val="1585"/>
              </a:spcBef>
            </a:pPr>
            <a:r>
              <a:rPr lang="en-US" sz="2400" spc="-5" dirty="0">
                <a:latin typeface="Times New Roman"/>
                <a:cs typeface="Times New Roman"/>
              </a:rPr>
              <a:t>Ezetimibe</a:t>
            </a:r>
            <a:r>
              <a:rPr lang="en-US" sz="2400" spc="45" dirty="0">
                <a:latin typeface="Times New Roman"/>
                <a:cs typeface="Times New Roman"/>
              </a:rPr>
              <a:t> </a:t>
            </a:r>
            <a:r>
              <a:rPr lang="en-US" sz="2400" spc="-5" dirty="0">
                <a:latin typeface="Times New Roman"/>
                <a:cs typeface="Times New Roman"/>
              </a:rPr>
              <a:t>is</a:t>
            </a:r>
            <a:r>
              <a:rPr lang="en-US" sz="2400" dirty="0">
                <a:latin typeface="Times New Roman"/>
                <a:cs typeface="Times New Roman"/>
              </a:rPr>
              <a:t> </a:t>
            </a:r>
            <a:r>
              <a:rPr lang="en-US" sz="2400" spc="-5" dirty="0">
                <a:latin typeface="Times New Roman"/>
                <a:cs typeface="Times New Roman"/>
              </a:rPr>
              <a:t>often</a:t>
            </a:r>
            <a:r>
              <a:rPr lang="en-US" sz="2400" spc="10" dirty="0">
                <a:latin typeface="Times New Roman"/>
                <a:cs typeface="Times New Roman"/>
              </a:rPr>
              <a:t> </a:t>
            </a:r>
            <a:r>
              <a:rPr lang="en-US" sz="2400" spc="-5" dirty="0">
                <a:latin typeface="Times New Roman"/>
                <a:cs typeface="Times New Roman"/>
              </a:rPr>
              <a:t>used</a:t>
            </a:r>
            <a:r>
              <a:rPr lang="en-US" sz="2400" dirty="0">
                <a:latin typeface="Times New Roman"/>
                <a:cs typeface="Times New Roman"/>
              </a:rPr>
              <a:t> </a:t>
            </a:r>
            <a:r>
              <a:rPr lang="en-US" sz="2400" spc="-5" dirty="0">
                <a:latin typeface="Times New Roman"/>
                <a:cs typeface="Times New Roman"/>
              </a:rPr>
              <a:t>as</a:t>
            </a:r>
            <a:r>
              <a:rPr lang="en-US" sz="2400" dirty="0">
                <a:latin typeface="Times New Roman"/>
                <a:cs typeface="Times New Roman"/>
              </a:rPr>
              <a:t> </a:t>
            </a:r>
            <a:r>
              <a:rPr lang="en-US" sz="2400" spc="-5" dirty="0">
                <a:latin typeface="Times New Roman"/>
                <a:cs typeface="Times New Roman"/>
              </a:rPr>
              <a:t>an</a:t>
            </a:r>
            <a:r>
              <a:rPr lang="en-US" sz="2400" dirty="0">
                <a:latin typeface="Times New Roman"/>
                <a:cs typeface="Times New Roman"/>
              </a:rPr>
              <a:t> </a:t>
            </a:r>
            <a:r>
              <a:rPr lang="en-US" sz="2400" spc="-5" dirty="0">
                <a:latin typeface="Times New Roman"/>
                <a:cs typeface="Times New Roman"/>
              </a:rPr>
              <a:t>adjunct</a:t>
            </a:r>
            <a:r>
              <a:rPr lang="en-US" sz="2400" dirty="0">
                <a:latin typeface="Times New Roman"/>
                <a:cs typeface="Times New Roman"/>
              </a:rPr>
              <a:t> </a:t>
            </a:r>
            <a:r>
              <a:rPr lang="en-US" sz="2400" spc="-5" dirty="0">
                <a:latin typeface="Times New Roman"/>
                <a:cs typeface="Times New Roman"/>
              </a:rPr>
              <a:t>to</a:t>
            </a:r>
            <a:r>
              <a:rPr lang="en-US" sz="2400" spc="25" dirty="0">
                <a:latin typeface="Times New Roman"/>
                <a:cs typeface="Times New Roman"/>
              </a:rPr>
              <a:t> </a:t>
            </a:r>
            <a:r>
              <a:rPr lang="en-US" sz="2400" spc="-5" dirty="0">
                <a:latin typeface="Times New Roman"/>
                <a:cs typeface="Times New Roman"/>
              </a:rPr>
              <a:t>statin</a:t>
            </a:r>
            <a:r>
              <a:rPr lang="en-US" sz="2400" spc="5" dirty="0">
                <a:latin typeface="Times New Roman"/>
                <a:cs typeface="Times New Roman"/>
              </a:rPr>
              <a:t> </a:t>
            </a:r>
            <a:r>
              <a:rPr lang="en-US" sz="2400" spc="-5" dirty="0">
                <a:latin typeface="Times New Roman"/>
                <a:cs typeface="Times New Roman"/>
              </a:rPr>
              <a:t>therapy</a:t>
            </a:r>
            <a:r>
              <a:rPr lang="en-US" sz="2400" spc="10" dirty="0">
                <a:latin typeface="Times New Roman"/>
                <a:cs typeface="Times New Roman"/>
              </a:rPr>
              <a:t> </a:t>
            </a:r>
            <a:r>
              <a:rPr lang="en-US" sz="2400" spc="-5" dirty="0">
                <a:latin typeface="Times New Roman"/>
                <a:cs typeface="Times New Roman"/>
              </a:rPr>
              <a:t>or</a:t>
            </a:r>
            <a:r>
              <a:rPr lang="en-US" sz="2400" spc="5" dirty="0">
                <a:latin typeface="Times New Roman"/>
                <a:cs typeface="Times New Roman"/>
              </a:rPr>
              <a:t> </a:t>
            </a:r>
            <a:r>
              <a:rPr lang="en-US" sz="2400" spc="-5" dirty="0">
                <a:latin typeface="Times New Roman"/>
                <a:cs typeface="Times New Roman"/>
              </a:rPr>
              <a:t>in</a:t>
            </a:r>
            <a:r>
              <a:rPr lang="en-US" sz="2400" spc="25" dirty="0">
                <a:latin typeface="Times New Roman"/>
                <a:cs typeface="Times New Roman"/>
              </a:rPr>
              <a:t> </a:t>
            </a:r>
            <a:r>
              <a:rPr lang="en-US" sz="2400" spc="-5" dirty="0">
                <a:latin typeface="Times New Roman"/>
                <a:cs typeface="Times New Roman"/>
              </a:rPr>
              <a:t>statin-intolerant</a:t>
            </a:r>
            <a:r>
              <a:rPr lang="en-US" sz="2400" spc="5" dirty="0">
                <a:latin typeface="Times New Roman"/>
                <a:cs typeface="Times New Roman"/>
              </a:rPr>
              <a:t> </a:t>
            </a:r>
            <a:r>
              <a:rPr lang="en-US" sz="2400" spc="-5" dirty="0">
                <a:latin typeface="Times New Roman"/>
                <a:cs typeface="Times New Roman"/>
              </a:rPr>
              <a:t>patients,</a:t>
            </a:r>
            <a:r>
              <a:rPr lang="en-US" sz="2400" dirty="0">
                <a:latin typeface="Times New Roman"/>
                <a:cs typeface="Times New Roman"/>
              </a:rPr>
              <a:t> </a:t>
            </a:r>
            <a:r>
              <a:rPr lang="en-US" sz="2400" spc="-5" dirty="0">
                <a:latin typeface="Times New Roman"/>
                <a:cs typeface="Times New Roman"/>
              </a:rPr>
              <a:t>due</a:t>
            </a:r>
            <a:r>
              <a:rPr lang="en-US" sz="2400" dirty="0">
                <a:latin typeface="Times New Roman"/>
                <a:cs typeface="Times New Roman"/>
              </a:rPr>
              <a:t> to </a:t>
            </a:r>
            <a:r>
              <a:rPr lang="en-US" sz="2400" spc="-5" dirty="0">
                <a:latin typeface="Times New Roman"/>
                <a:cs typeface="Times New Roman"/>
              </a:rPr>
              <a:t>its</a:t>
            </a:r>
            <a:r>
              <a:rPr lang="en-US" sz="2400" spc="5" dirty="0">
                <a:latin typeface="Times New Roman"/>
                <a:cs typeface="Times New Roman"/>
              </a:rPr>
              <a:t> </a:t>
            </a:r>
            <a:r>
              <a:rPr lang="en-US" sz="2400" spc="-5" dirty="0">
                <a:latin typeface="Times New Roman"/>
                <a:cs typeface="Times New Roman"/>
              </a:rPr>
              <a:t>modest</a:t>
            </a:r>
            <a:r>
              <a:rPr lang="en-US" sz="2400" spc="10" dirty="0">
                <a:latin typeface="Times New Roman"/>
                <a:cs typeface="Times New Roman"/>
              </a:rPr>
              <a:t> </a:t>
            </a:r>
            <a:r>
              <a:rPr lang="en-US" sz="2400" dirty="0">
                <a:latin typeface="Times New Roman"/>
                <a:cs typeface="Times New Roman"/>
              </a:rPr>
              <a:t>LDL-lowering</a:t>
            </a:r>
            <a:r>
              <a:rPr lang="en-US" sz="2400" spc="20" dirty="0">
                <a:latin typeface="Times New Roman"/>
                <a:cs typeface="Times New Roman"/>
              </a:rPr>
              <a:t> </a:t>
            </a:r>
            <a:r>
              <a:rPr lang="en-US" sz="2400" spc="-10" dirty="0">
                <a:latin typeface="Times New Roman"/>
                <a:cs typeface="Times New Roman"/>
              </a:rPr>
              <a:t>effects. </a:t>
            </a:r>
            <a:endParaRPr lang="en-US" sz="2400" dirty="0">
              <a:latin typeface="Times New Roman"/>
              <a:cs typeface="Times New Roman"/>
            </a:endParaRPr>
          </a:p>
        </p:txBody>
      </p:sp>
    </p:spTree>
    <p:extLst>
      <p:ext uri="{BB962C8B-B14F-4D97-AF65-F5344CB8AC3E}">
        <p14:creationId xmlns:p14="http://schemas.microsoft.com/office/powerpoint/2010/main" val="2781797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61B0-9248-41BF-4902-7A8F0554AC3E}"/>
              </a:ext>
            </a:extLst>
          </p:cNvPr>
          <p:cNvSpPr>
            <a:spLocks noGrp="1"/>
          </p:cNvSpPr>
          <p:nvPr>
            <p:ph type="title"/>
          </p:nvPr>
        </p:nvSpPr>
        <p:spPr/>
        <p:txBody>
          <a:bodyPr/>
          <a:lstStyle/>
          <a:p>
            <a:r>
              <a:rPr lang="en-IN" sz="2800" b="1" i="0" spc="-5" dirty="0">
                <a:latin typeface="Times New Roman"/>
                <a:cs typeface="Times New Roman"/>
              </a:rPr>
              <a:t>Pharmacokinetics</a:t>
            </a:r>
            <a:endParaRPr lang="en-IN" dirty="0"/>
          </a:p>
        </p:txBody>
      </p:sp>
      <p:sp>
        <p:nvSpPr>
          <p:cNvPr id="3" name="Content Placeholder 2">
            <a:extLst>
              <a:ext uri="{FF2B5EF4-FFF2-40B4-BE49-F238E27FC236}">
                <a16:creationId xmlns:a16="http://schemas.microsoft.com/office/drawing/2014/main" xmlns="" id="{F114A985-DC12-0955-76BF-3CF787F453B8}"/>
              </a:ext>
            </a:extLst>
          </p:cNvPr>
          <p:cNvSpPr>
            <a:spLocks noGrp="1"/>
          </p:cNvSpPr>
          <p:nvPr>
            <p:ph idx="1"/>
          </p:nvPr>
        </p:nvSpPr>
        <p:spPr>
          <a:xfrm>
            <a:off x="581192" y="1883230"/>
            <a:ext cx="11164494" cy="4767942"/>
          </a:xfrm>
        </p:spPr>
        <p:txBody>
          <a:bodyPr>
            <a:normAutofit lnSpcReduction="10000"/>
          </a:bodyPr>
          <a:lstStyle/>
          <a:p>
            <a:pPr marL="12700" marR="66040" algn="just">
              <a:spcBef>
                <a:spcPts val="100"/>
              </a:spcBef>
              <a:buSzPct val="95833"/>
              <a:buAutoNum type="arabicPlain"/>
              <a:tabLst>
                <a:tab pos="267335" algn="l"/>
              </a:tabLst>
            </a:pPr>
            <a:r>
              <a:rPr lang="en-US" sz="2400" spc="-5" dirty="0">
                <a:latin typeface="Times New Roman"/>
                <a:cs typeface="Times New Roman"/>
              </a:rPr>
              <a:t>Ezetimibe</a:t>
            </a:r>
            <a:r>
              <a:rPr lang="en-US" sz="2400" spc="-20" dirty="0">
                <a:latin typeface="Times New Roman"/>
                <a:cs typeface="Times New Roman"/>
              </a:rPr>
              <a:t> </a:t>
            </a:r>
            <a:r>
              <a:rPr lang="en-US" sz="2400" spc="-5" dirty="0">
                <a:latin typeface="Times New Roman"/>
                <a:cs typeface="Times New Roman"/>
              </a:rPr>
              <a:t>is</a:t>
            </a:r>
            <a:r>
              <a:rPr lang="en-US" sz="2400" spc="5" dirty="0">
                <a:latin typeface="Times New Roman"/>
                <a:cs typeface="Times New Roman"/>
              </a:rPr>
              <a:t> </a:t>
            </a:r>
            <a:r>
              <a:rPr lang="en-US" sz="2400" spc="-5" dirty="0">
                <a:latin typeface="Times New Roman"/>
                <a:cs typeface="Times New Roman"/>
              </a:rPr>
              <a:t>primarily</a:t>
            </a:r>
            <a:r>
              <a:rPr lang="en-US" sz="2400" spc="-15" dirty="0">
                <a:latin typeface="Times New Roman"/>
                <a:cs typeface="Times New Roman"/>
              </a:rPr>
              <a:t> </a:t>
            </a:r>
            <a:r>
              <a:rPr lang="en-US" sz="2400" spc="-5" dirty="0">
                <a:latin typeface="Times New Roman"/>
                <a:cs typeface="Times New Roman"/>
              </a:rPr>
              <a:t>metabolized</a:t>
            </a:r>
            <a:r>
              <a:rPr lang="en-US" sz="2400" spc="-30" dirty="0">
                <a:latin typeface="Times New Roman"/>
                <a:cs typeface="Times New Roman"/>
              </a:rPr>
              <a:t> </a:t>
            </a:r>
            <a:r>
              <a:rPr lang="en-US" sz="2400" dirty="0">
                <a:latin typeface="Times New Roman"/>
                <a:cs typeface="Times New Roman"/>
              </a:rPr>
              <a:t>in</a:t>
            </a:r>
            <a:r>
              <a:rPr lang="en-US" sz="2400" spc="-5" dirty="0">
                <a:latin typeface="Times New Roman"/>
                <a:cs typeface="Times New Roman"/>
              </a:rPr>
              <a:t> </a:t>
            </a:r>
            <a:r>
              <a:rPr lang="en-US" sz="2400" dirty="0">
                <a:latin typeface="Times New Roman"/>
                <a:cs typeface="Times New Roman"/>
              </a:rPr>
              <a:t>the </a:t>
            </a:r>
            <a:r>
              <a:rPr lang="en-US" sz="2400" spc="-5" dirty="0">
                <a:latin typeface="Times New Roman"/>
                <a:cs typeface="Times New Roman"/>
              </a:rPr>
              <a:t>small </a:t>
            </a:r>
            <a:r>
              <a:rPr lang="en-US" sz="2400" dirty="0">
                <a:latin typeface="Times New Roman"/>
                <a:cs typeface="Times New Roman"/>
              </a:rPr>
              <a:t>intestine</a:t>
            </a:r>
            <a:r>
              <a:rPr lang="en-US" sz="2400" spc="-40" dirty="0">
                <a:latin typeface="Times New Roman"/>
                <a:cs typeface="Times New Roman"/>
              </a:rPr>
              <a:t> </a:t>
            </a:r>
            <a:r>
              <a:rPr lang="en-US" sz="2400" dirty="0">
                <a:latin typeface="Times New Roman"/>
                <a:cs typeface="Times New Roman"/>
              </a:rPr>
              <a:t>and liver</a:t>
            </a:r>
            <a:r>
              <a:rPr lang="en-US" sz="2400" spc="-25" dirty="0">
                <a:latin typeface="Times New Roman"/>
                <a:cs typeface="Times New Roman"/>
              </a:rPr>
              <a:t> </a:t>
            </a:r>
            <a:r>
              <a:rPr lang="en-US" sz="2400" dirty="0">
                <a:latin typeface="Times New Roman"/>
                <a:cs typeface="Times New Roman"/>
              </a:rPr>
              <a:t>via</a:t>
            </a:r>
            <a:r>
              <a:rPr lang="en-US" sz="2400" spc="-10" dirty="0">
                <a:latin typeface="Times New Roman"/>
                <a:cs typeface="Times New Roman"/>
              </a:rPr>
              <a:t> </a:t>
            </a:r>
            <a:r>
              <a:rPr lang="en-US" sz="2400" dirty="0">
                <a:latin typeface="Times New Roman"/>
                <a:cs typeface="Times New Roman"/>
              </a:rPr>
              <a:t>glucuronide</a:t>
            </a:r>
            <a:r>
              <a:rPr lang="en-US" sz="2400" spc="-15" dirty="0">
                <a:latin typeface="Times New Roman"/>
                <a:cs typeface="Times New Roman"/>
              </a:rPr>
              <a:t> </a:t>
            </a:r>
            <a:r>
              <a:rPr lang="en-US" sz="2400" spc="-5" dirty="0">
                <a:latin typeface="Times New Roman"/>
                <a:cs typeface="Times New Roman"/>
              </a:rPr>
              <a:t>conjugation.</a:t>
            </a:r>
            <a:endParaRPr lang="en-US" sz="2400" dirty="0">
              <a:latin typeface="Times New Roman"/>
              <a:cs typeface="Times New Roman"/>
            </a:endParaRPr>
          </a:p>
          <a:p>
            <a:pPr marL="266700" indent="-254635" algn="just">
              <a:spcBef>
                <a:spcPts val="1730"/>
              </a:spcBef>
              <a:buSzPct val="95833"/>
              <a:buAutoNum type="arabicPlain"/>
              <a:tabLst>
                <a:tab pos="267335" algn="l"/>
              </a:tabLst>
            </a:pPr>
            <a:r>
              <a:rPr lang="en-US" sz="2400" dirty="0">
                <a:latin typeface="Times New Roman"/>
                <a:cs typeface="Times New Roman"/>
              </a:rPr>
              <a:t>Biliary</a:t>
            </a:r>
            <a:r>
              <a:rPr lang="en-US" sz="2400" spc="-50" dirty="0">
                <a:latin typeface="Times New Roman"/>
                <a:cs typeface="Times New Roman"/>
              </a:rPr>
              <a:t> </a:t>
            </a:r>
            <a:r>
              <a:rPr lang="en-US" sz="2400" dirty="0">
                <a:latin typeface="Times New Roman"/>
                <a:cs typeface="Times New Roman"/>
              </a:rPr>
              <a:t>and</a:t>
            </a:r>
            <a:r>
              <a:rPr lang="en-US" sz="2400" spc="-30" dirty="0">
                <a:latin typeface="Times New Roman"/>
                <a:cs typeface="Times New Roman"/>
              </a:rPr>
              <a:t> </a:t>
            </a:r>
            <a:r>
              <a:rPr lang="en-US" sz="2400" dirty="0">
                <a:latin typeface="Times New Roman"/>
                <a:cs typeface="Times New Roman"/>
              </a:rPr>
              <a:t>renal</a:t>
            </a:r>
            <a:r>
              <a:rPr lang="en-US" sz="2400" spc="-35" dirty="0">
                <a:latin typeface="Times New Roman"/>
                <a:cs typeface="Times New Roman"/>
              </a:rPr>
              <a:t> </a:t>
            </a:r>
            <a:r>
              <a:rPr lang="en-US" sz="2400" dirty="0">
                <a:latin typeface="Times New Roman"/>
                <a:cs typeface="Times New Roman"/>
              </a:rPr>
              <a:t>excretion.</a:t>
            </a:r>
          </a:p>
          <a:p>
            <a:pPr marL="12700" marR="5080" algn="just">
              <a:spcBef>
                <a:spcPts val="570"/>
              </a:spcBef>
              <a:buClr>
                <a:srgbClr val="000000"/>
              </a:buClr>
              <a:buSzPct val="95833"/>
              <a:buAutoNum type="arabicPlain"/>
              <a:tabLst>
                <a:tab pos="267335" algn="l"/>
              </a:tabLst>
            </a:pPr>
            <a:r>
              <a:rPr lang="en-US" sz="2400" dirty="0">
                <a:solidFill>
                  <a:srgbClr val="C00000"/>
                </a:solidFill>
                <a:latin typeface="Times New Roman"/>
                <a:cs typeface="Times New Roman"/>
              </a:rPr>
              <a:t>Patients</a:t>
            </a:r>
            <a:r>
              <a:rPr lang="en-US" sz="2400" spc="-40" dirty="0">
                <a:solidFill>
                  <a:srgbClr val="C00000"/>
                </a:solidFill>
                <a:latin typeface="Times New Roman"/>
                <a:cs typeface="Times New Roman"/>
              </a:rPr>
              <a:t> </a:t>
            </a:r>
            <a:r>
              <a:rPr lang="en-US" sz="2400" dirty="0">
                <a:solidFill>
                  <a:srgbClr val="C00000"/>
                </a:solidFill>
                <a:latin typeface="Times New Roman"/>
                <a:cs typeface="Times New Roman"/>
              </a:rPr>
              <a:t>with</a:t>
            </a:r>
            <a:r>
              <a:rPr lang="en-US" sz="2400" spc="-10" dirty="0">
                <a:solidFill>
                  <a:srgbClr val="C00000"/>
                </a:solidFill>
                <a:latin typeface="Times New Roman"/>
                <a:cs typeface="Times New Roman"/>
              </a:rPr>
              <a:t> </a:t>
            </a:r>
            <a:r>
              <a:rPr lang="en-US" sz="2400" spc="-5" dirty="0">
                <a:solidFill>
                  <a:srgbClr val="C00000"/>
                </a:solidFill>
                <a:latin typeface="Times New Roman"/>
                <a:cs typeface="Times New Roman"/>
              </a:rPr>
              <a:t>moderate</a:t>
            </a:r>
            <a:r>
              <a:rPr lang="en-US" sz="2400" spc="-15" dirty="0">
                <a:solidFill>
                  <a:srgbClr val="C00000"/>
                </a:solidFill>
                <a:latin typeface="Times New Roman"/>
                <a:cs typeface="Times New Roman"/>
              </a:rPr>
              <a:t> </a:t>
            </a:r>
            <a:r>
              <a:rPr lang="en-US" sz="2400" dirty="0">
                <a:solidFill>
                  <a:srgbClr val="C00000"/>
                </a:solidFill>
                <a:latin typeface="Times New Roman"/>
                <a:cs typeface="Times New Roman"/>
              </a:rPr>
              <a:t>to</a:t>
            </a:r>
            <a:r>
              <a:rPr lang="en-US" sz="2400" spc="-20" dirty="0">
                <a:solidFill>
                  <a:srgbClr val="C00000"/>
                </a:solidFill>
                <a:latin typeface="Times New Roman"/>
                <a:cs typeface="Times New Roman"/>
              </a:rPr>
              <a:t> </a:t>
            </a:r>
            <a:r>
              <a:rPr lang="en-US" sz="2400" dirty="0">
                <a:solidFill>
                  <a:srgbClr val="C00000"/>
                </a:solidFill>
                <a:latin typeface="Times New Roman"/>
                <a:cs typeface="Times New Roman"/>
              </a:rPr>
              <a:t>severe</a:t>
            </a:r>
            <a:r>
              <a:rPr lang="en-US" sz="2400" spc="-15" dirty="0">
                <a:solidFill>
                  <a:srgbClr val="C00000"/>
                </a:solidFill>
                <a:latin typeface="Times New Roman"/>
                <a:cs typeface="Times New Roman"/>
              </a:rPr>
              <a:t> </a:t>
            </a:r>
            <a:r>
              <a:rPr lang="en-US" sz="2400" dirty="0">
                <a:solidFill>
                  <a:srgbClr val="C00000"/>
                </a:solidFill>
                <a:latin typeface="Times New Roman"/>
                <a:cs typeface="Times New Roman"/>
              </a:rPr>
              <a:t>hepatic</a:t>
            </a:r>
            <a:r>
              <a:rPr lang="en-US" sz="2400" spc="-45" dirty="0">
                <a:solidFill>
                  <a:srgbClr val="C00000"/>
                </a:solidFill>
                <a:latin typeface="Times New Roman"/>
                <a:cs typeface="Times New Roman"/>
              </a:rPr>
              <a:t> </a:t>
            </a:r>
            <a:r>
              <a:rPr lang="en-US" sz="2400" spc="-5" dirty="0">
                <a:solidFill>
                  <a:srgbClr val="C00000"/>
                </a:solidFill>
                <a:latin typeface="Times New Roman"/>
                <a:cs typeface="Times New Roman"/>
              </a:rPr>
              <a:t>insufficiency</a:t>
            </a:r>
            <a:r>
              <a:rPr lang="en-US" sz="2400" spc="-30" dirty="0">
                <a:solidFill>
                  <a:srgbClr val="C00000"/>
                </a:solidFill>
                <a:latin typeface="Times New Roman"/>
                <a:cs typeface="Times New Roman"/>
              </a:rPr>
              <a:t> </a:t>
            </a:r>
            <a:r>
              <a:rPr lang="en-US" sz="2400" dirty="0">
                <a:solidFill>
                  <a:srgbClr val="C00000"/>
                </a:solidFill>
                <a:latin typeface="Times New Roman"/>
                <a:cs typeface="Times New Roman"/>
              </a:rPr>
              <a:t>should not</a:t>
            </a:r>
            <a:r>
              <a:rPr lang="en-US" sz="2400" spc="-15" dirty="0">
                <a:solidFill>
                  <a:srgbClr val="C00000"/>
                </a:solidFill>
                <a:latin typeface="Times New Roman"/>
                <a:cs typeface="Times New Roman"/>
              </a:rPr>
              <a:t> </a:t>
            </a:r>
            <a:r>
              <a:rPr lang="en-US" sz="2400" dirty="0">
                <a:solidFill>
                  <a:srgbClr val="C00000"/>
                </a:solidFill>
                <a:latin typeface="Times New Roman"/>
                <a:cs typeface="Times New Roman"/>
              </a:rPr>
              <a:t>be treated</a:t>
            </a:r>
            <a:r>
              <a:rPr lang="en-US" sz="2400" spc="-40" dirty="0">
                <a:solidFill>
                  <a:srgbClr val="C00000"/>
                </a:solidFill>
                <a:latin typeface="Times New Roman"/>
                <a:cs typeface="Times New Roman"/>
              </a:rPr>
              <a:t> </a:t>
            </a:r>
            <a:r>
              <a:rPr lang="en-US" sz="2400" dirty="0">
                <a:solidFill>
                  <a:srgbClr val="C00000"/>
                </a:solidFill>
                <a:latin typeface="Times New Roman"/>
                <a:cs typeface="Times New Roman"/>
              </a:rPr>
              <a:t>with</a:t>
            </a:r>
            <a:r>
              <a:rPr lang="en-US" sz="2400" spc="10" dirty="0">
                <a:solidFill>
                  <a:srgbClr val="C00000"/>
                </a:solidFill>
                <a:latin typeface="Times New Roman"/>
                <a:cs typeface="Times New Roman"/>
              </a:rPr>
              <a:t> </a:t>
            </a:r>
            <a:r>
              <a:rPr lang="en-US" sz="2400" dirty="0">
                <a:solidFill>
                  <a:srgbClr val="C00000"/>
                </a:solidFill>
                <a:latin typeface="Times New Roman"/>
                <a:cs typeface="Times New Roman"/>
              </a:rPr>
              <a:t>ezetimibe.</a:t>
            </a:r>
            <a:endParaRPr lang="en-US" sz="2400" dirty="0">
              <a:latin typeface="Times New Roman"/>
              <a:cs typeface="Times New Roman"/>
            </a:endParaRPr>
          </a:p>
          <a:p>
            <a:pPr marL="0" indent="0" algn="just">
              <a:spcBef>
                <a:spcPts val="1730"/>
              </a:spcBef>
              <a:buNone/>
            </a:pPr>
            <a:r>
              <a:rPr lang="en-US" sz="2400" b="1" spc="-5" dirty="0">
                <a:latin typeface="Times New Roman"/>
                <a:cs typeface="Times New Roman"/>
              </a:rPr>
              <a:t>Adverse</a:t>
            </a:r>
            <a:r>
              <a:rPr lang="en-US" sz="2400" b="1" spc="-10" dirty="0">
                <a:latin typeface="Times New Roman"/>
                <a:cs typeface="Times New Roman"/>
              </a:rPr>
              <a:t> </a:t>
            </a:r>
            <a:r>
              <a:rPr lang="en-US" sz="2400" b="1" dirty="0">
                <a:latin typeface="Times New Roman"/>
                <a:cs typeface="Times New Roman"/>
              </a:rPr>
              <a:t>effect</a:t>
            </a:r>
            <a:r>
              <a:rPr lang="en-US" sz="2400" b="1" spc="-30" dirty="0">
                <a:latin typeface="Times New Roman"/>
                <a:cs typeface="Times New Roman"/>
              </a:rPr>
              <a:t> </a:t>
            </a:r>
            <a:r>
              <a:rPr lang="en-US" sz="2400" b="1" spc="-5" dirty="0">
                <a:latin typeface="Times New Roman"/>
                <a:cs typeface="Times New Roman"/>
              </a:rPr>
              <a:t>of Ezetimibe</a:t>
            </a:r>
            <a:endParaRPr lang="en-US" sz="2400" dirty="0">
              <a:latin typeface="Times New Roman"/>
              <a:cs typeface="Times New Roman"/>
            </a:endParaRPr>
          </a:p>
          <a:p>
            <a:pPr marL="267335" indent="-254635" algn="just">
              <a:spcBef>
                <a:spcPts val="1730"/>
              </a:spcBef>
              <a:buSzPct val="95833"/>
              <a:buAutoNum type="arabicPlain"/>
              <a:tabLst>
                <a:tab pos="267335" algn="l"/>
              </a:tabLst>
            </a:pPr>
            <a:r>
              <a:rPr lang="en-US" sz="2400" dirty="0">
                <a:latin typeface="Times New Roman"/>
                <a:cs typeface="Times New Roman"/>
              </a:rPr>
              <a:t>Hypersensitivity</a:t>
            </a:r>
            <a:r>
              <a:rPr lang="en-US" sz="2400" spc="-75" dirty="0">
                <a:latin typeface="Times New Roman"/>
                <a:cs typeface="Times New Roman"/>
              </a:rPr>
              <a:t> </a:t>
            </a:r>
            <a:r>
              <a:rPr lang="en-US" sz="2400" dirty="0">
                <a:latin typeface="Times New Roman"/>
                <a:cs typeface="Times New Roman"/>
              </a:rPr>
              <a:t>reaction</a:t>
            </a:r>
          </a:p>
          <a:p>
            <a:pPr marL="266700" indent="-254635" algn="just">
              <a:spcBef>
                <a:spcPts val="1730"/>
              </a:spcBef>
              <a:buSzPct val="95833"/>
              <a:buAutoNum type="arabicPlain"/>
              <a:tabLst>
                <a:tab pos="267335" algn="l"/>
              </a:tabLst>
            </a:pPr>
            <a:r>
              <a:rPr lang="en-US" sz="2400" spc="-5" dirty="0">
                <a:latin typeface="Times New Roman"/>
                <a:cs typeface="Times New Roman"/>
              </a:rPr>
              <a:t>Pancreatitis</a:t>
            </a:r>
            <a:endParaRPr lang="en-US" sz="2400" dirty="0">
              <a:latin typeface="Times New Roman"/>
              <a:cs typeface="Times New Roman"/>
            </a:endParaRPr>
          </a:p>
          <a:p>
            <a:pPr marL="267335" indent="-254635" algn="just">
              <a:spcBef>
                <a:spcPts val="1730"/>
              </a:spcBef>
              <a:buSzPct val="95833"/>
              <a:buAutoNum type="arabicPlain"/>
              <a:tabLst>
                <a:tab pos="267335" algn="l"/>
              </a:tabLst>
            </a:pPr>
            <a:r>
              <a:rPr lang="en-US" sz="2400" dirty="0">
                <a:latin typeface="Times New Roman"/>
                <a:cs typeface="Times New Roman"/>
              </a:rPr>
              <a:t>loss</a:t>
            </a:r>
            <a:r>
              <a:rPr lang="en-US" sz="2400" spc="-25" dirty="0">
                <a:latin typeface="Times New Roman"/>
                <a:cs typeface="Times New Roman"/>
              </a:rPr>
              <a:t> </a:t>
            </a:r>
            <a:r>
              <a:rPr lang="en-US" sz="2400" spc="-5" dirty="0">
                <a:latin typeface="Times New Roman"/>
                <a:cs typeface="Times New Roman"/>
              </a:rPr>
              <a:t>of</a:t>
            </a:r>
            <a:r>
              <a:rPr lang="en-US" sz="2400" spc="-25" dirty="0">
                <a:latin typeface="Times New Roman"/>
                <a:cs typeface="Times New Roman"/>
              </a:rPr>
              <a:t> </a:t>
            </a:r>
            <a:r>
              <a:rPr lang="en-US" sz="2400" dirty="0">
                <a:latin typeface="Times New Roman"/>
                <a:cs typeface="Times New Roman"/>
              </a:rPr>
              <a:t>appetite</a:t>
            </a:r>
          </a:p>
        </p:txBody>
      </p:sp>
    </p:spTree>
    <p:extLst>
      <p:ext uri="{BB962C8B-B14F-4D97-AF65-F5344CB8AC3E}">
        <p14:creationId xmlns:p14="http://schemas.microsoft.com/office/powerpoint/2010/main" val="107760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04AB1E-CFB8-9112-33D8-D432702BD043}"/>
              </a:ext>
            </a:extLst>
          </p:cNvPr>
          <p:cNvSpPr>
            <a:spLocks noGrp="1"/>
          </p:cNvSpPr>
          <p:nvPr>
            <p:ph type="title"/>
          </p:nvPr>
        </p:nvSpPr>
        <p:spPr/>
        <p:txBody>
          <a:bodyPr/>
          <a:lstStyle/>
          <a:p>
            <a:r>
              <a:rPr lang="en-IN" dirty="0"/>
              <a:t>References </a:t>
            </a:r>
          </a:p>
        </p:txBody>
      </p:sp>
      <p:sp>
        <p:nvSpPr>
          <p:cNvPr id="3" name="Content Placeholder 2">
            <a:extLst>
              <a:ext uri="{FF2B5EF4-FFF2-40B4-BE49-F238E27FC236}">
                <a16:creationId xmlns:a16="http://schemas.microsoft.com/office/drawing/2014/main" xmlns="" id="{CE5146A1-9CDA-3D37-36E0-BE383FE4B13A}"/>
              </a:ext>
            </a:extLst>
          </p:cNvPr>
          <p:cNvSpPr>
            <a:spLocks noGrp="1"/>
          </p:cNvSpPr>
          <p:nvPr>
            <p:ph idx="1"/>
          </p:nvPr>
        </p:nvSpPr>
        <p:spPr>
          <a:xfrm>
            <a:off x="581192" y="2180496"/>
            <a:ext cx="11251579" cy="4165875"/>
          </a:xfrm>
        </p:spPr>
        <p:txBody>
          <a:bodyPr>
            <a:normAutofit/>
          </a:bodyPr>
          <a:lstStyle/>
          <a:p>
            <a:pPr algn="just"/>
            <a:r>
              <a:rPr lang="en-US" sz="2000" dirty="0"/>
              <a:t>K. D. Tripathi, “Essentials of Medical Pharmacology,” 8th Edition, Jaypee Brothers Medical Publishers (P) LTD, New Delhi, 2018.</a:t>
            </a:r>
          </a:p>
          <a:p>
            <a:pPr algn="just"/>
            <a:r>
              <a:rPr lang="en-US" sz="2000" dirty="0"/>
              <a:t>Foye WO Lemke TL Williams DA. Foye's Principles of Medicinal Chemistry. 7th ed. Philadelphia: Wolters Kluwer Health/Lippincott Williams &amp; Wilkins; 2013.</a:t>
            </a:r>
          </a:p>
          <a:p>
            <a:pPr algn="just"/>
            <a:r>
              <a:rPr lang="en-US" sz="2000" dirty="0">
                <a:hlinkClick r:id="rId2"/>
              </a:rPr>
              <a:t>https://www.ramauniversity.ac.in/online-study-material/pharmacy/bpharma/vsemester/pharmacology-ii/lecture-2.pdf</a:t>
            </a:r>
            <a:r>
              <a:rPr lang="en-US" sz="2000" dirty="0"/>
              <a:t> </a:t>
            </a:r>
          </a:p>
          <a:p>
            <a:pPr algn="just"/>
            <a:r>
              <a:rPr lang="en-US" sz="2000" dirty="0">
                <a:hlinkClick r:id="rId3"/>
              </a:rPr>
              <a:t>https://www.philadelphia.edu.jo/academics/nsaadi/uploads/Anti%20Hyperlipidemic%20Drugs.pdf</a:t>
            </a:r>
            <a:r>
              <a:rPr lang="en-US" sz="2000" dirty="0"/>
              <a:t> </a:t>
            </a:r>
          </a:p>
          <a:p>
            <a:pPr algn="just"/>
            <a:endParaRPr lang="en-IN" sz="2000" dirty="0"/>
          </a:p>
        </p:txBody>
      </p:sp>
    </p:spTree>
    <p:extLst>
      <p:ext uri="{BB962C8B-B14F-4D97-AF65-F5344CB8AC3E}">
        <p14:creationId xmlns:p14="http://schemas.microsoft.com/office/powerpoint/2010/main" val="75973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1E976C-7F30-6AAD-8D0B-088AB7483648}"/>
              </a:ext>
            </a:extLst>
          </p:cNvPr>
          <p:cNvSpPr>
            <a:spLocks noGrp="1"/>
          </p:cNvSpPr>
          <p:nvPr>
            <p:ph type="title"/>
          </p:nvPr>
        </p:nvSpPr>
        <p:spPr/>
        <p:txBody>
          <a:bodyPr/>
          <a:lstStyle/>
          <a:p>
            <a:r>
              <a:rPr lang="en-IN" b="1" dirty="0"/>
              <a:t>Introduction</a:t>
            </a:r>
          </a:p>
        </p:txBody>
      </p:sp>
      <p:sp>
        <p:nvSpPr>
          <p:cNvPr id="3" name="Content Placeholder 2">
            <a:extLst>
              <a:ext uri="{FF2B5EF4-FFF2-40B4-BE49-F238E27FC236}">
                <a16:creationId xmlns:a16="http://schemas.microsoft.com/office/drawing/2014/main" xmlns="" id="{40842FD8-1276-3C41-0581-4ABC656BCCF8}"/>
              </a:ext>
            </a:extLst>
          </p:cNvPr>
          <p:cNvSpPr>
            <a:spLocks noGrp="1"/>
          </p:cNvSpPr>
          <p:nvPr>
            <p:ph idx="1"/>
          </p:nvPr>
        </p:nvSpPr>
        <p:spPr>
          <a:xfrm>
            <a:off x="385248" y="1908352"/>
            <a:ext cx="11338666" cy="4710161"/>
          </a:xfrm>
        </p:spPr>
        <p:txBody>
          <a:bodyPr>
            <a:normAutofit fontScale="92500" lnSpcReduction="20000"/>
          </a:bodyPr>
          <a:lstStyle/>
          <a:p>
            <a:pPr algn="just">
              <a:lnSpc>
                <a:spcPct val="150000"/>
              </a:lnSpc>
            </a:pPr>
            <a:r>
              <a:rPr lang="en-US" sz="2400" dirty="0">
                <a:solidFill>
                  <a:schemeClr val="tx1"/>
                </a:solidFill>
              </a:rPr>
              <a:t>The major lipids found in the bloodstream are cholesterol, cholesterol esters, triglycerides, and phospholipids. An excess plasma concentration of one or more of these compounds is known as hyperlipidemia. </a:t>
            </a:r>
            <a:endParaRPr lang="en-IN" sz="2400" dirty="0">
              <a:solidFill>
                <a:schemeClr val="tx1"/>
              </a:solidFill>
            </a:endParaRPr>
          </a:p>
          <a:p>
            <a:pPr algn="just">
              <a:lnSpc>
                <a:spcPct val="150000"/>
              </a:lnSpc>
            </a:pPr>
            <a:r>
              <a:rPr lang="en-US" sz="2400" dirty="0">
                <a:solidFill>
                  <a:schemeClr val="tx1"/>
                </a:solidFill>
              </a:rPr>
              <a:t>Hyperlipidemia is a major cause of atherosclerosis which may lead to coronary artery diseases and ischemic cerebrovascular diseases.</a:t>
            </a:r>
            <a:r>
              <a:rPr lang="en-IN" sz="2400" dirty="0">
                <a:solidFill>
                  <a:schemeClr val="tx1"/>
                </a:solidFill>
              </a:rPr>
              <a:t> </a:t>
            </a:r>
          </a:p>
          <a:p>
            <a:pPr algn="just">
              <a:lnSpc>
                <a:spcPct val="150000"/>
              </a:lnSpc>
            </a:pPr>
            <a:r>
              <a:rPr lang="en-US" sz="2400" dirty="0">
                <a:solidFill>
                  <a:schemeClr val="tx1"/>
                </a:solidFill>
              </a:rPr>
              <a:t>In order to transport into the blood circulation, all lipids require the presence of soluble lipoproteins, hyperlipidemia ultimately results in an increased concentration of these transport molecules, a condition known as hyperlipoproteinemia.</a:t>
            </a:r>
            <a:endParaRPr lang="en-IN" sz="2400" dirty="0">
              <a:solidFill>
                <a:schemeClr val="tx1"/>
              </a:solidFill>
            </a:endParaRPr>
          </a:p>
          <a:p>
            <a:pPr algn="just">
              <a:lnSpc>
                <a:spcPct val="150000"/>
              </a:lnSpc>
            </a:pPr>
            <a:r>
              <a:rPr lang="en-IN" sz="2400" dirty="0">
                <a:solidFill>
                  <a:schemeClr val="tx1"/>
                </a:solidFill>
              </a:rPr>
              <a:t>Hyperlipemia denotes increased levels of triglycerides.</a:t>
            </a:r>
          </a:p>
        </p:txBody>
      </p:sp>
    </p:spTree>
    <p:extLst>
      <p:ext uri="{BB962C8B-B14F-4D97-AF65-F5344CB8AC3E}">
        <p14:creationId xmlns:p14="http://schemas.microsoft.com/office/powerpoint/2010/main" val="482193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4076F-7790-1854-7F9B-E54D4C3EC789}"/>
              </a:ext>
            </a:extLst>
          </p:cNvPr>
          <p:cNvSpPr>
            <a:spLocks noGrp="1"/>
          </p:cNvSpPr>
          <p:nvPr>
            <p:ph type="ctrTitle"/>
          </p:nvPr>
        </p:nvSpPr>
        <p:spPr/>
        <p:txBody>
          <a:bodyPr>
            <a:normAutofit/>
          </a:bodyPr>
          <a:lstStyle/>
          <a:p>
            <a:r>
              <a:rPr lang="en-IN" sz="6000" b="1" dirty="0">
                <a:latin typeface="Lucida Calligraphy" panose="03010101010101010101" pitchFamily="66" charset="0"/>
              </a:rPr>
              <a:t>Thank you..</a:t>
            </a:r>
          </a:p>
        </p:txBody>
      </p:sp>
      <p:sp>
        <p:nvSpPr>
          <p:cNvPr id="8" name="Subtitle 7">
            <a:extLst>
              <a:ext uri="{FF2B5EF4-FFF2-40B4-BE49-F238E27FC236}">
                <a16:creationId xmlns:a16="http://schemas.microsoft.com/office/drawing/2014/main" xmlns="" id="{E66823A1-ACC5-63DF-E762-2DD4D6DA1839}"/>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71383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0D54D-B7A2-DAF2-9B7D-32FDCFDFD674}"/>
              </a:ext>
            </a:extLst>
          </p:cNvPr>
          <p:cNvSpPr>
            <a:spLocks noGrp="1"/>
          </p:cNvSpPr>
          <p:nvPr>
            <p:ph type="title"/>
          </p:nvPr>
        </p:nvSpPr>
        <p:spPr/>
        <p:txBody>
          <a:bodyPr/>
          <a:lstStyle/>
          <a:p>
            <a:r>
              <a:rPr lang="en-IN" b="1" dirty="0"/>
              <a:t>Biosynthesis of cholesterol</a:t>
            </a:r>
          </a:p>
        </p:txBody>
      </p:sp>
      <p:sp>
        <p:nvSpPr>
          <p:cNvPr id="3" name="Content Placeholder 2">
            <a:extLst>
              <a:ext uri="{FF2B5EF4-FFF2-40B4-BE49-F238E27FC236}">
                <a16:creationId xmlns:a16="http://schemas.microsoft.com/office/drawing/2014/main" xmlns="" id="{2DE2D518-D1D3-E150-D753-63EC64887160}"/>
              </a:ext>
            </a:extLst>
          </p:cNvPr>
          <p:cNvSpPr>
            <a:spLocks noGrp="1"/>
          </p:cNvSpPr>
          <p:nvPr>
            <p:ph idx="1"/>
          </p:nvPr>
        </p:nvSpPr>
        <p:spPr>
          <a:xfrm>
            <a:off x="457200" y="1861457"/>
            <a:ext cx="11153608" cy="4996543"/>
          </a:xfrm>
        </p:spPr>
        <p:txBody>
          <a:bodyPr>
            <a:normAutofit/>
          </a:bodyPr>
          <a:lstStyle/>
          <a:p>
            <a:pPr marL="0" indent="0" algn="ctr">
              <a:buNone/>
            </a:pPr>
            <a:r>
              <a:rPr lang="en-IN" sz="2000" dirty="0">
                <a:solidFill>
                  <a:schemeClr val="tx1"/>
                </a:solidFill>
              </a:rPr>
              <a:t>Acetyl Co-A (3)</a:t>
            </a:r>
          </a:p>
          <a:p>
            <a:pPr marL="0" indent="0" algn="ctr">
              <a:buNone/>
            </a:pPr>
            <a:endParaRPr lang="en-IN" sz="2000" dirty="0">
              <a:solidFill>
                <a:schemeClr val="tx1"/>
              </a:solidFill>
            </a:endParaRPr>
          </a:p>
          <a:p>
            <a:pPr marL="0" indent="0" algn="ctr">
              <a:buNone/>
            </a:pPr>
            <a:r>
              <a:rPr lang="en-IN" sz="2000" dirty="0">
                <a:solidFill>
                  <a:schemeClr val="tx1"/>
                </a:solidFill>
              </a:rPr>
              <a:t>3-Hydroxy, 3-methyl glutaryl Co-A (HMG-CoA)</a:t>
            </a:r>
          </a:p>
          <a:p>
            <a:pPr marL="0" indent="0" algn="ctr">
              <a:buNone/>
            </a:pPr>
            <a:endParaRPr lang="en-IN" sz="2000" dirty="0">
              <a:solidFill>
                <a:schemeClr val="tx1"/>
              </a:solidFill>
            </a:endParaRPr>
          </a:p>
          <a:p>
            <a:pPr marL="0" indent="0" algn="ctr">
              <a:buNone/>
            </a:pPr>
            <a:r>
              <a:rPr lang="en-IN" sz="2000" dirty="0">
                <a:solidFill>
                  <a:schemeClr val="tx1"/>
                </a:solidFill>
              </a:rPr>
              <a:t>Mavalonic acid (C-6)</a:t>
            </a:r>
          </a:p>
          <a:p>
            <a:pPr marL="0" indent="0" algn="ctr">
              <a:buNone/>
            </a:pPr>
            <a:endParaRPr lang="en-IN" sz="2000" dirty="0">
              <a:solidFill>
                <a:schemeClr val="tx1"/>
              </a:solidFill>
            </a:endParaRPr>
          </a:p>
          <a:p>
            <a:pPr marL="0" indent="0" algn="ctr">
              <a:buNone/>
            </a:pPr>
            <a:r>
              <a:rPr lang="en-IN" sz="2000" dirty="0">
                <a:solidFill>
                  <a:schemeClr val="tx1"/>
                </a:solidFill>
              </a:rPr>
              <a:t>Squalene (C-30)</a:t>
            </a:r>
          </a:p>
          <a:p>
            <a:pPr marL="0" indent="0" algn="ctr">
              <a:buNone/>
            </a:pPr>
            <a:endParaRPr lang="en-IN" sz="2000" dirty="0">
              <a:solidFill>
                <a:schemeClr val="tx1"/>
              </a:solidFill>
            </a:endParaRPr>
          </a:p>
          <a:p>
            <a:pPr marL="0" indent="0" algn="ctr">
              <a:buNone/>
            </a:pPr>
            <a:r>
              <a:rPr lang="en-IN" sz="2000" dirty="0">
                <a:solidFill>
                  <a:schemeClr val="tx1"/>
                </a:solidFill>
              </a:rPr>
              <a:t>Lanosterol (C-30)</a:t>
            </a:r>
          </a:p>
          <a:p>
            <a:pPr marL="0" indent="0" algn="ctr">
              <a:buNone/>
            </a:pPr>
            <a:endParaRPr lang="en-IN" sz="2000" dirty="0">
              <a:solidFill>
                <a:schemeClr val="tx1"/>
              </a:solidFill>
            </a:endParaRPr>
          </a:p>
          <a:p>
            <a:pPr marL="0" indent="0" algn="ctr">
              <a:buNone/>
            </a:pPr>
            <a:r>
              <a:rPr lang="en-IN" sz="2000" dirty="0">
                <a:solidFill>
                  <a:schemeClr val="tx1"/>
                </a:solidFill>
              </a:rPr>
              <a:t>Cholesterol (C-27)</a:t>
            </a:r>
          </a:p>
        </p:txBody>
      </p:sp>
      <p:cxnSp>
        <p:nvCxnSpPr>
          <p:cNvPr id="5" name="Straight Arrow Connector 4">
            <a:extLst>
              <a:ext uri="{FF2B5EF4-FFF2-40B4-BE49-F238E27FC236}">
                <a16:creationId xmlns:a16="http://schemas.microsoft.com/office/drawing/2014/main" xmlns="" id="{395BA6CA-7C42-E4FF-DB80-B5F49D2A7F38}"/>
              </a:ext>
            </a:extLst>
          </p:cNvPr>
          <p:cNvCxnSpPr/>
          <p:nvPr/>
        </p:nvCxnSpPr>
        <p:spPr>
          <a:xfrm>
            <a:off x="5998029" y="2438401"/>
            <a:ext cx="0" cy="359228"/>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xmlns="" id="{B8253D82-56C7-D372-8121-37511088AB81}"/>
              </a:ext>
            </a:extLst>
          </p:cNvPr>
          <p:cNvCxnSpPr/>
          <p:nvPr/>
        </p:nvCxnSpPr>
        <p:spPr>
          <a:xfrm>
            <a:off x="5998029" y="3276601"/>
            <a:ext cx="0" cy="359228"/>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xmlns="" id="{5B43BD4C-3CF8-28B7-52B9-A192DB5DFDE9}"/>
              </a:ext>
            </a:extLst>
          </p:cNvPr>
          <p:cNvCxnSpPr/>
          <p:nvPr/>
        </p:nvCxnSpPr>
        <p:spPr>
          <a:xfrm>
            <a:off x="5987144" y="4201887"/>
            <a:ext cx="0" cy="359228"/>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xmlns="" id="{E0FF980C-35EC-5D21-4004-2A7F5A78B78E}"/>
              </a:ext>
            </a:extLst>
          </p:cNvPr>
          <p:cNvCxnSpPr/>
          <p:nvPr/>
        </p:nvCxnSpPr>
        <p:spPr>
          <a:xfrm>
            <a:off x="5987144" y="5083629"/>
            <a:ext cx="0" cy="359228"/>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xmlns="" id="{E2FAB189-8BB7-002F-12CC-9E80744C27CA}"/>
              </a:ext>
            </a:extLst>
          </p:cNvPr>
          <p:cNvCxnSpPr/>
          <p:nvPr/>
        </p:nvCxnSpPr>
        <p:spPr>
          <a:xfrm>
            <a:off x="6052458" y="5976258"/>
            <a:ext cx="0" cy="359228"/>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xmlns="" id="{14302CE9-56AF-2299-9274-DE40F5D9329B}"/>
              </a:ext>
            </a:extLst>
          </p:cNvPr>
          <p:cNvSpPr txBox="1"/>
          <p:nvPr/>
        </p:nvSpPr>
        <p:spPr>
          <a:xfrm>
            <a:off x="6193972" y="3276601"/>
            <a:ext cx="2775857" cy="307777"/>
          </a:xfrm>
          <a:prstGeom prst="rect">
            <a:avLst/>
          </a:prstGeom>
          <a:noFill/>
        </p:spPr>
        <p:txBody>
          <a:bodyPr wrap="square" rtlCol="0">
            <a:spAutoFit/>
          </a:bodyPr>
          <a:lstStyle/>
          <a:p>
            <a:r>
              <a:rPr lang="en-IN" sz="1400" dirty="0">
                <a:solidFill>
                  <a:schemeClr val="tx2"/>
                </a:solidFill>
              </a:rPr>
              <a:t>HMG-Co-A Reductase</a:t>
            </a:r>
          </a:p>
        </p:txBody>
      </p:sp>
    </p:spTree>
    <p:extLst>
      <p:ext uri="{BB962C8B-B14F-4D97-AF65-F5344CB8AC3E}">
        <p14:creationId xmlns:p14="http://schemas.microsoft.com/office/powerpoint/2010/main" val="89334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6D836-C65C-3A30-0CBC-B1C50FD09563}"/>
              </a:ext>
            </a:extLst>
          </p:cNvPr>
          <p:cNvSpPr>
            <a:spLocks noGrp="1"/>
          </p:cNvSpPr>
          <p:nvPr>
            <p:ph type="title"/>
          </p:nvPr>
        </p:nvSpPr>
        <p:spPr/>
        <p:txBody>
          <a:bodyPr/>
          <a:lstStyle/>
          <a:p>
            <a:r>
              <a:rPr lang="en-IN" b="1" dirty="0"/>
              <a:t>Triglycerides Biosynthesis</a:t>
            </a:r>
          </a:p>
        </p:txBody>
      </p:sp>
      <p:sp>
        <p:nvSpPr>
          <p:cNvPr id="3" name="Content Placeholder 2">
            <a:extLst>
              <a:ext uri="{FF2B5EF4-FFF2-40B4-BE49-F238E27FC236}">
                <a16:creationId xmlns:a16="http://schemas.microsoft.com/office/drawing/2014/main" xmlns="" id="{04F460CE-D0E5-F738-B835-748B1CC68F13}"/>
              </a:ext>
            </a:extLst>
          </p:cNvPr>
          <p:cNvSpPr>
            <a:spLocks noGrp="1"/>
          </p:cNvSpPr>
          <p:nvPr>
            <p:ph idx="1"/>
          </p:nvPr>
        </p:nvSpPr>
        <p:spPr>
          <a:xfrm>
            <a:off x="268824" y="2343782"/>
            <a:ext cx="11654351" cy="3678303"/>
          </a:xfrm>
        </p:spPr>
        <p:txBody>
          <a:bodyPr>
            <a:normAutofit/>
          </a:bodyPr>
          <a:lstStyle/>
          <a:p>
            <a:pPr marL="0" indent="0">
              <a:buNone/>
            </a:pPr>
            <a:r>
              <a:rPr lang="en-IN" sz="2400" dirty="0"/>
              <a:t>Glycerol 3- Phosphate + Acetyl Co-A                        Triglycerides (TG) (Stored in adipocytes)</a:t>
            </a:r>
          </a:p>
          <a:p>
            <a:endParaRPr lang="en-IN" sz="2400" dirty="0"/>
          </a:p>
          <a:p>
            <a:endParaRPr lang="en-IN" sz="2400" dirty="0"/>
          </a:p>
          <a:p>
            <a:endParaRPr lang="en-IN" sz="2400" dirty="0"/>
          </a:p>
          <a:p>
            <a:pPr marL="0" indent="0">
              <a:buNone/>
            </a:pPr>
            <a:r>
              <a:rPr lang="en-IN" sz="2400" dirty="0"/>
              <a:t>                                                                                            3 fatty acid  + Glycerol</a:t>
            </a:r>
          </a:p>
        </p:txBody>
      </p:sp>
      <p:cxnSp>
        <p:nvCxnSpPr>
          <p:cNvPr id="5" name="Straight Arrow Connector 4">
            <a:extLst>
              <a:ext uri="{FF2B5EF4-FFF2-40B4-BE49-F238E27FC236}">
                <a16:creationId xmlns:a16="http://schemas.microsoft.com/office/drawing/2014/main" xmlns="" id="{4024B6DB-83ED-EA5C-DA2E-F9B858B59AA2}"/>
              </a:ext>
            </a:extLst>
          </p:cNvPr>
          <p:cNvCxnSpPr/>
          <p:nvPr/>
        </p:nvCxnSpPr>
        <p:spPr>
          <a:xfrm>
            <a:off x="5344886" y="3200399"/>
            <a:ext cx="1284514" cy="0"/>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6" name="Straight Arrow Connector 5">
            <a:extLst>
              <a:ext uri="{FF2B5EF4-FFF2-40B4-BE49-F238E27FC236}">
                <a16:creationId xmlns:a16="http://schemas.microsoft.com/office/drawing/2014/main" xmlns="" id="{E9345358-C38B-C5CE-A820-59EA4D74F0AB}"/>
              </a:ext>
            </a:extLst>
          </p:cNvPr>
          <p:cNvCxnSpPr>
            <a:cxnSpLocks/>
          </p:cNvCxnSpPr>
          <p:nvPr/>
        </p:nvCxnSpPr>
        <p:spPr>
          <a:xfrm>
            <a:off x="8501743" y="3505200"/>
            <a:ext cx="0" cy="1132114"/>
          </a:xfrm>
          <a:prstGeom prst="straightConnector1">
            <a:avLst/>
          </a:prstGeom>
          <a:ln>
            <a:solidFill>
              <a:schemeClr val="accent1">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xmlns="" id="{29955E27-0726-D54A-6146-8AE7BFCDB48A}"/>
              </a:ext>
            </a:extLst>
          </p:cNvPr>
          <p:cNvSpPr txBox="1"/>
          <p:nvPr/>
        </p:nvSpPr>
        <p:spPr>
          <a:xfrm>
            <a:off x="8806543" y="3766457"/>
            <a:ext cx="1251856" cy="461665"/>
          </a:xfrm>
          <a:prstGeom prst="rect">
            <a:avLst/>
          </a:prstGeom>
          <a:noFill/>
        </p:spPr>
        <p:txBody>
          <a:bodyPr wrap="square" rtlCol="0">
            <a:spAutoFit/>
          </a:bodyPr>
          <a:lstStyle/>
          <a:p>
            <a:r>
              <a:rPr lang="en-IN" sz="2400" dirty="0"/>
              <a:t>Lipase</a:t>
            </a:r>
          </a:p>
        </p:txBody>
      </p:sp>
    </p:spTree>
    <p:extLst>
      <p:ext uri="{BB962C8B-B14F-4D97-AF65-F5344CB8AC3E}">
        <p14:creationId xmlns:p14="http://schemas.microsoft.com/office/powerpoint/2010/main" val="3757405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BCEC7-B5D6-CB90-40CB-99577AF447F3}"/>
              </a:ext>
            </a:extLst>
          </p:cNvPr>
          <p:cNvSpPr>
            <a:spLocks noGrp="1"/>
          </p:cNvSpPr>
          <p:nvPr>
            <p:ph type="title"/>
          </p:nvPr>
        </p:nvSpPr>
        <p:spPr/>
        <p:txBody>
          <a:bodyPr/>
          <a:lstStyle/>
          <a:p>
            <a:r>
              <a:rPr lang="en-IN" dirty="0"/>
              <a:t>Transport of cholesterol and Triglycerides in blood </a:t>
            </a:r>
          </a:p>
        </p:txBody>
      </p:sp>
      <p:sp>
        <p:nvSpPr>
          <p:cNvPr id="3" name="Content Placeholder 2">
            <a:extLst>
              <a:ext uri="{FF2B5EF4-FFF2-40B4-BE49-F238E27FC236}">
                <a16:creationId xmlns:a16="http://schemas.microsoft.com/office/drawing/2014/main" xmlns="" id="{04826427-9B1D-F4EC-5B71-32554274D3EE}"/>
              </a:ext>
            </a:extLst>
          </p:cNvPr>
          <p:cNvSpPr>
            <a:spLocks noGrp="1"/>
          </p:cNvSpPr>
          <p:nvPr>
            <p:ph idx="1"/>
          </p:nvPr>
        </p:nvSpPr>
        <p:spPr>
          <a:xfrm>
            <a:off x="581192" y="2024743"/>
            <a:ext cx="11029616" cy="4680857"/>
          </a:xfrm>
        </p:spPr>
        <p:txBody>
          <a:bodyPr>
            <a:normAutofit lnSpcReduction="10000"/>
          </a:bodyPr>
          <a:lstStyle/>
          <a:p>
            <a:pPr algn="just">
              <a:lnSpc>
                <a:spcPct val="150000"/>
              </a:lnSpc>
            </a:pPr>
            <a:r>
              <a:rPr lang="en-US" sz="2400" dirty="0"/>
              <a:t>Cholesterol, triglycerides, and phospholipids are relatively insoluble in aqueous, physiologic fluids. </a:t>
            </a:r>
          </a:p>
          <a:p>
            <a:pPr algn="just">
              <a:lnSpc>
                <a:spcPct val="150000"/>
              </a:lnSpc>
            </a:pPr>
            <a:r>
              <a:rPr lang="en-US" sz="2400" dirty="0"/>
              <a:t>Lipoproteins- To be transported within the blood, these lipids are solubilized through association with macromolecular aggregates known as lipoproteins. </a:t>
            </a:r>
          </a:p>
          <a:p>
            <a:pPr algn="just">
              <a:lnSpc>
                <a:spcPct val="150000"/>
              </a:lnSpc>
            </a:pPr>
            <a:r>
              <a:rPr lang="en-US" sz="2400" dirty="0"/>
              <a:t>Apolipoproteins - Each lipoprotein is associated with additional proteins, known as apolipoproteins, on their outer surface. These apolipoproteins provide structural support and stability, bind to cellular receptors, and act as cofactors for enzymes involved in lipoprotein metabolism.</a:t>
            </a:r>
          </a:p>
        </p:txBody>
      </p:sp>
    </p:spTree>
    <p:extLst>
      <p:ext uri="{BB962C8B-B14F-4D97-AF65-F5344CB8AC3E}">
        <p14:creationId xmlns:p14="http://schemas.microsoft.com/office/powerpoint/2010/main" val="413574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E00A9-9316-52C0-E7A8-5B0A75A68189}"/>
              </a:ext>
            </a:extLst>
          </p:cNvPr>
          <p:cNvSpPr>
            <a:spLocks noGrp="1"/>
          </p:cNvSpPr>
          <p:nvPr>
            <p:ph type="title"/>
          </p:nvPr>
        </p:nvSpPr>
        <p:spPr/>
        <p:txBody>
          <a:bodyPr/>
          <a:lstStyle/>
          <a:p>
            <a:r>
              <a:rPr lang="en-IN" b="1" dirty="0"/>
              <a:t>Structure of Lipoproteins </a:t>
            </a:r>
          </a:p>
        </p:txBody>
      </p:sp>
      <p:pic>
        <p:nvPicPr>
          <p:cNvPr id="5" name="Content Placeholder 4">
            <a:extLst>
              <a:ext uri="{FF2B5EF4-FFF2-40B4-BE49-F238E27FC236}">
                <a16:creationId xmlns:a16="http://schemas.microsoft.com/office/drawing/2014/main" xmlns="" id="{2BAD013A-9015-CA41-E7C4-03A246E704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7793" y="1999156"/>
            <a:ext cx="6307007" cy="4780946"/>
          </a:xfrm>
        </p:spPr>
      </p:pic>
      <p:sp>
        <p:nvSpPr>
          <p:cNvPr id="6" name="TextBox 5">
            <a:extLst>
              <a:ext uri="{FF2B5EF4-FFF2-40B4-BE49-F238E27FC236}">
                <a16:creationId xmlns:a16="http://schemas.microsoft.com/office/drawing/2014/main" xmlns="" id="{EBF1DA09-34B3-25A9-C634-6556B7599CCE}"/>
              </a:ext>
            </a:extLst>
          </p:cNvPr>
          <p:cNvSpPr txBox="1"/>
          <p:nvPr/>
        </p:nvSpPr>
        <p:spPr>
          <a:xfrm>
            <a:off x="457200" y="2155371"/>
            <a:ext cx="4659086" cy="3539430"/>
          </a:xfrm>
          <a:prstGeom prst="rect">
            <a:avLst/>
          </a:prstGeom>
          <a:noFill/>
        </p:spPr>
        <p:txBody>
          <a:bodyPr wrap="square" rtlCol="0">
            <a:spAutoFit/>
          </a:bodyPr>
          <a:lstStyle/>
          <a:p>
            <a:r>
              <a:rPr lang="en-IN" sz="3200" dirty="0"/>
              <a:t>Lipoprotein Core- </a:t>
            </a:r>
          </a:p>
          <a:p>
            <a:pPr marL="457200" indent="-457200">
              <a:buFont typeface="Arial" panose="020B0604020202020204" pitchFamily="34" charset="0"/>
              <a:buChar char="•"/>
            </a:pPr>
            <a:r>
              <a:rPr lang="en-IN" sz="3200" dirty="0"/>
              <a:t>Triglycerides and </a:t>
            </a:r>
          </a:p>
          <a:p>
            <a:pPr marL="457200" indent="-457200">
              <a:buFont typeface="Arial" panose="020B0604020202020204" pitchFamily="34" charset="0"/>
              <a:buChar char="•"/>
            </a:pPr>
            <a:r>
              <a:rPr lang="en-IN" sz="3200" dirty="0"/>
              <a:t>cholesterol ester</a:t>
            </a:r>
          </a:p>
          <a:p>
            <a:endParaRPr lang="en-IN" sz="3200" dirty="0"/>
          </a:p>
          <a:p>
            <a:r>
              <a:rPr lang="en-IN" sz="3200" dirty="0"/>
              <a:t>Lipoprotein Surface- </a:t>
            </a:r>
          </a:p>
          <a:p>
            <a:pPr marL="457200" indent="-457200">
              <a:buFont typeface="Arial" panose="020B0604020202020204" pitchFamily="34" charset="0"/>
              <a:buChar char="•"/>
            </a:pPr>
            <a:r>
              <a:rPr lang="en-IN" sz="3200" dirty="0"/>
              <a:t>Phospholipids Proteins </a:t>
            </a:r>
          </a:p>
          <a:p>
            <a:pPr marL="457200" indent="-457200">
              <a:buFont typeface="Arial" panose="020B0604020202020204" pitchFamily="34" charset="0"/>
              <a:buChar char="•"/>
            </a:pPr>
            <a:r>
              <a:rPr lang="en-IN" sz="3200" dirty="0"/>
              <a:t>Free Cholesterol</a:t>
            </a:r>
          </a:p>
        </p:txBody>
      </p:sp>
    </p:spTree>
    <p:extLst>
      <p:ext uri="{BB962C8B-B14F-4D97-AF65-F5344CB8AC3E}">
        <p14:creationId xmlns:p14="http://schemas.microsoft.com/office/powerpoint/2010/main" val="178472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3FA95-8E75-61B7-037D-D91F564F32E5}"/>
              </a:ext>
            </a:extLst>
          </p:cNvPr>
          <p:cNvSpPr>
            <a:spLocks noGrp="1"/>
          </p:cNvSpPr>
          <p:nvPr>
            <p:ph type="title"/>
          </p:nvPr>
        </p:nvSpPr>
        <p:spPr/>
        <p:txBody>
          <a:bodyPr/>
          <a:lstStyle/>
          <a:p>
            <a:r>
              <a:rPr lang="en-IN" b="1" dirty="0"/>
              <a:t>Classification of Lipoproteins </a:t>
            </a:r>
          </a:p>
        </p:txBody>
      </p:sp>
      <p:pic>
        <p:nvPicPr>
          <p:cNvPr id="9" name="Content Placeholder 8">
            <a:extLst>
              <a:ext uri="{FF2B5EF4-FFF2-40B4-BE49-F238E27FC236}">
                <a16:creationId xmlns:a16="http://schemas.microsoft.com/office/drawing/2014/main" xmlns="" id="{71E8976E-A176-93A3-A232-1027A97AEA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420" y="1985281"/>
            <a:ext cx="8145407" cy="4524376"/>
          </a:xfrm>
          <a:ln w="9525">
            <a:solidFill>
              <a:schemeClr val="tx1"/>
            </a:solidFill>
          </a:ln>
        </p:spPr>
      </p:pic>
      <p:sp>
        <p:nvSpPr>
          <p:cNvPr id="4" name="TextBox 3">
            <a:extLst>
              <a:ext uri="{FF2B5EF4-FFF2-40B4-BE49-F238E27FC236}">
                <a16:creationId xmlns:a16="http://schemas.microsoft.com/office/drawing/2014/main" xmlns="" id="{5E5F8FCF-4E78-C4B4-1DBF-B3394A59BBE3}"/>
              </a:ext>
            </a:extLst>
          </p:cNvPr>
          <p:cNvSpPr txBox="1"/>
          <p:nvPr/>
        </p:nvSpPr>
        <p:spPr>
          <a:xfrm>
            <a:off x="8801684" y="2287565"/>
            <a:ext cx="2836922" cy="4093428"/>
          </a:xfrm>
          <a:prstGeom prst="rect">
            <a:avLst/>
          </a:prstGeom>
          <a:noFill/>
        </p:spPr>
        <p:txBody>
          <a:bodyPr wrap="square">
            <a:spAutoFit/>
          </a:bodyPr>
          <a:lstStyle/>
          <a:p>
            <a:pPr algn="just"/>
            <a:r>
              <a:rPr lang="en-IN" sz="2000" dirty="0"/>
              <a:t>Lipoprotein nomenclature is based on the mode of separation by ultracentrifugation. according to their density and identified as very-low-density lipoproteins (VLDLs), intermediate-density lipoproteins (IDLs), low-density lipoproteins (LDLs), and high-density lipoproteins (HDLs). </a:t>
            </a:r>
          </a:p>
        </p:txBody>
      </p:sp>
    </p:spTree>
    <p:extLst>
      <p:ext uri="{BB962C8B-B14F-4D97-AF65-F5344CB8AC3E}">
        <p14:creationId xmlns:p14="http://schemas.microsoft.com/office/powerpoint/2010/main" val="284964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13FA95-8E75-61B7-037D-D91F564F32E5}"/>
              </a:ext>
            </a:extLst>
          </p:cNvPr>
          <p:cNvSpPr>
            <a:spLocks noGrp="1"/>
          </p:cNvSpPr>
          <p:nvPr>
            <p:ph type="title"/>
          </p:nvPr>
        </p:nvSpPr>
        <p:spPr/>
        <p:txBody>
          <a:bodyPr/>
          <a:lstStyle/>
          <a:p>
            <a:r>
              <a:rPr lang="en-IN" b="1" dirty="0"/>
              <a:t>Classification of Lipoproteins </a:t>
            </a:r>
          </a:p>
        </p:txBody>
      </p:sp>
      <p:pic>
        <p:nvPicPr>
          <p:cNvPr id="7" name="Picture 6">
            <a:extLst>
              <a:ext uri="{FF2B5EF4-FFF2-40B4-BE49-F238E27FC236}">
                <a16:creationId xmlns:a16="http://schemas.microsoft.com/office/drawing/2014/main" xmlns="" id="{4BB1290A-28D3-F6CF-0192-A92A28356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02" y="162664"/>
            <a:ext cx="11440596" cy="6532671"/>
          </a:xfrm>
          <a:prstGeom prst="rect">
            <a:avLst/>
          </a:prstGeom>
        </p:spPr>
      </p:pic>
    </p:spTree>
    <p:extLst>
      <p:ext uri="{BB962C8B-B14F-4D97-AF65-F5344CB8AC3E}">
        <p14:creationId xmlns:p14="http://schemas.microsoft.com/office/powerpoint/2010/main" val="3242213270"/>
      </p:ext>
    </p:extLst>
  </p:cSld>
  <p:clrMapOvr>
    <a:masterClrMapping/>
  </p:clrMapOvr>
</p:sld>
</file>

<file path=ppt/theme/theme1.xml><?xml version="1.0" encoding="utf-8"?>
<a:theme xmlns:a="http://schemas.openxmlformats.org/drawingml/2006/main" name="Dividend">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2">
      <a:majorFont>
        <a:latin typeface="Times New Roman"/>
        <a:ea typeface=""/>
        <a:cs typeface=""/>
      </a:majorFont>
      <a:minorFont>
        <a:latin typeface="Times New Roman"/>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488</TotalTime>
  <Words>1337</Words>
  <Application>Microsoft Office PowerPoint</Application>
  <PresentationFormat>Custom</PresentationFormat>
  <Paragraphs>146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Dividend</vt:lpstr>
      <vt:lpstr>Hypolipidemic drugs </vt:lpstr>
      <vt:lpstr>Contents </vt:lpstr>
      <vt:lpstr>Introduction</vt:lpstr>
      <vt:lpstr>Biosynthesis of cholesterol</vt:lpstr>
      <vt:lpstr>Triglycerides Biosynthesis</vt:lpstr>
      <vt:lpstr>Transport of cholesterol and Triglycerides in blood </vt:lpstr>
      <vt:lpstr>Structure of Lipoproteins </vt:lpstr>
      <vt:lpstr>Classification of Lipoproteins </vt:lpstr>
      <vt:lpstr>Classification of Lipoproteins </vt:lpstr>
      <vt:lpstr>Pathway for Lipoprotein metabolism</vt:lpstr>
      <vt:lpstr>Pathway for lipoprotein metabolism</vt:lpstr>
      <vt:lpstr>Hypolipidemic Drugs </vt:lpstr>
      <vt:lpstr>Hypolipidemic Drugs </vt:lpstr>
      <vt:lpstr>HMG-CoA REDUCTASE INHIBITORS (Statins)-</vt:lpstr>
      <vt:lpstr>PowerPoint Presentation</vt:lpstr>
      <vt:lpstr>PowerPoint Presentation</vt:lpstr>
      <vt:lpstr>Pharmacokinetics</vt:lpstr>
      <vt:lpstr>Adverse Effect of Statins</vt:lpstr>
      <vt:lpstr>Therapeutic Uses</vt:lpstr>
      <vt:lpstr>Bile Acid Sequestrants</vt:lpstr>
      <vt:lpstr>PowerPoint Presentation</vt:lpstr>
      <vt:lpstr>Pharmacokinetics:</vt:lpstr>
      <vt:lpstr>LIPOPROTEIN-LIPASE ACTIVATORS(Fibrates): </vt:lpstr>
      <vt:lpstr>PowerPoint Presentation</vt:lpstr>
      <vt:lpstr>Pharmacokinetics</vt:lpstr>
      <vt:lpstr>Adverse effects of Fibrates</vt:lpstr>
      <vt:lpstr>Cholesterol absorption inhibitor</vt:lpstr>
      <vt:lpstr>Pharmacokinetics</vt:lpstr>
      <vt:lpstr>References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Hyperlipedemics </dc:title>
  <dc:creator>Suhas Agey</dc:creator>
  <cp:lastModifiedBy>Prof. Rajshri Dhole</cp:lastModifiedBy>
  <cp:revision>36</cp:revision>
  <dcterms:created xsi:type="dcterms:W3CDTF">2023-08-23T05:55:11Z</dcterms:created>
  <dcterms:modified xsi:type="dcterms:W3CDTF">2024-02-24T12:26:01Z</dcterms:modified>
</cp:coreProperties>
</file>