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88" r:id="rId3"/>
    <p:sldId id="258" r:id="rId4"/>
    <p:sldId id="328" r:id="rId5"/>
    <p:sldId id="289" r:id="rId6"/>
    <p:sldId id="297" r:id="rId7"/>
    <p:sldId id="294" r:id="rId8"/>
    <p:sldId id="329" r:id="rId9"/>
    <p:sldId id="293" r:id="rId10"/>
    <p:sldId id="295" r:id="rId11"/>
    <p:sldId id="296" r:id="rId12"/>
    <p:sldId id="259" r:id="rId13"/>
    <p:sldId id="298" r:id="rId14"/>
    <p:sldId id="260" r:id="rId15"/>
    <p:sldId id="299" r:id="rId16"/>
    <p:sldId id="301" r:id="rId17"/>
    <p:sldId id="300" r:id="rId18"/>
    <p:sldId id="302" r:id="rId19"/>
    <p:sldId id="307" r:id="rId20"/>
    <p:sldId id="330" r:id="rId21"/>
    <p:sldId id="303" r:id="rId22"/>
    <p:sldId id="308" r:id="rId23"/>
    <p:sldId id="331" r:id="rId24"/>
    <p:sldId id="309" r:id="rId25"/>
    <p:sldId id="332" r:id="rId26"/>
    <p:sldId id="304" r:id="rId27"/>
    <p:sldId id="333" r:id="rId28"/>
    <p:sldId id="310" r:id="rId29"/>
    <p:sldId id="312" r:id="rId30"/>
    <p:sldId id="311" r:id="rId31"/>
    <p:sldId id="334" r:id="rId32"/>
    <p:sldId id="305" r:id="rId33"/>
    <p:sldId id="335" r:id="rId34"/>
    <p:sldId id="306" r:id="rId35"/>
    <p:sldId id="262" r:id="rId36"/>
    <p:sldId id="263" r:id="rId37"/>
    <p:sldId id="264" r:id="rId38"/>
    <p:sldId id="265" r:id="rId39"/>
    <p:sldId id="325" r:id="rId40"/>
    <p:sldId id="266" r:id="rId41"/>
    <p:sldId id="314" r:id="rId42"/>
    <p:sldId id="268" r:id="rId43"/>
    <p:sldId id="290" r:id="rId44"/>
    <p:sldId id="2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HEB MANYAR" initials="SM" lastIdx="1" clrIdx="0">
    <p:extLst>
      <p:ext uri="{19B8F6BF-5375-455C-9EA6-DF929625EA0E}">
        <p15:presenceInfo xmlns:p15="http://schemas.microsoft.com/office/powerpoint/2012/main" userId="cb98c2c12d371d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5" d="100"/>
          <a:sy n="85"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09464-AF58-4651-BAE4-805B8020EFE0}" type="datetimeFigureOut">
              <a:rPr lang="en-IN" smtClean="0"/>
              <a:t>24-02-2024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B749B-D1E9-43C6-BF4D-D0E258C05335}" type="slidenum">
              <a:rPr lang="en-IN" smtClean="0"/>
              <a:t>‹#›</a:t>
            </a:fld>
            <a:endParaRPr lang="en-IN"/>
          </a:p>
        </p:txBody>
      </p:sp>
    </p:spTree>
    <p:extLst>
      <p:ext uri="{BB962C8B-B14F-4D97-AF65-F5344CB8AC3E}">
        <p14:creationId xmlns:p14="http://schemas.microsoft.com/office/powerpoint/2010/main" val="419485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DD10-A3D0-0F44-3774-FAE5001E19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56760B9-9BD6-670F-D432-D738DD675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B33A676-F4E1-60C8-7C1E-C2D9CEA85D17}"/>
              </a:ext>
            </a:extLst>
          </p:cNvPr>
          <p:cNvSpPr>
            <a:spLocks noGrp="1"/>
          </p:cNvSpPr>
          <p:nvPr>
            <p:ph type="dt" sz="half" idx="10"/>
          </p:nvPr>
        </p:nvSpPr>
        <p:spPr/>
        <p:txBody>
          <a:bodyPr/>
          <a:lstStyle/>
          <a:p>
            <a:fld id="{10011CF5-D41B-46A4-B411-2385B0E319C1}" type="datetime1">
              <a:rPr lang="en-IN" smtClean="0"/>
              <a:t>24-02-2024</a:t>
            </a:fld>
            <a:endParaRPr lang="en-IN"/>
          </a:p>
        </p:txBody>
      </p:sp>
      <p:sp>
        <p:nvSpPr>
          <p:cNvPr id="5" name="Footer Placeholder 4">
            <a:extLst>
              <a:ext uri="{FF2B5EF4-FFF2-40B4-BE49-F238E27FC236}">
                <a16:creationId xmlns:a16="http://schemas.microsoft.com/office/drawing/2014/main" id="{A174DE7A-D373-7138-CC3E-D59559D1CA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410046-03EA-76C7-82E1-1E9BD9F2DADE}"/>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293477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852B-6B3C-622D-058C-6CDF5A602F5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72D3F8-4275-6269-2219-0FA6383F8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8E86F8-FDDB-7BDF-7C96-F5985524DCF8}"/>
              </a:ext>
            </a:extLst>
          </p:cNvPr>
          <p:cNvSpPr>
            <a:spLocks noGrp="1"/>
          </p:cNvSpPr>
          <p:nvPr>
            <p:ph type="dt" sz="half" idx="10"/>
          </p:nvPr>
        </p:nvSpPr>
        <p:spPr/>
        <p:txBody>
          <a:bodyPr/>
          <a:lstStyle/>
          <a:p>
            <a:fld id="{A1414E06-5E5A-40BA-986F-EE8FBA7DB18B}" type="datetime1">
              <a:rPr lang="en-IN" smtClean="0"/>
              <a:t>24-02-2024</a:t>
            </a:fld>
            <a:endParaRPr lang="en-IN"/>
          </a:p>
        </p:txBody>
      </p:sp>
      <p:sp>
        <p:nvSpPr>
          <p:cNvPr id="5" name="Footer Placeholder 4">
            <a:extLst>
              <a:ext uri="{FF2B5EF4-FFF2-40B4-BE49-F238E27FC236}">
                <a16:creationId xmlns:a16="http://schemas.microsoft.com/office/drawing/2014/main" id="{D3E78B45-F12F-8CCC-550E-94EEA9AAE4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34F9F2-77A3-5A24-53C3-9D7B27E769C6}"/>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287088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26B2A-8C38-7687-5A51-391A136996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6571D57-CC8D-829F-15F9-18365E9F92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95AEA5-9523-8D9F-8DEF-3321C5D784CC}"/>
              </a:ext>
            </a:extLst>
          </p:cNvPr>
          <p:cNvSpPr>
            <a:spLocks noGrp="1"/>
          </p:cNvSpPr>
          <p:nvPr>
            <p:ph type="dt" sz="half" idx="10"/>
          </p:nvPr>
        </p:nvSpPr>
        <p:spPr/>
        <p:txBody>
          <a:bodyPr/>
          <a:lstStyle/>
          <a:p>
            <a:fld id="{9117D390-7BB1-46C8-918D-006460DBCB76}" type="datetime1">
              <a:rPr lang="en-IN" smtClean="0"/>
              <a:t>24-02-2024</a:t>
            </a:fld>
            <a:endParaRPr lang="en-IN"/>
          </a:p>
        </p:txBody>
      </p:sp>
      <p:sp>
        <p:nvSpPr>
          <p:cNvPr id="5" name="Footer Placeholder 4">
            <a:extLst>
              <a:ext uri="{FF2B5EF4-FFF2-40B4-BE49-F238E27FC236}">
                <a16:creationId xmlns:a16="http://schemas.microsoft.com/office/drawing/2014/main" id="{EFA51C6C-1B01-EA81-F01C-8157436FF2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E159AF-F864-6C4E-0B87-167C53C2645E}"/>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100088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0E16-7B75-D866-8992-8D54DDDDE3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13B483E-9FA2-3895-CE17-A462883DFA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D7CD44-C7CE-C948-3365-CE67678D8D68}"/>
              </a:ext>
            </a:extLst>
          </p:cNvPr>
          <p:cNvSpPr>
            <a:spLocks noGrp="1"/>
          </p:cNvSpPr>
          <p:nvPr>
            <p:ph type="dt" sz="half" idx="10"/>
          </p:nvPr>
        </p:nvSpPr>
        <p:spPr/>
        <p:txBody>
          <a:bodyPr/>
          <a:lstStyle/>
          <a:p>
            <a:fld id="{4D2331CE-21AC-403D-A991-C31262FCE13E}" type="datetime1">
              <a:rPr lang="en-IN" smtClean="0"/>
              <a:t>24-02-2024</a:t>
            </a:fld>
            <a:endParaRPr lang="en-IN"/>
          </a:p>
        </p:txBody>
      </p:sp>
      <p:sp>
        <p:nvSpPr>
          <p:cNvPr id="5" name="Footer Placeholder 4">
            <a:extLst>
              <a:ext uri="{FF2B5EF4-FFF2-40B4-BE49-F238E27FC236}">
                <a16:creationId xmlns:a16="http://schemas.microsoft.com/office/drawing/2014/main" id="{5D0A8317-340E-2903-0FB5-5D525DFBB5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33B498-7A3C-C885-A8B7-3B676B09CBF0}"/>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392375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9606-DAC1-28DB-D178-CB3BE83E7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8EA4BE1-806B-2313-B635-78A6C85221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1EC9DF-C623-13A4-20AE-A3BB8374675D}"/>
              </a:ext>
            </a:extLst>
          </p:cNvPr>
          <p:cNvSpPr>
            <a:spLocks noGrp="1"/>
          </p:cNvSpPr>
          <p:nvPr>
            <p:ph type="dt" sz="half" idx="10"/>
          </p:nvPr>
        </p:nvSpPr>
        <p:spPr/>
        <p:txBody>
          <a:bodyPr/>
          <a:lstStyle/>
          <a:p>
            <a:fld id="{6EEDBCC7-3D71-4F87-A7A9-B4F0320594F2}" type="datetime1">
              <a:rPr lang="en-IN" smtClean="0"/>
              <a:t>24-02-2024</a:t>
            </a:fld>
            <a:endParaRPr lang="en-IN"/>
          </a:p>
        </p:txBody>
      </p:sp>
      <p:sp>
        <p:nvSpPr>
          <p:cNvPr id="5" name="Footer Placeholder 4">
            <a:extLst>
              <a:ext uri="{FF2B5EF4-FFF2-40B4-BE49-F238E27FC236}">
                <a16:creationId xmlns:a16="http://schemas.microsoft.com/office/drawing/2014/main" id="{8240796B-37D9-A35C-2B9A-5544509804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A4BFC3-CD0B-7065-9D90-CD3F4E03DF44}"/>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2504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90AC-C56A-0F38-4E55-300445C258C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4415B2-326C-CAA7-C6B9-6CCCF3460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CBCA08F-200B-6DFF-06F5-DB93A4062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7A9BB03-7CD6-06DC-E075-A245A3D38608}"/>
              </a:ext>
            </a:extLst>
          </p:cNvPr>
          <p:cNvSpPr>
            <a:spLocks noGrp="1"/>
          </p:cNvSpPr>
          <p:nvPr>
            <p:ph type="dt" sz="half" idx="10"/>
          </p:nvPr>
        </p:nvSpPr>
        <p:spPr/>
        <p:txBody>
          <a:bodyPr/>
          <a:lstStyle/>
          <a:p>
            <a:fld id="{8E4778C4-0620-4907-8314-20EDAFC347DD}" type="datetime1">
              <a:rPr lang="en-IN" smtClean="0"/>
              <a:t>24-02-2024</a:t>
            </a:fld>
            <a:endParaRPr lang="en-IN"/>
          </a:p>
        </p:txBody>
      </p:sp>
      <p:sp>
        <p:nvSpPr>
          <p:cNvPr id="6" name="Footer Placeholder 5">
            <a:extLst>
              <a:ext uri="{FF2B5EF4-FFF2-40B4-BE49-F238E27FC236}">
                <a16:creationId xmlns:a16="http://schemas.microsoft.com/office/drawing/2014/main" id="{EF3C48BA-9BA2-4664-4B3A-CC3E377795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BFE1A4C-EE2F-B6F7-385F-F4AE0640B3EC}"/>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136701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318D-1A8C-1259-6209-705AC08D3C0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FED7A64-D938-B4B5-9C31-0B784EB1F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CE590-E72D-264B-7F0D-D13508146C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BA6B2DC-784D-C5A4-B483-9C60AAB3C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BAC9F-5A5C-1A86-50DD-B4677A0AC8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14128DE-9DBF-F075-A957-76C44A5F2D39}"/>
              </a:ext>
            </a:extLst>
          </p:cNvPr>
          <p:cNvSpPr>
            <a:spLocks noGrp="1"/>
          </p:cNvSpPr>
          <p:nvPr>
            <p:ph type="dt" sz="half" idx="10"/>
          </p:nvPr>
        </p:nvSpPr>
        <p:spPr/>
        <p:txBody>
          <a:bodyPr/>
          <a:lstStyle/>
          <a:p>
            <a:fld id="{92C29EFA-0531-4A4A-9B02-4392F7BEE76D}" type="datetime1">
              <a:rPr lang="en-IN" smtClean="0"/>
              <a:t>24-02-2024</a:t>
            </a:fld>
            <a:endParaRPr lang="en-IN"/>
          </a:p>
        </p:txBody>
      </p:sp>
      <p:sp>
        <p:nvSpPr>
          <p:cNvPr id="8" name="Footer Placeholder 7">
            <a:extLst>
              <a:ext uri="{FF2B5EF4-FFF2-40B4-BE49-F238E27FC236}">
                <a16:creationId xmlns:a16="http://schemas.microsoft.com/office/drawing/2014/main" id="{2313CA95-8AEB-D140-4867-F2690160B4F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98ACEF8-4439-3D10-CB61-F526FD37DA8D}"/>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122054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64A7-2AF2-608B-9227-6468EB756D0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45155EE-E50B-42B8-9D71-60946CC526A4}"/>
              </a:ext>
            </a:extLst>
          </p:cNvPr>
          <p:cNvSpPr>
            <a:spLocks noGrp="1"/>
          </p:cNvSpPr>
          <p:nvPr>
            <p:ph type="dt" sz="half" idx="10"/>
          </p:nvPr>
        </p:nvSpPr>
        <p:spPr/>
        <p:txBody>
          <a:bodyPr/>
          <a:lstStyle/>
          <a:p>
            <a:fld id="{F7BA60FC-CC0A-4517-B423-850CEF63B850}" type="datetime1">
              <a:rPr lang="en-IN" smtClean="0"/>
              <a:t>24-02-2024</a:t>
            </a:fld>
            <a:endParaRPr lang="en-IN"/>
          </a:p>
        </p:txBody>
      </p:sp>
      <p:sp>
        <p:nvSpPr>
          <p:cNvPr id="4" name="Footer Placeholder 3">
            <a:extLst>
              <a:ext uri="{FF2B5EF4-FFF2-40B4-BE49-F238E27FC236}">
                <a16:creationId xmlns:a16="http://schemas.microsoft.com/office/drawing/2014/main" id="{FD12BE5A-7D5F-C70C-BA85-0F715840972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982453A-97D7-EBA8-8BF7-A59AC61086C9}"/>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250450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9E30D-A6D0-5AC4-49DE-222882564184}"/>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Footer Placeholder 2">
            <a:extLst>
              <a:ext uri="{FF2B5EF4-FFF2-40B4-BE49-F238E27FC236}">
                <a16:creationId xmlns:a16="http://schemas.microsoft.com/office/drawing/2014/main" id="{6F980152-D525-801B-0E8B-BC2EEB43536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D1051A3-A1F3-4A16-0D9F-79A386DE62F4}"/>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222822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81EA-9D0E-B6FF-6DC3-51C8743D4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47137C9-000E-F542-8038-2706A9CF2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0146BBE-19FE-D786-B01E-254CFA09D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92635-9A72-5491-5B59-FB58F9CE7630}"/>
              </a:ext>
            </a:extLst>
          </p:cNvPr>
          <p:cNvSpPr>
            <a:spLocks noGrp="1"/>
          </p:cNvSpPr>
          <p:nvPr>
            <p:ph type="dt" sz="half" idx="10"/>
          </p:nvPr>
        </p:nvSpPr>
        <p:spPr/>
        <p:txBody>
          <a:bodyPr/>
          <a:lstStyle/>
          <a:p>
            <a:fld id="{B13F7E7A-D458-4B5D-98AB-EB45290F7575}" type="datetime1">
              <a:rPr lang="en-IN" smtClean="0"/>
              <a:t>24-02-2024</a:t>
            </a:fld>
            <a:endParaRPr lang="en-IN"/>
          </a:p>
        </p:txBody>
      </p:sp>
      <p:sp>
        <p:nvSpPr>
          <p:cNvPr id="6" name="Footer Placeholder 5">
            <a:extLst>
              <a:ext uri="{FF2B5EF4-FFF2-40B4-BE49-F238E27FC236}">
                <a16:creationId xmlns:a16="http://schemas.microsoft.com/office/drawing/2014/main" id="{132B9174-B73F-20F7-61C8-E0F8EA1188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3D68EF6-0A63-5D79-AACC-35F76F3576E9}"/>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88828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093E-9C26-8CCC-78E0-A9677E57B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D3C8242-5499-8FC7-D903-391080327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57E2A62-856D-E4EB-756C-3895E3E4D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889E1-4F89-3837-6FDD-9F0D51A7EC09}"/>
              </a:ext>
            </a:extLst>
          </p:cNvPr>
          <p:cNvSpPr>
            <a:spLocks noGrp="1"/>
          </p:cNvSpPr>
          <p:nvPr>
            <p:ph type="dt" sz="half" idx="10"/>
          </p:nvPr>
        </p:nvSpPr>
        <p:spPr/>
        <p:txBody>
          <a:bodyPr/>
          <a:lstStyle/>
          <a:p>
            <a:fld id="{53CC6F0A-2834-4444-9604-7D7BA6B967D8}" type="datetime1">
              <a:rPr lang="en-IN" smtClean="0"/>
              <a:t>24-02-2024</a:t>
            </a:fld>
            <a:endParaRPr lang="en-IN"/>
          </a:p>
        </p:txBody>
      </p:sp>
      <p:sp>
        <p:nvSpPr>
          <p:cNvPr id="6" name="Footer Placeholder 5">
            <a:extLst>
              <a:ext uri="{FF2B5EF4-FFF2-40B4-BE49-F238E27FC236}">
                <a16:creationId xmlns:a16="http://schemas.microsoft.com/office/drawing/2014/main" id="{F8E095B7-BE9C-3BBF-CD78-F7D3D4A2DE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418403-71D9-2AE8-8B3D-02E7BA534D19}"/>
              </a:ext>
            </a:extLst>
          </p:cNvPr>
          <p:cNvSpPr>
            <a:spLocks noGrp="1"/>
          </p:cNvSpPr>
          <p:nvPr>
            <p:ph type="sldNum" sz="quarter" idx="12"/>
          </p:nvPr>
        </p:nvSpPr>
        <p:spPr/>
        <p:txBody>
          <a:bodyPr/>
          <a:lstStyle/>
          <a:p>
            <a:fld id="{A633B8D4-71EE-47E7-8936-AB38D818BC28}" type="slidenum">
              <a:rPr lang="en-IN" smtClean="0"/>
              <a:t>‹#›</a:t>
            </a:fld>
            <a:endParaRPr lang="en-IN"/>
          </a:p>
        </p:txBody>
      </p:sp>
    </p:spTree>
    <p:extLst>
      <p:ext uri="{BB962C8B-B14F-4D97-AF65-F5344CB8AC3E}">
        <p14:creationId xmlns:p14="http://schemas.microsoft.com/office/powerpoint/2010/main" val="397912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5F8BD-6746-8157-AC3A-AB6C31BB9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AFF09DB-E9B7-2140-50E8-3F0D5D7EB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24AE3F-C36A-808B-F707-720EF3172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88372-6769-48F1-A106-297B75AB5C22}" type="datetime1">
              <a:rPr lang="en-IN" smtClean="0"/>
              <a:t>24-02-2024</a:t>
            </a:fld>
            <a:endParaRPr lang="en-IN"/>
          </a:p>
        </p:txBody>
      </p:sp>
      <p:sp>
        <p:nvSpPr>
          <p:cNvPr id="5" name="Footer Placeholder 4">
            <a:extLst>
              <a:ext uri="{FF2B5EF4-FFF2-40B4-BE49-F238E27FC236}">
                <a16:creationId xmlns:a16="http://schemas.microsoft.com/office/drawing/2014/main" id="{8CB3366D-E4BE-37A1-4F84-67F9DEC44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D294393-E3C0-299E-91D4-4D0C49E35F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3B8D4-71EE-47E7-8936-AB38D818BC28}" type="slidenum">
              <a:rPr lang="en-IN" smtClean="0"/>
              <a:t>‹#›</a:t>
            </a:fld>
            <a:endParaRPr lang="en-IN"/>
          </a:p>
        </p:txBody>
      </p:sp>
    </p:spTree>
    <p:extLst>
      <p:ext uri="{BB962C8B-B14F-4D97-AF65-F5344CB8AC3E}">
        <p14:creationId xmlns:p14="http://schemas.microsoft.com/office/powerpoint/2010/main" val="286140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deed.com/career-advice/career-development/management-for-quality"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deed.com/career-advice/career-development/automotive-industry-certification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36E59E-AD9F-FFF5-3A0E-9E5D44B57916}"/>
              </a:ext>
            </a:extLst>
          </p:cNvPr>
          <p:cNvSpPr txBox="1"/>
          <p:nvPr/>
        </p:nvSpPr>
        <p:spPr>
          <a:xfrm>
            <a:off x="1359749" y="5977271"/>
            <a:ext cx="8318613"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chemeClr val="tx2">
                    <a:lumMod val="50000"/>
                  </a:schemeClr>
                </a:solidFill>
                <a:latin typeface="Times New Roman" panose="02020603050405020304" pitchFamily="18" charset="0"/>
                <a:cs typeface="Times New Roman" panose="02020603050405020304" pitchFamily="18" charset="0"/>
              </a:rPr>
              <a:t>   H. R. Patel Institute of Pharmaceutical Education and Research, Shirpur</a:t>
            </a:r>
            <a:endParaRPr lang="en-IN"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1735659-DD1E-4284-962E-12F40121A03F}"/>
              </a:ext>
            </a:extLst>
          </p:cNvPr>
          <p:cNvSpPr txBox="1">
            <a:spLocks/>
          </p:cNvSpPr>
          <p:nvPr/>
        </p:nvSpPr>
        <p:spPr>
          <a:xfrm>
            <a:off x="8985380" y="4061814"/>
            <a:ext cx="2833396" cy="1142248"/>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1600" b="1" dirty="0">
                <a:solidFill>
                  <a:srgbClr val="0070C0"/>
                </a:solidFill>
                <a:latin typeface="Times New Roman" panose="02020603050405020304" pitchFamily="18" charset="0"/>
                <a:cs typeface="Times New Roman" panose="02020603050405020304" pitchFamily="18" charset="0"/>
              </a:rPr>
              <a:t>Mr. Shoheb S. Manyar</a:t>
            </a:r>
          </a:p>
          <a:p>
            <a:pPr marL="0" indent="0" algn="ctr">
              <a:lnSpc>
                <a:spcPct val="100000"/>
              </a:lnSpc>
              <a:spcBef>
                <a:spcPts val="600"/>
              </a:spcBef>
              <a:buNone/>
            </a:pPr>
            <a:r>
              <a:rPr lang="en-US" sz="1400" b="1" dirty="0">
                <a:latin typeface="Times New Roman" panose="02020603050405020304" pitchFamily="18" charset="0"/>
                <a:cs typeface="Times New Roman" panose="02020603050405020304" pitchFamily="18" charset="0"/>
              </a:rPr>
              <a:t>Assistant Professor</a:t>
            </a:r>
          </a:p>
          <a:p>
            <a:pPr marL="0" indent="0" algn="ctr">
              <a:lnSpc>
                <a:spcPct val="100000"/>
              </a:lnSpc>
              <a:spcBef>
                <a:spcPts val="600"/>
              </a:spcBef>
              <a:buNone/>
            </a:pPr>
            <a:r>
              <a:rPr lang="en-US" sz="1400" b="1" dirty="0">
                <a:latin typeface="Times New Roman" panose="02020603050405020304" pitchFamily="18" charset="0"/>
                <a:cs typeface="Times New Roman" panose="02020603050405020304" pitchFamily="18" charset="0"/>
              </a:rPr>
              <a:t>Department of Pharmaceutical Chemistry</a:t>
            </a:r>
            <a:endParaRPr lang="en-IN" sz="1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B5EF78B-B2D4-9851-04B9-EEB369522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892" y="1817443"/>
            <a:ext cx="6709488" cy="3777442"/>
          </a:xfrm>
          <a:prstGeom prst="rect">
            <a:avLst/>
          </a:prstGeom>
        </p:spPr>
      </p:pic>
      <p:sp>
        <p:nvSpPr>
          <p:cNvPr id="6" name="TextBox 5">
            <a:extLst>
              <a:ext uri="{FF2B5EF4-FFF2-40B4-BE49-F238E27FC236}">
                <a16:creationId xmlns:a16="http://schemas.microsoft.com/office/drawing/2014/main" id="{CC241132-1F79-3DB4-10AB-03F2B7E51B85}"/>
              </a:ext>
            </a:extLst>
          </p:cNvPr>
          <p:cNvSpPr txBox="1"/>
          <p:nvPr/>
        </p:nvSpPr>
        <p:spPr>
          <a:xfrm>
            <a:off x="2275892" y="801450"/>
            <a:ext cx="6709488" cy="461665"/>
          </a:xfrm>
          <a:prstGeom prst="rect">
            <a:avLst/>
          </a:prstGeom>
          <a:solidFill>
            <a:schemeClr val="accent6">
              <a:lumMod val="20000"/>
              <a:lumOff val="80000"/>
            </a:schemeClr>
          </a:solidFill>
        </p:spPr>
        <p:txBody>
          <a:bodyPr wrap="square" rtlCol="0">
            <a:spAutoFit/>
          </a:bodyPr>
          <a:lstStyle/>
          <a:p>
            <a:pPr algn="ctr"/>
            <a:r>
              <a:rPr lang="en-US" sz="2400" dirty="0">
                <a:latin typeface="Algerian" panose="04020705040A02060702" pitchFamily="82" charset="0"/>
              </a:rPr>
              <a:t>INTERNATIONAL STANDARD ORGANIZATION</a:t>
            </a:r>
            <a:endParaRPr lang="en-IN" sz="2400" dirty="0">
              <a:latin typeface="Algerian" panose="04020705040A02060702" pitchFamily="82" charset="0"/>
            </a:endParaRPr>
          </a:p>
        </p:txBody>
      </p:sp>
      <p:sp>
        <p:nvSpPr>
          <p:cNvPr id="7" name="Date Placeholder 6">
            <a:extLst>
              <a:ext uri="{FF2B5EF4-FFF2-40B4-BE49-F238E27FC236}">
                <a16:creationId xmlns:a16="http://schemas.microsoft.com/office/drawing/2014/main" id="{BB078F69-A802-54FE-5A5A-15E02D5F0902}"/>
              </a:ext>
            </a:extLst>
          </p:cNvPr>
          <p:cNvSpPr>
            <a:spLocks noGrp="1"/>
          </p:cNvSpPr>
          <p:nvPr>
            <p:ph type="dt" sz="half" idx="10"/>
          </p:nvPr>
        </p:nvSpPr>
        <p:spPr/>
        <p:txBody>
          <a:bodyPr/>
          <a:lstStyle/>
          <a:p>
            <a:fld id="{0D3A70F7-58A5-43E5-A2E5-D5C20930FB7B}" type="datetime1">
              <a:rPr lang="en-IN" smtClean="0"/>
              <a:t>24-02-2024</a:t>
            </a:fld>
            <a:endParaRPr lang="en-IN"/>
          </a:p>
        </p:txBody>
      </p:sp>
      <p:sp>
        <p:nvSpPr>
          <p:cNvPr id="8" name="Slide Number Placeholder 7">
            <a:extLst>
              <a:ext uri="{FF2B5EF4-FFF2-40B4-BE49-F238E27FC236}">
                <a16:creationId xmlns:a16="http://schemas.microsoft.com/office/drawing/2014/main" id="{54C4D552-232F-27F0-0E82-B7B3505FAA98}"/>
              </a:ext>
            </a:extLst>
          </p:cNvPr>
          <p:cNvSpPr>
            <a:spLocks noGrp="1"/>
          </p:cNvSpPr>
          <p:nvPr>
            <p:ph type="sldNum" sz="quarter" idx="12"/>
          </p:nvPr>
        </p:nvSpPr>
        <p:spPr/>
        <p:txBody>
          <a:bodyPr/>
          <a:lstStyle/>
          <a:p>
            <a:fld id="{A633B8D4-71EE-47E7-8936-AB38D818BC28}" type="slidenum">
              <a:rPr lang="en-IN" smtClean="0"/>
              <a:t>1</a:t>
            </a:fld>
            <a:endParaRPr lang="en-IN"/>
          </a:p>
        </p:txBody>
      </p:sp>
    </p:spTree>
    <p:extLst>
      <p:ext uri="{BB962C8B-B14F-4D97-AF65-F5344CB8AC3E}">
        <p14:creationId xmlns:p14="http://schemas.microsoft.com/office/powerpoint/2010/main" val="90010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93113-2B77-2C8D-A7AF-D6EA29153D65}"/>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1BA97A1D-2298-0F20-284F-1DF451700090}"/>
              </a:ext>
            </a:extLst>
          </p:cNvPr>
          <p:cNvSpPr>
            <a:spLocks noGrp="1"/>
          </p:cNvSpPr>
          <p:nvPr>
            <p:ph type="sldNum" sz="quarter" idx="12"/>
          </p:nvPr>
        </p:nvSpPr>
        <p:spPr/>
        <p:txBody>
          <a:bodyPr/>
          <a:lstStyle/>
          <a:p>
            <a:fld id="{A633B8D4-71EE-47E7-8936-AB38D818BC28}" type="slidenum">
              <a:rPr lang="en-IN" smtClean="0"/>
              <a:t>10</a:t>
            </a:fld>
            <a:endParaRPr lang="en-IN"/>
          </a:p>
        </p:txBody>
      </p:sp>
      <p:sp>
        <p:nvSpPr>
          <p:cNvPr id="4" name="TextBox 3">
            <a:extLst>
              <a:ext uri="{FF2B5EF4-FFF2-40B4-BE49-F238E27FC236}">
                <a16:creationId xmlns:a16="http://schemas.microsoft.com/office/drawing/2014/main" id="{B7306072-4341-5407-B963-1699F5553C56}"/>
              </a:ext>
            </a:extLst>
          </p:cNvPr>
          <p:cNvSpPr txBox="1"/>
          <p:nvPr/>
        </p:nvSpPr>
        <p:spPr>
          <a:xfrm>
            <a:off x="904241" y="1818997"/>
            <a:ext cx="10803665" cy="3366563"/>
          </a:xfrm>
          <a:prstGeom prst="rect">
            <a:avLst/>
          </a:prstGeom>
          <a:noFill/>
        </p:spPr>
        <p:txBody>
          <a:bodyPr wrap="square">
            <a:spAutoFit/>
          </a:bodyPr>
          <a:lstStyle/>
          <a:p>
            <a:pPr algn="just">
              <a:lnSpc>
                <a:spcPct val="150000"/>
              </a:lnSpc>
            </a:pPr>
            <a:r>
              <a:rPr lang="en-US" b="0" i="0" dirty="0">
                <a:solidFill>
                  <a:srgbClr val="2D2D2D"/>
                </a:solidFill>
                <a:effectLst/>
                <a:latin typeface="Times New Roman" panose="02020603050405020304" pitchFamily="18" charset="0"/>
                <a:cs typeface="Times New Roman" panose="02020603050405020304" pitchFamily="18" charset="0"/>
              </a:rPr>
              <a:t>Each certification has its own set of standards and requirements. Some of the most common types of ISO certification are:</a:t>
            </a:r>
          </a:p>
          <a:p>
            <a:pPr algn="just">
              <a:lnSpc>
                <a:spcPct val="150000"/>
              </a:lnSpc>
            </a:pPr>
            <a:endParaRPr lang="en-US" b="0" i="0" dirty="0">
              <a:solidFill>
                <a:srgbClr val="2D2D2D"/>
              </a:solidFill>
              <a:effectLst/>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b="1" i="0" dirty="0">
                <a:solidFill>
                  <a:srgbClr val="2D2D2D"/>
                </a:solidFill>
                <a:effectLst/>
                <a:latin typeface="Times New Roman" panose="02020603050405020304" pitchFamily="18" charset="0"/>
                <a:cs typeface="Times New Roman" panose="02020603050405020304" pitchFamily="18" charset="0"/>
              </a:rPr>
              <a:t>ISO 9000:</a:t>
            </a:r>
            <a:r>
              <a:rPr lang="en-US" b="0" i="0" dirty="0">
                <a:solidFill>
                  <a:srgbClr val="2D2D2D"/>
                </a:solidFill>
                <a:effectLst/>
                <a:latin typeface="Times New Roman" panose="02020603050405020304" pitchFamily="18" charset="0"/>
                <a:cs typeface="Times New Roman" panose="02020603050405020304" pitchFamily="18" charset="0"/>
              </a:rPr>
              <a:t> One of the most common certifications is the ISO 9000, a grouping of standards that relates to </a:t>
            </a:r>
            <a:r>
              <a:rPr lang="en-US" b="0" i="0" u="none" strike="noStrike" dirty="0">
                <a:solidFill>
                  <a:srgbClr val="2557A7"/>
                </a:solidFill>
                <a:effectLst/>
                <a:latin typeface="Times New Roman" panose="02020603050405020304" pitchFamily="18" charset="0"/>
                <a:cs typeface="Times New Roman" panose="02020603050405020304" pitchFamily="18" charset="0"/>
                <a:hlinkClick r:id="rId2"/>
              </a:rPr>
              <a:t>quality management systems (QMS)</a:t>
            </a:r>
            <a:r>
              <a:rPr lang="en-US" b="0" i="0" dirty="0">
                <a:solidFill>
                  <a:srgbClr val="2D2D2D"/>
                </a:solidFill>
                <a:effectLst/>
                <a:latin typeface="Times New Roman" panose="02020603050405020304" pitchFamily="18" charset="0"/>
                <a:cs typeface="Times New Roman" panose="02020603050405020304" pitchFamily="18" charset="0"/>
              </a:rPr>
              <a:t> and helps companies meet the needs of customers and other interested parties (Stakeholders) while meeting statutory and regulatory requirements related to a product or service. </a:t>
            </a:r>
          </a:p>
          <a:p>
            <a:pPr algn="just">
              <a:lnSpc>
                <a:spcPct val="150000"/>
              </a:lnSpc>
            </a:pPr>
            <a:endParaRPr lang="en-US" b="0" i="0" dirty="0">
              <a:solidFill>
                <a:srgbClr val="2D2D2D"/>
              </a:solidFill>
              <a:effectLst/>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It was originally published in </a:t>
            </a:r>
            <a:r>
              <a:rPr lang="en-US" b="1" i="0" dirty="0">
                <a:solidFill>
                  <a:srgbClr val="2D2D2D"/>
                </a:solidFill>
                <a:effectLst/>
                <a:latin typeface="Times New Roman" panose="02020603050405020304" pitchFamily="18" charset="0"/>
                <a:cs typeface="Times New Roman" panose="02020603050405020304" pitchFamily="18" charset="0"/>
              </a:rPr>
              <a:t>1987 </a:t>
            </a:r>
            <a:r>
              <a:rPr lang="en-US" b="0" i="0" dirty="0">
                <a:solidFill>
                  <a:srgbClr val="2D2D2D"/>
                </a:solidFill>
                <a:effectLst/>
                <a:latin typeface="Times New Roman" panose="02020603050405020304" pitchFamily="18" charset="0"/>
                <a:cs typeface="Times New Roman" panose="02020603050405020304" pitchFamily="18" charset="0"/>
              </a:rPr>
              <a:t>by the International Organization for Standardization (ISO)</a:t>
            </a:r>
            <a:r>
              <a:rPr lang="en-US" dirty="0">
                <a:solidFill>
                  <a:srgbClr val="2D2D2D"/>
                </a:solidFill>
                <a:latin typeface="Times New Roman" panose="02020603050405020304" pitchFamily="18" charset="0"/>
                <a:cs typeface="Times New Roman" panose="02020603050405020304" pitchFamily="18" charset="0"/>
              </a:rPr>
              <a:t>.</a:t>
            </a:r>
            <a:endParaRPr lang="en-US" b="0" i="0" dirty="0">
              <a:solidFill>
                <a:srgbClr val="2D2D2D"/>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7993FC-E1BC-E7C2-63D5-26C69C9F0E17}"/>
              </a:ext>
            </a:extLst>
          </p:cNvPr>
          <p:cNvSpPr txBox="1"/>
          <p:nvPr/>
        </p:nvSpPr>
        <p:spPr>
          <a:xfrm>
            <a:off x="5466180" y="805295"/>
            <a:ext cx="1259633" cy="400110"/>
          </a:xfrm>
          <a:prstGeom prst="rect">
            <a:avLst/>
          </a:prstGeom>
          <a:solidFill>
            <a:schemeClr val="accent2">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99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CB30D-F911-48AC-F7A4-E3EF0DE335C3}"/>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07EB84E3-13AC-8433-2189-A876246703EA}"/>
              </a:ext>
            </a:extLst>
          </p:cNvPr>
          <p:cNvSpPr>
            <a:spLocks noGrp="1"/>
          </p:cNvSpPr>
          <p:nvPr>
            <p:ph type="sldNum" sz="quarter" idx="12"/>
          </p:nvPr>
        </p:nvSpPr>
        <p:spPr/>
        <p:txBody>
          <a:bodyPr/>
          <a:lstStyle/>
          <a:p>
            <a:fld id="{A633B8D4-71EE-47E7-8936-AB38D818BC28}" type="slidenum">
              <a:rPr lang="en-IN" smtClean="0"/>
              <a:t>11</a:t>
            </a:fld>
            <a:endParaRPr lang="en-IN"/>
          </a:p>
        </p:txBody>
      </p:sp>
      <p:sp>
        <p:nvSpPr>
          <p:cNvPr id="5" name="TextBox 4">
            <a:extLst>
              <a:ext uri="{FF2B5EF4-FFF2-40B4-BE49-F238E27FC236}">
                <a16:creationId xmlns:a16="http://schemas.microsoft.com/office/drawing/2014/main" id="{3CEACA8C-8AEC-E471-D904-D5D58E3BD488}"/>
              </a:ext>
            </a:extLst>
          </p:cNvPr>
          <p:cNvSpPr txBox="1"/>
          <p:nvPr/>
        </p:nvSpPr>
        <p:spPr>
          <a:xfrm>
            <a:off x="1030940" y="2064971"/>
            <a:ext cx="10623177" cy="3366563"/>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US" b="1" i="0" dirty="0">
                <a:solidFill>
                  <a:srgbClr val="2D2D2D"/>
                </a:solidFill>
                <a:effectLst/>
                <a:latin typeface="Times New Roman" panose="02020603050405020304" pitchFamily="18" charset="0"/>
                <a:cs typeface="Times New Roman" panose="02020603050405020304" pitchFamily="18" charset="0"/>
              </a:rPr>
              <a:t>ISO 13485:</a:t>
            </a:r>
            <a:r>
              <a:rPr lang="en-US" b="0" i="0" dirty="0">
                <a:solidFill>
                  <a:srgbClr val="2D2D2D"/>
                </a:solidFill>
                <a:effectLst/>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The ISO 13485 is a sector-specific </a:t>
            </a:r>
            <a:r>
              <a:rPr lang="en-US" b="0" i="0" u="none" strike="noStrike" dirty="0">
                <a:solidFill>
                  <a:srgbClr val="2557A7"/>
                </a:solidFill>
                <a:effectLst/>
                <a:latin typeface="Times New Roman" panose="02020603050405020304" pitchFamily="18" charset="0"/>
                <a:cs typeface="Times New Roman" panose="02020603050405020304" pitchFamily="18" charset="0"/>
                <a:hlinkClick r:id="rId2"/>
              </a:rPr>
              <a:t>certification for the automotive industry</a:t>
            </a:r>
            <a:r>
              <a:rPr lang="en-US" b="0" i="0" dirty="0">
                <a:solidFill>
                  <a:srgbClr val="2D2D2D"/>
                </a:solidFill>
                <a:effectLst/>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It outlines standards that automotive manufacturers and distributors are to uphold for quality and efficiency, which are especially useful in relation to the international shipping of vehicles.</a:t>
            </a:r>
          </a:p>
          <a:p>
            <a:pPr algn="just">
              <a:lnSpc>
                <a:spcPct val="150000"/>
              </a:lnSpc>
            </a:pPr>
            <a:endParaRPr lang="en-US" b="0" i="0" dirty="0">
              <a:solidFill>
                <a:srgbClr val="2D2D2D"/>
              </a:solidFill>
              <a:effectLst/>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b="1" i="0" dirty="0">
                <a:solidFill>
                  <a:srgbClr val="2D2D2D"/>
                </a:solidFill>
                <a:effectLst/>
                <a:latin typeface="Times New Roman" panose="02020603050405020304" pitchFamily="18" charset="0"/>
                <a:cs typeface="Times New Roman" panose="02020603050405020304" pitchFamily="18" charset="0"/>
              </a:rPr>
              <a:t>ISO 14001:</a:t>
            </a:r>
            <a:r>
              <a:rPr lang="en-US" b="0" i="0" dirty="0">
                <a:solidFill>
                  <a:srgbClr val="2D2D2D"/>
                </a:solidFill>
                <a:effectLst/>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Relating to requirements for an environmental management system, the ISO 14001 is growing more prevalent because of consumer opinions concerning the impact of corporations on the environment.</a:t>
            </a:r>
          </a:p>
        </p:txBody>
      </p:sp>
      <p:sp>
        <p:nvSpPr>
          <p:cNvPr id="6" name="TextBox 5">
            <a:extLst>
              <a:ext uri="{FF2B5EF4-FFF2-40B4-BE49-F238E27FC236}">
                <a16:creationId xmlns:a16="http://schemas.microsoft.com/office/drawing/2014/main" id="{4A4B0776-D29A-EC2B-A9B6-CF42E59C8D6E}"/>
              </a:ext>
            </a:extLst>
          </p:cNvPr>
          <p:cNvSpPr txBox="1"/>
          <p:nvPr/>
        </p:nvSpPr>
        <p:spPr>
          <a:xfrm>
            <a:off x="5561044" y="885612"/>
            <a:ext cx="1259633" cy="400110"/>
          </a:xfrm>
          <a:prstGeom prst="rect">
            <a:avLst/>
          </a:prstGeom>
          <a:solidFill>
            <a:schemeClr val="accent2">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65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87CB3D-C2BC-63D2-E792-4DED0241C36F}"/>
              </a:ext>
            </a:extLst>
          </p:cNvPr>
          <p:cNvSpPr txBox="1"/>
          <p:nvPr/>
        </p:nvSpPr>
        <p:spPr>
          <a:xfrm>
            <a:off x="940425" y="2422818"/>
            <a:ext cx="10762129" cy="3833550"/>
          </a:xfrm>
          <a:prstGeom prst="rect">
            <a:avLst/>
          </a:prstGeom>
          <a:noFill/>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There are five series of ISO.  They are as follows</a:t>
            </a:r>
          </a:p>
          <a:p>
            <a:pPr algn="just">
              <a:lnSpc>
                <a:spcPct val="150000"/>
              </a:lnSpc>
            </a:pPr>
            <a:r>
              <a:rPr lang="en-US" sz="2000" b="1" dirty="0">
                <a:latin typeface="Times New Roman" panose="02020603050405020304" pitchFamily="18" charset="0"/>
                <a:cs typeface="Times New Roman" panose="02020603050405020304" pitchFamily="18" charset="0"/>
              </a:rPr>
              <a:t>ISO 9000: </a:t>
            </a:r>
            <a:r>
              <a:rPr lang="en-US" sz="2000" dirty="0">
                <a:latin typeface="Times New Roman" panose="02020603050405020304" pitchFamily="18" charset="0"/>
                <a:cs typeface="Times New Roman" panose="02020603050405020304" pitchFamily="18" charset="0"/>
              </a:rPr>
              <a:t>It is a guide. </a:t>
            </a:r>
            <a:r>
              <a:rPr lang="en-US" sz="2000" dirty="0">
                <a:solidFill>
                  <a:srgbClr val="FF0000"/>
                </a:solidFill>
                <a:latin typeface="Times New Roman" panose="02020603050405020304" pitchFamily="18" charset="0"/>
                <a:cs typeface="Times New Roman" panose="02020603050405020304" pitchFamily="18" charset="0"/>
              </a:rPr>
              <a:t>(Fundamental quality concepts and guidelines)</a:t>
            </a:r>
          </a:p>
          <a:p>
            <a:pPr marL="342900" indent="-342900" algn="just">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ISO 9001: </a:t>
            </a:r>
            <a:r>
              <a:rPr lang="en-US" dirty="0">
                <a:latin typeface="Times New Roman" panose="02020603050405020304" pitchFamily="18" charset="0"/>
                <a:cs typeface="Times New Roman" panose="02020603050405020304" pitchFamily="18" charset="0"/>
              </a:rPr>
              <a:t>It is a set of requirements for the quality system. </a:t>
            </a:r>
            <a:r>
              <a:rPr lang="en-US" dirty="0">
                <a:solidFill>
                  <a:srgbClr val="FF0000"/>
                </a:solidFill>
                <a:latin typeface="Times New Roman" panose="02020603050405020304" pitchFamily="18" charset="0"/>
                <a:cs typeface="Times New Roman" panose="02020603050405020304" pitchFamily="18" charset="0"/>
              </a:rPr>
              <a:t>(QA in design, development, Production, installation and servicing)</a:t>
            </a:r>
          </a:p>
          <a:p>
            <a:pPr marL="342900" indent="-342900" algn="just">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ISO 9002: </a:t>
            </a:r>
            <a:r>
              <a:rPr lang="en-US" dirty="0">
                <a:latin typeface="Times New Roman" panose="02020603050405020304" pitchFamily="18" charset="0"/>
                <a:cs typeface="Times New Roman" panose="02020603050405020304" pitchFamily="18" charset="0"/>
              </a:rPr>
              <a:t>it is a set of standards for product. </a:t>
            </a:r>
            <a:r>
              <a:rPr lang="en-US" dirty="0">
                <a:solidFill>
                  <a:srgbClr val="FF0000"/>
                </a:solidFill>
                <a:latin typeface="Times New Roman" panose="02020603050405020304" pitchFamily="18" charset="0"/>
                <a:cs typeface="Times New Roman" panose="02020603050405020304" pitchFamily="18" charset="0"/>
              </a:rPr>
              <a:t>(Model for QA in Production &amp; installation of manufacturing systems)</a:t>
            </a:r>
          </a:p>
          <a:p>
            <a:pPr marL="342900" indent="-342900" algn="just">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ISO 9003: </a:t>
            </a:r>
            <a:r>
              <a:rPr lang="en-US" dirty="0">
                <a:latin typeface="Times New Roman" panose="02020603050405020304" pitchFamily="18" charset="0"/>
                <a:cs typeface="Times New Roman" panose="02020603050405020304" pitchFamily="18" charset="0"/>
              </a:rPr>
              <a:t>It is a set of Quality Assurance in final inspection and testing. </a:t>
            </a:r>
          </a:p>
          <a:p>
            <a:pPr marL="342900" indent="-342900" algn="just">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ISO 9004: </a:t>
            </a:r>
            <a:r>
              <a:rPr lang="en-US" dirty="0">
                <a:latin typeface="Times New Roman" panose="02020603050405020304" pitchFamily="18" charset="0"/>
                <a:cs typeface="Times New Roman" panose="02020603050405020304" pitchFamily="18" charset="0"/>
              </a:rPr>
              <a:t>It is a guidelines for developing and implementing quality system principles structure, auditing and review.</a:t>
            </a:r>
            <a:endParaRPr lang="en-IN" dirty="0"/>
          </a:p>
        </p:txBody>
      </p:sp>
      <p:sp>
        <p:nvSpPr>
          <p:cNvPr id="5" name="TextBox 4">
            <a:extLst>
              <a:ext uri="{FF2B5EF4-FFF2-40B4-BE49-F238E27FC236}">
                <a16:creationId xmlns:a16="http://schemas.microsoft.com/office/drawing/2014/main" id="{5A405851-B464-FD1E-F955-17BB3B6D534A}"/>
              </a:ext>
            </a:extLst>
          </p:cNvPr>
          <p:cNvSpPr txBox="1"/>
          <p:nvPr/>
        </p:nvSpPr>
        <p:spPr>
          <a:xfrm>
            <a:off x="4630316" y="1164299"/>
            <a:ext cx="1691174" cy="498663"/>
          </a:xfrm>
          <a:prstGeom prst="rect">
            <a:avLst/>
          </a:prstGeom>
          <a:solidFill>
            <a:schemeClr val="accent2">
              <a:lumMod val="20000"/>
              <a:lumOff val="80000"/>
            </a:schemeClr>
          </a:solidFill>
        </p:spPr>
        <p:txBody>
          <a:bodyPr wrap="square">
            <a:spAutoFit/>
          </a:bodyPr>
          <a:lstStyle/>
          <a:p>
            <a:pPr algn="ctr">
              <a:lnSpc>
                <a:spcPct val="150000"/>
              </a:lnSpc>
            </a:pPr>
            <a:r>
              <a:rPr lang="en-US" sz="2000" b="1" dirty="0">
                <a:latin typeface="Times New Roman" panose="02020603050405020304" pitchFamily="18" charset="0"/>
                <a:cs typeface="Times New Roman" panose="02020603050405020304" pitchFamily="18" charset="0"/>
              </a:rPr>
              <a:t>ISO SERIES</a:t>
            </a:r>
          </a:p>
        </p:txBody>
      </p:sp>
      <p:pic>
        <p:nvPicPr>
          <p:cNvPr id="7" name="Picture 6">
            <a:extLst>
              <a:ext uri="{FF2B5EF4-FFF2-40B4-BE49-F238E27FC236}">
                <a16:creationId xmlns:a16="http://schemas.microsoft.com/office/drawing/2014/main" id="{E115A704-5057-523B-3659-D5743C13C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872" y="576360"/>
            <a:ext cx="2782325" cy="1700310"/>
          </a:xfrm>
          <a:prstGeom prst="rect">
            <a:avLst/>
          </a:prstGeom>
        </p:spPr>
      </p:pic>
      <p:sp>
        <p:nvSpPr>
          <p:cNvPr id="8" name="Date Placeholder 7">
            <a:extLst>
              <a:ext uri="{FF2B5EF4-FFF2-40B4-BE49-F238E27FC236}">
                <a16:creationId xmlns:a16="http://schemas.microsoft.com/office/drawing/2014/main" id="{C6180072-5887-8A2D-82B4-0DC2803613D4}"/>
              </a:ext>
            </a:extLst>
          </p:cNvPr>
          <p:cNvSpPr>
            <a:spLocks noGrp="1"/>
          </p:cNvSpPr>
          <p:nvPr>
            <p:ph type="dt" sz="half" idx="10"/>
          </p:nvPr>
        </p:nvSpPr>
        <p:spPr/>
        <p:txBody>
          <a:bodyPr/>
          <a:lstStyle/>
          <a:p>
            <a:fld id="{40DC7952-19ED-4C88-A6F1-09C3EE69D939}" type="datetime1">
              <a:rPr lang="en-IN" smtClean="0"/>
              <a:t>24-02-2024</a:t>
            </a:fld>
            <a:endParaRPr lang="en-IN"/>
          </a:p>
        </p:txBody>
      </p:sp>
      <p:sp>
        <p:nvSpPr>
          <p:cNvPr id="9" name="Slide Number Placeholder 8">
            <a:extLst>
              <a:ext uri="{FF2B5EF4-FFF2-40B4-BE49-F238E27FC236}">
                <a16:creationId xmlns:a16="http://schemas.microsoft.com/office/drawing/2014/main" id="{39E149FA-400D-7544-2769-BD0A2FE6E635}"/>
              </a:ext>
            </a:extLst>
          </p:cNvPr>
          <p:cNvSpPr>
            <a:spLocks noGrp="1"/>
          </p:cNvSpPr>
          <p:nvPr>
            <p:ph type="sldNum" sz="quarter" idx="12"/>
          </p:nvPr>
        </p:nvSpPr>
        <p:spPr/>
        <p:txBody>
          <a:bodyPr/>
          <a:lstStyle/>
          <a:p>
            <a:fld id="{A633B8D4-71EE-47E7-8936-AB38D818BC28}" type="slidenum">
              <a:rPr lang="en-IN" smtClean="0"/>
              <a:t>12</a:t>
            </a:fld>
            <a:endParaRPr lang="en-IN"/>
          </a:p>
        </p:txBody>
      </p:sp>
    </p:spTree>
    <p:extLst>
      <p:ext uri="{BB962C8B-B14F-4D97-AF65-F5344CB8AC3E}">
        <p14:creationId xmlns:p14="http://schemas.microsoft.com/office/powerpoint/2010/main" val="24489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A35FA-611A-D93B-2C09-EB70ECE5CB5A}"/>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08F85108-FF45-67CE-E3D0-E058123CFE42}"/>
              </a:ext>
            </a:extLst>
          </p:cNvPr>
          <p:cNvSpPr>
            <a:spLocks noGrp="1"/>
          </p:cNvSpPr>
          <p:nvPr>
            <p:ph type="sldNum" sz="quarter" idx="12"/>
          </p:nvPr>
        </p:nvSpPr>
        <p:spPr/>
        <p:txBody>
          <a:bodyPr/>
          <a:lstStyle/>
          <a:p>
            <a:fld id="{A633B8D4-71EE-47E7-8936-AB38D818BC28}" type="slidenum">
              <a:rPr lang="en-IN" smtClean="0"/>
              <a:t>13</a:t>
            </a:fld>
            <a:endParaRPr lang="en-IN"/>
          </a:p>
        </p:txBody>
      </p:sp>
      <p:sp>
        <p:nvSpPr>
          <p:cNvPr id="5" name="TextBox 4">
            <a:extLst>
              <a:ext uri="{FF2B5EF4-FFF2-40B4-BE49-F238E27FC236}">
                <a16:creationId xmlns:a16="http://schemas.microsoft.com/office/drawing/2014/main" id="{D6A31625-991A-0041-A528-0F503A18B612}"/>
              </a:ext>
            </a:extLst>
          </p:cNvPr>
          <p:cNvSpPr txBox="1"/>
          <p:nvPr/>
        </p:nvSpPr>
        <p:spPr>
          <a:xfrm>
            <a:off x="838200" y="1766388"/>
            <a:ext cx="10722429" cy="3782061"/>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IN" b="1" dirty="0">
                <a:latin typeface="Times New Roman" panose="02020603050405020304" pitchFamily="18" charset="0"/>
                <a:cs typeface="Times New Roman" panose="02020603050405020304" pitchFamily="18" charset="0"/>
              </a:rPr>
              <a:t>ISO 9000 was first published in 1987 </a:t>
            </a:r>
            <a:r>
              <a:rPr lang="en-IN" dirty="0">
                <a:latin typeface="Times New Roman" panose="02020603050405020304" pitchFamily="18" charset="0"/>
                <a:cs typeface="Times New Roman" panose="02020603050405020304" pitchFamily="18" charset="0"/>
              </a:rPr>
              <a:t>by ISO with the objective of defining </a:t>
            </a:r>
            <a:r>
              <a:rPr lang="en-IN" b="1" dirty="0">
                <a:latin typeface="Times New Roman" panose="02020603050405020304" pitchFamily="18" charset="0"/>
                <a:cs typeface="Times New Roman" panose="02020603050405020304" pitchFamily="18" charset="0"/>
              </a:rPr>
              <a:t>common quality requirements </a:t>
            </a:r>
            <a:r>
              <a:rPr lang="en-IN" dirty="0">
                <a:latin typeface="Times New Roman" panose="02020603050405020304" pitchFamily="18" charset="0"/>
                <a:cs typeface="Times New Roman" panose="02020603050405020304" pitchFamily="18" charset="0"/>
              </a:rPr>
              <a:t>globally instead of forcing organizations to adopt multiple or variety of quality assurance requirements.</a:t>
            </a:r>
          </a:p>
          <a:p>
            <a:pPr marL="285750" indent="-285750" algn="just">
              <a:lnSpc>
                <a:spcPct val="150000"/>
              </a:lnSpc>
              <a:buFont typeface="Wingdings" panose="05000000000000000000" pitchFamily="2" charset="2"/>
              <a:buChar char="q"/>
            </a:pPr>
            <a:r>
              <a:rPr lang="en-IN" b="1" dirty="0">
                <a:latin typeface="Times New Roman" panose="02020603050405020304" pitchFamily="18" charset="0"/>
                <a:cs typeface="Times New Roman" panose="02020603050405020304" pitchFamily="18" charset="0"/>
              </a:rPr>
              <a:t>ISO 9000 family </a:t>
            </a:r>
            <a:r>
              <a:rPr lang="en-IN" dirty="0">
                <a:latin typeface="Times New Roman" panose="02020603050405020304" pitchFamily="18" charset="0"/>
                <a:cs typeface="Times New Roman" panose="02020603050405020304" pitchFamily="18" charset="0"/>
              </a:rPr>
              <a:t>of standards deals with </a:t>
            </a:r>
            <a:r>
              <a:rPr lang="en-IN" b="1" dirty="0">
                <a:latin typeface="Times New Roman" panose="02020603050405020304" pitchFamily="18" charset="0"/>
                <a:cs typeface="Times New Roman" panose="02020603050405020304" pitchFamily="18" charset="0"/>
              </a:rPr>
              <a:t>quality management system </a:t>
            </a:r>
            <a:r>
              <a:rPr lang="en-IN" dirty="0">
                <a:latin typeface="Times New Roman" panose="02020603050405020304" pitchFamily="18" charset="0"/>
                <a:cs typeface="Times New Roman" panose="02020603050405020304" pitchFamily="18" charset="0"/>
              </a:rPr>
              <a:t>including the </a:t>
            </a:r>
            <a:r>
              <a:rPr lang="en-IN" b="1" dirty="0">
                <a:latin typeface="Times New Roman" panose="02020603050405020304" pitchFamily="18" charset="0"/>
                <a:cs typeface="Times New Roman" panose="02020603050405020304" pitchFamily="18" charset="0"/>
              </a:rPr>
              <a:t>seven quality management principles </a:t>
            </a:r>
            <a:r>
              <a:rPr lang="en-IN" dirty="0">
                <a:latin typeface="Times New Roman" panose="02020603050405020304" pitchFamily="18" charset="0"/>
                <a:cs typeface="Times New Roman" panose="02020603050405020304" pitchFamily="18" charset="0"/>
              </a:rPr>
              <a:t>upon which the </a:t>
            </a:r>
            <a:r>
              <a:rPr lang="en-IN" b="1" dirty="0">
                <a:latin typeface="Times New Roman" panose="02020603050405020304" pitchFamily="18" charset="0"/>
                <a:cs typeface="Times New Roman" panose="02020603050405020304" pitchFamily="18" charset="0"/>
              </a:rPr>
              <a:t>family of standards is based. </a:t>
            </a:r>
          </a:p>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ISO 9001 is a subset of ISO 9000 family of standards that deals with the requirements that organizations wishing to meet the standard must fulfill. </a:t>
            </a:r>
          </a:p>
          <a:p>
            <a:pPr marL="285750" indent="-285750" algn="just">
              <a:lnSpc>
                <a:spcPct val="150000"/>
              </a:lnSpc>
              <a:buFont typeface="Wingdings" panose="05000000000000000000" pitchFamily="2" charset="2"/>
              <a:buChar char="q"/>
            </a:pPr>
            <a:r>
              <a:rPr lang="en-IN" b="1" dirty="0">
                <a:latin typeface="Times New Roman" panose="02020603050405020304" pitchFamily="18" charset="0"/>
                <a:cs typeface="Times New Roman" panose="02020603050405020304" pitchFamily="18" charset="0"/>
              </a:rPr>
              <a:t>The goal of ISO 9000 </a:t>
            </a:r>
            <a:r>
              <a:rPr lang="en-IN" dirty="0">
                <a:latin typeface="Times New Roman" panose="02020603050405020304" pitchFamily="18" charset="0"/>
                <a:cs typeface="Times New Roman" panose="02020603050405020304" pitchFamily="18" charset="0"/>
              </a:rPr>
              <a:t>is to embed a </a:t>
            </a:r>
            <a:r>
              <a:rPr lang="en-IN" dirty="0">
                <a:solidFill>
                  <a:srgbClr val="FF0000"/>
                </a:solidFill>
                <a:latin typeface="Times New Roman" panose="02020603050405020304" pitchFamily="18" charset="0"/>
                <a:cs typeface="Times New Roman" panose="02020603050405020304" pitchFamily="18" charset="0"/>
              </a:rPr>
              <a:t>quality management system within an organization</a:t>
            </a:r>
            <a:r>
              <a:rPr lang="en-IN" dirty="0">
                <a:latin typeface="Times New Roman" panose="02020603050405020304" pitchFamily="18" charset="0"/>
                <a:cs typeface="Times New Roman" panose="02020603050405020304" pitchFamily="18" charset="0"/>
              </a:rPr>
              <a:t>, </a:t>
            </a:r>
            <a:r>
              <a:rPr lang="en-IN" dirty="0">
                <a:solidFill>
                  <a:schemeClr val="accent1"/>
                </a:solidFill>
                <a:latin typeface="Times New Roman" panose="02020603050405020304" pitchFamily="18" charset="0"/>
                <a:cs typeface="Times New Roman" panose="02020603050405020304" pitchFamily="18" charset="0"/>
              </a:rPr>
              <a:t>increasing productivity, reducing unnecessary costs and ensuring the quality of processes and products</a:t>
            </a:r>
            <a:r>
              <a:rPr lang="en-IN" dirty="0">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The standards are not limited to particular sectors but are widely applicable to every sector. </a:t>
            </a:r>
          </a:p>
        </p:txBody>
      </p:sp>
      <p:sp>
        <p:nvSpPr>
          <p:cNvPr id="7" name="TextBox 6">
            <a:extLst>
              <a:ext uri="{FF2B5EF4-FFF2-40B4-BE49-F238E27FC236}">
                <a16:creationId xmlns:a16="http://schemas.microsoft.com/office/drawing/2014/main" id="{C8C812A6-A825-CBC1-F5A6-0C06C11FB871}"/>
              </a:ext>
            </a:extLst>
          </p:cNvPr>
          <p:cNvSpPr txBox="1"/>
          <p:nvPr/>
        </p:nvSpPr>
        <p:spPr>
          <a:xfrm>
            <a:off x="4348065" y="788080"/>
            <a:ext cx="3209731" cy="400110"/>
          </a:xfrm>
          <a:prstGeom prst="rect">
            <a:avLst/>
          </a:prstGeom>
          <a:solidFill>
            <a:schemeClr val="accent6">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OVERVIEW OF ISO 9000</a:t>
            </a:r>
          </a:p>
        </p:txBody>
      </p:sp>
    </p:spTree>
    <p:extLst>
      <p:ext uri="{BB962C8B-B14F-4D97-AF65-F5344CB8AC3E}">
        <p14:creationId xmlns:p14="http://schemas.microsoft.com/office/powerpoint/2010/main" val="12953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827532-970C-BEC5-5C29-4BBFB0AEA5EF}"/>
              </a:ext>
            </a:extLst>
          </p:cNvPr>
          <p:cNvSpPr txBox="1"/>
          <p:nvPr/>
        </p:nvSpPr>
        <p:spPr>
          <a:xfrm>
            <a:off x="914400" y="1385938"/>
            <a:ext cx="10645863" cy="1615827"/>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ISO 9000 is a series of Quality Management Systems standards (QMS)</a:t>
            </a:r>
          </a:p>
          <a:p>
            <a:pPr marL="285750" indent="-285750" algn="just">
              <a:lnSpc>
                <a:spcPct val="150000"/>
              </a:lnSpc>
              <a:buFont typeface="Wingdings" panose="05000000000000000000" pitchFamily="2" charset="2"/>
              <a:buChar char="q"/>
            </a:pPr>
            <a:r>
              <a:rPr lang="en-IN" b="1" dirty="0">
                <a:latin typeface="Times New Roman" panose="02020603050405020304" pitchFamily="18" charset="0"/>
                <a:cs typeface="Times New Roman" panose="02020603050405020304" pitchFamily="18" charset="0"/>
              </a:rPr>
              <a:t>Published by the ISO </a:t>
            </a:r>
            <a:r>
              <a:rPr lang="en-IN" dirty="0">
                <a:latin typeface="Times New Roman" panose="02020603050405020304" pitchFamily="18" charset="0"/>
                <a:cs typeface="Times New Roman" panose="02020603050405020304" pitchFamily="18" charset="0"/>
              </a:rPr>
              <a:t>that define, establish &amp; maintain an effective QA system for manufacturing &amp; service industries.</a:t>
            </a:r>
          </a:p>
          <a:p>
            <a:endParaRPr lang="en-IN" dirty="0"/>
          </a:p>
        </p:txBody>
      </p:sp>
      <p:sp>
        <p:nvSpPr>
          <p:cNvPr id="5" name="TextBox 4">
            <a:extLst>
              <a:ext uri="{FF2B5EF4-FFF2-40B4-BE49-F238E27FC236}">
                <a16:creationId xmlns:a16="http://schemas.microsoft.com/office/drawing/2014/main" id="{B254EEDF-37D5-8E23-B361-DD193DD35E7B}"/>
              </a:ext>
            </a:extLst>
          </p:cNvPr>
          <p:cNvSpPr txBox="1"/>
          <p:nvPr/>
        </p:nvSpPr>
        <p:spPr>
          <a:xfrm>
            <a:off x="4938135" y="452300"/>
            <a:ext cx="1541884" cy="400110"/>
          </a:xfrm>
          <a:prstGeom prst="rect">
            <a:avLst/>
          </a:prstGeom>
          <a:solidFill>
            <a:schemeClr val="accent1">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ISO 9000 </a:t>
            </a:r>
          </a:p>
        </p:txBody>
      </p:sp>
      <p:sp>
        <p:nvSpPr>
          <p:cNvPr id="7" name="TextBox 6">
            <a:extLst>
              <a:ext uri="{FF2B5EF4-FFF2-40B4-BE49-F238E27FC236}">
                <a16:creationId xmlns:a16="http://schemas.microsoft.com/office/drawing/2014/main" id="{878CF157-8D08-32C7-08F2-4D3E56571BD9}"/>
              </a:ext>
            </a:extLst>
          </p:cNvPr>
          <p:cNvSpPr txBox="1"/>
          <p:nvPr/>
        </p:nvSpPr>
        <p:spPr>
          <a:xfrm>
            <a:off x="4397715" y="2915300"/>
            <a:ext cx="3214395" cy="400110"/>
          </a:xfrm>
          <a:prstGeom prst="rect">
            <a:avLst/>
          </a:prstGeom>
          <a:solidFill>
            <a:schemeClr val="accent4">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BENEFITS OF ISO 9000</a:t>
            </a:r>
          </a:p>
        </p:txBody>
      </p:sp>
      <p:sp>
        <p:nvSpPr>
          <p:cNvPr id="9" name="TextBox 8">
            <a:extLst>
              <a:ext uri="{FF2B5EF4-FFF2-40B4-BE49-F238E27FC236}">
                <a16:creationId xmlns:a16="http://schemas.microsoft.com/office/drawing/2014/main" id="{C7878760-B77B-E787-CE60-9071513F2576}"/>
              </a:ext>
            </a:extLst>
          </p:cNvPr>
          <p:cNvSpPr txBox="1"/>
          <p:nvPr/>
        </p:nvSpPr>
        <p:spPr>
          <a:xfrm>
            <a:off x="2461612" y="3535293"/>
            <a:ext cx="10300995" cy="2951064"/>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Increased marketability</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Reduces operational expenses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comply with customers needs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sell in the European Union market</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compete in domestic markets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improve the quality system</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Improved health, safety and reduction of waste </a:t>
            </a:r>
          </a:p>
        </p:txBody>
      </p:sp>
      <p:sp>
        <p:nvSpPr>
          <p:cNvPr id="10" name="Date Placeholder 9">
            <a:extLst>
              <a:ext uri="{FF2B5EF4-FFF2-40B4-BE49-F238E27FC236}">
                <a16:creationId xmlns:a16="http://schemas.microsoft.com/office/drawing/2014/main" id="{76B11BE6-F653-094E-2789-AB5C2B6749F9}"/>
              </a:ext>
            </a:extLst>
          </p:cNvPr>
          <p:cNvSpPr>
            <a:spLocks noGrp="1"/>
          </p:cNvSpPr>
          <p:nvPr>
            <p:ph type="dt" sz="half" idx="10"/>
          </p:nvPr>
        </p:nvSpPr>
        <p:spPr/>
        <p:txBody>
          <a:bodyPr/>
          <a:lstStyle/>
          <a:p>
            <a:fld id="{776ADAF4-C3E1-44B4-BD53-94BE20A705C5}" type="datetime1">
              <a:rPr lang="en-IN" smtClean="0"/>
              <a:t>24-02-2024</a:t>
            </a:fld>
            <a:endParaRPr lang="en-IN"/>
          </a:p>
        </p:txBody>
      </p:sp>
      <p:sp>
        <p:nvSpPr>
          <p:cNvPr id="11" name="Slide Number Placeholder 10">
            <a:extLst>
              <a:ext uri="{FF2B5EF4-FFF2-40B4-BE49-F238E27FC236}">
                <a16:creationId xmlns:a16="http://schemas.microsoft.com/office/drawing/2014/main" id="{BE30BE1D-CE06-BD08-684D-0B38A3418B1B}"/>
              </a:ext>
            </a:extLst>
          </p:cNvPr>
          <p:cNvSpPr>
            <a:spLocks noGrp="1"/>
          </p:cNvSpPr>
          <p:nvPr>
            <p:ph type="sldNum" sz="quarter" idx="12"/>
          </p:nvPr>
        </p:nvSpPr>
        <p:spPr/>
        <p:txBody>
          <a:bodyPr/>
          <a:lstStyle/>
          <a:p>
            <a:fld id="{A633B8D4-71EE-47E7-8936-AB38D818BC28}" type="slidenum">
              <a:rPr lang="en-IN" smtClean="0"/>
              <a:t>14</a:t>
            </a:fld>
            <a:endParaRPr lang="en-IN"/>
          </a:p>
        </p:txBody>
      </p:sp>
      <p:pic>
        <p:nvPicPr>
          <p:cNvPr id="13" name="Picture 12">
            <a:extLst>
              <a:ext uri="{FF2B5EF4-FFF2-40B4-BE49-F238E27FC236}">
                <a16:creationId xmlns:a16="http://schemas.microsoft.com/office/drawing/2014/main" id="{552019D3-EA3D-B7E9-61B8-EA286F050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36525"/>
            <a:ext cx="2345405" cy="1368153"/>
          </a:xfrm>
          <a:prstGeom prst="rect">
            <a:avLst/>
          </a:prstGeom>
        </p:spPr>
      </p:pic>
    </p:spTree>
    <p:extLst>
      <p:ext uri="{BB962C8B-B14F-4D97-AF65-F5344CB8AC3E}">
        <p14:creationId xmlns:p14="http://schemas.microsoft.com/office/powerpoint/2010/main" val="261192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7A4E1-D851-65F4-B66E-AED2EBA24F98}"/>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6F17CA62-F66E-6B1B-7306-51CDE35849F3}"/>
              </a:ext>
            </a:extLst>
          </p:cNvPr>
          <p:cNvSpPr>
            <a:spLocks noGrp="1"/>
          </p:cNvSpPr>
          <p:nvPr>
            <p:ph type="sldNum" sz="quarter" idx="12"/>
          </p:nvPr>
        </p:nvSpPr>
        <p:spPr/>
        <p:txBody>
          <a:bodyPr/>
          <a:lstStyle/>
          <a:p>
            <a:fld id="{A633B8D4-71EE-47E7-8936-AB38D818BC28}" type="slidenum">
              <a:rPr lang="en-IN" smtClean="0"/>
              <a:t>15</a:t>
            </a:fld>
            <a:endParaRPr lang="en-IN"/>
          </a:p>
        </p:txBody>
      </p:sp>
      <p:sp>
        <p:nvSpPr>
          <p:cNvPr id="4" name="Oval 3">
            <a:extLst>
              <a:ext uri="{FF2B5EF4-FFF2-40B4-BE49-F238E27FC236}">
                <a16:creationId xmlns:a16="http://schemas.microsoft.com/office/drawing/2014/main" id="{0FB123F9-BC2B-5167-2A3B-FD47D6EBFAB6}"/>
              </a:ext>
            </a:extLst>
          </p:cNvPr>
          <p:cNvSpPr/>
          <p:nvPr/>
        </p:nvSpPr>
        <p:spPr>
          <a:xfrm>
            <a:off x="3801035" y="331694"/>
            <a:ext cx="5334000" cy="152400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45033F15-256D-CFF5-9DE7-AD770BECA7D6}"/>
              </a:ext>
            </a:extLst>
          </p:cNvPr>
          <p:cNvSpPr txBox="1"/>
          <p:nvPr/>
        </p:nvSpPr>
        <p:spPr>
          <a:xfrm>
            <a:off x="4600929" y="650416"/>
            <a:ext cx="3725246" cy="960328"/>
          </a:xfrm>
          <a:prstGeom prst="rect">
            <a:avLst/>
          </a:prstGeom>
          <a:solidFill>
            <a:schemeClr val="accent6">
              <a:lumMod val="20000"/>
              <a:lumOff val="80000"/>
            </a:schemeClr>
          </a:solidFill>
        </p:spPr>
        <p:txBody>
          <a:bodyPr wrap="square">
            <a:spAutoFit/>
          </a:bodyPr>
          <a:lstStyle/>
          <a:p>
            <a:pPr algn="ctr">
              <a:lnSpc>
                <a:spcPct val="150000"/>
              </a:lnSpc>
            </a:pPr>
            <a:r>
              <a:rPr lang="en-IN" sz="2000" b="1" dirty="0">
                <a:latin typeface="Times New Roman" panose="02020603050405020304" pitchFamily="18" charset="0"/>
                <a:cs typeface="Times New Roman" panose="02020603050405020304" pitchFamily="18" charset="0"/>
              </a:rPr>
              <a:t>Quality Management Principles </a:t>
            </a:r>
          </a:p>
          <a:p>
            <a:pPr algn="ctr">
              <a:lnSpc>
                <a:spcPct val="150000"/>
              </a:lnSpc>
            </a:pPr>
            <a:r>
              <a:rPr lang="en-IN" sz="2000" b="1" dirty="0">
                <a:solidFill>
                  <a:srgbClr val="FF0000"/>
                </a:solidFill>
                <a:latin typeface="Times New Roman" panose="02020603050405020304" pitchFamily="18" charset="0"/>
                <a:cs typeface="Times New Roman" panose="02020603050405020304" pitchFamily="18" charset="0"/>
              </a:rPr>
              <a:t>QMS</a:t>
            </a:r>
          </a:p>
        </p:txBody>
      </p:sp>
      <p:sp>
        <p:nvSpPr>
          <p:cNvPr id="9" name="TextBox 8">
            <a:extLst>
              <a:ext uri="{FF2B5EF4-FFF2-40B4-BE49-F238E27FC236}">
                <a16:creationId xmlns:a16="http://schemas.microsoft.com/office/drawing/2014/main" id="{67D7056F-02F7-2739-D497-46405D5B2FA8}"/>
              </a:ext>
            </a:extLst>
          </p:cNvPr>
          <p:cNvSpPr txBox="1"/>
          <p:nvPr/>
        </p:nvSpPr>
        <p:spPr>
          <a:xfrm>
            <a:off x="838200" y="2505523"/>
            <a:ext cx="10515600" cy="2951064"/>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IN" b="1" dirty="0">
                <a:latin typeface="Times New Roman" panose="02020603050405020304" pitchFamily="18" charset="0"/>
                <a:cs typeface="Times New Roman" panose="02020603050405020304" pitchFamily="18" charset="0"/>
              </a:rPr>
              <a:t>The ISO 9000 series is based on quality management principles (QMP). </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Quality management is an important component of a successful business that helps ensure companies produce services and products consistently and effectively. </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There are several key components of quality management, including quality planning, control, assurance and improvement.</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Learning how quality management works can help you ensure that a company is operating at a certain production standard to maintain high quality.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60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F72A6-D6C9-ABD8-5DB8-82B39F018E65}"/>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7F43C678-0ADD-1B7C-5A1C-38266BCC8443}"/>
              </a:ext>
            </a:extLst>
          </p:cNvPr>
          <p:cNvSpPr>
            <a:spLocks noGrp="1"/>
          </p:cNvSpPr>
          <p:nvPr>
            <p:ph type="sldNum" sz="quarter" idx="12"/>
          </p:nvPr>
        </p:nvSpPr>
        <p:spPr/>
        <p:txBody>
          <a:bodyPr/>
          <a:lstStyle/>
          <a:p>
            <a:fld id="{A633B8D4-71EE-47E7-8936-AB38D818BC28}" type="slidenum">
              <a:rPr lang="en-IN" smtClean="0"/>
              <a:t>16</a:t>
            </a:fld>
            <a:endParaRPr lang="en-IN"/>
          </a:p>
        </p:txBody>
      </p:sp>
      <p:sp>
        <p:nvSpPr>
          <p:cNvPr id="4" name="TextBox 3">
            <a:extLst>
              <a:ext uri="{FF2B5EF4-FFF2-40B4-BE49-F238E27FC236}">
                <a16:creationId xmlns:a16="http://schemas.microsoft.com/office/drawing/2014/main" id="{0AFB5992-7DE1-886B-B6E3-A5672054BD7B}"/>
              </a:ext>
            </a:extLst>
          </p:cNvPr>
          <p:cNvSpPr txBox="1"/>
          <p:nvPr/>
        </p:nvSpPr>
        <p:spPr>
          <a:xfrm>
            <a:off x="838200" y="1930384"/>
            <a:ext cx="10603832" cy="2997231"/>
          </a:xfrm>
          <a:prstGeom prst="rect">
            <a:avLst/>
          </a:prstGeom>
          <a:noFill/>
        </p:spPr>
        <p:txBody>
          <a:bodyPr wrap="square">
            <a:spAutoFit/>
          </a:bodyPr>
          <a:lstStyle/>
          <a:p>
            <a:pPr algn="just">
              <a:lnSpc>
                <a:spcPct val="150000"/>
              </a:lnSpc>
            </a:pPr>
            <a:r>
              <a:rPr lang="en-US" b="0" i="0" dirty="0">
                <a:solidFill>
                  <a:srgbClr val="2D2D2D"/>
                </a:solidFill>
                <a:effectLst/>
                <a:latin typeface="Times New Roman" panose="02020603050405020304" pitchFamily="18" charset="0"/>
                <a:cs typeface="Times New Roman" panose="02020603050405020304" pitchFamily="18" charset="0"/>
              </a:rPr>
              <a:t>In this, we explore </a:t>
            </a:r>
            <a:r>
              <a:rPr lang="en-US" b="0" i="0" dirty="0">
                <a:solidFill>
                  <a:srgbClr val="FF0000"/>
                </a:solidFill>
                <a:effectLst/>
                <a:latin typeface="Times New Roman" panose="02020603050405020304" pitchFamily="18" charset="0"/>
                <a:cs typeface="Times New Roman" panose="02020603050405020304" pitchFamily="18" charset="0"/>
              </a:rPr>
              <a:t>what quality management </a:t>
            </a:r>
            <a:r>
              <a:rPr lang="en-US" b="0" i="0" dirty="0">
                <a:solidFill>
                  <a:srgbClr val="2D2D2D"/>
                </a:solidFill>
                <a:effectLst/>
                <a:latin typeface="Times New Roman" panose="02020603050405020304" pitchFamily="18" charset="0"/>
                <a:cs typeface="Times New Roman" panose="02020603050405020304" pitchFamily="18" charset="0"/>
              </a:rPr>
              <a:t>is, </a:t>
            </a:r>
            <a:r>
              <a:rPr lang="en-US" b="0" i="0" dirty="0">
                <a:solidFill>
                  <a:srgbClr val="FF0000"/>
                </a:solidFill>
                <a:effectLst/>
                <a:latin typeface="Times New Roman" panose="02020603050405020304" pitchFamily="18" charset="0"/>
                <a:cs typeface="Times New Roman" panose="02020603050405020304" pitchFamily="18" charset="0"/>
              </a:rPr>
              <a:t>why it's beneficial </a:t>
            </a:r>
            <a:r>
              <a:rPr lang="en-US" b="0" i="0" dirty="0">
                <a:solidFill>
                  <a:srgbClr val="2D2D2D"/>
                </a:solidFill>
                <a:effectLst/>
                <a:latin typeface="Times New Roman" panose="02020603050405020304" pitchFamily="18" charset="0"/>
                <a:cs typeface="Times New Roman" panose="02020603050405020304" pitchFamily="18" charset="0"/>
              </a:rPr>
              <a:t>and </a:t>
            </a:r>
            <a:r>
              <a:rPr lang="en-US" b="0" i="0" dirty="0">
                <a:solidFill>
                  <a:srgbClr val="FF0000"/>
                </a:solidFill>
                <a:effectLst/>
                <a:latin typeface="Times New Roman" panose="02020603050405020304" pitchFamily="18" charset="0"/>
                <a:cs typeface="Times New Roman" panose="02020603050405020304" pitchFamily="18" charset="0"/>
              </a:rPr>
              <a:t>its primary components and principles</a:t>
            </a:r>
            <a:r>
              <a:rPr lang="en-US" b="0" i="0" dirty="0">
                <a:solidFill>
                  <a:srgbClr val="2D2D2D"/>
                </a:solidFill>
                <a:effectLst/>
                <a:latin typeface="Times New Roman" panose="02020603050405020304" pitchFamily="18" charset="0"/>
                <a:cs typeface="Times New Roman" panose="02020603050405020304" pitchFamily="18" charset="0"/>
              </a:rPr>
              <a:t>, as well as an </a:t>
            </a:r>
            <a:r>
              <a:rPr lang="en-US" b="0" i="0" dirty="0">
                <a:solidFill>
                  <a:srgbClr val="FF0000"/>
                </a:solidFill>
                <a:effectLst/>
                <a:latin typeface="Times New Roman" panose="02020603050405020304" pitchFamily="18" charset="0"/>
                <a:cs typeface="Times New Roman" panose="02020603050405020304" pitchFamily="18" charset="0"/>
              </a:rPr>
              <a:t>example of quality management</a:t>
            </a:r>
            <a:r>
              <a:rPr lang="en-US" b="0" i="0" dirty="0">
                <a:solidFill>
                  <a:srgbClr val="2D2D2D"/>
                </a:solidFill>
                <a:effectLst/>
                <a:latin typeface="Times New Roman" panose="02020603050405020304" pitchFamily="18" charset="0"/>
                <a:cs typeface="Times New Roman" panose="02020603050405020304" pitchFamily="18" charset="0"/>
              </a:rPr>
              <a:t>.</a:t>
            </a:r>
          </a:p>
          <a:p>
            <a:pPr algn="just">
              <a:lnSpc>
                <a:spcPct val="150000"/>
              </a:lnSpc>
            </a:pPr>
            <a:r>
              <a:rPr lang="en-US" sz="2000" b="1" i="0" dirty="0">
                <a:solidFill>
                  <a:srgbClr val="2D2D2D"/>
                </a:solidFill>
                <a:effectLst/>
                <a:latin typeface="Times New Roman" panose="02020603050405020304" pitchFamily="18" charset="0"/>
                <a:cs typeface="Times New Roman" panose="02020603050405020304" pitchFamily="18" charset="0"/>
              </a:rPr>
              <a:t>Key takeaways</a:t>
            </a:r>
          </a:p>
          <a:p>
            <a:pPr marL="285750" indent="-285750" algn="just">
              <a:lnSpc>
                <a:spcPct val="150000"/>
              </a:lnSpc>
              <a:buFont typeface="Wingdings" panose="05000000000000000000" pitchFamily="2" charset="2"/>
              <a:buChar char="Ø"/>
            </a:pPr>
            <a:r>
              <a:rPr lang="en-US" b="0" i="0" dirty="0">
                <a:solidFill>
                  <a:srgbClr val="2D2D2D"/>
                </a:solidFill>
                <a:effectLst/>
                <a:latin typeface="Times New Roman" panose="02020603050405020304" pitchFamily="18" charset="0"/>
                <a:cs typeface="Times New Roman" panose="02020603050405020304" pitchFamily="18" charset="0"/>
              </a:rPr>
              <a:t>Quality management means putting certain practices in place to ensure a company’s efficiency and to produce high-quality products consistently.</a:t>
            </a:r>
          </a:p>
          <a:p>
            <a:pPr marL="285750" indent="-285750" algn="just">
              <a:lnSpc>
                <a:spcPct val="150000"/>
              </a:lnSpc>
              <a:buFont typeface="Wingdings" panose="05000000000000000000" pitchFamily="2" charset="2"/>
              <a:buChar char="Ø"/>
            </a:pPr>
            <a:r>
              <a:rPr lang="en-US" b="0" i="0" dirty="0">
                <a:solidFill>
                  <a:srgbClr val="2D2D2D"/>
                </a:solidFill>
                <a:effectLst/>
                <a:latin typeface="Times New Roman" panose="02020603050405020304" pitchFamily="18" charset="0"/>
                <a:cs typeface="Times New Roman" panose="02020603050405020304" pitchFamily="18" charset="0"/>
              </a:rPr>
              <a:t>This process involves determining quality standards, forming plans to meet the company's goals, assessing the products and services produced and analyzing systems and procedures to improve production methods further.</a:t>
            </a:r>
          </a:p>
        </p:txBody>
      </p:sp>
      <p:sp>
        <p:nvSpPr>
          <p:cNvPr id="5" name="TextBox 4">
            <a:extLst>
              <a:ext uri="{FF2B5EF4-FFF2-40B4-BE49-F238E27FC236}">
                <a16:creationId xmlns:a16="http://schemas.microsoft.com/office/drawing/2014/main" id="{EED73198-9784-42E9-63F5-B504086AFDDE}"/>
              </a:ext>
            </a:extLst>
          </p:cNvPr>
          <p:cNvSpPr txBox="1"/>
          <p:nvPr/>
        </p:nvSpPr>
        <p:spPr>
          <a:xfrm>
            <a:off x="5466183" y="869569"/>
            <a:ext cx="1259633" cy="400110"/>
          </a:xfrm>
          <a:prstGeom prst="rect">
            <a:avLst/>
          </a:prstGeom>
          <a:solidFill>
            <a:schemeClr val="accent2">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91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45E9F-A5B0-D21A-8A2B-23D30C3E4C83}"/>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28A79410-8DA5-35F6-737A-936305716CCC}"/>
              </a:ext>
            </a:extLst>
          </p:cNvPr>
          <p:cNvSpPr>
            <a:spLocks noGrp="1"/>
          </p:cNvSpPr>
          <p:nvPr>
            <p:ph type="sldNum" sz="quarter" idx="12"/>
          </p:nvPr>
        </p:nvSpPr>
        <p:spPr/>
        <p:txBody>
          <a:bodyPr/>
          <a:lstStyle/>
          <a:p>
            <a:fld id="{A633B8D4-71EE-47E7-8936-AB38D818BC28}" type="slidenum">
              <a:rPr lang="en-IN" smtClean="0"/>
              <a:t>17</a:t>
            </a:fld>
            <a:endParaRPr lang="en-IN"/>
          </a:p>
        </p:txBody>
      </p:sp>
      <p:sp>
        <p:nvSpPr>
          <p:cNvPr id="4" name="TextBox 3">
            <a:extLst>
              <a:ext uri="{FF2B5EF4-FFF2-40B4-BE49-F238E27FC236}">
                <a16:creationId xmlns:a16="http://schemas.microsoft.com/office/drawing/2014/main" id="{D7F50BAC-5378-4235-B740-9A93D6031FF0}"/>
              </a:ext>
            </a:extLst>
          </p:cNvPr>
          <p:cNvSpPr txBox="1"/>
          <p:nvPr/>
        </p:nvSpPr>
        <p:spPr>
          <a:xfrm>
            <a:off x="2115911" y="978455"/>
            <a:ext cx="7960178" cy="458074"/>
          </a:xfrm>
          <a:prstGeom prst="rect">
            <a:avLst/>
          </a:prstGeom>
          <a:solidFill>
            <a:schemeClr val="accent6">
              <a:lumMod val="20000"/>
              <a:lumOff val="80000"/>
            </a:schemeClr>
          </a:solidFill>
        </p:spPr>
        <p:txBody>
          <a:bodyPr wrap="square">
            <a:spAutoFit/>
          </a:bodyPr>
          <a:lstStyle/>
          <a:p>
            <a:pPr algn="just">
              <a:lnSpc>
                <a:spcPct val="150000"/>
              </a:lnSpc>
            </a:pPr>
            <a:r>
              <a:rPr lang="en-IN" b="1" dirty="0">
                <a:latin typeface="Times New Roman" panose="02020603050405020304" pitchFamily="18" charset="0"/>
                <a:cs typeface="Times New Roman" panose="02020603050405020304" pitchFamily="18" charset="0"/>
              </a:rPr>
              <a:t>The ISO 9000 series is based on </a:t>
            </a:r>
            <a:r>
              <a:rPr lang="en-IN" b="1" dirty="0">
                <a:solidFill>
                  <a:srgbClr val="FF0000"/>
                </a:solidFill>
                <a:latin typeface="Times New Roman" panose="02020603050405020304" pitchFamily="18" charset="0"/>
                <a:cs typeface="Times New Roman" panose="02020603050405020304" pitchFamily="18" charset="0"/>
              </a:rPr>
              <a:t>seven quality management principles </a:t>
            </a:r>
            <a:r>
              <a:rPr lang="en-IN" b="1" dirty="0">
                <a:latin typeface="Times New Roman" panose="02020603050405020304" pitchFamily="18" charset="0"/>
                <a:cs typeface="Times New Roman" panose="02020603050405020304" pitchFamily="18" charset="0"/>
              </a:rPr>
              <a:t>(QMP) </a:t>
            </a:r>
          </a:p>
        </p:txBody>
      </p:sp>
      <p:pic>
        <p:nvPicPr>
          <p:cNvPr id="9" name="Picture 8">
            <a:extLst>
              <a:ext uri="{FF2B5EF4-FFF2-40B4-BE49-F238E27FC236}">
                <a16:creationId xmlns:a16="http://schemas.microsoft.com/office/drawing/2014/main" id="{8AF7EB6C-A165-86DB-BB5B-A13DD37C840E}"/>
              </a:ext>
            </a:extLst>
          </p:cNvPr>
          <p:cNvPicPr>
            <a:picLocks noChangeAspect="1"/>
          </p:cNvPicPr>
          <p:nvPr/>
        </p:nvPicPr>
        <p:blipFill rotWithShape="1">
          <a:blip r:embed="rId2"/>
          <a:srcRect l="10102" t="30775" r="46275" b="20136"/>
          <a:stretch/>
        </p:blipFill>
        <p:spPr>
          <a:xfrm>
            <a:off x="2745756" y="1690643"/>
            <a:ext cx="6700488" cy="4563276"/>
          </a:xfrm>
          <a:prstGeom prst="rect">
            <a:avLst/>
          </a:prstGeom>
          <a:ln>
            <a:solidFill>
              <a:schemeClr val="tx1"/>
            </a:solidFill>
          </a:ln>
        </p:spPr>
      </p:pic>
    </p:spTree>
    <p:extLst>
      <p:ext uri="{BB962C8B-B14F-4D97-AF65-F5344CB8AC3E}">
        <p14:creationId xmlns:p14="http://schemas.microsoft.com/office/powerpoint/2010/main" val="160170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88B24-9B04-185C-6B22-4373ADC0AF40}"/>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7D11A05A-0EF7-88AA-A48E-BEFD69192B6D}"/>
              </a:ext>
            </a:extLst>
          </p:cNvPr>
          <p:cNvSpPr>
            <a:spLocks noGrp="1"/>
          </p:cNvSpPr>
          <p:nvPr>
            <p:ph type="sldNum" sz="quarter" idx="12"/>
          </p:nvPr>
        </p:nvSpPr>
        <p:spPr/>
        <p:txBody>
          <a:bodyPr/>
          <a:lstStyle/>
          <a:p>
            <a:fld id="{A633B8D4-71EE-47E7-8936-AB38D818BC28}" type="slidenum">
              <a:rPr lang="en-IN" smtClean="0"/>
              <a:t>18</a:t>
            </a:fld>
            <a:endParaRPr lang="en-IN"/>
          </a:p>
        </p:txBody>
      </p:sp>
      <p:sp>
        <p:nvSpPr>
          <p:cNvPr id="5" name="TextBox 4">
            <a:extLst>
              <a:ext uri="{FF2B5EF4-FFF2-40B4-BE49-F238E27FC236}">
                <a16:creationId xmlns:a16="http://schemas.microsoft.com/office/drawing/2014/main" id="{523B7038-B806-3AFA-C7ED-AF493579AE83}"/>
              </a:ext>
            </a:extLst>
          </p:cNvPr>
          <p:cNvSpPr txBox="1"/>
          <p:nvPr/>
        </p:nvSpPr>
        <p:spPr>
          <a:xfrm>
            <a:off x="660918" y="3540024"/>
            <a:ext cx="11277600"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Organizations should make their customers their primary focus during the quality management process.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Meeting and exceeding the expectations of customers often results in happier customers, which can lead to increased revenue and higher customer retention rates.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The more a company knows its customers' needs, the better able it can usually create products and services that meet those needs.</a:t>
            </a:r>
          </a:p>
        </p:txBody>
      </p:sp>
      <p:sp>
        <p:nvSpPr>
          <p:cNvPr id="7" name="TextBox 6">
            <a:extLst>
              <a:ext uri="{FF2B5EF4-FFF2-40B4-BE49-F238E27FC236}">
                <a16:creationId xmlns:a16="http://schemas.microsoft.com/office/drawing/2014/main" id="{BA70EC4B-8769-CD8E-A351-B791677B8F64}"/>
              </a:ext>
            </a:extLst>
          </p:cNvPr>
          <p:cNvSpPr txBox="1"/>
          <p:nvPr/>
        </p:nvSpPr>
        <p:spPr>
          <a:xfrm>
            <a:off x="2581857" y="1100087"/>
            <a:ext cx="4135794" cy="369332"/>
          </a:xfrm>
          <a:prstGeom prst="rect">
            <a:avLst/>
          </a:prstGeom>
          <a:solidFill>
            <a:schemeClr val="accent6">
              <a:lumMod val="20000"/>
              <a:lumOff val="80000"/>
            </a:schemeClr>
          </a:solidFill>
        </p:spPr>
        <p:txBody>
          <a:bodyPr wrap="square">
            <a:spAutoFit/>
          </a:bodyPr>
          <a:lstStyle/>
          <a:p>
            <a:r>
              <a:rPr lang="en-IN" b="1" dirty="0">
                <a:latin typeface="Times New Roman" panose="02020603050405020304" pitchFamily="18" charset="0"/>
                <a:cs typeface="Times New Roman" panose="02020603050405020304" pitchFamily="18" charset="0"/>
              </a:rPr>
              <a:t>Quality management principles (QMP) </a:t>
            </a:r>
            <a:endParaRPr lang="en-IN" dirty="0"/>
          </a:p>
        </p:txBody>
      </p:sp>
      <p:pic>
        <p:nvPicPr>
          <p:cNvPr id="9" name="Picture 8">
            <a:extLst>
              <a:ext uri="{FF2B5EF4-FFF2-40B4-BE49-F238E27FC236}">
                <a16:creationId xmlns:a16="http://schemas.microsoft.com/office/drawing/2014/main" id="{AFC2A456-B8DB-A7C2-2E72-608F7EAB3F04}"/>
              </a:ext>
            </a:extLst>
          </p:cNvPr>
          <p:cNvPicPr>
            <a:picLocks noChangeAspect="1"/>
          </p:cNvPicPr>
          <p:nvPr/>
        </p:nvPicPr>
        <p:blipFill rotWithShape="1">
          <a:blip r:embed="rId2">
            <a:extLst>
              <a:ext uri="{28A0092B-C50C-407E-A947-70E740481C1C}">
                <a14:useLocalDpi xmlns:a14="http://schemas.microsoft.com/office/drawing/2010/main" val="0"/>
              </a:ext>
            </a:extLst>
          </a:blip>
          <a:srcRect l="13728" t="3275" r="12149" b="1216"/>
          <a:stretch/>
        </p:blipFill>
        <p:spPr>
          <a:xfrm>
            <a:off x="7996754" y="520259"/>
            <a:ext cx="3226778" cy="2213562"/>
          </a:xfrm>
          <a:prstGeom prst="rect">
            <a:avLst/>
          </a:prstGeom>
        </p:spPr>
      </p:pic>
      <p:sp>
        <p:nvSpPr>
          <p:cNvPr id="11" name="TextBox 10">
            <a:extLst>
              <a:ext uri="{FF2B5EF4-FFF2-40B4-BE49-F238E27FC236}">
                <a16:creationId xmlns:a16="http://schemas.microsoft.com/office/drawing/2014/main" id="{A25A6DAF-AFAD-FCF4-DEF8-9A0ED396435D}"/>
              </a:ext>
            </a:extLst>
          </p:cNvPr>
          <p:cNvSpPr txBox="1"/>
          <p:nvPr/>
        </p:nvSpPr>
        <p:spPr>
          <a:xfrm>
            <a:off x="1323391" y="2733821"/>
            <a:ext cx="6097554" cy="458074"/>
          </a:xfrm>
          <a:prstGeom prst="rect">
            <a:avLst/>
          </a:prstGeom>
          <a:noFill/>
        </p:spPr>
        <p:txBody>
          <a:bodyPr wrap="square">
            <a:spAutoFit/>
          </a:bodyPr>
          <a:lstStyle/>
          <a:p>
            <a:pPr algn="ctr">
              <a:lnSpc>
                <a:spcPct val="150000"/>
              </a:lnSpc>
            </a:pPr>
            <a:r>
              <a:rPr lang="en-US" b="1" i="0" dirty="0">
                <a:solidFill>
                  <a:srgbClr val="FF0000"/>
                </a:solidFill>
                <a:effectLst/>
                <a:latin typeface="Times New Roman" panose="02020603050405020304" pitchFamily="18" charset="0"/>
                <a:cs typeface="Times New Roman" panose="02020603050405020304" pitchFamily="18" charset="0"/>
              </a:rPr>
              <a:t>QMP1. Customer focus</a:t>
            </a:r>
          </a:p>
        </p:txBody>
      </p:sp>
    </p:spTree>
    <p:extLst>
      <p:ext uri="{BB962C8B-B14F-4D97-AF65-F5344CB8AC3E}">
        <p14:creationId xmlns:p14="http://schemas.microsoft.com/office/powerpoint/2010/main" val="72928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EA9F1-AA89-3C25-1D54-CDE825B27628}"/>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C8B6A037-1B48-0FEC-2DD9-ED1DA3A927ED}"/>
              </a:ext>
            </a:extLst>
          </p:cNvPr>
          <p:cNvSpPr>
            <a:spLocks noGrp="1"/>
          </p:cNvSpPr>
          <p:nvPr>
            <p:ph type="sldNum" sz="quarter" idx="12"/>
          </p:nvPr>
        </p:nvSpPr>
        <p:spPr/>
        <p:txBody>
          <a:bodyPr/>
          <a:lstStyle/>
          <a:p>
            <a:fld id="{A633B8D4-71EE-47E7-8936-AB38D818BC28}" type="slidenum">
              <a:rPr lang="en-IN" smtClean="0"/>
              <a:t>19</a:t>
            </a:fld>
            <a:endParaRPr lang="en-IN"/>
          </a:p>
        </p:txBody>
      </p:sp>
      <p:sp>
        <p:nvSpPr>
          <p:cNvPr id="5" name="TextBox 4">
            <a:extLst>
              <a:ext uri="{FF2B5EF4-FFF2-40B4-BE49-F238E27FC236}">
                <a16:creationId xmlns:a16="http://schemas.microsoft.com/office/drawing/2014/main" id="{71603D6A-B048-04BD-81B0-FA4A405B71D9}"/>
              </a:ext>
            </a:extLst>
          </p:cNvPr>
          <p:cNvSpPr txBox="1"/>
          <p:nvPr/>
        </p:nvSpPr>
        <p:spPr>
          <a:xfrm>
            <a:off x="726232" y="3263909"/>
            <a:ext cx="11123645" cy="170456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Another primary principle of successful quality control is strong leadership.</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 Leaders who engage their employees and motivate them to contribute to the company's goals may experience better quality management results.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Effective leadership can also create a more efficient workplace and improve the quality of the company’s products. </a:t>
            </a:r>
          </a:p>
        </p:txBody>
      </p:sp>
      <p:pic>
        <p:nvPicPr>
          <p:cNvPr id="9" name="Picture 8">
            <a:extLst>
              <a:ext uri="{FF2B5EF4-FFF2-40B4-BE49-F238E27FC236}">
                <a16:creationId xmlns:a16="http://schemas.microsoft.com/office/drawing/2014/main" id="{A0B83927-13BC-052A-92B9-11706706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943" y="798713"/>
            <a:ext cx="3040222" cy="1788366"/>
          </a:xfrm>
          <a:prstGeom prst="rect">
            <a:avLst/>
          </a:prstGeom>
        </p:spPr>
      </p:pic>
      <p:sp>
        <p:nvSpPr>
          <p:cNvPr id="11" name="Arrow: Right 10">
            <a:extLst>
              <a:ext uri="{FF2B5EF4-FFF2-40B4-BE49-F238E27FC236}">
                <a16:creationId xmlns:a16="http://schemas.microsoft.com/office/drawing/2014/main" id="{A9DBA210-DA48-BF5C-5224-C5B6742A2B54}"/>
              </a:ext>
            </a:extLst>
          </p:cNvPr>
          <p:cNvSpPr/>
          <p:nvPr/>
        </p:nvSpPr>
        <p:spPr>
          <a:xfrm>
            <a:off x="3068216" y="1254358"/>
            <a:ext cx="1578429" cy="877077"/>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7030A0"/>
                </a:solidFill>
                <a:effectLst/>
                <a:latin typeface="Times New Roman" panose="02020603050405020304" pitchFamily="18" charset="0"/>
                <a:cs typeface="Times New Roman" panose="02020603050405020304" pitchFamily="18" charset="0"/>
              </a:rPr>
              <a:t>QMP2. </a:t>
            </a:r>
          </a:p>
        </p:txBody>
      </p:sp>
    </p:spTree>
    <p:extLst>
      <p:ext uri="{BB962C8B-B14F-4D97-AF65-F5344CB8AC3E}">
        <p14:creationId xmlns:p14="http://schemas.microsoft.com/office/powerpoint/2010/main" val="115005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B9844-1972-6C9C-EBBD-516A6E1598D1}"/>
              </a:ext>
            </a:extLst>
          </p:cNvPr>
          <p:cNvSpPr txBox="1"/>
          <p:nvPr/>
        </p:nvSpPr>
        <p:spPr>
          <a:xfrm>
            <a:off x="4777274" y="979714"/>
            <a:ext cx="1408922" cy="400110"/>
          </a:xfrm>
          <a:prstGeom prst="rect">
            <a:avLst/>
          </a:prstGeom>
          <a:solidFill>
            <a:schemeClr val="accent2">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Contents</a:t>
            </a:r>
            <a:endParaRPr lang="en-IN"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27975D2-5984-A807-F03F-82A05C890812}"/>
              </a:ext>
            </a:extLst>
          </p:cNvPr>
          <p:cNvSpPr txBox="1"/>
          <p:nvPr/>
        </p:nvSpPr>
        <p:spPr>
          <a:xfrm>
            <a:off x="2313992" y="1828800"/>
            <a:ext cx="9190653" cy="295786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Introduction</a:t>
            </a:r>
          </a:p>
          <a:p>
            <a:pPr marL="285750" indent="-285750" algn="just">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ISO Series</a:t>
            </a:r>
          </a:p>
          <a:p>
            <a:pPr marL="285750" indent="-285750" algn="just">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Process for ISO Registration</a:t>
            </a:r>
          </a:p>
          <a:p>
            <a:pPr marL="285750" indent="-285750" algn="just">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ISO 9000 Series</a:t>
            </a:r>
          </a:p>
          <a:p>
            <a:pPr marL="285750" indent="-285750" algn="just">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Purpose of ISO 9000 Series</a:t>
            </a:r>
          </a:p>
          <a:p>
            <a:pPr marL="285750" indent="-285750" algn="just">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Benefits of the ISO 9000 Series</a:t>
            </a:r>
          </a:p>
          <a:p>
            <a:pPr marL="285750" indent="-285750" algn="just">
              <a:lnSpc>
                <a:spcPct val="15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Limitations of ISO 9000 Series</a:t>
            </a:r>
            <a:endParaRPr lang="en-IN"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D495705-CFA4-E52B-3BAC-9F5D3300F3E0}"/>
              </a:ext>
            </a:extLst>
          </p:cNvPr>
          <p:cNvSpPr>
            <a:spLocks noGrp="1"/>
          </p:cNvSpPr>
          <p:nvPr>
            <p:ph type="dt" sz="half" idx="10"/>
          </p:nvPr>
        </p:nvSpPr>
        <p:spPr/>
        <p:txBody>
          <a:bodyPr/>
          <a:lstStyle/>
          <a:p>
            <a:fld id="{DA86DC5B-ADE8-458F-A20D-20608E74719D}" type="datetime1">
              <a:rPr lang="en-IN" smtClean="0"/>
              <a:t>24-02-2024</a:t>
            </a:fld>
            <a:endParaRPr lang="en-IN"/>
          </a:p>
        </p:txBody>
      </p:sp>
      <p:sp>
        <p:nvSpPr>
          <p:cNvPr id="5" name="Slide Number Placeholder 4">
            <a:extLst>
              <a:ext uri="{FF2B5EF4-FFF2-40B4-BE49-F238E27FC236}">
                <a16:creationId xmlns:a16="http://schemas.microsoft.com/office/drawing/2014/main" id="{87B6535E-39B8-864B-15B2-E55917488307}"/>
              </a:ext>
            </a:extLst>
          </p:cNvPr>
          <p:cNvSpPr>
            <a:spLocks noGrp="1"/>
          </p:cNvSpPr>
          <p:nvPr>
            <p:ph type="sldNum" sz="quarter" idx="12"/>
          </p:nvPr>
        </p:nvSpPr>
        <p:spPr/>
        <p:txBody>
          <a:bodyPr/>
          <a:lstStyle/>
          <a:p>
            <a:fld id="{A633B8D4-71EE-47E7-8936-AB38D818BC28}" type="slidenum">
              <a:rPr lang="en-IN" smtClean="0"/>
              <a:t>2</a:t>
            </a:fld>
            <a:endParaRPr lang="en-IN"/>
          </a:p>
        </p:txBody>
      </p:sp>
    </p:spTree>
    <p:extLst>
      <p:ext uri="{BB962C8B-B14F-4D97-AF65-F5344CB8AC3E}">
        <p14:creationId xmlns:p14="http://schemas.microsoft.com/office/powerpoint/2010/main" val="21018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19068-D660-26B6-33CA-E4C201BD2B91}"/>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78A48515-8A40-4B93-10CD-570286E027B0}"/>
              </a:ext>
            </a:extLst>
          </p:cNvPr>
          <p:cNvSpPr>
            <a:spLocks noGrp="1"/>
          </p:cNvSpPr>
          <p:nvPr>
            <p:ph type="sldNum" sz="quarter" idx="12"/>
          </p:nvPr>
        </p:nvSpPr>
        <p:spPr/>
        <p:txBody>
          <a:bodyPr/>
          <a:lstStyle/>
          <a:p>
            <a:fld id="{A633B8D4-71EE-47E7-8936-AB38D818BC28}" type="slidenum">
              <a:rPr lang="en-IN" smtClean="0"/>
              <a:t>20</a:t>
            </a:fld>
            <a:endParaRPr lang="en-IN"/>
          </a:p>
        </p:txBody>
      </p:sp>
      <p:sp>
        <p:nvSpPr>
          <p:cNvPr id="5" name="TextBox 4">
            <a:extLst>
              <a:ext uri="{FF2B5EF4-FFF2-40B4-BE49-F238E27FC236}">
                <a16:creationId xmlns:a16="http://schemas.microsoft.com/office/drawing/2014/main" id="{E6075A8B-99A4-FBCE-29A2-E3903A09983D}"/>
              </a:ext>
            </a:extLst>
          </p:cNvPr>
          <p:cNvSpPr txBox="1"/>
          <p:nvPr/>
        </p:nvSpPr>
        <p:spPr>
          <a:xfrm>
            <a:off x="1093695" y="4425803"/>
            <a:ext cx="10968318" cy="1709571"/>
          </a:xfrm>
          <a:prstGeom prst="rect">
            <a:avLst/>
          </a:prstGeom>
          <a:noFill/>
        </p:spPr>
        <p:txBody>
          <a:bodyPr wrap="square">
            <a:spAutoFit/>
          </a:bodyPr>
          <a:lstStyle/>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 increased effectiveness and efficiency in meeting the organization’s quality objectives;</a:t>
            </a: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 better coordination of the organization’s processes;</a:t>
            </a: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 improved communication between levels and functions of the organization;</a:t>
            </a: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 development and improvement of the capability of the organization and its people to deliver </a:t>
            </a:r>
            <a:r>
              <a:rPr lang="en-IN" dirty="0">
                <a:latin typeface="Times New Roman" panose="02020603050405020304" pitchFamily="18" charset="0"/>
                <a:cs typeface="Times New Roman" panose="02020603050405020304" pitchFamily="18" charset="0"/>
              </a:rPr>
              <a:t>d</a:t>
            </a:r>
            <a:r>
              <a:rPr lang="en-IN" sz="1800" b="0" i="0" u="none" strike="noStrike" baseline="0" dirty="0">
                <a:latin typeface="Times New Roman" panose="02020603050405020304" pitchFamily="18" charset="0"/>
                <a:cs typeface="Times New Roman" panose="02020603050405020304" pitchFamily="18" charset="0"/>
              </a:rPr>
              <a:t>esired results</a:t>
            </a:r>
            <a:r>
              <a:rPr lang="en-IN" sz="1800" b="0" i="0" u="none" strike="noStrike" baseline="0" dirty="0">
                <a:latin typeface="Cambria" panose="02040503050406030204" pitchFamily="18" charset="0"/>
              </a:rPr>
              <a:t>.</a:t>
            </a:r>
            <a:endParaRPr lang="en-IN" dirty="0"/>
          </a:p>
        </p:txBody>
      </p:sp>
      <p:sp>
        <p:nvSpPr>
          <p:cNvPr id="7" name="TextBox 6">
            <a:extLst>
              <a:ext uri="{FF2B5EF4-FFF2-40B4-BE49-F238E27FC236}">
                <a16:creationId xmlns:a16="http://schemas.microsoft.com/office/drawing/2014/main" id="{D75FBD83-AF5A-8C1F-022F-226A7359168A}"/>
              </a:ext>
            </a:extLst>
          </p:cNvPr>
          <p:cNvSpPr txBox="1"/>
          <p:nvPr/>
        </p:nvSpPr>
        <p:spPr>
          <a:xfrm>
            <a:off x="3724836" y="3781542"/>
            <a:ext cx="3810000" cy="498663"/>
          </a:xfrm>
          <a:prstGeom prst="rect">
            <a:avLst/>
          </a:prstGeom>
          <a:solidFill>
            <a:schemeClr val="accent4">
              <a:lumMod val="20000"/>
              <a:lumOff val="80000"/>
            </a:schemeClr>
          </a:solidFill>
        </p:spPr>
        <p:txBody>
          <a:bodyPr wrap="square">
            <a:spAutoFit/>
          </a:bodyPr>
          <a:lstStyle/>
          <a:p>
            <a:pPr algn="ctr">
              <a:lnSpc>
                <a:spcPct val="150000"/>
              </a:lnSpc>
            </a:pPr>
            <a:r>
              <a:rPr lang="en-US" sz="2000" b="1" i="0" u="none" strike="noStrike" baseline="0" dirty="0">
                <a:latin typeface="Times New Roman" panose="02020603050405020304" pitchFamily="18" charset="0"/>
                <a:cs typeface="Times New Roman" panose="02020603050405020304" pitchFamily="18" charset="0"/>
              </a:rPr>
              <a:t>Some potential key benefits are:</a:t>
            </a:r>
          </a:p>
        </p:txBody>
      </p:sp>
      <p:sp>
        <p:nvSpPr>
          <p:cNvPr id="9" name="TextBox 8">
            <a:extLst>
              <a:ext uri="{FF2B5EF4-FFF2-40B4-BE49-F238E27FC236}">
                <a16:creationId xmlns:a16="http://schemas.microsoft.com/office/drawing/2014/main" id="{1988639B-B3C1-DBA1-EF19-524389A91425}"/>
              </a:ext>
            </a:extLst>
          </p:cNvPr>
          <p:cNvSpPr txBox="1"/>
          <p:nvPr/>
        </p:nvSpPr>
        <p:spPr>
          <a:xfrm>
            <a:off x="941294" y="572302"/>
            <a:ext cx="10968318" cy="2956066"/>
          </a:xfrm>
          <a:prstGeom prst="rect">
            <a:avLst/>
          </a:prstGeom>
          <a:noFill/>
        </p:spPr>
        <p:txBody>
          <a:bodyPr wrap="square">
            <a:spAutoFit/>
          </a:bodyPr>
          <a:lstStyle/>
          <a:p>
            <a:pPr algn="just">
              <a:lnSpc>
                <a:spcPct val="150000"/>
              </a:lnSpc>
            </a:pPr>
            <a:r>
              <a:rPr lang="en-IN" sz="1800" b="1" i="0" u="none" strike="noStrike" baseline="0" dirty="0">
                <a:highlight>
                  <a:srgbClr val="FFFF00"/>
                </a:highlight>
                <a:latin typeface="Cambria-Bold"/>
              </a:rPr>
              <a:t>Possible actions</a:t>
            </a:r>
          </a:p>
          <a:p>
            <a:pPr algn="just">
              <a:lnSpc>
                <a:spcPct val="150000"/>
              </a:lnSpc>
            </a:pPr>
            <a:r>
              <a:rPr lang="en-IN" sz="1800" b="0" i="0" u="none" strike="noStrike" baseline="0" dirty="0">
                <a:latin typeface="Cambria" panose="02040503050406030204" pitchFamily="18" charset="0"/>
              </a:rPr>
              <a:t>Possible actions include:</a:t>
            </a:r>
          </a:p>
          <a:p>
            <a:pPr marL="742950" lvl="1" indent="-285750" algn="just">
              <a:lnSpc>
                <a:spcPct val="150000"/>
              </a:lnSpc>
              <a:buFont typeface="Wingdings" panose="05000000000000000000" pitchFamily="2" charset="2"/>
              <a:buChar char="ü"/>
            </a:pPr>
            <a:r>
              <a:rPr lang="en-US" dirty="0">
                <a:latin typeface="Cambria" panose="02040503050406030204" pitchFamily="18" charset="0"/>
              </a:rPr>
              <a:t>C</a:t>
            </a:r>
            <a:r>
              <a:rPr lang="en-US" b="0" i="0" u="none" strike="noStrike" baseline="0" dirty="0">
                <a:latin typeface="Cambria" panose="02040503050406030204" pitchFamily="18" charset="0"/>
              </a:rPr>
              <a:t>ommunicate the organization’s mission, vision, strategy, policies and processes throughout the </a:t>
            </a:r>
            <a:r>
              <a:rPr lang="en-IN" b="0" i="0" u="none" strike="noStrike" baseline="0" dirty="0">
                <a:latin typeface="Cambria" panose="02040503050406030204" pitchFamily="18" charset="0"/>
              </a:rPr>
              <a:t>organization;</a:t>
            </a:r>
          </a:p>
          <a:p>
            <a:pPr marL="742950" lvl="1" indent="-285750" algn="just">
              <a:lnSpc>
                <a:spcPct val="150000"/>
              </a:lnSpc>
              <a:buFont typeface="Wingdings" panose="05000000000000000000" pitchFamily="2" charset="2"/>
              <a:buChar char="ü"/>
            </a:pPr>
            <a:r>
              <a:rPr lang="en-US" dirty="0">
                <a:latin typeface="Cambria" panose="02040503050406030204" pitchFamily="18" charset="0"/>
              </a:rPr>
              <a:t>C</a:t>
            </a:r>
            <a:r>
              <a:rPr lang="en-US" b="0" i="0" u="none" strike="noStrike" baseline="0" dirty="0">
                <a:latin typeface="Cambria" panose="02040503050406030204" pitchFamily="18" charset="0"/>
              </a:rPr>
              <a:t>reate and sustain shared values, fairness and ethical models for behaviour at all levels of the </a:t>
            </a:r>
            <a:r>
              <a:rPr lang="en-IN" b="0" i="0" u="none" strike="noStrike" baseline="0" dirty="0">
                <a:latin typeface="Cambria" panose="02040503050406030204" pitchFamily="18" charset="0"/>
              </a:rPr>
              <a:t>organization;</a:t>
            </a:r>
          </a:p>
          <a:p>
            <a:pPr marL="742950" lvl="1" indent="-285750" algn="just">
              <a:lnSpc>
                <a:spcPct val="150000"/>
              </a:lnSpc>
              <a:buFont typeface="Wingdings" panose="05000000000000000000" pitchFamily="2" charset="2"/>
              <a:buChar char="ü"/>
            </a:pPr>
            <a:r>
              <a:rPr lang="en-US" dirty="0">
                <a:latin typeface="Cambria" panose="02040503050406030204" pitchFamily="18" charset="0"/>
              </a:rPr>
              <a:t>E</a:t>
            </a:r>
            <a:r>
              <a:rPr lang="en-US" b="0" i="0" u="none" strike="noStrike" baseline="0" dirty="0">
                <a:latin typeface="Cambria" panose="02040503050406030204" pitchFamily="18" charset="0"/>
              </a:rPr>
              <a:t>stablish a culture of trust and integrity;</a:t>
            </a:r>
            <a:endParaRPr lang="en-IN" dirty="0"/>
          </a:p>
        </p:txBody>
      </p:sp>
    </p:spTree>
    <p:extLst>
      <p:ext uri="{BB962C8B-B14F-4D97-AF65-F5344CB8AC3E}">
        <p14:creationId xmlns:p14="http://schemas.microsoft.com/office/powerpoint/2010/main" val="165967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2D094-43D9-A876-7BD8-D18CC4685AF1}"/>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A9072427-D1A8-FF7F-94BE-F6F18825A820}"/>
              </a:ext>
            </a:extLst>
          </p:cNvPr>
          <p:cNvSpPr>
            <a:spLocks noGrp="1"/>
          </p:cNvSpPr>
          <p:nvPr>
            <p:ph type="sldNum" sz="quarter" idx="12"/>
          </p:nvPr>
        </p:nvSpPr>
        <p:spPr/>
        <p:txBody>
          <a:bodyPr/>
          <a:lstStyle/>
          <a:p>
            <a:fld id="{A633B8D4-71EE-47E7-8936-AB38D818BC28}" type="slidenum">
              <a:rPr lang="en-IN" smtClean="0"/>
              <a:t>21</a:t>
            </a:fld>
            <a:endParaRPr lang="en-IN"/>
          </a:p>
        </p:txBody>
      </p:sp>
      <p:sp>
        <p:nvSpPr>
          <p:cNvPr id="5" name="TextBox 4">
            <a:extLst>
              <a:ext uri="{FF2B5EF4-FFF2-40B4-BE49-F238E27FC236}">
                <a16:creationId xmlns:a16="http://schemas.microsoft.com/office/drawing/2014/main" id="{1A3005A5-4A81-1E0B-8140-7F169EFBCEC2}"/>
              </a:ext>
            </a:extLst>
          </p:cNvPr>
          <p:cNvSpPr txBox="1"/>
          <p:nvPr/>
        </p:nvSpPr>
        <p:spPr>
          <a:xfrm>
            <a:off x="548951" y="3184020"/>
            <a:ext cx="10937033" cy="295106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Being able to engage employees effectively is an important component of quality management.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The more engaged employees are, the more likely they are to be motivated to contribute to higher quality standards.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They may also be more willing to improve their skills continuously, stay consistent in their work and remain motivated when performing their tasks.</a:t>
            </a:r>
          </a:p>
          <a:p>
            <a:pPr algn="just">
              <a:lnSpc>
                <a:spcPct val="150000"/>
              </a:lnSpc>
            </a:pPr>
            <a:endParaRPr lang="en-US" b="0" i="0" dirty="0">
              <a:solidFill>
                <a:srgbClr val="2D2D2D"/>
              </a:solidFill>
              <a:effectLst/>
              <a:latin typeface="Times New Roman" panose="02020603050405020304" pitchFamily="18" charset="0"/>
              <a:cs typeface="Times New Roman" panose="02020603050405020304" pitchFamily="18" charset="0"/>
            </a:endParaRPr>
          </a:p>
          <a:p>
            <a:pPr algn="just">
              <a:lnSpc>
                <a:spcPct val="150000"/>
              </a:lnSpc>
            </a:pPr>
            <a:endParaRPr lang="en-US" b="0" i="0" dirty="0">
              <a:solidFill>
                <a:srgbClr val="2D2D2D"/>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0D4006-C095-F151-4E55-5324A2854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132" y="555366"/>
            <a:ext cx="3478377" cy="1991891"/>
          </a:xfrm>
          <a:prstGeom prst="rect">
            <a:avLst/>
          </a:prstGeom>
        </p:spPr>
      </p:pic>
      <p:sp>
        <p:nvSpPr>
          <p:cNvPr id="12" name="TextBox 11">
            <a:extLst>
              <a:ext uri="{FF2B5EF4-FFF2-40B4-BE49-F238E27FC236}">
                <a16:creationId xmlns:a16="http://schemas.microsoft.com/office/drawing/2014/main" id="{58D3777C-3231-F09B-28A2-3A912F935267}"/>
              </a:ext>
            </a:extLst>
          </p:cNvPr>
          <p:cNvSpPr txBox="1"/>
          <p:nvPr/>
        </p:nvSpPr>
        <p:spPr>
          <a:xfrm>
            <a:off x="2613211" y="1236672"/>
            <a:ext cx="4280648" cy="458074"/>
          </a:xfrm>
          <a:prstGeom prst="rect">
            <a:avLst/>
          </a:prstGeom>
          <a:solidFill>
            <a:schemeClr val="accent2">
              <a:lumMod val="20000"/>
              <a:lumOff val="80000"/>
            </a:schemeClr>
          </a:solidFill>
        </p:spPr>
        <p:txBody>
          <a:bodyPr wrap="square">
            <a:spAutoFit/>
          </a:bodyPr>
          <a:lstStyle/>
          <a:p>
            <a:pPr algn="ctr">
              <a:lnSpc>
                <a:spcPct val="150000"/>
              </a:lnSpc>
            </a:pPr>
            <a:r>
              <a:rPr lang="en-US" b="1" i="0" dirty="0">
                <a:solidFill>
                  <a:srgbClr val="FF0000"/>
                </a:solidFill>
                <a:effectLst/>
                <a:latin typeface="Times New Roman" panose="02020603050405020304" pitchFamily="18" charset="0"/>
                <a:cs typeface="Times New Roman" panose="02020603050405020304" pitchFamily="18" charset="0"/>
              </a:rPr>
              <a:t>QMP3. Involvement of People </a:t>
            </a:r>
          </a:p>
        </p:txBody>
      </p:sp>
    </p:spTree>
    <p:extLst>
      <p:ext uri="{BB962C8B-B14F-4D97-AF65-F5344CB8AC3E}">
        <p14:creationId xmlns:p14="http://schemas.microsoft.com/office/powerpoint/2010/main" val="159616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D9486-86D1-7A81-ED16-DB2ED8FCDC2B}"/>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1FC7D2FC-E486-EA4C-3EFA-489CA16FBA01}"/>
              </a:ext>
            </a:extLst>
          </p:cNvPr>
          <p:cNvSpPr>
            <a:spLocks noGrp="1"/>
          </p:cNvSpPr>
          <p:nvPr>
            <p:ph type="sldNum" sz="quarter" idx="12"/>
          </p:nvPr>
        </p:nvSpPr>
        <p:spPr/>
        <p:txBody>
          <a:bodyPr/>
          <a:lstStyle/>
          <a:p>
            <a:fld id="{A633B8D4-71EE-47E7-8936-AB38D818BC28}" type="slidenum">
              <a:rPr lang="en-IN" smtClean="0"/>
              <a:t>22</a:t>
            </a:fld>
            <a:endParaRPr lang="en-IN"/>
          </a:p>
        </p:txBody>
      </p:sp>
      <p:pic>
        <p:nvPicPr>
          <p:cNvPr id="5" name="Picture 4">
            <a:extLst>
              <a:ext uri="{FF2B5EF4-FFF2-40B4-BE49-F238E27FC236}">
                <a16:creationId xmlns:a16="http://schemas.microsoft.com/office/drawing/2014/main" id="{0442DD64-3E13-2CAD-D982-F80F1D0AC79D}"/>
              </a:ext>
            </a:extLst>
          </p:cNvPr>
          <p:cNvPicPr>
            <a:picLocks noChangeAspect="1"/>
          </p:cNvPicPr>
          <p:nvPr/>
        </p:nvPicPr>
        <p:blipFill rotWithShape="1">
          <a:blip r:embed="rId2"/>
          <a:srcRect l="26862" t="28844" r="30128" b="20272"/>
          <a:stretch/>
        </p:blipFill>
        <p:spPr>
          <a:xfrm>
            <a:off x="2088502" y="1544111"/>
            <a:ext cx="7231225" cy="4812239"/>
          </a:xfrm>
          <a:prstGeom prst="rect">
            <a:avLst/>
          </a:prstGeom>
        </p:spPr>
      </p:pic>
      <p:sp>
        <p:nvSpPr>
          <p:cNvPr id="8" name="TextBox 7">
            <a:extLst>
              <a:ext uri="{FF2B5EF4-FFF2-40B4-BE49-F238E27FC236}">
                <a16:creationId xmlns:a16="http://schemas.microsoft.com/office/drawing/2014/main" id="{A1751CD6-6C4B-8013-C507-6605726B9BC2}"/>
              </a:ext>
            </a:extLst>
          </p:cNvPr>
          <p:cNvSpPr txBox="1"/>
          <p:nvPr/>
        </p:nvSpPr>
        <p:spPr>
          <a:xfrm>
            <a:off x="5176935" y="843218"/>
            <a:ext cx="1634412" cy="400110"/>
          </a:xfrm>
          <a:prstGeom prst="rect">
            <a:avLst/>
          </a:prstGeom>
          <a:solidFill>
            <a:schemeClr val="accent4">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007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FAE42-0223-CA3A-06A2-88DB0333EB36}"/>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BD387DB2-8A6A-64F2-9F84-F5EF577F7AFD}"/>
              </a:ext>
            </a:extLst>
          </p:cNvPr>
          <p:cNvSpPr>
            <a:spLocks noGrp="1"/>
          </p:cNvSpPr>
          <p:nvPr>
            <p:ph type="sldNum" sz="quarter" idx="12"/>
          </p:nvPr>
        </p:nvSpPr>
        <p:spPr/>
        <p:txBody>
          <a:bodyPr/>
          <a:lstStyle/>
          <a:p>
            <a:fld id="{A633B8D4-71EE-47E7-8936-AB38D818BC28}" type="slidenum">
              <a:rPr lang="en-IN" smtClean="0"/>
              <a:t>23</a:t>
            </a:fld>
            <a:endParaRPr lang="en-IN"/>
          </a:p>
        </p:txBody>
      </p:sp>
      <p:sp>
        <p:nvSpPr>
          <p:cNvPr id="5" name="TextBox 4">
            <a:extLst>
              <a:ext uri="{FF2B5EF4-FFF2-40B4-BE49-F238E27FC236}">
                <a16:creationId xmlns:a16="http://schemas.microsoft.com/office/drawing/2014/main" id="{9C08FB3B-B04D-1961-F960-B01C237FB05E}"/>
              </a:ext>
            </a:extLst>
          </p:cNvPr>
          <p:cNvSpPr txBox="1"/>
          <p:nvPr/>
        </p:nvSpPr>
        <p:spPr>
          <a:xfrm>
            <a:off x="838200" y="1844620"/>
            <a:ext cx="10824882" cy="3885936"/>
          </a:xfrm>
          <a:prstGeom prst="rect">
            <a:avLst/>
          </a:prstGeom>
          <a:noFill/>
        </p:spPr>
        <p:txBody>
          <a:bodyPr wrap="square">
            <a:spAutoFit/>
          </a:bodyPr>
          <a:lstStyle/>
          <a:p>
            <a:pPr algn="just">
              <a:lnSpc>
                <a:spcPct val="200000"/>
              </a:lnSpc>
            </a:pPr>
            <a:r>
              <a:rPr lang="en-US" sz="1800" b="1" i="0" u="none" strike="noStrike" baseline="0" dirty="0">
                <a:latin typeface="Times New Roman" panose="02020603050405020304" pitchFamily="18" charset="0"/>
                <a:cs typeface="Times New Roman" panose="02020603050405020304" pitchFamily="18" charset="0"/>
              </a:rPr>
              <a:t>Some potential key benefits are:</a:t>
            </a:r>
          </a:p>
          <a:p>
            <a:pPr marL="285750" indent="-285750" algn="just">
              <a:lnSpc>
                <a:spcPct val="2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mproved understanding of the organization’s quality objectives by people in the organization and increased motivation to achieve them;</a:t>
            </a:r>
          </a:p>
          <a:p>
            <a:pPr marL="285750" indent="-285750" algn="just">
              <a:lnSpc>
                <a:spcPct val="2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nhanced involvement of people in improvement activities;</a:t>
            </a:r>
          </a:p>
          <a:p>
            <a:pPr marL="285750" indent="-285750" algn="just">
              <a:lnSpc>
                <a:spcPct val="2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nhanced personal development, initiatives and creativity;</a:t>
            </a:r>
          </a:p>
          <a:p>
            <a:pPr marL="285750" indent="-285750"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E</a:t>
            </a:r>
            <a:r>
              <a:rPr lang="en-IN" sz="1800" b="0" i="0" u="none" strike="noStrike" baseline="0" dirty="0">
                <a:latin typeface="Times New Roman" panose="02020603050405020304" pitchFamily="18" charset="0"/>
                <a:cs typeface="Times New Roman" panose="02020603050405020304" pitchFamily="18" charset="0"/>
              </a:rPr>
              <a:t>nhanced people satisfaction;</a:t>
            </a:r>
          </a:p>
          <a:p>
            <a:pPr marL="285750" indent="-285750" algn="just">
              <a:lnSpc>
                <a:spcPct val="2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nhanced trust and collaboration throughout the organization;</a:t>
            </a: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421050-3179-4AC3-5992-B49720BFD964}"/>
              </a:ext>
            </a:extLst>
          </p:cNvPr>
          <p:cNvSpPr txBox="1"/>
          <p:nvPr/>
        </p:nvSpPr>
        <p:spPr>
          <a:xfrm>
            <a:off x="5168153" y="602221"/>
            <a:ext cx="1855694" cy="614079"/>
          </a:xfrm>
          <a:prstGeom prst="rect">
            <a:avLst/>
          </a:prstGeom>
          <a:solidFill>
            <a:schemeClr val="accent4">
              <a:lumMod val="20000"/>
              <a:lumOff val="80000"/>
            </a:schemeClr>
          </a:solidFill>
        </p:spPr>
        <p:txBody>
          <a:bodyPr wrap="square">
            <a:spAutoFit/>
          </a:bodyPr>
          <a:lstStyle/>
          <a:p>
            <a:pPr algn="ctr">
              <a:lnSpc>
                <a:spcPct val="200000"/>
              </a:lnSpc>
            </a:pPr>
            <a:r>
              <a:rPr lang="en-IN" sz="2000" b="1" i="0" u="none" strike="noStrike" baseline="0" dirty="0">
                <a:latin typeface="Times New Roman" panose="02020603050405020304" pitchFamily="18" charset="0"/>
                <a:cs typeface="Times New Roman" panose="02020603050405020304" pitchFamily="18" charset="0"/>
              </a:rPr>
              <a:t>Key benefits</a:t>
            </a:r>
          </a:p>
        </p:txBody>
      </p:sp>
    </p:spTree>
    <p:extLst>
      <p:ext uri="{BB962C8B-B14F-4D97-AF65-F5344CB8AC3E}">
        <p14:creationId xmlns:p14="http://schemas.microsoft.com/office/powerpoint/2010/main" val="290034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0ECA8-42AB-783C-EC0D-C9A4BF383D98}"/>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B62C7546-4640-7490-4573-A185E1A2C5AF}"/>
              </a:ext>
            </a:extLst>
          </p:cNvPr>
          <p:cNvSpPr>
            <a:spLocks noGrp="1"/>
          </p:cNvSpPr>
          <p:nvPr>
            <p:ph type="sldNum" sz="quarter" idx="12"/>
          </p:nvPr>
        </p:nvSpPr>
        <p:spPr/>
        <p:txBody>
          <a:bodyPr/>
          <a:lstStyle/>
          <a:p>
            <a:fld id="{A633B8D4-71EE-47E7-8936-AB38D818BC28}" type="slidenum">
              <a:rPr lang="en-IN" smtClean="0"/>
              <a:t>24</a:t>
            </a:fld>
            <a:endParaRPr lang="en-IN"/>
          </a:p>
        </p:txBody>
      </p:sp>
      <p:sp>
        <p:nvSpPr>
          <p:cNvPr id="4" name="TextBox 3">
            <a:extLst>
              <a:ext uri="{FF2B5EF4-FFF2-40B4-BE49-F238E27FC236}">
                <a16:creationId xmlns:a16="http://schemas.microsoft.com/office/drawing/2014/main" id="{F888FA3A-88CA-8BC5-4BC0-C6B0BD4F59A0}"/>
              </a:ext>
            </a:extLst>
          </p:cNvPr>
          <p:cNvSpPr txBox="1"/>
          <p:nvPr/>
        </p:nvSpPr>
        <p:spPr>
          <a:xfrm>
            <a:off x="627530" y="2823691"/>
            <a:ext cx="11214846" cy="170456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The process approach is principle of quality management emphasizes </a:t>
            </a:r>
            <a:r>
              <a:rPr lang="en-US" b="1" i="0" dirty="0">
                <a:solidFill>
                  <a:srgbClr val="FF0000"/>
                </a:solidFill>
                <a:effectLst/>
                <a:latin typeface="Times New Roman" panose="02020603050405020304" pitchFamily="18" charset="0"/>
                <a:cs typeface="Times New Roman" panose="02020603050405020304" pitchFamily="18" charset="0"/>
              </a:rPr>
              <a:t>effectiveness and efficiency </a:t>
            </a:r>
            <a:r>
              <a:rPr lang="en-US" b="0" i="0" dirty="0">
                <a:solidFill>
                  <a:srgbClr val="2D2D2D"/>
                </a:solidFill>
                <a:effectLst/>
                <a:latin typeface="Times New Roman" panose="02020603050405020304" pitchFamily="18" charset="0"/>
                <a:cs typeface="Times New Roman" panose="02020603050405020304" pitchFamily="18" charset="0"/>
              </a:rPr>
              <a:t>in terms of the company's processes.</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Strong processes support improved performance, reduced cost and waste and steady improvement.</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 Some processes can improve the quality of include production, operations, marketing, accounting and distribution. </a:t>
            </a:r>
          </a:p>
        </p:txBody>
      </p:sp>
      <p:pic>
        <p:nvPicPr>
          <p:cNvPr id="6" name="Picture 5">
            <a:extLst>
              <a:ext uri="{FF2B5EF4-FFF2-40B4-BE49-F238E27FC236}">
                <a16:creationId xmlns:a16="http://schemas.microsoft.com/office/drawing/2014/main" id="{91939848-BCA7-1686-35B6-ACA5B679052A}"/>
              </a:ext>
            </a:extLst>
          </p:cNvPr>
          <p:cNvPicPr>
            <a:picLocks noChangeAspect="1"/>
          </p:cNvPicPr>
          <p:nvPr/>
        </p:nvPicPr>
        <p:blipFill rotWithShape="1">
          <a:blip r:embed="rId2"/>
          <a:srcRect l="10409" t="16190" r="10306" b="8707"/>
          <a:stretch/>
        </p:blipFill>
        <p:spPr>
          <a:xfrm>
            <a:off x="5824634" y="4692615"/>
            <a:ext cx="3396343" cy="2028860"/>
          </a:xfrm>
          <a:prstGeom prst="rect">
            <a:avLst/>
          </a:prstGeom>
        </p:spPr>
      </p:pic>
      <p:pic>
        <p:nvPicPr>
          <p:cNvPr id="10" name="Picture 9">
            <a:extLst>
              <a:ext uri="{FF2B5EF4-FFF2-40B4-BE49-F238E27FC236}">
                <a16:creationId xmlns:a16="http://schemas.microsoft.com/office/drawing/2014/main" id="{561B1C7E-EE18-4238-765C-C414DA12AFB5}"/>
              </a:ext>
            </a:extLst>
          </p:cNvPr>
          <p:cNvPicPr>
            <a:picLocks noChangeAspect="1"/>
          </p:cNvPicPr>
          <p:nvPr/>
        </p:nvPicPr>
        <p:blipFill rotWithShape="1">
          <a:blip r:embed="rId3"/>
          <a:srcRect l="14311" t="14285" r="11148" b="8437"/>
          <a:stretch/>
        </p:blipFill>
        <p:spPr>
          <a:xfrm>
            <a:off x="4618653" y="563032"/>
            <a:ext cx="3479067" cy="2028860"/>
          </a:xfrm>
          <a:prstGeom prst="rect">
            <a:avLst/>
          </a:prstGeom>
        </p:spPr>
      </p:pic>
      <p:sp>
        <p:nvSpPr>
          <p:cNvPr id="11" name="Arrow: Right 10">
            <a:extLst>
              <a:ext uri="{FF2B5EF4-FFF2-40B4-BE49-F238E27FC236}">
                <a16:creationId xmlns:a16="http://schemas.microsoft.com/office/drawing/2014/main" id="{4F7D0254-22BE-367A-AAB3-61952CAD5C03}"/>
              </a:ext>
            </a:extLst>
          </p:cNvPr>
          <p:cNvSpPr/>
          <p:nvPr/>
        </p:nvSpPr>
        <p:spPr>
          <a:xfrm>
            <a:off x="3209730" y="1268963"/>
            <a:ext cx="1334277" cy="68268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7030A0"/>
                </a:solidFill>
                <a:effectLst/>
                <a:latin typeface="Times New Roman" panose="02020603050405020304" pitchFamily="18" charset="0"/>
                <a:cs typeface="Times New Roman" panose="02020603050405020304" pitchFamily="18" charset="0"/>
              </a:rPr>
              <a:t>QMP4. </a:t>
            </a:r>
            <a:endParaRPr lang="en-IN" dirty="0"/>
          </a:p>
        </p:txBody>
      </p:sp>
    </p:spTree>
    <p:extLst>
      <p:ext uri="{BB962C8B-B14F-4D97-AF65-F5344CB8AC3E}">
        <p14:creationId xmlns:p14="http://schemas.microsoft.com/office/powerpoint/2010/main" val="141853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74F2C-6B8C-D0A6-9EAD-A3167EB3FEFC}"/>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EC5A4C74-D696-CF53-73BF-8C17915A982E}"/>
              </a:ext>
            </a:extLst>
          </p:cNvPr>
          <p:cNvSpPr>
            <a:spLocks noGrp="1"/>
          </p:cNvSpPr>
          <p:nvPr>
            <p:ph type="sldNum" sz="quarter" idx="12"/>
          </p:nvPr>
        </p:nvSpPr>
        <p:spPr/>
        <p:txBody>
          <a:bodyPr/>
          <a:lstStyle/>
          <a:p>
            <a:fld id="{A633B8D4-71EE-47E7-8936-AB38D818BC28}" type="slidenum">
              <a:rPr lang="en-IN" smtClean="0"/>
              <a:t>25</a:t>
            </a:fld>
            <a:endParaRPr lang="en-IN"/>
          </a:p>
        </p:txBody>
      </p:sp>
      <p:sp>
        <p:nvSpPr>
          <p:cNvPr id="5" name="TextBox 4">
            <a:extLst>
              <a:ext uri="{FF2B5EF4-FFF2-40B4-BE49-F238E27FC236}">
                <a16:creationId xmlns:a16="http://schemas.microsoft.com/office/drawing/2014/main" id="{CAB18B3D-AEA9-ABA4-69BE-725F207017A1}"/>
              </a:ext>
            </a:extLst>
          </p:cNvPr>
          <p:cNvSpPr txBox="1"/>
          <p:nvPr/>
        </p:nvSpPr>
        <p:spPr>
          <a:xfrm>
            <a:off x="703729" y="1972235"/>
            <a:ext cx="11084859" cy="3331938"/>
          </a:xfrm>
          <a:prstGeom prst="rect">
            <a:avLst/>
          </a:prstGeom>
          <a:noFill/>
        </p:spPr>
        <p:txBody>
          <a:bodyPr wrap="square">
            <a:spAutoFit/>
          </a:bodyPr>
          <a:lstStyle/>
          <a:p>
            <a:pPr algn="just">
              <a:lnSpc>
                <a:spcPct val="200000"/>
              </a:lnSpc>
            </a:pPr>
            <a:r>
              <a:rPr lang="en-US" sz="1800" b="1" i="0" u="none" strike="noStrike" baseline="0" dirty="0">
                <a:latin typeface="Times New Roman" panose="02020603050405020304" pitchFamily="18" charset="0"/>
                <a:cs typeface="Times New Roman" panose="02020603050405020304" pitchFamily="18" charset="0"/>
              </a:rPr>
              <a:t>Some potential key benefits are:</a:t>
            </a:r>
          </a:p>
          <a:p>
            <a:pPr marL="285750" indent="-285750" algn="just">
              <a:lnSpc>
                <a:spcPct val="2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nhanced ability to focus effort on key processes and opportunities for improvement;</a:t>
            </a:r>
          </a:p>
          <a:p>
            <a:pPr marL="285750" indent="-285750" algn="just">
              <a:lnSpc>
                <a:spcPct val="2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a:t>
            </a:r>
            <a:r>
              <a:rPr lang="en-US" sz="1800" b="0" i="0" u="none" strike="noStrike" baseline="0" dirty="0">
                <a:latin typeface="Times New Roman" panose="02020603050405020304" pitchFamily="18" charset="0"/>
                <a:cs typeface="Times New Roman" panose="02020603050405020304" pitchFamily="18" charset="0"/>
              </a:rPr>
              <a:t>ptimized performance through effective process management, efficient use of resources and </a:t>
            </a:r>
            <a:r>
              <a:rPr lang="en-IN" sz="1800" b="0" i="0" u="none" strike="noStrike" baseline="0" dirty="0">
                <a:latin typeface="Times New Roman" panose="02020603050405020304" pitchFamily="18" charset="0"/>
                <a:cs typeface="Times New Roman" panose="02020603050405020304" pitchFamily="18" charset="0"/>
              </a:rPr>
              <a:t>reduced cross-functional barriers;</a:t>
            </a:r>
          </a:p>
          <a:p>
            <a:pPr marL="285750" indent="-285750" algn="just">
              <a:lnSpc>
                <a:spcPct val="20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nabling the organization to provide confidence to interested parties related to its consistency, </a:t>
            </a:r>
            <a:r>
              <a:rPr lang="en-IN" sz="1800" b="0" i="0" u="none" strike="noStrike" baseline="0" dirty="0">
                <a:latin typeface="Times New Roman" panose="02020603050405020304" pitchFamily="18" charset="0"/>
                <a:cs typeface="Times New Roman" panose="02020603050405020304" pitchFamily="18" charset="0"/>
              </a:rPr>
              <a:t>effectiveness and efficiency.</a:t>
            </a: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14BAF97-B19D-4C87-0035-7474BFCADE7F}"/>
              </a:ext>
            </a:extLst>
          </p:cNvPr>
          <p:cNvSpPr txBox="1"/>
          <p:nvPr/>
        </p:nvSpPr>
        <p:spPr>
          <a:xfrm>
            <a:off x="5224182" y="644569"/>
            <a:ext cx="1743635" cy="400110"/>
          </a:xfrm>
          <a:prstGeom prst="rect">
            <a:avLst/>
          </a:prstGeom>
          <a:solidFill>
            <a:schemeClr val="accent4">
              <a:lumMod val="20000"/>
              <a:lumOff val="80000"/>
            </a:schemeClr>
          </a:solidFill>
        </p:spPr>
        <p:txBody>
          <a:bodyPr wrap="square">
            <a:spAutoFit/>
          </a:bodyPr>
          <a:lstStyle/>
          <a:p>
            <a:pPr algn="ctr"/>
            <a:r>
              <a:rPr lang="en-IN" sz="2000" b="1" i="0" u="none" strike="noStrike" baseline="0" dirty="0">
                <a:latin typeface="Times New Roman" panose="02020603050405020304" pitchFamily="18" charset="0"/>
                <a:cs typeface="Times New Roman" panose="02020603050405020304" pitchFamily="18" charset="0"/>
              </a:rPr>
              <a:t>Key benefits</a:t>
            </a:r>
          </a:p>
        </p:txBody>
      </p:sp>
    </p:spTree>
    <p:extLst>
      <p:ext uri="{BB962C8B-B14F-4D97-AF65-F5344CB8AC3E}">
        <p14:creationId xmlns:p14="http://schemas.microsoft.com/office/powerpoint/2010/main" val="235643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5D02C-6BC6-8125-27C8-A96FEF4F2FE3}"/>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A55B95AC-B78E-B9B0-4E52-4238FEBE8842}"/>
              </a:ext>
            </a:extLst>
          </p:cNvPr>
          <p:cNvSpPr>
            <a:spLocks noGrp="1"/>
          </p:cNvSpPr>
          <p:nvPr>
            <p:ph type="sldNum" sz="quarter" idx="12"/>
          </p:nvPr>
        </p:nvSpPr>
        <p:spPr/>
        <p:txBody>
          <a:bodyPr/>
          <a:lstStyle/>
          <a:p>
            <a:fld id="{A633B8D4-71EE-47E7-8936-AB38D818BC28}" type="slidenum">
              <a:rPr lang="en-IN" smtClean="0"/>
              <a:t>26</a:t>
            </a:fld>
            <a:endParaRPr lang="en-IN"/>
          </a:p>
        </p:txBody>
      </p:sp>
      <p:sp>
        <p:nvSpPr>
          <p:cNvPr id="5" name="TextBox 4">
            <a:extLst>
              <a:ext uri="{FF2B5EF4-FFF2-40B4-BE49-F238E27FC236}">
                <a16:creationId xmlns:a16="http://schemas.microsoft.com/office/drawing/2014/main" id="{B43E56FA-D3A6-5C12-4C3E-4B10779458B7}"/>
              </a:ext>
            </a:extLst>
          </p:cNvPr>
          <p:cNvSpPr txBox="1"/>
          <p:nvPr/>
        </p:nvSpPr>
        <p:spPr>
          <a:xfrm>
            <a:off x="838200" y="3328304"/>
            <a:ext cx="10648234"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Another important aspect of successful quality management is a commitment to continuous improvement.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When creating quality management system, make room for regular improvement that includes analyzing what's working and what's not and making changes at the moment.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The more committed you are to continuous improvement, the better your overall quality management may be.</a:t>
            </a:r>
          </a:p>
          <a:p>
            <a:pPr algn="just">
              <a:lnSpc>
                <a:spcPct val="150000"/>
              </a:lnSpc>
            </a:pPr>
            <a:endParaRPr lang="en-US" b="0" i="0" dirty="0">
              <a:solidFill>
                <a:srgbClr val="2D2D2D"/>
              </a:solidFill>
              <a:effectLst/>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D953802D-7C18-0FD6-B01E-837554D31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282" y="516132"/>
            <a:ext cx="3747782" cy="1953531"/>
          </a:xfrm>
          <a:prstGeom prst="rect">
            <a:avLst/>
          </a:prstGeom>
        </p:spPr>
      </p:pic>
      <p:sp>
        <p:nvSpPr>
          <p:cNvPr id="13" name="Arrow: Right 12">
            <a:extLst>
              <a:ext uri="{FF2B5EF4-FFF2-40B4-BE49-F238E27FC236}">
                <a16:creationId xmlns:a16="http://schemas.microsoft.com/office/drawing/2014/main" id="{F53176F6-B2FE-D361-672B-C3A884F0E4E5}"/>
              </a:ext>
            </a:extLst>
          </p:cNvPr>
          <p:cNvSpPr/>
          <p:nvPr/>
        </p:nvSpPr>
        <p:spPr>
          <a:xfrm>
            <a:off x="3172408" y="961054"/>
            <a:ext cx="1464906" cy="690465"/>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7030A0"/>
                </a:solidFill>
                <a:effectLst/>
                <a:latin typeface="Times New Roman" panose="02020603050405020304" pitchFamily="18" charset="0"/>
                <a:cs typeface="Times New Roman" panose="02020603050405020304" pitchFamily="18" charset="0"/>
              </a:rPr>
              <a:t>QMP5. </a:t>
            </a:r>
          </a:p>
        </p:txBody>
      </p:sp>
    </p:spTree>
    <p:extLst>
      <p:ext uri="{BB962C8B-B14F-4D97-AF65-F5344CB8AC3E}">
        <p14:creationId xmlns:p14="http://schemas.microsoft.com/office/powerpoint/2010/main" val="365809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1B695-F31D-692A-82BF-7C51E7447561}"/>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F5150957-5C25-C198-6F42-B3FBFF96125F}"/>
              </a:ext>
            </a:extLst>
          </p:cNvPr>
          <p:cNvSpPr>
            <a:spLocks noGrp="1"/>
          </p:cNvSpPr>
          <p:nvPr>
            <p:ph type="sldNum" sz="quarter" idx="12"/>
          </p:nvPr>
        </p:nvSpPr>
        <p:spPr/>
        <p:txBody>
          <a:bodyPr/>
          <a:lstStyle/>
          <a:p>
            <a:fld id="{A633B8D4-71EE-47E7-8936-AB38D818BC28}" type="slidenum">
              <a:rPr lang="en-IN" smtClean="0"/>
              <a:t>27</a:t>
            </a:fld>
            <a:endParaRPr lang="en-IN"/>
          </a:p>
        </p:txBody>
      </p:sp>
      <p:sp>
        <p:nvSpPr>
          <p:cNvPr id="5" name="TextBox 4">
            <a:extLst>
              <a:ext uri="{FF2B5EF4-FFF2-40B4-BE49-F238E27FC236}">
                <a16:creationId xmlns:a16="http://schemas.microsoft.com/office/drawing/2014/main" id="{2AD8A78D-EC7A-14F0-BC55-3125F6B63FED}"/>
              </a:ext>
            </a:extLst>
          </p:cNvPr>
          <p:cNvSpPr txBox="1"/>
          <p:nvPr/>
        </p:nvSpPr>
        <p:spPr>
          <a:xfrm>
            <a:off x="770965" y="1662409"/>
            <a:ext cx="11107270" cy="3787062"/>
          </a:xfrm>
          <a:prstGeom prst="rect">
            <a:avLst/>
          </a:prstGeom>
          <a:noFill/>
        </p:spPr>
        <p:txBody>
          <a:bodyPr wrap="square">
            <a:spAutoFit/>
          </a:bodyPr>
          <a:lstStyle/>
          <a:p>
            <a:pPr algn="just">
              <a:lnSpc>
                <a:spcPct val="150000"/>
              </a:lnSpc>
            </a:pPr>
            <a:r>
              <a:rPr lang="en-IN" sz="1800" b="1" i="0" u="none" strike="noStrike" baseline="0" dirty="0">
                <a:latin typeface="Cambria" panose="02040503050406030204" pitchFamily="18" charset="0"/>
              </a:rPr>
              <a:t>Possible actions include:</a:t>
            </a:r>
          </a:p>
          <a:p>
            <a:pPr algn="just">
              <a:lnSpc>
                <a:spcPct val="150000"/>
              </a:lnSpc>
            </a:pPr>
            <a:r>
              <a:rPr lang="en-US" sz="1800" b="0" i="0" u="none" strike="noStrike" baseline="0" dirty="0">
                <a:latin typeface="Cambria" panose="02040503050406030204" pitchFamily="18" charset="0"/>
              </a:rPr>
              <a:t>— promote establishment of improvement objectives at all levels of the organization;</a:t>
            </a:r>
          </a:p>
          <a:p>
            <a:pPr algn="just">
              <a:lnSpc>
                <a:spcPct val="150000"/>
              </a:lnSpc>
            </a:pPr>
            <a:r>
              <a:rPr lang="en-US" sz="1800" b="0" i="0" u="none" strike="noStrike" baseline="0" dirty="0">
                <a:latin typeface="Cambria" panose="02040503050406030204" pitchFamily="18" charset="0"/>
              </a:rPr>
              <a:t>— educate and train people at all levels on how to apply basic tools and methodologies to achieve </a:t>
            </a:r>
            <a:r>
              <a:rPr lang="en-IN" sz="1800" b="0" i="0" u="none" strike="noStrike" baseline="0" dirty="0">
                <a:latin typeface="Cambria" panose="02040503050406030204" pitchFamily="18" charset="0"/>
              </a:rPr>
              <a:t>improvement objectives;</a:t>
            </a:r>
          </a:p>
          <a:p>
            <a:pPr algn="just">
              <a:lnSpc>
                <a:spcPct val="150000"/>
              </a:lnSpc>
            </a:pPr>
            <a:r>
              <a:rPr lang="en-US" sz="1800" b="0" i="0" u="none" strike="noStrike" baseline="0" dirty="0">
                <a:latin typeface="Cambria" panose="02040503050406030204" pitchFamily="18" charset="0"/>
              </a:rPr>
              <a:t>— develop and deploy processes to implement improvement projects throughout the organization;</a:t>
            </a:r>
          </a:p>
          <a:p>
            <a:pPr algn="just">
              <a:lnSpc>
                <a:spcPct val="150000"/>
              </a:lnSpc>
            </a:pPr>
            <a:r>
              <a:rPr lang="en-US" sz="1800" b="0" i="0" u="none" strike="noStrike" baseline="0" dirty="0">
                <a:latin typeface="Cambria" panose="02040503050406030204" pitchFamily="18" charset="0"/>
              </a:rPr>
              <a:t>— track, review and audit the planning, implementation, completion and results of improvement projects;</a:t>
            </a:r>
          </a:p>
          <a:p>
            <a:pPr algn="just">
              <a:lnSpc>
                <a:spcPct val="150000"/>
              </a:lnSpc>
            </a:pPr>
            <a:r>
              <a:rPr lang="en-US" sz="1800" b="0" i="0" u="none" strike="noStrike" baseline="0" dirty="0">
                <a:latin typeface="Cambria" panose="02040503050406030204" pitchFamily="18" charset="0"/>
              </a:rPr>
              <a:t>— integrate improvement consideration into development of new or modified products and services </a:t>
            </a:r>
            <a:r>
              <a:rPr lang="en-IN" sz="1800" b="0" i="0" u="none" strike="noStrike" baseline="0" dirty="0">
                <a:latin typeface="Cambria" panose="02040503050406030204" pitchFamily="18" charset="0"/>
              </a:rPr>
              <a:t>and processes;</a:t>
            </a:r>
          </a:p>
          <a:p>
            <a:pPr algn="just">
              <a:lnSpc>
                <a:spcPct val="150000"/>
              </a:lnSpc>
            </a:pPr>
            <a:r>
              <a:rPr lang="en-IN" sz="1800" b="0" i="0" u="none" strike="noStrike" baseline="0" dirty="0">
                <a:latin typeface="Cambria" panose="02040503050406030204" pitchFamily="18" charset="0"/>
              </a:rPr>
              <a:t>— recognize and acknowledge improvement.</a:t>
            </a:r>
            <a:endParaRPr lang="en-IN" dirty="0"/>
          </a:p>
        </p:txBody>
      </p:sp>
      <p:sp>
        <p:nvSpPr>
          <p:cNvPr id="7" name="TextBox 6">
            <a:extLst>
              <a:ext uri="{FF2B5EF4-FFF2-40B4-BE49-F238E27FC236}">
                <a16:creationId xmlns:a16="http://schemas.microsoft.com/office/drawing/2014/main" id="{9769DF00-1DA5-11C4-CD00-40319D89C4EE}"/>
              </a:ext>
            </a:extLst>
          </p:cNvPr>
          <p:cNvSpPr txBox="1"/>
          <p:nvPr/>
        </p:nvSpPr>
        <p:spPr>
          <a:xfrm>
            <a:off x="5109882" y="556836"/>
            <a:ext cx="2277036" cy="496931"/>
          </a:xfrm>
          <a:prstGeom prst="rect">
            <a:avLst/>
          </a:prstGeom>
          <a:solidFill>
            <a:schemeClr val="accent6">
              <a:lumMod val="20000"/>
              <a:lumOff val="80000"/>
            </a:schemeClr>
          </a:solidFill>
        </p:spPr>
        <p:txBody>
          <a:bodyPr wrap="square">
            <a:spAutoFit/>
          </a:bodyPr>
          <a:lstStyle/>
          <a:p>
            <a:pPr algn="ctr">
              <a:lnSpc>
                <a:spcPct val="150000"/>
              </a:lnSpc>
            </a:pPr>
            <a:r>
              <a:rPr lang="en-IN" sz="2000" b="1" i="0" u="none" strike="noStrike" baseline="0" dirty="0">
                <a:latin typeface="Cambria-Bold"/>
              </a:rPr>
              <a:t>Possible actions</a:t>
            </a:r>
          </a:p>
        </p:txBody>
      </p:sp>
    </p:spTree>
    <p:extLst>
      <p:ext uri="{BB962C8B-B14F-4D97-AF65-F5344CB8AC3E}">
        <p14:creationId xmlns:p14="http://schemas.microsoft.com/office/powerpoint/2010/main" val="116554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D2ECB-CF88-DDE8-E65D-A77709A03B40}"/>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3DC7CA3D-9E61-16BC-10E9-C01B32F878E6}"/>
              </a:ext>
            </a:extLst>
          </p:cNvPr>
          <p:cNvSpPr>
            <a:spLocks noGrp="1"/>
          </p:cNvSpPr>
          <p:nvPr>
            <p:ph type="sldNum" sz="quarter" idx="12"/>
          </p:nvPr>
        </p:nvSpPr>
        <p:spPr/>
        <p:txBody>
          <a:bodyPr/>
          <a:lstStyle/>
          <a:p>
            <a:fld id="{A633B8D4-71EE-47E7-8936-AB38D818BC28}" type="slidenum">
              <a:rPr lang="en-IN" smtClean="0"/>
              <a:t>28</a:t>
            </a:fld>
            <a:endParaRPr lang="en-IN"/>
          </a:p>
        </p:txBody>
      </p:sp>
      <p:pic>
        <p:nvPicPr>
          <p:cNvPr id="5" name="Picture 4">
            <a:extLst>
              <a:ext uri="{FF2B5EF4-FFF2-40B4-BE49-F238E27FC236}">
                <a16:creationId xmlns:a16="http://schemas.microsoft.com/office/drawing/2014/main" id="{BA2B827E-9D78-D43B-6847-2226A511A27E}"/>
              </a:ext>
            </a:extLst>
          </p:cNvPr>
          <p:cNvPicPr>
            <a:picLocks noChangeAspect="1"/>
          </p:cNvPicPr>
          <p:nvPr/>
        </p:nvPicPr>
        <p:blipFill rotWithShape="1">
          <a:blip r:embed="rId2"/>
          <a:srcRect l="8112" t="35646" r="30970" b="19592"/>
          <a:stretch/>
        </p:blipFill>
        <p:spPr>
          <a:xfrm>
            <a:off x="674622" y="942392"/>
            <a:ext cx="10842756" cy="4973216"/>
          </a:xfrm>
          <a:prstGeom prst="rect">
            <a:avLst/>
          </a:prstGeom>
        </p:spPr>
      </p:pic>
      <p:sp>
        <p:nvSpPr>
          <p:cNvPr id="6" name="TextBox 5">
            <a:extLst>
              <a:ext uri="{FF2B5EF4-FFF2-40B4-BE49-F238E27FC236}">
                <a16:creationId xmlns:a16="http://schemas.microsoft.com/office/drawing/2014/main" id="{638DFDB7-9A3F-4D5D-79F4-E36EFAE1A6AD}"/>
              </a:ext>
            </a:extLst>
          </p:cNvPr>
          <p:cNvSpPr txBox="1"/>
          <p:nvPr/>
        </p:nvSpPr>
        <p:spPr>
          <a:xfrm>
            <a:off x="4781939" y="583716"/>
            <a:ext cx="1427582" cy="400110"/>
          </a:xfrm>
          <a:prstGeom prst="rect">
            <a:avLst/>
          </a:prstGeom>
          <a:solidFill>
            <a:schemeClr val="accent6">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6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B7723-70C4-5D46-B067-AD6140A268DF}"/>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6F225ABC-8F62-4853-5E89-E9FB3D3C4ECD}"/>
              </a:ext>
            </a:extLst>
          </p:cNvPr>
          <p:cNvSpPr>
            <a:spLocks noGrp="1"/>
          </p:cNvSpPr>
          <p:nvPr>
            <p:ph type="sldNum" sz="quarter" idx="12"/>
          </p:nvPr>
        </p:nvSpPr>
        <p:spPr/>
        <p:txBody>
          <a:bodyPr/>
          <a:lstStyle/>
          <a:p>
            <a:fld id="{A633B8D4-71EE-47E7-8936-AB38D818BC28}" type="slidenum">
              <a:rPr lang="en-IN" smtClean="0"/>
              <a:t>29</a:t>
            </a:fld>
            <a:endParaRPr lang="en-IN"/>
          </a:p>
        </p:txBody>
      </p:sp>
      <p:pic>
        <p:nvPicPr>
          <p:cNvPr id="5" name="Picture 4">
            <a:extLst>
              <a:ext uri="{FF2B5EF4-FFF2-40B4-BE49-F238E27FC236}">
                <a16:creationId xmlns:a16="http://schemas.microsoft.com/office/drawing/2014/main" id="{CAE2C547-82D8-292A-B6CC-A3A9D520F691}"/>
              </a:ext>
            </a:extLst>
          </p:cNvPr>
          <p:cNvPicPr>
            <a:picLocks noChangeAspect="1"/>
          </p:cNvPicPr>
          <p:nvPr/>
        </p:nvPicPr>
        <p:blipFill rotWithShape="1">
          <a:blip r:embed="rId2"/>
          <a:srcRect l="765" t="5714" r="32270" b="8707"/>
          <a:stretch/>
        </p:blipFill>
        <p:spPr>
          <a:xfrm>
            <a:off x="1894114" y="356766"/>
            <a:ext cx="8164286" cy="5868955"/>
          </a:xfrm>
          <a:prstGeom prst="rect">
            <a:avLst/>
          </a:prstGeom>
        </p:spPr>
      </p:pic>
    </p:spTree>
    <p:extLst>
      <p:ext uri="{BB962C8B-B14F-4D97-AF65-F5344CB8AC3E}">
        <p14:creationId xmlns:p14="http://schemas.microsoft.com/office/powerpoint/2010/main" val="156826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01119F-BABC-5871-E738-1504BC6D42AB}"/>
              </a:ext>
            </a:extLst>
          </p:cNvPr>
          <p:cNvSpPr txBox="1"/>
          <p:nvPr/>
        </p:nvSpPr>
        <p:spPr>
          <a:xfrm>
            <a:off x="1039585" y="2582856"/>
            <a:ext cx="10426274" cy="3366563"/>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b="0" i="0" dirty="0">
                <a:solidFill>
                  <a:srgbClr val="202124"/>
                </a:solidFill>
                <a:effectLst/>
                <a:latin typeface="Times New Roman" panose="02020603050405020304" pitchFamily="18" charset="0"/>
                <a:cs typeface="Times New Roman" panose="02020603050405020304" pitchFamily="18" charset="0"/>
              </a:rPr>
              <a:t>ISO (International Organization for Standardization) is an </a:t>
            </a:r>
            <a:r>
              <a:rPr lang="en-US" b="0" i="0" dirty="0">
                <a:solidFill>
                  <a:srgbClr val="FF0000"/>
                </a:solidFill>
                <a:effectLst/>
                <a:latin typeface="Times New Roman" panose="02020603050405020304" pitchFamily="18" charset="0"/>
                <a:cs typeface="Times New Roman" panose="02020603050405020304" pitchFamily="18" charset="0"/>
              </a:rPr>
              <a:t>independent, non-governmental </a:t>
            </a:r>
            <a:r>
              <a:rPr lang="en-US" b="0" i="0" dirty="0">
                <a:solidFill>
                  <a:srgbClr val="202124"/>
                </a:solidFill>
                <a:effectLst/>
                <a:latin typeface="Times New Roman" panose="02020603050405020304" pitchFamily="18" charset="0"/>
                <a:cs typeface="Times New Roman" panose="02020603050405020304" pitchFamily="18" charset="0"/>
              </a:rPr>
              <a:t>organization that </a:t>
            </a:r>
            <a:r>
              <a:rPr lang="en-US" b="1" i="0" dirty="0">
                <a:solidFill>
                  <a:srgbClr val="FF0000"/>
                </a:solidFill>
                <a:effectLst/>
                <a:latin typeface="Times New Roman" panose="02020603050405020304" pitchFamily="18" charset="0"/>
                <a:cs typeface="Times New Roman" panose="02020603050405020304" pitchFamily="18" charset="0"/>
              </a:rPr>
              <a:t>develops standards </a:t>
            </a:r>
            <a:r>
              <a:rPr lang="en-US" b="1" i="0" dirty="0">
                <a:solidFill>
                  <a:srgbClr val="202124"/>
                </a:solidFill>
                <a:effectLst/>
                <a:latin typeface="Times New Roman" panose="02020603050405020304" pitchFamily="18" charset="0"/>
                <a:cs typeface="Times New Roman" panose="02020603050405020304" pitchFamily="18" charset="0"/>
              </a:rPr>
              <a:t>to ensure the </a:t>
            </a:r>
            <a:r>
              <a:rPr lang="en-US" b="1" i="0" dirty="0">
                <a:solidFill>
                  <a:srgbClr val="FF0000"/>
                </a:solidFill>
                <a:effectLst/>
                <a:latin typeface="Times New Roman" panose="02020603050405020304" pitchFamily="18" charset="0"/>
                <a:cs typeface="Times New Roman" panose="02020603050405020304" pitchFamily="18" charset="0"/>
              </a:rPr>
              <a:t>quality, safety and efficiency of products, services and systems</a:t>
            </a:r>
            <a:r>
              <a:rPr lang="en-US" b="0" i="0" dirty="0">
                <a:solidFill>
                  <a:srgbClr val="FF0000"/>
                </a:solidFill>
                <a:effectLst/>
                <a:latin typeface="Times New Roman" panose="02020603050405020304" pitchFamily="18" charset="0"/>
                <a:cs typeface="Times New Roman" panose="02020603050405020304" pitchFamily="18" charset="0"/>
              </a:rPr>
              <a:t>.</a:t>
            </a:r>
            <a:r>
              <a:rPr lang="en-IN" dirty="0">
                <a:solidFill>
                  <a:srgbClr val="FF0000"/>
                </a:solidFill>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Formed in </a:t>
            </a:r>
            <a:r>
              <a:rPr lang="en-IN" dirty="0">
                <a:latin typeface="Times New Roman" panose="02020603050405020304" pitchFamily="18" charset="0"/>
                <a:cs typeface="Times New Roman" panose="02020603050405020304" pitchFamily="18" charset="0"/>
              </a:rPr>
              <a:t>23</a:t>
            </a:r>
            <a:r>
              <a:rPr lang="en-IN" baseline="30000" dirty="0">
                <a:latin typeface="Times New Roman" panose="02020603050405020304" pitchFamily="18" charset="0"/>
                <a:cs typeface="Times New Roman" panose="02020603050405020304" pitchFamily="18" charset="0"/>
              </a:rPr>
              <a:t>rd</a:t>
            </a:r>
            <a:r>
              <a:rPr lang="en-IN" dirty="0">
                <a:latin typeface="Times New Roman" panose="02020603050405020304" pitchFamily="18" charset="0"/>
                <a:cs typeface="Times New Roman" panose="02020603050405020304" pitchFamily="18" charset="0"/>
              </a:rPr>
              <a:t> February 1947 and is headquartered in </a:t>
            </a:r>
            <a:r>
              <a:rPr lang="en-IN" dirty="0">
                <a:solidFill>
                  <a:srgbClr val="FF0000"/>
                </a:solidFill>
                <a:latin typeface="Times New Roman" panose="02020603050405020304" pitchFamily="18" charset="0"/>
                <a:cs typeface="Times New Roman" panose="02020603050405020304" pitchFamily="18" charset="0"/>
              </a:rPr>
              <a:t>Geneva, Switzerland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International Organization for Standardization (ISO) is an international standard setting body composed of representatives from various national standard organizations.</a:t>
            </a:r>
            <a:endParaRPr lang="en-US" b="0" i="0" dirty="0">
              <a:solidFill>
                <a:srgbClr val="202124"/>
              </a:solidFill>
              <a:effectLst/>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b="0" i="0" dirty="0">
                <a:solidFill>
                  <a:srgbClr val="202124"/>
                </a:solidFill>
                <a:effectLst/>
                <a:latin typeface="Times New Roman" panose="02020603050405020304" pitchFamily="18" charset="0"/>
                <a:cs typeface="Times New Roman" panose="02020603050405020304" pitchFamily="18" charset="0"/>
              </a:rPr>
              <a:t>ISO is a leading international organization in standardization with a </a:t>
            </a:r>
            <a:r>
              <a:rPr lang="en-US" b="0" i="0" dirty="0">
                <a:solidFill>
                  <a:srgbClr val="FF0000"/>
                </a:solidFill>
                <a:effectLst/>
                <a:latin typeface="Times New Roman" panose="02020603050405020304" pitchFamily="18" charset="0"/>
                <a:cs typeface="Times New Roman" panose="02020603050405020304" pitchFamily="18" charset="0"/>
              </a:rPr>
              <a:t>membership of about 165 national standards bodies</a:t>
            </a:r>
          </a:p>
          <a:p>
            <a:pPr marL="285750" indent="-285750" algn="just">
              <a:lnSpc>
                <a:spcPct val="150000"/>
              </a:lnSpc>
              <a:buFont typeface="Wingdings" panose="05000000000000000000" pitchFamily="2" charset="2"/>
              <a:buChar char="Ø"/>
            </a:pPr>
            <a:r>
              <a:rPr lang="en-US" b="1" dirty="0">
                <a:solidFill>
                  <a:schemeClr val="accent1"/>
                </a:solidFill>
                <a:latin typeface="Times New Roman" panose="02020603050405020304" pitchFamily="18" charset="0"/>
                <a:cs typeface="Times New Roman" panose="02020603050405020304" pitchFamily="18" charset="0"/>
              </a:rPr>
              <a:t>Sergio Mujica is secretariat of ISO </a:t>
            </a:r>
          </a:p>
        </p:txBody>
      </p:sp>
      <p:sp>
        <p:nvSpPr>
          <p:cNvPr id="5" name="TextBox 4">
            <a:extLst>
              <a:ext uri="{FF2B5EF4-FFF2-40B4-BE49-F238E27FC236}">
                <a16:creationId xmlns:a16="http://schemas.microsoft.com/office/drawing/2014/main" id="{A2E22741-6624-EDDA-EE1A-F046520E1F57}"/>
              </a:ext>
            </a:extLst>
          </p:cNvPr>
          <p:cNvSpPr txBox="1"/>
          <p:nvPr/>
        </p:nvSpPr>
        <p:spPr>
          <a:xfrm>
            <a:off x="2999015" y="1004987"/>
            <a:ext cx="5952930" cy="369332"/>
          </a:xfrm>
          <a:prstGeom prst="rect">
            <a:avLst/>
          </a:prstGeom>
          <a:solidFill>
            <a:schemeClr val="accent6">
              <a:lumMod val="20000"/>
              <a:lumOff val="80000"/>
            </a:schemeClr>
          </a:solidFill>
        </p:spPr>
        <p:txBody>
          <a:bodyPr wrap="square">
            <a:spAutoFit/>
          </a:bodyPr>
          <a:lstStyle/>
          <a:p>
            <a:pPr algn="ctr"/>
            <a:r>
              <a:rPr lang="en-IN" b="1" dirty="0">
                <a:latin typeface="Times New Roman" panose="02020603050405020304" pitchFamily="18" charset="0"/>
                <a:cs typeface="Times New Roman" panose="02020603050405020304" pitchFamily="18" charset="0"/>
              </a:rPr>
              <a:t>INTERNATIONAL STANDARD ORGANIZATION (ISO)</a:t>
            </a:r>
          </a:p>
        </p:txBody>
      </p:sp>
      <p:pic>
        <p:nvPicPr>
          <p:cNvPr id="7" name="Picture 6">
            <a:extLst>
              <a:ext uri="{FF2B5EF4-FFF2-40B4-BE49-F238E27FC236}">
                <a16:creationId xmlns:a16="http://schemas.microsoft.com/office/drawing/2014/main" id="{A980BD36-12E4-2D39-B9A3-D76749C3B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018" y="572712"/>
            <a:ext cx="2410015" cy="1603214"/>
          </a:xfrm>
          <a:prstGeom prst="rect">
            <a:avLst/>
          </a:prstGeom>
        </p:spPr>
      </p:pic>
      <p:sp>
        <p:nvSpPr>
          <p:cNvPr id="12" name="Date Placeholder 11">
            <a:extLst>
              <a:ext uri="{FF2B5EF4-FFF2-40B4-BE49-F238E27FC236}">
                <a16:creationId xmlns:a16="http://schemas.microsoft.com/office/drawing/2014/main" id="{8D393D53-EA17-A071-1868-76AFBD206F58}"/>
              </a:ext>
            </a:extLst>
          </p:cNvPr>
          <p:cNvSpPr>
            <a:spLocks noGrp="1"/>
          </p:cNvSpPr>
          <p:nvPr>
            <p:ph type="dt" sz="half" idx="10"/>
          </p:nvPr>
        </p:nvSpPr>
        <p:spPr/>
        <p:txBody>
          <a:bodyPr/>
          <a:lstStyle/>
          <a:p>
            <a:fld id="{5272FD2B-EF77-4216-968D-05C20FE27D89}" type="datetime1">
              <a:rPr lang="en-IN" smtClean="0"/>
              <a:t>24-02-2024</a:t>
            </a:fld>
            <a:endParaRPr lang="en-IN"/>
          </a:p>
        </p:txBody>
      </p:sp>
      <p:sp>
        <p:nvSpPr>
          <p:cNvPr id="13" name="Slide Number Placeholder 12">
            <a:extLst>
              <a:ext uri="{FF2B5EF4-FFF2-40B4-BE49-F238E27FC236}">
                <a16:creationId xmlns:a16="http://schemas.microsoft.com/office/drawing/2014/main" id="{1AAAC91E-C787-382E-8F5C-EF8574558800}"/>
              </a:ext>
            </a:extLst>
          </p:cNvPr>
          <p:cNvSpPr>
            <a:spLocks noGrp="1"/>
          </p:cNvSpPr>
          <p:nvPr>
            <p:ph type="sldNum" sz="quarter" idx="12"/>
          </p:nvPr>
        </p:nvSpPr>
        <p:spPr/>
        <p:txBody>
          <a:bodyPr/>
          <a:lstStyle/>
          <a:p>
            <a:fld id="{A633B8D4-71EE-47E7-8936-AB38D818BC28}" type="slidenum">
              <a:rPr lang="en-IN" smtClean="0"/>
              <a:t>3</a:t>
            </a:fld>
            <a:endParaRPr lang="en-IN"/>
          </a:p>
        </p:txBody>
      </p:sp>
    </p:spTree>
    <p:extLst>
      <p:ext uri="{BB962C8B-B14F-4D97-AF65-F5344CB8AC3E}">
        <p14:creationId xmlns:p14="http://schemas.microsoft.com/office/powerpoint/2010/main" val="368335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DC931-6C18-18AE-E5B7-2BD54F757CD2}"/>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4670066E-54ED-F0EE-10A3-CC0950FD8572}"/>
              </a:ext>
            </a:extLst>
          </p:cNvPr>
          <p:cNvSpPr>
            <a:spLocks noGrp="1"/>
          </p:cNvSpPr>
          <p:nvPr>
            <p:ph type="sldNum" sz="quarter" idx="12"/>
          </p:nvPr>
        </p:nvSpPr>
        <p:spPr/>
        <p:txBody>
          <a:bodyPr/>
          <a:lstStyle/>
          <a:p>
            <a:fld id="{A633B8D4-71EE-47E7-8936-AB38D818BC28}" type="slidenum">
              <a:rPr lang="en-IN" smtClean="0"/>
              <a:t>30</a:t>
            </a:fld>
            <a:endParaRPr lang="en-IN"/>
          </a:p>
        </p:txBody>
      </p:sp>
      <p:sp>
        <p:nvSpPr>
          <p:cNvPr id="5" name="TextBox 4">
            <a:extLst>
              <a:ext uri="{FF2B5EF4-FFF2-40B4-BE49-F238E27FC236}">
                <a16:creationId xmlns:a16="http://schemas.microsoft.com/office/drawing/2014/main" id="{52923927-F5E4-9143-A856-72A9E8DFBBFC}"/>
              </a:ext>
            </a:extLst>
          </p:cNvPr>
          <p:cNvSpPr txBox="1"/>
          <p:nvPr/>
        </p:nvSpPr>
        <p:spPr>
          <a:xfrm>
            <a:off x="969286" y="3267991"/>
            <a:ext cx="10515600"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Companies should use an evidence-based approach when formulating their quality management plan.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This involves gathering and analyzing both qualitative and quantitative data when developing plans.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The evidence can include previous and current data on the company's quality management systems regarding whether the current systems achieve the desired results and how past decisions have impacted quality control. </a:t>
            </a:r>
          </a:p>
        </p:txBody>
      </p:sp>
      <p:sp>
        <p:nvSpPr>
          <p:cNvPr id="7" name="TextBox 6">
            <a:extLst>
              <a:ext uri="{FF2B5EF4-FFF2-40B4-BE49-F238E27FC236}">
                <a16:creationId xmlns:a16="http://schemas.microsoft.com/office/drawing/2014/main" id="{F221139A-2B29-3B13-7736-47037CDB9B70}"/>
              </a:ext>
            </a:extLst>
          </p:cNvPr>
          <p:cNvSpPr txBox="1"/>
          <p:nvPr/>
        </p:nvSpPr>
        <p:spPr>
          <a:xfrm>
            <a:off x="2404965" y="1212981"/>
            <a:ext cx="4565002" cy="498663"/>
          </a:xfrm>
          <a:prstGeom prst="rect">
            <a:avLst/>
          </a:prstGeom>
          <a:solidFill>
            <a:schemeClr val="accent4">
              <a:lumMod val="20000"/>
              <a:lumOff val="80000"/>
            </a:schemeClr>
          </a:solidFill>
        </p:spPr>
        <p:txBody>
          <a:bodyPr wrap="square">
            <a:spAutoFit/>
          </a:bodyPr>
          <a:lstStyle/>
          <a:p>
            <a:pPr algn="ctr">
              <a:lnSpc>
                <a:spcPct val="150000"/>
              </a:lnSpc>
            </a:pPr>
            <a:r>
              <a:rPr lang="en-US" sz="2000" b="1" i="0" dirty="0">
                <a:solidFill>
                  <a:srgbClr val="7030A0"/>
                </a:solidFill>
                <a:effectLst/>
                <a:latin typeface="Times New Roman" panose="02020603050405020304" pitchFamily="18" charset="0"/>
                <a:cs typeface="Times New Roman" panose="02020603050405020304" pitchFamily="18" charset="0"/>
              </a:rPr>
              <a:t>QMP6. Evidence-based decision-making</a:t>
            </a:r>
          </a:p>
        </p:txBody>
      </p:sp>
      <p:pic>
        <p:nvPicPr>
          <p:cNvPr id="9" name="Picture 8">
            <a:extLst>
              <a:ext uri="{FF2B5EF4-FFF2-40B4-BE49-F238E27FC236}">
                <a16:creationId xmlns:a16="http://schemas.microsoft.com/office/drawing/2014/main" id="{D1E77619-C363-4EC1-14AB-953EBBCCD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040" y="460999"/>
            <a:ext cx="3610364" cy="2068977"/>
          </a:xfrm>
          <a:prstGeom prst="rect">
            <a:avLst/>
          </a:prstGeom>
        </p:spPr>
      </p:pic>
    </p:spTree>
    <p:extLst>
      <p:ext uri="{BB962C8B-B14F-4D97-AF65-F5344CB8AC3E}">
        <p14:creationId xmlns:p14="http://schemas.microsoft.com/office/powerpoint/2010/main" val="365640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EEAB1-2CA0-68A4-8F73-4195D31CC30D}"/>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3887A3EB-F5A1-228D-F7C3-500286572876}"/>
              </a:ext>
            </a:extLst>
          </p:cNvPr>
          <p:cNvSpPr>
            <a:spLocks noGrp="1"/>
          </p:cNvSpPr>
          <p:nvPr>
            <p:ph type="sldNum" sz="quarter" idx="12"/>
          </p:nvPr>
        </p:nvSpPr>
        <p:spPr/>
        <p:txBody>
          <a:bodyPr/>
          <a:lstStyle/>
          <a:p>
            <a:fld id="{A633B8D4-71EE-47E7-8936-AB38D818BC28}" type="slidenum">
              <a:rPr lang="en-IN" smtClean="0"/>
              <a:t>31</a:t>
            </a:fld>
            <a:endParaRPr lang="en-IN"/>
          </a:p>
        </p:txBody>
      </p:sp>
      <p:sp>
        <p:nvSpPr>
          <p:cNvPr id="5" name="TextBox 4">
            <a:extLst>
              <a:ext uri="{FF2B5EF4-FFF2-40B4-BE49-F238E27FC236}">
                <a16:creationId xmlns:a16="http://schemas.microsoft.com/office/drawing/2014/main" id="{9CE79304-B5BD-A9BD-6018-03E7A90EFCBE}"/>
              </a:ext>
            </a:extLst>
          </p:cNvPr>
          <p:cNvSpPr txBox="1"/>
          <p:nvPr/>
        </p:nvSpPr>
        <p:spPr>
          <a:xfrm>
            <a:off x="1057835" y="1663023"/>
            <a:ext cx="10802470" cy="3890937"/>
          </a:xfrm>
          <a:prstGeom prst="rect">
            <a:avLst/>
          </a:prstGeom>
          <a:noFill/>
        </p:spPr>
        <p:txBody>
          <a:bodyPr wrap="square">
            <a:spAutoFit/>
          </a:bodyPr>
          <a:lstStyle/>
          <a:p>
            <a:pPr algn="just">
              <a:lnSpc>
                <a:spcPct val="200000"/>
              </a:lnSpc>
            </a:pPr>
            <a:r>
              <a:rPr lang="en-IN" sz="1800" b="1" i="0" u="none" strike="noStrike" baseline="0" dirty="0">
                <a:latin typeface="Cambria" panose="02040503050406030204" pitchFamily="18" charset="0"/>
              </a:rPr>
              <a:t>Possible actions include:</a:t>
            </a:r>
          </a:p>
          <a:p>
            <a:pPr algn="just">
              <a:lnSpc>
                <a:spcPct val="200000"/>
              </a:lnSpc>
            </a:pPr>
            <a:r>
              <a:rPr lang="en-US" sz="1800" b="0" i="0" u="none" strike="noStrike" baseline="0" dirty="0">
                <a:latin typeface="Cambria" panose="02040503050406030204" pitchFamily="18" charset="0"/>
              </a:rPr>
              <a:t>— determine, measure and monitor key indicators to demonstrate the organization’s performance;</a:t>
            </a:r>
          </a:p>
          <a:p>
            <a:pPr algn="just">
              <a:lnSpc>
                <a:spcPct val="200000"/>
              </a:lnSpc>
            </a:pPr>
            <a:r>
              <a:rPr lang="en-US" sz="1800" b="0" i="0" u="none" strike="noStrike" baseline="0" dirty="0">
                <a:latin typeface="Cambria" panose="02040503050406030204" pitchFamily="18" charset="0"/>
              </a:rPr>
              <a:t>— make all data needed available to the relevant people;</a:t>
            </a:r>
          </a:p>
          <a:p>
            <a:pPr algn="just">
              <a:lnSpc>
                <a:spcPct val="200000"/>
              </a:lnSpc>
            </a:pPr>
            <a:r>
              <a:rPr lang="en-US" sz="1800" b="0" i="0" u="none" strike="noStrike" baseline="0" dirty="0">
                <a:latin typeface="Cambria" panose="02040503050406030204" pitchFamily="18" charset="0"/>
              </a:rPr>
              <a:t>— ensure that data and information are sufficiently accurate, reliable and secure;</a:t>
            </a:r>
          </a:p>
          <a:p>
            <a:pPr algn="just">
              <a:lnSpc>
                <a:spcPct val="200000"/>
              </a:lnSpc>
            </a:pPr>
            <a:r>
              <a:rPr lang="en-US" sz="1800" b="0" i="0" u="none" strike="noStrike" baseline="0" dirty="0">
                <a:latin typeface="Cambria" panose="02040503050406030204" pitchFamily="18" charset="0"/>
              </a:rPr>
              <a:t>— analyze and evaluate data and information using suitable methods;</a:t>
            </a:r>
          </a:p>
          <a:p>
            <a:pPr algn="just">
              <a:lnSpc>
                <a:spcPct val="200000"/>
              </a:lnSpc>
            </a:pPr>
            <a:r>
              <a:rPr lang="en-US" sz="1800" b="0" i="0" u="none" strike="noStrike" baseline="0" dirty="0">
                <a:latin typeface="Cambria" panose="02040503050406030204" pitchFamily="18" charset="0"/>
              </a:rPr>
              <a:t>— ensure people are competent to analyze and evaluate data as needed;</a:t>
            </a:r>
          </a:p>
          <a:p>
            <a:pPr algn="just">
              <a:lnSpc>
                <a:spcPct val="200000"/>
              </a:lnSpc>
            </a:pPr>
            <a:r>
              <a:rPr lang="en-US" sz="1800" b="0" i="0" u="none" strike="noStrike" baseline="0" dirty="0">
                <a:latin typeface="Cambria" panose="02040503050406030204" pitchFamily="18" charset="0"/>
              </a:rPr>
              <a:t>— make decisions and take actions based on evidence, balanced with experience.</a:t>
            </a:r>
            <a:endParaRPr lang="en-IN" dirty="0"/>
          </a:p>
        </p:txBody>
      </p:sp>
      <p:sp>
        <p:nvSpPr>
          <p:cNvPr id="7" name="TextBox 6">
            <a:extLst>
              <a:ext uri="{FF2B5EF4-FFF2-40B4-BE49-F238E27FC236}">
                <a16:creationId xmlns:a16="http://schemas.microsoft.com/office/drawing/2014/main" id="{16F80B85-7A09-B803-B72D-F5D7DCD5F1A6}"/>
              </a:ext>
            </a:extLst>
          </p:cNvPr>
          <p:cNvSpPr txBox="1"/>
          <p:nvPr/>
        </p:nvSpPr>
        <p:spPr>
          <a:xfrm>
            <a:off x="5109883" y="626640"/>
            <a:ext cx="2232211" cy="400110"/>
          </a:xfrm>
          <a:prstGeom prst="rect">
            <a:avLst/>
          </a:prstGeom>
          <a:solidFill>
            <a:schemeClr val="accent6">
              <a:lumMod val="20000"/>
              <a:lumOff val="80000"/>
            </a:schemeClr>
          </a:solidFill>
        </p:spPr>
        <p:txBody>
          <a:bodyPr wrap="square">
            <a:spAutoFit/>
          </a:bodyPr>
          <a:lstStyle/>
          <a:p>
            <a:pPr algn="ctr"/>
            <a:r>
              <a:rPr lang="en-IN" sz="2000" b="1" i="0" u="none" strike="noStrike" baseline="0" dirty="0">
                <a:latin typeface="Cambria-Bold"/>
              </a:rPr>
              <a:t>Possible actions</a:t>
            </a:r>
          </a:p>
        </p:txBody>
      </p:sp>
    </p:spTree>
    <p:extLst>
      <p:ext uri="{BB962C8B-B14F-4D97-AF65-F5344CB8AC3E}">
        <p14:creationId xmlns:p14="http://schemas.microsoft.com/office/powerpoint/2010/main" val="3250708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52A11-60F2-C133-B1CA-09284CB054A0}"/>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03B7873C-AF29-55EE-AA43-66369649C911}"/>
              </a:ext>
            </a:extLst>
          </p:cNvPr>
          <p:cNvSpPr>
            <a:spLocks noGrp="1"/>
          </p:cNvSpPr>
          <p:nvPr>
            <p:ph type="sldNum" sz="quarter" idx="12"/>
          </p:nvPr>
        </p:nvSpPr>
        <p:spPr/>
        <p:txBody>
          <a:bodyPr/>
          <a:lstStyle/>
          <a:p>
            <a:fld id="{A633B8D4-71EE-47E7-8936-AB38D818BC28}" type="slidenum">
              <a:rPr lang="en-IN" smtClean="0"/>
              <a:t>32</a:t>
            </a:fld>
            <a:endParaRPr lang="en-IN"/>
          </a:p>
        </p:txBody>
      </p:sp>
      <p:sp>
        <p:nvSpPr>
          <p:cNvPr id="5" name="TextBox 4">
            <a:extLst>
              <a:ext uri="{FF2B5EF4-FFF2-40B4-BE49-F238E27FC236}">
                <a16:creationId xmlns:a16="http://schemas.microsoft.com/office/drawing/2014/main" id="{4DDE2FEA-C985-23FF-9810-84EB579CE750}"/>
              </a:ext>
            </a:extLst>
          </p:cNvPr>
          <p:cNvSpPr txBox="1"/>
          <p:nvPr/>
        </p:nvSpPr>
        <p:spPr>
          <a:xfrm>
            <a:off x="1015481" y="2197758"/>
            <a:ext cx="10161037"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Different parties can play a significant role in an organization's performance and quality management efforts. </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Primary parties that can impact quality management include retailers, suppliers and manufacturers.</a:t>
            </a:r>
          </a:p>
          <a:p>
            <a:pPr marL="285750" indent="-285750" algn="just">
              <a:lnSpc>
                <a:spcPct val="150000"/>
              </a:lnSpc>
              <a:buFont typeface="Wingdings" panose="05000000000000000000" pitchFamily="2" charset="2"/>
              <a:buChar char="ü"/>
            </a:pPr>
            <a:r>
              <a:rPr lang="en-US" b="0" i="0" dirty="0">
                <a:solidFill>
                  <a:srgbClr val="2D2D2D"/>
                </a:solidFill>
                <a:effectLst/>
                <a:latin typeface="Times New Roman" panose="02020603050405020304" pitchFamily="18" charset="0"/>
                <a:cs typeface="Times New Roman" panose="02020603050405020304" pitchFamily="18" charset="0"/>
              </a:rPr>
              <a:t> Having strong relationships with these parties ensures that there’s open communication and that the company's goals are being met.</a:t>
            </a:r>
          </a:p>
        </p:txBody>
      </p:sp>
      <p:sp>
        <p:nvSpPr>
          <p:cNvPr id="8" name="TextBox 7">
            <a:extLst>
              <a:ext uri="{FF2B5EF4-FFF2-40B4-BE49-F238E27FC236}">
                <a16:creationId xmlns:a16="http://schemas.microsoft.com/office/drawing/2014/main" id="{098931AA-E06B-A3CB-A529-D5844F2C15DC}"/>
              </a:ext>
            </a:extLst>
          </p:cNvPr>
          <p:cNvSpPr txBox="1"/>
          <p:nvPr/>
        </p:nvSpPr>
        <p:spPr>
          <a:xfrm>
            <a:off x="2209800" y="977202"/>
            <a:ext cx="4051041" cy="458074"/>
          </a:xfrm>
          <a:prstGeom prst="rect">
            <a:avLst/>
          </a:prstGeom>
          <a:solidFill>
            <a:schemeClr val="accent4">
              <a:lumMod val="20000"/>
              <a:lumOff val="80000"/>
            </a:schemeClr>
          </a:solidFill>
        </p:spPr>
        <p:txBody>
          <a:bodyPr wrap="square">
            <a:spAutoFit/>
          </a:bodyPr>
          <a:lstStyle/>
          <a:p>
            <a:pPr algn="ctr">
              <a:lnSpc>
                <a:spcPct val="150000"/>
              </a:lnSpc>
            </a:pPr>
            <a:r>
              <a:rPr lang="en-US" b="1" i="0" dirty="0">
                <a:solidFill>
                  <a:srgbClr val="7030A0"/>
                </a:solidFill>
                <a:effectLst/>
                <a:latin typeface="Times New Roman" panose="02020603050405020304" pitchFamily="18" charset="0"/>
                <a:cs typeface="Times New Roman" panose="02020603050405020304" pitchFamily="18" charset="0"/>
              </a:rPr>
              <a:t>QMP7. Relationship management</a:t>
            </a:r>
          </a:p>
        </p:txBody>
      </p:sp>
      <p:pic>
        <p:nvPicPr>
          <p:cNvPr id="10" name="Picture 9">
            <a:extLst>
              <a:ext uri="{FF2B5EF4-FFF2-40B4-BE49-F238E27FC236}">
                <a16:creationId xmlns:a16="http://schemas.microsoft.com/office/drawing/2014/main" id="{21AAD221-CE67-D827-C0FC-436F8FC0F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766" y="4126384"/>
            <a:ext cx="3658284" cy="2367723"/>
          </a:xfrm>
          <a:prstGeom prst="rect">
            <a:avLst/>
          </a:prstGeom>
        </p:spPr>
      </p:pic>
      <p:pic>
        <p:nvPicPr>
          <p:cNvPr id="12" name="Picture 11">
            <a:extLst>
              <a:ext uri="{FF2B5EF4-FFF2-40B4-BE49-F238E27FC236}">
                <a16:creationId xmlns:a16="http://schemas.microsoft.com/office/drawing/2014/main" id="{6DDCB2C3-D796-1E7E-F829-B8B81369348F}"/>
              </a:ext>
            </a:extLst>
          </p:cNvPr>
          <p:cNvPicPr>
            <a:picLocks noChangeAspect="1"/>
          </p:cNvPicPr>
          <p:nvPr/>
        </p:nvPicPr>
        <p:blipFill rotWithShape="1">
          <a:blip r:embed="rId3">
            <a:extLst>
              <a:ext uri="{28A0092B-C50C-407E-A947-70E740481C1C}">
                <a14:useLocalDpi xmlns:a14="http://schemas.microsoft.com/office/drawing/2010/main" val="0"/>
              </a:ext>
            </a:extLst>
          </a:blip>
          <a:srcRect t="4630"/>
          <a:stretch/>
        </p:blipFill>
        <p:spPr>
          <a:xfrm>
            <a:off x="6393802" y="363893"/>
            <a:ext cx="3082212" cy="1613051"/>
          </a:xfrm>
          <a:prstGeom prst="rect">
            <a:avLst/>
          </a:prstGeom>
          <a:ln>
            <a:solidFill>
              <a:schemeClr val="tx1"/>
            </a:solidFill>
          </a:ln>
        </p:spPr>
      </p:pic>
    </p:spTree>
    <p:extLst>
      <p:ext uri="{BB962C8B-B14F-4D97-AF65-F5344CB8AC3E}">
        <p14:creationId xmlns:p14="http://schemas.microsoft.com/office/powerpoint/2010/main" val="220747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E5393-D4BC-1925-487E-D58C8B39A69E}"/>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1BD5AA0F-9372-68BE-F877-DF4EA9979A68}"/>
              </a:ext>
            </a:extLst>
          </p:cNvPr>
          <p:cNvSpPr>
            <a:spLocks noGrp="1"/>
          </p:cNvSpPr>
          <p:nvPr>
            <p:ph type="sldNum" sz="quarter" idx="12"/>
          </p:nvPr>
        </p:nvSpPr>
        <p:spPr/>
        <p:txBody>
          <a:bodyPr/>
          <a:lstStyle/>
          <a:p>
            <a:fld id="{A633B8D4-71EE-47E7-8936-AB38D818BC28}" type="slidenum">
              <a:rPr lang="en-IN" smtClean="0"/>
              <a:t>33</a:t>
            </a:fld>
            <a:endParaRPr lang="en-IN"/>
          </a:p>
        </p:txBody>
      </p:sp>
      <p:sp>
        <p:nvSpPr>
          <p:cNvPr id="7" name="TextBox 6">
            <a:extLst>
              <a:ext uri="{FF2B5EF4-FFF2-40B4-BE49-F238E27FC236}">
                <a16:creationId xmlns:a16="http://schemas.microsoft.com/office/drawing/2014/main" id="{BECA4EB3-EFAD-66EA-1297-EFCDE2599248}"/>
              </a:ext>
            </a:extLst>
          </p:cNvPr>
          <p:cNvSpPr txBox="1"/>
          <p:nvPr/>
        </p:nvSpPr>
        <p:spPr>
          <a:xfrm>
            <a:off x="663388" y="1728898"/>
            <a:ext cx="11170023" cy="4202561"/>
          </a:xfrm>
          <a:prstGeom prst="rect">
            <a:avLst/>
          </a:prstGeom>
          <a:noFill/>
        </p:spPr>
        <p:txBody>
          <a:bodyPr wrap="square">
            <a:spAutoFit/>
          </a:bodyPr>
          <a:lstStyle/>
          <a:p>
            <a:pPr algn="just">
              <a:lnSpc>
                <a:spcPct val="150000"/>
              </a:lnSpc>
            </a:pPr>
            <a:r>
              <a:rPr lang="en-IN" sz="1800" b="1" i="0" u="none" strike="noStrike" baseline="0" dirty="0">
                <a:latin typeface="Cambria" panose="02040503050406030204" pitchFamily="18" charset="0"/>
              </a:rPr>
              <a:t>Possible actions include:</a:t>
            </a:r>
          </a:p>
          <a:p>
            <a:pPr algn="just">
              <a:lnSpc>
                <a:spcPct val="150000"/>
              </a:lnSpc>
            </a:pPr>
            <a:r>
              <a:rPr lang="en-US" sz="1800" b="0" i="0" u="none" strike="noStrike" baseline="0" dirty="0">
                <a:latin typeface="Cambria" panose="02040503050406030204" pitchFamily="18" charset="0"/>
              </a:rPr>
              <a:t>— determine relevant interested parties (such as providers, partners, customers, investors, employees or society as a whole) and their relationship with the organization;</a:t>
            </a:r>
          </a:p>
          <a:p>
            <a:pPr algn="just">
              <a:lnSpc>
                <a:spcPct val="150000"/>
              </a:lnSpc>
            </a:pPr>
            <a:r>
              <a:rPr lang="en-US" sz="1800" b="0" i="0" u="none" strike="noStrike" baseline="0" dirty="0">
                <a:latin typeface="Cambria" panose="02040503050406030204" pitchFamily="18" charset="0"/>
              </a:rPr>
              <a:t>— determine and prioritize interested party relationships that need to be managed;</a:t>
            </a:r>
          </a:p>
          <a:p>
            <a:pPr algn="just">
              <a:lnSpc>
                <a:spcPct val="150000"/>
              </a:lnSpc>
            </a:pPr>
            <a:r>
              <a:rPr lang="en-US" sz="1800" b="0" i="0" u="none" strike="noStrike" baseline="0" dirty="0">
                <a:latin typeface="Cambria" panose="02040503050406030204" pitchFamily="18" charset="0"/>
              </a:rPr>
              <a:t>— gather and share information, expertise and resources with relevant interested parties;</a:t>
            </a:r>
          </a:p>
          <a:p>
            <a:pPr algn="just">
              <a:lnSpc>
                <a:spcPct val="150000"/>
              </a:lnSpc>
            </a:pPr>
            <a:r>
              <a:rPr lang="en-US" sz="1800" b="0" i="0" u="none" strike="noStrike" baseline="0" dirty="0">
                <a:latin typeface="Cambria" panose="02040503050406030204" pitchFamily="18" charset="0"/>
              </a:rPr>
              <a:t>— measure performance and provide performance feedback to interested parties, as appropriate, to </a:t>
            </a:r>
            <a:r>
              <a:rPr lang="en-IN" sz="1800" b="0" i="0" u="none" strike="noStrike" baseline="0" dirty="0">
                <a:latin typeface="Cambria" panose="02040503050406030204" pitchFamily="18" charset="0"/>
              </a:rPr>
              <a:t>enhance improvement initiatives;</a:t>
            </a:r>
          </a:p>
          <a:p>
            <a:pPr algn="just">
              <a:lnSpc>
                <a:spcPct val="150000"/>
              </a:lnSpc>
            </a:pPr>
            <a:r>
              <a:rPr lang="en-US" sz="1800" b="0" i="0" u="none" strike="noStrike" baseline="0" dirty="0">
                <a:latin typeface="Cambria" panose="02040503050406030204" pitchFamily="18" charset="0"/>
              </a:rPr>
              <a:t>— establish collaborative development and improvement activities with providers, partners and other </a:t>
            </a:r>
            <a:r>
              <a:rPr lang="en-IN" sz="1800" b="0" i="0" u="none" strike="noStrike" baseline="0" dirty="0">
                <a:latin typeface="Cambria" panose="02040503050406030204" pitchFamily="18" charset="0"/>
              </a:rPr>
              <a:t>interested parties;</a:t>
            </a:r>
          </a:p>
          <a:p>
            <a:pPr algn="just">
              <a:lnSpc>
                <a:spcPct val="150000"/>
              </a:lnSpc>
            </a:pPr>
            <a:r>
              <a:rPr lang="en-US" sz="1800" b="0" i="0" u="none" strike="noStrike" baseline="0" dirty="0">
                <a:latin typeface="Cambria" panose="02040503050406030204" pitchFamily="18" charset="0"/>
              </a:rPr>
              <a:t>— encourage and recognize improvements and achievements by providers and partners.</a:t>
            </a:r>
            <a:endParaRPr lang="en-IN" dirty="0"/>
          </a:p>
        </p:txBody>
      </p:sp>
      <p:sp>
        <p:nvSpPr>
          <p:cNvPr id="9" name="TextBox 8">
            <a:extLst>
              <a:ext uri="{FF2B5EF4-FFF2-40B4-BE49-F238E27FC236}">
                <a16:creationId xmlns:a16="http://schemas.microsoft.com/office/drawing/2014/main" id="{D6D94E60-1D55-BE76-8DA9-EA9D7FA02D5D}"/>
              </a:ext>
            </a:extLst>
          </p:cNvPr>
          <p:cNvSpPr txBox="1"/>
          <p:nvPr/>
        </p:nvSpPr>
        <p:spPr>
          <a:xfrm>
            <a:off x="5091953" y="608711"/>
            <a:ext cx="2124635" cy="400110"/>
          </a:xfrm>
          <a:prstGeom prst="rect">
            <a:avLst/>
          </a:prstGeom>
          <a:solidFill>
            <a:schemeClr val="accent6">
              <a:lumMod val="20000"/>
              <a:lumOff val="80000"/>
            </a:schemeClr>
          </a:solidFill>
        </p:spPr>
        <p:txBody>
          <a:bodyPr wrap="square">
            <a:spAutoFit/>
          </a:bodyPr>
          <a:lstStyle/>
          <a:p>
            <a:pPr algn="ctr"/>
            <a:r>
              <a:rPr lang="en-IN" sz="2000" b="1" i="0" u="none" strike="noStrike" baseline="0" dirty="0">
                <a:latin typeface="Cambria-Bold"/>
              </a:rPr>
              <a:t>Possible actions</a:t>
            </a:r>
          </a:p>
        </p:txBody>
      </p:sp>
    </p:spTree>
    <p:extLst>
      <p:ext uri="{BB962C8B-B14F-4D97-AF65-F5344CB8AC3E}">
        <p14:creationId xmlns:p14="http://schemas.microsoft.com/office/powerpoint/2010/main" val="3041149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4467A-7B13-EC08-3A4F-5956140719FC}"/>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0E7AB23D-4F33-51CF-3F3D-5265306CA91D}"/>
              </a:ext>
            </a:extLst>
          </p:cNvPr>
          <p:cNvSpPr>
            <a:spLocks noGrp="1"/>
          </p:cNvSpPr>
          <p:nvPr>
            <p:ph type="sldNum" sz="quarter" idx="12"/>
          </p:nvPr>
        </p:nvSpPr>
        <p:spPr/>
        <p:txBody>
          <a:bodyPr/>
          <a:lstStyle/>
          <a:p>
            <a:fld id="{A633B8D4-71EE-47E7-8936-AB38D818BC28}" type="slidenum">
              <a:rPr lang="en-IN" smtClean="0"/>
              <a:t>34</a:t>
            </a:fld>
            <a:endParaRPr lang="en-IN"/>
          </a:p>
        </p:txBody>
      </p:sp>
      <p:sp>
        <p:nvSpPr>
          <p:cNvPr id="4" name="TextBox 3">
            <a:extLst>
              <a:ext uri="{FF2B5EF4-FFF2-40B4-BE49-F238E27FC236}">
                <a16:creationId xmlns:a16="http://schemas.microsoft.com/office/drawing/2014/main" id="{584BAFF0-519A-115B-C5AA-13FC8192921E}"/>
              </a:ext>
            </a:extLst>
          </p:cNvPr>
          <p:cNvSpPr txBox="1"/>
          <p:nvPr/>
        </p:nvSpPr>
        <p:spPr>
          <a:xfrm>
            <a:off x="1352939" y="1916339"/>
            <a:ext cx="10478278" cy="4524315"/>
          </a:xfrm>
          <a:prstGeom prst="rect">
            <a:avLst/>
          </a:prstGeom>
          <a:noFill/>
        </p:spPr>
        <p:txBody>
          <a:bodyPr wrap="square">
            <a:spAutoFit/>
          </a:bodyPr>
          <a:lstStyle/>
          <a:p>
            <a:pPr algn="just">
              <a:lnSpc>
                <a:spcPct val="150000"/>
              </a:lnSpc>
            </a:pPr>
            <a:r>
              <a:rPr lang="en-US" b="0" i="0" dirty="0">
                <a:solidFill>
                  <a:schemeClr val="accent1"/>
                </a:solidFill>
                <a:effectLst/>
                <a:latin typeface="Times New Roman" panose="02020603050405020304" pitchFamily="18" charset="0"/>
                <a:cs typeface="Times New Roman" panose="02020603050405020304" pitchFamily="18" charset="0"/>
              </a:rPr>
              <a:t>There are several reasons why quality management is an important component of a successful business.</a:t>
            </a:r>
          </a:p>
          <a:p>
            <a:pPr algn="just">
              <a:lnSpc>
                <a:spcPct val="150000"/>
              </a:lnSpc>
            </a:pPr>
            <a:r>
              <a:rPr lang="en-US" b="0" i="0" dirty="0">
                <a:solidFill>
                  <a:schemeClr val="accent1"/>
                </a:solidFill>
                <a:effectLst/>
                <a:latin typeface="Times New Roman" panose="02020603050405020304" pitchFamily="18" charset="0"/>
                <a:cs typeface="Times New Roman" panose="02020603050405020304" pitchFamily="18" charset="0"/>
              </a:rPr>
              <a:t> Here are some of its benefits:</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Ensures high-quality services and products</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Supports overall customer satisfaction</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Increases revenue and customer retention rates</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Improves productivity within the organization</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Reduces inventory and waste</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Ensures the company follows all processes in a similar and effective manner</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Helps companies establish a good reputation based on quality products and services</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Increases operational consistency</a:t>
            </a:r>
          </a:p>
          <a:p>
            <a:pPr algn="l"/>
            <a:endParaRPr lang="en-US" b="0" i="0" dirty="0">
              <a:solidFill>
                <a:srgbClr val="2D2D2D"/>
              </a:solidFill>
              <a:effectLst/>
              <a:latin typeface="Noto Sans" panose="020B0502040504020204" pitchFamily="34" charset="0"/>
            </a:endParaRPr>
          </a:p>
        </p:txBody>
      </p:sp>
      <p:sp>
        <p:nvSpPr>
          <p:cNvPr id="6" name="TextBox 5">
            <a:extLst>
              <a:ext uri="{FF2B5EF4-FFF2-40B4-BE49-F238E27FC236}">
                <a16:creationId xmlns:a16="http://schemas.microsoft.com/office/drawing/2014/main" id="{64FFF35C-D152-CA72-ED56-35764E9BF8C5}"/>
              </a:ext>
            </a:extLst>
          </p:cNvPr>
          <p:cNvSpPr txBox="1"/>
          <p:nvPr/>
        </p:nvSpPr>
        <p:spPr>
          <a:xfrm>
            <a:off x="3865985" y="930342"/>
            <a:ext cx="4624872" cy="400110"/>
          </a:xfrm>
          <a:prstGeom prst="rect">
            <a:avLst/>
          </a:prstGeom>
          <a:solidFill>
            <a:schemeClr val="accent4">
              <a:lumMod val="20000"/>
              <a:lumOff val="80000"/>
            </a:schemeClr>
          </a:solidFill>
        </p:spPr>
        <p:txBody>
          <a:bodyPr wrap="square">
            <a:spAutoFit/>
          </a:bodyPr>
          <a:lstStyle/>
          <a:p>
            <a:pPr algn="ctr"/>
            <a:r>
              <a:rPr lang="en-US" sz="2000" b="1" i="0" dirty="0">
                <a:solidFill>
                  <a:srgbClr val="2D2D2D"/>
                </a:solidFill>
                <a:effectLst/>
                <a:latin typeface="Times New Roman" panose="02020603050405020304" pitchFamily="18" charset="0"/>
                <a:cs typeface="Times New Roman" panose="02020603050405020304" pitchFamily="18" charset="0"/>
              </a:rPr>
              <a:t>Benefits of Quality Management</a:t>
            </a:r>
          </a:p>
        </p:txBody>
      </p:sp>
      <p:pic>
        <p:nvPicPr>
          <p:cNvPr id="8" name="Picture 7">
            <a:extLst>
              <a:ext uri="{FF2B5EF4-FFF2-40B4-BE49-F238E27FC236}">
                <a16:creationId xmlns:a16="http://schemas.microsoft.com/office/drawing/2014/main" id="{CEDC484F-F0D1-4026-90B9-8B4041F938C1}"/>
              </a:ext>
            </a:extLst>
          </p:cNvPr>
          <p:cNvPicPr>
            <a:picLocks noChangeAspect="1"/>
          </p:cNvPicPr>
          <p:nvPr/>
        </p:nvPicPr>
        <p:blipFill rotWithShape="1">
          <a:blip r:embed="rId2">
            <a:extLst>
              <a:ext uri="{28A0092B-C50C-407E-A947-70E740481C1C}">
                <a14:useLocalDpi xmlns:a14="http://schemas.microsoft.com/office/drawing/2010/main" val="0"/>
              </a:ext>
            </a:extLst>
          </a:blip>
          <a:srcRect l="5966" t="7619" r="10042" b="7314"/>
          <a:stretch/>
        </p:blipFill>
        <p:spPr>
          <a:xfrm>
            <a:off x="8490857" y="72671"/>
            <a:ext cx="2155372" cy="1715342"/>
          </a:xfrm>
          <a:prstGeom prst="rect">
            <a:avLst/>
          </a:prstGeom>
        </p:spPr>
      </p:pic>
    </p:spTree>
    <p:extLst>
      <p:ext uri="{BB962C8B-B14F-4D97-AF65-F5344CB8AC3E}">
        <p14:creationId xmlns:p14="http://schemas.microsoft.com/office/powerpoint/2010/main" val="3914709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27D2F-FE8C-D510-7A50-FD382E7C403B}"/>
              </a:ext>
            </a:extLst>
          </p:cNvPr>
          <p:cNvSpPr txBox="1"/>
          <p:nvPr/>
        </p:nvSpPr>
        <p:spPr>
          <a:xfrm>
            <a:off x="1026368" y="2455411"/>
            <a:ext cx="10403631" cy="3366563"/>
          </a:xfrm>
          <a:prstGeom prst="rect">
            <a:avLst/>
          </a:prstGeom>
          <a:noFill/>
        </p:spPr>
        <p:txBody>
          <a:bodyPr wrap="square">
            <a:spAutoFit/>
          </a:bodyPr>
          <a:lstStyle/>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Improved controls, discipline (e.g. prevents the use of short cuts and duplication of activities), procedures, documentation, communication, dissemination and customer satisfaction, quicker identification and resolution of problems, greater consistency (i.e. the job is done the same way, time after time and best practices are shared). </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A reduction in errors, customer complaints and non-conforming products, services and costs and the retention of customers.</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Identification of ineffective and surplus procedures and documents and other forms of waste.</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A better working environment.</a:t>
            </a:r>
          </a:p>
        </p:txBody>
      </p:sp>
      <p:sp>
        <p:nvSpPr>
          <p:cNvPr id="5" name="TextBox 4">
            <a:extLst>
              <a:ext uri="{FF2B5EF4-FFF2-40B4-BE49-F238E27FC236}">
                <a16:creationId xmlns:a16="http://schemas.microsoft.com/office/drawing/2014/main" id="{B9F50038-00D4-11B9-DB9B-EC5A57B08061}"/>
              </a:ext>
            </a:extLst>
          </p:cNvPr>
          <p:cNvSpPr txBox="1"/>
          <p:nvPr/>
        </p:nvSpPr>
        <p:spPr>
          <a:xfrm>
            <a:off x="3212519" y="635916"/>
            <a:ext cx="6969967" cy="400110"/>
          </a:xfrm>
          <a:prstGeom prst="rect">
            <a:avLst/>
          </a:prstGeom>
          <a:solidFill>
            <a:schemeClr val="accent5">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BENEFITS OF THE ISO 9000 SERIES OF STANDARDS</a:t>
            </a:r>
          </a:p>
        </p:txBody>
      </p:sp>
      <p:sp>
        <p:nvSpPr>
          <p:cNvPr id="6" name="Date Placeholder 5">
            <a:extLst>
              <a:ext uri="{FF2B5EF4-FFF2-40B4-BE49-F238E27FC236}">
                <a16:creationId xmlns:a16="http://schemas.microsoft.com/office/drawing/2014/main" id="{0B85ABCA-512F-5B89-6161-C9E2330A5548}"/>
              </a:ext>
            </a:extLst>
          </p:cNvPr>
          <p:cNvSpPr>
            <a:spLocks noGrp="1"/>
          </p:cNvSpPr>
          <p:nvPr>
            <p:ph type="dt" sz="half" idx="10"/>
          </p:nvPr>
        </p:nvSpPr>
        <p:spPr/>
        <p:txBody>
          <a:bodyPr/>
          <a:lstStyle/>
          <a:p>
            <a:fld id="{4CACD97E-2552-46B4-AB63-6B88CA1F4083}" type="datetime1">
              <a:rPr lang="en-IN" smtClean="0"/>
              <a:t>24-02-2024</a:t>
            </a:fld>
            <a:endParaRPr lang="en-IN"/>
          </a:p>
        </p:txBody>
      </p:sp>
      <p:sp>
        <p:nvSpPr>
          <p:cNvPr id="7" name="Slide Number Placeholder 6">
            <a:extLst>
              <a:ext uri="{FF2B5EF4-FFF2-40B4-BE49-F238E27FC236}">
                <a16:creationId xmlns:a16="http://schemas.microsoft.com/office/drawing/2014/main" id="{8768DBE4-4F58-8A7C-6E21-ECACFE03620A}"/>
              </a:ext>
            </a:extLst>
          </p:cNvPr>
          <p:cNvSpPr>
            <a:spLocks noGrp="1"/>
          </p:cNvSpPr>
          <p:nvPr>
            <p:ph type="sldNum" sz="quarter" idx="12"/>
          </p:nvPr>
        </p:nvSpPr>
        <p:spPr/>
        <p:txBody>
          <a:bodyPr/>
          <a:lstStyle/>
          <a:p>
            <a:fld id="{A633B8D4-71EE-47E7-8936-AB38D818BC28}" type="slidenum">
              <a:rPr lang="en-IN" smtClean="0"/>
              <a:t>35</a:t>
            </a:fld>
            <a:endParaRPr lang="en-IN"/>
          </a:p>
        </p:txBody>
      </p:sp>
      <p:pic>
        <p:nvPicPr>
          <p:cNvPr id="4" name="Picture 3">
            <a:extLst>
              <a:ext uri="{FF2B5EF4-FFF2-40B4-BE49-F238E27FC236}">
                <a16:creationId xmlns:a16="http://schemas.microsoft.com/office/drawing/2014/main" id="{5E1C2528-465B-F6DE-CBBA-45A0367670C6}"/>
              </a:ext>
            </a:extLst>
          </p:cNvPr>
          <p:cNvPicPr>
            <a:picLocks noChangeAspect="1"/>
          </p:cNvPicPr>
          <p:nvPr/>
        </p:nvPicPr>
        <p:blipFill rotWithShape="1">
          <a:blip r:embed="rId2">
            <a:extLst>
              <a:ext uri="{28A0092B-C50C-407E-A947-70E740481C1C}">
                <a14:useLocalDpi xmlns:a14="http://schemas.microsoft.com/office/drawing/2010/main" val="0"/>
              </a:ext>
            </a:extLst>
          </a:blip>
          <a:srcRect t="9251" r="2294" b="33469"/>
          <a:stretch/>
        </p:blipFill>
        <p:spPr>
          <a:xfrm>
            <a:off x="662992" y="554455"/>
            <a:ext cx="2549527" cy="1614196"/>
          </a:xfrm>
          <a:prstGeom prst="rect">
            <a:avLst/>
          </a:prstGeom>
        </p:spPr>
      </p:pic>
    </p:spTree>
    <p:extLst>
      <p:ext uri="{BB962C8B-B14F-4D97-AF65-F5344CB8AC3E}">
        <p14:creationId xmlns:p14="http://schemas.microsoft.com/office/powerpoint/2010/main" val="1594667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A87567-CCF6-4567-DFB6-1039EE5BBF6F}"/>
              </a:ext>
            </a:extLst>
          </p:cNvPr>
          <p:cNvSpPr txBox="1"/>
          <p:nvPr/>
        </p:nvSpPr>
        <p:spPr>
          <a:xfrm>
            <a:off x="1612641" y="1008032"/>
            <a:ext cx="7137918" cy="400110"/>
          </a:xfrm>
          <a:prstGeom prst="rect">
            <a:avLst/>
          </a:prstGeom>
          <a:solidFill>
            <a:schemeClr val="accent5">
              <a:lumMod val="20000"/>
              <a:lumOff val="80000"/>
            </a:schemeClr>
          </a:solidFill>
        </p:spPr>
        <p:txBody>
          <a:bodyPr wrap="square">
            <a:spAutoFit/>
          </a:bodyPr>
          <a:lstStyle/>
          <a:p>
            <a:r>
              <a:rPr lang="en-IN" sz="2000" b="1" dirty="0">
                <a:latin typeface="Times New Roman" panose="02020603050405020304" pitchFamily="18" charset="0"/>
                <a:cs typeface="Times New Roman" panose="02020603050405020304" pitchFamily="18" charset="0"/>
              </a:rPr>
              <a:t>LIMITATIONS OF THE ISO 9000 SERIES OF STANDARDS</a:t>
            </a:r>
          </a:p>
        </p:txBody>
      </p:sp>
      <p:sp>
        <p:nvSpPr>
          <p:cNvPr id="5" name="TextBox 4">
            <a:extLst>
              <a:ext uri="{FF2B5EF4-FFF2-40B4-BE49-F238E27FC236}">
                <a16:creationId xmlns:a16="http://schemas.microsoft.com/office/drawing/2014/main" id="{CC440AAB-E2B8-0565-4898-0B57B082980E}"/>
              </a:ext>
            </a:extLst>
          </p:cNvPr>
          <p:cNvSpPr txBox="1"/>
          <p:nvPr/>
        </p:nvSpPr>
        <p:spPr>
          <a:xfrm>
            <a:off x="1174102" y="1975574"/>
            <a:ext cx="10179698" cy="3874394"/>
          </a:xfrm>
          <a:prstGeom prst="rect">
            <a:avLst/>
          </a:prstGeom>
          <a:noFill/>
        </p:spPr>
        <p:txBody>
          <a:bodyPr wrap="square">
            <a:spAutoFit/>
          </a:bodyPr>
          <a:lstStyle/>
          <a:p>
            <a:pPr marL="342900" indent="-342900" algn="just">
              <a:lnSpc>
                <a:spcPct val="150000"/>
              </a:lnSpc>
              <a:buAutoNum type="arabicPeriod"/>
            </a:pPr>
            <a:r>
              <a:rPr lang="en-IN" sz="2000" b="1" dirty="0">
                <a:latin typeface="Times New Roman" panose="02020603050405020304" pitchFamily="18" charset="0"/>
                <a:cs typeface="Times New Roman" panose="02020603050405020304" pitchFamily="18" charset="0"/>
              </a:rPr>
              <a:t>Cost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It is not cheap to become an ISO 9000-certified company.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cost of the certification process depends greatly on the type of business, the size of the business and other factors that are different for every type of business</a:t>
            </a:r>
          </a:p>
          <a:p>
            <a:pPr algn="just">
              <a:lnSpc>
                <a:spcPct val="150000"/>
              </a:lnSpc>
            </a:pPr>
            <a:r>
              <a:rPr lang="en-IN" sz="2000" b="1" dirty="0">
                <a:latin typeface="Times New Roman" panose="02020603050405020304" pitchFamily="18" charset="0"/>
                <a:cs typeface="Times New Roman" panose="02020603050405020304" pitchFamily="18" charset="0"/>
              </a:rPr>
              <a:t>2. ISO Certification Process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ISO 9000 certification process does not end with the final implementation of the initial certification.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It must be maintained throughout the life of the company, or at least the life span of the company as it pertains to the company being ISO 9000 certified.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This can lead to expenses</a:t>
            </a:r>
          </a:p>
        </p:txBody>
      </p:sp>
      <p:sp>
        <p:nvSpPr>
          <p:cNvPr id="6" name="Date Placeholder 5">
            <a:extLst>
              <a:ext uri="{FF2B5EF4-FFF2-40B4-BE49-F238E27FC236}">
                <a16:creationId xmlns:a16="http://schemas.microsoft.com/office/drawing/2014/main" id="{642CA12A-70B1-9699-2795-A508AB1B8B5B}"/>
              </a:ext>
            </a:extLst>
          </p:cNvPr>
          <p:cNvSpPr>
            <a:spLocks noGrp="1"/>
          </p:cNvSpPr>
          <p:nvPr>
            <p:ph type="dt" sz="half" idx="10"/>
          </p:nvPr>
        </p:nvSpPr>
        <p:spPr/>
        <p:txBody>
          <a:bodyPr/>
          <a:lstStyle/>
          <a:p>
            <a:fld id="{50DBE469-D465-40A0-B7BE-D1AA6860E95C}" type="datetime1">
              <a:rPr lang="en-IN" smtClean="0"/>
              <a:t>24-02-2024</a:t>
            </a:fld>
            <a:endParaRPr lang="en-IN"/>
          </a:p>
        </p:txBody>
      </p:sp>
      <p:sp>
        <p:nvSpPr>
          <p:cNvPr id="7" name="Slide Number Placeholder 6">
            <a:extLst>
              <a:ext uri="{FF2B5EF4-FFF2-40B4-BE49-F238E27FC236}">
                <a16:creationId xmlns:a16="http://schemas.microsoft.com/office/drawing/2014/main" id="{9CC404EB-E37D-E286-FF1E-C15071095BA1}"/>
              </a:ext>
            </a:extLst>
          </p:cNvPr>
          <p:cNvSpPr>
            <a:spLocks noGrp="1"/>
          </p:cNvSpPr>
          <p:nvPr>
            <p:ph type="sldNum" sz="quarter" idx="12"/>
          </p:nvPr>
        </p:nvSpPr>
        <p:spPr/>
        <p:txBody>
          <a:bodyPr/>
          <a:lstStyle/>
          <a:p>
            <a:fld id="{A633B8D4-71EE-47E7-8936-AB38D818BC28}" type="slidenum">
              <a:rPr lang="en-IN" smtClean="0"/>
              <a:t>36</a:t>
            </a:fld>
            <a:endParaRPr lang="en-IN"/>
          </a:p>
        </p:txBody>
      </p:sp>
      <p:pic>
        <p:nvPicPr>
          <p:cNvPr id="9" name="Picture 8">
            <a:extLst>
              <a:ext uri="{FF2B5EF4-FFF2-40B4-BE49-F238E27FC236}">
                <a16:creationId xmlns:a16="http://schemas.microsoft.com/office/drawing/2014/main" id="{FB216602-A2D1-2DA4-206E-E71CAF545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444" y="509659"/>
            <a:ext cx="2957120" cy="1508658"/>
          </a:xfrm>
          <a:prstGeom prst="rect">
            <a:avLst/>
          </a:prstGeom>
        </p:spPr>
      </p:pic>
    </p:spTree>
    <p:extLst>
      <p:ext uri="{BB962C8B-B14F-4D97-AF65-F5344CB8AC3E}">
        <p14:creationId xmlns:p14="http://schemas.microsoft.com/office/powerpoint/2010/main" val="2216748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6188FE-455B-38C6-BB0B-79666A209D9A}"/>
              </a:ext>
            </a:extLst>
          </p:cNvPr>
          <p:cNvSpPr txBox="1"/>
          <p:nvPr/>
        </p:nvSpPr>
        <p:spPr>
          <a:xfrm>
            <a:off x="1101011" y="2114521"/>
            <a:ext cx="10133045" cy="3412729"/>
          </a:xfrm>
          <a:prstGeom prst="rect">
            <a:avLst/>
          </a:prstGeom>
          <a:noFill/>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3. Employee Buy-in</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If the employees are not interested in or capable of understanding and completing the policies and procedures required to maintain the ISO 9000 status, then the certification process will quickly break down and become meaningless. </a:t>
            </a:r>
          </a:p>
          <a:p>
            <a:pPr algn="just">
              <a:lnSpc>
                <a:spcPct val="150000"/>
              </a:lnSpc>
            </a:pPr>
            <a:r>
              <a:rPr lang="en-IN" b="1" dirty="0">
                <a:latin typeface="Times New Roman" panose="02020603050405020304" pitchFamily="18" charset="0"/>
                <a:cs typeface="Times New Roman" panose="02020603050405020304" pitchFamily="18" charset="0"/>
              </a:rPr>
              <a:t>4. Competitive Disadvantage</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People who don't understand what ISO 9000 is may not be impressed with the ISO 9000 certification and may choose to do business with cheaper competitors who are not ISO 9000 certified and who can operate less expensively as a result.</a:t>
            </a:r>
          </a:p>
        </p:txBody>
      </p:sp>
      <p:sp>
        <p:nvSpPr>
          <p:cNvPr id="4" name="Date Placeholder 3">
            <a:extLst>
              <a:ext uri="{FF2B5EF4-FFF2-40B4-BE49-F238E27FC236}">
                <a16:creationId xmlns:a16="http://schemas.microsoft.com/office/drawing/2014/main" id="{54F8308E-7A6A-36C1-0087-376070D1ABCE}"/>
              </a:ext>
            </a:extLst>
          </p:cNvPr>
          <p:cNvSpPr>
            <a:spLocks noGrp="1"/>
          </p:cNvSpPr>
          <p:nvPr>
            <p:ph type="dt" sz="half" idx="10"/>
          </p:nvPr>
        </p:nvSpPr>
        <p:spPr/>
        <p:txBody>
          <a:bodyPr/>
          <a:lstStyle/>
          <a:p>
            <a:fld id="{9985AA27-D456-44FD-8F93-15623101EAE2}" type="datetime1">
              <a:rPr lang="en-IN" smtClean="0"/>
              <a:t>24-02-2024</a:t>
            </a:fld>
            <a:endParaRPr lang="en-IN"/>
          </a:p>
        </p:txBody>
      </p:sp>
      <p:sp>
        <p:nvSpPr>
          <p:cNvPr id="5" name="Slide Number Placeholder 4">
            <a:extLst>
              <a:ext uri="{FF2B5EF4-FFF2-40B4-BE49-F238E27FC236}">
                <a16:creationId xmlns:a16="http://schemas.microsoft.com/office/drawing/2014/main" id="{51C5B6F6-8917-C72F-801D-E2F55F7AA83D}"/>
              </a:ext>
            </a:extLst>
          </p:cNvPr>
          <p:cNvSpPr>
            <a:spLocks noGrp="1"/>
          </p:cNvSpPr>
          <p:nvPr>
            <p:ph type="sldNum" sz="quarter" idx="12"/>
          </p:nvPr>
        </p:nvSpPr>
        <p:spPr/>
        <p:txBody>
          <a:bodyPr/>
          <a:lstStyle/>
          <a:p>
            <a:fld id="{A633B8D4-71EE-47E7-8936-AB38D818BC28}" type="slidenum">
              <a:rPr lang="en-IN" smtClean="0"/>
              <a:t>37</a:t>
            </a:fld>
            <a:endParaRPr lang="en-IN"/>
          </a:p>
        </p:txBody>
      </p:sp>
      <p:pic>
        <p:nvPicPr>
          <p:cNvPr id="7" name="Picture 6">
            <a:extLst>
              <a:ext uri="{FF2B5EF4-FFF2-40B4-BE49-F238E27FC236}">
                <a16:creationId xmlns:a16="http://schemas.microsoft.com/office/drawing/2014/main" id="{6668E5DE-91AE-37BD-0DDB-968530608F72}"/>
              </a:ext>
            </a:extLst>
          </p:cNvPr>
          <p:cNvPicPr>
            <a:picLocks noChangeAspect="1"/>
          </p:cNvPicPr>
          <p:nvPr/>
        </p:nvPicPr>
        <p:blipFill rotWithShape="1">
          <a:blip r:embed="rId2">
            <a:extLst>
              <a:ext uri="{28A0092B-C50C-407E-A947-70E740481C1C}">
                <a14:useLocalDpi xmlns:a14="http://schemas.microsoft.com/office/drawing/2010/main" val="0"/>
              </a:ext>
            </a:extLst>
          </a:blip>
          <a:srcRect l="7313" t="8845" r="7989" b="28561"/>
          <a:stretch/>
        </p:blipFill>
        <p:spPr>
          <a:xfrm>
            <a:off x="3722914" y="538971"/>
            <a:ext cx="4516018" cy="1093886"/>
          </a:xfrm>
          <a:prstGeom prst="rect">
            <a:avLst/>
          </a:prstGeom>
        </p:spPr>
      </p:pic>
    </p:spTree>
    <p:extLst>
      <p:ext uri="{BB962C8B-B14F-4D97-AF65-F5344CB8AC3E}">
        <p14:creationId xmlns:p14="http://schemas.microsoft.com/office/powerpoint/2010/main" val="3368692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905CE-479C-4C39-7E80-1E9AEEE2C38F}"/>
              </a:ext>
            </a:extLst>
          </p:cNvPr>
          <p:cNvSpPr txBox="1"/>
          <p:nvPr/>
        </p:nvSpPr>
        <p:spPr>
          <a:xfrm>
            <a:off x="1094013" y="2674595"/>
            <a:ext cx="10354648"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Standards</a:t>
            </a:r>
            <a:r>
              <a:rPr lang="en-IN" dirty="0">
                <a:latin typeface="Times New Roman" panose="02020603050405020304" pitchFamily="18" charset="0"/>
                <a:cs typeface="Times New Roman" panose="02020603050405020304" pitchFamily="18" charset="0"/>
              </a:rPr>
              <a:t> are defined </a:t>
            </a:r>
            <a:r>
              <a:rPr lang="en-IN" dirty="0">
                <a:solidFill>
                  <a:srgbClr val="FF0000"/>
                </a:solidFill>
                <a:latin typeface="Times New Roman" panose="02020603050405020304" pitchFamily="18" charset="0"/>
                <a:cs typeface="Times New Roman" panose="02020603050405020304" pitchFamily="18" charset="0"/>
              </a:rPr>
              <a:t>levels of quality</a:t>
            </a:r>
            <a:r>
              <a:rPr lang="en-IN" dirty="0">
                <a:latin typeface="Times New Roman" panose="02020603050405020304" pitchFamily="18" charset="0"/>
                <a:cs typeface="Times New Roman" panose="02020603050405020304" pitchFamily="18" charset="0"/>
              </a:rPr>
              <a:t>, and </a:t>
            </a:r>
            <a:r>
              <a:rPr lang="en-IN" dirty="0">
                <a:solidFill>
                  <a:srgbClr val="FF0000"/>
                </a:solidFill>
                <a:latin typeface="Times New Roman" panose="02020603050405020304" pitchFamily="18" charset="0"/>
                <a:cs typeface="Times New Roman" panose="02020603050405020304" pitchFamily="18" charset="0"/>
              </a:rPr>
              <a:t>requirements</a:t>
            </a:r>
            <a:r>
              <a:rPr lang="en-IN" dirty="0">
                <a:latin typeface="Times New Roman" panose="02020603050405020304" pitchFamily="18" charset="0"/>
                <a:cs typeface="Times New Roman" panose="02020603050405020304" pitchFamily="18" charset="0"/>
              </a:rPr>
              <a:t> are what is needed to make something else happen.</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For the purposes of ISO, standards include requirements, guidelines, and specifications to point the way to quality output.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 the ISO 9000 series, different standards exist.</a:t>
            </a:r>
          </a:p>
        </p:txBody>
      </p:sp>
      <p:sp>
        <p:nvSpPr>
          <p:cNvPr id="4" name="Date Placeholder 3">
            <a:extLst>
              <a:ext uri="{FF2B5EF4-FFF2-40B4-BE49-F238E27FC236}">
                <a16:creationId xmlns:a16="http://schemas.microsoft.com/office/drawing/2014/main" id="{711DA64E-70D8-79B8-73AB-F61F9BE0ED73}"/>
              </a:ext>
            </a:extLst>
          </p:cNvPr>
          <p:cNvSpPr>
            <a:spLocks noGrp="1"/>
          </p:cNvSpPr>
          <p:nvPr>
            <p:ph type="dt" sz="half" idx="10"/>
          </p:nvPr>
        </p:nvSpPr>
        <p:spPr/>
        <p:txBody>
          <a:bodyPr/>
          <a:lstStyle/>
          <a:p>
            <a:fld id="{F2F8B194-A754-485D-A655-E10A9339E212}" type="datetime1">
              <a:rPr lang="en-IN" smtClean="0"/>
              <a:t>24-02-2024</a:t>
            </a:fld>
            <a:endParaRPr lang="en-IN"/>
          </a:p>
        </p:txBody>
      </p:sp>
      <p:sp>
        <p:nvSpPr>
          <p:cNvPr id="5" name="Slide Number Placeholder 4">
            <a:extLst>
              <a:ext uri="{FF2B5EF4-FFF2-40B4-BE49-F238E27FC236}">
                <a16:creationId xmlns:a16="http://schemas.microsoft.com/office/drawing/2014/main" id="{0A861F84-9BC6-88CE-ED69-A913E220E75B}"/>
              </a:ext>
            </a:extLst>
          </p:cNvPr>
          <p:cNvSpPr>
            <a:spLocks noGrp="1"/>
          </p:cNvSpPr>
          <p:nvPr>
            <p:ph type="sldNum" sz="quarter" idx="12"/>
          </p:nvPr>
        </p:nvSpPr>
        <p:spPr/>
        <p:txBody>
          <a:bodyPr/>
          <a:lstStyle/>
          <a:p>
            <a:fld id="{A633B8D4-71EE-47E7-8936-AB38D818BC28}" type="slidenum">
              <a:rPr lang="en-IN" smtClean="0"/>
              <a:t>38</a:t>
            </a:fld>
            <a:endParaRPr lang="en-IN"/>
          </a:p>
        </p:txBody>
      </p:sp>
      <p:sp>
        <p:nvSpPr>
          <p:cNvPr id="7" name="TextBox 6">
            <a:extLst>
              <a:ext uri="{FF2B5EF4-FFF2-40B4-BE49-F238E27FC236}">
                <a16:creationId xmlns:a16="http://schemas.microsoft.com/office/drawing/2014/main" id="{A5042534-ECA6-8265-B62A-A6EEF59F054A}"/>
              </a:ext>
            </a:extLst>
          </p:cNvPr>
          <p:cNvSpPr txBox="1"/>
          <p:nvPr/>
        </p:nvSpPr>
        <p:spPr>
          <a:xfrm>
            <a:off x="2069840" y="1033638"/>
            <a:ext cx="8052319" cy="400110"/>
          </a:xfrm>
          <a:prstGeom prst="rect">
            <a:avLst/>
          </a:prstGeom>
          <a:solidFill>
            <a:schemeClr val="accent4">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 DIFFERENCES BETWEEN STANDARDS AND REQUIREMENTS </a:t>
            </a:r>
          </a:p>
        </p:txBody>
      </p:sp>
    </p:spTree>
    <p:extLst>
      <p:ext uri="{BB962C8B-B14F-4D97-AF65-F5344CB8AC3E}">
        <p14:creationId xmlns:p14="http://schemas.microsoft.com/office/powerpoint/2010/main" val="370946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1A0B3-1FA5-89C7-1946-D0B9A3CBDAE9}"/>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2BE06901-7334-CD59-3FCF-B621D29A5C91}"/>
              </a:ext>
            </a:extLst>
          </p:cNvPr>
          <p:cNvSpPr>
            <a:spLocks noGrp="1"/>
          </p:cNvSpPr>
          <p:nvPr>
            <p:ph type="sldNum" sz="quarter" idx="12"/>
          </p:nvPr>
        </p:nvSpPr>
        <p:spPr/>
        <p:txBody>
          <a:bodyPr/>
          <a:lstStyle/>
          <a:p>
            <a:fld id="{A633B8D4-71EE-47E7-8936-AB38D818BC28}" type="slidenum">
              <a:rPr lang="en-IN" smtClean="0"/>
              <a:t>39</a:t>
            </a:fld>
            <a:endParaRPr lang="en-IN"/>
          </a:p>
        </p:txBody>
      </p:sp>
      <p:sp>
        <p:nvSpPr>
          <p:cNvPr id="4" name="TextBox 3">
            <a:extLst>
              <a:ext uri="{FF2B5EF4-FFF2-40B4-BE49-F238E27FC236}">
                <a16:creationId xmlns:a16="http://schemas.microsoft.com/office/drawing/2014/main" id="{2BC5C0CB-1DBE-6CCD-571A-C14A0A0CA6CD}"/>
              </a:ext>
            </a:extLst>
          </p:cNvPr>
          <p:cNvSpPr txBox="1"/>
          <p:nvPr/>
        </p:nvSpPr>
        <p:spPr>
          <a:xfrm>
            <a:off x="2985796" y="2519265"/>
            <a:ext cx="6662057" cy="1323439"/>
          </a:xfrm>
          <a:prstGeom prst="rect">
            <a:avLst/>
          </a:prstGeom>
          <a:noFill/>
        </p:spPr>
        <p:txBody>
          <a:bodyPr wrap="square" rtlCol="0">
            <a:spAutoFit/>
          </a:bodyPr>
          <a:lstStyle/>
          <a:p>
            <a:r>
              <a:rPr lang="en-US" sz="8000" dirty="0"/>
              <a:t>THANK YOU…</a:t>
            </a:r>
            <a:endParaRPr lang="en-IN" sz="8000" dirty="0"/>
          </a:p>
        </p:txBody>
      </p:sp>
    </p:spTree>
    <p:extLst>
      <p:ext uri="{BB962C8B-B14F-4D97-AF65-F5344CB8AC3E}">
        <p14:creationId xmlns:p14="http://schemas.microsoft.com/office/powerpoint/2010/main" val="153616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38E1B-672D-7986-53CB-429FDDEB5A4D}"/>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D71E364E-627F-8F31-9F94-8A2341EB5A35}"/>
              </a:ext>
            </a:extLst>
          </p:cNvPr>
          <p:cNvSpPr>
            <a:spLocks noGrp="1"/>
          </p:cNvSpPr>
          <p:nvPr>
            <p:ph type="sldNum" sz="quarter" idx="12"/>
          </p:nvPr>
        </p:nvSpPr>
        <p:spPr/>
        <p:txBody>
          <a:bodyPr/>
          <a:lstStyle/>
          <a:p>
            <a:fld id="{A633B8D4-71EE-47E7-8936-AB38D818BC28}" type="slidenum">
              <a:rPr lang="en-IN" smtClean="0"/>
              <a:t>4</a:t>
            </a:fld>
            <a:endParaRPr lang="en-IN"/>
          </a:p>
        </p:txBody>
      </p:sp>
      <p:sp>
        <p:nvSpPr>
          <p:cNvPr id="5" name="TextBox 4">
            <a:extLst>
              <a:ext uri="{FF2B5EF4-FFF2-40B4-BE49-F238E27FC236}">
                <a16:creationId xmlns:a16="http://schemas.microsoft.com/office/drawing/2014/main" id="{DBD5C557-334B-AAB9-D2B4-FD79EE8FFD4A}"/>
              </a:ext>
            </a:extLst>
          </p:cNvPr>
          <p:cNvSpPr txBox="1"/>
          <p:nvPr/>
        </p:nvSpPr>
        <p:spPr>
          <a:xfrm>
            <a:off x="838200" y="2031973"/>
            <a:ext cx="10941424" cy="3331938"/>
          </a:xfrm>
          <a:prstGeom prst="rect">
            <a:avLst/>
          </a:prstGeom>
          <a:noFill/>
        </p:spPr>
        <p:txBody>
          <a:bodyPr wrap="square">
            <a:spAutoFit/>
          </a:bodyPr>
          <a:lstStyle/>
          <a:p>
            <a:pPr marL="285750" indent="-285750"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It is derived from the Greek word </a:t>
            </a:r>
            <a:r>
              <a:rPr lang="en-IN" b="1" dirty="0">
                <a:latin typeface="Times New Roman" panose="02020603050405020304" pitchFamily="18" charset="0"/>
                <a:cs typeface="Times New Roman" panose="02020603050405020304" pitchFamily="18" charset="0"/>
              </a:rPr>
              <a:t>"isos" </a:t>
            </a:r>
            <a:r>
              <a:rPr lang="en-IN" dirty="0">
                <a:latin typeface="Times New Roman" panose="02020603050405020304" pitchFamily="18" charset="0"/>
                <a:cs typeface="Times New Roman" panose="02020603050405020304" pitchFamily="18" charset="0"/>
              </a:rPr>
              <a:t>that means </a:t>
            </a:r>
            <a:r>
              <a:rPr lang="en-IN" b="1" dirty="0">
                <a:latin typeface="Times New Roman" panose="02020603050405020304" pitchFamily="18" charset="0"/>
                <a:cs typeface="Times New Roman" panose="02020603050405020304" pitchFamily="18" charset="0"/>
              </a:rPr>
              <a:t>"equal”.</a:t>
            </a:r>
          </a:p>
          <a:p>
            <a:pPr marL="285750" indent="-285750"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ISO is the world's largest developer of </a:t>
            </a:r>
            <a:r>
              <a:rPr lang="en-IN" b="1" dirty="0">
                <a:latin typeface="Times New Roman" panose="02020603050405020304" pitchFamily="18" charset="0"/>
                <a:cs typeface="Times New Roman" panose="02020603050405020304" pitchFamily="18" charset="0"/>
              </a:rPr>
              <a:t>standards.</a:t>
            </a:r>
          </a:p>
          <a:p>
            <a:pPr marL="285750" indent="-285750"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ISO’</a:t>
            </a:r>
            <a:r>
              <a:rPr lang="en-IN" sz="1600" dirty="0">
                <a:latin typeface="Times New Roman" panose="02020603050405020304" pitchFamily="18" charset="0"/>
                <a:cs typeface="Times New Roman" panose="02020603050405020304" pitchFamily="18" charset="0"/>
              </a:rPr>
              <a:t>s</a:t>
            </a:r>
            <a:r>
              <a:rPr lang="en-IN" dirty="0">
                <a:latin typeface="Times New Roman" panose="02020603050405020304" pitchFamily="18" charset="0"/>
                <a:cs typeface="Times New Roman" panose="02020603050405020304" pitchFamily="18" charset="0"/>
              </a:rPr>
              <a:t> principal activity is the development of </a:t>
            </a:r>
            <a:r>
              <a:rPr lang="en-IN" b="1" dirty="0">
                <a:latin typeface="Times New Roman" panose="02020603050405020304" pitchFamily="18" charset="0"/>
                <a:cs typeface="Times New Roman" panose="02020603050405020304" pitchFamily="18" charset="0"/>
              </a:rPr>
              <a:t>technical document.</a:t>
            </a:r>
          </a:p>
          <a:p>
            <a:pPr marL="285750" indent="-285750" algn="just">
              <a:lnSpc>
                <a:spcPct val="20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ISO standards are extremely useful not only to the manufacturers but also to the whole society as they contribute in the development, manufacturing and supply of products and services which are more efficient, safer and cleaner.</a:t>
            </a:r>
          </a:p>
        </p:txBody>
      </p:sp>
      <p:sp>
        <p:nvSpPr>
          <p:cNvPr id="7" name="TextBox 6">
            <a:extLst>
              <a:ext uri="{FF2B5EF4-FFF2-40B4-BE49-F238E27FC236}">
                <a16:creationId xmlns:a16="http://schemas.microsoft.com/office/drawing/2014/main" id="{B7A12149-0E6F-18EB-C6FE-FF9B31B265E7}"/>
              </a:ext>
            </a:extLst>
          </p:cNvPr>
          <p:cNvSpPr txBox="1"/>
          <p:nvPr/>
        </p:nvSpPr>
        <p:spPr>
          <a:xfrm>
            <a:off x="5190565" y="725705"/>
            <a:ext cx="2079811" cy="579967"/>
          </a:xfrm>
          <a:prstGeom prst="rect">
            <a:avLst/>
          </a:prstGeom>
          <a:solidFill>
            <a:schemeClr val="accent4">
              <a:lumMod val="20000"/>
              <a:lumOff val="80000"/>
            </a:schemeClr>
          </a:solidFill>
        </p:spPr>
        <p:txBody>
          <a:bodyPr wrap="square">
            <a:spAutoFit/>
          </a:bodyPr>
          <a:lstStyle/>
          <a:p>
            <a:pPr algn="ctr">
              <a:lnSpc>
                <a:spcPct val="150000"/>
              </a:lnSpc>
            </a:pPr>
            <a:r>
              <a:rPr lang="en-IN" sz="2400" b="1" dirty="0">
                <a:latin typeface="Times New Roman" panose="02020603050405020304" pitchFamily="18" charset="0"/>
                <a:cs typeface="Times New Roman" panose="02020603050405020304" pitchFamily="18" charset="0"/>
              </a:rPr>
              <a:t>ISO overview</a:t>
            </a:r>
          </a:p>
        </p:txBody>
      </p:sp>
    </p:spTree>
    <p:extLst>
      <p:ext uri="{BB962C8B-B14F-4D97-AF65-F5344CB8AC3E}">
        <p14:creationId xmlns:p14="http://schemas.microsoft.com/office/powerpoint/2010/main" val="3379899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BBD981-7185-797A-BB79-8264E554D248}"/>
              </a:ext>
            </a:extLst>
          </p:cNvPr>
          <p:cNvSpPr>
            <a:spLocks noGrp="1"/>
          </p:cNvSpPr>
          <p:nvPr>
            <p:ph type="dt" sz="half" idx="10"/>
          </p:nvPr>
        </p:nvSpPr>
        <p:spPr/>
        <p:txBody>
          <a:bodyPr/>
          <a:lstStyle/>
          <a:p>
            <a:fld id="{5B817EED-77AA-44C8-9179-F7E62107A9B9}" type="datetime1">
              <a:rPr lang="en-IN" smtClean="0"/>
              <a:t>24-02-2024</a:t>
            </a:fld>
            <a:endParaRPr lang="en-IN"/>
          </a:p>
        </p:txBody>
      </p:sp>
      <p:sp>
        <p:nvSpPr>
          <p:cNvPr id="3" name="Slide Number Placeholder 2">
            <a:extLst>
              <a:ext uri="{FF2B5EF4-FFF2-40B4-BE49-F238E27FC236}">
                <a16:creationId xmlns:a16="http://schemas.microsoft.com/office/drawing/2014/main" id="{BAFE84C8-4DEF-802E-E04B-4D554BD8FB19}"/>
              </a:ext>
            </a:extLst>
          </p:cNvPr>
          <p:cNvSpPr>
            <a:spLocks noGrp="1"/>
          </p:cNvSpPr>
          <p:nvPr>
            <p:ph type="sldNum" sz="quarter" idx="12"/>
          </p:nvPr>
        </p:nvSpPr>
        <p:spPr/>
        <p:txBody>
          <a:bodyPr/>
          <a:lstStyle/>
          <a:p>
            <a:fld id="{A633B8D4-71EE-47E7-8936-AB38D818BC28}" type="slidenum">
              <a:rPr lang="en-IN" smtClean="0"/>
              <a:t>40</a:t>
            </a:fld>
            <a:endParaRPr lang="en-IN"/>
          </a:p>
        </p:txBody>
      </p:sp>
      <p:pic>
        <p:nvPicPr>
          <p:cNvPr id="5" name="Picture 4">
            <a:extLst>
              <a:ext uri="{FF2B5EF4-FFF2-40B4-BE49-F238E27FC236}">
                <a16:creationId xmlns:a16="http://schemas.microsoft.com/office/drawing/2014/main" id="{F293B29A-B8C1-15D7-12F1-AF9E2AC82C56}"/>
              </a:ext>
            </a:extLst>
          </p:cNvPr>
          <p:cNvPicPr>
            <a:picLocks noChangeAspect="1"/>
          </p:cNvPicPr>
          <p:nvPr/>
        </p:nvPicPr>
        <p:blipFill rotWithShape="1">
          <a:blip r:embed="rId2"/>
          <a:srcRect l="32296" t="18639" r="14515" b="14558"/>
          <a:stretch/>
        </p:blipFill>
        <p:spPr>
          <a:xfrm>
            <a:off x="1819469" y="289249"/>
            <a:ext cx="8696131" cy="6143596"/>
          </a:xfrm>
          <a:prstGeom prst="rect">
            <a:avLst/>
          </a:prstGeom>
          <a:ln>
            <a:solidFill>
              <a:schemeClr val="tx1"/>
            </a:solidFill>
          </a:ln>
        </p:spPr>
      </p:pic>
    </p:spTree>
    <p:extLst>
      <p:ext uri="{BB962C8B-B14F-4D97-AF65-F5344CB8AC3E}">
        <p14:creationId xmlns:p14="http://schemas.microsoft.com/office/powerpoint/2010/main" val="1558948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BD08-C33B-F6A5-3138-2C3F097FFB2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D7F25E9-AC2B-C1BA-C394-DCE1C3881D25}"/>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A14880A0-D940-FD25-5AE4-98E18FC56B95}"/>
              </a:ext>
            </a:extLst>
          </p:cNvPr>
          <p:cNvSpPr>
            <a:spLocks noGrp="1"/>
          </p:cNvSpPr>
          <p:nvPr>
            <p:ph type="sldNum" sz="quarter" idx="12"/>
          </p:nvPr>
        </p:nvSpPr>
        <p:spPr/>
        <p:txBody>
          <a:bodyPr/>
          <a:lstStyle/>
          <a:p>
            <a:fld id="{A633B8D4-71EE-47E7-8936-AB38D818BC28}" type="slidenum">
              <a:rPr lang="en-IN" smtClean="0"/>
              <a:t>41</a:t>
            </a:fld>
            <a:endParaRPr lang="en-IN"/>
          </a:p>
        </p:txBody>
      </p:sp>
      <p:pic>
        <p:nvPicPr>
          <p:cNvPr id="4" name="Picture 3">
            <a:extLst>
              <a:ext uri="{FF2B5EF4-FFF2-40B4-BE49-F238E27FC236}">
                <a16:creationId xmlns:a16="http://schemas.microsoft.com/office/drawing/2014/main" id="{0B49B39B-F7E0-2B17-808F-930EEDF89CAA}"/>
              </a:ext>
            </a:extLst>
          </p:cNvPr>
          <p:cNvPicPr>
            <a:picLocks noChangeAspect="1"/>
          </p:cNvPicPr>
          <p:nvPr/>
        </p:nvPicPr>
        <p:blipFill rotWithShape="1">
          <a:blip r:embed="rId2"/>
          <a:srcRect t="3810" r="31964" b="8299"/>
          <a:stretch/>
        </p:blipFill>
        <p:spPr>
          <a:xfrm>
            <a:off x="2080726" y="415212"/>
            <a:ext cx="8294914" cy="6027576"/>
          </a:xfrm>
          <a:prstGeom prst="rect">
            <a:avLst/>
          </a:prstGeom>
        </p:spPr>
      </p:pic>
    </p:spTree>
    <p:extLst>
      <p:ext uri="{BB962C8B-B14F-4D97-AF65-F5344CB8AC3E}">
        <p14:creationId xmlns:p14="http://schemas.microsoft.com/office/powerpoint/2010/main" val="1554412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12F53-2D29-B850-5FA4-864625567E78}"/>
              </a:ext>
            </a:extLst>
          </p:cNvPr>
          <p:cNvSpPr>
            <a:spLocks noGrp="1"/>
          </p:cNvSpPr>
          <p:nvPr>
            <p:ph type="dt" sz="half" idx="10"/>
          </p:nvPr>
        </p:nvSpPr>
        <p:spPr/>
        <p:txBody>
          <a:bodyPr/>
          <a:lstStyle/>
          <a:p>
            <a:fld id="{1D1C53B2-8D51-467A-B2C3-46E5376FB934}" type="datetime1">
              <a:rPr lang="en-IN" smtClean="0"/>
              <a:t>24-02-2024</a:t>
            </a:fld>
            <a:endParaRPr lang="en-IN"/>
          </a:p>
        </p:txBody>
      </p:sp>
      <p:sp>
        <p:nvSpPr>
          <p:cNvPr id="3" name="Slide Number Placeholder 2">
            <a:extLst>
              <a:ext uri="{FF2B5EF4-FFF2-40B4-BE49-F238E27FC236}">
                <a16:creationId xmlns:a16="http://schemas.microsoft.com/office/drawing/2014/main" id="{992EFD43-6AFC-E64A-B65F-3007D03D80A3}"/>
              </a:ext>
            </a:extLst>
          </p:cNvPr>
          <p:cNvSpPr>
            <a:spLocks noGrp="1"/>
          </p:cNvSpPr>
          <p:nvPr>
            <p:ph type="sldNum" sz="quarter" idx="12"/>
          </p:nvPr>
        </p:nvSpPr>
        <p:spPr/>
        <p:txBody>
          <a:bodyPr/>
          <a:lstStyle/>
          <a:p>
            <a:fld id="{A633B8D4-71EE-47E7-8936-AB38D818BC28}" type="slidenum">
              <a:rPr lang="en-IN" smtClean="0"/>
              <a:t>42</a:t>
            </a:fld>
            <a:endParaRPr lang="en-IN"/>
          </a:p>
        </p:txBody>
      </p:sp>
      <p:pic>
        <p:nvPicPr>
          <p:cNvPr id="5" name="Picture 4">
            <a:extLst>
              <a:ext uri="{FF2B5EF4-FFF2-40B4-BE49-F238E27FC236}">
                <a16:creationId xmlns:a16="http://schemas.microsoft.com/office/drawing/2014/main" id="{D399FB76-D8DD-9B8A-5FB1-365C42EDD609}"/>
              </a:ext>
            </a:extLst>
          </p:cNvPr>
          <p:cNvPicPr>
            <a:picLocks noChangeAspect="1"/>
          </p:cNvPicPr>
          <p:nvPr/>
        </p:nvPicPr>
        <p:blipFill rotWithShape="1">
          <a:blip r:embed="rId2"/>
          <a:srcRect l="1" t="6939" r="30968" b="9116"/>
          <a:stretch/>
        </p:blipFill>
        <p:spPr>
          <a:xfrm>
            <a:off x="1427584" y="550506"/>
            <a:ext cx="8416212" cy="5756988"/>
          </a:xfrm>
          <a:prstGeom prst="rect">
            <a:avLst/>
          </a:prstGeom>
        </p:spPr>
      </p:pic>
    </p:spTree>
    <p:extLst>
      <p:ext uri="{BB962C8B-B14F-4D97-AF65-F5344CB8AC3E}">
        <p14:creationId xmlns:p14="http://schemas.microsoft.com/office/powerpoint/2010/main" val="3579153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49F58A-49CF-799C-9779-776957935C18}"/>
              </a:ext>
            </a:extLst>
          </p:cNvPr>
          <p:cNvSpPr txBox="1"/>
          <p:nvPr/>
        </p:nvSpPr>
        <p:spPr>
          <a:xfrm>
            <a:off x="898848" y="1918816"/>
            <a:ext cx="10077061" cy="3412729"/>
          </a:xfrm>
          <a:prstGeom prst="rect">
            <a:avLst/>
          </a:prstGeom>
          <a:noFill/>
          <a:ln>
            <a:noFill/>
          </a:ln>
        </p:spPr>
        <p:txBody>
          <a:bodyPr wrap="square">
            <a:spAutoFit/>
          </a:bodyPr>
          <a:lstStyle/>
          <a:p>
            <a:pPr marL="285750" indent="-285750" algn="ctr">
              <a:lnSpc>
                <a:spcPct val="150000"/>
              </a:lnSpc>
              <a:buFont typeface="Wingdings" panose="05000000000000000000" pitchFamily="2" charset="2"/>
              <a:buChar char="q"/>
            </a:pPr>
            <a:r>
              <a:rPr lang="en-US" sz="2000" b="1" dirty="0">
                <a:solidFill>
                  <a:schemeClr val="accent1"/>
                </a:solidFill>
                <a:latin typeface="Times New Roman" panose="02020603050405020304" pitchFamily="18" charset="0"/>
                <a:cs typeface="Times New Roman" panose="02020603050405020304" pitchFamily="18" charset="0"/>
              </a:rPr>
              <a:t>N</a:t>
            </a:r>
            <a:r>
              <a:rPr lang="en-US" sz="2000" b="1" i="0" dirty="0">
                <a:solidFill>
                  <a:schemeClr val="accent1"/>
                </a:solidFill>
                <a:effectLst/>
                <a:latin typeface="Times New Roman" panose="02020603050405020304" pitchFamily="18" charset="0"/>
                <a:cs typeface="Times New Roman" panose="02020603050405020304" pitchFamily="18" charset="0"/>
              </a:rPr>
              <a:t>ational standards bodies in INDIA ?</a:t>
            </a:r>
          </a:p>
          <a:p>
            <a:pPr algn="ctr">
              <a:lnSpc>
                <a:spcPct val="150000"/>
              </a:lnSpc>
            </a:pPr>
            <a:endParaRPr lang="en-US" b="1" i="0" dirty="0">
              <a:solidFill>
                <a:srgbClr val="202124"/>
              </a:solidFill>
              <a:effectLst/>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b="1" i="0" dirty="0">
                <a:solidFill>
                  <a:srgbClr val="202124"/>
                </a:solidFill>
                <a:effectLst/>
                <a:latin typeface="Times New Roman" panose="02020603050405020304" pitchFamily="18" charset="0"/>
                <a:cs typeface="Times New Roman" panose="02020603050405020304" pitchFamily="18" charset="0"/>
              </a:rPr>
              <a:t>A national standards body (NSB) </a:t>
            </a:r>
            <a:r>
              <a:rPr lang="en-US" b="0" i="0" dirty="0">
                <a:solidFill>
                  <a:srgbClr val="202124"/>
                </a:solidFill>
                <a:effectLst/>
                <a:latin typeface="Times New Roman" panose="02020603050405020304" pitchFamily="18" charset="0"/>
                <a:cs typeface="Times New Roman" panose="02020603050405020304" pitchFamily="18" charset="0"/>
              </a:rPr>
              <a:t>generally refers to </a:t>
            </a:r>
            <a:r>
              <a:rPr lang="en-US" b="1" i="0" dirty="0">
                <a:solidFill>
                  <a:srgbClr val="202124"/>
                </a:solidFill>
                <a:effectLst/>
                <a:latin typeface="Times New Roman" panose="02020603050405020304" pitchFamily="18" charset="0"/>
                <a:cs typeface="Times New Roman" panose="02020603050405020304" pitchFamily="18" charset="0"/>
              </a:rPr>
              <a:t>one standardization organization that is that country's member of the ISO</a:t>
            </a:r>
            <a:r>
              <a:rPr lang="en-US" b="0" i="0" dirty="0">
                <a:solidFill>
                  <a:srgbClr val="202124"/>
                </a:solidFill>
                <a:effectLst/>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q"/>
            </a:pPr>
            <a:r>
              <a:rPr lang="en-US" b="1" i="0" dirty="0">
                <a:solidFill>
                  <a:srgbClr val="FF0000"/>
                </a:solidFill>
                <a:effectLst/>
                <a:latin typeface="Times New Roman" panose="02020603050405020304" pitchFamily="18" charset="0"/>
                <a:cs typeface="Times New Roman" panose="02020603050405020304" pitchFamily="18" charset="0"/>
              </a:rPr>
              <a:t>Bureau of Indian Standards (BIS)</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a:solidFill>
                  <a:srgbClr val="202124"/>
                </a:solidFill>
                <a:effectLst/>
                <a:latin typeface="Times New Roman" panose="02020603050405020304" pitchFamily="18" charset="0"/>
                <a:cs typeface="Times New Roman" panose="02020603050405020304" pitchFamily="18" charset="0"/>
              </a:rPr>
              <a:t>is the National Standard Body of India.</a:t>
            </a:r>
          </a:p>
          <a:p>
            <a:pPr marL="285750" indent="-285750" algn="just">
              <a:lnSpc>
                <a:spcPct val="150000"/>
              </a:lnSpc>
              <a:buFont typeface="Wingdings" panose="05000000000000000000" pitchFamily="2" charset="2"/>
              <a:buChar char="q"/>
            </a:pPr>
            <a:r>
              <a:rPr lang="en-US" b="1" i="0" dirty="0">
                <a:solidFill>
                  <a:srgbClr val="202124"/>
                </a:solidFill>
                <a:effectLst/>
                <a:latin typeface="Times New Roman" panose="02020603050405020304" pitchFamily="18" charset="0"/>
                <a:cs typeface="Times New Roman" panose="02020603050405020304" pitchFamily="18" charset="0"/>
              </a:rPr>
              <a:t> BIS is responsible </a:t>
            </a:r>
            <a:r>
              <a:rPr lang="en-US" b="0" i="0" dirty="0">
                <a:solidFill>
                  <a:srgbClr val="202124"/>
                </a:solidFill>
                <a:effectLst/>
                <a:latin typeface="Times New Roman" panose="02020603050405020304" pitchFamily="18" charset="0"/>
                <a:cs typeface="Times New Roman" panose="02020603050405020304" pitchFamily="18" charset="0"/>
              </a:rPr>
              <a:t>for the </a:t>
            </a:r>
            <a:r>
              <a:rPr lang="en-US" b="1" i="0" dirty="0">
                <a:solidFill>
                  <a:srgbClr val="202124"/>
                </a:solidFill>
                <a:effectLst/>
                <a:latin typeface="Times New Roman" panose="02020603050405020304" pitchFamily="18" charset="0"/>
                <a:cs typeface="Times New Roman" panose="02020603050405020304" pitchFamily="18" charset="0"/>
              </a:rPr>
              <a:t>harmonious</a:t>
            </a:r>
            <a:r>
              <a:rPr lang="en-US" b="0" i="0" dirty="0">
                <a:solidFill>
                  <a:srgbClr val="202124"/>
                </a:solidFill>
                <a:effectLst/>
                <a:latin typeface="Times New Roman" panose="02020603050405020304" pitchFamily="18" charset="0"/>
                <a:cs typeface="Times New Roman" panose="02020603050405020304" pitchFamily="18" charset="0"/>
              </a:rPr>
              <a:t> development of the activities of standardization, marking and </a:t>
            </a:r>
            <a:r>
              <a:rPr lang="en-US" b="1" i="0" dirty="0">
                <a:solidFill>
                  <a:srgbClr val="202124"/>
                </a:solidFill>
                <a:effectLst/>
                <a:latin typeface="Times New Roman" panose="02020603050405020304" pitchFamily="18" charset="0"/>
                <a:cs typeface="Times New Roman" panose="02020603050405020304" pitchFamily="18" charset="0"/>
              </a:rPr>
              <a:t>quality certification of goods </a:t>
            </a:r>
            <a:r>
              <a:rPr lang="en-US" b="0" i="0" dirty="0">
                <a:solidFill>
                  <a:srgbClr val="202124"/>
                </a:solidFill>
                <a:effectLst/>
                <a:latin typeface="Times New Roman" panose="02020603050405020304" pitchFamily="18" charset="0"/>
                <a:cs typeface="Times New Roman" panose="02020603050405020304" pitchFamily="18" charset="0"/>
              </a:rPr>
              <a:t>and for matters connected therewith or incidental thereto.</a:t>
            </a:r>
            <a:endParaRPr lang="en-IN" dirty="0">
              <a:latin typeface="Times New Roman" panose="02020603050405020304" pitchFamily="18" charset="0"/>
              <a:cs typeface="Times New Roman" panose="02020603050405020304" pitchFamily="18" charset="0"/>
            </a:endParaRPr>
          </a:p>
          <a:p>
            <a:pPr algn="just">
              <a:lnSpc>
                <a:spcPct val="150000"/>
              </a:lnSpc>
            </a:pPr>
            <a:endParaRPr lang="en-US" b="0" i="0" dirty="0">
              <a:solidFill>
                <a:srgbClr val="202124"/>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8ECC0AB-F990-7AC2-8FB5-43A3B0B10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838" y="530833"/>
            <a:ext cx="2553354" cy="1797069"/>
          </a:xfrm>
          <a:prstGeom prst="rect">
            <a:avLst/>
          </a:prstGeom>
        </p:spPr>
      </p:pic>
      <p:sp>
        <p:nvSpPr>
          <p:cNvPr id="9" name="Date Placeholder 8">
            <a:extLst>
              <a:ext uri="{FF2B5EF4-FFF2-40B4-BE49-F238E27FC236}">
                <a16:creationId xmlns:a16="http://schemas.microsoft.com/office/drawing/2014/main" id="{0036F940-8A2E-7D40-CB84-A91E02B71DCD}"/>
              </a:ext>
            </a:extLst>
          </p:cNvPr>
          <p:cNvSpPr>
            <a:spLocks noGrp="1"/>
          </p:cNvSpPr>
          <p:nvPr>
            <p:ph type="dt" sz="half" idx="10"/>
          </p:nvPr>
        </p:nvSpPr>
        <p:spPr/>
        <p:txBody>
          <a:bodyPr/>
          <a:lstStyle/>
          <a:p>
            <a:fld id="{DCF9F0C6-2442-4043-95E9-04A49B1ED3F2}" type="datetime1">
              <a:rPr lang="en-IN" smtClean="0"/>
              <a:t>24-02-2024</a:t>
            </a:fld>
            <a:endParaRPr lang="en-IN"/>
          </a:p>
        </p:txBody>
      </p:sp>
      <p:sp>
        <p:nvSpPr>
          <p:cNvPr id="10" name="Slide Number Placeholder 9">
            <a:extLst>
              <a:ext uri="{FF2B5EF4-FFF2-40B4-BE49-F238E27FC236}">
                <a16:creationId xmlns:a16="http://schemas.microsoft.com/office/drawing/2014/main" id="{BBDEE427-135B-EC6E-3585-32FDE760D5AE}"/>
              </a:ext>
            </a:extLst>
          </p:cNvPr>
          <p:cNvSpPr>
            <a:spLocks noGrp="1"/>
          </p:cNvSpPr>
          <p:nvPr>
            <p:ph type="sldNum" sz="quarter" idx="12"/>
          </p:nvPr>
        </p:nvSpPr>
        <p:spPr/>
        <p:txBody>
          <a:bodyPr/>
          <a:lstStyle/>
          <a:p>
            <a:fld id="{A633B8D4-71EE-47E7-8936-AB38D818BC28}" type="slidenum">
              <a:rPr lang="en-IN" smtClean="0"/>
              <a:t>43</a:t>
            </a:fld>
            <a:endParaRPr lang="en-IN"/>
          </a:p>
        </p:txBody>
      </p:sp>
    </p:spTree>
    <p:extLst>
      <p:ext uri="{BB962C8B-B14F-4D97-AF65-F5344CB8AC3E}">
        <p14:creationId xmlns:p14="http://schemas.microsoft.com/office/powerpoint/2010/main" val="3339045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2686DE-AE4F-7378-C2A9-92D614687A99}"/>
              </a:ext>
            </a:extLst>
          </p:cNvPr>
          <p:cNvSpPr txBox="1"/>
          <p:nvPr/>
        </p:nvSpPr>
        <p:spPr>
          <a:xfrm>
            <a:off x="931506" y="1348187"/>
            <a:ext cx="10328988" cy="4336059"/>
          </a:xfrm>
          <a:prstGeom prst="rect">
            <a:avLst/>
          </a:prstGeom>
          <a:noFill/>
        </p:spPr>
        <p:txBody>
          <a:bodyPr wrap="square">
            <a:spAutoFit/>
          </a:bodyPr>
          <a:lstStyle/>
          <a:p>
            <a:pPr algn="just">
              <a:lnSpc>
                <a:spcPct val="150000"/>
              </a:lnSpc>
            </a:pPr>
            <a:endParaRPr lang="en-US" b="0" i="0" dirty="0">
              <a:solidFill>
                <a:srgbClr val="202124"/>
              </a:solidFill>
              <a:effectLst/>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n-US" sz="2000" b="1" i="0" dirty="0">
                <a:solidFill>
                  <a:schemeClr val="accent1"/>
                </a:solidFill>
                <a:effectLst/>
                <a:latin typeface="Times New Roman" panose="02020603050405020304" pitchFamily="18" charset="0"/>
                <a:cs typeface="Times New Roman" panose="02020603050405020304" pitchFamily="18" charset="0"/>
              </a:rPr>
              <a:t>ISI</a:t>
            </a:r>
            <a:r>
              <a:rPr lang="en-US" b="0" i="0" dirty="0">
                <a:solidFill>
                  <a:srgbClr val="202124"/>
                </a:solidFill>
                <a:effectLst/>
                <a:latin typeface="Times New Roman" panose="02020603050405020304" pitchFamily="18" charset="0"/>
                <a:cs typeface="Times New Roman" panose="02020603050405020304" pitchFamily="18" charset="0"/>
              </a:rPr>
              <a:t> is the </a:t>
            </a:r>
            <a:r>
              <a:rPr lang="en-US" b="1" i="0" dirty="0">
                <a:solidFill>
                  <a:srgbClr val="202124"/>
                </a:solidFill>
                <a:effectLst/>
                <a:latin typeface="Times New Roman" panose="02020603050405020304" pitchFamily="18" charset="0"/>
                <a:cs typeface="Times New Roman" panose="02020603050405020304" pitchFamily="18" charset="0"/>
              </a:rPr>
              <a:t>Indian Standards Institute</a:t>
            </a:r>
            <a:r>
              <a:rPr lang="en-US" b="0" i="0" dirty="0">
                <a:solidFill>
                  <a:srgbClr val="202124"/>
                </a:solidFill>
                <a:effectLst/>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Ø"/>
            </a:pPr>
            <a:r>
              <a:rPr lang="en-US" b="0" i="0" dirty="0">
                <a:solidFill>
                  <a:srgbClr val="202124"/>
                </a:solidFill>
                <a:effectLst/>
                <a:latin typeface="Times New Roman" panose="02020603050405020304" pitchFamily="18" charset="0"/>
                <a:cs typeface="Times New Roman" panose="02020603050405020304" pitchFamily="18" charset="0"/>
              </a:rPr>
              <a:t>ISI was </a:t>
            </a:r>
            <a:r>
              <a:rPr lang="en-US" b="0" i="0" dirty="0">
                <a:solidFill>
                  <a:srgbClr val="FF0000"/>
                </a:solidFill>
                <a:effectLst/>
                <a:latin typeface="Times New Roman" panose="02020603050405020304" pitchFamily="18" charset="0"/>
                <a:cs typeface="Times New Roman" panose="02020603050405020304" pitchFamily="18" charset="0"/>
              </a:rPr>
              <a:t>founded</a:t>
            </a:r>
            <a:r>
              <a:rPr lang="en-US" b="0" i="0" dirty="0">
                <a:solidFill>
                  <a:srgbClr val="202124"/>
                </a:solidFill>
                <a:effectLst/>
                <a:latin typeface="Times New Roman" panose="02020603050405020304" pitchFamily="18" charset="0"/>
                <a:cs typeface="Times New Roman" panose="02020603050405020304" pitchFamily="18" charset="0"/>
              </a:rPr>
              <a:t> to </a:t>
            </a:r>
            <a:r>
              <a:rPr lang="en-US" b="0" i="0" dirty="0">
                <a:solidFill>
                  <a:srgbClr val="FF0000"/>
                </a:solidFill>
                <a:effectLst/>
                <a:latin typeface="Times New Roman" panose="02020603050405020304" pitchFamily="18" charset="0"/>
                <a:cs typeface="Times New Roman" panose="02020603050405020304" pitchFamily="18" charset="0"/>
              </a:rPr>
              <a:t>establish standards </a:t>
            </a:r>
            <a:r>
              <a:rPr lang="en-US" b="0" i="0" dirty="0">
                <a:solidFill>
                  <a:srgbClr val="202124"/>
                </a:solidFill>
                <a:effectLst/>
                <a:latin typeface="Times New Roman" panose="02020603050405020304" pitchFamily="18" charset="0"/>
                <a:cs typeface="Times New Roman" panose="02020603050405020304" pitchFamily="18" charset="0"/>
              </a:rPr>
              <a:t>for the orderly </a:t>
            </a:r>
            <a:r>
              <a:rPr lang="en-US" b="0" i="0" dirty="0">
                <a:solidFill>
                  <a:srgbClr val="FF0000"/>
                </a:solidFill>
                <a:effectLst/>
                <a:latin typeface="Times New Roman" panose="02020603050405020304" pitchFamily="18" charset="0"/>
                <a:cs typeface="Times New Roman" panose="02020603050405020304" pitchFamily="18" charset="0"/>
              </a:rPr>
              <a:t>growth of industries and for maintaining industrial output efficiency.</a:t>
            </a:r>
            <a:r>
              <a:rPr lang="en-US" b="0" i="0" dirty="0">
                <a:solidFill>
                  <a:srgbClr val="202124"/>
                </a:solidFill>
                <a:effectLst/>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Ø"/>
            </a:pPr>
            <a:r>
              <a:rPr lang="en-US" b="0" i="0" dirty="0">
                <a:solidFill>
                  <a:srgbClr val="202124"/>
                </a:solidFill>
                <a:effectLst/>
                <a:latin typeface="Times New Roman" panose="02020603050405020304" pitchFamily="18" charset="0"/>
                <a:cs typeface="Times New Roman" panose="02020603050405020304" pitchFamily="18" charset="0"/>
              </a:rPr>
              <a:t>It offers an ISI mark which is a standards-compliance mark for industrial products in India.</a:t>
            </a:r>
          </a:p>
          <a:p>
            <a:pPr algn="just">
              <a:lnSpc>
                <a:spcPct val="150000"/>
              </a:lnSpc>
            </a:pPr>
            <a:endParaRPr lang="en-US" sz="2000" b="1" i="0" dirty="0">
              <a:solidFill>
                <a:srgbClr val="202124"/>
              </a:solidFill>
              <a:effectLst/>
              <a:latin typeface="Times New Roman" panose="02020603050405020304" pitchFamily="18" charset="0"/>
              <a:cs typeface="Times New Roman" panose="02020603050405020304" pitchFamily="18" charset="0"/>
            </a:endParaRPr>
          </a:p>
          <a:p>
            <a:pPr algn="just">
              <a:lnSpc>
                <a:spcPct val="150000"/>
              </a:lnSpc>
            </a:pPr>
            <a:r>
              <a:rPr lang="en-US" sz="2000" b="1" i="0" dirty="0">
                <a:solidFill>
                  <a:srgbClr val="202124"/>
                </a:solidFill>
                <a:effectLst/>
                <a:latin typeface="Times New Roman" panose="02020603050405020304" pitchFamily="18" charset="0"/>
                <a:cs typeface="Times New Roman" panose="02020603050405020304" pitchFamily="18" charset="0"/>
              </a:rPr>
              <a:t>What is ISI and BSI?</a:t>
            </a:r>
          </a:p>
          <a:p>
            <a:pPr marL="285750" indent="-285750" algn="just">
              <a:lnSpc>
                <a:spcPct val="150000"/>
              </a:lnSpc>
              <a:buFont typeface="Wingdings" panose="05000000000000000000" pitchFamily="2" charset="2"/>
              <a:buChar char="Ø"/>
            </a:pPr>
            <a:r>
              <a:rPr lang="en-US" b="0" i="0" dirty="0">
                <a:solidFill>
                  <a:srgbClr val="202124"/>
                </a:solidFill>
                <a:effectLst/>
                <a:latin typeface="Times New Roman" panose="02020603050405020304" pitchFamily="18" charset="0"/>
                <a:cs typeface="Times New Roman" panose="02020603050405020304" pitchFamily="18" charset="0"/>
              </a:rPr>
              <a:t>ISI is meant for a quality standard set by the Indian government. </a:t>
            </a:r>
          </a:p>
          <a:p>
            <a:pPr marL="285750" indent="-285750" algn="just">
              <a:lnSpc>
                <a:spcPct val="150000"/>
              </a:lnSpc>
              <a:buFont typeface="Wingdings" panose="05000000000000000000" pitchFamily="2" charset="2"/>
              <a:buChar char="Ø"/>
            </a:pPr>
            <a:r>
              <a:rPr lang="en-US" b="0" i="0" dirty="0">
                <a:solidFill>
                  <a:srgbClr val="202124"/>
                </a:solidFill>
                <a:effectLst/>
                <a:latin typeface="Times New Roman" panose="02020603050405020304" pitchFamily="18" charset="0"/>
                <a:cs typeface="Times New Roman" panose="02020603050405020304" pitchFamily="18" charset="0"/>
              </a:rPr>
              <a:t>The socio-economic conditions had changed in the mid-1980, and a stronger body is set as Bureau of Indian Standards (BIS). The ISI is later taking over by the BIS.</a:t>
            </a:r>
          </a:p>
        </p:txBody>
      </p:sp>
      <p:sp>
        <p:nvSpPr>
          <p:cNvPr id="4" name="TextBox 3">
            <a:extLst>
              <a:ext uri="{FF2B5EF4-FFF2-40B4-BE49-F238E27FC236}">
                <a16:creationId xmlns:a16="http://schemas.microsoft.com/office/drawing/2014/main" id="{814F352D-F2B1-5E87-26DD-771274F8A0A1}"/>
              </a:ext>
            </a:extLst>
          </p:cNvPr>
          <p:cNvSpPr txBox="1"/>
          <p:nvPr/>
        </p:nvSpPr>
        <p:spPr>
          <a:xfrm>
            <a:off x="4390490" y="918182"/>
            <a:ext cx="1259633" cy="400110"/>
          </a:xfrm>
          <a:prstGeom prst="rect">
            <a:avLst/>
          </a:prstGeom>
          <a:solidFill>
            <a:schemeClr val="accent2">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C39F768-F115-7C91-572C-BCD25639B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694" y="446858"/>
            <a:ext cx="2065611" cy="1453792"/>
          </a:xfrm>
          <a:prstGeom prst="rect">
            <a:avLst/>
          </a:prstGeom>
        </p:spPr>
      </p:pic>
      <p:pic>
        <p:nvPicPr>
          <p:cNvPr id="8" name="Picture 7">
            <a:extLst>
              <a:ext uri="{FF2B5EF4-FFF2-40B4-BE49-F238E27FC236}">
                <a16:creationId xmlns:a16="http://schemas.microsoft.com/office/drawing/2014/main" id="{3D489403-3586-8BE3-23A6-F34D5C6DD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9830" y="446858"/>
            <a:ext cx="2065611" cy="1453792"/>
          </a:xfrm>
          <a:prstGeom prst="rect">
            <a:avLst/>
          </a:prstGeom>
        </p:spPr>
      </p:pic>
      <p:sp>
        <p:nvSpPr>
          <p:cNvPr id="9" name="Date Placeholder 8">
            <a:extLst>
              <a:ext uri="{FF2B5EF4-FFF2-40B4-BE49-F238E27FC236}">
                <a16:creationId xmlns:a16="http://schemas.microsoft.com/office/drawing/2014/main" id="{03421900-9EA3-427A-2710-D6F59092A36B}"/>
              </a:ext>
            </a:extLst>
          </p:cNvPr>
          <p:cNvSpPr>
            <a:spLocks noGrp="1"/>
          </p:cNvSpPr>
          <p:nvPr>
            <p:ph type="dt" sz="half" idx="10"/>
          </p:nvPr>
        </p:nvSpPr>
        <p:spPr/>
        <p:txBody>
          <a:bodyPr/>
          <a:lstStyle/>
          <a:p>
            <a:fld id="{CF37A86E-D6EA-43C3-A840-B4AA5918EA82}" type="datetime1">
              <a:rPr lang="en-IN" smtClean="0"/>
              <a:t>24-02-2024</a:t>
            </a:fld>
            <a:endParaRPr lang="en-IN"/>
          </a:p>
        </p:txBody>
      </p:sp>
      <p:sp>
        <p:nvSpPr>
          <p:cNvPr id="10" name="Slide Number Placeholder 9">
            <a:extLst>
              <a:ext uri="{FF2B5EF4-FFF2-40B4-BE49-F238E27FC236}">
                <a16:creationId xmlns:a16="http://schemas.microsoft.com/office/drawing/2014/main" id="{233D1E21-E3C4-ED4E-727D-7AB2353AF57F}"/>
              </a:ext>
            </a:extLst>
          </p:cNvPr>
          <p:cNvSpPr>
            <a:spLocks noGrp="1"/>
          </p:cNvSpPr>
          <p:nvPr>
            <p:ph type="sldNum" sz="quarter" idx="12"/>
          </p:nvPr>
        </p:nvSpPr>
        <p:spPr/>
        <p:txBody>
          <a:bodyPr/>
          <a:lstStyle/>
          <a:p>
            <a:fld id="{A633B8D4-71EE-47E7-8936-AB38D818BC28}" type="slidenum">
              <a:rPr lang="en-IN" smtClean="0"/>
              <a:t>44</a:t>
            </a:fld>
            <a:endParaRPr lang="en-IN"/>
          </a:p>
        </p:txBody>
      </p:sp>
    </p:spTree>
    <p:extLst>
      <p:ext uri="{BB962C8B-B14F-4D97-AF65-F5344CB8AC3E}">
        <p14:creationId xmlns:p14="http://schemas.microsoft.com/office/powerpoint/2010/main" val="137727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70C713-8071-7B0C-FD85-914E767A7424}"/>
              </a:ext>
            </a:extLst>
          </p:cNvPr>
          <p:cNvSpPr txBox="1"/>
          <p:nvPr/>
        </p:nvSpPr>
        <p:spPr>
          <a:xfrm>
            <a:off x="1707501" y="1722635"/>
            <a:ext cx="10086391" cy="3412729"/>
          </a:xfrm>
          <a:prstGeom prst="rect">
            <a:avLst/>
          </a:prstGeom>
          <a:noFill/>
        </p:spPr>
        <p:txBody>
          <a:bodyPr wrap="square">
            <a:spAutoFit/>
          </a:bodyPr>
          <a:lstStyle/>
          <a:p>
            <a:pPr algn="ctr">
              <a:lnSpc>
                <a:spcPct val="150000"/>
              </a:lnSpc>
            </a:pPr>
            <a:r>
              <a:rPr lang="en-US" sz="2000" b="1" dirty="0">
                <a:solidFill>
                  <a:srgbClr val="FF0000"/>
                </a:solidFill>
                <a:latin typeface="Times New Roman" panose="02020603050405020304" pitchFamily="18" charset="0"/>
                <a:cs typeface="Times New Roman" panose="02020603050405020304" pitchFamily="18" charset="0"/>
              </a:rPr>
              <a:t>ISO</a:t>
            </a:r>
          </a:p>
          <a:p>
            <a:pPr algn="just">
              <a:lnSpc>
                <a:spcPct val="150000"/>
              </a:lnSpc>
            </a:pPr>
            <a:endParaRPr lang="en-US" b="1"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Concept: </a:t>
            </a:r>
            <a:r>
              <a:rPr lang="en-US" dirty="0">
                <a:latin typeface="Times New Roman" panose="02020603050405020304" pitchFamily="18" charset="0"/>
                <a:cs typeface="Times New Roman" panose="02020603050405020304" pitchFamily="18" charset="0"/>
              </a:rPr>
              <a:t>determine characteristics of the management practices that must be standardized </a:t>
            </a:r>
          </a:p>
          <a:p>
            <a:pPr algn="just">
              <a:lnSpc>
                <a:spcPct val="150000"/>
              </a:lnSpc>
            </a:pPr>
            <a:r>
              <a:rPr lang="en-US" b="1" dirty="0">
                <a:latin typeface="Times New Roman" panose="02020603050405020304" pitchFamily="18" charset="0"/>
                <a:cs typeface="Times New Roman" panose="02020603050405020304" pitchFamily="18" charset="0"/>
              </a:rPr>
              <a:t>Main objective: </a:t>
            </a:r>
            <a:r>
              <a:rPr lang="en-US" dirty="0">
                <a:latin typeface="Times New Roman" panose="02020603050405020304" pitchFamily="18" charset="0"/>
                <a:cs typeface="Times New Roman" panose="02020603050405020304" pitchFamily="18" charset="0"/>
              </a:rPr>
              <a:t>total quality improvement </a:t>
            </a:r>
          </a:p>
          <a:p>
            <a:pPr algn="just">
              <a:lnSpc>
                <a:spcPct val="150000"/>
              </a:lnSpc>
            </a:pPr>
            <a:r>
              <a:rPr lang="en-US" b="1" dirty="0">
                <a:latin typeface="Times New Roman" panose="02020603050405020304" pitchFamily="18" charset="0"/>
                <a:cs typeface="Times New Roman" panose="02020603050405020304" pitchFamily="18" charset="0"/>
              </a:rPr>
              <a:t>Difficulties: </a:t>
            </a:r>
            <a:r>
              <a:rPr lang="en-US" dirty="0">
                <a:latin typeface="Times New Roman" panose="02020603050405020304" pitchFamily="18" charset="0"/>
                <a:cs typeface="Times New Roman" panose="02020603050405020304" pitchFamily="18" charset="0"/>
              </a:rPr>
              <a:t>many countries initiated and implemented their own National Quality Policies </a:t>
            </a:r>
          </a:p>
          <a:p>
            <a:pPr algn="just">
              <a:lnSpc>
                <a:spcPct val="150000"/>
              </a:lnSpc>
            </a:pPr>
            <a:r>
              <a:rPr lang="en-US" b="1" dirty="0">
                <a:latin typeface="Times New Roman" panose="02020603050405020304" pitchFamily="18" charset="0"/>
                <a:cs typeface="Times New Roman" panose="02020603050405020304" pitchFamily="18" charset="0"/>
              </a:rPr>
              <a:t>Two main features:</a:t>
            </a:r>
          </a:p>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Internal Quality Audit at predetermined interval </a:t>
            </a:r>
          </a:p>
          <a:p>
            <a:pPr marL="342900" indent="-342900" algn="just">
              <a:lnSpc>
                <a:spcPct val="150000"/>
              </a:lnSpc>
              <a:buAutoNum type="arabicPeriod"/>
            </a:pPr>
            <a:r>
              <a:rPr lang="en-US" dirty="0">
                <a:latin typeface="Times New Roman" panose="02020603050405020304" pitchFamily="18" charset="0"/>
                <a:cs typeface="Times New Roman" panose="02020603050405020304" pitchFamily="18" charset="0"/>
              </a:rPr>
              <a:t>Continuous monitoring of Quality system</a:t>
            </a:r>
            <a:endParaRPr lang="en-I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568737F-11BF-06B3-4D9A-A15135368F8F}"/>
              </a:ext>
            </a:extLst>
          </p:cNvPr>
          <p:cNvSpPr txBox="1"/>
          <p:nvPr/>
        </p:nvSpPr>
        <p:spPr>
          <a:xfrm>
            <a:off x="5141168" y="885611"/>
            <a:ext cx="1259633" cy="400110"/>
          </a:xfrm>
          <a:prstGeom prst="rect">
            <a:avLst/>
          </a:prstGeom>
          <a:solidFill>
            <a:schemeClr val="accent2">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a:t>
            </a:r>
            <a:endParaRPr lang="en-IN" sz="2000" b="1" dirty="0">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763F08BB-DBB4-AD90-CF5F-20088F714682}"/>
              </a:ext>
            </a:extLst>
          </p:cNvPr>
          <p:cNvSpPr>
            <a:spLocks noGrp="1"/>
          </p:cNvSpPr>
          <p:nvPr>
            <p:ph type="dt" sz="half" idx="10"/>
          </p:nvPr>
        </p:nvSpPr>
        <p:spPr/>
        <p:txBody>
          <a:bodyPr/>
          <a:lstStyle/>
          <a:p>
            <a:fld id="{1138CABE-2B96-48FA-8C23-9921D21B3987}" type="datetime1">
              <a:rPr lang="en-IN" smtClean="0"/>
              <a:t>24-02-2024</a:t>
            </a:fld>
            <a:endParaRPr lang="en-IN"/>
          </a:p>
        </p:txBody>
      </p:sp>
      <p:sp>
        <p:nvSpPr>
          <p:cNvPr id="6" name="Slide Number Placeholder 5">
            <a:extLst>
              <a:ext uri="{FF2B5EF4-FFF2-40B4-BE49-F238E27FC236}">
                <a16:creationId xmlns:a16="http://schemas.microsoft.com/office/drawing/2014/main" id="{A644AB33-D174-2F57-F63C-603F0881442E}"/>
              </a:ext>
            </a:extLst>
          </p:cNvPr>
          <p:cNvSpPr>
            <a:spLocks noGrp="1"/>
          </p:cNvSpPr>
          <p:nvPr>
            <p:ph type="sldNum" sz="quarter" idx="12"/>
          </p:nvPr>
        </p:nvSpPr>
        <p:spPr/>
        <p:txBody>
          <a:bodyPr/>
          <a:lstStyle/>
          <a:p>
            <a:fld id="{A633B8D4-71EE-47E7-8936-AB38D818BC28}" type="slidenum">
              <a:rPr lang="en-IN" smtClean="0"/>
              <a:t>5</a:t>
            </a:fld>
            <a:endParaRPr lang="en-IN"/>
          </a:p>
        </p:txBody>
      </p:sp>
    </p:spTree>
    <p:extLst>
      <p:ext uri="{BB962C8B-B14F-4D97-AF65-F5344CB8AC3E}">
        <p14:creationId xmlns:p14="http://schemas.microsoft.com/office/powerpoint/2010/main" val="88261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B4BF65-0D42-59CE-A0ED-2D8AA9E0E9EF}"/>
              </a:ext>
            </a:extLst>
          </p:cNvPr>
          <p:cNvSpPr txBox="1"/>
          <p:nvPr/>
        </p:nvSpPr>
        <p:spPr>
          <a:xfrm>
            <a:off x="4441371" y="801995"/>
            <a:ext cx="3087828" cy="498663"/>
          </a:xfrm>
          <a:prstGeom prst="rect">
            <a:avLst/>
          </a:prstGeom>
          <a:solidFill>
            <a:schemeClr val="accent4">
              <a:lumMod val="20000"/>
              <a:lumOff val="80000"/>
            </a:schemeClr>
          </a:solidFill>
        </p:spPr>
        <p:txBody>
          <a:bodyPr wrap="square">
            <a:spAutoFit/>
          </a:bodyPr>
          <a:lstStyle/>
          <a:p>
            <a:pPr algn="ctr">
              <a:lnSpc>
                <a:spcPct val="150000"/>
              </a:lnSpc>
            </a:pPr>
            <a:r>
              <a:rPr lang="en-US" sz="2000" b="1" i="0" dirty="0">
                <a:solidFill>
                  <a:srgbClr val="2D2D2D"/>
                </a:solidFill>
                <a:effectLst/>
                <a:latin typeface="Times New Roman" panose="02020603050405020304" pitchFamily="18" charset="0"/>
                <a:cs typeface="Times New Roman" panose="02020603050405020304" pitchFamily="18" charset="0"/>
              </a:rPr>
              <a:t>What is ISO certification?</a:t>
            </a:r>
          </a:p>
        </p:txBody>
      </p:sp>
      <p:sp>
        <p:nvSpPr>
          <p:cNvPr id="9" name="TextBox 8">
            <a:extLst>
              <a:ext uri="{FF2B5EF4-FFF2-40B4-BE49-F238E27FC236}">
                <a16:creationId xmlns:a16="http://schemas.microsoft.com/office/drawing/2014/main" id="{0EFD1D5C-1013-E261-6BCE-704E50DE9FA6}"/>
              </a:ext>
            </a:extLst>
          </p:cNvPr>
          <p:cNvSpPr txBox="1"/>
          <p:nvPr/>
        </p:nvSpPr>
        <p:spPr>
          <a:xfrm>
            <a:off x="1120926" y="2034787"/>
            <a:ext cx="10486356" cy="3788858"/>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US" b="1" i="0" dirty="0">
                <a:solidFill>
                  <a:srgbClr val="2D2D2D"/>
                </a:solidFill>
                <a:effectLst/>
                <a:latin typeface="Times New Roman" panose="02020603050405020304" pitchFamily="18" charset="0"/>
                <a:cs typeface="Times New Roman" panose="02020603050405020304" pitchFamily="18" charset="0"/>
              </a:rPr>
              <a:t>ISO certification is a credential </a:t>
            </a:r>
            <a:r>
              <a:rPr lang="en-US" b="0" i="0" dirty="0">
                <a:solidFill>
                  <a:srgbClr val="2D2D2D"/>
                </a:solidFill>
                <a:effectLst/>
                <a:latin typeface="Times New Roman" panose="02020603050405020304" pitchFamily="18" charset="0"/>
                <a:cs typeface="Times New Roman" panose="02020603050405020304" pitchFamily="18" charset="0"/>
              </a:rPr>
              <a:t>that validates a business's fulfillment of requirements relating to quality process standards as defined by the International Standards Organization (ISO). </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The ISO is a non-governmental organization that determines specifications for products, services and systems for quality and efficiency. </a:t>
            </a:r>
          </a:p>
          <a:p>
            <a:pPr marL="285750" indent="-285750" algn="just">
              <a:lnSpc>
                <a:spcPct val="150000"/>
              </a:lnSpc>
              <a:buFont typeface="Wingdings" panose="05000000000000000000" pitchFamily="2" charset="2"/>
              <a:buChar char="q"/>
            </a:pPr>
            <a:r>
              <a:rPr lang="en-US" b="1" i="0" dirty="0">
                <a:solidFill>
                  <a:srgbClr val="2D2D2D"/>
                </a:solidFill>
                <a:effectLst/>
                <a:latin typeface="Times New Roman" panose="02020603050405020304" pitchFamily="18" charset="0"/>
                <a:cs typeface="Times New Roman" panose="02020603050405020304" pitchFamily="18" charset="0"/>
              </a:rPr>
              <a:t>International Organization for Standardization (ISO) </a:t>
            </a:r>
            <a:r>
              <a:rPr lang="en-US" b="0" i="0" dirty="0">
                <a:solidFill>
                  <a:srgbClr val="2D2D2D"/>
                </a:solidFill>
                <a:effectLst/>
                <a:latin typeface="Times New Roman" panose="02020603050405020304" pitchFamily="18" charset="0"/>
                <a:cs typeface="Times New Roman" panose="02020603050405020304" pitchFamily="18" charset="0"/>
              </a:rPr>
              <a:t>certification establishes credibility and trust among consumers, clients and other business partners. </a:t>
            </a:r>
          </a:p>
          <a:p>
            <a:pPr marL="285750" indent="-285750" algn="just">
              <a:lnSpc>
                <a:spcPct val="150000"/>
              </a:lnSpc>
              <a:buFont typeface="Wingdings" panose="05000000000000000000" pitchFamily="2" charset="2"/>
              <a:buChar char="q"/>
            </a:pPr>
            <a:r>
              <a:rPr lang="en-US" b="0" i="0" dirty="0">
                <a:solidFill>
                  <a:srgbClr val="2D2D2D"/>
                </a:solidFill>
                <a:effectLst/>
                <a:latin typeface="Times New Roman" panose="02020603050405020304" pitchFamily="18" charset="0"/>
                <a:cs typeface="Times New Roman" panose="02020603050405020304" pitchFamily="18" charset="0"/>
              </a:rPr>
              <a:t>In today's international marketplace, such a designation validates that an organization adheres to global standards of quality assurance, manufacturing and business.</a:t>
            </a:r>
            <a:endParaRPr lang="en-IN"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endParaRPr lang="en-IN" dirty="0"/>
          </a:p>
        </p:txBody>
      </p:sp>
    </p:spTree>
    <p:extLst>
      <p:ext uri="{BB962C8B-B14F-4D97-AF65-F5344CB8AC3E}">
        <p14:creationId xmlns:p14="http://schemas.microsoft.com/office/powerpoint/2010/main" val="135458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09ADB-DAB4-F95E-29A9-9713AEA0E475}"/>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FB56FBB7-2EFC-0F9D-AEB1-EC1054B4FE22}"/>
              </a:ext>
            </a:extLst>
          </p:cNvPr>
          <p:cNvSpPr>
            <a:spLocks noGrp="1"/>
          </p:cNvSpPr>
          <p:nvPr>
            <p:ph type="sldNum" sz="quarter" idx="12"/>
          </p:nvPr>
        </p:nvSpPr>
        <p:spPr/>
        <p:txBody>
          <a:bodyPr/>
          <a:lstStyle/>
          <a:p>
            <a:fld id="{A633B8D4-71EE-47E7-8936-AB38D818BC28}" type="slidenum">
              <a:rPr lang="en-IN" smtClean="0"/>
              <a:t>7</a:t>
            </a:fld>
            <a:endParaRPr lang="en-IN"/>
          </a:p>
        </p:txBody>
      </p:sp>
      <p:sp>
        <p:nvSpPr>
          <p:cNvPr id="4" name="TextBox 3">
            <a:extLst>
              <a:ext uri="{FF2B5EF4-FFF2-40B4-BE49-F238E27FC236}">
                <a16:creationId xmlns:a16="http://schemas.microsoft.com/office/drawing/2014/main" id="{83FD2682-2721-535F-F13C-0F2C8FB0863E}"/>
              </a:ext>
            </a:extLst>
          </p:cNvPr>
          <p:cNvSpPr txBox="1"/>
          <p:nvPr/>
        </p:nvSpPr>
        <p:spPr>
          <a:xfrm>
            <a:off x="2304660" y="1960517"/>
            <a:ext cx="9395927" cy="3366563"/>
          </a:xfrm>
          <a:prstGeom prst="rect">
            <a:avLst/>
          </a:prstGeom>
          <a:noFill/>
        </p:spPr>
        <p:txBody>
          <a:bodyPr wrap="square">
            <a:spAutoFit/>
          </a:bodyPr>
          <a:lstStyle/>
          <a:p>
            <a:pPr algn="just">
              <a:lnSpc>
                <a:spcPct val="150000"/>
              </a:lnSpc>
            </a:pPr>
            <a:r>
              <a:rPr lang="en-US" b="0" i="0" dirty="0">
                <a:effectLst/>
                <a:latin typeface="Times New Roman" panose="02020603050405020304" pitchFamily="18" charset="0"/>
                <a:cs typeface="Times New Roman" panose="02020603050405020304" pitchFamily="18" charset="0"/>
              </a:rPr>
              <a:t>The credentials relate to specific industries, including </a:t>
            </a:r>
          </a:p>
          <a:p>
            <a:pPr marL="285750" indent="-285750" algn="just">
              <a:lnSpc>
                <a:spcPct val="150000"/>
              </a:lnSpc>
              <a:buFont typeface="Wingdings" panose="05000000000000000000" pitchFamily="2" charset="2"/>
              <a:buChar char="q"/>
            </a:pPr>
            <a:r>
              <a:rPr lang="en-US" b="0" i="0" dirty="0">
                <a:effectLst/>
                <a:latin typeface="Times New Roman" panose="02020603050405020304" pitchFamily="18" charset="0"/>
                <a:cs typeface="Times New Roman" panose="02020603050405020304" pitchFamily="18" charset="0"/>
              </a:rPr>
              <a:t>Agriculture</a:t>
            </a:r>
          </a:p>
          <a:p>
            <a:pPr marL="285750" indent="-285750" algn="just">
              <a:lnSpc>
                <a:spcPct val="150000"/>
              </a:lnSpc>
              <a:buFont typeface="Wingdings" panose="05000000000000000000" pitchFamily="2" charset="2"/>
              <a:buChar char="q"/>
            </a:pPr>
            <a:r>
              <a:rPr lang="en-US" b="0" i="0" dirty="0">
                <a:effectLst/>
                <a:latin typeface="Times New Roman" panose="02020603050405020304" pitchFamily="18" charset="0"/>
                <a:cs typeface="Times New Roman" panose="02020603050405020304" pitchFamily="18" charset="0"/>
              </a:rPr>
              <a:t>Food safety</a:t>
            </a:r>
          </a:p>
          <a:p>
            <a:pPr marL="285750" indent="-285750" algn="just">
              <a:lnSpc>
                <a:spcPct val="150000"/>
              </a:lnSpc>
              <a:buFont typeface="Wingdings" panose="05000000000000000000" pitchFamily="2" charset="2"/>
              <a:buChar char="q"/>
            </a:pPr>
            <a:r>
              <a:rPr lang="en-US" b="0" i="0" dirty="0">
                <a:effectLst/>
                <a:latin typeface="Times New Roman" panose="02020603050405020304" pitchFamily="18" charset="0"/>
                <a:cs typeface="Times New Roman" panose="02020603050405020304" pitchFamily="18" charset="0"/>
              </a:rPr>
              <a:t>Health care</a:t>
            </a:r>
          </a:p>
          <a:p>
            <a:pPr marL="285750" indent="-285750" algn="just">
              <a:lnSpc>
                <a:spcPct val="150000"/>
              </a:lnSpc>
              <a:buFont typeface="Wingdings" panose="05000000000000000000" pitchFamily="2" charset="2"/>
              <a:buChar char="q"/>
            </a:pPr>
            <a:r>
              <a:rPr lang="en-US" b="0" i="0" dirty="0">
                <a:effectLst/>
                <a:latin typeface="Times New Roman" panose="02020603050405020304" pitchFamily="18" charset="0"/>
                <a:cs typeface="Times New Roman" panose="02020603050405020304" pitchFamily="18" charset="0"/>
              </a:rPr>
              <a:t>Manufacturing</a:t>
            </a:r>
          </a:p>
          <a:p>
            <a:pPr marL="285750"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Occupational health and safety</a:t>
            </a:r>
            <a:endParaRPr lang="en-US" i="0" dirty="0">
              <a:effectLst/>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Risk management</a:t>
            </a:r>
            <a:endParaRPr lang="en-US" i="0" dirty="0">
              <a:effectLst/>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n-US" b="0" i="0" dirty="0">
                <a:effectLst/>
                <a:latin typeface="Times New Roman" panose="02020603050405020304" pitchFamily="18" charset="0"/>
                <a:cs typeface="Times New Roman" panose="02020603050405020304" pitchFamily="18" charset="0"/>
              </a:rPr>
              <a:t>Technology</a:t>
            </a:r>
          </a:p>
        </p:txBody>
      </p:sp>
      <p:sp>
        <p:nvSpPr>
          <p:cNvPr id="6" name="TextBox 5">
            <a:extLst>
              <a:ext uri="{FF2B5EF4-FFF2-40B4-BE49-F238E27FC236}">
                <a16:creationId xmlns:a16="http://schemas.microsoft.com/office/drawing/2014/main" id="{64CD62DD-921C-AAB4-E751-CFDAE8083B42}"/>
              </a:ext>
            </a:extLst>
          </p:cNvPr>
          <p:cNvSpPr txBox="1"/>
          <p:nvPr/>
        </p:nvSpPr>
        <p:spPr>
          <a:xfrm>
            <a:off x="4606990" y="926579"/>
            <a:ext cx="2913483" cy="400110"/>
          </a:xfrm>
          <a:prstGeom prst="rect">
            <a:avLst/>
          </a:prstGeom>
          <a:solidFill>
            <a:schemeClr val="accent4">
              <a:lumMod val="20000"/>
              <a:lumOff val="80000"/>
            </a:schemeClr>
          </a:solidFill>
        </p:spPr>
        <p:txBody>
          <a:bodyPr wrap="square">
            <a:spAutoFit/>
          </a:bodyPr>
          <a:lstStyle/>
          <a:p>
            <a:pPr algn="l"/>
            <a:r>
              <a:rPr lang="en-US" sz="2000" b="1" i="0" dirty="0">
                <a:solidFill>
                  <a:srgbClr val="2D2D2D"/>
                </a:solidFill>
                <a:effectLst/>
                <a:latin typeface="Times New Roman" panose="02020603050405020304" pitchFamily="18" charset="0"/>
                <a:cs typeface="Times New Roman" panose="02020603050405020304" pitchFamily="18" charset="0"/>
              </a:rPr>
              <a:t>Some ISO certifications</a:t>
            </a:r>
            <a:endParaRPr lang="en-US" sz="2000" b="1" dirty="0">
              <a:solidFill>
                <a:srgbClr val="2D2D2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00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7991F-DCB1-7B5E-8886-C45B9CF0622A}"/>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2A620C0C-8251-92A5-3C0D-5E1F4286FCC4}"/>
              </a:ext>
            </a:extLst>
          </p:cNvPr>
          <p:cNvSpPr>
            <a:spLocks noGrp="1"/>
          </p:cNvSpPr>
          <p:nvPr>
            <p:ph type="sldNum" sz="quarter" idx="12"/>
          </p:nvPr>
        </p:nvSpPr>
        <p:spPr/>
        <p:txBody>
          <a:bodyPr/>
          <a:lstStyle/>
          <a:p>
            <a:fld id="{A633B8D4-71EE-47E7-8936-AB38D818BC28}" type="slidenum">
              <a:rPr lang="en-IN" smtClean="0"/>
              <a:t>8</a:t>
            </a:fld>
            <a:endParaRPr lang="en-IN"/>
          </a:p>
        </p:txBody>
      </p:sp>
      <p:sp>
        <p:nvSpPr>
          <p:cNvPr id="4" name="TextBox 3">
            <a:extLst>
              <a:ext uri="{FF2B5EF4-FFF2-40B4-BE49-F238E27FC236}">
                <a16:creationId xmlns:a16="http://schemas.microsoft.com/office/drawing/2014/main" id="{33C58CFD-2DD5-7FDD-24BE-8503698B3A86}"/>
              </a:ext>
            </a:extLst>
          </p:cNvPr>
          <p:cNvSpPr txBox="1"/>
          <p:nvPr/>
        </p:nvSpPr>
        <p:spPr>
          <a:xfrm>
            <a:off x="4935070" y="735105"/>
            <a:ext cx="2321859" cy="400110"/>
          </a:xfrm>
          <a:prstGeom prst="rect">
            <a:avLst/>
          </a:prstGeom>
          <a:solidFill>
            <a:schemeClr val="accent6">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Role of ISO</a:t>
            </a:r>
            <a:endParaRPr lang="en-IN"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47BE8F3-F87E-5A1E-17FE-7DD52814E297}"/>
              </a:ext>
            </a:extLst>
          </p:cNvPr>
          <p:cNvSpPr txBox="1"/>
          <p:nvPr/>
        </p:nvSpPr>
        <p:spPr>
          <a:xfrm>
            <a:off x="1353669" y="2196540"/>
            <a:ext cx="10304929" cy="2230739"/>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ISO makes trade between countries easier and fairer.</a:t>
            </a:r>
          </a:p>
          <a:p>
            <a:pPr marL="285750" indent="-285750" algn="just">
              <a:lnSpc>
                <a:spcPct val="20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ISO provide governments with a technical base for health, safety and environmental legislation.</a:t>
            </a:r>
          </a:p>
          <a:p>
            <a:pPr marL="285750" indent="-285750" algn="just">
              <a:lnSpc>
                <a:spcPct val="20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ISO helps in </a:t>
            </a:r>
            <a:r>
              <a:rPr lang="en-US" b="1" dirty="0">
                <a:latin typeface="Times New Roman" panose="02020603050405020304" pitchFamily="18" charset="0"/>
                <a:cs typeface="Times New Roman" panose="02020603050405020304" pitchFamily="18" charset="0"/>
              </a:rPr>
              <a:t>transferring technology</a:t>
            </a:r>
            <a:r>
              <a:rPr lang="en-US" dirty="0">
                <a:latin typeface="Times New Roman" panose="02020603050405020304" pitchFamily="18" charset="0"/>
                <a:cs typeface="Times New Roman" panose="02020603050405020304" pitchFamily="18" charset="0"/>
              </a:rPr>
              <a:t> to developing countries.</a:t>
            </a:r>
          </a:p>
          <a:p>
            <a:pPr marL="285750" indent="-285750" algn="just">
              <a:lnSpc>
                <a:spcPct val="20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ISO standards ensure safety and quality of products and services to customers and other users.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09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4F6CC-7E97-C1C8-CC0D-53C1C82C28EC}"/>
              </a:ext>
            </a:extLst>
          </p:cNvPr>
          <p:cNvSpPr>
            <a:spLocks noGrp="1"/>
          </p:cNvSpPr>
          <p:nvPr>
            <p:ph type="dt" sz="half" idx="10"/>
          </p:nvPr>
        </p:nvSpPr>
        <p:spPr/>
        <p:txBody>
          <a:bodyPr/>
          <a:lstStyle/>
          <a:p>
            <a:fld id="{386C817D-0B5D-47F7-A6A4-9C1EAD3FD9AF}" type="datetime1">
              <a:rPr lang="en-IN" smtClean="0"/>
              <a:t>24-02-2024</a:t>
            </a:fld>
            <a:endParaRPr lang="en-IN"/>
          </a:p>
        </p:txBody>
      </p:sp>
      <p:sp>
        <p:nvSpPr>
          <p:cNvPr id="3" name="Slide Number Placeholder 2">
            <a:extLst>
              <a:ext uri="{FF2B5EF4-FFF2-40B4-BE49-F238E27FC236}">
                <a16:creationId xmlns:a16="http://schemas.microsoft.com/office/drawing/2014/main" id="{492C628C-833B-2860-F0E3-C9A0742C0FD4}"/>
              </a:ext>
            </a:extLst>
          </p:cNvPr>
          <p:cNvSpPr>
            <a:spLocks noGrp="1"/>
          </p:cNvSpPr>
          <p:nvPr>
            <p:ph type="sldNum" sz="quarter" idx="12"/>
          </p:nvPr>
        </p:nvSpPr>
        <p:spPr/>
        <p:txBody>
          <a:bodyPr/>
          <a:lstStyle/>
          <a:p>
            <a:fld id="{A633B8D4-71EE-47E7-8936-AB38D818BC28}" type="slidenum">
              <a:rPr lang="en-IN" smtClean="0"/>
              <a:t>9</a:t>
            </a:fld>
            <a:endParaRPr lang="en-IN"/>
          </a:p>
        </p:txBody>
      </p:sp>
      <p:pic>
        <p:nvPicPr>
          <p:cNvPr id="5" name="Picture 4">
            <a:extLst>
              <a:ext uri="{FF2B5EF4-FFF2-40B4-BE49-F238E27FC236}">
                <a16:creationId xmlns:a16="http://schemas.microsoft.com/office/drawing/2014/main" id="{45283357-0281-3745-CB3B-8012879CF6BD}"/>
              </a:ext>
            </a:extLst>
          </p:cNvPr>
          <p:cNvPicPr>
            <a:picLocks noChangeAspect="1"/>
          </p:cNvPicPr>
          <p:nvPr/>
        </p:nvPicPr>
        <p:blipFill rotWithShape="1">
          <a:blip r:embed="rId2"/>
          <a:srcRect l="24949" t="18775" r="41684" b="13061"/>
          <a:stretch/>
        </p:blipFill>
        <p:spPr>
          <a:xfrm>
            <a:off x="3097763" y="136524"/>
            <a:ext cx="5710334" cy="6490435"/>
          </a:xfrm>
          <a:prstGeom prst="rect">
            <a:avLst/>
          </a:prstGeom>
        </p:spPr>
      </p:pic>
    </p:spTree>
    <p:extLst>
      <p:ext uri="{BB962C8B-B14F-4D97-AF65-F5344CB8AC3E}">
        <p14:creationId xmlns:p14="http://schemas.microsoft.com/office/powerpoint/2010/main" val="2655143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3720</TotalTime>
  <Words>2749</Words>
  <Application>Microsoft Office PowerPoint</Application>
  <PresentationFormat>Widescreen</PresentationFormat>
  <Paragraphs>311</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Algerian</vt:lpstr>
      <vt:lpstr>Arial</vt:lpstr>
      <vt:lpstr>Calibri</vt:lpstr>
      <vt:lpstr>Calibri Light</vt:lpstr>
      <vt:lpstr>Cambria</vt:lpstr>
      <vt:lpstr>Cambria-Bold</vt:lpstr>
      <vt:lpstr>Noto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SHOHEB MANYAR</dc:creator>
  <cp:lastModifiedBy>SHOHEB MANYAR</cp:lastModifiedBy>
  <cp:revision>32</cp:revision>
  <dcterms:created xsi:type="dcterms:W3CDTF">2023-01-10T08:01:58Z</dcterms:created>
  <dcterms:modified xsi:type="dcterms:W3CDTF">2024-02-24T08:50:00Z</dcterms:modified>
</cp:coreProperties>
</file>