
<file path=[Content_Types].xml><?xml version="1.0" encoding="utf-8"?>
<Types xmlns="http://schemas.openxmlformats.org/package/2006/content-types">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1" r:id="rId7"/>
    <p:sldId id="262" r:id="rId8"/>
    <p:sldId id="263" r:id="rId9"/>
    <p:sldId id="264" r:id="rId10"/>
    <p:sldId id="265" r:id="rId11"/>
    <p:sldId id="266" r:id="rId12"/>
    <p:sldId id="27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372.98804" units="1/cm"/>
          <inkml:channelProperty channel="Y" name="resolution" value="650.78448" units="1/cm"/>
        </inkml:channelProperties>
      </inkml:inkSource>
      <inkml:timestamp xml:id="ts0" timeString="2023-10-26T10:21:54.967"/>
    </inkml:context>
    <inkml:brush xml:id="br0">
      <inkml:brushProperty name="width" value="0.05292" units="cm"/>
      <inkml:brushProperty name="height" value="0.05292" units="cm"/>
      <inkml:brushProperty name="color" value="#FF0000"/>
    </inkml:brush>
  </inkml:definitions>
  <inkml:trace contextRef="#ctx0" brushRef="#br0">8170 6192,'-4'-6,"-5"-1,9 7,0 0,-19-8,19 8,-20-7,-6 3,-3 2,-1 2,0 8,-4-1,-2 6,36-13,-38 18,7 1,31-19,-22 19,13 1,19-4,17-6,14-6,15-1,12-6,8-2,13 0,10-2,11 3,7 0,10 5,8 6,8 5,1 4,1 6,-7 4,-7-1,-8 6,-12 2,-14 0,-8 5,-11 5,-9-1,-15 1,-10 0,-12 0,-5 2,-16 0,-9 7,-11 1,-13 1,-12 4,-12 3,-10 2,-13 1,5 4,5-2,11-3,15-5,13-8,14-1,11-5,18-6,9-2,16-2,19-3,16-4,9-3,17-3,11-4,2-3,10-4,0 1,1-3,-2 0,-5 2,-8 0,-9-1,-8 0,-20 1,-11-1,-14 0,-56-9,43 5,-43-5,31 7,-31-7,23 6,-23-6,13 6,-13-6,7 6,-7-6,-1 8,-8-4,9-4,-13 5,-1-5,14 0</inkml:trace>
  <inkml:trace contextRef="#ctx0" brushRef="#br0" timeOffset="533.05">11513 7692,'0'0,"10"8,6 6,12 4,-2 4,5 2,1 1,7 3,-2-1,3 0,-3 1,-2-2,-4 1,0-3,-5-4,-26-20,28 23,-28-23,21 18,-21-18,19 17,-19-17,11 14,-11-14,3 11,-3-11,-3 8,-7-1,-10 1,-4-4,-7 2,-4-1,-4-1,-6 1,-6 4,-4-3,-5 3,-2 1,-1 3,2-3</inkml:trace>
  <inkml:trace contextRef="#ctx0" brushRef="#br0" timeOffset="3155.21">10799 6675,'2'2,"4"7,5 4,5 1,4 4,2 1,5 4,3-1,6 3,9 1,1 1,1 0,-2 1,-5-2,-7-3,-4-4,-29-19,29 20,-29-20,22 16,-5-5</inkml:trace>
  <inkml:trace contextRef="#ctx0" brushRef="#br0" timeOffset="3521.84">11262 6726,'1'8,"-4"5,-7 5,-2 2,-8-1,-6 4,-4-3,-3 4,-2-2,-1 5,-1-2,0 0,2 0,0 2,3-3,3 4,3-3,26-25,-22 26</inkml:trace>
  <inkml:trace contextRef="#ctx0" brushRef="#br0" timeOffset="4815.14">5517 6443,'-2'13,"-1"8,-3 2,0 4,6-27,-6 29,2 0,1 4,-4-3,7-30,-2 28,2-28,-4 23,4-23,-3 19,3-19,-2 12,2-12,-4 4,1-10,-4-12,3-3,-1-6,4-4,1-3,-2-3,4-1,1-1,4-5,0 1,2 0,0-4,1 0,0 2,1-3,0 0,1-1,-3 2,2 2,3 0,-2-1,0 4,1-2,-1 3,1 3,-13 38,10-36,-2 2,-8 34,10-33,-10 33,7-25,-7 25,6-22,-1 9,-5 13,7-2,2 9,2 8,3 5,-3 7,-2 1,1 5,0 3,-2 2,0 4,-1-1,-1 0,3 2,2 2,-2 1,6-3,0 3,3 0,4-5,1 1,0 0,2-3,1-2,-2-1,4-5,-5-3,-1-2,-22-26,23 25,-23-25,18 23,-18-23,14 20,-10-10</inkml:trace>
  <inkml:trace contextRef="#ctx0" brushRef="#br0" timeOffset="5035.51">5381 6322,'3'-8,"12"-1,8-3,12-3,4-2,7 1,4 0,0-2,-4 0</inkml:trace>
  <inkml:trace contextRef="#ctx0" brushRef="#br0" timeOffset="5479.56">6287 5935,'-8'0,"-13"1,-7 5,-6 1,-5 5,4 2,6 0,29-14,-25 16,5 4,20-20,-9 22,9 2,15 2,10-4,7-5,8-1,5-5,1-1,2-1,-2 1,-9 0,-37-10,34 11,-8 2,-26-13,20 16,-11 3,-12 5,-11-3,-9 1,-8-4,-2 2,0-2,1-6,32-12,-29 11,29-11,-25 10,8-7,12-12,14-7</inkml:trace>
  <inkml:trace contextRef="#ctx0" brushRef="#br0" timeOffset="5794.85">6785 6031,'3'12,"2"8,-2 5,-2 6,-1 11,0-4,5 0,0 0,3 1,4-1,-2 4,0 0,3-1,-5-1,-1-3,-2-1,2-2,-7-34,9 30,-3-7</inkml:trace>
  <inkml:trace contextRef="#ctx0" brushRef="#br0" timeOffset="6136.84">6630 5926,'10'-6,"9"-6,11-4,2-2,3 5,2 8,-7 1,0 11,-3 2,1 8,-3 2,-5 5,-4 3,-6 2,-7-2,-5 3,-7-4,-3 2,-5-4,-3 0,-9-1,-2-5,-3-4,2-9</inkml:trace>
  <inkml:trace contextRef="#ctx0" brushRef="#br0" timeOffset="6445.03">7208 5928,'2'10,"-2"6,-1 2,-1 7,0 2,1-1,1 4,0-30,3 29,0 0,-3-29,6 24,5-8,0-17</inkml:trace>
  <inkml:trace contextRef="#ctx0" brushRef="#br0" timeOffset="6637.91">7122 5678,'0'0,"3"-1,-3 1</inkml:trace>
  <inkml:trace contextRef="#ctx0" brushRef="#br0" timeOffset="8211.93">7372 6132,'5'-2,"-5"2,6-10,3-6,0-6,4-5,2-2,0-2,1-3,5 1,2 1,-5 0,4 3,-22 29,20-27,-3-1,-17 28,15-27,-6 1,-5 1,-11 5,-6 3,-12 6,-11 8,-3 3,-5 2,2 8,5 0,37-10,-31 11,31-11,-19 10,8 5,14-2,13-1,10-5,7 3,11-3,3-1,0 2,3-1,-3 2,-4 0,-7 4,-4 0,-8 2,-24-15,19 18,-5-1,-14-17,5 22,-9 1,-14 0,-8 2,-4-2,-2-1,0-3,32-19,-28 20,28-20,-24 16,24-16,-21 14,12 1,10-2,7-2,12-2,3-4,8-5,7-3,6-7,2-6,2-9,4-8,-2 0,0-3,-7 1,-5 1,-5 2,-33 32,27-28,-27 28,18-25,-18 25,8-21,-8 21,3-18,-3 18,-6-10,-6 7,12 3,-16 3,-2 8,18-11,-16 18,2 4,3 3,6 0,5-25,1 24,6 0,-7-24,11 22,7-6,6-5,2-4,3-4,1-6,0-4,-3-4,3-2,-1-4,-5-3,-1-2,-2 1,-4-3,-2 1,0 4,-15 19,11-20,-11 20,13-17,-13 17,10-13,-4 7,1 9,-7-3,4 10,-3 8,-2 7,-2-2,3-23,-3 24,3-24,-1 23,2-4,-1-19,5 17,-5-17,9 12,7-4,5-5,5-7,0-2,0-6,-1-5,1-1,-1-3,1-2,-7 0,0-1,-4 1,0 2,-4-1,-11 22,8-21,-8 21,9-21,-9 21,7-20,-7 20,7-15,-7 15,9-10,6 7,-15 3,10 4,3 8,-4 6,0 1,-1 4,-2 0,-2 4,0 2,-2 2,0 3,-1 4,2 0,1 3,-1 1,3 4,-2-3,-1 2,3-3,0-1,-1-1,4-2,1-4,1-2,7-2,2-5,5-5,8-5,3-6,3-9,-3-11</inkml:trace>
  <inkml:trace contextRef="#ctx0" brushRef="#br0" timeOffset="8490.79">8108 5622,'0'0</inkml:trace>
  <inkml:trace contextRef="#ctx0" brushRef="#br0" timeOffset="13564">15503 8352,'-16'-13,"-9"-4,-9-6,-8-4,-4 0,-6-4,-1 1,-7 1,-1 3,-7-2,-4 3,-5 1,-2-1,-5 0,-7 1,-1-1,-7-1,-4 2,-5 0,-5 3,-4 1,-5 1,-1 3,-4 3,0-2,-3 6,0 2,-3 4,1 3,-2 4,1 3,2 4,2 1,5 3,1 2,4 3,4 1,1 3,5 4,5 0,2 3,6 1,4 2,3 1,12-2,0 5,7-2,7 4,4-2,5-1,10 1,1-1,9-1,6 0,7-2,1 1,10-2,5 3,4-1,7-2,3 2,8-3,1 1,7-1,5-1,3 1,6-1,2 0,3-3,7 1,-1 1,11 1,4-1,-1 1,8-1,5-1,-4 4,7-2,1 3,3-4,1-2,1 0,4-3,5-1,3 0,2-2,5-2,2 0,7-3,1 0,3 0,4 0,0-4,-1 1,6-3,-1-3,4-3,-1-1,-1-1,6-6,1 1,3-1,-1-4,-1 2,1 0,-6-2,-6-3,-1 0,-9-3,-10-4,-3-3,-8-5,-10-5,-4-3,-9-4,-4-1,-6-1,-6 1,-4-1,-3 1,-3-1,-5 0,-4 0,-7-1,-4 2,-5-2,-4 0,-3 0,-6 0,-6 0,-6 0,-5 0,-7 1,-10-1,-5-1,-6 0,-8-1,-6 0,-4 0,-12 3,-8-1,-6 3,-10 4,-7 1,-11 4,-10 2,-13-2,-3 2</inkml:trace>
  <inkml:trace contextRef="#ctx0" brushRef="#br0" timeOffset="40532.38">10221 14535,'0'0,"1"2,-1-2,1 4,-1-4,2 7,-2 7,-9-1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2E43DE4-151E-401C-98C5-53D3F9B611F7}" type="datetimeFigureOut">
              <a:rPr lang="en-IN" smtClean="0"/>
              <a:t>21-11-23</a:t>
            </a:fld>
            <a:endParaRPr lang="en-IN"/>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IN"/>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62372F4-A114-47D7-8794-0D7D2D582708}" type="slidenum">
              <a:rPr lang="en-IN" smtClean="0"/>
              <a:t>‹#›</a:t>
            </a:fld>
            <a:endParaRPr lang="en-IN"/>
          </a:p>
        </p:txBody>
      </p:sp>
    </p:spTree>
    <p:extLst>
      <p:ext uri="{BB962C8B-B14F-4D97-AF65-F5344CB8AC3E}">
        <p14:creationId xmlns:p14="http://schemas.microsoft.com/office/powerpoint/2010/main" val="34839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43DE4-151E-401C-98C5-53D3F9B611F7}" type="datetimeFigureOut">
              <a:rPr lang="en-IN" smtClean="0"/>
              <a:t>21-11-23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2372F4-A114-47D7-8794-0D7D2D582708}" type="slidenum">
              <a:rPr lang="en-IN" smtClean="0"/>
              <a:t>‹#›</a:t>
            </a:fld>
            <a:endParaRPr lang="en-IN"/>
          </a:p>
        </p:txBody>
      </p:sp>
    </p:spTree>
    <p:extLst>
      <p:ext uri="{BB962C8B-B14F-4D97-AF65-F5344CB8AC3E}">
        <p14:creationId xmlns:p14="http://schemas.microsoft.com/office/powerpoint/2010/main" val="179518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2E43DE4-151E-401C-98C5-53D3F9B611F7}" type="datetimeFigureOut">
              <a:rPr lang="en-IN" smtClean="0"/>
              <a:t>21-11-23</a:t>
            </a:fld>
            <a:endParaRPr lang="en-IN"/>
          </a:p>
        </p:txBody>
      </p:sp>
      <p:sp>
        <p:nvSpPr>
          <p:cNvPr id="5" name="Footer Placeholder 4"/>
          <p:cNvSpPr>
            <a:spLocks noGrp="1"/>
          </p:cNvSpPr>
          <p:nvPr>
            <p:ph type="ftr" sz="quarter" idx="11"/>
          </p:nvPr>
        </p:nvSpPr>
        <p:spPr>
          <a:xfrm>
            <a:off x="774923" y="5951811"/>
            <a:ext cx="7896279" cy="365125"/>
          </a:xfrm>
        </p:spPr>
        <p:txBody>
          <a:bodyPr/>
          <a:lstStyle/>
          <a:p>
            <a:endParaRPr lang="en-IN"/>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62372F4-A114-47D7-8794-0D7D2D582708}" type="slidenum">
              <a:rPr lang="en-IN" smtClean="0"/>
              <a:t>‹#›</a:t>
            </a:fld>
            <a:endParaRPr lang="en-IN"/>
          </a:p>
        </p:txBody>
      </p:sp>
    </p:spTree>
    <p:extLst>
      <p:ext uri="{BB962C8B-B14F-4D97-AF65-F5344CB8AC3E}">
        <p14:creationId xmlns:p14="http://schemas.microsoft.com/office/powerpoint/2010/main" val="24375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43DE4-151E-401C-98C5-53D3F9B611F7}" type="datetimeFigureOut">
              <a:rPr lang="en-IN" smtClean="0"/>
              <a:t>21-11-23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558300" y="5956137"/>
            <a:ext cx="1052508" cy="365125"/>
          </a:xfrm>
        </p:spPr>
        <p:txBody>
          <a:bodyPr/>
          <a:lstStyle/>
          <a:p>
            <a:fld id="{162372F4-A114-47D7-8794-0D7D2D582708}" type="slidenum">
              <a:rPr lang="en-IN" smtClean="0"/>
              <a:t>‹#›</a:t>
            </a:fld>
            <a:endParaRPr lang="en-IN"/>
          </a:p>
        </p:txBody>
      </p:sp>
    </p:spTree>
    <p:extLst>
      <p:ext uri="{BB962C8B-B14F-4D97-AF65-F5344CB8AC3E}">
        <p14:creationId xmlns:p14="http://schemas.microsoft.com/office/powerpoint/2010/main" val="128118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2E43DE4-151E-401C-98C5-53D3F9B611F7}" type="datetimeFigureOut">
              <a:rPr lang="en-IN" smtClean="0"/>
              <a:t>21-11-23</a:t>
            </a:fld>
            <a:endParaRPr lang="en-IN"/>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62372F4-A114-47D7-8794-0D7D2D582708}" type="slidenum">
              <a:rPr lang="en-IN" smtClean="0"/>
              <a:t>‹#›</a:t>
            </a:fld>
            <a:endParaRPr lang="en-IN"/>
          </a:p>
        </p:txBody>
      </p:sp>
    </p:spTree>
    <p:extLst>
      <p:ext uri="{BB962C8B-B14F-4D97-AF65-F5344CB8AC3E}">
        <p14:creationId xmlns:p14="http://schemas.microsoft.com/office/powerpoint/2010/main" val="156148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E43DE4-151E-401C-98C5-53D3F9B611F7}" type="datetimeFigureOut">
              <a:rPr lang="en-IN" smtClean="0"/>
              <a:t>21-11-23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2372F4-A114-47D7-8794-0D7D2D582708}" type="slidenum">
              <a:rPr lang="en-IN" smtClean="0"/>
              <a:t>‹#›</a:t>
            </a:fld>
            <a:endParaRPr lang="en-IN"/>
          </a:p>
        </p:txBody>
      </p:sp>
    </p:spTree>
    <p:extLst>
      <p:ext uri="{BB962C8B-B14F-4D97-AF65-F5344CB8AC3E}">
        <p14:creationId xmlns:p14="http://schemas.microsoft.com/office/powerpoint/2010/main" val="52840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E43DE4-151E-401C-98C5-53D3F9B611F7}" type="datetimeFigureOut">
              <a:rPr lang="en-IN" smtClean="0"/>
              <a:t>21-11-23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62372F4-A114-47D7-8794-0D7D2D582708}" type="slidenum">
              <a:rPr lang="en-IN" smtClean="0"/>
              <a:t>‹#›</a:t>
            </a:fld>
            <a:endParaRPr lang="en-IN"/>
          </a:p>
        </p:txBody>
      </p:sp>
    </p:spTree>
    <p:extLst>
      <p:ext uri="{BB962C8B-B14F-4D97-AF65-F5344CB8AC3E}">
        <p14:creationId xmlns:p14="http://schemas.microsoft.com/office/powerpoint/2010/main" val="194464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E43DE4-151E-401C-98C5-53D3F9B611F7}" type="datetimeFigureOut">
              <a:rPr lang="en-IN" smtClean="0"/>
              <a:t>21-11-23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62372F4-A114-47D7-8794-0D7D2D582708}" type="slidenum">
              <a:rPr lang="en-IN" smtClean="0"/>
              <a:t>‹#›</a:t>
            </a:fld>
            <a:endParaRPr lang="en-IN"/>
          </a:p>
        </p:txBody>
      </p:sp>
    </p:spTree>
    <p:extLst>
      <p:ext uri="{BB962C8B-B14F-4D97-AF65-F5344CB8AC3E}">
        <p14:creationId xmlns:p14="http://schemas.microsoft.com/office/powerpoint/2010/main" val="60107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43DE4-151E-401C-98C5-53D3F9B611F7}" type="datetimeFigureOut">
              <a:rPr lang="en-IN" smtClean="0"/>
              <a:t>21-11-23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62372F4-A114-47D7-8794-0D7D2D582708}" type="slidenum">
              <a:rPr lang="en-IN" smtClean="0"/>
              <a:t>‹#›</a:t>
            </a:fld>
            <a:endParaRPr lang="en-IN"/>
          </a:p>
        </p:txBody>
      </p:sp>
    </p:spTree>
    <p:extLst>
      <p:ext uri="{BB962C8B-B14F-4D97-AF65-F5344CB8AC3E}">
        <p14:creationId xmlns:p14="http://schemas.microsoft.com/office/powerpoint/2010/main" val="179021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2E43DE4-151E-401C-98C5-53D3F9B611F7}" type="datetimeFigureOut">
              <a:rPr lang="en-IN" smtClean="0"/>
              <a:t>21-11-23</a:t>
            </a:fld>
            <a:endParaRPr lang="en-IN"/>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62372F4-A114-47D7-8794-0D7D2D582708}" type="slidenum">
              <a:rPr lang="en-IN" smtClean="0"/>
              <a:t>‹#›</a:t>
            </a:fld>
            <a:endParaRPr lang="en-IN"/>
          </a:p>
        </p:txBody>
      </p:sp>
    </p:spTree>
    <p:extLst>
      <p:ext uri="{BB962C8B-B14F-4D97-AF65-F5344CB8AC3E}">
        <p14:creationId xmlns:p14="http://schemas.microsoft.com/office/powerpoint/2010/main" val="45551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E43DE4-151E-401C-98C5-53D3F9B611F7}" type="datetimeFigureOut">
              <a:rPr lang="en-IN" smtClean="0"/>
              <a:t>21-11-23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2372F4-A114-47D7-8794-0D7D2D582708}" type="slidenum">
              <a:rPr lang="en-IN" smtClean="0"/>
              <a:t>‹#›</a:t>
            </a:fld>
            <a:endParaRPr lang="en-IN"/>
          </a:p>
        </p:txBody>
      </p:sp>
    </p:spTree>
    <p:extLst>
      <p:ext uri="{BB962C8B-B14F-4D97-AF65-F5344CB8AC3E}">
        <p14:creationId xmlns:p14="http://schemas.microsoft.com/office/powerpoint/2010/main" val="117737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2E43DE4-151E-401C-98C5-53D3F9B611F7}" type="datetimeFigureOut">
              <a:rPr lang="en-IN" smtClean="0"/>
              <a:t>21-11-23</a:t>
            </a:fld>
            <a:endParaRPr lang="en-IN"/>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IN"/>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62372F4-A114-47D7-8794-0D7D2D582708}" type="slidenum">
              <a:rPr lang="en-IN" smtClean="0"/>
              <a:t>‹#›</a:t>
            </a:fld>
            <a:endParaRPr lang="en-IN"/>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148572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BF76BE-3A7E-CC01-1FA7-95F321AD7429}"/>
              </a:ext>
            </a:extLst>
          </p:cNvPr>
          <p:cNvSpPr>
            <a:spLocks noGrp="1"/>
          </p:cNvSpPr>
          <p:nvPr>
            <p:ph type="ctrTitle"/>
          </p:nvPr>
        </p:nvSpPr>
        <p:spPr/>
        <p:txBody>
          <a:bodyPr>
            <a:normAutofit/>
          </a:bodyPr>
          <a:lstStyle/>
          <a:p>
            <a:pPr algn="ctr"/>
            <a:r>
              <a:rPr lang="en-US" b="1" dirty="0"/>
              <a:t>nonsteroidal anti inflammatory drugs (</a:t>
            </a:r>
            <a:r>
              <a:rPr lang="en-IN" b="1" dirty="0"/>
              <a:t>NSAIDS) </a:t>
            </a:r>
          </a:p>
        </p:txBody>
      </p:sp>
      <p:sp>
        <p:nvSpPr>
          <p:cNvPr id="3" name="Subtitle 2">
            <a:extLst>
              <a:ext uri="{FF2B5EF4-FFF2-40B4-BE49-F238E27FC236}">
                <a16:creationId xmlns="" xmlns:a16="http://schemas.microsoft.com/office/drawing/2014/main" id="{114842E5-F6DE-39F3-5B81-27019DBB73DF}"/>
              </a:ext>
            </a:extLst>
          </p:cNvPr>
          <p:cNvSpPr>
            <a:spLocks noGrp="1"/>
          </p:cNvSpPr>
          <p:nvPr>
            <p:ph type="subTitle" idx="1"/>
          </p:nvPr>
        </p:nvSpPr>
        <p:spPr>
          <a:xfrm>
            <a:off x="1299650" y="3418114"/>
            <a:ext cx="9618720" cy="2612572"/>
          </a:xfrm>
        </p:spPr>
        <p:txBody>
          <a:bodyPr>
            <a:normAutofit/>
          </a:bodyPr>
          <a:lstStyle/>
          <a:p>
            <a:pPr algn="ctr"/>
            <a:r>
              <a:rPr lang="en-IN" sz="2800" dirty="0">
                <a:solidFill>
                  <a:schemeClr val="bg1"/>
                </a:solidFill>
              </a:rPr>
              <a:t>Mr. Suhas Agey</a:t>
            </a:r>
          </a:p>
          <a:p>
            <a:pPr algn="ctr"/>
            <a:r>
              <a:rPr lang="en-IN" sz="2800" dirty="0">
                <a:solidFill>
                  <a:schemeClr val="bg1"/>
                </a:solidFill>
              </a:rPr>
              <a:t>Assistant Professor</a:t>
            </a:r>
          </a:p>
          <a:p>
            <a:pPr algn="ctr"/>
            <a:r>
              <a:rPr lang="en-IN" sz="2800" dirty="0">
                <a:solidFill>
                  <a:schemeClr val="bg1"/>
                </a:solidFill>
              </a:rPr>
              <a:t>Department of Pharmacology</a:t>
            </a:r>
          </a:p>
          <a:p>
            <a:pPr algn="ctr"/>
            <a:r>
              <a:rPr lang="en-IN" sz="2800" dirty="0">
                <a:solidFill>
                  <a:schemeClr val="bg1"/>
                </a:solidFill>
              </a:rPr>
              <a:t>HRPIPER, Shirpur</a:t>
            </a:r>
          </a:p>
        </p:txBody>
      </p:sp>
    </p:spTree>
    <p:extLst>
      <p:ext uri="{BB962C8B-B14F-4D97-AF65-F5344CB8AC3E}">
        <p14:creationId xmlns:p14="http://schemas.microsoft.com/office/powerpoint/2010/main" val="15021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F1EDF31-6175-57DF-8516-DEB6AFAF1BF9}"/>
              </a:ext>
            </a:extLst>
          </p:cNvPr>
          <p:cNvSpPr>
            <a:spLocks noGrp="1"/>
          </p:cNvSpPr>
          <p:nvPr>
            <p:ph idx="4294967295"/>
          </p:nvPr>
        </p:nvSpPr>
        <p:spPr>
          <a:xfrm>
            <a:off x="609600" y="805543"/>
            <a:ext cx="11049000" cy="5725886"/>
          </a:xfrm>
        </p:spPr>
        <p:txBody>
          <a:bodyPr>
            <a:normAutofit lnSpcReduction="10000"/>
          </a:bodyPr>
          <a:lstStyle/>
          <a:p>
            <a:pPr marL="0" indent="0" algn="just">
              <a:buNone/>
            </a:pPr>
            <a:r>
              <a:rPr lang="en-IN" sz="2400" b="1" dirty="0"/>
              <a:t>2 . GIT</a:t>
            </a:r>
          </a:p>
          <a:p>
            <a:pPr algn="just">
              <a:tabLst>
                <a:tab pos="1882775" algn="l"/>
              </a:tabLst>
            </a:pPr>
            <a:r>
              <a:rPr lang="en-US" sz="2400" dirty="0"/>
              <a:t>Salicylic acid released from aspirin irritate gastric mucosa, cause epigastric distress, nausea and vomiting. At high doses, it stimulates CTZ. </a:t>
            </a:r>
            <a:endParaRPr lang="en-IN" sz="2400" dirty="0"/>
          </a:p>
          <a:p>
            <a:pPr algn="just">
              <a:tabLst>
                <a:tab pos="1882775" algn="l"/>
              </a:tabLst>
            </a:pPr>
            <a:r>
              <a:rPr lang="en-US" sz="2400" dirty="0"/>
              <a:t>Aspirin remains unionized and diffusible in the acid gastric juice, but on entering the mucosal cell, it ionizes and becomes in diffusible. This 'ion trapping’ in the gastric mucosal cell enhances </a:t>
            </a:r>
            <a:r>
              <a:rPr lang="en-US" sz="2400" b="1" dirty="0"/>
              <a:t>gastric toxicity. </a:t>
            </a:r>
          </a:p>
          <a:p>
            <a:pPr algn="just">
              <a:tabLst>
                <a:tab pos="1882775" algn="l"/>
              </a:tabLst>
            </a:pPr>
            <a:r>
              <a:rPr lang="en-US" sz="2400" dirty="0"/>
              <a:t>This causes focal necrosis of mucosal cells and capillaries- acute ulcers, erosive gastritis, congestion and microscopic hemorrhages. </a:t>
            </a:r>
          </a:p>
          <a:p>
            <a:pPr marL="0" indent="0" algn="just">
              <a:buNone/>
            </a:pPr>
            <a:r>
              <a:rPr lang="en-US" sz="2800" b="1" dirty="0"/>
              <a:t>3. Blood </a:t>
            </a:r>
          </a:p>
          <a:p>
            <a:pPr algn="just"/>
            <a:r>
              <a:rPr lang="en-US" sz="2400" dirty="0"/>
              <a:t>Aspirin, even in small doses, </a:t>
            </a:r>
            <a:r>
              <a:rPr lang="en-US" sz="2400" b="1" dirty="0"/>
              <a:t>irreversibly inhibits TXA2 synthesis </a:t>
            </a:r>
            <a:r>
              <a:rPr lang="en-US" sz="2400" dirty="0"/>
              <a:t>by platelets. Thus, it interferes with platelet aggregation and bleeding time is prolonged to nearly twice the normal value. </a:t>
            </a:r>
          </a:p>
          <a:p>
            <a:pPr algn="just"/>
            <a:r>
              <a:rPr lang="en-US" sz="2400" dirty="0"/>
              <a:t>Long-term intake of large dose decreases synthesis of clotting factors in liver and predisposes to bleeding. </a:t>
            </a:r>
          </a:p>
        </p:txBody>
      </p:sp>
    </p:spTree>
    <p:extLst>
      <p:ext uri="{BB962C8B-B14F-4D97-AF65-F5344CB8AC3E}">
        <p14:creationId xmlns:p14="http://schemas.microsoft.com/office/powerpoint/2010/main" val="34187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178D17-283A-BAF9-3FBD-75BE45AFB54C}"/>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 xmlns:a16="http://schemas.microsoft.com/office/drawing/2014/main" id="{8C8A1E95-B83D-15DB-9534-983895C29343}"/>
              </a:ext>
            </a:extLst>
          </p:cNvPr>
          <p:cNvSpPr>
            <a:spLocks noGrp="1"/>
          </p:cNvSpPr>
          <p:nvPr>
            <p:ph idx="1"/>
          </p:nvPr>
        </p:nvSpPr>
        <p:spPr>
          <a:xfrm>
            <a:off x="581192" y="2013857"/>
            <a:ext cx="10914123" cy="4767943"/>
          </a:xfrm>
        </p:spPr>
        <p:txBody>
          <a:bodyPr>
            <a:normAutofit/>
          </a:bodyPr>
          <a:lstStyle/>
          <a:p>
            <a:pPr marL="0" indent="0" algn="just">
              <a:buNone/>
            </a:pPr>
            <a:r>
              <a:rPr lang="en-US" sz="2400" b="1" dirty="0"/>
              <a:t>4. other effects of high (anti-inflammatory toxic) doses </a:t>
            </a:r>
          </a:p>
          <a:p>
            <a:pPr algn="just"/>
            <a:r>
              <a:rPr lang="en-IN" sz="2400" dirty="0"/>
              <a:t>Cellular metabolism is enhanced, especially in skeletal muscles, Glucose utilization is increased resulting in fall in blood glucose level (especially in diabetics); liver glycogen is depleted. </a:t>
            </a:r>
          </a:p>
          <a:p>
            <a:pPr algn="just"/>
            <a:r>
              <a:rPr lang="en-US" sz="2400" dirty="0"/>
              <a:t>Respiration is stimulated by direct action on respiratory center as well as due lo increased CO2 production.</a:t>
            </a:r>
          </a:p>
          <a:p>
            <a:pPr algn="just"/>
            <a:r>
              <a:rPr lang="en-US" sz="2400" dirty="0"/>
              <a:t>Aspirin has no direct effect on heart or circulation, but doses which enhance metabolic rate, increase cardiac output indirectly.</a:t>
            </a:r>
          </a:p>
          <a:p>
            <a:pPr algn="just"/>
            <a:r>
              <a:rPr lang="en-US" sz="2400" dirty="0"/>
              <a:t>Aspirin interferes with </a:t>
            </a:r>
            <a:r>
              <a:rPr lang="en-US" sz="2400" dirty="0" err="1"/>
              <a:t>urate</a:t>
            </a:r>
            <a:r>
              <a:rPr lang="en-US" sz="2400" dirty="0"/>
              <a:t> excretion and antagonizes the uricosuric effect of probenecid. </a:t>
            </a:r>
            <a:endParaRPr lang="en-IN" sz="2400" dirty="0"/>
          </a:p>
        </p:txBody>
      </p:sp>
    </p:spTree>
    <p:extLst>
      <p:ext uri="{BB962C8B-B14F-4D97-AF65-F5344CB8AC3E}">
        <p14:creationId xmlns:p14="http://schemas.microsoft.com/office/powerpoint/2010/main" val="39424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8F3638-F30E-2E2D-E05F-D28EB0320A12}"/>
              </a:ext>
            </a:extLst>
          </p:cNvPr>
          <p:cNvSpPr>
            <a:spLocks noGrp="1"/>
          </p:cNvSpPr>
          <p:nvPr>
            <p:ph type="title"/>
          </p:nvPr>
        </p:nvSpPr>
        <p:spPr/>
        <p:txBody>
          <a:bodyPr/>
          <a:lstStyle/>
          <a:p>
            <a:r>
              <a:rPr lang="en-IN" dirty="0"/>
              <a:t>Pharmacokinetics </a:t>
            </a:r>
          </a:p>
        </p:txBody>
      </p:sp>
      <p:sp>
        <p:nvSpPr>
          <p:cNvPr id="3" name="Content Placeholder 2"/>
          <p:cNvSpPr>
            <a:spLocks noGrp="1"/>
          </p:cNvSpPr>
          <p:nvPr>
            <p:ph idx="1"/>
          </p:nvPr>
        </p:nvSpPr>
        <p:spPr>
          <a:xfrm>
            <a:off x="602963" y="2245810"/>
            <a:ext cx="11029615" cy="4154990"/>
          </a:xfrm>
        </p:spPr>
        <p:txBody>
          <a:bodyPr>
            <a:noAutofit/>
          </a:bodyPr>
          <a:lstStyle/>
          <a:p>
            <a:pPr marL="0" indent="0" algn="ctr">
              <a:buNone/>
            </a:pPr>
            <a:r>
              <a:rPr lang="en-IN" sz="2400" dirty="0"/>
              <a:t>Oral Administration</a:t>
            </a:r>
          </a:p>
          <a:p>
            <a:pPr marL="0" indent="0" algn="ctr">
              <a:buNone/>
            </a:pPr>
            <a:endParaRPr lang="en-IN" sz="2400" dirty="0"/>
          </a:p>
          <a:p>
            <a:pPr marL="0" indent="0" algn="ctr">
              <a:buNone/>
            </a:pPr>
            <a:r>
              <a:rPr lang="en-IN" sz="2400" dirty="0"/>
              <a:t>Absorb in stomach and small intestine </a:t>
            </a:r>
          </a:p>
          <a:p>
            <a:pPr marL="0" indent="0" algn="ctr">
              <a:buNone/>
            </a:pPr>
            <a:endParaRPr lang="en-IN" sz="2400" dirty="0"/>
          </a:p>
          <a:p>
            <a:pPr marL="0" indent="0" algn="ctr">
              <a:buNone/>
            </a:pPr>
            <a:r>
              <a:rPr lang="en-IN" sz="2400" dirty="0"/>
              <a:t>80% plasma protein bound</a:t>
            </a:r>
          </a:p>
          <a:p>
            <a:pPr marL="0" indent="0" algn="ctr">
              <a:buNone/>
            </a:pPr>
            <a:endParaRPr lang="en-IN" sz="2400" dirty="0"/>
          </a:p>
          <a:p>
            <a:pPr marL="0" indent="0" algn="ctr">
              <a:buNone/>
            </a:pPr>
            <a:r>
              <a:rPr lang="en-IN" sz="2400" dirty="0"/>
              <a:t>Rapidly </a:t>
            </a:r>
            <a:r>
              <a:rPr lang="en-IN" sz="2400" dirty="0" err="1"/>
              <a:t>deacetylated</a:t>
            </a:r>
            <a:r>
              <a:rPr lang="en-IN" sz="2400" dirty="0"/>
              <a:t> in GI wall and liver</a:t>
            </a:r>
          </a:p>
          <a:p>
            <a:pPr marL="0" indent="0" algn="ctr">
              <a:buNone/>
            </a:pPr>
            <a:endParaRPr lang="en-IN" sz="2400" dirty="0"/>
          </a:p>
          <a:p>
            <a:pPr marL="0" indent="0" algn="ctr">
              <a:buNone/>
            </a:pPr>
            <a:r>
              <a:rPr lang="en-IN" sz="2400" dirty="0"/>
              <a:t>Eliminated from urine </a:t>
            </a:r>
          </a:p>
        </p:txBody>
      </p:sp>
      <p:sp>
        <p:nvSpPr>
          <p:cNvPr id="10" name="Down Arrow 9"/>
          <p:cNvSpPr/>
          <p:nvPr/>
        </p:nvSpPr>
        <p:spPr>
          <a:xfrm>
            <a:off x="6074229" y="5657848"/>
            <a:ext cx="174172" cy="582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6139543" y="2547256"/>
            <a:ext cx="174172" cy="582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own Arrow 12"/>
          <p:cNvSpPr/>
          <p:nvPr/>
        </p:nvSpPr>
        <p:spPr>
          <a:xfrm>
            <a:off x="6139543" y="3526971"/>
            <a:ext cx="174172" cy="582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Down Arrow 13"/>
          <p:cNvSpPr/>
          <p:nvPr/>
        </p:nvSpPr>
        <p:spPr>
          <a:xfrm>
            <a:off x="6117768" y="4569196"/>
            <a:ext cx="174172" cy="5823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53002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C35629-EC8F-D6E8-A529-8FB1516DD926}"/>
              </a:ext>
            </a:extLst>
          </p:cNvPr>
          <p:cNvSpPr>
            <a:spLocks noGrp="1"/>
          </p:cNvSpPr>
          <p:nvPr>
            <p:ph type="title"/>
          </p:nvPr>
        </p:nvSpPr>
        <p:spPr/>
        <p:txBody>
          <a:bodyPr>
            <a:normAutofit/>
          </a:bodyPr>
          <a:lstStyle/>
          <a:p>
            <a:r>
              <a:rPr lang="en-IN" dirty="0"/>
              <a:t>Adverse effects </a:t>
            </a:r>
          </a:p>
        </p:txBody>
      </p:sp>
      <p:sp>
        <p:nvSpPr>
          <p:cNvPr id="3" name="Content Placeholder 2">
            <a:extLst>
              <a:ext uri="{FF2B5EF4-FFF2-40B4-BE49-F238E27FC236}">
                <a16:creationId xmlns="" xmlns:a16="http://schemas.microsoft.com/office/drawing/2014/main" id="{66F4B12F-9BCD-CC18-FBB8-7647C84FE45F}"/>
              </a:ext>
            </a:extLst>
          </p:cNvPr>
          <p:cNvSpPr>
            <a:spLocks noGrp="1"/>
          </p:cNvSpPr>
          <p:nvPr>
            <p:ph idx="1"/>
          </p:nvPr>
        </p:nvSpPr>
        <p:spPr>
          <a:xfrm>
            <a:off x="581193" y="1894114"/>
            <a:ext cx="5895807" cy="4963886"/>
          </a:xfrm>
        </p:spPr>
        <p:txBody>
          <a:bodyPr>
            <a:normAutofit fontScale="92500" lnSpcReduction="20000"/>
          </a:bodyPr>
          <a:lstStyle/>
          <a:p>
            <a:pPr algn="just"/>
            <a:r>
              <a:rPr lang="en-IN" sz="2800" dirty="0"/>
              <a:t>Gastrointestinal disturbances, especially gastric bleeding.</a:t>
            </a:r>
          </a:p>
          <a:p>
            <a:pPr algn="just"/>
            <a:r>
              <a:rPr lang="en-IN" sz="2800" dirty="0"/>
              <a:t>In high dosage can cause </a:t>
            </a:r>
            <a:r>
              <a:rPr lang="en-IN" sz="2800" b="1" dirty="0"/>
              <a:t>‘salicylism’ </a:t>
            </a:r>
            <a:r>
              <a:rPr lang="en-IN" sz="2800" dirty="0"/>
              <a:t>(tinnitus, vertigo, reduced hearing); allergic reactions occasionally; renal toxicity rarely.</a:t>
            </a:r>
          </a:p>
          <a:p>
            <a:pPr algn="just"/>
            <a:r>
              <a:rPr lang="en-IN" sz="2800" dirty="0"/>
              <a:t>Can cause the potentially fatal Reye’s syndrome (encephalopathy &amp; liver disorder) in children after a viral infection.</a:t>
            </a:r>
          </a:p>
          <a:p>
            <a:pPr algn="just"/>
            <a:r>
              <a:rPr lang="en-IN" sz="2800" dirty="0"/>
              <a:t>At therapeutic dose it can cause hyperuricemia.</a:t>
            </a:r>
          </a:p>
          <a:p>
            <a:pPr algn="just"/>
            <a:r>
              <a:rPr lang="en-IN" sz="2800" dirty="0"/>
              <a:t>Prolongs bleeding time.</a:t>
            </a:r>
          </a:p>
        </p:txBody>
      </p:sp>
      <p:pic>
        <p:nvPicPr>
          <p:cNvPr id="5" name="Picture 4">
            <a:extLst>
              <a:ext uri="{FF2B5EF4-FFF2-40B4-BE49-F238E27FC236}">
                <a16:creationId xmlns="" xmlns:a16="http://schemas.microsoft.com/office/drawing/2014/main" id="{3586E3BE-081E-656B-9785-2B8D85E36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965" y="1894114"/>
            <a:ext cx="4715698" cy="4771615"/>
          </a:xfrm>
          <a:prstGeom prst="rect">
            <a:avLst/>
          </a:prstGeom>
        </p:spPr>
      </p:pic>
    </p:spTree>
    <p:extLst>
      <p:ext uri="{BB962C8B-B14F-4D97-AF65-F5344CB8AC3E}">
        <p14:creationId xmlns:p14="http://schemas.microsoft.com/office/powerpoint/2010/main" val="337414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F2743B-5A20-CAB9-A54B-9FA76DA1B1C3}"/>
              </a:ext>
            </a:extLst>
          </p:cNvPr>
          <p:cNvSpPr>
            <a:spLocks noGrp="1"/>
          </p:cNvSpPr>
          <p:nvPr>
            <p:ph type="title"/>
          </p:nvPr>
        </p:nvSpPr>
        <p:spPr/>
        <p:txBody>
          <a:bodyPr/>
          <a:lstStyle/>
          <a:p>
            <a:r>
              <a:rPr lang="en-IN" dirty="0"/>
              <a:t>T. Uses </a:t>
            </a:r>
          </a:p>
        </p:txBody>
      </p:sp>
      <p:pic>
        <p:nvPicPr>
          <p:cNvPr id="7" name="Picture 6">
            <a:extLst>
              <a:ext uri="{FF2B5EF4-FFF2-40B4-BE49-F238E27FC236}">
                <a16:creationId xmlns="" xmlns:a16="http://schemas.microsoft.com/office/drawing/2014/main" id="{153AD156-EE73-BF68-7EDB-8DCC37C51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5703" y="326571"/>
            <a:ext cx="3429648" cy="1539444"/>
          </a:xfrm>
          <a:prstGeom prst="rect">
            <a:avLst/>
          </a:prstGeom>
        </p:spPr>
      </p:pic>
      <p:sp>
        <p:nvSpPr>
          <p:cNvPr id="9" name="Content Placeholder 8">
            <a:extLst>
              <a:ext uri="{FF2B5EF4-FFF2-40B4-BE49-F238E27FC236}">
                <a16:creationId xmlns="" xmlns:a16="http://schemas.microsoft.com/office/drawing/2014/main" id="{C013DF46-5015-F825-AA96-C3BF13F559DB}"/>
              </a:ext>
            </a:extLst>
          </p:cNvPr>
          <p:cNvSpPr>
            <a:spLocks noGrp="1"/>
          </p:cNvSpPr>
          <p:nvPr>
            <p:ph idx="1"/>
          </p:nvPr>
        </p:nvSpPr>
        <p:spPr>
          <a:xfrm>
            <a:off x="500743" y="1866015"/>
            <a:ext cx="10787743" cy="4894013"/>
          </a:xfrm>
        </p:spPr>
        <p:txBody>
          <a:bodyPr>
            <a:noAutofit/>
          </a:bodyPr>
          <a:lstStyle/>
          <a:p>
            <a:pPr marL="514350" indent="-514350" algn="just">
              <a:buFont typeface="+mj-lt"/>
              <a:buAutoNum type="arabicPeriod"/>
            </a:pPr>
            <a:r>
              <a:rPr lang="en-IN" sz="2000" b="1" dirty="0"/>
              <a:t>As analgesic- </a:t>
            </a:r>
            <a:r>
              <a:rPr lang="en-IN" sz="2000" dirty="0"/>
              <a:t>For headache (including mild migraine), backache, myalgia, joint pain, pulled muscle, toothache, neuralgias and dysmenorrhoea</a:t>
            </a:r>
          </a:p>
          <a:p>
            <a:pPr marL="514350" indent="-514350" algn="just">
              <a:buFont typeface="+mj-lt"/>
              <a:buAutoNum type="arabicPeriod"/>
            </a:pPr>
            <a:r>
              <a:rPr lang="en-IN" sz="2000" b="1" dirty="0"/>
              <a:t>As antipyretic- </a:t>
            </a:r>
            <a:r>
              <a:rPr lang="en-US" sz="2000" dirty="0"/>
              <a:t>Aspirin is effective in fever of any origin; dose is same as for analgesia. However, paracetamol, being safer, is generally preferred. </a:t>
            </a:r>
            <a:endParaRPr lang="en-IN" sz="2000" dirty="0"/>
          </a:p>
          <a:p>
            <a:pPr marL="514350" indent="-514350" algn="just">
              <a:buFont typeface="+mj-lt"/>
              <a:buAutoNum type="arabicPeriod"/>
            </a:pPr>
            <a:r>
              <a:rPr lang="en-IN" sz="2000" b="1" dirty="0"/>
              <a:t>Acute rheumatic fever- </a:t>
            </a:r>
            <a:r>
              <a:rPr lang="en-US" sz="2000" dirty="0"/>
              <a:t>Aspirin is the first choice drug; other drugs are added only when it fails or in severe cases ( corticosteroids act faster). </a:t>
            </a:r>
            <a:endParaRPr lang="en-IN" sz="2000" dirty="0"/>
          </a:p>
          <a:p>
            <a:pPr marL="514350" indent="-514350" algn="just">
              <a:buFont typeface="+mj-lt"/>
              <a:buAutoNum type="arabicPeriod"/>
            </a:pPr>
            <a:r>
              <a:rPr lang="en-IN" sz="2000" b="1" dirty="0"/>
              <a:t>Rheumatoid arthritis-</a:t>
            </a:r>
            <a:r>
              <a:rPr lang="en-IN" sz="2000" dirty="0"/>
              <a:t> </a:t>
            </a:r>
            <a:r>
              <a:rPr lang="en-US" sz="2000" dirty="0"/>
              <a:t>Aspirin in a dose of 3- 5 g/day produces relief of pain, swelling and morning stiffness; </a:t>
            </a:r>
            <a:r>
              <a:rPr lang="en-IN" sz="2000" dirty="0"/>
              <a:t>newer </a:t>
            </a:r>
            <a:r>
              <a:rPr lang="en-IN" sz="2000" dirty="0" smtClean="0"/>
              <a:t>NSAlDs </a:t>
            </a:r>
            <a:r>
              <a:rPr lang="en-IN" sz="2000" dirty="0"/>
              <a:t>are preferred now</a:t>
            </a:r>
          </a:p>
          <a:p>
            <a:pPr marL="514350" indent="-514350" algn="just">
              <a:buFont typeface="+mj-lt"/>
              <a:buAutoNum type="arabicPeriod"/>
            </a:pPr>
            <a:r>
              <a:rPr lang="en-IN" sz="2000" b="1" dirty="0"/>
              <a:t>Osteoarthritis-</a:t>
            </a:r>
            <a:r>
              <a:rPr lang="en-IN" sz="2000" dirty="0"/>
              <a:t> </a:t>
            </a:r>
            <a:r>
              <a:rPr lang="en-US" sz="2000" dirty="0"/>
              <a:t>It affords symptomatic relief; paracetamol is the first choice analgesic for OA. </a:t>
            </a:r>
          </a:p>
          <a:p>
            <a:pPr marL="514350" indent="-514350" algn="just">
              <a:buFont typeface="+mj-lt"/>
              <a:buAutoNum type="arabicPeriod"/>
            </a:pPr>
            <a:r>
              <a:rPr lang="en-US" sz="2000" b="1" dirty="0" smtClean="0"/>
              <a:t>Post myocardial </a:t>
            </a:r>
            <a:r>
              <a:rPr lang="en-US" sz="2000" b="1" dirty="0"/>
              <a:t>infarction and poststroke patients- </a:t>
            </a:r>
            <a:r>
              <a:rPr lang="en-US" sz="2000" dirty="0"/>
              <a:t>By inhibiting platelet aggregation aspirin lowers the incidence of </a:t>
            </a:r>
            <a:r>
              <a:rPr lang="en-US" sz="2000" dirty="0" smtClean="0"/>
              <a:t>re-infarction.</a:t>
            </a:r>
          </a:p>
          <a:p>
            <a:pPr marL="514350" indent="-514350" algn="just">
              <a:buFont typeface="+mj-lt"/>
              <a:buAutoNum type="arabicPeriod"/>
            </a:pPr>
            <a:r>
              <a:rPr lang="en-IN" sz="2000" b="1" dirty="0"/>
              <a:t>Prevention of preeclampsia- </a:t>
            </a:r>
            <a:r>
              <a:rPr lang="en-US" sz="2000" dirty="0"/>
              <a:t>Aspirin 80- 100 mg/day administered from 12th week of gestation till child birth has been found to reduce the risk of </a:t>
            </a:r>
            <a:r>
              <a:rPr lang="en-IN" sz="2000" dirty="0"/>
              <a:t>preeclampsia. </a:t>
            </a:r>
          </a:p>
        </p:txBody>
      </p:sp>
    </p:spTree>
    <p:extLst>
      <p:ext uri="{BB962C8B-B14F-4D97-AF65-F5344CB8AC3E}">
        <p14:creationId xmlns:p14="http://schemas.microsoft.com/office/powerpoint/2010/main" val="420176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CA0CB9-5C49-2A02-FE6E-780A11658ADF}"/>
              </a:ext>
            </a:extLst>
          </p:cNvPr>
          <p:cNvSpPr>
            <a:spLocks noGrp="1"/>
          </p:cNvSpPr>
          <p:nvPr>
            <p:ph type="title"/>
          </p:nvPr>
        </p:nvSpPr>
        <p:spPr/>
        <p:txBody>
          <a:bodyPr/>
          <a:lstStyle/>
          <a:p>
            <a:r>
              <a:rPr lang="en-IN" dirty="0"/>
              <a:t>PARA-AMINO PHENOL DERIVATIVES </a:t>
            </a:r>
          </a:p>
        </p:txBody>
      </p:sp>
      <p:sp>
        <p:nvSpPr>
          <p:cNvPr id="3" name="Content Placeholder 2"/>
          <p:cNvSpPr>
            <a:spLocks noGrp="1"/>
          </p:cNvSpPr>
          <p:nvPr>
            <p:ph idx="1"/>
          </p:nvPr>
        </p:nvSpPr>
        <p:spPr>
          <a:xfrm>
            <a:off x="581193" y="2180496"/>
            <a:ext cx="10990322" cy="4535990"/>
          </a:xfrm>
        </p:spPr>
        <p:txBody>
          <a:bodyPr>
            <a:noAutofit/>
          </a:bodyPr>
          <a:lstStyle/>
          <a:p>
            <a:pPr algn="just"/>
            <a:r>
              <a:rPr lang="en-US" sz="2200" dirty="0"/>
              <a:t>Paracetamol (acetaminophen) It is the </a:t>
            </a:r>
            <a:r>
              <a:rPr lang="en-US" sz="2200" dirty="0" smtClean="0"/>
              <a:t>de-ethylated </a:t>
            </a:r>
            <a:r>
              <a:rPr lang="en-US" sz="2200" dirty="0"/>
              <a:t>active metabolite of phenacetin that was also introduced in the last century, but has come into common use only since 1950.</a:t>
            </a:r>
          </a:p>
          <a:p>
            <a:pPr marL="0" indent="0" algn="just">
              <a:buNone/>
            </a:pPr>
            <a:r>
              <a:rPr lang="en-US" sz="2200" b="1" dirty="0"/>
              <a:t>Actions</a:t>
            </a:r>
            <a:r>
              <a:rPr lang="en-US" sz="2200" dirty="0"/>
              <a:t> </a:t>
            </a:r>
            <a:endParaRPr lang="en-US" sz="2200" dirty="0" smtClean="0"/>
          </a:p>
          <a:p>
            <a:pPr algn="just"/>
            <a:r>
              <a:rPr lang="en-US" sz="2200" dirty="0" smtClean="0"/>
              <a:t>The </a:t>
            </a:r>
            <a:r>
              <a:rPr lang="en-US" sz="2200" dirty="0"/>
              <a:t>central analgesic action of paracetamol is like aspirin, i.e. it raises pain </a:t>
            </a:r>
            <a:r>
              <a:rPr lang="en-US" sz="2200" dirty="0" smtClean="0"/>
              <a:t>threshold</a:t>
            </a:r>
            <a:r>
              <a:rPr lang="en-US" sz="2200" dirty="0"/>
              <a:t>. but has weak peripheral </a:t>
            </a:r>
            <a:r>
              <a:rPr lang="en-US" sz="2200" dirty="0" smtClean="0"/>
              <a:t>anti-inflammatory </a:t>
            </a:r>
            <a:r>
              <a:rPr lang="en-US" sz="2200" dirty="0"/>
              <a:t>component. Analgesic action of aspirin and paracetamol is additive. Paracetamol is a good and promptly acting antipyretic. </a:t>
            </a:r>
          </a:p>
          <a:p>
            <a:pPr algn="just"/>
            <a:r>
              <a:rPr lang="en-US" sz="2200" dirty="0"/>
              <a:t>Paracetamol has negligible anti-inflammatory action. It is a poor inhibitor of PG synthesis in </a:t>
            </a:r>
            <a:r>
              <a:rPr lang="en-US" sz="2200" dirty="0" smtClean="0"/>
              <a:t>peripheral </a:t>
            </a:r>
            <a:r>
              <a:rPr lang="en-US" sz="2200" dirty="0"/>
              <a:t>tissues, but more active on COX in the brain. </a:t>
            </a:r>
          </a:p>
          <a:p>
            <a:pPr algn="just"/>
            <a:r>
              <a:rPr lang="en-US" sz="2200" dirty="0"/>
              <a:t>It is not able to inhibit COX in the presence of peroxides which are generated at sites of inflammation.</a:t>
            </a:r>
          </a:p>
          <a:p>
            <a:pPr algn="just"/>
            <a:r>
              <a:rPr lang="en-US" sz="2200" dirty="0"/>
              <a:t>he ability of paracetamol to inhibit COX-3 (an isoenzyme so far located in dog brain) could also account for its </a:t>
            </a:r>
            <a:r>
              <a:rPr lang="en-US" sz="2200" dirty="0" smtClean="0"/>
              <a:t>analgesic-antipyretic </a:t>
            </a:r>
            <a:r>
              <a:rPr lang="en-US" sz="2200" dirty="0"/>
              <a:t>action. </a:t>
            </a:r>
            <a:endParaRPr lang="en-US" sz="2200" dirty="0" smtClean="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170" y="335619"/>
            <a:ext cx="2841171" cy="1517887"/>
          </a:xfrm>
          <a:prstGeom prst="rect">
            <a:avLst/>
          </a:prstGeom>
        </p:spPr>
      </p:pic>
    </p:spTree>
    <p:extLst>
      <p:ext uri="{BB962C8B-B14F-4D97-AF65-F5344CB8AC3E}">
        <p14:creationId xmlns:p14="http://schemas.microsoft.com/office/powerpoint/2010/main" val="276810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814142-0B55-7FEB-0758-02DA863BE9BA}"/>
              </a:ext>
            </a:extLst>
          </p:cNvPr>
          <p:cNvSpPr>
            <a:spLocks noGrp="1"/>
          </p:cNvSpPr>
          <p:nvPr>
            <p:ph type="title"/>
          </p:nvPr>
        </p:nvSpPr>
        <p:spPr/>
        <p:txBody>
          <a:bodyPr/>
          <a:lstStyle/>
          <a:p>
            <a:r>
              <a:rPr lang="en-IN" dirty="0"/>
              <a:t>Advantages of Paracetamol over aspirin</a:t>
            </a:r>
          </a:p>
        </p:txBody>
      </p:sp>
      <p:sp>
        <p:nvSpPr>
          <p:cNvPr id="3" name="Content Placeholder 2">
            <a:extLst>
              <a:ext uri="{FF2B5EF4-FFF2-40B4-BE49-F238E27FC236}">
                <a16:creationId xmlns="" xmlns:a16="http://schemas.microsoft.com/office/drawing/2014/main" id="{4CC76B46-80A8-443B-D8AE-EBBD4EE8BCF7}"/>
              </a:ext>
            </a:extLst>
          </p:cNvPr>
          <p:cNvSpPr>
            <a:spLocks noGrp="1"/>
          </p:cNvSpPr>
          <p:nvPr>
            <p:ph idx="1"/>
          </p:nvPr>
        </p:nvSpPr>
        <p:spPr>
          <a:xfrm>
            <a:off x="581193" y="2180496"/>
            <a:ext cx="10914122" cy="4481561"/>
          </a:xfrm>
        </p:spPr>
        <p:txBody>
          <a:bodyPr>
            <a:normAutofit/>
          </a:bodyPr>
          <a:lstStyle/>
          <a:p>
            <a:pPr algn="just"/>
            <a:r>
              <a:rPr lang="en-US" sz="2400" dirty="0"/>
              <a:t>In contrast to aspirin, paracetamol does not stimulate respiration or affect acid-base balance; </a:t>
            </a:r>
          </a:p>
          <a:p>
            <a:pPr algn="just"/>
            <a:r>
              <a:rPr lang="en-US" sz="2400" dirty="0"/>
              <a:t>does not increase cellular metabolism. </a:t>
            </a:r>
          </a:p>
          <a:p>
            <a:pPr algn="just"/>
            <a:r>
              <a:rPr lang="en-US" sz="2400" dirty="0"/>
              <a:t>It has no effect on CVS. </a:t>
            </a:r>
          </a:p>
          <a:p>
            <a:pPr algn="just"/>
            <a:r>
              <a:rPr lang="en-US" sz="2400" dirty="0"/>
              <a:t>Gastric irritation is insignificant- mucosal erosion and bleeding occur rarely only in overdose. </a:t>
            </a:r>
          </a:p>
          <a:p>
            <a:pPr algn="just"/>
            <a:r>
              <a:rPr lang="en-US" sz="2400" dirty="0"/>
              <a:t>It does not affect platelet function or clotting factors and </a:t>
            </a:r>
          </a:p>
          <a:p>
            <a:pPr algn="just"/>
            <a:r>
              <a:rPr lang="en-US" sz="2400" dirty="0"/>
              <a:t>It is not uricosuric. </a:t>
            </a:r>
            <a:endParaRPr lang="en-IN" sz="2400" dirty="0"/>
          </a:p>
        </p:txBody>
      </p:sp>
    </p:spTree>
    <p:extLst>
      <p:ext uri="{BB962C8B-B14F-4D97-AF65-F5344CB8AC3E}">
        <p14:creationId xmlns:p14="http://schemas.microsoft.com/office/powerpoint/2010/main" val="119086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5D5EDB-BEBA-6DD2-8B24-2BF567D217DA}"/>
              </a:ext>
            </a:extLst>
          </p:cNvPr>
          <p:cNvSpPr>
            <a:spLocks noGrp="1"/>
          </p:cNvSpPr>
          <p:nvPr>
            <p:ph type="title"/>
          </p:nvPr>
        </p:nvSpPr>
        <p:spPr/>
        <p:txBody>
          <a:bodyPr/>
          <a:lstStyle/>
          <a:p>
            <a:r>
              <a:rPr lang="en-IN" dirty="0"/>
              <a:t>Pharmacokinetics</a:t>
            </a:r>
          </a:p>
        </p:txBody>
      </p:sp>
      <p:sp>
        <p:nvSpPr>
          <p:cNvPr id="3" name="Content Placeholder 2">
            <a:extLst>
              <a:ext uri="{FF2B5EF4-FFF2-40B4-BE49-F238E27FC236}">
                <a16:creationId xmlns="" xmlns:a16="http://schemas.microsoft.com/office/drawing/2014/main" id="{0BCA8F24-B2E7-63D0-30CE-2EFAE4BD851D}"/>
              </a:ext>
            </a:extLst>
          </p:cNvPr>
          <p:cNvSpPr>
            <a:spLocks noGrp="1"/>
          </p:cNvSpPr>
          <p:nvPr>
            <p:ph idx="1"/>
          </p:nvPr>
        </p:nvSpPr>
        <p:spPr/>
        <p:txBody>
          <a:bodyPr>
            <a:normAutofit/>
          </a:bodyPr>
          <a:lstStyle/>
          <a:p>
            <a:r>
              <a:rPr lang="en-US" sz="2400" dirty="0"/>
              <a:t>Well absorbed orally,</a:t>
            </a:r>
          </a:p>
          <a:p>
            <a:r>
              <a:rPr lang="en-US" sz="2400" dirty="0"/>
              <a:t>Only about 1/4th is protein bound in plasma and is uniformly distributed in the body. </a:t>
            </a:r>
          </a:p>
          <a:p>
            <a:r>
              <a:rPr lang="en-US" sz="2400" dirty="0"/>
              <a:t>Metabolism occurs mainly by conjugation with glucuronic acid and sulfate: </a:t>
            </a:r>
          </a:p>
          <a:p>
            <a:r>
              <a:rPr lang="en-US" sz="2400" dirty="0"/>
              <a:t>conjugates are excreted rapidly in urine. </a:t>
            </a:r>
          </a:p>
          <a:p>
            <a:r>
              <a:rPr lang="en-US" sz="2400" dirty="0"/>
              <a:t>Plasma t½ is 2- 3 hours. </a:t>
            </a:r>
          </a:p>
          <a:p>
            <a:r>
              <a:rPr lang="en-US" sz="2400" dirty="0"/>
              <a:t>Effects after an oral dose last for 3- 5 hours. </a:t>
            </a:r>
            <a:endParaRPr lang="en-IN" sz="2400" dirty="0"/>
          </a:p>
        </p:txBody>
      </p:sp>
    </p:spTree>
    <p:extLst>
      <p:ext uri="{BB962C8B-B14F-4D97-AF65-F5344CB8AC3E}">
        <p14:creationId xmlns:p14="http://schemas.microsoft.com/office/powerpoint/2010/main" val="1852998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404EB2-DB45-5F0D-7F0B-426F39FADAAD}"/>
              </a:ext>
            </a:extLst>
          </p:cNvPr>
          <p:cNvSpPr>
            <a:spLocks noGrp="1"/>
          </p:cNvSpPr>
          <p:nvPr>
            <p:ph type="title"/>
          </p:nvPr>
        </p:nvSpPr>
        <p:spPr/>
        <p:txBody>
          <a:bodyPr/>
          <a:lstStyle/>
          <a:p>
            <a:r>
              <a:rPr lang="en-IN" dirty="0"/>
              <a:t>Adverse effects</a:t>
            </a:r>
          </a:p>
        </p:txBody>
      </p:sp>
      <p:sp>
        <p:nvSpPr>
          <p:cNvPr id="3" name="Content Placeholder 2">
            <a:extLst>
              <a:ext uri="{FF2B5EF4-FFF2-40B4-BE49-F238E27FC236}">
                <a16:creationId xmlns="" xmlns:a16="http://schemas.microsoft.com/office/drawing/2014/main" id="{E75BE393-2480-959C-D2D4-29AF3D126300}"/>
              </a:ext>
            </a:extLst>
          </p:cNvPr>
          <p:cNvSpPr>
            <a:spLocks noGrp="1"/>
          </p:cNvSpPr>
          <p:nvPr>
            <p:ph idx="1"/>
          </p:nvPr>
        </p:nvSpPr>
        <p:spPr>
          <a:xfrm>
            <a:off x="522514" y="1937657"/>
            <a:ext cx="10951029" cy="4767943"/>
          </a:xfrm>
        </p:spPr>
        <p:txBody>
          <a:bodyPr>
            <a:noAutofit/>
          </a:bodyPr>
          <a:lstStyle/>
          <a:p>
            <a:pPr algn="just"/>
            <a:r>
              <a:rPr lang="en-US" dirty="0"/>
              <a:t>In isolated antipyretic doses paracetamol is safe and well tolerated. nausea and rashes occur occasionally</a:t>
            </a:r>
          </a:p>
          <a:p>
            <a:pPr marL="0" indent="0" algn="just">
              <a:buNone/>
            </a:pPr>
            <a:r>
              <a:rPr lang="en-US" sz="2000" b="1" dirty="0"/>
              <a:t>Acute paracetamol poisoning- </a:t>
            </a:r>
          </a:p>
          <a:p>
            <a:pPr marL="0" indent="0" algn="just">
              <a:buNone/>
            </a:pPr>
            <a:r>
              <a:rPr lang="en-US" sz="2000" dirty="0"/>
              <a:t> It occurs especially in small children who have low hepatic glucuronide conjugating ability. If a large dose (&gt; 150 mg/kg or &gt; 10 g in an adult) is taken, serious toxicity can occur. Fatality is common with &gt; 250 mg/kg. </a:t>
            </a:r>
          </a:p>
          <a:p>
            <a:pPr marL="0" indent="0" algn="just">
              <a:buNone/>
            </a:pPr>
            <a:r>
              <a:rPr lang="en-US" sz="2000" b="1" dirty="0" smtClean="0"/>
              <a:t>Mechanism </a:t>
            </a:r>
            <a:r>
              <a:rPr lang="en-US" sz="2000" b="1" dirty="0"/>
              <a:t>of toxicity </a:t>
            </a:r>
            <a:endParaRPr lang="en-US" sz="2000" b="1" dirty="0" smtClean="0"/>
          </a:p>
          <a:p>
            <a:pPr marL="0" indent="0" algn="just">
              <a:buNone/>
            </a:pPr>
            <a:r>
              <a:rPr lang="en-US" sz="2000" b="1" dirty="0" smtClean="0"/>
              <a:t>N-acetyl-p-</a:t>
            </a:r>
            <a:r>
              <a:rPr lang="en-US" sz="2000" b="1" dirty="0" err="1" smtClean="0"/>
              <a:t>benzoquinoneimine</a:t>
            </a:r>
            <a:r>
              <a:rPr lang="en-US" sz="2000" b="1" dirty="0" smtClean="0"/>
              <a:t> </a:t>
            </a:r>
            <a:r>
              <a:rPr lang="en-US" sz="2000" b="1" dirty="0"/>
              <a:t>(NABQI) </a:t>
            </a:r>
            <a:r>
              <a:rPr lang="en-US" sz="2000" dirty="0"/>
              <a:t>is a highly reactive </a:t>
            </a:r>
            <a:r>
              <a:rPr lang="en-US" sz="2000" dirty="0" smtClean="0"/>
              <a:t>minor </a:t>
            </a:r>
            <a:r>
              <a:rPr lang="en-US" sz="2000" dirty="0"/>
              <a:t>metabolite of paracetamol which is detoxified by conjugation with glutathione. </a:t>
            </a:r>
          </a:p>
          <a:p>
            <a:pPr marL="0" indent="0" algn="just">
              <a:buNone/>
            </a:pPr>
            <a:r>
              <a:rPr lang="en-US" sz="2000" dirty="0"/>
              <a:t>When a very large dose of paracetamol is taken, glucuronidation capacity is saturated, metabolite is formed- hepatic glutathione is depleted and this metabolite binds covalently to proteins in liver cells (and renal tubules) causing necrosis</a:t>
            </a:r>
            <a:r>
              <a:rPr lang="en-US" sz="2000" dirty="0" smtClean="0"/>
              <a:t>.</a:t>
            </a:r>
            <a:endParaRPr lang="en-US" sz="2000" dirty="0"/>
          </a:p>
        </p:txBody>
      </p:sp>
    </p:spTree>
    <p:extLst>
      <p:ext uri="{BB962C8B-B14F-4D97-AF65-F5344CB8AC3E}">
        <p14:creationId xmlns:p14="http://schemas.microsoft.com/office/powerpoint/2010/main" val="286226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747EBC-98C7-451D-F46C-B01A02247023}"/>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A3F5F72E-AF16-71D4-D69E-7DF20FA816A7}"/>
              </a:ext>
            </a:extLst>
          </p:cNvPr>
          <p:cNvSpPr>
            <a:spLocks noGrp="1"/>
          </p:cNvSpPr>
          <p:nvPr>
            <p:ph idx="1"/>
          </p:nvPr>
        </p:nvSpPr>
        <p:spPr/>
        <p:txBody>
          <a:bodyPr>
            <a:normAutofit lnSpcReduction="10000"/>
          </a:bodyPr>
          <a:lstStyle/>
          <a:p>
            <a:pPr marL="0" indent="0">
              <a:lnSpc>
                <a:spcPct val="150000"/>
              </a:lnSpc>
              <a:buNone/>
            </a:pPr>
            <a:r>
              <a:rPr lang="en-US" sz="2400" b="1" dirty="0"/>
              <a:t>Treatment for poisoning</a:t>
            </a:r>
          </a:p>
          <a:p>
            <a:pPr algn="just">
              <a:lnSpc>
                <a:spcPct val="150000"/>
              </a:lnSpc>
            </a:pPr>
            <a:r>
              <a:rPr lang="en-US" sz="2400" dirty="0"/>
              <a:t>If the patient is brought early, vomiting should be induced or gastric lavage done. </a:t>
            </a:r>
          </a:p>
          <a:p>
            <a:pPr algn="just">
              <a:lnSpc>
                <a:spcPct val="150000"/>
              </a:lnSpc>
            </a:pPr>
            <a:r>
              <a:rPr lang="en-US" sz="2400" dirty="0"/>
              <a:t>Activated charcoal is given orally</a:t>
            </a:r>
          </a:p>
          <a:p>
            <a:pPr algn="just">
              <a:lnSpc>
                <a:spcPct val="150000"/>
              </a:lnSpc>
            </a:pPr>
            <a:r>
              <a:rPr lang="en-IN" sz="2400" dirty="0"/>
              <a:t>Specific </a:t>
            </a:r>
            <a:r>
              <a:rPr lang="en-IN" sz="2400" dirty="0" smtClean="0"/>
              <a:t>antidote</a:t>
            </a:r>
            <a:r>
              <a:rPr lang="en-IN" sz="2400" dirty="0"/>
              <a:t>: N-acetylcysteine</a:t>
            </a:r>
            <a:r>
              <a:rPr lang="en-US" sz="2400" dirty="0"/>
              <a:t>- 150 mg/kg should be infused </a:t>
            </a:r>
            <a:r>
              <a:rPr lang="en-US" sz="2400" dirty="0" err="1"/>
              <a:t>i</a:t>
            </a:r>
            <a:r>
              <a:rPr lang="en-US" sz="2400" dirty="0"/>
              <a:t>. v. in 200 ml 5% glucose solution over 15 min, followed by the same dose given </a:t>
            </a:r>
            <a:r>
              <a:rPr lang="en-US" sz="2400" dirty="0" err="1"/>
              <a:t>i</a:t>
            </a:r>
            <a:r>
              <a:rPr lang="en-US" sz="2400" dirty="0"/>
              <a:t>. v. over the next 20 hours. </a:t>
            </a:r>
            <a:endParaRPr lang="en-IN" sz="2400" dirty="0"/>
          </a:p>
        </p:txBody>
      </p:sp>
    </p:spTree>
    <p:extLst>
      <p:ext uri="{BB962C8B-B14F-4D97-AF65-F5344CB8AC3E}">
        <p14:creationId xmlns:p14="http://schemas.microsoft.com/office/powerpoint/2010/main" val="361551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E4E1B-D142-F467-AA5F-AC9DC163EB1C}"/>
              </a:ext>
            </a:extLst>
          </p:cNvPr>
          <p:cNvSpPr>
            <a:spLocks noGrp="1"/>
          </p:cNvSpPr>
          <p:nvPr>
            <p:ph type="title"/>
          </p:nvPr>
        </p:nvSpPr>
        <p:spPr/>
        <p:txBody>
          <a:bodyPr/>
          <a:lstStyle/>
          <a:p>
            <a:r>
              <a:rPr lang="en-IN" dirty="0"/>
              <a:t>Contents </a:t>
            </a:r>
          </a:p>
        </p:txBody>
      </p:sp>
      <p:sp>
        <p:nvSpPr>
          <p:cNvPr id="3" name="Content Placeholder 2">
            <a:extLst>
              <a:ext uri="{FF2B5EF4-FFF2-40B4-BE49-F238E27FC236}">
                <a16:creationId xmlns="" xmlns:a16="http://schemas.microsoft.com/office/drawing/2014/main" id="{0822CAAB-A61E-8FDA-0F38-B18D5F088E3D}"/>
              </a:ext>
            </a:extLst>
          </p:cNvPr>
          <p:cNvSpPr>
            <a:spLocks noGrp="1"/>
          </p:cNvSpPr>
          <p:nvPr>
            <p:ph idx="1"/>
          </p:nvPr>
        </p:nvSpPr>
        <p:spPr/>
        <p:txBody>
          <a:bodyPr/>
          <a:lstStyle/>
          <a:p>
            <a:pPr marL="342900" indent="-342900">
              <a:buFont typeface="+mj-lt"/>
              <a:buAutoNum type="arabicPeriod"/>
            </a:pPr>
            <a:r>
              <a:rPr lang="en-IN" sz="2800" dirty="0"/>
              <a:t>Introduction</a:t>
            </a:r>
          </a:p>
          <a:p>
            <a:pPr marL="342900" indent="-342900">
              <a:buFont typeface="+mj-lt"/>
              <a:buAutoNum type="arabicPeriod"/>
            </a:pPr>
            <a:r>
              <a:rPr lang="en-IN" sz="2800" dirty="0"/>
              <a:t>Classification</a:t>
            </a:r>
          </a:p>
          <a:p>
            <a:pPr marL="342900" indent="-342900">
              <a:buFont typeface="+mj-lt"/>
              <a:buAutoNum type="arabicPeriod"/>
            </a:pPr>
            <a:r>
              <a:rPr lang="en-IN" sz="2800" dirty="0"/>
              <a:t>NSAIDs Mechanism</a:t>
            </a:r>
          </a:p>
          <a:p>
            <a:pPr marL="342900" indent="-342900">
              <a:buFont typeface="+mj-lt"/>
              <a:buAutoNum type="arabicPeriod"/>
            </a:pPr>
            <a:r>
              <a:rPr lang="en-IN" sz="2800" dirty="0"/>
              <a:t>Actions of NSAIDs</a:t>
            </a:r>
          </a:p>
          <a:p>
            <a:pPr marL="342900" indent="-342900">
              <a:buFont typeface="+mj-lt"/>
              <a:buAutoNum type="arabicPeriod"/>
            </a:pPr>
            <a:r>
              <a:rPr lang="en-IN" sz="2800" dirty="0"/>
              <a:t>Pharmacology </a:t>
            </a:r>
            <a:r>
              <a:rPr lang="en-IN" sz="2800"/>
              <a:t>of Aspirin</a:t>
            </a:r>
            <a:endParaRPr lang="en-IN" dirty="0"/>
          </a:p>
        </p:txBody>
      </p:sp>
    </p:spTree>
    <p:extLst>
      <p:ext uri="{BB962C8B-B14F-4D97-AF65-F5344CB8AC3E}">
        <p14:creationId xmlns:p14="http://schemas.microsoft.com/office/powerpoint/2010/main" val="2684976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F35CA8-6742-F096-8A27-FE2102182119}"/>
              </a:ext>
            </a:extLst>
          </p:cNvPr>
          <p:cNvSpPr>
            <a:spLocks noGrp="1"/>
          </p:cNvSpPr>
          <p:nvPr>
            <p:ph type="title"/>
          </p:nvPr>
        </p:nvSpPr>
        <p:spPr/>
        <p:txBody>
          <a:bodyPr/>
          <a:lstStyle/>
          <a:p>
            <a:r>
              <a:rPr lang="en-US" dirty="0"/>
              <a:t>Uses</a:t>
            </a:r>
            <a:endParaRPr lang="en-IN" dirty="0"/>
          </a:p>
        </p:txBody>
      </p:sp>
      <p:sp>
        <p:nvSpPr>
          <p:cNvPr id="3" name="Content Placeholder 2">
            <a:extLst>
              <a:ext uri="{FF2B5EF4-FFF2-40B4-BE49-F238E27FC236}">
                <a16:creationId xmlns="" xmlns:a16="http://schemas.microsoft.com/office/drawing/2014/main" id="{19E0E287-6FE0-06E1-89A5-500A9AF342EB}"/>
              </a:ext>
            </a:extLst>
          </p:cNvPr>
          <p:cNvSpPr>
            <a:spLocks noGrp="1"/>
          </p:cNvSpPr>
          <p:nvPr>
            <p:ph idx="1"/>
          </p:nvPr>
        </p:nvSpPr>
        <p:spPr>
          <a:xfrm>
            <a:off x="581192" y="2180496"/>
            <a:ext cx="11029616" cy="4677504"/>
          </a:xfrm>
        </p:spPr>
        <p:txBody>
          <a:bodyPr>
            <a:normAutofit/>
          </a:bodyPr>
          <a:lstStyle/>
          <a:p>
            <a:r>
              <a:rPr lang="en-US" sz="2400" dirty="0"/>
              <a:t>Paracetamol is one of the most commonly used 'over-the-counter’ analgesics for </a:t>
            </a:r>
          </a:p>
          <a:p>
            <a:pPr marL="0" indent="0">
              <a:buNone/>
            </a:pPr>
            <a:r>
              <a:rPr lang="en-US" sz="2400" dirty="0"/>
              <a:t>                         headache, </a:t>
            </a:r>
          </a:p>
          <a:p>
            <a:pPr marL="0" indent="0">
              <a:buNone/>
            </a:pPr>
            <a:r>
              <a:rPr lang="en-US" sz="2400" dirty="0"/>
              <a:t>                         mild migraine, </a:t>
            </a:r>
          </a:p>
          <a:p>
            <a:pPr marL="0" indent="0">
              <a:buNone/>
            </a:pPr>
            <a:r>
              <a:rPr lang="en-US" sz="2400" dirty="0"/>
              <a:t>                         musculoskeletal pain, </a:t>
            </a:r>
          </a:p>
          <a:p>
            <a:pPr marL="0" indent="0">
              <a:buNone/>
            </a:pPr>
            <a:r>
              <a:rPr lang="en-US" sz="2400" dirty="0"/>
              <a:t>                         </a:t>
            </a:r>
            <a:r>
              <a:rPr lang="en-US" sz="2400" dirty="0" err="1"/>
              <a:t>dysmenorrhoea</a:t>
            </a:r>
            <a:r>
              <a:rPr lang="en-US" sz="2400" dirty="0"/>
              <a:t>, etc. </a:t>
            </a:r>
          </a:p>
          <a:p>
            <a:r>
              <a:rPr lang="en-US" sz="2400" dirty="0"/>
              <a:t>Paracetamol is recommended as first choice analgesic for osteoarthritis by many professional bodies. </a:t>
            </a:r>
          </a:p>
          <a:p>
            <a:r>
              <a:rPr lang="en-US" sz="2400" dirty="0" err="1"/>
              <a:t>lt</a:t>
            </a:r>
            <a:r>
              <a:rPr lang="en-US" sz="2400" dirty="0"/>
              <a:t> is one of the best drugs to be used as antipyretic for fever due to any cause, especially in children (no risk of Reye’s syndrome).</a:t>
            </a:r>
          </a:p>
          <a:p>
            <a:endParaRPr lang="en-IN" dirty="0"/>
          </a:p>
        </p:txBody>
      </p:sp>
    </p:spTree>
    <p:extLst>
      <p:ext uri="{BB962C8B-B14F-4D97-AF65-F5344CB8AC3E}">
        <p14:creationId xmlns:p14="http://schemas.microsoft.com/office/powerpoint/2010/main" val="133013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92931-C7DE-9C09-6936-E4A8680481F5}"/>
              </a:ext>
            </a:extLst>
          </p:cNvPr>
          <p:cNvSpPr>
            <a:spLocks noGrp="1"/>
          </p:cNvSpPr>
          <p:nvPr>
            <p:ph type="title"/>
          </p:nvPr>
        </p:nvSpPr>
        <p:spPr>
          <a:xfrm rot="20527641">
            <a:off x="3215497" y="1992648"/>
            <a:ext cx="6060933" cy="1013800"/>
          </a:xfrm>
        </p:spPr>
        <p:txBody>
          <a:bodyPr>
            <a:normAutofit/>
          </a:bodyPr>
          <a:lstStyle/>
          <a:p>
            <a:pPr algn="ctr"/>
            <a:r>
              <a:rPr lang="en-IN" sz="4400" b="1" dirty="0" smtClean="0">
                <a:solidFill>
                  <a:schemeClr val="accent1"/>
                </a:solidFill>
              </a:rPr>
              <a:t>Thank you….!!</a:t>
            </a:r>
            <a:endParaRPr lang="en-IN" sz="4400" b="1" dirty="0">
              <a:solidFill>
                <a:schemeClr val="accent1"/>
              </a:solidFill>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1852" y="3800469"/>
            <a:ext cx="8142313" cy="2807160"/>
          </a:xfrm>
        </p:spPr>
      </p:pic>
    </p:spTree>
    <p:extLst>
      <p:ext uri="{BB962C8B-B14F-4D97-AF65-F5344CB8AC3E}">
        <p14:creationId xmlns:p14="http://schemas.microsoft.com/office/powerpoint/2010/main" val="296575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68FEDD-3B21-9086-AE91-12F9D584A642}"/>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 xmlns:a16="http://schemas.microsoft.com/office/drawing/2014/main" id="{4DE4909C-F40A-4626-6B4B-55B28291470D}"/>
              </a:ext>
            </a:extLst>
          </p:cNvPr>
          <p:cNvSpPr>
            <a:spLocks noGrp="1"/>
          </p:cNvSpPr>
          <p:nvPr>
            <p:ph idx="1"/>
          </p:nvPr>
        </p:nvSpPr>
        <p:spPr>
          <a:xfrm>
            <a:off x="581192" y="2180496"/>
            <a:ext cx="11029616" cy="4448904"/>
          </a:xfrm>
        </p:spPr>
        <p:txBody>
          <a:bodyPr>
            <a:normAutofit/>
          </a:bodyPr>
          <a:lstStyle/>
          <a:p>
            <a:pPr algn="just"/>
            <a:r>
              <a:rPr lang="en-US" sz="2800" dirty="0"/>
              <a:t>The nonsteroidal anti inflammatory drugs (NSAIDs) and antipyretic analgesics are a class of drugs that have analgesic, antipyretic and anti inflammatory actions.</a:t>
            </a:r>
          </a:p>
          <a:p>
            <a:pPr algn="just"/>
            <a:r>
              <a:rPr lang="en-US" sz="2800" dirty="0">
                <a:cs typeface="Calibri"/>
              </a:rPr>
              <a:t>The</a:t>
            </a:r>
            <a:r>
              <a:rPr lang="en-US" sz="2800" spc="-40" dirty="0">
                <a:cs typeface="Calibri"/>
              </a:rPr>
              <a:t> </a:t>
            </a:r>
            <a:r>
              <a:rPr lang="en-US" sz="2800" dirty="0">
                <a:cs typeface="Calibri"/>
              </a:rPr>
              <a:t>term</a:t>
            </a:r>
            <a:r>
              <a:rPr lang="en-US" sz="2800" spc="-60" dirty="0">
                <a:cs typeface="Calibri"/>
              </a:rPr>
              <a:t> </a:t>
            </a:r>
            <a:r>
              <a:rPr lang="en-US" sz="2800" spc="-10" dirty="0">
                <a:cs typeface="Calibri"/>
              </a:rPr>
              <a:t>"nonsteroidal"</a:t>
            </a:r>
            <a:r>
              <a:rPr lang="en-US" sz="2800" spc="-90" dirty="0">
                <a:cs typeface="Calibri"/>
              </a:rPr>
              <a:t> </a:t>
            </a:r>
            <a:r>
              <a:rPr lang="en-US" sz="2800" dirty="0">
                <a:cs typeface="Calibri"/>
              </a:rPr>
              <a:t>is</a:t>
            </a:r>
            <a:r>
              <a:rPr lang="en-US" sz="2800" spc="-45" dirty="0">
                <a:cs typeface="Calibri"/>
              </a:rPr>
              <a:t> </a:t>
            </a:r>
            <a:r>
              <a:rPr lang="en-US" sz="2800" dirty="0">
                <a:cs typeface="Calibri"/>
              </a:rPr>
              <a:t>used</a:t>
            </a:r>
            <a:r>
              <a:rPr lang="en-US" sz="2800" spc="-30" dirty="0">
                <a:cs typeface="Calibri"/>
              </a:rPr>
              <a:t> </a:t>
            </a:r>
            <a:r>
              <a:rPr lang="en-US" sz="2800" dirty="0">
                <a:cs typeface="Calibri"/>
              </a:rPr>
              <a:t>to</a:t>
            </a:r>
            <a:r>
              <a:rPr lang="en-US" sz="2800" spc="-60" dirty="0">
                <a:cs typeface="Calibri"/>
              </a:rPr>
              <a:t> </a:t>
            </a:r>
            <a:r>
              <a:rPr lang="en-US" sz="2800" dirty="0">
                <a:cs typeface="Calibri"/>
              </a:rPr>
              <a:t>distinguish</a:t>
            </a:r>
            <a:r>
              <a:rPr lang="en-US" sz="2800" spc="-80" dirty="0">
                <a:cs typeface="Calibri"/>
              </a:rPr>
              <a:t> </a:t>
            </a:r>
            <a:r>
              <a:rPr lang="en-US" sz="2800" dirty="0">
                <a:cs typeface="Calibri"/>
              </a:rPr>
              <a:t>these</a:t>
            </a:r>
            <a:r>
              <a:rPr lang="en-US" sz="2800" spc="-40" dirty="0">
                <a:cs typeface="Calibri"/>
              </a:rPr>
              <a:t> </a:t>
            </a:r>
            <a:r>
              <a:rPr lang="en-US" sz="2800" dirty="0">
                <a:cs typeface="Calibri"/>
              </a:rPr>
              <a:t>drugs</a:t>
            </a:r>
            <a:r>
              <a:rPr lang="en-US" sz="2800" spc="-70" dirty="0">
                <a:cs typeface="Calibri"/>
              </a:rPr>
              <a:t> </a:t>
            </a:r>
            <a:r>
              <a:rPr lang="en-US" sz="2800" spc="-20" dirty="0">
                <a:cs typeface="Calibri"/>
              </a:rPr>
              <a:t>from </a:t>
            </a:r>
            <a:r>
              <a:rPr lang="en-US" sz="2800" spc="-10" dirty="0">
                <a:cs typeface="Calibri"/>
              </a:rPr>
              <a:t>steroids,</a:t>
            </a:r>
            <a:r>
              <a:rPr lang="en-US" sz="2800" spc="-55" dirty="0">
                <a:cs typeface="Calibri"/>
              </a:rPr>
              <a:t> </a:t>
            </a:r>
            <a:r>
              <a:rPr lang="en-US" sz="2800" dirty="0">
                <a:cs typeface="Calibri"/>
              </a:rPr>
              <a:t>which</a:t>
            </a:r>
            <a:r>
              <a:rPr lang="en-US" sz="2800" spc="-25" dirty="0">
                <a:cs typeface="Calibri"/>
              </a:rPr>
              <a:t> </a:t>
            </a:r>
            <a:r>
              <a:rPr lang="en-US" sz="2800" dirty="0">
                <a:cs typeface="Calibri"/>
              </a:rPr>
              <a:t>have</a:t>
            </a:r>
            <a:r>
              <a:rPr lang="en-US" sz="2800" spc="-5" dirty="0">
                <a:cs typeface="Calibri"/>
              </a:rPr>
              <a:t> </a:t>
            </a:r>
            <a:r>
              <a:rPr lang="en-US" sz="2800" dirty="0">
                <a:cs typeface="Calibri"/>
              </a:rPr>
              <a:t>a</a:t>
            </a:r>
            <a:r>
              <a:rPr lang="en-US" sz="2800" spc="-25" dirty="0">
                <a:cs typeface="Calibri"/>
              </a:rPr>
              <a:t> </a:t>
            </a:r>
            <a:r>
              <a:rPr lang="en-US" sz="2800" dirty="0">
                <a:cs typeface="Calibri"/>
              </a:rPr>
              <a:t>similar</a:t>
            </a:r>
            <a:r>
              <a:rPr lang="en-US" sz="2800" spc="-25" dirty="0">
                <a:cs typeface="Calibri"/>
              </a:rPr>
              <a:t> </a:t>
            </a:r>
            <a:r>
              <a:rPr lang="en-US" sz="2800" spc="-10" dirty="0">
                <a:cs typeface="Calibri"/>
              </a:rPr>
              <a:t>eicosanoid-depressing,</a:t>
            </a:r>
            <a:r>
              <a:rPr lang="en-US" sz="2800" spc="-80" dirty="0">
                <a:cs typeface="Calibri"/>
              </a:rPr>
              <a:t> </a:t>
            </a:r>
            <a:r>
              <a:rPr lang="en-US" sz="2800" u="sng" spc="-10" dirty="0">
                <a:solidFill>
                  <a:srgbClr val="9A3C00"/>
                </a:solidFill>
                <a:uFill>
                  <a:solidFill>
                    <a:srgbClr val="9A3C00"/>
                  </a:solidFill>
                </a:uFill>
                <a:cs typeface="Calibri"/>
              </a:rPr>
              <a:t>anti-</a:t>
            </a:r>
            <a:r>
              <a:rPr lang="en-US" sz="2800" spc="-10" dirty="0">
                <a:solidFill>
                  <a:srgbClr val="9A3C00"/>
                </a:solidFill>
                <a:cs typeface="Calibri"/>
              </a:rPr>
              <a:t> </a:t>
            </a:r>
            <a:r>
              <a:rPr lang="en-US" sz="2800" u="sng" dirty="0">
                <a:solidFill>
                  <a:srgbClr val="9A3C00"/>
                </a:solidFill>
                <a:uFill>
                  <a:solidFill>
                    <a:srgbClr val="9A3C00"/>
                  </a:solidFill>
                </a:uFill>
                <a:cs typeface="Calibri"/>
              </a:rPr>
              <a:t>inflammatory</a:t>
            </a:r>
            <a:r>
              <a:rPr lang="en-US" sz="2800" spc="-114" dirty="0">
                <a:solidFill>
                  <a:srgbClr val="9A3C00"/>
                </a:solidFill>
                <a:cs typeface="Calibri"/>
              </a:rPr>
              <a:t> </a:t>
            </a:r>
            <a:r>
              <a:rPr lang="en-US" sz="2800" spc="-10" dirty="0">
                <a:cs typeface="Calibri"/>
              </a:rPr>
              <a:t>action.</a:t>
            </a:r>
            <a:endParaRPr lang="en-US" sz="2800" dirty="0">
              <a:cs typeface="Calibri"/>
            </a:endParaRPr>
          </a:p>
          <a:p>
            <a:pPr algn="just"/>
            <a:r>
              <a:rPr lang="en-US" sz="2800" dirty="0">
                <a:cs typeface="Calibri"/>
              </a:rPr>
              <a:t>NSAIDs</a:t>
            </a:r>
            <a:r>
              <a:rPr lang="en-US" sz="2800" spc="-85" dirty="0">
                <a:cs typeface="Calibri"/>
              </a:rPr>
              <a:t> </a:t>
            </a:r>
            <a:r>
              <a:rPr lang="en-US" sz="2800" dirty="0">
                <a:cs typeface="Calibri"/>
              </a:rPr>
              <a:t>are</a:t>
            </a:r>
            <a:r>
              <a:rPr lang="en-US" sz="2800" spc="-50" dirty="0">
                <a:cs typeface="Calibri"/>
              </a:rPr>
              <a:t> </a:t>
            </a:r>
            <a:r>
              <a:rPr lang="en-US" sz="2800" dirty="0">
                <a:cs typeface="Calibri"/>
              </a:rPr>
              <a:t>non-</a:t>
            </a:r>
            <a:r>
              <a:rPr lang="en-US" sz="2800" spc="-10" dirty="0">
                <a:cs typeface="Calibri"/>
              </a:rPr>
              <a:t>narcotic,</a:t>
            </a:r>
            <a:r>
              <a:rPr lang="en-US" sz="2800" dirty="0">
                <a:cs typeface="Calibri"/>
              </a:rPr>
              <a:t>	non-opioid,</a:t>
            </a:r>
            <a:r>
              <a:rPr lang="en-US" sz="2800" spc="-125" dirty="0">
                <a:cs typeface="Calibri"/>
              </a:rPr>
              <a:t> </a:t>
            </a:r>
            <a:r>
              <a:rPr lang="en-US" sz="2800" spc="-10" dirty="0">
                <a:cs typeface="Calibri"/>
              </a:rPr>
              <a:t>aspirin-</a:t>
            </a:r>
            <a:r>
              <a:rPr lang="en-US" sz="2800" dirty="0">
                <a:cs typeface="Calibri"/>
              </a:rPr>
              <a:t>like</a:t>
            </a:r>
            <a:r>
              <a:rPr lang="en-US" sz="2800" spc="-85" dirty="0">
                <a:cs typeface="Calibri"/>
              </a:rPr>
              <a:t> </a:t>
            </a:r>
            <a:r>
              <a:rPr lang="en-US" sz="2800" spc="-10" dirty="0">
                <a:cs typeface="Calibri"/>
              </a:rPr>
              <a:t>analgesics. Unlike </a:t>
            </a:r>
            <a:r>
              <a:rPr lang="en-US" sz="2800" dirty="0"/>
              <a:t>morphine they do not depress CNS, do not produce physical dependence, have no abuse liability and are particularly effective in inflammatory pain. </a:t>
            </a:r>
            <a:endParaRPr lang="en-US" dirty="0"/>
          </a:p>
          <a:p>
            <a:pPr algn="just"/>
            <a:endParaRPr lang="en-IN" dirty="0"/>
          </a:p>
        </p:txBody>
      </p:sp>
    </p:spTree>
    <p:extLst>
      <p:ext uri="{BB962C8B-B14F-4D97-AF65-F5344CB8AC3E}">
        <p14:creationId xmlns:p14="http://schemas.microsoft.com/office/powerpoint/2010/main" val="18431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653DF6-1A81-D188-F47A-994904A54E8A}"/>
              </a:ext>
            </a:extLst>
          </p:cNvPr>
          <p:cNvSpPr>
            <a:spLocks noGrp="1"/>
          </p:cNvSpPr>
          <p:nvPr>
            <p:ph type="title" idx="4294967295"/>
          </p:nvPr>
        </p:nvSpPr>
        <p:spPr>
          <a:xfrm>
            <a:off x="0" y="701675"/>
            <a:ext cx="11029950" cy="1014413"/>
          </a:xfrm>
        </p:spPr>
        <p:txBody>
          <a:bodyPr/>
          <a:lstStyle/>
          <a:p>
            <a:r>
              <a:rPr lang="en-IN" dirty="0"/>
              <a:t>Classification</a:t>
            </a:r>
          </a:p>
        </p:txBody>
      </p:sp>
      <p:pic>
        <p:nvPicPr>
          <p:cNvPr id="5" name="Picture 4">
            <a:extLst>
              <a:ext uri="{FF2B5EF4-FFF2-40B4-BE49-F238E27FC236}">
                <a16:creationId xmlns="" xmlns:a16="http://schemas.microsoft.com/office/drawing/2014/main" id="{B069AE93-6D10-7EEE-D785-4FC88F0558C5}"/>
              </a:ext>
            </a:extLst>
          </p:cNvPr>
          <p:cNvPicPr>
            <a:picLocks noChangeAspect="1"/>
          </p:cNvPicPr>
          <p:nvPr/>
        </p:nvPicPr>
        <p:blipFill rotWithShape="1">
          <a:blip r:embed="rId2">
            <a:extLst>
              <a:ext uri="{28A0092B-C50C-407E-A947-70E740481C1C}">
                <a14:useLocalDpi xmlns:a14="http://schemas.microsoft.com/office/drawing/2010/main" val="0"/>
              </a:ext>
            </a:extLst>
          </a:blip>
          <a:srcRect t="2111" b="4315"/>
          <a:stretch/>
        </p:blipFill>
        <p:spPr>
          <a:xfrm>
            <a:off x="1774371" y="651822"/>
            <a:ext cx="9563100" cy="6145467"/>
          </a:xfrm>
          <a:prstGeom prst="rect">
            <a:avLst/>
          </a:prstGeom>
        </p:spPr>
      </p:pic>
    </p:spTree>
    <p:extLst>
      <p:ext uri="{BB962C8B-B14F-4D97-AF65-F5344CB8AC3E}">
        <p14:creationId xmlns:p14="http://schemas.microsoft.com/office/powerpoint/2010/main" val="20439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E8E9F-E069-0FA2-F768-72A9ADDAB49D}"/>
              </a:ext>
            </a:extLst>
          </p:cNvPr>
          <p:cNvSpPr>
            <a:spLocks noGrp="1"/>
          </p:cNvSpPr>
          <p:nvPr>
            <p:ph type="title"/>
          </p:nvPr>
        </p:nvSpPr>
        <p:spPr/>
        <p:txBody>
          <a:bodyPr/>
          <a:lstStyle/>
          <a:p>
            <a:r>
              <a:rPr lang="en-US" dirty="0"/>
              <a:t>NSAIDs and prostaglandin (PG) synthesis inhibition</a:t>
            </a:r>
            <a:endParaRPr lang="en-IN" dirty="0"/>
          </a:p>
        </p:txBody>
      </p:sp>
      <p:sp>
        <p:nvSpPr>
          <p:cNvPr id="3" name="Content Placeholder 2">
            <a:extLst>
              <a:ext uri="{FF2B5EF4-FFF2-40B4-BE49-F238E27FC236}">
                <a16:creationId xmlns="" xmlns:a16="http://schemas.microsoft.com/office/drawing/2014/main" id="{74C0C545-33F5-0858-1EB9-000FF51A2CF4}"/>
              </a:ext>
            </a:extLst>
          </p:cNvPr>
          <p:cNvSpPr>
            <a:spLocks noGrp="1"/>
          </p:cNvSpPr>
          <p:nvPr>
            <p:ph idx="1"/>
          </p:nvPr>
        </p:nvSpPr>
        <p:spPr>
          <a:xfrm>
            <a:off x="581192" y="1926772"/>
            <a:ext cx="11110065" cy="4724399"/>
          </a:xfrm>
        </p:spPr>
        <p:txBody>
          <a:bodyPr>
            <a:normAutofit fontScale="92500" lnSpcReduction="10000"/>
          </a:bodyPr>
          <a:lstStyle/>
          <a:p>
            <a:pPr algn="just"/>
            <a:r>
              <a:rPr lang="en-US" sz="2800" dirty="0"/>
              <a:t>NSAIDs blocked prostaglandin (PG) generation. </a:t>
            </a:r>
          </a:p>
          <a:p>
            <a:pPr algn="just"/>
            <a:r>
              <a:rPr lang="en-IN" sz="2800" dirty="0"/>
              <a:t>Prostaglandins, prostacyclin (PGI2) and thromboxane A, (TXA2 ) are produced from arachidonic acid by the enzyme cyclooxygenase</a:t>
            </a:r>
            <a:r>
              <a:rPr lang="en-US" sz="2800" dirty="0"/>
              <a:t>. </a:t>
            </a:r>
          </a:p>
          <a:p>
            <a:pPr algn="just"/>
            <a:r>
              <a:rPr lang="en-US" sz="2800" dirty="0"/>
              <a:t>COX exists in a constitutive (COX-I) and an inducible (COX-2) isoforms; COX-1 serves physiological ' house keeping' functions, while the latter is induced by cytokines and other signal molecules at the site of inflammation. This leads to generation of </a:t>
            </a:r>
            <a:r>
              <a:rPr lang="en-US" sz="2800" dirty="0" err="1"/>
              <a:t>PGs.</a:t>
            </a:r>
            <a:r>
              <a:rPr lang="en-US" sz="2800" dirty="0"/>
              <a:t> </a:t>
            </a:r>
          </a:p>
          <a:p>
            <a:pPr algn="just"/>
            <a:r>
              <a:rPr lang="en-US" sz="2800" dirty="0"/>
              <a:t>Most NSAIDs inhibit COX-I and COX-2 non-selectively, but some selective COX-2 inhibitors have been available. </a:t>
            </a:r>
          </a:p>
          <a:p>
            <a:pPr algn="just"/>
            <a:r>
              <a:rPr lang="en-US" sz="2800" dirty="0"/>
              <a:t>Aspirin covalently binds COX-1 and COX-2, irreversibly inhibiting COX activity. Other NSAIDs are competitive and reversible inhibitors of COX. </a:t>
            </a:r>
          </a:p>
        </p:txBody>
      </p:sp>
    </p:spTree>
    <p:extLst>
      <p:ext uri="{BB962C8B-B14F-4D97-AF65-F5344CB8AC3E}">
        <p14:creationId xmlns:p14="http://schemas.microsoft.com/office/powerpoint/2010/main" val="64112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CD50A79-2AD4-5BC4-4665-B4CBBF9EA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57" y="348342"/>
            <a:ext cx="11473543" cy="6448131"/>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37160" y="2000160"/>
              <a:ext cx="3883320" cy="3247200"/>
            </p14:xfrm>
          </p:contentPart>
        </mc:Choice>
        <mc:Fallback xmlns="">
          <p:pic>
            <p:nvPicPr>
              <p:cNvPr id="2" name="Ink 1"/>
              <p:cNvPicPr/>
              <p:nvPr/>
            </p:nvPicPr>
            <p:blipFill>
              <a:blip r:embed="rId4"/>
              <a:stretch>
                <a:fillRect/>
              </a:stretch>
            </p:blipFill>
            <p:spPr>
              <a:xfrm>
                <a:off x="1927800" y="1990800"/>
                <a:ext cx="3902040" cy="3265920"/>
              </a:xfrm>
              <a:prstGeom prst="rect">
                <a:avLst/>
              </a:prstGeom>
            </p:spPr>
          </p:pic>
        </mc:Fallback>
      </mc:AlternateContent>
    </p:spTree>
    <p:extLst>
      <p:ext uri="{BB962C8B-B14F-4D97-AF65-F5344CB8AC3E}">
        <p14:creationId xmlns:p14="http://schemas.microsoft.com/office/powerpoint/2010/main" val="285586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930D6A-5854-A601-D92F-DA888BFDAB64}"/>
              </a:ext>
            </a:extLst>
          </p:cNvPr>
          <p:cNvSpPr>
            <a:spLocks noGrp="1"/>
          </p:cNvSpPr>
          <p:nvPr>
            <p:ph type="title"/>
          </p:nvPr>
        </p:nvSpPr>
        <p:spPr/>
        <p:txBody>
          <a:bodyPr/>
          <a:lstStyle/>
          <a:p>
            <a:r>
              <a:rPr lang="en-IN" dirty="0"/>
              <a:t>Actions </a:t>
            </a:r>
          </a:p>
        </p:txBody>
      </p:sp>
      <p:sp>
        <p:nvSpPr>
          <p:cNvPr id="3" name="Content Placeholder 2">
            <a:extLst>
              <a:ext uri="{FF2B5EF4-FFF2-40B4-BE49-F238E27FC236}">
                <a16:creationId xmlns="" xmlns:a16="http://schemas.microsoft.com/office/drawing/2014/main" id="{DFD21C63-480F-CACC-CA9C-FBEE2EF22970}"/>
              </a:ext>
            </a:extLst>
          </p:cNvPr>
          <p:cNvSpPr>
            <a:spLocks noGrp="1"/>
          </p:cNvSpPr>
          <p:nvPr>
            <p:ph idx="1"/>
          </p:nvPr>
        </p:nvSpPr>
        <p:spPr>
          <a:xfrm>
            <a:off x="489857" y="1839686"/>
            <a:ext cx="11120951" cy="4942114"/>
          </a:xfrm>
        </p:spPr>
        <p:txBody>
          <a:bodyPr>
            <a:normAutofit fontScale="92500"/>
          </a:bodyPr>
          <a:lstStyle/>
          <a:p>
            <a:pPr marL="0" indent="0" algn="just">
              <a:buNone/>
            </a:pPr>
            <a:r>
              <a:rPr lang="en-IN" sz="2800" b="1" dirty="0"/>
              <a:t>Analgesia</a:t>
            </a:r>
            <a:endParaRPr lang="en-US" sz="2800" b="1" dirty="0"/>
          </a:p>
          <a:p>
            <a:pPr algn="just"/>
            <a:r>
              <a:rPr lang="en-US" sz="2400" dirty="0"/>
              <a:t>NSAIDs block the pain sensitizing mechanism induced by bradykinin, </a:t>
            </a:r>
            <a:r>
              <a:rPr lang="en-US" sz="2400" dirty="0" err="1"/>
              <a:t>TNFa</a:t>
            </a:r>
            <a:r>
              <a:rPr lang="en-US" sz="2400" dirty="0"/>
              <a:t>, interleukins (ILs) and other pain inducing substances primarily by inhibiting COX-2.</a:t>
            </a:r>
          </a:p>
          <a:p>
            <a:pPr marL="0" indent="0" algn="just">
              <a:buNone/>
            </a:pPr>
            <a:r>
              <a:rPr lang="en-US" sz="2800" b="1" dirty="0">
                <a:solidFill>
                  <a:schemeClr val="tx1"/>
                </a:solidFill>
              </a:rPr>
              <a:t>Antipyresis </a:t>
            </a:r>
          </a:p>
          <a:p>
            <a:pPr algn="just"/>
            <a:r>
              <a:rPr lang="en-US" sz="2400" dirty="0"/>
              <a:t>NSAIDs lower body temperature in fever, but do not cause hypothermia in normal individuals. </a:t>
            </a:r>
          </a:p>
          <a:p>
            <a:pPr algn="just"/>
            <a:r>
              <a:rPr lang="en-US" sz="2400" dirty="0"/>
              <a:t>Fever during infection and tissue injury is produced through the generation of pyrogens including, ILs, TNF</a:t>
            </a:r>
            <a:r>
              <a:rPr lang="el-GR" sz="2400" dirty="0"/>
              <a:t>α</a:t>
            </a:r>
            <a:r>
              <a:rPr lang="en-US" sz="2400" dirty="0"/>
              <a:t>., interferons which induce PGE2 production in hypothalamus-raise its temperature set point. NSAIDs block the action of these pyrogens.</a:t>
            </a:r>
          </a:p>
          <a:p>
            <a:pPr marL="0" indent="0" algn="just">
              <a:buNone/>
            </a:pPr>
            <a:r>
              <a:rPr lang="en-US" sz="2800" b="1" dirty="0"/>
              <a:t>Anti-inflammatory </a:t>
            </a:r>
          </a:p>
          <a:p>
            <a:pPr algn="just"/>
            <a:r>
              <a:rPr lang="en-US" sz="2400" dirty="0"/>
              <a:t>The most important mechanism of anti-inflammatory action of SAIDs is considered to be inhibition of COX-2 mediated enhanced PG synthesis at the site of injury</a:t>
            </a:r>
            <a:endParaRPr lang="en-IN" sz="2400" dirty="0"/>
          </a:p>
        </p:txBody>
      </p:sp>
    </p:spTree>
    <p:extLst>
      <p:ext uri="{BB962C8B-B14F-4D97-AF65-F5344CB8AC3E}">
        <p14:creationId xmlns:p14="http://schemas.microsoft.com/office/powerpoint/2010/main" val="182843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1DB405-3767-8AA5-91A3-E799B6AC62A5}"/>
              </a:ext>
            </a:extLst>
          </p:cNvPr>
          <p:cNvSpPr>
            <a:spLocks noGrp="1"/>
          </p:cNvSpPr>
          <p:nvPr>
            <p:ph type="title"/>
          </p:nvPr>
        </p:nvSpPr>
        <p:spPr/>
        <p:txBody>
          <a:bodyPr/>
          <a:lstStyle/>
          <a:p>
            <a:r>
              <a:rPr lang="en-IN" dirty="0"/>
              <a:t>Aspirin (SALICYLATES)</a:t>
            </a:r>
          </a:p>
        </p:txBody>
      </p:sp>
      <p:sp>
        <p:nvSpPr>
          <p:cNvPr id="3" name="Content Placeholder 2">
            <a:extLst>
              <a:ext uri="{FF2B5EF4-FFF2-40B4-BE49-F238E27FC236}">
                <a16:creationId xmlns="" xmlns:a16="http://schemas.microsoft.com/office/drawing/2014/main" id="{FC6EBDDF-F992-60DE-B5C8-D7433A62652D}"/>
              </a:ext>
            </a:extLst>
          </p:cNvPr>
          <p:cNvSpPr>
            <a:spLocks noGrp="1"/>
          </p:cNvSpPr>
          <p:nvPr>
            <p:ph idx="1"/>
          </p:nvPr>
        </p:nvSpPr>
        <p:spPr>
          <a:xfrm>
            <a:off x="581192" y="2180496"/>
            <a:ext cx="7234751" cy="4601304"/>
          </a:xfrm>
        </p:spPr>
        <p:txBody>
          <a:bodyPr>
            <a:normAutofit/>
          </a:bodyPr>
          <a:lstStyle/>
          <a:p>
            <a:pPr algn="just"/>
            <a:r>
              <a:rPr lang="en-US" sz="2800" dirty="0"/>
              <a:t>Aspirin is acetylsalicylic acid. It is rapidly converted in the body to salicylic acid</a:t>
            </a:r>
          </a:p>
          <a:p>
            <a:pPr algn="just"/>
            <a:r>
              <a:rPr lang="en-US" sz="2800" dirty="0"/>
              <a:t>It is one of the oldest analgesic-anti-inflammatory drugs</a:t>
            </a:r>
            <a:endParaRPr lang="en-US" sz="2800" b="1" dirty="0"/>
          </a:p>
          <a:p>
            <a:pPr marL="0" indent="0" algn="just">
              <a:buNone/>
            </a:pPr>
            <a:r>
              <a:rPr lang="en-US" sz="2800" b="1" dirty="0"/>
              <a:t>Mechanism- </a:t>
            </a:r>
          </a:p>
          <a:p>
            <a:pPr algn="just"/>
            <a:r>
              <a:rPr lang="en-US" sz="2800" dirty="0"/>
              <a:t>Irreversibly binds and inhibits both cyclo-oxygenase (COX-1 and COX-2). ….(Refer flow chart)</a:t>
            </a:r>
          </a:p>
        </p:txBody>
      </p:sp>
      <p:pic>
        <p:nvPicPr>
          <p:cNvPr id="5" name="Picture 4">
            <a:extLst>
              <a:ext uri="{FF2B5EF4-FFF2-40B4-BE49-F238E27FC236}">
                <a16:creationId xmlns="" xmlns:a16="http://schemas.microsoft.com/office/drawing/2014/main" id="{24FD6A8C-AFE6-0939-AA4C-B3A029D6BC38}"/>
              </a:ext>
            </a:extLst>
          </p:cNvPr>
          <p:cNvPicPr>
            <a:picLocks noChangeAspect="1"/>
          </p:cNvPicPr>
          <p:nvPr/>
        </p:nvPicPr>
        <p:blipFill rotWithShape="1">
          <a:blip r:embed="rId2">
            <a:extLst>
              <a:ext uri="{28A0092B-C50C-407E-A947-70E740481C1C}">
                <a14:useLocalDpi xmlns:a14="http://schemas.microsoft.com/office/drawing/2010/main" val="0"/>
              </a:ext>
            </a:extLst>
          </a:blip>
          <a:srcRect r="6954"/>
          <a:stretch/>
        </p:blipFill>
        <p:spPr>
          <a:xfrm>
            <a:off x="8056291" y="3149577"/>
            <a:ext cx="4135710" cy="2206193"/>
          </a:xfrm>
          <a:prstGeom prst="rect">
            <a:avLst/>
          </a:prstGeom>
        </p:spPr>
      </p:pic>
    </p:spTree>
    <p:extLst>
      <p:ext uri="{BB962C8B-B14F-4D97-AF65-F5344CB8AC3E}">
        <p14:creationId xmlns:p14="http://schemas.microsoft.com/office/powerpoint/2010/main" val="94064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60592-911B-2CE1-AD9F-493D5086C9F4}"/>
              </a:ext>
            </a:extLst>
          </p:cNvPr>
          <p:cNvSpPr>
            <a:spLocks noGrp="1"/>
          </p:cNvSpPr>
          <p:nvPr>
            <p:ph type="title"/>
          </p:nvPr>
        </p:nvSpPr>
        <p:spPr/>
        <p:txBody>
          <a:bodyPr/>
          <a:lstStyle/>
          <a:p>
            <a:r>
              <a:rPr lang="en-IN" dirty="0"/>
              <a:t> Pharmacological Actions </a:t>
            </a:r>
          </a:p>
        </p:txBody>
      </p:sp>
      <p:sp>
        <p:nvSpPr>
          <p:cNvPr id="3" name="Content Placeholder 2">
            <a:extLst>
              <a:ext uri="{FF2B5EF4-FFF2-40B4-BE49-F238E27FC236}">
                <a16:creationId xmlns="" xmlns:a16="http://schemas.microsoft.com/office/drawing/2014/main" id="{706C1158-3D9F-7E19-046B-A13E88752477}"/>
              </a:ext>
            </a:extLst>
          </p:cNvPr>
          <p:cNvSpPr>
            <a:spLocks noGrp="1"/>
          </p:cNvSpPr>
          <p:nvPr>
            <p:ph idx="1"/>
          </p:nvPr>
        </p:nvSpPr>
        <p:spPr>
          <a:xfrm>
            <a:off x="500743" y="1905000"/>
            <a:ext cx="11110065" cy="4855029"/>
          </a:xfrm>
        </p:spPr>
        <p:txBody>
          <a:bodyPr>
            <a:normAutofit/>
          </a:bodyPr>
          <a:lstStyle/>
          <a:p>
            <a:pPr marL="0" indent="0" algn="just">
              <a:buNone/>
            </a:pPr>
            <a:r>
              <a:rPr lang="en-US" sz="2400" b="1" dirty="0"/>
              <a:t>1. Analgesic, antipyretic, anti-inflammatory actions</a:t>
            </a:r>
          </a:p>
          <a:p>
            <a:pPr algn="just"/>
            <a:r>
              <a:rPr lang="en-US" sz="2400" dirty="0"/>
              <a:t>Aspirin is a weaker analgesic than morphine, However, it effectively relieves inflammatory pain, tissue injury related pain and integumental pain, but is relatively ineffective in severe visceral and ischemic pain.</a:t>
            </a:r>
          </a:p>
          <a:p>
            <a:pPr algn="just"/>
            <a:r>
              <a:rPr lang="en-US" sz="2400" dirty="0"/>
              <a:t>The analgesic action is mainly due to obtunding of peripheral pain receptors and prevention o f PG-mediated sensitization of nerve endings.</a:t>
            </a:r>
          </a:p>
          <a:p>
            <a:pPr algn="just"/>
            <a:r>
              <a:rPr lang="en-US" sz="2400" dirty="0" smtClean="0"/>
              <a:t>Anti-inflammatory </a:t>
            </a:r>
            <a:r>
              <a:rPr lang="en-US" sz="2400" dirty="0"/>
              <a:t>action is exerted at high doses. Signs of inflammation like pain, tenderness, swelling, vasodilatation and leucocyte infiltration are suppressed.</a:t>
            </a:r>
            <a:endParaRPr lang="en-IN" dirty="0"/>
          </a:p>
        </p:txBody>
      </p:sp>
    </p:spTree>
    <p:extLst>
      <p:ext uri="{BB962C8B-B14F-4D97-AF65-F5344CB8AC3E}">
        <p14:creationId xmlns:p14="http://schemas.microsoft.com/office/powerpoint/2010/main" val="376210505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Custom 7">
      <a:majorFont>
        <a:latin typeface="Times New Roman"/>
        <a:ea typeface=""/>
        <a:cs typeface="Times New Roman"/>
      </a:majorFont>
      <a:minorFont>
        <a:latin typeface="Times New Roman"/>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Dividend</Template>
  <TotalTime>216</TotalTime>
  <Words>1488</Words>
  <Application>Microsoft Office PowerPoint</Application>
  <PresentationFormat>Custom</PresentationFormat>
  <Paragraphs>116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Dividend</vt:lpstr>
      <vt:lpstr>nonsteroidal anti inflammatory drugs (NSAIDS) </vt:lpstr>
      <vt:lpstr>Contents </vt:lpstr>
      <vt:lpstr>PowerPoint Presentation</vt:lpstr>
      <vt:lpstr>Classification</vt:lpstr>
      <vt:lpstr>NSAIDs and prostaglandin (PG) synthesis inhibition</vt:lpstr>
      <vt:lpstr>PowerPoint Presentation</vt:lpstr>
      <vt:lpstr>Actions </vt:lpstr>
      <vt:lpstr>Aspirin (SALICYLATES)</vt:lpstr>
      <vt:lpstr> Pharmacological Actions </vt:lpstr>
      <vt:lpstr>PowerPoint Presentation</vt:lpstr>
      <vt:lpstr>PowerPoint Presentation</vt:lpstr>
      <vt:lpstr>Pharmacokinetics </vt:lpstr>
      <vt:lpstr>Adverse effects </vt:lpstr>
      <vt:lpstr>T. Uses </vt:lpstr>
      <vt:lpstr>PARA-AMINO PHENOL DERIVATIVES </vt:lpstr>
      <vt:lpstr>Advantages of Paracetamol over aspirin</vt:lpstr>
      <vt:lpstr>Pharmacokinetics</vt:lpstr>
      <vt:lpstr>Adverse effects</vt:lpstr>
      <vt:lpstr>PowerPoint Presentation</vt:lpstr>
      <vt:lpstr>Uses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nonsteroidal anti inflammatory drugs (NSAIDS) </dc:title>
  <dc:creator>Suhas Agey</dc:creator>
  <cp:lastModifiedBy>MR. SUHAS AGEY</cp:lastModifiedBy>
  <cp:revision>18</cp:revision>
  <dcterms:created xsi:type="dcterms:W3CDTF">2023-10-18T10:33:34Z</dcterms:created>
  <dcterms:modified xsi:type="dcterms:W3CDTF">2023-11-21T06:16:12Z</dcterms:modified>
</cp:coreProperties>
</file>