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95" r:id="rId3"/>
    <p:sldId id="257" r:id="rId4"/>
    <p:sldId id="258" r:id="rId5"/>
    <p:sldId id="259" r:id="rId6"/>
    <p:sldId id="284" r:id="rId7"/>
    <p:sldId id="285" r:id="rId8"/>
    <p:sldId id="261" r:id="rId9"/>
    <p:sldId id="260" r:id="rId10"/>
    <p:sldId id="288" r:id="rId11"/>
    <p:sldId id="263" r:id="rId12"/>
    <p:sldId id="286" r:id="rId13"/>
    <p:sldId id="264" r:id="rId14"/>
    <p:sldId id="297" r:id="rId15"/>
    <p:sldId id="265" r:id="rId16"/>
    <p:sldId id="287" r:id="rId17"/>
    <p:sldId id="289" r:id="rId18"/>
    <p:sldId id="290" r:id="rId19"/>
    <p:sldId id="291" r:id="rId20"/>
    <p:sldId id="292" r:id="rId21"/>
    <p:sldId id="293" r:id="rId22"/>
    <p:sldId id="294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15" r:id="rId33"/>
    <p:sldId id="313" r:id="rId34"/>
    <p:sldId id="307" r:id="rId35"/>
    <p:sldId id="314" r:id="rId36"/>
    <p:sldId id="308" r:id="rId37"/>
    <p:sldId id="309" r:id="rId38"/>
    <p:sldId id="310" r:id="rId39"/>
    <p:sldId id="311" r:id="rId40"/>
    <p:sldId id="312" r:id="rId41"/>
    <p:sldId id="316" r:id="rId42"/>
    <p:sldId id="317" r:id="rId43"/>
    <p:sldId id="279" r:id="rId44"/>
  </p:sldIdLst>
  <p:sldSz cx="9144000" cy="5143500" type="screen16x9"/>
  <p:notesSz cx="6858000" cy="9144000"/>
  <p:embeddedFontLst>
    <p:embeddedFont>
      <p:font typeface="Work Sans" charset="0"/>
      <p:regular r:id="rId46"/>
    </p:embeddedFont>
    <p:embeddedFont>
      <p:font typeface="Bernard MT Condensed" pitchFamily="18" charset="0"/>
      <p:regular r:id="rId47"/>
    </p:embeddedFont>
    <p:embeddedFont>
      <p:font typeface="Tunga" pitchFamily="34" charset="0"/>
      <p:regular r:id="rId48"/>
      <p:bold r:id="rId49"/>
    </p:embeddedFont>
    <p:embeddedFont>
      <p:font typeface="Traditional Arabic" pitchFamily="18" charset="-78"/>
      <p:regular r:id="rId50"/>
      <p:bold r:id="rId51"/>
    </p:embeddedFont>
    <p:embeddedFont>
      <p:font typeface="Batang" pitchFamily="18" charset="-127"/>
      <p:regular r:id="rId52"/>
    </p:embeddedFont>
    <p:embeddedFont>
      <p:font typeface="Aharoni" pitchFamily="2" charset="-79"/>
      <p:bold r:id="rId53"/>
    </p:embeddedFont>
    <p:embeddedFont>
      <p:font typeface="Agency FB" pitchFamily="34" charset="0"/>
      <p:regular r:id="rId54"/>
      <p:bold r:id="rId55"/>
    </p:embeddedFont>
    <p:embeddedFont>
      <p:font typeface="Work Sans Light" charset="0"/>
      <p:regular r:id="rId56"/>
    </p:embeddedFont>
    <p:embeddedFont>
      <p:font typeface="Bodoni MT Condensed" pitchFamily="18" charset="0"/>
      <p:regular r:id="rId57"/>
      <p:bold r:id="rId58"/>
      <p:italic r:id="rId59"/>
      <p:boldItalic r:id="rId60"/>
    </p:embeddedFont>
    <p:embeddedFont>
      <p:font typeface="Book Antiqua" pitchFamily="18" charset="0"/>
      <p:regular r:id="rId61"/>
      <p:bold r:id="rId62"/>
      <p:italic r:id="rId63"/>
      <p:boldItalic r:id="rId64"/>
    </p:embeddedFont>
    <p:embeddedFont>
      <p:font typeface="Showcard Gothic" pitchFamily="82" charset="0"/>
      <p:regular r:id="rId65"/>
    </p:embeddedFont>
    <p:embeddedFont>
      <p:font typeface="Constantia" pitchFamily="18" charset="0"/>
      <p:regular r:id="rId66"/>
      <p:bold r:id="rId67"/>
      <p:italic r:id="rId68"/>
      <p:boldItalic r:id="rId69"/>
    </p:embeddedFont>
    <p:embeddedFont>
      <p:font typeface="Tw Cen MT Condensed" pitchFamily="34" charset="0"/>
      <p:regular r:id="rId70"/>
      <p:bold r:id="rId71"/>
    </p:embeddedFont>
    <p:embeddedFont>
      <p:font typeface="Arial Narrow" pitchFamily="34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C62BCAF-4B7A-42C7-A34F-D390AC4F94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7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font" Target="fonts/font29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font" Target="fonts/font28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72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618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▪"/>
              <a:defRPr sz="3200" i="1"/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617750" y="603375"/>
            <a:ext cx="948000" cy="9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09196" y="854775"/>
            <a:ext cx="565108" cy="445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 panose="020B0604020202020204"/>
              </a:rPr>
              <a:t>“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 panose="00000400000000000000"/>
              <a:buNone/>
              <a:defRPr sz="40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 panose="00000400000000000000"/>
              <a:buNone/>
              <a:defRPr sz="40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 panose="00000400000000000000"/>
              <a:buNone/>
              <a:defRPr sz="40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 panose="00000400000000000000"/>
              <a:buNone/>
              <a:defRPr sz="40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 panose="00000400000000000000"/>
              <a:buNone/>
              <a:defRPr sz="40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 panose="00000400000000000000"/>
              <a:buNone/>
              <a:defRPr sz="40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 panose="00000400000000000000"/>
              <a:buNone/>
              <a:defRPr sz="40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 panose="00000400000000000000"/>
              <a:buNone/>
              <a:defRPr sz="40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 panose="00000400000000000000"/>
              <a:buNone/>
              <a:defRPr sz="40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 panose="00000400000000000000"/>
              <a:buChar char="▪"/>
              <a:defRPr sz="2000">
                <a:solidFill>
                  <a:schemeClr val="dk1"/>
                </a:solidFill>
                <a:latin typeface="Work Sans Light" panose="00000400000000000000"/>
                <a:ea typeface="Work Sans Light" panose="00000400000000000000"/>
                <a:cs typeface="Work Sans Light" panose="00000400000000000000"/>
                <a:sym typeface="Work Sans Light" panose="00000400000000000000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 panose="00000400000000000000"/>
              <a:buChar char="□"/>
              <a:defRPr sz="2000">
                <a:solidFill>
                  <a:schemeClr val="dk1"/>
                </a:solidFill>
                <a:latin typeface="Work Sans Light" panose="00000400000000000000"/>
                <a:ea typeface="Work Sans Light" panose="00000400000000000000"/>
                <a:cs typeface="Work Sans Light" panose="00000400000000000000"/>
                <a:sym typeface="Work Sans Light" panose="00000400000000000000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 panose="00000400000000000000"/>
              <a:buChar char="□"/>
              <a:defRPr sz="2000">
                <a:solidFill>
                  <a:schemeClr val="dk1"/>
                </a:solidFill>
                <a:latin typeface="Work Sans Light" panose="00000400000000000000"/>
                <a:ea typeface="Work Sans Light" panose="00000400000000000000"/>
                <a:cs typeface="Work Sans Light" panose="00000400000000000000"/>
                <a:sym typeface="Work Sans Light" panose="00000400000000000000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 panose="00000400000000000000"/>
              <a:buChar char="□"/>
              <a:defRPr sz="2000">
                <a:solidFill>
                  <a:schemeClr val="dk1"/>
                </a:solidFill>
                <a:latin typeface="Work Sans Light" panose="00000400000000000000"/>
                <a:ea typeface="Work Sans Light" panose="00000400000000000000"/>
                <a:cs typeface="Work Sans Light" panose="00000400000000000000"/>
                <a:sym typeface="Work Sans Light" panose="00000400000000000000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 panose="00000400000000000000"/>
              <a:buChar char="○"/>
              <a:defRPr sz="2000">
                <a:solidFill>
                  <a:schemeClr val="dk1"/>
                </a:solidFill>
                <a:latin typeface="Work Sans Light" panose="00000400000000000000"/>
                <a:ea typeface="Work Sans Light" panose="00000400000000000000"/>
                <a:cs typeface="Work Sans Light" panose="00000400000000000000"/>
                <a:sym typeface="Work Sans Light" panose="00000400000000000000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 panose="00000400000000000000"/>
              <a:buChar char="■"/>
              <a:defRPr sz="2000">
                <a:solidFill>
                  <a:schemeClr val="dk1"/>
                </a:solidFill>
                <a:latin typeface="Work Sans Light" panose="00000400000000000000"/>
                <a:ea typeface="Work Sans Light" panose="00000400000000000000"/>
                <a:cs typeface="Work Sans Light" panose="00000400000000000000"/>
                <a:sym typeface="Work Sans Light" panose="00000400000000000000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 panose="00000400000000000000"/>
              <a:buChar char="●"/>
              <a:defRPr sz="2000">
                <a:solidFill>
                  <a:schemeClr val="dk1"/>
                </a:solidFill>
                <a:latin typeface="Work Sans Light" panose="00000400000000000000"/>
                <a:ea typeface="Work Sans Light" panose="00000400000000000000"/>
                <a:cs typeface="Work Sans Light" panose="00000400000000000000"/>
                <a:sym typeface="Work Sans Light" panose="00000400000000000000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 panose="00000400000000000000"/>
              <a:buChar char="○"/>
              <a:defRPr sz="2000">
                <a:solidFill>
                  <a:schemeClr val="dk1"/>
                </a:solidFill>
                <a:latin typeface="Work Sans Light" panose="00000400000000000000"/>
                <a:ea typeface="Work Sans Light" panose="00000400000000000000"/>
                <a:cs typeface="Work Sans Light" panose="00000400000000000000"/>
                <a:sym typeface="Work Sans Light" panose="00000400000000000000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 panose="00000400000000000000"/>
              <a:buChar char="■"/>
              <a:defRPr sz="2000">
                <a:solidFill>
                  <a:schemeClr val="dk1"/>
                </a:solidFill>
                <a:latin typeface="Work Sans Light" panose="00000400000000000000"/>
                <a:ea typeface="Work Sans Light" panose="00000400000000000000"/>
                <a:cs typeface="Work Sans Light" panose="00000400000000000000"/>
                <a:sym typeface="Work Sans Light" panose="000004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1pPr>
            <a:lvl2pPr lvl="1" algn="r">
              <a:buNone/>
              <a:defRPr sz="13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2pPr>
            <a:lvl3pPr lvl="2" algn="r">
              <a:buNone/>
              <a:defRPr sz="13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3pPr>
            <a:lvl4pPr lvl="3" algn="r">
              <a:buNone/>
              <a:defRPr sz="13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4pPr>
            <a:lvl5pPr lvl="4" algn="r">
              <a:buNone/>
              <a:defRPr sz="13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5pPr>
            <a:lvl6pPr lvl="5" algn="r">
              <a:buNone/>
              <a:defRPr sz="13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6pPr>
            <a:lvl7pPr lvl="6" algn="r">
              <a:buNone/>
              <a:defRPr sz="13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7pPr>
            <a:lvl8pPr lvl="7" algn="r">
              <a:buNone/>
              <a:defRPr sz="13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8pPr>
            <a:lvl9pPr lvl="8" algn="r">
              <a:buNone/>
              <a:defRPr sz="1300" b="1">
                <a:solidFill>
                  <a:schemeClr val="dk1"/>
                </a:solidFill>
                <a:latin typeface="Work Sans" panose="00000400000000000000"/>
                <a:ea typeface="Work Sans" panose="00000400000000000000"/>
                <a:cs typeface="Work Sans" panose="00000400000000000000"/>
                <a:sym typeface="Work Sans" panose="000004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pharmacology-toxicology-and-pharmaceutical-science/phenanthrene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323528" y="1036769"/>
            <a:ext cx="6336704" cy="1056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Naphthalene </a:t>
            </a:r>
            <a:endParaRPr lang="en-US" altLang="en-GB" dirty="0">
              <a:solidFill>
                <a:schemeClr val="accent3">
                  <a:lumMod val="50000"/>
                </a:schemeClr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grpSp>
        <p:nvGrpSpPr>
          <p:cNvPr id="59" name="Google Shape;59;p12"/>
          <p:cNvGrpSpPr/>
          <p:nvPr/>
        </p:nvGrpSpPr>
        <p:grpSpPr>
          <a:xfrm>
            <a:off x="7020283" y="496787"/>
            <a:ext cx="1580904" cy="1684493"/>
            <a:chOff x="5970800" y="1619250"/>
            <a:chExt cx="428650" cy="456725"/>
          </a:xfrm>
        </p:grpSpPr>
        <p:sp>
          <p:nvSpPr>
            <p:cNvPr id="60" name="Google Shape;60;p12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59632" y="3795886"/>
            <a:ext cx="3722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 smtClean="0">
                <a:solidFill>
                  <a:srgbClr val="C00000"/>
                </a:solidFill>
                <a:latin typeface="Bodoni MT Condensed" pitchFamily="18" charset="0"/>
              </a:rPr>
              <a:t>Ms.</a:t>
            </a:r>
            <a:r>
              <a:rPr lang="en-IN" b="1" dirty="0" smtClean="0">
                <a:solidFill>
                  <a:srgbClr val="C00000"/>
                </a:solidFill>
                <a:latin typeface="Bodoni MT Condensed" pitchFamily="18" charset="0"/>
              </a:rPr>
              <a:t> Asama Yunus Pathan </a:t>
            </a:r>
          </a:p>
          <a:p>
            <a:r>
              <a:rPr lang="en-IN" dirty="0" err="1" smtClean="0">
                <a:latin typeface="Bodoni MT Condensed" pitchFamily="18" charset="0"/>
              </a:rPr>
              <a:t>Dept.of</a:t>
            </a:r>
            <a:r>
              <a:rPr lang="en-IN" dirty="0" smtClean="0">
                <a:latin typeface="Bodoni MT Condensed" pitchFamily="18" charset="0"/>
              </a:rPr>
              <a:t> Pharmaceutical Chemistry</a:t>
            </a:r>
          </a:p>
          <a:p>
            <a:r>
              <a:rPr lang="en-IN" dirty="0" err="1" smtClean="0">
                <a:latin typeface="Bodoni MT Condensed" pitchFamily="18" charset="0"/>
              </a:rPr>
              <a:t>H.R.Patel</a:t>
            </a:r>
            <a:r>
              <a:rPr lang="en-IN" dirty="0" smtClean="0">
                <a:latin typeface="Bodoni MT Condensed" pitchFamily="18" charset="0"/>
              </a:rPr>
              <a:t> Institute of Pharmaceutical education and Research Shirpur.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36" y="2803915"/>
            <a:ext cx="2731347" cy="1983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t="12445" r="12919"/>
          <a:stretch/>
        </p:blipFill>
        <p:spPr bwMode="auto">
          <a:xfrm>
            <a:off x="5940153" y="1557908"/>
            <a:ext cx="274664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2022" y="1541967"/>
            <a:ext cx="5976664" cy="1833889"/>
          </a:xfrm>
        </p:spPr>
        <p:txBody>
          <a:bodyPr/>
          <a:lstStyle/>
          <a:p>
            <a:pPr marL="25400" indent="0" algn="ctr">
              <a:buNone/>
            </a:pPr>
            <a:r>
              <a:rPr lang="en-IN" sz="4000" b="1" i="0" dirty="0" smtClean="0">
                <a:solidFill>
                  <a:srgbClr val="0070C0"/>
                </a:solidFill>
                <a:latin typeface="Showcard Gothic" pitchFamily="82" charset="0"/>
                <a:cs typeface="Tunga" pitchFamily="34" charset="0"/>
              </a:rPr>
              <a:t>Chemical Properties of  Naphthalene</a:t>
            </a:r>
            <a:endParaRPr lang="en-IN" sz="4000" b="1" i="0" dirty="0">
              <a:solidFill>
                <a:srgbClr val="0070C0"/>
              </a:solidFill>
              <a:latin typeface="Showcard Gothic" pitchFamily="82" charset="0"/>
              <a:cs typeface="Tung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0392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9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39" name="Google Shape;139;p1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232415"/>
              </p:ext>
            </p:extLst>
          </p:nvPr>
        </p:nvGraphicFramePr>
        <p:xfrm>
          <a:off x="2051720" y="892526"/>
          <a:ext cx="433705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CS ChemDraw Drawing" r:id="rId4" imgW="4337079" imgH="3556683" progId="ChemDraw.Document.6.0">
                  <p:embed/>
                </p:oleObj>
              </mc:Choice>
              <mc:Fallback>
                <p:oleObj name="CS ChemDraw Drawing" r:id="rId4" imgW="4337079" imgH="35566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892526"/>
                        <a:ext cx="433705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Grp="1" noRot="1" noChangeArrowheads="1"/>
          </p:cNvSpPr>
          <p:nvPr/>
        </p:nvSpPr>
        <p:spPr bwMode="auto">
          <a:xfrm>
            <a:off x="349763" y="461731"/>
            <a:ext cx="4480619" cy="4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 algn="ctr" rtl="0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1. Reduction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9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39" name="Google Shape;139;p1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74011"/>
              </p:ext>
            </p:extLst>
          </p:nvPr>
        </p:nvGraphicFramePr>
        <p:xfrm>
          <a:off x="3635896" y="461731"/>
          <a:ext cx="3276614" cy="4104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CS ChemDraw Drawing" r:id="rId4" imgW="3794549" imgH="4753216" progId="ChemDraw.Document.6.0">
                  <p:embed/>
                </p:oleObj>
              </mc:Choice>
              <mc:Fallback>
                <p:oleObj name="CS ChemDraw Drawing" r:id="rId4" imgW="3794549" imgH="47532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896" y="461731"/>
                        <a:ext cx="3276614" cy="4104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Grp="1" noRot="1" noChangeArrowheads="1"/>
          </p:cNvSpPr>
          <p:nvPr/>
        </p:nvSpPr>
        <p:spPr bwMode="auto">
          <a:xfrm>
            <a:off x="539552" y="431619"/>
            <a:ext cx="3112467" cy="4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 algn="ctr" rtl="0"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2. Oxidation</a:t>
            </a:r>
          </a:p>
        </p:txBody>
      </p:sp>
    </p:spTree>
    <p:extLst>
      <p:ext uri="{BB962C8B-B14F-4D97-AF65-F5344CB8AC3E}">
        <p14:creationId xmlns:p14="http://schemas.microsoft.com/office/powerpoint/2010/main" val="7445040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0"/>
          <p:cNvGrpSpPr/>
          <p:nvPr/>
        </p:nvGrpSpPr>
        <p:grpSpPr>
          <a:xfrm>
            <a:off x="7813936" y="440809"/>
            <a:ext cx="903434" cy="903434"/>
            <a:chOff x="2594325" y="1627175"/>
            <a:chExt cx="440850" cy="440850"/>
          </a:xfrm>
        </p:grpSpPr>
        <p:sp>
          <p:nvSpPr>
            <p:cNvPr id="152" name="Google Shape;152;p20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577571"/>
              </p:ext>
            </p:extLst>
          </p:nvPr>
        </p:nvGraphicFramePr>
        <p:xfrm>
          <a:off x="2074863" y="608013"/>
          <a:ext cx="4992687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CS ChemDraw Drawing" r:id="rId4" imgW="4992329" imgH="3925626" progId="ChemDraw.Document.6.0">
                  <p:embed/>
                </p:oleObj>
              </mc:Choice>
              <mc:Fallback>
                <p:oleObj name="CS ChemDraw Drawing" r:id="rId4" imgW="4992329" imgH="39256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4863" y="608013"/>
                        <a:ext cx="4992687" cy="392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9064"/>
              </p:ext>
            </p:extLst>
          </p:nvPr>
        </p:nvGraphicFramePr>
        <p:xfrm>
          <a:off x="2627784" y="411510"/>
          <a:ext cx="3056955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CS ChemDraw Drawing" r:id="rId3" imgW="4064760" imgH="6465600" progId="ChemDraw.Document.6.0">
                  <p:embed/>
                </p:oleObj>
              </mc:Choice>
              <mc:Fallback>
                <p:oleObj name="CS ChemDraw Drawing" r:id="rId3" imgW="4064760" imgH="646560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11510"/>
                        <a:ext cx="3056955" cy="4320480"/>
                      </a:xfrm>
                      <a:prstGeom prst="rect">
                        <a:avLst/>
                      </a:prstGeom>
                      <a:solidFill>
                        <a:srgbClr val="F0FFC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Arrow 9"/>
          <p:cNvSpPr/>
          <p:nvPr/>
        </p:nvSpPr>
        <p:spPr>
          <a:xfrm>
            <a:off x="5704426" y="483518"/>
            <a:ext cx="2292423" cy="521001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Nitration</a:t>
            </a:r>
            <a:endParaRPr lang="en-IN" dirty="0"/>
          </a:p>
        </p:txBody>
      </p:sp>
      <p:sp>
        <p:nvSpPr>
          <p:cNvPr id="11" name="Left Arrow 10"/>
          <p:cNvSpPr/>
          <p:nvPr/>
        </p:nvSpPr>
        <p:spPr>
          <a:xfrm>
            <a:off x="5689827" y="1634109"/>
            <a:ext cx="2292423" cy="521001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Sulphonations </a:t>
            </a:r>
            <a:endParaRPr lang="en-IN" dirty="0"/>
          </a:p>
        </p:txBody>
      </p:sp>
      <p:sp>
        <p:nvSpPr>
          <p:cNvPr id="13" name="Left Arrow 12"/>
          <p:cNvSpPr/>
          <p:nvPr/>
        </p:nvSpPr>
        <p:spPr>
          <a:xfrm>
            <a:off x="5689826" y="2643758"/>
            <a:ext cx="2292423" cy="521001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Halogenation </a:t>
            </a:r>
            <a:endParaRPr lang="en-IN" dirty="0"/>
          </a:p>
        </p:txBody>
      </p:sp>
      <p:sp>
        <p:nvSpPr>
          <p:cNvPr id="15" name="Left Arrow 14"/>
          <p:cNvSpPr/>
          <p:nvPr/>
        </p:nvSpPr>
        <p:spPr>
          <a:xfrm>
            <a:off x="5713411" y="3795886"/>
            <a:ext cx="2292423" cy="521001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Friedal-Craft Acylation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28071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/>
          <p:nvPr/>
        </p:nvSpPr>
        <p:spPr>
          <a:xfrm>
            <a:off x="7515847" y="2488582"/>
            <a:ext cx="451263" cy="474702"/>
          </a:xfrm>
          <a:custGeom>
            <a:avLst/>
            <a:gdLst/>
            <a:ahLst/>
            <a:cxnLst/>
            <a:rect l="l" t="t" r="r" b="b"/>
            <a:pathLst>
              <a:path w="5741" h="5740" extrusionOk="0">
                <a:moveTo>
                  <a:pt x="2809" y="0"/>
                </a:moveTo>
                <a:lnTo>
                  <a:pt x="2492" y="49"/>
                </a:lnTo>
                <a:lnTo>
                  <a:pt x="2199" y="122"/>
                </a:lnTo>
                <a:lnTo>
                  <a:pt x="1906" y="244"/>
                </a:lnTo>
                <a:lnTo>
                  <a:pt x="1637" y="366"/>
                </a:lnTo>
                <a:lnTo>
                  <a:pt x="1368" y="537"/>
                </a:lnTo>
                <a:lnTo>
                  <a:pt x="1149" y="708"/>
                </a:lnTo>
                <a:lnTo>
                  <a:pt x="904" y="904"/>
                </a:lnTo>
                <a:lnTo>
                  <a:pt x="709" y="1124"/>
                </a:lnTo>
                <a:lnTo>
                  <a:pt x="538" y="1368"/>
                </a:lnTo>
                <a:lnTo>
                  <a:pt x="367" y="1636"/>
                </a:lnTo>
                <a:lnTo>
                  <a:pt x="245" y="1905"/>
                </a:lnTo>
                <a:lnTo>
                  <a:pt x="147" y="2198"/>
                </a:lnTo>
                <a:lnTo>
                  <a:pt x="74" y="2491"/>
                </a:lnTo>
                <a:lnTo>
                  <a:pt x="25" y="2809"/>
                </a:lnTo>
                <a:lnTo>
                  <a:pt x="1" y="3126"/>
                </a:lnTo>
                <a:lnTo>
                  <a:pt x="25" y="3517"/>
                </a:lnTo>
                <a:lnTo>
                  <a:pt x="98" y="3908"/>
                </a:lnTo>
                <a:lnTo>
                  <a:pt x="221" y="4274"/>
                </a:lnTo>
                <a:lnTo>
                  <a:pt x="392" y="4641"/>
                </a:lnTo>
                <a:lnTo>
                  <a:pt x="611" y="4958"/>
                </a:lnTo>
                <a:lnTo>
                  <a:pt x="856" y="5251"/>
                </a:lnTo>
                <a:lnTo>
                  <a:pt x="1124" y="5520"/>
                </a:lnTo>
                <a:lnTo>
                  <a:pt x="1442" y="5740"/>
                </a:lnTo>
                <a:lnTo>
                  <a:pt x="1393" y="5422"/>
                </a:lnTo>
                <a:lnTo>
                  <a:pt x="1368" y="5080"/>
                </a:lnTo>
                <a:lnTo>
                  <a:pt x="1393" y="4689"/>
                </a:lnTo>
                <a:lnTo>
                  <a:pt x="1442" y="4323"/>
                </a:lnTo>
                <a:lnTo>
                  <a:pt x="1539" y="3957"/>
                </a:lnTo>
                <a:lnTo>
                  <a:pt x="1662" y="3639"/>
                </a:lnTo>
                <a:lnTo>
                  <a:pt x="1808" y="3297"/>
                </a:lnTo>
                <a:lnTo>
                  <a:pt x="2003" y="3004"/>
                </a:lnTo>
                <a:lnTo>
                  <a:pt x="2223" y="2711"/>
                </a:lnTo>
                <a:lnTo>
                  <a:pt x="2468" y="2442"/>
                </a:lnTo>
                <a:lnTo>
                  <a:pt x="2712" y="2198"/>
                </a:lnTo>
                <a:lnTo>
                  <a:pt x="3005" y="2003"/>
                </a:lnTo>
                <a:lnTo>
                  <a:pt x="3322" y="1807"/>
                </a:lnTo>
                <a:lnTo>
                  <a:pt x="3640" y="1661"/>
                </a:lnTo>
                <a:lnTo>
                  <a:pt x="3982" y="1514"/>
                </a:lnTo>
                <a:lnTo>
                  <a:pt x="4324" y="1441"/>
                </a:lnTo>
                <a:lnTo>
                  <a:pt x="4690" y="1368"/>
                </a:lnTo>
                <a:lnTo>
                  <a:pt x="5423" y="1368"/>
                </a:lnTo>
                <a:lnTo>
                  <a:pt x="5740" y="1417"/>
                </a:lnTo>
                <a:lnTo>
                  <a:pt x="5520" y="1124"/>
                </a:lnTo>
                <a:lnTo>
                  <a:pt x="5252" y="831"/>
                </a:lnTo>
                <a:lnTo>
                  <a:pt x="4959" y="586"/>
                </a:lnTo>
                <a:lnTo>
                  <a:pt x="4641" y="391"/>
                </a:lnTo>
                <a:lnTo>
                  <a:pt x="4299" y="220"/>
                </a:lnTo>
                <a:lnTo>
                  <a:pt x="3933" y="98"/>
                </a:lnTo>
                <a:lnTo>
                  <a:pt x="3542" y="25"/>
                </a:lnTo>
                <a:lnTo>
                  <a:pt x="31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91906" y="507782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1.Naphthols</a:t>
            </a:r>
            <a:r>
              <a:rPr lang="en-IN" dirty="0" smtClean="0"/>
              <a:t> </a:t>
            </a: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134103"/>
              </p:ext>
            </p:extLst>
          </p:nvPr>
        </p:nvGraphicFramePr>
        <p:xfrm>
          <a:off x="4716016" y="451026"/>
          <a:ext cx="3643312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CS ChemDraw Drawing" r:id="rId4" imgW="2555334" imgH="1427665" progId="ChemDraw.Document.6.0">
                  <p:embed/>
                </p:oleObj>
              </mc:Choice>
              <mc:Fallback>
                <p:oleObj name="CS ChemDraw Drawing" r:id="rId4" imgW="2555334" imgH="14276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016" y="451026"/>
                        <a:ext cx="3643312" cy="203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963283"/>
            <a:ext cx="2509177" cy="171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Oxidation Reactions of 1- and 2-Naphthols: An Experimental and Theoretical  Study | The Journal of Physical Chemistry 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1590"/>
            <a:ext cx="21586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0797"/>
              </p:ext>
            </p:extLst>
          </p:nvPr>
        </p:nvGraphicFramePr>
        <p:xfrm>
          <a:off x="1043608" y="1275606"/>
          <a:ext cx="7075487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CS ChemDraw Drawing" r:id="rId3" imgW="6819724" imgH="2875585" progId="ChemDraw.Document.6.0">
                  <p:embed/>
                </p:oleObj>
              </mc:Choice>
              <mc:Fallback>
                <p:oleObj name="CS ChemDraw Drawing" r:id="rId3" imgW="6819724" imgH="28755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275606"/>
                        <a:ext cx="7075487" cy="298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562829"/>
            <a:ext cx="3817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1.Preparation of Naphthols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0743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126451"/>
              </p:ext>
            </p:extLst>
          </p:nvPr>
        </p:nvGraphicFramePr>
        <p:xfrm>
          <a:off x="1763688" y="2211370"/>
          <a:ext cx="5284787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CS ChemDraw Drawing" r:id="rId3" imgW="4384134" imgH="1433814" progId="ChemDraw.Document.6.0">
                  <p:embed/>
                </p:oleObj>
              </mc:Choice>
              <mc:Fallback>
                <p:oleObj name="CS ChemDraw Drawing" r:id="rId3" imgW="4384134" imgH="14338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2211370"/>
                        <a:ext cx="5284787" cy="172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1" y="551786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Properties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They are colourless solids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Mp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of alpha-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naphthols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123-124</a:t>
            </a:r>
            <a:r>
              <a:rPr lang="en-IN" sz="2000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 and beta-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naphthols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96</a:t>
            </a:r>
            <a:r>
              <a:rPr lang="en-IN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Insoluble in water and soluble in benzene and very soluble in alcohol and ether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4043731"/>
            <a:ext cx="61206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Bucherer</a:t>
            </a: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Reaction</a:t>
            </a:r>
            <a:endParaRPr lang="en-I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269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43558"/>
            <a:ext cx="5616624" cy="1728192"/>
          </a:xfrm>
        </p:spPr>
        <p:txBody>
          <a:bodyPr/>
          <a:lstStyle/>
          <a:p>
            <a:pPr algn="ctr"/>
            <a:r>
              <a:rPr lang="en-IN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Anthracene</a:t>
            </a:r>
            <a:r>
              <a:rPr lang="en-I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31790"/>
            <a:ext cx="2932584" cy="167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1792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75606"/>
            <a:ext cx="5243198" cy="260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1966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8" r="5069" b="15330"/>
          <a:stretch/>
        </p:blipFill>
        <p:spPr bwMode="auto">
          <a:xfrm>
            <a:off x="395536" y="387762"/>
            <a:ext cx="1474867" cy="115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1066322"/>
            <a:ext cx="6588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he aromatic Hydrocarbon made up of two or more benzene rings fused together a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are called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olynuclear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used-ring hydrocarbon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Naphthalene is the class of arenes ,in which two benzene ring are fused in ortho position.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849528"/>
              </p:ext>
            </p:extLst>
          </p:nvPr>
        </p:nvGraphicFramePr>
        <p:xfrm>
          <a:off x="2085347" y="2455390"/>
          <a:ext cx="1693208" cy="1019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" name="CS ChemDraw Drawing" r:id="rId4" imgW="977959" imgH="589224" progId="ChemDraw.Document.6.0">
                  <p:embed/>
                </p:oleObj>
              </mc:Choice>
              <mc:Fallback>
                <p:oleObj name="CS ChemDraw Drawing" r:id="rId4" imgW="977959" imgH="5892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5347" y="2455390"/>
                        <a:ext cx="1693208" cy="1019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90808"/>
              </p:ext>
            </p:extLst>
          </p:nvPr>
        </p:nvGraphicFramePr>
        <p:xfrm>
          <a:off x="4572000" y="2427734"/>
          <a:ext cx="191813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name="CS ChemDraw Drawing" r:id="rId6" imgW="977959" imgH="587777" progId="ChemDraw.Document.6.0">
                  <p:embed/>
                </p:oleObj>
              </mc:Choice>
              <mc:Fallback>
                <p:oleObj name="CS ChemDraw Drawing" r:id="rId6" imgW="977959" imgH="5877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2427734"/>
                        <a:ext cx="1918137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9752" y="3622311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Orbital Picture</a:t>
            </a:r>
            <a:endParaRPr lang="en-IN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405" y="3631126"/>
            <a:ext cx="1712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 err="1" smtClean="0">
                <a:latin typeface="Times New Roman" pitchFamily="18" charset="0"/>
                <a:cs typeface="Times New Roman" pitchFamily="18" charset="0"/>
              </a:rPr>
              <a:t>Kekule</a:t>
            </a:r>
            <a:r>
              <a:rPr lang="en-IN" sz="1200" b="1" dirty="0" smtClean="0">
                <a:latin typeface="Times New Roman" pitchFamily="18" charset="0"/>
                <a:cs typeface="Times New Roman" pitchFamily="18" charset="0"/>
              </a:rPr>
              <a:t>-Type Structure</a:t>
            </a:r>
            <a:endParaRPr lang="en-IN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099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Naphthalene</a:t>
            </a:r>
            <a:endParaRPr lang="en-I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575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076315"/>
            <a:ext cx="7405800" cy="2004000"/>
          </a:xfrm>
        </p:spPr>
        <p:txBody>
          <a:bodyPr/>
          <a:lstStyle/>
          <a:p>
            <a:pPr marL="101600" indent="0">
              <a:lnSpc>
                <a:spcPct val="150000"/>
              </a:lnSpc>
              <a:buNone/>
              <a:defRPr/>
            </a:pPr>
            <a:r>
              <a:rPr lang="en-US" sz="1600" b="1" dirty="0">
                <a:solidFill>
                  <a:srgbClr val="C00000"/>
                </a:solidFill>
                <a:latin typeface="Agency FB" pitchFamily="34" charset="0"/>
              </a:rPr>
              <a:t>A. </a:t>
            </a:r>
            <a:r>
              <a:rPr lang="en-US" sz="1600" b="1" dirty="0" err="1">
                <a:solidFill>
                  <a:srgbClr val="C00000"/>
                </a:solidFill>
                <a:latin typeface="Agency FB" pitchFamily="34" charset="0"/>
              </a:rPr>
              <a:t>Kekule</a:t>
            </a:r>
            <a:r>
              <a:rPr lang="en-US" sz="1600" b="1" dirty="0">
                <a:solidFill>
                  <a:srgbClr val="C00000"/>
                </a:solidFill>
                <a:latin typeface="Agency FB" pitchFamily="34" charset="0"/>
              </a:rPr>
              <a:t>-Type Formula:</a:t>
            </a:r>
          </a:p>
          <a:p>
            <a:pPr marL="101600" indent="0">
              <a:lnSpc>
                <a:spcPct val="150000"/>
              </a:lnSpc>
              <a:buNone/>
              <a:defRPr/>
            </a:pP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I.Molecular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Formula :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1600" indent="0">
              <a:lnSpc>
                <a:spcPct val="150000"/>
              </a:lnSpc>
              <a:buNone/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Presence of three fused benzene rings:</a:t>
            </a:r>
            <a:endParaRPr lang="en-US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842502" y="555526"/>
            <a:ext cx="3018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800" b="1" dirty="0">
                <a:solidFill>
                  <a:srgbClr val="FF3300"/>
                </a:solidFill>
                <a:latin typeface="Agency FB" pitchFamily="34" charset="0"/>
              </a:rPr>
              <a:t>Structure Elucidation </a:t>
            </a:r>
            <a:r>
              <a:rPr lang="en-US" sz="1800" b="1" dirty="0" smtClean="0">
                <a:solidFill>
                  <a:srgbClr val="FF3300"/>
                </a:solidFill>
                <a:latin typeface="Agency FB" pitchFamily="34" charset="0"/>
              </a:rPr>
              <a:t>of Anthracene</a:t>
            </a:r>
            <a:endParaRPr lang="en-US" sz="1800" b="1" dirty="0">
              <a:solidFill>
                <a:srgbClr val="FF3300"/>
              </a:solidFill>
              <a:latin typeface="Agency FB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745015"/>
              </p:ext>
            </p:extLst>
          </p:nvPr>
        </p:nvGraphicFramePr>
        <p:xfrm>
          <a:off x="1403648" y="2427734"/>
          <a:ext cx="3593108" cy="1314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CS ChemDraw Drawing" r:id="rId3" imgW="5321710" imgH="1945632" progId="ChemDraw.Document.6.0">
                  <p:embed/>
                </p:oleObj>
              </mc:Choice>
              <mc:Fallback>
                <p:oleObj name="CS ChemDraw Drawing" r:id="rId3" imgW="5321710" imgH="19456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427734"/>
                        <a:ext cx="3593108" cy="1314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4195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96353"/>
              </p:ext>
            </p:extLst>
          </p:nvPr>
        </p:nvGraphicFramePr>
        <p:xfrm>
          <a:off x="899592" y="771550"/>
          <a:ext cx="7499265" cy="3387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CS ChemDraw Drawing" r:id="rId3" imgW="8941034" imgH="4038118" progId="ChemDraw.Document.6.0">
                  <p:embed/>
                </p:oleObj>
              </mc:Choice>
              <mc:Fallback>
                <p:oleObj name="CS ChemDraw Drawing" r:id="rId3" imgW="8941034" imgH="403811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771550"/>
                        <a:ext cx="7499265" cy="3387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084" y="403374"/>
            <a:ext cx="4366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Haworth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Anthracene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Synthesis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115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22</a:t>
            </a:fld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32495"/>
            <a:ext cx="593346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07617" y="524664"/>
            <a:ext cx="2688557" cy="45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Agency FB" pitchFamily="34" charset="0"/>
              </a:rPr>
              <a:t>Resonance Model of </a:t>
            </a:r>
            <a:r>
              <a:rPr lang="en-US" sz="1800" b="1" dirty="0">
                <a:solidFill>
                  <a:srgbClr val="C00000"/>
                </a:solidFill>
                <a:latin typeface="Agency FB" pitchFamily="34" charset="0"/>
              </a:rPr>
              <a:t>A</a:t>
            </a:r>
            <a:r>
              <a:rPr lang="en-US" sz="1800" b="1" dirty="0" smtClean="0">
                <a:solidFill>
                  <a:srgbClr val="C00000"/>
                </a:solidFill>
                <a:latin typeface="Agency FB" pitchFamily="34" charset="0"/>
              </a:rPr>
              <a:t>nthracene</a:t>
            </a:r>
            <a:endParaRPr lang="en-US" sz="1800" b="1" dirty="0">
              <a:solidFill>
                <a:srgbClr val="C0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102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23</a:t>
            </a:fld>
            <a:endParaRPr lang="en-GB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707654"/>
            <a:ext cx="471845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69765" y="524664"/>
            <a:ext cx="2964273" cy="45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Agency FB" pitchFamily="34" charset="0"/>
              </a:rPr>
              <a:t>Preparation method of </a:t>
            </a:r>
            <a:r>
              <a:rPr lang="en-US" sz="1800" b="1" dirty="0">
                <a:solidFill>
                  <a:srgbClr val="C00000"/>
                </a:solidFill>
                <a:latin typeface="Agency FB" pitchFamily="34" charset="0"/>
              </a:rPr>
              <a:t>A</a:t>
            </a:r>
            <a:r>
              <a:rPr lang="en-US" sz="1800" b="1" dirty="0" smtClean="0">
                <a:solidFill>
                  <a:srgbClr val="C00000"/>
                </a:solidFill>
                <a:latin typeface="Agency FB" pitchFamily="34" charset="0"/>
              </a:rPr>
              <a:t>nthracene </a:t>
            </a:r>
            <a:endParaRPr lang="en-US" sz="1800" b="1" dirty="0">
              <a:solidFill>
                <a:srgbClr val="C00000"/>
              </a:solidFill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1087" y="1131590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66FF"/>
                </a:solidFill>
              </a:rPr>
              <a:t>. </a:t>
            </a:r>
            <a:r>
              <a:rPr lang="en-US" dirty="0" err="1">
                <a:solidFill>
                  <a:srgbClr val="0066FF"/>
                </a:solidFill>
              </a:rPr>
              <a:t>Friedl</a:t>
            </a:r>
            <a:r>
              <a:rPr lang="en-US" dirty="0">
                <a:solidFill>
                  <a:srgbClr val="0066FF"/>
                </a:solidFill>
              </a:rPr>
              <a:t> Crafts</a:t>
            </a:r>
          </a:p>
        </p:txBody>
      </p:sp>
    </p:spTree>
    <p:extLst>
      <p:ext uri="{BB962C8B-B14F-4D97-AF65-F5344CB8AC3E}">
        <p14:creationId xmlns:p14="http://schemas.microsoft.com/office/powerpoint/2010/main" val="17943825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24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52" y="1131590"/>
            <a:ext cx="5295057" cy="182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699542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66FF"/>
                </a:solidFill>
              </a:rPr>
              <a:t>2. Elbe R</a:t>
            </a:r>
            <a:r>
              <a:rPr lang="en-US" b="1" dirty="0" smtClean="0">
                <a:solidFill>
                  <a:srgbClr val="0066FF"/>
                </a:solidFill>
              </a:rPr>
              <a:t>eaction: </a:t>
            </a:r>
            <a:endParaRPr lang="en-US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821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25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771550"/>
            <a:ext cx="6696744" cy="216024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070C0"/>
                </a:solidFill>
                <a:latin typeface="Showcard Gothic" pitchFamily="82" charset="0"/>
                <a:cs typeface="Tunga" pitchFamily="34" charset="0"/>
              </a:rPr>
              <a:t>Chemical Properties of  </a:t>
            </a:r>
            <a:br>
              <a:rPr lang="en-IN" dirty="0">
                <a:solidFill>
                  <a:srgbClr val="0070C0"/>
                </a:solidFill>
                <a:latin typeface="Showcard Gothic" pitchFamily="82" charset="0"/>
                <a:cs typeface="Tunga" pitchFamily="34" charset="0"/>
              </a:rPr>
            </a:br>
            <a:r>
              <a:rPr lang="en-IN" dirty="0" smtClean="0">
                <a:solidFill>
                  <a:srgbClr val="0070C0"/>
                </a:solidFill>
                <a:latin typeface="Showcard Gothic" pitchFamily="82" charset="0"/>
                <a:cs typeface="Tunga" pitchFamily="34" charset="0"/>
              </a:rPr>
              <a:t>Anthracene</a:t>
            </a:r>
            <a:r>
              <a:rPr lang="en-IN" sz="3200" dirty="0" smtClean="0">
                <a:solidFill>
                  <a:srgbClr val="0070C0"/>
                </a:solidFill>
                <a:latin typeface="Showcard Gothic" pitchFamily="82" charset="0"/>
                <a:cs typeface="Tunga" pitchFamily="34" charset="0"/>
              </a:rPr>
              <a:t> </a:t>
            </a:r>
            <a:r>
              <a:rPr lang="en-IN" sz="3200" dirty="0">
                <a:solidFill>
                  <a:srgbClr val="0070C0"/>
                </a:solidFill>
                <a:latin typeface="Showcard Gothic" pitchFamily="82" charset="0"/>
                <a:cs typeface="Tunga" pitchFamily="34" charset="0"/>
              </a:rPr>
              <a:t/>
            </a:r>
            <a:br>
              <a:rPr lang="en-IN" sz="3200" dirty="0">
                <a:solidFill>
                  <a:srgbClr val="0070C0"/>
                </a:solidFill>
                <a:latin typeface="Showcard Gothic" pitchFamily="82" charset="0"/>
                <a:cs typeface="Tunga" pitchFamily="34" charset="0"/>
              </a:rPr>
            </a:br>
            <a:endParaRPr lang="en-IN" sz="3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1572"/>
            <a:ext cx="2293510" cy="27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9666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300432"/>
              </p:ext>
            </p:extLst>
          </p:nvPr>
        </p:nvGraphicFramePr>
        <p:xfrm>
          <a:off x="2051720" y="760463"/>
          <a:ext cx="4891761" cy="15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8" name="CS ChemDraw Drawing" r:id="rId3" imgW="4283704" imgH="1595136" progId="ChemDraw.Document.6.0">
                  <p:embed/>
                </p:oleObj>
              </mc:Choice>
              <mc:Fallback>
                <p:oleObj name="CS ChemDraw Drawing" r:id="rId3" imgW="4283704" imgH="1595136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760463"/>
                        <a:ext cx="4891761" cy="159526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2">
                            <a:lumMod val="10000"/>
                          </a:schemeClr>
                        </a:solidFill>
                        <a:prstDash val="dashDot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83568" y="421909"/>
            <a:ext cx="2319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1. Oxidation 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of A</a:t>
            </a: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nthracene</a:t>
            </a:r>
            <a:endParaRPr lang="en-US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120" y="2552649"/>
            <a:ext cx="2366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2. Reduction of 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A</a:t>
            </a: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nthracene</a:t>
            </a:r>
            <a:endParaRPr lang="en-US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245619"/>
              </p:ext>
            </p:extLst>
          </p:nvPr>
        </p:nvGraphicFramePr>
        <p:xfrm>
          <a:off x="1763688" y="3003798"/>
          <a:ext cx="5422900" cy="152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9" name="CS ChemDraw Drawing" r:id="rId5" imgW="4478594" imgH="1137936" progId="ChemDraw.Document.6.0">
                  <p:embed/>
                </p:oleObj>
              </mc:Choice>
              <mc:Fallback>
                <p:oleObj name="CS ChemDraw Drawing" r:id="rId5" imgW="4478594" imgH="1137936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003798"/>
                        <a:ext cx="5422900" cy="1520379"/>
                      </a:xfrm>
                      <a:prstGeom prst="rect">
                        <a:avLst/>
                      </a:prstGeom>
                      <a:solidFill>
                        <a:srgbClr val="DDEDF0"/>
                      </a:solidFill>
                      <a:ln w="19050">
                        <a:solidFill>
                          <a:schemeClr val="tx1"/>
                        </a:solidFill>
                        <a:prstDash val="lgDash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647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85089"/>
              </p:ext>
            </p:extLst>
          </p:nvPr>
        </p:nvGraphicFramePr>
        <p:xfrm>
          <a:off x="724379" y="822072"/>
          <a:ext cx="7342907" cy="160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7" name="CS ChemDraw Drawing" r:id="rId3" imgW="8492613" imgH="1854481" progId="ChemDraw.Document.6.0">
                  <p:embed/>
                </p:oleObj>
              </mc:Choice>
              <mc:Fallback>
                <p:oleObj name="CS ChemDraw Drawing" r:id="rId3" imgW="8492613" imgH="18544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379" y="822072"/>
                        <a:ext cx="7342907" cy="16030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chemeClr val="tx1"/>
                        </a:solidFill>
                        <a:prstDash val="dashDot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494808"/>
              </p:ext>
            </p:extLst>
          </p:nvPr>
        </p:nvGraphicFramePr>
        <p:xfrm>
          <a:off x="1691680" y="2859782"/>
          <a:ext cx="6100465" cy="1655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CS ChemDraw Drawing" r:id="rId5" imgW="7540288" imgH="2046187" progId="ChemDraw.Document.6.0">
                  <p:embed/>
                </p:oleObj>
              </mc:Choice>
              <mc:Fallback>
                <p:oleObj name="CS ChemDraw Drawing" r:id="rId5" imgW="7540288" imgH="20461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80" y="2859782"/>
                        <a:ext cx="6100465" cy="165547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tx1"/>
                        </a:solidFill>
                        <a:prstDash val="lgDashDotDot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24379" y="2480538"/>
            <a:ext cx="1061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4</a:t>
            </a: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. Nitration</a:t>
            </a:r>
            <a:endParaRPr lang="en-US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431" y="483518"/>
            <a:ext cx="1433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3</a:t>
            </a: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. Halogenation</a:t>
            </a:r>
            <a:endParaRPr lang="en-US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157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138433"/>
              </p:ext>
            </p:extLst>
          </p:nvPr>
        </p:nvGraphicFramePr>
        <p:xfrm>
          <a:off x="1187450" y="1203325"/>
          <a:ext cx="6316663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CS ChemDraw Drawing" r:id="rId3" imgW="7109074" imgH="3329530" progId="ChemDraw.Document.6.0">
                  <p:embed/>
                </p:oleObj>
              </mc:Choice>
              <mc:Fallback>
                <p:oleObj name="CS ChemDraw Drawing" r:id="rId3" imgW="7109074" imgH="33295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450" y="1203325"/>
                        <a:ext cx="6316663" cy="290036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24379" y="627534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5.Sulphonation</a:t>
            </a:r>
            <a:endParaRPr lang="en-US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35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-4554"/>
            <a:ext cx="3168352" cy="1080120"/>
          </a:xfrm>
        </p:spPr>
        <p:txBody>
          <a:bodyPr/>
          <a:lstStyle/>
          <a:p>
            <a:r>
              <a:rPr lang="en-IN" dirty="0" smtClean="0">
                <a:solidFill>
                  <a:srgbClr val="7030A0"/>
                </a:solidFill>
                <a:latin typeface="Bernard MT Condensed" pitchFamily="18" charset="0"/>
                <a:cs typeface="Traditional Arabic" pitchFamily="18" charset="-78"/>
              </a:rPr>
              <a:t>Anthraquinone </a:t>
            </a:r>
            <a:endParaRPr lang="en-IN" dirty="0">
              <a:solidFill>
                <a:srgbClr val="7030A0"/>
              </a:solidFill>
              <a:latin typeface="Bernard MT Condensed" pitchFamily="18" charset="0"/>
              <a:cs typeface="Traditional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29</a:t>
            </a:fld>
            <a:endParaRPr lang="en-GB"/>
          </a:p>
        </p:txBody>
      </p:sp>
      <p:pic>
        <p:nvPicPr>
          <p:cNvPr id="27652" name="Picture 4" descr="Anthraquinone | 84-6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583"/>
            <a:ext cx="183498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9502"/>
            <a:ext cx="1607670" cy="1752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197160"/>
            <a:ext cx="46948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>
                <a:latin typeface="Arial Narrow" pitchFamily="34" charset="0"/>
              </a:rPr>
              <a:t>Yellow solid that forms needle like crystals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err="1" smtClean="0">
                <a:latin typeface="Arial Narrow" pitchFamily="34" charset="0"/>
              </a:rPr>
              <a:t>M.p</a:t>
            </a:r>
            <a:r>
              <a:rPr lang="en-IN" dirty="0" smtClean="0">
                <a:latin typeface="Arial Narrow" pitchFamily="34" charset="0"/>
              </a:rPr>
              <a:t>. 286</a:t>
            </a:r>
            <a:r>
              <a:rPr lang="en-IN" baseline="30000" dirty="0" smtClean="0">
                <a:latin typeface="Arial Narrow" pitchFamily="34" charset="0"/>
              </a:rPr>
              <a:t>0 </a:t>
            </a:r>
            <a:r>
              <a:rPr lang="en-IN" dirty="0" smtClean="0">
                <a:latin typeface="Arial Narrow" pitchFamily="34" charset="0"/>
              </a:rPr>
              <a:t>C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dirty="0" smtClean="0">
                <a:latin typeface="Arial Narrow" pitchFamily="34" charset="0"/>
              </a:rPr>
              <a:t>Insoluble in water and soluble in alcohol, ether, acetone and benzene</a:t>
            </a:r>
          </a:p>
          <a:p>
            <a:pPr algn="just"/>
            <a:r>
              <a:rPr lang="en-IN" b="1" dirty="0" smtClean="0">
                <a:solidFill>
                  <a:srgbClr val="7030A0"/>
                </a:solidFill>
                <a:latin typeface="Arial Narrow" pitchFamily="34" charset="0"/>
              </a:rPr>
              <a:t>Uses:</a:t>
            </a:r>
          </a:p>
          <a:p>
            <a:pPr algn="just"/>
            <a:r>
              <a:rPr lang="en-IN" dirty="0" smtClean="0">
                <a:solidFill>
                  <a:schemeClr val="tx1"/>
                </a:solidFill>
                <a:latin typeface="Arial Narrow" pitchFamily="34" charset="0"/>
              </a:rPr>
              <a:t>Anthraquinone is used in the manufacture of alizarin and several other dyes.</a:t>
            </a:r>
            <a:endParaRPr lang="en-IN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97598"/>
            <a:ext cx="2543550" cy="1905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9125" y="3418770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smtClean="0">
                <a:solidFill>
                  <a:schemeClr val="accent5">
                    <a:lumMod val="50000"/>
                  </a:schemeClr>
                </a:solidFill>
                <a:latin typeface="Bernard MT Condensed" pitchFamily="18" charset="0"/>
              </a:rPr>
              <a:t>Alizarin</a:t>
            </a:r>
            <a:endParaRPr lang="en-IN" sz="3200" dirty="0">
              <a:solidFill>
                <a:schemeClr val="accent5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61" y="3015863"/>
            <a:ext cx="2157028" cy="149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21" y="3015863"/>
            <a:ext cx="2395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8807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  <p:sp>
        <p:nvSpPr>
          <p:cNvPr id="5" name="Text Box 4"/>
          <p:cNvSpPr txBox="1"/>
          <p:nvPr/>
        </p:nvSpPr>
        <p:spPr>
          <a:xfrm>
            <a:off x="2771800" y="483517"/>
            <a:ext cx="32403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GB" sz="3200" b="1" dirty="0" smtClean="0">
                <a:latin typeface="Book Antiqua" panose="02040602050305030304" charset="0"/>
                <a:cs typeface="Book Antiqua" panose="02040602050305030304" charset="0"/>
                <a:sym typeface="+mn-ea"/>
              </a:rPr>
              <a:t>Nomenclature</a:t>
            </a:r>
            <a:endParaRPr lang="en-US" altLang="en-GB" sz="3200" b="1" dirty="0">
              <a:latin typeface="Book Antiqua" panose="02040602050305030304" charset="0"/>
              <a:cs typeface="Book Antiqua" panose="02040602050305030304" charset="0"/>
              <a:sym typeface="+mn-e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16990"/>
              </p:ext>
            </p:extLst>
          </p:nvPr>
        </p:nvGraphicFramePr>
        <p:xfrm>
          <a:off x="899592" y="1131590"/>
          <a:ext cx="1728192" cy="125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CS ChemDraw Drawing" r:id="rId4" imgW="1644840" imgH="1220040" progId="ChemDraw.Document.6.0">
                  <p:embed/>
                </p:oleObj>
              </mc:Choice>
              <mc:Fallback>
                <p:oleObj name="CS ChemDraw Drawing" r:id="rId4" imgW="1644840" imgH="122004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31590"/>
                        <a:ext cx="1728192" cy="1256248"/>
                      </a:xfrm>
                      <a:prstGeom prst="rect">
                        <a:avLst/>
                      </a:prstGeom>
                      <a:solidFill>
                        <a:srgbClr val="F0FFC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683002"/>
              </p:ext>
            </p:extLst>
          </p:nvPr>
        </p:nvGraphicFramePr>
        <p:xfrm>
          <a:off x="3277697" y="1203598"/>
          <a:ext cx="165618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CS ChemDraw Drawing" r:id="rId6" imgW="1764000" imgH="1580040" progId="ChemDraw.Document.6.0">
                  <p:embed/>
                </p:oleObj>
              </mc:Choice>
              <mc:Fallback>
                <p:oleObj name="CS ChemDraw Drawing" r:id="rId6" imgW="1764000" imgH="1580040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697" y="1203598"/>
                        <a:ext cx="1656184" cy="1368152"/>
                      </a:xfrm>
                      <a:prstGeom prst="rect">
                        <a:avLst/>
                      </a:prstGeom>
                      <a:solidFill>
                        <a:srgbClr val="F0FFC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025849"/>
              </p:ext>
            </p:extLst>
          </p:nvPr>
        </p:nvGraphicFramePr>
        <p:xfrm>
          <a:off x="5796136" y="1131590"/>
          <a:ext cx="2160240" cy="142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CS ChemDraw Drawing" r:id="rId8" imgW="1910880" imgH="1257840" progId="ChemDraw.Document.6.0">
                  <p:embed/>
                </p:oleObj>
              </mc:Choice>
              <mc:Fallback>
                <p:oleObj name="CS ChemDraw Drawing" r:id="rId8" imgW="1910880" imgH="1257840" progId="ChemDraw.Document.6.0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131590"/>
                        <a:ext cx="2160240" cy="1420873"/>
                      </a:xfrm>
                      <a:prstGeom prst="rect">
                        <a:avLst/>
                      </a:prstGeom>
                      <a:solidFill>
                        <a:srgbClr val="F0FFC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83963"/>
              </p:ext>
            </p:extLst>
          </p:nvPr>
        </p:nvGraphicFramePr>
        <p:xfrm>
          <a:off x="971600" y="2931790"/>
          <a:ext cx="1800200" cy="158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" name="CS ChemDraw Drawing" r:id="rId10" imgW="1769400" imgH="1562040" progId="ChemDraw.Document.6.0">
                  <p:embed/>
                </p:oleObj>
              </mc:Choice>
              <mc:Fallback>
                <p:oleObj name="CS ChemDraw Drawing" r:id="rId10" imgW="1769400" imgH="1562040" progId="ChemDraw.Document.6.0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931790"/>
                        <a:ext cx="1800200" cy="1589104"/>
                      </a:xfrm>
                      <a:prstGeom prst="rect">
                        <a:avLst/>
                      </a:prstGeom>
                      <a:solidFill>
                        <a:srgbClr val="F0FFC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155073"/>
              </p:ext>
            </p:extLst>
          </p:nvPr>
        </p:nvGraphicFramePr>
        <p:xfrm>
          <a:off x="3923928" y="3003798"/>
          <a:ext cx="3278693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" name="CS ChemDraw Drawing" r:id="rId12" imgW="2601000" imgH="1257120" progId="ChemDraw.Document.6.0">
                  <p:embed/>
                </p:oleObj>
              </mc:Choice>
              <mc:Fallback>
                <p:oleObj name="CS ChemDraw Drawing" r:id="rId12" imgW="2601000" imgH="1257120" progId="ChemDraw.Document.6.0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003798"/>
                        <a:ext cx="3278693" cy="1584176"/>
                      </a:xfrm>
                      <a:prstGeom prst="rect">
                        <a:avLst/>
                      </a:prstGeom>
                      <a:solidFill>
                        <a:srgbClr val="F0FFC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555526"/>
            <a:ext cx="8064896" cy="3888432"/>
          </a:xfrm>
        </p:spPr>
        <p:txBody>
          <a:bodyPr/>
          <a:lstStyle/>
          <a:p>
            <a:r>
              <a:rPr lang="en-IN" sz="2400" dirty="0" smtClean="0">
                <a:latin typeface="Tw Cen MT Condensed" pitchFamily="34" charset="0"/>
              </a:rPr>
              <a:t>Alizarin used as dye of splendid red colour.it was first obtained from the roots of the madder plant.</a:t>
            </a:r>
          </a:p>
          <a:p>
            <a:pPr marL="101600" indent="0">
              <a:buNone/>
            </a:pP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Bernard MT Condensed" pitchFamily="18" charset="0"/>
              </a:rPr>
              <a:t>Properties </a:t>
            </a:r>
          </a:p>
          <a:p>
            <a:r>
              <a:rPr lang="en-IN" sz="2400" dirty="0" smtClean="0">
                <a:latin typeface="Tw Cen MT Condensed" pitchFamily="34" charset="0"/>
              </a:rPr>
              <a:t>Alizarin forms </a:t>
            </a:r>
            <a:r>
              <a:rPr lang="en-IN" sz="2400" dirty="0">
                <a:latin typeface="Tw Cen MT Condensed" pitchFamily="34" charset="0"/>
              </a:rPr>
              <a:t>R</a:t>
            </a:r>
            <a:r>
              <a:rPr lang="en-IN" sz="2400" dirty="0" smtClean="0">
                <a:latin typeface="Tw Cen MT Condensed" pitchFamily="34" charset="0"/>
              </a:rPr>
              <a:t>ed </a:t>
            </a:r>
            <a:r>
              <a:rPr lang="en-IN" sz="2400" dirty="0">
                <a:latin typeface="Tw Cen MT Condensed" pitchFamily="34" charset="0"/>
              </a:rPr>
              <a:t>R</a:t>
            </a:r>
            <a:r>
              <a:rPr lang="en-IN" sz="2400" dirty="0" smtClean="0">
                <a:latin typeface="Tw Cen MT Condensed" pitchFamily="34" charset="0"/>
              </a:rPr>
              <a:t>uby crystals </a:t>
            </a:r>
            <a:r>
              <a:rPr lang="en-IN" sz="2400" dirty="0" err="1" smtClean="0">
                <a:latin typeface="Tw Cen MT Condensed" pitchFamily="34" charset="0"/>
              </a:rPr>
              <a:t>mp</a:t>
            </a:r>
            <a:r>
              <a:rPr lang="en-IN" sz="2400" dirty="0" smtClean="0">
                <a:latin typeface="Tw Cen MT Condensed" pitchFamily="34" charset="0"/>
              </a:rPr>
              <a:t> 290</a:t>
            </a:r>
            <a:r>
              <a:rPr lang="en-IN" sz="2400" baseline="30000" dirty="0" smtClean="0">
                <a:latin typeface="Tw Cen MT Condensed" pitchFamily="34" charset="0"/>
              </a:rPr>
              <a:t>0 </a:t>
            </a:r>
            <a:r>
              <a:rPr lang="en-IN" sz="2400" dirty="0" smtClean="0">
                <a:latin typeface="Tw Cen MT Condensed" pitchFamily="34" charset="0"/>
              </a:rPr>
              <a:t>C</a:t>
            </a:r>
          </a:p>
          <a:p>
            <a:r>
              <a:rPr lang="en-IN" sz="2400" dirty="0" smtClean="0">
                <a:latin typeface="Tw Cen MT Condensed" pitchFamily="34" charset="0"/>
              </a:rPr>
              <a:t>Its sparingly soluble in water ,soluble in alcohol and ether.</a:t>
            </a:r>
          </a:p>
          <a:p>
            <a:r>
              <a:rPr lang="en-IN" sz="2400" dirty="0" smtClean="0">
                <a:latin typeface="Tw Cen MT Condensed" pitchFamily="34" charset="0"/>
              </a:rPr>
              <a:t>It is typically mordent dye, yielding different colours with different mordents.</a:t>
            </a:r>
          </a:p>
          <a:p>
            <a:r>
              <a:rPr lang="en-IN" sz="2400" dirty="0" smtClean="0">
                <a:latin typeface="Tw Cen MT Condensed" pitchFamily="34" charset="0"/>
              </a:rPr>
              <a:t>Thus aluminium mordent gives a gives bright red colour.(Turkey red)</a:t>
            </a:r>
            <a:endParaRPr lang="en-IN" sz="2400" dirty="0">
              <a:latin typeface="Tw Cen MT Condense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25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31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3030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9552" y="555526"/>
            <a:ext cx="820891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USES OF ANTHRACENE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Drugs like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secnna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, cascara and aloes contains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anthraquinone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as a glycine part for cathartic or laxative activity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Many herbal drugs contain anthracene and its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derevatives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for antimalarial, anti-HIV, antiviral and diuretic effects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Used as wood preservative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Insecticide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in agriculture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Commonly used as UV tracer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Used as scintillator for detectors for high energy photons, electrons and alpha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particles.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04571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3075806"/>
            <a:ext cx="4641503" cy="856144"/>
          </a:xfrm>
        </p:spPr>
        <p:txBody>
          <a:bodyPr/>
          <a:lstStyle/>
          <a:p>
            <a:r>
              <a:rPr lang="e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Phenatherene</a:t>
            </a:r>
            <a:endParaRPr lang="en-IN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33</a:t>
            </a:fld>
            <a:endParaRPr lang="en-GB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8971"/>
            <a:ext cx="2481263" cy="220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216"/>
            <a:ext cx="3888432" cy="4300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6085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11510"/>
            <a:ext cx="5092200" cy="1152128"/>
          </a:xfrm>
        </p:spPr>
        <p:txBody>
          <a:bodyPr/>
          <a:lstStyle/>
          <a:p>
            <a:r>
              <a:rPr lang="en-IN" sz="5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Phenanthrene </a:t>
            </a:r>
            <a:endParaRPr lang="en-IN" sz="5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635646"/>
            <a:ext cx="7405800" cy="2736304"/>
          </a:xfrm>
        </p:spPr>
        <p:txBody>
          <a:bodyPr/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Phenanthrene is apolycyclic aromatic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hydrocarbon composed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three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fused benzene rings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its pure form, it is found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cigarette smoke and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known irritant, photosensitizing skin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to light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Phenanthrene appears as a white powder having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blue fluorescence. Phenanthrene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the backbone of morphine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804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9552" y="699542"/>
            <a:ext cx="8136904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PROPERTIES OF PHENANTHRENE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Resonance energy of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Phenanthrene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is 92 kcal/mole.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It's solution in benzene shows blue colour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fluorescence.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It is very reactive in the 9,10- positions.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The carbons in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Phenanthrene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are sp2 hybridised, having 14 π-electron delocalized system and is aromatic in nature.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Key difference between anthracene and phenanthrene: Anthracene is less stable compared to phenanthrene.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881" y="483517"/>
            <a:ext cx="1243552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571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36</a:t>
            </a:fld>
            <a:endParaRPr lang="en-GB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72" y="896714"/>
            <a:ext cx="4179852" cy="3348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 b="25522"/>
          <a:stretch/>
        </p:blipFill>
        <p:spPr bwMode="auto">
          <a:xfrm>
            <a:off x="683568" y="857058"/>
            <a:ext cx="2923514" cy="1235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0" y="2618130"/>
            <a:ext cx="3357867" cy="1667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314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7200800" cy="788046"/>
          </a:xfrm>
        </p:spPr>
        <p:txBody>
          <a:bodyPr/>
          <a:lstStyle/>
          <a:p>
            <a:pPr algn="ctr"/>
            <a:r>
              <a:rPr lang="en-IN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Resonance Structure of Phenanthrene </a:t>
            </a:r>
            <a:endParaRPr lang="en-IN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37</a:t>
            </a:fld>
            <a:endParaRPr lang="en-GB"/>
          </a:p>
        </p:txBody>
      </p:sp>
      <p:sp>
        <p:nvSpPr>
          <p:cNvPr id="5" name="AutoShape 2" descr="Draw the five resonance structures of Phenanthrene. | Homework.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03598"/>
            <a:ext cx="5760640" cy="312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7373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38</a:t>
            </a:fld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3374"/>
            <a:ext cx="6529908" cy="4193078"/>
          </a:xfrm>
          <a:prstGeom prst="rect">
            <a:avLst/>
          </a:prstGeom>
          <a:noFill/>
          <a:ln w="9525">
            <a:noFill/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084" y="403374"/>
            <a:ext cx="467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Haworth Phenanthrene Synthesis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225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022783"/>
              </p:ext>
            </p:extLst>
          </p:nvPr>
        </p:nvGraphicFramePr>
        <p:xfrm>
          <a:off x="1547664" y="3003798"/>
          <a:ext cx="5988050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CS ChemDraw Drawing" r:id="rId3" imgW="5987494" imgH="1459495" progId="ChemDraw.Document.6.0">
                  <p:embed/>
                </p:oleObj>
              </mc:Choice>
              <mc:Fallback>
                <p:oleObj name="CS ChemDraw Drawing" r:id="rId3" imgW="5987494" imgH="14594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003798"/>
                        <a:ext cx="5988050" cy="145891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1"/>
                        </a:solidFill>
                        <a:prstDash val="dashDot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284221"/>
              </p:ext>
            </p:extLst>
          </p:nvPr>
        </p:nvGraphicFramePr>
        <p:xfrm>
          <a:off x="2555776" y="816342"/>
          <a:ext cx="5544616" cy="153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CS ChemDraw Drawing" r:id="rId5" imgW="5734665" imgH="1845077" progId="ChemDraw.Document.6.0">
                  <p:embed/>
                </p:oleObj>
              </mc:Choice>
              <mc:Fallback>
                <p:oleObj name="CS ChemDraw Drawing" r:id="rId5" imgW="5734665" imgH="18450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76" y="816342"/>
                        <a:ext cx="5544616" cy="153938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  <a:prstDash val="dashDot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71600" y="2355726"/>
            <a:ext cx="2515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2.Reduction of 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Phenanthrene</a:t>
            </a:r>
            <a:endParaRPr lang="en-US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83518"/>
            <a:ext cx="2515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1. Oxidation 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of </a:t>
            </a: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Phenan</a:t>
            </a:r>
            <a:r>
              <a:rPr lang="en-US" sz="1600" b="1" dirty="0" smtClean="0">
                <a:solidFill>
                  <a:srgbClr val="C00000"/>
                </a:solidFill>
                <a:latin typeface="Arial Narrow" pitchFamily="34" charset="0"/>
              </a:rPr>
              <a:t>threne</a:t>
            </a:r>
            <a:endParaRPr lang="en-US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54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  <p:sp>
        <p:nvSpPr>
          <p:cNvPr id="2" name="Text Box 1"/>
          <p:cNvSpPr txBox="1"/>
          <p:nvPr/>
        </p:nvSpPr>
        <p:spPr>
          <a:xfrm>
            <a:off x="412740" y="478487"/>
            <a:ext cx="8061568" cy="2754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3300"/>
                </a:solidFill>
                <a:latin typeface="Agency FB" pitchFamily="34" charset="0"/>
              </a:rPr>
              <a:t>Structure </a:t>
            </a:r>
            <a:r>
              <a:rPr lang="en-US" sz="2000" b="1" dirty="0" smtClean="0">
                <a:solidFill>
                  <a:srgbClr val="FF3300"/>
                </a:solidFill>
                <a:latin typeface="Agency FB" pitchFamily="34" charset="0"/>
              </a:rPr>
              <a:t>Elucidation </a:t>
            </a:r>
            <a:r>
              <a:rPr lang="en-US" sz="2000" b="1" dirty="0">
                <a:solidFill>
                  <a:srgbClr val="FF3300"/>
                </a:solidFill>
                <a:latin typeface="Agency FB" pitchFamily="34" charset="0"/>
              </a:rPr>
              <a:t>of </a:t>
            </a:r>
            <a:r>
              <a:rPr lang="en-US" sz="2000" b="1" dirty="0" smtClean="0">
                <a:solidFill>
                  <a:srgbClr val="FF3300"/>
                </a:solidFill>
                <a:latin typeface="Agency FB" pitchFamily="34" charset="0"/>
              </a:rPr>
              <a:t>Naphthalene</a:t>
            </a:r>
          </a:p>
          <a:p>
            <a:pPr>
              <a:lnSpc>
                <a:spcPct val="150000"/>
              </a:lnSpc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Agency FB" pitchFamily="34" charset="0"/>
              </a:rPr>
              <a:t>A. </a:t>
            </a:r>
            <a:r>
              <a:rPr lang="en-US" sz="1800" b="1" dirty="0" err="1" smtClean="0">
                <a:solidFill>
                  <a:srgbClr val="C00000"/>
                </a:solidFill>
                <a:latin typeface="Agency FB" pitchFamily="34" charset="0"/>
              </a:rPr>
              <a:t>Kekule</a:t>
            </a:r>
            <a:r>
              <a:rPr lang="en-US" sz="1800" b="1" dirty="0" smtClean="0">
                <a:solidFill>
                  <a:srgbClr val="C00000"/>
                </a:solidFill>
                <a:latin typeface="Agency FB" pitchFamily="34" charset="0"/>
              </a:rPr>
              <a:t>-Type Formula:</a:t>
            </a:r>
          </a:p>
          <a:p>
            <a:pPr>
              <a:lnSpc>
                <a:spcPct val="150000"/>
              </a:lnSpc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Molecular Formula :C</a:t>
            </a:r>
            <a:r>
              <a:rPr lang="en-US" sz="12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gency FB" pitchFamily="34" charset="0"/>
              </a:rPr>
              <a:t>2.Presence of benzene ring with two side  chains :</a:t>
            </a:r>
            <a:endParaRPr lang="en-US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Naphtahlene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 oxidation gave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phthalic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Hence,it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contained a benzene ring with two ortho side Chains.</a:t>
            </a:r>
            <a:endParaRPr lang="en-US" sz="1600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defRPr/>
            </a:pPr>
            <a:endParaRPr lang="en-US" dirty="0">
              <a:solidFill>
                <a:srgbClr val="FF33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FF3300"/>
              </a:solidFill>
            </a:endParaRPr>
          </a:p>
          <a:p>
            <a:pPr algn="ctr">
              <a:defRPr/>
            </a:pPr>
            <a:endParaRPr lang="en-US" dirty="0" smtClean="0">
              <a:solidFill>
                <a:srgbClr val="FF33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7" name="Rectangle 6"/>
          <p:cNvSpPr>
            <a:spLocks noGrp="1" noRot="1" noChangeArrowheads="1"/>
          </p:cNvSpPr>
          <p:nvPr/>
        </p:nvSpPr>
        <p:spPr bwMode="auto">
          <a:xfrm>
            <a:off x="379413" y="1855787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defRPr>
            </a:lvl9pPr>
          </a:lstStyle>
          <a:p>
            <a:pPr algn="ctr" rtl="0" eaLnBrk="1" hangingPunct="1">
              <a:defRPr/>
            </a:pPr>
            <a:endParaRPr lang="en-US" sz="3600" dirty="0" smtClean="0">
              <a:solidFill>
                <a:srgbClr val="FF33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3009"/>
              </p:ext>
            </p:extLst>
          </p:nvPr>
        </p:nvGraphicFramePr>
        <p:xfrm>
          <a:off x="683568" y="2521565"/>
          <a:ext cx="3528392" cy="108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CS ChemDraw Drawing" r:id="rId4" imgW="3990843" imgH="1226193" progId="ChemDraw.Document.6.0">
                  <p:embed/>
                </p:oleObj>
              </mc:Choice>
              <mc:Fallback>
                <p:oleObj name="CS ChemDraw Drawing" r:id="rId4" imgW="3990843" imgH="12261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2521565"/>
                        <a:ext cx="3528392" cy="108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39752" y="3805178"/>
            <a:ext cx="518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folHlink"/>
                </a:solidFill>
                <a:latin typeface="Agency FB" pitchFamily="34" charset="0"/>
              </a:rPr>
              <a:t>So naphthalene contain the skeleton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935577"/>
              </p:ext>
            </p:extLst>
          </p:nvPr>
        </p:nvGraphicFramePr>
        <p:xfrm>
          <a:off x="4860032" y="2443658"/>
          <a:ext cx="21907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CS ChemDraw Drawing" r:id="rId6" imgW="2191189" imgH="991444" progId="ChemDraw.Document.6.0">
                  <p:embed/>
                </p:oleObj>
              </mc:Choice>
              <mc:Fallback>
                <p:oleObj name="CS ChemDraw Drawing" r:id="rId6" imgW="2191189" imgH="9914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0032" y="2443658"/>
                        <a:ext cx="2190750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40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565167"/>
              </p:ext>
            </p:extLst>
          </p:nvPr>
        </p:nvGraphicFramePr>
        <p:xfrm>
          <a:off x="683568" y="1131590"/>
          <a:ext cx="7648575" cy="2301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CS ChemDraw Drawing" r:id="rId3" imgW="7648794" imgH="1796608" progId="ChemDraw.Document.6.0">
                  <p:embed/>
                </p:oleObj>
              </mc:Choice>
              <mc:Fallback>
                <p:oleObj name="CS ChemDraw Drawing" r:id="rId3" imgW="7648794" imgH="17966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131590"/>
                        <a:ext cx="7648575" cy="230110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11560" y="540306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Arial Narrow" pitchFamily="34" charset="0"/>
              </a:rPr>
              <a:t>3.Halogenation</a:t>
            </a:r>
            <a:r>
              <a:rPr lang="en-US" sz="1800" b="1" dirty="0" smtClean="0">
                <a:solidFill>
                  <a:srgbClr val="C00000"/>
                </a:solidFill>
                <a:latin typeface="Arial Narrow" pitchFamily="34" charset="0"/>
              </a:rPr>
              <a:t> of </a:t>
            </a:r>
            <a:r>
              <a:rPr lang="en-US" sz="1800" b="1" dirty="0">
                <a:solidFill>
                  <a:srgbClr val="C00000"/>
                </a:solidFill>
                <a:latin typeface="Arial Narrow" pitchFamily="34" charset="0"/>
              </a:rPr>
              <a:t>Phenanthrene</a:t>
            </a:r>
            <a:endParaRPr lang="en-US" sz="18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822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483518"/>
            <a:ext cx="8784976" cy="4176464"/>
          </a:xfrm>
        </p:spPr>
        <p:txBody>
          <a:bodyPr/>
          <a:lstStyle/>
          <a:p>
            <a:pPr marL="101600" indent="0">
              <a:buNone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USES OF PHENANTHRENE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Phenanthrene is used to make dyes, plastics and pesticides, explosives and drugs.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It has also been used to make bile acids, cholesterol and steroids.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Phenanthrene occurs naturally as well as is a man-made chemical.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Animal studies have shown that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Phenanthrene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is a potential carcinogen { an agent with the capacity to cause cancer in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humans}.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Perhydrophenanthrene is used in production of jet fuel.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Phenanthrene is also used for synthesizing alkalosis morphine and caffeine, dimethyl morphine.</a:t>
            </a:r>
          </a:p>
          <a:p>
            <a:pPr marL="10160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59703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5092200" cy="1360200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Reference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419622"/>
            <a:ext cx="7405800" cy="2004000"/>
          </a:xfrm>
        </p:spPr>
        <p:txBody>
          <a:bodyPr/>
          <a:lstStyle/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Arun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Bahl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B.S.Bahl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“ A textbook of Organic Chemistry” 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IN" dirty="0" smtClean="0">
                <a:latin typeface="Times New Roman" pitchFamily="18" charset="0"/>
                <a:cs typeface="Times New Roman" pitchFamily="18" charset="0"/>
                <a:hlinkClick r:id="rId2"/>
              </a:rPr>
              <a:t>www.sciencedirect.com/topics/pharmacology-toxicology-and-pharmaceutical-science/phenanthrene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https://doi.org/10.1016/bs.acc.2016.03.001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33064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811950"/>
            <a:ext cx="428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latin typeface="Times New Roman" pitchFamily="18" charset="0"/>
                <a:cs typeface="Times New Roman" pitchFamily="18" charset="0"/>
              </a:rPr>
              <a:t>Thanks!</a:t>
            </a:r>
            <a:endParaRPr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Google Shape;320;p35"/>
          <p:cNvSpPr/>
          <p:nvPr/>
        </p:nvSpPr>
        <p:spPr>
          <a:xfrm>
            <a:off x="6543431" y="805362"/>
            <a:ext cx="1752310" cy="175231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5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07704" y="424125"/>
            <a:ext cx="518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ar-SA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folHlink"/>
                </a:solidFill>
                <a:latin typeface="Agency FB" pitchFamily="34" charset="0"/>
              </a:rPr>
              <a:t>Presence of two fused ring</a:t>
            </a:r>
            <a:r>
              <a:rPr lang="en-US" sz="1800" dirty="0" smtClean="0">
                <a:solidFill>
                  <a:schemeClr val="folHlink"/>
                </a:solidFill>
                <a:latin typeface="Agency FB" pitchFamily="34" charset="0"/>
              </a:rPr>
              <a:t>:</a:t>
            </a:r>
            <a:endParaRPr lang="en-US" sz="1800" dirty="0">
              <a:solidFill>
                <a:schemeClr val="folHlink"/>
              </a:solidFill>
              <a:latin typeface="Agency FB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931639"/>
              </p:ext>
            </p:extLst>
          </p:nvPr>
        </p:nvGraphicFramePr>
        <p:xfrm>
          <a:off x="1907704" y="2067694"/>
          <a:ext cx="509064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S ChemDraw Drawing" r:id="rId4" imgW="4394668" imgH="1616477" progId="ChemDraw.Document.6.0">
                  <p:embed/>
                </p:oleObj>
              </mc:Choice>
              <mc:Fallback>
                <p:oleObj name="CS ChemDraw Drawing" r:id="rId4" imgW="4394668" imgH="16164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2067694"/>
                        <a:ext cx="5090640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71600" y="987574"/>
            <a:ext cx="6768752" cy="8834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Batang" pitchFamily="18" charset="-127"/>
                <a:ea typeface="Batang" pitchFamily="18" charset="-127"/>
              </a:rPr>
              <a:t>Erlenmeyer 1866 proposed for it </a:t>
            </a:r>
            <a:r>
              <a:rPr lang="en-IN" b="1" dirty="0" err="1" smtClean="0">
                <a:latin typeface="Batang" pitchFamily="18" charset="-127"/>
                <a:ea typeface="Batang" pitchFamily="18" charset="-127"/>
              </a:rPr>
              <a:t>Kekule</a:t>
            </a:r>
            <a:r>
              <a:rPr lang="en-IN" b="1" dirty="0" smtClean="0">
                <a:latin typeface="Batang" pitchFamily="18" charset="-127"/>
                <a:ea typeface="Batang" pitchFamily="18" charset="-127"/>
              </a:rPr>
              <a:t>-type of formula in which two benzene rings are fused in ortho position </a:t>
            </a:r>
            <a:endParaRPr lang="en-IN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980059"/>
              </p:ext>
            </p:extLst>
          </p:nvPr>
        </p:nvGraphicFramePr>
        <p:xfrm>
          <a:off x="1691680" y="483518"/>
          <a:ext cx="5400600" cy="342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CS ChemDraw Drawing" r:id="rId3" imgW="6415548" imgH="4073203" progId="ChemDraw.Document.6.0">
                  <p:embed/>
                </p:oleObj>
              </mc:Choice>
              <mc:Fallback>
                <p:oleObj name="CS ChemDraw Drawing" r:id="rId3" imgW="6415548" imgH="40732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483518"/>
                        <a:ext cx="5400600" cy="3429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043608" y="3867894"/>
            <a:ext cx="698477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 smtClean="0">
                <a:latin typeface="Aharoni" pitchFamily="2" charset="-79"/>
                <a:cs typeface="Aharoni" pitchFamily="2" charset="-79"/>
              </a:rPr>
              <a:t>All confirmed by </a:t>
            </a:r>
            <a:r>
              <a:rPr lang="en-IN" sz="1200" dirty="0" err="1" smtClean="0">
                <a:latin typeface="Aharoni" pitchFamily="2" charset="-79"/>
                <a:cs typeface="Aharoni" pitchFamily="2" charset="-79"/>
              </a:rPr>
              <a:t>Graebe</a:t>
            </a:r>
            <a:r>
              <a:rPr lang="en-IN" sz="1200" dirty="0" smtClean="0">
                <a:latin typeface="Aharoni" pitchFamily="2" charset="-79"/>
                <a:cs typeface="Aharoni" pitchFamily="2" charset="-79"/>
              </a:rPr>
              <a:t> (1869) as follows</a:t>
            </a:r>
          </a:p>
          <a:p>
            <a:pPr algn="ctr"/>
            <a:r>
              <a:rPr lang="en-IN" sz="1200" dirty="0" smtClean="0">
                <a:latin typeface="Aharoni" pitchFamily="2" charset="-79"/>
                <a:cs typeface="Aharoni" pitchFamily="2" charset="-79"/>
              </a:rPr>
              <a:t>1. Nitration of Naphthalene…</a:t>
            </a:r>
            <a:r>
              <a:rPr lang="en-IN" sz="1200" dirty="0" err="1" smtClean="0">
                <a:latin typeface="Aharoni" pitchFamily="2" charset="-79"/>
                <a:cs typeface="Aharoni" pitchFamily="2" charset="-79"/>
              </a:rPr>
              <a:t>oxidn</a:t>
            </a:r>
            <a:r>
              <a:rPr lang="en-IN" sz="1200" dirty="0" smtClean="0">
                <a:latin typeface="Aharoni" pitchFamily="2" charset="-79"/>
                <a:cs typeface="Aharoni" pitchFamily="2" charset="-79"/>
              </a:rPr>
              <a:t>……O-</a:t>
            </a:r>
            <a:r>
              <a:rPr lang="en-IN" sz="1200" dirty="0" err="1" smtClean="0">
                <a:latin typeface="Aharoni" pitchFamily="2" charset="-79"/>
                <a:cs typeface="Aharoni" pitchFamily="2" charset="-79"/>
              </a:rPr>
              <a:t>Nitrophthalic</a:t>
            </a:r>
            <a:r>
              <a:rPr lang="en-IN" sz="1200" dirty="0" smtClean="0">
                <a:latin typeface="Aharoni" pitchFamily="2" charset="-79"/>
                <a:cs typeface="Aharoni" pitchFamily="2" charset="-79"/>
              </a:rPr>
              <a:t> acid </a:t>
            </a:r>
          </a:p>
          <a:p>
            <a:pPr algn="ctr"/>
            <a:r>
              <a:rPr lang="en-IN" sz="1200" dirty="0" smtClean="0">
                <a:latin typeface="Aharoni" pitchFamily="2" charset="-79"/>
                <a:cs typeface="Aharoni" pitchFamily="2" charset="-79"/>
              </a:rPr>
              <a:t>2. Reduction </a:t>
            </a:r>
            <a:r>
              <a:rPr lang="en-IN" sz="1200" dirty="0">
                <a:latin typeface="Aharoni" pitchFamily="2" charset="-79"/>
                <a:cs typeface="Aharoni" pitchFamily="2" charset="-79"/>
              </a:rPr>
              <a:t>of </a:t>
            </a:r>
            <a:r>
              <a:rPr lang="en-IN" sz="1200" dirty="0" smtClean="0">
                <a:latin typeface="Aharoni" pitchFamily="2" charset="-79"/>
                <a:cs typeface="Aharoni" pitchFamily="2" charset="-79"/>
              </a:rPr>
              <a:t>Naphthalene……</a:t>
            </a:r>
            <a:r>
              <a:rPr lang="en-IN" sz="1200" dirty="0" err="1" smtClean="0">
                <a:latin typeface="Aharoni" pitchFamily="2" charset="-79"/>
                <a:cs typeface="Aharoni" pitchFamily="2" charset="-79"/>
              </a:rPr>
              <a:t>Redn</a:t>
            </a:r>
            <a:r>
              <a:rPr lang="en-IN" sz="1200" dirty="0" smtClean="0">
                <a:latin typeface="Aharoni" pitchFamily="2" charset="-79"/>
                <a:cs typeface="Aharoni" pitchFamily="2" charset="-79"/>
              </a:rPr>
              <a:t>…….</a:t>
            </a:r>
            <a:r>
              <a:rPr lang="en-IN" sz="1200" dirty="0" err="1" smtClean="0">
                <a:latin typeface="Aharoni" pitchFamily="2" charset="-79"/>
                <a:cs typeface="Aharoni" pitchFamily="2" charset="-79"/>
              </a:rPr>
              <a:t>aminonaphthalene</a:t>
            </a:r>
            <a:r>
              <a:rPr lang="en-IN" sz="1200" dirty="0" smtClean="0">
                <a:latin typeface="Aharoni" pitchFamily="2" charset="-79"/>
                <a:cs typeface="Aharoni" pitchFamily="2" charset="-79"/>
              </a:rPr>
              <a:t>…..</a:t>
            </a:r>
            <a:r>
              <a:rPr lang="en-IN" sz="1200" dirty="0" err="1" smtClean="0">
                <a:latin typeface="Aharoni" pitchFamily="2" charset="-79"/>
                <a:cs typeface="Aharoni" pitchFamily="2" charset="-79"/>
              </a:rPr>
              <a:t>oxdn</a:t>
            </a:r>
            <a:r>
              <a:rPr lang="en-IN" sz="1200" dirty="0" smtClean="0">
                <a:latin typeface="Aharoni" pitchFamily="2" charset="-79"/>
                <a:cs typeface="Aharoni" pitchFamily="2" charset="-79"/>
              </a:rPr>
              <a:t>…</a:t>
            </a:r>
            <a:r>
              <a:rPr lang="en-IN" sz="1200" dirty="0" err="1" smtClean="0">
                <a:latin typeface="Aharoni" pitchFamily="2" charset="-79"/>
                <a:cs typeface="Aharoni" pitchFamily="2" charset="-79"/>
              </a:rPr>
              <a:t>Phthalic</a:t>
            </a:r>
            <a:r>
              <a:rPr lang="en-IN" sz="1200" dirty="0" smtClean="0">
                <a:latin typeface="Aharoni" pitchFamily="2" charset="-79"/>
                <a:cs typeface="Aharoni" pitchFamily="2" charset="-79"/>
              </a:rPr>
              <a:t> acid</a:t>
            </a:r>
            <a:endParaRPr lang="en-IN" sz="1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  <p:pic>
        <p:nvPicPr>
          <p:cNvPr id="5124" name="Picture 4" descr="https://hi-static.z-dn.net/files/d65/7d76a6421d46150325a2be31879a83f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12763" r="2973" b="2472"/>
          <a:stretch/>
        </p:blipFill>
        <p:spPr bwMode="auto">
          <a:xfrm>
            <a:off x="1422635" y="411510"/>
            <a:ext cx="62415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7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07" name="Google Shape;107;p17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8493"/>
            <a:ext cx="3888432" cy="60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5726"/>
            <a:ext cx="2762034" cy="16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5"/>
          <a:stretch/>
        </p:blipFill>
        <p:spPr bwMode="auto">
          <a:xfrm>
            <a:off x="4283968" y="1252254"/>
            <a:ext cx="4392488" cy="30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81961"/>
            <a:ext cx="26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latin typeface="Arial" pitchFamily="34" charset="0"/>
                <a:cs typeface="Arial" pitchFamily="34" charset="0"/>
              </a:rPr>
              <a:t>B. Resonance Model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5785" y="781961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. Orbital Model</a:t>
            </a:r>
            <a:endParaRPr lang="en-I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4088424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smtClean="0">
                <a:latin typeface="Arial" pitchFamily="34" charset="0"/>
                <a:cs typeface="Arial" pitchFamily="34" charset="0"/>
              </a:rPr>
              <a:t>Bond Length</a:t>
            </a:r>
            <a:endParaRPr lang="en-IN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23728" y="627534"/>
            <a:ext cx="511256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600"/>
              </a:spcBef>
              <a:spcAft>
                <a:spcPts val="700"/>
              </a:spcAft>
            </a:pP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Preparation Method of Naphthalene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5323"/>
            <a:ext cx="690180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742</Words>
  <Application>Microsoft Office PowerPoint</Application>
  <PresentationFormat>On-screen Show (16:9)</PresentationFormat>
  <Paragraphs>146</Paragraphs>
  <Slides>43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Arial</vt:lpstr>
      <vt:lpstr>Work Sans</vt:lpstr>
      <vt:lpstr>Bernard MT Condensed</vt:lpstr>
      <vt:lpstr>Tunga</vt:lpstr>
      <vt:lpstr>Traditional Arabic</vt:lpstr>
      <vt:lpstr>Times New Roman</vt:lpstr>
      <vt:lpstr>Batang</vt:lpstr>
      <vt:lpstr>Aharoni</vt:lpstr>
      <vt:lpstr>Agency FB</vt:lpstr>
      <vt:lpstr>Work Sans Light</vt:lpstr>
      <vt:lpstr>Bodoni MT Condensed</vt:lpstr>
      <vt:lpstr>Book Antiqua</vt:lpstr>
      <vt:lpstr>Showcard Gothic</vt:lpstr>
      <vt:lpstr>Constantia</vt:lpstr>
      <vt:lpstr>Tw Cen MT Condensed</vt:lpstr>
      <vt:lpstr>Arial Narrow</vt:lpstr>
      <vt:lpstr>Jacquenetta template</vt:lpstr>
      <vt:lpstr>CS ChemDraw Drawing</vt:lpstr>
      <vt:lpstr>Naphthalene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Anthracene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Properties of   Anthracene  </vt:lpstr>
      <vt:lpstr>PowerPoint Presentation</vt:lpstr>
      <vt:lpstr>PowerPoint Presentation</vt:lpstr>
      <vt:lpstr>PowerPoint Presentation</vt:lpstr>
      <vt:lpstr>Anthraquinone </vt:lpstr>
      <vt:lpstr>PowerPoint Presentation</vt:lpstr>
      <vt:lpstr>PowerPoint Presentation</vt:lpstr>
      <vt:lpstr>PowerPoint Presentation</vt:lpstr>
      <vt:lpstr> Phenatherene</vt:lpstr>
      <vt:lpstr>Phenanthrene </vt:lpstr>
      <vt:lpstr>PowerPoint Presentation</vt:lpstr>
      <vt:lpstr>PowerPoint Presentation</vt:lpstr>
      <vt:lpstr>Resonance Structure of Phenanthrene </vt:lpstr>
      <vt:lpstr>PowerPoint Presentation</vt:lpstr>
      <vt:lpstr>PowerPoint Presentation</vt:lpstr>
      <vt:lpstr>PowerPoint Presentation</vt:lpstr>
      <vt:lpstr>PowerPoint Presentation</vt:lpstr>
      <vt:lpstr>Reference 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ADMIN</cp:lastModifiedBy>
  <cp:revision>73</cp:revision>
  <dcterms:created xsi:type="dcterms:W3CDTF">2022-12-17T10:53:00Z</dcterms:created>
  <dcterms:modified xsi:type="dcterms:W3CDTF">2023-11-30T08:52:51Z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95B2DFF744BA416B87748E7946E3BCAF</vt:lpwstr>
  </property>
  <property fmtid="{D5CDD505-2E9C-101B-9397-08002B2CF9AE}" pid="3" name="KSOProductBuildVer">
    <vt:lpwstr>1033-11.2.0.11388</vt:lpwstr>
  </property>
</Properties>
</file>