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57" r:id="rId5"/>
    <p:sldId id="258" r:id="rId6"/>
    <p:sldId id="268" r:id="rId7"/>
    <p:sldId id="265" r:id="rId8"/>
    <p:sldId id="271" r:id="rId9"/>
    <p:sldId id="261" r:id="rId10"/>
    <p:sldId id="262" r:id="rId11"/>
    <p:sldId id="270" r:id="rId12"/>
    <p:sldId id="26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568EB1-3DC9-450F-992F-15DB738CFF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44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C3C254-5FDE-4520-AB90-35FD3E2BFB08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8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79E96-13F2-4211-B826-DE8DB97FC75B}" type="slidenum">
              <a:rPr lang="en-GB"/>
              <a:pPr/>
              <a:t>10</a:t>
            </a:fld>
            <a:endParaRPr lang="en-GB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8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24502-807B-4BED-A867-CE58F5B000B5}" type="slidenum">
              <a:rPr lang="en-GB"/>
              <a:pPr/>
              <a:t>12</a:t>
            </a:fld>
            <a:endParaRPr lang="en-GB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2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9442A-8995-4647-8AB0-45A5416664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7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4B14DE-7F6F-40AA-B4A2-C9DFA6B8843A}" type="slidenum">
              <a:rPr lang="en-GB"/>
              <a:pPr/>
              <a:t>3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204C5-EAFC-45A4-B215-374FD99E130D}" type="slidenum">
              <a:rPr lang="en-GB"/>
              <a:pPr/>
              <a:t>4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54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CFA713-7637-4B72-8AFF-3BC0AC5517B6}" type="slidenum">
              <a:rPr lang="en-GB"/>
              <a:pPr/>
              <a:t>5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5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95EF6-7359-4E27-A091-1DD038CDDA6E}" type="slidenum">
              <a:rPr lang="en-GB"/>
              <a:pPr/>
              <a:t>6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93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F9BAF-F03A-4738-B5F5-525EDDDBC059}" type="slidenum">
              <a:rPr lang="en-GB"/>
              <a:pPr/>
              <a:t>7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88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F9BAF-F03A-4738-B5F5-525EDDDBC059}" type="slidenum">
              <a:rPr lang="en-GB"/>
              <a:pPr/>
              <a:t>8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1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DE93D-6A6A-43B4-ACB4-F36BD9A20DC6}" type="slidenum">
              <a:rPr lang="en-GB"/>
              <a:pPr/>
              <a:t>9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2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AB1F4-C247-4E3D-ABBD-4875DFDCA1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9F44-D809-477E-A4C0-5A75205CF9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F54BF-A182-4417-B4B1-FD3DDF18F0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6B07E-58CB-4DB1-8E88-EDF77D9B20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FC659-AD1C-4CFC-B015-A00E447280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4BBEF-F931-4081-8D17-0F3DA79815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FC16D-0B80-4AFE-AE14-FF1821B21A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E8817-F2A9-470D-8761-310EB2CC43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3F2ED-FA24-4E4F-A6D7-515D06030F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EC64F-A3A4-4E90-9E35-C7079D235C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43914-1E32-4637-A7CC-6C0FACD3F4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E4CBB0-AC70-4F42-B600-2F85673A5DB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i="1" u="sng" dirty="0" smtClean="0"/>
              <a:t>Pharmaceutical </a:t>
            </a:r>
            <a:r>
              <a:rPr lang="en-US" sz="3600" b="1" i="1" u="sng" dirty="0"/>
              <a:t>uses of enzymes</a:t>
            </a:r>
            <a:endParaRPr lang="en-GB" sz="36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Hyaluronidase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Source: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buffalo leeches </a:t>
            </a:r>
            <a:r>
              <a:rPr lang="en-GB" sz="1800" dirty="0" smtClean="0"/>
              <a:t>(</a:t>
            </a:r>
            <a:r>
              <a:rPr lang="en-US" sz="1800" dirty="0" smtClean="0"/>
              <a:t>segmented worms </a:t>
            </a:r>
            <a:r>
              <a:rPr lang="en-GB" sz="1800" dirty="0" smtClean="0"/>
              <a:t>)</a:t>
            </a:r>
            <a:endParaRPr lang="en-GB" sz="1800" dirty="0"/>
          </a:p>
          <a:p>
            <a:pPr lvl="2">
              <a:lnSpc>
                <a:spcPct val="80000"/>
              </a:lnSpc>
            </a:pPr>
            <a:r>
              <a:rPr lang="en-GB" sz="1800" dirty="0"/>
              <a:t>leeches of the sub-family </a:t>
            </a:r>
            <a:r>
              <a:rPr lang="en-GB" sz="1800" dirty="0" err="1"/>
              <a:t>Hirudinariinae</a:t>
            </a:r>
            <a:endParaRPr lang="en-GB" sz="1800" dirty="0"/>
          </a:p>
          <a:p>
            <a:pPr lvl="2">
              <a:lnSpc>
                <a:spcPct val="80000"/>
              </a:lnSpc>
            </a:pPr>
            <a:r>
              <a:rPr lang="en-GB" sz="1800" dirty="0" err="1"/>
              <a:t>eg</a:t>
            </a:r>
            <a:r>
              <a:rPr lang="en-GB" sz="1800" dirty="0"/>
              <a:t> </a:t>
            </a:r>
            <a:r>
              <a:rPr lang="en-GB" sz="1800" dirty="0" err="1"/>
              <a:t>Hirudinaria</a:t>
            </a:r>
            <a:r>
              <a:rPr lang="en-GB" sz="1800" dirty="0"/>
              <a:t> </a:t>
            </a:r>
            <a:r>
              <a:rPr lang="en-GB" sz="1800" dirty="0" err="1"/>
              <a:t>manillensis</a:t>
            </a:r>
            <a:r>
              <a:rPr lang="en-GB" sz="1800" dirty="0"/>
              <a:t>, </a:t>
            </a:r>
            <a:r>
              <a:rPr lang="en-GB" sz="1800" dirty="0" err="1"/>
              <a:t>Poecilobdella</a:t>
            </a:r>
            <a:r>
              <a:rPr lang="en-GB" sz="1800" dirty="0"/>
              <a:t> </a:t>
            </a:r>
            <a:r>
              <a:rPr lang="en-GB" sz="1800" dirty="0" err="1" smtClean="0"/>
              <a:t>granulosa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now human recombinant</a:t>
            </a:r>
          </a:p>
          <a:p>
            <a:pPr lvl="4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b="1" dirty="0"/>
              <a:t>Action: </a:t>
            </a:r>
            <a:r>
              <a:rPr lang="en-US" sz="1800" dirty="0"/>
              <a:t>degrades or hydrolyses hyaluronic acid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part of the interstitial barrier (connective tissue)</a:t>
            </a:r>
          </a:p>
          <a:p>
            <a:pPr lvl="4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b="1" dirty="0"/>
              <a:t>Use: </a:t>
            </a:r>
            <a:r>
              <a:rPr lang="en-US" sz="1800" dirty="0"/>
              <a:t>speeds dispersion and delivery of drugs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ophthalmic surgery with local anaesthetics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renders tissues more easily permeable to injected fluids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eg by subcutaneous injection – hypodermoclysis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extravasation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(inadvertant leakage of the drug out of a vein into surrounding tissue)</a:t>
            </a:r>
            <a:endParaRPr lang="en-GB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lum bright="-18000" contrast="31000"/>
          </a:blip>
          <a:srcRect/>
          <a:stretch>
            <a:fillRect/>
          </a:stretch>
        </p:blipFill>
        <p:spPr bwMode="auto">
          <a:xfrm>
            <a:off x="838200" y="0"/>
            <a:ext cx="7010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4000"/>
              <a:t>Many other recombinants</a:t>
            </a:r>
            <a:endParaRPr lang="en-GB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589587"/>
          </a:xfrm>
        </p:spPr>
        <p:txBody>
          <a:bodyPr/>
          <a:lstStyle/>
          <a:p>
            <a:pPr lvl="4"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1800" dirty="0"/>
              <a:t>DNA-</a:t>
            </a:r>
            <a:r>
              <a:rPr lang="en-US" sz="1800" dirty="0" err="1"/>
              <a:t>ase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liquefy </a:t>
            </a:r>
            <a:r>
              <a:rPr lang="en-US" sz="1600" dirty="0" err="1"/>
              <a:t>mucopurulent</a:t>
            </a:r>
            <a:r>
              <a:rPr lang="en-US" sz="1600" dirty="0"/>
              <a:t> secretions in </a:t>
            </a:r>
            <a:r>
              <a:rPr lang="en-US" sz="1600" dirty="0" err="1"/>
              <a:t>bronchopulmonary</a:t>
            </a:r>
            <a:r>
              <a:rPr lang="en-US" sz="1600" dirty="0"/>
              <a:t> disease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from bovine pancreas in 1956 (</a:t>
            </a:r>
            <a:r>
              <a:rPr lang="en-US" sz="1400" dirty="0" err="1"/>
              <a:t>dornase</a:t>
            </a:r>
            <a:r>
              <a:rPr lang="en-US" sz="1400" dirty="0"/>
              <a:t>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now recombinant human for cystic fibrosis</a:t>
            </a:r>
          </a:p>
          <a:p>
            <a:pPr lvl="4"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1800" dirty="0"/>
              <a:t>Imiglucerase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analog of human </a:t>
            </a:r>
            <a:r>
              <a:rPr lang="el-GR" sz="1600" dirty="0">
                <a:cs typeface="Arial" pitchFamily="34" charset="0"/>
              </a:rPr>
              <a:t>β</a:t>
            </a:r>
            <a:r>
              <a:rPr lang="en-US" sz="1600" dirty="0">
                <a:cs typeface="Arial" pitchFamily="34" charset="0"/>
              </a:rPr>
              <a:t>-</a:t>
            </a:r>
            <a:r>
              <a:rPr lang="en-US" sz="1600" dirty="0" err="1">
                <a:cs typeface="Arial" pitchFamily="34" charset="0"/>
              </a:rPr>
              <a:t>glucocerebrosidase</a:t>
            </a:r>
            <a:endParaRPr lang="en-US" sz="1600" dirty="0"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cs typeface="Arial" pitchFamily="34" charset="0"/>
              </a:rPr>
              <a:t>Type I </a:t>
            </a:r>
            <a:r>
              <a:rPr lang="en-US" sz="1600" dirty="0" err="1">
                <a:cs typeface="Arial" pitchFamily="34" charset="0"/>
              </a:rPr>
              <a:t>Gaucher</a:t>
            </a:r>
            <a:r>
              <a:rPr lang="en-US" sz="1600" dirty="0">
                <a:cs typeface="Arial" pitchFamily="34" charset="0"/>
              </a:rPr>
              <a:t> disease</a:t>
            </a:r>
          </a:p>
          <a:p>
            <a:pPr lvl="4">
              <a:lnSpc>
                <a:spcPct val="80000"/>
              </a:lnSpc>
            </a:pPr>
            <a:endParaRPr lang="en-US" sz="900" dirty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cs typeface="Arial" pitchFamily="34" charset="0"/>
              </a:rPr>
              <a:t>N-acetyl-galactosamine-4-sulfase</a:t>
            </a:r>
          </a:p>
          <a:p>
            <a:pPr lvl="1">
              <a:lnSpc>
                <a:spcPct val="80000"/>
              </a:lnSpc>
            </a:pPr>
            <a:r>
              <a:rPr lang="en-US" sz="1600" dirty="0" err="1">
                <a:cs typeface="Arial" pitchFamily="34" charset="0"/>
              </a:rPr>
              <a:t>mucopolysaccharadosis</a:t>
            </a:r>
            <a:endParaRPr lang="en-US" sz="1600" dirty="0">
              <a:cs typeface="Arial" pitchFamily="34" charset="0"/>
            </a:endParaRPr>
          </a:p>
          <a:p>
            <a:pPr lvl="4">
              <a:lnSpc>
                <a:spcPct val="80000"/>
              </a:lnSpc>
            </a:pPr>
            <a:endParaRPr lang="en-US" sz="900" dirty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cs typeface="Arial" pitchFamily="34" charset="0"/>
              </a:rPr>
              <a:t>Alpha-L-</a:t>
            </a:r>
            <a:r>
              <a:rPr lang="en-US" sz="1800" dirty="0" err="1">
                <a:cs typeface="Arial" pitchFamily="34" charset="0"/>
              </a:rPr>
              <a:t>iduronidase</a:t>
            </a:r>
            <a:endParaRPr lang="en-US" sz="1800" dirty="0"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err="1">
                <a:cs typeface="Arial" pitchFamily="34" charset="0"/>
              </a:rPr>
              <a:t>mucopolysaccharadosis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smtClean="0">
                <a:cs typeface="Arial" pitchFamily="34" charset="0"/>
              </a:rPr>
              <a:t>I</a:t>
            </a:r>
            <a:endParaRPr lang="en-US" sz="1600" dirty="0">
              <a:cs typeface="Arial" pitchFamily="34" charset="0"/>
            </a:endParaRPr>
          </a:p>
          <a:p>
            <a:pPr lvl="4">
              <a:lnSpc>
                <a:spcPct val="80000"/>
              </a:lnSpc>
            </a:pPr>
            <a:endParaRPr lang="en-US" sz="900" dirty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l-GR" sz="1800" dirty="0">
                <a:cs typeface="Arial" pitchFamily="34" charset="0"/>
              </a:rPr>
              <a:t>α</a:t>
            </a:r>
            <a:r>
              <a:rPr lang="en-US" sz="1800" dirty="0">
                <a:cs typeface="Arial" pitchFamily="34" charset="0"/>
              </a:rPr>
              <a:t>-</a:t>
            </a:r>
            <a:r>
              <a:rPr lang="en-US" sz="1800" dirty="0" err="1">
                <a:cs typeface="Arial" pitchFamily="34" charset="0"/>
              </a:rPr>
              <a:t>glucosidase</a:t>
            </a:r>
            <a:endParaRPr lang="en-US" sz="1800" dirty="0"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err="1">
                <a:cs typeface="Arial" pitchFamily="34" charset="0"/>
              </a:rPr>
              <a:t>Pompe</a:t>
            </a:r>
            <a:r>
              <a:rPr lang="en-US" sz="1600" dirty="0">
                <a:cs typeface="Arial" pitchFamily="34" charset="0"/>
              </a:rPr>
              <a:t> disease (rare)</a:t>
            </a:r>
          </a:p>
          <a:p>
            <a:pPr lvl="4">
              <a:lnSpc>
                <a:spcPct val="80000"/>
              </a:lnSpc>
            </a:pPr>
            <a:endParaRPr lang="en-GB" sz="900" dirty="0"/>
          </a:p>
          <a:p>
            <a:pPr>
              <a:lnSpc>
                <a:spcPct val="80000"/>
              </a:lnSpc>
            </a:pPr>
            <a:r>
              <a:rPr lang="en-GB" sz="1800" dirty="0"/>
              <a:t>Alpha-1-antitrypsin</a:t>
            </a:r>
          </a:p>
          <a:p>
            <a:pPr lvl="1">
              <a:lnSpc>
                <a:spcPct val="80000"/>
              </a:lnSpc>
            </a:pPr>
            <a:r>
              <a:rPr lang="en-GB" sz="1600" dirty="0"/>
              <a:t>alpha-1-antitrypsin deficiency (emphysema, liver)</a:t>
            </a:r>
          </a:p>
          <a:p>
            <a:pPr lvl="4">
              <a:lnSpc>
                <a:spcPct val="80000"/>
              </a:lnSpc>
            </a:pPr>
            <a:endParaRPr lang="en-GB" sz="1000" dirty="0"/>
          </a:p>
          <a:p>
            <a:pPr>
              <a:lnSpc>
                <a:spcPct val="80000"/>
              </a:lnSpc>
            </a:pPr>
            <a:r>
              <a:rPr lang="en-US" sz="1800" dirty="0"/>
              <a:t>enzyme mixture – </a:t>
            </a:r>
            <a:r>
              <a:rPr lang="en-US" sz="1800" dirty="0" err="1"/>
              <a:t>coeliac</a:t>
            </a:r>
            <a:r>
              <a:rPr lang="en-US" sz="1800" dirty="0"/>
              <a:t> disease (gluten)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 sz="4000"/>
              <a:t>Papain</a:t>
            </a:r>
            <a:endParaRPr lang="en-GB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Cystine protease hydrolase </a:t>
            </a:r>
            <a:r>
              <a:rPr lang="en-US" sz="2000" dirty="0" smtClean="0"/>
              <a:t>enzyme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000" dirty="0"/>
              <a:t>Source: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Papaya (</a:t>
            </a:r>
            <a:r>
              <a:rPr lang="en-GB" sz="1800" i="1" dirty="0"/>
              <a:t>Carica papaya</a:t>
            </a:r>
            <a:r>
              <a:rPr lang="en-GB" sz="1800" dirty="0" smtClean="0"/>
              <a:t>)</a:t>
            </a:r>
          </a:p>
          <a:p>
            <a:pPr lvl="1">
              <a:lnSpc>
                <a:spcPct val="80000"/>
              </a:lnSpc>
            </a:pPr>
            <a:endParaRPr lang="en-GB" sz="1800" dirty="0"/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000" dirty="0"/>
              <a:t>Use: anti-inflammatory and digestive</a:t>
            </a:r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meat tenderiser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breaks down tough meat fibres</a:t>
            </a:r>
          </a:p>
          <a:p>
            <a:pPr lvl="2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teeth whitening agent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In some </a:t>
            </a:r>
            <a:r>
              <a:rPr lang="en-US" sz="1600" dirty="0" smtClean="0"/>
              <a:t>toothpastes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contact lens cleaner</a:t>
            </a:r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jellyfish, bee/wasp stings, stingray wounds (home remedy)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breaks down protein toxins in the </a:t>
            </a:r>
            <a:r>
              <a:rPr lang="en-US" sz="1600" dirty="0" smtClean="0"/>
              <a:t>venom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wound debriding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digestive aid</a:t>
            </a:r>
            <a:endParaRPr lang="en-GB" sz="18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260350"/>
            <a:ext cx="15192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08050"/>
          </a:xfrm>
        </p:spPr>
        <p:txBody>
          <a:bodyPr/>
          <a:lstStyle/>
          <a:p>
            <a:r>
              <a:rPr lang="en-US" dirty="0"/>
              <a:t>Bromelain</a:t>
            </a:r>
            <a:endParaRPr lang="en-GB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One of two proteases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Stem bromelain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Fruit bromelain</a:t>
            </a:r>
          </a:p>
          <a:p>
            <a:pPr lvl="4">
              <a:lnSpc>
                <a:spcPct val="80000"/>
              </a:lnSpc>
            </a:pPr>
            <a:endParaRPr lang="en-US" sz="1400" dirty="0"/>
          </a:p>
          <a:p>
            <a:pPr lvl="4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000" dirty="0"/>
              <a:t>Use: meat tenderising</a:t>
            </a:r>
          </a:p>
          <a:p>
            <a:pPr lvl="4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anti-inflammatory: sports injury, trauma, </a:t>
            </a:r>
            <a:r>
              <a:rPr lang="en-US" sz="1800" dirty="0" smtClean="0"/>
              <a:t>arthritis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digestive problems, phlebitis, </a:t>
            </a:r>
            <a:r>
              <a:rPr lang="en-US" sz="1800" dirty="0" smtClean="0"/>
              <a:t>sinusitis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platelet clumping, blood clots in arteries</a:t>
            </a:r>
          </a:p>
          <a:p>
            <a:pPr lvl="4">
              <a:lnSpc>
                <a:spcPct val="80000"/>
              </a:lnSpc>
            </a:pPr>
            <a:endParaRPr lang="en-US" sz="1400" dirty="0"/>
          </a:p>
        </p:txBody>
      </p:sp>
      <p:pic>
        <p:nvPicPr>
          <p:cNvPr id="11268" name="Picture 4" descr="180px-Pine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333375"/>
            <a:ext cx="1728788" cy="2303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Trypsin</a:t>
            </a:r>
            <a:r>
              <a:rPr lang="en-US" dirty="0"/>
              <a:t>, </a:t>
            </a:r>
            <a:r>
              <a:rPr lang="en-US" dirty="0" err="1"/>
              <a:t>Chymotrypsin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Serine proteases or </a:t>
            </a:r>
            <a:r>
              <a:rPr lang="en-US" sz="2000" dirty="0" smtClean="0"/>
              <a:t>endopeptidases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 lvl="4"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 </a:t>
            </a:r>
            <a:r>
              <a:rPr lang="en-US" sz="1800" dirty="0"/>
              <a:t>– </a:t>
            </a:r>
            <a:r>
              <a:rPr lang="en-US" sz="2000" dirty="0"/>
              <a:t>‘proteolytic’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1600" dirty="0"/>
              <a:t>- hydrolyse peptide </a:t>
            </a:r>
            <a:r>
              <a:rPr lang="en-US" sz="1600" dirty="0" smtClean="0"/>
              <a:t>bonds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GB" sz="1800" dirty="0"/>
              <a:t>modify the electrostatic environment of the serine</a:t>
            </a:r>
            <a:endParaRPr lang="en-US" sz="1800" dirty="0"/>
          </a:p>
          <a:p>
            <a:pPr lvl="4">
              <a:lnSpc>
                <a:spcPct val="80000"/>
              </a:lnSpc>
            </a:pPr>
            <a:endParaRPr lang="en-US" sz="800" dirty="0"/>
          </a:p>
          <a:p>
            <a:pPr lvl="4">
              <a:lnSpc>
                <a:spcPct val="80000"/>
              </a:lnSpc>
            </a:pPr>
            <a:endParaRPr lang="en-US" sz="800" dirty="0"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cs typeface="Arial" pitchFamily="34" charset="0"/>
              </a:rPr>
              <a:t>cystic fibrosis – trypsin deficiency</a:t>
            </a:r>
          </a:p>
          <a:p>
            <a:pPr lvl="4">
              <a:lnSpc>
                <a:spcPct val="80000"/>
              </a:lnSpc>
            </a:pPr>
            <a:endParaRPr lang="en-US" sz="1400" dirty="0" smtClean="0"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cs typeface="Arial" pitchFamily="34" charset="0"/>
              </a:rPr>
              <a:t>Chymotrypsin</a:t>
            </a:r>
          </a:p>
          <a:p>
            <a:pPr lvl="3">
              <a:lnSpc>
                <a:spcPct val="80000"/>
              </a:lnSpc>
            </a:pPr>
            <a:r>
              <a:rPr lang="en-US" sz="1800" dirty="0">
                <a:cs typeface="Arial" pitchFamily="34" charset="0"/>
              </a:rPr>
              <a:t>more anti-inflammatory activity</a:t>
            </a:r>
          </a:p>
          <a:p>
            <a:pPr lvl="3">
              <a:lnSpc>
                <a:spcPct val="80000"/>
              </a:lnSpc>
            </a:pPr>
            <a:r>
              <a:rPr lang="en-US" sz="1800" dirty="0">
                <a:cs typeface="Arial" pitchFamily="34" charset="0"/>
              </a:rPr>
              <a:t>used for sporting wounds</a:t>
            </a:r>
          </a:p>
          <a:p>
            <a:pPr lvl="4">
              <a:lnSpc>
                <a:spcPct val="80000"/>
              </a:lnSpc>
            </a:pPr>
            <a:endParaRPr lang="en-US" sz="1200" dirty="0"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cs typeface="Arial" pitchFamily="34" charset="0"/>
            </a:endParaRPr>
          </a:p>
          <a:p>
            <a:pPr lvl="4">
              <a:lnSpc>
                <a:spcPct val="80000"/>
              </a:lnSpc>
            </a:pPr>
            <a:endParaRPr lang="en-US" sz="1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r>
              <a:rPr lang="en-US" sz="4000" dirty="0"/>
              <a:t>Pancreatin</a:t>
            </a:r>
            <a:endParaRPr lang="en-GB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594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Source: porcine pancreas</a:t>
            </a:r>
          </a:p>
          <a:p>
            <a:pPr lvl="2">
              <a:lnSpc>
                <a:spcPct val="80000"/>
              </a:lnSpc>
            </a:pPr>
            <a:r>
              <a:rPr lang="en-US" sz="1600" dirty="0">
                <a:cs typeface="Arial" pitchFamily="34" charset="0"/>
              </a:rPr>
              <a:t>crude form used since before </a:t>
            </a:r>
            <a:r>
              <a:rPr lang="en-US" sz="1600" dirty="0" smtClean="0">
                <a:cs typeface="Arial" pitchFamily="34" charset="0"/>
              </a:rPr>
              <a:t>1870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  <a:p>
            <a:pPr lvl="4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000" dirty="0"/>
              <a:t>Use: for reduced exocrine secretion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pancreatic enzyme supplements - pancrelipase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cystic fibrosis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pancreatectomy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chronic pancreatitis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pancreatic cancer (if obstructs outflow</a:t>
            </a:r>
            <a:r>
              <a:rPr lang="en-US" sz="1600" dirty="0" smtClean="0"/>
              <a:t>)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  <a:p>
            <a:pPr lvl="2">
              <a:lnSpc>
                <a:spcPct val="80000"/>
              </a:lnSpc>
            </a:pPr>
            <a:endParaRPr lang="en-US" sz="1600" dirty="0"/>
          </a:p>
          <a:p>
            <a:pPr lvl="4">
              <a:lnSpc>
                <a:spcPct val="80000"/>
              </a:lnSpc>
            </a:pP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638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Pepsin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Source: porcine gastric muscosa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Use: (protease)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gastric hypochlorhydria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deficiency of gastric enzymes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dyspepsia</a:t>
            </a:r>
          </a:p>
          <a:p>
            <a:pPr lvl="4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400" dirty="0"/>
              <a:t>Diastase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Refers to </a:t>
            </a:r>
            <a:r>
              <a:rPr lang="el-GR" sz="1600" dirty="0">
                <a:latin typeface=""/>
              </a:rPr>
              <a:t>α</a:t>
            </a:r>
            <a:r>
              <a:rPr lang="en-US" sz="1600" dirty="0">
                <a:latin typeface=""/>
              </a:rPr>
              <a:t>-,</a:t>
            </a:r>
            <a:r>
              <a:rPr lang="el-GR" sz="1600" dirty="0">
                <a:latin typeface=""/>
              </a:rPr>
              <a:t>β</a:t>
            </a:r>
            <a:r>
              <a:rPr lang="en-US" sz="1600" dirty="0">
                <a:latin typeface=""/>
              </a:rPr>
              <a:t>-,</a:t>
            </a:r>
            <a:r>
              <a:rPr lang="el-GR" sz="1600" dirty="0">
                <a:latin typeface=""/>
              </a:rPr>
              <a:t>γ</a:t>
            </a:r>
            <a:r>
              <a:rPr lang="en-US" sz="1600" dirty="0">
                <a:latin typeface=""/>
              </a:rPr>
              <a:t>-amylase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>
                <a:latin typeface=""/>
              </a:rPr>
              <a:t>f</a:t>
            </a:r>
            <a:endParaRPr lang="en-US" sz="1400" dirty="0">
              <a:latin typeface=""/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latin typeface=""/>
              </a:rPr>
              <a:t>Source: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latin typeface=""/>
              </a:rPr>
              <a:t>Animal: eg porcine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latin typeface=""/>
              </a:rPr>
              <a:t>Vegetable: mould (</a:t>
            </a:r>
            <a:r>
              <a:rPr lang="en-US" sz="1400" i="1" dirty="0">
                <a:latin typeface=""/>
              </a:rPr>
              <a:t>Aspergillus oryzae</a:t>
            </a:r>
            <a:r>
              <a:rPr lang="en-US" sz="1400" dirty="0">
                <a:latin typeface=""/>
              </a:rPr>
              <a:t> – taka-diastase), malt, </a:t>
            </a:r>
            <a:r>
              <a:rPr lang="en-US" sz="1400" dirty="0" smtClean="0">
                <a:latin typeface=""/>
              </a:rPr>
              <a:t>bacteria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Action</a:t>
            </a:r>
            <a:r>
              <a:rPr lang="en-US" sz="1600" dirty="0"/>
              <a:t>: catalyses breakdown of starch to maltose</a:t>
            </a:r>
          </a:p>
          <a:p>
            <a:pPr lvl="1">
              <a:lnSpc>
                <a:spcPct val="80000"/>
              </a:lnSpc>
              <a:buNone/>
            </a:pPr>
            <a:endParaRPr lang="en-US" sz="1600" dirty="0" smtClean="0"/>
          </a:p>
          <a:p>
            <a:pPr lvl="1">
              <a:lnSpc>
                <a:spcPct val="80000"/>
              </a:lnSpc>
              <a:buNone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400" dirty="0"/>
              <a:t>Pectinase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Action: refers to enzymes that break down </a:t>
            </a:r>
            <a:r>
              <a:rPr lang="en-US" sz="1600" dirty="0" smtClean="0"/>
              <a:t>pectin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Source: extracted from </a:t>
            </a:r>
            <a:r>
              <a:rPr lang="en-US" sz="1600" dirty="0" smtClean="0"/>
              <a:t>fungi </a:t>
            </a:r>
            <a:r>
              <a:rPr lang="en-US" sz="1400" dirty="0" smtClean="0"/>
              <a:t>eg </a:t>
            </a:r>
            <a:r>
              <a:rPr lang="en-US" sz="1400" i="1" dirty="0"/>
              <a:t>Aspergillus </a:t>
            </a:r>
            <a:r>
              <a:rPr lang="en-US" sz="1400" i="1" dirty="0" smtClean="0"/>
              <a:t>niger</a:t>
            </a:r>
          </a:p>
          <a:p>
            <a:pPr lvl="1">
              <a:lnSpc>
                <a:spcPct val="80000"/>
              </a:lnSpc>
            </a:pPr>
            <a:endParaRPr lang="en-US" sz="1400" i="1" dirty="0"/>
          </a:p>
          <a:p>
            <a:pPr lvl="1">
              <a:lnSpc>
                <a:spcPct val="80000"/>
              </a:lnSpc>
            </a:pPr>
            <a:r>
              <a:rPr lang="en-US" sz="1600" dirty="0"/>
              <a:t>Use: processing involving degradation of plant material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to speed up extraction of juice from fruit eg apples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retting – obtaining fibres of eg flax, jute, hemp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1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en-US" dirty="0" smtClean="0"/>
              <a:t>Streptokinase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29600" cy="54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Source: </a:t>
            </a:r>
            <a:r>
              <a:rPr lang="en-US" sz="2000" dirty="0" smtClean="0"/>
              <a:t>prepared from streptococcus is useful for clearing the blood clots. It activates the plasma plasminogen to plasmin, which in turn , attacks fibrin to convert into soluble products.</a:t>
            </a:r>
            <a:endParaRPr lang="en-US" sz="2000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4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grayscl/>
            <a:lum bright="16000" contrast="-16000"/>
          </a:blip>
          <a:srcRect/>
          <a:stretch>
            <a:fillRect/>
          </a:stretch>
        </p:blipFill>
        <p:spPr bwMode="auto">
          <a:xfrm>
            <a:off x="1828800" y="2286000"/>
            <a:ext cx="579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en-US" dirty="0" err="1"/>
              <a:t>Urokinase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29600" cy="54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Source: isolated from human urine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000" dirty="0"/>
              <a:t>Action: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convert plasminogen to plasmin which catalyses the breakdown of fibrin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000" dirty="0"/>
              <a:t>Use: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deep vein thrombosis, pulmonary embolism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thrombosed IV cannulae, central venous catheters and haemodialysis shunts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peripheral arterial thromboembolism</a:t>
            </a:r>
          </a:p>
          <a:p>
            <a:pPr lvl="4"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/>
              <a:t>Asparaginase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Source: isolated from </a:t>
            </a:r>
            <a:r>
              <a:rPr lang="en-US" sz="2000" i="1" dirty="0"/>
              <a:t>E.coli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recombinant form expressed in the </a:t>
            </a:r>
            <a:r>
              <a:rPr lang="en-US" sz="1800" dirty="0" smtClean="0"/>
              <a:t>bacteria</a:t>
            </a:r>
          </a:p>
          <a:p>
            <a:r>
              <a:rPr lang="en-US" sz="1800" dirty="0" smtClean="0"/>
              <a:t>The enzyme asparaginase is used in the treatment  of leukemias. Tumor     cells are dependent on asparagine of the host's plasma for their multiplication. By administering aparaginase the host's plasma levels o f asparagine are drastically reduced. This leads to depression in the viability</a:t>
            </a:r>
          </a:p>
          <a:p>
            <a:pPr>
              <a:buNone/>
            </a:pPr>
            <a:r>
              <a:rPr lang="en-US" sz="1800" dirty="0" smtClean="0"/>
              <a:t>      of tumor cells.</a:t>
            </a:r>
            <a:endParaRPr lang="en-US" sz="1800" i="1" dirty="0" smtClean="0"/>
          </a:p>
          <a:p>
            <a:pPr lvl="4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000" dirty="0"/>
              <a:t>Action: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catalyses the conversion of the AA L-asparagine to L-aspartic acid reducing availability of L-asparagine to leukaemic cells</a:t>
            </a:r>
          </a:p>
          <a:p>
            <a:pPr lvl="4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2000" dirty="0"/>
              <a:t>Use: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ALL acute lymphoblastic leukaemia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some subtypes of non-Hodgkin’s lymphoma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  <a:p>
            <a:pPr lvl="4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endParaRPr lang="en-GB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485</Words>
  <Application>Microsoft Office PowerPoint</Application>
  <PresentationFormat>On-screen Show (4:3)</PresentationFormat>
  <Paragraphs>166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Pharmaceutical uses of enzymes</vt:lpstr>
      <vt:lpstr>Papain</vt:lpstr>
      <vt:lpstr>Bromelain</vt:lpstr>
      <vt:lpstr>Trypsin, Chymotrypsin</vt:lpstr>
      <vt:lpstr>Pancreatin</vt:lpstr>
      <vt:lpstr>PowerPoint Presentation</vt:lpstr>
      <vt:lpstr>Streptokinase</vt:lpstr>
      <vt:lpstr>Urokinase</vt:lpstr>
      <vt:lpstr>Asparaginase</vt:lpstr>
      <vt:lpstr>Hyaluronidase</vt:lpstr>
      <vt:lpstr>PowerPoint Presentation</vt:lpstr>
      <vt:lpstr>Many other recombinants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 L6 Enzymes</dc:title>
  <dc:creator>Annabelle Drew</dc:creator>
  <cp:lastModifiedBy>Windows User</cp:lastModifiedBy>
  <cp:revision>38</cp:revision>
  <dcterms:created xsi:type="dcterms:W3CDTF">2008-06-29T15:35:02Z</dcterms:created>
  <dcterms:modified xsi:type="dcterms:W3CDTF">2019-03-18T12:06:25Z</dcterms:modified>
</cp:coreProperties>
</file>