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4" r:id="rId5"/>
    <p:sldId id="263" r:id="rId6"/>
    <p:sldId id="265" r:id="rId7"/>
    <p:sldId id="259" r:id="rId8"/>
    <p:sldId id="266" r:id="rId9"/>
    <p:sldId id="260" r:id="rId10"/>
    <p:sldId id="261"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46285-DBA2-45EC-8301-E80E460F0E8C}" type="datetimeFigureOut">
              <a:rPr lang="en-US" smtClean="0"/>
              <a:pPr/>
              <a:t>2/25/2024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BD8E2-C304-4D8F-88E3-70F5F0C1A42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48BD8E2-C304-4D8F-88E3-70F5F0C1A42D}" type="slidenum">
              <a:rPr lang="en-IN" smtClean="0"/>
              <a:pPr/>
              <a:t>8</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04BB69-DA83-4C79-8EB6-C1731AAA3F8F}" type="slidenum">
              <a:rPr lang="en-US" sz="1200"/>
              <a:pPr algn="r"/>
              <a:t>20</a:t>
            </a:fld>
            <a:endParaRPr 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9A903F-3D95-4ED4-A568-F2DE3D66D32F}" type="slidenum">
              <a:rPr lang="en-US" sz="1200"/>
              <a:pPr algn="r"/>
              <a:t>21</a:t>
            </a:fld>
            <a:endParaRPr 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pitchFamily="34" charset="-128"/>
              </a:rPr>
              <a:t>Renumber as Fig. 7-22, and insert new Fig. 7-23.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844E4D-1A03-425D-8E39-2B37E41445A4}" type="slidenum">
              <a:rPr lang="en-US" sz="1200"/>
              <a:pPr algn="r"/>
              <a:t>22</a:t>
            </a:fld>
            <a:endParaRPr 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C1784B-B532-43FB-A2C6-B295EBF99CC7}" type="slidenum">
              <a:rPr lang="en-US" sz="1200"/>
              <a:pPr algn="r"/>
              <a:t>11</a:t>
            </a:fld>
            <a:endParaRPr lang="en-US" sz="12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328C07-64D7-452C-904E-45A5E0FC9EB6}" type="slidenum">
              <a:rPr lang="en-US" sz="1200"/>
              <a:pPr algn="r"/>
              <a:t>12</a:t>
            </a:fld>
            <a:endParaRPr lang="en-US"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0ECED3-83A0-4591-B464-0F227DB62C9D}" type="slidenum">
              <a:rPr lang="en-US" sz="1200"/>
              <a:pPr algn="r"/>
              <a:t>14</a:t>
            </a:fld>
            <a:endParaRPr 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3FBB1A-9A8C-409C-B60E-E742E186F90A}" type="slidenum">
              <a:rPr lang="en-US" sz="1200"/>
              <a:pPr algn="r"/>
              <a:t>15</a:t>
            </a:fld>
            <a:endParaRPr lang="en-US" sz="12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B471EE-0F8B-4F1A-A3C8-4FB209DC6463}" type="slidenum">
              <a:rPr lang="en-US" sz="1200"/>
              <a:pPr algn="r"/>
              <a:t>16</a:t>
            </a:fld>
            <a:endParaRPr 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A998B5-E028-4C99-85D4-6355A6655AC8}" type="slidenum">
              <a:rPr lang="en-US" sz="1200"/>
              <a:pPr algn="r"/>
              <a:t>17</a:t>
            </a:fld>
            <a:endParaRPr lang="en-US"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AC5493-FB23-46D9-A0A1-8E7302BBC58B}" type="slidenum">
              <a:rPr lang="en-US" sz="1200"/>
              <a:pPr algn="r"/>
              <a:t>18</a:t>
            </a:fld>
            <a:endParaRPr 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DA8CB5-1814-4940-A8CF-E1B30C4F3684}" type="slidenum">
              <a:rPr lang="en-US" sz="1200"/>
              <a:pPr algn="r"/>
              <a:t>19</a:t>
            </a:fld>
            <a:endParaRPr 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1D49FE3-6DB3-4794-9892-C40A99E63D63}" type="datetimeFigureOut">
              <a:rPr lang="en-US" smtClean="0"/>
              <a:pPr/>
              <a:t>2/25/2024</a:t>
            </a:fld>
            <a:endParaRPr lang="en-US"/>
          </a:p>
        </p:txBody>
      </p:sp>
      <p:sp>
        <p:nvSpPr>
          <p:cNvPr id="16" name="Slide Number Placeholder 15"/>
          <p:cNvSpPr>
            <a:spLocks noGrp="1"/>
          </p:cNvSpPr>
          <p:nvPr>
            <p:ph type="sldNum" sz="quarter" idx="11"/>
          </p:nvPr>
        </p:nvSpPr>
        <p:spPr/>
        <p:txBody>
          <a:bodyPr/>
          <a:lstStyle/>
          <a:p>
            <a:fld id="{F8DBA95A-7656-4DC5-B34F-C19F9F8CB4F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D49FE3-6DB3-4794-9892-C40A99E63D63}"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BA95A-7656-4DC5-B34F-C19F9F8CB4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D49FE3-6DB3-4794-9892-C40A99E63D63}"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BA95A-7656-4DC5-B34F-C19F9F8CB4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21D49FE3-6DB3-4794-9892-C40A99E63D63}" type="datetimeFigureOut">
              <a:rPr lang="en-US" smtClean="0"/>
              <a:pPr/>
              <a:t>2/25/2024</a:t>
            </a:fld>
            <a:endParaRPr lang="en-US"/>
          </a:p>
        </p:txBody>
      </p:sp>
      <p:sp>
        <p:nvSpPr>
          <p:cNvPr id="15" name="Slide Number Placeholder 14"/>
          <p:cNvSpPr>
            <a:spLocks noGrp="1"/>
          </p:cNvSpPr>
          <p:nvPr>
            <p:ph type="sldNum" sz="quarter" idx="15"/>
          </p:nvPr>
        </p:nvSpPr>
        <p:spPr/>
        <p:txBody>
          <a:bodyPr/>
          <a:lstStyle>
            <a:lvl1pPr algn="ctr">
              <a:defRPr/>
            </a:lvl1pPr>
          </a:lstStyle>
          <a:p>
            <a:fld id="{F8DBA95A-7656-4DC5-B34F-C19F9F8CB4F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49FE3-6DB3-4794-9892-C40A99E63D63}"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BA95A-7656-4DC5-B34F-C19F9F8CB4F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D49FE3-6DB3-4794-9892-C40A99E63D63}"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BA95A-7656-4DC5-B34F-C19F9F8CB4F9}"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8DBA95A-7656-4DC5-B34F-C19F9F8CB4F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1D49FE3-6DB3-4794-9892-C40A99E63D63}" type="datetimeFigureOut">
              <a:rPr lang="en-US" smtClean="0"/>
              <a:pPr/>
              <a:t>2/25/2024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D49FE3-6DB3-4794-9892-C40A99E63D63}" type="datetimeFigureOut">
              <a:rPr lang="en-US" smtClean="0"/>
              <a:pPr/>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BA95A-7656-4DC5-B34F-C19F9F8CB4F9}"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49FE3-6DB3-4794-9892-C40A99E63D63}" type="datetimeFigureOut">
              <a:rPr lang="en-US" smtClean="0"/>
              <a:pPr/>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BA95A-7656-4DC5-B34F-C19F9F8CB4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21D49FE3-6DB3-4794-9892-C40A99E63D63}" type="datetimeFigureOut">
              <a:rPr lang="en-US" smtClean="0"/>
              <a:pPr/>
              <a:t>2/25/2024</a:t>
            </a:fld>
            <a:endParaRPr lang="en-US"/>
          </a:p>
        </p:txBody>
      </p:sp>
      <p:sp>
        <p:nvSpPr>
          <p:cNvPr id="9" name="Slide Number Placeholder 8"/>
          <p:cNvSpPr>
            <a:spLocks noGrp="1"/>
          </p:cNvSpPr>
          <p:nvPr>
            <p:ph type="sldNum" sz="quarter" idx="15"/>
          </p:nvPr>
        </p:nvSpPr>
        <p:spPr/>
        <p:txBody>
          <a:bodyPr/>
          <a:lstStyle/>
          <a:p>
            <a:fld id="{F8DBA95A-7656-4DC5-B34F-C19F9F8CB4F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21D49FE3-6DB3-4794-9892-C40A99E63D63}" type="datetimeFigureOut">
              <a:rPr lang="en-US" smtClean="0"/>
              <a:pPr/>
              <a:t>2/25/2024</a:t>
            </a:fld>
            <a:endParaRPr lang="en-US"/>
          </a:p>
        </p:txBody>
      </p:sp>
      <p:sp>
        <p:nvSpPr>
          <p:cNvPr id="9" name="Slide Number Placeholder 8"/>
          <p:cNvSpPr>
            <a:spLocks noGrp="1"/>
          </p:cNvSpPr>
          <p:nvPr>
            <p:ph type="sldNum" sz="quarter" idx="11"/>
          </p:nvPr>
        </p:nvSpPr>
        <p:spPr/>
        <p:txBody>
          <a:bodyPr/>
          <a:lstStyle/>
          <a:p>
            <a:fld id="{F8DBA95A-7656-4DC5-B34F-C19F9F8CB4F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1D49FE3-6DB3-4794-9892-C40A99E63D63}" type="datetimeFigureOut">
              <a:rPr lang="en-US" smtClean="0"/>
              <a:pPr/>
              <a:t>2/25/2024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8DBA95A-7656-4DC5-B34F-C19F9F8CB4F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0600" y="3699804"/>
            <a:ext cx="3962400" cy="1143000"/>
          </a:xfrm>
        </p:spPr>
        <p:txBody>
          <a:bodyPr/>
          <a:lstStyle/>
          <a:p>
            <a:r>
              <a:rPr lang="en-US" dirty="0"/>
              <a:t>By,</a:t>
            </a:r>
          </a:p>
          <a:p>
            <a:r>
              <a:rPr lang="en-US" dirty="0"/>
              <a:t>Prof. P. S. Bafna</a:t>
            </a:r>
          </a:p>
        </p:txBody>
      </p:sp>
      <p:sp>
        <p:nvSpPr>
          <p:cNvPr id="2" name="Title 1"/>
          <p:cNvSpPr>
            <a:spLocks noGrp="1"/>
          </p:cNvSpPr>
          <p:nvPr>
            <p:ph type="ctrTitle"/>
          </p:nvPr>
        </p:nvSpPr>
        <p:spPr>
          <a:xfrm>
            <a:off x="3962400" y="1433732"/>
            <a:ext cx="4800600" cy="1981200"/>
          </a:xfrm>
        </p:spPr>
        <p:txBody>
          <a:bodyPr/>
          <a:lstStyle/>
          <a:p>
            <a:r>
              <a:t>SKIN</a:t>
            </a:r>
            <a:endParaRPr lang="en-US" dirty="0"/>
          </a:p>
        </p:txBody>
      </p:sp>
      <p:pic>
        <p:nvPicPr>
          <p:cNvPr id="4" name="Picture 4" descr="hautmann2"/>
          <p:cNvPicPr>
            <a:picLocks noChangeAspect="1" noChangeArrowheads="1"/>
          </p:cNvPicPr>
          <p:nvPr/>
        </p:nvPicPr>
        <p:blipFill>
          <a:blip r:embed="rId2"/>
          <a:srcRect/>
          <a:stretch>
            <a:fillRect/>
          </a:stretch>
        </p:blipFill>
        <p:spPr bwMode="auto">
          <a:xfrm>
            <a:off x="533400" y="304800"/>
            <a:ext cx="3733800" cy="6172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2800" dirty="0">
                <a:solidFill>
                  <a:srgbClr val="C00000"/>
                </a:solidFill>
              </a:rPr>
              <a:t>4. Sensation-</a:t>
            </a:r>
            <a:r>
              <a:rPr lang="en-US" sz="2800" dirty="0"/>
              <a:t>Sensory receptors in skin consist of nerve endings in the dermis that are sensitive to touch, pressure, temperature or pain. Stimulation generates nerve impulses in sensory nerves that are transmitted to the cerebral cortex.</a:t>
            </a:r>
          </a:p>
          <a:p>
            <a:pPr algn="just"/>
            <a:r>
              <a:rPr lang="en-US" sz="2800" dirty="0">
                <a:solidFill>
                  <a:srgbClr val="C00000"/>
                </a:solidFill>
              </a:rPr>
              <a:t>5. Absorption- </a:t>
            </a:r>
            <a:r>
              <a:rPr lang="en-US" sz="2800" dirty="0"/>
              <a:t>Some drugs &amp; chemicals are absorbed through the skin.</a:t>
            </a:r>
          </a:p>
          <a:p>
            <a:pPr algn="just"/>
            <a:r>
              <a:rPr lang="en-US" sz="2800" dirty="0">
                <a:solidFill>
                  <a:srgbClr val="C00000"/>
                </a:solidFill>
              </a:rPr>
              <a:t>6. Excretion- </a:t>
            </a:r>
            <a:r>
              <a:rPr lang="en-US" sz="2800" dirty="0"/>
              <a:t>Skin is minor excretory organ for some substances includes sodium chloride, urea and aromatic substances like garlic and other spices.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28675" name="Rectangle 4"/>
          <p:cNvSpPr>
            <a:spLocks noChangeArrowheads="1"/>
          </p:cNvSpPr>
          <p:nvPr/>
        </p:nvSpPr>
        <p:spPr bwMode="auto">
          <a:xfrm>
            <a:off x="228600" y="5334000"/>
            <a:ext cx="8686800" cy="560388"/>
          </a:xfrm>
          <a:prstGeom prst="rect">
            <a:avLst/>
          </a:prstGeom>
          <a:noFill/>
          <a:ln w="9525">
            <a:noFill/>
            <a:miter lim="800000"/>
            <a:headEnd/>
            <a:tailEnd/>
          </a:ln>
        </p:spPr>
        <p:txBody>
          <a:bodyPr anchor="ctr"/>
          <a:lstStyle/>
          <a:p>
            <a:pPr algn="ctr"/>
            <a:r>
              <a:rPr lang="en-US" sz="1600" b="1">
                <a:solidFill>
                  <a:srgbClr val="000000"/>
                </a:solidFill>
              </a:rPr>
              <a:t> </a:t>
            </a:r>
            <a:r>
              <a:rPr lang="en-US" sz="1600">
                <a:solidFill>
                  <a:srgbClr val="000000"/>
                </a:solidFill>
              </a:rPr>
              <a:t>    </a:t>
            </a:r>
            <a:endParaRPr lang="en-US" sz="4000">
              <a:solidFill>
                <a:srgbClr val="000000"/>
              </a:solidFill>
              <a:latin typeface="Times New Roman" pitchFamily="18" charset="0"/>
            </a:endParaRPr>
          </a:p>
        </p:txBody>
      </p:sp>
      <p:sp>
        <p:nvSpPr>
          <p:cNvPr id="28676" name="Rectangle 6"/>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3600" dirty="0">
                <a:solidFill>
                  <a:srgbClr val="000000"/>
                </a:solidFill>
              </a:rPr>
              <a:t>Edema</a:t>
            </a:r>
            <a:endParaRPr lang="en-US" sz="1600" dirty="0">
              <a:solidFill>
                <a:srgbClr val="000000"/>
              </a:solidFill>
            </a:endParaRPr>
          </a:p>
        </p:txBody>
      </p:sp>
      <p:pic>
        <p:nvPicPr>
          <p:cNvPr id="28677" name="Picture 5" descr="C:\Documents and Settings\Administrator\Desktop\original\fig07_05.jpg"/>
          <p:cNvPicPr>
            <a:picLocks noChangeAspect="1" noChangeArrowheads="1"/>
          </p:cNvPicPr>
          <p:nvPr/>
        </p:nvPicPr>
        <p:blipFill>
          <a:blip r:embed="rId3"/>
          <a:srcRect/>
          <a:stretch>
            <a:fillRect/>
          </a:stretch>
        </p:blipFill>
        <p:spPr bwMode="auto">
          <a:xfrm>
            <a:off x="990600" y="1295400"/>
            <a:ext cx="729615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066800" y="381000"/>
            <a:ext cx="64770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N" sz="3200" dirty="0"/>
              <a:t>Diseases of skin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0723" name="Rectangle 4"/>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2800" dirty="0">
                <a:solidFill>
                  <a:srgbClr val="000000"/>
                </a:solidFill>
              </a:rPr>
              <a:t>Necrosis and pallo</a:t>
            </a:r>
          </a:p>
        </p:txBody>
      </p:sp>
      <p:pic>
        <p:nvPicPr>
          <p:cNvPr id="30724" name="Picture 5" descr="AAFQKPZ0"/>
          <p:cNvPicPr>
            <a:picLocks noChangeAspect="1" noChangeArrowheads="1"/>
          </p:cNvPicPr>
          <p:nvPr/>
        </p:nvPicPr>
        <p:blipFill>
          <a:blip r:embed="rId3"/>
          <a:srcRect/>
          <a:stretch>
            <a:fillRect/>
          </a:stretch>
        </p:blipFill>
        <p:spPr bwMode="auto">
          <a:xfrm>
            <a:off x="838200" y="328613"/>
            <a:ext cx="7467600" cy="5081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0.gstatic.com/images?q=tbn:ANd9GcQvy9C8ErcI9_qpJBPGHcDyxdzHE25uXjsFWu8j7nTgy3bBruZ_8Q"/>
          <p:cNvPicPr>
            <a:picLocks noChangeAspect="1" noChangeArrowheads="1"/>
          </p:cNvPicPr>
          <p:nvPr/>
        </p:nvPicPr>
        <p:blipFill>
          <a:blip r:embed="rId2"/>
          <a:srcRect/>
          <a:stretch>
            <a:fillRect/>
          </a:stretch>
        </p:blipFill>
        <p:spPr bwMode="auto">
          <a:xfrm>
            <a:off x="533400" y="457200"/>
            <a:ext cx="8194552"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2771" name="Rectangle 4"/>
          <p:cNvSpPr>
            <a:spLocks noChangeArrowheads="1"/>
          </p:cNvSpPr>
          <p:nvPr/>
        </p:nvSpPr>
        <p:spPr bwMode="auto">
          <a:xfrm>
            <a:off x="381000" y="5638800"/>
            <a:ext cx="8458200" cy="557213"/>
          </a:xfrm>
          <a:prstGeom prst="rect">
            <a:avLst/>
          </a:prstGeom>
          <a:noFill/>
          <a:ln w="9525">
            <a:noFill/>
            <a:miter lim="800000"/>
            <a:headEnd/>
            <a:tailEnd/>
          </a:ln>
        </p:spPr>
        <p:txBody>
          <a:bodyPr anchor="ctr"/>
          <a:lstStyle/>
          <a:p>
            <a:pPr algn="ctr"/>
            <a:r>
              <a:rPr lang="en-US" sz="2800" dirty="0">
                <a:solidFill>
                  <a:srgbClr val="000000"/>
                </a:solidFill>
              </a:rPr>
              <a:t>Second-degree burn of the hand</a:t>
            </a:r>
          </a:p>
        </p:txBody>
      </p:sp>
      <p:pic>
        <p:nvPicPr>
          <p:cNvPr id="32772" name="Picture 5" descr="AAFQKQB0"/>
          <p:cNvPicPr>
            <a:picLocks noChangeAspect="1" noChangeArrowheads="1"/>
          </p:cNvPicPr>
          <p:nvPr/>
        </p:nvPicPr>
        <p:blipFill>
          <a:blip r:embed="rId3"/>
          <a:srcRect/>
          <a:stretch>
            <a:fillRect/>
          </a:stretch>
        </p:blipFill>
        <p:spPr bwMode="auto">
          <a:xfrm>
            <a:off x="685800" y="342900"/>
            <a:ext cx="77724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3795" name="Rectangle 4"/>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3600" dirty="0" err="1">
                <a:solidFill>
                  <a:srgbClr val="000000"/>
                </a:solidFill>
              </a:rPr>
              <a:t>Decubitus</a:t>
            </a:r>
            <a:r>
              <a:rPr lang="en-US" sz="3600" dirty="0">
                <a:solidFill>
                  <a:srgbClr val="000000"/>
                </a:solidFill>
              </a:rPr>
              <a:t> ulcer</a:t>
            </a:r>
          </a:p>
        </p:txBody>
      </p:sp>
      <p:pic>
        <p:nvPicPr>
          <p:cNvPr id="33796" name="Picture 5" descr="AAJAIWJ0"/>
          <p:cNvPicPr>
            <a:picLocks noChangeAspect="1" noChangeArrowheads="1"/>
          </p:cNvPicPr>
          <p:nvPr/>
        </p:nvPicPr>
        <p:blipFill>
          <a:blip r:embed="rId3"/>
          <a:srcRect/>
          <a:stretch>
            <a:fillRect/>
          </a:stretch>
        </p:blipFill>
        <p:spPr bwMode="auto">
          <a:xfrm>
            <a:off x="838200" y="384175"/>
            <a:ext cx="7467600" cy="5102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4819" name="Rectangle 4"/>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3600" dirty="0">
                <a:solidFill>
                  <a:srgbClr val="000000"/>
                </a:solidFill>
              </a:rPr>
              <a:t>Laceration</a:t>
            </a:r>
          </a:p>
        </p:txBody>
      </p:sp>
      <p:pic>
        <p:nvPicPr>
          <p:cNvPr id="34820" name="Picture 5" descr="AAJAFRK0"/>
          <p:cNvPicPr>
            <a:picLocks noChangeAspect="1" noChangeArrowheads="1"/>
          </p:cNvPicPr>
          <p:nvPr/>
        </p:nvPicPr>
        <p:blipFill>
          <a:blip r:embed="rId3"/>
          <a:srcRect/>
          <a:stretch>
            <a:fillRect/>
          </a:stretch>
        </p:blipFill>
        <p:spPr bwMode="auto">
          <a:xfrm>
            <a:off x="609600" y="430213"/>
            <a:ext cx="7924800" cy="50561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5843" name="Rectangle 4"/>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3200" dirty="0">
                <a:solidFill>
                  <a:srgbClr val="000000"/>
                </a:solidFill>
              </a:rPr>
              <a:t>Shingles</a:t>
            </a:r>
          </a:p>
        </p:txBody>
      </p:sp>
      <p:pic>
        <p:nvPicPr>
          <p:cNvPr id="35844" name="Picture 5" descr="AAFQMAX0"/>
          <p:cNvPicPr>
            <a:picLocks noChangeAspect="1" noChangeArrowheads="1"/>
          </p:cNvPicPr>
          <p:nvPr/>
        </p:nvPicPr>
        <p:blipFill>
          <a:blip r:embed="rId3"/>
          <a:srcRect/>
          <a:stretch>
            <a:fillRect/>
          </a:stretch>
        </p:blipFill>
        <p:spPr bwMode="auto">
          <a:xfrm>
            <a:off x="838200" y="404813"/>
            <a:ext cx="7467600" cy="51577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6867" name="Rectangle 4"/>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3600" dirty="0" err="1">
                <a:solidFill>
                  <a:srgbClr val="000000"/>
                </a:solidFill>
              </a:rPr>
              <a:t>Tinea</a:t>
            </a:r>
            <a:r>
              <a:rPr lang="en-US" sz="3600" dirty="0">
                <a:solidFill>
                  <a:srgbClr val="000000"/>
                </a:solidFill>
              </a:rPr>
              <a:t> </a:t>
            </a:r>
            <a:r>
              <a:rPr lang="en-US" sz="3600" dirty="0" err="1">
                <a:solidFill>
                  <a:srgbClr val="000000"/>
                </a:solidFill>
              </a:rPr>
              <a:t>pedis</a:t>
            </a:r>
            <a:endParaRPr lang="en-US" sz="3600" dirty="0">
              <a:solidFill>
                <a:srgbClr val="000000"/>
              </a:solidFill>
            </a:endParaRPr>
          </a:p>
        </p:txBody>
      </p:sp>
      <p:pic>
        <p:nvPicPr>
          <p:cNvPr id="36868" name="Picture 5" descr="AAEVWTL0"/>
          <p:cNvPicPr>
            <a:picLocks noChangeAspect="1" noChangeArrowheads="1"/>
          </p:cNvPicPr>
          <p:nvPr/>
        </p:nvPicPr>
        <p:blipFill>
          <a:blip r:embed="rId3"/>
          <a:srcRect/>
          <a:stretch>
            <a:fillRect/>
          </a:stretch>
        </p:blipFill>
        <p:spPr bwMode="auto">
          <a:xfrm>
            <a:off x="838200" y="455613"/>
            <a:ext cx="7467600" cy="51069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7891" name="Rectangle 4"/>
          <p:cNvSpPr>
            <a:spLocks noChangeArrowheads="1"/>
          </p:cNvSpPr>
          <p:nvPr/>
        </p:nvSpPr>
        <p:spPr bwMode="auto">
          <a:xfrm>
            <a:off x="228600" y="5715000"/>
            <a:ext cx="8686800" cy="557212"/>
          </a:xfrm>
          <a:prstGeom prst="rect">
            <a:avLst/>
          </a:prstGeom>
          <a:noFill/>
          <a:ln w="9525">
            <a:noFill/>
            <a:miter lim="800000"/>
            <a:headEnd/>
            <a:tailEnd/>
          </a:ln>
        </p:spPr>
        <p:txBody>
          <a:bodyPr anchor="ctr"/>
          <a:lstStyle/>
          <a:p>
            <a:pPr algn="ctr"/>
            <a:r>
              <a:rPr lang="en-US" sz="3200" dirty="0">
                <a:solidFill>
                  <a:srgbClr val="000000"/>
                </a:solidFill>
              </a:rPr>
              <a:t>Hemangioma</a:t>
            </a:r>
          </a:p>
        </p:txBody>
      </p:sp>
      <p:pic>
        <p:nvPicPr>
          <p:cNvPr id="37892" name="Picture 5" descr="AAFQMAY0"/>
          <p:cNvPicPr>
            <a:picLocks noChangeAspect="1" noChangeArrowheads="1"/>
          </p:cNvPicPr>
          <p:nvPr/>
        </p:nvPicPr>
        <p:blipFill>
          <a:blip r:embed="rId3"/>
          <a:srcRect/>
          <a:stretch>
            <a:fillRect/>
          </a:stretch>
        </p:blipFill>
        <p:spPr bwMode="auto">
          <a:xfrm>
            <a:off x="838200" y="417513"/>
            <a:ext cx="7467600" cy="5145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153400" cy="4724400"/>
          </a:xfrm>
        </p:spPr>
        <p:txBody>
          <a:bodyPr>
            <a:noAutofit/>
          </a:bodyPr>
          <a:lstStyle/>
          <a:p>
            <a:pPr algn="just">
              <a:buClr>
                <a:srgbClr val="FFFF00"/>
              </a:buClr>
              <a:buFont typeface="Wingdings" pitchFamily="2" charset="2"/>
              <a:buChar char="v"/>
            </a:pPr>
            <a:r>
              <a:rPr lang="en-US" sz="2400" dirty="0"/>
              <a:t>The skin is an organ of the Integumentary system.</a:t>
            </a:r>
          </a:p>
          <a:p>
            <a:pPr algn="just">
              <a:buClr>
                <a:srgbClr val="FFFF00"/>
              </a:buClr>
              <a:buFont typeface="Wingdings" pitchFamily="2" charset="2"/>
              <a:buChar char="v"/>
            </a:pPr>
            <a:r>
              <a:rPr lang="en-US" sz="2400" dirty="0"/>
              <a:t>Skin is an organ because it consists of different tissues that are joined to perform a specific function. </a:t>
            </a:r>
            <a:r>
              <a:rPr lang="en-US" sz="2800" dirty="0"/>
              <a:t>Combination of 4 main tissues:</a:t>
            </a:r>
          </a:p>
          <a:p>
            <a:pPr lvl="2">
              <a:buClr>
                <a:srgbClr val="FFFF00"/>
              </a:buClr>
              <a:buFont typeface="Wingdings" pitchFamily="2" charset="2"/>
              <a:buChar char="Ø"/>
            </a:pPr>
            <a:r>
              <a:rPr lang="en-US" sz="2400" dirty="0">
                <a:solidFill>
                  <a:srgbClr val="FFFF00"/>
                </a:solidFill>
              </a:rPr>
              <a:t>Epithelial </a:t>
            </a:r>
          </a:p>
          <a:p>
            <a:pPr lvl="2">
              <a:buClr>
                <a:srgbClr val="FFFF00"/>
              </a:buClr>
              <a:buFont typeface="Wingdings" pitchFamily="2" charset="2"/>
              <a:buChar char="Ø"/>
            </a:pPr>
            <a:r>
              <a:rPr lang="en-US" sz="2400" dirty="0">
                <a:solidFill>
                  <a:srgbClr val="FFFF00"/>
                </a:solidFill>
              </a:rPr>
              <a:t>Connective </a:t>
            </a:r>
          </a:p>
          <a:p>
            <a:pPr lvl="2">
              <a:buClr>
                <a:srgbClr val="FFFF00"/>
              </a:buClr>
              <a:buFont typeface="Wingdings" pitchFamily="2" charset="2"/>
              <a:buChar char="Ø"/>
            </a:pPr>
            <a:r>
              <a:rPr lang="en-US" sz="2400" dirty="0">
                <a:solidFill>
                  <a:srgbClr val="FFFF00"/>
                </a:solidFill>
              </a:rPr>
              <a:t>Smooth Muscle</a:t>
            </a:r>
          </a:p>
          <a:p>
            <a:pPr lvl="2">
              <a:buClr>
                <a:srgbClr val="FFFF00"/>
              </a:buClr>
              <a:buFont typeface="Wingdings" pitchFamily="2" charset="2"/>
              <a:buChar char="Ø"/>
            </a:pPr>
            <a:r>
              <a:rPr lang="en-US" sz="2400" dirty="0">
                <a:solidFill>
                  <a:srgbClr val="FFFF00"/>
                </a:solidFill>
              </a:rPr>
              <a:t>Nervous</a:t>
            </a:r>
          </a:p>
          <a:p>
            <a:pPr algn="just">
              <a:buClr>
                <a:srgbClr val="FFFF00"/>
              </a:buClr>
              <a:buFont typeface="Wingdings" pitchFamily="2" charset="2"/>
              <a:buChar char="v"/>
            </a:pPr>
            <a:r>
              <a:rPr lang="en-US" sz="2400" dirty="0"/>
              <a:t>Largest organ of the body with a total area of about 20 square feet.</a:t>
            </a:r>
          </a:p>
          <a:p>
            <a:pPr algn="just">
              <a:buClr>
                <a:srgbClr val="FFFF00"/>
              </a:buClr>
              <a:buFont typeface="Wingdings" pitchFamily="2" charset="2"/>
              <a:buChar char="v"/>
            </a:pPr>
            <a:r>
              <a:rPr lang="en-US" sz="2400" dirty="0"/>
              <a:t>Body</a:t>
            </a:r>
            <a:r>
              <a:rPr lang="ja-JP" altLang="en-US" sz="2400"/>
              <a:t>’</a:t>
            </a:r>
            <a:r>
              <a:rPr lang="en-US" altLang="ja-JP" sz="2400" dirty="0"/>
              <a:t>s first line of defense!</a:t>
            </a:r>
          </a:p>
          <a:p>
            <a:pPr algn="just">
              <a:buClr>
                <a:srgbClr val="FFFF00"/>
              </a:buClr>
              <a:buFont typeface="Wingdings" pitchFamily="2" charset="2"/>
              <a:buChar char="v"/>
            </a:pPr>
            <a:r>
              <a:rPr lang="en-US" sz="2400" dirty="0"/>
              <a:t>The skin’s color is created by special cells called </a:t>
            </a:r>
            <a:r>
              <a:rPr lang="en-US" sz="2400" dirty="0" err="1"/>
              <a:t>melanocytes</a:t>
            </a:r>
            <a:r>
              <a:rPr lang="en-US" sz="2400" dirty="0"/>
              <a:t>, which produce the pigment melanin.</a:t>
            </a:r>
            <a:endParaRPr lang="en-US" altLang="ja-JP" sz="2400" dirty="0"/>
          </a:p>
          <a:p>
            <a:pPr algn="just"/>
            <a:endParaRPr lang="en-US" sz="2400" dirty="0"/>
          </a:p>
          <a:p>
            <a:pPr algn="just"/>
            <a:endParaRPr lang="en-US" sz="2400" dirty="0"/>
          </a:p>
        </p:txBody>
      </p:sp>
      <p:sp>
        <p:nvSpPr>
          <p:cNvPr id="3" name="Title 2"/>
          <p:cNvSpPr>
            <a:spLocks noGrp="1"/>
          </p:cNvSpPr>
          <p:nvPr>
            <p:ph type="title"/>
          </p:nvPr>
        </p:nvSpPr>
        <p:spPr>
          <a:xfrm>
            <a:off x="457200" y="-152400"/>
            <a:ext cx="8229600" cy="1219200"/>
          </a:xfrm>
        </p:spPr>
        <p:txBody>
          <a:bodyPr/>
          <a:lstStyle/>
          <a:p>
            <a:r>
              <a:t>General info about SKIN</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8915" name="Rectangle 4"/>
          <p:cNvSpPr>
            <a:spLocks noChangeArrowheads="1"/>
          </p:cNvSpPr>
          <p:nvPr/>
        </p:nvSpPr>
        <p:spPr bwMode="auto">
          <a:xfrm>
            <a:off x="304800" y="5867400"/>
            <a:ext cx="8686800" cy="557212"/>
          </a:xfrm>
          <a:prstGeom prst="rect">
            <a:avLst/>
          </a:prstGeom>
          <a:noFill/>
          <a:ln w="9525">
            <a:noFill/>
            <a:miter lim="800000"/>
            <a:headEnd/>
            <a:tailEnd/>
          </a:ln>
        </p:spPr>
        <p:txBody>
          <a:bodyPr anchor="ctr"/>
          <a:lstStyle/>
          <a:p>
            <a:pPr algn="ctr"/>
            <a:r>
              <a:rPr lang="en-US" sz="3200" dirty="0">
                <a:solidFill>
                  <a:srgbClr val="000000"/>
                </a:solidFill>
              </a:rPr>
              <a:t>Malignant melanoma</a:t>
            </a:r>
          </a:p>
        </p:txBody>
      </p:sp>
      <p:pic>
        <p:nvPicPr>
          <p:cNvPr id="38916" name="Picture 4" descr="C:\Documents and Settings\Administrator\Desktop\original\fig07_20.jpg"/>
          <p:cNvPicPr>
            <a:picLocks noChangeAspect="1" noChangeArrowheads="1"/>
          </p:cNvPicPr>
          <p:nvPr/>
        </p:nvPicPr>
        <p:blipFill>
          <a:blip r:embed="rId3"/>
          <a:srcRect/>
          <a:stretch>
            <a:fillRect/>
          </a:stretch>
        </p:blipFill>
        <p:spPr bwMode="auto">
          <a:xfrm>
            <a:off x="685800" y="304800"/>
            <a:ext cx="78486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39939" name="Rectangle 4"/>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1600" b="1">
                <a:solidFill>
                  <a:srgbClr val="000000"/>
                </a:solidFill>
              </a:rPr>
              <a:t>Figure 7-21</a:t>
            </a:r>
            <a:r>
              <a:rPr lang="en-US" sz="1600">
                <a:solidFill>
                  <a:srgbClr val="000000"/>
                </a:solidFill>
              </a:rPr>
              <a:t>   Kaposi’s sarcoma</a:t>
            </a:r>
          </a:p>
          <a:p>
            <a:pPr algn="ctr"/>
            <a:r>
              <a:rPr lang="en-US" sz="1600" i="1">
                <a:solidFill>
                  <a:srgbClr val="000000"/>
                </a:solidFill>
              </a:rPr>
              <a:t>Zeva Oelbaum/Peter Arnold, Inc.</a:t>
            </a:r>
          </a:p>
        </p:txBody>
      </p:sp>
      <p:pic>
        <p:nvPicPr>
          <p:cNvPr id="39940" name="Picture 5" descr="AAFPFYE0"/>
          <p:cNvPicPr>
            <a:picLocks noChangeAspect="1" noChangeArrowheads="1"/>
          </p:cNvPicPr>
          <p:nvPr/>
        </p:nvPicPr>
        <p:blipFill>
          <a:blip r:embed="rId3"/>
          <a:srcRect/>
          <a:stretch>
            <a:fillRect/>
          </a:stretch>
        </p:blipFill>
        <p:spPr bwMode="auto">
          <a:xfrm>
            <a:off x="2295525" y="457200"/>
            <a:ext cx="4486275" cy="5105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algn="ctr"/>
            <a:endParaRPr lang="en-US" sz="1800"/>
          </a:p>
        </p:txBody>
      </p:sp>
      <p:sp>
        <p:nvSpPr>
          <p:cNvPr id="40963" name="Rectangle 4"/>
          <p:cNvSpPr>
            <a:spLocks noChangeArrowheads="1"/>
          </p:cNvSpPr>
          <p:nvPr/>
        </p:nvSpPr>
        <p:spPr bwMode="auto">
          <a:xfrm>
            <a:off x="228600" y="5614988"/>
            <a:ext cx="8686800" cy="557212"/>
          </a:xfrm>
          <a:prstGeom prst="rect">
            <a:avLst/>
          </a:prstGeom>
          <a:noFill/>
          <a:ln w="9525">
            <a:noFill/>
            <a:miter lim="800000"/>
            <a:headEnd/>
            <a:tailEnd/>
          </a:ln>
        </p:spPr>
        <p:txBody>
          <a:bodyPr anchor="ctr"/>
          <a:lstStyle/>
          <a:p>
            <a:pPr algn="ctr"/>
            <a:r>
              <a:rPr lang="en-US" sz="1600" b="1" dirty="0">
                <a:solidFill>
                  <a:srgbClr val="000000"/>
                </a:solidFill>
              </a:rPr>
              <a:t>Figure 7-22</a:t>
            </a:r>
            <a:r>
              <a:rPr lang="en-US" sz="1600" dirty="0">
                <a:solidFill>
                  <a:srgbClr val="000000"/>
                </a:solidFill>
              </a:rPr>
              <a:t>   Psoriasis</a:t>
            </a:r>
          </a:p>
          <a:p>
            <a:pPr algn="ctr"/>
            <a:r>
              <a:rPr lang="en-US" sz="1600" i="1" dirty="0">
                <a:solidFill>
                  <a:srgbClr val="000000"/>
                </a:solidFill>
              </a:rPr>
              <a:t>NMSB/Custom Medical Stock Photo, Inc.</a:t>
            </a:r>
          </a:p>
        </p:txBody>
      </p:sp>
      <p:pic>
        <p:nvPicPr>
          <p:cNvPr id="40964" name="Picture 5" descr="AACXWBI0"/>
          <p:cNvPicPr>
            <a:picLocks noChangeAspect="1" noChangeArrowheads="1"/>
          </p:cNvPicPr>
          <p:nvPr/>
        </p:nvPicPr>
        <p:blipFill>
          <a:blip r:embed="rId3"/>
          <a:srcRect/>
          <a:stretch>
            <a:fillRect/>
          </a:stretch>
        </p:blipFill>
        <p:spPr bwMode="auto">
          <a:xfrm>
            <a:off x="381000" y="352425"/>
            <a:ext cx="8382000" cy="50577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D:\DOCUMENTS\COLLEGE\HRPIOP\thanks images\thankyou-emoticons.gif"/>
          <p:cNvPicPr>
            <a:picLocks noChangeAspect="1" noChangeArrowheads="1" noCrop="1"/>
          </p:cNvPicPr>
          <p:nvPr/>
        </p:nvPicPr>
        <p:blipFill>
          <a:blip r:embed="rId2"/>
          <a:srcRect/>
          <a:stretch>
            <a:fillRect/>
          </a:stretch>
        </p:blipFill>
        <p:spPr bwMode="auto">
          <a:xfrm>
            <a:off x="319859" y="762000"/>
            <a:ext cx="8824141" cy="4343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72000"/>
          </a:xfrm>
        </p:spPr>
        <p:txBody>
          <a:bodyPr/>
          <a:lstStyle/>
          <a:p>
            <a:pPr>
              <a:lnSpc>
                <a:spcPct val="80000"/>
              </a:lnSpc>
              <a:buNone/>
              <a:defRPr/>
            </a:pPr>
            <a:r>
              <a:rPr lang="en-US" sz="2400" b="1" dirty="0"/>
              <a:t>Epidermis</a:t>
            </a:r>
            <a:r>
              <a:rPr lang="en-US" sz="2400" dirty="0"/>
              <a:t> (thinner outer layer of skin)</a:t>
            </a:r>
          </a:p>
          <a:p>
            <a:pPr>
              <a:lnSpc>
                <a:spcPct val="80000"/>
              </a:lnSpc>
              <a:buNone/>
              <a:defRPr/>
            </a:pPr>
            <a:endParaRPr lang="en-US" sz="2400" b="1" dirty="0"/>
          </a:p>
          <a:p>
            <a:pPr>
              <a:lnSpc>
                <a:spcPct val="80000"/>
              </a:lnSpc>
              <a:buNone/>
              <a:defRPr/>
            </a:pPr>
            <a:r>
              <a:rPr lang="en-US" sz="2400" b="1" dirty="0"/>
              <a:t>Dermis </a:t>
            </a:r>
            <a:r>
              <a:rPr lang="en-US" sz="2400" dirty="0"/>
              <a:t>(thicker connective tissue layer)</a:t>
            </a:r>
          </a:p>
          <a:p>
            <a:pPr>
              <a:lnSpc>
                <a:spcPct val="80000"/>
              </a:lnSpc>
              <a:buNone/>
              <a:defRPr/>
            </a:pPr>
            <a:endParaRPr lang="en-US" sz="2400" b="1" dirty="0"/>
          </a:p>
          <a:p>
            <a:pPr>
              <a:lnSpc>
                <a:spcPct val="80000"/>
              </a:lnSpc>
              <a:buNone/>
              <a:defRPr/>
            </a:pPr>
            <a:r>
              <a:rPr lang="en-US" sz="2400" b="1" dirty="0"/>
              <a:t>Hypodermis</a:t>
            </a:r>
            <a:r>
              <a:rPr lang="en-US" sz="2400" dirty="0"/>
              <a:t> (subcutaneous layer or Sub-Q)</a:t>
            </a:r>
          </a:p>
          <a:p>
            <a:endParaRPr lang="en-US" dirty="0"/>
          </a:p>
        </p:txBody>
      </p:sp>
      <p:sp>
        <p:nvSpPr>
          <p:cNvPr id="3" name="Title 2"/>
          <p:cNvSpPr>
            <a:spLocks noGrp="1"/>
          </p:cNvSpPr>
          <p:nvPr>
            <p:ph type="title"/>
          </p:nvPr>
        </p:nvSpPr>
        <p:spPr>
          <a:xfrm>
            <a:off x="457200" y="-304800"/>
            <a:ext cx="8229600" cy="1219200"/>
          </a:xfrm>
        </p:spPr>
        <p:txBody>
          <a:bodyPr/>
          <a:lstStyle/>
          <a:p>
            <a:r>
              <a:rPr b="1"/>
              <a:t>Anatomy of skin</a:t>
            </a:r>
            <a:endParaRPr lang="en-US" b="1" dirty="0"/>
          </a:p>
        </p:txBody>
      </p:sp>
      <p:pic>
        <p:nvPicPr>
          <p:cNvPr id="2050" name="Picture 2"/>
          <p:cNvPicPr>
            <a:picLocks noChangeAspect="1" noChangeArrowheads="1"/>
          </p:cNvPicPr>
          <p:nvPr/>
        </p:nvPicPr>
        <p:blipFill>
          <a:blip r:embed="rId2"/>
          <a:srcRect/>
          <a:stretch>
            <a:fillRect/>
          </a:stretch>
        </p:blipFill>
        <p:spPr bwMode="auto">
          <a:xfrm>
            <a:off x="838200" y="2895600"/>
            <a:ext cx="7315200" cy="35909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descr="C:\Documents and Settings\Administrator\Desktop\original\fig07_02.jpg"/>
          <p:cNvPicPr>
            <a:picLocks noChangeAspect="1" noChangeArrowheads="1"/>
          </p:cNvPicPr>
          <p:nvPr/>
        </p:nvPicPr>
        <p:blipFill>
          <a:blip r:embed="rId2"/>
          <a:srcRect/>
          <a:stretch>
            <a:fillRect/>
          </a:stretch>
        </p:blipFill>
        <p:spPr bwMode="auto">
          <a:xfrm>
            <a:off x="304800" y="228600"/>
            <a:ext cx="8534400" cy="64490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200" dirty="0"/>
              <a:t>Most superficial layer (Stratified </a:t>
            </a:r>
            <a:r>
              <a:rPr lang="en-US" sz="3200" dirty="0" err="1"/>
              <a:t>keratinised</a:t>
            </a:r>
            <a:r>
              <a:rPr lang="en-US" sz="3200" dirty="0"/>
              <a:t> </a:t>
            </a:r>
            <a:r>
              <a:rPr lang="en-US" sz="3200" dirty="0" err="1"/>
              <a:t>Squamous</a:t>
            </a:r>
            <a:r>
              <a:rPr lang="en-US" sz="3200" dirty="0"/>
              <a:t> epithelium).</a:t>
            </a:r>
          </a:p>
          <a:p>
            <a:pPr algn="just"/>
            <a:r>
              <a:rPr lang="en-US" sz="3200" dirty="0"/>
              <a:t>Thickest on </a:t>
            </a:r>
            <a:r>
              <a:rPr lang="en-US" sz="3200" dirty="0">
                <a:solidFill>
                  <a:srgbClr val="FFFF00"/>
                </a:solidFill>
              </a:rPr>
              <a:t>the palms and soles of feet.</a:t>
            </a:r>
          </a:p>
          <a:p>
            <a:pPr marL="274320" lvl="1" algn="just">
              <a:spcBef>
                <a:spcPts val="600"/>
              </a:spcBef>
              <a:buClr>
                <a:schemeClr val="accent2"/>
              </a:buClr>
            </a:pPr>
            <a:r>
              <a:rPr lang="en-US" sz="3200" dirty="0">
                <a:solidFill>
                  <a:schemeClr val="tx1"/>
                </a:solidFill>
              </a:rPr>
              <a:t>Epidermis is </a:t>
            </a:r>
            <a:r>
              <a:rPr lang="en-US" sz="3200" dirty="0">
                <a:solidFill>
                  <a:srgbClr val="FFFF00"/>
                </a:solidFill>
              </a:rPr>
              <a:t>non-vascular (no blood vessels).</a:t>
            </a:r>
          </a:p>
          <a:p>
            <a:pPr algn="just"/>
            <a:r>
              <a:rPr lang="en-US" sz="3200" dirty="0"/>
              <a:t>Epidermis </a:t>
            </a:r>
            <a:r>
              <a:rPr lang="en-US" sz="3200" dirty="0">
                <a:solidFill>
                  <a:srgbClr val="FFFF00"/>
                </a:solidFill>
              </a:rPr>
              <a:t>receives nourishment </a:t>
            </a:r>
            <a:r>
              <a:rPr lang="en-US" sz="3200" dirty="0"/>
              <a:t>from dermis.</a:t>
            </a:r>
          </a:p>
          <a:p>
            <a:pPr algn="just"/>
            <a:r>
              <a:rPr lang="en-US" sz="3200" dirty="0"/>
              <a:t>Cells far away from nourishment </a:t>
            </a:r>
            <a:r>
              <a:rPr lang="en-US" sz="3200" dirty="0">
                <a:solidFill>
                  <a:srgbClr val="FFFF00"/>
                </a:solidFill>
              </a:rPr>
              <a:t>die</a:t>
            </a:r>
            <a:r>
              <a:rPr lang="en-US" sz="3200" dirty="0"/>
              <a:t>.</a:t>
            </a:r>
          </a:p>
          <a:p>
            <a:pPr algn="just"/>
            <a:endParaRPr lang="en-US" sz="3200" dirty="0"/>
          </a:p>
        </p:txBody>
      </p:sp>
      <p:sp>
        <p:nvSpPr>
          <p:cNvPr id="3" name="Title 2"/>
          <p:cNvSpPr>
            <a:spLocks noGrp="1"/>
          </p:cNvSpPr>
          <p:nvPr>
            <p:ph type="title"/>
          </p:nvPr>
        </p:nvSpPr>
        <p:spPr/>
        <p:txBody>
          <a:bodyPr/>
          <a:lstStyle/>
          <a:p>
            <a:r>
              <a:rPr>
                <a:solidFill>
                  <a:srgbClr val="FFFF00"/>
                </a:solidFill>
              </a:rPr>
              <a:t>EPIDERMIS</a:t>
            </a:r>
            <a:r>
              <a:rPr lang="en-US" dirty="0">
                <a:solidFill>
                  <a:srgbClr val="FFFF00"/>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72000"/>
          </a:xfrm>
        </p:spPr>
        <p:txBody>
          <a:bodyPr/>
          <a:lstStyle/>
          <a:p>
            <a:r>
              <a:rPr lang="en-US" dirty="0"/>
              <a:t>Stratum </a:t>
            </a:r>
            <a:r>
              <a:rPr lang="en-US" dirty="0" err="1"/>
              <a:t>corneum</a:t>
            </a:r>
            <a:endParaRPr lang="en-US" dirty="0"/>
          </a:p>
          <a:p>
            <a:r>
              <a:rPr lang="en-US" dirty="0"/>
              <a:t>Stratum </a:t>
            </a:r>
            <a:r>
              <a:rPr lang="en-US" dirty="0" err="1"/>
              <a:t>lucidum</a:t>
            </a:r>
            <a:endParaRPr lang="en-US" dirty="0"/>
          </a:p>
          <a:p>
            <a:r>
              <a:rPr lang="en-US" dirty="0"/>
              <a:t>Stratum </a:t>
            </a:r>
            <a:r>
              <a:rPr lang="en-US" dirty="0" err="1"/>
              <a:t>granulosum</a:t>
            </a:r>
            <a:endParaRPr lang="en-US" dirty="0"/>
          </a:p>
          <a:p>
            <a:r>
              <a:rPr lang="en-US" dirty="0"/>
              <a:t>Stratum </a:t>
            </a:r>
            <a:r>
              <a:rPr lang="en-US" dirty="0" err="1"/>
              <a:t>spinosum</a:t>
            </a:r>
            <a:endParaRPr lang="en-US" dirty="0"/>
          </a:p>
          <a:p>
            <a:r>
              <a:rPr lang="en-US" dirty="0"/>
              <a:t>Stratum basal</a:t>
            </a:r>
          </a:p>
        </p:txBody>
      </p:sp>
      <p:sp>
        <p:nvSpPr>
          <p:cNvPr id="3" name="Title 2"/>
          <p:cNvSpPr>
            <a:spLocks noGrp="1"/>
          </p:cNvSpPr>
          <p:nvPr>
            <p:ph type="title"/>
          </p:nvPr>
        </p:nvSpPr>
        <p:spPr>
          <a:xfrm>
            <a:off x="457200" y="-152400"/>
            <a:ext cx="8229600" cy="1219200"/>
          </a:xfrm>
        </p:spPr>
        <p:txBody>
          <a:bodyPr/>
          <a:lstStyle/>
          <a:p>
            <a:r>
              <a:rPr>
                <a:solidFill>
                  <a:srgbClr val="FFFF00"/>
                </a:solidFill>
              </a:rPr>
              <a:t>LAYERS OF EPIDERMIS</a:t>
            </a:r>
            <a:r>
              <a:rPr lang="en-US" dirty="0">
                <a:solidFill>
                  <a:srgbClr val="FFFF00"/>
                </a:solidFill>
              </a:rPr>
              <a:t>…</a:t>
            </a:r>
          </a:p>
        </p:txBody>
      </p:sp>
      <p:pic>
        <p:nvPicPr>
          <p:cNvPr id="4" name="Picture 2"/>
          <p:cNvPicPr>
            <a:picLocks noChangeAspect="1" noChangeArrowheads="1"/>
          </p:cNvPicPr>
          <p:nvPr/>
        </p:nvPicPr>
        <p:blipFill>
          <a:blip r:embed="rId2"/>
          <a:srcRect/>
          <a:stretch>
            <a:fillRect/>
          </a:stretch>
        </p:blipFill>
        <p:spPr bwMode="auto">
          <a:xfrm>
            <a:off x="685800" y="3429000"/>
            <a:ext cx="7467600" cy="304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72000"/>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609600" y="304800"/>
            <a:ext cx="8024943"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562600"/>
          </a:xfrm>
        </p:spPr>
        <p:txBody>
          <a:bodyPr>
            <a:normAutofit fontScale="92500" lnSpcReduction="20000"/>
          </a:bodyPr>
          <a:lstStyle/>
          <a:p>
            <a:r>
              <a:rPr lang="en-IN" dirty="0"/>
              <a:t>Sensitive, highly vascular part.</a:t>
            </a:r>
          </a:p>
          <a:p>
            <a:r>
              <a:rPr lang="en-IN" dirty="0"/>
              <a:t>Located just below the stratum basal.</a:t>
            </a:r>
          </a:p>
          <a:p>
            <a:r>
              <a:rPr lang="en-IN" dirty="0"/>
              <a:t>Tough and elastic.</a:t>
            </a:r>
          </a:p>
          <a:p>
            <a:r>
              <a:rPr lang="en-IN" dirty="0"/>
              <a:t>Consist of connective tissue, collagen fibres and elastic fibres.</a:t>
            </a:r>
          </a:p>
          <a:p>
            <a:r>
              <a:rPr lang="en-IN" dirty="0"/>
              <a:t>Rupture of elastic fibres (during overstretching) results in </a:t>
            </a:r>
            <a:r>
              <a:rPr lang="en-IN" dirty="0" err="1"/>
              <a:t>permanant</a:t>
            </a:r>
            <a:r>
              <a:rPr lang="en-IN" dirty="0"/>
              <a:t> stretch mark.</a:t>
            </a:r>
          </a:p>
          <a:p>
            <a:r>
              <a:rPr lang="en-IN" dirty="0"/>
              <a:t>Collagen fibres binds water (gives tensile strength).</a:t>
            </a:r>
          </a:p>
          <a:p>
            <a:r>
              <a:rPr lang="en-IN" dirty="0"/>
              <a:t>This ability declines with age (wrinkles </a:t>
            </a:r>
            <a:r>
              <a:rPr lang="en-IN" dirty="0" err="1"/>
              <a:t>develope</a:t>
            </a:r>
            <a:r>
              <a:rPr lang="en-IN" dirty="0"/>
              <a:t>).</a:t>
            </a:r>
          </a:p>
          <a:p>
            <a:r>
              <a:rPr lang="en-IN" dirty="0"/>
              <a:t>Fibroblast, macrophages and mast cells –main cells.</a:t>
            </a:r>
          </a:p>
          <a:p>
            <a:r>
              <a:rPr lang="en-IN" dirty="0"/>
              <a:t>Structures– Blood vessels</a:t>
            </a:r>
          </a:p>
          <a:p>
            <a:pPr>
              <a:buNone/>
            </a:pPr>
            <a:r>
              <a:rPr lang="en-IN" dirty="0"/>
              <a:t>                         Lymph vessels</a:t>
            </a:r>
          </a:p>
          <a:p>
            <a:pPr>
              <a:buNone/>
            </a:pPr>
            <a:r>
              <a:rPr lang="en-IN" dirty="0"/>
              <a:t>                         Sensory nerve endings</a:t>
            </a:r>
          </a:p>
          <a:p>
            <a:pPr>
              <a:buNone/>
            </a:pPr>
            <a:r>
              <a:rPr lang="en-IN" dirty="0"/>
              <a:t>		            Sweat glands</a:t>
            </a:r>
          </a:p>
          <a:p>
            <a:pPr>
              <a:buNone/>
            </a:pPr>
            <a:r>
              <a:rPr lang="en-IN" dirty="0"/>
              <a:t>                          Hairs     </a:t>
            </a:r>
          </a:p>
        </p:txBody>
      </p:sp>
      <p:sp>
        <p:nvSpPr>
          <p:cNvPr id="3" name="Title 2"/>
          <p:cNvSpPr>
            <a:spLocks noGrp="1"/>
          </p:cNvSpPr>
          <p:nvPr>
            <p:ph type="title"/>
          </p:nvPr>
        </p:nvSpPr>
        <p:spPr>
          <a:xfrm>
            <a:off x="3810000" y="152400"/>
            <a:ext cx="1981200" cy="685800"/>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a:r>
              <a:rPr lang="en-IN" dirty="0"/>
              <a:t>Dermis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5105400"/>
          </a:xfrm>
        </p:spPr>
        <p:txBody>
          <a:bodyPr>
            <a:noAutofit/>
          </a:bodyPr>
          <a:lstStyle/>
          <a:p>
            <a:pPr algn="just"/>
            <a:r>
              <a:rPr lang="en-US" sz="2400" dirty="0"/>
              <a:t>1. </a:t>
            </a:r>
            <a:r>
              <a:rPr lang="en-US" sz="2400" dirty="0">
                <a:solidFill>
                  <a:srgbClr val="C00000"/>
                </a:solidFill>
              </a:rPr>
              <a:t>Protection-</a:t>
            </a:r>
            <a:r>
              <a:rPr lang="en-US" sz="2400" dirty="0"/>
              <a:t>It forms the water proof layer &amp; protects the inner delicate structures. Skin protects underlying tissues from invasion of microorganisms, chemicals, UV light and dehydration. The melanin pigment protects against the harmful UV rays.</a:t>
            </a:r>
          </a:p>
          <a:p>
            <a:pPr algn="just"/>
            <a:r>
              <a:rPr lang="en-US" sz="2400" dirty="0">
                <a:solidFill>
                  <a:srgbClr val="C00000"/>
                </a:solidFill>
              </a:rPr>
              <a:t>2. Regulation of body temperature</a:t>
            </a:r>
            <a:r>
              <a:rPr lang="en-US" sz="2400" dirty="0"/>
              <a:t>-Skin maintains body temperature by mechanism of evaporation of water from body according to environmental temperature.</a:t>
            </a:r>
          </a:p>
          <a:p>
            <a:pPr algn="just"/>
            <a:r>
              <a:rPr lang="en-US" sz="2400" dirty="0">
                <a:solidFill>
                  <a:srgbClr val="C00000"/>
                </a:solidFill>
              </a:rPr>
              <a:t>3. Formation of vitamin D</a:t>
            </a:r>
            <a:r>
              <a:rPr lang="en-US" sz="2400" dirty="0"/>
              <a:t>- 7-dehydrocholesterol is a lipid-based substance in the skin and ultraviolet light from the sun converts it to vitamin D.</a:t>
            </a:r>
          </a:p>
        </p:txBody>
      </p:sp>
      <p:sp>
        <p:nvSpPr>
          <p:cNvPr id="3" name="Title 2"/>
          <p:cNvSpPr>
            <a:spLocks noGrp="1"/>
          </p:cNvSpPr>
          <p:nvPr>
            <p:ph type="title"/>
          </p:nvPr>
        </p:nvSpPr>
        <p:spPr/>
        <p:txBody>
          <a:bodyPr/>
          <a:lstStyle/>
          <a:p>
            <a:r>
              <a:rPr b="1"/>
              <a:t>FUNCTIONS OF SKIN</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463</TotalTime>
  <Words>505</Words>
  <Application>Microsoft Office PowerPoint</Application>
  <PresentationFormat>On-screen Show (4:3)</PresentationFormat>
  <Paragraphs>80</Paragraphs>
  <Slides>23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Calibri</vt:lpstr>
      <vt:lpstr>Constantia</vt:lpstr>
      <vt:lpstr>Times New Roman</vt:lpstr>
      <vt:lpstr>Wingdings</vt:lpstr>
      <vt:lpstr>Wingdings 2</vt:lpstr>
      <vt:lpstr>Paper</vt:lpstr>
      <vt:lpstr>SKIN</vt:lpstr>
      <vt:lpstr>General info about SKIN…………….</vt:lpstr>
      <vt:lpstr>Anatomy of skin</vt:lpstr>
      <vt:lpstr>PowerPoint Presentation</vt:lpstr>
      <vt:lpstr>EPIDERMIS……….</vt:lpstr>
      <vt:lpstr>LAYERS OF EPIDERMIS…</vt:lpstr>
      <vt:lpstr>PowerPoint Presentation</vt:lpstr>
      <vt:lpstr>Dermis</vt:lpstr>
      <vt:lpstr>FUNCTIONS OF SKIN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dc:title>
  <dc:creator>PRATYUSH</dc:creator>
  <cp:lastModifiedBy>Piyush Shantilal Bafna</cp:lastModifiedBy>
  <cp:revision>23</cp:revision>
  <dcterms:created xsi:type="dcterms:W3CDTF">2015-01-27T11:24:25Z</dcterms:created>
  <dcterms:modified xsi:type="dcterms:W3CDTF">2024-02-25T10:46:51Z</dcterms:modified>
</cp:coreProperties>
</file>