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sldIdLst>
    <p:sldId id="256" r:id="rId3"/>
    <p:sldId id="258" r:id="rId4"/>
    <p:sldId id="257" r:id="rId5"/>
    <p:sldId id="28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55" r:id="rId20"/>
    <p:sldId id="272" r:id="rId21"/>
    <p:sldId id="273" r:id="rId22"/>
    <p:sldId id="274" r:id="rId23"/>
    <p:sldId id="288" r:id="rId24"/>
    <p:sldId id="321" r:id="rId25"/>
    <p:sldId id="316" r:id="rId26"/>
    <p:sldId id="317" r:id="rId27"/>
    <p:sldId id="322" r:id="rId28"/>
    <p:sldId id="314" r:id="rId29"/>
    <p:sldId id="315" r:id="rId30"/>
    <p:sldId id="318" r:id="rId31"/>
    <p:sldId id="326" r:id="rId32"/>
    <p:sldId id="320" r:id="rId33"/>
    <p:sldId id="349" r:id="rId34"/>
    <p:sldId id="325" r:id="rId35"/>
    <p:sldId id="327" r:id="rId36"/>
    <p:sldId id="289" r:id="rId37"/>
    <p:sldId id="350" r:id="rId38"/>
    <p:sldId id="323" r:id="rId39"/>
    <p:sldId id="351" r:id="rId40"/>
    <p:sldId id="324" r:id="rId41"/>
    <p:sldId id="291" r:id="rId42"/>
    <p:sldId id="319" r:id="rId43"/>
    <p:sldId id="292" r:id="rId44"/>
    <p:sldId id="328" r:id="rId45"/>
    <p:sldId id="293" r:id="rId46"/>
    <p:sldId id="306" r:id="rId47"/>
    <p:sldId id="307" r:id="rId48"/>
    <p:sldId id="300" r:id="rId49"/>
    <p:sldId id="301" r:id="rId50"/>
    <p:sldId id="302" r:id="rId51"/>
    <p:sldId id="303" r:id="rId52"/>
    <p:sldId id="333" r:id="rId53"/>
    <p:sldId id="334" r:id="rId54"/>
    <p:sldId id="341" r:id="rId55"/>
    <p:sldId id="304" r:id="rId56"/>
    <p:sldId id="335" r:id="rId57"/>
    <p:sldId id="305" r:id="rId58"/>
    <p:sldId id="342" r:id="rId59"/>
    <p:sldId id="309" r:id="rId60"/>
    <p:sldId id="311" r:id="rId61"/>
    <p:sldId id="343" r:id="rId62"/>
    <p:sldId id="344" r:id="rId63"/>
    <p:sldId id="312" r:id="rId64"/>
    <p:sldId id="313" r:id="rId65"/>
    <p:sldId id="354" r:id="rId66"/>
    <p:sldId id="345" r:id="rId67"/>
    <p:sldId id="336" r:id="rId68"/>
    <p:sldId id="337" r:id="rId69"/>
    <p:sldId id="338" r:id="rId70"/>
    <p:sldId id="339" r:id="rId71"/>
    <p:sldId id="340" r:id="rId72"/>
    <p:sldId id="346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3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63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03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51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53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24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77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06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52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1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9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5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828800"/>
            <a:ext cx="845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Computer Applications in Pharmacy</a:t>
            </a:r>
          </a:p>
          <a:p>
            <a:pPr algn="ctr"/>
            <a:r>
              <a:rPr lang="en-IN" sz="4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(BP 205T</a:t>
            </a:r>
            <a:r>
              <a:rPr lang="en-IN" sz="4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IN" sz="4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UNIT I – Number System</a:t>
            </a:r>
            <a:endParaRPr lang="en-IN" sz="4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181600"/>
            <a:ext cx="7315200" cy="1144632"/>
          </a:xfrm>
        </p:spPr>
        <p:txBody>
          <a:bodyPr>
            <a:normAutofit lnSpcReduction="10000"/>
          </a:bodyPr>
          <a:lstStyle/>
          <a:p>
            <a:pPr algn="r"/>
            <a:r>
              <a:rPr lang="en-IN" b="1" u="sng" dirty="0" smtClean="0">
                <a:solidFill>
                  <a:schemeClr val="tx2"/>
                </a:solidFill>
                <a:latin typeface="MS Mincho" pitchFamily="49" charset="-128"/>
                <a:ea typeface="MS Mincho" pitchFamily="49" charset="-128"/>
              </a:rPr>
              <a:t>Discussion By- </a:t>
            </a:r>
            <a:r>
              <a:rPr lang="en-IN" b="1" dirty="0" smtClean="0">
                <a:solidFill>
                  <a:schemeClr val="tx2"/>
                </a:solidFill>
                <a:latin typeface="MS Mincho" pitchFamily="49" charset="-128"/>
                <a:ea typeface="MS Mincho" pitchFamily="49" charset="-128"/>
              </a:rPr>
              <a:t>Mr. Premkumar S. Baviskar</a:t>
            </a:r>
          </a:p>
          <a:p>
            <a:pPr algn="r"/>
            <a:r>
              <a:rPr lang="en-IN" dirty="0" smtClean="0">
                <a:solidFill>
                  <a:schemeClr val="tx2"/>
                </a:solidFill>
                <a:latin typeface="MS Mincho" pitchFamily="49" charset="-128"/>
                <a:ea typeface="MS Mincho" pitchFamily="49" charset="-128"/>
              </a:rPr>
              <a:t>Assistant  Professor (Dept. of Pharmaceutics) HRPIPER Shirpur</a:t>
            </a:r>
            <a:endParaRPr lang="en-IN" dirty="0">
              <a:solidFill>
                <a:schemeClr val="tx2"/>
              </a:solidFill>
              <a:latin typeface="MS Mincho" pitchFamily="49" charset="-128"/>
              <a:ea typeface="MS Minch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6464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763001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145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83960"/>
            <a:ext cx="4647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/>
              <a:t>Binary to Decimal Conversion </a:t>
            </a:r>
            <a:endParaRPr lang="en-IN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07180"/>
            <a:ext cx="6096000" cy="571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734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314" y="152400"/>
            <a:ext cx="4004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/>
              <a:t>Decimal to Binary Conversion </a:t>
            </a:r>
            <a:endParaRPr lang="en-IN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50332"/>
            <a:ext cx="6096000" cy="5707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223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302567"/>
            <a:ext cx="2151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/>
              <a:t>Octal to Binary </a:t>
            </a:r>
            <a:endParaRPr lang="en-IN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675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48937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731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447800"/>
            <a:ext cx="847725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927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143625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163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6842307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993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5" y="533400"/>
            <a:ext cx="652494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609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914400"/>
            <a:ext cx="7010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2800" b="1" dirty="0">
                <a:latin typeface="Times New Roman" pitchFamily="18" charset="0"/>
                <a:cs typeface="Times New Roman" pitchFamily="18" charset="0"/>
              </a:rPr>
              <a:t>One’s Complement 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If all bits in a byte are inverted by changing each 1 to 0 and each 0 to 1, we have formed the one’s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complement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of the number. </a:t>
            </a:r>
          </a:p>
        </p:txBody>
      </p:sp>
    </p:spTree>
    <p:extLst>
      <p:ext uri="{BB962C8B-B14F-4D97-AF65-F5344CB8AC3E}">
        <p14:creationId xmlns:p14="http://schemas.microsoft.com/office/powerpoint/2010/main" val="3721296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023627"/>
              </p:ext>
            </p:extLst>
          </p:nvPr>
        </p:nvGraphicFramePr>
        <p:xfrm>
          <a:off x="152400" y="1676400"/>
          <a:ext cx="8839201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778"/>
                <a:gridCol w="1405623"/>
                <a:gridCol w="1473200"/>
                <a:gridCol w="1473200"/>
                <a:gridCol w="1473200"/>
                <a:gridCol w="1473200"/>
              </a:tblGrid>
              <a:tr h="914400"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Continuous</a:t>
                      </a:r>
                      <a:r>
                        <a:rPr lang="en-I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Mode (A)</a:t>
                      </a:r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Theory Sessional</a:t>
                      </a:r>
                    </a:p>
                    <a:p>
                      <a:r>
                        <a:rPr lang="en-IN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(B) </a:t>
                      </a:r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Sub</a:t>
                      </a:r>
                      <a:r>
                        <a:rPr lang="en-IN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total C= (A+B)</a:t>
                      </a:r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End</a:t>
                      </a:r>
                      <a:r>
                        <a:rPr lang="en-IN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semester exam (D)</a:t>
                      </a:r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Theory Total E= (C+D)</a:t>
                      </a:r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Practical</a:t>
                      </a:r>
                      <a:r>
                        <a:rPr lang="en-IN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50*</a:t>
                      </a:r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8632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143000"/>
            <a:ext cx="6591300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890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609600"/>
            <a:ext cx="7237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>
                <a:latin typeface="Times New Roman" pitchFamily="18" charset="0"/>
                <a:cs typeface="Times New Roman" pitchFamily="18" charset="0"/>
              </a:rPr>
              <a:t>Two’s Complement (Binary Additive Inverse) 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1"/>
            <a:ext cx="6639474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706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514" y="68580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Information + System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799"/>
            <a:ext cx="52578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390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429" y="533399"/>
            <a:ext cx="7191777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3200" b="1" u="sng" dirty="0" smtClean="0">
                <a:latin typeface="Times New Roman" pitchFamily="18" charset="0"/>
                <a:cs typeface="Times New Roman" pitchFamily="18" charset="0"/>
              </a:rPr>
              <a:t>What we will learn today?</a:t>
            </a:r>
          </a:p>
          <a:p>
            <a:pPr algn="ctr"/>
            <a:endParaRPr lang="en-IN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Information System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Requirement and Feasibility Analysis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Data flow Diagrams</a:t>
            </a:r>
          </a:p>
        </p:txBody>
      </p:sp>
    </p:spTree>
    <p:extLst>
      <p:ext uri="{BB962C8B-B14F-4D97-AF65-F5344CB8AC3E}">
        <p14:creationId xmlns:p14="http://schemas.microsoft.com/office/powerpoint/2010/main" val="2562750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25478"/>
            <a:ext cx="6192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>Can we define Information……..???</a:t>
            </a:r>
          </a:p>
        </p:txBody>
      </p:sp>
    </p:spTree>
    <p:extLst>
      <p:ext uri="{BB962C8B-B14F-4D97-AF65-F5344CB8AC3E}">
        <p14:creationId xmlns:p14="http://schemas.microsoft.com/office/powerpoint/2010/main" val="3879325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990600"/>
            <a:ext cx="6134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(Inform + ation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) concept which </a:t>
            </a:r>
            <a:r>
              <a:rPr lang="en-IN" sz="2800" b="1" u="sng" dirty="0" smtClean="0">
                <a:latin typeface="Times New Roman" pitchFamily="18" charset="0"/>
                <a:cs typeface="Times New Roman" pitchFamily="18" charset="0"/>
              </a:rPr>
              <a:t>helps to inform us</a:t>
            </a:r>
            <a:r>
              <a:rPr lang="en-IN" sz="2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or information can be defined as …. Knowledge or fact 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18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434" y="0"/>
            <a:ext cx="6689566" cy="349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048000"/>
            <a:ext cx="7467600" cy="399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123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85" y="3581400"/>
            <a:ext cx="4462463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77333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777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986" y="2971800"/>
            <a:ext cx="6010014" cy="313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282053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415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8686" y="1752600"/>
            <a:ext cx="617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3600" b="1" dirty="0">
                <a:latin typeface="Bradley Hand ITC" pitchFamily="66" charset="0"/>
              </a:rPr>
              <a:t>a set of </a:t>
            </a:r>
            <a:r>
              <a:rPr lang="en-IN" sz="3600" b="1" u="sng" dirty="0">
                <a:latin typeface="Bradley Hand ITC" pitchFamily="66" charset="0"/>
              </a:rPr>
              <a:t>ideas or rules for organizing</a:t>
            </a:r>
            <a:r>
              <a:rPr lang="en-IN" sz="3600" b="1" dirty="0">
                <a:latin typeface="Bradley Hand ITC" pitchFamily="66" charset="0"/>
              </a:rPr>
              <a:t> something; a particular way of doing something.</a:t>
            </a:r>
          </a:p>
        </p:txBody>
      </p:sp>
    </p:spTree>
    <p:extLst>
      <p:ext uri="{BB962C8B-B14F-4D97-AF65-F5344CB8AC3E}">
        <p14:creationId xmlns:p14="http://schemas.microsoft.com/office/powerpoint/2010/main" val="3550167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1440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810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15070"/>
            <a:ext cx="5333999" cy="433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1981200" cy="325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Retsol LS450 Laser Barcode Scanner 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054" y="3653970"/>
            <a:ext cx="2979499" cy="31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168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1600200"/>
            <a:ext cx="87439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693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1600200"/>
            <a:ext cx="8686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569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AHcAAAAwCAMAAAAcuhVsAAAA8FBMVEX///8AZNKGuBflMjj1rwL1rAAAXtHkHSX2x8gAYtLkKTDse359swAcZtP5zojy9fwAWtDW5r4AVc/505T0pwDvkpT//fnkIiroVVnmQkf+9uv5z4/0ubokbNT76eryra/m6/j63Kv+9/fjEBvnS1DT3fTg7NB4muD858j61p3xoqT74b3qaW3dNkXu9OX2tTX41tf3v1vG1PG7zO5gi9vrcnVHe9ihxmGOvDXB2Z2ctehShNrhvUmtwOv4yHaltA/lsRCIpOKxxmCVwEbJ3qvpuMG21pHhgYzcSlmpy3D979p6gaq0kW/arGLiAAr2uUUUs89tAAAEq0lEQVRYhe2Ya3PiNhSGBfiCDcbGBQwEczMQCDSGXEiWNGzT7LZLti3//99UOke+SHaY6Uw3mc7k/ZAYHdsPr450dBJCTsm2fKaT9/wI2ZpBZb0Ht1D44H5wP7j/A25/3RsMBuX1+BWuPb26vp4O8x5tdefL0Wi0nHdb/4457q1KQaDrnq4H3qTZz3Cn577jOo7jutbNtQQdbZSGimoomyUhszroMgd0iSH+qWnqZimW6QW3fYE73brsEmQYrpUm11RVSYl+Ws6qoLsc7j1EPsH1uuRFQM9EvqmXU9ydawCQCtHuTfSerqJGvJjfqN0VmapZw/UqBOC6HHBU57Z50WybOnwMBhHX37n0p+P4Dzdby9WArPFDqqty6LG2WJxt+JdQf8HXZw3fw/gXdtlHbFBZ81QP0HNQRm7BoCjNerQJ5tkBz9oWPoYAUvdd/t4lktXP+YZnKbsdoJjrJDpu49DYjpLqnCfRoQWDzhO9njeAskiirSM4/hUBB4n7nNjtwbTqfSEO38VrEs4FRiIfRt0hIXtYxMd0EGde/a2aY1iwy+dU0Brm3uR+ja0YHbow03QOFmdUtbkQ3TOwOsoz/Cxl15xI80FgpvWvBZzSoRR9gsXlyg+hRsj9PWsY7RbhesC2kHchP3zBhs0/IJXGgxy1wbBzdYJbI1nDKbu0YjBjZfnhMsu6+Q0y6Txm3v3AxrU46y1aJRc/cW0495NsOG2XrBjXXFUkwXDp50K0gCTBRBtYPEYbNaqSKAW5pCgZTtslE6wZGZVirmHYGe6jEy23WkMsk1G1pNwvomHBLi7n14TcnHPwGrg+eYmhOX4lw4JdzqXHUJ5KwC28yn1pcGgj3NcW9BxcLufzmhpx62nDol3ShqrRK+fqK26j7DzvIL8PIVLDZfrUHcVcXo3R8J1gF9dVsCa5wrrhTjOBc8bVvidTms9NGZbs4j7yeqe42i4TgHHnT7AbSrGzhMtzeojt1uO7oDybt6e42YUF6S24f4HdMykYpiZhFhmW7ZLx31Cf+9LDTVAf63OmcEA5MXysEAsx9iJM/l0VDePveuo+LBxt8eFBQLewp0fnglSgnxz8NngC7MVHj0qayw1jou/T963BsF4RxuBsTM5Bw0ov6Z3LtzWsIKXRTT+6VwUuOSC4KNslpALNld5OphqP5JLHz33aVBla3MnZNw5Wzylp4fYNk13U3UTdVsS9xMRm7FK1PWyvKuX+eDzuDya8wWJ9DuRxS8GOv5sOh8PrcwcbLJflvIa5VBasbW51l7QNUNRNKGyuQwSW7FKtosYuMEtm4GGTA30dliXb0liX5VJxquHiUgv5rDaUMFSgRKohLOgk67Fh2S5hh7AnFmbaW7JSYrusdfXp3LpR94zrrMBLSesoHgpqY48bSd3EL8cGIMcu1fiiE+j8FDJNXW9jIRkyrsaO/asttQoNNPVtpQrJiP6pkBwNmxc6xL5LqudqVV+zC+r3mqtJp9OZrJq9eInZTHg5fDz3fcvyH56ksjmvhSzHSrgf4cpugeL4Zd5i/o+U5sg6ZPfuW+hH2j2lu/exO3tXu89vjX0vu3Dwv5vd2VtzobEr5vy/4R9dLnY1JImVv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52" name="Picture 4" descr="eBay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10" y="381000"/>
            <a:ext cx="3872139" cy="15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le:Amazon logo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64971"/>
            <a:ext cx="3883025" cy="117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oogle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10" y="4561114"/>
            <a:ext cx="4361677" cy="14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1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571500"/>
            <a:ext cx="90201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610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86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1400"/>
            <a:ext cx="8001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986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8915400" cy="242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04800"/>
            <a:ext cx="40767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187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8534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43" y="228600"/>
            <a:ext cx="5624513" cy="42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018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16428"/>
            <a:ext cx="6400800" cy="516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044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39200" cy="288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180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82880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Number System</a:t>
            </a:r>
            <a:endParaRPr lang="en-IN" sz="4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763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7976" y="437299"/>
            <a:ext cx="76657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3600" b="1" u="sng" dirty="0" smtClean="0">
                <a:latin typeface="Times New Roman" pitchFamily="18" charset="0"/>
                <a:cs typeface="Times New Roman" pitchFamily="18" charset="0"/>
              </a:rPr>
              <a:t>Requirement and Feasibility Analysis </a:t>
            </a:r>
          </a:p>
        </p:txBody>
      </p:sp>
      <p:sp>
        <p:nvSpPr>
          <p:cNvPr id="5" name="Rectangle 4"/>
          <p:cNvSpPr/>
          <p:nvPr/>
        </p:nvSpPr>
        <p:spPr>
          <a:xfrm>
            <a:off x="2346527" y="3733800"/>
            <a:ext cx="4801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What and How Analysis </a:t>
            </a:r>
          </a:p>
        </p:txBody>
      </p:sp>
    </p:spTree>
    <p:extLst>
      <p:ext uri="{BB962C8B-B14F-4D97-AF65-F5344CB8AC3E}">
        <p14:creationId xmlns:p14="http://schemas.microsoft.com/office/powerpoint/2010/main" val="1447592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782" y="914400"/>
            <a:ext cx="8115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>Feasibility = Viability, Applicability, Possibility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2" y="2133600"/>
            <a:ext cx="878681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819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548774" cy="482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300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3161"/>
            <a:ext cx="8991600" cy="607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8108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010400" cy="467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618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623245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73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9" y="1752600"/>
            <a:ext cx="8647771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141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70" y="141514"/>
            <a:ext cx="8429037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58844" y="6248400"/>
            <a:ext cx="5095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Yourdon and </a:t>
            </a:r>
            <a:r>
              <a:rPr lang="en-IN" sz="32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oad Symbols</a:t>
            </a:r>
          </a:p>
        </p:txBody>
      </p:sp>
    </p:spTree>
    <p:extLst>
      <p:ext uri="{BB962C8B-B14F-4D97-AF65-F5344CB8AC3E}">
        <p14:creationId xmlns:p14="http://schemas.microsoft.com/office/powerpoint/2010/main" val="24702857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34" y="457200"/>
            <a:ext cx="821769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15860" y="5495756"/>
            <a:ext cx="4777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3200" b="1" dirty="0" err="1" smtClean="0">
                <a:latin typeface="Times New Roman" pitchFamily="18" charset="0"/>
                <a:cs typeface="Times New Roman" pitchFamily="18" charset="0"/>
              </a:rPr>
              <a:t>Gane</a:t>
            </a:r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IN" sz="3200" b="1" dirty="0" err="1" smtClean="0">
                <a:latin typeface="Times New Roman" pitchFamily="18" charset="0"/>
                <a:cs typeface="Times New Roman" pitchFamily="18" charset="0"/>
              </a:rPr>
              <a:t>Sarson</a:t>
            </a:r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 Symbols</a:t>
            </a:r>
          </a:p>
        </p:txBody>
      </p:sp>
    </p:spTree>
    <p:extLst>
      <p:ext uri="{BB962C8B-B14F-4D97-AF65-F5344CB8AC3E}">
        <p14:creationId xmlns:p14="http://schemas.microsoft.com/office/powerpoint/2010/main" val="1906700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26636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37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8991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683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226367"/>
            <a:ext cx="3135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u="sng" dirty="0" smtClean="0">
                <a:latin typeface="Times New Roman" pitchFamily="18" charset="0"/>
                <a:cs typeface="Times New Roman" pitchFamily="18" charset="0"/>
              </a:rPr>
              <a:t>Process Specifications</a:t>
            </a:r>
            <a:endParaRPr lang="en-IN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rocess Flows | What Is a Process Flow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0" y="1219200"/>
            <a:ext cx="6144145" cy="305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8528" y="4481193"/>
            <a:ext cx="18261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u="sng" dirty="0" smtClean="0">
                <a:latin typeface="Times New Roman" pitchFamily="18" charset="0"/>
                <a:cs typeface="Times New Roman" pitchFamily="18" charset="0"/>
              </a:rPr>
              <a:t>Specifications</a:t>
            </a:r>
            <a:r>
              <a:rPr lang="en-IN" sz="4400" b="1" u="sng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IN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5272797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specifications of laptop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5787755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specifications of </a:t>
            </a:r>
            <a:r>
              <a:rPr lang="en-IN" dirty="0" smtClean="0"/>
              <a:t>Phone </a:t>
            </a: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974054" y="6306042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specifications </a:t>
            </a:r>
            <a:r>
              <a:rPr lang="en-IN" dirty="0" smtClean="0"/>
              <a:t>of Reactions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29866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5131848"/>
            <a:ext cx="89154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6" y="326571"/>
            <a:ext cx="6219825" cy="465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352800" y="304800"/>
            <a:ext cx="7620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3352800" y="1371600"/>
            <a:ext cx="7620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3733800" y="2743200"/>
            <a:ext cx="7620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3505200" y="3962400"/>
            <a:ext cx="7620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33907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343" y="609600"/>
            <a:ext cx="84582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Process Specification </a:t>
            </a:r>
            <a:r>
              <a:rPr lang="en-IN" sz="2400" b="1" u="sng" dirty="0" smtClean="0">
                <a:latin typeface="Times New Roman" pitchFamily="18" charset="0"/>
                <a:cs typeface="Times New Roman" pitchFamily="18" charset="0"/>
              </a:rPr>
              <a:t>refers to specifying a particular process.</a:t>
            </a:r>
          </a:p>
          <a:p>
            <a:pPr algn="just"/>
            <a:endParaRPr lang="en-IN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Describes </a:t>
            </a:r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how to use input data in order to transform it into required output.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IN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Specifies that </a:t>
            </a:r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what should be done to utilize the available information as input and generate an output.</a:t>
            </a:r>
          </a:p>
          <a:p>
            <a:pPr algn="just"/>
            <a:endParaRPr lang="en-IN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Simply,</a:t>
            </a:r>
          </a:p>
          <a:p>
            <a:pPr algn="just"/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>Process specification refers to </a:t>
            </a:r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method of documenting, analysing and explaining the process used to create an output in information system. 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481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6096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3489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" y="827314"/>
            <a:ext cx="894333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2396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09801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1866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4171"/>
            <a:ext cx="891212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4534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487456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9" y="4800600"/>
            <a:ext cx="7907506" cy="201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5927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2746"/>
            <a:ext cx="8915400" cy="94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7543800" cy="486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1140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2" y="1186746"/>
            <a:ext cx="8871857" cy="361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834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686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7426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6649933"/>
              </p:ext>
            </p:extLst>
          </p:nvPr>
        </p:nvGraphicFramePr>
        <p:xfrm>
          <a:off x="685800" y="2362200"/>
          <a:ext cx="7849961" cy="203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3" name="Packager Shell Object" showAsIcon="1" r:id="rId3" imgW="1972440" imgH="511920" progId="Package">
                  <p:embed/>
                </p:oleObj>
              </mc:Choice>
              <mc:Fallback>
                <p:oleObj name="Packager Shell Object" showAsIcon="1" r:id="rId3" imgW="1972440" imgH="5119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2362200"/>
                        <a:ext cx="7849961" cy="203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65625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642924"/>
              </p:ext>
            </p:extLst>
          </p:nvPr>
        </p:nvGraphicFramePr>
        <p:xfrm>
          <a:off x="533400" y="3048000"/>
          <a:ext cx="8382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7" name="Packager Shell Object" showAsIcon="1" r:id="rId3" imgW="4521240" imgH="511920" progId="Package">
                  <p:embed/>
                </p:oleObj>
              </mc:Choice>
              <mc:Fallback>
                <p:oleObj name="Packager Shell Object" showAsIcon="1" r:id="rId3" imgW="4521240" imgH="5119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3048000"/>
                        <a:ext cx="8382000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36943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45344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27" y="2895600"/>
            <a:ext cx="5866993" cy="380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0095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92244" y="228600"/>
            <a:ext cx="3280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u="sng" dirty="0" smtClean="0">
                <a:latin typeface="Times New Roman" pitchFamily="18" charset="0"/>
                <a:cs typeface="Times New Roman" pitchFamily="18" charset="0"/>
              </a:rPr>
              <a:t>Process Life cycle</a:t>
            </a:r>
            <a:endParaRPr lang="en-IN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752599"/>
            <a:ext cx="8305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Process lifecycle,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It is method of understanding initial, intermediate and final stages of growth and development in any process.</a:t>
            </a:r>
          </a:p>
          <a:p>
            <a:pPr marL="457200" indent="-457200">
              <a:buFont typeface="Arial" pitchFamily="34" charset="0"/>
              <a:buChar char="•"/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It helps us how a particular process fits into our system.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1342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4495800" cy="451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7268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2" y="2209800"/>
            <a:ext cx="8831263" cy="198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7394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1629"/>
            <a:ext cx="61976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4" y="4038600"/>
            <a:ext cx="9002486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5279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5" y="571500"/>
            <a:ext cx="86868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4" y="2438400"/>
            <a:ext cx="8610601" cy="154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4" y="4887686"/>
            <a:ext cx="881198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176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380999"/>
            <a:ext cx="6951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600" u="sng" dirty="0" smtClean="0">
                <a:latin typeface="Bernard MT Condensed" pitchFamily="18" charset="0"/>
              </a:rPr>
              <a:t>Planning and managing the project </a:t>
            </a:r>
            <a:endParaRPr lang="en-IN" sz="3600" u="sng" dirty="0">
              <a:latin typeface="Bernard MT Condensed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3" y="1600200"/>
            <a:ext cx="8873587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5478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381000"/>
            <a:ext cx="8839200" cy="250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330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490663"/>
            <a:ext cx="8915401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5419725"/>
            <a:ext cx="72009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1516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14600"/>
            <a:ext cx="45720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9" y="5638800"/>
            <a:ext cx="87630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3252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9050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5400" u="sng" dirty="0" smtClean="0"/>
              <a:t>Thank You </a:t>
            </a:r>
            <a:endParaRPr lang="en-IN" sz="5400" u="sng" dirty="0"/>
          </a:p>
        </p:txBody>
      </p:sp>
    </p:spTree>
    <p:extLst>
      <p:ext uri="{BB962C8B-B14F-4D97-AF65-F5344CB8AC3E}">
        <p14:creationId xmlns:p14="http://schemas.microsoft.com/office/powerpoint/2010/main" val="370817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84582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007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90700"/>
            <a:ext cx="8839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0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0</TotalTime>
  <Words>329</Words>
  <Application>Microsoft Office PowerPoint</Application>
  <PresentationFormat>On-screen Show (4:3)</PresentationFormat>
  <Paragraphs>62</Paragraphs>
  <Slides>71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Perspective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2023-06-15T09:16:28Z</dcterms:created>
  <dcterms:modified xsi:type="dcterms:W3CDTF">2024-02-24T12:50:35Z</dcterms:modified>
  <cp:contentStatus/>
</cp:coreProperties>
</file>