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82F2C8-B363-4343-BCA3-1419D93ED916}" type="datetimeFigureOut">
              <a:rPr lang="en-US" smtClean="0"/>
              <a:t>5/7/2014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F1EC5D-0D90-45CF-89DF-35E84314684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2362200"/>
          </a:xfrm>
        </p:spPr>
        <p:txBody>
          <a:bodyPr>
            <a:normAutofit fontScale="90000"/>
          </a:bodyPr>
          <a:lstStyle/>
          <a:p>
            <a:r>
              <a:rPr lang="en-US" dirty="0" smtClean="0">
                <a:solidFill>
                  <a:srgbClr val="00FF00"/>
                </a:solidFill>
                <a:latin typeface="Castellar" pitchFamily="18" charset="0"/>
              </a:rPr>
              <a:t/>
            </a:r>
            <a:br>
              <a:rPr lang="en-US" dirty="0" smtClean="0">
                <a:solidFill>
                  <a:srgbClr val="00FF00"/>
                </a:solidFill>
                <a:latin typeface="Castellar" pitchFamily="18" charset="0"/>
              </a:rPr>
            </a:br>
            <a:r>
              <a:rPr lang="en-US" sz="5300" b="1" dirty="0" smtClean="0">
                <a:latin typeface="Times New Roman" pitchFamily="18" charset="0"/>
                <a:cs typeface="Times New Roman" pitchFamily="18" charset="0"/>
              </a:rPr>
              <a:t>PHARMACEUTICAL</a:t>
            </a:r>
            <a:br>
              <a:rPr lang="en-US" sz="5300" b="1" dirty="0" smtClean="0">
                <a:latin typeface="Times New Roman" pitchFamily="18" charset="0"/>
                <a:cs typeface="Times New Roman" pitchFamily="18" charset="0"/>
              </a:rPr>
            </a:b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smtClean="0">
                <a:latin typeface="Times New Roman" pitchFamily="18" charset="0"/>
                <a:cs typeface="Times New Roman" pitchFamily="18" charset="0"/>
              </a:rPr>
              <a:t>  AEROSOLs</a:t>
            </a:r>
            <a:r>
              <a:rPr lang="en-US" sz="4800" dirty="0" smtClean="0">
                <a:solidFill>
                  <a:srgbClr val="00FF00"/>
                </a:solidFill>
                <a:latin typeface="Castellar" pitchFamily="18" charset="0"/>
              </a:rPr>
              <a:t/>
            </a:r>
            <a:br>
              <a:rPr lang="en-US" sz="4800" dirty="0" smtClean="0">
                <a:solidFill>
                  <a:srgbClr val="00FF00"/>
                </a:solidFill>
                <a:latin typeface="Castellar" pitchFamily="18" charset="0"/>
              </a:rPr>
            </a:br>
            <a:endParaRPr lang="en-US" dirty="0"/>
          </a:p>
        </p:txBody>
      </p:sp>
      <p:sp>
        <p:nvSpPr>
          <p:cNvPr id="3" name="Subtitle 2"/>
          <p:cNvSpPr>
            <a:spLocks noGrp="1"/>
          </p:cNvSpPr>
          <p:nvPr>
            <p:ph type="subTitle" idx="1"/>
          </p:nvPr>
        </p:nvSpPr>
        <p:spPr>
          <a:xfrm>
            <a:off x="3962400" y="4267200"/>
            <a:ext cx="3810000" cy="1371600"/>
          </a:xfrm>
        </p:spPr>
        <p:txBody>
          <a:bodyPr/>
          <a:lstStyle/>
          <a:p>
            <a:r>
              <a:rPr lang="en-US" b="1" dirty="0" smtClean="0">
                <a:solidFill>
                  <a:srgbClr val="002060"/>
                </a:solidFill>
                <a:latin typeface="Times New Roman" pitchFamily="18" charset="0"/>
                <a:cs typeface="Times New Roman" pitchFamily="18" charset="0"/>
              </a:rPr>
              <a:t>Prof. G. B. Patil</a:t>
            </a:r>
          </a:p>
          <a:p>
            <a:r>
              <a:rPr lang="en-US" b="1" dirty="0" smtClean="0">
                <a:solidFill>
                  <a:srgbClr val="002060"/>
                </a:solidFill>
                <a:latin typeface="Times New Roman" pitchFamily="18" charset="0"/>
                <a:cs typeface="Times New Roman" pitchFamily="18" charset="0"/>
              </a:rPr>
              <a:t>HRPIPER, Shirpur</a:t>
            </a:r>
            <a:endParaRPr lang="en-US"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lstStyle/>
          <a:p>
            <a:r>
              <a:rPr lang="en-US" dirty="0" smtClean="0">
                <a:solidFill>
                  <a:srgbClr val="002060"/>
                </a:solidFill>
                <a:latin typeface="Times New Roman" pitchFamily="18" charset="0"/>
                <a:cs typeface="Times New Roman" pitchFamily="18" charset="0"/>
              </a:rPr>
              <a:t>Actuator</a:t>
            </a:r>
          </a:p>
          <a:p>
            <a:pPr>
              <a:buNone/>
            </a:pPr>
            <a:r>
              <a:rPr lang="en-US" dirty="0" smtClean="0">
                <a:latin typeface="Times New Roman" pitchFamily="18" charset="0"/>
                <a:cs typeface="Times New Roman" pitchFamily="18" charset="0"/>
              </a:rPr>
              <a:t>	To </a:t>
            </a:r>
            <a:r>
              <a:rPr lang="en-US" dirty="0" smtClean="0">
                <a:latin typeface="Times New Roman" pitchFamily="18" charset="0"/>
                <a:cs typeface="Times New Roman" pitchFamily="18" charset="0"/>
              </a:rPr>
              <a:t>ensure that aerosol product is delivered in the proper and desired form</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p:txBody>
      </p:sp>
      <p:pic>
        <p:nvPicPr>
          <p:cNvPr id="4" name="Picture 10"/>
          <p:cNvPicPr>
            <a:picLocks noChangeAspect="1" noChangeArrowheads="1"/>
          </p:cNvPicPr>
          <p:nvPr/>
        </p:nvPicPr>
        <p:blipFill>
          <a:blip r:embed="rId2"/>
          <a:srcRect/>
          <a:stretch>
            <a:fillRect/>
          </a:stretch>
        </p:blipFill>
        <p:spPr bwMode="auto">
          <a:xfrm>
            <a:off x="4267200" y="1981200"/>
            <a:ext cx="4724400" cy="2743200"/>
          </a:xfrm>
          <a:prstGeom prst="rect">
            <a:avLst/>
          </a:prstGeom>
          <a:noFill/>
          <a:ln w="9525">
            <a:noFill/>
            <a:miter lim="800000"/>
            <a:headEnd/>
            <a:tailEnd/>
          </a:ln>
        </p:spPr>
      </p:pic>
      <p:pic>
        <p:nvPicPr>
          <p:cNvPr id="5" name="Picture 12"/>
          <p:cNvPicPr>
            <a:picLocks noChangeAspect="1" noChangeArrowheads="1"/>
          </p:cNvPicPr>
          <p:nvPr/>
        </p:nvPicPr>
        <p:blipFill>
          <a:blip r:embed="rId3"/>
          <a:srcRect/>
          <a:stretch>
            <a:fillRect/>
          </a:stretch>
        </p:blipFill>
        <p:spPr bwMode="auto">
          <a:xfrm>
            <a:off x="4267200" y="4876800"/>
            <a:ext cx="4724400" cy="1752600"/>
          </a:xfrm>
          <a:prstGeom prst="rect">
            <a:avLst/>
          </a:prstGeom>
          <a:noFill/>
          <a:ln w="9525">
            <a:noFill/>
            <a:miter lim="800000"/>
            <a:headEnd/>
            <a:tailEnd/>
          </a:ln>
        </p:spPr>
      </p:pic>
      <p:pic>
        <p:nvPicPr>
          <p:cNvPr id="6" name="Picture 9"/>
          <p:cNvPicPr>
            <a:picLocks noChangeAspect="1" noChangeArrowheads="1"/>
          </p:cNvPicPr>
          <p:nvPr/>
        </p:nvPicPr>
        <p:blipFill>
          <a:blip r:embed="rId4"/>
          <a:srcRect/>
          <a:stretch>
            <a:fillRect/>
          </a:stretch>
        </p:blipFill>
        <p:spPr bwMode="auto">
          <a:xfrm>
            <a:off x="228600" y="4572000"/>
            <a:ext cx="3886200" cy="2057400"/>
          </a:xfrm>
          <a:prstGeom prst="rect">
            <a:avLst/>
          </a:prstGeom>
          <a:noFill/>
          <a:ln w="9525">
            <a:noFill/>
            <a:miter lim="800000"/>
            <a:headEnd/>
            <a:tailEnd/>
          </a:ln>
        </p:spPr>
      </p:pic>
      <p:sp>
        <p:nvSpPr>
          <p:cNvPr id="7" name="TextBox 6"/>
          <p:cNvSpPr txBox="1"/>
          <p:nvPr/>
        </p:nvSpPr>
        <p:spPr>
          <a:xfrm>
            <a:off x="152400" y="2133600"/>
            <a:ext cx="3962400" cy="2308324"/>
          </a:xfrm>
          <a:prstGeom prst="rect">
            <a:avLst/>
          </a:prstGeom>
          <a:noFill/>
        </p:spPr>
        <p:txBody>
          <a:bodyPr wrap="square" rtlCol="0">
            <a:spAutoFit/>
          </a:bodyPr>
          <a:lstStyle/>
          <a:p>
            <a:endParaRPr lang="en-US" sz="2400" b="1" dirty="0" smtClean="0">
              <a:solidFill>
                <a:srgbClr val="FF0000"/>
              </a:solidFill>
              <a:latin typeface="Times New Roman" pitchFamily="18" charset="0"/>
              <a:cs typeface="Times New Roman" pitchFamily="18" charset="0"/>
            </a:endParaRPr>
          </a:p>
          <a:p>
            <a:r>
              <a:rPr lang="en-US" sz="2400" b="1" dirty="0" smtClean="0">
                <a:solidFill>
                  <a:srgbClr val="FF0000"/>
                </a:solidFill>
                <a:latin typeface="Times New Roman" pitchFamily="18" charset="0"/>
                <a:cs typeface="Times New Roman" pitchFamily="18" charset="0"/>
              </a:rPr>
              <a:t>Different </a:t>
            </a:r>
            <a:r>
              <a:rPr lang="en-US" sz="2400" b="1" dirty="0" smtClean="0">
                <a:solidFill>
                  <a:srgbClr val="FF0000"/>
                </a:solidFill>
                <a:latin typeface="Times New Roman" pitchFamily="18" charset="0"/>
                <a:cs typeface="Times New Roman" pitchFamily="18" charset="0"/>
              </a:rPr>
              <a:t>types of </a:t>
            </a:r>
            <a:r>
              <a:rPr lang="en-US" sz="2400" b="1" dirty="0" smtClean="0">
                <a:solidFill>
                  <a:srgbClr val="FF0000"/>
                </a:solidFill>
                <a:latin typeface="Times New Roman" pitchFamily="18" charset="0"/>
                <a:cs typeface="Times New Roman" pitchFamily="18" charset="0"/>
              </a:rPr>
              <a:t>actuators</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Spray </a:t>
            </a:r>
            <a:r>
              <a:rPr lang="en-US" sz="2400" dirty="0" smtClean="0">
                <a:latin typeface="Times New Roman" pitchFamily="18" charset="0"/>
                <a:cs typeface="Times New Roman" pitchFamily="18" charset="0"/>
              </a:rPr>
              <a:t>actuators</a:t>
            </a:r>
          </a:p>
          <a:p>
            <a:r>
              <a:rPr lang="en-US" sz="2400" dirty="0" smtClean="0">
                <a:latin typeface="Times New Roman" pitchFamily="18" charset="0"/>
                <a:cs typeface="Times New Roman" pitchFamily="18" charset="0"/>
              </a:rPr>
              <a:t>  Foam actuators </a:t>
            </a:r>
          </a:p>
          <a:p>
            <a:r>
              <a:rPr lang="en-US" sz="2400" dirty="0" smtClean="0">
                <a:latin typeface="Times New Roman" pitchFamily="18" charset="0"/>
                <a:cs typeface="Times New Roman" pitchFamily="18" charset="0"/>
              </a:rPr>
              <a:t>  Solid steam actuators</a:t>
            </a:r>
          </a:p>
          <a:p>
            <a:r>
              <a:rPr lang="en-US" sz="2400" dirty="0" smtClean="0">
                <a:latin typeface="Times New Roman" pitchFamily="18" charset="0"/>
                <a:cs typeface="Times New Roman" pitchFamily="18" charset="0"/>
              </a:rPr>
              <a:t>  Special actuators</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lgn="just" eaLnBrk="0" hangingPunct="0">
              <a:tabLst>
                <a:tab pos="914400" algn="l"/>
              </a:tabLst>
            </a:pPr>
            <a:r>
              <a:rPr lang="en-US" sz="3500" dirty="0" smtClean="0">
                <a:solidFill>
                  <a:srgbClr val="FF0000"/>
                </a:solidFill>
                <a:latin typeface="Times New Roman" pitchFamily="18" charset="0"/>
              </a:rPr>
              <a:t>Formulation of pharmaceutical aerosols</a:t>
            </a:r>
          </a:p>
          <a:p>
            <a:pPr algn="just" eaLnBrk="0" hangingPunct="0">
              <a:buNone/>
              <a:tabLst>
                <a:tab pos="914400" algn="l"/>
              </a:tabLst>
            </a:pPr>
            <a:r>
              <a:rPr lang="en-US" sz="2400" dirty="0" smtClean="0">
                <a:latin typeface="Times New Roman" pitchFamily="18" charset="0"/>
              </a:rPr>
              <a:t>            Contains </a:t>
            </a:r>
            <a:r>
              <a:rPr lang="en-US" sz="2400" dirty="0" smtClean="0">
                <a:latin typeface="Times New Roman" pitchFamily="18" charset="0"/>
              </a:rPr>
              <a:t>two essential components</a:t>
            </a:r>
          </a:p>
          <a:p>
            <a:pPr lvl="1" algn="just" eaLnBrk="0" hangingPunct="0">
              <a:buFontTx/>
              <a:buChar char="•"/>
              <a:tabLst>
                <a:tab pos="914400" algn="l"/>
              </a:tabLst>
            </a:pPr>
            <a:r>
              <a:rPr lang="en-US" sz="2400" dirty="0" smtClean="0">
                <a:latin typeface="Times New Roman" pitchFamily="18" charset="0"/>
              </a:rPr>
              <a:t>  Product concentrate</a:t>
            </a:r>
          </a:p>
          <a:p>
            <a:pPr lvl="1" algn="just" eaLnBrk="0" hangingPunct="0">
              <a:buFontTx/>
              <a:buChar char="•"/>
              <a:tabLst>
                <a:tab pos="914400" algn="l"/>
              </a:tabLst>
            </a:pPr>
            <a:r>
              <a:rPr lang="en-US" sz="2400" dirty="0" smtClean="0">
                <a:latin typeface="Times New Roman" pitchFamily="18" charset="0"/>
              </a:rPr>
              <a:t>  </a:t>
            </a:r>
            <a:r>
              <a:rPr lang="en-US" sz="2400" dirty="0" smtClean="0">
                <a:latin typeface="Times New Roman" pitchFamily="18" charset="0"/>
              </a:rPr>
              <a:t>Propellant</a:t>
            </a:r>
            <a:endParaRPr lang="en-US" dirty="0" smtClean="0">
              <a:solidFill>
                <a:schemeClr val="bg1"/>
              </a:solidFill>
              <a:latin typeface="Times New Roman" pitchFamily="18" charset="0"/>
            </a:endParaRPr>
          </a:p>
          <a:p>
            <a:pPr algn="just" eaLnBrk="0" hangingPunct="0">
              <a:tabLst>
                <a:tab pos="914400" algn="l"/>
              </a:tabLst>
            </a:pPr>
            <a:r>
              <a:rPr lang="en-US" sz="2400" dirty="0" smtClean="0">
                <a:solidFill>
                  <a:srgbClr val="7030A0"/>
                </a:solidFill>
                <a:latin typeface="Times New Roman" pitchFamily="18" charset="0"/>
              </a:rPr>
              <a:t>Product </a:t>
            </a:r>
            <a:r>
              <a:rPr lang="en-US" sz="2400" dirty="0" smtClean="0">
                <a:solidFill>
                  <a:srgbClr val="7030A0"/>
                </a:solidFill>
                <a:latin typeface="Times New Roman" pitchFamily="18" charset="0"/>
              </a:rPr>
              <a:t>concentrate</a:t>
            </a:r>
            <a:endParaRPr lang="en-US" sz="2400" dirty="0" smtClean="0">
              <a:solidFill>
                <a:srgbClr val="7030A0"/>
              </a:solidFill>
              <a:latin typeface="Times New Roman" pitchFamily="18" charset="0"/>
            </a:endParaRPr>
          </a:p>
          <a:p>
            <a:pPr algn="just" eaLnBrk="0" hangingPunct="0">
              <a:tabLst>
                <a:tab pos="914400" algn="l"/>
              </a:tabLst>
            </a:pPr>
            <a:r>
              <a:rPr lang="en-US" sz="2400" dirty="0" smtClean="0">
                <a:latin typeface="Times New Roman" pitchFamily="18" charset="0"/>
              </a:rPr>
              <a:t>Product concentrate contains ingredients or mixture of active ingredients and other such as solvents, antioxidants and surfactants</a:t>
            </a:r>
            <a:r>
              <a:rPr lang="en-US" sz="2400" dirty="0" smtClean="0">
                <a:latin typeface="Times New Roman" pitchFamily="18" charset="0"/>
              </a:rPr>
              <a:t>.</a:t>
            </a:r>
            <a:endParaRPr lang="en-US" sz="2400" dirty="0" smtClean="0">
              <a:solidFill>
                <a:schemeClr val="bg1"/>
              </a:solidFill>
              <a:latin typeface="Times New Roman" pitchFamily="18" charset="0"/>
            </a:endParaRPr>
          </a:p>
          <a:p>
            <a:pPr algn="just" eaLnBrk="0" hangingPunct="0">
              <a:tabLst>
                <a:tab pos="914400" algn="l"/>
              </a:tabLst>
            </a:pPr>
            <a:r>
              <a:rPr lang="en-US" sz="2400" dirty="0" smtClean="0">
                <a:solidFill>
                  <a:srgbClr val="7030A0"/>
                </a:solidFill>
                <a:latin typeface="Times New Roman" pitchFamily="18" charset="0"/>
              </a:rPr>
              <a:t>Propellant</a:t>
            </a:r>
          </a:p>
          <a:p>
            <a:pPr algn="just" eaLnBrk="0" hangingPunct="0">
              <a:tabLst>
                <a:tab pos="914400" algn="l"/>
              </a:tabLst>
            </a:pPr>
            <a:r>
              <a:rPr lang="en-US" sz="2400" dirty="0" smtClean="0">
                <a:latin typeface="Times New Roman" pitchFamily="18" charset="0"/>
                <a:cs typeface="Times New Roman" pitchFamily="18" charset="0"/>
              </a:rPr>
              <a:t>May </a:t>
            </a:r>
            <a:r>
              <a:rPr lang="en-US" sz="2400" dirty="0" smtClean="0">
                <a:latin typeface="Times New Roman" pitchFamily="18" charset="0"/>
                <a:cs typeface="Times New Roman" pitchFamily="18" charset="0"/>
              </a:rPr>
              <a:t>be single or blend of various propellants</a:t>
            </a:r>
          </a:p>
          <a:p>
            <a:pPr algn="just" eaLnBrk="0" hangingPunct="0">
              <a:buFont typeface="Wingdings" pitchFamily="2" charset="2"/>
              <a:buChar char="v"/>
              <a:tabLst>
                <a:tab pos="914400" algn="l"/>
              </a:tabLst>
            </a:pPr>
            <a:r>
              <a:rPr lang="en-US" sz="2400" dirty="0" smtClean="0">
                <a:latin typeface="Times New Roman" pitchFamily="18" charset="0"/>
                <a:cs typeface="Times New Roman" pitchFamily="18" charset="0"/>
              </a:rPr>
              <a:t>  Blends of propellant used in a p’ceutical formulation to achieve desired solubility characteristics or various surfactants are mixed to give the proper HLB value for emulsion system.</a:t>
            </a:r>
          </a:p>
          <a:p>
            <a:pPr algn="just" eaLnBrk="0" hangingPunct="0">
              <a:buFont typeface="Wingdings" pitchFamily="2" charset="2"/>
              <a:buChar char="v"/>
              <a:tabLst>
                <a:tab pos="914400" algn="l"/>
              </a:tabLst>
            </a:pPr>
            <a:r>
              <a:rPr lang="en-US" sz="2400" dirty="0" smtClean="0">
                <a:latin typeface="Times New Roman" pitchFamily="18" charset="0"/>
                <a:cs typeface="Times New Roman" pitchFamily="18" charset="0"/>
              </a:rPr>
              <a:t>  To give the desired vapor pressure, solubility &amp; particle size.</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just" eaLnBrk="0" hangingPunct="0">
              <a:tabLst>
                <a:tab pos="685800" algn="l"/>
              </a:tabLst>
            </a:pPr>
            <a:r>
              <a:rPr lang="en-US" sz="4000" b="1" dirty="0" smtClean="0">
                <a:solidFill>
                  <a:srgbClr val="FF0000"/>
                </a:solidFill>
                <a:latin typeface="Times New Roman" pitchFamily="18" charset="0"/>
              </a:rPr>
              <a:t>Parameters consideration</a:t>
            </a:r>
            <a:r>
              <a:rPr lang="en-US" sz="1800" b="1" dirty="0" smtClean="0">
                <a:solidFill>
                  <a:srgbClr val="FF0000"/>
                </a:solidFill>
                <a:latin typeface="Times New Roman" pitchFamily="18" charset="0"/>
              </a:rPr>
              <a:t> </a:t>
            </a:r>
          </a:p>
          <a:p>
            <a:pPr algn="just" eaLnBrk="0" hangingPunct="0">
              <a:tabLst>
                <a:tab pos="685800" algn="l"/>
              </a:tabLst>
            </a:pPr>
            <a:endParaRPr lang="en-US" sz="1800" dirty="0" smtClean="0">
              <a:solidFill>
                <a:srgbClr val="FF5050"/>
              </a:solidFill>
              <a:latin typeface="Times New Roman" pitchFamily="18" charset="0"/>
            </a:endParaRPr>
          </a:p>
          <a:p>
            <a:pPr algn="just" eaLnBrk="0" hangingPunct="0">
              <a:tabLst>
                <a:tab pos="685800" algn="l"/>
              </a:tabLst>
            </a:pPr>
            <a:endParaRPr lang="en-US" dirty="0" smtClean="0">
              <a:latin typeface="Times New Roman" pitchFamily="18" charset="0"/>
            </a:endParaRPr>
          </a:p>
          <a:p>
            <a:pPr algn="just" eaLnBrk="0" hangingPunct="0">
              <a:buFont typeface="Wingdings" pitchFamily="2" charset="2"/>
              <a:buChar char="v"/>
              <a:tabLst>
                <a:tab pos="685800" algn="l"/>
              </a:tabLst>
            </a:pPr>
            <a:r>
              <a:rPr lang="en-US" dirty="0" smtClean="0">
                <a:latin typeface="Times New Roman" pitchFamily="18" charset="0"/>
              </a:rPr>
              <a:t>  Physical, chemical and p’ceutical properties of active ingredients.</a:t>
            </a:r>
          </a:p>
          <a:p>
            <a:pPr algn="just" eaLnBrk="0" hangingPunct="0">
              <a:buFont typeface="Wingdings" pitchFamily="2" charset="2"/>
              <a:buChar char="v"/>
              <a:tabLst>
                <a:tab pos="685800" algn="l"/>
              </a:tabLst>
            </a:pPr>
            <a:endParaRPr lang="en-US" dirty="0" smtClean="0">
              <a:latin typeface="Times New Roman" pitchFamily="18" charset="0"/>
            </a:endParaRPr>
          </a:p>
          <a:p>
            <a:pPr algn="just" eaLnBrk="0" hangingPunct="0">
              <a:buFont typeface="Wingdings" pitchFamily="2" charset="2"/>
              <a:buChar char="v"/>
              <a:tabLst>
                <a:tab pos="685800" algn="l"/>
              </a:tabLst>
            </a:pPr>
            <a:r>
              <a:rPr lang="en-US" dirty="0" smtClean="0">
                <a:latin typeface="Times New Roman" pitchFamily="18" charset="0"/>
              </a:rPr>
              <a:t>  Site of application</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algn="just" eaLnBrk="0" hangingPunct="0">
              <a:tabLst>
                <a:tab pos="457200" algn="l"/>
              </a:tabLst>
            </a:pPr>
            <a:r>
              <a:rPr lang="en-US" sz="4400" b="1" dirty="0" smtClean="0">
                <a:solidFill>
                  <a:srgbClr val="FF0000"/>
                </a:solidFill>
                <a:latin typeface="Times New Roman" pitchFamily="18" charset="0"/>
              </a:rPr>
              <a:t>Types of system </a:t>
            </a:r>
          </a:p>
          <a:p>
            <a:pPr algn="just" eaLnBrk="0" hangingPunct="0">
              <a:tabLst>
                <a:tab pos="457200" algn="l"/>
              </a:tabLst>
            </a:pPr>
            <a:endParaRPr lang="en-US" sz="4400" dirty="0" smtClean="0">
              <a:solidFill>
                <a:srgbClr val="FF5050"/>
              </a:solidFill>
              <a:latin typeface="Times New Roman" pitchFamily="18" charset="0"/>
            </a:endParaRPr>
          </a:p>
          <a:p>
            <a:pPr algn="just" eaLnBrk="0" hangingPunct="0">
              <a:buFontTx/>
              <a:buBlip>
                <a:blip r:embed="rId2"/>
              </a:buBlip>
              <a:tabLst>
                <a:tab pos="457200" algn="l"/>
              </a:tabLst>
            </a:pPr>
            <a:r>
              <a:rPr lang="en-US" dirty="0" smtClean="0">
                <a:latin typeface="Times New Roman" pitchFamily="18" charset="0"/>
              </a:rPr>
              <a:t>  Solution system</a:t>
            </a:r>
          </a:p>
          <a:p>
            <a:pPr algn="just" eaLnBrk="0" hangingPunct="0">
              <a:buFontTx/>
              <a:buBlip>
                <a:blip r:embed="rId2"/>
              </a:buBlip>
              <a:tabLst>
                <a:tab pos="457200" algn="l"/>
              </a:tabLst>
            </a:pPr>
            <a:r>
              <a:rPr lang="en-US" dirty="0" smtClean="0">
                <a:latin typeface="Times New Roman" pitchFamily="18" charset="0"/>
              </a:rPr>
              <a:t>  Water based system</a:t>
            </a:r>
          </a:p>
          <a:p>
            <a:pPr algn="just" eaLnBrk="0" hangingPunct="0">
              <a:buFontTx/>
              <a:buBlip>
                <a:blip r:embed="rId2"/>
              </a:buBlip>
              <a:tabLst>
                <a:tab pos="457200" algn="l"/>
              </a:tabLst>
            </a:pPr>
            <a:r>
              <a:rPr lang="en-US" dirty="0" smtClean="0">
                <a:latin typeface="Times New Roman" pitchFamily="18" charset="0"/>
              </a:rPr>
              <a:t>  Suspension or Dispersion systems</a:t>
            </a:r>
          </a:p>
          <a:p>
            <a:pPr algn="just" eaLnBrk="0" hangingPunct="0">
              <a:buFontTx/>
              <a:buBlip>
                <a:blip r:embed="rId2"/>
              </a:buBlip>
              <a:tabLst>
                <a:tab pos="457200" algn="l"/>
              </a:tabLst>
            </a:pPr>
            <a:r>
              <a:rPr lang="en-US" dirty="0" smtClean="0">
                <a:latin typeface="Times New Roman" pitchFamily="18" charset="0"/>
              </a:rPr>
              <a:t>  Foam systems</a:t>
            </a:r>
          </a:p>
          <a:p>
            <a:pPr algn="just" eaLnBrk="0" hangingPunct="0">
              <a:buNone/>
              <a:tabLst>
                <a:tab pos="457200" algn="l"/>
              </a:tabLst>
            </a:pPr>
            <a:r>
              <a:rPr lang="en-US" dirty="0" smtClean="0">
                <a:latin typeface="Times New Roman" pitchFamily="18" charset="0"/>
              </a:rPr>
              <a:t> </a:t>
            </a:r>
            <a:r>
              <a:rPr lang="en-US" dirty="0" smtClean="0">
                <a:latin typeface="Times New Roman" pitchFamily="18" charset="0"/>
              </a:rPr>
              <a:t>	1.  Aqueous stable foams</a:t>
            </a:r>
          </a:p>
          <a:p>
            <a:pPr algn="just" eaLnBrk="0" hangingPunct="0">
              <a:buNone/>
              <a:tabLst>
                <a:tab pos="457200" algn="l"/>
              </a:tabLst>
            </a:pPr>
            <a:r>
              <a:rPr lang="en-US" dirty="0" smtClean="0">
                <a:latin typeface="Times New Roman" pitchFamily="18" charset="0"/>
              </a:rPr>
              <a:t>    2</a:t>
            </a:r>
            <a:r>
              <a:rPr lang="en-US" dirty="0" smtClean="0">
                <a:latin typeface="Times New Roman" pitchFamily="18" charset="0"/>
              </a:rPr>
              <a:t>.  Nonaqueous stable foams</a:t>
            </a:r>
          </a:p>
          <a:p>
            <a:pPr algn="just" eaLnBrk="0" hangingPunct="0">
              <a:buNone/>
              <a:tabLst>
                <a:tab pos="457200" algn="l"/>
              </a:tabLst>
            </a:pPr>
            <a:r>
              <a:rPr lang="en-US" dirty="0" smtClean="0">
                <a:latin typeface="Times New Roman" pitchFamily="18" charset="0"/>
              </a:rPr>
              <a:t>	3.  Quick-breaking foams</a:t>
            </a:r>
          </a:p>
          <a:p>
            <a:pPr algn="just" eaLnBrk="0" hangingPunct="0">
              <a:buNone/>
              <a:tabLst>
                <a:tab pos="457200" algn="l"/>
              </a:tabLst>
            </a:pPr>
            <a:r>
              <a:rPr lang="en-US" dirty="0" smtClean="0">
                <a:latin typeface="Times New Roman" pitchFamily="18" charset="0"/>
              </a:rPr>
              <a:t>	4.  Thermal foams</a:t>
            </a:r>
          </a:p>
          <a:p>
            <a:pPr algn="just" eaLnBrk="0" hangingPunct="0">
              <a:buFontTx/>
              <a:buBlip>
                <a:blip r:embed="rId2"/>
              </a:buBlip>
              <a:tabLst>
                <a:tab pos="457200" algn="l"/>
              </a:tabLst>
            </a:pPr>
            <a:r>
              <a:rPr lang="en-US" dirty="0" smtClean="0">
                <a:latin typeface="Times New Roman" pitchFamily="18" charset="0"/>
              </a:rPr>
              <a:t>  Intranasal aerosols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eaLnBrk="0" hangingPunct="0"/>
            <a:r>
              <a:rPr lang="en-US" sz="4000" b="1" dirty="0" smtClean="0">
                <a:solidFill>
                  <a:srgbClr val="FF0000"/>
                </a:solidFill>
                <a:latin typeface="Times New Roman" pitchFamily="18" charset="0"/>
              </a:rPr>
              <a:t>Manufacturing of Pharmaceutical Aerosols</a:t>
            </a:r>
          </a:p>
          <a:p>
            <a:pPr algn="just" eaLnBrk="0" hangingPunct="0"/>
            <a:endParaRPr lang="en-US" sz="4000" b="1" dirty="0" smtClean="0">
              <a:solidFill>
                <a:srgbClr val="FF5050"/>
              </a:solidFill>
              <a:latin typeface="Times New Roman" pitchFamily="18" charset="0"/>
            </a:endParaRPr>
          </a:p>
          <a:p>
            <a:pPr algn="just" eaLnBrk="0" hangingPunct="0">
              <a:buNone/>
            </a:pPr>
            <a:r>
              <a:rPr lang="en-US" sz="3600" b="1" dirty="0" smtClean="0">
                <a:solidFill>
                  <a:srgbClr val="FF5050"/>
                </a:solidFill>
                <a:latin typeface="Times New Roman" pitchFamily="18" charset="0"/>
              </a:rPr>
              <a:t>    </a:t>
            </a:r>
            <a:r>
              <a:rPr lang="en-US" sz="3600" b="1" dirty="0" smtClean="0">
                <a:latin typeface="Times New Roman" pitchFamily="18" charset="0"/>
              </a:rPr>
              <a:t>Apparatus</a:t>
            </a:r>
          </a:p>
          <a:p>
            <a:pPr algn="just" eaLnBrk="0" hangingPunct="0"/>
            <a:endParaRPr lang="en-US" sz="4400" b="1" dirty="0" smtClean="0">
              <a:latin typeface="Times New Roman" pitchFamily="18" charset="0"/>
            </a:endParaRPr>
          </a:p>
          <a:p>
            <a:pPr algn="just" eaLnBrk="0" hangingPunct="0">
              <a:buFont typeface="Wingdings" pitchFamily="2" charset="2"/>
              <a:buChar char="v"/>
            </a:pPr>
            <a:r>
              <a:rPr lang="en-US" dirty="0" smtClean="0">
                <a:latin typeface="Times New Roman" pitchFamily="18" charset="0"/>
              </a:rPr>
              <a:t>   Pressure filling apparatus</a:t>
            </a:r>
          </a:p>
          <a:p>
            <a:pPr algn="just" eaLnBrk="0" hangingPunct="0">
              <a:buFont typeface="Wingdings" pitchFamily="2" charset="2"/>
              <a:buChar char="v"/>
            </a:pPr>
            <a:endParaRPr lang="en-US" dirty="0" smtClean="0">
              <a:latin typeface="Times New Roman" pitchFamily="18" charset="0"/>
            </a:endParaRPr>
          </a:p>
          <a:p>
            <a:pPr algn="just" eaLnBrk="0" hangingPunct="0">
              <a:buFont typeface="Wingdings" pitchFamily="2" charset="2"/>
              <a:buChar char="v"/>
            </a:pPr>
            <a:r>
              <a:rPr lang="en-US" dirty="0" smtClean="0">
                <a:latin typeface="Times New Roman" pitchFamily="18" charset="0"/>
              </a:rPr>
              <a:t>   Cold filling apparatus</a:t>
            </a:r>
          </a:p>
          <a:p>
            <a:pPr algn="just" eaLnBrk="0" hangingPunct="0">
              <a:buFont typeface="Wingdings" pitchFamily="2" charset="2"/>
              <a:buChar char="v"/>
            </a:pPr>
            <a:endParaRPr lang="en-US" dirty="0" smtClean="0">
              <a:latin typeface="Times New Roman" pitchFamily="18" charset="0"/>
            </a:endParaRPr>
          </a:p>
          <a:p>
            <a:pPr algn="just" eaLnBrk="0" hangingPunct="0">
              <a:buFont typeface="Wingdings" pitchFamily="2" charset="2"/>
              <a:buChar char="v"/>
            </a:pPr>
            <a:r>
              <a:rPr lang="en-US" dirty="0" smtClean="0">
                <a:latin typeface="Times New Roman" pitchFamily="18" charset="0"/>
              </a:rPr>
              <a:t>   Compressed gas filling apparatus </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lnSpcReduction="10000"/>
          </a:bodyPr>
          <a:lstStyle/>
          <a:p>
            <a:pPr algn="just" eaLnBrk="0" hangingPunct="0"/>
            <a:r>
              <a:rPr lang="en-US" sz="3800" b="1" dirty="0" smtClean="0">
                <a:solidFill>
                  <a:srgbClr val="7030A0"/>
                </a:solidFill>
                <a:latin typeface="Times New Roman" pitchFamily="18" charset="0"/>
              </a:rPr>
              <a:t>Quality control for pharmaceutical aerosols</a:t>
            </a:r>
          </a:p>
          <a:p>
            <a:pPr algn="just" eaLnBrk="0" hangingPunct="0"/>
            <a:endParaRPr lang="en-US" dirty="0" smtClean="0">
              <a:latin typeface="Times New Roman" pitchFamily="18" charset="0"/>
            </a:endParaRPr>
          </a:p>
          <a:p>
            <a:pPr algn="just" eaLnBrk="0" hangingPunct="0">
              <a:buFontTx/>
              <a:buBlip>
                <a:blip r:embed="rId2"/>
              </a:buBlip>
            </a:pPr>
            <a:r>
              <a:rPr lang="en-US" dirty="0" smtClean="0">
                <a:latin typeface="Times New Roman" pitchFamily="18" charset="0"/>
              </a:rPr>
              <a:t>  Propellants</a:t>
            </a:r>
          </a:p>
          <a:p>
            <a:pPr algn="just" eaLnBrk="0" hangingPunct="0">
              <a:buFontTx/>
              <a:buBlip>
                <a:blip r:embed="rId2"/>
              </a:buBlip>
            </a:pPr>
            <a:r>
              <a:rPr lang="en-US" dirty="0" smtClean="0">
                <a:latin typeface="Times New Roman" pitchFamily="18" charset="0"/>
              </a:rPr>
              <a:t>  Valves, actuator and dip tubes</a:t>
            </a:r>
          </a:p>
          <a:p>
            <a:pPr algn="just" eaLnBrk="0" hangingPunct="0">
              <a:buFontTx/>
              <a:buBlip>
                <a:blip r:embed="rId2"/>
              </a:buBlip>
            </a:pPr>
            <a:r>
              <a:rPr lang="en-US" dirty="0" smtClean="0">
                <a:latin typeface="Times New Roman" pitchFamily="18" charset="0"/>
              </a:rPr>
              <a:t>  Testing procedure</a:t>
            </a:r>
          </a:p>
          <a:p>
            <a:pPr algn="just" eaLnBrk="0" hangingPunct="0">
              <a:buFontTx/>
              <a:buBlip>
                <a:blip r:embed="rId2"/>
              </a:buBlip>
            </a:pPr>
            <a:r>
              <a:rPr lang="en-US" dirty="0" smtClean="0">
                <a:latin typeface="Times New Roman" pitchFamily="18" charset="0"/>
              </a:rPr>
              <a:t>  Valve acceptance</a:t>
            </a:r>
          </a:p>
          <a:p>
            <a:pPr algn="just" eaLnBrk="0" hangingPunct="0">
              <a:buFontTx/>
              <a:buBlip>
                <a:blip r:embed="rId2"/>
              </a:buBlip>
            </a:pPr>
            <a:r>
              <a:rPr lang="en-US" dirty="0" smtClean="0">
                <a:latin typeface="Times New Roman" pitchFamily="18" charset="0"/>
              </a:rPr>
              <a:t>  Containers</a:t>
            </a:r>
          </a:p>
          <a:p>
            <a:pPr algn="just" eaLnBrk="0" hangingPunct="0">
              <a:buFontTx/>
              <a:buBlip>
                <a:blip r:embed="rId2"/>
              </a:buBlip>
            </a:pPr>
            <a:r>
              <a:rPr lang="en-US" dirty="0" smtClean="0">
                <a:latin typeface="Times New Roman" pitchFamily="18" charset="0"/>
              </a:rPr>
              <a:t>  Weight checking</a:t>
            </a:r>
          </a:p>
          <a:p>
            <a:pPr algn="just" eaLnBrk="0" hangingPunct="0">
              <a:buFontTx/>
              <a:buBlip>
                <a:blip r:embed="rId2"/>
              </a:buBlip>
            </a:pPr>
            <a:r>
              <a:rPr lang="en-US" dirty="0" smtClean="0">
                <a:latin typeface="Times New Roman" pitchFamily="18" charset="0"/>
              </a:rPr>
              <a:t>  Leak testing</a:t>
            </a:r>
          </a:p>
          <a:p>
            <a:pPr algn="just" eaLnBrk="0" hangingPunct="0">
              <a:buFontTx/>
              <a:buBlip>
                <a:blip r:embed="rId2"/>
              </a:buBlip>
            </a:pPr>
            <a:r>
              <a:rPr lang="en-US" dirty="0" smtClean="0">
                <a:latin typeface="Times New Roman" pitchFamily="18" charset="0"/>
              </a:rPr>
              <a:t>  Spray testing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92500" lnSpcReduction="20000"/>
          </a:bodyPr>
          <a:lstStyle/>
          <a:p>
            <a:pPr eaLnBrk="0" hangingPunct="0">
              <a:tabLst>
                <a:tab pos="1485900" algn="l"/>
              </a:tabLst>
            </a:pPr>
            <a:r>
              <a:rPr lang="en-US" sz="2800" b="1" dirty="0" smtClean="0">
                <a:solidFill>
                  <a:srgbClr val="FF0000"/>
                </a:solidFill>
                <a:latin typeface="Times New Roman" pitchFamily="18" charset="0"/>
              </a:rPr>
              <a:t>Evaluation </a:t>
            </a:r>
            <a:r>
              <a:rPr lang="en-US" sz="2800" b="1" dirty="0" smtClean="0">
                <a:solidFill>
                  <a:srgbClr val="FF0000"/>
                </a:solidFill>
                <a:latin typeface="Times New Roman" pitchFamily="18" charset="0"/>
              </a:rPr>
              <a:t>parameters of pharmaceutical aerosols</a:t>
            </a:r>
            <a:r>
              <a:rPr lang="en-US" sz="1800" b="1" dirty="0" smtClean="0">
                <a:latin typeface="Times New Roman" pitchFamily="18" charset="0"/>
              </a:rPr>
              <a:t>	</a:t>
            </a:r>
            <a:endParaRPr lang="en-US" sz="1800" dirty="0" smtClean="0">
              <a:latin typeface="Times New Roman" pitchFamily="18" charset="0"/>
            </a:endParaRPr>
          </a:p>
          <a:p>
            <a:pPr marL="800100" lvl="1" indent="-342900" algn="just" eaLnBrk="0" hangingPunct="0">
              <a:tabLst>
                <a:tab pos="1485900" algn="l"/>
              </a:tabLst>
            </a:pPr>
            <a:r>
              <a:rPr lang="en-US" sz="2200" b="1" dirty="0" smtClean="0">
                <a:solidFill>
                  <a:srgbClr val="7030A0"/>
                </a:solidFill>
                <a:latin typeface="Times New Roman" pitchFamily="18" charset="0"/>
              </a:rPr>
              <a:t>A</a:t>
            </a:r>
            <a:r>
              <a:rPr lang="en-US" sz="2100" b="1" dirty="0" smtClean="0">
                <a:solidFill>
                  <a:srgbClr val="7030A0"/>
                </a:solidFill>
                <a:latin typeface="Times New Roman" pitchFamily="18" charset="0"/>
              </a:rPr>
              <a:t>.</a:t>
            </a:r>
            <a:r>
              <a:rPr lang="en-US" sz="2100" b="1" dirty="0" smtClean="0">
                <a:solidFill>
                  <a:srgbClr val="FF33CC"/>
                </a:solidFill>
                <a:latin typeface="Times New Roman" pitchFamily="18" charset="0"/>
              </a:rPr>
              <a:t>  </a:t>
            </a:r>
            <a:r>
              <a:rPr lang="en-US" sz="2100" b="1" dirty="0" smtClean="0">
                <a:solidFill>
                  <a:srgbClr val="7030A0"/>
                </a:solidFill>
                <a:latin typeface="Times New Roman" pitchFamily="18" charset="0"/>
              </a:rPr>
              <a:t>Flammability and combustibility</a:t>
            </a:r>
            <a:endParaRPr lang="en-US" sz="2100" dirty="0" smtClean="0">
              <a:solidFill>
                <a:srgbClr val="7030A0"/>
              </a:solidFill>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Flash point</a:t>
            </a:r>
            <a:endParaRPr lang="en-US" sz="2100" dirty="0" smtClean="0">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Flame extension, including flashback</a:t>
            </a:r>
            <a:endParaRPr lang="en-US" sz="2100" dirty="0" smtClean="0">
              <a:latin typeface="Times New Roman" pitchFamily="18" charset="0"/>
            </a:endParaRPr>
          </a:p>
          <a:p>
            <a:pPr marL="800100" lvl="1" indent="-342900" algn="just" eaLnBrk="0" hangingPunct="0">
              <a:tabLst>
                <a:tab pos="1485900" algn="l"/>
              </a:tabLst>
            </a:pPr>
            <a:r>
              <a:rPr lang="en-US" sz="2100" b="1" dirty="0" smtClean="0">
                <a:solidFill>
                  <a:srgbClr val="7030A0"/>
                </a:solidFill>
                <a:latin typeface="Times New Roman" pitchFamily="18" charset="0"/>
              </a:rPr>
              <a:t>B</a:t>
            </a:r>
            <a:r>
              <a:rPr lang="en-US" sz="2100" b="1" dirty="0" smtClean="0">
                <a:solidFill>
                  <a:srgbClr val="7030A0"/>
                </a:solidFill>
                <a:latin typeface="Times New Roman" pitchFamily="18" charset="0"/>
              </a:rPr>
              <a:t>.  Physiochemical characteristics  </a:t>
            </a:r>
            <a:endParaRPr lang="en-US" sz="2100" b="1" dirty="0" smtClean="0">
              <a:solidFill>
                <a:srgbClr val="7030A0"/>
              </a:solidFill>
              <a:latin typeface="Times New Roman" pitchFamily="18" charset="0"/>
            </a:endParaRPr>
          </a:p>
          <a:p>
            <a:pPr marL="1371600" lvl="2" indent="-457200" algn="just" eaLnBrk="0" hangingPunct="0">
              <a:buFont typeface="+mj-lt"/>
              <a:buAutoNum type="arabicPeriod"/>
              <a:tabLst>
                <a:tab pos="1485900" algn="l"/>
              </a:tabLst>
            </a:pPr>
            <a:r>
              <a:rPr lang="en-US" sz="2100" b="1" dirty="0" smtClean="0">
                <a:latin typeface="Times New Roman" pitchFamily="18" charset="0"/>
              </a:rPr>
              <a:t>Density </a:t>
            </a:r>
          </a:p>
          <a:p>
            <a:pPr marL="1371600" lvl="2" indent="-457200" algn="just" eaLnBrk="0" hangingPunct="0">
              <a:buFont typeface="+mj-lt"/>
              <a:buAutoNum type="arabicPeriod"/>
              <a:tabLst>
                <a:tab pos="1485900" algn="l"/>
              </a:tabLst>
            </a:pPr>
            <a:r>
              <a:rPr lang="en-US" sz="2100" b="1" dirty="0" smtClean="0">
                <a:latin typeface="Times New Roman" pitchFamily="18" charset="0"/>
              </a:rPr>
              <a:t> </a:t>
            </a:r>
            <a:r>
              <a:rPr lang="en-US" sz="2100" b="1" dirty="0" smtClean="0">
                <a:latin typeface="Times New Roman" pitchFamily="18" charset="0"/>
              </a:rPr>
              <a:t>Moisture content</a:t>
            </a:r>
            <a:endParaRPr lang="en-US" sz="2100" dirty="0" smtClean="0">
              <a:latin typeface="Times New Roman" pitchFamily="18" charset="0"/>
            </a:endParaRPr>
          </a:p>
          <a:p>
            <a:pPr marL="1371600" lvl="2" indent="-457200" algn="just" eaLnBrk="0" hangingPunct="0">
              <a:buFont typeface="+mj-lt"/>
              <a:buAutoNum type="arabicPeriod"/>
              <a:tabLst>
                <a:tab pos="1485900" algn="l"/>
              </a:tabLst>
            </a:pPr>
            <a:r>
              <a:rPr lang="en-US" sz="2100" b="1" dirty="0" smtClean="0">
                <a:latin typeface="Times New Roman" pitchFamily="18" charset="0"/>
              </a:rPr>
              <a:t>Identification  </a:t>
            </a:r>
            <a:r>
              <a:rPr lang="en-US" sz="2100" b="1" dirty="0" smtClean="0">
                <a:latin typeface="Times New Roman" pitchFamily="18" charset="0"/>
              </a:rPr>
              <a:t>of propellant(s</a:t>
            </a:r>
            <a:r>
              <a:rPr lang="en-US" sz="2100" b="1" dirty="0" smtClean="0">
                <a:latin typeface="Times New Roman" pitchFamily="18" charset="0"/>
              </a:rPr>
              <a:t>)</a:t>
            </a:r>
          </a:p>
          <a:p>
            <a:pPr marL="1371600" lvl="2" indent="-457200" algn="just" eaLnBrk="0" hangingPunct="0">
              <a:buFont typeface="+mj-lt"/>
              <a:buAutoNum type="arabicPeriod"/>
              <a:tabLst>
                <a:tab pos="1485900" algn="l"/>
              </a:tabLst>
            </a:pPr>
            <a:r>
              <a:rPr lang="en-US" sz="2100" b="1" dirty="0" smtClean="0">
                <a:latin typeface="Times New Roman" pitchFamily="18" charset="0"/>
              </a:rPr>
              <a:t> </a:t>
            </a:r>
            <a:r>
              <a:rPr lang="en-US" sz="2100" b="1" dirty="0" smtClean="0">
                <a:latin typeface="Times New Roman" pitchFamily="18" charset="0"/>
              </a:rPr>
              <a:t>Concentrate-propellant </a:t>
            </a:r>
            <a:r>
              <a:rPr lang="en-US" sz="2100" b="1" dirty="0" smtClean="0">
                <a:latin typeface="Times New Roman" pitchFamily="18" charset="0"/>
              </a:rPr>
              <a:t>ratio</a:t>
            </a:r>
          </a:p>
          <a:p>
            <a:pPr marL="1371600" lvl="2" indent="-457200" algn="just" eaLnBrk="0" hangingPunct="0">
              <a:buFont typeface="+mj-lt"/>
              <a:buAutoNum type="arabicPeriod"/>
              <a:tabLst>
                <a:tab pos="1485900" algn="l"/>
              </a:tabLst>
            </a:pPr>
            <a:r>
              <a:rPr lang="en-US" sz="2100" b="1" dirty="0" smtClean="0">
                <a:latin typeface="Times New Roman" pitchFamily="18" charset="0"/>
              </a:rPr>
              <a:t>Vapor </a:t>
            </a:r>
            <a:r>
              <a:rPr lang="en-US" sz="2100" b="1" dirty="0" smtClean="0">
                <a:latin typeface="Times New Roman" pitchFamily="18" charset="0"/>
              </a:rPr>
              <a:t>pressure</a:t>
            </a:r>
            <a:endParaRPr lang="en-US" sz="2100" dirty="0" smtClean="0">
              <a:latin typeface="Times New Roman" pitchFamily="18" charset="0"/>
            </a:endParaRPr>
          </a:p>
          <a:p>
            <a:pPr marL="800100" lvl="1" indent="-342900" algn="just" eaLnBrk="0" hangingPunct="0">
              <a:tabLst>
                <a:tab pos="1485900" algn="l"/>
              </a:tabLst>
            </a:pPr>
            <a:r>
              <a:rPr lang="en-US" sz="2100" b="1" dirty="0" smtClean="0">
                <a:solidFill>
                  <a:srgbClr val="7030A0"/>
                </a:solidFill>
                <a:latin typeface="Times New Roman" pitchFamily="18" charset="0"/>
              </a:rPr>
              <a:t>C</a:t>
            </a:r>
            <a:r>
              <a:rPr lang="en-US" sz="2100" b="1" dirty="0" smtClean="0">
                <a:solidFill>
                  <a:srgbClr val="7030A0"/>
                </a:solidFill>
                <a:latin typeface="Times New Roman" pitchFamily="18" charset="0"/>
              </a:rPr>
              <a:t>.  Performance </a:t>
            </a:r>
            <a:endParaRPr lang="en-US" sz="2100" dirty="0" smtClean="0">
              <a:solidFill>
                <a:schemeClr val="bg1"/>
              </a:solidFill>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Spray pattern</a:t>
            </a:r>
          </a:p>
          <a:p>
            <a:pPr marL="1257300" lvl="2" indent="-342900" algn="just" eaLnBrk="0" hangingPunct="0">
              <a:buFontTx/>
              <a:buAutoNum type="arabicPeriod"/>
              <a:tabLst>
                <a:tab pos="1485900" algn="l"/>
              </a:tabLst>
            </a:pPr>
            <a:r>
              <a:rPr lang="en-US" sz="2100" b="1" dirty="0" smtClean="0">
                <a:latin typeface="Times New Roman" pitchFamily="18" charset="0"/>
              </a:rPr>
              <a:t>  Aerosol valve discharge rate</a:t>
            </a:r>
            <a:endParaRPr lang="en-US" sz="2100" dirty="0" smtClean="0">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a:t>
            </a:r>
            <a:r>
              <a:rPr lang="en-US" sz="2100" b="1" dirty="0" smtClean="0">
                <a:latin typeface="Times New Roman" pitchFamily="18" charset="0"/>
              </a:rPr>
              <a:t>Dosage with metered valves</a:t>
            </a:r>
            <a:endParaRPr lang="en-US" sz="2100" dirty="0" smtClean="0">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Net </a:t>
            </a:r>
            <a:r>
              <a:rPr lang="en-US" sz="2100" b="1" dirty="0" smtClean="0">
                <a:latin typeface="Times New Roman" pitchFamily="18" charset="0"/>
              </a:rPr>
              <a:t>contents</a:t>
            </a:r>
            <a:endParaRPr lang="en-US" sz="2100" dirty="0" smtClean="0">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a:t>
            </a:r>
            <a:r>
              <a:rPr lang="en-US" sz="2100" b="1" dirty="0" smtClean="0">
                <a:latin typeface="Times New Roman" pitchFamily="18" charset="0"/>
              </a:rPr>
              <a:t>Foam stability</a:t>
            </a:r>
            <a:endParaRPr lang="en-US" sz="2100" dirty="0" smtClean="0">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Particle size determination</a:t>
            </a:r>
            <a:endParaRPr lang="en-US" sz="2100" dirty="0" smtClean="0">
              <a:latin typeface="Times New Roman" pitchFamily="18" charset="0"/>
            </a:endParaRPr>
          </a:p>
          <a:p>
            <a:pPr marL="1257300" lvl="2" indent="-342900" algn="just" eaLnBrk="0" hangingPunct="0">
              <a:buFontTx/>
              <a:buAutoNum type="arabicPeriod"/>
              <a:tabLst>
                <a:tab pos="1485900" algn="l"/>
              </a:tabLst>
            </a:pPr>
            <a:r>
              <a:rPr lang="en-US" sz="2100" b="1" dirty="0" smtClean="0">
                <a:latin typeface="Times New Roman" pitchFamily="18" charset="0"/>
              </a:rPr>
              <a:t>  Leakage </a:t>
            </a:r>
            <a:endParaRPr lang="en-US" sz="2100" dirty="0" smtClean="0">
              <a:latin typeface="Times New Roman" pitchFamily="18" charset="0"/>
            </a:endParaRPr>
          </a:p>
          <a:p>
            <a:pPr marL="800100" lvl="1" indent="-342900" algn="just" eaLnBrk="0" hangingPunct="0">
              <a:tabLst>
                <a:tab pos="1485900" algn="l"/>
              </a:tabLst>
            </a:pPr>
            <a:r>
              <a:rPr lang="en-US" sz="2100" b="1" dirty="0" smtClean="0">
                <a:solidFill>
                  <a:srgbClr val="7030A0"/>
                </a:solidFill>
                <a:latin typeface="Times New Roman" pitchFamily="18" charset="0"/>
              </a:rPr>
              <a:t>D.  Biologic characteristics</a:t>
            </a:r>
            <a:endParaRPr lang="en-US" sz="2100" dirty="0" smtClean="0">
              <a:solidFill>
                <a:srgbClr val="7030A0"/>
              </a:solidFill>
              <a:latin typeface="Times New Roman" pitchFamily="18" charset="0"/>
            </a:endParaRPr>
          </a:p>
          <a:p>
            <a:pPr marL="800100" lvl="1" indent="-342900" algn="just" eaLnBrk="0" hangingPunct="0">
              <a:tabLst>
                <a:tab pos="1485900" algn="l"/>
              </a:tabLst>
            </a:pPr>
            <a:r>
              <a:rPr lang="en-US" sz="2100" b="1" dirty="0" smtClean="0">
                <a:solidFill>
                  <a:srgbClr val="7030A0"/>
                </a:solidFill>
                <a:latin typeface="Times New Roman" pitchFamily="18" charset="0"/>
              </a:rPr>
              <a:t>E.  Therapeutic activity</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pPr eaLnBrk="0" hangingPunct="0">
              <a:buNone/>
            </a:pPr>
            <a:r>
              <a:rPr lang="en-US" sz="4000" b="1" dirty="0" smtClean="0">
                <a:solidFill>
                  <a:srgbClr val="7030A0"/>
                </a:solidFill>
                <a:latin typeface="Times New Roman" pitchFamily="18" charset="0"/>
              </a:rPr>
              <a:t>   Flame </a:t>
            </a:r>
            <a:r>
              <a:rPr lang="en-US" sz="4000" b="1" dirty="0" smtClean="0">
                <a:solidFill>
                  <a:srgbClr val="7030A0"/>
                </a:solidFill>
                <a:latin typeface="Times New Roman" pitchFamily="18" charset="0"/>
              </a:rPr>
              <a:t>Projection </a:t>
            </a:r>
            <a:endParaRPr lang="en-US" sz="4000" b="1" dirty="0" smtClean="0">
              <a:solidFill>
                <a:srgbClr val="7030A0"/>
              </a:solidFill>
              <a:latin typeface="Times New Roman" pitchFamily="18" charset="0"/>
            </a:endParaRPr>
          </a:p>
          <a:p>
            <a:pPr algn="just" eaLnBrk="0" hangingPunct="0">
              <a:buFont typeface="Wingdings" pitchFamily="2" charset="2"/>
              <a:buChar char="ü"/>
            </a:pPr>
            <a:r>
              <a:rPr lang="en-US" sz="3000" dirty="0" smtClean="0">
                <a:latin typeface="Times New Roman" pitchFamily="18" charset="0"/>
              </a:rPr>
              <a:t>	This </a:t>
            </a:r>
            <a:r>
              <a:rPr lang="en-US" sz="3000" dirty="0" smtClean="0">
                <a:latin typeface="Times New Roman" pitchFamily="18" charset="0"/>
              </a:rPr>
              <a:t>test indicates the </a:t>
            </a:r>
          </a:p>
          <a:p>
            <a:pPr algn="just" eaLnBrk="0" hangingPunct="0">
              <a:buNone/>
            </a:pPr>
            <a:r>
              <a:rPr lang="en-US" sz="3000" dirty="0" smtClean="0">
                <a:latin typeface="Times New Roman" pitchFamily="18" charset="0"/>
              </a:rPr>
              <a:t>	</a:t>
            </a:r>
            <a:r>
              <a:rPr lang="en-US" sz="3000" dirty="0" smtClean="0">
                <a:latin typeface="Times New Roman" pitchFamily="18" charset="0"/>
              </a:rPr>
              <a:t>	effect </a:t>
            </a:r>
            <a:r>
              <a:rPr lang="en-US" sz="3000" dirty="0" smtClean="0">
                <a:latin typeface="Times New Roman" pitchFamily="18" charset="0"/>
              </a:rPr>
              <a:t>of an aerosol  </a:t>
            </a:r>
            <a:endParaRPr lang="en-US" sz="3000" dirty="0" smtClean="0">
              <a:latin typeface="Times New Roman" pitchFamily="18" charset="0"/>
            </a:endParaRPr>
          </a:p>
          <a:p>
            <a:pPr algn="just" eaLnBrk="0" hangingPunct="0">
              <a:buNone/>
            </a:pPr>
            <a:r>
              <a:rPr lang="en-US" sz="3000" dirty="0" smtClean="0">
                <a:latin typeface="Times New Roman" pitchFamily="18" charset="0"/>
              </a:rPr>
              <a:t>		formulation on the </a:t>
            </a:r>
          </a:p>
          <a:p>
            <a:pPr algn="just" eaLnBrk="0" hangingPunct="0">
              <a:buNone/>
            </a:pPr>
            <a:r>
              <a:rPr lang="en-US" sz="3000" dirty="0" smtClean="0">
                <a:latin typeface="Times New Roman" pitchFamily="18" charset="0"/>
              </a:rPr>
              <a:t>		extension of an open </a:t>
            </a:r>
          </a:p>
          <a:p>
            <a:pPr algn="just" eaLnBrk="0" hangingPunct="0">
              <a:buNone/>
            </a:pPr>
            <a:r>
              <a:rPr lang="en-US" sz="3000" dirty="0" smtClean="0">
                <a:latin typeface="Times New Roman" pitchFamily="18" charset="0"/>
              </a:rPr>
              <a:t>	</a:t>
            </a:r>
            <a:r>
              <a:rPr lang="en-US" sz="3000" dirty="0" smtClean="0">
                <a:latin typeface="Times New Roman" pitchFamily="18" charset="0"/>
              </a:rPr>
              <a:t>	flame</a:t>
            </a:r>
            <a:r>
              <a:rPr lang="en-US" sz="3000" dirty="0" smtClean="0">
                <a:latin typeface="Times New Roman" pitchFamily="18" charset="0"/>
              </a:rPr>
              <a:t>.</a:t>
            </a:r>
          </a:p>
          <a:p>
            <a:pPr algn="just" eaLnBrk="0" hangingPunct="0"/>
            <a:endParaRPr lang="en-US" sz="3000" dirty="0" smtClean="0">
              <a:latin typeface="Times New Roman" pitchFamily="18" charset="0"/>
            </a:endParaRPr>
          </a:p>
          <a:p>
            <a:pPr algn="just" eaLnBrk="0" hangingPunct="0">
              <a:buFont typeface="Wingdings" pitchFamily="2" charset="2"/>
              <a:buChar char="ü"/>
            </a:pPr>
            <a:r>
              <a:rPr lang="en-US" sz="3000" dirty="0" smtClean="0">
                <a:latin typeface="Times New Roman" pitchFamily="18" charset="0"/>
              </a:rPr>
              <a:t>      Product </a:t>
            </a:r>
            <a:r>
              <a:rPr lang="en-US" sz="3000" dirty="0" smtClean="0">
                <a:latin typeface="Times New Roman" pitchFamily="18" charset="0"/>
              </a:rPr>
              <a:t>is sprayed for 4 sec. into flame.</a:t>
            </a:r>
          </a:p>
          <a:p>
            <a:pPr algn="just" eaLnBrk="0" hangingPunct="0"/>
            <a:endParaRPr lang="en-US" sz="3000" dirty="0" smtClean="0">
              <a:latin typeface="Times New Roman" pitchFamily="18" charset="0"/>
            </a:endParaRPr>
          </a:p>
          <a:p>
            <a:pPr algn="just" eaLnBrk="0" hangingPunct="0">
              <a:buFont typeface="Wingdings" pitchFamily="2" charset="2"/>
              <a:buChar char="ü"/>
            </a:pPr>
            <a:r>
              <a:rPr lang="en-US" sz="3000" dirty="0" smtClean="0">
                <a:latin typeface="Times New Roman" pitchFamily="18" charset="0"/>
              </a:rPr>
              <a:t>      Depending </a:t>
            </a:r>
            <a:r>
              <a:rPr lang="en-US" sz="3000" dirty="0" smtClean="0">
                <a:latin typeface="Times New Roman" pitchFamily="18" charset="0"/>
              </a:rPr>
              <a:t>on the nature of formulation, the 	fame is extended, and exact length was 	measured with ruler.</a:t>
            </a:r>
          </a:p>
          <a:p>
            <a:endParaRPr lang="en-US" dirty="0"/>
          </a:p>
        </p:txBody>
      </p:sp>
      <p:pic>
        <p:nvPicPr>
          <p:cNvPr id="4" name="Picture 4"/>
          <p:cNvPicPr>
            <a:picLocks noChangeAspect="1" noChangeArrowheads="1"/>
          </p:cNvPicPr>
          <p:nvPr/>
        </p:nvPicPr>
        <p:blipFill>
          <a:blip r:embed="rId2"/>
          <a:srcRect/>
          <a:stretch>
            <a:fillRect/>
          </a:stretch>
        </p:blipFill>
        <p:spPr bwMode="auto">
          <a:xfrm>
            <a:off x="4953000" y="152400"/>
            <a:ext cx="4038600"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normAutofit fontScale="92500" lnSpcReduction="10000"/>
          </a:bodyPr>
          <a:lstStyle/>
          <a:p>
            <a:pPr algn="just" eaLnBrk="0" hangingPunct="0">
              <a:buNone/>
            </a:pPr>
            <a:r>
              <a:rPr lang="en-US" sz="4000" b="1" dirty="0" smtClean="0">
                <a:solidFill>
                  <a:srgbClr val="7030A0"/>
                </a:solidFill>
                <a:latin typeface="Times New Roman" pitchFamily="18" charset="0"/>
                <a:cs typeface="Times New Roman" pitchFamily="18" charset="0"/>
              </a:rPr>
              <a:t>Flash </a:t>
            </a:r>
            <a:r>
              <a:rPr lang="en-US" sz="4000" b="1" dirty="0" smtClean="0">
                <a:solidFill>
                  <a:srgbClr val="7030A0"/>
                </a:solidFill>
                <a:latin typeface="Times New Roman" pitchFamily="18" charset="0"/>
                <a:cs typeface="Times New Roman" pitchFamily="18" charset="0"/>
              </a:rPr>
              <a:t>point</a:t>
            </a:r>
            <a:endParaRPr lang="en-US" sz="4000" dirty="0" smtClean="0">
              <a:solidFill>
                <a:srgbClr val="7030A0"/>
              </a:solidFill>
              <a:latin typeface="Times New Roman" pitchFamily="18" charset="0"/>
              <a:cs typeface="Times New Roman" pitchFamily="18" charset="0"/>
            </a:endParaRPr>
          </a:p>
          <a:p>
            <a:pPr algn="just" eaLnBrk="0" hangingPunct="0">
              <a:buFontTx/>
              <a:buChar char="•"/>
            </a:pPr>
            <a:r>
              <a:rPr lang="en-US" b="1" dirty="0" smtClean="0">
                <a:solidFill>
                  <a:srgbClr val="FFFF0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Determined by using standard Tag Open Cap </a:t>
            </a:r>
            <a:endParaRPr lang="en-US" b="1" dirty="0" smtClean="0">
              <a:latin typeface="Times New Roman" pitchFamily="18" charset="0"/>
              <a:cs typeface="Times New Roman" pitchFamily="18" charset="0"/>
            </a:endParaRPr>
          </a:p>
          <a:p>
            <a:pPr algn="just" eaLnBrk="0" hangingPunct="0">
              <a:buNone/>
            </a:pPr>
            <a:r>
              <a:rPr lang="en-US" b="1" dirty="0" smtClean="0">
                <a:solidFill>
                  <a:srgbClr val="FF5050"/>
                </a:solidFill>
                <a:latin typeface="Times New Roman" pitchFamily="18" charset="0"/>
                <a:cs typeface="Times New Roman" pitchFamily="18" charset="0"/>
              </a:rPr>
              <a:t>	</a:t>
            </a:r>
            <a:r>
              <a:rPr lang="en-US" b="1" dirty="0" smtClean="0">
                <a:solidFill>
                  <a:srgbClr val="FF5050"/>
                </a:solidFill>
                <a:latin typeface="Times New Roman" pitchFamily="18" charset="0"/>
                <a:cs typeface="Times New Roman" pitchFamily="18" charset="0"/>
              </a:rPr>
              <a:t>  </a:t>
            </a:r>
            <a:r>
              <a:rPr lang="en-US" b="1" dirty="0" smtClean="0">
                <a:latin typeface="Times New Roman" pitchFamily="18" charset="0"/>
                <a:cs typeface="Times New Roman" pitchFamily="18" charset="0"/>
              </a:rPr>
              <a:t>Apparatus</a:t>
            </a:r>
            <a:r>
              <a:rPr lang="en-US" b="1" dirty="0" smtClean="0">
                <a:latin typeface="Times New Roman" pitchFamily="18" charset="0"/>
                <a:cs typeface="Times New Roman" pitchFamily="18" charset="0"/>
              </a:rPr>
              <a:t>.</a:t>
            </a:r>
          </a:p>
          <a:p>
            <a:pPr lvl="1" algn="just" eaLnBrk="0" hangingPunct="0">
              <a:buNone/>
            </a:pPr>
            <a:endParaRPr lang="en-US" sz="3200" dirty="0" smtClean="0">
              <a:solidFill>
                <a:srgbClr val="FFFF00"/>
              </a:solidFill>
              <a:latin typeface="Times New Roman" pitchFamily="18" charset="0"/>
              <a:cs typeface="Times New Roman" pitchFamily="18" charset="0"/>
            </a:endParaRPr>
          </a:p>
          <a:p>
            <a:pPr lvl="1" algn="just" eaLnBrk="0" hangingPunct="0">
              <a:buNone/>
            </a:pPr>
            <a:r>
              <a:rPr lang="en-US" sz="3200" b="1" dirty="0" smtClean="0">
                <a:latin typeface="Times New Roman" pitchFamily="18" charset="0"/>
                <a:cs typeface="Times New Roman" pitchFamily="18" charset="0"/>
              </a:rPr>
              <a:t>Step </a:t>
            </a:r>
            <a:r>
              <a:rPr lang="en-US" sz="3200" b="1" dirty="0" smtClean="0">
                <a:latin typeface="Times New Roman" pitchFamily="18" charset="0"/>
                <a:cs typeface="Times New Roman" pitchFamily="18" charset="0"/>
              </a:rPr>
              <a:t>involves are </a:t>
            </a:r>
            <a:r>
              <a:rPr lang="en-US" sz="3200" dirty="0" smtClean="0">
                <a:latin typeface="Times New Roman" pitchFamily="18" charset="0"/>
                <a:cs typeface="Times New Roman" pitchFamily="18" charset="0"/>
                <a:sym typeface="Wingdings" pitchFamily="2" charset="2"/>
              </a:rPr>
              <a:t></a:t>
            </a:r>
            <a:endParaRPr lang="en-US" sz="3200" dirty="0" smtClean="0">
              <a:latin typeface="Times New Roman" pitchFamily="18" charset="0"/>
              <a:cs typeface="Times New Roman" pitchFamily="18" charset="0"/>
            </a:endParaRPr>
          </a:p>
          <a:p>
            <a:pPr lvl="1" algn="just" eaLnBrk="0" hangingPunct="0"/>
            <a:endParaRPr lang="en-US" sz="3200" dirty="0" smtClean="0">
              <a:solidFill>
                <a:srgbClr val="FFFF00"/>
              </a:solidFill>
              <a:latin typeface="Times New Roman" pitchFamily="18" charset="0"/>
              <a:cs typeface="Times New Roman" pitchFamily="18" charset="0"/>
            </a:endParaRPr>
          </a:p>
          <a:p>
            <a:pPr lvl="1" algn="just" eaLnBrk="0" hangingPunct="0">
              <a:buFontTx/>
              <a:buChar char="•"/>
            </a:pPr>
            <a:r>
              <a:rPr lang="en-US" sz="3200" dirty="0" smtClean="0">
                <a:latin typeface="Times New Roman" pitchFamily="18" charset="0"/>
                <a:cs typeface="Times New Roman" pitchFamily="18" charset="0"/>
              </a:rPr>
              <a:t>Aerosol </a:t>
            </a:r>
            <a:r>
              <a:rPr lang="en-US" sz="3200" dirty="0" smtClean="0">
                <a:latin typeface="Times New Roman" pitchFamily="18" charset="0"/>
                <a:cs typeface="Times New Roman" pitchFamily="18" charset="0"/>
              </a:rPr>
              <a:t>product is chilled to temperature of       - 25 </a:t>
            </a:r>
            <a:r>
              <a:rPr lang="en-US" sz="3200" baseline="30000" dirty="0" smtClean="0">
                <a:latin typeface="Times New Roman" pitchFamily="18" charset="0"/>
                <a:cs typeface="Times New Roman" pitchFamily="18" charset="0"/>
              </a:rPr>
              <a:t>0</a:t>
            </a:r>
            <a:r>
              <a:rPr lang="en-US" sz="3200" dirty="0" smtClean="0">
                <a:latin typeface="Times New Roman" pitchFamily="18" charset="0"/>
                <a:cs typeface="Times New Roman" pitchFamily="18" charset="0"/>
              </a:rPr>
              <a:t> F and transferred to the test apparatus.</a:t>
            </a:r>
          </a:p>
          <a:p>
            <a:pPr lvl="1" algn="just" eaLnBrk="0" hangingPunct="0">
              <a:buFontTx/>
              <a:buChar char="•"/>
            </a:pPr>
            <a:r>
              <a:rPr lang="en-US" sz="3200" dirty="0" smtClean="0">
                <a:latin typeface="Times New Roman" pitchFamily="18" charset="0"/>
                <a:cs typeface="Times New Roman" pitchFamily="18" charset="0"/>
              </a:rPr>
              <a:t>Temperature </a:t>
            </a:r>
            <a:r>
              <a:rPr lang="en-US" sz="3200" dirty="0" smtClean="0">
                <a:latin typeface="Times New Roman" pitchFamily="18" charset="0"/>
                <a:cs typeface="Times New Roman" pitchFamily="18" charset="0"/>
              </a:rPr>
              <a:t>of test liquid increased slowly,   and the temperature at which the vapors ignite is taken a flash point.</a:t>
            </a:r>
          </a:p>
          <a:p>
            <a:pPr lvl="1" algn="just" eaLnBrk="0" hangingPunct="0">
              <a:buFontTx/>
              <a:buChar char="•"/>
            </a:pPr>
            <a:r>
              <a:rPr lang="en-US" sz="3200" dirty="0" smtClean="0">
                <a:latin typeface="Times New Roman" pitchFamily="18" charset="0"/>
                <a:cs typeface="Times New Roman" pitchFamily="18" charset="0"/>
              </a:rPr>
              <a:t>Calculated </a:t>
            </a:r>
            <a:r>
              <a:rPr lang="en-US" sz="3200" dirty="0" smtClean="0">
                <a:latin typeface="Times New Roman" pitchFamily="18" charset="0"/>
                <a:cs typeface="Times New Roman" pitchFamily="18" charset="0"/>
              </a:rPr>
              <a:t>for flammable component, which in case of topical hydrocarbons.</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lgn="just" eaLnBrk="0" hangingPunct="0">
              <a:buNone/>
            </a:pPr>
            <a:r>
              <a:rPr lang="en-US" sz="4000" b="1" dirty="0" smtClean="0">
                <a:solidFill>
                  <a:srgbClr val="7030A0"/>
                </a:solidFill>
                <a:latin typeface="Times New Roman" pitchFamily="18" charset="0"/>
              </a:rPr>
              <a:t>Vapor pressure</a:t>
            </a:r>
            <a:r>
              <a:rPr lang="en-US" b="1" dirty="0" smtClean="0">
                <a:solidFill>
                  <a:srgbClr val="7030A0"/>
                </a:solidFill>
                <a:latin typeface="Times New Roman" pitchFamily="18" charset="0"/>
              </a:rPr>
              <a:t> </a:t>
            </a:r>
          </a:p>
          <a:p>
            <a:pPr algn="just" eaLnBrk="0" hangingPunct="0"/>
            <a:endParaRPr lang="en-US" dirty="0" smtClean="0">
              <a:latin typeface="Times New Roman" pitchFamily="18" charset="0"/>
            </a:endParaRPr>
          </a:p>
          <a:p>
            <a:pPr algn="just" eaLnBrk="0" hangingPunct="0"/>
            <a:r>
              <a:rPr lang="en-US" dirty="0" smtClean="0">
                <a:latin typeface="Times New Roman" pitchFamily="18" charset="0"/>
              </a:rPr>
              <a:t>Determined by </a:t>
            </a:r>
            <a:r>
              <a:rPr lang="en-US" b="1" u="sng" dirty="0" smtClean="0">
                <a:solidFill>
                  <a:srgbClr val="0070C0"/>
                </a:solidFill>
                <a:latin typeface="Times New Roman" pitchFamily="18" charset="0"/>
              </a:rPr>
              <a:t>pressure gauge </a:t>
            </a:r>
          </a:p>
          <a:p>
            <a:pPr algn="just" eaLnBrk="0" hangingPunct="0"/>
            <a:endParaRPr lang="en-US" dirty="0" smtClean="0">
              <a:latin typeface="Times New Roman" pitchFamily="18" charset="0"/>
            </a:endParaRPr>
          </a:p>
          <a:p>
            <a:pPr algn="just" eaLnBrk="0" hangingPunct="0"/>
            <a:r>
              <a:rPr lang="en-US" dirty="0" smtClean="0">
                <a:latin typeface="Times New Roman" pitchFamily="18" charset="0"/>
              </a:rPr>
              <a:t>Variation in pressure indicates the presence of air in headspace.</a:t>
            </a:r>
          </a:p>
          <a:p>
            <a:pPr algn="just" eaLnBrk="0" hangingPunct="0"/>
            <a:endParaRPr lang="en-US" dirty="0" smtClean="0">
              <a:latin typeface="Times New Roman" pitchFamily="18" charset="0"/>
            </a:endParaRPr>
          </a:p>
          <a:p>
            <a:pPr algn="just" eaLnBrk="0" hangingPunct="0"/>
            <a:r>
              <a:rPr lang="en-US" dirty="0" smtClean="0">
                <a:latin typeface="Times New Roman" pitchFamily="18" charset="0"/>
              </a:rPr>
              <a:t>A can punctuating device is available for accurately measuring vapor pressure.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124200" cy="944562"/>
          </a:xfrm>
        </p:spPr>
        <p:txBody>
          <a:bodyPr>
            <a:normAutofit fontScale="90000"/>
          </a:bodyPr>
          <a:lstStyle/>
          <a:p>
            <a:pPr lvl="0" fontAlgn="base">
              <a:spcAft>
                <a:spcPct val="0"/>
              </a:spcAft>
            </a:pPr>
            <a:r>
              <a:rPr lang="en-US" sz="6000" dirty="0" smtClean="0">
                <a:solidFill>
                  <a:srgbClr val="FF5050"/>
                </a:solidFill>
                <a:latin typeface="Monotype Corsiva" pitchFamily="66" charset="0"/>
                <a:ea typeface="+mn-ea"/>
                <a:cs typeface="+mn-cs"/>
              </a:rPr>
              <a:t/>
            </a:r>
            <a:br>
              <a:rPr lang="en-US" sz="6000" dirty="0" smtClean="0">
                <a:solidFill>
                  <a:srgbClr val="FF5050"/>
                </a:solidFill>
                <a:latin typeface="Monotype Corsiva" pitchFamily="66" charset="0"/>
                <a:ea typeface="+mn-ea"/>
                <a:cs typeface="+mn-cs"/>
              </a:rPr>
            </a:br>
            <a:r>
              <a:rPr lang="en-US" sz="6000" b="1" dirty="0" smtClean="0">
                <a:solidFill>
                  <a:srgbClr val="002060"/>
                </a:solidFill>
                <a:latin typeface="Monotype Corsiva" pitchFamily="66" charset="0"/>
                <a:ea typeface="+mn-ea"/>
                <a:cs typeface="+mn-cs"/>
              </a:rPr>
              <a:t>Definition</a:t>
            </a:r>
            <a:r>
              <a:rPr lang="en-US" sz="6000" dirty="0" smtClean="0">
                <a:latin typeface="Monotype Corsiva" pitchFamily="66" charset="0"/>
                <a:ea typeface="+mn-ea"/>
                <a:cs typeface="+mn-cs"/>
              </a:rPr>
              <a:t/>
            </a:r>
            <a:br>
              <a:rPr lang="en-US" sz="6000" dirty="0" smtClean="0">
                <a:latin typeface="Monotype Corsiva" pitchFamily="66" charset="0"/>
                <a:ea typeface="+mn-ea"/>
                <a:cs typeface="+mn-cs"/>
              </a:rPr>
            </a:br>
            <a:endParaRPr lang="en-US" dirty="0"/>
          </a:p>
        </p:txBody>
      </p:sp>
      <p:sp>
        <p:nvSpPr>
          <p:cNvPr id="3" name="Content Placeholder 2"/>
          <p:cNvSpPr>
            <a:spLocks noGrp="1"/>
          </p:cNvSpPr>
          <p:nvPr>
            <p:ph idx="1"/>
          </p:nvPr>
        </p:nvSpPr>
        <p:spPr/>
        <p:txBody>
          <a:bodyPr/>
          <a:lstStyle/>
          <a:p>
            <a:pPr marL="457200" lvl="1" indent="0" algn="just" fontAlgn="base">
              <a:spcBef>
                <a:spcPct val="0"/>
              </a:spcBef>
              <a:spcAft>
                <a:spcPct val="0"/>
              </a:spcAft>
              <a:buFont typeface="Wingdings" pitchFamily="2" charset="2"/>
              <a:buChar char="ü"/>
            </a:pPr>
            <a:r>
              <a:rPr lang="en-US" sz="3600" dirty="0" smtClean="0">
                <a:latin typeface="Microsoft Sans Serif" pitchFamily="34" charset="0"/>
              </a:rPr>
              <a:t> </a:t>
            </a:r>
            <a:r>
              <a:rPr lang="en-US" sz="3600" dirty="0" smtClean="0">
                <a:latin typeface="Times New Roman" pitchFamily="18" charset="0"/>
                <a:cs typeface="Times New Roman" pitchFamily="18" charset="0"/>
              </a:rPr>
              <a:t>Packaging of therapeutic active ingredients in a pressurized system.</a:t>
            </a:r>
          </a:p>
          <a:p>
            <a:pPr marL="457200" lvl="1" indent="0" algn="just" fontAlgn="base">
              <a:spcBef>
                <a:spcPct val="0"/>
              </a:spcBef>
              <a:spcAft>
                <a:spcPct val="0"/>
              </a:spcAft>
              <a:buNone/>
            </a:pPr>
            <a:r>
              <a:rPr lang="en-US" sz="3600" dirty="0" smtClean="0">
                <a:latin typeface="Times New Roman" pitchFamily="18" charset="0"/>
                <a:cs typeface="Times New Roman" pitchFamily="18" charset="0"/>
              </a:rPr>
              <a:t> </a:t>
            </a:r>
          </a:p>
          <a:p>
            <a:pPr marL="457200" lvl="1" indent="0" algn="just" fontAlgn="base">
              <a:spcBef>
                <a:spcPct val="0"/>
              </a:spcBef>
              <a:spcAft>
                <a:spcPct val="0"/>
              </a:spcAft>
              <a:buFont typeface="Wingdings" pitchFamily="2" charset="2"/>
              <a:buChar char="ü"/>
            </a:pPr>
            <a:r>
              <a:rPr lang="en-US" sz="3600" dirty="0" smtClean="0">
                <a:latin typeface="Times New Roman" pitchFamily="18" charset="0"/>
                <a:cs typeface="Times New Roman" pitchFamily="18" charset="0"/>
              </a:rPr>
              <a:t>   Aerosols are depends on the power of compressed or liquefied gas to expel the contents from containers.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77000"/>
          </a:xfrm>
        </p:spPr>
        <p:txBody>
          <a:bodyPr>
            <a:normAutofit/>
          </a:bodyPr>
          <a:lstStyle/>
          <a:p>
            <a:pPr eaLnBrk="0" hangingPunct="0">
              <a:buNone/>
            </a:pPr>
            <a:r>
              <a:rPr lang="en-US" sz="4000" b="1" dirty="0" smtClean="0">
                <a:solidFill>
                  <a:srgbClr val="7030A0"/>
                </a:solidFill>
                <a:latin typeface="Times New Roman" pitchFamily="18" charset="0"/>
              </a:rPr>
              <a:t>Density</a:t>
            </a:r>
          </a:p>
          <a:p>
            <a:pPr eaLnBrk="0" hangingPunct="0">
              <a:buNone/>
            </a:pPr>
            <a:r>
              <a:rPr lang="en-US" dirty="0" smtClean="0">
                <a:latin typeface="Times New Roman" pitchFamily="18" charset="0"/>
              </a:rPr>
              <a:t>Determined </a:t>
            </a:r>
            <a:r>
              <a:rPr lang="en-US" dirty="0" smtClean="0">
                <a:latin typeface="Times New Roman" pitchFamily="18" charset="0"/>
              </a:rPr>
              <a:t>by  </a:t>
            </a:r>
            <a:r>
              <a:rPr lang="en-US" b="1" i="1" u="sng" dirty="0" smtClean="0">
                <a:latin typeface="Times New Roman" pitchFamily="18" charset="0"/>
              </a:rPr>
              <a:t>hydrometer or a pycnometer.</a:t>
            </a:r>
            <a:endParaRPr lang="en-US" dirty="0" smtClean="0">
              <a:latin typeface="Times New Roman" pitchFamily="18" charset="0"/>
            </a:endParaRPr>
          </a:p>
          <a:p>
            <a:pPr eaLnBrk="0" hangingPunct="0">
              <a:buNone/>
            </a:pPr>
            <a:r>
              <a:rPr lang="en-US" b="1" dirty="0" smtClean="0">
                <a:solidFill>
                  <a:schemeClr val="accent2"/>
                </a:solidFill>
                <a:latin typeface="Times New Roman" pitchFamily="18" charset="0"/>
              </a:rPr>
              <a:t>Step </a:t>
            </a:r>
            <a:r>
              <a:rPr lang="en-US" b="1" dirty="0" smtClean="0">
                <a:solidFill>
                  <a:schemeClr val="accent2"/>
                </a:solidFill>
                <a:latin typeface="Times New Roman" pitchFamily="18" charset="0"/>
              </a:rPr>
              <a:t>involves are </a:t>
            </a:r>
            <a:r>
              <a:rPr lang="en-US" dirty="0" smtClean="0">
                <a:solidFill>
                  <a:schemeClr val="accent2"/>
                </a:solidFill>
                <a:latin typeface="Times New Roman" pitchFamily="18" charset="0"/>
                <a:sym typeface="Wingdings" pitchFamily="2" charset="2"/>
              </a:rPr>
              <a:t></a:t>
            </a:r>
            <a:endParaRPr lang="en-US" dirty="0" smtClean="0">
              <a:solidFill>
                <a:schemeClr val="accent2"/>
              </a:solidFill>
              <a:latin typeface="Times New Roman" pitchFamily="18" charset="0"/>
            </a:endParaRPr>
          </a:p>
          <a:p>
            <a:pPr lvl="1" eaLnBrk="0" hangingPunct="0">
              <a:buFontTx/>
              <a:buChar char="•"/>
            </a:pPr>
            <a:r>
              <a:rPr lang="en-US" sz="3000" dirty="0" smtClean="0">
                <a:latin typeface="Times New Roman" pitchFamily="18" charset="0"/>
                <a:sym typeface="Wingdings" pitchFamily="2" charset="2"/>
              </a:rPr>
              <a:t> A pressure tube is fitted with metal fingers               and hoke valve, which allow for the    introduction of liquids under pressure.</a:t>
            </a:r>
          </a:p>
          <a:p>
            <a:pPr lvl="1" eaLnBrk="0" hangingPunct="0">
              <a:buFontTx/>
              <a:buChar char="•"/>
            </a:pPr>
            <a:r>
              <a:rPr lang="en-US" sz="3000" dirty="0" smtClean="0">
                <a:latin typeface="Times New Roman" pitchFamily="18" charset="0"/>
                <a:sym typeface="Wingdings" pitchFamily="2" charset="2"/>
              </a:rPr>
              <a:t> The hydrometer is placed in to the glass     pressure tube.</a:t>
            </a:r>
          </a:p>
          <a:p>
            <a:pPr lvl="1" eaLnBrk="0" hangingPunct="0">
              <a:buFontTx/>
              <a:buChar char="•"/>
            </a:pPr>
            <a:r>
              <a:rPr lang="en-US" sz="3000" dirty="0" smtClean="0">
                <a:latin typeface="Times New Roman" pitchFamily="18" charset="0"/>
                <a:sym typeface="Wingdings" pitchFamily="2" charset="2"/>
              </a:rPr>
              <a:t>Sufficient sample is introduced through the  valve to cause the hydrometer to rise half        way up the length of the tube.</a:t>
            </a:r>
          </a:p>
          <a:p>
            <a:pPr lvl="1" eaLnBrk="0" hangingPunct="0">
              <a:buFontTx/>
              <a:buChar char="•"/>
            </a:pPr>
            <a:r>
              <a:rPr lang="en-US" sz="3000" dirty="0" smtClean="0">
                <a:latin typeface="Times New Roman" pitchFamily="18" charset="0"/>
                <a:sym typeface="Wingdings" pitchFamily="2" charset="2"/>
              </a:rPr>
              <a:t>The density can be read directly.</a:t>
            </a:r>
            <a:r>
              <a:rPr lang="en-US" sz="3100" dirty="0" smtClean="0">
                <a:latin typeface="Times New Roman" pitchFamily="18" charset="0"/>
                <a:sym typeface="Wingdings" pitchFamily="2" charset="2"/>
              </a:rPr>
              <a:t> </a:t>
            </a:r>
            <a:endParaRPr lang="en-US" sz="3100" dirty="0">
              <a:latin typeface="Times New Roman" pitchFamily="18" charset="0"/>
              <a:sym typeface="Wingdings" pitchFamily="2" charset="2"/>
            </a:endParaRPr>
          </a:p>
        </p:txBody>
      </p:sp>
      <p:pic>
        <p:nvPicPr>
          <p:cNvPr id="4" name="Picture 4"/>
          <p:cNvPicPr>
            <a:picLocks noChangeAspect="1" noChangeArrowheads="1"/>
          </p:cNvPicPr>
          <p:nvPr/>
        </p:nvPicPr>
        <p:blipFill>
          <a:blip r:embed="rId2"/>
          <a:srcRect/>
          <a:stretch>
            <a:fillRect/>
          </a:stretch>
        </p:blipFill>
        <p:spPr bwMode="auto">
          <a:xfrm>
            <a:off x="7924800" y="228600"/>
            <a:ext cx="1066800" cy="647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lnSpcReduction="10000"/>
          </a:bodyPr>
          <a:lstStyle/>
          <a:p>
            <a:pPr algn="just" eaLnBrk="0" hangingPunct="0">
              <a:spcBef>
                <a:spcPct val="5000"/>
              </a:spcBef>
              <a:spcAft>
                <a:spcPct val="5000"/>
              </a:spcAft>
              <a:buNone/>
            </a:pPr>
            <a:r>
              <a:rPr lang="en-US" b="1" dirty="0" smtClean="0">
                <a:solidFill>
                  <a:srgbClr val="FF0000"/>
                </a:solidFill>
                <a:latin typeface="Times New Roman" pitchFamily="18" charset="0"/>
              </a:rPr>
              <a:t>Moisture content</a:t>
            </a:r>
          </a:p>
          <a:p>
            <a:pPr algn="just" eaLnBrk="0" hangingPunct="0">
              <a:spcBef>
                <a:spcPct val="5000"/>
              </a:spcBef>
              <a:spcAft>
                <a:spcPct val="5000"/>
              </a:spcAft>
            </a:pPr>
            <a:r>
              <a:rPr lang="en-US" sz="2800" dirty="0" smtClean="0">
                <a:latin typeface="Times New Roman" pitchFamily="18" charset="0"/>
              </a:rPr>
              <a:t>Method used </a:t>
            </a:r>
            <a:r>
              <a:rPr lang="en-US" sz="2800" dirty="0" smtClean="0">
                <a:solidFill>
                  <a:srgbClr val="FF3399"/>
                </a:solidFill>
                <a:latin typeface="Times New Roman" pitchFamily="18" charset="0"/>
              </a:rPr>
              <a:t> </a:t>
            </a:r>
            <a:r>
              <a:rPr lang="en-US" sz="2800" dirty="0" smtClean="0">
                <a:latin typeface="Times New Roman" pitchFamily="18" charset="0"/>
              </a:rPr>
              <a:t>-- </a:t>
            </a:r>
            <a:r>
              <a:rPr lang="en-US" sz="2800" dirty="0" smtClean="0">
                <a:solidFill>
                  <a:srgbClr val="FF3399"/>
                </a:solidFill>
                <a:latin typeface="Times New Roman" pitchFamily="18" charset="0"/>
              </a:rPr>
              <a:t> </a:t>
            </a:r>
            <a:r>
              <a:rPr lang="en-US" sz="2800" b="1" u="sng" dirty="0" smtClean="0">
                <a:solidFill>
                  <a:srgbClr val="7030A0"/>
                </a:solidFill>
                <a:latin typeface="Times New Roman" pitchFamily="18" charset="0"/>
              </a:rPr>
              <a:t>Karl Fischer method</a:t>
            </a:r>
            <a:endParaRPr lang="en-US" sz="2800" dirty="0" smtClean="0">
              <a:solidFill>
                <a:srgbClr val="7030A0"/>
              </a:solidFill>
              <a:latin typeface="Times New Roman" pitchFamily="18" charset="0"/>
            </a:endParaRPr>
          </a:p>
          <a:p>
            <a:pPr marL="2171700" lvl="4" indent="-342900" algn="just" eaLnBrk="0" hangingPunct="0">
              <a:spcBef>
                <a:spcPct val="5000"/>
              </a:spcBef>
              <a:spcAft>
                <a:spcPct val="5000"/>
              </a:spcAft>
              <a:buFont typeface="Wingdings" pitchFamily="2" charset="2"/>
              <a:buChar char="Ø"/>
            </a:pPr>
            <a:r>
              <a:rPr lang="en-US" sz="2800" dirty="0" smtClean="0">
                <a:solidFill>
                  <a:srgbClr val="7030A0"/>
                </a:solidFill>
                <a:latin typeface="Times New Roman" pitchFamily="18" charset="0"/>
              </a:rPr>
              <a:t>G. C has also been used</a:t>
            </a:r>
          </a:p>
          <a:p>
            <a:pPr algn="just" eaLnBrk="0" hangingPunct="0">
              <a:spcBef>
                <a:spcPct val="5000"/>
              </a:spcBef>
              <a:spcAft>
                <a:spcPct val="5000"/>
              </a:spcAft>
            </a:pPr>
            <a:r>
              <a:rPr lang="en-US" b="1" dirty="0" smtClean="0">
                <a:solidFill>
                  <a:srgbClr val="FF5050"/>
                </a:solidFill>
                <a:latin typeface="Times New Roman" pitchFamily="18" charset="0"/>
              </a:rPr>
              <a:t>Identification of propellants</a:t>
            </a:r>
          </a:p>
          <a:p>
            <a:pPr algn="just" eaLnBrk="0" hangingPunct="0">
              <a:spcBef>
                <a:spcPct val="5000"/>
              </a:spcBef>
              <a:spcAft>
                <a:spcPct val="5000"/>
              </a:spcAft>
              <a:buFont typeface="Wingdings" pitchFamily="2" charset="2"/>
              <a:buChar char="Ø"/>
            </a:pPr>
            <a:r>
              <a:rPr lang="en-US" sz="2800" dirty="0" smtClean="0">
                <a:latin typeface="Times New Roman" pitchFamily="18" charset="0"/>
              </a:rPr>
              <a:t>G.C,</a:t>
            </a:r>
          </a:p>
          <a:p>
            <a:pPr algn="just" eaLnBrk="0" hangingPunct="0">
              <a:spcBef>
                <a:spcPct val="5000"/>
              </a:spcBef>
              <a:spcAft>
                <a:spcPct val="5000"/>
              </a:spcAft>
              <a:buFont typeface="Wingdings" pitchFamily="2" charset="2"/>
              <a:buChar char="Ø"/>
            </a:pPr>
            <a:r>
              <a:rPr lang="en-US" sz="2800" dirty="0" smtClean="0">
                <a:latin typeface="Times New Roman" pitchFamily="18" charset="0"/>
              </a:rPr>
              <a:t>I.R </a:t>
            </a:r>
            <a:r>
              <a:rPr lang="en-US" sz="2800" dirty="0" smtClean="0">
                <a:latin typeface="Times New Roman" pitchFamily="18" charset="0"/>
              </a:rPr>
              <a:t>Spectrophotometry</a:t>
            </a:r>
            <a:endParaRPr lang="en-US" sz="2800" dirty="0" smtClean="0">
              <a:latin typeface="Times New Roman" pitchFamily="18" charset="0"/>
            </a:endParaRPr>
          </a:p>
          <a:p>
            <a:pPr algn="just" eaLnBrk="0" hangingPunct="0">
              <a:spcBef>
                <a:spcPct val="5000"/>
              </a:spcBef>
              <a:spcAft>
                <a:spcPct val="5000"/>
              </a:spcAft>
            </a:pPr>
            <a:r>
              <a:rPr lang="en-US" b="1" dirty="0" smtClean="0">
                <a:solidFill>
                  <a:srgbClr val="FF5050"/>
                </a:solidFill>
                <a:latin typeface="Times New Roman" pitchFamily="18" charset="0"/>
              </a:rPr>
              <a:t>Aerosol valve discharge rate </a:t>
            </a:r>
          </a:p>
          <a:p>
            <a:pPr algn="just" eaLnBrk="0" hangingPunct="0">
              <a:spcBef>
                <a:spcPct val="5000"/>
              </a:spcBef>
              <a:spcAft>
                <a:spcPct val="5000"/>
              </a:spcAft>
              <a:buBlip>
                <a:blip r:embed="rId2"/>
              </a:buBlip>
            </a:pPr>
            <a:r>
              <a:rPr lang="en-US" sz="2800" dirty="0" smtClean="0">
                <a:latin typeface="Times New Roman" pitchFamily="18" charset="0"/>
              </a:rPr>
              <a:t> Determined </a:t>
            </a:r>
            <a:r>
              <a:rPr lang="en-US" sz="2800" dirty="0" smtClean="0">
                <a:latin typeface="Times New Roman" pitchFamily="18" charset="0"/>
              </a:rPr>
              <a:t>by taking an aerosol known weight and    </a:t>
            </a:r>
            <a:r>
              <a:rPr lang="en-US" sz="2800" dirty="0" smtClean="0">
                <a:latin typeface="Times New Roman" pitchFamily="18" charset="0"/>
              </a:rPr>
              <a:t> discharging </a:t>
            </a:r>
            <a:r>
              <a:rPr lang="en-US" sz="2800" dirty="0" smtClean="0">
                <a:latin typeface="Times New Roman" pitchFamily="18" charset="0"/>
              </a:rPr>
              <a:t>the contents for  given time using standard 	apparatus. </a:t>
            </a:r>
          </a:p>
          <a:p>
            <a:pPr algn="just" eaLnBrk="0" hangingPunct="0">
              <a:spcBef>
                <a:spcPct val="5000"/>
              </a:spcBef>
              <a:spcAft>
                <a:spcPct val="5000"/>
              </a:spcAft>
              <a:buBlip>
                <a:blip r:embed="rId2"/>
              </a:buBlip>
            </a:pPr>
            <a:r>
              <a:rPr lang="en-US" sz="2800" dirty="0" smtClean="0">
                <a:solidFill>
                  <a:srgbClr val="FFFF00"/>
                </a:solidFill>
                <a:latin typeface="Times New Roman" pitchFamily="18" charset="0"/>
              </a:rPr>
              <a:t> </a:t>
            </a:r>
            <a:r>
              <a:rPr lang="en-US" sz="2800" dirty="0" smtClean="0">
                <a:latin typeface="Times New Roman" pitchFamily="18" charset="0"/>
              </a:rPr>
              <a:t>By </a:t>
            </a:r>
            <a:r>
              <a:rPr lang="en-US" sz="2800" dirty="0" smtClean="0">
                <a:latin typeface="Times New Roman" pitchFamily="18" charset="0"/>
              </a:rPr>
              <a:t>reweighing the container after time limit has expired, 	the change in weight per time dispensed is discharge </a:t>
            </a:r>
            <a:r>
              <a:rPr lang="en-US" sz="2800" dirty="0" smtClean="0">
                <a:latin typeface="Times New Roman" pitchFamily="18" charset="0"/>
              </a:rPr>
              <a:t> rate</a:t>
            </a:r>
            <a:r>
              <a:rPr lang="en-US" sz="2800" dirty="0" smtClean="0">
                <a:latin typeface="Times New Roman" pitchFamily="18" charset="0"/>
              </a:rPr>
              <a:t>,</a:t>
            </a:r>
          </a:p>
          <a:p>
            <a:pPr algn="just" eaLnBrk="0" hangingPunct="0">
              <a:buBlip>
                <a:blip r:embed="rId2"/>
              </a:buBlip>
            </a:pPr>
            <a:r>
              <a:rPr lang="en-US" sz="2800" dirty="0" smtClean="0">
                <a:solidFill>
                  <a:srgbClr val="FFFF00"/>
                </a:solidFill>
                <a:latin typeface="Times New Roman" pitchFamily="18" charset="0"/>
              </a:rPr>
              <a:t> </a:t>
            </a:r>
            <a:r>
              <a:rPr lang="en-US" sz="2800" dirty="0" smtClean="0">
                <a:latin typeface="Times New Roman" pitchFamily="18" charset="0"/>
              </a:rPr>
              <a:t>Expressed </a:t>
            </a:r>
            <a:r>
              <a:rPr lang="en-US" sz="2800" dirty="0" smtClean="0">
                <a:latin typeface="Times New Roman" pitchFamily="18" charset="0"/>
              </a:rPr>
              <a:t>as  gram per seconds.</a:t>
            </a:r>
            <a:endParaRPr lang="en-US" sz="2800" dirty="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lstStyle/>
          <a:p>
            <a:pPr algn="just" eaLnBrk="0" hangingPunct="0">
              <a:buNone/>
              <a:tabLst>
                <a:tab pos="457200" algn="l"/>
              </a:tabLst>
            </a:pPr>
            <a:r>
              <a:rPr lang="en-US" sz="4000" b="1" dirty="0" smtClean="0">
                <a:solidFill>
                  <a:srgbClr val="7030A0"/>
                </a:solidFill>
                <a:latin typeface="Times New Roman" pitchFamily="18" charset="0"/>
              </a:rPr>
              <a:t>Dosage with metered valves</a:t>
            </a:r>
          </a:p>
          <a:p>
            <a:pPr algn="just" eaLnBrk="0" hangingPunct="0">
              <a:buFont typeface="Wingdings" pitchFamily="2" charset="2"/>
              <a:buChar char="ü"/>
              <a:tabLst>
                <a:tab pos="457200" algn="l"/>
              </a:tabLst>
            </a:pPr>
            <a:r>
              <a:rPr lang="en-US" dirty="0" smtClean="0">
                <a:latin typeface="Times New Roman" pitchFamily="18" charset="0"/>
              </a:rPr>
              <a:t>Amt. of medication actually received by the patient.</a:t>
            </a:r>
          </a:p>
          <a:p>
            <a:pPr algn="just" eaLnBrk="0" hangingPunct="0">
              <a:buFont typeface="Wingdings" pitchFamily="2" charset="2"/>
              <a:buChar char="ü"/>
              <a:tabLst>
                <a:tab pos="457200" algn="l"/>
              </a:tabLst>
            </a:pPr>
            <a:r>
              <a:rPr lang="en-US" dirty="0" smtClean="0">
                <a:latin typeface="Times New Roman" pitchFamily="18" charset="0"/>
              </a:rPr>
              <a:t>Reproducibility has been determined by assay technique,</a:t>
            </a:r>
          </a:p>
          <a:p>
            <a:pPr algn="just" eaLnBrk="0" hangingPunct="0">
              <a:buFont typeface="Wingdings" pitchFamily="2" charset="2"/>
              <a:buChar char="ü"/>
              <a:tabLst>
                <a:tab pos="457200" algn="l"/>
              </a:tabLst>
            </a:pPr>
            <a:r>
              <a:rPr lang="en-US" dirty="0" smtClean="0">
                <a:latin typeface="Times New Roman" pitchFamily="18" charset="0"/>
              </a:rPr>
              <a:t>Another method is that, involves accurate weighing of filled container fallowed by dispersing of several doses, container can reweighed, and difference in weight divided  by  No. of dose,  gives the average dosage.</a:t>
            </a:r>
          </a:p>
          <a:p>
            <a:pPr algn="just" eaLnBrk="0" hangingPunct="0">
              <a:buFont typeface="Wingdings" pitchFamily="2" charset="2"/>
              <a:buChar char="ü"/>
              <a:tabLst>
                <a:tab pos="457200" algn="l"/>
              </a:tabLst>
            </a:pPr>
            <a:r>
              <a:rPr lang="en-US" dirty="0" smtClean="0">
                <a:latin typeface="Times New Roman" pitchFamily="18" charset="0"/>
              </a:rPr>
              <a:t>Reproducibility of dosage each time the valve is dispersed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fontScale="92500"/>
          </a:bodyPr>
          <a:lstStyle/>
          <a:p>
            <a:pPr eaLnBrk="0" hangingPunct="0">
              <a:buNone/>
            </a:pPr>
            <a:r>
              <a:rPr lang="en-US" b="1" dirty="0" smtClean="0">
                <a:solidFill>
                  <a:srgbClr val="7030A0"/>
                </a:solidFill>
                <a:latin typeface="Times New Roman" pitchFamily="18" charset="0"/>
              </a:rPr>
              <a:t>Net </a:t>
            </a:r>
            <a:r>
              <a:rPr lang="en-US" b="1" dirty="0" smtClean="0">
                <a:solidFill>
                  <a:srgbClr val="7030A0"/>
                </a:solidFill>
                <a:latin typeface="Times New Roman" pitchFamily="18" charset="0"/>
              </a:rPr>
              <a:t>contents</a:t>
            </a:r>
          </a:p>
          <a:p>
            <a:pPr eaLnBrk="0" hangingPunct="0">
              <a:buFontTx/>
              <a:buChar char="•"/>
            </a:pPr>
            <a:r>
              <a:rPr lang="en-US" dirty="0" smtClean="0">
                <a:latin typeface="Times New Roman" pitchFamily="18" charset="0"/>
              </a:rPr>
              <a:t>Weight method</a:t>
            </a:r>
          </a:p>
          <a:p>
            <a:pPr eaLnBrk="0" hangingPunct="0">
              <a:buFontTx/>
              <a:buChar char="•"/>
            </a:pPr>
            <a:r>
              <a:rPr lang="en-US" dirty="0" smtClean="0">
                <a:latin typeface="Times New Roman" pitchFamily="18" charset="0"/>
              </a:rPr>
              <a:t>Filled full container, and dispensing the contents</a:t>
            </a:r>
          </a:p>
          <a:p>
            <a:pPr eaLnBrk="0" hangingPunct="0">
              <a:buFontTx/>
              <a:buChar char="•"/>
            </a:pPr>
            <a:endParaRPr lang="en-US" dirty="0" smtClean="0">
              <a:solidFill>
                <a:srgbClr val="FFFF00"/>
              </a:solidFill>
              <a:latin typeface="Times New Roman" pitchFamily="18" charset="0"/>
            </a:endParaRPr>
          </a:p>
          <a:p>
            <a:pPr eaLnBrk="0" hangingPunct="0">
              <a:buNone/>
            </a:pPr>
            <a:r>
              <a:rPr lang="en-US" b="1" dirty="0" smtClean="0">
                <a:solidFill>
                  <a:srgbClr val="7030A0"/>
                </a:solidFill>
                <a:latin typeface="Times New Roman" pitchFamily="18" charset="0"/>
              </a:rPr>
              <a:t>Foam stability</a:t>
            </a:r>
          </a:p>
          <a:p>
            <a:pPr lvl="2" eaLnBrk="0" hangingPunct="0">
              <a:buFontTx/>
              <a:buChar char="•"/>
            </a:pPr>
            <a:r>
              <a:rPr lang="en-US" sz="3200" dirty="0" smtClean="0">
                <a:latin typeface="Times New Roman" pitchFamily="18" charset="0"/>
              </a:rPr>
              <a:t> </a:t>
            </a:r>
            <a:r>
              <a:rPr lang="en-US" sz="3200" dirty="0" smtClean="0">
                <a:latin typeface="Times New Roman" pitchFamily="18" charset="0"/>
              </a:rPr>
              <a:t>Visual </a:t>
            </a:r>
            <a:r>
              <a:rPr lang="en-US" sz="3200" dirty="0" smtClean="0">
                <a:latin typeface="Times New Roman" pitchFamily="18" charset="0"/>
              </a:rPr>
              <a:t>evaluation</a:t>
            </a:r>
          </a:p>
          <a:p>
            <a:pPr lvl="2" eaLnBrk="0" hangingPunct="0">
              <a:buFontTx/>
              <a:buChar char="•"/>
            </a:pPr>
            <a:r>
              <a:rPr lang="en-US" sz="3200" dirty="0" smtClean="0">
                <a:latin typeface="Times New Roman" pitchFamily="18" charset="0"/>
              </a:rPr>
              <a:t> </a:t>
            </a:r>
            <a:r>
              <a:rPr lang="en-US" sz="3200" dirty="0" smtClean="0">
                <a:latin typeface="Times New Roman" pitchFamily="18" charset="0"/>
              </a:rPr>
              <a:t>Time </a:t>
            </a:r>
            <a:r>
              <a:rPr lang="en-US" sz="3200" dirty="0" smtClean="0">
                <a:latin typeface="Times New Roman" pitchFamily="18" charset="0"/>
              </a:rPr>
              <a:t>for a given mass to penetrate the foam</a:t>
            </a:r>
          </a:p>
          <a:p>
            <a:pPr lvl="2" eaLnBrk="0" hangingPunct="0">
              <a:buFontTx/>
              <a:buChar char="•"/>
            </a:pPr>
            <a:r>
              <a:rPr lang="en-US" sz="3200" dirty="0" smtClean="0">
                <a:latin typeface="Times New Roman" pitchFamily="18" charset="0"/>
              </a:rPr>
              <a:t> </a:t>
            </a:r>
            <a:r>
              <a:rPr lang="en-US" sz="3200" dirty="0" smtClean="0">
                <a:latin typeface="Times New Roman" pitchFamily="18" charset="0"/>
              </a:rPr>
              <a:t>Times </a:t>
            </a:r>
            <a:r>
              <a:rPr lang="en-US" sz="3200" dirty="0" smtClean="0">
                <a:latin typeface="Times New Roman" pitchFamily="18" charset="0"/>
              </a:rPr>
              <a:t>for given rod that is inserted into the                      </a:t>
            </a:r>
          </a:p>
          <a:p>
            <a:pPr lvl="2" eaLnBrk="0" hangingPunct="0">
              <a:buNone/>
            </a:pPr>
            <a:r>
              <a:rPr lang="en-US" sz="3200" dirty="0" smtClean="0">
                <a:latin typeface="Times New Roman" pitchFamily="18" charset="0"/>
              </a:rPr>
              <a:t>    foam  </a:t>
            </a:r>
            <a:r>
              <a:rPr lang="en-US" sz="3200" dirty="0" smtClean="0">
                <a:latin typeface="Times New Roman" pitchFamily="18" charset="0"/>
              </a:rPr>
              <a:t>to fall </a:t>
            </a:r>
          </a:p>
          <a:p>
            <a:pPr lvl="2" eaLnBrk="0" hangingPunct="0">
              <a:buFontTx/>
              <a:buChar char="•"/>
            </a:pPr>
            <a:r>
              <a:rPr lang="en-US" sz="3200" dirty="0" smtClean="0">
                <a:latin typeface="Times New Roman" pitchFamily="18" charset="0"/>
              </a:rPr>
              <a:t> The </a:t>
            </a:r>
            <a:r>
              <a:rPr lang="en-US" sz="3200" dirty="0" smtClean="0">
                <a:latin typeface="Times New Roman" pitchFamily="18" charset="0"/>
              </a:rPr>
              <a:t>use of rotational viscometers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fontScale="85000" lnSpcReduction="20000"/>
          </a:bodyPr>
          <a:lstStyle/>
          <a:p>
            <a:pPr algn="just" eaLnBrk="0" hangingPunct="0">
              <a:buNone/>
              <a:tabLst>
                <a:tab pos="457200" algn="l"/>
              </a:tabLst>
            </a:pPr>
            <a:r>
              <a:rPr lang="en-US" sz="4400" b="1" dirty="0" smtClean="0">
                <a:solidFill>
                  <a:srgbClr val="7030A0"/>
                </a:solidFill>
                <a:latin typeface="Times New Roman" pitchFamily="18" charset="0"/>
              </a:rPr>
              <a:t>Particle size determination</a:t>
            </a:r>
          </a:p>
          <a:p>
            <a:pPr algn="just" eaLnBrk="0" hangingPunct="0">
              <a:tabLst>
                <a:tab pos="457200" algn="l"/>
              </a:tabLst>
            </a:pPr>
            <a:endParaRPr lang="en-US" sz="4400" dirty="0" smtClean="0">
              <a:solidFill>
                <a:srgbClr val="FF5050"/>
              </a:solidFill>
              <a:latin typeface="Times New Roman" pitchFamily="18" charset="0"/>
            </a:endParaRPr>
          </a:p>
          <a:p>
            <a:pPr algn="just" eaLnBrk="0" hangingPunct="0">
              <a:buFont typeface="Wingdings" pitchFamily="2" charset="2"/>
              <a:buChar char="Ø"/>
              <a:tabLst>
                <a:tab pos="457200" algn="l"/>
              </a:tabLst>
            </a:pPr>
            <a:r>
              <a:rPr lang="en-US" dirty="0" smtClean="0">
                <a:latin typeface="Times New Roman" pitchFamily="18" charset="0"/>
              </a:rPr>
              <a:t>Cascade impactor</a:t>
            </a:r>
          </a:p>
          <a:p>
            <a:pPr algn="just" eaLnBrk="0" hangingPunct="0">
              <a:buFont typeface="Wingdings" pitchFamily="2" charset="2"/>
              <a:buChar char="Ø"/>
              <a:tabLst>
                <a:tab pos="457200" algn="l"/>
              </a:tabLst>
            </a:pPr>
            <a:r>
              <a:rPr lang="en-US" dirty="0" smtClean="0">
                <a:latin typeface="Times New Roman" pitchFamily="18" charset="0"/>
              </a:rPr>
              <a:t>Light scatter decay method </a:t>
            </a:r>
          </a:p>
          <a:p>
            <a:pPr algn="just" eaLnBrk="0" hangingPunct="0">
              <a:buFont typeface="Wingdings" pitchFamily="2" charset="2"/>
              <a:buNone/>
              <a:tabLst>
                <a:tab pos="457200" algn="l"/>
              </a:tabLst>
            </a:pPr>
            <a:endParaRPr lang="en-US" dirty="0" smtClean="0">
              <a:latin typeface="Times New Roman" pitchFamily="18" charset="0"/>
            </a:endParaRPr>
          </a:p>
          <a:p>
            <a:pPr algn="just" eaLnBrk="0" hangingPunct="0">
              <a:buNone/>
              <a:tabLst>
                <a:tab pos="457200" algn="l"/>
              </a:tabLst>
            </a:pPr>
            <a:r>
              <a:rPr lang="en-US" sz="3600" b="1" dirty="0" smtClean="0">
                <a:solidFill>
                  <a:srgbClr val="FF0000"/>
                </a:solidFill>
                <a:latin typeface="Times New Roman" pitchFamily="18" charset="0"/>
              </a:rPr>
              <a:t>Cascade impactor</a:t>
            </a:r>
          </a:p>
          <a:p>
            <a:pPr algn="just" eaLnBrk="0" hangingPunct="0">
              <a:tabLst>
                <a:tab pos="457200" algn="l"/>
              </a:tabLst>
            </a:pPr>
            <a:r>
              <a:rPr lang="en-US" dirty="0" smtClean="0">
                <a:latin typeface="Times New Roman" pitchFamily="18" charset="0"/>
              </a:rPr>
              <a:t>Operates on the projected through a series of nozzle and glass slides at high viscosity, the large particles become impacted first on the lower velocity stages, and the smaller </a:t>
            </a:r>
            <a:r>
              <a:rPr lang="en-US" dirty="0" smtClean="0">
                <a:latin typeface="Times New Roman" pitchFamily="18" charset="0"/>
              </a:rPr>
              <a:t>particles </a:t>
            </a:r>
            <a:r>
              <a:rPr lang="en-US" dirty="0" smtClean="0">
                <a:latin typeface="Times New Roman" pitchFamily="18" charset="0"/>
              </a:rPr>
              <a:t>pass on and are collected at high velocity stages.</a:t>
            </a:r>
          </a:p>
          <a:p>
            <a:pPr algn="just" eaLnBrk="0" hangingPunct="0">
              <a:tabLst>
                <a:tab pos="457200" algn="l"/>
              </a:tabLst>
            </a:pPr>
            <a:endParaRPr lang="en-US" dirty="0" smtClean="0">
              <a:solidFill>
                <a:srgbClr val="FFFF99"/>
              </a:solidFill>
              <a:latin typeface="Times New Roman" pitchFamily="18" charset="0"/>
            </a:endParaRPr>
          </a:p>
          <a:p>
            <a:pPr algn="just" eaLnBrk="0" hangingPunct="0">
              <a:tabLst>
                <a:tab pos="457200" algn="l"/>
              </a:tabLst>
            </a:pPr>
            <a:r>
              <a:rPr lang="en-US" dirty="0" smtClean="0">
                <a:latin typeface="Times New Roman" pitchFamily="18" charset="0"/>
              </a:rPr>
              <a:t>These particles</a:t>
            </a:r>
            <a:r>
              <a:rPr lang="en-US" dirty="0" smtClean="0">
                <a:latin typeface="Times New Roman" pitchFamily="18" charset="0"/>
              </a:rPr>
              <a:t> </a:t>
            </a:r>
            <a:r>
              <a:rPr lang="en-US" dirty="0" smtClean="0">
                <a:latin typeface="Times New Roman" pitchFamily="18" charset="0"/>
              </a:rPr>
              <a:t>ranging from 0.1 to 30 micron and retaining on RTI.</a:t>
            </a:r>
          </a:p>
          <a:p>
            <a:pPr algn="just" eaLnBrk="0" hangingPunct="0">
              <a:tabLst>
                <a:tab pos="457200" algn="l"/>
              </a:tabLst>
            </a:pPr>
            <a:r>
              <a:rPr lang="en-US" dirty="0" smtClean="0">
                <a:latin typeface="Times New Roman" pitchFamily="18" charset="0"/>
              </a:rPr>
              <a:t>Modification made to improve efficacy </a:t>
            </a:r>
            <a:endParaRPr lang="en-US" dirty="0"/>
          </a:p>
        </p:txBody>
      </p:sp>
      <p:pic>
        <p:nvPicPr>
          <p:cNvPr id="4" name="Picture 7"/>
          <p:cNvPicPr>
            <a:picLocks noChangeAspect="1" noChangeArrowheads="1"/>
          </p:cNvPicPr>
          <p:nvPr/>
        </p:nvPicPr>
        <p:blipFill>
          <a:blip r:embed="rId2"/>
          <a:srcRect/>
          <a:stretch>
            <a:fillRect/>
          </a:stretch>
        </p:blipFill>
        <p:spPr bwMode="auto">
          <a:xfrm>
            <a:off x="6248400" y="533400"/>
            <a:ext cx="2590800" cy="2419350"/>
          </a:xfrm>
          <a:prstGeom prst="rect">
            <a:avLst/>
          </a:prstGeom>
          <a:noFill/>
          <a:ln w="9525">
            <a:noFill/>
            <a:miter lim="800000"/>
            <a:headEnd/>
            <a:tailEnd/>
          </a:ln>
        </p:spPr>
      </p:pic>
      <p:sp>
        <p:nvSpPr>
          <p:cNvPr id="7" name="Rectangle 8"/>
          <p:cNvSpPr>
            <a:spLocks noChangeArrowheads="1"/>
          </p:cNvSpPr>
          <p:nvPr/>
        </p:nvSpPr>
        <p:spPr bwMode="auto">
          <a:xfrm>
            <a:off x="6248400" y="76200"/>
            <a:ext cx="2514600" cy="381000"/>
          </a:xfrm>
          <a:prstGeom prst="rect">
            <a:avLst/>
          </a:prstGeom>
          <a:solidFill>
            <a:schemeClr val="bg1"/>
          </a:solidFill>
          <a:ln w="9525">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Cascade impactor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lstStyle/>
          <a:p>
            <a:pPr eaLnBrk="0" hangingPunct="0">
              <a:buNone/>
            </a:pPr>
            <a:r>
              <a:rPr lang="en-US" b="1" dirty="0" smtClean="0">
                <a:solidFill>
                  <a:srgbClr val="7030A0"/>
                </a:solidFill>
                <a:latin typeface="Times New Roman" pitchFamily="18" charset="0"/>
              </a:rPr>
              <a:t>Light Scattering method</a:t>
            </a:r>
            <a:endParaRPr lang="en-US" b="1" dirty="0" smtClean="0">
              <a:solidFill>
                <a:srgbClr val="7030A0"/>
              </a:solidFill>
              <a:latin typeface="Times New Roman" pitchFamily="18" charset="0"/>
            </a:endParaRPr>
          </a:p>
          <a:p>
            <a:pPr eaLnBrk="0" hangingPunct="0">
              <a:buNone/>
            </a:pPr>
            <a:r>
              <a:rPr lang="en-US" dirty="0" smtClean="0">
                <a:latin typeface="Times New Roman" pitchFamily="18" charset="0"/>
              </a:rPr>
              <a:t>		</a:t>
            </a:r>
            <a:r>
              <a:rPr lang="en-US" b="1" dirty="0" err="1" smtClean="0">
                <a:latin typeface="Times New Roman" pitchFamily="18" charset="0"/>
              </a:rPr>
              <a:t>Porush</a:t>
            </a:r>
            <a:r>
              <a:rPr lang="en-US" b="1" dirty="0" smtClean="0">
                <a:latin typeface="Times New Roman" pitchFamily="18" charset="0"/>
              </a:rPr>
              <a:t>, </a:t>
            </a:r>
            <a:r>
              <a:rPr lang="en-US" b="1" dirty="0" err="1" smtClean="0">
                <a:latin typeface="Times New Roman" pitchFamily="18" charset="0"/>
              </a:rPr>
              <a:t>Thiel</a:t>
            </a:r>
            <a:r>
              <a:rPr lang="en-US" b="1" dirty="0" smtClean="0">
                <a:latin typeface="Times New Roman" pitchFamily="18" charset="0"/>
              </a:rPr>
              <a:t> and Young</a:t>
            </a:r>
            <a:r>
              <a:rPr lang="en-US" dirty="0" smtClean="0">
                <a:latin typeface="Times New Roman" pitchFamily="18" charset="0"/>
              </a:rPr>
              <a:t> used light scattering method to determine particle size.</a:t>
            </a:r>
          </a:p>
          <a:p>
            <a:pPr eaLnBrk="0" hangingPunct="0">
              <a:buNone/>
            </a:pPr>
            <a:r>
              <a:rPr lang="en-US" dirty="0" smtClean="0">
                <a:latin typeface="Times New Roman" pitchFamily="18" charset="0"/>
              </a:rPr>
              <a:t>		As </a:t>
            </a:r>
            <a:r>
              <a:rPr lang="en-US" dirty="0" smtClean="0">
                <a:latin typeface="Times New Roman" pitchFamily="18" charset="0"/>
              </a:rPr>
              <a:t>aerosols settle in turbulent condition , the change in light intensity of </a:t>
            </a:r>
            <a:r>
              <a:rPr lang="en-US" b="1" i="1" u="sng" dirty="0" smtClean="0">
                <a:latin typeface="Times New Roman" pitchFamily="18" charset="0"/>
              </a:rPr>
              <a:t>Tyndall beam</a:t>
            </a:r>
            <a:r>
              <a:rPr lang="en-US" b="1" dirty="0" smtClean="0">
                <a:latin typeface="Times New Roman" pitchFamily="18" charset="0"/>
              </a:rPr>
              <a:t> is measured</a:t>
            </a:r>
          </a:p>
          <a:p>
            <a:pPr eaLnBrk="0" hangingPunct="0"/>
            <a:endParaRPr lang="en-US" dirty="0" smtClean="0">
              <a:latin typeface="Times New Roman" pitchFamily="18" charset="0"/>
            </a:endParaRPr>
          </a:p>
          <a:p>
            <a:pPr eaLnBrk="0" hangingPunct="0">
              <a:buNone/>
            </a:pPr>
            <a:r>
              <a:rPr lang="en-US" b="1" dirty="0" smtClean="0">
                <a:latin typeface="Times New Roman" pitchFamily="18" charset="0"/>
              </a:rPr>
              <a:t>		Sciarra </a:t>
            </a:r>
            <a:r>
              <a:rPr lang="en-US" b="1" dirty="0" smtClean="0">
                <a:latin typeface="Times New Roman" pitchFamily="18" charset="0"/>
              </a:rPr>
              <a:t>and Cutie </a:t>
            </a:r>
            <a:r>
              <a:rPr lang="en-US" dirty="0" smtClean="0">
                <a:latin typeface="Times New Roman" pitchFamily="18" charset="0"/>
              </a:rPr>
              <a:t>developed method based on practical size distribution.</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20000"/>
          </a:bodyPr>
          <a:lstStyle/>
          <a:p>
            <a:pPr algn="just" eaLnBrk="0" hangingPunct="0"/>
            <a:r>
              <a:rPr lang="en-US" b="1" dirty="0" smtClean="0">
                <a:solidFill>
                  <a:srgbClr val="7030A0"/>
                </a:solidFill>
                <a:latin typeface="Bookman Old Style" pitchFamily="18" charset="0"/>
              </a:rPr>
              <a:t>Metered dose inhaler</a:t>
            </a:r>
          </a:p>
          <a:p>
            <a:pPr algn="just" eaLnBrk="0" hangingPunct="0"/>
            <a:endParaRPr lang="en-US" dirty="0" smtClean="0">
              <a:solidFill>
                <a:srgbClr val="FF5050"/>
              </a:solidFill>
              <a:latin typeface="Bookman Old Style" pitchFamily="18" charset="0"/>
            </a:endParaRPr>
          </a:p>
          <a:p>
            <a:pPr algn="just" eaLnBrk="0" hangingPunct="0"/>
            <a:r>
              <a:rPr lang="en-US" dirty="0" smtClean="0">
                <a:latin typeface="Bookman Old Style" pitchFamily="18" charset="0"/>
              </a:rPr>
              <a:t>To increased interest in </a:t>
            </a:r>
          </a:p>
          <a:p>
            <a:pPr algn="just" eaLnBrk="0" hangingPunct="0">
              <a:buNone/>
            </a:pPr>
            <a:r>
              <a:rPr lang="en-US" dirty="0" smtClean="0">
                <a:latin typeface="Bookman Old Style" pitchFamily="18" charset="0"/>
              </a:rPr>
              <a:t>	modifying </a:t>
            </a:r>
            <a:r>
              <a:rPr lang="en-US" dirty="0" smtClean="0">
                <a:latin typeface="Bookman Old Style" pitchFamily="18" charset="0"/>
              </a:rPr>
              <a:t>metered dose </a:t>
            </a:r>
          </a:p>
          <a:p>
            <a:pPr algn="just" eaLnBrk="0" hangingPunct="0">
              <a:buNone/>
            </a:pPr>
            <a:r>
              <a:rPr lang="en-US" dirty="0" smtClean="0">
                <a:latin typeface="Bookman Old Style" pitchFamily="18" charset="0"/>
              </a:rPr>
              <a:t>	inhalers </a:t>
            </a:r>
            <a:r>
              <a:rPr lang="en-US" dirty="0" smtClean="0">
                <a:latin typeface="Bookman Old Style" pitchFamily="18" charset="0"/>
              </a:rPr>
              <a:t>(MDIs) to</a:t>
            </a:r>
          </a:p>
          <a:p>
            <a:pPr algn="just" eaLnBrk="0" hangingPunct="0">
              <a:buNone/>
            </a:pPr>
            <a:r>
              <a:rPr lang="en-US" dirty="0" smtClean="0">
                <a:latin typeface="Bookman Old Style" pitchFamily="18" charset="0"/>
              </a:rPr>
              <a:t>	minimize </a:t>
            </a:r>
            <a:r>
              <a:rPr lang="en-US" dirty="0" smtClean="0">
                <a:latin typeface="Bookman Old Style" pitchFamily="18" charset="0"/>
              </a:rPr>
              <a:t>the number of </a:t>
            </a:r>
          </a:p>
          <a:p>
            <a:pPr algn="just" eaLnBrk="0" hangingPunct="0"/>
            <a:r>
              <a:rPr lang="en-US" dirty="0" smtClean="0">
                <a:latin typeface="Bookman Old Style" pitchFamily="18" charset="0"/>
              </a:rPr>
              <a:t>Administration </a:t>
            </a:r>
            <a:r>
              <a:rPr lang="en-US" dirty="0" smtClean="0">
                <a:latin typeface="Bookman Old Style" pitchFamily="18" charset="0"/>
              </a:rPr>
              <a:t>error</a:t>
            </a:r>
          </a:p>
          <a:p>
            <a:pPr algn="just" eaLnBrk="0" hangingPunct="0">
              <a:buNone/>
            </a:pPr>
            <a:r>
              <a:rPr lang="en-US" dirty="0" smtClean="0">
                <a:latin typeface="Bookman Old Style" pitchFamily="18" charset="0"/>
              </a:rPr>
              <a:t>	and </a:t>
            </a:r>
            <a:r>
              <a:rPr lang="en-US" dirty="0" smtClean="0">
                <a:latin typeface="Bookman Old Style" pitchFamily="18" charset="0"/>
              </a:rPr>
              <a:t>to improve the </a:t>
            </a:r>
          </a:p>
          <a:p>
            <a:pPr algn="just" eaLnBrk="0" hangingPunct="0">
              <a:buNone/>
            </a:pPr>
            <a:r>
              <a:rPr lang="en-US" dirty="0" smtClean="0">
                <a:latin typeface="Bookman Old Style" pitchFamily="18" charset="0"/>
              </a:rPr>
              <a:t>	drug </a:t>
            </a:r>
            <a:r>
              <a:rPr lang="en-US" dirty="0" smtClean="0">
                <a:latin typeface="Bookman Old Style" pitchFamily="18" charset="0"/>
              </a:rPr>
              <a:t>delivery of aerosols </a:t>
            </a:r>
          </a:p>
          <a:p>
            <a:pPr algn="just" eaLnBrk="0" hangingPunct="0">
              <a:buNone/>
            </a:pPr>
            <a:r>
              <a:rPr lang="en-US" dirty="0" smtClean="0">
                <a:latin typeface="Bookman Old Style" pitchFamily="18" charset="0"/>
              </a:rPr>
              <a:t>	particles </a:t>
            </a:r>
            <a:r>
              <a:rPr lang="en-US" dirty="0" smtClean="0">
                <a:latin typeface="Bookman Old Style" pitchFamily="18" charset="0"/>
              </a:rPr>
              <a:t>into the drug </a:t>
            </a:r>
          </a:p>
          <a:p>
            <a:pPr algn="just" eaLnBrk="0" hangingPunct="0">
              <a:buNone/>
            </a:pPr>
            <a:r>
              <a:rPr lang="en-US" dirty="0" smtClean="0">
                <a:latin typeface="Bookman Old Style" pitchFamily="18" charset="0"/>
              </a:rPr>
              <a:t>	delivery </a:t>
            </a:r>
            <a:r>
              <a:rPr lang="en-US" dirty="0" smtClean="0">
                <a:latin typeface="Bookman Old Style" pitchFamily="18" charset="0"/>
              </a:rPr>
              <a:t>system of the </a:t>
            </a:r>
          </a:p>
          <a:p>
            <a:pPr algn="just" eaLnBrk="0" hangingPunct="0">
              <a:buNone/>
            </a:pPr>
            <a:r>
              <a:rPr lang="en-US" dirty="0" smtClean="0">
                <a:latin typeface="Bookman Old Style" pitchFamily="18" charset="0"/>
              </a:rPr>
              <a:t>	nasal </a:t>
            </a:r>
            <a:r>
              <a:rPr lang="en-US" dirty="0" smtClean="0">
                <a:latin typeface="Bookman Old Style" pitchFamily="18" charset="0"/>
              </a:rPr>
              <a:t>passageways and </a:t>
            </a:r>
          </a:p>
          <a:p>
            <a:pPr algn="just" eaLnBrk="0" hangingPunct="0">
              <a:buNone/>
            </a:pPr>
            <a:r>
              <a:rPr lang="en-US" dirty="0" smtClean="0">
                <a:latin typeface="Bookman Old Style" pitchFamily="18" charset="0"/>
              </a:rPr>
              <a:t>	respiratory </a:t>
            </a:r>
            <a:r>
              <a:rPr lang="en-US" dirty="0" smtClean="0">
                <a:latin typeface="Bookman Old Style" pitchFamily="18" charset="0"/>
              </a:rPr>
              <a:t>tract.</a:t>
            </a:r>
          </a:p>
          <a:p>
            <a:endParaRPr lang="en-US" dirty="0"/>
          </a:p>
        </p:txBody>
      </p:sp>
      <p:pic>
        <p:nvPicPr>
          <p:cNvPr id="4" name="Picture 9"/>
          <p:cNvPicPr>
            <a:picLocks noChangeAspect="1" noChangeArrowheads="1"/>
          </p:cNvPicPr>
          <p:nvPr/>
        </p:nvPicPr>
        <p:blipFill>
          <a:blip r:embed="rId2"/>
          <a:srcRect/>
          <a:stretch>
            <a:fillRect/>
          </a:stretch>
        </p:blipFill>
        <p:spPr bwMode="auto">
          <a:xfrm>
            <a:off x="5486400" y="228600"/>
            <a:ext cx="3429000" cy="640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92500" lnSpcReduction="10000"/>
          </a:bodyPr>
          <a:lstStyle/>
          <a:p>
            <a:pPr algn="ctr">
              <a:buNone/>
              <a:defRPr/>
            </a:pPr>
            <a:r>
              <a:rPr lang="en-US" sz="3800" b="1" kern="0" dirty="0" smtClean="0">
                <a:solidFill>
                  <a:srgbClr val="7030A0"/>
                </a:solidFill>
              </a:rPr>
              <a:t>Dry Powder Inhalers (DPIs)</a:t>
            </a:r>
          </a:p>
          <a:p>
            <a:pPr>
              <a:buNone/>
              <a:defRPr/>
            </a:pPr>
            <a:endParaRPr lang="en-US" kern="0" dirty="0" smtClean="0">
              <a:solidFill>
                <a:schemeClr val="bg1"/>
              </a:solidFill>
            </a:endParaRPr>
          </a:p>
          <a:p>
            <a:pPr algn="just">
              <a:buFontTx/>
              <a:buChar char="•"/>
              <a:defRPr/>
            </a:pPr>
            <a:r>
              <a:rPr lang="en-US" kern="0" dirty="0" smtClean="0">
                <a:latin typeface="Times New Roman" pitchFamily="18" charset="0"/>
                <a:cs typeface="Times New Roman" pitchFamily="18" charset="0"/>
              </a:rPr>
              <a:t>D</a:t>
            </a:r>
            <a:r>
              <a:rPr lang="en-US" kern="0" dirty="0" smtClean="0">
                <a:latin typeface="Times New Roman" pitchFamily="18" charset="0"/>
                <a:cs typeface="Times New Roman" pitchFamily="18" charset="0"/>
              </a:rPr>
              <a:t>rug </a:t>
            </a:r>
            <a:r>
              <a:rPr lang="en-US" kern="0" dirty="0" smtClean="0">
                <a:latin typeface="Times New Roman" pitchFamily="18" charset="0"/>
                <a:cs typeface="Times New Roman" pitchFamily="18" charset="0"/>
              </a:rPr>
              <a:t>is inhaled as a cloud of fine particles. The drug is either preloaded in an inhalation device or filled into hard gelatin capsule or foil blister discs which are loaded in to a device prior to use.</a:t>
            </a:r>
          </a:p>
          <a:p>
            <a:pPr algn="just">
              <a:buFontTx/>
              <a:buChar char="•"/>
              <a:defRPr/>
            </a:pPr>
            <a:r>
              <a:rPr lang="en-US" kern="0" dirty="0" smtClean="0">
                <a:latin typeface="Times New Roman" pitchFamily="18" charset="0"/>
                <a:cs typeface="Times New Roman" pitchFamily="18" charset="0"/>
              </a:rPr>
              <a:t>Dry powder inhalers are devices through which dry powder formulation of an active drug is delivered for local or systemic action via pulmonary route.</a:t>
            </a:r>
          </a:p>
          <a:p>
            <a:pPr algn="just">
              <a:buFontTx/>
              <a:buChar char="•"/>
              <a:defRPr/>
            </a:pPr>
            <a:r>
              <a:rPr lang="en-US" kern="0" dirty="0" smtClean="0">
                <a:latin typeface="Times New Roman" pitchFamily="18" charset="0"/>
                <a:cs typeface="Times New Roman" pitchFamily="18" charset="0"/>
              </a:rPr>
              <a:t>They are bolus drug delivery systems that contain solid drug substance that is suspended or dissolved in a non-polar propellant that is fluidized when the patient inhales.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kern="0" dirty="0" smtClean="0">
                <a:solidFill>
                  <a:srgbClr val="7030A0"/>
                </a:solidFill>
                <a:latin typeface="Times New Roman" pitchFamily="18" charset="0"/>
                <a:cs typeface="Times New Roman" pitchFamily="18" charset="0"/>
              </a:rPr>
              <a:t>Ideal </a:t>
            </a:r>
            <a:r>
              <a:rPr lang="en-US" b="1" kern="0" dirty="0" smtClean="0">
                <a:solidFill>
                  <a:srgbClr val="7030A0"/>
                </a:solidFill>
                <a:latin typeface="Times New Roman" pitchFamily="18" charset="0"/>
                <a:cs typeface="Times New Roman" pitchFamily="18" charset="0"/>
              </a:rPr>
              <a:t>DPI</a:t>
            </a:r>
            <a:endParaRPr lang="en-US" b="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Tx/>
              <a:buChar char="•"/>
              <a:defRPr/>
            </a:pPr>
            <a:r>
              <a:rPr lang="en-US" kern="0" dirty="0" smtClean="0">
                <a:latin typeface="Times New Roman" pitchFamily="18" charset="0"/>
                <a:cs typeface="Times New Roman" pitchFamily="18" charset="0"/>
              </a:rPr>
              <a:t>Effective dosing</a:t>
            </a:r>
          </a:p>
          <a:p>
            <a:pPr>
              <a:defRPr/>
            </a:pPr>
            <a:r>
              <a:rPr lang="en-US" kern="0" dirty="0" smtClean="0">
                <a:latin typeface="Times New Roman" pitchFamily="18" charset="0"/>
                <a:cs typeface="Times New Roman" pitchFamily="18" charset="0"/>
              </a:rPr>
              <a:t>Uniform </a:t>
            </a:r>
            <a:r>
              <a:rPr lang="en-US" kern="0" dirty="0" smtClean="0">
                <a:latin typeface="Times New Roman" pitchFamily="18" charset="0"/>
                <a:cs typeface="Times New Roman" pitchFamily="18" charset="0"/>
              </a:rPr>
              <a:t>dose</a:t>
            </a:r>
          </a:p>
          <a:p>
            <a:pPr>
              <a:defRPr/>
            </a:pPr>
            <a:r>
              <a:rPr lang="en-US" kern="0" dirty="0" smtClean="0">
                <a:latin typeface="Times New Roman" pitchFamily="18" charset="0"/>
                <a:cs typeface="Times New Roman" pitchFamily="18" charset="0"/>
              </a:rPr>
              <a:t>Targeted </a:t>
            </a:r>
            <a:r>
              <a:rPr lang="en-US" kern="0" dirty="0" smtClean="0">
                <a:latin typeface="Times New Roman" pitchFamily="18" charset="0"/>
                <a:cs typeface="Times New Roman" pitchFamily="18" charset="0"/>
              </a:rPr>
              <a:t>delivery</a:t>
            </a:r>
          </a:p>
          <a:p>
            <a:pPr>
              <a:defRPr/>
            </a:pPr>
            <a:r>
              <a:rPr lang="en-US" kern="0" dirty="0" smtClean="0">
                <a:latin typeface="Times New Roman" pitchFamily="18" charset="0"/>
                <a:cs typeface="Times New Roman" pitchFamily="18" charset="0"/>
              </a:rPr>
              <a:t>Operable </a:t>
            </a:r>
            <a:r>
              <a:rPr lang="en-US" kern="0" dirty="0" smtClean="0">
                <a:latin typeface="Times New Roman" pitchFamily="18" charset="0"/>
                <a:cs typeface="Times New Roman" pitchFamily="18" charset="0"/>
              </a:rPr>
              <a:t>at low inhalation flow rates</a:t>
            </a:r>
          </a:p>
          <a:p>
            <a:pPr>
              <a:buFontTx/>
              <a:buChar char="•"/>
              <a:defRPr/>
            </a:pPr>
            <a:r>
              <a:rPr lang="en-US" kern="0" dirty="0" smtClean="0">
                <a:latin typeface="Times New Roman" pitchFamily="18" charset="0"/>
                <a:cs typeface="Times New Roman" pitchFamily="18" charset="0"/>
              </a:rPr>
              <a:t>Efficient device</a:t>
            </a:r>
          </a:p>
          <a:p>
            <a:pPr>
              <a:buFontTx/>
              <a:buChar char="•"/>
              <a:defRPr/>
            </a:pPr>
            <a:r>
              <a:rPr lang="en-US" kern="0" dirty="0" smtClean="0">
                <a:latin typeface="Times New Roman" pitchFamily="18" charset="0"/>
                <a:cs typeface="Times New Roman" pitchFamily="18" charset="0"/>
              </a:rPr>
              <a:t>Easy to use</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kern="0" dirty="0" smtClean="0">
                <a:solidFill>
                  <a:srgbClr val="7030A0"/>
                </a:solidFill>
              </a:rPr>
              <a:t>FORMULATION</a:t>
            </a:r>
            <a:endParaRPr lang="en-US" b="1" dirty="0">
              <a:solidFill>
                <a:srgbClr val="7030A0"/>
              </a:solidFill>
            </a:endParaRPr>
          </a:p>
        </p:txBody>
      </p:sp>
      <p:sp>
        <p:nvSpPr>
          <p:cNvPr id="3" name="Content Placeholder 2"/>
          <p:cNvSpPr>
            <a:spLocks noGrp="1"/>
          </p:cNvSpPr>
          <p:nvPr>
            <p:ph idx="1"/>
          </p:nvPr>
        </p:nvSpPr>
        <p:spPr/>
        <p:txBody>
          <a:bodyPr>
            <a:normAutofit lnSpcReduction="10000"/>
          </a:bodyPr>
          <a:lstStyle/>
          <a:p>
            <a:pPr algn="just"/>
            <a:r>
              <a:rPr lang="en-US" kern="0" dirty="0" smtClean="0">
                <a:latin typeface="Times New Roman" pitchFamily="18" charset="0"/>
                <a:cs typeface="Times New Roman" pitchFamily="18" charset="0"/>
              </a:rPr>
              <a:t>DPI formulations are generally engineered composites, containing a drug material of micron size formulated with or without a large carrier material. </a:t>
            </a:r>
            <a:endParaRPr lang="en-US" kern="0" dirty="0" smtClean="0">
              <a:latin typeface="Times New Roman" pitchFamily="18" charset="0"/>
              <a:cs typeface="Times New Roman" pitchFamily="18" charset="0"/>
            </a:endParaRPr>
          </a:p>
          <a:p>
            <a:pPr algn="just"/>
            <a:r>
              <a:rPr lang="en-US" kern="0" dirty="0" smtClean="0">
                <a:latin typeface="Times New Roman" pitchFamily="18" charset="0"/>
                <a:cs typeface="Times New Roman" pitchFamily="18" charset="0"/>
              </a:rPr>
              <a:t>The </a:t>
            </a:r>
            <a:r>
              <a:rPr lang="en-US" kern="0" dirty="0" smtClean="0">
                <a:latin typeface="Times New Roman" pitchFamily="18" charset="0"/>
                <a:cs typeface="Times New Roman" pitchFamily="18" charset="0"/>
              </a:rPr>
              <a:t>formulation is formulated around a device that when actuated by patient is capable of producing a </a:t>
            </a:r>
            <a:r>
              <a:rPr lang="en-US" kern="0" dirty="0" err="1" smtClean="0">
                <a:latin typeface="Times New Roman" pitchFamily="18" charset="0"/>
                <a:cs typeface="Times New Roman" pitchFamily="18" charset="0"/>
              </a:rPr>
              <a:t>respirable</a:t>
            </a:r>
            <a:r>
              <a:rPr lang="en-US" kern="0" dirty="0" smtClean="0">
                <a:latin typeface="Times New Roman" pitchFamily="18" charset="0"/>
                <a:cs typeface="Times New Roman" pitchFamily="18" charset="0"/>
              </a:rPr>
              <a:t> aerosol cloud that penetrates the respiratory tract and reaches the site of action.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3048000" cy="838200"/>
          </a:xfrm>
        </p:spPr>
        <p:txBody>
          <a:bodyPr>
            <a:normAutofit fontScale="90000"/>
          </a:bodyPr>
          <a:lstStyle/>
          <a:p>
            <a:r>
              <a:rPr lang="en-US" b="1" dirty="0" smtClean="0">
                <a:solidFill>
                  <a:srgbClr val="FF0000"/>
                </a:solidFill>
                <a:latin typeface="Monotype Corsiva" pitchFamily="66" charset="0"/>
              </a:rPr>
              <a:t/>
            </a:r>
            <a:br>
              <a:rPr lang="en-US" b="1" dirty="0" smtClean="0">
                <a:solidFill>
                  <a:srgbClr val="FF0000"/>
                </a:solidFill>
                <a:latin typeface="Monotype Corsiva" pitchFamily="66" charset="0"/>
              </a:rPr>
            </a:br>
            <a:r>
              <a:rPr lang="en-US" b="1" dirty="0" smtClean="0">
                <a:solidFill>
                  <a:srgbClr val="002060"/>
                </a:solidFill>
                <a:latin typeface="Monotype Corsiva" pitchFamily="66" charset="0"/>
              </a:rPr>
              <a:t>Advantages</a:t>
            </a:r>
            <a:r>
              <a:rPr lang="en-US" b="1" dirty="0" smtClean="0">
                <a:solidFill>
                  <a:srgbClr val="FF0000"/>
                </a:solidFill>
                <a:latin typeface="Monotype Corsiva" pitchFamily="66" charset="0"/>
              </a:rPr>
              <a:t/>
            </a:r>
            <a:br>
              <a:rPr lang="en-US" b="1" dirty="0" smtClean="0">
                <a:solidFill>
                  <a:srgbClr val="FF0000"/>
                </a:solidFill>
                <a:latin typeface="Monotype Corsiva" pitchFamily="66" charset="0"/>
              </a:rPr>
            </a:br>
            <a:endParaRPr lang="en-US" dirty="0">
              <a:solidFill>
                <a:srgbClr val="FF0000"/>
              </a:solidFill>
            </a:endParaRPr>
          </a:p>
        </p:txBody>
      </p:sp>
      <p:sp>
        <p:nvSpPr>
          <p:cNvPr id="3" name="Content Placeholder 2"/>
          <p:cNvSpPr>
            <a:spLocks noGrp="1"/>
          </p:cNvSpPr>
          <p:nvPr>
            <p:ph idx="1"/>
          </p:nvPr>
        </p:nvSpPr>
        <p:spPr>
          <a:xfrm>
            <a:off x="457200" y="1066800"/>
            <a:ext cx="8229600" cy="5334000"/>
          </a:xfrm>
        </p:spPr>
        <p:txBody>
          <a:bodyPr>
            <a:normAutofit fontScale="85000" lnSpcReduction="20000"/>
          </a:bodyPr>
          <a:lstStyle/>
          <a:p>
            <a:pPr algn="just"/>
            <a:r>
              <a:rPr lang="en-US" dirty="0" smtClean="0">
                <a:latin typeface="Times New Roman" pitchFamily="18" charset="0"/>
                <a:cs typeface="Times New Roman" pitchFamily="18" charset="0"/>
              </a:rPr>
              <a:t>A dose can be removed with out contamination of materials. </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medication can be delivered directly to the affected area in a desired form, such as spray, steam, quick breaking foam or stable foam.</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Irritation produced by the mechanical application of topical medication is reduced or eliminated.</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Ease of convenience of application.</a:t>
            </a: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Application of medication in thin layer</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kern="0" dirty="0" smtClean="0">
                <a:solidFill>
                  <a:srgbClr val="7030A0"/>
                </a:solidFill>
              </a:rPr>
              <a:t>STEPS INVOLVED IN </a:t>
            </a:r>
            <a:r>
              <a:rPr lang="en-US" b="1" kern="0" dirty="0" smtClean="0">
                <a:solidFill>
                  <a:srgbClr val="7030A0"/>
                </a:solidFill>
              </a:rPr>
              <a:t>FORMULATION</a:t>
            </a:r>
            <a:endParaRPr lang="en-US" b="1" dirty="0">
              <a:solidFill>
                <a:srgbClr val="7030A0"/>
              </a:solidFill>
            </a:endParaRPr>
          </a:p>
        </p:txBody>
      </p:sp>
      <p:sp>
        <p:nvSpPr>
          <p:cNvPr id="3" name="Content Placeholder 2"/>
          <p:cNvSpPr>
            <a:spLocks noGrp="1"/>
          </p:cNvSpPr>
          <p:nvPr>
            <p:ph idx="1"/>
          </p:nvPr>
        </p:nvSpPr>
        <p:spPr/>
        <p:txBody>
          <a:bodyPr/>
          <a:lstStyle/>
          <a:p>
            <a:pPr>
              <a:buFontTx/>
              <a:buChar char="•"/>
              <a:defRPr/>
            </a:pPr>
            <a:r>
              <a:rPr lang="en-US" sz="4400" kern="0" dirty="0" smtClean="0">
                <a:latin typeface="Times New Roman" pitchFamily="18" charset="0"/>
                <a:cs typeface="Times New Roman" pitchFamily="18" charset="0"/>
              </a:rPr>
              <a:t>Active Pharmaceutical </a:t>
            </a:r>
            <a:r>
              <a:rPr lang="en-US" sz="4400" kern="0" dirty="0" smtClean="0">
                <a:latin typeface="Times New Roman" pitchFamily="18" charset="0"/>
                <a:cs typeface="Times New Roman" pitchFamily="18" charset="0"/>
              </a:rPr>
              <a:t>Ingredient (</a:t>
            </a:r>
            <a:r>
              <a:rPr lang="en-US" sz="4400" kern="0" dirty="0" smtClean="0">
                <a:latin typeface="Times New Roman" pitchFamily="18" charset="0"/>
                <a:cs typeface="Times New Roman" pitchFamily="18" charset="0"/>
              </a:rPr>
              <a:t>API) production.</a:t>
            </a:r>
          </a:p>
          <a:p>
            <a:pPr>
              <a:buFontTx/>
              <a:buChar char="•"/>
              <a:defRPr/>
            </a:pPr>
            <a:r>
              <a:rPr lang="en-US" sz="4400" kern="0" dirty="0" smtClean="0">
                <a:latin typeface="Times New Roman" pitchFamily="18" charset="0"/>
                <a:cs typeface="Times New Roman" pitchFamily="18" charset="0"/>
              </a:rPr>
              <a:t>Formulation of API with or without carriers.</a:t>
            </a:r>
          </a:p>
          <a:p>
            <a:pPr>
              <a:buFontTx/>
              <a:buChar char="•"/>
              <a:defRPr/>
            </a:pPr>
            <a:r>
              <a:rPr lang="en-US" sz="4400" kern="0" dirty="0" smtClean="0">
                <a:latin typeface="Times New Roman" pitchFamily="18" charset="0"/>
                <a:cs typeface="Times New Roman" pitchFamily="18" charset="0"/>
              </a:rPr>
              <a:t>Integration of the formulation into device.</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kern="0" dirty="0" smtClean="0">
                <a:solidFill>
                  <a:srgbClr val="7030A0"/>
                </a:solidFill>
                <a:latin typeface="Times New Roman" pitchFamily="18" charset="0"/>
                <a:cs typeface="Times New Roman" pitchFamily="18" charset="0"/>
              </a:rPr>
              <a:t>DPI D</a:t>
            </a:r>
            <a:r>
              <a:rPr lang="en-US" kern="0" dirty="0" smtClean="0">
                <a:solidFill>
                  <a:srgbClr val="7030A0"/>
                </a:solidFill>
                <a:latin typeface="Times New Roman" pitchFamily="18" charset="0"/>
                <a:cs typeface="Times New Roman" pitchFamily="18" charset="0"/>
              </a:rPr>
              <a:t>esign Issues</a:t>
            </a:r>
            <a:endParaRPr lang="en-US"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Inhaler design, especially the geometry of the mouth piece, is critical for patients to produce an air flow sufficient to lift the drug from the dose chamber, break up the agglomerates in the </a:t>
            </a:r>
            <a:r>
              <a:rPr lang="en-US" dirty="0" smtClean="0">
                <a:latin typeface="Times New Roman" pitchFamily="18" charset="0"/>
                <a:cs typeface="Times New Roman" pitchFamily="18" charset="0"/>
              </a:rPr>
              <a:t>turbulent </a:t>
            </a:r>
            <a:r>
              <a:rPr lang="en-US" dirty="0" smtClean="0">
                <a:latin typeface="Times New Roman" pitchFamily="18" charset="0"/>
                <a:cs typeface="Times New Roman" pitchFamily="18" charset="0"/>
              </a:rPr>
              <a:t>air stream and deliver the drug dose to the lungs as therapeutically effective fine particles.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sss.jpg"/>
          <p:cNvPicPr>
            <a:picLocks noGrp="1" noChangeAspect="1"/>
          </p:cNvPicPr>
          <p:nvPr>
            <p:ph idx="1"/>
          </p:nvPr>
        </p:nvPicPr>
        <p:blipFill>
          <a:blip r:embed="rId2"/>
          <a:srcRect/>
          <a:stretch>
            <a:fillRect/>
          </a:stretch>
        </p:blipFill>
        <p:spPr bwMode="auto">
          <a:xfrm>
            <a:off x="838200" y="609600"/>
            <a:ext cx="7848600" cy="58673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kern="0" dirty="0" smtClean="0">
                <a:solidFill>
                  <a:srgbClr val="7030A0"/>
                </a:solidFill>
              </a:rPr>
              <a:t>Principle of </a:t>
            </a:r>
            <a:r>
              <a:rPr lang="en-US" b="1" kern="0" dirty="0" smtClean="0">
                <a:solidFill>
                  <a:srgbClr val="7030A0"/>
                </a:solidFill>
              </a:rPr>
              <a:t>operation</a:t>
            </a:r>
            <a:endParaRPr lang="en-US" b="1" dirty="0">
              <a:solidFill>
                <a:srgbClr val="7030A0"/>
              </a:solidFill>
            </a:endParaRPr>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When the patient actuates the DPI and inhales, airflow though the device creates shear and turbulence; air is introduced in to the powder bed and the static powder blend is fluidized and enters the patient airways. There the drug particles separate from the carrier particles and are carried deep into the lungs to exert the effects.</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kern="0" dirty="0" smtClean="0">
                <a:solidFill>
                  <a:srgbClr val="7030A0"/>
                </a:solidFill>
              </a:rPr>
              <a:t>Evaluation</a:t>
            </a:r>
            <a:endParaRPr lang="en-US" b="1" dirty="0">
              <a:solidFill>
                <a:srgbClr val="7030A0"/>
              </a:solidFill>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Appearance</a:t>
            </a:r>
          </a:p>
          <a:p>
            <a:r>
              <a:rPr lang="en-US" dirty="0" smtClean="0">
                <a:latin typeface="Times New Roman" pitchFamily="18" charset="0"/>
                <a:cs typeface="Times New Roman" pitchFamily="18" charset="0"/>
              </a:rPr>
              <a:t>Identity</a:t>
            </a:r>
          </a:p>
          <a:p>
            <a:r>
              <a:rPr lang="en-US" dirty="0" smtClean="0">
                <a:latin typeface="Times New Roman" pitchFamily="18" charset="0"/>
                <a:cs typeface="Times New Roman" pitchFamily="18" charset="0"/>
              </a:rPr>
              <a:t>Microbial limits</a:t>
            </a:r>
          </a:p>
          <a:p>
            <a:r>
              <a:rPr lang="en-US" dirty="0" smtClean="0">
                <a:latin typeface="Times New Roman" pitchFamily="18" charset="0"/>
                <a:cs typeface="Times New Roman" pitchFamily="18" charset="0"/>
              </a:rPr>
              <a:t>Water content</a:t>
            </a:r>
          </a:p>
          <a:p>
            <a:r>
              <a:rPr lang="en-US" dirty="0" smtClean="0">
                <a:latin typeface="Times New Roman" pitchFamily="18" charset="0"/>
                <a:cs typeface="Times New Roman" pitchFamily="18" charset="0"/>
              </a:rPr>
              <a:t>Extractives</a:t>
            </a:r>
          </a:p>
          <a:p>
            <a:r>
              <a:rPr lang="en-US" dirty="0" smtClean="0">
                <a:latin typeface="Times New Roman" pitchFamily="18" charset="0"/>
                <a:cs typeface="Times New Roman" pitchFamily="18" charset="0"/>
              </a:rPr>
              <a:t>Drug related impurities</a:t>
            </a:r>
          </a:p>
          <a:p>
            <a:r>
              <a:rPr lang="en-US" dirty="0" smtClean="0">
                <a:latin typeface="Times New Roman" pitchFamily="18" charset="0"/>
                <a:cs typeface="Times New Roman" pitchFamily="18" charset="0"/>
              </a:rPr>
              <a:t>Particle analysis</a:t>
            </a:r>
          </a:p>
          <a:p>
            <a:r>
              <a:rPr lang="en-US" dirty="0" smtClean="0">
                <a:latin typeface="Times New Roman" pitchFamily="18" charset="0"/>
                <a:cs typeface="Times New Roman" pitchFamily="18" charset="0"/>
              </a:rPr>
              <a:t>Drug content per unit dose/dose delivery</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0" dirty="0" smtClean="0">
                <a:solidFill>
                  <a:srgbClr val="7030A0"/>
                </a:solidFill>
                <a:latin typeface="Times New Roman" pitchFamily="18" charset="0"/>
                <a:cs typeface="Times New Roman" pitchFamily="18" charset="0"/>
              </a:rPr>
              <a:t>Advantages</a:t>
            </a:r>
            <a:endParaRPr lang="en-US" b="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Propellant free design</a:t>
            </a:r>
          </a:p>
          <a:p>
            <a:r>
              <a:rPr lang="en-US" dirty="0" smtClean="0">
                <a:latin typeface="Times New Roman" pitchFamily="18" charset="0"/>
                <a:cs typeface="Times New Roman" pitchFamily="18" charset="0"/>
              </a:rPr>
              <a:t>Less need for patient coordination</a:t>
            </a:r>
          </a:p>
          <a:p>
            <a:r>
              <a:rPr lang="en-US" dirty="0" smtClean="0">
                <a:latin typeface="Times New Roman" pitchFamily="18" charset="0"/>
                <a:cs typeface="Times New Roman" pitchFamily="18" charset="0"/>
              </a:rPr>
              <a:t>Less potential for formulation problems</a:t>
            </a:r>
          </a:p>
          <a:p>
            <a:r>
              <a:rPr lang="en-US" dirty="0" smtClean="0">
                <a:latin typeface="Times New Roman" pitchFamily="18" charset="0"/>
                <a:cs typeface="Times New Roman" pitchFamily="18" charset="0"/>
              </a:rPr>
              <a:t>Environmental sustainability</a:t>
            </a:r>
          </a:p>
          <a:p>
            <a:r>
              <a:rPr lang="en-US" dirty="0" smtClean="0">
                <a:latin typeface="Times New Roman" pitchFamily="18" charset="0"/>
                <a:cs typeface="Times New Roman" pitchFamily="18" charset="0"/>
              </a:rPr>
              <a:t>Less potential for extractable from device components</a:t>
            </a:r>
          </a:p>
          <a:p>
            <a:pPr>
              <a:buNone/>
            </a:pP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latin typeface="Times New Roman" pitchFamily="18" charset="0"/>
                <a:cs typeface="Times New Roman" pitchFamily="18" charset="0"/>
              </a:rPr>
              <a:t>Disadvantages</a:t>
            </a:r>
            <a:endParaRPr lang="en-US" b="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Dependency on patient inspiration flow rate and profile</a:t>
            </a:r>
          </a:p>
          <a:p>
            <a:r>
              <a:rPr lang="en-US" dirty="0" smtClean="0">
                <a:latin typeface="Times New Roman" pitchFamily="18" charset="0"/>
                <a:cs typeface="Times New Roman" pitchFamily="18" charset="0"/>
              </a:rPr>
              <a:t>Device resistance and other device issues</a:t>
            </a:r>
          </a:p>
          <a:p>
            <a:r>
              <a:rPr lang="en-US" dirty="0" smtClean="0">
                <a:latin typeface="Times New Roman" pitchFamily="18" charset="0"/>
                <a:cs typeface="Times New Roman" pitchFamily="18" charset="0"/>
              </a:rPr>
              <a:t>More expensive than pressurized MDI</a:t>
            </a:r>
          </a:p>
          <a:p>
            <a:r>
              <a:rPr lang="en-US" dirty="0" smtClean="0">
                <a:latin typeface="Times New Roman" pitchFamily="18" charset="0"/>
                <a:cs typeface="Times New Roman" pitchFamily="18" charset="0"/>
              </a:rPr>
              <a:t>Complex development and manufacture</a:t>
            </a:r>
          </a:p>
          <a:p>
            <a:r>
              <a:rPr lang="en-US" dirty="0" smtClean="0">
                <a:latin typeface="Times New Roman" pitchFamily="18" charset="0"/>
                <a:cs typeface="Times New Roman" pitchFamily="18" charset="0"/>
              </a:rPr>
              <a:t>Not available world wide</a:t>
            </a:r>
          </a:p>
          <a:p>
            <a:r>
              <a:rPr lang="en-US" dirty="0" smtClean="0">
                <a:latin typeface="Times New Roman" pitchFamily="18" charset="0"/>
                <a:cs typeface="Times New Roman" pitchFamily="18" charset="0"/>
              </a:rPr>
              <a:t>Greater potential problems in dose uniformity</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ctr" fontAlgn="base">
              <a:spcBef>
                <a:spcPct val="0"/>
              </a:spcBef>
              <a:spcAft>
                <a:spcPct val="0"/>
              </a:spcAft>
              <a:buNone/>
            </a:pPr>
            <a:r>
              <a:rPr lang="en-US" sz="8800" dirty="0" smtClean="0">
                <a:solidFill>
                  <a:srgbClr val="7030A0"/>
                </a:solidFill>
                <a:latin typeface="Times New Roman" pitchFamily="18" charset="0"/>
                <a:cs typeface="Times New Roman" pitchFamily="18" charset="0"/>
              </a:rPr>
              <a:t>THANK </a:t>
            </a:r>
            <a:r>
              <a:rPr lang="en-US" sz="8800" dirty="0" smtClean="0">
                <a:solidFill>
                  <a:srgbClr val="7030A0"/>
                </a:solidFill>
                <a:latin typeface="Times New Roman" pitchFamily="18" charset="0"/>
                <a:cs typeface="Times New Roman" pitchFamily="18" charset="0"/>
              </a:rPr>
              <a:t>YOU</a:t>
            </a:r>
          </a:p>
          <a:p>
            <a:pPr marL="0" lvl="0" indent="0" algn="ctr" fontAlgn="base">
              <a:spcBef>
                <a:spcPct val="0"/>
              </a:spcBef>
              <a:spcAft>
                <a:spcPct val="0"/>
              </a:spcAft>
              <a:buNone/>
            </a:pPr>
            <a:endParaRPr lang="en-US" sz="3000" dirty="0" smtClean="0">
              <a:solidFill>
                <a:srgbClr val="7030A0"/>
              </a:solidFill>
              <a:latin typeface="Times New Roman" pitchFamily="18" charset="0"/>
              <a:cs typeface="Times New Roman" pitchFamily="18" charset="0"/>
            </a:endParaRPr>
          </a:p>
          <a:p>
            <a:pPr marL="0" lvl="0" indent="0" algn="ctr" fontAlgn="base">
              <a:spcBef>
                <a:spcPct val="0"/>
              </a:spcBef>
              <a:spcAft>
                <a:spcPct val="0"/>
              </a:spcAft>
              <a:buNone/>
            </a:pPr>
            <a:endParaRPr lang="en-US" sz="3000" dirty="0" smtClean="0">
              <a:solidFill>
                <a:srgbClr val="7030A0"/>
              </a:solidFill>
              <a:latin typeface="Times New Roman" pitchFamily="18" charset="0"/>
              <a:cs typeface="Times New Roman" pitchFamily="18" charset="0"/>
            </a:endParaRPr>
          </a:p>
          <a:p>
            <a:pPr marL="0" lvl="0" indent="0" algn="ctr" fontAlgn="base">
              <a:spcBef>
                <a:spcPct val="0"/>
              </a:spcBef>
              <a:spcAft>
                <a:spcPct val="0"/>
              </a:spcAft>
              <a:buNone/>
            </a:pPr>
            <a:r>
              <a:rPr lang="en-US" sz="3000" dirty="0" smtClean="0">
                <a:solidFill>
                  <a:srgbClr val="C00000"/>
                </a:solidFill>
                <a:latin typeface="Times New Roman" pitchFamily="18" charset="0"/>
                <a:cs typeface="Times New Roman" pitchFamily="18" charset="0"/>
              </a:rPr>
              <a:t>                                      Prof. Ganesh B. Patil</a:t>
            </a:r>
          </a:p>
          <a:p>
            <a:pPr marL="0" lvl="0" indent="0" algn="ctr" fontAlgn="base">
              <a:spcBef>
                <a:spcPct val="0"/>
              </a:spcBef>
              <a:spcAft>
                <a:spcPct val="0"/>
              </a:spcAft>
              <a:buNone/>
            </a:pPr>
            <a:r>
              <a:rPr lang="en-US" sz="3000" dirty="0" smtClean="0">
                <a:solidFill>
                  <a:srgbClr val="7030A0"/>
                </a:solidFill>
                <a:latin typeface="Times New Roman" pitchFamily="18" charset="0"/>
                <a:cs typeface="Times New Roman" pitchFamily="18" charset="0"/>
              </a:rPr>
              <a:t> </a:t>
            </a:r>
            <a:r>
              <a:rPr lang="en-US" sz="3000" dirty="0" smtClean="0">
                <a:solidFill>
                  <a:srgbClr val="7030A0"/>
                </a:solidFill>
                <a:latin typeface="Times New Roman" pitchFamily="18" charset="0"/>
                <a:cs typeface="Times New Roman" pitchFamily="18" charset="0"/>
              </a:rPr>
              <a:t>                                       </a:t>
            </a:r>
            <a:r>
              <a:rPr lang="en-US" sz="3000" dirty="0" smtClean="0">
                <a:latin typeface="Times New Roman" pitchFamily="18" charset="0"/>
                <a:cs typeface="Times New Roman" pitchFamily="18" charset="0"/>
              </a:rPr>
              <a:t>gbp84@rediffmail.com</a:t>
            </a:r>
            <a:endParaRPr lang="en-US" sz="3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639762"/>
          </a:xfrm>
        </p:spPr>
        <p:txBody>
          <a:bodyPr>
            <a:normAutofit fontScale="90000"/>
          </a:bodyPr>
          <a:lstStyle/>
          <a:p>
            <a:r>
              <a:rPr lang="en-US" b="1" dirty="0" smtClean="0">
                <a:solidFill>
                  <a:srgbClr val="FF5050"/>
                </a:solidFill>
              </a:rPr>
              <a:t/>
            </a:r>
            <a:br>
              <a:rPr lang="en-US" b="1" dirty="0" smtClean="0">
                <a:solidFill>
                  <a:srgbClr val="FF5050"/>
                </a:solidFill>
              </a:rPr>
            </a:br>
            <a:r>
              <a:rPr lang="en-US" b="1" dirty="0" smtClean="0">
                <a:solidFill>
                  <a:srgbClr val="002060"/>
                </a:solidFill>
              </a:rPr>
              <a:t>Components of aerosols</a:t>
            </a:r>
            <a:br>
              <a:rPr lang="en-US" b="1" dirty="0" smtClean="0">
                <a:solidFill>
                  <a:srgbClr val="002060"/>
                </a:solidFill>
              </a:rPr>
            </a:br>
            <a:endParaRPr lang="en-US" dirty="0">
              <a:solidFill>
                <a:srgbClr val="002060"/>
              </a:solidFill>
            </a:endParaRPr>
          </a:p>
        </p:txBody>
      </p:sp>
      <p:pic>
        <p:nvPicPr>
          <p:cNvPr id="4" name="Picture 27"/>
          <p:cNvPicPr>
            <a:picLocks noGrp="1" noChangeAspect="1" noChangeArrowheads="1"/>
          </p:cNvPicPr>
          <p:nvPr>
            <p:ph idx="1"/>
          </p:nvPr>
        </p:nvPicPr>
        <p:blipFill>
          <a:blip r:embed="rId2"/>
          <a:srcRect/>
          <a:stretch>
            <a:fillRect/>
          </a:stretch>
        </p:blipFill>
        <p:spPr bwMode="auto">
          <a:xfrm>
            <a:off x="4343400" y="1676400"/>
            <a:ext cx="4579314" cy="5181600"/>
          </a:xfrm>
          <a:prstGeom prst="rect">
            <a:avLst/>
          </a:prstGeom>
          <a:noFill/>
          <a:ln w="9525">
            <a:noFill/>
            <a:miter lim="800000"/>
            <a:headEnd/>
            <a:tailEnd/>
          </a:ln>
        </p:spPr>
      </p:pic>
      <p:sp>
        <p:nvSpPr>
          <p:cNvPr id="6" name="TextBox 5"/>
          <p:cNvSpPr txBox="1"/>
          <p:nvPr/>
        </p:nvSpPr>
        <p:spPr>
          <a:xfrm>
            <a:off x="228600" y="1600200"/>
            <a:ext cx="4038600" cy="5016758"/>
          </a:xfrm>
          <a:prstGeom prst="rect">
            <a:avLst/>
          </a:prstGeom>
          <a:noFill/>
        </p:spPr>
        <p:txBody>
          <a:bodyPr wrap="square" rtlCol="0">
            <a:spAutoFit/>
          </a:bodyPr>
          <a:lstStyle/>
          <a:p>
            <a:pPr>
              <a:buFont typeface="Wingdings" pitchFamily="2" charset="2"/>
              <a:buChar char="ü"/>
            </a:pPr>
            <a:r>
              <a:rPr lang="en-US" sz="3200" dirty="0" smtClean="0"/>
              <a:t> Propellant</a:t>
            </a:r>
          </a:p>
          <a:p>
            <a:endParaRPr lang="en-US" sz="3200" dirty="0" smtClean="0"/>
          </a:p>
          <a:p>
            <a:endParaRPr lang="en-US" sz="3200" dirty="0" smtClean="0"/>
          </a:p>
          <a:p>
            <a:pPr>
              <a:buFont typeface="Wingdings" pitchFamily="2" charset="2"/>
              <a:buChar char="ü"/>
            </a:pPr>
            <a:r>
              <a:rPr lang="en-US" sz="3200" dirty="0" smtClean="0"/>
              <a:t> Container</a:t>
            </a:r>
          </a:p>
          <a:p>
            <a:endParaRPr lang="en-US" sz="3200" dirty="0" smtClean="0"/>
          </a:p>
          <a:p>
            <a:endParaRPr lang="en-US" sz="3200" dirty="0" smtClean="0"/>
          </a:p>
          <a:p>
            <a:pPr>
              <a:buFont typeface="Wingdings" pitchFamily="2" charset="2"/>
              <a:buChar char="ü"/>
            </a:pPr>
            <a:r>
              <a:rPr lang="en-US" sz="3200" dirty="0" smtClean="0"/>
              <a:t>  Valve &amp; actuator</a:t>
            </a:r>
          </a:p>
          <a:p>
            <a:endParaRPr lang="en-US" sz="3200" dirty="0" smtClean="0"/>
          </a:p>
          <a:p>
            <a:endParaRPr lang="en-US" sz="3200" dirty="0" smtClean="0"/>
          </a:p>
          <a:p>
            <a:pPr>
              <a:buFont typeface="Wingdings" pitchFamily="2" charset="2"/>
              <a:buChar char="ü"/>
            </a:pPr>
            <a:r>
              <a:rPr lang="en-US" sz="3200" dirty="0" smtClean="0"/>
              <a:t> Product concentrate</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514600" cy="563562"/>
          </a:xfrm>
        </p:spPr>
        <p:txBody>
          <a:bodyPr>
            <a:normAutofit fontScale="90000"/>
          </a:bodyPr>
          <a:lstStyle/>
          <a:p>
            <a:r>
              <a:rPr lang="en-US" b="1" dirty="0" smtClean="0">
                <a:solidFill>
                  <a:srgbClr val="FF5050"/>
                </a:solidFill>
              </a:rPr>
              <a:t/>
            </a:r>
            <a:br>
              <a:rPr lang="en-US" b="1" dirty="0" smtClean="0">
                <a:solidFill>
                  <a:srgbClr val="FF5050"/>
                </a:solidFill>
              </a:rPr>
            </a:br>
            <a:r>
              <a:rPr lang="en-US" b="1" dirty="0" smtClean="0">
                <a:solidFill>
                  <a:srgbClr val="002060"/>
                </a:solidFill>
              </a:rPr>
              <a:t>Propellant</a:t>
            </a:r>
            <a:r>
              <a:rPr lang="en-US" b="1" dirty="0" smtClean="0">
                <a:solidFill>
                  <a:srgbClr val="FF5050"/>
                </a:solidFill>
              </a:rPr>
              <a:t/>
            </a:r>
            <a:br>
              <a:rPr lang="en-US" b="1" dirty="0" smtClean="0">
                <a:solidFill>
                  <a:srgbClr val="FF5050"/>
                </a:solidFill>
              </a:rPr>
            </a:br>
            <a:endParaRPr lang="en-US" dirty="0"/>
          </a:p>
        </p:txBody>
      </p:sp>
      <p:sp>
        <p:nvSpPr>
          <p:cNvPr id="3" name="Content Placeholder 2"/>
          <p:cNvSpPr>
            <a:spLocks noGrp="1"/>
          </p:cNvSpPr>
          <p:nvPr>
            <p:ph idx="1"/>
          </p:nvPr>
        </p:nvSpPr>
        <p:spPr>
          <a:xfrm>
            <a:off x="457200" y="838200"/>
            <a:ext cx="8229600" cy="5791200"/>
          </a:xfrm>
        </p:spPr>
        <p:txBody>
          <a:bodyPr>
            <a:noAutofit/>
          </a:bodyPr>
          <a:lstStyle/>
          <a:p>
            <a:pPr lvl="0">
              <a:lnSpc>
                <a:spcPct val="120000"/>
              </a:lnSpc>
            </a:pPr>
            <a:r>
              <a:rPr lang="en-US" sz="1800" dirty="0" smtClean="0">
                <a:latin typeface="Times New Roman" pitchFamily="18" charset="0"/>
                <a:cs typeface="Times New Roman" pitchFamily="18" charset="0"/>
              </a:rPr>
              <a:t>It is responsible for developing the power pressure with in the container and also expel the product when the valve is opened and in the atomization or foam production of the product.</a:t>
            </a:r>
          </a:p>
          <a:p>
            <a:pPr lvl="0">
              <a:lnSpc>
                <a:spcPct val="120000"/>
              </a:lnSpc>
            </a:pPr>
            <a:r>
              <a:rPr lang="en-US" sz="1800" dirty="0" smtClean="0">
                <a:latin typeface="Times New Roman" pitchFamily="18" charset="0"/>
                <a:cs typeface="Times New Roman" pitchFamily="18" charset="0"/>
              </a:rPr>
              <a:t>For oral and inhalation eg.</a:t>
            </a:r>
          </a:p>
          <a:p>
            <a:pPr lvl="0">
              <a:lnSpc>
                <a:spcPct val="120000"/>
              </a:lnSpc>
              <a:buNone/>
            </a:pPr>
            <a:r>
              <a:rPr lang="en-US" sz="1800" dirty="0" smtClean="0">
                <a:latin typeface="Times New Roman" pitchFamily="18" charset="0"/>
                <a:cs typeface="Times New Roman" pitchFamily="18" charset="0"/>
              </a:rPr>
              <a:t>                              Fluorinated hydrocarbons</a:t>
            </a:r>
          </a:p>
          <a:p>
            <a:pPr lvl="0">
              <a:lnSpc>
                <a:spcPct val="120000"/>
              </a:lnSpc>
              <a:buNone/>
            </a:pPr>
            <a:r>
              <a:rPr lang="en-US" sz="1800" dirty="0" smtClean="0">
                <a:latin typeface="Times New Roman" pitchFamily="18" charset="0"/>
                <a:cs typeface="Times New Roman" pitchFamily="18" charset="0"/>
              </a:rPr>
              <a:t>                              Dichlorodifluromethane (propellant 12)</a:t>
            </a:r>
          </a:p>
          <a:p>
            <a:pPr lvl="0">
              <a:lnSpc>
                <a:spcPct val="120000"/>
              </a:lnSpc>
              <a:buNone/>
            </a:pPr>
            <a:r>
              <a:rPr lang="en-US" sz="1800" dirty="0" smtClean="0">
                <a:latin typeface="Times New Roman" pitchFamily="18" charset="0"/>
                <a:cs typeface="Times New Roman" pitchFamily="18" charset="0"/>
              </a:rPr>
              <a:t>                              Dichlorotetrafluromethane (propellant 114)</a:t>
            </a:r>
          </a:p>
          <a:p>
            <a:pPr lvl="0">
              <a:lnSpc>
                <a:spcPct val="120000"/>
              </a:lnSpc>
            </a:pPr>
            <a:r>
              <a:rPr lang="en-US" sz="1800" dirty="0" smtClean="0">
                <a:latin typeface="Times New Roman" pitchFamily="18" charset="0"/>
                <a:cs typeface="Times New Roman" pitchFamily="18" charset="0"/>
              </a:rPr>
              <a:t>Topical preparation</a:t>
            </a:r>
          </a:p>
          <a:p>
            <a:pPr lvl="0">
              <a:lnSpc>
                <a:spcPct val="120000"/>
              </a:lnSpc>
              <a:buNone/>
            </a:pPr>
            <a:r>
              <a:rPr lang="en-US" sz="1800" dirty="0" smtClean="0">
                <a:latin typeface="Times New Roman" pitchFamily="18" charset="0"/>
                <a:cs typeface="Times New Roman" pitchFamily="18" charset="0"/>
              </a:rPr>
              <a:t>                              Propane </a:t>
            </a:r>
          </a:p>
          <a:p>
            <a:pPr lvl="0">
              <a:lnSpc>
                <a:spcPct val="120000"/>
              </a:lnSpc>
              <a:buNone/>
            </a:pPr>
            <a:r>
              <a:rPr lang="en-US" sz="1800" dirty="0" smtClean="0">
                <a:latin typeface="Times New Roman" pitchFamily="18" charset="0"/>
                <a:cs typeface="Times New Roman" pitchFamily="18" charset="0"/>
              </a:rPr>
              <a:t>                              Butane</a:t>
            </a:r>
          </a:p>
          <a:p>
            <a:pPr lvl="0">
              <a:lnSpc>
                <a:spcPct val="120000"/>
              </a:lnSpc>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Isobutane</a:t>
            </a:r>
            <a:endParaRPr lang="en-US" sz="1800" dirty="0" smtClean="0">
              <a:latin typeface="Times New Roman" pitchFamily="18" charset="0"/>
              <a:cs typeface="Times New Roman" pitchFamily="18" charset="0"/>
            </a:endParaRPr>
          </a:p>
          <a:p>
            <a:pPr lvl="0">
              <a:lnSpc>
                <a:spcPct val="120000"/>
              </a:lnSpc>
            </a:pPr>
            <a:r>
              <a:rPr lang="en-US" sz="1800" dirty="0" smtClean="0">
                <a:latin typeface="Times New Roman" pitchFamily="18" charset="0"/>
                <a:cs typeface="Times New Roman" pitchFamily="18" charset="0"/>
              </a:rPr>
              <a:t>Compound gases</a:t>
            </a:r>
          </a:p>
          <a:p>
            <a:pPr lvl="0">
              <a:lnSpc>
                <a:spcPct val="120000"/>
              </a:lnSpc>
              <a:buNone/>
            </a:pPr>
            <a:r>
              <a:rPr lang="en-US" sz="1800" dirty="0" smtClean="0">
                <a:latin typeface="Times New Roman" pitchFamily="18" charset="0"/>
                <a:cs typeface="Times New Roman" pitchFamily="18" charset="0"/>
              </a:rPr>
              <a:t>                              Nitrogen</a:t>
            </a:r>
          </a:p>
          <a:p>
            <a:pPr lvl="0">
              <a:lnSpc>
                <a:spcPct val="120000"/>
              </a:lnSpc>
              <a:buNone/>
            </a:pPr>
            <a:r>
              <a:rPr lang="en-US" sz="1800" dirty="0" smtClean="0">
                <a:latin typeface="Times New Roman" pitchFamily="18" charset="0"/>
                <a:cs typeface="Times New Roman" pitchFamily="18" charset="0"/>
              </a:rPr>
              <a:t>                              Carbon </a:t>
            </a:r>
            <a:r>
              <a:rPr lang="en-US" sz="1800" dirty="0" err="1" smtClean="0">
                <a:latin typeface="Times New Roman" pitchFamily="18" charset="0"/>
                <a:cs typeface="Times New Roman" pitchFamily="18" charset="0"/>
              </a:rPr>
              <a:t>di</a:t>
            </a:r>
            <a:r>
              <a:rPr lang="en-US" sz="1800" dirty="0" smtClean="0">
                <a:latin typeface="Times New Roman" pitchFamily="18" charset="0"/>
                <a:cs typeface="Times New Roman" pitchFamily="18" charset="0"/>
              </a:rPr>
              <a:t> oxide</a:t>
            </a:r>
          </a:p>
          <a:p>
            <a:pPr lvl="0">
              <a:lnSpc>
                <a:spcPct val="120000"/>
              </a:lnSpc>
              <a:buNone/>
            </a:pPr>
            <a:r>
              <a:rPr lang="en-US" sz="1800" dirty="0" smtClean="0">
                <a:latin typeface="Times New Roman" pitchFamily="18" charset="0"/>
                <a:cs typeface="Times New Roman" pitchFamily="18" charset="0"/>
              </a:rPr>
              <a:t>                              Nitrous oxide</a:t>
            </a:r>
            <a:endParaRPr lang="en-US"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85000" lnSpcReduction="20000"/>
          </a:bodyPr>
          <a:lstStyle/>
          <a:p>
            <a:pPr>
              <a:tabLst>
                <a:tab pos="457200" algn="l"/>
              </a:tabLst>
            </a:pPr>
            <a:r>
              <a:rPr lang="en-US" b="1" dirty="0" smtClean="0">
                <a:solidFill>
                  <a:srgbClr val="002060"/>
                </a:solidFill>
                <a:latin typeface="Times New Roman" pitchFamily="18" charset="0"/>
                <a:cs typeface="Times New Roman" pitchFamily="18" charset="0"/>
              </a:rPr>
              <a:t>Containers</a:t>
            </a:r>
          </a:p>
          <a:p>
            <a:pPr>
              <a:tabLst>
                <a:tab pos="457200" algn="l"/>
              </a:tabLst>
            </a:pPr>
            <a:r>
              <a:rPr lang="en-US" dirty="0" smtClean="0">
                <a:latin typeface="Times New Roman" pitchFamily="18" charset="0"/>
                <a:cs typeface="Times New Roman" pitchFamily="18" charset="0"/>
              </a:rPr>
              <a:t>They must be stand at pressure as high as 140 to 180 psig (pounds per sq. inch gauge)  at 1300 F.</a:t>
            </a:r>
          </a:p>
          <a:p>
            <a:pPr>
              <a:tabLst>
                <a:tab pos="457200" algn="l"/>
              </a:tabLst>
            </a:pPr>
            <a:r>
              <a:rPr lang="en-US" b="1" dirty="0" smtClean="0">
                <a:solidFill>
                  <a:srgbClr val="FF33CC"/>
                </a:solidFill>
                <a:latin typeface="Times New Roman" pitchFamily="18" charset="0"/>
                <a:cs typeface="Times New Roman" pitchFamily="18" charset="0"/>
              </a:rPr>
              <a:t>A. Metals</a:t>
            </a:r>
          </a:p>
          <a:p>
            <a:pPr>
              <a:tabLst>
                <a:tab pos="457200" algn="l"/>
              </a:tabLst>
            </a:pPr>
            <a:r>
              <a:rPr lang="en-US" dirty="0" smtClean="0">
                <a:solidFill>
                  <a:srgbClr val="0000FF"/>
                </a:solidFill>
                <a:latin typeface="Times New Roman" pitchFamily="18" charset="0"/>
                <a:cs typeface="Times New Roman" pitchFamily="18" charset="0"/>
              </a:rPr>
              <a:t>1. Tinplated steel</a:t>
            </a:r>
          </a:p>
          <a:p>
            <a:pPr>
              <a:tabLst>
                <a:tab pos="457200" algn="l"/>
              </a:tabLst>
            </a:pPr>
            <a:r>
              <a:rPr lang="en-US" dirty="0" smtClean="0">
                <a:latin typeface="Times New Roman" pitchFamily="18" charset="0"/>
                <a:cs typeface="Times New Roman" pitchFamily="18" charset="0"/>
              </a:rPr>
              <a:t>(a) Side-seam (three pieces)</a:t>
            </a:r>
          </a:p>
          <a:p>
            <a:pPr>
              <a:tabLst>
                <a:tab pos="457200" algn="l"/>
              </a:tabLst>
            </a:pPr>
            <a:r>
              <a:rPr lang="en-US" dirty="0" smtClean="0">
                <a:latin typeface="Times New Roman" pitchFamily="18" charset="0"/>
                <a:cs typeface="Times New Roman" pitchFamily="18" charset="0"/>
              </a:rPr>
              <a:t>(b) Two-piece or drawn</a:t>
            </a:r>
          </a:p>
          <a:p>
            <a:pPr>
              <a:tabLst>
                <a:tab pos="457200" algn="l"/>
              </a:tabLst>
            </a:pPr>
            <a:r>
              <a:rPr lang="en-US" dirty="0" smtClean="0">
                <a:latin typeface="Times New Roman" pitchFamily="18" charset="0"/>
                <a:cs typeface="Times New Roman" pitchFamily="18" charset="0"/>
              </a:rPr>
              <a:t>(c) Tin free steel</a:t>
            </a:r>
          </a:p>
          <a:p>
            <a:pPr>
              <a:tabLst>
                <a:tab pos="457200" algn="l"/>
              </a:tabLst>
            </a:pPr>
            <a:r>
              <a:rPr lang="en-US" dirty="0" smtClean="0">
                <a:solidFill>
                  <a:srgbClr val="0000FF"/>
                </a:solidFill>
                <a:latin typeface="Times New Roman" pitchFamily="18" charset="0"/>
                <a:cs typeface="Times New Roman" pitchFamily="18" charset="0"/>
              </a:rPr>
              <a:t>2. Aluminium</a:t>
            </a:r>
            <a:r>
              <a:rPr lang="en-US" dirty="0" smtClean="0">
                <a:solidFill>
                  <a:srgbClr val="6699FF"/>
                </a:solidFill>
                <a:latin typeface="Times New Roman" pitchFamily="18" charset="0"/>
                <a:cs typeface="Times New Roman" pitchFamily="18" charset="0"/>
              </a:rPr>
              <a:t> </a:t>
            </a:r>
          </a:p>
          <a:p>
            <a:pPr>
              <a:tabLst>
                <a:tab pos="457200" algn="l"/>
              </a:tabLst>
            </a:pPr>
            <a:r>
              <a:rPr lang="en-US" dirty="0" smtClean="0">
                <a:latin typeface="Times New Roman" pitchFamily="18" charset="0"/>
                <a:cs typeface="Times New Roman" pitchFamily="18" charset="0"/>
              </a:rPr>
              <a:t>(a) Two-piece</a:t>
            </a:r>
          </a:p>
          <a:p>
            <a:pPr>
              <a:tabLst>
                <a:tab pos="457200" algn="l"/>
              </a:tabLst>
            </a:pPr>
            <a:r>
              <a:rPr lang="en-US" dirty="0" smtClean="0">
                <a:latin typeface="Times New Roman" pitchFamily="18" charset="0"/>
                <a:cs typeface="Times New Roman" pitchFamily="18" charset="0"/>
              </a:rPr>
              <a:t>(b) One-piece (extruded or drawn)</a:t>
            </a:r>
          </a:p>
          <a:p>
            <a:pPr>
              <a:tabLst>
                <a:tab pos="457200" algn="l"/>
              </a:tabLst>
            </a:pPr>
            <a:r>
              <a:rPr lang="en-US" dirty="0" smtClean="0">
                <a:solidFill>
                  <a:srgbClr val="0000FF"/>
                </a:solidFill>
                <a:latin typeface="Times New Roman" pitchFamily="18" charset="0"/>
                <a:cs typeface="Times New Roman" pitchFamily="18" charset="0"/>
              </a:rPr>
              <a:t>3. Stainless steel</a:t>
            </a:r>
          </a:p>
          <a:p>
            <a:pPr>
              <a:tabLst>
                <a:tab pos="457200" algn="l"/>
              </a:tabLst>
            </a:pPr>
            <a:r>
              <a:rPr lang="en-US" b="1" dirty="0" smtClean="0">
                <a:solidFill>
                  <a:srgbClr val="FF33CC"/>
                </a:solidFill>
                <a:latin typeface="Times New Roman" pitchFamily="18" charset="0"/>
                <a:cs typeface="Times New Roman" pitchFamily="18" charset="0"/>
              </a:rPr>
              <a:t>B. Glass</a:t>
            </a:r>
          </a:p>
          <a:p>
            <a:pPr>
              <a:tabLst>
                <a:tab pos="457200" algn="l"/>
              </a:tabLst>
            </a:pPr>
            <a:r>
              <a:rPr lang="en-US" dirty="0" smtClean="0">
                <a:latin typeface="Times New Roman" pitchFamily="18" charset="0"/>
                <a:cs typeface="Times New Roman" pitchFamily="18" charset="0"/>
              </a:rPr>
              <a:t>1. Uncoated glass</a:t>
            </a:r>
          </a:p>
          <a:p>
            <a:pPr>
              <a:tabLst>
                <a:tab pos="457200" algn="l"/>
              </a:tabLst>
            </a:pPr>
            <a:r>
              <a:rPr lang="en-US" dirty="0" smtClean="0">
                <a:latin typeface="Times New Roman" pitchFamily="18" charset="0"/>
                <a:cs typeface="Times New Roman" pitchFamily="18" charset="0"/>
              </a:rPr>
              <a:t>2. Plastic coated glass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sz="3500" dirty="0" smtClean="0">
                <a:solidFill>
                  <a:srgbClr val="002060"/>
                </a:solidFill>
                <a:latin typeface="Times New Roman" pitchFamily="18" charset="0"/>
                <a:cs typeface="Times New Roman" pitchFamily="18" charset="0"/>
              </a:rPr>
              <a:t>Physiochemical properties of propellants</a:t>
            </a:r>
          </a:p>
          <a:p>
            <a:endParaRPr lang="en-US" sz="4000" dirty="0" smtClean="0">
              <a:solidFill>
                <a:srgbClr val="FF5050"/>
              </a:solidFill>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Vapor pressure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Boiling points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Liquid density</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fontScale="92500" lnSpcReduction="10000"/>
          </a:bodyPr>
          <a:lstStyle/>
          <a:p>
            <a:r>
              <a:rPr lang="en-US" b="1" dirty="0" smtClean="0">
                <a:solidFill>
                  <a:srgbClr val="FF0000"/>
                </a:solidFill>
                <a:latin typeface="Times New Roman" pitchFamily="18" charset="0"/>
                <a:cs typeface="Times New Roman" pitchFamily="18" charset="0"/>
              </a:rPr>
              <a:t>Valves</a:t>
            </a:r>
          </a:p>
          <a:p>
            <a:pPr lvl="1"/>
            <a:r>
              <a:rPr lang="en-US" sz="3200" dirty="0" smtClean="0">
                <a:latin typeface="Times New Roman" pitchFamily="18" charset="0"/>
                <a:cs typeface="Times New Roman" pitchFamily="18" charset="0"/>
              </a:rPr>
              <a:t>  To delivered the drug in desired form.</a:t>
            </a:r>
          </a:p>
          <a:p>
            <a:pPr lvl="1"/>
            <a:r>
              <a:rPr lang="en-US" sz="3200" dirty="0" smtClean="0">
                <a:latin typeface="Times New Roman" pitchFamily="18" charset="0"/>
                <a:cs typeface="Times New Roman" pitchFamily="18" charset="0"/>
              </a:rPr>
              <a:t>  To give proper amount of medication.</a:t>
            </a:r>
          </a:p>
          <a:p>
            <a:pPr lvl="1"/>
            <a:r>
              <a:rPr lang="en-US" sz="3200" dirty="0" smtClean="0">
                <a:latin typeface="Times New Roman" pitchFamily="18" charset="0"/>
                <a:cs typeface="Times New Roman" pitchFamily="18" charset="0"/>
              </a:rPr>
              <a:t>  Not differ from valve to valve of medication </a:t>
            </a:r>
            <a:r>
              <a:rPr lang="en-US" sz="3200" dirty="0" smtClean="0">
                <a:latin typeface="Times New Roman" pitchFamily="18" charset="0"/>
                <a:cs typeface="Times New Roman" pitchFamily="18" charset="0"/>
              </a:rPr>
              <a:t>    	in pharmaceutical </a:t>
            </a:r>
            <a:r>
              <a:rPr lang="en-US" sz="3200" dirty="0" smtClean="0">
                <a:latin typeface="Times New Roman" pitchFamily="18" charset="0"/>
                <a:cs typeface="Times New Roman" pitchFamily="18" charset="0"/>
              </a:rPr>
              <a:t>preparation.</a:t>
            </a:r>
          </a:p>
          <a:p>
            <a:r>
              <a:rPr lang="en-US" b="1" dirty="0" smtClean="0">
                <a:solidFill>
                  <a:srgbClr val="FF0000"/>
                </a:solidFill>
                <a:latin typeface="Times New Roman" pitchFamily="18" charset="0"/>
                <a:cs typeface="Times New Roman" pitchFamily="18" charset="0"/>
              </a:rPr>
              <a:t>Types</a:t>
            </a:r>
          </a:p>
          <a:p>
            <a:r>
              <a:rPr lang="en-US" dirty="0" smtClean="0">
                <a:latin typeface="Times New Roman" pitchFamily="18" charset="0"/>
                <a:cs typeface="Times New Roman" pitchFamily="18" charset="0"/>
              </a:rPr>
              <a:t> -  Continuous spray valve</a:t>
            </a:r>
          </a:p>
          <a:p>
            <a:r>
              <a:rPr lang="en-US" dirty="0" smtClean="0">
                <a:latin typeface="Times New Roman" pitchFamily="18" charset="0"/>
                <a:cs typeface="Times New Roman" pitchFamily="18" charset="0"/>
              </a:rPr>
              <a:t> -  High speed production technique.</a:t>
            </a:r>
          </a:p>
          <a:p>
            <a:r>
              <a:rPr lang="en-US" dirty="0" smtClean="0">
                <a:latin typeface="Times New Roman" pitchFamily="18" charset="0"/>
                <a:cs typeface="Times New Roman" pitchFamily="18" charset="0"/>
              </a:rPr>
              <a:t> -  Metering  valves</a:t>
            </a:r>
          </a:p>
          <a:p>
            <a:r>
              <a:rPr lang="en-US" dirty="0" smtClean="0">
                <a:latin typeface="Times New Roman" pitchFamily="18" charset="0"/>
                <a:cs typeface="Times New Roman" pitchFamily="18" charset="0"/>
              </a:rPr>
              <a:t>Dispersing of potent medication at proper dispersion/ spray approximately 50 to 150 mg ±10 % of liquid materials at one time use of same valve.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srcRect/>
          <a:stretch>
            <a:fillRect/>
          </a:stretch>
        </p:blipFill>
        <p:spPr bwMode="auto">
          <a:xfrm>
            <a:off x="5029200" y="152400"/>
            <a:ext cx="3962400" cy="6553199"/>
          </a:xfrm>
          <a:prstGeom prst="rect">
            <a:avLst/>
          </a:prstGeom>
          <a:noFill/>
          <a:ln w="9525">
            <a:noFill/>
            <a:miter lim="800000"/>
            <a:headEnd/>
            <a:tailEnd/>
          </a:ln>
        </p:spPr>
      </p:pic>
      <p:sp>
        <p:nvSpPr>
          <p:cNvPr id="6" name="TextBox 5"/>
          <p:cNvSpPr txBox="1"/>
          <p:nvPr/>
        </p:nvSpPr>
        <p:spPr>
          <a:xfrm>
            <a:off x="228600" y="228600"/>
            <a:ext cx="4267200" cy="630942"/>
          </a:xfrm>
          <a:prstGeom prst="rect">
            <a:avLst/>
          </a:prstGeom>
          <a:noFill/>
        </p:spPr>
        <p:txBody>
          <a:bodyPr wrap="square" rtlCol="0">
            <a:spAutoFit/>
          </a:bodyPr>
          <a:lstStyle/>
          <a:p>
            <a:r>
              <a:rPr lang="en-US" sz="3500" b="1" dirty="0" smtClean="0">
                <a:solidFill>
                  <a:srgbClr val="002060"/>
                </a:solidFill>
              </a:rPr>
              <a:t>Valve components</a:t>
            </a:r>
            <a:endParaRPr lang="en-US" sz="3500" b="1" dirty="0">
              <a:solidFill>
                <a:srgbClr val="002060"/>
              </a:solidFill>
            </a:endParaRPr>
          </a:p>
        </p:txBody>
      </p:sp>
      <p:sp>
        <p:nvSpPr>
          <p:cNvPr id="7" name="TextBox 6"/>
          <p:cNvSpPr txBox="1"/>
          <p:nvPr/>
        </p:nvSpPr>
        <p:spPr>
          <a:xfrm>
            <a:off x="304800" y="1066800"/>
            <a:ext cx="4343400" cy="5262979"/>
          </a:xfrm>
          <a:prstGeom prst="rect">
            <a:avLst/>
          </a:prstGeom>
          <a:noFill/>
        </p:spPr>
        <p:txBody>
          <a:bodyPr wrap="square" rtlCol="0">
            <a:spAutoFit/>
          </a:bodyPr>
          <a:lstStyle/>
          <a:p>
            <a:pPr lvl="1" algn="just" eaLnBrk="0" hangingPunct="0">
              <a:buFont typeface="Wingdings" pitchFamily="2" charset="2"/>
              <a:buChar char="Ø"/>
              <a:tabLst>
                <a:tab pos="800100" algn="l"/>
              </a:tabLst>
            </a:pPr>
            <a:r>
              <a:rPr lang="en-US" sz="2800" dirty="0" smtClean="0">
                <a:latin typeface="Tahoma" pitchFamily="34" charset="0"/>
              </a:rPr>
              <a:t> Ferrule </a:t>
            </a:r>
            <a:r>
              <a:rPr lang="en-US" sz="2800" dirty="0" smtClean="0">
                <a:latin typeface="Tahoma" pitchFamily="34" charset="0"/>
              </a:rPr>
              <a:t>or mount cap</a:t>
            </a:r>
          </a:p>
          <a:p>
            <a:pPr lvl="1" algn="just" eaLnBrk="0" hangingPunct="0">
              <a:buFont typeface="Wingdings" pitchFamily="2" charset="2"/>
              <a:buChar char="Ø"/>
              <a:tabLst>
                <a:tab pos="800100" algn="l"/>
              </a:tabLst>
            </a:pPr>
            <a:endParaRPr lang="en-US" sz="2800" dirty="0" smtClean="0">
              <a:latin typeface="Tahoma" pitchFamily="34" charset="0"/>
            </a:endParaRPr>
          </a:p>
          <a:p>
            <a:pPr lvl="1" algn="just" eaLnBrk="0" hangingPunct="0">
              <a:buFont typeface="Wingdings" pitchFamily="2" charset="2"/>
              <a:buChar char="Ø"/>
              <a:tabLst>
                <a:tab pos="800100" algn="l"/>
              </a:tabLst>
            </a:pPr>
            <a:r>
              <a:rPr lang="en-US" sz="2800" dirty="0" smtClean="0">
                <a:latin typeface="Tahoma" pitchFamily="34" charset="0"/>
              </a:rPr>
              <a:t> Valve </a:t>
            </a:r>
            <a:r>
              <a:rPr lang="en-US" sz="2800" dirty="0" smtClean="0">
                <a:latin typeface="Tahoma" pitchFamily="34" charset="0"/>
              </a:rPr>
              <a:t>body or </a:t>
            </a:r>
            <a:r>
              <a:rPr lang="en-US" sz="2800" dirty="0" smtClean="0">
                <a:latin typeface="Tahoma" pitchFamily="34" charset="0"/>
              </a:rPr>
              <a:t>	  	 housing</a:t>
            </a:r>
            <a:endParaRPr lang="en-US" sz="2800" dirty="0" smtClean="0">
              <a:latin typeface="Tahoma" pitchFamily="34" charset="0"/>
            </a:endParaRPr>
          </a:p>
          <a:p>
            <a:pPr lvl="1" algn="just" eaLnBrk="0" hangingPunct="0">
              <a:buFont typeface="Wingdings" pitchFamily="2" charset="2"/>
              <a:buChar char="Ø"/>
              <a:tabLst>
                <a:tab pos="800100" algn="l"/>
              </a:tabLst>
            </a:pPr>
            <a:endParaRPr lang="en-US" sz="2800" dirty="0" smtClean="0">
              <a:latin typeface="Tahoma" pitchFamily="34" charset="0"/>
            </a:endParaRPr>
          </a:p>
          <a:p>
            <a:pPr lvl="1" algn="just" eaLnBrk="0" hangingPunct="0">
              <a:buFont typeface="Wingdings" pitchFamily="2" charset="2"/>
              <a:buChar char="Ø"/>
              <a:tabLst>
                <a:tab pos="800100" algn="l"/>
              </a:tabLst>
            </a:pPr>
            <a:r>
              <a:rPr lang="en-US" sz="2800" dirty="0" smtClean="0">
                <a:latin typeface="Tahoma" pitchFamily="34" charset="0"/>
              </a:rPr>
              <a:t>  Stem</a:t>
            </a:r>
          </a:p>
          <a:p>
            <a:pPr lvl="1" algn="just" eaLnBrk="0" hangingPunct="0">
              <a:buFont typeface="Wingdings" pitchFamily="2" charset="2"/>
              <a:buChar char="Ø"/>
              <a:tabLst>
                <a:tab pos="800100" algn="l"/>
              </a:tabLst>
            </a:pPr>
            <a:endParaRPr lang="en-US" sz="2800" dirty="0" smtClean="0">
              <a:latin typeface="Tahoma" pitchFamily="34" charset="0"/>
            </a:endParaRPr>
          </a:p>
          <a:p>
            <a:pPr lvl="1" algn="just" eaLnBrk="0" hangingPunct="0">
              <a:buFont typeface="Wingdings" pitchFamily="2" charset="2"/>
              <a:buChar char="Ø"/>
              <a:tabLst>
                <a:tab pos="800100" algn="l"/>
              </a:tabLst>
            </a:pPr>
            <a:r>
              <a:rPr lang="en-US" sz="2800" dirty="0" smtClean="0">
                <a:latin typeface="Tahoma" pitchFamily="34" charset="0"/>
              </a:rPr>
              <a:t>  Gasket</a:t>
            </a:r>
          </a:p>
          <a:p>
            <a:pPr lvl="1" algn="just" eaLnBrk="0" hangingPunct="0">
              <a:buFont typeface="Wingdings" pitchFamily="2" charset="2"/>
              <a:buChar char="Ø"/>
              <a:tabLst>
                <a:tab pos="800100" algn="l"/>
              </a:tabLst>
            </a:pPr>
            <a:endParaRPr lang="en-US" sz="2800" dirty="0" smtClean="0">
              <a:latin typeface="Tahoma" pitchFamily="34" charset="0"/>
            </a:endParaRPr>
          </a:p>
          <a:p>
            <a:pPr lvl="1" algn="just" eaLnBrk="0" hangingPunct="0">
              <a:buFont typeface="Wingdings" pitchFamily="2" charset="2"/>
              <a:buChar char="Ø"/>
              <a:tabLst>
                <a:tab pos="800100" algn="l"/>
              </a:tabLst>
            </a:pPr>
            <a:r>
              <a:rPr lang="en-US" sz="2800" dirty="0" smtClean="0">
                <a:latin typeface="Tahoma" pitchFamily="34" charset="0"/>
              </a:rPr>
              <a:t>  Spring</a:t>
            </a:r>
          </a:p>
          <a:p>
            <a:pPr lvl="1" algn="just" eaLnBrk="0" hangingPunct="0">
              <a:buFont typeface="Wingdings" pitchFamily="2" charset="2"/>
              <a:buChar char="Ø"/>
              <a:tabLst>
                <a:tab pos="800100" algn="l"/>
              </a:tabLst>
            </a:pPr>
            <a:endParaRPr lang="en-US" sz="2800" dirty="0" smtClean="0">
              <a:latin typeface="Tahoma" pitchFamily="34" charset="0"/>
            </a:endParaRPr>
          </a:p>
          <a:p>
            <a:pPr lvl="1" algn="just" eaLnBrk="0" hangingPunct="0">
              <a:buFont typeface="Wingdings" pitchFamily="2" charset="2"/>
              <a:buChar char="Ø"/>
              <a:tabLst>
                <a:tab pos="800100" algn="l"/>
              </a:tabLst>
            </a:pPr>
            <a:r>
              <a:rPr lang="en-US" sz="2800" dirty="0" smtClean="0">
                <a:latin typeface="Tahoma" pitchFamily="34" charset="0"/>
              </a:rPr>
              <a:t>  Dip tube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1288</Words>
  <Application>Microsoft Office PowerPoint</Application>
  <PresentationFormat>On-screen Show (4:3)</PresentationFormat>
  <Paragraphs>295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 PHARMACEUTICAL    AEROSOLs </vt:lpstr>
      <vt:lpstr> Definition </vt:lpstr>
      <vt:lpstr> Advantages </vt:lpstr>
      <vt:lpstr> Components of aerosols </vt:lpstr>
      <vt:lpstr> Propellant </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Ideal DPI</vt:lpstr>
      <vt:lpstr>FORMULATION</vt:lpstr>
      <vt:lpstr>STEPS INVOLVED IN FORMULATION</vt:lpstr>
      <vt:lpstr>DPI Design Issues</vt:lpstr>
      <vt:lpstr>Slide 32</vt:lpstr>
      <vt:lpstr>Principle of operation</vt:lpstr>
      <vt:lpstr>Evaluation</vt:lpstr>
      <vt:lpstr>Advantages</vt:lpstr>
      <vt:lpstr>Disadvantages</vt:lpstr>
      <vt:lpstr>Slide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PHARMACEUTICAL    AEROSOLs </dc:title>
  <dc:creator>Ganesh</dc:creator>
  <cp:lastModifiedBy>Ganesh</cp:lastModifiedBy>
  <cp:revision>12</cp:revision>
  <dcterms:created xsi:type="dcterms:W3CDTF">2006-08-16T00:00:00Z</dcterms:created>
  <dcterms:modified xsi:type="dcterms:W3CDTF">2014-05-07T11:52:28Z</dcterms:modified>
</cp:coreProperties>
</file>