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6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0BBF-F885-4268-BE0A-940C8B90A3B4}" type="datetimeFigureOut">
              <a:rPr lang="en-IN" smtClean="0"/>
              <a:t>02-02-2024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C9FB-BAB8-4EE7-B1FF-387DDFA01D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52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C9FB-BAB8-4EE7-B1FF-387DDFA01D18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51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65F6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34466"/>
            <a:ext cx="728853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65F6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89278"/>
            <a:ext cx="7193915" cy="4799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kidzworld.com/img/upload/article/a8741i0_Vitamin-149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savonherbs.com/content/adam/images/en/181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gslsupplements.com/images/bcomplex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381000" cy="6858000"/>
            <a:chOff x="990600" y="0"/>
            <a:chExt cx="3810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81610" cy="6858000"/>
            </a:xfrm>
            <a:custGeom>
              <a:avLst/>
              <a:gdLst/>
              <a:ahLst/>
              <a:cxnLst/>
              <a:rect l="l" t="t" r="r" b="b"/>
              <a:pathLst>
                <a:path w="181609" h="6858000">
                  <a:moveTo>
                    <a:pt x="181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1356" y="6858000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230504" cy="6858000"/>
            </a:xfrm>
            <a:custGeom>
              <a:avLst/>
              <a:gdLst/>
              <a:ahLst/>
              <a:cxnLst/>
              <a:rect l="l" t="t" r="r" b="b"/>
              <a:pathLst>
                <a:path w="230505" h="6858000">
                  <a:moveTo>
                    <a:pt x="2301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0124" y="685800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1" name="object 11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09600" y="0"/>
            <a:ext cx="1661655" cy="6858000"/>
            <a:chOff x="609600" y="0"/>
            <a:chExt cx="1661655" cy="6858000"/>
          </a:xfrm>
        </p:grpSpPr>
        <p:sp>
          <p:nvSpPr>
            <p:cNvPr id="17" name="object 17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51175" y="311117"/>
            <a:ext cx="4221480" cy="23723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345"/>
              </a:spcBef>
            </a:pPr>
            <a:r>
              <a:rPr sz="4800" b="1" cap="small" dirty="0">
                <a:solidFill>
                  <a:srgbClr val="92D050"/>
                </a:solidFill>
                <a:latin typeface="Arial"/>
                <a:cs typeface="Arial"/>
              </a:rPr>
              <a:t>Balanced</a:t>
            </a:r>
            <a:r>
              <a:rPr sz="4800" b="1" cap="small" spc="9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800" b="1" cap="small" spc="-100" dirty="0">
                <a:solidFill>
                  <a:srgbClr val="92D050"/>
                </a:solidFill>
                <a:latin typeface="Arial"/>
                <a:cs typeface="Arial"/>
              </a:rPr>
              <a:t>Diet </a:t>
            </a:r>
            <a:r>
              <a:rPr sz="4800" b="1" cap="small" spc="-25" dirty="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800" b="1" cap="small" spc="-10" dirty="0">
                <a:solidFill>
                  <a:srgbClr val="92D050"/>
                </a:solidFill>
                <a:latin typeface="Arial"/>
                <a:cs typeface="Arial"/>
              </a:rPr>
              <a:t>Nutrients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cap="small" dirty="0">
                <a:latin typeface="Arial"/>
                <a:cs typeface="Arial"/>
              </a:rPr>
              <a:t>What</a:t>
            </a:r>
            <a:r>
              <a:rPr b="1" cap="small" spc="8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if</a:t>
            </a:r>
            <a:r>
              <a:rPr b="1" cap="small" spc="5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our</a:t>
            </a:r>
            <a:r>
              <a:rPr b="1" cap="small" spc="70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daily</a:t>
            </a:r>
            <a:r>
              <a:rPr b="1" cap="small" spc="3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diet</a:t>
            </a:r>
            <a:r>
              <a:rPr b="1" cap="small" spc="6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lack</a:t>
            </a:r>
            <a:r>
              <a:rPr b="1" cap="small" spc="-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all</a:t>
            </a:r>
            <a:r>
              <a:rPr b="1" cap="small" spc="40" dirty="0">
                <a:latin typeface="Arial"/>
                <a:cs typeface="Arial"/>
              </a:rPr>
              <a:t> </a:t>
            </a:r>
            <a:r>
              <a:rPr b="1" cap="small" spc="-60" dirty="0">
                <a:latin typeface="Arial"/>
                <a:cs typeface="Arial"/>
              </a:rPr>
              <a:t>these </a:t>
            </a:r>
            <a:r>
              <a:rPr b="1" cap="small" spc="-10" dirty="0">
                <a:latin typeface="Arial"/>
                <a:cs typeface="Arial"/>
              </a:rPr>
              <a:t>nutrients???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19963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07569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leads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condition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called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Protein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energy </a:t>
            </a:r>
            <a:r>
              <a:rPr sz="2400" dirty="0">
                <a:latin typeface="Arial MT"/>
                <a:cs typeface="Arial MT"/>
              </a:rPr>
              <a:t>malnutrition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simply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called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malnutrition.</a:t>
            </a:r>
            <a:endParaRPr sz="2400" dirty="0">
              <a:latin typeface="Arial MT"/>
              <a:cs typeface="Arial MT"/>
            </a:endParaRPr>
          </a:p>
          <a:p>
            <a:pPr marL="286385" marR="134620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smtClean="0">
                <a:latin typeface="Arial MT"/>
                <a:cs typeface="Arial MT"/>
              </a:rPr>
              <a:t>Cases</a:t>
            </a:r>
            <a:r>
              <a:rPr sz="2400" spc="-6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cancers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increased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fold. </a:t>
            </a:r>
            <a:r>
              <a:rPr sz="2400" dirty="0">
                <a:latin typeface="Arial MT"/>
                <a:cs typeface="Arial MT"/>
              </a:rPr>
              <a:t>Reason???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Lack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fiber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 smtClean="0">
                <a:latin typeface="Arial MT"/>
                <a:cs typeface="Arial MT"/>
              </a:rPr>
              <a:t>diet</a:t>
            </a:r>
            <a:endParaRPr sz="2400" dirty="0">
              <a:latin typeface="Arial MT"/>
              <a:cs typeface="Arial MT"/>
            </a:endParaRPr>
          </a:p>
          <a:p>
            <a:pPr marL="286385" marR="6273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So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what's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remedy????</a:t>
            </a:r>
            <a:r>
              <a:rPr sz="2400" spc="-55" dirty="0">
                <a:latin typeface="Arial MT"/>
                <a:cs typeface="Arial MT"/>
              </a:rPr>
              <a:t> </a:t>
            </a:r>
            <a:endParaRPr lang="en-IN" sz="2400" spc="-55" dirty="0" smtClean="0">
              <a:latin typeface="Arial MT"/>
              <a:cs typeface="Arial MT"/>
            </a:endParaRPr>
          </a:p>
          <a:p>
            <a:pPr marL="12065" marR="62738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tabLst>
                <a:tab pos="286385" algn="l"/>
              </a:tabLst>
            </a:pPr>
            <a:r>
              <a:rPr lang="en-IN" sz="2400" spc="-55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Inclusion</a:t>
            </a:r>
            <a:r>
              <a:rPr sz="2400" spc="-5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Protein </a:t>
            </a:r>
            <a:r>
              <a:rPr sz="2400" dirty="0">
                <a:latin typeface="Arial MT"/>
                <a:cs typeface="Arial MT"/>
              </a:rPr>
              <a:t>supplements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diet.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Inclusion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high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fiber </a:t>
            </a:r>
            <a:r>
              <a:rPr sz="2400" dirty="0">
                <a:latin typeface="Arial MT"/>
                <a:cs typeface="Arial MT"/>
              </a:rPr>
              <a:t>supplements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food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diet.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859282"/>
            <a:ext cx="315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Macro</a:t>
            </a:r>
            <a:r>
              <a:rPr sz="3600" u="sng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Minerals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658338"/>
            <a:ext cx="2720975" cy="315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Potassium Calcium Phosphorous Iodine Sodium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5175" y="859282"/>
            <a:ext cx="315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Trace</a:t>
            </a:r>
            <a:r>
              <a:rPr sz="3600" u="sng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Minerals: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75175" y="2658338"/>
            <a:ext cx="3582035" cy="2524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61210">
              <a:lnSpc>
                <a:spcPct val="113900"/>
              </a:lnSpc>
              <a:spcBef>
                <a:spcPts val="95"/>
              </a:spcBef>
            </a:pP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Copper </a:t>
            </a:r>
            <a:r>
              <a:rPr sz="3600" spc="-20" dirty="0">
                <a:solidFill>
                  <a:srgbClr val="FF0000"/>
                </a:solidFill>
                <a:latin typeface="Arial MT"/>
                <a:cs typeface="Arial MT"/>
              </a:rPr>
              <a:t>Iron</a:t>
            </a:r>
            <a:endParaRPr sz="3600">
              <a:latin typeface="Arial MT"/>
              <a:cs typeface="Arial MT"/>
            </a:endParaRPr>
          </a:p>
          <a:p>
            <a:pPr marL="12700" marR="5080">
              <a:lnSpc>
                <a:spcPct val="113900"/>
              </a:lnSpc>
            </a:pPr>
            <a:r>
              <a:rPr sz="3600" dirty="0">
                <a:solidFill>
                  <a:srgbClr val="FF0000"/>
                </a:solidFill>
                <a:latin typeface="Arial MT"/>
                <a:cs typeface="Arial MT"/>
              </a:rPr>
              <a:t>Fluorine</a:t>
            </a:r>
            <a:r>
              <a:rPr sz="36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/Fluoride </a:t>
            </a:r>
            <a:r>
              <a:rPr sz="3600" spc="-20" dirty="0">
                <a:solidFill>
                  <a:srgbClr val="FF0000"/>
                </a:solidFill>
                <a:latin typeface="Arial MT"/>
                <a:cs typeface="Arial MT"/>
              </a:rPr>
              <a:t>Zinc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583" y="1524761"/>
            <a:ext cx="171450" cy="915035"/>
          </a:xfrm>
          <a:custGeom>
            <a:avLst/>
            <a:gdLst/>
            <a:ahLst/>
            <a:cxnLst/>
            <a:rect l="l" t="t" r="r" b="b"/>
            <a:pathLst>
              <a:path w="171450" h="915035">
                <a:moveTo>
                  <a:pt x="16446" y="743477"/>
                </a:moveTo>
                <a:lnTo>
                  <a:pt x="9251" y="745871"/>
                </a:lnTo>
                <a:lnTo>
                  <a:pt x="3643" y="750923"/>
                </a:lnTo>
                <a:lnTo>
                  <a:pt x="488" y="757523"/>
                </a:lnTo>
                <a:lnTo>
                  <a:pt x="0" y="764837"/>
                </a:lnTo>
                <a:lnTo>
                  <a:pt x="2393" y="772033"/>
                </a:lnTo>
                <a:lnTo>
                  <a:pt x="85578" y="914526"/>
                </a:lnTo>
                <a:lnTo>
                  <a:pt x="107671" y="876680"/>
                </a:lnTo>
                <a:lnTo>
                  <a:pt x="66528" y="876680"/>
                </a:lnTo>
                <a:lnTo>
                  <a:pt x="66528" y="806068"/>
                </a:lnTo>
                <a:lnTo>
                  <a:pt x="35413" y="752728"/>
                </a:lnTo>
                <a:lnTo>
                  <a:pt x="30360" y="747121"/>
                </a:lnTo>
                <a:lnTo>
                  <a:pt x="23760" y="743965"/>
                </a:lnTo>
                <a:lnTo>
                  <a:pt x="16446" y="743477"/>
                </a:lnTo>
                <a:close/>
              </a:path>
              <a:path w="171450" h="915035">
                <a:moveTo>
                  <a:pt x="66528" y="806068"/>
                </a:moveTo>
                <a:lnTo>
                  <a:pt x="66528" y="876680"/>
                </a:lnTo>
                <a:lnTo>
                  <a:pt x="104628" y="876680"/>
                </a:lnTo>
                <a:lnTo>
                  <a:pt x="104628" y="867028"/>
                </a:lnTo>
                <a:lnTo>
                  <a:pt x="69068" y="867028"/>
                </a:lnTo>
                <a:lnTo>
                  <a:pt x="85578" y="838726"/>
                </a:lnTo>
                <a:lnTo>
                  <a:pt x="66528" y="806068"/>
                </a:lnTo>
                <a:close/>
              </a:path>
              <a:path w="171450" h="915035">
                <a:moveTo>
                  <a:pt x="154709" y="743477"/>
                </a:moveTo>
                <a:lnTo>
                  <a:pt x="147395" y="743965"/>
                </a:lnTo>
                <a:lnTo>
                  <a:pt x="140795" y="747121"/>
                </a:lnTo>
                <a:lnTo>
                  <a:pt x="135743" y="752728"/>
                </a:lnTo>
                <a:lnTo>
                  <a:pt x="104628" y="806068"/>
                </a:lnTo>
                <a:lnTo>
                  <a:pt x="104628" y="876680"/>
                </a:lnTo>
                <a:lnTo>
                  <a:pt x="107671" y="876680"/>
                </a:lnTo>
                <a:lnTo>
                  <a:pt x="168763" y="772033"/>
                </a:lnTo>
                <a:lnTo>
                  <a:pt x="171156" y="764837"/>
                </a:lnTo>
                <a:lnTo>
                  <a:pt x="170668" y="757523"/>
                </a:lnTo>
                <a:lnTo>
                  <a:pt x="167512" y="750923"/>
                </a:lnTo>
                <a:lnTo>
                  <a:pt x="161905" y="745871"/>
                </a:lnTo>
                <a:lnTo>
                  <a:pt x="154709" y="743477"/>
                </a:lnTo>
                <a:close/>
              </a:path>
              <a:path w="171450" h="915035">
                <a:moveTo>
                  <a:pt x="85578" y="838726"/>
                </a:moveTo>
                <a:lnTo>
                  <a:pt x="69068" y="867028"/>
                </a:lnTo>
                <a:lnTo>
                  <a:pt x="102088" y="867028"/>
                </a:lnTo>
                <a:lnTo>
                  <a:pt x="85578" y="838726"/>
                </a:lnTo>
                <a:close/>
              </a:path>
              <a:path w="171450" h="915035">
                <a:moveTo>
                  <a:pt x="104628" y="806068"/>
                </a:moveTo>
                <a:lnTo>
                  <a:pt x="85578" y="838726"/>
                </a:lnTo>
                <a:lnTo>
                  <a:pt x="102088" y="867028"/>
                </a:lnTo>
                <a:lnTo>
                  <a:pt x="104628" y="867028"/>
                </a:lnTo>
                <a:lnTo>
                  <a:pt x="104628" y="806068"/>
                </a:lnTo>
                <a:close/>
              </a:path>
              <a:path w="171450" h="915035">
                <a:moveTo>
                  <a:pt x="104628" y="0"/>
                </a:moveTo>
                <a:lnTo>
                  <a:pt x="66528" y="0"/>
                </a:lnTo>
                <a:lnTo>
                  <a:pt x="66528" y="806068"/>
                </a:lnTo>
                <a:lnTo>
                  <a:pt x="85578" y="838726"/>
                </a:lnTo>
                <a:lnTo>
                  <a:pt x="104628" y="806068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1183" y="1524761"/>
            <a:ext cx="171450" cy="915035"/>
          </a:xfrm>
          <a:custGeom>
            <a:avLst/>
            <a:gdLst/>
            <a:ahLst/>
            <a:cxnLst/>
            <a:rect l="l" t="t" r="r" b="b"/>
            <a:pathLst>
              <a:path w="171450" h="915035">
                <a:moveTo>
                  <a:pt x="16446" y="743477"/>
                </a:moveTo>
                <a:lnTo>
                  <a:pt x="9251" y="745871"/>
                </a:lnTo>
                <a:lnTo>
                  <a:pt x="3643" y="750923"/>
                </a:lnTo>
                <a:lnTo>
                  <a:pt x="488" y="757523"/>
                </a:lnTo>
                <a:lnTo>
                  <a:pt x="0" y="764837"/>
                </a:lnTo>
                <a:lnTo>
                  <a:pt x="2393" y="772033"/>
                </a:lnTo>
                <a:lnTo>
                  <a:pt x="85578" y="914526"/>
                </a:lnTo>
                <a:lnTo>
                  <a:pt x="107671" y="876680"/>
                </a:lnTo>
                <a:lnTo>
                  <a:pt x="66528" y="876680"/>
                </a:lnTo>
                <a:lnTo>
                  <a:pt x="66528" y="806068"/>
                </a:lnTo>
                <a:lnTo>
                  <a:pt x="35413" y="752728"/>
                </a:lnTo>
                <a:lnTo>
                  <a:pt x="30360" y="747121"/>
                </a:lnTo>
                <a:lnTo>
                  <a:pt x="23760" y="743965"/>
                </a:lnTo>
                <a:lnTo>
                  <a:pt x="16446" y="743477"/>
                </a:lnTo>
                <a:close/>
              </a:path>
              <a:path w="171450" h="915035">
                <a:moveTo>
                  <a:pt x="66528" y="806068"/>
                </a:moveTo>
                <a:lnTo>
                  <a:pt x="66528" y="876680"/>
                </a:lnTo>
                <a:lnTo>
                  <a:pt x="104628" y="876680"/>
                </a:lnTo>
                <a:lnTo>
                  <a:pt x="104628" y="867028"/>
                </a:lnTo>
                <a:lnTo>
                  <a:pt x="69068" y="867028"/>
                </a:lnTo>
                <a:lnTo>
                  <a:pt x="85578" y="838726"/>
                </a:lnTo>
                <a:lnTo>
                  <a:pt x="66528" y="806068"/>
                </a:lnTo>
                <a:close/>
              </a:path>
              <a:path w="171450" h="915035">
                <a:moveTo>
                  <a:pt x="154709" y="743477"/>
                </a:moveTo>
                <a:lnTo>
                  <a:pt x="147395" y="743965"/>
                </a:lnTo>
                <a:lnTo>
                  <a:pt x="140795" y="747121"/>
                </a:lnTo>
                <a:lnTo>
                  <a:pt x="135743" y="752728"/>
                </a:lnTo>
                <a:lnTo>
                  <a:pt x="104628" y="806068"/>
                </a:lnTo>
                <a:lnTo>
                  <a:pt x="104628" y="876680"/>
                </a:lnTo>
                <a:lnTo>
                  <a:pt x="107671" y="876680"/>
                </a:lnTo>
                <a:lnTo>
                  <a:pt x="168763" y="772033"/>
                </a:lnTo>
                <a:lnTo>
                  <a:pt x="171156" y="764837"/>
                </a:lnTo>
                <a:lnTo>
                  <a:pt x="170668" y="757523"/>
                </a:lnTo>
                <a:lnTo>
                  <a:pt x="167512" y="750923"/>
                </a:lnTo>
                <a:lnTo>
                  <a:pt x="161905" y="745871"/>
                </a:lnTo>
                <a:lnTo>
                  <a:pt x="154709" y="743477"/>
                </a:lnTo>
                <a:close/>
              </a:path>
              <a:path w="171450" h="915035">
                <a:moveTo>
                  <a:pt x="85578" y="838726"/>
                </a:moveTo>
                <a:lnTo>
                  <a:pt x="69068" y="867028"/>
                </a:lnTo>
                <a:lnTo>
                  <a:pt x="102088" y="867028"/>
                </a:lnTo>
                <a:lnTo>
                  <a:pt x="85578" y="838726"/>
                </a:lnTo>
                <a:close/>
              </a:path>
              <a:path w="171450" h="915035">
                <a:moveTo>
                  <a:pt x="104628" y="806068"/>
                </a:moveTo>
                <a:lnTo>
                  <a:pt x="85578" y="838726"/>
                </a:lnTo>
                <a:lnTo>
                  <a:pt x="102088" y="867028"/>
                </a:lnTo>
                <a:lnTo>
                  <a:pt x="104628" y="867028"/>
                </a:lnTo>
                <a:lnTo>
                  <a:pt x="104628" y="806068"/>
                </a:lnTo>
                <a:close/>
              </a:path>
              <a:path w="171450" h="915035">
                <a:moveTo>
                  <a:pt x="104628" y="0"/>
                </a:moveTo>
                <a:lnTo>
                  <a:pt x="66528" y="0"/>
                </a:lnTo>
                <a:lnTo>
                  <a:pt x="66528" y="806068"/>
                </a:lnTo>
                <a:lnTo>
                  <a:pt x="85578" y="838726"/>
                </a:lnTo>
                <a:lnTo>
                  <a:pt x="104628" y="806068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42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9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cap="small" dirty="0">
                <a:latin typeface="Arial"/>
                <a:cs typeface="Arial"/>
              </a:rPr>
              <a:t>What</a:t>
            </a:r>
            <a:r>
              <a:rPr sz="3600" b="1" cap="small" spc="20" dirty="0">
                <a:latin typeface="Arial"/>
                <a:cs typeface="Arial"/>
              </a:rPr>
              <a:t> </a:t>
            </a:r>
            <a:r>
              <a:rPr sz="3600" b="1" cap="small" dirty="0">
                <a:latin typeface="Arial"/>
                <a:cs typeface="Arial"/>
              </a:rPr>
              <a:t>is</a:t>
            </a:r>
            <a:r>
              <a:rPr sz="3600" b="1" cap="small" spc="15" dirty="0">
                <a:latin typeface="Arial"/>
                <a:cs typeface="Arial"/>
              </a:rPr>
              <a:t> </a:t>
            </a:r>
            <a:r>
              <a:rPr sz="3600" b="1" cap="small" dirty="0">
                <a:latin typeface="Arial"/>
                <a:cs typeface="Arial"/>
              </a:rPr>
              <a:t>balanced</a:t>
            </a:r>
            <a:r>
              <a:rPr sz="3600" b="1" cap="small" spc="5" dirty="0">
                <a:latin typeface="Arial"/>
                <a:cs typeface="Arial"/>
              </a:rPr>
              <a:t> </a:t>
            </a:r>
            <a:r>
              <a:rPr sz="3600" b="1" cap="small" spc="-65" dirty="0">
                <a:latin typeface="Arial"/>
                <a:cs typeface="Arial"/>
              </a:rPr>
              <a:t>diet???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1616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/>
              <a:t>A</a:t>
            </a:r>
            <a:r>
              <a:rPr spc="-170" dirty="0"/>
              <a:t> </a:t>
            </a:r>
            <a:r>
              <a:rPr dirty="0"/>
              <a:t>balanced</a:t>
            </a:r>
            <a:r>
              <a:rPr spc="-55" dirty="0"/>
              <a:t> </a:t>
            </a:r>
            <a:r>
              <a:rPr dirty="0"/>
              <a:t>diet</a:t>
            </a:r>
            <a:r>
              <a:rPr spc="-55" dirty="0"/>
              <a:t> </a:t>
            </a:r>
            <a:r>
              <a:rPr dirty="0"/>
              <a:t>means</a:t>
            </a:r>
            <a:r>
              <a:rPr spc="-55" dirty="0"/>
              <a:t> </a:t>
            </a:r>
            <a:r>
              <a:rPr dirty="0"/>
              <a:t>getting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right</a:t>
            </a:r>
            <a:r>
              <a:rPr spc="-65" dirty="0"/>
              <a:t> </a:t>
            </a:r>
            <a:r>
              <a:rPr dirty="0"/>
              <a:t>types</a:t>
            </a:r>
            <a:r>
              <a:rPr spc="-75" dirty="0"/>
              <a:t> </a:t>
            </a:r>
            <a:r>
              <a:rPr spc="-25" dirty="0"/>
              <a:t>and </a:t>
            </a:r>
            <a:r>
              <a:rPr dirty="0"/>
              <a:t>amounts</a:t>
            </a:r>
            <a:r>
              <a:rPr spc="-6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foods</a:t>
            </a:r>
            <a:r>
              <a:rPr spc="-6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drinks</a:t>
            </a:r>
            <a:r>
              <a:rPr spc="-5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supply</a:t>
            </a:r>
            <a:r>
              <a:rPr spc="-50" dirty="0"/>
              <a:t> </a:t>
            </a:r>
            <a:r>
              <a:rPr dirty="0"/>
              <a:t>nutrition</a:t>
            </a:r>
            <a:r>
              <a:rPr spc="-60" dirty="0"/>
              <a:t> </a:t>
            </a:r>
            <a:r>
              <a:rPr spc="-25" dirty="0"/>
              <a:t>and </a:t>
            </a:r>
            <a:r>
              <a:rPr dirty="0"/>
              <a:t>energy</a:t>
            </a:r>
            <a:r>
              <a:rPr spc="-5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maintaining</a:t>
            </a:r>
            <a:r>
              <a:rPr spc="-35" dirty="0"/>
              <a:t> </a:t>
            </a:r>
            <a:r>
              <a:rPr dirty="0"/>
              <a:t>body</a:t>
            </a:r>
            <a:r>
              <a:rPr spc="-55" dirty="0"/>
              <a:t> </a:t>
            </a:r>
            <a:r>
              <a:rPr dirty="0"/>
              <a:t>cells,</a:t>
            </a:r>
            <a:r>
              <a:rPr spc="-55" dirty="0"/>
              <a:t> </a:t>
            </a:r>
            <a:r>
              <a:rPr dirty="0"/>
              <a:t>tissues,</a:t>
            </a:r>
            <a:r>
              <a:rPr spc="-65" dirty="0"/>
              <a:t> </a:t>
            </a:r>
            <a:r>
              <a:rPr spc="-25" dirty="0"/>
              <a:t>and </a:t>
            </a:r>
            <a:r>
              <a:rPr dirty="0"/>
              <a:t>organs,</a:t>
            </a:r>
            <a:r>
              <a:rPr spc="-8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dirty="0"/>
              <a:t>supporting</a:t>
            </a:r>
            <a:r>
              <a:rPr spc="-60" dirty="0"/>
              <a:t> </a:t>
            </a:r>
            <a:r>
              <a:rPr dirty="0"/>
              <a:t>normal</a:t>
            </a:r>
            <a:r>
              <a:rPr spc="-80" dirty="0"/>
              <a:t> </a:t>
            </a:r>
            <a:r>
              <a:rPr dirty="0"/>
              <a:t>growth</a:t>
            </a:r>
            <a:r>
              <a:rPr spc="-65" dirty="0"/>
              <a:t> </a:t>
            </a:r>
            <a:r>
              <a:rPr spc="-25" dirty="0"/>
              <a:t>and </a:t>
            </a:r>
            <a:r>
              <a:rPr spc="-10" dirty="0"/>
              <a:t>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649" rIns="0" bIns="0" rtlCol="0">
            <a:spAutoFit/>
          </a:bodyPr>
          <a:lstStyle/>
          <a:p>
            <a:pPr marL="2606040">
              <a:lnSpc>
                <a:spcPct val="100000"/>
              </a:lnSpc>
              <a:spcBef>
                <a:spcPts val="114"/>
              </a:spcBef>
            </a:pPr>
            <a:r>
              <a:rPr sz="3500" b="1" spc="-25" dirty="0">
                <a:solidFill>
                  <a:srgbClr val="92D050"/>
                </a:solidFill>
                <a:latin typeface="Arial"/>
                <a:cs typeface="Arial"/>
              </a:rPr>
              <a:t>VITAMINS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6177"/>
            <a:ext cx="7241540" cy="40703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79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6385" algn="l"/>
              </a:tabLst>
            </a:pP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complex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organic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substances</a:t>
            </a:r>
            <a:endParaRPr sz="2800" dirty="0">
              <a:latin typeface="Arial MT"/>
              <a:cs typeface="Arial MT"/>
            </a:endParaRPr>
          </a:p>
          <a:p>
            <a:pPr marL="652780" lvl="1" indent="-274955" algn="just">
              <a:lnSpc>
                <a:spcPct val="100000"/>
              </a:lnSpc>
              <a:spcBef>
                <a:spcPts val="595"/>
              </a:spcBef>
              <a:buClr>
                <a:srgbClr val="FD8537"/>
              </a:buClr>
              <a:buSzPct val="79166"/>
              <a:buFont typeface="Segoe UI Symbol"/>
              <a:buChar char="⚫"/>
              <a:tabLst>
                <a:tab pos="652780" algn="l"/>
              </a:tabLst>
            </a:pPr>
            <a:r>
              <a:rPr sz="2400" dirty="0">
                <a:latin typeface="Arial MT"/>
                <a:cs typeface="Arial MT"/>
              </a:rPr>
              <a:t>Normal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growth,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maintenance,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40" dirty="0" smtClean="0">
                <a:latin typeface="Arial MT"/>
                <a:cs typeface="Arial MT"/>
              </a:rPr>
              <a:t>Your</a:t>
            </a:r>
            <a:r>
              <a:rPr sz="2400" spc="-7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cannot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produce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vitamins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you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can </a:t>
            </a:r>
            <a:r>
              <a:rPr sz="2400" dirty="0">
                <a:latin typeface="Arial MT"/>
                <a:cs typeface="Arial MT"/>
              </a:rPr>
              <a:t>get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those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eating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nutritious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diet.</a:t>
            </a:r>
            <a:endParaRPr sz="2400" dirty="0">
              <a:latin typeface="Arial MT"/>
              <a:cs typeface="Arial M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6385" algn="l"/>
              </a:tabLst>
            </a:pPr>
            <a:r>
              <a:rPr sz="2800" spc="-20" dirty="0">
                <a:latin typeface="Arial MT"/>
                <a:cs typeface="Arial MT"/>
              </a:rPr>
              <a:t>Fat-</a:t>
            </a:r>
            <a:r>
              <a:rPr sz="2800" dirty="0">
                <a:latin typeface="Arial MT"/>
                <a:cs typeface="Arial MT"/>
              </a:rPr>
              <a:t>soluble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vitamins: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carried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fatty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parts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foods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dissolve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fats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(body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stores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them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fat</a:t>
            </a:r>
            <a:r>
              <a:rPr sz="2800" dirty="0" smtClean="0">
                <a:latin typeface="Arial MT"/>
                <a:cs typeface="Arial MT"/>
              </a:rPr>
              <a:t>.</a:t>
            </a:r>
            <a:r>
              <a:rPr sz="2800" spc="-10" dirty="0" smtClean="0">
                <a:latin typeface="Arial MT"/>
                <a:cs typeface="Arial MT"/>
              </a:rPr>
              <a:t>)</a:t>
            </a:r>
            <a:endParaRPr sz="2800" dirty="0">
              <a:latin typeface="Arial MT"/>
              <a:cs typeface="Arial MT"/>
            </a:endParaRPr>
          </a:p>
          <a:p>
            <a:pPr marL="286385" marR="532765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6385" algn="l"/>
              </a:tabLst>
            </a:pPr>
            <a:r>
              <a:rPr sz="2800" spc="-35" dirty="0">
                <a:latin typeface="Arial MT"/>
                <a:cs typeface="Arial MT"/>
              </a:rPr>
              <a:t>Water-</a:t>
            </a:r>
            <a:r>
              <a:rPr sz="2800" dirty="0">
                <a:latin typeface="Arial MT"/>
                <a:cs typeface="Arial MT"/>
              </a:rPr>
              <a:t>soluble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vitamins: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dissolve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water </a:t>
            </a:r>
            <a:r>
              <a:rPr sz="2800" dirty="0">
                <a:latin typeface="Arial MT"/>
                <a:cs typeface="Arial MT"/>
              </a:rPr>
              <a:t>(body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does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not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store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them)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516" y="246633"/>
            <a:ext cx="54451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cap="small" spc="-35" dirty="0">
                <a:solidFill>
                  <a:srgbClr val="92D050"/>
                </a:solidFill>
                <a:latin typeface="Arial"/>
                <a:cs typeface="Arial"/>
              </a:rPr>
              <a:t>Fat</a:t>
            </a:r>
            <a:r>
              <a:rPr sz="4400" b="1" cap="small" spc="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dirty="0">
                <a:solidFill>
                  <a:srgbClr val="92D050"/>
                </a:solidFill>
                <a:latin typeface="Arial"/>
                <a:cs typeface="Arial"/>
              </a:rPr>
              <a:t>soluble</a:t>
            </a:r>
            <a:r>
              <a:rPr sz="4400" b="1" cap="small" spc="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spc="-75" dirty="0">
                <a:solidFill>
                  <a:srgbClr val="92D050"/>
                </a:solidFill>
                <a:latin typeface="Arial"/>
                <a:cs typeface="Arial"/>
              </a:rPr>
              <a:t>vitamins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67100" y="990600"/>
            <a:ext cx="4686300" cy="5334000"/>
            <a:chOff x="3467100" y="990600"/>
            <a:chExt cx="4686300" cy="533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990600"/>
              <a:ext cx="2362200" cy="2177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2057400"/>
              <a:ext cx="2286000" cy="2101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3124200"/>
              <a:ext cx="2362200" cy="21747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7100" y="4343400"/>
              <a:ext cx="2476500" cy="1981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340" y="1931873"/>
            <a:ext cx="265493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group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vitamins </a:t>
            </a:r>
            <a:r>
              <a:rPr sz="1800" dirty="0">
                <a:latin typeface="Arial MT"/>
                <a:cs typeface="Arial MT"/>
              </a:rPr>
              <a:t>need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their absorption.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Arial MT"/>
              <a:cs typeface="Arial MT"/>
            </a:endParaRPr>
          </a:p>
          <a:p>
            <a:pPr marL="12700" marR="55244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Deficiency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lead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bone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disorders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Arial MT"/>
              <a:cs typeface="Arial MT"/>
            </a:endParaRPr>
          </a:p>
          <a:p>
            <a:pPr marL="12700" marR="23431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Deficiency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leads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night</a:t>
            </a:r>
            <a:r>
              <a:rPr sz="1800" spc="-10" dirty="0">
                <a:latin typeface="Arial MT"/>
                <a:cs typeface="Arial MT"/>
              </a:rPr>
              <a:t> blindness,poor </a:t>
            </a:r>
            <a:r>
              <a:rPr sz="1800" dirty="0">
                <a:latin typeface="Arial MT"/>
                <a:cs typeface="Arial MT"/>
              </a:rPr>
              <a:t>eyesight,skin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problems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Deficency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leads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skin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disease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and </a:t>
            </a:r>
            <a:r>
              <a:rPr sz="1800" spc="-10" dirty="0">
                <a:latin typeface="Arial MT"/>
                <a:cs typeface="Arial MT"/>
              </a:rPr>
              <a:t>problems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Arial MT"/>
              <a:cs typeface="Arial MT"/>
            </a:endParaRPr>
          </a:p>
          <a:p>
            <a:pPr marL="12700" marR="21272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Vit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deficiency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leads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poor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blood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clotting..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89278"/>
            <a:ext cx="7193915" cy="3323987"/>
          </a:xfrm>
        </p:spPr>
        <p:txBody>
          <a:bodyPr/>
          <a:lstStyle/>
          <a:p>
            <a:r>
              <a:rPr lang="en-IN" dirty="0" smtClean="0"/>
              <a:t>ADEK </a:t>
            </a:r>
          </a:p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IN" dirty="0" smtClean="0"/>
              <a:t>e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IN" dirty="0" smtClean="0"/>
              <a:t>eals </a:t>
            </a:r>
            <a:r>
              <a:rPr lang="en-IN" dirty="0" err="1" smtClean="0">
                <a:solidFill>
                  <a:schemeClr val="accent6">
                    <a:lumMod val="50000"/>
                  </a:schemeClr>
                </a:solidFill>
              </a:rPr>
              <a:t>Ri</a:t>
            </a:r>
            <a:r>
              <a:rPr lang="en-IN" dirty="0" err="1" smtClean="0"/>
              <a:t>kshaw</a:t>
            </a:r>
            <a:r>
              <a:rPr lang="en-IN" dirty="0" smtClean="0"/>
              <a:t> at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Night</a:t>
            </a:r>
            <a:r>
              <a:rPr lang="en-IN" dirty="0" smtClean="0"/>
              <a:t> dark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IN" dirty="0" smtClean="0"/>
              <a:t>ky 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 smtClean="0"/>
              <a:t>K  - Haemorrhage </a:t>
            </a:r>
            <a:br>
              <a:rPr lang="en-IN" dirty="0" smtClean="0"/>
            </a:br>
            <a:r>
              <a:rPr lang="en-IN" dirty="0" smtClean="0"/>
              <a:t>E -  sterility </a:t>
            </a:r>
          </a:p>
          <a:p>
            <a:r>
              <a:rPr lang="en-IN" dirty="0" smtClean="0"/>
              <a:t>D -  Rickets </a:t>
            </a:r>
          </a:p>
          <a:p>
            <a:r>
              <a:rPr lang="en-IN" dirty="0" smtClean="0"/>
              <a:t>A - Night Blindness</a:t>
            </a:r>
          </a:p>
          <a:p>
            <a:r>
              <a:rPr lang="en-IN" dirty="0" smtClean="0"/>
              <a:t>C - </a:t>
            </a:r>
            <a:r>
              <a:rPr lang="en-IN" dirty="0" err="1" smtClean="0"/>
              <a:t>Scarvy</a:t>
            </a:r>
            <a:r>
              <a:rPr lang="en-IN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798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752111"/>
            <a:ext cx="3581400" cy="3657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7630" y="758697"/>
            <a:ext cx="32315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sng" cap="small" spc="-3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Vitamin</a:t>
            </a:r>
            <a:r>
              <a:rPr sz="6000" u="sng" cap="small" spc="-28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 </a:t>
            </a:r>
            <a:r>
              <a:rPr sz="6000" u="sng" cap="small" spc="-33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A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31140" y="2046859"/>
            <a:ext cx="4551680" cy="25190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Promote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good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vision, </a:t>
            </a:r>
            <a:r>
              <a:rPr sz="2400" dirty="0">
                <a:latin typeface="Arial MT"/>
                <a:cs typeface="Arial MT"/>
              </a:rPr>
              <a:t>normal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growth,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nerve function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160020">
              <a:lnSpc>
                <a:spcPts val="259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Liver,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yellow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orange </a:t>
            </a:r>
            <a:r>
              <a:rPr sz="2400" dirty="0">
                <a:latin typeface="Arial MT"/>
                <a:cs typeface="Arial MT"/>
              </a:rPr>
              <a:t>fruits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vegetables,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pears,</a:t>
            </a:r>
            <a:r>
              <a:rPr sz="2400" spc="6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broccoli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4603090"/>
            <a:ext cx="4727575" cy="20977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69595">
              <a:lnSpc>
                <a:spcPct val="90000"/>
              </a:lnSpc>
              <a:spcBef>
                <a:spcPts val="390"/>
              </a:spcBef>
              <a:tabLst>
                <a:tab pos="157162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 MT"/>
                <a:cs typeface="Arial MT"/>
              </a:rPr>
              <a:t>skin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problems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unhealthy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hair,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poor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vision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night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 smtClean="0">
                <a:latin typeface="Arial MT"/>
                <a:cs typeface="Arial MT"/>
              </a:rPr>
              <a:t>blindness</a:t>
            </a:r>
            <a:endParaRPr lang="en-IN" sz="2400" spc="-10" dirty="0" smtClean="0">
              <a:latin typeface="Arial MT"/>
              <a:cs typeface="Arial MT"/>
            </a:endParaRPr>
          </a:p>
          <a:p>
            <a:pPr marL="12700" marR="569595">
              <a:lnSpc>
                <a:spcPct val="90000"/>
              </a:lnSpc>
              <a:spcBef>
                <a:spcPts val="390"/>
              </a:spcBef>
              <a:tabLst>
                <a:tab pos="1571625" algn="l"/>
              </a:tabLst>
            </a:pPr>
            <a:endParaRPr sz="2400" dirty="0">
              <a:latin typeface="Arial MT"/>
              <a:cs typeface="Arial MT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liver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damage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severe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birth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defects.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7216" y="5994603"/>
            <a:ext cx="223901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2415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solidFill>
                  <a:srgbClr val="FF822C"/>
                </a:solidFill>
                <a:latin typeface="Arial MT"/>
                <a:cs typeface="Arial MT"/>
              </a:rPr>
              <a:t>Carotene</a:t>
            </a:r>
            <a:r>
              <a:rPr sz="1800" spc="-35" dirty="0">
                <a:solidFill>
                  <a:srgbClr val="FF822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822C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FF822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822C"/>
                </a:solidFill>
                <a:latin typeface="Arial MT"/>
                <a:cs typeface="Arial MT"/>
              </a:rPr>
              <a:t>carrots </a:t>
            </a:r>
            <a:r>
              <a:rPr sz="1800" dirty="0">
                <a:solidFill>
                  <a:srgbClr val="FF822C"/>
                </a:solidFill>
                <a:latin typeface="Arial MT"/>
                <a:cs typeface="Arial MT"/>
              </a:rPr>
              <a:t>converts</a:t>
            </a:r>
            <a:r>
              <a:rPr sz="1800" spc="-20" dirty="0">
                <a:solidFill>
                  <a:srgbClr val="FF822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822C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FF822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822C"/>
                </a:solidFill>
                <a:latin typeface="Arial MT"/>
                <a:cs typeface="Arial MT"/>
              </a:rPr>
              <a:t>Vitamin</a:t>
            </a:r>
            <a:r>
              <a:rPr sz="1800" spc="-85" dirty="0">
                <a:solidFill>
                  <a:srgbClr val="FF822C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822C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1181100" cy="1319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7216" y="4631732"/>
            <a:ext cx="2243327" cy="140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2028" y="1748663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4">
                <a:moveTo>
                  <a:pt x="126491" y="0"/>
                </a:moveTo>
                <a:lnTo>
                  <a:pt x="0" y="0"/>
                </a:lnTo>
                <a:lnTo>
                  <a:pt x="0" y="16763"/>
                </a:lnTo>
                <a:lnTo>
                  <a:pt x="126491" y="16763"/>
                </a:lnTo>
                <a:lnTo>
                  <a:pt x="126491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440" y="1748663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4">
                <a:moveTo>
                  <a:pt x="126491" y="0"/>
                </a:moveTo>
                <a:lnTo>
                  <a:pt x="0" y="0"/>
                </a:lnTo>
                <a:lnTo>
                  <a:pt x="0" y="16763"/>
                </a:lnTo>
                <a:lnTo>
                  <a:pt x="126491" y="16763"/>
                </a:lnTo>
                <a:lnTo>
                  <a:pt x="126491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2028" y="1748663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4">
                <a:moveTo>
                  <a:pt x="126491" y="0"/>
                </a:moveTo>
                <a:lnTo>
                  <a:pt x="0" y="0"/>
                </a:lnTo>
                <a:lnTo>
                  <a:pt x="0" y="16763"/>
                </a:lnTo>
                <a:lnTo>
                  <a:pt x="126491" y="16763"/>
                </a:lnTo>
                <a:lnTo>
                  <a:pt x="126491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3440" y="1748663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4">
                <a:moveTo>
                  <a:pt x="126491" y="0"/>
                </a:moveTo>
                <a:lnTo>
                  <a:pt x="0" y="0"/>
                </a:lnTo>
                <a:lnTo>
                  <a:pt x="0" y="16763"/>
                </a:lnTo>
                <a:lnTo>
                  <a:pt x="126491" y="16763"/>
                </a:lnTo>
                <a:lnTo>
                  <a:pt x="126491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8684" y="2272411"/>
            <a:ext cx="3476625" cy="145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ahoma"/>
                <a:cs typeface="Tahoma"/>
              </a:rPr>
              <a:t>nyctalopia</a:t>
            </a:r>
            <a:r>
              <a:rPr sz="1800" spc="-10" dirty="0">
                <a:latin typeface="Tahoma"/>
                <a:cs typeface="Tahoma"/>
              </a:rPr>
              <a:t>: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lang="en-IN" sz="1800" dirty="0" smtClean="0">
                <a:latin typeface="Tahoma"/>
                <a:cs typeface="Tahoma"/>
              </a:rPr>
              <a:t>I</a:t>
            </a:r>
            <a:r>
              <a:rPr sz="1800" dirty="0" err="1" smtClean="0">
                <a:latin typeface="Tahoma"/>
                <a:cs typeface="Tahoma"/>
              </a:rPr>
              <a:t>nability</a:t>
            </a:r>
            <a:r>
              <a:rPr sz="1800" spc="-80" dirty="0" smtClean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to </a:t>
            </a:r>
            <a:r>
              <a:rPr sz="1800" dirty="0">
                <a:latin typeface="Tahoma"/>
                <a:cs typeface="Tahoma"/>
              </a:rPr>
              <a:t>see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clearly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dim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light;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a </a:t>
            </a:r>
            <a:r>
              <a:rPr sz="1800" dirty="0">
                <a:latin typeface="Tahoma"/>
                <a:cs typeface="Tahoma"/>
              </a:rPr>
              <a:t>deficiency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vitamin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 </a:t>
            </a:r>
            <a:r>
              <a:rPr sz="1800" dirty="0">
                <a:latin typeface="Tahoma"/>
                <a:cs typeface="Tahoma"/>
              </a:rPr>
              <a:t>retinal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disorder.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9300" y="4648200"/>
            <a:ext cx="2857500" cy="19324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540" y="880694"/>
            <a:ext cx="58794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cap="small" dirty="0">
                <a:latin typeface="Arial"/>
                <a:cs typeface="Arial"/>
              </a:rPr>
              <a:t>Night</a:t>
            </a:r>
            <a:r>
              <a:rPr sz="6000" b="1" cap="small" spc="170" dirty="0">
                <a:latin typeface="Arial"/>
                <a:cs typeface="Arial"/>
              </a:rPr>
              <a:t> </a:t>
            </a:r>
            <a:r>
              <a:rPr sz="6000" b="1" cap="small" spc="-40" dirty="0">
                <a:latin typeface="Arial"/>
                <a:cs typeface="Arial"/>
              </a:rPr>
              <a:t>Blindness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59" y="2211323"/>
            <a:ext cx="3710940" cy="41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58697"/>
            <a:ext cx="33166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sng" cap="small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Vitamin</a:t>
            </a:r>
            <a:r>
              <a:rPr sz="6000" u="sng" cap="small" spc="-15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 </a:t>
            </a:r>
            <a:r>
              <a:rPr sz="6000" u="sng" cap="small" spc="-34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D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07340" y="2115438"/>
            <a:ext cx="7160259" cy="3944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23545">
              <a:lnSpc>
                <a:spcPts val="3020"/>
              </a:lnSpc>
              <a:spcBef>
                <a:spcPts val="48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Formation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strong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Bones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&amp; </a:t>
            </a:r>
            <a:r>
              <a:rPr sz="2800" spc="-10" dirty="0">
                <a:latin typeface="Arial MT"/>
                <a:cs typeface="Arial MT"/>
              </a:rPr>
              <a:t>Teeth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00" dirty="0">
              <a:latin typeface="Arial MT"/>
              <a:cs typeface="Arial MT"/>
            </a:endParaRPr>
          </a:p>
          <a:p>
            <a:pPr marL="12700" marR="184150">
              <a:lnSpc>
                <a:spcPts val="3030"/>
              </a:lnSpc>
              <a:spcBef>
                <a:spcPts val="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Dairy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Products,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seafood,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eggs, </a:t>
            </a:r>
            <a:r>
              <a:rPr sz="2800" dirty="0">
                <a:latin typeface="Arial MT"/>
                <a:cs typeface="Arial MT"/>
              </a:rPr>
              <a:t>mushrooms,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cereal</a:t>
            </a:r>
            <a:r>
              <a:rPr sz="2800" dirty="0" smtClean="0">
                <a:latin typeface="Arial MT"/>
                <a:cs typeface="Arial MT"/>
              </a:rPr>
              <a:t>,</a:t>
            </a:r>
            <a:r>
              <a:rPr sz="2800" spc="-90" dirty="0" smtClean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sunshine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800" dirty="0">
              <a:latin typeface="Arial MT"/>
              <a:cs typeface="Arial MT"/>
            </a:endParaRPr>
          </a:p>
          <a:p>
            <a:pPr marL="12700" marR="892810">
              <a:lnSpc>
                <a:spcPts val="3030"/>
              </a:lnSpc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Malabsorption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calcium; </a:t>
            </a:r>
            <a:r>
              <a:rPr sz="2800" dirty="0">
                <a:latin typeface="Arial MT"/>
                <a:cs typeface="Arial MT"/>
              </a:rPr>
              <a:t>Rickets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Osteoporosis</a:t>
            </a: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latin typeface="Arial MT"/>
                <a:cs typeface="Arial MT"/>
              </a:rPr>
              <a:t>=</a:t>
            </a:r>
            <a:r>
              <a:rPr lang="en-IN" sz="2800" dirty="0" smtClean="0">
                <a:latin typeface="Arial MT"/>
                <a:cs typeface="Arial MT"/>
              </a:rPr>
              <a:t> </a:t>
            </a:r>
            <a:r>
              <a:rPr sz="2800" spc="-65" dirty="0" smtClean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calcium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build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bone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spurs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9" y="3724126"/>
            <a:ext cx="1625652" cy="19451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66700"/>
            <a:ext cx="1752600" cy="1447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2907" y="685800"/>
            <a:ext cx="235000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1515953"/>
            <a:ext cx="2286000" cy="33192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cap="small" spc="-70" dirty="0">
                <a:latin typeface="Arial"/>
                <a:cs typeface="Arial"/>
              </a:rPr>
              <a:t>Rickets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834186"/>
            <a:ext cx="3124200" cy="2776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" y="4835225"/>
            <a:ext cx="8229600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5"/>
              </a:spcBef>
              <a:tabLst>
                <a:tab pos="5062855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deficiency</a:t>
            </a:r>
            <a:r>
              <a:rPr sz="20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disease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resulting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lack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 smtClean="0">
                <a:latin typeface="Arial MT"/>
                <a:cs typeface="Arial MT"/>
              </a:rPr>
              <a:t>Vitamin</a:t>
            </a:r>
            <a:r>
              <a:rPr lang="en-IN" sz="2000" dirty="0">
                <a:latin typeface="Arial MT"/>
                <a:cs typeface="Arial MT"/>
              </a:rPr>
              <a:t> </a:t>
            </a:r>
            <a:r>
              <a:rPr sz="2000" spc="-50" dirty="0" smtClean="0">
                <a:latin typeface="Arial MT"/>
                <a:cs typeface="Arial MT"/>
              </a:rPr>
              <a:t>D</a:t>
            </a:r>
            <a:r>
              <a:rPr lang="en-IN" sz="2000" dirty="0">
                <a:latin typeface="Arial MT"/>
                <a:cs typeface="Arial MT"/>
              </a:rPr>
              <a:t> </a:t>
            </a:r>
            <a:r>
              <a:rPr sz="2000" dirty="0" smtClean="0">
                <a:latin typeface="Arial MT"/>
                <a:cs typeface="Arial MT"/>
              </a:rPr>
              <a:t>or</a:t>
            </a:r>
            <a:r>
              <a:rPr sz="2000" spc="-35" dirty="0" smtClean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insufficient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exposure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sunlight</a:t>
            </a:r>
            <a:r>
              <a:rPr sz="2000" spc="-10" dirty="0" smtClean="0">
                <a:latin typeface="Arial MT"/>
                <a:cs typeface="Arial MT"/>
              </a:rPr>
              <a:t>.</a:t>
            </a:r>
            <a:endParaRPr lang="en-IN" sz="2000" spc="-10" dirty="0" smtClean="0">
              <a:latin typeface="Arial MT"/>
              <a:cs typeface="Arial MT"/>
            </a:endParaRPr>
          </a:p>
          <a:p>
            <a:pPr algn="l">
              <a:lnSpc>
                <a:spcPct val="100000"/>
              </a:lnSpc>
              <a:spcBef>
                <a:spcPts val="105"/>
              </a:spcBef>
              <a:tabLst>
                <a:tab pos="5062855" algn="l"/>
              </a:tabLst>
            </a:pPr>
            <a:endParaRPr sz="2000" dirty="0">
              <a:latin typeface="Arial MT"/>
              <a:cs typeface="Arial MT"/>
            </a:endParaRPr>
          </a:p>
          <a:p>
            <a:pPr marL="81280" marR="79375" algn="l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Characterized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softening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bone,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bow </a:t>
            </a:r>
            <a:r>
              <a:rPr sz="2000" spc="-10" dirty="0">
                <a:latin typeface="Arial MT"/>
                <a:cs typeface="Arial MT"/>
              </a:rPr>
              <a:t>legs,</a:t>
            </a:r>
            <a:endParaRPr sz="2000" dirty="0">
              <a:latin typeface="Arial MT"/>
              <a:cs typeface="Arial MT"/>
            </a:endParaRPr>
          </a:p>
          <a:p>
            <a:pPr algn="l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malnutrition,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enlargement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liver and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spleen.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11" y="1787225"/>
            <a:ext cx="1981200" cy="277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07379" y="0"/>
            <a:ext cx="3436620" cy="6858000"/>
            <a:chOff x="5707379" y="0"/>
            <a:chExt cx="3436620" cy="6858000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7379" y="4038600"/>
              <a:ext cx="3200400" cy="2575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399" y="1545336"/>
              <a:ext cx="2278379" cy="2264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540" y="545338"/>
            <a:ext cx="3274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cap="small" dirty="0">
                <a:solidFill>
                  <a:srgbClr val="3333FF"/>
                </a:solidFill>
              </a:rPr>
              <a:t>Vitamin</a:t>
            </a:r>
            <a:r>
              <a:rPr sz="6000" cap="small" spc="-70" dirty="0">
                <a:solidFill>
                  <a:srgbClr val="3333FF"/>
                </a:solidFill>
              </a:rPr>
              <a:t> </a:t>
            </a:r>
            <a:r>
              <a:rPr sz="6000" cap="small" spc="-415" dirty="0">
                <a:solidFill>
                  <a:srgbClr val="3333FF"/>
                </a:solidFill>
              </a:rPr>
              <a:t>E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307340" y="1473453"/>
            <a:ext cx="4957445" cy="505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900" i="1" dirty="0">
                <a:solidFill>
                  <a:srgbClr val="3333FF"/>
                </a:solidFill>
                <a:latin typeface="Arial"/>
                <a:cs typeface="Arial"/>
              </a:rPr>
              <a:t>ALPHA</a:t>
            </a:r>
            <a:r>
              <a:rPr sz="1900" i="1" spc="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3333FF"/>
                </a:solidFill>
                <a:latin typeface="Arial"/>
                <a:cs typeface="Arial"/>
              </a:rPr>
              <a:t>TOCOPHEROL</a:t>
            </a:r>
            <a:r>
              <a:rPr sz="2400" i="1" spc="-10" dirty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900" dirty="0">
              <a:latin typeface="Arial"/>
              <a:cs typeface="Arial"/>
            </a:endParaRPr>
          </a:p>
          <a:p>
            <a:pPr marL="12700" marR="129539">
              <a:lnSpc>
                <a:spcPts val="2590"/>
              </a:lnSpc>
              <a:tabLst>
                <a:tab pos="3245485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Antioxidant;</a:t>
            </a:r>
            <a:r>
              <a:rPr sz="2400" dirty="0">
                <a:latin typeface="Arial MT"/>
                <a:cs typeface="Arial MT"/>
              </a:rPr>
              <a:t>	slows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down </a:t>
            </a:r>
            <a:r>
              <a:rPr sz="2400" dirty="0">
                <a:latin typeface="Arial MT"/>
                <a:cs typeface="Arial MT"/>
              </a:rPr>
              <a:t>aging,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promotes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skin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hair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ts val="2735"/>
              </a:lnSpc>
              <a:tabLst>
                <a:tab pos="148653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400" b="1" spc="-10" dirty="0">
                <a:latin typeface="Arial"/>
                <a:cs typeface="Arial"/>
              </a:rPr>
              <a:t>: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 MT"/>
                <a:cs typeface="Arial MT"/>
              </a:rPr>
              <a:t>Nuts,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seeds,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green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leafy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Arial MT"/>
                <a:cs typeface="Arial MT"/>
              </a:rPr>
              <a:t>vegetables,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avacados,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grains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i="1" spc="-10" dirty="0">
                <a:latin typeface="Arial"/>
                <a:cs typeface="Arial"/>
              </a:rPr>
              <a:t>(germ)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400" dirty="0">
              <a:latin typeface="Arial"/>
              <a:cs typeface="Arial"/>
            </a:endParaRPr>
          </a:p>
          <a:p>
            <a:pPr marL="12700" marR="83185">
              <a:lnSpc>
                <a:spcPts val="259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4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Cellular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degeneration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0" dirty="0" smtClean="0">
                <a:latin typeface="Arial MT"/>
                <a:cs typeface="Arial MT"/>
              </a:rPr>
              <a:t>–</a:t>
            </a:r>
            <a:endParaRPr lang="en-IN" sz="2400" spc="-50" dirty="0" smtClean="0">
              <a:latin typeface="Arial MT"/>
              <a:cs typeface="Arial MT"/>
            </a:endParaRPr>
          </a:p>
          <a:p>
            <a:pPr marL="12700" marR="83185">
              <a:lnSpc>
                <a:spcPts val="2590"/>
              </a:lnSpc>
            </a:pPr>
            <a:endParaRPr lang="en-IN" sz="2400" spc="-50" dirty="0" smtClean="0">
              <a:latin typeface="Arial MT"/>
              <a:cs typeface="Arial MT"/>
            </a:endParaRPr>
          </a:p>
          <a:p>
            <a:pPr marL="12700" marR="83185">
              <a:lnSpc>
                <a:spcPts val="2590"/>
              </a:lnSpc>
            </a:pPr>
            <a:endParaRPr lang="en-IN" sz="2400" spc="-50" dirty="0">
              <a:latin typeface="Arial MT"/>
              <a:cs typeface="Arial MT"/>
            </a:endParaRPr>
          </a:p>
          <a:p>
            <a:pPr marL="12700" marR="83185">
              <a:lnSpc>
                <a:spcPts val="2590"/>
              </a:lnSpc>
            </a:pPr>
            <a:r>
              <a:rPr sz="2400" spc="-50" dirty="0" smtClean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blurred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vision, </a:t>
            </a:r>
            <a:r>
              <a:rPr sz="2400" dirty="0">
                <a:latin typeface="Arial MT"/>
                <a:cs typeface="Arial MT"/>
              </a:rPr>
              <a:t>nausea,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diarhea,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dizziness,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fatigue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5400" y="152400"/>
            <a:ext cx="1322832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933" y="750823"/>
            <a:ext cx="3275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cap="small" dirty="0">
                <a:solidFill>
                  <a:srgbClr val="3333FF"/>
                </a:solidFill>
              </a:rPr>
              <a:t>Vitamin</a:t>
            </a:r>
            <a:r>
              <a:rPr sz="6000" cap="small" spc="-60" dirty="0">
                <a:solidFill>
                  <a:srgbClr val="3333FF"/>
                </a:solidFill>
              </a:rPr>
              <a:t> </a:t>
            </a:r>
            <a:r>
              <a:rPr sz="6000" cap="small" spc="-415" dirty="0">
                <a:solidFill>
                  <a:srgbClr val="3333FF"/>
                </a:solidFill>
              </a:rPr>
              <a:t>K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83540" y="2007234"/>
            <a:ext cx="4631690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Assists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blood </a:t>
            </a:r>
            <a:r>
              <a:rPr sz="2400" dirty="0">
                <a:latin typeface="Arial MT"/>
                <a:cs typeface="Arial MT"/>
              </a:rPr>
              <a:t>clotting;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essential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bone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healing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repair.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>
              <a:latin typeface="Arial MT"/>
              <a:cs typeface="Arial MT"/>
            </a:endParaRPr>
          </a:p>
          <a:p>
            <a:pPr marL="12700" marR="1001394" algn="just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Dark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green,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leafy </a:t>
            </a:r>
            <a:r>
              <a:rPr sz="2400" dirty="0">
                <a:latin typeface="Arial MT"/>
                <a:cs typeface="Arial MT"/>
              </a:rPr>
              <a:t>vegetables,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cabbage,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liver, cauliflower.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59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Hemorrhaging</a:t>
            </a: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1600200"/>
            <a:ext cx="2511552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5333998"/>
            <a:ext cx="4187952" cy="1417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7971" y="3070860"/>
            <a:ext cx="1429512" cy="14737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056" y="198423"/>
            <a:ext cx="2107692" cy="155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DC3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7720">
              <a:lnSpc>
                <a:spcPct val="100000"/>
              </a:lnSpc>
              <a:spcBef>
                <a:spcPts val="105"/>
              </a:spcBef>
            </a:pPr>
            <a:r>
              <a:rPr sz="4400" b="1" cap="small" dirty="0">
                <a:solidFill>
                  <a:srgbClr val="92D050"/>
                </a:solidFill>
                <a:latin typeface="Arial"/>
                <a:cs typeface="Arial"/>
              </a:rPr>
              <a:t>Food</a:t>
            </a:r>
            <a:r>
              <a:rPr sz="4400" b="1" cap="small" spc="2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spc="-55" dirty="0">
                <a:solidFill>
                  <a:srgbClr val="92D050"/>
                </a:solidFill>
                <a:latin typeface="Arial"/>
                <a:cs typeface="Arial"/>
              </a:rPr>
              <a:t>pyramid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147304" cy="477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0" y="0"/>
            <a:ext cx="4800600" cy="6858000"/>
            <a:chOff x="4343400" y="0"/>
            <a:chExt cx="4800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6372" y="874775"/>
              <a:ext cx="2142744" cy="2142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3017520"/>
              <a:ext cx="4312920" cy="34274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1489" y="484378"/>
            <a:ext cx="33178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cap="small" dirty="0">
                <a:solidFill>
                  <a:srgbClr val="3333FF"/>
                </a:solidFill>
              </a:rPr>
              <a:t>Vitamin</a:t>
            </a:r>
            <a:r>
              <a:rPr sz="6000" cap="small" spc="-65" dirty="0">
                <a:solidFill>
                  <a:srgbClr val="3333FF"/>
                </a:solidFill>
              </a:rPr>
              <a:t> </a:t>
            </a:r>
            <a:r>
              <a:rPr sz="6000" cap="small" spc="-420" dirty="0">
                <a:solidFill>
                  <a:srgbClr val="3333FF"/>
                </a:solidFill>
              </a:rPr>
              <a:t>C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383540" y="1410969"/>
            <a:ext cx="3499485" cy="510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333FF"/>
                </a:solidFill>
                <a:latin typeface="Arial MT"/>
                <a:cs typeface="Arial MT"/>
              </a:rPr>
              <a:t>(</a:t>
            </a:r>
            <a:r>
              <a:rPr sz="2250" i="1" dirty="0">
                <a:solidFill>
                  <a:srgbClr val="3333FF"/>
                </a:solidFill>
                <a:latin typeface="Arial"/>
                <a:cs typeface="Arial"/>
              </a:rPr>
              <a:t>ASCORBIC</a:t>
            </a:r>
            <a:r>
              <a:rPr sz="2250" i="1" spc="-10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50" i="1" spc="-10" dirty="0">
                <a:solidFill>
                  <a:srgbClr val="3333FF"/>
                </a:solidFill>
                <a:latin typeface="Arial"/>
                <a:cs typeface="Arial"/>
              </a:rPr>
              <a:t>ACID</a:t>
            </a:r>
            <a:r>
              <a:rPr sz="2800" i="1" spc="-10" dirty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 marR="111125">
              <a:lnSpc>
                <a:spcPts val="2590"/>
              </a:lnSpc>
              <a:spcBef>
                <a:spcPts val="258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Aids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wound </a:t>
            </a:r>
            <a:r>
              <a:rPr sz="2400" dirty="0">
                <a:latin typeface="Arial MT"/>
                <a:cs typeface="Arial MT"/>
              </a:rPr>
              <a:t>healing,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helps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promote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immune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system, </a:t>
            </a:r>
            <a:r>
              <a:rPr sz="2400" dirty="0">
                <a:latin typeface="Arial MT"/>
                <a:cs typeface="Arial MT"/>
              </a:rPr>
              <a:t>forms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collagen.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259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Sources: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Citrus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Fruits, </a:t>
            </a:r>
            <a:r>
              <a:rPr sz="2400" dirty="0">
                <a:latin typeface="Arial MT"/>
                <a:cs typeface="Arial MT"/>
              </a:rPr>
              <a:t>Cantaloupe,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strawberries, </a:t>
            </a:r>
            <a:r>
              <a:rPr sz="2400" dirty="0">
                <a:latin typeface="Arial MT"/>
                <a:cs typeface="Arial MT"/>
              </a:rPr>
              <a:t>pineapple,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broccoli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Scurvy</a:t>
            </a:r>
            <a:endParaRPr sz="2400">
              <a:latin typeface="Arial MT"/>
              <a:cs typeface="Arial MT"/>
            </a:endParaRPr>
          </a:p>
          <a:p>
            <a:pPr marL="12700" marR="23495">
              <a:lnSpc>
                <a:spcPts val="2590"/>
              </a:lnSpc>
              <a:spcBef>
                <a:spcPts val="64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sores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in </a:t>
            </a:r>
            <a:r>
              <a:rPr sz="2400" dirty="0">
                <a:latin typeface="Arial MT"/>
                <a:cs typeface="Arial MT"/>
              </a:rPr>
              <a:t>soft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tissues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mouth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-245619"/>
            <a:ext cx="2686812" cy="165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1670050">
              <a:lnSpc>
                <a:spcPct val="100000"/>
              </a:lnSpc>
              <a:spcBef>
                <a:spcPts val="105"/>
              </a:spcBef>
            </a:pPr>
            <a:r>
              <a:rPr sz="4400" b="1" cap="small" spc="-25" dirty="0">
                <a:solidFill>
                  <a:srgbClr val="92D050"/>
                </a:solidFill>
                <a:latin typeface="Arial"/>
                <a:cs typeface="Arial"/>
              </a:rPr>
              <a:t>Water</a:t>
            </a:r>
            <a:r>
              <a:rPr sz="4400" b="1" cap="small" spc="-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spc="-55" dirty="0">
                <a:solidFill>
                  <a:srgbClr val="92D050"/>
                </a:solidFill>
                <a:latin typeface="Arial"/>
                <a:cs typeface="Arial"/>
              </a:rPr>
              <a:t>soluble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3209544" cy="30890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334511" cy="33345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5438343"/>
            <a:ext cx="48155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Vit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defiency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leads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scurvy,poor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wound </a:t>
            </a:r>
            <a:r>
              <a:rPr sz="1800" dirty="0">
                <a:latin typeface="Arial MT"/>
                <a:cs typeface="Arial MT"/>
              </a:rPr>
              <a:t>healing,anemia,heart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problems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cap="small" spc="-95" dirty="0">
                <a:latin typeface="Arial"/>
                <a:cs typeface="Arial"/>
              </a:rPr>
              <a:t>Scurvy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153" y="2083434"/>
            <a:ext cx="495617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0922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lack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(DEFICIENCY)</a:t>
            </a:r>
            <a:r>
              <a:rPr sz="2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Vitamin </a:t>
            </a:r>
            <a:r>
              <a:rPr sz="2400" spc="-50" dirty="0">
                <a:latin typeface="Arial MT"/>
                <a:cs typeface="Arial MT"/>
              </a:rPr>
              <a:t>C</a:t>
            </a:r>
            <a:endParaRPr sz="240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 MT"/>
                <a:cs typeface="Arial MT"/>
              </a:rPr>
              <a:t>characterized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weakness,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anemia, </a:t>
            </a:r>
            <a:r>
              <a:rPr sz="2400" dirty="0">
                <a:latin typeface="Arial MT"/>
                <a:cs typeface="Arial MT"/>
              </a:rPr>
              <a:t>bruising,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inflamed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pores,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bleeding </a:t>
            </a:r>
            <a:r>
              <a:rPr sz="2400" dirty="0">
                <a:latin typeface="Arial MT"/>
                <a:cs typeface="Arial MT"/>
              </a:rPr>
              <a:t>gums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loose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teeth.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4953000"/>
            <a:ext cx="3429000" cy="1371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6" y="4474464"/>
            <a:ext cx="4502622" cy="2066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1905000"/>
            <a:ext cx="2715768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sng" cap="small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B </a:t>
            </a:r>
            <a:r>
              <a:rPr sz="6000" u="sng" cap="small" spc="-5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Vitamins</a:t>
            </a:r>
            <a:r>
              <a:rPr sz="6000" cap="small" spc="-55" dirty="0">
                <a:solidFill>
                  <a:srgbClr val="3333FF"/>
                </a:solidFill>
              </a:rPr>
              <a:t>….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07340" y="2013331"/>
            <a:ext cx="3657600" cy="40830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MS PGothic"/>
                <a:cs typeface="MS PGothic"/>
              </a:rPr>
              <a:t>“</a:t>
            </a:r>
            <a:r>
              <a:rPr sz="2400" dirty="0">
                <a:latin typeface="Arial MT"/>
                <a:cs typeface="Arial MT"/>
              </a:rPr>
              <a:t>Vitamin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Complex</a:t>
            </a:r>
            <a:r>
              <a:rPr sz="2400" spc="-10" dirty="0"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  <a:p>
            <a:pPr marL="26543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GROUP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vitamins…..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Arial MT"/>
              <a:cs typeface="Arial MT"/>
            </a:endParaRPr>
          </a:p>
          <a:p>
            <a:pPr marL="12700" marR="1582420" algn="just">
              <a:lnSpc>
                <a:spcPct val="122500"/>
              </a:lnSpc>
              <a:spcBef>
                <a:spcPts val="5"/>
              </a:spcBef>
            </a:pP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B1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</a:t>
            </a:r>
            <a:r>
              <a:rPr sz="2400" spc="-5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Thiamine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B2</a:t>
            </a:r>
            <a:r>
              <a:rPr sz="2400" spc="-2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 Riboflavin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B3</a:t>
            </a:r>
            <a:r>
              <a:rPr sz="2400" spc="-2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 Niacin</a:t>
            </a: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B6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 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Pyridoxine</a:t>
            </a:r>
            <a:endParaRPr sz="2400">
              <a:latin typeface="Arial MT"/>
              <a:cs typeface="Arial MT"/>
            </a:endParaRPr>
          </a:p>
          <a:p>
            <a:pPr marL="12700" marR="379095" algn="just">
              <a:lnSpc>
                <a:spcPct val="120800"/>
              </a:lnSpc>
              <a:spcBef>
                <a:spcPts val="5"/>
              </a:spcBef>
            </a:pP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B9</a:t>
            </a:r>
            <a:r>
              <a:rPr sz="2400" spc="-4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</a:t>
            </a:r>
            <a:r>
              <a:rPr sz="2400" spc="-2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Folacin</a:t>
            </a:r>
            <a:r>
              <a:rPr sz="2400" spc="-2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/</a:t>
            </a:r>
            <a:r>
              <a:rPr sz="2400" spc="-4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Folic</a:t>
            </a:r>
            <a:r>
              <a:rPr sz="2400" spc="-14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333FF"/>
                </a:solidFill>
                <a:latin typeface="Arial MT"/>
                <a:cs typeface="Arial MT"/>
              </a:rPr>
              <a:t>Acid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B12</a:t>
            </a:r>
            <a:r>
              <a:rPr sz="2400" spc="-3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FF"/>
                </a:solidFill>
                <a:latin typeface="Arial MT"/>
                <a:cs typeface="Arial MT"/>
              </a:rPr>
              <a:t>=</a:t>
            </a:r>
            <a:r>
              <a:rPr sz="2400" spc="-2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Arial MT"/>
                <a:cs typeface="Arial MT"/>
              </a:rPr>
              <a:t>Cobalamin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667000"/>
            <a:ext cx="3352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642" y="457200"/>
            <a:ext cx="6628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cap="small" dirty="0">
                <a:solidFill>
                  <a:srgbClr val="3333FF"/>
                </a:solidFill>
              </a:rPr>
              <a:t>Vitamin</a:t>
            </a:r>
            <a:r>
              <a:rPr sz="5400" cap="small" spc="130" dirty="0">
                <a:solidFill>
                  <a:srgbClr val="3333FF"/>
                </a:solidFill>
              </a:rPr>
              <a:t> </a:t>
            </a:r>
            <a:r>
              <a:rPr sz="5400" cap="small" dirty="0">
                <a:solidFill>
                  <a:srgbClr val="3333FF"/>
                </a:solidFill>
              </a:rPr>
              <a:t>B1</a:t>
            </a:r>
            <a:r>
              <a:rPr sz="5400" cap="small" spc="-140" dirty="0">
                <a:solidFill>
                  <a:srgbClr val="3333FF"/>
                </a:solidFill>
              </a:rPr>
              <a:t> </a:t>
            </a:r>
            <a:r>
              <a:rPr sz="5400" cap="small" spc="-10" dirty="0">
                <a:solidFill>
                  <a:srgbClr val="3333FF"/>
                </a:solidFill>
              </a:rPr>
              <a:t>=Thiamine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2083434"/>
            <a:ext cx="3702685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nerve </a:t>
            </a:r>
            <a:r>
              <a:rPr sz="2400" dirty="0">
                <a:latin typeface="Arial MT"/>
                <a:cs typeface="Arial MT"/>
              </a:rPr>
              <a:t>function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tissue, </a:t>
            </a:r>
            <a:r>
              <a:rPr sz="2400" dirty="0">
                <a:latin typeface="Arial MT"/>
                <a:cs typeface="Arial MT"/>
              </a:rPr>
              <a:t>digestive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system,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energy metabolism.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384175">
              <a:lnSpc>
                <a:spcPct val="100000"/>
              </a:lnSpc>
              <a:tabLst>
                <a:tab pos="148653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400" b="1" spc="-10" dirty="0">
                <a:latin typeface="Arial"/>
                <a:cs typeface="Arial"/>
              </a:rPr>
              <a:t>: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 MT"/>
                <a:cs typeface="Arial MT"/>
              </a:rPr>
              <a:t>Milk,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grains, </a:t>
            </a:r>
            <a:r>
              <a:rPr sz="2400" spc="-20" dirty="0">
                <a:latin typeface="Arial MT"/>
                <a:cs typeface="Arial MT"/>
              </a:rPr>
              <a:t>poultry,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fish,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dried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beans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Beriberi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629" y="1676400"/>
            <a:ext cx="3048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cap="small" spc="-65" dirty="0">
                <a:latin typeface="Arial"/>
                <a:cs typeface="Arial"/>
              </a:rPr>
              <a:t>Beriberi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488" y="2008073"/>
            <a:ext cx="3871595" cy="33823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53340"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Arial MT"/>
                <a:cs typeface="Arial MT"/>
              </a:rPr>
              <a:t>Caused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by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deficiency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thiamine </a:t>
            </a:r>
            <a:r>
              <a:rPr sz="1900" dirty="0">
                <a:latin typeface="Arial MT"/>
                <a:cs typeface="Arial MT"/>
              </a:rPr>
              <a:t>(vitamin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B1)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that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affects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many </a:t>
            </a:r>
            <a:r>
              <a:rPr sz="1900" dirty="0">
                <a:latin typeface="Arial MT"/>
                <a:cs typeface="Arial MT"/>
              </a:rPr>
              <a:t>systems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body,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including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the </a:t>
            </a:r>
            <a:r>
              <a:rPr sz="1900" i="1" dirty="0">
                <a:solidFill>
                  <a:srgbClr val="FF0000"/>
                </a:solidFill>
                <a:latin typeface="Arial"/>
                <a:cs typeface="Arial"/>
              </a:rPr>
              <a:t>skin,</a:t>
            </a:r>
            <a:r>
              <a:rPr sz="19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FF0000"/>
                </a:solidFill>
                <a:latin typeface="Arial"/>
                <a:cs typeface="Arial"/>
              </a:rPr>
              <a:t>muscles,</a:t>
            </a:r>
            <a:r>
              <a:rPr sz="19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FF0000"/>
                </a:solidFill>
                <a:latin typeface="Arial"/>
                <a:cs typeface="Arial"/>
              </a:rPr>
              <a:t>heart,</a:t>
            </a:r>
            <a:r>
              <a:rPr sz="19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FF0000"/>
                </a:solidFill>
                <a:latin typeface="Arial"/>
                <a:cs typeface="Arial"/>
              </a:rPr>
              <a:t>nerves,</a:t>
            </a:r>
            <a:r>
              <a:rPr sz="19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900" i="1" dirty="0">
                <a:solidFill>
                  <a:srgbClr val="FF0000"/>
                </a:solidFill>
                <a:latin typeface="Arial"/>
                <a:cs typeface="Arial"/>
              </a:rPr>
              <a:t>digestive</a:t>
            </a:r>
            <a:r>
              <a:rPr sz="19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FF0000"/>
                </a:solidFill>
                <a:latin typeface="Arial"/>
                <a:cs typeface="Arial"/>
              </a:rPr>
              <a:t>system.</a:t>
            </a:r>
            <a:endParaRPr sz="19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605"/>
              </a:spcBef>
            </a:pPr>
            <a:r>
              <a:rPr sz="1900" spc="-10" dirty="0" smtClean="0">
                <a:latin typeface="Arial MT"/>
                <a:cs typeface="Arial MT"/>
              </a:rPr>
              <a:t>.</a:t>
            </a:r>
            <a:endParaRPr lang="en-IN" sz="1900" dirty="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  <a:spcBef>
                <a:spcPts val="605"/>
              </a:spcBef>
            </a:pPr>
            <a:endParaRPr sz="1900" dirty="0">
              <a:latin typeface="Arial MT"/>
              <a:cs typeface="Arial MT"/>
            </a:endParaRPr>
          </a:p>
          <a:p>
            <a:pPr marL="169545" marR="162560" indent="54610" algn="just">
              <a:lnSpc>
                <a:spcPct val="100000"/>
              </a:lnSpc>
            </a:pPr>
            <a:r>
              <a:rPr sz="1900" dirty="0">
                <a:latin typeface="Arial MT"/>
                <a:cs typeface="Arial MT"/>
              </a:rPr>
              <a:t>Common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parts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1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Asia,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where </a:t>
            </a:r>
            <a:r>
              <a:rPr sz="1900" dirty="0">
                <a:latin typeface="Arial MT"/>
                <a:cs typeface="Arial MT"/>
              </a:rPr>
              <a:t>white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rice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is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main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food.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the </a:t>
            </a:r>
            <a:r>
              <a:rPr sz="1900" dirty="0">
                <a:latin typeface="Arial MT"/>
                <a:cs typeface="Arial MT"/>
              </a:rPr>
              <a:t>U.S.,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beriberi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is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primarily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seen</a:t>
            </a:r>
            <a:r>
              <a:rPr sz="1900" spc="-25" dirty="0">
                <a:latin typeface="Arial MT"/>
                <a:cs typeface="Arial MT"/>
              </a:rPr>
              <a:t> in </a:t>
            </a:r>
            <a:r>
              <a:rPr sz="1900" dirty="0">
                <a:latin typeface="Arial MT"/>
                <a:cs typeface="Arial MT"/>
              </a:rPr>
              <a:t>people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with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0000"/>
                </a:solidFill>
                <a:latin typeface="Arial MT"/>
                <a:cs typeface="Arial MT"/>
              </a:rPr>
              <a:t>chronic</a:t>
            </a:r>
            <a:r>
              <a:rPr sz="19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 MT"/>
                <a:cs typeface="Arial MT"/>
              </a:rPr>
              <a:t>alcoholism.</a:t>
            </a:r>
            <a:endParaRPr sz="19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990600"/>
            <a:ext cx="2089403" cy="2286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576" y="3657600"/>
            <a:ext cx="2133245" cy="265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657479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cap="small" dirty="0">
                <a:solidFill>
                  <a:srgbClr val="3333FF"/>
                </a:solidFill>
              </a:rPr>
              <a:t>Vitamin</a:t>
            </a:r>
            <a:r>
              <a:rPr sz="4900" cap="small" spc="80" dirty="0">
                <a:solidFill>
                  <a:srgbClr val="3333FF"/>
                </a:solidFill>
              </a:rPr>
              <a:t> </a:t>
            </a:r>
            <a:r>
              <a:rPr sz="4900" cap="small" dirty="0">
                <a:solidFill>
                  <a:srgbClr val="3333FF"/>
                </a:solidFill>
              </a:rPr>
              <a:t>B2</a:t>
            </a:r>
            <a:r>
              <a:rPr sz="4900" cap="small" spc="-130" dirty="0">
                <a:solidFill>
                  <a:srgbClr val="3333FF"/>
                </a:solidFill>
              </a:rPr>
              <a:t> </a:t>
            </a:r>
            <a:r>
              <a:rPr sz="4900" cap="small" spc="-30" dirty="0">
                <a:solidFill>
                  <a:srgbClr val="3333FF"/>
                </a:solidFill>
              </a:rPr>
              <a:t>=Riboflavin</a:t>
            </a:r>
            <a:endParaRPr sz="49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2115438"/>
            <a:ext cx="5901055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2284">
              <a:lnSpc>
                <a:spcPts val="3020"/>
              </a:lnSpc>
              <a:spcBef>
                <a:spcPts val="48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Growth,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nerve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function, </a:t>
            </a:r>
            <a:r>
              <a:rPr sz="2800" dirty="0">
                <a:latin typeface="Arial MT"/>
                <a:cs typeface="Arial MT"/>
              </a:rPr>
              <a:t>digestion,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works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with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protein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for </a:t>
            </a:r>
            <a:r>
              <a:rPr sz="2800" dirty="0">
                <a:latin typeface="Arial MT"/>
                <a:cs typeface="Arial MT"/>
              </a:rPr>
              <a:t>maintenance,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energy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metabolism.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800" dirty="0">
              <a:latin typeface="Arial MT"/>
              <a:cs typeface="Arial MT"/>
            </a:endParaRPr>
          </a:p>
          <a:p>
            <a:pPr marL="12700" marR="1370330">
              <a:lnSpc>
                <a:spcPts val="3020"/>
              </a:lnSpc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Milk,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grains,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green </a:t>
            </a:r>
            <a:r>
              <a:rPr sz="2800" dirty="0">
                <a:latin typeface="Arial MT"/>
                <a:cs typeface="Arial MT"/>
              </a:rPr>
              <a:t>vegetables,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meat,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fish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Premature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aging;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Cheilosis</a:t>
            </a: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5000" y="838200"/>
            <a:ext cx="2924810" cy="5026660"/>
            <a:chOff x="6073140" y="1653539"/>
            <a:chExt cx="2924810" cy="5026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0" y="5181599"/>
              <a:ext cx="2286000" cy="14980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3140" y="1653539"/>
              <a:ext cx="2924556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cap="small" spc="-60" dirty="0"/>
              <a:t>Cheilosis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58241" y="2155063"/>
            <a:ext cx="7871359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disorder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lips </a:t>
            </a:r>
            <a:r>
              <a:rPr sz="3200" dirty="0">
                <a:latin typeface="Arial MT"/>
                <a:cs typeface="Arial MT"/>
              </a:rPr>
              <a:t>marked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by</a:t>
            </a:r>
            <a:r>
              <a:rPr sz="3200" spc="-10" dirty="0">
                <a:latin typeface="Arial MT"/>
                <a:cs typeface="Arial MT"/>
              </a:rPr>
              <a:t> scaling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fissures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corners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mouth;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caused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a </a:t>
            </a:r>
            <a:r>
              <a:rPr sz="3200" dirty="0">
                <a:latin typeface="Arial MT"/>
                <a:cs typeface="Arial MT"/>
              </a:rPr>
              <a:t>lack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of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(DEFICIENCY)</a:t>
            </a:r>
            <a:r>
              <a:rPr sz="3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of</a:t>
            </a:r>
            <a:endParaRPr sz="3200" dirty="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3200" spc="-10" dirty="0">
                <a:latin typeface="Arial MT"/>
                <a:cs typeface="Arial MT"/>
              </a:rPr>
              <a:t>riboflavin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304800"/>
            <a:ext cx="1600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cap="small" dirty="0">
                <a:solidFill>
                  <a:srgbClr val="3333FF"/>
                </a:solidFill>
              </a:rPr>
              <a:t>Vitamin</a:t>
            </a:r>
            <a:r>
              <a:rPr sz="5400" cap="small" spc="175" dirty="0">
                <a:solidFill>
                  <a:srgbClr val="3333FF"/>
                </a:solidFill>
              </a:rPr>
              <a:t> </a:t>
            </a:r>
            <a:r>
              <a:rPr sz="5400" cap="small" dirty="0">
                <a:solidFill>
                  <a:srgbClr val="3333FF"/>
                </a:solidFill>
              </a:rPr>
              <a:t>B3</a:t>
            </a:r>
            <a:r>
              <a:rPr sz="5400" cap="small" spc="-100" dirty="0">
                <a:solidFill>
                  <a:srgbClr val="3333FF"/>
                </a:solidFill>
              </a:rPr>
              <a:t> </a:t>
            </a:r>
            <a:r>
              <a:rPr sz="5400" cap="small" dirty="0">
                <a:solidFill>
                  <a:srgbClr val="3333FF"/>
                </a:solidFill>
              </a:rPr>
              <a:t>=</a:t>
            </a:r>
            <a:r>
              <a:rPr sz="5400" cap="small" spc="-95" dirty="0">
                <a:solidFill>
                  <a:srgbClr val="3333FF"/>
                </a:solidFill>
              </a:rPr>
              <a:t> </a:t>
            </a:r>
            <a:r>
              <a:rPr sz="5400" cap="small" spc="-10" dirty="0">
                <a:solidFill>
                  <a:srgbClr val="3333FF"/>
                </a:solidFill>
              </a:rPr>
              <a:t>Niacin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83540" y="2233625"/>
            <a:ext cx="3850004" cy="3748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Promotes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healthy </a:t>
            </a:r>
            <a:r>
              <a:rPr sz="2400" dirty="0">
                <a:latin typeface="Arial MT"/>
                <a:cs typeface="Arial MT"/>
              </a:rPr>
              <a:t>skin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tissues,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digestion,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nervous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</a:t>
            </a:r>
            <a:r>
              <a:rPr sz="2400" spc="-10" dirty="0" smtClean="0">
                <a:latin typeface="Arial MT"/>
                <a:cs typeface="Arial MT"/>
              </a:rPr>
              <a:t>.</a:t>
            </a:r>
            <a:endParaRPr lang="en-IN" sz="2400" spc="-10" dirty="0" smtClean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814705">
              <a:lnSpc>
                <a:spcPct val="1209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Milk,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grains, </a:t>
            </a:r>
            <a:r>
              <a:rPr sz="2400" spc="-20" dirty="0">
                <a:latin typeface="Arial MT"/>
                <a:cs typeface="Arial MT"/>
              </a:rPr>
              <a:t>poultry,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fish.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Pellagra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590040"/>
            <a:ext cx="3810000" cy="446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6879" y="0"/>
            <a:ext cx="3627120" cy="6858000"/>
            <a:chOff x="5516879" y="0"/>
            <a:chExt cx="36271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2847" y="1129283"/>
              <a:ext cx="2863596" cy="2590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6879" y="3810000"/>
              <a:ext cx="3354323" cy="3047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8640" y="508680"/>
            <a:ext cx="2473325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30"/>
              </a:lnSpc>
            </a:pPr>
            <a:r>
              <a:rPr sz="6000" cap="small" spc="-100" dirty="0">
                <a:solidFill>
                  <a:srgbClr val="565F6C"/>
                </a:solidFill>
                <a:latin typeface="Arial MT"/>
                <a:cs typeface="Arial MT"/>
              </a:rPr>
              <a:t>Pellag</a:t>
            </a:r>
            <a:endParaRPr sz="6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457200"/>
            <a:ext cx="2869692" cy="13411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1406" y="2159634"/>
            <a:ext cx="38544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inability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absorb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Niacin </a:t>
            </a:r>
            <a:r>
              <a:rPr sz="2400" dirty="0">
                <a:latin typeface="Arial MT"/>
                <a:cs typeface="Arial MT"/>
              </a:rPr>
              <a:t>(B</a:t>
            </a:r>
            <a:r>
              <a:rPr sz="2000" b="1" dirty="0">
                <a:latin typeface="Arial"/>
                <a:cs typeface="Arial"/>
              </a:rPr>
              <a:t>3</a:t>
            </a:r>
            <a:r>
              <a:rPr sz="2400" dirty="0">
                <a:latin typeface="Arial MT"/>
                <a:cs typeface="Arial MT"/>
              </a:rPr>
              <a:t>)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amino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acid </a:t>
            </a:r>
            <a:r>
              <a:rPr sz="2400" dirty="0" smtClean="0">
                <a:latin typeface="Arial MT"/>
                <a:cs typeface="Arial MT"/>
              </a:rPr>
              <a:t>may</a:t>
            </a:r>
            <a:r>
              <a:rPr sz="2400" spc="-9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scaly </a:t>
            </a:r>
            <a:r>
              <a:rPr sz="2400" dirty="0">
                <a:latin typeface="Arial MT"/>
                <a:cs typeface="Arial MT"/>
              </a:rPr>
              <a:t>sores,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cellular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degeneration, </a:t>
            </a:r>
            <a:r>
              <a:rPr sz="2400" dirty="0">
                <a:latin typeface="Arial MT"/>
                <a:cs typeface="Arial MT"/>
              </a:rPr>
              <a:t>mucous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imbalance,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mental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barriers.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224663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92D050"/>
                </a:solidFill>
              </a:rPr>
              <a:t>NUTRIENTS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6601459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2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nutirents-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Clr>
                <a:srgbClr val="FD8537"/>
              </a:buClr>
              <a:buFont typeface="Wingdings"/>
              <a:buChar char=""/>
            </a:pP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1.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Major-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protein,carbohydrate,fats</a:t>
            </a:r>
            <a:endParaRPr sz="2400" dirty="0">
              <a:latin typeface="Arial MT"/>
              <a:cs typeface="Arial MT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2.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Micro-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minerals- calcium,magnesium,phosphorus,zinc,selenium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Vitamins-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a,d,e,k,c,b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group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10" dirty="0">
                <a:latin typeface="Arial MT"/>
                <a:cs typeface="Arial MT"/>
              </a:rPr>
              <a:t>Water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600" y="0"/>
            <a:ext cx="4343400" cy="6858000"/>
            <a:chOff x="4800600" y="0"/>
            <a:chExt cx="43434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2962655"/>
              <a:ext cx="4343399" cy="3895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457200"/>
              <a:ext cx="2438400" cy="25054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1301241"/>
            <a:ext cx="4225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3333FF"/>
                </a:solidFill>
              </a:rPr>
              <a:t>Vitamin</a:t>
            </a:r>
            <a:r>
              <a:rPr cap="small" spc="90" dirty="0">
                <a:solidFill>
                  <a:srgbClr val="3333FF"/>
                </a:solidFill>
              </a:rPr>
              <a:t> </a:t>
            </a:r>
            <a:r>
              <a:rPr cap="small" dirty="0">
                <a:solidFill>
                  <a:srgbClr val="3333FF"/>
                </a:solidFill>
              </a:rPr>
              <a:t>B6</a:t>
            </a:r>
            <a:r>
              <a:rPr cap="small" spc="-55" dirty="0">
                <a:solidFill>
                  <a:srgbClr val="3333FF"/>
                </a:solidFill>
              </a:rPr>
              <a:t> </a:t>
            </a:r>
            <a:r>
              <a:rPr cap="small" dirty="0">
                <a:solidFill>
                  <a:srgbClr val="3333FF"/>
                </a:solidFill>
              </a:rPr>
              <a:t>=</a:t>
            </a:r>
            <a:r>
              <a:rPr cap="small" spc="-55" dirty="0">
                <a:solidFill>
                  <a:srgbClr val="3333FF"/>
                </a:solidFill>
              </a:rPr>
              <a:t> </a:t>
            </a:r>
            <a:r>
              <a:rPr cap="small" spc="-10" dirty="0">
                <a:solidFill>
                  <a:srgbClr val="3333FF"/>
                </a:solidFill>
              </a:rPr>
              <a:t>Pyridoxine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2007234"/>
            <a:ext cx="4330065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245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brain </a:t>
            </a:r>
            <a:r>
              <a:rPr sz="2400" dirty="0">
                <a:latin typeface="Arial MT"/>
                <a:cs typeface="Arial MT"/>
              </a:rPr>
              <a:t>function,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formation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red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cells,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immune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 support.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>
              <a:latin typeface="Arial MT"/>
              <a:cs typeface="Arial MT"/>
            </a:endParaRPr>
          </a:p>
          <a:p>
            <a:pPr marL="12700" marR="512445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Beans,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legumes, </a:t>
            </a:r>
            <a:r>
              <a:rPr sz="2400" dirty="0">
                <a:latin typeface="Arial MT"/>
                <a:cs typeface="Arial MT"/>
              </a:rPr>
              <a:t>nuts/seeds,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eggs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,meat/fish.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57162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 MT"/>
                <a:cs typeface="Arial MT"/>
              </a:rPr>
              <a:t>Helps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fight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infection.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TOXICITY.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99390"/>
            <a:ext cx="562038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cap="small" dirty="0">
                <a:solidFill>
                  <a:srgbClr val="3333FF"/>
                </a:solidFill>
              </a:rPr>
              <a:t>Vitamin</a:t>
            </a:r>
            <a:r>
              <a:rPr sz="4900" cap="small" spc="-55" dirty="0">
                <a:solidFill>
                  <a:srgbClr val="3333FF"/>
                </a:solidFill>
              </a:rPr>
              <a:t> </a:t>
            </a:r>
            <a:r>
              <a:rPr sz="4900" cap="small" spc="-35" dirty="0">
                <a:solidFill>
                  <a:srgbClr val="3333FF"/>
                </a:solidFill>
              </a:rPr>
              <a:t>B9=Folacin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307340" y="947673"/>
            <a:ext cx="5478145" cy="526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5"/>
              </a:spcBef>
            </a:pPr>
            <a:r>
              <a:rPr sz="4300" cap="small" dirty="0">
                <a:solidFill>
                  <a:srgbClr val="3333FF"/>
                </a:solidFill>
                <a:latin typeface="Arial MT"/>
                <a:cs typeface="Arial MT"/>
              </a:rPr>
              <a:t>(Folic</a:t>
            </a:r>
            <a:r>
              <a:rPr sz="4300" cap="small" spc="-6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4300" cap="small" dirty="0">
                <a:solidFill>
                  <a:srgbClr val="3333FF"/>
                </a:solidFill>
                <a:latin typeface="Arial MT"/>
                <a:cs typeface="Arial MT"/>
              </a:rPr>
              <a:t>Acid</a:t>
            </a:r>
            <a:r>
              <a:rPr sz="4300" cap="small" spc="150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4300" cap="small" dirty="0">
                <a:solidFill>
                  <a:srgbClr val="3333FF"/>
                </a:solidFill>
                <a:latin typeface="Arial MT"/>
                <a:cs typeface="Arial MT"/>
              </a:rPr>
              <a:t>/</a:t>
            </a:r>
            <a:r>
              <a:rPr sz="4300" cap="small" spc="-65" dirty="0">
                <a:solidFill>
                  <a:srgbClr val="3333FF"/>
                </a:solidFill>
                <a:latin typeface="Arial MT"/>
                <a:cs typeface="Arial MT"/>
              </a:rPr>
              <a:t> </a:t>
            </a:r>
            <a:r>
              <a:rPr sz="4300" cap="small" spc="-55" dirty="0">
                <a:solidFill>
                  <a:srgbClr val="3333FF"/>
                </a:solidFill>
                <a:latin typeface="Arial MT"/>
                <a:cs typeface="Arial MT"/>
              </a:rPr>
              <a:t>Folate)</a:t>
            </a:r>
            <a:endParaRPr sz="4300" dirty="0">
              <a:latin typeface="Arial MT"/>
              <a:cs typeface="Arial MT"/>
            </a:endParaRPr>
          </a:p>
          <a:p>
            <a:pPr marL="12700" marR="1736089">
              <a:lnSpc>
                <a:spcPts val="2590"/>
              </a:lnSpc>
              <a:spcBef>
                <a:spcPts val="322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Age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related </a:t>
            </a:r>
            <a:r>
              <a:rPr sz="2400" spc="-20" dirty="0">
                <a:latin typeface="Arial MT"/>
                <a:cs typeface="Arial MT"/>
              </a:rPr>
              <a:t>memory,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vision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hearing </a:t>
            </a:r>
            <a:r>
              <a:rPr sz="2400" dirty="0">
                <a:latin typeface="Arial MT"/>
                <a:cs typeface="Arial MT"/>
              </a:rPr>
              <a:t>loss;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promotes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red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cells,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maintains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body </a:t>
            </a:r>
            <a:r>
              <a:rPr sz="2400" spc="-10" dirty="0">
                <a:latin typeface="Arial MT"/>
                <a:cs typeface="Arial MT"/>
              </a:rPr>
              <a:t>enzymes.</a:t>
            </a:r>
            <a:endParaRPr sz="2400" dirty="0">
              <a:latin typeface="Arial MT"/>
              <a:cs typeface="Arial MT"/>
            </a:endParaRPr>
          </a:p>
          <a:p>
            <a:pPr marL="12700" marR="1832610">
              <a:lnSpc>
                <a:spcPts val="2590"/>
              </a:lnSpc>
              <a:spcBef>
                <a:spcPts val="61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Sources: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beans/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legumes </a:t>
            </a:r>
            <a:r>
              <a:rPr sz="2400" dirty="0">
                <a:latin typeface="Arial MT"/>
                <a:cs typeface="Arial MT"/>
              </a:rPr>
              <a:t>citrus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fruit,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dark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green </a:t>
            </a:r>
            <a:r>
              <a:rPr sz="2400" dirty="0">
                <a:latin typeface="Arial MT"/>
                <a:cs typeface="Arial MT"/>
              </a:rPr>
              <a:t>vegetables,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grains,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meats, </a:t>
            </a:r>
            <a:r>
              <a:rPr sz="2400" dirty="0">
                <a:latin typeface="Arial MT"/>
                <a:cs typeface="Arial MT"/>
              </a:rPr>
              <a:t>poultry/eggs,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liver.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1602740">
              <a:lnSpc>
                <a:spcPts val="259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Neural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Tube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birth </a:t>
            </a:r>
            <a:r>
              <a:rPr sz="2400" dirty="0">
                <a:latin typeface="Arial MT"/>
                <a:cs typeface="Arial MT"/>
              </a:rPr>
              <a:t>Defects,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anemia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Vitiligo.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209800"/>
            <a:ext cx="3276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758697"/>
            <a:ext cx="34944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cap="small" spc="-65" dirty="0">
                <a:latin typeface="Arial"/>
                <a:cs typeface="Arial"/>
              </a:rPr>
              <a:t>Vitiligo…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112645"/>
            <a:ext cx="35667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Skin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condition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which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loss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brown color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(pigment)</a:t>
            </a:r>
            <a:r>
              <a:rPr sz="1800" spc="-20" dirty="0">
                <a:latin typeface="Arial MT"/>
                <a:cs typeface="Arial MT"/>
              </a:rPr>
              <a:t> from </a:t>
            </a:r>
            <a:r>
              <a:rPr sz="1800" dirty="0">
                <a:latin typeface="Arial MT"/>
                <a:cs typeface="Arial MT"/>
              </a:rPr>
              <a:t>areas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skin,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resulting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irregular </a:t>
            </a:r>
            <a:r>
              <a:rPr sz="1800" dirty="0">
                <a:latin typeface="Arial MT"/>
                <a:cs typeface="Arial MT"/>
              </a:rPr>
              <a:t>white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patches.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1701164" algn="l"/>
              </a:tabLst>
            </a:pPr>
            <a:r>
              <a:rPr sz="1800" dirty="0">
                <a:latin typeface="Arial MT"/>
                <a:cs typeface="Arial MT"/>
              </a:rPr>
              <a:t>Caused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20" dirty="0">
                <a:latin typeface="Arial MT"/>
                <a:cs typeface="Arial MT"/>
              </a:rPr>
              <a:t> lack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(DEFICIENCY) </a:t>
            </a:r>
            <a:r>
              <a:rPr sz="1800" spc="-25" dirty="0">
                <a:latin typeface="Arial MT"/>
                <a:cs typeface="Arial MT"/>
              </a:rPr>
              <a:t>of </a:t>
            </a:r>
            <a:r>
              <a:rPr sz="1800" dirty="0">
                <a:latin typeface="Arial MT"/>
                <a:cs typeface="Arial MT"/>
              </a:rPr>
              <a:t>Vitamin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Folic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Acid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other </a:t>
            </a:r>
            <a:r>
              <a:rPr sz="1800" dirty="0">
                <a:latin typeface="Arial MT"/>
                <a:cs typeface="Arial MT"/>
              </a:rPr>
              <a:t>vitamins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such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B12,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copper </a:t>
            </a:r>
            <a:r>
              <a:rPr sz="1800" dirty="0">
                <a:latin typeface="Arial MT"/>
                <a:cs typeface="Arial MT"/>
              </a:rPr>
              <a:t>&amp; </a:t>
            </a:r>
            <a:r>
              <a:rPr sz="1800" spc="-10" dirty="0">
                <a:latin typeface="Arial MT"/>
                <a:cs typeface="Arial MT"/>
              </a:rPr>
              <a:t>zinc.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2505455" cy="2286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0"/>
            <a:ext cx="3810000" cy="269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226565"/>
            <a:ext cx="4357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3333FF"/>
                </a:solidFill>
              </a:rPr>
              <a:t>Vitamin</a:t>
            </a:r>
            <a:r>
              <a:rPr cap="small" spc="75" dirty="0">
                <a:solidFill>
                  <a:srgbClr val="3333FF"/>
                </a:solidFill>
              </a:rPr>
              <a:t> </a:t>
            </a:r>
            <a:r>
              <a:rPr cap="small" dirty="0">
                <a:solidFill>
                  <a:srgbClr val="3333FF"/>
                </a:solidFill>
              </a:rPr>
              <a:t>B12</a:t>
            </a:r>
            <a:r>
              <a:rPr cap="small" spc="-75" dirty="0">
                <a:solidFill>
                  <a:srgbClr val="3333FF"/>
                </a:solidFill>
              </a:rPr>
              <a:t> </a:t>
            </a:r>
            <a:r>
              <a:rPr cap="small" dirty="0">
                <a:solidFill>
                  <a:srgbClr val="3333FF"/>
                </a:solidFill>
              </a:rPr>
              <a:t>=</a:t>
            </a:r>
            <a:r>
              <a:rPr cap="small" spc="-60" dirty="0">
                <a:solidFill>
                  <a:srgbClr val="3333FF"/>
                </a:solidFill>
              </a:rPr>
              <a:t> </a:t>
            </a:r>
            <a:r>
              <a:rPr cap="small" spc="-10" dirty="0">
                <a:solidFill>
                  <a:srgbClr val="3333FF"/>
                </a:solidFill>
              </a:rPr>
              <a:t>Cobalamin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978533"/>
            <a:ext cx="7469505" cy="412228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553210">
              <a:lnSpc>
                <a:spcPts val="2590"/>
              </a:lnSpc>
              <a:spcBef>
                <a:spcPts val="42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Healthy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marrow, </a:t>
            </a:r>
            <a:r>
              <a:rPr sz="2400" dirty="0">
                <a:latin typeface="Arial MT"/>
                <a:cs typeface="Arial MT"/>
              </a:rPr>
              <a:t>nervous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system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function</a:t>
            </a:r>
            <a:r>
              <a:rPr sz="2400" spc="-10" dirty="0" smtClean="0">
                <a:latin typeface="Arial MT"/>
                <a:cs typeface="Arial MT"/>
              </a:rPr>
              <a:t>, </a:t>
            </a:r>
            <a:r>
              <a:rPr sz="2400" dirty="0">
                <a:latin typeface="Arial MT"/>
                <a:cs typeface="Arial MT"/>
              </a:rPr>
              <a:t>strong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immune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system</a:t>
            </a:r>
            <a:r>
              <a:rPr sz="2400" dirty="0">
                <a:latin typeface="Arial MT"/>
                <a:cs typeface="Arial MT"/>
              </a:rPr>
              <a:t>.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Improves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mental </a:t>
            </a:r>
            <a:r>
              <a:rPr sz="2400" spc="-20" dirty="0">
                <a:latin typeface="Arial MT"/>
                <a:cs typeface="Arial MT"/>
              </a:rPr>
              <a:t>energy,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memory,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protects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against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allergies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toxins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(cyanide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cigarettes)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1805939">
              <a:lnSpc>
                <a:spcPts val="259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Sources: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Milk,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eggs,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liver,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dairy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products, </a:t>
            </a:r>
            <a:r>
              <a:rPr sz="2400" dirty="0">
                <a:latin typeface="Arial MT"/>
                <a:cs typeface="Arial MT"/>
              </a:rPr>
              <a:t>fish,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shellfish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57162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Prevents: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spc="-20" dirty="0">
                <a:latin typeface="Arial MT"/>
                <a:cs typeface="Arial MT"/>
              </a:rPr>
              <a:t>Pernicious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Anemia,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intestinal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malabsorption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TOXICITY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slight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stomach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upset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8600"/>
            <a:ext cx="2743200" cy="39959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4601716"/>
            <a:ext cx="1179577" cy="58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cap="small" spc="-80" dirty="0" smtClean="0"/>
              <a:t>Anemia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349097" y="2159634"/>
            <a:ext cx="3872229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690" marR="177165" indent="-3784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Chronic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disease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lack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(DEFICIENCY)</a:t>
            </a:r>
            <a:endParaRPr sz="2400" dirty="0">
              <a:latin typeface="Arial MT"/>
              <a:cs typeface="Arial MT"/>
            </a:endParaRPr>
          </a:p>
          <a:p>
            <a:pPr marL="79375" marR="71755" indent="868680">
              <a:lnSpc>
                <a:spcPct val="120800"/>
              </a:lnSpc>
            </a:pP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Vitamin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B12 </a:t>
            </a:r>
            <a:r>
              <a:rPr sz="2400" dirty="0">
                <a:latin typeface="Arial MT"/>
                <a:cs typeface="Arial MT"/>
              </a:rPr>
              <a:t>typified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abnormally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large</a:t>
            </a:r>
            <a:endParaRPr sz="2400" dirty="0">
              <a:latin typeface="Arial MT"/>
              <a:cs typeface="Arial MT"/>
            </a:endParaRPr>
          </a:p>
          <a:p>
            <a:pPr marL="104775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red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cells.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 dirty="0">
              <a:latin typeface="Arial MT"/>
              <a:cs typeface="Arial MT"/>
            </a:endParaRPr>
          </a:p>
          <a:p>
            <a:pPr marL="462280" marR="5080" indent="-45021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Disturbs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nervous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 </a:t>
            </a:r>
            <a:r>
              <a:rPr sz="2400" dirty="0">
                <a:latin typeface="Arial MT"/>
                <a:cs typeface="Arial MT"/>
              </a:rPr>
              <a:t>causing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depression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</a:t>
            </a:r>
            <a:endParaRPr sz="2400" dirty="0">
              <a:latin typeface="Arial MT"/>
              <a:cs typeface="Arial MT"/>
            </a:endParaRPr>
          </a:p>
          <a:p>
            <a:pPr marL="12700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 MT"/>
                <a:cs typeface="Arial MT"/>
              </a:rPr>
              <a:t>drowsiness.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429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613" y="-138483"/>
            <a:ext cx="3908425" cy="14865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79400" marR="5080" indent="-266700">
              <a:lnSpc>
                <a:spcPct val="117100"/>
              </a:lnSpc>
              <a:spcBef>
                <a:spcPts val="310"/>
              </a:spcBef>
            </a:pPr>
            <a:r>
              <a:rPr sz="4400" b="1" cap="small" dirty="0">
                <a:solidFill>
                  <a:srgbClr val="92D050"/>
                </a:solidFill>
                <a:latin typeface="Arial"/>
                <a:cs typeface="Arial"/>
              </a:rPr>
              <a:t>Deficiency</a:t>
            </a:r>
            <a:r>
              <a:rPr sz="4400" b="1" cap="small" spc="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spc="-130" dirty="0">
                <a:solidFill>
                  <a:srgbClr val="92D050"/>
                </a:solidFill>
                <a:latin typeface="Arial"/>
                <a:cs typeface="Arial"/>
              </a:rPr>
              <a:t>and </a:t>
            </a:r>
            <a:r>
              <a:rPr sz="4400" b="1" cap="small" spc="-10" dirty="0">
                <a:solidFill>
                  <a:srgbClr val="92D050"/>
                </a:solidFill>
                <a:latin typeface="Arial"/>
                <a:cs typeface="Arial"/>
              </a:rPr>
              <a:t>supplements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9272"/>
            <a:ext cx="6779260" cy="44755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normal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rda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mineral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vitamins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are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25" dirty="0">
                <a:latin typeface="Arial MT"/>
                <a:cs typeface="Arial MT"/>
              </a:rPr>
              <a:t>Calcium-</a:t>
            </a:r>
            <a:r>
              <a:rPr sz="2400" spc="-20" dirty="0">
                <a:latin typeface="Arial MT"/>
                <a:cs typeface="Arial MT"/>
              </a:rPr>
              <a:t>1-2g/d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10" dirty="0">
                <a:latin typeface="Arial MT"/>
                <a:cs typeface="Arial MT"/>
              </a:rPr>
              <a:t>Iron-</a:t>
            </a:r>
            <a:r>
              <a:rPr sz="2400" spc="-20" dirty="0">
                <a:latin typeface="Arial MT"/>
                <a:cs typeface="Arial MT"/>
              </a:rPr>
              <a:t>28-</a:t>
            </a:r>
            <a:r>
              <a:rPr sz="2400" spc="-10" dirty="0">
                <a:latin typeface="Arial MT"/>
                <a:cs typeface="Arial MT"/>
              </a:rPr>
              <a:t>30mg.d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10" dirty="0">
                <a:latin typeface="Arial MT"/>
                <a:cs typeface="Arial MT"/>
              </a:rPr>
              <a:t>Vit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A-</a:t>
            </a:r>
            <a:r>
              <a:rPr sz="2400" spc="-25" dirty="0">
                <a:latin typeface="Arial MT"/>
                <a:cs typeface="Arial MT"/>
              </a:rPr>
              <a:t>2400-</a:t>
            </a:r>
            <a:r>
              <a:rPr sz="2400" dirty="0">
                <a:latin typeface="Arial MT"/>
                <a:cs typeface="Arial MT"/>
              </a:rPr>
              <a:t>3000</a:t>
            </a:r>
            <a:r>
              <a:rPr sz="2400" spc="5" dirty="0">
                <a:latin typeface="Arial MT"/>
                <a:cs typeface="Arial MT"/>
              </a:rPr>
              <a:t> </a:t>
            </a:r>
            <a:endParaRPr lang="en-US" sz="2400" spc="5" dirty="0" smtClean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err="1" smtClean="0">
                <a:latin typeface="Arial MT"/>
                <a:cs typeface="Arial MT"/>
              </a:rPr>
              <a:t>Vit</a:t>
            </a:r>
            <a:r>
              <a:rPr sz="2400" spc="-25" dirty="0" smtClean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E-</a:t>
            </a:r>
            <a:r>
              <a:rPr sz="2400" spc="-20" dirty="0">
                <a:latin typeface="Arial MT"/>
                <a:cs typeface="Arial MT"/>
              </a:rPr>
              <a:t>10-</a:t>
            </a:r>
            <a:r>
              <a:rPr sz="2400" dirty="0">
                <a:latin typeface="Arial MT"/>
                <a:cs typeface="Arial MT"/>
              </a:rPr>
              <a:t>15</a:t>
            </a:r>
            <a:r>
              <a:rPr sz="2400" spc="-20" dirty="0">
                <a:latin typeface="Arial MT"/>
                <a:cs typeface="Arial MT"/>
              </a:rPr>
              <a:t> mg.d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err="1">
                <a:latin typeface="Arial MT"/>
                <a:cs typeface="Arial MT"/>
              </a:rPr>
              <a:t>Vit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5" dirty="0" smtClean="0">
                <a:latin typeface="Arial MT"/>
                <a:cs typeface="Arial MT"/>
              </a:rPr>
              <a:t>D-400-</a:t>
            </a:r>
            <a:r>
              <a:rPr lang="en-US" sz="2400" spc="-25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500</a:t>
            </a:r>
            <a:r>
              <a:rPr sz="2400" spc="5" dirty="0" smtClean="0">
                <a:latin typeface="Arial MT"/>
                <a:cs typeface="Arial MT"/>
              </a:rPr>
              <a:t> </a:t>
            </a:r>
            <a:endParaRPr lang="en-US" sz="2400" spc="5" dirty="0" smtClean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err="1" smtClean="0">
                <a:latin typeface="Arial MT"/>
                <a:cs typeface="Arial MT"/>
              </a:rPr>
              <a:t>Vit</a:t>
            </a:r>
            <a:r>
              <a:rPr sz="2400" spc="-35" dirty="0" smtClean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K-</a:t>
            </a:r>
            <a:r>
              <a:rPr sz="2400" spc="-20" dirty="0">
                <a:latin typeface="Arial MT"/>
                <a:cs typeface="Arial MT"/>
              </a:rPr>
              <a:t>50-</a:t>
            </a:r>
            <a:r>
              <a:rPr sz="2400" spc="-10" dirty="0">
                <a:latin typeface="Arial MT"/>
                <a:cs typeface="Arial MT"/>
              </a:rPr>
              <a:t>80ug/d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Vit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C-</a:t>
            </a:r>
            <a:r>
              <a:rPr sz="2400" spc="-10" dirty="0">
                <a:latin typeface="Arial MT"/>
                <a:cs typeface="Arial MT"/>
              </a:rPr>
              <a:t>40mg/d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25" dirty="0">
                <a:latin typeface="Arial MT"/>
                <a:cs typeface="Arial MT"/>
              </a:rPr>
              <a:t>B12-</a:t>
            </a:r>
            <a:r>
              <a:rPr sz="2400" spc="-20" dirty="0">
                <a:latin typeface="Arial MT"/>
                <a:cs typeface="Arial MT"/>
              </a:rPr>
              <a:t>3-</a:t>
            </a:r>
            <a:r>
              <a:rPr sz="2400" spc="-10" dirty="0">
                <a:latin typeface="Arial MT"/>
                <a:cs typeface="Arial MT"/>
              </a:rPr>
              <a:t>2mcg/d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25" dirty="0">
                <a:latin typeface="Arial MT"/>
                <a:cs typeface="Arial MT"/>
              </a:rPr>
              <a:t>Sodium-</a:t>
            </a:r>
            <a:r>
              <a:rPr sz="2400" spc="-20" dirty="0">
                <a:latin typeface="Arial MT"/>
                <a:cs typeface="Arial MT"/>
              </a:rPr>
              <a:t>2-3g/d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What</a:t>
            </a:r>
            <a:r>
              <a:rPr cap="small" spc="55" dirty="0"/>
              <a:t> </a:t>
            </a:r>
            <a:r>
              <a:rPr cap="small" dirty="0"/>
              <a:t>if</a:t>
            </a:r>
            <a:r>
              <a:rPr cap="small" spc="-80" dirty="0"/>
              <a:t> </a:t>
            </a:r>
            <a:r>
              <a:rPr cap="small" dirty="0"/>
              <a:t>all</a:t>
            </a:r>
            <a:r>
              <a:rPr cap="small" spc="-40" dirty="0"/>
              <a:t> </a:t>
            </a:r>
            <a:r>
              <a:rPr cap="small" dirty="0"/>
              <a:t>these</a:t>
            </a:r>
            <a:r>
              <a:rPr cap="small" spc="90" dirty="0"/>
              <a:t> </a:t>
            </a:r>
            <a:r>
              <a:rPr cap="small" dirty="0"/>
              <a:t>nutrient</a:t>
            </a:r>
            <a:r>
              <a:rPr cap="small" spc="-85" dirty="0"/>
              <a:t> </a:t>
            </a:r>
            <a:r>
              <a:rPr cap="small" dirty="0"/>
              <a:t>are</a:t>
            </a:r>
            <a:r>
              <a:rPr cap="small" spc="100" dirty="0"/>
              <a:t> </a:t>
            </a:r>
            <a:r>
              <a:rPr cap="small" dirty="0"/>
              <a:t>lacking</a:t>
            </a:r>
            <a:r>
              <a:rPr cap="small" spc="95" dirty="0"/>
              <a:t> </a:t>
            </a:r>
            <a:r>
              <a:rPr cap="small" spc="-95" dirty="0"/>
              <a:t>in </a:t>
            </a:r>
            <a:r>
              <a:rPr cap="small" dirty="0"/>
              <a:t>our</a:t>
            </a:r>
            <a:r>
              <a:rPr cap="small" spc="125" dirty="0"/>
              <a:t> </a:t>
            </a:r>
            <a:r>
              <a:rPr cap="small" spc="-10" dirty="0"/>
              <a:t>diet???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89278"/>
            <a:ext cx="7193915" cy="3719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135890" indent="-274320">
              <a:lnSpc>
                <a:spcPct val="90100"/>
              </a:lnSpc>
              <a:spcBef>
                <a:spcPts val="3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  <a:tab pos="4523105" algn="l"/>
              </a:tabLst>
            </a:pPr>
            <a:r>
              <a:rPr dirty="0"/>
              <a:t>Although</a:t>
            </a:r>
            <a:r>
              <a:rPr spc="-75" dirty="0"/>
              <a:t> </a:t>
            </a:r>
            <a:r>
              <a:rPr dirty="0"/>
              <a:t>all</a:t>
            </a:r>
            <a:r>
              <a:rPr spc="-7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mentioned</a:t>
            </a:r>
            <a:r>
              <a:rPr spc="-70" dirty="0"/>
              <a:t> </a:t>
            </a:r>
            <a:r>
              <a:rPr dirty="0"/>
              <a:t>vitamins</a:t>
            </a:r>
            <a:r>
              <a:rPr spc="-75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present</a:t>
            </a:r>
            <a:r>
              <a:rPr spc="-85" dirty="0"/>
              <a:t> </a:t>
            </a:r>
            <a:r>
              <a:rPr spc="-25" dirty="0"/>
              <a:t>in </a:t>
            </a:r>
            <a:r>
              <a:rPr dirty="0"/>
              <a:t>our</a:t>
            </a:r>
            <a:r>
              <a:rPr spc="-40" dirty="0"/>
              <a:t> </a:t>
            </a:r>
            <a:r>
              <a:rPr dirty="0"/>
              <a:t>daily</a:t>
            </a:r>
            <a:r>
              <a:rPr spc="-35" dirty="0"/>
              <a:t> </a:t>
            </a:r>
            <a:r>
              <a:rPr dirty="0"/>
              <a:t>diet</a:t>
            </a:r>
            <a:r>
              <a:rPr spc="-30" dirty="0"/>
              <a:t> </a:t>
            </a:r>
            <a:r>
              <a:rPr dirty="0"/>
              <a:t>but</a:t>
            </a:r>
            <a:r>
              <a:rPr spc="-40" dirty="0"/>
              <a:t> </a:t>
            </a:r>
            <a:r>
              <a:rPr dirty="0"/>
              <a:t>some</a:t>
            </a:r>
            <a:r>
              <a:rPr spc="-45" dirty="0"/>
              <a:t> </a:t>
            </a:r>
            <a:r>
              <a:rPr dirty="0"/>
              <a:t>how</a:t>
            </a:r>
            <a:r>
              <a:rPr spc="-35" dirty="0"/>
              <a:t> </a:t>
            </a:r>
            <a:r>
              <a:rPr spc="-25" dirty="0"/>
              <a:t>or</a:t>
            </a:r>
            <a:r>
              <a:rPr dirty="0"/>
              <a:t>	the</a:t>
            </a:r>
            <a:r>
              <a:rPr spc="-30" dirty="0"/>
              <a:t> </a:t>
            </a:r>
            <a:r>
              <a:rPr dirty="0"/>
              <a:t>other</a:t>
            </a:r>
            <a:r>
              <a:rPr spc="-30" dirty="0"/>
              <a:t> </a:t>
            </a:r>
            <a:r>
              <a:rPr spc="-10" dirty="0"/>
              <a:t>their </a:t>
            </a:r>
            <a:r>
              <a:rPr dirty="0"/>
              <a:t>absorption</a:t>
            </a:r>
            <a:r>
              <a:rPr spc="-5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not</a:t>
            </a:r>
            <a:r>
              <a:rPr spc="-70" dirty="0"/>
              <a:t> </a:t>
            </a:r>
            <a:r>
              <a:rPr spc="-10" dirty="0"/>
              <a:t>proper.</a:t>
            </a:r>
          </a:p>
          <a:p>
            <a:pPr marL="518795">
              <a:lnSpc>
                <a:spcPct val="100000"/>
              </a:lnSpc>
              <a:spcBef>
                <a:spcPts val="310"/>
              </a:spcBef>
            </a:pPr>
            <a:r>
              <a:rPr spc="-10" dirty="0"/>
              <a:t>Reason??????</a:t>
            </a:r>
          </a:p>
          <a:p>
            <a:pPr marL="286385" marR="5080" indent="-274320">
              <a:lnSpc>
                <a:spcPts val="2590"/>
              </a:lnSpc>
              <a:spcBef>
                <a:spcPts val="640"/>
              </a:spcBef>
              <a:buFont typeface="Wingdings"/>
              <a:buChar char=""/>
              <a:tabLst>
                <a:tab pos="286385" algn="l"/>
                <a:tab pos="370205" algn="l"/>
              </a:tabLst>
            </a:pPr>
            <a:r>
              <a:rPr sz="1650" dirty="0">
                <a:solidFill>
                  <a:srgbClr val="FD8537"/>
                </a:solidFill>
                <a:latin typeface="Times New Roman"/>
                <a:cs typeface="Times New Roman"/>
              </a:rPr>
              <a:t>	</a:t>
            </a:r>
            <a:r>
              <a:rPr dirty="0"/>
              <a:t>Lack</a:t>
            </a:r>
            <a:r>
              <a:rPr spc="-3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vit</a:t>
            </a:r>
            <a:r>
              <a:rPr spc="-50" dirty="0"/>
              <a:t> </a:t>
            </a:r>
            <a:r>
              <a:rPr dirty="0"/>
              <a:t>c</a:t>
            </a:r>
            <a:r>
              <a:rPr spc="-40" dirty="0"/>
              <a:t> </a:t>
            </a:r>
            <a:r>
              <a:rPr dirty="0"/>
              <a:t>might</a:t>
            </a:r>
            <a:r>
              <a:rPr spc="-40" dirty="0"/>
              <a:t> </a:t>
            </a:r>
            <a:r>
              <a:rPr dirty="0"/>
              <a:t>leads</a:t>
            </a:r>
            <a:r>
              <a:rPr spc="-1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poor</a:t>
            </a:r>
            <a:r>
              <a:rPr spc="-40" dirty="0"/>
              <a:t> </a:t>
            </a:r>
            <a:r>
              <a:rPr dirty="0"/>
              <a:t>absorption</a:t>
            </a:r>
            <a:r>
              <a:rPr spc="-2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iron. </a:t>
            </a:r>
            <a:r>
              <a:rPr dirty="0"/>
              <a:t>Lack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vit</a:t>
            </a:r>
            <a:r>
              <a:rPr spc="-45" dirty="0"/>
              <a:t> </a:t>
            </a:r>
            <a:r>
              <a:rPr dirty="0"/>
              <a:t>d</a:t>
            </a:r>
            <a:r>
              <a:rPr spc="-30" dirty="0"/>
              <a:t> </a:t>
            </a:r>
            <a:r>
              <a:rPr dirty="0"/>
              <a:t>leads</a:t>
            </a:r>
            <a:r>
              <a:rPr spc="-2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calcium </a:t>
            </a:r>
            <a:r>
              <a:rPr spc="-10" dirty="0"/>
              <a:t>deficiecy.</a:t>
            </a:r>
            <a:endParaRPr sz="1650" dirty="0">
              <a:latin typeface="Times New Roman"/>
              <a:cs typeface="Times New Roman"/>
            </a:endParaRPr>
          </a:p>
          <a:p>
            <a:pPr marL="286385" marR="81280" indent="-274320">
              <a:lnSpc>
                <a:spcPts val="259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  <a:tab pos="5069840" algn="l"/>
              </a:tabLst>
            </a:pPr>
            <a:r>
              <a:rPr dirty="0" smtClean="0"/>
              <a:t>So</a:t>
            </a:r>
            <a:r>
              <a:rPr lang="en-IN" dirty="0" smtClean="0"/>
              <a:t>me </a:t>
            </a:r>
            <a:r>
              <a:rPr spc="-85" dirty="0" smtClean="0"/>
              <a:t> </a:t>
            </a:r>
            <a:r>
              <a:rPr dirty="0"/>
              <a:t>one</a:t>
            </a:r>
            <a:r>
              <a:rPr spc="-60" dirty="0"/>
              <a:t> </a:t>
            </a:r>
            <a:r>
              <a:rPr dirty="0"/>
              <a:t>cannot</a:t>
            </a:r>
            <a:r>
              <a:rPr spc="-70" dirty="0"/>
              <a:t> </a:t>
            </a:r>
            <a:r>
              <a:rPr dirty="0"/>
              <a:t>depend</a:t>
            </a:r>
            <a:r>
              <a:rPr spc="-60" dirty="0"/>
              <a:t> </a:t>
            </a:r>
            <a:r>
              <a:rPr spc="-10" dirty="0"/>
              <a:t>completely</a:t>
            </a:r>
            <a:r>
              <a:rPr dirty="0"/>
              <a:t>	</a:t>
            </a:r>
            <a:r>
              <a:rPr dirty="0" smtClean="0"/>
              <a:t>upon</a:t>
            </a:r>
            <a:r>
              <a:rPr spc="-60" dirty="0" smtClean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20" dirty="0"/>
              <a:t>food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meet</a:t>
            </a:r>
            <a:r>
              <a:rPr spc="-10" dirty="0"/>
              <a:t> </a:t>
            </a:r>
            <a:r>
              <a:rPr spc="-25" dirty="0"/>
              <a:t>RDA</a:t>
            </a:r>
          </a:p>
          <a:p>
            <a:pPr marL="286385" indent="-273685">
              <a:lnSpc>
                <a:spcPct val="100000"/>
              </a:lnSpc>
              <a:spcBef>
                <a:spcPts val="2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/>
              <a:t>Here</a:t>
            </a:r>
            <a:r>
              <a:rPr spc="-85" dirty="0"/>
              <a:t> </a:t>
            </a:r>
            <a:r>
              <a:rPr dirty="0"/>
              <a:t>supplement</a:t>
            </a:r>
            <a:r>
              <a:rPr spc="-85" dirty="0"/>
              <a:t> </a:t>
            </a:r>
            <a:r>
              <a:rPr dirty="0"/>
              <a:t>play</a:t>
            </a:r>
            <a:r>
              <a:rPr spc="-85" dirty="0"/>
              <a:t> </a:t>
            </a:r>
            <a:r>
              <a:rPr dirty="0"/>
              <a:t>important</a:t>
            </a:r>
            <a:r>
              <a:rPr spc="-95" dirty="0"/>
              <a:t> </a:t>
            </a:r>
            <a:r>
              <a:rPr spc="-10" dirty="0" smtClean="0"/>
              <a:t>role.</a:t>
            </a:r>
            <a:r>
              <a:rPr lang="en-IN" spc="-10" dirty="0" smtClean="0"/>
              <a:t> </a:t>
            </a:r>
            <a:r>
              <a:rPr dirty="0" smtClean="0"/>
              <a:t>It</a:t>
            </a:r>
            <a:r>
              <a:rPr spc="-70" dirty="0" smtClean="0"/>
              <a:t> </a:t>
            </a:r>
            <a:r>
              <a:rPr dirty="0"/>
              <a:t>provides</a:t>
            </a:r>
            <a:r>
              <a:rPr spc="-50" dirty="0"/>
              <a:t> </a:t>
            </a:r>
            <a:r>
              <a:rPr dirty="0"/>
              <a:t>all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necessary</a:t>
            </a:r>
            <a:r>
              <a:rPr spc="-55" dirty="0"/>
              <a:t> </a:t>
            </a:r>
            <a:r>
              <a:rPr dirty="0"/>
              <a:t>amount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nutrients</a:t>
            </a:r>
            <a:r>
              <a:rPr spc="-50" dirty="0"/>
              <a:t> </a:t>
            </a:r>
            <a:r>
              <a:rPr spc="-25" dirty="0"/>
              <a:t>to </a:t>
            </a:r>
            <a:r>
              <a:rPr dirty="0"/>
              <a:t>our</a:t>
            </a:r>
            <a:r>
              <a:rPr spc="-35" dirty="0"/>
              <a:t> </a:t>
            </a:r>
            <a:r>
              <a:rPr spc="-20" dirty="0"/>
              <a:t>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Dietary</a:t>
            </a:r>
            <a:r>
              <a:rPr cap="small" spc="-80" dirty="0"/>
              <a:t> </a:t>
            </a:r>
            <a:r>
              <a:rPr cap="small" dirty="0"/>
              <a:t>Supplements</a:t>
            </a:r>
            <a:r>
              <a:rPr cap="small" spc="-25" dirty="0"/>
              <a:t> </a:t>
            </a:r>
            <a:r>
              <a:rPr cap="small" spc="-15" dirty="0"/>
              <a:t>-</a:t>
            </a:r>
            <a:r>
              <a:rPr cap="small" spc="-35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272"/>
            <a:ext cx="6111240" cy="3044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Enhance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immune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spc="-10" dirty="0">
                <a:latin typeface="Arial MT"/>
                <a:cs typeface="Arial MT"/>
              </a:rPr>
              <a:t>Antioxidants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smtClean="0">
                <a:latin typeface="Arial MT"/>
                <a:cs typeface="Arial MT"/>
              </a:rPr>
              <a:t>Reduce</a:t>
            </a:r>
            <a:r>
              <a:rPr sz="2400" spc="-35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risk</a:t>
            </a:r>
            <a:r>
              <a:rPr sz="2400" spc="-50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of</a:t>
            </a:r>
            <a:r>
              <a:rPr sz="2400" spc="-60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CAD,</a:t>
            </a:r>
            <a:r>
              <a:rPr sz="2400" spc="-40" dirty="0" smtClean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stroke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Decrease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risk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Cancers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Decrease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risk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Cataracts,Arthrits,Macular</a:t>
            </a:r>
            <a:endParaRPr sz="2400" dirty="0">
              <a:latin typeface="Arial MT"/>
              <a:cs typeface="Arial MT"/>
            </a:endParaRPr>
          </a:p>
          <a:p>
            <a:pPr marL="286385">
              <a:lnSpc>
                <a:spcPct val="100000"/>
              </a:lnSpc>
            </a:pPr>
            <a:r>
              <a:rPr sz="2400" spc="-10" dirty="0">
                <a:latin typeface="Arial MT"/>
                <a:cs typeface="Arial MT"/>
              </a:rPr>
              <a:t>degeneration,Alzeimers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Improvements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other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chronic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diseases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614" y="786510"/>
            <a:ext cx="1605915" cy="561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b="1" spc="-75" dirty="0">
                <a:solidFill>
                  <a:srgbClr val="92D050"/>
                </a:solidFill>
                <a:latin typeface="Arial"/>
                <a:cs typeface="Arial"/>
              </a:rPr>
              <a:t>WATER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89278"/>
            <a:ext cx="7193915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/>
              <a:t>Water</a:t>
            </a:r>
            <a:r>
              <a:rPr spc="-8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dirty="0"/>
              <a:t>body's</a:t>
            </a:r>
            <a:r>
              <a:rPr spc="-55" dirty="0"/>
              <a:t> </a:t>
            </a:r>
            <a:r>
              <a:rPr dirty="0"/>
              <a:t>most</a:t>
            </a:r>
            <a:r>
              <a:rPr spc="-60" dirty="0"/>
              <a:t> </a:t>
            </a:r>
            <a:r>
              <a:rPr dirty="0"/>
              <a:t>important</a:t>
            </a:r>
            <a:r>
              <a:rPr spc="-75" dirty="0"/>
              <a:t> </a:t>
            </a:r>
            <a:r>
              <a:rPr dirty="0"/>
              <a:t>nutrient,</a:t>
            </a:r>
            <a:r>
              <a:rPr spc="-65" dirty="0"/>
              <a:t> </a:t>
            </a:r>
            <a:r>
              <a:rPr spc="-25" dirty="0"/>
              <a:t>is </a:t>
            </a:r>
            <a:r>
              <a:rPr dirty="0"/>
              <a:t>involved</a:t>
            </a:r>
            <a:r>
              <a:rPr spc="-50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every</a:t>
            </a:r>
            <a:r>
              <a:rPr spc="-65" dirty="0"/>
              <a:t> </a:t>
            </a:r>
            <a:r>
              <a:rPr dirty="0"/>
              <a:t>bodily</a:t>
            </a:r>
            <a:r>
              <a:rPr spc="-45" dirty="0"/>
              <a:t> </a:t>
            </a:r>
            <a:r>
              <a:rPr dirty="0"/>
              <a:t>function,</a:t>
            </a:r>
            <a:r>
              <a:rPr spc="-6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makes</a:t>
            </a:r>
            <a:r>
              <a:rPr spc="-65" dirty="0"/>
              <a:t> </a:t>
            </a:r>
            <a:r>
              <a:rPr dirty="0"/>
              <a:t>up</a:t>
            </a:r>
            <a:r>
              <a:rPr spc="-65" dirty="0"/>
              <a:t> </a:t>
            </a:r>
            <a:r>
              <a:rPr spc="-25" dirty="0"/>
              <a:t>70- </a:t>
            </a:r>
            <a:r>
              <a:rPr dirty="0"/>
              <a:t>75%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dirty="0"/>
              <a:t>total</a:t>
            </a:r>
            <a:r>
              <a:rPr spc="-70" dirty="0"/>
              <a:t> </a:t>
            </a:r>
            <a:r>
              <a:rPr dirty="0"/>
              <a:t>body</a:t>
            </a:r>
            <a:r>
              <a:rPr spc="-50" dirty="0"/>
              <a:t> </a:t>
            </a:r>
            <a:r>
              <a:rPr dirty="0"/>
              <a:t>weight.</a:t>
            </a:r>
            <a:r>
              <a:rPr spc="-55" dirty="0"/>
              <a:t> </a:t>
            </a:r>
            <a:endParaRPr lang="en-IN" spc="-55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 smtClean="0"/>
              <a:t>Water</a:t>
            </a:r>
            <a:r>
              <a:rPr spc="-60" dirty="0" smtClean="0"/>
              <a:t> </a:t>
            </a:r>
            <a:r>
              <a:rPr dirty="0"/>
              <a:t>helps</a:t>
            </a:r>
            <a:r>
              <a:rPr spc="-50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spc="-25" dirty="0"/>
              <a:t>to </a:t>
            </a:r>
            <a:r>
              <a:rPr dirty="0"/>
              <a:t>maintain</a:t>
            </a:r>
            <a:r>
              <a:rPr spc="-105" dirty="0"/>
              <a:t> </a:t>
            </a:r>
            <a:r>
              <a:rPr dirty="0"/>
              <a:t>body</a:t>
            </a:r>
            <a:r>
              <a:rPr spc="-95" dirty="0"/>
              <a:t> </a:t>
            </a:r>
            <a:r>
              <a:rPr dirty="0"/>
              <a:t>temperature</a:t>
            </a:r>
            <a:r>
              <a:rPr dirty="0" smtClean="0"/>
              <a:t>,</a:t>
            </a:r>
            <a:endParaRPr lang="en-IN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pc="-95" dirty="0" smtClean="0"/>
              <a:t> </a:t>
            </a:r>
            <a:r>
              <a:rPr dirty="0"/>
              <a:t>metabolize</a:t>
            </a:r>
            <a:r>
              <a:rPr spc="-90" dirty="0"/>
              <a:t> </a:t>
            </a:r>
            <a:r>
              <a:rPr dirty="0"/>
              <a:t>body</a:t>
            </a:r>
            <a:r>
              <a:rPr spc="-100" dirty="0"/>
              <a:t> </a:t>
            </a:r>
            <a:r>
              <a:rPr spc="-20" dirty="0"/>
              <a:t>fat</a:t>
            </a:r>
            <a:r>
              <a:rPr spc="-20" dirty="0" smtClean="0"/>
              <a:t>,</a:t>
            </a:r>
            <a:endParaRPr lang="en-IN" spc="-20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pc="-20" dirty="0" smtClean="0"/>
              <a:t> </a:t>
            </a:r>
            <a:r>
              <a:rPr dirty="0"/>
              <a:t>aids</a:t>
            </a:r>
            <a:r>
              <a:rPr spc="-80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dirty="0"/>
              <a:t>digestion,</a:t>
            </a:r>
            <a:r>
              <a:rPr spc="-60" dirty="0"/>
              <a:t> </a:t>
            </a:r>
            <a:endParaRPr lang="en-IN" spc="-60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 smtClean="0"/>
              <a:t>lubricates</a:t>
            </a:r>
            <a:r>
              <a:rPr spc="-80" dirty="0" smtClean="0"/>
              <a:t> </a:t>
            </a:r>
            <a:r>
              <a:rPr dirty="0"/>
              <a:t>and</a:t>
            </a:r>
            <a:r>
              <a:rPr spc="-80" dirty="0"/>
              <a:t> </a:t>
            </a:r>
            <a:endParaRPr lang="en-IN" spc="-80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 smtClean="0"/>
              <a:t>cushions</a:t>
            </a:r>
            <a:r>
              <a:rPr spc="-65" dirty="0" smtClean="0"/>
              <a:t> </a:t>
            </a:r>
            <a:r>
              <a:rPr spc="-10" dirty="0"/>
              <a:t>organs</a:t>
            </a:r>
            <a:r>
              <a:rPr spc="-10" dirty="0" smtClean="0"/>
              <a:t>,</a:t>
            </a:r>
            <a:endParaRPr lang="en-IN" spc="-10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pc="-10" dirty="0" smtClean="0"/>
              <a:t> </a:t>
            </a:r>
            <a:r>
              <a:rPr dirty="0"/>
              <a:t>transports</a:t>
            </a:r>
            <a:r>
              <a:rPr spc="-70" dirty="0"/>
              <a:t> </a:t>
            </a:r>
            <a:r>
              <a:rPr dirty="0"/>
              <a:t>nutrients,</a:t>
            </a:r>
            <a:r>
              <a:rPr spc="-55" dirty="0"/>
              <a:t> </a:t>
            </a:r>
            <a:endParaRPr lang="en-IN" spc="-55" dirty="0" smtClean="0"/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 smtClean="0"/>
              <a:t>flushes</a:t>
            </a:r>
            <a:r>
              <a:rPr spc="-55" dirty="0" smtClean="0"/>
              <a:t> </a:t>
            </a:r>
            <a:r>
              <a:rPr dirty="0"/>
              <a:t>toxins</a:t>
            </a:r>
            <a:r>
              <a:rPr spc="-50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spc="-20" dirty="0"/>
              <a:t>your </a:t>
            </a:r>
            <a:r>
              <a:rPr spc="-10" dirty="0"/>
              <a:t>body.</a:t>
            </a:r>
          </a:p>
          <a:p>
            <a:pPr marL="286385" marR="36131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dirty="0"/>
              <a:t>Daily</a:t>
            </a:r>
            <a:r>
              <a:rPr spc="-40" dirty="0"/>
              <a:t> </a:t>
            </a:r>
            <a:r>
              <a:rPr dirty="0"/>
              <a:t>minimum</a:t>
            </a:r>
            <a:r>
              <a:rPr spc="-55" dirty="0"/>
              <a:t> </a:t>
            </a:r>
            <a:r>
              <a:rPr spc="-20" dirty="0"/>
              <a:t>10-</a:t>
            </a:r>
            <a:r>
              <a:rPr dirty="0"/>
              <a:t>12</a:t>
            </a:r>
            <a:r>
              <a:rPr spc="-60" dirty="0"/>
              <a:t> </a:t>
            </a:r>
            <a:r>
              <a:rPr dirty="0"/>
              <a:t>glasses</a:t>
            </a:r>
            <a:r>
              <a:rPr spc="-4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water</a:t>
            </a:r>
            <a:r>
              <a:rPr spc="-55" dirty="0"/>
              <a:t> </a:t>
            </a:r>
            <a:r>
              <a:rPr dirty="0"/>
              <a:t>should</a:t>
            </a:r>
            <a:r>
              <a:rPr spc="-55" dirty="0"/>
              <a:t> </a:t>
            </a:r>
            <a:r>
              <a:rPr spc="-35" dirty="0"/>
              <a:t>be </a:t>
            </a:r>
            <a:r>
              <a:rPr spc="-10" dirty="0"/>
              <a:t>taken..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53250"/>
            <a:ext cx="6303901" cy="571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2224405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92D050"/>
                </a:solidFill>
                <a:latin typeface="Arial"/>
                <a:cs typeface="Arial"/>
              </a:rPr>
              <a:t>PROTEINS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9272"/>
            <a:ext cx="6469380" cy="3409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1.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Helps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tissue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building</a:t>
            </a:r>
            <a:endParaRPr sz="24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2.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Boost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immunity</a:t>
            </a:r>
            <a:endParaRPr sz="24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3.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Helps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maintain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fluid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balance</a:t>
            </a:r>
            <a:endParaRPr sz="24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4. </a:t>
            </a:r>
            <a:r>
              <a:rPr sz="2400" spc="-10" dirty="0">
                <a:latin typeface="Arial MT"/>
                <a:cs typeface="Arial MT"/>
              </a:rPr>
              <a:t>Healing</a:t>
            </a:r>
            <a:endParaRPr sz="24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Deficiency-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wasting,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weight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gain,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poor</a:t>
            </a:r>
            <a:endParaRPr sz="2400">
              <a:latin typeface="Arial MT"/>
              <a:cs typeface="Arial MT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immunity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low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hb.</a:t>
            </a:r>
            <a:endParaRPr sz="2400">
              <a:latin typeface="Arial MT"/>
              <a:cs typeface="Arial MT"/>
            </a:endParaRPr>
          </a:p>
          <a:p>
            <a:pPr marL="286385" marR="1039494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Sources-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milk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milk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products,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soya </a:t>
            </a:r>
            <a:r>
              <a:rPr sz="2400" spc="-10" dirty="0">
                <a:latin typeface="Arial MT"/>
                <a:cs typeface="Arial MT"/>
              </a:rPr>
              <a:t>bean,beans,dals,egg,chicken,fish.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369" y="795274"/>
            <a:ext cx="4763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cap="small" dirty="0">
                <a:solidFill>
                  <a:srgbClr val="92D050"/>
                </a:solidFill>
                <a:latin typeface="Arial"/>
                <a:cs typeface="Arial"/>
              </a:rPr>
              <a:t>Physical</a:t>
            </a:r>
            <a:r>
              <a:rPr sz="4400" b="1" cap="small" spc="1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4400" b="1" cap="small" spc="-45" dirty="0">
                <a:solidFill>
                  <a:srgbClr val="92D050"/>
                </a:solidFill>
                <a:latin typeface="Arial"/>
                <a:cs typeface="Arial"/>
              </a:rPr>
              <a:t>exercise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6906895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8478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Daily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30-</a:t>
            </a:r>
            <a:r>
              <a:rPr sz="2400" dirty="0">
                <a:latin typeface="Arial MT"/>
                <a:cs typeface="Arial MT"/>
              </a:rPr>
              <a:t>45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mins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physical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exercise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should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be </a:t>
            </a:r>
            <a:r>
              <a:rPr sz="2400" dirty="0">
                <a:latin typeface="Arial MT"/>
                <a:cs typeface="Arial MT"/>
              </a:rPr>
              <a:t>done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3-</a:t>
            </a:r>
            <a:r>
              <a:rPr sz="2400" dirty="0">
                <a:latin typeface="Arial MT"/>
                <a:cs typeface="Arial MT"/>
              </a:rPr>
              <a:t>4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hrs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week..</a:t>
            </a:r>
            <a:endParaRPr sz="2400">
              <a:latin typeface="Arial MT"/>
              <a:cs typeface="Arial MT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Physical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exercise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type- walking,jogging,swimming,aerobics,yoga,cycling.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3505200"/>
            <a:ext cx="279044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Tips</a:t>
            </a:r>
            <a:r>
              <a:rPr cap="small" spc="65" dirty="0"/>
              <a:t> </a:t>
            </a:r>
            <a:r>
              <a:rPr cap="small" dirty="0"/>
              <a:t>for</a:t>
            </a:r>
            <a:r>
              <a:rPr cap="small" spc="55" dirty="0"/>
              <a:t> </a:t>
            </a:r>
            <a:r>
              <a:rPr cap="small" dirty="0"/>
              <a:t>healthy</a:t>
            </a:r>
            <a:r>
              <a:rPr cap="small" spc="65" dirty="0"/>
              <a:t> </a:t>
            </a:r>
            <a:r>
              <a:rPr cap="small" spc="-90" dirty="0"/>
              <a:t>diet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30250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well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balanced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diet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including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food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nutrients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correct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form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Engage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regular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physical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exercise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atleast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30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mins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Positive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attitude</a:t>
            </a: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Keep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smiling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always.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2438400"/>
            <a:ext cx="2819400" cy="1981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1111885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solidFill>
                  <a:srgbClr val="92D050"/>
                </a:solidFill>
                <a:latin typeface="Arial"/>
                <a:cs typeface="Arial"/>
              </a:rPr>
              <a:t>CARBOHYDRATES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9395"/>
            <a:ext cx="7061200" cy="47032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34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1.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Energy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giving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compound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necessary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daily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activity</a:t>
            </a:r>
            <a:endParaRPr sz="2200" dirty="0">
              <a:latin typeface="Arial MT"/>
              <a:cs typeface="Arial MT"/>
            </a:endParaRPr>
          </a:p>
          <a:p>
            <a:pPr marL="286385" indent="-273685">
              <a:lnSpc>
                <a:spcPts val="251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2.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Necessary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proper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working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brain,heart,nervous</a:t>
            </a:r>
            <a:endParaRPr sz="2200" dirty="0">
              <a:latin typeface="Arial MT"/>
              <a:cs typeface="Arial MT"/>
            </a:endParaRPr>
          </a:p>
          <a:p>
            <a:pPr marL="286385">
              <a:lnSpc>
                <a:spcPts val="2510"/>
              </a:lnSpc>
            </a:pPr>
            <a:r>
              <a:rPr sz="2200" spc="-10" dirty="0">
                <a:latin typeface="Arial MT"/>
                <a:cs typeface="Arial MT"/>
              </a:rPr>
              <a:t>tissue.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2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2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types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carbohydrate</a:t>
            </a:r>
            <a:endParaRPr sz="22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A.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Simple-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refined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flour,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glucose</a:t>
            </a:r>
            <a:endParaRPr sz="22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34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B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complex-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fibers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Clr>
                <a:srgbClr val="FD8537"/>
              </a:buClr>
            </a:pPr>
            <a:endParaRPr sz="2200" dirty="0">
              <a:latin typeface="Arial MT"/>
              <a:cs typeface="Arial MT"/>
            </a:endParaRPr>
          </a:p>
          <a:p>
            <a:pPr marL="286385" marR="256540" indent="-274320">
              <a:lnSpc>
                <a:spcPts val="2380"/>
              </a:lnSpc>
              <a:spcBef>
                <a:spcPts val="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Role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fiber: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helps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weight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reduction,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proper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bowel </a:t>
            </a:r>
            <a:r>
              <a:rPr sz="2200" dirty="0">
                <a:latin typeface="Arial MT"/>
                <a:cs typeface="Arial MT"/>
              </a:rPr>
              <a:t>movement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healthy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 smtClean="0">
                <a:latin typeface="Arial MT"/>
                <a:cs typeface="Arial MT"/>
              </a:rPr>
              <a:t>intestine</a:t>
            </a:r>
            <a:endParaRPr lang="en-IN" sz="2200" spc="-10" dirty="0" smtClean="0">
              <a:latin typeface="Arial MT"/>
              <a:cs typeface="Arial MT"/>
            </a:endParaRPr>
          </a:p>
          <a:p>
            <a:pPr marL="286385" marR="256540" indent="-274320">
              <a:lnSpc>
                <a:spcPts val="2380"/>
              </a:lnSpc>
              <a:spcBef>
                <a:spcPts val="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endParaRPr sz="2200" dirty="0">
              <a:latin typeface="Arial MT"/>
              <a:cs typeface="Arial MT"/>
            </a:endParaRPr>
          </a:p>
          <a:p>
            <a:pPr marL="286385" marR="241935" indent="-274320">
              <a:lnSpc>
                <a:spcPts val="2380"/>
              </a:lnSpc>
              <a:spcBef>
                <a:spcPts val="59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6385" algn="l"/>
              </a:tabLst>
            </a:pPr>
            <a:r>
              <a:rPr sz="2200" dirty="0">
                <a:latin typeface="Arial MT"/>
                <a:cs typeface="Arial MT"/>
              </a:rPr>
              <a:t>Sources: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wheat,oats,brans,vegetables,whole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cereals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pulses,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fruits.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60382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cap="small" dirty="0">
                <a:latin typeface="Arial"/>
                <a:cs typeface="Arial"/>
              </a:rPr>
              <a:t>What</a:t>
            </a:r>
            <a:r>
              <a:rPr b="1" cap="small" spc="12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happens</a:t>
            </a:r>
            <a:r>
              <a:rPr b="1" cap="small" spc="14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if</a:t>
            </a:r>
            <a:r>
              <a:rPr b="1" cap="small" spc="9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it</a:t>
            </a:r>
            <a:r>
              <a:rPr b="1" cap="small" spc="100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is</a:t>
            </a:r>
            <a:r>
              <a:rPr b="1" cap="small" spc="9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in</a:t>
            </a:r>
            <a:r>
              <a:rPr b="1" cap="small" spc="105" dirty="0">
                <a:latin typeface="Arial"/>
                <a:cs typeface="Arial"/>
              </a:rPr>
              <a:t> </a:t>
            </a:r>
            <a:r>
              <a:rPr b="1" cap="small" dirty="0">
                <a:latin typeface="Arial"/>
                <a:cs typeface="Arial"/>
              </a:rPr>
              <a:t>excess</a:t>
            </a:r>
            <a:r>
              <a:rPr b="1" cap="small" spc="145" dirty="0">
                <a:latin typeface="Arial"/>
                <a:cs typeface="Arial"/>
              </a:rPr>
              <a:t> </a:t>
            </a:r>
            <a:r>
              <a:rPr b="1" cap="small" spc="-150" dirty="0">
                <a:latin typeface="Arial"/>
                <a:cs typeface="Arial"/>
              </a:rPr>
              <a:t>or </a:t>
            </a:r>
            <a:r>
              <a:rPr b="1" cap="small" spc="-10" dirty="0">
                <a:latin typeface="Arial"/>
                <a:cs typeface="Arial"/>
              </a:rPr>
              <a:t>low??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457440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Excess-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weight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gain,diabetes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mellitus</a:t>
            </a:r>
            <a:r>
              <a:rPr sz="2400" spc="-10" dirty="0" smtClean="0">
                <a:latin typeface="Arial MT"/>
                <a:cs typeface="Arial MT"/>
              </a:rPr>
              <a:t>,</a:t>
            </a:r>
            <a:r>
              <a:rPr lang="en-IN" sz="2400" spc="-10" dirty="0" smtClean="0">
                <a:latin typeface="Arial MT"/>
                <a:cs typeface="Arial MT"/>
              </a:rPr>
              <a:t> </a:t>
            </a:r>
            <a:r>
              <a:rPr sz="2400" spc="-10" dirty="0" smtClean="0">
                <a:latin typeface="Arial MT"/>
                <a:cs typeface="Arial MT"/>
              </a:rPr>
              <a:t>insulin resistance,</a:t>
            </a:r>
            <a:r>
              <a:rPr lang="en-IN" sz="2400" spc="-10" dirty="0" smtClean="0">
                <a:latin typeface="Arial MT"/>
                <a:cs typeface="Arial MT"/>
              </a:rPr>
              <a:t> </a:t>
            </a:r>
            <a:r>
              <a:rPr sz="2400" spc="-10" dirty="0" smtClean="0">
                <a:latin typeface="Arial MT"/>
                <a:cs typeface="Arial MT"/>
              </a:rPr>
              <a:t>CAD</a:t>
            </a:r>
            <a:endParaRPr sz="2400" dirty="0">
              <a:latin typeface="Arial MT"/>
              <a:cs typeface="Arial MT"/>
            </a:endParaRPr>
          </a:p>
          <a:p>
            <a:pPr marL="286385" marR="133794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 smtClean="0">
                <a:latin typeface="Arial MT"/>
                <a:cs typeface="Arial MT"/>
              </a:rPr>
              <a:t>Deficiency-</a:t>
            </a:r>
            <a:r>
              <a:rPr sz="2400" spc="-80" dirty="0" smtClean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constipation,low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mental performance,ketoacidosis.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0180" y="3429000"/>
            <a:ext cx="2743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4626" y="673734"/>
            <a:ext cx="1414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35" dirty="0">
                <a:solidFill>
                  <a:srgbClr val="92D050"/>
                </a:solidFill>
                <a:latin typeface="Arial"/>
                <a:cs typeface="Arial"/>
              </a:rPr>
              <a:t>FATS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1584"/>
            <a:ext cx="7246620" cy="410561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function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10" dirty="0">
                <a:latin typeface="Arial MT"/>
                <a:cs typeface="Arial MT"/>
              </a:rPr>
              <a:t> energy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Important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transport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vitamins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a,d,e,k</a:t>
            </a:r>
            <a:endParaRPr sz="1800" dirty="0">
              <a:latin typeface="Arial MT"/>
              <a:cs typeface="Arial MT"/>
            </a:endParaRPr>
          </a:p>
          <a:p>
            <a:pPr marL="286385" marR="135255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Covers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organs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acts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insulators 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organs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like </a:t>
            </a:r>
            <a:r>
              <a:rPr sz="1800" spc="-10" dirty="0">
                <a:latin typeface="Arial MT"/>
                <a:cs typeface="Arial MT"/>
              </a:rPr>
              <a:t>heart,kidney,liver.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Types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fats: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saturated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unsaturated.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Saturated-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solid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room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temperature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ghee,butter,coconut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oil..</a:t>
            </a:r>
            <a:r>
              <a:rPr sz="1800" spc="-60" dirty="0">
                <a:latin typeface="Arial MT"/>
                <a:cs typeface="Arial MT"/>
              </a:rPr>
              <a:t> </a:t>
            </a:r>
            <a:endParaRPr lang="en-IN" sz="1800" spc="-60" dirty="0" smtClean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spc="-10" dirty="0" smtClean="0">
                <a:latin typeface="Arial MT"/>
                <a:cs typeface="Arial MT"/>
              </a:rPr>
              <a:t>Unsaturated-</a:t>
            </a:r>
            <a:r>
              <a:rPr sz="1800" dirty="0" smtClean="0">
                <a:latin typeface="Arial MT"/>
                <a:cs typeface="Arial MT"/>
              </a:rPr>
              <a:t>liquid</a:t>
            </a:r>
            <a:r>
              <a:rPr sz="1800" spc="5" dirty="0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room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temperature,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omega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fatty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acid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omega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6 </a:t>
            </a:r>
            <a:r>
              <a:rPr sz="1800" dirty="0">
                <a:latin typeface="Arial MT"/>
                <a:cs typeface="Arial MT"/>
              </a:rPr>
              <a:t>fatty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acid…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good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health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Sources: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olive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oil,rice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oil,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soyabean oil,groundnut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oil,mustard</a:t>
            </a:r>
            <a:r>
              <a:rPr sz="1800" spc="-25" dirty="0">
                <a:latin typeface="Arial MT"/>
                <a:cs typeface="Arial MT"/>
              </a:rPr>
              <a:t> oil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Good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source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omega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fatty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acid-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almonds,fish,walnuts.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Deficency-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vitamin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deficiency,dry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skin,nervous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disorders</a:t>
            </a:r>
            <a:endParaRPr sz="18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</a:tabLst>
            </a:pPr>
            <a:r>
              <a:rPr sz="1800" dirty="0">
                <a:latin typeface="Arial MT"/>
                <a:cs typeface="Arial MT"/>
              </a:rPr>
              <a:t>Excess-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weight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gain,elevated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blood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lipid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levels,CAD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cap="small" dirty="0">
                <a:solidFill>
                  <a:srgbClr val="92D050"/>
                </a:solidFill>
                <a:latin typeface="Arial"/>
                <a:cs typeface="Arial"/>
              </a:rPr>
              <a:t>Rda</a:t>
            </a:r>
            <a:r>
              <a:rPr b="1" cap="small" spc="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b="1" cap="small" dirty="0">
                <a:solidFill>
                  <a:srgbClr val="92D050"/>
                </a:solidFill>
                <a:latin typeface="Arial"/>
                <a:cs typeface="Arial"/>
              </a:rPr>
              <a:t>for</a:t>
            </a:r>
            <a:r>
              <a:rPr b="1" cap="small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b="1" cap="small" dirty="0">
                <a:solidFill>
                  <a:srgbClr val="92D050"/>
                </a:solidFill>
                <a:latin typeface="Arial"/>
                <a:cs typeface="Arial"/>
              </a:rPr>
              <a:t>major</a:t>
            </a:r>
            <a:r>
              <a:rPr b="1" cap="small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b="1" cap="small" spc="-45" dirty="0">
                <a:solidFill>
                  <a:srgbClr val="92D050"/>
                </a:solidFill>
                <a:latin typeface="Arial"/>
                <a:cs typeface="Arial"/>
              </a:rPr>
              <a:t>nurtrients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601726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Carbohyrates-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65%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total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diet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Clr>
                <a:srgbClr val="FD8537"/>
              </a:buClr>
              <a:buFont typeface="Wingdings"/>
              <a:buChar char=""/>
            </a:pP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Proteins-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lang="en-IN" sz="2400" dirty="0" smtClean="0">
                <a:latin typeface="Arial MT"/>
                <a:cs typeface="Arial MT"/>
              </a:rPr>
              <a:t>0.8gm</a:t>
            </a:r>
            <a:r>
              <a:rPr sz="2400" dirty="0" smtClean="0">
                <a:latin typeface="Arial MT"/>
                <a:cs typeface="Arial MT"/>
              </a:rPr>
              <a:t>/kg</a:t>
            </a:r>
            <a:r>
              <a:rPr sz="2400" spc="-6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weight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Clr>
                <a:srgbClr val="FD8537"/>
              </a:buClr>
              <a:buFont typeface="Wingdings"/>
              <a:buChar char=""/>
            </a:pPr>
            <a:endParaRPr sz="2400" dirty="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6385" algn="l"/>
              </a:tabLst>
            </a:pPr>
            <a:r>
              <a:rPr sz="2400" dirty="0">
                <a:latin typeface="Arial MT"/>
                <a:cs typeface="Arial MT"/>
              </a:rPr>
              <a:t>Fats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lang="en-IN" sz="2400" spc="-10" dirty="0" smtClean="0">
                <a:latin typeface="Arial MT"/>
                <a:cs typeface="Arial MT"/>
              </a:rPr>
              <a:t>0.5-1 </a:t>
            </a:r>
            <a:r>
              <a:rPr lang="en-IN" sz="2400" spc="-10" dirty="0" err="1" smtClean="0">
                <a:latin typeface="Arial MT"/>
                <a:cs typeface="Arial MT"/>
              </a:rPr>
              <a:t>gm</a:t>
            </a:r>
            <a:r>
              <a:rPr lang="en-IN" sz="2400" spc="-10" dirty="0" smtClean="0">
                <a:latin typeface="Arial MT"/>
                <a:cs typeface="Arial MT"/>
              </a:rPr>
              <a:t> /kg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381</TotalTime>
  <Words>1417</Words>
  <Application>Microsoft Office PowerPoint</Application>
  <PresentationFormat>On-screen Show (4:3)</PresentationFormat>
  <Paragraphs>252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Balanced Diet and Nutrients</vt:lpstr>
      <vt:lpstr>What is balanced diet???</vt:lpstr>
      <vt:lpstr>Food pyramid</vt:lpstr>
      <vt:lpstr>NUTRIENTS</vt:lpstr>
      <vt:lpstr>PROTEINS</vt:lpstr>
      <vt:lpstr>CARBOHYDRATES</vt:lpstr>
      <vt:lpstr>What happens if it is in excess or low??</vt:lpstr>
      <vt:lpstr>FATS</vt:lpstr>
      <vt:lpstr>Rda for major nurtrients</vt:lpstr>
      <vt:lpstr>What if our daily diet lack all these nutrients???</vt:lpstr>
      <vt:lpstr>Trace Minerals: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VITAMINS</vt:lpstr>
      <vt:lpstr>Fat soluble vitamins</vt:lpstr>
      <vt:lpstr>PowerPoint Presentation</vt:lpstr>
      <vt:lpstr>Vitamin A</vt:lpstr>
      <vt:lpstr>Night Blindness</vt:lpstr>
      <vt:lpstr>Vitamin D</vt:lpstr>
      <vt:lpstr>Rickets</vt:lpstr>
      <vt:lpstr>Vitamin E</vt:lpstr>
      <vt:lpstr>Vitamin K</vt:lpstr>
      <vt:lpstr>Vitamin C</vt:lpstr>
      <vt:lpstr>Water soluble</vt:lpstr>
      <vt:lpstr>Scurvy</vt:lpstr>
      <vt:lpstr>B Vitamins….</vt:lpstr>
      <vt:lpstr>Vitamin B1 =Thiamine</vt:lpstr>
      <vt:lpstr>Beriberi</vt:lpstr>
      <vt:lpstr>Vitamin B2 =Riboflavin</vt:lpstr>
      <vt:lpstr>Cheilosis</vt:lpstr>
      <vt:lpstr>Vitamin B3 = Niacin</vt:lpstr>
      <vt:lpstr>PowerPoint Presentation</vt:lpstr>
      <vt:lpstr>Vitamin B6 = Pyridoxine</vt:lpstr>
      <vt:lpstr>Vitamin B9=Folacin</vt:lpstr>
      <vt:lpstr>Vitiligo…</vt:lpstr>
      <vt:lpstr>Vitamin B12 = Cobalamin</vt:lpstr>
      <vt:lpstr>Anemia</vt:lpstr>
      <vt:lpstr>Deficiency and supplements</vt:lpstr>
      <vt:lpstr>What if all these nutrient are lacking in our diet???</vt:lpstr>
      <vt:lpstr>Dietary Supplements -Benefits</vt:lpstr>
      <vt:lpstr>WATER</vt:lpstr>
      <vt:lpstr>PowerPoint Presentation</vt:lpstr>
      <vt:lpstr>Physical exercise</vt:lpstr>
      <vt:lpstr>Tips for healthy diet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Diet and Nutrients</dc:title>
  <cp:lastModifiedBy>Mr. Sushant Amale</cp:lastModifiedBy>
  <cp:revision>20</cp:revision>
  <dcterms:created xsi:type="dcterms:W3CDTF">2024-01-16T06:45:49Z</dcterms:created>
  <dcterms:modified xsi:type="dcterms:W3CDTF">2024-02-02T05:31:30Z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2024-01-16T00:00:00Z</vt:filetime>
  </property>
  <property fmtid="{D5CDD505-2E9C-101B-9397-08002B2CF9AE}" pid="5" name="Producer">
    <vt:lpwstr>Microsoft® PowerPoint® 2013</vt:lpwstr>
  </property>
</Properties>
</file>