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307" r:id="rId4"/>
    <p:sldId id="310" r:id="rId5"/>
    <p:sldId id="308" r:id="rId6"/>
    <p:sldId id="312" r:id="rId7"/>
    <p:sldId id="313" r:id="rId8"/>
    <p:sldId id="311" r:id="rId9"/>
    <p:sldId id="306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15"/>
        <p:guide pos="3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9D3D77-C158-4090-9BCC-FA1FCCD618C2}" type="doc">
      <dgm:prSet loTypeId="urn:microsoft.com/office/officeart/2005/8/layout/vList2" loCatId="list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en-IN"/>
        </a:p>
      </dgm:t>
    </dgm:pt>
    <dgm:pt modelId="{832EECF5-B66E-4ED3-BE43-7EF1F2667FFE}">
      <dgm:prSet custT="1"/>
      <dgm:spPr/>
      <dgm:t>
        <a:bodyPr/>
        <a:lstStyle/>
        <a:p>
          <a:pPr algn="ctr" rtl="0"/>
          <a:r>
            <a:rPr lang="en-IN" sz="2800" b="1" dirty="0">
              <a:latin typeface="Arial" panose="020B0604020202020204" pitchFamily="34" charset="0"/>
              <a:cs typeface="Arial" panose="020B0604020202020204" pitchFamily="34" charset="0"/>
            </a:rPr>
            <a:t>Learning Outcomes</a:t>
          </a:r>
          <a:endParaRPr lang="en-IN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A88C7C-59C9-4548-B270-CD8C3DAAB76A}" type="parTrans" cxnId="{9DEF841C-4AE6-47F0-A9E2-626F84CFB052}">
      <dgm:prSet/>
      <dgm:spPr/>
      <dgm:t>
        <a:bodyPr/>
        <a:lstStyle/>
        <a:p>
          <a:endParaRPr lang="en-IN"/>
        </a:p>
      </dgm:t>
    </dgm:pt>
    <dgm:pt modelId="{F82C2E97-EAA6-4FD1-97D1-17E625D4A935}" type="sibTrans" cxnId="{9DEF841C-4AE6-47F0-A9E2-626F84CFB052}">
      <dgm:prSet/>
      <dgm:spPr/>
      <dgm:t>
        <a:bodyPr/>
        <a:lstStyle/>
        <a:p>
          <a:endParaRPr lang="en-IN"/>
        </a:p>
      </dgm:t>
    </dgm:pt>
    <dgm:pt modelId="{B47959A9-3D6B-4F30-84DB-34396EC07041}" type="pres">
      <dgm:prSet presAssocID="{BB9D3D77-C158-4090-9BCC-FA1FCCD618C2}" presName="linear" presStyleCnt="0">
        <dgm:presLayoutVars>
          <dgm:animLvl val="lvl"/>
          <dgm:resizeHandles val="exact"/>
        </dgm:presLayoutVars>
      </dgm:prSet>
      <dgm:spPr/>
    </dgm:pt>
    <dgm:pt modelId="{9854E384-C9CE-4E20-B0F6-744C00BBFCAC}" type="pres">
      <dgm:prSet presAssocID="{832EECF5-B66E-4ED3-BE43-7EF1F2667FFE}" presName="parentText" presStyleLbl="node1" presStyleIdx="0" presStyleCnt="1" custLinFactNeighborY="-27850">
        <dgm:presLayoutVars>
          <dgm:chMax val="0"/>
          <dgm:bulletEnabled val="1"/>
        </dgm:presLayoutVars>
      </dgm:prSet>
      <dgm:spPr/>
    </dgm:pt>
  </dgm:ptLst>
  <dgm:cxnLst>
    <dgm:cxn modelId="{9DEF841C-4AE6-47F0-A9E2-626F84CFB052}" srcId="{BB9D3D77-C158-4090-9BCC-FA1FCCD618C2}" destId="{832EECF5-B66E-4ED3-BE43-7EF1F2667FFE}" srcOrd="0" destOrd="0" parTransId="{73A88C7C-59C9-4548-B270-CD8C3DAAB76A}" sibTransId="{F82C2E97-EAA6-4FD1-97D1-17E625D4A935}"/>
    <dgm:cxn modelId="{AA9D69B5-2FEC-4AFA-BA80-7C03F137D314}" type="presOf" srcId="{832EECF5-B66E-4ED3-BE43-7EF1F2667FFE}" destId="{9854E384-C9CE-4E20-B0F6-744C00BBFCAC}" srcOrd="0" destOrd="0" presId="urn:microsoft.com/office/officeart/2005/8/layout/vList2"/>
    <dgm:cxn modelId="{733361F4-69D6-4FC0-BC1F-131F4829689A}" type="presOf" srcId="{BB9D3D77-C158-4090-9BCC-FA1FCCD618C2}" destId="{B47959A9-3D6B-4F30-84DB-34396EC07041}" srcOrd="0" destOrd="0" presId="urn:microsoft.com/office/officeart/2005/8/layout/vList2"/>
    <dgm:cxn modelId="{F9889ED8-977B-4BA4-B5B5-8166508484A7}" type="presParOf" srcId="{B47959A9-3D6B-4F30-84DB-34396EC07041}" destId="{9854E384-C9CE-4E20-B0F6-744C00BBFC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B1121-9B91-47CC-94AF-9FCB22C81AB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C4813FB2-1212-4CEB-8F12-19FC287DC070}">
      <dgm:prSet custT="1"/>
      <dgm:spPr>
        <a:solidFill>
          <a:schemeClr val="accent6"/>
        </a:solidFill>
      </dgm:spPr>
      <dgm:t>
        <a:bodyPr/>
        <a:lstStyle/>
        <a:p>
          <a:pPr algn="just" rtl="0"/>
          <a:r>
            <a:rPr lang="en-IN" sz="2400" dirty="0"/>
            <a:t>After completion of this topic students shall be able to </a:t>
          </a:r>
        </a:p>
      </dgm:t>
    </dgm:pt>
    <dgm:pt modelId="{8FAD587F-A17A-43CA-A70D-6F9242C260F8}" type="parTrans" cxnId="{8CCB117A-CE5F-4754-9BF1-BB664B8DF33E}">
      <dgm:prSet/>
      <dgm:spPr/>
      <dgm:t>
        <a:bodyPr/>
        <a:lstStyle/>
        <a:p>
          <a:endParaRPr lang="en-IN"/>
        </a:p>
      </dgm:t>
    </dgm:pt>
    <dgm:pt modelId="{A07878DF-CD5D-4142-8DFD-27E10CDE1CF5}" type="sibTrans" cxnId="{8CCB117A-CE5F-4754-9BF1-BB664B8DF33E}">
      <dgm:prSet/>
      <dgm:spPr/>
      <dgm:t>
        <a:bodyPr/>
        <a:lstStyle/>
        <a:p>
          <a:endParaRPr lang="en-IN"/>
        </a:p>
      </dgm:t>
    </dgm:pt>
    <dgm:pt modelId="{D2DE9543-E8E5-4064-A120-C9CD4279E5CB}">
      <dgm:prSet custT="1"/>
      <dgm:spPr/>
      <dgm:t>
        <a:bodyPr/>
        <a:lstStyle/>
        <a:p>
          <a:pPr rtl="0"/>
          <a:r>
            <a:rPr lang="en-US" altLang="en-US" sz="2400" b="0" dirty="0">
              <a:latin typeface="Arial" panose="020B0604020202020204" pitchFamily="34" charset="0"/>
              <a:cs typeface="Arial" panose="020B0604020202020204" pitchFamily="34" charset="0"/>
            </a:rPr>
            <a:t>Explain the effects of substituents on </a:t>
          </a:r>
          <a:r>
            <a:rPr lang="en-IN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Orientation</a:t>
          </a:r>
          <a:r>
            <a:rPr lang="en-IN" sz="2400" b="0" dirty="0">
              <a:latin typeface="Arial" panose="020B0604020202020204" pitchFamily="34" charset="0"/>
              <a:cs typeface="Arial" panose="020B0604020202020204" pitchFamily="34" charset="0"/>
            </a:rPr>
            <a:t> of monosubstituted benzene</a:t>
          </a:r>
        </a:p>
      </dgm:t>
    </dgm:pt>
    <dgm:pt modelId="{59ED81C6-2189-4AC3-8D39-B79F27498BC2}" type="parTrans" cxnId="{AA750C74-5056-432A-B243-94B7DF0CD2CF}">
      <dgm:prSet/>
      <dgm:spPr/>
      <dgm:t>
        <a:bodyPr/>
        <a:lstStyle/>
        <a:p>
          <a:endParaRPr lang="en-IN"/>
        </a:p>
      </dgm:t>
    </dgm:pt>
    <dgm:pt modelId="{3DF56CE6-E3B9-4A98-A895-A4AEA1D1EF60}" type="sibTrans" cxnId="{AA750C74-5056-432A-B243-94B7DF0CD2CF}">
      <dgm:prSet/>
      <dgm:spPr/>
      <dgm:t>
        <a:bodyPr/>
        <a:lstStyle/>
        <a:p>
          <a:endParaRPr lang="en-IN"/>
        </a:p>
      </dgm:t>
    </dgm:pt>
    <dgm:pt modelId="{3F7B4BA0-D432-44CF-A4DA-10275521E518}">
      <dgm:prSet custT="1"/>
      <dgm:spPr/>
      <dgm:t>
        <a:bodyPr/>
        <a:lstStyle/>
        <a:p>
          <a:pPr rtl="0"/>
          <a:r>
            <a:rPr lang="en-US" altLang="en-US" sz="2400" b="0" dirty="0">
              <a:latin typeface="Arial" panose="020B0604020202020204" pitchFamily="34" charset="0"/>
              <a:cs typeface="Arial" panose="020B0604020202020204" pitchFamily="34" charset="0"/>
            </a:rPr>
            <a:t>Explain the effects of substituents on </a:t>
          </a:r>
          <a:r>
            <a:rPr lang="en-US" altLang="en-US" sz="2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Reactivity</a:t>
          </a:r>
          <a:r>
            <a:rPr lang="en-US" altLang="en-US" sz="24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N" sz="2400" b="0" dirty="0">
              <a:latin typeface="Arial" panose="020B0604020202020204" pitchFamily="34" charset="0"/>
              <a:cs typeface="Arial" panose="020B0604020202020204" pitchFamily="34" charset="0"/>
            </a:rPr>
            <a:t>of monosubstituted benzene</a:t>
          </a:r>
        </a:p>
      </dgm:t>
    </dgm:pt>
    <dgm:pt modelId="{C15D0759-C3B6-4942-A5B8-E6727C397EE8}" type="parTrans" cxnId="{B2A71C4B-F741-44AB-92C7-DF68CC939665}">
      <dgm:prSet/>
      <dgm:spPr/>
      <dgm:t>
        <a:bodyPr/>
        <a:lstStyle/>
        <a:p>
          <a:endParaRPr lang="en-IN"/>
        </a:p>
      </dgm:t>
    </dgm:pt>
    <dgm:pt modelId="{E2BA46C4-87C9-4A91-9AD6-8F6CEFF42510}" type="sibTrans" cxnId="{B2A71C4B-F741-44AB-92C7-DF68CC939665}">
      <dgm:prSet/>
      <dgm:spPr/>
      <dgm:t>
        <a:bodyPr/>
        <a:lstStyle/>
        <a:p>
          <a:endParaRPr lang="en-IN"/>
        </a:p>
      </dgm:t>
    </dgm:pt>
    <dgm:pt modelId="{DB388F38-9B17-44C5-8A12-3EDD89E8325A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Discuss the structure and uses of DDT (</a:t>
          </a:r>
          <a:r>
            <a:rPr lang="en-IN" sz="2400" b="0" i="0" dirty="0">
              <a:solidFill>
                <a:srgbClr val="FF0000"/>
              </a:solidFill>
            </a:rPr>
            <a:t>D</a:t>
          </a:r>
          <a:r>
            <a:rPr lang="en-IN" sz="2400" b="0" i="0" dirty="0"/>
            <a:t>ichloro</a:t>
          </a:r>
          <a:r>
            <a:rPr lang="en-IN" sz="2400" b="0" i="0" dirty="0">
              <a:solidFill>
                <a:srgbClr val="FF0000"/>
              </a:solidFill>
            </a:rPr>
            <a:t>d</a:t>
          </a:r>
          <a:r>
            <a:rPr lang="en-IN" sz="2400" b="0" i="0" dirty="0"/>
            <a:t>iphenyl</a:t>
          </a:r>
          <a:r>
            <a:rPr lang="en-IN" sz="2400" b="0" i="0" dirty="0">
              <a:solidFill>
                <a:srgbClr val="FF0000"/>
              </a:solidFill>
            </a:rPr>
            <a:t>t</a:t>
          </a:r>
          <a:r>
            <a:rPr lang="en-IN" sz="2400" b="0" i="0" dirty="0"/>
            <a:t>richloroethane</a:t>
          </a:r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),  Saccharin</a:t>
          </a:r>
        </a:p>
      </dgm:t>
    </dgm:pt>
    <dgm:pt modelId="{53DA72B3-8C91-49C5-8EB1-D5658E0D8033}" type="parTrans" cxnId="{B40A12F4-FD26-4A37-A66B-747A88CE0CA6}">
      <dgm:prSet/>
      <dgm:spPr/>
      <dgm:t>
        <a:bodyPr/>
        <a:lstStyle/>
        <a:p>
          <a:endParaRPr lang="en-IN"/>
        </a:p>
      </dgm:t>
    </dgm:pt>
    <dgm:pt modelId="{A579C9CA-3983-4CBE-8C5A-692753D4ED15}" type="sibTrans" cxnId="{B40A12F4-FD26-4A37-A66B-747A88CE0CA6}">
      <dgm:prSet/>
      <dgm:spPr/>
      <dgm:t>
        <a:bodyPr/>
        <a:lstStyle/>
        <a:p>
          <a:endParaRPr lang="en-IN"/>
        </a:p>
      </dgm:t>
    </dgm:pt>
    <dgm:pt modelId="{41E7796B-2D91-4B8E-AA8D-99EAC10D7E9E}">
      <dgm:prSet custT="1"/>
      <dgm:spPr/>
      <dgm:t>
        <a:bodyPr/>
        <a:lstStyle/>
        <a:p>
          <a:pPr rtl="0"/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Discuss the structure and uses of BHC (</a:t>
          </a:r>
          <a:r>
            <a:rPr lang="en-IN" sz="2400" b="0" i="0" dirty="0">
              <a:solidFill>
                <a:srgbClr val="FF0000"/>
              </a:solidFill>
            </a:rPr>
            <a:t>B</a:t>
          </a:r>
          <a:r>
            <a:rPr lang="en-IN" sz="2400" b="0" i="0" dirty="0"/>
            <a:t>enzene </a:t>
          </a:r>
          <a:r>
            <a:rPr lang="en-IN" sz="2400" b="0" i="0" dirty="0">
              <a:solidFill>
                <a:srgbClr val="FF0000"/>
              </a:solidFill>
            </a:rPr>
            <a:t>h</a:t>
          </a:r>
          <a:r>
            <a:rPr lang="en-IN" sz="2400" b="0" i="0" dirty="0"/>
            <a:t>exa</a:t>
          </a:r>
          <a:r>
            <a:rPr lang="en-IN" sz="2400" b="0" i="0" dirty="0">
              <a:solidFill>
                <a:srgbClr val="FF0000"/>
              </a:solidFill>
            </a:rPr>
            <a:t>c</a:t>
          </a:r>
          <a:r>
            <a:rPr lang="en-IN" sz="2400" b="0" i="0" dirty="0"/>
            <a:t>hloride</a:t>
          </a:r>
          <a:r>
            <a:rPr lang="en-IN" sz="2400" dirty="0">
              <a:latin typeface="Arial" panose="020B0604020202020204" pitchFamily="34" charset="0"/>
              <a:cs typeface="Arial" panose="020B0604020202020204" pitchFamily="34" charset="0"/>
            </a:rPr>
            <a:t>), Chloramine</a:t>
          </a:r>
        </a:p>
      </dgm:t>
    </dgm:pt>
    <dgm:pt modelId="{93F0D215-D8FD-47B1-9DE9-5668E7A0D3D5}" type="parTrans" cxnId="{0ADA2681-51DF-40FD-8D7E-FB651A25877F}">
      <dgm:prSet/>
      <dgm:spPr/>
      <dgm:t>
        <a:bodyPr/>
        <a:lstStyle/>
        <a:p>
          <a:endParaRPr lang="en-IN"/>
        </a:p>
      </dgm:t>
    </dgm:pt>
    <dgm:pt modelId="{987CF725-E557-4C8D-A904-9E6B9DB30E02}" type="sibTrans" cxnId="{0ADA2681-51DF-40FD-8D7E-FB651A25877F}">
      <dgm:prSet/>
      <dgm:spPr/>
      <dgm:t>
        <a:bodyPr/>
        <a:lstStyle/>
        <a:p>
          <a:endParaRPr lang="en-IN"/>
        </a:p>
      </dgm:t>
    </dgm:pt>
    <dgm:pt modelId="{1B506B34-6411-476A-9220-C6B7F7166FD6}" type="pres">
      <dgm:prSet presAssocID="{C89B1121-9B91-47CC-94AF-9FCB22C81ABD}" presName="linear" presStyleCnt="0">
        <dgm:presLayoutVars>
          <dgm:animLvl val="lvl"/>
          <dgm:resizeHandles val="exact"/>
        </dgm:presLayoutVars>
      </dgm:prSet>
      <dgm:spPr/>
    </dgm:pt>
    <dgm:pt modelId="{2AF828E6-0EC2-46E4-AA1A-01DA98314038}" type="pres">
      <dgm:prSet presAssocID="{C4813FB2-1212-4CEB-8F12-19FC287DC070}" presName="parentText" presStyleLbl="node1" presStyleIdx="0" presStyleCnt="5" custLinFactY="12651" custLinFactNeighborY="100000">
        <dgm:presLayoutVars>
          <dgm:chMax val="0"/>
          <dgm:bulletEnabled val="1"/>
        </dgm:presLayoutVars>
      </dgm:prSet>
      <dgm:spPr/>
    </dgm:pt>
    <dgm:pt modelId="{64BFE296-0C50-4462-98AF-544A71F8D6D7}" type="pres">
      <dgm:prSet presAssocID="{A07878DF-CD5D-4142-8DFD-27E10CDE1CF5}" presName="spacer" presStyleCnt="0"/>
      <dgm:spPr/>
    </dgm:pt>
    <dgm:pt modelId="{F15FC01D-AC00-4478-8C96-CB2CA04FFEA6}" type="pres">
      <dgm:prSet presAssocID="{D2DE9543-E8E5-4064-A120-C9CD4279E5CB}" presName="parentText" presStyleLbl="node1" presStyleIdx="1" presStyleCnt="5" custLinFactY="57361" custLinFactNeighborY="100000">
        <dgm:presLayoutVars>
          <dgm:chMax val="0"/>
          <dgm:bulletEnabled val="1"/>
        </dgm:presLayoutVars>
      </dgm:prSet>
      <dgm:spPr/>
    </dgm:pt>
    <dgm:pt modelId="{9AB03FA3-18C3-40D9-ACAF-BB9F22FD63E9}" type="pres">
      <dgm:prSet presAssocID="{3DF56CE6-E3B9-4A98-A895-A4AEA1D1EF60}" presName="spacer" presStyleCnt="0"/>
      <dgm:spPr/>
    </dgm:pt>
    <dgm:pt modelId="{FD8D7A0C-5164-4082-A04E-A0B6BF56E155}" type="pres">
      <dgm:prSet presAssocID="{3F7B4BA0-D432-44CF-A4DA-10275521E518}" presName="parentText" presStyleLbl="node1" presStyleIdx="2" presStyleCnt="5" custLinFactY="32233" custLinFactNeighborX="-255" custLinFactNeighborY="100000">
        <dgm:presLayoutVars>
          <dgm:chMax val="0"/>
          <dgm:bulletEnabled val="1"/>
        </dgm:presLayoutVars>
      </dgm:prSet>
      <dgm:spPr/>
    </dgm:pt>
    <dgm:pt modelId="{ECDEEC10-011E-4500-BFAD-BB57EDAAD8D1}" type="pres">
      <dgm:prSet presAssocID="{E2BA46C4-87C9-4A91-9AD6-8F6CEFF42510}" presName="spacer" presStyleCnt="0"/>
      <dgm:spPr/>
    </dgm:pt>
    <dgm:pt modelId="{C29B9718-E36A-4123-A6E7-804057755698}" type="pres">
      <dgm:prSet presAssocID="{DB388F38-9B17-44C5-8A12-3EDD89E8325A}" presName="parentText" presStyleLbl="node1" presStyleIdx="3" presStyleCnt="5" custLinFactY="3004" custLinFactNeighborY="100000">
        <dgm:presLayoutVars>
          <dgm:chMax val="0"/>
          <dgm:bulletEnabled val="1"/>
        </dgm:presLayoutVars>
      </dgm:prSet>
      <dgm:spPr/>
    </dgm:pt>
    <dgm:pt modelId="{D9B25345-3CD2-4024-9FB4-746199489B30}" type="pres">
      <dgm:prSet presAssocID="{A579C9CA-3983-4CBE-8C5A-692753D4ED15}" presName="spacer" presStyleCnt="0"/>
      <dgm:spPr/>
    </dgm:pt>
    <dgm:pt modelId="{7354CE02-4E2A-4852-9FA5-8184D1CCCBC2}" type="pres">
      <dgm:prSet presAssocID="{41E7796B-2D91-4B8E-AA8D-99EAC10D7E9E}" presName="parentText" presStyleLbl="node1" presStyleIdx="4" presStyleCnt="5" custLinFactNeighborY="-60798">
        <dgm:presLayoutVars>
          <dgm:chMax val="0"/>
          <dgm:bulletEnabled val="1"/>
        </dgm:presLayoutVars>
      </dgm:prSet>
      <dgm:spPr/>
    </dgm:pt>
  </dgm:ptLst>
  <dgm:cxnLst>
    <dgm:cxn modelId="{78506B0E-9F3A-4A31-9D9D-CFFF96BF8482}" type="presOf" srcId="{C89B1121-9B91-47CC-94AF-9FCB22C81ABD}" destId="{1B506B34-6411-476A-9220-C6B7F7166FD6}" srcOrd="0" destOrd="0" presId="urn:microsoft.com/office/officeart/2005/8/layout/vList2"/>
    <dgm:cxn modelId="{A5348A1D-BAF8-49FD-9E8F-974A6A1B083E}" type="presOf" srcId="{C4813FB2-1212-4CEB-8F12-19FC287DC070}" destId="{2AF828E6-0EC2-46E4-AA1A-01DA98314038}" srcOrd="0" destOrd="0" presId="urn:microsoft.com/office/officeart/2005/8/layout/vList2"/>
    <dgm:cxn modelId="{E5A49541-699D-47B2-9EC4-5A552CB7C895}" type="presOf" srcId="{D2DE9543-E8E5-4064-A120-C9CD4279E5CB}" destId="{F15FC01D-AC00-4478-8C96-CB2CA04FFEA6}" srcOrd="0" destOrd="0" presId="urn:microsoft.com/office/officeart/2005/8/layout/vList2"/>
    <dgm:cxn modelId="{B2A71C4B-F741-44AB-92C7-DF68CC939665}" srcId="{C89B1121-9B91-47CC-94AF-9FCB22C81ABD}" destId="{3F7B4BA0-D432-44CF-A4DA-10275521E518}" srcOrd="2" destOrd="0" parTransId="{C15D0759-C3B6-4942-A5B8-E6727C397EE8}" sibTransId="{E2BA46C4-87C9-4A91-9AD6-8F6CEFF42510}"/>
    <dgm:cxn modelId="{AA750C74-5056-432A-B243-94B7DF0CD2CF}" srcId="{C89B1121-9B91-47CC-94AF-9FCB22C81ABD}" destId="{D2DE9543-E8E5-4064-A120-C9CD4279E5CB}" srcOrd="1" destOrd="0" parTransId="{59ED81C6-2189-4AC3-8D39-B79F27498BC2}" sibTransId="{3DF56CE6-E3B9-4A98-A895-A4AEA1D1EF60}"/>
    <dgm:cxn modelId="{8CCB117A-CE5F-4754-9BF1-BB664B8DF33E}" srcId="{C89B1121-9B91-47CC-94AF-9FCB22C81ABD}" destId="{C4813FB2-1212-4CEB-8F12-19FC287DC070}" srcOrd="0" destOrd="0" parTransId="{8FAD587F-A17A-43CA-A70D-6F9242C260F8}" sibTransId="{A07878DF-CD5D-4142-8DFD-27E10CDE1CF5}"/>
    <dgm:cxn modelId="{0ADA2681-51DF-40FD-8D7E-FB651A25877F}" srcId="{C89B1121-9B91-47CC-94AF-9FCB22C81ABD}" destId="{41E7796B-2D91-4B8E-AA8D-99EAC10D7E9E}" srcOrd="4" destOrd="0" parTransId="{93F0D215-D8FD-47B1-9DE9-5668E7A0D3D5}" sibTransId="{987CF725-E557-4C8D-A904-9E6B9DB30E02}"/>
    <dgm:cxn modelId="{128A9A8B-3E6D-4951-8943-A40C07B48925}" type="presOf" srcId="{3F7B4BA0-D432-44CF-A4DA-10275521E518}" destId="{FD8D7A0C-5164-4082-A04E-A0B6BF56E155}" srcOrd="0" destOrd="0" presId="urn:microsoft.com/office/officeart/2005/8/layout/vList2"/>
    <dgm:cxn modelId="{6635B598-45EE-42E9-9DA1-4F572E603E1B}" type="presOf" srcId="{41E7796B-2D91-4B8E-AA8D-99EAC10D7E9E}" destId="{7354CE02-4E2A-4852-9FA5-8184D1CCCBC2}" srcOrd="0" destOrd="0" presId="urn:microsoft.com/office/officeart/2005/8/layout/vList2"/>
    <dgm:cxn modelId="{5E44C3C0-6ED7-44DD-B114-31D0E29758CD}" type="presOf" srcId="{DB388F38-9B17-44C5-8A12-3EDD89E8325A}" destId="{C29B9718-E36A-4123-A6E7-804057755698}" srcOrd="0" destOrd="0" presId="urn:microsoft.com/office/officeart/2005/8/layout/vList2"/>
    <dgm:cxn modelId="{B40A12F4-FD26-4A37-A66B-747A88CE0CA6}" srcId="{C89B1121-9B91-47CC-94AF-9FCB22C81ABD}" destId="{DB388F38-9B17-44C5-8A12-3EDD89E8325A}" srcOrd="3" destOrd="0" parTransId="{53DA72B3-8C91-49C5-8EB1-D5658E0D8033}" sibTransId="{A579C9CA-3983-4CBE-8C5A-692753D4ED15}"/>
    <dgm:cxn modelId="{6AA88C9B-DAF8-4C05-9775-51976A5125C0}" type="presParOf" srcId="{1B506B34-6411-476A-9220-C6B7F7166FD6}" destId="{2AF828E6-0EC2-46E4-AA1A-01DA98314038}" srcOrd="0" destOrd="0" presId="urn:microsoft.com/office/officeart/2005/8/layout/vList2"/>
    <dgm:cxn modelId="{0C4727A1-8C7C-4B4F-BEE7-FFA090492C92}" type="presParOf" srcId="{1B506B34-6411-476A-9220-C6B7F7166FD6}" destId="{64BFE296-0C50-4462-98AF-544A71F8D6D7}" srcOrd="1" destOrd="0" presId="urn:microsoft.com/office/officeart/2005/8/layout/vList2"/>
    <dgm:cxn modelId="{EB8FB406-76A1-4782-939A-C44AEDC364EB}" type="presParOf" srcId="{1B506B34-6411-476A-9220-C6B7F7166FD6}" destId="{F15FC01D-AC00-4478-8C96-CB2CA04FFEA6}" srcOrd="2" destOrd="0" presId="urn:microsoft.com/office/officeart/2005/8/layout/vList2"/>
    <dgm:cxn modelId="{854CD31A-36E1-4929-88A2-5928F50D5BE0}" type="presParOf" srcId="{1B506B34-6411-476A-9220-C6B7F7166FD6}" destId="{9AB03FA3-18C3-40D9-ACAF-BB9F22FD63E9}" srcOrd="3" destOrd="0" presId="urn:microsoft.com/office/officeart/2005/8/layout/vList2"/>
    <dgm:cxn modelId="{259F7DC5-8531-4DCE-B035-1684858058A1}" type="presParOf" srcId="{1B506B34-6411-476A-9220-C6B7F7166FD6}" destId="{FD8D7A0C-5164-4082-A04E-A0B6BF56E155}" srcOrd="4" destOrd="0" presId="urn:microsoft.com/office/officeart/2005/8/layout/vList2"/>
    <dgm:cxn modelId="{ACF29152-BD03-4814-AFE2-14E0EDF761FA}" type="presParOf" srcId="{1B506B34-6411-476A-9220-C6B7F7166FD6}" destId="{ECDEEC10-011E-4500-BFAD-BB57EDAAD8D1}" srcOrd="5" destOrd="0" presId="urn:microsoft.com/office/officeart/2005/8/layout/vList2"/>
    <dgm:cxn modelId="{BA30DC86-F251-4EB6-BD49-248F6F4DE39A}" type="presParOf" srcId="{1B506B34-6411-476A-9220-C6B7F7166FD6}" destId="{C29B9718-E36A-4123-A6E7-804057755698}" srcOrd="6" destOrd="0" presId="urn:microsoft.com/office/officeart/2005/8/layout/vList2"/>
    <dgm:cxn modelId="{E0B70F06-9EEC-411E-8D6D-F3C597E9D2CE}" type="presParOf" srcId="{1B506B34-6411-476A-9220-C6B7F7166FD6}" destId="{D9B25345-3CD2-4024-9FB4-746199489B30}" srcOrd="7" destOrd="0" presId="urn:microsoft.com/office/officeart/2005/8/layout/vList2"/>
    <dgm:cxn modelId="{4A52E290-10FF-422C-8810-253A9F0FC39E}" type="presParOf" srcId="{1B506B34-6411-476A-9220-C6B7F7166FD6}" destId="{7354CE02-4E2A-4852-9FA5-8184D1CCCB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E384-C9CE-4E20-B0F6-744C00BBFCAC}">
      <dsp:nvSpPr>
        <dsp:cNvPr id="0" name=""/>
        <dsp:cNvSpPr/>
      </dsp:nvSpPr>
      <dsp:spPr>
        <a:xfrm>
          <a:off x="0" y="0"/>
          <a:ext cx="4043364" cy="461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latin typeface="Arial" panose="020B0604020202020204" pitchFamily="34" charset="0"/>
              <a:cs typeface="Arial" panose="020B0604020202020204" pitchFamily="34" charset="0"/>
            </a:rPr>
            <a:t>Learning Outcomes</a:t>
          </a:r>
          <a:endParaRPr lang="en-IN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20" y="22520"/>
        <a:ext cx="3998324" cy="416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28E6-0EC2-46E4-AA1A-01DA98314038}">
      <dsp:nvSpPr>
        <dsp:cNvPr id="0" name=""/>
        <dsp:cNvSpPr/>
      </dsp:nvSpPr>
      <dsp:spPr>
        <a:xfrm>
          <a:off x="0" y="332072"/>
          <a:ext cx="9386371" cy="101088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After completion of this topic students shall be able to </a:t>
          </a:r>
        </a:p>
      </dsp:txBody>
      <dsp:txXfrm>
        <a:off x="49347" y="381419"/>
        <a:ext cx="9287677" cy="912186"/>
      </dsp:txXfrm>
    </dsp:sp>
    <dsp:sp modelId="{F15FC01D-AC00-4478-8C96-CB2CA04FFEA6}">
      <dsp:nvSpPr>
        <dsp:cNvPr id="0" name=""/>
        <dsp:cNvSpPr/>
      </dsp:nvSpPr>
      <dsp:spPr>
        <a:xfrm>
          <a:off x="0" y="1950436"/>
          <a:ext cx="9386371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Explain the effects of substituents on </a:t>
          </a:r>
          <a:r>
            <a:rPr lang="en-IN" sz="24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Orientation</a:t>
          </a:r>
          <a:r>
            <a:rPr lang="en-IN" sz="2400" b="0" kern="1200" dirty="0">
              <a:latin typeface="Arial" panose="020B0604020202020204" pitchFamily="34" charset="0"/>
              <a:cs typeface="Arial" panose="020B0604020202020204" pitchFamily="34" charset="0"/>
            </a:rPr>
            <a:t> of monosubstituted benzene</a:t>
          </a:r>
        </a:p>
      </dsp:txBody>
      <dsp:txXfrm>
        <a:off x="49347" y="1999783"/>
        <a:ext cx="9287677" cy="912186"/>
      </dsp:txXfrm>
    </dsp:sp>
    <dsp:sp modelId="{FD8D7A0C-5164-4082-A04E-A0B6BF56E155}">
      <dsp:nvSpPr>
        <dsp:cNvPr id="0" name=""/>
        <dsp:cNvSpPr/>
      </dsp:nvSpPr>
      <dsp:spPr>
        <a:xfrm>
          <a:off x="0" y="2862822"/>
          <a:ext cx="9386371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Explain the effects of substituents on </a:t>
          </a:r>
          <a:r>
            <a:rPr lang="en-US" altLang="en-US" sz="2400" b="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Reactivity</a:t>
          </a:r>
          <a:r>
            <a:rPr lang="en-US" alt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N" sz="2400" b="0" kern="1200" dirty="0">
              <a:latin typeface="Arial" panose="020B0604020202020204" pitchFamily="34" charset="0"/>
              <a:cs typeface="Arial" panose="020B0604020202020204" pitchFamily="34" charset="0"/>
            </a:rPr>
            <a:t>of monosubstituted benzene</a:t>
          </a:r>
        </a:p>
      </dsp:txBody>
      <dsp:txXfrm>
        <a:off x="49347" y="2912169"/>
        <a:ext cx="9287677" cy="912186"/>
      </dsp:txXfrm>
    </dsp:sp>
    <dsp:sp modelId="{C29B9718-E36A-4123-A6E7-804057755698}">
      <dsp:nvSpPr>
        <dsp:cNvPr id="0" name=""/>
        <dsp:cNvSpPr/>
      </dsp:nvSpPr>
      <dsp:spPr>
        <a:xfrm>
          <a:off x="0" y="3733752"/>
          <a:ext cx="9386371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Discuss the structure and uses of DDT (</a:t>
          </a:r>
          <a:r>
            <a:rPr lang="en-IN" sz="2400" b="0" i="0" kern="1200" dirty="0">
              <a:solidFill>
                <a:srgbClr val="FF0000"/>
              </a:solidFill>
            </a:rPr>
            <a:t>D</a:t>
          </a:r>
          <a:r>
            <a:rPr lang="en-IN" sz="2400" b="0" i="0" kern="1200" dirty="0"/>
            <a:t>ichloro</a:t>
          </a:r>
          <a:r>
            <a:rPr lang="en-IN" sz="2400" b="0" i="0" kern="1200" dirty="0">
              <a:solidFill>
                <a:srgbClr val="FF0000"/>
              </a:solidFill>
            </a:rPr>
            <a:t>d</a:t>
          </a:r>
          <a:r>
            <a:rPr lang="en-IN" sz="2400" b="0" i="0" kern="1200" dirty="0"/>
            <a:t>iphenyl</a:t>
          </a:r>
          <a:r>
            <a:rPr lang="en-IN" sz="2400" b="0" i="0" kern="1200" dirty="0">
              <a:solidFill>
                <a:srgbClr val="FF0000"/>
              </a:solidFill>
            </a:rPr>
            <a:t>t</a:t>
          </a:r>
          <a:r>
            <a:rPr lang="en-IN" sz="2400" b="0" i="0" kern="1200" dirty="0"/>
            <a:t>richloroethane</a:t>
          </a: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),  Saccharin</a:t>
          </a:r>
        </a:p>
      </dsp:txBody>
      <dsp:txXfrm>
        <a:off x="49347" y="3783099"/>
        <a:ext cx="9287677" cy="912186"/>
      </dsp:txXfrm>
    </dsp:sp>
    <dsp:sp modelId="{7354CE02-4E2A-4852-9FA5-8184D1CCCBC2}">
      <dsp:nvSpPr>
        <dsp:cNvPr id="0" name=""/>
        <dsp:cNvSpPr/>
      </dsp:nvSpPr>
      <dsp:spPr>
        <a:xfrm>
          <a:off x="0" y="4619712"/>
          <a:ext cx="9386371" cy="10108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Discuss the structure and uses of BHC (</a:t>
          </a:r>
          <a:r>
            <a:rPr lang="en-IN" sz="2400" b="0" i="0" kern="1200" dirty="0">
              <a:solidFill>
                <a:srgbClr val="FF0000"/>
              </a:solidFill>
            </a:rPr>
            <a:t>B</a:t>
          </a:r>
          <a:r>
            <a:rPr lang="en-IN" sz="2400" b="0" i="0" kern="1200" dirty="0"/>
            <a:t>enzene </a:t>
          </a:r>
          <a:r>
            <a:rPr lang="en-IN" sz="2400" b="0" i="0" kern="1200" dirty="0">
              <a:solidFill>
                <a:srgbClr val="FF0000"/>
              </a:solidFill>
            </a:rPr>
            <a:t>h</a:t>
          </a:r>
          <a:r>
            <a:rPr lang="en-IN" sz="2400" b="0" i="0" kern="1200" dirty="0"/>
            <a:t>exa</a:t>
          </a:r>
          <a:r>
            <a:rPr lang="en-IN" sz="2400" b="0" i="0" kern="1200" dirty="0">
              <a:solidFill>
                <a:srgbClr val="FF0000"/>
              </a:solidFill>
            </a:rPr>
            <a:t>c</a:t>
          </a:r>
          <a:r>
            <a:rPr lang="en-IN" sz="2400" b="0" i="0" kern="1200" dirty="0"/>
            <a:t>hloride</a:t>
          </a:r>
          <a:r>
            <a:rPr lang="en-IN" sz="2400" kern="1200" dirty="0">
              <a:latin typeface="Arial" panose="020B0604020202020204" pitchFamily="34" charset="0"/>
              <a:cs typeface="Arial" panose="020B0604020202020204" pitchFamily="34" charset="0"/>
            </a:rPr>
            <a:t>), Chloramine</a:t>
          </a:r>
        </a:p>
      </dsp:txBody>
      <dsp:txXfrm>
        <a:off x="49347" y="4669059"/>
        <a:ext cx="9287677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5A3A6-7F6B-44D3-8365-CBCE85A626D1}" type="datetimeFigureOut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FD9BC-9D7D-45A2-961C-D12C3F3979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620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5B0A5-C88B-45C2-9BEC-2B3E5136F389}" type="datetimeFigureOut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484F-728D-4DC1-9D99-3B7B7B7FD83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1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A2B5D-A67D-49B5-A66A-061BB6A3046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59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5484F-728D-4DC1-9D99-3B7B7B7FD831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80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0784-B75B-4CB7-8896-43D9BCBB2656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70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441A-1D7E-4284-9D47-BD1E676805D7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7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7D31-B543-4246-A9EE-B1A1913B4D30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05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3F5-DF0F-40E8-81FC-126E0E48C9F9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61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AB46-4192-4399-B460-CA2201A054B9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B70A-0A62-4287-907A-5B4C72B3529B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4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2B37-9EDB-44F6-BFF7-0C921B952C74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70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E879-431C-496F-85FA-90A07C0C9074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734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649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ECD8-06B2-4B2F-A593-B42220CC1489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070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E684-BD70-49A8-9E29-467928D79D71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Copyright @ Mr. Z G Khan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57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"/>
            <a:ext cx="1507067" cy="1130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437" y="69474"/>
            <a:ext cx="1443567" cy="99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7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s://www.youtube.com/channel/UCsQae74-x4t5iYK02iPRTxA?view_as=subscriber" TargetMode="External"/><Relationship Id="rId5" Type="http://schemas.openxmlformats.org/officeDocument/2006/relationships/hyperlink" Target="https://khanzamir5588.wixsite.com/zamir" TargetMode="External"/><Relationship Id="rId4" Type="http://schemas.openxmlformats.org/officeDocument/2006/relationships/hyperlink" Target="mailto:khanzamir.5588@g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806391" y="5408297"/>
            <a:ext cx="3180838" cy="54292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35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5484" y="111443"/>
            <a:ext cx="6858000" cy="591826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Benzene and its derivatives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67123"/>
            <a:ext cx="9144000" cy="957262"/>
          </a:xfrm>
        </p:spPr>
        <p:txBody>
          <a:bodyPr>
            <a:no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N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N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Zamir G Khan </a:t>
            </a:r>
          </a:p>
          <a:p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</a:t>
            </a:r>
          </a:p>
          <a:p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R Patel Institute of Pharmaceutical Education and Research Shirpur, Dist. Dhule, (M.S) 425405</a:t>
            </a:r>
          </a:p>
          <a:p>
            <a:endParaRPr lang="en-I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50327" y="5414964"/>
            <a:ext cx="3136902" cy="542924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1"/>
          </a:p>
        </p:txBody>
      </p:sp>
      <p:sp>
        <p:nvSpPr>
          <p:cNvPr id="5" name="Oval 4"/>
          <p:cNvSpPr/>
          <p:nvPr/>
        </p:nvSpPr>
        <p:spPr>
          <a:xfrm>
            <a:off x="4806386" y="5400678"/>
            <a:ext cx="628651" cy="5715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1"/>
          </a:p>
        </p:txBody>
      </p:sp>
      <p:pic>
        <p:nvPicPr>
          <p:cNvPr id="16" name="Picture 2" descr="https://www.clipartmax.com/png/full/318-3189437_1-answer-benzene-3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832" y="995920"/>
            <a:ext cx="2156347" cy="24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089364"/>
      </p:ext>
    </p:extLst>
  </p:cSld>
  <p:clrMapOvr>
    <a:masterClrMapping/>
  </p:clrMapOvr>
  <p:transition spd="slow" advClick="0" advTm="326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277 L 0.21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374573" y="1421175"/>
            <a:ext cx="114685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Nature of groups: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Electron releasing </a:t>
            </a:r>
            <a:r>
              <a:rPr lang="en-IN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group (+</a:t>
            </a:r>
            <a:r>
              <a:rPr lang="en-IN" sz="2400" dirty="0">
                <a:solidFill>
                  <a:schemeClr val="accent5"/>
                </a:solidFill>
                <a:latin typeface="Bell MT" pitchFamily="18" charset="0"/>
                <a:cs typeface="Arial" pitchFamily="34" charset="0"/>
              </a:rPr>
              <a:t>I</a:t>
            </a:r>
            <a:r>
              <a:rPr lang="en-IN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) (+R):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-OH, -NH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-NHR, -NR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-CH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-OCH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-Cl, -Br, -I, -F</a:t>
            </a:r>
          </a:p>
          <a:p>
            <a:pPr marL="457200" indent="-457200" algn="just">
              <a:lnSpc>
                <a:spcPct val="150000"/>
              </a:lnSpc>
            </a:pPr>
            <a:endParaRPr lang="en-IN" sz="24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IN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Electron withdrawing group (-</a:t>
            </a:r>
            <a:r>
              <a:rPr lang="en-IN" sz="2400" dirty="0">
                <a:solidFill>
                  <a:schemeClr val="accent5"/>
                </a:solidFill>
                <a:latin typeface="Bell MT" pitchFamily="18" charset="0"/>
                <a:cs typeface="Arial" pitchFamily="34" charset="0"/>
              </a:rPr>
              <a:t>I</a:t>
            </a:r>
            <a:r>
              <a:rPr lang="en-IN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) (-R):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IN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-NO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-CN, -C=O, -CHO, -COOH, -COOR,-SO</a:t>
            </a:r>
            <a:r>
              <a:rPr lang="en-IN" sz="2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I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IN" sz="24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endParaRPr lang="en-IN" sz="24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</a:pPr>
            <a:endParaRPr lang="en-I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629347" y="241835"/>
            <a:ext cx="730841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Effect of group on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pic>
        <p:nvPicPr>
          <p:cNvPr id="1026" name="Picture 2" descr="C:\Users\Mr. Zamir Khan\Documents\Zoom\2020-07-13 10.59.07 Third B Pharmacy's Personal Meeting Room 6889922823\Whiteboard[1]-01.png"/>
          <p:cNvPicPr>
            <a:picLocks noChangeAspect="1" noChangeArrowheads="1"/>
          </p:cNvPicPr>
          <p:nvPr/>
        </p:nvPicPr>
        <p:blipFill>
          <a:blip r:embed="rId2"/>
          <a:srcRect b="43352"/>
          <a:stretch>
            <a:fillRect/>
          </a:stretch>
        </p:blipFill>
        <p:spPr bwMode="auto">
          <a:xfrm>
            <a:off x="698499" y="1397001"/>
            <a:ext cx="10920587" cy="347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2050" name="Picture 2" descr="C:\Users\Mr. Zamir Khan\Documents\Zoom\2020-07-13 10.59.07 Third B Pharmacy's Personal Meeting Room 6889922823\Whiteboard[2]-01.png"/>
          <p:cNvPicPr>
            <a:picLocks noChangeAspect="1" noChangeArrowheads="1"/>
          </p:cNvPicPr>
          <p:nvPr/>
        </p:nvPicPr>
        <p:blipFill>
          <a:blip r:embed="rId2"/>
          <a:srcRect r="19488" b="28126"/>
          <a:stretch>
            <a:fillRect/>
          </a:stretch>
        </p:blipFill>
        <p:spPr bwMode="auto">
          <a:xfrm>
            <a:off x="961588" y="1119187"/>
            <a:ext cx="10493812" cy="49006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29347" y="241835"/>
            <a:ext cx="730841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Effect of group on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13</a:t>
            </a:fld>
            <a:endParaRPr lang="en-IN"/>
          </a:p>
        </p:txBody>
      </p:sp>
      <p:pic>
        <p:nvPicPr>
          <p:cNvPr id="3074" name="Picture 2" descr="C:\Users\Mr. Zamir Khan\Documents\Zoom\2020-07-13 10.59.07 Third B Pharmacy's Personal Meeting Room 6889922823\Whiteboard[3]-01.png"/>
          <p:cNvPicPr>
            <a:picLocks noChangeAspect="1" noChangeArrowheads="1"/>
          </p:cNvPicPr>
          <p:nvPr/>
        </p:nvPicPr>
        <p:blipFill>
          <a:blip r:embed="rId2"/>
          <a:srcRect t="6242" r="23229"/>
          <a:stretch>
            <a:fillRect/>
          </a:stretch>
        </p:blipFill>
        <p:spPr bwMode="auto">
          <a:xfrm>
            <a:off x="1155700" y="894281"/>
            <a:ext cx="10147300" cy="55192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1247" y="50800"/>
            <a:ext cx="730841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Effect of group on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591247" y="50800"/>
            <a:ext cx="730841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Effect of group on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pic>
        <p:nvPicPr>
          <p:cNvPr id="4098" name="Picture 2" descr="C:\Users\Mr. Zamir Khan\Documents\Zoom\2020-07-13 10.59.07 Third B Pharmacy's Personal Meeting Room 6889922823\Whiteboard[4]-01.png"/>
          <p:cNvPicPr>
            <a:picLocks noChangeAspect="1" noChangeArrowheads="1"/>
          </p:cNvPicPr>
          <p:nvPr/>
        </p:nvPicPr>
        <p:blipFill>
          <a:blip r:embed="rId2"/>
          <a:srcRect t="7115" r="23852"/>
          <a:stretch>
            <a:fillRect/>
          </a:stretch>
        </p:blipFill>
        <p:spPr bwMode="auto">
          <a:xfrm>
            <a:off x="1308100" y="1308101"/>
            <a:ext cx="9690100" cy="481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030097" y="127000"/>
            <a:ext cx="613180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Chlorination of methylbenzene</a:t>
            </a:r>
            <a:endParaRPr lang="en-IN" sz="24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1644575" y="1744856"/>
            <a:ext cx="8758889" cy="2122960"/>
            <a:chOff x="1034975" y="1998856"/>
            <a:chExt cx="8758889" cy="2122960"/>
          </a:xfrm>
        </p:grpSpPr>
        <p:sp>
          <p:nvSpPr>
            <p:cNvPr id="10" name="TextBox 9"/>
            <p:cNvSpPr txBox="1"/>
            <p:nvPr/>
          </p:nvSpPr>
          <p:spPr>
            <a:xfrm>
              <a:off x="1212553" y="2415268"/>
              <a:ext cx="603050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IN" sz="180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grpSp>
          <p:nvGrpSpPr>
            <p:cNvPr id="12" name="moleculeGroup"/>
            <p:cNvGrpSpPr/>
            <p:nvPr/>
          </p:nvGrpSpPr>
          <p:grpSpPr>
            <a:xfrm>
              <a:off x="1034975" y="2818677"/>
              <a:ext cx="667047" cy="678334"/>
              <a:chOff x="47500" y="47500"/>
              <a:chExt cx="812531" cy="938257"/>
            </a:xfrm>
          </p:grpSpPr>
          <p:sp>
            <p:nvSpPr>
              <p:cNvPr id="67" name="BondLine2"/>
              <p:cNvSpPr/>
              <p:nvPr/>
            </p:nvSpPr>
            <p:spPr>
              <a:xfrm>
                <a:off x="47500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8" name="BondLine3"/>
              <p:cNvSpPr/>
              <p:nvPr/>
            </p:nvSpPr>
            <p:spPr>
              <a:xfrm>
                <a:off x="141321" y="155839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312444" y="0"/>
                    </a:moveTo>
                    <a:lnTo>
                      <a:pt x="0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9" name="BondLine4"/>
              <p:cNvSpPr/>
              <p:nvPr/>
            </p:nvSpPr>
            <p:spPr>
              <a:xfrm>
                <a:off x="453765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0" name="BondLine5"/>
              <p:cNvSpPr/>
              <p:nvPr/>
            </p:nvSpPr>
            <p:spPr>
              <a:xfrm>
                <a:off x="47500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1" name="BondLine6"/>
              <p:cNvSpPr/>
              <p:nvPr/>
            </p:nvSpPr>
            <p:spPr>
              <a:xfrm>
                <a:off x="47500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2" name="BondLine7"/>
              <p:cNvSpPr/>
              <p:nvPr/>
            </p:nvSpPr>
            <p:spPr>
              <a:xfrm>
                <a:off x="141321" y="697023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0" y="0"/>
                    </a:moveTo>
                    <a:lnTo>
                      <a:pt x="312444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3" name="BondLine8"/>
              <p:cNvSpPr/>
              <p:nvPr/>
            </p:nvSpPr>
            <p:spPr>
              <a:xfrm>
                <a:off x="453765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4" name="BondLine9"/>
              <p:cNvSpPr/>
              <p:nvPr/>
            </p:nvSpPr>
            <p:spPr>
              <a:xfrm>
                <a:off x="860031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5" name="BondLine10"/>
              <p:cNvSpPr/>
              <p:nvPr/>
            </p:nvSpPr>
            <p:spPr>
              <a:xfrm>
                <a:off x="766207" y="336235"/>
                <a:ext cx="0" cy="360787"/>
              </a:xfrm>
              <a:custGeom>
                <a:avLst/>
                <a:gdLst/>
                <a:ahLst/>
                <a:cxnLst/>
                <a:rect l="l" t="t" r="r" b="b"/>
                <a:pathLst>
                  <a:path h="360787">
                    <a:moveTo>
                      <a:pt x="0" y="0"/>
                    </a:moveTo>
                    <a:lnTo>
                      <a:pt x="0" y="360787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</p:grpSp>
        <p:grpSp>
          <p:nvGrpSpPr>
            <p:cNvPr id="13" name="Group 35"/>
            <p:cNvGrpSpPr/>
            <p:nvPr/>
          </p:nvGrpSpPr>
          <p:grpSpPr>
            <a:xfrm>
              <a:off x="3022600" y="2709965"/>
              <a:ext cx="2407481" cy="502764"/>
              <a:chOff x="1897039" y="1788322"/>
              <a:chExt cx="3589361" cy="579104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1897039" y="2367426"/>
                <a:ext cx="358936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2954733" y="1788322"/>
                <a:ext cx="1156195" cy="531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FeCl</a:t>
                </a:r>
                <a:r>
                  <a:rPr lang="en-IN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4" name="moleculeGroup"/>
            <p:cNvGrpSpPr/>
            <p:nvPr/>
          </p:nvGrpSpPr>
          <p:grpSpPr>
            <a:xfrm>
              <a:off x="6001462" y="2541473"/>
              <a:ext cx="667047" cy="678334"/>
              <a:chOff x="47500" y="47500"/>
              <a:chExt cx="812531" cy="938257"/>
            </a:xfrm>
          </p:grpSpPr>
          <p:sp>
            <p:nvSpPr>
              <p:cNvPr id="55" name="BondLine2"/>
              <p:cNvSpPr/>
              <p:nvPr/>
            </p:nvSpPr>
            <p:spPr>
              <a:xfrm>
                <a:off x="47500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56" name="BondLine3"/>
              <p:cNvSpPr/>
              <p:nvPr/>
            </p:nvSpPr>
            <p:spPr>
              <a:xfrm>
                <a:off x="141321" y="155839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312444" y="0"/>
                    </a:moveTo>
                    <a:lnTo>
                      <a:pt x="0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57" name="BondLine4"/>
              <p:cNvSpPr/>
              <p:nvPr/>
            </p:nvSpPr>
            <p:spPr>
              <a:xfrm>
                <a:off x="453765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58" name="BondLine5"/>
              <p:cNvSpPr/>
              <p:nvPr/>
            </p:nvSpPr>
            <p:spPr>
              <a:xfrm>
                <a:off x="47500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59" name="BondLine6"/>
              <p:cNvSpPr/>
              <p:nvPr/>
            </p:nvSpPr>
            <p:spPr>
              <a:xfrm>
                <a:off x="47500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0" name="BondLine7"/>
              <p:cNvSpPr/>
              <p:nvPr/>
            </p:nvSpPr>
            <p:spPr>
              <a:xfrm>
                <a:off x="141321" y="697023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0" y="0"/>
                    </a:moveTo>
                    <a:lnTo>
                      <a:pt x="312444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1" name="BondLine8"/>
              <p:cNvSpPr/>
              <p:nvPr/>
            </p:nvSpPr>
            <p:spPr>
              <a:xfrm>
                <a:off x="453765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2" name="BondLine9"/>
              <p:cNvSpPr/>
              <p:nvPr/>
            </p:nvSpPr>
            <p:spPr>
              <a:xfrm>
                <a:off x="860031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3" name="BondLine10"/>
              <p:cNvSpPr/>
              <p:nvPr/>
            </p:nvSpPr>
            <p:spPr>
              <a:xfrm>
                <a:off x="766207" y="336235"/>
                <a:ext cx="0" cy="360787"/>
              </a:xfrm>
              <a:custGeom>
                <a:avLst/>
                <a:gdLst/>
                <a:ahLst/>
                <a:cxnLst/>
                <a:rect l="l" t="t" r="r" b="b"/>
                <a:pathLst>
                  <a:path h="360787">
                    <a:moveTo>
                      <a:pt x="0" y="0"/>
                    </a:moveTo>
                    <a:lnTo>
                      <a:pt x="0" y="360787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V="1">
              <a:off x="6330046" y="2399577"/>
              <a:ext cx="0" cy="141896"/>
            </a:xfrm>
            <a:prstGeom prst="line">
              <a:avLst/>
            </a:prstGeom>
            <a:ln w="952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55771" y="2087012"/>
              <a:ext cx="603050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IN" sz="180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1365312" y="2664332"/>
              <a:ext cx="0" cy="141896"/>
            </a:xfrm>
            <a:prstGeom prst="line">
              <a:avLst/>
            </a:prstGeom>
            <a:ln w="952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710135" y="2256597"/>
              <a:ext cx="402674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lang="en-IN" sz="180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6663958" y="2586454"/>
              <a:ext cx="173221" cy="124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168"/>
            <p:cNvGrpSpPr/>
            <p:nvPr/>
          </p:nvGrpSpPr>
          <p:grpSpPr>
            <a:xfrm>
              <a:off x="8151419" y="1998856"/>
              <a:ext cx="768557" cy="1732224"/>
              <a:chOff x="4358253" y="4121967"/>
              <a:chExt cx="812427" cy="1995245"/>
            </a:xfrm>
          </p:grpSpPr>
          <p:grpSp>
            <p:nvGrpSpPr>
              <p:cNvPr id="39" name="Group 167"/>
              <p:cNvGrpSpPr/>
              <p:nvPr/>
            </p:nvGrpSpPr>
            <p:grpSpPr>
              <a:xfrm>
                <a:off x="4768141" y="4517000"/>
                <a:ext cx="0" cy="1265036"/>
                <a:chOff x="4768141" y="4517000"/>
                <a:chExt cx="0" cy="1265036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4768141" y="4517000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4768141" y="5618594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165"/>
              <p:cNvGrpSpPr/>
              <p:nvPr/>
            </p:nvGrpSpPr>
            <p:grpSpPr>
              <a:xfrm>
                <a:off x="4358253" y="4121967"/>
                <a:ext cx="812427" cy="1995245"/>
                <a:chOff x="4358253" y="4121967"/>
                <a:chExt cx="812427" cy="1995245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4514019" y="4121967"/>
                  <a:ext cx="637473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CH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473968" y="5691653"/>
                  <a:ext cx="42565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Cl</a:t>
                  </a:r>
                  <a:endParaRPr lang="en-IN" sz="1801" baseline="-25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" name="moleculeGroup"/>
                <p:cNvGrpSpPr/>
                <p:nvPr/>
              </p:nvGrpSpPr>
              <p:grpSpPr>
                <a:xfrm>
                  <a:off x="4358253" y="4680442"/>
                  <a:ext cx="812427" cy="938153"/>
                  <a:chOff x="47500" y="47500"/>
                  <a:chExt cx="812531" cy="938257"/>
                </a:xfrm>
              </p:grpSpPr>
              <p:sp>
                <p:nvSpPr>
                  <p:cNvPr id="44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5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6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7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8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9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0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1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2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</p:grpSp>
        </p:grpSp>
        <p:sp>
          <p:nvSpPr>
            <p:cNvPr id="23" name="TextBox 22"/>
            <p:cNvSpPr txBox="1"/>
            <p:nvPr/>
          </p:nvSpPr>
          <p:spPr>
            <a:xfrm>
              <a:off x="7408241" y="2738429"/>
              <a:ext cx="300082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/>
                <a:t>+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1866" y="3389293"/>
              <a:ext cx="1826142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o-</a:t>
              </a:r>
              <a:r>
                <a:rPr lang="en-IN" sz="1801" dirty="0" err="1">
                  <a:latin typeface="Arial" panose="020B0604020202020204" pitchFamily="34" charset="0"/>
                  <a:cs typeface="Arial" panose="020B0604020202020204" pitchFamily="34" charset="0"/>
                </a:rPr>
                <a:t>Chlorotoluene</a:t>
              </a:r>
              <a:endParaRPr lang="en-IN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67723" y="3752356"/>
              <a:ext cx="1826141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p-</a:t>
              </a:r>
              <a:r>
                <a:rPr lang="en-IN" sz="1801" dirty="0" err="1">
                  <a:latin typeface="Arial" panose="020B0604020202020204" pitchFamily="34" charset="0"/>
                  <a:cs typeface="Arial" panose="020B0604020202020204" pitchFamily="34" charset="0"/>
                </a:rPr>
                <a:t>Chlorotoluene</a:t>
              </a:r>
              <a:endParaRPr lang="en-IN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921841" y="2941629"/>
              <a:ext cx="300082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/>
                <a:t>+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379041" y="2928929"/>
              <a:ext cx="439544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/>
                <a:t>Cl</a:t>
              </a:r>
              <a:r>
                <a:rPr lang="en-IN" sz="1801" baseline="-25000" dirty="0"/>
                <a:t>2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435053" y="4459968"/>
            <a:ext cx="4941114" cy="1537860"/>
            <a:chOff x="2507953" y="4396468"/>
            <a:chExt cx="4941114" cy="1537860"/>
          </a:xfrm>
          <a:solidFill>
            <a:srgbClr val="00B050"/>
          </a:solidFill>
        </p:grpSpPr>
        <p:sp>
          <p:nvSpPr>
            <p:cNvPr id="79" name="TextBox 78"/>
            <p:cNvSpPr txBox="1"/>
            <p:nvPr/>
          </p:nvSpPr>
          <p:spPr>
            <a:xfrm>
              <a:off x="2507953" y="5044168"/>
              <a:ext cx="603050" cy="36946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IN" sz="180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V="1">
              <a:off x="3302000" y="4610100"/>
              <a:ext cx="1752600" cy="55880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3314700" y="5372100"/>
              <a:ext cx="1803400" cy="36830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5213053" y="4396468"/>
              <a:ext cx="1595309" cy="36946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Ring activator</a:t>
              </a:r>
              <a:endParaRPr lang="en-IN" sz="180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263853" y="5564868"/>
              <a:ext cx="2185214" cy="36946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Ortho Para Director</a:t>
              </a:r>
              <a:endParaRPr lang="en-IN" sz="180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16</a:t>
            </a:fld>
            <a:endParaRPr lang="en-IN"/>
          </a:p>
        </p:txBody>
      </p:sp>
      <p:grpSp>
        <p:nvGrpSpPr>
          <p:cNvPr id="4" name="Group 3"/>
          <p:cNvGrpSpPr/>
          <p:nvPr/>
        </p:nvGrpSpPr>
        <p:grpSpPr>
          <a:xfrm>
            <a:off x="1326298" y="1435101"/>
            <a:ext cx="9001769" cy="3368408"/>
            <a:chOff x="215867" y="2611188"/>
            <a:chExt cx="8912379" cy="3499345"/>
          </a:xfrm>
        </p:grpSpPr>
        <p:grpSp>
          <p:nvGrpSpPr>
            <p:cNvPr id="5" name="Group 176"/>
            <p:cNvGrpSpPr/>
            <p:nvPr/>
          </p:nvGrpSpPr>
          <p:grpSpPr>
            <a:xfrm>
              <a:off x="215867" y="2611188"/>
              <a:ext cx="8214262" cy="2071483"/>
              <a:chOff x="786634" y="2093053"/>
              <a:chExt cx="8214262" cy="2071483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53524" y="2093053"/>
                <a:ext cx="651029" cy="425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lang="en-IN" sz="180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grpSp>
            <p:nvGrpSpPr>
              <p:cNvPr id="10" name="Group 181"/>
              <p:cNvGrpSpPr/>
              <p:nvPr/>
            </p:nvGrpSpPr>
            <p:grpSpPr>
              <a:xfrm>
                <a:off x="786634" y="2169291"/>
                <a:ext cx="8214262" cy="1995245"/>
                <a:chOff x="786634" y="2169291"/>
                <a:chExt cx="8214262" cy="1995245"/>
              </a:xfrm>
            </p:grpSpPr>
            <p:grpSp>
              <p:nvGrpSpPr>
                <p:cNvPr id="11" name="moleculeGroup"/>
                <p:cNvGrpSpPr/>
                <p:nvPr/>
              </p:nvGrpSpPr>
              <p:grpSpPr>
                <a:xfrm>
                  <a:off x="786634" y="2630857"/>
                  <a:ext cx="705123" cy="781332"/>
                  <a:chOff x="47500" y="47500"/>
                  <a:chExt cx="812531" cy="938257"/>
                </a:xfrm>
              </p:grpSpPr>
              <p:sp>
                <p:nvSpPr>
                  <p:cNvPr id="66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7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8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9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0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1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2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3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4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grpSp>
              <p:nvGrpSpPr>
                <p:cNvPr id="12" name="Group 183"/>
                <p:cNvGrpSpPr/>
                <p:nvPr/>
              </p:nvGrpSpPr>
              <p:grpSpPr>
                <a:xfrm>
                  <a:off x="1681477" y="2934179"/>
                  <a:ext cx="3133594" cy="1099633"/>
                  <a:chOff x="1875941" y="1734125"/>
                  <a:chExt cx="3610459" cy="1099633"/>
                </a:xfrm>
              </p:grpSpPr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1897039" y="2367426"/>
                    <a:ext cx="3589361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875941" y="1734125"/>
                    <a:ext cx="3588848" cy="6384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Conc. HNO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+H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2071943" y="2408346"/>
                    <a:ext cx="2556043" cy="4254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90</a:t>
                    </a:r>
                    <a:r>
                      <a:rPr lang="en-IN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</a:t>
                    </a:r>
                    <a:r>
                      <a:rPr lang="en-IN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C-100</a:t>
                    </a:r>
                    <a:r>
                      <a:rPr lang="en-IN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</a:t>
                    </a:r>
                    <a:r>
                      <a:rPr lang="en-IN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C, reflux</a:t>
                    </a:r>
                    <a:endParaRPr lang="en-IN" baseline="30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" name="moleculeGroup"/>
                <p:cNvGrpSpPr/>
                <p:nvPr/>
              </p:nvGrpSpPr>
              <p:grpSpPr>
                <a:xfrm>
                  <a:off x="5177418" y="2794299"/>
                  <a:ext cx="705123" cy="781332"/>
                  <a:chOff x="47500" y="47500"/>
                  <a:chExt cx="812531" cy="938257"/>
                </a:xfrm>
              </p:grpSpPr>
              <p:sp>
                <p:nvSpPr>
                  <p:cNvPr id="54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5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6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7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8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9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0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1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2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524758" y="263085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5234827" y="2270833"/>
                  <a:ext cx="65102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1135827" y="245307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5926543" y="2466167"/>
                  <a:ext cx="65102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5877731" y="2846110"/>
                  <a:ext cx="183109" cy="14352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90"/>
                <p:cNvGrpSpPr/>
                <p:nvPr/>
              </p:nvGrpSpPr>
              <p:grpSpPr>
                <a:xfrm>
                  <a:off x="8188469" y="2169291"/>
                  <a:ext cx="812427" cy="1995245"/>
                  <a:chOff x="4358253" y="4121967"/>
                  <a:chExt cx="812427" cy="1995245"/>
                </a:xfrm>
              </p:grpSpPr>
              <p:grpSp>
                <p:nvGrpSpPr>
                  <p:cNvPr id="38" name="Group 209"/>
                  <p:cNvGrpSpPr/>
                  <p:nvPr/>
                </p:nvGrpSpPr>
                <p:grpSpPr>
                  <a:xfrm>
                    <a:off x="4768141" y="4517000"/>
                    <a:ext cx="0" cy="1265036"/>
                    <a:chOff x="4768141" y="4517000"/>
                    <a:chExt cx="0" cy="1265036"/>
                  </a:xfrm>
                </p:grpSpPr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4768141" y="4517000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flipV="1">
                      <a:off x="4768141" y="5618594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9" name="Group 210"/>
                  <p:cNvGrpSpPr/>
                  <p:nvPr/>
                </p:nvGrpSpPr>
                <p:grpSpPr>
                  <a:xfrm>
                    <a:off x="4358253" y="4121967"/>
                    <a:ext cx="812427" cy="1995245"/>
                    <a:chOff x="4358253" y="4121967"/>
                    <a:chExt cx="812427" cy="1995245"/>
                  </a:xfrm>
                </p:grpSpPr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4514019" y="4121967"/>
                      <a:ext cx="651028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4473966" y="5691653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42" name="moleculeGroup"/>
                    <p:cNvGrpSpPr/>
                    <p:nvPr/>
                  </p:nvGrpSpPr>
                  <p:grpSpPr>
                    <a:xfrm>
                      <a:off x="4358253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43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4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5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6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7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8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49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50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51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</p:grpSp>
            <p:grpSp>
              <p:nvGrpSpPr>
                <p:cNvPr id="20" name="Group 191"/>
                <p:cNvGrpSpPr/>
                <p:nvPr/>
              </p:nvGrpSpPr>
              <p:grpSpPr>
                <a:xfrm>
                  <a:off x="6537183" y="2190621"/>
                  <a:ext cx="1665607" cy="1652131"/>
                  <a:chOff x="1966722" y="4121966"/>
                  <a:chExt cx="1665607" cy="1652131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2374433" y="4517000"/>
                    <a:ext cx="0" cy="163442"/>
                  </a:xfrm>
                  <a:prstGeom prst="line">
                    <a:avLst/>
                  </a:prstGeom>
                  <a:ln w="952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4" name="Group 195"/>
                  <p:cNvGrpSpPr/>
                  <p:nvPr/>
                </p:nvGrpSpPr>
                <p:grpSpPr>
                  <a:xfrm>
                    <a:off x="1966722" y="4121966"/>
                    <a:ext cx="1665607" cy="1652131"/>
                    <a:chOff x="1966722" y="4121966"/>
                    <a:chExt cx="1665607" cy="1652131"/>
                  </a:xfrm>
                </p:grpSpPr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2120312" y="4121966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2981300" y="5348538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28" name="moleculeGroup"/>
                    <p:cNvGrpSpPr/>
                    <p:nvPr/>
                  </p:nvGrpSpPr>
                  <p:grpSpPr>
                    <a:xfrm>
                      <a:off x="1966722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29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0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1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2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3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4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5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6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37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783427" y="5384058"/>
                    <a:ext cx="263473" cy="14979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5978950" y="3003833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765342" y="3021161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3999676" y="4463300"/>
              <a:ext cx="2011715" cy="744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o-dinitrobenzene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(6.4%)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91967" y="5365774"/>
              <a:ext cx="2079495" cy="744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m-dinitrobenzene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(93.3%)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44058" y="4736421"/>
              <a:ext cx="1884188" cy="671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p-dinitrobenzene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(0.3%)</a:t>
              </a:r>
            </a:p>
          </p:txBody>
        </p:sp>
      </p:grpSp>
      <p:sp>
        <p:nvSpPr>
          <p:cNvPr id="75" name="Rectangle 74"/>
          <p:cNvSpPr/>
          <p:nvPr/>
        </p:nvSpPr>
        <p:spPr>
          <a:xfrm>
            <a:off x="3452364" y="177800"/>
            <a:ext cx="5312673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Nitration of Nitrobenzene</a:t>
            </a:r>
            <a:endParaRPr lang="en-IN" sz="2400" b="1" dirty="0"/>
          </a:p>
        </p:txBody>
      </p:sp>
      <p:grpSp>
        <p:nvGrpSpPr>
          <p:cNvPr id="76" name="Group 75"/>
          <p:cNvGrpSpPr/>
          <p:nvPr/>
        </p:nvGrpSpPr>
        <p:grpSpPr>
          <a:xfrm>
            <a:off x="3663653" y="4904468"/>
            <a:ext cx="4556889" cy="1537860"/>
            <a:chOff x="2507953" y="4396468"/>
            <a:chExt cx="4556889" cy="1537860"/>
          </a:xfrm>
          <a:solidFill>
            <a:srgbClr val="00B050"/>
          </a:solidFill>
        </p:grpSpPr>
        <p:sp>
          <p:nvSpPr>
            <p:cNvPr id="77" name="TextBox 76"/>
            <p:cNvSpPr txBox="1"/>
            <p:nvPr/>
          </p:nvSpPr>
          <p:spPr>
            <a:xfrm>
              <a:off x="2507953" y="5044169"/>
              <a:ext cx="615874" cy="36946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r>
                <a:rPr lang="en-IN" sz="180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3302000" y="4610100"/>
              <a:ext cx="1752600" cy="55880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3314700" y="5372100"/>
              <a:ext cx="1803400" cy="36830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213053" y="4396468"/>
              <a:ext cx="1851789" cy="36946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Ring deactivator</a:t>
              </a:r>
              <a:endParaRPr lang="en-IN" sz="180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63853" y="5564868"/>
              <a:ext cx="1569660" cy="36946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Meta Director</a:t>
              </a:r>
              <a:endParaRPr lang="en-IN" sz="180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140430" y="241300"/>
            <a:ext cx="791114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Halogens are ortho para director but </a:t>
            </a: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deactivator</a:t>
            </a:r>
            <a:endParaRPr lang="en-IN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:\@POC-II\Lectures\2020-07-15 11.48.20 Third B Pharmacy's Personal Meeting Room 6889922823\Whiteboard[5]-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0" y="1138625"/>
            <a:ext cx="9182100" cy="480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2792" y="1082337"/>
            <a:ext cx="5829300" cy="1446552"/>
          </a:xfrm>
          <a:prstGeom prst="rect">
            <a:avLst/>
          </a:prstGeom>
          <a:noFill/>
        </p:spPr>
        <p:txBody>
          <a:bodyPr wrap="square" lIns="91440" tIns="45721" rIns="91440" bIns="45721">
            <a:sp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4052" y="4026583"/>
            <a:ext cx="8229600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801" b="1" dirty="0">
                <a:latin typeface="Book Antiqua" pitchFamily="18" charset="0"/>
                <a:cs typeface="Andalus" pitchFamily="18" charset="-78"/>
              </a:rPr>
              <a:t>Mr. Z. G. Khan, Assist. Professor, H R Patel Institute of Pharmaceutical Education and Research Shirpur, Dist Dhule (M.S) 425 405 </a:t>
            </a:r>
          </a:p>
          <a:p>
            <a:pPr algn="ctr"/>
            <a:endParaRPr lang="en-IN" sz="1801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sz="1801" b="1" dirty="0">
                <a:latin typeface="Book Antiqua" pitchFamily="18" charset="0"/>
                <a:cs typeface="Andalus" pitchFamily="18" charset="-78"/>
              </a:rPr>
              <a:t>Email: </a:t>
            </a:r>
            <a:r>
              <a:rPr lang="en-IN" sz="1801" b="1" dirty="0">
                <a:latin typeface="Book Antiqua" pitchFamily="18" charset="0"/>
                <a:cs typeface="Andalus" pitchFamily="18" charset="-78"/>
                <a:hlinkClick r:id="rId4"/>
              </a:rPr>
              <a:t>khanzamir.5588@gmail.com</a:t>
            </a:r>
            <a:endParaRPr lang="en-IN" sz="1801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sz="1801" b="1" dirty="0">
                <a:latin typeface="Book Antiqua" pitchFamily="18" charset="0"/>
                <a:cs typeface="Andalus" pitchFamily="18" charset="-78"/>
              </a:rPr>
              <a:t>Webpage: </a:t>
            </a:r>
            <a:r>
              <a:rPr lang="en-IN" sz="1801" dirty="0">
                <a:hlinkClick r:id="rId5"/>
              </a:rPr>
              <a:t>https://khanzamir5588.wixsite.com/zamir</a:t>
            </a:r>
            <a:endParaRPr lang="en-IN" sz="1801" dirty="0"/>
          </a:p>
          <a:p>
            <a:pPr algn="ctr"/>
            <a:r>
              <a:rPr lang="en-IN" sz="1801" b="1" dirty="0"/>
              <a:t>YouTube Channel:</a:t>
            </a:r>
            <a:r>
              <a:rPr lang="en-IN" sz="1801" dirty="0"/>
              <a:t> </a:t>
            </a:r>
            <a:r>
              <a:rPr lang="en-IN" sz="1801" dirty="0">
                <a:hlinkClick r:id="rId6"/>
              </a:rPr>
              <a:t>https://www.youtube.com/channel/UCsQae74-x4t5iYK02iPRTxA?view_as=subscriber</a:t>
            </a:r>
            <a:endParaRPr lang="en-IN" sz="1801" b="1" dirty="0">
              <a:latin typeface="Book Antiqua" pitchFamily="18" charset="0"/>
              <a:cs typeface="Andalus" pitchFamily="18" charset="-78"/>
            </a:endParaRPr>
          </a:p>
          <a:p>
            <a:pPr algn="ctr"/>
            <a:r>
              <a:rPr lang="en-IN" sz="1801" b="1" dirty="0">
                <a:latin typeface="Book Antiqua" pitchFamily="18" charset="0"/>
                <a:cs typeface="Andalus" pitchFamily="18" charset="-78"/>
              </a:rPr>
              <a:t>Whatsapp: +91 9890 044 661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C10C-21D7-4712-9D85-82DE839C2451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18</a:t>
            </a:fld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61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7"/>
    </mc:Choice>
    <mc:Fallback xmlns="">
      <p:transition spd="slow" advTm="72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41041090"/>
              </p:ext>
            </p:extLst>
          </p:nvPr>
        </p:nvGraphicFramePr>
        <p:xfrm>
          <a:off x="4152901" y="314331"/>
          <a:ext cx="4043364" cy="461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4820501"/>
              </p:ext>
            </p:extLst>
          </p:nvPr>
        </p:nvGraphicFramePr>
        <p:xfrm>
          <a:off x="1399142" y="726140"/>
          <a:ext cx="9386371" cy="577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B96D-3D2E-4044-99AC-1FA7E1700038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06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6"/>
    </mc:Choice>
    <mc:Fallback xmlns="">
      <p:transition spd="slow" advTm="64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F828E6-0EC2-46E4-AA1A-01DA98314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>
                                            <p:graphicEl>
                                              <a:dgm id="{2AF828E6-0EC2-46E4-AA1A-01DA98314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15FC01D-AC00-4478-8C96-CB2CA04FF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F15FC01D-AC00-4478-8C96-CB2CA04FF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D8D7A0C-5164-4082-A04E-A0B6BF56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FD8D7A0C-5164-4082-A04E-A0B6BF56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9B9718-E36A-4123-A6E7-80405775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>
                                            <p:graphicEl>
                                              <a:dgm id="{C29B9718-E36A-4123-A6E7-804057755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54CE02-4E2A-4852-9FA5-8184D1CCCB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7354CE02-4E2A-4852-9FA5-8184D1CCCB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8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3</a:t>
            </a:fld>
            <a:endParaRPr lang="en-IN"/>
          </a:p>
        </p:txBody>
      </p:sp>
      <p:grpSp>
        <p:nvGrpSpPr>
          <p:cNvPr id="129" name="Group 128"/>
          <p:cNvGrpSpPr/>
          <p:nvPr/>
        </p:nvGrpSpPr>
        <p:grpSpPr>
          <a:xfrm>
            <a:off x="1967513" y="1228859"/>
            <a:ext cx="5871390" cy="1566683"/>
            <a:chOff x="844923" y="1285692"/>
            <a:chExt cx="5871392" cy="1566683"/>
          </a:xfrm>
        </p:grpSpPr>
        <p:grpSp>
          <p:nvGrpSpPr>
            <p:cNvPr id="4" name="moleculeGroup"/>
            <p:cNvGrpSpPr/>
            <p:nvPr/>
          </p:nvGrpSpPr>
          <p:grpSpPr>
            <a:xfrm>
              <a:off x="844923" y="1717976"/>
              <a:ext cx="812427" cy="938153"/>
              <a:chOff x="47500" y="47500"/>
              <a:chExt cx="812531" cy="938257"/>
            </a:xfrm>
          </p:grpSpPr>
          <p:sp>
            <p:nvSpPr>
              <p:cNvPr id="5" name="BondLine2"/>
              <p:cNvSpPr/>
              <p:nvPr/>
            </p:nvSpPr>
            <p:spPr>
              <a:xfrm>
                <a:off x="47500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6" name="BondLine3"/>
              <p:cNvSpPr/>
              <p:nvPr/>
            </p:nvSpPr>
            <p:spPr>
              <a:xfrm>
                <a:off x="141321" y="155839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312444" y="0"/>
                    </a:moveTo>
                    <a:lnTo>
                      <a:pt x="0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7" name="BondLine4"/>
              <p:cNvSpPr/>
              <p:nvPr/>
            </p:nvSpPr>
            <p:spPr>
              <a:xfrm>
                <a:off x="453765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8" name="BondLine5"/>
              <p:cNvSpPr/>
              <p:nvPr/>
            </p:nvSpPr>
            <p:spPr>
              <a:xfrm>
                <a:off x="47500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9" name="BondLine6"/>
              <p:cNvSpPr/>
              <p:nvPr/>
            </p:nvSpPr>
            <p:spPr>
              <a:xfrm>
                <a:off x="47500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10" name="BondLine7"/>
              <p:cNvSpPr/>
              <p:nvPr/>
            </p:nvSpPr>
            <p:spPr>
              <a:xfrm>
                <a:off x="141321" y="697023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0" y="0"/>
                    </a:moveTo>
                    <a:lnTo>
                      <a:pt x="312444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11" name="BondLine8"/>
              <p:cNvSpPr/>
              <p:nvPr/>
            </p:nvSpPr>
            <p:spPr>
              <a:xfrm>
                <a:off x="453765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12" name="BondLine9"/>
              <p:cNvSpPr/>
              <p:nvPr/>
            </p:nvSpPr>
            <p:spPr>
              <a:xfrm>
                <a:off x="860031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13" name="BondLine10"/>
              <p:cNvSpPr/>
              <p:nvPr/>
            </p:nvSpPr>
            <p:spPr>
              <a:xfrm>
                <a:off x="766207" y="336235"/>
                <a:ext cx="0" cy="360787"/>
              </a:xfrm>
              <a:custGeom>
                <a:avLst/>
                <a:gdLst/>
                <a:ahLst/>
                <a:cxnLst/>
                <a:rect l="l" t="t" r="r" b="b"/>
                <a:pathLst>
                  <a:path h="360787">
                    <a:moveTo>
                      <a:pt x="0" y="0"/>
                    </a:moveTo>
                    <a:lnTo>
                      <a:pt x="0" y="360787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1875941" y="1835245"/>
              <a:ext cx="3610459" cy="532181"/>
              <a:chOff x="1875941" y="1835245"/>
              <a:chExt cx="3610459" cy="532181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1897039" y="2367426"/>
                <a:ext cx="358936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875941" y="1835245"/>
                <a:ext cx="3490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Electrophilic substitution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903888" y="1285692"/>
              <a:ext cx="812427" cy="1566683"/>
              <a:chOff x="5726088" y="1133292"/>
              <a:chExt cx="812427" cy="1566683"/>
            </a:xfrm>
          </p:grpSpPr>
          <p:grpSp>
            <p:nvGrpSpPr>
              <p:cNvPr id="56" name="moleculeGroup"/>
              <p:cNvGrpSpPr/>
              <p:nvPr/>
            </p:nvGrpSpPr>
            <p:grpSpPr>
              <a:xfrm>
                <a:off x="5726088" y="1761822"/>
                <a:ext cx="812427" cy="938153"/>
                <a:chOff x="47500" y="47500"/>
                <a:chExt cx="812531" cy="938257"/>
              </a:xfrm>
            </p:grpSpPr>
            <p:sp>
              <p:nvSpPr>
                <p:cNvPr id="59" name="BondLine2"/>
                <p:cNvSpPr/>
                <p:nvPr/>
              </p:nvSpPr>
              <p:spPr>
                <a:xfrm>
                  <a:off x="47500" y="47500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406265" y="0"/>
                      </a:moveTo>
                      <a:lnTo>
                        <a:pt x="0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0" name="BondLine3"/>
                <p:cNvSpPr/>
                <p:nvPr/>
              </p:nvSpPr>
              <p:spPr>
                <a:xfrm>
                  <a:off x="141321" y="155839"/>
                  <a:ext cx="312444" cy="1803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44" h="180394">
                      <a:moveTo>
                        <a:pt x="312444" y="0"/>
                      </a:moveTo>
                      <a:lnTo>
                        <a:pt x="0" y="18039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1" name="BondLine4"/>
                <p:cNvSpPr/>
                <p:nvPr/>
              </p:nvSpPr>
              <p:spPr>
                <a:xfrm>
                  <a:off x="453765" y="47500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0" y="0"/>
                      </a:moveTo>
                      <a:lnTo>
                        <a:pt x="406265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2" name="BondLine5"/>
                <p:cNvSpPr/>
                <p:nvPr/>
              </p:nvSpPr>
              <p:spPr>
                <a:xfrm>
                  <a:off x="47500" y="282064"/>
                  <a:ext cx="0" cy="469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469129">
                      <a:moveTo>
                        <a:pt x="0" y="0"/>
                      </a:moveTo>
                      <a:lnTo>
                        <a:pt x="0" y="469129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3" name="BondLine6"/>
                <p:cNvSpPr/>
                <p:nvPr/>
              </p:nvSpPr>
              <p:spPr>
                <a:xfrm>
                  <a:off x="47500" y="751193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0" y="0"/>
                      </a:moveTo>
                      <a:lnTo>
                        <a:pt x="406265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4" name="BondLine7"/>
                <p:cNvSpPr/>
                <p:nvPr/>
              </p:nvSpPr>
              <p:spPr>
                <a:xfrm>
                  <a:off x="141321" y="697023"/>
                  <a:ext cx="312444" cy="1803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44" h="180394">
                      <a:moveTo>
                        <a:pt x="0" y="0"/>
                      </a:moveTo>
                      <a:lnTo>
                        <a:pt x="312444" y="18039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5" name="BondLine8"/>
                <p:cNvSpPr/>
                <p:nvPr/>
              </p:nvSpPr>
              <p:spPr>
                <a:xfrm>
                  <a:off x="453765" y="751193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406265" y="0"/>
                      </a:moveTo>
                      <a:lnTo>
                        <a:pt x="0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6" name="BondLine9"/>
                <p:cNvSpPr/>
                <p:nvPr/>
              </p:nvSpPr>
              <p:spPr>
                <a:xfrm>
                  <a:off x="860031" y="282064"/>
                  <a:ext cx="0" cy="469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469129">
                      <a:moveTo>
                        <a:pt x="0" y="0"/>
                      </a:moveTo>
                      <a:lnTo>
                        <a:pt x="0" y="469129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67" name="BondLine10"/>
                <p:cNvSpPr/>
                <p:nvPr/>
              </p:nvSpPr>
              <p:spPr>
                <a:xfrm>
                  <a:off x="766207" y="336235"/>
                  <a:ext cx="0" cy="3607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60787">
                      <a:moveTo>
                        <a:pt x="0" y="0"/>
                      </a:moveTo>
                      <a:lnTo>
                        <a:pt x="0" y="360787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</p:grpSp>
          <p:cxnSp>
            <p:nvCxnSpPr>
              <p:cNvPr id="57" name="Straight Connector 56"/>
              <p:cNvCxnSpPr/>
              <p:nvPr/>
            </p:nvCxnSpPr>
            <p:spPr>
              <a:xfrm flipV="1">
                <a:off x="6126286" y="1565576"/>
                <a:ext cx="0" cy="196246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5937375" y="1133292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</p:grpSp>
      </p:grpSp>
      <p:sp>
        <p:nvSpPr>
          <p:cNvPr id="131" name="Rectangle 130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1956697" y="2820677"/>
            <a:ext cx="8711309" cy="3550003"/>
            <a:chOff x="432693" y="3089873"/>
            <a:chExt cx="8711307" cy="3550004"/>
          </a:xfrm>
        </p:grpSpPr>
        <p:grpSp>
          <p:nvGrpSpPr>
            <p:cNvPr id="130" name="Group 129"/>
            <p:cNvGrpSpPr/>
            <p:nvPr/>
          </p:nvGrpSpPr>
          <p:grpSpPr>
            <a:xfrm>
              <a:off x="432693" y="3089873"/>
              <a:ext cx="8104025" cy="2330891"/>
              <a:chOff x="844922" y="3352647"/>
              <a:chExt cx="8104025" cy="2330891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844922" y="3352647"/>
                <a:ext cx="812427" cy="1729780"/>
                <a:chOff x="5726088" y="970195"/>
                <a:chExt cx="812427" cy="1729780"/>
              </a:xfrm>
            </p:grpSpPr>
            <p:grpSp>
              <p:nvGrpSpPr>
                <p:cNvPr id="22" name="moleculeGroup"/>
                <p:cNvGrpSpPr/>
                <p:nvPr/>
              </p:nvGrpSpPr>
              <p:grpSpPr>
                <a:xfrm>
                  <a:off x="5726088" y="1761822"/>
                  <a:ext cx="812427" cy="938153"/>
                  <a:chOff x="47500" y="47500"/>
                  <a:chExt cx="812531" cy="938257"/>
                </a:xfrm>
              </p:grpSpPr>
              <p:sp>
                <p:nvSpPr>
                  <p:cNvPr id="23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5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6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7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8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9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30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31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6126286" y="1380252"/>
                  <a:ext cx="0" cy="381570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5931361" y="970195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</a:t>
                  </a: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1875940" y="4315708"/>
                <a:ext cx="3610459" cy="532181"/>
                <a:chOff x="1875941" y="1835245"/>
                <a:chExt cx="3610459" cy="532181"/>
              </a:xfrm>
            </p:grpSpPr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1897039" y="2367426"/>
                  <a:ext cx="3589361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/>
                <p:cNvSpPr txBox="1"/>
                <p:nvPr/>
              </p:nvSpPr>
              <p:spPr>
                <a:xfrm>
                  <a:off x="1875941" y="1835245"/>
                  <a:ext cx="34900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Electrophilic substitution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5897872" y="3654388"/>
                <a:ext cx="812427" cy="1729780"/>
                <a:chOff x="5726088" y="970195"/>
                <a:chExt cx="812427" cy="1729780"/>
              </a:xfrm>
            </p:grpSpPr>
            <p:grpSp>
              <p:nvGrpSpPr>
                <p:cNvPr id="73" name="moleculeGroup"/>
                <p:cNvGrpSpPr/>
                <p:nvPr/>
              </p:nvGrpSpPr>
              <p:grpSpPr>
                <a:xfrm>
                  <a:off x="5726088" y="1761822"/>
                  <a:ext cx="812427" cy="938153"/>
                  <a:chOff x="47500" y="47500"/>
                  <a:chExt cx="812531" cy="938257"/>
                </a:xfrm>
              </p:grpSpPr>
              <p:sp>
                <p:nvSpPr>
                  <p:cNvPr id="76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7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8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79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80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81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82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83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84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6126286" y="1380252"/>
                  <a:ext cx="0" cy="381570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5931361" y="970195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</a:t>
                  </a:r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8136520" y="3698394"/>
                <a:ext cx="812427" cy="1729780"/>
                <a:chOff x="5726088" y="970195"/>
                <a:chExt cx="812427" cy="1729780"/>
              </a:xfrm>
            </p:grpSpPr>
            <p:grpSp>
              <p:nvGrpSpPr>
                <p:cNvPr id="86" name="moleculeGroup"/>
                <p:cNvGrpSpPr/>
                <p:nvPr/>
              </p:nvGrpSpPr>
              <p:grpSpPr>
                <a:xfrm>
                  <a:off x="5726088" y="1761822"/>
                  <a:ext cx="812427" cy="938153"/>
                  <a:chOff x="47500" y="47500"/>
                  <a:chExt cx="812531" cy="938257"/>
                </a:xfrm>
              </p:grpSpPr>
              <p:sp>
                <p:nvSpPr>
                  <p:cNvPr id="89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0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1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2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3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4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5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6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97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6126286" y="1380252"/>
                  <a:ext cx="0" cy="381570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8" name="TextBox 87"/>
                <p:cNvSpPr txBox="1"/>
                <p:nvPr/>
              </p:nvSpPr>
              <p:spPr>
                <a:xfrm>
                  <a:off x="5931361" y="970195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</a:t>
                  </a: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7044639" y="3681650"/>
                <a:ext cx="812427" cy="1729780"/>
                <a:chOff x="5726088" y="970195"/>
                <a:chExt cx="812427" cy="1729780"/>
              </a:xfrm>
            </p:grpSpPr>
            <p:grpSp>
              <p:nvGrpSpPr>
                <p:cNvPr id="99" name="moleculeGroup"/>
                <p:cNvGrpSpPr/>
                <p:nvPr/>
              </p:nvGrpSpPr>
              <p:grpSpPr>
                <a:xfrm>
                  <a:off x="5726088" y="1761822"/>
                  <a:ext cx="812427" cy="938153"/>
                  <a:chOff x="47500" y="47500"/>
                  <a:chExt cx="812531" cy="938257"/>
                </a:xfrm>
              </p:grpSpPr>
              <p:sp>
                <p:nvSpPr>
                  <p:cNvPr id="102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3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4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5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6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7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8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09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110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6126286" y="1380252"/>
                  <a:ext cx="0" cy="381570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TextBox 100"/>
                <p:cNvSpPr txBox="1"/>
                <p:nvPr/>
              </p:nvSpPr>
              <p:spPr>
                <a:xfrm>
                  <a:off x="5931361" y="970195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</a:t>
                  </a:r>
                </a:p>
              </p:txBody>
            </p:sp>
          </p:grpSp>
          <p:cxnSp>
            <p:nvCxnSpPr>
              <p:cNvPr id="112" name="Straight Connector 111"/>
              <p:cNvCxnSpPr/>
              <p:nvPr/>
            </p:nvCxnSpPr>
            <p:spPr>
              <a:xfrm flipV="1">
                <a:off x="6710298" y="4500911"/>
                <a:ext cx="231431" cy="17088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857064" y="5167642"/>
                <a:ext cx="251045" cy="1522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541481" y="5428174"/>
                <a:ext cx="0" cy="23443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6854805" y="4210126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7921363" y="5221873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8341792" y="5558091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49714" y="5173913"/>
              <a:ext cx="1672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>
                  <a:latin typeface="Arial" panose="020B0604020202020204" pitchFamily="34" charset="0"/>
                  <a:cs typeface="Arial" panose="020B0604020202020204" pitchFamily="34" charset="0"/>
                </a:rPr>
                <a:t>Ortho (1,2)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204258" y="5763273"/>
              <a:ext cx="15872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>
                  <a:latin typeface="Arial" panose="020B0604020202020204" pitchFamily="34" charset="0"/>
                  <a:cs typeface="Arial" panose="020B0604020202020204" pitchFamily="34" charset="0"/>
                </a:rPr>
                <a:t>Meta (1,3)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590370" y="6178212"/>
              <a:ext cx="1553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dirty="0">
                  <a:latin typeface="Arial" panose="020B0604020202020204" pitchFamily="34" charset="0"/>
                  <a:cs typeface="Arial" panose="020B0604020202020204" pitchFamily="34" charset="0"/>
                </a:rPr>
                <a:t>Para (1,4)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306096" y="4503226"/>
              <a:ext cx="300082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/>
                <a:t>+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452620" y="4503543"/>
              <a:ext cx="300082" cy="369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80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114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374573" y="1421175"/>
            <a:ext cx="11468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Electrophilic substitution reaction results in formation of monosubstituted benzene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Electrophilic substitution reaction of monosubstituted benzene results in formation of three possible disubstituted benzene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With respect to the group already present, reaction results in formation of three possible disubstituted benzene (</a:t>
            </a:r>
            <a:r>
              <a:rPr lang="en-IN" sz="2400" i="1" dirty="0">
                <a:latin typeface="Arial" pitchFamily="34" charset="0"/>
                <a:cs typeface="Arial" pitchFamily="34" charset="0"/>
              </a:rPr>
              <a:t>o, m, p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5</a:t>
            </a:fld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1702062" y="167129"/>
            <a:ext cx="5430980" cy="1628718"/>
            <a:chOff x="844923" y="1285692"/>
            <a:chExt cx="6566244" cy="2181696"/>
          </a:xfrm>
        </p:grpSpPr>
        <p:grpSp>
          <p:nvGrpSpPr>
            <p:cNvPr id="5" name="moleculeGroup"/>
            <p:cNvGrpSpPr/>
            <p:nvPr/>
          </p:nvGrpSpPr>
          <p:grpSpPr>
            <a:xfrm>
              <a:off x="844923" y="1717976"/>
              <a:ext cx="812427" cy="938153"/>
              <a:chOff x="47500" y="47500"/>
              <a:chExt cx="812531" cy="938257"/>
            </a:xfrm>
          </p:grpSpPr>
          <p:sp>
            <p:nvSpPr>
              <p:cNvPr id="22" name="BondLine2"/>
              <p:cNvSpPr/>
              <p:nvPr/>
            </p:nvSpPr>
            <p:spPr>
              <a:xfrm>
                <a:off x="47500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3" name="BondLine3"/>
              <p:cNvSpPr/>
              <p:nvPr/>
            </p:nvSpPr>
            <p:spPr>
              <a:xfrm>
                <a:off x="141321" y="155839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312444" y="0"/>
                    </a:moveTo>
                    <a:lnTo>
                      <a:pt x="0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4" name="BondLine4"/>
              <p:cNvSpPr/>
              <p:nvPr/>
            </p:nvSpPr>
            <p:spPr>
              <a:xfrm>
                <a:off x="453765" y="47500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5" name="BondLine5"/>
              <p:cNvSpPr/>
              <p:nvPr/>
            </p:nvSpPr>
            <p:spPr>
              <a:xfrm>
                <a:off x="47500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6" name="BondLine6"/>
              <p:cNvSpPr/>
              <p:nvPr/>
            </p:nvSpPr>
            <p:spPr>
              <a:xfrm>
                <a:off x="47500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0" y="0"/>
                    </a:moveTo>
                    <a:lnTo>
                      <a:pt x="406265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7" name="BondLine7"/>
              <p:cNvSpPr/>
              <p:nvPr/>
            </p:nvSpPr>
            <p:spPr>
              <a:xfrm>
                <a:off x="141321" y="697023"/>
                <a:ext cx="312444" cy="180394"/>
              </a:xfrm>
              <a:custGeom>
                <a:avLst/>
                <a:gdLst/>
                <a:ahLst/>
                <a:cxnLst/>
                <a:rect l="l" t="t" r="r" b="b"/>
                <a:pathLst>
                  <a:path w="312444" h="180394">
                    <a:moveTo>
                      <a:pt x="0" y="0"/>
                    </a:moveTo>
                    <a:lnTo>
                      <a:pt x="312444" y="18039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8" name="BondLine8"/>
              <p:cNvSpPr/>
              <p:nvPr/>
            </p:nvSpPr>
            <p:spPr>
              <a:xfrm>
                <a:off x="453765" y="751193"/>
                <a:ext cx="406265" cy="234564"/>
              </a:xfrm>
              <a:custGeom>
                <a:avLst/>
                <a:gdLst/>
                <a:ahLst/>
                <a:cxnLst/>
                <a:rect l="l" t="t" r="r" b="b"/>
                <a:pathLst>
                  <a:path w="406265" h="234564">
                    <a:moveTo>
                      <a:pt x="406265" y="0"/>
                    </a:moveTo>
                    <a:lnTo>
                      <a:pt x="0" y="234564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29" name="BondLine9"/>
              <p:cNvSpPr/>
              <p:nvPr/>
            </p:nvSpPr>
            <p:spPr>
              <a:xfrm>
                <a:off x="860031" y="282064"/>
                <a:ext cx="0" cy="469129"/>
              </a:xfrm>
              <a:custGeom>
                <a:avLst/>
                <a:gdLst/>
                <a:ahLst/>
                <a:cxnLst/>
                <a:rect l="l" t="t" r="r" b="b"/>
                <a:pathLst>
                  <a:path h="469129">
                    <a:moveTo>
                      <a:pt x="0" y="0"/>
                    </a:moveTo>
                    <a:lnTo>
                      <a:pt x="0" y="469129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  <p:sp>
            <p:nvSpPr>
              <p:cNvPr id="30" name="BondLine10"/>
              <p:cNvSpPr/>
              <p:nvPr/>
            </p:nvSpPr>
            <p:spPr>
              <a:xfrm>
                <a:off x="766207" y="336235"/>
                <a:ext cx="0" cy="360787"/>
              </a:xfrm>
              <a:custGeom>
                <a:avLst/>
                <a:gdLst/>
                <a:ahLst/>
                <a:cxnLst/>
                <a:rect l="l" t="t" r="r" b="b"/>
                <a:pathLst>
                  <a:path h="360787">
                    <a:moveTo>
                      <a:pt x="0" y="0"/>
                    </a:moveTo>
                    <a:lnTo>
                      <a:pt x="0" y="360787"/>
                    </a:lnTo>
                  </a:path>
                </a:pathLst>
              </a:custGeom>
              <a:ln w="9525" cap="rnd">
                <a:solidFill>
                  <a:srgbClr val="000000">
                    <a:alpha val="100000"/>
                  </a:srgb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/>
              <a:lstStyle/>
              <a:p>
                <a:endParaRPr lang="en-IN" sz="1801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841592" y="1775523"/>
              <a:ext cx="5569575" cy="1691865"/>
              <a:chOff x="1841592" y="1775523"/>
              <a:chExt cx="5569575" cy="1691865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1897039" y="2367426"/>
                <a:ext cx="358936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41592" y="1775523"/>
                <a:ext cx="3562590" cy="618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Conc. HNO</a:t>
                </a:r>
                <a:r>
                  <a:rPr lang="en-IN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+H</a:t>
                </a:r>
                <a:r>
                  <a:rPr lang="en-IN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</a:t>
                </a:r>
                <a:r>
                  <a:rPr lang="en-IN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595690" y="2408348"/>
                <a:ext cx="1891960" cy="618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  <a:r>
                  <a:rPr lang="en-IN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C, 1 hr</a:t>
                </a:r>
                <a:endParaRPr lang="en-IN" sz="2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528898" y="2972490"/>
                <a:ext cx="1882269" cy="49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Nitrobenzene</a:t>
                </a:r>
                <a:endParaRPr lang="en-IN" sz="180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903888" y="1285692"/>
              <a:ext cx="985189" cy="1566683"/>
              <a:chOff x="5726088" y="1133292"/>
              <a:chExt cx="985189" cy="1566683"/>
            </a:xfrm>
          </p:grpSpPr>
          <p:grpSp>
            <p:nvGrpSpPr>
              <p:cNvPr id="8" name="moleculeGroup"/>
              <p:cNvGrpSpPr/>
              <p:nvPr/>
            </p:nvGrpSpPr>
            <p:grpSpPr>
              <a:xfrm>
                <a:off x="5726088" y="1761822"/>
                <a:ext cx="812427" cy="938153"/>
                <a:chOff x="47500" y="47500"/>
                <a:chExt cx="812531" cy="938257"/>
              </a:xfrm>
            </p:grpSpPr>
            <p:sp>
              <p:nvSpPr>
                <p:cNvPr id="11" name="BondLine2"/>
                <p:cNvSpPr/>
                <p:nvPr/>
              </p:nvSpPr>
              <p:spPr>
                <a:xfrm>
                  <a:off x="47500" y="47500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406265" y="0"/>
                      </a:moveTo>
                      <a:lnTo>
                        <a:pt x="0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2" name="BondLine3"/>
                <p:cNvSpPr/>
                <p:nvPr/>
              </p:nvSpPr>
              <p:spPr>
                <a:xfrm>
                  <a:off x="141321" y="155839"/>
                  <a:ext cx="312444" cy="1803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44" h="180394">
                      <a:moveTo>
                        <a:pt x="312444" y="0"/>
                      </a:moveTo>
                      <a:lnTo>
                        <a:pt x="0" y="18039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3" name="BondLine4"/>
                <p:cNvSpPr/>
                <p:nvPr/>
              </p:nvSpPr>
              <p:spPr>
                <a:xfrm>
                  <a:off x="453765" y="47500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0" y="0"/>
                      </a:moveTo>
                      <a:lnTo>
                        <a:pt x="406265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4" name="BondLine5"/>
                <p:cNvSpPr/>
                <p:nvPr/>
              </p:nvSpPr>
              <p:spPr>
                <a:xfrm>
                  <a:off x="47500" y="282064"/>
                  <a:ext cx="0" cy="469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469129">
                      <a:moveTo>
                        <a:pt x="0" y="0"/>
                      </a:moveTo>
                      <a:lnTo>
                        <a:pt x="0" y="469129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5" name="BondLine6"/>
                <p:cNvSpPr/>
                <p:nvPr/>
              </p:nvSpPr>
              <p:spPr>
                <a:xfrm>
                  <a:off x="47500" y="751193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0" y="0"/>
                      </a:moveTo>
                      <a:lnTo>
                        <a:pt x="406265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6" name="BondLine7"/>
                <p:cNvSpPr/>
                <p:nvPr/>
              </p:nvSpPr>
              <p:spPr>
                <a:xfrm>
                  <a:off x="141321" y="697023"/>
                  <a:ext cx="312444" cy="1803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444" h="180394">
                      <a:moveTo>
                        <a:pt x="0" y="0"/>
                      </a:moveTo>
                      <a:lnTo>
                        <a:pt x="312444" y="18039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7" name="BondLine8"/>
                <p:cNvSpPr/>
                <p:nvPr/>
              </p:nvSpPr>
              <p:spPr>
                <a:xfrm>
                  <a:off x="453765" y="751193"/>
                  <a:ext cx="406265" cy="234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265" h="234564">
                      <a:moveTo>
                        <a:pt x="406265" y="0"/>
                      </a:moveTo>
                      <a:lnTo>
                        <a:pt x="0" y="234564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8" name="BondLine9"/>
                <p:cNvSpPr/>
                <p:nvPr/>
              </p:nvSpPr>
              <p:spPr>
                <a:xfrm>
                  <a:off x="860031" y="282064"/>
                  <a:ext cx="0" cy="469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469129">
                      <a:moveTo>
                        <a:pt x="0" y="0"/>
                      </a:moveTo>
                      <a:lnTo>
                        <a:pt x="0" y="469129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  <p:sp>
              <p:nvSpPr>
                <p:cNvPr id="19" name="BondLine10"/>
                <p:cNvSpPr/>
                <p:nvPr/>
              </p:nvSpPr>
              <p:spPr>
                <a:xfrm>
                  <a:off x="766207" y="336235"/>
                  <a:ext cx="0" cy="3607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60787">
                      <a:moveTo>
                        <a:pt x="0" y="0"/>
                      </a:moveTo>
                      <a:lnTo>
                        <a:pt x="0" y="360787"/>
                      </a:lnTo>
                    </a:path>
                  </a:pathLst>
                </a:custGeom>
                <a:ln w="9525" cap="rnd">
                  <a:solidFill>
                    <a:srgbClr val="000000">
                      <a:alpha val="100000"/>
                    </a:srgb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en-IN" sz="1801"/>
                </a:p>
              </p:txBody>
            </p:sp>
          </p:grpSp>
          <p:cxnSp>
            <p:nvCxnSpPr>
              <p:cNvPr id="9" name="Straight Connector 8"/>
              <p:cNvCxnSpPr/>
              <p:nvPr/>
            </p:nvCxnSpPr>
            <p:spPr>
              <a:xfrm flipV="1">
                <a:off x="6126286" y="1565576"/>
                <a:ext cx="0" cy="196246"/>
              </a:xfrm>
              <a:prstGeom prst="line">
                <a:avLst/>
              </a:prstGeom>
              <a:ln w="952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792236" y="1133292"/>
                <a:ext cx="919041" cy="618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lang="en-IN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175" name="Group 174"/>
          <p:cNvGrpSpPr/>
          <p:nvPr/>
        </p:nvGrpSpPr>
        <p:grpSpPr>
          <a:xfrm>
            <a:off x="1733475" y="1996168"/>
            <a:ext cx="8299457" cy="2402775"/>
            <a:chOff x="215867" y="2611188"/>
            <a:chExt cx="8773200" cy="2767613"/>
          </a:xfrm>
        </p:grpSpPr>
        <p:grpSp>
          <p:nvGrpSpPr>
            <p:cNvPr id="171" name="Group 170"/>
            <p:cNvGrpSpPr/>
            <p:nvPr/>
          </p:nvGrpSpPr>
          <p:grpSpPr>
            <a:xfrm>
              <a:off x="215867" y="2611188"/>
              <a:ext cx="8214262" cy="2071483"/>
              <a:chOff x="786634" y="2093053"/>
              <a:chExt cx="8214262" cy="2071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853524" y="2093053"/>
                <a:ext cx="637473" cy="425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CH</a:t>
                </a:r>
                <a:r>
                  <a:rPr lang="en-IN" sz="180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786634" y="2169291"/>
                <a:ext cx="8214262" cy="1995245"/>
                <a:chOff x="786634" y="2169291"/>
                <a:chExt cx="8214262" cy="1995245"/>
              </a:xfrm>
            </p:grpSpPr>
            <p:grpSp>
              <p:nvGrpSpPr>
                <p:cNvPr id="35" name="moleculeGroup"/>
                <p:cNvGrpSpPr/>
                <p:nvPr/>
              </p:nvGrpSpPr>
              <p:grpSpPr>
                <a:xfrm>
                  <a:off x="786634" y="2630857"/>
                  <a:ext cx="705123" cy="781333"/>
                  <a:chOff x="47500" y="47500"/>
                  <a:chExt cx="812531" cy="938257"/>
                </a:xfrm>
              </p:grpSpPr>
              <p:sp>
                <p:nvSpPr>
                  <p:cNvPr id="54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5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6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7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8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59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0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1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62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637763" y="2665075"/>
                  <a:ext cx="3177308" cy="1072514"/>
                  <a:chOff x="1825575" y="1759065"/>
                  <a:chExt cx="3660825" cy="1287778"/>
                </a:xfrm>
              </p:grpSpPr>
              <p:cxnSp>
                <p:nvCxnSpPr>
                  <p:cNvPr id="50" name="Straight Arrow Connector 49"/>
                  <p:cNvCxnSpPr/>
                  <p:nvPr/>
                </p:nvCxnSpPr>
                <p:spPr>
                  <a:xfrm>
                    <a:off x="1897039" y="2367426"/>
                    <a:ext cx="3589361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825575" y="1759065"/>
                    <a:ext cx="3588848" cy="6384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Conc. HNO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+H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595689" y="2408349"/>
                    <a:ext cx="2489663" cy="6384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60</a:t>
                    </a:r>
                    <a:r>
                      <a:rPr lang="en-IN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C, 10 min.</a:t>
                    </a:r>
                    <a:endParaRPr lang="en-IN" sz="2400" baseline="30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" name="moleculeGroup"/>
                <p:cNvGrpSpPr/>
                <p:nvPr/>
              </p:nvGrpSpPr>
              <p:grpSpPr>
                <a:xfrm>
                  <a:off x="5177418" y="2794299"/>
                  <a:ext cx="705123" cy="781333"/>
                  <a:chOff x="47500" y="47500"/>
                  <a:chExt cx="812531" cy="938257"/>
                </a:xfrm>
              </p:grpSpPr>
              <p:sp>
                <p:nvSpPr>
                  <p:cNvPr id="41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2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3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4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5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6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7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8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49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5524758" y="263085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5234828" y="2270833"/>
                  <a:ext cx="637473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CH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1135827" y="245307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TextBox 128"/>
                <p:cNvSpPr txBox="1"/>
                <p:nvPr/>
              </p:nvSpPr>
              <p:spPr>
                <a:xfrm>
                  <a:off x="5926543" y="2466167"/>
                  <a:ext cx="65102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127" name="Straight Connector 126"/>
                <p:cNvCxnSpPr/>
                <p:nvPr/>
              </p:nvCxnSpPr>
              <p:spPr>
                <a:xfrm flipV="1">
                  <a:off x="5877731" y="2846110"/>
                  <a:ext cx="183109" cy="14352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9" name="Group 168"/>
                <p:cNvGrpSpPr/>
                <p:nvPr/>
              </p:nvGrpSpPr>
              <p:grpSpPr>
                <a:xfrm>
                  <a:off x="8188469" y="2169291"/>
                  <a:ext cx="812427" cy="1995245"/>
                  <a:chOff x="4358253" y="4121967"/>
                  <a:chExt cx="812427" cy="1995245"/>
                </a:xfrm>
              </p:grpSpPr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4768141" y="4517000"/>
                    <a:ext cx="0" cy="1265036"/>
                    <a:chOff x="4768141" y="4517000"/>
                    <a:chExt cx="0" cy="1265036"/>
                  </a:xfrm>
                </p:grpSpPr>
                <p:cxnSp>
                  <p:nvCxnSpPr>
                    <p:cNvPr id="159" name="Straight Connector 158"/>
                    <p:cNvCxnSpPr/>
                    <p:nvPr/>
                  </p:nvCxnSpPr>
                  <p:spPr>
                    <a:xfrm flipV="1">
                      <a:off x="4768141" y="4517000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flipV="1">
                      <a:off x="4768141" y="5618594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4358253" y="4121967"/>
                    <a:ext cx="812427" cy="1995245"/>
                    <a:chOff x="4358253" y="4121967"/>
                    <a:chExt cx="812427" cy="1995245"/>
                  </a:xfrm>
                </p:grpSpPr>
                <p:sp>
                  <p:nvSpPr>
                    <p:cNvPr id="158" name="TextBox 157"/>
                    <p:cNvSpPr txBox="1"/>
                    <p:nvPr/>
                  </p:nvSpPr>
                  <p:spPr>
                    <a:xfrm>
                      <a:off x="4514019" y="4121967"/>
                      <a:ext cx="637473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62" name="TextBox 161"/>
                    <p:cNvSpPr txBox="1"/>
                    <p:nvPr/>
                  </p:nvSpPr>
                  <p:spPr>
                    <a:xfrm>
                      <a:off x="4473969" y="5691653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140" name="moleculeGroup"/>
                    <p:cNvGrpSpPr/>
                    <p:nvPr/>
                  </p:nvGrpSpPr>
                  <p:grpSpPr>
                    <a:xfrm>
                      <a:off x="4358253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141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2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3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4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5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6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7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8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49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6537183" y="2190621"/>
                  <a:ext cx="1665607" cy="1652131"/>
                  <a:chOff x="1966722" y="4121966"/>
                  <a:chExt cx="1665607" cy="1652131"/>
                </a:xfrm>
              </p:grpSpPr>
              <p:cxnSp>
                <p:nvCxnSpPr>
                  <p:cNvPr id="152" name="Straight Connector 151"/>
                  <p:cNvCxnSpPr/>
                  <p:nvPr/>
                </p:nvCxnSpPr>
                <p:spPr>
                  <a:xfrm flipV="1">
                    <a:off x="2374433" y="4517000"/>
                    <a:ext cx="0" cy="163442"/>
                  </a:xfrm>
                  <a:prstGeom prst="line">
                    <a:avLst/>
                  </a:prstGeom>
                  <a:ln w="952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1966722" y="4121966"/>
                    <a:ext cx="1665607" cy="1652131"/>
                    <a:chOff x="1966722" y="4121966"/>
                    <a:chExt cx="1665607" cy="1652131"/>
                  </a:xfrm>
                </p:grpSpPr>
                <p:sp>
                  <p:nvSpPr>
                    <p:cNvPr id="150" name="TextBox 149"/>
                    <p:cNvSpPr txBox="1"/>
                    <p:nvPr/>
                  </p:nvSpPr>
                  <p:spPr>
                    <a:xfrm>
                      <a:off x="2120312" y="4121966"/>
                      <a:ext cx="637473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51" name="TextBox 150"/>
                    <p:cNvSpPr txBox="1"/>
                    <p:nvPr/>
                  </p:nvSpPr>
                  <p:spPr>
                    <a:xfrm>
                      <a:off x="2981300" y="5348538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130" name="moleculeGroup"/>
                    <p:cNvGrpSpPr/>
                    <p:nvPr/>
                  </p:nvGrpSpPr>
                  <p:grpSpPr>
                    <a:xfrm>
                      <a:off x="1966722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131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2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3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4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5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6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7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8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139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783427" y="5384058"/>
                    <a:ext cx="263473" cy="14979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3" name="TextBox 162"/>
                <p:cNvSpPr txBox="1"/>
                <p:nvPr/>
              </p:nvSpPr>
              <p:spPr>
                <a:xfrm>
                  <a:off x="5978953" y="3003833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7765342" y="3021161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</p:grpSp>
        </p:grpSp>
        <p:sp>
          <p:nvSpPr>
            <p:cNvPr id="172" name="TextBox 171"/>
            <p:cNvSpPr txBox="1"/>
            <p:nvPr/>
          </p:nvSpPr>
          <p:spPr>
            <a:xfrm>
              <a:off x="4116276" y="4215845"/>
              <a:ext cx="1686371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o-</a:t>
              </a:r>
              <a:r>
                <a:rPr lang="en-IN" sz="1801" dirty="0" err="1">
                  <a:latin typeface="Arial" panose="020B0604020202020204" pitchFamily="34" charset="0"/>
                  <a:cs typeface="Arial" panose="020B0604020202020204" pitchFamily="34" charset="0"/>
                </a:rPr>
                <a:t>nitrotoluene</a:t>
              </a:r>
              <a:endParaRPr lang="en-IN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(57%)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654636" y="4245714"/>
              <a:ext cx="1754151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m-</a:t>
              </a:r>
              <a:r>
                <a:rPr lang="en-IN" sz="1801" dirty="0" err="1">
                  <a:latin typeface="Arial" panose="020B0604020202020204" pitchFamily="34" charset="0"/>
                  <a:cs typeface="Arial" panose="020B0604020202020204" pitchFamily="34" charset="0"/>
                </a:rPr>
                <a:t>nitrotoluene</a:t>
              </a:r>
              <a:endParaRPr lang="en-IN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(3%)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7302696" y="4634036"/>
              <a:ext cx="1686371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p-</a:t>
              </a:r>
              <a:r>
                <a:rPr lang="en-IN" sz="1801" dirty="0" err="1">
                  <a:latin typeface="Arial" panose="020B0604020202020204" pitchFamily="34" charset="0"/>
                  <a:cs typeface="Arial" panose="020B0604020202020204" pitchFamily="34" charset="0"/>
                </a:rPr>
                <a:t>nitrotoluene</a:t>
              </a:r>
              <a:endParaRPr lang="en-IN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(40%)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745398" y="4414265"/>
            <a:ext cx="8453343" cy="2402775"/>
            <a:chOff x="215867" y="2611188"/>
            <a:chExt cx="8935869" cy="2767613"/>
          </a:xfrm>
        </p:grpSpPr>
        <p:grpSp>
          <p:nvGrpSpPr>
            <p:cNvPr id="177" name="Group 176"/>
            <p:cNvGrpSpPr/>
            <p:nvPr/>
          </p:nvGrpSpPr>
          <p:grpSpPr>
            <a:xfrm>
              <a:off x="215867" y="2611188"/>
              <a:ext cx="8214262" cy="2071483"/>
              <a:chOff x="786634" y="2093053"/>
              <a:chExt cx="8214262" cy="2071483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853524" y="2093053"/>
                <a:ext cx="651029" cy="425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lang="en-IN" sz="180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786634" y="2169291"/>
                <a:ext cx="8214262" cy="1995245"/>
                <a:chOff x="786634" y="2169291"/>
                <a:chExt cx="8214262" cy="1995245"/>
              </a:xfrm>
            </p:grpSpPr>
            <p:grpSp>
              <p:nvGrpSpPr>
                <p:cNvPr id="183" name="moleculeGroup"/>
                <p:cNvGrpSpPr/>
                <p:nvPr/>
              </p:nvGrpSpPr>
              <p:grpSpPr>
                <a:xfrm>
                  <a:off x="786634" y="2630857"/>
                  <a:ext cx="705123" cy="781333"/>
                  <a:chOff x="47500" y="47500"/>
                  <a:chExt cx="812531" cy="938257"/>
                </a:xfrm>
              </p:grpSpPr>
              <p:sp>
                <p:nvSpPr>
                  <p:cNvPr id="238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9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0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1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2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3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4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5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46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1681477" y="2644304"/>
                  <a:ext cx="3133594" cy="1093282"/>
                  <a:chOff x="1875941" y="1734125"/>
                  <a:chExt cx="3610459" cy="1312714"/>
                </a:xfrm>
              </p:grpSpPr>
              <p:cxnSp>
                <p:nvCxnSpPr>
                  <p:cNvPr id="235" name="Straight Arrow Connector 234"/>
                  <p:cNvCxnSpPr/>
                  <p:nvPr/>
                </p:nvCxnSpPr>
                <p:spPr>
                  <a:xfrm>
                    <a:off x="1897039" y="2367426"/>
                    <a:ext cx="3589361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6" name="TextBox 235"/>
                  <p:cNvSpPr txBox="1"/>
                  <p:nvPr/>
                </p:nvSpPr>
                <p:spPr>
                  <a:xfrm>
                    <a:off x="1875941" y="1734125"/>
                    <a:ext cx="3588848" cy="6384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Conc. HNO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+H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SO</a:t>
                    </a:r>
                    <a:r>
                      <a:rPr lang="en-IN" sz="2400" baseline="-25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1948199" y="2408345"/>
                    <a:ext cx="3338945" cy="6384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90</a:t>
                    </a:r>
                    <a:r>
                      <a:rPr lang="en-IN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C-100</a:t>
                    </a:r>
                    <a:r>
                      <a:rPr lang="en-IN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o</a:t>
                    </a:r>
                    <a:r>
                      <a: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C, reflux</a:t>
                    </a:r>
                    <a:endParaRPr lang="en-IN" sz="2400" baseline="30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85" name="moleculeGroup"/>
                <p:cNvGrpSpPr/>
                <p:nvPr/>
              </p:nvGrpSpPr>
              <p:grpSpPr>
                <a:xfrm>
                  <a:off x="5177418" y="2794299"/>
                  <a:ext cx="705123" cy="781333"/>
                  <a:chOff x="47500" y="47500"/>
                  <a:chExt cx="812531" cy="938257"/>
                </a:xfrm>
              </p:grpSpPr>
              <p:sp>
                <p:nvSpPr>
                  <p:cNvPr id="226" name="BondLine2"/>
                  <p:cNvSpPr/>
                  <p:nvPr/>
                </p:nvSpPr>
                <p:spPr>
                  <a:xfrm>
                    <a:off x="47500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27" name="BondLine3"/>
                  <p:cNvSpPr/>
                  <p:nvPr/>
                </p:nvSpPr>
                <p:spPr>
                  <a:xfrm>
                    <a:off x="141321" y="155839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312444" y="0"/>
                        </a:moveTo>
                        <a:lnTo>
                          <a:pt x="0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28" name="BondLine4"/>
                  <p:cNvSpPr/>
                  <p:nvPr/>
                </p:nvSpPr>
                <p:spPr>
                  <a:xfrm>
                    <a:off x="453765" y="47500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29" name="BondLine5"/>
                  <p:cNvSpPr/>
                  <p:nvPr/>
                </p:nvSpPr>
                <p:spPr>
                  <a:xfrm>
                    <a:off x="47500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0" name="BondLine6"/>
                  <p:cNvSpPr/>
                  <p:nvPr/>
                </p:nvSpPr>
                <p:spPr>
                  <a:xfrm>
                    <a:off x="47500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0" y="0"/>
                        </a:moveTo>
                        <a:lnTo>
                          <a:pt x="406265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1" name="BondLine7"/>
                  <p:cNvSpPr/>
                  <p:nvPr/>
                </p:nvSpPr>
                <p:spPr>
                  <a:xfrm>
                    <a:off x="141321" y="697023"/>
                    <a:ext cx="312444" cy="180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2444" h="180394">
                        <a:moveTo>
                          <a:pt x="0" y="0"/>
                        </a:moveTo>
                        <a:lnTo>
                          <a:pt x="312444" y="18039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2" name="BondLine8"/>
                  <p:cNvSpPr/>
                  <p:nvPr/>
                </p:nvSpPr>
                <p:spPr>
                  <a:xfrm>
                    <a:off x="453765" y="751193"/>
                    <a:ext cx="406265" cy="2345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265" h="234564">
                        <a:moveTo>
                          <a:pt x="406265" y="0"/>
                        </a:moveTo>
                        <a:lnTo>
                          <a:pt x="0" y="234564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3" name="BondLine9"/>
                  <p:cNvSpPr/>
                  <p:nvPr/>
                </p:nvSpPr>
                <p:spPr>
                  <a:xfrm>
                    <a:off x="860031" y="282064"/>
                    <a:ext cx="0" cy="4691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469129">
                        <a:moveTo>
                          <a:pt x="0" y="0"/>
                        </a:moveTo>
                        <a:lnTo>
                          <a:pt x="0" y="469129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  <p:sp>
                <p:nvSpPr>
                  <p:cNvPr id="234" name="BondLine10"/>
                  <p:cNvSpPr/>
                  <p:nvPr/>
                </p:nvSpPr>
                <p:spPr>
                  <a:xfrm>
                    <a:off x="766207" y="336235"/>
                    <a:ext cx="0" cy="3607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h="360787">
                        <a:moveTo>
                          <a:pt x="0" y="0"/>
                        </a:moveTo>
                        <a:lnTo>
                          <a:pt x="0" y="360787"/>
                        </a:lnTo>
                      </a:path>
                    </a:pathLst>
                  </a:custGeom>
                  <a:ln w="9525" cap="rnd">
                    <a:solidFill>
                      <a:srgbClr val="000000">
                        <a:alpha val="100000"/>
                      </a:srgb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/>
                </p:style>
                <p:txBody>
                  <a:bodyPr/>
                  <a:lstStyle/>
                  <a:p>
                    <a:endParaRPr lang="en-IN" sz="1801"/>
                  </a:p>
                </p:txBody>
              </p:sp>
            </p:grp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5524758" y="263085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TextBox 186"/>
                <p:cNvSpPr txBox="1"/>
                <p:nvPr/>
              </p:nvSpPr>
              <p:spPr>
                <a:xfrm>
                  <a:off x="5234827" y="2270833"/>
                  <a:ext cx="65102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1135827" y="2453077"/>
                  <a:ext cx="0" cy="163442"/>
                </a:xfrm>
                <a:prstGeom prst="line">
                  <a:avLst/>
                </a:prstGeom>
                <a:ln w="952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TextBox 188"/>
                <p:cNvSpPr txBox="1"/>
                <p:nvPr/>
              </p:nvSpPr>
              <p:spPr>
                <a:xfrm>
                  <a:off x="5926543" y="2466167"/>
                  <a:ext cx="651029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  <a:r>
                    <a:rPr lang="en-IN" sz="180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5877731" y="2846110"/>
                  <a:ext cx="183109" cy="14352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1" name="Group 190"/>
                <p:cNvGrpSpPr/>
                <p:nvPr/>
              </p:nvGrpSpPr>
              <p:grpSpPr>
                <a:xfrm>
                  <a:off x="8188469" y="2169291"/>
                  <a:ext cx="812427" cy="1995245"/>
                  <a:chOff x="4358253" y="4121967"/>
                  <a:chExt cx="812427" cy="1995245"/>
                </a:xfrm>
              </p:grpSpPr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4768141" y="4517000"/>
                    <a:ext cx="0" cy="1265036"/>
                    <a:chOff x="4768141" y="4517000"/>
                    <a:chExt cx="0" cy="1265036"/>
                  </a:xfrm>
                </p:grpSpPr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flipV="1">
                      <a:off x="4768141" y="4517000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flipV="1">
                      <a:off x="4768141" y="5618594"/>
                      <a:ext cx="0" cy="163442"/>
                    </a:xfrm>
                    <a:prstGeom prst="line">
                      <a:avLst/>
                    </a:prstGeom>
                    <a:ln w="9525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1" name="Group 210"/>
                  <p:cNvGrpSpPr/>
                  <p:nvPr/>
                </p:nvGrpSpPr>
                <p:grpSpPr>
                  <a:xfrm>
                    <a:off x="4358253" y="4121967"/>
                    <a:ext cx="812427" cy="1995245"/>
                    <a:chOff x="4358253" y="4121967"/>
                    <a:chExt cx="812427" cy="1995245"/>
                  </a:xfrm>
                </p:grpSpPr>
                <p:sp>
                  <p:nvSpPr>
                    <p:cNvPr id="212" name="TextBox 211"/>
                    <p:cNvSpPr txBox="1"/>
                    <p:nvPr/>
                  </p:nvSpPr>
                  <p:spPr>
                    <a:xfrm>
                      <a:off x="4514019" y="4121967"/>
                      <a:ext cx="651028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213" name="TextBox 212"/>
                    <p:cNvSpPr txBox="1"/>
                    <p:nvPr/>
                  </p:nvSpPr>
                  <p:spPr>
                    <a:xfrm>
                      <a:off x="4473966" y="5691653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214" name="moleculeGroup"/>
                    <p:cNvGrpSpPr/>
                    <p:nvPr/>
                  </p:nvGrpSpPr>
                  <p:grpSpPr>
                    <a:xfrm>
                      <a:off x="4358253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215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16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17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18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19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20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21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22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23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</p:grpSp>
            <p:grpSp>
              <p:nvGrpSpPr>
                <p:cNvPr id="192" name="Group 191"/>
                <p:cNvGrpSpPr/>
                <p:nvPr/>
              </p:nvGrpSpPr>
              <p:grpSpPr>
                <a:xfrm>
                  <a:off x="6537183" y="2190621"/>
                  <a:ext cx="1665607" cy="1652131"/>
                  <a:chOff x="1966722" y="4121966"/>
                  <a:chExt cx="1665607" cy="1652131"/>
                </a:xfrm>
              </p:grpSpPr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2374433" y="4517000"/>
                    <a:ext cx="0" cy="163442"/>
                  </a:xfrm>
                  <a:prstGeom prst="line">
                    <a:avLst/>
                  </a:prstGeom>
                  <a:ln w="952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1966722" y="4121966"/>
                    <a:ext cx="1665607" cy="1652131"/>
                    <a:chOff x="1966722" y="4121966"/>
                    <a:chExt cx="1665607" cy="1652131"/>
                  </a:xfrm>
                </p:grpSpPr>
                <p:sp>
                  <p:nvSpPr>
                    <p:cNvPr id="198" name="TextBox 197"/>
                    <p:cNvSpPr txBox="1"/>
                    <p:nvPr/>
                  </p:nvSpPr>
                  <p:spPr>
                    <a:xfrm>
                      <a:off x="2120312" y="4121966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99" name="TextBox 198"/>
                    <p:cNvSpPr txBox="1"/>
                    <p:nvPr/>
                  </p:nvSpPr>
                  <p:spPr>
                    <a:xfrm>
                      <a:off x="2981300" y="5348538"/>
                      <a:ext cx="651029" cy="42555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IN" sz="180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IN" sz="180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p:txBody>
                </p:sp>
                <p:grpSp>
                  <p:nvGrpSpPr>
                    <p:cNvPr id="200" name="moleculeGroup"/>
                    <p:cNvGrpSpPr/>
                    <p:nvPr/>
                  </p:nvGrpSpPr>
                  <p:grpSpPr>
                    <a:xfrm>
                      <a:off x="1966722" y="4680442"/>
                      <a:ext cx="812427" cy="938153"/>
                      <a:chOff x="47500" y="47500"/>
                      <a:chExt cx="812531" cy="938257"/>
                    </a:xfrm>
                  </p:grpSpPr>
                  <p:sp>
                    <p:nvSpPr>
                      <p:cNvPr id="201" name="BondLine2"/>
                      <p:cNvSpPr/>
                      <p:nvPr/>
                    </p:nvSpPr>
                    <p:spPr>
                      <a:xfrm>
                        <a:off x="47500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2" name="BondLine3"/>
                      <p:cNvSpPr/>
                      <p:nvPr/>
                    </p:nvSpPr>
                    <p:spPr>
                      <a:xfrm>
                        <a:off x="141321" y="155839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312444" y="0"/>
                            </a:moveTo>
                            <a:lnTo>
                              <a:pt x="0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3" name="BondLine4"/>
                      <p:cNvSpPr/>
                      <p:nvPr/>
                    </p:nvSpPr>
                    <p:spPr>
                      <a:xfrm>
                        <a:off x="453765" y="47500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4" name="BondLine5"/>
                      <p:cNvSpPr/>
                      <p:nvPr/>
                    </p:nvSpPr>
                    <p:spPr>
                      <a:xfrm>
                        <a:off x="47500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5" name="BondLine6"/>
                      <p:cNvSpPr/>
                      <p:nvPr/>
                    </p:nvSpPr>
                    <p:spPr>
                      <a:xfrm>
                        <a:off x="47500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0" y="0"/>
                            </a:moveTo>
                            <a:lnTo>
                              <a:pt x="406265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6" name="BondLine7"/>
                      <p:cNvSpPr/>
                      <p:nvPr/>
                    </p:nvSpPr>
                    <p:spPr>
                      <a:xfrm>
                        <a:off x="141321" y="697023"/>
                        <a:ext cx="312444" cy="18039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312444" h="180394">
                            <a:moveTo>
                              <a:pt x="0" y="0"/>
                            </a:moveTo>
                            <a:lnTo>
                              <a:pt x="312444" y="18039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7" name="BondLine8"/>
                      <p:cNvSpPr/>
                      <p:nvPr/>
                    </p:nvSpPr>
                    <p:spPr>
                      <a:xfrm>
                        <a:off x="453765" y="751193"/>
                        <a:ext cx="406265" cy="23456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06265" h="234564">
                            <a:moveTo>
                              <a:pt x="406265" y="0"/>
                            </a:moveTo>
                            <a:lnTo>
                              <a:pt x="0" y="234564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8" name="BondLine9"/>
                      <p:cNvSpPr/>
                      <p:nvPr/>
                    </p:nvSpPr>
                    <p:spPr>
                      <a:xfrm>
                        <a:off x="860031" y="282064"/>
                        <a:ext cx="0" cy="46912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469129">
                            <a:moveTo>
                              <a:pt x="0" y="0"/>
                            </a:moveTo>
                            <a:lnTo>
                              <a:pt x="0" y="469129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  <p:sp>
                    <p:nvSpPr>
                      <p:cNvPr id="209" name="BondLine10"/>
                      <p:cNvSpPr/>
                      <p:nvPr/>
                    </p:nvSpPr>
                    <p:spPr>
                      <a:xfrm>
                        <a:off x="766207" y="336235"/>
                        <a:ext cx="0" cy="36078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360787">
                            <a:moveTo>
                              <a:pt x="0" y="0"/>
                            </a:moveTo>
                            <a:lnTo>
                              <a:pt x="0" y="360787"/>
                            </a:lnTo>
                          </a:path>
                        </a:pathLst>
                      </a:custGeom>
                      <a:ln w="9525" cap="rnd">
                        <a:solidFill>
                          <a:srgbClr val="000000">
                            <a:alpha val="100000"/>
                          </a:srgb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/>
                    </p:style>
                    <p:txBody>
                      <a:bodyPr/>
                      <a:lstStyle/>
                      <a:p>
                        <a:endParaRPr lang="en-IN" sz="1801"/>
                      </a:p>
                    </p:txBody>
                  </p:sp>
                </p:grpSp>
              </p:grp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2783427" y="5384058"/>
                    <a:ext cx="263473" cy="14979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3" name="TextBox 192"/>
                <p:cNvSpPr txBox="1"/>
                <p:nvPr/>
              </p:nvSpPr>
              <p:spPr>
                <a:xfrm>
                  <a:off x="5978950" y="3003833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7765342" y="3021161"/>
                  <a:ext cx="317211" cy="4255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801" dirty="0"/>
                    <a:t>+</a:t>
                  </a:r>
                </a:p>
              </p:txBody>
            </p:sp>
          </p:grpSp>
        </p:grpSp>
        <p:sp>
          <p:nvSpPr>
            <p:cNvPr id="178" name="TextBox 177"/>
            <p:cNvSpPr txBox="1"/>
            <p:nvPr/>
          </p:nvSpPr>
          <p:spPr>
            <a:xfrm>
              <a:off x="3664053" y="4229257"/>
              <a:ext cx="2011715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o-dinitrobenzene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(6.4%)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491967" y="4245714"/>
              <a:ext cx="2079495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m-dinitrobenzene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(93.3%)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140020" y="4634036"/>
              <a:ext cx="2011716" cy="7447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p-dinitrobenzene</a:t>
              </a:r>
            </a:p>
            <a:p>
              <a:pPr algn="ctr"/>
              <a:r>
                <a:rPr lang="en-IN" sz="1801" dirty="0">
                  <a:latin typeface="Arial" panose="020B0604020202020204" pitchFamily="34" charset="0"/>
                  <a:cs typeface="Arial" panose="020B0604020202020204" pitchFamily="34" charset="0"/>
                </a:rPr>
                <a:t>(0.3%)</a:t>
              </a:r>
            </a:p>
          </p:txBody>
        </p:sp>
      </p:grpSp>
      <p:cxnSp>
        <p:nvCxnSpPr>
          <p:cNvPr id="249" name="Straight Connector 248"/>
          <p:cNvCxnSpPr/>
          <p:nvPr/>
        </p:nvCxnSpPr>
        <p:spPr>
          <a:xfrm>
            <a:off x="0" y="1867788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-22441" y="4398680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455590" y="1138012"/>
            <a:ext cx="765220" cy="6897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2" name="Oval 251"/>
          <p:cNvSpPr/>
          <p:nvPr/>
        </p:nvSpPr>
        <p:spPr>
          <a:xfrm>
            <a:off x="515539" y="3040297"/>
            <a:ext cx="751959" cy="6982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3" name="Oval 252"/>
          <p:cNvSpPr/>
          <p:nvPr/>
        </p:nvSpPr>
        <p:spPr>
          <a:xfrm>
            <a:off x="534848" y="4769256"/>
            <a:ext cx="817268" cy="7147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9202834" y="1039060"/>
            <a:ext cx="2611796" cy="5719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Monosubstituted 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9763639" y="2715599"/>
            <a:ext cx="2176284" cy="7800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Ortho Para Directing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9734142" y="5025962"/>
            <a:ext cx="2176284" cy="7800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Meta Directing</a:t>
            </a:r>
          </a:p>
        </p:txBody>
      </p:sp>
    </p:spTree>
    <p:extLst>
      <p:ext uri="{BB962C8B-B14F-4D97-AF65-F5344CB8AC3E}">
        <p14:creationId xmlns:p14="http://schemas.microsoft.com/office/powerpoint/2010/main" val="96958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615979" y="1242534"/>
            <a:ext cx="2960042" cy="461665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/>
              <a:t>Mentimeter Question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5038" y="2206625"/>
            <a:ext cx="78581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615979" y="1242534"/>
            <a:ext cx="2960042" cy="461665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/>
              <a:t>Mentimeter Question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388" y="1901825"/>
            <a:ext cx="78962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374573" y="1421175"/>
            <a:ext cx="11468560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IN" sz="2400" dirty="0">
                <a:latin typeface="Arial" pitchFamily="34" charset="0"/>
                <a:cs typeface="Arial" pitchFamily="34" charset="0"/>
              </a:rPr>
              <a:t>The group already attached to benzene ring governs two important factors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Reactivity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Ring  activator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Ring deactivator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Orientation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Ortho para directing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 directing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7561-E630-4333-A807-AF909D6C8BDD}" type="datetime1">
              <a:rPr lang="en-IN" smtClean="0"/>
              <a:pPr/>
              <a:t>26-02-2024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19ED-6346-49D9-9F20-956D2AD8C721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629347" y="241835"/>
            <a:ext cx="6933308" cy="830997"/>
          </a:xfrm>
          <a:prstGeom prst="rect">
            <a:avLst/>
          </a:prstGeom>
          <a:solidFill>
            <a:srgbClr val="FF3399"/>
          </a:solidFill>
        </p:spPr>
        <p:txBody>
          <a:bodyPr wrap="none">
            <a:spAutoFit/>
          </a:bodyPr>
          <a:lstStyle/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Orientation and Reactivity in monosubstituted</a:t>
            </a:r>
          </a:p>
          <a:p>
            <a:pPr lvl="0" algn="ctr"/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benzene</a:t>
            </a:r>
            <a:endParaRPr lang="en-IN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800" y="1197518"/>
            <a:ext cx="7225858" cy="490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80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616</Words>
  <Application>Microsoft Office PowerPoint</Application>
  <PresentationFormat>Widescreen</PresentationFormat>
  <Paragraphs>190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Bell MT</vt:lpstr>
      <vt:lpstr>Book Antiqua</vt:lpstr>
      <vt:lpstr>Calibri</vt:lpstr>
      <vt:lpstr>Calibri Light</vt:lpstr>
      <vt:lpstr>Office Theme</vt:lpstr>
      <vt:lpstr>Benzene and its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Titration- Preparation and standardization of 1 Molar Sodium Hydroxide</dc:title>
  <dc:creator>Zamir khan</dc:creator>
  <cp:lastModifiedBy>Zamir Gaffar Khan</cp:lastModifiedBy>
  <cp:revision>337</cp:revision>
  <dcterms:created xsi:type="dcterms:W3CDTF">2020-06-12T10:33:45Z</dcterms:created>
  <dcterms:modified xsi:type="dcterms:W3CDTF">2024-02-26T06:30:34Z</dcterms:modified>
</cp:coreProperties>
</file>