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20"/>
  </p:notesMasterIdLst>
  <p:handoutMasterIdLst>
    <p:handoutMasterId r:id="rId21"/>
  </p:handoutMasterIdLst>
  <p:sldIdLst>
    <p:sldId id="256" r:id="rId2"/>
    <p:sldId id="262" r:id="rId3"/>
    <p:sldId id="307" r:id="rId4"/>
    <p:sldId id="310" r:id="rId5"/>
    <p:sldId id="308" r:id="rId6"/>
    <p:sldId id="312" r:id="rId7"/>
    <p:sldId id="313" r:id="rId8"/>
    <p:sldId id="311" r:id="rId9"/>
    <p:sldId id="306" r:id="rId10"/>
    <p:sldId id="314" r:id="rId11"/>
    <p:sldId id="315" r:id="rId12"/>
    <p:sldId id="316" r:id="rId13"/>
    <p:sldId id="317" r:id="rId14"/>
    <p:sldId id="318" r:id="rId15"/>
    <p:sldId id="319" r:id="rId16"/>
    <p:sldId id="320" r:id="rId17"/>
    <p:sldId id="321" r:id="rId18"/>
    <p:sldId id="261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5" userDrawn="1">
          <p15:clr>
            <a:srgbClr val="A4A3A4"/>
          </p15:clr>
        </p15:guide>
        <p15:guide id="2" pos="381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876" y="108"/>
      </p:cViewPr>
      <p:guideLst>
        <p:guide orient="horz" pos="2115"/>
        <p:guide pos="381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0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B9D3D77-C158-4090-9BCC-FA1FCCD618C2}" type="doc">
      <dgm:prSet loTypeId="urn:microsoft.com/office/officeart/2005/8/layout/vList2" loCatId="list" qsTypeId="urn:microsoft.com/office/officeart/2005/8/quickstyle/simple1" qsCatId="simple" csTypeId="urn:microsoft.com/office/officeart/2005/8/colors/colorful1#10" csCatId="colorful" phldr="1"/>
      <dgm:spPr/>
      <dgm:t>
        <a:bodyPr/>
        <a:lstStyle/>
        <a:p>
          <a:endParaRPr lang="en-IN"/>
        </a:p>
      </dgm:t>
    </dgm:pt>
    <dgm:pt modelId="{832EECF5-B66E-4ED3-BE43-7EF1F2667FFE}">
      <dgm:prSet custT="1"/>
      <dgm:spPr/>
      <dgm:t>
        <a:bodyPr/>
        <a:lstStyle/>
        <a:p>
          <a:pPr algn="ctr" rtl="0"/>
          <a:r>
            <a:rPr lang="en-IN" sz="2800" b="1" dirty="0">
              <a:latin typeface="Arial" panose="020B0604020202020204" pitchFamily="34" charset="0"/>
              <a:cs typeface="Arial" panose="020B0604020202020204" pitchFamily="34" charset="0"/>
            </a:rPr>
            <a:t>Learning Outcomes</a:t>
          </a:r>
          <a:endParaRPr lang="en-IN" sz="2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3A88C7C-59C9-4548-B270-CD8C3DAAB76A}" type="parTrans" cxnId="{9DEF841C-4AE6-47F0-A9E2-626F84CFB052}">
      <dgm:prSet/>
      <dgm:spPr/>
      <dgm:t>
        <a:bodyPr/>
        <a:lstStyle/>
        <a:p>
          <a:endParaRPr lang="en-IN"/>
        </a:p>
      </dgm:t>
    </dgm:pt>
    <dgm:pt modelId="{F82C2E97-EAA6-4FD1-97D1-17E625D4A935}" type="sibTrans" cxnId="{9DEF841C-4AE6-47F0-A9E2-626F84CFB052}">
      <dgm:prSet/>
      <dgm:spPr/>
      <dgm:t>
        <a:bodyPr/>
        <a:lstStyle/>
        <a:p>
          <a:endParaRPr lang="en-IN"/>
        </a:p>
      </dgm:t>
    </dgm:pt>
    <dgm:pt modelId="{B47959A9-3D6B-4F30-84DB-34396EC07041}" type="pres">
      <dgm:prSet presAssocID="{BB9D3D77-C158-4090-9BCC-FA1FCCD618C2}" presName="linear" presStyleCnt="0">
        <dgm:presLayoutVars>
          <dgm:animLvl val="lvl"/>
          <dgm:resizeHandles val="exact"/>
        </dgm:presLayoutVars>
      </dgm:prSet>
      <dgm:spPr/>
    </dgm:pt>
    <dgm:pt modelId="{9854E384-C9CE-4E20-B0F6-744C00BBFCAC}" type="pres">
      <dgm:prSet presAssocID="{832EECF5-B66E-4ED3-BE43-7EF1F2667FFE}" presName="parentText" presStyleLbl="node1" presStyleIdx="0" presStyleCnt="1" custLinFactNeighborY="-27850">
        <dgm:presLayoutVars>
          <dgm:chMax val="0"/>
          <dgm:bulletEnabled val="1"/>
        </dgm:presLayoutVars>
      </dgm:prSet>
      <dgm:spPr/>
    </dgm:pt>
  </dgm:ptLst>
  <dgm:cxnLst>
    <dgm:cxn modelId="{9DEF841C-4AE6-47F0-A9E2-626F84CFB052}" srcId="{BB9D3D77-C158-4090-9BCC-FA1FCCD618C2}" destId="{832EECF5-B66E-4ED3-BE43-7EF1F2667FFE}" srcOrd="0" destOrd="0" parTransId="{73A88C7C-59C9-4548-B270-CD8C3DAAB76A}" sibTransId="{F82C2E97-EAA6-4FD1-97D1-17E625D4A935}"/>
    <dgm:cxn modelId="{AA9D69B5-2FEC-4AFA-BA80-7C03F137D314}" type="presOf" srcId="{832EECF5-B66E-4ED3-BE43-7EF1F2667FFE}" destId="{9854E384-C9CE-4E20-B0F6-744C00BBFCAC}" srcOrd="0" destOrd="0" presId="urn:microsoft.com/office/officeart/2005/8/layout/vList2"/>
    <dgm:cxn modelId="{733361F4-69D6-4FC0-BC1F-131F4829689A}" type="presOf" srcId="{BB9D3D77-C158-4090-9BCC-FA1FCCD618C2}" destId="{B47959A9-3D6B-4F30-84DB-34396EC07041}" srcOrd="0" destOrd="0" presId="urn:microsoft.com/office/officeart/2005/8/layout/vList2"/>
    <dgm:cxn modelId="{F9889ED8-977B-4BA4-B5B5-8166508484A7}" type="presParOf" srcId="{B47959A9-3D6B-4F30-84DB-34396EC07041}" destId="{9854E384-C9CE-4E20-B0F6-744C00BBFCAC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89B1121-9B91-47CC-94AF-9FCB22C81ABD}" type="doc">
      <dgm:prSet loTypeId="urn:microsoft.com/office/officeart/2005/8/layout/vList2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IN"/>
        </a:p>
      </dgm:t>
    </dgm:pt>
    <dgm:pt modelId="{C4813FB2-1212-4CEB-8F12-19FC287DC070}">
      <dgm:prSet custT="1"/>
      <dgm:spPr>
        <a:solidFill>
          <a:schemeClr val="accent6"/>
        </a:solidFill>
      </dgm:spPr>
      <dgm:t>
        <a:bodyPr/>
        <a:lstStyle/>
        <a:p>
          <a:pPr algn="just" rtl="0"/>
          <a:r>
            <a:rPr lang="en-IN" sz="2400" dirty="0"/>
            <a:t>After completion of this topic students shall be able to </a:t>
          </a:r>
        </a:p>
      </dgm:t>
    </dgm:pt>
    <dgm:pt modelId="{8FAD587F-A17A-43CA-A70D-6F9242C260F8}" type="parTrans" cxnId="{8CCB117A-CE5F-4754-9BF1-BB664B8DF33E}">
      <dgm:prSet/>
      <dgm:spPr/>
      <dgm:t>
        <a:bodyPr/>
        <a:lstStyle/>
        <a:p>
          <a:endParaRPr lang="en-IN"/>
        </a:p>
      </dgm:t>
    </dgm:pt>
    <dgm:pt modelId="{A07878DF-CD5D-4142-8DFD-27E10CDE1CF5}" type="sibTrans" cxnId="{8CCB117A-CE5F-4754-9BF1-BB664B8DF33E}">
      <dgm:prSet/>
      <dgm:spPr/>
      <dgm:t>
        <a:bodyPr/>
        <a:lstStyle/>
        <a:p>
          <a:endParaRPr lang="en-IN"/>
        </a:p>
      </dgm:t>
    </dgm:pt>
    <dgm:pt modelId="{D2DE9543-E8E5-4064-A120-C9CD4279E5CB}">
      <dgm:prSet custT="1"/>
      <dgm:spPr/>
      <dgm:t>
        <a:bodyPr/>
        <a:lstStyle/>
        <a:p>
          <a:pPr rtl="0"/>
          <a:r>
            <a:rPr lang="en-US" altLang="en-US" sz="2400" b="0" dirty="0">
              <a:latin typeface="Arial" panose="020B0604020202020204" pitchFamily="34" charset="0"/>
              <a:cs typeface="Arial" panose="020B0604020202020204" pitchFamily="34" charset="0"/>
            </a:rPr>
            <a:t>Explain the effects of substituents on </a:t>
          </a:r>
          <a:r>
            <a:rPr lang="en-IN" sz="2400" b="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Orientation</a:t>
          </a:r>
          <a:r>
            <a:rPr lang="en-IN" sz="2400" b="0" dirty="0">
              <a:latin typeface="Arial" panose="020B0604020202020204" pitchFamily="34" charset="0"/>
              <a:cs typeface="Arial" panose="020B0604020202020204" pitchFamily="34" charset="0"/>
            </a:rPr>
            <a:t> of monosubstituted benzene</a:t>
          </a:r>
        </a:p>
      </dgm:t>
    </dgm:pt>
    <dgm:pt modelId="{59ED81C6-2189-4AC3-8D39-B79F27498BC2}" type="parTrans" cxnId="{AA750C74-5056-432A-B243-94B7DF0CD2CF}">
      <dgm:prSet/>
      <dgm:spPr/>
      <dgm:t>
        <a:bodyPr/>
        <a:lstStyle/>
        <a:p>
          <a:endParaRPr lang="en-IN"/>
        </a:p>
      </dgm:t>
    </dgm:pt>
    <dgm:pt modelId="{3DF56CE6-E3B9-4A98-A895-A4AEA1D1EF60}" type="sibTrans" cxnId="{AA750C74-5056-432A-B243-94B7DF0CD2CF}">
      <dgm:prSet/>
      <dgm:spPr/>
      <dgm:t>
        <a:bodyPr/>
        <a:lstStyle/>
        <a:p>
          <a:endParaRPr lang="en-IN"/>
        </a:p>
      </dgm:t>
    </dgm:pt>
    <dgm:pt modelId="{3F7B4BA0-D432-44CF-A4DA-10275521E518}">
      <dgm:prSet custT="1"/>
      <dgm:spPr/>
      <dgm:t>
        <a:bodyPr/>
        <a:lstStyle/>
        <a:p>
          <a:pPr rtl="0"/>
          <a:r>
            <a:rPr lang="en-US" altLang="en-US" sz="2400" b="0" dirty="0">
              <a:latin typeface="Arial" panose="020B0604020202020204" pitchFamily="34" charset="0"/>
              <a:cs typeface="Arial" panose="020B0604020202020204" pitchFamily="34" charset="0"/>
            </a:rPr>
            <a:t>Explain the effects of substituents on </a:t>
          </a:r>
          <a:r>
            <a:rPr lang="en-US" altLang="en-US" sz="2400" b="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Reactivity</a:t>
          </a:r>
          <a:r>
            <a:rPr lang="en-US" altLang="en-US" sz="2400" b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IN" sz="2400" b="0" dirty="0">
              <a:latin typeface="Arial" panose="020B0604020202020204" pitchFamily="34" charset="0"/>
              <a:cs typeface="Arial" panose="020B0604020202020204" pitchFamily="34" charset="0"/>
            </a:rPr>
            <a:t>of monosubstituted benzene</a:t>
          </a:r>
        </a:p>
      </dgm:t>
    </dgm:pt>
    <dgm:pt modelId="{C15D0759-C3B6-4942-A5B8-E6727C397EE8}" type="parTrans" cxnId="{B2A71C4B-F741-44AB-92C7-DF68CC939665}">
      <dgm:prSet/>
      <dgm:spPr/>
      <dgm:t>
        <a:bodyPr/>
        <a:lstStyle/>
        <a:p>
          <a:endParaRPr lang="en-IN"/>
        </a:p>
      </dgm:t>
    </dgm:pt>
    <dgm:pt modelId="{E2BA46C4-87C9-4A91-9AD6-8F6CEFF42510}" type="sibTrans" cxnId="{B2A71C4B-F741-44AB-92C7-DF68CC939665}">
      <dgm:prSet/>
      <dgm:spPr/>
      <dgm:t>
        <a:bodyPr/>
        <a:lstStyle/>
        <a:p>
          <a:endParaRPr lang="en-IN"/>
        </a:p>
      </dgm:t>
    </dgm:pt>
    <dgm:pt modelId="{DB388F38-9B17-44C5-8A12-3EDD89E8325A}">
      <dgm:prSet custT="1"/>
      <dgm:spPr/>
      <dgm:t>
        <a:bodyPr/>
        <a:lstStyle/>
        <a:p>
          <a:pPr rtl="0"/>
          <a:r>
            <a:rPr lang="en-IN" sz="2400" dirty="0">
              <a:latin typeface="Arial" panose="020B0604020202020204" pitchFamily="34" charset="0"/>
              <a:cs typeface="Arial" panose="020B0604020202020204" pitchFamily="34" charset="0"/>
            </a:rPr>
            <a:t>Discuss the structure and uses of DDT (</a:t>
          </a:r>
          <a:r>
            <a:rPr lang="en-IN" sz="2400" b="0" i="0" dirty="0">
              <a:solidFill>
                <a:srgbClr val="FF0000"/>
              </a:solidFill>
            </a:rPr>
            <a:t>D</a:t>
          </a:r>
          <a:r>
            <a:rPr lang="en-IN" sz="2400" b="0" i="0" dirty="0"/>
            <a:t>ichloro</a:t>
          </a:r>
          <a:r>
            <a:rPr lang="en-IN" sz="2400" b="0" i="0" dirty="0">
              <a:solidFill>
                <a:srgbClr val="FF0000"/>
              </a:solidFill>
            </a:rPr>
            <a:t>d</a:t>
          </a:r>
          <a:r>
            <a:rPr lang="en-IN" sz="2400" b="0" i="0" dirty="0"/>
            <a:t>iphenyl</a:t>
          </a:r>
          <a:r>
            <a:rPr lang="en-IN" sz="2400" b="0" i="0" dirty="0">
              <a:solidFill>
                <a:srgbClr val="FF0000"/>
              </a:solidFill>
            </a:rPr>
            <a:t>t</a:t>
          </a:r>
          <a:r>
            <a:rPr lang="en-IN" sz="2400" b="0" i="0" dirty="0"/>
            <a:t>richloroethane</a:t>
          </a:r>
          <a:r>
            <a:rPr lang="en-IN" sz="2400" dirty="0">
              <a:latin typeface="Arial" panose="020B0604020202020204" pitchFamily="34" charset="0"/>
              <a:cs typeface="Arial" panose="020B0604020202020204" pitchFamily="34" charset="0"/>
            </a:rPr>
            <a:t>),  Saccharin</a:t>
          </a:r>
        </a:p>
      </dgm:t>
    </dgm:pt>
    <dgm:pt modelId="{53DA72B3-8C91-49C5-8EB1-D5658E0D8033}" type="parTrans" cxnId="{B40A12F4-FD26-4A37-A66B-747A88CE0CA6}">
      <dgm:prSet/>
      <dgm:spPr/>
      <dgm:t>
        <a:bodyPr/>
        <a:lstStyle/>
        <a:p>
          <a:endParaRPr lang="en-IN"/>
        </a:p>
      </dgm:t>
    </dgm:pt>
    <dgm:pt modelId="{A579C9CA-3983-4CBE-8C5A-692753D4ED15}" type="sibTrans" cxnId="{B40A12F4-FD26-4A37-A66B-747A88CE0CA6}">
      <dgm:prSet/>
      <dgm:spPr/>
      <dgm:t>
        <a:bodyPr/>
        <a:lstStyle/>
        <a:p>
          <a:endParaRPr lang="en-IN"/>
        </a:p>
      </dgm:t>
    </dgm:pt>
    <dgm:pt modelId="{41E7796B-2D91-4B8E-AA8D-99EAC10D7E9E}">
      <dgm:prSet custT="1"/>
      <dgm:spPr/>
      <dgm:t>
        <a:bodyPr/>
        <a:lstStyle/>
        <a:p>
          <a:pPr rtl="0"/>
          <a:r>
            <a:rPr lang="en-IN" sz="2400" dirty="0">
              <a:latin typeface="Arial" panose="020B0604020202020204" pitchFamily="34" charset="0"/>
              <a:cs typeface="Arial" panose="020B0604020202020204" pitchFamily="34" charset="0"/>
            </a:rPr>
            <a:t>Discuss the structure and uses of BHC (</a:t>
          </a:r>
          <a:r>
            <a:rPr lang="en-IN" sz="2400" b="0" i="0" dirty="0">
              <a:solidFill>
                <a:srgbClr val="FF0000"/>
              </a:solidFill>
            </a:rPr>
            <a:t>B</a:t>
          </a:r>
          <a:r>
            <a:rPr lang="en-IN" sz="2400" b="0" i="0" dirty="0"/>
            <a:t>enzene </a:t>
          </a:r>
          <a:r>
            <a:rPr lang="en-IN" sz="2400" b="0" i="0" dirty="0">
              <a:solidFill>
                <a:srgbClr val="FF0000"/>
              </a:solidFill>
            </a:rPr>
            <a:t>h</a:t>
          </a:r>
          <a:r>
            <a:rPr lang="en-IN" sz="2400" b="0" i="0" dirty="0"/>
            <a:t>exa</a:t>
          </a:r>
          <a:r>
            <a:rPr lang="en-IN" sz="2400" b="0" i="0" dirty="0">
              <a:solidFill>
                <a:srgbClr val="FF0000"/>
              </a:solidFill>
            </a:rPr>
            <a:t>c</a:t>
          </a:r>
          <a:r>
            <a:rPr lang="en-IN" sz="2400" b="0" i="0" dirty="0"/>
            <a:t>hloride</a:t>
          </a:r>
          <a:r>
            <a:rPr lang="en-IN" sz="2400" dirty="0">
              <a:latin typeface="Arial" panose="020B0604020202020204" pitchFamily="34" charset="0"/>
              <a:cs typeface="Arial" panose="020B0604020202020204" pitchFamily="34" charset="0"/>
            </a:rPr>
            <a:t>), Chloramine</a:t>
          </a:r>
        </a:p>
      </dgm:t>
    </dgm:pt>
    <dgm:pt modelId="{93F0D215-D8FD-47B1-9DE9-5668E7A0D3D5}" type="parTrans" cxnId="{0ADA2681-51DF-40FD-8D7E-FB651A25877F}">
      <dgm:prSet/>
      <dgm:spPr/>
      <dgm:t>
        <a:bodyPr/>
        <a:lstStyle/>
        <a:p>
          <a:endParaRPr lang="en-IN"/>
        </a:p>
      </dgm:t>
    </dgm:pt>
    <dgm:pt modelId="{987CF725-E557-4C8D-A904-9E6B9DB30E02}" type="sibTrans" cxnId="{0ADA2681-51DF-40FD-8D7E-FB651A25877F}">
      <dgm:prSet/>
      <dgm:spPr/>
      <dgm:t>
        <a:bodyPr/>
        <a:lstStyle/>
        <a:p>
          <a:endParaRPr lang="en-IN"/>
        </a:p>
      </dgm:t>
    </dgm:pt>
    <dgm:pt modelId="{1B506B34-6411-476A-9220-C6B7F7166FD6}" type="pres">
      <dgm:prSet presAssocID="{C89B1121-9B91-47CC-94AF-9FCB22C81ABD}" presName="linear" presStyleCnt="0">
        <dgm:presLayoutVars>
          <dgm:animLvl val="lvl"/>
          <dgm:resizeHandles val="exact"/>
        </dgm:presLayoutVars>
      </dgm:prSet>
      <dgm:spPr/>
    </dgm:pt>
    <dgm:pt modelId="{2AF828E6-0EC2-46E4-AA1A-01DA98314038}" type="pres">
      <dgm:prSet presAssocID="{C4813FB2-1212-4CEB-8F12-19FC287DC070}" presName="parentText" presStyleLbl="node1" presStyleIdx="0" presStyleCnt="5" custLinFactY="12651" custLinFactNeighborY="100000">
        <dgm:presLayoutVars>
          <dgm:chMax val="0"/>
          <dgm:bulletEnabled val="1"/>
        </dgm:presLayoutVars>
      </dgm:prSet>
      <dgm:spPr/>
    </dgm:pt>
    <dgm:pt modelId="{64BFE296-0C50-4462-98AF-544A71F8D6D7}" type="pres">
      <dgm:prSet presAssocID="{A07878DF-CD5D-4142-8DFD-27E10CDE1CF5}" presName="spacer" presStyleCnt="0"/>
      <dgm:spPr/>
    </dgm:pt>
    <dgm:pt modelId="{F15FC01D-AC00-4478-8C96-CB2CA04FFEA6}" type="pres">
      <dgm:prSet presAssocID="{D2DE9543-E8E5-4064-A120-C9CD4279E5CB}" presName="parentText" presStyleLbl="node1" presStyleIdx="1" presStyleCnt="5" custLinFactY="57361" custLinFactNeighborY="100000">
        <dgm:presLayoutVars>
          <dgm:chMax val="0"/>
          <dgm:bulletEnabled val="1"/>
        </dgm:presLayoutVars>
      </dgm:prSet>
      <dgm:spPr/>
    </dgm:pt>
    <dgm:pt modelId="{9AB03FA3-18C3-40D9-ACAF-BB9F22FD63E9}" type="pres">
      <dgm:prSet presAssocID="{3DF56CE6-E3B9-4A98-A895-A4AEA1D1EF60}" presName="spacer" presStyleCnt="0"/>
      <dgm:spPr/>
    </dgm:pt>
    <dgm:pt modelId="{FD8D7A0C-5164-4082-A04E-A0B6BF56E155}" type="pres">
      <dgm:prSet presAssocID="{3F7B4BA0-D432-44CF-A4DA-10275521E518}" presName="parentText" presStyleLbl="node1" presStyleIdx="2" presStyleCnt="5" custLinFactY="32233" custLinFactNeighborX="-255" custLinFactNeighborY="100000">
        <dgm:presLayoutVars>
          <dgm:chMax val="0"/>
          <dgm:bulletEnabled val="1"/>
        </dgm:presLayoutVars>
      </dgm:prSet>
      <dgm:spPr/>
    </dgm:pt>
    <dgm:pt modelId="{ECDEEC10-011E-4500-BFAD-BB57EDAAD8D1}" type="pres">
      <dgm:prSet presAssocID="{E2BA46C4-87C9-4A91-9AD6-8F6CEFF42510}" presName="spacer" presStyleCnt="0"/>
      <dgm:spPr/>
    </dgm:pt>
    <dgm:pt modelId="{C29B9718-E36A-4123-A6E7-804057755698}" type="pres">
      <dgm:prSet presAssocID="{DB388F38-9B17-44C5-8A12-3EDD89E8325A}" presName="parentText" presStyleLbl="node1" presStyleIdx="3" presStyleCnt="5" custLinFactY="3004" custLinFactNeighborY="100000">
        <dgm:presLayoutVars>
          <dgm:chMax val="0"/>
          <dgm:bulletEnabled val="1"/>
        </dgm:presLayoutVars>
      </dgm:prSet>
      <dgm:spPr/>
    </dgm:pt>
    <dgm:pt modelId="{D9B25345-3CD2-4024-9FB4-746199489B30}" type="pres">
      <dgm:prSet presAssocID="{A579C9CA-3983-4CBE-8C5A-692753D4ED15}" presName="spacer" presStyleCnt="0"/>
      <dgm:spPr/>
    </dgm:pt>
    <dgm:pt modelId="{7354CE02-4E2A-4852-9FA5-8184D1CCCBC2}" type="pres">
      <dgm:prSet presAssocID="{41E7796B-2D91-4B8E-AA8D-99EAC10D7E9E}" presName="parentText" presStyleLbl="node1" presStyleIdx="4" presStyleCnt="5" custLinFactNeighborY="-60798">
        <dgm:presLayoutVars>
          <dgm:chMax val="0"/>
          <dgm:bulletEnabled val="1"/>
        </dgm:presLayoutVars>
      </dgm:prSet>
      <dgm:spPr/>
    </dgm:pt>
  </dgm:ptLst>
  <dgm:cxnLst>
    <dgm:cxn modelId="{78506B0E-9F3A-4A31-9D9D-CFFF96BF8482}" type="presOf" srcId="{C89B1121-9B91-47CC-94AF-9FCB22C81ABD}" destId="{1B506B34-6411-476A-9220-C6B7F7166FD6}" srcOrd="0" destOrd="0" presId="urn:microsoft.com/office/officeart/2005/8/layout/vList2"/>
    <dgm:cxn modelId="{A5348A1D-BAF8-49FD-9E8F-974A6A1B083E}" type="presOf" srcId="{C4813FB2-1212-4CEB-8F12-19FC287DC070}" destId="{2AF828E6-0EC2-46E4-AA1A-01DA98314038}" srcOrd="0" destOrd="0" presId="urn:microsoft.com/office/officeart/2005/8/layout/vList2"/>
    <dgm:cxn modelId="{E5A49541-699D-47B2-9EC4-5A552CB7C895}" type="presOf" srcId="{D2DE9543-E8E5-4064-A120-C9CD4279E5CB}" destId="{F15FC01D-AC00-4478-8C96-CB2CA04FFEA6}" srcOrd="0" destOrd="0" presId="urn:microsoft.com/office/officeart/2005/8/layout/vList2"/>
    <dgm:cxn modelId="{B2A71C4B-F741-44AB-92C7-DF68CC939665}" srcId="{C89B1121-9B91-47CC-94AF-9FCB22C81ABD}" destId="{3F7B4BA0-D432-44CF-A4DA-10275521E518}" srcOrd="2" destOrd="0" parTransId="{C15D0759-C3B6-4942-A5B8-E6727C397EE8}" sibTransId="{E2BA46C4-87C9-4A91-9AD6-8F6CEFF42510}"/>
    <dgm:cxn modelId="{AA750C74-5056-432A-B243-94B7DF0CD2CF}" srcId="{C89B1121-9B91-47CC-94AF-9FCB22C81ABD}" destId="{D2DE9543-E8E5-4064-A120-C9CD4279E5CB}" srcOrd="1" destOrd="0" parTransId="{59ED81C6-2189-4AC3-8D39-B79F27498BC2}" sibTransId="{3DF56CE6-E3B9-4A98-A895-A4AEA1D1EF60}"/>
    <dgm:cxn modelId="{8CCB117A-CE5F-4754-9BF1-BB664B8DF33E}" srcId="{C89B1121-9B91-47CC-94AF-9FCB22C81ABD}" destId="{C4813FB2-1212-4CEB-8F12-19FC287DC070}" srcOrd="0" destOrd="0" parTransId="{8FAD587F-A17A-43CA-A70D-6F9242C260F8}" sibTransId="{A07878DF-CD5D-4142-8DFD-27E10CDE1CF5}"/>
    <dgm:cxn modelId="{0ADA2681-51DF-40FD-8D7E-FB651A25877F}" srcId="{C89B1121-9B91-47CC-94AF-9FCB22C81ABD}" destId="{41E7796B-2D91-4B8E-AA8D-99EAC10D7E9E}" srcOrd="4" destOrd="0" parTransId="{93F0D215-D8FD-47B1-9DE9-5668E7A0D3D5}" sibTransId="{987CF725-E557-4C8D-A904-9E6B9DB30E02}"/>
    <dgm:cxn modelId="{128A9A8B-3E6D-4951-8943-A40C07B48925}" type="presOf" srcId="{3F7B4BA0-D432-44CF-A4DA-10275521E518}" destId="{FD8D7A0C-5164-4082-A04E-A0B6BF56E155}" srcOrd="0" destOrd="0" presId="urn:microsoft.com/office/officeart/2005/8/layout/vList2"/>
    <dgm:cxn modelId="{6635B598-45EE-42E9-9DA1-4F572E603E1B}" type="presOf" srcId="{41E7796B-2D91-4B8E-AA8D-99EAC10D7E9E}" destId="{7354CE02-4E2A-4852-9FA5-8184D1CCCBC2}" srcOrd="0" destOrd="0" presId="urn:microsoft.com/office/officeart/2005/8/layout/vList2"/>
    <dgm:cxn modelId="{5E44C3C0-6ED7-44DD-B114-31D0E29758CD}" type="presOf" srcId="{DB388F38-9B17-44C5-8A12-3EDD89E8325A}" destId="{C29B9718-E36A-4123-A6E7-804057755698}" srcOrd="0" destOrd="0" presId="urn:microsoft.com/office/officeart/2005/8/layout/vList2"/>
    <dgm:cxn modelId="{B40A12F4-FD26-4A37-A66B-747A88CE0CA6}" srcId="{C89B1121-9B91-47CC-94AF-9FCB22C81ABD}" destId="{DB388F38-9B17-44C5-8A12-3EDD89E8325A}" srcOrd="3" destOrd="0" parTransId="{53DA72B3-8C91-49C5-8EB1-D5658E0D8033}" sibTransId="{A579C9CA-3983-4CBE-8C5A-692753D4ED15}"/>
    <dgm:cxn modelId="{6AA88C9B-DAF8-4C05-9775-51976A5125C0}" type="presParOf" srcId="{1B506B34-6411-476A-9220-C6B7F7166FD6}" destId="{2AF828E6-0EC2-46E4-AA1A-01DA98314038}" srcOrd="0" destOrd="0" presId="urn:microsoft.com/office/officeart/2005/8/layout/vList2"/>
    <dgm:cxn modelId="{0C4727A1-8C7C-4B4F-BEE7-FFA090492C92}" type="presParOf" srcId="{1B506B34-6411-476A-9220-C6B7F7166FD6}" destId="{64BFE296-0C50-4462-98AF-544A71F8D6D7}" srcOrd="1" destOrd="0" presId="urn:microsoft.com/office/officeart/2005/8/layout/vList2"/>
    <dgm:cxn modelId="{EB8FB406-76A1-4782-939A-C44AEDC364EB}" type="presParOf" srcId="{1B506B34-6411-476A-9220-C6B7F7166FD6}" destId="{F15FC01D-AC00-4478-8C96-CB2CA04FFEA6}" srcOrd="2" destOrd="0" presId="urn:microsoft.com/office/officeart/2005/8/layout/vList2"/>
    <dgm:cxn modelId="{854CD31A-36E1-4929-88A2-5928F50D5BE0}" type="presParOf" srcId="{1B506B34-6411-476A-9220-C6B7F7166FD6}" destId="{9AB03FA3-18C3-40D9-ACAF-BB9F22FD63E9}" srcOrd="3" destOrd="0" presId="urn:microsoft.com/office/officeart/2005/8/layout/vList2"/>
    <dgm:cxn modelId="{259F7DC5-8531-4DCE-B035-1684858058A1}" type="presParOf" srcId="{1B506B34-6411-476A-9220-C6B7F7166FD6}" destId="{FD8D7A0C-5164-4082-A04E-A0B6BF56E155}" srcOrd="4" destOrd="0" presId="urn:microsoft.com/office/officeart/2005/8/layout/vList2"/>
    <dgm:cxn modelId="{ACF29152-BD03-4814-AFE2-14E0EDF761FA}" type="presParOf" srcId="{1B506B34-6411-476A-9220-C6B7F7166FD6}" destId="{ECDEEC10-011E-4500-BFAD-BB57EDAAD8D1}" srcOrd="5" destOrd="0" presId="urn:microsoft.com/office/officeart/2005/8/layout/vList2"/>
    <dgm:cxn modelId="{BA30DC86-F251-4EB6-BD49-248F6F4DE39A}" type="presParOf" srcId="{1B506B34-6411-476A-9220-C6B7F7166FD6}" destId="{C29B9718-E36A-4123-A6E7-804057755698}" srcOrd="6" destOrd="0" presId="urn:microsoft.com/office/officeart/2005/8/layout/vList2"/>
    <dgm:cxn modelId="{E0B70F06-9EEC-411E-8D6D-F3C597E9D2CE}" type="presParOf" srcId="{1B506B34-6411-476A-9220-C6B7F7166FD6}" destId="{D9B25345-3CD2-4024-9FB4-746199489B30}" srcOrd="7" destOrd="0" presId="urn:microsoft.com/office/officeart/2005/8/layout/vList2"/>
    <dgm:cxn modelId="{4A52E290-10FF-422C-8810-253A9F0FC39E}" type="presParOf" srcId="{1B506B34-6411-476A-9220-C6B7F7166FD6}" destId="{7354CE02-4E2A-4852-9FA5-8184D1CCCBC2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54E384-C9CE-4E20-B0F6-744C00BBFCAC}">
      <dsp:nvSpPr>
        <dsp:cNvPr id="0" name=""/>
        <dsp:cNvSpPr/>
      </dsp:nvSpPr>
      <dsp:spPr>
        <a:xfrm>
          <a:off x="0" y="0"/>
          <a:ext cx="4043364" cy="46132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800" b="1" kern="1200" dirty="0">
              <a:latin typeface="Arial" panose="020B0604020202020204" pitchFamily="34" charset="0"/>
              <a:cs typeface="Arial" panose="020B0604020202020204" pitchFamily="34" charset="0"/>
            </a:rPr>
            <a:t>Learning Outcomes</a:t>
          </a:r>
          <a:endParaRPr lang="en-IN" sz="2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2520" y="22520"/>
        <a:ext cx="3998324" cy="41628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F828E6-0EC2-46E4-AA1A-01DA98314038}">
      <dsp:nvSpPr>
        <dsp:cNvPr id="0" name=""/>
        <dsp:cNvSpPr/>
      </dsp:nvSpPr>
      <dsp:spPr>
        <a:xfrm>
          <a:off x="0" y="332072"/>
          <a:ext cx="9386371" cy="1010880"/>
        </a:xfrm>
        <a:prstGeom prst="roundRect">
          <a:avLst/>
        </a:prstGeom>
        <a:solidFill>
          <a:schemeClr val="accent6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just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400" kern="1200" dirty="0"/>
            <a:t>After completion of this topic students shall be able to </a:t>
          </a:r>
        </a:p>
      </dsp:txBody>
      <dsp:txXfrm>
        <a:off x="49347" y="381419"/>
        <a:ext cx="9287677" cy="912186"/>
      </dsp:txXfrm>
    </dsp:sp>
    <dsp:sp modelId="{F15FC01D-AC00-4478-8C96-CB2CA04FFEA6}">
      <dsp:nvSpPr>
        <dsp:cNvPr id="0" name=""/>
        <dsp:cNvSpPr/>
      </dsp:nvSpPr>
      <dsp:spPr>
        <a:xfrm>
          <a:off x="0" y="1950436"/>
          <a:ext cx="9386371" cy="101088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en-US" sz="2400" b="0" kern="1200" dirty="0">
              <a:latin typeface="Arial" panose="020B0604020202020204" pitchFamily="34" charset="0"/>
              <a:cs typeface="Arial" panose="020B0604020202020204" pitchFamily="34" charset="0"/>
            </a:rPr>
            <a:t>Explain the effects of substituents on </a:t>
          </a:r>
          <a:r>
            <a:rPr lang="en-IN" sz="2400" b="0" kern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Orientation</a:t>
          </a:r>
          <a:r>
            <a:rPr lang="en-IN" sz="2400" b="0" kern="1200" dirty="0">
              <a:latin typeface="Arial" panose="020B0604020202020204" pitchFamily="34" charset="0"/>
              <a:cs typeface="Arial" panose="020B0604020202020204" pitchFamily="34" charset="0"/>
            </a:rPr>
            <a:t> of monosubstituted benzene</a:t>
          </a:r>
        </a:p>
      </dsp:txBody>
      <dsp:txXfrm>
        <a:off x="49347" y="1999783"/>
        <a:ext cx="9287677" cy="912186"/>
      </dsp:txXfrm>
    </dsp:sp>
    <dsp:sp modelId="{FD8D7A0C-5164-4082-A04E-A0B6BF56E155}">
      <dsp:nvSpPr>
        <dsp:cNvPr id="0" name=""/>
        <dsp:cNvSpPr/>
      </dsp:nvSpPr>
      <dsp:spPr>
        <a:xfrm>
          <a:off x="0" y="2862822"/>
          <a:ext cx="9386371" cy="101088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en-US" sz="2400" b="0" kern="1200" dirty="0">
              <a:latin typeface="Arial" panose="020B0604020202020204" pitchFamily="34" charset="0"/>
              <a:cs typeface="Arial" panose="020B0604020202020204" pitchFamily="34" charset="0"/>
            </a:rPr>
            <a:t>Explain the effects of substituents on </a:t>
          </a:r>
          <a:r>
            <a:rPr lang="en-US" altLang="en-US" sz="2400" b="0" kern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Reactivity</a:t>
          </a:r>
          <a:r>
            <a:rPr lang="en-US" altLang="en-US" sz="2400" b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IN" sz="2400" b="0" kern="1200" dirty="0">
              <a:latin typeface="Arial" panose="020B0604020202020204" pitchFamily="34" charset="0"/>
              <a:cs typeface="Arial" panose="020B0604020202020204" pitchFamily="34" charset="0"/>
            </a:rPr>
            <a:t>of monosubstituted benzene</a:t>
          </a:r>
        </a:p>
      </dsp:txBody>
      <dsp:txXfrm>
        <a:off x="49347" y="2912169"/>
        <a:ext cx="9287677" cy="912186"/>
      </dsp:txXfrm>
    </dsp:sp>
    <dsp:sp modelId="{C29B9718-E36A-4123-A6E7-804057755698}">
      <dsp:nvSpPr>
        <dsp:cNvPr id="0" name=""/>
        <dsp:cNvSpPr/>
      </dsp:nvSpPr>
      <dsp:spPr>
        <a:xfrm>
          <a:off x="0" y="3733752"/>
          <a:ext cx="9386371" cy="101088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400" kern="1200" dirty="0">
              <a:latin typeface="Arial" panose="020B0604020202020204" pitchFamily="34" charset="0"/>
              <a:cs typeface="Arial" panose="020B0604020202020204" pitchFamily="34" charset="0"/>
            </a:rPr>
            <a:t>Discuss the structure and uses of DDT (</a:t>
          </a:r>
          <a:r>
            <a:rPr lang="en-IN" sz="2400" b="0" i="0" kern="1200" dirty="0">
              <a:solidFill>
                <a:srgbClr val="FF0000"/>
              </a:solidFill>
            </a:rPr>
            <a:t>D</a:t>
          </a:r>
          <a:r>
            <a:rPr lang="en-IN" sz="2400" b="0" i="0" kern="1200" dirty="0"/>
            <a:t>ichloro</a:t>
          </a:r>
          <a:r>
            <a:rPr lang="en-IN" sz="2400" b="0" i="0" kern="1200" dirty="0">
              <a:solidFill>
                <a:srgbClr val="FF0000"/>
              </a:solidFill>
            </a:rPr>
            <a:t>d</a:t>
          </a:r>
          <a:r>
            <a:rPr lang="en-IN" sz="2400" b="0" i="0" kern="1200" dirty="0"/>
            <a:t>iphenyl</a:t>
          </a:r>
          <a:r>
            <a:rPr lang="en-IN" sz="2400" b="0" i="0" kern="1200" dirty="0">
              <a:solidFill>
                <a:srgbClr val="FF0000"/>
              </a:solidFill>
            </a:rPr>
            <a:t>t</a:t>
          </a:r>
          <a:r>
            <a:rPr lang="en-IN" sz="2400" b="0" i="0" kern="1200" dirty="0"/>
            <a:t>richloroethane</a:t>
          </a:r>
          <a:r>
            <a:rPr lang="en-IN" sz="2400" kern="1200" dirty="0">
              <a:latin typeface="Arial" panose="020B0604020202020204" pitchFamily="34" charset="0"/>
              <a:cs typeface="Arial" panose="020B0604020202020204" pitchFamily="34" charset="0"/>
            </a:rPr>
            <a:t>),  Saccharin</a:t>
          </a:r>
        </a:p>
      </dsp:txBody>
      <dsp:txXfrm>
        <a:off x="49347" y="3783099"/>
        <a:ext cx="9287677" cy="912186"/>
      </dsp:txXfrm>
    </dsp:sp>
    <dsp:sp modelId="{7354CE02-4E2A-4852-9FA5-8184D1CCCBC2}">
      <dsp:nvSpPr>
        <dsp:cNvPr id="0" name=""/>
        <dsp:cNvSpPr/>
      </dsp:nvSpPr>
      <dsp:spPr>
        <a:xfrm>
          <a:off x="0" y="4619712"/>
          <a:ext cx="9386371" cy="101088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400" kern="1200" dirty="0">
              <a:latin typeface="Arial" panose="020B0604020202020204" pitchFamily="34" charset="0"/>
              <a:cs typeface="Arial" panose="020B0604020202020204" pitchFamily="34" charset="0"/>
            </a:rPr>
            <a:t>Discuss the structure and uses of BHC (</a:t>
          </a:r>
          <a:r>
            <a:rPr lang="en-IN" sz="2400" b="0" i="0" kern="1200" dirty="0">
              <a:solidFill>
                <a:srgbClr val="FF0000"/>
              </a:solidFill>
            </a:rPr>
            <a:t>B</a:t>
          </a:r>
          <a:r>
            <a:rPr lang="en-IN" sz="2400" b="0" i="0" kern="1200" dirty="0"/>
            <a:t>enzene </a:t>
          </a:r>
          <a:r>
            <a:rPr lang="en-IN" sz="2400" b="0" i="0" kern="1200" dirty="0">
              <a:solidFill>
                <a:srgbClr val="FF0000"/>
              </a:solidFill>
            </a:rPr>
            <a:t>h</a:t>
          </a:r>
          <a:r>
            <a:rPr lang="en-IN" sz="2400" b="0" i="0" kern="1200" dirty="0"/>
            <a:t>exa</a:t>
          </a:r>
          <a:r>
            <a:rPr lang="en-IN" sz="2400" b="0" i="0" kern="1200" dirty="0">
              <a:solidFill>
                <a:srgbClr val="FF0000"/>
              </a:solidFill>
            </a:rPr>
            <a:t>c</a:t>
          </a:r>
          <a:r>
            <a:rPr lang="en-IN" sz="2400" b="0" i="0" kern="1200" dirty="0"/>
            <a:t>hloride</a:t>
          </a:r>
          <a:r>
            <a:rPr lang="en-IN" sz="2400" kern="1200" dirty="0">
              <a:latin typeface="Arial" panose="020B0604020202020204" pitchFamily="34" charset="0"/>
              <a:cs typeface="Arial" panose="020B0604020202020204" pitchFamily="34" charset="0"/>
            </a:rPr>
            <a:t>), Chloramine</a:t>
          </a:r>
        </a:p>
      </dsp:txBody>
      <dsp:txXfrm>
        <a:off x="49347" y="4669059"/>
        <a:ext cx="9287677" cy="9121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A5A3A6-7F6B-44D3-8365-CBCE85A626D1}" type="datetimeFigureOut">
              <a:rPr lang="en-IN" smtClean="0"/>
              <a:pPr/>
              <a:t>26-02-2024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7FD9BC-9D7D-45A2-961C-D12C3F39796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7962081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F5B0A5-C88B-45C2-9BEC-2B3E5136F389}" type="datetimeFigureOut">
              <a:rPr lang="en-IN" smtClean="0"/>
              <a:pPr/>
              <a:t>26-02-2024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A5484F-728D-4DC1-9D99-3B7B7B7FD83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601772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7A2B5D-A67D-49B5-A66A-061BB6A30463}" type="slidenum">
              <a:rPr lang="en-IN" smtClean="0"/>
              <a:pPr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685923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A5484F-728D-4DC1-9D99-3B7B7B7FD831}" type="slidenum">
              <a:rPr lang="en-IN" smtClean="0"/>
              <a:pPr/>
              <a:t>18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788070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B0784-B75B-4CB7-8896-43D9BCBB2656}" type="datetime1">
              <a:rPr lang="en-IN" smtClean="0"/>
              <a:pPr/>
              <a:t>26-02-2024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Copyright @ Mr. Z G Khan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A19ED-6346-49D9-9F20-956D2AD8C72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5700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F441A-1D7E-4284-9D47-BD1E676805D7}" type="datetime1">
              <a:rPr lang="en-IN" smtClean="0"/>
              <a:pPr/>
              <a:t>26-02-2024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Copyright @ Mr. Z G Khan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A19ED-6346-49D9-9F20-956D2AD8C72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60702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47D31-B543-4246-A9EE-B1A1913B4D30}" type="datetime1">
              <a:rPr lang="en-IN" smtClean="0"/>
              <a:pPr/>
              <a:t>26-02-2024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Copyright @ Mr. Z G Khan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A19ED-6346-49D9-9F20-956D2AD8C72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53057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423F5-DF0F-40E8-81FC-126E0E48C9F9}" type="datetime1">
              <a:rPr lang="en-IN" smtClean="0"/>
              <a:pPr/>
              <a:t>26-02-2024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Copyright @ Mr. Z G Khan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A19ED-6346-49D9-9F20-956D2AD8C72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83613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6AB46-4192-4399-B460-CA2201A054B9}" type="datetime1">
              <a:rPr lang="en-IN" smtClean="0"/>
              <a:pPr/>
              <a:t>26-02-2024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Copyright @ Mr. Z G Khan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A19ED-6346-49D9-9F20-956D2AD8C72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35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9B70A-0A62-4287-907A-5B4C72B3529B}" type="datetime1">
              <a:rPr lang="en-IN" smtClean="0"/>
              <a:pPr/>
              <a:t>26-02-2024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Copyright @ Mr. Z G Khan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A19ED-6346-49D9-9F20-956D2AD8C72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2455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52B37-9EDB-44F6-BFF7-0C921B952C74}" type="datetime1">
              <a:rPr lang="en-IN" smtClean="0"/>
              <a:pPr/>
              <a:t>26-02-2024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Copyright @ Mr. Z G Khan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A19ED-6346-49D9-9F20-956D2AD8C72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48703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4E879-431C-496F-85FA-90A07C0C9074}" type="datetime1">
              <a:rPr lang="en-IN" smtClean="0"/>
              <a:pPr/>
              <a:t>26-02-2024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Copyright @ Mr. Z G Khan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A19ED-6346-49D9-9F20-956D2AD8C72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07348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97561-E630-4333-A807-AF909D6C8BDD}" type="datetime1">
              <a:rPr lang="en-IN" smtClean="0"/>
              <a:pPr/>
              <a:t>26-02-2024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Copyright @ Mr. Z G Khan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A19ED-6346-49D9-9F20-956D2AD8C72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56493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AECD8-06B2-4B2F-A593-B42220CC1489}" type="datetime1">
              <a:rPr lang="en-IN" smtClean="0"/>
              <a:pPr/>
              <a:t>26-02-2024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Copyright @ Mr. Z G Khan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A19ED-6346-49D9-9F20-956D2AD8C72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50700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8E684-BD70-49A8-9E29-467928D79D71}" type="datetime1">
              <a:rPr lang="en-IN" smtClean="0"/>
              <a:pPr/>
              <a:t>26-02-2024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Copyright @ Mr. Z G Khan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A19ED-6346-49D9-9F20-956D2AD8C72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89572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pPr/>
              <a:t>2/26/2024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" y="1"/>
            <a:ext cx="1507067" cy="11303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8437" y="69474"/>
            <a:ext cx="1443567" cy="991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7876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6" Type="http://schemas.openxmlformats.org/officeDocument/2006/relationships/hyperlink" Target="https://www.youtube.com/channel/UCsQae74-x4t5iYK02iPRTxA?view_as=subscriber" TargetMode="External"/><Relationship Id="rId5" Type="http://schemas.openxmlformats.org/officeDocument/2006/relationships/hyperlink" Target="https://khanzamir5588.wixsite.com/zamir" TargetMode="External"/><Relationship Id="rId4" Type="http://schemas.openxmlformats.org/officeDocument/2006/relationships/hyperlink" Target="mailto:khanzamir.5588@gmail.com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4806391" y="5408297"/>
            <a:ext cx="3180838" cy="542924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 sz="135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25484" y="111443"/>
            <a:ext cx="6858000" cy="591826"/>
          </a:xfrm>
        </p:spPr>
        <p:txBody>
          <a:bodyPr>
            <a:normAutofit/>
          </a:bodyPr>
          <a:lstStyle/>
          <a:p>
            <a:r>
              <a:rPr lang="en-IN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Benzene and its derivatives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67123"/>
            <a:ext cx="9144000" cy="957262"/>
          </a:xfrm>
        </p:spPr>
        <p:txBody>
          <a:bodyPr>
            <a:noAutofit/>
          </a:bodyPr>
          <a:lstStyle/>
          <a:p>
            <a:r>
              <a:rPr lang="en-IN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IN" b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IN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Zamir G Khan </a:t>
            </a:r>
          </a:p>
          <a:p>
            <a:r>
              <a:rPr lang="en-IN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Assistant Professor </a:t>
            </a:r>
          </a:p>
          <a:p>
            <a:r>
              <a:rPr lang="en-IN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 R Patel Institute of Pharmaceutical Education and Research Shirpur, Dist. Dhule, (M.S) 425405</a:t>
            </a:r>
          </a:p>
          <a:p>
            <a:endParaRPr lang="en-IN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IN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IN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4850327" y="5414964"/>
            <a:ext cx="3136902" cy="542924"/>
          </a:xfrm>
          <a:prstGeom prst="roundRect">
            <a:avLst>
              <a:gd name="adj" fmla="val 50000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351"/>
          </a:p>
        </p:txBody>
      </p:sp>
      <p:sp>
        <p:nvSpPr>
          <p:cNvPr id="5" name="Oval 4"/>
          <p:cNvSpPr/>
          <p:nvPr/>
        </p:nvSpPr>
        <p:spPr>
          <a:xfrm>
            <a:off x="4806386" y="5400678"/>
            <a:ext cx="628651" cy="5715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351"/>
          </a:p>
        </p:txBody>
      </p:sp>
      <p:pic>
        <p:nvPicPr>
          <p:cNvPr id="16" name="Picture 2" descr="https://www.clipartmax.com/png/full/318-3189437_1-answer-benzene-3d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7832" y="995920"/>
            <a:ext cx="2156347" cy="2409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5089364"/>
      </p:ext>
    </p:extLst>
  </p:cSld>
  <p:clrMapOvr>
    <a:masterClrMapping/>
  </p:clrMapOvr>
  <p:transition spd="slow" advClick="0" advTm="3261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0.00277 L 0.2125 3.33333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625" y="-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" grpId="0" animBg="1"/>
      <p:bldP spid="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97561-E630-4333-A807-AF909D6C8BDD}" type="datetime1">
              <a:rPr lang="en-IN" smtClean="0"/>
              <a:pPr/>
              <a:t>26-02-2024</a:t>
            </a:fld>
            <a:endParaRPr lang="en-IN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A19ED-6346-49D9-9F20-956D2AD8C721}" type="slidenum">
              <a:rPr lang="en-IN" smtClean="0"/>
              <a:pPr/>
              <a:t>10</a:t>
            </a:fld>
            <a:endParaRPr lang="en-IN"/>
          </a:p>
        </p:txBody>
      </p:sp>
      <p:sp>
        <p:nvSpPr>
          <p:cNvPr id="4" name="TextBox 3"/>
          <p:cNvSpPr txBox="1"/>
          <p:nvPr/>
        </p:nvSpPr>
        <p:spPr>
          <a:xfrm>
            <a:off x="374573" y="1421175"/>
            <a:ext cx="11468560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lnSpc>
                <a:spcPct val="150000"/>
              </a:lnSpc>
            </a:pPr>
            <a:r>
              <a:rPr lang="en-IN" sz="2400" dirty="0">
                <a:latin typeface="Arial" pitchFamily="34" charset="0"/>
                <a:cs typeface="Arial" pitchFamily="34" charset="0"/>
              </a:rPr>
              <a:t>Nature of groups: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IN" sz="240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Electron releasing </a:t>
            </a:r>
            <a:r>
              <a:rPr lang="en-IN" sz="2400" dirty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group (+</a:t>
            </a:r>
            <a:r>
              <a:rPr lang="en-IN" sz="2400" dirty="0">
                <a:solidFill>
                  <a:schemeClr val="accent5"/>
                </a:solidFill>
                <a:latin typeface="Bell MT" pitchFamily="18" charset="0"/>
                <a:cs typeface="Arial" pitchFamily="34" charset="0"/>
              </a:rPr>
              <a:t>I</a:t>
            </a:r>
            <a:r>
              <a:rPr lang="en-IN" sz="2400" dirty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) (+R):</a:t>
            </a:r>
          </a:p>
          <a:p>
            <a:pPr marL="457200" indent="-457200" algn="just">
              <a:lnSpc>
                <a:spcPct val="150000"/>
              </a:lnSpc>
            </a:pPr>
            <a:r>
              <a:rPr lang="en-IN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			-OH, -NH</a:t>
            </a:r>
            <a:r>
              <a:rPr lang="en-IN" sz="2400" b="1" baseline="-25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IN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-NHR, -NR</a:t>
            </a:r>
            <a:r>
              <a:rPr lang="en-IN" sz="2400" b="1" baseline="-25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IN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-CH</a:t>
            </a:r>
            <a:r>
              <a:rPr lang="en-IN" sz="2400" b="1" baseline="-25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IN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-OCH</a:t>
            </a:r>
            <a:r>
              <a:rPr lang="en-IN" sz="2400" b="1" baseline="-25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IN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-Cl, -Br, -I, -F</a:t>
            </a:r>
          </a:p>
          <a:p>
            <a:pPr marL="457200" indent="-457200" algn="just">
              <a:lnSpc>
                <a:spcPct val="150000"/>
              </a:lnSpc>
            </a:pPr>
            <a:endParaRPr lang="en-IN" sz="2400" dirty="0">
              <a:solidFill>
                <a:schemeClr val="accent5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just">
              <a:lnSpc>
                <a:spcPct val="150000"/>
              </a:lnSpc>
              <a:buFont typeface="+mj-lt"/>
              <a:buAutoNum type="arabicPeriod" startAt="2"/>
            </a:pPr>
            <a:r>
              <a:rPr lang="en-IN" sz="2400" dirty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Electron withdrawing group (-</a:t>
            </a:r>
            <a:r>
              <a:rPr lang="en-IN" sz="2400" dirty="0">
                <a:solidFill>
                  <a:schemeClr val="accent5"/>
                </a:solidFill>
                <a:latin typeface="Bell MT" pitchFamily="18" charset="0"/>
                <a:cs typeface="Arial" pitchFamily="34" charset="0"/>
              </a:rPr>
              <a:t>I</a:t>
            </a:r>
            <a:r>
              <a:rPr lang="en-IN" sz="2400" dirty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) (-R):</a:t>
            </a:r>
          </a:p>
          <a:p>
            <a:pPr marL="457200" indent="-457200" algn="just">
              <a:lnSpc>
                <a:spcPct val="150000"/>
              </a:lnSpc>
            </a:pPr>
            <a:r>
              <a:rPr lang="en-IN" sz="2400" dirty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en-IN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	-NO</a:t>
            </a:r>
            <a:r>
              <a:rPr lang="en-IN" sz="2400" b="1" baseline="-25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IN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-CN, -C=O, -CHO, -COOH, -COOR,-SO</a:t>
            </a:r>
            <a:r>
              <a:rPr lang="en-IN" sz="2400" b="1" baseline="-25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IN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</a:t>
            </a:r>
            <a:endParaRPr lang="en-IN" sz="2400" dirty="0">
              <a:solidFill>
                <a:schemeClr val="accent5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just">
              <a:lnSpc>
                <a:spcPct val="150000"/>
              </a:lnSpc>
              <a:buFont typeface="+mj-lt"/>
              <a:buAutoNum type="arabicPeriod" startAt="2"/>
            </a:pPr>
            <a:endParaRPr lang="en-IN" sz="2400" dirty="0">
              <a:solidFill>
                <a:schemeClr val="accent5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just">
              <a:lnSpc>
                <a:spcPct val="150000"/>
              </a:lnSpc>
            </a:pPr>
            <a:endParaRPr lang="en-IN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629347" y="241835"/>
            <a:ext cx="6933308" cy="830997"/>
          </a:xfrm>
          <a:prstGeom prst="rect">
            <a:avLst/>
          </a:prstGeom>
          <a:solidFill>
            <a:srgbClr val="FF3399"/>
          </a:solidFill>
        </p:spPr>
        <p:txBody>
          <a:bodyPr wrap="none">
            <a:spAutoFit/>
          </a:bodyPr>
          <a:lstStyle/>
          <a:p>
            <a:pPr lvl="0" algn="ctr"/>
            <a:r>
              <a:rPr lang="en-IN" sz="2400" b="1" dirty="0">
                <a:latin typeface="Arial" panose="020B0604020202020204" pitchFamily="34" charset="0"/>
                <a:cs typeface="Arial" panose="020B0604020202020204" pitchFamily="34" charset="0"/>
              </a:rPr>
              <a:t>Orientation and Reactivity in monosubstituted</a:t>
            </a:r>
          </a:p>
          <a:p>
            <a:pPr lvl="0" algn="ctr"/>
            <a:r>
              <a:rPr lang="en-IN" sz="2400" b="1" dirty="0">
                <a:latin typeface="Arial" panose="020B0604020202020204" pitchFamily="34" charset="0"/>
                <a:cs typeface="Arial" panose="020B0604020202020204" pitchFamily="34" charset="0"/>
              </a:rPr>
              <a:t> benzene</a:t>
            </a:r>
            <a:endParaRPr lang="en-IN" sz="24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97561-E630-4333-A807-AF909D6C8BDD}" type="datetime1">
              <a:rPr lang="en-IN" smtClean="0"/>
              <a:pPr/>
              <a:t>26-02-2024</a:t>
            </a:fld>
            <a:endParaRPr lang="en-IN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A19ED-6346-49D9-9F20-956D2AD8C721}" type="slidenum">
              <a:rPr lang="en-IN" smtClean="0"/>
              <a:pPr/>
              <a:t>11</a:t>
            </a:fld>
            <a:endParaRPr lang="en-IN"/>
          </a:p>
        </p:txBody>
      </p:sp>
      <p:sp>
        <p:nvSpPr>
          <p:cNvPr id="4" name="Rectangle 3"/>
          <p:cNvSpPr/>
          <p:nvPr/>
        </p:nvSpPr>
        <p:spPr>
          <a:xfrm>
            <a:off x="2629347" y="241835"/>
            <a:ext cx="7308411" cy="83099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pPr lvl="0" algn="ctr"/>
            <a:r>
              <a:rPr lang="en-IN" sz="2400" b="1" dirty="0">
                <a:latin typeface="Arial" panose="020B0604020202020204" pitchFamily="34" charset="0"/>
                <a:cs typeface="Arial" panose="020B0604020202020204" pitchFamily="34" charset="0"/>
              </a:rPr>
              <a:t>Effect of group on Reactivity in monosubstituted</a:t>
            </a:r>
          </a:p>
          <a:p>
            <a:pPr lvl="0" algn="ctr"/>
            <a:r>
              <a:rPr lang="en-IN" sz="2400" b="1" dirty="0">
                <a:latin typeface="Arial" panose="020B0604020202020204" pitchFamily="34" charset="0"/>
                <a:cs typeface="Arial" panose="020B0604020202020204" pitchFamily="34" charset="0"/>
              </a:rPr>
              <a:t> benzene</a:t>
            </a:r>
            <a:endParaRPr lang="en-IN" sz="2400" b="1" dirty="0"/>
          </a:p>
        </p:txBody>
      </p:sp>
      <p:pic>
        <p:nvPicPr>
          <p:cNvPr id="1026" name="Picture 2" descr="C:\Users\Mr. Zamir Khan\Documents\Zoom\2020-07-13 10.59.07 Third B Pharmacy's Personal Meeting Room 6889922823\Whiteboard[1]-01.png"/>
          <p:cNvPicPr>
            <a:picLocks noChangeAspect="1" noChangeArrowheads="1"/>
          </p:cNvPicPr>
          <p:nvPr/>
        </p:nvPicPr>
        <p:blipFill>
          <a:blip r:embed="rId2"/>
          <a:srcRect b="43352"/>
          <a:stretch>
            <a:fillRect/>
          </a:stretch>
        </p:blipFill>
        <p:spPr bwMode="auto">
          <a:xfrm>
            <a:off x="698499" y="1397001"/>
            <a:ext cx="10920587" cy="34797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97561-E630-4333-A807-AF909D6C8BDD}" type="datetime1">
              <a:rPr lang="en-IN" smtClean="0"/>
              <a:pPr/>
              <a:t>26-02-2024</a:t>
            </a:fld>
            <a:endParaRPr lang="en-IN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A19ED-6346-49D9-9F20-956D2AD8C721}" type="slidenum">
              <a:rPr lang="en-IN" smtClean="0"/>
              <a:pPr/>
              <a:t>12</a:t>
            </a:fld>
            <a:endParaRPr lang="en-IN"/>
          </a:p>
        </p:txBody>
      </p:sp>
      <p:pic>
        <p:nvPicPr>
          <p:cNvPr id="2050" name="Picture 2" descr="C:\Users\Mr. Zamir Khan\Documents\Zoom\2020-07-13 10.59.07 Third B Pharmacy's Personal Meeting Room 6889922823\Whiteboard[2]-01.png"/>
          <p:cNvPicPr>
            <a:picLocks noChangeAspect="1" noChangeArrowheads="1"/>
          </p:cNvPicPr>
          <p:nvPr/>
        </p:nvPicPr>
        <p:blipFill>
          <a:blip r:embed="rId2"/>
          <a:srcRect r="19488" b="28126"/>
          <a:stretch>
            <a:fillRect/>
          </a:stretch>
        </p:blipFill>
        <p:spPr bwMode="auto">
          <a:xfrm>
            <a:off x="961588" y="1119187"/>
            <a:ext cx="10493812" cy="4900613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2629347" y="241835"/>
            <a:ext cx="7308411" cy="83099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pPr lvl="0" algn="ctr"/>
            <a:r>
              <a:rPr lang="en-IN" sz="2400" b="1" dirty="0">
                <a:latin typeface="Arial" panose="020B0604020202020204" pitchFamily="34" charset="0"/>
                <a:cs typeface="Arial" panose="020B0604020202020204" pitchFamily="34" charset="0"/>
              </a:rPr>
              <a:t>Effect of group on Reactivity in monosubstituted</a:t>
            </a:r>
          </a:p>
          <a:p>
            <a:pPr lvl="0" algn="ctr"/>
            <a:r>
              <a:rPr lang="en-IN" sz="2400" b="1" dirty="0">
                <a:latin typeface="Arial" panose="020B0604020202020204" pitchFamily="34" charset="0"/>
                <a:cs typeface="Arial" panose="020B0604020202020204" pitchFamily="34" charset="0"/>
              </a:rPr>
              <a:t> benzene</a:t>
            </a:r>
            <a:endParaRPr lang="en-IN" sz="2400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97561-E630-4333-A807-AF909D6C8BDD}" type="datetime1">
              <a:rPr lang="en-IN" smtClean="0"/>
              <a:pPr/>
              <a:t>26-02-2024</a:t>
            </a:fld>
            <a:endParaRPr lang="en-IN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A19ED-6346-49D9-9F20-956D2AD8C721}" type="slidenum">
              <a:rPr lang="en-IN" smtClean="0"/>
              <a:pPr/>
              <a:t>13</a:t>
            </a:fld>
            <a:endParaRPr lang="en-IN"/>
          </a:p>
        </p:txBody>
      </p:sp>
      <p:pic>
        <p:nvPicPr>
          <p:cNvPr id="3074" name="Picture 2" descr="C:\Users\Mr. Zamir Khan\Documents\Zoom\2020-07-13 10.59.07 Third B Pharmacy's Personal Meeting Room 6889922823\Whiteboard[3]-01.png"/>
          <p:cNvPicPr>
            <a:picLocks noChangeAspect="1" noChangeArrowheads="1"/>
          </p:cNvPicPr>
          <p:nvPr/>
        </p:nvPicPr>
        <p:blipFill>
          <a:blip r:embed="rId2"/>
          <a:srcRect t="6242" r="23229"/>
          <a:stretch>
            <a:fillRect/>
          </a:stretch>
        </p:blipFill>
        <p:spPr bwMode="auto">
          <a:xfrm>
            <a:off x="1155700" y="894281"/>
            <a:ext cx="10147300" cy="551922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2591247" y="50800"/>
            <a:ext cx="7308411" cy="83099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pPr lvl="0" algn="ctr"/>
            <a:r>
              <a:rPr lang="en-IN" sz="2400" b="1" dirty="0">
                <a:latin typeface="Arial" panose="020B0604020202020204" pitchFamily="34" charset="0"/>
                <a:cs typeface="Arial" panose="020B0604020202020204" pitchFamily="34" charset="0"/>
              </a:rPr>
              <a:t>Effect of group on Reactivity in monosubstituted</a:t>
            </a:r>
          </a:p>
          <a:p>
            <a:pPr lvl="0" algn="ctr"/>
            <a:r>
              <a:rPr lang="en-IN" sz="2400" b="1" dirty="0">
                <a:latin typeface="Arial" panose="020B0604020202020204" pitchFamily="34" charset="0"/>
                <a:cs typeface="Arial" panose="020B0604020202020204" pitchFamily="34" charset="0"/>
              </a:rPr>
              <a:t> benzene</a:t>
            </a:r>
            <a:endParaRPr lang="en-IN" sz="2400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97561-E630-4333-A807-AF909D6C8BDD}" type="datetime1">
              <a:rPr lang="en-IN" smtClean="0"/>
              <a:pPr/>
              <a:t>26-02-2024</a:t>
            </a:fld>
            <a:endParaRPr lang="en-IN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A19ED-6346-49D9-9F20-956D2AD8C721}" type="slidenum">
              <a:rPr lang="en-IN" smtClean="0"/>
              <a:pPr/>
              <a:t>14</a:t>
            </a:fld>
            <a:endParaRPr lang="en-IN"/>
          </a:p>
        </p:txBody>
      </p:sp>
      <p:sp>
        <p:nvSpPr>
          <p:cNvPr id="5" name="Rectangle 4"/>
          <p:cNvSpPr/>
          <p:nvPr/>
        </p:nvSpPr>
        <p:spPr>
          <a:xfrm>
            <a:off x="2591247" y="50800"/>
            <a:ext cx="7308411" cy="83099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pPr lvl="0" algn="ctr"/>
            <a:r>
              <a:rPr lang="en-IN" sz="2400" b="1" dirty="0">
                <a:latin typeface="Arial" panose="020B0604020202020204" pitchFamily="34" charset="0"/>
                <a:cs typeface="Arial" panose="020B0604020202020204" pitchFamily="34" charset="0"/>
              </a:rPr>
              <a:t>Effect of group on Reactivity in monosubstituted</a:t>
            </a:r>
          </a:p>
          <a:p>
            <a:pPr lvl="0" algn="ctr"/>
            <a:r>
              <a:rPr lang="en-IN" sz="2400" b="1" dirty="0">
                <a:latin typeface="Arial" panose="020B0604020202020204" pitchFamily="34" charset="0"/>
                <a:cs typeface="Arial" panose="020B0604020202020204" pitchFamily="34" charset="0"/>
              </a:rPr>
              <a:t> benzene</a:t>
            </a:r>
            <a:endParaRPr lang="en-IN" sz="2400" b="1" dirty="0"/>
          </a:p>
        </p:txBody>
      </p:sp>
      <p:pic>
        <p:nvPicPr>
          <p:cNvPr id="4098" name="Picture 2" descr="C:\Users\Mr. Zamir Khan\Documents\Zoom\2020-07-13 10.59.07 Third B Pharmacy's Personal Meeting Room 6889922823\Whiteboard[4]-01.png"/>
          <p:cNvPicPr>
            <a:picLocks noChangeAspect="1" noChangeArrowheads="1"/>
          </p:cNvPicPr>
          <p:nvPr/>
        </p:nvPicPr>
        <p:blipFill>
          <a:blip r:embed="rId2"/>
          <a:srcRect t="7115" r="23852"/>
          <a:stretch>
            <a:fillRect/>
          </a:stretch>
        </p:blipFill>
        <p:spPr bwMode="auto">
          <a:xfrm>
            <a:off x="1308100" y="1308101"/>
            <a:ext cx="9690100" cy="48133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97561-E630-4333-A807-AF909D6C8BDD}" type="datetime1">
              <a:rPr lang="en-IN" smtClean="0"/>
              <a:pPr/>
              <a:t>26-02-2024</a:t>
            </a:fld>
            <a:endParaRPr lang="en-IN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A19ED-6346-49D9-9F20-956D2AD8C721}" type="slidenum">
              <a:rPr lang="en-IN" smtClean="0"/>
              <a:pPr/>
              <a:t>15</a:t>
            </a:fld>
            <a:endParaRPr lang="en-IN"/>
          </a:p>
        </p:txBody>
      </p:sp>
      <p:sp>
        <p:nvSpPr>
          <p:cNvPr id="4" name="Rectangle 3"/>
          <p:cNvSpPr/>
          <p:nvPr/>
        </p:nvSpPr>
        <p:spPr>
          <a:xfrm>
            <a:off x="3030097" y="127000"/>
            <a:ext cx="6131807" cy="46166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pPr lvl="0" algn="ctr"/>
            <a:r>
              <a:rPr lang="en-IN" sz="2400" b="1" dirty="0">
                <a:latin typeface="Arial" panose="020B0604020202020204" pitchFamily="34" charset="0"/>
                <a:cs typeface="Arial" panose="020B0604020202020204" pitchFamily="34" charset="0"/>
              </a:rPr>
              <a:t>Example: Chlorination of methylbenzene</a:t>
            </a:r>
            <a:endParaRPr lang="en-IN" sz="2400" b="1" dirty="0"/>
          </a:p>
        </p:txBody>
      </p:sp>
      <p:grpSp>
        <p:nvGrpSpPr>
          <p:cNvPr id="78" name="Group 77"/>
          <p:cNvGrpSpPr/>
          <p:nvPr/>
        </p:nvGrpSpPr>
        <p:grpSpPr>
          <a:xfrm>
            <a:off x="1644575" y="1744856"/>
            <a:ext cx="8758889" cy="2122960"/>
            <a:chOff x="1034975" y="1998856"/>
            <a:chExt cx="8758889" cy="2122960"/>
          </a:xfrm>
        </p:grpSpPr>
        <p:sp>
          <p:nvSpPr>
            <p:cNvPr id="10" name="TextBox 9"/>
            <p:cNvSpPr txBox="1"/>
            <p:nvPr/>
          </p:nvSpPr>
          <p:spPr>
            <a:xfrm>
              <a:off x="1212553" y="2415268"/>
              <a:ext cx="603050" cy="3694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sz="1801" dirty="0">
                  <a:latin typeface="Arial" panose="020B0604020202020204" pitchFamily="34" charset="0"/>
                  <a:cs typeface="Arial" panose="020B0604020202020204" pitchFamily="34" charset="0"/>
                </a:rPr>
                <a:t>CH</a:t>
              </a:r>
              <a:r>
                <a:rPr lang="en-IN" sz="1801" baseline="-25000" dirty="0"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</a:p>
          </p:txBody>
        </p:sp>
        <p:grpSp>
          <p:nvGrpSpPr>
            <p:cNvPr id="12" name="moleculeGroup"/>
            <p:cNvGrpSpPr/>
            <p:nvPr/>
          </p:nvGrpSpPr>
          <p:grpSpPr>
            <a:xfrm>
              <a:off x="1034975" y="2818677"/>
              <a:ext cx="667047" cy="678334"/>
              <a:chOff x="47500" y="47500"/>
              <a:chExt cx="812531" cy="938257"/>
            </a:xfrm>
          </p:grpSpPr>
          <p:sp>
            <p:nvSpPr>
              <p:cNvPr id="67" name="BondLine2"/>
              <p:cNvSpPr/>
              <p:nvPr/>
            </p:nvSpPr>
            <p:spPr>
              <a:xfrm>
                <a:off x="47500" y="47500"/>
                <a:ext cx="406265" cy="234564"/>
              </a:xfrm>
              <a:custGeom>
                <a:avLst/>
                <a:gdLst/>
                <a:ahLst/>
                <a:cxnLst/>
                <a:rect l="l" t="t" r="r" b="b"/>
                <a:pathLst>
                  <a:path w="406265" h="234564">
                    <a:moveTo>
                      <a:pt x="406265" y="0"/>
                    </a:moveTo>
                    <a:lnTo>
                      <a:pt x="0" y="234564"/>
                    </a:lnTo>
                  </a:path>
                </a:pathLst>
              </a:custGeom>
              <a:ln w="9525" cap="rnd">
                <a:solidFill>
                  <a:srgbClr val="000000">
                    <a:alpha val="100000"/>
                  </a:srgbClr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/>
              <a:lstStyle/>
              <a:p>
                <a:endParaRPr lang="en-IN" sz="1801"/>
              </a:p>
            </p:txBody>
          </p:sp>
          <p:sp>
            <p:nvSpPr>
              <p:cNvPr id="68" name="BondLine3"/>
              <p:cNvSpPr/>
              <p:nvPr/>
            </p:nvSpPr>
            <p:spPr>
              <a:xfrm>
                <a:off x="141321" y="155839"/>
                <a:ext cx="312444" cy="180394"/>
              </a:xfrm>
              <a:custGeom>
                <a:avLst/>
                <a:gdLst/>
                <a:ahLst/>
                <a:cxnLst/>
                <a:rect l="l" t="t" r="r" b="b"/>
                <a:pathLst>
                  <a:path w="312444" h="180394">
                    <a:moveTo>
                      <a:pt x="312444" y="0"/>
                    </a:moveTo>
                    <a:lnTo>
                      <a:pt x="0" y="180394"/>
                    </a:lnTo>
                  </a:path>
                </a:pathLst>
              </a:custGeom>
              <a:ln w="9525" cap="rnd">
                <a:solidFill>
                  <a:srgbClr val="000000">
                    <a:alpha val="100000"/>
                  </a:srgbClr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/>
              <a:lstStyle/>
              <a:p>
                <a:endParaRPr lang="en-IN" sz="1801"/>
              </a:p>
            </p:txBody>
          </p:sp>
          <p:sp>
            <p:nvSpPr>
              <p:cNvPr id="69" name="BondLine4"/>
              <p:cNvSpPr/>
              <p:nvPr/>
            </p:nvSpPr>
            <p:spPr>
              <a:xfrm>
                <a:off x="453765" y="47500"/>
                <a:ext cx="406265" cy="234564"/>
              </a:xfrm>
              <a:custGeom>
                <a:avLst/>
                <a:gdLst/>
                <a:ahLst/>
                <a:cxnLst/>
                <a:rect l="l" t="t" r="r" b="b"/>
                <a:pathLst>
                  <a:path w="406265" h="234564">
                    <a:moveTo>
                      <a:pt x="0" y="0"/>
                    </a:moveTo>
                    <a:lnTo>
                      <a:pt x="406265" y="234564"/>
                    </a:lnTo>
                  </a:path>
                </a:pathLst>
              </a:custGeom>
              <a:ln w="9525" cap="rnd">
                <a:solidFill>
                  <a:srgbClr val="000000">
                    <a:alpha val="100000"/>
                  </a:srgbClr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/>
              <a:lstStyle/>
              <a:p>
                <a:endParaRPr lang="en-IN" sz="1801"/>
              </a:p>
            </p:txBody>
          </p:sp>
          <p:sp>
            <p:nvSpPr>
              <p:cNvPr id="70" name="BondLine5"/>
              <p:cNvSpPr/>
              <p:nvPr/>
            </p:nvSpPr>
            <p:spPr>
              <a:xfrm>
                <a:off x="47500" y="282064"/>
                <a:ext cx="0" cy="469129"/>
              </a:xfrm>
              <a:custGeom>
                <a:avLst/>
                <a:gdLst/>
                <a:ahLst/>
                <a:cxnLst/>
                <a:rect l="l" t="t" r="r" b="b"/>
                <a:pathLst>
                  <a:path h="469129">
                    <a:moveTo>
                      <a:pt x="0" y="0"/>
                    </a:moveTo>
                    <a:lnTo>
                      <a:pt x="0" y="469129"/>
                    </a:lnTo>
                  </a:path>
                </a:pathLst>
              </a:custGeom>
              <a:ln w="9525" cap="rnd">
                <a:solidFill>
                  <a:srgbClr val="000000">
                    <a:alpha val="100000"/>
                  </a:srgbClr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/>
              <a:lstStyle/>
              <a:p>
                <a:endParaRPr lang="en-IN" sz="1801"/>
              </a:p>
            </p:txBody>
          </p:sp>
          <p:sp>
            <p:nvSpPr>
              <p:cNvPr id="71" name="BondLine6"/>
              <p:cNvSpPr/>
              <p:nvPr/>
            </p:nvSpPr>
            <p:spPr>
              <a:xfrm>
                <a:off x="47500" y="751193"/>
                <a:ext cx="406265" cy="234564"/>
              </a:xfrm>
              <a:custGeom>
                <a:avLst/>
                <a:gdLst/>
                <a:ahLst/>
                <a:cxnLst/>
                <a:rect l="l" t="t" r="r" b="b"/>
                <a:pathLst>
                  <a:path w="406265" h="234564">
                    <a:moveTo>
                      <a:pt x="0" y="0"/>
                    </a:moveTo>
                    <a:lnTo>
                      <a:pt x="406265" y="234564"/>
                    </a:lnTo>
                  </a:path>
                </a:pathLst>
              </a:custGeom>
              <a:ln w="9525" cap="rnd">
                <a:solidFill>
                  <a:srgbClr val="000000">
                    <a:alpha val="100000"/>
                  </a:srgbClr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/>
              <a:lstStyle/>
              <a:p>
                <a:endParaRPr lang="en-IN" sz="1801"/>
              </a:p>
            </p:txBody>
          </p:sp>
          <p:sp>
            <p:nvSpPr>
              <p:cNvPr id="72" name="BondLine7"/>
              <p:cNvSpPr/>
              <p:nvPr/>
            </p:nvSpPr>
            <p:spPr>
              <a:xfrm>
                <a:off x="141321" y="697023"/>
                <a:ext cx="312444" cy="180394"/>
              </a:xfrm>
              <a:custGeom>
                <a:avLst/>
                <a:gdLst/>
                <a:ahLst/>
                <a:cxnLst/>
                <a:rect l="l" t="t" r="r" b="b"/>
                <a:pathLst>
                  <a:path w="312444" h="180394">
                    <a:moveTo>
                      <a:pt x="0" y="0"/>
                    </a:moveTo>
                    <a:lnTo>
                      <a:pt x="312444" y="180394"/>
                    </a:lnTo>
                  </a:path>
                </a:pathLst>
              </a:custGeom>
              <a:ln w="9525" cap="rnd">
                <a:solidFill>
                  <a:srgbClr val="000000">
                    <a:alpha val="100000"/>
                  </a:srgbClr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/>
              <a:lstStyle/>
              <a:p>
                <a:endParaRPr lang="en-IN" sz="1801"/>
              </a:p>
            </p:txBody>
          </p:sp>
          <p:sp>
            <p:nvSpPr>
              <p:cNvPr id="73" name="BondLine8"/>
              <p:cNvSpPr/>
              <p:nvPr/>
            </p:nvSpPr>
            <p:spPr>
              <a:xfrm>
                <a:off x="453765" y="751193"/>
                <a:ext cx="406265" cy="234564"/>
              </a:xfrm>
              <a:custGeom>
                <a:avLst/>
                <a:gdLst/>
                <a:ahLst/>
                <a:cxnLst/>
                <a:rect l="l" t="t" r="r" b="b"/>
                <a:pathLst>
                  <a:path w="406265" h="234564">
                    <a:moveTo>
                      <a:pt x="406265" y="0"/>
                    </a:moveTo>
                    <a:lnTo>
                      <a:pt x="0" y="234564"/>
                    </a:lnTo>
                  </a:path>
                </a:pathLst>
              </a:custGeom>
              <a:ln w="9525" cap="rnd">
                <a:solidFill>
                  <a:srgbClr val="000000">
                    <a:alpha val="100000"/>
                  </a:srgbClr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/>
              <a:lstStyle/>
              <a:p>
                <a:endParaRPr lang="en-IN" sz="1801"/>
              </a:p>
            </p:txBody>
          </p:sp>
          <p:sp>
            <p:nvSpPr>
              <p:cNvPr id="74" name="BondLine9"/>
              <p:cNvSpPr/>
              <p:nvPr/>
            </p:nvSpPr>
            <p:spPr>
              <a:xfrm>
                <a:off x="860031" y="282064"/>
                <a:ext cx="0" cy="469129"/>
              </a:xfrm>
              <a:custGeom>
                <a:avLst/>
                <a:gdLst/>
                <a:ahLst/>
                <a:cxnLst/>
                <a:rect l="l" t="t" r="r" b="b"/>
                <a:pathLst>
                  <a:path h="469129">
                    <a:moveTo>
                      <a:pt x="0" y="0"/>
                    </a:moveTo>
                    <a:lnTo>
                      <a:pt x="0" y="469129"/>
                    </a:lnTo>
                  </a:path>
                </a:pathLst>
              </a:custGeom>
              <a:ln w="9525" cap="rnd">
                <a:solidFill>
                  <a:srgbClr val="000000">
                    <a:alpha val="100000"/>
                  </a:srgbClr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/>
              <a:lstStyle/>
              <a:p>
                <a:endParaRPr lang="en-IN" sz="1801"/>
              </a:p>
            </p:txBody>
          </p:sp>
          <p:sp>
            <p:nvSpPr>
              <p:cNvPr id="75" name="BondLine10"/>
              <p:cNvSpPr/>
              <p:nvPr/>
            </p:nvSpPr>
            <p:spPr>
              <a:xfrm>
                <a:off x="766207" y="336235"/>
                <a:ext cx="0" cy="360787"/>
              </a:xfrm>
              <a:custGeom>
                <a:avLst/>
                <a:gdLst/>
                <a:ahLst/>
                <a:cxnLst/>
                <a:rect l="l" t="t" r="r" b="b"/>
                <a:pathLst>
                  <a:path h="360787">
                    <a:moveTo>
                      <a:pt x="0" y="0"/>
                    </a:moveTo>
                    <a:lnTo>
                      <a:pt x="0" y="360787"/>
                    </a:lnTo>
                  </a:path>
                </a:pathLst>
              </a:custGeom>
              <a:ln w="9525" cap="rnd">
                <a:solidFill>
                  <a:srgbClr val="000000">
                    <a:alpha val="100000"/>
                  </a:srgbClr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/>
              <a:lstStyle/>
              <a:p>
                <a:endParaRPr lang="en-IN" sz="1801"/>
              </a:p>
            </p:txBody>
          </p:sp>
        </p:grpSp>
        <p:grpSp>
          <p:nvGrpSpPr>
            <p:cNvPr id="13" name="Group 35"/>
            <p:cNvGrpSpPr/>
            <p:nvPr/>
          </p:nvGrpSpPr>
          <p:grpSpPr>
            <a:xfrm>
              <a:off x="3022600" y="2709965"/>
              <a:ext cx="2407481" cy="502764"/>
              <a:chOff x="1897039" y="1788322"/>
              <a:chExt cx="3589361" cy="579104"/>
            </a:xfrm>
          </p:grpSpPr>
          <p:cxnSp>
            <p:nvCxnSpPr>
              <p:cNvPr id="64" name="Straight Arrow Connector 63"/>
              <p:cNvCxnSpPr/>
              <p:nvPr/>
            </p:nvCxnSpPr>
            <p:spPr>
              <a:xfrm>
                <a:off x="1897039" y="2367426"/>
                <a:ext cx="3589361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65" name="TextBox 64"/>
              <p:cNvSpPr txBox="1"/>
              <p:nvPr/>
            </p:nvSpPr>
            <p:spPr>
              <a:xfrm>
                <a:off x="2954733" y="1788322"/>
                <a:ext cx="1156195" cy="5317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IN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FeCl</a:t>
                </a:r>
                <a:r>
                  <a:rPr lang="en-IN" sz="2400" baseline="-25000" dirty="0"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</a:p>
            </p:txBody>
          </p:sp>
        </p:grpSp>
        <p:grpSp>
          <p:nvGrpSpPr>
            <p:cNvPr id="14" name="moleculeGroup"/>
            <p:cNvGrpSpPr/>
            <p:nvPr/>
          </p:nvGrpSpPr>
          <p:grpSpPr>
            <a:xfrm>
              <a:off x="6001462" y="2541473"/>
              <a:ext cx="667047" cy="678334"/>
              <a:chOff x="47500" y="47500"/>
              <a:chExt cx="812531" cy="938257"/>
            </a:xfrm>
          </p:grpSpPr>
          <p:sp>
            <p:nvSpPr>
              <p:cNvPr id="55" name="BondLine2"/>
              <p:cNvSpPr/>
              <p:nvPr/>
            </p:nvSpPr>
            <p:spPr>
              <a:xfrm>
                <a:off x="47500" y="47500"/>
                <a:ext cx="406265" cy="234564"/>
              </a:xfrm>
              <a:custGeom>
                <a:avLst/>
                <a:gdLst/>
                <a:ahLst/>
                <a:cxnLst/>
                <a:rect l="l" t="t" r="r" b="b"/>
                <a:pathLst>
                  <a:path w="406265" h="234564">
                    <a:moveTo>
                      <a:pt x="406265" y="0"/>
                    </a:moveTo>
                    <a:lnTo>
                      <a:pt x="0" y="234564"/>
                    </a:lnTo>
                  </a:path>
                </a:pathLst>
              </a:custGeom>
              <a:ln w="9525" cap="rnd">
                <a:solidFill>
                  <a:srgbClr val="000000">
                    <a:alpha val="100000"/>
                  </a:srgbClr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/>
              <a:lstStyle/>
              <a:p>
                <a:endParaRPr lang="en-IN" sz="1801"/>
              </a:p>
            </p:txBody>
          </p:sp>
          <p:sp>
            <p:nvSpPr>
              <p:cNvPr id="56" name="BondLine3"/>
              <p:cNvSpPr/>
              <p:nvPr/>
            </p:nvSpPr>
            <p:spPr>
              <a:xfrm>
                <a:off x="141321" y="155839"/>
                <a:ext cx="312444" cy="180394"/>
              </a:xfrm>
              <a:custGeom>
                <a:avLst/>
                <a:gdLst/>
                <a:ahLst/>
                <a:cxnLst/>
                <a:rect l="l" t="t" r="r" b="b"/>
                <a:pathLst>
                  <a:path w="312444" h="180394">
                    <a:moveTo>
                      <a:pt x="312444" y="0"/>
                    </a:moveTo>
                    <a:lnTo>
                      <a:pt x="0" y="180394"/>
                    </a:lnTo>
                  </a:path>
                </a:pathLst>
              </a:custGeom>
              <a:ln w="9525" cap="rnd">
                <a:solidFill>
                  <a:srgbClr val="000000">
                    <a:alpha val="100000"/>
                  </a:srgbClr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/>
              <a:lstStyle/>
              <a:p>
                <a:endParaRPr lang="en-IN" sz="1801"/>
              </a:p>
            </p:txBody>
          </p:sp>
          <p:sp>
            <p:nvSpPr>
              <p:cNvPr id="57" name="BondLine4"/>
              <p:cNvSpPr/>
              <p:nvPr/>
            </p:nvSpPr>
            <p:spPr>
              <a:xfrm>
                <a:off x="453765" y="47500"/>
                <a:ext cx="406265" cy="234564"/>
              </a:xfrm>
              <a:custGeom>
                <a:avLst/>
                <a:gdLst/>
                <a:ahLst/>
                <a:cxnLst/>
                <a:rect l="l" t="t" r="r" b="b"/>
                <a:pathLst>
                  <a:path w="406265" h="234564">
                    <a:moveTo>
                      <a:pt x="0" y="0"/>
                    </a:moveTo>
                    <a:lnTo>
                      <a:pt x="406265" y="234564"/>
                    </a:lnTo>
                  </a:path>
                </a:pathLst>
              </a:custGeom>
              <a:ln w="9525" cap="rnd">
                <a:solidFill>
                  <a:srgbClr val="000000">
                    <a:alpha val="100000"/>
                  </a:srgbClr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/>
              <a:lstStyle/>
              <a:p>
                <a:endParaRPr lang="en-IN" sz="1801"/>
              </a:p>
            </p:txBody>
          </p:sp>
          <p:sp>
            <p:nvSpPr>
              <p:cNvPr id="58" name="BondLine5"/>
              <p:cNvSpPr/>
              <p:nvPr/>
            </p:nvSpPr>
            <p:spPr>
              <a:xfrm>
                <a:off x="47500" y="282064"/>
                <a:ext cx="0" cy="469129"/>
              </a:xfrm>
              <a:custGeom>
                <a:avLst/>
                <a:gdLst/>
                <a:ahLst/>
                <a:cxnLst/>
                <a:rect l="l" t="t" r="r" b="b"/>
                <a:pathLst>
                  <a:path h="469129">
                    <a:moveTo>
                      <a:pt x="0" y="0"/>
                    </a:moveTo>
                    <a:lnTo>
                      <a:pt x="0" y="469129"/>
                    </a:lnTo>
                  </a:path>
                </a:pathLst>
              </a:custGeom>
              <a:ln w="9525" cap="rnd">
                <a:solidFill>
                  <a:srgbClr val="000000">
                    <a:alpha val="100000"/>
                  </a:srgbClr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/>
              <a:lstStyle/>
              <a:p>
                <a:endParaRPr lang="en-IN" sz="1801"/>
              </a:p>
            </p:txBody>
          </p:sp>
          <p:sp>
            <p:nvSpPr>
              <p:cNvPr id="59" name="BondLine6"/>
              <p:cNvSpPr/>
              <p:nvPr/>
            </p:nvSpPr>
            <p:spPr>
              <a:xfrm>
                <a:off x="47500" y="751193"/>
                <a:ext cx="406265" cy="234564"/>
              </a:xfrm>
              <a:custGeom>
                <a:avLst/>
                <a:gdLst/>
                <a:ahLst/>
                <a:cxnLst/>
                <a:rect l="l" t="t" r="r" b="b"/>
                <a:pathLst>
                  <a:path w="406265" h="234564">
                    <a:moveTo>
                      <a:pt x="0" y="0"/>
                    </a:moveTo>
                    <a:lnTo>
                      <a:pt x="406265" y="234564"/>
                    </a:lnTo>
                  </a:path>
                </a:pathLst>
              </a:custGeom>
              <a:ln w="9525" cap="rnd">
                <a:solidFill>
                  <a:srgbClr val="000000">
                    <a:alpha val="100000"/>
                  </a:srgbClr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/>
              <a:lstStyle/>
              <a:p>
                <a:endParaRPr lang="en-IN" sz="1801"/>
              </a:p>
            </p:txBody>
          </p:sp>
          <p:sp>
            <p:nvSpPr>
              <p:cNvPr id="60" name="BondLine7"/>
              <p:cNvSpPr/>
              <p:nvPr/>
            </p:nvSpPr>
            <p:spPr>
              <a:xfrm>
                <a:off x="141321" y="697023"/>
                <a:ext cx="312444" cy="180394"/>
              </a:xfrm>
              <a:custGeom>
                <a:avLst/>
                <a:gdLst/>
                <a:ahLst/>
                <a:cxnLst/>
                <a:rect l="l" t="t" r="r" b="b"/>
                <a:pathLst>
                  <a:path w="312444" h="180394">
                    <a:moveTo>
                      <a:pt x="0" y="0"/>
                    </a:moveTo>
                    <a:lnTo>
                      <a:pt x="312444" y="180394"/>
                    </a:lnTo>
                  </a:path>
                </a:pathLst>
              </a:custGeom>
              <a:ln w="9525" cap="rnd">
                <a:solidFill>
                  <a:srgbClr val="000000">
                    <a:alpha val="100000"/>
                  </a:srgbClr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/>
              <a:lstStyle/>
              <a:p>
                <a:endParaRPr lang="en-IN" sz="1801"/>
              </a:p>
            </p:txBody>
          </p:sp>
          <p:sp>
            <p:nvSpPr>
              <p:cNvPr id="61" name="BondLine8"/>
              <p:cNvSpPr/>
              <p:nvPr/>
            </p:nvSpPr>
            <p:spPr>
              <a:xfrm>
                <a:off x="453765" y="751193"/>
                <a:ext cx="406265" cy="234564"/>
              </a:xfrm>
              <a:custGeom>
                <a:avLst/>
                <a:gdLst/>
                <a:ahLst/>
                <a:cxnLst/>
                <a:rect l="l" t="t" r="r" b="b"/>
                <a:pathLst>
                  <a:path w="406265" h="234564">
                    <a:moveTo>
                      <a:pt x="406265" y="0"/>
                    </a:moveTo>
                    <a:lnTo>
                      <a:pt x="0" y="234564"/>
                    </a:lnTo>
                  </a:path>
                </a:pathLst>
              </a:custGeom>
              <a:ln w="9525" cap="rnd">
                <a:solidFill>
                  <a:srgbClr val="000000">
                    <a:alpha val="100000"/>
                  </a:srgbClr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/>
              <a:lstStyle/>
              <a:p>
                <a:endParaRPr lang="en-IN" sz="1801"/>
              </a:p>
            </p:txBody>
          </p:sp>
          <p:sp>
            <p:nvSpPr>
              <p:cNvPr id="62" name="BondLine9"/>
              <p:cNvSpPr/>
              <p:nvPr/>
            </p:nvSpPr>
            <p:spPr>
              <a:xfrm>
                <a:off x="860031" y="282064"/>
                <a:ext cx="0" cy="469129"/>
              </a:xfrm>
              <a:custGeom>
                <a:avLst/>
                <a:gdLst/>
                <a:ahLst/>
                <a:cxnLst/>
                <a:rect l="l" t="t" r="r" b="b"/>
                <a:pathLst>
                  <a:path h="469129">
                    <a:moveTo>
                      <a:pt x="0" y="0"/>
                    </a:moveTo>
                    <a:lnTo>
                      <a:pt x="0" y="469129"/>
                    </a:lnTo>
                  </a:path>
                </a:pathLst>
              </a:custGeom>
              <a:ln w="9525" cap="rnd">
                <a:solidFill>
                  <a:srgbClr val="000000">
                    <a:alpha val="100000"/>
                  </a:srgbClr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/>
              <a:lstStyle/>
              <a:p>
                <a:endParaRPr lang="en-IN" sz="1801"/>
              </a:p>
            </p:txBody>
          </p:sp>
          <p:sp>
            <p:nvSpPr>
              <p:cNvPr id="63" name="BondLine10"/>
              <p:cNvSpPr/>
              <p:nvPr/>
            </p:nvSpPr>
            <p:spPr>
              <a:xfrm>
                <a:off x="766207" y="336235"/>
                <a:ext cx="0" cy="360787"/>
              </a:xfrm>
              <a:custGeom>
                <a:avLst/>
                <a:gdLst/>
                <a:ahLst/>
                <a:cxnLst/>
                <a:rect l="l" t="t" r="r" b="b"/>
                <a:pathLst>
                  <a:path h="360787">
                    <a:moveTo>
                      <a:pt x="0" y="0"/>
                    </a:moveTo>
                    <a:lnTo>
                      <a:pt x="0" y="360787"/>
                    </a:lnTo>
                  </a:path>
                </a:pathLst>
              </a:custGeom>
              <a:ln w="9525" cap="rnd">
                <a:solidFill>
                  <a:srgbClr val="000000">
                    <a:alpha val="100000"/>
                  </a:srgbClr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/>
              <a:lstStyle/>
              <a:p>
                <a:endParaRPr lang="en-IN" sz="1801"/>
              </a:p>
            </p:txBody>
          </p:sp>
        </p:grpSp>
        <p:cxnSp>
          <p:nvCxnSpPr>
            <p:cNvPr id="15" name="Straight Connector 14"/>
            <p:cNvCxnSpPr/>
            <p:nvPr/>
          </p:nvCxnSpPr>
          <p:spPr>
            <a:xfrm flipV="1">
              <a:off x="6330046" y="2399577"/>
              <a:ext cx="0" cy="141896"/>
            </a:xfrm>
            <a:prstGeom prst="line">
              <a:avLst/>
            </a:prstGeom>
            <a:ln w="9525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6055771" y="2087012"/>
              <a:ext cx="603050" cy="3694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sz="1801" dirty="0">
                  <a:latin typeface="Arial" panose="020B0604020202020204" pitchFamily="34" charset="0"/>
                  <a:cs typeface="Arial" panose="020B0604020202020204" pitchFamily="34" charset="0"/>
                </a:rPr>
                <a:t>CH</a:t>
              </a:r>
              <a:r>
                <a:rPr lang="en-IN" sz="1801" baseline="-25000" dirty="0"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</a:p>
          </p:txBody>
        </p:sp>
        <p:cxnSp>
          <p:nvCxnSpPr>
            <p:cNvPr id="17" name="Straight Connector 16"/>
            <p:cNvCxnSpPr/>
            <p:nvPr/>
          </p:nvCxnSpPr>
          <p:spPr>
            <a:xfrm flipV="1">
              <a:off x="1365312" y="2664332"/>
              <a:ext cx="0" cy="141896"/>
            </a:xfrm>
            <a:prstGeom prst="line">
              <a:avLst/>
            </a:prstGeom>
            <a:ln w="9525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6710135" y="2256597"/>
              <a:ext cx="402674" cy="3694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sz="1801" dirty="0">
                  <a:latin typeface="Arial" panose="020B0604020202020204" pitchFamily="34" charset="0"/>
                  <a:cs typeface="Arial" panose="020B0604020202020204" pitchFamily="34" charset="0"/>
                </a:rPr>
                <a:t>Cl</a:t>
              </a:r>
              <a:endParaRPr lang="en-IN" sz="1801" baseline="-25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9" name="Straight Connector 18"/>
            <p:cNvCxnSpPr/>
            <p:nvPr/>
          </p:nvCxnSpPr>
          <p:spPr>
            <a:xfrm flipV="1">
              <a:off x="6663958" y="2586454"/>
              <a:ext cx="173221" cy="124603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20" name="Group 168"/>
            <p:cNvGrpSpPr/>
            <p:nvPr/>
          </p:nvGrpSpPr>
          <p:grpSpPr>
            <a:xfrm>
              <a:off x="8151419" y="1998856"/>
              <a:ext cx="768557" cy="1732224"/>
              <a:chOff x="4358253" y="4121967"/>
              <a:chExt cx="812427" cy="1995245"/>
            </a:xfrm>
          </p:grpSpPr>
          <p:grpSp>
            <p:nvGrpSpPr>
              <p:cNvPr id="39" name="Group 167"/>
              <p:cNvGrpSpPr/>
              <p:nvPr/>
            </p:nvGrpSpPr>
            <p:grpSpPr>
              <a:xfrm>
                <a:off x="4768141" y="4517000"/>
                <a:ext cx="0" cy="1265036"/>
                <a:chOff x="4768141" y="4517000"/>
                <a:chExt cx="0" cy="1265036"/>
              </a:xfrm>
            </p:grpSpPr>
            <p:cxnSp>
              <p:nvCxnSpPr>
                <p:cNvPr id="53" name="Straight Connector 52"/>
                <p:cNvCxnSpPr/>
                <p:nvPr/>
              </p:nvCxnSpPr>
              <p:spPr>
                <a:xfrm flipV="1">
                  <a:off x="4768141" y="4517000"/>
                  <a:ext cx="0" cy="163442"/>
                </a:xfrm>
                <a:prstGeom prst="line">
                  <a:avLst/>
                </a:prstGeom>
                <a:ln w="9525"/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>
                <a:xfrm flipV="1">
                  <a:off x="4768141" y="5618594"/>
                  <a:ext cx="0" cy="163442"/>
                </a:xfrm>
                <a:prstGeom prst="line">
                  <a:avLst/>
                </a:prstGeom>
                <a:ln w="9525"/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0" name="Group 165"/>
              <p:cNvGrpSpPr/>
              <p:nvPr/>
            </p:nvGrpSpPr>
            <p:grpSpPr>
              <a:xfrm>
                <a:off x="4358253" y="4121967"/>
                <a:ext cx="812427" cy="1995245"/>
                <a:chOff x="4358253" y="4121967"/>
                <a:chExt cx="812427" cy="1995245"/>
              </a:xfrm>
            </p:grpSpPr>
            <p:sp>
              <p:nvSpPr>
                <p:cNvPr id="41" name="TextBox 40"/>
                <p:cNvSpPr txBox="1"/>
                <p:nvPr/>
              </p:nvSpPr>
              <p:spPr>
                <a:xfrm>
                  <a:off x="4514019" y="4121967"/>
                  <a:ext cx="637473" cy="42555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IN" sz="1801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CH</a:t>
                  </a:r>
                  <a:r>
                    <a:rPr lang="en-IN" sz="1801" baseline="-25000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3</a:t>
                  </a:r>
                </a:p>
              </p:txBody>
            </p:sp>
            <p:sp>
              <p:nvSpPr>
                <p:cNvPr id="42" name="TextBox 41"/>
                <p:cNvSpPr txBox="1"/>
                <p:nvPr/>
              </p:nvSpPr>
              <p:spPr>
                <a:xfrm>
                  <a:off x="4473968" y="5691653"/>
                  <a:ext cx="425659" cy="42555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IN" sz="1801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Cl</a:t>
                  </a:r>
                  <a:endParaRPr lang="en-IN" sz="1801" baseline="-25000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43" name="moleculeGroup"/>
                <p:cNvGrpSpPr/>
                <p:nvPr/>
              </p:nvGrpSpPr>
              <p:grpSpPr>
                <a:xfrm>
                  <a:off x="4358253" y="4680442"/>
                  <a:ext cx="812427" cy="938153"/>
                  <a:chOff x="47500" y="47500"/>
                  <a:chExt cx="812531" cy="938257"/>
                </a:xfrm>
              </p:grpSpPr>
              <p:sp>
                <p:nvSpPr>
                  <p:cNvPr id="44" name="BondLine2"/>
                  <p:cNvSpPr/>
                  <p:nvPr/>
                </p:nvSpPr>
                <p:spPr>
                  <a:xfrm>
                    <a:off x="47500" y="47500"/>
                    <a:ext cx="406265" cy="23456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06265" h="234564">
                        <a:moveTo>
                          <a:pt x="406265" y="0"/>
                        </a:moveTo>
                        <a:lnTo>
                          <a:pt x="0" y="234564"/>
                        </a:lnTo>
                      </a:path>
                    </a:pathLst>
                  </a:custGeom>
                  <a:ln w="9525" cap="rnd">
                    <a:solidFill>
                      <a:srgbClr val="000000">
                        <a:alpha val="100000"/>
                      </a:srgbClr>
                    </a:solidFill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/>
                </p:style>
                <p:txBody>
                  <a:bodyPr/>
                  <a:lstStyle/>
                  <a:p>
                    <a:endParaRPr lang="en-IN" sz="1801"/>
                  </a:p>
                </p:txBody>
              </p:sp>
              <p:sp>
                <p:nvSpPr>
                  <p:cNvPr id="45" name="BondLine3"/>
                  <p:cNvSpPr/>
                  <p:nvPr/>
                </p:nvSpPr>
                <p:spPr>
                  <a:xfrm>
                    <a:off x="141321" y="155839"/>
                    <a:ext cx="312444" cy="18039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12444" h="180394">
                        <a:moveTo>
                          <a:pt x="312444" y="0"/>
                        </a:moveTo>
                        <a:lnTo>
                          <a:pt x="0" y="180394"/>
                        </a:lnTo>
                      </a:path>
                    </a:pathLst>
                  </a:custGeom>
                  <a:ln w="9525" cap="rnd">
                    <a:solidFill>
                      <a:srgbClr val="000000">
                        <a:alpha val="100000"/>
                      </a:srgbClr>
                    </a:solidFill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/>
                </p:style>
                <p:txBody>
                  <a:bodyPr/>
                  <a:lstStyle/>
                  <a:p>
                    <a:endParaRPr lang="en-IN" sz="1801"/>
                  </a:p>
                </p:txBody>
              </p:sp>
              <p:sp>
                <p:nvSpPr>
                  <p:cNvPr id="46" name="BondLine4"/>
                  <p:cNvSpPr/>
                  <p:nvPr/>
                </p:nvSpPr>
                <p:spPr>
                  <a:xfrm>
                    <a:off x="453765" y="47500"/>
                    <a:ext cx="406265" cy="23456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06265" h="234564">
                        <a:moveTo>
                          <a:pt x="0" y="0"/>
                        </a:moveTo>
                        <a:lnTo>
                          <a:pt x="406265" y="234564"/>
                        </a:lnTo>
                      </a:path>
                    </a:pathLst>
                  </a:custGeom>
                  <a:ln w="9525" cap="rnd">
                    <a:solidFill>
                      <a:srgbClr val="000000">
                        <a:alpha val="100000"/>
                      </a:srgbClr>
                    </a:solidFill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/>
                </p:style>
                <p:txBody>
                  <a:bodyPr/>
                  <a:lstStyle/>
                  <a:p>
                    <a:endParaRPr lang="en-IN" sz="1801"/>
                  </a:p>
                </p:txBody>
              </p:sp>
              <p:sp>
                <p:nvSpPr>
                  <p:cNvPr id="47" name="BondLine5"/>
                  <p:cNvSpPr/>
                  <p:nvPr/>
                </p:nvSpPr>
                <p:spPr>
                  <a:xfrm>
                    <a:off x="47500" y="282064"/>
                    <a:ext cx="0" cy="46912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h="469129">
                        <a:moveTo>
                          <a:pt x="0" y="0"/>
                        </a:moveTo>
                        <a:lnTo>
                          <a:pt x="0" y="469129"/>
                        </a:lnTo>
                      </a:path>
                    </a:pathLst>
                  </a:custGeom>
                  <a:ln w="9525" cap="rnd">
                    <a:solidFill>
                      <a:srgbClr val="000000">
                        <a:alpha val="100000"/>
                      </a:srgbClr>
                    </a:solidFill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/>
                </p:style>
                <p:txBody>
                  <a:bodyPr/>
                  <a:lstStyle/>
                  <a:p>
                    <a:endParaRPr lang="en-IN" sz="1801"/>
                  </a:p>
                </p:txBody>
              </p:sp>
              <p:sp>
                <p:nvSpPr>
                  <p:cNvPr id="48" name="BondLine6"/>
                  <p:cNvSpPr/>
                  <p:nvPr/>
                </p:nvSpPr>
                <p:spPr>
                  <a:xfrm>
                    <a:off x="47500" y="751193"/>
                    <a:ext cx="406265" cy="23456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06265" h="234564">
                        <a:moveTo>
                          <a:pt x="0" y="0"/>
                        </a:moveTo>
                        <a:lnTo>
                          <a:pt x="406265" y="234564"/>
                        </a:lnTo>
                      </a:path>
                    </a:pathLst>
                  </a:custGeom>
                  <a:ln w="9525" cap="rnd">
                    <a:solidFill>
                      <a:srgbClr val="000000">
                        <a:alpha val="100000"/>
                      </a:srgbClr>
                    </a:solidFill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/>
                </p:style>
                <p:txBody>
                  <a:bodyPr/>
                  <a:lstStyle/>
                  <a:p>
                    <a:endParaRPr lang="en-IN" sz="1801"/>
                  </a:p>
                </p:txBody>
              </p:sp>
              <p:sp>
                <p:nvSpPr>
                  <p:cNvPr id="49" name="BondLine7"/>
                  <p:cNvSpPr/>
                  <p:nvPr/>
                </p:nvSpPr>
                <p:spPr>
                  <a:xfrm>
                    <a:off x="141321" y="697023"/>
                    <a:ext cx="312444" cy="18039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12444" h="180394">
                        <a:moveTo>
                          <a:pt x="0" y="0"/>
                        </a:moveTo>
                        <a:lnTo>
                          <a:pt x="312444" y="180394"/>
                        </a:lnTo>
                      </a:path>
                    </a:pathLst>
                  </a:custGeom>
                  <a:ln w="9525" cap="rnd">
                    <a:solidFill>
                      <a:srgbClr val="000000">
                        <a:alpha val="100000"/>
                      </a:srgbClr>
                    </a:solidFill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/>
                </p:style>
                <p:txBody>
                  <a:bodyPr/>
                  <a:lstStyle/>
                  <a:p>
                    <a:endParaRPr lang="en-IN" sz="1801"/>
                  </a:p>
                </p:txBody>
              </p:sp>
              <p:sp>
                <p:nvSpPr>
                  <p:cNvPr id="50" name="BondLine8"/>
                  <p:cNvSpPr/>
                  <p:nvPr/>
                </p:nvSpPr>
                <p:spPr>
                  <a:xfrm>
                    <a:off x="453765" y="751193"/>
                    <a:ext cx="406265" cy="23456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06265" h="234564">
                        <a:moveTo>
                          <a:pt x="406265" y="0"/>
                        </a:moveTo>
                        <a:lnTo>
                          <a:pt x="0" y="234564"/>
                        </a:lnTo>
                      </a:path>
                    </a:pathLst>
                  </a:custGeom>
                  <a:ln w="9525" cap="rnd">
                    <a:solidFill>
                      <a:srgbClr val="000000">
                        <a:alpha val="100000"/>
                      </a:srgbClr>
                    </a:solidFill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/>
                </p:style>
                <p:txBody>
                  <a:bodyPr/>
                  <a:lstStyle/>
                  <a:p>
                    <a:endParaRPr lang="en-IN" sz="1801"/>
                  </a:p>
                </p:txBody>
              </p:sp>
              <p:sp>
                <p:nvSpPr>
                  <p:cNvPr id="51" name="BondLine9"/>
                  <p:cNvSpPr/>
                  <p:nvPr/>
                </p:nvSpPr>
                <p:spPr>
                  <a:xfrm>
                    <a:off x="860031" y="282064"/>
                    <a:ext cx="0" cy="46912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h="469129">
                        <a:moveTo>
                          <a:pt x="0" y="0"/>
                        </a:moveTo>
                        <a:lnTo>
                          <a:pt x="0" y="469129"/>
                        </a:lnTo>
                      </a:path>
                    </a:pathLst>
                  </a:custGeom>
                  <a:ln w="9525" cap="rnd">
                    <a:solidFill>
                      <a:srgbClr val="000000">
                        <a:alpha val="100000"/>
                      </a:srgbClr>
                    </a:solidFill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/>
                </p:style>
                <p:txBody>
                  <a:bodyPr/>
                  <a:lstStyle/>
                  <a:p>
                    <a:endParaRPr lang="en-IN" sz="1801"/>
                  </a:p>
                </p:txBody>
              </p:sp>
              <p:sp>
                <p:nvSpPr>
                  <p:cNvPr id="52" name="BondLine10"/>
                  <p:cNvSpPr/>
                  <p:nvPr/>
                </p:nvSpPr>
                <p:spPr>
                  <a:xfrm>
                    <a:off x="766207" y="336235"/>
                    <a:ext cx="0" cy="36078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h="360787">
                        <a:moveTo>
                          <a:pt x="0" y="0"/>
                        </a:moveTo>
                        <a:lnTo>
                          <a:pt x="0" y="360787"/>
                        </a:lnTo>
                      </a:path>
                    </a:pathLst>
                  </a:custGeom>
                  <a:ln w="9525" cap="rnd">
                    <a:solidFill>
                      <a:srgbClr val="000000">
                        <a:alpha val="100000"/>
                      </a:srgbClr>
                    </a:solidFill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/>
                </p:style>
                <p:txBody>
                  <a:bodyPr/>
                  <a:lstStyle/>
                  <a:p>
                    <a:endParaRPr lang="en-IN" sz="1801"/>
                  </a:p>
                </p:txBody>
              </p:sp>
            </p:grpSp>
          </p:grpSp>
        </p:grpSp>
        <p:sp>
          <p:nvSpPr>
            <p:cNvPr id="23" name="TextBox 22"/>
            <p:cNvSpPr txBox="1"/>
            <p:nvPr/>
          </p:nvSpPr>
          <p:spPr>
            <a:xfrm>
              <a:off x="7408241" y="2738429"/>
              <a:ext cx="300082" cy="3694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sz="1801" dirty="0"/>
                <a:t>+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651866" y="3389293"/>
              <a:ext cx="1826142" cy="3694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IN" sz="1801" dirty="0">
                  <a:latin typeface="Arial" panose="020B0604020202020204" pitchFamily="34" charset="0"/>
                  <a:cs typeface="Arial" panose="020B0604020202020204" pitchFamily="34" charset="0"/>
                </a:rPr>
                <a:t>o-</a:t>
              </a:r>
              <a:r>
                <a:rPr lang="en-IN" sz="1801" dirty="0" err="1">
                  <a:latin typeface="Arial" panose="020B0604020202020204" pitchFamily="34" charset="0"/>
                  <a:cs typeface="Arial" panose="020B0604020202020204" pitchFamily="34" charset="0"/>
                </a:rPr>
                <a:t>Chlorotoluene</a:t>
              </a:r>
              <a:endParaRPr lang="en-IN" sz="180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967723" y="3752356"/>
              <a:ext cx="1826141" cy="3694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IN" sz="1801" dirty="0">
                  <a:latin typeface="Arial" panose="020B0604020202020204" pitchFamily="34" charset="0"/>
                  <a:cs typeface="Arial" panose="020B0604020202020204" pitchFamily="34" charset="0"/>
                </a:rPr>
                <a:t>p-</a:t>
              </a:r>
              <a:r>
                <a:rPr lang="en-IN" sz="1801" dirty="0" err="1">
                  <a:latin typeface="Arial" panose="020B0604020202020204" pitchFamily="34" charset="0"/>
                  <a:cs typeface="Arial" panose="020B0604020202020204" pitchFamily="34" charset="0"/>
                </a:rPr>
                <a:t>Chlorotoluene</a:t>
              </a:r>
              <a:endParaRPr lang="en-IN" sz="180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1921841" y="2941629"/>
              <a:ext cx="300082" cy="3694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sz="1801" dirty="0"/>
                <a:t>+</a:t>
              </a: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2379041" y="2928929"/>
              <a:ext cx="439544" cy="3694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sz="1801" dirty="0"/>
                <a:t>Cl</a:t>
              </a:r>
              <a:r>
                <a:rPr lang="en-IN" sz="1801" baseline="-25000" dirty="0"/>
                <a:t>2</a:t>
              </a:r>
            </a:p>
          </p:txBody>
        </p:sp>
      </p:grpSp>
      <p:grpSp>
        <p:nvGrpSpPr>
          <p:cNvPr id="86" name="Group 85"/>
          <p:cNvGrpSpPr/>
          <p:nvPr/>
        </p:nvGrpSpPr>
        <p:grpSpPr>
          <a:xfrm>
            <a:off x="3435053" y="4459968"/>
            <a:ext cx="4941114" cy="1537860"/>
            <a:chOff x="2507953" y="4396468"/>
            <a:chExt cx="4941114" cy="1537860"/>
          </a:xfrm>
          <a:solidFill>
            <a:srgbClr val="00B050"/>
          </a:solidFill>
        </p:grpSpPr>
        <p:sp>
          <p:nvSpPr>
            <p:cNvPr id="79" name="TextBox 78"/>
            <p:cNvSpPr txBox="1"/>
            <p:nvPr/>
          </p:nvSpPr>
          <p:spPr>
            <a:xfrm>
              <a:off x="2507953" y="5044168"/>
              <a:ext cx="603050" cy="36946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IN" sz="1801" dirty="0">
                  <a:latin typeface="Arial" panose="020B0604020202020204" pitchFamily="34" charset="0"/>
                  <a:cs typeface="Arial" panose="020B0604020202020204" pitchFamily="34" charset="0"/>
                </a:rPr>
                <a:t>CH</a:t>
              </a:r>
              <a:r>
                <a:rPr lang="en-IN" sz="1801" baseline="-25000" dirty="0"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</a:p>
          </p:txBody>
        </p:sp>
        <p:cxnSp>
          <p:nvCxnSpPr>
            <p:cNvPr id="81" name="Straight Arrow Connector 80"/>
            <p:cNvCxnSpPr/>
            <p:nvPr/>
          </p:nvCxnSpPr>
          <p:spPr>
            <a:xfrm flipV="1">
              <a:off x="3302000" y="4610100"/>
              <a:ext cx="1752600" cy="558800"/>
            </a:xfrm>
            <a:prstGeom prst="straightConnector1">
              <a:avLst/>
            </a:prstGeom>
            <a:grpFill/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82" name="Straight Arrow Connector 81"/>
            <p:cNvCxnSpPr/>
            <p:nvPr/>
          </p:nvCxnSpPr>
          <p:spPr>
            <a:xfrm>
              <a:off x="3314700" y="5372100"/>
              <a:ext cx="1803400" cy="368300"/>
            </a:xfrm>
            <a:prstGeom prst="straightConnector1">
              <a:avLst/>
            </a:prstGeom>
            <a:grpFill/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84" name="TextBox 83"/>
            <p:cNvSpPr txBox="1"/>
            <p:nvPr/>
          </p:nvSpPr>
          <p:spPr>
            <a:xfrm>
              <a:off x="5213053" y="4396468"/>
              <a:ext cx="1595309" cy="36946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IN" sz="1801" dirty="0">
                  <a:latin typeface="Arial" panose="020B0604020202020204" pitchFamily="34" charset="0"/>
                  <a:cs typeface="Arial" panose="020B0604020202020204" pitchFamily="34" charset="0"/>
                </a:rPr>
                <a:t>Ring activator</a:t>
              </a:r>
              <a:endParaRPr lang="en-IN" sz="1801" baseline="-25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5263853" y="5564868"/>
              <a:ext cx="2185214" cy="36946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IN" sz="1801" dirty="0">
                  <a:latin typeface="Arial" panose="020B0604020202020204" pitchFamily="34" charset="0"/>
                  <a:cs typeface="Arial" panose="020B0604020202020204" pitchFamily="34" charset="0"/>
                </a:rPr>
                <a:t>Ortho Para Director</a:t>
              </a:r>
              <a:endParaRPr lang="en-IN" sz="1801" baseline="-25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97561-E630-4333-A807-AF909D6C8BDD}" type="datetime1">
              <a:rPr lang="en-IN" smtClean="0"/>
              <a:pPr/>
              <a:t>26-02-2024</a:t>
            </a:fld>
            <a:endParaRPr lang="en-IN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A19ED-6346-49D9-9F20-956D2AD8C721}" type="slidenum">
              <a:rPr lang="en-IN" smtClean="0"/>
              <a:pPr/>
              <a:t>16</a:t>
            </a:fld>
            <a:endParaRPr lang="en-IN"/>
          </a:p>
        </p:txBody>
      </p:sp>
      <p:grpSp>
        <p:nvGrpSpPr>
          <p:cNvPr id="4" name="Group 3"/>
          <p:cNvGrpSpPr/>
          <p:nvPr/>
        </p:nvGrpSpPr>
        <p:grpSpPr>
          <a:xfrm>
            <a:off x="1326298" y="1435101"/>
            <a:ext cx="9001769" cy="3368408"/>
            <a:chOff x="215867" y="2611188"/>
            <a:chExt cx="8912379" cy="3499345"/>
          </a:xfrm>
        </p:grpSpPr>
        <p:grpSp>
          <p:nvGrpSpPr>
            <p:cNvPr id="5" name="Group 176"/>
            <p:cNvGrpSpPr/>
            <p:nvPr/>
          </p:nvGrpSpPr>
          <p:grpSpPr>
            <a:xfrm>
              <a:off x="215867" y="2611188"/>
              <a:ext cx="8214262" cy="2071483"/>
              <a:chOff x="786634" y="2093053"/>
              <a:chExt cx="8214262" cy="2071483"/>
            </a:xfrm>
          </p:grpSpPr>
          <p:sp>
            <p:nvSpPr>
              <p:cNvPr id="9" name="TextBox 8"/>
              <p:cNvSpPr txBox="1"/>
              <p:nvPr/>
            </p:nvSpPr>
            <p:spPr>
              <a:xfrm>
                <a:off x="853524" y="2093053"/>
                <a:ext cx="651029" cy="4255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IN" sz="1801" dirty="0">
                    <a:latin typeface="Arial" panose="020B0604020202020204" pitchFamily="34" charset="0"/>
                    <a:cs typeface="Arial" panose="020B0604020202020204" pitchFamily="34" charset="0"/>
                  </a:rPr>
                  <a:t>NO</a:t>
                </a:r>
                <a:r>
                  <a:rPr lang="en-IN" sz="1801" baseline="-25000" dirty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</a:p>
            </p:txBody>
          </p:sp>
          <p:grpSp>
            <p:nvGrpSpPr>
              <p:cNvPr id="10" name="Group 181"/>
              <p:cNvGrpSpPr/>
              <p:nvPr/>
            </p:nvGrpSpPr>
            <p:grpSpPr>
              <a:xfrm>
                <a:off x="786634" y="2169291"/>
                <a:ext cx="8214262" cy="1995245"/>
                <a:chOff x="786634" y="2169291"/>
                <a:chExt cx="8214262" cy="1995245"/>
              </a:xfrm>
            </p:grpSpPr>
            <p:grpSp>
              <p:nvGrpSpPr>
                <p:cNvPr id="11" name="moleculeGroup"/>
                <p:cNvGrpSpPr/>
                <p:nvPr/>
              </p:nvGrpSpPr>
              <p:grpSpPr>
                <a:xfrm>
                  <a:off x="786634" y="2630857"/>
                  <a:ext cx="705123" cy="781332"/>
                  <a:chOff x="47500" y="47500"/>
                  <a:chExt cx="812531" cy="938257"/>
                </a:xfrm>
              </p:grpSpPr>
              <p:sp>
                <p:nvSpPr>
                  <p:cNvPr id="66" name="BondLine2"/>
                  <p:cNvSpPr/>
                  <p:nvPr/>
                </p:nvSpPr>
                <p:spPr>
                  <a:xfrm>
                    <a:off x="47500" y="47500"/>
                    <a:ext cx="406265" cy="23456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06265" h="234564">
                        <a:moveTo>
                          <a:pt x="406265" y="0"/>
                        </a:moveTo>
                        <a:lnTo>
                          <a:pt x="0" y="234564"/>
                        </a:lnTo>
                      </a:path>
                    </a:pathLst>
                  </a:custGeom>
                  <a:ln w="9525" cap="rnd">
                    <a:solidFill>
                      <a:srgbClr val="000000">
                        <a:alpha val="100000"/>
                      </a:srgbClr>
                    </a:solidFill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/>
                </p:style>
                <p:txBody>
                  <a:bodyPr/>
                  <a:lstStyle/>
                  <a:p>
                    <a:endParaRPr lang="en-IN" sz="1801"/>
                  </a:p>
                </p:txBody>
              </p:sp>
              <p:sp>
                <p:nvSpPr>
                  <p:cNvPr id="67" name="BondLine3"/>
                  <p:cNvSpPr/>
                  <p:nvPr/>
                </p:nvSpPr>
                <p:spPr>
                  <a:xfrm>
                    <a:off x="141321" y="155839"/>
                    <a:ext cx="312444" cy="18039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12444" h="180394">
                        <a:moveTo>
                          <a:pt x="312444" y="0"/>
                        </a:moveTo>
                        <a:lnTo>
                          <a:pt x="0" y="180394"/>
                        </a:lnTo>
                      </a:path>
                    </a:pathLst>
                  </a:custGeom>
                  <a:ln w="9525" cap="rnd">
                    <a:solidFill>
                      <a:srgbClr val="000000">
                        <a:alpha val="100000"/>
                      </a:srgbClr>
                    </a:solidFill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/>
                </p:style>
                <p:txBody>
                  <a:bodyPr/>
                  <a:lstStyle/>
                  <a:p>
                    <a:endParaRPr lang="en-IN" sz="1801"/>
                  </a:p>
                </p:txBody>
              </p:sp>
              <p:sp>
                <p:nvSpPr>
                  <p:cNvPr id="68" name="BondLine4"/>
                  <p:cNvSpPr/>
                  <p:nvPr/>
                </p:nvSpPr>
                <p:spPr>
                  <a:xfrm>
                    <a:off x="453765" y="47500"/>
                    <a:ext cx="406265" cy="23456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06265" h="234564">
                        <a:moveTo>
                          <a:pt x="0" y="0"/>
                        </a:moveTo>
                        <a:lnTo>
                          <a:pt x="406265" y="234564"/>
                        </a:lnTo>
                      </a:path>
                    </a:pathLst>
                  </a:custGeom>
                  <a:ln w="9525" cap="rnd">
                    <a:solidFill>
                      <a:srgbClr val="000000">
                        <a:alpha val="100000"/>
                      </a:srgbClr>
                    </a:solidFill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/>
                </p:style>
                <p:txBody>
                  <a:bodyPr/>
                  <a:lstStyle/>
                  <a:p>
                    <a:endParaRPr lang="en-IN" sz="1801"/>
                  </a:p>
                </p:txBody>
              </p:sp>
              <p:sp>
                <p:nvSpPr>
                  <p:cNvPr id="69" name="BondLine5"/>
                  <p:cNvSpPr/>
                  <p:nvPr/>
                </p:nvSpPr>
                <p:spPr>
                  <a:xfrm>
                    <a:off x="47500" y="282064"/>
                    <a:ext cx="0" cy="46912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h="469129">
                        <a:moveTo>
                          <a:pt x="0" y="0"/>
                        </a:moveTo>
                        <a:lnTo>
                          <a:pt x="0" y="469129"/>
                        </a:lnTo>
                      </a:path>
                    </a:pathLst>
                  </a:custGeom>
                  <a:ln w="9525" cap="rnd">
                    <a:solidFill>
                      <a:srgbClr val="000000">
                        <a:alpha val="100000"/>
                      </a:srgbClr>
                    </a:solidFill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/>
                </p:style>
                <p:txBody>
                  <a:bodyPr/>
                  <a:lstStyle/>
                  <a:p>
                    <a:endParaRPr lang="en-IN" sz="1801"/>
                  </a:p>
                </p:txBody>
              </p:sp>
              <p:sp>
                <p:nvSpPr>
                  <p:cNvPr id="70" name="BondLine6"/>
                  <p:cNvSpPr/>
                  <p:nvPr/>
                </p:nvSpPr>
                <p:spPr>
                  <a:xfrm>
                    <a:off x="47500" y="751193"/>
                    <a:ext cx="406265" cy="23456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06265" h="234564">
                        <a:moveTo>
                          <a:pt x="0" y="0"/>
                        </a:moveTo>
                        <a:lnTo>
                          <a:pt x="406265" y="234564"/>
                        </a:lnTo>
                      </a:path>
                    </a:pathLst>
                  </a:custGeom>
                  <a:ln w="9525" cap="rnd">
                    <a:solidFill>
                      <a:srgbClr val="000000">
                        <a:alpha val="100000"/>
                      </a:srgbClr>
                    </a:solidFill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/>
                </p:style>
                <p:txBody>
                  <a:bodyPr/>
                  <a:lstStyle/>
                  <a:p>
                    <a:endParaRPr lang="en-IN" sz="1801"/>
                  </a:p>
                </p:txBody>
              </p:sp>
              <p:sp>
                <p:nvSpPr>
                  <p:cNvPr id="71" name="BondLine7"/>
                  <p:cNvSpPr/>
                  <p:nvPr/>
                </p:nvSpPr>
                <p:spPr>
                  <a:xfrm>
                    <a:off x="141321" y="697023"/>
                    <a:ext cx="312444" cy="18039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12444" h="180394">
                        <a:moveTo>
                          <a:pt x="0" y="0"/>
                        </a:moveTo>
                        <a:lnTo>
                          <a:pt x="312444" y="180394"/>
                        </a:lnTo>
                      </a:path>
                    </a:pathLst>
                  </a:custGeom>
                  <a:ln w="9525" cap="rnd">
                    <a:solidFill>
                      <a:srgbClr val="000000">
                        <a:alpha val="100000"/>
                      </a:srgbClr>
                    </a:solidFill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/>
                </p:style>
                <p:txBody>
                  <a:bodyPr/>
                  <a:lstStyle/>
                  <a:p>
                    <a:endParaRPr lang="en-IN" sz="1801"/>
                  </a:p>
                </p:txBody>
              </p:sp>
              <p:sp>
                <p:nvSpPr>
                  <p:cNvPr id="72" name="BondLine8"/>
                  <p:cNvSpPr/>
                  <p:nvPr/>
                </p:nvSpPr>
                <p:spPr>
                  <a:xfrm>
                    <a:off x="453765" y="751193"/>
                    <a:ext cx="406265" cy="23456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06265" h="234564">
                        <a:moveTo>
                          <a:pt x="406265" y="0"/>
                        </a:moveTo>
                        <a:lnTo>
                          <a:pt x="0" y="234564"/>
                        </a:lnTo>
                      </a:path>
                    </a:pathLst>
                  </a:custGeom>
                  <a:ln w="9525" cap="rnd">
                    <a:solidFill>
                      <a:srgbClr val="000000">
                        <a:alpha val="100000"/>
                      </a:srgbClr>
                    </a:solidFill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/>
                </p:style>
                <p:txBody>
                  <a:bodyPr/>
                  <a:lstStyle/>
                  <a:p>
                    <a:endParaRPr lang="en-IN" sz="1801"/>
                  </a:p>
                </p:txBody>
              </p:sp>
              <p:sp>
                <p:nvSpPr>
                  <p:cNvPr id="73" name="BondLine9"/>
                  <p:cNvSpPr/>
                  <p:nvPr/>
                </p:nvSpPr>
                <p:spPr>
                  <a:xfrm>
                    <a:off x="860031" y="282064"/>
                    <a:ext cx="0" cy="46912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h="469129">
                        <a:moveTo>
                          <a:pt x="0" y="0"/>
                        </a:moveTo>
                        <a:lnTo>
                          <a:pt x="0" y="469129"/>
                        </a:lnTo>
                      </a:path>
                    </a:pathLst>
                  </a:custGeom>
                  <a:ln w="9525" cap="rnd">
                    <a:solidFill>
                      <a:srgbClr val="000000">
                        <a:alpha val="100000"/>
                      </a:srgbClr>
                    </a:solidFill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/>
                </p:style>
                <p:txBody>
                  <a:bodyPr/>
                  <a:lstStyle/>
                  <a:p>
                    <a:endParaRPr lang="en-IN" sz="1801"/>
                  </a:p>
                </p:txBody>
              </p:sp>
              <p:sp>
                <p:nvSpPr>
                  <p:cNvPr id="74" name="BondLine10"/>
                  <p:cNvSpPr/>
                  <p:nvPr/>
                </p:nvSpPr>
                <p:spPr>
                  <a:xfrm>
                    <a:off x="766207" y="336235"/>
                    <a:ext cx="0" cy="36078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h="360787">
                        <a:moveTo>
                          <a:pt x="0" y="0"/>
                        </a:moveTo>
                        <a:lnTo>
                          <a:pt x="0" y="360787"/>
                        </a:lnTo>
                      </a:path>
                    </a:pathLst>
                  </a:custGeom>
                  <a:ln w="9525" cap="rnd">
                    <a:solidFill>
                      <a:srgbClr val="000000">
                        <a:alpha val="100000"/>
                      </a:srgbClr>
                    </a:solidFill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/>
                </p:style>
                <p:txBody>
                  <a:bodyPr/>
                  <a:lstStyle/>
                  <a:p>
                    <a:endParaRPr lang="en-IN" sz="1801"/>
                  </a:p>
                </p:txBody>
              </p:sp>
            </p:grpSp>
            <p:grpSp>
              <p:nvGrpSpPr>
                <p:cNvPr id="12" name="Group 183"/>
                <p:cNvGrpSpPr/>
                <p:nvPr/>
              </p:nvGrpSpPr>
              <p:grpSpPr>
                <a:xfrm>
                  <a:off x="1681477" y="2934179"/>
                  <a:ext cx="3133594" cy="1099633"/>
                  <a:chOff x="1875941" y="1734125"/>
                  <a:chExt cx="3610459" cy="1099633"/>
                </a:xfrm>
              </p:grpSpPr>
              <p:cxnSp>
                <p:nvCxnSpPr>
                  <p:cNvPr id="63" name="Straight Arrow Connector 62"/>
                  <p:cNvCxnSpPr/>
                  <p:nvPr/>
                </p:nvCxnSpPr>
                <p:spPr>
                  <a:xfrm>
                    <a:off x="1897039" y="2367426"/>
                    <a:ext cx="3589361" cy="0"/>
                  </a:xfrm>
                  <a:prstGeom prst="straightConnector1">
                    <a:avLst/>
                  </a:prstGeom>
                  <a:ln>
                    <a:tailEnd type="triangle"/>
                  </a:ln>
                </p:spPr>
                <p:style>
                  <a:lnRef idx="3">
                    <a:schemeClr val="dk1"/>
                  </a:lnRef>
                  <a:fillRef idx="0">
                    <a:schemeClr val="dk1"/>
                  </a:fillRef>
                  <a:effectRef idx="2">
                    <a:schemeClr val="dk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64" name="TextBox 63"/>
                  <p:cNvSpPr txBox="1"/>
                  <p:nvPr/>
                </p:nvSpPr>
                <p:spPr>
                  <a:xfrm>
                    <a:off x="1875941" y="1734125"/>
                    <a:ext cx="3588848" cy="638494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IN" sz="24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Conc. HNO</a:t>
                    </a:r>
                    <a:r>
                      <a:rPr lang="en-IN" sz="2400" baseline="-250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3</a:t>
                    </a:r>
                    <a:r>
                      <a:rPr lang="en-IN" sz="24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+H</a:t>
                    </a:r>
                    <a:r>
                      <a:rPr lang="en-IN" sz="2400" baseline="-250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2</a:t>
                    </a:r>
                    <a:r>
                      <a:rPr lang="en-IN" sz="24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SO</a:t>
                    </a:r>
                    <a:r>
                      <a:rPr lang="en-IN" sz="2400" baseline="-250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4</a:t>
                    </a:r>
                  </a:p>
                </p:txBody>
              </p:sp>
              <p:sp>
                <p:nvSpPr>
                  <p:cNvPr id="65" name="TextBox 64"/>
                  <p:cNvSpPr txBox="1"/>
                  <p:nvPr/>
                </p:nvSpPr>
                <p:spPr>
                  <a:xfrm>
                    <a:off x="2071943" y="2408346"/>
                    <a:ext cx="2556043" cy="42541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IN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90</a:t>
                    </a:r>
                    <a:r>
                      <a:rPr lang="en-IN" baseline="300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o</a:t>
                    </a:r>
                    <a:r>
                      <a:rPr lang="en-IN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C-100</a:t>
                    </a:r>
                    <a:r>
                      <a:rPr lang="en-IN" baseline="300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o</a:t>
                    </a:r>
                    <a:r>
                      <a:rPr lang="en-IN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C, reflux</a:t>
                    </a:r>
                    <a:endParaRPr lang="en-IN" baseline="30000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13" name="moleculeGroup"/>
                <p:cNvGrpSpPr/>
                <p:nvPr/>
              </p:nvGrpSpPr>
              <p:grpSpPr>
                <a:xfrm>
                  <a:off x="5177418" y="2794299"/>
                  <a:ext cx="705123" cy="781332"/>
                  <a:chOff x="47500" y="47500"/>
                  <a:chExt cx="812531" cy="938257"/>
                </a:xfrm>
              </p:grpSpPr>
              <p:sp>
                <p:nvSpPr>
                  <p:cNvPr id="54" name="BondLine2"/>
                  <p:cNvSpPr/>
                  <p:nvPr/>
                </p:nvSpPr>
                <p:spPr>
                  <a:xfrm>
                    <a:off x="47500" y="47500"/>
                    <a:ext cx="406265" cy="23456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06265" h="234564">
                        <a:moveTo>
                          <a:pt x="406265" y="0"/>
                        </a:moveTo>
                        <a:lnTo>
                          <a:pt x="0" y="234564"/>
                        </a:lnTo>
                      </a:path>
                    </a:pathLst>
                  </a:custGeom>
                  <a:ln w="9525" cap="rnd">
                    <a:solidFill>
                      <a:srgbClr val="000000">
                        <a:alpha val="100000"/>
                      </a:srgbClr>
                    </a:solidFill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/>
                </p:style>
                <p:txBody>
                  <a:bodyPr/>
                  <a:lstStyle/>
                  <a:p>
                    <a:endParaRPr lang="en-IN" sz="1801"/>
                  </a:p>
                </p:txBody>
              </p:sp>
              <p:sp>
                <p:nvSpPr>
                  <p:cNvPr id="55" name="BondLine3"/>
                  <p:cNvSpPr/>
                  <p:nvPr/>
                </p:nvSpPr>
                <p:spPr>
                  <a:xfrm>
                    <a:off x="141321" y="155839"/>
                    <a:ext cx="312444" cy="18039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12444" h="180394">
                        <a:moveTo>
                          <a:pt x="312444" y="0"/>
                        </a:moveTo>
                        <a:lnTo>
                          <a:pt x="0" y="180394"/>
                        </a:lnTo>
                      </a:path>
                    </a:pathLst>
                  </a:custGeom>
                  <a:ln w="9525" cap="rnd">
                    <a:solidFill>
                      <a:srgbClr val="000000">
                        <a:alpha val="100000"/>
                      </a:srgbClr>
                    </a:solidFill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/>
                </p:style>
                <p:txBody>
                  <a:bodyPr/>
                  <a:lstStyle/>
                  <a:p>
                    <a:endParaRPr lang="en-IN" sz="1801"/>
                  </a:p>
                </p:txBody>
              </p:sp>
              <p:sp>
                <p:nvSpPr>
                  <p:cNvPr id="56" name="BondLine4"/>
                  <p:cNvSpPr/>
                  <p:nvPr/>
                </p:nvSpPr>
                <p:spPr>
                  <a:xfrm>
                    <a:off x="453765" y="47500"/>
                    <a:ext cx="406265" cy="23456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06265" h="234564">
                        <a:moveTo>
                          <a:pt x="0" y="0"/>
                        </a:moveTo>
                        <a:lnTo>
                          <a:pt x="406265" y="234564"/>
                        </a:lnTo>
                      </a:path>
                    </a:pathLst>
                  </a:custGeom>
                  <a:ln w="9525" cap="rnd">
                    <a:solidFill>
                      <a:srgbClr val="000000">
                        <a:alpha val="100000"/>
                      </a:srgbClr>
                    </a:solidFill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/>
                </p:style>
                <p:txBody>
                  <a:bodyPr/>
                  <a:lstStyle/>
                  <a:p>
                    <a:endParaRPr lang="en-IN" sz="1801"/>
                  </a:p>
                </p:txBody>
              </p:sp>
              <p:sp>
                <p:nvSpPr>
                  <p:cNvPr id="57" name="BondLine5"/>
                  <p:cNvSpPr/>
                  <p:nvPr/>
                </p:nvSpPr>
                <p:spPr>
                  <a:xfrm>
                    <a:off x="47500" y="282064"/>
                    <a:ext cx="0" cy="46912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h="469129">
                        <a:moveTo>
                          <a:pt x="0" y="0"/>
                        </a:moveTo>
                        <a:lnTo>
                          <a:pt x="0" y="469129"/>
                        </a:lnTo>
                      </a:path>
                    </a:pathLst>
                  </a:custGeom>
                  <a:ln w="9525" cap="rnd">
                    <a:solidFill>
                      <a:srgbClr val="000000">
                        <a:alpha val="100000"/>
                      </a:srgbClr>
                    </a:solidFill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/>
                </p:style>
                <p:txBody>
                  <a:bodyPr/>
                  <a:lstStyle/>
                  <a:p>
                    <a:endParaRPr lang="en-IN" sz="1801"/>
                  </a:p>
                </p:txBody>
              </p:sp>
              <p:sp>
                <p:nvSpPr>
                  <p:cNvPr id="58" name="BondLine6"/>
                  <p:cNvSpPr/>
                  <p:nvPr/>
                </p:nvSpPr>
                <p:spPr>
                  <a:xfrm>
                    <a:off x="47500" y="751193"/>
                    <a:ext cx="406265" cy="23456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06265" h="234564">
                        <a:moveTo>
                          <a:pt x="0" y="0"/>
                        </a:moveTo>
                        <a:lnTo>
                          <a:pt x="406265" y="234564"/>
                        </a:lnTo>
                      </a:path>
                    </a:pathLst>
                  </a:custGeom>
                  <a:ln w="9525" cap="rnd">
                    <a:solidFill>
                      <a:srgbClr val="000000">
                        <a:alpha val="100000"/>
                      </a:srgbClr>
                    </a:solidFill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/>
                </p:style>
                <p:txBody>
                  <a:bodyPr/>
                  <a:lstStyle/>
                  <a:p>
                    <a:endParaRPr lang="en-IN" sz="1801"/>
                  </a:p>
                </p:txBody>
              </p:sp>
              <p:sp>
                <p:nvSpPr>
                  <p:cNvPr id="59" name="BondLine7"/>
                  <p:cNvSpPr/>
                  <p:nvPr/>
                </p:nvSpPr>
                <p:spPr>
                  <a:xfrm>
                    <a:off x="141321" y="697023"/>
                    <a:ext cx="312444" cy="18039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12444" h="180394">
                        <a:moveTo>
                          <a:pt x="0" y="0"/>
                        </a:moveTo>
                        <a:lnTo>
                          <a:pt x="312444" y="180394"/>
                        </a:lnTo>
                      </a:path>
                    </a:pathLst>
                  </a:custGeom>
                  <a:ln w="9525" cap="rnd">
                    <a:solidFill>
                      <a:srgbClr val="000000">
                        <a:alpha val="100000"/>
                      </a:srgbClr>
                    </a:solidFill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/>
                </p:style>
                <p:txBody>
                  <a:bodyPr/>
                  <a:lstStyle/>
                  <a:p>
                    <a:endParaRPr lang="en-IN" sz="1801"/>
                  </a:p>
                </p:txBody>
              </p:sp>
              <p:sp>
                <p:nvSpPr>
                  <p:cNvPr id="60" name="BondLine8"/>
                  <p:cNvSpPr/>
                  <p:nvPr/>
                </p:nvSpPr>
                <p:spPr>
                  <a:xfrm>
                    <a:off x="453765" y="751193"/>
                    <a:ext cx="406265" cy="23456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06265" h="234564">
                        <a:moveTo>
                          <a:pt x="406265" y="0"/>
                        </a:moveTo>
                        <a:lnTo>
                          <a:pt x="0" y="234564"/>
                        </a:lnTo>
                      </a:path>
                    </a:pathLst>
                  </a:custGeom>
                  <a:ln w="9525" cap="rnd">
                    <a:solidFill>
                      <a:srgbClr val="000000">
                        <a:alpha val="100000"/>
                      </a:srgbClr>
                    </a:solidFill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/>
                </p:style>
                <p:txBody>
                  <a:bodyPr/>
                  <a:lstStyle/>
                  <a:p>
                    <a:endParaRPr lang="en-IN" sz="1801"/>
                  </a:p>
                </p:txBody>
              </p:sp>
              <p:sp>
                <p:nvSpPr>
                  <p:cNvPr id="61" name="BondLine9"/>
                  <p:cNvSpPr/>
                  <p:nvPr/>
                </p:nvSpPr>
                <p:spPr>
                  <a:xfrm>
                    <a:off x="860031" y="282064"/>
                    <a:ext cx="0" cy="46912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h="469129">
                        <a:moveTo>
                          <a:pt x="0" y="0"/>
                        </a:moveTo>
                        <a:lnTo>
                          <a:pt x="0" y="469129"/>
                        </a:lnTo>
                      </a:path>
                    </a:pathLst>
                  </a:custGeom>
                  <a:ln w="9525" cap="rnd">
                    <a:solidFill>
                      <a:srgbClr val="000000">
                        <a:alpha val="100000"/>
                      </a:srgbClr>
                    </a:solidFill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/>
                </p:style>
                <p:txBody>
                  <a:bodyPr/>
                  <a:lstStyle/>
                  <a:p>
                    <a:endParaRPr lang="en-IN" sz="1801"/>
                  </a:p>
                </p:txBody>
              </p:sp>
              <p:sp>
                <p:nvSpPr>
                  <p:cNvPr id="62" name="BondLine10"/>
                  <p:cNvSpPr/>
                  <p:nvPr/>
                </p:nvSpPr>
                <p:spPr>
                  <a:xfrm>
                    <a:off x="766207" y="336235"/>
                    <a:ext cx="0" cy="36078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h="360787">
                        <a:moveTo>
                          <a:pt x="0" y="0"/>
                        </a:moveTo>
                        <a:lnTo>
                          <a:pt x="0" y="360787"/>
                        </a:lnTo>
                      </a:path>
                    </a:pathLst>
                  </a:custGeom>
                  <a:ln w="9525" cap="rnd">
                    <a:solidFill>
                      <a:srgbClr val="000000">
                        <a:alpha val="100000"/>
                      </a:srgbClr>
                    </a:solidFill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/>
                </p:style>
                <p:txBody>
                  <a:bodyPr/>
                  <a:lstStyle/>
                  <a:p>
                    <a:endParaRPr lang="en-IN" sz="1801"/>
                  </a:p>
                </p:txBody>
              </p:sp>
            </p:grpSp>
            <p:cxnSp>
              <p:nvCxnSpPr>
                <p:cNvPr id="14" name="Straight Connector 13"/>
                <p:cNvCxnSpPr/>
                <p:nvPr/>
              </p:nvCxnSpPr>
              <p:spPr>
                <a:xfrm flipV="1">
                  <a:off x="5524758" y="2630857"/>
                  <a:ext cx="0" cy="163442"/>
                </a:xfrm>
                <a:prstGeom prst="line">
                  <a:avLst/>
                </a:prstGeom>
                <a:ln w="9525"/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15" name="TextBox 14"/>
                <p:cNvSpPr txBox="1"/>
                <p:nvPr/>
              </p:nvSpPr>
              <p:spPr>
                <a:xfrm>
                  <a:off x="5234827" y="2270833"/>
                  <a:ext cx="651029" cy="42555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IN" sz="1801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NO</a:t>
                  </a:r>
                  <a:r>
                    <a:rPr lang="en-IN" sz="1801" baseline="-25000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2</a:t>
                  </a:r>
                </a:p>
              </p:txBody>
            </p:sp>
            <p:cxnSp>
              <p:nvCxnSpPr>
                <p:cNvPr id="16" name="Straight Connector 15"/>
                <p:cNvCxnSpPr/>
                <p:nvPr/>
              </p:nvCxnSpPr>
              <p:spPr>
                <a:xfrm flipV="1">
                  <a:off x="1135827" y="2453077"/>
                  <a:ext cx="0" cy="163442"/>
                </a:xfrm>
                <a:prstGeom prst="line">
                  <a:avLst/>
                </a:prstGeom>
                <a:ln w="9525"/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17" name="TextBox 16"/>
                <p:cNvSpPr txBox="1"/>
                <p:nvPr/>
              </p:nvSpPr>
              <p:spPr>
                <a:xfrm>
                  <a:off x="5926543" y="2466167"/>
                  <a:ext cx="651029" cy="42555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IN" sz="1801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NO</a:t>
                  </a:r>
                  <a:r>
                    <a:rPr lang="en-IN" sz="1801" baseline="-25000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2</a:t>
                  </a:r>
                </a:p>
              </p:txBody>
            </p:sp>
            <p:cxnSp>
              <p:nvCxnSpPr>
                <p:cNvPr id="18" name="Straight Connector 17"/>
                <p:cNvCxnSpPr/>
                <p:nvPr/>
              </p:nvCxnSpPr>
              <p:spPr>
                <a:xfrm flipV="1">
                  <a:off x="5877731" y="2846110"/>
                  <a:ext cx="183109" cy="143523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grpSp>
              <p:nvGrpSpPr>
                <p:cNvPr id="19" name="Group 190"/>
                <p:cNvGrpSpPr/>
                <p:nvPr/>
              </p:nvGrpSpPr>
              <p:grpSpPr>
                <a:xfrm>
                  <a:off x="8188469" y="2169291"/>
                  <a:ext cx="812427" cy="1995245"/>
                  <a:chOff x="4358253" y="4121967"/>
                  <a:chExt cx="812427" cy="1995245"/>
                </a:xfrm>
              </p:grpSpPr>
              <p:grpSp>
                <p:nvGrpSpPr>
                  <p:cNvPr id="38" name="Group 209"/>
                  <p:cNvGrpSpPr/>
                  <p:nvPr/>
                </p:nvGrpSpPr>
                <p:grpSpPr>
                  <a:xfrm>
                    <a:off x="4768141" y="4517000"/>
                    <a:ext cx="0" cy="1265036"/>
                    <a:chOff x="4768141" y="4517000"/>
                    <a:chExt cx="0" cy="1265036"/>
                  </a:xfrm>
                </p:grpSpPr>
                <p:cxnSp>
                  <p:nvCxnSpPr>
                    <p:cNvPr id="52" name="Straight Connector 51"/>
                    <p:cNvCxnSpPr/>
                    <p:nvPr/>
                  </p:nvCxnSpPr>
                  <p:spPr>
                    <a:xfrm flipV="1">
                      <a:off x="4768141" y="4517000"/>
                      <a:ext cx="0" cy="163442"/>
                    </a:xfrm>
                    <a:prstGeom prst="line">
                      <a:avLst/>
                    </a:prstGeom>
                    <a:ln w="9525"/>
                  </p:spPr>
                  <p:style>
                    <a:lnRef idx="3">
                      <a:schemeClr val="dk1"/>
                    </a:lnRef>
                    <a:fillRef idx="0">
                      <a:schemeClr val="dk1"/>
                    </a:fillRef>
                    <a:effectRef idx="2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3" name="Straight Connector 52"/>
                    <p:cNvCxnSpPr/>
                    <p:nvPr/>
                  </p:nvCxnSpPr>
                  <p:spPr>
                    <a:xfrm flipV="1">
                      <a:off x="4768141" y="5618594"/>
                      <a:ext cx="0" cy="163442"/>
                    </a:xfrm>
                    <a:prstGeom prst="line">
                      <a:avLst/>
                    </a:prstGeom>
                    <a:ln w="9525"/>
                  </p:spPr>
                  <p:style>
                    <a:lnRef idx="3">
                      <a:schemeClr val="dk1"/>
                    </a:lnRef>
                    <a:fillRef idx="0">
                      <a:schemeClr val="dk1"/>
                    </a:fillRef>
                    <a:effectRef idx="2">
                      <a:schemeClr val="dk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39" name="Group 210"/>
                  <p:cNvGrpSpPr/>
                  <p:nvPr/>
                </p:nvGrpSpPr>
                <p:grpSpPr>
                  <a:xfrm>
                    <a:off x="4358253" y="4121967"/>
                    <a:ext cx="812427" cy="1995245"/>
                    <a:chOff x="4358253" y="4121967"/>
                    <a:chExt cx="812427" cy="1995245"/>
                  </a:xfrm>
                </p:grpSpPr>
                <p:sp>
                  <p:nvSpPr>
                    <p:cNvPr id="40" name="TextBox 39"/>
                    <p:cNvSpPr txBox="1"/>
                    <p:nvPr/>
                  </p:nvSpPr>
                  <p:spPr>
                    <a:xfrm>
                      <a:off x="4514019" y="4121967"/>
                      <a:ext cx="651028" cy="425559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IN" sz="180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r>
                        <a:rPr lang="en-IN" sz="1801" baseline="-25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p:txBody>
                </p:sp>
                <p:sp>
                  <p:nvSpPr>
                    <p:cNvPr id="41" name="TextBox 40"/>
                    <p:cNvSpPr txBox="1"/>
                    <p:nvPr/>
                  </p:nvSpPr>
                  <p:spPr>
                    <a:xfrm>
                      <a:off x="4473966" y="5691653"/>
                      <a:ext cx="651029" cy="425559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IN" sz="180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r>
                        <a:rPr lang="en-IN" sz="1801" baseline="-25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p:txBody>
                </p:sp>
                <p:grpSp>
                  <p:nvGrpSpPr>
                    <p:cNvPr id="42" name="moleculeGroup"/>
                    <p:cNvGrpSpPr/>
                    <p:nvPr/>
                  </p:nvGrpSpPr>
                  <p:grpSpPr>
                    <a:xfrm>
                      <a:off x="4358253" y="4680442"/>
                      <a:ext cx="812427" cy="938153"/>
                      <a:chOff x="47500" y="47500"/>
                      <a:chExt cx="812531" cy="938257"/>
                    </a:xfrm>
                  </p:grpSpPr>
                  <p:sp>
                    <p:nvSpPr>
                      <p:cNvPr id="43" name="BondLine2"/>
                      <p:cNvSpPr/>
                      <p:nvPr/>
                    </p:nvSpPr>
                    <p:spPr>
                      <a:xfrm>
                        <a:off x="47500" y="47500"/>
                        <a:ext cx="406265" cy="234564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406265" h="234564">
                            <a:moveTo>
                              <a:pt x="406265" y="0"/>
                            </a:moveTo>
                            <a:lnTo>
                              <a:pt x="0" y="234564"/>
                            </a:lnTo>
                          </a:path>
                        </a:pathLst>
                      </a:custGeom>
                      <a:ln w="9525" cap="rnd">
                        <a:solidFill>
                          <a:srgbClr val="000000">
                            <a:alpha val="100000"/>
                          </a:srgbClr>
                        </a:solidFill>
                      </a:ln>
                    </p:spPr>
                    <p:style>
                      <a:lnRef idx="0">
                        <a:scrgbClr r="0" g="0" b="0"/>
                      </a:lnRef>
                      <a:fillRef idx="0">
                        <a:scrgbClr r="0" g="0" b="0"/>
                      </a:fillRef>
                      <a:effectRef idx="0">
                        <a:scrgbClr r="0" g="0" b="0"/>
                      </a:effectRef>
                      <a:fontRef idx="minor"/>
                    </p:style>
                    <p:txBody>
                      <a:bodyPr/>
                      <a:lstStyle/>
                      <a:p>
                        <a:endParaRPr lang="en-IN" sz="1801"/>
                      </a:p>
                    </p:txBody>
                  </p:sp>
                  <p:sp>
                    <p:nvSpPr>
                      <p:cNvPr id="44" name="BondLine3"/>
                      <p:cNvSpPr/>
                      <p:nvPr/>
                    </p:nvSpPr>
                    <p:spPr>
                      <a:xfrm>
                        <a:off x="141321" y="155839"/>
                        <a:ext cx="312444" cy="180394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312444" h="180394">
                            <a:moveTo>
                              <a:pt x="312444" y="0"/>
                            </a:moveTo>
                            <a:lnTo>
                              <a:pt x="0" y="180394"/>
                            </a:lnTo>
                          </a:path>
                        </a:pathLst>
                      </a:custGeom>
                      <a:ln w="9525" cap="rnd">
                        <a:solidFill>
                          <a:srgbClr val="000000">
                            <a:alpha val="100000"/>
                          </a:srgbClr>
                        </a:solidFill>
                      </a:ln>
                    </p:spPr>
                    <p:style>
                      <a:lnRef idx="0">
                        <a:scrgbClr r="0" g="0" b="0"/>
                      </a:lnRef>
                      <a:fillRef idx="0">
                        <a:scrgbClr r="0" g="0" b="0"/>
                      </a:fillRef>
                      <a:effectRef idx="0">
                        <a:scrgbClr r="0" g="0" b="0"/>
                      </a:effectRef>
                      <a:fontRef idx="minor"/>
                    </p:style>
                    <p:txBody>
                      <a:bodyPr/>
                      <a:lstStyle/>
                      <a:p>
                        <a:endParaRPr lang="en-IN" sz="1801"/>
                      </a:p>
                    </p:txBody>
                  </p:sp>
                  <p:sp>
                    <p:nvSpPr>
                      <p:cNvPr id="45" name="BondLine4"/>
                      <p:cNvSpPr/>
                      <p:nvPr/>
                    </p:nvSpPr>
                    <p:spPr>
                      <a:xfrm>
                        <a:off x="453765" y="47500"/>
                        <a:ext cx="406265" cy="234564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406265" h="234564">
                            <a:moveTo>
                              <a:pt x="0" y="0"/>
                            </a:moveTo>
                            <a:lnTo>
                              <a:pt x="406265" y="234564"/>
                            </a:lnTo>
                          </a:path>
                        </a:pathLst>
                      </a:custGeom>
                      <a:ln w="9525" cap="rnd">
                        <a:solidFill>
                          <a:srgbClr val="000000">
                            <a:alpha val="100000"/>
                          </a:srgbClr>
                        </a:solidFill>
                      </a:ln>
                    </p:spPr>
                    <p:style>
                      <a:lnRef idx="0">
                        <a:scrgbClr r="0" g="0" b="0"/>
                      </a:lnRef>
                      <a:fillRef idx="0">
                        <a:scrgbClr r="0" g="0" b="0"/>
                      </a:fillRef>
                      <a:effectRef idx="0">
                        <a:scrgbClr r="0" g="0" b="0"/>
                      </a:effectRef>
                      <a:fontRef idx="minor"/>
                    </p:style>
                    <p:txBody>
                      <a:bodyPr/>
                      <a:lstStyle/>
                      <a:p>
                        <a:endParaRPr lang="en-IN" sz="1801"/>
                      </a:p>
                    </p:txBody>
                  </p:sp>
                  <p:sp>
                    <p:nvSpPr>
                      <p:cNvPr id="46" name="BondLine5"/>
                      <p:cNvSpPr/>
                      <p:nvPr/>
                    </p:nvSpPr>
                    <p:spPr>
                      <a:xfrm>
                        <a:off x="47500" y="282064"/>
                        <a:ext cx="0" cy="469129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h="469129">
                            <a:moveTo>
                              <a:pt x="0" y="0"/>
                            </a:moveTo>
                            <a:lnTo>
                              <a:pt x="0" y="469129"/>
                            </a:lnTo>
                          </a:path>
                        </a:pathLst>
                      </a:custGeom>
                      <a:ln w="9525" cap="rnd">
                        <a:solidFill>
                          <a:srgbClr val="000000">
                            <a:alpha val="100000"/>
                          </a:srgbClr>
                        </a:solidFill>
                      </a:ln>
                    </p:spPr>
                    <p:style>
                      <a:lnRef idx="0">
                        <a:scrgbClr r="0" g="0" b="0"/>
                      </a:lnRef>
                      <a:fillRef idx="0">
                        <a:scrgbClr r="0" g="0" b="0"/>
                      </a:fillRef>
                      <a:effectRef idx="0">
                        <a:scrgbClr r="0" g="0" b="0"/>
                      </a:effectRef>
                      <a:fontRef idx="minor"/>
                    </p:style>
                    <p:txBody>
                      <a:bodyPr/>
                      <a:lstStyle/>
                      <a:p>
                        <a:endParaRPr lang="en-IN" sz="1801"/>
                      </a:p>
                    </p:txBody>
                  </p:sp>
                  <p:sp>
                    <p:nvSpPr>
                      <p:cNvPr id="47" name="BondLine6"/>
                      <p:cNvSpPr/>
                      <p:nvPr/>
                    </p:nvSpPr>
                    <p:spPr>
                      <a:xfrm>
                        <a:off x="47500" y="751193"/>
                        <a:ext cx="406265" cy="234564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406265" h="234564">
                            <a:moveTo>
                              <a:pt x="0" y="0"/>
                            </a:moveTo>
                            <a:lnTo>
                              <a:pt x="406265" y="234564"/>
                            </a:lnTo>
                          </a:path>
                        </a:pathLst>
                      </a:custGeom>
                      <a:ln w="9525" cap="rnd">
                        <a:solidFill>
                          <a:srgbClr val="000000">
                            <a:alpha val="100000"/>
                          </a:srgbClr>
                        </a:solidFill>
                      </a:ln>
                    </p:spPr>
                    <p:style>
                      <a:lnRef idx="0">
                        <a:scrgbClr r="0" g="0" b="0"/>
                      </a:lnRef>
                      <a:fillRef idx="0">
                        <a:scrgbClr r="0" g="0" b="0"/>
                      </a:fillRef>
                      <a:effectRef idx="0">
                        <a:scrgbClr r="0" g="0" b="0"/>
                      </a:effectRef>
                      <a:fontRef idx="minor"/>
                    </p:style>
                    <p:txBody>
                      <a:bodyPr/>
                      <a:lstStyle/>
                      <a:p>
                        <a:endParaRPr lang="en-IN" sz="1801"/>
                      </a:p>
                    </p:txBody>
                  </p:sp>
                  <p:sp>
                    <p:nvSpPr>
                      <p:cNvPr id="48" name="BondLine7"/>
                      <p:cNvSpPr/>
                      <p:nvPr/>
                    </p:nvSpPr>
                    <p:spPr>
                      <a:xfrm>
                        <a:off x="141321" y="697023"/>
                        <a:ext cx="312444" cy="180394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312444" h="180394">
                            <a:moveTo>
                              <a:pt x="0" y="0"/>
                            </a:moveTo>
                            <a:lnTo>
                              <a:pt x="312444" y="180394"/>
                            </a:lnTo>
                          </a:path>
                        </a:pathLst>
                      </a:custGeom>
                      <a:ln w="9525" cap="rnd">
                        <a:solidFill>
                          <a:srgbClr val="000000">
                            <a:alpha val="100000"/>
                          </a:srgbClr>
                        </a:solidFill>
                      </a:ln>
                    </p:spPr>
                    <p:style>
                      <a:lnRef idx="0">
                        <a:scrgbClr r="0" g="0" b="0"/>
                      </a:lnRef>
                      <a:fillRef idx="0">
                        <a:scrgbClr r="0" g="0" b="0"/>
                      </a:fillRef>
                      <a:effectRef idx="0">
                        <a:scrgbClr r="0" g="0" b="0"/>
                      </a:effectRef>
                      <a:fontRef idx="minor"/>
                    </p:style>
                    <p:txBody>
                      <a:bodyPr/>
                      <a:lstStyle/>
                      <a:p>
                        <a:endParaRPr lang="en-IN" sz="1801"/>
                      </a:p>
                    </p:txBody>
                  </p:sp>
                  <p:sp>
                    <p:nvSpPr>
                      <p:cNvPr id="49" name="BondLine8"/>
                      <p:cNvSpPr/>
                      <p:nvPr/>
                    </p:nvSpPr>
                    <p:spPr>
                      <a:xfrm>
                        <a:off x="453765" y="751193"/>
                        <a:ext cx="406265" cy="234564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406265" h="234564">
                            <a:moveTo>
                              <a:pt x="406265" y="0"/>
                            </a:moveTo>
                            <a:lnTo>
                              <a:pt x="0" y="234564"/>
                            </a:lnTo>
                          </a:path>
                        </a:pathLst>
                      </a:custGeom>
                      <a:ln w="9525" cap="rnd">
                        <a:solidFill>
                          <a:srgbClr val="000000">
                            <a:alpha val="100000"/>
                          </a:srgbClr>
                        </a:solidFill>
                      </a:ln>
                    </p:spPr>
                    <p:style>
                      <a:lnRef idx="0">
                        <a:scrgbClr r="0" g="0" b="0"/>
                      </a:lnRef>
                      <a:fillRef idx="0">
                        <a:scrgbClr r="0" g="0" b="0"/>
                      </a:fillRef>
                      <a:effectRef idx="0">
                        <a:scrgbClr r="0" g="0" b="0"/>
                      </a:effectRef>
                      <a:fontRef idx="minor"/>
                    </p:style>
                    <p:txBody>
                      <a:bodyPr/>
                      <a:lstStyle/>
                      <a:p>
                        <a:endParaRPr lang="en-IN" sz="1801"/>
                      </a:p>
                    </p:txBody>
                  </p:sp>
                  <p:sp>
                    <p:nvSpPr>
                      <p:cNvPr id="50" name="BondLine9"/>
                      <p:cNvSpPr/>
                      <p:nvPr/>
                    </p:nvSpPr>
                    <p:spPr>
                      <a:xfrm>
                        <a:off x="860031" y="282064"/>
                        <a:ext cx="0" cy="469129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h="469129">
                            <a:moveTo>
                              <a:pt x="0" y="0"/>
                            </a:moveTo>
                            <a:lnTo>
                              <a:pt x="0" y="469129"/>
                            </a:lnTo>
                          </a:path>
                        </a:pathLst>
                      </a:custGeom>
                      <a:ln w="9525" cap="rnd">
                        <a:solidFill>
                          <a:srgbClr val="000000">
                            <a:alpha val="100000"/>
                          </a:srgbClr>
                        </a:solidFill>
                      </a:ln>
                    </p:spPr>
                    <p:style>
                      <a:lnRef idx="0">
                        <a:scrgbClr r="0" g="0" b="0"/>
                      </a:lnRef>
                      <a:fillRef idx="0">
                        <a:scrgbClr r="0" g="0" b="0"/>
                      </a:fillRef>
                      <a:effectRef idx="0">
                        <a:scrgbClr r="0" g="0" b="0"/>
                      </a:effectRef>
                      <a:fontRef idx="minor"/>
                    </p:style>
                    <p:txBody>
                      <a:bodyPr/>
                      <a:lstStyle/>
                      <a:p>
                        <a:endParaRPr lang="en-IN" sz="1801"/>
                      </a:p>
                    </p:txBody>
                  </p:sp>
                  <p:sp>
                    <p:nvSpPr>
                      <p:cNvPr id="51" name="BondLine10"/>
                      <p:cNvSpPr/>
                      <p:nvPr/>
                    </p:nvSpPr>
                    <p:spPr>
                      <a:xfrm>
                        <a:off x="766207" y="336235"/>
                        <a:ext cx="0" cy="360787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h="360787">
                            <a:moveTo>
                              <a:pt x="0" y="0"/>
                            </a:moveTo>
                            <a:lnTo>
                              <a:pt x="0" y="360787"/>
                            </a:lnTo>
                          </a:path>
                        </a:pathLst>
                      </a:custGeom>
                      <a:ln w="9525" cap="rnd">
                        <a:solidFill>
                          <a:srgbClr val="000000">
                            <a:alpha val="100000"/>
                          </a:srgbClr>
                        </a:solidFill>
                      </a:ln>
                    </p:spPr>
                    <p:style>
                      <a:lnRef idx="0">
                        <a:scrgbClr r="0" g="0" b="0"/>
                      </a:lnRef>
                      <a:fillRef idx="0">
                        <a:scrgbClr r="0" g="0" b="0"/>
                      </a:fillRef>
                      <a:effectRef idx="0">
                        <a:scrgbClr r="0" g="0" b="0"/>
                      </a:effectRef>
                      <a:fontRef idx="minor"/>
                    </p:style>
                    <p:txBody>
                      <a:bodyPr/>
                      <a:lstStyle/>
                      <a:p>
                        <a:endParaRPr lang="en-IN" sz="1801"/>
                      </a:p>
                    </p:txBody>
                  </p:sp>
                </p:grpSp>
              </p:grpSp>
            </p:grpSp>
            <p:grpSp>
              <p:nvGrpSpPr>
                <p:cNvPr id="20" name="Group 191"/>
                <p:cNvGrpSpPr/>
                <p:nvPr/>
              </p:nvGrpSpPr>
              <p:grpSpPr>
                <a:xfrm>
                  <a:off x="6537183" y="2190621"/>
                  <a:ext cx="1665607" cy="1652131"/>
                  <a:chOff x="1966722" y="4121966"/>
                  <a:chExt cx="1665607" cy="1652131"/>
                </a:xfrm>
              </p:grpSpPr>
              <p:cxnSp>
                <p:nvCxnSpPr>
                  <p:cNvPr id="23" name="Straight Connector 22"/>
                  <p:cNvCxnSpPr/>
                  <p:nvPr/>
                </p:nvCxnSpPr>
                <p:spPr>
                  <a:xfrm flipV="1">
                    <a:off x="2374433" y="4517000"/>
                    <a:ext cx="0" cy="163442"/>
                  </a:xfrm>
                  <a:prstGeom prst="line">
                    <a:avLst/>
                  </a:prstGeom>
                  <a:ln w="9525"/>
                </p:spPr>
                <p:style>
                  <a:lnRef idx="3">
                    <a:schemeClr val="dk1"/>
                  </a:lnRef>
                  <a:fillRef idx="0">
                    <a:schemeClr val="dk1"/>
                  </a:fillRef>
                  <a:effectRef idx="2">
                    <a:schemeClr val="dk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24" name="Group 195"/>
                  <p:cNvGrpSpPr/>
                  <p:nvPr/>
                </p:nvGrpSpPr>
                <p:grpSpPr>
                  <a:xfrm>
                    <a:off x="1966722" y="4121966"/>
                    <a:ext cx="1665607" cy="1652131"/>
                    <a:chOff x="1966722" y="4121966"/>
                    <a:chExt cx="1665607" cy="1652131"/>
                  </a:xfrm>
                </p:grpSpPr>
                <p:sp>
                  <p:nvSpPr>
                    <p:cNvPr id="26" name="TextBox 25"/>
                    <p:cNvSpPr txBox="1"/>
                    <p:nvPr/>
                  </p:nvSpPr>
                  <p:spPr>
                    <a:xfrm>
                      <a:off x="2120312" y="4121966"/>
                      <a:ext cx="651029" cy="425559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IN" sz="180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r>
                        <a:rPr lang="en-IN" sz="1801" baseline="-25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p:txBody>
                </p:sp>
                <p:sp>
                  <p:nvSpPr>
                    <p:cNvPr id="27" name="TextBox 26"/>
                    <p:cNvSpPr txBox="1"/>
                    <p:nvPr/>
                  </p:nvSpPr>
                  <p:spPr>
                    <a:xfrm>
                      <a:off x="2981300" y="5348538"/>
                      <a:ext cx="651029" cy="425559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IN" sz="180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r>
                        <a:rPr lang="en-IN" sz="1801" baseline="-25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p:txBody>
                </p:sp>
                <p:grpSp>
                  <p:nvGrpSpPr>
                    <p:cNvPr id="28" name="moleculeGroup"/>
                    <p:cNvGrpSpPr/>
                    <p:nvPr/>
                  </p:nvGrpSpPr>
                  <p:grpSpPr>
                    <a:xfrm>
                      <a:off x="1966722" y="4680442"/>
                      <a:ext cx="812427" cy="938153"/>
                      <a:chOff x="47500" y="47500"/>
                      <a:chExt cx="812531" cy="938257"/>
                    </a:xfrm>
                  </p:grpSpPr>
                  <p:sp>
                    <p:nvSpPr>
                      <p:cNvPr id="29" name="BondLine2"/>
                      <p:cNvSpPr/>
                      <p:nvPr/>
                    </p:nvSpPr>
                    <p:spPr>
                      <a:xfrm>
                        <a:off x="47500" y="47500"/>
                        <a:ext cx="406265" cy="234564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406265" h="234564">
                            <a:moveTo>
                              <a:pt x="406265" y="0"/>
                            </a:moveTo>
                            <a:lnTo>
                              <a:pt x="0" y="234564"/>
                            </a:lnTo>
                          </a:path>
                        </a:pathLst>
                      </a:custGeom>
                      <a:ln w="9525" cap="rnd">
                        <a:solidFill>
                          <a:srgbClr val="000000">
                            <a:alpha val="100000"/>
                          </a:srgbClr>
                        </a:solidFill>
                      </a:ln>
                    </p:spPr>
                    <p:style>
                      <a:lnRef idx="0">
                        <a:scrgbClr r="0" g="0" b="0"/>
                      </a:lnRef>
                      <a:fillRef idx="0">
                        <a:scrgbClr r="0" g="0" b="0"/>
                      </a:fillRef>
                      <a:effectRef idx="0">
                        <a:scrgbClr r="0" g="0" b="0"/>
                      </a:effectRef>
                      <a:fontRef idx="minor"/>
                    </p:style>
                    <p:txBody>
                      <a:bodyPr/>
                      <a:lstStyle/>
                      <a:p>
                        <a:endParaRPr lang="en-IN" sz="1801"/>
                      </a:p>
                    </p:txBody>
                  </p:sp>
                  <p:sp>
                    <p:nvSpPr>
                      <p:cNvPr id="30" name="BondLine3"/>
                      <p:cNvSpPr/>
                      <p:nvPr/>
                    </p:nvSpPr>
                    <p:spPr>
                      <a:xfrm>
                        <a:off x="141321" y="155839"/>
                        <a:ext cx="312444" cy="180394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312444" h="180394">
                            <a:moveTo>
                              <a:pt x="312444" y="0"/>
                            </a:moveTo>
                            <a:lnTo>
                              <a:pt x="0" y="180394"/>
                            </a:lnTo>
                          </a:path>
                        </a:pathLst>
                      </a:custGeom>
                      <a:ln w="9525" cap="rnd">
                        <a:solidFill>
                          <a:srgbClr val="000000">
                            <a:alpha val="100000"/>
                          </a:srgbClr>
                        </a:solidFill>
                      </a:ln>
                    </p:spPr>
                    <p:style>
                      <a:lnRef idx="0">
                        <a:scrgbClr r="0" g="0" b="0"/>
                      </a:lnRef>
                      <a:fillRef idx="0">
                        <a:scrgbClr r="0" g="0" b="0"/>
                      </a:fillRef>
                      <a:effectRef idx="0">
                        <a:scrgbClr r="0" g="0" b="0"/>
                      </a:effectRef>
                      <a:fontRef idx="minor"/>
                    </p:style>
                    <p:txBody>
                      <a:bodyPr/>
                      <a:lstStyle/>
                      <a:p>
                        <a:endParaRPr lang="en-IN" sz="1801"/>
                      </a:p>
                    </p:txBody>
                  </p:sp>
                  <p:sp>
                    <p:nvSpPr>
                      <p:cNvPr id="31" name="BondLine4"/>
                      <p:cNvSpPr/>
                      <p:nvPr/>
                    </p:nvSpPr>
                    <p:spPr>
                      <a:xfrm>
                        <a:off x="453765" y="47500"/>
                        <a:ext cx="406265" cy="234564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406265" h="234564">
                            <a:moveTo>
                              <a:pt x="0" y="0"/>
                            </a:moveTo>
                            <a:lnTo>
                              <a:pt x="406265" y="234564"/>
                            </a:lnTo>
                          </a:path>
                        </a:pathLst>
                      </a:custGeom>
                      <a:ln w="9525" cap="rnd">
                        <a:solidFill>
                          <a:srgbClr val="000000">
                            <a:alpha val="100000"/>
                          </a:srgbClr>
                        </a:solidFill>
                      </a:ln>
                    </p:spPr>
                    <p:style>
                      <a:lnRef idx="0">
                        <a:scrgbClr r="0" g="0" b="0"/>
                      </a:lnRef>
                      <a:fillRef idx="0">
                        <a:scrgbClr r="0" g="0" b="0"/>
                      </a:fillRef>
                      <a:effectRef idx="0">
                        <a:scrgbClr r="0" g="0" b="0"/>
                      </a:effectRef>
                      <a:fontRef idx="minor"/>
                    </p:style>
                    <p:txBody>
                      <a:bodyPr/>
                      <a:lstStyle/>
                      <a:p>
                        <a:endParaRPr lang="en-IN" sz="1801"/>
                      </a:p>
                    </p:txBody>
                  </p:sp>
                  <p:sp>
                    <p:nvSpPr>
                      <p:cNvPr id="32" name="BondLine5"/>
                      <p:cNvSpPr/>
                      <p:nvPr/>
                    </p:nvSpPr>
                    <p:spPr>
                      <a:xfrm>
                        <a:off x="47500" y="282064"/>
                        <a:ext cx="0" cy="469129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h="469129">
                            <a:moveTo>
                              <a:pt x="0" y="0"/>
                            </a:moveTo>
                            <a:lnTo>
                              <a:pt x="0" y="469129"/>
                            </a:lnTo>
                          </a:path>
                        </a:pathLst>
                      </a:custGeom>
                      <a:ln w="9525" cap="rnd">
                        <a:solidFill>
                          <a:srgbClr val="000000">
                            <a:alpha val="100000"/>
                          </a:srgbClr>
                        </a:solidFill>
                      </a:ln>
                    </p:spPr>
                    <p:style>
                      <a:lnRef idx="0">
                        <a:scrgbClr r="0" g="0" b="0"/>
                      </a:lnRef>
                      <a:fillRef idx="0">
                        <a:scrgbClr r="0" g="0" b="0"/>
                      </a:fillRef>
                      <a:effectRef idx="0">
                        <a:scrgbClr r="0" g="0" b="0"/>
                      </a:effectRef>
                      <a:fontRef idx="minor"/>
                    </p:style>
                    <p:txBody>
                      <a:bodyPr/>
                      <a:lstStyle/>
                      <a:p>
                        <a:endParaRPr lang="en-IN" sz="1801"/>
                      </a:p>
                    </p:txBody>
                  </p:sp>
                  <p:sp>
                    <p:nvSpPr>
                      <p:cNvPr id="33" name="BondLine6"/>
                      <p:cNvSpPr/>
                      <p:nvPr/>
                    </p:nvSpPr>
                    <p:spPr>
                      <a:xfrm>
                        <a:off x="47500" y="751193"/>
                        <a:ext cx="406265" cy="234564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406265" h="234564">
                            <a:moveTo>
                              <a:pt x="0" y="0"/>
                            </a:moveTo>
                            <a:lnTo>
                              <a:pt x="406265" y="234564"/>
                            </a:lnTo>
                          </a:path>
                        </a:pathLst>
                      </a:custGeom>
                      <a:ln w="9525" cap="rnd">
                        <a:solidFill>
                          <a:srgbClr val="000000">
                            <a:alpha val="100000"/>
                          </a:srgbClr>
                        </a:solidFill>
                      </a:ln>
                    </p:spPr>
                    <p:style>
                      <a:lnRef idx="0">
                        <a:scrgbClr r="0" g="0" b="0"/>
                      </a:lnRef>
                      <a:fillRef idx="0">
                        <a:scrgbClr r="0" g="0" b="0"/>
                      </a:fillRef>
                      <a:effectRef idx="0">
                        <a:scrgbClr r="0" g="0" b="0"/>
                      </a:effectRef>
                      <a:fontRef idx="minor"/>
                    </p:style>
                    <p:txBody>
                      <a:bodyPr/>
                      <a:lstStyle/>
                      <a:p>
                        <a:endParaRPr lang="en-IN" sz="1801"/>
                      </a:p>
                    </p:txBody>
                  </p:sp>
                  <p:sp>
                    <p:nvSpPr>
                      <p:cNvPr id="34" name="BondLine7"/>
                      <p:cNvSpPr/>
                      <p:nvPr/>
                    </p:nvSpPr>
                    <p:spPr>
                      <a:xfrm>
                        <a:off x="141321" y="697023"/>
                        <a:ext cx="312444" cy="180394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312444" h="180394">
                            <a:moveTo>
                              <a:pt x="0" y="0"/>
                            </a:moveTo>
                            <a:lnTo>
                              <a:pt x="312444" y="180394"/>
                            </a:lnTo>
                          </a:path>
                        </a:pathLst>
                      </a:custGeom>
                      <a:ln w="9525" cap="rnd">
                        <a:solidFill>
                          <a:srgbClr val="000000">
                            <a:alpha val="100000"/>
                          </a:srgbClr>
                        </a:solidFill>
                      </a:ln>
                    </p:spPr>
                    <p:style>
                      <a:lnRef idx="0">
                        <a:scrgbClr r="0" g="0" b="0"/>
                      </a:lnRef>
                      <a:fillRef idx="0">
                        <a:scrgbClr r="0" g="0" b="0"/>
                      </a:fillRef>
                      <a:effectRef idx="0">
                        <a:scrgbClr r="0" g="0" b="0"/>
                      </a:effectRef>
                      <a:fontRef idx="minor"/>
                    </p:style>
                    <p:txBody>
                      <a:bodyPr/>
                      <a:lstStyle/>
                      <a:p>
                        <a:endParaRPr lang="en-IN" sz="1801"/>
                      </a:p>
                    </p:txBody>
                  </p:sp>
                  <p:sp>
                    <p:nvSpPr>
                      <p:cNvPr id="35" name="BondLine8"/>
                      <p:cNvSpPr/>
                      <p:nvPr/>
                    </p:nvSpPr>
                    <p:spPr>
                      <a:xfrm>
                        <a:off x="453765" y="751193"/>
                        <a:ext cx="406265" cy="234564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406265" h="234564">
                            <a:moveTo>
                              <a:pt x="406265" y="0"/>
                            </a:moveTo>
                            <a:lnTo>
                              <a:pt x="0" y="234564"/>
                            </a:lnTo>
                          </a:path>
                        </a:pathLst>
                      </a:custGeom>
                      <a:ln w="9525" cap="rnd">
                        <a:solidFill>
                          <a:srgbClr val="000000">
                            <a:alpha val="100000"/>
                          </a:srgbClr>
                        </a:solidFill>
                      </a:ln>
                    </p:spPr>
                    <p:style>
                      <a:lnRef idx="0">
                        <a:scrgbClr r="0" g="0" b="0"/>
                      </a:lnRef>
                      <a:fillRef idx="0">
                        <a:scrgbClr r="0" g="0" b="0"/>
                      </a:fillRef>
                      <a:effectRef idx="0">
                        <a:scrgbClr r="0" g="0" b="0"/>
                      </a:effectRef>
                      <a:fontRef idx="minor"/>
                    </p:style>
                    <p:txBody>
                      <a:bodyPr/>
                      <a:lstStyle/>
                      <a:p>
                        <a:endParaRPr lang="en-IN" sz="1801"/>
                      </a:p>
                    </p:txBody>
                  </p:sp>
                  <p:sp>
                    <p:nvSpPr>
                      <p:cNvPr id="36" name="BondLine9"/>
                      <p:cNvSpPr/>
                      <p:nvPr/>
                    </p:nvSpPr>
                    <p:spPr>
                      <a:xfrm>
                        <a:off x="860031" y="282064"/>
                        <a:ext cx="0" cy="469129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h="469129">
                            <a:moveTo>
                              <a:pt x="0" y="0"/>
                            </a:moveTo>
                            <a:lnTo>
                              <a:pt x="0" y="469129"/>
                            </a:lnTo>
                          </a:path>
                        </a:pathLst>
                      </a:custGeom>
                      <a:ln w="9525" cap="rnd">
                        <a:solidFill>
                          <a:srgbClr val="000000">
                            <a:alpha val="100000"/>
                          </a:srgbClr>
                        </a:solidFill>
                      </a:ln>
                    </p:spPr>
                    <p:style>
                      <a:lnRef idx="0">
                        <a:scrgbClr r="0" g="0" b="0"/>
                      </a:lnRef>
                      <a:fillRef idx="0">
                        <a:scrgbClr r="0" g="0" b="0"/>
                      </a:fillRef>
                      <a:effectRef idx="0">
                        <a:scrgbClr r="0" g="0" b="0"/>
                      </a:effectRef>
                      <a:fontRef idx="minor"/>
                    </p:style>
                    <p:txBody>
                      <a:bodyPr/>
                      <a:lstStyle/>
                      <a:p>
                        <a:endParaRPr lang="en-IN" sz="1801"/>
                      </a:p>
                    </p:txBody>
                  </p:sp>
                  <p:sp>
                    <p:nvSpPr>
                      <p:cNvPr id="37" name="BondLine10"/>
                      <p:cNvSpPr/>
                      <p:nvPr/>
                    </p:nvSpPr>
                    <p:spPr>
                      <a:xfrm>
                        <a:off x="766207" y="336235"/>
                        <a:ext cx="0" cy="360787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h="360787">
                            <a:moveTo>
                              <a:pt x="0" y="0"/>
                            </a:moveTo>
                            <a:lnTo>
                              <a:pt x="0" y="360787"/>
                            </a:lnTo>
                          </a:path>
                        </a:pathLst>
                      </a:custGeom>
                      <a:ln w="9525" cap="rnd">
                        <a:solidFill>
                          <a:srgbClr val="000000">
                            <a:alpha val="100000"/>
                          </a:srgbClr>
                        </a:solidFill>
                      </a:ln>
                    </p:spPr>
                    <p:style>
                      <a:lnRef idx="0">
                        <a:scrgbClr r="0" g="0" b="0"/>
                      </a:lnRef>
                      <a:fillRef idx="0">
                        <a:scrgbClr r="0" g="0" b="0"/>
                      </a:fillRef>
                      <a:effectRef idx="0">
                        <a:scrgbClr r="0" g="0" b="0"/>
                      </a:effectRef>
                      <a:fontRef idx="minor"/>
                    </p:style>
                    <p:txBody>
                      <a:bodyPr/>
                      <a:lstStyle/>
                      <a:p>
                        <a:endParaRPr lang="en-IN" sz="1801"/>
                      </a:p>
                    </p:txBody>
                  </p:sp>
                </p:grpSp>
              </p:grpSp>
              <p:cxnSp>
                <p:nvCxnSpPr>
                  <p:cNvPr id="25" name="Straight Connector 24"/>
                  <p:cNvCxnSpPr/>
                  <p:nvPr/>
                </p:nvCxnSpPr>
                <p:spPr>
                  <a:xfrm>
                    <a:off x="2783427" y="5384058"/>
                    <a:ext cx="263473" cy="149793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21" name="TextBox 20"/>
                <p:cNvSpPr txBox="1"/>
                <p:nvPr/>
              </p:nvSpPr>
              <p:spPr>
                <a:xfrm>
                  <a:off x="5978950" y="3003833"/>
                  <a:ext cx="317211" cy="42555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IN" sz="1801" dirty="0"/>
                    <a:t>+</a:t>
                  </a:r>
                </a:p>
              </p:txBody>
            </p:sp>
            <p:sp>
              <p:nvSpPr>
                <p:cNvPr id="22" name="TextBox 21"/>
                <p:cNvSpPr txBox="1"/>
                <p:nvPr/>
              </p:nvSpPr>
              <p:spPr>
                <a:xfrm>
                  <a:off x="7765342" y="3021161"/>
                  <a:ext cx="317211" cy="42555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IN" sz="1801" dirty="0"/>
                    <a:t>+</a:t>
                  </a:r>
                </a:p>
              </p:txBody>
            </p:sp>
          </p:grpSp>
        </p:grpSp>
        <p:sp>
          <p:nvSpPr>
            <p:cNvPr id="6" name="TextBox 5"/>
            <p:cNvSpPr txBox="1"/>
            <p:nvPr/>
          </p:nvSpPr>
          <p:spPr>
            <a:xfrm>
              <a:off x="3999676" y="4463300"/>
              <a:ext cx="2011715" cy="7447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IN" sz="1801" dirty="0">
                  <a:latin typeface="Arial" panose="020B0604020202020204" pitchFamily="34" charset="0"/>
                  <a:cs typeface="Arial" panose="020B0604020202020204" pitchFamily="34" charset="0"/>
                </a:rPr>
                <a:t>o-dinitrobenzene</a:t>
              </a:r>
            </a:p>
            <a:p>
              <a:pPr algn="ctr"/>
              <a:r>
                <a:rPr lang="en-IN" sz="1801" dirty="0">
                  <a:latin typeface="Arial" panose="020B0604020202020204" pitchFamily="34" charset="0"/>
                  <a:cs typeface="Arial" panose="020B0604020202020204" pitchFamily="34" charset="0"/>
                </a:rPr>
                <a:t>(6.4%)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491967" y="5365774"/>
              <a:ext cx="2079495" cy="74475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IN" sz="1801" dirty="0">
                  <a:latin typeface="Arial" panose="020B0604020202020204" pitchFamily="34" charset="0"/>
                  <a:cs typeface="Arial" panose="020B0604020202020204" pitchFamily="34" charset="0"/>
                </a:rPr>
                <a:t>m-dinitrobenzene</a:t>
              </a:r>
            </a:p>
            <a:p>
              <a:pPr algn="ctr"/>
              <a:r>
                <a:rPr lang="en-IN" sz="1801" dirty="0">
                  <a:latin typeface="Arial" panose="020B0604020202020204" pitchFamily="34" charset="0"/>
                  <a:cs typeface="Arial" panose="020B0604020202020204" pitchFamily="34" charset="0"/>
                </a:rPr>
                <a:t>(93.3%)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244058" y="4736421"/>
              <a:ext cx="1884188" cy="6717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IN" sz="1801" dirty="0">
                  <a:latin typeface="Arial" panose="020B0604020202020204" pitchFamily="34" charset="0"/>
                  <a:cs typeface="Arial" panose="020B0604020202020204" pitchFamily="34" charset="0"/>
                </a:rPr>
                <a:t>p-dinitrobenzene</a:t>
              </a:r>
            </a:p>
            <a:p>
              <a:pPr algn="ctr"/>
              <a:r>
                <a:rPr lang="en-IN" sz="1801" dirty="0">
                  <a:latin typeface="Arial" panose="020B0604020202020204" pitchFamily="34" charset="0"/>
                  <a:cs typeface="Arial" panose="020B0604020202020204" pitchFamily="34" charset="0"/>
                </a:rPr>
                <a:t>(0.3%)</a:t>
              </a:r>
            </a:p>
          </p:txBody>
        </p:sp>
      </p:grpSp>
      <p:sp>
        <p:nvSpPr>
          <p:cNvPr id="75" name="Rectangle 74"/>
          <p:cNvSpPr/>
          <p:nvPr/>
        </p:nvSpPr>
        <p:spPr>
          <a:xfrm>
            <a:off x="3452364" y="177800"/>
            <a:ext cx="5312673" cy="46166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pPr lvl="0" algn="ctr"/>
            <a:r>
              <a:rPr lang="en-IN" sz="2400" b="1" dirty="0">
                <a:latin typeface="Arial" panose="020B0604020202020204" pitchFamily="34" charset="0"/>
                <a:cs typeface="Arial" panose="020B0604020202020204" pitchFamily="34" charset="0"/>
              </a:rPr>
              <a:t>Example: Nitration of Nitrobenzene</a:t>
            </a:r>
            <a:endParaRPr lang="en-IN" sz="2400" b="1" dirty="0"/>
          </a:p>
        </p:txBody>
      </p:sp>
      <p:grpSp>
        <p:nvGrpSpPr>
          <p:cNvPr id="76" name="Group 75"/>
          <p:cNvGrpSpPr/>
          <p:nvPr/>
        </p:nvGrpSpPr>
        <p:grpSpPr>
          <a:xfrm>
            <a:off x="3663653" y="4904468"/>
            <a:ext cx="4556889" cy="1537860"/>
            <a:chOff x="2507953" y="4396468"/>
            <a:chExt cx="4556889" cy="1537860"/>
          </a:xfrm>
          <a:solidFill>
            <a:srgbClr val="00B050"/>
          </a:solidFill>
        </p:grpSpPr>
        <p:sp>
          <p:nvSpPr>
            <p:cNvPr id="77" name="TextBox 76"/>
            <p:cNvSpPr txBox="1"/>
            <p:nvPr/>
          </p:nvSpPr>
          <p:spPr>
            <a:xfrm>
              <a:off x="2507953" y="5044169"/>
              <a:ext cx="615874" cy="369460"/>
            </a:xfrm>
            <a:prstGeom prst="rect">
              <a:avLst/>
            </a:prstGeom>
            <a:solidFill>
              <a:srgbClr val="FF0000"/>
            </a:solidFill>
          </p:spPr>
          <p:txBody>
            <a:bodyPr wrap="square" rtlCol="0">
              <a:spAutoFit/>
            </a:bodyPr>
            <a:lstStyle/>
            <a:p>
              <a:r>
                <a:rPr lang="en-IN" sz="1801" dirty="0">
                  <a:latin typeface="Arial" panose="020B0604020202020204" pitchFamily="34" charset="0"/>
                  <a:cs typeface="Arial" panose="020B0604020202020204" pitchFamily="34" charset="0"/>
                </a:rPr>
                <a:t>NO</a:t>
              </a:r>
              <a:r>
                <a:rPr lang="en-IN" sz="1801" baseline="-25000" dirty="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</a:p>
          </p:txBody>
        </p:sp>
        <p:cxnSp>
          <p:nvCxnSpPr>
            <p:cNvPr id="78" name="Straight Arrow Connector 77"/>
            <p:cNvCxnSpPr/>
            <p:nvPr/>
          </p:nvCxnSpPr>
          <p:spPr>
            <a:xfrm flipV="1">
              <a:off x="3302000" y="4610100"/>
              <a:ext cx="1752600" cy="558800"/>
            </a:xfrm>
            <a:prstGeom prst="straightConnector1">
              <a:avLst/>
            </a:prstGeom>
            <a:grpFill/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79" name="Straight Arrow Connector 78"/>
            <p:cNvCxnSpPr/>
            <p:nvPr/>
          </p:nvCxnSpPr>
          <p:spPr>
            <a:xfrm>
              <a:off x="3314700" y="5372100"/>
              <a:ext cx="1803400" cy="368300"/>
            </a:xfrm>
            <a:prstGeom prst="straightConnector1">
              <a:avLst/>
            </a:prstGeom>
            <a:grpFill/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80" name="TextBox 79"/>
            <p:cNvSpPr txBox="1"/>
            <p:nvPr/>
          </p:nvSpPr>
          <p:spPr>
            <a:xfrm>
              <a:off x="5213053" y="4396468"/>
              <a:ext cx="1851789" cy="369460"/>
            </a:xfrm>
            <a:prstGeom prst="rect">
              <a:avLst/>
            </a:prstGeom>
            <a:solidFill>
              <a:srgbClr val="FF0000"/>
            </a:solidFill>
          </p:spPr>
          <p:txBody>
            <a:bodyPr wrap="none" rtlCol="0">
              <a:spAutoFit/>
            </a:bodyPr>
            <a:lstStyle/>
            <a:p>
              <a:r>
                <a:rPr lang="en-IN" sz="1801" dirty="0">
                  <a:latin typeface="Arial" panose="020B0604020202020204" pitchFamily="34" charset="0"/>
                  <a:cs typeface="Arial" panose="020B0604020202020204" pitchFamily="34" charset="0"/>
                </a:rPr>
                <a:t>Ring deactivator</a:t>
              </a:r>
              <a:endParaRPr lang="en-IN" sz="1801" baseline="-25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5263853" y="5564868"/>
              <a:ext cx="1569660" cy="369460"/>
            </a:xfrm>
            <a:prstGeom prst="rect">
              <a:avLst/>
            </a:prstGeom>
            <a:solidFill>
              <a:srgbClr val="FF0000"/>
            </a:solidFill>
          </p:spPr>
          <p:txBody>
            <a:bodyPr wrap="none" rtlCol="0">
              <a:spAutoFit/>
            </a:bodyPr>
            <a:lstStyle/>
            <a:p>
              <a:r>
                <a:rPr lang="en-IN" sz="1801" dirty="0">
                  <a:latin typeface="Arial" panose="020B0604020202020204" pitchFamily="34" charset="0"/>
                  <a:cs typeface="Arial" panose="020B0604020202020204" pitchFamily="34" charset="0"/>
                </a:rPr>
                <a:t>Meta Director</a:t>
              </a:r>
              <a:endParaRPr lang="en-IN" sz="1801" baseline="-25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97561-E630-4333-A807-AF909D6C8BDD}" type="datetime1">
              <a:rPr lang="en-IN" smtClean="0"/>
              <a:pPr/>
              <a:t>26-02-2024</a:t>
            </a:fld>
            <a:endParaRPr lang="en-IN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A19ED-6346-49D9-9F20-956D2AD8C721}" type="slidenum">
              <a:rPr lang="en-IN" smtClean="0"/>
              <a:pPr/>
              <a:t>17</a:t>
            </a:fld>
            <a:endParaRPr lang="en-IN"/>
          </a:p>
        </p:txBody>
      </p:sp>
      <p:sp>
        <p:nvSpPr>
          <p:cNvPr id="4" name="Rectangle 3"/>
          <p:cNvSpPr/>
          <p:nvPr/>
        </p:nvSpPr>
        <p:spPr>
          <a:xfrm>
            <a:off x="2140430" y="241300"/>
            <a:ext cx="7911140" cy="46166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pPr lvl="0" algn="ctr"/>
            <a:r>
              <a:rPr lang="en-IN" sz="2400" b="1" dirty="0">
                <a:latin typeface="Arial" panose="020B0604020202020204" pitchFamily="34" charset="0"/>
                <a:cs typeface="Arial" panose="020B0604020202020204" pitchFamily="34" charset="0"/>
              </a:rPr>
              <a:t>Halogens are ortho para director but </a:t>
            </a:r>
            <a:r>
              <a:rPr lang="en-IN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ring deactivator</a:t>
            </a:r>
            <a:endParaRPr lang="en-IN" sz="2400" b="1" dirty="0">
              <a:solidFill>
                <a:srgbClr val="FF0000"/>
              </a:solidFill>
            </a:endParaRPr>
          </a:p>
        </p:txBody>
      </p:sp>
      <p:pic>
        <p:nvPicPr>
          <p:cNvPr id="1026" name="Picture 2" descr="H:\@POC-II\Lectures\2020-07-15 11.48.20 Third B Pharmacy's Personal Meeting Room 6889922823\Whiteboard[5]-0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87500" y="1138625"/>
            <a:ext cx="9182100" cy="480338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52792" y="1082337"/>
            <a:ext cx="5829300" cy="1446552"/>
          </a:xfrm>
          <a:prstGeom prst="rect">
            <a:avLst/>
          </a:prstGeom>
          <a:noFill/>
        </p:spPr>
        <p:txBody>
          <a:bodyPr wrap="square" lIns="91440" tIns="45721" rIns="91440" bIns="45721">
            <a:spAutoFit/>
          </a:bodyPr>
          <a:lstStyle/>
          <a:p>
            <a:pPr algn="ctr"/>
            <a:r>
              <a:rPr lang="en-US" sz="8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Thank you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924052" y="4026583"/>
            <a:ext cx="8229600" cy="2309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1801" b="1" dirty="0">
                <a:latin typeface="Book Antiqua" pitchFamily="18" charset="0"/>
                <a:cs typeface="Andalus" pitchFamily="18" charset="-78"/>
              </a:rPr>
              <a:t>Mr. Z. G. Khan, Assist. Professor, H R Patel Institute of Pharmaceutical Education and Research Shirpur, Dist Dhule (M.S) 425 405 </a:t>
            </a:r>
          </a:p>
          <a:p>
            <a:pPr algn="ctr"/>
            <a:endParaRPr lang="en-IN" sz="1801" b="1" dirty="0">
              <a:latin typeface="Book Antiqua" pitchFamily="18" charset="0"/>
              <a:cs typeface="Andalus" pitchFamily="18" charset="-78"/>
            </a:endParaRPr>
          </a:p>
          <a:p>
            <a:pPr algn="ctr"/>
            <a:r>
              <a:rPr lang="en-IN" sz="1801" b="1" dirty="0">
                <a:latin typeface="Book Antiqua" pitchFamily="18" charset="0"/>
                <a:cs typeface="Andalus" pitchFamily="18" charset="-78"/>
              </a:rPr>
              <a:t>Email: </a:t>
            </a:r>
            <a:r>
              <a:rPr lang="en-IN" sz="1801" b="1" dirty="0">
                <a:latin typeface="Book Antiqua" pitchFamily="18" charset="0"/>
                <a:cs typeface="Andalus" pitchFamily="18" charset="-78"/>
                <a:hlinkClick r:id="rId4"/>
              </a:rPr>
              <a:t>khanzamir.5588@gmail.com</a:t>
            </a:r>
            <a:endParaRPr lang="en-IN" sz="1801" b="1" dirty="0">
              <a:latin typeface="Book Antiqua" pitchFamily="18" charset="0"/>
              <a:cs typeface="Andalus" pitchFamily="18" charset="-78"/>
            </a:endParaRPr>
          </a:p>
          <a:p>
            <a:pPr algn="ctr"/>
            <a:r>
              <a:rPr lang="en-IN" sz="1801" b="1" dirty="0">
                <a:latin typeface="Book Antiqua" pitchFamily="18" charset="0"/>
                <a:cs typeface="Andalus" pitchFamily="18" charset="-78"/>
              </a:rPr>
              <a:t>Webpage: </a:t>
            </a:r>
            <a:r>
              <a:rPr lang="en-IN" sz="1801" dirty="0">
                <a:hlinkClick r:id="rId5"/>
              </a:rPr>
              <a:t>https://khanzamir5588.wixsite.com/zamir</a:t>
            </a:r>
            <a:endParaRPr lang="en-IN" sz="1801" dirty="0"/>
          </a:p>
          <a:p>
            <a:pPr algn="ctr"/>
            <a:r>
              <a:rPr lang="en-IN" sz="1801" b="1" dirty="0"/>
              <a:t>YouTube Channel:</a:t>
            </a:r>
            <a:r>
              <a:rPr lang="en-IN" sz="1801" dirty="0"/>
              <a:t> </a:t>
            </a:r>
            <a:r>
              <a:rPr lang="en-IN" sz="1801" dirty="0">
                <a:hlinkClick r:id="rId6"/>
              </a:rPr>
              <a:t>https://www.youtube.com/channel/UCsQae74-x4t5iYK02iPRTxA?view_as=subscriber</a:t>
            </a:r>
            <a:endParaRPr lang="en-IN" sz="1801" b="1" dirty="0">
              <a:latin typeface="Book Antiqua" pitchFamily="18" charset="0"/>
              <a:cs typeface="Andalus" pitchFamily="18" charset="-78"/>
            </a:endParaRPr>
          </a:p>
          <a:p>
            <a:pPr algn="ctr"/>
            <a:r>
              <a:rPr lang="en-IN" sz="1801" b="1" dirty="0">
                <a:latin typeface="Book Antiqua" pitchFamily="18" charset="0"/>
                <a:cs typeface="Andalus" pitchFamily="18" charset="-78"/>
              </a:rPr>
              <a:t>Whatsapp: +91 9890 044 661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C10C-21D7-4712-9D85-82DE839C2451}" type="datetime1">
              <a:rPr lang="en-IN" smtClean="0"/>
              <a:pPr/>
              <a:t>26-02-2024</a:t>
            </a:fld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A19ED-6346-49D9-9F20-956D2AD8C721}" type="slidenum">
              <a:rPr lang="en-IN" smtClean="0"/>
              <a:pPr/>
              <a:t>18</a:t>
            </a:fld>
            <a:endParaRPr lang="en-IN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64616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287"/>
    </mc:Choice>
    <mc:Fallback xmlns="">
      <p:transition spd="slow" advTm="728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4241041090"/>
              </p:ext>
            </p:extLst>
          </p:nvPr>
        </p:nvGraphicFramePr>
        <p:xfrm>
          <a:off x="4152901" y="314331"/>
          <a:ext cx="4043364" cy="4616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354820501"/>
              </p:ext>
            </p:extLst>
          </p:nvPr>
        </p:nvGraphicFramePr>
        <p:xfrm>
          <a:off x="1399142" y="726140"/>
          <a:ext cx="9386371" cy="57738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0B96D-3D2E-4044-99AC-1FA7E1700038}" type="datetime1">
              <a:rPr lang="en-IN" smtClean="0"/>
              <a:pPr/>
              <a:t>26-02-2024</a:t>
            </a:fld>
            <a:endParaRPr lang="en-IN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A19ED-6346-49D9-9F20-956D2AD8C721}" type="slidenum">
              <a:rPr lang="en-IN" smtClean="0"/>
              <a:pPr/>
              <a:t>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43063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446"/>
    </mc:Choice>
    <mc:Fallback xmlns="">
      <p:transition spd="slow" advTm="644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2AF828E6-0EC2-46E4-AA1A-01DA9831403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8">
                                            <p:graphicEl>
                                              <a:dgm id="{2AF828E6-0EC2-46E4-AA1A-01DA9831403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F15FC01D-AC00-4478-8C96-CB2CA04FFE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1000"/>
                                        <p:tgtEl>
                                          <p:spTgt spid="8">
                                            <p:graphicEl>
                                              <a:dgm id="{F15FC01D-AC00-4478-8C96-CB2CA04FFEA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FD8D7A0C-5164-4082-A04E-A0B6BF56E1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1000"/>
                                        <p:tgtEl>
                                          <p:spTgt spid="8">
                                            <p:graphicEl>
                                              <a:dgm id="{FD8D7A0C-5164-4082-A04E-A0B6BF56E15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C29B9718-E36A-4123-A6E7-8040577556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1000"/>
                                        <p:tgtEl>
                                          <p:spTgt spid="8">
                                            <p:graphicEl>
                                              <a:dgm id="{C29B9718-E36A-4123-A6E7-80405775569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7354CE02-4E2A-4852-9FA5-8184D1CCCBC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1000"/>
                                        <p:tgtEl>
                                          <p:spTgt spid="8">
                                            <p:graphicEl>
                                              <a:dgm id="{7354CE02-4E2A-4852-9FA5-8184D1CCCBC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  <p:bldGraphic spid="8" grpId="0" uiExpand="1">
        <p:bldSub>
          <a:bldDgm bld="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97561-E630-4333-A807-AF909D6C8BDD}" type="datetime1">
              <a:rPr lang="en-IN" smtClean="0"/>
              <a:pPr/>
              <a:t>26-02-2024</a:t>
            </a:fld>
            <a:endParaRPr lang="en-IN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A19ED-6346-49D9-9F20-956D2AD8C721}" type="slidenum">
              <a:rPr lang="en-IN" smtClean="0"/>
              <a:pPr/>
              <a:t>3</a:t>
            </a:fld>
            <a:endParaRPr lang="en-IN"/>
          </a:p>
        </p:txBody>
      </p:sp>
      <p:grpSp>
        <p:nvGrpSpPr>
          <p:cNvPr id="129" name="Group 128"/>
          <p:cNvGrpSpPr/>
          <p:nvPr/>
        </p:nvGrpSpPr>
        <p:grpSpPr>
          <a:xfrm>
            <a:off x="1967513" y="1228859"/>
            <a:ext cx="5871390" cy="1566683"/>
            <a:chOff x="844923" y="1285692"/>
            <a:chExt cx="5871392" cy="1566683"/>
          </a:xfrm>
        </p:grpSpPr>
        <p:grpSp>
          <p:nvGrpSpPr>
            <p:cNvPr id="4" name="moleculeGroup"/>
            <p:cNvGrpSpPr/>
            <p:nvPr/>
          </p:nvGrpSpPr>
          <p:grpSpPr>
            <a:xfrm>
              <a:off x="844923" y="1717976"/>
              <a:ext cx="812427" cy="938153"/>
              <a:chOff x="47500" y="47500"/>
              <a:chExt cx="812531" cy="938257"/>
            </a:xfrm>
          </p:grpSpPr>
          <p:sp>
            <p:nvSpPr>
              <p:cNvPr id="5" name="BondLine2"/>
              <p:cNvSpPr/>
              <p:nvPr/>
            </p:nvSpPr>
            <p:spPr>
              <a:xfrm>
                <a:off x="47500" y="47500"/>
                <a:ext cx="406265" cy="234564"/>
              </a:xfrm>
              <a:custGeom>
                <a:avLst/>
                <a:gdLst/>
                <a:ahLst/>
                <a:cxnLst/>
                <a:rect l="l" t="t" r="r" b="b"/>
                <a:pathLst>
                  <a:path w="406265" h="234564">
                    <a:moveTo>
                      <a:pt x="406265" y="0"/>
                    </a:moveTo>
                    <a:lnTo>
                      <a:pt x="0" y="234564"/>
                    </a:lnTo>
                  </a:path>
                </a:pathLst>
              </a:custGeom>
              <a:ln w="9525" cap="rnd">
                <a:solidFill>
                  <a:srgbClr val="000000">
                    <a:alpha val="100000"/>
                  </a:srgbClr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/>
              <a:lstStyle/>
              <a:p>
                <a:endParaRPr lang="en-IN" sz="1801"/>
              </a:p>
            </p:txBody>
          </p:sp>
          <p:sp>
            <p:nvSpPr>
              <p:cNvPr id="6" name="BondLine3"/>
              <p:cNvSpPr/>
              <p:nvPr/>
            </p:nvSpPr>
            <p:spPr>
              <a:xfrm>
                <a:off x="141321" y="155839"/>
                <a:ext cx="312444" cy="180394"/>
              </a:xfrm>
              <a:custGeom>
                <a:avLst/>
                <a:gdLst/>
                <a:ahLst/>
                <a:cxnLst/>
                <a:rect l="l" t="t" r="r" b="b"/>
                <a:pathLst>
                  <a:path w="312444" h="180394">
                    <a:moveTo>
                      <a:pt x="312444" y="0"/>
                    </a:moveTo>
                    <a:lnTo>
                      <a:pt x="0" y="180394"/>
                    </a:lnTo>
                  </a:path>
                </a:pathLst>
              </a:custGeom>
              <a:ln w="9525" cap="rnd">
                <a:solidFill>
                  <a:srgbClr val="000000">
                    <a:alpha val="100000"/>
                  </a:srgbClr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/>
              <a:lstStyle/>
              <a:p>
                <a:endParaRPr lang="en-IN" sz="1801"/>
              </a:p>
            </p:txBody>
          </p:sp>
          <p:sp>
            <p:nvSpPr>
              <p:cNvPr id="7" name="BondLine4"/>
              <p:cNvSpPr/>
              <p:nvPr/>
            </p:nvSpPr>
            <p:spPr>
              <a:xfrm>
                <a:off x="453765" y="47500"/>
                <a:ext cx="406265" cy="234564"/>
              </a:xfrm>
              <a:custGeom>
                <a:avLst/>
                <a:gdLst/>
                <a:ahLst/>
                <a:cxnLst/>
                <a:rect l="l" t="t" r="r" b="b"/>
                <a:pathLst>
                  <a:path w="406265" h="234564">
                    <a:moveTo>
                      <a:pt x="0" y="0"/>
                    </a:moveTo>
                    <a:lnTo>
                      <a:pt x="406265" y="234564"/>
                    </a:lnTo>
                  </a:path>
                </a:pathLst>
              </a:custGeom>
              <a:ln w="9525" cap="rnd">
                <a:solidFill>
                  <a:srgbClr val="000000">
                    <a:alpha val="100000"/>
                  </a:srgbClr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/>
              <a:lstStyle/>
              <a:p>
                <a:endParaRPr lang="en-IN" sz="1801"/>
              </a:p>
            </p:txBody>
          </p:sp>
          <p:sp>
            <p:nvSpPr>
              <p:cNvPr id="8" name="BondLine5"/>
              <p:cNvSpPr/>
              <p:nvPr/>
            </p:nvSpPr>
            <p:spPr>
              <a:xfrm>
                <a:off x="47500" y="282064"/>
                <a:ext cx="0" cy="469129"/>
              </a:xfrm>
              <a:custGeom>
                <a:avLst/>
                <a:gdLst/>
                <a:ahLst/>
                <a:cxnLst/>
                <a:rect l="l" t="t" r="r" b="b"/>
                <a:pathLst>
                  <a:path h="469129">
                    <a:moveTo>
                      <a:pt x="0" y="0"/>
                    </a:moveTo>
                    <a:lnTo>
                      <a:pt x="0" y="469129"/>
                    </a:lnTo>
                  </a:path>
                </a:pathLst>
              </a:custGeom>
              <a:ln w="9525" cap="rnd">
                <a:solidFill>
                  <a:srgbClr val="000000">
                    <a:alpha val="100000"/>
                  </a:srgbClr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/>
              <a:lstStyle/>
              <a:p>
                <a:endParaRPr lang="en-IN" sz="1801"/>
              </a:p>
            </p:txBody>
          </p:sp>
          <p:sp>
            <p:nvSpPr>
              <p:cNvPr id="9" name="BondLine6"/>
              <p:cNvSpPr/>
              <p:nvPr/>
            </p:nvSpPr>
            <p:spPr>
              <a:xfrm>
                <a:off x="47500" y="751193"/>
                <a:ext cx="406265" cy="234564"/>
              </a:xfrm>
              <a:custGeom>
                <a:avLst/>
                <a:gdLst/>
                <a:ahLst/>
                <a:cxnLst/>
                <a:rect l="l" t="t" r="r" b="b"/>
                <a:pathLst>
                  <a:path w="406265" h="234564">
                    <a:moveTo>
                      <a:pt x="0" y="0"/>
                    </a:moveTo>
                    <a:lnTo>
                      <a:pt x="406265" y="234564"/>
                    </a:lnTo>
                  </a:path>
                </a:pathLst>
              </a:custGeom>
              <a:ln w="9525" cap="rnd">
                <a:solidFill>
                  <a:srgbClr val="000000">
                    <a:alpha val="100000"/>
                  </a:srgbClr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/>
              <a:lstStyle/>
              <a:p>
                <a:endParaRPr lang="en-IN" sz="1801"/>
              </a:p>
            </p:txBody>
          </p:sp>
          <p:sp>
            <p:nvSpPr>
              <p:cNvPr id="10" name="BondLine7"/>
              <p:cNvSpPr/>
              <p:nvPr/>
            </p:nvSpPr>
            <p:spPr>
              <a:xfrm>
                <a:off x="141321" y="697023"/>
                <a:ext cx="312444" cy="180394"/>
              </a:xfrm>
              <a:custGeom>
                <a:avLst/>
                <a:gdLst/>
                <a:ahLst/>
                <a:cxnLst/>
                <a:rect l="l" t="t" r="r" b="b"/>
                <a:pathLst>
                  <a:path w="312444" h="180394">
                    <a:moveTo>
                      <a:pt x="0" y="0"/>
                    </a:moveTo>
                    <a:lnTo>
                      <a:pt x="312444" y="180394"/>
                    </a:lnTo>
                  </a:path>
                </a:pathLst>
              </a:custGeom>
              <a:ln w="9525" cap="rnd">
                <a:solidFill>
                  <a:srgbClr val="000000">
                    <a:alpha val="100000"/>
                  </a:srgbClr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/>
              <a:lstStyle/>
              <a:p>
                <a:endParaRPr lang="en-IN" sz="1801"/>
              </a:p>
            </p:txBody>
          </p:sp>
          <p:sp>
            <p:nvSpPr>
              <p:cNvPr id="11" name="BondLine8"/>
              <p:cNvSpPr/>
              <p:nvPr/>
            </p:nvSpPr>
            <p:spPr>
              <a:xfrm>
                <a:off x="453765" y="751193"/>
                <a:ext cx="406265" cy="234564"/>
              </a:xfrm>
              <a:custGeom>
                <a:avLst/>
                <a:gdLst/>
                <a:ahLst/>
                <a:cxnLst/>
                <a:rect l="l" t="t" r="r" b="b"/>
                <a:pathLst>
                  <a:path w="406265" h="234564">
                    <a:moveTo>
                      <a:pt x="406265" y="0"/>
                    </a:moveTo>
                    <a:lnTo>
                      <a:pt x="0" y="234564"/>
                    </a:lnTo>
                  </a:path>
                </a:pathLst>
              </a:custGeom>
              <a:ln w="9525" cap="rnd">
                <a:solidFill>
                  <a:srgbClr val="000000">
                    <a:alpha val="100000"/>
                  </a:srgbClr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/>
              <a:lstStyle/>
              <a:p>
                <a:endParaRPr lang="en-IN" sz="1801"/>
              </a:p>
            </p:txBody>
          </p:sp>
          <p:sp>
            <p:nvSpPr>
              <p:cNvPr id="12" name="BondLine9"/>
              <p:cNvSpPr/>
              <p:nvPr/>
            </p:nvSpPr>
            <p:spPr>
              <a:xfrm>
                <a:off x="860031" y="282064"/>
                <a:ext cx="0" cy="469129"/>
              </a:xfrm>
              <a:custGeom>
                <a:avLst/>
                <a:gdLst/>
                <a:ahLst/>
                <a:cxnLst/>
                <a:rect l="l" t="t" r="r" b="b"/>
                <a:pathLst>
                  <a:path h="469129">
                    <a:moveTo>
                      <a:pt x="0" y="0"/>
                    </a:moveTo>
                    <a:lnTo>
                      <a:pt x="0" y="469129"/>
                    </a:lnTo>
                  </a:path>
                </a:pathLst>
              </a:custGeom>
              <a:ln w="9525" cap="rnd">
                <a:solidFill>
                  <a:srgbClr val="000000">
                    <a:alpha val="100000"/>
                  </a:srgbClr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/>
              <a:lstStyle/>
              <a:p>
                <a:endParaRPr lang="en-IN" sz="1801"/>
              </a:p>
            </p:txBody>
          </p:sp>
          <p:sp>
            <p:nvSpPr>
              <p:cNvPr id="13" name="BondLine10"/>
              <p:cNvSpPr/>
              <p:nvPr/>
            </p:nvSpPr>
            <p:spPr>
              <a:xfrm>
                <a:off x="766207" y="336235"/>
                <a:ext cx="0" cy="360787"/>
              </a:xfrm>
              <a:custGeom>
                <a:avLst/>
                <a:gdLst/>
                <a:ahLst/>
                <a:cxnLst/>
                <a:rect l="l" t="t" r="r" b="b"/>
                <a:pathLst>
                  <a:path h="360787">
                    <a:moveTo>
                      <a:pt x="0" y="0"/>
                    </a:moveTo>
                    <a:lnTo>
                      <a:pt x="0" y="360787"/>
                    </a:lnTo>
                  </a:path>
                </a:pathLst>
              </a:custGeom>
              <a:ln w="9525" cap="rnd">
                <a:solidFill>
                  <a:srgbClr val="000000">
                    <a:alpha val="100000"/>
                  </a:srgbClr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/>
              <a:lstStyle/>
              <a:p>
                <a:endParaRPr lang="en-IN" sz="1801"/>
              </a:p>
            </p:txBody>
          </p:sp>
        </p:grpSp>
        <p:grpSp>
          <p:nvGrpSpPr>
            <p:cNvPr id="68" name="Group 67"/>
            <p:cNvGrpSpPr/>
            <p:nvPr/>
          </p:nvGrpSpPr>
          <p:grpSpPr>
            <a:xfrm>
              <a:off x="1875941" y="1835245"/>
              <a:ext cx="3610459" cy="532181"/>
              <a:chOff x="1875941" y="1835245"/>
              <a:chExt cx="3610459" cy="532181"/>
            </a:xfrm>
          </p:grpSpPr>
          <p:cxnSp>
            <p:nvCxnSpPr>
              <p:cNvPr id="18" name="Straight Arrow Connector 17"/>
              <p:cNvCxnSpPr/>
              <p:nvPr/>
            </p:nvCxnSpPr>
            <p:spPr>
              <a:xfrm>
                <a:off x="1897039" y="2367426"/>
                <a:ext cx="3589361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0" name="TextBox 19"/>
              <p:cNvSpPr txBox="1"/>
              <p:nvPr/>
            </p:nvSpPr>
            <p:spPr>
              <a:xfrm>
                <a:off x="1875941" y="1835245"/>
                <a:ext cx="349005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IN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Electrophilic substitution</a:t>
                </a:r>
              </a:p>
            </p:txBody>
          </p:sp>
        </p:grpSp>
        <p:grpSp>
          <p:nvGrpSpPr>
            <p:cNvPr id="55" name="Group 54"/>
            <p:cNvGrpSpPr/>
            <p:nvPr/>
          </p:nvGrpSpPr>
          <p:grpSpPr>
            <a:xfrm>
              <a:off x="5903888" y="1285692"/>
              <a:ext cx="812427" cy="1566683"/>
              <a:chOff x="5726088" y="1133292"/>
              <a:chExt cx="812427" cy="1566683"/>
            </a:xfrm>
          </p:grpSpPr>
          <p:grpSp>
            <p:nvGrpSpPr>
              <p:cNvPr id="56" name="moleculeGroup"/>
              <p:cNvGrpSpPr/>
              <p:nvPr/>
            </p:nvGrpSpPr>
            <p:grpSpPr>
              <a:xfrm>
                <a:off x="5726088" y="1761822"/>
                <a:ext cx="812427" cy="938153"/>
                <a:chOff x="47500" y="47500"/>
                <a:chExt cx="812531" cy="938257"/>
              </a:xfrm>
            </p:grpSpPr>
            <p:sp>
              <p:nvSpPr>
                <p:cNvPr id="59" name="BondLine2"/>
                <p:cNvSpPr/>
                <p:nvPr/>
              </p:nvSpPr>
              <p:spPr>
                <a:xfrm>
                  <a:off x="47500" y="47500"/>
                  <a:ext cx="406265" cy="23456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6265" h="234564">
                      <a:moveTo>
                        <a:pt x="406265" y="0"/>
                      </a:moveTo>
                      <a:lnTo>
                        <a:pt x="0" y="234564"/>
                      </a:lnTo>
                    </a:path>
                  </a:pathLst>
                </a:custGeom>
                <a:ln w="9525" cap="rnd">
                  <a:solidFill>
                    <a:srgbClr val="000000">
                      <a:alpha val="100000"/>
                    </a:srgbClr>
                  </a:solidFill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  <p:txBody>
                <a:bodyPr/>
                <a:lstStyle/>
                <a:p>
                  <a:endParaRPr lang="en-IN" sz="1801"/>
                </a:p>
              </p:txBody>
            </p:sp>
            <p:sp>
              <p:nvSpPr>
                <p:cNvPr id="60" name="BondLine3"/>
                <p:cNvSpPr/>
                <p:nvPr/>
              </p:nvSpPr>
              <p:spPr>
                <a:xfrm>
                  <a:off x="141321" y="155839"/>
                  <a:ext cx="312444" cy="18039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2444" h="180394">
                      <a:moveTo>
                        <a:pt x="312444" y="0"/>
                      </a:moveTo>
                      <a:lnTo>
                        <a:pt x="0" y="180394"/>
                      </a:lnTo>
                    </a:path>
                  </a:pathLst>
                </a:custGeom>
                <a:ln w="9525" cap="rnd">
                  <a:solidFill>
                    <a:srgbClr val="000000">
                      <a:alpha val="100000"/>
                    </a:srgbClr>
                  </a:solidFill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  <p:txBody>
                <a:bodyPr/>
                <a:lstStyle/>
                <a:p>
                  <a:endParaRPr lang="en-IN" sz="1801"/>
                </a:p>
              </p:txBody>
            </p:sp>
            <p:sp>
              <p:nvSpPr>
                <p:cNvPr id="61" name="BondLine4"/>
                <p:cNvSpPr/>
                <p:nvPr/>
              </p:nvSpPr>
              <p:spPr>
                <a:xfrm>
                  <a:off x="453765" y="47500"/>
                  <a:ext cx="406265" cy="23456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6265" h="234564">
                      <a:moveTo>
                        <a:pt x="0" y="0"/>
                      </a:moveTo>
                      <a:lnTo>
                        <a:pt x="406265" y="234564"/>
                      </a:lnTo>
                    </a:path>
                  </a:pathLst>
                </a:custGeom>
                <a:ln w="9525" cap="rnd">
                  <a:solidFill>
                    <a:srgbClr val="000000">
                      <a:alpha val="100000"/>
                    </a:srgbClr>
                  </a:solidFill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  <p:txBody>
                <a:bodyPr/>
                <a:lstStyle/>
                <a:p>
                  <a:endParaRPr lang="en-IN" sz="1801"/>
                </a:p>
              </p:txBody>
            </p:sp>
            <p:sp>
              <p:nvSpPr>
                <p:cNvPr id="62" name="BondLine5"/>
                <p:cNvSpPr/>
                <p:nvPr/>
              </p:nvSpPr>
              <p:spPr>
                <a:xfrm>
                  <a:off x="47500" y="282064"/>
                  <a:ext cx="0" cy="4691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h="469129">
                      <a:moveTo>
                        <a:pt x="0" y="0"/>
                      </a:moveTo>
                      <a:lnTo>
                        <a:pt x="0" y="469129"/>
                      </a:lnTo>
                    </a:path>
                  </a:pathLst>
                </a:custGeom>
                <a:ln w="9525" cap="rnd">
                  <a:solidFill>
                    <a:srgbClr val="000000">
                      <a:alpha val="100000"/>
                    </a:srgbClr>
                  </a:solidFill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  <p:txBody>
                <a:bodyPr/>
                <a:lstStyle/>
                <a:p>
                  <a:endParaRPr lang="en-IN" sz="1801"/>
                </a:p>
              </p:txBody>
            </p:sp>
            <p:sp>
              <p:nvSpPr>
                <p:cNvPr id="63" name="BondLine6"/>
                <p:cNvSpPr/>
                <p:nvPr/>
              </p:nvSpPr>
              <p:spPr>
                <a:xfrm>
                  <a:off x="47500" y="751193"/>
                  <a:ext cx="406265" cy="23456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6265" h="234564">
                      <a:moveTo>
                        <a:pt x="0" y="0"/>
                      </a:moveTo>
                      <a:lnTo>
                        <a:pt x="406265" y="234564"/>
                      </a:lnTo>
                    </a:path>
                  </a:pathLst>
                </a:custGeom>
                <a:ln w="9525" cap="rnd">
                  <a:solidFill>
                    <a:srgbClr val="000000">
                      <a:alpha val="100000"/>
                    </a:srgbClr>
                  </a:solidFill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  <p:txBody>
                <a:bodyPr/>
                <a:lstStyle/>
                <a:p>
                  <a:endParaRPr lang="en-IN" sz="1801"/>
                </a:p>
              </p:txBody>
            </p:sp>
            <p:sp>
              <p:nvSpPr>
                <p:cNvPr id="64" name="BondLine7"/>
                <p:cNvSpPr/>
                <p:nvPr/>
              </p:nvSpPr>
              <p:spPr>
                <a:xfrm>
                  <a:off x="141321" y="697023"/>
                  <a:ext cx="312444" cy="18039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2444" h="180394">
                      <a:moveTo>
                        <a:pt x="0" y="0"/>
                      </a:moveTo>
                      <a:lnTo>
                        <a:pt x="312444" y="180394"/>
                      </a:lnTo>
                    </a:path>
                  </a:pathLst>
                </a:custGeom>
                <a:ln w="9525" cap="rnd">
                  <a:solidFill>
                    <a:srgbClr val="000000">
                      <a:alpha val="100000"/>
                    </a:srgbClr>
                  </a:solidFill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  <p:txBody>
                <a:bodyPr/>
                <a:lstStyle/>
                <a:p>
                  <a:endParaRPr lang="en-IN" sz="1801"/>
                </a:p>
              </p:txBody>
            </p:sp>
            <p:sp>
              <p:nvSpPr>
                <p:cNvPr id="65" name="BondLine8"/>
                <p:cNvSpPr/>
                <p:nvPr/>
              </p:nvSpPr>
              <p:spPr>
                <a:xfrm>
                  <a:off x="453765" y="751193"/>
                  <a:ext cx="406265" cy="23456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6265" h="234564">
                      <a:moveTo>
                        <a:pt x="406265" y="0"/>
                      </a:moveTo>
                      <a:lnTo>
                        <a:pt x="0" y="234564"/>
                      </a:lnTo>
                    </a:path>
                  </a:pathLst>
                </a:custGeom>
                <a:ln w="9525" cap="rnd">
                  <a:solidFill>
                    <a:srgbClr val="000000">
                      <a:alpha val="100000"/>
                    </a:srgbClr>
                  </a:solidFill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  <p:txBody>
                <a:bodyPr/>
                <a:lstStyle/>
                <a:p>
                  <a:endParaRPr lang="en-IN" sz="1801"/>
                </a:p>
              </p:txBody>
            </p:sp>
            <p:sp>
              <p:nvSpPr>
                <p:cNvPr id="66" name="BondLine9"/>
                <p:cNvSpPr/>
                <p:nvPr/>
              </p:nvSpPr>
              <p:spPr>
                <a:xfrm>
                  <a:off x="860031" y="282064"/>
                  <a:ext cx="0" cy="4691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h="469129">
                      <a:moveTo>
                        <a:pt x="0" y="0"/>
                      </a:moveTo>
                      <a:lnTo>
                        <a:pt x="0" y="469129"/>
                      </a:lnTo>
                    </a:path>
                  </a:pathLst>
                </a:custGeom>
                <a:ln w="9525" cap="rnd">
                  <a:solidFill>
                    <a:srgbClr val="000000">
                      <a:alpha val="100000"/>
                    </a:srgbClr>
                  </a:solidFill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  <p:txBody>
                <a:bodyPr/>
                <a:lstStyle/>
                <a:p>
                  <a:endParaRPr lang="en-IN" sz="1801"/>
                </a:p>
              </p:txBody>
            </p:sp>
            <p:sp>
              <p:nvSpPr>
                <p:cNvPr id="67" name="BondLine10"/>
                <p:cNvSpPr/>
                <p:nvPr/>
              </p:nvSpPr>
              <p:spPr>
                <a:xfrm>
                  <a:off x="766207" y="336235"/>
                  <a:ext cx="0" cy="36078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h="360787">
                      <a:moveTo>
                        <a:pt x="0" y="0"/>
                      </a:moveTo>
                      <a:lnTo>
                        <a:pt x="0" y="360787"/>
                      </a:lnTo>
                    </a:path>
                  </a:pathLst>
                </a:custGeom>
                <a:ln w="9525" cap="rnd">
                  <a:solidFill>
                    <a:srgbClr val="000000">
                      <a:alpha val="100000"/>
                    </a:srgbClr>
                  </a:solidFill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  <p:txBody>
                <a:bodyPr/>
                <a:lstStyle/>
                <a:p>
                  <a:endParaRPr lang="en-IN" sz="1801"/>
                </a:p>
              </p:txBody>
            </p:sp>
          </p:grpSp>
          <p:cxnSp>
            <p:nvCxnSpPr>
              <p:cNvPr id="57" name="Straight Connector 56"/>
              <p:cNvCxnSpPr/>
              <p:nvPr/>
            </p:nvCxnSpPr>
            <p:spPr>
              <a:xfrm flipV="1">
                <a:off x="6126286" y="1565576"/>
                <a:ext cx="0" cy="196246"/>
              </a:xfrm>
              <a:prstGeom prst="line">
                <a:avLst/>
              </a:prstGeom>
              <a:ln w="9525"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58" name="TextBox 57"/>
              <p:cNvSpPr txBox="1"/>
              <p:nvPr/>
            </p:nvSpPr>
            <p:spPr>
              <a:xfrm>
                <a:off x="5937375" y="1133292"/>
                <a:ext cx="38985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IN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E</a:t>
                </a:r>
              </a:p>
            </p:txBody>
          </p:sp>
        </p:grpSp>
      </p:grpSp>
      <p:sp>
        <p:nvSpPr>
          <p:cNvPr id="131" name="Rectangle 130"/>
          <p:cNvSpPr/>
          <p:nvPr/>
        </p:nvSpPr>
        <p:spPr>
          <a:xfrm>
            <a:off x="2629347" y="241835"/>
            <a:ext cx="6933308" cy="830997"/>
          </a:xfrm>
          <a:prstGeom prst="rect">
            <a:avLst/>
          </a:prstGeom>
          <a:solidFill>
            <a:srgbClr val="FF3399"/>
          </a:solidFill>
        </p:spPr>
        <p:txBody>
          <a:bodyPr wrap="none">
            <a:spAutoFit/>
          </a:bodyPr>
          <a:lstStyle/>
          <a:p>
            <a:pPr lvl="0" algn="ctr"/>
            <a:r>
              <a:rPr lang="en-IN" sz="2400" b="1" dirty="0">
                <a:latin typeface="Arial" panose="020B0604020202020204" pitchFamily="34" charset="0"/>
                <a:cs typeface="Arial" panose="020B0604020202020204" pitchFamily="34" charset="0"/>
              </a:rPr>
              <a:t>Orientation and Reactivity in monosubstituted</a:t>
            </a:r>
          </a:p>
          <a:p>
            <a:pPr lvl="0" algn="ctr"/>
            <a:r>
              <a:rPr lang="en-IN" sz="2400" b="1" dirty="0">
                <a:latin typeface="Arial" panose="020B0604020202020204" pitchFamily="34" charset="0"/>
                <a:cs typeface="Arial" panose="020B0604020202020204" pitchFamily="34" charset="0"/>
              </a:rPr>
              <a:t> benzene</a:t>
            </a:r>
            <a:endParaRPr lang="en-IN" sz="2400" b="1" dirty="0"/>
          </a:p>
        </p:txBody>
      </p:sp>
      <p:grpSp>
        <p:nvGrpSpPr>
          <p:cNvPr id="134" name="Group 133"/>
          <p:cNvGrpSpPr/>
          <p:nvPr/>
        </p:nvGrpSpPr>
        <p:grpSpPr>
          <a:xfrm>
            <a:off x="1956697" y="2820677"/>
            <a:ext cx="8711309" cy="3550003"/>
            <a:chOff x="432693" y="3089873"/>
            <a:chExt cx="8711307" cy="3550004"/>
          </a:xfrm>
        </p:grpSpPr>
        <p:grpSp>
          <p:nvGrpSpPr>
            <p:cNvPr id="130" name="Group 129"/>
            <p:cNvGrpSpPr/>
            <p:nvPr/>
          </p:nvGrpSpPr>
          <p:grpSpPr>
            <a:xfrm>
              <a:off x="432693" y="3089873"/>
              <a:ext cx="8104025" cy="2330891"/>
              <a:chOff x="844922" y="3352647"/>
              <a:chExt cx="8104025" cy="2330891"/>
            </a:xfrm>
          </p:grpSpPr>
          <p:grpSp>
            <p:nvGrpSpPr>
              <p:cNvPr id="38" name="Group 37"/>
              <p:cNvGrpSpPr/>
              <p:nvPr/>
            </p:nvGrpSpPr>
            <p:grpSpPr>
              <a:xfrm>
                <a:off x="844922" y="3352647"/>
                <a:ext cx="812427" cy="1729780"/>
                <a:chOff x="5726088" y="970195"/>
                <a:chExt cx="812427" cy="1729780"/>
              </a:xfrm>
            </p:grpSpPr>
            <p:grpSp>
              <p:nvGrpSpPr>
                <p:cNvPr id="22" name="moleculeGroup"/>
                <p:cNvGrpSpPr/>
                <p:nvPr/>
              </p:nvGrpSpPr>
              <p:grpSpPr>
                <a:xfrm>
                  <a:off x="5726088" y="1761822"/>
                  <a:ext cx="812427" cy="938153"/>
                  <a:chOff x="47500" y="47500"/>
                  <a:chExt cx="812531" cy="938257"/>
                </a:xfrm>
              </p:grpSpPr>
              <p:sp>
                <p:nvSpPr>
                  <p:cNvPr id="23" name="BondLine2"/>
                  <p:cNvSpPr/>
                  <p:nvPr/>
                </p:nvSpPr>
                <p:spPr>
                  <a:xfrm>
                    <a:off x="47500" y="47500"/>
                    <a:ext cx="406265" cy="23456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06265" h="234564">
                        <a:moveTo>
                          <a:pt x="406265" y="0"/>
                        </a:moveTo>
                        <a:lnTo>
                          <a:pt x="0" y="234564"/>
                        </a:lnTo>
                      </a:path>
                    </a:pathLst>
                  </a:custGeom>
                  <a:ln w="9525" cap="rnd">
                    <a:solidFill>
                      <a:srgbClr val="000000">
                        <a:alpha val="100000"/>
                      </a:srgbClr>
                    </a:solidFill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/>
                </p:style>
                <p:txBody>
                  <a:bodyPr/>
                  <a:lstStyle/>
                  <a:p>
                    <a:endParaRPr lang="en-IN" sz="1801"/>
                  </a:p>
                </p:txBody>
              </p:sp>
              <p:sp>
                <p:nvSpPr>
                  <p:cNvPr id="24" name="BondLine3"/>
                  <p:cNvSpPr/>
                  <p:nvPr/>
                </p:nvSpPr>
                <p:spPr>
                  <a:xfrm>
                    <a:off x="141321" y="155839"/>
                    <a:ext cx="312444" cy="18039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12444" h="180394">
                        <a:moveTo>
                          <a:pt x="312444" y="0"/>
                        </a:moveTo>
                        <a:lnTo>
                          <a:pt x="0" y="180394"/>
                        </a:lnTo>
                      </a:path>
                    </a:pathLst>
                  </a:custGeom>
                  <a:ln w="9525" cap="rnd">
                    <a:solidFill>
                      <a:srgbClr val="000000">
                        <a:alpha val="100000"/>
                      </a:srgbClr>
                    </a:solidFill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/>
                </p:style>
                <p:txBody>
                  <a:bodyPr/>
                  <a:lstStyle/>
                  <a:p>
                    <a:endParaRPr lang="en-IN" sz="1801"/>
                  </a:p>
                </p:txBody>
              </p:sp>
              <p:sp>
                <p:nvSpPr>
                  <p:cNvPr id="25" name="BondLine4"/>
                  <p:cNvSpPr/>
                  <p:nvPr/>
                </p:nvSpPr>
                <p:spPr>
                  <a:xfrm>
                    <a:off x="453765" y="47500"/>
                    <a:ext cx="406265" cy="23456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06265" h="234564">
                        <a:moveTo>
                          <a:pt x="0" y="0"/>
                        </a:moveTo>
                        <a:lnTo>
                          <a:pt x="406265" y="234564"/>
                        </a:lnTo>
                      </a:path>
                    </a:pathLst>
                  </a:custGeom>
                  <a:ln w="9525" cap="rnd">
                    <a:solidFill>
                      <a:srgbClr val="000000">
                        <a:alpha val="100000"/>
                      </a:srgbClr>
                    </a:solidFill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/>
                </p:style>
                <p:txBody>
                  <a:bodyPr/>
                  <a:lstStyle/>
                  <a:p>
                    <a:endParaRPr lang="en-IN" sz="1801"/>
                  </a:p>
                </p:txBody>
              </p:sp>
              <p:sp>
                <p:nvSpPr>
                  <p:cNvPr id="26" name="BondLine5"/>
                  <p:cNvSpPr/>
                  <p:nvPr/>
                </p:nvSpPr>
                <p:spPr>
                  <a:xfrm>
                    <a:off x="47500" y="282064"/>
                    <a:ext cx="0" cy="46912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h="469129">
                        <a:moveTo>
                          <a:pt x="0" y="0"/>
                        </a:moveTo>
                        <a:lnTo>
                          <a:pt x="0" y="469129"/>
                        </a:lnTo>
                      </a:path>
                    </a:pathLst>
                  </a:custGeom>
                  <a:ln w="9525" cap="rnd">
                    <a:solidFill>
                      <a:srgbClr val="000000">
                        <a:alpha val="100000"/>
                      </a:srgbClr>
                    </a:solidFill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/>
                </p:style>
                <p:txBody>
                  <a:bodyPr/>
                  <a:lstStyle/>
                  <a:p>
                    <a:endParaRPr lang="en-IN" sz="1801"/>
                  </a:p>
                </p:txBody>
              </p:sp>
              <p:sp>
                <p:nvSpPr>
                  <p:cNvPr id="27" name="BondLine6"/>
                  <p:cNvSpPr/>
                  <p:nvPr/>
                </p:nvSpPr>
                <p:spPr>
                  <a:xfrm>
                    <a:off x="47500" y="751193"/>
                    <a:ext cx="406265" cy="23456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06265" h="234564">
                        <a:moveTo>
                          <a:pt x="0" y="0"/>
                        </a:moveTo>
                        <a:lnTo>
                          <a:pt x="406265" y="234564"/>
                        </a:lnTo>
                      </a:path>
                    </a:pathLst>
                  </a:custGeom>
                  <a:ln w="9525" cap="rnd">
                    <a:solidFill>
                      <a:srgbClr val="000000">
                        <a:alpha val="100000"/>
                      </a:srgbClr>
                    </a:solidFill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/>
                </p:style>
                <p:txBody>
                  <a:bodyPr/>
                  <a:lstStyle/>
                  <a:p>
                    <a:endParaRPr lang="en-IN" sz="1801"/>
                  </a:p>
                </p:txBody>
              </p:sp>
              <p:sp>
                <p:nvSpPr>
                  <p:cNvPr id="28" name="BondLine7"/>
                  <p:cNvSpPr/>
                  <p:nvPr/>
                </p:nvSpPr>
                <p:spPr>
                  <a:xfrm>
                    <a:off x="141321" y="697023"/>
                    <a:ext cx="312444" cy="18039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12444" h="180394">
                        <a:moveTo>
                          <a:pt x="0" y="0"/>
                        </a:moveTo>
                        <a:lnTo>
                          <a:pt x="312444" y="180394"/>
                        </a:lnTo>
                      </a:path>
                    </a:pathLst>
                  </a:custGeom>
                  <a:ln w="9525" cap="rnd">
                    <a:solidFill>
                      <a:srgbClr val="000000">
                        <a:alpha val="100000"/>
                      </a:srgbClr>
                    </a:solidFill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/>
                </p:style>
                <p:txBody>
                  <a:bodyPr/>
                  <a:lstStyle/>
                  <a:p>
                    <a:endParaRPr lang="en-IN" sz="1801"/>
                  </a:p>
                </p:txBody>
              </p:sp>
              <p:sp>
                <p:nvSpPr>
                  <p:cNvPr id="29" name="BondLine8"/>
                  <p:cNvSpPr/>
                  <p:nvPr/>
                </p:nvSpPr>
                <p:spPr>
                  <a:xfrm>
                    <a:off x="453765" y="751193"/>
                    <a:ext cx="406265" cy="23456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06265" h="234564">
                        <a:moveTo>
                          <a:pt x="406265" y="0"/>
                        </a:moveTo>
                        <a:lnTo>
                          <a:pt x="0" y="234564"/>
                        </a:lnTo>
                      </a:path>
                    </a:pathLst>
                  </a:custGeom>
                  <a:ln w="9525" cap="rnd">
                    <a:solidFill>
                      <a:srgbClr val="000000">
                        <a:alpha val="100000"/>
                      </a:srgbClr>
                    </a:solidFill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/>
                </p:style>
                <p:txBody>
                  <a:bodyPr/>
                  <a:lstStyle/>
                  <a:p>
                    <a:endParaRPr lang="en-IN" sz="1801"/>
                  </a:p>
                </p:txBody>
              </p:sp>
              <p:sp>
                <p:nvSpPr>
                  <p:cNvPr id="30" name="BondLine9"/>
                  <p:cNvSpPr/>
                  <p:nvPr/>
                </p:nvSpPr>
                <p:spPr>
                  <a:xfrm>
                    <a:off x="860031" y="282064"/>
                    <a:ext cx="0" cy="46912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h="469129">
                        <a:moveTo>
                          <a:pt x="0" y="0"/>
                        </a:moveTo>
                        <a:lnTo>
                          <a:pt x="0" y="469129"/>
                        </a:lnTo>
                      </a:path>
                    </a:pathLst>
                  </a:custGeom>
                  <a:ln w="9525" cap="rnd">
                    <a:solidFill>
                      <a:srgbClr val="000000">
                        <a:alpha val="100000"/>
                      </a:srgbClr>
                    </a:solidFill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/>
                </p:style>
                <p:txBody>
                  <a:bodyPr/>
                  <a:lstStyle/>
                  <a:p>
                    <a:endParaRPr lang="en-IN" sz="1801"/>
                  </a:p>
                </p:txBody>
              </p:sp>
              <p:sp>
                <p:nvSpPr>
                  <p:cNvPr id="31" name="BondLine10"/>
                  <p:cNvSpPr/>
                  <p:nvPr/>
                </p:nvSpPr>
                <p:spPr>
                  <a:xfrm>
                    <a:off x="766207" y="336235"/>
                    <a:ext cx="0" cy="36078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h="360787">
                        <a:moveTo>
                          <a:pt x="0" y="0"/>
                        </a:moveTo>
                        <a:lnTo>
                          <a:pt x="0" y="360787"/>
                        </a:lnTo>
                      </a:path>
                    </a:pathLst>
                  </a:custGeom>
                  <a:ln w="9525" cap="rnd">
                    <a:solidFill>
                      <a:srgbClr val="000000">
                        <a:alpha val="100000"/>
                      </a:srgbClr>
                    </a:solidFill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/>
                </p:style>
                <p:txBody>
                  <a:bodyPr/>
                  <a:lstStyle/>
                  <a:p>
                    <a:endParaRPr lang="en-IN" sz="1801"/>
                  </a:p>
                </p:txBody>
              </p:sp>
            </p:grpSp>
            <p:cxnSp>
              <p:nvCxnSpPr>
                <p:cNvPr id="33" name="Straight Connector 32"/>
                <p:cNvCxnSpPr/>
                <p:nvPr/>
              </p:nvCxnSpPr>
              <p:spPr>
                <a:xfrm flipV="1">
                  <a:off x="6126286" y="1380252"/>
                  <a:ext cx="0" cy="381570"/>
                </a:xfrm>
                <a:prstGeom prst="line">
                  <a:avLst/>
                </a:prstGeom>
                <a:ln w="9525"/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35" name="TextBox 34"/>
                <p:cNvSpPr txBox="1"/>
                <p:nvPr/>
              </p:nvSpPr>
              <p:spPr>
                <a:xfrm>
                  <a:off x="5931361" y="970195"/>
                  <a:ext cx="423514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IN" sz="2400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G</a:t>
                  </a:r>
                </a:p>
              </p:txBody>
            </p:sp>
          </p:grpSp>
          <p:grpSp>
            <p:nvGrpSpPr>
              <p:cNvPr id="69" name="Group 68"/>
              <p:cNvGrpSpPr/>
              <p:nvPr/>
            </p:nvGrpSpPr>
            <p:grpSpPr>
              <a:xfrm>
                <a:off x="1875940" y="4315708"/>
                <a:ext cx="3610459" cy="532181"/>
                <a:chOff x="1875941" y="1835245"/>
                <a:chExt cx="3610459" cy="532181"/>
              </a:xfrm>
            </p:grpSpPr>
            <p:cxnSp>
              <p:nvCxnSpPr>
                <p:cNvPr id="70" name="Straight Arrow Connector 69"/>
                <p:cNvCxnSpPr/>
                <p:nvPr/>
              </p:nvCxnSpPr>
              <p:spPr>
                <a:xfrm>
                  <a:off x="1897039" y="2367426"/>
                  <a:ext cx="3589361" cy="0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71" name="TextBox 70"/>
                <p:cNvSpPr txBox="1"/>
                <p:nvPr/>
              </p:nvSpPr>
              <p:spPr>
                <a:xfrm>
                  <a:off x="1875941" y="1835245"/>
                  <a:ext cx="3490057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IN" sz="2400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Electrophilic substitution</a:t>
                  </a:r>
                </a:p>
              </p:txBody>
            </p:sp>
          </p:grpSp>
          <p:grpSp>
            <p:nvGrpSpPr>
              <p:cNvPr id="72" name="Group 71"/>
              <p:cNvGrpSpPr/>
              <p:nvPr/>
            </p:nvGrpSpPr>
            <p:grpSpPr>
              <a:xfrm>
                <a:off x="5897872" y="3654388"/>
                <a:ext cx="812427" cy="1729780"/>
                <a:chOff x="5726088" y="970195"/>
                <a:chExt cx="812427" cy="1729780"/>
              </a:xfrm>
            </p:grpSpPr>
            <p:grpSp>
              <p:nvGrpSpPr>
                <p:cNvPr id="73" name="moleculeGroup"/>
                <p:cNvGrpSpPr/>
                <p:nvPr/>
              </p:nvGrpSpPr>
              <p:grpSpPr>
                <a:xfrm>
                  <a:off x="5726088" y="1761822"/>
                  <a:ext cx="812427" cy="938153"/>
                  <a:chOff x="47500" y="47500"/>
                  <a:chExt cx="812531" cy="938257"/>
                </a:xfrm>
              </p:grpSpPr>
              <p:sp>
                <p:nvSpPr>
                  <p:cNvPr id="76" name="BondLine2"/>
                  <p:cNvSpPr/>
                  <p:nvPr/>
                </p:nvSpPr>
                <p:spPr>
                  <a:xfrm>
                    <a:off x="47500" y="47500"/>
                    <a:ext cx="406265" cy="23456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06265" h="234564">
                        <a:moveTo>
                          <a:pt x="406265" y="0"/>
                        </a:moveTo>
                        <a:lnTo>
                          <a:pt x="0" y="234564"/>
                        </a:lnTo>
                      </a:path>
                    </a:pathLst>
                  </a:custGeom>
                  <a:ln w="9525" cap="rnd">
                    <a:solidFill>
                      <a:srgbClr val="000000">
                        <a:alpha val="100000"/>
                      </a:srgbClr>
                    </a:solidFill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/>
                </p:style>
                <p:txBody>
                  <a:bodyPr/>
                  <a:lstStyle/>
                  <a:p>
                    <a:endParaRPr lang="en-IN" sz="1801"/>
                  </a:p>
                </p:txBody>
              </p:sp>
              <p:sp>
                <p:nvSpPr>
                  <p:cNvPr id="77" name="BondLine3"/>
                  <p:cNvSpPr/>
                  <p:nvPr/>
                </p:nvSpPr>
                <p:spPr>
                  <a:xfrm>
                    <a:off x="141321" y="155839"/>
                    <a:ext cx="312444" cy="18039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12444" h="180394">
                        <a:moveTo>
                          <a:pt x="312444" y="0"/>
                        </a:moveTo>
                        <a:lnTo>
                          <a:pt x="0" y="180394"/>
                        </a:lnTo>
                      </a:path>
                    </a:pathLst>
                  </a:custGeom>
                  <a:ln w="9525" cap="rnd">
                    <a:solidFill>
                      <a:srgbClr val="000000">
                        <a:alpha val="100000"/>
                      </a:srgbClr>
                    </a:solidFill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/>
                </p:style>
                <p:txBody>
                  <a:bodyPr/>
                  <a:lstStyle/>
                  <a:p>
                    <a:endParaRPr lang="en-IN" sz="1801"/>
                  </a:p>
                </p:txBody>
              </p:sp>
              <p:sp>
                <p:nvSpPr>
                  <p:cNvPr id="78" name="BondLine4"/>
                  <p:cNvSpPr/>
                  <p:nvPr/>
                </p:nvSpPr>
                <p:spPr>
                  <a:xfrm>
                    <a:off x="453765" y="47500"/>
                    <a:ext cx="406265" cy="23456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06265" h="234564">
                        <a:moveTo>
                          <a:pt x="0" y="0"/>
                        </a:moveTo>
                        <a:lnTo>
                          <a:pt x="406265" y="234564"/>
                        </a:lnTo>
                      </a:path>
                    </a:pathLst>
                  </a:custGeom>
                  <a:ln w="9525" cap="rnd">
                    <a:solidFill>
                      <a:srgbClr val="000000">
                        <a:alpha val="100000"/>
                      </a:srgbClr>
                    </a:solidFill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/>
                </p:style>
                <p:txBody>
                  <a:bodyPr/>
                  <a:lstStyle/>
                  <a:p>
                    <a:endParaRPr lang="en-IN" sz="1801"/>
                  </a:p>
                </p:txBody>
              </p:sp>
              <p:sp>
                <p:nvSpPr>
                  <p:cNvPr id="79" name="BondLine5"/>
                  <p:cNvSpPr/>
                  <p:nvPr/>
                </p:nvSpPr>
                <p:spPr>
                  <a:xfrm>
                    <a:off x="47500" y="282064"/>
                    <a:ext cx="0" cy="46912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h="469129">
                        <a:moveTo>
                          <a:pt x="0" y="0"/>
                        </a:moveTo>
                        <a:lnTo>
                          <a:pt x="0" y="469129"/>
                        </a:lnTo>
                      </a:path>
                    </a:pathLst>
                  </a:custGeom>
                  <a:ln w="9525" cap="rnd">
                    <a:solidFill>
                      <a:srgbClr val="000000">
                        <a:alpha val="100000"/>
                      </a:srgbClr>
                    </a:solidFill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/>
                </p:style>
                <p:txBody>
                  <a:bodyPr/>
                  <a:lstStyle/>
                  <a:p>
                    <a:endParaRPr lang="en-IN" sz="1801"/>
                  </a:p>
                </p:txBody>
              </p:sp>
              <p:sp>
                <p:nvSpPr>
                  <p:cNvPr id="80" name="BondLine6"/>
                  <p:cNvSpPr/>
                  <p:nvPr/>
                </p:nvSpPr>
                <p:spPr>
                  <a:xfrm>
                    <a:off x="47500" y="751193"/>
                    <a:ext cx="406265" cy="23456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06265" h="234564">
                        <a:moveTo>
                          <a:pt x="0" y="0"/>
                        </a:moveTo>
                        <a:lnTo>
                          <a:pt x="406265" y="234564"/>
                        </a:lnTo>
                      </a:path>
                    </a:pathLst>
                  </a:custGeom>
                  <a:ln w="9525" cap="rnd">
                    <a:solidFill>
                      <a:srgbClr val="000000">
                        <a:alpha val="100000"/>
                      </a:srgbClr>
                    </a:solidFill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/>
                </p:style>
                <p:txBody>
                  <a:bodyPr/>
                  <a:lstStyle/>
                  <a:p>
                    <a:endParaRPr lang="en-IN" sz="1801"/>
                  </a:p>
                </p:txBody>
              </p:sp>
              <p:sp>
                <p:nvSpPr>
                  <p:cNvPr id="81" name="BondLine7"/>
                  <p:cNvSpPr/>
                  <p:nvPr/>
                </p:nvSpPr>
                <p:spPr>
                  <a:xfrm>
                    <a:off x="141321" y="697023"/>
                    <a:ext cx="312444" cy="18039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12444" h="180394">
                        <a:moveTo>
                          <a:pt x="0" y="0"/>
                        </a:moveTo>
                        <a:lnTo>
                          <a:pt x="312444" y="180394"/>
                        </a:lnTo>
                      </a:path>
                    </a:pathLst>
                  </a:custGeom>
                  <a:ln w="9525" cap="rnd">
                    <a:solidFill>
                      <a:srgbClr val="000000">
                        <a:alpha val="100000"/>
                      </a:srgbClr>
                    </a:solidFill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/>
                </p:style>
                <p:txBody>
                  <a:bodyPr/>
                  <a:lstStyle/>
                  <a:p>
                    <a:endParaRPr lang="en-IN" sz="1801"/>
                  </a:p>
                </p:txBody>
              </p:sp>
              <p:sp>
                <p:nvSpPr>
                  <p:cNvPr id="82" name="BondLine8"/>
                  <p:cNvSpPr/>
                  <p:nvPr/>
                </p:nvSpPr>
                <p:spPr>
                  <a:xfrm>
                    <a:off x="453765" y="751193"/>
                    <a:ext cx="406265" cy="23456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06265" h="234564">
                        <a:moveTo>
                          <a:pt x="406265" y="0"/>
                        </a:moveTo>
                        <a:lnTo>
                          <a:pt x="0" y="234564"/>
                        </a:lnTo>
                      </a:path>
                    </a:pathLst>
                  </a:custGeom>
                  <a:ln w="9525" cap="rnd">
                    <a:solidFill>
                      <a:srgbClr val="000000">
                        <a:alpha val="100000"/>
                      </a:srgbClr>
                    </a:solidFill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/>
                </p:style>
                <p:txBody>
                  <a:bodyPr/>
                  <a:lstStyle/>
                  <a:p>
                    <a:endParaRPr lang="en-IN" sz="1801"/>
                  </a:p>
                </p:txBody>
              </p:sp>
              <p:sp>
                <p:nvSpPr>
                  <p:cNvPr id="83" name="BondLine9"/>
                  <p:cNvSpPr/>
                  <p:nvPr/>
                </p:nvSpPr>
                <p:spPr>
                  <a:xfrm>
                    <a:off x="860031" y="282064"/>
                    <a:ext cx="0" cy="46912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h="469129">
                        <a:moveTo>
                          <a:pt x="0" y="0"/>
                        </a:moveTo>
                        <a:lnTo>
                          <a:pt x="0" y="469129"/>
                        </a:lnTo>
                      </a:path>
                    </a:pathLst>
                  </a:custGeom>
                  <a:ln w="9525" cap="rnd">
                    <a:solidFill>
                      <a:srgbClr val="000000">
                        <a:alpha val="100000"/>
                      </a:srgbClr>
                    </a:solidFill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/>
                </p:style>
                <p:txBody>
                  <a:bodyPr/>
                  <a:lstStyle/>
                  <a:p>
                    <a:endParaRPr lang="en-IN" sz="1801"/>
                  </a:p>
                </p:txBody>
              </p:sp>
              <p:sp>
                <p:nvSpPr>
                  <p:cNvPr id="84" name="BondLine10"/>
                  <p:cNvSpPr/>
                  <p:nvPr/>
                </p:nvSpPr>
                <p:spPr>
                  <a:xfrm>
                    <a:off x="766207" y="336235"/>
                    <a:ext cx="0" cy="36078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h="360787">
                        <a:moveTo>
                          <a:pt x="0" y="0"/>
                        </a:moveTo>
                        <a:lnTo>
                          <a:pt x="0" y="360787"/>
                        </a:lnTo>
                      </a:path>
                    </a:pathLst>
                  </a:custGeom>
                  <a:ln w="9525" cap="rnd">
                    <a:solidFill>
                      <a:srgbClr val="000000">
                        <a:alpha val="100000"/>
                      </a:srgbClr>
                    </a:solidFill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/>
                </p:style>
                <p:txBody>
                  <a:bodyPr/>
                  <a:lstStyle/>
                  <a:p>
                    <a:endParaRPr lang="en-IN" sz="1801"/>
                  </a:p>
                </p:txBody>
              </p:sp>
            </p:grpSp>
            <p:cxnSp>
              <p:nvCxnSpPr>
                <p:cNvPr id="74" name="Straight Connector 73"/>
                <p:cNvCxnSpPr/>
                <p:nvPr/>
              </p:nvCxnSpPr>
              <p:spPr>
                <a:xfrm flipV="1">
                  <a:off x="6126286" y="1380252"/>
                  <a:ext cx="0" cy="381570"/>
                </a:xfrm>
                <a:prstGeom prst="line">
                  <a:avLst/>
                </a:prstGeom>
                <a:ln w="9525"/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75" name="TextBox 74"/>
                <p:cNvSpPr txBox="1"/>
                <p:nvPr/>
              </p:nvSpPr>
              <p:spPr>
                <a:xfrm>
                  <a:off x="5931361" y="970195"/>
                  <a:ext cx="423514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IN" sz="2400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G</a:t>
                  </a:r>
                </a:p>
              </p:txBody>
            </p:sp>
          </p:grpSp>
          <p:grpSp>
            <p:nvGrpSpPr>
              <p:cNvPr id="85" name="Group 84"/>
              <p:cNvGrpSpPr/>
              <p:nvPr/>
            </p:nvGrpSpPr>
            <p:grpSpPr>
              <a:xfrm>
                <a:off x="8136520" y="3698394"/>
                <a:ext cx="812427" cy="1729780"/>
                <a:chOff x="5726088" y="970195"/>
                <a:chExt cx="812427" cy="1729780"/>
              </a:xfrm>
            </p:grpSpPr>
            <p:grpSp>
              <p:nvGrpSpPr>
                <p:cNvPr id="86" name="moleculeGroup"/>
                <p:cNvGrpSpPr/>
                <p:nvPr/>
              </p:nvGrpSpPr>
              <p:grpSpPr>
                <a:xfrm>
                  <a:off x="5726088" y="1761822"/>
                  <a:ext cx="812427" cy="938153"/>
                  <a:chOff x="47500" y="47500"/>
                  <a:chExt cx="812531" cy="938257"/>
                </a:xfrm>
              </p:grpSpPr>
              <p:sp>
                <p:nvSpPr>
                  <p:cNvPr id="89" name="BondLine2"/>
                  <p:cNvSpPr/>
                  <p:nvPr/>
                </p:nvSpPr>
                <p:spPr>
                  <a:xfrm>
                    <a:off x="47500" y="47500"/>
                    <a:ext cx="406265" cy="23456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06265" h="234564">
                        <a:moveTo>
                          <a:pt x="406265" y="0"/>
                        </a:moveTo>
                        <a:lnTo>
                          <a:pt x="0" y="234564"/>
                        </a:lnTo>
                      </a:path>
                    </a:pathLst>
                  </a:custGeom>
                  <a:ln w="9525" cap="rnd">
                    <a:solidFill>
                      <a:srgbClr val="000000">
                        <a:alpha val="100000"/>
                      </a:srgbClr>
                    </a:solidFill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/>
                </p:style>
                <p:txBody>
                  <a:bodyPr/>
                  <a:lstStyle/>
                  <a:p>
                    <a:endParaRPr lang="en-IN" sz="1801"/>
                  </a:p>
                </p:txBody>
              </p:sp>
              <p:sp>
                <p:nvSpPr>
                  <p:cNvPr id="90" name="BondLine3"/>
                  <p:cNvSpPr/>
                  <p:nvPr/>
                </p:nvSpPr>
                <p:spPr>
                  <a:xfrm>
                    <a:off x="141321" y="155839"/>
                    <a:ext cx="312444" cy="18039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12444" h="180394">
                        <a:moveTo>
                          <a:pt x="312444" y="0"/>
                        </a:moveTo>
                        <a:lnTo>
                          <a:pt x="0" y="180394"/>
                        </a:lnTo>
                      </a:path>
                    </a:pathLst>
                  </a:custGeom>
                  <a:ln w="9525" cap="rnd">
                    <a:solidFill>
                      <a:srgbClr val="000000">
                        <a:alpha val="100000"/>
                      </a:srgbClr>
                    </a:solidFill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/>
                </p:style>
                <p:txBody>
                  <a:bodyPr/>
                  <a:lstStyle/>
                  <a:p>
                    <a:endParaRPr lang="en-IN" sz="1801"/>
                  </a:p>
                </p:txBody>
              </p:sp>
              <p:sp>
                <p:nvSpPr>
                  <p:cNvPr id="91" name="BondLine4"/>
                  <p:cNvSpPr/>
                  <p:nvPr/>
                </p:nvSpPr>
                <p:spPr>
                  <a:xfrm>
                    <a:off x="453765" y="47500"/>
                    <a:ext cx="406265" cy="23456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06265" h="234564">
                        <a:moveTo>
                          <a:pt x="0" y="0"/>
                        </a:moveTo>
                        <a:lnTo>
                          <a:pt x="406265" y="234564"/>
                        </a:lnTo>
                      </a:path>
                    </a:pathLst>
                  </a:custGeom>
                  <a:ln w="9525" cap="rnd">
                    <a:solidFill>
                      <a:srgbClr val="000000">
                        <a:alpha val="100000"/>
                      </a:srgbClr>
                    </a:solidFill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/>
                </p:style>
                <p:txBody>
                  <a:bodyPr/>
                  <a:lstStyle/>
                  <a:p>
                    <a:endParaRPr lang="en-IN" sz="1801"/>
                  </a:p>
                </p:txBody>
              </p:sp>
              <p:sp>
                <p:nvSpPr>
                  <p:cNvPr id="92" name="BondLine5"/>
                  <p:cNvSpPr/>
                  <p:nvPr/>
                </p:nvSpPr>
                <p:spPr>
                  <a:xfrm>
                    <a:off x="47500" y="282064"/>
                    <a:ext cx="0" cy="46912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h="469129">
                        <a:moveTo>
                          <a:pt x="0" y="0"/>
                        </a:moveTo>
                        <a:lnTo>
                          <a:pt x="0" y="469129"/>
                        </a:lnTo>
                      </a:path>
                    </a:pathLst>
                  </a:custGeom>
                  <a:ln w="9525" cap="rnd">
                    <a:solidFill>
                      <a:srgbClr val="000000">
                        <a:alpha val="100000"/>
                      </a:srgbClr>
                    </a:solidFill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/>
                </p:style>
                <p:txBody>
                  <a:bodyPr/>
                  <a:lstStyle/>
                  <a:p>
                    <a:endParaRPr lang="en-IN" sz="1801"/>
                  </a:p>
                </p:txBody>
              </p:sp>
              <p:sp>
                <p:nvSpPr>
                  <p:cNvPr id="93" name="BondLine6"/>
                  <p:cNvSpPr/>
                  <p:nvPr/>
                </p:nvSpPr>
                <p:spPr>
                  <a:xfrm>
                    <a:off x="47500" y="751193"/>
                    <a:ext cx="406265" cy="23456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06265" h="234564">
                        <a:moveTo>
                          <a:pt x="0" y="0"/>
                        </a:moveTo>
                        <a:lnTo>
                          <a:pt x="406265" y="234564"/>
                        </a:lnTo>
                      </a:path>
                    </a:pathLst>
                  </a:custGeom>
                  <a:ln w="9525" cap="rnd">
                    <a:solidFill>
                      <a:srgbClr val="000000">
                        <a:alpha val="100000"/>
                      </a:srgbClr>
                    </a:solidFill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/>
                </p:style>
                <p:txBody>
                  <a:bodyPr/>
                  <a:lstStyle/>
                  <a:p>
                    <a:endParaRPr lang="en-IN" sz="1801"/>
                  </a:p>
                </p:txBody>
              </p:sp>
              <p:sp>
                <p:nvSpPr>
                  <p:cNvPr id="94" name="BondLine7"/>
                  <p:cNvSpPr/>
                  <p:nvPr/>
                </p:nvSpPr>
                <p:spPr>
                  <a:xfrm>
                    <a:off x="141321" y="697023"/>
                    <a:ext cx="312444" cy="18039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12444" h="180394">
                        <a:moveTo>
                          <a:pt x="0" y="0"/>
                        </a:moveTo>
                        <a:lnTo>
                          <a:pt x="312444" y="180394"/>
                        </a:lnTo>
                      </a:path>
                    </a:pathLst>
                  </a:custGeom>
                  <a:ln w="9525" cap="rnd">
                    <a:solidFill>
                      <a:srgbClr val="000000">
                        <a:alpha val="100000"/>
                      </a:srgbClr>
                    </a:solidFill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/>
                </p:style>
                <p:txBody>
                  <a:bodyPr/>
                  <a:lstStyle/>
                  <a:p>
                    <a:endParaRPr lang="en-IN" sz="1801"/>
                  </a:p>
                </p:txBody>
              </p:sp>
              <p:sp>
                <p:nvSpPr>
                  <p:cNvPr id="95" name="BondLine8"/>
                  <p:cNvSpPr/>
                  <p:nvPr/>
                </p:nvSpPr>
                <p:spPr>
                  <a:xfrm>
                    <a:off x="453765" y="751193"/>
                    <a:ext cx="406265" cy="23456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06265" h="234564">
                        <a:moveTo>
                          <a:pt x="406265" y="0"/>
                        </a:moveTo>
                        <a:lnTo>
                          <a:pt x="0" y="234564"/>
                        </a:lnTo>
                      </a:path>
                    </a:pathLst>
                  </a:custGeom>
                  <a:ln w="9525" cap="rnd">
                    <a:solidFill>
                      <a:srgbClr val="000000">
                        <a:alpha val="100000"/>
                      </a:srgbClr>
                    </a:solidFill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/>
                </p:style>
                <p:txBody>
                  <a:bodyPr/>
                  <a:lstStyle/>
                  <a:p>
                    <a:endParaRPr lang="en-IN" sz="1801"/>
                  </a:p>
                </p:txBody>
              </p:sp>
              <p:sp>
                <p:nvSpPr>
                  <p:cNvPr id="96" name="BondLine9"/>
                  <p:cNvSpPr/>
                  <p:nvPr/>
                </p:nvSpPr>
                <p:spPr>
                  <a:xfrm>
                    <a:off x="860031" y="282064"/>
                    <a:ext cx="0" cy="46912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h="469129">
                        <a:moveTo>
                          <a:pt x="0" y="0"/>
                        </a:moveTo>
                        <a:lnTo>
                          <a:pt x="0" y="469129"/>
                        </a:lnTo>
                      </a:path>
                    </a:pathLst>
                  </a:custGeom>
                  <a:ln w="9525" cap="rnd">
                    <a:solidFill>
                      <a:srgbClr val="000000">
                        <a:alpha val="100000"/>
                      </a:srgbClr>
                    </a:solidFill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/>
                </p:style>
                <p:txBody>
                  <a:bodyPr/>
                  <a:lstStyle/>
                  <a:p>
                    <a:endParaRPr lang="en-IN" sz="1801"/>
                  </a:p>
                </p:txBody>
              </p:sp>
              <p:sp>
                <p:nvSpPr>
                  <p:cNvPr id="97" name="BondLine10"/>
                  <p:cNvSpPr/>
                  <p:nvPr/>
                </p:nvSpPr>
                <p:spPr>
                  <a:xfrm>
                    <a:off x="766207" y="336235"/>
                    <a:ext cx="0" cy="36078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h="360787">
                        <a:moveTo>
                          <a:pt x="0" y="0"/>
                        </a:moveTo>
                        <a:lnTo>
                          <a:pt x="0" y="360787"/>
                        </a:lnTo>
                      </a:path>
                    </a:pathLst>
                  </a:custGeom>
                  <a:ln w="9525" cap="rnd">
                    <a:solidFill>
                      <a:srgbClr val="000000">
                        <a:alpha val="100000"/>
                      </a:srgbClr>
                    </a:solidFill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/>
                </p:style>
                <p:txBody>
                  <a:bodyPr/>
                  <a:lstStyle/>
                  <a:p>
                    <a:endParaRPr lang="en-IN" sz="1801"/>
                  </a:p>
                </p:txBody>
              </p:sp>
            </p:grpSp>
            <p:cxnSp>
              <p:nvCxnSpPr>
                <p:cNvPr id="87" name="Straight Connector 86"/>
                <p:cNvCxnSpPr/>
                <p:nvPr/>
              </p:nvCxnSpPr>
              <p:spPr>
                <a:xfrm flipV="1">
                  <a:off x="6126286" y="1380252"/>
                  <a:ext cx="0" cy="381570"/>
                </a:xfrm>
                <a:prstGeom prst="line">
                  <a:avLst/>
                </a:prstGeom>
                <a:ln w="9525"/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88" name="TextBox 87"/>
                <p:cNvSpPr txBox="1"/>
                <p:nvPr/>
              </p:nvSpPr>
              <p:spPr>
                <a:xfrm>
                  <a:off x="5931361" y="970195"/>
                  <a:ext cx="423514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IN" sz="2400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G</a:t>
                  </a:r>
                </a:p>
              </p:txBody>
            </p:sp>
          </p:grpSp>
          <p:grpSp>
            <p:nvGrpSpPr>
              <p:cNvPr id="98" name="Group 97"/>
              <p:cNvGrpSpPr/>
              <p:nvPr/>
            </p:nvGrpSpPr>
            <p:grpSpPr>
              <a:xfrm>
                <a:off x="7044639" y="3681650"/>
                <a:ext cx="812427" cy="1729780"/>
                <a:chOff x="5726088" y="970195"/>
                <a:chExt cx="812427" cy="1729780"/>
              </a:xfrm>
            </p:grpSpPr>
            <p:grpSp>
              <p:nvGrpSpPr>
                <p:cNvPr id="99" name="moleculeGroup"/>
                <p:cNvGrpSpPr/>
                <p:nvPr/>
              </p:nvGrpSpPr>
              <p:grpSpPr>
                <a:xfrm>
                  <a:off x="5726088" y="1761822"/>
                  <a:ext cx="812427" cy="938153"/>
                  <a:chOff x="47500" y="47500"/>
                  <a:chExt cx="812531" cy="938257"/>
                </a:xfrm>
              </p:grpSpPr>
              <p:sp>
                <p:nvSpPr>
                  <p:cNvPr id="102" name="BondLine2"/>
                  <p:cNvSpPr/>
                  <p:nvPr/>
                </p:nvSpPr>
                <p:spPr>
                  <a:xfrm>
                    <a:off x="47500" y="47500"/>
                    <a:ext cx="406265" cy="23456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06265" h="234564">
                        <a:moveTo>
                          <a:pt x="406265" y="0"/>
                        </a:moveTo>
                        <a:lnTo>
                          <a:pt x="0" y="234564"/>
                        </a:lnTo>
                      </a:path>
                    </a:pathLst>
                  </a:custGeom>
                  <a:ln w="9525" cap="rnd">
                    <a:solidFill>
                      <a:srgbClr val="000000">
                        <a:alpha val="100000"/>
                      </a:srgbClr>
                    </a:solidFill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/>
                </p:style>
                <p:txBody>
                  <a:bodyPr/>
                  <a:lstStyle/>
                  <a:p>
                    <a:endParaRPr lang="en-IN" sz="1801"/>
                  </a:p>
                </p:txBody>
              </p:sp>
              <p:sp>
                <p:nvSpPr>
                  <p:cNvPr id="103" name="BondLine3"/>
                  <p:cNvSpPr/>
                  <p:nvPr/>
                </p:nvSpPr>
                <p:spPr>
                  <a:xfrm>
                    <a:off x="141321" y="155839"/>
                    <a:ext cx="312444" cy="18039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12444" h="180394">
                        <a:moveTo>
                          <a:pt x="312444" y="0"/>
                        </a:moveTo>
                        <a:lnTo>
                          <a:pt x="0" y="180394"/>
                        </a:lnTo>
                      </a:path>
                    </a:pathLst>
                  </a:custGeom>
                  <a:ln w="9525" cap="rnd">
                    <a:solidFill>
                      <a:srgbClr val="000000">
                        <a:alpha val="100000"/>
                      </a:srgbClr>
                    </a:solidFill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/>
                </p:style>
                <p:txBody>
                  <a:bodyPr/>
                  <a:lstStyle/>
                  <a:p>
                    <a:endParaRPr lang="en-IN" sz="1801"/>
                  </a:p>
                </p:txBody>
              </p:sp>
              <p:sp>
                <p:nvSpPr>
                  <p:cNvPr id="104" name="BondLine4"/>
                  <p:cNvSpPr/>
                  <p:nvPr/>
                </p:nvSpPr>
                <p:spPr>
                  <a:xfrm>
                    <a:off x="453765" y="47500"/>
                    <a:ext cx="406265" cy="23456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06265" h="234564">
                        <a:moveTo>
                          <a:pt x="0" y="0"/>
                        </a:moveTo>
                        <a:lnTo>
                          <a:pt x="406265" y="234564"/>
                        </a:lnTo>
                      </a:path>
                    </a:pathLst>
                  </a:custGeom>
                  <a:ln w="9525" cap="rnd">
                    <a:solidFill>
                      <a:srgbClr val="000000">
                        <a:alpha val="100000"/>
                      </a:srgbClr>
                    </a:solidFill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/>
                </p:style>
                <p:txBody>
                  <a:bodyPr/>
                  <a:lstStyle/>
                  <a:p>
                    <a:endParaRPr lang="en-IN" sz="1801"/>
                  </a:p>
                </p:txBody>
              </p:sp>
              <p:sp>
                <p:nvSpPr>
                  <p:cNvPr id="105" name="BondLine5"/>
                  <p:cNvSpPr/>
                  <p:nvPr/>
                </p:nvSpPr>
                <p:spPr>
                  <a:xfrm>
                    <a:off x="47500" y="282064"/>
                    <a:ext cx="0" cy="46912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h="469129">
                        <a:moveTo>
                          <a:pt x="0" y="0"/>
                        </a:moveTo>
                        <a:lnTo>
                          <a:pt x="0" y="469129"/>
                        </a:lnTo>
                      </a:path>
                    </a:pathLst>
                  </a:custGeom>
                  <a:ln w="9525" cap="rnd">
                    <a:solidFill>
                      <a:srgbClr val="000000">
                        <a:alpha val="100000"/>
                      </a:srgbClr>
                    </a:solidFill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/>
                </p:style>
                <p:txBody>
                  <a:bodyPr/>
                  <a:lstStyle/>
                  <a:p>
                    <a:endParaRPr lang="en-IN" sz="1801"/>
                  </a:p>
                </p:txBody>
              </p:sp>
              <p:sp>
                <p:nvSpPr>
                  <p:cNvPr id="106" name="BondLine6"/>
                  <p:cNvSpPr/>
                  <p:nvPr/>
                </p:nvSpPr>
                <p:spPr>
                  <a:xfrm>
                    <a:off x="47500" y="751193"/>
                    <a:ext cx="406265" cy="23456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06265" h="234564">
                        <a:moveTo>
                          <a:pt x="0" y="0"/>
                        </a:moveTo>
                        <a:lnTo>
                          <a:pt x="406265" y="234564"/>
                        </a:lnTo>
                      </a:path>
                    </a:pathLst>
                  </a:custGeom>
                  <a:ln w="9525" cap="rnd">
                    <a:solidFill>
                      <a:srgbClr val="000000">
                        <a:alpha val="100000"/>
                      </a:srgbClr>
                    </a:solidFill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/>
                </p:style>
                <p:txBody>
                  <a:bodyPr/>
                  <a:lstStyle/>
                  <a:p>
                    <a:endParaRPr lang="en-IN" sz="1801"/>
                  </a:p>
                </p:txBody>
              </p:sp>
              <p:sp>
                <p:nvSpPr>
                  <p:cNvPr id="107" name="BondLine7"/>
                  <p:cNvSpPr/>
                  <p:nvPr/>
                </p:nvSpPr>
                <p:spPr>
                  <a:xfrm>
                    <a:off x="141321" y="697023"/>
                    <a:ext cx="312444" cy="18039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12444" h="180394">
                        <a:moveTo>
                          <a:pt x="0" y="0"/>
                        </a:moveTo>
                        <a:lnTo>
                          <a:pt x="312444" y="180394"/>
                        </a:lnTo>
                      </a:path>
                    </a:pathLst>
                  </a:custGeom>
                  <a:ln w="9525" cap="rnd">
                    <a:solidFill>
                      <a:srgbClr val="000000">
                        <a:alpha val="100000"/>
                      </a:srgbClr>
                    </a:solidFill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/>
                </p:style>
                <p:txBody>
                  <a:bodyPr/>
                  <a:lstStyle/>
                  <a:p>
                    <a:endParaRPr lang="en-IN" sz="1801"/>
                  </a:p>
                </p:txBody>
              </p:sp>
              <p:sp>
                <p:nvSpPr>
                  <p:cNvPr id="108" name="BondLine8"/>
                  <p:cNvSpPr/>
                  <p:nvPr/>
                </p:nvSpPr>
                <p:spPr>
                  <a:xfrm>
                    <a:off x="453765" y="751193"/>
                    <a:ext cx="406265" cy="23456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06265" h="234564">
                        <a:moveTo>
                          <a:pt x="406265" y="0"/>
                        </a:moveTo>
                        <a:lnTo>
                          <a:pt x="0" y="234564"/>
                        </a:lnTo>
                      </a:path>
                    </a:pathLst>
                  </a:custGeom>
                  <a:ln w="9525" cap="rnd">
                    <a:solidFill>
                      <a:srgbClr val="000000">
                        <a:alpha val="100000"/>
                      </a:srgbClr>
                    </a:solidFill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/>
                </p:style>
                <p:txBody>
                  <a:bodyPr/>
                  <a:lstStyle/>
                  <a:p>
                    <a:endParaRPr lang="en-IN" sz="1801"/>
                  </a:p>
                </p:txBody>
              </p:sp>
              <p:sp>
                <p:nvSpPr>
                  <p:cNvPr id="109" name="BondLine9"/>
                  <p:cNvSpPr/>
                  <p:nvPr/>
                </p:nvSpPr>
                <p:spPr>
                  <a:xfrm>
                    <a:off x="860031" y="282064"/>
                    <a:ext cx="0" cy="46912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h="469129">
                        <a:moveTo>
                          <a:pt x="0" y="0"/>
                        </a:moveTo>
                        <a:lnTo>
                          <a:pt x="0" y="469129"/>
                        </a:lnTo>
                      </a:path>
                    </a:pathLst>
                  </a:custGeom>
                  <a:ln w="9525" cap="rnd">
                    <a:solidFill>
                      <a:srgbClr val="000000">
                        <a:alpha val="100000"/>
                      </a:srgbClr>
                    </a:solidFill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/>
                </p:style>
                <p:txBody>
                  <a:bodyPr/>
                  <a:lstStyle/>
                  <a:p>
                    <a:endParaRPr lang="en-IN" sz="1801"/>
                  </a:p>
                </p:txBody>
              </p:sp>
              <p:sp>
                <p:nvSpPr>
                  <p:cNvPr id="110" name="BondLine10"/>
                  <p:cNvSpPr/>
                  <p:nvPr/>
                </p:nvSpPr>
                <p:spPr>
                  <a:xfrm>
                    <a:off x="766207" y="336235"/>
                    <a:ext cx="0" cy="36078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h="360787">
                        <a:moveTo>
                          <a:pt x="0" y="0"/>
                        </a:moveTo>
                        <a:lnTo>
                          <a:pt x="0" y="360787"/>
                        </a:lnTo>
                      </a:path>
                    </a:pathLst>
                  </a:custGeom>
                  <a:ln w="9525" cap="rnd">
                    <a:solidFill>
                      <a:srgbClr val="000000">
                        <a:alpha val="100000"/>
                      </a:srgbClr>
                    </a:solidFill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/>
                </p:style>
                <p:txBody>
                  <a:bodyPr/>
                  <a:lstStyle/>
                  <a:p>
                    <a:endParaRPr lang="en-IN" sz="1801"/>
                  </a:p>
                </p:txBody>
              </p:sp>
            </p:grpSp>
            <p:cxnSp>
              <p:nvCxnSpPr>
                <p:cNvPr id="100" name="Straight Connector 99"/>
                <p:cNvCxnSpPr/>
                <p:nvPr/>
              </p:nvCxnSpPr>
              <p:spPr>
                <a:xfrm flipV="1">
                  <a:off x="6126286" y="1380252"/>
                  <a:ext cx="0" cy="381570"/>
                </a:xfrm>
                <a:prstGeom prst="line">
                  <a:avLst/>
                </a:prstGeom>
                <a:ln w="9525"/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101" name="TextBox 100"/>
                <p:cNvSpPr txBox="1"/>
                <p:nvPr/>
              </p:nvSpPr>
              <p:spPr>
                <a:xfrm>
                  <a:off x="5931361" y="970195"/>
                  <a:ext cx="423514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IN" sz="2400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G</a:t>
                  </a:r>
                </a:p>
              </p:txBody>
            </p:sp>
          </p:grpSp>
          <p:cxnSp>
            <p:nvCxnSpPr>
              <p:cNvPr id="112" name="Straight Connector 111"/>
              <p:cNvCxnSpPr/>
              <p:nvPr/>
            </p:nvCxnSpPr>
            <p:spPr>
              <a:xfrm flipV="1">
                <a:off x="6710298" y="4500911"/>
                <a:ext cx="231431" cy="17088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4" name="Straight Connector 113"/>
              <p:cNvCxnSpPr/>
              <p:nvPr/>
            </p:nvCxnSpPr>
            <p:spPr>
              <a:xfrm>
                <a:off x="7857064" y="5167642"/>
                <a:ext cx="251045" cy="152204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/>
              <p:nvPr/>
            </p:nvCxnSpPr>
            <p:spPr>
              <a:xfrm>
                <a:off x="8541481" y="5428174"/>
                <a:ext cx="0" cy="234439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21" name="TextBox 120"/>
              <p:cNvSpPr txBox="1"/>
              <p:nvPr/>
            </p:nvSpPr>
            <p:spPr>
              <a:xfrm>
                <a:off x="6854805" y="4210126"/>
                <a:ext cx="38985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IN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E</a:t>
                </a:r>
              </a:p>
            </p:txBody>
          </p:sp>
          <p:sp>
            <p:nvSpPr>
              <p:cNvPr id="122" name="TextBox 121"/>
              <p:cNvSpPr txBox="1"/>
              <p:nvPr/>
            </p:nvSpPr>
            <p:spPr>
              <a:xfrm>
                <a:off x="7921363" y="5221873"/>
                <a:ext cx="38985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IN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E</a:t>
                </a:r>
              </a:p>
            </p:txBody>
          </p:sp>
        </p:grpSp>
        <p:sp>
          <p:nvSpPr>
            <p:cNvPr id="123" name="TextBox 122"/>
            <p:cNvSpPr txBox="1"/>
            <p:nvPr/>
          </p:nvSpPr>
          <p:spPr>
            <a:xfrm>
              <a:off x="8341792" y="5558091"/>
              <a:ext cx="38985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sz="2400" dirty="0"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5049714" y="5173913"/>
              <a:ext cx="167225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sz="2400" dirty="0">
                  <a:latin typeface="Arial" panose="020B0604020202020204" pitchFamily="34" charset="0"/>
                  <a:cs typeface="Arial" panose="020B0604020202020204" pitchFamily="34" charset="0"/>
                </a:rPr>
                <a:t>Ortho (1,2)</a:t>
              </a:r>
            </a:p>
          </p:txBody>
        </p:sp>
        <p:sp>
          <p:nvSpPr>
            <p:cNvPr id="127" name="TextBox 126"/>
            <p:cNvSpPr txBox="1"/>
            <p:nvPr/>
          </p:nvSpPr>
          <p:spPr>
            <a:xfrm>
              <a:off x="6204258" y="5763273"/>
              <a:ext cx="158729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sz="2400" dirty="0">
                  <a:latin typeface="Arial" panose="020B0604020202020204" pitchFamily="34" charset="0"/>
                  <a:cs typeface="Arial" panose="020B0604020202020204" pitchFamily="34" charset="0"/>
                </a:rPr>
                <a:t>Meta (1,3)</a:t>
              </a:r>
            </a:p>
          </p:txBody>
        </p:sp>
        <p:sp>
          <p:nvSpPr>
            <p:cNvPr id="128" name="TextBox 127"/>
            <p:cNvSpPr txBox="1"/>
            <p:nvPr/>
          </p:nvSpPr>
          <p:spPr>
            <a:xfrm>
              <a:off x="7590370" y="6178212"/>
              <a:ext cx="155363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sz="2400" dirty="0">
                  <a:latin typeface="Arial" panose="020B0604020202020204" pitchFamily="34" charset="0"/>
                  <a:cs typeface="Arial" panose="020B0604020202020204" pitchFamily="34" charset="0"/>
                </a:rPr>
                <a:t>Para (1,4)</a:t>
              </a:r>
            </a:p>
          </p:txBody>
        </p:sp>
        <p:sp>
          <p:nvSpPr>
            <p:cNvPr id="132" name="TextBox 131"/>
            <p:cNvSpPr txBox="1"/>
            <p:nvPr/>
          </p:nvSpPr>
          <p:spPr>
            <a:xfrm>
              <a:off x="6306096" y="4503226"/>
              <a:ext cx="300082" cy="3694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sz="1801" dirty="0"/>
                <a:t>+</a:t>
              </a:r>
            </a:p>
          </p:txBody>
        </p:sp>
        <p:sp>
          <p:nvSpPr>
            <p:cNvPr id="133" name="TextBox 132"/>
            <p:cNvSpPr txBox="1"/>
            <p:nvPr/>
          </p:nvSpPr>
          <p:spPr>
            <a:xfrm>
              <a:off x="7452620" y="4503543"/>
              <a:ext cx="300082" cy="3694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sz="1801" dirty="0"/>
                <a:t>+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91147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97561-E630-4333-A807-AF909D6C8BDD}" type="datetime1">
              <a:rPr lang="en-IN" smtClean="0"/>
              <a:pPr/>
              <a:t>26-02-2024</a:t>
            </a:fld>
            <a:endParaRPr lang="en-IN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A19ED-6346-49D9-9F20-956D2AD8C721}" type="slidenum">
              <a:rPr lang="en-IN" smtClean="0"/>
              <a:pPr/>
              <a:t>4</a:t>
            </a:fld>
            <a:endParaRPr lang="en-IN"/>
          </a:p>
        </p:txBody>
      </p:sp>
      <p:sp>
        <p:nvSpPr>
          <p:cNvPr id="4" name="TextBox 3"/>
          <p:cNvSpPr txBox="1"/>
          <p:nvPr/>
        </p:nvSpPr>
        <p:spPr>
          <a:xfrm>
            <a:off x="374573" y="1421175"/>
            <a:ext cx="1146856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lnSpc>
                <a:spcPct val="200000"/>
              </a:lnSpc>
              <a:buFont typeface="+mj-lt"/>
              <a:buAutoNum type="arabicPeriod"/>
            </a:pPr>
            <a:r>
              <a:rPr lang="en-IN" sz="2400" dirty="0">
                <a:latin typeface="Arial" pitchFamily="34" charset="0"/>
                <a:cs typeface="Arial" pitchFamily="34" charset="0"/>
              </a:rPr>
              <a:t>Electrophilic substitution reaction results in formation of monosubstituted benzene</a:t>
            </a:r>
          </a:p>
          <a:p>
            <a:pPr marL="457200" indent="-457200" algn="just">
              <a:lnSpc>
                <a:spcPct val="200000"/>
              </a:lnSpc>
              <a:buFont typeface="+mj-lt"/>
              <a:buAutoNum type="arabicPeriod"/>
            </a:pPr>
            <a:r>
              <a:rPr lang="en-IN" sz="2400" dirty="0">
                <a:latin typeface="Arial" pitchFamily="34" charset="0"/>
                <a:cs typeface="Arial" pitchFamily="34" charset="0"/>
              </a:rPr>
              <a:t>Electrophilic substitution reaction of monosubstituted benzene results in formation of three possible disubstituted benzene</a:t>
            </a:r>
          </a:p>
          <a:p>
            <a:pPr marL="457200" indent="-457200" algn="just">
              <a:lnSpc>
                <a:spcPct val="200000"/>
              </a:lnSpc>
              <a:buFont typeface="+mj-lt"/>
              <a:buAutoNum type="arabicPeriod"/>
            </a:pPr>
            <a:r>
              <a:rPr lang="en-IN" sz="2400" dirty="0">
                <a:latin typeface="Arial" pitchFamily="34" charset="0"/>
                <a:cs typeface="Arial" pitchFamily="34" charset="0"/>
              </a:rPr>
              <a:t>With respect to the group already present, reaction results in formation of three possible disubstituted benzene (</a:t>
            </a:r>
            <a:r>
              <a:rPr lang="en-IN" sz="2400" i="1" dirty="0">
                <a:latin typeface="Arial" pitchFamily="34" charset="0"/>
                <a:cs typeface="Arial" pitchFamily="34" charset="0"/>
              </a:rPr>
              <a:t>o, m, p</a:t>
            </a:r>
            <a:r>
              <a:rPr lang="en-IN" sz="2400" dirty="0">
                <a:latin typeface="Arial" pitchFamily="34" charset="0"/>
                <a:cs typeface="Arial" pitchFamily="34" charset="0"/>
              </a:rPr>
              <a:t>) </a:t>
            </a:r>
          </a:p>
        </p:txBody>
      </p:sp>
      <p:sp>
        <p:nvSpPr>
          <p:cNvPr id="5" name="Rectangle 4"/>
          <p:cNvSpPr/>
          <p:nvPr/>
        </p:nvSpPr>
        <p:spPr>
          <a:xfrm>
            <a:off x="2629347" y="241835"/>
            <a:ext cx="6933308" cy="830997"/>
          </a:xfrm>
          <a:prstGeom prst="rect">
            <a:avLst/>
          </a:prstGeom>
          <a:solidFill>
            <a:srgbClr val="FF3399"/>
          </a:solidFill>
        </p:spPr>
        <p:txBody>
          <a:bodyPr wrap="none">
            <a:spAutoFit/>
          </a:bodyPr>
          <a:lstStyle/>
          <a:p>
            <a:pPr lvl="0" algn="ctr"/>
            <a:r>
              <a:rPr lang="en-IN" sz="2400" b="1" dirty="0">
                <a:latin typeface="Arial" panose="020B0604020202020204" pitchFamily="34" charset="0"/>
                <a:cs typeface="Arial" panose="020B0604020202020204" pitchFamily="34" charset="0"/>
              </a:rPr>
              <a:t>Orientation and Reactivity in monosubstituted</a:t>
            </a:r>
          </a:p>
          <a:p>
            <a:pPr lvl="0" algn="ctr"/>
            <a:r>
              <a:rPr lang="en-IN" sz="2400" b="1" dirty="0">
                <a:latin typeface="Arial" panose="020B0604020202020204" pitchFamily="34" charset="0"/>
                <a:cs typeface="Arial" panose="020B0604020202020204" pitchFamily="34" charset="0"/>
              </a:rPr>
              <a:t> benzene</a:t>
            </a:r>
            <a:endParaRPr lang="en-IN" sz="24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97561-E630-4333-A807-AF909D6C8BDD}" type="datetime1">
              <a:rPr lang="en-IN" smtClean="0"/>
              <a:pPr/>
              <a:t>26-02-2024</a:t>
            </a:fld>
            <a:endParaRPr lang="en-IN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A19ED-6346-49D9-9F20-956D2AD8C721}" type="slidenum">
              <a:rPr lang="en-IN" smtClean="0"/>
              <a:pPr/>
              <a:t>5</a:t>
            </a:fld>
            <a:endParaRPr lang="en-IN" dirty="0"/>
          </a:p>
        </p:txBody>
      </p:sp>
      <p:grpSp>
        <p:nvGrpSpPr>
          <p:cNvPr id="4" name="Group 3"/>
          <p:cNvGrpSpPr/>
          <p:nvPr/>
        </p:nvGrpSpPr>
        <p:grpSpPr>
          <a:xfrm>
            <a:off x="1702062" y="167129"/>
            <a:ext cx="5430980" cy="1628718"/>
            <a:chOff x="844923" y="1285692"/>
            <a:chExt cx="6566244" cy="2181696"/>
          </a:xfrm>
        </p:grpSpPr>
        <p:grpSp>
          <p:nvGrpSpPr>
            <p:cNvPr id="5" name="moleculeGroup"/>
            <p:cNvGrpSpPr/>
            <p:nvPr/>
          </p:nvGrpSpPr>
          <p:grpSpPr>
            <a:xfrm>
              <a:off x="844923" y="1717976"/>
              <a:ext cx="812427" cy="938153"/>
              <a:chOff x="47500" y="47500"/>
              <a:chExt cx="812531" cy="938257"/>
            </a:xfrm>
          </p:grpSpPr>
          <p:sp>
            <p:nvSpPr>
              <p:cNvPr id="22" name="BondLine2"/>
              <p:cNvSpPr/>
              <p:nvPr/>
            </p:nvSpPr>
            <p:spPr>
              <a:xfrm>
                <a:off x="47500" y="47500"/>
                <a:ext cx="406265" cy="234564"/>
              </a:xfrm>
              <a:custGeom>
                <a:avLst/>
                <a:gdLst/>
                <a:ahLst/>
                <a:cxnLst/>
                <a:rect l="l" t="t" r="r" b="b"/>
                <a:pathLst>
                  <a:path w="406265" h="234564">
                    <a:moveTo>
                      <a:pt x="406265" y="0"/>
                    </a:moveTo>
                    <a:lnTo>
                      <a:pt x="0" y="234564"/>
                    </a:lnTo>
                  </a:path>
                </a:pathLst>
              </a:custGeom>
              <a:ln w="9525" cap="rnd">
                <a:solidFill>
                  <a:srgbClr val="000000">
                    <a:alpha val="100000"/>
                  </a:srgbClr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/>
              <a:lstStyle/>
              <a:p>
                <a:endParaRPr lang="en-IN" sz="1801"/>
              </a:p>
            </p:txBody>
          </p:sp>
          <p:sp>
            <p:nvSpPr>
              <p:cNvPr id="23" name="BondLine3"/>
              <p:cNvSpPr/>
              <p:nvPr/>
            </p:nvSpPr>
            <p:spPr>
              <a:xfrm>
                <a:off x="141321" y="155839"/>
                <a:ext cx="312444" cy="180394"/>
              </a:xfrm>
              <a:custGeom>
                <a:avLst/>
                <a:gdLst/>
                <a:ahLst/>
                <a:cxnLst/>
                <a:rect l="l" t="t" r="r" b="b"/>
                <a:pathLst>
                  <a:path w="312444" h="180394">
                    <a:moveTo>
                      <a:pt x="312444" y="0"/>
                    </a:moveTo>
                    <a:lnTo>
                      <a:pt x="0" y="180394"/>
                    </a:lnTo>
                  </a:path>
                </a:pathLst>
              </a:custGeom>
              <a:ln w="9525" cap="rnd">
                <a:solidFill>
                  <a:srgbClr val="000000">
                    <a:alpha val="100000"/>
                  </a:srgbClr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/>
              <a:lstStyle/>
              <a:p>
                <a:endParaRPr lang="en-IN" sz="1801"/>
              </a:p>
            </p:txBody>
          </p:sp>
          <p:sp>
            <p:nvSpPr>
              <p:cNvPr id="24" name="BondLine4"/>
              <p:cNvSpPr/>
              <p:nvPr/>
            </p:nvSpPr>
            <p:spPr>
              <a:xfrm>
                <a:off x="453765" y="47500"/>
                <a:ext cx="406265" cy="234564"/>
              </a:xfrm>
              <a:custGeom>
                <a:avLst/>
                <a:gdLst/>
                <a:ahLst/>
                <a:cxnLst/>
                <a:rect l="l" t="t" r="r" b="b"/>
                <a:pathLst>
                  <a:path w="406265" h="234564">
                    <a:moveTo>
                      <a:pt x="0" y="0"/>
                    </a:moveTo>
                    <a:lnTo>
                      <a:pt x="406265" y="234564"/>
                    </a:lnTo>
                  </a:path>
                </a:pathLst>
              </a:custGeom>
              <a:ln w="9525" cap="rnd">
                <a:solidFill>
                  <a:srgbClr val="000000">
                    <a:alpha val="100000"/>
                  </a:srgbClr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/>
              <a:lstStyle/>
              <a:p>
                <a:endParaRPr lang="en-IN" sz="1801"/>
              </a:p>
            </p:txBody>
          </p:sp>
          <p:sp>
            <p:nvSpPr>
              <p:cNvPr id="25" name="BondLine5"/>
              <p:cNvSpPr/>
              <p:nvPr/>
            </p:nvSpPr>
            <p:spPr>
              <a:xfrm>
                <a:off x="47500" y="282064"/>
                <a:ext cx="0" cy="469129"/>
              </a:xfrm>
              <a:custGeom>
                <a:avLst/>
                <a:gdLst/>
                <a:ahLst/>
                <a:cxnLst/>
                <a:rect l="l" t="t" r="r" b="b"/>
                <a:pathLst>
                  <a:path h="469129">
                    <a:moveTo>
                      <a:pt x="0" y="0"/>
                    </a:moveTo>
                    <a:lnTo>
                      <a:pt x="0" y="469129"/>
                    </a:lnTo>
                  </a:path>
                </a:pathLst>
              </a:custGeom>
              <a:ln w="9525" cap="rnd">
                <a:solidFill>
                  <a:srgbClr val="000000">
                    <a:alpha val="100000"/>
                  </a:srgbClr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/>
              <a:lstStyle/>
              <a:p>
                <a:endParaRPr lang="en-IN" sz="1801"/>
              </a:p>
            </p:txBody>
          </p:sp>
          <p:sp>
            <p:nvSpPr>
              <p:cNvPr id="26" name="BondLine6"/>
              <p:cNvSpPr/>
              <p:nvPr/>
            </p:nvSpPr>
            <p:spPr>
              <a:xfrm>
                <a:off x="47500" y="751193"/>
                <a:ext cx="406265" cy="234564"/>
              </a:xfrm>
              <a:custGeom>
                <a:avLst/>
                <a:gdLst/>
                <a:ahLst/>
                <a:cxnLst/>
                <a:rect l="l" t="t" r="r" b="b"/>
                <a:pathLst>
                  <a:path w="406265" h="234564">
                    <a:moveTo>
                      <a:pt x="0" y="0"/>
                    </a:moveTo>
                    <a:lnTo>
                      <a:pt x="406265" y="234564"/>
                    </a:lnTo>
                  </a:path>
                </a:pathLst>
              </a:custGeom>
              <a:ln w="9525" cap="rnd">
                <a:solidFill>
                  <a:srgbClr val="000000">
                    <a:alpha val="100000"/>
                  </a:srgbClr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/>
              <a:lstStyle/>
              <a:p>
                <a:endParaRPr lang="en-IN" sz="1801"/>
              </a:p>
            </p:txBody>
          </p:sp>
          <p:sp>
            <p:nvSpPr>
              <p:cNvPr id="27" name="BondLine7"/>
              <p:cNvSpPr/>
              <p:nvPr/>
            </p:nvSpPr>
            <p:spPr>
              <a:xfrm>
                <a:off x="141321" y="697023"/>
                <a:ext cx="312444" cy="180394"/>
              </a:xfrm>
              <a:custGeom>
                <a:avLst/>
                <a:gdLst/>
                <a:ahLst/>
                <a:cxnLst/>
                <a:rect l="l" t="t" r="r" b="b"/>
                <a:pathLst>
                  <a:path w="312444" h="180394">
                    <a:moveTo>
                      <a:pt x="0" y="0"/>
                    </a:moveTo>
                    <a:lnTo>
                      <a:pt x="312444" y="180394"/>
                    </a:lnTo>
                  </a:path>
                </a:pathLst>
              </a:custGeom>
              <a:ln w="9525" cap="rnd">
                <a:solidFill>
                  <a:srgbClr val="000000">
                    <a:alpha val="100000"/>
                  </a:srgbClr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/>
              <a:lstStyle/>
              <a:p>
                <a:endParaRPr lang="en-IN" sz="1801"/>
              </a:p>
            </p:txBody>
          </p:sp>
          <p:sp>
            <p:nvSpPr>
              <p:cNvPr id="28" name="BondLine8"/>
              <p:cNvSpPr/>
              <p:nvPr/>
            </p:nvSpPr>
            <p:spPr>
              <a:xfrm>
                <a:off x="453765" y="751193"/>
                <a:ext cx="406265" cy="234564"/>
              </a:xfrm>
              <a:custGeom>
                <a:avLst/>
                <a:gdLst/>
                <a:ahLst/>
                <a:cxnLst/>
                <a:rect l="l" t="t" r="r" b="b"/>
                <a:pathLst>
                  <a:path w="406265" h="234564">
                    <a:moveTo>
                      <a:pt x="406265" y="0"/>
                    </a:moveTo>
                    <a:lnTo>
                      <a:pt x="0" y="234564"/>
                    </a:lnTo>
                  </a:path>
                </a:pathLst>
              </a:custGeom>
              <a:ln w="9525" cap="rnd">
                <a:solidFill>
                  <a:srgbClr val="000000">
                    <a:alpha val="100000"/>
                  </a:srgbClr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/>
              <a:lstStyle/>
              <a:p>
                <a:endParaRPr lang="en-IN" sz="1801"/>
              </a:p>
            </p:txBody>
          </p:sp>
          <p:sp>
            <p:nvSpPr>
              <p:cNvPr id="29" name="BondLine9"/>
              <p:cNvSpPr/>
              <p:nvPr/>
            </p:nvSpPr>
            <p:spPr>
              <a:xfrm>
                <a:off x="860031" y="282064"/>
                <a:ext cx="0" cy="469129"/>
              </a:xfrm>
              <a:custGeom>
                <a:avLst/>
                <a:gdLst/>
                <a:ahLst/>
                <a:cxnLst/>
                <a:rect l="l" t="t" r="r" b="b"/>
                <a:pathLst>
                  <a:path h="469129">
                    <a:moveTo>
                      <a:pt x="0" y="0"/>
                    </a:moveTo>
                    <a:lnTo>
                      <a:pt x="0" y="469129"/>
                    </a:lnTo>
                  </a:path>
                </a:pathLst>
              </a:custGeom>
              <a:ln w="9525" cap="rnd">
                <a:solidFill>
                  <a:srgbClr val="000000">
                    <a:alpha val="100000"/>
                  </a:srgbClr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/>
              <a:lstStyle/>
              <a:p>
                <a:endParaRPr lang="en-IN" sz="1801"/>
              </a:p>
            </p:txBody>
          </p:sp>
          <p:sp>
            <p:nvSpPr>
              <p:cNvPr id="30" name="BondLine10"/>
              <p:cNvSpPr/>
              <p:nvPr/>
            </p:nvSpPr>
            <p:spPr>
              <a:xfrm>
                <a:off x="766207" y="336235"/>
                <a:ext cx="0" cy="360787"/>
              </a:xfrm>
              <a:custGeom>
                <a:avLst/>
                <a:gdLst/>
                <a:ahLst/>
                <a:cxnLst/>
                <a:rect l="l" t="t" r="r" b="b"/>
                <a:pathLst>
                  <a:path h="360787">
                    <a:moveTo>
                      <a:pt x="0" y="0"/>
                    </a:moveTo>
                    <a:lnTo>
                      <a:pt x="0" y="360787"/>
                    </a:lnTo>
                  </a:path>
                </a:pathLst>
              </a:custGeom>
              <a:ln w="9525" cap="rnd">
                <a:solidFill>
                  <a:srgbClr val="000000">
                    <a:alpha val="100000"/>
                  </a:srgbClr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/>
              <a:lstStyle/>
              <a:p>
                <a:endParaRPr lang="en-IN" sz="1801"/>
              </a:p>
            </p:txBody>
          </p:sp>
        </p:grpSp>
        <p:grpSp>
          <p:nvGrpSpPr>
            <p:cNvPr id="6" name="Group 5"/>
            <p:cNvGrpSpPr/>
            <p:nvPr/>
          </p:nvGrpSpPr>
          <p:grpSpPr>
            <a:xfrm>
              <a:off x="1841592" y="1775523"/>
              <a:ext cx="5569575" cy="1691865"/>
              <a:chOff x="1841592" y="1775523"/>
              <a:chExt cx="5569575" cy="1691865"/>
            </a:xfrm>
          </p:grpSpPr>
          <p:cxnSp>
            <p:nvCxnSpPr>
              <p:cNvPr id="20" name="Straight Arrow Connector 19"/>
              <p:cNvCxnSpPr/>
              <p:nvPr/>
            </p:nvCxnSpPr>
            <p:spPr>
              <a:xfrm>
                <a:off x="1897039" y="2367426"/>
                <a:ext cx="3589361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1" name="TextBox 20"/>
              <p:cNvSpPr txBox="1"/>
              <p:nvPr/>
            </p:nvSpPr>
            <p:spPr>
              <a:xfrm>
                <a:off x="1841592" y="1775523"/>
                <a:ext cx="3562590" cy="61840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IN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Conc. HNO</a:t>
                </a:r>
                <a:r>
                  <a:rPr lang="en-IN" sz="2400" baseline="-25000" dirty="0"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  <a:r>
                  <a:rPr lang="en-IN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+H</a:t>
                </a:r>
                <a:r>
                  <a:rPr lang="en-IN" sz="2400" baseline="-25000" dirty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en-IN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SO</a:t>
                </a:r>
                <a:r>
                  <a:rPr lang="en-IN" sz="2400" baseline="-25000" dirty="0">
                    <a:latin typeface="Arial" panose="020B0604020202020204" pitchFamily="34" charset="0"/>
                    <a:cs typeface="Arial" panose="020B0604020202020204" pitchFamily="34" charset="0"/>
                  </a:rPr>
                  <a:t>4</a:t>
                </a:r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2595690" y="2408348"/>
                <a:ext cx="1891960" cy="61840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IN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60</a:t>
                </a:r>
                <a:r>
                  <a:rPr lang="en-IN" sz="2400" baseline="30000" dirty="0">
                    <a:latin typeface="Arial" panose="020B0604020202020204" pitchFamily="34" charset="0"/>
                    <a:cs typeface="Arial" panose="020B0604020202020204" pitchFamily="34" charset="0"/>
                  </a:rPr>
                  <a:t>o</a:t>
                </a:r>
                <a:r>
                  <a:rPr lang="en-IN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C, 1 hr</a:t>
                </a:r>
                <a:endParaRPr lang="en-IN" sz="2400" baseline="30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5528898" y="2972490"/>
                <a:ext cx="1882269" cy="4948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IN" sz="1801" dirty="0">
                    <a:latin typeface="Arial" panose="020B0604020202020204" pitchFamily="34" charset="0"/>
                    <a:cs typeface="Arial" panose="020B0604020202020204" pitchFamily="34" charset="0"/>
                  </a:rPr>
                  <a:t>Nitrobenzene</a:t>
                </a:r>
                <a:endParaRPr lang="en-IN" sz="1801" baseline="-25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5903888" y="1285692"/>
              <a:ext cx="985189" cy="1566683"/>
              <a:chOff x="5726088" y="1133292"/>
              <a:chExt cx="985189" cy="1566683"/>
            </a:xfrm>
          </p:grpSpPr>
          <p:grpSp>
            <p:nvGrpSpPr>
              <p:cNvPr id="8" name="moleculeGroup"/>
              <p:cNvGrpSpPr/>
              <p:nvPr/>
            </p:nvGrpSpPr>
            <p:grpSpPr>
              <a:xfrm>
                <a:off x="5726088" y="1761822"/>
                <a:ext cx="812427" cy="938153"/>
                <a:chOff x="47500" y="47500"/>
                <a:chExt cx="812531" cy="938257"/>
              </a:xfrm>
            </p:grpSpPr>
            <p:sp>
              <p:nvSpPr>
                <p:cNvPr id="11" name="BondLine2"/>
                <p:cNvSpPr/>
                <p:nvPr/>
              </p:nvSpPr>
              <p:spPr>
                <a:xfrm>
                  <a:off x="47500" y="47500"/>
                  <a:ext cx="406265" cy="23456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6265" h="234564">
                      <a:moveTo>
                        <a:pt x="406265" y="0"/>
                      </a:moveTo>
                      <a:lnTo>
                        <a:pt x="0" y="234564"/>
                      </a:lnTo>
                    </a:path>
                  </a:pathLst>
                </a:custGeom>
                <a:ln w="9525" cap="rnd">
                  <a:solidFill>
                    <a:srgbClr val="000000">
                      <a:alpha val="100000"/>
                    </a:srgbClr>
                  </a:solidFill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  <p:txBody>
                <a:bodyPr/>
                <a:lstStyle/>
                <a:p>
                  <a:endParaRPr lang="en-IN" sz="1801"/>
                </a:p>
              </p:txBody>
            </p:sp>
            <p:sp>
              <p:nvSpPr>
                <p:cNvPr id="12" name="BondLine3"/>
                <p:cNvSpPr/>
                <p:nvPr/>
              </p:nvSpPr>
              <p:spPr>
                <a:xfrm>
                  <a:off x="141321" y="155839"/>
                  <a:ext cx="312444" cy="18039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2444" h="180394">
                      <a:moveTo>
                        <a:pt x="312444" y="0"/>
                      </a:moveTo>
                      <a:lnTo>
                        <a:pt x="0" y="180394"/>
                      </a:lnTo>
                    </a:path>
                  </a:pathLst>
                </a:custGeom>
                <a:ln w="9525" cap="rnd">
                  <a:solidFill>
                    <a:srgbClr val="000000">
                      <a:alpha val="100000"/>
                    </a:srgbClr>
                  </a:solidFill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  <p:txBody>
                <a:bodyPr/>
                <a:lstStyle/>
                <a:p>
                  <a:endParaRPr lang="en-IN" sz="1801"/>
                </a:p>
              </p:txBody>
            </p:sp>
            <p:sp>
              <p:nvSpPr>
                <p:cNvPr id="13" name="BondLine4"/>
                <p:cNvSpPr/>
                <p:nvPr/>
              </p:nvSpPr>
              <p:spPr>
                <a:xfrm>
                  <a:off x="453765" y="47500"/>
                  <a:ext cx="406265" cy="23456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6265" h="234564">
                      <a:moveTo>
                        <a:pt x="0" y="0"/>
                      </a:moveTo>
                      <a:lnTo>
                        <a:pt x="406265" y="234564"/>
                      </a:lnTo>
                    </a:path>
                  </a:pathLst>
                </a:custGeom>
                <a:ln w="9525" cap="rnd">
                  <a:solidFill>
                    <a:srgbClr val="000000">
                      <a:alpha val="100000"/>
                    </a:srgbClr>
                  </a:solidFill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  <p:txBody>
                <a:bodyPr/>
                <a:lstStyle/>
                <a:p>
                  <a:endParaRPr lang="en-IN" sz="1801"/>
                </a:p>
              </p:txBody>
            </p:sp>
            <p:sp>
              <p:nvSpPr>
                <p:cNvPr id="14" name="BondLine5"/>
                <p:cNvSpPr/>
                <p:nvPr/>
              </p:nvSpPr>
              <p:spPr>
                <a:xfrm>
                  <a:off x="47500" y="282064"/>
                  <a:ext cx="0" cy="4691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h="469129">
                      <a:moveTo>
                        <a:pt x="0" y="0"/>
                      </a:moveTo>
                      <a:lnTo>
                        <a:pt x="0" y="469129"/>
                      </a:lnTo>
                    </a:path>
                  </a:pathLst>
                </a:custGeom>
                <a:ln w="9525" cap="rnd">
                  <a:solidFill>
                    <a:srgbClr val="000000">
                      <a:alpha val="100000"/>
                    </a:srgbClr>
                  </a:solidFill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  <p:txBody>
                <a:bodyPr/>
                <a:lstStyle/>
                <a:p>
                  <a:endParaRPr lang="en-IN" sz="1801"/>
                </a:p>
              </p:txBody>
            </p:sp>
            <p:sp>
              <p:nvSpPr>
                <p:cNvPr id="15" name="BondLine6"/>
                <p:cNvSpPr/>
                <p:nvPr/>
              </p:nvSpPr>
              <p:spPr>
                <a:xfrm>
                  <a:off x="47500" y="751193"/>
                  <a:ext cx="406265" cy="23456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6265" h="234564">
                      <a:moveTo>
                        <a:pt x="0" y="0"/>
                      </a:moveTo>
                      <a:lnTo>
                        <a:pt x="406265" y="234564"/>
                      </a:lnTo>
                    </a:path>
                  </a:pathLst>
                </a:custGeom>
                <a:ln w="9525" cap="rnd">
                  <a:solidFill>
                    <a:srgbClr val="000000">
                      <a:alpha val="100000"/>
                    </a:srgbClr>
                  </a:solidFill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  <p:txBody>
                <a:bodyPr/>
                <a:lstStyle/>
                <a:p>
                  <a:endParaRPr lang="en-IN" sz="1801"/>
                </a:p>
              </p:txBody>
            </p:sp>
            <p:sp>
              <p:nvSpPr>
                <p:cNvPr id="16" name="BondLine7"/>
                <p:cNvSpPr/>
                <p:nvPr/>
              </p:nvSpPr>
              <p:spPr>
                <a:xfrm>
                  <a:off x="141321" y="697023"/>
                  <a:ext cx="312444" cy="18039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2444" h="180394">
                      <a:moveTo>
                        <a:pt x="0" y="0"/>
                      </a:moveTo>
                      <a:lnTo>
                        <a:pt x="312444" y="180394"/>
                      </a:lnTo>
                    </a:path>
                  </a:pathLst>
                </a:custGeom>
                <a:ln w="9525" cap="rnd">
                  <a:solidFill>
                    <a:srgbClr val="000000">
                      <a:alpha val="100000"/>
                    </a:srgbClr>
                  </a:solidFill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  <p:txBody>
                <a:bodyPr/>
                <a:lstStyle/>
                <a:p>
                  <a:endParaRPr lang="en-IN" sz="1801"/>
                </a:p>
              </p:txBody>
            </p:sp>
            <p:sp>
              <p:nvSpPr>
                <p:cNvPr id="17" name="BondLine8"/>
                <p:cNvSpPr/>
                <p:nvPr/>
              </p:nvSpPr>
              <p:spPr>
                <a:xfrm>
                  <a:off x="453765" y="751193"/>
                  <a:ext cx="406265" cy="23456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6265" h="234564">
                      <a:moveTo>
                        <a:pt x="406265" y="0"/>
                      </a:moveTo>
                      <a:lnTo>
                        <a:pt x="0" y="234564"/>
                      </a:lnTo>
                    </a:path>
                  </a:pathLst>
                </a:custGeom>
                <a:ln w="9525" cap="rnd">
                  <a:solidFill>
                    <a:srgbClr val="000000">
                      <a:alpha val="100000"/>
                    </a:srgbClr>
                  </a:solidFill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  <p:txBody>
                <a:bodyPr/>
                <a:lstStyle/>
                <a:p>
                  <a:endParaRPr lang="en-IN" sz="1801"/>
                </a:p>
              </p:txBody>
            </p:sp>
            <p:sp>
              <p:nvSpPr>
                <p:cNvPr id="18" name="BondLine9"/>
                <p:cNvSpPr/>
                <p:nvPr/>
              </p:nvSpPr>
              <p:spPr>
                <a:xfrm>
                  <a:off x="860031" y="282064"/>
                  <a:ext cx="0" cy="4691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h="469129">
                      <a:moveTo>
                        <a:pt x="0" y="0"/>
                      </a:moveTo>
                      <a:lnTo>
                        <a:pt x="0" y="469129"/>
                      </a:lnTo>
                    </a:path>
                  </a:pathLst>
                </a:custGeom>
                <a:ln w="9525" cap="rnd">
                  <a:solidFill>
                    <a:srgbClr val="000000">
                      <a:alpha val="100000"/>
                    </a:srgbClr>
                  </a:solidFill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  <p:txBody>
                <a:bodyPr/>
                <a:lstStyle/>
                <a:p>
                  <a:endParaRPr lang="en-IN" sz="1801"/>
                </a:p>
              </p:txBody>
            </p:sp>
            <p:sp>
              <p:nvSpPr>
                <p:cNvPr id="19" name="BondLine10"/>
                <p:cNvSpPr/>
                <p:nvPr/>
              </p:nvSpPr>
              <p:spPr>
                <a:xfrm>
                  <a:off x="766207" y="336235"/>
                  <a:ext cx="0" cy="36078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h="360787">
                      <a:moveTo>
                        <a:pt x="0" y="0"/>
                      </a:moveTo>
                      <a:lnTo>
                        <a:pt x="0" y="360787"/>
                      </a:lnTo>
                    </a:path>
                  </a:pathLst>
                </a:custGeom>
                <a:ln w="9525" cap="rnd">
                  <a:solidFill>
                    <a:srgbClr val="000000">
                      <a:alpha val="100000"/>
                    </a:srgbClr>
                  </a:solidFill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  <p:txBody>
                <a:bodyPr/>
                <a:lstStyle/>
                <a:p>
                  <a:endParaRPr lang="en-IN" sz="1801"/>
                </a:p>
              </p:txBody>
            </p:sp>
          </p:grpSp>
          <p:cxnSp>
            <p:nvCxnSpPr>
              <p:cNvPr id="9" name="Straight Connector 8"/>
              <p:cNvCxnSpPr/>
              <p:nvPr/>
            </p:nvCxnSpPr>
            <p:spPr>
              <a:xfrm flipV="1">
                <a:off x="6126286" y="1565576"/>
                <a:ext cx="0" cy="196246"/>
              </a:xfrm>
              <a:prstGeom prst="line">
                <a:avLst/>
              </a:prstGeom>
              <a:ln w="9525"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0" name="TextBox 9"/>
              <p:cNvSpPr txBox="1"/>
              <p:nvPr/>
            </p:nvSpPr>
            <p:spPr>
              <a:xfrm>
                <a:off x="5792236" y="1133292"/>
                <a:ext cx="919041" cy="61840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IN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NO</a:t>
                </a:r>
                <a:r>
                  <a:rPr lang="en-IN" sz="2400" baseline="-25000" dirty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</a:p>
            </p:txBody>
          </p:sp>
        </p:grpSp>
      </p:grpSp>
      <p:grpSp>
        <p:nvGrpSpPr>
          <p:cNvPr id="175" name="Group 174"/>
          <p:cNvGrpSpPr/>
          <p:nvPr/>
        </p:nvGrpSpPr>
        <p:grpSpPr>
          <a:xfrm>
            <a:off x="1733475" y="1996168"/>
            <a:ext cx="8299457" cy="2402775"/>
            <a:chOff x="215867" y="2611188"/>
            <a:chExt cx="8773200" cy="2767613"/>
          </a:xfrm>
        </p:grpSpPr>
        <p:grpSp>
          <p:nvGrpSpPr>
            <p:cNvPr id="171" name="Group 170"/>
            <p:cNvGrpSpPr/>
            <p:nvPr/>
          </p:nvGrpSpPr>
          <p:grpSpPr>
            <a:xfrm>
              <a:off x="215867" y="2611188"/>
              <a:ext cx="8214262" cy="2071483"/>
              <a:chOff x="786634" y="2093053"/>
              <a:chExt cx="8214262" cy="2071483"/>
            </a:xfrm>
          </p:grpSpPr>
          <p:sp>
            <p:nvSpPr>
              <p:cNvPr id="64" name="TextBox 63"/>
              <p:cNvSpPr txBox="1"/>
              <p:nvPr/>
            </p:nvSpPr>
            <p:spPr>
              <a:xfrm>
                <a:off x="853524" y="2093053"/>
                <a:ext cx="637473" cy="4255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IN" sz="1801" dirty="0">
                    <a:latin typeface="Arial" panose="020B0604020202020204" pitchFamily="34" charset="0"/>
                    <a:cs typeface="Arial" panose="020B0604020202020204" pitchFamily="34" charset="0"/>
                  </a:rPr>
                  <a:t>CH</a:t>
                </a:r>
                <a:r>
                  <a:rPr lang="en-IN" sz="1801" baseline="-25000" dirty="0"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</a:p>
            </p:txBody>
          </p:sp>
          <p:grpSp>
            <p:nvGrpSpPr>
              <p:cNvPr id="170" name="Group 169"/>
              <p:cNvGrpSpPr/>
              <p:nvPr/>
            </p:nvGrpSpPr>
            <p:grpSpPr>
              <a:xfrm>
                <a:off x="786634" y="2169291"/>
                <a:ext cx="8214262" cy="1995245"/>
                <a:chOff x="786634" y="2169291"/>
                <a:chExt cx="8214262" cy="1995245"/>
              </a:xfrm>
            </p:grpSpPr>
            <p:grpSp>
              <p:nvGrpSpPr>
                <p:cNvPr id="35" name="moleculeGroup"/>
                <p:cNvGrpSpPr/>
                <p:nvPr/>
              </p:nvGrpSpPr>
              <p:grpSpPr>
                <a:xfrm>
                  <a:off x="786634" y="2630857"/>
                  <a:ext cx="705123" cy="781333"/>
                  <a:chOff x="47500" y="47500"/>
                  <a:chExt cx="812531" cy="938257"/>
                </a:xfrm>
              </p:grpSpPr>
              <p:sp>
                <p:nvSpPr>
                  <p:cNvPr id="54" name="BondLine2"/>
                  <p:cNvSpPr/>
                  <p:nvPr/>
                </p:nvSpPr>
                <p:spPr>
                  <a:xfrm>
                    <a:off x="47500" y="47500"/>
                    <a:ext cx="406265" cy="23456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06265" h="234564">
                        <a:moveTo>
                          <a:pt x="406265" y="0"/>
                        </a:moveTo>
                        <a:lnTo>
                          <a:pt x="0" y="234564"/>
                        </a:lnTo>
                      </a:path>
                    </a:pathLst>
                  </a:custGeom>
                  <a:ln w="9525" cap="rnd">
                    <a:solidFill>
                      <a:srgbClr val="000000">
                        <a:alpha val="100000"/>
                      </a:srgbClr>
                    </a:solidFill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/>
                </p:style>
                <p:txBody>
                  <a:bodyPr/>
                  <a:lstStyle/>
                  <a:p>
                    <a:endParaRPr lang="en-IN" sz="1801"/>
                  </a:p>
                </p:txBody>
              </p:sp>
              <p:sp>
                <p:nvSpPr>
                  <p:cNvPr id="55" name="BondLine3"/>
                  <p:cNvSpPr/>
                  <p:nvPr/>
                </p:nvSpPr>
                <p:spPr>
                  <a:xfrm>
                    <a:off x="141321" y="155839"/>
                    <a:ext cx="312444" cy="18039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12444" h="180394">
                        <a:moveTo>
                          <a:pt x="312444" y="0"/>
                        </a:moveTo>
                        <a:lnTo>
                          <a:pt x="0" y="180394"/>
                        </a:lnTo>
                      </a:path>
                    </a:pathLst>
                  </a:custGeom>
                  <a:ln w="9525" cap="rnd">
                    <a:solidFill>
                      <a:srgbClr val="000000">
                        <a:alpha val="100000"/>
                      </a:srgbClr>
                    </a:solidFill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/>
                </p:style>
                <p:txBody>
                  <a:bodyPr/>
                  <a:lstStyle/>
                  <a:p>
                    <a:endParaRPr lang="en-IN" sz="1801"/>
                  </a:p>
                </p:txBody>
              </p:sp>
              <p:sp>
                <p:nvSpPr>
                  <p:cNvPr id="56" name="BondLine4"/>
                  <p:cNvSpPr/>
                  <p:nvPr/>
                </p:nvSpPr>
                <p:spPr>
                  <a:xfrm>
                    <a:off x="453765" y="47500"/>
                    <a:ext cx="406265" cy="23456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06265" h="234564">
                        <a:moveTo>
                          <a:pt x="0" y="0"/>
                        </a:moveTo>
                        <a:lnTo>
                          <a:pt x="406265" y="234564"/>
                        </a:lnTo>
                      </a:path>
                    </a:pathLst>
                  </a:custGeom>
                  <a:ln w="9525" cap="rnd">
                    <a:solidFill>
                      <a:srgbClr val="000000">
                        <a:alpha val="100000"/>
                      </a:srgbClr>
                    </a:solidFill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/>
                </p:style>
                <p:txBody>
                  <a:bodyPr/>
                  <a:lstStyle/>
                  <a:p>
                    <a:endParaRPr lang="en-IN" sz="1801"/>
                  </a:p>
                </p:txBody>
              </p:sp>
              <p:sp>
                <p:nvSpPr>
                  <p:cNvPr id="57" name="BondLine5"/>
                  <p:cNvSpPr/>
                  <p:nvPr/>
                </p:nvSpPr>
                <p:spPr>
                  <a:xfrm>
                    <a:off x="47500" y="282064"/>
                    <a:ext cx="0" cy="46912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h="469129">
                        <a:moveTo>
                          <a:pt x="0" y="0"/>
                        </a:moveTo>
                        <a:lnTo>
                          <a:pt x="0" y="469129"/>
                        </a:lnTo>
                      </a:path>
                    </a:pathLst>
                  </a:custGeom>
                  <a:ln w="9525" cap="rnd">
                    <a:solidFill>
                      <a:srgbClr val="000000">
                        <a:alpha val="100000"/>
                      </a:srgbClr>
                    </a:solidFill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/>
                </p:style>
                <p:txBody>
                  <a:bodyPr/>
                  <a:lstStyle/>
                  <a:p>
                    <a:endParaRPr lang="en-IN" sz="1801"/>
                  </a:p>
                </p:txBody>
              </p:sp>
              <p:sp>
                <p:nvSpPr>
                  <p:cNvPr id="58" name="BondLine6"/>
                  <p:cNvSpPr/>
                  <p:nvPr/>
                </p:nvSpPr>
                <p:spPr>
                  <a:xfrm>
                    <a:off x="47500" y="751193"/>
                    <a:ext cx="406265" cy="23456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06265" h="234564">
                        <a:moveTo>
                          <a:pt x="0" y="0"/>
                        </a:moveTo>
                        <a:lnTo>
                          <a:pt x="406265" y="234564"/>
                        </a:lnTo>
                      </a:path>
                    </a:pathLst>
                  </a:custGeom>
                  <a:ln w="9525" cap="rnd">
                    <a:solidFill>
                      <a:srgbClr val="000000">
                        <a:alpha val="100000"/>
                      </a:srgbClr>
                    </a:solidFill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/>
                </p:style>
                <p:txBody>
                  <a:bodyPr/>
                  <a:lstStyle/>
                  <a:p>
                    <a:endParaRPr lang="en-IN" sz="1801"/>
                  </a:p>
                </p:txBody>
              </p:sp>
              <p:sp>
                <p:nvSpPr>
                  <p:cNvPr id="59" name="BondLine7"/>
                  <p:cNvSpPr/>
                  <p:nvPr/>
                </p:nvSpPr>
                <p:spPr>
                  <a:xfrm>
                    <a:off x="141321" y="697023"/>
                    <a:ext cx="312444" cy="18039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12444" h="180394">
                        <a:moveTo>
                          <a:pt x="0" y="0"/>
                        </a:moveTo>
                        <a:lnTo>
                          <a:pt x="312444" y="180394"/>
                        </a:lnTo>
                      </a:path>
                    </a:pathLst>
                  </a:custGeom>
                  <a:ln w="9525" cap="rnd">
                    <a:solidFill>
                      <a:srgbClr val="000000">
                        <a:alpha val="100000"/>
                      </a:srgbClr>
                    </a:solidFill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/>
                </p:style>
                <p:txBody>
                  <a:bodyPr/>
                  <a:lstStyle/>
                  <a:p>
                    <a:endParaRPr lang="en-IN" sz="1801"/>
                  </a:p>
                </p:txBody>
              </p:sp>
              <p:sp>
                <p:nvSpPr>
                  <p:cNvPr id="60" name="BondLine8"/>
                  <p:cNvSpPr/>
                  <p:nvPr/>
                </p:nvSpPr>
                <p:spPr>
                  <a:xfrm>
                    <a:off x="453765" y="751193"/>
                    <a:ext cx="406265" cy="23456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06265" h="234564">
                        <a:moveTo>
                          <a:pt x="406265" y="0"/>
                        </a:moveTo>
                        <a:lnTo>
                          <a:pt x="0" y="234564"/>
                        </a:lnTo>
                      </a:path>
                    </a:pathLst>
                  </a:custGeom>
                  <a:ln w="9525" cap="rnd">
                    <a:solidFill>
                      <a:srgbClr val="000000">
                        <a:alpha val="100000"/>
                      </a:srgbClr>
                    </a:solidFill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/>
                </p:style>
                <p:txBody>
                  <a:bodyPr/>
                  <a:lstStyle/>
                  <a:p>
                    <a:endParaRPr lang="en-IN" sz="1801"/>
                  </a:p>
                </p:txBody>
              </p:sp>
              <p:sp>
                <p:nvSpPr>
                  <p:cNvPr id="61" name="BondLine9"/>
                  <p:cNvSpPr/>
                  <p:nvPr/>
                </p:nvSpPr>
                <p:spPr>
                  <a:xfrm>
                    <a:off x="860031" y="282064"/>
                    <a:ext cx="0" cy="46912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h="469129">
                        <a:moveTo>
                          <a:pt x="0" y="0"/>
                        </a:moveTo>
                        <a:lnTo>
                          <a:pt x="0" y="469129"/>
                        </a:lnTo>
                      </a:path>
                    </a:pathLst>
                  </a:custGeom>
                  <a:ln w="9525" cap="rnd">
                    <a:solidFill>
                      <a:srgbClr val="000000">
                        <a:alpha val="100000"/>
                      </a:srgbClr>
                    </a:solidFill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/>
                </p:style>
                <p:txBody>
                  <a:bodyPr/>
                  <a:lstStyle/>
                  <a:p>
                    <a:endParaRPr lang="en-IN" sz="1801"/>
                  </a:p>
                </p:txBody>
              </p:sp>
              <p:sp>
                <p:nvSpPr>
                  <p:cNvPr id="62" name="BondLine10"/>
                  <p:cNvSpPr/>
                  <p:nvPr/>
                </p:nvSpPr>
                <p:spPr>
                  <a:xfrm>
                    <a:off x="766207" y="336235"/>
                    <a:ext cx="0" cy="36078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h="360787">
                        <a:moveTo>
                          <a:pt x="0" y="0"/>
                        </a:moveTo>
                        <a:lnTo>
                          <a:pt x="0" y="360787"/>
                        </a:lnTo>
                      </a:path>
                    </a:pathLst>
                  </a:custGeom>
                  <a:ln w="9525" cap="rnd">
                    <a:solidFill>
                      <a:srgbClr val="000000">
                        <a:alpha val="100000"/>
                      </a:srgbClr>
                    </a:solidFill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/>
                </p:style>
                <p:txBody>
                  <a:bodyPr/>
                  <a:lstStyle/>
                  <a:p>
                    <a:endParaRPr lang="en-IN" sz="1801"/>
                  </a:p>
                </p:txBody>
              </p:sp>
            </p:grpSp>
            <p:grpSp>
              <p:nvGrpSpPr>
                <p:cNvPr id="36" name="Group 35"/>
                <p:cNvGrpSpPr/>
                <p:nvPr/>
              </p:nvGrpSpPr>
              <p:grpSpPr>
                <a:xfrm>
                  <a:off x="1637763" y="2665075"/>
                  <a:ext cx="3177308" cy="1072514"/>
                  <a:chOff x="1825575" y="1759065"/>
                  <a:chExt cx="3660825" cy="1287778"/>
                </a:xfrm>
              </p:grpSpPr>
              <p:cxnSp>
                <p:nvCxnSpPr>
                  <p:cNvPr id="50" name="Straight Arrow Connector 49"/>
                  <p:cNvCxnSpPr/>
                  <p:nvPr/>
                </p:nvCxnSpPr>
                <p:spPr>
                  <a:xfrm>
                    <a:off x="1897039" y="2367426"/>
                    <a:ext cx="3589361" cy="0"/>
                  </a:xfrm>
                  <a:prstGeom prst="straightConnector1">
                    <a:avLst/>
                  </a:prstGeom>
                  <a:ln>
                    <a:tailEnd type="triangle"/>
                  </a:ln>
                </p:spPr>
                <p:style>
                  <a:lnRef idx="3">
                    <a:schemeClr val="dk1"/>
                  </a:lnRef>
                  <a:fillRef idx="0">
                    <a:schemeClr val="dk1"/>
                  </a:fillRef>
                  <a:effectRef idx="2">
                    <a:schemeClr val="dk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51" name="TextBox 50"/>
                  <p:cNvSpPr txBox="1"/>
                  <p:nvPr/>
                </p:nvSpPr>
                <p:spPr>
                  <a:xfrm>
                    <a:off x="1825575" y="1759065"/>
                    <a:ext cx="3588848" cy="638494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IN" sz="24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Conc. HNO</a:t>
                    </a:r>
                    <a:r>
                      <a:rPr lang="en-IN" sz="2400" baseline="-250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3</a:t>
                    </a:r>
                    <a:r>
                      <a:rPr lang="en-IN" sz="24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+H</a:t>
                    </a:r>
                    <a:r>
                      <a:rPr lang="en-IN" sz="2400" baseline="-250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2</a:t>
                    </a:r>
                    <a:r>
                      <a:rPr lang="en-IN" sz="24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SO</a:t>
                    </a:r>
                    <a:r>
                      <a:rPr lang="en-IN" sz="2400" baseline="-250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4</a:t>
                    </a:r>
                  </a:p>
                </p:txBody>
              </p:sp>
              <p:sp>
                <p:nvSpPr>
                  <p:cNvPr id="52" name="TextBox 51"/>
                  <p:cNvSpPr txBox="1"/>
                  <p:nvPr/>
                </p:nvSpPr>
                <p:spPr>
                  <a:xfrm>
                    <a:off x="2595689" y="2408349"/>
                    <a:ext cx="2489663" cy="638494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IN" sz="24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60</a:t>
                    </a:r>
                    <a:r>
                      <a:rPr lang="en-IN" sz="2400" baseline="300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o</a:t>
                    </a:r>
                    <a:r>
                      <a:rPr lang="en-IN" sz="24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C, 10 min.</a:t>
                    </a:r>
                    <a:endParaRPr lang="en-IN" sz="2400" baseline="30000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38" name="moleculeGroup"/>
                <p:cNvGrpSpPr/>
                <p:nvPr/>
              </p:nvGrpSpPr>
              <p:grpSpPr>
                <a:xfrm>
                  <a:off x="5177418" y="2794299"/>
                  <a:ext cx="705123" cy="781333"/>
                  <a:chOff x="47500" y="47500"/>
                  <a:chExt cx="812531" cy="938257"/>
                </a:xfrm>
              </p:grpSpPr>
              <p:sp>
                <p:nvSpPr>
                  <p:cNvPr id="41" name="BondLine2"/>
                  <p:cNvSpPr/>
                  <p:nvPr/>
                </p:nvSpPr>
                <p:spPr>
                  <a:xfrm>
                    <a:off x="47500" y="47500"/>
                    <a:ext cx="406265" cy="23456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06265" h="234564">
                        <a:moveTo>
                          <a:pt x="406265" y="0"/>
                        </a:moveTo>
                        <a:lnTo>
                          <a:pt x="0" y="234564"/>
                        </a:lnTo>
                      </a:path>
                    </a:pathLst>
                  </a:custGeom>
                  <a:ln w="9525" cap="rnd">
                    <a:solidFill>
                      <a:srgbClr val="000000">
                        <a:alpha val="100000"/>
                      </a:srgbClr>
                    </a:solidFill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/>
                </p:style>
                <p:txBody>
                  <a:bodyPr/>
                  <a:lstStyle/>
                  <a:p>
                    <a:endParaRPr lang="en-IN" sz="1801"/>
                  </a:p>
                </p:txBody>
              </p:sp>
              <p:sp>
                <p:nvSpPr>
                  <p:cNvPr id="42" name="BondLine3"/>
                  <p:cNvSpPr/>
                  <p:nvPr/>
                </p:nvSpPr>
                <p:spPr>
                  <a:xfrm>
                    <a:off x="141321" y="155839"/>
                    <a:ext cx="312444" cy="18039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12444" h="180394">
                        <a:moveTo>
                          <a:pt x="312444" y="0"/>
                        </a:moveTo>
                        <a:lnTo>
                          <a:pt x="0" y="180394"/>
                        </a:lnTo>
                      </a:path>
                    </a:pathLst>
                  </a:custGeom>
                  <a:ln w="9525" cap="rnd">
                    <a:solidFill>
                      <a:srgbClr val="000000">
                        <a:alpha val="100000"/>
                      </a:srgbClr>
                    </a:solidFill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/>
                </p:style>
                <p:txBody>
                  <a:bodyPr/>
                  <a:lstStyle/>
                  <a:p>
                    <a:endParaRPr lang="en-IN" sz="1801"/>
                  </a:p>
                </p:txBody>
              </p:sp>
              <p:sp>
                <p:nvSpPr>
                  <p:cNvPr id="43" name="BondLine4"/>
                  <p:cNvSpPr/>
                  <p:nvPr/>
                </p:nvSpPr>
                <p:spPr>
                  <a:xfrm>
                    <a:off x="453765" y="47500"/>
                    <a:ext cx="406265" cy="23456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06265" h="234564">
                        <a:moveTo>
                          <a:pt x="0" y="0"/>
                        </a:moveTo>
                        <a:lnTo>
                          <a:pt x="406265" y="234564"/>
                        </a:lnTo>
                      </a:path>
                    </a:pathLst>
                  </a:custGeom>
                  <a:ln w="9525" cap="rnd">
                    <a:solidFill>
                      <a:srgbClr val="000000">
                        <a:alpha val="100000"/>
                      </a:srgbClr>
                    </a:solidFill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/>
                </p:style>
                <p:txBody>
                  <a:bodyPr/>
                  <a:lstStyle/>
                  <a:p>
                    <a:endParaRPr lang="en-IN" sz="1801"/>
                  </a:p>
                </p:txBody>
              </p:sp>
              <p:sp>
                <p:nvSpPr>
                  <p:cNvPr id="44" name="BondLine5"/>
                  <p:cNvSpPr/>
                  <p:nvPr/>
                </p:nvSpPr>
                <p:spPr>
                  <a:xfrm>
                    <a:off x="47500" y="282064"/>
                    <a:ext cx="0" cy="46912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h="469129">
                        <a:moveTo>
                          <a:pt x="0" y="0"/>
                        </a:moveTo>
                        <a:lnTo>
                          <a:pt x="0" y="469129"/>
                        </a:lnTo>
                      </a:path>
                    </a:pathLst>
                  </a:custGeom>
                  <a:ln w="9525" cap="rnd">
                    <a:solidFill>
                      <a:srgbClr val="000000">
                        <a:alpha val="100000"/>
                      </a:srgbClr>
                    </a:solidFill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/>
                </p:style>
                <p:txBody>
                  <a:bodyPr/>
                  <a:lstStyle/>
                  <a:p>
                    <a:endParaRPr lang="en-IN" sz="1801"/>
                  </a:p>
                </p:txBody>
              </p:sp>
              <p:sp>
                <p:nvSpPr>
                  <p:cNvPr id="45" name="BondLine6"/>
                  <p:cNvSpPr/>
                  <p:nvPr/>
                </p:nvSpPr>
                <p:spPr>
                  <a:xfrm>
                    <a:off x="47500" y="751193"/>
                    <a:ext cx="406265" cy="23456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06265" h="234564">
                        <a:moveTo>
                          <a:pt x="0" y="0"/>
                        </a:moveTo>
                        <a:lnTo>
                          <a:pt x="406265" y="234564"/>
                        </a:lnTo>
                      </a:path>
                    </a:pathLst>
                  </a:custGeom>
                  <a:ln w="9525" cap="rnd">
                    <a:solidFill>
                      <a:srgbClr val="000000">
                        <a:alpha val="100000"/>
                      </a:srgbClr>
                    </a:solidFill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/>
                </p:style>
                <p:txBody>
                  <a:bodyPr/>
                  <a:lstStyle/>
                  <a:p>
                    <a:endParaRPr lang="en-IN" sz="1801"/>
                  </a:p>
                </p:txBody>
              </p:sp>
              <p:sp>
                <p:nvSpPr>
                  <p:cNvPr id="46" name="BondLine7"/>
                  <p:cNvSpPr/>
                  <p:nvPr/>
                </p:nvSpPr>
                <p:spPr>
                  <a:xfrm>
                    <a:off x="141321" y="697023"/>
                    <a:ext cx="312444" cy="18039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12444" h="180394">
                        <a:moveTo>
                          <a:pt x="0" y="0"/>
                        </a:moveTo>
                        <a:lnTo>
                          <a:pt x="312444" y="180394"/>
                        </a:lnTo>
                      </a:path>
                    </a:pathLst>
                  </a:custGeom>
                  <a:ln w="9525" cap="rnd">
                    <a:solidFill>
                      <a:srgbClr val="000000">
                        <a:alpha val="100000"/>
                      </a:srgbClr>
                    </a:solidFill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/>
                </p:style>
                <p:txBody>
                  <a:bodyPr/>
                  <a:lstStyle/>
                  <a:p>
                    <a:endParaRPr lang="en-IN" sz="1801"/>
                  </a:p>
                </p:txBody>
              </p:sp>
              <p:sp>
                <p:nvSpPr>
                  <p:cNvPr id="47" name="BondLine8"/>
                  <p:cNvSpPr/>
                  <p:nvPr/>
                </p:nvSpPr>
                <p:spPr>
                  <a:xfrm>
                    <a:off x="453765" y="751193"/>
                    <a:ext cx="406265" cy="23456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06265" h="234564">
                        <a:moveTo>
                          <a:pt x="406265" y="0"/>
                        </a:moveTo>
                        <a:lnTo>
                          <a:pt x="0" y="234564"/>
                        </a:lnTo>
                      </a:path>
                    </a:pathLst>
                  </a:custGeom>
                  <a:ln w="9525" cap="rnd">
                    <a:solidFill>
                      <a:srgbClr val="000000">
                        <a:alpha val="100000"/>
                      </a:srgbClr>
                    </a:solidFill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/>
                </p:style>
                <p:txBody>
                  <a:bodyPr/>
                  <a:lstStyle/>
                  <a:p>
                    <a:endParaRPr lang="en-IN" sz="1801"/>
                  </a:p>
                </p:txBody>
              </p:sp>
              <p:sp>
                <p:nvSpPr>
                  <p:cNvPr id="48" name="BondLine9"/>
                  <p:cNvSpPr/>
                  <p:nvPr/>
                </p:nvSpPr>
                <p:spPr>
                  <a:xfrm>
                    <a:off x="860031" y="282064"/>
                    <a:ext cx="0" cy="46912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h="469129">
                        <a:moveTo>
                          <a:pt x="0" y="0"/>
                        </a:moveTo>
                        <a:lnTo>
                          <a:pt x="0" y="469129"/>
                        </a:lnTo>
                      </a:path>
                    </a:pathLst>
                  </a:custGeom>
                  <a:ln w="9525" cap="rnd">
                    <a:solidFill>
                      <a:srgbClr val="000000">
                        <a:alpha val="100000"/>
                      </a:srgbClr>
                    </a:solidFill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/>
                </p:style>
                <p:txBody>
                  <a:bodyPr/>
                  <a:lstStyle/>
                  <a:p>
                    <a:endParaRPr lang="en-IN" sz="1801"/>
                  </a:p>
                </p:txBody>
              </p:sp>
              <p:sp>
                <p:nvSpPr>
                  <p:cNvPr id="49" name="BondLine10"/>
                  <p:cNvSpPr/>
                  <p:nvPr/>
                </p:nvSpPr>
                <p:spPr>
                  <a:xfrm>
                    <a:off x="766207" y="336235"/>
                    <a:ext cx="0" cy="36078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h="360787">
                        <a:moveTo>
                          <a:pt x="0" y="0"/>
                        </a:moveTo>
                        <a:lnTo>
                          <a:pt x="0" y="360787"/>
                        </a:lnTo>
                      </a:path>
                    </a:pathLst>
                  </a:custGeom>
                  <a:ln w="9525" cap="rnd">
                    <a:solidFill>
                      <a:srgbClr val="000000">
                        <a:alpha val="100000"/>
                      </a:srgbClr>
                    </a:solidFill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/>
                </p:style>
                <p:txBody>
                  <a:bodyPr/>
                  <a:lstStyle/>
                  <a:p>
                    <a:endParaRPr lang="en-IN" sz="1801"/>
                  </a:p>
                </p:txBody>
              </p:sp>
            </p:grpSp>
            <p:cxnSp>
              <p:nvCxnSpPr>
                <p:cNvPr id="39" name="Straight Connector 38"/>
                <p:cNvCxnSpPr/>
                <p:nvPr/>
              </p:nvCxnSpPr>
              <p:spPr>
                <a:xfrm flipV="1">
                  <a:off x="5524758" y="2630857"/>
                  <a:ext cx="0" cy="163442"/>
                </a:xfrm>
                <a:prstGeom prst="line">
                  <a:avLst/>
                </a:prstGeom>
                <a:ln w="9525"/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40" name="TextBox 39"/>
                <p:cNvSpPr txBox="1"/>
                <p:nvPr/>
              </p:nvSpPr>
              <p:spPr>
                <a:xfrm>
                  <a:off x="5234828" y="2270833"/>
                  <a:ext cx="637473" cy="42555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IN" sz="1801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CH</a:t>
                  </a:r>
                  <a:r>
                    <a:rPr lang="en-IN" sz="1801" baseline="-25000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3</a:t>
                  </a:r>
                </a:p>
              </p:txBody>
            </p:sp>
            <p:cxnSp>
              <p:nvCxnSpPr>
                <p:cNvPr id="63" name="Straight Connector 62"/>
                <p:cNvCxnSpPr/>
                <p:nvPr/>
              </p:nvCxnSpPr>
              <p:spPr>
                <a:xfrm flipV="1">
                  <a:off x="1135827" y="2453077"/>
                  <a:ext cx="0" cy="163442"/>
                </a:xfrm>
                <a:prstGeom prst="line">
                  <a:avLst/>
                </a:prstGeom>
                <a:ln w="9525"/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129" name="TextBox 128"/>
                <p:cNvSpPr txBox="1"/>
                <p:nvPr/>
              </p:nvSpPr>
              <p:spPr>
                <a:xfrm>
                  <a:off x="5926543" y="2466167"/>
                  <a:ext cx="651029" cy="42555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IN" sz="1801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NO</a:t>
                  </a:r>
                  <a:r>
                    <a:rPr lang="en-IN" sz="1801" baseline="-25000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2</a:t>
                  </a:r>
                </a:p>
              </p:txBody>
            </p:sp>
            <p:cxnSp>
              <p:nvCxnSpPr>
                <p:cNvPr id="127" name="Straight Connector 126"/>
                <p:cNvCxnSpPr/>
                <p:nvPr/>
              </p:nvCxnSpPr>
              <p:spPr>
                <a:xfrm flipV="1">
                  <a:off x="5877731" y="2846110"/>
                  <a:ext cx="183109" cy="143523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grpSp>
              <p:nvGrpSpPr>
                <p:cNvPr id="169" name="Group 168"/>
                <p:cNvGrpSpPr/>
                <p:nvPr/>
              </p:nvGrpSpPr>
              <p:grpSpPr>
                <a:xfrm>
                  <a:off x="8188469" y="2169291"/>
                  <a:ext cx="812427" cy="1995245"/>
                  <a:chOff x="4358253" y="4121967"/>
                  <a:chExt cx="812427" cy="1995245"/>
                </a:xfrm>
              </p:grpSpPr>
              <p:grpSp>
                <p:nvGrpSpPr>
                  <p:cNvPr id="168" name="Group 167"/>
                  <p:cNvGrpSpPr/>
                  <p:nvPr/>
                </p:nvGrpSpPr>
                <p:grpSpPr>
                  <a:xfrm>
                    <a:off x="4768141" y="4517000"/>
                    <a:ext cx="0" cy="1265036"/>
                    <a:chOff x="4768141" y="4517000"/>
                    <a:chExt cx="0" cy="1265036"/>
                  </a:xfrm>
                </p:grpSpPr>
                <p:cxnSp>
                  <p:nvCxnSpPr>
                    <p:cNvPr id="159" name="Straight Connector 158"/>
                    <p:cNvCxnSpPr/>
                    <p:nvPr/>
                  </p:nvCxnSpPr>
                  <p:spPr>
                    <a:xfrm flipV="1">
                      <a:off x="4768141" y="4517000"/>
                      <a:ext cx="0" cy="163442"/>
                    </a:xfrm>
                    <a:prstGeom prst="line">
                      <a:avLst/>
                    </a:prstGeom>
                    <a:ln w="9525"/>
                  </p:spPr>
                  <p:style>
                    <a:lnRef idx="3">
                      <a:schemeClr val="dk1"/>
                    </a:lnRef>
                    <a:fillRef idx="0">
                      <a:schemeClr val="dk1"/>
                    </a:fillRef>
                    <a:effectRef idx="2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1" name="Straight Connector 160"/>
                    <p:cNvCxnSpPr/>
                    <p:nvPr/>
                  </p:nvCxnSpPr>
                  <p:spPr>
                    <a:xfrm flipV="1">
                      <a:off x="4768141" y="5618594"/>
                      <a:ext cx="0" cy="163442"/>
                    </a:xfrm>
                    <a:prstGeom prst="line">
                      <a:avLst/>
                    </a:prstGeom>
                    <a:ln w="9525"/>
                  </p:spPr>
                  <p:style>
                    <a:lnRef idx="3">
                      <a:schemeClr val="dk1"/>
                    </a:lnRef>
                    <a:fillRef idx="0">
                      <a:schemeClr val="dk1"/>
                    </a:fillRef>
                    <a:effectRef idx="2">
                      <a:schemeClr val="dk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6" name="Group 165"/>
                  <p:cNvGrpSpPr/>
                  <p:nvPr/>
                </p:nvGrpSpPr>
                <p:grpSpPr>
                  <a:xfrm>
                    <a:off x="4358253" y="4121967"/>
                    <a:ext cx="812427" cy="1995245"/>
                    <a:chOff x="4358253" y="4121967"/>
                    <a:chExt cx="812427" cy="1995245"/>
                  </a:xfrm>
                </p:grpSpPr>
                <p:sp>
                  <p:nvSpPr>
                    <p:cNvPr id="158" name="TextBox 157"/>
                    <p:cNvSpPr txBox="1"/>
                    <p:nvPr/>
                  </p:nvSpPr>
                  <p:spPr>
                    <a:xfrm>
                      <a:off x="4514019" y="4121967"/>
                      <a:ext cx="637473" cy="425559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IN" sz="180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</a:t>
                      </a:r>
                      <a:r>
                        <a:rPr lang="en-IN" sz="1801" baseline="-25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p:txBody>
                </p:sp>
                <p:sp>
                  <p:nvSpPr>
                    <p:cNvPr id="162" name="TextBox 161"/>
                    <p:cNvSpPr txBox="1"/>
                    <p:nvPr/>
                  </p:nvSpPr>
                  <p:spPr>
                    <a:xfrm>
                      <a:off x="4473969" y="5691653"/>
                      <a:ext cx="651029" cy="425559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IN" sz="180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r>
                        <a:rPr lang="en-IN" sz="1801" baseline="-25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p:txBody>
                </p:sp>
                <p:grpSp>
                  <p:nvGrpSpPr>
                    <p:cNvPr id="140" name="moleculeGroup"/>
                    <p:cNvGrpSpPr/>
                    <p:nvPr/>
                  </p:nvGrpSpPr>
                  <p:grpSpPr>
                    <a:xfrm>
                      <a:off x="4358253" y="4680442"/>
                      <a:ext cx="812427" cy="938153"/>
                      <a:chOff x="47500" y="47500"/>
                      <a:chExt cx="812531" cy="938257"/>
                    </a:xfrm>
                  </p:grpSpPr>
                  <p:sp>
                    <p:nvSpPr>
                      <p:cNvPr id="141" name="BondLine2"/>
                      <p:cNvSpPr/>
                      <p:nvPr/>
                    </p:nvSpPr>
                    <p:spPr>
                      <a:xfrm>
                        <a:off x="47500" y="47500"/>
                        <a:ext cx="406265" cy="234564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406265" h="234564">
                            <a:moveTo>
                              <a:pt x="406265" y="0"/>
                            </a:moveTo>
                            <a:lnTo>
                              <a:pt x="0" y="234564"/>
                            </a:lnTo>
                          </a:path>
                        </a:pathLst>
                      </a:custGeom>
                      <a:ln w="9525" cap="rnd">
                        <a:solidFill>
                          <a:srgbClr val="000000">
                            <a:alpha val="100000"/>
                          </a:srgbClr>
                        </a:solidFill>
                      </a:ln>
                    </p:spPr>
                    <p:style>
                      <a:lnRef idx="0">
                        <a:scrgbClr r="0" g="0" b="0"/>
                      </a:lnRef>
                      <a:fillRef idx="0">
                        <a:scrgbClr r="0" g="0" b="0"/>
                      </a:fillRef>
                      <a:effectRef idx="0">
                        <a:scrgbClr r="0" g="0" b="0"/>
                      </a:effectRef>
                      <a:fontRef idx="minor"/>
                    </p:style>
                    <p:txBody>
                      <a:bodyPr/>
                      <a:lstStyle/>
                      <a:p>
                        <a:endParaRPr lang="en-IN" sz="1801"/>
                      </a:p>
                    </p:txBody>
                  </p:sp>
                  <p:sp>
                    <p:nvSpPr>
                      <p:cNvPr id="142" name="BondLine3"/>
                      <p:cNvSpPr/>
                      <p:nvPr/>
                    </p:nvSpPr>
                    <p:spPr>
                      <a:xfrm>
                        <a:off x="141321" y="155839"/>
                        <a:ext cx="312444" cy="180394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312444" h="180394">
                            <a:moveTo>
                              <a:pt x="312444" y="0"/>
                            </a:moveTo>
                            <a:lnTo>
                              <a:pt x="0" y="180394"/>
                            </a:lnTo>
                          </a:path>
                        </a:pathLst>
                      </a:custGeom>
                      <a:ln w="9525" cap="rnd">
                        <a:solidFill>
                          <a:srgbClr val="000000">
                            <a:alpha val="100000"/>
                          </a:srgbClr>
                        </a:solidFill>
                      </a:ln>
                    </p:spPr>
                    <p:style>
                      <a:lnRef idx="0">
                        <a:scrgbClr r="0" g="0" b="0"/>
                      </a:lnRef>
                      <a:fillRef idx="0">
                        <a:scrgbClr r="0" g="0" b="0"/>
                      </a:fillRef>
                      <a:effectRef idx="0">
                        <a:scrgbClr r="0" g="0" b="0"/>
                      </a:effectRef>
                      <a:fontRef idx="minor"/>
                    </p:style>
                    <p:txBody>
                      <a:bodyPr/>
                      <a:lstStyle/>
                      <a:p>
                        <a:endParaRPr lang="en-IN" sz="1801"/>
                      </a:p>
                    </p:txBody>
                  </p:sp>
                  <p:sp>
                    <p:nvSpPr>
                      <p:cNvPr id="143" name="BondLine4"/>
                      <p:cNvSpPr/>
                      <p:nvPr/>
                    </p:nvSpPr>
                    <p:spPr>
                      <a:xfrm>
                        <a:off x="453765" y="47500"/>
                        <a:ext cx="406265" cy="234564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406265" h="234564">
                            <a:moveTo>
                              <a:pt x="0" y="0"/>
                            </a:moveTo>
                            <a:lnTo>
                              <a:pt x="406265" y="234564"/>
                            </a:lnTo>
                          </a:path>
                        </a:pathLst>
                      </a:custGeom>
                      <a:ln w="9525" cap="rnd">
                        <a:solidFill>
                          <a:srgbClr val="000000">
                            <a:alpha val="100000"/>
                          </a:srgbClr>
                        </a:solidFill>
                      </a:ln>
                    </p:spPr>
                    <p:style>
                      <a:lnRef idx="0">
                        <a:scrgbClr r="0" g="0" b="0"/>
                      </a:lnRef>
                      <a:fillRef idx="0">
                        <a:scrgbClr r="0" g="0" b="0"/>
                      </a:fillRef>
                      <a:effectRef idx="0">
                        <a:scrgbClr r="0" g="0" b="0"/>
                      </a:effectRef>
                      <a:fontRef idx="minor"/>
                    </p:style>
                    <p:txBody>
                      <a:bodyPr/>
                      <a:lstStyle/>
                      <a:p>
                        <a:endParaRPr lang="en-IN" sz="1801"/>
                      </a:p>
                    </p:txBody>
                  </p:sp>
                  <p:sp>
                    <p:nvSpPr>
                      <p:cNvPr id="144" name="BondLine5"/>
                      <p:cNvSpPr/>
                      <p:nvPr/>
                    </p:nvSpPr>
                    <p:spPr>
                      <a:xfrm>
                        <a:off x="47500" y="282064"/>
                        <a:ext cx="0" cy="469129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h="469129">
                            <a:moveTo>
                              <a:pt x="0" y="0"/>
                            </a:moveTo>
                            <a:lnTo>
                              <a:pt x="0" y="469129"/>
                            </a:lnTo>
                          </a:path>
                        </a:pathLst>
                      </a:custGeom>
                      <a:ln w="9525" cap="rnd">
                        <a:solidFill>
                          <a:srgbClr val="000000">
                            <a:alpha val="100000"/>
                          </a:srgbClr>
                        </a:solidFill>
                      </a:ln>
                    </p:spPr>
                    <p:style>
                      <a:lnRef idx="0">
                        <a:scrgbClr r="0" g="0" b="0"/>
                      </a:lnRef>
                      <a:fillRef idx="0">
                        <a:scrgbClr r="0" g="0" b="0"/>
                      </a:fillRef>
                      <a:effectRef idx="0">
                        <a:scrgbClr r="0" g="0" b="0"/>
                      </a:effectRef>
                      <a:fontRef idx="minor"/>
                    </p:style>
                    <p:txBody>
                      <a:bodyPr/>
                      <a:lstStyle/>
                      <a:p>
                        <a:endParaRPr lang="en-IN" sz="1801"/>
                      </a:p>
                    </p:txBody>
                  </p:sp>
                  <p:sp>
                    <p:nvSpPr>
                      <p:cNvPr id="145" name="BondLine6"/>
                      <p:cNvSpPr/>
                      <p:nvPr/>
                    </p:nvSpPr>
                    <p:spPr>
                      <a:xfrm>
                        <a:off x="47500" y="751193"/>
                        <a:ext cx="406265" cy="234564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406265" h="234564">
                            <a:moveTo>
                              <a:pt x="0" y="0"/>
                            </a:moveTo>
                            <a:lnTo>
                              <a:pt x="406265" y="234564"/>
                            </a:lnTo>
                          </a:path>
                        </a:pathLst>
                      </a:custGeom>
                      <a:ln w="9525" cap="rnd">
                        <a:solidFill>
                          <a:srgbClr val="000000">
                            <a:alpha val="100000"/>
                          </a:srgbClr>
                        </a:solidFill>
                      </a:ln>
                    </p:spPr>
                    <p:style>
                      <a:lnRef idx="0">
                        <a:scrgbClr r="0" g="0" b="0"/>
                      </a:lnRef>
                      <a:fillRef idx="0">
                        <a:scrgbClr r="0" g="0" b="0"/>
                      </a:fillRef>
                      <a:effectRef idx="0">
                        <a:scrgbClr r="0" g="0" b="0"/>
                      </a:effectRef>
                      <a:fontRef idx="minor"/>
                    </p:style>
                    <p:txBody>
                      <a:bodyPr/>
                      <a:lstStyle/>
                      <a:p>
                        <a:endParaRPr lang="en-IN" sz="1801"/>
                      </a:p>
                    </p:txBody>
                  </p:sp>
                  <p:sp>
                    <p:nvSpPr>
                      <p:cNvPr id="146" name="BondLine7"/>
                      <p:cNvSpPr/>
                      <p:nvPr/>
                    </p:nvSpPr>
                    <p:spPr>
                      <a:xfrm>
                        <a:off x="141321" y="697023"/>
                        <a:ext cx="312444" cy="180394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312444" h="180394">
                            <a:moveTo>
                              <a:pt x="0" y="0"/>
                            </a:moveTo>
                            <a:lnTo>
                              <a:pt x="312444" y="180394"/>
                            </a:lnTo>
                          </a:path>
                        </a:pathLst>
                      </a:custGeom>
                      <a:ln w="9525" cap="rnd">
                        <a:solidFill>
                          <a:srgbClr val="000000">
                            <a:alpha val="100000"/>
                          </a:srgbClr>
                        </a:solidFill>
                      </a:ln>
                    </p:spPr>
                    <p:style>
                      <a:lnRef idx="0">
                        <a:scrgbClr r="0" g="0" b="0"/>
                      </a:lnRef>
                      <a:fillRef idx="0">
                        <a:scrgbClr r="0" g="0" b="0"/>
                      </a:fillRef>
                      <a:effectRef idx="0">
                        <a:scrgbClr r="0" g="0" b="0"/>
                      </a:effectRef>
                      <a:fontRef idx="minor"/>
                    </p:style>
                    <p:txBody>
                      <a:bodyPr/>
                      <a:lstStyle/>
                      <a:p>
                        <a:endParaRPr lang="en-IN" sz="1801"/>
                      </a:p>
                    </p:txBody>
                  </p:sp>
                  <p:sp>
                    <p:nvSpPr>
                      <p:cNvPr id="147" name="BondLine8"/>
                      <p:cNvSpPr/>
                      <p:nvPr/>
                    </p:nvSpPr>
                    <p:spPr>
                      <a:xfrm>
                        <a:off x="453765" y="751193"/>
                        <a:ext cx="406265" cy="234564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406265" h="234564">
                            <a:moveTo>
                              <a:pt x="406265" y="0"/>
                            </a:moveTo>
                            <a:lnTo>
                              <a:pt x="0" y="234564"/>
                            </a:lnTo>
                          </a:path>
                        </a:pathLst>
                      </a:custGeom>
                      <a:ln w="9525" cap="rnd">
                        <a:solidFill>
                          <a:srgbClr val="000000">
                            <a:alpha val="100000"/>
                          </a:srgbClr>
                        </a:solidFill>
                      </a:ln>
                    </p:spPr>
                    <p:style>
                      <a:lnRef idx="0">
                        <a:scrgbClr r="0" g="0" b="0"/>
                      </a:lnRef>
                      <a:fillRef idx="0">
                        <a:scrgbClr r="0" g="0" b="0"/>
                      </a:fillRef>
                      <a:effectRef idx="0">
                        <a:scrgbClr r="0" g="0" b="0"/>
                      </a:effectRef>
                      <a:fontRef idx="minor"/>
                    </p:style>
                    <p:txBody>
                      <a:bodyPr/>
                      <a:lstStyle/>
                      <a:p>
                        <a:endParaRPr lang="en-IN" sz="1801"/>
                      </a:p>
                    </p:txBody>
                  </p:sp>
                  <p:sp>
                    <p:nvSpPr>
                      <p:cNvPr id="148" name="BondLine9"/>
                      <p:cNvSpPr/>
                      <p:nvPr/>
                    </p:nvSpPr>
                    <p:spPr>
                      <a:xfrm>
                        <a:off x="860031" y="282064"/>
                        <a:ext cx="0" cy="469129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h="469129">
                            <a:moveTo>
                              <a:pt x="0" y="0"/>
                            </a:moveTo>
                            <a:lnTo>
                              <a:pt x="0" y="469129"/>
                            </a:lnTo>
                          </a:path>
                        </a:pathLst>
                      </a:custGeom>
                      <a:ln w="9525" cap="rnd">
                        <a:solidFill>
                          <a:srgbClr val="000000">
                            <a:alpha val="100000"/>
                          </a:srgbClr>
                        </a:solidFill>
                      </a:ln>
                    </p:spPr>
                    <p:style>
                      <a:lnRef idx="0">
                        <a:scrgbClr r="0" g="0" b="0"/>
                      </a:lnRef>
                      <a:fillRef idx="0">
                        <a:scrgbClr r="0" g="0" b="0"/>
                      </a:fillRef>
                      <a:effectRef idx="0">
                        <a:scrgbClr r="0" g="0" b="0"/>
                      </a:effectRef>
                      <a:fontRef idx="minor"/>
                    </p:style>
                    <p:txBody>
                      <a:bodyPr/>
                      <a:lstStyle/>
                      <a:p>
                        <a:endParaRPr lang="en-IN" sz="1801"/>
                      </a:p>
                    </p:txBody>
                  </p:sp>
                  <p:sp>
                    <p:nvSpPr>
                      <p:cNvPr id="149" name="BondLine10"/>
                      <p:cNvSpPr/>
                      <p:nvPr/>
                    </p:nvSpPr>
                    <p:spPr>
                      <a:xfrm>
                        <a:off x="766207" y="336235"/>
                        <a:ext cx="0" cy="360787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h="360787">
                            <a:moveTo>
                              <a:pt x="0" y="0"/>
                            </a:moveTo>
                            <a:lnTo>
                              <a:pt x="0" y="360787"/>
                            </a:lnTo>
                          </a:path>
                        </a:pathLst>
                      </a:custGeom>
                      <a:ln w="9525" cap="rnd">
                        <a:solidFill>
                          <a:srgbClr val="000000">
                            <a:alpha val="100000"/>
                          </a:srgbClr>
                        </a:solidFill>
                      </a:ln>
                    </p:spPr>
                    <p:style>
                      <a:lnRef idx="0">
                        <a:scrgbClr r="0" g="0" b="0"/>
                      </a:lnRef>
                      <a:fillRef idx="0">
                        <a:scrgbClr r="0" g="0" b="0"/>
                      </a:fillRef>
                      <a:effectRef idx="0">
                        <a:scrgbClr r="0" g="0" b="0"/>
                      </a:effectRef>
                      <a:fontRef idx="minor"/>
                    </p:style>
                    <p:txBody>
                      <a:bodyPr/>
                      <a:lstStyle/>
                      <a:p>
                        <a:endParaRPr lang="en-IN" sz="1801"/>
                      </a:p>
                    </p:txBody>
                  </p:sp>
                </p:grpSp>
              </p:grpSp>
            </p:grpSp>
            <p:grpSp>
              <p:nvGrpSpPr>
                <p:cNvPr id="167" name="Group 166"/>
                <p:cNvGrpSpPr/>
                <p:nvPr/>
              </p:nvGrpSpPr>
              <p:grpSpPr>
                <a:xfrm>
                  <a:off x="6537183" y="2190621"/>
                  <a:ext cx="1665607" cy="1652131"/>
                  <a:chOff x="1966722" y="4121966"/>
                  <a:chExt cx="1665607" cy="1652131"/>
                </a:xfrm>
              </p:grpSpPr>
              <p:cxnSp>
                <p:nvCxnSpPr>
                  <p:cNvPr id="152" name="Straight Connector 151"/>
                  <p:cNvCxnSpPr/>
                  <p:nvPr/>
                </p:nvCxnSpPr>
                <p:spPr>
                  <a:xfrm flipV="1">
                    <a:off x="2374433" y="4517000"/>
                    <a:ext cx="0" cy="163442"/>
                  </a:xfrm>
                  <a:prstGeom prst="line">
                    <a:avLst/>
                  </a:prstGeom>
                  <a:ln w="9525"/>
                </p:spPr>
                <p:style>
                  <a:lnRef idx="3">
                    <a:schemeClr val="dk1"/>
                  </a:lnRef>
                  <a:fillRef idx="0">
                    <a:schemeClr val="dk1"/>
                  </a:fillRef>
                  <a:effectRef idx="2">
                    <a:schemeClr val="dk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65" name="Group 164"/>
                  <p:cNvGrpSpPr/>
                  <p:nvPr/>
                </p:nvGrpSpPr>
                <p:grpSpPr>
                  <a:xfrm>
                    <a:off x="1966722" y="4121966"/>
                    <a:ext cx="1665607" cy="1652131"/>
                    <a:chOff x="1966722" y="4121966"/>
                    <a:chExt cx="1665607" cy="1652131"/>
                  </a:xfrm>
                </p:grpSpPr>
                <p:sp>
                  <p:nvSpPr>
                    <p:cNvPr id="150" name="TextBox 149"/>
                    <p:cNvSpPr txBox="1"/>
                    <p:nvPr/>
                  </p:nvSpPr>
                  <p:spPr>
                    <a:xfrm>
                      <a:off x="2120312" y="4121966"/>
                      <a:ext cx="637473" cy="425559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IN" sz="180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</a:t>
                      </a:r>
                      <a:r>
                        <a:rPr lang="en-IN" sz="1801" baseline="-25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p:txBody>
                </p:sp>
                <p:sp>
                  <p:nvSpPr>
                    <p:cNvPr id="151" name="TextBox 150"/>
                    <p:cNvSpPr txBox="1"/>
                    <p:nvPr/>
                  </p:nvSpPr>
                  <p:spPr>
                    <a:xfrm>
                      <a:off x="2981300" y="5348538"/>
                      <a:ext cx="651029" cy="425559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IN" sz="180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r>
                        <a:rPr lang="en-IN" sz="1801" baseline="-25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p:txBody>
                </p:sp>
                <p:grpSp>
                  <p:nvGrpSpPr>
                    <p:cNvPr id="130" name="moleculeGroup"/>
                    <p:cNvGrpSpPr/>
                    <p:nvPr/>
                  </p:nvGrpSpPr>
                  <p:grpSpPr>
                    <a:xfrm>
                      <a:off x="1966722" y="4680442"/>
                      <a:ext cx="812427" cy="938153"/>
                      <a:chOff x="47500" y="47500"/>
                      <a:chExt cx="812531" cy="938257"/>
                    </a:xfrm>
                  </p:grpSpPr>
                  <p:sp>
                    <p:nvSpPr>
                      <p:cNvPr id="131" name="BondLine2"/>
                      <p:cNvSpPr/>
                      <p:nvPr/>
                    </p:nvSpPr>
                    <p:spPr>
                      <a:xfrm>
                        <a:off x="47500" y="47500"/>
                        <a:ext cx="406265" cy="234564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406265" h="234564">
                            <a:moveTo>
                              <a:pt x="406265" y="0"/>
                            </a:moveTo>
                            <a:lnTo>
                              <a:pt x="0" y="234564"/>
                            </a:lnTo>
                          </a:path>
                        </a:pathLst>
                      </a:custGeom>
                      <a:ln w="9525" cap="rnd">
                        <a:solidFill>
                          <a:srgbClr val="000000">
                            <a:alpha val="100000"/>
                          </a:srgbClr>
                        </a:solidFill>
                      </a:ln>
                    </p:spPr>
                    <p:style>
                      <a:lnRef idx="0">
                        <a:scrgbClr r="0" g="0" b="0"/>
                      </a:lnRef>
                      <a:fillRef idx="0">
                        <a:scrgbClr r="0" g="0" b="0"/>
                      </a:fillRef>
                      <a:effectRef idx="0">
                        <a:scrgbClr r="0" g="0" b="0"/>
                      </a:effectRef>
                      <a:fontRef idx="minor"/>
                    </p:style>
                    <p:txBody>
                      <a:bodyPr/>
                      <a:lstStyle/>
                      <a:p>
                        <a:endParaRPr lang="en-IN" sz="1801"/>
                      </a:p>
                    </p:txBody>
                  </p:sp>
                  <p:sp>
                    <p:nvSpPr>
                      <p:cNvPr id="132" name="BondLine3"/>
                      <p:cNvSpPr/>
                      <p:nvPr/>
                    </p:nvSpPr>
                    <p:spPr>
                      <a:xfrm>
                        <a:off x="141321" y="155839"/>
                        <a:ext cx="312444" cy="180394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312444" h="180394">
                            <a:moveTo>
                              <a:pt x="312444" y="0"/>
                            </a:moveTo>
                            <a:lnTo>
                              <a:pt x="0" y="180394"/>
                            </a:lnTo>
                          </a:path>
                        </a:pathLst>
                      </a:custGeom>
                      <a:ln w="9525" cap="rnd">
                        <a:solidFill>
                          <a:srgbClr val="000000">
                            <a:alpha val="100000"/>
                          </a:srgbClr>
                        </a:solidFill>
                      </a:ln>
                    </p:spPr>
                    <p:style>
                      <a:lnRef idx="0">
                        <a:scrgbClr r="0" g="0" b="0"/>
                      </a:lnRef>
                      <a:fillRef idx="0">
                        <a:scrgbClr r="0" g="0" b="0"/>
                      </a:fillRef>
                      <a:effectRef idx="0">
                        <a:scrgbClr r="0" g="0" b="0"/>
                      </a:effectRef>
                      <a:fontRef idx="minor"/>
                    </p:style>
                    <p:txBody>
                      <a:bodyPr/>
                      <a:lstStyle/>
                      <a:p>
                        <a:endParaRPr lang="en-IN" sz="1801"/>
                      </a:p>
                    </p:txBody>
                  </p:sp>
                  <p:sp>
                    <p:nvSpPr>
                      <p:cNvPr id="133" name="BondLine4"/>
                      <p:cNvSpPr/>
                      <p:nvPr/>
                    </p:nvSpPr>
                    <p:spPr>
                      <a:xfrm>
                        <a:off x="453765" y="47500"/>
                        <a:ext cx="406265" cy="234564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406265" h="234564">
                            <a:moveTo>
                              <a:pt x="0" y="0"/>
                            </a:moveTo>
                            <a:lnTo>
                              <a:pt x="406265" y="234564"/>
                            </a:lnTo>
                          </a:path>
                        </a:pathLst>
                      </a:custGeom>
                      <a:ln w="9525" cap="rnd">
                        <a:solidFill>
                          <a:srgbClr val="000000">
                            <a:alpha val="100000"/>
                          </a:srgbClr>
                        </a:solidFill>
                      </a:ln>
                    </p:spPr>
                    <p:style>
                      <a:lnRef idx="0">
                        <a:scrgbClr r="0" g="0" b="0"/>
                      </a:lnRef>
                      <a:fillRef idx="0">
                        <a:scrgbClr r="0" g="0" b="0"/>
                      </a:fillRef>
                      <a:effectRef idx="0">
                        <a:scrgbClr r="0" g="0" b="0"/>
                      </a:effectRef>
                      <a:fontRef idx="minor"/>
                    </p:style>
                    <p:txBody>
                      <a:bodyPr/>
                      <a:lstStyle/>
                      <a:p>
                        <a:endParaRPr lang="en-IN" sz="1801"/>
                      </a:p>
                    </p:txBody>
                  </p:sp>
                  <p:sp>
                    <p:nvSpPr>
                      <p:cNvPr id="134" name="BondLine5"/>
                      <p:cNvSpPr/>
                      <p:nvPr/>
                    </p:nvSpPr>
                    <p:spPr>
                      <a:xfrm>
                        <a:off x="47500" y="282064"/>
                        <a:ext cx="0" cy="469129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h="469129">
                            <a:moveTo>
                              <a:pt x="0" y="0"/>
                            </a:moveTo>
                            <a:lnTo>
                              <a:pt x="0" y="469129"/>
                            </a:lnTo>
                          </a:path>
                        </a:pathLst>
                      </a:custGeom>
                      <a:ln w="9525" cap="rnd">
                        <a:solidFill>
                          <a:srgbClr val="000000">
                            <a:alpha val="100000"/>
                          </a:srgbClr>
                        </a:solidFill>
                      </a:ln>
                    </p:spPr>
                    <p:style>
                      <a:lnRef idx="0">
                        <a:scrgbClr r="0" g="0" b="0"/>
                      </a:lnRef>
                      <a:fillRef idx="0">
                        <a:scrgbClr r="0" g="0" b="0"/>
                      </a:fillRef>
                      <a:effectRef idx="0">
                        <a:scrgbClr r="0" g="0" b="0"/>
                      </a:effectRef>
                      <a:fontRef idx="minor"/>
                    </p:style>
                    <p:txBody>
                      <a:bodyPr/>
                      <a:lstStyle/>
                      <a:p>
                        <a:endParaRPr lang="en-IN" sz="1801"/>
                      </a:p>
                    </p:txBody>
                  </p:sp>
                  <p:sp>
                    <p:nvSpPr>
                      <p:cNvPr id="135" name="BondLine6"/>
                      <p:cNvSpPr/>
                      <p:nvPr/>
                    </p:nvSpPr>
                    <p:spPr>
                      <a:xfrm>
                        <a:off x="47500" y="751193"/>
                        <a:ext cx="406265" cy="234564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406265" h="234564">
                            <a:moveTo>
                              <a:pt x="0" y="0"/>
                            </a:moveTo>
                            <a:lnTo>
                              <a:pt x="406265" y="234564"/>
                            </a:lnTo>
                          </a:path>
                        </a:pathLst>
                      </a:custGeom>
                      <a:ln w="9525" cap="rnd">
                        <a:solidFill>
                          <a:srgbClr val="000000">
                            <a:alpha val="100000"/>
                          </a:srgbClr>
                        </a:solidFill>
                      </a:ln>
                    </p:spPr>
                    <p:style>
                      <a:lnRef idx="0">
                        <a:scrgbClr r="0" g="0" b="0"/>
                      </a:lnRef>
                      <a:fillRef idx="0">
                        <a:scrgbClr r="0" g="0" b="0"/>
                      </a:fillRef>
                      <a:effectRef idx="0">
                        <a:scrgbClr r="0" g="0" b="0"/>
                      </a:effectRef>
                      <a:fontRef idx="minor"/>
                    </p:style>
                    <p:txBody>
                      <a:bodyPr/>
                      <a:lstStyle/>
                      <a:p>
                        <a:endParaRPr lang="en-IN" sz="1801"/>
                      </a:p>
                    </p:txBody>
                  </p:sp>
                  <p:sp>
                    <p:nvSpPr>
                      <p:cNvPr id="136" name="BondLine7"/>
                      <p:cNvSpPr/>
                      <p:nvPr/>
                    </p:nvSpPr>
                    <p:spPr>
                      <a:xfrm>
                        <a:off x="141321" y="697023"/>
                        <a:ext cx="312444" cy="180394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312444" h="180394">
                            <a:moveTo>
                              <a:pt x="0" y="0"/>
                            </a:moveTo>
                            <a:lnTo>
                              <a:pt x="312444" y="180394"/>
                            </a:lnTo>
                          </a:path>
                        </a:pathLst>
                      </a:custGeom>
                      <a:ln w="9525" cap="rnd">
                        <a:solidFill>
                          <a:srgbClr val="000000">
                            <a:alpha val="100000"/>
                          </a:srgbClr>
                        </a:solidFill>
                      </a:ln>
                    </p:spPr>
                    <p:style>
                      <a:lnRef idx="0">
                        <a:scrgbClr r="0" g="0" b="0"/>
                      </a:lnRef>
                      <a:fillRef idx="0">
                        <a:scrgbClr r="0" g="0" b="0"/>
                      </a:fillRef>
                      <a:effectRef idx="0">
                        <a:scrgbClr r="0" g="0" b="0"/>
                      </a:effectRef>
                      <a:fontRef idx="minor"/>
                    </p:style>
                    <p:txBody>
                      <a:bodyPr/>
                      <a:lstStyle/>
                      <a:p>
                        <a:endParaRPr lang="en-IN" sz="1801"/>
                      </a:p>
                    </p:txBody>
                  </p:sp>
                  <p:sp>
                    <p:nvSpPr>
                      <p:cNvPr id="137" name="BondLine8"/>
                      <p:cNvSpPr/>
                      <p:nvPr/>
                    </p:nvSpPr>
                    <p:spPr>
                      <a:xfrm>
                        <a:off x="453765" y="751193"/>
                        <a:ext cx="406265" cy="234564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406265" h="234564">
                            <a:moveTo>
                              <a:pt x="406265" y="0"/>
                            </a:moveTo>
                            <a:lnTo>
                              <a:pt x="0" y="234564"/>
                            </a:lnTo>
                          </a:path>
                        </a:pathLst>
                      </a:custGeom>
                      <a:ln w="9525" cap="rnd">
                        <a:solidFill>
                          <a:srgbClr val="000000">
                            <a:alpha val="100000"/>
                          </a:srgbClr>
                        </a:solidFill>
                      </a:ln>
                    </p:spPr>
                    <p:style>
                      <a:lnRef idx="0">
                        <a:scrgbClr r="0" g="0" b="0"/>
                      </a:lnRef>
                      <a:fillRef idx="0">
                        <a:scrgbClr r="0" g="0" b="0"/>
                      </a:fillRef>
                      <a:effectRef idx="0">
                        <a:scrgbClr r="0" g="0" b="0"/>
                      </a:effectRef>
                      <a:fontRef idx="minor"/>
                    </p:style>
                    <p:txBody>
                      <a:bodyPr/>
                      <a:lstStyle/>
                      <a:p>
                        <a:endParaRPr lang="en-IN" sz="1801"/>
                      </a:p>
                    </p:txBody>
                  </p:sp>
                  <p:sp>
                    <p:nvSpPr>
                      <p:cNvPr id="138" name="BondLine9"/>
                      <p:cNvSpPr/>
                      <p:nvPr/>
                    </p:nvSpPr>
                    <p:spPr>
                      <a:xfrm>
                        <a:off x="860031" y="282064"/>
                        <a:ext cx="0" cy="469129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h="469129">
                            <a:moveTo>
                              <a:pt x="0" y="0"/>
                            </a:moveTo>
                            <a:lnTo>
                              <a:pt x="0" y="469129"/>
                            </a:lnTo>
                          </a:path>
                        </a:pathLst>
                      </a:custGeom>
                      <a:ln w="9525" cap="rnd">
                        <a:solidFill>
                          <a:srgbClr val="000000">
                            <a:alpha val="100000"/>
                          </a:srgbClr>
                        </a:solidFill>
                      </a:ln>
                    </p:spPr>
                    <p:style>
                      <a:lnRef idx="0">
                        <a:scrgbClr r="0" g="0" b="0"/>
                      </a:lnRef>
                      <a:fillRef idx="0">
                        <a:scrgbClr r="0" g="0" b="0"/>
                      </a:fillRef>
                      <a:effectRef idx="0">
                        <a:scrgbClr r="0" g="0" b="0"/>
                      </a:effectRef>
                      <a:fontRef idx="minor"/>
                    </p:style>
                    <p:txBody>
                      <a:bodyPr/>
                      <a:lstStyle/>
                      <a:p>
                        <a:endParaRPr lang="en-IN" sz="1801"/>
                      </a:p>
                    </p:txBody>
                  </p:sp>
                  <p:sp>
                    <p:nvSpPr>
                      <p:cNvPr id="139" name="BondLine10"/>
                      <p:cNvSpPr/>
                      <p:nvPr/>
                    </p:nvSpPr>
                    <p:spPr>
                      <a:xfrm>
                        <a:off x="766207" y="336235"/>
                        <a:ext cx="0" cy="360787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h="360787">
                            <a:moveTo>
                              <a:pt x="0" y="0"/>
                            </a:moveTo>
                            <a:lnTo>
                              <a:pt x="0" y="360787"/>
                            </a:lnTo>
                          </a:path>
                        </a:pathLst>
                      </a:custGeom>
                      <a:ln w="9525" cap="rnd">
                        <a:solidFill>
                          <a:srgbClr val="000000">
                            <a:alpha val="100000"/>
                          </a:srgbClr>
                        </a:solidFill>
                      </a:ln>
                    </p:spPr>
                    <p:style>
                      <a:lnRef idx="0">
                        <a:scrgbClr r="0" g="0" b="0"/>
                      </a:lnRef>
                      <a:fillRef idx="0">
                        <a:scrgbClr r="0" g="0" b="0"/>
                      </a:fillRef>
                      <a:effectRef idx="0">
                        <a:scrgbClr r="0" g="0" b="0"/>
                      </a:effectRef>
                      <a:fontRef idx="minor"/>
                    </p:style>
                    <p:txBody>
                      <a:bodyPr/>
                      <a:lstStyle/>
                      <a:p>
                        <a:endParaRPr lang="en-IN" sz="1801"/>
                      </a:p>
                    </p:txBody>
                  </p:sp>
                </p:grpSp>
              </p:grpSp>
              <p:cxnSp>
                <p:nvCxnSpPr>
                  <p:cNvPr id="153" name="Straight Connector 152"/>
                  <p:cNvCxnSpPr/>
                  <p:nvPr/>
                </p:nvCxnSpPr>
                <p:spPr>
                  <a:xfrm>
                    <a:off x="2783427" y="5384058"/>
                    <a:ext cx="263473" cy="149793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63" name="TextBox 162"/>
                <p:cNvSpPr txBox="1"/>
                <p:nvPr/>
              </p:nvSpPr>
              <p:spPr>
                <a:xfrm>
                  <a:off x="5978953" y="3003833"/>
                  <a:ext cx="317211" cy="42555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IN" sz="1801" dirty="0"/>
                    <a:t>+</a:t>
                  </a:r>
                </a:p>
              </p:txBody>
            </p:sp>
            <p:sp>
              <p:nvSpPr>
                <p:cNvPr id="164" name="TextBox 163"/>
                <p:cNvSpPr txBox="1"/>
                <p:nvPr/>
              </p:nvSpPr>
              <p:spPr>
                <a:xfrm>
                  <a:off x="7765342" y="3021161"/>
                  <a:ext cx="317211" cy="42555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IN" sz="1801" dirty="0"/>
                    <a:t>+</a:t>
                  </a:r>
                </a:p>
              </p:txBody>
            </p:sp>
          </p:grpSp>
        </p:grpSp>
        <p:sp>
          <p:nvSpPr>
            <p:cNvPr id="172" name="TextBox 171"/>
            <p:cNvSpPr txBox="1"/>
            <p:nvPr/>
          </p:nvSpPr>
          <p:spPr>
            <a:xfrm>
              <a:off x="4116276" y="4215845"/>
              <a:ext cx="1686371" cy="7447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IN" sz="1801" dirty="0">
                  <a:latin typeface="Arial" panose="020B0604020202020204" pitchFamily="34" charset="0"/>
                  <a:cs typeface="Arial" panose="020B0604020202020204" pitchFamily="34" charset="0"/>
                </a:rPr>
                <a:t>o-</a:t>
              </a:r>
              <a:r>
                <a:rPr lang="en-IN" sz="1801" dirty="0" err="1">
                  <a:latin typeface="Arial" panose="020B0604020202020204" pitchFamily="34" charset="0"/>
                  <a:cs typeface="Arial" panose="020B0604020202020204" pitchFamily="34" charset="0"/>
                </a:rPr>
                <a:t>nitrotoluene</a:t>
              </a:r>
              <a:endParaRPr lang="en-IN" sz="180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en-IN" sz="1801" dirty="0">
                  <a:latin typeface="Arial" panose="020B0604020202020204" pitchFamily="34" charset="0"/>
                  <a:cs typeface="Arial" panose="020B0604020202020204" pitchFamily="34" charset="0"/>
                </a:rPr>
                <a:t>(57%)</a:t>
              </a:r>
            </a:p>
          </p:txBody>
        </p:sp>
        <p:sp>
          <p:nvSpPr>
            <p:cNvPr id="173" name="TextBox 172"/>
            <p:cNvSpPr txBox="1"/>
            <p:nvPr/>
          </p:nvSpPr>
          <p:spPr>
            <a:xfrm>
              <a:off x="5654636" y="4245714"/>
              <a:ext cx="1754151" cy="7447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IN" sz="1801" dirty="0">
                  <a:latin typeface="Arial" panose="020B0604020202020204" pitchFamily="34" charset="0"/>
                  <a:cs typeface="Arial" panose="020B0604020202020204" pitchFamily="34" charset="0"/>
                </a:rPr>
                <a:t>m-</a:t>
              </a:r>
              <a:r>
                <a:rPr lang="en-IN" sz="1801" dirty="0" err="1">
                  <a:latin typeface="Arial" panose="020B0604020202020204" pitchFamily="34" charset="0"/>
                  <a:cs typeface="Arial" panose="020B0604020202020204" pitchFamily="34" charset="0"/>
                </a:rPr>
                <a:t>nitrotoluene</a:t>
              </a:r>
              <a:endParaRPr lang="en-IN" sz="180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en-IN" sz="1801" dirty="0">
                  <a:latin typeface="Arial" panose="020B0604020202020204" pitchFamily="34" charset="0"/>
                  <a:cs typeface="Arial" panose="020B0604020202020204" pitchFamily="34" charset="0"/>
                </a:rPr>
                <a:t>(3%)</a:t>
              </a:r>
            </a:p>
          </p:txBody>
        </p:sp>
        <p:sp>
          <p:nvSpPr>
            <p:cNvPr id="174" name="TextBox 173"/>
            <p:cNvSpPr txBox="1"/>
            <p:nvPr/>
          </p:nvSpPr>
          <p:spPr>
            <a:xfrm>
              <a:off x="7302696" y="4634036"/>
              <a:ext cx="1686371" cy="7447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IN" sz="1801" dirty="0">
                  <a:latin typeface="Arial" panose="020B0604020202020204" pitchFamily="34" charset="0"/>
                  <a:cs typeface="Arial" panose="020B0604020202020204" pitchFamily="34" charset="0"/>
                </a:rPr>
                <a:t>p-</a:t>
              </a:r>
              <a:r>
                <a:rPr lang="en-IN" sz="1801" dirty="0" err="1">
                  <a:latin typeface="Arial" panose="020B0604020202020204" pitchFamily="34" charset="0"/>
                  <a:cs typeface="Arial" panose="020B0604020202020204" pitchFamily="34" charset="0"/>
                </a:rPr>
                <a:t>nitrotoluene</a:t>
              </a:r>
              <a:endParaRPr lang="en-IN" sz="180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en-IN" sz="1801" dirty="0">
                  <a:latin typeface="Arial" panose="020B0604020202020204" pitchFamily="34" charset="0"/>
                  <a:cs typeface="Arial" panose="020B0604020202020204" pitchFamily="34" charset="0"/>
                </a:rPr>
                <a:t>(40%)</a:t>
              </a:r>
            </a:p>
          </p:txBody>
        </p:sp>
      </p:grpSp>
      <p:grpSp>
        <p:nvGrpSpPr>
          <p:cNvPr id="176" name="Group 175"/>
          <p:cNvGrpSpPr/>
          <p:nvPr/>
        </p:nvGrpSpPr>
        <p:grpSpPr>
          <a:xfrm>
            <a:off x="1745398" y="4414265"/>
            <a:ext cx="8453343" cy="2402775"/>
            <a:chOff x="215867" y="2611188"/>
            <a:chExt cx="8935869" cy="2767613"/>
          </a:xfrm>
        </p:grpSpPr>
        <p:grpSp>
          <p:nvGrpSpPr>
            <p:cNvPr id="177" name="Group 176"/>
            <p:cNvGrpSpPr/>
            <p:nvPr/>
          </p:nvGrpSpPr>
          <p:grpSpPr>
            <a:xfrm>
              <a:off x="215867" y="2611188"/>
              <a:ext cx="8214262" cy="2071483"/>
              <a:chOff x="786634" y="2093053"/>
              <a:chExt cx="8214262" cy="2071483"/>
            </a:xfrm>
          </p:grpSpPr>
          <p:sp>
            <p:nvSpPr>
              <p:cNvPr id="181" name="TextBox 180"/>
              <p:cNvSpPr txBox="1"/>
              <p:nvPr/>
            </p:nvSpPr>
            <p:spPr>
              <a:xfrm>
                <a:off x="853524" y="2093053"/>
                <a:ext cx="651029" cy="4255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IN" sz="1801" dirty="0">
                    <a:latin typeface="Arial" panose="020B0604020202020204" pitchFamily="34" charset="0"/>
                    <a:cs typeface="Arial" panose="020B0604020202020204" pitchFamily="34" charset="0"/>
                  </a:rPr>
                  <a:t>NO</a:t>
                </a:r>
                <a:r>
                  <a:rPr lang="en-IN" sz="1801" baseline="-25000" dirty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</a:p>
            </p:txBody>
          </p:sp>
          <p:grpSp>
            <p:nvGrpSpPr>
              <p:cNvPr id="182" name="Group 181"/>
              <p:cNvGrpSpPr/>
              <p:nvPr/>
            </p:nvGrpSpPr>
            <p:grpSpPr>
              <a:xfrm>
                <a:off x="786634" y="2169291"/>
                <a:ext cx="8214262" cy="1995245"/>
                <a:chOff x="786634" y="2169291"/>
                <a:chExt cx="8214262" cy="1995245"/>
              </a:xfrm>
            </p:grpSpPr>
            <p:grpSp>
              <p:nvGrpSpPr>
                <p:cNvPr id="183" name="moleculeGroup"/>
                <p:cNvGrpSpPr/>
                <p:nvPr/>
              </p:nvGrpSpPr>
              <p:grpSpPr>
                <a:xfrm>
                  <a:off x="786634" y="2630857"/>
                  <a:ext cx="705123" cy="781333"/>
                  <a:chOff x="47500" y="47500"/>
                  <a:chExt cx="812531" cy="938257"/>
                </a:xfrm>
              </p:grpSpPr>
              <p:sp>
                <p:nvSpPr>
                  <p:cNvPr id="238" name="BondLine2"/>
                  <p:cNvSpPr/>
                  <p:nvPr/>
                </p:nvSpPr>
                <p:spPr>
                  <a:xfrm>
                    <a:off x="47500" y="47500"/>
                    <a:ext cx="406265" cy="23456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06265" h="234564">
                        <a:moveTo>
                          <a:pt x="406265" y="0"/>
                        </a:moveTo>
                        <a:lnTo>
                          <a:pt x="0" y="234564"/>
                        </a:lnTo>
                      </a:path>
                    </a:pathLst>
                  </a:custGeom>
                  <a:ln w="9525" cap="rnd">
                    <a:solidFill>
                      <a:srgbClr val="000000">
                        <a:alpha val="100000"/>
                      </a:srgbClr>
                    </a:solidFill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/>
                </p:style>
                <p:txBody>
                  <a:bodyPr/>
                  <a:lstStyle/>
                  <a:p>
                    <a:endParaRPr lang="en-IN" sz="1801"/>
                  </a:p>
                </p:txBody>
              </p:sp>
              <p:sp>
                <p:nvSpPr>
                  <p:cNvPr id="239" name="BondLine3"/>
                  <p:cNvSpPr/>
                  <p:nvPr/>
                </p:nvSpPr>
                <p:spPr>
                  <a:xfrm>
                    <a:off x="141321" y="155839"/>
                    <a:ext cx="312444" cy="18039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12444" h="180394">
                        <a:moveTo>
                          <a:pt x="312444" y="0"/>
                        </a:moveTo>
                        <a:lnTo>
                          <a:pt x="0" y="180394"/>
                        </a:lnTo>
                      </a:path>
                    </a:pathLst>
                  </a:custGeom>
                  <a:ln w="9525" cap="rnd">
                    <a:solidFill>
                      <a:srgbClr val="000000">
                        <a:alpha val="100000"/>
                      </a:srgbClr>
                    </a:solidFill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/>
                </p:style>
                <p:txBody>
                  <a:bodyPr/>
                  <a:lstStyle/>
                  <a:p>
                    <a:endParaRPr lang="en-IN" sz="1801"/>
                  </a:p>
                </p:txBody>
              </p:sp>
              <p:sp>
                <p:nvSpPr>
                  <p:cNvPr id="240" name="BondLine4"/>
                  <p:cNvSpPr/>
                  <p:nvPr/>
                </p:nvSpPr>
                <p:spPr>
                  <a:xfrm>
                    <a:off x="453765" y="47500"/>
                    <a:ext cx="406265" cy="23456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06265" h="234564">
                        <a:moveTo>
                          <a:pt x="0" y="0"/>
                        </a:moveTo>
                        <a:lnTo>
                          <a:pt x="406265" y="234564"/>
                        </a:lnTo>
                      </a:path>
                    </a:pathLst>
                  </a:custGeom>
                  <a:ln w="9525" cap="rnd">
                    <a:solidFill>
                      <a:srgbClr val="000000">
                        <a:alpha val="100000"/>
                      </a:srgbClr>
                    </a:solidFill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/>
                </p:style>
                <p:txBody>
                  <a:bodyPr/>
                  <a:lstStyle/>
                  <a:p>
                    <a:endParaRPr lang="en-IN" sz="1801"/>
                  </a:p>
                </p:txBody>
              </p:sp>
              <p:sp>
                <p:nvSpPr>
                  <p:cNvPr id="241" name="BondLine5"/>
                  <p:cNvSpPr/>
                  <p:nvPr/>
                </p:nvSpPr>
                <p:spPr>
                  <a:xfrm>
                    <a:off x="47500" y="282064"/>
                    <a:ext cx="0" cy="46912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h="469129">
                        <a:moveTo>
                          <a:pt x="0" y="0"/>
                        </a:moveTo>
                        <a:lnTo>
                          <a:pt x="0" y="469129"/>
                        </a:lnTo>
                      </a:path>
                    </a:pathLst>
                  </a:custGeom>
                  <a:ln w="9525" cap="rnd">
                    <a:solidFill>
                      <a:srgbClr val="000000">
                        <a:alpha val="100000"/>
                      </a:srgbClr>
                    </a:solidFill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/>
                </p:style>
                <p:txBody>
                  <a:bodyPr/>
                  <a:lstStyle/>
                  <a:p>
                    <a:endParaRPr lang="en-IN" sz="1801"/>
                  </a:p>
                </p:txBody>
              </p:sp>
              <p:sp>
                <p:nvSpPr>
                  <p:cNvPr id="242" name="BondLine6"/>
                  <p:cNvSpPr/>
                  <p:nvPr/>
                </p:nvSpPr>
                <p:spPr>
                  <a:xfrm>
                    <a:off x="47500" y="751193"/>
                    <a:ext cx="406265" cy="23456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06265" h="234564">
                        <a:moveTo>
                          <a:pt x="0" y="0"/>
                        </a:moveTo>
                        <a:lnTo>
                          <a:pt x="406265" y="234564"/>
                        </a:lnTo>
                      </a:path>
                    </a:pathLst>
                  </a:custGeom>
                  <a:ln w="9525" cap="rnd">
                    <a:solidFill>
                      <a:srgbClr val="000000">
                        <a:alpha val="100000"/>
                      </a:srgbClr>
                    </a:solidFill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/>
                </p:style>
                <p:txBody>
                  <a:bodyPr/>
                  <a:lstStyle/>
                  <a:p>
                    <a:endParaRPr lang="en-IN" sz="1801"/>
                  </a:p>
                </p:txBody>
              </p:sp>
              <p:sp>
                <p:nvSpPr>
                  <p:cNvPr id="243" name="BondLine7"/>
                  <p:cNvSpPr/>
                  <p:nvPr/>
                </p:nvSpPr>
                <p:spPr>
                  <a:xfrm>
                    <a:off x="141321" y="697023"/>
                    <a:ext cx="312444" cy="18039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12444" h="180394">
                        <a:moveTo>
                          <a:pt x="0" y="0"/>
                        </a:moveTo>
                        <a:lnTo>
                          <a:pt x="312444" y="180394"/>
                        </a:lnTo>
                      </a:path>
                    </a:pathLst>
                  </a:custGeom>
                  <a:ln w="9525" cap="rnd">
                    <a:solidFill>
                      <a:srgbClr val="000000">
                        <a:alpha val="100000"/>
                      </a:srgbClr>
                    </a:solidFill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/>
                </p:style>
                <p:txBody>
                  <a:bodyPr/>
                  <a:lstStyle/>
                  <a:p>
                    <a:endParaRPr lang="en-IN" sz="1801"/>
                  </a:p>
                </p:txBody>
              </p:sp>
              <p:sp>
                <p:nvSpPr>
                  <p:cNvPr id="244" name="BondLine8"/>
                  <p:cNvSpPr/>
                  <p:nvPr/>
                </p:nvSpPr>
                <p:spPr>
                  <a:xfrm>
                    <a:off x="453765" y="751193"/>
                    <a:ext cx="406265" cy="23456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06265" h="234564">
                        <a:moveTo>
                          <a:pt x="406265" y="0"/>
                        </a:moveTo>
                        <a:lnTo>
                          <a:pt x="0" y="234564"/>
                        </a:lnTo>
                      </a:path>
                    </a:pathLst>
                  </a:custGeom>
                  <a:ln w="9525" cap="rnd">
                    <a:solidFill>
                      <a:srgbClr val="000000">
                        <a:alpha val="100000"/>
                      </a:srgbClr>
                    </a:solidFill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/>
                </p:style>
                <p:txBody>
                  <a:bodyPr/>
                  <a:lstStyle/>
                  <a:p>
                    <a:endParaRPr lang="en-IN" sz="1801"/>
                  </a:p>
                </p:txBody>
              </p:sp>
              <p:sp>
                <p:nvSpPr>
                  <p:cNvPr id="245" name="BondLine9"/>
                  <p:cNvSpPr/>
                  <p:nvPr/>
                </p:nvSpPr>
                <p:spPr>
                  <a:xfrm>
                    <a:off x="860031" y="282064"/>
                    <a:ext cx="0" cy="46912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h="469129">
                        <a:moveTo>
                          <a:pt x="0" y="0"/>
                        </a:moveTo>
                        <a:lnTo>
                          <a:pt x="0" y="469129"/>
                        </a:lnTo>
                      </a:path>
                    </a:pathLst>
                  </a:custGeom>
                  <a:ln w="9525" cap="rnd">
                    <a:solidFill>
                      <a:srgbClr val="000000">
                        <a:alpha val="100000"/>
                      </a:srgbClr>
                    </a:solidFill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/>
                </p:style>
                <p:txBody>
                  <a:bodyPr/>
                  <a:lstStyle/>
                  <a:p>
                    <a:endParaRPr lang="en-IN" sz="1801"/>
                  </a:p>
                </p:txBody>
              </p:sp>
              <p:sp>
                <p:nvSpPr>
                  <p:cNvPr id="246" name="BondLine10"/>
                  <p:cNvSpPr/>
                  <p:nvPr/>
                </p:nvSpPr>
                <p:spPr>
                  <a:xfrm>
                    <a:off x="766207" y="336235"/>
                    <a:ext cx="0" cy="36078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h="360787">
                        <a:moveTo>
                          <a:pt x="0" y="0"/>
                        </a:moveTo>
                        <a:lnTo>
                          <a:pt x="0" y="360787"/>
                        </a:lnTo>
                      </a:path>
                    </a:pathLst>
                  </a:custGeom>
                  <a:ln w="9525" cap="rnd">
                    <a:solidFill>
                      <a:srgbClr val="000000">
                        <a:alpha val="100000"/>
                      </a:srgbClr>
                    </a:solidFill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/>
                </p:style>
                <p:txBody>
                  <a:bodyPr/>
                  <a:lstStyle/>
                  <a:p>
                    <a:endParaRPr lang="en-IN" sz="1801"/>
                  </a:p>
                </p:txBody>
              </p:sp>
            </p:grpSp>
            <p:grpSp>
              <p:nvGrpSpPr>
                <p:cNvPr id="184" name="Group 183"/>
                <p:cNvGrpSpPr/>
                <p:nvPr/>
              </p:nvGrpSpPr>
              <p:grpSpPr>
                <a:xfrm>
                  <a:off x="1681477" y="2644304"/>
                  <a:ext cx="3133594" cy="1093282"/>
                  <a:chOff x="1875941" y="1734125"/>
                  <a:chExt cx="3610459" cy="1312714"/>
                </a:xfrm>
              </p:grpSpPr>
              <p:cxnSp>
                <p:nvCxnSpPr>
                  <p:cNvPr id="235" name="Straight Arrow Connector 234"/>
                  <p:cNvCxnSpPr/>
                  <p:nvPr/>
                </p:nvCxnSpPr>
                <p:spPr>
                  <a:xfrm>
                    <a:off x="1897039" y="2367426"/>
                    <a:ext cx="3589361" cy="0"/>
                  </a:xfrm>
                  <a:prstGeom prst="straightConnector1">
                    <a:avLst/>
                  </a:prstGeom>
                  <a:ln>
                    <a:tailEnd type="triangle"/>
                  </a:ln>
                </p:spPr>
                <p:style>
                  <a:lnRef idx="3">
                    <a:schemeClr val="dk1"/>
                  </a:lnRef>
                  <a:fillRef idx="0">
                    <a:schemeClr val="dk1"/>
                  </a:fillRef>
                  <a:effectRef idx="2">
                    <a:schemeClr val="dk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236" name="TextBox 235"/>
                  <p:cNvSpPr txBox="1"/>
                  <p:nvPr/>
                </p:nvSpPr>
                <p:spPr>
                  <a:xfrm>
                    <a:off x="1875941" y="1734125"/>
                    <a:ext cx="3588848" cy="638494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IN" sz="24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Conc. HNO</a:t>
                    </a:r>
                    <a:r>
                      <a:rPr lang="en-IN" sz="2400" baseline="-250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3</a:t>
                    </a:r>
                    <a:r>
                      <a:rPr lang="en-IN" sz="24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+H</a:t>
                    </a:r>
                    <a:r>
                      <a:rPr lang="en-IN" sz="2400" baseline="-250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2</a:t>
                    </a:r>
                    <a:r>
                      <a:rPr lang="en-IN" sz="24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SO</a:t>
                    </a:r>
                    <a:r>
                      <a:rPr lang="en-IN" sz="2400" baseline="-250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4</a:t>
                    </a:r>
                  </a:p>
                </p:txBody>
              </p:sp>
              <p:sp>
                <p:nvSpPr>
                  <p:cNvPr id="237" name="TextBox 236"/>
                  <p:cNvSpPr txBox="1"/>
                  <p:nvPr/>
                </p:nvSpPr>
                <p:spPr>
                  <a:xfrm>
                    <a:off x="1948199" y="2408345"/>
                    <a:ext cx="3338945" cy="638494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IN" sz="24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90</a:t>
                    </a:r>
                    <a:r>
                      <a:rPr lang="en-IN" sz="2400" baseline="300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o</a:t>
                    </a:r>
                    <a:r>
                      <a:rPr lang="en-IN" sz="24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C-100</a:t>
                    </a:r>
                    <a:r>
                      <a:rPr lang="en-IN" sz="2400" baseline="300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o</a:t>
                    </a:r>
                    <a:r>
                      <a:rPr lang="en-IN" sz="24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C, reflux</a:t>
                    </a:r>
                    <a:endParaRPr lang="en-IN" sz="2400" baseline="30000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185" name="moleculeGroup"/>
                <p:cNvGrpSpPr/>
                <p:nvPr/>
              </p:nvGrpSpPr>
              <p:grpSpPr>
                <a:xfrm>
                  <a:off x="5177418" y="2794299"/>
                  <a:ext cx="705123" cy="781333"/>
                  <a:chOff x="47500" y="47500"/>
                  <a:chExt cx="812531" cy="938257"/>
                </a:xfrm>
              </p:grpSpPr>
              <p:sp>
                <p:nvSpPr>
                  <p:cNvPr id="226" name="BondLine2"/>
                  <p:cNvSpPr/>
                  <p:nvPr/>
                </p:nvSpPr>
                <p:spPr>
                  <a:xfrm>
                    <a:off x="47500" y="47500"/>
                    <a:ext cx="406265" cy="23456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06265" h="234564">
                        <a:moveTo>
                          <a:pt x="406265" y="0"/>
                        </a:moveTo>
                        <a:lnTo>
                          <a:pt x="0" y="234564"/>
                        </a:lnTo>
                      </a:path>
                    </a:pathLst>
                  </a:custGeom>
                  <a:ln w="9525" cap="rnd">
                    <a:solidFill>
                      <a:srgbClr val="000000">
                        <a:alpha val="100000"/>
                      </a:srgbClr>
                    </a:solidFill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/>
                </p:style>
                <p:txBody>
                  <a:bodyPr/>
                  <a:lstStyle/>
                  <a:p>
                    <a:endParaRPr lang="en-IN" sz="1801"/>
                  </a:p>
                </p:txBody>
              </p:sp>
              <p:sp>
                <p:nvSpPr>
                  <p:cNvPr id="227" name="BondLine3"/>
                  <p:cNvSpPr/>
                  <p:nvPr/>
                </p:nvSpPr>
                <p:spPr>
                  <a:xfrm>
                    <a:off x="141321" y="155839"/>
                    <a:ext cx="312444" cy="18039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12444" h="180394">
                        <a:moveTo>
                          <a:pt x="312444" y="0"/>
                        </a:moveTo>
                        <a:lnTo>
                          <a:pt x="0" y="180394"/>
                        </a:lnTo>
                      </a:path>
                    </a:pathLst>
                  </a:custGeom>
                  <a:ln w="9525" cap="rnd">
                    <a:solidFill>
                      <a:srgbClr val="000000">
                        <a:alpha val="100000"/>
                      </a:srgbClr>
                    </a:solidFill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/>
                </p:style>
                <p:txBody>
                  <a:bodyPr/>
                  <a:lstStyle/>
                  <a:p>
                    <a:endParaRPr lang="en-IN" sz="1801"/>
                  </a:p>
                </p:txBody>
              </p:sp>
              <p:sp>
                <p:nvSpPr>
                  <p:cNvPr id="228" name="BondLine4"/>
                  <p:cNvSpPr/>
                  <p:nvPr/>
                </p:nvSpPr>
                <p:spPr>
                  <a:xfrm>
                    <a:off x="453765" y="47500"/>
                    <a:ext cx="406265" cy="23456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06265" h="234564">
                        <a:moveTo>
                          <a:pt x="0" y="0"/>
                        </a:moveTo>
                        <a:lnTo>
                          <a:pt x="406265" y="234564"/>
                        </a:lnTo>
                      </a:path>
                    </a:pathLst>
                  </a:custGeom>
                  <a:ln w="9525" cap="rnd">
                    <a:solidFill>
                      <a:srgbClr val="000000">
                        <a:alpha val="100000"/>
                      </a:srgbClr>
                    </a:solidFill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/>
                </p:style>
                <p:txBody>
                  <a:bodyPr/>
                  <a:lstStyle/>
                  <a:p>
                    <a:endParaRPr lang="en-IN" sz="1801"/>
                  </a:p>
                </p:txBody>
              </p:sp>
              <p:sp>
                <p:nvSpPr>
                  <p:cNvPr id="229" name="BondLine5"/>
                  <p:cNvSpPr/>
                  <p:nvPr/>
                </p:nvSpPr>
                <p:spPr>
                  <a:xfrm>
                    <a:off x="47500" y="282064"/>
                    <a:ext cx="0" cy="46912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h="469129">
                        <a:moveTo>
                          <a:pt x="0" y="0"/>
                        </a:moveTo>
                        <a:lnTo>
                          <a:pt x="0" y="469129"/>
                        </a:lnTo>
                      </a:path>
                    </a:pathLst>
                  </a:custGeom>
                  <a:ln w="9525" cap="rnd">
                    <a:solidFill>
                      <a:srgbClr val="000000">
                        <a:alpha val="100000"/>
                      </a:srgbClr>
                    </a:solidFill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/>
                </p:style>
                <p:txBody>
                  <a:bodyPr/>
                  <a:lstStyle/>
                  <a:p>
                    <a:endParaRPr lang="en-IN" sz="1801"/>
                  </a:p>
                </p:txBody>
              </p:sp>
              <p:sp>
                <p:nvSpPr>
                  <p:cNvPr id="230" name="BondLine6"/>
                  <p:cNvSpPr/>
                  <p:nvPr/>
                </p:nvSpPr>
                <p:spPr>
                  <a:xfrm>
                    <a:off x="47500" y="751193"/>
                    <a:ext cx="406265" cy="23456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06265" h="234564">
                        <a:moveTo>
                          <a:pt x="0" y="0"/>
                        </a:moveTo>
                        <a:lnTo>
                          <a:pt x="406265" y="234564"/>
                        </a:lnTo>
                      </a:path>
                    </a:pathLst>
                  </a:custGeom>
                  <a:ln w="9525" cap="rnd">
                    <a:solidFill>
                      <a:srgbClr val="000000">
                        <a:alpha val="100000"/>
                      </a:srgbClr>
                    </a:solidFill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/>
                </p:style>
                <p:txBody>
                  <a:bodyPr/>
                  <a:lstStyle/>
                  <a:p>
                    <a:endParaRPr lang="en-IN" sz="1801"/>
                  </a:p>
                </p:txBody>
              </p:sp>
              <p:sp>
                <p:nvSpPr>
                  <p:cNvPr id="231" name="BondLine7"/>
                  <p:cNvSpPr/>
                  <p:nvPr/>
                </p:nvSpPr>
                <p:spPr>
                  <a:xfrm>
                    <a:off x="141321" y="697023"/>
                    <a:ext cx="312444" cy="18039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12444" h="180394">
                        <a:moveTo>
                          <a:pt x="0" y="0"/>
                        </a:moveTo>
                        <a:lnTo>
                          <a:pt x="312444" y="180394"/>
                        </a:lnTo>
                      </a:path>
                    </a:pathLst>
                  </a:custGeom>
                  <a:ln w="9525" cap="rnd">
                    <a:solidFill>
                      <a:srgbClr val="000000">
                        <a:alpha val="100000"/>
                      </a:srgbClr>
                    </a:solidFill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/>
                </p:style>
                <p:txBody>
                  <a:bodyPr/>
                  <a:lstStyle/>
                  <a:p>
                    <a:endParaRPr lang="en-IN" sz="1801"/>
                  </a:p>
                </p:txBody>
              </p:sp>
              <p:sp>
                <p:nvSpPr>
                  <p:cNvPr id="232" name="BondLine8"/>
                  <p:cNvSpPr/>
                  <p:nvPr/>
                </p:nvSpPr>
                <p:spPr>
                  <a:xfrm>
                    <a:off x="453765" y="751193"/>
                    <a:ext cx="406265" cy="23456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06265" h="234564">
                        <a:moveTo>
                          <a:pt x="406265" y="0"/>
                        </a:moveTo>
                        <a:lnTo>
                          <a:pt x="0" y="234564"/>
                        </a:lnTo>
                      </a:path>
                    </a:pathLst>
                  </a:custGeom>
                  <a:ln w="9525" cap="rnd">
                    <a:solidFill>
                      <a:srgbClr val="000000">
                        <a:alpha val="100000"/>
                      </a:srgbClr>
                    </a:solidFill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/>
                </p:style>
                <p:txBody>
                  <a:bodyPr/>
                  <a:lstStyle/>
                  <a:p>
                    <a:endParaRPr lang="en-IN" sz="1801"/>
                  </a:p>
                </p:txBody>
              </p:sp>
              <p:sp>
                <p:nvSpPr>
                  <p:cNvPr id="233" name="BondLine9"/>
                  <p:cNvSpPr/>
                  <p:nvPr/>
                </p:nvSpPr>
                <p:spPr>
                  <a:xfrm>
                    <a:off x="860031" y="282064"/>
                    <a:ext cx="0" cy="46912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h="469129">
                        <a:moveTo>
                          <a:pt x="0" y="0"/>
                        </a:moveTo>
                        <a:lnTo>
                          <a:pt x="0" y="469129"/>
                        </a:lnTo>
                      </a:path>
                    </a:pathLst>
                  </a:custGeom>
                  <a:ln w="9525" cap="rnd">
                    <a:solidFill>
                      <a:srgbClr val="000000">
                        <a:alpha val="100000"/>
                      </a:srgbClr>
                    </a:solidFill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/>
                </p:style>
                <p:txBody>
                  <a:bodyPr/>
                  <a:lstStyle/>
                  <a:p>
                    <a:endParaRPr lang="en-IN" sz="1801"/>
                  </a:p>
                </p:txBody>
              </p:sp>
              <p:sp>
                <p:nvSpPr>
                  <p:cNvPr id="234" name="BondLine10"/>
                  <p:cNvSpPr/>
                  <p:nvPr/>
                </p:nvSpPr>
                <p:spPr>
                  <a:xfrm>
                    <a:off x="766207" y="336235"/>
                    <a:ext cx="0" cy="36078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h="360787">
                        <a:moveTo>
                          <a:pt x="0" y="0"/>
                        </a:moveTo>
                        <a:lnTo>
                          <a:pt x="0" y="360787"/>
                        </a:lnTo>
                      </a:path>
                    </a:pathLst>
                  </a:custGeom>
                  <a:ln w="9525" cap="rnd">
                    <a:solidFill>
                      <a:srgbClr val="000000">
                        <a:alpha val="100000"/>
                      </a:srgbClr>
                    </a:solidFill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/>
                </p:style>
                <p:txBody>
                  <a:bodyPr/>
                  <a:lstStyle/>
                  <a:p>
                    <a:endParaRPr lang="en-IN" sz="1801"/>
                  </a:p>
                </p:txBody>
              </p:sp>
            </p:grpSp>
            <p:cxnSp>
              <p:nvCxnSpPr>
                <p:cNvPr id="186" name="Straight Connector 185"/>
                <p:cNvCxnSpPr/>
                <p:nvPr/>
              </p:nvCxnSpPr>
              <p:spPr>
                <a:xfrm flipV="1">
                  <a:off x="5524758" y="2630857"/>
                  <a:ext cx="0" cy="163442"/>
                </a:xfrm>
                <a:prstGeom prst="line">
                  <a:avLst/>
                </a:prstGeom>
                <a:ln w="9525"/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187" name="TextBox 186"/>
                <p:cNvSpPr txBox="1"/>
                <p:nvPr/>
              </p:nvSpPr>
              <p:spPr>
                <a:xfrm>
                  <a:off x="5234827" y="2270833"/>
                  <a:ext cx="651029" cy="42555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IN" sz="1801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NO</a:t>
                  </a:r>
                  <a:r>
                    <a:rPr lang="en-IN" sz="1801" baseline="-25000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2</a:t>
                  </a:r>
                </a:p>
              </p:txBody>
            </p:sp>
            <p:cxnSp>
              <p:nvCxnSpPr>
                <p:cNvPr id="188" name="Straight Connector 187"/>
                <p:cNvCxnSpPr/>
                <p:nvPr/>
              </p:nvCxnSpPr>
              <p:spPr>
                <a:xfrm flipV="1">
                  <a:off x="1135827" y="2453077"/>
                  <a:ext cx="0" cy="163442"/>
                </a:xfrm>
                <a:prstGeom prst="line">
                  <a:avLst/>
                </a:prstGeom>
                <a:ln w="9525"/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189" name="TextBox 188"/>
                <p:cNvSpPr txBox="1"/>
                <p:nvPr/>
              </p:nvSpPr>
              <p:spPr>
                <a:xfrm>
                  <a:off x="5926543" y="2466167"/>
                  <a:ext cx="651029" cy="42555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IN" sz="1801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NO</a:t>
                  </a:r>
                  <a:r>
                    <a:rPr lang="en-IN" sz="1801" baseline="-25000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2</a:t>
                  </a:r>
                </a:p>
              </p:txBody>
            </p:sp>
            <p:cxnSp>
              <p:nvCxnSpPr>
                <p:cNvPr id="190" name="Straight Connector 189"/>
                <p:cNvCxnSpPr/>
                <p:nvPr/>
              </p:nvCxnSpPr>
              <p:spPr>
                <a:xfrm flipV="1">
                  <a:off x="5877731" y="2846110"/>
                  <a:ext cx="183109" cy="143523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grpSp>
              <p:nvGrpSpPr>
                <p:cNvPr id="191" name="Group 190"/>
                <p:cNvGrpSpPr/>
                <p:nvPr/>
              </p:nvGrpSpPr>
              <p:grpSpPr>
                <a:xfrm>
                  <a:off x="8188469" y="2169291"/>
                  <a:ext cx="812427" cy="1995245"/>
                  <a:chOff x="4358253" y="4121967"/>
                  <a:chExt cx="812427" cy="1995245"/>
                </a:xfrm>
              </p:grpSpPr>
              <p:grpSp>
                <p:nvGrpSpPr>
                  <p:cNvPr id="210" name="Group 209"/>
                  <p:cNvGrpSpPr/>
                  <p:nvPr/>
                </p:nvGrpSpPr>
                <p:grpSpPr>
                  <a:xfrm>
                    <a:off x="4768141" y="4517000"/>
                    <a:ext cx="0" cy="1265036"/>
                    <a:chOff x="4768141" y="4517000"/>
                    <a:chExt cx="0" cy="1265036"/>
                  </a:xfrm>
                </p:grpSpPr>
                <p:cxnSp>
                  <p:nvCxnSpPr>
                    <p:cNvPr id="224" name="Straight Connector 223"/>
                    <p:cNvCxnSpPr/>
                    <p:nvPr/>
                  </p:nvCxnSpPr>
                  <p:spPr>
                    <a:xfrm flipV="1">
                      <a:off x="4768141" y="4517000"/>
                      <a:ext cx="0" cy="163442"/>
                    </a:xfrm>
                    <a:prstGeom prst="line">
                      <a:avLst/>
                    </a:prstGeom>
                    <a:ln w="9525"/>
                  </p:spPr>
                  <p:style>
                    <a:lnRef idx="3">
                      <a:schemeClr val="dk1"/>
                    </a:lnRef>
                    <a:fillRef idx="0">
                      <a:schemeClr val="dk1"/>
                    </a:fillRef>
                    <a:effectRef idx="2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25" name="Straight Connector 224"/>
                    <p:cNvCxnSpPr/>
                    <p:nvPr/>
                  </p:nvCxnSpPr>
                  <p:spPr>
                    <a:xfrm flipV="1">
                      <a:off x="4768141" y="5618594"/>
                      <a:ext cx="0" cy="163442"/>
                    </a:xfrm>
                    <a:prstGeom prst="line">
                      <a:avLst/>
                    </a:prstGeom>
                    <a:ln w="9525"/>
                  </p:spPr>
                  <p:style>
                    <a:lnRef idx="3">
                      <a:schemeClr val="dk1"/>
                    </a:lnRef>
                    <a:fillRef idx="0">
                      <a:schemeClr val="dk1"/>
                    </a:fillRef>
                    <a:effectRef idx="2">
                      <a:schemeClr val="dk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11" name="Group 210"/>
                  <p:cNvGrpSpPr/>
                  <p:nvPr/>
                </p:nvGrpSpPr>
                <p:grpSpPr>
                  <a:xfrm>
                    <a:off x="4358253" y="4121967"/>
                    <a:ext cx="812427" cy="1995245"/>
                    <a:chOff x="4358253" y="4121967"/>
                    <a:chExt cx="812427" cy="1995245"/>
                  </a:xfrm>
                </p:grpSpPr>
                <p:sp>
                  <p:nvSpPr>
                    <p:cNvPr id="212" name="TextBox 211"/>
                    <p:cNvSpPr txBox="1"/>
                    <p:nvPr/>
                  </p:nvSpPr>
                  <p:spPr>
                    <a:xfrm>
                      <a:off x="4514019" y="4121967"/>
                      <a:ext cx="651028" cy="425559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IN" sz="180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r>
                        <a:rPr lang="en-IN" sz="1801" baseline="-25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p:txBody>
                </p:sp>
                <p:sp>
                  <p:nvSpPr>
                    <p:cNvPr id="213" name="TextBox 212"/>
                    <p:cNvSpPr txBox="1"/>
                    <p:nvPr/>
                  </p:nvSpPr>
                  <p:spPr>
                    <a:xfrm>
                      <a:off x="4473966" y="5691653"/>
                      <a:ext cx="651029" cy="425559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IN" sz="180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r>
                        <a:rPr lang="en-IN" sz="1801" baseline="-25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p:txBody>
                </p:sp>
                <p:grpSp>
                  <p:nvGrpSpPr>
                    <p:cNvPr id="214" name="moleculeGroup"/>
                    <p:cNvGrpSpPr/>
                    <p:nvPr/>
                  </p:nvGrpSpPr>
                  <p:grpSpPr>
                    <a:xfrm>
                      <a:off x="4358253" y="4680442"/>
                      <a:ext cx="812427" cy="938153"/>
                      <a:chOff x="47500" y="47500"/>
                      <a:chExt cx="812531" cy="938257"/>
                    </a:xfrm>
                  </p:grpSpPr>
                  <p:sp>
                    <p:nvSpPr>
                      <p:cNvPr id="215" name="BondLine2"/>
                      <p:cNvSpPr/>
                      <p:nvPr/>
                    </p:nvSpPr>
                    <p:spPr>
                      <a:xfrm>
                        <a:off x="47500" y="47500"/>
                        <a:ext cx="406265" cy="234564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406265" h="234564">
                            <a:moveTo>
                              <a:pt x="406265" y="0"/>
                            </a:moveTo>
                            <a:lnTo>
                              <a:pt x="0" y="234564"/>
                            </a:lnTo>
                          </a:path>
                        </a:pathLst>
                      </a:custGeom>
                      <a:ln w="9525" cap="rnd">
                        <a:solidFill>
                          <a:srgbClr val="000000">
                            <a:alpha val="100000"/>
                          </a:srgbClr>
                        </a:solidFill>
                      </a:ln>
                    </p:spPr>
                    <p:style>
                      <a:lnRef idx="0">
                        <a:scrgbClr r="0" g="0" b="0"/>
                      </a:lnRef>
                      <a:fillRef idx="0">
                        <a:scrgbClr r="0" g="0" b="0"/>
                      </a:fillRef>
                      <a:effectRef idx="0">
                        <a:scrgbClr r="0" g="0" b="0"/>
                      </a:effectRef>
                      <a:fontRef idx="minor"/>
                    </p:style>
                    <p:txBody>
                      <a:bodyPr/>
                      <a:lstStyle/>
                      <a:p>
                        <a:endParaRPr lang="en-IN" sz="1801"/>
                      </a:p>
                    </p:txBody>
                  </p:sp>
                  <p:sp>
                    <p:nvSpPr>
                      <p:cNvPr id="216" name="BondLine3"/>
                      <p:cNvSpPr/>
                      <p:nvPr/>
                    </p:nvSpPr>
                    <p:spPr>
                      <a:xfrm>
                        <a:off x="141321" y="155839"/>
                        <a:ext cx="312444" cy="180394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312444" h="180394">
                            <a:moveTo>
                              <a:pt x="312444" y="0"/>
                            </a:moveTo>
                            <a:lnTo>
                              <a:pt x="0" y="180394"/>
                            </a:lnTo>
                          </a:path>
                        </a:pathLst>
                      </a:custGeom>
                      <a:ln w="9525" cap="rnd">
                        <a:solidFill>
                          <a:srgbClr val="000000">
                            <a:alpha val="100000"/>
                          </a:srgbClr>
                        </a:solidFill>
                      </a:ln>
                    </p:spPr>
                    <p:style>
                      <a:lnRef idx="0">
                        <a:scrgbClr r="0" g="0" b="0"/>
                      </a:lnRef>
                      <a:fillRef idx="0">
                        <a:scrgbClr r="0" g="0" b="0"/>
                      </a:fillRef>
                      <a:effectRef idx="0">
                        <a:scrgbClr r="0" g="0" b="0"/>
                      </a:effectRef>
                      <a:fontRef idx="minor"/>
                    </p:style>
                    <p:txBody>
                      <a:bodyPr/>
                      <a:lstStyle/>
                      <a:p>
                        <a:endParaRPr lang="en-IN" sz="1801"/>
                      </a:p>
                    </p:txBody>
                  </p:sp>
                  <p:sp>
                    <p:nvSpPr>
                      <p:cNvPr id="217" name="BondLine4"/>
                      <p:cNvSpPr/>
                      <p:nvPr/>
                    </p:nvSpPr>
                    <p:spPr>
                      <a:xfrm>
                        <a:off x="453765" y="47500"/>
                        <a:ext cx="406265" cy="234564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406265" h="234564">
                            <a:moveTo>
                              <a:pt x="0" y="0"/>
                            </a:moveTo>
                            <a:lnTo>
                              <a:pt x="406265" y="234564"/>
                            </a:lnTo>
                          </a:path>
                        </a:pathLst>
                      </a:custGeom>
                      <a:ln w="9525" cap="rnd">
                        <a:solidFill>
                          <a:srgbClr val="000000">
                            <a:alpha val="100000"/>
                          </a:srgbClr>
                        </a:solidFill>
                      </a:ln>
                    </p:spPr>
                    <p:style>
                      <a:lnRef idx="0">
                        <a:scrgbClr r="0" g="0" b="0"/>
                      </a:lnRef>
                      <a:fillRef idx="0">
                        <a:scrgbClr r="0" g="0" b="0"/>
                      </a:fillRef>
                      <a:effectRef idx="0">
                        <a:scrgbClr r="0" g="0" b="0"/>
                      </a:effectRef>
                      <a:fontRef idx="minor"/>
                    </p:style>
                    <p:txBody>
                      <a:bodyPr/>
                      <a:lstStyle/>
                      <a:p>
                        <a:endParaRPr lang="en-IN" sz="1801"/>
                      </a:p>
                    </p:txBody>
                  </p:sp>
                  <p:sp>
                    <p:nvSpPr>
                      <p:cNvPr id="218" name="BondLine5"/>
                      <p:cNvSpPr/>
                      <p:nvPr/>
                    </p:nvSpPr>
                    <p:spPr>
                      <a:xfrm>
                        <a:off x="47500" y="282064"/>
                        <a:ext cx="0" cy="469129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h="469129">
                            <a:moveTo>
                              <a:pt x="0" y="0"/>
                            </a:moveTo>
                            <a:lnTo>
                              <a:pt x="0" y="469129"/>
                            </a:lnTo>
                          </a:path>
                        </a:pathLst>
                      </a:custGeom>
                      <a:ln w="9525" cap="rnd">
                        <a:solidFill>
                          <a:srgbClr val="000000">
                            <a:alpha val="100000"/>
                          </a:srgbClr>
                        </a:solidFill>
                      </a:ln>
                    </p:spPr>
                    <p:style>
                      <a:lnRef idx="0">
                        <a:scrgbClr r="0" g="0" b="0"/>
                      </a:lnRef>
                      <a:fillRef idx="0">
                        <a:scrgbClr r="0" g="0" b="0"/>
                      </a:fillRef>
                      <a:effectRef idx="0">
                        <a:scrgbClr r="0" g="0" b="0"/>
                      </a:effectRef>
                      <a:fontRef idx="minor"/>
                    </p:style>
                    <p:txBody>
                      <a:bodyPr/>
                      <a:lstStyle/>
                      <a:p>
                        <a:endParaRPr lang="en-IN" sz="1801"/>
                      </a:p>
                    </p:txBody>
                  </p:sp>
                  <p:sp>
                    <p:nvSpPr>
                      <p:cNvPr id="219" name="BondLine6"/>
                      <p:cNvSpPr/>
                      <p:nvPr/>
                    </p:nvSpPr>
                    <p:spPr>
                      <a:xfrm>
                        <a:off x="47500" y="751193"/>
                        <a:ext cx="406265" cy="234564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406265" h="234564">
                            <a:moveTo>
                              <a:pt x="0" y="0"/>
                            </a:moveTo>
                            <a:lnTo>
                              <a:pt x="406265" y="234564"/>
                            </a:lnTo>
                          </a:path>
                        </a:pathLst>
                      </a:custGeom>
                      <a:ln w="9525" cap="rnd">
                        <a:solidFill>
                          <a:srgbClr val="000000">
                            <a:alpha val="100000"/>
                          </a:srgbClr>
                        </a:solidFill>
                      </a:ln>
                    </p:spPr>
                    <p:style>
                      <a:lnRef idx="0">
                        <a:scrgbClr r="0" g="0" b="0"/>
                      </a:lnRef>
                      <a:fillRef idx="0">
                        <a:scrgbClr r="0" g="0" b="0"/>
                      </a:fillRef>
                      <a:effectRef idx="0">
                        <a:scrgbClr r="0" g="0" b="0"/>
                      </a:effectRef>
                      <a:fontRef idx="minor"/>
                    </p:style>
                    <p:txBody>
                      <a:bodyPr/>
                      <a:lstStyle/>
                      <a:p>
                        <a:endParaRPr lang="en-IN" sz="1801"/>
                      </a:p>
                    </p:txBody>
                  </p:sp>
                  <p:sp>
                    <p:nvSpPr>
                      <p:cNvPr id="220" name="BondLine7"/>
                      <p:cNvSpPr/>
                      <p:nvPr/>
                    </p:nvSpPr>
                    <p:spPr>
                      <a:xfrm>
                        <a:off x="141321" y="697023"/>
                        <a:ext cx="312444" cy="180394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312444" h="180394">
                            <a:moveTo>
                              <a:pt x="0" y="0"/>
                            </a:moveTo>
                            <a:lnTo>
                              <a:pt x="312444" y="180394"/>
                            </a:lnTo>
                          </a:path>
                        </a:pathLst>
                      </a:custGeom>
                      <a:ln w="9525" cap="rnd">
                        <a:solidFill>
                          <a:srgbClr val="000000">
                            <a:alpha val="100000"/>
                          </a:srgbClr>
                        </a:solidFill>
                      </a:ln>
                    </p:spPr>
                    <p:style>
                      <a:lnRef idx="0">
                        <a:scrgbClr r="0" g="0" b="0"/>
                      </a:lnRef>
                      <a:fillRef idx="0">
                        <a:scrgbClr r="0" g="0" b="0"/>
                      </a:fillRef>
                      <a:effectRef idx="0">
                        <a:scrgbClr r="0" g="0" b="0"/>
                      </a:effectRef>
                      <a:fontRef idx="minor"/>
                    </p:style>
                    <p:txBody>
                      <a:bodyPr/>
                      <a:lstStyle/>
                      <a:p>
                        <a:endParaRPr lang="en-IN" sz="1801"/>
                      </a:p>
                    </p:txBody>
                  </p:sp>
                  <p:sp>
                    <p:nvSpPr>
                      <p:cNvPr id="221" name="BondLine8"/>
                      <p:cNvSpPr/>
                      <p:nvPr/>
                    </p:nvSpPr>
                    <p:spPr>
                      <a:xfrm>
                        <a:off x="453765" y="751193"/>
                        <a:ext cx="406265" cy="234564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406265" h="234564">
                            <a:moveTo>
                              <a:pt x="406265" y="0"/>
                            </a:moveTo>
                            <a:lnTo>
                              <a:pt x="0" y="234564"/>
                            </a:lnTo>
                          </a:path>
                        </a:pathLst>
                      </a:custGeom>
                      <a:ln w="9525" cap="rnd">
                        <a:solidFill>
                          <a:srgbClr val="000000">
                            <a:alpha val="100000"/>
                          </a:srgbClr>
                        </a:solidFill>
                      </a:ln>
                    </p:spPr>
                    <p:style>
                      <a:lnRef idx="0">
                        <a:scrgbClr r="0" g="0" b="0"/>
                      </a:lnRef>
                      <a:fillRef idx="0">
                        <a:scrgbClr r="0" g="0" b="0"/>
                      </a:fillRef>
                      <a:effectRef idx="0">
                        <a:scrgbClr r="0" g="0" b="0"/>
                      </a:effectRef>
                      <a:fontRef idx="minor"/>
                    </p:style>
                    <p:txBody>
                      <a:bodyPr/>
                      <a:lstStyle/>
                      <a:p>
                        <a:endParaRPr lang="en-IN" sz="1801"/>
                      </a:p>
                    </p:txBody>
                  </p:sp>
                  <p:sp>
                    <p:nvSpPr>
                      <p:cNvPr id="222" name="BondLine9"/>
                      <p:cNvSpPr/>
                      <p:nvPr/>
                    </p:nvSpPr>
                    <p:spPr>
                      <a:xfrm>
                        <a:off x="860031" y="282064"/>
                        <a:ext cx="0" cy="469129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h="469129">
                            <a:moveTo>
                              <a:pt x="0" y="0"/>
                            </a:moveTo>
                            <a:lnTo>
                              <a:pt x="0" y="469129"/>
                            </a:lnTo>
                          </a:path>
                        </a:pathLst>
                      </a:custGeom>
                      <a:ln w="9525" cap="rnd">
                        <a:solidFill>
                          <a:srgbClr val="000000">
                            <a:alpha val="100000"/>
                          </a:srgbClr>
                        </a:solidFill>
                      </a:ln>
                    </p:spPr>
                    <p:style>
                      <a:lnRef idx="0">
                        <a:scrgbClr r="0" g="0" b="0"/>
                      </a:lnRef>
                      <a:fillRef idx="0">
                        <a:scrgbClr r="0" g="0" b="0"/>
                      </a:fillRef>
                      <a:effectRef idx="0">
                        <a:scrgbClr r="0" g="0" b="0"/>
                      </a:effectRef>
                      <a:fontRef idx="minor"/>
                    </p:style>
                    <p:txBody>
                      <a:bodyPr/>
                      <a:lstStyle/>
                      <a:p>
                        <a:endParaRPr lang="en-IN" sz="1801"/>
                      </a:p>
                    </p:txBody>
                  </p:sp>
                  <p:sp>
                    <p:nvSpPr>
                      <p:cNvPr id="223" name="BondLine10"/>
                      <p:cNvSpPr/>
                      <p:nvPr/>
                    </p:nvSpPr>
                    <p:spPr>
                      <a:xfrm>
                        <a:off x="766207" y="336235"/>
                        <a:ext cx="0" cy="360787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h="360787">
                            <a:moveTo>
                              <a:pt x="0" y="0"/>
                            </a:moveTo>
                            <a:lnTo>
                              <a:pt x="0" y="360787"/>
                            </a:lnTo>
                          </a:path>
                        </a:pathLst>
                      </a:custGeom>
                      <a:ln w="9525" cap="rnd">
                        <a:solidFill>
                          <a:srgbClr val="000000">
                            <a:alpha val="100000"/>
                          </a:srgbClr>
                        </a:solidFill>
                      </a:ln>
                    </p:spPr>
                    <p:style>
                      <a:lnRef idx="0">
                        <a:scrgbClr r="0" g="0" b="0"/>
                      </a:lnRef>
                      <a:fillRef idx="0">
                        <a:scrgbClr r="0" g="0" b="0"/>
                      </a:fillRef>
                      <a:effectRef idx="0">
                        <a:scrgbClr r="0" g="0" b="0"/>
                      </a:effectRef>
                      <a:fontRef idx="minor"/>
                    </p:style>
                    <p:txBody>
                      <a:bodyPr/>
                      <a:lstStyle/>
                      <a:p>
                        <a:endParaRPr lang="en-IN" sz="1801"/>
                      </a:p>
                    </p:txBody>
                  </p:sp>
                </p:grpSp>
              </p:grpSp>
            </p:grpSp>
            <p:grpSp>
              <p:nvGrpSpPr>
                <p:cNvPr id="192" name="Group 191"/>
                <p:cNvGrpSpPr/>
                <p:nvPr/>
              </p:nvGrpSpPr>
              <p:grpSpPr>
                <a:xfrm>
                  <a:off x="6537183" y="2190621"/>
                  <a:ext cx="1665607" cy="1652131"/>
                  <a:chOff x="1966722" y="4121966"/>
                  <a:chExt cx="1665607" cy="1652131"/>
                </a:xfrm>
              </p:grpSpPr>
              <p:cxnSp>
                <p:nvCxnSpPr>
                  <p:cNvPr id="195" name="Straight Connector 194"/>
                  <p:cNvCxnSpPr/>
                  <p:nvPr/>
                </p:nvCxnSpPr>
                <p:spPr>
                  <a:xfrm flipV="1">
                    <a:off x="2374433" y="4517000"/>
                    <a:ext cx="0" cy="163442"/>
                  </a:xfrm>
                  <a:prstGeom prst="line">
                    <a:avLst/>
                  </a:prstGeom>
                  <a:ln w="9525"/>
                </p:spPr>
                <p:style>
                  <a:lnRef idx="3">
                    <a:schemeClr val="dk1"/>
                  </a:lnRef>
                  <a:fillRef idx="0">
                    <a:schemeClr val="dk1"/>
                  </a:fillRef>
                  <a:effectRef idx="2">
                    <a:schemeClr val="dk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96" name="Group 195"/>
                  <p:cNvGrpSpPr/>
                  <p:nvPr/>
                </p:nvGrpSpPr>
                <p:grpSpPr>
                  <a:xfrm>
                    <a:off x="1966722" y="4121966"/>
                    <a:ext cx="1665607" cy="1652131"/>
                    <a:chOff x="1966722" y="4121966"/>
                    <a:chExt cx="1665607" cy="1652131"/>
                  </a:xfrm>
                </p:grpSpPr>
                <p:sp>
                  <p:nvSpPr>
                    <p:cNvPr id="198" name="TextBox 197"/>
                    <p:cNvSpPr txBox="1"/>
                    <p:nvPr/>
                  </p:nvSpPr>
                  <p:spPr>
                    <a:xfrm>
                      <a:off x="2120312" y="4121966"/>
                      <a:ext cx="651029" cy="425559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IN" sz="180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r>
                        <a:rPr lang="en-IN" sz="1801" baseline="-25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p:txBody>
                </p:sp>
                <p:sp>
                  <p:nvSpPr>
                    <p:cNvPr id="199" name="TextBox 198"/>
                    <p:cNvSpPr txBox="1"/>
                    <p:nvPr/>
                  </p:nvSpPr>
                  <p:spPr>
                    <a:xfrm>
                      <a:off x="2981300" y="5348538"/>
                      <a:ext cx="651029" cy="425559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IN" sz="180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r>
                        <a:rPr lang="en-IN" sz="1801" baseline="-25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p:txBody>
                </p:sp>
                <p:grpSp>
                  <p:nvGrpSpPr>
                    <p:cNvPr id="200" name="moleculeGroup"/>
                    <p:cNvGrpSpPr/>
                    <p:nvPr/>
                  </p:nvGrpSpPr>
                  <p:grpSpPr>
                    <a:xfrm>
                      <a:off x="1966722" y="4680442"/>
                      <a:ext cx="812427" cy="938153"/>
                      <a:chOff x="47500" y="47500"/>
                      <a:chExt cx="812531" cy="938257"/>
                    </a:xfrm>
                  </p:grpSpPr>
                  <p:sp>
                    <p:nvSpPr>
                      <p:cNvPr id="201" name="BondLine2"/>
                      <p:cNvSpPr/>
                      <p:nvPr/>
                    </p:nvSpPr>
                    <p:spPr>
                      <a:xfrm>
                        <a:off x="47500" y="47500"/>
                        <a:ext cx="406265" cy="234564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406265" h="234564">
                            <a:moveTo>
                              <a:pt x="406265" y="0"/>
                            </a:moveTo>
                            <a:lnTo>
                              <a:pt x="0" y="234564"/>
                            </a:lnTo>
                          </a:path>
                        </a:pathLst>
                      </a:custGeom>
                      <a:ln w="9525" cap="rnd">
                        <a:solidFill>
                          <a:srgbClr val="000000">
                            <a:alpha val="100000"/>
                          </a:srgbClr>
                        </a:solidFill>
                      </a:ln>
                    </p:spPr>
                    <p:style>
                      <a:lnRef idx="0">
                        <a:scrgbClr r="0" g="0" b="0"/>
                      </a:lnRef>
                      <a:fillRef idx="0">
                        <a:scrgbClr r="0" g="0" b="0"/>
                      </a:fillRef>
                      <a:effectRef idx="0">
                        <a:scrgbClr r="0" g="0" b="0"/>
                      </a:effectRef>
                      <a:fontRef idx="minor"/>
                    </p:style>
                    <p:txBody>
                      <a:bodyPr/>
                      <a:lstStyle/>
                      <a:p>
                        <a:endParaRPr lang="en-IN" sz="1801"/>
                      </a:p>
                    </p:txBody>
                  </p:sp>
                  <p:sp>
                    <p:nvSpPr>
                      <p:cNvPr id="202" name="BondLine3"/>
                      <p:cNvSpPr/>
                      <p:nvPr/>
                    </p:nvSpPr>
                    <p:spPr>
                      <a:xfrm>
                        <a:off x="141321" y="155839"/>
                        <a:ext cx="312444" cy="180394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312444" h="180394">
                            <a:moveTo>
                              <a:pt x="312444" y="0"/>
                            </a:moveTo>
                            <a:lnTo>
                              <a:pt x="0" y="180394"/>
                            </a:lnTo>
                          </a:path>
                        </a:pathLst>
                      </a:custGeom>
                      <a:ln w="9525" cap="rnd">
                        <a:solidFill>
                          <a:srgbClr val="000000">
                            <a:alpha val="100000"/>
                          </a:srgbClr>
                        </a:solidFill>
                      </a:ln>
                    </p:spPr>
                    <p:style>
                      <a:lnRef idx="0">
                        <a:scrgbClr r="0" g="0" b="0"/>
                      </a:lnRef>
                      <a:fillRef idx="0">
                        <a:scrgbClr r="0" g="0" b="0"/>
                      </a:fillRef>
                      <a:effectRef idx="0">
                        <a:scrgbClr r="0" g="0" b="0"/>
                      </a:effectRef>
                      <a:fontRef idx="minor"/>
                    </p:style>
                    <p:txBody>
                      <a:bodyPr/>
                      <a:lstStyle/>
                      <a:p>
                        <a:endParaRPr lang="en-IN" sz="1801"/>
                      </a:p>
                    </p:txBody>
                  </p:sp>
                  <p:sp>
                    <p:nvSpPr>
                      <p:cNvPr id="203" name="BondLine4"/>
                      <p:cNvSpPr/>
                      <p:nvPr/>
                    </p:nvSpPr>
                    <p:spPr>
                      <a:xfrm>
                        <a:off x="453765" y="47500"/>
                        <a:ext cx="406265" cy="234564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406265" h="234564">
                            <a:moveTo>
                              <a:pt x="0" y="0"/>
                            </a:moveTo>
                            <a:lnTo>
                              <a:pt x="406265" y="234564"/>
                            </a:lnTo>
                          </a:path>
                        </a:pathLst>
                      </a:custGeom>
                      <a:ln w="9525" cap="rnd">
                        <a:solidFill>
                          <a:srgbClr val="000000">
                            <a:alpha val="100000"/>
                          </a:srgbClr>
                        </a:solidFill>
                      </a:ln>
                    </p:spPr>
                    <p:style>
                      <a:lnRef idx="0">
                        <a:scrgbClr r="0" g="0" b="0"/>
                      </a:lnRef>
                      <a:fillRef idx="0">
                        <a:scrgbClr r="0" g="0" b="0"/>
                      </a:fillRef>
                      <a:effectRef idx="0">
                        <a:scrgbClr r="0" g="0" b="0"/>
                      </a:effectRef>
                      <a:fontRef idx="minor"/>
                    </p:style>
                    <p:txBody>
                      <a:bodyPr/>
                      <a:lstStyle/>
                      <a:p>
                        <a:endParaRPr lang="en-IN" sz="1801"/>
                      </a:p>
                    </p:txBody>
                  </p:sp>
                  <p:sp>
                    <p:nvSpPr>
                      <p:cNvPr id="204" name="BondLine5"/>
                      <p:cNvSpPr/>
                      <p:nvPr/>
                    </p:nvSpPr>
                    <p:spPr>
                      <a:xfrm>
                        <a:off x="47500" y="282064"/>
                        <a:ext cx="0" cy="469129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h="469129">
                            <a:moveTo>
                              <a:pt x="0" y="0"/>
                            </a:moveTo>
                            <a:lnTo>
                              <a:pt x="0" y="469129"/>
                            </a:lnTo>
                          </a:path>
                        </a:pathLst>
                      </a:custGeom>
                      <a:ln w="9525" cap="rnd">
                        <a:solidFill>
                          <a:srgbClr val="000000">
                            <a:alpha val="100000"/>
                          </a:srgbClr>
                        </a:solidFill>
                      </a:ln>
                    </p:spPr>
                    <p:style>
                      <a:lnRef idx="0">
                        <a:scrgbClr r="0" g="0" b="0"/>
                      </a:lnRef>
                      <a:fillRef idx="0">
                        <a:scrgbClr r="0" g="0" b="0"/>
                      </a:fillRef>
                      <a:effectRef idx="0">
                        <a:scrgbClr r="0" g="0" b="0"/>
                      </a:effectRef>
                      <a:fontRef idx="minor"/>
                    </p:style>
                    <p:txBody>
                      <a:bodyPr/>
                      <a:lstStyle/>
                      <a:p>
                        <a:endParaRPr lang="en-IN" sz="1801"/>
                      </a:p>
                    </p:txBody>
                  </p:sp>
                  <p:sp>
                    <p:nvSpPr>
                      <p:cNvPr id="205" name="BondLine6"/>
                      <p:cNvSpPr/>
                      <p:nvPr/>
                    </p:nvSpPr>
                    <p:spPr>
                      <a:xfrm>
                        <a:off x="47500" y="751193"/>
                        <a:ext cx="406265" cy="234564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406265" h="234564">
                            <a:moveTo>
                              <a:pt x="0" y="0"/>
                            </a:moveTo>
                            <a:lnTo>
                              <a:pt x="406265" y="234564"/>
                            </a:lnTo>
                          </a:path>
                        </a:pathLst>
                      </a:custGeom>
                      <a:ln w="9525" cap="rnd">
                        <a:solidFill>
                          <a:srgbClr val="000000">
                            <a:alpha val="100000"/>
                          </a:srgbClr>
                        </a:solidFill>
                      </a:ln>
                    </p:spPr>
                    <p:style>
                      <a:lnRef idx="0">
                        <a:scrgbClr r="0" g="0" b="0"/>
                      </a:lnRef>
                      <a:fillRef idx="0">
                        <a:scrgbClr r="0" g="0" b="0"/>
                      </a:fillRef>
                      <a:effectRef idx="0">
                        <a:scrgbClr r="0" g="0" b="0"/>
                      </a:effectRef>
                      <a:fontRef idx="minor"/>
                    </p:style>
                    <p:txBody>
                      <a:bodyPr/>
                      <a:lstStyle/>
                      <a:p>
                        <a:endParaRPr lang="en-IN" sz="1801"/>
                      </a:p>
                    </p:txBody>
                  </p:sp>
                  <p:sp>
                    <p:nvSpPr>
                      <p:cNvPr id="206" name="BondLine7"/>
                      <p:cNvSpPr/>
                      <p:nvPr/>
                    </p:nvSpPr>
                    <p:spPr>
                      <a:xfrm>
                        <a:off x="141321" y="697023"/>
                        <a:ext cx="312444" cy="180394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312444" h="180394">
                            <a:moveTo>
                              <a:pt x="0" y="0"/>
                            </a:moveTo>
                            <a:lnTo>
                              <a:pt x="312444" y="180394"/>
                            </a:lnTo>
                          </a:path>
                        </a:pathLst>
                      </a:custGeom>
                      <a:ln w="9525" cap="rnd">
                        <a:solidFill>
                          <a:srgbClr val="000000">
                            <a:alpha val="100000"/>
                          </a:srgbClr>
                        </a:solidFill>
                      </a:ln>
                    </p:spPr>
                    <p:style>
                      <a:lnRef idx="0">
                        <a:scrgbClr r="0" g="0" b="0"/>
                      </a:lnRef>
                      <a:fillRef idx="0">
                        <a:scrgbClr r="0" g="0" b="0"/>
                      </a:fillRef>
                      <a:effectRef idx="0">
                        <a:scrgbClr r="0" g="0" b="0"/>
                      </a:effectRef>
                      <a:fontRef idx="minor"/>
                    </p:style>
                    <p:txBody>
                      <a:bodyPr/>
                      <a:lstStyle/>
                      <a:p>
                        <a:endParaRPr lang="en-IN" sz="1801"/>
                      </a:p>
                    </p:txBody>
                  </p:sp>
                  <p:sp>
                    <p:nvSpPr>
                      <p:cNvPr id="207" name="BondLine8"/>
                      <p:cNvSpPr/>
                      <p:nvPr/>
                    </p:nvSpPr>
                    <p:spPr>
                      <a:xfrm>
                        <a:off x="453765" y="751193"/>
                        <a:ext cx="406265" cy="234564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406265" h="234564">
                            <a:moveTo>
                              <a:pt x="406265" y="0"/>
                            </a:moveTo>
                            <a:lnTo>
                              <a:pt x="0" y="234564"/>
                            </a:lnTo>
                          </a:path>
                        </a:pathLst>
                      </a:custGeom>
                      <a:ln w="9525" cap="rnd">
                        <a:solidFill>
                          <a:srgbClr val="000000">
                            <a:alpha val="100000"/>
                          </a:srgbClr>
                        </a:solidFill>
                      </a:ln>
                    </p:spPr>
                    <p:style>
                      <a:lnRef idx="0">
                        <a:scrgbClr r="0" g="0" b="0"/>
                      </a:lnRef>
                      <a:fillRef idx="0">
                        <a:scrgbClr r="0" g="0" b="0"/>
                      </a:fillRef>
                      <a:effectRef idx="0">
                        <a:scrgbClr r="0" g="0" b="0"/>
                      </a:effectRef>
                      <a:fontRef idx="minor"/>
                    </p:style>
                    <p:txBody>
                      <a:bodyPr/>
                      <a:lstStyle/>
                      <a:p>
                        <a:endParaRPr lang="en-IN" sz="1801"/>
                      </a:p>
                    </p:txBody>
                  </p:sp>
                  <p:sp>
                    <p:nvSpPr>
                      <p:cNvPr id="208" name="BondLine9"/>
                      <p:cNvSpPr/>
                      <p:nvPr/>
                    </p:nvSpPr>
                    <p:spPr>
                      <a:xfrm>
                        <a:off x="860031" y="282064"/>
                        <a:ext cx="0" cy="469129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h="469129">
                            <a:moveTo>
                              <a:pt x="0" y="0"/>
                            </a:moveTo>
                            <a:lnTo>
                              <a:pt x="0" y="469129"/>
                            </a:lnTo>
                          </a:path>
                        </a:pathLst>
                      </a:custGeom>
                      <a:ln w="9525" cap="rnd">
                        <a:solidFill>
                          <a:srgbClr val="000000">
                            <a:alpha val="100000"/>
                          </a:srgbClr>
                        </a:solidFill>
                      </a:ln>
                    </p:spPr>
                    <p:style>
                      <a:lnRef idx="0">
                        <a:scrgbClr r="0" g="0" b="0"/>
                      </a:lnRef>
                      <a:fillRef idx="0">
                        <a:scrgbClr r="0" g="0" b="0"/>
                      </a:fillRef>
                      <a:effectRef idx="0">
                        <a:scrgbClr r="0" g="0" b="0"/>
                      </a:effectRef>
                      <a:fontRef idx="minor"/>
                    </p:style>
                    <p:txBody>
                      <a:bodyPr/>
                      <a:lstStyle/>
                      <a:p>
                        <a:endParaRPr lang="en-IN" sz="1801"/>
                      </a:p>
                    </p:txBody>
                  </p:sp>
                  <p:sp>
                    <p:nvSpPr>
                      <p:cNvPr id="209" name="BondLine10"/>
                      <p:cNvSpPr/>
                      <p:nvPr/>
                    </p:nvSpPr>
                    <p:spPr>
                      <a:xfrm>
                        <a:off x="766207" y="336235"/>
                        <a:ext cx="0" cy="360787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h="360787">
                            <a:moveTo>
                              <a:pt x="0" y="0"/>
                            </a:moveTo>
                            <a:lnTo>
                              <a:pt x="0" y="360787"/>
                            </a:lnTo>
                          </a:path>
                        </a:pathLst>
                      </a:custGeom>
                      <a:ln w="9525" cap="rnd">
                        <a:solidFill>
                          <a:srgbClr val="000000">
                            <a:alpha val="100000"/>
                          </a:srgbClr>
                        </a:solidFill>
                      </a:ln>
                    </p:spPr>
                    <p:style>
                      <a:lnRef idx="0">
                        <a:scrgbClr r="0" g="0" b="0"/>
                      </a:lnRef>
                      <a:fillRef idx="0">
                        <a:scrgbClr r="0" g="0" b="0"/>
                      </a:fillRef>
                      <a:effectRef idx="0">
                        <a:scrgbClr r="0" g="0" b="0"/>
                      </a:effectRef>
                      <a:fontRef idx="minor"/>
                    </p:style>
                    <p:txBody>
                      <a:bodyPr/>
                      <a:lstStyle/>
                      <a:p>
                        <a:endParaRPr lang="en-IN" sz="1801"/>
                      </a:p>
                    </p:txBody>
                  </p:sp>
                </p:grpSp>
              </p:grpSp>
              <p:cxnSp>
                <p:nvCxnSpPr>
                  <p:cNvPr id="197" name="Straight Connector 196"/>
                  <p:cNvCxnSpPr/>
                  <p:nvPr/>
                </p:nvCxnSpPr>
                <p:spPr>
                  <a:xfrm>
                    <a:off x="2783427" y="5384058"/>
                    <a:ext cx="263473" cy="149793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93" name="TextBox 192"/>
                <p:cNvSpPr txBox="1"/>
                <p:nvPr/>
              </p:nvSpPr>
              <p:spPr>
                <a:xfrm>
                  <a:off x="5978950" y="3003833"/>
                  <a:ext cx="317211" cy="42555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IN" sz="1801" dirty="0"/>
                    <a:t>+</a:t>
                  </a:r>
                </a:p>
              </p:txBody>
            </p:sp>
            <p:sp>
              <p:nvSpPr>
                <p:cNvPr id="194" name="TextBox 193"/>
                <p:cNvSpPr txBox="1"/>
                <p:nvPr/>
              </p:nvSpPr>
              <p:spPr>
                <a:xfrm>
                  <a:off x="7765342" y="3021161"/>
                  <a:ext cx="317211" cy="42555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IN" sz="1801" dirty="0"/>
                    <a:t>+</a:t>
                  </a:r>
                </a:p>
              </p:txBody>
            </p:sp>
          </p:grpSp>
        </p:grpSp>
        <p:sp>
          <p:nvSpPr>
            <p:cNvPr id="178" name="TextBox 177"/>
            <p:cNvSpPr txBox="1"/>
            <p:nvPr/>
          </p:nvSpPr>
          <p:spPr>
            <a:xfrm>
              <a:off x="3664053" y="4229257"/>
              <a:ext cx="2011715" cy="7447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IN" sz="1801" dirty="0">
                  <a:latin typeface="Arial" panose="020B0604020202020204" pitchFamily="34" charset="0"/>
                  <a:cs typeface="Arial" panose="020B0604020202020204" pitchFamily="34" charset="0"/>
                </a:rPr>
                <a:t>o-dinitrobenzene</a:t>
              </a:r>
            </a:p>
            <a:p>
              <a:pPr algn="ctr"/>
              <a:r>
                <a:rPr lang="en-IN" sz="1801" dirty="0">
                  <a:latin typeface="Arial" panose="020B0604020202020204" pitchFamily="34" charset="0"/>
                  <a:cs typeface="Arial" panose="020B0604020202020204" pitchFamily="34" charset="0"/>
                </a:rPr>
                <a:t>(6.4%)</a:t>
              </a:r>
            </a:p>
          </p:txBody>
        </p:sp>
        <p:sp>
          <p:nvSpPr>
            <p:cNvPr id="179" name="TextBox 178"/>
            <p:cNvSpPr txBox="1"/>
            <p:nvPr/>
          </p:nvSpPr>
          <p:spPr>
            <a:xfrm>
              <a:off x="5491967" y="4245714"/>
              <a:ext cx="2079495" cy="7447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IN" sz="1801" dirty="0">
                  <a:latin typeface="Arial" panose="020B0604020202020204" pitchFamily="34" charset="0"/>
                  <a:cs typeface="Arial" panose="020B0604020202020204" pitchFamily="34" charset="0"/>
                </a:rPr>
                <a:t>m-dinitrobenzene</a:t>
              </a:r>
            </a:p>
            <a:p>
              <a:pPr algn="ctr"/>
              <a:r>
                <a:rPr lang="en-IN" sz="1801" dirty="0">
                  <a:latin typeface="Arial" panose="020B0604020202020204" pitchFamily="34" charset="0"/>
                  <a:cs typeface="Arial" panose="020B0604020202020204" pitchFamily="34" charset="0"/>
                </a:rPr>
                <a:t>(93.3%)</a:t>
              </a:r>
            </a:p>
          </p:txBody>
        </p:sp>
        <p:sp>
          <p:nvSpPr>
            <p:cNvPr id="180" name="TextBox 179"/>
            <p:cNvSpPr txBox="1"/>
            <p:nvPr/>
          </p:nvSpPr>
          <p:spPr>
            <a:xfrm>
              <a:off x="7140020" y="4634036"/>
              <a:ext cx="2011716" cy="7447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IN" sz="1801" dirty="0">
                  <a:latin typeface="Arial" panose="020B0604020202020204" pitchFamily="34" charset="0"/>
                  <a:cs typeface="Arial" panose="020B0604020202020204" pitchFamily="34" charset="0"/>
                </a:rPr>
                <a:t>p-dinitrobenzene</a:t>
              </a:r>
            </a:p>
            <a:p>
              <a:pPr algn="ctr"/>
              <a:r>
                <a:rPr lang="en-IN" sz="1801" dirty="0">
                  <a:latin typeface="Arial" panose="020B0604020202020204" pitchFamily="34" charset="0"/>
                  <a:cs typeface="Arial" panose="020B0604020202020204" pitchFamily="34" charset="0"/>
                </a:rPr>
                <a:t>(0.3%)</a:t>
              </a:r>
            </a:p>
          </p:txBody>
        </p:sp>
      </p:grpSp>
      <p:cxnSp>
        <p:nvCxnSpPr>
          <p:cNvPr id="249" name="Straight Connector 248"/>
          <p:cNvCxnSpPr/>
          <p:nvPr/>
        </p:nvCxnSpPr>
        <p:spPr>
          <a:xfrm>
            <a:off x="0" y="1867788"/>
            <a:ext cx="121920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50" name="Straight Connector 249"/>
          <p:cNvCxnSpPr/>
          <p:nvPr/>
        </p:nvCxnSpPr>
        <p:spPr>
          <a:xfrm>
            <a:off x="-22441" y="4398680"/>
            <a:ext cx="121920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51" name="Oval 250"/>
          <p:cNvSpPr/>
          <p:nvPr/>
        </p:nvSpPr>
        <p:spPr>
          <a:xfrm>
            <a:off x="455590" y="1138012"/>
            <a:ext cx="765220" cy="6897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32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252" name="Oval 251"/>
          <p:cNvSpPr/>
          <p:nvPr/>
        </p:nvSpPr>
        <p:spPr>
          <a:xfrm>
            <a:off x="515539" y="3040297"/>
            <a:ext cx="751959" cy="69822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32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253" name="Oval 252"/>
          <p:cNvSpPr/>
          <p:nvPr/>
        </p:nvSpPr>
        <p:spPr>
          <a:xfrm>
            <a:off x="534848" y="4769256"/>
            <a:ext cx="817268" cy="71471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32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254" name="Rounded Rectangle 253"/>
          <p:cNvSpPr/>
          <p:nvPr/>
        </p:nvSpPr>
        <p:spPr>
          <a:xfrm>
            <a:off x="9202834" y="1039060"/>
            <a:ext cx="2611796" cy="57199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Monosubstituted </a:t>
            </a:r>
          </a:p>
        </p:txBody>
      </p:sp>
      <p:sp>
        <p:nvSpPr>
          <p:cNvPr id="255" name="Rounded Rectangle 254"/>
          <p:cNvSpPr/>
          <p:nvPr/>
        </p:nvSpPr>
        <p:spPr>
          <a:xfrm>
            <a:off x="9763639" y="2715599"/>
            <a:ext cx="2176284" cy="780014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Ortho Para Directing</a:t>
            </a:r>
          </a:p>
        </p:txBody>
      </p:sp>
      <p:sp>
        <p:nvSpPr>
          <p:cNvPr id="256" name="Rounded Rectangle 255"/>
          <p:cNvSpPr/>
          <p:nvPr/>
        </p:nvSpPr>
        <p:spPr>
          <a:xfrm>
            <a:off x="9734142" y="5025962"/>
            <a:ext cx="2176284" cy="780014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Meta Directing</a:t>
            </a:r>
          </a:p>
        </p:txBody>
      </p:sp>
    </p:spTree>
    <p:extLst>
      <p:ext uri="{BB962C8B-B14F-4D97-AF65-F5344CB8AC3E}">
        <p14:creationId xmlns:p14="http://schemas.microsoft.com/office/powerpoint/2010/main" val="9695888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97561-E630-4333-A807-AF909D6C8BDD}" type="datetime1">
              <a:rPr lang="en-IN" smtClean="0"/>
              <a:pPr/>
              <a:t>26-02-2024</a:t>
            </a:fld>
            <a:endParaRPr lang="en-IN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A19ED-6346-49D9-9F20-956D2AD8C721}" type="slidenum">
              <a:rPr lang="en-IN" smtClean="0"/>
              <a:pPr/>
              <a:t>6</a:t>
            </a:fld>
            <a:endParaRPr lang="en-IN"/>
          </a:p>
        </p:txBody>
      </p:sp>
      <p:sp>
        <p:nvSpPr>
          <p:cNvPr id="4" name="Rectangle 3"/>
          <p:cNvSpPr/>
          <p:nvPr/>
        </p:nvSpPr>
        <p:spPr>
          <a:xfrm>
            <a:off x="2629347" y="241835"/>
            <a:ext cx="6933308" cy="830997"/>
          </a:xfrm>
          <a:prstGeom prst="rect">
            <a:avLst/>
          </a:prstGeom>
          <a:solidFill>
            <a:srgbClr val="FF3399"/>
          </a:solidFill>
        </p:spPr>
        <p:txBody>
          <a:bodyPr wrap="none">
            <a:spAutoFit/>
          </a:bodyPr>
          <a:lstStyle/>
          <a:p>
            <a:pPr lvl="0" algn="ctr"/>
            <a:r>
              <a:rPr lang="en-IN" sz="2400" b="1" dirty="0">
                <a:latin typeface="Arial" panose="020B0604020202020204" pitchFamily="34" charset="0"/>
                <a:cs typeface="Arial" panose="020B0604020202020204" pitchFamily="34" charset="0"/>
              </a:rPr>
              <a:t>Orientation and Reactivity in monosubstituted</a:t>
            </a:r>
          </a:p>
          <a:p>
            <a:pPr lvl="0" algn="ctr"/>
            <a:r>
              <a:rPr lang="en-IN" sz="2400" b="1" dirty="0">
                <a:latin typeface="Arial" panose="020B0604020202020204" pitchFamily="34" charset="0"/>
                <a:cs typeface="Arial" panose="020B0604020202020204" pitchFamily="34" charset="0"/>
              </a:rPr>
              <a:t> benzene</a:t>
            </a:r>
            <a:endParaRPr lang="en-IN" sz="2400" b="1" dirty="0"/>
          </a:p>
        </p:txBody>
      </p:sp>
      <p:sp>
        <p:nvSpPr>
          <p:cNvPr id="5" name="Rectangle 4"/>
          <p:cNvSpPr/>
          <p:nvPr/>
        </p:nvSpPr>
        <p:spPr>
          <a:xfrm>
            <a:off x="4615979" y="1242534"/>
            <a:ext cx="2960042" cy="461665"/>
          </a:xfrm>
          <a:prstGeom prst="rect">
            <a:avLst/>
          </a:prstGeom>
          <a:solidFill>
            <a:srgbClr val="FF3399"/>
          </a:solidFill>
        </p:spPr>
        <p:txBody>
          <a:bodyPr wrap="none">
            <a:spAutoFit/>
          </a:bodyPr>
          <a:lstStyle/>
          <a:p>
            <a:pPr lvl="0" algn="ctr"/>
            <a:r>
              <a:rPr lang="en-IN" sz="2400" b="1" dirty="0"/>
              <a:t>Mentimeter Question</a:t>
            </a:r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05038" y="2206625"/>
            <a:ext cx="7858125" cy="272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97561-E630-4333-A807-AF909D6C8BDD}" type="datetime1">
              <a:rPr lang="en-IN" smtClean="0"/>
              <a:pPr/>
              <a:t>26-02-2024</a:t>
            </a:fld>
            <a:endParaRPr lang="en-IN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A19ED-6346-49D9-9F20-956D2AD8C721}" type="slidenum">
              <a:rPr lang="en-IN" smtClean="0"/>
              <a:pPr/>
              <a:t>7</a:t>
            </a:fld>
            <a:endParaRPr lang="en-IN"/>
          </a:p>
        </p:txBody>
      </p:sp>
      <p:sp>
        <p:nvSpPr>
          <p:cNvPr id="4" name="Rectangle 3"/>
          <p:cNvSpPr/>
          <p:nvPr/>
        </p:nvSpPr>
        <p:spPr>
          <a:xfrm>
            <a:off x="2629347" y="241835"/>
            <a:ext cx="6933308" cy="830997"/>
          </a:xfrm>
          <a:prstGeom prst="rect">
            <a:avLst/>
          </a:prstGeom>
          <a:solidFill>
            <a:srgbClr val="FF3399"/>
          </a:solidFill>
        </p:spPr>
        <p:txBody>
          <a:bodyPr wrap="none">
            <a:spAutoFit/>
          </a:bodyPr>
          <a:lstStyle/>
          <a:p>
            <a:pPr lvl="0" algn="ctr"/>
            <a:r>
              <a:rPr lang="en-IN" sz="2400" b="1" dirty="0">
                <a:latin typeface="Arial" panose="020B0604020202020204" pitchFamily="34" charset="0"/>
                <a:cs typeface="Arial" panose="020B0604020202020204" pitchFamily="34" charset="0"/>
              </a:rPr>
              <a:t>Orientation and Reactivity in monosubstituted</a:t>
            </a:r>
          </a:p>
          <a:p>
            <a:pPr lvl="0" algn="ctr"/>
            <a:r>
              <a:rPr lang="en-IN" sz="2400" b="1" dirty="0">
                <a:latin typeface="Arial" panose="020B0604020202020204" pitchFamily="34" charset="0"/>
                <a:cs typeface="Arial" panose="020B0604020202020204" pitchFamily="34" charset="0"/>
              </a:rPr>
              <a:t> benzene</a:t>
            </a:r>
            <a:endParaRPr lang="en-IN" sz="2400" b="1" dirty="0"/>
          </a:p>
        </p:txBody>
      </p:sp>
      <p:sp>
        <p:nvSpPr>
          <p:cNvPr id="5" name="Rectangle 4"/>
          <p:cNvSpPr/>
          <p:nvPr/>
        </p:nvSpPr>
        <p:spPr>
          <a:xfrm>
            <a:off x="4615979" y="1242534"/>
            <a:ext cx="2960042" cy="461665"/>
          </a:xfrm>
          <a:prstGeom prst="rect">
            <a:avLst/>
          </a:prstGeom>
          <a:solidFill>
            <a:srgbClr val="FF3399"/>
          </a:solidFill>
        </p:spPr>
        <p:txBody>
          <a:bodyPr wrap="none">
            <a:spAutoFit/>
          </a:bodyPr>
          <a:lstStyle/>
          <a:p>
            <a:pPr lvl="0" algn="ctr"/>
            <a:r>
              <a:rPr lang="en-IN" sz="2400" b="1" dirty="0"/>
              <a:t>Mentimeter Question</a:t>
            </a:r>
          </a:p>
        </p:txBody>
      </p:sp>
      <p:pic>
        <p:nvPicPr>
          <p:cNvPr id="2969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84388" y="1901825"/>
            <a:ext cx="7896225" cy="440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97561-E630-4333-A807-AF909D6C8BDD}" type="datetime1">
              <a:rPr lang="en-IN" smtClean="0"/>
              <a:pPr/>
              <a:t>26-02-2024</a:t>
            </a:fld>
            <a:endParaRPr lang="en-IN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A19ED-6346-49D9-9F20-956D2AD8C721}" type="slidenum">
              <a:rPr lang="en-IN" smtClean="0"/>
              <a:pPr/>
              <a:t>8</a:t>
            </a:fld>
            <a:endParaRPr lang="en-IN"/>
          </a:p>
        </p:txBody>
      </p:sp>
      <p:sp>
        <p:nvSpPr>
          <p:cNvPr id="4" name="TextBox 3"/>
          <p:cNvSpPr txBox="1"/>
          <p:nvPr/>
        </p:nvSpPr>
        <p:spPr>
          <a:xfrm>
            <a:off x="374573" y="1421175"/>
            <a:ext cx="11468560" cy="39018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lnSpc>
                <a:spcPct val="150000"/>
              </a:lnSpc>
            </a:pPr>
            <a:r>
              <a:rPr lang="en-IN" sz="2400" dirty="0">
                <a:latin typeface="Arial" pitchFamily="34" charset="0"/>
                <a:cs typeface="Arial" pitchFamily="34" charset="0"/>
              </a:rPr>
              <a:t>The group already attached to benzene ring governs two important factors</a:t>
            </a:r>
          </a:p>
          <a:p>
            <a:pPr marL="914400" lvl="1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IN" sz="24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Reactivity</a:t>
            </a:r>
          </a:p>
          <a:p>
            <a:pPr marL="1371600" lvl="2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IN" sz="24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Ring  activator</a:t>
            </a:r>
          </a:p>
          <a:p>
            <a:pPr marL="1371600" lvl="2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IN" sz="24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Ring deactivator</a:t>
            </a:r>
          </a:p>
          <a:p>
            <a:pPr marL="914400" lvl="1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IN" sz="24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Orientation</a:t>
            </a:r>
          </a:p>
          <a:p>
            <a:pPr marL="1371600" lvl="2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IN" sz="2400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Ortho para directing</a:t>
            </a:r>
          </a:p>
          <a:p>
            <a:pPr marL="1371600" lvl="2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IN" sz="2400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Meta  directing</a:t>
            </a:r>
          </a:p>
        </p:txBody>
      </p:sp>
      <p:sp>
        <p:nvSpPr>
          <p:cNvPr id="5" name="Rectangle 4"/>
          <p:cNvSpPr/>
          <p:nvPr/>
        </p:nvSpPr>
        <p:spPr>
          <a:xfrm>
            <a:off x="2629347" y="241835"/>
            <a:ext cx="6933308" cy="830997"/>
          </a:xfrm>
          <a:prstGeom prst="rect">
            <a:avLst/>
          </a:prstGeom>
          <a:solidFill>
            <a:srgbClr val="FF3399"/>
          </a:solidFill>
        </p:spPr>
        <p:txBody>
          <a:bodyPr wrap="none">
            <a:spAutoFit/>
          </a:bodyPr>
          <a:lstStyle/>
          <a:p>
            <a:pPr lvl="0" algn="ctr"/>
            <a:r>
              <a:rPr lang="en-IN" sz="2400" b="1" dirty="0">
                <a:latin typeface="Arial" panose="020B0604020202020204" pitchFamily="34" charset="0"/>
                <a:cs typeface="Arial" panose="020B0604020202020204" pitchFamily="34" charset="0"/>
              </a:rPr>
              <a:t>Orientation and Reactivity in monosubstituted</a:t>
            </a:r>
          </a:p>
          <a:p>
            <a:pPr lvl="0" algn="ctr"/>
            <a:r>
              <a:rPr lang="en-IN" sz="2400" b="1" dirty="0">
                <a:latin typeface="Arial" panose="020B0604020202020204" pitchFamily="34" charset="0"/>
                <a:cs typeface="Arial" panose="020B0604020202020204" pitchFamily="34" charset="0"/>
              </a:rPr>
              <a:t> benzene</a:t>
            </a:r>
            <a:endParaRPr lang="en-IN" sz="24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97561-E630-4333-A807-AF909D6C8BDD}" type="datetime1">
              <a:rPr lang="en-IN" smtClean="0"/>
              <a:pPr/>
              <a:t>26-02-2024</a:t>
            </a:fld>
            <a:endParaRPr lang="en-IN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A19ED-6346-49D9-9F20-956D2AD8C721}" type="slidenum">
              <a:rPr lang="en-IN" smtClean="0"/>
              <a:pPr/>
              <a:t>9</a:t>
            </a:fld>
            <a:endParaRPr lang="en-IN"/>
          </a:p>
        </p:txBody>
      </p:sp>
      <p:sp>
        <p:nvSpPr>
          <p:cNvPr id="4" name="Rectangle 3"/>
          <p:cNvSpPr/>
          <p:nvPr/>
        </p:nvSpPr>
        <p:spPr>
          <a:xfrm>
            <a:off x="2629347" y="241835"/>
            <a:ext cx="6933308" cy="830997"/>
          </a:xfrm>
          <a:prstGeom prst="rect">
            <a:avLst/>
          </a:prstGeom>
          <a:solidFill>
            <a:srgbClr val="FF3399"/>
          </a:solidFill>
        </p:spPr>
        <p:txBody>
          <a:bodyPr wrap="none">
            <a:spAutoFit/>
          </a:bodyPr>
          <a:lstStyle/>
          <a:p>
            <a:pPr lvl="0" algn="ctr"/>
            <a:r>
              <a:rPr lang="en-IN" sz="2400" b="1" dirty="0">
                <a:latin typeface="Arial" panose="020B0604020202020204" pitchFamily="34" charset="0"/>
                <a:cs typeface="Arial" panose="020B0604020202020204" pitchFamily="34" charset="0"/>
              </a:rPr>
              <a:t>Orientation and Reactivity in monosubstituted</a:t>
            </a:r>
          </a:p>
          <a:p>
            <a:pPr lvl="0" algn="ctr"/>
            <a:r>
              <a:rPr lang="en-IN" sz="2400" b="1" dirty="0">
                <a:latin typeface="Arial" panose="020B0604020202020204" pitchFamily="34" charset="0"/>
                <a:cs typeface="Arial" panose="020B0604020202020204" pitchFamily="34" charset="0"/>
              </a:rPr>
              <a:t> benzene</a:t>
            </a:r>
            <a:endParaRPr lang="en-IN" sz="24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3800" y="1197518"/>
            <a:ext cx="7225858" cy="4909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258033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1397</TotalTime>
  <Words>616</Words>
  <Application>Microsoft Office PowerPoint</Application>
  <PresentationFormat>Widescreen</PresentationFormat>
  <Paragraphs>190</Paragraphs>
  <Slides>18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Bell MT</vt:lpstr>
      <vt:lpstr>Book Antiqua</vt:lpstr>
      <vt:lpstr>Calibri</vt:lpstr>
      <vt:lpstr>Calibri Light</vt:lpstr>
      <vt:lpstr>Office Theme</vt:lpstr>
      <vt:lpstr>Benzene and its derivatives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Titration- Preparation and standardization of 1 Molar Sodium Hydroxide</dc:title>
  <dc:creator>Zamir khan</dc:creator>
  <cp:lastModifiedBy>Zamir Gaffar Khan</cp:lastModifiedBy>
  <cp:revision>337</cp:revision>
  <dcterms:created xsi:type="dcterms:W3CDTF">2020-06-12T10:33:45Z</dcterms:created>
  <dcterms:modified xsi:type="dcterms:W3CDTF">2024-02-26T06:30:34Z</dcterms:modified>
</cp:coreProperties>
</file>