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96" r:id="rId2"/>
    <p:sldId id="258" r:id="rId3"/>
    <p:sldId id="305" r:id="rId4"/>
    <p:sldId id="257" r:id="rId5"/>
    <p:sldId id="286" r:id="rId6"/>
    <p:sldId id="310" r:id="rId7"/>
    <p:sldId id="306" r:id="rId8"/>
    <p:sldId id="309" r:id="rId9"/>
    <p:sldId id="297" r:id="rId10"/>
    <p:sldId id="307" r:id="rId11"/>
    <p:sldId id="308" r:id="rId12"/>
    <p:sldId id="287" r:id="rId13"/>
    <p:sldId id="288" r:id="rId14"/>
    <p:sldId id="289" r:id="rId15"/>
    <p:sldId id="290" r:id="rId16"/>
    <p:sldId id="291" r:id="rId17"/>
    <p:sldId id="293" r:id="rId18"/>
    <p:sldId id="344" r:id="rId19"/>
    <p:sldId id="345" r:id="rId20"/>
    <p:sldId id="346" r:id="rId21"/>
    <p:sldId id="347" r:id="rId22"/>
    <p:sldId id="262" r:id="rId23"/>
    <p:sldId id="263" r:id="rId24"/>
    <p:sldId id="264" r:id="rId25"/>
    <p:sldId id="265" r:id="rId26"/>
    <p:sldId id="266" r:id="rId27"/>
    <p:sldId id="342" r:id="rId28"/>
    <p:sldId id="292" r:id="rId29"/>
    <p:sldId id="316" r:id="rId30"/>
    <p:sldId id="317" r:id="rId31"/>
    <p:sldId id="319" r:id="rId32"/>
    <p:sldId id="318" r:id="rId33"/>
    <p:sldId id="333" r:id="rId34"/>
    <p:sldId id="334" r:id="rId35"/>
    <p:sldId id="322" r:id="rId36"/>
    <p:sldId id="324" r:id="rId37"/>
    <p:sldId id="325" r:id="rId38"/>
    <p:sldId id="326" r:id="rId39"/>
    <p:sldId id="328" r:id="rId40"/>
    <p:sldId id="329" r:id="rId41"/>
    <p:sldId id="330" r:id="rId42"/>
    <p:sldId id="335" r:id="rId43"/>
    <p:sldId id="336" r:id="rId44"/>
    <p:sldId id="349" r:id="rId45"/>
    <p:sldId id="350" r:id="rId46"/>
    <p:sldId id="337" r:id="rId47"/>
    <p:sldId id="273" r:id="rId48"/>
    <p:sldId id="274" r:id="rId49"/>
    <p:sldId id="311" r:id="rId50"/>
    <p:sldId id="312" r:id="rId51"/>
    <p:sldId id="313" r:id="rId52"/>
    <p:sldId id="314" r:id="rId53"/>
    <p:sldId id="351" r:id="rId54"/>
    <p:sldId id="277" r:id="rId55"/>
    <p:sldId id="352" r:id="rId56"/>
    <p:sldId id="353" r:id="rId57"/>
    <p:sldId id="354" r:id="rId58"/>
    <p:sldId id="355" r:id="rId59"/>
    <p:sldId id="356" r:id="rId60"/>
    <p:sldId id="278" r:id="rId61"/>
    <p:sldId id="348" r:id="rId62"/>
    <p:sldId id="281" r:id="rId6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9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AF9E302-F0E2-405F-AD3F-7E30D0EC00D3}" type="datetimeFigureOut">
              <a:rPr lang="en-US" smtClean="0"/>
              <a:pPr/>
              <a:t>1/28/2023</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354728E-0D0A-40CF-B4EA-1DAFF71D67D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206B05E-E4ED-4F39-874F-8347ADFFBA9F}" type="datetimeFigureOut">
              <a:rPr lang="en-US" smtClean="0"/>
              <a:pPr/>
              <a:t>1/28/2023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DEDA6C4-9EE6-4302-9E95-50C46028B3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1014" y="2130425"/>
            <a:ext cx="7437185"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5917" y="4406900"/>
            <a:ext cx="744879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45917" y="2906713"/>
            <a:ext cx="744879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38135" y="1535113"/>
            <a:ext cx="36311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38136" y="2174875"/>
            <a:ext cx="36311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6242" y="1535113"/>
            <a:ext cx="3880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6242" y="2174875"/>
            <a:ext cx="3880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1014" y="273050"/>
            <a:ext cx="311285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57990" y="273050"/>
            <a:ext cx="43288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1015" y="1435100"/>
            <a:ext cx="31128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1/28/2023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13">
            <a:alphaModFix amt="79000"/>
          </a:blip>
          <a:stretch>
            <a:fillRect/>
          </a:stretch>
        </p:blipFill>
        <p:spPr>
          <a:xfrm>
            <a:off x="6675596" y="5395882"/>
            <a:ext cx="2406149" cy="419253"/>
          </a:xfrm>
          <a:prstGeom prst="rect">
            <a:avLst/>
          </a:prstGeom>
          <a:solidFill>
            <a:srgbClr val="F9942E">
              <a:alpha val="0"/>
            </a:srgbClr>
          </a:solidFill>
          <a:effectLst>
            <a:reflection stA="50000" endPos="75000" dist="12700" dir="5400000" sy="-100000" algn="bl" rotWithShape="0"/>
          </a:effectLst>
        </p:spPr>
      </p:pic>
      <p:sp>
        <p:nvSpPr>
          <p:cNvPr id="11" name="Rectangle 10"/>
          <p:cNvSpPr/>
          <p:nvPr/>
        </p:nvSpPr>
        <p:spPr>
          <a:xfrm>
            <a:off x="1187450" y="5964238"/>
            <a:ext cx="7956550" cy="893762"/>
          </a:xfrm>
          <a:prstGeom prst="rect">
            <a:avLst/>
          </a:prstGeom>
          <a:solidFill>
            <a:srgbClr val="F994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5964238"/>
            <a:ext cx="1038225" cy="893762"/>
          </a:xfrm>
          <a:prstGeom prst="rect">
            <a:avLst/>
          </a:prstGeom>
          <a:solidFill>
            <a:srgbClr val="F9ABD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1038136" cy="5815136"/>
          </a:xfrm>
          <a:prstGeom prst="rect">
            <a:avLst/>
          </a:prstGeom>
          <a:solidFill>
            <a:srgbClr val="26C2FF">
              <a:alpha val="80000"/>
            </a:srgb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8" descr="AUCMS Logo Small.jpg"/>
          <p:cNvPicPr>
            <a:picLocks noChangeAspect="1"/>
          </p:cNvPicPr>
          <p:nvPr/>
        </p:nvPicPr>
        <p:blipFill>
          <a:blip r:embed="rId14" cstate="print"/>
          <a:srcRect/>
          <a:stretch>
            <a:fillRect/>
          </a:stretch>
        </p:blipFill>
        <p:spPr bwMode="auto">
          <a:xfrm>
            <a:off x="7986713" y="103188"/>
            <a:ext cx="1095375" cy="506412"/>
          </a:xfrm>
          <a:prstGeom prst="rect">
            <a:avLst/>
          </a:prstGeom>
          <a:noFill/>
          <a:ln w="9525">
            <a:noFill/>
            <a:miter lim="800000"/>
            <a:headEnd/>
            <a:tailEnd/>
          </a:ln>
        </p:spPr>
      </p:pic>
      <p:sp>
        <p:nvSpPr>
          <p:cNvPr id="1033" name="Title Placeholder 1"/>
          <p:cNvSpPr>
            <a:spLocks noGrp="1"/>
          </p:cNvSpPr>
          <p:nvPr>
            <p:ph type="title"/>
          </p:nvPr>
        </p:nvSpPr>
        <p:spPr bwMode="auto">
          <a:xfrm>
            <a:off x="1038225" y="274638"/>
            <a:ext cx="76485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 name="Text Placeholder 2"/>
          <p:cNvSpPr>
            <a:spLocks noGrp="1"/>
          </p:cNvSpPr>
          <p:nvPr>
            <p:ph type="body" idx="1"/>
          </p:nvPr>
        </p:nvSpPr>
        <p:spPr bwMode="auto">
          <a:xfrm>
            <a:off x="1038225" y="1600200"/>
            <a:ext cx="7648575" cy="436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4000" kern="1200">
          <a:solidFill>
            <a:srgbClr val="595959"/>
          </a:solidFill>
          <a:latin typeface="+mj-lt"/>
          <a:ea typeface="MS PGothic" pitchFamily="34" charset="-128"/>
          <a:cs typeface="+mj-cs"/>
        </a:defRPr>
      </a:lvl1pPr>
      <a:lvl2pPr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2pPr>
      <a:lvl3pPr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3pPr>
      <a:lvl4pPr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4pPr>
      <a:lvl5pPr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5pPr>
      <a:lvl6pPr marL="457200"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6pPr>
      <a:lvl7pPr marL="914400"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7pPr>
      <a:lvl8pPr marL="1371600"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8pPr>
      <a:lvl9pPr marL="1828800" algn="l" defTabSz="457200" rtl="0" eaLnBrk="1" fontAlgn="base" hangingPunct="1">
        <a:spcBef>
          <a:spcPct val="0"/>
        </a:spcBef>
        <a:spcAft>
          <a:spcPct val="0"/>
        </a:spcAft>
        <a:defRPr sz="4000">
          <a:solidFill>
            <a:srgbClr val="595959"/>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595959"/>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rgbClr val="595959"/>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rgbClr val="595959"/>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actors%20Affecting%20Drug%20Distribution.mp4"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Blood_plasma" TargetMode="External"/><Relationship Id="rId2" Type="http://schemas.openxmlformats.org/officeDocument/2006/relationships/hyperlink" Target="http://en.wikipedia.org/wiki/Distribution_(pharmacology)"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1.wmf"/><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stanford.edu/"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he genetic basis of variability in drug responses"/>
          <p:cNvPicPr>
            <a:picLocks noChangeAspect="1" noChangeArrowheads="1"/>
          </p:cNvPicPr>
          <p:nvPr/>
        </p:nvPicPr>
        <p:blipFill>
          <a:blip r:embed="rId2"/>
          <a:srcRect/>
          <a:stretch>
            <a:fillRect/>
          </a:stretch>
        </p:blipFill>
        <p:spPr bwMode="auto">
          <a:xfrm>
            <a:off x="4038600" y="1752600"/>
            <a:ext cx="5105400" cy="3733800"/>
          </a:xfrm>
          <a:prstGeom prst="rect">
            <a:avLst/>
          </a:prstGeom>
          <a:noFill/>
          <a:ln w="9525">
            <a:noFill/>
            <a:miter lim="800000"/>
            <a:headEnd/>
            <a:tailEnd/>
          </a:ln>
        </p:spPr>
      </p:pic>
      <p:pic>
        <p:nvPicPr>
          <p:cNvPr id="5" name="Picture 2" descr="http://miro.ifsc.usp.br/pkdb/img/home/06.jpg"/>
          <p:cNvPicPr>
            <a:picLocks noChangeAspect="1" noChangeArrowheads="1"/>
          </p:cNvPicPr>
          <p:nvPr/>
        </p:nvPicPr>
        <p:blipFill>
          <a:blip r:embed="rId3"/>
          <a:srcRect/>
          <a:stretch>
            <a:fillRect/>
          </a:stretch>
        </p:blipFill>
        <p:spPr bwMode="auto">
          <a:xfrm>
            <a:off x="0" y="1752600"/>
            <a:ext cx="3908778" cy="3962400"/>
          </a:xfrm>
          <a:prstGeom prst="rect">
            <a:avLst/>
          </a:prstGeom>
          <a:noFill/>
          <a:ln w="9525">
            <a:noFill/>
            <a:miter lim="800000"/>
            <a:headEnd/>
            <a:tailEnd/>
          </a:ln>
        </p:spPr>
      </p:pic>
      <p:sp>
        <p:nvSpPr>
          <p:cNvPr id="2" name="Title 1"/>
          <p:cNvSpPr>
            <a:spLocks noGrp="1"/>
          </p:cNvSpPr>
          <p:nvPr>
            <p:ph type="ctrTitle"/>
          </p:nvPr>
        </p:nvSpPr>
        <p:spPr>
          <a:xfrm>
            <a:off x="0" y="0"/>
            <a:ext cx="9144000" cy="1828800"/>
          </a:xfrm>
          <a:solidFill>
            <a:srgbClr val="FF0000"/>
          </a:solidFill>
        </p:spPr>
        <p:style>
          <a:lnRef idx="1">
            <a:schemeClr val="accent3"/>
          </a:lnRef>
          <a:fillRef idx="3">
            <a:schemeClr val="accent3"/>
          </a:fillRef>
          <a:effectRef idx="2">
            <a:schemeClr val="accent3"/>
          </a:effectRef>
          <a:fontRef idx="minor">
            <a:schemeClr val="lt1"/>
          </a:fontRef>
        </p:style>
        <p:txBody>
          <a:bodyPr/>
          <a:lstStyle/>
          <a:p>
            <a:pPr lvl="0"/>
            <a:br>
              <a:rPr lang="en-US" sz="6600" b="1" dirty="0">
                <a:solidFill>
                  <a:schemeClr val="tx1"/>
                </a:solidFill>
              </a:rPr>
            </a:br>
            <a:r>
              <a:rPr lang="en-US" sz="8000" b="1" dirty="0">
                <a:solidFill>
                  <a:schemeClr val="tx1"/>
                </a:solidFill>
                <a:effectLst>
                  <a:outerShdw blurRad="38100" dist="38100" dir="2700000" algn="tl">
                    <a:srgbClr val="000000">
                      <a:alpha val="43137"/>
                    </a:srgbClr>
                  </a:outerShdw>
                </a:effectLst>
              </a:rPr>
              <a:t>DRUG DISTRIBUTION</a:t>
            </a:r>
            <a:br>
              <a:rPr lang="en-US" sz="6600" b="1" dirty="0">
                <a:solidFill>
                  <a:schemeClr val="tx1"/>
                </a:solidFill>
              </a:rPr>
            </a:br>
            <a:endParaRPr lang="en-US" sz="6600" dirty="0"/>
          </a:p>
        </p:txBody>
      </p:sp>
      <p:graphicFrame>
        <p:nvGraphicFramePr>
          <p:cNvPr id="3" name="Object 2">
            <a:extLst>
              <a:ext uri="{FF2B5EF4-FFF2-40B4-BE49-F238E27FC236}">
                <a16:creationId xmlns:a16="http://schemas.microsoft.com/office/drawing/2014/main" id="{3BAD8759-9BFF-F77F-43F3-D56DDF16215B}"/>
              </a:ext>
            </a:extLst>
          </p:cNvPr>
          <p:cNvGraphicFramePr>
            <a:graphicFrameLocks noChangeAspect="1"/>
          </p:cNvGraphicFramePr>
          <p:nvPr>
            <p:extLst>
              <p:ext uri="{D42A27DB-BD31-4B8C-83A1-F6EECF244321}">
                <p14:modId xmlns:p14="http://schemas.microsoft.com/office/powerpoint/2010/main" val="738140114"/>
              </p:ext>
            </p:extLst>
          </p:nvPr>
        </p:nvGraphicFramePr>
        <p:xfrm>
          <a:off x="1" y="5105400"/>
          <a:ext cx="9144000" cy="1749177"/>
        </p:xfrm>
        <a:graphic>
          <a:graphicData uri="http://schemas.openxmlformats.org/presentationml/2006/ole">
            <mc:AlternateContent xmlns:mc="http://schemas.openxmlformats.org/markup-compatibility/2006">
              <mc:Choice xmlns:v="urn:schemas-microsoft-com:vml" Requires="v">
                <p:oleObj name="Bitmap Image" r:id="rId4" imgW="7429680" imgH="3133800" progId="PBrush">
                  <p:embed/>
                </p:oleObj>
              </mc:Choice>
              <mc:Fallback>
                <p:oleObj name="Bitmap Image" r:id="rId4" imgW="7429680" imgH="3133800" progId="PBrush">
                  <p:embed/>
                  <p:pic>
                    <p:nvPicPr>
                      <p:cNvPr id="4" name="Object 3">
                        <a:extLst>
                          <a:ext uri="{FF2B5EF4-FFF2-40B4-BE49-F238E27FC236}">
                            <a16:creationId xmlns:a16="http://schemas.microsoft.com/office/drawing/2014/main" id="{1252BF36-6B1F-0CA6-17B6-D77D99F1C3B0}"/>
                          </a:ext>
                        </a:extLst>
                      </p:cNvPr>
                      <p:cNvPicPr/>
                      <p:nvPr/>
                    </p:nvPicPr>
                    <p:blipFill>
                      <a:blip r:embed="rId5"/>
                      <a:stretch>
                        <a:fillRect/>
                      </a:stretch>
                    </p:blipFill>
                    <p:spPr>
                      <a:xfrm>
                        <a:off x="1" y="5105400"/>
                        <a:ext cx="9144000" cy="1749177"/>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95375" y="-44450"/>
            <a:ext cx="8201025" cy="5149850"/>
          </a:xfrm>
        </p:spPr>
        <p:txBody>
          <a:bodyPr>
            <a:noAutofit/>
          </a:bodyPr>
          <a:lstStyle/>
          <a:p>
            <a:pPr marL="274320" indent="-274320" eaLnBrk="1" fontAlgn="auto" hangingPunct="1">
              <a:spcBef>
                <a:spcPts val="580"/>
              </a:spcBef>
              <a:spcAft>
                <a:spcPts val="0"/>
              </a:spcAft>
              <a:buFont typeface="Wingdings 2"/>
              <a:buNone/>
              <a:defRPr/>
            </a:pPr>
            <a:r>
              <a:rPr lang="en-US" sz="4800" b="1" dirty="0">
                <a:solidFill>
                  <a:srgbClr val="C00000"/>
                </a:solidFill>
                <a:effectLst>
                  <a:outerShdw blurRad="38100" dist="38100" dir="2700000" algn="tl">
                    <a:srgbClr val="000000">
                      <a:alpha val="43137"/>
                    </a:srgbClr>
                  </a:outerShdw>
                </a:effectLst>
                <a:latin typeface="Browallia New" pitchFamily="34" charset="-34"/>
                <a:cs typeface="Browallia New" pitchFamily="34" charset="-34"/>
              </a:rPr>
              <a:t>Drug distribution </a:t>
            </a:r>
            <a:r>
              <a:rPr lang="en-US" sz="4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rPr>
              <a:t>is influenced :</a:t>
            </a:r>
          </a:p>
          <a:p>
            <a:pPr marL="342900" indent="-342900" eaLnBrk="1" fontAlgn="auto" hangingPunct="1">
              <a:spcBef>
                <a:spcPts val="580"/>
              </a:spcBef>
              <a:spcAft>
                <a:spcPts val="0"/>
              </a:spcAft>
              <a:buFont typeface="Wingdings 2"/>
              <a:buNone/>
              <a:defRPr/>
            </a:pPr>
            <a:r>
              <a:rPr lang="en-US" sz="3200" b="1" dirty="0">
                <a:solidFill>
                  <a:srgbClr val="800000"/>
                </a:solidFill>
                <a:latin typeface="Browallia New" pitchFamily="34" charset="-34"/>
                <a:cs typeface="Browallia New" pitchFamily="34" charset="-34"/>
              </a:rPr>
              <a:t>a)	Blood flow to target tissues</a:t>
            </a:r>
          </a:p>
          <a:p>
            <a:pPr marL="342900" indent="-342900" eaLnBrk="1" fontAlgn="auto" hangingPunct="1">
              <a:spcBef>
                <a:spcPts val="580"/>
              </a:spcBef>
              <a:spcAft>
                <a:spcPts val="0"/>
              </a:spcAft>
              <a:buFont typeface="Wingdings 2"/>
              <a:buNone/>
              <a:defRPr/>
            </a:pPr>
            <a:r>
              <a:rPr lang="en-US" sz="3200" b="1" dirty="0">
                <a:solidFill>
                  <a:srgbClr val="800000"/>
                </a:solidFill>
                <a:latin typeface="Browallia New" pitchFamily="34" charset="-34"/>
                <a:cs typeface="Browallia New" pitchFamily="34" charset="-34"/>
              </a:rPr>
              <a:t>b) Ability of drug to exit blood vessels</a:t>
            </a:r>
          </a:p>
          <a:p>
            <a:pPr marL="617220" lvl="1" indent="-342900" eaLnBrk="1" fontAlgn="auto" hangingPunct="1">
              <a:spcBef>
                <a:spcPts val="370"/>
              </a:spcBef>
              <a:spcAft>
                <a:spcPts val="0"/>
              </a:spcAft>
              <a:buFont typeface="Wingdings 2"/>
              <a:buChar char=""/>
              <a:defRPr/>
            </a:pPr>
            <a:r>
              <a:rPr lang="en-US" b="1" dirty="0">
                <a:latin typeface="Browallia New" pitchFamily="34" charset="-34"/>
                <a:cs typeface="Browallia New" pitchFamily="34" charset="-34"/>
              </a:rPr>
              <a:t>Typical capillary - no barrier</a:t>
            </a:r>
          </a:p>
          <a:p>
            <a:pPr marL="617220" lvl="1" indent="-342900" eaLnBrk="1" fontAlgn="auto" hangingPunct="1">
              <a:spcBef>
                <a:spcPts val="370"/>
              </a:spcBef>
              <a:spcAft>
                <a:spcPts val="0"/>
              </a:spcAft>
              <a:buFont typeface="Wingdings 2"/>
              <a:buChar char=""/>
              <a:defRPr/>
            </a:pPr>
            <a:r>
              <a:rPr lang="en-US" b="1" dirty="0">
                <a:latin typeface="Browallia New" pitchFamily="34" charset="-34"/>
                <a:cs typeface="Browallia New" pitchFamily="34" charset="-34"/>
              </a:rPr>
              <a:t>blood-brain barrier = tight junctions between </a:t>
            </a:r>
          </a:p>
          <a:p>
            <a:pPr marL="617220" lvl="1" indent="-342900" eaLnBrk="1" fontAlgn="auto" hangingPunct="1">
              <a:spcBef>
                <a:spcPts val="370"/>
              </a:spcBef>
              <a:spcAft>
                <a:spcPts val="0"/>
              </a:spcAft>
              <a:buNone/>
              <a:defRPr/>
            </a:pPr>
            <a:r>
              <a:rPr lang="en-US" b="1" dirty="0">
                <a:latin typeface="Browallia New" pitchFamily="34" charset="-34"/>
                <a:cs typeface="Browallia New" pitchFamily="34" charset="-34"/>
              </a:rPr>
              <a:t>	endothelial cells (only lipid soluble)</a:t>
            </a:r>
          </a:p>
          <a:p>
            <a:pPr marL="617220" lvl="1" indent="-342900" eaLnBrk="1" fontAlgn="auto" hangingPunct="1">
              <a:spcBef>
                <a:spcPts val="370"/>
              </a:spcBef>
              <a:spcAft>
                <a:spcPts val="0"/>
              </a:spcAft>
              <a:buFont typeface="Wingdings 2"/>
              <a:buChar char=""/>
              <a:defRPr/>
            </a:pPr>
            <a:r>
              <a:rPr lang="en-US" b="1" dirty="0">
                <a:latin typeface="Browallia New" pitchFamily="34" charset="-34"/>
                <a:cs typeface="Browallia New" pitchFamily="34" charset="-34"/>
              </a:rPr>
              <a:t>Placental barrier - only lipid soluble pass freely</a:t>
            </a:r>
          </a:p>
          <a:p>
            <a:pPr marL="342900" indent="-342900" eaLnBrk="1" fontAlgn="auto" hangingPunct="1">
              <a:spcBef>
                <a:spcPts val="580"/>
              </a:spcBef>
              <a:spcAft>
                <a:spcPts val="0"/>
              </a:spcAft>
              <a:buFont typeface="Wingdings 2"/>
              <a:buNone/>
              <a:defRPr/>
            </a:pPr>
            <a:r>
              <a:rPr lang="en-US" sz="3200" b="1" dirty="0">
                <a:solidFill>
                  <a:srgbClr val="800000"/>
                </a:solidFill>
                <a:latin typeface="Browallia New" pitchFamily="34" charset="-34"/>
                <a:cs typeface="Browallia New" pitchFamily="34" charset="-34"/>
              </a:rPr>
              <a:t>c) Ability to enter cells</a:t>
            </a:r>
          </a:p>
          <a:p>
            <a:pPr marL="617220" lvl="1" indent="-342900" eaLnBrk="1" fontAlgn="auto" hangingPunct="1">
              <a:spcBef>
                <a:spcPts val="370"/>
              </a:spcBef>
              <a:spcAft>
                <a:spcPts val="0"/>
              </a:spcAft>
              <a:buFont typeface="Wingdings 2"/>
              <a:buChar char=""/>
              <a:defRPr/>
            </a:pPr>
            <a:r>
              <a:rPr lang="en-US" b="1" dirty="0">
                <a:latin typeface="Browallia New" pitchFamily="34" charset="-34"/>
                <a:cs typeface="Browallia New" pitchFamily="34" charset="-34"/>
              </a:rPr>
              <a:t>Must be lipid soluble, or have transporter</a:t>
            </a:r>
          </a:p>
          <a:p>
            <a:pPr marL="617220" lvl="1" indent="-342900" eaLnBrk="1" fontAlgn="auto" hangingPunct="1">
              <a:spcBef>
                <a:spcPts val="370"/>
              </a:spcBef>
              <a:spcAft>
                <a:spcPts val="0"/>
              </a:spcAft>
              <a:buFont typeface="Wingdings 2"/>
              <a:buChar char=""/>
              <a:defRPr/>
            </a:pPr>
            <a:r>
              <a:rPr lang="en-US" b="1" dirty="0">
                <a:latin typeface="Browallia New" pitchFamily="34" charset="-34"/>
                <a:cs typeface="Browallia New" pitchFamily="34" charset="-34"/>
              </a:rPr>
              <a:t>Most drugs act at receptors on cell surface (do not enter)</a:t>
            </a:r>
          </a:p>
          <a:p>
            <a:pPr marL="274320" indent="-274320" eaLnBrk="1" fontAlgn="auto" hangingPunct="1">
              <a:spcBef>
                <a:spcPts val="580"/>
              </a:spcBef>
              <a:spcAft>
                <a:spcPts val="0"/>
              </a:spcAft>
              <a:buFont typeface="Wingdings 2"/>
              <a:buChar char=""/>
              <a:defRPr/>
            </a:pPr>
            <a:endParaRPr lang="th-TH" sz="3200" dirty="0">
              <a:latin typeface="Browallia New" pitchFamily="34" charset="-34"/>
              <a:cs typeface="Browallia New" pitchFamily="34" charset="-34"/>
            </a:endParaRPr>
          </a:p>
        </p:txBody>
      </p:sp>
      <p:pic>
        <p:nvPicPr>
          <p:cNvPr id="12292" name="Picture 5" descr="http://www.rxkinetics.com/pktutorial/2COMP.jpg"/>
          <p:cNvPicPr>
            <a:picLocks noChangeAspect="1" noChangeArrowheads="1"/>
          </p:cNvPicPr>
          <p:nvPr/>
        </p:nvPicPr>
        <p:blipFill>
          <a:blip r:embed="rId2"/>
          <a:srcRect/>
          <a:stretch>
            <a:fillRect/>
          </a:stretch>
        </p:blipFill>
        <p:spPr bwMode="auto">
          <a:xfrm>
            <a:off x="6629400" y="5562600"/>
            <a:ext cx="2514600" cy="1295400"/>
          </a:xfrm>
          <a:prstGeom prst="rect">
            <a:avLst/>
          </a:prstGeom>
          <a:noFill/>
          <a:ln w="9525">
            <a:noFill/>
            <a:miter lim="800000"/>
            <a:headEnd/>
            <a:tailEnd/>
          </a:ln>
        </p:spPr>
      </p:pic>
      <p:pic>
        <p:nvPicPr>
          <p:cNvPr id="4"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2813" y="0"/>
            <a:ext cx="9069387" cy="922337"/>
          </a:xfrm>
        </p:spPr>
        <p:txBody>
          <a:bodyPr/>
          <a:lstStyle/>
          <a:p>
            <a:pPr eaLnBrk="1" hangingPunct="1">
              <a:defRPr/>
            </a:pPr>
            <a:r>
              <a:rPr lang="en-US" sz="3600" b="1" dirty="0">
                <a:solidFill>
                  <a:schemeClr val="accent1">
                    <a:lumMod val="75000"/>
                  </a:schemeClr>
                </a:solidFill>
                <a:effectLst>
                  <a:outerShdw blurRad="38100" dist="38100" dir="2700000" algn="tl">
                    <a:srgbClr val="000000">
                      <a:alpha val="43137"/>
                    </a:srgbClr>
                  </a:outerShdw>
                </a:effectLst>
                <a:latin typeface="Browallia New" pitchFamily="34" charset="-34"/>
                <a:cs typeface="Browallia New" pitchFamily="34" charset="-34"/>
                <a:hlinkClick r:id="rId2" action="ppaction://hlinkfile"/>
              </a:rPr>
              <a:t>Factors affecting drug distribution </a:t>
            </a:r>
            <a:endParaRPr lang="th-TH" sz="3600" b="1" dirty="0">
              <a:solidFill>
                <a:schemeClr val="accent1">
                  <a:lumMod val="75000"/>
                </a:schemeClr>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9219" name="Content Placeholder 2"/>
          <p:cNvSpPr>
            <a:spLocks noGrp="1"/>
          </p:cNvSpPr>
          <p:nvPr>
            <p:ph sz="quarter" idx="1"/>
          </p:nvPr>
        </p:nvSpPr>
        <p:spPr>
          <a:xfrm>
            <a:off x="609600" y="838200"/>
            <a:ext cx="4572000" cy="5221288"/>
          </a:xfrm>
        </p:spPr>
        <p:txBody>
          <a:bodyPr/>
          <a:lstStyle/>
          <a:p>
            <a:pPr eaLnBrk="1" hangingPunct="1">
              <a:defRPr/>
            </a:pPr>
            <a:r>
              <a:rPr lang="en-US" sz="2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rPr>
              <a:t>Factors </a:t>
            </a:r>
            <a:r>
              <a:rPr lang="en-US" sz="2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sym typeface="Wingdings" pitchFamily="2" charset="2"/>
              </a:rPr>
              <a:t></a:t>
            </a:r>
            <a:r>
              <a:rPr lang="en-US" sz="2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rPr>
              <a:t> rate of distribution </a:t>
            </a:r>
          </a:p>
          <a:p>
            <a:pPr eaLnBrk="1" hangingPunct="1">
              <a:buFont typeface="Wingdings 2" pitchFamily="18" charset="2"/>
              <a:buNone/>
              <a:defRPr/>
            </a:pPr>
            <a:r>
              <a:rPr lang="en-US" sz="2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rPr>
              <a:t>	</a:t>
            </a:r>
            <a:r>
              <a:rPr lang="en-US" sz="2400" b="1" dirty="0">
                <a:solidFill>
                  <a:srgbClr val="00B050"/>
                </a:solidFill>
                <a:effectLst>
                  <a:outerShdw blurRad="38100" dist="38100" dir="2700000" algn="tl">
                    <a:srgbClr val="000000">
                      <a:alpha val="43137"/>
                    </a:srgbClr>
                  </a:outerShdw>
                </a:effectLst>
                <a:latin typeface="Browallia New" pitchFamily="34" charset="-34"/>
                <a:cs typeface="Browallia New" pitchFamily="34" charset="-34"/>
              </a:rPr>
              <a:t>(how fast)</a:t>
            </a:r>
          </a:p>
          <a:p>
            <a:pPr lvl="1" eaLnBrk="1" hangingPunct="1">
              <a:defRPr/>
            </a:pPr>
            <a:r>
              <a:rPr lang="en-US" dirty="0">
                <a:latin typeface="Browallia New" pitchFamily="34" charset="-34"/>
                <a:cs typeface="Browallia New" pitchFamily="34" charset="-34"/>
              </a:rPr>
              <a:t>Membrane permeability</a:t>
            </a:r>
          </a:p>
          <a:p>
            <a:pPr lvl="1" eaLnBrk="1" hangingPunct="1">
              <a:defRPr/>
            </a:pPr>
            <a:r>
              <a:rPr lang="en-US" dirty="0">
                <a:latin typeface="Browallia New" pitchFamily="34" charset="-34"/>
                <a:cs typeface="Browallia New" pitchFamily="34" charset="-34"/>
              </a:rPr>
              <a:t>Blood perfusion</a:t>
            </a:r>
          </a:p>
          <a:p>
            <a:pPr eaLnBrk="1" hangingPunct="1">
              <a:defRPr/>
            </a:pPr>
            <a:r>
              <a:rPr lang="en-US" sz="2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rPr>
              <a:t>Factors </a:t>
            </a:r>
            <a:r>
              <a:rPr lang="en-US" sz="2400" b="1" dirty="0">
                <a:solidFill>
                  <a:srgbClr val="0070C0"/>
                </a:solidFill>
                <a:effectLst>
                  <a:outerShdw blurRad="38100" dist="38100" dir="2700000" algn="tl">
                    <a:srgbClr val="000000">
                      <a:alpha val="43137"/>
                    </a:srgbClr>
                  </a:outerShdw>
                </a:effectLst>
                <a:latin typeface="Browallia New" pitchFamily="34" charset="-34"/>
                <a:cs typeface="Browallia New" pitchFamily="34" charset="-34"/>
                <a:sym typeface="Wingdings" pitchFamily="2" charset="2"/>
              </a:rPr>
              <a:t> extend of distribution </a:t>
            </a:r>
            <a:r>
              <a:rPr lang="en-US" sz="2400" b="1" dirty="0">
                <a:solidFill>
                  <a:srgbClr val="00B050"/>
                </a:solidFill>
                <a:effectLst>
                  <a:outerShdw blurRad="38100" dist="38100" dir="2700000" algn="tl">
                    <a:srgbClr val="000000">
                      <a:alpha val="43137"/>
                    </a:srgbClr>
                  </a:outerShdw>
                </a:effectLst>
                <a:latin typeface="Browallia New" pitchFamily="34" charset="-34"/>
                <a:cs typeface="Browallia New" pitchFamily="34" charset="-34"/>
                <a:sym typeface="Wingdings" pitchFamily="2" charset="2"/>
              </a:rPr>
              <a:t>(how much)</a:t>
            </a:r>
          </a:p>
          <a:p>
            <a:pPr lvl="1" eaLnBrk="1" hangingPunct="1">
              <a:defRPr/>
            </a:pPr>
            <a:r>
              <a:rPr lang="en-US" dirty="0">
                <a:latin typeface="Browallia New" pitchFamily="34" charset="-34"/>
                <a:cs typeface="Browallia New" pitchFamily="34" charset="-34"/>
                <a:sym typeface="Wingdings" pitchFamily="2" charset="2"/>
              </a:rPr>
              <a:t>Lipid solubility</a:t>
            </a:r>
          </a:p>
          <a:p>
            <a:pPr lvl="1" eaLnBrk="1" hangingPunct="1">
              <a:defRPr/>
            </a:pPr>
            <a:r>
              <a:rPr lang="en-US" dirty="0">
                <a:latin typeface="Browallia New" pitchFamily="34" charset="-34"/>
                <a:cs typeface="Browallia New" pitchFamily="34" charset="-34"/>
                <a:sym typeface="Wingdings" pitchFamily="2" charset="2"/>
              </a:rPr>
              <a:t>pH – </a:t>
            </a:r>
            <a:r>
              <a:rPr lang="en-US" dirty="0" err="1">
                <a:latin typeface="Browallia New" pitchFamily="34" charset="-34"/>
                <a:cs typeface="Browallia New" pitchFamily="34" charset="-34"/>
                <a:sym typeface="Wingdings" pitchFamily="2" charset="2"/>
              </a:rPr>
              <a:t>pKa</a:t>
            </a:r>
            <a:endParaRPr lang="en-US" dirty="0">
              <a:latin typeface="Browallia New" pitchFamily="34" charset="-34"/>
              <a:cs typeface="Browallia New" pitchFamily="34" charset="-34"/>
              <a:sym typeface="Wingdings" pitchFamily="2" charset="2"/>
            </a:endParaRPr>
          </a:p>
          <a:p>
            <a:pPr lvl="1" eaLnBrk="1" hangingPunct="1">
              <a:defRPr/>
            </a:pPr>
            <a:r>
              <a:rPr lang="en-US" dirty="0">
                <a:latin typeface="Browallia New" pitchFamily="34" charset="-34"/>
                <a:cs typeface="Browallia New" pitchFamily="34" charset="-34"/>
                <a:sym typeface="Wingdings" pitchFamily="2" charset="2"/>
              </a:rPr>
              <a:t>Protein binding</a:t>
            </a:r>
          </a:p>
          <a:p>
            <a:pPr lvl="2" eaLnBrk="1" hangingPunct="1">
              <a:defRPr/>
            </a:pPr>
            <a:r>
              <a:rPr lang="en-US" sz="2400" dirty="0">
                <a:latin typeface="Browallia New" pitchFamily="34" charset="-34"/>
                <a:cs typeface="Browallia New" pitchFamily="34" charset="-34"/>
                <a:sym typeface="Wingdings" pitchFamily="2" charset="2"/>
              </a:rPr>
              <a:t>Plasma protein binding</a:t>
            </a:r>
          </a:p>
          <a:p>
            <a:pPr lvl="2" eaLnBrk="1" hangingPunct="1">
              <a:defRPr/>
            </a:pPr>
            <a:r>
              <a:rPr lang="en-US" sz="2400" dirty="0">
                <a:latin typeface="Browallia New" pitchFamily="34" charset="-34"/>
                <a:cs typeface="Browallia New" pitchFamily="34" charset="-34"/>
                <a:sym typeface="Wingdings" pitchFamily="2" charset="2"/>
              </a:rPr>
              <a:t>Tissue protein binding</a:t>
            </a:r>
            <a:endParaRPr lang="th-TH" sz="2400" dirty="0">
              <a:latin typeface="Browallia New" pitchFamily="34" charset="-34"/>
              <a:cs typeface="Browallia New" pitchFamily="34" charset="-34"/>
            </a:endParaRPr>
          </a:p>
          <a:p>
            <a:pPr lvl="1" eaLnBrk="1" hangingPunct="1">
              <a:defRPr/>
            </a:pPr>
            <a:r>
              <a:rPr lang="en-US" dirty="0">
                <a:latin typeface="Browallia New" pitchFamily="34" charset="-34"/>
                <a:cs typeface="Browallia New" pitchFamily="34" charset="-34"/>
                <a:sym typeface="Wingdings" pitchFamily="2" charset="2"/>
              </a:rPr>
              <a:t>Elimination processes</a:t>
            </a:r>
          </a:p>
        </p:txBody>
      </p:sp>
      <p:pic>
        <p:nvPicPr>
          <p:cNvPr id="13316" name="Picture 5" descr="The genetic basis of variability in drug responses"/>
          <p:cNvPicPr>
            <a:picLocks noChangeAspect="1" noChangeArrowheads="1"/>
          </p:cNvPicPr>
          <p:nvPr/>
        </p:nvPicPr>
        <p:blipFill>
          <a:blip r:embed="rId3"/>
          <a:srcRect/>
          <a:stretch>
            <a:fillRect/>
          </a:stretch>
        </p:blipFill>
        <p:spPr bwMode="auto">
          <a:xfrm>
            <a:off x="4800600" y="1210468"/>
            <a:ext cx="4419600" cy="4733132"/>
          </a:xfrm>
          <a:prstGeom prst="rect">
            <a:avLst/>
          </a:prstGeom>
          <a:noFill/>
          <a:ln w="9525">
            <a:noFill/>
            <a:miter lim="800000"/>
            <a:headEnd/>
            <a:tailEnd/>
          </a:ln>
        </p:spPr>
      </p:pic>
      <p:pic>
        <p:nvPicPr>
          <p:cNvPr id="5" name="Picture 4" descr="drug_discovery_development"/>
          <p:cNvPicPr>
            <a:picLocks noChangeAspect="1" noChangeArrowheads="1"/>
          </p:cNvPicPr>
          <p:nvPr/>
        </p:nvPicPr>
        <p:blipFill>
          <a:blip r:embed="rId4"/>
          <a:srcRect/>
          <a:stretch>
            <a:fillRect/>
          </a:stretch>
        </p:blipFill>
        <p:spPr bwMode="auto">
          <a:xfrm>
            <a:off x="7680960" y="5943600"/>
            <a:ext cx="1463040" cy="914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
        <p:nvSpPr>
          <p:cNvPr id="10" name="Rectangle 3"/>
          <p:cNvSpPr txBox="1">
            <a:spLocks noChangeArrowheads="1"/>
          </p:cNvSpPr>
          <p:nvPr/>
        </p:nvSpPr>
        <p:spPr>
          <a:xfrm>
            <a:off x="1524000" y="1600200"/>
            <a:ext cx="6096000" cy="36576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chemeClr val="folHlink"/>
              </a:solidFill>
              <a:effectLst/>
              <a:uLnTx/>
              <a:uFillTx/>
              <a:latin typeface="+mn-lt"/>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a:ln>
                  <a:noFill/>
                </a:ln>
                <a:solidFill>
                  <a:schemeClr val="folHlink"/>
                </a:solidFill>
                <a:effectLst/>
                <a:uLnTx/>
                <a:uFillTx/>
                <a:latin typeface="+mn-lt"/>
                <a:ea typeface="+mn-ea"/>
                <a:cs typeface="+mn-cs"/>
              </a:rPr>
              <a:t>The reasons for unequal distribution are:</a:t>
            </a:r>
          </a:p>
          <a:p>
            <a:pPr marL="609600" marR="0" lvl="0" indent="-609600" algn="l" defTabSz="914400" rtl="0" eaLnBrk="1" fontAlgn="auto" latinLnBrk="0" hangingPunct="1">
              <a:lnSpc>
                <a:spcPct val="90000"/>
              </a:lnSpc>
              <a:spcBef>
                <a:spcPct val="20000"/>
              </a:spcBef>
              <a:spcAft>
                <a:spcPts val="0"/>
              </a:spcAft>
              <a:buClrTx/>
              <a:buSzTx/>
              <a:buFont typeface="Arial"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Drug factors</a:t>
            </a:r>
          </a:p>
          <a:p>
            <a:pPr marL="609600" marR="0" lvl="0" indent="-609600" algn="l" defTabSz="914400" rtl="0" eaLnBrk="1" fontAlgn="auto" latinLnBrk="0" hangingPunct="1">
              <a:lnSpc>
                <a:spcPct val="90000"/>
              </a:lnSpc>
              <a:spcBef>
                <a:spcPct val="20000"/>
              </a:spcBef>
              <a:spcAft>
                <a:spcPts val="0"/>
              </a:spcAft>
              <a:buClrTx/>
              <a:buSzTx/>
              <a:buFont typeface="Arial"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pH of the media</a:t>
            </a:r>
          </a:p>
          <a:p>
            <a:pPr marL="609600" marR="0" lvl="0" indent="-609600" algn="l" defTabSz="914400" rtl="0" eaLnBrk="1" fontAlgn="auto" latinLnBrk="0" hangingPunct="1">
              <a:lnSpc>
                <a:spcPct val="90000"/>
              </a:lnSpc>
              <a:spcBef>
                <a:spcPct val="20000"/>
              </a:spcBef>
              <a:spcAft>
                <a:spcPts val="0"/>
              </a:spcAft>
              <a:buClrTx/>
              <a:buSzTx/>
              <a:buFont typeface="Arial"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Regional blood flow</a:t>
            </a:r>
          </a:p>
          <a:p>
            <a:pPr marL="609600" marR="0" lvl="0" indent="-609600" algn="l" defTabSz="914400" rtl="0" eaLnBrk="1" fontAlgn="auto" latinLnBrk="0" hangingPunct="1">
              <a:lnSpc>
                <a:spcPct val="90000"/>
              </a:lnSpc>
              <a:spcBef>
                <a:spcPct val="20000"/>
              </a:spcBef>
              <a:spcAft>
                <a:spcPts val="0"/>
              </a:spcAft>
              <a:buClrTx/>
              <a:buSzTx/>
              <a:buFont typeface="Arial"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Drug binding…protein / tissue</a:t>
            </a:r>
          </a:p>
          <a:p>
            <a:pPr marL="609600" marR="0" lvl="0" indent="-609600" algn="l" defTabSz="914400" rtl="0" eaLnBrk="1" fontAlgn="auto" latinLnBrk="0" hangingPunct="1">
              <a:lnSpc>
                <a:spcPct val="90000"/>
              </a:lnSpc>
              <a:spcBef>
                <a:spcPct val="20000"/>
              </a:spcBef>
              <a:spcAft>
                <a:spcPts val="0"/>
              </a:spcAft>
              <a:buClrTx/>
              <a:buSzTx/>
              <a:buFont typeface="Arial"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Membranes </a:t>
            </a:r>
          </a:p>
        </p:txBody>
      </p:sp>
      <p:sp>
        <p:nvSpPr>
          <p:cNvPr id="7" name="Rectangle 6"/>
          <p:cNvSpPr/>
          <p:nvPr/>
        </p:nvSpPr>
        <p:spPr>
          <a:xfrm>
            <a:off x="1447800" y="228600"/>
            <a:ext cx="6324600" cy="830997"/>
          </a:xfrm>
          <a:prstGeom prst="rect">
            <a:avLst/>
          </a:prstGeom>
        </p:spPr>
        <p:txBody>
          <a:bodyPr wrap="square">
            <a:spAutoFit/>
          </a:bodyPr>
          <a:lstStyle/>
          <a:p>
            <a:pPr algn="ctr"/>
            <a:r>
              <a:rPr lang="en-US" sz="2400" b="1" dirty="0"/>
              <a:t> Distribution of drugs throughout the body fluid is not equal.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219200"/>
            <a:ext cx="7696200" cy="4191000"/>
          </a:xfrm>
          <a:solidFill>
            <a:schemeClr val="tx2">
              <a:lumMod val="20000"/>
              <a:lumOff val="80000"/>
            </a:schemeClr>
          </a:solidFill>
          <a:ln>
            <a:solidFill>
              <a:srgbClr val="FF99CC"/>
            </a:solidFill>
          </a:ln>
        </p:spPr>
        <p:txBody>
          <a:bodyPr>
            <a:normAutofit/>
          </a:bodyPr>
          <a:lstStyle/>
          <a:p>
            <a:pPr algn="l">
              <a:lnSpc>
                <a:spcPct val="90000"/>
              </a:lnSpc>
              <a:spcBef>
                <a:spcPct val="25000"/>
              </a:spcBef>
              <a:spcAft>
                <a:spcPct val="25000"/>
              </a:spcAft>
              <a:buSzPct val="55000"/>
            </a:pPr>
            <a:endParaRPr lang="en-US" sz="1000" dirty="0">
              <a:latin typeface="Arial" pitchFamily="34" charset="0"/>
              <a:cs typeface="Arial" pitchFamily="34" charset="0"/>
            </a:endParaRPr>
          </a:p>
          <a:p>
            <a:pPr algn="l">
              <a:lnSpc>
                <a:spcPct val="90000"/>
              </a:lnSpc>
              <a:spcBef>
                <a:spcPct val="25000"/>
              </a:spcBef>
              <a:spcAft>
                <a:spcPct val="25000"/>
              </a:spcAft>
              <a:buSzPct val="55000"/>
            </a:pPr>
            <a:endParaRPr lang="en-US" sz="2800" b="1" dirty="0">
              <a:latin typeface="Arial" pitchFamily="34" charset="0"/>
              <a:cs typeface="Arial" pitchFamily="34" charset="0"/>
            </a:endParaRPr>
          </a:p>
          <a:p>
            <a:pPr algn="l">
              <a:lnSpc>
                <a:spcPct val="90000"/>
              </a:lnSpc>
              <a:spcBef>
                <a:spcPct val="25000"/>
              </a:spcBef>
              <a:spcAft>
                <a:spcPct val="25000"/>
              </a:spcAft>
              <a:buSzPct val="55000"/>
            </a:pP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11" name="Rectangle 3"/>
          <p:cNvSpPr txBox="1">
            <a:spLocks noChangeArrowheads="1"/>
          </p:cNvSpPr>
          <p:nvPr/>
        </p:nvSpPr>
        <p:spPr>
          <a:xfrm>
            <a:off x="1447800" y="1524000"/>
            <a:ext cx="7239000" cy="3505200"/>
          </a:xfrm>
          <a:prstGeom prst="rect">
            <a:avLst/>
          </a:prstGeom>
          <a:ln>
            <a:solidFill>
              <a:schemeClr val="hlink"/>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a:ln>
                <a:noFill/>
              </a:ln>
              <a:solidFill>
                <a:schemeClr val="folHlin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a:ln>
                  <a:noFill/>
                </a:ln>
                <a:solidFill>
                  <a:schemeClr val="folHlink"/>
                </a:solidFill>
                <a:effectLst/>
                <a:uLnTx/>
                <a:uFillTx/>
                <a:latin typeface="+mn-lt"/>
                <a:ea typeface="+mn-ea"/>
                <a:cs typeface="+mn-cs"/>
              </a:rPr>
              <a:t>Drug factors</a:t>
            </a: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Lipid solubility of the drugs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Molecular weight of the drugs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pKa of drug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7648575" cy="4364038"/>
          </a:xfrm>
        </p:spPr>
        <p:txBody>
          <a:bodyPr/>
          <a:lstStyle/>
          <a:p>
            <a:pPr>
              <a:buFont typeface="Wingdings" pitchFamily="2" charset="2"/>
              <a:buNone/>
            </a:pPr>
            <a:r>
              <a:rPr lang="en-US" dirty="0">
                <a:solidFill>
                  <a:schemeClr val="folHlink"/>
                </a:solidFill>
              </a:rPr>
              <a:t>    Lipid solubility</a:t>
            </a:r>
            <a:endParaRPr lang="en-US" b="1" u="sng" dirty="0"/>
          </a:p>
          <a:p>
            <a:endParaRPr lang="en-US" dirty="0"/>
          </a:p>
          <a:p>
            <a:r>
              <a:rPr lang="en-US" dirty="0"/>
              <a:t>LS drugs (non-ionized) can cross easily the membranes &amp; available everywhere</a:t>
            </a:r>
          </a:p>
          <a:p>
            <a:endParaRPr lang="en-US" dirty="0"/>
          </a:p>
          <a:p>
            <a:r>
              <a:rPr lang="en-US" dirty="0"/>
              <a:t>WS drugs (ionized) can’t cross the cell-membrane, and so remains in mostly ECF</a:t>
            </a:r>
          </a:p>
          <a:p>
            <a:pPr>
              <a:buNone/>
            </a:pPr>
            <a:endParaRPr lang="en-US" dirty="0"/>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14400"/>
            <a:ext cx="7648575" cy="4364038"/>
          </a:xfrm>
        </p:spPr>
        <p:txBody>
          <a:bodyPr/>
          <a:lstStyle/>
          <a:p>
            <a:pPr>
              <a:buFont typeface="Wingdings" pitchFamily="2" charset="2"/>
              <a:buNone/>
            </a:pPr>
            <a:r>
              <a:rPr lang="en-US" dirty="0">
                <a:solidFill>
                  <a:schemeClr val="folHlink"/>
                </a:solidFill>
              </a:rPr>
              <a:t>Molecular weight</a:t>
            </a:r>
            <a:endParaRPr lang="en-US" dirty="0"/>
          </a:p>
          <a:p>
            <a:endParaRPr lang="en-US" dirty="0"/>
          </a:p>
          <a:p>
            <a:r>
              <a:rPr lang="en-US" dirty="0"/>
              <a:t>Low molecular weight drugs can cross easily</a:t>
            </a:r>
          </a:p>
          <a:p>
            <a:endParaRPr lang="en-US" dirty="0"/>
          </a:p>
          <a:p>
            <a:r>
              <a:rPr lang="en-US" dirty="0"/>
              <a:t>High molecular weight drugs (albumin) can’t cross the capillary membrane &amp; remains in plasma</a:t>
            </a:r>
          </a:p>
          <a:p>
            <a:endParaRPr lang="en-US" dirty="0"/>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7648575" cy="4364038"/>
          </a:xfrm>
        </p:spPr>
        <p:txBody>
          <a:bodyPr/>
          <a:lstStyle/>
          <a:p>
            <a:pPr>
              <a:buFont typeface="Wingdings" pitchFamily="2" charset="2"/>
              <a:buNone/>
            </a:pPr>
            <a:r>
              <a:rPr lang="en-US" dirty="0" err="1">
                <a:solidFill>
                  <a:schemeClr val="folHlink"/>
                </a:solidFill>
              </a:rPr>
              <a:t>pKa</a:t>
            </a:r>
            <a:r>
              <a:rPr lang="en-US" dirty="0">
                <a:solidFill>
                  <a:schemeClr val="folHlink"/>
                </a:solidFill>
              </a:rPr>
              <a:t> of drug &amp; pH of media</a:t>
            </a:r>
            <a:endParaRPr lang="en-US" b="1" dirty="0"/>
          </a:p>
          <a:p>
            <a:r>
              <a:rPr lang="en-US" dirty="0"/>
              <a:t>More dissociation….less crossing of membranes</a:t>
            </a:r>
            <a:endParaRPr lang="en-US" b="1" dirty="0"/>
          </a:p>
          <a:p>
            <a:r>
              <a:rPr lang="en-US" dirty="0"/>
              <a:t>Blood is slightly alkaline (pH 7.4)</a:t>
            </a:r>
          </a:p>
          <a:p>
            <a:r>
              <a:rPr lang="en-US" dirty="0"/>
              <a:t>Acidic low </a:t>
            </a:r>
            <a:r>
              <a:rPr lang="en-US" dirty="0" err="1"/>
              <a:t>pKa</a:t>
            </a:r>
            <a:r>
              <a:rPr lang="en-US" dirty="0"/>
              <a:t> drugs will be ionized more &amp; less crossing of membranes</a:t>
            </a:r>
          </a:p>
          <a:p>
            <a:r>
              <a:rPr lang="en-US" dirty="0"/>
              <a:t>Basic low </a:t>
            </a:r>
            <a:r>
              <a:rPr lang="en-US" dirty="0" err="1"/>
              <a:t>pKa</a:t>
            </a:r>
            <a:r>
              <a:rPr lang="en-US" dirty="0"/>
              <a:t> drugs will be ionized less &amp; more crossing of membranes</a:t>
            </a:r>
          </a:p>
          <a:p>
            <a:endParaRPr lang="en-US" dirty="0"/>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binding</a:t>
            </a:r>
          </a:p>
        </p:txBody>
      </p:sp>
      <p:sp>
        <p:nvSpPr>
          <p:cNvPr id="3" name="Content Placeholder 2"/>
          <p:cNvSpPr>
            <a:spLocks noGrp="1"/>
          </p:cNvSpPr>
          <p:nvPr>
            <p:ph idx="1"/>
          </p:nvPr>
        </p:nvSpPr>
        <p:spPr>
          <a:xfrm>
            <a:off x="1447800" y="1600200"/>
            <a:ext cx="7086600" cy="3429000"/>
          </a:xfrm>
        </p:spPr>
        <p:txBody>
          <a:bodyPr/>
          <a:lstStyle/>
          <a:p>
            <a:pPr>
              <a:lnSpc>
                <a:spcPct val="90000"/>
              </a:lnSpc>
              <a:buFont typeface="Wingdings" pitchFamily="2" charset="2"/>
              <a:buNone/>
            </a:pPr>
            <a:r>
              <a:rPr lang="en-US" dirty="0">
                <a:solidFill>
                  <a:schemeClr val="folHlink"/>
                </a:solidFill>
              </a:rPr>
              <a:t>Binding </a:t>
            </a:r>
            <a:endParaRPr lang="en-US" dirty="0"/>
          </a:p>
          <a:p>
            <a:pPr>
              <a:lnSpc>
                <a:spcPct val="90000"/>
              </a:lnSpc>
            </a:pPr>
            <a:r>
              <a:rPr lang="en-US" dirty="0"/>
              <a:t>Plasma protein binding of the drugs</a:t>
            </a:r>
          </a:p>
          <a:p>
            <a:pPr>
              <a:lnSpc>
                <a:spcPct val="90000"/>
              </a:lnSpc>
            </a:pPr>
            <a:r>
              <a:rPr lang="en-US" dirty="0"/>
              <a:t>Tissue binding property of the drugs</a:t>
            </a:r>
          </a:p>
          <a:p>
            <a:pPr>
              <a:buNone/>
            </a:pPr>
            <a:endParaRPr lang="en-US" dirty="0"/>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457200"/>
            <a:ext cx="8229600" cy="1371600"/>
          </a:xfrm>
          <a:prstGeom prst="rect">
            <a:avLst/>
          </a:prstGeom>
        </p:spPr>
        <p:txBody>
          <a:bodyPr lIns="92075" tIns="46038" rIns="92075" bIns="46038"/>
          <a:lstStyle/>
          <a:p>
            <a:pPr>
              <a:defRPr/>
            </a:pPr>
            <a:r>
              <a:rPr lang="en-US" sz="4400" b="1" dirty="0">
                <a:solidFill>
                  <a:srgbClr val="FF0000"/>
                </a:solidFill>
                <a:effectLst>
                  <a:outerShdw blurRad="38100" dist="38100" dir="2700000" algn="tl">
                    <a:srgbClr val="C0C0C0"/>
                  </a:outerShdw>
                </a:effectLst>
                <a:latin typeface="Browallia New" pitchFamily="34" charset="-34"/>
                <a:ea typeface="+mj-ea"/>
                <a:cs typeface="Browallia New" pitchFamily="34" charset="-34"/>
              </a:rPr>
              <a:t>Protein Binding</a:t>
            </a:r>
          </a:p>
        </p:txBody>
      </p:sp>
      <p:sp>
        <p:nvSpPr>
          <p:cNvPr id="31747" name="Rectangle 3"/>
          <p:cNvSpPr txBox="1">
            <a:spLocks noChangeArrowheads="1"/>
          </p:cNvSpPr>
          <p:nvPr/>
        </p:nvSpPr>
        <p:spPr bwMode="auto">
          <a:xfrm>
            <a:off x="1447800" y="1600200"/>
            <a:ext cx="7391400" cy="4556125"/>
          </a:xfrm>
          <a:prstGeom prst="rect">
            <a:avLst/>
          </a:prstGeom>
          <a:noFill/>
          <a:ln w="9525">
            <a:noFill/>
            <a:miter lim="800000"/>
            <a:headEnd/>
            <a:tailEnd/>
          </a:ln>
        </p:spPr>
        <p:txBody>
          <a:bodyPr lIns="92075" tIns="46038" rIns="92075" bIns="46038"/>
          <a:lstStyle/>
          <a:p>
            <a:pPr marL="273050" indent="-273050">
              <a:lnSpc>
                <a:spcPct val="80000"/>
              </a:lnSpc>
              <a:spcBef>
                <a:spcPts val="575"/>
              </a:spcBef>
              <a:buClr>
                <a:schemeClr val="accent1"/>
              </a:buClr>
              <a:buSzPct val="85000"/>
              <a:buFont typeface="Wingdings" pitchFamily="2" charset="2"/>
              <a:buNone/>
            </a:pPr>
            <a:r>
              <a:rPr lang="en-US" sz="3200" b="1" dirty="0">
                <a:latin typeface="Browallia New" pitchFamily="34" charset="-34"/>
                <a:cs typeface="Browallia New" pitchFamily="34" charset="-34"/>
              </a:rPr>
              <a:t>Passive (not active) transport of drugs across biological membranes is influenced by protein binding.  </a:t>
            </a:r>
          </a:p>
          <a:p>
            <a:pPr marL="273050" indent="-273050">
              <a:lnSpc>
                <a:spcPct val="80000"/>
              </a:lnSpc>
              <a:spcBef>
                <a:spcPts val="575"/>
              </a:spcBef>
              <a:buClr>
                <a:schemeClr val="accent1"/>
              </a:buClr>
              <a:buSzPct val="85000"/>
              <a:buFont typeface="Wingdings" pitchFamily="2" charset="2"/>
              <a:buNone/>
            </a:pPr>
            <a:endParaRPr lang="en-US" sz="3200" b="1" dirty="0">
              <a:latin typeface="Browallia New" pitchFamily="34" charset="-34"/>
              <a:cs typeface="Browallia New" pitchFamily="34" charset="-34"/>
            </a:endParaRPr>
          </a:p>
          <a:p>
            <a:pPr marL="273050" indent="-273050">
              <a:lnSpc>
                <a:spcPct val="80000"/>
              </a:lnSpc>
              <a:spcBef>
                <a:spcPts val="575"/>
              </a:spcBef>
              <a:buClr>
                <a:schemeClr val="accent1"/>
              </a:buClr>
              <a:buSzPct val="85000"/>
              <a:buFont typeface="Wingdings" pitchFamily="2" charset="2"/>
              <a:buNone/>
            </a:pPr>
            <a:r>
              <a:rPr lang="en-US" sz="3200" b="1" dirty="0">
                <a:latin typeface="Browallia New" pitchFamily="34" charset="-34"/>
                <a:cs typeface="Browallia New" pitchFamily="34" charset="-34"/>
              </a:rPr>
              <a:t>Binding may occur </a:t>
            </a:r>
          </a:p>
          <a:p>
            <a:pPr marL="273050" indent="-273050">
              <a:lnSpc>
                <a:spcPct val="80000"/>
              </a:lnSpc>
              <a:spcBef>
                <a:spcPts val="575"/>
              </a:spcBef>
              <a:buClr>
                <a:schemeClr val="accent1"/>
              </a:buClr>
              <a:buSzPct val="85000"/>
              <a:buFont typeface="Wingdings" pitchFamily="2" charset="2"/>
              <a:buNone/>
            </a:pPr>
            <a:r>
              <a:rPr lang="en-US" sz="3200" b="1" dirty="0">
                <a:latin typeface="Browallia New" pitchFamily="34" charset="-34"/>
                <a:cs typeface="Browallia New" pitchFamily="34" charset="-34"/>
              </a:rPr>
              <a:t>	- </a:t>
            </a:r>
            <a:r>
              <a:rPr lang="en-US" sz="3200" b="1" dirty="0">
                <a:solidFill>
                  <a:srgbClr val="006600"/>
                </a:solidFill>
                <a:latin typeface="Browallia New" pitchFamily="34" charset="-34"/>
                <a:cs typeface="Browallia New" pitchFamily="34" charset="-34"/>
              </a:rPr>
              <a:t>with plasma proteins </a:t>
            </a:r>
            <a:r>
              <a:rPr lang="en-US" sz="3200" b="1" dirty="0">
                <a:latin typeface="Browallia New" pitchFamily="34" charset="-34"/>
                <a:cs typeface="Browallia New" pitchFamily="34" charset="-34"/>
              </a:rPr>
              <a:t>or </a:t>
            </a:r>
          </a:p>
          <a:p>
            <a:pPr marL="273050" indent="-273050">
              <a:lnSpc>
                <a:spcPct val="80000"/>
              </a:lnSpc>
              <a:spcBef>
                <a:spcPts val="575"/>
              </a:spcBef>
              <a:buClr>
                <a:schemeClr val="accent1"/>
              </a:buClr>
              <a:buSzPct val="85000"/>
              <a:buFont typeface="Wingdings" pitchFamily="2" charset="2"/>
              <a:buNone/>
            </a:pPr>
            <a:r>
              <a:rPr lang="en-US" sz="3200" b="1" dirty="0">
                <a:latin typeface="Browallia New" pitchFamily="34" charset="-34"/>
                <a:cs typeface="Browallia New" pitchFamily="34" charset="-34"/>
              </a:rPr>
              <a:t>	- </a:t>
            </a:r>
            <a:r>
              <a:rPr lang="en-US" sz="3200" b="1" dirty="0">
                <a:solidFill>
                  <a:srgbClr val="006600"/>
                </a:solidFill>
                <a:latin typeface="Browallia New" pitchFamily="34" charset="-34"/>
                <a:cs typeface="Browallia New" pitchFamily="34" charset="-34"/>
              </a:rPr>
              <a:t>with non-specific tissue proteins </a:t>
            </a:r>
            <a:r>
              <a:rPr lang="en-US" sz="3200" b="1" dirty="0">
                <a:latin typeface="Browallia New" pitchFamily="34" charset="-34"/>
                <a:cs typeface="Browallia New" pitchFamily="34" charset="-34"/>
              </a:rPr>
              <a:t>in addition to the drug’s receptors.</a:t>
            </a:r>
          </a:p>
          <a:p>
            <a:pPr marL="273050" indent="-273050">
              <a:lnSpc>
                <a:spcPct val="80000"/>
              </a:lnSpc>
              <a:spcBef>
                <a:spcPts val="575"/>
              </a:spcBef>
              <a:buClr>
                <a:schemeClr val="accent1"/>
              </a:buClr>
              <a:buSzPct val="85000"/>
              <a:buFont typeface="Wingdings" pitchFamily="2" charset="2"/>
              <a:buNone/>
            </a:pPr>
            <a:endParaRPr lang="en-US" sz="3200" b="1" dirty="0">
              <a:latin typeface="Browallia New" pitchFamily="34" charset="-34"/>
              <a:cs typeface="Browallia New" pitchFamily="34" charset="-34"/>
            </a:endParaRPr>
          </a:p>
          <a:p>
            <a:pPr marL="273050" indent="-273050">
              <a:lnSpc>
                <a:spcPct val="80000"/>
              </a:lnSpc>
              <a:spcBef>
                <a:spcPts val="575"/>
              </a:spcBef>
              <a:buClr>
                <a:schemeClr val="accent1"/>
              </a:buClr>
              <a:buSzPct val="85000"/>
              <a:buFont typeface="Wingdings" pitchFamily="2" charset="2"/>
              <a:buNone/>
            </a:pPr>
            <a:r>
              <a:rPr lang="en-US" sz="3200" b="1" dirty="0">
                <a:latin typeface="Browallia New" pitchFamily="34" charset="-34"/>
                <a:cs typeface="Browallia New" pitchFamily="34" charset="-34"/>
              </a:rPr>
              <a:t>	</a:t>
            </a:r>
            <a:r>
              <a:rPr lang="en-US" sz="3200" b="1" dirty="0">
                <a:solidFill>
                  <a:schemeClr val="hlink"/>
                </a:solidFill>
                <a:latin typeface="Browallia New" pitchFamily="34" charset="-34"/>
                <a:cs typeface="Browallia New" pitchFamily="34" charset="-34"/>
              </a:rPr>
              <a:t>***</a:t>
            </a:r>
            <a:r>
              <a:rPr lang="en-US" sz="3200" b="1" dirty="0">
                <a:latin typeface="Browallia New" pitchFamily="34" charset="-34"/>
                <a:cs typeface="Browallia New" pitchFamily="34" charset="-34"/>
              </a:rPr>
              <a:t>Only drug that is not bound to proteins (i.e., free or unbound drug) can diffuse across membranes</a:t>
            </a:r>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914400"/>
            <a:ext cx="7696200" cy="5545138"/>
          </a:xfrm>
          <a:prstGeom prst="rect">
            <a:avLst/>
          </a:prstGeom>
        </p:spPr>
        <p:txBody>
          <a:bodyPr lIns="92075" tIns="46038" rIns="92075" bIns="46038"/>
          <a:lstStyle/>
          <a:p>
            <a:pPr marL="273050" indent="-273050">
              <a:lnSpc>
                <a:spcPct val="90000"/>
              </a:lnSpc>
              <a:spcBef>
                <a:spcPts val="575"/>
              </a:spcBef>
              <a:buClr>
                <a:schemeClr val="tx1"/>
              </a:buClr>
              <a:buSzPct val="85000"/>
              <a:buFont typeface="Wingdings" pitchFamily="2" charset="2"/>
              <a:buNone/>
              <a:defRPr/>
            </a:pPr>
            <a:r>
              <a:rPr lang="en-US" sz="4000" b="1" dirty="0">
                <a:solidFill>
                  <a:srgbClr val="FF0000"/>
                </a:solidFill>
                <a:effectLst>
                  <a:outerShdw blurRad="38100" dist="38100" dir="2700000" algn="tl">
                    <a:srgbClr val="C0C0C0"/>
                  </a:outerShdw>
                </a:effectLst>
                <a:latin typeface="Browallia New" pitchFamily="34" charset="-34"/>
                <a:cs typeface="Browallia New" pitchFamily="34" charset="-34"/>
              </a:rPr>
              <a:t>Protein binding</a:t>
            </a:r>
            <a:r>
              <a:rPr lang="en-US" sz="4000" b="1" dirty="0">
                <a:solidFill>
                  <a:srgbClr val="FF0000"/>
                </a:solidFill>
                <a:latin typeface="Browallia New" pitchFamily="34" charset="-34"/>
                <a:cs typeface="Browallia New" pitchFamily="34" charset="-34"/>
              </a:rPr>
              <a:t> </a:t>
            </a:r>
          </a:p>
          <a:p>
            <a:pPr marL="273050" indent="-273050">
              <a:lnSpc>
                <a:spcPct val="90000"/>
              </a:lnSpc>
              <a:spcBef>
                <a:spcPts val="575"/>
              </a:spcBef>
              <a:buClr>
                <a:schemeClr val="tx1"/>
              </a:buClr>
              <a:buSzPct val="85000"/>
              <a:buFont typeface="Wingdings" pitchFamily="2" charset="2"/>
              <a:buNone/>
              <a:defRPr/>
            </a:pPr>
            <a:endParaRPr lang="en-US" sz="3200" b="1" dirty="0">
              <a:latin typeface="Browallia New" pitchFamily="34" charset="-34"/>
              <a:cs typeface="Browallia New" pitchFamily="34" charset="-34"/>
            </a:endParaRPr>
          </a:p>
          <a:p>
            <a:pPr marL="547688" lvl="1" indent="-228600">
              <a:lnSpc>
                <a:spcPct val="90000"/>
              </a:lnSpc>
              <a:spcBef>
                <a:spcPts val="375"/>
              </a:spcBef>
              <a:buClr>
                <a:schemeClr val="tx1"/>
              </a:buClr>
              <a:buSzPct val="85000"/>
              <a:buFont typeface="Wingdings" pitchFamily="2" charset="2"/>
              <a:buChar char="q"/>
              <a:defRPr/>
            </a:pPr>
            <a:r>
              <a:rPr lang="en-US" sz="2800" b="1" dirty="0">
                <a:latin typeface="Browallia New" pitchFamily="34" charset="-34"/>
                <a:cs typeface="Browallia New" pitchFamily="34" charset="-34"/>
              </a:rPr>
              <a:t>not only </a:t>
            </a:r>
            <a:r>
              <a:rPr lang="en-US" sz="2800" b="1" dirty="0">
                <a:solidFill>
                  <a:srgbClr val="006600"/>
                </a:solidFill>
                <a:latin typeface="Browallia New" pitchFamily="34" charset="-34"/>
                <a:cs typeface="Browallia New" pitchFamily="34" charset="-34"/>
              </a:rPr>
              <a:t>affects the activity </a:t>
            </a:r>
            <a:r>
              <a:rPr lang="en-US" sz="2800" b="1" dirty="0">
                <a:latin typeface="Browallia New" pitchFamily="34" charset="-34"/>
                <a:cs typeface="Browallia New" pitchFamily="34" charset="-34"/>
              </a:rPr>
              <a:t>of the drug (bound = inactive) </a:t>
            </a:r>
          </a:p>
          <a:p>
            <a:pPr marL="547688" lvl="1" indent="-228600">
              <a:lnSpc>
                <a:spcPct val="90000"/>
              </a:lnSpc>
              <a:spcBef>
                <a:spcPts val="375"/>
              </a:spcBef>
              <a:buClr>
                <a:schemeClr val="tx1"/>
              </a:buClr>
              <a:buSzPct val="85000"/>
              <a:buFont typeface="Wingdings" pitchFamily="2" charset="2"/>
              <a:buChar char="q"/>
              <a:defRPr/>
            </a:pPr>
            <a:r>
              <a:rPr lang="en-US" sz="2800" b="1" dirty="0">
                <a:latin typeface="Browallia New" pitchFamily="34" charset="-34"/>
                <a:cs typeface="Browallia New" pitchFamily="34" charset="-34"/>
              </a:rPr>
              <a:t>But also can </a:t>
            </a:r>
            <a:r>
              <a:rPr lang="en-US" sz="2800" b="1" dirty="0">
                <a:solidFill>
                  <a:srgbClr val="006600"/>
                </a:solidFill>
                <a:latin typeface="Browallia New" pitchFamily="34" charset="-34"/>
                <a:cs typeface="Browallia New" pitchFamily="34" charset="-34"/>
              </a:rPr>
              <a:t>influence its distribution </a:t>
            </a:r>
            <a:r>
              <a:rPr lang="en-US" sz="2800" b="1" dirty="0">
                <a:latin typeface="Browallia New" pitchFamily="34" charset="-34"/>
                <a:cs typeface="Browallia New" pitchFamily="34" charset="-34"/>
              </a:rPr>
              <a:t>from one compartment to another.  </a:t>
            </a:r>
          </a:p>
          <a:p>
            <a:pPr marL="547688" lvl="1" indent="-228600">
              <a:lnSpc>
                <a:spcPct val="90000"/>
              </a:lnSpc>
              <a:spcBef>
                <a:spcPts val="375"/>
              </a:spcBef>
              <a:buClr>
                <a:schemeClr val="tx1"/>
              </a:buClr>
              <a:buSzPct val="85000"/>
              <a:buFont typeface="Wingdings" pitchFamily="2" charset="2"/>
              <a:buChar char="q"/>
              <a:defRPr/>
            </a:pPr>
            <a:r>
              <a:rPr lang="en-US" sz="2800" b="1" dirty="0">
                <a:latin typeface="Browallia New" pitchFamily="34" charset="-34"/>
                <a:cs typeface="Browallia New" pitchFamily="34" charset="-34"/>
              </a:rPr>
              <a:t>This is particularly true with respect to </a:t>
            </a:r>
            <a:r>
              <a:rPr lang="en-US" sz="2800" b="1" dirty="0" err="1">
                <a:solidFill>
                  <a:srgbClr val="0000FF"/>
                </a:solidFill>
                <a:latin typeface="Browallia New" pitchFamily="34" charset="-34"/>
                <a:cs typeface="Browallia New" pitchFamily="34" charset="-34"/>
              </a:rPr>
              <a:t>glomerular</a:t>
            </a:r>
            <a:r>
              <a:rPr lang="en-US" sz="2800" b="1" dirty="0">
                <a:solidFill>
                  <a:srgbClr val="0000FF"/>
                </a:solidFill>
                <a:latin typeface="Browallia New" pitchFamily="34" charset="-34"/>
                <a:cs typeface="Browallia New" pitchFamily="34" charset="-34"/>
              </a:rPr>
              <a:t> filtration </a:t>
            </a:r>
            <a:r>
              <a:rPr lang="en-US" sz="2800" b="1" dirty="0">
                <a:latin typeface="Browallia New" pitchFamily="34" charset="-34"/>
                <a:cs typeface="Browallia New" pitchFamily="34" charset="-34"/>
              </a:rPr>
              <a:t>and </a:t>
            </a:r>
            <a:r>
              <a:rPr lang="en-US" sz="2800" b="1" dirty="0">
                <a:solidFill>
                  <a:srgbClr val="0000FF"/>
                </a:solidFill>
                <a:latin typeface="Browallia New" pitchFamily="34" charset="-34"/>
                <a:cs typeface="Browallia New" pitchFamily="34" charset="-34"/>
              </a:rPr>
              <a:t>passive transport</a:t>
            </a:r>
            <a:r>
              <a:rPr lang="en-US" sz="2800" b="1" dirty="0">
                <a:latin typeface="Browallia New" pitchFamily="34" charset="-34"/>
                <a:cs typeface="Browallia New" pitchFamily="34" charset="-34"/>
              </a:rPr>
              <a:t>.</a:t>
            </a:r>
          </a:p>
          <a:p>
            <a:pPr marL="273050" indent="-273050">
              <a:lnSpc>
                <a:spcPct val="90000"/>
              </a:lnSpc>
              <a:spcBef>
                <a:spcPts val="575"/>
              </a:spcBef>
              <a:buClr>
                <a:schemeClr val="accent1"/>
              </a:buClr>
              <a:buSzPct val="85000"/>
              <a:buFont typeface="Wingdings" pitchFamily="2" charset="2"/>
              <a:buNone/>
              <a:defRPr/>
            </a:pPr>
            <a:br>
              <a:rPr lang="en-US" sz="3200" b="1" dirty="0">
                <a:latin typeface="Browallia New" pitchFamily="34" charset="-34"/>
                <a:cs typeface="Browallia New" pitchFamily="34" charset="-34"/>
              </a:rPr>
            </a:br>
            <a:br>
              <a:rPr lang="en-US" sz="3200" b="1" dirty="0">
                <a:latin typeface="Browallia New" pitchFamily="34" charset="-34"/>
                <a:cs typeface="Browallia New" pitchFamily="34" charset="-34"/>
              </a:rPr>
            </a:br>
            <a:r>
              <a:rPr lang="en-US" sz="3200" b="1" dirty="0">
                <a:latin typeface="Browallia New" pitchFamily="34" charset="-34"/>
                <a:cs typeface="Browallia New" pitchFamily="34" charset="-34"/>
              </a:rPr>
              <a:t>Free     +    Protein    </a:t>
            </a:r>
            <a:r>
              <a:rPr lang="en-US" sz="3200" b="1" dirty="0">
                <a:latin typeface="Browallia New" pitchFamily="34" charset="-34"/>
                <a:cs typeface="Browallia New" pitchFamily="34" charset="-34"/>
                <a:sym typeface="Symbol" pitchFamily="18" charset="2"/>
              </a:rPr>
              <a:t>	</a:t>
            </a:r>
            <a:r>
              <a:rPr lang="en-US" sz="3200" b="1" dirty="0">
                <a:latin typeface="Browallia New" pitchFamily="34" charset="-34"/>
                <a:cs typeface="Browallia New" pitchFamily="34" charset="-34"/>
              </a:rPr>
              <a:t>Bound </a:t>
            </a:r>
            <a:br>
              <a:rPr lang="en-US" sz="3200" b="1" dirty="0">
                <a:latin typeface="Browallia New" pitchFamily="34" charset="-34"/>
                <a:cs typeface="Browallia New" pitchFamily="34" charset="-34"/>
              </a:rPr>
            </a:br>
            <a:r>
              <a:rPr lang="en-US" sz="3200" b="1" dirty="0">
                <a:latin typeface="Browallia New" pitchFamily="34" charset="-34"/>
                <a:cs typeface="Browallia New" pitchFamily="34" charset="-34"/>
              </a:rPr>
              <a:t>Drug				</a:t>
            </a:r>
            <a:r>
              <a:rPr lang="en-US" sz="3200" b="1" dirty="0" err="1">
                <a:latin typeface="Browallia New" pitchFamily="34" charset="-34"/>
                <a:cs typeface="Browallia New" pitchFamily="34" charset="-34"/>
              </a:rPr>
              <a:t>Drug</a:t>
            </a:r>
            <a:r>
              <a:rPr lang="en-US" sz="3200" b="1" dirty="0">
                <a:latin typeface="Browallia New" pitchFamily="34" charset="-34"/>
                <a:cs typeface="Browallia New" pitchFamily="34" charset="-34"/>
              </a:rPr>
              <a:t> </a:t>
            </a:r>
          </a:p>
        </p:txBody>
      </p:sp>
      <p:pic>
        <p:nvPicPr>
          <p:cNvPr id="3"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71600"/>
            <a:ext cx="8305800" cy="4953000"/>
          </a:xfrm>
          <a:ln>
            <a:solidFill>
              <a:srgbClr val="FF99CC"/>
            </a:solidFill>
          </a:ln>
        </p:spPr>
        <p:txBody>
          <a:bodyPr>
            <a:normAutofit/>
          </a:bodyPr>
          <a:lstStyle/>
          <a:p>
            <a:pPr algn="just">
              <a:defRPr/>
            </a:pPr>
            <a:r>
              <a:rPr lang="en-US" sz="2800" dirty="0">
                <a:solidFill>
                  <a:schemeClr val="accent5">
                    <a:lumMod val="50000"/>
                  </a:schemeClr>
                </a:solidFill>
              </a:rPr>
              <a:t> </a:t>
            </a: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sp>
        <p:nvSpPr>
          <p:cNvPr id="5" name="Rectangle 4"/>
          <p:cNvSpPr/>
          <p:nvPr/>
        </p:nvSpPr>
        <p:spPr>
          <a:xfrm rot="5400000">
            <a:off x="-2171700" y="3848100"/>
            <a:ext cx="4648200" cy="304800"/>
          </a:xfrm>
          <a:prstGeom prst="rect">
            <a:avLst/>
          </a:prstGeom>
          <a:solidFill>
            <a:srgbClr val="FABE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609600" y="609600"/>
            <a:ext cx="1524000" cy="304800"/>
          </a:xfrm>
          <a:prstGeom prst="rect">
            <a:avLst/>
          </a:prstGeom>
          <a:solidFill>
            <a:schemeClr val="tx2">
              <a:lumMod val="60000"/>
              <a:lumOff val="4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143000" y="228600"/>
            <a:ext cx="5867400" cy="609600"/>
          </a:xfrm>
          <a:prstGeom prst="rect">
            <a:avLst/>
          </a:prstGeom>
          <a:solidFill>
            <a:schemeClr val="bg1"/>
          </a:solidFill>
          <a:ln>
            <a:solidFill>
              <a:schemeClr val="bg1"/>
            </a:solid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sp>
        <p:nvSpPr>
          <p:cNvPr id="10" name="Shape 9"/>
          <p:cNvSpPr/>
          <p:nvPr/>
        </p:nvSpPr>
        <p:spPr>
          <a:xfrm>
            <a:off x="1371600" y="1905000"/>
            <a:ext cx="6172200" cy="4419600"/>
          </a:xfrm>
          <a:prstGeom prst="swooshArrow">
            <a:avLst>
              <a:gd name="adj1" fmla="val 16214"/>
              <a:gd name="adj2" fmla="val 63172"/>
            </a:avLst>
          </a:prstGeom>
          <a:blipFill rotWithShape="0">
            <a:blip r:embed="rId3"/>
            <a:tile tx="0" ty="0" sx="100000" sy="100000" flip="none" algn="tl"/>
          </a:blipFill>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rgbClr r="0" g="0" b="0"/>
          </a:fillRef>
          <a:effectRef idx="0">
            <a:schemeClr val="accent5">
              <a:tint val="55000"/>
              <a:hueOff val="0"/>
              <a:satOff val="0"/>
              <a:lumOff val="0"/>
              <a:alphaOff val="0"/>
            </a:schemeClr>
          </a:effectRef>
          <a:fontRef idx="minor">
            <a:schemeClr val="dk1">
              <a:hueOff val="0"/>
              <a:satOff val="0"/>
              <a:lumOff val="0"/>
              <a:alphaOff val="0"/>
            </a:schemeClr>
          </a:fontRef>
        </p:style>
      </p:sp>
      <p:sp>
        <p:nvSpPr>
          <p:cNvPr id="11" name="Oval 10"/>
          <p:cNvSpPr/>
          <p:nvPr/>
        </p:nvSpPr>
        <p:spPr>
          <a:xfrm>
            <a:off x="685800" y="4953000"/>
            <a:ext cx="620268" cy="62026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shade val="50000"/>
              <a:hueOff val="0"/>
              <a:satOff val="0"/>
              <a:lumOff val="0"/>
              <a:alphaOff val="0"/>
            </a:schemeClr>
          </a:fillRef>
          <a:effectRef idx="2">
            <a:schemeClr val="accent5">
              <a:shade val="50000"/>
              <a:hueOff val="0"/>
              <a:satOff val="0"/>
              <a:lumOff val="0"/>
              <a:alphaOff val="0"/>
            </a:schemeClr>
          </a:effectRef>
          <a:fontRef idx="minor">
            <a:schemeClr val="lt1"/>
          </a:fontRef>
        </p:style>
      </p:sp>
      <p:sp>
        <p:nvSpPr>
          <p:cNvPr id="7" name="Rectangle 6"/>
          <p:cNvSpPr/>
          <p:nvPr/>
        </p:nvSpPr>
        <p:spPr>
          <a:xfrm>
            <a:off x="685800" y="5561742"/>
            <a:ext cx="1371600" cy="458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Blood</a:t>
            </a:r>
          </a:p>
        </p:txBody>
      </p:sp>
      <p:sp>
        <p:nvSpPr>
          <p:cNvPr id="13" name="Rectangle 12"/>
          <p:cNvSpPr/>
          <p:nvPr/>
        </p:nvSpPr>
        <p:spPr>
          <a:xfrm>
            <a:off x="7239000" y="3627310"/>
            <a:ext cx="1371600" cy="45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Cell</a:t>
            </a:r>
          </a:p>
        </p:txBody>
      </p:sp>
      <p:sp>
        <p:nvSpPr>
          <p:cNvPr id="14" name="Rectangle 13"/>
          <p:cNvSpPr/>
          <p:nvPr/>
        </p:nvSpPr>
        <p:spPr>
          <a:xfrm>
            <a:off x="7110984" y="2007489"/>
            <a:ext cx="1371600" cy="45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Interistitium</a:t>
            </a:r>
            <a:endParaRPr lang="en-US" dirty="0"/>
          </a:p>
        </p:txBody>
      </p:sp>
      <p:sp>
        <p:nvSpPr>
          <p:cNvPr id="15" name="Oval 14"/>
          <p:cNvSpPr/>
          <p:nvPr/>
        </p:nvSpPr>
        <p:spPr>
          <a:xfrm>
            <a:off x="7391400" y="1524000"/>
            <a:ext cx="620268" cy="62026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shade val="50000"/>
              <a:hueOff val="0"/>
              <a:satOff val="0"/>
              <a:lumOff val="0"/>
              <a:alphaOff val="0"/>
            </a:schemeClr>
          </a:fillRef>
          <a:effectRef idx="2">
            <a:schemeClr val="accent5">
              <a:shade val="50000"/>
              <a:hueOff val="0"/>
              <a:satOff val="0"/>
              <a:lumOff val="0"/>
              <a:alphaOff val="0"/>
            </a:schemeClr>
          </a:effectRef>
          <a:fontRef idx="minor">
            <a:schemeClr val="lt1"/>
          </a:fontRef>
        </p:style>
      </p:sp>
      <p:sp>
        <p:nvSpPr>
          <p:cNvPr id="16" name="Oval 15"/>
          <p:cNvSpPr/>
          <p:nvPr/>
        </p:nvSpPr>
        <p:spPr>
          <a:xfrm>
            <a:off x="7696200" y="3962400"/>
            <a:ext cx="620268" cy="62026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shade val="50000"/>
              <a:hueOff val="0"/>
              <a:satOff val="0"/>
              <a:lumOff val="0"/>
              <a:alphaOff val="0"/>
            </a:schemeClr>
          </a:fillRef>
          <a:effectRef idx="2">
            <a:schemeClr val="accent5">
              <a:shade val="50000"/>
              <a:hueOff val="0"/>
              <a:satOff val="0"/>
              <a:lumOff val="0"/>
              <a:alphaOff val="0"/>
            </a:schemeClr>
          </a:effectRef>
          <a:fontRef idx="minor">
            <a:schemeClr val="lt1"/>
          </a:fontRef>
        </p:style>
      </p:sp>
    </p:spTree>
    <p:extLst>
      <p:ext uri="{BB962C8B-B14F-4D97-AF65-F5344CB8AC3E}">
        <p14:creationId xmlns:p14="http://schemas.microsoft.com/office/powerpoint/2010/main" val="53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1676400"/>
            <a:ext cx="6172200" cy="3810000"/>
          </a:xfrm>
          <a:prstGeom prst="rect">
            <a:avLst/>
          </a:prstGeom>
          <a:solidFill>
            <a:schemeClr val="accent1">
              <a:lumMod val="20000"/>
              <a:lumOff val="80000"/>
            </a:schemeClr>
          </a:solidFill>
          <a:ln w="38100">
            <a:solidFill>
              <a:schemeClr val="accent1"/>
            </a:solidFill>
            <a:miter lim="800000"/>
            <a:headEnd/>
            <a:tailEnd/>
          </a:ln>
        </p:spPr>
        <p:txBody>
          <a:bodyPr wrap="none" anchor="ctr"/>
          <a:lstStyle/>
          <a:p>
            <a:pPr>
              <a:defRPr/>
            </a:pPr>
            <a:endParaRPr lang="th-TH">
              <a:latin typeface="Arial" pitchFamily="34" charset="0"/>
            </a:endParaRPr>
          </a:p>
        </p:txBody>
      </p:sp>
      <p:sp>
        <p:nvSpPr>
          <p:cNvPr id="33795" name="Line 3"/>
          <p:cNvSpPr>
            <a:spLocks noChangeShapeType="1"/>
          </p:cNvSpPr>
          <p:nvPr/>
        </p:nvSpPr>
        <p:spPr bwMode="auto">
          <a:xfrm>
            <a:off x="4648200" y="1676400"/>
            <a:ext cx="0" cy="3810000"/>
          </a:xfrm>
          <a:prstGeom prst="line">
            <a:avLst/>
          </a:prstGeom>
          <a:noFill/>
          <a:ln w="38100">
            <a:solidFill>
              <a:schemeClr val="accent1"/>
            </a:solidFill>
            <a:prstDash val="dash"/>
            <a:round/>
            <a:headEnd/>
            <a:tailEnd/>
          </a:ln>
        </p:spPr>
        <p:txBody>
          <a:bodyPr wrap="none" anchor="ctr"/>
          <a:lstStyle/>
          <a:p>
            <a:endParaRPr lang="en-US"/>
          </a:p>
        </p:txBody>
      </p:sp>
      <p:sp>
        <p:nvSpPr>
          <p:cNvPr id="33796" name="Text Box 4"/>
          <p:cNvSpPr txBox="1">
            <a:spLocks noChangeArrowheads="1"/>
          </p:cNvSpPr>
          <p:nvPr/>
        </p:nvSpPr>
        <p:spPr bwMode="auto">
          <a:xfrm>
            <a:off x="2117725" y="1033463"/>
            <a:ext cx="1708150" cy="641350"/>
          </a:xfrm>
          <a:prstGeom prst="rect">
            <a:avLst/>
          </a:prstGeom>
          <a:noFill/>
          <a:ln w="9525">
            <a:solidFill>
              <a:schemeClr val="accent1"/>
            </a:solidFill>
            <a:miter lim="800000"/>
            <a:headEnd/>
            <a:tailEnd/>
          </a:ln>
        </p:spPr>
        <p:txBody>
          <a:bodyPr wrap="none">
            <a:spAutoFit/>
          </a:bodyPr>
          <a:lstStyle/>
          <a:p>
            <a:pPr eaLnBrk="0" hangingPunct="0"/>
            <a:r>
              <a:rPr lang="en-US" sz="3600"/>
              <a:t>Plasma</a:t>
            </a:r>
          </a:p>
        </p:txBody>
      </p:sp>
      <p:sp>
        <p:nvSpPr>
          <p:cNvPr id="33797" name="Text Box 5"/>
          <p:cNvSpPr txBox="1">
            <a:spLocks noChangeArrowheads="1"/>
          </p:cNvSpPr>
          <p:nvPr/>
        </p:nvSpPr>
        <p:spPr bwMode="auto">
          <a:xfrm>
            <a:off x="4427538" y="1052513"/>
            <a:ext cx="3522662" cy="579437"/>
          </a:xfrm>
          <a:prstGeom prst="rect">
            <a:avLst/>
          </a:prstGeom>
          <a:noFill/>
          <a:ln w="9525">
            <a:solidFill>
              <a:schemeClr val="accent1"/>
            </a:solidFill>
            <a:miter lim="800000"/>
            <a:headEnd/>
            <a:tailEnd/>
          </a:ln>
        </p:spPr>
        <p:txBody>
          <a:bodyPr wrap="none">
            <a:spAutoFit/>
          </a:bodyPr>
          <a:lstStyle/>
          <a:p>
            <a:pPr eaLnBrk="0" hangingPunct="0"/>
            <a:r>
              <a:rPr lang="en-US" sz="3200"/>
              <a:t>Extracellular water</a:t>
            </a:r>
          </a:p>
        </p:txBody>
      </p:sp>
      <p:sp>
        <p:nvSpPr>
          <p:cNvPr id="33798" name="Oval 6"/>
          <p:cNvSpPr>
            <a:spLocks noChangeArrowheads="1"/>
          </p:cNvSpPr>
          <p:nvPr/>
        </p:nvSpPr>
        <p:spPr bwMode="auto">
          <a:xfrm>
            <a:off x="3810000" y="44958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799" name="Oval 7"/>
          <p:cNvSpPr>
            <a:spLocks noChangeArrowheads="1"/>
          </p:cNvSpPr>
          <p:nvPr/>
        </p:nvSpPr>
        <p:spPr bwMode="auto">
          <a:xfrm>
            <a:off x="3352800" y="25908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0" name="Oval 8"/>
          <p:cNvSpPr>
            <a:spLocks noChangeArrowheads="1"/>
          </p:cNvSpPr>
          <p:nvPr/>
        </p:nvSpPr>
        <p:spPr bwMode="auto">
          <a:xfrm>
            <a:off x="2438400" y="20574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1" name="Oval 9"/>
          <p:cNvSpPr>
            <a:spLocks noChangeArrowheads="1"/>
          </p:cNvSpPr>
          <p:nvPr/>
        </p:nvSpPr>
        <p:spPr bwMode="auto">
          <a:xfrm>
            <a:off x="2743200" y="31242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2" name="Oval 10"/>
          <p:cNvSpPr>
            <a:spLocks noChangeArrowheads="1"/>
          </p:cNvSpPr>
          <p:nvPr/>
        </p:nvSpPr>
        <p:spPr bwMode="auto">
          <a:xfrm>
            <a:off x="6324600" y="21336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3" name="Oval 11"/>
          <p:cNvSpPr>
            <a:spLocks noChangeArrowheads="1"/>
          </p:cNvSpPr>
          <p:nvPr/>
        </p:nvSpPr>
        <p:spPr bwMode="auto">
          <a:xfrm>
            <a:off x="2667000" y="46482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4" name="Oval 12"/>
          <p:cNvSpPr>
            <a:spLocks noChangeArrowheads="1"/>
          </p:cNvSpPr>
          <p:nvPr/>
        </p:nvSpPr>
        <p:spPr bwMode="auto">
          <a:xfrm>
            <a:off x="3733800" y="37338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5" name="Oval 13"/>
          <p:cNvSpPr>
            <a:spLocks noChangeArrowheads="1"/>
          </p:cNvSpPr>
          <p:nvPr/>
        </p:nvSpPr>
        <p:spPr bwMode="auto">
          <a:xfrm>
            <a:off x="6858000" y="41910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6" name="Oval 14"/>
          <p:cNvSpPr>
            <a:spLocks noChangeArrowheads="1"/>
          </p:cNvSpPr>
          <p:nvPr/>
        </p:nvSpPr>
        <p:spPr bwMode="auto">
          <a:xfrm>
            <a:off x="2057400" y="43434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7" name="Oval 15"/>
          <p:cNvSpPr>
            <a:spLocks noChangeArrowheads="1"/>
          </p:cNvSpPr>
          <p:nvPr/>
        </p:nvSpPr>
        <p:spPr bwMode="auto">
          <a:xfrm>
            <a:off x="3352800" y="19812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8" name="Oval 16"/>
          <p:cNvSpPr>
            <a:spLocks noChangeArrowheads="1"/>
          </p:cNvSpPr>
          <p:nvPr/>
        </p:nvSpPr>
        <p:spPr bwMode="auto">
          <a:xfrm>
            <a:off x="5105400" y="20574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09" name="Oval 17"/>
          <p:cNvSpPr>
            <a:spLocks noChangeArrowheads="1"/>
          </p:cNvSpPr>
          <p:nvPr/>
        </p:nvSpPr>
        <p:spPr bwMode="auto">
          <a:xfrm>
            <a:off x="2895600" y="35814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10" name="Oval 18"/>
          <p:cNvSpPr>
            <a:spLocks noChangeArrowheads="1"/>
          </p:cNvSpPr>
          <p:nvPr/>
        </p:nvSpPr>
        <p:spPr bwMode="auto">
          <a:xfrm>
            <a:off x="2514600" y="19812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11" name="Oval 19"/>
          <p:cNvSpPr>
            <a:spLocks noChangeArrowheads="1"/>
          </p:cNvSpPr>
          <p:nvPr/>
        </p:nvSpPr>
        <p:spPr bwMode="auto">
          <a:xfrm>
            <a:off x="1905000" y="41148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12" name="Oval 20"/>
          <p:cNvSpPr>
            <a:spLocks noChangeArrowheads="1"/>
          </p:cNvSpPr>
          <p:nvPr/>
        </p:nvSpPr>
        <p:spPr bwMode="auto">
          <a:xfrm>
            <a:off x="3657600" y="42672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13" name="Oval 21"/>
          <p:cNvSpPr>
            <a:spLocks noChangeArrowheads="1"/>
          </p:cNvSpPr>
          <p:nvPr/>
        </p:nvSpPr>
        <p:spPr bwMode="auto">
          <a:xfrm>
            <a:off x="3429000" y="24384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14" name="Oval 22"/>
          <p:cNvSpPr>
            <a:spLocks noChangeArrowheads="1"/>
          </p:cNvSpPr>
          <p:nvPr/>
        </p:nvSpPr>
        <p:spPr bwMode="auto">
          <a:xfrm>
            <a:off x="1981200" y="28956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15" name="Oval 23"/>
          <p:cNvSpPr>
            <a:spLocks noChangeArrowheads="1"/>
          </p:cNvSpPr>
          <p:nvPr/>
        </p:nvSpPr>
        <p:spPr bwMode="auto">
          <a:xfrm>
            <a:off x="5715000" y="28956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16" name="Oval 24"/>
          <p:cNvSpPr>
            <a:spLocks noChangeArrowheads="1"/>
          </p:cNvSpPr>
          <p:nvPr/>
        </p:nvSpPr>
        <p:spPr bwMode="auto">
          <a:xfrm>
            <a:off x="5410200" y="39624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17" name="Line 25"/>
          <p:cNvSpPr>
            <a:spLocks noChangeShapeType="1"/>
          </p:cNvSpPr>
          <p:nvPr/>
        </p:nvSpPr>
        <p:spPr bwMode="auto">
          <a:xfrm>
            <a:off x="3657600" y="2133600"/>
            <a:ext cx="1371600" cy="0"/>
          </a:xfrm>
          <a:prstGeom prst="line">
            <a:avLst/>
          </a:prstGeom>
          <a:noFill/>
          <a:ln w="9525">
            <a:solidFill>
              <a:schemeClr val="accent1"/>
            </a:solidFill>
            <a:round/>
            <a:headEnd/>
            <a:tailEnd type="triangle" w="med" len="med"/>
          </a:ln>
        </p:spPr>
        <p:txBody>
          <a:bodyPr wrap="none" anchor="ctr"/>
          <a:lstStyle/>
          <a:p>
            <a:endParaRPr lang="en-US"/>
          </a:p>
        </p:txBody>
      </p:sp>
      <p:sp>
        <p:nvSpPr>
          <p:cNvPr id="33818" name="Line 26"/>
          <p:cNvSpPr>
            <a:spLocks noChangeShapeType="1"/>
          </p:cNvSpPr>
          <p:nvPr/>
        </p:nvSpPr>
        <p:spPr bwMode="auto">
          <a:xfrm flipH="1">
            <a:off x="4114800" y="4114800"/>
            <a:ext cx="1143000" cy="0"/>
          </a:xfrm>
          <a:prstGeom prst="line">
            <a:avLst/>
          </a:prstGeom>
          <a:noFill/>
          <a:ln w="9525">
            <a:solidFill>
              <a:schemeClr val="accent1"/>
            </a:solidFill>
            <a:round/>
            <a:headEnd/>
            <a:tailEnd type="triangle" w="med" len="med"/>
          </a:ln>
        </p:spPr>
        <p:txBody>
          <a:bodyPr wrap="none" anchor="ctr"/>
          <a:lstStyle/>
          <a:p>
            <a:endParaRPr lang="en-US"/>
          </a:p>
        </p:txBody>
      </p:sp>
      <p:sp>
        <p:nvSpPr>
          <p:cNvPr id="33819" name="Rectangle 27"/>
          <p:cNvSpPr>
            <a:spLocks noChangeArrowheads="1"/>
          </p:cNvSpPr>
          <p:nvPr/>
        </p:nvSpPr>
        <p:spPr bwMode="auto">
          <a:xfrm>
            <a:off x="6934200" y="3886200"/>
            <a:ext cx="228600" cy="838200"/>
          </a:xfrm>
          <a:prstGeom prst="rect">
            <a:avLst/>
          </a:prstGeom>
          <a:solidFill>
            <a:srgbClr val="00FFFF"/>
          </a:solidFill>
          <a:ln w="9525">
            <a:solidFill>
              <a:schemeClr val="accent1"/>
            </a:solidFill>
            <a:miter lim="800000"/>
            <a:headEnd/>
            <a:tailEnd/>
          </a:ln>
        </p:spPr>
        <p:txBody>
          <a:bodyPr wrap="none" anchor="ctr"/>
          <a:lstStyle/>
          <a:p>
            <a:endParaRPr lang="th-TH"/>
          </a:p>
        </p:txBody>
      </p:sp>
      <p:sp>
        <p:nvSpPr>
          <p:cNvPr id="33820" name="Rectangle 28"/>
          <p:cNvSpPr>
            <a:spLocks noChangeArrowheads="1"/>
          </p:cNvSpPr>
          <p:nvPr/>
        </p:nvSpPr>
        <p:spPr bwMode="auto">
          <a:xfrm>
            <a:off x="5105400" y="2819400"/>
            <a:ext cx="228600" cy="838200"/>
          </a:xfrm>
          <a:prstGeom prst="rect">
            <a:avLst/>
          </a:prstGeom>
          <a:solidFill>
            <a:srgbClr val="00FFFF"/>
          </a:solidFill>
          <a:ln w="9525">
            <a:solidFill>
              <a:schemeClr val="accent1"/>
            </a:solidFill>
            <a:miter lim="800000"/>
            <a:headEnd/>
            <a:tailEnd/>
          </a:ln>
        </p:spPr>
        <p:txBody>
          <a:bodyPr wrap="none" anchor="ctr"/>
          <a:lstStyle/>
          <a:p>
            <a:endParaRPr lang="th-TH"/>
          </a:p>
        </p:txBody>
      </p:sp>
      <p:sp>
        <p:nvSpPr>
          <p:cNvPr id="33821" name="Rectangle 29"/>
          <p:cNvSpPr>
            <a:spLocks noChangeArrowheads="1"/>
          </p:cNvSpPr>
          <p:nvPr/>
        </p:nvSpPr>
        <p:spPr bwMode="auto">
          <a:xfrm>
            <a:off x="5410200" y="4419600"/>
            <a:ext cx="228600" cy="838200"/>
          </a:xfrm>
          <a:prstGeom prst="rect">
            <a:avLst/>
          </a:prstGeom>
          <a:solidFill>
            <a:srgbClr val="00FFFF"/>
          </a:solidFill>
          <a:ln w="9525">
            <a:solidFill>
              <a:schemeClr val="accent1"/>
            </a:solidFill>
            <a:miter lim="800000"/>
            <a:headEnd/>
            <a:tailEnd/>
          </a:ln>
        </p:spPr>
        <p:txBody>
          <a:bodyPr wrap="none" anchor="ctr"/>
          <a:lstStyle/>
          <a:p>
            <a:endParaRPr lang="th-TH"/>
          </a:p>
        </p:txBody>
      </p:sp>
      <p:sp>
        <p:nvSpPr>
          <p:cNvPr id="33822" name="Rectangle 30"/>
          <p:cNvSpPr>
            <a:spLocks noChangeArrowheads="1"/>
          </p:cNvSpPr>
          <p:nvPr/>
        </p:nvSpPr>
        <p:spPr bwMode="auto">
          <a:xfrm>
            <a:off x="6172200" y="1905000"/>
            <a:ext cx="228600" cy="838200"/>
          </a:xfrm>
          <a:prstGeom prst="rect">
            <a:avLst/>
          </a:prstGeom>
          <a:solidFill>
            <a:srgbClr val="00FFFF"/>
          </a:solidFill>
          <a:ln w="9525">
            <a:solidFill>
              <a:schemeClr val="accent1"/>
            </a:solidFill>
            <a:miter lim="800000"/>
            <a:headEnd/>
            <a:tailEnd/>
          </a:ln>
        </p:spPr>
        <p:txBody>
          <a:bodyPr wrap="none" anchor="ctr"/>
          <a:lstStyle/>
          <a:p>
            <a:endParaRPr lang="th-TH"/>
          </a:p>
        </p:txBody>
      </p:sp>
      <p:sp>
        <p:nvSpPr>
          <p:cNvPr id="33823" name="Oval 31"/>
          <p:cNvSpPr>
            <a:spLocks noChangeArrowheads="1"/>
          </p:cNvSpPr>
          <p:nvPr/>
        </p:nvSpPr>
        <p:spPr bwMode="auto">
          <a:xfrm>
            <a:off x="6096000" y="36576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24" name="Oval 32"/>
          <p:cNvSpPr>
            <a:spLocks noChangeArrowheads="1"/>
          </p:cNvSpPr>
          <p:nvPr/>
        </p:nvSpPr>
        <p:spPr bwMode="auto">
          <a:xfrm>
            <a:off x="6934200" y="304800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25" name="Oval 33"/>
          <p:cNvSpPr>
            <a:spLocks noChangeArrowheads="1"/>
          </p:cNvSpPr>
          <p:nvPr/>
        </p:nvSpPr>
        <p:spPr bwMode="auto">
          <a:xfrm>
            <a:off x="685800" y="5638800"/>
            <a:ext cx="228600" cy="762000"/>
          </a:xfrm>
          <a:prstGeom prst="ellipse">
            <a:avLst/>
          </a:prstGeom>
          <a:solidFill>
            <a:srgbClr val="FFFF00"/>
          </a:solidFill>
          <a:ln w="9525">
            <a:solidFill>
              <a:schemeClr val="accent1"/>
            </a:solidFill>
            <a:round/>
            <a:headEnd/>
            <a:tailEnd/>
          </a:ln>
        </p:spPr>
        <p:txBody>
          <a:bodyPr wrap="none" anchor="ctr"/>
          <a:lstStyle/>
          <a:p>
            <a:endParaRPr lang="th-TH"/>
          </a:p>
        </p:txBody>
      </p:sp>
      <p:sp>
        <p:nvSpPr>
          <p:cNvPr id="33826" name="Text Box 34"/>
          <p:cNvSpPr txBox="1">
            <a:spLocks noChangeArrowheads="1"/>
          </p:cNvSpPr>
          <p:nvPr/>
        </p:nvSpPr>
        <p:spPr bwMode="auto">
          <a:xfrm>
            <a:off x="974725" y="5678488"/>
            <a:ext cx="2219325" cy="457200"/>
          </a:xfrm>
          <a:prstGeom prst="rect">
            <a:avLst/>
          </a:prstGeom>
          <a:noFill/>
          <a:ln w="9525">
            <a:solidFill>
              <a:schemeClr val="accent1"/>
            </a:solidFill>
            <a:miter lim="800000"/>
            <a:headEnd/>
            <a:tailEnd/>
          </a:ln>
        </p:spPr>
        <p:txBody>
          <a:bodyPr wrap="none">
            <a:spAutoFit/>
          </a:bodyPr>
          <a:lstStyle/>
          <a:p>
            <a:pPr eaLnBrk="0" hangingPunct="0"/>
            <a:r>
              <a:rPr lang="en-US" sz="2400"/>
              <a:t>Plasma protein</a:t>
            </a:r>
          </a:p>
        </p:txBody>
      </p:sp>
      <p:sp>
        <p:nvSpPr>
          <p:cNvPr id="33827" name="Rectangle 35"/>
          <p:cNvSpPr>
            <a:spLocks noChangeArrowheads="1"/>
          </p:cNvSpPr>
          <p:nvPr/>
        </p:nvSpPr>
        <p:spPr bwMode="auto">
          <a:xfrm>
            <a:off x="5562600" y="5715000"/>
            <a:ext cx="228600" cy="838200"/>
          </a:xfrm>
          <a:prstGeom prst="rect">
            <a:avLst/>
          </a:prstGeom>
          <a:solidFill>
            <a:srgbClr val="00FFFF"/>
          </a:solidFill>
          <a:ln w="9525">
            <a:solidFill>
              <a:schemeClr val="accent1"/>
            </a:solidFill>
            <a:miter lim="800000"/>
            <a:headEnd/>
            <a:tailEnd/>
          </a:ln>
        </p:spPr>
        <p:txBody>
          <a:bodyPr wrap="none" anchor="ctr"/>
          <a:lstStyle/>
          <a:p>
            <a:endParaRPr lang="th-TH"/>
          </a:p>
        </p:txBody>
      </p:sp>
      <p:sp>
        <p:nvSpPr>
          <p:cNvPr id="33828" name="Text Box 36"/>
          <p:cNvSpPr txBox="1">
            <a:spLocks noChangeArrowheads="1"/>
          </p:cNvSpPr>
          <p:nvPr/>
        </p:nvSpPr>
        <p:spPr bwMode="auto">
          <a:xfrm>
            <a:off x="5851525" y="5754688"/>
            <a:ext cx="2100263" cy="457200"/>
          </a:xfrm>
          <a:prstGeom prst="rect">
            <a:avLst/>
          </a:prstGeom>
          <a:noFill/>
          <a:ln w="9525">
            <a:solidFill>
              <a:schemeClr val="accent1"/>
            </a:solidFill>
            <a:miter lim="800000"/>
            <a:headEnd/>
            <a:tailEnd/>
          </a:ln>
        </p:spPr>
        <p:txBody>
          <a:bodyPr wrap="none">
            <a:spAutoFit/>
          </a:bodyPr>
          <a:lstStyle/>
          <a:p>
            <a:pPr eaLnBrk="0" hangingPunct="0"/>
            <a:r>
              <a:rPr lang="en-US" sz="2400"/>
              <a:t>Tissue protein</a:t>
            </a:r>
          </a:p>
        </p:txBody>
      </p:sp>
      <p:sp>
        <p:nvSpPr>
          <p:cNvPr id="33829" name="Oval 37"/>
          <p:cNvSpPr>
            <a:spLocks noChangeArrowheads="1"/>
          </p:cNvSpPr>
          <p:nvPr/>
        </p:nvSpPr>
        <p:spPr bwMode="auto">
          <a:xfrm>
            <a:off x="3779838" y="6165850"/>
            <a:ext cx="152400" cy="152400"/>
          </a:xfrm>
          <a:prstGeom prst="ellipse">
            <a:avLst/>
          </a:prstGeom>
          <a:solidFill>
            <a:schemeClr val="bg1"/>
          </a:solidFill>
          <a:ln w="9525">
            <a:solidFill>
              <a:schemeClr val="accent1"/>
            </a:solidFill>
            <a:round/>
            <a:headEnd/>
            <a:tailEnd/>
          </a:ln>
        </p:spPr>
        <p:txBody>
          <a:bodyPr wrap="none" anchor="ctr"/>
          <a:lstStyle/>
          <a:p>
            <a:endParaRPr lang="th-TH"/>
          </a:p>
        </p:txBody>
      </p:sp>
      <p:sp>
        <p:nvSpPr>
          <p:cNvPr id="33830" name="Text Box 38"/>
          <p:cNvSpPr txBox="1">
            <a:spLocks noChangeArrowheads="1"/>
          </p:cNvSpPr>
          <p:nvPr/>
        </p:nvSpPr>
        <p:spPr bwMode="auto">
          <a:xfrm>
            <a:off x="4067175" y="6021388"/>
            <a:ext cx="795338" cy="457200"/>
          </a:xfrm>
          <a:prstGeom prst="rect">
            <a:avLst/>
          </a:prstGeom>
          <a:noFill/>
          <a:ln w="9525">
            <a:solidFill>
              <a:schemeClr val="accent1"/>
            </a:solidFill>
            <a:miter lim="800000"/>
            <a:headEnd/>
            <a:tailEnd/>
          </a:ln>
        </p:spPr>
        <p:txBody>
          <a:bodyPr wrap="none">
            <a:spAutoFit/>
          </a:bodyPr>
          <a:lstStyle/>
          <a:p>
            <a:pPr eaLnBrk="0" hangingPunct="0"/>
            <a:r>
              <a:rPr lang="en-US" sz="2400"/>
              <a:t>drug</a:t>
            </a:r>
          </a:p>
        </p:txBody>
      </p:sp>
      <p:pic>
        <p:nvPicPr>
          <p:cNvPr id="39"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533400"/>
            <a:ext cx="7391400" cy="533400"/>
          </a:xfrm>
          <a:prstGeom prst="rect">
            <a:avLst/>
          </a:prstGeom>
        </p:spPr>
        <p:txBody>
          <a:bodyPr lIns="92075" tIns="46038" rIns="92075" bIns="46038"/>
          <a:lstStyle/>
          <a:p>
            <a:pPr>
              <a:defRPr/>
            </a:pPr>
            <a:r>
              <a:rPr lang="en-US" sz="4000" b="1" dirty="0">
                <a:solidFill>
                  <a:srgbClr val="FF0000"/>
                </a:solidFill>
                <a:effectLst>
                  <a:outerShdw blurRad="38100" dist="38100" dir="2700000" algn="tl">
                    <a:srgbClr val="C0C0C0"/>
                  </a:outerShdw>
                </a:effectLst>
                <a:latin typeface="Browallia New" pitchFamily="34" charset="-34"/>
                <a:ea typeface="+mj-ea"/>
                <a:cs typeface="Browallia New" pitchFamily="34" charset="-34"/>
              </a:rPr>
              <a:t>Plasma Proteins</a:t>
            </a:r>
          </a:p>
        </p:txBody>
      </p:sp>
      <p:sp>
        <p:nvSpPr>
          <p:cNvPr id="34819" name="Rectangle 3"/>
          <p:cNvSpPr txBox="1">
            <a:spLocks noChangeArrowheads="1"/>
          </p:cNvSpPr>
          <p:nvPr/>
        </p:nvSpPr>
        <p:spPr bwMode="auto">
          <a:xfrm>
            <a:off x="1219200" y="1219200"/>
            <a:ext cx="7391400" cy="4751387"/>
          </a:xfrm>
          <a:prstGeom prst="rect">
            <a:avLst/>
          </a:prstGeom>
          <a:noFill/>
          <a:ln w="9525">
            <a:noFill/>
            <a:miter lim="800000"/>
            <a:headEnd/>
            <a:tailEnd/>
          </a:ln>
        </p:spPr>
        <p:txBody>
          <a:bodyPr lIns="92075" tIns="46038" rIns="92075" bIns="46038"/>
          <a:lstStyle/>
          <a:p>
            <a:pPr marL="457200" indent="-457200">
              <a:lnSpc>
                <a:spcPct val="80000"/>
              </a:lnSpc>
              <a:spcBef>
                <a:spcPts val="575"/>
              </a:spcBef>
              <a:buClr>
                <a:schemeClr val="accent1"/>
              </a:buClr>
              <a:buSzPct val="85000"/>
              <a:buFont typeface="Wingdings" pitchFamily="2" charset="2"/>
              <a:buNone/>
            </a:pPr>
            <a:r>
              <a:rPr lang="en-US" sz="3200" b="1" dirty="0">
                <a:solidFill>
                  <a:srgbClr val="0000FF"/>
                </a:solidFill>
                <a:latin typeface="Browallia New" pitchFamily="34" charset="-34"/>
                <a:cs typeface="Browallia New" pitchFamily="34" charset="-34"/>
              </a:rPr>
              <a:t>albumin</a:t>
            </a:r>
            <a:br>
              <a:rPr lang="en-US" sz="2800" b="1" dirty="0">
                <a:latin typeface="Browallia New" pitchFamily="34" charset="-34"/>
                <a:cs typeface="Browallia New" pitchFamily="34" charset="-34"/>
              </a:rPr>
            </a:br>
            <a:r>
              <a:rPr lang="en-US" sz="2800" dirty="0">
                <a:latin typeface="Browallia New" pitchFamily="34" charset="-34"/>
                <a:cs typeface="Browallia New" pitchFamily="34" charset="-34"/>
              </a:rPr>
              <a:t>- primarily for acidic drugs</a:t>
            </a:r>
          </a:p>
          <a:p>
            <a:pPr marL="457200" indent="-457200">
              <a:lnSpc>
                <a:spcPct val="80000"/>
              </a:lnSpc>
              <a:spcBef>
                <a:spcPts val="575"/>
              </a:spcBef>
              <a:buClr>
                <a:schemeClr val="accent1"/>
              </a:buClr>
              <a:buSzPct val="85000"/>
              <a:buFont typeface="Wingdings" pitchFamily="2" charset="2"/>
              <a:buNone/>
            </a:pPr>
            <a:r>
              <a:rPr lang="en-US" sz="3200" b="1" dirty="0">
                <a:solidFill>
                  <a:srgbClr val="0000FF"/>
                </a:solidFill>
                <a:latin typeface="Browallia New" pitchFamily="34" charset="-34"/>
                <a:cs typeface="Browallia New" pitchFamily="34" charset="-34"/>
              </a:rPr>
              <a:t>a</a:t>
            </a:r>
            <a:r>
              <a:rPr lang="en-US" sz="3200" b="1" baseline="-10000" dirty="0">
                <a:solidFill>
                  <a:srgbClr val="0000FF"/>
                </a:solidFill>
                <a:latin typeface="Browallia New" pitchFamily="34" charset="-34"/>
                <a:cs typeface="Browallia New" pitchFamily="34" charset="-34"/>
              </a:rPr>
              <a:t>1</a:t>
            </a:r>
            <a:r>
              <a:rPr lang="en-US" sz="3200" b="1" dirty="0">
                <a:solidFill>
                  <a:srgbClr val="0000FF"/>
                </a:solidFill>
                <a:latin typeface="Browallia New" pitchFamily="34" charset="-34"/>
                <a:cs typeface="Browallia New" pitchFamily="34" charset="-34"/>
              </a:rPr>
              <a:t>-acid glycoprotein </a:t>
            </a:r>
          </a:p>
          <a:p>
            <a:pPr marL="457200" indent="-457200">
              <a:lnSpc>
                <a:spcPct val="80000"/>
              </a:lnSpc>
              <a:spcBef>
                <a:spcPts val="575"/>
              </a:spcBef>
              <a:buClr>
                <a:schemeClr val="accent1"/>
              </a:buClr>
              <a:buSzPct val="85000"/>
            </a:pPr>
            <a:r>
              <a:rPr lang="en-US" sz="2800" b="1" dirty="0">
                <a:latin typeface="Browallia New" pitchFamily="34" charset="-34"/>
                <a:cs typeface="Browallia New" pitchFamily="34" charset="-34"/>
              </a:rPr>
              <a:t>	</a:t>
            </a:r>
            <a:r>
              <a:rPr lang="en-US" sz="2800" dirty="0">
                <a:latin typeface="Browallia New" pitchFamily="34" charset="-34"/>
                <a:cs typeface="Browallia New" pitchFamily="34" charset="-34"/>
              </a:rPr>
              <a:t>- for basic drugs</a:t>
            </a:r>
          </a:p>
          <a:p>
            <a:pPr marL="457200" indent="-457200">
              <a:lnSpc>
                <a:spcPct val="80000"/>
              </a:lnSpc>
              <a:spcBef>
                <a:spcPts val="575"/>
              </a:spcBef>
              <a:buClr>
                <a:schemeClr val="accent1"/>
              </a:buClr>
              <a:buSzPct val="85000"/>
            </a:pPr>
            <a:r>
              <a:rPr lang="en-US" sz="2800" b="1" dirty="0">
                <a:solidFill>
                  <a:srgbClr val="0000FF"/>
                </a:solidFill>
                <a:latin typeface="Browallia New" pitchFamily="34" charset="-34"/>
                <a:cs typeface="Browallia New" pitchFamily="34" charset="-34"/>
              </a:rPr>
              <a:t>Lipoproteins</a:t>
            </a:r>
          </a:p>
          <a:p>
            <a:pPr marL="457200" indent="-457200">
              <a:lnSpc>
                <a:spcPct val="80000"/>
              </a:lnSpc>
              <a:spcBef>
                <a:spcPts val="575"/>
              </a:spcBef>
              <a:buClr>
                <a:schemeClr val="accent1"/>
              </a:buClr>
              <a:buSzPct val="85000"/>
            </a:pPr>
            <a:r>
              <a:rPr lang="en-US" sz="2800" b="1" dirty="0">
                <a:solidFill>
                  <a:srgbClr val="0000FF"/>
                </a:solidFill>
                <a:latin typeface="Browallia New" pitchFamily="34" charset="-34"/>
                <a:cs typeface="Browallia New" pitchFamily="34" charset="-34"/>
              </a:rPr>
              <a:t>	</a:t>
            </a:r>
            <a:r>
              <a:rPr lang="en-US" sz="2800" dirty="0">
                <a:latin typeface="Browallia New" pitchFamily="34" charset="-34"/>
                <a:cs typeface="Browallia New" pitchFamily="34" charset="-34"/>
              </a:rPr>
              <a:t>- for some drugs</a:t>
            </a:r>
          </a:p>
          <a:p>
            <a:pPr marL="457200" indent="-457200">
              <a:lnSpc>
                <a:spcPct val="80000"/>
              </a:lnSpc>
              <a:spcBef>
                <a:spcPts val="575"/>
              </a:spcBef>
              <a:buClr>
                <a:schemeClr val="accent1"/>
              </a:buClr>
              <a:buSzPct val="85000"/>
            </a:pPr>
            <a:endParaRPr lang="en-US" sz="2800" dirty="0">
              <a:latin typeface="Browallia New" pitchFamily="34" charset="-34"/>
              <a:cs typeface="Browallia New" pitchFamily="34" charset="-34"/>
            </a:endParaRPr>
          </a:p>
          <a:p>
            <a:pPr marL="457200" indent="-457200">
              <a:lnSpc>
                <a:spcPct val="80000"/>
              </a:lnSpc>
              <a:spcBef>
                <a:spcPts val="575"/>
              </a:spcBef>
              <a:buClr>
                <a:schemeClr val="accent1"/>
              </a:buClr>
              <a:buSzPct val="85000"/>
              <a:buFont typeface="Wingdings" pitchFamily="2" charset="2"/>
              <a:buNone/>
            </a:pPr>
            <a:r>
              <a:rPr lang="en-US" sz="2800" b="1" dirty="0">
                <a:latin typeface="Browallia New" pitchFamily="34" charset="-34"/>
                <a:cs typeface="Browallia New" pitchFamily="34" charset="-34"/>
              </a:rPr>
              <a:t>The fraction of total drug in plasma that is bound is determined by </a:t>
            </a:r>
          </a:p>
          <a:p>
            <a:pPr marL="838200" lvl="1" indent="-381000">
              <a:lnSpc>
                <a:spcPct val="80000"/>
              </a:lnSpc>
              <a:spcBef>
                <a:spcPts val="375"/>
              </a:spcBef>
              <a:buClr>
                <a:schemeClr val="accent2"/>
              </a:buClr>
              <a:buSzPct val="85000"/>
              <a:buFont typeface="Wingdings 2" pitchFamily="18" charset="2"/>
              <a:buChar char=""/>
            </a:pPr>
            <a:r>
              <a:rPr lang="en-US" sz="2400" b="1" dirty="0">
                <a:latin typeface="Browallia New" pitchFamily="34" charset="-34"/>
                <a:cs typeface="Browallia New" pitchFamily="34" charset="-34"/>
              </a:rPr>
              <a:t>the drug concentration, </a:t>
            </a:r>
          </a:p>
          <a:p>
            <a:pPr marL="838200" lvl="1" indent="-381000">
              <a:lnSpc>
                <a:spcPct val="80000"/>
              </a:lnSpc>
              <a:spcBef>
                <a:spcPts val="375"/>
              </a:spcBef>
              <a:buClr>
                <a:schemeClr val="accent2"/>
              </a:buClr>
              <a:buSzPct val="85000"/>
              <a:buFont typeface="Wingdings 2" pitchFamily="18" charset="2"/>
              <a:buChar char=""/>
            </a:pPr>
            <a:r>
              <a:rPr lang="en-US" sz="2400" b="1" dirty="0">
                <a:latin typeface="Browallia New" pitchFamily="34" charset="-34"/>
                <a:cs typeface="Browallia New" pitchFamily="34" charset="-34"/>
              </a:rPr>
              <a:t>its affinity for the binding sites, and </a:t>
            </a:r>
          </a:p>
          <a:p>
            <a:pPr marL="838200" lvl="1" indent="-381000">
              <a:lnSpc>
                <a:spcPct val="80000"/>
              </a:lnSpc>
              <a:spcBef>
                <a:spcPts val="375"/>
              </a:spcBef>
              <a:buClr>
                <a:schemeClr val="accent2"/>
              </a:buClr>
              <a:buSzPct val="85000"/>
              <a:buFont typeface="Wingdings 2" pitchFamily="18" charset="2"/>
              <a:buChar char=""/>
            </a:pPr>
            <a:r>
              <a:rPr lang="en-US" sz="2400" b="1" dirty="0">
                <a:latin typeface="Browallia New" pitchFamily="34" charset="-34"/>
                <a:cs typeface="Browallia New" pitchFamily="34" charset="-34"/>
              </a:rPr>
              <a:t>the number of binding sites.</a:t>
            </a:r>
            <a:br>
              <a:rPr lang="en-US" sz="2400" b="1" dirty="0">
                <a:latin typeface="Browallia New" pitchFamily="34" charset="-34"/>
                <a:cs typeface="Browallia New" pitchFamily="34" charset="-34"/>
              </a:rPr>
            </a:br>
            <a:br>
              <a:rPr lang="en-US" sz="2400" b="1" dirty="0">
                <a:latin typeface="Browallia New" pitchFamily="34" charset="-34"/>
                <a:cs typeface="Browallia New" pitchFamily="34" charset="-34"/>
              </a:rPr>
            </a:br>
            <a:endParaRPr lang="en-US" sz="2400" b="1" dirty="0">
              <a:latin typeface="Browallia New" pitchFamily="34" charset="-34"/>
              <a:cs typeface="Browallia New" pitchFamily="34" charset="-34"/>
            </a:endParaRPr>
          </a:p>
        </p:txBody>
      </p:sp>
      <p:pic>
        <p:nvPicPr>
          <p:cNvPr id="34820" name="Picture 2" descr="http://imgusr.tradekey.com/images/uploadedimages/products/3/3/serum-albumin_A4327315-20100601072233.jpg"/>
          <p:cNvPicPr>
            <a:picLocks noChangeAspect="1" noChangeArrowheads="1"/>
          </p:cNvPicPr>
          <p:nvPr/>
        </p:nvPicPr>
        <p:blipFill>
          <a:blip r:embed="rId2"/>
          <a:srcRect/>
          <a:stretch>
            <a:fillRect/>
          </a:stretch>
        </p:blipFill>
        <p:spPr bwMode="auto">
          <a:xfrm>
            <a:off x="4643438" y="1916113"/>
            <a:ext cx="952500" cy="866775"/>
          </a:xfrm>
          <a:prstGeom prst="rect">
            <a:avLst/>
          </a:prstGeom>
          <a:noFill/>
          <a:ln w="9525">
            <a:noFill/>
            <a:miter lim="800000"/>
            <a:headEnd/>
            <a:tailEnd/>
          </a:ln>
        </p:spPr>
      </p:pic>
      <p:pic>
        <p:nvPicPr>
          <p:cNvPr id="34821" name="Picture 6" descr="http://www.baxter.in/images/healthcare_professionals/products/buminate.jpg"/>
          <p:cNvPicPr>
            <a:picLocks noChangeAspect="1" noChangeArrowheads="1"/>
          </p:cNvPicPr>
          <p:nvPr/>
        </p:nvPicPr>
        <p:blipFill>
          <a:blip r:embed="rId3"/>
          <a:srcRect/>
          <a:stretch>
            <a:fillRect/>
          </a:stretch>
        </p:blipFill>
        <p:spPr bwMode="auto">
          <a:xfrm>
            <a:off x="5940425" y="1557338"/>
            <a:ext cx="3032125" cy="1973262"/>
          </a:xfrm>
          <a:prstGeom prst="rect">
            <a:avLst/>
          </a:prstGeom>
          <a:noFill/>
          <a:ln w="9525">
            <a:noFill/>
            <a:miter lim="800000"/>
            <a:headEnd/>
            <a:tailEnd/>
          </a:ln>
        </p:spPr>
      </p:pic>
      <p:pic>
        <p:nvPicPr>
          <p:cNvPr id="6" name="Picture 4" descr="drug_discovery_development"/>
          <p:cNvPicPr>
            <a:picLocks noChangeAspect="1" noChangeArrowheads="1"/>
          </p:cNvPicPr>
          <p:nvPr/>
        </p:nvPicPr>
        <p:blipFill>
          <a:blip r:embed="rId4"/>
          <a:srcRect/>
          <a:stretch>
            <a:fillRect/>
          </a:stretch>
        </p:blipFill>
        <p:spPr bwMode="auto">
          <a:xfrm>
            <a:off x="7680960" y="0"/>
            <a:ext cx="1463040" cy="914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143000" y="76200"/>
            <a:ext cx="6248400" cy="762000"/>
          </a:xfrm>
          <a:prstGeom prst="rect">
            <a:avLst/>
          </a:prstGeom>
          <a:solidFill>
            <a:schemeClr val="bg1"/>
          </a:solidFill>
          <a:ln>
            <a:solidFill>
              <a:schemeClr val="bg1"/>
            </a:solidFill>
          </a:ln>
        </p:spPr>
        <p:txBody>
          <a:bodyPr vert="horz" lIns="91440" tIns="45720" rIns="91440" bIns="45720" rtlCol="0" anchor="ctr">
            <a:normAutofit/>
          </a:bodyPr>
          <a:lstStyle/>
          <a:p>
            <a:pPr algn="ctr">
              <a:spcBef>
                <a:spcPct val="0"/>
              </a:spcBef>
            </a:pPr>
            <a:r>
              <a:rPr lang="en-US" sz="3600" b="1" dirty="0"/>
              <a:t>Plasma Protein Binding</a:t>
            </a:r>
          </a:p>
        </p:txBody>
      </p:sp>
      <p:sp>
        <p:nvSpPr>
          <p:cNvPr id="10" name="Subtitle 2"/>
          <p:cNvSpPr txBox="1">
            <a:spLocks/>
          </p:cNvSpPr>
          <p:nvPr/>
        </p:nvSpPr>
        <p:spPr>
          <a:xfrm>
            <a:off x="1143000" y="1066800"/>
            <a:ext cx="3886200" cy="46482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70C0"/>
                </a:solidFill>
                <a:effectLst/>
                <a:uLnTx/>
                <a:uFillTx/>
                <a:latin typeface="+mn-lt"/>
                <a:ea typeface="+mn-ea"/>
                <a:cs typeface="+mn-cs"/>
              </a:rPr>
              <a:t>Free drug </a:t>
            </a:r>
            <a:r>
              <a:rPr kumimoji="0" lang="en-US" sz="2800" b="0" i="0" u="none" strike="noStrike" kern="1200" cap="none" spc="0" normalizeH="0" baseline="0" noProof="0" dirty="0">
                <a:ln>
                  <a:noFill/>
                </a:ln>
                <a:solidFill>
                  <a:schemeClr val="accent1">
                    <a:lumMod val="75000"/>
                  </a:schemeClr>
                </a:solidFill>
                <a:effectLst/>
                <a:uLnTx/>
                <a:uFillTx/>
                <a:latin typeface="+mn-lt"/>
                <a:ea typeface="+mn-ea"/>
                <a:cs typeface="+mn-cs"/>
                <a:sym typeface="Symbol" pitchFamily="18" charset="2"/>
              </a:rPr>
              <a:t></a:t>
            </a:r>
            <a:r>
              <a:rPr kumimoji="0" lang="en-US" sz="2800" b="0" i="0" u="none" strike="noStrike" kern="1200" cap="none" spc="0" normalizeH="0" baseline="0" noProof="0" dirty="0">
                <a:ln>
                  <a:noFill/>
                </a:ln>
                <a:solidFill>
                  <a:schemeClr val="accent1">
                    <a:lumMod val="75000"/>
                  </a:schemeClr>
                </a:solidFill>
                <a:effectLst/>
                <a:uLnTx/>
                <a:uFillTx/>
                <a:latin typeface="+mn-lt"/>
                <a:ea typeface="+mn-ea"/>
                <a:cs typeface="+mn-cs"/>
              </a:rPr>
              <a:t>  </a:t>
            </a:r>
            <a:r>
              <a:rPr kumimoji="0" lang="en-US" sz="2800" b="0" i="0" u="none" strike="noStrike" kern="1200" cap="none" spc="0" normalizeH="0" baseline="0" noProof="0" dirty="0">
                <a:ln>
                  <a:noFill/>
                </a:ln>
                <a:solidFill>
                  <a:srgbClr val="FF99CC"/>
                </a:solidFill>
                <a:effectLst/>
                <a:uLnTx/>
                <a:uFillTx/>
                <a:latin typeface="+mn-lt"/>
                <a:ea typeface="+mn-ea"/>
                <a:cs typeface="+mn-cs"/>
              </a:rPr>
              <a:t>Bound drug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a:ln>
                  <a:noFill/>
                </a:ln>
                <a:solidFill>
                  <a:schemeClr val="tx1">
                    <a:tint val="75000"/>
                  </a:schemeClr>
                </a:solidFill>
                <a:effectLst/>
                <a:uLnTx/>
                <a:uFillTx/>
                <a:latin typeface="+mn-lt"/>
                <a:ea typeface="+mn-ea"/>
                <a:cs typeface="+mn-cs"/>
              </a:rPr>
              <a:t>  </a:t>
            </a:r>
            <a:r>
              <a:rPr kumimoji="0" lang="en-US" sz="2800" b="0" i="1" u="none" strike="noStrike" kern="1200" cap="none" spc="0" normalizeH="0" baseline="0" noProof="0" dirty="0">
                <a:ln>
                  <a:noFill/>
                </a:ln>
                <a:solidFill>
                  <a:schemeClr val="tx1"/>
                </a:solidFill>
                <a:effectLst/>
                <a:uLnTx/>
                <a:uFillTx/>
                <a:latin typeface="+mn-lt"/>
                <a:ea typeface="+mn-ea"/>
                <a:cs typeface="+mn-cs"/>
              </a:rPr>
              <a:t>Always equilibrium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1"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This equilibrium will always be maintained whatever might be the amount of the drug in circulation at any time.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ounded Rectangle 10"/>
          <p:cNvSpPr/>
          <p:nvPr/>
        </p:nvSpPr>
        <p:spPr>
          <a:xfrm>
            <a:off x="7010400" y="1371600"/>
            <a:ext cx="1752600" cy="28956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5600" y="16764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600" y="25908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05600" y="34290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81800" y="45720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1752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1752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05400" y="23622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91200" y="23622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066800" y="76200"/>
            <a:ext cx="5715000" cy="457200"/>
          </a:xfrm>
          <a:prstGeom prst="rect">
            <a:avLst/>
          </a:prstGeom>
          <a:solidFill>
            <a:schemeClr val="bg1"/>
          </a:solidFill>
          <a:ln>
            <a:solidFill>
              <a:schemeClr val="bg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sp>
        <p:nvSpPr>
          <p:cNvPr id="10" name="Subtitle 2"/>
          <p:cNvSpPr txBox="1">
            <a:spLocks/>
          </p:cNvSpPr>
          <p:nvPr/>
        </p:nvSpPr>
        <p:spPr>
          <a:xfrm>
            <a:off x="1143000" y="762000"/>
            <a:ext cx="4953000" cy="4953000"/>
          </a:xfrm>
          <a:prstGeom prst="rect">
            <a:avLst/>
          </a:prstGeom>
          <a:solidFill>
            <a:schemeClr val="tx2">
              <a:lumMod val="20000"/>
              <a:lumOff val="80000"/>
            </a:schemeClr>
          </a:solidFill>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Bound drugs remain as reservoir of drugs.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folHlin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When free drug concentration is decreased then bound drugs become free and maintains the equilibrium.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1" u="none" strike="noStrike" kern="1200" cap="none" spc="0" normalizeH="0" baseline="0" noProof="0" dirty="0">
                <a:ln>
                  <a:noFill/>
                </a:ln>
                <a:solidFill>
                  <a:schemeClr val="tx1">
                    <a:tint val="75000"/>
                  </a:schemeClr>
                </a:solidFill>
                <a:effectLst/>
                <a:uLnTx/>
                <a:uFillTx/>
                <a:latin typeface="+mn-lt"/>
                <a:ea typeface="+mn-ea"/>
                <a:cs typeface="+mn-cs"/>
              </a:rPr>
              <a:t>   </a:t>
            </a:r>
            <a:endParaRPr kumimoji="0" lang="en-US" sz="2800" b="1" i="0" u="none" strike="noStrike" kern="1200" cap="none" spc="0" normalizeH="0" baseline="0" noProof="0" dirty="0">
              <a:ln>
                <a:noFill/>
              </a:ln>
              <a:solidFill>
                <a:schemeClr val="hlin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1" i="0" u="none" strike="noStrike" kern="1200" cap="none" spc="0" normalizeH="0" baseline="0" noProof="0" dirty="0">
                <a:ln>
                  <a:noFill/>
                </a:ln>
                <a:solidFill>
                  <a:schemeClr val="hlink"/>
                </a:solidFill>
                <a:effectLst/>
                <a:uLnTx/>
                <a:uFillTx/>
                <a:latin typeface="+mn-lt"/>
                <a:ea typeface="+mn-ea"/>
                <a:cs typeface="+mn-cs"/>
              </a:rPr>
              <a:t> Only free drugs are active, metabolized &amp; excreted.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Rounded Rectangle 17"/>
          <p:cNvSpPr/>
          <p:nvPr/>
        </p:nvSpPr>
        <p:spPr>
          <a:xfrm>
            <a:off x="7010400" y="1371600"/>
            <a:ext cx="1752600" cy="28956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05600" y="16764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25908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05600" y="34290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39000" y="50292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00" y="1828800"/>
            <a:ext cx="533400" cy="190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Albumin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p:cTn id="21" dur="1000" fill="hold"/>
                                        <p:tgtEl>
                                          <p:spTgt spid="10">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371600"/>
            <a:ext cx="7696200" cy="3962400"/>
          </a:xfrm>
          <a:ln>
            <a:solidFill>
              <a:srgbClr val="FF99CC"/>
            </a:solidFill>
          </a:ln>
        </p:spPr>
        <p:txBody>
          <a:bodyPr>
            <a:normAutofit/>
          </a:bodyPr>
          <a:lstStyle/>
          <a:p>
            <a:pPr algn="l">
              <a:buFont typeface="Wingdings" pitchFamily="2" charset="2"/>
              <a:buChar char="§"/>
            </a:pPr>
            <a:r>
              <a:rPr lang="en-US" sz="2800" dirty="0">
                <a:solidFill>
                  <a:schemeClr val="accent5">
                    <a:lumMod val="50000"/>
                  </a:schemeClr>
                </a:solidFill>
              </a:rPr>
              <a:t> </a:t>
            </a:r>
            <a:r>
              <a:rPr lang="en-US" sz="2800" dirty="0">
                <a:solidFill>
                  <a:schemeClr val="tx1"/>
                </a:solidFill>
              </a:rPr>
              <a:t>Outcome of competition of 2 drugs for plasma protein binding  ????????</a:t>
            </a:r>
          </a:p>
          <a:p>
            <a:pPr algn="l"/>
            <a:endParaRPr lang="en-US" sz="2800" dirty="0">
              <a:solidFill>
                <a:schemeClr val="tx1"/>
              </a:solidFill>
            </a:endParaRPr>
          </a:p>
          <a:p>
            <a:pPr algn="l">
              <a:buFont typeface="Wingdings" pitchFamily="2" charset="2"/>
              <a:buChar char="§"/>
            </a:pPr>
            <a:endParaRPr lang="en-US" sz="2800" dirty="0"/>
          </a:p>
          <a:p>
            <a:pPr algn="l">
              <a:buFont typeface="Wingdings" pitchFamily="2" charset="2"/>
              <a:buChar char="§"/>
            </a:pPr>
            <a:r>
              <a:rPr lang="en-US" sz="4800" dirty="0">
                <a:solidFill>
                  <a:srgbClr val="FF0000"/>
                </a:solidFill>
              </a:rPr>
              <a:t>Drug interaction</a:t>
            </a:r>
          </a:p>
          <a:p>
            <a:pPr algn="just">
              <a:defRPr/>
            </a:pP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219200" y="0"/>
            <a:ext cx="6248400" cy="1066800"/>
          </a:xfrm>
          <a:prstGeom prst="rect">
            <a:avLst/>
          </a:prstGeom>
          <a:solidFill>
            <a:schemeClr val="bg1"/>
          </a:solidFill>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276600"/>
            <a:ext cx="2276475" cy="2009775"/>
          </a:xfrm>
          <a:prstGeom prst="rect">
            <a:avLst/>
          </a:prstGeom>
        </p:spPr>
      </p:pic>
    </p:spTree>
    <p:extLst>
      <p:ext uri="{BB962C8B-B14F-4D97-AF65-F5344CB8AC3E}">
        <p14:creationId xmlns:p14="http://schemas.microsoft.com/office/powerpoint/2010/main" val="26487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066800"/>
            <a:ext cx="4343400" cy="4648200"/>
          </a:xfrm>
          <a:ln>
            <a:solidFill>
              <a:srgbClr val="FF99CC"/>
            </a:solidFill>
          </a:ln>
        </p:spPr>
        <p:txBody>
          <a:bodyPr>
            <a:normAutofit/>
          </a:bodyPr>
          <a:lstStyle/>
          <a:p>
            <a:pPr algn="l">
              <a:buFont typeface="Wingdings" pitchFamily="2" charset="2"/>
              <a:buChar char="§"/>
            </a:pPr>
            <a:r>
              <a:rPr lang="en-US" sz="2800" dirty="0">
                <a:solidFill>
                  <a:schemeClr val="accent5">
                    <a:lumMod val="50000"/>
                  </a:schemeClr>
                </a:solidFill>
              </a:rPr>
              <a:t> </a:t>
            </a:r>
            <a:r>
              <a:rPr lang="en-US" sz="2800" dirty="0">
                <a:solidFill>
                  <a:schemeClr val="tx1"/>
                </a:solidFill>
              </a:rPr>
              <a:t>Warfarin is </a:t>
            </a:r>
            <a:r>
              <a:rPr lang="en-US" sz="2800" dirty="0">
                <a:solidFill>
                  <a:schemeClr val="tx2">
                    <a:lumMod val="60000"/>
                    <a:lumOff val="40000"/>
                  </a:schemeClr>
                </a:solidFill>
              </a:rPr>
              <a:t>highly bound to albumin</a:t>
            </a:r>
            <a:r>
              <a:rPr lang="en-US" sz="2800" dirty="0">
                <a:solidFill>
                  <a:schemeClr val="tx1"/>
                </a:solidFill>
              </a:rPr>
              <a:t>, and only a small fraction is free.</a:t>
            </a:r>
          </a:p>
          <a:p>
            <a:pPr algn="l"/>
            <a:endParaRPr lang="en-US" sz="2800" dirty="0">
              <a:solidFill>
                <a:schemeClr val="tx1"/>
              </a:solidFill>
            </a:endParaRPr>
          </a:p>
          <a:p>
            <a:pPr algn="l"/>
            <a:endParaRPr lang="en-US" sz="2800" dirty="0">
              <a:solidFill>
                <a:schemeClr val="tx1"/>
              </a:solidFill>
            </a:endParaRPr>
          </a:p>
          <a:p>
            <a:pPr algn="l">
              <a:buFont typeface="Wingdings" pitchFamily="2" charset="2"/>
              <a:buChar char="§"/>
            </a:pPr>
            <a:r>
              <a:rPr lang="en-US" sz="2800" dirty="0">
                <a:solidFill>
                  <a:schemeClr val="folHlink"/>
                </a:solidFill>
              </a:rPr>
              <a:t> </a:t>
            </a:r>
            <a:r>
              <a:rPr lang="en-US" sz="2800" dirty="0">
                <a:solidFill>
                  <a:schemeClr val="tx1"/>
                </a:solidFill>
              </a:rPr>
              <a:t>This means that most of the drug is sequestered on albumin and is inert.</a:t>
            </a:r>
          </a:p>
          <a:p>
            <a:pPr algn="l">
              <a:buFont typeface="Wingdings" pitchFamily="2" charset="2"/>
              <a:buChar char="§"/>
            </a:pPr>
            <a:endParaRPr lang="en-US" sz="2800" dirty="0">
              <a:solidFill>
                <a:schemeClr val="tx1"/>
              </a:solidFill>
            </a:endParaRPr>
          </a:p>
          <a:p>
            <a:pPr algn="l">
              <a:buFont typeface="Wingdings" pitchFamily="2" charset="2"/>
              <a:buChar char="§"/>
            </a:pPr>
            <a:endParaRPr lang="en-US" sz="2800" dirty="0">
              <a:solidFill>
                <a:schemeClr val="tx2">
                  <a:lumMod val="60000"/>
                  <a:lumOff val="40000"/>
                </a:schemeClr>
              </a:solidFill>
            </a:endParaRPr>
          </a:p>
          <a:p>
            <a:pPr algn="just">
              <a:defRPr/>
            </a:pP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219200" y="228600"/>
            <a:ext cx="5791200" cy="457200"/>
          </a:xfrm>
          <a:prstGeom prst="rect">
            <a:avLst/>
          </a:prstGeom>
          <a:solidFill>
            <a:schemeClr val="bg1"/>
          </a:solidFill>
          <a:ln>
            <a:solidFill>
              <a:schemeClr val="bg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sp>
        <p:nvSpPr>
          <p:cNvPr id="10" name="Rectangle 9"/>
          <p:cNvSpPr/>
          <p:nvPr/>
        </p:nvSpPr>
        <p:spPr>
          <a:xfrm>
            <a:off x="6553200" y="1143000"/>
            <a:ext cx="2362200" cy="472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934200" y="1676400"/>
            <a:ext cx="1752600" cy="2895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5600" y="20574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3" name="Rectangle 12"/>
          <p:cNvSpPr/>
          <p:nvPr/>
        </p:nvSpPr>
        <p:spPr>
          <a:xfrm>
            <a:off x="6705600" y="2895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4" name="Rectangle 13"/>
          <p:cNvSpPr/>
          <p:nvPr/>
        </p:nvSpPr>
        <p:spPr>
          <a:xfrm>
            <a:off x="6705600" y="37338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5" name="Rectangle 14"/>
          <p:cNvSpPr/>
          <p:nvPr/>
        </p:nvSpPr>
        <p:spPr>
          <a:xfrm>
            <a:off x="6934200" y="51054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Tree>
    <p:extLst>
      <p:ext uri="{BB962C8B-B14F-4D97-AF65-F5344CB8AC3E}">
        <p14:creationId xmlns:p14="http://schemas.microsoft.com/office/powerpoint/2010/main" val="35616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295400" y="152400"/>
            <a:ext cx="4876800" cy="533400"/>
          </a:xfrm>
          <a:prstGeom prst="rect">
            <a:avLst/>
          </a:prstGeom>
          <a:solidFill>
            <a:schemeClr val="bg1"/>
          </a:solidFill>
          <a:ln>
            <a:solidFill>
              <a:schemeClr val="bg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sp>
        <p:nvSpPr>
          <p:cNvPr id="4" name="Rectangle 3"/>
          <p:cNvSpPr/>
          <p:nvPr/>
        </p:nvSpPr>
        <p:spPr>
          <a:xfrm>
            <a:off x="1219200" y="1295400"/>
            <a:ext cx="4572000" cy="4308872"/>
          </a:xfrm>
          <a:prstGeom prst="rect">
            <a:avLst/>
          </a:prstGeom>
        </p:spPr>
        <p:txBody>
          <a:bodyPr>
            <a:spAutoFit/>
          </a:bodyPr>
          <a:lstStyle/>
          <a:p>
            <a:pPr>
              <a:buFont typeface="Wingdings" pitchFamily="2" charset="2"/>
              <a:buChar char="§"/>
            </a:pPr>
            <a:r>
              <a:rPr lang="en-US" sz="2400" dirty="0">
                <a:solidFill>
                  <a:schemeClr val="tx2">
                    <a:lumMod val="60000"/>
                    <a:lumOff val="40000"/>
                  </a:schemeClr>
                </a:solidFill>
              </a:rPr>
              <a:t>Warfarin+</a:t>
            </a:r>
            <a:r>
              <a:rPr lang="en-US" sz="2400" dirty="0"/>
              <a:t> </a:t>
            </a:r>
            <a:r>
              <a:rPr lang="en-US" sz="2400" dirty="0">
                <a:solidFill>
                  <a:schemeClr val="tx2">
                    <a:lumMod val="60000"/>
                    <a:lumOff val="40000"/>
                  </a:schemeClr>
                </a:solidFill>
              </a:rPr>
              <a:t>sulfonamide if given together? </a:t>
            </a:r>
          </a:p>
          <a:p>
            <a:endParaRPr lang="en-US" sz="1000" dirty="0">
              <a:solidFill>
                <a:schemeClr val="tx2">
                  <a:lumMod val="60000"/>
                  <a:lumOff val="40000"/>
                </a:schemeClr>
              </a:solidFill>
            </a:endParaRPr>
          </a:p>
          <a:p>
            <a:pPr>
              <a:buFont typeface="Wingdings" pitchFamily="2" charset="2"/>
              <a:buChar char="§"/>
            </a:pPr>
            <a:r>
              <a:rPr lang="en-US" sz="2400" dirty="0">
                <a:solidFill>
                  <a:schemeClr val="tx2">
                    <a:lumMod val="60000"/>
                    <a:lumOff val="40000"/>
                  </a:schemeClr>
                </a:solidFill>
              </a:rPr>
              <a:t> </a:t>
            </a:r>
            <a:r>
              <a:rPr lang="en-US" sz="2400" dirty="0"/>
              <a:t>If a sulfonamide is administered at same time, it will displaces warfarin from albumin.</a:t>
            </a:r>
          </a:p>
          <a:p>
            <a:pPr>
              <a:buFont typeface="Wingdings" pitchFamily="2" charset="2"/>
              <a:buChar char="§"/>
            </a:pPr>
            <a:r>
              <a:rPr lang="en-US" sz="2400" dirty="0"/>
              <a:t>Leading to a rapid increase in the concentration of free warfarin in plasma.</a:t>
            </a:r>
          </a:p>
          <a:p>
            <a:pPr>
              <a:buFont typeface="Wingdings" pitchFamily="2" charset="2"/>
              <a:buChar char="§"/>
            </a:pPr>
            <a:r>
              <a:rPr lang="en-US" sz="2400" dirty="0"/>
              <a:t> Because </a:t>
            </a:r>
            <a:r>
              <a:rPr lang="en-US" sz="2400" dirty="0">
                <a:solidFill>
                  <a:schemeClr val="tx2">
                    <a:lumMod val="60000"/>
                    <a:lumOff val="40000"/>
                  </a:schemeClr>
                </a:solidFill>
              </a:rPr>
              <a:t>almost 100 percent is now free</a:t>
            </a:r>
            <a:r>
              <a:rPr lang="en-US" sz="2400" dirty="0"/>
              <a:t>, compared with the initial small percentage</a:t>
            </a:r>
          </a:p>
        </p:txBody>
      </p:sp>
      <p:sp>
        <p:nvSpPr>
          <p:cNvPr id="11" name="Rectangle 10"/>
          <p:cNvSpPr/>
          <p:nvPr/>
        </p:nvSpPr>
        <p:spPr>
          <a:xfrm>
            <a:off x="6781800" y="990600"/>
            <a:ext cx="2362200" cy="487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239000" y="1371600"/>
            <a:ext cx="1752600" cy="2895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44958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4" name="Rectangle 13"/>
          <p:cNvSpPr/>
          <p:nvPr/>
        </p:nvSpPr>
        <p:spPr>
          <a:xfrm>
            <a:off x="8382000" y="5181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5" name="Rectangle 14"/>
          <p:cNvSpPr/>
          <p:nvPr/>
        </p:nvSpPr>
        <p:spPr>
          <a:xfrm>
            <a:off x="7620000" y="5181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6" name="Rectangle 15"/>
          <p:cNvSpPr/>
          <p:nvPr/>
        </p:nvSpPr>
        <p:spPr>
          <a:xfrm>
            <a:off x="6934200" y="5181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7" name="Rectangle 16"/>
          <p:cNvSpPr/>
          <p:nvPr/>
        </p:nvSpPr>
        <p:spPr>
          <a:xfrm>
            <a:off x="8077200" y="4495800"/>
            <a:ext cx="6096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18" name="Rectangle 17"/>
          <p:cNvSpPr/>
          <p:nvPr/>
        </p:nvSpPr>
        <p:spPr>
          <a:xfrm>
            <a:off x="6934200" y="2362200"/>
            <a:ext cx="6096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19" name="Rectangle 18"/>
          <p:cNvSpPr/>
          <p:nvPr/>
        </p:nvSpPr>
        <p:spPr>
          <a:xfrm>
            <a:off x="6934200" y="3200400"/>
            <a:ext cx="6096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20" name="Rectangle 19"/>
          <p:cNvSpPr/>
          <p:nvPr/>
        </p:nvSpPr>
        <p:spPr>
          <a:xfrm>
            <a:off x="6934200" y="1676400"/>
            <a:ext cx="6096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Tree>
    <p:extLst>
      <p:ext uri="{BB962C8B-B14F-4D97-AF65-F5344CB8AC3E}">
        <p14:creationId xmlns:p14="http://schemas.microsoft.com/office/powerpoint/2010/main" val="5350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685800"/>
            <a:ext cx="8229600" cy="1371600"/>
          </a:xfrm>
          <a:prstGeom prst="rect">
            <a:avLst/>
          </a:prstGeom>
        </p:spPr>
        <p:txBody>
          <a:bodyPr lIns="92075" tIns="46038" rIns="92075" bIns="46038"/>
          <a:lstStyle/>
          <a:p>
            <a:pPr>
              <a:defRPr/>
            </a:pPr>
            <a:r>
              <a:rPr lang="en-US" sz="4800" b="1" dirty="0">
                <a:solidFill>
                  <a:srgbClr val="FF0000"/>
                </a:solidFill>
                <a:effectLst>
                  <a:outerShdw blurRad="38100" dist="38100" dir="2700000" algn="tl">
                    <a:srgbClr val="C0C0C0"/>
                  </a:outerShdw>
                </a:effectLst>
                <a:latin typeface="Browallia New" pitchFamily="34" charset="-34"/>
                <a:ea typeface="+mj-ea"/>
                <a:cs typeface="Browallia New" pitchFamily="34" charset="-34"/>
              </a:rPr>
              <a:t>Redistribution</a:t>
            </a:r>
          </a:p>
        </p:txBody>
      </p:sp>
      <p:sp>
        <p:nvSpPr>
          <p:cNvPr id="35843" name="Rectangle 3"/>
          <p:cNvSpPr txBox="1">
            <a:spLocks noChangeArrowheads="1"/>
          </p:cNvSpPr>
          <p:nvPr/>
        </p:nvSpPr>
        <p:spPr bwMode="auto">
          <a:xfrm>
            <a:off x="1143000" y="1905000"/>
            <a:ext cx="8229600" cy="3886200"/>
          </a:xfrm>
          <a:prstGeom prst="rect">
            <a:avLst/>
          </a:prstGeom>
          <a:noFill/>
          <a:ln w="9525">
            <a:noFill/>
            <a:miter lim="800000"/>
            <a:headEnd/>
            <a:tailEnd/>
          </a:ln>
        </p:spPr>
        <p:txBody>
          <a:bodyPr lIns="92075" tIns="46038" rIns="92075" bIns="46038"/>
          <a:lstStyle/>
          <a:p>
            <a:pPr marL="273050" indent="-273050">
              <a:spcBef>
                <a:spcPts val="575"/>
              </a:spcBef>
              <a:buClr>
                <a:schemeClr val="accent1"/>
              </a:buClr>
              <a:buSzPct val="85000"/>
              <a:buFont typeface="Wingdings" pitchFamily="2" charset="2"/>
              <a:buNone/>
            </a:pPr>
            <a:r>
              <a:rPr lang="en-US" sz="2800" b="1" dirty="0">
                <a:latin typeface="Browallia New" pitchFamily="34" charset="-34"/>
                <a:cs typeface="Browallia New" pitchFamily="34" charset="-34"/>
              </a:rPr>
              <a:t>	</a:t>
            </a:r>
            <a:r>
              <a:rPr lang="en-US" sz="3200" b="1" dirty="0">
                <a:solidFill>
                  <a:srgbClr val="006600"/>
                </a:solidFill>
                <a:latin typeface="Browallia New" pitchFamily="34" charset="-34"/>
                <a:cs typeface="Browallia New" pitchFamily="34" charset="-34"/>
              </a:rPr>
              <a:t>Termination of drug action </a:t>
            </a:r>
            <a:r>
              <a:rPr lang="en-US" sz="2800" b="1" dirty="0">
                <a:latin typeface="Browallia New" pitchFamily="34" charset="-34"/>
                <a:cs typeface="Browallia New" pitchFamily="34" charset="-34"/>
              </a:rPr>
              <a:t>is normally by biotransformation, but may also occur as a result of redistribution between various compartments. </a:t>
            </a:r>
            <a:br>
              <a:rPr lang="en-US" sz="2800" b="1" dirty="0">
                <a:latin typeface="Browallia New" pitchFamily="34" charset="-34"/>
                <a:cs typeface="Browallia New" pitchFamily="34" charset="-34"/>
              </a:rPr>
            </a:br>
            <a:br>
              <a:rPr lang="en-US" sz="2800" b="1" dirty="0">
                <a:latin typeface="Browallia New" pitchFamily="34" charset="-34"/>
                <a:cs typeface="Browallia New" pitchFamily="34" charset="-34"/>
              </a:rPr>
            </a:br>
            <a:r>
              <a:rPr lang="en-US" sz="2800" b="1" dirty="0">
                <a:latin typeface="Browallia New" pitchFamily="34" charset="-34"/>
                <a:cs typeface="Browallia New" pitchFamily="34" charset="-34"/>
              </a:rPr>
              <a:t>Particularly true for lipid-soluble drugs that affect brain and heart.</a:t>
            </a:r>
          </a:p>
          <a:p>
            <a:pPr marL="273050" indent="-273050">
              <a:spcBef>
                <a:spcPts val="575"/>
              </a:spcBef>
              <a:buClr>
                <a:schemeClr val="accent1"/>
              </a:buClr>
              <a:buSzPct val="85000"/>
              <a:buFont typeface="Wingdings" pitchFamily="2" charset="2"/>
              <a:buNone/>
            </a:pPr>
            <a:endParaRPr lang="en-US" sz="2800" b="1" dirty="0">
              <a:latin typeface="Browallia New" pitchFamily="34" charset="-34"/>
              <a:cs typeface="Browallia New" pitchFamily="34" charset="-34"/>
            </a:endParaRPr>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353175" cy="487362"/>
          </a:xfrm>
        </p:spPr>
        <p:txBody>
          <a:bodyPr/>
          <a:lstStyle/>
          <a:p>
            <a:r>
              <a:rPr lang="en-US" dirty="0"/>
              <a:t>Tissue binding</a:t>
            </a:r>
          </a:p>
        </p:txBody>
      </p:sp>
      <p:sp>
        <p:nvSpPr>
          <p:cNvPr id="5" name="Rectangle 2"/>
          <p:cNvSpPr txBox="1">
            <a:spLocks noChangeArrowheads="1"/>
          </p:cNvSpPr>
          <p:nvPr/>
        </p:nvSpPr>
        <p:spPr bwMode="auto">
          <a:xfrm>
            <a:off x="1219200" y="1143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mn-cs"/>
              </a:rPr>
              <a:t>Some drugs readily distribute in those specific tissues &amp; remain accumulated there….</a:t>
            </a: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chemeClr val="folHlink"/>
                </a:solidFill>
                <a:effectLst/>
                <a:uLnTx/>
                <a:uFillTx/>
                <a:latin typeface="+mn-lt"/>
                <a:ea typeface="MS PGothic" pitchFamily="34" charset="-128"/>
                <a:cs typeface="+mn-cs"/>
              </a:rPr>
              <a:t>Tetracycline to bone</a:t>
            </a: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err="1">
                <a:ln>
                  <a:noFill/>
                </a:ln>
                <a:solidFill>
                  <a:schemeClr val="folHlink"/>
                </a:solidFill>
                <a:effectLst/>
                <a:uLnTx/>
                <a:uFillTx/>
                <a:latin typeface="+mn-lt"/>
                <a:ea typeface="MS PGothic" pitchFamily="34" charset="-128"/>
                <a:cs typeface="+mn-cs"/>
              </a:rPr>
              <a:t>Phenobarbitone</a:t>
            </a:r>
            <a:r>
              <a:rPr kumimoji="0" lang="en-US" sz="2800" b="0" i="0" u="none" strike="noStrike" kern="1200" cap="none" spc="0" normalizeH="0" baseline="0" noProof="0" dirty="0">
                <a:ln>
                  <a:noFill/>
                </a:ln>
                <a:solidFill>
                  <a:schemeClr val="folHlink"/>
                </a:solidFill>
                <a:effectLst/>
                <a:uLnTx/>
                <a:uFillTx/>
                <a:latin typeface="+mn-lt"/>
                <a:ea typeface="MS PGothic" pitchFamily="34" charset="-128"/>
                <a:cs typeface="+mn-cs"/>
              </a:rPr>
              <a:t> to brain</a:t>
            </a: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chemeClr val="folHlink"/>
                </a:solidFill>
                <a:effectLst/>
                <a:uLnTx/>
                <a:uFillTx/>
                <a:latin typeface="+mn-lt"/>
                <a:ea typeface="MS PGothic" pitchFamily="34" charset="-128"/>
                <a:cs typeface="+mn-cs"/>
              </a:rPr>
              <a:t>Chlorpromazine to eye</a:t>
            </a: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err="1">
                <a:ln>
                  <a:noFill/>
                </a:ln>
                <a:solidFill>
                  <a:schemeClr val="folHlink"/>
                </a:solidFill>
                <a:effectLst/>
                <a:uLnTx/>
                <a:uFillTx/>
                <a:latin typeface="+mn-lt"/>
                <a:ea typeface="MS PGothic" pitchFamily="34" charset="-128"/>
                <a:cs typeface="+mn-cs"/>
              </a:rPr>
              <a:t>Chloroquine</a:t>
            </a:r>
            <a:r>
              <a:rPr kumimoji="0" lang="en-US" sz="2800" b="0" i="0" u="none" strike="noStrike" kern="1200" cap="none" spc="0" normalizeH="0" baseline="0" noProof="0" dirty="0">
                <a:ln>
                  <a:noFill/>
                </a:ln>
                <a:solidFill>
                  <a:schemeClr val="folHlink"/>
                </a:solidFill>
                <a:effectLst/>
                <a:uLnTx/>
                <a:uFillTx/>
                <a:latin typeface="+mn-lt"/>
                <a:ea typeface="MS PGothic" pitchFamily="34" charset="-128"/>
                <a:cs typeface="+mn-cs"/>
              </a:rPr>
              <a:t> to kidneys etc…</a:t>
            </a: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a:ln>
                <a:noFill/>
              </a:ln>
              <a:solidFill>
                <a:schemeClr val="folHlink"/>
              </a:solidFill>
              <a:effectLst/>
              <a:uLnTx/>
              <a:uFillTx/>
              <a:latin typeface="+mn-lt"/>
              <a:ea typeface="MS PGothic" pitchFamily="34" charset="-128"/>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1066800"/>
          </a:xfrm>
        </p:spPr>
        <p:txBody>
          <a:bodyPr/>
          <a:lstStyle/>
          <a:p>
            <a:pPr eaLnBrk="1" fontAlgn="auto" hangingPunct="1">
              <a:spcAft>
                <a:spcPts val="0"/>
              </a:spcAft>
              <a:defRPr/>
            </a:pPr>
            <a:r>
              <a:rPr lang="en-US" sz="3200" dirty="0">
                <a:solidFill>
                  <a:schemeClr val="tx2">
                    <a:satMod val="200000"/>
                  </a:schemeClr>
                </a:solidFill>
              </a:rPr>
              <a:t>Physiological barrier to distribution of drugs:</a:t>
            </a:r>
          </a:p>
        </p:txBody>
      </p:sp>
      <p:sp>
        <p:nvSpPr>
          <p:cNvPr id="3" name="Content Placeholder 2"/>
          <p:cNvSpPr>
            <a:spLocks noGrp="1"/>
          </p:cNvSpPr>
          <p:nvPr>
            <p:ph idx="1"/>
          </p:nvPr>
        </p:nvSpPr>
        <p:spPr/>
        <p:txBody>
          <a:bodyPr>
            <a:normAutofit fontScale="32500" lnSpcReduction="20000"/>
          </a:bodyPr>
          <a:lstStyle/>
          <a:p>
            <a:pPr marL="411480" indent="-274320" eaLnBrk="1" fontAlgn="auto" hangingPunct="1">
              <a:spcAft>
                <a:spcPts val="0"/>
              </a:spcAft>
              <a:buFont typeface="Wingdings"/>
              <a:buNone/>
              <a:defRPr/>
            </a:pPr>
            <a:endParaRPr lang="en-US" b="1" dirty="0">
              <a:latin typeface="Times New Roman" pitchFamily="18" charset="0"/>
              <a:cs typeface="Times New Roman" pitchFamily="18" charset="0"/>
            </a:endParaRPr>
          </a:p>
          <a:p>
            <a:pPr marL="578358" indent="-514350" algn="just" eaLnBrk="1" fontAlgn="auto" hangingPunct="1">
              <a:spcAft>
                <a:spcPts val="0"/>
              </a:spcAft>
              <a:buFont typeface="Wingdings 2" pitchFamily="18" charset="2"/>
              <a:buNone/>
              <a:defRPr/>
            </a:pPr>
            <a:r>
              <a:rPr lang="en-US" sz="7500" b="1" dirty="0">
                <a:cs typeface="Times New Roman" pitchFamily="18" charset="0"/>
              </a:rPr>
              <a:t>1.    Simple capillary endothelial barrier.</a:t>
            </a:r>
          </a:p>
          <a:p>
            <a:pPr marL="578358" indent="-514350" algn="just" eaLnBrk="1" fontAlgn="auto" hangingPunct="1">
              <a:spcAft>
                <a:spcPts val="0"/>
              </a:spcAft>
              <a:buFont typeface="Wingdings"/>
              <a:buNone/>
              <a:defRPr/>
            </a:pPr>
            <a:endParaRPr lang="en-US" sz="7500" b="1" dirty="0">
              <a:cs typeface="Times New Roman" pitchFamily="18" charset="0"/>
            </a:endParaRPr>
          </a:p>
          <a:p>
            <a:pPr marL="578358" indent="-514350" algn="just" eaLnBrk="1" fontAlgn="auto" hangingPunct="1">
              <a:spcAft>
                <a:spcPts val="0"/>
              </a:spcAft>
              <a:buFont typeface="Wingdings 2" pitchFamily="18" charset="2"/>
              <a:buNone/>
              <a:defRPr/>
            </a:pPr>
            <a:r>
              <a:rPr lang="en-US" sz="7500" b="1" dirty="0">
                <a:cs typeface="Times New Roman" pitchFamily="18" charset="0"/>
              </a:rPr>
              <a:t>2.    Simple cell membrane barrier.</a:t>
            </a:r>
          </a:p>
          <a:p>
            <a:pPr marL="578358" indent="-514350" algn="just" eaLnBrk="1" fontAlgn="auto" hangingPunct="1">
              <a:spcAft>
                <a:spcPts val="0"/>
              </a:spcAft>
              <a:buFont typeface="Wingdings"/>
              <a:buNone/>
              <a:defRPr/>
            </a:pPr>
            <a:endParaRPr lang="en-US" sz="7500" b="1" dirty="0">
              <a:cs typeface="Times New Roman" pitchFamily="18" charset="0"/>
            </a:endParaRPr>
          </a:p>
          <a:p>
            <a:pPr marL="578358" indent="-514350" algn="just" eaLnBrk="1" fontAlgn="auto" hangingPunct="1">
              <a:spcAft>
                <a:spcPts val="0"/>
              </a:spcAft>
              <a:buFont typeface="Wingdings"/>
              <a:buNone/>
              <a:defRPr/>
            </a:pPr>
            <a:r>
              <a:rPr lang="en-US" sz="7500" b="1" dirty="0">
                <a:cs typeface="Times New Roman" pitchFamily="18" charset="0"/>
              </a:rPr>
              <a:t>3.    Blood brain barrier.</a:t>
            </a:r>
          </a:p>
          <a:p>
            <a:pPr marL="578358" indent="-514350" algn="just" eaLnBrk="1" fontAlgn="auto" hangingPunct="1">
              <a:spcAft>
                <a:spcPts val="0"/>
              </a:spcAft>
              <a:buFont typeface="Wingdings"/>
              <a:buNone/>
              <a:defRPr/>
            </a:pPr>
            <a:r>
              <a:rPr lang="en-US" sz="7500" b="1" dirty="0">
                <a:cs typeface="Times New Roman" pitchFamily="18" charset="0"/>
              </a:rPr>
              <a:t> </a:t>
            </a:r>
          </a:p>
          <a:p>
            <a:pPr marL="578358" indent="-514350" algn="just" eaLnBrk="1" fontAlgn="auto" hangingPunct="1">
              <a:spcAft>
                <a:spcPts val="0"/>
              </a:spcAft>
              <a:buFont typeface="Wingdings"/>
              <a:buNone/>
              <a:defRPr/>
            </a:pPr>
            <a:r>
              <a:rPr lang="en-US" sz="7500" b="1" dirty="0">
                <a:cs typeface="Times New Roman" pitchFamily="18" charset="0"/>
              </a:rPr>
              <a:t>4.    Blood-Cerebrospinal fluid barrier.</a:t>
            </a:r>
          </a:p>
          <a:p>
            <a:pPr marL="578358" indent="-514350" algn="just" eaLnBrk="1" fontAlgn="auto" hangingPunct="1">
              <a:spcAft>
                <a:spcPts val="0"/>
              </a:spcAft>
              <a:buFont typeface="+mj-lt"/>
              <a:buAutoNum type="arabicPeriod"/>
              <a:defRPr/>
            </a:pPr>
            <a:endParaRPr lang="en-US" sz="7500" b="1" dirty="0">
              <a:cs typeface="Times New Roman" pitchFamily="18" charset="0"/>
            </a:endParaRPr>
          </a:p>
          <a:p>
            <a:pPr marL="578358" indent="-514350" algn="just" eaLnBrk="1" fontAlgn="auto" hangingPunct="1">
              <a:spcAft>
                <a:spcPts val="0"/>
              </a:spcAft>
              <a:buFont typeface="Wingdings"/>
              <a:buNone/>
              <a:defRPr/>
            </a:pPr>
            <a:r>
              <a:rPr lang="en-US" sz="7500" b="1" dirty="0">
                <a:cs typeface="Times New Roman" pitchFamily="18" charset="0"/>
              </a:rPr>
              <a:t>5.    Blood Placental barrier.</a:t>
            </a:r>
          </a:p>
          <a:p>
            <a:pPr marL="578358" indent="-514350" algn="just" eaLnBrk="1" fontAlgn="auto" hangingPunct="1">
              <a:spcAft>
                <a:spcPts val="0"/>
              </a:spcAft>
              <a:buFont typeface="+mj-lt"/>
              <a:buAutoNum type="arabicPeriod"/>
              <a:defRPr/>
            </a:pPr>
            <a:endParaRPr lang="en-US" sz="7500" b="1" dirty="0">
              <a:cs typeface="Times New Roman" pitchFamily="18" charset="0"/>
            </a:endParaRPr>
          </a:p>
          <a:p>
            <a:pPr marL="578358" indent="-514350" algn="just" eaLnBrk="1" fontAlgn="auto" hangingPunct="1">
              <a:spcAft>
                <a:spcPts val="0"/>
              </a:spcAft>
              <a:buFont typeface="Wingdings"/>
              <a:buNone/>
              <a:defRPr/>
            </a:pPr>
            <a:r>
              <a:rPr lang="en-US" sz="7500" b="1" dirty="0">
                <a:cs typeface="Times New Roman" pitchFamily="18" charset="0"/>
              </a:rPr>
              <a:t>6.    Blood-testis barrier.</a:t>
            </a:r>
          </a:p>
          <a:p>
            <a:pPr marL="578358" indent="-514350" algn="just" eaLnBrk="1" fontAlgn="auto" hangingPunct="1">
              <a:spcAft>
                <a:spcPts val="0"/>
              </a:spcAft>
              <a:buFont typeface="Wingdings"/>
              <a:buNone/>
              <a:defRPr/>
            </a:pPr>
            <a:endParaRPr lang="en-US" sz="7500" b="1" dirty="0">
              <a:cs typeface="Times New Roman" pitchFamily="18" charset="0"/>
            </a:endParaRPr>
          </a:p>
          <a:p>
            <a:pPr marL="411480" indent="-274320" eaLnBrk="1" fontAlgn="auto" hangingPunct="1">
              <a:spcAft>
                <a:spcPts val="0"/>
              </a:spcAft>
              <a:buFont typeface="Wingdings"/>
              <a:buChar char=""/>
              <a:defRPr/>
            </a:pPr>
            <a:endParaRPr lang="en-US" dirty="0"/>
          </a:p>
        </p:txBody>
      </p:sp>
      <p:sp>
        <p:nvSpPr>
          <p:cNvPr id="13316" name="Slide Number Placeholder 3"/>
          <p:cNvSpPr>
            <a:spLocks noGrp="1"/>
          </p:cNvSpPr>
          <p:nvPr>
            <p:ph type="sldNum" sz="quarter" idx="12"/>
          </p:nvPr>
        </p:nvSpPr>
        <p:spPr bwMode="auto">
          <a:xfrm>
            <a:off x="7391400" y="6477000"/>
            <a:ext cx="588963" cy="228600"/>
          </a:xfrm>
          <a:noFill/>
          <a:ln>
            <a:miter lim="800000"/>
            <a:headEnd/>
            <a:tailEnd/>
          </a:ln>
        </p:spPr>
        <p:txBody>
          <a:bodyPr wrap="square" lIns="91440" tIns="45720" rIns="91440" bIns="45720" numCol="1" anchorCtr="0" compatLnSpc="1">
            <a:prstTxWarp prst="textNoShape">
              <a:avLst/>
            </a:prstTxWarp>
          </a:bodyPr>
          <a:lstStyle/>
          <a:p>
            <a:fld id="{2511EAF7-7C04-46CB-8D98-1B81097DB9A7}" type="slidenum">
              <a:rPr lang="en-US" smtClean="0"/>
              <a:pPr/>
              <a:t>29</a:t>
            </a:fld>
            <a:endParaRPr lang="en-US"/>
          </a:p>
        </p:txBody>
      </p:sp>
      <p:pic>
        <p:nvPicPr>
          <p:cNvPr id="5"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4"/>
          <p:cNvSpPr>
            <a:spLocks noGrp="1"/>
          </p:cNvSpPr>
          <p:nvPr>
            <p:ph idx="1"/>
          </p:nvPr>
        </p:nvSpPr>
        <p:spPr>
          <a:xfrm>
            <a:off x="1143000" y="838200"/>
            <a:ext cx="7696200" cy="4525963"/>
          </a:xfrm>
        </p:spPr>
        <p:txBody>
          <a:bodyPr/>
          <a:lstStyle/>
          <a:p>
            <a:pPr algn="just">
              <a:buFont typeface="Arial" charset="0"/>
              <a:buNone/>
              <a:defRPr/>
            </a:pPr>
            <a:r>
              <a:rPr lang="en-US" sz="2400" dirty="0"/>
              <a:t>     Once a drug has gained excess to the blood stream, the drug is subjected to a number of processes called as </a:t>
            </a:r>
            <a:r>
              <a:rPr lang="en-US" sz="2400" u="sng" dirty="0">
                <a:solidFill>
                  <a:srgbClr val="C00000"/>
                </a:solidFill>
              </a:rPr>
              <a:t>Disposition Processes</a:t>
            </a:r>
            <a:r>
              <a:rPr lang="en-US" sz="2400" dirty="0">
                <a:solidFill>
                  <a:srgbClr val="C00000"/>
                </a:solidFill>
              </a:rPr>
              <a:t> </a:t>
            </a:r>
            <a:r>
              <a:rPr lang="en-US" sz="2400" dirty="0"/>
              <a:t>that tend to lower the plasma concentration.</a:t>
            </a:r>
          </a:p>
          <a:p>
            <a:pPr algn="just">
              <a:buFont typeface="Arial" charset="0"/>
              <a:buNone/>
              <a:defRPr/>
            </a:pPr>
            <a:endParaRPr lang="en-US" sz="2400" dirty="0">
              <a:solidFill>
                <a:srgbClr val="C00000"/>
              </a:solidFill>
            </a:endParaRPr>
          </a:p>
          <a:p>
            <a:pPr marL="514350" indent="-514350" algn="just">
              <a:buFont typeface="Arial" charset="0"/>
              <a:buAutoNum type="arabicPeriod"/>
              <a:defRPr/>
            </a:pPr>
            <a:r>
              <a:rPr lang="en-US" sz="2400" dirty="0">
                <a:solidFill>
                  <a:srgbClr val="C00000"/>
                </a:solidFill>
              </a:rPr>
              <a:t>Distribution</a:t>
            </a:r>
            <a:r>
              <a:rPr lang="en-US" sz="2400" dirty="0"/>
              <a:t> which involves reversible transfer of a drug between compartments.</a:t>
            </a:r>
          </a:p>
          <a:p>
            <a:pPr marL="514350" indent="-514350" algn="just">
              <a:buFont typeface="Arial" charset="0"/>
              <a:buAutoNum type="arabicPeriod"/>
              <a:defRPr/>
            </a:pPr>
            <a:endParaRPr lang="en-US" sz="2400" dirty="0">
              <a:solidFill>
                <a:srgbClr val="C00000"/>
              </a:solidFill>
            </a:endParaRPr>
          </a:p>
          <a:p>
            <a:pPr marL="514350" indent="-514350" algn="just">
              <a:buFont typeface="Arial" charset="0"/>
              <a:buAutoNum type="arabicPeriod"/>
              <a:defRPr/>
            </a:pPr>
            <a:r>
              <a:rPr lang="en-US" sz="2400" dirty="0">
                <a:solidFill>
                  <a:srgbClr val="C00000"/>
                </a:solidFill>
              </a:rPr>
              <a:t>Elimination </a:t>
            </a:r>
            <a:r>
              <a:rPr lang="en-US" sz="2400" dirty="0"/>
              <a:t>which involves irreversible loss of drug from the body. It comprises of biotransformation and excretion.</a:t>
            </a:r>
          </a:p>
          <a:p>
            <a:pPr marL="514350" indent="-514350" algn="just">
              <a:buFont typeface="Arial" charset="0"/>
              <a:buNone/>
              <a:defRPr/>
            </a:pPr>
            <a:endParaRPr lang="en-US" sz="2400" dirty="0"/>
          </a:p>
        </p:txBody>
      </p:sp>
      <p:sp>
        <p:nvSpPr>
          <p:cNvPr id="5" name="Date Placeholder 4"/>
          <p:cNvSpPr>
            <a:spLocks noGrp="1"/>
          </p:cNvSpPr>
          <p:nvPr>
            <p:ph type="dt" sz="quarter" idx="10"/>
          </p:nvPr>
        </p:nvSpPr>
        <p:spPr/>
        <p:txBody>
          <a:bodyPr/>
          <a:lstStyle/>
          <a:p>
            <a:pPr>
              <a:defRPr/>
            </a:pPr>
            <a:r>
              <a:rPr lang="en-US"/>
              <a:t>02-12-2010</a:t>
            </a:r>
            <a:endParaRPr lang="en-US" dirty="0"/>
          </a:p>
        </p:txBody>
      </p:sp>
      <p:sp>
        <p:nvSpPr>
          <p:cNvPr id="6" name="Slide Number Placeholder 5"/>
          <p:cNvSpPr>
            <a:spLocks noGrp="1"/>
          </p:cNvSpPr>
          <p:nvPr>
            <p:ph type="sldNum" sz="quarter" idx="12"/>
          </p:nvPr>
        </p:nvSpPr>
        <p:spPr/>
        <p:txBody>
          <a:bodyPr/>
          <a:lstStyle/>
          <a:p>
            <a:pPr>
              <a:defRPr/>
            </a:pPr>
            <a:fld id="{2E601A63-BE05-41A3-A493-80C26304C155}" type="slidenum">
              <a:rPr lang="en-US" smtClean="0"/>
              <a:pPr>
                <a:defRPr/>
              </a:pPr>
              <a:t>3</a:t>
            </a:fld>
            <a:endParaRPr lang="en-US" dirty="0"/>
          </a:p>
        </p:txBody>
      </p:sp>
      <p:sp>
        <p:nvSpPr>
          <p:cNvPr id="7" name="Footer Placeholder 6"/>
          <p:cNvSpPr>
            <a:spLocks noGrp="1"/>
          </p:cNvSpPr>
          <p:nvPr>
            <p:ph type="ftr" sz="quarter" idx="11"/>
          </p:nvPr>
        </p:nvSpPr>
        <p:spPr/>
        <p:txBody>
          <a:bodyPr/>
          <a:lstStyle/>
          <a:p>
            <a:pPr>
              <a:defRPr/>
            </a:pPr>
            <a:r>
              <a:rPr lang="en-US"/>
              <a:t>KLECOP, Nipani</a:t>
            </a:r>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72400" cy="1371599"/>
          </a:xfrm>
        </p:spPr>
        <p:txBody>
          <a:bodyPr>
            <a:normAutofit/>
          </a:bodyPr>
          <a:lstStyle/>
          <a:p>
            <a:pPr eaLnBrk="1" fontAlgn="auto" hangingPunct="1">
              <a:spcAft>
                <a:spcPts val="0"/>
              </a:spcAft>
              <a:defRPr/>
            </a:pPr>
            <a:r>
              <a:rPr lang="en-US" sz="3600" b="0" u="sng" dirty="0">
                <a:solidFill>
                  <a:schemeClr val="tx2">
                    <a:satMod val="200000"/>
                  </a:schemeClr>
                </a:solidFill>
                <a:cs typeface="Times New Roman" pitchFamily="18" charset="0"/>
              </a:rPr>
              <a:t>Simple capillary endothelial barrier:</a:t>
            </a:r>
            <a:r>
              <a:rPr lang="en-US" sz="3600" b="0" u="sng" baseline="30000" dirty="0">
                <a:solidFill>
                  <a:schemeClr val="tx2">
                    <a:satMod val="200000"/>
                  </a:schemeClr>
                </a:solidFill>
                <a:cs typeface="Times New Roman" pitchFamily="18" charset="0"/>
              </a:rPr>
              <a:t>1,3</a:t>
            </a:r>
            <a:br>
              <a:rPr lang="en-US" sz="3200" dirty="0">
                <a:solidFill>
                  <a:schemeClr val="tx2">
                    <a:satMod val="200000"/>
                  </a:schemeClr>
                </a:solidFill>
                <a:latin typeface="Times New Roman" pitchFamily="18" charset="0"/>
                <a:cs typeface="Times New Roman" pitchFamily="18" charset="0"/>
              </a:rPr>
            </a:br>
            <a:r>
              <a:rPr lang="en-US" sz="3000" dirty="0">
                <a:solidFill>
                  <a:schemeClr val="tx2">
                    <a:satMod val="200000"/>
                  </a:schemeClr>
                </a:solidFill>
              </a:rPr>
              <a:t> </a:t>
            </a:r>
          </a:p>
        </p:txBody>
      </p:sp>
      <p:sp>
        <p:nvSpPr>
          <p:cNvPr id="14339" name="Content Placeholder 2"/>
          <p:cNvSpPr>
            <a:spLocks noGrp="1"/>
          </p:cNvSpPr>
          <p:nvPr>
            <p:ph idx="1"/>
          </p:nvPr>
        </p:nvSpPr>
        <p:spPr>
          <a:xfrm>
            <a:off x="990600" y="1295400"/>
            <a:ext cx="7848600" cy="4846638"/>
          </a:xfrm>
        </p:spPr>
        <p:txBody>
          <a:bodyPr/>
          <a:lstStyle/>
          <a:p>
            <a:pPr marL="411163" algn="just" eaLnBrk="1" hangingPunct="1">
              <a:buFont typeface="Wingdings" pitchFamily="2" charset="2"/>
              <a:buChar char=""/>
            </a:pPr>
            <a:r>
              <a:rPr lang="en-US" dirty="0"/>
              <a:t>Capillary membrane is composed of an interlocking mosaic of endothelial cells with junction or pores between them.</a:t>
            </a:r>
          </a:p>
          <a:p>
            <a:pPr marL="411163" algn="just" eaLnBrk="1" hangingPunct="1">
              <a:buFont typeface="Wingdings" pitchFamily="2" charset="2"/>
              <a:buChar char=""/>
            </a:pPr>
            <a:endParaRPr lang="en-US" dirty="0"/>
          </a:p>
          <a:p>
            <a:pPr marL="411163" algn="just" eaLnBrk="1" hangingPunct="1">
              <a:buFont typeface="Wingdings" pitchFamily="2" charset="2"/>
              <a:buChar char=""/>
            </a:pPr>
            <a:r>
              <a:rPr lang="en-US" dirty="0"/>
              <a:t>All the drugs, ionized or unionized with a </a:t>
            </a:r>
            <a:r>
              <a:rPr lang="en-US" dirty="0" err="1"/>
              <a:t>Mol.wt</a:t>
            </a:r>
            <a:r>
              <a:rPr lang="en-US" dirty="0"/>
              <a:t> </a:t>
            </a:r>
            <a:r>
              <a:rPr lang="en-US" dirty="0" err="1"/>
              <a:t>upto</a:t>
            </a:r>
            <a:r>
              <a:rPr lang="en-US" dirty="0"/>
              <a:t> 500-600 Daltons can pass through this barrier.</a:t>
            </a:r>
          </a:p>
          <a:p>
            <a:pPr marL="411163" algn="just" eaLnBrk="1" hangingPunct="1">
              <a:buFont typeface="Wingdings" pitchFamily="2" charset="2"/>
              <a:buChar char=""/>
            </a:pPr>
            <a:endParaRPr lang="en-US" dirty="0"/>
          </a:p>
          <a:p>
            <a:pPr marL="411163" algn="just" eaLnBrk="1" hangingPunct="1">
              <a:buFont typeface="Wingdings" pitchFamily="2" charset="2"/>
              <a:buChar char=""/>
            </a:pPr>
            <a:r>
              <a:rPr lang="en-US" dirty="0"/>
              <a:t>This barrier responsible for transport of large molecules like proteins, lipid soluble molecules.</a:t>
            </a:r>
          </a:p>
        </p:txBody>
      </p:sp>
      <p:sp>
        <p:nvSpPr>
          <p:cNvPr id="14340" name="Slide Number Placeholder 3"/>
          <p:cNvSpPr>
            <a:spLocks noGrp="1"/>
          </p:cNvSpPr>
          <p:nvPr>
            <p:ph type="sldNum" sz="quarter" idx="12"/>
          </p:nvPr>
        </p:nvSpPr>
        <p:spPr bwMode="auto">
          <a:xfrm>
            <a:off x="7467600" y="6629400"/>
            <a:ext cx="588963" cy="228600"/>
          </a:xfrm>
          <a:noFill/>
          <a:ln>
            <a:miter lim="800000"/>
            <a:headEnd/>
            <a:tailEnd/>
          </a:ln>
        </p:spPr>
        <p:txBody>
          <a:bodyPr wrap="square" lIns="91440" tIns="45720" rIns="91440" bIns="45720" numCol="1" anchorCtr="0" compatLnSpc="1">
            <a:prstTxWarp prst="textNoShape">
              <a:avLst/>
            </a:prstTxWarp>
          </a:bodyPr>
          <a:lstStyle/>
          <a:p>
            <a:fld id="{7D2A8C9D-805C-445C-BC55-78530917C61F}" type="slidenum">
              <a:rPr lang="en-US" smtClean="0"/>
              <a:pPr/>
              <a:t>30</a:t>
            </a:fld>
            <a:endParaRPr lang="en-US"/>
          </a:p>
        </p:txBody>
      </p:sp>
      <p:pic>
        <p:nvPicPr>
          <p:cNvPr id="5"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239000" cy="822960"/>
          </a:xfrm>
        </p:spPr>
        <p:txBody>
          <a:bodyPr>
            <a:normAutofit/>
          </a:bodyPr>
          <a:lstStyle/>
          <a:p>
            <a:pPr eaLnBrk="1" fontAlgn="auto" hangingPunct="1">
              <a:spcAft>
                <a:spcPts val="0"/>
              </a:spcAft>
              <a:defRPr/>
            </a:pPr>
            <a:r>
              <a:rPr lang="en-US" sz="3600" dirty="0">
                <a:solidFill>
                  <a:schemeClr val="tx2">
                    <a:satMod val="200000"/>
                  </a:schemeClr>
                </a:solidFill>
                <a:cs typeface="Times New Roman" pitchFamily="18" charset="0"/>
              </a:rPr>
              <a:t>Simple cell membrane barrier:</a:t>
            </a:r>
            <a:r>
              <a:rPr lang="en-US" sz="3600" baseline="30000" dirty="0">
                <a:solidFill>
                  <a:schemeClr val="tx2">
                    <a:satMod val="200000"/>
                  </a:schemeClr>
                </a:solidFill>
                <a:cs typeface="Times New Roman" pitchFamily="18" charset="0"/>
              </a:rPr>
              <a:t>1,3,4</a:t>
            </a:r>
            <a:endParaRPr lang="en-US" baseline="30000" dirty="0">
              <a:solidFill>
                <a:schemeClr val="tx2">
                  <a:satMod val="200000"/>
                </a:schemeClr>
              </a:solidFill>
            </a:endParaRPr>
          </a:p>
        </p:txBody>
      </p:sp>
      <p:sp>
        <p:nvSpPr>
          <p:cNvPr id="16387" name="Content Placeholder 2"/>
          <p:cNvSpPr>
            <a:spLocks noGrp="1"/>
          </p:cNvSpPr>
          <p:nvPr>
            <p:ph idx="1"/>
          </p:nvPr>
        </p:nvSpPr>
        <p:spPr/>
        <p:txBody>
          <a:bodyPr/>
          <a:lstStyle/>
          <a:p>
            <a:pPr algn="just" eaLnBrk="1" hangingPunct="1"/>
            <a:r>
              <a:rPr lang="en-US"/>
              <a:t>After diffusing through capillary wall drug reaches to extracellular fluid then contact with cell membrane.</a:t>
            </a:r>
          </a:p>
          <a:p>
            <a:pPr algn="just" eaLnBrk="1" hangingPunct="1"/>
            <a:r>
              <a:rPr lang="en-US"/>
              <a:t>Then drug gets distributed in the cells.</a:t>
            </a:r>
          </a:p>
          <a:p>
            <a:pPr algn="just" eaLnBrk="1" hangingPunct="1">
              <a:buFont typeface="Wingdings 2" pitchFamily="18" charset="2"/>
              <a:buNone/>
            </a:pPr>
            <a:endParaRPr lang="en-US"/>
          </a:p>
          <a:p>
            <a:pPr algn="just" eaLnBrk="1" hangingPunct="1"/>
            <a:r>
              <a:rPr lang="en-US"/>
              <a:t>The cell membrane is the lipoidal barrier.</a:t>
            </a:r>
          </a:p>
          <a:p>
            <a:pPr algn="just" eaLnBrk="1" hangingPunct="1">
              <a:buFont typeface="Wingdings" pitchFamily="2" charset="2"/>
              <a:buNone/>
            </a:pPr>
            <a:endParaRPr lang="en-US"/>
          </a:p>
          <a:p>
            <a:pPr algn="just" eaLnBrk="1" hangingPunct="1"/>
            <a:r>
              <a:rPr lang="en-US"/>
              <a:t>This barrier permeable to water molecules but impermeable to ions and charged  molecules.</a:t>
            </a:r>
          </a:p>
        </p:txBody>
      </p:sp>
      <p:sp>
        <p:nvSpPr>
          <p:cNvPr id="16388" name="Slide Number Placeholder 3"/>
          <p:cNvSpPr>
            <a:spLocks noGrp="1"/>
          </p:cNvSpPr>
          <p:nvPr>
            <p:ph type="sldNum" sz="quarter" idx="12"/>
          </p:nvPr>
        </p:nvSpPr>
        <p:spPr bwMode="auto">
          <a:xfrm>
            <a:off x="7467600" y="6477000"/>
            <a:ext cx="588963" cy="228600"/>
          </a:xfrm>
          <a:noFill/>
          <a:ln>
            <a:miter lim="800000"/>
            <a:headEnd/>
            <a:tailEnd/>
          </a:ln>
        </p:spPr>
        <p:txBody>
          <a:bodyPr wrap="square" lIns="91440" tIns="45720" rIns="91440" bIns="45720" numCol="1" anchorCtr="0" compatLnSpc="1">
            <a:prstTxWarp prst="textNoShape">
              <a:avLst/>
            </a:prstTxWarp>
          </a:bodyPr>
          <a:lstStyle/>
          <a:p>
            <a:fld id="{33B44277-BF9B-4BD9-9B6F-BA8E175A537D}" type="slidenum">
              <a:rPr lang="en-US" smtClean="0"/>
              <a:pPr/>
              <a:t>31</a:t>
            </a:fld>
            <a:endParaRPr lang="en-US"/>
          </a:p>
        </p:txBody>
      </p:sp>
      <p:pic>
        <p:nvPicPr>
          <p:cNvPr id="5"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143000" y="858837"/>
            <a:ext cx="7620000" cy="5770563"/>
          </a:xfrm>
        </p:spPr>
        <p:txBody>
          <a:bodyPr/>
          <a:lstStyle/>
          <a:p>
            <a:pPr algn="just" eaLnBrk="1" hangingPunct="1"/>
            <a:r>
              <a:rPr lang="en-US" sz="2400" dirty="0"/>
              <a:t>Capillaries differ significantly in their permeability characteristics.</a:t>
            </a:r>
          </a:p>
          <a:p>
            <a:pPr algn="just" eaLnBrk="1" hangingPunct="1">
              <a:buFont typeface="Wingdings 2" pitchFamily="18" charset="2"/>
              <a:buNone/>
            </a:pPr>
            <a:endParaRPr lang="en-US" sz="2400" dirty="0"/>
          </a:p>
        </p:txBody>
      </p:sp>
      <p:sp>
        <p:nvSpPr>
          <p:cNvPr id="15363" name="Slide Number Placeholder 3"/>
          <p:cNvSpPr>
            <a:spLocks noGrp="1"/>
          </p:cNvSpPr>
          <p:nvPr>
            <p:ph type="sldNum" sz="quarter" idx="12"/>
          </p:nvPr>
        </p:nvSpPr>
        <p:spPr bwMode="auto">
          <a:xfrm>
            <a:off x="7467600" y="6477000"/>
            <a:ext cx="588963" cy="228600"/>
          </a:xfrm>
          <a:noFill/>
          <a:ln>
            <a:miter lim="800000"/>
            <a:headEnd/>
            <a:tailEnd/>
          </a:ln>
        </p:spPr>
        <p:txBody>
          <a:bodyPr wrap="square" lIns="91440" tIns="45720" rIns="91440" bIns="45720" numCol="1" anchorCtr="0" compatLnSpc="1">
            <a:prstTxWarp prst="textNoShape">
              <a:avLst/>
            </a:prstTxWarp>
          </a:bodyPr>
          <a:lstStyle/>
          <a:p>
            <a:fld id="{D4746FA3-D16E-48BD-9E18-B483993032E2}" type="slidenum">
              <a:rPr lang="en-US" smtClean="0"/>
              <a:pPr/>
              <a:t>32</a:t>
            </a:fld>
            <a:endParaRPr lang="en-US"/>
          </a:p>
        </p:txBody>
      </p:sp>
      <p:pic>
        <p:nvPicPr>
          <p:cNvPr id="15364" name="Picture 4" descr="23092011981-001.jpg"/>
          <p:cNvPicPr>
            <a:picLocks noChangeAspect="1"/>
          </p:cNvPicPr>
          <p:nvPr/>
        </p:nvPicPr>
        <p:blipFill>
          <a:blip r:embed="rId2"/>
          <a:srcRect/>
          <a:stretch>
            <a:fillRect/>
          </a:stretch>
        </p:blipFill>
        <p:spPr bwMode="auto">
          <a:xfrm>
            <a:off x="1295400" y="1752600"/>
            <a:ext cx="7391400" cy="3886200"/>
          </a:xfrm>
          <a:prstGeom prst="rect">
            <a:avLst/>
          </a:prstGeom>
          <a:noFill/>
          <a:ln w="9525">
            <a:noFill/>
            <a:miter lim="800000"/>
            <a:headEnd/>
            <a:tailEnd/>
          </a:ln>
        </p:spPr>
      </p:pic>
      <p:pic>
        <p:nvPicPr>
          <p:cNvPr id="5"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8600"/>
            <a:ext cx="5486400" cy="533400"/>
          </a:xfrm>
        </p:spPr>
        <p:txBody>
          <a:bodyPr/>
          <a:lstStyle/>
          <a:p>
            <a:r>
              <a:rPr lang="en-US" sz="3200" dirty="0">
                <a:solidFill>
                  <a:schemeClr val="folHlink"/>
                </a:solidFill>
              </a:rPr>
              <a:t>Blood Brain Barrier</a:t>
            </a:r>
            <a:endParaRPr lang="en-US" sz="3200" dirty="0"/>
          </a:p>
        </p:txBody>
      </p:sp>
      <p:sp>
        <p:nvSpPr>
          <p:cNvPr id="4" name="Rectangle 3"/>
          <p:cNvSpPr>
            <a:spLocks noGrp="1" noChangeArrowheads="1"/>
          </p:cNvSpPr>
          <p:nvPr>
            <p:ph idx="1"/>
          </p:nvPr>
        </p:nvSpPr>
        <p:spPr>
          <a:xfrm>
            <a:off x="1219200" y="1219200"/>
            <a:ext cx="7648575" cy="4038600"/>
          </a:xfrm>
          <a:ln>
            <a:solidFill>
              <a:schemeClr val="accent1"/>
            </a:solidFill>
          </a:ln>
        </p:spPr>
        <p:txBody>
          <a:bodyPr/>
          <a:lstStyle/>
          <a:p>
            <a:pPr>
              <a:lnSpc>
                <a:spcPct val="90000"/>
              </a:lnSpc>
            </a:pPr>
            <a:r>
              <a:rPr lang="en-US" sz="2800" dirty="0"/>
              <a:t>This is a tight junction </a:t>
            </a:r>
          </a:p>
          <a:p>
            <a:pPr>
              <a:lnSpc>
                <a:spcPct val="90000"/>
              </a:lnSpc>
            </a:pPr>
            <a:endParaRPr lang="en-US" sz="2800" dirty="0"/>
          </a:p>
          <a:p>
            <a:pPr>
              <a:lnSpc>
                <a:spcPct val="90000"/>
              </a:lnSpc>
            </a:pPr>
            <a:r>
              <a:rPr lang="en-US" sz="2800" dirty="0"/>
              <a:t>There is </a:t>
            </a:r>
            <a:r>
              <a:rPr lang="en-US" sz="2800" dirty="0">
                <a:solidFill>
                  <a:schemeClr val="folHlink"/>
                </a:solidFill>
              </a:rPr>
              <a:t>no fenestrations or slit in between the endothelial cells of capillaries</a:t>
            </a:r>
            <a:endParaRPr lang="en-US" sz="2800" dirty="0"/>
          </a:p>
          <a:p>
            <a:pPr>
              <a:lnSpc>
                <a:spcPct val="90000"/>
              </a:lnSpc>
            </a:pPr>
            <a:endParaRPr lang="en-US" sz="2800" dirty="0"/>
          </a:p>
          <a:p>
            <a:pPr>
              <a:lnSpc>
                <a:spcPct val="90000"/>
              </a:lnSpc>
            </a:pPr>
            <a:r>
              <a:rPr lang="en-US" sz="2800" dirty="0">
                <a:solidFill>
                  <a:schemeClr val="folHlink"/>
                </a:solidFill>
              </a:rPr>
              <a:t>Layer of </a:t>
            </a:r>
            <a:r>
              <a:rPr lang="en-US" sz="2800" dirty="0" err="1">
                <a:solidFill>
                  <a:schemeClr val="folHlink"/>
                </a:solidFill>
              </a:rPr>
              <a:t>astrocyte</a:t>
            </a:r>
            <a:r>
              <a:rPr lang="en-US" sz="2800" dirty="0">
                <a:solidFill>
                  <a:schemeClr val="folHlink"/>
                </a:solidFill>
              </a:rPr>
              <a:t> foot processes</a:t>
            </a:r>
            <a:r>
              <a:rPr lang="en-US" sz="2800" dirty="0"/>
              <a:t> makes this more impermeable</a:t>
            </a:r>
          </a:p>
          <a:p>
            <a:pPr>
              <a:lnSpc>
                <a:spcPct val="90000"/>
              </a:lnSpc>
            </a:pPr>
            <a:endParaRPr lang="en-US" sz="2800" dirty="0"/>
          </a:p>
          <a:p>
            <a:pPr>
              <a:lnSpc>
                <a:spcPct val="90000"/>
              </a:lnSpc>
            </a:pPr>
            <a:r>
              <a:rPr lang="en-US" sz="2800" dirty="0">
                <a:solidFill>
                  <a:schemeClr val="hlink"/>
                </a:solidFill>
              </a:rPr>
              <a:t>Only lipid soluble substances can cross the BBB</a:t>
            </a:r>
          </a:p>
        </p:txBody>
      </p:sp>
      <p:pic>
        <p:nvPicPr>
          <p:cNvPr id="5"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066800"/>
            <a:ext cx="8001000" cy="4953000"/>
          </a:xfrm>
          <a:ln>
            <a:solidFill>
              <a:srgbClr val="FF99CC"/>
            </a:solidFill>
          </a:ln>
        </p:spPr>
        <p:txBody>
          <a:bodyPr>
            <a:normAutofit/>
          </a:bodyPr>
          <a:lstStyle/>
          <a:p>
            <a:pPr algn="just">
              <a:defRPr/>
            </a:pPr>
            <a:r>
              <a:rPr lang="en-US" dirty="0">
                <a:solidFill>
                  <a:schemeClr val="tx1"/>
                </a:solidFill>
              </a:rPr>
              <a:t>						Blood brain barrier</a:t>
            </a:r>
          </a:p>
          <a:p>
            <a:pPr>
              <a:defRPr/>
            </a:pPr>
            <a:endParaRPr lang="en-US" b="1" dirty="0">
              <a:solidFill>
                <a:schemeClr val="tx1"/>
              </a:solidFill>
            </a:endParaRPr>
          </a:p>
          <a:p>
            <a:pPr>
              <a:defRPr/>
            </a:pPr>
            <a:endParaRPr lang="en-US" b="1" dirty="0">
              <a:solidFill>
                <a:schemeClr val="tx1"/>
              </a:solidFill>
            </a:endParaRPr>
          </a:p>
          <a:p>
            <a:pPr algn="l">
              <a:defRPr/>
            </a:pPr>
            <a:endParaRPr lang="en-US" sz="2800" dirty="0">
              <a:solidFill>
                <a:schemeClr val="tx1"/>
              </a:solidFill>
            </a:endParaRPr>
          </a:p>
          <a:p>
            <a:endParaRPr lang="en-US" dirty="0">
              <a:solidFill>
                <a:schemeClr val="tx1"/>
              </a:solidFill>
            </a:endParaRPr>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600200" y="0"/>
            <a:ext cx="5867400" cy="762000"/>
          </a:xfrm>
          <a:prstGeom prst="rect">
            <a:avLst/>
          </a:prstGeom>
          <a:solidFill>
            <a:schemeClr val="bg1"/>
          </a:solidFill>
          <a:ln>
            <a:solidFill>
              <a:schemeClr val="bg1"/>
            </a:solidFill>
          </a:ln>
        </p:spPr>
        <p:txBody>
          <a:bodyPr vert="horz" lIns="91440" tIns="45720" rIns="91440" bIns="45720" rtlCol="0" anchor="ctr">
            <a:normAutofit/>
          </a:bodyPr>
          <a:lstStyle/>
          <a:p>
            <a:pPr lvl="0" algn="ctr">
              <a:spcBef>
                <a:spcPct val="0"/>
              </a:spcBef>
            </a:pPr>
            <a:r>
              <a:rPr lang="en-US" sz="3600" dirty="0"/>
              <a:t>ANATOMICAL BARRIES </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6"/>
          <p:cNvPicPr>
            <a:picLocks noChangeAspect="1" noChangeArrowheads="1"/>
          </p:cNvPicPr>
          <p:nvPr/>
        </p:nvPicPr>
        <p:blipFill>
          <a:blip r:embed="rId3"/>
          <a:srcRect/>
          <a:stretch>
            <a:fillRect/>
          </a:stretch>
        </p:blipFill>
        <p:spPr>
          <a:xfrm>
            <a:off x="2286000" y="1605844"/>
            <a:ext cx="5486400" cy="3860800"/>
          </a:xfrm>
          <a:prstGeom prst="rect">
            <a:avLst/>
          </a:prstGeom>
        </p:spPr>
      </p:pic>
      <p:sp>
        <p:nvSpPr>
          <p:cNvPr id="12" name="Rectangle 11"/>
          <p:cNvSpPr/>
          <p:nvPr/>
        </p:nvSpPr>
        <p:spPr>
          <a:xfrm>
            <a:off x="2504087" y="5562600"/>
            <a:ext cx="5039713" cy="461665"/>
          </a:xfrm>
          <a:prstGeom prst="rect">
            <a:avLst/>
          </a:prstGeom>
          <a:solidFill>
            <a:schemeClr val="tx2">
              <a:lumMod val="60000"/>
              <a:lumOff val="40000"/>
            </a:schemeClr>
          </a:solidFill>
        </p:spPr>
        <p:txBody>
          <a:bodyPr wrap="none">
            <a:spAutoFit/>
          </a:bodyPr>
          <a:lstStyle/>
          <a:p>
            <a:pPr algn="ctr"/>
            <a:r>
              <a:rPr lang="en-US" sz="2400" b="1" dirty="0"/>
              <a:t>Involves highly lipid soluble substance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0"/>
          <p:cNvSpPr>
            <a:spLocks noGrp="1"/>
          </p:cNvSpPr>
          <p:nvPr>
            <p:ph sz="half" idx="2"/>
          </p:nvPr>
        </p:nvSpPr>
        <p:spPr>
          <a:xfrm>
            <a:off x="1050925" y="-533400"/>
            <a:ext cx="3521075" cy="838200"/>
          </a:xfrm>
        </p:spPr>
        <p:txBody>
          <a:bodyPr/>
          <a:lstStyle/>
          <a:p>
            <a:pPr>
              <a:buFont typeface="Wingdings 2" pitchFamily="18" charset="2"/>
              <a:buNone/>
            </a:pPr>
            <a:endParaRPr lang="en-US" dirty="0"/>
          </a:p>
          <a:p>
            <a:pPr>
              <a:buFont typeface="Wingdings 2" pitchFamily="18" charset="2"/>
              <a:buNone/>
            </a:pPr>
            <a:endParaRPr lang="en-US" dirty="0"/>
          </a:p>
          <a:p>
            <a:r>
              <a:rPr lang="en-US" dirty="0"/>
              <a:t>Barrier</a:t>
            </a:r>
          </a:p>
          <a:p>
            <a:pPr>
              <a:buFont typeface="Wingdings 2" pitchFamily="18" charset="2"/>
              <a:buNone/>
            </a:pPr>
            <a:endParaRPr lang="en-US" dirty="0"/>
          </a:p>
          <a:p>
            <a:pPr>
              <a:buFont typeface="Wingdings 2" pitchFamily="18" charset="2"/>
              <a:buNone/>
            </a:pPr>
            <a:endParaRPr lang="en-US" dirty="0"/>
          </a:p>
        </p:txBody>
      </p:sp>
      <p:pic>
        <p:nvPicPr>
          <p:cNvPr id="19461" name="Picture 2" descr="C:\Users\Chinmayi Ramchand\Desktop\100921-213354.jpg"/>
          <p:cNvPicPr>
            <a:picLocks noChangeAspect="1" noChangeArrowheads="1"/>
          </p:cNvPicPr>
          <p:nvPr/>
        </p:nvPicPr>
        <p:blipFill>
          <a:blip r:embed="rId2">
            <a:lum bright="40000" contrast="40000"/>
          </a:blip>
          <a:srcRect/>
          <a:stretch>
            <a:fillRect/>
          </a:stretch>
        </p:blipFill>
        <p:spPr bwMode="auto">
          <a:xfrm>
            <a:off x="1295400" y="984624"/>
            <a:ext cx="7391400" cy="4809564"/>
          </a:xfrm>
          <a:prstGeom prst="rect">
            <a:avLst/>
          </a:prstGeom>
          <a:noFill/>
          <a:ln w="9525">
            <a:noFill/>
            <a:miter lim="800000"/>
            <a:headEnd/>
            <a:tailEnd/>
          </a:ln>
        </p:spPr>
      </p:pic>
      <p:pic>
        <p:nvPicPr>
          <p:cNvPr id="5"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11480" indent="-274320" algn="just" eaLnBrk="1" fontAlgn="auto" hangingPunct="1">
              <a:spcAft>
                <a:spcPts val="0"/>
              </a:spcAft>
              <a:buFont typeface="Wingdings 2" pitchFamily="18" charset="2"/>
              <a:buNone/>
              <a:defRPr/>
            </a:pPr>
            <a:endParaRPr lang="en-US" dirty="0">
              <a:solidFill>
                <a:schemeClr val="tx2">
                  <a:lumMod val="50000"/>
                </a:schemeClr>
              </a:solidFill>
              <a:cs typeface="Times New Roman" pitchFamily="18" charset="0"/>
            </a:endParaRPr>
          </a:p>
          <a:p>
            <a:pPr marL="578358" indent="-514350" algn="just" eaLnBrk="1" fontAlgn="auto" hangingPunct="1">
              <a:spcAft>
                <a:spcPts val="0"/>
              </a:spcAft>
              <a:buFont typeface="+mj-lt"/>
              <a:buAutoNum type="arabicPeriod"/>
              <a:defRPr/>
            </a:pPr>
            <a:r>
              <a:rPr lang="en-US" dirty="0">
                <a:cs typeface="Times New Roman" pitchFamily="18" charset="0"/>
              </a:rPr>
              <a:t>Use of the permeation enhancers  such as dimethyl sulfoxide.</a:t>
            </a:r>
          </a:p>
          <a:p>
            <a:pPr marL="578358" indent="-514350" algn="just" eaLnBrk="1" fontAlgn="auto" hangingPunct="1">
              <a:spcAft>
                <a:spcPts val="0"/>
              </a:spcAft>
              <a:buFont typeface="+mj-lt"/>
              <a:buAutoNum type="arabicPeriod"/>
              <a:defRPr/>
            </a:pPr>
            <a:endParaRPr lang="en-US" dirty="0">
              <a:cs typeface="Times New Roman" pitchFamily="18" charset="0"/>
            </a:endParaRPr>
          </a:p>
          <a:p>
            <a:pPr marL="578358" indent="-514350" algn="just" eaLnBrk="1" fontAlgn="auto" hangingPunct="1">
              <a:spcAft>
                <a:spcPts val="0"/>
              </a:spcAft>
              <a:buFont typeface="+mj-lt"/>
              <a:buAutoNum type="arabicPeriod"/>
              <a:defRPr/>
            </a:pPr>
            <a:r>
              <a:rPr lang="en-US" dirty="0">
                <a:cs typeface="Times New Roman" pitchFamily="18" charset="0"/>
              </a:rPr>
              <a:t>Osmotic disruption of BBB with mannitol.</a:t>
            </a:r>
          </a:p>
          <a:p>
            <a:pPr marL="578358" indent="-514350" algn="just" eaLnBrk="1" fontAlgn="auto" hangingPunct="1">
              <a:spcAft>
                <a:spcPts val="0"/>
              </a:spcAft>
              <a:buFont typeface="+mj-lt"/>
              <a:buAutoNum type="arabicPeriod"/>
              <a:defRPr/>
            </a:pPr>
            <a:endParaRPr lang="en-US" dirty="0">
              <a:cs typeface="Times New Roman" pitchFamily="18" charset="0"/>
            </a:endParaRPr>
          </a:p>
          <a:p>
            <a:pPr marL="578358" indent="-514350" algn="just" eaLnBrk="1" fontAlgn="auto" hangingPunct="1">
              <a:spcAft>
                <a:spcPts val="0"/>
              </a:spcAft>
              <a:buFont typeface="+mj-lt"/>
              <a:buAutoNum type="arabicPeriod"/>
              <a:defRPr/>
            </a:pPr>
            <a:r>
              <a:rPr lang="en-US" dirty="0">
                <a:cs typeface="Times New Roman" pitchFamily="18" charset="0"/>
              </a:rPr>
              <a:t>Use of dihydropyridine redox system as drug carriers.</a:t>
            </a:r>
            <a:endParaRPr lang="en-US" dirty="0"/>
          </a:p>
        </p:txBody>
      </p:sp>
      <p:sp>
        <p:nvSpPr>
          <p:cNvPr id="21507" name="Slide Number Placeholder 3"/>
          <p:cNvSpPr>
            <a:spLocks noGrp="1"/>
          </p:cNvSpPr>
          <p:nvPr>
            <p:ph type="sldNum" sz="quarter" idx="12"/>
          </p:nvPr>
        </p:nvSpPr>
        <p:spPr bwMode="auto">
          <a:xfrm>
            <a:off x="7467600" y="6477000"/>
            <a:ext cx="588963" cy="228600"/>
          </a:xfrm>
          <a:noFill/>
          <a:ln>
            <a:miter lim="800000"/>
            <a:headEnd/>
            <a:tailEnd/>
          </a:ln>
        </p:spPr>
        <p:txBody>
          <a:bodyPr wrap="square" lIns="91440" tIns="45720" rIns="91440" bIns="45720" numCol="1" anchorCtr="0" compatLnSpc="1">
            <a:prstTxWarp prst="textNoShape">
              <a:avLst/>
            </a:prstTxWarp>
          </a:bodyPr>
          <a:lstStyle/>
          <a:p>
            <a:fld id="{6FBF24BC-8C04-4E28-94A2-B28AAC5EE4EA}" type="slidenum">
              <a:rPr lang="en-US" smtClean="0"/>
              <a:pPr/>
              <a:t>36</a:t>
            </a:fld>
            <a:endParaRPr lang="en-US"/>
          </a:p>
        </p:txBody>
      </p:sp>
      <p:sp>
        <p:nvSpPr>
          <p:cNvPr id="5" name="Title 4"/>
          <p:cNvSpPr>
            <a:spLocks noGrp="1"/>
          </p:cNvSpPr>
          <p:nvPr>
            <p:ph type="title"/>
          </p:nvPr>
        </p:nvSpPr>
        <p:spPr>
          <a:xfrm>
            <a:off x="1066800" y="762000"/>
            <a:ext cx="7696200" cy="1584325"/>
          </a:xfrm>
        </p:spPr>
        <p:txBody>
          <a:bodyPr/>
          <a:lstStyle/>
          <a:p>
            <a:pPr>
              <a:defRPr/>
            </a:pPr>
            <a:r>
              <a:rPr lang="en-US" sz="2800" dirty="0">
                <a:solidFill>
                  <a:srgbClr val="C729A9"/>
                </a:solidFill>
                <a:cs typeface="Times New Roman" pitchFamily="18" charset="0"/>
              </a:rPr>
              <a:t>Three approaches to promote crossing the BBB by the drugs are:</a:t>
            </a:r>
            <a:br>
              <a:rPr lang="en-US" sz="2800" dirty="0">
                <a:solidFill>
                  <a:srgbClr val="C729A9"/>
                </a:solidFill>
                <a:cs typeface="Times New Roman" pitchFamily="18" charset="0"/>
              </a:rPr>
            </a:br>
            <a:endParaRPr lang="en-US" sz="2800" dirty="0">
              <a:solidFill>
                <a:srgbClr val="C729A9"/>
              </a:solidFill>
            </a:endParaRPr>
          </a:p>
        </p:txBody>
      </p:sp>
      <p:pic>
        <p:nvPicPr>
          <p:cNvPr id="6"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8305800" cy="1011237"/>
          </a:xfrm>
        </p:spPr>
        <p:txBody>
          <a:bodyPr>
            <a:normAutofit/>
          </a:bodyPr>
          <a:lstStyle/>
          <a:p>
            <a:pPr eaLnBrk="1" fontAlgn="auto" hangingPunct="1">
              <a:spcAft>
                <a:spcPts val="0"/>
              </a:spcAft>
              <a:defRPr/>
            </a:pPr>
            <a:r>
              <a:rPr lang="en-US" sz="3400" dirty="0">
                <a:solidFill>
                  <a:schemeClr val="tx2">
                    <a:satMod val="200000"/>
                  </a:schemeClr>
                </a:solidFill>
              </a:rPr>
              <a:t>Blood cerebrospinal fluid barrier(Blood-CSF):</a:t>
            </a:r>
            <a:endParaRPr lang="en-US" sz="3400" baseline="30000" dirty="0">
              <a:solidFill>
                <a:schemeClr val="tx2">
                  <a:satMod val="200000"/>
                </a:schemeClr>
              </a:solidFill>
            </a:endParaRPr>
          </a:p>
        </p:txBody>
      </p:sp>
      <p:sp>
        <p:nvSpPr>
          <p:cNvPr id="22531" name="Content Placeholder 2"/>
          <p:cNvSpPr>
            <a:spLocks noGrp="1"/>
          </p:cNvSpPr>
          <p:nvPr>
            <p:ph idx="1"/>
          </p:nvPr>
        </p:nvSpPr>
        <p:spPr>
          <a:xfrm>
            <a:off x="1143000" y="1752600"/>
            <a:ext cx="7620000" cy="4846638"/>
          </a:xfrm>
        </p:spPr>
        <p:txBody>
          <a:bodyPr/>
          <a:lstStyle/>
          <a:p>
            <a:pPr algn="just" eaLnBrk="1" hangingPunct="1"/>
            <a:r>
              <a:rPr lang="en-US" dirty="0">
                <a:cs typeface="Times New Roman" pitchFamily="18" charset="0"/>
              </a:rPr>
              <a:t>The Blood-CSF is formed by the choroid plexus of the lateral, third and fourth ventricles and is similar in composition to the ECF of brain.</a:t>
            </a:r>
          </a:p>
          <a:p>
            <a:pPr algn="just" eaLnBrk="1" hangingPunct="1">
              <a:buFont typeface="Wingdings" pitchFamily="2" charset="2"/>
              <a:buNone/>
            </a:pPr>
            <a:endParaRPr lang="en-US" dirty="0">
              <a:cs typeface="Times New Roman" pitchFamily="18" charset="0"/>
            </a:endParaRPr>
          </a:p>
          <a:p>
            <a:pPr algn="just" eaLnBrk="1" hangingPunct="1"/>
            <a:r>
              <a:rPr lang="en-US" dirty="0">
                <a:cs typeface="Times New Roman" pitchFamily="18" charset="0"/>
              </a:rPr>
              <a:t>The capillary endothelium that lines the choroid plexus have open junctions or gaps. So the drugs can easily flow into the extracellular  space between the capillary wall and the choroid cells.</a:t>
            </a:r>
          </a:p>
          <a:p>
            <a:pPr eaLnBrk="1" hangingPunct="1"/>
            <a:endParaRPr lang="en-US" dirty="0"/>
          </a:p>
        </p:txBody>
      </p:sp>
      <p:sp>
        <p:nvSpPr>
          <p:cNvPr id="22532" name="Slide Number Placeholder 3"/>
          <p:cNvSpPr>
            <a:spLocks noGrp="1"/>
          </p:cNvSpPr>
          <p:nvPr>
            <p:ph type="sldNum" sz="quarter" idx="12"/>
          </p:nvPr>
        </p:nvSpPr>
        <p:spPr bwMode="auto">
          <a:xfrm>
            <a:off x="7467600" y="6400800"/>
            <a:ext cx="588963" cy="307975"/>
          </a:xfrm>
          <a:noFill/>
          <a:ln>
            <a:miter lim="800000"/>
            <a:headEnd/>
            <a:tailEnd/>
          </a:ln>
        </p:spPr>
        <p:txBody>
          <a:bodyPr wrap="square" lIns="91440" tIns="45720" rIns="91440" bIns="45720" numCol="1" anchorCtr="0" compatLnSpc="1">
            <a:prstTxWarp prst="textNoShape">
              <a:avLst/>
            </a:prstTxWarp>
          </a:bodyPr>
          <a:lstStyle/>
          <a:p>
            <a:fld id="{BF002195-4FB4-4F41-99B1-CC88AD358EBC}" type="slidenum">
              <a:rPr lang="en-US" smtClean="0"/>
              <a:pPr/>
              <a:t>37</a:t>
            </a:fld>
            <a:endParaRPr lang="en-US"/>
          </a:p>
        </p:txBody>
      </p:sp>
      <p:pic>
        <p:nvPicPr>
          <p:cNvPr id="5"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242048" cy="1143000"/>
          </a:xfrm>
        </p:spPr>
        <p:txBody>
          <a:bodyPr>
            <a:normAutofit fontScale="90000"/>
          </a:bodyPr>
          <a:lstStyle/>
          <a:p>
            <a:pPr>
              <a:defRPr/>
            </a:pPr>
            <a:r>
              <a:rPr lang="en-US" dirty="0"/>
              <a:t>                                       </a:t>
            </a:r>
            <a:br>
              <a:rPr lang="en-US" dirty="0"/>
            </a:br>
            <a:endParaRPr lang="en-US" dirty="0"/>
          </a:p>
        </p:txBody>
      </p:sp>
      <p:sp>
        <p:nvSpPr>
          <p:cNvPr id="23555" name="Content Placeholder 4"/>
          <p:cNvSpPr>
            <a:spLocks noGrp="1"/>
          </p:cNvSpPr>
          <p:nvPr>
            <p:ph sz="half" idx="1"/>
          </p:nvPr>
        </p:nvSpPr>
        <p:spPr>
          <a:xfrm>
            <a:off x="1050925" y="228600"/>
            <a:ext cx="3521075" cy="5440363"/>
          </a:xfrm>
        </p:spPr>
        <p:txBody>
          <a:bodyPr/>
          <a:lstStyle/>
          <a:p>
            <a:r>
              <a:rPr lang="en-US" dirty="0"/>
              <a:t>Physiology</a:t>
            </a:r>
          </a:p>
        </p:txBody>
      </p:sp>
      <p:sp>
        <p:nvSpPr>
          <p:cNvPr id="23556" name="Content Placeholder 5"/>
          <p:cNvSpPr>
            <a:spLocks noGrp="1"/>
          </p:cNvSpPr>
          <p:nvPr>
            <p:ph sz="half" idx="2"/>
          </p:nvPr>
        </p:nvSpPr>
        <p:spPr>
          <a:xfrm>
            <a:off x="4724400" y="0"/>
            <a:ext cx="3521075" cy="4297363"/>
          </a:xfrm>
        </p:spPr>
        <p:txBody>
          <a:bodyPr/>
          <a:lstStyle/>
          <a:p>
            <a:pPr>
              <a:buFont typeface="Wingdings 2" pitchFamily="18" charset="2"/>
              <a:buNone/>
            </a:pPr>
            <a:endParaRPr lang="en-US" dirty="0"/>
          </a:p>
          <a:p>
            <a:r>
              <a:rPr lang="en-US" dirty="0"/>
              <a:t>Barrier</a:t>
            </a:r>
          </a:p>
        </p:txBody>
      </p:sp>
      <p:sp>
        <p:nvSpPr>
          <p:cNvPr id="23557" name="Slide Number Placeholder 1"/>
          <p:cNvSpPr>
            <a:spLocks noGrp="1"/>
          </p:cNvSpPr>
          <p:nvPr>
            <p:ph type="sldNum" sz="quarter" idx="12"/>
          </p:nvPr>
        </p:nvSpPr>
        <p:spPr bwMode="auto">
          <a:xfrm>
            <a:off x="7467600" y="6477000"/>
            <a:ext cx="588963" cy="228600"/>
          </a:xfrm>
          <a:noFill/>
          <a:ln>
            <a:miter lim="800000"/>
            <a:headEnd/>
            <a:tailEnd/>
          </a:ln>
        </p:spPr>
        <p:txBody>
          <a:bodyPr wrap="square" lIns="91440" tIns="45720" rIns="91440" bIns="45720" numCol="1" anchorCtr="0" compatLnSpc="1">
            <a:prstTxWarp prst="textNoShape">
              <a:avLst/>
            </a:prstTxWarp>
          </a:bodyPr>
          <a:lstStyle/>
          <a:p>
            <a:fld id="{FFB31722-6461-4ECA-8B57-0C5CBBB4A114}" type="slidenum">
              <a:rPr lang="en-US" smtClean="0"/>
              <a:pPr/>
              <a:t>38</a:t>
            </a:fld>
            <a:endParaRPr lang="en-US"/>
          </a:p>
        </p:txBody>
      </p:sp>
      <p:pic>
        <p:nvPicPr>
          <p:cNvPr id="23558" name="Picture 2" descr="C:\Users\Chinmayi Ramchand\Desktop\100921-212621.jpg"/>
          <p:cNvPicPr>
            <a:picLocks noChangeAspect="1" noChangeArrowheads="1"/>
          </p:cNvPicPr>
          <p:nvPr/>
        </p:nvPicPr>
        <p:blipFill>
          <a:blip r:embed="rId2"/>
          <a:srcRect/>
          <a:stretch>
            <a:fillRect/>
          </a:stretch>
        </p:blipFill>
        <p:spPr bwMode="auto">
          <a:xfrm>
            <a:off x="4114800" y="1277102"/>
            <a:ext cx="5029200" cy="4437898"/>
          </a:xfrm>
          <a:prstGeom prst="rect">
            <a:avLst/>
          </a:prstGeom>
          <a:noFill/>
          <a:ln w="9525">
            <a:noFill/>
            <a:miter lim="800000"/>
            <a:headEnd/>
            <a:tailEnd/>
          </a:ln>
        </p:spPr>
      </p:pic>
      <p:pic>
        <p:nvPicPr>
          <p:cNvPr id="23559" name="Picture 7" descr="09-5.jpg"/>
          <p:cNvPicPr>
            <a:picLocks noChangeAspect="1"/>
          </p:cNvPicPr>
          <p:nvPr/>
        </p:nvPicPr>
        <p:blipFill>
          <a:blip r:embed="rId3"/>
          <a:srcRect/>
          <a:stretch>
            <a:fillRect/>
          </a:stretch>
        </p:blipFill>
        <p:spPr bwMode="auto">
          <a:xfrm>
            <a:off x="228600" y="1028700"/>
            <a:ext cx="3810000" cy="4800600"/>
          </a:xfrm>
          <a:prstGeom prst="rect">
            <a:avLst/>
          </a:prstGeom>
          <a:noFill/>
          <a:ln w="9525">
            <a:noFill/>
            <a:miter lim="800000"/>
            <a:headEnd/>
            <a:tailEnd/>
          </a:ln>
        </p:spPr>
      </p:pic>
      <p:pic>
        <p:nvPicPr>
          <p:cNvPr id="8" name="Picture 4" descr="drug_discovery_development"/>
          <p:cNvPicPr>
            <a:picLocks noChangeAspect="1" noChangeArrowheads="1"/>
          </p:cNvPicPr>
          <p:nvPr/>
        </p:nvPicPr>
        <p:blipFill>
          <a:blip r:embed="rId4"/>
          <a:srcRect/>
          <a:stretch>
            <a:fillRect/>
          </a:stretch>
        </p:blipFill>
        <p:spPr bwMode="auto">
          <a:xfrm>
            <a:off x="7680960" y="0"/>
            <a:ext cx="1463040" cy="914400"/>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7239000" cy="746760"/>
          </a:xfrm>
        </p:spPr>
        <p:txBody>
          <a:bodyPr/>
          <a:lstStyle/>
          <a:p>
            <a:pPr eaLnBrk="1" fontAlgn="auto" hangingPunct="1">
              <a:spcAft>
                <a:spcPts val="0"/>
              </a:spcAft>
              <a:defRPr/>
            </a:pPr>
            <a:r>
              <a:rPr lang="en-US" sz="3400" dirty="0">
                <a:solidFill>
                  <a:schemeClr val="tx2">
                    <a:satMod val="200000"/>
                  </a:schemeClr>
                </a:solidFill>
                <a:cs typeface="Times New Roman" pitchFamily="18" charset="0"/>
              </a:rPr>
              <a:t>Blood Placental barrier:</a:t>
            </a:r>
            <a:r>
              <a:rPr lang="en-US" sz="3400" baseline="30000" dirty="0">
                <a:solidFill>
                  <a:schemeClr val="tx2">
                    <a:satMod val="200000"/>
                  </a:schemeClr>
                </a:solidFill>
                <a:cs typeface="Times New Roman" pitchFamily="18" charset="0"/>
              </a:rPr>
              <a:t>1,4</a:t>
            </a:r>
            <a:endParaRPr lang="en-US" sz="3400" baseline="30000" dirty="0">
              <a:solidFill>
                <a:schemeClr val="tx2">
                  <a:satMod val="200000"/>
                </a:schemeClr>
              </a:solidFill>
            </a:endParaRPr>
          </a:p>
        </p:txBody>
      </p:sp>
      <p:sp>
        <p:nvSpPr>
          <p:cNvPr id="25603" name="Content Placeholder 2"/>
          <p:cNvSpPr>
            <a:spLocks noGrp="1"/>
          </p:cNvSpPr>
          <p:nvPr>
            <p:ph idx="1"/>
          </p:nvPr>
        </p:nvSpPr>
        <p:spPr>
          <a:xfrm>
            <a:off x="952500" y="990600"/>
            <a:ext cx="7962900" cy="5334000"/>
          </a:xfrm>
        </p:spPr>
        <p:txBody>
          <a:bodyPr/>
          <a:lstStyle/>
          <a:p>
            <a:pPr algn="just" eaLnBrk="1" hangingPunct="1"/>
            <a:r>
              <a:rPr lang="en-US" dirty="0"/>
              <a:t>Placental barrier is the membrane separating </a:t>
            </a:r>
            <a:r>
              <a:rPr lang="en-US" dirty="0" err="1"/>
              <a:t>Foetal</a:t>
            </a:r>
            <a:r>
              <a:rPr lang="en-US" dirty="0"/>
              <a:t> blood vessels from the Maternal blood vessels.</a:t>
            </a:r>
          </a:p>
          <a:p>
            <a:pPr algn="just" eaLnBrk="1" hangingPunct="1"/>
            <a:r>
              <a:rPr lang="en-US" dirty="0"/>
              <a:t>It is made up of </a:t>
            </a:r>
            <a:r>
              <a:rPr lang="en-US" dirty="0" err="1"/>
              <a:t>Foetal</a:t>
            </a:r>
            <a:r>
              <a:rPr lang="en-US" dirty="0"/>
              <a:t> </a:t>
            </a:r>
            <a:r>
              <a:rPr lang="en-US" dirty="0" err="1"/>
              <a:t>Trophoblast</a:t>
            </a:r>
            <a:r>
              <a:rPr lang="en-US" dirty="0"/>
              <a:t> Basement Membrane and the Endothelium.</a:t>
            </a:r>
          </a:p>
          <a:p>
            <a:pPr algn="just" eaLnBrk="1" hangingPunct="1"/>
            <a:endParaRPr lang="en-US" dirty="0"/>
          </a:p>
          <a:p>
            <a:pPr algn="just" eaLnBrk="1" hangingPunct="1"/>
            <a:r>
              <a:rPr lang="en-US" dirty="0"/>
              <a:t>Mean thickness in early pregnancy is (25 µ) which reduces to (2 µ) at full term.</a:t>
            </a:r>
          </a:p>
          <a:p>
            <a:pPr algn="just" eaLnBrk="1" hangingPunct="1"/>
            <a:endParaRPr lang="en-US" dirty="0"/>
          </a:p>
          <a:p>
            <a:pPr algn="just" eaLnBrk="1" hangingPunct="1"/>
            <a:r>
              <a:rPr lang="en-US" dirty="0">
                <a:cs typeface="Times New Roman" pitchFamily="18" charset="0"/>
              </a:rPr>
              <a:t>Drugs having molecular weight less than 1000 Daltons and moderate to high lipid solubility can cross the barrier by simple diffusion.</a:t>
            </a:r>
            <a:endParaRPr lang="en-US" dirty="0"/>
          </a:p>
          <a:p>
            <a:pPr eaLnBrk="1" hangingPunct="1"/>
            <a:endParaRPr lang="en-US" dirty="0"/>
          </a:p>
          <a:p>
            <a:pPr eaLnBrk="1" hangingPunct="1"/>
            <a:endParaRPr lang="en-US" dirty="0"/>
          </a:p>
        </p:txBody>
      </p:sp>
      <p:sp>
        <p:nvSpPr>
          <p:cNvPr id="25604" name="Slide Number Placeholder 3"/>
          <p:cNvSpPr>
            <a:spLocks noGrp="1"/>
          </p:cNvSpPr>
          <p:nvPr>
            <p:ph type="sldNum" sz="quarter" idx="12"/>
          </p:nvPr>
        </p:nvSpPr>
        <p:spPr bwMode="auto">
          <a:xfrm>
            <a:off x="6251575" y="6553200"/>
            <a:ext cx="1825625" cy="231775"/>
          </a:xfrm>
          <a:noFill/>
          <a:ln>
            <a:miter lim="800000"/>
            <a:headEnd/>
            <a:tailEnd/>
          </a:ln>
        </p:spPr>
        <p:txBody>
          <a:bodyPr wrap="square" lIns="91440" tIns="45720" rIns="91440" bIns="45720" numCol="1" anchorCtr="0" compatLnSpc="1">
            <a:prstTxWarp prst="textNoShape">
              <a:avLst/>
            </a:prstTxWarp>
          </a:bodyPr>
          <a:lstStyle/>
          <a:p>
            <a:fld id="{C8454289-1648-4322-A2F5-95DCF74CA604}" type="slidenum">
              <a:rPr lang="en-US" smtClean="0"/>
              <a:pPr/>
              <a:t>39</a:t>
            </a:fld>
            <a:endParaRPr lang="en-US"/>
          </a:p>
        </p:txBody>
      </p:sp>
      <p:pic>
        <p:nvPicPr>
          <p:cNvPr id="5"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371600"/>
            <a:ext cx="7696200" cy="1905000"/>
          </a:xfrm>
          <a:solidFill>
            <a:schemeClr val="tx2">
              <a:lumMod val="20000"/>
              <a:lumOff val="80000"/>
            </a:schemeClr>
          </a:solidFill>
          <a:ln>
            <a:solidFill>
              <a:srgbClr val="FF99CC"/>
            </a:solidFill>
          </a:ln>
        </p:spPr>
        <p:txBody>
          <a:bodyPr>
            <a:normAutofit/>
          </a:bodyPr>
          <a:lstStyle/>
          <a:p>
            <a:pPr algn="just">
              <a:buFont typeface="Wingdings" pitchFamily="2" charset="2"/>
              <a:buChar char="§"/>
              <a:defRPr/>
            </a:pPr>
            <a:r>
              <a:rPr lang="en-US" sz="2800" dirty="0">
                <a:solidFill>
                  <a:schemeClr val="accent5">
                    <a:lumMod val="50000"/>
                  </a:schemeClr>
                </a:solidFill>
              </a:rPr>
              <a:t> </a:t>
            </a:r>
            <a:r>
              <a:rPr lang="en-US" sz="2400" dirty="0">
                <a:solidFill>
                  <a:schemeClr val="tx1"/>
                </a:solidFill>
                <a:latin typeface="Arial" pitchFamily="34" charset="0"/>
                <a:cs typeface="Arial" pitchFamily="34" charset="0"/>
              </a:rPr>
              <a:t>Drug distribution: refers to the reversible transfer of a drug between </a:t>
            </a:r>
            <a:r>
              <a:rPr lang="en-US" sz="2400" dirty="0">
                <a:solidFill>
                  <a:srgbClr val="FF0000"/>
                </a:solidFill>
                <a:latin typeface="Arial" pitchFamily="34" charset="0"/>
                <a:cs typeface="Arial" pitchFamily="34" charset="0"/>
              </a:rPr>
              <a:t>the blood </a:t>
            </a:r>
            <a:r>
              <a:rPr lang="en-US" sz="2400" dirty="0">
                <a:solidFill>
                  <a:schemeClr val="tx1"/>
                </a:solidFill>
                <a:latin typeface="Arial" pitchFamily="34" charset="0"/>
                <a:cs typeface="Arial" pitchFamily="34" charset="0"/>
              </a:rPr>
              <a:t>and the </a:t>
            </a:r>
            <a:r>
              <a:rPr lang="en-US" sz="2400" dirty="0">
                <a:solidFill>
                  <a:srgbClr val="0070C0"/>
                </a:solidFill>
                <a:latin typeface="Arial" pitchFamily="34" charset="0"/>
                <a:cs typeface="Arial" pitchFamily="34" charset="0"/>
              </a:rPr>
              <a:t>extra vascular fluids and tissues </a:t>
            </a:r>
            <a:r>
              <a:rPr lang="en-US" sz="2400" dirty="0">
                <a:solidFill>
                  <a:schemeClr val="tx1"/>
                </a:solidFill>
                <a:latin typeface="Arial" pitchFamily="34" charset="0"/>
                <a:cs typeface="Arial" pitchFamily="34" charset="0"/>
              </a:rPr>
              <a:t>of the body (for example, fat, muscle, and brain tissue).</a:t>
            </a:r>
          </a:p>
          <a:p>
            <a:pPr algn="just">
              <a:defRPr/>
            </a:pPr>
            <a:endParaRPr lang="en-US" sz="2800" dirty="0">
              <a:solidFill>
                <a:schemeClr val="tx1"/>
              </a:solidFill>
            </a:endParaRPr>
          </a:p>
          <a:p>
            <a:pPr algn="just">
              <a:defRPr/>
            </a:pP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066800" y="76200"/>
            <a:ext cx="7010400" cy="1066800"/>
          </a:xfrm>
          <a:prstGeom prst="rect">
            <a:avLst/>
          </a:prstGeom>
          <a:solidFill>
            <a:srgbClr val="00CCFF"/>
          </a:solidFill>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pic>
        <p:nvPicPr>
          <p:cNvPr id="7" name="Picture 6"/>
          <p:cNvPicPr>
            <a:picLocks noChangeAspect="1" noChangeArrowheads="1"/>
          </p:cNvPicPr>
          <p:nvPr/>
        </p:nvPicPr>
        <p:blipFill>
          <a:blip r:embed="rId3"/>
          <a:srcRect/>
          <a:stretch>
            <a:fillRect/>
          </a:stretch>
        </p:blipFill>
        <p:spPr>
          <a:xfrm>
            <a:off x="1143000" y="3429000"/>
            <a:ext cx="1204645" cy="2552700"/>
          </a:xfrm>
          <a:prstGeom prst="rect">
            <a:avLst/>
          </a:prstGeom>
        </p:spPr>
      </p:pic>
      <p:pic>
        <p:nvPicPr>
          <p:cNvPr id="10" name="Picture 7"/>
          <p:cNvPicPr>
            <a:picLocks noChangeAspect="1" noChangeArrowheads="1"/>
          </p:cNvPicPr>
          <p:nvPr/>
        </p:nvPicPr>
        <p:blipFill>
          <a:blip r:embed="rId4"/>
          <a:srcRect/>
          <a:stretch>
            <a:fillRect/>
          </a:stretch>
        </p:blipFill>
        <p:spPr bwMode="auto">
          <a:xfrm>
            <a:off x="5029200" y="3429000"/>
            <a:ext cx="1679786" cy="2362200"/>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2438400" y="3733800"/>
            <a:ext cx="2362200" cy="21452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6934200" y="3746841"/>
            <a:ext cx="2209800" cy="20205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7"/>
          <p:cNvSpPr>
            <a:spLocks noGrp="1"/>
          </p:cNvSpPr>
          <p:nvPr>
            <p:ph sz="half" idx="1"/>
          </p:nvPr>
        </p:nvSpPr>
        <p:spPr>
          <a:xfrm>
            <a:off x="304800" y="609600"/>
            <a:ext cx="3673475" cy="5562600"/>
          </a:xfrm>
        </p:spPr>
        <p:txBody>
          <a:bodyPr/>
          <a:lstStyle/>
          <a:p>
            <a:r>
              <a:rPr lang="en-US" dirty="0"/>
              <a:t> Placenta Barrier </a:t>
            </a:r>
          </a:p>
        </p:txBody>
      </p:sp>
      <p:sp>
        <p:nvSpPr>
          <p:cNvPr id="26627" name="Content Placeholder 8"/>
          <p:cNvSpPr>
            <a:spLocks noGrp="1"/>
          </p:cNvSpPr>
          <p:nvPr>
            <p:ph sz="half" idx="2"/>
          </p:nvPr>
        </p:nvSpPr>
        <p:spPr>
          <a:xfrm>
            <a:off x="4343400" y="-685800"/>
            <a:ext cx="3521075" cy="4525963"/>
          </a:xfrm>
        </p:spPr>
        <p:txBody>
          <a:bodyPr/>
          <a:lstStyle/>
          <a:p>
            <a:endParaRPr lang="en-US" dirty="0"/>
          </a:p>
          <a:p>
            <a:pPr>
              <a:buFont typeface="Wingdings 2" pitchFamily="18" charset="2"/>
              <a:buNone/>
            </a:pPr>
            <a:endParaRPr lang="en-US" dirty="0"/>
          </a:p>
          <a:p>
            <a:r>
              <a:rPr lang="en-US" dirty="0"/>
              <a:t>Barrier</a:t>
            </a:r>
          </a:p>
        </p:txBody>
      </p:sp>
      <p:sp>
        <p:nvSpPr>
          <p:cNvPr id="26628" name="Slide Number Placeholder 1"/>
          <p:cNvSpPr>
            <a:spLocks noGrp="1"/>
          </p:cNvSpPr>
          <p:nvPr>
            <p:ph type="sldNum" sz="quarter" idx="12"/>
          </p:nvPr>
        </p:nvSpPr>
        <p:spPr bwMode="auto">
          <a:xfrm>
            <a:off x="6251575" y="6553200"/>
            <a:ext cx="1901825" cy="231775"/>
          </a:xfrm>
          <a:noFill/>
          <a:ln>
            <a:miter lim="800000"/>
            <a:headEnd/>
            <a:tailEnd/>
          </a:ln>
        </p:spPr>
        <p:txBody>
          <a:bodyPr wrap="square" lIns="91440" tIns="45720" rIns="91440" bIns="45720" numCol="1" anchorCtr="0" compatLnSpc="1">
            <a:prstTxWarp prst="textNoShape">
              <a:avLst/>
            </a:prstTxWarp>
          </a:bodyPr>
          <a:lstStyle/>
          <a:p>
            <a:fld id="{516A1724-5463-42DC-BD04-9F126A9711C8}" type="slidenum">
              <a:rPr lang="en-US" smtClean="0"/>
              <a:pPr/>
              <a:t>40</a:t>
            </a:fld>
            <a:endParaRPr lang="en-US"/>
          </a:p>
        </p:txBody>
      </p:sp>
      <p:pic>
        <p:nvPicPr>
          <p:cNvPr id="26629" name="Picture 2" descr="C:\Users\Chinmayi Ramchand\Desktop\100921-211608.jpg"/>
          <p:cNvPicPr>
            <a:picLocks noChangeAspect="1" noChangeArrowheads="1"/>
          </p:cNvPicPr>
          <p:nvPr/>
        </p:nvPicPr>
        <p:blipFill>
          <a:blip r:embed="rId2"/>
          <a:srcRect/>
          <a:stretch>
            <a:fillRect/>
          </a:stretch>
        </p:blipFill>
        <p:spPr bwMode="auto">
          <a:xfrm>
            <a:off x="3962400" y="1219201"/>
            <a:ext cx="5181600" cy="4495800"/>
          </a:xfrm>
          <a:prstGeom prst="rect">
            <a:avLst/>
          </a:prstGeom>
          <a:noFill/>
          <a:ln w="9525">
            <a:noFill/>
            <a:miter lim="800000"/>
            <a:headEnd/>
            <a:tailEnd/>
          </a:ln>
        </p:spPr>
      </p:pic>
      <p:pic>
        <p:nvPicPr>
          <p:cNvPr id="7"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pic>
        <p:nvPicPr>
          <p:cNvPr id="8" name="Picture 5" descr="nav_placenta_prenatal"/>
          <p:cNvPicPr>
            <a:picLocks noChangeAspect="1" noChangeArrowheads="1"/>
          </p:cNvPicPr>
          <p:nvPr/>
        </p:nvPicPr>
        <p:blipFill>
          <a:blip r:embed="rId4"/>
          <a:srcRect/>
          <a:stretch>
            <a:fillRect/>
          </a:stretch>
        </p:blipFill>
        <p:spPr bwMode="auto">
          <a:xfrm>
            <a:off x="0" y="1371599"/>
            <a:ext cx="3886200" cy="4343401"/>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
        <p:nvSpPr>
          <p:cNvPr id="27650" name="Content Placeholder 2"/>
          <p:cNvSpPr>
            <a:spLocks noGrp="1"/>
          </p:cNvSpPr>
          <p:nvPr>
            <p:ph idx="1"/>
          </p:nvPr>
        </p:nvSpPr>
        <p:spPr>
          <a:xfrm>
            <a:off x="952500" y="-152400"/>
            <a:ext cx="8191500" cy="6151563"/>
          </a:xfrm>
        </p:spPr>
        <p:txBody>
          <a:bodyPr/>
          <a:lstStyle/>
          <a:p>
            <a:pPr algn="just" eaLnBrk="1" hangingPunct="1">
              <a:buFont typeface="Wingdings" pitchFamily="2" charset="2"/>
              <a:buNone/>
            </a:pPr>
            <a:endParaRPr lang="en-US" dirty="0">
              <a:cs typeface="Times New Roman" pitchFamily="18" charset="0"/>
            </a:endParaRPr>
          </a:p>
          <a:p>
            <a:pPr algn="just" eaLnBrk="1" hangingPunct="1"/>
            <a:r>
              <a:rPr lang="en-US" dirty="0">
                <a:cs typeface="Times New Roman" pitchFamily="18" charset="0"/>
              </a:rPr>
              <a:t>Nutrients for fetal growth are transported by carrier mediated process.</a:t>
            </a:r>
          </a:p>
          <a:p>
            <a:pPr algn="just" eaLnBrk="1" hangingPunct="1"/>
            <a:endParaRPr lang="en-US" dirty="0">
              <a:cs typeface="Times New Roman" pitchFamily="18" charset="0"/>
            </a:endParaRPr>
          </a:p>
          <a:p>
            <a:pPr algn="just" eaLnBrk="1" hangingPunct="1"/>
            <a:r>
              <a:rPr lang="en-US" dirty="0"/>
              <a:t>Placental barrier having similar permeability as cell membrane.</a:t>
            </a:r>
          </a:p>
          <a:p>
            <a:pPr algn="just" eaLnBrk="1" hangingPunct="1"/>
            <a:endParaRPr lang="en-US" dirty="0"/>
          </a:p>
          <a:p>
            <a:pPr algn="just" eaLnBrk="1" hangingPunct="1"/>
            <a:r>
              <a:rPr lang="en-US" dirty="0"/>
              <a:t>Highly lipophilic drugs cross placental barrier very rapidly and equilibrium is attained within minute. </a:t>
            </a:r>
          </a:p>
          <a:p>
            <a:pPr algn="just" eaLnBrk="1" hangingPunct="1">
              <a:buFont typeface="Wingdings" pitchFamily="2" charset="2"/>
              <a:buNone/>
            </a:pPr>
            <a:endParaRPr lang="en-US" dirty="0"/>
          </a:p>
          <a:p>
            <a:pPr algn="just" eaLnBrk="1" hangingPunct="1"/>
            <a:r>
              <a:rPr lang="en-US" dirty="0">
                <a:cs typeface="Times New Roman" pitchFamily="18" charset="0"/>
              </a:rPr>
              <a:t>This is not an effective barrier as BBB, so it</a:t>
            </a:r>
          </a:p>
          <a:p>
            <a:pPr algn="just" eaLnBrk="1" hangingPunct="1">
              <a:buFont typeface="Wingdings 2" pitchFamily="18" charset="2"/>
              <a:buNone/>
            </a:pPr>
            <a:r>
              <a:rPr lang="en-US" dirty="0">
                <a:cs typeface="Times New Roman" pitchFamily="18" charset="0"/>
              </a:rPr>
              <a:t>   is better to avoid all drugs during pregnancy.</a:t>
            </a:r>
          </a:p>
          <a:p>
            <a:pPr algn="just" eaLnBrk="1" hangingPunct="1"/>
            <a:endParaRPr lang="en-US" dirty="0"/>
          </a:p>
          <a:p>
            <a:pPr algn="just" eaLnBrk="1" hangingPunct="1"/>
            <a:endParaRPr lang="en-US" sz="3200" b="1" dirty="0">
              <a:latin typeface="Times New Roman" pitchFamily="18" charset="0"/>
              <a:cs typeface="Times New Roman" pitchFamily="18" charset="0"/>
            </a:endParaRPr>
          </a:p>
          <a:p>
            <a:pPr algn="just" eaLnBrk="1" hangingPunct="1"/>
            <a:endParaRPr lang="en-US" sz="3200" b="1" dirty="0">
              <a:latin typeface="Times New Roman" pitchFamily="18" charset="0"/>
              <a:cs typeface="Times New Roman" pitchFamily="18" charset="0"/>
            </a:endParaRPr>
          </a:p>
          <a:p>
            <a:pPr algn="just" eaLnBrk="1" hangingPunct="1"/>
            <a:endParaRPr lang="en-US" sz="3200" b="1" dirty="0">
              <a:latin typeface="Times New Roman" pitchFamily="18" charset="0"/>
              <a:cs typeface="Times New Roman" pitchFamily="18" charset="0"/>
            </a:endParaRPr>
          </a:p>
          <a:p>
            <a:pPr algn="just" eaLnBrk="1" hangingPunct="1">
              <a:buFont typeface="Wingdings 2" pitchFamily="18" charset="2"/>
              <a:buNone/>
            </a:pPr>
            <a:endParaRPr lang="en-US" sz="2400" dirty="0"/>
          </a:p>
          <a:p>
            <a:pPr algn="just" eaLnBrk="1" hangingPunct="1"/>
            <a:endParaRPr lang="en-IN" sz="3200" b="1" dirty="0">
              <a:latin typeface="Times New Roman" pitchFamily="18" charset="0"/>
              <a:cs typeface="Times New Roman" pitchFamily="18" charset="0"/>
            </a:endParaRPr>
          </a:p>
          <a:p>
            <a:pPr eaLnBrk="1" hangingPunct="1"/>
            <a:endParaRPr lang="en-US" dirty="0">
              <a:cs typeface="Times New Roman" pitchFamily="18" charset="0"/>
            </a:endParaRPr>
          </a:p>
          <a:p>
            <a:pPr eaLnBrk="1" hangingPunct="1"/>
            <a:endParaRPr lang="en-US" dirty="0"/>
          </a:p>
        </p:txBody>
      </p:sp>
      <p:sp>
        <p:nvSpPr>
          <p:cNvPr id="27651" name="Slide Number Placeholder 3"/>
          <p:cNvSpPr>
            <a:spLocks noGrp="1"/>
          </p:cNvSpPr>
          <p:nvPr>
            <p:ph type="sldNum" sz="quarter" idx="12"/>
          </p:nvPr>
        </p:nvSpPr>
        <p:spPr bwMode="auto">
          <a:xfrm>
            <a:off x="6251575" y="6553200"/>
            <a:ext cx="1901825" cy="231775"/>
          </a:xfrm>
          <a:noFill/>
          <a:ln>
            <a:miter lim="800000"/>
            <a:headEnd/>
            <a:tailEnd/>
          </a:ln>
        </p:spPr>
        <p:txBody>
          <a:bodyPr wrap="square" lIns="91440" tIns="45720" rIns="91440" bIns="45720" numCol="1" anchorCtr="0" compatLnSpc="1">
            <a:prstTxWarp prst="textNoShape">
              <a:avLst/>
            </a:prstTxWarp>
          </a:bodyPr>
          <a:lstStyle/>
          <a:p>
            <a:fld id="{89FB914A-03FE-4128-9B2F-105A686D1CA6}" type="slidenum">
              <a:rPr lang="en-US" smtClean="0"/>
              <a:pPr/>
              <a:t>41</a:t>
            </a:fld>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066800" y="228600"/>
            <a:ext cx="7620000" cy="5287963"/>
          </a:xfrm>
        </p:spPr>
        <p:txBody>
          <a:bodyPr/>
          <a:lstStyle/>
          <a:p>
            <a:pPr algn="ctr">
              <a:buClr>
                <a:srgbClr val="C00000"/>
              </a:buClr>
              <a:buFont typeface="Arial" charset="0"/>
              <a:buNone/>
            </a:pPr>
            <a:r>
              <a:rPr lang="en-US" sz="2800" i="1" dirty="0">
                <a:solidFill>
                  <a:srgbClr val="C00000"/>
                </a:solidFill>
              </a:rPr>
              <a:t> </a:t>
            </a:r>
            <a:r>
              <a:rPr lang="en-US" sz="2800" i="1" u="sng" dirty="0">
                <a:solidFill>
                  <a:srgbClr val="C00000"/>
                </a:solidFill>
              </a:rPr>
              <a:t>Blood – Testis Barrier: </a:t>
            </a:r>
          </a:p>
          <a:p>
            <a:pPr algn="just">
              <a:buClr>
                <a:srgbClr val="C00000"/>
              </a:buClr>
              <a:buFont typeface="Arial" charset="0"/>
              <a:buNone/>
            </a:pPr>
            <a:endParaRPr lang="en-US" sz="2400" i="1" u="sng" dirty="0">
              <a:solidFill>
                <a:srgbClr val="C00000"/>
              </a:solidFill>
            </a:endParaRPr>
          </a:p>
          <a:p>
            <a:pPr algn="just">
              <a:buClr>
                <a:srgbClr val="C00000"/>
              </a:buClr>
              <a:buFont typeface="Wingdings" pitchFamily="2" charset="2"/>
              <a:buChar char="Ø"/>
            </a:pPr>
            <a:r>
              <a:rPr lang="en-US" sz="2400" dirty="0"/>
              <a:t>It has tight junctions between the neighboring cells of </a:t>
            </a:r>
            <a:r>
              <a:rPr lang="en-US" sz="2400" dirty="0" err="1"/>
              <a:t>sertoli</a:t>
            </a:r>
            <a:r>
              <a:rPr lang="en-US" sz="2400" dirty="0"/>
              <a:t> which restricts the passage of drugs to </a:t>
            </a:r>
            <a:r>
              <a:rPr lang="en-US" sz="2400" dirty="0" err="1"/>
              <a:t>spermatocytes</a:t>
            </a:r>
            <a:r>
              <a:rPr lang="en-US" sz="2400" dirty="0"/>
              <a:t> and  </a:t>
            </a:r>
            <a:r>
              <a:rPr lang="en-US" sz="2400" dirty="0" err="1"/>
              <a:t>spermatids</a:t>
            </a:r>
            <a:r>
              <a:rPr lang="en-US" sz="2400" dirty="0"/>
              <a:t>.</a:t>
            </a:r>
            <a:r>
              <a:rPr lang="en-US" sz="2400" b="1" i="1" u="sng" dirty="0">
                <a:solidFill>
                  <a:srgbClr val="C00000"/>
                </a:solidFill>
              </a:rPr>
              <a:t> </a:t>
            </a:r>
          </a:p>
          <a:p>
            <a:endParaRPr lang="en-US" dirty="0"/>
          </a:p>
        </p:txBody>
      </p:sp>
      <p:pic>
        <p:nvPicPr>
          <p:cNvPr id="54274" name="Picture 2" descr="http://images.google.co.in/url?source=imgres&amp;ct=img&amp;q=http://en.academic.ru/pictures/enwiki/71/Gray1150.png&amp;usg=AFQjCNELyEDgBxDOBI8lbEKxhu8x4wdqrQ"/>
          <p:cNvPicPr>
            <a:picLocks noChangeAspect="1" noChangeArrowheads="1"/>
          </p:cNvPicPr>
          <p:nvPr/>
        </p:nvPicPr>
        <p:blipFill>
          <a:blip r:embed="rId2"/>
          <a:srcRect/>
          <a:stretch>
            <a:fillRect/>
          </a:stretch>
        </p:blipFill>
        <p:spPr bwMode="auto">
          <a:xfrm>
            <a:off x="1219200" y="2514600"/>
            <a:ext cx="7391400" cy="3200400"/>
          </a:xfrm>
          <a:prstGeom prst="roundRect">
            <a:avLst>
              <a:gd name="adj" fmla="val 8594"/>
            </a:avLst>
          </a:prstGeom>
          <a:solidFill>
            <a:srgbClr val="FFFFFF">
              <a:shade val="85000"/>
            </a:srgbClr>
          </a:solidFill>
          <a:ln>
            <a:solidFill>
              <a:schemeClr val="accent2">
                <a:lumMod val="60000"/>
                <a:lumOff val="40000"/>
              </a:schemeClr>
            </a:solid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pPr>
              <a:defRPr/>
            </a:pPr>
            <a:fld id="{CC05002E-BBB8-486D-AA73-503196F49C09}" type="slidenum">
              <a:rPr lang="en-US" smtClean="0"/>
              <a:pPr>
                <a:defRPr/>
              </a:pPr>
              <a:t>42</a:t>
            </a:fld>
            <a:endParaRPr lang="en-US" dirty="0"/>
          </a:p>
        </p:txBody>
      </p:sp>
      <p:pic>
        <p:nvPicPr>
          <p:cNvPr id="5"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transition>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1066800"/>
          </a:xfrm>
          <a:solidFill>
            <a:schemeClr val="accent4">
              <a:lumMod val="40000"/>
              <a:lumOff val="60000"/>
            </a:schemeClr>
          </a:solidFill>
          <a:effectLst>
            <a:glow rad="228600">
              <a:schemeClr val="accent2">
                <a:satMod val="175000"/>
                <a:alpha val="40000"/>
              </a:schemeClr>
            </a:glow>
          </a:effectLst>
          <a:scene3d>
            <a:camera prst="orthographicFront"/>
            <a:lightRig rig="threePt" dir="t"/>
          </a:scene3d>
          <a:sp3d>
            <a:bevelT prst="angle"/>
          </a:sp3d>
        </p:spPr>
        <p:txBody>
          <a:bodyPr/>
          <a:lstStyle/>
          <a:p>
            <a:pPr>
              <a:defRPr/>
            </a:pPr>
            <a:br>
              <a:rPr lang="en-US" sz="4000" b="1" dirty="0">
                <a:solidFill>
                  <a:srgbClr val="FF0000"/>
                </a:solidFill>
              </a:rPr>
            </a:br>
            <a:r>
              <a:rPr lang="en-US" sz="3600" b="1" dirty="0">
                <a:solidFill>
                  <a:srgbClr val="FF0000"/>
                </a:solidFill>
              </a:rPr>
              <a:t>Organ / Tissue Size and Perfusion Rate</a:t>
            </a:r>
            <a:br>
              <a:rPr lang="en-US" sz="4000" dirty="0"/>
            </a:br>
            <a:endParaRPr lang="en-US" sz="4000" b="1" u="sng" dirty="0">
              <a:solidFill>
                <a:srgbClr val="FF0000"/>
              </a:solidFill>
              <a:latin typeface="Bell MT" pitchFamily="18" charset="0"/>
            </a:endParaRPr>
          </a:p>
        </p:txBody>
      </p:sp>
      <p:sp>
        <p:nvSpPr>
          <p:cNvPr id="7" name="Slide Number Placeholder 6"/>
          <p:cNvSpPr>
            <a:spLocks noGrp="1"/>
          </p:cNvSpPr>
          <p:nvPr>
            <p:ph type="sldNum" sz="quarter" idx="12"/>
          </p:nvPr>
        </p:nvSpPr>
        <p:spPr/>
        <p:txBody>
          <a:bodyPr/>
          <a:lstStyle/>
          <a:p>
            <a:pPr>
              <a:defRPr/>
            </a:pPr>
            <a:fld id="{C757363B-61B0-40F6-A48E-C68CE7B5EB43}" type="slidenum">
              <a:rPr lang="en-US" smtClean="0"/>
              <a:pPr>
                <a:defRPr/>
              </a:pPr>
              <a:t>43</a:t>
            </a:fld>
            <a:endParaRPr lang="en-US" dirty="0"/>
          </a:p>
        </p:txBody>
      </p:sp>
      <p:sp>
        <p:nvSpPr>
          <p:cNvPr id="12" name="Rectangle 11"/>
          <p:cNvSpPr/>
          <p:nvPr/>
        </p:nvSpPr>
        <p:spPr>
          <a:xfrm>
            <a:off x="1219200" y="1371600"/>
            <a:ext cx="7543800" cy="4524315"/>
          </a:xfrm>
          <a:prstGeom prst="rect">
            <a:avLst/>
          </a:prstGeom>
        </p:spPr>
        <p:txBody>
          <a:bodyPr wrap="square">
            <a:spAutoFit/>
          </a:bodyPr>
          <a:lstStyle/>
          <a:p>
            <a:pPr algn="just">
              <a:buClr>
                <a:schemeClr val="tx2"/>
              </a:buClr>
              <a:buFont typeface="Wingdings" pitchFamily="2" charset="2"/>
              <a:buChar char="Ø"/>
              <a:defRPr/>
            </a:pPr>
            <a:r>
              <a:rPr lang="en-US" sz="2400" dirty="0"/>
              <a:t>Perfusion Rate is defined as the volume of blood that flows per unit time per unit volume of the tissue.</a:t>
            </a:r>
          </a:p>
          <a:p>
            <a:pPr algn="just">
              <a:buClr>
                <a:schemeClr val="tx2"/>
              </a:buClr>
              <a:buFont typeface="Wingdings" pitchFamily="2" charset="2"/>
              <a:buChar char="Ø"/>
              <a:defRPr/>
            </a:pPr>
            <a:endParaRPr lang="en-US" sz="2400" dirty="0"/>
          </a:p>
          <a:p>
            <a:pPr algn="just">
              <a:buClr>
                <a:schemeClr val="tx2"/>
              </a:buClr>
              <a:buFont typeface="Wingdings" pitchFamily="2" charset="2"/>
              <a:buChar char="Ø"/>
              <a:defRPr/>
            </a:pPr>
            <a:r>
              <a:rPr lang="en-US" sz="2400" dirty="0"/>
              <a:t>Greater  the blood flow, faster the distribution. </a:t>
            </a:r>
          </a:p>
          <a:p>
            <a:pPr algn="just">
              <a:buClr>
                <a:schemeClr val="tx2"/>
              </a:buClr>
              <a:buFont typeface="Wingdings" pitchFamily="2" charset="2"/>
              <a:buChar char="Ø"/>
              <a:defRPr/>
            </a:pPr>
            <a:endParaRPr lang="en-US" sz="2400" dirty="0"/>
          </a:p>
          <a:p>
            <a:pPr algn="just">
              <a:buClr>
                <a:schemeClr val="tx2"/>
              </a:buClr>
              <a:buFont typeface="Wingdings" pitchFamily="2" charset="2"/>
              <a:buChar char="Ø"/>
              <a:defRPr/>
            </a:pPr>
            <a:r>
              <a:rPr lang="en-US" sz="2400" dirty="0"/>
              <a:t>Highly </a:t>
            </a:r>
            <a:r>
              <a:rPr lang="en-US" sz="2400" dirty="0" err="1"/>
              <a:t>perfused</a:t>
            </a:r>
            <a:r>
              <a:rPr lang="en-US" sz="2400" dirty="0"/>
              <a:t> tissues such as lungs,  kidneys, liver, heart and brain are rapidly equilibrated with lipid soluble drugs.</a:t>
            </a:r>
          </a:p>
          <a:p>
            <a:pPr algn="just">
              <a:buClr>
                <a:schemeClr val="tx2"/>
              </a:buClr>
              <a:buFont typeface="Wingdings" pitchFamily="2" charset="2"/>
              <a:buChar char="Ø"/>
              <a:defRPr/>
            </a:pPr>
            <a:endParaRPr lang="en-US" sz="2400" dirty="0"/>
          </a:p>
          <a:p>
            <a:pPr algn="just">
              <a:buClr>
                <a:schemeClr val="tx2"/>
              </a:buClr>
              <a:buFont typeface="Wingdings" pitchFamily="2" charset="2"/>
              <a:buChar char="Ø"/>
              <a:defRPr/>
            </a:pPr>
            <a:r>
              <a:rPr lang="en-US" sz="2400" dirty="0"/>
              <a:t>The extent to which a drug is distributed in a particular tissue or organ depends upon the size of  the tissue i.e. tissue volume.</a:t>
            </a:r>
          </a:p>
        </p:txBody>
      </p:sp>
    </p:spTree>
  </p:cSld>
  <p:clrMapOvr>
    <a:masterClrMapping/>
  </p:clrMapOvr>
  <p:transition spd="med">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219200"/>
            <a:ext cx="7848600" cy="4343400"/>
          </a:xfrm>
          <a:solidFill>
            <a:schemeClr val="tx2">
              <a:lumMod val="20000"/>
              <a:lumOff val="80000"/>
            </a:schemeClr>
          </a:solidFill>
          <a:ln>
            <a:solidFill>
              <a:srgbClr val="FF99CC"/>
            </a:solidFill>
          </a:ln>
        </p:spPr>
        <p:txBody>
          <a:bodyPr>
            <a:normAutofit lnSpcReduction="10000"/>
          </a:bodyPr>
          <a:lstStyle/>
          <a:p>
            <a:pPr algn="l">
              <a:buClr>
                <a:schemeClr val="tx2"/>
              </a:buClr>
              <a:buSzPct val="55000"/>
              <a:buFont typeface="Wingdings" pitchFamily="2" charset="2"/>
              <a:buChar char="§"/>
            </a:pPr>
            <a:r>
              <a:rPr lang="en-US" sz="2800" dirty="0">
                <a:solidFill>
                  <a:schemeClr val="tx1"/>
                </a:solidFill>
              </a:rPr>
              <a:t> </a:t>
            </a:r>
            <a:r>
              <a:rPr lang="en-US" sz="2400" dirty="0">
                <a:solidFill>
                  <a:schemeClr val="tx1"/>
                </a:solidFill>
              </a:rPr>
              <a:t>Liver				27.8%	</a:t>
            </a:r>
          </a:p>
          <a:p>
            <a:pPr algn="l">
              <a:buClr>
                <a:schemeClr val="tx2"/>
              </a:buClr>
              <a:buSzPct val="55000"/>
              <a:buFont typeface="Wingdings" pitchFamily="2" charset="2"/>
              <a:buChar char="§"/>
            </a:pPr>
            <a:r>
              <a:rPr lang="en-US" sz="2400" dirty="0">
                <a:solidFill>
                  <a:schemeClr val="tx1"/>
                </a:solidFill>
              </a:rPr>
              <a:t> Kidney			23.3%	      </a:t>
            </a:r>
          </a:p>
          <a:p>
            <a:pPr algn="l">
              <a:buClr>
                <a:schemeClr val="tx2"/>
              </a:buClr>
              <a:buSzPct val="55000"/>
              <a:buFont typeface="Wingdings" pitchFamily="2" charset="2"/>
              <a:buChar char="§"/>
            </a:pPr>
            <a:r>
              <a:rPr lang="en-US" sz="2400" dirty="0">
                <a:solidFill>
                  <a:schemeClr val="tx1"/>
                </a:solidFill>
              </a:rPr>
              <a:t> Skeletal muscle 		6- 15.6%	       </a:t>
            </a:r>
          </a:p>
          <a:p>
            <a:pPr algn="l">
              <a:buClr>
                <a:schemeClr val="tx2"/>
              </a:buClr>
              <a:buSzPct val="55000"/>
              <a:buFont typeface="Wingdings" pitchFamily="2" charset="2"/>
              <a:buChar char="§"/>
            </a:pPr>
            <a:r>
              <a:rPr lang="en-US" sz="2400" dirty="0">
                <a:solidFill>
                  <a:schemeClr val="tx1"/>
                </a:solidFill>
              </a:rPr>
              <a:t> Brain			             13.9%	        </a:t>
            </a:r>
          </a:p>
          <a:p>
            <a:pPr algn="l">
              <a:buClr>
                <a:schemeClr val="tx2"/>
              </a:buClr>
              <a:buSzPct val="55000"/>
              <a:buFont typeface="Wingdings" pitchFamily="2" charset="2"/>
              <a:buChar char="§"/>
            </a:pPr>
            <a:r>
              <a:rPr lang="en-US" sz="2400" dirty="0">
                <a:solidFill>
                  <a:schemeClr val="tx1"/>
                </a:solidFill>
              </a:rPr>
              <a:t> Skin				4%		 </a:t>
            </a:r>
          </a:p>
          <a:p>
            <a:pPr algn="l">
              <a:buClr>
                <a:schemeClr val="tx2"/>
              </a:buClr>
              <a:buSzPct val="55000"/>
              <a:buFont typeface="Wingdings" pitchFamily="2" charset="2"/>
              <a:buChar char="§"/>
            </a:pPr>
            <a:r>
              <a:rPr lang="en-US" sz="2400" dirty="0">
                <a:solidFill>
                  <a:schemeClr val="tx1"/>
                </a:solidFill>
              </a:rPr>
              <a:t> Fat tissues          		2%</a:t>
            </a:r>
          </a:p>
          <a:p>
            <a:pPr algn="l">
              <a:buClr>
                <a:schemeClr val="tx2"/>
              </a:buClr>
              <a:buSzPct val="55000"/>
              <a:buFont typeface="Wingdings" pitchFamily="2" charset="2"/>
              <a:buChar char="§"/>
            </a:pPr>
            <a:r>
              <a:rPr lang="en-US" sz="2400" dirty="0">
                <a:solidFill>
                  <a:schemeClr val="tx1"/>
                </a:solidFill>
              </a:rPr>
              <a:t> Placenta &amp; Fetus		9%	</a:t>
            </a:r>
          </a:p>
          <a:p>
            <a:pPr algn="l">
              <a:buFont typeface="Arial" pitchFamily="34" charset="0"/>
              <a:buChar char="•"/>
              <a:defRPr/>
            </a:pPr>
            <a:endParaRPr lang="en-US" sz="2800" b="1" dirty="0">
              <a:solidFill>
                <a:schemeClr val="tx1"/>
              </a:solidFill>
              <a:latin typeface="Arial" pitchFamily="34" charset="0"/>
              <a:cs typeface="Arial" pitchFamily="34" charset="0"/>
            </a:endParaRPr>
          </a:p>
          <a:p>
            <a:pPr algn="l">
              <a:buFont typeface="Arial" pitchFamily="34" charset="0"/>
              <a:buChar char="•"/>
              <a:defRPr/>
            </a:pPr>
            <a:r>
              <a:rPr lang="en-US" sz="2800" b="1" dirty="0">
                <a:solidFill>
                  <a:schemeClr val="tx1"/>
                </a:solidFill>
                <a:latin typeface="Arial" pitchFamily="34" charset="0"/>
                <a:cs typeface="Arial" pitchFamily="34" charset="0"/>
              </a:rPr>
              <a:t> </a:t>
            </a:r>
            <a:r>
              <a:rPr lang="en-US" sz="2200" dirty="0">
                <a:solidFill>
                  <a:srgbClr val="FF0000"/>
                </a:solidFill>
                <a:latin typeface="Arial" pitchFamily="34" charset="0"/>
                <a:cs typeface="Arial" pitchFamily="34" charset="0"/>
              </a:rPr>
              <a:t>Drugs distributed quickly and completely in well </a:t>
            </a:r>
            <a:r>
              <a:rPr lang="en-US" sz="2200" dirty="0" err="1">
                <a:solidFill>
                  <a:srgbClr val="FF0000"/>
                </a:solidFill>
                <a:latin typeface="Arial" pitchFamily="34" charset="0"/>
                <a:cs typeface="Arial" pitchFamily="34" charset="0"/>
              </a:rPr>
              <a:t>perfused</a:t>
            </a:r>
            <a:r>
              <a:rPr lang="en-US" sz="2200" dirty="0">
                <a:solidFill>
                  <a:srgbClr val="FF0000"/>
                </a:solidFill>
                <a:latin typeface="Arial" pitchFamily="34" charset="0"/>
                <a:cs typeface="Arial" pitchFamily="34" charset="0"/>
              </a:rPr>
              <a:t> tissue (</a:t>
            </a:r>
            <a:r>
              <a:rPr lang="en-US" sz="2200" dirty="0" err="1">
                <a:solidFill>
                  <a:srgbClr val="FF0000"/>
                </a:solidFill>
                <a:latin typeface="Arial" pitchFamily="34" charset="0"/>
                <a:cs typeface="Arial" pitchFamily="34" charset="0"/>
              </a:rPr>
              <a:t>e.g</a:t>
            </a:r>
            <a:r>
              <a:rPr lang="en-US" sz="2200" dirty="0">
                <a:solidFill>
                  <a:srgbClr val="FF0000"/>
                </a:solidFill>
                <a:latin typeface="Arial" pitchFamily="34" charset="0"/>
                <a:cs typeface="Arial" pitchFamily="34" charset="0"/>
              </a:rPr>
              <a:t> Brain, heart, kidney).</a:t>
            </a:r>
            <a:endParaRPr lang="en-US" sz="2200" dirty="0">
              <a:solidFill>
                <a:srgbClr val="FF0000"/>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409700" y="76200"/>
            <a:ext cx="6324600" cy="1066800"/>
          </a:xfrm>
          <a:prstGeom prst="rect">
            <a:avLst/>
          </a:prstGeom>
          <a:solidFill>
            <a:schemeClr val="bg1"/>
          </a:solidFill>
          <a:ln>
            <a:solidFill>
              <a:schemeClr val="bg1"/>
            </a:solidFill>
          </a:ln>
        </p:spPr>
        <p:txBody>
          <a:bodyPr vert="horz" lIns="91440" tIns="45720" rIns="91440" bIns="45720" rtlCol="0" anchor="ctr">
            <a:normAutofit fontScale="92500" lnSpcReduction="10000"/>
          </a:bodyPr>
          <a:lstStyle/>
          <a:p>
            <a:pPr lvl="0" algn="ctr">
              <a:spcBef>
                <a:spcPct val="0"/>
              </a:spcBef>
            </a:pPr>
            <a:r>
              <a:rPr lang="en-US" sz="3600" dirty="0"/>
              <a:t>Organ perfusion rate or Blood flow </a:t>
            </a:r>
            <a:br>
              <a:rPr lang="en-US" sz="3600" dirty="0"/>
            </a:br>
            <a:r>
              <a:rPr lang="en-US" sz="3600" dirty="0"/>
              <a:t>( % from Cardiac Output)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pic>
        <p:nvPicPr>
          <p:cNvPr id="5"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685800"/>
          </a:xfrm>
          <a:solidFill>
            <a:schemeClr val="accent5">
              <a:lumMod val="20000"/>
              <a:lumOff val="80000"/>
            </a:schemeClr>
          </a:solidFill>
          <a:effectLst>
            <a:glow rad="228600">
              <a:schemeClr val="accent2">
                <a:satMod val="175000"/>
                <a:alpha val="40000"/>
              </a:schemeClr>
            </a:glow>
          </a:effectLst>
          <a:scene3d>
            <a:camera prst="orthographicFront"/>
            <a:lightRig rig="threePt" dir="t"/>
          </a:scene3d>
          <a:sp3d>
            <a:bevelT prst="angle"/>
          </a:sp3d>
        </p:spPr>
        <p:txBody>
          <a:bodyPr/>
          <a:lstStyle/>
          <a:p>
            <a:pPr>
              <a:defRPr/>
            </a:pPr>
            <a:r>
              <a:rPr lang="en-US" sz="4000" b="1" u="sng" dirty="0">
                <a:solidFill>
                  <a:srgbClr val="C00000"/>
                </a:solidFill>
                <a:latin typeface="Bell MT" pitchFamily="18" charset="0"/>
              </a:rPr>
              <a:t>Miscellaneous Factors</a:t>
            </a:r>
          </a:p>
        </p:txBody>
      </p:sp>
      <p:sp>
        <p:nvSpPr>
          <p:cNvPr id="8" name="Slide Number Placeholder 7"/>
          <p:cNvSpPr>
            <a:spLocks noGrp="1"/>
          </p:cNvSpPr>
          <p:nvPr>
            <p:ph type="sldNum" sz="quarter" idx="12"/>
          </p:nvPr>
        </p:nvSpPr>
        <p:spPr/>
        <p:txBody>
          <a:bodyPr/>
          <a:lstStyle/>
          <a:p>
            <a:pPr>
              <a:defRPr/>
            </a:pPr>
            <a:fld id="{7B4EDE9A-F20C-4AFF-B778-1BB107852674}" type="slidenum">
              <a:rPr lang="en-US" smtClean="0"/>
              <a:pPr>
                <a:defRPr/>
              </a:pPr>
              <a:t>46</a:t>
            </a:fld>
            <a:endParaRPr lang="en-US" dirty="0"/>
          </a:p>
        </p:txBody>
      </p:sp>
      <p:sp>
        <p:nvSpPr>
          <p:cNvPr id="11" name="Rectangle 10"/>
          <p:cNvSpPr/>
          <p:nvPr/>
        </p:nvSpPr>
        <p:spPr>
          <a:xfrm>
            <a:off x="990600" y="838200"/>
            <a:ext cx="8191500" cy="5262979"/>
          </a:xfrm>
          <a:prstGeom prst="rect">
            <a:avLst/>
          </a:prstGeom>
        </p:spPr>
        <p:txBody>
          <a:bodyPr wrap="square">
            <a:spAutoFit/>
          </a:bodyPr>
          <a:lstStyle/>
          <a:p>
            <a:pPr algn="just">
              <a:defRPr/>
            </a:pPr>
            <a:r>
              <a:rPr lang="en-US" sz="2400" u="sng" dirty="0">
                <a:solidFill>
                  <a:srgbClr val="C00000"/>
                </a:solidFill>
              </a:rPr>
              <a:t>Diet:</a:t>
            </a:r>
            <a:r>
              <a:rPr lang="en-US" sz="2400" dirty="0"/>
              <a:t> A Diet high in fats will increase the free fatty acid levels in circulation thereby affecting binding of acidic drugs such as NSAIDS to Albumin. </a:t>
            </a:r>
          </a:p>
          <a:p>
            <a:pPr algn="just">
              <a:defRPr/>
            </a:pPr>
            <a:endParaRPr lang="en-US" sz="2400" u="sng" dirty="0">
              <a:solidFill>
                <a:srgbClr val="C00000"/>
              </a:solidFill>
            </a:endParaRPr>
          </a:p>
          <a:p>
            <a:pPr algn="just">
              <a:defRPr/>
            </a:pPr>
            <a:r>
              <a:rPr lang="en-US" sz="2400" u="sng" dirty="0">
                <a:solidFill>
                  <a:srgbClr val="C00000"/>
                </a:solidFill>
              </a:rPr>
              <a:t>Obesity: </a:t>
            </a:r>
            <a:r>
              <a:rPr lang="en-US" sz="2400" dirty="0"/>
              <a:t>In  Obese persons, high adipose tissue content can take up a large fraction of lipophilic drugs.</a:t>
            </a:r>
          </a:p>
          <a:p>
            <a:pPr algn="just">
              <a:defRPr/>
            </a:pPr>
            <a:endParaRPr lang="en-US" sz="2400" u="sng" dirty="0">
              <a:solidFill>
                <a:srgbClr val="C00000"/>
              </a:solidFill>
            </a:endParaRPr>
          </a:p>
          <a:p>
            <a:pPr algn="just">
              <a:defRPr/>
            </a:pPr>
            <a:r>
              <a:rPr lang="en-US" sz="2400" u="sng" dirty="0">
                <a:solidFill>
                  <a:srgbClr val="C00000"/>
                </a:solidFill>
              </a:rPr>
              <a:t>Pregnancy:</a:t>
            </a:r>
            <a:r>
              <a:rPr lang="en-US" sz="2400" dirty="0"/>
              <a:t> During pregnancy the growth of the uterus, placenta and fetus increases the volume available for distribution of drugs.</a:t>
            </a:r>
            <a:endParaRPr lang="en-US" sz="2400" u="sng" dirty="0">
              <a:solidFill>
                <a:srgbClr val="C00000"/>
              </a:solidFill>
            </a:endParaRPr>
          </a:p>
          <a:p>
            <a:pPr algn="just">
              <a:defRPr/>
            </a:pPr>
            <a:endParaRPr lang="en-US" sz="2400" u="sng" dirty="0">
              <a:solidFill>
                <a:srgbClr val="C00000"/>
              </a:solidFill>
            </a:endParaRPr>
          </a:p>
          <a:p>
            <a:pPr algn="just">
              <a:defRPr/>
            </a:pPr>
            <a:r>
              <a:rPr lang="en-US" sz="2400" u="sng" dirty="0">
                <a:solidFill>
                  <a:srgbClr val="C00000"/>
                </a:solidFill>
              </a:rPr>
              <a:t>Disease States:</a:t>
            </a:r>
            <a:r>
              <a:rPr lang="en-US" sz="2400" dirty="0">
                <a:solidFill>
                  <a:srgbClr val="C00000"/>
                </a:solidFill>
              </a:rPr>
              <a:t> </a:t>
            </a:r>
            <a:r>
              <a:rPr lang="en-US" sz="2400" dirty="0"/>
              <a:t>Altered albumin or drug – binding protein conc.</a:t>
            </a:r>
          </a:p>
          <a:p>
            <a:pPr algn="just">
              <a:defRPr/>
            </a:pPr>
            <a:r>
              <a:rPr lang="en-US" sz="2400" dirty="0"/>
              <a:t>		 Altered or Reduced perfusion to organs /tissues</a:t>
            </a:r>
          </a:p>
          <a:p>
            <a:pPr algn="just">
              <a:defRPr/>
            </a:pPr>
            <a:r>
              <a:rPr lang="en-US" sz="2400" dirty="0"/>
              <a:t>		 Altered Tissue pH</a:t>
            </a:r>
            <a:endParaRPr lang="en-US" sz="2400" dirty="0">
              <a:solidFill>
                <a:srgbClr val="C00000"/>
              </a:solidFill>
            </a:endParaRPr>
          </a:p>
        </p:txBody>
      </p:sp>
    </p:spTree>
  </p:cSld>
  <p:clrMapOvr>
    <a:masterClrMapping/>
  </p:clrMapOvr>
  <p:transition spd="med">
    <p:plu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219200"/>
            <a:ext cx="7620000" cy="4953000"/>
          </a:xfrm>
          <a:ln>
            <a:solidFill>
              <a:srgbClr val="FF99CC"/>
            </a:solidFill>
          </a:ln>
        </p:spPr>
        <p:txBody>
          <a:bodyPr>
            <a:normAutofit/>
          </a:bodyPr>
          <a:lstStyle/>
          <a:p>
            <a:pPr algn="just">
              <a:buFont typeface="Wingdings" pitchFamily="2" charset="2"/>
              <a:buChar char="§"/>
              <a:defRPr/>
            </a:pPr>
            <a:r>
              <a:rPr lang="en-US" sz="2800" dirty="0">
                <a:solidFill>
                  <a:schemeClr val="accent5">
                    <a:lumMod val="50000"/>
                  </a:schemeClr>
                </a:solidFill>
              </a:rPr>
              <a:t> </a:t>
            </a:r>
            <a:r>
              <a:rPr lang="en-US" sz="2800" dirty="0">
                <a:solidFill>
                  <a:srgbClr val="0070C0"/>
                </a:solidFill>
              </a:rPr>
              <a:t>Volume of distribution (</a:t>
            </a:r>
            <a:r>
              <a:rPr lang="en-US" sz="2800" dirty="0" err="1">
                <a:solidFill>
                  <a:srgbClr val="0070C0"/>
                </a:solidFill>
              </a:rPr>
              <a:t>Vd</a:t>
            </a:r>
            <a:r>
              <a:rPr lang="en-US" sz="2800" dirty="0">
                <a:solidFill>
                  <a:srgbClr val="0070C0"/>
                </a:solidFill>
              </a:rPr>
              <a:t>) of drug:</a:t>
            </a:r>
          </a:p>
          <a:p>
            <a:pPr algn="just">
              <a:buFont typeface="Wingdings" pitchFamily="2" charset="2"/>
              <a:buChar char="§"/>
              <a:defRPr/>
            </a:pPr>
            <a:r>
              <a:rPr lang="en-US" sz="2800" dirty="0">
                <a:solidFill>
                  <a:srgbClr val="0070C0"/>
                </a:solidFill>
                <a:latin typeface="Arial" pitchFamily="34" charset="0"/>
                <a:cs typeface="Arial" pitchFamily="34" charset="0"/>
              </a:rPr>
              <a:t> </a:t>
            </a:r>
            <a:r>
              <a:rPr lang="en-US" sz="2800" dirty="0" err="1">
                <a:solidFill>
                  <a:schemeClr val="tx1"/>
                </a:solidFill>
              </a:rPr>
              <a:t>Vd</a:t>
            </a:r>
            <a:r>
              <a:rPr lang="en-US" sz="2800" dirty="0">
                <a:solidFill>
                  <a:schemeClr val="tx1"/>
                </a:solidFill>
              </a:rPr>
              <a:t> means </a:t>
            </a:r>
            <a:r>
              <a:rPr lang="en-US" sz="2800" dirty="0">
                <a:solidFill>
                  <a:srgbClr val="0070C0"/>
                </a:solidFill>
              </a:rPr>
              <a:t>the amount of fluid </a:t>
            </a:r>
            <a:r>
              <a:rPr lang="en-US" sz="2800" dirty="0">
                <a:solidFill>
                  <a:schemeClr val="tx1"/>
                </a:solidFill>
              </a:rPr>
              <a:t>in which the administered drug is distributed.</a:t>
            </a:r>
          </a:p>
          <a:p>
            <a:pPr algn="just">
              <a:defRPr/>
            </a:pP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295400" y="228600"/>
            <a:ext cx="6172200" cy="533400"/>
          </a:xfrm>
          <a:prstGeom prst="rect">
            <a:avLst/>
          </a:prstGeom>
          <a:solidFill>
            <a:schemeClr val="bg1"/>
          </a:solidFill>
          <a:ln>
            <a:solidFill>
              <a:schemeClr val="bg1"/>
            </a:solidFill>
          </a:ln>
        </p:spPr>
        <p:txBody>
          <a:bodyPr vert="horz" lIns="91440" tIns="45720" rIns="91440" bIns="45720" rtlCol="0" anchor="ctr">
            <a:normAutofit fontScale="92500" lnSpcReduction="20000"/>
          </a:bodyPr>
          <a:lstStyle/>
          <a:p>
            <a:pPr lvl="0" algn="ctr">
              <a:spcBef>
                <a:spcPct val="0"/>
              </a:spcBef>
            </a:pPr>
            <a:r>
              <a:rPr lang="en-US" sz="3600" b="1" dirty="0"/>
              <a:t>Volume of distribution</a:t>
            </a:r>
            <a:endParaRPr kumimoji="0" lang="en-US" sz="3600" b="1" i="0" u="none" strike="noStrike" kern="1200" cap="none" spc="0" normalizeH="0" baseline="0" noProof="0" dirty="0">
              <a:ln>
                <a:noFill/>
              </a:ln>
              <a:effectLst/>
              <a:uLnTx/>
              <a:uFillTx/>
              <a:latin typeface="+mj-lt"/>
              <a:ea typeface="+mj-ea"/>
              <a:cs typeface="+mj-cs"/>
            </a:endParaRPr>
          </a:p>
        </p:txBody>
      </p:sp>
      <p:pic>
        <p:nvPicPr>
          <p:cNvPr id="10" name="Picture 6"/>
          <p:cNvPicPr>
            <a:picLocks noChangeAspect="1" noChangeArrowheads="1"/>
          </p:cNvPicPr>
          <p:nvPr/>
        </p:nvPicPr>
        <p:blipFill>
          <a:blip r:embed="rId3"/>
          <a:srcRect b="23344"/>
          <a:stretch>
            <a:fillRect/>
          </a:stretch>
        </p:blipFill>
        <p:spPr bwMode="auto">
          <a:xfrm>
            <a:off x="1066800" y="3048000"/>
            <a:ext cx="7086600" cy="3124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371600"/>
            <a:ext cx="7772400" cy="4114800"/>
          </a:xfrm>
          <a:ln>
            <a:solidFill>
              <a:srgbClr val="FF99CC"/>
            </a:solidFill>
          </a:ln>
        </p:spPr>
        <p:txBody>
          <a:bodyPr>
            <a:normAutofit/>
          </a:bodyPr>
          <a:lstStyle/>
          <a:p>
            <a:pPr marL="457200" indent="-457200" algn="just">
              <a:buFont typeface="Wingdings" panose="05000000000000000000" pitchFamily="2" charset="2"/>
              <a:buChar char="§"/>
              <a:defRPr/>
            </a:pPr>
            <a:r>
              <a:rPr lang="en-US" sz="2800" dirty="0">
                <a:solidFill>
                  <a:schemeClr val="tx1"/>
                </a:solidFill>
              </a:rPr>
              <a:t> </a:t>
            </a:r>
            <a:r>
              <a:rPr lang="en-US" sz="2400" dirty="0">
                <a:solidFill>
                  <a:schemeClr val="tx1"/>
                </a:solidFill>
              </a:rPr>
              <a:t>The </a:t>
            </a:r>
            <a:r>
              <a:rPr lang="en-US" sz="2400" b="1" dirty="0">
                <a:solidFill>
                  <a:srgbClr val="C00000"/>
                </a:solidFill>
              </a:rPr>
              <a:t>Volume of distribution</a:t>
            </a:r>
            <a:r>
              <a:rPr lang="en-US" sz="2400" dirty="0">
                <a:solidFill>
                  <a:srgbClr val="C00000"/>
                </a:solidFill>
              </a:rPr>
              <a:t> (V</a:t>
            </a:r>
            <a:r>
              <a:rPr lang="en-US" sz="2400" baseline="-25000" dirty="0">
                <a:solidFill>
                  <a:srgbClr val="C00000"/>
                </a:solidFill>
              </a:rPr>
              <a:t>D</a:t>
            </a:r>
            <a:r>
              <a:rPr lang="en-US" sz="2400" dirty="0">
                <a:solidFill>
                  <a:srgbClr val="C00000"/>
                </a:solidFill>
              </a:rPr>
              <a:t>)</a:t>
            </a:r>
            <a:r>
              <a:rPr lang="en-US" sz="2400" dirty="0"/>
              <a:t>, </a:t>
            </a:r>
            <a:r>
              <a:rPr lang="en-US" sz="2400" dirty="0">
                <a:solidFill>
                  <a:schemeClr val="tx1"/>
                </a:solidFill>
              </a:rPr>
              <a:t>also known as </a:t>
            </a:r>
            <a:r>
              <a:rPr lang="en-US" sz="2400" b="1" dirty="0">
                <a:solidFill>
                  <a:srgbClr val="7030A0"/>
                </a:solidFill>
              </a:rPr>
              <a:t>Apparent volume of distribution</a:t>
            </a:r>
            <a:r>
              <a:rPr lang="en-US" sz="2400" dirty="0"/>
              <a:t>, </a:t>
            </a:r>
            <a:r>
              <a:rPr lang="en-US" sz="2400" dirty="0">
                <a:solidFill>
                  <a:schemeClr val="tx1"/>
                </a:solidFill>
              </a:rPr>
              <a:t>is used to quantify the </a:t>
            </a:r>
            <a:r>
              <a:rPr lang="en-US" sz="2400" u="sng" dirty="0">
                <a:hlinkClick r:id="rId2" tooltip="Distribution (pharmacology)"/>
              </a:rPr>
              <a:t>distribution</a:t>
            </a:r>
            <a:r>
              <a:rPr lang="en-US" sz="2400" dirty="0"/>
              <a:t> </a:t>
            </a:r>
            <a:r>
              <a:rPr lang="en-US" sz="2400" dirty="0">
                <a:solidFill>
                  <a:schemeClr val="tx1"/>
                </a:solidFill>
              </a:rPr>
              <a:t>of</a:t>
            </a:r>
            <a:r>
              <a:rPr lang="en-US" sz="2400" dirty="0"/>
              <a:t> </a:t>
            </a:r>
            <a:r>
              <a:rPr lang="en-US" sz="2400" dirty="0">
                <a:solidFill>
                  <a:schemeClr val="tx1"/>
                </a:solidFill>
              </a:rPr>
              <a:t>a drug between </a:t>
            </a:r>
            <a:r>
              <a:rPr lang="en-US" sz="2400" u="sng" dirty="0">
                <a:hlinkClick r:id="rId3" tooltip="Blood plasma"/>
              </a:rPr>
              <a:t>plasma</a:t>
            </a:r>
            <a:r>
              <a:rPr lang="en-US" sz="2400" u="sng" dirty="0"/>
              <a:t> </a:t>
            </a:r>
            <a:r>
              <a:rPr lang="en-US" sz="2400" u="sng" dirty="0">
                <a:solidFill>
                  <a:srgbClr val="2318FC"/>
                </a:solidFill>
              </a:rPr>
              <a:t>and the rest of the body </a:t>
            </a:r>
            <a:r>
              <a:rPr lang="en-US" sz="2400" dirty="0">
                <a:solidFill>
                  <a:schemeClr val="tx1"/>
                </a:solidFill>
              </a:rPr>
              <a:t>after oral or parenteral dosing</a:t>
            </a:r>
            <a:r>
              <a:rPr lang="en-US" sz="2800" dirty="0">
                <a:solidFill>
                  <a:schemeClr val="tx1"/>
                </a:solidFill>
              </a:rPr>
              <a:t>. </a:t>
            </a:r>
          </a:p>
          <a:p>
            <a:pPr algn="just">
              <a:defRPr/>
            </a:pPr>
            <a:endParaRPr lang="en-US" sz="2800" dirty="0">
              <a:solidFill>
                <a:schemeClr val="tx1"/>
              </a:solidFill>
            </a:endParaRPr>
          </a:p>
          <a:p>
            <a:pPr marL="457200" indent="-457200" algn="just">
              <a:buFont typeface="Wingdings" panose="05000000000000000000" pitchFamily="2" charset="2"/>
              <a:buChar char="§"/>
              <a:defRPr/>
            </a:pPr>
            <a:r>
              <a:rPr lang="en-US" sz="2400" dirty="0">
                <a:solidFill>
                  <a:srgbClr val="002060"/>
                </a:solidFill>
              </a:rPr>
              <a:t>It is called as </a:t>
            </a:r>
            <a:r>
              <a:rPr lang="en-US" sz="2400" dirty="0">
                <a:solidFill>
                  <a:srgbClr val="C00000"/>
                </a:solidFill>
              </a:rPr>
              <a:t>Apparent Volume</a:t>
            </a:r>
            <a:r>
              <a:rPr lang="en-US" sz="2400" dirty="0">
                <a:solidFill>
                  <a:srgbClr val="002060"/>
                </a:solidFill>
              </a:rPr>
              <a:t> because all parts of the body equilibrated with the drug do not have equal concentration.</a:t>
            </a:r>
          </a:p>
          <a:p>
            <a:pPr algn="just"/>
            <a:endParaRPr lang="en-US" sz="2800" dirty="0"/>
          </a:p>
          <a:p>
            <a:pPr marL="457200" indent="-457200" algn="just">
              <a:buFont typeface="Wingdings" panose="05000000000000000000" pitchFamily="2" charset="2"/>
              <a:buChar char="§"/>
              <a:defRPr/>
            </a:pPr>
            <a:endParaRPr lang="en-US" sz="2800" dirty="0">
              <a:solidFill>
                <a:schemeClr val="tx1"/>
              </a:solidFill>
            </a:endParaRPr>
          </a:p>
          <a:p>
            <a:pPr marL="457200" indent="-457200" algn="just">
              <a:buFont typeface="Wingdings" panose="05000000000000000000" pitchFamily="2" charset="2"/>
              <a:buChar char="§"/>
              <a:defRPr/>
            </a:pP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4"/>
          <a:srcRect/>
          <a:stretch>
            <a:fillRect/>
          </a:stretch>
        </p:blipFill>
        <p:spPr bwMode="auto">
          <a:xfrm>
            <a:off x="7315200" y="0"/>
            <a:ext cx="1828800" cy="1143000"/>
          </a:xfrm>
          <a:prstGeom prst="rect">
            <a:avLst/>
          </a:prstGeom>
          <a:noFill/>
        </p:spPr>
      </p:pic>
    </p:spTree>
    <p:extLst>
      <p:ext uri="{BB962C8B-B14F-4D97-AF65-F5344CB8AC3E}">
        <p14:creationId xmlns:p14="http://schemas.microsoft.com/office/powerpoint/2010/main" val="1909250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66800" y="427038"/>
            <a:ext cx="7772400" cy="914400"/>
          </a:xfrm>
          <a:prstGeom prst="rect">
            <a:avLst/>
          </a:prstGeom>
          <a:noFill/>
          <a:ln w="9525">
            <a:noFill/>
            <a:miter lim="800000"/>
            <a:headEnd/>
            <a:tailEnd/>
          </a:ln>
        </p:spPr>
        <p:txBody>
          <a:bodyPr bIns="91440" anchor="b"/>
          <a:lstStyle/>
          <a:p>
            <a:pPr eaLnBrk="0" hangingPunct="0">
              <a:defRPr/>
            </a:pP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Volume of Distribution (</a:t>
            </a:r>
            <a:r>
              <a:rPr lang="en-US" sz="4000" b="1" dirty="0" err="1">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Vd</a:t>
            </a: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a:t>
            </a:r>
            <a:endParaRPr lang="th-TH"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endParaRPr>
          </a:p>
        </p:txBody>
      </p:sp>
      <p:sp>
        <p:nvSpPr>
          <p:cNvPr id="1028" name="Text Box 2"/>
          <p:cNvSpPr txBox="1">
            <a:spLocks noChangeArrowheads="1"/>
          </p:cNvSpPr>
          <p:nvPr/>
        </p:nvSpPr>
        <p:spPr bwMode="auto">
          <a:xfrm>
            <a:off x="1116013" y="1341438"/>
            <a:ext cx="7396162" cy="522287"/>
          </a:xfrm>
          <a:prstGeom prst="rect">
            <a:avLst/>
          </a:prstGeom>
          <a:noFill/>
          <a:ln w="9525">
            <a:noFill/>
            <a:miter lim="800000"/>
            <a:headEnd/>
            <a:tailEnd/>
          </a:ln>
        </p:spPr>
        <p:txBody>
          <a:bodyPr>
            <a:spAutoFit/>
          </a:bodyPr>
          <a:lstStyle/>
          <a:p>
            <a:pPr eaLnBrk="0" hangingPunct="0"/>
            <a:r>
              <a:rPr lang="en-US" sz="2800" b="1">
                <a:latin typeface="Browallia New" pitchFamily="34" charset="-34"/>
                <a:cs typeface="Browallia New" pitchFamily="34" charset="-34"/>
              </a:rPr>
              <a:t>How can we measure the extent of distribution?</a:t>
            </a:r>
            <a:endParaRPr lang="en-US" sz="2400" b="1">
              <a:latin typeface="Browallia New" pitchFamily="34" charset="-34"/>
              <a:cs typeface="Browallia New" pitchFamily="34" charset="-34"/>
            </a:endParaRPr>
          </a:p>
        </p:txBody>
      </p:sp>
      <p:sp>
        <p:nvSpPr>
          <p:cNvPr id="6" name="Text Box 3"/>
          <p:cNvSpPr txBox="1">
            <a:spLocks noChangeArrowheads="1"/>
          </p:cNvSpPr>
          <p:nvPr/>
        </p:nvSpPr>
        <p:spPr bwMode="auto">
          <a:xfrm>
            <a:off x="1403350" y="1989138"/>
            <a:ext cx="5635625" cy="522287"/>
          </a:xfrm>
          <a:prstGeom prst="rect">
            <a:avLst/>
          </a:prstGeom>
          <a:noFill/>
          <a:ln w="9525">
            <a:noFill/>
            <a:miter lim="800000"/>
            <a:headEnd/>
            <a:tailEnd/>
          </a:ln>
        </p:spPr>
        <p:txBody>
          <a:bodyPr>
            <a:spAutoFit/>
          </a:bodyPr>
          <a:lstStyle/>
          <a:p>
            <a:pPr eaLnBrk="0" hangingPunct="0"/>
            <a:r>
              <a:rPr lang="en-US" sz="2800" b="1" i="1">
                <a:latin typeface="Browallia New" pitchFamily="34" charset="-34"/>
                <a:cs typeface="Browallia New" pitchFamily="34" charset="-34"/>
              </a:rPr>
              <a:t>Apparent volume of distribution (V</a:t>
            </a:r>
            <a:r>
              <a:rPr lang="en-US" sz="2800" b="1" i="1" baseline="-25000">
                <a:latin typeface="Browallia New" pitchFamily="34" charset="-34"/>
                <a:cs typeface="Browallia New" pitchFamily="34" charset="-34"/>
              </a:rPr>
              <a:t>d</a:t>
            </a:r>
            <a:r>
              <a:rPr lang="en-US" sz="2800" b="1" i="1">
                <a:latin typeface="Browallia New" pitchFamily="34" charset="-34"/>
                <a:cs typeface="Browallia New" pitchFamily="34" charset="-34"/>
              </a:rPr>
              <a:t>)</a:t>
            </a:r>
          </a:p>
        </p:txBody>
      </p:sp>
      <p:graphicFrame>
        <p:nvGraphicFramePr>
          <p:cNvPr id="7" name="Object 4"/>
          <p:cNvGraphicFramePr>
            <a:graphicFrameLocks noChangeAspect="1"/>
          </p:cNvGraphicFramePr>
          <p:nvPr/>
        </p:nvGraphicFramePr>
        <p:xfrm>
          <a:off x="2051050" y="2514600"/>
          <a:ext cx="4919663" cy="1041400"/>
        </p:xfrm>
        <a:graphic>
          <a:graphicData uri="http://schemas.openxmlformats.org/presentationml/2006/ole">
            <mc:AlternateContent xmlns:mc="http://schemas.openxmlformats.org/markup-compatibility/2006">
              <mc:Choice xmlns:v="urn:schemas-microsoft-com:vml" Requires="v">
                <p:oleObj spid="_x0000_s3074" name="Equation" r:id="rId2" imgW="1981080" imgH="419040" progId="Equation.3">
                  <p:embed/>
                </p:oleObj>
              </mc:Choice>
              <mc:Fallback>
                <p:oleObj name="Equation" r:id="rId2" imgW="1981080" imgH="4190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514600"/>
                        <a:ext cx="4919663" cy="1041400"/>
                      </a:xfrm>
                      <a:prstGeom prst="rect">
                        <a:avLst/>
                      </a:prstGeom>
                      <a:solidFill>
                        <a:srgbClr val="FFFF00"/>
                      </a:solidFill>
                    </p:spPr>
                  </p:pic>
                </p:oleObj>
              </mc:Fallback>
            </mc:AlternateContent>
          </a:graphicData>
        </a:graphic>
      </p:graphicFrame>
      <p:sp>
        <p:nvSpPr>
          <p:cNvPr id="8" name="Text Box 5"/>
          <p:cNvSpPr txBox="1">
            <a:spLocks noChangeArrowheads="1"/>
          </p:cNvSpPr>
          <p:nvPr/>
        </p:nvSpPr>
        <p:spPr bwMode="auto">
          <a:xfrm>
            <a:off x="1547813" y="3733800"/>
            <a:ext cx="6442075" cy="2246312"/>
          </a:xfrm>
          <a:prstGeom prst="rect">
            <a:avLst/>
          </a:prstGeom>
          <a:noFill/>
          <a:ln w="9525">
            <a:solidFill>
              <a:schemeClr val="accent1"/>
            </a:solidFill>
            <a:miter lim="800000"/>
            <a:headEnd/>
            <a:tailEnd/>
          </a:ln>
        </p:spPr>
        <p:txBody>
          <a:bodyPr>
            <a:spAutoFit/>
          </a:bodyPr>
          <a:lstStyle/>
          <a:p>
            <a:pPr eaLnBrk="0" hangingPunct="0"/>
            <a:r>
              <a:rPr lang="en-US" sz="2000" b="1">
                <a:solidFill>
                  <a:srgbClr val="0000FF"/>
                </a:solidFill>
                <a:latin typeface="Browallia New" pitchFamily="34" charset="-34"/>
                <a:cs typeface="Browallia New" pitchFamily="34" charset="-34"/>
              </a:rPr>
              <a:t>VOLUME OF DISTRIBUTION FOR SOME DRUGS</a:t>
            </a:r>
          </a:p>
          <a:p>
            <a:pPr eaLnBrk="0" hangingPunct="0"/>
            <a:endParaRPr lang="en-US" sz="2000" b="1">
              <a:latin typeface="Browallia New" pitchFamily="34" charset="-34"/>
              <a:cs typeface="Browallia New" pitchFamily="34" charset="-34"/>
            </a:endParaRPr>
          </a:p>
          <a:p>
            <a:pPr eaLnBrk="0" hangingPunct="0"/>
            <a:r>
              <a:rPr lang="en-US" sz="2000" b="1">
                <a:latin typeface="Browallia New" pitchFamily="34" charset="-34"/>
                <a:cs typeface="Browallia New" pitchFamily="34" charset="-34"/>
              </a:rPr>
              <a:t>                </a:t>
            </a:r>
            <a:r>
              <a:rPr lang="en-US" sz="2000" b="1" u="sng">
                <a:latin typeface="Browallia New" pitchFamily="34" charset="-34"/>
                <a:cs typeface="Browallia New" pitchFamily="34" charset="-34"/>
              </a:rPr>
              <a:t>DRUG</a:t>
            </a:r>
            <a:r>
              <a:rPr lang="en-US" sz="2000" b="1">
                <a:latin typeface="Browallia New" pitchFamily="34" charset="-34"/>
                <a:cs typeface="Browallia New" pitchFamily="34" charset="-34"/>
              </a:rPr>
              <a:t>				</a:t>
            </a:r>
            <a:r>
              <a:rPr lang="en-US" sz="2000" b="1" u="sng">
                <a:latin typeface="Browallia New" pitchFamily="34" charset="-34"/>
                <a:cs typeface="Browallia New" pitchFamily="34" charset="-34"/>
              </a:rPr>
              <a:t>Vd (L)</a:t>
            </a:r>
          </a:p>
          <a:p>
            <a:pPr eaLnBrk="0" hangingPunct="0"/>
            <a:r>
              <a:rPr lang="en-US" sz="2000" b="1">
                <a:latin typeface="Browallia New" pitchFamily="34" charset="-34"/>
                <a:cs typeface="Browallia New" pitchFamily="34" charset="-34"/>
              </a:rPr>
              <a:t>	cocaine			   	   140</a:t>
            </a:r>
          </a:p>
          <a:p>
            <a:pPr eaLnBrk="0" hangingPunct="0"/>
            <a:r>
              <a:rPr lang="en-US" sz="2000" b="1">
                <a:latin typeface="Browallia New" pitchFamily="34" charset="-34"/>
                <a:cs typeface="Browallia New" pitchFamily="34" charset="-34"/>
              </a:rPr>
              <a:t>	clonazepam			   210</a:t>
            </a:r>
          </a:p>
          <a:p>
            <a:pPr eaLnBrk="0" hangingPunct="0"/>
            <a:r>
              <a:rPr lang="en-US" sz="2000" b="1">
                <a:latin typeface="Browallia New" pitchFamily="34" charset="-34"/>
                <a:cs typeface="Browallia New" pitchFamily="34" charset="-34"/>
              </a:rPr>
              <a:t>	amitriptyline			 1050</a:t>
            </a:r>
          </a:p>
          <a:p>
            <a:pPr eaLnBrk="0" hangingPunct="0"/>
            <a:r>
              <a:rPr lang="en-US" sz="2000" b="1">
                <a:latin typeface="Browallia New" pitchFamily="34" charset="-34"/>
                <a:cs typeface="Browallia New" pitchFamily="34" charset="-34"/>
              </a:rPr>
              <a:t>	amiodarone			~5000</a:t>
            </a:r>
          </a:p>
        </p:txBody>
      </p:sp>
      <p:pic>
        <p:nvPicPr>
          <p:cNvPr id="9" name="Picture 4" descr="drug_discovery_development"/>
          <p:cNvPicPr>
            <a:picLocks noChangeAspect="1" noChangeArrowheads="1"/>
          </p:cNvPicPr>
          <p:nvPr/>
        </p:nvPicPr>
        <p:blipFill>
          <a:blip r:embed="rId4"/>
          <a:srcRect/>
          <a:stretch>
            <a:fillRect/>
          </a:stretch>
        </p:blipFill>
        <p:spPr bwMode="auto">
          <a:xfrm>
            <a:off x="7680960" y="0"/>
            <a:ext cx="146304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
        <p:nvSpPr>
          <p:cNvPr id="4" name="Content Placeholder 2"/>
          <p:cNvSpPr txBox="1">
            <a:spLocks/>
          </p:cNvSpPr>
          <p:nvPr/>
        </p:nvSpPr>
        <p:spPr bwMode="auto">
          <a:xfrm>
            <a:off x="609600" y="-1524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just" defTabSz="4572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800" b="0" i="0" u="sng" strike="noStrike" kern="1200" cap="none" spc="0" normalizeH="0" baseline="0" noProof="0" dirty="0">
              <a:ln>
                <a:noFill/>
              </a:ln>
              <a:solidFill>
                <a:schemeClr val="tx1"/>
              </a:solidFill>
              <a:effectLst/>
              <a:uLnTx/>
              <a:uFillTx/>
              <a:latin typeface="+mn-lt"/>
              <a:ea typeface="MS PGothic" pitchFamily="34" charset="-128"/>
              <a:cs typeface="Times New Roman" pitchFamily="18" charset="0"/>
            </a:endParaRPr>
          </a:p>
          <a:p>
            <a:pPr marL="411163" marR="0" lvl="0" indent="-342900" algn="just" defTabSz="4572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Times New Roman" pitchFamily="18" charset="0"/>
            </a:endParaRPr>
          </a:p>
          <a:p>
            <a:pPr marL="411163" marR="0" lvl="0" indent="-342900" algn="just" defTabSz="4572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Times New Roman" pitchFamily="18" charset="0"/>
              </a:rPr>
              <a:t>Distribution is a passive process and the driving force is the concentration gradient between the blood and the </a:t>
            </a:r>
            <a:r>
              <a:rPr kumimoji="0" lang="en-US" sz="2800" b="0" i="0" u="none" strike="noStrike" kern="1200" cap="none" spc="0" normalizeH="0" baseline="0" noProof="0" dirty="0" err="1">
                <a:ln>
                  <a:noFill/>
                </a:ln>
                <a:solidFill>
                  <a:schemeClr val="tx1"/>
                </a:solidFill>
                <a:effectLst/>
                <a:uLnTx/>
                <a:uFillTx/>
                <a:latin typeface="+mn-lt"/>
                <a:ea typeface="MS PGothic" pitchFamily="34" charset="-128"/>
                <a:cs typeface="Times New Roman" pitchFamily="18" charset="0"/>
              </a:rPr>
              <a:t>extravascular</a:t>
            </a:r>
            <a:r>
              <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Times New Roman" pitchFamily="18" charset="0"/>
              </a:rPr>
              <a:t> tissue.</a:t>
            </a:r>
            <a:r>
              <a:rPr kumimoji="0" lang="en-US" sz="2800" b="0" i="0" u="none" strike="noStrike" kern="1200" cap="none" spc="0" normalizeH="0" noProof="0" dirty="0">
                <a:ln>
                  <a:noFill/>
                </a:ln>
                <a:solidFill>
                  <a:schemeClr val="tx1"/>
                </a:solidFill>
                <a:effectLst/>
                <a:uLnTx/>
                <a:uFillTx/>
                <a:latin typeface="+mn-lt"/>
                <a:ea typeface="MS PGothic" pitchFamily="34" charset="-128"/>
                <a:cs typeface="Times New Roman" pitchFamily="18" charset="0"/>
              </a:rPr>
              <a:t> </a:t>
            </a:r>
            <a:r>
              <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Times New Roman" pitchFamily="18" charset="0"/>
              </a:rPr>
              <a:t>Drug diffuses only until equilibrium is reached.</a:t>
            </a:r>
          </a:p>
          <a:p>
            <a:pPr marL="411163" marR="0" lvl="0" indent="-342900" algn="just" defTabSz="4572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Times New Roman" pitchFamily="18" charset="0"/>
            </a:endParaRPr>
          </a:p>
          <a:p>
            <a:pPr marL="411163" marR="0" lvl="0" indent="-342900" algn="just" defTabSz="4572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Times New Roman" pitchFamily="18" charset="0"/>
              </a:rPr>
              <a:t>Distribution of drug is not uniform throughout the body because different tissues receive the drug from the plasma at different rates and  different extends.</a:t>
            </a:r>
          </a:p>
          <a:p>
            <a:pPr marL="411163"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1" i="0" u="none" strike="noStrike" kern="1200" cap="none" spc="0" normalizeH="0" baseline="0" noProof="0" dirty="0">
              <a:ln>
                <a:noFill/>
              </a:ln>
              <a:solidFill>
                <a:schemeClr val="tx1"/>
              </a:solidFill>
              <a:effectLst/>
              <a:uLnTx/>
              <a:uFillTx/>
              <a:latin typeface="Times New Roman" pitchFamily="18" charset="0"/>
              <a:ea typeface="MS PGothic" pitchFamily="34" charset="-128"/>
              <a:cs typeface="Times New Roman" pitchFamily="18" charset="0"/>
            </a:endParaRPr>
          </a:p>
          <a:p>
            <a:pPr marL="411163" marR="0" lvl="0" indent="-342900" algn="l" defTabSz="4572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331913" y="333375"/>
            <a:ext cx="6634162" cy="919163"/>
          </a:xfrm>
          <a:prstGeom prst="rect">
            <a:avLst/>
          </a:prstGeom>
          <a:noFill/>
        </p:spPr>
        <p:txBody>
          <a:bodyPr lIns="90488" tIns="44450" rIns="90488" bIns="44450" anchor="b"/>
          <a:lstStyle/>
          <a:p>
            <a:pPr algn="ctr">
              <a:defRPr/>
            </a:pPr>
            <a:r>
              <a:rPr lang="en-GB" sz="4000" b="1" dirty="0">
                <a:solidFill>
                  <a:srgbClr val="C00000"/>
                </a:solidFill>
                <a:latin typeface="Browallia New" pitchFamily="34" charset="-34"/>
                <a:ea typeface="+mj-ea"/>
                <a:cs typeface="Browallia New" pitchFamily="34" charset="-34"/>
              </a:rPr>
              <a:t>Volume of distribution</a:t>
            </a:r>
          </a:p>
        </p:txBody>
      </p:sp>
      <p:sp>
        <p:nvSpPr>
          <p:cNvPr id="21507" name="Line 3"/>
          <p:cNvSpPr>
            <a:spLocks noChangeShapeType="1"/>
          </p:cNvSpPr>
          <p:nvPr/>
        </p:nvSpPr>
        <p:spPr bwMode="auto">
          <a:xfrm>
            <a:off x="3962400" y="2749550"/>
            <a:ext cx="0" cy="3263900"/>
          </a:xfrm>
          <a:prstGeom prst="line">
            <a:avLst/>
          </a:prstGeom>
          <a:noFill/>
          <a:ln w="12700">
            <a:solidFill>
              <a:schemeClr val="tx1"/>
            </a:solidFill>
            <a:round/>
            <a:headEnd/>
            <a:tailEnd/>
          </a:ln>
        </p:spPr>
        <p:txBody>
          <a:bodyPr wrap="none" anchor="ctr"/>
          <a:lstStyle/>
          <a:p>
            <a:endParaRPr lang="en-US"/>
          </a:p>
        </p:txBody>
      </p:sp>
      <p:sp>
        <p:nvSpPr>
          <p:cNvPr id="21508" name="Line 4"/>
          <p:cNvSpPr>
            <a:spLocks noChangeShapeType="1"/>
          </p:cNvSpPr>
          <p:nvPr/>
        </p:nvSpPr>
        <p:spPr bwMode="auto">
          <a:xfrm flipH="1">
            <a:off x="1441450" y="6019800"/>
            <a:ext cx="2527300" cy="0"/>
          </a:xfrm>
          <a:prstGeom prst="line">
            <a:avLst/>
          </a:prstGeom>
          <a:noFill/>
          <a:ln w="12700">
            <a:solidFill>
              <a:schemeClr val="tx1"/>
            </a:solidFill>
            <a:round/>
            <a:headEnd/>
            <a:tailEnd/>
          </a:ln>
        </p:spPr>
        <p:txBody>
          <a:bodyPr wrap="none" anchor="ctr"/>
          <a:lstStyle/>
          <a:p>
            <a:endParaRPr lang="en-US"/>
          </a:p>
        </p:txBody>
      </p:sp>
      <p:sp>
        <p:nvSpPr>
          <p:cNvPr id="21509" name="Line 5"/>
          <p:cNvSpPr>
            <a:spLocks noChangeShapeType="1"/>
          </p:cNvSpPr>
          <p:nvPr/>
        </p:nvSpPr>
        <p:spPr bwMode="auto">
          <a:xfrm>
            <a:off x="1447800" y="2749550"/>
            <a:ext cx="0" cy="3263900"/>
          </a:xfrm>
          <a:prstGeom prst="line">
            <a:avLst/>
          </a:prstGeom>
          <a:noFill/>
          <a:ln w="12700">
            <a:solidFill>
              <a:schemeClr val="tx1"/>
            </a:solidFill>
            <a:round/>
            <a:headEnd/>
            <a:tailEnd/>
          </a:ln>
        </p:spPr>
        <p:txBody>
          <a:bodyPr wrap="none" anchor="ctr"/>
          <a:lstStyle/>
          <a:p>
            <a:endParaRPr lang="en-US"/>
          </a:p>
        </p:txBody>
      </p:sp>
      <p:sp>
        <p:nvSpPr>
          <p:cNvPr id="21510" name="Line 6"/>
          <p:cNvSpPr>
            <a:spLocks noChangeShapeType="1"/>
          </p:cNvSpPr>
          <p:nvPr/>
        </p:nvSpPr>
        <p:spPr bwMode="auto">
          <a:xfrm flipV="1">
            <a:off x="1454150" y="2432050"/>
            <a:ext cx="825500" cy="317500"/>
          </a:xfrm>
          <a:prstGeom prst="line">
            <a:avLst/>
          </a:prstGeom>
          <a:noFill/>
          <a:ln w="12700">
            <a:solidFill>
              <a:schemeClr val="tx1"/>
            </a:solidFill>
            <a:round/>
            <a:headEnd/>
            <a:tailEnd/>
          </a:ln>
        </p:spPr>
        <p:txBody>
          <a:bodyPr wrap="none" anchor="ctr"/>
          <a:lstStyle/>
          <a:p>
            <a:endParaRPr lang="en-US"/>
          </a:p>
        </p:txBody>
      </p:sp>
      <p:sp>
        <p:nvSpPr>
          <p:cNvPr id="21511" name="Line 7"/>
          <p:cNvSpPr>
            <a:spLocks noChangeShapeType="1"/>
          </p:cNvSpPr>
          <p:nvPr/>
        </p:nvSpPr>
        <p:spPr bwMode="auto">
          <a:xfrm flipH="1" flipV="1">
            <a:off x="3117850" y="2432050"/>
            <a:ext cx="850900" cy="317500"/>
          </a:xfrm>
          <a:prstGeom prst="line">
            <a:avLst/>
          </a:prstGeom>
          <a:noFill/>
          <a:ln w="12700">
            <a:solidFill>
              <a:schemeClr val="tx1"/>
            </a:solidFill>
            <a:round/>
            <a:headEnd/>
            <a:tailEnd/>
          </a:ln>
        </p:spPr>
        <p:txBody>
          <a:bodyPr wrap="none" anchor="ctr"/>
          <a:lstStyle/>
          <a:p>
            <a:endParaRPr lang="en-US"/>
          </a:p>
        </p:txBody>
      </p:sp>
      <p:sp>
        <p:nvSpPr>
          <p:cNvPr id="21512" name="Line 8"/>
          <p:cNvSpPr>
            <a:spLocks noChangeShapeType="1"/>
          </p:cNvSpPr>
          <p:nvPr/>
        </p:nvSpPr>
        <p:spPr bwMode="auto">
          <a:xfrm flipV="1">
            <a:off x="2286000" y="1670050"/>
            <a:ext cx="0" cy="774700"/>
          </a:xfrm>
          <a:prstGeom prst="line">
            <a:avLst/>
          </a:prstGeom>
          <a:noFill/>
          <a:ln w="12700">
            <a:solidFill>
              <a:schemeClr val="tx1"/>
            </a:solidFill>
            <a:round/>
            <a:headEnd/>
            <a:tailEnd/>
          </a:ln>
        </p:spPr>
        <p:txBody>
          <a:bodyPr wrap="none" anchor="ctr"/>
          <a:lstStyle/>
          <a:p>
            <a:endParaRPr lang="en-US"/>
          </a:p>
        </p:txBody>
      </p:sp>
      <p:sp>
        <p:nvSpPr>
          <p:cNvPr id="21513" name="Line 9"/>
          <p:cNvSpPr>
            <a:spLocks noChangeShapeType="1"/>
          </p:cNvSpPr>
          <p:nvPr/>
        </p:nvSpPr>
        <p:spPr bwMode="auto">
          <a:xfrm flipV="1">
            <a:off x="3124200" y="1670050"/>
            <a:ext cx="0" cy="774700"/>
          </a:xfrm>
          <a:prstGeom prst="line">
            <a:avLst/>
          </a:prstGeom>
          <a:noFill/>
          <a:ln w="12700">
            <a:solidFill>
              <a:schemeClr val="tx1"/>
            </a:solidFill>
            <a:round/>
            <a:headEnd/>
            <a:tailEnd/>
          </a:ln>
        </p:spPr>
        <p:txBody>
          <a:bodyPr wrap="none" anchor="ctr"/>
          <a:lstStyle/>
          <a:p>
            <a:endParaRPr lang="en-US"/>
          </a:p>
        </p:txBody>
      </p:sp>
      <p:sp>
        <p:nvSpPr>
          <p:cNvPr id="21514" name="Rectangle 10"/>
          <p:cNvSpPr>
            <a:spLocks noChangeArrowheads="1"/>
          </p:cNvSpPr>
          <p:nvPr/>
        </p:nvSpPr>
        <p:spPr bwMode="auto">
          <a:xfrm>
            <a:off x="1454150" y="2984500"/>
            <a:ext cx="2501900" cy="3035300"/>
          </a:xfrm>
          <a:prstGeom prst="rect">
            <a:avLst/>
          </a:prstGeom>
          <a:solidFill>
            <a:srgbClr val="93AEFD"/>
          </a:solidFill>
          <a:ln w="12700">
            <a:solidFill>
              <a:schemeClr val="tx1"/>
            </a:solidFill>
            <a:miter lim="800000"/>
            <a:headEnd/>
            <a:tailEnd/>
          </a:ln>
        </p:spPr>
        <p:txBody>
          <a:bodyPr wrap="none" anchor="ctr"/>
          <a:lstStyle/>
          <a:p>
            <a:endParaRPr lang="th-TH"/>
          </a:p>
        </p:txBody>
      </p:sp>
      <p:sp>
        <p:nvSpPr>
          <p:cNvPr id="21515" name="Oval 11"/>
          <p:cNvSpPr>
            <a:spLocks noChangeArrowheads="1"/>
          </p:cNvSpPr>
          <p:nvPr/>
        </p:nvSpPr>
        <p:spPr bwMode="auto">
          <a:xfrm>
            <a:off x="1981200" y="3581400"/>
            <a:ext cx="609600" cy="609600"/>
          </a:xfrm>
          <a:prstGeom prst="ellipse">
            <a:avLst/>
          </a:prstGeom>
          <a:noFill/>
          <a:ln w="12700">
            <a:noFill/>
            <a:round/>
            <a:headEnd/>
            <a:tailEnd/>
          </a:ln>
        </p:spPr>
        <p:txBody>
          <a:bodyPr wrap="none" anchor="ctr"/>
          <a:lstStyle/>
          <a:p>
            <a:endParaRPr lang="th-TH"/>
          </a:p>
        </p:txBody>
      </p:sp>
      <p:sp>
        <p:nvSpPr>
          <p:cNvPr id="21516" name="Oval 12"/>
          <p:cNvSpPr>
            <a:spLocks noChangeArrowheads="1"/>
          </p:cNvSpPr>
          <p:nvPr/>
        </p:nvSpPr>
        <p:spPr bwMode="auto">
          <a:xfrm>
            <a:off x="2368550" y="3435350"/>
            <a:ext cx="673100" cy="673100"/>
          </a:xfrm>
          <a:prstGeom prst="ellipse">
            <a:avLst/>
          </a:prstGeom>
          <a:solidFill>
            <a:schemeClr val="bg1"/>
          </a:solidFill>
          <a:ln w="12700">
            <a:solidFill>
              <a:schemeClr val="tx1"/>
            </a:solidFill>
            <a:round/>
            <a:headEnd/>
            <a:tailEnd/>
          </a:ln>
        </p:spPr>
        <p:txBody>
          <a:bodyPr wrap="none" anchor="ctr"/>
          <a:lstStyle/>
          <a:p>
            <a:endParaRPr lang="th-TH"/>
          </a:p>
        </p:txBody>
      </p:sp>
      <p:sp>
        <p:nvSpPr>
          <p:cNvPr id="21517" name="Rectangle 13"/>
          <p:cNvSpPr>
            <a:spLocks noChangeArrowheads="1"/>
          </p:cNvSpPr>
          <p:nvPr/>
        </p:nvSpPr>
        <p:spPr bwMode="auto">
          <a:xfrm>
            <a:off x="2500313" y="3476625"/>
            <a:ext cx="474662" cy="576263"/>
          </a:xfrm>
          <a:prstGeom prst="rect">
            <a:avLst/>
          </a:prstGeom>
          <a:noFill/>
          <a:ln w="12700">
            <a:noFill/>
            <a:miter lim="800000"/>
            <a:headEnd/>
            <a:tailEnd/>
          </a:ln>
        </p:spPr>
        <p:txBody>
          <a:bodyPr wrap="none" lIns="90488" tIns="44450" rIns="90488" bIns="44450">
            <a:spAutoFit/>
          </a:bodyPr>
          <a:lstStyle/>
          <a:p>
            <a:pPr eaLnBrk="0" hangingPunct="0"/>
            <a:r>
              <a:rPr lang="en-GB" sz="3200" b="1"/>
              <a:t>D</a:t>
            </a:r>
            <a:endParaRPr lang="en-GB" sz="3200" b="1">
              <a:latin typeface="Times New Roman" pitchFamily="18" charset="0"/>
            </a:endParaRPr>
          </a:p>
        </p:txBody>
      </p:sp>
      <p:sp>
        <p:nvSpPr>
          <p:cNvPr id="21518" name="Rectangle 14"/>
          <p:cNvSpPr>
            <a:spLocks noChangeArrowheads="1"/>
          </p:cNvSpPr>
          <p:nvPr/>
        </p:nvSpPr>
        <p:spPr bwMode="auto">
          <a:xfrm>
            <a:off x="2500313" y="4695825"/>
            <a:ext cx="452437" cy="576263"/>
          </a:xfrm>
          <a:prstGeom prst="rect">
            <a:avLst/>
          </a:prstGeom>
          <a:noFill/>
          <a:ln w="12700">
            <a:noFill/>
            <a:miter lim="800000"/>
            <a:headEnd/>
            <a:tailEnd/>
          </a:ln>
        </p:spPr>
        <p:txBody>
          <a:bodyPr wrap="none" lIns="90488" tIns="44450" rIns="90488" bIns="44450">
            <a:spAutoFit/>
          </a:bodyPr>
          <a:lstStyle/>
          <a:p>
            <a:pPr eaLnBrk="0" hangingPunct="0"/>
            <a:r>
              <a:rPr lang="en-GB" sz="3200" b="1"/>
              <a:t>V</a:t>
            </a:r>
            <a:endParaRPr lang="en-GB" sz="3200" b="1">
              <a:latin typeface="Times New Roman" pitchFamily="18" charset="0"/>
            </a:endParaRPr>
          </a:p>
        </p:txBody>
      </p:sp>
      <p:sp>
        <p:nvSpPr>
          <p:cNvPr id="21519" name="Rectangle 15"/>
          <p:cNvSpPr>
            <a:spLocks noChangeArrowheads="1"/>
          </p:cNvSpPr>
          <p:nvPr/>
        </p:nvSpPr>
        <p:spPr bwMode="auto">
          <a:xfrm>
            <a:off x="5395913" y="3200400"/>
            <a:ext cx="1793875" cy="1736725"/>
          </a:xfrm>
          <a:prstGeom prst="rect">
            <a:avLst/>
          </a:prstGeom>
          <a:noFill/>
          <a:ln w="12700">
            <a:noFill/>
            <a:miter lim="800000"/>
            <a:headEnd/>
            <a:tailEnd/>
          </a:ln>
        </p:spPr>
        <p:txBody>
          <a:bodyPr wrap="none" lIns="90488" tIns="44450" rIns="90488" bIns="44450">
            <a:spAutoFit/>
          </a:bodyPr>
          <a:lstStyle/>
          <a:p>
            <a:pPr eaLnBrk="0" hangingPunct="0"/>
            <a:r>
              <a:rPr lang="en-GB" sz="3600" b="1"/>
              <a:t>C = D/V</a:t>
            </a:r>
          </a:p>
          <a:p>
            <a:pPr eaLnBrk="0" hangingPunct="0"/>
            <a:endParaRPr lang="en-GB" sz="3600" b="1"/>
          </a:p>
          <a:p>
            <a:pPr eaLnBrk="0" hangingPunct="0"/>
            <a:r>
              <a:rPr lang="en-GB" sz="3600" b="1"/>
              <a:t>V = D/C</a:t>
            </a:r>
          </a:p>
        </p:txBody>
      </p:sp>
      <p:pic>
        <p:nvPicPr>
          <p:cNvPr id="16"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404813"/>
            <a:ext cx="8382000" cy="1104900"/>
          </a:xfrm>
          <a:prstGeom prst="rect">
            <a:avLst/>
          </a:prstGeom>
          <a:noFill/>
        </p:spPr>
        <p:txBody>
          <a:bodyPr lIns="90488" tIns="44450" rIns="90488" bIns="44450" anchor="b"/>
          <a:lstStyle/>
          <a:p>
            <a:pPr algn="ctr">
              <a:defRPr/>
            </a:pPr>
            <a:r>
              <a:rPr lang="en-GB" sz="4000" b="1" dirty="0">
                <a:solidFill>
                  <a:srgbClr val="C00000"/>
                </a:solidFill>
                <a:latin typeface="Browallia New" pitchFamily="34" charset="-34"/>
                <a:ea typeface="+mj-ea"/>
                <a:cs typeface="Browallia New" pitchFamily="34" charset="-34"/>
              </a:rPr>
              <a:t>Volume of distribution - an example</a:t>
            </a:r>
          </a:p>
        </p:txBody>
      </p:sp>
      <p:sp>
        <p:nvSpPr>
          <p:cNvPr id="22531" name="Line 3"/>
          <p:cNvSpPr>
            <a:spLocks noChangeShapeType="1"/>
          </p:cNvSpPr>
          <p:nvPr/>
        </p:nvSpPr>
        <p:spPr bwMode="auto">
          <a:xfrm>
            <a:off x="3733800" y="2978150"/>
            <a:ext cx="0" cy="3263900"/>
          </a:xfrm>
          <a:prstGeom prst="line">
            <a:avLst/>
          </a:prstGeom>
          <a:noFill/>
          <a:ln w="12700">
            <a:solidFill>
              <a:schemeClr val="tx1"/>
            </a:solidFill>
            <a:round/>
            <a:headEnd/>
            <a:tailEnd/>
          </a:ln>
        </p:spPr>
        <p:txBody>
          <a:bodyPr wrap="none" anchor="ctr"/>
          <a:lstStyle/>
          <a:p>
            <a:endParaRPr lang="en-US"/>
          </a:p>
        </p:txBody>
      </p:sp>
      <p:sp>
        <p:nvSpPr>
          <p:cNvPr id="22532" name="Line 4"/>
          <p:cNvSpPr>
            <a:spLocks noChangeShapeType="1"/>
          </p:cNvSpPr>
          <p:nvPr/>
        </p:nvSpPr>
        <p:spPr bwMode="auto">
          <a:xfrm flipH="1">
            <a:off x="1212850" y="6248400"/>
            <a:ext cx="2527300" cy="0"/>
          </a:xfrm>
          <a:prstGeom prst="line">
            <a:avLst/>
          </a:prstGeom>
          <a:noFill/>
          <a:ln w="12700">
            <a:solidFill>
              <a:schemeClr val="tx1"/>
            </a:solidFill>
            <a:round/>
            <a:headEnd/>
            <a:tailEnd/>
          </a:ln>
        </p:spPr>
        <p:txBody>
          <a:bodyPr wrap="none" anchor="ctr"/>
          <a:lstStyle/>
          <a:p>
            <a:endParaRPr lang="en-US"/>
          </a:p>
        </p:txBody>
      </p:sp>
      <p:sp>
        <p:nvSpPr>
          <p:cNvPr id="22533" name="Line 5"/>
          <p:cNvSpPr>
            <a:spLocks noChangeShapeType="1"/>
          </p:cNvSpPr>
          <p:nvPr/>
        </p:nvSpPr>
        <p:spPr bwMode="auto">
          <a:xfrm>
            <a:off x="1219200" y="2978150"/>
            <a:ext cx="0" cy="3263900"/>
          </a:xfrm>
          <a:prstGeom prst="line">
            <a:avLst/>
          </a:prstGeom>
          <a:noFill/>
          <a:ln w="12700">
            <a:solidFill>
              <a:schemeClr val="tx1"/>
            </a:solidFill>
            <a:round/>
            <a:headEnd/>
            <a:tailEnd/>
          </a:ln>
        </p:spPr>
        <p:txBody>
          <a:bodyPr wrap="none" anchor="ctr"/>
          <a:lstStyle/>
          <a:p>
            <a:endParaRPr lang="en-US"/>
          </a:p>
        </p:txBody>
      </p:sp>
      <p:sp>
        <p:nvSpPr>
          <p:cNvPr id="22534" name="Line 6"/>
          <p:cNvSpPr>
            <a:spLocks noChangeShapeType="1"/>
          </p:cNvSpPr>
          <p:nvPr/>
        </p:nvSpPr>
        <p:spPr bwMode="auto">
          <a:xfrm flipV="1">
            <a:off x="1225550" y="2660650"/>
            <a:ext cx="825500" cy="317500"/>
          </a:xfrm>
          <a:prstGeom prst="line">
            <a:avLst/>
          </a:prstGeom>
          <a:noFill/>
          <a:ln w="12700">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flipH="1" flipV="1">
            <a:off x="2889250" y="2660650"/>
            <a:ext cx="850900" cy="317500"/>
          </a:xfrm>
          <a:prstGeom prst="line">
            <a:avLst/>
          </a:prstGeom>
          <a:noFill/>
          <a:ln w="12700">
            <a:solidFill>
              <a:schemeClr val="tx1"/>
            </a:solidFill>
            <a:round/>
            <a:headEnd/>
            <a:tailEnd/>
          </a:ln>
        </p:spPr>
        <p:txBody>
          <a:bodyPr wrap="none" anchor="ctr"/>
          <a:lstStyle/>
          <a:p>
            <a:endParaRPr lang="en-US"/>
          </a:p>
        </p:txBody>
      </p:sp>
      <p:sp>
        <p:nvSpPr>
          <p:cNvPr id="22536" name="Line 8"/>
          <p:cNvSpPr>
            <a:spLocks noChangeShapeType="1"/>
          </p:cNvSpPr>
          <p:nvPr/>
        </p:nvSpPr>
        <p:spPr bwMode="auto">
          <a:xfrm flipV="1">
            <a:off x="2057400" y="1898650"/>
            <a:ext cx="0" cy="774700"/>
          </a:xfrm>
          <a:prstGeom prst="line">
            <a:avLst/>
          </a:prstGeom>
          <a:noFill/>
          <a:ln w="12700">
            <a:solidFill>
              <a:schemeClr val="tx1"/>
            </a:solidFill>
            <a:round/>
            <a:headEnd/>
            <a:tailEnd/>
          </a:ln>
        </p:spPr>
        <p:txBody>
          <a:bodyPr wrap="none" anchor="ctr"/>
          <a:lstStyle/>
          <a:p>
            <a:endParaRPr lang="en-US"/>
          </a:p>
        </p:txBody>
      </p:sp>
      <p:sp>
        <p:nvSpPr>
          <p:cNvPr id="22537" name="Line 9"/>
          <p:cNvSpPr>
            <a:spLocks noChangeShapeType="1"/>
          </p:cNvSpPr>
          <p:nvPr/>
        </p:nvSpPr>
        <p:spPr bwMode="auto">
          <a:xfrm flipV="1">
            <a:off x="2895600" y="1898650"/>
            <a:ext cx="0" cy="774700"/>
          </a:xfrm>
          <a:prstGeom prst="line">
            <a:avLst/>
          </a:prstGeom>
          <a:noFill/>
          <a:ln w="12700">
            <a:solidFill>
              <a:schemeClr val="tx1"/>
            </a:solidFill>
            <a:round/>
            <a:headEnd/>
            <a:tailEnd/>
          </a:ln>
        </p:spPr>
        <p:txBody>
          <a:bodyPr wrap="none" anchor="ctr"/>
          <a:lstStyle/>
          <a:p>
            <a:endParaRPr lang="en-US"/>
          </a:p>
        </p:txBody>
      </p:sp>
      <p:sp>
        <p:nvSpPr>
          <p:cNvPr id="22538" name="Rectangle 10"/>
          <p:cNvSpPr>
            <a:spLocks noChangeArrowheads="1"/>
          </p:cNvSpPr>
          <p:nvPr/>
        </p:nvSpPr>
        <p:spPr bwMode="auto">
          <a:xfrm>
            <a:off x="1225550" y="3206750"/>
            <a:ext cx="2501900" cy="3035300"/>
          </a:xfrm>
          <a:prstGeom prst="rect">
            <a:avLst/>
          </a:prstGeom>
          <a:solidFill>
            <a:srgbClr val="93AEFD"/>
          </a:solidFill>
          <a:ln w="12700">
            <a:solidFill>
              <a:schemeClr val="tx1"/>
            </a:solidFill>
            <a:miter lim="800000"/>
            <a:headEnd/>
            <a:tailEnd/>
          </a:ln>
        </p:spPr>
        <p:txBody>
          <a:bodyPr wrap="none" anchor="ctr"/>
          <a:lstStyle/>
          <a:p>
            <a:endParaRPr lang="th-TH"/>
          </a:p>
        </p:txBody>
      </p:sp>
      <p:sp>
        <p:nvSpPr>
          <p:cNvPr id="22539" name="Oval 11"/>
          <p:cNvSpPr>
            <a:spLocks noChangeArrowheads="1"/>
          </p:cNvSpPr>
          <p:nvPr/>
        </p:nvSpPr>
        <p:spPr bwMode="auto">
          <a:xfrm>
            <a:off x="1752600" y="3810000"/>
            <a:ext cx="609600" cy="609600"/>
          </a:xfrm>
          <a:prstGeom prst="ellipse">
            <a:avLst/>
          </a:prstGeom>
          <a:noFill/>
          <a:ln w="12700">
            <a:noFill/>
            <a:round/>
            <a:headEnd/>
            <a:tailEnd/>
          </a:ln>
        </p:spPr>
        <p:txBody>
          <a:bodyPr wrap="none" anchor="ctr"/>
          <a:lstStyle/>
          <a:p>
            <a:endParaRPr lang="th-TH"/>
          </a:p>
        </p:txBody>
      </p:sp>
      <p:sp>
        <p:nvSpPr>
          <p:cNvPr id="22540" name="Oval 12"/>
          <p:cNvSpPr>
            <a:spLocks noChangeArrowheads="1"/>
          </p:cNvSpPr>
          <p:nvPr/>
        </p:nvSpPr>
        <p:spPr bwMode="auto">
          <a:xfrm>
            <a:off x="2139950" y="3663950"/>
            <a:ext cx="673100" cy="673100"/>
          </a:xfrm>
          <a:prstGeom prst="ellipse">
            <a:avLst/>
          </a:prstGeom>
          <a:solidFill>
            <a:schemeClr val="bg1"/>
          </a:solidFill>
          <a:ln w="12700">
            <a:solidFill>
              <a:schemeClr val="tx1"/>
            </a:solidFill>
            <a:round/>
            <a:headEnd/>
            <a:tailEnd/>
          </a:ln>
        </p:spPr>
        <p:txBody>
          <a:bodyPr wrap="none" anchor="ctr"/>
          <a:lstStyle/>
          <a:p>
            <a:endParaRPr lang="th-TH"/>
          </a:p>
        </p:txBody>
      </p:sp>
      <p:sp>
        <p:nvSpPr>
          <p:cNvPr id="22541" name="Rectangle 13"/>
          <p:cNvSpPr>
            <a:spLocks noChangeArrowheads="1"/>
          </p:cNvSpPr>
          <p:nvPr/>
        </p:nvSpPr>
        <p:spPr bwMode="auto">
          <a:xfrm>
            <a:off x="2271713" y="3705225"/>
            <a:ext cx="474662" cy="576263"/>
          </a:xfrm>
          <a:prstGeom prst="rect">
            <a:avLst/>
          </a:prstGeom>
          <a:noFill/>
          <a:ln w="12700">
            <a:noFill/>
            <a:miter lim="800000"/>
            <a:headEnd/>
            <a:tailEnd/>
          </a:ln>
        </p:spPr>
        <p:txBody>
          <a:bodyPr wrap="none" lIns="90488" tIns="44450" rIns="90488" bIns="44450">
            <a:spAutoFit/>
          </a:bodyPr>
          <a:lstStyle/>
          <a:p>
            <a:pPr eaLnBrk="0" hangingPunct="0"/>
            <a:r>
              <a:rPr lang="en-GB" sz="3200" b="1"/>
              <a:t>D</a:t>
            </a:r>
          </a:p>
        </p:txBody>
      </p:sp>
      <p:sp>
        <p:nvSpPr>
          <p:cNvPr id="22542" name="Rectangle 14"/>
          <p:cNvSpPr>
            <a:spLocks noChangeArrowheads="1"/>
          </p:cNvSpPr>
          <p:nvPr/>
        </p:nvSpPr>
        <p:spPr bwMode="auto">
          <a:xfrm>
            <a:off x="2271713" y="4924425"/>
            <a:ext cx="452437" cy="576263"/>
          </a:xfrm>
          <a:prstGeom prst="rect">
            <a:avLst/>
          </a:prstGeom>
          <a:noFill/>
          <a:ln w="12700">
            <a:noFill/>
            <a:miter lim="800000"/>
            <a:headEnd/>
            <a:tailEnd/>
          </a:ln>
        </p:spPr>
        <p:txBody>
          <a:bodyPr wrap="none" lIns="90488" tIns="44450" rIns="90488" bIns="44450">
            <a:spAutoFit/>
          </a:bodyPr>
          <a:lstStyle/>
          <a:p>
            <a:pPr eaLnBrk="0" hangingPunct="0"/>
            <a:r>
              <a:rPr lang="en-GB" sz="3200" b="1"/>
              <a:t>V</a:t>
            </a:r>
            <a:endParaRPr lang="en-GB" sz="3200" b="1">
              <a:latin typeface="Times New Roman" pitchFamily="18" charset="0"/>
            </a:endParaRPr>
          </a:p>
        </p:txBody>
      </p:sp>
      <p:sp>
        <p:nvSpPr>
          <p:cNvPr id="22543" name="Rectangle 15"/>
          <p:cNvSpPr>
            <a:spLocks noChangeArrowheads="1"/>
          </p:cNvSpPr>
          <p:nvPr/>
        </p:nvSpPr>
        <p:spPr bwMode="auto">
          <a:xfrm>
            <a:off x="4329113" y="2590800"/>
            <a:ext cx="2954337" cy="3106738"/>
          </a:xfrm>
          <a:prstGeom prst="rect">
            <a:avLst/>
          </a:prstGeom>
          <a:noFill/>
          <a:ln w="12700">
            <a:noFill/>
            <a:miter lim="800000"/>
            <a:headEnd/>
            <a:tailEnd/>
          </a:ln>
        </p:spPr>
        <p:txBody>
          <a:bodyPr wrap="none" lIns="90488" tIns="44450" rIns="90488" bIns="44450">
            <a:spAutoFit/>
          </a:bodyPr>
          <a:lstStyle/>
          <a:p>
            <a:pPr eaLnBrk="0" hangingPunct="0"/>
            <a:r>
              <a:rPr lang="en-GB" sz="3600" b="1">
                <a:latin typeface="Browallia New" pitchFamily="34" charset="-34"/>
                <a:cs typeface="Browallia New" pitchFamily="34" charset="-34"/>
              </a:rPr>
              <a:t>D = 50 mg</a:t>
            </a:r>
          </a:p>
          <a:p>
            <a:pPr eaLnBrk="0" hangingPunct="0"/>
            <a:r>
              <a:rPr lang="en-GB" sz="3600" b="1">
                <a:latin typeface="Browallia New" pitchFamily="34" charset="-34"/>
                <a:cs typeface="Browallia New" pitchFamily="34" charset="-34"/>
              </a:rPr>
              <a:t>C = 2.5 mg/L</a:t>
            </a:r>
          </a:p>
          <a:p>
            <a:pPr eaLnBrk="0" hangingPunct="0"/>
            <a:endParaRPr lang="en-GB" sz="1600" b="1">
              <a:latin typeface="Browallia New" pitchFamily="34" charset="-34"/>
              <a:cs typeface="Browallia New" pitchFamily="34" charset="-34"/>
            </a:endParaRPr>
          </a:p>
          <a:p>
            <a:pPr eaLnBrk="0" hangingPunct="0"/>
            <a:r>
              <a:rPr lang="en-GB" sz="3600" b="1">
                <a:latin typeface="Browallia New" pitchFamily="34" charset="-34"/>
                <a:cs typeface="Browallia New" pitchFamily="34" charset="-34"/>
              </a:rPr>
              <a:t>V = D/C</a:t>
            </a:r>
          </a:p>
          <a:p>
            <a:pPr eaLnBrk="0" hangingPunct="0"/>
            <a:r>
              <a:rPr lang="en-GB" sz="3600" b="1">
                <a:latin typeface="Browallia New" pitchFamily="34" charset="-34"/>
                <a:cs typeface="Browallia New" pitchFamily="34" charset="-34"/>
              </a:rPr>
              <a:t>    = 50mg / 2.5mg/L</a:t>
            </a:r>
          </a:p>
          <a:p>
            <a:pPr eaLnBrk="0" hangingPunct="0"/>
            <a:r>
              <a:rPr lang="en-GB" sz="3600" b="1">
                <a:latin typeface="Browallia New" pitchFamily="34" charset="-34"/>
                <a:cs typeface="Browallia New" pitchFamily="34" charset="-34"/>
              </a:rPr>
              <a:t>    = 20 Litres</a:t>
            </a:r>
          </a:p>
        </p:txBody>
      </p:sp>
      <p:pic>
        <p:nvPicPr>
          <p:cNvPr id="16"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47813" y="2781300"/>
            <a:ext cx="1828800" cy="2514600"/>
          </a:xfrm>
          <a:prstGeom prst="rect">
            <a:avLst/>
          </a:prstGeom>
          <a:solidFill>
            <a:srgbClr val="00FFFF"/>
          </a:solidFill>
          <a:ln w="9525">
            <a:solidFill>
              <a:schemeClr val="accent1"/>
            </a:solidFill>
            <a:miter lim="800000"/>
            <a:headEnd/>
            <a:tailEnd/>
          </a:ln>
        </p:spPr>
        <p:txBody>
          <a:bodyPr wrap="none" anchor="ctr"/>
          <a:lstStyle/>
          <a:p>
            <a:pPr algn="ctr" eaLnBrk="0" hangingPunct="0"/>
            <a:endParaRPr lang="th-TH" sz="2400">
              <a:latin typeface="Times New Roman" pitchFamily="18" charset="0"/>
            </a:endParaRPr>
          </a:p>
        </p:txBody>
      </p:sp>
      <p:sp>
        <p:nvSpPr>
          <p:cNvPr id="2053" name="Line 3"/>
          <p:cNvSpPr>
            <a:spLocks noChangeShapeType="1"/>
          </p:cNvSpPr>
          <p:nvPr/>
        </p:nvSpPr>
        <p:spPr bwMode="auto">
          <a:xfrm>
            <a:off x="1547813" y="2324100"/>
            <a:ext cx="0" cy="2971800"/>
          </a:xfrm>
          <a:prstGeom prst="line">
            <a:avLst/>
          </a:prstGeom>
          <a:noFill/>
          <a:ln w="76200">
            <a:solidFill>
              <a:schemeClr val="accent1"/>
            </a:solidFill>
            <a:round/>
            <a:headEnd/>
            <a:tailEnd/>
          </a:ln>
        </p:spPr>
        <p:txBody>
          <a:bodyPr wrap="none" anchor="ctr"/>
          <a:lstStyle/>
          <a:p>
            <a:endParaRPr lang="en-US"/>
          </a:p>
        </p:txBody>
      </p:sp>
      <p:sp>
        <p:nvSpPr>
          <p:cNvPr id="2054" name="Line 4"/>
          <p:cNvSpPr>
            <a:spLocks noChangeShapeType="1"/>
          </p:cNvSpPr>
          <p:nvPr/>
        </p:nvSpPr>
        <p:spPr bwMode="auto">
          <a:xfrm>
            <a:off x="3376613" y="2324100"/>
            <a:ext cx="0" cy="2971800"/>
          </a:xfrm>
          <a:prstGeom prst="line">
            <a:avLst/>
          </a:prstGeom>
          <a:noFill/>
          <a:ln w="76200">
            <a:solidFill>
              <a:schemeClr val="accent1"/>
            </a:solidFill>
            <a:round/>
            <a:headEnd/>
            <a:tailEnd/>
          </a:ln>
        </p:spPr>
        <p:txBody>
          <a:bodyPr wrap="none" anchor="ctr"/>
          <a:lstStyle/>
          <a:p>
            <a:endParaRPr lang="en-US"/>
          </a:p>
        </p:txBody>
      </p:sp>
      <p:sp>
        <p:nvSpPr>
          <p:cNvPr id="2055" name="Line 5"/>
          <p:cNvSpPr>
            <a:spLocks noChangeShapeType="1"/>
          </p:cNvSpPr>
          <p:nvPr/>
        </p:nvSpPr>
        <p:spPr bwMode="auto">
          <a:xfrm>
            <a:off x="1547813" y="5295900"/>
            <a:ext cx="1828800" cy="0"/>
          </a:xfrm>
          <a:prstGeom prst="line">
            <a:avLst/>
          </a:prstGeom>
          <a:noFill/>
          <a:ln w="76200">
            <a:solidFill>
              <a:schemeClr val="accent1"/>
            </a:solidFill>
            <a:round/>
            <a:headEnd/>
            <a:tailEnd/>
          </a:ln>
        </p:spPr>
        <p:txBody>
          <a:bodyPr wrap="none" anchor="ctr"/>
          <a:lstStyle/>
          <a:p>
            <a:endParaRPr lang="en-US"/>
          </a:p>
        </p:txBody>
      </p:sp>
      <p:sp>
        <p:nvSpPr>
          <p:cNvPr id="2056" name="Oval 6"/>
          <p:cNvSpPr>
            <a:spLocks noChangeArrowheads="1"/>
          </p:cNvSpPr>
          <p:nvPr/>
        </p:nvSpPr>
        <p:spPr bwMode="auto">
          <a:xfrm>
            <a:off x="1547813" y="2171700"/>
            <a:ext cx="1828800" cy="304800"/>
          </a:xfrm>
          <a:prstGeom prst="ellipse">
            <a:avLst/>
          </a:prstGeom>
          <a:noFill/>
          <a:ln w="76200">
            <a:solidFill>
              <a:schemeClr val="accent1"/>
            </a:solidFill>
            <a:round/>
            <a:headEnd/>
            <a:tailEnd/>
          </a:ln>
        </p:spPr>
        <p:txBody>
          <a:bodyPr wrap="none" anchor="ctr"/>
          <a:lstStyle/>
          <a:p>
            <a:endParaRPr lang="th-TH"/>
          </a:p>
        </p:txBody>
      </p:sp>
      <p:sp>
        <p:nvSpPr>
          <p:cNvPr id="7" name="Oval 7"/>
          <p:cNvSpPr>
            <a:spLocks noChangeArrowheads="1"/>
          </p:cNvSpPr>
          <p:nvPr/>
        </p:nvSpPr>
        <p:spPr bwMode="auto">
          <a:xfrm>
            <a:off x="2309813" y="41529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8" name="Oval 8"/>
          <p:cNvSpPr>
            <a:spLocks noChangeArrowheads="1"/>
          </p:cNvSpPr>
          <p:nvPr/>
        </p:nvSpPr>
        <p:spPr bwMode="auto">
          <a:xfrm>
            <a:off x="2386013" y="36195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9" name="Oval 9"/>
          <p:cNvSpPr>
            <a:spLocks noChangeArrowheads="1"/>
          </p:cNvSpPr>
          <p:nvPr/>
        </p:nvSpPr>
        <p:spPr bwMode="auto">
          <a:xfrm>
            <a:off x="1928813" y="30861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0" name="Oval 10"/>
          <p:cNvSpPr>
            <a:spLocks noChangeArrowheads="1"/>
          </p:cNvSpPr>
          <p:nvPr/>
        </p:nvSpPr>
        <p:spPr bwMode="auto">
          <a:xfrm>
            <a:off x="2690813" y="32385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1" name="Oval 11"/>
          <p:cNvSpPr>
            <a:spLocks noChangeArrowheads="1"/>
          </p:cNvSpPr>
          <p:nvPr/>
        </p:nvSpPr>
        <p:spPr bwMode="auto">
          <a:xfrm>
            <a:off x="1852613" y="38481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2" name="Oval 12"/>
          <p:cNvSpPr>
            <a:spLocks noChangeArrowheads="1"/>
          </p:cNvSpPr>
          <p:nvPr/>
        </p:nvSpPr>
        <p:spPr bwMode="auto">
          <a:xfrm>
            <a:off x="1776413" y="48387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3" name="Oval 13"/>
          <p:cNvSpPr>
            <a:spLocks noChangeArrowheads="1"/>
          </p:cNvSpPr>
          <p:nvPr/>
        </p:nvSpPr>
        <p:spPr bwMode="auto">
          <a:xfrm>
            <a:off x="2843213" y="44577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4" name="Oval 14"/>
          <p:cNvSpPr>
            <a:spLocks noChangeArrowheads="1"/>
          </p:cNvSpPr>
          <p:nvPr/>
        </p:nvSpPr>
        <p:spPr bwMode="auto">
          <a:xfrm>
            <a:off x="2843213" y="48387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5" name="Oval 15"/>
          <p:cNvSpPr>
            <a:spLocks noChangeArrowheads="1"/>
          </p:cNvSpPr>
          <p:nvPr/>
        </p:nvSpPr>
        <p:spPr bwMode="auto">
          <a:xfrm>
            <a:off x="1776413" y="43815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6" name="Oval 16"/>
          <p:cNvSpPr>
            <a:spLocks noChangeArrowheads="1"/>
          </p:cNvSpPr>
          <p:nvPr/>
        </p:nvSpPr>
        <p:spPr bwMode="auto">
          <a:xfrm>
            <a:off x="2843213" y="37719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7" name="Oval 17"/>
          <p:cNvSpPr>
            <a:spLocks noChangeArrowheads="1"/>
          </p:cNvSpPr>
          <p:nvPr/>
        </p:nvSpPr>
        <p:spPr bwMode="auto">
          <a:xfrm>
            <a:off x="2309813" y="4686300"/>
            <a:ext cx="152400" cy="152400"/>
          </a:xfrm>
          <a:prstGeom prst="ellipse">
            <a:avLst/>
          </a:prstGeom>
          <a:solidFill>
            <a:srgbClr val="FF0000"/>
          </a:solidFill>
          <a:ln w="9525">
            <a:solidFill>
              <a:schemeClr val="tx1"/>
            </a:solidFill>
            <a:round/>
            <a:headEnd/>
            <a:tailEnd/>
          </a:ln>
        </p:spPr>
        <p:txBody>
          <a:bodyPr wrap="none" anchor="ctr"/>
          <a:lstStyle/>
          <a:p>
            <a:endParaRPr lang="th-TH"/>
          </a:p>
        </p:txBody>
      </p:sp>
      <p:sp>
        <p:nvSpPr>
          <p:cNvPr id="18" name="Text Box 18"/>
          <p:cNvSpPr txBox="1">
            <a:spLocks noChangeArrowheads="1"/>
          </p:cNvSpPr>
          <p:nvPr/>
        </p:nvSpPr>
        <p:spPr bwMode="auto">
          <a:xfrm>
            <a:off x="3681413" y="2019300"/>
            <a:ext cx="4575175" cy="831850"/>
          </a:xfrm>
          <a:prstGeom prst="rect">
            <a:avLst/>
          </a:prstGeom>
          <a:noFill/>
          <a:ln w="9525">
            <a:solidFill>
              <a:schemeClr val="bg1"/>
            </a:solidFill>
            <a:miter lim="800000"/>
            <a:headEnd/>
            <a:tailEnd/>
          </a:ln>
        </p:spPr>
        <p:txBody>
          <a:bodyPr wrap="none">
            <a:spAutoFit/>
          </a:bodyPr>
          <a:lstStyle/>
          <a:p>
            <a:pPr eaLnBrk="0" hangingPunct="0"/>
            <a:r>
              <a:rPr lang="en-US" sz="2400" b="1"/>
              <a:t>What is the volume of water in</a:t>
            </a:r>
          </a:p>
          <a:p>
            <a:pPr eaLnBrk="0" hangingPunct="0"/>
            <a:r>
              <a:rPr lang="en-US" sz="2400" b="1"/>
              <a:t>the beaker?</a:t>
            </a:r>
            <a:endParaRPr lang="en-US" sz="2400">
              <a:latin typeface="Times New Roman" pitchFamily="18" charset="0"/>
            </a:endParaRPr>
          </a:p>
        </p:txBody>
      </p:sp>
      <p:graphicFrame>
        <p:nvGraphicFramePr>
          <p:cNvPr id="19" name="Object 19"/>
          <p:cNvGraphicFramePr>
            <a:graphicFrameLocks noChangeAspect="1"/>
          </p:cNvGraphicFramePr>
          <p:nvPr/>
        </p:nvGraphicFramePr>
        <p:xfrm>
          <a:off x="3681413" y="3162300"/>
          <a:ext cx="3810000" cy="963613"/>
        </p:xfrm>
        <a:graphic>
          <a:graphicData uri="http://schemas.openxmlformats.org/presentationml/2006/ole">
            <mc:AlternateContent xmlns:mc="http://schemas.openxmlformats.org/markup-compatibility/2006">
              <mc:Choice xmlns:v="urn:schemas-microsoft-com:vml" Requires="v">
                <p:oleObj spid="_x0000_s4098" name="Equation" r:id="rId2" imgW="1549080" imgH="393480" progId="Equation.3">
                  <p:embed/>
                </p:oleObj>
              </mc:Choice>
              <mc:Fallback>
                <p:oleObj name="Equation" r:id="rId2" imgW="1549080" imgH="393480" progId="Equation.3">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13" y="3162300"/>
                        <a:ext cx="3810000" cy="963613"/>
                      </a:xfrm>
                      <a:prstGeom prst="rect">
                        <a:avLst/>
                      </a:prstGeom>
                      <a:solidFill>
                        <a:srgbClr val="FFFF00"/>
                      </a:solidFill>
                      <a:ln w="9525">
                        <a:solidFill>
                          <a:srgbClr val="FFFF00"/>
                        </a:solidFill>
                        <a:miter lim="800000"/>
                        <a:headEnd/>
                        <a:tailEnd/>
                      </a:ln>
                    </p:spPr>
                  </p:pic>
                </p:oleObj>
              </mc:Fallback>
            </mc:AlternateContent>
          </a:graphicData>
        </a:graphic>
      </p:graphicFrame>
      <p:graphicFrame>
        <p:nvGraphicFramePr>
          <p:cNvPr id="20" name="Object 20"/>
          <p:cNvGraphicFramePr>
            <a:graphicFrameLocks noChangeAspect="1"/>
          </p:cNvGraphicFramePr>
          <p:nvPr/>
        </p:nvGraphicFramePr>
        <p:xfrm>
          <a:off x="3681413" y="4381500"/>
          <a:ext cx="3886200" cy="1087438"/>
        </p:xfrm>
        <a:graphic>
          <a:graphicData uri="http://schemas.openxmlformats.org/presentationml/2006/ole">
            <mc:AlternateContent xmlns:mc="http://schemas.openxmlformats.org/markup-compatibility/2006">
              <mc:Choice xmlns:v="urn:schemas-microsoft-com:vml" Requires="v">
                <p:oleObj spid="_x0000_s4099" name="Equation" r:id="rId4" imgW="1498320" imgH="419040" progId="Equation.3">
                  <p:embed/>
                </p:oleObj>
              </mc:Choice>
              <mc:Fallback>
                <p:oleObj name="Equation" r:id="rId4" imgW="1498320" imgH="41904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413" y="4381500"/>
                        <a:ext cx="3886200" cy="1087438"/>
                      </a:xfrm>
                      <a:prstGeom prst="rect">
                        <a:avLst/>
                      </a:prstGeom>
                      <a:solidFill>
                        <a:srgbClr val="FFFF00"/>
                      </a:solidFill>
                    </p:spPr>
                  </p:pic>
                </p:oleObj>
              </mc:Fallback>
            </mc:AlternateContent>
          </a:graphicData>
        </a:graphic>
      </p:graphicFrame>
      <p:pic>
        <p:nvPicPr>
          <p:cNvPr id="21" name="Picture 4" descr="drug_discovery_development"/>
          <p:cNvPicPr>
            <a:picLocks noChangeAspect="1" noChangeArrowheads="1"/>
          </p:cNvPicPr>
          <p:nvPr/>
        </p:nvPicPr>
        <p:blipFill>
          <a:blip r:embed="rId6"/>
          <a:srcRect/>
          <a:stretch>
            <a:fillRect/>
          </a:stretch>
        </p:blipFill>
        <p:spPr bwMode="auto">
          <a:xfrm>
            <a:off x="7680960" y="0"/>
            <a:ext cx="146304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100"/>
                            </p:stCondLst>
                            <p:childTnLst>
                              <p:par>
                                <p:cTn id="14" presetID="2" presetClass="entr" presetSubtype="1" fill="hold" grpId="0" nodeType="afterEffect">
                                  <p:stCondLst>
                                    <p:cond delay="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700"/>
                            </p:stCondLst>
                            <p:childTnLst>
                              <p:par>
                                <p:cTn id="19" presetID="2" presetClass="entr" presetSubtype="1" fill="hold" grpId="0" nodeType="afterEffect">
                                  <p:stCondLst>
                                    <p:cond delay="1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300"/>
                            </p:stCondLst>
                            <p:childTnLst>
                              <p:par>
                                <p:cTn id="24" presetID="2" presetClass="entr" presetSubtype="1" fill="hold" grpId="0" nodeType="afterEffect">
                                  <p:stCondLst>
                                    <p:cond delay="1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2900"/>
                            </p:stCondLst>
                            <p:childTnLst>
                              <p:par>
                                <p:cTn id="29" presetID="2" presetClass="entr" presetSubtype="1" fill="hold" grpId="0" nodeType="afterEffect">
                                  <p:stCondLst>
                                    <p:cond delay="1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1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childTnLst>
                          </p:cTn>
                        </p:par>
                        <p:par>
                          <p:cTn id="38" fill="hold">
                            <p:stCondLst>
                              <p:cond delay="4100"/>
                            </p:stCondLst>
                            <p:childTnLst>
                              <p:par>
                                <p:cTn id="39" presetID="2" presetClass="entr" presetSubtype="1" fill="hold" grpId="0" nodeType="afterEffect">
                                  <p:stCondLst>
                                    <p:cond delay="1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childTnLst>
                          </p:cTn>
                        </p:par>
                        <p:par>
                          <p:cTn id="43" fill="hold">
                            <p:stCondLst>
                              <p:cond delay="4700"/>
                            </p:stCondLst>
                            <p:childTnLst>
                              <p:par>
                                <p:cTn id="44" presetID="2" presetClass="entr" presetSubtype="1" fill="hold" grpId="0" nodeType="afterEffect">
                                  <p:stCondLst>
                                    <p:cond delay="1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0-#ppt_h/2"/>
                                          </p:val>
                                        </p:tav>
                                        <p:tav tm="100000">
                                          <p:val>
                                            <p:strVal val="#ppt_y"/>
                                          </p:val>
                                        </p:tav>
                                      </p:tavLst>
                                    </p:anim>
                                  </p:childTnLst>
                                </p:cTn>
                              </p:par>
                            </p:childTnLst>
                          </p:cTn>
                        </p:par>
                        <p:par>
                          <p:cTn id="48" fill="hold">
                            <p:stCondLst>
                              <p:cond delay="5300"/>
                            </p:stCondLst>
                            <p:childTnLst>
                              <p:par>
                                <p:cTn id="49" presetID="2" presetClass="entr" presetSubtype="1" fill="hold" grpId="0" nodeType="afterEffect">
                                  <p:stCondLst>
                                    <p:cond delay="1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par>
                          <p:cTn id="53" fill="hold">
                            <p:stCondLst>
                              <p:cond delay="5900"/>
                            </p:stCondLst>
                            <p:childTnLst>
                              <p:par>
                                <p:cTn id="54" presetID="2" presetClass="entr" presetSubtype="1" fill="hold" grpId="0" nodeType="afterEffect">
                                  <p:stCondLst>
                                    <p:cond delay="10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childTnLst>
                          </p:cTn>
                        </p:par>
                        <p:par>
                          <p:cTn id="58" fill="hold">
                            <p:stCondLst>
                              <p:cond delay="6500"/>
                            </p:stCondLst>
                            <p:childTnLst>
                              <p:par>
                                <p:cTn id="59" presetID="2" presetClass="entr" presetSubtype="1" fill="hold" grpId="0" nodeType="afterEffect">
                                  <p:stCondLst>
                                    <p:cond delay="10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ox(ou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32"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ox(out)">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437"/>
          </a:xfrm>
        </p:spPr>
        <p:txBody>
          <a:bodyPr/>
          <a:lstStyle/>
          <a:p>
            <a:pPr>
              <a:defRPr/>
            </a:pPr>
            <a:r>
              <a:rPr lang="en-US" b="1" dirty="0">
                <a:solidFill>
                  <a:schemeClr val="accent1">
                    <a:lumMod val="75000"/>
                  </a:schemeClr>
                </a:solidFill>
                <a:effectLst>
                  <a:outerShdw blurRad="38100" dist="38100" dir="2700000" algn="tl">
                    <a:srgbClr val="000000">
                      <a:alpha val="43137"/>
                    </a:srgbClr>
                  </a:outerShdw>
                </a:effectLst>
                <a:latin typeface="Browallia New" pitchFamily="34" charset="-34"/>
                <a:cs typeface="Browallia New" pitchFamily="34" charset="-34"/>
              </a:rPr>
              <a:t>Drug distribution and Body water</a:t>
            </a:r>
            <a:endParaRPr lang="th-TH" b="1" dirty="0">
              <a:solidFill>
                <a:schemeClr val="accent1">
                  <a:lumMod val="75000"/>
                </a:schemeClr>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14339" name="Rectangle 2"/>
          <p:cNvSpPr>
            <a:spLocks noChangeArrowheads="1"/>
          </p:cNvSpPr>
          <p:nvPr/>
        </p:nvSpPr>
        <p:spPr bwMode="auto">
          <a:xfrm>
            <a:off x="4378325" y="2114550"/>
            <a:ext cx="901700" cy="292100"/>
          </a:xfrm>
          <a:prstGeom prst="rect">
            <a:avLst/>
          </a:prstGeom>
          <a:solidFill>
            <a:srgbClr val="990066"/>
          </a:solidFill>
          <a:ln w="12700">
            <a:solidFill>
              <a:schemeClr val="tx1"/>
            </a:solidFill>
            <a:miter lim="800000"/>
            <a:headEnd/>
            <a:tailEnd/>
          </a:ln>
        </p:spPr>
        <p:txBody>
          <a:bodyPr wrap="none" anchor="ctr"/>
          <a:lstStyle/>
          <a:p>
            <a:endParaRPr lang="th-TH"/>
          </a:p>
        </p:txBody>
      </p:sp>
      <p:sp>
        <p:nvSpPr>
          <p:cNvPr id="14340" name="Rectangle 3"/>
          <p:cNvSpPr>
            <a:spLocks noChangeArrowheads="1"/>
          </p:cNvSpPr>
          <p:nvPr/>
        </p:nvSpPr>
        <p:spPr bwMode="auto">
          <a:xfrm>
            <a:off x="1939925" y="1733550"/>
            <a:ext cx="901700" cy="292100"/>
          </a:xfrm>
          <a:prstGeom prst="rect">
            <a:avLst/>
          </a:prstGeom>
          <a:solidFill>
            <a:srgbClr val="990066"/>
          </a:solidFill>
          <a:ln w="12700">
            <a:solidFill>
              <a:schemeClr val="tx1"/>
            </a:solidFill>
            <a:miter lim="800000"/>
            <a:headEnd/>
            <a:tailEnd/>
          </a:ln>
        </p:spPr>
        <p:txBody>
          <a:bodyPr wrap="none" anchor="ctr"/>
          <a:lstStyle/>
          <a:p>
            <a:endParaRPr lang="th-TH"/>
          </a:p>
        </p:txBody>
      </p:sp>
      <p:sp>
        <p:nvSpPr>
          <p:cNvPr id="14341" name="Rectangle 4"/>
          <p:cNvSpPr>
            <a:spLocks noChangeArrowheads="1"/>
          </p:cNvSpPr>
          <p:nvPr/>
        </p:nvSpPr>
        <p:spPr bwMode="auto">
          <a:xfrm>
            <a:off x="1939925" y="2038350"/>
            <a:ext cx="901700" cy="673100"/>
          </a:xfrm>
          <a:prstGeom prst="rect">
            <a:avLst/>
          </a:prstGeom>
          <a:solidFill>
            <a:schemeClr val="accent2"/>
          </a:solidFill>
          <a:ln w="12700">
            <a:solidFill>
              <a:schemeClr val="tx1"/>
            </a:solidFill>
            <a:miter lim="800000"/>
            <a:headEnd/>
            <a:tailEnd/>
          </a:ln>
        </p:spPr>
        <p:txBody>
          <a:bodyPr wrap="none" anchor="ctr"/>
          <a:lstStyle/>
          <a:p>
            <a:endParaRPr lang="th-TH"/>
          </a:p>
        </p:txBody>
      </p:sp>
      <p:sp>
        <p:nvSpPr>
          <p:cNvPr id="14342" name="Rectangle 5"/>
          <p:cNvSpPr>
            <a:spLocks noChangeArrowheads="1"/>
          </p:cNvSpPr>
          <p:nvPr/>
        </p:nvSpPr>
        <p:spPr bwMode="auto">
          <a:xfrm>
            <a:off x="4378325" y="2419350"/>
            <a:ext cx="901700" cy="673100"/>
          </a:xfrm>
          <a:prstGeom prst="rect">
            <a:avLst/>
          </a:prstGeom>
          <a:solidFill>
            <a:schemeClr val="accent2"/>
          </a:solidFill>
          <a:ln w="12700">
            <a:solidFill>
              <a:schemeClr val="tx1"/>
            </a:solidFill>
            <a:miter lim="800000"/>
            <a:headEnd/>
            <a:tailEnd/>
          </a:ln>
        </p:spPr>
        <p:txBody>
          <a:bodyPr wrap="none" anchor="ctr"/>
          <a:lstStyle/>
          <a:p>
            <a:endParaRPr lang="th-TH"/>
          </a:p>
        </p:txBody>
      </p:sp>
      <p:sp>
        <p:nvSpPr>
          <p:cNvPr id="14343" name="Rectangle 6"/>
          <p:cNvSpPr>
            <a:spLocks noChangeArrowheads="1"/>
          </p:cNvSpPr>
          <p:nvPr/>
        </p:nvSpPr>
        <p:spPr bwMode="auto">
          <a:xfrm>
            <a:off x="6969125" y="3486150"/>
            <a:ext cx="901700" cy="673100"/>
          </a:xfrm>
          <a:prstGeom prst="rect">
            <a:avLst/>
          </a:prstGeom>
          <a:solidFill>
            <a:schemeClr val="accent2"/>
          </a:solidFill>
          <a:ln w="12700">
            <a:solidFill>
              <a:schemeClr val="tx1"/>
            </a:solidFill>
            <a:miter lim="800000"/>
            <a:headEnd/>
            <a:tailEnd/>
          </a:ln>
        </p:spPr>
        <p:txBody>
          <a:bodyPr wrap="none" anchor="ctr"/>
          <a:lstStyle/>
          <a:p>
            <a:endParaRPr lang="th-TH"/>
          </a:p>
        </p:txBody>
      </p:sp>
      <p:sp>
        <p:nvSpPr>
          <p:cNvPr id="14344" name="Rectangle 7"/>
          <p:cNvSpPr>
            <a:spLocks noChangeArrowheads="1"/>
          </p:cNvSpPr>
          <p:nvPr/>
        </p:nvSpPr>
        <p:spPr bwMode="auto">
          <a:xfrm>
            <a:off x="6969125" y="1962150"/>
            <a:ext cx="901700" cy="292100"/>
          </a:xfrm>
          <a:prstGeom prst="rect">
            <a:avLst/>
          </a:prstGeom>
          <a:solidFill>
            <a:srgbClr val="990066"/>
          </a:solidFill>
          <a:ln w="12700">
            <a:solidFill>
              <a:schemeClr val="tx1"/>
            </a:solidFill>
            <a:miter lim="800000"/>
            <a:headEnd/>
            <a:tailEnd/>
          </a:ln>
        </p:spPr>
        <p:txBody>
          <a:bodyPr wrap="none" anchor="ctr"/>
          <a:lstStyle/>
          <a:p>
            <a:endParaRPr lang="th-TH"/>
          </a:p>
        </p:txBody>
      </p:sp>
      <p:sp>
        <p:nvSpPr>
          <p:cNvPr id="14345" name="Rectangle 8"/>
          <p:cNvSpPr>
            <a:spLocks noChangeArrowheads="1"/>
          </p:cNvSpPr>
          <p:nvPr/>
        </p:nvSpPr>
        <p:spPr bwMode="auto">
          <a:xfrm>
            <a:off x="4411663" y="4560888"/>
            <a:ext cx="901700" cy="1663700"/>
          </a:xfrm>
          <a:prstGeom prst="rect">
            <a:avLst/>
          </a:prstGeom>
          <a:solidFill>
            <a:srgbClr val="FFFFCC"/>
          </a:solidFill>
          <a:ln w="12700">
            <a:solidFill>
              <a:schemeClr val="tx1"/>
            </a:solidFill>
            <a:miter lim="800000"/>
            <a:headEnd/>
            <a:tailEnd/>
          </a:ln>
        </p:spPr>
        <p:txBody>
          <a:bodyPr wrap="none" anchor="ctr"/>
          <a:lstStyle/>
          <a:p>
            <a:endParaRPr lang="th-TH"/>
          </a:p>
        </p:txBody>
      </p:sp>
      <p:sp>
        <p:nvSpPr>
          <p:cNvPr id="14346" name="Rectangle 9"/>
          <p:cNvSpPr>
            <a:spLocks noChangeArrowheads="1"/>
          </p:cNvSpPr>
          <p:nvPr/>
        </p:nvSpPr>
        <p:spPr bwMode="auto">
          <a:xfrm>
            <a:off x="1939925" y="2724150"/>
            <a:ext cx="901700" cy="1663700"/>
          </a:xfrm>
          <a:prstGeom prst="rect">
            <a:avLst/>
          </a:prstGeom>
          <a:solidFill>
            <a:srgbClr val="FFFFCC"/>
          </a:solidFill>
          <a:ln w="12700">
            <a:solidFill>
              <a:schemeClr val="tx1"/>
            </a:solidFill>
            <a:miter lim="800000"/>
            <a:headEnd/>
            <a:tailEnd/>
          </a:ln>
        </p:spPr>
        <p:txBody>
          <a:bodyPr wrap="none" anchor="ctr"/>
          <a:lstStyle/>
          <a:p>
            <a:endParaRPr lang="th-TH"/>
          </a:p>
        </p:txBody>
      </p:sp>
      <p:sp>
        <p:nvSpPr>
          <p:cNvPr id="14347" name="Rectangle 10"/>
          <p:cNvSpPr>
            <a:spLocks noChangeArrowheads="1"/>
          </p:cNvSpPr>
          <p:nvPr/>
        </p:nvSpPr>
        <p:spPr bwMode="auto">
          <a:xfrm>
            <a:off x="1231900" y="1147763"/>
            <a:ext cx="2201863" cy="400050"/>
          </a:xfrm>
          <a:prstGeom prst="rect">
            <a:avLst/>
          </a:prstGeom>
          <a:noFill/>
          <a:ln w="9525">
            <a:noFill/>
            <a:miter lim="800000"/>
            <a:headEnd/>
            <a:tailEnd/>
          </a:ln>
        </p:spPr>
        <p:txBody>
          <a:bodyPr wrap="none" lIns="92075" tIns="46038" rIns="92075" bIns="46038">
            <a:spAutoFit/>
          </a:bodyPr>
          <a:lstStyle/>
          <a:p>
            <a:pPr eaLnBrk="0" hangingPunct="0"/>
            <a:r>
              <a:rPr lang="en-US" sz="2000" b="1">
                <a:solidFill>
                  <a:srgbClr val="0000FF"/>
                </a:solidFill>
              </a:rPr>
              <a:t>Total body water</a:t>
            </a:r>
          </a:p>
        </p:txBody>
      </p:sp>
      <p:sp>
        <p:nvSpPr>
          <p:cNvPr id="14348" name="Rectangle 11"/>
          <p:cNvSpPr>
            <a:spLocks noChangeArrowheads="1"/>
          </p:cNvSpPr>
          <p:nvPr/>
        </p:nvSpPr>
        <p:spPr bwMode="auto">
          <a:xfrm>
            <a:off x="469900" y="2008188"/>
            <a:ext cx="920750" cy="366712"/>
          </a:xfrm>
          <a:prstGeom prst="rect">
            <a:avLst/>
          </a:prstGeom>
          <a:noFill/>
          <a:ln w="9525">
            <a:noFill/>
            <a:miter lim="800000"/>
            <a:headEnd/>
            <a:tailEnd/>
          </a:ln>
        </p:spPr>
        <p:txBody>
          <a:bodyPr wrap="none" lIns="92075" tIns="46038" rIns="92075" bIns="46038">
            <a:spAutoFit/>
          </a:bodyPr>
          <a:lstStyle/>
          <a:p>
            <a:pPr eaLnBrk="0" hangingPunct="0"/>
            <a:r>
              <a:rPr lang="en-US"/>
              <a:t>plasma</a:t>
            </a:r>
          </a:p>
        </p:txBody>
      </p:sp>
      <p:sp>
        <p:nvSpPr>
          <p:cNvPr id="14349" name="Rectangle 12"/>
          <p:cNvSpPr>
            <a:spLocks noChangeArrowheads="1"/>
          </p:cNvSpPr>
          <p:nvPr/>
        </p:nvSpPr>
        <p:spPr bwMode="auto">
          <a:xfrm>
            <a:off x="469900" y="2693988"/>
            <a:ext cx="1149350" cy="641350"/>
          </a:xfrm>
          <a:prstGeom prst="rect">
            <a:avLst/>
          </a:prstGeom>
          <a:noFill/>
          <a:ln w="9525">
            <a:noFill/>
            <a:miter lim="800000"/>
            <a:headEnd/>
            <a:tailEnd/>
          </a:ln>
        </p:spPr>
        <p:txBody>
          <a:bodyPr wrap="none" lIns="92075" tIns="46038" rIns="92075" bIns="46038">
            <a:spAutoFit/>
          </a:bodyPr>
          <a:lstStyle/>
          <a:p>
            <a:pPr eaLnBrk="0" hangingPunct="0"/>
            <a:r>
              <a:rPr lang="en-US" dirty="0"/>
              <a:t>interstitial</a:t>
            </a:r>
            <a:br>
              <a:rPr lang="en-US" dirty="0"/>
            </a:br>
            <a:r>
              <a:rPr lang="en-US" dirty="0"/>
              <a:t>volume</a:t>
            </a:r>
          </a:p>
        </p:txBody>
      </p:sp>
      <p:sp>
        <p:nvSpPr>
          <p:cNvPr id="14350" name="Rectangle 13"/>
          <p:cNvSpPr>
            <a:spLocks noChangeArrowheads="1"/>
          </p:cNvSpPr>
          <p:nvPr/>
        </p:nvSpPr>
        <p:spPr bwMode="auto">
          <a:xfrm>
            <a:off x="469900" y="3684588"/>
            <a:ext cx="1352550" cy="641350"/>
          </a:xfrm>
          <a:prstGeom prst="rect">
            <a:avLst/>
          </a:prstGeom>
          <a:noFill/>
          <a:ln w="9525">
            <a:noFill/>
            <a:miter lim="800000"/>
            <a:headEnd/>
            <a:tailEnd/>
          </a:ln>
        </p:spPr>
        <p:txBody>
          <a:bodyPr wrap="none" lIns="92075" tIns="46038" rIns="92075" bIns="46038">
            <a:spAutoFit/>
          </a:bodyPr>
          <a:lstStyle/>
          <a:p>
            <a:pPr eaLnBrk="0" hangingPunct="0"/>
            <a:r>
              <a:rPr lang="en-US"/>
              <a:t>intracellular</a:t>
            </a:r>
            <a:br>
              <a:rPr lang="en-US"/>
            </a:br>
            <a:r>
              <a:rPr lang="en-US"/>
              <a:t>volume</a:t>
            </a:r>
          </a:p>
        </p:txBody>
      </p:sp>
      <p:sp>
        <p:nvSpPr>
          <p:cNvPr id="14351" name="Rectangle 14"/>
          <p:cNvSpPr>
            <a:spLocks noChangeArrowheads="1"/>
          </p:cNvSpPr>
          <p:nvPr/>
        </p:nvSpPr>
        <p:spPr bwMode="auto">
          <a:xfrm>
            <a:off x="1143000" y="4572000"/>
            <a:ext cx="2327497" cy="646973"/>
          </a:xfrm>
          <a:prstGeom prst="rect">
            <a:avLst/>
          </a:prstGeom>
          <a:noFill/>
          <a:ln w="9525">
            <a:noFill/>
            <a:miter lim="800000"/>
            <a:headEnd/>
            <a:tailEnd/>
          </a:ln>
        </p:spPr>
        <p:txBody>
          <a:bodyPr wrap="none" lIns="92075" tIns="46038" rIns="92075" bIns="46038">
            <a:spAutoFit/>
          </a:bodyPr>
          <a:lstStyle/>
          <a:p>
            <a:pPr algn="ctr" eaLnBrk="0" hangingPunct="0"/>
            <a:r>
              <a:rPr lang="en-IN" dirty="0"/>
              <a:t>Approximately </a:t>
            </a:r>
            <a:r>
              <a:rPr lang="en-US" dirty="0"/>
              <a:t>42 liters</a:t>
            </a:r>
          </a:p>
          <a:p>
            <a:pPr algn="ctr" eaLnBrk="0" hangingPunct="0"/>
            <a:r>
              <a:rPr lang="en-US" dirty="0"/>
              <a:t>70%</a:t>
            </a:r>
          </a:p>
        </p:txBody>
      </p:sp>
      <p:sp>
        <p:nvSpPr>
          <p:cNvPr id="14352" name="Rectangle 15"/>
          <p:cNvSpPr>
            <a:spLocks noChangeArrowheads="1"/>
          </p:cNvSpPr>
          <p:nvPr/>
        </p:nvSpPr>
        <p:spPr bwMode="auto">
          <a:xfrm>
            <a:off x="3995738" y="6237288"/>
            <a:ext cx="1960562" cy="369887"/>
          </a:xfrm>
          <a:prstGeom prst="rect">
            <a:avLst/>
          </a:prstGeom>
          <a:noFill/>
          <a:ln w="9525">
            <a:noFill/>
            <a:miter lim="800000"/>
            <a:headEnd/>
            <a:tailEnd/>
          </a:ln>
        </p:spPr>
        <p:txBody>
          <a:bodyPr lIns="92075" tIns="46038" rIns="92075" bIns="46038">
            <a:spAutoFit/>
          </a:bodyPr>
          <a:lstStyle/>
          <a:p>
            <a:pPr algn="ctr" eaLnBrk="0" hangingPunct="0"/>
            <a:r>
              <a:rPr lang="en-US"/>
              <a:t>27 liters  45%</a:t>
            </a:r>
          </a:p>
        </p:txBody>
      </p:sp>
      <p:sp>
        <p:nvSpPr>
          <p:cNvPr id="14353" name="Rectangle 16"/>
          <p:cNvSpPr>
            <a:spLocks noChangeArrowheads="1"/>
          </p:cNvSpPr>
          <p:nvPr/>
        </p:nvSpPr>
        <p:spPr bwMode="auto">
          <a:xfrm>
            <a:off x="4356100" y="3227388"/>
            <a:ext cx="984250" cy="641350"/>
          </a:xfrm>
          <a:prstGeom prst="rect">
            <a:avLst/>
          </a:prstGeom>
          <a:noFill/>
          <a:ln w="9525">
            <a:noFill/>
            <a:miter lim="800000"/>
            <a:headEnd/>
            <a:tailEnd/>
          </a:ln>
        </p:spPr>
        <p:txBody>
          <a:bodyPr wrap="none" lIns="92075" tIns="46038" rIns="92075" bIns="46038">
            <a:spAutoFit/>
          </a:bodyPr>
          <a:lstStyle/>
          <a:p>
            <a:pPr algn="ctr" eaLnBrk="0" hangingPunct="0"/>
            <a:r>
              <a:rPr lang="en-US"/>
              <a:t>15 liters</a:t>
            </a:r>
          </a:p>
          <a:p>
            <a:pPr algn="ctr" eaLnBrk="0" hangingPunct="0"/>
            <a:r>
              <a:rPr lang="en-US"/>
              <a:t>25%</a:t>
            </a:r>
          </a:p>
        </p:txBody>
      </p:sp>
      <p:sp>
        <p:nvSpPr>
          <p:cNvPr id="14354" name="Rectangle 17"/>
          <p:cNvSpPr>
            <a:spLocks noChangeArrowheads="1"/>
          </p:cNvSpPr>
          <p:nvPr/>
        </p:nvSpPr>
        <p:spPr bwMode="auto">
          <a:xfrm>
            <a:off x="6946900" y="4294188"/>
            <a:ext cx="984250" cy="641350"/>
          </a:xfrm>
          <a:prstGeom prst="rect">
            <a:avLst/>
          </a:prstGeom>
          <a:noFill/>
          <a:ln w="9525">
            <a:noFill/>
            <a:miter lim="800000"/>
            <a:headEnd/>
            <a:tailEnd/>
          </a:ln>
        </p:spPr>
        <p:txBody>
          <a:bodyPr wrap="none" lIns="92075" tIns="46038" rIns="92075" bIns="46038">
            <a:spAutoFit/>
          </a:bodyPr>
          <a:lstStyle/>
          <a:p>
            <a:pPr algn="ctr" eaLnBrk="0" hangingPunct="0"/>
            <a:r>
              <a:rPr lang="en-US"/>
              <a:t>12 liters</a:t>
            </a:r>
          </a:p>
          <a:p>
            <a:pPr algn="ctr" eaLnBrk="0" hangingPunct="0"/>
            <a:r>
              <a:rPr lang="en-US"/>
              <a:t>20%</a:t>
            </a:r>
          </a:p>
        </p:txBody>
      </p:sp>
      <p:sp>
        <p:nvSpPr>
          <p:cNvPr id="14355" name="Rectangle 18"/>
          <p:cNvSpPr>
            <a:spLocks noChangeArrowheads="1"/>
          </p:cNvSpPr>
          <p:nvPr/>
        </p:nvSpPr>
        <p:spPr bwMode="auto">
          <a:xfrm>
            <a:off x="7023100" y="2312988"/>
            <a:ext cx="857250" cy="641350"/>
          </a:xfrm>
          <a:prstGeom prst="rect">
            <a:avLst/>
          </a:prstGeom>
          <a:noFill/>
          <a:ln w="9525">
            <a:noFill/>
            <a:miter lim="800000"/>
            <a:headEnd/>
            <a:tailEnd/>
          </a:ln>
        </p:spPr>
        <p:txBody>
          <a:bodyPr wrap="none" lIns="92075" tIns="46038" rIns="92075" bIns="46038">
            <a:spAutoFit/>
          </a:bodyPr>
          <a:lstStyle/>
          <a:p>
            <a:pPr algn="ctr" eaLnBrk="0" hangingPunct="0"/>
            <a:r>
              <a:rPr lang="en-US"/>
              <a:t>3 liters</a:t>
            </a:r>
          </a:p>
          <a:p>
            <a:pPr algn="ctr" eaLnBrk="0" hangingPunct="0"/>
            <a:r>
              <a:rPr lang="en-US"/>
              <a:t>5%</a:t>
            </a:r>
          </a:p>
        </p:txBody>
      </p:sp>
      <p:sp>
        <p:nvSpPr>
          <p:cNvPr id="14356" name="Rectangle 19"/>
          <p:cNvSpPr>
            <a:spLocks noChangeArrowheads="1"/>
          </p:cNvSpPr>
          <p:nvPr/>
        </p:nvSpPr>
        <p:spPr bwMode="auto">
          <a:xfrm>
            <a:off x="6489700" y="1398588"/>
            <a:ext cx="1835150" cy="366712"/>
          </a:xfrm>
          <a:prstGeom prst="rect">
            <a:avLst/>
          </a:prstGeom>
          <a:noFill/>
          <a:ln w="9525">
            <a:noFill/>
            <a:miter lim="800000"/>
            <a:headEnd/>
            <a:tailEnd/>
          </a:ln>
        </p:spPr>
        <p:txBody>
          <a:bodyPr wrap="none" lIns="92075" tIns="46038" rIns="92075" bIns="46038">
            <a:spAutoFit/>
          </a:bodyPr>
          <a:lstStyle/>
          <a:p>
            <a:pPr eaLnBrk="0" hangingPunct="0"/>
            <a:r>
              <a:rPr lang="en-US" b="1">
                <a:solidFill>
                  <a:srgbClr val="0000FF"/>
                </a:solidFill>
              </a:rPr>
              <a:t>plasma volume</a:t>
            </a:r>
          </a:p>
        </p:txBody>
      </p:sp>
      <p:sp>
        <p:nvSpPr>
          <p:cNvPr id="14357" name="Rectangle 20"/>
          <p:cNvSpPr>
            <a:spLocks noChangeArrowheads="1"/>
          </p:cNvSpPr>
          <p:nvPr/>
        </p:nvSpPr>
        <p:spPr bwMode="auto">
          <a:xfrm>
            <a:off x="6413500" y="3074988"/>
            <a:ext cx="2139950" cy="366712"/>
          </a:xfrm>
          <a:prstGeom prst="rect">
            <a:avLst/>
          </a:prstGeom>
          <a:noFill/>
          <a:ln w="9525">
            <a:noFill/>
            <a:miter lim="800000"/>
            <a:headEnd/>
            <a:tailEnd/>
          </a:ln>
        </p:spPr>
        <p:txBody>
          <a:bodyPr wrap="none" lIns="92075" tIns="46038" rIns="92075" bIns="46038">
            <a:spAutoFit/>
          </a:bodyPr>
          <a:lstStyle/>
          <a:p>
            <a:pPr eaLnBrk="0" hangingPunct="0"/>
            <a:r>
              <a:rPr lang="en-US" b="1">
                <a:solidFill>
                  <a:srgbClr val="0000FF"/>
                </a:solidFill>
              </a:rPr>
              <a:t>interstitial volume</a:t>
            </a:r>
          </a:p>
        </p:txBody>
      </p:sp>
      <p:sp>
        <p:nvSpPr>
          <p:cNvPr id="14358" name="Line 21"/>
          <p:cNvSpPr>
            <a:spLocks noChangeShapeType="1"/>
          </p:cNvSpPr>
          <p:nvPr/>
        </p:nvSpPr>
        <p:spPr bwMode="auto">
          <a:xfrm flipV="1">
            <a:off x="1552575" y="1879600"/>
            <a:ext cx="228600" cy="1524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4359" name="Line 22"/>
          <p:cNvSpPr>
            <a:spLocks noChangeShapeType="1"/>
          </p:cNvSpPr>
          <p:nvPr/>
        </p:nvSpPr>
        <p:spPr bwMode="auto">
          <a:xfrm flipV="1">
            <a:off x="1628775" y="2489200"/>
            <a:ext cx="228600" cy="3810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4360" name="Line 23"/>
          <p:cNvSpPr>
            <a:spLocks noChangeShapeType="1"/>
          </p:cNvSpPr>
          <p:nvPr/>
        </p:nvSpPr>
        <p:spPr bwMode="auto">
          <a:xfrm>
            <a:off x="1628775" y="4089400"/>
            <a:ext cx="152400" cy="762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4361" name="Rectangle 24"/>
          <p:cNvSpPr>
            <a:spLocks noChangeArrowheads="1"/>
          </p:cNvSpPr>
          <p:nvPr/>
        </p:nvSpPr>
        <p:spPr bwMode="auto">
          <a:xfrm>
            <a:off x="3975100" y="1681163"/>
            <a:ext cx="1693863" cy="400050"/>
          </a:xfrm>
          <a:prstGeom prst="rect">
            <a:avLst/>
          </a:prstGeom>
          <a:noFill/>
          <a:ln w="9525">
            <a:noFill/>
            <a:miter lim="800000"/>
            <a:headEnd/>
            <a:tailEnd/>
          </a:ln>
        </p:spPr>
        <p:txBody>
          <a:bodyPr wrap="none" lIns="92075" tIns="46038" rIns="92075" bIns="46038">
            <a:spAutoFit/>
          </a:bodyPr>
          <a:lstStyle/>
          <a:p>
            <a:pPr eaLnBrk="0" hangingPunct="0"/>
            <a:r>
              <a:rPr lang="en-US" sz="2000" b="1">
                <a:solidFill>
                  <a:srgbClr val="0000FF"/>
                </a:solidFill>
              </a:rPr>
              <a:t>extracellular</a:t>
            </a:r>
          </a:p>
        </p:txBody>
      </p:sp>
      <p:sp>
        <p:nvSpPr>
          <p:cNvPr id="14362" name="Rectangle 25"/>
          <p:cNvSpPr>
            <a:spLocks noChangeArrowheads="1"/>
          </p:cNvSpPr>
          <p:nvPr/>
        </p:nvSpPr>
        <p:spPr bwMode="auto">
          <a:xfrm>
            <a:off x="4051300" y="4129088"/>
            <a:ext cx="1636713" cy="400050"/>
          </a:xfrm>
          <a:prstGeom prst="rect">
            <a:avLst/>
          </a:prstGeom>
          <a:noFill/>
          <a:ln w="9525">
            <a:noFill/>
            <a:miter lim="800000"/>
            <a:headEnd/>
            <a:tailEnd/>
          </a:ln>
        </p:spPr>
        <p:txBody>
          <a:bodyPr wrap="none" lIns="92075" tIns="46038" rIns="92075" bIns="46038">
            <a:spAutoFit/>
          </a:bodyPr>
          <a:lstStyle/>
          <a:p>
            <a:pPr eaLnBrk="0" hangingPunct="0"/>
            <a:r>
              <a:rPr lang="en-US" sz="2000" b="1">
                <a:solidFill>
                  <a:srgbClr val="0000FF"/>
                </a:solidFill>
              </a:rPr>
              <a:t>intracellular</a:t>
            </a:r>
          </a:p>
        </p:txBody>
      </p:sp>
      <p:sp>
        <p:nvSpPr>
          <p:cNvPr id="14363" name="Arc 26"/>
          <p:cNvSpPr>
            <a:spLocks/>
          </p:cNvSpPr>
          <p:nvPr/>
        </p:nvSpPr>
        <p:spPr bwMode="auto">
          <a:xfrm>
            <a:off x="3152775" y="2794000"/>
            <a:ext cx="838200" cy="381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stealth" w="med" len="lg"/>
            <a:tailEnd type="none" w="sm" len="sm"/>
          </a:ln>
        </p:spPr>
        <p:txBody>
          <a:bodyPr wrap="none" anchor="ctr"/>
          <a:lstStyle/>
          <a:p>
            <a:endParaRPr lang="en-US"/>
          </a:p>
        </p:txBody>
      </p:sp>
      <p:sp>
        <p:nvSpPr>
          <p:cNvPr id="14364" name="Arc 27"/>
          <p:cNvSpPr>
            <a:spLocks/>
          </p:cNvSpPr>
          <p:nvPr/>
        </p:nvSpPr>
        <p:spPr bwMode="auto">
          <a:xfrm>
            <a:off x="5514975" y="2336800"/>
            <a:ext cx="914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stealth" w="med" len="lg"/>
            <a:tailEnd type="none" w="sm" len="sm"/>
          </a:ln>
        </p:spPr>
        <p:txBody>
          <a:bodyPr wrap="none" anchor="ctr"/>
          <a:lstStyle/>
          <a:p>
            <a:endParaRPr lang="en-US"/>
          </a:p>
        </p:txBody>
      </p:sp>
      <p:sp>
        <p:nvSpPr>
          <p:cNvPr id="14365" name="Arc 28"/>
          <p:cNvSpPr>
            <a:spLocks/>
          </p:cNvSpPr>
          <p:nvPr/>
        </p:nvSpPr>
        <p:spPr bwMode="auto">
          <a:xfrm>
            <a:off x="5516563" y="2565400"/>
            <a:ext cx="1066800" cy="990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stealth" w="med" len="lg"/>
            <a:tailEnd type="none" w="sm" len="sm"/>
          </a:ln>
        </p:spPr>
        <p:txBody>
          <a:bodyPr wrap="none" anchor="ctr"/>
          <a:lstStyle/>
          <a:p>
            <a:endParaRPr lang="en-US"/>
          </a:p>
        </p:txBody>
      </p:sp>
      <p:sp>
        <p:nvSpPr>
          <p:cNvPr id="14366" name="Arc 29"/>
          <p:cNvSpPr>
            <a:spLocks/>
          </p:cNvSpPr>
          <p:nvPr/>
        </p:nvSpPr>
        <p:spPr bwMode="auto">
          <a:xfrm>
            <a:off x="3154363" y="3175000"/>
            <a:ext cx="1066800" cy="16764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stealth" w="med" len="lg"/>
            <a:tailEnd type="none" w="sm" len="sm"/>
          </a:ln>
        </p:spPr>
        <p:txBody>
          <a:bodyPr wrap="none" anchor="ctr"/>
          <a:lstStyle/>
          <a:p>
            <a:endParaRPr lang="en-US"/>
          </a:p>
        </p:txBody>
      </p:sp>
      <p:sp>
        <p:nvSpPr>
          <p:cNvPr id="32" name="Text Box 30"/>
          <p:cNvSpPr txBox="1">
            <a:spLocks noChangeArrowheads="1"/>
          </p:cNvSpPr>
          <p:nvPr/>
        </p:nvSpPr>
        <p:spPr bwMode="auto">
          <a:xfrm>
            <a:off x="179388" y="5589588"/>
            <a:ext cx="2609850" cy="646112"/>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algn="ctr">
              <a:defRPr/>
            </a:pPr>
            <a:r>
              <a:rPr lang="en-US" dirty="0">
                <a:latin typeface="Arial" pitchFamily="34" charset="0"/>
              </a:rPr>
              <a:t>Water composition in </a:t>
            </a:r>
          </a:p>
          <a:p>
            <a:pPr algn="ctr">
              <a:defRPr/>
            </a:pPr>
            <a:r>
              <a:rPr lang="en-US" dirty="0">
                <a:latin typeface="Arial" pitchFamily="34" charset="0"/>
              </a:rPr>
              <a:t>60 Kg Body Weight</a:t>
            </a:r>
            <a:endParaRPr lang="th-TH" dirty="0">
              <a:latin typeface="Arial" pitchFamily="34" charset="0"/>
            </a:endParaRPr>
          </a:p>
        </p:txBody>
      </p:sp>
      <p:pic>
        <p:nvPicPr>
          <p:cNvPr id="33"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71600"/>
            <a:ext cx="8305800" cy="4953000"/>
          </a:xfrm>
          <a:ln>
            <a:solidFill>
              <a:srgbClr val="FF99CC"/>
            </a:solidFill>
          </a:ln>
        </p:spPr>
        <p:txBody>
          <a:bodyPr>
            <a:normAutofit/>
          </a:bodyPr>
          <a:lstStyle/>
          <a:p>
            <a:pPr algn="just">
              <a:defRPr/>
            </a:pPr>
            <a:r>
              <a:rPr lang="en-US" sz="2800" dirty="0">
                <a:solidFill>
                  <a:schemeClr val="accent5">
                    <a:lumMod val="50000"/>
                  </a:schemeClr>
                </a:solidFill>
              </a:rPr>
              <a:t> </a:t>
            </a:r>
            <a:endParaRPr lang="en-US" sz="2800" dirty="0">
              <a:solidFill>
                <a:schemeClr val="tx1"/>
              </a:solidFill>
              <a:latin typeface="Arial" pitchFamily="34" charset="0"/>
              <a:cs typeface="Arial" pitchFamily="34" charset="0"/>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10" name="Subtitle 2"/>
          <p:cNvSpPr txBox="1">
            <a:spLocks/>
          </p:cNvSpPr>
          <p:nvPr/>
        </p:nvSpPr>
        <p:spPr>
          <a:xfrm>
            <a:off x="1066800" y="914400"/>
            <a:ext cx="784860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
            </a:pPr>
            <a:r>
              <a:rPr lang="en-US" dirty="0"/>
              <a:t> </a:t>
            </a:r>
            <a:r>
              <a:rPr lang="en-US" sz="2800" dirty="0">
                <a:solidFill>
                  <a:srgbClr val="0070C0"/>
                </a:solidFill>
              </a:rPr>
              <a:t>Water compartments in the body:</a:t>
            </a:r>
          </a:p>
          <a:p>
            <a:pPr algn="l">
              <a:buFont typeface="Wingdings" pitchFamily="2" charset="2"/>
              <a:buChar char="§"/>
            </a:pPr>
            <a:endParaRPr lang="en-US" sz="2800" dirty="0">
              <a:solidFill>
                <a:schemeClr val="tx1"/>
              </a:solidFill>
            </a:endParaRPr>
          </a:p>
          <a:p>
            <a:pPr algn="l"/>
            <a:endParaRPr lang="en-US" sz="2800" dirty="0">
              <a:solidFill>
                <a:schemeClr val="tx1"/>
              </a:solidFill>
            </a:endParaRPr>
          </a:p>
          <a:p>
            <a:pPr algn="l">
              <a:buFont typeface="Wingdings" pitchFamily="2" charset="2"/>
              <a:buChar char="§"/>
            </a:pPr>
            <a:endParaRPr lang="en-US" sz="2800" dirty="0">
              <a:solidFill>
                <a:schemeClr val="tx1"/>
              </a:solidFill>
            </a:endParaRPr>
          </a:p>
        </p:txBody>
      </p:sp>
      <p:pic>
        <p:nvPicPr>
          <p:cNvPr id="15" name="Picture 6"/>
          <p:cNvPicPr>
            <a:picLocks noChangeAspect="1" noChangeArrowheads="1"/>
          </p:cNvPicPr>
          <p:nvPr/>
        </p:nvPicPr>
        <p:blipFill>
          <a:blip r:embed="rId3"/>
          <a:srcRect/>
          <a:stretch>
            <a:fillRect/>
          </a:stretch>
        </p:blipFill>
        <p:spPr>
          <a:xfrm>
            <a:off x="7543800" y="2171700"/>
            <a:ext cx="1600200" cy="3390900"/>
          </a:xfrm>
          <a:prstGeom prst="rect">
            <a:avLst/>
          </a:prstGeom>
        </p:spPr>
      </p:pic>
      <p:pic>
        <p:nvPicPr>
          <p:cNvPr id="16" name="Picture 7"/>
          <p:cNvPicPr>
            <a:picLocks noChangeAspect="1" noChangeArrowheads="1"/>
          </p:cNvPicPr>
          <p:nvPr/>
        </p:nvPicPr>
        <p:blipFill>
          <a:blip r:embed="rId4"/>
          <a:srcRect/>
          <a:stretch>
            <a:fillRect/>
          </a:stretch>
        </p:blipFill>
        <p:spPr bwMode="auto">
          <a:xfrm>
            <a:off x="5105400" y="2286000"/>
            <a:ext cx="2438400" cy="3429000"/>
          </a:xfrm>
          <a:prstGeom prst="rect">
            <a:avLst/>
          </a:prstGeom>
          <a:noFill/>
          <a:ln w="9525">
            <a:noFill/>
            <a:miter lim="800000"/>
            <a:headEnd/>
            <a:tailEnd/>
          </a:ln>
        </p:spPr>
      </p:pic>
      <p:pic>
        <p:nvPicPr>
          <p:cNvPr id="17" name="Picture 2"/>
          <p:cNvPicPr>
            <a:picLocks noChangeAspect="1" noChangeArrowheads="1"/>
          </p:cNvPicPr>
          <p:nvPr/>
        </p:nvPicPr>
        <p:blipFill>
          <a:blip r:embed="rId5"/>
          <a:srcRect/>
          <a:stretch>
            <a:fillRect/>
          </a:stretch>
        </p:blipFill>
        <p:spPr bwMode="auto">
          <a:xfrm>
            <a:off x="1266825" y="3733800"/>
            <a:ext cx="1476375" cy="1524000"/>
          </a:xfrm>
          <a:prstGeom prst="rect">
            <a:avLst/>
          </a:prstGeom>
          <a:noFill/>
          <a:ln w="9525">
            <a:noFill/>
            <a:miter lim="800000"/>
            <a:headEnd/>
            <a:tailEnd/>
          </a:ln>
          <a:effectLst/>
        </p:spPr>
      </p:pic>
      <p:pic>
        <p:nvPicPr>
          <p:cNvPr id="18" name="Picture 7"/>
          <p:cNvPicPr>
            <a:picLocks noChangeAspect="1" noChangeArrowheads="1"/>
          </p:cNvPicPr>
          <p:nvPr/>
        </p:nvPicPr>
        <p:blipFill>
          <a:blip r:embed="rId4"/>
          <a:srcRect/>
          <a:stretch>
            <a:fillRect/>
          </a:stretch>
        </p:blipFill>
        <p:spPr bwMode="auto">
          <a:xfrm>
            <a:off x="2438400" y="2438400"/>
            <a:ext cx="2362200" cy="3429000"/>
          </a:xfrm>
          <a:prstGeom prst="rect">
            <a:avLst/>
          </a:prstGeom>
          <a:noFill/>
          <a:ln w="9525">
            <a:noFill/>
            <a:miter lim="800000"/>
            <a:headEnd/>
            <a:tailEnd/>
          </a:ln>
        </p:spPr>
      </p:pic>
      <p:sp>
        <p:nvSpPr>
          <p:cNvPr id="19" name="Rectangle 18"/>
          <p:cNvSpPr/>
          <p:nvPr/>
        </p:nvSpPr>
        <p:spPr>
          <a:xfrm>
            <a:off x="1295400" y="5334000"/>
            <a:ext cx="914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Cell Volume</a:t>
            </a:r>
            <a:r>
              <a:rPr lang="en-US" dirty="0"/>
              <a:t>s</a:t>
            </a:r>
          </a:p>
        </p:txBody>
      </p:sp>
      <p:pic>
        <p:nvPicPr>
          <p:cNvPr id="11"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extLst>
      <p:ext uri="{BB962C8B-B14F-4D97-AF65-F5344CB8AC3E}">
        <p14:creationId xmlns:p14="http://schemas.microsoft.com/office/powerpoint/2010/main" val="30029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80">
                                          <p:stCondLst>
                                            <p:cond delay="0"/>
                                          </p:stCondLst>
                                        </p:cTn>
                                        <p:tgtEl>
                                          <p:spTgt spid="17"/>
                                        </p:tgtEl>
                                      </p:cBhvr>
                                    </p:animEffect>
                                    <p:anim calcmode="lin" valueType="num">
                                      <p:cBhvr>
                                        <p:cTn id="6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5" dur="26">
                                          <p:stCondLst>
                                            <p:cond delay="650"/>
                                          </p:stCondLst>
                                        </p:cTn>
                                        <p:tgtEl>
                                          <p:spTgt spid="17"/>
                                        </p:tgtEl>
                                      </p:cBhvr>
                                      <p:to x="100000" y="60000"/>
                                    </p:animScale>
                                    <p:animScale>
                                      <p:cBhvr>
                                        <p:cTn id="66" dur="166" decel="50000">
                                          <p:stCondLst>
                                            <p:cond delay="676"/>
                                          </p:stCondLst>
                                        </p:cTn>
                                        <p:tgtEl>
                                          <p:spTgt spid="17"/>
                                        </p:tgtEl>
                                      </p:cBhvr>
                                      <p:to x="100000" y="100000"/>
                                    </p:animScale>
                                    <p:animScale>
                                      <p:cBhvr>
                                        <p:cTn id="67" dur="26">
                                          <p:stCondLst>
                                            <p:cond delay="1312"/>
                                          </p:stCondLst>
                                        </p:cTn>
                                        <p:tgtEl>
                                          <p:spTgt spid="17"/>
                                        </p:tgtEl>
                                      </p:cBhvr>
                                      <p:to x="100000" y="80000"/>
                                    </p:animScale>
                                    <p:animScale>
                                      <p:cBhvr>
                                        <p:cTn id="68" dur="166" decel="50000">
                                          <p:stCondLst>
                                            <p:cond delay="1338"/>
                                          </p:stCondLst>
                                        </p:cTn>
                                        <p:tgtEl>
                                          <p:spTgt spid="17"/>
                                        </p:tgtEl>
                                      </p:cBhvr>
                                      <p:to x="100000" y="100000"/>
                                    </p:animScale>
                                    <p:animScale>
                                      <p:cBhvr>
                                        <p:cTn id="69" dur="26">
                                          <p:stCondLst>
                                            <p:cond delay="1642"/>
                                          </p:stCondLst>
                                        </p:cTn>
                                        <p:tgtEl>
                                          <p:spTgt spid="17"/>
                                        </p:tgtEl>
                                      </p:cBhvr>
                                      <p:to x="100000" y="90000"/>
                                    </p:animScale>
                                    <p:animScale>
                                      <p:cBhvr>
                                        <p:cTn id="70" dur="166" decel="50000">
                                          <p:stCondLst>
                                            <p:cond delay="1668"/>
                                          </p:stCondLst>
                                        </p:cTn>
                                        <p:tgtEl>
                                          <p:spTgt spid="17"/>
                                        </p:tgtEl>
                                      </p:cBhvr>
                                      <p:to x="100000" y="100000"/>
                                    </p:animScale>
                                    <p:animScale>
                                      <p:cBhvr>
                                        <p:cTn id="71" dur="26">
                                          <p:stCondLst>
                                            <p:cond delay="1808"/>
                                          </p:stCondLst>
                                        </p:cTn>
                                        <p:tgtEl>
                                          <p:spTgt spid="17"/>
                                        </p:tgtEl>
                                      </p:cBhvr>
                                      <p:to x="100000" y="95000"/>
                                    </p:animScale>
                                    <p:animScale>
                                      <p:cBhvr>
                                        <p:cTn id="72" dur="166" decel="50000">
                                          <p:stCondLst>
                                            <p:cond delay="1834"/>
                                          </p:stCondLst>
                                        </p:cTn>
                                        <p:tgtEl>
                                          <p:spTgt spid="17"/>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80">
                                          <p:stCondLst>
                                            <p:cond delay="0"/>
                                          </p:stCondLst>
                                        </p:cTn>
                                        <p:tgtEl>
                                          <p:spTgt spid="18"/>
                                        </p:tgtEl>
                                      </p:cBhvr>
                                    </p:animEffect>
                                    <p:anim calcmode="lin" valueType="num">
                                      <p:cBhvr>
                                        <p:cTn id="7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1" dur="26">
                                          <p:stCondLst>
                                            <p:cond delay="650"/>
                                          </p:stCondLst>
                                        </p:cTn>
                                        <p:tgtEl>
                                          <p:spTgt spid="18"/>
                                        </p:tgtEl>
                                      </p:cBhvr>
                                      <p:to x="100000" y="60000"/>
                                    </p:animScale>
                                    <p:animScale>
                                      <p:cBhvr>
                                        <p:cTn id="82" dur="166" decel="50000">
                                          <p:stCondLst>
                                            <p:cond delay="676"/>
                                          </p:stCondLst>
                                        </p:cTn>
                                        <p:tgtEl>
                                          <p:spTgt spid="18"/>
                                        </p:tgtEl>
                                      </p:cBhvr>
                                      <p:to x="100000" y="100000"/>
                                    </p:animScale>
                                    <p:animScale>
                                      <p:cBhvr>
                                        <p:cTn id="83" dur="26">
                                          <p:stCondLst>
                                            <p:cond delay="1312"/>
                                          </p:stCondLst>
                                        </p:cTn>
                                        <p:tgtEl>
                                          <p:spTgt spid="18"/>
                                        </p:tgtEl>
                                      </p:cBhvr>
                                      <p:to x="100000" y="80000"/>
                                    </p:animScale>
                                    <p:animScale>
                                      <p:cBhvr>
                                        <p:cTn id="84" dur="166" decel="50000">
                                          <p:stCondLst>
                                            <p:cond delay="1338"/>
                                          </p:stCondLst>
                                        </p:cTn>
                                        <p:tgtEl>
                                          <p:spTgt spid="18"/>
                                        </p:tgtEl>
                                      </p:cBhvr>
                                      <p:to x="100000" y="100000"/>
                                    </p:animScale>
                                    <p:animScale>
                                      <p:cBhvr>
                                        <p:cTn id="85" dur="26">
                                          <p:stCondLst>
                                            <p:cond delay="1642"/>
                                          </p:stCondLst>
                                        </p:cTn>
                                        <p:tgtEl>
                                          <p:spTgt spid="18"/>
                                        </p:tgtEl>
                                      </p:cBhvr>
                                      <p:to x="100000" y="90000"/>
                                    </p:animScale>
                                    <p:animScale>
                                      <p:cBhvr>
                                        <p:cTn id="86" dur="166" decel="50000">
                                          <p:stCondLst>
                                            <p:cond delay="1668"/>
                                          </p:stCondLst>
                                        </p:cTn>
                                        <p:tgtEl>
                                          <p:spTgt spid="18"/>
                                        </p:tgtEl>
                                      </p:cBhvr>
                                      <p:to x="100000" y="100000"/>
                                    </p:animScale>
                                    <p:animScale>
                                      <p:cBhvr>
                                        <p:cTn id="87" dur="26">
                                          <p:stCondLst>
                                            <p:cond delay="1808"/>
                                          </p:stCondLst>
                                        </p:cTn>
                                        <p:tgtEl>
                                          <p:spTgt spid="18"/>
                                        </p:tgtEl>
                                      </p:cBhvr>
                                      <p:to x="100000" y="95000"/>
                                    </p:animScale>
                                    <p:animScale>
                                      <p:cBhvr>
                                        <p:cTn id="8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66800" y="685800"/>
            <a:ext cx="7772400" cy="706437"/>
          </a:xfrm>
          <a:prstGeom prst="rect">
            <a:avLst/>
          </a:prstGeom>
          <a:noFill/>
          <a:ln w="9525">
            <a:noFill/>
            <a:miter lim="800000"/>
            <a:headEnd/>
            <a:tailEnd/>
          </a:ln>
        </p:spPr>
        <p:txBody>
          <a:bodyPr bIns="91440" anchor="b"/>
          <a:lstStyle/>
          <a:p>
            <a:pPr eaLnBrk="0" hangingPunct="0">
              <a:defRPr/>
            </a:pP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Drug distribution and Body water</a:t>
            </a:r>
            <a:endParaRPr lang="th-TH"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endParaRPr>
          </a:p>
        </p:txBody>
      </p:sp>
      <p:sp>
        <p:nvSpPr>
          <p:cNvPr id="15363" name="Rectangle 3"/>
          <p:cNvSpPr>
            <a:spLocks noChangeArrowheads="1"/>
          </p:cNvSpPr>
          <p:nvPr/>
        </p:nvSpPr>
        <p:spPr bwMode="auto">
          <a:xfrm>
            <a:off x="366713" y="1838325"/>
            <a:ext cx="2541587" cy="520700"/>
          </a:xfrm>
          <a:prstGeom prst="rect">
            <a:avLst/>
          </a:prstGeom>
          <a:noFill/>
          <a:ln w="12700">
            <a:noFill/>
            <a:miter lim="800000"/>
            <a:headEnd/>
            <a:tailEnd/>
          </a:ln>
        </p:spPr>
        <p:txBody>
          <a:bodyPr wrap="none" lIns="90488" tIns="44450" rIns="90488" bIns="44450">
            <a:spAutoFit/>
          </a:bodyPr>
          <a:lstStyle/>
          <a:p>
            <a:pPr eaLnBrk="0" hangingPunct="0"/>
            <a:r>
              <a:rPr lang="en-GB" sz="2800" b="1"/>
              <a:t>Intra-vascular</a:t>
            </a:r>
          </a:p>
        </p:txBody>
      </p:sp>
      <p:sp>
        <p:nvSpPr>
          <p:cNvPr id="15364" name="Rectangle 4"/>
          <p:cNvSpPr>
            <a:spLocks noChangeArrowheads="1"/>
          </p:cNvSpPr>
          <p:nvPr/>
        </p:nvSpPr>
        <p:spPr bwMode="auto">
          <a:xfrm>
            <a:off x="442913" y="3362325"/>
            <a:ext cx="1901825" cy="520700"/>
          </a:xfrm>
          <a:prstGeom prst="rect">
            <a:avLst/>
          </a:prstGeom>
          <a:noFill/>
          <a:ln w="12700">
            <a:noFill/>
            <a:miter lim="800000"/>
            <a:headEnd/>
            <a:tailEnd/>
          </a:ln>
        </p:spPr>
        <p:txBody>
          <a:bodyPr wrap="none" lIns="90488" tIns="44450" rIns="90488" bIns="44450">
            <a:spAutoFit/>
          </a:bodyPr>
          <a:lstStyle/>
          <a:p>
            <a:pPr eaLnBrk="0" hangingPunct="0"/>
            <a:r>
              <a:rPr lang="en-GB" sz="2800" b="1"/>
              <a:t>Interstitial</a:t>
            </a:r>
          </a:p>
        </p:txBody>
      </p:sp>
      <p:sp>
        <p:nvSpPr>
          <p:cNvPr id="15365" name="Rectangle 5"/>
          <p:cNvSpPr>
            <a:spLocks noChangeArrowheads="1"/>
          </p:cNvSpPr>
          <p:nvPr/>
        </p:nvSpPr>
        <p:spPr bwMode="auto">
          <a:xfrm>
            <a:off x="442913" y="4810125"/>
            <a:ext cx="2339975" cy="520700"/>
          </a:xfrm>
          <a:prstGeom prst="rect">
            <a:avLst/>
          </a:prstGeom>
          <a:noFill/>
          <a:ln w="12700">
            <a:noFill/>
            <a:miter lim="800000"/>
            <a:headEnd/>
            <a:tailEnd/>
          </a:ln>
        </p:spPr>
        <p:txBody>
          <a:bodyPr wrap="none" lIns="90488" tIns="44450" rIns="90488" bIns="44450">
            <a:spAutoFit/>
          </a:bodyPr>
          <a:lstStyle/>
          <a:p>
            <a:pPr eaLnBrk="0" hangingPunct="0"/>
            <a:r>
              <a:rPr lang="en-GB" sz="2800" b="1"/>
              <a:t>Intra-cellular</a:t>
            </a:r>
            <a:endParaRPr lang="en-GB" sz="2800" b="1">
              <a:latin typeface="Times New Roman" pitchFamily="18" charset="0"/>
            </a:endParaRPr>
          </a:p>
        </p:txBody>
      </p:sp>
      <p:sp>
        <p:nvSpPr>
          <p:cNvPr id="15366" name="Rectangle 6"/>
          <p:cNvSpPr>
            <a:spLocks noChangeArrowheads="1"/>
          </p:cNvSpPr>
          <p:nvPr/>
        </p:nvSpPr>
        <p:spPr bwMode="auto">
          <a:xfrm>
            <a:off x="5264150" y="18732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67" name="Rectangle 7"/>
          <p:cNvSpPr>
            <a:spLocks noChangeArrowheads="1"/>
          </p:cNvSpPr>
          <p:nvPr/>
        </p:nvSpPr>
        <p:spPr bwMode="auto">
          <a:xfrm>
            <a:off x="5264150" y="27876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68" name="Rectangle 8"/>
          <p:cNvSpPr>
            <a:spLocks noChangeArrowheads="1"/>
          </p:cNvSpPr>
          <p:nvPr/>
        </p:nvSpPr>
        <p:spPr bwMode="auto">
          <a:xfrm>
            <a:off x="5264150" y="37020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69" name="Rectangle 9"/>
          <p:cNvSpPr>
            <a:spLocks noChangeArrowheads="1"/>
          </p:cNvSpPr>
          <p:nvPr/>
        </p:nvSpPr>
        <p:spPr bwMode="auto">
          <a:xfrm>
            <a:off x="5264150" y="46164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70" name="Rectangle 10"/>
          <p:cNvSpPr>
            <a:spLocks noChangeArrowheads="1"/>
          </p:cNvSpPr>
          <p:nvPr/>
        </p:nvSpPr>
        <p:spPr bwMode="auto">
          <a:xfrm>
            <a:off x="5264150" y="55308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71" name="Rectangle 11"/>
          <p:cNvSpPr>
            <a:spLocks noChangeArrowheads="1"/>
          </p:cNvSpPr>
          <p:nvPr/>
        </p:nvSpPr>
        <p:spPr bwMode="auto">
          <a:xfrm>
            <a:off x="6788150" y="22542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72" name="Rectangle 12"/>
          <p:cNvSpPr>
            <a:spLocks noChangeArrowheads="1"/>
          </p:cNvSpPr>
          <p:nvPr/>
        </p:nvSpPr>
        <p:spPr bwMode="auto">
          <a:xfrm>
            <a:off x="6788150" y="31686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73" name="Freeform 13"/>
          <p:cNvSpPr>
            <a:spLocks/>
          </p:cNvSpPr>
          <p:nvPr/>
        </p:nvSpPr>
        <p:spPr bwMode="auto">
          <a:xfrm>
            <a:off x="4648200" y="1409700"/>
            <a:ext cx="230188" cy="4954588"/>
          </a:xfrm>
          <a:custGeom>
            <a:avLst/>
            <a:gdLst>
              <a:gd name="T0" fmla="*/ 2147483647 w 145"/>
              <a:gd name="T1" fmla="*/ 2147483647 h 3121"/>
              <a:gd name="T2" fmla="*/ 2147483647 w 145"/>
              <a:gd name="T3" fmla="*/ 2147483647 h 3121"/>
              <a:gd name="T4" fmla="*/ 0 w 145"/>
              <a:gd name="T5" fmla="*/ 2147483647 h 3121"/>
              <a:gd name="T6" fmla="*/ 0 w 145"/>
              <a:gd name="T7" fmla="*/ 0 h 3121"/>
              <a:gd name="T8" fmla="*/ 2147483647 w 145"/>
              <a:gd name="T9" fmla="*/ 2147483647 h 3121"/>
              <a:gd name="T10" fmla="*/ 0 60000 65536"/>
              <a:gd name="T11" fmla="*/ 0 60000 65536"/>
              <a:gd name="T12" fmla="*/ 0 60000 65536"/>
              <a:gd name="T13" fmla="*/ 0 60000 65536"/>
              <a:gd name="T14" fmla="*/ 0 60000 65536"/>
              <a:gd name="T15" fmla="*/ 0 w 145"/>
              <a:gd name="T16" fmla="*/ 0 h 3121"/>
              <a:gd name="T17" fmla="*/ 145 w 145"/>
              <a:gd name="T18" fmla="*/ 3121 h 3121"/>
            </a:gdLst>
            <a:ahLst/>
            <a:cxnLst>
              <a:cxn ang="T10">
                <a:pos x="T0" y="T1"/>
              </a:cxn>
              <a:cxn ang="T11">
                <a:pos x="T2" y="T3"/>
              </a:cxn>
              <a:cxn ang="T12">
                <a:pos x="T4" y="T5"/>
              </a:cxn>
              <a:cxn ang="T13">
                <a:pos x="T6" y="T7"/>
              </a:cxn>
              <a:cxn ang="T14">
                <a:pos x="T8" y="T9"/>
              </a:cxn>
            </a:cxnLst>
            <a:rect l="T15" t="T16" r="T17" b="T18"/>
            <a:pathLst>
              <a:path w="145" h="3121">
                <a:moveTo>
                  <a:pt x="144" y="48"/>
                </a:moveTo>
                <a:lnTo>
                  <a:pt x="144" y="3120"/>
                </a:lnTo>
                <a:lnTo>
                  <a:pt x="0" y="3072"/>
                </a:lnTo>
                <a:lnTo>
                  <a:pt x="0" y="0"/>
                </a:lnTo>
                <a:lnTo>
                  <a:pt x="144" y="48"/>
                </a:lnTo>
              </a:path>
            </a:pathLst>
          </a:custGeom>
          <a:solidFill>
            <a:srgbClr val="0000FF"/>
          </a:solidFill>
          <a:ln w="12700" cap="rnd">
            <a:solidFill>
              <a:schemeClr val="bg1"/>
            </a:solidFill>
            <a:round/>
            <a:headEnd/>
            <a:tailEnd/>
          </a:ln>
        </p:spPr>
        <p:txBody>
          <a:bodyPr/>
          <a:lstStyle/>
          <a:p>
            <a:endParaRPr lang="en-US"/>
          </a:p>
        </p:txBody>
      </p:sp>
      <p:sp>
        <p:nvSpPr>
          <p:cNvPr id="15374" name="Oval 14"/>
          <p:cNvSpPr>
            <a:spLocks noChangeArrowheads="1"/>
          </p:cNvSpPr>
          <p:nvPr/>
        </p:nvSpPr>
        <p:spPr bwMode="auto">
          <a:xfrm>
            <a:off x="3968750" y="34734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75" name="Rectangle 15"/>
          <p:cNvSpPr>
            <a:spLocks noChangeArrowheads="1"/>
          </p:cNvSpPr>
          <p:nvPr/>
        </p:nvSpPr>
        <p:spPr bwMode="auto">
          <a:xfrm>
            <a:off x="6788150" y="40830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76" name="Freeform 16"/>
          <p:cNvSpPr>
            <a:spLocks/>
          </p:cNvSpPr>
          <p:nvPr/>
        </p:nvSpPr>
        <p:spPr bwMode="auto">
          <a:xfrm>
            <a:off x="3276600" y="1409700"/>
            <a:ext cx="230188" cy="4954588"/>
          </a:xfrm>
          <a:custGeom>
            <a:avLst/>
            <a:gdLst>
              <a:gd name="T0" fmla="*/ 2147483647 w 145"/>
              <a:gd name="T1" fmla="*/ 2147483647 h 3121"/>
              <a:gd name="T2" fmla="*/ 2147483647 w 145"/>
              <a:gd name="T3" fmla="*/ 0 h 3121"/>
              <a:gd name="T4" fmla="*/ 0 w 145"/>
              <a:gd name="T5" fmla="*/ 2147483647 h 3121"/>
              <a:gd name="T6" fmla="*/ 0 w 145"/>
              <a:gd name="T7" fmla="*/ 2147483647 h 3121"/>
              <a:gd name="T8" fmla="*/ 2147483647 w 145"/>
              <a:gd name="T9" fmla="*/ 2147483647 h 3121"/>
              <a:gd name="T10" fmla="*/ 0 60000 65536"/>
              <a:gd name="T11" fmla="*/ 0 60000 65536"/>
              <a:gd name="T12" fmla="*/ 0 60000 65536"/>
              <a:gd name="T13" fmla="*/ 0 60000 65536"/>
              <a:gd name="T14" fmla="*/ 0 60000 65536"/>
              <a:gd name="T15" fmla="*/ 0 w 145"/>
              <a:gd name="T16" fmla="*/ 0 h 3121"/>
              <a:gd name="T17" fmla="*/ 145 w 145"/>
              <a:gd name="T18" fmla="*/ 3121 h 3121"/>
            </a:gdLst>
            <a:ahLst/>
            <a:cxnLst>
              <a:cxn ang="T10">
                <a:pos x="T0" y="T1"/>
              </a:cxn>
              <a:cxn ang="T11">
                <a:pos x="T2" y="T3"/>
              </a:cxn>
              <a:cxn ang="T12">
                <a:pos x="T4" y="T5"/>
              </a:cxn>
              <a:cxn ang="T13">
                <a:pos x="T6" y="T7"/>
              </a:cxn>
              <a:cxn ang="T14">
                <a:pos x="T8" y="T9"/>
              </a:cxn>
            </a:cxnLst>
            <a:rect l="T15" t="T16" r="T17" b="T18"/>
            <a:pathLst>
              <a:path w="145" h="3121">
                <a:moveTo>
                  <a:pt x="144" y="3072"/>
                </a:moveTo>
                <a:lnTo>
                  <a:pt x="144" y="0"/>
                </a:lnTo>
                <a:lnTo>
                  <a:pt x="0" y="48"/>
                </a:lnTo>
                <a:lnTo>
                  <a:pt x="0" y="3120"/>
                </a:lnTo>
                <a:lnTo>
                  <a:pt x="144" y="3072"/>
                </a:lnTo>
              </a:path>
            </a:pathLst>
          </a:custGeom>
          <a:solidFill>
            <a:srgbClr val="0000FF"/>
          </a:solidFill>
          <a:ln w="12700" cap="rnd">
            <a:solidFill>
              <a:schemeClr val="bg1"/>
            </a:solidFill>
            <a:round/>
            <a:headEnd/>
            <a:tailEnd/>
          </a:ln>
        </p:spPr>
        <p:txBody>
          <a:bodyPr/>
          <a:lstStyle/>
          <a:p>
            <a:endParaRPr lang="en-US"/>
          </a:p>
        </p:txBody>
      </p:sp>
      <p:sp>
        <p:nvSpPr>
          <p:cNvPr id="15377" name="Line 17"/>
          <p:cNvSpPr>
            <a:spLocks noChangeShapeType="1"/>
          </p:cNvSpPr>
          <p:nvPr/>
        </p:nvSpPr>
        <p:spPr bwMode="auto">
          <a:xfrm>
            <a:off x="2520950" y="3695700"/>
            <a:ext cx="2654300" cy="0"/>
          </a:xfrm>
          <a:prstGeom prst="line">
            <a:avLst/>
          </a:prstGeom>
          <a:noFill/>
          <a:ln w="12700">
            <a:solidFill>
              <a:schemeClr val="tx1"/>
            </a:solidFill>
            <a:round/>
            <a:headEnd/>
            <a:tailEnd type="triangle" w="med" len="med"/>
          </a:ln>
        </p:spPr>
        <p:txBody>
          <a:bodyPr wrap="none" anchor="ctr"/>
          <a:lstStyle/>
          <a:p>
            <a:endParaRPr lang="en-US"/>
          </a:p>
        </p:txBody>
      </p:sp>
      <p:sp>
        <p:nvSpPr>
          <p:cNvPr id="15378" name="Rectangle 18"/>
          <p:cNvSpPr>
            <a:spLocks noChangeArrowheads="1"/>
          </p:cNvSpPr>
          <p:nvPr/>
        </p:nvSpPr>
        <p:spPr bwMode="auto">
          <a:xfrm>
            <a:off x="6788150" y="49974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79" name="Rectangle 19"/>
          <p:cNvSpPr>
            <a:spLocks noChangeArrowheads="1"/>
          </p:cNvSpPr>
          <p:nvPr/>
        </p:nvSpPr>
        <p:spPr bwMode="auto">
          <a:xfrm>
            <a:off x="6788150" y="59118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380" name="Oval 20"/>
          <p:cNvSpPr>
            <a:spLocks noChangeArrowheads="1"/>
          </p:cNvSpPr>
          <p:nvPr/>
        </p:nvSpPr>
        <p:spPr bwMode="auto">
          <a:xfrm>
            <a:off x="3816350" y="18732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1" name="Oval 21"/>
          <p:cNvSpPr>
            <a:spLocks noChangeArrowheads="1"/>
          </p:cNvSpPr>
          <p:nvPr/>
        </p:nvSpPr>
        <p:spPr bwMode="auto">
          <a:xfrm>
            <a:off x="4197350" y="24066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2" name="Oval 22"/>
          <p:cNvSpPr>
            <a:spLocks noChangeArrowheads="1"/>
          </p:cNvSpPr>
          <p:nvPr/>
        </p:nvSpPr>
        <p:spPr bwMode="auto">
          <a:xfrm>
            <a:off x="4121150" y="14922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3" name="Oval 23"/>
          <p:cNvSpPr>
            <a:spLocks noChangeArrowheads="1"/>
          </p:cNvSpPr>
          <p:nvPr/>
        </p:nvSpPr>
        <p:spPr bwMode="auto">
          <a:xfrm>
            <a:off x="3663950" y="24828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4" name="Oval 24"/>
          <p:cNvSpPr>
            <a:spLocks noChangeArrowheads="1"/>
          </p:cNvSpPr>
          <p:nvPr/>
        </p:nvSpPr>
        <p:spPr bwMode="auto">
          <a:xfrm>
            <a:off x="4197350" y="29400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5" name="Oval 25"/>
          <p:cNvSpPr>
            <a:spLocks noChangeArrowheads="1"/>
          </p:cNvSpPr>
          <p:nvPr/>
        </p:nvSpPr>
        <p:spPr bwMode="auto">
          <a:xfrm>
            <a:off x="3663950" y="30162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6" name="Oval 26"/>
          <p:cNvSpPr>
            <a:spLocks noChangeArrowheads="1"/>
          </p:cNvSpPr>
          <p:nvPr/>
        </p:nvSpPr>
        <p:spPr bwMode="auto">
          <a:xfrm>
            <a:off x="3587750" y="14922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7" name="Oval 27"/>
          <p:cNvSpPr>
            <a:spLocks noChangeArrowheads="1"/>
          </p:cNvSpPr>
          <p:nvPr/>
        </p:nvSpPr>
        <p:spPr bwMode="auto">
          <a:xfrm>
            <a:off x="3663950" y="37782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8" name="Oval 28"/>
          <p:cNvSpPr>
            <a:spLocks noChangeArrowheads="1"/>
          </p:cNvSpPr>
          <p:nvPr/>
        </p:nvSpPr>
        <p:spPr bwMode="auto">
          <a:xfrm>
            <a:off x="4197350" y="40830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89" name="Oval 29"/>
          <p:cNvSpPr>
            <a:spLocks noChangeArrowheads="1"/>
          </p:cNvSpPr>
          <p:nvPr/>
        </p:nvSpPr>
        <p:spPr bwMode="auto">
          <a:xfrm>
            <a:off x="3587750" y="42354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0" name="Oval 30"/>
          <p:cNvSpPr>
            <a:spLocks noChangeArrowheads="1"/>
          </p:cNvSpPr>
          <p:nvPr/>
        </p:nvSpPr>
        <p:spPr bwMode="auto">
          <a:xfrm>
            <a:off x="4121150" y="46164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1" name="Oval 31"/>
          <p:cNvSpPr>
            <a:spLocks noChangeArrowheads="1"/>
          </p:cNvSpPr>
          <p:nvPr/>
        </p:nvSpPr>
        <p:spPr bwMode="auto">
          <a:xfrm>
            <a:off x="3663950" y="48450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2" name="Oval 32"/>
          <p:cNvSpPr>
            <a:spLocks noChangeArrowheads="1"/>
          </p:cNvSpPr>
          <p:nvPr/>
        </p:nvSpPr>
        <p:spPr bwMode="auto">
          <a:xfrm>
            <a:off x="4197350" y="51498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3" name="Oval 33"/>
          <p:cNvSpPr>
            <a:spLocks noChangeArrowheads="1"/>
          </p:cNvSpPr>
          <p:nvPr/>
        </p:nvSpPr>
        <p:spPr bwMode="auto">
          <a:xfrm>
            <a:off x="3816350" y="55308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4" name="Oval 34"/>
          <p:cNvSpPr>
            <a:spLocks noChangeArrowheads="1"/>
          </p:cNvSpPr>
          <p:nvPr/>
        </p:nvSpPr>
        <p:spPr bwMode="auto">
          <a:xfrm>
            <a:off x="3587750" y="59880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5" name="Oval 35"/>
          <p:cNvSpPr>
            <a:spLocks noChangeArrowheads="1"/>
          </p:cNvSpPr>
          <p:nvPr/>
        </p:nvSpPr>
        <p:spPr bwMode="auto">
          <a:xfrm>
            <a:off x="4197350" y="5911850"/>
            <a:ext cx="368300" cy="368300"/>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5396" name="Line 36"/>
          <p:cNvSpPr>
            <a:spLocks noChangeShapeType="1"/>
          </p:cNvSpPr>
          <p:nvPr/>
        </p:nvSpPr>
        <p:spPr bwMode="auto">
          <a:xfrm>
            <a:off x="3054350" y="2171700"/>
            <a:ext cx="596900" cy="0"/>
          </a:xfrm>
          <a:prstGeom prst="line">
            <a:avLst/>
          </a:prstGeom>
          <a:noFill/>
          <a:ln w="12700">
            <a:solidFill>
              <a:schemeClr val="tx1"/>
            </a:solidFill>
            <a:round/>
            <a:headEnd/>
            <a:tailEnd type="triangle" w="med" len="med"/>
          </a:ln>
        </p:spPr>
        <p:txBody>
          <a:bodyPr wrap="none" anchor="ctr"/>
          <a:lstStyle/>
          <a:p>
            <a:endParaRPr lang="en-US"/>
          </a:p>
        </p:txBody>
      </p:sp>
      <p:sp>
        <p:nvSpPr>
          <p:cNvPr id="15397" name="Line 37"/>
          <p:cNvSpPr>
            <a:spLocks noChangeShapeType="1"/>
          </p:cNvSpPr>
          <p:nvPr/>
        </p:nvSpPr>
        <p:spPr bwMode="auto">
          <a:xfrm>
            <a:off x="2978150" y="4991100"/>
            <a:ext cx="901700" cy="0"/>
          </a:xfrm>
          <a:prstGeom prst="line">
            <a:avLst/>
          </a:prstGeom>
          <a:noFill/>
          <a:ln w="12700">
            <a:solidFill>
              <a:schemeClr val="tx1"/>
            </a:solidFill>
            <a:round/>
            <a:headEnd/>
            <a:tailEnd type="triangle" w="med" len="med"/>
          </a:ln>
        </p:spPr>
        <p:txBody>
          <a:bodyPr wrap="none" anchor="ctr"/>
          <a:lstStyle/>
          <a:p>
            <a:endParaRPr lang="en-US"/>
          </a:p>
        </p:txBody>
      </p:sp>
      <p:sp>
        <p:nvSpPr>
          <p:cNvPr id="15398" name="Line 38"/>
          <p:cNvSpPr>
            <a:spLocks noChangeShapeType="1"/>
          </p:cNvSpPr>
          <p:nvPr/>
        </p:nvSpPr>
        <p:spPr bwMode="auto">
          <a:xfrm>
            <a:off x="2978150" y="5143500"/>
            <a:ext cx="2578100" cy="0"/>
          </a:xfrm>
          <a:prstGeom prst="line">
            <a:avLst/>
          </a:prstGeom>
          <a:noFill/>
          <a:ln w="12700">
            <a:solidFill>
              <a:schemeClr val="tx1"/>
            </a:solidFill>
            <a:round/>
            <a:headEnd/>
            <a:tailEnd type="triangle" w="med" len="med"/>
          </a:ln>
        </p:spPr>
        <p:txBody>
          <a:bodyPr wrap="none" anchor="ctr"/>
          <a:lstStyle/>
          <a:p>
            <a:endParaRPr lang="en-US"/>
          </a:p>
        </p:txBody>
      </p:sp>
      <p:sp>
        <p:nvSpPr>
          <p:cNvPr id="15399" name="Rectangle 39"/>
          <p:cNvSpPr>
            <a:spLocks noChangeArrowheads="1"/>
          </p:cNvSpPr>
          <p:nvPr/>
        </p:nvSpPr>
        <p:spPr bwMode="auto">
          <a:xfrm>
            <a:off x="6788150" y="1339850"/>
            <a:ext cx="1358900" cy="749300"/>
          </a:xfrm>
          <a:prstGeom prst="rect">
            <a:avLst/>
          </a:prstGeom>
          <a:solidFill>
            <a:schemeClr val="folHlink"/>
          </a:solidFill>
          <a:ln w="12700">
            <a:solidFill>
              <a:schemeClr val="tx1"/>
            </a:solidFill>
            <a:miter lim="800000"/>
            <a:headEnd/>
            <a:tailEnd/>
          </a:ln>
        </p:spPr>
        <p:txBody>
          <a:bodyPr wrap="none" anchor="ctr"/>
          <a:lstStyle/>
          <a:p>
            <a:endParaRPr lang="th-TH"/>
          </a:p>
        </p:txBody>
      </p:sp>
      <p:sp>
        <p:nvSpPr>
          <p:cNvPr id="15400" name="Text Box 40"/>
          <p:cNvSpPr txBox="1">
            <a:spLocks noChangeArrowheads="1"/>
          </p:cNvSpPr>
          <p:nvPr/>
        </p:nvSpPr>
        <p:spPr bwMode="auto">
          <a:xfrm>
            <a:off x="7235825" y="1412875"/>
            <a:ext cx="503664" cy="369332"/>
          </a:xfrm>
          <a:prstGeom prst="rect">
            <a:avLst/>
          </a:prstGeom>
          <a:noFill/>
          <a:ln w="9525">
            <a:noFill/>
            <a:miter lim="800000"/>
            <a:headEnd/>
            <a:tailEnd/>
          </a:ln>
        </p:spPr>
        <p:txBody>
          <a:bodyPr wrap="none">
            <a:spAutoFit/>
          </a:bodyPr>
          <a:lstStyle/>
          <a:p>
            <a:r>
              <a:rPr lang="en-US" dirty="0">
                <a:solidFill>
                  <a:srgbClr val="FF0000"/>
                </a:solidFill>
              </a:rPr>
              <a:t>cell</a:t>
            </a:r>
          </a:p>
        </p:txBody>
      </p:sp>
      <p:pic>
        <p:nvPicPr>
          <p:cNvPr id="41"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274638"/>
            <a:ext cx="7772400" cy="706437"/>
          </a:xfrm>
          <a:prstGeom prst="rect">
            <a:avLst/>
          </a:prstGeom>
          <a:noFill/>
          <a:ln w="9525">
            <a:noFill/>
            <a:miter lim="800000"/>
            <a:headEnd/>
            <a:tailEnd/>
          </a:ln>
        </p:spPr>
        <p:txBody>
          <a:bodyPr bIns="91440" anchor="b"/>
          <a:lstStyle/>
          <a:p>
            <a:pPr eaLnBrk="0" hangingPunct="0">
              <a:defRPr/>
            </a:pP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Drug distribution and Body water</a:t>
            </a:r>
            <a:endParaRPr lang="th-TH"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endParaRPr>
          </a:p>
        </p:txBody>
      </p:sp>
      <p:sp>
        <p:nvSpPr>
          <p:cNvPr id="5" name="Rectangle 2"/>
          <p:cNvSpPr txBox="1">
            <a:spLocks noChangeArrowheads="1"/>
          </p:cNvSpPr>
          <p:nvPr/>
        </p:nvSpPr>
        <p:spPr>
          <a:xfrm>
            <a:off x="179388" y="3933825"/>
            <a:ext cx="2952750" cy="1727200"/>
          </a:xfrm>
          <a:prstGeom prst="rect">
            <a:avLst/>
          </a:prstGeom>
          <a:noFill/>
          <a:ln>
            <a:solidFill>
              <a:schemeClr val="accent1"/>
            </a:solidFill>
          </a:ln>
        </p:spPr>
        <p:txBody>
          <a:bodyPr lIns="90488" tIns="44450" rIns="90488" bIns="44450" anchor="b"/>
          <a:lstStyle/>
          <a:p>
            <a:pPr algn="ctr">
              <a:defRPr/>
            </a:pPr>
            <a:r>
              <a:rPr lang="en-GB" sz="2400" b="1" dirty="0">
                <a:solidFill>
                  <a:srgbClr val="0000FF"/>
                </a:solidFill>
                <a:latin typeface="Browallia New" pitchFamily="34" charset="-34"/>
                <a:ea typeface="+mj-ea"/>
                <a:cs typeface="Browallia New" pitchFamily="34" charset="-34"/>
              </a:rPr>
              <a:t>Distribution - Evan’s Blue</a:t>
            </a:r>
          </a:p>
          <a:p>
            <a:pPr algn="ctr">
              <a:defRPr/>
            </a:pPr>
            <a:br>
              <a:rPr lang="en-GB" sz="3200" b="1" dirty="0">
                <a:solidFill>
                  <a:srgbClr val="0000FF"/>
                </a:solidFill>
                <a:latin typeface="Browallia New" pitchFamily="34" charset="-34"/>
                <a:ea typeface="+mj-ea"/>
                <a:cs typeface="Browallia New" pitchFamily="34" charset="-34"/>
              </a:rPr>
            </a:br>
            <a:r>
              <a:rPr lang="en-GB" sz="2400" b="1" dirty="0">
                <a:solidFill>
                  <a:srgbClr val="FF0000"/>
                </a:solidFill>
                <a:latin typeface="Browallia New" pitchFamily="34" charset="-34"/>
                <a:ea typeface="+mj-ea"/>
                <a:cs typeface="Browallia New" pitchFamily="34" charset="-34"/>
              </a:rPr>
              <a:t>Intra-vascular space only</a:t>
            </a:r>
          </a:p>
          <a:p>
            <a:pPr algn="ctr">
              <a:defRPr/>
            </a:pPr>
            <a:endParaRPr lang="en-GB" sz="2400" b="1" dirty="0">
              <a:solidFill>
                <a:srgbClr val="FF0000"/>
              </a:solidFill>
              <a:latin typeface="Browallia New" pitchFamily="34" charset="-34"/>
              <a:ea typeface="+mj-ea"/>
              <a:cs typeface="Browallia New" pitchFamily="34" charset="-34"/>
            </a:endParaRPr>
          </a:p>
        </p:txBody>
      </p:sp>
      <p:sp>
        <p:nvSpPr>
          <p:cNvPr id="16388" name="Rectangle 3"/>
          <p:cNvSpPr>
            <a:spLocks noChangeArrowheads="1"/>
          </p:cNvSpPr>
          <p:nvPr/>
        </p:nvSpPr>
        <p:spPr bwMode="auto">
          <a:xfrm>
            <a:off x="5187950" y="19113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89" name="Rectangle 4"/>
          <p:cNvSpPr>
            <a:spLocks noChangeArrowheads="1"/>
          </p:cNvSpPr>
          <p:nvPr/>
        </p:nvSpPr>
        <p:spPr bwMode="auto">
          <a:xfrm>
            <a:off x="5187950" y="28257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0" name="Rectangle 5"/>
          <p:cNvSpPr>
            <a:spLocks noChangeArrowheads="1"/>
          </p:cNvSpPr>
          <p:nvPr/>
        </p:nvSpPr>
        <p:spPr bwMode="auto">
          <a:xfrm>
            <a:off x="5187950" y="37401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1" name="Rectangle 6"/>
          <p:cNvSpPr>
            <a:spLocks noChangeArrowheads="1"/>
          </p:cNvSpPr>
          <p:nvPr/>
        </p:nvSpPr>
        <p:spPr bwMode="auto">
          <a:xfrm>
            <a:off x="5187950" y="46545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2" name="Rectangle 7"/>
          <p:cNvSpPr>
            <a:spLocks noChangeArrowheads="1"/>
          </p:cNvSpPr>
          <p:nvPr/>
        </p:nvSpPr>
        <p:spPr bwMode="auto">
          <a:xfrm>
            <a:off x="5187950" y="55689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3" name="Rectangle 8"/>
          <p:cNvSpPr>
            <a:spLocks noChangeArrowheads="1"/>
          </p:cNvSpPr>
          <p:nvPr/>
        </p:nvSpPr>
        <p:spPr bwMode="auto">
          <a:xfrm>
            <a:off x="6711950" y="22923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4" name="Rectangle 9"/>
          <p:cNvSpPr>
            <a:spLocks noChangeArrowheads="1"/>
          </p:cNvSpPr>
          <p:nvPr/>
        </p:nvSpPr>
        <p:spPr bwMode="auto">
          <a:xfrm>
            <a:off x="6711950" y="32067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5" name="Rectangle 10"/>
          <p:cNvSpPr>
            <a:spLocks noChangeArrowheads="1"/>
          </p:cNvSpPr>
          <p:nvPr/>
        </p:nvSpPr>
        <p:spPr bwMode="auto">
          <a:xfrm>
            <a:off x="6711950" y="41211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6" name="Rectangle 11"/>
          <p:cNvSpPr>
            <a:spLocks noChangeArrowheads="1"/>
          </p:cNvSpPr>
          <p:nvPr/>
        </p:nvSpPr>
        <p:spPr bwMode="auto">
          <a:xfrm>
            <a:off x="6711950" y="50355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7" name="Rectangle 12"/>
          <p:cNvSpPr>
            <a:spLocks noChangeArrowheads="1"/>
          </p:cNvSpPr>
          <p:nvPr/>
        </p:nvSpPr>
        <p:spPr bwMode="auto">
          <a:xfrm>
            <a:off x="6711950" y="59499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398" name="Freeform 13"/>
          <p:cNvSpPr>
            <a:spLocks/>
          </p:cNvSpPr>
          <p:nvPr/>
        </p:nvSpPr>
        <p:spPr bwMode="auto">
          <a:xfrm>
            <a:off x="4648200" y="1447800"/>
            <a:ext cx="230188" cy="5183188"/>
          </a:xfrm>
          <a:custGeom>
            <a:avLst/>
            <a:gdLst>
              <a:gd name="T0" fmla="*/ 2147483647 w 145"/>
              <a:gd name="T1" fmla="*/ 2147483647 h 3265"/>
              <a:gd name="T2" fmla="*/ 2147483647 w 145"/>
              <a:gd name="T3" fmla="*/ 2147483647 h 3265"/>
              <a:gd name="T4" fmla="*/ 0 w 145"/>
              <a:gd name="T5" fmla="*/ 2147483647 h 3265"/>
              <a:gd name="T6" fmla="*/ 0 w 145"/>
              <a:gd name="T7" fmla="*/ 0 h 3265"/>
              <a:gd name="T8" fmla="*/ 2147483647 w 145"/>
              <a:gd name="T9" fmla="*/ 2147483647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96"/>
                </a:moveTo>
                <a:lnTo>
                  <a:pt x="144" y="3264"/>
                </a:lnTo>
                <a:lnTo>
                  <a:pt x="0" y="3216"/>
                </a:lnTo>
                <a:lnTo>
                  <a:pt x="0" y="0"/>
                </a:lnTo>
                <a:lnTo>
                  <a:pt x="144" y="96"/>
                </a:lnTo>
              </a:path>
            </a:pathLst>
          </a:custGeom>
          <a:solidFill>
            <a:srgbClr val="0000FF"/>
          </a:solidFill>
          <a:ln w="12700" cap="rnd">
            <a:solidFill>
              <a:schemeClr val="bg1"/>
            </a:solidFill>
            <a:round/>
            <a:headEnd/>
            <a:tailEnd/>
          </a:ln>
        </p:spPr>
        <p:txBody>
          <a:bodyPr/>
          <a:lstStyle/>
          <a:p>
            <a:endParaRPr lang="en-US"/>
          </a:p>
        </p:txBody>
      </p:sp>
      <p:sp>
        <p:nvSpPr>
          <p:cNvPr id="16399" name="Freeform 14"/>
          <p:cNvSpPr>
            <a:spLocks/>
          </p:cNvSpPr>
          <p:nvPr/>
        </p:nvSpPr>
        <p:spPr bwMode="auto">
          <a:xfrm>
            <a:off x="3276600" y="1447800"/>
            <a:ext cx="230188" cy="5183188"/>
          </a:xfrm>
          <a:custGeom>
            <a:avLst/>
            <a:gdLst>
              <a:gd name="T0" fmla="*/ 2147483647 w 145"/>
              <a:gd name="T1" fmla="*/ 2147483647 h 3265"/>
              <a:gd name="T2" fmla="*/ 2147483647 w 145"/>
              <a:gd name="T3" fmla="*/ 0 h 3265"/>
              <a:gd name="T4" fmla="*/ 0 w 145"/>
              <a:gd name="T5" fmla="*/ 2147483647 h 3265"/>
              <a:gd name="T6" fmla="*/ 0 w 145"/>
              <a:gd name="T7" fmla="*/ 2147483647 h 3265"/>
              <a:gd name="T8" fmla="*/ 2147483647 w 145"/>
              <a:gd name="T9" fmla="*/ 2147483647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3216"/>
                </a:moveTo>
                <a:lnTo>
                  <a:pt x="144" y="0"/>
                </a:lnTo>
                <a:lnTo>
                  <a:pt x="0" y="96"/>
                </a:lnTo>
                <a:lnTo>
                  <a:pt x="0" y="3264"/>
                </a:lnTo>
                <a:lnTo>
                  <a:pt x="144" y="3216"/>
                </a:lnTo>
              </a:path>
            </a:pathLst>
          </a:custGeom>
          <a:solidFill>
            <a:srgbClr val="0000FF"/>
          </a:solidFill>
          <a:ln w="12700" cap="rnd">
            <a:solidFill>
              <a:schemeClr val="bg1"/>
            </a:solidFill>
            <a:round/>
            <a:headEnd/>
            <a:tailEnd/>
          </a:ln>
        </p:spPr>
        <p:txBody>
          <a:bodyPr/>
          <a:lstStyle/>
          <a:p>
            <a:endParaRPr lang="en-US"/>
          </a:p>
        </p:txBody>
      </p:sp>
      <p:sp>
        <p:nvSpPr>
          <p:cNvPr id="16400" name="Rectangle 15"/>
          <p:cNvSpPr>
            <a:spLocks noChangeArrowheads="1"/>
          </p:cNvSpPr>
          <p:nvPr/>
        </p:nvSpPr>
        <p:spPr bwMode="auto">
          <a:xfrm>
            <a:off x="6711950" y="13779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6401" name="Freeform 16"/>
          <p:cNvSpPr>
            <a:spLocks/>
          </p:cNvSpPr>
          <p:nvPr/>
        </p:nvSpPr>
        <p:spPr bwMode="auto">
          <a:xfrm>
            <a:off x="1752600" y="1981200"/>
            <a:ext cx="1068388" cy="763588"/>
          </a:xfrm>
          <a:custGeom>
            <a:avLst/>
            <a:gdLst>
              <a:gd name="T0" fmla="*/ 2147483647 w 673"/>
              <a:gd name="T1" fmla="*/ 2147483647 h 481"/>
              <a:gd name="T2" fmla="*/ 2147483647 w 673"/>
              <a:gd name="T3" fmla="*/ 2147483647 h 481"/>
              <a:gd name="T4" fmla="*/ 2147483647 w 673"/>
              <a:gd name="T5" fmla="*/ 2147483647 h 481"/>
              <a:gd name="T6" fmla="*/ 2147483647 w 673"/>
              <a:gd name="T7" fmla="*/ 2147483647 h 481"/>
              <a:gd name="T8" fmla="*/ 2147483647 w 673"/>
              <a:gd name="T9" fmla="*/ 2147483647 h 481"/>
              <a:gd name="T10" fmla="*/ 0 w 673"/>
              <a:gd name="T11" fmla="*/ 2147483647 h 481"/>
              <a:gd name="T12" fmla="*/ 0 w 673"/>
              <a:gd name="T13" fmla="*/ 0 h 481"/>
              <a:gd name="T14" fmla="*/ 2147483647 w 673"/>
              <a:gd name="T15" fmla="*/ 0 h 481"/>
              <a:gd name="T16" fmla="*/ 2147483647 w 673"/>
              <a:gd name="T17" fmla="*/ 2147483647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481"/>
              <a:gd name="T29" fmla="*/ 673 w 673"/>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481">
                <a:moveTo>
                  <a:pt x="48" y="96"/>
                </a:moveTo>
                <a:lnTo>
                  <a:pt x="672" y="96"/>
                </a:lnTo>
                <a:lnTo>
                  <a:pt x="672" y="373"/>
                </a:lnTo>
                <a:lnTo>
                  <a:pt x="48" y="373"/>
                </a:lnTo>
                <a:lnTo>
                  <a:pt x="48" y="480"/>
                </a:lnTo>
                <a:lnTo>
                  <a:pt x="0" y="480"/>
                </a:lnTo>
                <a:lnTo>
                  <a:pt x="0" y="0"/>
                </a:lnTo>
                <a:lnTo>
                  <a:pt x="48" y="0"/>
                </a:lnTo>
                <a:lnTo>
                  <a:pt x="48" y="96"/>
                </a:lnTo>
              </a:path>
            </a:pathLst>
          </a:custGeom>
          <a:solidFill>
            <a:schemeClr val="bg1"/>
          </a:solidFill>
          <a:ln w="12700" cap="rnd">
            <a:solidFill>
              <a:schemeClr val="tx1"/>
            </a:solidFill>
            <a:round/>
            <a:headEnd/>
            <a:tailEnd/>
          </a:ln>
        </p:spPr>
        <p:txBody>
          <a:bodyPr/>
          <a:lstStyle/>
          <a:p>
            <a:endParaRPr lang="en-US"/>
          </a:p>
        </p:txBody>
      </p:sp>
      <p:sp>
        <p:nvSpPr>
          <p:cNvPr id="16402" name="Freeform 17"/>
          <p:cNvSpPr>
            <a:spLocks/>
          </p:cNvSpPr>
          <p:nvPr/>
        </p:nvSpPr>
        <p:spPr bwMode="auto">
          <a:xfrm>
            <a:off x="1143000" y="1981200"/>
            <a:ext cx="1144588" cy="763588"/>
          </a:xfrm>
          <a:custGeom>
            <a:avLst/>
            <a:gdLst>
              <a:gd name="T0" fmla="*/ 2147483647 w 721"/>
              <a:gd name="T1" fmla="*/ 2147483647 h 481"/>
              <a:gd name="T2" fmla="*/ 2147483647 w 721"/>
              <a:gd name="T3" fmla="*/ 2147483647 h 481"/>
              <a:gd name="T4" fmla="*/ 2147483647 w 721"/>
              <a:gd name="T5" fmla="*/ 2147483647 h 481"/>
              <a:gd name="T6" fmla="*/ 2147483647 w 721"/>
              <a:gd name="T7" fmla="*/ 2147483647 h 481"/>
              <a:gd name="T8" fmla="*/ 0 w 721"/>
              <a:gd name="T9" fmla="*/ 2147483647 h 481"/>
              <a:gd name="T10" fmla="*/ 0 w 721"/>
              <a:gd name="T11" fmla="*/ 0 h 481"/>
              <a:gd name="T12" fmla="*/ 2147483647 w 721"/>
              <a:gd name="T13" fmla="*/ 0 h 481"/>
              <a:gd name="T14" fmla="*/ 2147483647 w 721"/>
              <a:gd name="T15" fmla="*/ 2147483647 h 481"/>
              <a:gd name="T16" fmla="*/ 2147483647 w 721"/>
              <a:gd name="T17" fmla="*/ 2147483647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1"/>
              <a:gd name="T28" fmla="*/ 0 h 481"/>
              <a:gd name="T29" fmla="*/ 721 w 721"/>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1" h="481">
                <a:moveTo>
                  <a:pt x="720" y="144"/>
                </a:moveTo>
                <a:lnTo>
                  <a:pt x="720" y="336"/>
                </a:lnTo>
                <a:lnTo>
                  <a:pt x="48" y="336"/>
                </a:lnTo>
                <a:lnTo>
                  <a:pt x="48" y="480"/>
                </a:lnTo>
                <a:lnTo>
                  <a:pt x="0" y="480"/>
                </a:lnTo>
                <a:lnTo>
                  <a:pt x="0" y="0"/>
                </a:lnTo>
                <a:lnTo>
                  <a:pt x="48" y="0"/>
                </a:lnTo>
                <a:lnTo>
                  <a:pt x="48" y="144"/>
                </a:lnTo>
                <a:lnTo>
                  <a:pt x="720" y="144"/>
                </a:lnTo>
              </a:path>
            </a:pathLst>
          </a:custGeom>
          <a:solidFill>
            <a:schemeClr val="bg1"/>
          </a:solidFill>
          <a:ln w="12700" cap="rnd">
            <a:solidFill>
              <a:schemeClr val="tx1"/>
            </a:solidFill>
            <a:round/>
            <a:headEnd/>
            <a:tailEnd/>
          </a:ln>
        </p:spPr>
        <p:txBody>
          <a:bodyPr/>
          <a:lstStyle/>
          <a:p>
            <a:endParaRPr lang="en-US"/>
          </a:p>
        </p:txBody>
      </p:sp>
      <p:sp>
        <p:nvSpPr>
          <p:cNvPr id="16403" name="Rectangle 18"/>
          <p:cNvSpPr>
            <a:spLocks noChangeArrowheads="1"/>
          </p:cNvSpPr>
          <p:nvPr/>
        </p:nvSpPr>
        <p:spPr bwMode="auto">
          <a:xfrm>
            <a:off x="2292350" y="2139950"/>
            <a:ext cx="139700" cy="444500"/>
          </a:xfrm>
          <a:prstGeom prst="rect">
            <a:avLst/>
          </a:prstGeom>
          <a:solidFill>
            <a:schemeClr val="tx1"/>
          </a:solidFill>
          <a:ln w="12700">
            <a:solidFill>
              <a:schemeClr val="tx1"/>
            </a:solidFill>
            <a:miter lim="800000"/>
            <a:headEnd/>
            <a:tailEnd/>
          </a:ln>
        </p:spPr>
        <p:txBody>
          <a:bodyPr wrap="none" anchor="ctr"/>
          <a:lstStyle/>
          <a:p>
            <a:endParaRPr lang="th-TH"/>
          </a:p>
        </p:txBody>
      </p:sp>
      <p:sp>
        <p:nvSpPr>
          <p:cNvPr id="16404" name="Rectangle 19"/>
          <p:cNvSpPr>
            <a:spLocks noChangeArrowheads="1"/>
          </p:cNvSpPr>
          <p:nvPr/>
        </p:nvSpPr>
        <p:spPr bwMode="auto">
          <a:xfrm>
            <a:off x="2444750" y="2139950"/>
            <a:ext cx="368300" cy="444500"/>
          </a:xfrm>
          <a:prstGeom prst="rect">
            <a:avLst/>
          </a:prstGeom>
          <a:solidFill>
            <a:schemeClr val="accent2"/>
          </a:solidFill>
          <a:ln w="12700">
            <a:solidFill>
              <a:schemeClr val="tx1"/>
            </a:solidFill>
            <a:miter lim="800000"/>
            <a:headEnd/>
            <a:tailEnd/>
          </a:ln>
        </p:spPr>
        <p:txBody>
          <a:bodyPr wrap="none" anchor="ctr"/>
          <a:lstStyle/>
          <a:p>
            <a:endParaRPr lang="th-TH"/>
          </a:p>
        </p:txBody>
      </p:sp>
      <p:sp>
        <p:nvSpPr>
          <p:cNvPr id="16405" name="Rectangle 20"/>
          <p:cNvSpPr>
            <a:spLocks noChangeArrowheads="1"/>
          </p:cNvSpPr>
          <p:nvPr/>
        </p:nvSpPr>
        <p:spPr bwMode="auto">
          <a:xfrm>
            <a:off x="3511550" y="1530350"/>
            <a:ext cx="1130300" cy="5016500"/>
          </a:xfrm>
          <a:prstGeom prst="rect">
            <a:avLst/>
          </a:prstGeom>
          <a:solidFill>
            <a:srgbClr val="3365FB"/>
          </a:solidFill>
          <a:ln w="12700">
            <a:solidFill>
              <a:schemeClr val="tx1"/>
            </a:solidFill>
            <a:miter lim="800000"/>
            <a:headEnd/>
            <a:tailEnd/>
          </a:ln>
        </p:spPr>
        <p:txBody>
          <a:bodyPr wrap="none" anchor="ctr"/>
          <a:lstStyle/>
          <a:p>
            <a:endParaRPr lang="th-TH"/>
          </a:p>
        </p:txBody>
      </p:sp>
      <p:grpSp>
        <p:nvGrpSpPr>
          <p:cNvPr id="2" name="Group 21"/>
          <p:cNvGrpSpPr>
            <a:grpSpLocks/>
          </p:cNvGrpSpPr>
          <p:nvPr/>
        </p:nvGrpSpPr>
        <p:grpSpPr bwMode="auto">
          <a:xfrm>
            <a:off x="3587750" y="1682750"/>
            <a:ext cx="977900" cy="4864100"/>
            <a:chOff x="2260" y="1060"/>
            <a:chExt cx="616" cy="3064"/>
          </a:xfrm>
        </p:grpSpPr>
        <p:sp>
          <p:nvSpPr>
            <p:cNvPr id="16409" name="Oval 22"/>
            <p:cNvSpPr>
              <a:spLocks noChangeArrowheads="1"/>
            </p:cNvSpPr>
            <p:nvPr/>
          </p:nvSpPr>
          <p:spPr bwMode="auto">
            <a:xfrm>
              <a:off x="2404" y="130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0" name="Oval 23"/>
            <p:cNvSpPr>
              <a:spLocks noChangeArrowheads="1"/>
            </p:cNvSpPr>
            <p:nvPr/>
          </p:nvSpPr>
          <p:spPr bwMode="auto">
            <a:xfrm>
              <a:off x="2644" y="1636"/>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1" name="Oval 24"/>
            <p:cNvSpPr>
              <a:spLocks noChangeArrowheads="1"/>
            </p:cNvSpPr>
            <p:nvPr/>
          </p:nvSpPr>
          <p:spPr bwMode="auto">
            <a:xfrm>
              <a:off x="2596" y="106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2" name="Oval 25"/>
            <p:cNvSpPr>
              <a:spLocks noChangeArrowheads="1"/>
            </p:cNvSpPr>
            <p:nvPr/>
          </p:nvSpPr>
          <p:spPr bwMode="auto">
            <a:xfrm>
              <a:off x="2308" y="1684"/>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3" name="Oval 26"/>
            <p:cNvSpPr>
              <a:spLocks noChangeArrowheads="1"/>
            </p:cNvSpPr>
            <p:nvPr/>
          </p:nvSpPr>
          <p:spPr bwMode="auto">
            <a:xfrm>
              <a:off x="2644" y="197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4" name="Oval 27"/>
            <p:cNvSpPr>
              <a:spLocks noChangeArrowheads="1"/>
            </p:cNvSpPr>
            <p:nvPr/>
          </p:nvSpPr>
          <p:spPr bwMode="auto">
            <a:xfrm>
              <a:off x="2308" y="202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5" name="Oval 28"/>
            <p:cNvSpPr>
              <a:spLocks noChangeArrowheads="1"/>
            </p:cNvSpPr>
            <p:nvPr/>
          </p:nvSpPr>
          <p:spPr bwMode="auto">
            <a:xfrm>
              <a:off x="2500" y="2308"/>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6" name="Oval 29"/>
            <p:cNvSpPr>
              <a:spLocks noChangeArrowheads="1"/>
            </p:cNvSpPr>
            <p:nvPr/>
          </p:nvSpPr>
          <p:spPr bwMode="auto">
            <a:xfrm>
              <a:off x="2260" y="106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7" name="Oval 30"/>
            <p:cNvSpPr>
              <a:spLocks noChangeArrowheads="1"/>
            </p:cNvSpPr>
            <p:nvPr/>
          </p:nvSpPr>
          <p:spPr bwMode="auto">
            <a:xfrm>
              <a:off x="2308" y="250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8" name="Oval 31"/>
            <p:cNvSpPr>
              <a:spLocks noChangeArrowheads="1"/>
            </p:cNvSpPr>
            <p:nvPr/>
          </p:nvSpPr>
          <p:spPr bwMode="auto">
            <a:xfrm>
              <a:off x="2644" y="269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19" name="Oval 32"/>
            <p:cNvSpPr>
              <a:spLocks noChangeArrowheads="1"/>
            </p:cNvSpPr>
            <p:nvPr/>
          </p:nvSpPr>
          <p:spPr bwMode="auto">
            <a:xfrm>
              <a:off x="2260" y="2788"/>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20" name="Oval 33"/>
            <p:cNvSpPr>
              <a:spLocks noChangeArrowheads="1"/>
            </p:cNvSpPr>
            <p:nvPr/>
          </p:nvSpPr>
          <p:spPr bwMode="auto">
            <a:xfrm>
              <a:off x="2596" y="3028"/>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21" name="Oval 34"/>
            <p:cNvSpPr>
              <a:spLocks noChangeArrowheads="1"/>
            </p:cNvSpPr>
            <p:nvPr/>
          </p:nvSpPr>
          <p:spPr bwMode="auto">
            <a:xfrm>
              <a:off x="2308" y="317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22" name="Oval 35"/>
            <p:cNvSpPr>
              <a:spLocks noChangeArrowheads="1"/>
            </p:cNvSpPr>
            <p:nvPr/>
          </p:nvSpPr>
          <p:spPr bwMode="auto">
            <a:xfrm>
              <a:off x="2644" y="3364"/>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23" name="Oval 36"/>
            <p:cNvSpPr>
              <a:spLocks noChangeArrowheads="1"/>
            </p:cNvSpPr>
            <p:nvPr/>
          </p:nvSpPr>
          <p:spPr bwMode="auto">
            <a:xfrm>
              <a:off x="2404" y="3604"/>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24" name="Oval 37"/>
            <p:cNvSpPr>
              <a:spLocks noChangeArrowheads="1"/>
            </p:cNvSpPr>
            <p:nvPr/>
          </p:nvSpPr>
          <p:spPr bwMode="auto">
            <a:xfrm>
              <a:off x="2260" y="389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6425" name="Oval 38"/>
            <p:cNvSpPr>
              <a:spLocks noChangeArrowheads="1"/>
            </p:cNvSpPr>
            <p:nvPr/>
          </p:nvSpPr>
          <p:spPr bwMode="auto">
            <a:xfrm>
              <a:off x="2644" y="3844"/>
              <a:ext cx="232" cy="232"/>
            </a:xfrm>
            <a:prstGeom prst="ellipse">
              <a:avLst/>
            </a:prstGeom>
            <a:solidFill>
              <a:schemeClr val="accent1"/>
            </a:solidFill>
            <a:ln w="12700">
              <a:solidFill>
                <a:schemeClr val="tx1"/>
              </a:solidFill>
              <a:round/>
              <a:headEnd/>
              <a:tailEnd/>
            </a:ln>
          </p:spPr>
          <p:txBody>
            <a:bodyPr wrap="none" anchor="ctr"/>
            <a:lstStyle/>
            <a:p>
              <a:endParaRPr lang="th-TH"/>
            </a:p>
          </p:txBody>
        </p:sp>
      </p:grpSp>
      <p:sp>
        <p:nvSpPr>
          <p:cNvPr id="16407" name="Line 39"/>
          <p:cNvSpPr>
            <a:spLocks noChangeShapeType="1"/>
          </p:cNvSpPr>
          <p:nvPr/>
        </p:nvSpPr>
        <p:spPr bwMode="auto">
          <a:xfrm>
            <a:off x="2844800" y="2362200"/>
            <a:ext cx="787400" cy="0"/>
          </a:xfrm>
          <a:prstGeom prst="line">
            <a:avLst/>
          </a:prstGeom>
          <a:noFill/>
          <a:ln w="50800">
            <a:solidFill>
              <a:schemeClr val="tx1"/>
            </a:solidFill>
            <a:round/>
            <a:headEnd/>
            <a:tailEnd/>
          </a:ln>
        </p:spPr>
        <p:txBody>
          <a:bodyPr wrap="none" anchor="ctr"/>
          <a:lstStyle/>
          <a:p>
            <a:endParaRPr lang="en-US"/>
          </a:p>
        </p:txBody>
      </p:sp>
      <p:sp>
        <p:nvSpPr>
          <p:cNvPr id="16408" name="Text Box 40"/>
          <p:cNvSpPr txBox="1">
            <a:spLocks noChangeArrowheads="1"/>
          </p:cNvSpPr>
          <p:nvPr/>
        </p:nvSpPr>
        <p:spPr bwMode="auto">
          <a:xfrm>
            <a:off x="7164388" y="1412875"/>
            <a:ext cx="527050" cy="366713"/>
          </a:xfrm>
          <a:prstGeom prst="rect">
            <a:avLst/>
          </a:prstGeom>
          <a:noFill/>
          <a:ln w="9525">
            <a:noFill/>
            <a:miter lim="800000"/>
            <a:headEnd/>
            <a:tailEnd/>
          </a:ln>
        </p:spPr>
        <p:txBody>
          <a:bodyPr wrap="none">
            <a:spAutoFit/>
          </a:bodyPr>
          <a:lstStyle/>
          <a:p>
            <a:r>
              <a:rPr lang="en-US"/>
              <a:t>cell</a:t>
            </a:r>
          </a:p>
        </p:txBody>
      </p:sp>
      <p:pic>
        <p:nvPicPr>
          <p:cNvPr id="42"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14400" y="274638"/>
            <a:ext cx="7772400" cy="706437"/>
          </a:xfrm>
          <a:prstGeom prst="rect">
            <a:avLst/>
          </a:prstGeom>
          <a:noFill/>
          <a:ln w="9525">
            <a:noFill/>
            <a:miter lim="800000"/>
            <a:headEnd/>
            <a:tailEnd/>
          </a:ln>
        </p:spPr>
        <p:txBody>
          <a:bodyPr bIns="91440" anchor="b"/>
          <a:lstStyle/>
          <a:p>
            <a:pPr eaLnBrk="0" hangingPunct="0">
              <a:defRPr/>
            </a:pP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Drug distribution and Body water</a:t>
            </a:r>
            <a:endParaRPr lang="th-TH"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endParaRPr>
          </a:p>
        </p:txBody>
      </p:sp>
      <p:sp>
        <p:nvSpPr>
          <p:cNvPr id="3" name="Rectangle 2"/>
          <p:cNvSpPr txBox="1">
            <a:spLocks noChangeArrowheads="1"/>
          </p:cNvSpPr>
          <p:nvPr/>
        </p:nvSpPr>
        <p:spPr>
          <a:xfrm>
            <a:off x="250825" y="3860800"/>
            <a:ext cx="2808288" cy="1728788"/>
          </a:xfrm>
          <a:prstGeom prst="rect">
            <a:avLst/>
          </a:prstGeom>
          <a:noFill/>
          <a:ln>
            <a:solidFill>
              <a:schemeClr val="accent1"/>
            </a:solidFill>
          </a:ln>
        </p:spPr>
        <p:txBody>
          <a:bodyPr lIns="90488" tIns="44450" rIns="90488" bIns="44450" anchor="b"/>
          <a:lstStyle/>
          <a:p>
            <a:pPr algn="ctr">
              <a:defRPr/>
            </a:pPr>
            <a:r>
              <a:rPr lang="en-GB" sz="2400" b="1" dirty="0">
                <a:solidFill>
                  <a:srgbClr val="0000FF"/>
                </a:solidFill>
                <a:latin typeface="Browallia New" pitchFamily="34" charset="-34"/>
                <a:ea typeface="+mj-ea"/>
                <a:cs typeface="Browallia New" pitchFamily="34" charset="-34"/>
              </a:rPr>
              <a:t>Distribution – </a:t>
            </a:r>
            <a:r>
              <a:rPr lang="en-GB" sz="2400" b="1" dirty="0" err="1">
                <a:solidFill>
                  <a:srgbClr val="0000FF"/>
                </a:solidFill>
                <a:latin typeface="Browallia New" pitchFamily="34" charset="-34"/>
                <a:ea typeface="+mj-ea"/>
                <a:cs typeface="Browallia New" pitchFamily="34" charset="-34"/>
              </a:rPr>
              <a:t>Inulin</a:t>
            </a:r>
            <a:endParaRPr lang="en-GB" sz="2400" b="1" dirty="0">
              <a:solidFill>
                <a:srgbClr val="0000FF"/>
              </a:solidFill>
              <a:latin typeface="Browallia New" pitchFamily="34" charset="-34"/>
              <a:ea typeface="+mj-ea"/>
              <a:cs typeface="Browallia New" pitchFamily="34" charset="-34"/>
            </a:endParaRPr>
          </a:p>
          <a:p>
            <a:pPr algn="ctr">
              <a:defRPr/>
            </a:pPr>
            <a:br>
              <a:rPr lang="en-GB" sz="2400" b="1" dirty="0">
                <a:solidFill>
                  <a:schemeClr val="tx2"/>
                </a:solidFill>
                <a:latin typeface="Browallia New" pitchFamily="34" charset="-34"/>
                <a:ea typeface="+mj-ea"/>
                <a:cs typeface="Browallia New" pitchFamily="34" charset="-34"/>
              </a:rPr>
            </a:br>
            <a:r>
              <a:rPr lang="en-GB" sz="2400" b="1" dirty="0">
                <a:solidFill>
                  <a:srgbClr val="FF0000"/>
                </a:solidFill>
                <a:latin typeface="Browallia New" pitchFamily="34" charset="-34"/>
                <a:ea typeface="+mj-ea"/>
                <a:cs typeface="Browallia New" pitchFamily="34" charset="-34"/>
              </a:rPr>
              <a:t>Extracellular water</a:t>
            </a:r>
          </a:p>
          <a:p>
            <a:pPr algn="ctr">
              <a:defRPr/>
            </a:pPr>
            <a:endParaRPr lang="en-GB" sz="2400" b="1" dirty="0">
              <a:solidFill>
                <a:srgbClr val="FF0000"/>
              </a:solidFill>
              <a:latin typeface="Browallia New" pitchFamily="34" charset="-34"/>
              <a:ea typeface="+mj-ea"/>
              <a:cs typeface="Browallia New" pitchFamily="34" charset="-34"/>
            </a:endParaRPr>
          </a:p>
        </p:txBody>
      </p:sp>
      <p:sp>
        <p:nvSpPr>
          <p:cNvPr id="17412" name="Freeform 3"/>
          <p:cNvSpPr>
            <a:spLocks/>
          </p:cNvSpPr>
          <p:nvPr/>
        </p:nvSpPr>
        <p:spPr bwMode="auto">
          <a:xfrm>
            <a:off x="3276600" y="1524000"/>
            <a:ext cx="230188" cy="5183188"/>
          </a:xfrm>
          <a:custGeom>
            <a:avLst/>
            <a:gdLst>
              <a:gd name="T0" fmla="*/ 2147483647 w 145"/>
              <a:gd name="T1" fmla="*/ 2147483647 h 3265"/>
              <a:gd name="T2" fmla="*/ 2147483647 w 145"/>
              <a:gd name="T3" fmla="*/ 0 h 3265"/>
              <a:gd name="T4" fmla="*/ 0 w 145"/>
              <a:gd name="T5" fmla="*/ 2147483647 h 3265"/>
              <a:gd name="T6" fmla="*/ 0 w 145"/>
              <a:gd name="T7" fmla="*/ 2147483647 h 3265"/>
              <a:gd name="T8" fmla="*/ 2147483647 w 145"/>
              <a:gd name="T9" fmla="*/ 2147483647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3216"/>
                </a:moveTo>
                <a:lnTo>
                  <a:pt x="144" y="0"/>
                </a:lnTo>
                <a:lnTo>
                  <a:pt x="0" y="96"/>
                </a:lnTo>
                <a:lnTo>
                  <a:pt x="0" y="3264"/>
                </a:lnTo>
                <a:lnTo>
                  <a:pt x="144" y="3216"/>
                </a:lnTo>
              </a:path>
            </a:pathLst>
          </a:custGeom>
          <a:solidFill>
            <a:srgbClr val="0000FF"/>
          </a:solidFill>
          <a:ln w="12700" cap="rnd">
            <a:solidFill>
              <a:schemeClr val="bg1"/>
            </a:solidFill>
            <a:round/>
            <a:headEnd/>
            <a:tailEnd/>
          </a:ln>
        </p:spPr>
        <p:txBody>
          <a:bodyPr/>
          <a:lstStyle/>
          <a:p>
            <a:endParaRPr lang="en-US"/>
          </a:p>
        </p:txBody>
      </p:sp>
      <p:sp>
        <p:nvSpPr>
          <p:cNvPr id="17413" name="Freeform 4"/>
          <p:cNvSpPr>
            <a:spLocks/>
          </p:cNvSpPr>
          <p:nvPr/>
        </p:nvSpPr>
        <p:spPr bwMode="auto">
          <a:xfrm>
            <a:off x="1752600" y="1981200"/>
            <a:ext cx="1068388" cy="763588"/>
          </a:xfrm>
          <a:custGeom>
            <a:avLst/>
            <a:gdLst>
              <a:gd name="T0" fmla="*/ 2147483647 w 673"/>
              <a:gd name="T1" fmla="*/ 2147483647 h 481"/>
              <a:gd name="T2" fmla="*/ 2147483647 w 673"/>
              <a:gd name="T3" fmla="*/ 2147483647 h 481"/>
              <a:gd name="T4" fmla="*/ 2147483647 w 673"/>
              <a:gd name="T5" fmla="*/ 2147483647 h 481"/>
              <a:gd name="T6" fmla="*/ 2147483647 w 673"/>
              <a:gd name="T7" fmla="*/ 2147483647 h 481"/>
              <a:gd name="T8" fmla="*/ 2147483647 w 673"/>
              <a:gd name="T9" fmla="*/ 2147483647 h 481"/>
              <a:gd name="T10" fmla="*/ 0 w 673"/>
              <a:gd name="T11" fmla="*/ 2147483647 h 481"/>
              <a:gd name="T12" fmla="*/ 0 w 673"/>
              <a:gd name="T13" fmla="*/ 0 h 481"/>
              <a:gd name="T14" fmla="*/ 2147483647 w 673"/>
              <a:gd name="T15" fmla="*/ 0 h 481"/>
              <a:gd name="T16" fmla="*/ 2147483647 w 673"/>
              <a:gd name="T17" fmla="*/ 2147483647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481"/>
              <a:gd name="T29" fmla="*/ 673 w 673"/>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481">
                <a:moveTo>
                  <a:pt x="48" y="96"/>
                </a:moveTo>
                <a:lnTo>
                  <a:pt x="672" y="96"/>
                </a:lnTo>
                <a:lnTo>
                  <a:pt x="672" y="373"/>
                </a:lnTo>
                <a:lnTo>
                  <a:pt x="48" y="373"/>
                </a:lnTo>
                <a:lnTo>
                  <a:pt x="48" y="480"/>
                </a:lnTo>
                <a:lnTo>
                  <a:pt x="0" y="480"/>
                </a:lnTo>
                <a:lnTo>
                  <a:pt x="0" y="0"/>
                </a:lnTo>
                <a:lnTo>
                  <a:pt x="48" y="0"/>
                </a:lnTo>
                <a:lnTo>
                  <a:pt x="48" y="96"/>
                </a:lnTo>
              </a:path>
            </a:pathLst>
          </a:custGeom>
          <a:solidFill>
            <a:schemeClr val="bg1"/>
          </a:solidFill>
          <a:ln w="12700" cap="rnd">
            <a:solidFill>
              <a:schemeClr val="tx1"/>
            </a:solidFill>
            <a:round/>
            <a:headEnd/>
            <a:tailEnd/>
          </a:ln>
        </p:spPr>
        <p:txBody>
          <a:bodyPr/>
          <a:lstStyle/>
          <a:p>
            <a:endParaRPr lang="en-US"/>
          </a:p>
        </p:txBody>
      </p:sp>
      <p:sp>
        <p:nvSpPr>
          <p:cNvPr id="17414" name="Freeform 5"/>
          <p:cNvSpPr>
            <a:spLocks/>
          </p:cNvSpPr>
          <p:nvPr/>
        </p:nvSpPr>
        <p:spPr bwMode="auto">
          <a:xfrm>
            <a:off x="1143000" y="1981200"/>
            <a:ext cx="1144588" cy="763588"/>
          </a:xfrm>
          <a:custGeom>
            <a:avLst/>
            <a:gdLst>
              <a:gd name="T0" fmla="*/ 2147483647 w 721"/>
              <a:gd name="T1" fmla="*/ 2147483647 h 481"/>
              <a:gd name="T2" fmla="*/ 2147483647 w 721"/>
              <a:gd name="T3" fmla="*/ 2147483647 h 481"/>
              <a:gd name="T4" fmla="*/ 2147483647 w 721"/>
              <a:gd name="T5" fmla="*/ 2147483647 h 481"/>
              <a:gd name="T6" fmla="*/ 2147483647 w 721"/>
              <a:gd name="T7" fmla="*/ 2147483647 h 481"/>
              <a:gd name="T8" fmla="*/ 0 w 721"/>
              <a:gd name="T9" fmla="*/ 2147483647 h 481"/>
              <a:gd name="T10" fmla="*/ 0 w 721"/>
              <a:gd name="T11" fmla="*/ 0 h 481"/>
              <a:gd name="T12" fmla="*/ 2147483647 w 721"/>
              <a:gd name="T13" fmla="*/ 0 h 481"/>
              <a:gd name="T14" fmla="*/ 2147483647 w 721"/>
              <a:gd name="T15" fmla="*/ 2147483647 h 481"/>
              <a:gd name="T16" fmla="*/ 2147483647 w 721"/>
              <a:gd name="T17" fmla="*/ 2147483647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1"/>
              <a:gd name="T28" fmla="*/ 0 h 481"/>
              <a:gd name="T29" fmla="*/ 721 w 721"/>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1" h="481">
                <a:moveTo>
                  <a:pt x="720" y="144"/>
                </a:moveTo>
                <a:lnTo>
                  <a:pt x="720" y="336"/>
                </a:lnTo>
                <a:lnTo>
                  <a:pt x="48" y="336"/>
                </a:lnTo>
                <a:lnTo>
                  <a:pt x="48" y="480"/>
                </a:lnTo>
                <a:lnTo>
                  <a:pt x="0" y="480"/>
                </a:lnTo>
                <a:lnTo>
                  <a:pt x="0" y="0"/>
                </a:lnTo>
                <a:lnTo>
                  <a:pt x="48" y="0"/>
                </a:lnTo>
                <a:lnTo>
                  <a:pt x="48" y="144"/>
                </a:lnTo>
                <a:lnTo>
                  <a:pt x="720" y="144"/>
                </a:lnTo>
              </a:path>
            </a:pathLst>
          </a:custGeom>
          <a:solidFill>
            <a:schemeClr val="bg1"/>
          </a:solidFill>
          <a:ln w="12700" cap="rnd">
            <a:solidFill>
              <a:schemeClr val="tx1"/>
            </a:solidFill>
            <a:round/>
            <a:headEnd/>
            <a:tailEnd/>
          </a:ln>
        </p:spPr>
        <p:txBody>
          <a:bodyPr/>
          <a:lstStyle/>
          <a:p>
            <a:endParaRPr lang="en-US"/>
          </a:p>
        </p:txBody>
      </p:sp>
      <p:sp>
        <p:nvSpPr>
          <p:cNvPr id="17415" name="Rectangle 6"/>
          <p:cNvSpPr>
            <a:spLocks noChangeArrowheads="1"/>
          </p:cNvSpPr>
          <p:nvPr/>
        </p:nvSpPr>
        <p:spPr bwMode="auto">
          <a:xfrm>
            <a:off x="2292350" y="2139950"/>
            <a:ext cx="139700" cy="444500"/>
          </a:xfrm>
          <a:prstGeom prst="rect">
            <a:avLst/>
          </a:prstGeom>
          <a:solidFill>
            <a:schemeClr val="tx1"/>
          </a:solidFill>
          <a:ln w="12700">
            <a:solidFill>
              <a:schemeClr val="tx1"/>
            </a:solidFill>
            <a:miter lim="800000"/>
            <a:headEnd/>
            <a:tailEnd/>
          </a:ln>
        </p:spPr>
        <p:txBody>
          <a:bodyPr wrap="none" anchor="ctr"/>
          <a:lstStyle/>
          <a:p>
            <a:endParaRPr lang="th-TH"/>
          </a:p>
        </p:txBody>
      </p:sp>
      <p:sp>
        <p:nvSpPr>
          <p:cNvPr id="17416" name="Rectangle 7"/>
          <p:cNvSpPr>
            <a:spLocks noChangeArrowheads="1"/>
          </p:cNvSpPr>
          <p:nvPr/>
        </p:nvSpPr>
        <p:spPr bwMode="auto">
          <a:xfrm>
            <a:off x="2444750" y="2139950"/>
            <a:ext cx="368300" cy="444500"/>
          </a:xfrm>
          <a:prstGeom prst="rect">
            <a:avLst/>
          </a:prstGeom>
          <a:solidFill>
            <a:schemeClr val="accent2"/>
          </a:solidFill>
          <a:ln w="12700">
            <a:solidFill>
              <a:schemeClr val="tx1"/>
            </a:solidFill>
            <a:miter lim="800000"/>
            <a:headEnd/>
            <a:tailEnd/>
          </a:ln>
        </p:spPr>
        <p:txBody>
          <a:bodyPr wrap="none" anchor="ctr"/>
          <a:lstStyle/>
          <a:p>
            <a:endParaRPr lang="th-TH"/>
          </a:p>
        </p:txBody>
      </p:sp>
      <p:sp>
        <p:nvSpPr>
          <p:cNvPr id="17417" name="Freeform 8"/>
          <p:cNvSpPr>
            <a:spLocks/>
          </p:cNvSpPr>
          <p:nvPr/>
        </p:nvSpPr>
        <p:spPr bwMode="auto">
          <a:xfrm>
            <a:off x="4665663" y="1198563"/>
            <a:ext cx="4135437" cy="5624512"/>
          </a:xfrm>
          <a:custGeom>
            <a:avLst/>
            <a:gdLst>
              <a:gd name="T0" fmla="*/ 2147483647 w 2605"/>
              <a:gd name="T1" fmla="*/ 2147483647 h 3543"/>
              <a:gd name="T2" fmla="*/ 2147483647 w 2605"/>
              <a:gd name="T3" fmla="*/ 2147483647 h 3543"/>
              <a:gd name="T4" fmla="*/ 2147483647 w 2605"/>
              <a:gd name="T5" fmla="*/ 2147483647 h 3543"/>
              <a:gd name="T6" fmla="*/ 2147483647 w 2605"/>
              <a:gd name="T7" fmla="*/ 2147483647 h 3543"/>
              <a:gd name="T8" fmla="*/ 2147483647 w 2605"/>
              <a:gd name="T9" fmla="*/ 2147483647 h 3543"/>
              <a:gd name="T10" fmla="*/ 2147483647 w 2605"/>
              <a:gd name="T11" fmla="*/ 0 h 3543"/>
              <a:gd name="T12" fmla="*/ 2147483647 w 2605"/>
              <a:gd name="T13" fmla="*/ 0 h 3543"/>
              <a:gd name="T14" fmla="*/ 2147483647 w 2605"/>
              <a:gd name="T15" fmla="*/ 2147483647 h 3543"/>
              <a:gd name="T16" fmla="*/ 2147483647 w 2605"/>
              <a:gd name="T17" fmla="*/ 2147483647 h 3543"/>
              <a:gd name="T18" fmla="*/ 2147483647 w 2605"/>
              <a:gd name="T19" fmla="*/ 2147483647 h 3543"/>
              <a:gd name="T20" fmla="*/ 2147483647 w 2605"/>
              <a:gd name="T21" fmla="*/ 2147483647 h 3543"/>
              <a:gd name="T22" fmla="*/ 2147483647 w 2605"/>
              <a:gd name="T23" fmla="*/ 2147483647 h 3543"/>
              <a:gd name="T24" fmla="*/ 2147483647 w 2605"/>
              <a:gd name="T25" fmla="*/ 2147483647 h 3543"/>
              <a:gd name="T26" fmla="*/ 2147483647 w 2605"/>
              <a:gd name="T27" fmla="*/ 2147483647 h 3543"/>
              <a:gd name="T28" fmla="*/ 2147483647 w 2605"/>
              <a:gd name="T29" fmla="*/ 2147483647 h 3543"/>
              <a:gd name="T30" fmla="*/ 2147483647 w 2605"/>
              <a:gd name="T31" fmla="*/ 2147483647 h 3543"/>
              <a:gd name="T32" fmla="*/ 2147483647 w 2605"/>
              <a:gd name="T33" fmla="*/ 2147483647 h 3543"/>
              <a:gd name="T34" fmla="*/ 2147483647 w 2605"/>
              <a:gd name="T35" fmla="*/ 2147483647 h 3543"/>
              <a:gd name="T36" fmla="*/ 2147483647 w 2605"/>
              <a:gd name="T37" fmla="*/ 2147483647 h 3543"/>
              <a:gd name="T38" fmla="*/ 2147483647 w 2605"/>
              <a:gd name="T39" fmla="*/ 2147483647 h 3543"/>
              <a:gd name="T40" fmla="*/ 2147483647 w 2605"/>
              <a:gd name="T41" fmla="*/ 2147483647 h 3543"/>
              <a:gd name="T42" fmla="*/ 2147483647 w 2605"/>
              <a:gd name="T43" fmla="*/ 2147483647 h 3543"/>
              <a:gd name="T44" fmla="*/ 2147483647 w 2605"/>
              <a:gd name="T45" fmla="*/ 2147483647 h 3543"/>
              <a:gd name="T46" fmla="*/ 2147483647 w 2605"/>
              <a:gd name="T47" fmla="*/ 2147483647 h 3543"/>
              <a:gd name="T48" fmla="*/ 2147483647 w 2605"/>
              <a:gd name="T49" fmla="*/ 2147483647 h 3543"/>
              <a:gd name="T50" fmla="*/ 2147483647 w 2605"/>
              <a:gd name="T51" fmla="*/ 2147483647 h 3543"/>
              <a:gd name="T52" fmla="*/ 2147483647 w 2605"/>
              <a:gd name="T53" fmla="*/ 2147483647 h 3543"/>
              <a:gd name="T54" fmla="*/ 2147483647 w 2605"/>
              <a:gd name="T55" fmla="*/ 2147483647 h 3543"/>
              <a:gd name="T56" fmla="*/ 2147483647 w 2605"/>
              <a:gd name="T57" fmla="*/ 2147483647 h 3543"/>
              <a:gd name="T58" fmla="*/ 2147483647 w 2605"/>
              <a:gd name="T59" fmla="*/ 2147483647 h 3543"/>
              <a:gd name="T60" fmla="*/ 2147483647 w 2605"/>
              <a:gd name="T61" fmla="*/ 2147483647 h 3543"/>
              <a:gd name="T62" fmla="*/ 2147483647 w 2605"/>
              <a:gd name="T63" fmla="*/ 2147483647 h 3543"/>
              <a:gd name="T64" fmla="*/ 2147483647 w 2605"/>
              <a:gd name="T65" fmla="*/ 2147483647 h 3543"/>
              <a:gd name="T66" fmla="*/ 2147483647 w 2605"/>
              <a:gd name="T67" fmla="*/ 2147483647 h 3543"/>
              <a:gd name="T68" fmla="*/ 0 w 2605"/>
              <a:gd name="T69" fmla="*/ 2147483647 h 3543"/>
              <a:gd name="T70" fmla="*/ 2147483647 w 2605"/>
              <a:gd name="T71" fmla="*/ 2147483647 h 3543"/>
              <a:gd name="T72" fmla="*/ 2147483647 w 2605"/>
              <a:gd name="T73" fmla="*/ 2147483647 h 3543"/>
              <a:gd name="T74" fmla="*/ 2147483647 w 2605"/>
              <a:gd name="T75" fmla="*/ 2147483647 h 3543"/>
              <a:gd name="T76" fmla="*/ 2147483647 w 2605"/>
              <a:gd name="T77" fmla="*/ 2147483647 h 3543"/>
              <a:gd name="T78" fmla="*/ 2147483647 w 2605"/>
              <a:gd name="T79" fmla="*/ 2147483647 h 3543"/>
              <a:gd name="T80" fmla="*/ 2147483647 w 2605"/>
              <a:gd name="T81" fmla="*/ 2147483647 h 3543"/>
              <a:gd name="T82" fmla="*/ 2147483647 w 2605"/>
              <a:gd name="T83" fmla="*/ 2147483647 h 3543"/>
              <a:gd name="T84" fmla="*/ 2147483647 w 2605"/>
              <a:gd name="T85" fmla="*/ 2147483647 h 3543"/>
              <a:gd name="T86" fmla="*/ 2147483647 w 2605"/>
              <a:gd name="T87" fmla="*/ 2147483647 h 3543"/>
              <a:gd name="T88" fmla="*/ 2147483647 w 2605"/>
              <a:gd name="T89" fmla="*/ 2147483647 h 3543"/>
              <a:gd name="T90" fmla="*/ 2147483647 w 2605"/>
              <a:gd name="T91" fmla="*/ 2147483647 h 3543"/>
              <a:gd name="T92" fmla="*/ 2147483647 w 2605"/>
              <a:gd name="T93" fmla="*/ 2147483647 h 3543"/>
              <a:gd name="T94" fmla="*/ 2147483647 w 2605"/>
              <a:gd name="T95" fmla="*/ 2147483647 h 35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5"/>
              <a:gd name="T145" fmla="*/ 0 h 3543"/>
              <a:gd name="T146" fmla="*/ 2605 w 2605"/>
              <a:gd name="T147" fmla="*/ 3543 h 35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5" h="3543">
                <a:moveTo>
                  <a:pt x="133" y="157"/>
                </a:moveTo>
                <a:lnTo>
                  <a:pt x="190" y="161"/>
                </a:lnTo>
                <a:lnTo>
                  <a:pt x="234" y="161"/>
                </a:lnTo>
                <a:lnTo>
                  <a:pt x="278" y="161"/>
                </a:lnTo>
                <a:lnTo>
                  <a:pt x="336" y="146"/>
                </a:lnTo>
                <a:lnTo>
                  <a:pt x="380" y="132"/>
                </a:lnTo>
                <a:lnTo>
                  <a:pt x="409" y="88"/>
                </a:lnTo>
                <a:lnTo>
                  <a:pt x="453" y="88"/>
                </a:lnTo>
                <a:lnTo>
                  <a:pt x="497" y="88"/>
                </a:lnTo>
                <a:lnTo>
                  <a:pt x="541" y="88"/>
                </a:lnTo>
                <a:lnTo>
                  <a:pt x="585" y="88"/>
                </a:lnTo>
                <a:lnTo>
                  <a:pt x="629" y="88"/>
                </a:lnTo>
                <a:lnTo>
                  <a:pt x="687" y="73"/>
                </a:lnTo>
                <a:lnTo>
                  <a:pt x="731" y="59"/>
                </a:lnTo>
                <a:lnTo>
                  <a:pt x="775" y="44"/>
                </a:lnTo>
                <a:lnTo>
                  <a:pt x="834" y="59"/>
                </a:lnTo>
                <a:lnTo>
                  <a:pt x="878" y="59"/>
                </a:lnTo>
                <a:lnTo>
                  <a:pt x="936" y="59"/>
                </a:lnTo>
                <a:lnTo>
                  <a:pt x="980" y="44"/>
                </a:lnTo>
                <a:lnTo>
                  <a:pt x="1024" y="44"/>
                </a:lnTo>
                <a:lnTo>
                  <a:pt x="1068" y="29"/>
                </a:lnTo>
                <a:lnTo>
                  <a:pt x="1112" y="15"/>
                </a:lnTo>
                <a:lnTo>
                  <a:pt x="1156" y="0"/>
                </a:lnTo>
                <a:lnTo>
                  <a:pt x="1200" y="0"/>
                </a:lnTo>
                <a:lnTo>
                  <a:pt x="1258" y="0"/>
                </a:lnTo>
                <a:lnTo>
                  <a:pt x="1302" y="0"/>
                </a:lnTo>
                <a:lnTo>
                  <a:pt x="1346" y="0"/>
                </a:lnTo>
                <a:lnTo>
                  <a:pt x="1390" y="0"/>
                </a:lnTo>
                <a:lnTo>
                  <a:pt x="1434" y="0"/>
                </a:lnTo>
                <a:lnTo>
                  <a:pt x="1551" y="15"/>
                </a:lnTo>
                <a:lnTo>
                  <a:pt x="1595" y="15"/>
                </a:lnTo>
                <a:lnTo>
                  <a:pt x="1639" y="15"/>
                </a:lnTo>
                <a:lnTo>
                  <a:pt x="1741" y="29"/>
                </a:lnTo>
                <a:lnTo>
                  <a:pt x="1829" y="44"/>
                </a:lnTo>
                <a:lnTo>
                  <a:pt x="1873" y="44"/>
                </a:lnTo>
                <a:lnTo>
                  <a:pt x="1917" y="44"/>
                </a:lnTo>
                <a:lnTo>
                  <a:pt x="1961" y="44"/>
                </a:lnTo>
                <a:lnTo>
                  <a:pt x="2019" y="44"/>
                </a:lnTo>
                <a:lnTo>
                  <a:pt x="2063" y="59"/>
                </a:lnTo>
                <a:lnTo>
                  <a:pt x="2107" y="88"/>
                </a:lnTo>
                <a:lnTo>
                  <a:pt x="2151" y="117"/>
                </a:lnTo>
                <a:lnTo>
                  <a:pt x="2195" y="146"/>
                </a:lnTo>
                <a:lnTo>
                  <a:pt x="2224" y="190"/>
                </a:lnTo>
                <a:lnTo>
                  <a:pt x="2253" y="293"/>
                </a:lnTo>
                <a:lnTo>
                  <a:pt x="2282" y="351"/>
                </a:lnTo>
                <a:lnTo>
                  <a:pt x="2312" y="410"/>
                </a:lnTo>
                <a:lnTo>
                  <a:pt x="2312" y="498"/>
                </a:lnTo>
                <a:lnTo>
                  <a:pt x="2341" y="615"/>
                </a:lnTo>
                <a:lnTo>
                  <a:pt x="2370" y="673"/>
                </a:lnTo>
                <a:lnTo>
                  <a:pt x="2385" y="717"/>
                </a:lnTo>
                <a:lnTo>
                  <a:pt x="2400" y="834"/>
                </a:lnTo>
                <a:lnTo>
                  <a:pt x="2414" y="922"/>
                </a:lnTo>
                <a:lnTo>
                  <a:pt x="2429" y="981"/>
                </a:lnTo>
                <a:lnTo>
                  <a:pt x="2443" y="1039"/>
                </a:lnTo>
                <a:lnTo>
                  <a:pt x="2458" y="1127"/>
                </a:lnTo>
                <a:lnTo>
                  <a:pt x="2487" y="1244"/>
                </a:lnTo>
                <a:lnTo>
                  <a:pt x="2502" y="1361"/>
                </a:lnTo>
                <a:lnTo>
                  <a:pt x="2517" y="1420"/>
                </a:lnTo>
                <a:lnTo>
                  <a:pt x="2531" y="1478"/>
                </a:lnTo>
                <a:lnTo>
                  <a:pt x="2546" y="1537"/>
                </a:lnTo>
                <a:lnTo>
                  <a:pt x="2561" y="1581"/>
                </a:lnTo>
                <a:lnTo>
                  <a:pt x="2575" y="1625"/>
                </a:lnTo>
                <a:lnTo>
                  <a:pt x="2590" y="1683"/>
                </a:lnTo>
                <a:lnTo>
                  <a:pt x="2590" y="1800"/>
                </a:lnTo>
                <a:lnTo>
                  <a:pt x="2604" y="1888"/>
                </a:lnTo>
                <a:lnTo>
                  <a:pt x="2604" y="1946"/>
                </a:lnTo>
                <a:lnTo>
                  <a:pt x="2604" y="2005"/>
                </a:lnTo>
                <a:lnTo>
                  <a:pt x="2604" y="2064"/>
                </a:lnTo>
                <a:lnTo>
                  <a:pt x="2604" y="2210"/>
                </a:lnTo>
                <a:lnTo>
                  <a:pt x="2590" y="2298"/>
                </a:lnTo>
                <a:lnTo>
                  <a:pt x="2590" y="2415"/>
                </a:lnTo>
                <a:lnTo>
                  <a:pt x="2590" y="2473"/>
                </a:lnTo>
                <a:lnTo>
                  <a:pt x="2590" y="2590"/>
                </a:lnTo>
                <a:lnTo>
                  <a:pt x="2590" y="2707"/>
                </a:lnTo>
                <a:lnTo>
                  <a:pt x="2590" y="2795"/>
                </a:lnTo>
                <a:lnTo>
                  <a:pt x="2590" y="2883"/>
                </a:lnTo>
                <a:lnTo>
                  <a:pt x="2575" y="2927"/>
                </a:lnTo>
                <a:lnTo>
                  <a:pt x="2575" y="2985"/>
                </a:lnTo>
                <a:lnTo>
                  <a:pt x="2561" y="3029"/>
                </a:lnTo>
                <a:lnTo>
                  <a:pt x="2546" y="3073"/>
                </a:lnTo>
                <a:lnTo>
                  <a:pt x="2517" y="3117"/>
                </a:lnTo>
                <a:lnTo>
                  <a:pt x="2502" y="3161"/>
                </a:lnTo>
                <a:lnTo>
                  <a:pt x="2487" y="3205"/>
                </a:lnTo>
                <a:lnTo>
                  <a:pt x="2473" y="3249"/>
                </a:lnTo>
                <a:lnTo>
                  <a:pt x="2458" y="3293"/>
                </a:lnTo>
                <a:lnTo>
                  <a:pt x="2443" y="3337"/>
                </a:lnTo>
                <a:lnTo>
                  <a:pt x="2414" y="3381"/>
                </a:lnTo>
                <a:lnTo>
                  <a:pt x="2400" y="3425"/>
                </a:lnTo>
                <a:lnTo>
                  <a:pt x="2370" y="3483"/>
                </a:lnTo>
                <a:lnTo>
                  <a:pt x="2326" y="3498"/>
                </a:lnTo>
                <a:lnTo>
                  <a:pt x="2282" y="3512"/>
                </a:lnTo>
                <a:lnTo>
                  <a:pt x="2224" y="3512"/>
                </a:lnTo>
                <a:lnTo>
                  <a:pt x="2180" y="3527"/>
                </a:lnTo>
                <a:lnTo>
                  <a:pt x="2136" y="3527"/>
                </a:lnTo>
                <a:lnTo>
                  <a:pt x="2092" y="3527"/>
                </a:lnTo>
                <a:lnTo>
                  <a:pt x="2048" y="3527"/>
                </a:lnTo>
                <a:lnTo>
                  <a:pt x="2004" y="3527"/>
                </a:lnTo>
                <a:lnTo>
                  <a:pt x="1946" y="3527"/>
                </a:lnTo>
                <a:lnTo>
                  <a:pt x="1887" y="3527"/>
                </a:lnTo>
                <a:lnTo>
                  <a:pt x="1843" y="3527"/>
                </a:lnTo>
                <a:lnTo>
                  <a:pt x="1785" y="3527"/>
                </a:lnTo>
                <a:lnTo>
                  <a:pt x="1741" y="3527"/>
                </a:lnTo>
                <a:lnTo>
                  <a:pt x="1682" y="3542"/>
                </a:lnTo>
                <a:lnTo>
                  <a:pt x="1624" y="3542"/>
                </a:lnTo>
                <a:lnTo>
                  <a:pt x="1580" y="3542"/>
                </a:lnTo>
                <a:lnTo>
                  <a:pt x="1536" y="3542"/>
                </a:lnTo>
                <a:lnTo>
                  <a:pt x="1419" y="3542"/>
                </a:lnTo>
                <a:lnTo>
                  <a:pt x="1331" y="3527"/>
                </a:lnTo>
                <a:lnTo>
                  <a:pt x="1243" y="3527"/>
                </a:lnTo>
                <a:lnTo>
                  <a:pt x="1185" y="3512"/>
                </a:lnTo>
                <a:lnTo>
                  <a:pt x="1126" y="3498"/>
                </a:lnTo>
                <a:lnTo>
                  <a:pt x="1082" y="3498"/>
                </a:lnTo>
                <a:lnTo>
                  <a:pt x="1009" y="3498"/>
                </a:lnTo>
                <a:lnTo>
                  <a:pt x="921" y="3483"/>
                </a:lnTo>
                <a:lnTo>
                  <a:pt x="863" y="3483"/>
                </a:lnTo>
                <a:lnTo>
                  <a:pt x="819" y="3483"/>
                </a:lnTo>
                <a:lnTo>
                  <a:pt x="702" y="3454"/>
                </a:lnTo>
                <a:lnTo>
                  <a:pt x="643" y="3439"/>
                </a:lnTo>
                <a:lnTo>
                  <a:pt x="585" y="3425"/>
                </a:lnTo>
                <a:lnTo>
                  <a:pt x="541" y="3395"/>
                </a:lnTo>
                <a:lnTo>
                  <a:pt x="497" y="3381"/>
                </a:lnTo>
                <a:lnTo>
                  <a:pt x="380" y="3351"/>
                </a:lnTo>
                <a:lnTo>
                  <a:pt x="336" y="3337"/>
                </a:lnTo>
                <a:lnTo>
                  <a:pt x="292" y="3322"/>
                </a:lnTo>
                <a:lnTo>
                  <a:pt x="248" y="3293"/>
                </a:lnTo>
                <a:lnTo>
                  <a:pt x="204" y="3264"/>
                </a:lnTo>
                <a:lnTo>
                  <a:pt x="161" y="3220"/>
                </a:lnTo>
                <a:lnTo>
                  <a:pt x="117" y="3190"/>
                </a:lnTo>
                <a:lnTo>
                  <a:pt x="117" y="3146"/>
                </a:lnTo>
                <a:lnTo>
                  <a:pt x="117" y="3088"/>
                </a:lnTo>
                <a:lnTo>
                  <a:pt x="117" y="3044"/>
                </a:lnTo>
                <a:lnTo>
                  <a:pt x="117" y="3000"/>
                </a:lnTo>
                <a:lnTo>
                  <a:pt x="117" y="2956"/>
                </a:lnTo>
                <a:lnTo>
                  <a:pt x="102" y="2912"/>
                </a:lnTo>
                <a:lnTo>
                  <a:pt x="73" y="2868"/>
                </a:lnTo>
                <a:lnTo>
                  <a:pt x="43" y="2810"/>
                </a:lnTo>
                <a:lnTo>
                  <a:pt x="29" y="2751"/>
                </a:lnTo>
                <a:lnTo>
                  <a:pt x="14" y="2693"/>
                </a:lnTo>
                <a:lnTo>
                  <a:pt x="0" y="2649"/>
                </a:lnTo>
                <a:lnTo>
                  <a:pt x="0" y="2590"/>
                </a:lnTo>
                <a:lnTo>
                  <a:pt x="0" y="2546"/>
                </a:lnTo>
                <a:lnTo>
                  <a:pt x="14" y="2488"/>
                </a:lnTo>
                <a:lnTo>
                  <a:pt x="29" y="2444"/>
                </a:lnTo>
                <a:lnTo>
                  <a:pt x="29" y="2400"/>
                </a:lnTo>
                <a:lnTo>
                  <a:pt x="29" y="2356"/>
                </a:lnTo>
                <a:lnTo>
                  <a:pt x="29" y="2312"/>
                </a:lnTo>
                <a:lnTo>
                  <a:pt x="14" y="2268"/>
                </a:lnTo>
                <a:lnTo>
                  <a:pt x="14" y="2210"/>
                </a:lnTo>
                <a:lnTo>
                  <a:pt x="14" y="2166"/>
                </a:lnTo>
                <a:lnTo>
                  <a:pt x="14" y="2122"/>
                </a:lnTo>
                <a:lnTo>
                  <a:pt x="29" y="2078"/>
                </a:lnTo>
                <a:lnTo>
                  <a:pt x="29" y="2020"/>
                </a:lnTo>
                <a:lnTo>
                  <a:pt x="29" y="1976"/>
                </a:lnTo>
                <a:lnTo>
                  <a:pt x="29" y="1932"/>
                </a:lnTo>
                <a:lnTo>
                  <a:pt x="29" y="1888"/>
                </a:lnTo>
                <a:lnTo>
                  <a:pt x="29" y="1844"/>
                </a:lnTo>
                <a:lnTo>
                  <a:pt x="29" y="1800"/>
                </a:lnTo>
                <a:lnTo>
                  <a:pt x="29" y="1742"/>
                </a:lnTo>
                <a:lnTo>
                  <a:pt x="29" y="1698"/>
                </a:lnTo>
                <a:lnTo>
                  <a:pt x="29" y="1654"/>
                </a:lnTo>
                <a:lnTo>
                  <a:pt x="29" y="1610"/>
                </a:lnTo>
                <a:lnTo>
                  <a:pt x="29" y="1566"/>
                </a:lnTo>
                <a:lnTo>
                  <a:pt x="29" y="1522"/>
                </a:lnTo>
                <a:lnTo>
                  <a:pt x="29" y="1478"/>
                </a:lnTo>
                <a:lnTo>
                  <a:pt x="14" y="1434"/>
                </a:lnTo>
                <a:lnTo>
                  <a:pt x="14" y="1390"/>
                </a:lnTo>
                <a:lnTo>
                  <a:pt x="14" y="1346"/>
                </a:lnTo>
                <a:lnTo>
                  <a:pt x="14" y="1288"/>
                </a:lnTo>
                <a:lnTo>
                  <a:pt x="14" y="1244"/>
                </a:lnTo>
                <a:lnTo>
                  <a:pt x="14" y="1200"/>
                </a:lnTo>
                <a:lnTo>
                  <a:pt x="14" y="1156"/>
                </a:lnTo>
                <a:lnTo>
                  <a:pt x="14" y="1112"/>
                </a:lnTo>
                <a:lnTo>
                  <a:pt x="29" y="1068"/>
                </a:lnTo>
                <a:lnTo>
                  <a:pt x="43" y="1010"/>
                </a:lnTo>
                <a:lnTo>
                  <a:pt x="43" y="966"/>
                </a:lnTo>
                <a:lnTo>
                  <a:pt x="58" y="907"/>
                </a:lnTo>
                <a:lnTo>
                  <a:pt x="58" y="849"/>
                </a:lnTo>
                <a:lnTo>
                  <a:pt x="58" y="805"/>
                </a:lnTo>
                <a:lnTo>
                  <a:pt x="43" y="761"/>
                </a:lnTo>
                <a:lnTo>
                  <a:pt x="29" y="703"/>
                </a:lnTo>
                <a:lnTo>
                  <a:pt x="29" y="644"/>
                </a:lnTo>
                <a:lnTo>
                  <a:pt x="29" y="600"/>
                </a:lnTo>
                <a:lnTo>
                  <a:pt x="14" y="556"/>
                </a:lnTo>
                <a:lnTo>
                  <a:pt x="14" y="512"/>
                </a:lnTo>
                <a:lnTo>
                  <a:pt x="14" y="468"/>
                </a:lnTo>
                <a:lnTo>
                  <a:pt x="14" y="410"/>
                </a:lnTo>
                <a:lnTo>
                  <a:pt x="14" y="366"/>
                </a:lnTo>
                <a:lnTo>
                  <a:pt x="14" y="322"/>
                </a:lnTo>
                <a:lnTo>
                  <a:pt x="29" y="278"/>
                </a:lnTo>
                <a:lnTo>
                  <a:pt x="73" y="264"/>
                </a:lnTo>
                <a:lnTo>
                  <a:pt x="117" y="220"/>
                </a:lnTo>
                <a:lnTo>
                  <a:pt x="161" y="190"/>
                </a:lnTo>
                <a:lnTo>
                  <a:pt x="133" y="157"/>
                </a:lnTo>
              </a:path>
            </a:pathLst>
          </a:custGeom>
          <a:solidFill>
            <a:srgbClr val="93AEFD"/>
          </a:solidFill>
          <a:ln w="12700" cap="rnd">
            <a:solidFill>
              <a:schemeClr val="bg1"/>
            </a:solidFill>
            <a:round/>
            <a:headEnd/>
            <a:tailEnd/>
          </a:ln>
        </p:spPr>
        <p:txBody>
          <a:bodyPr/>
          <a:lstStyle/>
          <a:p>
            <a:endParaRPr lang="en-US"/>
          </a:p>
        </p:txBody>
      </p:sp>
      <p:sp>
        <p:nvSpPr>
          <p:cNvPr id="17418" name="Rectangle 9"/>
          <p:cNvSpPr>
            <a:spLocks noChangeArrowheads="1"/>
          </p:cNvSpPr>
          <p:nvPr/>
        </p:nvSpPr>
        <p:spPr bwMode="auto">
          <a:xfrm>
            <a:off x="3505200" y="1600200"/>
            <a:ext cx="1143000" cy="5029200"/>
          </a:xfrm>
          <a:prstGeom prst="rect">
            <a:avLst/>
          </a:prstGeom>
          <a:solidFill>
            <a:srgbClr val="93AEFD"/>
          </a:solidFill>
          <a:ln w="12700">
            <a:noFill/>
            <a:miter lim="800000"/>
            <a:headEnd/>
            <a:tailEnd/>
          </a:ln>
        </p:spPr>
        <p:txBody>
          <a:bodyPr wrap="none" anchor="ctr"/>
          <a:lstStyle/>
          <a:p>
            <a:endParaRPr lang="th-TH"/>
          </a:p>
        </p:txBody>
      </p:sp>
      <p:sp>
        <p:nvSpPr>
          <p:cNvPr id="17419" name="Line 10"/>
          <p:cNvSpPr>
            <a:spLocks noChangeShapeType="1"/>
          </p:cNvSpPr>
          <p:nvPr/>
        </p:nvSpPr>
        <p:spPr bwMode="auto">
          <a:xfrm>
            <a:off x="2844800" y="2362200"/>
            <a:ext cx="787400" cy="0"/>
          </a:xfrm>
          <a:prstGeom prst="line">
            <a:avLst/>
          </a:prstGeom>
          <a:noFill/>
          <a:ln w="50800">
            <a:solidFill>
              <a:schemeClr val="tx1"/>
            </a:solidFill>
            <a:round/>
            <a:headEnd/>
            <a:tailEnd/>
          </a:ln>
        </p:spPr>
        <p:txBody>
          <a:bodyPr wrap="none" anchor="ctr"/>
          <a:lstStyle/>
          <a:p>
            <a:endParaRPr lang="en-US"/>
          </a:p>
        </p:txBody>
      </p:sp>
      <p:sp>
        <p:nvSpPr>
          <p:cNvPr id="17420" name="Freeform 11"/>
          <p:cNvSpPr>
            <a:spLocks/>
          </p:cNvSpPr>
          <p:nvPr/>
        </p:nvSpPr>
        <p:spPr bwMode="auto">
          <a:xfrm>
            <a:off x="4648200" y="1524000"/>
            <a:ext cx="230188" cy="5183188"/>
          </a:xfrm>
          <a:custGeom>
            <a:avLst/>
            <a:gdLst>
              <a:gd name="T0" fmla="*/ 2147483647 w 145"/>
              <a:gd name="T1" fmla="*/ 2147483647 h 3265"/>
              <a:gd name="T2" fmla="*/ 2147483647 w 145"/>
              <a:gd name="T3" fmla="*/ 2147483647 h 3265"/>
              <a:gd name="T4" fmla="*/ 0 w 145"/>
              <a:gd name="T5" fmla="*/ 2147483647 h 3265"/>
              <a:gd name="T6" fmla="*/ 0 w 145"/>
              <a:gd name="T7" fmla="*/ 0 h 3265"/>
              <a:gd name="T8" fmla="*/ 2147483647 w 145"/>
              <a:gd name="T9" fmla="*/ 2147483647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96"/>
                </a:moveTo>
                <a:lnTo>
                  <a:pt x="144" y="3264"/>
                </a:lnTo>
                <a:lnTo>
                  <a:pt x="0" y="3216"/>
                </a:lnTo>
                <a:lnTo>
                  <a:pt x="0" y="0"/>
                </a:lnTo>
                <a:lnTo>
                  <a:pt x="144" y="96"/>
                </a:lnTo>
              </a:path>
            </a:pathLst>
          </a:custGeom>
          <a:solidFill>
            <a:srgbClr val="0000FF"/>
          </a:solidFill>
          <a:ln w="12700" cap="rnd">
            <a:noFill/>
            <a:round/>
            <a:headEnd/>
            <a:tailEnd/>
          </a:ln>
        </p:spPr>
        <p:txBody>
          <a:bodyPr/>
          <a:lstStyle/>
          <a:p>
            <a:endParaRPr lang="en-US"/>
          </a:p>
        </p:txBody>
      </p:sp>
      <p:grpSp>
        <p:nvGrpSpPr>
          <p:cNvPr id="4" name="Group 12"/>
          <p:cNvGrpSpPr>
            <a:grpSpLocks/>
          </p:cNvGrpSpPr>
          <p:nvPr/>
        </p:nvGrpSpPr>
        <p:grpSpPr bwMode="auto">
          <a:xfrm>
            <a:off x="3587750" y="1682750"/>
            <a:ext cx="977900" cy="4864100"/>
            <a:chOff x="2260" y="1060"/>
            <a:chExt cx="616" cy="3064"/>
          </a:xfrm>
        </p:grpSpPr>
        <p:sp>
          <p:nvSpPr>
            <p:cNvPr id="17434" name="Oval 13"/>
            <p:cNvSpPr>
              <a:spLocks noChangeArrowheads="1"/>
            </p:cNvSpPr>
            <p:nvPr/>
          </p:nvSpPr>
          <p:spPr bwMode="auto">
            <a:xfrm>
              <a:off x="2404" y="130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35" name="Oval 14"/>
            <p:cNvSpPr>
              <a:spLocks noChangeArrowheads="1"/>
            </p:cNvSpPr>
            <p:nvPr/>
          </p:nvSpPr>
          <p:spPr bwMode="auto">
            <a:xfrm>
              <a:off x="2644" y="1636"/>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36" name="Oval 15"/>
            <p:cNvSpPr>
              <a:spLocks noChangeArrowheads="1"/>
            </p:cNvSpPr>
            <p:nvPr/>
          </p:nvSpPr>
          <p:spPr bwMode="auto">
            <a:xfrm>
              <a:off x="2596" y="106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37" name="Oval 16"/>
            <p:cNvSpPr>
              <a:spLocks noChangeArrowheads="1"/>
            </p:cNvSpPr>
            <p:nvPr/>
          </p:nvSpPr>
          <p:spPr bwMode="auto">
            <a:xfrm>
              <a:off x="2308" y="1684"/>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38" name="Oval 17"/>
            <p:cNvSpPr>
              <a:spLocks noChangeArrowheads="1"/>
            </p:cNvSpPr>
            <p:nvPr/>
          </p:nvSpPr>
          <p:spPr bwMode="auto">
            <a:xfrm>
              <a:off x="2644" y="197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39" name="Oval 18"/>
            <p:cNvSpPr>
              <a:spLocks noChangeArrowheads="1"/>
            </p:cNvSpPr>
            <p:nvPr/>
          </p:nvSpPr>
          <p:spPr bwMode="auto">
            <a:xfrm>
              <a:off x="2308" y="202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0" name="Oval 19"/>
            <p:cNvSpPr>
              <a:spLocks noChangeArrowheads="1"/>
            </p:cNvSpPr>
            <p:nvPr/>
          </p:nvSpPr>
          <p:spPr bwMode="auto">
            <a:xfrm>
              <a:off x="2500" y="2308"/>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1" name="Oval 20"/>
            <p:cNvSpPr>
              <a:spLocks noChangeArrowheads="1"/>
            </p:cNvSpPr>
            <p:nvPr/>
          </p:nvSpPr>
          <p:spPr bwMode="auto">
            <a:xfrm>
              <a:off x="2260" y="106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2" name="Oval 21"/>
            <p:cNvSpPr>
              <a:spLocks noChangeArrowheads="1"/>
            </p:cNvSpPr>
            <p:nvPr/>
          </p:nvSpPr>
          <p:spPr bwMode="auto">
            <a:xfrm>
              <a:off x="2308" y="2500"/>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3" name="Oval 22"/>
            <p:cNvSpPr>
              <a:spLocks noChangeArrowheads="1"/>
            </p:cNvSpPr>
            <p:nvPr/>
          </p:nvSpPr>
          <p:spPr bwMode="auto">
            <a:xfrm>
              <a:off x="2644" y="269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4" name="Oval 23"/>
            <p:cNvSpPr>
              <a:spLocks noChangeArrowheads="1"/>
            </p:cNvSpPr>
            <p:nvPr/>
          </p:nvSpPr>
          <p:spPr bwMode="auto">
            <a:xfrm>
              <a:off x="2260" y="2788"/>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5" name="Oval 24"/>
            <p:cNvSpPr>
              <a:spLocks noChangeArrowheads="1"/>
            </p:cNvSpPr>
            <p:nvPr/>
          </p:nvSpPr>
          <p:spPr bwMode="auto">
            <a:xfrm>
              <a:off x="2596" y="3028"/>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6" name="Oval 25"/>
            <p:cNvSpPr>
              <a:spLocks noChangeArrowheads="1"/>
            </p:cNvSpPr>
            <p:nvPr/>
          </p:nvSpPr>
          <p:spPr bwMode="auto">
            <a:xfrm>
              <a:off x="2308" y="317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7" name="Oval 26"/>
            <p:cNvSpPr>
              <a:spLocks noChangeArrowheads="1"/>
            </p:cNvSpPr>
            <p:nvPr/>
          </p:nvSpPr>
          <p:spPr bwMode="auto">
            <a:xfrm>
              <a:off x="2644" y="3364"/>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8" name="Oval 27"/>
            <p:cNvSpPr>
              <a:spLocks noChangeArrowheads="1"/>
            </p:cNvSpPr>
            <p:nvPr/>
          </p:nvSpPr>
          <p:spPr bwMode="auto">
            <a:xfrm>
              <a:off x="2404" y="3604"/>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49" name="Oval 28"/>
            <p:cNvSpPr>
              <a:spLocks noChangeArrowheads="1"/>
            </p:cNvSpPr>
            <p:nvPr/>
          </p:nvSpPr>
          <p:spPr bwMode="auto">
            <a:xfrm>
              <a:off x="2260" y="3892"/>
              <a:ext cx="232" cy="232"/>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17450" name="Oval 29"/>
            <p:cNvSpPr>
              <a:spLocks noChangeArrowheads="1"/>
            </p:cNvSpPr>
            <p:nvPr/>
          </p:nvSpPr>
          <p:spPr bwMode="auto">
            <a:xfrm>
              <a:off x="2644" y="3844"/>
              <a:ext cx="232" cy="232"/>
            </a:xfrm>
            <a:prstGeom prst="ellipse">
              <a:avLst/>
            </a:prstGeom>
            <a:solidFill>
              <a:schemeClr val="accent1"/>
            </a:solidFill>
            <a:ln w="12700">
              <a:solidFill>
                <a:schemeClr val="tx1"/>
              </a:solidFill>
              <a:round/>
              <a:headEnd/>
              <a:tailEnd/>
            </a:ln>
          </p:spPr>
          <p:txBody>
            <a:bodyPr wrap="none" anchor="ctr"/>
            <a:lstStyle/>
            <a:p>
              <a:endParaRPr lang="th-TH"/>
            </a:p>
          </p:txBody>
        </p:sp>
      </p:grpSp>
      <p:sp>
        <p:nvSpPr>
          <p:cNvPr id="17422" name="Rectangle 30"/>
          <p:cNvSpPr>
            <a:spLocks noChangeArrowheads="1"/>
          </p:cNvSpPr>
          <p:nvPr/>
        </p:nvSpPr>
        <p:spPr bwMode="auto">
          <a:xfrm>
            <a:off x="5187950" y="19875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3" name="Rectangle 31"/>
          <p:cNvSpPr>
            <a:spLocks noChangeArrowheads="1"/>
          </p:cNvSpPr>
          <p:nvPr/>
        </p:nvSpPr>
        <p:spPr bwMode="auto">
          <a:xfrm>
            <a:off x="5187950" y="29019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4" name="Rectangle 32"/>
          <p:cNvSpPr>
            <a:spLocks noChangeArrowheads="1"/>
          </p:cNvSpPr>
          <p:nvPr/>
        </p:nvSpPr>
        <p:spPr bwMode="auto">
          <a:xfrm>
            <a:off x="5187950" y="38163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5" name="Rectangle 33"/>
          <p:cNvSpPr>
            <a:spLocks noChangeArrowheads="1"/>
          </p:cNvSpPr>
          <p:nvPr/>
        </p:nvSpPr>
        <p:spPr bwMode="auto">
          <a:xfrm>
            <a:off x="5187950" y="47307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6" name="Rectangle 34"/>
          <p:cNvSpPr>
            <a:spLocks noChangeArrowheads="1"/>
          </p:cNvSpPr>
          <p:nvPr/>
        </p:nvSpPr>
        <p:spPr bwMode="auto">
          <a:xfrm>
            <a:off x="6711950" y="23685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7" name="Rectangle 35"/>
          <p:cNvSpPr>
            <a:spLocks noChangeArrowheads="1"/>
          </p:cNvSpPr>
          <p:nvPr/>
        </p:nvSpPr>
        <p:spPr bwMode="auto">
          <a:xfrm>
            <a:off x="6711950" y="32829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8" name="Rectangle 36"/>
          <p:cNvSpPr>
            <a:spLocks noChangeArrowheads="1"/>
          </p:cNvSpPr>
          <p:nvPr/>
        </p:nvSpPr>
        <p:spPr bwMode="auto">
          <a:xfrm>
            <a:off x="6711950" y="41973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29" name="Rectangle 37"/>
          <p:cNvSpPr>
            <a:spLocks noChangeArrowheads="1"/>
          </p:cNvSpPr>
          <p:nvPr/>
        </p:nvSpPr>
        <p:spPr bwMode="auto">
          <a:xfrm>
            <a:off x="6711950" y="51117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30" name="Rectangle 38"/>
          <p:cNvSpPr>
            <a:spLocks noChangeArrowheads="1"/>
          </p:cNvSpPr>
          <p:nvPr/>
        </p:nvSpPr>
        <p:spPr bwMode="auto">
          <a:xfrm>
            <a:off x="6711950" y="60261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31" name="Rectangle 39"/>
          <p:cNvSpPr>
            <a:spLocks noChangeArrowheads="1"/>
          </p:cNvSpPr>
          <p:nvPr/>
        </p:nvSpPr>
        <p:spPr bwMode="auto">
          <a:xfrm>
            <a:off x="6711950" y="14541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32" name="Rectangle 40"/>
          <p:cNvSpPr>
            <a:spLocks noChangeArrowheads="1"/>
          </p:cNvSpPr>
          <p:nvPr/>
        </p:nvSpPr>
        <p:spPr bwMode="auto">
          <a:xfrm>
            <a:off x="5187950" y="5645150"/>
            <a:ext cx="1358900" cy="749300"/>
          </a:xfrm>
          <a:prstGeom prst="rect">
            <a:avLst/>
          </a:prstGeom>
          <a:solidFill>
            <a:schemeClr val="bg1"/>
          </a:solidFill>
          <a:ln w="12700">
            <a:solidFill>
              <a:schemeClr val="tx1"/>
            </a:solidFill>
            <a:miter lim="800000"/>
            <a:headEnd/>
            <a:tailEnd/>
          </a:ln>
        </p:spPr>
        <p:txBody>
          <a:bodyPr wrap="none" anchor="ctr"/>
          <a:lstStyle/>
          <a:p>
            <a:endParaRPr lang="th-TH"/>
          </a:p>
        </p:txBody>
      </p:sp>
      <p:sp>
        <p:nvSpPr>
          <p:cNvPr id="17433" name="Text Box 41"/>
          <p:cNvSpPr txBox="1">
            <a:spLocks noChangeArrowheads="1"/>
          </p:cNvSpPr>
          <p:nvPr/>
        </p:nvSpPr>
        <p:spPr bwMode="auto">
          <a:xfrm>
            <a:off x="7164388" y="1484313"/>
            <a:ext cx="527050" cy="366712"/>
          </a:xfrm>
          <a:prstGeom prst="rect">
            <a:avLst/>
          </a:prstGeom>
          <a:noFill/>
          <a:ln w="9525">
            <a:noFill/>
            <a:miter lim="800000"/>
            <a:headEnd/>
            <a:tailEnd/>
          </a:ln>
        </p:spPr>
        <p:txBody>
          <a:bodyPr wrap="none">
            <a:spAutoFit/>
          </a:bodyPr>
          <a:lstStyle/>
          <a:p>
            <a:r>
              <a:rPr lang="en-US"/>
              <a:t>cell</a:t>
            </a:r>
          </a:p>
        </p:txBody>
      </p:sp>
      <p:pic>
        <p:nvPicPr>
          <p:cNvPr id="43"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3068638"/>
            <a:ext cx="2736850" cy="1728787"/>
          </a:xfrm>
          <a:prstGeom prst="rect">
            <a:avLst/>
          </a:prstGeom>
          <a:noFill/>
          <a:ln>
            <a:solidFill>
              <a:schemeClr val="accent1"/>
            </a:solidFill>
          </a:ln>
        </p:spPr>
        <p:txBody>
          <a:bodyPr lIns="90488" tIns="44450" rIns="90488" bIns="44450" anchor="b"/>
          <a:lstStyle/>
          <a:p>
            <a:pPr algn="ctr">
              <a:defRPr/>
            </a:pPr>
            <a:r>
              <a:rPr lang="en-GB" sz="2400" b="1" dirty="0">
                <a:solidFill>
                  <a:srgbClr val="0000FF"/>
                </a:solidFill>
                <a:latin typeface="Browallia New" pitchFamily="34" charset="-34"/>
                <a:ea typeface="+mj-ea"/>
                <a:cs typeface="Browallia New" pitchFamily="34" charset="-34"/>
              </a:rPr>
              <a:t>Distribution – Ethanol</a:t>
            </a:r>
          </a:p>
          <a:p>
            <a:pPr algn="ctr">
              <a:defRPr/>
            </a:pPr>
            <a:br>
              <a:rPr lang="en-GB" sz="2400" b="1" dirty="0">
                <a:solidFill>
                  <a:schemeClr val="tx2"/>
                </a:solidFill>
                <a:latin typeface="Browallia New" pitchFamily="34" charset="-34"/>
                <a:ea typeface="+mj-ea"/>
                <a:cs typeface="Browallia New" pitchFamily="34" charset="-34"/>
              </a:rPr>
            </a:br>
            <a:r>
              <a:rPr lang="en-GB" sz="2400" b="1" dirty="0">
                <a:solidFill>
                  <a:srgbClr val="FF0000"/>
                </a:solidFill>
                <a:latin typeface="Browallia New" pitchFamily="34" charset="-34"/>
                <a:ea typeface="+mj-ea"/>
                <a:cs typeface="Browallia New" pitchFamily="34" charset="-34"/>
              </a:rPr>
              <a:t>All water</a:t>
            </a:r>
          </a:p>
          <a:p>
            <a:pPr algn="ctr">
              <a:defRPr/>
            </a:pPr>
            <a:endParaRPr lang="en-GB" sz="2400" b="1" dirty="0">
              <a:solidFill>
                <a:srgbClr val="FF0000"/>
              </a:solidFill>
              <a:latin typeface="Browallia New" pitchFamily="34" charset="-34"/>
              <a:ea typeface="+mj-ea"/>
              <a:cs typeface="Browallia New" pitchFamily="34" charset="-34"/>
            </a:endParaRPr>
          </a:p>
        </p:txBody>
      </p:sp>
      <p:sp>
        <p:nvSpPr>
          <p:cNvPr id="18435" name="Freeform 3"/>
          <p:cNvSpPr>
            <a:spLocks/>
          </p:cNvSpPr>
          <p:nvPr/>
        </p:nvSpPr>
        <p:spPr bwMode="auto">
          <a:xfrm>
            <a:off x="4665663" y="1198563"/>
            <a:ext cx="4135437" cy="5624512"/>
          </a:xfrm>
          <a:custGeom>
            <a:avLst/>
            <a:gdLst>
              <a:gd name="T0" fmla="*/ 2147483647 w 2605"/>
              <a:gd name="T1" fmla="*/ 2147483647 h 3543"/>
              <a:gd name="T2" fmla="*/ 2147483647 w 2605"/>
              <a:gd name="T3" fmla="*/ 2147483647 h 3543"/>
              <a:gd name="T4" fmla="*/ 2147483647 w 2605"/>
              <a:gd name="T5" fmla="*/ 2147483647 h 3543"/>
              <a:gd name="T6" fmla="*/ 2147483647 w 2605"/>
              <a:gd name="T7" fmla="*/ 2147483647 h 3543"/>
              <a:gd name="T8" fmla="*/ 2147483647 w 2605"/>
              <a:gd name="T9" fmla="*/ 2147483647 h 3543"/>
              <a:gd name="T10" fmla="*/ 2147483647 w 2605"/>
              <a:gd name="T11" fmla="*/ 0 h 3543"/>
              <a:gd name="T12" fmla="*/ 2147483647 w 2605"/>
              <a:gd name="T13" fmla="*/ 0 h 3543"/>
              <a:gd name="T14" fmla="*/ 2147483647 w 2605"/>
              <a:gd name="T15" fmla="*/ 2147483647 h 3543"/>
              <a:gd name="T16" fmla="*/ 2147483647 w 2605"/>
              <a:gd name="T17" fmla="*/ 2147483647 h 3543"/>
              <a:gd name="T18" fmla="*/ 2147483647 w 2605"/>
              <a:gd name="T19" fmla="*/ 2147483647 h 3543"/>
              <a:gd name="T20" fmla="*/ 2147483647 w 2605"/>
              <a:gd name="T21" fmla="*/ 2147483647 h 3543"/>
              <a:gd name="T22" fmla="*/ 2147483647 w 2605"/>
              <a:gd name="T23" fmla="*/ 2147483647 h 3543"/>
              <a:gd name="T24" fmla="*/ 2147483647 w 2605"/>
              <a:gd name="T25" fmla="*/ 2147483647 h 3543"/>
              <a:gd name="T26" fmla="*/ 2147483647 w 2605"/>
              <a:gd name="T27" fmla="*/ 2147483647 h 3543"/>
              <a:gd name="T28" fmla="*/ 2147483647 w 2605"/>
              <a:gd name="T29" fmla="*/ 2147483647 h 3543"/>
              <a:gd name="T30" fmla="*/ 2147483647 w 2605"/>
              <a:gd name="T31" fmla="*/ 2147483647 h 3543"/>
              <a:gd name="T32" fmla="*/ 2147483647 w 2605"/>
              <a:gd name="T33" fmla="*/ 2147483647 h 3543"/>
              <a:gd name="T34" fmla="*/ 2147483647 w 2605"/>
              <a:gd name="T35" fmla="*/ 2147483647 h 3543"/>
              <a:gd name="T36" fmla="*/ 2147483647 w 2605"/>
              <a:gd name="T37" fmla="*/ 2147483647 h 3543"/>
              <a:gd name="T38" fmla="*/ 2147483647 w 2605"/>
              <a:gd name="T39" fmla="*/ 2147483647 h 3543"/>
              <a:gd name="T40" fmla="*/ 2147483647 w 2605"/>
              <a:gd name="T41" fmla="*/ 2147483647 h 3543"/>
              <a:gd name="T42" fmla="*/ 2147483647 w 2605"/>
              <a:gd name="T43" fmla="*/ 2147483647 h 3543"/>
              <a:gd name="T44" fmla="*/ 2147483647 w 2605"/>
              <a:gd name="T45" fmla="*/ 2147483647 h 3543"/>
              <a:gd name="T46" fmla="*/ 2147483647 w 2605"/>
              <a:gd name="T47" fmla="*/ 2147483647 h 3543"/>
              <a:gd name="T48" fmla="*/ 2147483647 w 2605"/>
              <a:gd name="T49" fmla="*/ 2147483647 h 3543"/>
              <a:gd name="T50" fmla="*/ 2147483647 w 2605"/>
              <a:gd name="T51" fmla="*/ 2147483647 h 3543"/>
              <a:gd name="T52" fmla="*/ 2147483647 w 2605"/>
              <a:gd name="T53" fmla="*/ 2147483647 h 3543"/>
              <a:gd name="T54" fmla="*/ 2147483647 w 2605"/>
              <a:gd name="T55" fmla="*/ 2147483647 h 3543"/>
              <a:gd name="T56" fmla="*/ 2147483647 w 2605"/>
              <a:gd name="T57" fmla="*/ 2147483647 h 3543"/>
              <a:gd name="T58" fmla="*/ 2147483647 w 2605"/>
              <a:gd name="T59" fmla="*/ 2147483647 h 3543"/>
              <a:gd name="T60" fmla="*/ 2147483647 w 2605"/>
              <a:gd name="T61" fmla="*/ 2147483647 h 3543"/>
              <a:gd name="T62" fmla="*/ 2147483647 w 2605"/>
              <a:gd name="T63" fmla="*/ 2147483647 h 3543"/>
              <a:gd name="T64" fmla="*/ 2147483647 w 2605"/>
              <a:gd name="T65" fmla="*/ 2147483647 h 3543"/>
              <a:gd name="T66" fmla="*/ 2147483647 w 2605"/>
              <a:gd name="T67" fmla="*/ 2147483647 h 3543"/>
              <a:gd name="T68" fmla="*/ 0 w 2605"/>
              <a:gd name="T69" fmla="*/ 2147483647 h 3543"/>
              <a:gd name="T70" fmla="*/ 2147483647 w 2605"/>
              <a:gd name="T71" fmla="*/ 2147483647 h 3543"/>
              <a:gd name="T72" fmla="*/ 2147483647 w 2605"/>
              <a:gd name="T73" fmla="*/ 2147483647 h 3543"/>
              <a:gd name="T74" fmla="*/ 2147483647 w 2605"/>
              <a:gd name="T75" fmla="*/ 2147483647 h 3543"/>
              <a:gd name="T76" fmla="*/ 2147483647 w 2605"/>
              <a:gd name="T77" fmla="*/ 2147483647 h 3543"/>
              <a:gd name="T78" fmla="*/ 2147483647 w 2605"/>
              <a:gd name="T79" fmla="*/ 2147483647 h 3543"/>
              <a:gd name="T80" fmla="*/ 2147483647 w 2605"/>
              <a:gd name="T81" fmla="*/ 2147483647 h 3543"/>
              <a:gd name="T82" fmla="*/ 2147483647 w 2605"/>
              <a:gd name="T83" fmla="*/ 2147483647 h 3543"/>
              <a:gd name="T84" fmla="*/ 2147483647 w 2605"/>
              <a:gd name="T85" fmla="*/ 2147483647 h 3543"/>
              <a:gd name="T86" fmla="*/ 2147483647 w 2605"/>
              <a:gd name="T87" fmla="*/ 2147483647 h 3543"/>
              <a:gd name="T88" fmla="*/ 2147483647 w 2605"/>
              <a:gd name="T89" fmla="*/ 2147483647 h 3543"/>
              <a:gd name="T90" fmla="*/ 2147483647 w 2605"/>
              <a:gd name="T91" fmla="*/ 2147483647 h 3543"/>
              <a:gd name="T92" fmla="*/ 2147483647 w 2605"/>
              <a:gd name="T93" fmla="*/ 2147483647 h 3543"/>
              <a:gd name="T94" fmla="*/ 2147483647 w 2605"/>
              <a:gd name="T95" fmla="*/ 2147483647 h 35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5"/>
              <a:gd name="T145" fmla="*/ 0 h 3543"/>
              <a:gd name="T146" fmla="*/ 2605 w 2605"/>
              <a:gd name="T147" fmla="*/ 3543 h 35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5" h="3543">
                <a:moveTo>
                  <a:pt x="133" y="157"/>
                </a:moveTo>
                <a:lnTo>
                  <a:pt x="190" y="161"/>
                </a:lnTo>
                <a:lnTo>
                  <a:pt x="234" y="161"/>
                </a:lnTo>
                <a:lnTo>
                  <a:pt x="278" y="161"/>
                </a:lnTo>
                <a:lnTo>
                  <a:pt x="336" y="146"/>
                </a:lnTo>
                <a:lnTo>
                  <a:pt x="380" y="132"/>
                </a:lnTo>
                <a:lnTo>
                  <a:pt x="409" y="88"/>
                </a:lnTo>
                <a:lnTo>
                  <a:pt x="453" y="88"/>
                </a:lnTo>
                <a:lnTo>
                  <a:pt x="497" y="88"/>
                </a:lnTo>
                <a:lnTo>
                  <a:pt x="541" y="88"/>
                </a:lnTo>
                <a:lnTo>
                  <a:pt x="585" y="88"/>
                </a:lnTo>
                <a:lnTo>
                  <a:pt x="629" y="88"/>
                </a:lnTo>
                <a:lnTo>
                  <a:pt x="687" y="73"/>
                </a:lnTo>
                <a:lnTo>
                  <a:pt x="731" y="59"/>
                </a:lnTo>
                <a:lnTo>
                  <a:pt x="775" y="44"/>
                </a:lnTo>
                <a:lnTo>
                  <a:pt x="834" y="59"/>
                </a:lnTo>
                <a:lnTo>
                  <a:pt x="878" y="59"/>
                </a:lnTo>
                <a:lnTo>
                  <a:pt x="936" y="59"/>
                </a:lnTo>
                <a:lnTo>
                  <a:pt x="980" y="44"/>
                </a:lnTo>
                <a:lnTo>
                  <a:pt x="1024" y="44"/>
                </a:lnTo>
                <a:lnTo>
                  <a:pt x="1068" y="29"/>
                </a:lnTo>
                <a:lnTo>
                  <a:pt x="1112" y="15"/>
                </a:lnTo>
                <a:lnTo>
                  <a:pt x="1156" y="0"/>
                </a:lnTo>
                <a:lnTo>
                  <a:pt x="1200" y="0"/>
                </a:lnTo>
                <a:lnTo>
                  <a:pt x="1258" y="0"/>
                </a:lnTo>
                <a:lnTo>
                  <a:pt x="1302" y="0"/>
                </a:lnTo>
                <a:lnTo>
                  <a:pt x="1346" y="0"/>
                </a:lnTo>
                <a:lnTo>
                  <a:pt x="1390" y="0"/>
                </a:lnTo>
                <a:lnTo>
                  <a:pt x="1434" y="0"/>
                </a:lnTo>
                <a:lnTo>
                  <a:pt x="1551" y="15"/>
                </a:lnTo>
                <a:lnTo>
                  <a:pt x="1595" y="15"/>
                </a:lnTo>
                <a:lnTo>
                  <a:pt x="1639" y="15"/>
                </a:lnTo>
                <a:lnTo>
                  <a:pt x="1741" y="29"/>
                </a:lnTo>
                <a:lnTo>
                  <a:pt x="1829" y="44"/>
                </a:lnTo>
                <a:lnTo>
                  <a:pt x="1873" y="44"/>
                </a:lnTo>
                <a:lnTo>
                  <a:pt x="1917" y="44"/>
                </a:lnTo>
                <a:lnTo>
                  <a:pt x="1961" y="44"/>
                </a:lnTo>
                <a:lnTo>
                  <a:pt x="2019" y="44"/>
                </a:lnTo>
                <a:lnTo>
                  <a:pt x="2063" y="59"/>
                </a:lnTo>
                <a:lnTo>
                  <a:pt x="2107" y="88"/>
                </a:lnTo>
                <a:lnTo>
                  <a:pt x="2151" y="117"/>
                </a:lnTo>
                <a:lnTo>
                  <a:pt x="2195" y="146"/>
                </a:lnTo>
                <a:lnTo>
                  <a:pt x="2224" y="190"/>
                </a:lnTo>
                <a:lnTo>
                  <a:pt x="2253" y="293"/>
                </a:lnTo>
                <a:lnTo>
                  <a:pt x="2282" y="351"/>
                </a:lnTo>
                <a:lnTo>
                  <a:pt x="2312" y="410"/>
                </a:lnTo>
                <a:lnTo>
                  <a:pt x="2312" y="498"/>
                </a:lnTo>
                <a:lnTo>
                  <a:pt x="2341" y="615"/>
                </a:lnTo>
                <a:lnTo>
                  <a:pt x="2370" y="673"/>
                </a:lnTo>
                <a:lnTo>
                  <a:pt x="2385" y="717"/>
                </a:lnTo>
                <a:lnTo>
                  <a:pt x="2400" y="834"/>
                </a:lnTo>
                <a:lnTo>
                  <a:pt x="2414" y="922"/>
                </a:lnTo>
                <a:lnTo>
                  <a:pt x="2429" y="981"/>
                </a:lnTo>
                <a:lnTo>
                  <a:pt x="2443" y="1039"/>
                </a:lnTo>
                <a:lnTo>
                  <a:pt x="2458" y="1127"/>
                </a:lnTo>
                <a:lnTo>
                  <a:pt x="2487" y="1244"/>
                </a:lnTo>
                <a:lnTo>
                  <a:pt x="2502" y="1361"/>
                </a:lnTo>
                <a:lnTo>
                  <a:pt x="2517" y="1420"/>
                </a:lnTo>
                <a:lnTo>
                  <a:pt x="2531" y="1478"/>
                </a:lnTo>
                <a:lnTo>
                  <a:pt x="2546" y="1537"/>
                </a:lnTo>
                <a:lnTo>
                  <a:pt x="2561" y="1581"/>
                </a:lnTo>
                <a:lnTo>
                  <a:pt x="2575" y="1625"/>
                </a:lnTo>
                <a:lnTo>
                  <a:pt x="2590" y="1683"/>
                </a:lnTo>
                <a:lnTo>
                  <a:pt x="2590" y="1800"/>
                </a:lnTo>
                <a:lnTo>
                  <a:pt x="2604" y="1888"/>
                </a:lnTo>
                <a:lnTo>
                  <a:pt x="2604" y="1946"/>
                </a:lnTo>
                <a:lnTo>
                  <a:pt x="2604" y="2005"/>
                </a:lnTo>
                <a:lnTo>
                  <a:pt x="2604" y="2064"/>
                </a:lnTo>
                <a:lnTo>
                  <a:pt x="2604" y="2210"/>
                </a:lnTo>
                <a:lnTo>
                  <a:pt x="2590" y="2298"/>
                </a:lnTo>
                <a:lnTo>
                  <a:pt x="2590" y="2415"/>
                </a:lnTo>
                <a:lnTo>
                  <a:pt x="2590" y="2473"/>
                </a:lnTo>
                <a:lnTo>
                  <a:pt x="2590" y="2590"/>
                </a:lnTo>
                <a:lnTo>
                  <a:pt x="2590" y="2707"/>
                </a:lnTo>
                <a:lnTo>
                  <a:pt x="2590" y="2795"/>
                </a:lnTo>
                <a:lnTo>
                  <a:pt x="2590" y="2883"/>
                </a:lnTo>
                <a:lnTo>
                  <a:pt x="2575" y="2927"/>
                </a:lnTo>
                <a:lnTo>
                  <a:pt x="2575" y="2985"/>
                </a:lnTo>
                <a:lnTo>
                  <a:pt x="2561" y="3029"/>
                </a:lnTo>
                <a:lnTo>
                  <a:pt x="2546" y="3073"/>
                </a:lnTo>
                <a:lnTo>
                  <a:pt x="2517" y="3117"/>
                </a:lnTo>
                <a:lnTo>
                  <a:pt x="2502" y="3161"/>
                </a:lnTo>
                <a:lnTo>
                  <a:pt x="2487" y="3205"/>
                </a:lnTo>
                <a:lnTo>
                  <a:pt x="2473" y="3249"/>
                </a:lnTo>
                <a:lnTo>
                  <a:pt x="2458" y="3293"/>
                </a:lnTo>
                <a:lnTo>
                  <a:pt x="2443" y="3337"/>
                </a:lnTo>
                <a:lnTo>
                  <a:pt x="2414" y="3381"/>
                </a:lnTo>
                <a:lnTo>
                  <a:pt x="2400" y="3425"/>
                </a:lnTo>
                <a:lnTo>
                  <a:pt x="2370" y="3483"/>
                </a:lnTo>
                <a:lnTo>
                  <a:pt x="2326" y="3498"/>
                </a:lnTo>
                <a:lnTo>
                  <a:pt x="2282" y="3512"/>
                </a:lnTo>
                <a:lnTo>
                  <a:pt x="2224" y="3512"/>
                </a:lnTo>
                <a:lnTo>
                  <a:pt x="2180" y="3527"/>
                </a:lnTo>
                <a:lnTo>
                  <a:pt x="2136" y="3527"/>
                </a:lnTo>
                <a:lnTo>
                  <a:pt x="2092" y="3527"/>
                </a:lnTo>
                <a:lnTo>
                  <a:pt x="2048" y="3527"/>
                </a:lnTo>
                <a:lnTo>
                  <a:pt x="2004" y="3527"/>
                </a:lnTo>
                <a:lnTo>
                  <a:pt x="1946" y="3527"/>
                </a:lnTo>
                <a:lnTo>
                  <a:pt x="1887" y="3527"/>
                </a:lnTo>
                <a:lnTo>
                  <a:pt x="1843" y="3527"/>
                </a:lnTo>
                <a:lnTo>
                  <a:pt x="1785" y="3527"/>
                </a:lnTo>
                <a:lnTo>
                  <a:pt x="1741" y="3527"/>
                </a:lnTo>
                <a:lnTo>
                  <a:pt x="1682" y="3542"/>
                </a:lnTo>
                <a:lnTo>
                  <a:pt x="1624" y="3542"/>
                </a:lnTo>
                <a:lnTo>
                  <a:pt x="1580" y="3542"/>
                </a:lnTo>
                <a:lnTo>
                  <a:pt x="1536" y="3542"/>
                </a:lnTo>
                <a:lnTo>
                  <a:pt x="1419" y="3542"/>
                </a:lnTo>
                <a:lnTo>
                  <a:pt x="1331" y="3527"/>
                </a:lnTo>
                <a:lnTo>
                  <a:pt x="1243" y="3527"/>
                </a:lnTo>
                <a:lnTo>
                  <a:pt x="1185" y="3512"/>
                </a:lnTo>
                <a:lnTo>
                  <a:pt x="1126" y="3498"/>
                </a:lnTo>
                <a:lnTo>
                  <a:pt x="1082" y="3498"/>
                </a:lnTo>
                <a:lnTo>
                  <a:pt x="1009" y="3498"/>
                </a:lnTo>
                <a:lnTo>
                  <a:pt x="921" y="3483"/>
                </a:lnTo>
                <a:lnTo>
                  <a:pt x="863" y="3483"/>
                </a:lnTo>
                <a:lnTo>
                  <a:pt x="819" y="3483"/>
                </a:lnTo>
                <a:lnTo>
                  <a:pt x="702" y="3454"/>
                </a:lnTo>
                <a:lnTo>
                  <a:pt x="643" y="3439"/>
                </a:lnTo>
                <a:lnTo>
                  <a:pt x="585" y="3425"/>
                </a:lnTo>
                <a:lnTo>
                  <a:pt x="541" y="3395"/>
                </a:lnTo>
                <a:lnTo>
                  <a:pt x="497" y="3381"/>
                </a:lnTo>
                <a:lnTo>
                  <a:pt x="380" y="3351"/>
                </a:lnTo>
                <a:lnTo>
                  <a:pt x="336" y="3337"/>
                </a:lnTo>
                <a:lnTo>
                  <a:pt x="292" y="3322"/>
                </a:lnTo>
                <a:lnTo>
                  <a:pt x="248" y="3293"/>
                </a:lnTo>
                <a:lnTo>
                  <a:pt x="204" y="3264"/>
                </a:lnTo>
                <a:lnTo>
                  <a:pt x="161" y="3220"/>
                </a:lnTo>
                <a:lnTo>
                  <a:pt x="117" y="3190"/>
                </a:lnTo>
                <a:lnTo>
                  <a:pt x="117" y="3146"/>
                </a:lnTo>
                <a:lnTo>
                  <a:pt x="117" y="3088"/>
                </a:lnTo>
                <a:lnTo>
                  <a:pt x="117" y="3044"/>
                </a:lnTo>
                <a:lnTo>
                  <a:pt x="117" y="3000"/>
                </a:lnTo>
                <a:lnTo>
                  <a:pt x="117" y="2956"/>
                </a:lnTo>
                <a:lnTo>
                  <a:pt x="102" y="2912"/>
                </a:lnTo>
                <a:lnTo>
                  <a:pt x="73" y="2868"/>
                </a:lnTo>
                <a:lnTo>
                  <a:pt x="43" y="2810"/>
                </a:lnTo>
                <a:lnTo>
                  <a:pt x="29" y="2751"/>
                </a:lnTo>
                <a:lnTo>
                  <a:pt x="14" y="2693"/>
                </a:lnTo>
                <a:lnTo>
                  <a:pt x="0" y="2649"/>
                </a:lnTo>
                <a:lnTo>
                  <a:pt x="0" y="2590"/>
                </a:lnTo>
                <a:lnTo>
                  <a:pt x="0" y="2546"/>
                </a:lnTo>
                <a:lnTo>
                  <a:pt x="14" y="2488"/>
                </a:lnTo>
                <a:lnTo>
                  <a:pt x="29" y="2444"/>
                </a:lnTo>
                <a:lnTo>
                  <a:pt x="29" y="2400"/>
                </a:lnTo>
                <a:lnTo>
                  <a:pt x="29" y="2356"/>
                </a:lnTo>
                <a:lnTo>
                  <a:pt x="29" y="2312"/>
                </a:lnTo>
                <a:lnTo>
                  <a:pt x="14" y="2268"/>
                </a:lnTo>
                <a:lnTo>
                  <a:pt x="14" y="2210"/>
                </a:lnTo>
                <a:lnTo>
                  <a:pt x="14" y="2166"/>
                </a:lnTo>
                <a:lnTo>
                  <a:pt x="14" y="2122"/>
                </a:lnTo>
                <a:lnTo>
                  <a:pt x="29" y="2078"/>
                </a:lnTo>
                <a:lnTo>
                  <a:pt x="29" y="2020"/>
                </a:lnTo>
                <a:lnTo>
                  <a:pt x="29" y="1976"/>
                </a:lnTo>
                <a:lnTo>
                  <a:pt x="29" y="1932"/>
                </a:lnTo>
                <a:lnTo>
                  <a:pt x="29" y="1888"/>
                </a:lnTo>
                <a:lnTo>
                  <a:pt x="29" y="1844"/>
                </a:lnTo>
                <a:lnTo>
                  <a:pt x="29" y="1800"/>
                </a:lnTo>
                <a:lnTo>
                  <a:pt x="29" y="1742"/>
                </a:lnTo>
                <a:lnTo>
                  <a:pt x="29" y="1698"/>
                </a:lnTo>
                <a:lnTo>
                  <a:pt x="29" y="1654"/>
                </a:lnTo>
                <a:lnTo>
                  <a:pt x="29" y="1610"/>
                </a:lnTo>
                <a:lnTo>
                  <a:pt x="29" y="1566"/>
                </a:lnTo>
                <a:lnTo>
                  <a:pt x="29" y="1522"/>
                </a:lnTo>
                <a:lnTo>
                  <a:pt x="29" y="1478"/>
                </a:lnTo>
                <a:lnTo>
                  <a:pt x="14" y="1434"/>
                </a:lnTo>
                <a:lnTo>
                  <a:pt x="14" y="1390"/>
                </a:lnTo>
                <a:lnTo>
                  <a:pt x="14" y="1346"/>
                </a:lnTo>
                <a:lnTo>
                  <a:pt x="14" y="1288"/>
                </a:lnTo>
                <a:lnTo>
                  <a:pt x="14" y="1244"/>
                </a:lnTo>
                <a:lnTo>
                  <a:pt x="14" y="1200"/>
                </a:lnTo>
                <a:lnTo>
                  <a:pt x="14" y="1156"/>
                </a:lnTo>
                <a:lnTo>
                  <a:pt x="14" y="1112"/>
                </a:lnTo>
                <a:lnTo>
                  <a:pt x="29" y="1068"/>
                </a:lnTo>
                <a:lnTo>
                  <a:pt x="43" y="1010"/>
                </a:lnTo>
                <a:lnTo>
                  <a:pt x="43" y="966"/>
                </a:lnTo>
                <a:lnTo>
                  <a:pt x="58" y="907"/>
                </a:lnTo>
                <a:lnTo>
                  <a:pt x="58" y="849"/>
                </a:lnTo>
                <a:lnTo>
                  <a:pt x="58" y="805"/>
                </a:lnTo>
                <a:lnTo>
                  <a:pt x="43" y="761"/>
                </a:lnTo>
                <a:lnTo>
                  <a:pt x="29" y="703"/>
                </a:lnTo>
                <a:lnTo>
                  <a:pt x="29" y="644"/>
                </a:lnTo>
                <a:lnTo>
                  <a:pt x="29" y="600"/>
                </a:lnTo>
                <a:lnTo>
                  <a:pt x="14" y="556"/>
                </a:lnTo>
                <a:lnTo>
                  <a:pt x="14" y="512"/>
                </a:lnTo>
                <a:lnTo>
                  <a:pt x="14" y="468"/>
                </a:lnTo>
                <a:lnTo>
                  <a:pt x="14" y="410"/>
                </a:lnTo>
                <a:lnTo>
                  <a:pt x="14" y="366"/>
                </a:lnTo>
                <a:lnTo>
                  <a:pt x="14" y="322"/>
                </a:lnTo>
                <a:lnTo>
                  <a:pt x="29" y="278"/>
                </a:lnTo>
                <a:lnTo>
                  <a:pt x="73" y="264"/>
                </a:lnTo>
                <a:lnTo>
                  <a:pt x="117" y="220"/>
                </a:lnTo>
                <a:lnTo>
                  <a:pt x="161" y="190"/>
                </a:lnTo>
                <a:lnTo>
                  <a:pt x="133" y="157"/>
                </a:lnTo>
              </a:path>
            </a:pathLst>
          </a:custGeom>
          <a:solidFill>
            <a:srgbClr val="C4D3FE"/>
          </a:solidFill>
          <a:ln w="12700" cap="rnd">
            <a:solidFill>
              <a:schemeClr val="bg1"/>
            </a:solidFill>
            <a:round/>
            <a:headEnd/>
            <a:tailEnd/>
          </a:ln>
        </p:spPr>
        <p:txBody>
          <a:bodyPr/>
          <a:lstStyle/>
          <a:p>
            <a:endParaRPr lang="en-US"/>
          </a:p>
        </p:txBody>
      </p:sp>
      <p:grpSp>
        <p:nvGrpSpPr>
          <p:cNvPr id="3" name="Group 4"/>
          <p:cNvGrpSpPr>
            <a:grpSpLocks/>
          </p:cNvGrpSpPr>
          <p:nvPr/>
        </p:nvGrpSpPr>
        <p:grpSpPr bwMode="auto">
          <a:xfrm>
            <a:off x="1143000" y="1295400"/>
            <a:ext cx="3735388" cy="5183188"/>
            <a:chOff x="720" y="816"/>
            <a:chExt cx="2353" cy="3265"/>
          </a:xfrm>
        </p:grpSpPr>
        <p:sp>
          <p:nvSpPr>
            <p:cNvPr id="18450" name="Freeform 5"/>
            <p:cNvSpPr>
              <a:spLocks/>
            </p:cNvSpPr>
            <p:nvPr/>
          </p:nvSpPr>
          <p:spPr bwMode="auto">
            <a:xfrm>
              <a:off x="2064" y="816"/>
              <a:ext cx="145" cy="3265"/>
            </a:xfrm>
            <a:custGeom>
              <a:avLst/>
              <a:gdLst>
                <a:gd name="T0" fmla="*/ 144 w 145"/>
                <a:gd name="T1" fmla="*/ 3216 h 3265"/>
                <a:gd name="T2" fmla="*/ 144 w 145"/>
                <a:gd name="T3" fmla="*/ 0 h 3265"/>
                <a:gd name="T4" fmla="*/ 0 w 145"/>
                <a:gd name="T5" fmla="*/ 96 h 3265"/>
                <a:gd name="T6" fmla="*/ 0 w 145"/>
                <a:gd name="T7" fmla="*/ 3264 h 3265"/>
                <a:gd name="T8" fmla="*/ 144 w 145"/>
                <a:gd name="T9" fmla="*/ 3216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3216"/>
                  </a:moveTo>
                  <a:lnTo>
                    <a:pt x="144" y="0"/>
                  </a:lnTo>
                  <a:lnTo>
                    <a:pt x="0" y="96"/>
                  </a:lnTo>
                  <a:lnTo>
                    <a:pt x="0" y="3264"/>
                  </a:lnTo>
                  <a:lnTo>
                    <a:pt x="144" y="3216"/>
                  </a:lnTo>
                </a:path>
              </a:pathLst>
            </a:custGeom>
            <a:solidFill>
              <a:srgbClr val="0000FF"/>
            </a:solidFill>
            <a:ln w="12700" cap="rnd">
              <a:solidFill>
                <a:schemeClr val="bg1"/>
              </a:solidFill>
              <a:round/>
              <a:headEnd/>
              <a:tailEnd/>
            </a:ln>
          </p:spPr>
          <p:txBody>
            <a:bodyPr/>
            <a:lstStyle/>
            <a:p>
              <a:endParaRPr lang="en-US"/>
            </a:p>
          </p:txBody>
        </p:sp>
        <p:sp>
          <p:nvSpPr>
            <p:cNvPr id="18451" name="Freeform 6"/>
            <p:cNvSpPr>
              <a:spLocks/>
            </p:cNvSpPr>
            <p:nvPr/>
          </p:nvSpPr>
          <p:spPr bwMode="auto">
            <a:xfrm>
              <a:off x="1104" y="1152"/>
              <a:ext cx="673" cy="481"/>
            </a:xfrm>
            <a:custGeom>
              <a:avLst/>
              <a:gdLst>
                <a:gd name="T0" fmla="*/ 48 w 673"/>
                <a:gd name="T1" fmla="*/ 96 h 481"/>
                <a:gd name="T2" fmla="*/ 672 w 673"/>
                <a:gd name="T3" fmla="*/ 96 h 481"/>
                <a:gd name="T4" fmla="*/ 672 w 673"/>
                <a:gd name="T5" fmla="*/ 373 h 481"/>
                <a:gd name="T6" fmla="*/ 48 w 673"/>
                <a:gd name="T7" fmla="*/ 373 h 481"/>
                <a:gd name="T8" fmla="*/ 48 w 673"/>
                <a:gd name="T9" fmla="*/ 480 h 481"/>
                <a:gd name="T10" fmla="*/ 0 w 673"/>
                <a:gd name="T11" fmla="*/ 480 h 481"/>
                <a:gd name="T12" fmla="*/ 0 w 673"/>
                <a:gd name="T13" fmla="*/ 0 h 481"/>
                <a:gd name="T14" fmla="*/ 48 w 673"/>
                <a:gd name="T15" fmla="*/ 0 h 481"/>
                <a:gd name="T16" fmla="*/ 48 w 673"/>
                <a:gd name="T17" fmla="*/ 96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481"/>
                <a:gd name="T29" fmla="*/ 673 w 673"/>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481">
                  <a:moveTo>
                    <a:pt x="48" y="96"/>
                  </a:moveTo>
                  <a:lnTo>
                    <a:pt x="672" y="96"/>
                  </a:lnTo>
                  <a:lnTo>
                    <a:pt x="672" y="373"/>
                  </a:lnTo>
                  <a:lnTo>
                    <a:pt x="48" y="373"/>
                  </a:lnTo>
                  <a:lnTo>
                    <a:pt x="48" y="480"/>
                  </a:lnTo>
                  <a:lnTo>
                    <a:pt x="0" y="480"/>
                  </a:lnTo>
                  <a:lnTo>
                    <a:pt x="0" y="0"/>
                  </a:lnTo>
                  <a:lnTo>
                    <a:pt x="48" y="0"/>
                  </a:lnTo>
                  <a:lnTo>
                    <a:pt x="48" y="96"/>
                  </a:lnTo>
                </a:path>
              </a:pathLst>
            </a:custGeom>
            <a:solidFill>
              <a:schemeClr val="bg1"/>
            </a:solidFill>
            <a:ln w="12700" cap="rnd">
              <a:solidFill>
                <a:schemeClr val="tx1"/>
              </a:solidFill>
              <a:round/>
              <a:headEnd/>
              <a:tailEnd/>
            </a:ln>
          </p:spPr>
          <p:txBody>
            <a:bodyPr/>
            <a:lstStyle/>
            <a:p>
              <a:endParaRPr lang="en-US"/>
            </a:p>
          </p:txBody>
        </p:sp>
        <p:sp>
          <p:nvSpPr>
            <p:cNvPr id="18452" name="Freeform 7"/>
            <p:cNvSpPr>
              <a:spLocks/>
            </p:cNvSpPr>
            <p:nvPr/>
          </p:nvSpPr>
          <p:spPr bwMode="auto">
            <a:xfrm>
              <a:off x="720" y="1152"/>
              <a:ext cx="721" cy="481"/>
            </a:xfrm>
            <a:custGeom>
              <a:avLst/>
              <a:gdLst>
                <a:gd name="T0" fmla="*/ 720 w 721"/>
                <a:gd name="T1" fmla="*/ 144 h 481"/>
                <a:gd name="T2" fmla="*/ 720 w 721"/>
                <a:gd name="T3" fmla="*/ 336 h 481"/>
                <a:gd name="T4" fmla="*/ 48 w 721"/>
                <a:gd name="T5" fmla="*/ 336 h 481"/>
                <a:gd name="T6" fmla="*/ 48 w 721"/>
                <a:gd name="T7" fmla="*/ 480 h 481"/>
                <a:gd name="T8" fmla="*/ 0 w 721"/>
                <a:gd name="T9" fmla="*/ 480 h 481"/>
                <a:gd name="T10" fmla="*/ 0 w 721"/>
                <a:gd name="T11" fmla="*/ 0 h 481"/>
                <a:gd name="T12" fmla="*/ 48 w 721"/>
                <a:gd name="T13" fmla="*/ 0 h 481"/>
                <a:gd name="T14" fmla="*/ 48 w 721"/>
                <a:gd name="T15" fmla="*/ 144 h 481"/>
                <a:gd name="T16" fmla="*/ 720 w 721"/>
                <a:gd name="T17" fmla="*/ 144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1"/>
                <a:gd name="T28" fmla="*/ 0 h 481"/>
                <a:gd name="T29" fmla="*/ 721 w 721"/>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1" h="481">
                  <a:moveTo>
                    <a:pt x="720" y="144"/>
                  </a:moveTo>
                  <a:lnTo>
                    <a:pt x="720" y="336"/>
                  </a:lnTo>
                  <a:lnTo>
                    <a:pt x="48" y="336"/>
                  </a:lnTo>
                  <a:lnTo>
                    <a:pt x="48" y="480"/>
                  </a:lnTo>
                  <a:lnTo>
                    <a:pt x="0" y="480"/>
                  </a:lnTo>
                  <a:lnTo>
                    <a:pt x="0" y="0"/>
                  </a:lnTo>
                  <a:lnTo>
                    <a:pt x="48" y="0"/>
                  </a:lnTo>
                  <a:lnTo>
                    <a:pt x="48" y="144"/>
                  </a:lnTo>
                  <a:lnTo>
                    <a:pt x="720" y="144"/>
                  </a:lnTo>
                </a:path>
              </a:pathLst>
            </a:custGeom>
            <a:solidFill>
              <a:schemeClr val="bg1"/>
            </a:solidFill>
            <a:ln w="12700" cap="rnd">
              <a:solidFill>
                <a:schemeClr val="tx1"/>
              </a:solidFill>
              <a:round/>
              <a:headEnd/>
              <a:tailEnd/>
            </a:ln>
          </p:spPr>
          <p:txBody>
            <a:bodyPr/>
            <a:lstStyle/>
            <a:p>
              <a:endParaRPr lang="en-US"/>
            </a:p>
          </p:txBody>
        </p:sp>
        <p:sp>
          <p:nvSpPr>
            <p:cNvPr id="18453" name="Rectangle 8"/>
            <p:cNvSpPr>
              <a:spLocks noChangeArrowheads="1"/>
            </p:cNvSpPr>
            <p:nvPr/>
          </p:nvSpPr>
          <p:spPr bwMode="auto">
            <a:xfrm>
              <a:off x="1444" y="1252"/>
              <a:ext cx="88" cy="280"/>
            </a:xfrm>
            <a:prstGeom prst="rect">
              <a:avLst/>
            </a:prstGeom>
            <a:solidFill>
              <a:schemeClr val="tx1"/>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54" name="Rectangle 9"/>
            <p:cNvSpPr>
              <a:spLocks noChangeArrowheads="1"/>
            </p:cNvSpPr>
            <p:nvPr/>
          </p:nvSpPr>
          <p:spPr bwMode="auto">
            <a:xfrm>
              <a:off x="1540" y="1252"/>
              <a:ext cx="232" cy="280"/>
            </a:xfrm>
            <a:prstGeom prst="rect">
              <a:avLst/>
            </a:prstGeom>
            <a:solidFill>
              <a:schemeClr val="accent2"/>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55" name="Rectangle 10"/>
            <p:cNvSpPr>
              <a:spLocks noChangeArrowheads="1"/>
            </p:cNvSpPr>
            <p:nvPr/>
          </p:nvSpPr>
          <p:spPr bwMode="auto">
            <a:xfrm>
              <a:off x="2208" y="864"/>
              <a:ext cx="720" cy="3168"/>
            </a:xfrm>
            <a:prstGeom prst="rect">
              <a:avLst/>
            </a:prstGeom>
            <a:solidFill>
              <a:srgbClr val="C4D3FE"/>
            </a:solidFill>
            <a:ln w="12700">
              <a:noFill/>
              <a:miter lim="800000"/>
              <a:headEnd/>
              <a:tailEnd/>
            </a:ln>
          </p:spPr>
          <p:txBody>
            <a:bodyPr wrap="none" anchor="ctr"/>
            <a:lstStyle/>
            <a:p>
              <a:endParaRPr lang="th-TH" sz="2400" b="1">
                <a:latin typeface="TH SarabunPSK" pitchFamily="34" charset="-34"/>
                <a:cs typeface="TH SarabunPSK" pitchFamily="34" charset="-34"/>
              </a:endParaRPr>
            </a:p>
          </p:txBody>
        </p:sp>
        <p:grpSp>
          <p:nvGrpSpPr>
            <p:cNvPr id="4" name="Group 11"/>
            <p:cNvGrpSpPr>
              <a:grpSpLocks/>
            </p:cNvGrpSpPr>
            <p:nvPr/>
          </p:nvGrpSpPr>
          <p:grpSpPr bwMode="auto">
            <a:xfrm>
              <a:off x="2260" y="964"/>
              <a:ext cx="616" cy="3064"/>
              <a:chOff x="2260" y="964"/>
              <a:chExt cx="616" cy="3064"/>
            </a:xfrm>
          </p:grpSpPr>
          <p:sp>
            <p:nvSpPr>
              <p:cNvPr id="18459" name="Oval 12"/>
              <p:cNvSpPr>
                <a:spLocks noChangeArrowheads="1"/>
              </p:cNvSpPr>
              <p:nvPr/>
            </p:nvSpPr>
            <p:spPr bwMode="auto">
              <a:xfrm>
                <a:off x="2404" y="1204"/>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0" name="Oval 13"/>
              <p:cNvSpPr>
                <a:spLocks noChangeArrowheads="1"/>
              </p:cNvSpPr>
              <p:nvPr/>
            </p:nvSpPr>
            <p:spPr bwMode="auto">
              <a:xfrm>
                <a:off x="2644" y="1540"/>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1" name="Oval 14"/>
              <p:cNvSpPr>
                <a:spLocks noChangeArrowheads="1"/>
              </p:cNvSpPr>
              <p:nvPr/>
            </p:nvSpPr>
            <p:spPr bwMode="auto">
              <a:xfrm>
                <a:off x="2596" y="964"/>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2" name="Oval 15"/>
              <p:cNvSpPr>
                <a:spLocks noChangeArrowheads="1"/>
              </p:cNvSpPr>
              <p:nvPr/>
            </p:nvSpPr>
            <p:spPr bwMode="auto">
              <a:xfrm>
                <a:off x="2308" y="1588"/>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3" name="Oval 16"/>
              <p:cNvSpPr>
                <a:spLocks noChangeArrowheads="1"/>
              </p:cNvSpPr>
              <p:nvPr/>
            </p:nvSpPr>
            <p:spPr bwMode="auto">
              <a:xfrm>
                <a:off x="2644" y="1876"/>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4" name="Oval 17"/>
              <p:cNvSpPr>
                <a:spLocks noChangeArrowheads="1"/>
              </p:cNvSpPr>
              <p:nvPr/>
            </p:nvSpPr>
            <p:spPr bwMode="auto">
              <a:xfrm>
                <a:off x="2308" y="1924"/>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5" name="Oval 18"/>
              <p:cNvSpPr>
                <a:spLocks noChangeArrowheads="1"/>
              </p:cNvSpPr>
              <p:nvPr/>
            </p:nvSpPr>
            <p:spPr bwMode="auto">
              <a:xfrm>
                <a:off x="2500" y="2212"/>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6" name="Oval 19"/>
              <p:cNvSpPr>
                <a:spLocks noChangeArrowheads="1"/>
              </p:cNvSpPr>
              <p:nvPr/>
            </p:nvSpPr>
            <p:spPr bwMode="auto">
              <a:xfrm>
                <a:off x="2260" y="964"/>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7" name="Oval 20"/>
              <p:cNvSpPr>
                <a:spLocks noChangeArrowheads="1"/>
              </p:cNvSpPr>
              <p:nvPr/>
            </p:nvSpPr>
            <p:spPr bwMode="auto">
              <a:xfrm>
                <a:off x="2308" y="2404"/>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8" name="Oval 21"/>
              <p:cNvSpPr>
                <a:spLocks noChangeArrowheads="1"/>
              </p:cNvSpPr>
              <p:nvPr/>
            </p:nvSpPr>
            <p:spPr bwMode="auto">
              <a:xfrm>
                <a:off x="2644" y="2596"/>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69" name="Oval 22"/>
              <p:cNvSpPr>
                <a:spLocks noChangeArrowheads="1"/>
              </p:cNvSpPr>
              <p:nvPr/>
            </p:nvSpPr>
            <p:spPr bwMode="auto">
              <a:xfrm>
                <a:off x="2260" y="2692"/>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70" name="Oval 23"/>
              <p:cNvSpPr>
                <a:spLocks noChangeArrowheads="1"/>
              </p:cNvSpPr>
              <p:nvPr/>
            </p:nvSpPr>
            <p:spPr bwMode="auto">
              <a:xfrm>
                <a:off x="2596" y="2932"/>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71" name="Oval 24"/>
              <p:cNvSpPr>
                <a:spLocks noChangeArrowheads="1"/>
              </p:cNvSpPr>
              <p:nvPr/>
            </p:nvSpPr>
            <p:spPr bwMode="auto">
              <a:xfrm>
                <a:off x="2308" y="3076"/>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72" name="Oval 25"/>
              <p:cNvSpPr>
                <a:spLocks noChangeArrowheads="1"/>
              </p:cNvSpPr>
              <p:nvPr/>
            </p:nvSpPr>
            <p:spPr bwMode="auto">
              <a:xfrm>
                <a:off x="2644" y="3268"/>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73" name="Oval 26"/>
              <p:cNvSpPr>
                <a:spLocks noChangeArrowheads="1"/>
              </p:cNvSpPr>
              <p:nvPr/>
            </p:nvSpPr>
            <p:spPr bwMode="auto">
              <a:xfrm>
                <a:off x="2404" y="3508"/>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74" name="Oval 27"/>
              <p:cNvSpPr>
                <a:spLocks noChangeArrowheads="1"/>
              </p:cNvSpPr>
              <p:nvPr/>
            </p:nvSpPr>
            <p:spPr bwMode="auto">
              <a:xfrm>
                <a:off x="2260" y="3796"/>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sp>
            <p:nvSpPr>
              <p:cNvPr id="18475" name="Oval 28"/>
              <p:cNvSpPr>
                <a:spLocks noChangeArrowheads="1"/>
              </p:cNvSpPr>
              <p:nvPr/>
            </p:nvSpPr>
            <p:spPr bwMode="auto">
              <a:xfrm>
                <a:off x="2644" y="3748"/>
                <a:ext cx="232" cy="232"/>
              </a:xfrm>
              <a:prstGeom prst="ellipse">
                <a:avLst/>
              </a:prstGeom>
              <a:solidFill>
                <a:srgbClr val="FC019F"/>
              </a:solidFill>
              <a:ln w="12700">
                <a:solidFill>
                  <a:schemeClr val="tx1"/>
                </a:solidFill>
                <a:round/>
                <a:headEnd/>
                <a:tailEnd/>
              </a:ln>
            </p:spPr>
            <p:txBody>
              <a:bodyPr wrap="none" anchor="ctr"/>
              <a:lstStyle/>
              <a:p>
                <a:endParaRPr lang="th-TH" sz="2400" b="1">
                  <a:latin typeface="TH SarabunPSK" pitchFamily="34" charset="-34"/>
                  <a:cs typeface="TH SarabunPSK" pitchFamily="34" charset="-34"/>
                </a:endParaRPr>
              </a:p>
            </p:txBody>
          </p:sp>
        </p:grpSp>
        <p:sp>
          <p:nvSpPr>
            <p:cNvPr id="18457" name="Line 29"/>
            <p:cNvSpPr>
              <a:spLocks noChangeShapeType="1"/>
            </p:cNvSpPr>
            <p:nvPr/>
          </p:nvSpPr>
          <p:spPr bwMode="auto">
            <a:xfrm>
              <a:off x="1792" y="1392"/>
              <a:ext cx="496" cy="0"/>
            </a:xfrm>
            <a:prstGeom prst="line">
              <a:avLst/>
            </a:prstGeom>
            <a:noFill/>
            <a:ln w="50800">
              <a:solidFill>
                <a:schemeClr val="tx1"/>
              </a:solidFill>
              <a:round/>
              <a:headEnd/>
              <a:tailEnd/>
            </a:ln>
          </p:spPr>
          <p:txBody>
            <a:bodyPr wrap="none" anchor="ctr"/>
            <a:lstStyle/>
            <a:p>
              <a:endParaRPr lang="en-US"/>
            </a:p>
          </p:txBody>
        </p:sp>
        <p:sp>
          <p:nvSpPr>
            <p:cNvPr id="18458" name="Freeform 30"/>
            <p:cNvSpPr>
              <a:spLocks/>
            </p:cNvSpPr>
            <p:nvPr/>
          </p:nvSpPr>
          <p:spPr bwMode="auto">
            <a:xfrm>
              <a:off x="2928" y="816"/>
              <a:ext cx="145" cy="3265"/>
            </a:xfrm>
            <a:custGeom>
              <a:avLst/>
              <a:gdLst>
                <a:gd name="T0" fmla="*/ 144 w 145"/>
                <a:gd name="T1" fmla="*/ 96 h 3265"/>
                <a:gd name="T2" fmla="*/ 144 w 145"/>
                <a:gd name="T3" fmla="*/ 3264 h 3265"/>
                <a:gd name="T4" fmla="*/ 0 w 145"/>
                <a:gd name="T5" fmla="*/ 3216 h 3265"/>
                <a:gd name="T6" fmla="*/ 0 w 145"/>
                <a:gd name="T7" fmla="*/ 0 h 3265"/>
                <a:gd name="T8" fmla="*/ 144 w 145"/>
                <a:gd name="T9" fmla="*/ 96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96"/>
                  </a:moveTo>
                  <a:lnTo>
                    <a:pt x="144" y="3264"/>
                  </a:lnTo>
                  <a:lnTo>
                    <a:pt x="0" y="3216"/>
                  </a:lnTo>
                  <a:lnTo>
                    <a:pt x="0" y="0"/>
                  </a:lnTo>
                  <a:lnTo>
                    <a:pt x="144" y="96"/>
                  </a:lnTo>
                </a:path>
              </a:pathLst>
            </a:custGeom>
            <a:solidFill>
              <a:srgbClr val="0000FF"/>
            </a:solidFill>
            <a:ln w="12700" cap="rnd">
              <a:noFill/>
              <a:round/>
              <a:headEnd/>
              <a:tailEnd/>
            </a:ln>
          </p:spPr>
          <p:txBody>
            <a:bodyPr/>
            <a:lstStyle/>
            <a:p>
              <a:endParaRPr lang="en-US"/>
            </a:p>
          </p:txBody>
        </p:sp>
      </p:grpSp>
      <p:sp>
        <p:nvSpPr>
          <p:cNvPr id="18437" name="Rectangle 31"/>
          <p:cNvSpPr>
            <a:spLocks noChangeArrowheads="1"/>
          </p:cNvSpPr>
          <p:nvPr/>
        </p:nvSpPr>
        <p:spPr bwMode="auto">
          <a:xfrm>
            <a:off x="5187950" y="19875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38" name="Rectangle 32"/>
          <p:cNvSpPr>
            <a:spLocks noChangeArrowheads="1"/>
          </p:cNvSpPr>
          <p:nvPr/>
        </p:nvSpPr>
        <p:spPr bwMode="auto">
          <a:xfrm>
            <a:off x="5187950" y="29019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39" name="Rectangle 33"/>
          <p:cNvSpPr>
            <a:spLocks noChangeArrowheads="1"/>
          </p:cNvSpPr>
          <p:nvPr/>
        </p:nvSpPr>
        <p:spPr bwMode="auto">
          <a:xfrm>
            <a:off x="5187950" y="38163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0" name="Rectangle 34"/>
          <p:cNvSpPr>
            <a:spLocks noChangeArrowheads="1"/>
          </p:cNvSpPr>
          <p:nvPr/>
        </p:nvSpPr>
        <p:spPr bwMode="auto">
          <a:xfrm>
            <a:off x="5187950" y="47307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1" name="Rectangle 35"/>
          <p:cNvSpPr>
            <a:spLocks noChangeArrowheads="1"/>
          </p:cNvSpPr>
          <p:nvPr/>
        </p:nvSpPr>
        <p:spPr bwMode="auto">
          <a:xfrm>
            <a:off x="5187950" y="56451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2" name="Rectangle 36"/>
          <p:cNvSpPr>
            <a:spLocks noChangeArrowheads="1"/>
          </p:cNvSpPr>
          <p:nvPr/>
        </p:nvSpPr>
        <p:spPr bwMode="auto">
          <a:xfrm>
            <a:off x="6711950" y="23685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3" name="Rectangle 37"/>
          <p:cNvSpPr>
            <a:spLocks noChangeArrowheads="1"/>
          </p:cNvSpPr>
          <p:nvPr/>
        </p:nvSpPr>
        <p:spPr bwMode="auto">
          <a:xfrm>
            <a:off x="6711950" y="32829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4" name="Rectangle 38"/>
          <p:cNvSpPr>
            <a:spLocks noChangeArrowheads="1"/>
          </p:cNvSpPr>
          <p:nvPr/>
        </p:nvSpPr>
        <p:spPr bwMode="auto">
          <a:xfrm>
            <a:off x="6711950" y="41973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5" name="Rectangle 39"/>
          <p:cNvSpPr>
            <a:spLocks noChangeArrowheads="1"/>
          </p:cNvSpPr>
          <p:nvPr/>
        </p:nvSpPr>
        <p:spPr bwMode="auto">
          <a:xfrm>
            <a:off x="6711950" y="51117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6" name="Rectangle 40"/>
          <p:cNvSpPr>
            <a:spLocks noChangeArrowheads="1"/>
          </p:cNvSpPr>
          <p:nvPr/>
        </p:nvSpPr>
        <p:spPr bwMode="auto">
          <a:xfrm>
            <a:off x="6711950" y="60261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7" name="Rectangle 41"/>
          <p:cNvSpPr>
            <a:spLocks noChangeArrowheads="1"/>
          </p:cNvSpPr>
          <p:nvPr/>
        </p:nvSpPr>
        <p:spPr bwMode="auto">
          <a:xfrm>
            <a:off x="6711950" y="1454150"/>
            <a:ext cx="1358900" cy="749300"/>
          </a:xfrm>
          <a:prstGeom prst="rect">
            <a:avLst/>
          </a:prstGeom>
          <a:solidFill>
            <a:srgbClr val="C4D3FE"/>
          </a:solidFill>
          <a:ln w="12700">
            <a:solidFill>
              <a:schemeClr val="tx1"/>
            </a:solidFill>
            <a:miter lim="800000"/>
            <a:headEnd/>
            <a:tailEnd/>
          </a:ln>
        </p:spPr>
        <p:txBody>
          <a:bodyPr wrap="none" anchor="ctr"/>
          <a:lstStyle/>
          <a:p>
            <a:endParaRPr lang="th-TH" sz="2400" b="1">
              <a:latin typeface="TH SarabunPSK" pitchFamily="34" charset="-34"/>
              <a:cs typeface="TH SarabunPSK" pitchFamily="34" charset="-34"/>
            </a:endParaRPr>
          </a:p>
        </p:txBody>
      </p:sp>
      <p:sp>
        <p:nvSpPr>
          <p:cNvPr id="18448" name="Text Box 42"/>
          <p:cNvSpPr txBox="1">
            <a:spLocks noChangeArrowheads="1"/>
          </p:cNvSpPr>
          <p:nvPr/>
        </p:nvSpPr>
        <p:spPr bwMode="auto">
          <a:xfrm>
            <a:off x="7164388" y="1484313"/>
            <a:ext cx="647700" cy="461962"/>
          </a:xfrm>
          <a:prstGeom prst="rect">
            <a:avLst/>
          </a:prstGeom>
          <a:noFill/>
          <a:ln w="9525">
            <a:noFill/>
            <a:miter lim="800000"/>
            <a:headEnd/>
            <a:tailEnd/>
          </a:ln>
        </p:spPr>
        <p:txBody>
          <a:bodyPr>
            <a:spAutoFit/>
          </a:bodyPr>
          <a:lstStyle/>
          <a:p>
            <a:r>
              <a:rPr lang="en-US" sz="2400" b="1">
                <a:latin typeface="Browallia New" pitchFamily="34" charset="-34"/>
                <a:cs typeface="Browallia New" pitchFamily="34" charset="-34"/>
              </a:rPr>
              <a:t>cell</a:t>
            </a:r>
          </a:p>
        </p:txBody>
      </p:sp>
      <p:sp>
        <p:nvSpPr>
          <p:cNvPr id="43" name="Title 1"/>
          <p:cNvSpPr txBox="1">
            <a:spLocks/>
          </p:cNvSpPr>
          <p:nvPr/>
        </p:nvSpPr>
        <p:spPr bwMode="auto">
          <a:xfrm>
            <a:off x="914400" y="274638"/>
            <a:ext cx="7772400" cy="706437"/>
          </a:xfrm>
          <a:prstGeom prst="rect">
            <a:avLst/>
          </a:prstGeom>
          <a:noFill/>
          <a:ln w="9525">
            <a:noFill/>
            <a:miter lim="800000"/>
            <a:headEnd/>
            <a:tailEnd/>
          </a:ln>
        </p:spPr>
        <p:txBody>
          <a:bodyPr bIns="91440" anchor="b"/>
          <a:lstStyle/>
          <a:p>
            <a:pPr eaLnBrk="0" hangingPunct="0">
              <a:defRPr/>
            </a:pP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Drug distribution and Body water</a:t>
            </a:r>
            <a:endParaRPr lang="th-TH"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endParaRPr>
          </a:p>
        </p:txBody>
      </p:sp>
      <p:pic>
        <p:nvPicPr>
          <p:cNvPr id="44"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14400" y="274638"/>
            <a:ext cx="7772400" cy="706437"/>
          </a:xfrm>
          <a:prstGeom prst="rect">
            <a:avLst/>
          </a:prstGeom>
          <a:noFill/>
          <a:ln w="9525">
            <a:noFill/>
            <a:miter lim="800000"/>
            <a:headEnd/>
            <a:tailEnd/>
          </a:ln>
        </p:spPr>
        <p:txBody>
          <a:bodyPr bIns="91440" anchor="b"/>
          <a:lstStyle/>
          <a:p>
            <a:pPr eaLnBrk="0" hangingPunct="0">
              <a:defRPr/>
            </a:pPr>
            <a:r>
              <a:rPr lang="en-US"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rPr>
              <a:t>Drug distribution and Body water</a:t>
            </a:r>
            <a:endParaRPr lang="th-TH" sz="4000" b="1" dirty="0">
              <a:solidFill>
                <a:schemeClr val="accent1">
                  <a:lumMod val="75000"/>
                </a:schemeClr>
              </a:solidFill>
              <a:effectLst>
                <a:outerShdw blurRad="38100" dist="38100" dir="2700000" algn="tl">
                  <a:srgbClr val="000000">
                    <a:alpha val="43137"/>
                  </a:srgbClr>
                </a:outerShdw>
              </a:effectLst>
              <a:latin typeface="Browallia New" pitchFamily="34" charset="-34"/>
              <a:ea typeface="+mj-ea"/>
              <a:cs typeface="Browallia New" pitchFamily="34" charset="-34"/>
            </a:endParaRPr>
          </a:p>
        </p:txBody>
      </p:sp>
      <p:sp>
        <p:nvSpPr>
          <p:cNvPr id="3" name="Rectangle 2"/>
          <p:cNvSpPr txBox="1">
            <a:spLocks noChangeArrowheads="1"/>
          </p:cNvSpPr>
          <p:nvPr/>
        </p:nvSpPr>
        <p:spPr>
          <a:xfrm>
            <a:off x="179388" y="3933825"/>
            <a:ext cx="2736850" cy="1223963"/>
          </a:xfrm>
          <a:prstGeom prst="rect">
            <a:avLst/>
          </a:prstGeom>
          <a:noFill/>
          <a:ln>
            <a:solidFill>
              <a:schemeClr val="accent1"/>
            </a:solidFill>
          </a:ln>
        </p:spPr>
        <p:txBody>
          <a:bodyPr lIns="90488" tIns="44450" rIns="90488" bIns="44450" anchor="b"/>
          <a:lstStyle/>
          <a:p>
            <a:pPr algn="ctr">
              <a:defRPr/>
            </a:pPr>
            <a:r>
              <a:rPr lang="en-GB" sz="2400" b="1" dirty="0">
                <a:solidFill>
                  <a:srgbClr val="0000FF"/>
                </a:solidFill>
                <a:latin typeface="Browallia New" pitchFamily="34" charset="-34"/>
                <a:ea typeface="+mj-ea"/>
                <a:cs typeface="Browallia New" pitchFamily="34" charset="-34"/>
              </a:rPr>
              <a:t>Distribution – </a:t>
            </a:r>
            <a:r>
              <a:rPr lang="en-GB" sz="2400" b="1" dirty="0" err="1">
                <a:solidFill>
                  <a:srgbClr val="0000FF"/>
                </a:solidFill>
                <a:latin typeface="Browallia New" pitchFamily="34" charset="-34"/>
                <a:ea typeface="+mj-ea"/>
                <a:cs typeface="Browallia New" pitchFamily="34" charset="-34"/>
              </a:rPr>
              <a:t>Quinacrine</a:t>
            </a:r>
            <a:endParaRPr lang="en-GB" sz="2400" b="1" dirty="0">
              <a:solidFill>
                <a:srgbClr val="0000FF"/>
              </a:solidFill>
              <a:latin typeface="Browallia New" pitchFamily="34" charset="-34"/>
              <a:ea typeface="+mj-ea"/>
              <a:cs typeface="Browallia New" pitchFamily="34" charset="-34"/>
            </a:endParaRPr>
          </a:p>
          <a:p>
            <a:pPr algn="ctr">
              <a:defRPr/>
            </a:pPr>
            <a:br>
              <a:rPr lang="en-GB" sz="2400" b="1" dirty="0">
                <a:solidFill>
                  <a:schemeClr val="tx2"/>
                </a:solidFill>
                <a:latin typeface="Browallia New" pitchFamily="34" charset="-34"/>
                <a:ea typeface="+mj-ea"/>
                <a:cs typeface="Browallia New" pitchFamily="34" charset="-34"/>
              </a:rPr>
            </a:br>
            <a:r>
              <a:rPr lang="en-GB" sz="2400" b="1" dirty="0">
                <a:solidFill>
                  <a:srgbClr val="FF0000"/>
                </a:solidFill>
                <a:latin typeface="Browallia New" pitchFamily="34" charset="-34"/>
                <a:ea typeface="+mj-ea"/>
                <a:cs typeface="Browallia New" pitchFamily="34" charset="-34"/>
              </a:rPr>
              <a:t>Concentration into cells</a:t>
            </a:r>
          </a:p>
        </p:txBody>
      </p:sp>
      <p:sp>
        <p:nvSpPr>
          <p:cNvPr id="19460" name="Freeform 3"/>
          <p:cNvSpPr>
            <a:spLocks/>
          </p:cNvSpPr>
          <p:nvPr/>
        </p:nvSpPr>
        <p:spPr bwMode="auto">
          <a:xfrm>
            <a:off x="4589463" y="1198563"/>
            <a:ext cx="4135437" cy="5624512"/>
          </a:xfrm>
          <a:custGeom>
            <a:avLst/>
            <a:gdLst>
              <a:gd name="T0" fmla="*/ 2147483647 w 2605"/>
              <a:gd name="T1" fmla="*/ 2147483647 h 3543"/>
              <a:gd name="T2" fmla="*/ 2147483647 w 2605"/>
              <a:gd name="T3" fmla="*/ 2147483647 h 3543"/>
              <a:gd name="T4" fmla="*/ 2147483647 w 2605"/>
              <a:gd name="T5" fmla="*/ 2147483647 h 3543"/>
              <a:gd name="T6" fmla="*/ 2147483647 w 2605"/>
              <a:gd name="T7" fmla="*/ 2147483647 h 3543"/>
              <a:gd name="T8" fmla="*/ 2147483647 w 2605"/>
              <a:gd name="T9" fmla="*/ 2147483647 h 3543"/>
              <a:gd name="T10" fmla="*/ 2147483647 w 2605"/>
              <a:gd name="T11" fmla="*/ 0 h 3543"/>
              <a:gd name="T12" fmla="*/ 2147483647 w 2605"/>
              <a:gd name="T13" fmla="*/ 0 h 3543"/>
              <a:gd name="T14" fmla="*/ 2147483647 w 2605"/>
              <a:gd name="T15" fmla="*/ 2147483647 h 3543"/>
              <a:gd name="T16" fmla="*/ 2147483647 w 2605"/>
              <a:gd name="T17" fmla="*/ 2147483647 h 3543"/>
              <a:gd name="T18" fmla="*/ 2147483647 w 2605"/>
              <a:gd name="T19" fmla="*/ 2147483647 h 3543"/>
              <a:gd name="T20" fmla="*/ 2147483647 w 2605"/>
              <a:gd name="T21" fmla="*/ 2147483647 h 3543"/>
              <a:gd name="T22" fmla="*/ 2147483647 w 2605"/>
              <a:gd name="T23" fmla="*/ 2147483647 h 3543"/>
              <a:gd name="T24" fmla="*/ 2147483647 w 2605"/>
              <a:gd name="T25" fmla="*/ 2147483647 h 3543"/>
              <a:gd name="T26" fmla="*/ 2147483647 w 2605"/>
              <a:gd name="T27" fmla="*/ 2147483647 h 3543"/>
              <a:gd name="T28" fmla="*/ 2147483647 w 2605"/>
              <a:gd name="T29" fmla="*/ 2147483647 h 3543"/>
              <a:gd name="T30" fmla="*/ 2147483647 w 2605"/>
              <a:gd name="T31" fmla="*/ 2147483647 h 3543"/>
              <a:gd name="T32" fmla="*/ 2147483647 w 2605"/>
              <a:gd name="T33" fmla="*/ 2147483647 h 3543"/>
              <a:gd name="T34" fmla="*/ 2147483647 w 2605"/>
              <a:gd name="T35" fmla="*/ 2147483647 h 3543"/>
              <a:gd name="T36" fmla="*/ 2147483647 w 2605"/>
              <a:gd name="T37" fmla="*/ 2147483647 h 3543"/>
              <a:gd name="T38" fmla="*/ 2147483647 w 2605"/>
              <a:gd name="T39" fmla="*/ 2147483647 h 3543"/>
              <a:gd name="T40" fmla="*/ 2147483647 w 2605"/>
              <a:gd name="T41" fmla="*/ 2147483647 h 3543"/>
              <a:gd name="T42" fmla="*/ 2147483647 w 2605"/>
              <a:gd name="T43" fmla="*/ 2147483647 h 3543"/>
              <a:gd name="T44" fmla="*/ 2147483647 w 2605"/>
              <a:gd name="T45" fmla="*/ 2147483647 h 3543"/>
              <a:gd name="T46" fmla="*/ 2147483647 w 2605"/>
              <a:gd name="T47" fmla="*/ 2147483647 h 3543"/>
              <a:gd name="T48" fmla="*/ 2147483647 w 2605"/>
              <a:gd name="T49" fmla="*/ 2147483647 h 3543"/>
              <a:gd name="T50" fmla="*/ 2147483647 w 2605"/>
              <a:gd name="T51" fmla="*/ 2147483647 h 3543"/>
              <a:gd name="T52" fmla="*/ 2147483647 w 2605"/>
              <a:gd name="T53" fmla="*/ 2147483647 h 3543"/>
              <a:gd name="T54" fmla="*/ 2147483647 w 2605"/>
              <a:gd name="T55" fmla="*/ 2147483647 h 3543"/>
              <a:gd name="T56" fmla="*/ 2147483647 w 2605"/>
              <a:gd name="T57" fmla="*/ 2147483647 h 3543"/>
              <a:gd name="T58" fmla="*/ 2147483647 w 2605"/>
              <a:gd name="T59" fmla="*/ 2147483647 h 3543"/>
              <a:gd name="T60" fmla="*/ 2147483647 w 2605"/>
              <a:gd name="T61" fmla="*/ 2147483647 h 3543"/>
              <a:gd name="T62" fmla="*/ 2147483647 w 2605"/>
              <a:gd name="T63" fmla="*/ 2147483647 h 3543"/>
              <a:gd name="T64" fmla="*/ 2147483647 w 2605"/>
              <a:gd name="T65" fmla="*/ 2147483647 h 3543"/>
              <a:gd name="T66" fmla="*/ 2147483647 w 2605"/>
              <a:gd name="T67" fmla="*/ 2147483647 h 3543"/>
              <a:gd name="T68" fmla="*/ 0 w 2605"/>
              <a:gd name="T69" fmla="*/ 2147483647 h 3543"/>
              <a:gd name="T70" fmla="*/ 2147483647 w 2605"/>
              <a:gd name="T71" fmla="*/ 2147483647 h 3543"/>
              <a:gd name="T72" fmla="*/ 2147483647 w 2605"/>
              <a:gd name="T73" fmla="*/ 2147483647 h 3543"/>
              <a:gd name="T74" fmla="*/ 2147483647 w 2605"/>
              <a:gd name="T75" fmla="*/ 2147483647 h 3543"/>
              <a:gd name="T76" fmla="*/ 2147483647 w 2605"/>
              <a:gd name="T77" fmla="*/ 2147483647 h 3543"/>
              <a:gd name="T78" fmla="*/ 2147483647 w 2605"/>
              <a:gd name="T79" fmla="*/ 2147483647 h 3543"/>
              <a:gd name="T80" fmla="*/ 2147483647 w 2605"/>
              <a:gd name="T81" fmla="*/ 2147483647 h 3543"/>
              <a:gd name="T82" fmla="*/ 2147483647 w 2605"/>
              <a:gd name="T83" fmla="*/ 2147483647 h 3543"/>
              <a:gd name="T84" fmla="*/ 2147483647 w 2605"/>
              <a:gd name="T85" fmla="*/ 2147483647 h 3543"/>
              <a:gd name="T86" fmla="*/ 2147483647 w 2605"/>
              <a:gd name="T87" fmla="*/ 2147483647 h 3543"/>
              <a:gd name="T88" fmla="*/ 2147483647 w 2605"/>
              <a:gd name="T89" fmla="*/ 2147483647 h 3543"/>
              <a:gd name="T90" fmla="*/ 2147483647 w 2605"/>
              <a:gd name="T91" fmla="*/ 2147483647 h 3543"/>
              <a:gd name="T92" fmla="*/ 2147483647 w 2605"/>
              <a:gd name="T93" fmla="*/ 2147483647 h 3543"/>
              <a:gd name="T94" fmla="*/ 2147483647 w 2605"/>
              <a:gd name="T95" fmla="*/ 2147483647 h 35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5"/>
              <a:gd name="T145" fmla="*/ 0 h 3543"/>
              <a:gd name="T146" fmla="*/ 2605 w 2605"/>
              <a:gd name="T147" fmla="*/ 3543 h 35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5" h="3543">
                <a:moveTo>
                  <a:pt x="133" y="157"/>
                </a:moveTo>
                <a:lnTo>
                  <a:pt x="190" y="161"/>
                </a:lnTo>
                <a:lnTo>
                  <a:pt x="234" y="161"/>
                </a:lnTo>
                <a:lnTo>
                  <a:pt x="278" y="161"/>
                </a:lnTo>
                <a:lnTo>
                  <a:pt x="336" y="146"/>
                </a:lnTo>
                <a:lnTo>
                  <a:pt x="380" y="132"/>
                </a:lnTo>
                <a:lnTo>
                  <a:pt x="409" y="88"/>
                </a:lnTo>
                <a:lnTo>
                  <a:pt x="453" y="88"/>
                </a:lnTo>
                <a:lnTo>
                  <a:pt x="497" y="88"/>
                </a:lnTo>
                <a:lnTo>
                  <a:pt x="541" y="88"/>
                </a:lnTo>
                <a:lnTo>
                  <a:pt x="585" y="88"/>
                </a:lnTo>
                <a:lnTo>
                  <a:pt x="629" y="88"/>
                </a:lnTo>
                <a:lnTo>
                  <a:pt x="687" y="73"/>
                </a:lnTo>
                <a:lnTo>
                  <a:pt x="731" y="59"/>
                </a:lnTo>
                <a:lnTo>
                  <a:pt x="775" y="44"/>
                </a:lnTo>
                <a:lnTo>
                  <a:pt x="834" y="59"/>
                </a:lnTo>
                <a:lnTo>
                  <a:pt x="878" y="59"/>
                </a:lnTo>
                <a:lnTo>
                  <a:pt x="936" y="59"/>
                </a:lnTo>
                <a:lnTo>
                  <a:pt x="980" y="44"/>
                </a:lnTo>
                <a:lnTo>
                  <a:pt x="1024" y="44"/>
                </a:lnTo>
                <a:lnTo>
                  <a:pt x="1068" y="29"/>
                </a:lnTo>
                <a:lnTo>
                  <a:pt x="1112" y="15"/>
                </a:lnTo>
                <a:lnTo>
                  <a:pt x="1156" y="0"/>
                </a:lnTo>
                <a:lnTo>
                  <a:pt x="1200" y="0"/>
                </a:lnTo>
                <a:lnTo>
                  <a:pt x="1258" y="0"/>
                </a:lnTo>
                <a:lnTo>
                  <a:pt x="1302" y="0"/>
                </a:lnTo>
                <a:lnTo>
                  <a:pt x="1346" y="0"/>
                </a:lnTo>
                <a:lnTo>
                  <a:pt x="1390" y="0"/>
                </a:lnTo>
                <a:lnTo>
                  <a:pt x="1434" y="0"/>
                </a:lnTo>
                <a:lnTo>
                  <a:pt x="1551" y="15"/>
                </a:lnTo>
                <a:lnTo>
                  <a:pt x="1595" y="15"/>
                </a:lnTo>
                <a:lnTo>
                  <a:pt x="1639" y="15"/>
                </a:lnTo>
                <a:lnTo>
                  <a:pt x="1741" y="29"/>
                </a:lnTo>
                <a:lnTo>
                  <a:pt x="1829" y="44"/>
                </a:lnTo>
                <a:lnTo>
                  <a:pt x="1873" y="44"/>
                </a:lnTo>
                <a:lnTo>
                  <a:pt x="1917" y="44"/>
                </a:lnTo>
                <a:lnTo>
                  <a:pt x="1961" y="44"/>
                </a:lnTo>
                <a:lnTo>
                  <a:pt x="2019" y="44"/>
                </a:lnTo>
                <a:lnTo>
                  <a:pt x="2063" y="59"/>
                </a:lnTo>
                <a:lnTo>
                  <a:pt x="2107" y="88"/>
                </a:lnTo>
                <a:lnTo>
                  <a:pt x="2151" y="117"/>
                </a:lnTo>
                <a:lnTo>
                  <a:pt x="2195" y="146"/>
                </a:lnTo>
                <a:lnTo>
                  <a:pt x="2224" y="190"/>
                </a:lnTo>
                <a:lnTo>
                  <a:pt x="2253" y="293"/>
                </a:lnTo>
                <a:lnTo>
                  <a:pt x="2282" y="351"/>
                </a:lnTo>
                <a:lnTo>
                  <a:pt x="2312" y="410"/>
                </a:lnTo>
                <a:lnTo>
                  <a:pt x="2312" y="498"/>
                </a:lnTo>
                <a:lnTo>
                  <a:pt x="2341" y="615"/>
                </a:lnTo>
                <a:lnTo>
                  <a:pt x="2370" y="673"/>
                </a:lnTo>
                <a:lnTo>
                  <a:pt x="2385" y="717"/>
                </a:lnTo>
                <a:lnTo>
                  <a:pt x="2400" y="834"/>
                </a:lnTo>
                <a:lnTo>
                  <a:pt x="2414" y="922"/>
                </a:lnTo>
                <a:lnTo>
                  <a:pt x="2429" y="981"/>
                </a:lnTo>
                <a:lnTo>
                  <a:pt x="2443" y="1039"/>
                </a:lnTo>
                <a:lnTo>
                  <a:pt x="2458" y="1127"/>
                </a:lnTo>
                <a:lnTo>
                  <a:pt x="2487" y="1244"/>
                </a:lnTo>
                <a:lnTo>
                  <a:pt x="2502" y="1361"/>
                </a:lnTo>
                <a:lnTo>
                  <a:pt x="2517" y="1420"/>
                </a:lnTo>
                <a:lnTo>
                  <a:pt x="2531" y="1478"/>
                </a:lnTo>
                <a:lnTo>
                  <a:pt x="2546" y="1537"/>
                </a:lnTo>
                <a:lnTo>
                  <a:pt x="2561" y="1581"/>
                </a:lnTo>
                <a:lnTo>
                  <a:pt x="2575" y="1625"/>
                </a:lnTo>
                <a:lnTo>
                  <a:pt x="2590" y="1683"/>
                </a:lnTo>
                <a:lnTo>
                  <a:pt x="2590" y="1800"/>
                </a:lnTo>
                <a:lnTo>
                  <a:pt x="2604" y="1888"/>
                </a:lnTo>
                <a:lnTo>
                  <a:pt x="2604" y="1946"/>
                </a:lnTo>
                <a:lnTo>
                  <a:pt x="2604" y="2005"/>
                </a:lnTo>
                <a:lnTo>
                  <a:pt x="2604" y="2064"/>
                </a:lnTo>
                <a:lnTo>
                  <a:pt x="2604" y="2210"/>
                </a:lnTo>
                <a:lnTo>
                  <a:pt x="2590" y="2298"/>
                </a:lnTo>
                <a:lnTo>
                  <a:pt x="2590" y="2415"/>
                </a:lnTo>
                <a:lnTo>
                  <a:pt x="2590" y="2473"/>
                </a:lnTo>
                <a:lnTo>
                  <a:pt x="2590" y="2590"/>
                </a:lnTo>
                <a:lnTo>
                  <a:pt x="2590" y="2707"/>
                </a:lnTo>
                <a:lnTo>
                  <a:pt x="2590" y="2795"/>
                </a:lnTo>
                <a:lnTo>
                  <a:pt x="2590" y="2883"/>
                </a:lnTo>
                <a:lnTo>
                  <a:pt x="2575" y="2927"/>
                </a:lnTo>
                <a:lnTo>
                  <a:pt x="2575" y="2985"/>
                </a:lnTo>
                <a:lnTo>
                  <a:pt x="2561" y="3029"/>
                </a:lnTo>
                <a:lnTo>
                  <a:pt x="2546" y="3073"/>
                </a:lnTo>
                <a:lnTo>
                  <a:pt x="2517" y="3117"/>
                </a:lnTo>
                <a:lnTo>
                  <a:pt x="2502" y="3161"/>
                </a:lnTo>
                <a:lnTo>
                  <a:pt x="2487" y="3205"/>
                </a:lnTo>
                <a:lnTo>
                  <a:pt x="2473" y="3249"/>
                </a:lnTo>
                <a:lnTo>
                  <a:pt x="2458" y="3293"/>
                </a:lnTo>
                <a:lnTo>
                  <a:pt x="2443" y="3337"/>
                </a:lnTo>
                <a:lnTo>
                  <a:pt x="2414" y="3381"/>
                </a:lnTo>
                <a:lnTo>
                  <a:pt x="2400" y="3425"/>
                </a:lnTo>
                <a:lnTo>
                  <a:pt x="2370" y="3483"/>
                </a:lnTo>
                <a:lnTo>
                  <a:pt x="2326" y="3498"/>
                </a:lnTo>
                <a:lnTo>
                  <a:pt x="2282" y="3512"/>
                </a:lnTo>
                <a:lnTo>
                  <a:pt x="2224" y="3512"/>
                </a:lnTo>
                <a:lnTo>
                  <a:pt x="2180" y="3527"/>
                </a:lnTo>
                <a:lnTo>
                  <a:pt x="2136" y="3527"/>
                </a:lnTo>
                <a:lnTo>
                  <a:pt x="2092" y="3527"/>
                </a:lnTo>
                <a:lnTo>
                  <a:pt x="2048" y="3527"/>
                </a:lnTo>
                <a:lnTo>
                  <a:pt x="2004" y="3527"/>
                </a:lnTo>
                <a:lnTo>
                  <a:pt x="1946" y="3527"/>
                </a:lnTo>
                <a:lnTo>
                  <a:pt x="1887" y="3527"/>
                </a:lnTo>
                <a:lnTo>
                  <a:pt x="1843" y="3527"/>
                </a:lnTo>
                <a:lnTo>
                  <a:pt x="1785" y="3527"/>
                </a:lnTo>
                <a:lnTo>
                  <a:pt x="1741" y="3527"/>
                </a:lnTo>
                <a:lnTo>
                  <a:pt x="1682" y="3542"/>
                </a:lnTo>
                <a:lnTo>
                  <a:pt x="1624" y="3542"/>
                </a:lnTo>
                <a:lnTo>
                  <a:pt x="1580" y="3542"/>
                </a:lnTo>
                <a:lnTo>
                  <a:pt x="1536" y="3542"/>
                </a:lnTo>
                <a:lnTo>
                  <a:pt x="1419" y="3542"/>
                </a:lnTo>
                <a:lnTo>
                  <a:pt x="1331" y="3527"/>
                </a:lnTo>
                <a:lnTo>
                  <a:pt x="1243" y="3527"/>
                </a:lnTo>
                <a:lnTo>
                  <a:pt x="1185" y="3512"/>
                </a:lnTo>
                <a:lnTo>
                  <a:pt x="1126" y="3498"/>
                </a:lnTo>
                <a:lnTo>
                  <a:pt x="1082" y="3498"/>
                </a:lnTo>
                <a:lnTo>
                  <a:pt x="1009" y="3498"/>
                </a:lnTo>
                <a:lnTo>
                  <a:pt x="921" y="3483"/>
                </a:lnTo>
                <a:lnTo>
                  <a:pt x="863" y="3483"/>
                </a:lnTo>
                <a:lnTo>
                  <a:pt x="819" y="3483"/>
                </a:lnTo>
                <a:lnTo>
                  <a:pt x="702" y="3454"/>
                </a:lnTo>
                <a:lnTo>
                  <a:pt x="643" y="3439"/>
                </a:lnTo>
                <a:lnTo>
                  <a:pt x="585" y="3425"/>
                </a:lnTo>
                <a:lnTo>
                  <a:pt x="541" y="3395"/>
                </a:lnTo>
                <a:lnTo>
                  <a:pt x="497" y="3381"/>
                </a:lnTo>
                <a:lnTo>
                  <a:pt x="380" y="3351"/>
                </a:lnTo>
                <a:lnTo>
                  <a:pt x="336" y="3337"/>
                </a:lnTo>
                <a:lnTo>
                  <a:pt x="292" y="3322"/>
                </a:lnTo>
                <a:lnTo>
                  <a:pt x="248" y="3293"/>
                </a:lnTo>
                <a:lnTo>
                  <a:pt x="204" y="3264"/>
                </a:lnTo>
                <a:lnTo>
                  <a:pt x="161" y="3220"/>
                </a:lnTo>
                <a:lnTo>
                  <a:pt x="117" y="3190"/>
                </a:lnTo>
                <a:lnTo>
                  <a:pt x="117" y="3146"/>
                </a:lnTo>
                <a:lnTo>
                  <a:pt x="117" y="3088"/>
                </a:lnTo>
                <a:lnTo>
                  <a:pt x="117" y="3044"/>
                </a:lnTo>
                <a:lnTo>
                  <a:pt x="117" y="3000"/>
                </a:lnTo>
                <a:lnTo>
                  <a:pt x="117" y="2956"/>
                </a:lnTo>
                <a:lnTo>
                  <a:pt x="102" y="2912"/>
                </a:lnTo>
                <a:lnTo>
                  <a:pt x="73" y="2868"/>
                </a:lnTo>
                <a:lnTo>
                  <a:pt x="43" y="2810"/>
                </a:lnTo>
                <a:lnTo>
                  <a:pt x="29" y="2751"/>
                </a:lnTo>
                <a:lnTo>
                  <a:pt x="14" y="2693"/>
                </a:lnTo>
                <a:lnTo>
                  <a:pt x="0" y="2649"/>
                </a:lnTo>
                <a:lnTo>
                  <a:pt x="0" y="2590"/>
                </a:lnTo>
                <a:lnTo>
                  <a:pt x="0" y="2546"/>
                </a:lnTo>
                <a:lnTo>
                  <a:pt x="14" y="2488"/>
                </a:lnTo>
                <a:lnTo>
                  <a:pt x="29" y="2444"/>
                </a:lnTo>
                <a:lnTo>
                  <a:pt x="29" y="2400"/>
                </a:lnTo>
                <a:lnTo>
                  <a:pt x="29" y="2356"/>
                </a:lnTo>
                <a:lnTo>
                  <a:pt x="29" y="2312"/>
                </a:lnTo>
                <a:lnTo>
                  <a:pt x="14" y="2268"/>
                </a:lnTo>
                <a:lnTo>
                  <a:pt x="14" y="2210"/>
                </a:lnTo>
                <a:lnTo>
                  <a:pt x="14" y="2166"/>
                </a:lnTo>
                <a:lnTo>
                  <a:pt x="14" y="2122"/>
                </a:lnTo>
                <a:lnTo>
                  <a:pt x="29" y="2078"/>
                </a:lnTo>
                <a:lnTo>
                  <a:pt x="29" y="2020"/>
                </a:lnTo>
                <a:lnTo>
                  <a:pt x="29" y="1976"/>
                </a:lnTo>
                <a:lnTo>
                  <a:pt x="29" y="1932"/>
                </a:lnTo>
                <a:lnTo>
                  <a:pt x="29" y="1888"/>
                </a:lnTo>
                <a:lnTo>
                  <a:pt x="29" y="1844"/>
                </a:lnTo>
                <a:lnTo>
                  <a:pt x="29" y="1800"/>
                </a:lnTo>
                <a:lnTo>
                  <a:pt x="29" y="1742"/>
                </a:lnTo>
                <a:lnTo>
                  <a:pt x="29" y="1698"/>
                </a:lnTo>
                <a:lnTo>
                  <a:pt x="29" y="1654"/>
                </a:lnTo>
                <a:lnTo>
                  <a:pt x="29" y="1610"/>
                </a:lnTo>
                <a:lnTo>
                  <a:pt x="29" y="1566"/>
                </a:lnTo>
                <a:lnTo>
                  <a:pt x="29" y="1522"/>
                </a:lnTo>
                <a:lnTo>
                  <a:pt x="29" y="1478"/>
                </a:lnTo>
                <a:lnTo>
                  <a:pt x="14" y="1434"/>
                </a:lnTo>
                <a:lnTo>
                  <a:pt x="14" y="1390"/>
                </a:lnTo>
                <a:lnTo>
                  <a:pt x="14" y="1346"/>
                </a:lnTo>
                <a:lnTo>
                  <a:pt x="14" y="1288"/>
                </a:lnTo>
                <a:lnTo>
                  <a:pt x="14" y="1244"/>
                </a:lnTo>
                <a:lnTo>
                  <a:pt x="14" y="1200"/>
                </a:lnTo>
                <a:lnTo>
                  <a:pt x="14" y="1156"/>
                </a:lnTo>
                <a:lnTo>
                  <a:pt x="14" y="1112"/>
                </a:lnTo>
                <a:lnTo>
                  <a:pt x="29" y="1068"/>
                </a:lnTo>
                <a:lnTo>
                  <a:pt x="43" y="1010"/>
                </a:lnTo>
                <a:lnTo>
                  <a:pt x="43" y="966"/>
                </a:lnTo>
                <a:lnTo>
                  <a:pt x="58" y="907"/>
                </a:lnTo>
                <a:lnTo>
                  <a:pt x="58" y="849"/>
                </a:lnTo>
                <a:lnTo>
                  <a:pt x="58" y="805"/>
                </a:lnTo>
                <a:lnTo>
                  <a:pt x="43" y="761"/>
                </a:lnTo>
                <a:lnTo>
                  <a:pt x="29" y="703"/>
                </a:lnTo>
                <a:lnTo>
                  <a:pt x="29" y="644"/>
                </a:lnTo>
                <a:lnTo>
                  <a:pt x="29" y="600"/>
                </a:lnTo>
                <a:lnTo>
                  <a:pt x="14" y="556"/>
                </a:lnTo>
                <a:lnTo>
                  <a:pt x="14" y="512"/>
                </a:lnTo>
                <a:lnTo>
                  <a:pt x="14" y="468"/>
                </a:lnTo>
                <a:lnTo>
                  <a:pt x="14" y="410"/>
                </a:lnTo>
                <a:lnTo>
                  <a:pt x="14" y="366"/>
                </a:lnTo>
                <a:lnTo>
                  <a:pt x="14" y="322"/>
                </a:lnTo>
                <a:lnTo>
                  <a:pt x="29" y="278"/>
                </a:lnTo>
                <a:lnTo>
                  <a:pt x="73" y="264"/>
                </a:lnTo>
                <a:lnTo>
                  <a:pt x="117" y="220"/>
                </a:lnTo>
                <a:lnTo>
                  <a:pt x="161" y="190"/>
                </a:lnTo>
                <a:lnTo>
                  <a:pt x="133" y="157"/>
                </a:lnTo>
              </a:path>
            </a:pathLst>
          </a:custGeom>
          <a:solidFill>
            <a:srgbClr val="EBF0FF"/>
          </a:solidFill>
          <a:ln w="12700" cap="rnd">
            <a:solidFill>
              <a:schemeClr val="bg1"/>
            </a:solidFill>
            <a:round/>
            <a:headEnd/>
            <a:tailEnd/>
          </a:ln>
        </p:spPr>
        <p:txBody>
          <a:bodyPr/>
          <a:lstStyle/>
          <a:p>
            <a:endParaRPr lang="en-US"/>
          </a:p>
        </p:txBody>
      </p:sp>
      <p:sp>
        <p:nvSpPr>
          <p:cNvPr id="19461" name="Freeform 4"/>
          <p:cNvSpPr>
            <a:spLocks/>
          </p:cNvSpPr>
          <p:nvPr/>
        </p:nvSpPr>
        <p:spPr bwMode="auto">
          <a:xfrm>
            <a:off x="3276600" y="1447800"/>
            <a:ext cx="230188" cy="5183188"/>
          </a:xfrm>
          <a:custGeom>
            <a:avLst/>
            <a:gdLst>
              <a:gd name="T0" fmla="*/ 2147483647 w 145"/>
              <a:gd name="T1" fmla="*/ 2147483647 h 3265"/>
              <a:gd name="T2" fmla="*/ 2147483647 w 145"/>
              <a:gd name="T3" fmla="*/ 0 h 3265"/>
              <a:gd name="T4" fmla="*/ 0 w 145"/>
              <a:gd name="T5" fmla="*/ 2147483647 h 3265"/>
              <a:gd name="T6" fmla="*/ 0 w 145"/>
              <a:gd name="T7" fmla="*/ 2147483647 h 3265"/>
              <a:gd name="T8" fmla="*/ 2147483647 w 145"/>
              <a:gd name="T9" fmla="*/ 2147483647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3216"/>
                </a:moveTo>
                <a:lnTo>
                  <a:pt x="144" y="0"/>
                </a:lnTo>
                <a:lnTo>
                  <a:pt x="0" y="96"/>
                </a:lnTo>
                <a:lnTo>
                  <a:pt x="0" y="3264"/>
                </a:lnTo>
                <a:lnTo>
                  <a:pt x="144" y="3216"/>
                </a:lnTo>
              </a:path>
            </a:pathLst>
          </a:custGeom>
          <a:solidFill>
            <a:srgbClr val="0000FF"/>
          </a:solidFill>
          <a:ln w="12700" cap="rnd">
            <a:solidFill>
              <a:schemeClr val="bg1"/>
            </a:solidFill>
            <a:round/>
            <a:headEnd/>
            <a:tailEnd/>
          </a:ln>
        </p:spPr>
        <p:txBody>
          <a:bodyPr/>
          <a:lstStyle/>
          <a:p>
            <a:endParaRPr lang="en-US"/>
          </a:p>
        </p:txBody>
      </p:sp>
      <p:sp>
        <p:nvSpPr>
          <p:cNvPr id="19462" name="Freeform 5"/>
          <p:cNvSpPr>
            <a:spLocks/>
          </p:cNvSpPr>
          <p:nvPr/>
        </p:nvSpPr>
        <p:spPr bwMode="auto">
          <a:xfrm>
            <a:off x="1752600" y="1981200"/>
            <a:ext cx="1068388" cy="763588"/>
          </a:xfrm>
          <a:custGeom>
            <a:avLst/>
            <a:gdLst>
              <a:gd name="T0" fmla="*/ 2147483647 w 673"/>
              <a:gd name="T1" fmla="*/ 2147483647 h 481"/>
              <a:gd name="T2" fmla="*/ 2147483647 w 673"/>
              <a:gd name="T3" fmla="*/ 2147483647 h 481"/>
              <a:gd name="T4" fmla="*/ 2147483647 w 673"/>
              <a:gd name="T5" fmla="*/ 2147483647 h 481"/>
              <a:gd name="T6" fmla="*/ 2147483647 w 673"/>
              <a:gd name="T7" fmla="*/ 2147483647 h 481"/>
              <a:gd name="T8" fmla="*/ 2147483647 w 673"/>
              <a:gd name="T9" fmla="*/ 2147483647 h 481"/>
              <a:gd name="T10" fmla="*/ 0 w 673"/>
              <a:gd name="T11" fmla="*/ 2147483647 h 481"/>
              <a:gd name="T12" fmla="*/ 0 w 673"/>
              <a:gd name="T13" fmla="*/ 0 h 481"/>
              <a:gd name="T14" fmla="*/ 2147483647 w 673"/>
              <a:gd name="T15" fmla="*/ 0 h 481"/>
              <a:gd name="T16" fmla="*/ 2147483647 w 673"/>
              <a:gd name="T17" fmla="*/ 2147483647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481"/>
              <a:gd name="T29" fmla="*/ 673 w 673"/>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481">
                <a:moveTo>
                  <a:pt x="48" y="96"/>
                </a:moveTo>
                <a:lnTo>
                  <a:pt x="672" y="96"/>
                </a:lnTo>
                <a:lnTo>
                  <a:pt x="672" y="373"/>
                </a:lnTo>
                <a:lnTo>
                  <a:pt x="48" y="373"/>
                </a:lnTo>
                <a:lnTo>
                  <a:pt x="48" y="480"/>
                </a:lnTo>
                <a:lnTo>
                  <a:pt x="0" y="480"/>
                </a:lnTo>
                <a:lnTo>
                  <a:pt x="0" y="0"/>
                </a:lnTo>
                <a:lnTo>
                  <a:pt x="48" y="0"/>
                </a:lnTo>
                <a:lnTo>
                  <a:pt x="48" y="96"/>
                </a:lnTo>
              </a:path>
            </a:pathLst>
          </a:custGeom>
          <a:solidFill>
            <a:schemeClr val="bg1"/>
          </a:solidFill>
          <a:ln w="12700" cap="rnd">
            <a:solidFill>
              <a:schemeClr val="tx1"/>
            </a:solidFill>
            <a:round/>
            <a:headEnd/>
            <a:tailEnd/>
          </a:ln>
        </p:spPr>
        <p:txBody>
          <a:bodyPr/>
          <a:lstStyle/>
          <a:p>
            <a:endParaRPr lang="en-US"/>
          </a:p>
        </p:txBody>
      </p:sp>
      <p:sp>
        <p:nvSpPr>
          <p:cNvPr id="19463" name="Freeform 6"/>
          <p:cNvSpPr>
            <a:spLocks/>
          </p:cNvSpPr>
          <p:nvPr/>
        </p:nvSpPr>
        <p:spPr bwMode="auto">
          <a:xfrm>
            <a:off x="1143000" y="1981200"/>
            <a:ext cx="1144588" cy="763588"/>
          </a:xfrm>
          <a:custGeom>
            <a:avLst/>
            <a:gdLst>
              <a:gd name="T0" fmla="*/ 2147483647 w 721"/>
              <a:gd name="T1" fmla="*/ 2147483647 h 481"/>
              <a:gd name="T2" fmla="*/ 2147483647 w 721"/>
              <a:gd name="T3" fmla="*/ 2147483647 h 481"/>
              <a:gd name="T4" fmla="*/ 2147483647 w 721"/>
              <a:gd name="T5" fmla="*/ 2147483647 h 481"/>
              <a:gd name="T6" fmla="*/ 2147483647 w 721"/>
              <a:gd name="T7" fmla="*/ 2147483647 h 481"/>
              <a:gd name="T8" fmla="*/ 0 w 721"/>
              <a:gd name="T9" fmla="*/ 2147483647 h 481"/>
              <a:gd name="T10" fmla="*/ 0 w 721"/>
              <a:gd name="T11" fmla="*/ 0 h 481"/>
              <a:gd name="T12" fmla="*/ 2147483647 w 721"/>
              <a:gd name="T13" fmla="*/ 0 h 481"/>
              <a:gd name="T14" fmla="*/ 2147483647 w 721"/>
              <a:gd name="T15" fmla="*/ 2147483647 h 481"/>
              <a:gd name="T16" fmla="*/ 2147483647 w 721"/>
              <a:gd name="T17" fmla="*/ 2147483647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1"/>
              <a:gd name="T28" fmla="*/ 0 h 481"/>
              <a:gd name="T29" fmla="*/ 721 w 721"/>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1" h="481">
                <a:moveTo>
                  <a:pt x="720" y="144"/>
                </a:moveTo>
                <a:lnTo>
                  <a:pt x="720" y="336"/>
                </a:lnTo>
                <a:lnTo>
                  <a:pt x="48" y="336"/>
                </a:lnTo>
                <a:lnTo>
                  <a:pt x="48" y="480"/>
                </a:lnTo>
                <a:lnTo>
                  <a:pt x="0" y="480"/>
                </a:lnTo>
                <a:lnTo>
                  <a:pt x="0" y="0"/>
                </a:lnTo>
                <a:lnTo>
                  <a:pt x="48" y="0"/>
                </a:lnTo>
                <a:lnTo>
                  <a:pt x="48" y="144"/>
                </a:lnTo>
                <a:lnTo>
                  <a:pt x="720" y="144"/>
                </a:lnTo>
              </a:path>
            </a:pathLst>
          </a:custGeom>
          <a:solidFill>
            <a:schemeClr val="bg1"/>
          </a:solidFill>
          <a:ln w="12700" cap="rnd">
            <a:solidFill>
              <a:schemeClr val="tx1"/>
            </a:solidFill>
            <a:round/>
            <a:headEnd/>
            <a:tailEnd/>
          </a:ln>
        </p:spPr>
        <p:txBody>
          <a:bodyPr/>
          <a:lstStyle/>
          <a:p>
            <a:endParaRPr lang="en-US"/>
          </a:p>
        </p:txBody>
      </p:sp>
      <p:sp>
        <p:nvSpPr>
          <p:cNvPr id="19464" name="Rectangle 7"/>
          <p:cNvSpPr>
            <a:spLocks noChangeArrowheads="1"/>
          </p:cNvSpPr>
          <p:nvPr/>
        </p:nvSpPr>
        <p:spPr bwMode="auto">
          <a:xfrm>
            <a:off x="2292350" y="2139950"/>
            <a:ext cx="139700" cy="444500"/>
          </a:xfrm>
          <a:prstGeom prst="rect">
            <a:avLst/>
          </a:prstGeom>
          <a:solidFill>
            <a:schemeClr val="tx1"/>
          </a:solidFill>
          <a:ln w="12700">
            <a:solidFill>
              <a:schemeClr val="tx1"/>
            </a:solidFill>
            <a:miter lim="800000"/>
            <a:headEnd/>
            <a:tailEnd/>
          </a:ln>
        </p:spPr>
        <p:txBody>
          <a:bodyPr wrap="none" anchor="ctr"/>
          <a:lstStyle/>
          <a:p>
            <a:endParaRPr lang="th-TH"/>
          </a:p>
        </p:txBody>
      </p:sp>
      <p:sp>
        <p:nvSpPr>
          <p:cNvPr id="19465" name="Rectangle 8"/>
          <p:cNvSpPr>
            <a:spLocks noChangeArrowheads="1"/>
          </p:cNvSpPr>
          <p:nvPr/>
        </p:nvSpPr>
        <p:spPr bwMode="auto">
          <a:xfrm>
            <a:off x="2444750" y="2139950"/>
            <a:ext cx="368300" cy="444500"/>
          </a:xfrm>
          <a:prstGeom prst="rect">
            <a:avLst/>
          </a:prstGeom>
          <a:solidFill>
            <a:schemeClr val="accent2"/>
          </a:solidFill>
          <a:ln w="12700">
            <a:solidFill>
              <a:schemeClr val="tx1"/>
            </a:solidFill>
            <a:miter lim="800000"/>
            <a:headEnd/>
            <a:tailEnd/>
          </a:ln>
        </p:spPr>
        <p:txBody>
          <a:bodyPr wrap="none" anchor="ctr"/>
          <a:lstStyle/>
          <a:p>
            <a:endParaRPr lang="th-TH"/>
          </a:p>
        </p:txBody>
      </p:sp>
      <p:sp>
        <p:nvSpPr>
          <p:cNvPr id="19466" name="Rectangle 9"/>
          <p:cNvSpPr>
            <a:spLocks noChangeArrowheads="1"/>
          </p:cNvSpPr>
          <p:nvPr/>
        </p:nvSpPr>
        <p:spPr bwMode="auto">
          <a:xfrm>
            <a:off x="3505200" y="1524000"/>
            <a:ext cx="1143000" cy="5029200"/>
          </a:xfrm>
          <a:prstGeom prst="rect">
            <a:avLst/>
          </a:prstGeom>
          <a:solidFill>
            <a:schemeClr val="accent1"/>
          </a:solidFill>
          <a:ln w="12700">
            <a:noFill/>
            <a:miter lim="800000"/>
            <a:headEnd/>
            <a:tailEnd/>
          </a:ln>
        </p:spPr>
        <p:txBody>
          <a:bodyPr wrap="none" anchor="ctr"/>
          <a:lstStyle/>
          <a:p>
            <a:endParaRPr lang="th-TH"/>
          </a:p>
        </p:txBody>
      </p:sp>
      <p:grpSp>
        <p:nvGrpSpPr>
          <p:cNvPr id="4" name="Group 10"/>
          <p:cNvGrpSpPr>
            <a:grpSpLocks/>
          </p:cNvGrpSpPr>
          <p:nvPr/>
        </p:nvGrpSpPr>
        <p:grpSpPr bwMode="auto">
          <a:xfrm>
            <a:off x="3587750" y="1682750"/>
            <a:ext cx="977900" cy="4864100"/>
            <a:chOff x="2260" y="1060"/>
            <a:chExt cx="616" cy="3064"/>
          </a:xfrm>
        </p:grpSpPr>
        <p:sp>
          <p:nvSpPr>
            <p:cNvPr id="19482" name="Oval 11"/>
            <p:cNvSpPr>
              <a:spLocks noChangeArrowheads="1"/>
            </p:cNvSpPr>
            <p:nvPr/>
          </p:nvSpPr>
          <p:spPr bwMode="auto">
            <a:xfrm>
              <a:off x="2404" y="1300"/>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3" name="Oval 12"/>
            <p:cNvSpPr>
              <a:spLocks noChangeArrowheads="1"/>
            </p:cNvSpPr>
            <p:nvPr/>
          </p:nvSpPr>
          <p:spPr bwMode="auto">
            <a:xfrm>
              <a:off x="2644" y="1636"/>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4" name="Oval 13"/>
            <p:cNvSpPr>
              <a:spLocks noChangeArrowheads="1"/>
            </p:cNvSpPr>
            <p:nvPr/>
          </p:nvSpPr>
          <p:spPr bwMode="auto">
            <a:xfrm>
              <a:off x="2596" y="1060"/>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5" name="Oval 14"/>
            <p:cNvSpPr>
              <a:spLocks noChangeArrowheads="1"/>
            </p:cNvSpPr>
            <p:nvPr/>
          </p:nvSpPr>
          <p:spPr bwMode="auto">
            <a:xfrm>
              <a:off x="2308" y="1684"/>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6" name="Oval 15"/>
            <p:cNvSpPr>
              <a:spLocks noChangeArrowheads="1"/>
            </p:cNvSpPr>
            <p:nvPr/>
          </p:nvSpPr>
          <p:spPr bwMode="auto">
            <a:xfrm>
              <a:off x="2644" y="1972"/>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7" name="Oval 16"/>
            <p:cNvSpPr>
              <a:spLocks noChangeArrowheads="1"/>
            </p:cNvSpPr>
            <p:nvPr/>
          </p:nvSpPr>
          <p:spPr bwMode="auto">
            <a:xfrm>
              <a:off x="2308" y="2020"/>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8" name="Oval 17"/>
            <p:cNvSpPr>
              <a:spLocks noChangeArrowheads="1"/>
            </p:cNvSpPr>
            <p:nvPr/>
          </p:nvSpPr>
          <p:spPr bwMode="auto">
            <a:xfrm>
              <a:off x="2500" y="2308"/>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89" name="Oval 18"/>
            <p:cNvSpPr>
              <a:spLocks noChangeArrowheads="1"/>
            </p:cNvSpPr>
            <p:nvPr/>
          </p:nvSpPr>
          <p:spPr bwMode="auto">
            <a:xfrm>
              <a:off x="2260" y="1060"/>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0" name="Oval 19"/>
            <p:cNvSpPr>
              <a:spLocks noChangeArrowheads="1"/>
            </p:cNvSpPr>
            <p:nvPr/>
          </p:nvSpPr>
          <p:spPr bwMode="auto">
            <a:xfrm>
              <a:off x="2308" y="2500"/>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1" name="Oval 20"/>
            <p:cNvSpPr>
              <a:spLocks noChangeArrowheads="1"/>
            </p:cNvSpPr>
            <p:nvPr/>
          </p:nvSpPr>
          <p:spPr bwMode="auto">
            <a:xfrm>
              <a:off x="2644" y="2692"/>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2" name="Oval 21"/>
            <p:cNvSpPr>
              <a:spLocks noChangeArrowheads="1"/>
            </p:cNvSpPr>
            <p:nvPr/>
          </p:nvSpPr>
          <p:spPr bwMode="auto">
            <a:xfrm>
              <a:off x="2260" y="2788"/>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3" name="Oval 22"/>
            <p:cNvSpPr>
              <a:spLocks noChangeArrowheads="1"/>
            </p:cNvSpPr>
            <p:nvPr/>
          </p:nvSpPr>
          <p:spPr bwMode="auto">
            <a:xfrm>
              <a:off x="2596" y="3028"/>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4" name="Oval 23"/>
            <p:cNvSpPr>
              <a:spLocks noChangeArrowheads="1"/>
            </p:cNvSpPr>
            <p:nvPr/>
          </p:nvSpPr>
          <p:spPr bwMode="auto">
            <a:xfrm>
              <a:off x="2308" y="3172"/>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5" name="Oval 24"/>
            <p:cNvSpPr>
              <a:spLocks noChangeArrowheads="1"/>
            </p:cNvSpPr>
            <p:nvPr/>
          </p:nvSpPr>
          <p:spPr bwMode="auto">
            <a:xfrm>
              <a:off x="2644" y="3364"/>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6" name="Oval 25"/>
            <p:cNvSpPr>
              <a:spLocks noChangeArrowheads="1"/>
            </p:cNvSpPr>
            <p:nvPr/>
          </p:nvSpPr>
          <p:spPr bwMode="auto">
            <a:xfrm>
              <a:off x="2404" y="3604"/>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7" name="Oval 26"/>
            <p:cNvSpPr>
              <a:spLocks noChangeArrowheads="1"/>
            </p:cNvSpPr>
            <p:nvPr/>
          </p:nvSpPr>
          <p:spPr bwMode="auto">
            <a:xfrm>
              <a:off x="2260" y="3892"/>
              <a:ext cx="232" cy="232"/>
            </a:xfrm>
            <a:prstGeom prst="ellipse">
              <a:avLst/>
            </a:prstGeom>
            <a:solidFill>
              <a:srgbClr val="33CCFF"/>
            </a:solidFill>
            <a:ln w="12700">
              <a:solidFill>
                <a:schemeClr val="tx1"/>
              </a:solidFill>
              <a:round/>
              <a:headEnd/>
              <a:tailEnd/>
            </a:ln>
          </p:spPr>
          <p:txBody>
            <a:bodyPr wrap="none" anchor="ctr"/>
            <a:lstStyle/>
            <a:p>
              <a:endParaRPr lang="th-TH"/>
            </a:p>
          </p:txBody>
        </p:sp>
        <p:sp>
          <p:nvSpPr>
            <p:cNvPr id="19498" name="Oval 27"/>
            <p:cNvSpPr>
              <a:spLocks noChangeArrowheads="1"/>
            </p:cNvSpPr>
            <p:nvPr/>
          </p:nvSpPr>
          <p:spPr bwMode="auto">
            <a:xfrm>
              <a:off x="2644" y="3844"/>
              <a:ext cx="232" cy="232"/>
            </a:xfrm>
            <a:prstGeom prst="ellipse">
              <a:avLst/>
            </a:prstGeom>
            <a:solidFill>
              <a:srgbClr val="33CCFF"/>
            </a:solidFill>
            <a:ln w="12700">
              <a:solidFill>
                <a:schemeClr val="tx1"/>
              </a:solidFill>
              <a:round/>
              <a:headEnd/>
              <a:tailEnd/>
            </a:ln>
          </p:spPr>
          <p:txBody>
            <a:bodyPr wrap="none" anchor="ctr"/>
            <a:lstStyle/>
            <a:p>
              <a:endParaRPr lang="th-TH"/>
            </a:p>
          </p:txBody>
        </p:sp>
      </p:grpSp>
      <p:sp>
        <p:nvSpPr>
          <p:cNvPr id="19468" name="Line 28"/>
          <p:cNvSpPr>
            <a:spLocks noChangeShapeType="1"/>
          </p:cNvSpPr>
          <p:nvPr/>
        </p:nvSpPr>
        <p:spPr bwMode="auto">
          <a:xfrm>
            <a:off x="2844800" y="2362200"/>
            <a:ext cx="787400" cy="0"/>
          </a:xfrm>
          <a:prstGeom prst="line">
            <a:avLst/>
          </a:prstGeom>
          <a:noFill/>
          <a:ln w="50800">
            <a:solidFill>
              <a:schemeClr val="tx1"/>
            </a:solidFill>
            <a:round/>
            <a:headEnd/>
            <a:tailEnd/>
          </a:ln>
        </p:spPr>
        <p:txBody>
          <a:bodyPr wrap="none" anchor="ctr"/>
          <a:lstStyle/>
          <a:p>
            <a:endParaRPr lang="en-US"/>
          </a:p>
        </p:txBody>
      </p:sp>
      <p:sp>
        <p:nvSpPr>
          <p:cNvPr id="19469" name="Freeform 29"/>
          <p:cNvSpPr>
            <a:spLocks/>
          </p:cNvSpPr>
          <p:nvPr/>
        </p:nvSpPr>
        <p:spPr bwMode="auto">
          <a:xfrm>
            <a:off x="4648200" y="1447800"/>
            <a:ext cx="230188" cy="5183188"/>
          </a:xfrm>
          <a:custGeom>
            <a:avLst/>
            <a:gdLst>
              <a:gd name="T0" fmla="*/ 2147483647 w 145"/>
              <a:gd name="T1" fmla="*/ 2147483647 h 3265"/>
              <a:gd name="T2" fmla="*/ 2147483647 w 145"/>
              <a:gd name="T3" fmla="*/ 2147483647 h 3265"/>
              <a:gd name="T4" fmla="*/ 0 w 145"/>
              <a:gd name="T5" fmla="*/ 2147483647 h 3265"/>
              <a:gd name="T6" fmla="*/ 0 w 145"/>
              <a:gd name="T7" fmla="*/ 0 h 3265"/>
              <a:gd name="T8" fmla="*/ 2147483647 w 145"/>
              <a:gd name="T9" fmla="*/ 2147483647 h 3265"/>
              <a:gd name="T10" fmla="*/ 0 60000 65536"/>
              <a:gd name="T11" fmla="*/ 0 60000 65536"/>
              <a:gd name="T12" fmla="*/ 0 60000 65536"/>
              <a:gd name="T13" fmla="*/ 0 60000 65536"/>
              <a:gd name="T14" fmla="*/ 0 60000 65536"/>
              <a:gd name="T15" fmla="*/ 0 w 145"/>
              <a:gd name="T16" fmla="*/ 0 h 3265"/>
              <a:gd name="T17" fmla="*/ 145 w 145"/>
              <a:gd name="T18" fmla="*/ 3265 h 3265"/>
            </a:gdLst>
            <a:ahLst/>
            <a:cxnLst>
              <a:cxn ang="T10">
                <a:pos x="T0" y="T1"/>
              </a:cxn>
              <a:cxn ang="T11">
                <a:pos x="T2" y="T3"/>
              </a:cxn>
              <a:cxn ang="T12">
                <a:pos x="T4" y="T5"/>
              </a:cxn>
              <a:cxn ang="T13">
                <a:pos x="T6" y="T7"/>
              </a:cxn>
              <a:cxn ang="T14">
                <a:pos x="T8" y="T9"/>
              </a:cxn>
            </a:cxnLst>
            <a:rect l="T15" t="T16" r="T17" b="T18"/>
            <a:pathLst>
              <a:path w="145" h="3265">
                <a:moveTo>
                  <a:pt x="144" y="96"/>
                </a:moveTo>
                <a:lnTo>
                  <a:pt x="144" y="3264"/>
                </a:lnTo>
                <a:lnTo>
                  <a:pt x="0" y="3216"/>
                </a:lnTo>
                <a:lnTo>
                  <a:pt x="0" y="0"/>
                </a:lnTo>
                <a:lnTo>
                  <a:pt x="144" y="96"/>
                </a:lnTo>
              </a:path>
            </a:pathLst>
          </a:custGeom>
          <a:solidFill>
            <a:srgbClr val="0000FF"/>
          </a:solidFill>
          <a:ln w="12700" cap="rnd">
            <a:noFill/>
            <a:round/>
            <a:headEnd/>
            <a:tailEnd/>
          </a:ln>
        </p:spPr>
        <p:txBody>
          <a:bodyPr/>
          <a:lstStyle/>
          <a:p>
            <a:endParaRPr lang="en-US"/>
          </a:p>
        </p:txBody>
      </p:sp>
      <p:sp>
        <p:nvSpPr>
          <p:cNvPr id="19470" name="Rectangle 30"/>
          <p:cNvSpPr>
            <a:spLocks noChangeArrowheads="1"/>
          </p:cNvSpPr>
          <p:nvPr/>
        </p:nvSpPr>
        <p:spPr bwMode="auto">
          <a:xfrm>
            <a:off x="5187950" y="19875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1" name="Rectangle 31"/>
          <p:cNvSpPr>
            <a:spLocks noChangeArrowheads="1"/>
          </p:cNvSpPr>
          <p:nvPr/>
        </p:nvSpPr>
        <p:spPr bwMode="auto">
          <a:xfrm>
            <a:off x="5187950" y="29019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2" name="Rectangle 32"/>
          <p:cNvSpPr>
            <a:spLocks noChangeArrowheads="1"/>
          </p:cNvSpPr>
          <p:nvPr/>
        </p:nvSpPr>
        <p:spPr bwMode="auto">
          <a:xfrm>
            <a:off x="5187950" y="38163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3" name="Rectangle 33"/>
          <p:cNvSpPr>
            <a:spLocks noChangeArrowheads="1"/>
          </p:cNvSpPr>
          <p:nvPr/>
        </p:nvSpPr>
        <p:spPr bwMode="auto">
          <a:xfrm>
            <a:off x="5187950" y="47307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4" name="Rectangle 34"/>
          <p:cNvSpPr>
            <a:spLocks noChangeArrowheads="1"/>
          </p:cNvSpPr>
          <p:nvPr/>
        </p:nvSpPr>
        <p:spPr bwMode="auto">
          <a:xfrm>
            <a:off x="5187950" y="56451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5" name="Rectangle 35"/>
          <p:cNvSpPr>
            <a:spLocks noChangeArrowheads="1"/>
          </p:cNvSpPr>
          <p:nvPr/>
        </p:nvSpPr>
        <p:spPr bwMode="auto">
          <a:xfrm>
            <a:off x="6711950" y="23685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6" name="Rectangle 36"/>
          <p:cNvSpPr>
            <a:spLocks noChangeArrowheads="1"/>
          </p:cNvSpPr>
          <p:nvPr/>
        </p:nvSpPr>
        <p:spPr bwMode="auto">
          <a:xfrm>
            <a:off x="6711950" y="32829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7" name="Rectangle 37"/>
          <p:cNvSpPr>
            <a:spLocks noChangeArrowheads="1"/>
          </p:cNvSpPr>
          <p:nvPr/>
        </p:nvSpPr>
        <p:spPr bwMode="auto">
          <a:xfrm>
            <a:off x="6711950" y="41973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8" name="Rectangle 38"/>
          <p:cNvSpPr>
            <a:spLocks noChangeArrowheads="1"/>
          </p:cNvSpPr>
          <p:nvPr/>
        </p:nvSpPr>
        <p:spPr bwMode="auto">
          <a:xfrm>
            <a:off x="6711950" y="51117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79" name="Rectangle 39"/>
          <p:cNvSpPr>
            <a:spLocks noChangeArrowheads="1"/>
          </p:cNvSpPr>
          <p:nvPr/>
        </p:nvSpPr>
        <p:spPr bwMode="auto">
          <a:xfrm>
            <a:off x="6711950" y="60261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80" name="Rectangle 40"/>
          <p:cNvSpPr>
            <a:spLocks noChangeArrowheads="1"/>
          </p:cNvSpPr>
          <p:nvPr/>
        </p:nvSpPr>
        <p:spPr bwMode="auto">
          <a:xfrm>
            <a:off x="6711950" y="1454150"/>
            <a:ext cx="1358900" cy="749300"/>
          </a:xfrm>
          <a:prstGeom prst="rect">
            <a:avLst/>
          </a:prstGeom>
          <a:solidFill>
            <a:srgbClr val="0435C8"/>
          </a:solidFill>
          <a:ln w="12700">
            <a:solidFill>
              <a:schemeClr val="tx1"/>
            </a:solidFill>
            <a:miter lim="800000"/>
            <a:headEnd/>
            <a:tailEnd/>
          </a:ln>
        </p:spPr>
        <p:txBody>
          <a:bodyPr wrap="none" anchor="ctr"/>
          <a:lstStyle/>
          <a:p>
            <a:endParaRPr lang="th-TH"/>
          </a:p>
        </p:txBody>
      </p:sp>
      <p:sp>
        <p:nvSpPr>
          <p:cNvPr id="19481" name="Text Box 41"/>
          <p:cNvSpPr txBox="1">
            <a:spLocks noChangeArrowheads="1"/>
          </p:cNvSpPr>
          <p:nvPr/>
        </p:nvSpPr>
        <p:spPr bwMode="auto">
          <a:xfrm>
            <a:off x="7164388" y="1484313"/>
            <a:ext cx="527050" cy="366712"/>
          </a:xfrm>
          <a:prstGeom prst="rect">
            <a:avLst/>
          </a:prstGeom>
          <a:noFill/>
          <a:ln w="9525">
            <a:noFill/>
            <a:miter lim="800000"/>
            <a:headEnd/>
            <a:tailEnd/>
          </a:ln>
        </p:spPr>
        <p:txBody>
          <a:bodyPr wrap="none">
            <a:spAutoFit/>
          </a:bodyPr>
          <a:lstStyle/>
          <a:p>
            <a:r>
              <a:rPr lang="en-US">
                <a:solidFill>
                  <a:schemeClr val="bg1"/>
                </a:solidFill>
              </a:rPr>
              <a:t>cell</a:t>
            </a:r>
          </a:p>
        </p:txBody>
      </p:sp>
      <p:pic>
        <p:nvPicPr>
          <p:cNvPr id="43"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2771" name="Content Placeholder 2"/>
          <p:cNvSpPr>
            <a:spLocks noGrp="1"/>
          </p:cNvSpPr>
          <p:nvPr>
            <p:ph idx="1"/>
          </p:nvPr>
        </p:nvSpPr>
        <p:spPr/>
        <p:txBody>
          <a:bodyPr/>
          <a:lstStyle/>
          <a:p>
            <a:endParaRPr lang="en-US"/>
          </a:p>
        </p:txBody>
      </p:sp>
      <p:sp>
        <p:nvSpPr>
          <p:cNvPr id="327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9BB9D6D-756E-4111-BEA5-CE598787A934}" type="slidenum">
              <a:rPr lang="en-US" smtClean="0"/>
              <a:pPr/>
              <a:t>6</a:t>
            </a:fld>
            <a:endParaRPr lang="en-US"/>
          </a:p>
        </p:txBody>
      </p:sp>
      <p:pic>
        <p:nvPicPr>
          <p:cNvPr id="32773" name="Picture 2" descr="Absor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rug_discovery_development"/>
          <p:cNvPicPr>
            <a:picLocks noChangeAspect="1" noChangeArrowheads="1"/>
          </p:cNvPicPr>
          <p:nvPr/>
        </p:nvPicPr>
        <p:blipFill>
          <a:blip r:embed="rId2"/>
          <a:srcRect/>
          <a:stretch>
            <a:fillRect/>
          </a:stretch>
        </p:blipFill>
        <p:spPr bwMode="auto">
          <a:xfrm>
            <a:off x="7315200" y="0"/>
            <a:ext cx="1828800" cy="1143000"/>
          </a:xfrm>
          <a:prstGeom prst="rect">
            <a:avLst/>
          </a:prstGeom>
          <a:noFill/>
        </p:spPr>
      </p:pic>
      <p:sp>
        <p:nvSpPr>
          <p:cNvPr id="9" name="Rectangle 2"/>
          <p:cNvSpPr txBox="1">
            <a:spLocks noChangeArrowheads="1"/>
          </p:cNvSpPr>
          <p:nvPr/>
        </p:nvSpPr>
        <p:spPr>
          <a:xfrm>
            <a:off x="1143000" y="0"/>
            <a:ext cx="6324600" cy="1066800"/>
          </a:xfrm>
          <a:prstGeom prst="rect">
            <a:avLst/>
          </a:prstGeom>
          <a:solidFill>
            <a:schemeClr val="bg1"/>
          </a:solidFill>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DRUG DISTRIBUTION</a:t>
            </a:r>
          </a:p>
        </p:txBody>
      </p:sp>
      <p:sp>
        <p:nvSpPr>
          <p:cNvPr id="10" name="Subtitle 2"/>
          <p:cNvSpPr txBox="1">
            <a:spLocks/>
          </p:cNvSpPr>
          <p:nvPr/>
        </p:nvSpPr>
        <p:spPr>
          <a:xfrm>
            <a:off x="1066800" y="1295400"/>
            <a:ext cx="769620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
            </a:pPr>
            <a:r>
              <a:rPr lang="en-US" dirty="0"/>
              <a:t> </a:t>
            </a:r>
            <a:r>
              <a:rPr lang="en-US" sz="2800" dirty="0">
                <a:solidFill>
                  <a:srgbClr val="0070C0"/>
                </a:solidFill>
              </a:rPr>
              <a:t>Volume distribution of heparin 4L means?</a:t>
            </a:r>
          </a:p>
          <a:p>
            <a:pPr algn="l"/>
            <a:endParaRPr lang="en-US" sz="2800" dirty="0">
              <a:solidFill>
                <a:srgbClr val="0070C0"/>
              </a:solidFill>
            </a:endParaRPr>
          </a:p>
          <a:p>
            <a:pPr algn="l">
              <a:buFont typeface="Wingdings" pitchFamily="2" charset="2"/>
              <a:buChar char="§"/>
            </a:pPr>
            <a:r>
              <a:rPr lang="en-US" sz="2800" dirty="0">
                <a:solidFill>
                  <a:schemeClr val="tx1"/>
                </a:solidFill>
              </a:rPr>
              <a:t>It means heparin distributes about 4 liters of body fluid.</a:t>
            </a:r>
          </a:p>
          <a:p>
            <a:pPr algn="l">
              <a:buFont typeface="Wingdings" pitchFamily="2" charset="2"/>
              <a:buChar char="§"/>
            </a:pPr>
            <a:r>
              <a:rPr lang="en-US" sz="2800" dirty="0">
                <a:solidFill>
                  <a:schemeClr val="tx1"/>
                </a:solidFill>
              </a:rPr>
              <a:t> So it remains in only 1 compartment, that is blood.</a:t>
            </a:r>
          </a:p>
          <a:p>
            <a:pPr algn="l"/>
            <a:endParaRPr lang="en-US" sz="2800" dirty="0">
              <a:solidFill>
                <a:schemeClr val="tx1"/>
              </a:solidFill>
            </a:endParaRPr>
          </a:p>
          <a:p>
            <a:pPr algn="l"/>
            <a:endParaRPr lang="en-US" sz="2800" dirty="0">
              <a:solidFill>
                <a:schemeClr val="tx1"/>
              </a:solidFill>
            </a:endParaRPr>
          </a:p>
        </p:txBody>
      </p:sp>
      <p:sp>
        <p:nvSpPr>
          <p:cNvPr id="11" name="Rectangle 10"/>
          <p:cNvSpPr/>
          <p:nvPr/>
        </p:nvSpPr>
        <p:spPr>
          <a:xfrm>
            <a:off x="1447800" y="4267200"/>
            <a:ext cx="7696200" cy="1981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sz="2800" dirty="0">
                <a:solidFill>
                  <a:srgbClr val="0070C0"/>
                </a:solidFill>
              </a:rPr>
              <a:t>Why so small volume of distribution?</a:t>
            </a:r>
          </a:p>
          <a:p>
            <a:pPr>
              <a:buFont typeface="Wingdings" pitchFamily="2" charset="2"/>
              <a:buChar char="§"/>
            </a:pPr>
            <a:r>
              <a:rPr lang="en-US" sz="2800" dirty="0">
                <a:solidFill>
                  <a:srgbClr val="0070C0"/>
                </a:solidFill>
              </a:rPr>
              <a:t>Because, Heparin has-</a:t>
            </a:r>
          </a:p>
          <a:p>
            <a:pPr>
              <a:buFont typeface="Wingdings" pitchFamily="2" charset="2"/>
              <a:buChar char="§"/>
            </a:pPr>
            <a:r>
              <a:rPr lang="en-US" sz="2800" dirty="0">
                <a:solidFill>
                  <a:schemeClr val="tx1"/>
                </a:solidFill>
              </a:rPr>
              <a:t> Very large molecular weight.</a:t>
            </a:r>
          </a:p>
          <a:p>
            <a:pPr>
              <a:buFont typeface="Wingdings" pitchFamily="2" charset="2"/>
              <a:buChar char="§"/>
            </a:pPr>
            <a:r>
              <a:rPr lang="en-US" sz="2800" dirty="0">
                <a:solidFill>
                  <a:schemeClr val="tx1"/>
                </a:solidFill>
              </a:rPr>
              <a:t> </a:t>
            </a:r>
            <a:r>
              <a:rPr lang="en-US" sz="2800" dirty="0">
                <a:solidFill>
                  <a:srgbClr val="FF0000"/>
                </a:solidFill>
              </a:rPr>
              <a:t>Extensive plasma protein binding</a:t>
            </a:r>
            <a:r>
              <a:rPr lang="en-US" sz="2800" dirty="0">
                <a:solidFill>
                  <a:schemeClr val="tx1"/>
                </a:solidFill>
              </a:rPr>
              <a:t>.</a:t>
            </a:r>
          </a:p>
        </p:txBody>
      </p:sp>
    </p:spTree>
    <p:extLst>
      <p:ext uri="{BB962C8B-B14F-4D97-AF65-F5344CB8AC3E}">
        <p14:creationId xmlns:p14="http://schemas.microsoft.com/office/powerpoint/2010/main" val="397705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
        <p:nvSpPr>
          <p:cNvPr id="2" name="Title 1"/>
          <p:cNvSpPr>
            <a:spLocks noGrp="1"/>
          </p:cNvSpPr>
          <p:nvPr>
            <p:ph type="title"/>
          </p:nvPr>
        </p:nvSpPr>
        <p:spPr>
          <a:xfrm>
            <a:off x="1143000" y="-304800"/>
            <a:ext cx="7239000" cy="1143000"/>
          </a:xfrm>
        </p:spPr>
        <p:txBody>
          <a:bodyPr/>
          <a:lstStyle/>
          <a:p>
            <a:pPr eaLnBrk="1" fontAlgn="auto" hangingPunct="1">
              <a:spcAft>
                <a:spcPts val="0"/>
              </a:spcAft>
              <a:defRPr/>
            </a:pPr>
            <a:r>
              <a:rPr lang="en-US" dirty="0">
                <a:solidFill>
                  <a:schemeClr val="tx2">
                    <a:satMod val="200000"/>
                  </a:schemeClr>
                </a:solidFill>
              </a:rPr>
              <a:t>References:</a:t>
            </a:r>
          </a:p>
        </p:txBody>
      </p:sp>
      <p:sp>
        <p:nvSpPr>
          <p:cNvPr id="31747" name="Slide Number Placeholder 3"/>
          <p:cNvSpPr>
            <a:spLocks noGrp="1"/>
          </p:cNvSpPr>
          <p:nvPr>
            <p:ph type="sldNum" sz="quarter" idx="12"/>
          </p:nvPr>
        </p:nvSpPr>
        <p:spPr bwMode="auto">
          <a:xfrm>
            <a:off x="6251575" y="6477000"/>
            <a:ext cx="1825625" cy="307975"/>
          </a:xfrm>
          <a:noFill/>
          <a:ln>
            <a:miter lim="800000"/>
            <a:headEnd/>
            <a:tailEnd/>
          </a:ln>
        </p:spPr>
        <p:txBody>
          <a:bodyPr wrap="square" lIns="91440" tIns="45720" rIns="91440" bIns="45720" numCol="1" anchorCtr="0" compatLnSpc="1">
            <a:prstTxWarp prst="textNoShape">
              <a:avLst/>
            </a:prstTxWarp>
          </a:bodyPr>
          <a:lstStyle/>
          <a:p>
            <a:fld id="{837A3A96-B57A-45AF-BDF8-FC434E25344B}" type="slidenum">
              <a:rPr lang="en-US" smtClean="0"/>
              <a:pPr/>
              <a:t>61</a:t>
            </a:fld>
            <a:endParaRPr lang="en-US"/>
          </a:p>
        </p:txBody>
      </p:sp>
      <p:sp>
        <p:nvSpPr>
          <p:cNvPr id="5" name="TextBox 4"/>
          <p:cNvSpPr txBox="1"/>
          <p:nvPr/>
        </p:nvSpPr>
        <p:spPr>
          <a:xfrm>
            <a:off x="571500" y="457200"/>
            <a:ext cx="8648700" cy="6001643"/>
          </a:xfrm>
          <a:prstGeom prst="rect">
            <a:avLst/>
          </a:prstGeom>
          <a:noFill/>
        </p:spPr>
        <p:txBody>
          <a:bodyPr wrap="square">
            <a:spAutoFit/>
          </a:bodyPr>
          <a:lstStyle/>
          <a:p>
            <a:pPr marL="582930" indent="-514350" fontAlgn="auto">
              <a:lnSpc>
                <a:spcPct val="150000"/>
              </a:lnSpc>
              <a:spcAft>
                <a:spcPts val="0"/>
              </a:spcAft>
              <a:buFont typeface="+mj-lt"/>
              <a:buAutoNum type="arabicParenR"/>
              <a:defRPr/>
            </a:pPr>
            <a:r>
              <a:rPr lang="en-US" sz="1600" dirty="0"/>
              <a:t>Brahmankar D.M;Jaiswal S.M. “Biopharmaceutics And Pharmacokinetics”A Treatise first edition,Published by Vallabh Publication ,Page No.100-107.</a:t>
            </a:r>
          </a:p>
          <a:p>
            <a:pPr marL="582930" indent="-514350" fontAlgn="auto">
              <a:lnSpc>
                <a:spcPct val="150000"/>
              </a:lnSpc>
              <a:spcAft>
                <a:spcPts val="0"/>
              </a:spcAft>
              <a:buFont typeface="+mj-lt"/>
              <a:buAutoNum type="arabicParenR"/>
              <a:defRPr/>
            </a:pPr>
            <a:r>
              <a:rPr lang="en-US" sz="1600" dirty="0"/>
              <a:t>Dr. Tipnis H.P.; Dr.Bajaj Amrita “Principles and Application of “Biopharmaceutics And Pharmacokinetics” first edition publish by Mr.Nishad Deshmukh for career publication , Page No.61-67</a:t>
            </a:r>
          </a:p>
          <a:p>
            <a:pPr marL="582930" indent="-514350" fontAlgn="auto">
              <a:lnSpc>
                <a:spcPct val="150000"/>
              </a:lnSpc>
              <a:spcAft>
                <a:spcPts val="0"/>
              </a:spcAft>
              <a:buFont typeface="+mj-lt"/>
              <a:buAutoNum type="arabicParenR"/>
              <a:defRPr/>
            </a:pPr>
            <a:r>
              <a:rPr lang="en-US" sz="1600" dirty="0"/>
              <a:t>Kulkarni J.S; Pawar A.P.; Shedbalkar V.P. “Biopharmaceutics  And Pharmacokinetics” first edition CBS Publication , Page No. 73-80</a:t>
            </a:r>
          </a:p>
          <a:p>
            <a:pPr marL="582930" indent="-514350" fontAlgn="auto">
              <a:lnSpc>
                <a:spcPct val="150000"/>
              </a:lnSpc>
              <a:spcAft>
                <a:spcPts val="0"/>
              </a:spcAft>
              <a:buFont typeface="+mj-lt"/>
              <a:buAutoNum type="arabicParenR"/>
              <a:defRPr/>
            </a:pPr>
            <a:r>
              <a:rPr lang="en-US" sz="1600" dirty="0" err="1"/>
              <a:t>Rani,S</a:t>
            </a:r>
            <a:r>
              <a:rPr lang="en-US" sz="1600" dirty="0"/>
              <a:t>., </a:t>
            </a:r>
            <a:r>
              <a:rPr lang="en-US" sz="1600" dirty="0" err="1"/>
              <a:t>Hiremath,R</a:t>
            </a:r>
            <a:r>
              <a:rPr lang="en-US" sz="1600" dirty="0"/>
              <a:t>., Text–Book of Biopharmaceutical and Pharmacokinetics, Prism Books Pvt. Ltd., Edn-2000 , pg: 28- 32</a:t>
            </a:r>
          </a:p>
          <a:p>
            <a:pPr marL="582930" indent="-514350" fontAlgn="auto">
              <a:lnSpc>
                <a:spcPct val="150000"/>
              </a:lnSpc>
              <a:spcAft>
                <a:spcPts val="0"/>
              </a:spcAft>
              <a:buFont typeface="+mj-lt"/>
              <a:buAutoNum type="arabicParenR"/>
              <a:defRPr/>
            </a:pPr>
            <a:r>
              <a:rPr lang="en-US" sz="1600" dirty="0"/>
              <a:t> </a:t>
            </a:r>
            <a:r>
              <a:rPr lang="en-US" sz="1600" dirty="0" err="1"/>
              <a:t>Gibaldi</a:t>
            </a:r>
            <a:r>
              <a:rPr lang="en-US" sz="1600" dirty="0"/>
              <a:t>, M. , Pharmacokinetics, Marcel Dekker Inc., New York, 1982 , </a:t>
            </a:r>
            <a:r>
              <a:rPr lang="en-US" sz="1600" dirty="0" err="1"/>
              <a:t>Edn</a:t>
            </a:r>
            <a:r>
              <a:rPr lang="en-US" sz="1600" dirty="0"/>
              <a:t> - 2nd , pg – 44 – 48</a:t>
            </a:r>
          </a:p>
          <a:p>
            <a:pPr marL="582930" indent="-514350" fontAlgn="auto">
              <a:lnSpc>
                <a:spcPct val="150000"/>
              </a:lnSpc>
              <a:spcAft>
                <a:spcPts val="0"/>
              </a:spcAft>
              <a:buFont typeface="+mj-lt"/>
              <a:buAutoNum type="arabicParenR"/>
              <a:defRPr/>
            </a:pPr>
            <a:r>
              <a:rPr lang="en-US" sz="1600" dirty="0"/>
              <a:t> www.google.com  </a:t>
            </a:r>
          </a:p>
          <a:p>
            <a:pPr marL="582930" indent="-514350" fontAlgn="auto">
              <a:lnSpc>
                <a:spcPct val="150000"/>
              </a:lnSpc>
              <a:spcAft>
                <a:spcPts val="0"/>
              </a:spcAft>
              <a:buFontTx/>
              <a:buAutoNum type="arabicParenR" startAt="4"/>
              <a:defRPr/>
            </a:pPr>
            <a:r>
              <a:rPr lang="en-US" sz="1600" dirty="0"/>
              <a:t>www.colorodo.edu </a:t>
            </a:r>
          </a:p>
          <a:p>
            <a:pPr marL="582930" indent="-514350" fontAlgn="auto">
              <a:lnSpc>
                <a:spcPct val="150000"/>
              </a:lnSpc>
              <a:spcAft>
                <a:spcPts val="0"/>
              </a:spcAft>
              <a:buFontTx/>
              <a:buAutoNum type="arabicParenR" startAt="4"/>
              <a:defRPr/>
            </a:pPr>
            <a:r>
              <a:rPr lang="en-US" sz="1600" dirty="0">
                <a:hlinkClick r:id="rId3"/>
              </a:rPr>
              <a:t>www.stanford.edu</a:t>
            </a:r>
            <a:endParaRPr lang="en-US" sz="1600" dirty="0"/>
          </a:p>
          <a:p>
            <a:pPr marL="582930" indent="-514350" fontAlgn="auto">
              <a:lnSpc>
                <a:spcPct val="150000"/>
              </a:lnSpc>
              <a:spcAft>
                <a:spcPts val="0"/>
              </a:spcAft>
              <a:buFontTx/>
              <a:buAutoNum type="arabicParenR" startAt="4"/>
              <a:defRPr/>
            </a:pPr>
            <a:r>
              <a:rPr lang="en-US" sz="1600" dirty="0"/>
              <a:t>Also used some free downloading presentations available on internet</a:t>
            </a:r>
          </a:p>
          <a:p>
            <a:pPr marL="582930" indent="-514350" fontAlgn="auto">
              <a:lnSpc>
                <a:spcPct val="150000"/>
              </a:lnSpc>
              <a:spcAft>
                <a:spcPts val="0"/>
              </a:spcAft>
              <a:defRPr/>
            </a:pPr>
            <a:endParaRPr lang="en-US" dirty="0"/>
          </a:p>
          <a:p>
            <a:pPr>
              <a:lnSpc>
                <a:spcPct val="150000"/>
              </a:lnSpc>
              <a:defRPr/>
            </a:pPr>
            <a:endParaRPr lang="en-US" sz="14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305800" cy="4953000"/>
          </a:xfrm>
          <a:ln>
            <a:solidFill>
              <a:srgbClr val="FF99CC"/>
            </a:solidFill>
          </a:ln>
        </p:spPr>
        <p:txBody>
          <a:bodyPr>
            <a:normAutofit/>
          </a:bodyPr>
          <a:lstStyle/>
          <a:p>
            <a:pPr algn="l">
              <a:defRPr/>
            </a:pPr>
            <a:endParaRPr lang="en-US" sz="2800" dirty="0"/>
          </a:p>
          <a:p>
            <a:pPr algn="l">
              <a:defRPr/>
            </a:pPr>
            <a:endParaRPr lang="en-US" sz="2800" dirty="0">
              <a:solidFill>
                <a:schemeClr val="accent5">
                  <a:lumMod val="50000"/>
                </a:schemeClr>
              </a:solidFill>
            </a:endParaRPr>
          </a:p>
          <a:p>
            <a:pPr>
              <a:defRPr/>
            </a:pPr>
            <a:endParaRPr lang="en-US" b="1" dirty="0">
              <a:solidFill>
                <a:srgbClr val="3366FF"/>
              </a:solidFill>
            </a:endParaRPr>
          </a:p>
          <a:p>
            <a:pPr>
              <a:defRPr/>
            </a:pPr>
            <a:endParaRPr lang="en-US" b="1" dirty="0">
              <a:solidFill>
                <a:srgbClr val="3366FF"/>
              </a:solidFill>
            </a:endParaRPr>
          </a:p>
          <a:p>
            <a:pPr>
              <a:defRPr/>
            </a:pPr>
            <a:endParaRPr lang="en-US" b="1" dirty="0">
              <a:solidFill>
                <a:srgbClr val="3366FF"/>
              </a:solidFill>
            </a:endParaRPr>
          </a:p>
          <a:p>
            <a:pPr algn="l">
              <a:defRPr/>
            </a:pPr>
            <a:endParaRPr lang="en-US" sz="2800" dirty="0"/>
          </a:p>
          <a:p>
            <a:endParaRPr lang="en-US" dirty="0"/>
          </a:p>
        </p:txBody>
      </p:sp>
      <p:sp>
        <p:nvSpPr>
          <p:cNvPr id="5" name="Rectangle 4"/>
          <p:cNvSpPr/>
          <p:nvPr/>
        </p:nvSpPr>
        <p:spPr>
          <a:xfrm rot="5400000">
            <a:off x="-1943100" y="3543300"/>
            <a:ext cx="4343400" cy="457200"/>
          </a:xfrm>
          <a:prstGeom prst="rect">
            <a:avLst/>
          </a:prstGeom>
          <a:solidFill>
            <a:srgbClr val="FABE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533400" y="533400"/>
            <a:ext cx="1524000" cy="457200"/>
          </a:xfrm>
          <a:prstGeom prst="rect">
            <a:avLst/>
          </a:prstGeom>
          <a:solidFill>
            <a:schemeClr val="tx2">
              <a:lumMod val="60000"/>
              <a:lumOff val="4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drug_discovery_development"/>
          <p:cNvPicPr>
            <a:picLocks noChangeAspect="1" noChangeArrowheads="1"/>
          </p:cNvPicPr>
          <p:nvPr/>
        </p:nvPicPr>
        <p:blipFill>
          <a:blip r:embed="rId3"/>
          <a:srcRect/>
          <a:stretch>
            <a:fillRect/>
          </a:stretch>
        </p:blipFill>
        <p:spPr bwMode="auto">
          <a:xfrm>
            <a:off x="7315200" y="0"/>
            <a:ext cx="1828800" cy="1143000"/>
          </a:xfrm>
          <a:prstGeom prst="rect">
            <a:avLst/>
          </a:prstGeom>
          <a:noFill/>
        </p:spPr>
      </p:pic>
      <p:pic>
        <p:nvPicPr>
          <p:cNvPr id="4098" name="Picture 2" descr="D:\LECTURE\J 17\Thanks\thank you.jpg"/>
          <p:cNvPicPr>
            <a:picLocks noChangeAspect="1" noChangeArrowheads="1"/>
          </p:cNvPicPr>
          <p:nvPr/>
        </p:nvPicPr>
        <p:blipFill>
          <a:blip r:embed="rId4" cstate="print"/>
          <a:srcRect/>
          <a:stretch>
            <a:fillRect/>
          </a:stretch>
        </p:blipFill>
        <p:spPr bwMode="auto">
          <a:xfrm>
            <a:off x="1066800" y="0"/>
            <a:ext cx="8153400" cy="5943600"/>
          </a:xfrm>
          <a:prstGeom prst="rect">
            <a:avLst/>
          </a:prstGeom>
          <a:noFill/>
        </p:spPr>
      </p:pic>
      <p:pic>
        <p:nvPicPr>
          <p:cNvPr id="9" name="Picture 4" descr="drug_discovery_development"/>
          <p:cNvPicPr>
            <a:picLocks noChangeAspect="1" noChangeArrowheads="1"/>
          </p:cNvPicPr>
          <p:nvPr/>
        </p:nvPicPr>
        <p:blipFill>
          <a:blip r:embed="rId3"/>
          <a:srcRect/>
          <a:stretch>
            <a:fillRect/>
          </a:stretch>
        </p:blipFill>
        <p:spPr bwMode="auto">
          <a:xfrm>
            <a:off x="0" y="5943600"/>
            <a:ext cx="1066800" cy="914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48575" cy="1143000"/>
          </a:xfrm>
        </p:spPr>
        <p:txBody>
          <a:bodyPr/>
          <a:lstStyle/>
          <a:p>
            <a:r>
              <a:rPr lang="en-US" b="1" u="sng" dirty="0"/>
              <a:t>INTER-RELATIONSIP</a:t>
            </a:r>
          </a:p>
        </p:txBody>
      </p:sp>
      <p:pic>
        <p:nvPicPr>
          <p:cNvPr id="2050" name="Picture 2"/>
          <p:cNvPicPr>
            <a:picLocks noChangeAspect="1" noChangeArrowheads="1"/>
          </p:cNvPicPr>
          <p:nvPr/>
        </p:nvPicPr>
        <p:blipFill>
          <a:blip r:embed="rId2"/>
          <a:srcRect/>
          <a:stretch>
            <a:fillRect/>
          </a:stretch>
        </p:blipFill>
        <p:spPr bwMode="auto">
          <a:xfrm>
            <a:off x="1600200" y="1600200"/>
            <a:ext cx="6819900" cy="4186238"/>
          </a:xfrm>
          <a:prstGeom prst="rect">
            <a:avLst/>
          </a:prstGeom>
          <a:noFill/>
          <a:ln w="9525">
            <a:noFill/>
            <a:miter lim="800000"/>
            <a:headEnd/>
            <a:tailEnd/>
          </a:ln>
          <a:effectLst/>
        </p:spPr>
      </p:pic>
      <p:pic>
        <p:nvPicPr>
          <p:cNvPr id="4"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959350" y="1149350"/>
            <a:ext cx="1968500" cy="1435100"/>
          </a:xfrm>
          <a:prstGeom prst="rect">
            <a:avLst/>
          </a:prstGeom>
          <a:solidFill>
            <a:srgbClr val="FF9999"/>
          </a:solidFill>
          <a:ln w="12700">
            <a:solidFill>
              <a:schemeClr val="tx1"/>
            </a:solidFill>
            <a:miter lim="800000"/>
            <a:headEnd/>
            <a:tailEnd/>
          </a:ln>
        </p:spPr>
        <p:txBody>
          <a:bodyPr wrap="none" anchor="ctr"/>
          <a:lstStyle/>
          <a:p>
            <a:endParaRPr lang="th-TH"/>
          </a:p>
        </p:txBody>
      </p:sp>
      <p:sp>
        <p:nvSpPr>
          <p:cNvPr id="30723" name="Rectangle 3"/>
          <p:cNvSpPr>
            <a:spLocks noChangeArrowheads="1"/>
          </p:cNvSpPr>
          <p:nvPr/>
        </p:nvSpPr>
        <p:spPr bwMode="auto">
          <a:xfrm>
            <a:off x="387350" y="4044950"/>
            <a:ext cx="1511300" cy="444500"/>
          </a:xfrm>
          <a:prstGeom prst="rect">
            <a:avLst/>
          </a:prstGeom>
          <a:noFill/>
          <a:ln w="12700">
            <a:solidFill>
              <a:schemeClr val="tx1"/>
            </a:solidFill>
            <a:miter lim="800000"/>
            <a:headEnd/>
            <a:tailEnd/>
          </a:ln>
        </p:spPr>
        <p:txBody>
          <a:bodyPr wrap="none" anchor="ctr"/>
          <a:lstStyle/>
          <a:p>
            <a:endParaRPr lang="th-TH"/>
          </a:p>
        </p:txBody>
      </p:sp>
      <p:sp>
        <p:nvSpPr>
          <p:cNvPr id="30724" name="Rectangle 4"/>
          <p:cNvSpPr>
            <a:spLocks noChangeArrowheads="1"/>
          </p:cNvSpPr>
          <p:nvPr/>
        </p:nvSpPr>
        <p:spPr bwMode="auto">
          <a:xfrm>
            <a:off x="2971800" y="228600"/>
            <a:ext cx="3657600" cy="579437"/>
          </a:xfrm>
          <a:prstGeom prst="rect">
            <a:avLst/>
          </a:prstGeom>
          <a:noFill/>
          <a:ln w="9525">
            <a:noFill/>
            <a:miter lim="800000"/>
            <a:headEnd/>
            <a:tailEnd/>
          </a:ln>
        </p:spPr>
        <p:txBody>
          <a:bodyPr wrap="none" lIns="92075" tIns="46038" rIns="92075" bIns="46038">
            <a:spAutoFit/>
          </a:bodyPr>
          <a:lstStyle/>
          <a:p>
            <a:pPr eaLnBrk="0" hangingPunct="0"/>
            <a:r>
              <a:rPr lang="en-US" sz="3200" b="1" dirty="0">
                <a:solidFill>
                  <a:schemeClr val="accent2"/>
                </a:solidFill>
              </a:rPr>
              <a:t>Pharmacokinetics</a:t>
            </a:r>
          </a:p>
        </p:txBody>
      </p:sp>
      <p:sp>
        <p:nvSpPr>
          <p:cNvPr id="30725" name="Rectangle 5"/>
          <p:cNvSpPr>
            <a:spLocks noChangeArrowheads="1"/>
          </p:cNvSpPr>
          <p:nvPr/>
        </p:nvSpPr>
        <p:spPr bwMode="auto">
          <a:xfrm>
            <a:off x="2505075" y="1249363"/>
            <a:ext cx="1863725" cy="1311275"/>
          </a:xfrm>
          <a:prstGeom prst="rect">
            <a:avLst/>
          </a:prstGeom>
          <a:noFill/>
          <a:ln w="9525">
            <a:noFill/>
            <a:miter lim="800000"/>
            <a:headEnd/>
            <a:tailEnd/>
          </a:ln>
        </p:spPr>
        <p:txBody>
          <a:bodyPr lIns="92075" tIns="46038" rIns="92075" bIns="46038">
            <a:spAutoFit/>
          </a:bodyPr>
          <a:lstStyle/>
          <a:p>
            <a:pPr algn="ctr" eaLnBrk="0" hangingPunct="0"/>
            <a:r>
              <a:rPr lang="en-US" sz="2000" dirty="0"/>
              <a:t>Locus of </a:t>
            </a:r>
            <a:br>
              <a:rPr lang="en-US" sz="2000" dirty="0"/>
            </a:br>
            <a:r>
              <a:rPr lang="en-US" sz="2000" dirty="0"/>
              <a:t>action</a:t>
            </a:r>
            <a:br>
              <a:rPr lang="en-US" sz="2000" dirty="0"/>
            </a:br>
            <a:r>
              <a:rPr lang="en-US" sz="2000" dirty="0"/>
              <a:t>“receptors”</a:t>
            </a:r>
            <a:br>
              <a:rPr lang="en-US" sz="2000" dirty="0"/>
            </a:br>
            <a:r>
              <a:rPr lang="en-US" dirty="0"/>
              <a:t>Bound </a:t>
            </a:r>
            <a:r>
              <a:rPr lang="en-US" sz="2000" dirty="0"/>
              <a:t>    </a:t>
            </a:r>
            <a:r>
              <a:rPr lang="en-US" dirty="0"/>
              <a:t>   Free</a:t>
            </a:r>
          </a:p>
        </p:txBody>
      </p:sp>
      <p:sp>
        <p:nvSpPr>
          <p:cNvPr id="30726" name="Rectangle 6"/>
          <p:cNvSpPr>
            <a:spLocks noChangeArrowheads="1"/>
          </p:cNvSpPr>
          <p:nvPr/>
        </p:nvSpPr>
        <p:spPr bwMode="auto">
          <a:xfrm>
            <a:off x="4975225" y="1249363"/>
            <a:ext cx="1951038" cy="1281112"/>
          </a:xfrm>
          <a:prstGeom prst="rect">
            <a:avLst/>
          </a:prstGeom>
          <a:noFill/>
          <a:ln w="9525">
            <a:noFill/>
            <a:miter lim="800000"/>
            <a:headEnd/>
            <a:tailEnd/>
          </a:ln>
        </p:spPr>
        <p:txBody>
          <a:bodyPr wrap="none" lIns="92075" tIns="46038" rIns="92075" bIns="46038">
            <a:spAutoFit/>
          </a:bodyPr>
          <a:lstStyle/>
          <a:p>
            <a:pPr algn="ctr" eaLnBrk="0" hangingPunct="0"/>
            <a:r>
              <a:rPr lang="en-US" sz="2000" dirty="0"/>
              <a:t>Tissue</a:t>
            </a:r>
            <a:br>
              <a:rPr lang="en-US" sz="2000" dirty="0"/>
            </a:br>
            <a:r>
              <a:rPr lang="en-US" sz="2000" dirty="0"/>
              <a:t>reservoirs</a:t>
            </a:r>
            <a:br>
              <a:rPr lang="en-US" sz="2000" dirty="0"/>
            </a:br>
            <a:br>
              <a:rPr lang="en-US" sz="2000" dirty="0"/>
            </a:br>
            <a:r>
              <a:rPr lang="en-US" dirty="0"/>
              <a:t>Bound          Free</a:t>
            </a:r>
          </a:p>
        </p:txBody>
      </p:sp>
      <p:sp>
        <p:nvSpPr>
          <p:cNvPr id="30727" name="Rectangle 7"/>
          <p:cNvSpPr>
            <a:spLocks noChangeArrowheads="1"/>
          </p:cNvSpPr>
          <p:nvPr/>
        </p:nvSpPr>
        <p:spPr bwMode="auto">
          <a:xfrm>
            <a:off x="441325" y="4068763"/>
            <a:ext cx="1398588" cy="396875"/>
          </a:xfrm>
          <a:prstGeom prst="rect">
            <a:avLst/>
          </a:prstGeom>
          <a:noFill/>
          <a:ln w="9525">
            <a:noFill/>
            <a:miter lim="800000"/>
            <a:headEnd/>
            <a:tailEnd/>
          </a:ln>
        </p:spPr>
        <p:txBody>
          <a:bodyPr wrap="none" lIns="92075" tIns="46038" rIns="92075" bIns="46038">
            <a:spAutoFit/>
          </a:bodyPr>
          <a:lstStyle/>
          <a:p>
            <a:pPr eaLnBrk="0" hangingPunct="0"/>
            <a:r>
              <a:rPr lang="en-US" sz="2000"/>
              <a:t>Absorption</a:t>
            </a:r>
          </a:p>
        </p:txBody>
      </p:sp>
      <p:sp>
        <p:nvSpPr>
          <p:cNvPr id="30728" name="Rectangle 8"/>
          <p:cNvSpPr>
            <a:spLocks noChangeArrowheads="1"/>
          </p:cNvSpPr>
          <p:nvPr/>
        </p:nvSpPr>
        <p:spPr bwMode="auto">
          <a:xfrm>
            <a:off x="7527925" y="4068763"/>
            <a:ext cx="1243013" cy="396875"/>
          </a:xfrm>
          <a:prstGeom prst="rect">
            <a:avLst/>
          </a:prstGeom>
          <a:noFill/>
          <a:ln w="9525">
            <a:noFill/>
            <a:miter lim="800000"/>
            <a:headEnd/>
            <a:tailEnd/>
          </a:ln>
        </p:spPr>
        <p:txBody>
          <a:bodyPr wrap="none" lIns="92075" tIns="46038" rIns="92075" bIns="46038">
            <a:spAutoFit/>
          </a:bodyPr>
          <a:lstStyle/>
          <a:p>
            <a:pPr eaLnBrk="0" hangingPunct="0"/>
            <a:r>
              <a:rPr lang="en-US" sz="2000"/>
              <a:t>Excretion</a:t>
            </a:r>
          </a:p>
        </p:txBody>
      </p:sp>
      <p:sp>
        <p:nvSpPr>
          <p:cNvPr id="30729" name="Rectangle 9"/>
          <p:cNvSpPr>
            <a:spLocks noChangeArrowheads="1"/>
          </p:cNvSpPr>
          <p:nvPr/>
        </p:nvSpPr>
        <p:spPr bwMode="auto">
          <a:xfrm>
            <a:off x="3641725" y="6126163"/>
            <a:ext cx="2174875" cy="396875"/>
          </a:xfrm>
          <a:prstGeom prst="rect">
            <a:avLst/>
          </a:prstGeom>
          <a:noFill/>
          <a:ln w="9525">
            <a:noFill/>
            <a:miter lim="800000"/>
            <a:headEnd/>
            <a:tailEnd/>
          </a:ln>
        </p:spPr>
        <p:txBody>
          <a:bodyPr wrap="none" lIns="92075" tIns="46038" rIns="92075" bIns="46038">
            <a:spAutoFit/>
          </a:bodyPr>
          <a:lstStyle/>
          <a:p>
            <a:pPr eaLnBrk="0" hangingPunct="0"/>
            <a:r>
              <a:rPr lang="en-US" sz="2000"/>
              <a:t>Biotransformation</a:t>
            </a:r>
          </a:p>
        </p:txBody>
      </p:sp>
      <p:sp>
        <p:nvSpPr>
          <p:cNvPr id="30730" name="Rectangle 10"/>
          <p:cNvSpPr>
            <a:spLocks noChangeArrowheads="1"/>
          </p:cNvSpPr>
          <p:nvPr/>
        </p:nvSpPr>
        <p:spPr bwMode="auto">
          <a:xfrm>
            <a:off x="2444750" y="2825750"/>
            <a:ext cx="4483100" cy="2959100"/>
          </a:xfrm>
          <a:prstGeom prst="rect">
            <a:avLst/>
          </a:prstGeom>
          <a:noFill/>
          <a:ln w="12700">
            <a:solidFill>
              <a:schemeClr val="tx1"/>
            </a:solidFill>
            <a:miter lim="800000"/>
            <a:headEnd/>
            <a:tailEnd/>
          </a:ln>
        </p:spPr>
        <p:txBody>
          <a:bodyPr wrap="none" anchor="ctr"/>
          <a:lstStyle/>
          <a:p>
            <a:endParaRPr lang="th-TH"/>
          </a:p>
        </p:txBody>
      </p:sp>
      <p:sp>
        <p:nvSpPr>
          <p:cNvPr id="30731" name="Rectangle 11"/>
          <p:cNvSpPr>
            <a:spLocks noChangeArrowheads="1"/>
          </p:cNvSpPr>
          <p:nvPr/>
        </p:nvSpPr>
        <p:spPr bwMode="auto">
          <a:xfrm>
            <a:off x="4098925" y="4068763"/>
            <a:ext cx="1285875" cy="396875"/>
          </a:xfrm>
          <a:prstGeom prst="rect">
            <a:avLst/>
          </a:prstGeom>
          <a:noFill/>
          <a:ln w="9525">
            <a:noFill/>
            <a:miter lim="800000"/>
            <a:headEnd/>
            <a:tailEnd/>
          </a:ln>
        </p:spPr>
        <p:txBody>
          <a:bodyPr wrap="none" lIns="92075" tIns="46038" rIns="92075" bIns="46038">
            <a:spAutoFit/>
          </a:bodyPr>
          <a:lstStyle/>
          <a:p>
            <a:pPr eaLnBrk="0" hangingPunct="0"/>
            <a:r>
              <a:rPr lang="en-US" sz="2000"/>
              <a:t>Free drug</a:t>
            </a:r>
          </a:p>
        </p:txBody>
      </p:sp>
      <p:sp>
        <p:nvSpPr>
          <p:cNvPr id="30732" name="Rectangle 12"/>
          <p:cNvSpPr>
            <a:spLocks noChangeArrowheads="1"/>
          </p:cNvSpPr>
          <p:nvPr/>
        </p:nvSpPr>
        <p:spPr bwMode="auto">
          <a:xfrm>
            <a:off x="2498725" y="2849563"/>
            <a:ext cx="1327150" cy="701675"/>
          </a:xfrm>
          <a:prstGeom prst="rect">
            <a:avLst/>
          </a:prstGeom>
          <a:noFill/>
          <a:ln w="9525">
            <a:noFill/>
            <a:miter lim="800000"/>
            <a:headEnd/>
            <a:tailEnd/>
          </a:ln>
        </p:spPr>
        <p:txBody>
          <a:bodyPr wrap="none" lIns="92075" tIns="46038" rIns="92075" bIns="46038">
            <a:spAutoFit/>
          </a:bodyPr>
          <a:lstStyle/>
          <a:p>
            <a:pPr eaLnBrk="0" hangingPunct="0"/>
            <a:r>
              <a:rPr lang="en-US" sz="2000"/>
              <a:t>Systemic</a:t>
            </a:r>
            <a:br>
              <a:rPr lang="en-US" sz="2000"/>
            </a:br>
            <a:r>
              <a:rPr lang="en-US" sz="2000"/>
              <a:t>circulation</a:t>
            </a:r>
          </a:p>
        </p:txBody>
      </p:sp>
      <p:sp>
        <p:nvSpPr>
          <p:cNvPr id="30733" name="Rectangle 13"/>
          <p:cNvSpPr>
            <a:spLocks noChangeArrowheads="1"/>
          </p:cNvSpPr>
          <p:nvPr/>
        </p:nvSpPr>
        <p:spPr bwMode="auto">
          <a:xfrm>
            <a:off x="2498725" y="5211763"/>
            <a:ext cx="1497013" cy="396875"/>
          </a:xfrm>
          <a:prstGeom prst="rect">
            <a:avLst/>
          </a:prstGeom>
          <a:solidFill>
            <a:srgbClr val="EAB4C3"/>
          </a:solidFill>
          <a:ln w="9525">
            <a:noFill/>
            <a:miter lim="800000"/>
            <a:headEnd/>
            <a:tailEnd/>
          </a:ln>
        </p:spPr>
        <p:txBody>
          <a:bodyPr wrap="none" lIns="92075" tIns="46038" rIns="92075" bIns="46038">
            <a:spAutoFit/>
          </a:bodyPr>
          <a:lstStyle/>
          <a:p>
            <a:pPr eaLnBrk="0" hangingPunct="0"/>
            <a:r>
              <a:rPr lang="en-US" sz="2000"/>
              <a:t>Bound drug</a:t>
            </a:r>
          </a:p>
        </p:txBody>
      </p:sp>
      <p:sp>
        <p:nvSpPr>
          <p:cNvPr id="30734" name="Rectangle 14"/>
          <p:cNvSpPr>
            <a:spLocks noChangeArrowheads="1"/>
          </p:cNvSpPr>
          <p:nvPr/>
        </p:nvSpPr>
        <p:spPr bwMode="auto">
          <a:xfrm>
            <a:off x="5318125" y="5211763"/>
            <a:ext cx="1482725" cy="396875"/>
          </a:xfrm>
          <a:prstGeom prst="rect">
            <a:avLst/>
          </a:prstGeom>
          <a:noFill/>
          <a:ln w="9525">
            <a:noFill/>
            <a:miter lim="800000"/>
            <a:headEnd/>
            <a:tailEnd/>
          </a:ln>
        </p:spPr>
        <p:txBody>
          <a:bodyPr wrap="none" lIns="92075" tIns="46038" rIns="92075" bIns="46038">
            <a:spAutoFit/>
          </a:bodyPr>
          <a:lstStyle/>
          <a:p>
            <a:pPr eaLnBrk="0" hangingPunct="0"/>
            <a:r>
              <a:rPr lang="en-US" sz="2000"/>
              <a:t>Metabolites</a:t>
            </a:r>
          </a:p>
        </p:txBody>
      </p:sp>
      <p:sp>
        <p:nvSpPr>
          <p:cNvPr id="30735" name="Line 15"/>
          <p:cNvSpPr>
            <a:spLocks noChangeShapeType="1"/>
          </p:cNvSpPr>
          <p:nvPr/>
        </p:nvSpPr>
        <p:spPr bwMode="auto">
          <a:xfrm flipV="1">
            <a:off x="3200400" y="4495800"/>
            <a:ext cx="685800" cy="609600"/>
          </a:xfrm>
          <a:prstGeom prst="line">
            <a:avLst/>
          </a:prstGeom>
          <a:noFill/>
          <a:ln w="50800">
            <a:solidFill>
              <a:schemeClr val="tx1"/>
            </a:solidFill>
            <a:round/>
            <a:headEnd type="stealth" w="med" len="lg"/>
            <a:tailEnd type="stealth" w="med" len="lg"/>
          </a:ln>
        </p:spPr>
        <p:txBody>
          <a:bodyPr wrap="none" anchor="ctr"/>
          <a:lstStyle/>
          <a:p>
            <a:endParaRPr lang="en-US"/>
          </a:p>
        </p:txBody>
      </p:sp>
      <p:sp>
        <p:nvSpPr>
          <p:cNvPr id="30736" name="Line 16"/>
          <p:cNvSpPr>
            <a:spLocks noChangeShapeType="1"/>
          </p:cNvSpPr>
          <p:nvPr/>
        </p:nvSpPr>
        <p:spPr bwMode="auto">
          <a:xfrm flipH="1">
            <a:off x="2057400" y="4267200"/>
            <a:ext cx="1905000" cy="0"/>
          </a:xfrm>
          <a:prstGeom prst="line">
            <a:avLst/>
          </a:prstGeom>
          <a:noFill/>
          <a:ln w="50800">
            <a:solidFill>
              <a:schemeClr val="tx1"/>
            </a:solidFill>
            <a:round/>
            <a:headEnd type="stealth" w="med" len="lg"/>
            <a:tailEnd type="stealth" w="med" len="lg"/>
          </a:ln>
        </p:spPr>
        <p:txBody>
          <a:bodyPr wrap="none" anchor="ctr"/>
          <a:lstStyle/>
          <a:p>
            <a:endParaRPr lang="en-US"/>
          </a:p>
        </p:txBody>
      </p:sp>
      <p:sp>
        <p:nvSpPr>
          <p:cNvPr id="30737" name="Line 17"/>
          <p:cNvSpPr>
            <a:spLocks noChangeShapeType="1"/>
          </p:cNvSpPr>
          <p:nvPr/>
        </p:nvSpPr>
        <p:spPr bwMode="auto">
          <a:xfrm flipH="1">
            <a:off x="5410200" y="4267200"/>
            <a:ext cx="1905000" cy="0"/>
          </a:xfrm>
          <a:prstGeom prst="line">
            <a:avLst/>
          </a:prstGeom>
          <a:noFill/>
          <a:ln w="50800">
            <a:solidFill>
              <a:schemeClr val="tx1"/>
            </a:solidFill>
            <a:round/>
            <a:headEnd type="stealth" w="med" len="lg"/>
            <a:tailEnd type="stealth" w="med" len="lg"/>
          </a:ln>
        </p:spPr>
        <p:txBody>
          <a:bodyPr wrap="none" anchor="ctr"/>
          <a:lstStyle/>
          <a:p>
            <a:endParaRPr lang="en-US"/>
          </a:p>
        </p:txBody>
      </p:sp>
      <p:sp>
        <p:nvSpPr>
          <p:cNvPr id="30738" name="Rectangle 18"/>
          <p:cNvSpPr>
            <a:spLocks noChangeArrowheads="1"/>
          </p:cNvSpPr>
          <p:nvPr/>
        </p:nvSpPr>
        <p:spPr bwMode="auto">
          <a:xfrm>
            <a:off x="7397750" y="4044950"/>
            <a:ext cx="1511300" cy="444500"/>
          </a:xfrm>
          <a:prstGeom prst="rect">
            <a:avLst/>
          </a:prstGeom>
          <a:noFill/>
          <a:ln w="12700">
            <a:solidFill>
              <a:schemeClr val="tx1"/>
            </a:solidFill>
            <a:miter lim="800000"/>
            <a:headEnd/>
            <a:tailEnd/>
          </a:ln>
        </p:spPr>
        <p:txBody>
          <a:bodyPr wrap="none" anchor="ctr"/>
          <a:lstStyle/>
          <a:p>
            <a:endParaRPr lang="th-TH"/>
          </a:p>
        </p:txBody>
      </p:sp>
      <p:sp>
        <p:nvSpPr>
          <p:cNvPr id="30739" name="Rectangle 19"/>
          <p:cNvSpPr>
            <a:spLocks noChangeArrowheads="1"/>
          </p:cNvSpPr>
          <p:nvPr/>
        </p:nvSpPr>
        <p:spPr bwMode="auto">
          <a:xfrm>
            <a:off x="3359150" y="6102350"/>
            <a:ext cx="2654300" cy="444500"/>
          </a:xfrm>
          <a:prstGeom prst="rect">
            <a:avLst/>
          </a:prstGeom>
          <a:noFill/>
          <a:ln w="12700">
            <a:solidFill>
              <a:schemeClr val="tx1"/>
            </a:solidFill>
            <a:miter lim="800000"/>
            <a:headEnd/>
            <a:tailEnd/>
          </a:ln>
        </p:spPr>
        <p:txBody>
          <a:bodyPr wrap="none" anchor="ctr"/>
          <a:lstStyle/>
          <a:p>
            <a:endParaRPr lang="th-TH"/>
          </a:p>
        </p:txBody>
      </p:sp>
      <p:sp>
        <p:nvSpPr>
          <p:cNvPr id="30740" name="Line 20"/>
          <p:cNvSpPr>
            <a:spLocks noChangeShapeType="1"/>
          </p:cNvSpPr>
          <p:nvPr/>
        </p:nvSpPr>
        <p:spPr bwMode="auto">
          <a:xfrm>
            <a:off x="4648200" y="4495800"/>
            <a:ext cx="0" cy="1447800"/>
          </a:xfrm>
          <a:prstGeom prst="line">
            <a:avLst/>
          </a:prstGeom>
          <a:noFill/>
          <a:ln w="50800">
            <a:solidFill>
              <a:schemeClr val="tx1"/>
            </a:solidFill>
            <a:round/>
            <a:headEnd type="stealth" w="med" len="lg"/>
            <a:tailEnd type="stealth" w="med" len="lg"/>
          </a:ln>
        </p:spPr>
        <p:txBody>
          <a:bodyPr wrap="none" anchor="ctr"/>
          <a:lstStyle/>
          <a:p>
            <a:endParaRPr lang="en-US"/>
          </a:p>
        </p:txBody>
      </p:sp>
      <p:sp>
        <p:nvSpPr>
          <p:cNvPr id="30741" name="Rectangle 21"/>
          <p:cNvSpPr>
            <a:spLocks noChangeArrowheads="1"/>
          </p:cNvSpPr>
          <p:nvPr/>
        </p:nvSpPr>
        <p:spPr bwMode="auto">
          <a:xfrm>
            <a:off x="2444750" y="1149350"/>
            <a:ext cx="1968500" cy="1435100"/>
          </a:xfrm>
          <a:prstGeom prst="rect">
            <a:avLst/>
          </a:prstGeom>
          <a:noFill/>
          <a:ln w="12700">
            <a:solidFill>
              <a:schemeClr val="tx1"/>
            </a:solidFill>
            <a:miter lim="800000"/>
            <a:headEnd/>
            <a:tailEnd/>
          </a:ln>
        </p:spPr>
        <p:txBody>
          <a:bodyPr wrap="none" anchor="ctr"/>
          <a:lstStyle/>
          <a:p>
            <a:endParaRPr lang="th-TH"/>
          </a:p>
        </p:txBody>
      </p:sp>
      <p:sp>
        <p:nvSpPr>
          <p:cNvPr id="30742" name="Line 22"/>
          <p:cNvSpPr>
            <a:spLocks noChangeShapeType="1"/>
          </p:cNvSpPr>
          <p:nvPr/>
        </p:nvSpPr>
        <p:spPr bwMode="auto">
          <a:xfrm>
            <a:off x="3352800" y="2362200"/>
            <a:ext cx="381000"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30743" name="Line 23"/>
          <p:cNvSpPr>
            <a:spLocks noChangeShapeType="1"/>
          </p:cNvSpPr>
          <p:nvPr/>
        </p:nvSpPr>
        <p:spPr bwMode="auto">
          <a:xfrm>
            <a:off x="5867400" y="2286000"/>
            <a:ext cx="381000" cy="0"/>
          </a:xfrm>
          <a:prstGeom prst="line">
            <a:avLst/>
          </a:prstGeom>
          <a:noFill/>
          <a:ln w="12700">
            <a:solidFill>
              <a:schemeClr val="tx1"/>
            </a:solidFill>
            <a:round/>
            <a:headEnd type="stealth" w="med" len="med"/>
            <a:tailEnd type="stealth" w="med" len="med"/>
          </a:ln>
        </p:spPr>
        <p:txBody>
          <a:bodyPr wrap="none" anchor="ctr"/>
          <a:lstStyle/>
          <a:p>
            <a:endParaRPr lang="en-US"/>
          </a:p>
        </p:txBody>
      </p:sp>
      <p:sp>
        <p:nvSpPr>
          <p:cNvPr id="30744" name="Line 24"/>
          <p:cNvSpPr>
            <a:spLocks noChangeShapeType="1"/>
          </p:cNvSpPr>
          <p:nvPr/>
        </p:nvSpPr>
        <p:spPr bwMode="auto">
          <a:xfrm>
            <a:off x="3886200" y="2667000"/>
            <a:ext cx="457200" cy="1219200"/>
          </a:xfrm>
          <a:prstGeom prst="line">
            <a:avLst/>
          </a:prstGeom>
          <a:noFill/>
          <a:ln w="50800">
            <a:solidFill>
              <a:schemeClr val="tx1"/>
            </a:solidFill>
            <a:round/>
            <a:headEnd type="stealth" w="med" len="lg"/>
            <a:tailEnd type="stealth" w="med" len="lg"/>
          </a:ln>
        </p:spPr>
        <p:txBody>
          <a:bodyPr wrap="none" anchor="ctr"/>
          <a:lstStyle/>
          <a:p>
            <a:endParaRPr lang="en-US"/>
          </a:p>
        </p:txBody>
      </p:sp>
      <p:sp>
        <p:nvSpPr>
          <p:cNvPr id="30745" name="Line 25"/>
          <p:cNvSpPr>
            <a:spLocks noChangeShapeType="1"/>
          </p:cNvSpPr>
          <p:nvPr/>
        </p:nvSpPr>
        <p:spPr bwMode="auto">
          <a:xfrm flipV="1">
            <a:off x="4876800" y="2667000"/>
            <a:ext cx="609600" cy="1219200"/>
          </a:xfrm>
          <a:prstGeom prst="line">
            <a:avLst/>
          </a:prstGeom>
          <a:noFill/>
          <a:ln w="50800">
            <a:solidFill>
              <a:schemeClr val="tx1"/>
            </a:solidFill>
            <a:round/>
            <a:headEnd type="stealth" w="med" len="lg"/>
            <a:tailEnd type="stealth" w="med" len="lg"/>
          </a:ln>
        </p:spPr>
        <p:txBody>
          <a:bodyPr wrap="none" anchor="ctr"/>
          <a:lstStyle/>
          <a:p>
            <a:endParaRPr lang="en-US"/>
          </a:p>
        </p:txBody>
      </p:sp>
      <p:pic>
        <p:nvPicPr>
          <p:cNvPr id="26" name="Picture 4" descr="drug_discovery_development"/>
          <p:cNvPicPr>
            <a:picLocks noChangeAspect="1" noChangeArrowheads="1"/>
          </p:cNvPicPr>
          <p:nvPr/>
        </p:nvPicPr>
        <p:blipFill>
          <a:blip r:embed="rId2"/>
          <a:srcRect/>
          <a:stretch>
            <a:fillRect/>
          </a:stretch>
        </p:blipFill>
        <p:spPr bwMode="auto">
          <a:xfrm>
            <a:off x="7680960" y="0"/>
            <a:ext cx="1463040" cy="914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228601"/>
          </a:xfrm>
        </p:spPr>
        <p:txBody>
          <a:bodyPr>
            <a:normAutofit fontScale="90000"/>
          </a:bodyPr>
          <a:lstStyle/>
          <a:p>
            <a:pPr algn="ctr">
              <a:defRPr/>
            </a:pPr>
            <a:r>
              <a:rPr lang="en-US" dirty="0"/>
              <a:t>     Steps in Drug Distribution</a:t>
            </a:r>
          </a:p>
        </p:txBody>
      </p:sp>
      <p:sp>
        <p:nvSpPr>
          <p:cNvPr id="102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BCDEA25-2CC0-4AD3-BD14-76B3D9C94AB2}" type="slidenum">
              <a:rPr lang="en-US" smtClean="0">
                <a:latin typeface="Arial" pitchFamily="34" charset="0"/>
              </a:rPr>
              <a:pPr/>
              <a:t>9</a:t>
            </a:fld>
            <a:endParaRPr lang="en-US">
              <a:latin typeface="Arial" pitchFamily="34" charset="0"/>
            </a:endParaRPr>
          </a:p>
        </p:txBody>
      </p:sp>
      <p:pic>
        <p:nvPicPr>
          <p:cNvPr id="10244" name="Picture 2"/>
          <p:cNvPicPr>
            <a:picLocks noGrp="1" noChangeAspect="1" noChangeArrowheads="1"/>
          </p:cNvPicPr>
          <p:nvPr>
            <p:ph idx="1"/>
          </p:nvPr>
        </p:nvPicPr>
        <p:blipFill>
          <a:blip r:embed="rId2"/>
          <a:srcRect/>
          <a:stretch>
            <a:fillRect/>
          </a:stretch>
        </p:blipFill>
        <p:spPr>
          <a:xfrm>
            <a:off x="1089764" y="1066800"/>
            <a:ext cx="7978036" cy="4724400"/>
          </a:xfrm>
          <a:noFill/>
        </p:spPr>
      </p:pic>
      <p:pic>
        <p:nvPicPr>
          <p:cNvPr id="5" name="Picture 4" descr="drug_discovery_development"/>
          <p:cNvPicPr>
            <a:picLocks noChangeAspect="1" noChangeArrowheads="1"/>
          </p:cNvPicPr>
          <p:nvPr/>
        </p:nvPicPr>
        <p:blipFill>
          <a:blip r:embed="rId3"/>
          <a:srcRect/>
          <a:stretch>
            <a:fillRect/>
          </a:stretch>
        </p:blipFill>
        <p:spPr bwMode="auto">
          <a:xfrm>
            <a:off x="7680960" y="0"/>
            <a:ext cx="1463040" cy="914400"/>
          </a:xfrm>
          <a:prstGeom prst="rect">
            <a:avLst/>
          </a:prstGeom>
          <a:noFill/>
        </p:spPr>
      </p:pic>
    </p:spTree>
  </p:cSld>
  <p:clrMapOvr>
    <a:masterClrMapping/>
  </p:clrMapOvr>
  <p:transition/>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460</TotalTime>
  <Words>2301</Words>
  <Application>Microsoft Office PowerPoint</Application>
  <PresentationFormat>On-screen Show (4:3)</PresentationFormat>
  <Paragraphs>443</Paragraphs>
  <Slides>62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3" baseType="lpstr">
      <vt:lpstr>Arial</vt:lpstr>
      <vt:lpstr>Bell MT</vt:lpstr>
      <vt:lpstr>Browallia New</vt:lpstr>
      <vt:lpstr>Calibri</vt:lpstr>
      <vt:lpstr>TH SarabunPSK</vt:lpstr>
      <vt:lpstr>Times New Roman</vt:lpstr>
      <vt:lpstr>Wingdings</vt:lpstr>
      <vt:lpstr>Wingdings 2</vt:lpstr>
      <vt:lpstr>Theme2</vt:lpstr>
      <vt:lpstr>Equation</vt:lpstr>
      <vt:lpstr>Bitmap Image</vt:lpstr>
      <vt:lpstr> DRUG DISTRIBUTION </vt:lpstr>
      <vt:lpstr>PowerPoint Presentation</vt:lpstr>
      <vt:lpstr>PowerPoint Presentation</vt:lpstr>
      <vt:lpstr>PowerPoint Presentation</vt:lpstr>
      <vt:lpstr>PowerPoint Presentation</vt:lpstr>
      <vt:lpstr>PowerPoint Presentation</vt:lpstr>
      <vt:lpstr>INTER-RELATIONSIP</vt:lpstr>
      <vt:lpstr>PowerPoint Presentation</vt:lpstr>
      <vt:lpstr>     Steps in Drug Distribution</vt:lpstr>
      <vt:lpstr>PowerPoint Presentation</vt:lpstr>
      <vt:lpstr>Factors affecting drug distribution </vt:lpstr>
      <vt:lpstr>PowerPoint Presentation</vt:lpstr>
      <vt:lpstr>PowerPoint Presentation</vt:lpstr>
      <vt:lpstr>PowerPoint Presentation</vt:lpstr>
      <vt:lpstr>PowerPoint Presentation</vt:lpstr>
      <vt:lpstr>PowerPoint Presentation</vt:lpstr>
      <vt:lpstr>Drug binding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Tissue binding</vt:lpstr>
      <vt:lpstr>Physiological barrier to distribution of drugs:</vt:lpstr>
      <vt:lpstr>Simple capillary endothelial barrier:1,3  </vt:lpstr>
      <vt:lpstr>Simple cell membrane barrier:1,3,4</vt:lpstr>
      <vt:lpstr>PowerPoint Presentation</vt:lpstr>
      <vt:lpstr>Blood Brain Barrier</vt:lpstr>
      <vt:lpstr>PowerPoint Presentation</vt:lpstr>
      <vt:lpstr>PowerPoint Presentation</vt:lpstr>
      <vt:lpstr>Three approaches to promote crossing the BBB by the drugs are: </vt:lpstr>
      <vt:lpstr>Blood cerebrospinal fluid barrier(Blood-CSF):</vt:lpstr>
      <vt:lpstr>                                        </vt:lpstr>
      <vt:lpstr>Blood Placental barrier:1,4</vt:lpstr>
      <vt:lpstr>PowerPoint Presentation</vt:lpstr>
      <vt:lpstr>PowerPoint Presentation</vt:lpstr>
      <vt:lpstr>PowerPoint Presentation</vt:lpstr>
      <vt:lpstr> Organ / Tissue Size and Perfusion Rate </vt:lpstr>
      <vt:lpstr>PowerPoint Presentation</vt:lpstr>
      <vt:lpstr>PowerPoint Presentation</vt:lpstr>
      <vt:lpstr>Miscellaneous Factors</vt:lpstr>
      <vt:lpstr>PowerPoint Presentation</vt:lpstr>
      <vt:lpstr>PowerPoint Presentation</vt:lpstr>
      <vt:lpstr>PowerPoint Presentation</vt:lpstr>
      <vt:lpstr>PowerPoint Presentation</vt:lpstr>
      <vt:lpstr>PowerPoint Presentation</vt:lpstr>
      <vt:lpstr>PowerPoint Presentation</vt:lpstr>
      <vt:lpstr>Drug distribution and Body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Vivekanand Kisan Chatap</cp:lastModifiedBy>
  <cp:revision>86</cp:revision>
  <dcterms:created xsi:type="dcterms:W3CDTF">2006-08-16T00:00:00Z</dcterms:created>
  <dcterms:modified xsi:type="dcterms:W3CDTF">2023-01-28T07:31:16Z</dcterms:modified>
</cp:coreProperties>
</file>