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sldx" ContentType="application/vnd.openxmlformats-officedocument.presentationml.slide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320" r:id="rId28"/>
    <p:sldId id="321" r:id="rId29"/>
    <p:sldId id="322" r:id="rId30"/>
    <p:sldId id="323" r:id="rId31"/>
    <p:sldId id="324" r:id="rId32"/>
    <p:sldId id="325" r:id="rId33"/>
    <p:sldId id="326" r:id="rId34"/>
    <p:sldId id="327" r:id="rId35"/>
    <p:sldId id="328" r:id="rId36"/>
    <p:sldId id="329" r:id="rId37"/>
    <p:sldId id="330" r:id="rId38"/>
    <p:sldId id="331" r:id="rId39"/>
    <p:sldId id="332" r:id="rId40"/>
    <p:sldId id="333" r:id="rId41"/>
    <p:sldId id="334" r:id="rId42"/>
    <p:sldId id="335" r:id="rId43"/>
    <p:sldId id="336" r:id="rId44"/>
    <p:sldId id="339" r:id="rId45"/>
    <p:sldId id="337" r:id="rId46"/>
    <p:sldId id="338" r:id="rId47"/>
    <p:sldId id="282" r:id="rId48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77BF"/>
    <a:srgbClr val="000000"/>
    <a:srgbClr val="C50315"/>
    <a:srgbClr val="A83651"/>
    <a:srgbClr val="006600"/>
    <a:srgbClr val="FFFF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 autoAdjust="0"/>
  </p:normalViewPr>
  <p:slideViewPr>
    <p:cSldViewPr>
      <p:cViewPr varScale="1">
        <p:scale>
          <a:sx n="92" d="100"/>
          <a:sy n="92" d="100"/>
        </p:scale>
        <p:origin x="13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9" name="Object 17"/>
          <p:cNvGraphicFramePr>
            <a:graphicFrameLocks noChangeAspect="1"/>
          </p:cNvGraphicFramePr>
          <p:nvPr/>
        </p:nvGraphicFramePr>
        <p:xfrm>
          <a:off x="84138" y="52388"/>
          <a:ext cx="8980487" cy="481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Image" r:id="rId3" imgW="8673016" imgH="4647619" progId="Photoshop.Image.6">
                  <p:embed/>
                </p:oleObj>
              </mc:Choice>
              <mc:Fallback>
                <p:oleObj name="Image" r:id="rId3" imgW="8673016" imgH="4647619" progId="Photoshop.Image.6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38" y="52388"/>
                        <a:ext cx="8980487" cy="481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0" name="Rectangle 18"/>
          <p:cNvSpPr>
            <a:spLocks noChangeArrowheads="1"/>
          </p:cNvSpPr>
          <p:nvPr/>
        </p:nvSpPr>
        <p:spPr bwMode="gray">
          <a:xfrm>
            <a:off x="33338" y="4868863"/>
            <a:ext cx="9091612" cy="193992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7" name="Rectangle 25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2843213" y="549275"/>
            <a:ext cx="4319587" cy="2232025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>
            <a:lvl1pPr>
              <a:defRPr sz="4400">
                <a:solidFill>
                  <a:srgbClr val="FFFFE7"/>
                </a:solidFill>
              </a:defRPr>
            </a:lvl1pPr>
          </a:lstStyle>
          <a:p>
            <a:pPr lvl="0"/>
            <a:r>
              <a:rPr lang="en-US" altLang="ko-KR" noProof="0" smtClean="0"/>
              <a:t>Click to edit Master title style</a:t>
            </a:r>
          </a:p>
        </p:txBody>
      </p:sp>
      <p:sp>
        <p:nvSpPr>
          <p:cNvPr id="3098" name="Rectangle 26"/>
          <p:cNvSpPr>
            <a:spLocks noChangeArrowheads="1"/>
          </p:cNvSpPr>
          <p:nvPr/>
        </p:nvSpPr>
        <p:spPr bwMode="gray">
          <a:xfrm>
            <a:off x="2617788" y="4868863"/>
            <a:ext cx="6526212" cy="3841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743200" y="4876800"/>
            <a:ext cx="6248400" cy="3810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grpSp>
        <p:nvGrpSpPr>
          <p:cNvPr id="3091" name="Group 19"/>
          <p:cNvGrpSpPr>
            <a:grpSpLocks/>
          </p:cNvGrpSpPr>
          <p:nvPr/>
        </p:nvGrpSpPr>
        <p:grpSpPr bwMode="auto">
          <a:xfrm>
            <a:off x="-6350" y="0"/>
            <a:ext cx="9155113" cy="6859588"/>
            <a:chOff x="0" y="0"/>
            <a:chExt cx="5764" cy="4321"/>
          </a:xfrm>
        </p:grpSpPr>
        <p:sp>
          <p:nvSpPr>
            <p:cNvPr id="3092" name="AutoShape 20"/>
            <p:cNvSpPr>
              <a:spLocks noChangeArrowheads="1"/>
            </p:cNvSpPr>
            <p:nvPr/>
          </p:nvSpPr>
          <p:spPr bwMode="gray">
            <a:xfrm>
              <a:off x="27" y="24"/>
              <a:ext cx="5712" cy="4274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3" name="Freeform 21"/>
            <p:cNvSpPr>
              <a:spLocks/>
            </p:cNvSpPr>
            <p:nvPr/>
          </p:nvSpPr>
          <p:spPr bwMode="gray">
            <a:xfrm>
              <a:off x="0" y="0"/>
              <a:ext cx="288" cy="282"/>
            </a:xfrm>
            <a:custGeom>
              <a:avLst/>
              <a:gdLst>
                <a:gd name="T0" fmla="*/ 2 w 288"/>
                <a:gd name="T1" fmla="*/ 282 h 282"/>
                <a:gd name="T2" fmla="*/ 82 w 288"/>
                <a:gd name="T3" fmla="*/ 144 h 282"/>
                <a:gd name="T4" fmla="*/ 165 w 288"/>
                <a:gd name="T5" fmla="*/ 36 h 282"/>
                <a:gd name="T6" fmla="*/ 288 w 288"/>
                <a:gd name="T7" fmla="*/ 0 h 282"/>
                <a:gd name="T8" fmla="*/ 0 w 288"/>
                <a:gd name="T9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82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Freeform 22"/>
            <p:cNvSpPr>
              <a:spLocks/>
            </p:cNvSpPr>
            <p:nvPr/>
          </p:nvSpPr>
          <p:spPr bwMode="gray">
            <a:xfrm>
              <a:off x="5" y="3985"/>
              <a:ext cx="244" cy="336"/>
            </a:xfrm>
            <a:custGeom>
              <a:avLst/>
              <a:gdLst>
                <a:gd name="T0" fmla="*/ 243 w 243"/>
                <a:gd name="T1" fmla="*/ 335 h 336"/>
                <a:gd name="T2" fmla="*/ 122 w 243"/>
                <a:gd name="T3" fmla="*/ 239 h 336"/>
                <a:gd name="T4" fmla="*/ 30 w 243"/>
                <a:gd name="T5" fmla="*/ 144 h 336"/>
                <a:gd name="T6" fmla="*/ 0 w 243"/>
                <a:gd name="T7" fmla="*/ 0 h 336"/>
                <a:gd name="T8" fmla="*/ 1 w 243"/>
                <a:gd name="T9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336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5" name="Freeform 23"/>
            <p:cNvSpPr>
              <a:spLocks/>
            </p:cNvSpPr>
            <p:nvPr/>
          </p:nvSpPr>
          <p:spPr bwMode="gray">
            <a:xfrm>
              <a:off x="5511" y="4029"/>
              <a:ext cx="253" cy="290"/>
            </a:xfrm>
            <a:custGeom>
              <a:avLst/>
              <a:gdLst>
                <a:gd name="T0" fmla="*/ 229 w 232"/>
                <a:gd name="T1" fmla="*/ 0 h 290"/>
                <a:gd name="T2" fmla="*/ 164 w 232"/>
                <a:gd name="T3" fmla="*/ 144 h 290"/>
                <a:gd name="T4" fmla="*/ 98 w 232"/>
                <a:gd name="T5" fmla="*/ 253 h 290"/>
                <a:gd name="T6" fmla="*/ 0 w 232"/>
                <a:gd name="T7" fmla="*/ 290 h 290"/>
                <a:gd name="T8" fmla="*/ 232 w 232"/>
                <a:gd name="T9" fmla="*/ 287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Freeform 24"/>
            <p:cNvSpPr>
              <a:spLocks/>
            </p:cNvSpPr>
            <p:nvPr/>
          </p:nvSpPr>
          <p:spPr bwMode="gray">
            <a:xfrm>
              <a:off x="5472" y="0"/>
              <a:ext cx="288" cy="288"/>
            </a:xfrm>
            <a:custGeom>
              <a:avLst/>
              <a:gdLst>
                <a:gd name="T0" fmla="*/ 0 w 288"/>
                <a:gd name="T1" fmla="*/ 0 h 288"/>
                <a:gd name="T2" fmla="*/ 144 w 288"/>
                <a:gd name="T3" fmla="*/ 82 h 288"/>
                <a:gd name="T4" fmla="*/ 252 w 288"/>
                <a:gd name="T5" fmla="*/ 165 h 288"/>
                <a:gd name="T6" fmla="*/ 288 w 288"/>
                <a:gd name="T7" fmla="*/ 288 h 288"/>
                <a:gd name="T8" fmla="*/ 288 w 288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625947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59293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59293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389747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9088"/>
            <a:ext cx="81534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304925"/>
            <a:ext cx="8229600" cy="4943475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4625"/>
            <a:ext cx="2133600" cy="152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749689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099012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292156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04925"/>
            <a:ext cx="4038600" cy="4943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04925"/>
            <a:ext cx="4038600" cy="4943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431418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674282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436821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584111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192202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381799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9" name="Object 15"/>
          <p:cNvGraphicFramePr>
            <a:graphicFrameLocks noChangeAspect="1"/>
          </p:cNvGraphicFramePr>
          <p:nvPr/>
        </p:nvGraphicFramePr>
        <p:xfrm>
          <a:off x="73025" y="61913"/>
          <a:ext cx="9017000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Image" r:id="rId15" imgW="8609524" imgH="1307937" progId="Photoshop.Image.6">
                  <p:embed/>
                </p:oleObj>
              </mc:Choice>
              <mc:Fallback>
                <p:oleObj name="Image" r:id="rId15" imgW="8609524" imgH="1307937" progId="Photoshop.Image.6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" y="61913"/>
                        <a:ext cx="9017000" cy="103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0" name="Rectangle 16"/>
          <p:cNvSpPr>
            <a:spLocks noChangeArrowheads="1"/>
          </p:cNvSpPr>
          <p:nvPr/>
        </p:nvSpPr>
        <p:spPr bwMode="invGray">
          <a:xfrm>
            <a:off x="63500" y="6453188"/>
            <a:ext cx="8990013" cy="373062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ltGray">
          <a:xfrm>
            <a:off x="88900" y="1135063"/>
            <a:ext cx="8955088" cy="5265737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04925"/>
            <a:ext cx="8229600" cy="494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4625"/>
            <a:ext cx="21336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319088"/>
            <a:ext cx="81534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white">
          <a:xfrm>
            <a:off x="8153400" y="261938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en-US">
                <a:solidFill>
                  <a:schemeClr val="tx1"/>
                </a:solidFill>
              </a:rPr>
              <a:t>LOGO</a:t>
            </a:r>
          </a:p>
        </p:txBody>
      </p:sp>
      <p:sp>
        <p:nvSpPr>
          <p:cNvPr id="1038" name="AutoShape 14"/>
          <p:cNvSpPr>
            <a:spLocks noChangeArrowheads="1"/>
          </p:cNvSpPr>
          <p:nvPr/>
        </p:nvSpPr>
        <p:spPr bwMode="auto">
          <a:xfrm rot="5400000">
            <a:off x="8458201" y="-196850"/>
            <a:ext cx="273050" cy="860425"/>
          </a:xfrm>
          <a:prstGeom prst="moon">
            <a:avLst>
              <a:gd name="adj" fmla="val 21208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42" name="Group 18"/>
          <p:cNvGrpSpPr>
            <a:grpSpLocks/>
          </p:cNvGrpSpPr>
          <p:nvPr/>
        </p:nvGrpSpPr>
        <p:grpSpPr bwMode="auto">
          <a:xfrm>
            <a:off x="-6350" y="0"/>
            <a:ext cx="9155113" cy="6859588"/>
            <a:chOff x="0" y="0"/>
            <a:chExt cx="5764" cy="4321"/>
          </a:xfrm>
        </p:grpSpPr>
        <p:sp>
          <p:nvSpPr>
            <p:cNvPr id="1043" name="AutoShape 19"/>
            <p:cNvSpPr>
              <a:spLocks noChangeArrowheads="1"/>
            </p:cNvSpPr>
            <p:nvPr/>
          </p:nvSpPr>
          <p:spPr bwMode="white">
            <a:xfrm>
              <a:off x="27" y="24"/>
              <a:ext cx="5712" cy="4274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white">
            <a:xfrm>
              <a:off x="0" y="0"/>
              <a:ext cx="288" cy="282"/>
            </a:xfrm>
            <a:custGeom>
              <a:avLst/>
              <a:gdLst>
                <a:gd name="T0" fmla="*/ 2 w 288"/>
                <a:gd name="T1" fmla="*/ 282 h 282"/>
                <a:gd name="T2" fmla="*/ 82 w 288"/>
                <a:gd name="T3" fmla="*/ 144 h 282"/>
                <a:gd name="T4" fmla="*/ 165 w 288"/>
                <a:gd name="T5" fmla="*/ 36 h 282"/>
                <a:gd name="T6" fmla="*/ 288 w 288"/>
                <a:gd name="T7" fmla="*/ 0 h 282"/>
                <a:gd name="T8" fmla="*/ 0 w 288"/>
                <a:gd name="T9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82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white">
            <a:xfrm>
              <a:off x="5" y="3985"/>
              <a:ext cx="244" cy="336"/>
            </a:xfrm>
            <a:custGeom>
              <a:avLst/>
              <a:gdLst>
                <a:gd name="T0" fmla="*/ 243 w 243"/>
                <a:gd name="T1" fmla="*/ 335 h 336"/>
                <a:gd name="T2" fmla="*/ 122 w 243"/>
                <a:gd name="T3" fmla="*/ 239 h 336"/>
                <a:gd name="T4" fmla="*/ 30 w 243"/>
                <a:gd name="T5" fmla="*/ 144 h 336"/>
                <a:gd name="T6" fmla="*/ 0 w 243"/>
                <a:gd name="T7" fmla="*/ 0 h 336"/>
                <a:gd name="T8" fmla="*/ 1 w 243"/>
                <a:gd name="T9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336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white">
            <a:xfrm>
              <a:off x="5511" y="4029"/>
              <a:ext cx="253" cy="290"/>
            </a:xfrm>
            <a:custGeom>
              <a:avLst/>
              <a:gdLst>
                <a:gd name="T0" fmla="*/ 229 w 232"/>
                <a:gd name="T1" fmla="*/ 0 h 290"/>
                <a:gd name="T2" fmla="*/ 164 w 232"/>
                <a:gd name="T3" fmla="*/ 144 h 290"/>
                <a:gd name="T4" fmla="*/ 98 w 232"/>
                <a:gd name="T5" fmla="*/ 253 h 290"/>
                <a:gd name="T6" fmla="*/ 0 w 232"/>
                <a:gd name="T7" fmla="*/ 290 h 290"/>
                <a:gd name="T8" fmla="*/ 232 w 232"/>
                <a:gd name="T9" fmla="*/ 287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white">
            <a:xfrm>
              <a:off x="5472" y="0"/>
              <a:ext cx="288" cy="288"/>
            </a:xfrm>
            <a:custGeom>
              <a:avLst/>
              <a:gdLst>
                <a:gd name="T0" fmla="*/ 0 w 288"/>
                <a:gd name="T1" fmla="*/ 0 h 288"/>
                <a:gd name="T2" fmla="*/ 144 w 288"/>
                <a:gd name="T3" fmla="*/ 82 h 288"/>
                <a:gd name="T4" fmla="*/ 252 w 288"/>
                <a:gd name="T5" fmla="*/ 165 h 288"/>
                <a:gd name="T6" fmla="*/ 288 w 288"/>
                <a:gd name="T7" fmla="*/ 288 h 288"/>
                <a:gd name="T8" fmla="*/ 288 w 288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1.sldx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 bwMode="gray">
          <a:xfrm>
            <a:off x="2209800" y="457200"/>
            <a:ext cx="66294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FFFFE7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000" stA="20000" endPos="50000" dist="12700" dir="5400000" sy="-100000" algn="bl" rotWithShape="0"/>
                </a:effectLst>
                <a:latin typeface="Candara" panose="020E0502030303020204" pitchFamily="34" charset="0"/>
              </a:rPr>
              <a:t>Resume Writing  </a:t>
            </a:r>
          </a:p>
          <a:p>
            <a:pPr algn="ctr">
              <a:defRPr/>
            </a:pPr>
            <a:endParaRPr lang="en-US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000" stA="20000" endPos="50000" dist="12700" dir="5400000" sy="-100000" algn="bl" rotWithShape="0"/>
              </a:effectLst>
              <a:latin typeface="Candara" panose="020E0502030303020204" pitchFamily="34" charset="0"/>
            </a:endParaRPr>
          </a:p>
        </p:txBody>
      </p:sp>
      <p:sp>
        <p:nvSpPr>
          <p:cNvPr id="8" name="Subtitle 4"/>
          <p:cNvSpPr>
            <a:spLocks noGrp="1"/>
          </p:cNvSpPr>
          <p:nvPr>
            <p:ph type="subTitle" idx="1"/>
          </p:nvPr>
        </p:nvSpPr>
        <p:spPr>
          <a:xfrm>
            <a:off x="2819400" y="914400"/>
            <a:ext cx="5257800" cy="381000"/>
          </a:xfrm>
        </p:spPr>
        <p:txBody>
          <a:bodyPr/>
          <a:lstStyle/>
          <a:p>
            <a:pPr algn="ctr" eaLnBrk="1" hangingPunct="1">
              <a:buClr>
                <a:schemeClr val="accent5">
                  <a:lumMod val="40000"/>
                  <a:lumOff val="60000"/>
                </a:schemeClr>
              </a:buClr>
              <a:defRPr/>
            </a:pPr>
            <a:r>
              <a:rPr lang="en-US" sz="2000" dirty="0" smtClean="0">
                <a:solidFill>
                  <a:schemeClr val="tx1"/>
                </a:solidFill>
                <a:latin typeface="Candara" panose="020E0502030303020204" pitchFamily="34" charset="0"/>
              </a:rPr>
              <a:t>Good Practices and Strategies, Examples</a:t>
            </a:r>
            <a:endParaRPr lang="en-US" sz="20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pic>
        <p:nvPicPr>
          <p:cNvPr id="9" name="Picture 6" descr="http://www.aameerr.net/___aameerr_info/images/stories/my/resume_icon.jpg"/>
          <p:cNvPicPr>
            <a:picLocks noChangeAspect="1" noChangeArrowheads="1"/>
          </p:cNvPicPr>
          <p:nvPr/>
        </p:nvPicPr>
        <p:blipFill rotWithShape="1">
          <a:blip r:embed="rId2" cstate="print">
            <a:extLst/>
          </a:blip>
          <a:srcRect r="-1"/>
          <a:stretch/>
        </p:blipFill>
        <p:spPr bwMode="auto">
          <a:xfrm>
            <a:off x="228600" y="5029200"/>
            <a:ext cx="2406846" cy="1561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0" name="Picture 2" descr="http://www.bestsampleresume.com/i/resume-tips.jpg"/>
          <p:cNvPicPr>
            <a:picLocks noChangeAspect="1" noChangeArrowheads="1"/>
          </p:cNvPicPr>
          <p:nvPr/>
        </p:nvPicPr>
        <p:blipFill>
          <a:blip r:embed="rId3" cstate="screen">
            <a:extLst/>
          </a:blip>
          <a:srcRect/>
          <a:stretch>
            <a:fillRect/>
          </a:stretch>
        </p:blipFill>
        <p:spPr bwMode="auto">
          <a:xfrm>
            <a:off x="762000" y="1447800"/>
            <a:ext cx="1747435" cy="24547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" name="Picture 4" descr="http://images.askmen.com/money/keywords/resume_965849.jpg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6553200" y="5257800"/>
            <a:ext cx="2362200" cy="1538177"/>
          </a:xfrm>
          <a:prstGeom prst="roundRect">
            <a:avLst>
              <a:gd name="adj" fmla="val 9024"/>
            </a:avLst>
          </a:prstGeom>
          <a:noFill/>
          <a:ln w="19050">
            <a:noFill/>
          </a:ln>
          <a:effectLst>
            <a:glow rad="101600">
              <a:schemeClr val="bg1">
                <a:alpha val="60000"/>
              </a:schemeClr>
            </a:glow>
            <a:softEdge rad="31750"/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2763982" y="1524000"/>
            <a:ext cx="61514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Presented By</a:t>
            </a:r>
          </a:p>
          <a:p>
            <a:r>
              <a:rPr lang="en-IN" dirty="0" smtClean="0">
                <a:solidFill>
                  <a:schemeClr val="tx1"/>
                </a:solidFill>
              </a:rPr>
              <a:t>Mr. L R Zawar,</a:t>
            </a:r>
          </a:p>
          <a:p>
            <a:r>
              <a:rPr lang="en-IN" dirty="0" smtClean="0">
                <a:solidFill>
                  <a:schemeClr val="tx1"/>
                </a:solidFill>
              </a:rPr>
              <a:t>H R P I P E R, Shirpur.</a:t>
            </a:r>
            <a:endParaRPr lang="en-IN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343400" y="1600200"/>
            <a:ext cx="2819400" cy="95410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 lvl="1" indent="0" algn="ctr">
              <a:buFont typeface="Wingdings 2" panose="05020102010507070707" pitchFamily="18" charset="2"/>
              <a:buNone/>
              <a:defRPr/>
            </a:pPr>
            <a:r>
              <a:rPr lang="en-US" dirty="0" smtClean="0">
                <a:latin typeface="+mn-lt"/>
              </a:rPr>
              <a:t>The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first </a:t>
            </a: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impression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65100" y="1524000"/>
            <a:ext cx="8686800" cy="3200400"/>
          </a:xfrm>
          <a:prstGeom prst="rect">
            <a:avLst/>
          </a:prstGeom>
        </p:spPr>
        <p:txBody>
          <a:bodyPr/>
          <a:lstStyle>
            <a:lvl1pPr marL="282575" indent="-282575" algn="l" rtl="0" eaLnBrk="1" fontAlgn="base" hangingPunct="1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Char char=""/>
              <a:tabLst>
                <a:tab pos="282575" algn="l"/>
              </a:tabLst>
              <a:defRPr sz="3200" b="1" kern="120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30238" indent="-273050" algn="l" rtl="0" eaLnBrk="1" fontAlgn="base" hangingPunct="1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8FD600"/>
              </a:buClr>
              <a:buFont typeface="Wingdings 2" pitchFamily="18" charset="2"/>
              <a:buChar char=""/>
              <a:defRPr sz="3000" b="1" kern="120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22338" indent="-273050" algn="l" rtl="0" eaLnBrk="1" fontAlgn="base" hangingPunct="1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FFAD9F"/>
              </a:buClr>
              <a:buFont typeface="Wingdings 2" pitchFamily="18" charset="2"/>
              <a:buChar char=""/>
              <a:defRPr sz="2800" b="1" kern="1200">
                <a:solidFill>
                  <a:srgbClr val="F5FF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187450" indent="-228600" algn="l" rtl="0" eaLnBrk="1" fontAlgn="base" hangingPunct="1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FACF82"/>
              </a:buClr>
              <a:buFont typeface="Wingdings 2" pitchFamily="18" charset="2"/>
              <a:buChar char=""/>
              <a:defRPr sz="2600" b="1" kern="120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425575" indent="-228600" algn="l" rtl="0" eaLnBrk="1" fontAlgn="base" hangingPunct="1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46A6BD"/>
              </a:buClr>
              <a:buFont typeface="Wingdings 2" pitchFamily="18" charset="2"/>
              <a:buChar char=""/>
              <a:defRPr sz="2400" b="1" kern="120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673352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1096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1408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22576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 lvl="1" indent="0">
              <a:buFont typeface="Wingdings 2" pitchFamily="18" charset="2"/>
              <a:buNone/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3200400"/>
            <a:ext cx="7620000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None/>
              <a:tabLst>
                <a:tab pos="282575" algn="l"/>
              </a:tabLst>
              <a:defRPr/>
            </a:pP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The 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recruiters</a:t>
            </a:r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count 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most: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01445" y="4627563"/>
            <a:ext cx="4361155" cy="155427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82575" indent="-282575" algn="l" rtl="0" eaLnBrk="1" fontAlgn="base" hangingPunct="1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Char char=""/>
              <a:tabLst>
                <a:tab pos="282575" algn="l"/>
              </a:tabLst>
              <a:defRPr sz="3200" b="1" kern="120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30238" indent="-273050" algn="l" rtl="0" eaLnBrk="1" fontAlgn="base" hangingPunct="1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8FD600"/>
              </a:buClr>
              <a:buFont typeface="Wingdings 2" pitchFamily="18" charset="2"/>
              <a:buChar char=""/>
              <a:defRPr sz="3000" b="1" kern="120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22338" indent="-273050" algn="l" rtl="0" eaLnBrk="1" fontAlgn="base" hangingPunct="1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FFAD9F"/>
              </a:buClr>
              <a:buFont typeface="Wingdings 2" pitchFamily="18" charset="2"/>
              <a:buChar char=""/>
              <a:defRPr sz="2800" b="1" kern="1200">
                <a:solidFill>
                  <a:srgbClr val="F5FF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187450" indent="-228600" algn="l" rtl="0" eaLnBrk="1" fontAlgn="base" hangingPunct="1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FACF82"/>
              </a:buClr>
              <a:buFont typeface="Wingdings 2" pitchFamily="18" charset="2"/>
              <a:buChar char=""/>
              <a:defRPr sz="2600" b="1" kern="120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425575" indent="-228600" algn="l" rtl="0" eaLnBrk="1" fontAlgn="base" hangingPunct="1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46A6BD"/>
              </a:buClr>
              <a:buFont typeface="Wingdings 2" pitchFamily="18" charset="2"/>
              <a:buChar char=""/>
              <a:defRPr sz="2400" b="1" kern="120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673352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1096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1408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22576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 lvl="1" indent="0" algn="ctr">
              <a:buFont typeface="Wingdings 2" pitchFamily="18" charset="2"/>
              <a:buNone/>
              <a:defRPr/>
            </a:pPr>
            <a:r>
              <a:rPr lang="en-US" dirty="0" smtClean="0">
                <a:solidFill>
                  <a:srgbClr val="C00000"/>
                </a:solidFill>
              </a:rPr>
              <a:t>Finding the 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00B050"/>
                </a:solidFill>
              </a:rPr>
              <a:t>correct </a:t>
            </a:r>
            <a:r>
              <a:rPr lang="en-US" dirty="0" smtClean="0">
                <a:solidFill>
                  <a:srgbClr val="C00000"/>
                </a:solidFill>
              </a:rPr>
              <a:t>keywords</a:t>
            </a:r>
          </a:p>
        </p:txBody>
      </p:sp>
      <p:pic>
        <p:nvPicPr>
          <p:cNvPr id="6" name="Picture 2" descr="http://www.designcontest.com/blog/wp-content/uploads/2011/09/a-good-first-impression-is-crucial-in-making-a-sale.jpg"/>
          <p:cNvPicPr>
            <a:picLocks noChangeAspect="1" noChangeArrowheads="1"/>
          </p:cNvPicPr>
          <p:nvPr/>
        </p:nvPicPr>
        <p:blipFill>
          <a:blip r:embed="rId2" cstate="screen">
            <a:extLst/>
          </a:blip>
          <a:srcRect/>
          <a:stretch>
            <a:fillRect/>
          </a:stretch>
        </p:blipFill>
        <p:spPr bwMode="auto">
          <a:xfrm>
            <a:off x="1625600" y="1219200"/>
            <a:ext cx="2794000" cy="1858010"/>
          </a:xfrm>
          <a:prstGeom prst="roundRect">
            <a:avLst>
              <a:gd name="adj" fmla="val 6156"/>
            </a:avLst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  <a:extLst/>
        </p:spPr>
      </p:pic>
      <p:pic>
        <p:nvPicPr>
          <p:cNvPr id="7" name="Picture 4" descr="http://mattsmarketingblog.com/wp-content/uploads/2011/12/keywords-for-seo-sites.jpg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5834539" y="3962400"/>
            <a:ext cx="2399349" cy="2392434"/>
          </a:xfrm>
          <a:prstGeom prst="roundRect">
            <a:avLst>
              <a:gd name="adj" fmla="val 6156"/>
            </a:avLst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95746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14400" y="2057400"/>
            <a:ext cx="7086600" cy="9144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5400" spc="50" dirty="0" smtClean="0">
                <a:ln w="0"/>
                <a:gradFill>
                  <a:gsLst>
                    <a:gs pos="72000">
                      <a:srgbClr val="FF0000"/>
                    </a:gs>
                    <a:gs pos="92920">
                      <a:schemeClr val="accent1">
                        <a:lumMod val="20000"/>
                        <a:lumOff val="80000"/>
                      </a:schemeClr>
                    </a:gs>
                    <a:gs pos="0">
                      <a:schemeClr val="accent1">
                        <a:lumMod val="5000"/>
                        <a:lumOff val="95000"/>
                      </a:schemeClr>
                    </a:gs>
                  </a:gsLst>
                  <a:lin ang="5400000" scaled="1"/>
                </a:gra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  <a:t>The Goal</a:t>
            </a:r>
            <a:endParaRPr lang="en-US" sz="5400" spc="50" dirty="0">
              <a:ln w="0"/>
              <a:gradFill>
                <a:gsLst>
                  <a:gs pos="72000">
                    <a:srgbClr val="FF0000"/>
                  </a:gs>
                  <a:gs pos="92920">
                    <a:schemeClr val="accent1">
                      <a:lumMod val="20000"/>
                      <a:lumOff val="80000"/>
                    </a:schemeClr>
                  </a:gs>
                  <a:gs pos="0">
                    <a:schemeClr val="accent1">
                      <a:lumMod val="5000"/>
                      <a:lumOff val="95000"/>
                    </a:schemeClr>
                  </a:gs>
                </a:gsLst>
                <a:lin ang="5400000" scaled="1"/>
              </a:gra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n-lt"/>
            </a:endParaRPr>
          </a:p>
        </p:txBody>
      </p:sp>
      <p:pic>
        <p:nvPicPr>
          <p:cNvPr id="3" name="Picture 2" descr="http://smallbiztrends.com/wp-content/uploads/2011/01/iStock_000004996421XSmall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2895600" y="3352800"/>
            <a:ext cx="3454400" cy="2590800"/>
          </a:xfrm>
          <a:prstGeom prst="roundRect">
            <a:avLst>
              <a:gd name="adj" fmla="val 6457"/>
            </a:avLst>
          </a:prstGeom>
          <a:gradFill>
            <a:gsLst>
              <a:gs pos="37000">
                <a:srgbClr val="FF0000"/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rgbClr val="FFC000"/>
              </a:gs>
            </a:gsLst>
            <a:lin ang="5400000" scaled="1"/>
          </a:gradFill>
          <a:effectLst>
            <a:softEdge rad="63500"/>
          </a:effectLst>
          <a:extLst/>
        </p:spPr>
      </p:pic>
    </p:spTree>
    <p:extLst>
      <p:ext uri="{BB962C8B-B14F-4D97-AF65-F5344CB8AC3E}">
        <p14:creationId xmlns:p14="http://schemas.microsoft.com/office/powerpoint/2010/main" val="36426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81000" y="3048000"/>
            <a:ext cx="2586037" cy="641310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tabLst>
                <a:tab pos="282575" algn="l"/>
              </a:tabLst>
              <a:defRPr/>
            </a:pP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Persuade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324600" y="3092490"/>
            <a:ext cx="2209800" cy="641310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tabLst>
                <a:tab pos="282575" algn="l"/>
              </a:tabLst>
              <a:defRPr/>
            </a:pP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Inform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754438" y="2254250"/>
            <a:ext cx="1752600" cy="641350"/>
          </a:xfrm>
          <a:prstGeom prst="round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tabLst>
                <a:tab pos="282575" algn="l"/>
              </a:tabLst>
              <a:defRPr/>
            </a:pP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Sell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743200" y="4724400"/>
            <a:ext cx="3657600" cy="1181100"/>
          </a:xfrm>
          <a:prstGeom prst="round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tabLst>
                <a:tab pos="282575" algn="l"/>
              </a:tabLst>
              <a:defRPr/>
            </a:pP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Get an </a:t>
            </a:r>
            <a:b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</a:b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Interview!</a:t>
            </a:r>
          </a:p>
        </p:txBody>
      </p:sp>
      <p:pic>
        <p:nvPicPr>
          <p:cNvPr id="9" name="Picture 6" descr="http://sp.life123.com/bm.pix/how-to-sell-your-house-fast.s600x600.jpg"/>
          <p:cNvPicPr>
            <a:picLocks noChangeAspect="1" noChangeArrowheads="1"/>
          </p:cNvPicPr>
          <p:nvPr/>
        </p:nvPicPr>
        <p:blipFill>
          <a:blip r:embed="rId2" cstate="screen">
            <a:extLst/>
          </a:blip>
          <a:srcRect/>
          <a:stretch>
            <a:fillRect/>
          </a:stretch>
        </p:blipFill>
        <p:spPr bwMode="auto">
          <a:xfrm>
            <a:off x="3581400" y="762000"/>
            <a:ext cx="2099840" cy="1574880"/>
          </a:xfrm>
          <a:prstGeom prst="roundRect">
            <a:avLst>
              <a:gd name="adj" fmla="val 8372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  <a:extLst/>
        </p:spPr>
      </p:pic>
      <p:pic>
        <p:nvPicPr>
          <p:cNvPr id="10" name="Picture 8" descr="http://www.mergersandinquisitions.com/wp-content/uploads/2010/04/investment_banking_sell_day.jpg"/>
          <p:cNvPicPr>
            <a:picLocks noChangeAspect="1" noChangeArrowheads="1"/>
          </p:cNvPicPr>
          <p:nvPr/>
        </p:nvPicPr>
        <p:blipFill>
          <a:blip r:embed="rId3" cstate="screen">
            <a:extLst/>
          </a:blip>
          <a:srcRect/>
          <a:stretch>
            <a:fillRect/>
          </a:stretch>
        </p:blipFill>
        <p:spPr bwMode="auto">
          <a:xfrm>
            <a:off x="6391274" y="1524000"/>
            <a:ext cx="2066926" cy="1622880"/>
          </a:xfrm>
          <a:prstGeom prst="roundRect">
            <a:avLst>
              <a:gd name="adj" fmla="val 8372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  <a:extLst/>
        </p:spPr>
      </p:pic>
      <p:pic>
        <p:nvPicPr>
          <p:cNvPr id="11" name="Picture 10" descr="http://www.blueelephantconsulting.com/wp-content/uploads/2011/01/Fotolia_13984998_XS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762000" y="1447800"/>
            <a:ext cx="1981200" cy="1699080"/>
          </a:xfrm>
          <a:prstGeom prst="roundRect">
            <a:avLst>
              <a:gd name="adj" fmla="val 8372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  <a:extLst/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5" cstate="screen">
            <a:extLst/>
          </a:blip>
          <a:srcRect/>
          <a:stretch>
            <a:fillRect/>
          </a:stretch>
        </p:blipFill>
        <p:spPr bwMode="auto">
          <a:xfrm>
            <a:off x="533400" y="4114800"/>
            <a:ext cx="2331404" cy="1741034"/>
          </a:xfrm>
          <a:prstGeom prst="roundRect">
            <a:avLst>
              <a:gd name="adj" fmla="val 8372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  <a:extLst/>
        </p:spPr>
      </p:pic>
      <p:pic>
        <p:nvPicPr>
          <p:cNvPr id="13" name="Picture 13" descr="http://www.jobinterviewtechniques.net/images/2d.jpg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6248400" y="4114800"/>
            <a:ext cx="2469951" cy="1828800"/>
          </a:xfrm>
          <a:prstGeom prst="roundRect">
            <a:avLst>
              <a:gd name="adj" fmla="val 8372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  <a:extLst/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828800" y="3352800"/>
            <a:ext cx="5448300" cy="914400"/>
          </a:xfrm>
          <a:prstGeom prst="rect">
            <a:avLst/>
          </a:prstGeom>
        </p:spPr>
        <p:txBody>
          <a:bodyPr anchor="ctr"/>
          <a:lstStyle>
            <a:lvl1pPr algn="r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lang="en-US" sz="4000" b="1" kern="1200" baseline="0" dirty="0">
                <a:ln w="500"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0000" endPos="50000" dist="127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orbel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orbel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orbel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orbel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orbel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orbel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orbel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orbel" pitchFamily="34" charset="0"/>
              </a:defRPr>
            </a:lvl9pPr>
          </a:lstStyle>
          <a:p>
            <a:pPr algn="ctr">
              <a:defRPr/>
            </a:pPr>
            <a:r>
              <a:rPr dirty="0" smtClean="0">
                <a:solidFill>
                  <a:srgbClr val="FF0000"/>
                </a:solidFill>
                <a:latin typeface="Felix Titling" panose="04060505060202020A04" pitchFamily="82" charset="0"/>
              </a:rPr>
              <a:t>The Goal</a:t>
            </a:r>
            <a:endParaRPr dirty="0">
              <a:solidFill>
                <a:srgbClr val="FF0000"/>
              </a:solidFill>
              <a:latin typeface="Felix Titling" panose="04060505060202020A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40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28700" y="2438400"/>
            <a:ext cx="7086600" cy="9144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OK. But how to do all this?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866900" y="3276600"/>
            <a:ext cx="5410200" cy="1219200"/>
          </a:xfrm>
          <a:prstGeom prst="roundRect">
            <a:avLst/>
          </a:prstGeom>
        </p:spPr>
        <p:txBody>
          <a:bodyPr/>
          <a:lstStyle/>
          <a:p>
            <a:pPr algn="ctr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tabLst>
                <a:tab pos="282575" algn="l"/>
              </a:tabLst>
              <a:defRPr/>
            </a:pPr>
            <a:r>
              <a:rPr lang="en-US" sz="3200" b="1" dirty="0">
                <a:solidFill>
                  <a:srgbClr val="C503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All you need is a!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724886" y="3966484"/>
            <a:ext cx="1417254" cy="2129516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lumMod val="40000"/>
                <a:lumOff val="60000"/>
                <a:alpha val="60000"/>
              </a:schemeClr>
            </a:glow>
            <a:outerShdw dist="35921" dir="2700000" algn="ctr" rotWithShape="0">
              <a:schemeClr val="bg2"/>
            </a:outerShdw>
          </a:effectLst>
          <a:ex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screen">
            <a:extLst/>
          </a:blip>
          <a:srcRect/>
          <a:stretch>
            <a:fillRect/>
          </a:stretch>
        </p:blipFill>
        <p:spPr bwMode="auto">
          <a:xfrm>
            <a:off x="7162800" y="3657600"/>
            <a:ext cx="1084645" cy="2460171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lumMod val="40000"/>
                <a:lumOff val="60000"/>
                <a:alpha val="60000"/>
              </a:schemeClr>
            </a:glow>
            <a:outerShdw dist="35921" dir="2700000" algn="ctr" rotWithShape="0">
              <a:schemeClr val="bg2"/>
            </a:outerShdw>
          </a:effectLst>
          <a:extLst/>
        </p:spPr>
      </p:pic>
      <p:pic>
        <p:nvPicPr>
          <p:cNvPr id="6" name="Picture 7" descr="http://www.refresheverything.com/blog/wp-content/uploads/2010/07/oped.71310.how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81000"/>
            <a:ext cx="3276600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 rotWithShape="1">
          <a:blip r:embed="rId5" cstate="print">
            <a:extLst/>
          </a:blip>
          <a:srcRect l="-1"/>
          <a:stretch/>
        </p:blipFill>
        <p:spPr bwMode="auto">
          <a:xfrm>
            <a:off x="3425038" y="4419600"/>
            <a:ext cx="2191991" cy="2166483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lumMod val="40000"/>
                <a:lumOff val="60000"/>
                <a:alpha val="60000"/>
              </a:schemeClr>
            </a:glow>
            <a:outerShdw dist="35921" dir="2700000" algn="ctr" rotWithShape="0">
              <a:schemeClr val="bg2"/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08750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304800"/>
            <a:ext cx="7086600" cy="9144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mtClean="0"/>
              <a:t>The Success Strategy?</a:t>
            </a:r>
            <a:endParaRPr lang="en-US"/>
          </a:p>
        </p:txBody>
      </p:sp>
      <p:pic>
        <p:nvPicPr>
          <p:cNvPr id="3" name="Picture 2" descr="http://thebizcoachblog.com/wp-content/uploads/2010/04/Succes-Key-quote-bizcoachblog-biz-coach-training-system-learn2earnitnow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2057400" y="1371600"/>
            <a:ext cx="5184913" cy="4649140"/>
          </a:xfrm>
          <a:prstGeom prst="rect">
            <a:avLst/>
          </a:prstGeom>
          <a:noFill/>
          <a:effectLst>
            <a:softEdge rad="127000"/>
          </a:effectLst>
          <a:extLst/>
        </p:spPr>
      </p:pic>
    </p:spTree>
    <p:extLst>
      <p:ext uri="{BB962C8B-B14F-4D97-AF65-F5344CB8AC3E}">
        <p14:creationId xmlns:p14="http://schemas.microsoft.com/office/powerpoint/2010/main" val="147879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8600" y="304800"/>
            <a:ext cx="7086600" cy="9144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dirty="0" smtClean="0"/>
              <a:t>The Success Strategy?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546100" y="4276725"/>
            <a:ext cx="3962400" cy="511175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0070C0"/>
              </a:gs>
              <a:gs pos="30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</a:gsLst>
            <a:lin ang="5400000" scaled="1"/>
          </a:gra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None/>
              <a:defRPr/>
            </a:pPr>
            <a:r>
              <a:rPr lang="en-US" sz="24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Be unique</a:t>
            </a:r>
          </a:p>
        </p:txBody>
      </p:sp>
    </p:spTree>
    <p:extLst>
      <p:ext uri="{BB962C8B-B14F-4D97-AF65-F5344CB8AC3E}">
        <p14:creationId xmlns:p14="http://schemas.microsoft.com/office/powerpoint/2010/main" val="311020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8600" y="304800"/>
            <a:ext cx="7219122" cy="990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dirty="0" smtClean="0"/>
              <a:t>The Success Strategy?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1017588" y="3773488"/>
            <a:ext cx="4011612" cy="511175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0070C0"/>
              </a:gs>
              <a:gs pos="30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</a:gsLst>
            <a:lin ang="5400000" scaled="1"/>
          </a:gra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tabLst>
                <a:tab pos="282575" algn="l"/>
              </a:tabLst>
              <a:defRPr/>
            </a:pPr>
            <a:r>
              <a:rPr lang="en-US" sz="24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What you want next?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46100" y="4276725"/>
            <a:ext cx="3962400" cy="511175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0070C0"/>
              </a:gs>
              <a:gs pos="30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</a:gsLst>
            <a:lin ang="5400000" scaled="1"/>
          </a:gra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None/>
              <a:defRPr/>
            </a:pPr>
            <a:r>
              <a:rPr lang="en-US" sz="24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Be unique</a:t>
            </a:r>
          </a:p>
        </p:txBody>
      </p:sp>
    </p:spTree>
    <p:extLst>
      <p:ext uri="{BB962C8B-B14F-4D97-AF65-F5344CB8AC3E}">
        <p14:creationId xmlns:p14="http://schemas.microsoft.com/office/powerpoint/2010/main" val="402288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828800" y="76200"/>
            <a:ext cx="7086600" cy="9144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mtClean="0"/>
              <a:t>The Success Strategy?</a:t>
            </a:r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017588" y="3773488"/>
            <a:ext cx="3935412" cy="511175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0070C0"/>
              </a:gs>
              <a:gs pos="30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</a:gsLst>
            <a:lin ang="5400000" scaled="1"/>
          </a:gra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tabLst>
                <a:tab pos="282575" algn="l"/>
              </a:tabLst>
              <a:defRPr/>
            </a:pPr>
            <a:r>
              <a:rPr lang="en-US" sz="24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What you want next?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497013" y="3263900"/>
            <a:ext cx="4522787" cy="510778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0070C0"/>
              </a:gs>
              <a:gs pos="30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</a:gsLst>
            <a:lin ang="5400000" scaled="1"/>
          </a:gra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tabLst>
                <a:tab pos="282575" algn="l"/>
              </a:tabLst>
              <a:defRPr/>
            </a:pPr>
            <a:r>
              <a:rPr lang="en-US" sz="24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The point of the Resume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46100" y="4276725"/>
            <a:ext cx="3962400" cy="511175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0070C0"/>
              </a:gs>
              <a:gs pos="30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</a:gsLst>
            <a:lin ang="5400000" scaled="1"/>
          </a:gra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None/>
              <a:defRPr/>
            </a:pPr>
            <a:r>
              <a:rPr lang="en-US" sz="24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Be unique</a:t>
            </a:r>
          </a:p>
        </p:txBody>
      </p:sp>
    </p:spTree>
    <p:extLst>
      <p:ext uri="{BB962C8B-B14F-4D97-AF65-F5344CB8AC3E}">
        <p14:creationId xmlns:p14="http://schemas.microsoft.com/office/powerpoint/2010/main" val="352643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381000"/>
            <a:ext cx="7086600" cy="9144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dirty="0" smtClean="0"/>
              <a:t>The Success Strategy?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1017588" y="3773488"/>
            <a:ext cx="4087812" cy="511175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0070C0"/>
              </a:gs>
              <a:gs pos="30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</a:gsLst>
            <a:lin ang="5400000" scaled="1"/>
          </a:gra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tabLst>
                <a:tab pos="282575" algn="l"/>
              </a:tabLst>
              <a:defRPr/>
            </a:pPr>
            <a:r>
              <a:rPr lang="en-US" sz="24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What you want next?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497013" y="3263900"/>
            <a:ext cx="4522787" cy="511175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0070C0"/>
              </a:gs>
              <a:gs pos="30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</a:gsLst>
            <a:lin ang="5400000" scaled="1"/>
          </a:gra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tabLst>
                <a:tab pos="282575" algn="l"/>
              </a:tabLst>
              <a:defRPr/>
            </a:pPr>
            <a:r>
              <a:rPr lang="en-US" sz="24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The point of the Resume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106613" y="2752725"/>
            <a:ext cx="4903787" cy="511175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0070C0"/>
              </a:gs>
              <a:gs pos="30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</a:gsLst>
            <a:lin ang="5400000" scaled="1"/>
          </a:gra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tabLst>
                <a:tab pos="282575" algn="l"/>
              </a:tabLst>
              <a:defRPr/>
            </a:pPr>
            <a:r>
              <a:rPr lang="en-US" sz="24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What the employer wants?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46100" y="4276725"/>
            <a:ext cx="3962400" cy="511175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0070C0"/>
              </a:gs>
              <a:gs pos="30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</a:gsLst>
            <a:lin ang="5400000" scaled="1"/>
          </a:gra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None/>
              <a:defRPr/>
            </a:pPr>
            <a:r>
              <a:rPr lang="en-US" sz="24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Be unique</a:t>
            </a:r>
          </a:p>
        </p:txBody>
      </p:sp>
    </p:spTree>
    <p:extLst>
      <p:ext uri="{BB962C8B-B14F-4D97-AF65-F5344CB8AC3E}">
        <p14:creationId xmlns:p14="http://schemas.microsoft.com/office/powerpoint/2010/main" val="104279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304800"/>
            <a:ext cx="7086600" cy="9144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dirty="0" smtClean="0"/>
              <a:t>The Success Strategy?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1017588" y="3773488"/>
            <a:ext cx="4087812" cy="511175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0070C0"/>
              </a:gs>
              <a:gs pos="30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</a:gsLst>
            <a:lin ang="5400000" scaled="1"/>
          </a:gra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tabLst>
                <a:tab pos="282575" algn="l"/>
              </a:tabLst>
              <a:defRPr/>
            </a:pPr>
            <a:r>
              <a:rPr lang="en-US" sz="24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What you want next?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497013" y="3263900"/>
            <a:ext cx="4598987" cy="510778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0070C0"/>
              </a:gs>
              <a:gs pos="30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</a:gsLst>
            <a:lin ang="5400000" scaled="1"/>
          </a:gra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tabLst>
                <a:tab pos="282575" algn="l"/>
              </a:tabLst>
              <a:defRPr/>
            </a:pPr>
            <a:r>
              <a:rPr lang="en-US" sz="24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The point of the Resume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106613" y="2752725"/>
            <a:ext cx="4979987" cy="511175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0070C0"/>
              </a:gs>
              <a:gs pos="30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</a:gsLst>
            <a:lin ang="5400000" scaled="1"/>
          </a:gra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tabLst>
                <a:tab pos="282575" algn="l"/>
              </a:tabLst>
              <a:defRPr/>
            </a:pPr>
            <a:r>
              <a:rPr lang="en-US" sz="24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What the employer wants?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617788" y="2247900"/>
            <a:ext cx="5078412" cy="511175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0070C0"/>
              </a:gs>
              <a:gs pos="30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</a:gsLst>
            <a:lin ang="5400000" scaled="1"/>
          </a:gra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tabLst>
                <a:tab pos="282575" algn="l"/>
              </a:tabLst>
              <a:defRPr/>
            </a:pPr>
            <a:r>
              <a:rPr lang="en-US" sz="24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Good presentation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46100" y="4276725"/>
            <a:ext cx="3962400" cy="511175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0070C0"/>
              </a:gs>
              <a:gs pos="30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</a:gsLst>
            <a:lin ang="5400000" scaled="1"/>
          </a:gra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None/>
              <a:defRPr/>
            </a:pPr>
            <a:r>
              <a:rPr lang="en-US" sz="24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Be unique</a:t>
            </a:r>
          </a:p>
        </p:txBody>
      </p:sp>
    </p:spTree>
    <p:extLst>
      <p:ext uri="{BB962C8B-B14F-4D97-AF65-F5344CB8AC3E}">
        <p14:creationId xmlns:p14="http://schemas.microsoft.com/office/powerpoint/2010/main" val="229802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951365"/>
              </p:ext>
            </p:extLst>
          </p:nvPr>
        </p:nvGraphicFramePr>
        <p:xfrm>
          <a:off x="-19878" y="0"/>
          <a:ext cx="9163878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54" name="Slide" r:id="rId3" imgW="257507" imgH="191938" progId="PowerPoint.Slide.12">
                  <p:embed/>
                </p:oleObj>
              </mc:Choice>
              <mc:Fallback>
                <p:oleObj name="Slide" r:id="rId3" imgW="257507" imgH="191938" progId="PowerPoint.Slid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9878" y="0"/>
                        <a:ext cx="9163878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39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8600" y="304800"/>
            <a:ext cx="8610600" cy="1219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dirty="0" smtClean="0"/>
              <a:t>The Success Strategy?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547688" y="3201988"/>
            <a:ext cx="4087812" cy="511175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0070C0"/>
              </a:gs>
              <a:gs pos="30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</a:gsLst>
            <a:lin ang="5400000" scaled="1"/>
          </a:gra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tabLst>
                <a:tab pos="282575" algn="l"/>
              </a:tabLst>
              <a:defRPr/>
            </a:pPr>
            <a:r>
              <a:rPr lang="en-US" sz="24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What you want next?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027113" y="2692400"/>
            <a:ext cx="4446587" cy="511175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0070C0"/>
              </a:gs>
              <a:gs pos="30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</a:gsLst>
            <a:lin ang="5400000" scaled="1"/>
          </a:gra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tabLst>
                <a:tab pos="282575" algn="l"/>
              </a:tabLst>
              <a:defRPr/>
            </a:pPr>
            <a:r>
              <a:rPr lang="en-US" sz="24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The point of the Resume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636713" y="2181225"/>
            <a:ext cx="4903787" cy="511175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0070C0"/>
              </a:gs>
              <a:gs pos="30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</a:gsLst>
            <a:lin ang="5400000" scaled="1"/>
          </a:gra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tabLst>
                <a:tab pos="282575" algn="l"/>
              </a:tabLst>
              <a:defRPr/>
            </a:pPr>
            <a:r>
              <a:rPr lang="en-US" sz="24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What the employer wants?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147888" y="1676400"/>
            <a:ext cx="4862512" cy="511175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0070C0"/>
              </a:gs>
              <a:gs pos="30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</a:gsLst>
            <a:lin ang="5400000" scaled="1"/>
          </a:gra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tabLst>
                <a:tab pos="282575" algn="l"/>
              </a:tabLst>
              <a:defRPr/>
            </a:pPr>
            <a:r>
              <a:rPr lang="en-US" sz="24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Good presentation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6200" y="3705225"/>
            <a:ext cx="3962400" cy="511175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0070C0"/>
              </a:gs>
              <a:gs pos="30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</a:gsLst>
            <a:lin ang="5400000" scaled="1"/>
          </a:gra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None/>
              <a:defRPr/>
            </a:pPr>
            <a:r>
              <a:rPr lang="en-US" sz="24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Be unique</a:t>
            </a:r>
          </a:p>
        </p:txBody>
      </p:sp>
      <p:sp>
        <p:nvSpPr>
          <p:cNvPr id="8" name="Right Arrow 2"/>
          <p:cNvSpPr/>
          <p:nvPr/>
        </p:nvSpPr>
        <p:spPr>
          <a:xfrm rot="18542208">
            <a:off x="4641057" y="3075781"/>
            <a:ext cx="3803650" cy="1249363"/>
          </a:xfrm>
          <a:custGeom>
            <a:avLst/>
            <a:gdLst>
              <a:gd name="connsiteX0" fmla="*/ 0 w 2895600"/>
              <a:gd name="connsiteY0" fmla="*/ 577998 h 1613595"/>
              <a:gd name="connsiteX1" fmla="*/ 1313938 w 2895600"/>
              <a:gd name="connsiteY1" fmla="*/ 577998 h 1613595"/>
              <a:gd name="connsiteX2" fmla="*/ 1313938 w 2895600"/>
              <a:gd name="connsiteY2" fmla="*/ 0 h 1613595"/>
              <a:gd name="connsiteX3" fmla="*/ 2895600 w 2895600"/>
              <a:gd name="connsiteY3" fmla="*/ 806798 h 1613595"/>
              <a:gd name="connsiteX4" fmla="*/ 1313938 w 2895600"/>
              <a:gd name="connsiteY4" fmla="*/ 1613595 h 1613595"/>
              <a:gd name="connsiteX5" fmla="*/ 1313938 w 2895600"/>
              <a:gd name="connsiteY5" fmla="*/ 1035597 h 1613595"/>
              <a:gd name="connsiteX6" fmla="*/ 0 w 2895600"/>
              <a:gd name="connsiteY6" fmla="*/ 1035597 h 1613595"/>
              <a:gd name="connsiteX7" fmla="*/ 0 w 2895600"/>
              <a:gd name="connsiteY7" fmla="*/ 577998 h 1613595"/>
              <a:gd name="connsiteX0" fmla="*/ 0 w 2895600"/>
              <a:gd name="connsiteY0" fmla="*/ 577998 h 1613595"/>
              <a:gd name="connsiteX1" fmla="*/ 2198570 w 2895600"/>
              <a:gd name="connsiteY1" fmla="*/ 580111 h 1613595"/>
              <a:gd name="connsiteX2" fmla="*/ 1313938 w 2895600"/>
              <a:gd name="connsiteY2" fmla="*/ 0 h 1613595"/>
              <a:gd name="connsiteX3" fmla="*/ 2895600 w 2895600"/>
              <a:gd name="connsiteY3" fmla="*/ 806798 h 1613595"/>
              <a:gd name="connsiteX4" fmla="*/ 1313938 w 2895600"/>
              <a:gd name="connsiteY4" fmla="*/ 1613595 h 1613595"/>
              <a:gd name="connsiteX5" fmla="*/ 1313938 w 2895600"/>
              <a:gd name="connsiteY5" fmla="*/ 1035597 h 1613595"/>
              <a:gd name="connsiteX6" fmla="*/ 0 w 2895600"/>
              <a:gd name="connsiteY6" fmla="*/ 1035597 h 1613595"/>
              <a:gd name="connsiteX7" fmla="*/ 0 w 2895600"/>
              <a:gd name="connsiteY7" fmla="*/ 577998 h 1613595"/>
              <a:gd name="connsiteX0" fmla="*/ 0 w 2895600"/>
              <a:gd name="connsiteY0" fmla="*/ 577998 h 1613595"/>
              <a:gd name="connsiteX1" fmla="*/ 2198570 w 2895600"/>
              <a:gd name="connsiteY1" fmla="*/ 580111 h 1613595"/>
              <a:gd name="connsiteX2" fmla="*/ 1313938 w 2895600"/>
              <a:gd name="connsiteY2" fmla="*/ 0 h 1613595"/>
              <a:gd name="connsiteX3" fmla="*/ 2895600 w 2895600"/>
              <a:gd name="connsiteY3" fmla="*/ 806798 h 1613595"/>
              <a:gd name="connsiteX4" fmla="*/ 1313938 w 2895600"/>
              <a:gd name="connsiteY4" fmla="*/ 1613595 h 1613595"/>
              <a:gd name="connsiteX5" fmla="*/ 1313938 w 2895600"/>
              <a:gd name="connsiteY5" fmla="*/ 1035597 h 1613595"/>
              <a:gd name="connsiteX6" fmla="*/ 0 w 2895600"/>
              <a:gd name="connsiteY6" fmla="*/ 1035597 h 1613595"/>
              <a:gd name="connsiteX7" fmla="*/ 0 w 2895600"/>
              <a:gd name="connsiteY7" fmla="*/ 577998 h 1613595"/>
              <a:gd name="connsiteX0" fmla="*/ 0 w 2899867"/>
              <a:gd name="connsiteY0" fmla="*/ 532407 h 1613595"/>
              <a:gd name="connsiteX1" fmla="*/ 2202837 w 2899867"/>
              <a:gd name="connsiteY1" fmla="*/ 580111 h 1613595"/>
              <a:gd name="connsiteX2" fmla="*/ 1318205 w 2899867"/>
              <a:gd name="connsiteY2" fmla="*/ 0 h 1613595"/>
              <a:gd name="connsiteX3" fmla="*/ 2899867 w 2899867"/>
              <a:gd name="connsiteY3" fmla="*/ 806798 h 1613595"/>
              <a:gd name="connsiteX4" fmla="*/ 1318205 w 2899867"/>
              <a:gd name="connsiteY4" fmla="*/ 1613595 h 1613595"/>
              <a:gd name="connsiteX5" fmla="*/ 1318205 w 2899867"/>
              <a:gd name="connsiteY5" fmla="*/ 1035597 h 1613595"/>
              <a:gd name="connsiteX6" fmla="*/ 4267 w 2899867"/>
              <a:gd name="connsiteY6" fmla="*/ 1035597 h 1613595"/>
              <a:gd name="connsiteX7" fmla="*/ 0 w 2899867"/>
              <a:gd name="connsiteY7" fmla="*/ 532407 h 1613595"/>
              <a:gd name="connsiteX0" fmla="*/ 0 w 2899867"/>
              <a:gd name="connsiteY0" fmla="*/ 532407 h 1613595"/>
              <a:gd name="connsiteX1" fmla="*/ 2202837 w 2899867"/>
              <a:gd name="connsiteY1" fmla="*/ 580111 h 1613595"/>
              <a:gd name="connsiteX2" fmla="*/ 1318205 w 2899867"/>
              <a:gd name="connsiteY2" fmla="*/ 0 h 1613595"/>
              <a:gd name="connsiteX3" fmla="*/ 2899867 w 2899867"/>
              <a:gd name="connsiteY3" fmla="*/ 806798 h 1613595"/>
              <a:gd name="connsiteX4" fmla="*/ 1318205 w 2899867"/>
              <a:gd name="connsiteY4" fmla="*/ 1613595 h 1613595"/>
              <a:gd name="connsiteX5" fmla="*/ 1318205 w 2899867"/>
              <a:gd name="connsiteY5" fmla="*/ 1035597 h 1613595"/>
              <a:gd name="connsiteX6" fmla="*/ 4267 w 2899867"/>
              <a:gd name="connsiteY6" fmla="*/ 1035597 h 1613595"/>
              <a:gd name="connsiteX7" fmla="*/ 0 w 2899867"/>
              <a:gd name="connsiteY7" fmla="*/ 532407 h 1613595"/>
              <a:gd name="connsiteX0" fmla="*/ 0 w 2899867"/>
              <a:gd name="connsiteY0" fmla="*/ 532407 h 1613595"/>
              <a:gd name="connsiteX1" fmla="*/ 2202837 w 2899867"/>
              <a:gd name="connsiteY1" fmla="*/ 580111 h 1613595"/>
              <a:gd name="connsiteX2" fmla="*/ 1318205 w 2899867"/>
              <a:gd name="connsiteY2" fmla="*/ 0 h 1613595"/>
              <a:gd name="connsiteX3" fmla="*/ 2899867 w 2899867"/>
              <a:gd name="connsiteY3" fmla="*/ 806798 h 1613595"/>
              <a:gd name="connsiteX4" fmla="*/ 1318205 w 2899867"/>
              <a:gd name="connsiteY4" fmla="*/ 1613595 h 1613595"/>
              <a:gd name="connsiteX5" fmla="*/ 2118048 w 2899867"/>
              <a:gd name="connsiteY5" fmla="*/ 812154 h 1613595"/>
              <a:gd name="connsiteX6" fmla="*/ 4267 w 2899867"/>
              <a:gd name="connsiteY6" fmla="*/ 1035597 h 1613595"/>
              <a:gd name="connsiteX7" fmla="*/ 0 w 2899867"/>
              <a:gd name="connsiteY7" fmla="*/ 532407 h 1613595"/>
              <a:gd name="connsiteX0" fmla="*/ 0 w 2899867"/>
              <a:gd name="connsiteY0" fmla="*/ 532407 h 1613595"/>
              <a:gd name="connsiteX1" fmla="*/ 2202837 w 2899867"/>
              <a:gd name="connsiteY1" fmla="*/ 580111 h 1613595"/>
              <a:gd name="connsiteX2" fmla="*/ 1318205 w 2899867"/>
              <a:gd name="connsiteY2" fmla="*/ 0 h 1613595"/>
              <a:gd name="connsiteX3" fmla="*/ 2899867 w 2899867"/>
              <a:gd name="connsiteY3" fmla="*/ 806798 h 1613595"/>
              <a:gd name="connsiteX4" fmla="*/ 1318205 w 2899867"/>
              <a:gd name="connsiteY4" fmla="*/ 1613595 h 1613595"/>
              <a:gd name="connsiteX5" fmla="*/ 2118048 w 2899867"/>
              <a:gd name="connsiteY5" fmla="*/ 812154 h 1613595"/>
              <a:gd name="connsiteX6" fmla="*/ 4267 w 2899867"/>
              <a:gd name="connsiteY6" fmla="*/ 1035597 h 1613595"/>
              <a:gd name="connsiteX7" fmla="*/ 0 w 2899867"/>
              <a:gd name="connsiteY7" fmla="*/ 532407 h 1613595"/>
              <a:gd name="connsiteX0" fmla="*/ 0 w 2899867"/>
              <a:gd name="connsiteY0" fmla="*/ 532407 h 1613595"/>
              <a:gd name="connsiteX1" fmla="*/ 2202837 w 2899867"/>
              <a:gd name="connsiteY1" fmla="*/ 580111 h 1613595"/>
              <a:gd name="connsiteX2" fmla="*/ 1318205 w 2899867"/>
              <a:gd name="connsiteY2" fmla="*/ 0 h 1613595"/>
              <a:gd name="connsiteX3" fmla="*/ 2899867 w 2899867"/>
              <a:gd name="connsiteY3" fmla="*/ 806798 h 1613595"/>
              <a:gd name="connsiteX4" fmla="*/ 1318205 w 2899867"/>
              <a:gd name="connsiteY4" fmla="*/ 1613595 h 1613595"/>
              <a:gd name="connsiteX5" fmla="*/ 2118048 w 2899867"/>
              <a:gd name="connsiteY5" fmla="*/ 812154 h 1613595"/>
              <a:gd name="connsiteX6" fmla="*/ 33861 w 2899867"/>
              <a:gd name="connsiteY6" fmla="*/ 1011601 h 1613595"/>
              <a:gd name="connsiteX7" fmla="*/ 0 w 2899867"/>
              <a:gd name="connsiteY7" fmla="*/ 532407 h 1613595"/>
              <a:gd name="connsiteX0" fmla="*/ 0 w 2899867"/>
              <a:gd name="connsiteY0" fmla="*/ 532407 h 1613595"/>
              <a:gd name="connsiteX1" fmla="*/ 2202837 w 2899867"/>
              <a:gd name="connsiteY1" fmla="*/ 580111 h 1613595"/>
              <a:gd name="connsiteX2" fmla="*/ 1318205 w 2899867"/>
              <a:gd name="connsiteY2" fmla="*/ 0 h 1613595"/>
              <a:gd name="connsiteX3" fmla="*/ 2899867 w 2899867"/>
              <a:gd name="connsiteY3" fmla="*/ 806798 h 1613595"/>
              <a:gd name="connsiteX4" fmla="*/ 1318205 w 2899867"/>
              <a:gd name="connsiteY4" fmla="*/ 1613595 h 1613595"/>
              <a:gd name="connsiteX5" fmla="*/ 2118048 w 2899867"/>
              <a:gd name="connsiteY5" fmla="*/ 812154 h 1613595"/>
              <a:gd name="connsiteX6" fmla="*/ 33861 w 2899867"/>
              <a:gd name="connsiteY6" fmla="*/ 1011601 h 1613595"/>
              <a:gd name="connsiteX7" fmla="*/ 0 w 2899867"/>
              <a:gd name="connsiteY7" fmla="*/ 532407 h 1613595"/>
              <a:gd name="connsiteX0" fmla="*/ 0 w 2899867"/>
              <a:gd name="connsiteY0" fmla="*/ 532407 h 1613595"/>
              <a:gd name="connsiteX1" fmla="*/ 2202837 w 2899867"/>
              <a:gd name="connsiteY1" fmla="*/ 580111 h 1613595"/>
              <a:gd name="connsiteX2" fmla="*/ 1318205 w 2899867"/>
              <a:gd name="connsiteY2" fmla="*/ 0 h 1613595"/>
              <a:gd name="connsiteX3" fmla="*/ 2899867 w 2899867"/>
              <a:gd name="connsiteY3" fmla="*/ 806798 h 1613595"/>
              <a:gd name="connsiteX4" fmla="*/ 1318205 w 2899867"/>
              <a:gd name="connsiteY4" fmla="*/ 1613595 h 1613595"/>
              <a:gd name="connsiteX5" fmla="*/ 2118048 w 2899867"/>
              <a:gd name="connsiteY5" fmla="*/ 812154 h 1613595"/>
              <a:gd name="connsiteX6" fmla="*/ 33861 w 2899867"/>
              <a:gd name="connsiteY6" fmla="*/ 1011601 h 1613595"/>
              <a:gd name="connsiteX7" fmla="*/ 0 w 2899867"/>
              <a:gd name="connsiteY7" fmla="*/ 532407 h 1613595"/>
              <a:gd name="connsiteX0" fmla="*/ 0 w 2899867"/>
              <a:gd name="connsiteY0" fmla="*/ 620841 h 1702029"/>
              <a:gd name="connsiteX1" fmla="*/ 2259088 w 2899867"/>
              <a:gd name="connsiteY1" fmla="*/ 475780 h 1702029"/>
              <a:gd name="connsiteX2" fmla="*/ 1318205 w 2899867"/>
              <a:gd name="connsiteY2" fmla="*/ 88434 h 1702029"/>
              <a:gd name="connsiteX3" fmla="*/ 2899867 w 2899867"/>
              <a:gd name="connsiteY3" fmla="*/ 895232 h 1702029"/>
              <a:gd name="connsiteX4" fmla="*/ 1318205 w 2899867"/>
              <a:gd name="connsiteY4" fmla="*/ 1702029 h 1702029"/>
              <a:gd name="connsiteX5" fmla="*/ 2118048 w 2899867"/>
              <a:gd name="connsiteY5" fmla="*/ 900588 h 1702029"/>
              <a:gd name="connsiteX6" fmla="*/ 33861 w 2899867"/>
              <a:gd name="connsiteY6" fmla="*/ 1100035 h 1702029"/>
              <a:gd name="connsiteX7" fmla="*/ 0 w 2899867"/>
              <a:gd name="connsiteY7" fmla="*/ 620841 h 1702029"/>
              <a:gd name="connsiteX0" fmla="*/ 0 w 2899867"/>
              <a:gd name="connsiteY0" fmla="*/ 620841 h 1702029"/>
              <a:gd name="connsiteX1" fmla="*/ 2259088 w 2899867"/>
              <a:gd name="connsiteY1" fmla="*/ 475780 h 1702029"/>
              <a:gd name="connsiteX2" fmla="*/ 2218835 w 2899867"/>
              <a:gd name="connsiteY2" fmla="*/ 110276 h 1702029"/>
              <a:gd name="connsiteX3" fmla="*/ 2899867 w 2899867"/>
              <a:gd name="connsiteY3" fmla="*/ 895232 h 1702029"/>
              <a:gd name="connsiteX4" fmla="*/ 1318205 w 2899867"/>
              <a:gd name="connsiteY4" fmla="*/ 1702029 h 1702029"/>
              <a:gd name="connsiteX5" fmla="*/ 2118048 w 2899867"/>
              <a:gd name="connsiteY5" fmla="*/ 900588 h 1702029"/>
              <a:gd name="connsiteX6" fmla="*/ 33861 w 2899867"/>
              <a:gd name="connsiteY6" fmla="*/ 1100035 h 1702029"/>
              <a:gd name="connsiteX7" fmla="*/ 0 w 2899867"/>
              <a:gd name="connsiteY7" fmla="*/ 620841 h 1702029"/>
              <a:gd name="connsiteX0" fmla="*/ 0 w 2899867"/>
              <a:gd name="connsiteY0" fmla="*/ 620841 h 1248503"/>
              <a:gd name="connsiteX1" fmla="*/ 2259088 w 2899867"/>
              <a:gd name="connsiteY1" fmla="*/ 475780 h 1248503"/>
              <a:gd name="connsiteX2" fmla="*/ 2218835 w 2899867"/>
              <a:gd name="connsiteY2" fmla="*/ 110276 h 1248503"/>
              <a:gd name="connsiteX3" fmla="*/ 2899867 w 2899867"/>
              <a:gd name="connsiteY3" fmla="*/ 895232 h 1248503"/>
              <a:gd name="connsiteX4" fmla="*/ 1817034 w 2899867"/>
              <a:gd name="connsiteY4" fmla="*/ 1248503 h 1248503"/>
              <a:gd name="connsiteX5" fmla="*/ 2118048 w 2899867"/>
              <a:gd name="connsiteY5" fmla="*/ 900588 h 1248503"/>
              <a:gd name="connsiteX6" fmla="*/ 33861 w 2899867"/>
              <a:gd name="connsiteY6" fmla="*/ 1100035 h 1248503"/>
              <a:gd name="connsiteX7" fmla="*/ 0 w 2899867"/>
              <a:gd name="connsiteY7" fmla="*/ 620841 h 1248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99867" h="1248503">
                <a:moveTo>
                  <a:pt x="0" y="620841"/>
                </a:moveTo>
                <a:cubicBezTo>
                  <a:pt x="356122" y="338408"/>
                  <a:pt x="656773" y="-536713"/>
                  <a:pt x="2259088" y="475780"/>
                </a:cubicBezTo>
                <a:lnTo>
                  <a:pt x="2218835" y="110276"/>
                </a:lnTo>
                <a:lnTo>
                  <a:pt x="2899867" y="895232"/>
                </a:lnTo>
                <a:lnTo>
                  <a:pt x="1817034" y="1248503"/>
                </a:lnTo>
                <a:lnTo>
                  <a:pt x="2118048" y="900588"/>
                </a:lnTo>
                <a:cubicBezTo>
                  <a:pt x="738887" y="-260149"/>
                  <a:pt x="72189" y="1353241"/>
                  <a:pt x="33861" y="1100035"/>
                </a:cubicBezTo>
                <a:cubicBezTo>
                  <a:pt x="32439" y="932305"/>
                  <a:pt x="1422" y="788571"/>
                  <a:pt x="0" y="62084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0070C0"/>
              </a:gs>
              <a:gs pos="30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</a:gsLst>
            <a:lin ang="5400000" scaled="1"/>
          </a:gra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tabLst>
                <a:tab pos="282575" algn="l"/>
              </a:tabLst>
              <a:defRPr/>
            </a:pPr>
            <a:endParaRPr lang="en-US" sz="2400" b="1" dirty="0">
              <a:solidFill>
                <a:srgbClr val="EBFFD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 rot="18482354">
            <a:off x="5585285" y="4082640"/>
            <a:ext cx="3416300" cy="88190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0070C0"/>
              </a:gs>
              <a:gs pos="30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Success Strategy</a:t>
            </a:r>
          </a:p>
        </p:txBody>
      </p:sp>
    </p:spTree>
    <p:extLst>
      <p:ext uri="{BB962C8B-B14F-4D97-AF65-F5344CB8AC3E}">
        <p14:creationId xmlns:p14="http://schemas.microsoft.com/office/powerpoint/2010/main" val="309761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381000"/>
            <a:ext cx="7086600" cy="9144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dirty="0" smtClean="0"/>
              <a:t>Be Unique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719138" y="2538413"/>
            <a:ext cx="2862262" cy="37465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0070C0"/>
              </a:gs>
              <a:gs pos="30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</a:gsLst>
            <a:lin ang="5400000" scaled="1"/>
          </a:gra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tabLst>
                <a:tab pos="282575" algn="l"/>
              </a:tabLst>
              <a:defRPr/>
            </a:pPr>
            <a:r>
              <a:rPr lang="en-US" sz="16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What you want next?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206500" y="2170113"/>
            <a:ext cx="3060700" cy="37465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0070C0"/>
              </a:gs>
              <a:gs pos="30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</a:gsLst>
            <a:lin ang="5400000" scaled="1"/>
          </a:gra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tabLst>
                <a:tab pos="282575" algn="l"/>
              </a:tabLst>
              <a:defRPr/>
            </a:pPr>
            <a:r>
              <a:rPr lang="en-US" sz="16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The point of the Resume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816100" y="1801813"/>
            <a:ext cx="3365500" cy="37465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0070C0"/>
              </a:gs>
              <a:gs pos="30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</a:gsLst>
            <a:lin ang="5400000" scaled="1"/>
          </a:gra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tabLst>
                <a:tab pos="282575" algn="l"/>
              </a:tabLst>
              <a:defRPr/>
            </a:pPr>
            <a:r>
              <a:rPr lang="en-US" sz="16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What the employer wants?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319338" y="1431925"/>
            <a:ext cx="3319462" cy="37465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0070C0"/>
              </a:gs>
              <a:gs pos="30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</a:gsLst>
            <a:lin ang="5400000" scaled="1"/>
          </a:gra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tabLst>
                <a:tab pos="282575" algn="l"/>
              </a:tabLst>
              <a:defRPr/>
            </a:pPr>
            <a:r>
              <a:rPr lang="en-US" sz="16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Good presentation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76225" y="2901950"/>
            <a:ext cx="2757488" cy="37465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0070C0"/>
              </a:gs>
              <a:gs pos="30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</a:gsLst>
            <a:lin ang="5400000" scaled="1"/>
          </a:gra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None/>
              <a:defRPr/>
            </a:pPr>
            <a:r>
              <a:rPr lang="en-US" sz="16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Be unique</a:t>
            </a:r>
          </a:p>
        </p:txBody>
      </p:sp>
      <p:sp>
        <p:nvSpPr>
          <p:cNvPr id="8" name="Right Arrow 2"/>
          <p:cNvSpPr/>
          <p:nvPr/>
        </p:nvSpPr>
        <p:spPr>
          <a:xfrm rot="18542208">
            <a:off x="4202198" y="2479984"/>
            <a:ext cx="2108200" cy="686277"/>
          </a:xfrm>
          <a:custGeom>
            <a:avLst/>
            <a:gdLst>
              <a:gd name="connsiteX0" fmla="*/ 0 w 2895600"/>
              <a:gd name="connsiteY0" fmla="*/ 577998 h 1613595"/>
              <a:gd name="connsiteX1" fmla="*/ 1313938 w 2895600"/>
              <a:gd name="connsiteY1" fmla="*/ 577998 h 1613595"/>
              <a:gd name="connsiteX2" fmla="*/ 1313938 w 2895600"/>
              <a:gd name="connsiteY2" fmla="*/ 0 h 1613595"/>
              <a:gd name="connsiteX3" fmla="*/ 2895600 w 2895600"/>
              <a:gd name="connsiteY3" fmla="*/ 806798 h 1613595"/>
              <a:gd name="connsiteX4" fmla="*/ 1313938 w 2895600"/>
              <a:gd name="connsiteY4" fmla="*/ 1613595 h 1613595"/>
              <a:gd name="connsiteX5" fmla="*/ 1313938 w 2895600"/>
              <a:gd name="connsiteY5" fmla="*/ 1035597 h 1613595"/>
              <a:gd name="connsiteX6" fmla="*/ 0 w 2895600"/>
              <a:gd name="connsiteY6" fmla="*/ 1035597 h 1613595"/>
              <a:gd name="connsiteX7" fmla="*/ 0 w 2895600"/>
              <a:gd name="connsiteY7" fmla="*/ 577998 h 1613595"/>
              <a:gd name="connsiteX0" fmla="*/ 0 w 2895600"/>
              <a:gd name="connsiteY0" fmla="*/ 577998 h 1613595"/>
              <a:gd name="connsiteX1" fmla="*/ 2198570 w 2895600"/>
              <a:gd name="connsiteY1" fmla="*/ 580111 h 1613595"/>
              <a:gd name="connsiteX2" fmla="*/ 1313938 w 2895600"/>
              <a:gd name="connsiteY2" fmla="*/ 0 h 1613595"/>
              <a:gd name="connsiteX3" fmla="*/ 2895600 w 2895600"/>
              <a:gd name="connsiteY3" fmla="*/ 806798 h 1613595"/>
              <a:gd name="connsiteX4" fmla="*/ 1313938 w 2895600"/>
              <a:gd name="connsiteY4" fmla="*/ 1613595 h 1613595"/>
              <a:gd name="connsiteX5" fmla="*/ 1313938 w 2895600"/>
              <a:gd name="connsiteY5" fmla="*/ 1035597 h 1613595"/>
              <a:gd name="connsiteX6" fmla="*/ 0 w 2895600"/>
              <a:gd name="connsiteY6" fmla="*/ 1035597 h 1613595"/>
              <a:gd name="connsiteX7" fmla="*/ 0 w 2895600"/>
              <a:gd name="connsiteY7" fmla="*/ 577998 h 1613595"/>
              <a:gd name="connsiteX0" fmla="*/ 0 w 2895600"/>
              <a:gd name="connsiteY0" fmla="*/ 577998 h 1613595"/>
              <a:gd name="connsiteX1" fmla="*/ 2198570 w 2895600"/>
              <a:gd name="connsiteY1" fmla="*/ 580111 h 1613595"/>
              <a:gd name="connsiteX2" fmla="*/ 1313938 w 2895600"/>
              <a:gd name="connsiteY2" fmla="*/ 0 h 1613595"/>
              <a:gd name="connsiteX3" fmla="*/ 2895600 w 2895600"/>
              <a:gd name="connsiteY3" fmla="*/ 806798 h 1613595"/>
              <a:gd name="connsiteX4" fmla="*/ 1313938 w 2895600"/>
              <a:gd name="connsiteY4" fmla="*/ 1613595 h 1613595"/>
              <a:gd name="connsiteX5" fmla="*/ 1313938 w 2895600"/>
              <a:gd name="connsiteY5" fmla="*/ 1035597 h 1613595"/>
              <a:gd name="connsiteX6" fmla="*/ 0 w 2895600"/>
              <a:gd name="connsiteY6" fmla="*/ 1035597 h 1613595"/>
              <a:gd name="connsiteX7" fmla="*/ 0 w 2895600"/>
              <a:gd name="connsiteY7" fmla="*/ 577998 h 1613595"/>
              <a:gd name="connsiteX0" fmla="*/ 0 w 2899867"/>
              <a:gd name="connsiteY0" fmla="*/ 532407 h 1613595"/>
              <a:gd name="connsiteX1" fmla="*/ 2202837 w 2899867"/>
              <a:gd name="connsiteY1" fmla="*/ 580111 h 1613595"/>
              <a:gd name="connsiteX2" fmla="*/ 1318205 w 2899867"/>
              <a:gd name="connsiteY2" fmla="*/ 0 h 1613595"/>
              <a:gd name="connsiteX3" fmla="*/ 2899867 w 2899867"/>
              <a:gd name="connsiteY3" fmla="*/ 806798 h 1613595"/>
              <a:gd name="connsiteX4" fmla="*/ 1318205 w 2899867"/>
              <a:gd name="connsiteY4" fmla="*/ 1613595 h 1613595"/>
              <a:gd name="connsiteX5" fmla="*/ 1318205 w 2899867"/>
              <a:gd name="connsiteY5" fmla="*/ 1035597 h 1613595"/>
              <a:gd name="connsiteX6" fmla="*/ 4267 w 2899867"/>
              <a:gd name="connsiteY6" fmla="*/ 1035597 h 1613595"/>
              <a:gd name="connsiteX7" fmla="*/ 0 w 2899867"/>
              <a:gd name="connsiteY7" fmla="*/ 532407 h 1613595"/>
              <a:gd name="connsiteX0" fmla="*/ 0 w 2899867"/>
              <a:gd name="connsiteY0" fmla="*/ 532407 h 1613595"/>
              <a:gd name="connsiteX1" fmla="*/ 2202837 w 2899867"/>
              <a:gd name="connsiteY1" fmla="*/ 580111 h 1613595"/>
              <a:gd name="connsiteX2" fmla="*/ 1318205 w 2899867"/>
              <a:gd name="connsiteY2" fmla="*/ 0 h 1613595"/>
              <a:gd name="connsiteX3" fmla="*/ 2899867 w 2899867"/>
              <a:gd name="connsiteY3" fmla="*/ 806798 h 1613595"/>
              <a:gd name="connsiteX4" fmla="*/ 1318205 w 2899867"/>
              <a:gd name="connsiteY4" fmla="*/ 1613595 h 1613595"/>
              <a:gd name="connsiteX5" fmla="*/ 1318205 w 2899867"/>
              <a:gd name="connsiteY5" fmla="*/ 1035597 h 1613595"/>
              <a:gd name="connsiteX6" fmla="*/ 4267 w 2899867"/>
              <a:gd name="connsiteY6" fmla="*/ 1035597 h 1613595"/>
              <a:gd name="connsiteX7" fmla="*/ 0 w 2899867"/>
              <a:gd name="connsiteY7" fmla="*/ 532407 h 1613595"/>
              <a:gd name="connsiteX0" fmla="*/ 0 w 2899867"/>
              <a:gd name="connsiteY0" fmla="*/ 532407 h 1613595"/>
              <a:gd name="connsiteX1" fmla="*/ 2202837 w 2899867"/>
              <a:gd name="connsiteY1" fmla="*/ 580111 h 1613595"/>
              <a:gd name="connsiteX2" fmla="*/ 1318205 w 2899867"/>
              <a:gd name="connsiteY2" fmla="*/ 0 h 1613595"/>
              <a:gd name="connsiteX3" fmla="*/ 2899867 w 2899867"/>
              <a:gd name="connsiteY3" fmla="*/ 806798 h 1613595"/>
              <a:gd name="connsiteX4" fmla="*/ 1318205 w 2899867"/>
              <a:gd name="connsiteY4" fmla="*/ 1613595 h 1613595"/>
              <a:gd name="connsiteX5" fmla="*/ 2118048 w 2899867"/>
              <a:gd name="connsiteY5" fmla="*/ 812154 h 1613595"/>
              <a:gd name="connsiteX6" fmla="*/ 4267 w 2899867"/>
              <a:gd name="connsiteY6" fmla="*/ 1035597 h 1613595"/>
              <a:gd name="connsiteX7" fmla="*/ 0 w 2899867"/>
              <a:gd name="connsiteY7" fmla="*/ 532407 h 1613595"/>
              <a:gd name="connsiteX0" fmla="*/ 0 w 2899867"/>
              <a:gd name="connsiteY0" fmla="*/ 532407 h 1613595"/>
              <a:gd name="connsiteX1" fmla="*/ 2202837 w 2899867"/>
              <a:gd name="connsiteY1" fmla="*/ 580111 h 1613595"/>
              <a:gd name="connsiteX2" fmla="*/ 1318205 w 2899867"/>
              <a:gd name="connsiteY2" fmla="*/ 0 h 1613595"/>
              <a:gd name="connsiteX3" fmla="*/ 2899867 w 2899867"/>
              <a:gd name="connsiteY3" fmla="*/ 806798 h 1613595"/>
              <a:gd name="connsiteX4" fmla="*/ 1318205 w 2899867"/>
              <a:gd name="connsiteY4" fmla="*/ 1613595 h 1613595"/>
              <a:gd name="connsiteX5" fmla="*/ 2118048 w 2899867"/>
              <a:gd name="connsiteY5" fmla="*/ 812154 h 1613595"/>
              <a:gd name="connsiteX6" fmla="*/ 4267 w 2899867"/>
              <a:gd name="connsiteY6" fmla="*/ 1035597 h 1613595"/>
              <a:gd name="connsiteX7" fmla="*/ 0 w 2899867"/>
              <a:gd name="connsiteY7" fmla="*/ 532407 h 1613595"/>
              <a:gd name="connsiteX0" fmla="*/ 0 w 2899867"/>
              <a:gd name="connsiteY0" fmla="*/ 532407 h 1613595"/>
              <a:gd name="connsiteX1" fmla="*/ 2202837 w 2899867"/>
              <a:gd name="connsiteY1" fmla="*/ 580111 h 1613595"/>
              <a:gd name="connsiteX2" fmla="*/ 1318205 w 2899867"/>
              <a:gd name="connsiteY2" fmla="*/ 0 h 1613595"/>
              <a:gd name="connsiteX3" fmla="*/ 2899867 w 2899867"/>
              <a:gd name="connsiteY3" fmla="*/ 806798 h 1613595"/>
              <a:gd name="connsiteX4" fmla="*/ 1318205 w 2899867"/>
              <a:gd name="connsiteY4" fmla="*/ 1613595 h 1613595"/>
              <a:gd name="connsiteX5" fmla="*/ 2118048 w 2899867"/>
              <a:gd name="connsiteY5" fmla="*/ 812154 h 1613595"/>
              <a:gd name="connsiteX6" fmla="*/ 33861 w 2899867"/>
              <a:gd name="connsiteY6" fmla="*/ 1011601 h 1613595"/>
              <a:gd name="connsiteX7" fmla="*/ 0 w 2899867"/>
              <a:gd name="connsiteY7" fmla="*/ 532407 h 1613595"/>
              <a:gd name="connsiteX0" fmla="*/ 0 w 2899867"/>
              <a:gd name="connsiteY0" fmla="*/ 532407 h 1613595"/>
              <a:gd name="connsiteX1" fmla="*/ 2202837 w 2899867"/>
              <a:gd name="connsiteY1" fmla="*/ 580111 h 1613595"/>
              <a:gd name="connsiteX2" fmla="*/ 1318205 w 2899867"/>
              <a:gd name="connsiteY2" fmla="*/ 0 h 1613595"/>
              <a:gd name="connsiteX3" fmla="*/ 2899867 w 2899867"/>
              <a:gd name="connsiteY3" fmla="*/ 806798 h 1613595"/>
              <a:gd name="connsiteX4" fmla="*/ 1318205 w 2899867"/>
              <a:gd name="connsiteY4" fmla="*/ 1613595 h 1613595"/>
              <a:gd name="connsiteX5" fmla="*/ 2118048 w 2899867"/>
              <a:gd name="connsiteY5" fmla="*/ 812154 h 1613595"/>
              <a:gd name="connsiteX6" fmla="*/ 33861 w 2899867"/>
              <a:gd name="connsiteY6" fmla="*/ 1011601 h 1613595"/>
              <a:gd name="connsiteX7" fmla="*/ 0 w 2899867"/>
              <a:gd name="connsiteY7" fmla="*/ 532407 h 1613595"/>
              <a:gd name="connsiteX0" fmla="*/ 0 w 2899867"/>
              <a:gd name="connsiteY0" fmla="*/ 532407 h 1613595"/>
              <a:gd name="connsiteX1" fmla="*/ 2202837 w 2899867"/>
              <a:gd name="connsiteY1" fmla="*/ 580111 h 1613595"/>
              <a:gd name="connsiteX2" fmla="*/ 1318205 w 2899867"/>
              <a:gd name="connsiteY2" fmla="*/ 0 h 1613595"/>
              <a:gd name="connsiteX3" fmla="*/ 2899867 w 2899867"/>
              <a:gd name="connsiteY3" fmla="*/ 806798 h 1613595"/>
              <a:gd name="connsiteX4" fmla="*/ 1318205 w 2899867"/>
              <a:gd name="connsiteY4" fmla="*/ 1613595 h 1613595"/>
              <a:gd name="connsiteX5" fmla="*/ 2118048 w 2899867"/>
              <a:gd name="connsiteY5" fmla="*/ 812154 h 1613595"/>
              <a:gd name="connsiteX6" fmla="*/ 33861 w 2899867"/>
              <a:gd name="connsiteY6" fmla="*/ 1011601 h 1613595"/>
              <a:gd name="connsiteX7" fmla="*/ 0 w 2899867"/>
              <a:gd name="connsiteY7" fmla="*/ 532407 h 1613595"/>
              <a:gd name="connsiteX0" fmla="*/ 0 w 2899867"/>
              <a:gd name="connsiteY0" fmla="*/ 620841 h 1702029"/>
              <a:gd name="connsiteX1" fmla="*/ 2259088 w 2899867"/>
              <a:gd name="connsiteY1" fmla="*/ 475780 h 1702029"/>
              <a:gd name="connsiteX2" fmla="*/ 1318205 w 2899867"/>
              <a:gd name="connsiteY2" fmla="*/ 88434 h 1702029"/>
              <a:gd name="connsiteX3" fmla="*/ 2899867 w 2899867"/>
              <a:gd name="connsiteY3" fmla="*/ 895232 h 1702029"/>
              <a:gd name="connsiteX4" fmla="*/ 1318205 w 2899867"/>
              <a:gd name="connsiteY4" fmla="*/ 1702029 h 1702029"/>
              <a:gd name="connsiteX5" fmla="*/ 2118048 w 2899867"/>
              <a:gd name="connsiteY5" fmla="*/ 900588 h 1702029"/>
              <a:gd name="connsiteX6" fmla="*/ 33861 w 2899867"/>
              <a:gd name="connsiteY6" fmla="*/ 1100035 h 1702029"/>
              <a:gd name="connsiteX7" fmla="*/ 0 w 2899867"/>
              <a:gd name="connsiteY7" fmla="*/ 620841 h 1702029"/>
              <a:gd name="connsiteX0" fmla="*/ 0 w 2899867"/>
              <a:gd name="connsiteY0" fmla="*/ 620841 h 1702029"/>
              <a:gd name="connsiteX1" fmla="*/ 2259088 w 2899867"/>
              <a:gd name="connsiteY1" fmla="*/ 475780 h 1702029"/>
              <a:gd name="connsiteX2" fmla="*/ 2218835 w 2899867"/>
              <a:gd name="connsiteY2" fmla="*/ 110276 h 1702029"/>
              <a:gd name="connsiteX3" fmla="*/ 2899867 w 2899867"/>
              <a:gd name="connsiteY3" fmla="*/ 895232 h 1702029"/>
              <a:gd name="connsiteX4" fmla="*/ 1318205 w 2899867"/>
              <a:gd name="connsiteY4" fmla="*/ 1702029 h 1702029"/>
              <a:gd name="connsiteX5" fmla="*/ 2118048 w 2899867"/>
              <a:gd name="connsiteY5" fmla="*/ 900588 h 1702029"/>
              <a:gd name="connsiteX6" fmla="*/ 33861 w 2899867"/>
              <a:gd name="connsiteY6" fmla="*/ 1100035 h 1702029"/>
              <a:gd name="connsiteX7" fmla="*/ 0 w 2899867"/>
              <a:gd name="connsiteY7" fmla="*/ 620841 h 1702029"/>
              <a:gd name="connsiteX0" fmla="*/ 0 w 2899867"/>
              <a:gd name="connsiteY0" fmla="*/ 620841 h 1248503"/>
              <a:gd name="connsiteX1" fmla="*/ 2259088 w 2899867"/>
              <a:gd name="connsiteY1" fmla="*/ 475780 h 1248503"/>
              <a:gd name="connsiteX2" fmla="*/ 2218835 w 2899867"/>
              <a:gd name="connsiteY2" fmla="*/ 110276 h 1248503"/>
              <a:gd name="connsiteX3" fmla="*/ 2899867 w 2899867"/>
              <a:gd name="connsiteY3" fmla="*/ 895232 h 1248503"/>
              <a:gd name="connsiteX4" fmla="*/ 1817034 w 2899867"/>
              <a:gd name="connsiteY4" fmla="*/ 1248503 h 1248503"/>
              <a:gd name="connsiteX5" fmla="*/ 2118048 w 2899867"/>
              <a:gd name="connsiteY5" fmla="*/ 900588 h 1248503"/>
              <a:gd name="connsiteX6" fmla="*/ 33861 w 2899867"/>
              <a:gd name="connsiteY6" fmla="*/ 1100035 h 1248503"/>
              <a:gd name="connsiteX7" fmla="*/ 0 w 2899867"/>
              <a:gd name="connsiteY7" fmla="*/ 620841 h 1248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99867" h="1248503">
                <a:moveTo>
                  <a:pt x="0" y="620841"/>
                </a:moveTo>
                <a:cubicBezTo>
                  <a:pt x="356122" y="338408"/>
                  <a:pt x="656773" y="-536713"/>
                  <a:pt x="2259088" y="475780"/>
                </a:cubicBezTo>
                <a:lnTo>
                  <a:pt x="2218835" y="110276"/>
                </a:lnTo>
                <a:lnTo>
                  <a:pt x="2899867" y="895232"/>
                </a:lnTo>
                <a:lnTo>
                  <a:pt x="1817034" y="1248503"/>
                </a:lnTo>
                <a:lnTo>
                  <a:pt x="2118048" y="900588"/>
                </a:lnTo>
                <a:cubicBezTo>
                  <a:pt x="738887" y="-260149"/>
                  <a:pt x="72189" y="1353241"/>
                  <a:pt x="33861" y="1100035"/>
                </a:cubicBezTo>
                <a:cubicBezTo>
                  <a:pt x="32439" y="932305"/>
                  <a:pt x="1422" y="788571"/>
                  <a:pt x="0" y="62084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0070C0"/>
              </a:gs>
              <a:gs pos="30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</a:gsLst>
            <a:lin ang="5400000" scaled="1"/>
          </a:gra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tabLst>
                <a:tab pos="282575" algn="l"/>
              </a:tabLst>
              <a:defRPr/>
            </a:pPr>
            <a:endParaRPr lang="en-US" sz="1200" b="1" dirty="0">
              <a:solidFill>
                <a:srgbClr val="EBFFD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 rot="18482354">
            <a:off x="4928590" y="3019074"/>
            <a:ext cx="1706563" cy="43000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0070C0"/>
              </a:gs>
              <a:gs pos="30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Success Strategy</a:t>
            </a:r>
          </a:p>
        </p:txBody>
      </p:sp>
    </p:spTree>
    <p:extLst>
      <p:ext uri="{BB962C8B-B14F-4D97-AF65-F5344CB8AC3E}">
        <p14:creationId xmlns:p14="http://schemas.microsoft.com/office/powerpoint/2010/main" val="279269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304800"/>
            <a:ext cx="7086600" cy="9144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dirty="0" smtClean="0"/>
              <a:t>Be Unique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490538" y="2538413"/>
            <a:ext cx="2786062" cy="37465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0070C0"/>
              </a:gs>
              <a:gs pos="30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</a:gsLst>
            <a:lin ang="5400000" scaled="1"/>
          </a:gra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tabLst>
                <a:tab pos="282575" algn="l"/>
              </a:tabLst>
              <a:defRPr/>
            </a:pPr>
            <a:r>
              <a:rPr lang="en-US" sz="16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What you want next?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977900" y="2170113"/>
            <a:ext cx="3060700" cy="37465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0070C0"/>
              </a:gs>
              <a:gs pos="30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</a:gsLst>
            <a:lin ang="5400000" scaled="1"/>
          </a:gra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tabLst>
                <a:tab pos="282575" algn="l"/>
              </a:tabLst>
              <a:defRPr/>
            </a:pPr>
            <a:r>
              <a:rPr lang="en-US" sz="16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The point of the Resume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587500" y="1801813"/>
            <a:ext cx="3365500" cy="37465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0070C0"/>
              </a:gs>
              <a:gs pos="30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</a:gsLst>
            <a:lin ang="5400000" scaled="1"/>
          </a:gra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tabLst>
                <a:tab pos="282575" algn="l"/>
              </a:tabLst>
              <a:defRPr/>
            </a:pPr>
            <a:r>
              <a:rPr lang="en-US" sz="16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What the employer wants?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090738" y="1431925"/>
            <a:ext cx="3243262" cy="37465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0070C0"/>
              </a:gs>
              <a:gs pos="30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</a:gsLst>
            <a:lin ang="5400000" scaled="1"/>
          </a:gra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tabLst>
                <a:tab pos="282575" algn="l"/>
              </a:tabLst>
              <a:defRPr/>
            </a:pPr>
            <a:r>
              <a:rPr lang="en-US" sz="16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Good presentation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7625" y="2901950"/>
            <a:ext cx="2757488" cy="37465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0070C0"/>
              </a:gs>
              <a:gs pos="30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</a:gsLst>
            <a:lin ang="5400000" scaled="1"/>
          </a:gra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None/>
              <a:defRPr/>
            </a:pPr>
            <a:r>
              <a:rPr lang="en-US" sz="16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Be unique</a:t>
            </a:r>
          </a:p>
        </p:txBody>
      </p:sp>
      <p:sp>
        <p:nvSpPr>
          <p:cNvPr id="8" name="Right Arrow 2"/>
          <p:cNvSpPr/>
          <p:nvPr/>
        </p:nvSpPr>
        <p:spPr>
          <a:xfrm rot="18542208">
            <a:off x="3602307" y="2635224"/>
            <a:ext cx="2108200" cy="623888"/>
          </a:xfrm>
          <a:custGeom>
            <a:avLst/>
            <a:gdLst>
              <a:gd name="connsiteX0" fmla="*/ 0 w 2895600"/>
              <a:gd name="connsiteY0" fmla="*/ 577998 h 1613595"/>
              <a:gd name="connsiteX1" fmla="*/ 1313938 w 2895600"/>
              <a:gd name="connsiteY1" fmla="*/ 577998 h 1613595"/>
              <a:gd name="connsiteX2" fmla="*/ 1313938 w 2895600"/>
              <a:gd name="connsiteY2" fmla="*/ 0 h 1613595"/>
              <a:gd name="connsiteX3" fmla="*/ 2895600 w 2895600"/>
              <a:gd name="connsiteY3" fmla="*/ 806798 h 1613595"/>
              <a:gd name="connsiteX4" fmla="*/ 1313938 w 2895600"/>
              <a:gd name="connsiteY4" fmla="*/ 1613595 h 1613595"/>
              <a:gd name="connsiteX5" fmla="*/ 1313938 w 2895600"/>
              <a:gd name="connsiteY5" fmla="*/ 1035597 h 1613595"/>
              <a:gd name="connsiteX6" fmla="*/ 0 w 2895600"/>
              <a:gd name="connsiteY6" fmla="*/ 1035597 h 1613595"/>
              <a:gd name="connsiteX7" fmla="*/ 0 w 2895600"/>
              <a:gd name="connsiteY7" fmla="*/ 577998 h 1613595"/>
              <a:gd name="connsiteX0" fmla="*/ 0 w 2895600"/>
              <a:gd name="connsiteY0" fmla="*/ 577998 h 1613595"/>
              <a:gd name="connsiteX1" fmla="*/ 2198570 w 2895600"/>
              <a:gd name="connsiteY1" fmla="*/ 580111 h 1613595"/>
              <a:gd name="connsiteX2" fmla="*/ 1313938 w 2895600"/>
              <a:gd name="connsiteY2" fmla="*/ 0 h 1613595"/>
              <a:gd name="connsiteX3" fmla="*/ 2895600 w 2895600"/>
              <a:gd name="connsiteY3" fmla="*/ 806798 h 1613595"/>
              <a:gd name="connsiteX4" fmla="*/ 1313938 w 2895600"/>
              <a:gd name="connsiteY4" fmla="*/ 1613595 h 1613595"/>
              <a:gd name="connsiteX5" fmla="*/ 1313938 w 2895600"/>
              <a:gd name="connsiteY5" fmla="*/ 1035597 h 1613595"/>
              <a:gd name="connsiteX6" fmla="*/ 0 w 2895600"/>
              <a:gd name="connsiteY6" fmla="*/ 1035597 h 1613595"/>
              <a:gd name="connsiteX7" fmla="*/ 0 w 2895600"/>
              <a:gd name="connsiteY7" fmla="*/ 577998 h 1613595"/>
              <a:gd name="connsiteX0" fmla="*/ 0 w 2895600"/>
              <a:gd name="connsiteY0" fmla="*/ 577998 h 1613595"/>
              <a:gd name="connsiteX1" fmla="*/ 2198570 w 2895600"/>
              <a:gd name="connsiteY1" fmla="*/ 580111 h 1613595"/>
              <a:gd name="connsiteX2" fmla="*/ 1313938 w 2895600"/>
              <a:gd name="connsiteY2" fmla="*/ 0 h 1613595"/>
              <a:gd name="connsiteX3" fmla="*/ 2895600 w 2895600"/>
              <a:gd name="connsiteY3" fmla="*/ 806798 h 1613595"/>
              <a:gd name="connsiteX4" fmla="*/ 1313938 w 2895600"/>
              <a:gd name="connsiteY4" fmla="*/ 1613595 h 1613595"/>
              <a:gd name="connsiteX5" fmla="*/ 1313938 w 2895600"/>
              <a:gd name="connsiteY5" fmla="*/ 1035597 h 1613595"/>
              <a:gd name="connsiteX6" fmla="*/ 0 w 2895600"/>
              <a:gd name="connsiteY6" fmla="*/ 1035597 h 1613595"/>
              <a:gd name="connsiteX7" fmla="*/ 0 w 2895600"/>
              <a:gd name="connsiteY7" fmla="*/ 577998 h 1613595"/>
              <a:gd name="connsiteX0" fmla="*/ 0 w 2899867"/>
              <a:gd name="connsiteY0" fmla="*/ 532407 h 1613595"/>
              <a:gd name="connsiteX1" fmla="*/ 2202837 w 2899867"/>
              <a:gd name="connsiteY1" fmla="*/ 580111 h 1613595"/>
              <a:gd name="connsiteX2" fmla="*/ 1318205 w 2899867"/>
              <a:gd name="connsiteY2" fmla="*/ 0 h 1613595"/>
              <a:gd name="connsiteX3" fmla="*/ 2899867 w 2899867"/>
              <a:gd name="connsiteY3" fmla="*/ 806798 h 1613595"/>
              <a:gd name="connsiteX4" fmla="*/ 1318205 w 2899867"/>
              <a:gd name="connsiteY4" fmla="*/ 1613595 h 1613595"/>
              <a:gd name="connsiteX5" fmla="*/ 1318205 w 2899867"/>
              <a:gd name="connsiteY5" fmla="*/ 1035597 h 1613595"/>
              <a:gd name="connsiteX6" fmla="*/ 4267 w 2899867"/>
              <a:gd name="connsiteY6" fmla="*/ 1035597 h 1613595"/>
              <a:gd name="connsiteX7" fmla="*/ 0 w 2899867"/>
              <a:gd name="connsiteY7" fmla="*/ 532407 h 1613595"/>
              <a:gd name="connsiteX0" fmla="*/ 0 w 2899867"/>
              <a:gd name="connsiteY0" fmla="*/ 532407 h 1613595"/>
              <a:gd name="connsiteX1" fmla="*/ 2202837 w 2899867"/>
              <a:gd name="connsiteY1" fmla="*/ 580111 h 1613595"/>
              <a:gd name="connsiteX2" fmla="*/ 1318205 w 2899867"/>
              <a:gd name="connsiteY2" fmla="*/ 0 h 1613595"/>
              <a:gd name="connsiteX3" fmla="*/ 2899867 w 2899867"/>
              <a:gd name="connsiteY3" fmla="*/ 806798 h 1613595"/>
              <a:gd name="connsiteX4" fmla="*/ 1318205 w 2899867"/>
              <a:gd name="connsiteY4" fmla="*/ 1613595 h 1613595"/>
              <a:gd name="connsiteX5" fmla="*/ 1318205 w 2899867"/>
              <a:gd name="connsiteY5" fmla="*/ 1035597 h 1613595"/>
              <a:gd name="connsiteX6" fmla="*/ 4267 w 2899867"/>
              <a:gd name="connsiteY6" fmla="*/ 1035597 h 1613595"/>
              <a:gd name="connsiteX7" fmla="*/ 0 w 2899867"/>
              <a:gd name="connsiteY7" fmla="*/ 532407 h 1613595"/>
              <a:gd name="connsiteX0" fmla="*/ 0 w 2899867"/>
              <a:gd name="connsiteY0" fmla="*/ 532407 h 1613595"/>
              <a:gd name="connsiteX1" fmla="*/ 2202837 w 2899867"/>
              <a:gd name="connsiteY1" fmla="*/ 580111 h 1613595"/>
              <a:gd name="connsiteX2" fmla="*/ 1318205 w 2899867"/>
              <a:gd name="connsiteY2" fmla="*/ 0 h 1613595"/>
              <a:gd name="connsiteX3" fmla="*/ 2899867 w 2899867"/>
              <a:gd name="connsiteY3" fmla="*/ 806798 h 1613595"/>
              <a:gd name="connsiteX4" fmla="*/ 1318205 w 2899867"/>
              <a:gd name="connsiteY4" fmla="*/ 1613595 h 1613595"/>
              <a:gd name="connsiteX5" fmla="*/ 2118048 w 2899867"/>
              <a:gd name="connsiteY5" fmla="*/ 812154 h 1613595"/>
              <a:gd name="connsiteX6" fmla="*/ 4267 w 2899867"/>
              <a:gd name="connsiteY6" fmla="*/ 1035597 h 1613595"/>
              <a:gd name="connsiteX7" fmla="*/ 0 w 2899867"/>
              <a:gd name="connsiteY7" fmla="*/ 532407 h 1613595"/>
              <a:gd name="connsiteX0" fmla="*/ 0 w 2899867"/>
              <a:gd name="connsiteY0" fmla="*/ 532407 h 1613595"/>
              <a:gd name="connsiteX1" fmla="*/ 2202837 w 2899867"/>
              <a:gd name="connsiteY1" fmla="*/ 580111 h 1613595"/>
              <a:gd name="connsiteX2" fmla="*/ 1318205 w 2899867"/>
              <a:gd name="connsiteY2" fmla="*/ 0 h 1613595"/>
              <a:gd name="connsiteX3" fmla="*/ 2899867 w 2899867"/>
              <a:gd name="connsiteY3" fmla="*/ 806798 h 1613595"/>
              <a:gd name="connsiteX4" fmla="*/ 1318205 w 2899867"/>
              <a:gd name="connsiteY4" fmla="*/ 1613595 h 1613595"/>
              <a:gd name="connsiteX5" fmla="*/ 2118048 w 2899867"/>
              <a:gd name="connsiteY5" fmla="*/ 812154 h 1613595"/>
              <a:gd name="connsiteX6" fmla="*/ 4267 w 2899867"/>
              <a:gd name="connsiteY6" fmla="*/ 1035597 h 1613595"/>
              <a:gd name="connsiteX7" fmla="*/ 0 w 2899867"/>
              <a:gd name="connsiteY7" fmla="*/ 532407 h 1613595"/>
              <a:gd name="connsiteX0" fmla="*/ 0 w 2899867"/>
              <a:gd name="connsiteY0" fmla="*/ 532407 h 1613595"/>
              <a:gd name="connsiteX1" fmla="*/ 2202837 w 2899867"/>
              <a:gd name="connsiteY1" fmla="*/ 580111 h 1613595"/>
              <a:gd name="connsiteX2" fmla="*/ 1318205 w 2899867"/>
              <a:gd name="connsiteY2" fmla="*/ 0 h 1613595"/>
              <a:gd name="connsiteX3" fmla="*/ 2899867 w 2899867"/>
              <a:gd name="connsiteY3" fmla="*/ 806798 h 1613595"/>
              <a:gd name="connsiteX4" fmla="*/ 1318205 w 2899867"/>
              <a:gd name="connsiteY4" fmla="*/ 1613595 h 1613595"/>
              <a:gd name="connsiteX5" fmla="*/ 2118048 w 2899867"/>
              <a:gd name="connsiteY5" fmla="*/ 812154 h 1613595"/>
              <a:gd name="connsiteX6" fmla="*/ 33861 w 2899867"/>
              <a:gd name="connsiteY6" fmla="*/ 1011601 h 1613595"/>
              <a:gd name="connsiteX7" fmla="*/ 0 w 2899867"/>
              <a:gd name="connsiteY7" fmla="*/ 532407 h 1613595"/>
              <a:gd name="connsiteX0" fmla="*/ 0 w 2899867"/>
              <a:gd name="connsiteY0" fmla="*/ 532407 h 1613595"/>
              <a:gd name="connsiteX1" fmla="*/ 2202837 w 2899867"/>
              <a:gd name="connsiteY1" fmla="*/ 580111 h 1613595"/>
              <a:gd name="connsiteX2" fmla="*/ 1318205 w 2899867"/>
              <a:gd name="connsiteY2" fmla="*/ 0 h 1613595"/>
              <a:gd name="connsiteX3" fmla="*/ 2899867 w 2899867"/>
              <a:gd name="connsiteY3" fmla="*/ 806798 h 1613595"/>
              <a:gd name="connsiteX4" fmla="*/ 1318205 w 2899867"/>
              <a:gd name="connsiteY4" fmla="*/ 1613595 h 1613595"/>
              <a:gd name="connsiteX5" fmla="*/ 2118048 w 2899867"/>
              <a:gd name="connsiteY5" fmla="*/ 812154 h 1613595"/>
              <a:gd name="connsiteX6" fmla="*/ 33861 w 2899867"/>
              <a:gd name="connsiteY6" fmla="*/ 1011601 h 1613595"/>
              <a:gd name="connsiteX7" fmla="*/ 0 w 2899867"/>
              <a:gd name="connsiteY7" fmla="*/ 532407 h 1613595"/>
              <a:gd name="connsiteX0" fmla="*/ 0 w 2899867"/>
              <a:gd name="connsiteY0" fmla="*/ 532407 h 1613595"/>
              <a:gd name="connsiteX1" fmla="*/ 2202837 w 2899867"/>
              <a:gd name="connsiteY1" fmla="*/ 580111 h 1613595"/>
              <a:gd name="connsiteX2" fmla="*/ 1318205 w 2899867"/>
              <a:gd name="connsiteY2" fmla="*/ 0 h 1613595"/>
              <a:gd name="connsiteX3" fmla="*/ 2899867 w 2899867"/>
              <a:gd name="connsiteY3" fmla="*/ 806798 h 1613595"/>
              <a:gd name="connsiteX4" fmla="*/ 1318205 w 2899867"/>
              <a:gd name="connsiteY4" fmla="*/ 1613595 h 1613595"/>
              <a:gd name="connsiteX5" fmla="*/ 2118048 w 2899867"/>
              <a:gd name="connsiteY5" fmla="*/ 812154 h 1613595"/>
              <a:gd name="connsiteX6" fmla="*/ 33861 w 2899867"/>
              <a:gd name="connsiteY6" fmla="*/ 1011601 h 1613595"/>
              <a:gd name="connsiteX7" fmla="*/ 0 w 2899867"/>
              <a:gd name="connsiteY7" fmla="*/ 532407 h 1613595"/>
              <a:gd name="connsiteX0" fmla="*/ 0 w 2899867"/>
              <a:gd name="connsiteY0" fmla="*/ 620841 h 1702029"/>
              <a:gd name="connsiteX1" fmla="*/ 2259088 w 2899867"/>
              <a:gd name="connsiteY1" fmla="*/ 475780 h 1702029"/>
              <a:gd name="connsiteX2" fmla="*/ 1318205 w 2899867"/>
              <a:gd name="connsiteY2" fmla="*/ 88434 h 1702029"/>
              <a:gd name="connsiteX3" fmla="*/ 2899867 w 2899867"/>
              <a:gd name="connsiteY3" fmla="*/ 895232 h 1702029"/>
              <a:gd name="connsiteX4" fmla="*/ 1318205 w 2899867"/>
              <a:gd name="connsiteY4" fmla="*/ 1702029 h 1702029"/>
              <a:gd name="connsiteX5" fmla="*/ 2118048 w 2899867"/>
              <a:gd name="connsiteY5" fmla="*/ 900588 h 1702029"/>
              <a:gd name="connsiteX6" fmla="*/ 33861 w 2899867"/>
              <a:gd name="connsiteY6" fmla="*/ 1100035 h 1702029"/>
              <a:gd name="connsiteX7" fmla="*/ 0 w 2899867"/>
              <a:gd name="connsiteY7" fmla="*/ 620841 h 1702029"/>
              <a:gd name="connsiteX0" fmla="*/ 0 w 2899867"/>
              <a:gd name="connsiteY0" fmla="*/ 620841 h 1702029"/>
              <a:gd name="connsiteX1" fmla="*/ 2259088 w 2899867"/>
              <a:gd name="connsiteY1" fmla="*/ 475780 h 1702029"/>
              <a:gd name="connsiteX2" fmla="*/ 2218835 w 2899867"/>
              <a:gd name="connsiteY2" fmla="*/ 110276 h 1702029"/>
              <a:gd name="connsiteX3" fmla="*/ 2899867 w 2899867"/>
              <a:gd name="connsiteY3" fmla="*/ 895232 h 1702029"/>
              <a:gd name="connsiteX4" fmla="*/ 1318205 w 2899867"/>
              <a:gd name="connsiteY4" fmla="*/ 1702029 h 1702029"/>
              <a:gd name="connsiteX5" fmla="*/ 2118048 w 2899867"/>
              <a:gd name="connsiteY5" fmla="*/ 900588 h 1702029"/>
              <a:gd name="connsiteX6" fmla="*/ 33861 w 2899867"/>
              <a:gd name="connsiteY6" fmla="*/ 1100035 h 1702029"/>
              <a:gd name="connsiteX7" fmla="*/ 0 w 2899867"/>
              <a:gd name="connsiteY7" fmla="*/ 620841 h 1702029"/>
              <a:gd name="connsiteX0" fmla="*/ 0 w 2899867"/>
              <a:gd name="connsiteY0" fmla="*/ 620841 h 1248503"/>
              <a:gd name="connsiteX1" fmla="*/ 2259088 w 2899867"/>
              <a:gd name="connsiteY1" fmla="*/ 475780 h 1248503"/>
              <a:gd name="connsiteX2" fmla="*/ 2218835 w 2899867"/>
              <a:gd name="connsiteY2" fmla="*/ 110276 h 1248503"/>
              <a:gd name="connsiteX3" fmla="*/ 2899867 w 2899867"/>
              <a:gd name="connsiteY3" fmla="*/ 895232 h 1248503"/>
              <a:gd name="connsiteX4" fmla="*/ 1817034 w 2899867"/>
              <a:gd name="connsiteY4" fmla="*/ 1248503 h 1248503"/>
              <a:gd name="connsiteX5" fmla="*/ 2118048 w 2899867"/>
              <a:gd name="connsiteY5" fmla="*/ 900588 h 1248503"/>
              <a:gd name="connsiteX6" fmla="*/ 33861 w 2899867"/>
              <a:gd name="connsiteY6" fmla="*/ 1100035 h 1248503"/>
              <a:gd name="connsiteX7" fmla="*/ 0 w 2899867"/>
              <a:gd name="connsiteY7" fmla="*/ 620841 h 1248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99867" h="1248503">
                <a:moveTo>
                  <a:pt x="0" y="620841"/>
                </a:moveTo>
                <a:cubicBezTo>
                  <a:pt x="356122" y="338408"/>
                  <a:pt x="656773" y="-536713"/>
                  <a:pt x="2259088" y="475780"/>
                </a:cubicBezTo>
                <a:lnTo>
                  <a:pt x="2218835" y="110276"/>
                </a:lnTo>
                <a:lnTo>
                  <a:pt x="2899867" y="895232"/>
                </a:lnTo>
                <a:lnTo>
                  <a:pt x="1817034" y="1248503"/>
                </a:lnTo>
                <a:lnTo>
                  <a:pt x="2118048" y="900588"/>
                </a:lnTo>
                <a:cubicBezTo>
                  <a:pt x="738887" y="-260149"/>
                  <a:pt x="72189" y="1353241"/>
                  <a:pt x="33861" y="1100035"/>
                </a:cubicBezTo>
                <a:cubicBezTo>
                  <a:pt x="32439" y="932305"/>
                  <a:pt x="1422" y="788571"/>
                  <a:pt x="0" y="62084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0070C0"/>
              </a:gs>
              <a:gs pos="30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</a:gsLst>
            <a:lin ang="5400000" scaled="1"/>
          </a:gra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tabLst>
                <a:tab pos="282575" algn="l"/>
              </a:tabLst>
              <a:defRPr/>
            </a:pPr>
            <a:endParaRPr lang="en-US" sz="1200" b="1" dirty="0">
              <a:solidFill>
                <a:srgbClr val="EBFFD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 rot="18482354">
            <a:off x="4322253" y="3214567"/>
            <a:ext cx="1706563" cy="52031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0070C0"/>
              </a:gs>
              <a:gs pos="30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Success Strategy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5943600" y="1849582"/>
            <a:ext cx="2798460" cy="96981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0070C0"/>
              </a:gs>
              <a:gs pos="30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</a:gsLst>
            <a:lin ang="5400000" scaled="1"/>
          </a:gradFill>
        </p:spPr>
        <p:txBody>
          <a:bodyPr>
            <a:spAutoFit/>
          </a:bodyPr>
          <a:lstStyle>
            <a:lvl1pPr marL="282575" indent="-282575" algn="l" rtl="0" eaLnBrk="1" fontAlgn="base" hangingPunct="1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Char char=""/>
              <a:tabLst>
                <a:tab pos="282575" algn="l"/>
              </a:tabLst>
              <a:defRPr sz="3200" b="1" kern="120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30238" indent="-273050" algn="l" rtl="0" eaLnBrk="1" fontAlgn="base" hangingPunct="1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8FD600"/>
              </a:buClr>
              <a:buFont typeface="Wingdings 2" pitchFamily="18" charset="2"/>
              <a:buChar char=""/>
              <a:defRPr sz="3000" b="1" kern="120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22338" indent="-273050" algn="l" rtl="0" eaLnBrk="1" fontAlgn="base" hangingPunct="1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FFAD9F"/>
              </a:buClr>
              <a:buFont typeface="Wingdings 2" pitchFamily="18" charset="2"/>
              <a:buChar char=""/>
              <a:defRPr sz="2800" b="1" kern="1200">
                <a:solidFill>
                  <a:srgbClr val="F5FF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187450" indent="-228600" algn="l" rtl="0" eaLnBrk="1" fontAlgn="base" hangingPunct="1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FACF82"/>
              </a:buClr>
              <a:buFont typeface="Wingdings 2" pitchFamily="18" charset="2"/>
              <a:buChar char=""/>
              <a:defRPr sz="2600" b="1" kern="120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425575" indent="-228600" algn="l" rtl="0" eaLnBrk="1" fontAlgn="base" hangingPunct="1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46A6BD"/>
              </a:buClr>
              <a:buFont typeface="Wingdings 2" pitchFamily="18" charset="2"/>
              <a:buChar char=""/>
              <a:defRPr sz="2400" b="1" kern="120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673352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1096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1408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22576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  <a:defRPr/>
            </a:pPr>
            <a:r>
              <a:rPr lang="en-US" sz="2400" dirty="0" smtClean="0"/>
              <a:t>Don't </a:t>
            </a:r>
            <a:br>
              <a:rPr lang="en-US" sz="2400" dirty="0" smtClean="0"/>
            </a:b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copy paste</a:t>
            </a:r>
            <a:endParaRPr lang="en-US" sz="24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1" name="Picture 2" descr="http://cdnimg.visualizeus.com/thumbs/67/69/copy,copy,paste,funny,geek,geeky,paste-6769cd23d8cd5ffb494aa3899564be34_h.jpg"/>
          <p:cNvPicPr>
            <a:picLocks noChangeAspect="1" noChangeArrowheads="1"/>
          </p:cNvPicPr>
          <p:nvPr/>
        </p:nvPicPr>
        <p:blipFill>
          <a:blip r:embed="rId2" cstate="screen">
            <a:extLst/>
          </a:blip>
          <a:srcRect/>
          <a:stretch>
            <a:fillRect/>
          </a:stretch>
        </p:blipFill>
        <p:spPr bwMode="auto">
          <a:xfrm>
            <a:off x="5805214" y="3539272"/>
            <a:ext cx="2923614" cy="1947128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0070C0"/>
              </a:gs>
              <a:gs pos="30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</a:gsLst>
            <a:lin ang="5400000" scaled="1"/>
          </a:gradFill>
          <a:ln>
            <a:solidFill>
              <a:schemeClr val="accent5">
                <a:lumMod val="60000"/>
                <a:lumOff val="40000"/>
              </a:schemeClr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408690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8600" y="304800"/>
            <a:ext cx="7086600" cy="9144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dirty="0" smtClean="0"/>
              <a:t>Be Unique</a:t>
            </a:r>
            <a:endParaRPr lang="en-US" dirty="0"/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457200" y="4114800"/>
            <a:ext cx="4113213" cy="57943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0070C0"/>
              </a:gs>
              <a:gs pos="30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</a:gsLst>
            <a:lin ang="5400000" scaled="1"/>
          </a:gradFill>
        </p:spPr>
        <p:txBody>
          <a:bodyPr wrap="square"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smtClean="0"/>
              <a:t>Show </a:t>
            </a:r>
            <a:r>
              <a:rPr lang="en-US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creativeness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66738" y="2325688"/>
            <a:ext cx="2709862" cy="37465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0070C0"/>
              </a:gs>
              <a:gs pos="30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</a:gsLst>
            <a:lin ang="5400000" scaled="1"/>
          </a:gra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tabLst>
                <a:tab pos="282575" algn="l"/>
              </a:tabLst>
              <a:defRPr/>
            </a:pPr>
            <a:r>
              <a:rPr lang="en-US" sz="16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What you want next?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054100" y="1957388"/>
            <a:ext cx="3060700" cy="37465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0070C0"/>
              </a:gs>
              <a:gs pos="30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</a:gsLst>
            <a:lin ang="5400000" scaled="1"/>
          </a:gra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tabLst>
                <a:tab pos="282575" algn="l"/>
              </a:tabLst>
              <a:defRPr/>
            </a:pPr>
            <a:r>
              <a:rPr lang="en-US" sz="16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The point of the Resume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663700" y="1589088"/>
            <a:ext cx="3365500" cy="37465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0070C0"/>
              </a:gs>
              <a:gs pos="30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</a:gsLst>
            <a:lin ang="5400000" scaled="1"/>
          </a:gra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tabLst>
                <a:tab pos="282575" algn="l"/>
              </a:tabLst>
              <a:defRPr/>
            </a:pPr>
            <a:r>
              <a:rPr lang="en-US" sz="16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What the employer wants?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166938" y="1219200"/>
            <a:ext cx="3243262" cy="37465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0070C0"/>
              </a:gs>
              <a:gs pos="30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</a:gsLst>
            <a:lin ang="5400000" scaled="1"/>
          </a:gra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tabLst>
                <a:tab pos="282575" algn="l"/>
              </a:tabLst>
              <a:defRPr/>
            </a:pPr>
            <a:r>
              <a:rPr lang="en-US" sz="16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Good presentation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23825" y="2689225"/>
            <a:ext cx="2757488" cy="37465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0070C0"/>
              </a:gs>
              <a:gs pos="30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</a:gsLst>
            <a:lin ang="5400000" scaled="1"/>
          </a:gra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None/>
              <a:defRPr/>
            </a:pPr>
            <a:r>
              <a:rPr lang="en-US" sz="16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Be unique</a:t>
            </a:r>
          </a:p>
        </p:txBody>
      </p:sp>
      <p:sp>
        <p:nvSpPr>
          <p:cNvPr id="9" name="Right Arrow 2"/>
          <p:cNvSpPr/>
          <p:nvPr/>
        </p:nvSpPr>
        <p:spPr>
          <a:xfrm rot="18542208">
            <a:off x="3128693" y="2559024"/>
            <a:ext cx="2108200" cy="623888"/>
          </a:xfrm>
          <a:custGeom>
            <a:avLst/>
            <a:gdLst>
              <a:gd name="connsiteX0" fmla="*/ 0 w 2895600"/>
              <a:gd name="connsiteY0" fmla="*/ 577998 h 1613595"/>
              <a:gd name="connsiteX1" fmla="*/ 1313938 w 2895600"/>
              <a:gd name="connsiteY1" fmla="*/ 577998 h 1613595"/>
              <a:gd name="connsiteX2" fmla="*/ 1313938 w 2895600"/>
              <a:gd name="connsiteY2" fmla="*/ 0 h 1613595"/>
              <a:gd name="connsiteX3" fmla="*/ 2895600 w 2895600"/>
              <a:gd name="connsiteY3" fmla="*/ 806798 h 1613595"/>
              <a:gd name="connsiteX4" fmla="*/ 1313938 w 2895600"/>
              <a:gd name="connsiteY4" fmla="*/ 1613595 h 1613595"/>
              <a:gd name="connsiteX5" fmla="*/ 1313938 w 2895600"/>
              <a:gd name="connsiteY5" fmla="*/ 1035597 h 1613595"/>
              <a:gd name="connsiteX6" fmla="*/ 0 w 2895600"/>
              <a:gd name="connsiteY6" fmla="*/ 1035597 h 1613595"/>
              <a:gd name="connsiteX7" fmla="*/ 0 w 2895600"/>
              <a:gd name="connsiteY7" fmla="*/ 577998 h 1613595"/>
              <a:gd name="connsiteX0" fmla="*/ 0 w 2895600"/>
              <a:gd name="connsiteY0" fmla="*/ 577998 h 1613595"/>
              <a:gd name="connsiteX1" fmla="*/ 2198570 w 2895600"/>
              <a:gd name="connsiteY1" fmla="*/ 580111 h 1613595"/>
              <a:gd name="connsiteX2" fmla="*/ 1313938 w 2895600"/>
              <a:gd name="connsiteY2" fmla="*/ 0 h 1613595"/>
              <a:gd name="connsiteX3" fmla="*/ 2895600 w 2895600"/>
              <a:gd name="connsiteY3" fmla="*/ 806798 h 1613595"/>
              <a:gd name="connsiteX4" fmla="*/ 1313938 w 2895600"/>
              <a:gd name="connsiteY4" fmla="*/ 1613595 h 1613595"/>
              <a:gd name="connsiteX5" fmla="*/ 1313938 w 2895600"/>
              <a:gd name="connsiteY5" fmla="*/ 1035597 h 1613595"/>
              <a:gd name="connsiteX6" fmla="*/ 0 w 2895600"/>
              <a:gd name="connsiteY6" fmla="*/ 1035597 h 1613595"/>
              <a:gd name="connsiteX7" fmla="*/ 0 w 2895600"/>
              <a:gd name="connsiteY7" fmla="*/ 577998 h 1613595"/>
              <a:gd name="connsiteX0" fmla="*/ 0 w 2895600"/>
              <a:gd name="connsiteY0" fmla="*/ 577998 h 1613595"/>
              <a:gd name="connsiteX1" fmla="*/ 2198570 w 2895600"/>
              <a:gd name="connsiteY1" fmla="*/ 580111 h 1613595"/>
              <a:gd name="connsiteX2" fmla="*/ 1313938 w 2895600"/>
              <a:gd name="connsiteY2" fmla="*/ 0 h 1613595"/>
              <a:gd name="connsiteX3" fmla="*/ 2895600 w 2895600"/>
              <a:gd name="connsiteY3" fmla="*/ 806798 h 1613595"/>
              <a:gd name="connsiteX4" fmla="*/ 1313938 w 2895600"/>
              <a:gd name="connsiteY4" fmla="*/ 1613595 h 1613595"/>
              <a:gd name="connsiteX5" fmla="*/ 1313938 w 2895600"/>
              <a:gd name="connsiteY5" fmla="*/ 1035597 h 1613595"/>
              <a:gd name="connsiteX6" fmla="*/ 0 w 2895600"/>
              <a:gd name="connsiteY6" fmla="*/ 1035597 h 1613595"/>
              <a:gd name="connsiteX7" fmla="*/ 0 w 2895600"/>
              <a:gd name="connsiteY7" fmla="*/ 577998 h 1613595"/>
              <a:gd name="connsiteX0" fmla="*/ 0 w 2899867"/>
              <a:gd name="connsiteY0" fmla="*/ 532407 h 1613595"/>
              <a:gd name="connsiteX1" fmla="*/ 2202837 w 2899867"/>
              <a:gd name="connsiteY1" fmla="*/ 580111 h 1613595"/>
              <a:gd name="connsiteX2" fmla="*/ 1318205 w 2899867"/>
              <a:gd name="connsiteY2" fmla="*/ 0 h 1613595"/>
              <a:gd name="connsiteX3" fmla="*/ 2899867 w 2899867"/>
              <a:gd name="connsiteY3" fmla="*/ 806798 h 1613595"/>
              <a:gd name="connsiteX4" fmla="*/ 1318205 w 2899867"/>
              <a:gd name="connsiteY4" fmla="*/ 1613595 h 1613595"/>
              <a:gd name="connsiteX5" fmla="*/ 1318205 w 2899867"/>
              <a:gd name="connsiteY5" fmla="*/ 1035597 h 1613595"/>
              <a:gd name="connsiteX6" fmla="*/ 4267 w 2899867"/>
              <a:gd name="connsiteY6" fmla="*/ 1035597 h 1613595"/>
              <a:gd name="connsiteX7" fmla="*/ 0 w 2899867"/>
              <a:gd name="connsiteY7" fmla="*/ 532407 h 1613595"/>
              <a:gd name="connsiteX0" fmla="*/ 0 w 2899867"/>
              <a:gd name="connsiteY0" fmla="*/ 532407 h 1613595"/>
              <a:gd name="connsiteX1" fmla="*/ 2202837 w 2899867"/>
              <a:gd name="connsiteY1" fmla="*/ 580111 h 1613595"/>
              <a:gd name="connsiteX2" fmla="*/ 1318205 w 2899867"/>
              <a:gd name="connsiteY2" fmla="*/ 0 h 1613595"/>
              <a:gd name="connsiteX3" fmla="*/ 2899867 w 2899867"/>
              <a:gd name="connsiteY3" fmla="*/ 806798 h 1613595"/>
              <a:gd name="connsiteX4" fmla="*/ 1318205 w 2899867"/>
              <a:gd name="connsiteY4" fmla="*/ 1613595 h 1613595"/>
              <a:gd name="connsiteX5" fmla="*/ 1318205 w 2899867"/>
              <a:gd name="connsiteY5" fmla="*/ 1035597 h 1613595"/>
              <a:gd name="connsiteX6" fmla="*/ 4267 w 2899867"/>
              <a:gd name="connsiteY6" fmla="*/ 1035597 h 1613595"/>
              <a:gd name="connsiteX7" fmla="*/ 0 w 2899867"/>
              <a:gd name="connsiteY7" fmla="*/ 532407 h 1613595"/>
              <a:gd name="connsiteX0" fmla="*/ 0 w 2899867"/>
              <a:gd name="connsiteY0" fmla="*/ 532407 h 1613595"/>
              <a:gd name="connsiteX1" fmla="*/ 2202837 w 2899867"/>
              <a:gd name="connsiteY1" fmla="*/ 580111 h 1613595"/>
              <a:gd name="connsiteX2" fmla="*/ 1318205 w 2899867"/>
              <a:gd name="connsiteY2" fmla="*/ 0 h 1613595"/>
              <a:gd name="connsiteX3" fmla="*/ 2899867 w 2899867"/>
              <a:gd name="connsiteY3" fmla="*/ 806798 h 1613595"/>
              <a:gd name="connsiteX4" fmla="*/ 1318205 w 2899867"/>
              <a:gd name="connsiteY4" fmla="*/ 1613595 h 1613595"/>
              <a:gd name="connsiteX5" fmla="*/ 2118048 w 2899867"/>
              <a:gd name="connsiteY5" fmla="*/ 812154 h 1613595"/>
              <a:gd name="connsiteX6" fmla="*/ 4267 w 2899867"/>
              <a:gd name="connsiteY6" fmla="*/ 1035597 h 1613595"/>
              <a:gd name="connsiteX7" fmla="*/ 0 w 2899867"/>
              <a:gd name="connsiteY7" fmla="*/ 532407 h 1613595"/>
              <a:gd name="connsiteX0" fmla="*/ 0 w 2899867"/>
              <a:gd name="connsiteY0" fmla="*/ 532407 h 1613595"/>
              <a:gd name="connsiteX1" fmla="*/ 2202837 w 2899867"/>
              <a:gd name="connsiteY1" fmla="*/ 580111 h 1613595"/>
              <a:gd name="connsiteX2" fmla="*/ 1318205 w 2899867"/>
              <a:gd name="connsiteY2" fmla="*/ 0 h 1613595"/>
              <a:gd name="connsiteX3" fmla="*/ 2899867 w 2899867"/>
              <a:gd name="connsiteY3" fmla="*/ 806798 h 1613595"/>
              <a:gd name="connsiteX4" fmla="*/ 1318205 w 2899867"/>
              <a:gd name="connsiteY4" fmla="*/ 1613595 h 1613595"/>
              <a:gd name="connsiteX5" fmla="*/ 2118048 w 2899867"/>
              <a:gd name="connsiteY5" fmla="*/ 812154 h 1613595"/>
              <a:gd name="connsiteX6" fmla="*/ 4267 w 2899867"/>
              <a:gd name="connsiteY6" fmla="*/ 1035597 h 1613595"/>
              <a:gd name="connsiteX7" fmla="*/ 0 w 2899867"/>
              <a:gd name="connsiteY7" fmla="*/ 532407 h 1613595"/>
              <a:gd name="connsiteX0" fmla="*/ 0 w 2899867"/>
              <a:gd name="connsiteY0" fmla="*/ 532407 h 1613595"/>
              <a:gd name="connsiteX1" fmla="*/ 2202837 w 2899867"/>
              <a:gd name="connsiteY1" fmla="*/ 580111 h 1613595"/>
              <a:gd name="connsiteX2" fmla="*/ 1318205 w 2899867"/>
              <a:gd name="connsiteY2" fmla="*/ 0 h 1613595"/>
              <a:gd name="connsiteX3" fmla="*/ 2899867 w 2899867"/>
              <a:gd name="connsiteY3" fmla="*/ 806798 h 1613595"/>
              <a:gd name="connsiteX4" fmla="*/ 1318205 w 2899867"/>
              <a:gd name="connsiteY4" fmla="*/ 1613595 h 1613595"/>
              <a:gd name="connsiteX5" fmla="*/ 2118048 w 2899867"/>
              <a:gd name="connsiteY5" fmla="*/ 812154 h 1613595"/>
              <a:gd name="connsiteX6" fmla="*/ 33861 w 2899867"/>
              <a:gd name="connsiteY6" fmla="*/ 1011601 h 1613595"/>
              <a:gd name="connsiteX7" fmla="*/ 0 w 2899867"/>
              <a:gd name="connsiteY7" fmla="*/ 532407 h 1613595"/>
              <a:gd name="connsiteX0" fmla="*/ 0 w 2899867"/>
              <a:gd name="connsiteY0" fmla="*/ 532407 h 1613595"/>
              <a:gd name="connsiteX1" fmla="*/ 2202837 w 2899867"/>
              <a:gd name="connsiteY1" fmla="*/ 580111 h 1613595"/>
              <a:gd name="connsiteX2" fmla="*/ 1318205 w 2899867"/>
              <a:gd name="connsiteY2" fmla="*/ 0 h 1613595"/>
              <a:gd name="connsiteX3" fmla="*/ 2899867 w 2899867"/>
              <a:gd name="connsiteY3" fmla="*/ 806798 h 1613595"/>
              <a:gd name="connsiteX4" fmla="*/ 1318205 w 2899867"/>
              <a:gd name="connsiteY4" fmla="*/ 1613595 h 1613595"/>
              <a:gd name="connsiteX5" fmla="*/ 2118048 w 2899867"/>
              <a:gd name="connsiteY5" fmla="*/ 812154 h 1613595"/>
              <a:gd name="connsiteX6" fmla="*/ 33861 w 2899867"/>
              <a:gd name="connsiteY6" fmla="*/ 1011601 h 1613595"/>
              <a:gd name="connsiteX7" fmla="*/ 0 w 2899867"/>
              <a:gd name="connsiteY7" fmla="*/ 532407 h 1613595"/>
              <a:gd name="connsiteX0" fmla="*/ 0 w 2899867"/>
              <a:gd name="connsiteY0" fmla="*/ 532407 h 1613595"/>
              <a:gd name="connsiteX1" fmla="*/ 2202837 w 2899867"/>
              <a:gd name="connsiteY1" fmla="*/ 580111 h 1613595"/>
              <a:gd name="connsiteX2" fmla="*/ 1318205 w 2899867"/>
              <a:gd name="connsiteY2" fmla="*/ 0 h 1613595"/>
              <a:gd name="connsiteX3" fmla="*/ 2899867 w 2899867"/>
              <a:gd name="connsiteY3" fmla="*/ 806798 h 1613595"/>
              <a:gd name="connsiteX4" fmla="*/ 1318205 w 2899867"/>
              <a:gd name="connsiteY4" fmla="*/ 1613595 h 1613595"/>
              <a:gd name="connsiteX5" fmla="*/ 2118048 w 2899867"/>
              <a:gd name="connsiteY5" fmla="*/ 812154 h 1613595"/>
              <a:gd name="connsiteX6" fmla="*/ 33861 w 2899867"/>
              <a:gd name="connsiteY6" fmla="*/ 1011601 h 1613595"/>
              <a:gd name="connsiteX7" fmla="*/ 0 w 2899867"/>
              <a:gd name="connsiteY7" fmla="*/ 532407 h 1613595"/>
              <a:gd name="connsiteX0" fmla="*/ 0 w 2899867"/>
              <a:gd name="connsiteY0" fmla="*/ 620841 h 1702029"/>
              <a:gd name="connsiteX1" fmla="*/ 2259088 w 2899867"/>
              <a:gd name="connsiteY1" fmla="*/ 475780 h 1702029"/>
              <a:gd name="connsiteX2" fmla="*/ 1318205 w 2899867"/>
              <a:gd name="connsiteY2" fmla="*/ 88434 h 1702029"/>
              <a:gd name="connsiteX3" fmla="*/ 2899867 w 2899867"/>
              <a:gd name="connsiteY3" fmla="*/ 895232 h 1702029"/>
              <a:gd name="connsiteX4" fmla="*/ 1318205 w 2899867"/>
              <a:gd name="connsiteY4" fmla="*/ 1702029 h 1702029"/>
              <a:gd name="connsiteX5" fmla="*/ 2118048 w 2899867"/>
              <a:gd name="connsiteY5" fmla="*/ 900588 h 1702029"/>
              <a:gd name="connsiteX6" fmla="*/ 33861 w 2899867"/>
              <a:gd name="connsiteY6" fmla="*/ 1100035 h 1702029"/>
              <a:gd name="connsiteX7" fmla="*/ 0 w 2899867"/>
              <a:gd name="connsiteY7" fmla="*/ 620841 h 1702029"/>
              <a:gd name="connsiteX0" fmla="*/ 0 w 2899867"/>
              <a:gd name="connsiteY0" fmla="*/ 620841 h 1702029"/>
              <a:gd name="connsiteX1" fmla="*/ 2259088 w 2899867"/>
              <a:gd name="connsiteY1" fmla="*/ 475780 h 1702029"/>
              <a:gd name="connsiteX2" fmla="*/ 2218835 w 2899867"/>
              <a:gd name="connsiteY2" fmla="*/ 110276 h 1702029"/>
              <a:gd name="connsiteX3" fmla="*/ 2899867 w 2899867"/>
              <a:gd name="connsiteY3" fmla="*/ 895232 h 1702029"/>
              <a:gd name="connsiteX4" fmla="*/ 1318205 w 2899867"/>
              <a:gd name="connsiteY4" fmla="*/ 1702029 h 1702029"/>
              <a:gd name="connsiteX5" fmla="*/ 2118048 w 2899867"/>
              <a:gd name="connsiteY5" fmla="*/ 900588 h 1702029"/>
              <a:gd name="connsiteX6" fmla="*/ 33861 w 2899867"/>
              <a:gd name="connsiteY6" fmla="*/ 1100035 h 1702029"/>
              <a:gd name="connsiteX7" fmla="*/ 0 w 2899867"/>
              <a:gd name="connsiteY7" fmla="*/ 620841 h 1702029"/>
              <a:gd name="connsiteX0" fmla="*/ 0 w 2899867"/>
              <a:gd name="connsiteY0" fmla="*/ 620841 h 1248503"/>
              <a:gd name="connsiteX1" fmla="*/ 2259088 w 2899867"/>
              <a:gd name="connsiteY1" fmla="*/ 475780 h 1248503"/>
              <a:gd name="connsiteX2" fmla="*/ 2218835 w 2899867"/>
              <a:gd name="connsiteY2" fmla="*/ 110276 h 1248503"/>
              <a:gd name="connsiteX3" fmla="*/ 2899867 w 2899867"/>
              <a:gd name="connsiteY3" fmla="*/ 895232 h 1248503"/>
              <a:gd name="connsiteX4" fmla="*/ 1817034 w 2899867"/>
              <a:gd name="connsiteY4" fmla="*/ 1248503 h 1248503"/>
              <a:gd name="connsiteX5" fmla="*/ 2118048 w 2899867"/>
              <a:gd name="connsiteY5" fmla="*/ 900588 h 1248503"/>
              <a:gd name="connsiteX6" fmla="*/ 33861 w 2899867"/>
              <a:gd name="connsiteY6" fmla="*/ 1100035 h 1248503"/>
              <a:gd name="connsiteX7" fmla="*/ 0 w 2899867"/>
              <a:gd name="connsiteY7" fmla="*/ 620841 h 1248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99867" h="1248503">
                <a:moveTo>
                  <a:pt x="0" y="620841"/>
                </a:moveTo>
                <a:cubicBezTo>
                  <a:pt x="356122" y="338408"/>
                  <a:pt x="656773" y="-536713"/>
                  <a:pt x="2259088" y="475780"/>
                </a:cubicBezTo>
                <a:lnTo>
                  <a:pt x="2218835" y="110276"/>
                </a:lnTo>
                <a:lnTo>
                  <a:pt x="2899867" y="895232"/>
                </a:lnTo>
                <a:lnTo>
                  <a:pt x="1817034" y="1248503"/>
                </a:lnTo>
                <a:lnTo>
                  <a:pt x="2118048" y="900588"/>
                </a:lnTo>
                <a:cubicBezTo>
                  <a:pt x="738887" y="-260149"/>
                  <a:pt x="72189" y="1353241"/>
                  <a:pt x="33861" y="1100035"/>
                </a:cubicBezTo>
                <a:cubicBezTo>
                  <a:pt x="32439" y="932305"/>
                  <a:pt x="1422" y="788571"/>
                  <a:pt x="0" y="62084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0070C0"/>
              </a:gs>
              <a:gs pos="30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</a:gsLst>
            <a:lin ang="5400000" scaled="1"/>
          </a:gra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tabLst>
                <a:tab pos="282575" algn="l"/>
              </a:tabLst>
              <a:defRPr/>
            </a:pPr>
            <a:endParaRPr lang="en-US" sz="1200" b="1" dirty="0">
              <a:solidFill>
                <a:srgbClr val="EBFFD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 rot="18482354">
            <a:off x="3880447" y="2997573"/>
            <a:ext cx="1706563" cy="4730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0070C0"/>
              </a:gs>
              <a:gs pos="30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Success Strategy</a:t>
            </a: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5573713" y="1512888"/>
            <a:ext cx="3386137" cy="10668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0070C0"/>
              </a:gs>
              <a:gs pos="30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</a:gsLst>
            <a:lin ang="5400000" scaled="1"/>
          </a:gradFill>
        </p:spPr>
        <p:txBody>
          <a:bodyPr>
            <a:spAutoFit/>
          </a:bodyPr>
          <a:lstStyle>
            <a:lvl1pPr marL="282575" indent="-282575" algn="l" rtl="0" eaLnBrk="1" fontAlgn="base" hangingPunct="1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Char char=""/>
              <a:tabLst>
                <a:tab pos="282575" algn="l"/>
              </a:tabLst>
              <a:defRPr sz="3200" b="1" kern="120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30238" indent="-273050" algn="l" rtl="0" eaLnBrk="1" fontAlgn="base" hangingPunct="1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8FD600"/>
              </a:buClr>
              <a:buFont typeface="Wingdings 2" pitchFamily="18" charset="2"/>
              <a:buChar char=""/>
              <a:defRPr sz="3000" b="1" kern="120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22338" indent="-273050" algn="l" rtl="0" eaLnBrk="1" fontAlgn="base" hangingPunct="1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FFAD9F"/>
              </a:buClr>
              <a:buFont typeface="Wingdings 2" pitchFamily="18" charset="2"/>
              <a:buChar char=""/>
              <a:defRPr sz="2800" b="1" kern="1200">
                <a:solidFill>
                  <a:srgbClr val="F5FF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187450" indent="-228600" algn="l" rtl="0" eaLnBrk="1" fontAlgn="base" hangingPunct="1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FACF82"/>
              </a:buClr>
              <a:buFont typeface="Wingdings 2" pitchFamily="18" charset="2"/>
              <a:buChar char=""/>
              <a:defRPr sz="2600" b="1" kern="120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425575" indent="-228600" algn="l" rtl="0" eaLnBrk="1" fontAlgn="base" hangingPunct="1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46A6BD"/>
              </a:buClr>
              <a:buFont typeface="Wingdings 2" pitchFamily="18" charset="2"/>
              <a:buChar char=""/>
              <a:defRPr sz="2400" b="1" kern="120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673352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1096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1408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22576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  <a:defRPr/>
            </a:pPr>
            <a:r>
              <a:rPr lang="en-US" sz="2400" dirty="0" smtClean="0"/>
              <a:t>Don't </a:t>
            </a:r>
            <a:br>
              <a:rPr lang="en-US" sz="2400" dirty="0" smtClean="0"/>
            </a:b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copy paste</a:t>
            </a:r>
            <a:endParaRPr lang="en-US" sz="24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22938" y="5156200"/>
            <a:ext cx="3113087" cy="10089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0070C0"/>
              </a:gs>
              <a:gs pos="30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</a:gsLst>
            <a:lin ang="5400000" scaled="1"/>
          </a:gradFill>
        </p:spPr>
        <p:txBody>
          <a:bodyPr>
            <a:spAutoFit/>
          </a:bodyPr>
          <a:lstStyle/>
          <a:p>
            <a:pPr marL="0" lvl="1" algn="ctr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tabLst>
                <a:tab pos="282575" algn="l"/>
              </a:tabLst>
              <a:defRPr/>
            </a:pPr>
            <a:r>
              <a:rPr lang="en-US" sz="24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Show</a:t>
            </a:r>
            <a:r>
              <a:rPr lang="en-US" sz="24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what you </a:t>
            </a:r>
            <a:br>
              <a:rPr lang="en-US" sz="24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</a:br>
            <a:r>
              <a:rPr lang="en-US" sz="24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want</a:t>
            </a:r>
            <a:r>
              <a:rPr lang="en-US" sz="24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to show</a:t>
            </a:r>
          </a:p>
        </p:txBody>
      </p:sp>
      <p:pic>
        <p:nvPicPr>
          <p:cNvPr id="13" name="Picture 2" descr="http://cdnimg.visualizeus.com/thumbs/67/69/copy,copy,paste,funny,geek,geeky,paste-6769cd23d8cd5ffb494aa3899564be34_h.jpg"/>
          <p:cNvPicPr>
            <a:picLocks noChangeAspect="1" noChangeArrowheads="1"/>
          </p:cNvPicPr>
          <p:nvPr/>
        </p:nvPicPr>
        <p:blipFill>
          <a:blip r:embed="rId2" cstate="screen">
            <a:extLst/>
          </a:blip>
          <a:srcRect/>
          <a:stretch>
            <a:fillRect/>
          </a:stretch>
        </p:blipFill>
        <p:spPr bwMode="auto">
          <a:xfrm>
            <a:off x="5938105" y="2878084"/>
            <a:ext cx="2657832" cy="1770116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0070C0"/>
              </a:gs>
              <a:gs pos="30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</a:gsLst>
            <a:lin ang="5400000" scaled="1"/>
          </a:gradFill>
          <a:ln>
            <a:solidFill>
              <a:schemeClr val="accent5">
                <a:lumMod val="60000"/>
                <a:lumOff val="40000"/>
              </a:schemeClr>
            </a:solidFill>
          </a:ln>
          <a:extLst/>
        </p:spPr>
      </p:pic>
      <p:pic>
        <p:nvPicPr>
          <p:cNvPr id="14" name="Picture 4" descr="http://www.beautifullife.info/wp-content/uploads/2010/01/30/15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914400" y="4876800"/>
            <a:ext cx="1778648" cy="1482206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0070C0"/>
              </a:gs>
              <a:gs pos="30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</a:gsLst>
            <a:lin ang="5400000" scaled="1"/>
          </a:gradFill>
          <a:ln>
            <a:solidFill>
              <a:schemeClr val="accent5">
                <a:lumMod val="60000"/>
                <a:lumOff val="40000"/>
              </a:schemeClr>
            </a:solidFill>
          </a:ln>
          <a:extLst/>
        </p:spPr>
      </p:pic>
      <p:pic>
        <p:nvPicPr>
          <p:cNvPr id="15" name="Picture 6" descr="http://www.lib.unc.edu/instruct/showme/images/showme_board3.jpg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2971800" y="4800600"/>
            <a:ext cx="2629721" cy="163042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0070C0"/>
              </a:gs>
              <a:gs pos="30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</a:gsLst>
            <a:lin ang="5400000" scaled="1"/>
          </a:gradFill>
          <a:ln>
            <a:solidFill>
              <a:schemeClr val="accent5">
                <a:lumMod val="60000"/>
                <a:lumOff val="40000"/>
              </a:schemeClr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399211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828800" y="76200"/>
            <a:ext cx="7086600" cy="9144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mtClean="0"/>
              <a:t>What You Want Next?</a:t>
            </a:r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719138" y="2538413"/>
            <a:ext cx="2938462" cy="37465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0070C0"/>
              </a:gs>
              <a:gs pos="30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</a:gsLst>
            <a:lin ang="5400000" scaled="1"/>
          </a:gra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tabLst>
                <a:tab pos="282575" algn="l"/>
              </a:tabLst>
              <a:defRPr/>
            </a:pPr>
            <a:r>
              <a:rPr lang="en-US" sz="16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What you want next?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206500" y="2170113"/>
            <a:ext cx="3060700" cy="37465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0070C0"/>
              </a:gs>
              <a:gs pos="30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</a:gsLst>
            <a:lin ang="5400000" scaled="1"/>
          </a:gra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tabLst>
                <a:tab pos="282575" algn="l"/>
              </a:tabLst>
              <a:defRPr/>
            </a:pPr>
            <a:r>
              <a:rPr lang="en-US" sz="16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The point of the Resume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816100" y="1801813"/>
            <a:ext cx="3365500" cy="37465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0070C0"/>
              </a:gs>
              <a:gs pos="30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</a:gsLst>
            <a:lin ang="5400000" scaled="1"/>
          </a:gra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tabLst>
                <a:tab pos="282575" algn="l"/>
              </a:tabLst>
              <a:defRPr/>
            </a:pPr>
            <a:r>
              <a:rPr lang="en-US" sz="16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What the employer wants?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319338" y="1431925"/>
            <a:ext cx="3319462" cy="37465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0070C0"/>
              </a:gs>
              <a:gs pos="30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</a:gsLst>
            <a:lin ang="5400000" scaled="1"/>
          </a:gra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tabLst>
                <a:tab pos="282575" algn="l"/>
              </a:tabLst>
              <a:defRPr/>
            </a:pPr>
            <a:r>
              <a:rPr lang="en-US" sz="16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Good presentation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76225" y="2901950"/>
            <a:ext cx="2757488" cy="37465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0070C0"/>
              </a:gs>
              <a:gs pos="30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</a:gsLst>
            <a:lin ang="5400000" scaled="1"/>
          </a:gra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None/>
              <a:defRPr/>
            </a:pPr>
            <a:r>
              <a:rPr lang="en-US" sz="16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Be unique</a:t>
            </a:r>
          </a:p>
        </p:txBody>
      </p:sp>
      <p:sp>
        <p:nvSpPr>
          <p:cNvPr id="8" name="Right Arrow 2"/>
          <p:cNvSpPr/>
          <p:nvPr/>
        </p:nvSpPr>
        <p:spPr>
          <a:xfrm rot="18542208">
            <a:off x="4059507" y="2532088"/>
            <a:ext cx="2108200" cy="623888"/>
          </a:xfrm>
          <a:custGeom>
            <a:avLst/>
            <a:gdLst>
              <a:gd name="connsiteX0" fmla="*/ 0 w 2895600"/>
              <a:gd name="connsiteY0" fmla="*/ 577998 h 1613595"/>
              <a:gd name="connsiteX1" fmla="*/ 1313938 w 2895600"/>
              <a:gd name="connsiteY1" fmla="*/ 577998 h 1613595"/>
              <a:gd name="connsiteX2" fmla="*/ 1313938 w 2895600"/>
              <a:gd name="connsiteY2" fmla="*/ 0 h 1613595"/>
              <a:gd name="connsiteX3" fmla="*/ 2895600 w 2895600"/>
              <a:gd name="connsiteY3" fmla="*/ 806798 h 1613595"/>
              <a:gd name="connsiteX4" fmla="*/ 1313938 w 2895600"/>
              <a:gd name="connsiteY4" fmla="*/ 1613595 h 1613595"/>
              <a:gd name="connsiteX5" fmla="*/ 1313938 w 2895600"/>
              <a:gd name="connsiteY5" fmla="*/ 1035597 h 1613595"/>
              <a:gd name="connsiteX6" fmla="*/ 0 w 2895600"/>
              <a:gd name="connsiteY6" fmla="*/ 1035597 h 1613595"/>
              <a:gd name="connsiteX7" fmla="*/ 0 w 2895600"/>
              <a:gd name="connsiteY7" fmla="*/ 577998 h 1613595"/>
              <a:gd name="connsiteX0" fmla="*/ 0 w 2895600"/>
              <a:gd name="connsiteY0" fmla="*/ 577998 h 1613595"/>
              <a:gd name="connsiteX1" fmla="*/ 2198570 w 2895600"/>
              <a:gd name="connsiteY1" fmla="*/ 580111 h 1613595"/>
              <a:gd name="connsiteX2" fmla="*/ 1313938 w 2895600"/>
              <a:gd name="connsiteY2" fmla="*/ 0 h 1613595"/>
              <a:gd name="connsiteX3" fmla="*/ 2895600 w 2895600"/>
              <a:gd name="connsiteY3" fmla="*/ 806798 h 1613595"/>
              <a:gd name="connsiteX4" fmla="*/ 1313938 w 2895600"/>
              <a:gd name="connsiteY4" fmla="*/ 1613595 h 1613595"/>
              <a:gd name="connsiteX5" fmla="*/ 1313938 w 2895600"/>
              <a:gd name="connsiteY5" fmla="*/ 1035597 h 1613595"/>
              <a:gd name="connsiteX6" fmla="*/ 0 w 2895600"/>
              <a:gd name="connsiteY6" fmla="*/ 1035597 h 1613595"/>
              <a:gd name="connsiteX7" fmla="*/ 0 w 2895600"/>
              <a:gd name="connsiteY7" fmla="*/ 577998 h 1613595"/>
              <a:gd name="connsiteX0" fmla="*/ 0 w 2895600"/>
              <a:gd name="connsiteY0" fmla="*/ 577998 h 1613595"/>
              <a:gd name="connsiteX1" fmla="*/ 2198570 w 2895600"/>
              <a:gd name="connsiteY1" fmla="*/ 580111 h 1613595"/>
              <a:gd name="connsiteX2" fmla="*/ 1313938 w 2895600"/>
              <a:gd name="connsiteY2" fmla="*/ 0 h 1613595"/>
              <a:gd name="connsiteX3" fmla="*/ 2895600 w 2895600"/>
              <a:gd name="connsiteY3" fmla="*/ 806798 h 1613595"/>
              <a:gd name="connsiteX4" fmla="*/ 1313938 w 2895600"/>
              <a:gd name="connsiteY4" fmla="*/ 1613595 h 1613595"/>
              <a:gd name="connsiteX5" fmla="*/ 1313938 w 2895600"/>
              <a:gd name="connsiteY5" fmla="*/ 1035597 h 1613595"/>
              <a:gd name="connsiteX6" fmla="*/ 0 w 2895600"/>
              <a:gd name="connsiteY6" fmla="*/ 1035597 h 1613595"/>
              <a:gd name="connsiteX7" fmla="*/ 0 w 2895600"/>
              <a:gd name="connsiteY7" fmla="*/ 577998 h 1613595"/>
              <a:gd name="connsiteX0" fmla="*/ 0 w 2899867"/>
              <a:gd name="connsiteY0" fmla="*/ 532407 h 1613595"/>
              <a:gd name="connsiteX1" fmla="*/ 2202837 w 2899867"/>
              <a:gd name="connsiteY1" fmla="*/ 580111 h 1613595"/>
              <a:gd name="connsiteX2" fmla="*/ 1318205 w 2899867"/>
              <a:gd name="connsiteY2" fmla="*/ 0 h 1613595"/>
              <a:gd name="connsiteX3" fmla="*/ 2899867 w 2899867"/>
              <a:gd name="connsiteY3" fmla="*/ 806798 h 1613595"/>
              <a:gd name="connsiteX4" fmla="*/ 1318205 w 2899867"/>
              <a:gd name="connsiteY4" fmla="*/ 1613595 h 1613595"/>
              <a:gd name="connsiteX5" fmla="*/ 1318205 w 2899867"/>
              <a:gd name="connsiteY5" fmla="*/ 1035597 h 1613595"/>
              <a:gd name="connsiteX6" fmla="*/ 4267 w 2899867"/>
              <a:gd name="connsiteY6" fmla="*/ 1035597 h 1613595"/>
              <a:gd name="connsiteX7" fmla="*/ 0 w 2899867"/>
              <a:gd name="connsiteY7" fmla="*/ 532407 h 1613595"/>
              <a:gd name="connsiteX0" fmla="*/ 0 w 2899867"/>
              <a:gd name="connsiteY0" fmla="*/ 532407 h 1613595"/>
              <a:gd name="connsiteX1" fmla="*/ 2202837 w 2899867"/>
              <a:gd name="connsiteY1" fmla="*/ 580111 h 1613595"/>
              <a:gd name="connsiteX2" fmla="*/ 1318205 w 2899867"/>
              <a:gd name="connsiteY2" fmla="*/ 0 h 1613595"/>
              <a:gd name="connsiteX3" fmla="*/ 2899867 w 2899867"/>
              <a:gd name="connsiteY3" fmla="*/ 806798 h 1613595"/>
              <a:gd name="connsiteX4" fmla="*/ 1318205 w 2899867"/>
              <a:gd name="connsiteY4" fmla="*/ 1613595 h 1613595"/>
              <a:gd name="connsiteX5" fmla="*/ 1318205 w 2899867"/>
              <a:gd name="connsiteY5" fmla="*/ 1035597 h 1613595"/>
              <a:gd name="connsiteX6" fmla="*/ 4267 w 2899867"/>
              <a:gd name="connsiteY6" fmla="*/ 1035597 h 1613595"/>
              <a:gd name="connsiteX7" fmla="*/ 0 w 2899867"/>
              <a:gd name="connsiteY7" fmla="*/ 532407 h 1613595"/>
              <a:gd name="connsiteX0" fmla="*/ 0 w 2899867"/>
              <a:gd name="connsiteY0" fmla="*/ 532407 h 1613595"/>
              <a:gd name="connsiteX1" fmla="*/ 2202837 w 2899867"/>
              <a:gd name="connsiteY1" fmla="*/ 580111 h 1613595"/>
              <a:gd name="connsiteX2" fmla="*/ 1318205 w 2899867"/>
              <a:gd name="connsiteY2" fmla="*/ 0 h 1613595"/>
              <a:gd name="connsiteX3" fmla="*/ 2899867 w 2899867"/>
              <a:gd name="connsiteY3" fmla="*/ 806798 h 1613595"/>
              <a:gd name="connsiteX4" fmla="*/ 1318205 w 2899867"/>
              <a:gd name="connsiteY4" fmla="*/ 1613595 h 1613595"/>
              <a:gd name="connsiteX5" fmla="*/ 2118048 w 2899867"/>
              <a:gd name="connsiteY5" fmla="*/ 812154 h 1613595"/>
              <a:gd name="connsiteX6" fmla="*/ 4267 w 2899867"/>
              <a:gd name="connsiteY6" fmla="*/ 1035597 h 1613595"/>
              <a:gd name="connsiteX7" fmla="*/ 0 w 2899867"/>
              <a:gd name="connsiteY7" fmla="*/ 532407 h 1613595"/>
              <a:gd name="connsiteX0" fmla="*/ 0 w 2899867"/>
              <a:gd name="connsiteY0" fmla="*/ 532407 h 1613595"/>
              <a:gd name="connsiteX1" fmla="*/ 2202837 w 2899867"/>
              <a:gd name="connsiteY1" fmla="*/ 580111 h 1613595"/>
              <a:gd name="connsiteX2" fmla="*/ 1318205 w 2899867"/>
              <a:gd name="connsiteY2" fmla="*/ 0 h 1613595"/>
              <a:gd name="connsiteX3" fmla="*/ 2899867 w 2899867"/>
              <a:gd name="connsiteY3" fmla="*/ 806798 h 1613595"/>
              <a:gd name="connsiteX4" fmla="*/ 1318205 w 2899867"/>
              <a:gd name="connsiteY4" fmla="*/ 1613595 h 1613595"/>
              <a:gd name="connsiteX5" fmla="*/ 2118048 w 2899867"/>
              <a:gd name="connsiteY5" fmla="*/ 812154 h 1613595"/>
              <a:gd name="connsiteX6" fmla="*/ 4267 w 2899867"/>
              <a:gd name="connsiteY6" fmla="*/ 1035597 h 1613595"/>
              <a:gd name="connsiteX7" fmla="*/ 0 w 2899867"/>
              <a:gd name="connsiteY7" fmla="*/ 532407 h 1613595"/>
              <a:gd name="connsiteX0" fmla="*/ 0 w 2899867"/>
              <a:gd name="connsiteY0" fmla="*/ 532407 h 1613595"/>
              <a:gd name="connsiteX1" fmla="*/ 2202837 w 2899867"/>
              <a:gd name="connsiteY1" fmla="*/ 580111 h 1613595"/>
              <a:gd name="connsiteX2" fmla="*/ 1318205 w 2899867"/>
              <a:gd name="connsiteY2" fmla="*/ 0 h 1613595"/>
              <a:gd name="connsiteX3" fmla="*/ 2899867 w 2899867"/>
              <a:gd name="connsiteY3" fmla="*/ 806798 h 1613595"/>
              <a:gd name="connsiteX4" fmla="*/ 1318205 w 2899867"/>
              <a:gd name="connsiteY4" fmla="*/ 1613595 h 1613595"/>
              <a:gd name="connsiteX5" fmla="*/ 2118048 w 2899867"/>
              <a:gd name="connsiteY5" fmla="*/ 812154 h 1613595"/>
              <a:gd name="connsiteX6" fmla="*/ 33861 w 2899867"/>
              <a:gd name="connsiteY6" fmla="*/ 1011601 h 1613595"/>
              <a:gd name="connsiteX7" fmla="*/ 0 w 2899867"/>
              <a:gd name="connsiteY7" fmla="*/ 532407 h 1613595"/>
              <a:gd name="connsiteX0" fmla="*/ 0 w 2899867"/>
              <a:gd name="connsiteY0" fmla="*/ 532407 h 1613595"/>
              <a:gd name="connsiteX1" fmla="*/ 2202837 w 2899867"/>
              <a:gd name="connsiteY1" fmla="*/ 580111 h 1613595"/>
              <a:gd name="connsiteX2" fmla="*/ 1318205 w 2899867"/>
              <a:gd name="connsiteY2" fmla="*/ 0 h 1613595"/>
              <a:gd name="connsiteX3" fmla="*/ 2899867 w 2899867"/>
              <a:gd name="connsiteY3" fmla="*/ 806798 h 1613595"/>
              <a:gd name="connsiteX4" fmla="*/ 1318205 w 2899867"/>
              <a:gd name="connsiteY4" fmla="*/ 1613595 h 1613595"/>
              <a:gd name="connsiteX5" fmla="*/ 2118048 w 2899867"/>
              <a:gd name="connsiteY5" fmla="*/ 812154 h 1613595"/>
              <a:gd name="connsiteX6" fmla="*/ 33861 w 2899867"/>
              <a:gd name="connsiteY6" fmla="*/ 1011601 h 1613595"/>
              <a:gd name="connsiteX7" fmla="*/ 0 w 2899867"/>
              <a:gd name="connsiteY7" fmla="*/ 532407 h 1613595"/>
              <a:gd name="connsiteX0" fmla="*/ 0 w 2899867"/>
              <a:gd name="connsiteY0" fmla="*/ 532407 h 1613595"/>
              <a:gd name="connsiteX1" fmla="*/ 2202837 w 2899867"/>
              <a:gd name="connsiteY1" fmla="*/ 580111 h 1613595"/>
              <a:gd name="connsiteX2" fmla="*/ 1318205 w 2899867"/>
              <a:gd name="connsiteY2" fmla="*/ 0 h 1613595"/>
              <a:gd name="connsiteX3" fmla="*/ 2899867 w 2899867"/>
              <a:gd name="connsiteY3" fmla="*/ 806798 h 1613595"/>
              <a:gd name="connsiteX4" fmla="*/ 1318205 w 2899867"/>
              <a:gd name="connsiteY4" fmla="*/ 1613595 h 1613595"/>
              <a:gd name="connsiteX5" fmla="*/ 2118048 w 2899867"/>
              <a:gd name="connsiteY5" fmla="*/ 812154 h 1613595"/>
              <a:gd name="connsiteX6" fmla="*/ 33861 w 2899867"/>
              <a:gd name="connsiteY6" fmla="*/ 1011601 h 1613595"/>
              <a:gd name="connsiteX7" fmla="*/ 0 w 2899867"/>
              <a:gd name="connsiteY7" fmla="*/ 532407 h 1613595"/>
              <a:gd name="connsiteX0" fmla="*/ 0 w 2899867"/>
              <a:gd name="connsiteY0" fmla="*/ 620841 h 1702029"/>
              <a:gd name="connsiteX1" fmla="*/ 2259088 w 2899867"/>
              <a:gd name="connsiteY1" fmla="*/ 475780 h 1702029"/>
              <a:gd name="connsiteX2" fmla="*/ 1318205 w 2899867"/>
              <a:gd name="connsiteY2" fmla="*/ 88434 h 1702029"/>
              <a:gd name="connsiteX3" fmla="*/ 2899867 w 2899867"/>
              <a:gd name="connsiteY3" fmla="*/ 895232 h 1702029"/>
              <a:gd name="connsiteX4" fmla="*/ 1318205 w 2899867"/>
              <a:gd name="connsiteY4" fmla="*/ 1702029 h 1702029"/>
              <a:gd name="connsiteX5" fmla="*/ 2118048 w 2899867"/>
              <a:gd name="connsiteY5" fmla="*/ 900588 h 1702029"/>
              <a:gd name="connsiteX6" fmla="*/ 33861 w 2899867"/>
              <a:gd name="connsiteY6" fmla="*/ 1100035 h 1702029"/>
              <a:gd name="connsiteX7" fmla="*/ 0 w 2899867"/>
              <a:gd name="connsiteY7" fmla="*/ 620841 h 1702029"/>
              <a:gd name="connsiteX0" fmla="*/ 0 w 2899867"/>
              <a:gd name="connsiteY0" fmla="*/ 620841 h 1702029"/>
              <a:gd name="connsiteX1" fmla="*/ 2259088 w 2899867"/>
              <a:gd name="connsiteY1" fmla="*/ 475780 h 1702029"/>
              <a:gd name="connsiteX2" fmla="*/ 2218835 w 2899867"/>
              <a:gd name="connsiteY2" fmla="*/ 110276 h 1702029"/>
              <a:gd name="connsiteX3" fmla="*/ 2899867 w 2899867"/>
              <a:gd name="connsiteY3" fmla="*/ 895232 h 1702029"/>
              <a:gd name="connsiteX4" fmla="*/ 1318205 w 2899867"/>
              <a:gd name="connsiteY4" fmla="*/ 1702029 h 1702029"/>
              <a:gd name="connsiteX5" fmla="*/ 2118048 w 2899867"/>
              <a:gd name="connsiteY5" fmla="*/ 900588 h 1702029"/>
              <a:gd name="connsiteX6" fmla="*/ 33861 w 2899867"/>
              <a:gd name="connsiteY6" fmla="*/ 1100035 h 1702029"/>
              <a:gd name="connsiteX7" fmla="*/ 0 w 2899867"/>
              <a:gd name="connsiteY7" fmla="*/ 620841 h 1702029"/>
              <a:gd name="connsiteX0" fmla="*/ 0 w 2899867"/>
              <a:gd name="connsiteY0" fmla="*/ 620841 h 1248503"/>
              <a:gd name="connsiteX1" fmla="*/ 2259088 w 2899867"/>
              <a:gd name="connsiteY1" fmla="*/ 475780 h 1248503"/>
              <a:gd name="connsiteX2" fmla="*/ 2218835 w 2899867"/>
              <a:gd name="connsiteY2" fmla="*/ 110276 h 1248503"/>
              <a:gd name="connsiteX3" fmla="*/ 2899867 w 2899867"/>
              <a:gd name="connsiteY3" fmla="*/ 895232 h 1248503"/>
              <a:gd name="connsiteX4" fmla="*/ 1817034 w 2899867"/>
              <a:gd name="connsiteY4" fmla="*/ 1248503 h 1248503"/>
              <a:gd name="connsiteX5" fmla="*/ 2118048 w 2899867"/>
              <a:gd name="connsiteY5" fmla="*/ 900588 h 1248503"/>
              <a:gd name="connsiteX6" fmla="*/ 33861 w 2899867"/>
              <a:gd name="connsiteY6" fmla="*/ 1100035 h 1248503"/>
              <a:gd name="connsiteX7" fmla="*/ 0 w 2899867"/>
              <a:gd name="connsiteY7" fmla="*/ 620841 h 1248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99867" h="1248503">
                <a:moveTo>
                  <a:pt x="0" y="620841"/>
                </a:moveTo>
                <a:cubicBezTo>
                  <a:pt x="356122" y="338408"/>
                  <a:pt x="656773" y="-536713"/>
                  <a:pt x="2259088" y="475780"/>
                </a:cubicBezTo>
                <a:lnTo>
                  <a:pt x="2218835" y="110276"/>
                </a:lnTo>
                <a:lnTo>
                  <a:pt x="2899867" y="895232"/>
                </a:lnTo>
                <a:lnTo>
                  <a:pt x="1817034" y="1248503"/>
                </a:lnTo>
                <a:lnTo>
                  <a:pt x="2118048" y="900588"/>
                </a:lnTo>
                <a:cubicBezTo>
                  <a:pt x="738887" y="-260149"/>
                  <a:pt x="72189" y="1353241"/>
                  <a:pt x="33861" y="1100035"/>
                </a:cubicBezTo>
                <a:cubicBezTo>
                  <a:pt x="32439" y="932305"/>
                  <a:pt x="1422" y="788571"/>
                  <a:pt x="0" y="62084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0070C0"/>
              </a:gs>
              <a:gs pos="30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</a:gsLst>
            <a:lin ang="5400000" scaled="1"/>
          </a:gra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tabLst>
                <a:tab pos="282575" algn="l"/>
              </a:tabLst>
              <a:defRPr/>
            </a:pPr>
            <a:endParaRPr lang="en-US" sz="1200" b="1" dirty="0">
              <a:solidFill>
                <a:srgbClr val="EBFFD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 rot="18482354">
            <a:off x="4776190" y="3019074"/>
            <a:ext cx="1706563" cy="43000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0070C0"/>
              </a:gs>
              <a:gs pos="30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Success Strategy</a:t>
            </a:r>
          </a:p>
        </p:txBody>
      </p:sp>
    </p:spTree>
    <p:extLst>
      <p:ext uri="{BB962C8B-B14F-4D97-AF65-F5344CB8AC3E}">
        <p14:creationId xmlns:p14="http://schemas.microsoft.com/office/powerpoint/2010/main" val="279130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381000"/>
            <a:ext cx="7086600" cy="9144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dirty="0" smtClean="0"/>
              <a:t>What You Want Next?</a:t>
            </a:r>
            <a:endParaRPr lang="en-US" dirty="0"/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5046662" y="4114800"/>
            <a:ext cx="3868738" cy="8309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0070C0"/>
              </a:gs>
              <a:gs pos="30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</a:gsLst>
            <a:lin ang="5400000" scaled="1"/>
          </a:gradFill>
        </p:spPr>
        <p:txBody>
          <a:bodyPr wrap="square"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anose="05020102010507070707" pitchFamily="18" charset="2"/>
              <a:buNone/>
              <a:defRPr/>
            </a:pPr>
            <a:r>
              <a:rPr lang="en-US" sz="2400" dirty="0" smtClean="0"/>
              <a:t>Why you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choose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this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exact</a:t>
            </a:r>
            <a:r>
              <a:rPr lang="en-US" sz="2400" dirty="0" smtClean="0"/>
              <a:t> job offer?</a:t>
            </a:r>
            <a:endParaRPr lang="en-US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719138" y="2538413"/>
            <a:ext cx="2862262" cy="37465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0070C0"/>
              </a:gs>
              <a:gs pos="30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</a:gsLst>
            <a:lin ang="5400000" scaled="1"/>
          </a:gra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tabLst>
                <a:tab pos="282575" algn="l"/>
              </a:tabLst>
              <a:defRPr/>
            </a:pPr>
            <a:r>
              <a:rPr lang="en-US" sz="16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What you want next?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206500" y="2170113"/>
            <a:ext cx="3060700" cy="37465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0070C0"/>
              </a:gs>
              <a:gs pos="30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</a:gsLst>
            <a:lin ang="5400000" scaled="1"/>
          </a:gra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tabLst>
                <a:tab pos="282575" algn="l"/>
              </a:tabLst>
              <a:defRPr/>
            </a:pPr>
            <a:r>
              <a:rPr lang="en-US" sz="16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The point of the Resume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816100" y="1801813"/>
            <a:ext cx="3365500" cy="37465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0070C0"/>
              </a:gs>
              <a:gs pos="30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</a:gsLst>
            <a:lin ang="5400000" scaled="1"/>
          </a:gra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tabLst>
                <a:tab pos="282575" algn="l"/>
              </a:tabLst>
              <a:defRPr/>
            </a:pPr>
            <a:r>
              <a:rPr lang="en-US" sz="16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What the employer wants?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319338" y="1431925"/>
            <a:ext cx="3167062" cy="37465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0070C0"/>
              </a:gs>
              <a:gs pos="30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</a:gsLst>
            <a:lin ang="5400000" scaled="1"/>
          </a:gra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tabLst>
                <a:tab pos="282575" algn="l"/>
              </a:tabLst>
              <a:defRPr/>
            </a:pPr>
            <a:r>
              <a:rPr lang="en-US" sz="16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Good presentation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76225" y="2901950"/>
            <a:ext cx="2757488" cy="37465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0070C0"/>
              </a:gs>
              <a:gs pos="30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</a:gsLst>
            <a:lin ang="5400000" scaled="1"/>
          </a:gra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None/>
              <a:defRPr/>
            </a:pPr>
            <a:r>
              <a:rPr lang="en-US" sz="16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Be unique</a:t>
            </a:r>
          </a:p>
        </p:txBody>
      </p:sp>
      <p:sp>
        <p:nvSpPr>
          <p:cNvPr id="9" name="Right Arrow 2"/>
          <p:cNvSpPr/>
          <p:nvPr/>
        </p:nvSpPr>
        <p:spPr>
          <a:xfrm rot="18542208">
            <a:off x="3754707" y="2635224"/>
            <a:ext cx="2108200" cy="623888"/>
          </a:xfrm>
          <a:custGeom>
            <a:avLst/>
            <a:gdLst>
              <a:gd name="connsiteX0" fmla="*/ 0 w 2895600"/>
              <a:gd name="connsiteY0" fmla="*/ 577998 h 1613595"/>
              <a:gd name="connsiteX1" fmla="*/ 1313938 w 2895600"/>
              <a:gd name="connsiteY1" fmla="*/ 577998 h 1613595"/>
              <a:gd name="connsiteX2" fmla="*/ 1313938 w 2895600"/>
              <a:gd name="connsiteY2" fmla="*/ 0 h 1613595"/>
              <a:gd name="connsiteX3" fmla="*/ 2895600 w 2895600"/>
              <a:gd name="connsiteY3" fmla="*/ 806798 h 1613595"/>
              <a:gd name="connsiteX4" fmla="*/ 1313938 w 2895600"/>
              <a:gd name="connsiteY4" fmla="*/ 1613595 h 1613595"/>
              <a:gd name="connsiteX5" fmla="*/ 1313938 w 2895600"/>
              <a:gd name="connsiteY5" fmla="*/ 1035597 h 1613595"/>
              <a:gd name="connsiteX6" fmla="*/ 0 w 2895600"/>
              <a:gd name="connsiteY6" fmla="*/ 1035597 h 1613595"/>
              <a:gd name="connsiteX7" fmla="*/ 0 w 2895600"/>
              <a:gd name="connsiteY7" fmla="*/ 577998 h 1613595"/>
              <a:gd name="connsiteX0" fmla="*/ 0 w 2895600"/>
              <a:gd name="connsiteY0" fmla="*/ 577998 h 1613595"/>
              <a:gd name="connsiteX1" fmla="*/ 2198570 w 2895600"/>
              <a:gd name="connsiteY1" fmla="*/ 580111 h 1613595"/>
              <a:gd name="connsiteX2" fmla="*/ 1313938 w 2895600"/>
              <a:gd name="connsiteY2" fmla="*/ 0 h 1613595"/>
              <a:gd name="connsiteX3" fmla="*/ 2895600 w 2895600"/>
              <a:gd name="connsiteY3" fmla="*/ 806798 h 1613595"/>
              <a:gd name="connsiteX4" fmla="*/ 1313938 w 2895600"/>
              <a:gd name="connsiteY4" fmla="*/ 1613595 h 1613595"/>
              <a:gd name="connsiteX5" fmla="*/ 1313938 w 2895600"/>
              <a:gd name="connsiteY5" fmla="*/ 1035597 h 1613595"/>
              <a:gd name="connsiteX6" fmla="*/ 0 w 2895600"/>
              <a:gd name="connsiteY6" fmla="*/ 1035597 h 1613595"/>
              <a:gd name="connsiteX7" fmla="*/ 0 w 2895600"/>
              <a:gd name="connsiteY7" fmla="*/ 577998 h 1613595"/>
              <a:gd name="connsiteX0" fmla="*/ 0 w 2895600"/>
              <a:gd name="connsiteY0" fmla="*/ 577998 h 1613595"/>
              <a:gd name="connsiteX1" fmla="*/ 2198570 w 2895600"/>
              <a:gd name="connsiteY1" fmla="*/ 580111 h 1613595"/>
              <a:gd name="connsiteX2" fmla="*/ 1313938 w 2895600"/>
              <a:gd name="connsiteY2" fmla="*/ 0 h 1613595"/>
              <a:gd name="connsiteX3" fmla="*/ 2895600 w 2895600"/>
              <a:gd name="connsiteY3" fmla="*/ 806798 h 1613595"/>
              <a:gd name="connsiteX4" fmla="*/ 1313938 w 2895600"/>
              <a:gd name="connsiteY4" fmla="*/ 1613595 h 1613595"/>
              <a:gd name="connsiteX5" fmla="*/ 1313938 w 2895600"/>
              <a:gd name="connsiteY5" fmla="*/ 1035597 h 1613595"/>
              <a:gd name="connsiteX6" fmla="*/ 0 w 2895600"/>
              <a:gd name="connsiteY6" fmla="*/ 1035597 h 1613595"/>
              <a:gd name="connsiteX7" fmla="*/ 0 w 2895600"/>
              <a:gd name="connsiteY7" fmla="*/ 577998 h 1613595"/>
              <a:gd name="connsiteX0" fmla="*/ 0 w 2899867"/>
              <a:gd name="connsiteY0" fmla="*/ 532407 h 1613595"/>
              <a:gd name="connsiteX1" fmla="*/ 2202837 w 2899867"/>
              <a:gd name="connsiteY1" fmla="*/ 580111 h 1613595"/>
              <a:gd name="connsiteX2" fmla="*/ 1318205 w 2899867"/>
              <a:gd name="connsiteY2" fmla="*/ 0 h 1613595"/>
              <a:gd name="connsiteX3" fmla="*/ 2899867 w 2899867"/>
              <a:gd name="connsiteY3" fmla="*/ 806798 h 1613595"/>
              <a:gd name="connsiteX4" fmla="*/ 1318205 w 2899867"/>
              <a:gd name="connsiteY4" fmla="*/ 1613595 h 1613595"/>
              <a:gd name="connsiteX5" fmla="*/ 1318205 w 2899867"/>
              <a:gd name="connsiteY5" fmla="*/ 1035597 h 1613595"/>
              <a:gd name="connsiteX6" fmla="*/ 4267 w 2899867"/>
              <a:gd name="connsiteY6" fmla="*/ 1035597 h 1613595"/>
              <a:gd name="connsiteX7" fmla="*/ 0 w 2899867"/>
              <a:gd name="connsiteY7" fmla="*/ 532407 h 1613595"/>
              <a:gd name="connsiteX0" fmla="*/ 0 w 2899867"/>
              <a:gd name="connsiteY0" fmla="*/ 532407 h 1613595"/>
              <a:gd name="connsiteX1" fmla="*/ 2202837 w 2899867"/>
              <a:gd name="connsiteY1" fmla="*/ 580111 h 1613595"/>
              <a:gd name="connsiteX2" fmla="*/ 1318205 w 2899867"/>
              <a:gd name="connsiteY2" fmla="*/ 0 h 1613595"/>
              <a:gd name="connsiteX3" fmla="*/ 2899867 w 2899867"/>
              <a:gd name="connsiteY3" fmla="*/ 806798 h 1613595"/>
              <a:gd name="connsiteX4" fmla="*/ 1318205 w 2899867"/>
              <a:gd name="connsiteY4" fmla="*/ 1613595 h 1613595"/>
              <a:gd name="connsiteX5" fmla="*/ 1318205 w 2899867"/>
              <a:gd name="connsiteY5" fmla="*/ 1035597 h 1613595"/>
              <a:gd name="connsiteX6" fmla="*/ 4267 w 2899867"/>
              <a:gd name="connsiteY6" fmla="*/ 1035597 h 1613595"/>
              <a:gd name="connsiteX7" fmla="*/ 0 w 2899867"/>
              <a:gd name="connsiteY7" fmla="*/ 532407 h 1613595"/>
              <a:gd name="connsiteX0" fmla="*/ 0 w 2899867"/>
              <a:gd name="connsiteY0" fmla="*/ 532407 h 1613595"/>
              <a:gd name="connsiteX1" fmla="*/ 2202837 w 2899867"/>
              <a:gd name="connsiteY1" fmla="*/ 580111 h 1613595"/>
              <a:gd name="connsiteX2" fmla="*/ 1318205 w 2899867"/>
              <a:gd name="connsiteY2" fmla="*/ 0 h 1613595"/>
              <a:gd name="connsiteX3" fmla="*/ 2899867 w 2899867"/>
              <a:gd name="connsiteY3" fmla="*/ 806798 h 1613595"/>
              <a:gd name="connsiteX4" fmla="*/ 1318205 w 2899867"/>
              <a:gd name="connsiteY4" fmla="*/ 1613595 h 1613595"/>
              <a:gd name="connsiteX5" fmla="*/ 2118048 w 2899867"/>
              <a:gd name="connsiteY5" fmla="*/ 812154 h 1613595"/>
              <a:gd name="connsiteX6" fmla="*/ 4267 w 2899867"/>
              <a:gd name="connsiteY6" fmla="*/ 1035597 h 1613595"/>
              <a:gd name="connsiteX7" fmla="*/ 0 w 2899867"/>
              <a:gd name="connsiteY7" fmla="*/ 532407 h 1613595"/>
              <a:gd name="connsiteX0" fmla="*/ 0 w 2899867"/>
              <a:gd name="connsiteY0" fmla="*/ 532407 h 1613595"/>
              <a:gd name="connsiteX1" fmla="*/ 2202837 w 2899867"/>
              <a:gd name="connsiteY1" fmla="*/ 580111 h 1613595"/>
              <a:gd name="connsiteX2" fmla="*/ 1318205 w 2899867"/>
              <a:gd name="connsiteY2" fmla="*/ 0 h 1613595"/>
              <a:gd name="connsiteX3" fmla="*/ 2899867 w 2899867"/>
              <a:gd name="connsiteY3" fmla="*/ 806798 h 1613595"/>
              <a:gd name="connsiteX4" fmla="*/ 1318205 w 2899867"/>
              <a:gd name="connsiteY4" fmla="*/ 1613595 h 1613595"/>
              <a:gd name="connsiteX5" fmla="*/ 2118048 w 2899867"/>
              <a:gd name="connsiteY5" fmla="*/ 812154 h 1613595"/>
              <a:gd name="connsiteX6" fmla="*/ 4267 w 2899867"/>
              <a:gd name="connsiteY6" fmla="*/ 1035597 h 1613595"/>
              <a:gd name="connsiteX7" fmla="*/ 0 w 2899867"/>
              <a:gd name="connsiteY7" fmla="*/ 532407 h 1613595"/>
              <a:gd name="connsiteX0" fmla="*/ 0 w 2899867"/>
              <a:gd name="connsiteY0" fmla="*/ 532407 h 1613595"/>
              <a:gd name="connsiteX1" fmla="*/ 2202837 w 2899867"/>
              <a:gd name="connsiteY1" fmla="*/ 580111 h 1613595"/>
              <a:gd name="connsiteX2" fmla="*/ 1318205 w 2899867"/>
              <a:gd name="connsiteY2" fmla="*/ 0 h 1613595"/>
              <a:gd name="connsiteX3" fmla="*/ 2899867 w 2899867"/>
              <a:gd name="connsiteY3" fmla="*/ 806798 h 1613595"/>
              <a:gd name="connsiteX4" fmla="*/ 1318205 w 2899867"/>
              <a:gd name="connsiteY4" fmla="*/ 1613595 h 1613595"/>
              <a:gd name="connsiteX5" fmla="*/ 2118048 w 2899867"/>
              <a:gd name="connsiteY5" fmla="*/ 812154 h 1613595"/>
              <a:gd name="connsiteX6" fmla="*/ 33861 w 2899867"/>
              <a:gd name="connsiteY6" fmla="*/ 1011601 h 1613595"/>
              <a:gd name="connsiteX7" fmla="*/ 0 w 2899867"/>
              <a:gd name="connsiteY7" fmla="*/ 532407 h 1613595"/>
              <a:gd name="connsiteX0" fmla="*/ 0 w 2899867"/>
              <a:gd name="connsiteY0" fmla="*/ 532407 h 1613595"/>
              <a:gd name="connsiteX1" fmla="*/ 2202837 w 2899867"/>
              <a:gd name="connsiteY1" fmla="*/ 580111 h 1613595"/>
              <a:gd name="connsiteX2" fmla="*/ 1318205 w 2899867"/>
              <a:gd name="connsiteY2" fmla="*/ 0 h 1613595"/>
              <a:gd name="connsiteX3" fmla="*/ 2899867 w 2899867"/>
              <a:gd name="connsiteY3" fmla="*/ 806798 h 1613595"/>
              <a:gd name="connsiteX4" fmla="*/ 1318205 w 2899867"/>
              <a:gd name="connsiteY4" fmla="*/ 1613595 h 1613595"/>
              <a:gd name="connsiteX5" fmla="*/ 2118048 w 2899867"/>
              <a:gd name="connsiteY5" fmla="*/ 812154 h 1613595"/>
              <a:gd name="connsiteX6" fmla="*/ 33861 w 2899867"/>
              <a:gd name="connsiteY6" fmla="*/ 1011601 h 1613595"/>
              <a:gd name="connsiteX7" fmla="*/ 0 w 2899867"/>
              <a:gd name="connsiteY7" fmla="*/ 532407 h 1613595"/>
              <a:gd name="connsiteX0" fmla="*/ 0 w 2899867"/>
              <a:gd name="connsiteY0" fmla="*/ 532407 h 1613595"/>
              <a:gd name="connsiteX1" fmla="*/ 2202837 w 2899867"/>
              <a:gd name="connsiteY1" fmla="*/ 580111 h 1613595"/>
              <a:gd name="connsiteX2" fmla="*/ 1318205 w 2899867"/>
              <a:gd name="connsiteY2" fmla="*/ 0 h 1613595"/>
              <a:gd name="connsiteX3" fmla="*/ 2899867 w 2899867"/>
              <a:gd name="connsiteY3" fmla="*/ 806798 h 1613595"/>
              <a:gd name="connsiteX4" fmla="*/ 1318205 w 2899867"/>
              <a:gd name="connsiteY4" fmla="*/ 1613595 h 1613595"/>
              <a:gd name="connsiteX5" fmla="*/ 2118048 w 2899867"/>
              <a:gd name="connsiteY5" fmla="*/ 812154 h 1613595"/>
              <a:gd name="connsiteX6" fmla="*/ 33861 w 2899867"/>
              <a:gd name="connsiteY6" fmla="*/ 1011601 h 1613595"/>
              <a:gd name="connsiteX7" fmla="*/ 0 w 2899867"/>
              <a:gd name="connsiteY7" fmla="*/ 532407 h 1613595"/>
              <a:gd name="connsiteX0" fmla="*/ 0 w 2899867"/>
              <a:gd name="connsiteY0" fmla="*/ 620841 h 1702029"/>
              <a:gd name="connsiteX1" fmla="*/ 2259088 w 2899867"/>
              <a:gd name="connsiteY1" fmla="*/ 475780 h 1702029"/>
              <a:gd name="connsiteX2" fmla="*/ 1318205 w 2899867"/>
              <a:gd name="connsiteY2" fmla="*/ 88434 h 1702029"/>
              <a:gd name="connsiteX3" fmla="*/ 2899867 w 2899867"/>
              <a:gd name="connsiteY3" fmla="*/ 895232 h 1702029"/>
              <a:gd name="connsiteX4" fmla="*/ 1318205 w 2899867"/>
              <a:gd name="connsiteY4" fmla="*/ 1702029 h 1702029"/>
              <a:gd name="connsiteX5" fmla="*/ 2118048 w 2899867"/>
              <a:gd name="connsiteY5" fmla="*/ 900588 h 1702029"/>
              <a:gd name="connsiteX6" fmla="*/ 33861 w 2899867"/>
              <a:gd name="connsiteY6" fmla="*/ 1100035 h 1702029"/>
              <a:gd name="connsiteX7" fmla="*/ 0 w 2899867"/>
              <a:gd name="connsiteY7" fmla="*/ 620841 h 1702029"/>
              <a:gd name="connsiteX0" fmla="*/ 0 w 2899867"/>
              <a:gd name="connsiteY0" fmla="*/ 620841 h 1702029"/>
              <a:gd name="connsiteX1" fmla="*/ 2259088 w 2899867"/>
              <a:gd name="connsiteY1" fmla="*/ 475780 h 1702029"/>
              <a:gd name="connsiteX2" fmla="*/ 2218835 w 2899867"/>
              <a:gd name="connsiteY2" fmla="*/ 110276 h 1702029"/>
              <a:gd name="connsiteX3" fmla="*/ 2899867 w 2899867"/>
              <a:gd name="connsiteY3" fmla="*/ 895232 h 1702029"/>
              <a:gd name="connsiteX4" fmla="*/ 1318205 w 2899867"/>
              <a:gd name="connsiteY4" fmla="*/ 1702029 h 1702029"/>
              <a:gd name="connsiteX5" fmla="*/ 2118048 w 2899867"/>
              <a:gd name="connsiteY5" fmla="*/ 900588 h 1702029"/>
              <a:gd name="connsiteX6" fmla="*/ 33861 w 2899867"/>
              <a:gd name="connsiteY6" fmla="*/ 1100035 h 1702029"/>
              <a:gd name="connsiteX7" fmla="*/ 0 w 2899867"/>
              <a:gd name="connsiteY7" fmla="*/ 620841 h 1702029"/>
              <a:gd name="connsiteX0" fmla="*/ 0 w 2899867"/>
              <a:gd name="connsiteY0" fmla="*/ 620841 h 1248503"/>
              <a:gd name="connsiteX1" fmla="*/ 2259088 w 2899867"/>
              <a:gd name="connsiteY1" fmla="*/ 475780 h 1248503"/>
              <a:gd name="connsiteX2" fmla="*/ 2218835 w 2899867"/>
              <a:gd name="connsiteY2" fmla="*/ 110276 h 1248503"/>
              <a:gd name="connsiteX3" fmla="*/ 2899867 w 2899867"/>
              <a:gd name="connsiteY3" fmla="*/ 895232 h 1248503"/>
              <a:gd name="connsiteX4" fmla="*/ 1817034 w 2899867"/>
              <a:gd name="connsiteY4" fmla="*/ 1248503 h 1248503"/>
              <a:gd name="connsiteX5" fmla="*/ 2118048 w 2899867"/>
              <a:gd name="connsiteY5" fmla="*/ 900588 h 1248503"/>
              <a:gd name="connsiteX6" fmla="*/ 33861 w 2899867"/>
              <a:gd name="connsiteY6" fmla="*/ 1100035 h 1248503"/>
              <a:gd name="connsiteX7" fmla="*/ 0 w 2899867"/>
              <a:gd name="connsiteY7" fmla="*/ 620841 h 1248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99867" h="1248503">
                <a:moveTo>
                  <a:pt x="0" y="620841"/>
                </a:moveTo>
                <a:cubicBezTo>
                  <a:pt x="356122" y="338408"/>
                  <a:pt x="656773" y="-536713"/>
                  <a:pt x="2259088" y="475780"/>
                </a:cubicBezTo>
                <a:lnTo>
                  <a:pt x="2218835" y="110276"/>
                </a:lnTo>
                <a:lnTo>
                  <a:pt x="2899867" y="895232"/>
                </a:lnTo>
                <a:lnTo>
                  <a:pt x="1817034" y="1248503"/>
                </a:lnTo>
                <a:lnTo>
                  <a:pt x="2118048" y="900588"/>
                </a:lnTo>
                <a:cubicBezTo>
                  <a:pt x="738887" y="-260149"/>
                  <a:pt x="72189" y="1353241"/>
                  <a:pt x="33861" y="1100035"/>
                </a:cubicBezTo>
                <a:cubicBezTo>
                  <a:pt x="32439" y="932305"/>
                  <a:pt x="1422" y="788571"/>
                  <a:pt x="0" y="62084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0070C0"/>
              </a:gs>
              <a:gs pos="30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</a:gsLst>
            <a:lin ang="5400000" scaled="1"/>
          </a:gra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tabLst>
                <a:tab pos="282575" algn="l"/>
              </a:tabLst>
              <a:defRPr/>
            </a:pPr>
            <a:endParaRPr lang="en-US" sz="1200" b="1" dirty="0">
              <a:solidFill>
                <a:srgbClr val="EBFFD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 rot="18482354">
            <a:off x="4483808" y="3062073"/>
            <a:ext cx="1706563" cy="4730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0070C0"/>
              </a:gs>
              <a:gs pos="30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Success Strategy</a:t>
            </a:r>
          </a:p>
        </p:txBody>
      </p:sp>
      <p:pic>
        <p:nvPicPr>
          <p:cNvPr id="11" name="Picture 2" descr="http://www.sonarbangladesh.com/blog/uploads/rumi10201109151316126761_Exactly.png"/>
          <p:cNvPicPr>
            <a:picLocks noChangeAspect="1" noChangeArrowheads="1"/>
          </p:cNvPicPr>
          <p:nvPr/>
        </p:nvPicPr>
        <p:blipFill>
          <a:blip r:embed="rId2" cstate="screen">
            <a:extLst/>
          </a:blip>
          <a:srcRect/>
          <a:stretch>
            <a:fillRect/>
          </a:stretch>
        </p:blipFill>
        <p:spPr bwMode="auto">
          <a:xfrm>
            <a:off x="6629400" y="2057400"/>
            <a:ext cx="1424770" cy="1623476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  <a:extLst/>
        </p:spPr>
      </p:pic>
    </p:spTree>
    <p:extLst>
      <p:ext uri="{BB962C8B-B14F-4D97-AF65-F5344CB8AC3E}">
        <p14:creationId xmlns:p14="http://schemas.microsoft.com/office/powerpoint/2010/main" val="107073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381000"/>
            <a:ext cx="7086600" cy="9144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mtClean="0"/>
              <a:t>What You Want Next?</a:t>
            </a:r>
            <a:endParaRPr lang="en-US"/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4724400" y="3833813"/>
            <a:ext cx="3868738" cy="8309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0070C0"/>
              </a:gs>
              <a:gs pos="30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</a:gsLst>
            <a:lin ang="5400000" scaled="1"/>
          </a:gradFill>
        </p:spPr>
        <p:txBody>
          <a:bodyPr wrap="square"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anose="05020102010507070707" pitchFamily="18" charset="2"/>
              <a:buNone/>
              <a:defRPr/>
            </a:pPr>
            <a:r>
              <a:rPr lang="en-US" sz="2400" dirty="0" smtClean="0"/>
              <a:t>Why you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choose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this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exact</a:t>
            </a:r>
            <a:r>
              <a:rPr lang="en-US" sz="2400" dirty="0" smtClean="0"/>
              <a:t> job offer?</a:t>
            </a:r>
            <a:endParaRPr lang="en-US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587455" y="2538413"/>
            <a:ext cx="2897028" cy="37465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0070C0"/>
              </a:gs>
              <a:gs pos="30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</a:gsLst>
            <a:lin ang="5400000" scaled="1"/>
          </a:gra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tabLst>
                <a:tab pos="282575" algn="l"/>
              </a:tabLst>
              <a:defRPr/>
            </a:pPr>
            <a:r>
              <a:rPr lang="en-US" sz="16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What you want next?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925965" y="2170113"/>
            <a:ext cx="3232833" cy="37465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0070C0"/>
              </a:gs>
              <a:gs pos="30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</a:gsLst>
            <a:lin ang="5400000" scaled="1"/>
          </a:gra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tabLst>
                <a:tab pos="282575" algn="l"/>
              </a:tabLst>
              <a:defRPr/>
            </a:pPr>
            <a:r>
              <a:rPr lang="en-US" sz="16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The point of the Resume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373923" y="1801813"/>
            <a:ext cx="3502877" cy="37465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0070C0"/>
              </a:gs>
              <a:gs pos="30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</a:gsLst>
            <a:lin ang="5400000" scaled="1"/>
          </a:gra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tabLst>
                <a:tab pos="282575" algn="l"/>
              </a:tabLst>
              <a:defRPr/>
            </a:pPr>
            <a:r>
              <a:rPr lang="en-US" sz="16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What the employer wants?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042804" y="1431925"/>
            <a:ext cx="3186731" cy="37465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0070C0"/>
              </a:gs>
              <a:gs pos="30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</a:gsLst>
            <a:lin ang="5400000" scaled="1"/>
          </a:gra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tabLst>
                <a:tab pos="282575" algn="l"/>
              </a:tabLst>
              <a:defRPr/>
            </a:pPr>
            <a:r>
              <a:rPr lang="en-US" sz="16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Good presentation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76225" y="2901950"/>
            <a:ext cx="2757488" cy="37465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0070C0"/>
              </a:gs>
              <a:gs pos="30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</a:gsLst>
            <a:lin ang="5400000" scaled="1"/>
          </a:gra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None/>
              <a:defRPr/>
            </a:pPr>
            <a:r>
              <a:rPr lang="en-US" sz="16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Be unique</a:t>
            </a:r>
          </a:p>
        </p:txBody>
      </p:sp>
      <p:sp>
        <p:nvSpPr>
          <p:cNvPr id="9" name="Right Arrow 2"/>
          <p:cNvSpPr/>
          <p:nvPr/>
        </p:nvSpPr>
        <p:spPr>
          <a:xfrm rot="18542208">
            <a:off x="3678507" y="2358231"/>
            <a:ext cx="2108200" cy="623888"/>
          </a:xfrm>
          <a:custGeom>
            <a:avLst/>
            <a:gdLst>
              <a:gd name="connsiteX0" fmla="*/ 0 w 2895600"/>
              <a:gd name="connsiteY0" fmla="*/ 577998 h 1613595"/>
              <a:gd name="connsiteX1" fmla="*/ 1313938 w 2895600"/>
              <a:gd name="connsiteY1" fmla="*/ 577998 h 1613595"/>
              <a:gd name="connsiteX2" fmla="*/ 1313938 w 2895600"/>
              <a:gd name="connsiteY2" fmla="*/ 0 h 1613595"/>
              <a:gd name="connsiteX3" fmla="*/ 2895600 w 2895600"/>
              <a:gd name="connsiteY3" fmla="*/ 806798 h 1613595"/>
              <a:gd name="connsiteX4" fmla="*/ 1313938 w 2895600"/>
              <a:gd name="connsiteY4" fmla="*/ 1613595 h 1613595"/>
              <a:gd name="connsiteX5" fmla="*/ 1313938 w 2895600"/>
              <a:gd name="connsiteY5" fmla="*/ 1035597 h 1613595"/>
              <a:gd name="connsiteX6" fmla="*/ 0 w 2895600"/>
              <a:gd name="connsiteY6" fmla="*/ 1035597 h 1613595"/>
              <a:gd name="connsiteX7" fmla="*/ 0 w 2895600"/>
              <a:gd name="connsiteY7" fmla="*/ 577998 h 1613595"/>
              <a:gd name="connsiteX0" fmla="*/ 0 w 2895600"/>
              <a:gd name="connsiteY0" fmla="*/ 577998 h 1613595"/>
              <a:gd name="connsiteX1" fmla="*/ 2198570 w 2895600"/>
              <a:gd name="connsiteY1" fmla="*/ 580111 h 1613595"/>
              <a:gd name="connsiteX2" fmla="*/ 1313938 w 2895600"/>
              <a:gd name="connsiteY2" fmla="*/ 0 h 1613595"/>
              <a:gd name="connsiteX3" fmla="*/ 2895600 w 2895600"/>
              <a:gd name="connsiteY3" fmla="*/ 806798 h 1613595"/>
              <a:gd name="connsiteX4" fmla="*/ 1313938 w 2895600"/>
              <a:gd name="connsiteY4" fmla="*/ 1613595 h 1613595"/>
              <a:gd name="connsiteX5" fmla="*/ 1313938 w 2895600"/>
              <a:gd name="connsiteY5" fmla="*/ 1035597 h 1613595"/>
              <a:gd name="connsiteX6" fmla="*/ 0 w 2895600"/>
              <a:gd name="connsiteY6" fmla="*/ 1035597 h 1613595"/>
              <a:gd name="connsiteX7" fmla="*/ 0 w 2895600"/>
              <a:gd name="connsiteY7" fmla="*/ 577998 h 1613595"/>
              <a:gd name="connsiteX0" fmla="*/ 0 w 2895600"/>
              <a:gd name="connsiteY0" fmla="*/ 577998 h 1613595"/>
              <a:gd name="connsiteX1" fmla="*/ 2198570 w 2895600"/>
              <a:gd name="connsiteY1" fmla="*/ 580111 h 1613595"/>
              <a:gd name="connsiteX2" fmla="*/ 1313938 w 2895600"/>
              <a:gd name="connsiteY2" fmla="*/ 0 h 1613595"/>
              <a:gd name="connsiteX3" fmla="*/ 2895600 w 2895600"/>
              <a:gd name="connsiteY3" fmla="*/ 806798 h 1613595"/>
              <a:gd name="connsiteX4" fmla="*/ 1313938 w 2895600"/>
              <a:gd name="connsiteY4" fmla="*/ 1613595 h 1613595"/>
              <a:gd name="connsiteX5" fmla="*/ 1313938 w 2895600"/>
              <a:gd name="connsiteY5" fmla="*/ 1035597 h 1613595"/>
              <a:gd name="connsiteX6" fmla="*/ 0 w 2895600"/>
              <a:gd name="connsiteY6" fmla="*/ 1035597 h 1613595"/>
              <a:gd name="connsiteX7" fmla="*/ 0 w 2895600"/>
              <a:gd name="connsiteY7" fmla="*/ 577998 h 1613595"/>
              <a:gd name="connsiteX0" fmla="*/ 0 w 2899867"/>
              <a:gd name="connsiteY0" fmla="*/ 532407 h 1613595"/>
              <a:gd name="connsiteX1" fmla="*/ 2202837 w 2899867"/>
              <a:gd name="connsiteY1" fmla="*/ 580111 h 1613595"/>
              <a:gd name="connsiteX2" fmla="*/ 1318205 w 2899867"/>
              <a:gd name="connsiteY2" fmla="*/ 0 h 1613595"/>
              <a:gd name="connsiteX3" fmla="*/ 2899867 w 2899867"/>
              <a:gd name="connsiteY3" fmla="*/ 806798 h 1613595"/>
              <a:gd name="connsiteX4" fmla="*/ 1318205 w 2899867"/>
              <a:gd name="connsiteY4" fmla="*/ 1613595 h 1613595"/>
              <a:gd name="connsiteX5" fmla="*/ 1318205 w 2899867"/>
              <a:gd name="connsiteY5" fmla="*/ 1035597 h 1613595"/>
              <a:gd name="connsiteX6" fmla="*/ 4267 w 2899867"/>
              <a:gd name="connsiteY6" fmla="*/ 1035597 h 1613595"/>
              <a:gd name="connsiteX7" fmla="*/ 0 w 2899867"/>
              <a:gd name="connsiteY7" fmla="*/ 532407 h 1613595"/>
              <a:gd name="connsiteX0" fmla="*/ 0 w 2899867"/>
              <a:gd name="connsiteY0" fmla="*/ 532407 h 1613595"/>
              <a:gd name="connsiteX1" fmla="*/ 2202837 w 2899867"/>
              <a:gd name="connsiteY1" fmla="*/ 580111 h 1613595"/>
              <a:gd name="connsiteX2" fmla="*/ 1318205 w 2899867"/>
              <a:gd name="connsiteY2" fmla="*/ 0 h 1613595"/>
              <a:gd name="connsiteX3" fmla="*/ 2899867 w 2899867"/>
              <a:gd name="connsiteY3" fmla="*/ 806798 h 1613595"/>
              <a:gd name="connsiteX4" fmla="*/ 1318205 w 2899867"/>
              <a:gd name="connsiteY4" fmla="*/ 1613595 h 1613595"/>
              <a:gd name="connsiteX5" fmla="*/ 1318205 w 2899867"/>
              <a:gd name="connsiteY5" fmla="*/ 1035597 h 1613595"/>
              <a:gd name="connsiteX6" fmla="*/ 4267 w 2899867"/>
              <a:gd name="connsiteY6" fmla="*/ 1035597 h 1613595"/>
              <a:gd name="connsiteX7" fmla="*/ 0 w 2899867"/>
              <a:gd name="connsiteY7" fmla="*/ 532407 h 1613595"/>
              <a:gd name="connsiteX0" fmla="*/ 0 w 2899867"/>
              <a:gd name="connsiteY0" fmla="*/ 532407 h 1613595"/>
              <a:gd name="connsiteX1" fmla="*/ 2202837 w 2899867"/>
              <a:gd name="connsiteY1" fmla="*/ 580111 h 1613595"/>
              <a:gd name="connsiteX2" fmla="*/ 1318205 w 2899867"/>
              <a:gd name="connsiteY2" fmla="*/ 0 h 1613595"/>
              <a:gd name="connsiteX3" fmla="*/ 2899867 w 2899867"/>
              <a:gd name="connsiteY3" fmla="*/ 806798 h 1613595"/>
              <a:gd name="connsiteX4" fmla="*/ 1318205 w 2899867"/>
              <a:gd name="connsiteY4" fmla="*/ 1613595 h 1613595"/>
              <a:gd name="connsiteX5" fmla="*/ 2118048 w 2899867"/>
              <a:gd name="connsiteY5" fmla="*/ 812154 h 1613595"/>
              <a:gd name="connsiteX6" fmla="*/ 4267 w 2899867"/>
              <a:gd name="connsiteY6" fmla="*/ 1035597 h 1613595"/>
              <a:gd name="connsiteX7" fmla="*/ 0 w 2899867"/>
              <a:gd name="connsiteY7" fmla="*/ 532407 h 1613595"/>
              <a:gd name="connsiteX0" fmla="*/ 0 w 2899867"/>
              <a:gd name="connsiteY0" fmla="*/ 532407 h 1613595"/>
              <a:gd name="connsiteX1" fmla="*/ 2202837 w 2899867"/>
              <a:gd name="connsiteY1" fmla="*/ 580111 h 1613595"/>
              <a:gd name="connsiteX2" fmla="*/ 1318205 w 2899867"/>
              <a:gd name="connsiteY2" fmla="*/ 0 h 1613595"/>
              <a:gd name="connsiteX3" fmla="*/ 2899867 w 2899867"/>
              <a:gd name="connsiteY3" fmla="*/ 806798 h 1613595"/>
              <a:gd name="connsiteX4" fmla="*/ 1318205 w 2899867"/>
              <a:gd name="connsiteY4" fmla="*/ 1613595 h 1613595"/>
              <a:gd name="connsiteX5" fmla="*/ 2118048 w 2899867"/>
              <a:gd name="connsiteY5" fmla="*/ 812154 h 1613595"/>
              <a:gd name="connsiteX6" fmla="*/ 4267 w 2899867"/>
              <a:gd name="connsiteY6" fmla="*/ 1035597 h 1613595"/>
              <a:gd name="connsiteX7" fmla="*/ 0 w 2899867"/>
              <a:gd name="connsiteY7" fmla="*/ 532407 h 1613595"/>
              <a:gd name="connsiteX0" fmla="*/ 0 w 2899867"/>
              <a:gd name="connsiteY0" fmla="*/ 532407 h 1613595"/>
              <a:gd name="connsiteX1" fmla="*/ 2202837 w 2899867"/>
              <a:gd name="connsiteY1" fmla="*/ 580111 h 1613595"/>
              <a:gd name="connsiteX2" fmla="*/ 1318205 w 2899867"/>
              <a:gd name="connsiteY2" fmla="*/ 0 h 1613595"/>
              <a:gd name="connsiteX3" fmla="*/ 2899867 w 2899867"/>
              <a:gd name="connsiteY3" fmla="*/ 806798 h 1613595"/>
              <a:gd name="connsiteX4" fmla="*/ 1318205 w 2899867"/>
              <a:gd name="connsiteY4" fmla="*/ 1613595 h 1613595"/>
              <a:gd name="connsiteX5" fmla="*/ 2118048 w 2899867"/>
              <a:gd name="connsiteY5" fmla="*/ 812154 h 1613595"/>
              <a:gd name="connsiteX6" fmla="*/ 33861 w 2899867"/>
              <a:gd name="connsiteY6" fmla="*/ 1011601 h 1613595"/>
              <a:gd name="connsiteX7" fmla="*/ 0 w 2899867"/>
              <a:gd name="connsiteY7" fmla="*/ 532407 h 1613595"/>
              <a:gd name="connsiteX0" fmla="*/ 0 w 2899867"/>
              <a:gd name="connsiteY0" fmla="*/ 532407 h 1613595"/>
              <a:gd name="connsiteX1" fmla="*/ 2202837 w 2899867"/>
              <a:gd name="connsiteY1" fmla="*/ 580111 h 1613595"/>
              <a:gd name="connsiteX2" fmla="*/ 1318205 w 2899867"/>
              <a:gd name="connsiteY2" fmla="*/ 0 h 1613595"/>
              <a:gd name="connsiteX3" fmla="*/ 2899867 w 2899867"/>
              <a:gd name="connsiteY3" fmla="*/ 806798 h 1613595"/>
              <a:gd name="connsiteX4" fmla="*/ 1318205 w 2899867"/>
              <a:gd name="connsiteY4" fmla="*/ 1613595 h 1613595"/>
              <a:gd name="connsiteX5" fmla="*/ 2118048 w 2899867"/>
              <a:gd name="connsiteY5" fmla="*/ 812154 h 1613595"/>
              <a:gd name="connsiteX6" fmla="*/ 33861 w 2899867"/>
              <a:gd name="connsiteY6" fmla="*/ 1011601 h 1613595"/>
              <a:gd name="connsiteX7" fmla="*/ 0 w 2899867"/>
              <a:gd name="connsiteY7" fmla="*/ 532407 h 1613595"/>
              <a:gd name="connsiteX0" fmla="*/ 0 w 2899867"/>
              <a:gd name="connsiteY0" fmla="*/ 532407 h 1613595"/>
              <a:gd name="connsiteX1" fmla="*/ 2202837 w 2899867"/>
              <a:gd name="connsiteY1" fmla="*/ 580111 h 1613595"/>
              <a:gd name="connsiteX2" fmla="*/ 1318205 w 2899867"/>
              <a:gd name="connsiteY2" fmla="*/ 0 h 1613595"/>
              <a:gd name="connsiteX3" fmla="*/ 2899867 w 2899867"/>
              <a:gd name="connsiteY3" fmla="*/ 806798 h 1613595"/>
              <a:gd name="connsiteX4" fmla="*/ 1318205 w 2899867"/>
              <a:gd name="connsiteY4" fmla="*/ 1613595 h 1613595"/>
              <a:gd name="connsiteX5" fmla="*/ 2118048 w 2899867"/>
              <a:gd name="connsiteY5" fmla="*/ 812154 h 1613595"/>
              <a:gd name="connsiteX6" fmla="*/ 33861 w 2899867"/>
              <a:gd name="connsiteY6" fmla="*/ 1011601 h 1613595"/>
              <a:gd name="connsiteX7" fmla="*/ 0 w 2899867"/>
              <a:gd name="connsiteY7" fmla="*/ 532407 h 1613595"/>
              <a:gd name="connsiteX0" fmla="*/ 0 w 2899867"/>
              <a:gd name="connsiteY0" fmla="*/ 620841 h 1702029"/>
              <a:gd name="connsiteX1" fmla="*/ 2259088 w 2899867"/>
              <a:gd name="connsiteY1" fmla="*/ 475780 h 1702029"/>
              <a:gd name="connsiteX2" fmla="*/ 1318205 w 2899867"/>
              <a:gd name="connsiteY2" fmla="*/ 88434 h 1702029"/>
              <a:gd name="connsiteX3" fmla="*/ 2899867 w 2899867"/>
              <a:gd name="connsiteY3" fmla="*/ 895232 h 1702029"/>
              <a:gd name="connsiteX4" fmla="*/ 1318205 w 2899867"/>
              <a:gd name="connsiteY4" fmla="*/ 1702029 h 1702029"/>
              <a:gd name="connsiteX5" fmla="*/ 2118048 w 2899867"/>
              <a:gd name="connsiteY5" fmla="*/ 900588 h 1702029"/>
              <a:gd name="connsiteX6" fmla="*/ 33861 w 2899867"/>
              <a:gd name="connsiteY6" fmla="*/ 1100035 h 1702029"/>
              <a:gd name="connsiteX7" fmla="*/ 0 w 2899867"/>
              <a:gd name="connsiteY7" fmla="*/ 620841 h 1702029"/>
              <a:gd name="connsiteX0" fmla="*/ 0 w 2899867"/>
              <a:gd name="connsiteY0" fmla="*/ 620841 h 1702029"/>
              <a:gd name="connsiteX1" fmla="*/ 2259088 w 2899867"/>
              <a:gd name="connsiteY1" fmla="*/ 475780 h 1702029"/>
              <a:gd name="connsiteX2" fmla="*/ 2218835 w 2899867"/>
              <a:gd name="connsiteY2" fmla="*/ 110276 h 1702029"/>
              <a:gd name="connsiteX3" fmla="*/ 2899867 w 2899867"/>
              <a:gd name="connsiteY3" fmla="*/ 895232 h 1702029"/>
              <a:gd name="connsiteX4" fmla="*/ 1318205 w 2899867"/>
              <a:gd name="connsiteY4" fmla="*/ 1702029 h 1702029"/>
              <a:gd name="connsiteX5" fmla="*/ 2118048 w 2899867"/>
              <a:gd name="connsiteY5" fmla="*/ 900588 h 1702029"/>
              <a:gd name="connsiteX6" fmla="*/ 33861 w 2899867"/>
              <a:gd name="connsiteY6" fmla="*/ 1100035 h 1702029"/>
              <a:gd name="connsiteX7" fmla="*/ 0 w 2899867"/>
              <a:gd name="connsiteY7" fmla="*/ 620841 h 1702029"/>
              <a:gd name="connsiteX0" fmla="*/ 0 w 2899867"/>
              <a:gd name="connsiteY0" fmla="*/ 620841 h 1248503"/>
              <a:gd name="connsiteX1" fmla="*/ 2259088 w 2899867"/>
              <a:gd name="connsiteY1" fmla="*/ 475780 h 1248503"/>
              <a:gd name="connsiteX2" fmla="*/ 2218835 w 2899867"/>
              <a:gd name="connsiteY2" fmla="*/ 110276 h 1248503"/>
              <a:gd name="connsiteX3" fmla="*/ 2899867 w 2899867"/>
              <a:gd name="connsiteY3" fmla="*/ 895232 h 1248503"/>
              <a:gd name="connsiteX4" fmla="*/ 1817034 w 2899867"/>
              <a:gd name="connsiteY4" fmla="*/ 1248503 h 1248503"/>
              <a:gd name="connsiteX5" fmla="*/ 2118048 w 2899867"/>
              <a:gd name="connsiteY5" fmla="*/ 900588 h 1248503"/>
              <a:gd name="connsiteX6" fmla="*/ 33861 w 2899867"/>
              <a:gd name="connsiteY6" fmla="*/ 1100035 h 1248503"/>
              <a:gd name="connsiteX7" fmla="*/ 0 w 2899867"/>
              <a:gd name="connsiteY7" fmla="*/ 620841 h 1248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99867" h="1248503">
                <a:moveTo>
                  <a:pt x="0" y="620841"/>
                </a:moveTo>
                <a:cubicBezTo>
                  <a:pt x="356122" y="338408"/>
                  <a:pt x="656773" y="-536713"/>
                  <a:pt x="2259088" y="475780"/>
                </a:cubicBezTo>
                <a:lnTo>
                  <a:pt x="2218835" y="110276"/>
                </a:lnTo>
                <a:lnTo>
                  <a:pt x="2899867" y="895232"/>
                </a:lnTo>
                <a:lnTo>
                  <a:pt x="1817034" y="1248503"/>
                </a:lnTo>
                <a:lnTo>
                  <a:pt x="2118048" y="900588"/>
                </a:lnTo>
                <a:cubicBezTo>
                  <a:pt x="738887" y="-260149"/>
                  <a:pt x="72189" y="1353241"/>
                  <a:pt x="33861" y="1100035"/>
                </a:cubicBezTo>
                <a:cubicBezTo>
                  <a:pt x="32439" y="932305"/>
                  <a:pt x="1422" y="788571"/>
                  <a:pt x="0" y="62084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0070C0"/>
              </a:gs>
              <a:gs pos="30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</a:gsLst>
            <a:lin ang="5400000" scaled="1"/>
          </a:gra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tabLst>
                <a:tab pos="282575" algn="l"/>
              </a:tabLst>
              <a:defRPr/>
            </a:pPr>
            <a:endParaRPr lang="en-US" sz="1200" b="1" dirty="0">
              <a:solidFill>
                <a:srgbClr val="EBFFD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 rot="18482354">
            <a:off x="4454456" y="2789516"/>
            <a:ext cx="1706563" cy="4730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0070C0"/>
              </a:gs>
              <a:gs pos="30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Success Strategy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335463" y="4976813"/>
            <a:ext cx="4687887" cy="155427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0070C0"/>
              </a:gs>
              <a:gs pos="30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</a:gsLst>
            <a:lin ang="5400000" scaled="1"/>
          </a:gradFill>
        </p:spPr>
        <p:txBody>
          <a:bodyPr>
            <a:spAutoFit/>
          </a:bodyPr>
          <a:lstStyle/>
          <a:p>
            <a:pPr algn="ctr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tabLst>
                <a:tab pos="282575" algn="l"/>
              </a:tabLst>
              <a:defRPr/>
            </a:pPr>
            <a:r>
              <a:rPr lang="en-US" sz="2600" b="1" dirty="0">
                <a:solidFill>
                  <a:srgbClr val="C503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How you plan to develop </a:t>
            </a:r>
            <a:br>
              <a:rPr lang="en-US" sz="2600" b="1" dirty="0">
                <a:solidFill>
                  <a:srgbClr val="C503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</a:br>
            <a:r>
              <a:rPr lang="en-US" sz="2600" b="1" dirty="0">
                <a:solidFill>
                  <a:srgbClr val="C503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yourself in the future?</a:t>
            </a:r>
          </a:p>
        </p:txBody>
      </p:sp>
      <p:pic>
        <p:nvPicPr>
          <p:cNvPr id="12" name="Picture 2" descr="http://www.sonarbangladesh.com/blog/uploads/rumi10201109151316126761_Exactly.png"/>
          <p:cNvPicPr>
            <a:picLocks noChangeAspect="1" noChangeArrowheads="1"/>
          </p:cNvPicPr>
          <p:nvPr/>
        </p:nvPicPr>
        <p:blipFill>
          <a:blip r:embed="rId2" cstate="screen">
            <a:extLst/>
          </a:blip>
          <a:srcRect/>
          <a:stretch>
            <a:fillRect/>
          </a:stretch>
        </p:blipFill>
        <p:spPr bwMode="auto">
          <a:xfrm>
            <a:off x="6553200" y="1905000"/>
            <a:ext cx="1424770" cy="1623476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  <a:ex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 flipH="1">
            <a:off x="697277" y="4250152"/>
            <a:ext cx="1415137" cy="1722424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  <a:softEdge rad="12700"/>
          </a:effectLst>
          <a:extLst/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 flipH="1">
            <a:off x="2514600" y="4250152"/>
            <a:ext cx="1346166" cy="1722424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  <a:softEdge rad="12700"/>
          </a:effectLst>
          <a:extLst/>
        </p:spPr>
      </p:pic>
    </p:spTree>
    <p:extLst>
      <p:ext uri="{BB962C8B-B14F-4D97-AF65-F5344CB8AC3E}">
        <p14:creationId xmlns:p14="http://schemas.microsoft.com/office/powerpoint/2010/main" val="199395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304800"/>
            <a:ext cx="7086600" cy="9144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dirty="0" smtClean="0"/>
              <a:t>What the Employer Wants?</a:t>
            </a:r>
            <a:endParaRPr lang="en-US" dirty="0"/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647700" y="5638800"/>
            <a:ext cx="4038600" cy="52322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0070C0"/>
              </a:gs>
              <a:gs pos="30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</a:gsLst>
            <a:lin ang="5400000" scaled="1"/>
          </a:gradFill>
        </p:spPr>
        <p:txBody>
          <a:bodyPr wrap="square"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Wingdings 2" panose="05020102010507070707" pitchFamily="18" charset="2"/>
              <a:buNone/>
              <a:defRPr/>
            </a:pPr>
            <a:r>
              <a:rPr lang="en-US" dirty="0" smtClean="0"/>
              <a:t>Not all you have done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791200" y="2895600"/>
            <a:ext cx="2971800" cy="8309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0070C0"/>
              </a:gs>
              <a:gs pos="30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tabLst>
                <a:tab pos="282575" algn="l"/>
              </a:tabLst>
              <a:defRPr/>
            </a:pPr>
            <a:r>
              <a:rPr lang="en-US" sz="24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Highlight the relevant things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0" y="4114800"/>
            <a:ext cx="6172200" cy="95410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0070C0"/>
              </a:gs>
              <a:gs pos="30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tabLst>
                <a:tab pos="282575" algn="l"/>
              </a:tabLst>
              <a:defRPr/>
            </a:pPr>
            <a:r>
              <a:rPr lang="en-US" sz="28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Show what the employer wants to see</a:t>
            </a:r>
          </a:p>
        </p:txBody>
      </p:sp>
      <p:sp>
        <p:nvSpPr>
          <p:cNvPr id="6" name="Rectangle 5"/>
          <p:cNvSpPr/>
          <p:nvPr/>
        </p:nvSpPr>
        <p:spPr>
          <a:xfrm>
            <a:off x="4953000" y="5486400"/>
            <a:ext cx="3429000" cy="76944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0070C0"/>
              </a:gs>
              <a:gs pos="30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</a:gsLst>
            <a:lin ang="5400000" scaled="1"/>
          </a:gradFill>
        </p:spPr>
        <p:txBody>
          <a:bodyPr>
            <a:spAutoFit/>
          </a:bodyPr>
          <a:lstStyle/>
          <a:p>
            <a:pPr marL="9144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Or just what you have been paid for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19138" y="2538413"/>
            <a:ext cx="2862262" cy="37465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0070C0"/>
              </a:gs>
              <a:gs pos="30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</a:gsLst>
            <a:lin ang="5400000" scaled="1"/>
          </a:gra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tabLst>
                <a:tab pos="282575" algn="l"/>
              </a:tabLst>
              <a:defRPr/>
            </a:pPr>
            <a:r>
              <a:rPr lang="en-US" sz="16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What you want next?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206500" y="2170113"/>
            <a:ext cx="3060700" cy="37465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0070C0"/>
              </a:gs>
              <a:gs pos="30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</a:gsLst>
            <a:lin ang="5400000" scaled="1"/>
          </a:gra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tabLst>
                <a:tab pos="282575" algn="l"/>
              </a:tabLst>
              <a:defRPr/>
            </a:pPr>
            <a:r>
              <a:rPr lang="en-US" sz="16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The point of the Resume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816100" y="1801813"/>
            <a:ext cx="3365500" cy="37465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0070C0"/>
              </a:gs>
              <a:gs pos="30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</a:gsLst>
            <a:lin ang="5400000" scaled="1"/>
          </a:gra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tabLst>
                <a:tab pos="282575" algn="l"/>
              </a:tabLst>
              <a:defRPr/>
            </a:pPr>
            <a:r>
              <a:rPr lang="en-US" sz="16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What the employer wants?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319338" y="1431925"/>
            <a:ext cx="3319462" cy="37465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0070C0"/>
              </a:gs>
              <a:gs pos="30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</a:gsLst>
            <a:lin ang="5400000" scaled="1"/>
          </a:gra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tabLst>
                <a:tab pos="282575" algn="l"/>
              </a:tabLst>
              <a:defRPr/>
            </a:pPr>
            <a:r>
              <a:rPr lang="en-US" sz="16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Good presentation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76225" y="2901950"/>
            <a:ext cx="2757488" cy="37465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0070C0"/>
              </a:gs>
              <a:gs pos="30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</a:gsLst>
            <a:lin ang="5400000" scaled="1"/>
          </a:gra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None/>
              <a:defRPr/>
            </a:pPr>
            <a:r>
              <a:rPr lang="en-US" sz="16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Be unique</a:t>
            </a:r>
          </a:p>
        </p:txBody>
      </p:sp>
      <p:sp>
        <p:nvSpPr>
          <p:cNvPr id="12" name="Right Arrow 2"/>
          <p:cNvSpPr/>
          <p:nvPr/>
        </p:nvSpPr>
        <p:spPr>
          <a:xfrm rot="18542208">
            <a:off x="3861450" y="2560760"/>
            <a:ext cx="1742314" cy="515610"/>
          </a:xfrm>
          <a:custGeom>
            <a:avLst/>
            <a:gdLst>
              <a:gd name="connsiteX0" fmla="*/ 0 w 2895600"/>
              <a:gd name="connsiteY0" fmla="*/ 577998 h 1613595"/>
              <a:gd name="connsiteX1" fmla="*/ 1313938 w 2895600"/>
              <a:gd name="connsiteY1" fmla="*/ 577998 h 1613595"/>
              <a:gd name="connsiteX2" fmla="*/ 1313938 w 2895600"/>
              <a:gd name="connsiteY2" fmla="*/ 0 h 1613595"/>
              <a:gd name="connsiteX3" fmla="*/ 2895600 w 2895600"/>
              <a:gd name="connsiteY3" fmla="*/ 806798 h 1613595"/>
              <a:gd name="connsiteX4" fmla="*/ 1313938 w 2895600"/>
              <a:gd name="connsiteY4" fmla="*/ 1613595 h 1613595"/>
              <a:gd name="connsiteX5" fmla="*/ 1313938 w 2895600"/>
              <a:gd name="connsiteY5" fmla="*/ 1035597 h 1613595"/>
              <a:gd name="connsiteX6" fmla="*/ 0 w 2895600"/>
              <a:gd name="connsiteY6" fmla="*/ 1035597 h 1613595"/>
              <a:gd name="connsiteX7" fmla="*/ 0 w 2895600"/>
              <a:gd name="connsiteY7" fmla="*/ 577998 h 1613595"/>
              <a:gd name="connsiteX0" fmla="*/ 0 w 2895600"/>
              <a:gd name="connsiteY0" fmla="*/ 577998 h 1613595"/>
              <a:gd name="connsiteX1" fmla="*/ 2198570 w 2895600"/>
              <a:gd name="connsiteY1" fmla="*/ 580111 h 1613595"/>
              <a:gd name="connsiteX2" fmla="*/ 1313938 w 2895600"/>
              <a:gd name="connsiteY2" fmla="*/ 0 h 1613595"/>
              <a:gd name="connsiteX3" fmla="*/ 2895600 w 2895600"/>
              <a:gd name="connsiteY3" fmla="*/ 806798 h 1613595"/>
              <a:gd name="connsiteX4" fmla="*/ 1313938 w 2895600"/>
              <a:gd name="connsiteY4" fmla="*/ 1613595 h 1613595"/>
              <a:gd name="connsiteX5" fmla="*/ 1313938 w 2895600"/>
              <a:gd name="connsiteY5" fmla="*/ 1035597 h 1613595"/>
              <a:gd name="connsiteX6" fmla="*/ 0 w 2895600"/>
              <a:gd name="connsiteY6" fmla="*/ 1035597 h 1613595"/>
              <a:gd name="connsiteX7" fmla="*/ 0 w 2895600"/>
              <a:gd name="connsiteY7" fmla="*/ 577998 h 1613595"/>
              <a:gd name="connsiteX0" fmla="*/ 0 w 2895600"/>
              <a:gd name="connsiteY0" fmla="*/ 577998 h 1613595"/>
              <a:gd name="connsiteX1" fmla="*/ 2198570 w 2895600"/>
              <a:gd name="connsiteY1" fmla="*/ 580111 h 1613595"/>
              <a:gd name="connsiteX2" fmla="*/ 1313938 w 2895600"/>
              <a:gd name="connsiteY2" fmla="*/ 0 h 1613595"/>
              <a:gd name="connsiteX3" fmla="*/ 2895600 w 2895600"/>
              <a:gd name="connsiteY3" fmla="*/ 806798 h 1613595"/>
              <a:gd name="connsiteX4" fmla="*/ 1313938 w 2895600"/>
              <a:gd name="connsiteY4" fmla="*/ 1613595 h 1613595"/>
              <a:gd name="connsiteX5" fmla="*/ 1313938 w 2895600"/>
              <a:gd name="connsiteY5" fmla="*/ 1035597 h 1613595"/>
              <a:gd name="connsiteX6" fmla="*/ 0 w 2895600"/>
              <a:gd name="connsiteY6" fmla="*/ 1035597 h 1613595"/>
              <a:gd name="connsiteX7" fmla="*/ 0 w 2895600"/>
              <a:gd name="connsiteY7" fmla="*/ 577998 h 1613595"/>
              <a:gd name="connsiteX0" fmla="*/ 0 w 2899867"/>
              <a:gd name="connsiteY0" fmla="*/ 532407 h 1613595"/>
              <a:gd name="connsiteX1" fmla="*/ 2202837 w 2899867"/>
              <a:gd name="connsiteY1" fmla="*/ 580111 h 1613595"/>
              <a:gd name="connsiteX2" fmla="*/ 1318205 w 2899867"/>
              <a:gd name="connsiteY2" fmla="*/ 0 h 1613595"/>
              <a:gd name="connsiteX3" fmla="*/ 2899867 w 2899867"/>
              <a:gd name="connsiteY3" fmla="*/ 806798 h 1613595"/>
              <a:gd name="connsiteX4" fmla="*/ 1318205 w 2899867"/>
              <a:gd name="connsiteY4" fmla="*/ 1613595 h 1613595"/>
              <a:gd name="connsiteX5" fmla="*/ 1318205 w 2899867"/>
              <a:gd name="connsiteY5" fmla="*/ 1035597 h 1613595"/>
              <a:gd name="connsiteX6" fmla="*/ 4267 w 2899867"/>
              <a:gd name="connsiteY6" fmla="*/ 1035597 h 1613595"/>
              <a:gd name="connsiteX7" fmla="*/ 0 w 2899867"/>
              <a:gd name="connsiteY7" fmla="*/ 532407 h 1613595"/>
              <a:gd name="connsiteX0" fmla="*/ 0 w 2899867"/>
              <a:gd name="connsiteY0" fmla="*/ 532407 h 1613595"/>
              <a:gd name="connsiteX1" fmla="*/ 2202837 w 2899867"/>
              <a:gd name="connsiteY1" fmla="*/ 580111 h 1613595"/>
              <a:gd name="connsiteX2" fmla="*/ 1318205 w 2899867"/>
              <a:gd name="connsiteY2" fmla="*/ 0 h 1613595"/>
              <a:gd name="connsiteX3" fmla="*/ 2899867 w 2899867"/>
              <a:gd name="connsiteY3" fmla="*/ 806798 h 1613595"/>
              <a:gd name="connsiteX4" fmla="*/ 1318205 w 2899867"/>
              <a:gd name="connsiteY4" fmla="*/ 1613595 h 1613595"/>
              <a:gd name="connsiteX5" fmla="*/ 1318205 w 2899867"/>
              <a:gd name="connsiteY5" fmla="*/ 1035597 h 1613595"/>
              <a:gd name="connsiteX6" fmla="*/ 4267 w 2899867"/>
              <a:gd name="connsiteY6" fmla="*/ 1035597 h 1613595"/>
              <a:gd name="connsiteX7" fmla="*/ 0 w 2899867"/>
              <a:gd name="connsiteY7" fmla="*/ 532407 h 1613595"/>
              <a:gd name="connsiteX0" fmla="*/ 0 w 2899867"/>
              <a:gd name="connsiteY0" fmla="*/ 532407 h 1613595"/>
              <a:gd name="connsiteX1" fmla="*/ 2202837 w 2899867"/>
              <a:gd name="connsiteY1" fmla="*/ 580111 h 1613595"/>
              <a:gd name="connsiteX2" fmla="*/ 1318205 w 2899867"/>
              <a:gd name="connsiteY2" fmla="*/ 0 h 1613595"/>
              <a:gd name="connsiteX3" fmla="*/ 2899867 w 2899867"/>
              <a:gd name="connsiteY3" fmla="*/ 806798 h 1613595"/>
              <a:gd name="connsiteX4" fmla="*/ 1318205 w 2899867"/>
              <a:gd name="connsiteY4" fmla="*/ 1613595 h 1613595"/>
              <a:gd name="connsiteX5" fmla="*/ 2118048 w 2899867"/>
              <a:gd name="connsiteY5" fmla="*/ 812154 h 1613595"/>
              <a:gd name="connsiteX6" fmla="*/ 4267 w 2899867"/>
              <a:gd name="connsiteY6" fmla="*/ 1035597 h 1613595"/>
              <a:gd name="connsiteX7" fmla="*/ 0 w 2899867"/>
              <a:gd name="connsiteY7" fmla="*/ 532407 h 1613595"/>
              <a:gd name="connsiteX0" fmla="*/ 0 w 2899867"/>
              <a:gd name="connsiteY0" fmla="*/ 532407 h 1613595"/>
              <a:gd name="connsiteX1" fmla="*/ 2202837 w 2899867"/>
              <a:gd name="connsiteY1" fmla="*/ 580111 h 1613595"/>
              <a:gd name="connsiteX2" fmla="*/ 1318205 w 2899867"/>
              <a:gd name="connsiteY2" fmla="*/ 0 h 1613595"/>
              <a:gd name="connsiteX3" fmla="*/ 2899867 w 2899867"/>
              <a:gd name="connsiteY3" fmla="*/ 806798 h 1613595"/>
              <a:gd name="connsiteX4" fmla="*/ 1318205 w 2899867"/>
              <a:gd name="connsiteY4" fmla="*/ 1613595 h 1613595"/>
              <a:gd name="connsiteX5" fmla="*/ 2118048 w 2899867"/>
              <a:gd name="connsiteY5" fmla="*/ 812154 h 1613595"/>
              <a:gd name="connsiteX6" fmla="*/ 4267 w 2899867"/>
              <a:gd name="connsiteY6" fmla="*/ 1035597 h 1613595"/>
              <a:gd name="connsiteX7" fmla="*/ 0 w 2899867"/>
              <a:gd name="connsiteY7" fmla="*/ 532407 h 1613595"/>
              <a:gd name="connsiteX0" fmla="*/ 0 w 2899867"/>
              <a:gd name="connsiteY0" fmla="*/ 532407 h 1613595"/>
              <a:gd name="connsiteX1" fmla="*/ 2202837 w 2899867"/>
              <a:gd name="connsiteY1" fmla="*/ 580111 h 1613595"/>
              <a:gd name="connsiteX2" fmla="*/ 1318205 w 2899867"/>
              <a:gd name="connsiteY2" fmla="*/ 0 h 1613595"/>
              <a:gd name="connsiteX3" fmla="*/ 2899867 w 2899867"/>
              <a:gd name="connsiteY3" fmla="*/ 806798 h 1613595"/>
              <a:gd name="connsiteX4" fmla="*/ 1318205 w 2899867"/>
              <a:gd name="connsiteY4" fmla="*/ 1613595 h 1613595"/>
              <a:gd name="connsiteX5" fmla="*/ 2118048 w 2899867"/>
              <a:gd name="connsiteY5" fmla="*/ 812154 h 1613595"/>
              <a:gd name="connsiteX6" fmla="*/ 33861 w 2899867"/>
              <a:gd name="connsiteY6" fmla="*/ 1011601 h 1613595"/>
              <a:gd name="connsiteX7" fmla="*/ 0 w 2899867"/>
              <a:gd name="connsiteY7" fmla="*/ 532407 h 1613595"/>
              <a:gd name="connsiteX0" fmla="*/ 0 w 2899867"/>
              <a:gd name="connsiteY0" fmla="*/ 532407 h 1613595"/>
              <a:gd name="connsiteX1" fmla="*/ 2202837 w 2899867"/>
              <a:gd name="connsiteY1" fmla="*/ 580111 h 1613595"/>
              <a:gd name="connsiteX2" fmla="*/ 1318205 w 2899867"/>
              <a:gd name="connsiteY2" fmla="*/ 0 h 1613595"/>
              <a:gd name="connsiteX3" fmla="*/ 2899867 w 2899867"/>
              <a:gd name="connsiteY3" fmla="*/ 806798 h 1613595"/>
              <a:gd name="connsiteX4" fmla="*/ 1318205 w 2899867"/>
              <a:gd name="connsiteY4" fmla="*/ 1613595 h 1613595"/>
              <a:gd name="connsiteX5" fmla="*/ 2118048 w 2899867"/>
              <a:gd name="connsiteY5" fmla="*/ 812154 h 1613595"/>
              <a:gd name="connsiteX6" fmla="*/ 33861 w 2899867"/>
              <a:gd name="connsiteY6" fmla="*/ 1011601 h 1613595"/>
              <a:gd name="connsiteX7" fmla="*/ 0 w 2899867"/>
              <a:gd name="connsiteY7" fmla="*/ 532407 h 1613595"/>
              <a:gd name="connsiteX0" fmla="*/ 0 w 2899867"/>
              <a:gd name="connsiteY0" fmla="*/ 532407 h 1613595"/>
              <a:gd name="connsiteX1" fmla="*/ 2202837 w 2899867"/>
              <a:gd name="connsiteY1" fmla="*/ 580111 h 1613595"/>
              <a:gd name="connsiteX2" fmla="*/ 1318205 w 2899867"/>
              <a:gd name="connsiteY2" fmla="*/ 0 h 1613595"/>
              <a:gd name="connsiteX3" fmla="*/ 2899867 w 2899867"/>
              <a:gd name="connsiteY3" fmla="*/ 806798 h 1613595"/>
              <a:gd name="connsiteX4" fmla="*/ 1318205 w 2899867"/>
              <a:gd name="connsiteY4" fmla="*/ 1613595 h 1613595"/>
              <a:gd name="connsiteX5" fmla="*/ 2118048 w 2899867"/>
              <a:gd name="connsiteY5" fmla="*/ 812154 h 1613595"/>
              <a:gd name="connsiteX6" fmla="*/ 33861 w 2899867"/>
              <a:gd name="connsiteY6" fmla="*/ 1011601 h 1613595"/>
              <a:gd name="connsiteX7" fmla="*/ 0 w 2899867"/>
              <a:gd name="connsiteY7" fmla="*/ 532407 h 1613595"/>
              <a:gd name="connsiteX0" fmla="*/ 0 w 2899867"/>
              <a:gd name="connsiteY0" fmla="*/ 620841 h 1702029"/>
              <a:gd name="connsiteX1" fmla="*/ 2259088 w 2899867"/>
              <a:gd name="connsiteY1" fmla="*/ 475780 h 1702029"/>
              <a:gd name="connsiteX2" fmla="*/ 1318205 w 2899867"/>
              <a:gd name="connsiteY2" fmla="*/ 88434 h 1702029"/>
              <a:gd name="connsiteX3" fmla="*/ 2899867 w 2899867"/>
              <a:gd name="connsiteY3" fmla="*/ 895232 h 1702029"/>
              <a:gd name="connsiteX4" fmla="*/ 1318205 w 2899867"/>
              <a:gd name="connsiteY4" fmla="*/ 1702029 h 1702029"/>
              <a:gd name="connsiteX5" fmla="*/ 2118048 w 2899867"/>
              <a:gd name="connsiteY5" fmla="*/ 900588 h 1702029"/>
              <a:gd name="connsiteX6" fmla="*/ 33861 w 2899867"/>
              <a:gd name="connsiteY6" fmla="*/ 1100035 h 1702029"/>
              <a:gd name="connsiteX7" fmla="*/ 0 w 2899867"/>
              <a:gd name="connsiteY7" fmla="*/ 620841 h 1702029"/>
              <a:gd name="connsiteX0" fmla="*/ 0 w 2899867"/>
              <a:gd name="connsiteY0" fmla="*/ 620841 h 1702029"/>
              <a:gd name="connsiteX1" fmla="*/ 2259088 w 2899867"/>
              <a:gd name="connsiteY1" fmla="*/ 475780 h 1702029"/>
              <a:gd name="connsiteX2" fmla="*/ 2218835 w 2899867"/>
              <a:gd name="connsiteY2" fmla="*/ 110276 h 1702029"/>
              <a:gd name="connsiteX3" fmla="*/ 2899867 w 2899867"/>
              <a:gd name="connsiteY3" fmla="*/ 895232 h 1702029"/>
              <a:gd name="connsiteX4" fmla="*/ 1318205 w 2899867"/>
              <a:gd name="connsiteY4" fmla="*/ 1702029 h 1702029"/>
              <a:gd name="connsiteX5" fmla="*/ 2118048 w 2899867"/>
              <a:gd name="connsiteY5" fmla="*/ 900588 h 1702029"/>
              <a:gd name="connsiteX6" fmla="*/ 33861 w 2899867"/>
              <a:gd name="connsiteY6" fmla="*/ 1100035 h 1702029"/>
              <a:gd name="connsiteX7" fmla="*/ 0 w 2899867"/>
              <a:gd name="connsiteY7" fmla="*/ 620841 h 1702029"/>
              <a:gd name="connsiteX0" fmla="*/ 0 w 2899867"/>
              <a:gd name="connsiteY0" fmla="*/ 620841 h 1248503"/>
              <a:gd name="connsiteX1" fmla="*/ 2259088 w 2899867"/>
              <a:gd name="connsiteY1" fmla="*/ 475780 h 1248503"/>
              <a:gd name="connsiteX2" fmla="*/ 2218835 w 2899867"/>
              <a:gd name="connsiteY2" fmla="*/ 110276 h 1248503"/>
              <a:gd name="connsiteX3" fmla="*/ 2899867 w 2899867"/>
              <a:gd name="connsiteY3" fmla="*/ 895232 h 1248503"/>
              <a:gd name="connsiteX4" fmla="*/ 1817034 w 2899867"/>
              <a:gd name="connsiteY4" fmla="*/ 1248503 h 1248503"/>
              <a:gd name="connsiteX5" fmla="*/ 2118048 w 2899867"/>
              <a:gd name="connsiteY5" fmla="*/ 900588 h 1248503"/>
              <a:gd name="connsiteX6" fmla="*/ 33861 w 2899867"/>
              <a:gd name="connsiteY6" fmla="*/ 1100035 h 1248503"/>
              <a:gd name="connsiteX7" fmla="*/ 0 w 2899867"/>
              <a:gd name="connsiteY7" fmla="*/ 620841 h 1248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99867" h="1248503">
                <a:moveTo>
                  <a:pt x="0" y="620841"/>
                </a:moveTo>
                <a:cubicBezTo>
                  <a:pt x="356122" y="338408"/>
                  <a:pt x="656773" y="-536713"/>
                  <a:pt x="2259088" y="475780"/>
                </a:cubicBezTo>
                <a:lnTo>
                  <a:pt x="2218835" y="110276"/>
                </a:lnTo>
                <a:lnTo>
                  <a:pt x="2899867" y="895232"/>
                </a:lnTo>
                <a:lnTo>
                  <a:pt x="1817034" y="1248503"/>
                </a:lnTo>
                <a:lnTo>
                  <a:pt x="2118048" y="900588"/>
                </a:lnTo>
                <a:cubicBezTo>
                  <a:pt x="738887" y="-260149"/>
                  <a:pt x="72189" y="1353241"/>
                  <a:pt x="33861" y="1100035"/>
                </a:cubicBezTo>
                <a:cubicBezTo>
                  <a:pt x="32439" y="932305"/>
                  <a:pt x="1422" y="788571"/>
                  <a:pt x="0" y="62084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0070C0"/>
              </a:gs>
              <a:gs pos="30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</a:gsLst>
            <a:lin ang="5400000" scaled="1"/>
          </a:gra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tabLst>
                <a:tab pos="282575" algn="l"/>
              </a:tabLst>
              <a:defRPr/>
            </a:pPr>
            <a:endParaRPr lang="en-US" sz="1200" b="1" dirty="0">
              <a:solidFill>
                <a:srgbClr val="EBFFD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 rot="18482354">
            <a:off x="4325229" y="2878718"/>
            <a:ext cx="1706563" cy="43000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0070C0"/>
              </a:gs>
              <a:gs pos="30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Success Strategy</a:t>
            </a:r>
          </a:p>
        </p:txBody>
      </p:sp>
    </p:spTree>
    <p:extLst>
      <p:ext uri="{BB962C8B-B14F-4D97-AF65-F5344CB8AC3E}">
        <p14:creationId xmlns:p14="http://schemas.microsoft.com/office/powerpoint/2010/main" val="259897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381000"/>
            <a:ext cx="7086600" cy="9144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dirty="0" smtClean="0"/>
              <a:t>Good Presentation</a:t>
            </a:r>
            <a:endParaRPr lang="en-US" dirty="0"/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1676400" y="3886200"/>
            <a:ext cx="1676400" cy="4616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0070C0"/>
              </a:gs>
              <a:gs pos="30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</a:gsLst>
            <a:lin ang="5400000" scaled="1"/>
          </a:gradFill>
        </p:spPr>
        <p:txBody>
          <a:bodyPr wrap="square"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anose="05020102010507070707" pitchFamily="18" charset="2"/>
              <a:buNone/>
              <a:defRPr/>
            </a:pPr>
            <a:r>
              <a:rPr lang="en-US" sz="2400" dirty="0" smtClean="0"/>
              <a:t>Be brief</a:t>
            </a:r>
            <a:endParaRPr lang="en-US" sz="2400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6019800" y="1459582"/>
            <a:ext cx="2743200" cy="52161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0070C0"/>
              </a:gs>
              <a:gs pos="30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</a:gsLst>
            <a:lin ang="5400000" scaled="1"/>
          </a:gradFill>
        </p:spPr>
        <p:txBody>
          <a:bodyPr>
            <a:spAutoFit/>
          </a:bodyPr>
          <a:lstStyle>
            <a:lvl1pPr marL="282575" indent="-282575" algn="l" rtl="0" eaLnBrk="1" fontAlgn="base" hangingPunct="1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Char char=""/>
              <a:tabLst>
                <a:tab pos="282575" algn="l"/>
              </a:tabLst>
              <a:defRPr sz="3200" b="1" kern="120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30238" indent="-273050" algn="l" rtl="0" eaLnBrk="1" fontAlgn="base" hangingPunct="1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8FD600"/>
              </a:buClr>
              <a:buFont typeface="Wingdings 2" pitchFamily="18" charset="2"/>
              <a:buChar char=""/>
              <a:defRPr sz="3000" b="1" kern="120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22338" indent="-273050" algn="l" rtl="0" eaLnBrk="1" fontAlgn="base" hangingPunct="1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FFAD9F"/>
              </a:buClr>
              <a:buFont typeface="Wingdings 2" pitchFamily="18" charset="2"/>
              <a:buChar char=""/>
              <a:defRPr sz="2800" b="1" kern="1200">
                <a:solidFill>
                  <a:srgbClr val="F5FF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187450" indent="-228600" algn="l" rtl="0" eaLnBrk="1" fontAlgn="base" hangingPunct="1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FACF82"/>
              </a:buClr>
              <a:buFont typeface="Wingdings 2" pitchFamily="18" charset="2"/>
              <a:buChar char=""/>
              <a:defRPr sz="2600" b="1" kern="120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425575" indent="-228600" algn="l" rtl="0" eaLnBrk="1" fontAlgn="base" hangingPunct="1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46A6BD"/>
              </a:buClr>
              <a:buFont typeface="Wingdings 2" pitchFamily="18" charset="2"/>
              <a:buChar char=""/>
              <a:defRPr sz="2400" b="1" kern="120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673352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1096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1408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22576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  <a:defRPr/>
            </a:pPr>
            <a:r>
              <a:rPr lang="en-US" sz="2400" dirty="0" smtClean="0"/>
              <a:t>Be consistent</a:t>
            </a:r>
            <a:endParaRPr lang="en-US" sz="2400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6029632" y="3839954"/>
            <a:ext cx="2733368" cy="57964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0070C0"/>
              </a:gs>
              <a:gs pos="30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</a:gsLst>
            <a:lin ang="5400000" scaled="1"/>
          </a:gradFill>
        </p:spPr>
        <p:txBody>
          <a:bodyPr wrap="square">
            <a:spAutoFit/>
          </a:bodyPr>
          <a:lstStyle>
            <a:lvl1pPr marL="282575" indent="-282575" algn="l" rtl="0" eaLnBrk="1" fontAlgn="base" hangingPunct="1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Char char=""/>
              <a:tabLst>
                <a:tab pos="282575" algn="l"/>
              </a:tabLst>
              <a:defRPr sz="3200" b="1" kern="120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30238" indent="-273050" algn="l" rtl="0" eaLnBrk="1" fontAlgn="base" hangingPunct="1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8FD600"/>
              </a:buClr>
              <a:buFont typeface="Wingdings 2" pitchFamily="18" charset="2"/>
              <a:buChar char=""/>
              <a:defRPr sz="3000" b="1" kern="120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22338" indent="-273050" algn="l" rtl="0" eaLnBrk="1" fontAlgn="base" hangingPunct="1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FFAD9F"/>
              </a:buClr>
              <a:buFont typeface="Wingdings 2" pitchFamily="18" charset="2"/>
              <a:buChar char=""/>
              <a:defRPr sz="2800" b="1" kern="1200">
                <a:solidFill>
                  <a:srgbClr val="F5FF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187450" indent="-228600" algn="l" rtl="0" eaLnBrk="1" fontAlgn="base" hangingPunct="1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FACF82"/>
              </a:buClr>
              <a:buFont typeface="Wingdings 2" pitchFamily="18" charset="2"/>
              <a:buChar char=""/>
              <a:defRPr sz="2600" b="1" kern="120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425575" indent="-228600" algn="l" rtl="0" eaLnBrk="1" fontAlgn="base" hangingPunct="1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46A6BD"/>
              </a:buClr>
              <a:buFont typeface="Wingdings 2" pitchFamily="18" charset="2"/>
              <a:buChar char=""/>
              <a:defRPr sz="2400" b="1" kern="120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673352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1096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1408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22576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  <a:defRPr/>
            </a:pPr>
            <a:r>
              <a:rPr lang="en-US" sz="2400" dirty="0" smtClean="0"/>
              <a:t>Be Focused</a:t>
            </a:r>
          </a:p>
        </p:txBody>
      </p:sp>
      <p:pic>
        <p:nvPicPr>
          <p:cNvPr id="6" name="Picture 2" descr="http://www.freelancecopywritersblog.com/wp-content/uploads/2011/09/231-focus.jpg"/>
          <p:cNvPicPr>
            <a:picLocks noChangeAspect="1" noChangeArrowheads="1"/>
          </p:cNvPicPr>
          <p:nvPr/>
        </p:nvPicPr>
        <p:blipFill rotWithShape="1">
          <a:blip r:embed="rId2" cstate="print">
            <a:extLst/>
          </a:blip>
          <a:srcRect/>
          <a:stretch/>
        </p:blipFill>
        <p:spPr bwMode="auto">
          <a:xfrm>
            <a:off x="6178550" y="4495800"/>
            <a:ext cx="2660650" cy="1821063"/>
          </a:xfrm>
          <a:prstGeom prst="roundRect">
            <a:avLst>
              <a:gd name="adj" fmla="val 8144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0070C0"/>
              </a:gs>
              <a:gs pos="30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</a:gsLst>
            <a:lin ang="5400000" scaled="1"/>
          </a:gradFill>
          <a:extLst/>
        </p:spPr>
      </p:pic>
      <p:sp>
        <p:nvSpPr>
          <p:cNvPr id="7" name="Rounded Rectangle 6"/>
          <p:cNvSpPr/>
          <p:nvPr/>
        </p:nvSpPr>
        <p:spPr>
          <a:xfrm>
            <a:off x="595313" y="2538413"/>
            <a:ext cx="2709862" cy="37465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0070C0"/>
              </a:gs>
              <a:gs pos="30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</a:gsLst>
            <a:lin ang="5400000" scaled="1"/>
          </a:gra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tabLst>
                <a:tab pos="282575" algn="l"/>
              </a:tabLst>
              <a:defRPr/>
            </a:pPr>
            <a:r>
              <a:rPr lang="en-US" sz="16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What you want next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082675" y="2170113"/>
            <a:ext cx="3060700" cy="37465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0070C0"/>
              </a:gs>
              <a:gs pos="30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</a:gsLst>
            <a:lin ang="5400000" scaled="1"/>
          </a:gra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tabLst>
                <a:tab pos="282575" algn="l"/>
              </a:tabLst>
              <a:defRPr/>
            </a:pPr>
            <a:r>
              <a:rPr lang="en-US" sz="16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The point of the Resume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92275" y="1801813"/>
            <a:ext cx="3336925" cy="37465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0070C0"/>
              </a:gs>
              <a:gs pos="30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</a:gsLst>
            <a:lin ang="5400000" scaled="1"/>
          </a:gra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tabLst>
                <a:tab pos="282575" algn="l"/>
              </a:tabLst>
              <a:defRPr/>
            </a:pPr>
            <a:r>
              <a:rPr lang="en-US" sz="16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What the employer wants?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195512" y="1431925"/>
            <a:ext cx="3214687" cy="37465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0070C0"/>
              </a:gs>
              <a:gs pos="30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</a:gsLst>
            <a:lin ang="5400000" scaled="1"/>
          </a:gra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tabLst>
                <a:tab pos="282575" algn="l"/>
              </a:tabLst>
              <a:defRPr/>
            </a:pPr>
            <a:r>
              <a:rPr lang="en-US" sz="16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Good presentation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52400" y="2901950"/>
            <a:ext cx="2757488" cy="37465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0070C0"/>
              </a:gs>
              <a:gs pos="30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</a:gsLst>
            <a:lin ang="5400000" scaled="1"/>
          </a:gra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None/>
              <a:defRPr/>
            </a:pPr>
            <a:r>
              <a:rPr lang="en-US" sz="16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Be unique</a:t>
            </a:r>
          </a:p>
        </p:txBody>
      </p:sp>
      <p:sp>
        <p:nvSpPr>
          <p:cNvPr id="12" name="Right Arrow 2"/>
          <p:cNvSpPr/>
          <p:nvPr/>
        </p:nvSpPr>
        <p:spPr>
          <a:xfrm rot="18542208">
            <a:off x="3768836" y="2622275"/>
            <a:ext cx="1742314" cy="515610"/>
          </a:xfrm>
          <a:custGeom>
            <a:avLst/>
            <a:gdLst>
              <a:gd name="connsiteX0" fmla="*/ 0 w 2895600"/>
              <a:gd name="connsiteY0" fmla="*/ 577998 h 1613595"/>
              <a:gd name="connsiteX1" fmla="*/ 1313938 w 2895600"/>
              <a:gd name="connsiteY1" fmla="*/ 577998 h 1613595"/>
              <a:gd name="connsiteX2" fmla="*/ 1313938 w 2895600"/>
              <a:gd name="connsiteY2" fmla="*/ 0 h 1613595"/>
              <a:gd name="connsiteX3" fmla="*/ 2895600 w 2895600"/>
              <a:gd name="connsiteY3" fmla="*/ 806798 h 1613595"/>
              <a:gd name="connsiteX4" fmla="*/ 1313938 w 2895600"/>
              <a:gd name="connsiteY4" fmla="*/ 1613595 h 1613595"/>
              <a:gd name="connsiteX5" fmla="*/ 1313938 w 2895600"/>
              <a:gd name="connsiteY5" fmla="*/ 1035597 h 1613595"/>
              <a:gd name="connsiteX6" fmla="*/ 0 w 2895600"/>
              <a:gd name="connsiteY6" fmla="*/ 1035597 h 1613595"/>
              <a:gd name="connsiteX7" fmla="*/ 0 w 2895600"/>
              <a:gd name="connsiteY7" fmla="*/ 577998 h 1613595"/>
              <a:gd name="connsiteX0" fmla="*/ 0 w 2895600"/>
              <a:gd name="connsiteY0" fmla="*/ 577998 h 1613595"/>
              <a:gd name="connsiteX1" fmla="*/ 2198570 w 2895600"/>
              <a:gd name="connsiteY1" fmla="*/ 580111 h 1613595"/>
              <a:gd name="connsiteX2" fmla="*/ 1313938 w 2895600"/>
              <a:gd name="connsiteY2" fmla="*/ 0 h 1613595"/>
              <a:gd name="connsiteX3" fmla="*/ 2895600 w 2895600"/>
              <a:gd name="connsiteY3" fmla="*/ 806798 h 1613595"/>
              <a:gd name="connsiteX4" fmla="*/ 1313938 w 2895600"/>
              <a:gd name="connsiteY4" fmla="*/ 1613595 h 1613595"/>
              <a:gd name="connsiteX5" fmla="*/ 1313938 w 2895600"/>
              <a:gd name="connsiteY5" fmla="*/ 1035597 h 1613595"/>
              <a:gd name="connsiteX6" fmla="*/ 0 w 2895600"/>
              <a:gd name="connsiteY6" fmla="*/ 1035597 h 1613595"/>
              <a:gd name="connsiteX7" fmla="*/ 0 w 2895600"/>
              <a:gd name="connsiteY7" fmla="*/ 577998 h 1613595"/>
              <a:gd name="connsiteX0" fmla="*/ 0 w 2895600"/>
              <a:gd name="connsiteY0" fmla="*/ 577998 h 1613595"/>
              <a:gd name="connsiteX1" fmla="*/ 2198570 w 2895600"/>
              <a:gd name="connsiteY1" fmla="*/ 580111 h 1613595"/>
              <a:gd name="connsiteX2" fmla="*/ 1313938 w 2895600"/>
              <a:gd name="connsiteY2" fmla="*/ 0 h 1613595"/>
              <a:gd name="connsiteX3" fmla="*/ 2895600 w 2895600"/>
              <a:gd name="connsiteY3" fmla="*/ 806798 h 1613595"/>
              <a:gd name="connsiteX4" fmla="*/ 1313938 w 2895600"/>
              <a:gd name="connsiteY4" fmla="*/ 1613595 h 1613595"/>
              <a:gd name="connsiteX5" fmla="*/ 1313938 w 2895600"/>
              <a:gd name="connsiteY5" fmla="*/ 1035597 h 1613595"/>
              <a:gd name="connsiteX6" fmla="*/ 0 w 2895600"/>
              <a:gd name="connsiteY6" fmla="*/ 1035597 h 1613595"/>
              <a:gd name="connsiteX7" fmla="*/ 0 w 2895600"/>
              <a:gd name="connsiteY7" fmla="*/ 577998 h 1613595"/>
              <a:gd name="connsiteX0" fmla="*/ 0 w 2899867"/>
              <a:gd name="connsiteY0" fmla="*/ 532407 h 1613595"/>
              <a:gd name="connsiteX1" fmla="*/ 2202837 w 2899867"/>
              <a:gd name="connsiteY1" fmla="*/ 580111 h 1613595"/>
              <a:gd name="connsiteX2" fmla="*/ 1318205 w 2899867"/>
              <a:gd name="connsiteY2" fmla="*/ 0 h 1613595"/>
              <a:gd name="connsiteX3" fmla="*/ 2899867 w 2899867"/>
              <a:gd name="connsiteY3" fmla="*/ 806798 h 1613595"/>
              <a:gd name="connsiteX4" fmla="*/ 1318205 w 2899867"/>
              <a:gd name="connsiteY4" fmla="*/ 1613595 h 1613595"/>
              <a:gd name="connsiteX5" fmla="*/ 1318205 w 2899867"/>
              <a:gd name="connsiteY5" fmla="*/ 1035597 h 1613595"/>
              <a:gd name="connsiteX6" fmla="*/ 4267 w 2899867"/>
              <a:gd name="connsiteY6" fmla="*/ 1035597 h 1613595"/>
              <a:gd name="connsiteX7" fmla="*/ 0 w 2899867"/>
              <a:gd name="connsiteY7" fmla="*/ 532407 h 1613595"/>
              <a:gd name="connsiteX0" fmla="*/ 0 w 2899867"/>
              <a:gd name="connsiteY0" fmla="*/ 532407 h 1613595"/>
              <a:gd name="connsiteX1" fmla="*/ 2202837 w 2899867"/>
              <a:gd name="connsiteY1" fmla="*/ 580111 h 1613595"/>
              <a:gd name="connsiteX2" fmla="*/ 1318205 w 2899867"/>
              <a:gd name="connsiteY2" fmla="*/ 0 h 1613595"/>
              <a:gd name="connsiteX3" fmla="*/ 2899867 w 2899867"/>
              <a:gd name="connsiteY3" fmla="*/ 806798 h 1613595"/>
              <a:gd name="connsiteX4" fmla="*/ 1318205 w 2899867"/>
              <a:gd name="connsiteY4" fmla="*/ 1613595 h 1613595"/>
              <a:gd name="connsiteX5" fmla="*/ 1318205 w 2899867"/>
              <a:gd name="connsiteY5" fmla="*/ 1035597 h 1613595"/>
              <a:gd name="connsiteX6" fmla="*/ 4267 w 2899867"/>
              <a:gd name="connsiteY6" fmla="*/ 1035597 h 1613595"/>
              <a:gd name="connsiteX7" fmla="*/ 0 w 2899867"/>
              <a:gd name="connsiteY7" fmla="*/ 532407 h 1613595"/>
              <a:gd name="connsiteX0" fmla="*/ 0 w 2899867"/>
              <a:gd name="connsiteY0" fmla="*/ 532407 h 1613595"/>
              <a:gd name="connsiteX1" fmla="*/ 2202837 w 2899867"/>
              <a:gd name="connsiteY1" fmla="*/ 580111 h 1613595"/>
              <a:gd name="connsiteX2" fmla="*/ 1318205 w 2899867"/>
              <a:gd name="connsiteY2" fmla="*/ 0 h 1613595"/>
              <a:gd name="connsiteX3" fmla="*/ 2899867 w 2899867"/>
              <a:gd name="connsiteY3" fmla="*/ 806798 h 1613595"/>
              <a:gd name="connsiteX4" fmla="*/ 1318205 w 2899867"/>
              <a:gd name="connsiteY4" fmla="*/ 1613595 h 1613595"/>
              <a:gd name="connsiteX5" fmla="*/ 2118048 w 2899867"/>
              <a:gd name="connsiteY5" fmla="*/ 812154 h 1613595"/>
              <a:gd name="connsiteX6" fmla="*/ 4267 w 2899867"/>
              <a:gd name="connsiteY6" fmla="*/ 1035597 h 1613595"/>
              <a:gd name="connsiteX7" fmla="*/ 0 w 2899867"/>
              <a:gd name="connsiteY7" fmla="*/ 532407 h 1613595"/>
              <a:gd name="connsiteX0" fmla="*/ 0 w 2899867"/>
              <a:gd name="connsiteY0" fmla="*/ 532407 h 1613595"/>
              <a:gd name="connsiteX1" fmla="*/ 2202837 w 2899867"/>
              <a:gd name="connsiteY1" fmla="*/ 580111 h 1613595"/>
              <a:gd name="connsiteX2" fmla="*/ 1318205 w 2899867"/>
              <a:gd name="connsiteY2" fmla="*/ 0 h 1613595"/>
              <a:gd name="connsiteX3" fmla="*/ 2899867 w 2899867"/>
              <a:gd name="connsiteY3" fmla="*/ 806798 h 1613595"/>
              <a:gd name="connsiteX4" fmla="*/ 1318205 w 2899867"/>
              <a:gd name="connsiteY4" fmla="*/ 1613595 h 1613595"/>
              <a:gd name="connsiteX5" fmla="*/ 2118048 w 2899867"/>
              <a:gd name="connsiteY5" fmla="*/ 812154 h 1613595"/>
              <a:gd name="connsiteX6" fmla="*/ 4267 w 2899867"/>
              <a:gd name="connsiteY6" fmla="*/ 1035597 h 1613595"/>
              <a:gd name="connsiteX7" fmla="*/ 0 w 2899867"/>
              <a:gd name="connsiteY7" fmla="*/ 532407 h 1613595"/>
              <a:gd name="connsiteX0" fmla="*/ 0 w 2899867"/>
              <a:gd name="connsiteY0" fmla="*/ 532407 h 1613595"/>
              <a:gd name="connsiteX1" fmla="*/ 2202837 w 2899867"/>
              <a:gd name="connsiteY1" fmla="*/ 580111 h 1613595"/>
              <a:gd name="connsiteX2" fmla="*/ 1318205 w 2899867"/>
              <a:gd name="connsiteY2" fmla="*/ 0 h 1613595"/>
              <a:gd name="connsiteX3" fmla="*/ 2899867 w 2899867"/>
              <a:gd name="connsiteY3" fmla="*/ 806798 h 1613595"/>
              <a:gd name="connsiteX4" fmla="*/ 1318205 w 2899867"/>
              <a:gd name="connsiteY4" fmla="*/ 1613595 h 1613595"/>
              <a:gd name="connsiteX5" fmla="*/ 2118048 w 2899867"/>
              <a:gd name="connsiteY5" fmla="*/ 812154 h 1613595"/>
              <a:gd name="connsiteX6" fmla="*/ 33861 w 2899867"/>
              <a:gd name="connsiteY6" fmla="*/ 1011601 h 1613595"/>
              <a:gd name="connsiteX7" fmla="*/ 0 w 2899867"/>
              <a:gd name="connsiteY7" fmla="*/ 532407 h 1613595"/>
              <a:gd name="connsiteX0" fmla="*/ 0 w 2899867"/>
              <a:gd name="connsiteY0" fmla="*/ 532407 h 1613595"/>
              <a:gd name="connsiteX1" fmla="*/ 2202837 w 2899867"/>
              <a:gd name="connsiteY1" fmla="*/ 580111 h 1613595"/>
              <a:gd name="connsiteX2" fmla="*/ 1318205 w 2899867"/>
              <a:gd name="connsiteY2" fmla="*/ 0 h 1613595"/>
              <a:gd name="connsiteX3" fmla="*/ 2899867 w 2899867"/>
              <a:gd name="connsiteY3" fmla="*/ 806798 h 1613595"/>
              <a:gd name="connsiteX4" fmla="*/ 1318205 w 2899867"/>
              <a:gd name="connsiteY4" fmla="*/ 1613595 h 1613595"/>
              <a:gd name="connsiteX5" fmla="*/ 2118048 w 2899867"/>
              <a:gd name="connsiteY5" fmla="*/ 812154 h 1613595"/>
              <a:gd name="connsiteX6" fmla="*/ 33861 w 2899867"/>
              <a:gd name="connsiteY6" fmla="*/ 1011601 h 1613595"/>
              <a:gd name="connsiteX7" fmla="*/ 0 w 2899867"/>
              <a:gd name="connsiteY7" fmla="*/ 532407 h 1613595"/>
              <a:gd name="connsiteX0" fmla="*/ 0 w 2899867"/>
              <a:gd name="connsiteY0" fmla="*/ 532407 h 1613595"/>
              <a:gd name="connsiteX1" fmla="*/ 2202837 w 2899867"/>
              <a:gd name="connsiteY1" fmla="*/ 580111 h 1613595"/>
              <a:gd name="connsiteX2" fmla="*/ 1318205 w 2899867"/>
              <a:gd name="connsiteY2" fmla="*/ 0 h 1613595"/>
              <a:gd name="connsiteX3" fmla="*/ 2899867 w 2899867"/>
              <a:gd name="connsiteY3" fmla="*/ 806798 h 1613595"/>
              <a:gd name="connsiteX4" fmla="*/ 1318205 w 2899867"/>
              <a:gd name="connsiteY4" fmla="*/ 1613595 h 1613595"/>
              <a:gd name="connsiteX5" fmla="*/ 2118048 w 2899867"/>
              <a:gd name="connsiteY5" fmla="*/ 812154 h 1613595"/>
              <a:gd name="connsiteX6" fmla="*/ 33861 w 2899867"/>
              <a:gd name="connsiteY6" fmla="*/ 1011601 h 1613595"/>
              <a:gd name="connsiteX7" fmla="*/ 0 w 2899867"/>
              <a:gd name="connsiteY7" fmla="*/ 532407 h 1613595"/>
              <a:gd name="connsiteX0" fmla="*/ 0 w 2899867"/>
              <a:gd name="connsiteY0" fmla="*/ 620841 h 1702029"/>
              <a:gd name="connsiteX1" fmla="*/ 2259088 w 2899867"/>
              <a:gd name="connsiteY1" fmla="*/ 475780 h 1702029"/>
              <a:gd name="connsiteX2" fmla="*/ 1318205 w 2899867"/>
              <a:gd name="connsiteY2" fmla="*/ 88434 h 1702029"/>
              <a:gd name="connsiteX3" fmla="*/ 2899867 w 2899867"/>
              <a:gd name="connsiteY3" fmla="*/ 895232 h 1702029"/>
              <a:gd name="connsiteX4" fmla="*/ 1318205 w 2899867"/>
              <a:gd name="connsiteY4" fmla="*/ 1702029 h 1702029"/>
              <a:gd name="connsiteX5" fmla="*/ 2118048 w 2899867"/>
              <a:gd name="connsiteY5" fmla="*/ 900588 h 1702029"/>
              <a:gd name="connsiteX6" fmla="*/ 33861 w 2899867"/>
              <a:gd name="connsiteY6" fmla="*/ 1100035 h 1702029"/>
              <a:gd name="connsiteX7" fmla="*/ 0 w 2899867"/>
              <a:gd name="connsiteY7" fmla="*/ 620841 h 1702029"/>
              <a:gd name="connsiteX0" fmla="*/ 0 w 2899867"/>
              <a:gd name="connsiteY0" fmla="*/ 620841 h 1702029"/>
              <a:gd name="connsiteX1" fmla="*/ 2259088 w 2899867"/>
              <a:gd name="connsiteY1" fmla="*/ 475780 h 1702029"/>
              <a:gd name="connsiteX2" fmla="*/ 2218835 w 2899867"/>
              <a:gd name="connsiteY2" fmla="*/ 110276 h 1702029"/>
              <a:gd name="connsiteX3" fmla="*/ 2899867 w 2899867"/>
              <a:gd name="connsiteY3" fmla="*/ 895232 h 1702029"/>
              <a:gd name="connsiteX4" fmla="*/ 1318205 w 2899867"/>
              <a:gd name="connsiteY4" fmla="*/ 1702029 h 1702029"/>
              <a:gd name="connsiteX5" fmla="*/ 2118048 w 2899867"/>
              <a:gd name="connsiteY5" fmla="*/ 900588 h 1702029"/>
              <a:gd name="connsiteX6" fmla="*/ 33861 w 2899867"/>
              <a:gd name="connsiteY6" fmla="*/ 1100035 h 1702029"/>
              <a:gd name="connsiteX7" fmla="*/ 0 w 2899867"/>
              <a:gd name="connsiteY7" fmla="*/ 620841 h 1702029"/>
              <a:gd name="connsiteX0" fmla="*/ 0 w 2899867"/>
              <a:gd name="connsiteY0" fmla="*/ 620841 h 1248503"/>
              <a:gd name="connsiteX1" fmla="*/ 2259088 w 2899867"/>
              <a:gd name="connsiteY1" fmla="*/ 475780 h 1248503"/>
              <a:gd name="connsiteX2" fmla="*/ 2218835 w 2899867"/>
              <a:gd name="connsiteY2" fmla="*/ 110276 h 1248503"/>
              <a:gd name="connsiteX3" fmla="*/ 2899867 w 2899867"/>
              <a:gd name="connsiteY3" fmla="*/ 895232 h 1248503"/>
              <a:gd name="connsiteX4" fmla="*/ 1817034 w 2899867"/>
              <a:gd name="connsiteY4" fmla="*/ 1248503 h 1248503"/>
              <a:gd name="connsiteX5" fmla="*/ 2118048 w 2899867"/>
              <a:gd name="connsiteY5" fmla="*/ 900588 h 1248503"/>
              <a:gd name="connsiteX6" fmla="*/ 33861 w 2899867"/>
              <a:gd name="connsiteY6" fmla="*/ 1100035 h 1248503"/>
              <a:gd name="connsiteX7" fmla="*/ 0 w 2899867"/>
              <a:gd name="connsiteY7" fmla="*/ 620841 h 1248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99867" h="1248503">
                <a:moveTo>
                  <a:pt x="0" y="620841"/>
                </a:moveTo>
                <a:cubicBezTo>
                  <a:pt x="356122" y="338408"/>
                  <a:pt x="656773" y="-536713"/>
                  <a:pt x="2259088" y="475780"/>
                </a:cubicBezTo>
                <a:lnTo>
                  <a:pt x="2218835" y="110276"/>
                </a:lnTo>
                <a:lnTo>
                  <a:pt x="2899867" y="895232"/>
                </a:lnTo>
                <a:lnTo>
                  <a:pt x="1817034" y="1248503"/>
                </a:lnTo>
                <a:lnTo>
                  <a:pt x="2118048" y="900588"/>
                </a:lnTo>
                <a:cubicBezTo>
                  <a:pt x="738887" y="-260149"/>
                  <a:pt x="72189" y="1353241"/>
                  <a:pt x="33861" y="1100035"/>
                </a:cubicBezTo>
                <a:cubicBezTo>
                  <a:pt x="32439" y="932305"/>
                  <a:pt x="1422" y="788571"/>
                  <a:pt x="0" y="62084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0070C0"/>
              </a:gs>
              <a:gs pos="30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</a:gsLst>
            <a:lin ang="5400000" scaled="1"/>
          </a:gra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tabLst>
                <a:tab pos="282575" algn="l"/>
              </a:tabLst>
              <a:defRPr/>
            </a:pPr>
            <a:endParaRPr lang="en-US" sz="1200" b="1" dirty="0">
              <a:solidFill>
                <a:srgbClr val="EBFFD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 rot="18482354">
            <a:off x="4246053" y="2970722"/>
            <a:ext cx="1706563" cy="52031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0070C0"/>
              </a:gs>
              <a:gs pos="30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Success Strategy</a:t>
            </a:r>
          </a:p>
        </p:txBody>
      </p:sp>
      <p:pic>
        <p:nvPicPr>
          <p:cNvPr id="14" name="Picture 6" descr="http://yoomailit.com/wp-content/uploads/2011/01/consistency-big.jpg"/>
          <p:cNvPicPr>
            <a:picLocks noChangeAspect="1" noChangeArrowheads="1"/>
          </p:cNvPicPr>
          <p:nvPr/>
        </p:nvPicPr>
        <p:blipFill>
          <a:blip r:embed="rId3" cstate="screen">
            <a:extLst/>
          </a:blip>
          <a:srcRect/>
          <a:stretch>
            <a:fillRect/>
          </a:stretch>
        </p:blipFill>
        <p:spPr bwMode="auto">
          <a:xfrm>
            <a:off x="6203013" y="2117665"/>
            <a:ext cx="2469764" cy="1543602"/>
          </a:xfrm>
          <a:prstGeom prst="roundRect">
            <a:avLst>
              <a:gd name="adj" fmla="val 8144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0070C0"/>
              </a:gs>
              <a:gs pos="30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</a:gsLst>
            <a:lin ang="5400000" scaled="1"/>
          </a:gradFill>
          <a:extLst/>
        </p:spPr>
      </p:pic>
      <p:pic>
        <p:nvPicPr>
          <p:cNvPr id="15" name="Picture 8" descr="http://www.trailershut.com/movie-posters/Fast-and-Furious-5-Movie-Poster.jpg"/>
          <p:cNvPicPr>
            <a:picLocks noChangeAspect="1" noChangeArrowheads="1"/>
          </p:cNvPicPr>
          <p:nvPr/>
        </p:nvPicPr>
        <p:blipFill>
          <a:blip r:embed="rId4" cstate="screen">
            <a:extLst/>
          </a:blip>
          <a:srcRect/>
          <a:stretch>
            <a:fillRect/>
          </a:stretch>
        </p:blipFill>
        <p:spPr bwMode="auto">
          <a:xfrm>
            <a:off x="1124068" y="4572000"/>
            <a:ext cx="2685932" cy="1821062"/>
          </a:xfrm>
          <a:prstGeom prst="roundRect">
            <a:avLst>
              <a:gd name="adj" fmla="val 8144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0070C0"/>
              </a:gs>
              <a:gs pos="30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</a:gsLst>
            <a:lin ang="5400000" scaled="1"/>
          </a:gradFill>
          <a:extLst/>
        </p:spPr>
      </p:pic>
    </p:spTree>
    <p:extLst>
      <p:ext uri="{BB962C8B-B14F-4D97-AF65-F5344CB8AC3E}">
        <p14:creationId xmlns:p14="http://schemas.microsoft.com/office/powerpoint/2010/main" val="254643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304800"/>
            <a:ext cx="7086600" cy="9144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dirty="0" smtClean="0"/>
              <a:t>How to Stand Out?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24000" y="1295400"/>
            <a:ext cx="6705600" cy="1143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anose="05020102010507070707" pitchFamily="18" charset="2"/>
              <a:buNone/>
              <a:defRPr/>
            </a:pPr>
            <a:r>
              <a:rPr lang="en-US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Make your Resume</a:t>
            </a:r>
          </a:p>
          <a:p>
            <a:pPr marL="0" indent="0" algn="ctr">
              <a:buFont typeface="Wingdings 2" panose="05020102010507070707" pitchFamily="18" charset="2"/>
              <a:buNone/>
              <a:defRPr/>
            </a:pPr>
            <a:r>
              <a:rPr lang="en-US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remarkable</a:t>
            </a:r>
            <a:endParaRPr lang="en-US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" name="Picture 2" descr="http://www.seobook.com/images/fish.jpg"/>
          <p:cNvPicPr>
            <a:picLocks noChangeAspect="1" noChangeArrowheads="1"/>
          </p:cNvPicPr>
          <p:nvPr/>
        </p:nvPicPr>
        <p:blipFill rotWithShape="1">
          <a:blip r:embed="rId2" cstate="print">
            <a:extLst/>
          </a:blip>
          <a:srcRect/>
          <a:stretch/>
        </p:blipFill>
        <p:spPr bwMode="auto">
          <a:xfrm>
            <a:off x="1447800" y="2286000"/>
            <a:ext cx="6248400" cy="36576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329497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cons.iconarchive.com/icons/aha-soft/standard-portfolio/256/Resume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1752600"/>
            <a:ext cx="36195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-76200" y="228600"/>
            <a:ext cx="7086600" cy="914400"/>
          </a:xfrm>
          <a:prstGeom prst="rect">
            <a:avLst/>
          </a:prstGeom>
        </p:spPr>
        <p:txBody>
          <a:bodyPr tIns="0" bIns="0" anchor="ctr"/>
          <a:lstStyle>
            <a:lvl1pPr algn="ctr" rtl="0" eaLnBrk="1" fontAlgn="base" hangingPunct="1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defRPr sz="5000" b="1" kern="1200" cap="none" baseline="0">
                <a:ln w="500">
                  <a:noFill/>
                </a:ln>
                <a:solidFill>
                  <a:schemeClr val="tx2"/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0000" endPos="50000" dist="127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orbel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orbel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orbel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orbel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orbel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orbel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orbel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orbel" pitchFamily="34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FFC000"/>
                </a:solidFill>
              </a:rPr>
              <a:t>What Is a Resume?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68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358775"/>
            <a:ext cx="7086600" cy="9144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mtClean="0"/>
              <a:t>How to Stand Out?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85800" y="1676400"/>
            <a:ext cx="3657600" cy="10144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algn="ctr">
              <a:spcBef>
                <a:spcPts val="600"/>
              </a:spcBef>
              <a:spcAft>
                <a:spcPts val="600"/>
              </a:spcAft>
              <a:buClr>
                <a:srgbClr val="8FD600"/>
              </a:buClr>
              <a:buFont typeface="Wingdings 2" pitchFamily="18" charset="2"/>
              <a:buNone/>
              <a:defRPr/>
            </a:pPr>
            <a:r>
              <a:rPr lang="en-US" sz="3000" b="1" dirty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Chance of fail </a:t>
            </a:r>
            <a:br>
              <a:rPr lang="en-US" sz="3000" b="1" dirty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</a:br>
            <a:r>
              <a:rPr lang="en-US" sz="3000" b="1" dirty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first time</a:t>
            </a:r>
          </a:p>
        </p:txBody>
      </p:sp>
      <p:pic>
        <p:nvPicPr>
          <p:cNvPr id="4" name="Picture 2" descr="http://media.tumblr.com/tumblr_lf594q8Fv61qersu1.jpg"/>
          <p:cNvPicPr>
            <a:picLocks noChangeAspect="1" noChangeArrowheads="1"/>
          </p:cNvPicPr>
          <p:nvPr/>
        </p:nvPicPr>
        <p:blipFill rotWithShape="1">
          <a:blip r:embed="rId2" cstate="print">
            <a:extLst/>
          </a:blip>
          <a:srcRect/>
          <a:stretch/>
        </p:blipFill>
        <p:spPr bwMode="auto">
          <a:xfrm>
            <a:off x="838200" y="3048000"/>
            <a:ext cx="3733800" cy="2514600"/>
          </a:xfrm>
          <a:prstGeom prst="roundRect">
            <a:avLst>
              <a:gd name="adj" fmla="val 5323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233144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304800"/>
            <a:ext cx="7086600" cy="9144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dirty="0" smtClean="0"/>
              <a:t>How to Stand Out?</a:t>
            </a:r>
            <a:endParaRPr lang="en-US" dirty="0"/>
          </a:p>
        </p:txBody>
      </p:sp>
      <p:pic>
        <p:nvPicPr>
          <p:cNvPr id="3" name="Picture 4" descr="http://2.bp.blogspot.com/-frJ1e-h_eFw/TrYd70COP9I/AAAAAAAAAmw/c7E4V2oXG5o/s1600/risks.jpg"/>
          <p:cNvPicPr>
            <a:picLocks noChangeAspect="1" noChangeArrowheads="1"/>
          </p:cNvPicPr>
          <p:nvPr/>
        </p:nvPicPr>
        <p:blipFill>
          <a:blip r:embed="rId2" cstate="screen">
            <a:extLst/>
          </a:blip>
          <a:srcRect/>
          <a:stretch>
            <a:fillRect/>
          </a:stretch>
        </p:blipFill>
        <p:spPr bwMode="auto">
          <a:xfrm>
            <a:off x="5181600" y="1219200"/>
            <a:ext cx="3162300" cy="2235695"/>
          </a:xfrm>
          <a:prstGeom prst="roundRect">
            <a:avLst>
              <a:gd name="adj" fmla="val 5323"/>
            </a:avLst>
          </a:prstGeom>
          <a:noFill/>
          <a:ln>
            <a:solidFill>
              <a:schemeClr val="accent4">
                <a:lumMod val="50000"/>
              </a:schemeClr>
            </a:solidFill>
          </a:ln>
          <a:extLst/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5334000" y="3505200"/>
            <a:ext cx="2743200" cy="584775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2pPr marL="0" lvl="1" algn="ctr" fontAlgn="base">
              <a:spcBef>
                <a:spcPts val="600"/>
              </a:spcBef>
              <a:spcAft>
                <a:spcPts val="600"/>
              </a:spcAft>
              <a:buClr>
                <a:srgbClr val="8FD600"/>
              </a:buClr>
              <a:buFont typeface="Wingdings 2" pitchFamily="18" charset="2"/>
              <a:buNone/>
              <a:defRPr sz="3000" b="1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</a:lstStyle>
          <a:p>
            <a:pPr lvl="1">
              <a:defRPr/>
            </a:pPr>
            <a:r>
              <a:rPr lang="en-US" sz="3200" dirty="0">
                <a:latin typeface="+mn-lt"/>
                <a:cs typeface="+mn-cs"/>
              </a:rPr>
              <a:t>Take risks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2514600"/>
            <a:ext cx="3657600" cy="10144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algn="ctr">
              <a:spcBef>
                <a:spcPts val="600"/>
              </a:spcBef>
              <a:spcAft>
                <a:spcPts val="600"/>
              </a:spcAft>
              <a:buClr>
                <a:srgbClr val="8FD600"/>
              </a:buClr>
              <a:buFont typeface="Wingdings 2" pitchFamily="18" charset="2"/>
              <a:buNone/>
              <a:defRPr/>
            </a:pPr>
            <a:r>
              <a:rPr lang="en-US" sz="3000" b="1" dirty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Chance of fail </a:t>
            </a:r>
            <a:br>
              <a:rPr lang="en-US" sz="3000" b="1" dirty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</a:br>
            <a:r>
              <a:rPr lang="en-US" sz="3000" b="1" dirty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first time</a:t>
            </a:r>
          </a:p>
        </p:txBody>
      </p:sp>
      <p:pic>
        <p:nvPicPr>
          <p:cNvPr id="6" name="Picture 2" descr="http://media.tumblr.com/tumblr_lf594q8Fv61qersu1.jpg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/>
          <a:stretch/>
        </p:blipFill>
        <p:spPr bwMode="auto">
          <a:xfrm>
            <a:off x="1143000" y="3657600"/>
            <a:ext cx="2495930" cy="1828800"/>
          </a:xfrm>
          <a:prstGeom prst="roundRect">
            <a:avLst>
              <a:gd name="adj" fmla="val 5323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348144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381000"/>
            <a:ext cx="7086600" cy="9144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dirty="0" smtClean="0"/>
              <a:t>How to Stand Out?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1000" y="4572000"/>
            <a:ext cx="4114800" cy="10668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7188" lvl="1" algn="ctr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8FD600"/>
              </a:buClr>
              <a:buFont typeface="Wingdings 2" pitchFamily="18" charset="2"/>
              <a:buNone/>
              <a:defRPr/>
            </a:pPr>
            <a:r>
              <a:rPr lang="en-US" sz="3000" b="1" dirty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Use "Trial and Error" </a:t>
            </a:r>
            <a:br>
              <a:rPr lang="en-US" sz="3000" b="1" dirty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</a:br>
            <a:r>
              <a:rPr lang="en-US" sz="3000" b="1" dirty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methodology </a:t>
            </a:r>
          </a:p>
        </p:txBody>
      </p:sp>
      <p:pic>
        <p:nvPicPr>
          <p:cNvPr id="4" name="Picture 4" descr="http://winsonyeung.com/wp-content/uploads/2011/08/683_sourismissionimpossibleblog.jpg"/>
          <p:cNvPicPr>
            <a:picLocks noChangeAspect="1" noChangeArrowheads="1"/>
          </p:cNvPicPr>
          <p:nvPr/>
        </p:nvPicPr>
        <p:blipFill>
          <a:blip r:embed="rId2" cstate="screen">
            <a:extLst/>
          </a:blip>
          <a:srcRect/>
          <a:stretch>
            <a:fillRect/>
          </a:stretch>
        </p:blipFill>
        <p:spPr bwMode="auto">
          <a:xfrm>
            <a:off x="4838700" y="4193179"/>
            <a:ext cx="3162300" cy="2182104"/>
          </a:xfrm>
          <a:prstGeom prst="roundRect">
            <a:avLst>
              <a:gd name="adj" fmla="val 5323"/>
            </a:avLst>
          </a:prstGeom>
          <a:noFill/>
          <a:ln>
            <a:solidFill>
              <a:schemeClr val="bg1">
                <a:lumMod val="50000"/>
                <a:lumOff val="50000"/>
              </a:schemeClr>
            </a:solidFill>
          </a:ln>
          <a:extLst/>
        </p:spPr>
      </p:pic>
      <p:pic>
        <p:nvPicPr>
          <p:cNvPr id="5" name="Picture 4" descr="http://2.bp.blogspot.com/-frJ1e-h_eFw/TrYd70COP9I/AAAAAAAAAmw/c7E4V2oXG5o/s1600/risks.jpg"/>
          <p:cNvPicPr>
            <a:picLocks noChangeAspect="1" noChangeArrowheads="1"/>
          </p:cNvPicPr>
          <p:nvPr/>
        </p:nvPicPr>
        <p:blipFill>
          <a:blip r:embed="rId3" cstate="screen">
            <a:extLst/>
          </a:blip>
          <a:srcRect/>
          <a:stretch>
            <a:fillRect/>
          </a:stretch>
        </p:blipFill>
        <p:spPr bwMode="auto">
          <a:xfrm>
            <a:off x="4838700" y="1193305"/>
            <a:ext cx="3162300" cy="1679252"/>
          </a:xfrm>
          <a:prstGeom prst="roundRect">
            <a:avLst>
              <a:gd name="adj" fmla="val 5323"/>
            </a:avLst>
          </a:prstGeom>
          <a:noFill/>
          <a:ln>
            <a:solidFill>
              <a:schemeClr val="accent4">
                <a:lumMod val="50000"/>
              </a:schemeClr>
            </a:solidFill>
          </a:ln>
          <a:extLst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029200" y="3048000"/>
            <a:ext cx="2743200" cy="554038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2pPr marL="0" lvl="1" algn="ctr" fontAlgn="base">
              <a:spcBef>
                <a:spcPts val="600"/>
              </a:spcBef>
              <a:spcAft>
                <a:spcPts val="600"/>
              </a:spcAft>
              <a:buClr>
                <a:srgbClr val="8FD600"/>
              </a:buClr>
              <a:buFont typeface="Wingdings 2" pitchFamily="18" charset="2"/>
              <a:buNone/>
              <a:defRPr sz="3000" b="1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</a:lstStyle>
          <a:p>
            <a:pPr lvl="1">
              <a:defRPr/>
            </a:pPr>
            <a:r>
              <a:rPr lang="en-US" dirty="0">
                <a:latin typeface="+mn-lt"/>
                <a:cs typeface="+mn-cs"/>
              </a:rPr>
              <a:t>Take risks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" y="1241425"/>
            <a:ext cx="3657600" cy="10144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algn="ctr">
              <a:spcBef>
                <a:spcPts val="600"/>
              </a:spcBef>
              <a:spcAft>
                <a:spcPts val="600"/>
              </a:spcAft>
              <a:buClr>
                <a:srgbClr val="8FD600"/>
              </a:buClr>
              <a:buFont typeface="Wingdings 2" pitchFamily="18" charset="2"/>
              <a:buNone/>
              <a:defRPr/>
            </a:pPr>
            <a:r>
              <a:rPr lang="en-US" sz="3000" b="1" dirty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Chance of fail </a:t>
            </a:r>
            <a:br>
              <a:rPr lang="en-US" sz="3000" b="1" dirty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</a:br>
            <a:r>
              <a:rPr lang="en-US" sz="3000" b="1" dirty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first time</a:t>
            </a:r>
          </a:p>
        </p:txBody>
      </p:sp>
      <p:pic>
        <p:nvPicPr>
          <p:cNvPr id="8" name="Picture 2" descr="http://media.tumblr.com/tumblr_lf594q8Fv61qersu1.jpg"/>
          <p:cNvPicPr>
            <a:picLocks noChangeAspect="1" noChangeArrowheads="1"/>
          </p:cNvPicPr>
          <p:nvPr/>
        </p:nvPicPr>
        <p:blipFill rotWithShape="1">
          <a:blip r:embed="rId4" cstate="print">
            <a:extLst/>
          </a:blip>
          <a:srcRect/>
          <a:stretch/>
        </p:blipFill>
        <p:spPr bwMode="auto">
          <a:xfrm>
            <a:off x="1190435" y="2431245"/>
            <a:ext cx="2495930" cy="1378755"/>
          </a:xfrm>
          <a:prstGeom prst="roundRect">
            <a:avLst>
              <a:gd name="adj" fmla="val 5323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200135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304800"/>
            <a:ext cx="7086600" cy="9144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dirty="0" smtClean="0"/>
              <a:t>Structure Your Resume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28600" y="1219200"/>
            <a:ext cx="8686800" cy="57912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"/>
              </a:spcBef>
              <a:defRPr/>
            </a:pPr>
            <a:r>
              <a:rPr lang="en-US" dirty="0" smtClean="0"/>
              <a:t>There are some</a:t>
            </a:r>
            <a:r>
              <a:rPr lang="en-US" dirty="0" smtClean="0">
                <a:solidFill>
                  <a:srgbClr val="C50315"/>
                </a:solidFill>
              </a:rPr>
              <a:t> must-have </a:t>
            </a:r>
            <a:r>
              <a:rPr lang="en-US" dirty="0" smtClean="0"/>
              <a:t>sections in your CV</a:t>
            </a:r>
          </a:p>
          <a:p>
            <a:pPr lvl="1">
              <a:spcBef>
                <a:spcPts val="400"/>
              </a:spcBef>
              <a:defRPr/>
            </a:pPr>
            <a:r>
              <a:rPr lang="en-US" b="0" dirty="0" smtClean="0"/>
              <a:t>Personal information</a:t>
            </a:r>
          </a:p>
          <a:p>
            <a:pPr lvl="1">
              <a:spcBef>
                <a:spcPts val="400"/>
              </a:spcBef>
              <a:defRPr/>
            </a:pPr>
            <a:r>
              <a:rPr lang="en-US" b="0" dirty="0" smtClean="0"/>
              <a:t>Objective</a:t>
            </a:r>
          </a:p>
          <a:p>
            <a:pPr lvl="1">
              <a:spcBef>
                <a:spcPts val="400"/>
              </a:spcBef>
              <a:defRPr/>
            </a:pPr>
            <a:r>
              <a:rPr lang="en-US" b="0" dirty="0" smtClean="0"/>
              <a:t>Previous work experience</a:t>
            </a:r>
          </a:p>
          <a:p>
            <a:pPr lvl="1">
              <a:spcBef>
                <a:spcPts val="400"/>
              </a:spcBef>
              <a:defRPr/>
            </a:pPr>
            <a:r>
              <a:rPr lang="en-US" b="0" dirty="0" smtClean="0"/>
              <a:t>Education</a:t>
            </a:r>
          </a:p>
          <a:p>
            <a:pPr lvl="1">
              <a:spcBef>
                <a:spcPts val="400"/>
              </a:spcBef>
              <a:defRPr/>
            </a:pPr>
            <a:r>
              <a:rPr lang="en-US" b="0" dirty="0" smtClean="0"/>
              <a:t>Projects developed</a:t>
            </a:r>
          </a:p>
          <a:p>
            <a:pPr lvl="2">
              <a:spcBef>
                <a:spcPts val="400"/>
              </a:spcBef>
              <a:defRPr/>
            </a:pPr>
            <a:r>
              <a:rPr lang="en-US" b="0" dirty="0" smtClean="0"/>
              <a:t>E.g. at the university, high school or in free time</a:t>
            </a:r>
          </a:p>
          <a:p>
            <a:pPr lvl="1">
              <a:spcBef>
                <a:spcPts val="400"/>
              </a:spcBef>
              <a:defRPr/>
            </a:pPr>
            <a:r>
              <a:rPr lang="en-US" b="0" dirty="0" smtClean="0"/>
              <a:t>Skills and abilities</a:t>
            </a:r>
          </a:p>
          <a:p>
            <a:pPr lvl="1">
              <a:spcBef>
                <a:spcPts val="400"/>
              </a:spcBef>
              <a:defRPr/>
            </a:pPr>
            <a:r>
              <a:rPr lang="en-US" b="0" dirty="0" smtClean="0"/>
              <a:t>Other experience</a:t>
            </a:r>
          </a:p>
          <a:p>
            <a:pPr lvl="2">
              <a:spcBef>
                <a:spcPts val="400"/>
              </a:spcBef>
              <a:defRPr/>
            </a:pPr>
            <a:r>
              <a:rPr lang="en-US" b="0" dirty="0" smtClean="0"/>
              <a:t>E.g. at the university</a:t>
            </a:r>
            <a:endParaRPr lang="en-US" b="0" dirty="0"/>
          </a:p>
        </p:txBody>
      </p:sp>
      <p:pic>
        <p:nvPicPr>
          <p:cNvPr id="4" name="Picture 2" descr="http://www.webseoanalytics.com/blog/wp-content/uploads/2010/10/link-structure-nodes.jpg"/>
          <p:cNvPicPr>
            <a:picLocks noChangeAspect="1" noChangeArrowheads="1"/>
          </p:cNvPicPr>
          <p:nvPr/>
        </p:nvPicPr>
        <p:blipFill>
          <a:blip r:embed="rId2" cstate="screen">
            <a:extLst/>
          </a:blip>
          <a:srcRect/>
          <a:stretch>
            <a:fillRect/>
          </a:stretch>
        </p:blipFill>
        <p:spPr bwMode="auto">
          <a:xfrm>
            <a:off x="5638800" y="1905000"/>
            <a:ext cx="2844800" cy="2133600"/>
          </a:xfrm>
          <a:prstGeom prst="roundRect">
            <a:avLst>
              <a:gd name="adj" fmla="val 7143"/>
            </a:avLst>
          </a:prstGeom>
          <a:noFill/>
          <a:extLst/>
        </p:spPr>
      </p:pic>
      <p:sp>
        <p:nvSpPr>
          <p:cNvPr id="5" name="Rectangle 4"/>
          <p:cNvSpPr/>
          <p:nvPr/>
        </p:nvSpPr>
        <p:spPr>
          <a:xfrm rot="21217285">
            <a:off x="5461625" y="5349351"/>
            <a:ext cx="2880340" cy="1015663"/>
          </a:xfrm>
          <a:prstGeom prst="rect">
            <a:avLst/>
          </a:prstGeom>
        </p:spPr>
        <p:txBody>
          <a:bodyPr wrap="none">
            <a:spAutoFit/>
            <a:scene3d>
              <a:camera prst="perspectiveHeroicExtremeLeftFacing"/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Resume</a:t>
            </a:r>
            <a:endParaRPr lang="en-US" sz="6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298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533400" y="381000"/>
            <a:ext cx="7086600" cy="9144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mtClean="0"/>
              <a:t>Personal Information</a:t>
            </a:r>
            <a:endParaRPr lang="en-US"/>
          </a:p>
        </p:txBody>
      </p:sp>
      <p:sp>
        <p:nvSpPr>
          <p:cNvPr id="3" name="Content Placeholder 5"/>
          <p:cNvSpPr txBox="1">
            <a:spLocks/>
          </p:cNvSpPr>
          <p:nvPr/>
        </p:nvSpPr>
        <p:spPr>
          <a:xfrm>
            <a:off x="152400" y="1219200"/>
            <a:ext cx="8686800" cy="51816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en-US" dirty="0" smtClean="0"/>
              <a:t>Always put it in the top</a:t>
            </a:r>
          </a:p>
          <a:p>
            <a:pPr>
              <a:lnSpc>
                <a:spcPct val="110000"/>
              </a:lnSpc>
              <a:defRPr/>
            </a:pPr>
            <a:r>
              <a:rPr lang="en-US" dirty="0" smtClean="0"/>
              <a:t>Include the following</a:t>
            </a:r>
          </a:p>
          <a:p>
            <a:pPr lvl="1">
              <a:lnSpc>
                <a:spcPct val="110000"/>
              </a:lnSpc>
              <a:defRPr/>
            </a:pPr>
            <a:r>
              <a:rPr lang="en-US" b="0" dirty="0" smtClean="0"/>
              <a:t>Your name</a:t>
            </a:r>
          </a:p>
          <a:p>
            <a:pPr lvl="1">
              <a:lnSpc>
                <a:spcPct val="110000"/>
              </a:lnSpc>
              <a:defRPr/>
            </a:pPr>
            <a:r>
              <a:rPr lang="en-US" b="0" dirty="0" smtClean="0"/>
              <a:t>A photo</a:t>
            </a:r>
          </a:p>
          <a:p>
            <a:pPr lvl="1">
              <a:lnSpc>
                <a:spcPct val="110000"/>
              </a:lnSpc>
              <a:defRPr/>
            </a:pPr>
            <a:r>
              <a:rPr lang="en-US" b="0" dirty="0" smtClean="0"/>
              <a:t>Your contacts</a:t>
            </a:r>
          </a:p>
          <a:p>
            <a:pPr lvl="2">
              <a:lnSpc>
                <a:spcPct val="110000"/>
              </a:lnSpc>
              <a:defRPr/>
            </a:pPr>
            <a:r>
              <a:rPr lang="en-US" b="0" dirty="0" smtClean="0"/>
              <a:t>Email address</a:t>
            </a:r>
          </a:p>
          <a:p>
            <a:pPr lvl="2">
              <a:lnSpc>
                <a:spcPct val="110000"/>
              </a:lnSpc>
              <a:defRPr/>
            </a:pPr>
            <a:r>
              <a:rPr lang="en-US" b="0" dirty="0" smtClean="0"/>
              <a:t>Telephone number</a:t>
            </a:r>
          </a:p>
          <a:p>
            <a:pPr lvl="2">
              <a:lnSpc>
                <a:spcPct val="110000"/>
              </a:lnSpc>
              <a:defRPr/>
            </a:pPr>
            <a:r>
              <a:rPr lang="en-US" b="0" dirty="0" smtClean="0"/>
              <a:t>Home address </a:t>
            </a:r>
            <a:endParaRPr lang="en-US" b="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3962400" y="2806700"/>
            <a:ext cx="4968240" cy="2070100"/>
          </a:xfrm>
          <a:prstGeom prst="roundRect">
            <a:avLst>
              <a:gd name="adj" fmla="val 6364"/>
            </a:avLst>
          </a:prstGeom>
          <a:noFill/>
          <a:ln w="9525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/>
        </p:spPr>
      </p:pic>
      <p:sp>
        <p:nvSpPr>
          <p:cNvPr id="5" name="Rectangle 4"/>
          <p:cNvSpPr/>
          <p:nvPr/>
        </p:nvSpPr>
        <p:spPr>
          <a:xfrm>
            <a:off x="5715000" y="1292265"/>
            <a:ext cx="2331920" cy="1374735"/>
          </a:xfrm>
          <a:prstGeom prst="rect">
            <a:avLst/>
          </a:prstGeom>
        </p:spPr>
        <p:txBody>
          <a:bodyPr wrap="none">
            <a:spAutoFit/>
            <a:scene3d>
              <a:camera prst="perspectiveHeroicExtremeLeftFacing"/>
              <a:lightRig rig="threePt" dir="t"/>
            </a:scene3d>
          </a:bodyPr>
          <a:lstStyle/>
          <a:p>
            <a:pPr algn="ctr" fontAlgn="auto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Personal</a:t>
            </a:r>
            <a:br>
              <a:rPr lang="en-US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</a:br>
            <a:r>
              <a:rPr lang="en-US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Info</a:t>
            </a:r>
            <a:endParaRPr lang="en-US" sz="4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734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133600" y="3200400"/>
            <a:ext cx="4495800" cy="9144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5400" dirty="0" smtClean="0">
                <a:solidFill>
                  <a:schemeClr val="tx1"/>
                </a:solidFill>
              </a:rPr>
              <a:t>The Photo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3" name="Content Placeholder 5"/>
          <p:cNvSpPr txBox="1">
            <a:spLocks/>
          </p:cNvSpPr>
          <p:nvPr/>
        </p:nvSpPr>
        <p:spPr>
          <a:xfrm>
            <a:off x="2362200" y="1447800"/>
            <a:ext cx="3784600" cy="138499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anose="05020102010507070707" pitchFamily="18" charset="2"/>
              <a:buNone/>
              <a:defRPr/>
            </a:pPr>
            <a:r>
              <a:rPr lang="en-US" dirty="0" smtClean="0"/>
              <a:t>Use a professional </a:t>
            </a:r>
            <a:br>
              <a:rPr lang="en-US" dirty="0" smtClean="0"/>
            </a:br>
            <a:r>
              <a:rPr lang="en-US" dirty="0" smtClean="0"/>
              <a:t>photo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screen">
            <a:extLst/>
          </a:blip>
          <a:srcRect/>
          <a:stretch>
            <a:fillRect/>
          </a:stretch>
        </p:blipFill>
        <p:spPr bwMode="auto">
          <a:xfrm>
            <a:off x="6553200" y="1219200"/>
            <a:ext cx="2237063" cy="2405062"/>
          </a:xfrm>
          <a:prstGeom prst="roundRect">
            <a:avLst>
              <a:gd name="adj" fmla="val 7778"/>
            </a:avLst>
          </a:prstGeom>
          <a:noFill/>
          <a:ln w="9525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/>
        </p:spPr>
      </p:pic>
      <p:sp>
        <p:nvSpPr>
          <p:cNvPr id="5" name="Rectangle 4"/>
          <p:cNvSpPr/>
          <p:nvPr/>
        </p:nvSpPr>
        <p:spPr>
          <a:xfrm rot="19290462">
            <a:off x="5515914" y="4900142"/>
            <a:ext cx="2738250" cy="1015663"/>
          </a:xfrm>
          <a:prstGeom prst="rect">
            <a:avLst/>
          </a:prstGeom>
        </p:spPr>
        <p:txBody>
          <a:bodyPr wrap="none">
            <a:spAutoFit/>
            <a:scene3d>
              <a:camera prst="perspectiveHeroicExtremeLeftFacing"/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Photo</a:t>
            </a:r>
            <a:endParaRPr lang="en-US" sz="6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63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/>
          <p:cNvSpPr txBox="1">
            <a:spLocks/>
          </p:cNvSpPr>
          <p:nvPr/>
        </p:nvSpPr>
        <p:spPr>
          <a:xfrm>
            <a:off x="2819400" y="1219200"/>
            <a:ext cx="3784600" cy="138499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anose="05020102010507070707" pitchFamily="18" charset="2"/>
              <a:buNone/>
              <a:defRPr/>
            </a:pPr>
            <a:r>
              <a:rPr lang="en-US" dirty="0" smtClean="0"/>
              <a:t>Use a professional </a:t>
            </a:r>
            <a:br>
              <a:rPr lang="en-US" dirty="0" smtClean="0"/>
            </a:br>
            <a:r>
              <a:rPr lang="en-US" dirty="0" smtClean="0"/>
              <a:t>photo</a:t>
            </a:r>
            <a:endParaRPr lang="en-US" dirty="0"/>
          </a:p>
        </p:txBody>
      </p:sp>
      <p:sp>
        <p:nvSpPr>
          <p:cNvPr id="3" name="Content Placeholder 5"/>
          <p:cNvSpPr txBox="1">
            <a:spLocks/>
          </p:cNvSpPr>
          <p:nvPr/>
        </p:nvSpPr>
        <p:spPr>
          <a:xfrm>
            <a:off x="3429000" y="4419600"/>
            <a:ext cx="5257800" cy="1066959"/>
          </a:xfrm>
          <a:prstGeom prst="rect">
            <a:avLst/>
          </a:prstGeom>
        </p:spPr>
        <p:txBody>
          <a:bodyPr>
            <a:spAutoFit/>
          </a:bodyPr>
          <a:lstStyle>
            <a:lvl1pPr marL="282575" indent="-282575" algn="l" rtl="0" eaLnBrk="1" fontAlgn="base" hangingPunct="1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Char char=""/>
              <a:tabLst>
                <a:tab pos="282575" algn="l"/>
              </a:tabLst>
              <a:defRPr sz="3200" b="1" kern="120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30238" indent="-273050" algn="l" rtl="0" eaLnBrk="1" fontAlgn="base" hangingPunct="1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8FD600"/>
              </a:buClr>
              <a:buFont typeface="Wingdings 2" pitchFamily="18" charset="2"/>
              <a:buChar char=""/>
              <a:defRPr sz="3000" b="1" kern="120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22338" indent="-273050" algn="l" rtl="0" eaLnBrk="1" fontAlgn="base" hangingPunct="1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FFAD9F"/>
              </a:buClr>
              <a:buFont typeface="Wingdings 2" pitchFamily="18" charset="2"/>
              <a:buChar char=""/>
              <a:defRPr sz="2800" b="1" kern="1200">
                <a:solidFill>
                  <a:srgbClr val="F5FF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187450" indent="-228600" algn="l" rtl="0" eaLnBrk="1" fontAlgn="base" hangingPunct="1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FACF82"/>
              </a:buClr>
              <a:buFont typeface="Wingdings 2" pitchFamily="18" charset="2"/>
              <a:buChar char=""/>
              <a:defRPr sz="2600" b="1" kern="120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425575" indent="-228600" algn="l" rtl="0" eaLnBrk="1" fontAlgn="base" hangingPunct="1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46A6BD"/>
              </a:buClr>
              <a:buFont typeface="Wingdings 2" pitchFamily="18" charset="2"/>
              <a:buChar char=""/>
              <a:defRPr sz="2400" b="1" kern="120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673352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1096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1408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22576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Don't use Facebook photos!</a:t>
            </a:r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3352800" y="5391150"/>
            <a:ext cx="5257800" cy="532262"/>
          </a:xfrm>
          <a:prstGeom prst="rect">
            <a:avLst/>
          </a:prstGeom>
        </p:spPr>
        <p:txBody>
          <a:bodyPr>
            <a:spAutoFit/>
          </a:bodyPr>
          <a:lstStyle>
            <a:lvl1pPr marL="282575" indent="-282575" algn="l" rtl="0" eaLnBrk="1" fontAlgn="base" hangingPunct="1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Char char=""/>
              <a:tabLst>
                <a:tab pos="282575" algn="l"/>
              </a:tabLst>
              <a:defRPr sz="3200" b="1" kern="120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30238" indent="-273050" algn="l" rtl="0" eaLnBrk="1" fontAlgn="base" hangingPunct="1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8FD600"/>
              </a:buClr>
              <a:buFont typeface="Wingdings 2" pitchFamily="18" charset="2"/>
              <a:buChar char=""/>
              <a:defRPr sz="3000" b="1" kern="120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22338" indent="-273050" algn="l" rtl="0" eaLnBrk="1" fontAlgn="base" hangingPunct="1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FFAD9F"/>
              </a:buClr>
              <a:buFont typeface="Wingdings 2" pitchFamily="18" charset="2"/>
              <a:buChar char=""/>
              <a:defRPr sz="2800" b="1" kern="1200">
                <a:solidFill>
                  <a:srgbClr val="F5FF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187450" indent="-228600" algn="l" rtl="0" eaLnBrk="1" fontAlgn="base" hangingPunct="1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FACF82"/>
              </a:buClr>
              <a:buFont typeface="Wingdings 2" pitchFamily="18" charset="2"/>
              <a:buChar char=""/>
              <a:defRPr sz="2600" b="1" kern="120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425575" indent="-228600" algn="l" rtl="0" eaLnBrk="1" fontAlgn="base" hangingPunct="1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46A6BD"/>
              </a:buClr>
              <a:buFont typeface="Wingdings 2" pitchFamily="18" charset="2"/>
              <a:buChar char=""/>
              <a:defRPr sz="2400" b="1" kern="120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673352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1096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1408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22576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Better no </a:t>
            </a:r>
            <a:r>
              <a:rPr lang="en-US" sz="2800" dirty="0">
                <a:solidFill>
                  <a:schemeClr val="tx1"/>
                </a:solidFill>
              </a:rPr>
              <a:t>photo at </a:t>
            </a:r>
            <a:r>
              <a:rPr lang="en-US" sz="2800" dirty="0" smtClean="0">
                <a:solidFill>
                  <a:schemeClr val="tx1"/>
                </a:solidFill>
              </a:rPr>
              <a:t>all</a:t>
            </a:r>
          </a:p>
        </p:txBody>
      </p:sp>
      <p:pic>
        <p:nvPicPr>
          <p:cNvPr id="5" name="Picture 2" descr="http://t2.gstatic.com/images?q=tbn:ANd9GcQpSxdCEkaizg3eWYJywaa16zvH-Fdw6LEczSptszYB-99Uryq0RBm1CQpX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428625" y="4691062"/>
            <a:ext cx="2619375" cy="1743076"/>
          </a:xfrm>
          <a:prstGeom prst="roundRect">
            <a:avLst>
              <a:gd name="adj" fmla="val 7778"/>
            </a:avLst>
          </a:prstGeom>
          <a:noFill/>
          <a:ln w="9525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609600" y="1524000"/>
            <a:ext cx="1714500" cy="2047875"/>
          </a:xfrm>
          <a:prstGeom prst="roundRect">
            <a:avLst>
              <a:gd name="adj" fmla="val 7778"/>
            </a:avLst>
          </a:prstGeom>
          <a:noFill/>
          <a:ln w="9525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screen">
            <a:extLst/>
          </a:blip>
          <a:srcRect/>
          <a:stretch>
            <a:fillRect/>
          </a:stretch>
        </p:blipFill>
        <p:spPr bwMode="auto">
          <a:xfrm>
            <a:off x="6477000" y="1371600"/>
            <a:ext cx="2237063" cy="2405062"/>
          </a:xfrm>
          <a:prstGeom prst="roundRect">
            <a:avLst>
              <a:gd name="adj" fmla="val 7778"/>
            </a:avLst>
          </a:prstGeom>
          <a:noFill/>
          <a:ln w="9525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/>
        </p:spPr>
      </p:pic>
      <p:cxnSp>
        <p:nvCxnSpPr>
          <p:cNvPr id="8" name="Straight Connector 7"/>
          <p:cNvCxnSpPr/>
          <p:nvPr/>
        </p:nvCxnSpPr>
        <p:spPr>
          <a:xfrm flipV="1">
            <a:off x="533400" y="1447800"/>
            <a:ext cx="1905000" cy="2209800"/>
          </a:xfrm>
          <a:prstGeom prst="line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533400" y="1524000"/>
            <a:ext cx="1828800" cy="2209800"/>
          </a:xfrm>
          <a:prstGeom prst="line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04800" y="4572000"/>
            <a:ext cx="2895600" cy="1981200"/>
          </a:xfrm>
          <a:prstGeom prst="line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304800" y="4691063"/>
            <a:ext cx="2895600" cy="1862137"/>
          </a:xfrm>
          <a:prstGeom prst="line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2324100" y="3048000"/>
            <a:ext cx="4495800" cy="914400"/>
          </a:xfrm>
          <a:prstGeom prst="rect">
            <a:avLst/>
          </a:prstGeom>
        </p:spPr>
        <p:txBody>
          <a:bodyPr anchor="ctr"/>
          <a:lstStyle>
            <a:lvl1pPr algn="r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lang="en-US" sz="4000" b="1" kern="1200" baseline="0" dirty="0">
                <a:ln w="500"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0000" endPos="50000" dist="127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orbel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orbel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orbel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orbel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orbel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orbel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orbel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orbel" pitchFamily="34" charset="0"/>
              </a:defRPr>
            </a:lvl9pPr>
          </a:lstStyle>
          <a:p>
            <a:pPr algn="ctr">
              <a:defRPr/>
            </a:pPr>
            <a:r>
              <a:rPr sz="5400" smtClean="0">
                <a:solidFill>
                  <a:schemeClr val="tx1"/>
                </a:solidFill>
              </a:rPr>
              <a:t>The Photo</a:t>
            </a:r>
            <a:endParaRPr sz="5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46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381000" y="304800"/>
            <a:ext cx="7086600" cy="9144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dirty="0" smtClean="0"/>
              <a:t>The Contacts</a:t>
            </a:r>
            <a:endParaRPr lang="en-US" dirty="0"/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228600" y="1143000"/>
            <a:ext cx="8686800" cy="57912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600"/>
              </a:lnSpc>
              <a:defRPr/>
            </a:pPr>
            <a:r>
              <a:rPr lang="en-US" smtClean="0"/>
              <a:t>Use your personal contacts</a:t>
            </a:r>
          </a:p>
          <a:p>
            <a:pPr lvl="1">
              <a:lnSpc>
                <a:spcPts val="3600"/>
              </a:lnSpc>
              <a:defRPr/>
            </a:pPr>
            <a:r>
              <a:rPr lang="en-US" b="0" smtClean="0"/>
              <a:t>Personal email, personal telephone!</a:t>
            </a:r>
          </a:p>
          <a:p>
            <a:pPr lvl="1">
              <a:lnSpc>
                <a:spcPts val="3600"/>
              </a:lnSpc>
              <a:defRPr/>
            </a:pPr>
            <a:r>
              <a:rPr lang="en-US" b="0" smtClean="0"/>
              <a:t>Never use work contacts</a:t>
            </a:r>
          </a:p>
          <a:p>
            <a:pPr>
              <a:lnSpc>
                <a:spcPts val="3600"/>
              </a:lnSpc>
              <a:defRPr/>
            </a:pPr>
            <a:r>
              <a:rPr lang="en-US" smtClean="0"/>
              <a:t>Be sure to have a good-looking email address</a:t>
            </a:r>
          </a:p>
          <a:p>
            <a:pPr lvl="1">
              <a:lnSpc>
                <a:spcPts val="3600"/>
              </a:lnSpc>
              <a:defRPr/>
            </a:pPr>
            <a:r>
              <a:rPr lang="en-US" b="0" smtClean="0"/>
              <a:t>Even if you use it only for job applications</a:t>
            </a:r>
          </a:p>
          <a:p>
            <a:pPr lvl="1">
              <a:lnSpc>
                <a:spcPts val="3600"/>
              </a:lnSpc>
              <a:defRPr/>
            </a:pPr>
            <a:r>
              <a:rPr lang="en-US" b="0" noProof="1" smtClean="0"/>
              <a:t>PeterPetrov@, Peter.Petrov@, Asen_Georgiev@</a:t>
            </a:r>
          </a:p>
          <a:p>
            <a:pPr lvl="1">
              <a:lnSpc>
                <a:spcPts val="3600"/>
              </a:lnSpc>
              <a:defRPr/>
            </a:pPr>
            <a:r>
              <a:rPr lang="en-US" b="0" smtClean="0"/>
              <a:t>Not emails like:</a:t>
            </a:r>
          </a:p>
          <a:p>
            <a:pPr lvl="2">
              <a:lnSpc>
                <a:spcPts val="3600"/>
              </a:lnSpc>
              <a:defRPr/>
            </a:pPr>
            <a:r>
              <a:rPr lang="en-US" b="0" noProof="1" smtClean="0"/>
              <a:t>DestructorMachine@,</a:t>
            </a:r>
            <a:br>
              <a:rPr lang="en-US" b="0" noProof="1" smtClean="0"/>
            </a:br>
            <a:r>
              <a:rPr lang="en-US" b="0" noProof="1" smtClean="0"/>
              <a:t>Svalyacha92@, P373rP37r0v@</a:t>
            </a:r>
            <a:endParaRPr lang="en-US" b="0" noProof="1"/>
          </a:p>
        </p:txBody>
      </p:sp>
      <p:pic>
        <p:nvPicPr>
          <p:cNvPr id="4" name="Picture 2" descr="email, envelope, mail, newsletter, open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3716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ddress, email, fax, phone, website icon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6934200" y="4800600"/>
            <a:ext cx="1676400" cy="1676400"/>
          </a:xfrm>
          <a:prstGeom prst="rect">
            <a:avLst/>
          </a:prstGeom>
          <a:noFill/>
          <a:effectLst>
            <a:glow rad="38100">
              <a:schemeClr val="bg1">
                <a:lumMod val="85000"/>
                <a:lumOff val="15000"/>
                <a:alpha val="60000"/>
              </a:schemeClr>
            </a:glow>
          </a:effectLst>
          <a:extLst/>
        </p:spPr>
      </p:pic>
    </p:spTree>
    <p:extLst>
      <p:ext uri="{BB962C8B-B14F-4D97-AF65-F5344CB8AC3E}">
        <p14:creationId xmlns:p14="http://schemas.microsoft.com/office/powerpoint/2010/main" val="368537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3400" y="304800"/>
            <a:ext cx="7086600" cy="9144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mtClean="0"/>
              <a:t>Objective</a:t>
            </a:r>
            <a:endParaRPr lang="en-US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04800" y="1371600"/>
            <a:ext cx="8534400" cy="5638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The objective should be after the personal information</a:t>
            </a:r>
          </a:p>
          <a:p>
            <a:pPr lvl="1">
              <a:defRPr/>
            </a:pPr>
            <a:r>
              <a:rPr lang="en-US" b="0" dirty="0" smtClean="0"/>
              <a:t>What you are applying for?</a:t>
            </a:r>
          </a:p>
          <a:p>
            <a:pPr lvl="1">
              <a:defRPr/>
            </a:pPr>
            <a:r>
              <a:rPr lang="en-US" b="0" dirty="0" smtClean="0"/>
              <a:t>Be descriptive, but be brief</a:t>
            </a:r>
          </a:p>
          <a:p>
            <a:pPr lvl="1">
              <a:defRPr/>
            </a:pPr>
            <a:r>
              <a:rPr lang="en-US" b="0" dirty="0" smtClean="0"/>
              <a:t>Don't be </a:t>
            </a:r>
            <a:r>
              <a:rPr lang="en-US" b="0" dirty="0" smtClean="0">
                <a:solidFill>
                  <a:srgbClr val="FF0000"/>
                </a:solidFill>
              </a:rPr>
              <a:t>over</a:t>
            </a:r>
            <a:r>
              <a:rPr lang="en-US" b="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b="0" dirty="0" smtClean="0"/>
              <a:t>descriptive</a:t>
            </a:r>
            <a:endParaRPr lang="en-US" b="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/>
          </a:blip>
          <a:srcRect/>
          <a:stretch/>
        </p:blipFill>
        <p:spPr bwMode="auto">
          <a:xfrm>
            <a:off x="990600" y="4559300"/>
            <a:ext cx="7010400" cy="1460500"/>
          </a:xfrm>
          <a:prstGeom prst="roundRect">
            <a:avLst>
              <a:gd name="adj" fmla="val 9167"/>
            </a:avLst>
          </a:prstGeom>
          <a:noFill/>
          <a:ln>
            <a:solidFill>
              <a:srgbClr val="000000"/>
            </a:solidFill>
          </a:ln>
          <a:effectLst/>
          <a:extLst/>
        </p:spPr>
      </p:pic>
      <p:sp>
        <p:nvSpPr>
          <p:cNvPr id="5" name="Rectangle 4"/>
          <p:cNvSpPr/>
          <p:nvPr/>
        </p:nvSpPr>
        <p:spPr>
          <a:xfrm rot="20741558">
            <a:off x="5698195" y="3124273"/>
            <a:ext cx="2791149" cy="830997"/>
          </a:xfrm>
          <a:prstGeom prst="rect">
            <a:avLst/>
          </a:prstGeom>
        </p:spPr>
        <p:txBody>
          <a:bodyPr wrap="none">
            <a:spAutoFit/>
            <a:scene3d>
              <a:camera prst="perspectiveHeroicExtremeLeftFacing"/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Objective</a:t>
            </a:r>
            <a:endParaRPr lang="en-US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672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304800"/>
            <a:ext cx="7086600" cy="9144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lvl="1">
              <a:defRPr/>
            </a:pPr>
            <a:r>
              <a:rPr lang="en-US" sz="4000" kern="1200" dirty="0" smtClean="0">
                <a:ln w="5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0000" endPos="50000" dist="12700" dir="5400000" sy="-100000" algn="bl" rotWithShape="0"/>
                </a:effectLst>
                <a:latin typeface="+mj-lt"/>
                <a:ea typeface="+mj-ea"/>
                <a:cs typeface="+mj-cs"/>
              </a:rPr>
              <a:t>Previous Work Experience</a:t>
            </a:r>
            <a:endParaRPr lang="en-US" sz="4000" kern="1200" dirty="0">
              <a:ln w="500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0000" endPos="50000" dist="127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28600" y="1143000"/>
            <a:ext cx="8686800" cy="55626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en-US" dirty="0" smtClean="0"/>
              <a:t>Write your </a:t>
            </a:r>
            <a:r>
              <a:rPr lang="en-US" dirty="0" smtClean="0">
                <a:solidFill>
                  <a:srgbClr val="FFC000"/>
                </a:solidFill>
              </a:rPr>
              <a:t>previous work experience</a:t>
            </a:r>
          </a:p>
          <a:p>
            <a:pPr lvl="1">
              <a:lnSpc>
                <a:spcPct val="120000"/>
              </a:lnSpc>
              <a:defRPr/>
            </a:pPr>
            <a:r>
              <a:rPr lang="en-US" b="0" dirty="0" smtClean="0"/>
              <a:t>Best to order them by date</a:t>
            </a:r>
          </a:p>
          <a:p>
            <a:pPr lvl="1">
              <a:lnSpc>
                <a:spcPct val="120000"/>
              </a:lnSpc>
              <a:defRPr/>
            </a:pPr>
            <a:r>
              <a:rPr lang="en-US" b="0" dirty="0" smtClean="0"/>
              <a:t>Explain your duties at this position</a:t>
            </a:r>
          </a:p>
          <a:p>
            <a:pPr lvl="1">
              <a:lnSpc>
                <a:spcPct val="120000"/>
              </a:lnSpc>
              <a:defRPr/>
            </a:pPr>
            <a:r>
              <a:rPr lang="en-US" b="0" dirty="0" smtClean="0"/>
              <a:t>Don't  be over descriptive about your managers</a:t>
            </a:r>
          </a:p>
          <a:p>
            <a:pPr lvl="2">
              <a:lnSpc>
                <a:spcPct val="120000"/>
              </a:lnSpc>
              <a:defRPr/>
            </a:pPr>
            <a:r>
              <a:rPr lang="en-US" b="0" dirty="0" smtClean="0"/>
              <a:t>Better not to include full names and contacts</a:t>
            </a:r>
            <a:endParaRPr lang="en-US" b="0" dirty="0"/>
          </a:p>
        </p:txBody>
      </p:sp>
      <p:pic>
        <p:nvPicPr>
          <p:cNvPr id="4" name="Picture 2" descr="http://www.mark-griffin.net/wp-content/uploads/2010/02/Work-experience_clip_image00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829175"/>
            <a:ext cx="22098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 rot="20877024">
            <a:off x="2322306" y="5199977"/>
            <a:ext cx="3183885" cy="830997"/>
          </a:xfrm>
          <a:prstGeom prst="rect">
            <a:avLst/>
          </a:prstGeom>
        </p:spPr>
        <p:txBody>
          <a:bodyPr wrap="none">
            <a:spAutoFit/>
            <a:scene3d>
              <a:camera prst="perspectiveHeroicExtremeLeftFacing"/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Experience</a:t>
            </a:r>
            <a:endParaRPr lang="en-US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51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990600" y="2590800"/>
            <a:ext cx="7086600" cy="9144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4000" dirty="0" smtClean="0">
                <a:solidFill>
                  <a:srgbClr val="00B050"/>
                </a:solidFill>
              </a:rPr>
              <a:t>What Is a Resume?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514600" y="1066800"/>
            <a:ext cx="3943350" cy="1066800"/>
          </a:xfrm>
          <a:prstGeom prst="roundRect">
            <a:avLst/>
          </a:prstGeom>
        </p:spPr>
        <p:txBody>
          <a:bodyPr/>
          <a:lstStyle/>
          <a:p>
            <a:pPr algn="ctr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tabLst>
                <a:tab pos="282575" algn="l"/>
              </a:tabLst>
              <a:defRPr/>
            </a:pP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Summary of skills </a:t>
            </a:r>
            <a:b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</a:b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and experience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1" y="5105400"/>
            <a:ext cx="3200400" cy="9906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tabLst>
                <a:tab pos="282575" algn="l"/>
              </a:tabLst>
              <a:defRPr/>
            </a:pP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Highlights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accomplishments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54663" y="3657600"/>
            <a:ext cx="3055937" cy="579438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tabLst>
                <a:tab pos="282575" algn="l"/>
              </a:tabLst>
              <a:defRPr/>
            </a:pPr>
            <a:r>
              <a:rPr lang="en-US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Not a biography</a:t>
            </a:r>
          </a:p>
        </p:txBody>
      </p:sp>
      <p:pic>
        <p:nvPicPr>
          <p:cNvPr id="11" name="Picture 2" descr="http://www.lyncmedia.com/images/experience.jpg"/>
          <p:cNvPicPr>
            <a:picLocks noChangeAspect="1" noChangeArrowheads="1"/>
          </p:cNvPicPr>
          <p:nvPr/>
        </p:nvPicPr>
        <p:blipFill rotWithShape="1">
          <a:blip r:embed="rId2" cstate="print">
            <a:extLst/>
          </a:blip>
          <a:srcRect/>
          <a:stretch/>
        </p:blipFill>
        <p:spPr bwMode="auto">
          <a:xfrm>
            <a:off x="760706" y="1235940"/>
            <a:ext cx="1704877" cy="1278660"/>
          </a:xfrm>
          <a:prstGeom prst="roundRect">
            <a:avLst>
              <a:gd name="adj" fmla="val 5028"/>
            </a:avLst>
          </a:prstGeom>
          <a:noFill/>
          <a:ln>
            <a:solidFill>
              <a:schemeClr val="bg1"/>
            </a:solidFill>
          </a:ln>
          <a:extLst/>
        </p:spPr>
      </p:pic>
      <p:pic>
        <p:nvPicPr>
          <p:cNvPr id="12" name="Picture 4" descr="http://4.bp.blogspot.com/_-7GoB3yzSYE/TUB-LX7cwzI/AAAAAAAAAkE/1d0Gs4Eg52g/s1600/soft+skills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6704306" y="1235940"/>
            <a:ext cx="1704879" cy="1278660"/>
          </a:xfrm>
          <a:prstGeom prst="roundRect">
            <a:avLst>
              <a:gd name="adj" fmla="val 5028"/>
            </a:avLst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  <a:extLst/>
        </p:spPr>
      </p:pic>
      <p:pic>
        <p:nvPicPr>
          <p:cNvPr id="13" name="Picture 7" descr="http://labho.com/wp-content/uploads/2011/06/Self-Improvement.jpg"/>
          <p:cNvPicPr>
            <a:picLocks noChangeAspect="1" noChangeArrowheads="1"/>
          </p:cNvPicPr>
          <p:nvPr/>
        </p:nvPicPr>
        <p:blipFill rotWithShape="1">
          <a:blip r:embed="rId4" cstate="print">
            <a:extLst/>
          </a:blip>
          <a:srcRect l="-11912" r="-10555"/>
          <a:stretch/>
        </p:blipFill>
        <p:spPr bwMode="auto">
          <a:xfrm>
            <a:off x="838037" y="3429000"/>
            <a:ext cx="1905163" cy="14217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9" descr="http://www.coe.int/t/dg3/romatravellers/Source/imgs/highlight.jpg"/>
          <p:cNvPicPr>
            <a:picLocks noChangeAspect="1" noChangeArrowheads="1"/>
          </p:cNvPicPr>
          <p:nvPr/>
        </p:nvPicPr>
        <p:blipFill rotWithShape="1">
          <a:blip r:embed="rId5" cstate="print">
            <a:extLst/>
          </a:blip>
          <a:srcRect/>
          <a:stretch/>
        </p:blipFill>
        <p:spPr bwMode="auto">
          <a:xfrm>
            <a:off x="5943600" y="4495800"/>
            <a:ext cx="2388091" cy="15624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22651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3400" y="304800"/>
            <a:ext cx="7086600" cy="9144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mtClean="0"/>
              <a:t>Education</a:t>
            </a:r>
            <a:endParaRPr lang="en-US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28600" y="1066800"/>
            <a:ext cx="8686800" cy="5638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Write down all the schools you have gone to</a:t>
            </a:r>
          </a:p>
          <a:p>
            <a:pPr lvl="1">
              <a:defRPr/>
            </a:pPr>
            <a:r>
              <a:rPr lang="en-US" b="0" dirty="0" smtClean="0"/>
              <a:t>University</a:t>
            </a:r>
          </a:p>
          <a:p>
            <a:pPr lvl="1">
              <a:defRPr/>
            </a:pPr>
            <a:r>
              <a:rPr lang="en-US" b="0" dirty="0" smtClean="0"/>
              <a:t>High school</a:t>
            </a:r>
          </a:p>
          <a:p>
            <a:pPr>
              <a:defRPr/>
            </a:pPr>
            <a:r>
              <a:rPr lang="en-US" dirty="0" smtClean="0"/>
              <a:t>It is always better to </a:t>
            </a:r>
            <a:r>
              <a:rPr lang="en-US" dirty="0" smtClean="0">
                <a:solidFill>
                  <a:srgbClr val="FFC000"/>
                </a:solidFill>
              </a:rPr>
              <a:t>highlight courses </a:t>
            </a:r>
            <a:r>
              <a:rPr lang="en-US" dirty="0" smtClean="0"/>
              <a:t>you visited and are relevant to the job offer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Add relevant informal</a:t>
            </a:r>
            <a:br>
              <a:rPr lang="en-US" dirty="0" smtClean="0"/>
            </a:br>
            <a:r>
              <a:rPr lang="en-US" dirty="0" smtClean="0"/>
              <a:t>education</a:t>
            </a:r>
          </a:p>
          <a:p>
            <a:pPr lvl="1">
              <a:defRPr/>
            </a:pPr>
            <a:r>
              <a:rPr lang="en-US" b="0" dirty="0" smtClean="0"/>
              <a:t>E.g. @ </a:t>
            </a:r>
            <a:r>
              <a:rPr lang="en-US" b="0" dirty="0" err="1" smtClean="0"/>
              <a:t>Telerik</a:t>
            </a:r>
            <a:r>
              <a:rPr lang="en-US" b="0" dirty="0" smtClean="0"/>
              <a:t> Academy</a:t>
            </a:r>
            <a:endParaRPr lang="en-US" b="0" dirty="0"/>
          </a:p>
        </p:txBody>
      </p:sp>
      <p:pic>
        <p:nvPicPr>
          <p:cNvPr id="4" name="Picture 2" descr="http://www.immortalhumans.com/wp-content/uploads/education-and-blood-press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138" y="4397375"/>
            <a:ext cx="2735262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 rot="21217285">
            <a:off x="5756049" y="1948797"/>
            <a:ext cx="2480166" cy="707886"/>
          </a:xfrm>
          <a:prstGeom prst="rect">
            <a:avLst/>
          </a:prstGeom>
        </p:spPr>
        <p:txBody>
          <a:bodyPr wrap="none">
            <a:spAutoFit/>
            <a:scene3d>
              <a:camera prst="perspectiveHeroicExtremeLeftFacing"/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Education</a:t>
            </a:r>
            <a:endParaRPr lang="en-US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966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381000"/>
            <a:ext cx="7086600" cy="9144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dirty="0" smtClean="0"/>
              <a:t>Projects Developed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28600" y="1219200"/>
            <a:ext cx="8686800" cy="5638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The best way to show expertise is to show something real</a:t>
            </a:r>
          </a:p>
          <a:p>
            <a:pPr lvl="1">
              <a:defRPr/>
            </a:pPr>
            <a:r>
              <a:rPr lang="en-US" b="0" dirty="0" smtClean="0"/>
              <a:t>Like projects you have developed</a:t>
            </a:r>
          </a:p>
          <a:p>
            <a:pPr>
              <a:defRPr/>
            </a:pPr>
            <a:r>
              <a:rPr lang="en-US" dirty="0" smtClean="0"/>
              <a:t>This gives a better impression than just plain words like "I am good at…"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No projects?</a:t>
            </a:r>
          </a:p>
          <a:p>
            <a:pPr lvl="1">
              <a:defRPr/>
            </a:pPr>
            <a:r>
              <a:rPr lang="en-US" b="0" dirty="0" smtClean="0"/>
              <a:t>Why not start a project,</a:t>
            </a:r>
            <a:br>
              <a:rPr lang="en-US" b="0" dirty="0" smtClean="0"/>
            </a:br>
            <a:r>
              <a:rPr lang="en-US" b="0" dirty="0" smtClean="0"/>
              <a:t>to gain experience?</a:t>
            </a:r>
            <a:endParaRPr lang="en-US" b="0" dirty="0"/>
          </a:p>
        </p:txBody>
      </p:sp>
      <p:pic>
        <p:nvPicPr>
          <p:cNvPr id="4" name="Picture 2" descr="http://blog.web-translations.com/wp-content/uploads_webtrans/2011/08/project_manage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308475"/>
            <a:ext cx="3098800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324600" y="3497759"/>
            <a:ext cx="2222083" cy="769441"/>
          </a:xfrm>
          <a:prstGeom prst="rect">
            <a:avLst/>
          </a:prstGeom>
        </p:spPr>
        <p:txBody>
          <a:bodyPr wrap="none">
            <a:spAutoFit/>
            <a:scene3d>
              <a:camera prst="perspectiveHeroicExtremeLeftFacing"/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Projects</a:t>
            </a:r>
            <a:endParaRPr lang="en-US" sz="4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344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228600"/>
            <a:ext cx="7086600" cy="9144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mtClean="0"/>
              <a:t>Skills and Abilities</a:t>
            </a:r>
            <a:endParaRPr lang="en-US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28600" y="1066800"/>
            <a:ext cx="8686800" cy="5638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Write down all your </a:t>
            </a:r>
            <a:r>
              <a:rPr lang="en-US" dirty="0" smtClean="0">
                <a:solidFill>
                  <a:srgbClr val="6D77BF"/>
                </a:solidFill>
              </a:rPr>
              <a:t>skills and abilities</a:t>
            </a:r>
          </a:p>
          <a:p>
            <a:pPr lvl="1">
              <a:defRPr/>
            </a:pPr>
            <a:r>
              <a:rPr lang="en-US" b="0" dirty="0" smtClean="0"/>
              <a:t>All of them are important</a:t>
            </a:r>
          </a:p>
          <a:p>
            <a:pPr lvl="1">
              <a:defRPr/>
            </a:pPr>
            <a:r>
              <a:rPr lang="en-US" b="0" dirty="0" smtClean="0"/>
              <a:t>But some are more important than others</a:t>
            </a:r>
          </a:p>
          <a:p>
            <a:pPr lvl="1">
              <a:defRPr/>
            </a:pPr>
            <a:r>
              <a:rPr lang="en-US" b="0" dirty="0" smtClean="0"/>
              <a:t>Highlight the skills that are most relevant to</a:t>
            </a:r>
            <a:br>
              <a:rPr lang="en-US" b="0" dirty="0" smtClean="0"/>
            </a:br>
            <a:r>
              <a:rPr lang="en-US" b="0" dirty="0" smtClean="0"/>
              <a:t>the current job description</a:t>
            </a:r>
          </a:p>
          <a:p>
            <a:pPr lvl="1">
              <a:defRPr/>
            </a:pPr>
            <a:r>
              <a:rPr lang="en-US" b="0" dirty="0" smtClean="0"/>
              <a:t>Just mention the others</a:t>
            </a:r>
            <a:endParaRPr lang="en-US" b="0" dirty="0"/>
          </a:p>
        </p:txBody>
      </p:sp>
      <p:pic>
        <p:nvPicPr>
          <p:cNvPr id="4" name="Picture 2" descr="http://www.r-e-m.co.uk/logo/companion/twp/intro_images/thinking_skills_lr.jpg"/>
          <p:cNvPicPr>
            <a:picLocks noChangeAspect="1" noChangeArrowheads="1"/>
          </p:cNvPicPr>
          <p:nvPr/>
        </p:nvPicPr>
        <p:blipFill>
          <a:blip r:embed="rId2" cstate="screen">
            <a:extLst/>
          </a:blip>
          <a:srcRect/>
          <a:stretch>
            <a:fillRect/>
          </a:stretch>
        </p:blipFill>
        <p:spPr bwMode="auto">
          <a:xfrm>
            <a:off x="4648200" y="3733800"/>
            <a:ext cx="4129511" cy="2609851"/>
          </a:xfrm>
          <a:prstGeom prst="roundRect">
            <a:avLst>
              <a:gd name="adj" fmla="val 13127"/>
            </a:avLst>
          </a:prstGeom>
          <a:noFill/>
          <a:effectLst>
            <a:softEdge rad="127000"/>
          </a:effectLst>
          <a:extLst/>
        </p:spPr>
      </p:pic>
      <p:sp>
        <p:nvSpPr>
          <p:cNvPr id="5" name="Rectangle 4"/>
          <p:cNvSpPr/>
          <p:nvPr/>
        </p:nvSpPr>
        <p:spPr>
          <a:xfrm>
            <a:off x="2057400" y="4572000"/>
            <a:ext cx="1968809" cy="1015663"/>
          </a:xfrm>
          <a:prstGeom prst="rect">
            <a:avLst/>
          </a:prstGeom>
        </p:spPr>
        <p:txBody>
          <a:bodyPr wrap="none">
            <a:spAutoFit/>
            <a:scene3d>
              <a:camera prst="perspectiveHeroicExtremeLeftFacing"/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Skills</a:t>
            </a:r>
            <a:endParaRPr lang="en-US" sz="6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185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381000"/>
            <a:ext cx="7086600" cy="9144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lvl="1">
              <a:lnSpc>
                <a:spcPts val="4000"/>
              </a:lnSpc>
              <a:defRPr/>
            </a:pPr>
            <a:r>
              <a:rPr lang="en-US" sz="4000" kern="1200" dirty="0" smtClean="0">
                <a:ln w="5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0000" endPos="50000" dist="12700" dir="5400000" sy="-100000" algn="bl" rotWithShape="0"/>
                </a:effectLst>
                <a:latin typeface="+mj-lt"/>
                <a:ea typeface="+mj-ea"/>
                <a:cs typeface="+mj-cs"/>
              </a:rPr>
              <a:t>Other Experience</a:t>
            </a:r>
            <a:endParaRPr lang="en-US" sz="4000" kern="1200" dirty="0">
              <a:ln w="500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0000" endPos="50000" dist="127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228600" y="1066800"/>
            <a:ext cx="8686800" cy="5638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If you have any other experience that is relevant to the job offer – show it!</a:t>
            </a:r>
          </a:p>
          <a:p>
            <a:pPr lvl="1">
              <a:defRPr/>
            </a:pPr>
            <a:endParaRPr lang="en-US" b="0" smtClean="0"/>
          </a:p>
          <a:p>
            <a:pPr lvl="1">
              <a:defRPr/>
            </a:pPr>
            <a:endParaRPr lang="en-US" b="0" dirty="0"/>
          </a:p>
        </p:txBody>
      </p:sp>
      <p:pic>
        <p:nvPicPr>
          <p:cNvPr id="4" name="Picture 2" descr="http://images.mylot.com/userImages/images/postphotos/2493856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3581400" y="2881884"/>
            <a:ext cx="4572000" cy="3223260"/>
          </a:xfrm>
          <a:prstGeom prst="roundRect">
            <a:avLst/>
          </a:prstGeom>
          <a:noFill/>
          <a:effectLst>
            <a:softEdge rad="127000"/>
          </a:effectLst>
          <a:extLst/>
        </p:spPr>
      </p:pic>
      <p:sp>
        <p:nvSpPr>
          <p:cNvPr id="5" name="Rectangle 4"/>
          <p:cNvSpPr/>
          <p:nvPr/>
        </p:nvSpPr>
        <p:spPr>
          <a:xfrm rot="2178281">
            <a:off x="241780" y="3717303"/>
            <a:ext cx="3183885" cy="830997"/>
          </a:xfrm>
          <a:prstGeom prst="rect">
            <a:avLst/>
          </a:prstGeom>
        </p:spPr>
        <p:txBody>
          <a:bodyPr wrap="none">
            <a:spAutoFit/>
            <a:scene3d>
              <a:camera prst="perspectiveHeroicExtremeLeftFacing"/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Experience</a:t>
            </a:r>
            <a:endParaRPr lang="en-US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392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38200"/>
            <a:ext cx="4252332" cy="5486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838200"/>
            <a:ext cx="41910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49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3400" y="381000"/>
            <a:ext cx="7086600" cy="9144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04800" y="1524000"/>
            <a:ext cx="8686800" cy="5638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>
              <a:buClr>
                <a:schemeClr val="tx1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latin typeface="+mn-lt"/>
              </a:rPr>
              <a:t>Following our guidelines write your resume</a:t>
            </a:r>
          </a:p>
          <a:p>
            <a:pPr marL="635000" lvl="2" indent="-342900">
              <a:buSzPct val="70000"/>
              <a:buFont typeface="Wingdings" panose="05000000000000000000" pitchFamily="2" charset="2"/>
              <a:buChar char="ü"/>
              <a:defRPr/>
            </a:pPr>
            <a:r>
              <a:rPr lang="en-US" b="0" dirty="0" smtClean="0">
                <a:latin typeface="+mn-lt"/>
              </a:rPr>
              <a:t>Target it to your preferred job position and employer</a:t>
            </a:r>
          </a:p>
          <a:p>
            <a:pPr marL="635000" lvl="2" indent="-342900">
              <a:buSzPct val="70000"/>
              <a:buFont typeface="Wingdings" panose="05000000000000000000" pitchFamily="2" charset="2"/>
              <a:buChar char="ü"/>
              <a:defRPr/>
            </a:pPr>
            <a:r>
              <a:rPr lang="en-US" b="0" dirty="0" smtClean="0">
                <a:latin typeface="+mn-lt"/>
              </a:rPr>
              <a:t>If you don't have work experience think how you could change this</a:t>
            </a:r>
          </a:p>
          <a:p>
            <a:pPr marL="635000" lvl="2" indent="-342900">
              <a:buSzPct val="70000"/>
              <a:buFont typeface="Wingdings" panose="05000000000000000000" pitchFamily="2" charset="2"/>
              <a:buChar char="ü"/>
              <a:defRPr/>
            </a:pPr>
            <a:r>
              <a:rPr lang="en-US" b="0" dirty="0" smtClean="0">
                <a:latin typeface="+mn-lt"/>
              </a:rPr>
              <a:t>If you don't have any projects, start a project (e.g. open-source in </a:t>
            </a:r>
            <a:r>
              <a:rPr lang="en-US" b="0" dirty="0" err="1" smtClean="0">
                <a:latin typeface="+mn-lt"/>
              </a:rPr>
              <a:t>GitHub</a:t>
            </a:r>
            <a:r>
              <a:rPr lang="en-US" b="0" dirty="0" smtClean="0">
                <a:latin typeface="+mn-lt"/>
              </a:rPr>
              <a:t> or Google Code)</a:t>
            </a:r>
          </a:p>
          <a:p>
            <a:pPr marL="900112" lvl="3" indent="-342900"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en-US" b="0" dirty="0" smtClean="0">
                <a:latin typeface="+mn-lt"/>
              </a:rPr>
              <a:t>E.g. create your own web site</a:t>
            </a:r>
          </a:p>
          <a:p>
            <a:pPr marL="635000" lvl="2" indent="-342900">
              <a:buSzPct val="70000"/>
              <a:buFont typeface="Wingdings" panose="05000000000000000000" pitchFamily="2" charset="2"/>
              <a:buChar char="ü"/>
              <a:defRPr/>
            </a:pPr>
            <a:r>
              <a:rPr lang="en-US" b="0" dirty="0" smtClean="0">
                <a:latin typeface="+mn-lt"/>
              </a:rPr>
              <a:t>Find people who can write endorsements for you</a:t>
            </a:r>
            <a:endParaRPr lang="en-US" b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8610600" y="6553200"/>
            <a:ext cx="457200" cy="22860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9CA7505-E67F-4B14-BB16-2F1865C6C653}" type="slidenum">
              <a:rPr lang="en-US"/>
              <a:pPr eaLnBrk="1" hangingPunct="1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01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685800" y="228600"/>
            <a:ext cx="7086600" cy="9144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000" stA="20000" endPos="50000" dist="12700" dir="5400000" sy="-100000" algn="bl" rotWithShape="0"/>
                </a:effectLst>
              </a:rPr>
              <a:t>Writing a Resume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747838" y="2930525"/>
            <a:ext cx="5643562" cy="1219200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sz="7200" smtClean="0"/>
              <a:t>Questions?</a:t>
            </a:r>
            <a:endParaRPr lang="en-US" sz="7200" dirty="0"/>
          </a:p>
        </p:txBody>
      </p:sp>
      <p:sp>
        <p:nvSpPr>
          <p:cNvPr id="4" name="TextBox 3"/>
          <p:cNvSpPr txBox="1"/>
          <p:nvPr/>
        </p:nvSpPr>
        <p:spPr>
          <a:xfrm rot="12041701" flipH="1">
            <a:off x="7298514" y="4335923"/>
            <a:ext cx="949687" cy="180395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500" b="1" dirty="0">
                <a:solidFill>
                  <a:schemeClr val="tx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 rot="2456848" flipH="1">
            <a:off x="968763" y="4533447"/>
            <a:ext cx="859648" cy="240465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0" b="1" dirty="0">
                <a:solidFill>
                  <a:srgbClr val="FFBF8B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itchFamily="18" charset="0"/>
                <a:cs typeface="+mn-cs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 rot="9535351" flipH="1">
            <a:off x="793612" y="1933451"/>
            <a:ext cx="949687" cy="1401418"/>
          </a:xfrm>
          <a:prstGeom prst="rect">
            <a:avLst/>
          </a:prstGeom>
          <a:noFill/>
        </p:spPr>
        <p:txBody>
          <a:bodyPr>
            <a:spAutoFit/>
            <a:scene3d>
              <a:camera prst="isometricOffAxis1Righ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 rot="16938170" flipH="1">
            <a:off x="4905823" y="966542"/>
            <a:ext cx="859648" cy="199289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500" b="1" dirty="0">
                <a:solidFill>
                  <a:srgbClr val="FF831D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 rot="19836951" flipH="1">
            <a:off x="7434275" y="1063226"/>
            <a:ext cx="949687" cy="249299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 rot="2233443" flipH="1">
            <a:off x="2277485" y="1162062"/>
            <a:ext cx="584096" cy="924339"/>
          </a:xfrm>
          <a:prstGeom prst="rect">
            <a:avLst/>
          </a:prstGeom>
          <a:noFill/>
        </p:spPr>
        <p:txBody>
          <a:bodyPr>
            <a:spAutoFit/>
            <a:scene3d>
              <a:camera prst="perspectiveHeroicExtremeLeftFacing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600" dirty="0"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 rot="8530737" flipH="1">
            <a:off x="4871755" y="4563443"/>
            <a:ext cx="643173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>
                <a:solidFill>
                  <a:srgbClr val="FF4A37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 rot="12627025" flipH="1">
            <a:off x="2726518" y="4181126"/>
            <a:ext cx="584096" cy="62616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 rot="1186146" flipH="1">
            <a:off x="6185957" y="4125718"/>
            <a:ext cx="499379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srgbClr val="9966FF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 rot="19460650" flipH="1">
            <a:off x="3142397" y="2163174"/>
            <a:ext cx="489197" cy="769441"/>
          </a:xfrm>
          <a:prstGeom prst="rect">
            <a:avLst/>
          </a:prstGeom>
          <a:noFill/>
        </p:spPr>
        <p:txBody>
          <a:bodyPr>
            <a:prstTxWarp prst="textInflate">
              <a:avLst/>
            </a:prstTxWarp>
            <a:spAutoFit/>
            <a:scene3d>
              <a:camera prst="perspectiveRelaxedModerately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rgbClr val="FF6699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 rot="18277140" flipH="1">
            <a:off x="438513" y="3075786"/>
            <a:ext cx="891282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8889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9" name="WordArt 5"/>
          <p:cNvSpPr>
            <a:spLocks noChangeArrowheads="1" noChangeShapeType="1" noTextEdit="1"/>
          </p:cNvSpPr>
          <p:nvPr/>
        </p:nvSpPr>
        <p:spPr bwMode="auto">
          <a:xfrm>
            <a:off x="2667000" y="2514600"/>
            <a:ext cx="6019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80"/>
              </a:avLst>
            </a:prstTxWarp>
          </a:bodyPr>
          <a:lstStyle/>
          <a:p>
            <a:r>
              <a:rPr lang="en-US" sz="300" kern="10" dirty="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0"/>
                        <a:invGamma/>
                      </a:schemeClr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  <a:latin typeface="Arial Black" panose="020B0A04020102020204" pitchFamily="34" charset="0"/>
              </a:rPr>
              <a:t>Thank You!</a:t>
            </a:r>
          </a:p>
        </p:txBody>
      </p:sp>
      <p:pic>
        <p:nvPicPr>
          <p:cNvPr id="6" name="Picture 2" descr="http://www.applaudrecruitment.co.uk/img/home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2514600" y="13252"/>
            <a:ext cx="3394069" cy="227274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304800"/>
            <a:ext cx="7086600" cy="9144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dirty="0" smtClean="0"/>
              <a:t>What We Need of a Resume?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24400" y="1371600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anose="05020102010507070707" pitchFamily="18" charset="2"/>
              <a:buNone/>
              <a:defRPr/>
            </a:pPr>
            <a:r>
              <a:rPr lang="en-US" sz="2400" dirty="0" smtClean="0">
                <a:solidFill>
                  <a:srgbClr val="00B050"/>
                </a:solidFill>
              </a:rPr>
              <a:t>Show our skills </a:t>
            </a:r>
            <a:br>
              <a:rPr lang="en-US" sz="2400" dirty="0" smtClean="0">
                <a:solidFill>
                  <a:srgbClr val="00B050"/>
                </a:solidFill>
              </a:rPr>
            </a:br>
            <a:r>
              <a:rPr lang="en-US" sz="2400" dirty="0" smtClean="0">
                <a:solidFill>
                  <a:srgbClr val="00B050"/>
                </a:solidFill>
              </a:rPr>
              <a:t>and abilities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4191000"/>
            <a:ext cx="4267200" cy="1008931"/>
          </a:xfrm>
          <a:prstGeom prst="rect">
            <a:avLst/>
          </a:prstGeom>
        </p:spPr>
        <p:txBody>
          <a:bodyPr>
            <a:spAutoFit/>
          </a:bodyPr>
          <a:lstStyle>
            <a:lvl1pPr marL="282575" indent="-282575" algn="l" rtl="0" eaLnBrk="1" fontAlgn="base" hangingPunct="1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Char char=""/>
              <a:tabLst>
                <a:tab pos="282575" algn="l"/>
              </a:tabLst>
              <a:defRPr sz="3200" b="1" kern="120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30238" indent="-273050" algn="l" rtl="0" eaLnBrk="1" fontAlgn="base" hangingPunct="1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8FD600"/>
              </a:buClr>
              <a:buFont typeface="Wingdings 2" pitchFamily="18" charset="2"/>
              <a:buChar char=""/>
              <a:defRPr sz="3000" b="1" kern="120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22338" indent="-273050" algn="l" rtl="0" eaLnBrk="1" fontAlgn="base" hangingPunct="1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FFAD9F"/>
              </a:buClr>
              <a:buFont typeface="Wingdings 2" pitchFamily="18" charset="2"/>
              <a:buChar char=""/>
              <a:defRPr sz="2800" b="1" kern="1200">
                <a:solidFill>
                  <a:srgbClr val="F5FF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187450" indent="-228600" algn="l" rtl="0" eaLnBrk="1" fontAlgn="base" hangingPunct="1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FACF82"/>
              </a:buClr>
              <a:buFont typeface="Wingdings 2" pitchFamily="18" charset="2"/>
              <a:buChar char=""/>
              <a:defRPr sz="2600" b="1" kern="120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425575" indent="-228600" algn="l" rtl="0" eaLnBrk="1" fontAlgn="base" hangingPunct="1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46A6BD"/>
              </a:buClr>
              <a:buFont typeface="Wingdings 2" pitchFamily="18" charset="2"/>
              <a:buChar char=""/>
              <a:defRPr sz="2400" b="1" kern="120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673352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1096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1408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22576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  <a:defRPr/>
            </a:pPr>
            <a:r>
              <a:rPr lang="en-US" sz="2400" dirty="0" smtClean="0">
                <a:solidFill>
                  <a:srgbClr val="00B0F0"/>
                </a:solidFill>
              </a:rPr>
              <a:t>Reflects more than </a:t>
            </a:r>
            <a:br>
              <a:rPr lang="en-US" sz="2400" dirty="0" smtClean="0">
                <a:solidFill>
                  <a:srgbClr val="00B0F0"/>
                </a:solidFill>
              </a:rPr>
            </a:br>
            <a:r>
              <a:rPr lang="en-US" sz="2400" dirty="0" smtClean="0">
                <a:solidFill>
                  <a:srgbClr val="00B0F0"/>
                </a:solidFill>
              </a:rPr>
              <a:t>paid work experience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8200" y="5181600"/>
            <a:ext cx="3581400" cy="1008931"/>
          </a:xfrm>
          <a:prstGeom prst="rect">
            <a:avLst/>
          </a:prstGeom>
        </p:spPr>
        <p:txBody>
          <a:bodyPr>
            <a:spAutoFit/>
          </a:bodyPr>
          <a:lstStyle>
            <a:lvl1pPr marL="282575" indent="-282575" algn="l" rtl="0" eaLnBrk="1" fontAlgn="base" hangingPunct="1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Char char=""/>
              <a:tabLst>
                <a:tab pos="282575" algn="l"/>
              </a:tabLst>
              <a:defRPr sz="3200" b="1" kern="120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30238" indent="-273050" algn="l" rtl="0" eaLnBrk="1" fontAlgn="base" hangingPunct="1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8FD600"/>
              </a:buClr>
              <a:buFont typeface="Wingdings 2" pitchFamily="18" charset="2"/>
              <a:buChar char=""/>
              <a:defRPr sz="3000" b="1" kern="120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22338" indent="-273050" algn="l" rtl="0" eaLnBrk="1" fontAlgn="base" hangingPunct="1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FFAD9F"/>
              </a:buClr>
              <a:buFont typeface="Wingdings 2" pitchFamily="18" charset="2"/>
              <a:buChar char=""/>
              <a:defRPr sz="2800" b="1" kern="1200">
                <a:solidFill>
                  <a:srgbClr val="F5FF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187450" indent="-228600" algn="l" rtl="0" eaLnBrk="1" fontAlgn="base" hangingPunct="1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FACF82"/>
              </a:buClr>
              <a:buFont typeface="Wingdings 2" pitchFamily="18" charset="2"/>
              <a:buChar char=""/>
              <a:defRPr sz="2600" b="1" kern="120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425575" indent="-228600" algn="l" rtl="0" eaLnBrk="1" fontAlgn="base" hangingPunct="1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46A6BD"/>
              </a:buClr>
              <a:buFont typeface="Wingdings 2" pitchFamily="18" charset="2"/>
              <a:buChar char=""/>
              <a:defRPr sz="2400" b="1" kern="120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673352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1096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1408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22576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Why we are better 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than the rest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088835" y="2590800"/>
            <a:ext cx="4038600" cy="57964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82575" indent="-282575" algn="l" rtl="0" eaLnBrk="1" fontAlgn="base" hangingPunct="1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Char char=""/>
              <a:tabLst>
                <a:tab pos="282575" algn="l"/>
              </a:tabLst>
              <a:defRPr sz="3200" b="1" kern="120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30238" indent="-273050" algn="l" rtl="0" eaLnBrk="1" fontAlgn="base" hangingPunct="1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8FD600"/>
              </a:buClr>
              <a:buFont typeface="Wingdings 2" pitchFamily="18" charset="2"/>
              <a:buChar char=""/>
              <a:defRPr sz="3000" b="1" kern="120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22338" indent="-273050" algn="l" rtl="0" eaLnBrk="1" fontAlgn="base" hangingPunct="1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FFAD9F"/>
              </a:buClr>
              <a:buFont typeface="Wingdings 2" pitchFamily="18" charset="2"/>
              <a:buChar char=""/>
              <a:defRPr sz="2800" b="1" kern="1200">
                <a:solidFill>
                  <a:srgbClr val="F5FF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187450" indent="-228600" algn="l" rtl="0" eaLnBrk="1" fontAlgn="base" hangingPunct="1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FACF82"/>
              </a:buClr>
              <a:buFont typeface="Wingdings 2" pitchFamily="18" charset="2"/>
              <a:buChar char=""/>
              <a:defRPr sz="2600" b="1" kern="120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425575" indent="-228600" algn="l" rtl="0" eaLnBrk="1" fontAlgn="base" hangingPunct="1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46A6BD"/>
              </a:buClr>
              <a:buFont typeface="Wingdings 2" pitchFamily="18" charset="2"/>
              <a:buChar char=""/>
              <a:defRPr sz="2400" b="1" kern="120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673352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1096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1408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22576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  <a:defRPr/>
            </a:pPr>
            <a:r>
              <a:rPr lang="en-US" sz="2400" dirty="0" smtClean="0">
                <a:solidFill>
                  <a:srgbClr val="7030A0"/>
                </a:solidFill>
              </a:rPr>
              <a:t>Show experience</a:t>
            </a:r>
          </a:p>
        </p:txBody>
      </p:sp>
      <p:pic>
        <p:nvPicPr>
          <p:cNvPr id="10" name="Picture 2" descr="http://www.forescout.com/wp-content/media/billboard_image-access_ability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676400" y="1193501"/>
            <a:ext cx="2057400" cy="1202167"/>
          </a:xfrm>
          <a:prstGeom prst="roundRect">
            <a:avLst>
              <a:gd name="adj" fmla="val 6529"/>
            </a:avLst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  <a:extLst/>
        </p:spPr>
      </p:pic>
      <p:pic>
        <p:nvPicPr>
          <p:cNvPr id="11" name="Picture 4" descr="http://www.ianbrodie.com/images/expertise.jpg"/>
          <p:cNvPicPr>
            <a:picLocks noChangeAspect="1" noChangeArrowheads="1"/>
          </p:cNvPicPr>
          <p:nvPr/>
        </p:nvPicPr>
        <p:blipFill>
          <a:blip r:embed="rId3" cstate="screen">
            <a:extLst/>
          </a:blip>
          <a:srcRect/>
          <a:stretch>
            <a:fillRect/>
          </a:stretch>
        </p:blipFill>
        <p:spPr bwMode="auto">
          <a:xfrm>
            <a:off x="1828800" y="2438400"/>
            <a:ext cx="1600200" cy="1656257"/>
          </a:xfrm>
          <a:prstGeom prst="roundRect">
            <a:avLst>
              <a:gd name="adj" fmla="val 6529"/>
            </a:avLst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  <a:extLst/>
        </p:spPr>
      </p:pic>
      <p:pic>
        <p:nvPicPr>
          <p:cNvPr id="12" name="Picture 6" descr="http://kaleidoscope.cultural-china.com/chinaWH/upload/upfiles/2009-11/04/salt_more_than_just_condiment1a3966083b121cad2e0d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6061332" y="3505200"/>
            <a:ext cx="1962848" cy="1349078"/>
          </a:xfrm>
          <a:prstGeom prst="roundRect">
            <a:avLst>
              <a:gd name="adj" fmla="val 6529"/>
            </a:avLst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  <a:extLst/>
        </p:spPr>
      </p:pic>
      <p:pic>
        <p:nvPicPr>
          <p:cNvPr id="13" name="Picture 8" descr="http://translation-blog.trustedtranslations.com/wp-content/uploads/stand-out-from-crowd.jpg"/>
          <p:cNvPicPr>
            <a:picLocks noChangeAspect="1" noChangeArrowheads="1"/>
          </p:cNvPicPr>
          <p:nvPr/>
        </p:nvPicPr>
        <p:blipFill>
          <a:blip r:embed="rId5" cstate="screen">
            <a:extLst/>
          </a:blip>
          <a:srcRect/>
          <a:stretch>
            <a:fillRect/>
          </a:stretch>
        </p:blipFill>
        <p:spPr bwMode="auto">
          <a:xfrm>
            <a:off x="6172200" y="4953000"/>
            <a:ext cx="1705818" cy="1573512"/>
          </a:xfrm>
          <a:prstGeom prst="roundRect">
            <a:avLst>
              <a:gd name="adj" fmla="val 6529"/>
            </a:avLst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198040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ttp://www.jordilabs.com/wp-content/uploads/iStock_000007030704XSmall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2704559" y="152400"/>
            <a:ext cx="3315241" cy="2199760"/>
          </a:xfrm>
          <a:prstGeom prst="roundRect">
            <a:avLst>
              <a:gd name="adj" fmla="val 9865"/>
            </a:avLst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  <a:extLst/>
        </p:spPr>
      </p:pic>
      <p:sp>
        <p:nvSpPr>
          <p:cNvPr id="8" name="Rectangle 7"/>
          <p:cNvSpPr/>
          <p:nvPr/>
        </p:nvSpPr>
        <p:spPr>
          <a:xfrm>
            <a:off x="1066800" y="2209800"/>
            <a:ext cx="7162800" cy="55399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>
              <a:defRPr/>
            </a:pPr>
            <a:r>
              <a:rPr lang="en-US" sz="30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Why We Need a Good Resume?</a:t>
            </a: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533400" y="3077503"/>
            <a:ext cx="2655916" cy="3305323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12157"/>
                  <a:invGamma/>
                </a:schemeClr>
              </a:gs>
            </a:gsLst>
            <a:lin ang="5400000" scaled="1"/>
          </a:gradFill>
          <a:ln w="254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762000" y="2895600"/>
            <a:ext cx="2164080" cy="31987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914400" y="2971800"/>
            <a:ext cx="98367" cy="88118"/>
          </a:xfrm>
          <a:prstGeom prst="octagon">
            <a:avLst>
              <a:gd name="adj" fmla="val 2928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auto">
          <a:xfrm>
            <a:off x="2667000" y="2971800"/>
            <a:ext cx="98367" cy="88118"/>
          </a:xfrm>
          <a:prstGeom prst="octagon">
            <a:avLst>
              <a:gd name="adj" fmla="val 2928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AutoShape 9"/>
          <p:cNvSpPr>
            <a:spLocks noChangeArrowheads="1"/>
          </p:cNvSpPr>
          <p:nvPr/>
        </p:nvSpPr>
        <p:spPr bwMode="auto">
          <a:xfrm>
            <a:off x="5486400" y="3124200"/>
            <a:ext cx="2743200" cy="3276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27451"/>
                  <a:invGamma/>
                </a:schemeClr>
              </a:gs>
            </a:gsLst>
            <a:lin ang="5400000" scaled="1"/>
          </a:gradFill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utoShape 11"/>
          <p:cNvSpPr>
            <a:spLocks noChangeArrowheads="1"/>
          </p:cNvSpPr>
          <p:nvPr/>
        </p:nvSpPr>
        <p:spPr bwMode="auto">
          <a:xfrm>
            <a:off x="5791200" y="2909609"/>
            <a:ext cx="2164080" cy="29079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AutoShape 12"/>
          <p:cNvSpPr>
            <a:spLocks noChangeArrowheads="1"/>
          </p:cNvSpPr>
          <p:nvPr/>
        </p:nvSpPr>
        <p:spPr bwMode="auto">
          <a:xfrm>
            <a:off x="6019799" y="2994621"/>
            <a:ext cx="98368" cy="96930"/>
          </a:xfrm>
          <a:prstGeom prst="octagon">
            <a:avLst>
              <a:gd name="adj" fmla="val 2928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AutoShape 13"/>
          <p:cNvSpPr>
            <a:spLocks noChangeArrowheads="1"/>
          </p:cNvSpPr>
          <p:nvPr/>
        </p:nvSpPr>
        <p:spPr bwMode="auto">
          <a:xfrm>
            <a:off x="7619999" y="2994621"/>
            <a:ext cx="98368" cy="96930"/>
          </a:xfrm>
          <a:prstGeom prst="octagon">
            <a:avLst>
              <a:gd name="adj" fmla="val 2928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" name="Picture 11" descr="http://blogs.mulesoft.org/wp-content/uploads/2011/04/no_time_1_.jpg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5943600" y="3352800"/>
            <a:ext cx="1909999" cy="1867174"/>
          </a:xfrm>
          <a:prstGeom prst="roundRect">
            <a:avLst>
              <a:gd name="adj" fmla="val 9865"/>
            </a:avLst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  <a:extLst/>
        </p:spPr>
      </p:pic>
      <p:sp>
        <p:nvSpPr>
          <p:cNvPr id="23" name="Rectangle 22"/>
          <p:cNvSpPr/>
          <p:nvPr/>
        </p:nvSpPr>
        <p:spPr>
          <a:xfrm>
            <a:off x="5715000" y="5257800"/>
            <a:ext cx="236220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None/>
              <a:tabLst>
                <a:tab pos="282575" algn="l"/>
              </a:tabLst>
              <a:defRPr/>
            </a:pPr>
            <a:r>
              <a:rPr lang="en-US" sz="1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No time to fully</a:t>
            </a:r>
            <a:br>
              <a:rPr lang="en-US" sz="1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</a:br>
            <a:r>
              <a:rPr lang="en-US" sz="1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review every CV</a:t>
            </a:r>
          </a:p>
        </p:txBody>
      </p:sp>
      <p:pic>
        <p:nvPicPr>
          <p:cNvPr id="24" name="Picture 9" descr="http://img.esuppliersindia.com/fp/1/299/816.jpg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711026" y="3320675"/>
            <a:ext cx="2343651" cy="2259280"/>
          </a:xfrm>
          <a:prstGeom prst="roundRect">
            <a:avLst>
              <a:gd name="adj" fmla="val 9865"/>
            </a:avLst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  <a:extLst/>
        </p:spPr>
      </p:pic>
      <p:sp>
        <p:nvSpPr>
          <p:cNvPr id="25" name="Content Placeholder 2"/>
          <p:cNvSpPr txBox="1">
            <a:spLocks/>
          </p:cNvSpPr>
          <p:nvPr/>
        </p:nvSpPr>
        <p:spPr>
          <a:xfrm>
            <a:off x="685800" y="5562600"/>
            <a:ext cx="2438400" cy="70788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anose="05020102010507070707" pitchFamily="18" charset="2"/>
              <a:buNone/>
              <a:defRPr/>
            </a:pPr>
            <a:r>
              <a:rPr lang="en-US" sz="2000" dirty="0" smtClean="0"/>
              <a:t>Because of the</a:t>
            </a:r>
            <a:br>
              <a:rPr lang="en-US" sz="2000" dirty="0" smtClean="0"/>
            </a:br>
            <a:r>
              <a:rPr lang="en-US" sz="2000" dirty="0" smtClean="0"/>
              <a:t>Recruiters!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9681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05000" y="1752600"/>
            <a:ext cx="4803775" cy="10668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540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Recruiters</a:t>
            </a:r>
            <a:endParaRPr lang="en-US" sz="540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3" name="Picture 2" descr="http://www.axiomfiles.com/Files/383260/recruiter.jpg"/>
          <p:cNvPicPr>
            <a:picLocks noChangeAspect="1" noChangeArrowheads="1"/>
          </p:cNvPicPr>
          <p:nvPr/>
        </p:nvPicPr>
        <p:blipFill>
          <a:blip r:embed="rId2" cstate="screen">
            <a:extLst/>
          </a:blip>
          <a:srcRect/>
          <a:stretch>
            <a:fillRect/>
          </a:stretch>
        </p:blipFill>
        <p:spPr bwMode="auto">
          <a:xfrm>
            <a:off x="3149444" y="2743200"/>
            <a:ext cx="2501681" cy="3252748"/>
          </a:xfrm>
          <a:prstGeom prst="rect">
            <a:avLst/>
          </a:prstGeom>
          <a:noFill/>
          <a:effectLst>
            <a:softEdge rad="63500"/>
          </a:effectLst>
          <a:extLst/>
        </p:spPr>
      </p:pic>
    </p:spTree>
    <p:extLst>
      <p:ext uri="{BB962C8B-B14F-4D97-AF65-F5344CB8AC3E}">
        <p14:creationId xmlns:p14="http://schemas.microsoft.com/office/powerpoint/2010/main" val="208829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170113" y="2209800"/>
            <a:ext cx="4803775" cy="10668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solidFill>
                  <a:srgbClr val="C50315"/>
                </a:solidFill>
              </a:rPr>
              <a:t>Recruiters:</a:t>
            </a:r>
            <a:endParaRPr lang="en-US" dirty="0">
              <a:solidFill>
                <a:srgbClr val="C50315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8138" y="3105150"/>
            <a:ext cx="5927725" cy="5794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None/>
              <a:tabLst>
                <a:tab pos="282575" algn="l"/>
              </a:tabLst>
              <a:defRPr/>
            </a:pPr>
            <a:r>
              <a:rPr lang="en-US" sz="32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n-lt"/>
              </a:rPr>
              <a:t>Review </a:t>
            </a:r>
            <a:r>
              <a:rPr lang="en-US" sz="40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nsolas" pitchFamily="49" charset="0"/>
                <a:cs typeface="Consolas" pitchFamily="49" charset="0"/>
              </a:rPr>
              <a:t>100</a:t>
            </a:r>
            <a:r>
              <a:rPr lang="en-US" sz="40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n-lt"/>
              </a:rPr>
              <a:t> </a:t>
            </a:r>
            <a:r>
              <a:rPr lang="en-US" sz="32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n-lt"/>
              </a:rPr>
              <a:t>CVs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038600"/>
            <a:ext cx="2387600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1.bp.blogspot.com/-JMrDQIGl86k/TpTKvGMESoI/AAAAAAAAAdQ/Sv18WQL3Azw/s1600/too_many_books.jpg"/>
          <p:cNvPicPr>
            <a:picLocks noChangeAspect="1" noChangeArrowheads="1"/>
          </p:cNvPicPr>
          <p:nvPr/>
        </p:nvPicPr>
        <p:blipFill>
          <a:blip r:embed="rId4" cstate="screen">
            <a:extLst/>
          </a:blip>
          <a:srcRect/>
          <a:stretch>
            <a:fillRect/>
          </a:stretch>
        </p:blipFill>
        <p:spPr bwMode="auto">
          <a:xfrm>
            <a:off x="609600" y="1305274"/>
            <a:ext cx="1905000" cy="23523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4" descr="http://www.sitespecificsafetyplan.com/wp-content/themes/thesis_17/custom/images/too-many-documents.jpg"/>
          <p:cNvPicPr>
            <a:picLocks noChangeAspect="1" noChangeArrowheads="1"/>
          </p:cNvPicPr>
          <p:nvPr/>
        </p:nvPicPr>
        <p:blipFill rotWithShape="1">
          <a:blip r:embed="rId5" cstate="print">
            <a:extLst/>
          </a:blip>
          <a:srcRect/>
          <a:stretch/>
        </p:blipFill>
        <p:spPr bwMode="auto">
          <a:xfrm>
            <a:off x="6629400" y="1295400"/>
            <a:ext cx="1905000" cy="23523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413" y="4038600"/>
            <a:ext cx="2389187" cy="231616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B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3886200" y="4724400"/>
            <a:ext cx="1447800" cy="685800"/>
          </a:xfrm>
          <a:prstGeom prst="rightArrow">
            <a:avLst/>
          </a:prstGeom>
          <a:gradFill>
            <a:gsLst>
              <a:gs pos="37000">
                <a:srgbClr val="FF000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C000"/>
              </a:gs>
            </a:gsLst>
            <a:lin ang="5400000" scaled="1"/>
          </a:gradFill>
          <a:ln w="12700"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sunset" dir="t"/>
          </a:scene3d>
          <a:sp3d extrusionH="76200" contourW="12700" prstMaterial="matte">
            <a:bevelT prst="relaxedInset"/>
            <a:extrusionClr>
              <a:srgbClr val="FF0000"/>
            </a:extrusionClr>
            <a:contourClr>
              <a:srgbClr val="FF0000"/>
            </a:contourClr>
          </a:sp3d>
        </p:spPr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None/>
              <a:defRPr/>
            </a:pPr>
            <a:endParaRPr lang="en-US" sz="2400" b="1">
              <a:solidFill>
                <a:srgbClr val="EBFFD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9" name="Picture 8" descr="http://upload.wikimedia.org/wikipedia/commons/thumb/b/b7/Unico_Anello.png/200px-Unico_Anello.png"/>
          <p:cNvPicPr>
            <a:picLocks noChangeAspect="1" noChangeArrowheads="1"/>
          </p:cNvPicPr>
          <p:nvPr/>
        </p:nvPicPr>
        <p:blipFill>
          <a:blip r:embed="rId8">
            <a:extLst/>
          </a:blip>
          <a:srcRect/>
          <a:stretch>
            <a:fillRect/>
          </a:stretch>
        </p:blipFill>
        <p:spPr bwMode="auto">
          <a:xfrm>
            <a:off x="3619500" y="484232"/>
            <a:ext cx="1905000" cy="1647825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  <a:extLst/>
        </p:spPr>
      </p:pic>
    </p:spTree>
    <p:extLst>
      <p:ext uri="{BB962C8B-B14F-4D97-AF65-F5344CB8AC3E}">
        <p14:creationId xmlns:p14="http://schemas.microsoft.com/office/powerpoint/2010/main" val="251320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6888" y="1092875"/>
            <a:ext cx="5929312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None/>
              <a:tabLst>
                <a:tab pos="282575" algn="l"/>
              </a:tabLst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Recruiters spend 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20-60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seconds on a Resume</a:t>
            </a:r>
          </a:p>
        </p:txBody>
      </p:sp>
      <p:pic>
        <p:nvPicPr>
          <p:cNvPr id="3" name="Picture 2" descr="http://www.toastmasters.org/OtherImages/Timer.asp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19400"/>
            <a:ext cx="2514600" cy="3391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http://mymicroproject.com/img/timer.jpg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/>
          <a:stretch/>
        </p:blipFill>
        <p:spPr bwMode="auto">
          <a:xfrm>
            <a:off x="5029200" y="2869730"/>
            <a:ext cx="3276600" cy="3302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88911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mple">
  <a:themeElements>
    <a:clrScheme name="sample 3">
      <a:dk1>
        <a:srgbClr val="002A00"/>
      </a:dk1>
      <a:lt1>
        <a:srgbClr val="FFFFFF"/>
      </a:lt1>
      <a:dk2>
        <a:srgbClr val="FFFFE7"/>
      </a:dk2>
      <a:lt2>
        <a:srgbClr val="B2B2B2"/>
      </a:lt2>
      <a:accent1>
        <a:srgbClr val="6D77BF"/>
      </a:accent1>
      <a:accent2>
        <a:srgbClr val="669900"/>
      </a:accent2>
      <a:accent3>
        <a:srgbClr val="FFFFFF"/>
      </a:accent3>
      <a:accent4>
        <a:srgbClr val="002200"/>
      </a:accent4>
      <a:accent5>
        <a:srgbClr val="BABDDC"/>
      </a:accent5>
      <a:accent6>
        <a:srgbClr val="5C8A00"/>
      </a:accent6>
      <a:hlink>
        <a:srgbClr val="A76E23"/>
      </a:hlink>
      <a:folHlink>
        <a:srgbClr val="145232"/>
      </a:folHlink>
    </a:clrScheme>
    <a:fontScheme name="sampl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sample 1">
        <a:dk1>
          <a:srgbClr val="000066"/>
        </a:dk1>
        <a:lt1>
          <a:srgbClr val="FFFFFF"/>
        </a:lt1>
        <a:dk2>
          <a:srgbClr val="E1E1E7"/>
        </a:dk2>
        <a:lt2>
          <a:srgbClr val="B2B2B2"/>
        </a:lt2>
        <a:accent1>
          <a:srgbClr val="009999"/>
        </a:accent1>
        <a:accent2>
          <a:srgbClr val="FF9933"/>
        </a:accent2>
        <a:accent3>
          <a:srgbClr val="FFFFFF"/>
        </a:accent3>
        <a:accent4>
          <a:srgbClr val="000056"/>
        </a:accent4>
        <a:accent5>
          <a:srgbClr val="AACACA"/>
        </a:accent5>
        <a:accent6>
          <a:srgbClr val="E78A2D"/>
        </a:accent6>
        <a:hlink>
          <a:srgbClr val="6A9EB0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C0D070"/>
        </a:accent1>
        <a:accent2>
          <a:srgbClr val="0099CC"/>
        </a:accent2>
        <a:accent3>
          <a:srgbClr val="FFFFFF"/>
        </a:accent3>
        <a:accent4>
          <a:srgbClr val="000000"/>
        </a:accent4>
        <a:accent5>
          <a:srgbClr val="DCE4BB"/>
        </a:accent5>
        <a:accent6>
          <a:srgbClr val="008AB9"/>
        </a:accent6>
        <a:hlink>
          <a:srgbClr val="CA9938"/>
        </a:hlink>
        <a:folHlink>
          <a:srgbClr val="68324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2A00"/>
        </a:dk1>
        <a:lt1>
          <a:srgbClr val="FFFFFF"/>
        </a:lt1>
        <a:dk2>
          <a:srgbClr val="FFFFE7"/>
        </a:dk2>
        <a:lt2>
          <a:srgbClr val="B2B2B2"/>
        </a:lt2>
        <a:accent1>
          <a:srgbClr val="6D77BF"/>
        </a:accent1>
        <a:accent2>
          <a:srgbClr val="669900"/>
        </a:accent2>
        <a:accent3>
          <a:srgbClr val="FFFFFF"/>
        </a:accent3>
        <a:accent4>
          <a:srgbClr val="002200"/>
        </a:accent4>
        <a:accent5>
          <a:srgbClr val="BABDDC"/>
        </a:accent5>
        <a:accent6>
          <a:srgbClr val="5C8A00"/>
        </a:accent6>
        <a:hlink>
          <a:srgbClr val="A76E23"/>
        </a:hlink>
        <a:folHlink>
          <a:srgbClr val="14523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cdb2004112l</Template>
  <TotalTime>230</TotalTime>
  <Words>921</Words>
  <Application>Microsoft Office PowerPoint</Application>
  <PresentationFormat>On-screen Show (4:3)</PresentationFormat>
  <Paragraphs>243</Paragraphs>
  <Slides>47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60" baseType="lpstr">
      <vt:lpstr>Arial</vt:lpstr>
      <vt:lpstr>Arial Black</vt:lpstr>
      <vt:lpstr>Cambria</vt:lpstr>
      <vt:lpstr>Candara</vt:lpstr>
      <vt:lpstr>Consolas</vt:lpstr>
      <vt:lpstr>Corbel</vt:lpstr>
      <vt:lpstr>Felix Titling</vt:lpstr>
      <vt:lpstr>Verdana</vt:lpstr>
      <vt:lpstr>Wingdings</vt:lpstr>
      <vt:lpstr>Wingdings 2</vt:lpstr>
      <vt:lpstr>sample</vt:lpstr>
      <vt:lpstr>Image</vt:lpstr>
      <vt:lpstr>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India</dc:creator>
  <cp:lastModifiedBy>MR. L. R. ZAWAR</cp:lastModifiedBy>
  <cp:revision>8</cp:revision>
  <dcterms:created xsi:type="dcterms:W3CDTF">2015-09-17T09:33:44Z</dcterms:created>
  <dcterms:modified xsi:type="dcterms:W3CDTF">2016-07-22T09:25:19Z</dcterms:modified>
</cp:coreProperties>
</file>