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2" r:id="rId3"/>
    <p:sldId id="278" r:id="rId4"/>
    <p:sldId id="279" r:id="rId5"/>
    <p:sldId id="289" r:id="rId6"/>
    <p:sldId id="280" r:id="rId7"/>
    <p:sldId id="290" r:id="rId8"/>
    <p:sldId id="291" r:id="rId9"/>
    <p:sldId id="292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93" r:id="rId21"/>
    <p:sldId id="294" r:id="rId22"/>
    <p:sldId id="295" r:id="rId23"/>
    <p:sldId id="296" r:id="rId24"/>
    <p:sldId id="297" r:id="rId25"/>
    <p:sldId id="298" r:id="rId26"/>
    <p:sldId id="315" r:id="rId27"/>
    <p:sldId id="299" r:id="rId28"/>
    <p:sldId id="300" r:id="rId29"/>
    <p:sldId id="301" r:id="rId30"/>
    <p:sldId id="302" r:id="rId31"/>
    <p:sldId id="303" r:id="rId32"/>
    <p:sldId id="304" r:id="rId33"/>
    <p:sldId id="316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>
        <p:guide orient="horz" pos="211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D3D77-C158-4090-9BCC-FA1FCCD618C2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IN"/>
        </a:p>
      </dgm:t>
    </dgm:pt>
    <dgm:pt modelId="{832EECF5-B66E-4ED3-BE43-7EF1F2667FFE}">
      <dgm:prSet custT="1"/>
      <dgm:spPr/>
      <dgm:t>
        <a:bodyPr/>
        <a:lstStyle/>
        <a:p>
          <a:pPr algn="ctr" rtl="0"/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endParaRPr lang="en-IN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88C7C-59C9-4548-B270-CD8C3DAAB76A}" type="parTrans" cxnId="{9DEF841C-4AE6-47F0-A9E2-626F84CFB052}">
      <dgm:prSet/>
      <dgm:spPr/>
      <dgm:t>
        <a:bodyPr/>
        <a:lstStyle/>
        <a:p>
          <a:endParaRPr lang="en-IN"/>
        </a:p>
      </dgm:t>
    </dgm:pt>
    <dgm:pt modelId="{F82C2E97-EAA6-4FD1-97D1-17E625D4A935}" type="sibTrans" cxnId="{9DEF841C-4AE6-47F0-A9E2-626F84CFB052}">
      <dgm:prSet/>
      <dgm:spPr/>
      <dgm:t>
        <a:bodyPr/>
        <a:lstStyle/>
        <a:p>
          <a:endParaRPr lang="en-IN"/>
        </a:p>
      </dgm:t>
    </dgm:pt>
    <dgm:pt modelId="{B47959A9-3D6B-4F30-84DB-34396EC07041}" type="pres">
      <dgm:prSet presAssocID="{BB9D3D77-C158-4090-9BCC-FA1FCCD618C2}" presName="linear" presStyleCnt="0">
        <dgm:presLayoutVars>
          <dgm:animLvl val="lvl"/>
          <dgm:resizeHandles val="exact"/>
        </dgm:presLayoutVars>
      </dgm:prSet>
      <dgm:spPr/>
    </dgm:pt>
    <dgm:pt modelId="{9854E384-C9CE-4E20-B0F6-744C00BBFCAC}" type="pres">
      <dgm:prSet presAssocID="{832EECF5-B66E-4ED3-BE43-7EF1F2667FFE}" presName="parentText" presStyleLbl="node1" presStyleIdx="0" presStyleCnt="1" custLinFactNeighborY="-27850">
        <dgm:presLayoutVars>
          <dgm:chMax val="0"/>
          <dgm:bulletEnabled val="1"/>
        </dgm:presLayoutVars>
      </dgm:prSet>
      <dgm:spPr/>
    </dgm:pt>
  </dgm:ptLst>
  <dgm:cxnLst>
    <dgm:cxn modelId="{9DEF841C-4AE6-47F0-A9E2-626F84CFB052}" srcId="{BB9D3D77-C158-4090-9BCC-FA1FCCD618C2}" destId="{832EECF5-B66E-4ED3-BE43-7EF1F2667FFE}" srcOrd="0" destOrd="0" parTransId="{73A88C7C-59C9-4548-B270-CD8C3DAAB76A}" sibTransId="{F82C2E97-EAA6-4FD1-97D1-17E625D4A935}"/>
    <dgm:cxn modelId="{AA9D69B5-2FEC-4AFA-BA80-7C03F137D314}" type="presOf" srcId="{832EECF5-B66E-4ED3-BE43-7EF1F2667FFE}" destId="{9854E384-C9CE-4E20-B0F6-744C00BBFCAC}" srcOrd="0" destOrd="0" presId="urn:microsoft.com/office/officeart/2005/8/layout/vList2"/>
    <dgm:cxn modelId="{733361F4-69D6-4FC0-BC1F-131F4829689A}" type="presOf" srcId="{BB9D3D77-C158-4090-9BCC-FA1FCCD618C2}" destId="{B47959A9-3D6B-4F30-84DB-34396EC07041}" srcOrd="0" destOrd="0" presId="urn:microsoft.com/office/officeart/2005/8/layout/vList2"/>
    <dgm:cxn modelId="{F9889ED8-977B-4BA4-B5B5-8166508484A7}" type="presParOf" srcId="{B47959A9-3D6B-4F30-84DB-34396EC07041}" destId="{9854E384-C9CE-4E20-B0F6-744C00BBF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B1121-9B91-47CC-94AF-9FCB22C81AB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4813FB2-1212-4CEB-8F12-19FC287DC070}">
      <dgm:prSet custT="1"/>
      <dgm:spPr>
        <a:solidFill>
          <a:schemeClr val="accent6"/>
        </a:solidFill>
      </dgm:spPr>
      <dgm:t>
        <a:bodyPr/>
        <a:lstStyle/>
        <a:p>
          <a:pPr algn="just" rtl="0"/>
          <a:r>
            <a:rPr lang="en-IN" sz="2400" dirty="0"/>
            <a:t>After completion of this topic student shall be able to </a:t>
          </a:r>
        </a:p>
      </dgm:t>
    </dgm:pt>
    <dgm:pt modelId="{8FAD587F-A17A-43CA-A70D-6F9242C260F8}" type="parTrans" cxnId="{8CCB117A-CE5F-4754-9BF1-BB664B8DF33E}">
      <dgm:prSet/>
      <dgm:spPr/>
      <dgm:t>
        <a:bodyPr/>
        <a:lstStyle/>
        <a:p>
          <a:endParaRPr lang="en-IN"/>
        </a:p>
      </dgm:t>
    </dgm:pt>
    <dgm:pt modelId="{A07878DF-CD5D-4142-8DFD-27E10CDE1CF5}" type="sibTrans" cxnId="{8CCB117A-CE5F-4754-9BF1-BB664B8DF33E}">
      <dgm:prSet/>
      <dgm:spPr/>
      <dgm:t>
        <a:bodyPr/>
        <a:lstStyle/>
        <a:p>
          <a:endParaRPr lang="en-IN"/>
        </a:p>
      </dgm:t>
    </dgm:pt>
    <dgm:pt modelId="{D2DE9543-E8E5-4064-A120-C9CD4279E5CB}">
      <dgm:prSet custT="1"/>
      <dgm:spPr/>
      <dgm:t>
        <a:bodyPr/>
        <a:lstStyle/>
        <a:p>
          <a:pPr rtl="0"/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Describe </a:t>
          </a:r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unusual reactivity of benzene</a:t>
          </a:r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9ED81C6-2189-4AC3-8D39-B79F27498BC2}" type="parTrans" cxnId="{AA750C74-5056-432A-B243-94B7DF0CD2CF}">
      <dgm:prSet/>
      <dgm:spPr/>
      <dgm:t>
        <a:bodyPr/>
        <a:lstStyle/>
        <a:p>
          <a:endParaRPr lang="en-IN"/>
        </a:p>
      </dgm:t>
    </dgm:pt>
    <dgm:pt modelId="{3DF56CE6-E3B9-4A98-A895-A4AEA1D1EF60}" type="sibTrans" cxnId="{AA750C74-5056-432A-B243-94B7DF0CD2CF}">
      <dgm:prSet/>
      <dgm:spPr/>
      <dgm:t>
        <a:bodyPr/>
        <a:lstStyle/>
        <a:p>
          <a:endParaRPr lang="en-IN"/>
        </a:p>
      </dgm:t>
    </dgm:pt>
    <dgm:pt modelId="{3F7B4BA0-D432-44CF-A4DA-10275521E518}">
      <dgm:prSet custT="1"/>
      <dgm:spPr/>
      <dgm:t>
        <a:bodyPr/>
        <a:lstStyle/>
        <a:p>
          <a:pPr rtl="0"/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Explain resonance energy or stability of benzene</a:t>
          </a:r>
          <a:endParaRPr lang="en-IN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D0759-C3B6-4942-A5B8-E6727C397EE8}" type="parTrans" cxnId="{B2A71C4B-F741-44AB-92C7-DF68CC939665}">
      <dgm:prSet/>
      <dgm:spPr/>
      <dgm:t>
        <a:bodyPr/>
        <a:lstStyle/>
        <a:p>
          <a:endParaRPr lang="en-IN"/>
        </a:p>
      </dgm:t>
    </dgm:pt>
    <dgm:pt modelId="{E2BA46C4-87C9-4A91-9AD6-8F6CEFF42510}" type="sibTrans" cxnId="{B2A71C4B-F741-44AB-92C7-DF68CC939665}">
      <dgm:prSet/>
      <dgm:spPr/>
      <dgm:t>
        <a:bodyPr/>
        <a:lstStyle/>
        <a:p>
          <a:endParaRPr lang="en-IN"/>
        </a:p>
      </dgm:t>
    </dgm:pt>
    <dgm:pt modelId="{DB388F38-9B17-44C5-8A12-3EDD89E8325A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Describe nomenclature of aromatic compounds</a:t>
          </a:r>
        </a:p>
      </dgm:t>
    </dgm:pt>
    <dgm:pt modelId="{53DA72B3-8C91-49C5-8EB1-D5658E0D8033}" type="parTrans" cxnId="{B40A12F4-FD26-4A37-A66B-747A88CE0CA6}">
      <dgm:prSet/>
      <dgm:spPr/>
      <dgm:t>
        <a:bodyPr/>
        <a:lstStyle/>
        <a:p>
          <a:endParaRPr lang="en-IN"/>
        </a:p>
      </dgm:t>
    </dgm:pt>
    <dgm:pt modelId="{A579C9CA-3983-4CBE-8C5A-692753D4ED15}" type="sibTrans" cxnId="{B40A12F4-FD26-4A37-A66B-747A88CE0CA6}">
      <dgm:prSet/>
      <dgm:spPr/>
      <dgm:t>
        <a:bodyPr/>
        <a:lstStyle/>
        <a:p>
          <a:endParaRPr lang="en-IN"/>
        </a:p>
      </dgm:t>
    </dgm:pt>
    <dgm:pt modelId="{41E7796B-2D91-4B8E-AA8D-99EAC10D7E9E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Judge aromatic and non aromatic compounds</a:t>
          </a:r>
        </a:p>
      </dgm:t>
    </dgm:pt>
    <dgm:pt modelId="{93F0D215-D8FD-47B1-9DE9-5668E7A0D3D5}" type="parTrans" cxnId="{0ADA2681-51DF-40FD-8D7E-FB651A25877F}">
      <dgm:prSet/>
      <dgm:spPr/>
      <dgm:t>
        <a:bodyPr/>
        <a:lstStyle/>
        <a:p>
          <a:endParaRPr lang="en-IN"/>
        </a:p>
      </dgm:t>
    </dgm:pt>
    <dgm:pt modelId="{987CF725-E557-4C8D-A904-9E6B9DB30E02}" type="sibTrans" cxnId="{0ADA2681-51DF-40FD-8D7E-FB651A25877F}">
      <dgm:prSet/>
      <dgm:spPr/>
      <dgm:t>
        <a:bodyPr/>
        <a:lstStyle/>
        <a:p>
          <a:endParaRPr lang="en-IN"/>
        </a:p>
      </dgm:t>
    </dgm:pt>
    <dgm:pt modelId="{1B506B34-6411-476A-9220-C6B7F7166FD6}" type="pres">
      <dgm:prSet presAssocID="{C89B1121-9B91-47CC-94AF-9FCB22C81ABD}" presName="linear" presStyleCnt="0">
        <dgm:presLayoutVars>
          <dgm:animLvl val="lvl"/>
          <dgm:resizeHandles val="exact"/>
        </dgm:presLayoutVars>
      </dgm:prSet>
      <dgm:spPr/>
    </dgm:pt>
    <dgm:pt modelId="{2AF828E6-0EC2-46E4-AA1A-01DA98314038}" type="pres">
      <dgm:prSet presAssocID="{C4813FB2-1212-4CEB-8F12-19FC287DC070}" presName="parentText" presStyleLbl="node1" presStyleIdx="0" presStyleCnt="5" custLinFactY="12651" custLinFactNeighborY="100000">
        <dgm:presLayoutVars>
          <dgm:chMax val="0"/>
          <dgm:bulletEnabled val="1"/>
        </dgm:presLayoutVars>
      </dgm:prSet>
      <dgm:spPr/>
    </dgm:pt>
    <dgm:pt modelId="{64BFE296-0C50-4462-98AF-544A71F8D6D7}" type="pres">
      <dgm:prSet presAssocID="{A07878DF-CD5D-4142-8DFD-27E10CDE1CF5}" presName="spacer" presStyleCnt="0"/>
      <dgm:spPr/>
    </dgm:pt>
    <dgm:pt modelId="{F15FC01D-AC00-4478-8C96-CB2CA04FFEA6}" type="pres">
      <dgm:prSet presAssocID="{D2DE9543-E8E5-4064-A120-C9CD4279E5CB}" presName="parentText" presStyleLbl="node1" presStyleIdx="1" presStyleCnt="5" custLinFactY="57361" custLinFactNeighborY="100000">
        <dgm:presLayoutVars>
          <dgm:chMax val="0"/>
          <dgm:bulletEnabled val="1"/>
        </dgm:presLayoutVars>
      </dgm:prSet>
      <dgm:spPr/>
    </dgm:pt>
    <dgm:pt modelId="{9AB03FA3-18C3-40D9-ACAF-BB9F22FD63E9}" type="pres">
      <dgm:prSet presAssocID="{3DF56CE6-E3B9-4A98-A895-A4AEA1D1EF60}" presName="spacer" presStyleCnt="0"/>
      <dgm:spPr/>
    </dgm:pt>
    <dgm:pt modelId="{FD8D7A0C-5164-4082-A04E-A0B6BF56E155}" type="pres">
      <dgm:prSet presAssocID="{3F7B4BA0-D432-44CF-A4DA-10275521E518}" presName="parentText" presStyleLbl="node1" presStyleIdx="2" presStyleCnt="5" custLinFactY="32621" custLinFactNeighborY="100000">
        <dgm:presLayoutVars>
          <dgm:chMax val="0"/>
          <dgm:bulletEnabled val="1"/>
        </dgm:presLayoutVars>
      </dgm:prSet>
      <dgm:spPr/>
    </dgm:pt>
    <dgm:pt modelId="{ECDEEC10-011E-4500-BFAD-BB57EDAAD8D1}" type="pres">
      <dgm:prSet presAssocID="{E2BA46C4-87C9-4A91-9AD6-8F6CEFF42510}" presName="spacer" presStyleCnt="0"/>
      <dgm:spPr/>
    </dgm:pt>
    <dgm:pt modelId="{C29B9718-E36A-4123-A6E7-804057755698}" type="pres">
      <dgm:prSet presAssocID="{DB388F38-9B17-44C5-8A12-3EDD89E8325A}" presName="parentText" presStyleLbl="node1" presStyleIdx="3" presStyleCnt="5" custLinFactY="12814" custLinFactNeighborX="-808" custLinFactNeighborY="100000">
        <dgm:presLayoutVars>
          <dgm:chMax val="0"/>
          <dgm:bulletEnabled val="1"/>
        </dgm:presLayoutVars>
      </dgm:prSet>
      <dgm:spPr/>
    </dgm:pt>
    <dgm:pt modelId="{D9B25345-3CD2-4024-9FB4-746199489B30}" type="pres">
      <dgm:prSet presAssocID="{A579C9CA-3983-4CBE-8C5A-692753D4ED15}" presName="spacer" presStyleCnt="0"/>
      <dgm:spPr/>
    </dgm:pt>
    <dgm:pt modelId="{7354CE02-4E2A-4852-9FA5-8184D1CCCBC2}" type="pres">
      <dgm:prSet presAssocID="{41E7796B-2D91-4B8E-AA8D-99EAC10D7E9E}" presName="parentText" presStyleLbl="node1" presStyleIdx="4" presStyleCnt="5" custLinFactNeighborX="-808" custLinFactNeighborY="6884">
        <dgm:presLayoutVars>
          <dgm:chMax val="0"/>
          <dgm:bulletEnabled val="1"/>
        </dgm:presLayoutVars>
      </dgm:prSet>
      <dgm:spPr/>
    </dgm:pt>
  </dgm:ptLst>
  <dgm:cxnLst>
    <dgm:cxn modelId="{78506B0E-9F3A-4A31-9D9D-CFFF96BF8482}" type="presOf" srcId="{C89B1121-9B91-47CC-94AF-9FCB22C81ABD}" destId="{1B506B34-6411-476A-9220-C6B7F7166FD6}" srcOrd="0" destOrd="0" presId="urn:microsoft.com/office/officeart/2005/8/layout/vList2"/>
    <dgm:cxn modelId="{A5348A1D-BAF8-49FD-9E8F-974A6A1B083E}" type="presOf" srcId="{C4813FB2-1212-4CEB-8F12-19FC287DC070}" destId="{2AF828E6-0EC2-46E4-AA1A-01DA98314038}" srcOrd="0" destOrd="0" presId="urn:microsoft.com/office/officeart/2005/8/layout/vList2"/>
    <dgm:cxn modelId="{E5A49541-699D-47B2-9EC4-5A552CB7C895}" type="presOf" srcId="{D2DE9543-E8E5-4064-A120-C9CD4279E5CB}" destId="{F15FC01D-AC00-4478-8C96-CB2CA04FFEA6}" srcOrd="0" destOrd="0" presId="urn:microsoft.com/office/officeart/2005/8/layout/vList2"/>
    <dgm:cxn modelId="{B2A71C4B-F741-44AB-92C7-DF68CC939665}" srcId="{C89B1121-9B91-47CC-94AF-9FCB22C81ABD}" destId="{3F7B4BA0-D432-44CF-A4DA-10275521E518}" srcOrd="2" destOrd="0" parTransId="{C15D0759-C3B6-4942-A5B8-E6727C397EE8}" sibTransId="{E2BA46C4-87C9-4A91-9AD6-8F6CEFF42510}"/>
    <dgm:cxn modelId="{AA750C74-5056-432A-B243-94B7DF0CD2CF}" srcId="{C89B1121-9B91-47CC-94AF-9FCB22C81ABD}" destId="{D2DE9543-E8E5-4064-A120-C9CD4279E5CB}" srcOrd="1" destOrd="0" parTransId="{59ED81C6-2189-4AC3-8D39-B79F27498BC2}" sibTransId="{3DF56CE6-E3B9-4A98-A895-A4AEA1D1EF60}"/>
    <dgm:cxn modelId="{8CCB117A-CE5F-4754-9BF1-BB664B8DF33E}" srcId="{C89B1121-9B91-47CC-94AF-9FCB22C81ABD}" destId="{C4813FB2-1212-4CEB-8F12-19FC287DC070}" srcOrd="0" destOrd="0" parTransId="{8FAD587F-A17A-43CA-A70D-6F9242C260F8}" sibTransId="{A07878DF-CD5D-4142-8DFD-27E10CDE1CF5}"/>
    <dgm:cxn modelId="{0ADA2681-51DF-40FD-8D7E-FB651A25877F}" srcId="{C89B1121-9B91-47CC-94AF-9FCB22C81ABD}" destId="{41E7796B-2D91-4B8E-AA8D-99EAC10D7E9E}" srcOrd="4" destOrd="0" parTransId="{93F0D215-D8FD-47B1-9DE9-5668E7A0D3D5}" sibTransId="{987CF725-E557-4C8D-A904-9E6B9DB30E02}"/>
    <dgm:cxn modelId="{128A9A8B-3E6D-4951-8943-A40C07B48925}" type="presOf" srcId="{3F7B4BA0-D432-44CF-A4DA-10275521E518}" destId="{FD8D7A0C-5164-4082-A04E-A0B6BF56E155}" srcOrd="0" destOrd="0" presId="urn:microsoft.com/office/officeart/2005/8/layout/vList2"/>
    <dgm:cxn modelId="{6635B598-45EE-42E9-9DA1-4F572E603E1B}" type="presOf" srcId="{41E7796B-2D91-4B8E-AA8D-99EAC10D7E9E}" destId="{7354CE02-4E2A-4852-9FA5-8184D1CCCBC2}" srcOrd="0" destOrd="0" presId="urn:microsoft.com/office/officeart/2005/8/layout/vList2"/>
    <dgm:cxn modelId="{5E44C3C0-6ED7-44DD-B114-31D0E29758CD}" type="presOf" srcId="{DB388F38-9B17-44C5-8A12-3EDD89E8325A}" destId="{C29B9718-E36A-4123-A6E7-804057755698}" srcOrd="0" destOrd="0" presId="urn:microsoft.com/office/officeart/2005/8/layout/vList2"/>
    <dgm:cxn modelId="{B40A12F4-FD26-4A37-A66B-747A88CE0CA6}" srcId="{C89B1121-9B91-47CC-94AF-9FCB22C81ABD}" destId="{DB388F38-9B17-44C5-8A12-3EDD89E8325A}" srcOrd="3" destOrd="0" parTransId="{53DA72B3-8C91-49C5-8EB1-D5658E0D8033}" sibTransId="{A579C9CA-3983-4CBE-8C5A-692753D4ED15}"/>
    <dgm:cxn modelId="{6AA88C9B-DAF8-4C05-9775-51976A5125C0}" type="presParOf" srcId="{1B506B34-6411-476A-9220-C6B7F7166FD6}" destId="{2AF828E6-0EC2-46E4-AA1A-01DA98314038}" srcOrd="0" destOrd="0" presId="urn:microsoft.com/office/officeart/2005/8/layout/vList2"/>
    <dgm:cxn modelId="{0C4727A1-8C7C-4B4F-BEE7-FFA090492C92}" type="presParOf" srcId="{1B506B34-6411-476A-9220-C6B7F7166FD6}" destId="{64BFE296-0C50-4462-98AF-544A71F8D6D7}" srcOrd="1" destOrd="0" presId="urn:microsoft.com/office/officeart/2005/8/layout/vList2"/>
    <dgm:cxn modelId="{EB8FB406-76A1-4782-939A-C44AEDC364EB}" type="presParOf" srcId="{1B506B34-6411-476A-9220-C6B7F7166FD6}" destId="{F15FC01D-AC00-4478-8C96-CB2CA04FFEA6}" srcOrd="2" destOrd="0" presId="urn:microsoft.com/office/officeart/2005/8/layout/vList2"/>
    <dgm:cxn modelId="{854CD31A-36E1-4929-88A2-5928F50D5BE0}" type="presParOf" srcId="{1B506B34-6411-476A-9220-C6B7F7166FD6}" destId="{9AB03FA3-18C3-40D9-ACAF-BB9F22FD63E9}" srcOrd="3" destOrd="0" presId="urn:microsoft.com/office/officeart/2005/8/layout/vList2"/>
    <dgm:cxn modelId="{259F7DC5-8531-4DCE-B035-1684858058A1}" type="presParOf" srcId="{1B506B34-6411-476A-9220-C6B7F7166FD6}" destId="{FD8D7A0C-5164-4082-A04E-A0B6BF56E155}" srcOrd="4" destOrd="0" presId="urn:microsoft.com/office/officeart/2005/8/layout/vList2"/>
    <dgm:cxn modelId="{ACF29152-BD03-4814-AFE2-14E0EDF761FA}" type="presParOf" srcId="{1B506B34-6411-476A-9220-C6B7F7166FD6}" destId="{ECDEEC10-011E-4500-BFAD-BB57EDAAD8D1}" srcOrd="5" destOrd="0" presId="urn:microsoft.com/office/officeart/2005/8/layout/vList2"/>
    <dgm:cxn modelId="{BA30DC86-F251-4EB6-BD49-248F6F4DE39A}" type="presParOf" srcId="{1B506B34-6411-476A-9220-C6B7F7166FD6}" destId="{C29B9718-E36A-4123-A6E7-804057755698}" srcOrd="6" destOrd="0" presId="urn:microsoft.com/office/officeart/2005/8/layout/vList2"/>
    <dgm:cxn modelId="{E0B70F06-9EEC-411E-8D6D-F3C597E9D2CE}" type="presParOf" srcId="{1B506B34-6411-476A-9220-C6B7F7166FD6}" destId="{D9B25345-3CD2-4024-9FB4-746199489B30}" srcOrd="7" destOrd="0" presId="urn:microsoft.com/office/officeart/2005/8/layout/vList2"/>
    <dgm:cxn modelId="{4A52E290-10FF-422C-8810-253A9F0FC39E}" type="presParOf" srcId="{1B506B34-6411-476A-9220-C6B7F7166FD6}" destId="{7354CE02-4E2A-4852-9FA5-8184D1CCCB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D3D77-C158-4090-9BCC-FA1FCCD618C2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IN"/>
        </a:p>
      </dgm:t>
    </dgm:pt>
    <dgm:pt modelId="{832EECF5-B66E-4ED3-BE43-7EF1F2667FFE}">
      <dgm:prSet custT="1"/>
      <dgm:spPr/>
      <dgm:t>
        <a:bodyPr/>
        <a:lstStyle/>
        <a:p>
          <a:pPr algn="ctr" rtl="0"/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Outcomes achieved</a:t>
          </a:r>
          <a:endParaRPr lang="en-IN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88C7C-59C9-4548-B270-CD8C3DAAB76A}" type="parTrans" cxnId="{9DEF841C-4AE6-47F0-A9E2-626F84CFB052}">
      <dgm:prSet/>
      <dgm:spPr/>
      <dgm:t>
        <a:bodyPr/>
        <a:lstStyle/>
        <a:p>
          <a:endParaRPr lang="en-IN"/>
        </a:p>
      </dgm:t>
    </dgm:pt>
    <dgm:pt modelId="{F82C2E97-EAA6-4FD1-97D1-17E625D4A935}" type="sibTrans" cxnId="{9DEF841C-4AE6-47F0-A9E2-626F84CFB052}">
      <dgm:prSet/>
      <dgm:spPr/>
      <dgm:t>
        <a:bodyPr/>
        <a:lstStyle/>
        <a:p>
          <a:endParaRPr lang="en-IN"/>
        </a:p>
      </dgm:t>
    </dgm:pt>
    <dgm:pt modelId="{B47959A9-3D6B-4F30-84DB-34396EC07041}" type="pres">
      <dgm:prSet presAssocID="{BB9D3D77-C158-4090-9BCC-FA1FCCD618C2}" presName="linear" presStyleCnt="0">
        <dgm:presLayoutVars>
          <dgm:animLvl val="lvl"/>
          <dgm:resizeHandles val="exact"/>
        </dgm:presLayoutVars>
      </dgm:prSet>
      <dgm:spPr/>
    </dgm:pt>
    <dgm:pt modelId="{9854E384-C9CE-4E20-B0F6-744C00BBFCAC}" type="pres">
      <dgm:prSet presAssocID="{832EECF5-B66E-4ED3-BE43-7EF1F2667FFE}" presName="parentText" presStyleLbl="node1" presStyleIdx="0" presStyleCnt="1" custLinFactNeighborY="-27850">
        <dgm:presLayoutVars>
          <dgm:chMax val="0"/>
          <dgm:bulletEnabled val="1"/>
        </dgm:presLayoutVars>
      </dgm:prSet>
      <dgm:spPr/>
    </dgm:pt>
  </dgm:ptLst>
  <dgm:cxnLst>
    <dgm:cxn modelId="{9DEF841C-4AE6-47F0-A9E2-626F84CFB052}" srcId="{BB9D3D77-C158-4090-9BCC-FA1FCCD618C2}" destId="{832EECF5-B66E-4ED3-BE43-7EF1F2667FFE}" srcOrd="0" destOrd="0" parTransId="{73A88C7C-59C9-4548-B270-CD8C3DAAB76A}" sibTransId="{F82C2E97-EAA6-4FD1-97D1-17E625D4A935}"/>
    <dgm:cxn modelId="{6EA8C438-868C-49BA-87F7-90C06BBF37BF}" type="presOf" srcId="{BB9D3D77-C158-4090-9BCC-FA1FCCD618C2}" destId="{B47959A9-3D6B-4F30-84DB-34396EC07041}" srcOrd="0" destOrd="0" presId="urn:microsoft.com/office/officeart/2005/8/layout/vList2"/>
    <dgm:cxn modelId="{E658277B-8D99-4D65-A86E-80601096B32F}" type="presOf" srcId="{832EECF5-B66E-4ED3-BE43-7EF1F2667FFE}" destId="{9854E384-C9CE-4E20-B0F6-744C00BBFCAC}" srcOrd="0" destOrd="0" presId="urn:microsoft.com/office/officeart/2005/8/layout/vList2"/>
    <dgm:cxn modelId="{87EB7E8F-48E7-4F76-86FB-6AE5D95655D5}" type="presParOf" srcId="{B47959A9-3D6B-4F30-84DB-34396EC07041}" destId="{9854E384-C9CE-4E20-B0F6-744C00BBF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B1121-9B91-47CC-94AF-9FCB22C81AB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4813FB2-1212-4CEB-8F12-19FC287DC070}">
      <dgm:prSet custT="1"/>
      <dgm:spPr>
        <a:solidFill>
          <a:schemeClr val="accent6"/>
        </a:solidFill>
      </dgm:spPr>
      <dgm:t>
        <a:bodyPr/>
        <a:lstStyle/>
        <a:p>
          <a:pPr algn="just" rtl="0"/>
          <a:r>
            <a:rPr lang="en-IN" sz="2400" dirty="0"/>
            <a:t>After completion of this topic student shall be able to </a:t>
          </a:r>
        </a:p>
      </dgm:t>
    </dgm:pt>
    <dgm:pt modelId="{8FAD587F-A17A-43CA-A70D-6F9242C260F8}" type="parTrans" cxnId="{8CCB117A-CE5F-4754-9BF1-BB664B8DF33E}">
      <dgm:prSet/>
      <dgm:spPr/>
      <dgm:t>
        <a:bodyPr/>
        <a:lstStyle/>
        <a:p>
          <a:endParaRPr lang="en-IN"/>
        </a:p>
      </dgm:t>
    </dgm:pt>
    <dgm:pt modelId="{A07878DF-CD5D-4142-8DFD-27E10CDE1CF5}" type="sibTrans" cxnId="{8CCB117A-CE5F-4754-9BF1-BB664B8DF33E}">
      <dgm:prSet/>
      <dgm:spPr/>
      <dgm:t>
        <a:bodyPr/>
        <a:lstStyle/>
        <a:p>
          <a:endParaRPr lang="en-IN"/>
        </a:p>
      </dgm:t>
    </dgm:pt>
    <dgm:pt modelId="{D2DE9543-E8E5-4064-A120-C9CD4279E5CB}">
      <dgm:prSet custT="1"/>
      <dgm:spPr/>
      <dgm:t>
        <a:bodyPr/>
        <a:lstStyle/>
        <a:p>
          <a:pPr rtl="0"/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Describe </a:t>
          </a:r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Unusual reactivity of benzene</a:t>
          </a:r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9ED81C6-2189-4AC3-8D39-B79F27498BC2}" type="parTrans" cxnId="{AA750C74-5056-432A-B243-94B7DF0CD2CF}">
      <dgm:prSet/>
      <dgm:spPr/>
      <dgm:t>
        <a:bodyPr/>
        <a:lstStyle/>
        <a:p>
          <a:endParaRPr lang="en-IN"/>
        </a:p>
      </dgm:t>
    </dgm:pt>
    <dgm:pt modelId="{3DF56CE6-E3B9-4A98-A895-A4AEA1D1EF60}" type="sibTrans" cxnId="{AA750C74-5056-432A-B243-94B7DF0CD2CF}">
      <dgm:prSet/>
      <dgm:spPr/>
      <dgm:t>
        <a:bodyPr/>
        <a:lstStyle/>
        <a:p>
          <a:endParaRPr lang="en-IN"/>
        </a:p>
      </dgm:t>
    </dgm:pt>
    <dgm:pt modelId="{3F7B4BA0-D432-44CF-A4DA-10275521E518}">
      <dgm:prSet custT="1"/>
      <dgm:spPr/>
      <dgm:t>
        <a:bodyPr/>
        <a:lstStyle/>
        <a:p>
          <a:pPr rtl="0"/>
          <a:r>
            <a:rPr lang="en-US" altLang="en-US" sz="2400" b="0" dirty="0">
              <a:latin typeface="Arial" panose="020B0604020202020204" pitchFamily="34" charset="0"/>
              <a:cs typeface="Arial" panose="020B0604020202020204" pitchFamily="34" charset="0"/>
            </a:rPr>
            <a:t>Explain resonance energy or stability of benzene</a:t>
          </a:r>
          <a:endParaRPr lang="en-IN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D0759-C3B6-4942-A5B8-E6727C397EE8}" type="parTrans" cxnId="{B2A71C4B-F741-44AB-92C7-DF68CC939665}">
      <dgm:prSet/>
      <dgm:spPr/>
      <dgm:t>
        <a:bodyPr/>
        <a:lstStyle/>
        <a:p>
          <a:endParaRPr lang="en-IN"/>
        </a:p>
      </dgm:t>
    </dgm:pt>
    <dgm:pt modelId="{E2BA46C4-87C9-4A91-9AD6-8F6CEFF42510}" type="sibTrans" cxnId="{B2A71C4B-F741-44AB-92C7-DF68CC939665}">
      <dgm:prSet/>
      <dgm:spPr/>
      <dgm:t>
        <a:bodyPr/>
        <a:lstStyle/>
        <a:p>
          <a:endParaRPr lang="en-IN"/>
        </a:p>
      </dgm:t>
    </dgm:pt>
    <dgm:pt modelId="{DB388F38-9B17-44C5-8A12-3EDD89E8325A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Describe nomenclature of aromatic compounds</a:t>
          </a:r>
        </a:p>
      </dgm:t>
    </dgm:pt>
    <dgm:pt modelId="{53DA72B3-8C91-49C5-8EB1-D5658E0D8033}" type="parTrans" cxnId="{B40A12F4-FD26-4A37-A66B-747A88CE0CA6}">
      <dgm:prSet/>
      <dgm:spPr/>
      <dgm:t>
        <a:bodyPr/>
        <a:lstStyle/>
        <a:p>
          <a:endParaRPr lang="en-IN"/>
        </a:p>
      </dgm:t>
    </dgm:pt>
    <dgm:pt modelId="{A579C9CA-3983-4CBE-8C5A-692753D4ED15}" type="sibTrans" cxnId="{B40A12F4-FD26-4A37-A66B-747A88CE0CA6}">
      <dgm:prSet/>
      <dgm:spPr/>
      <dgm:t>
        <a:bodyPr/>
        <a:lstStyle/>
        <a:p>
          <a:endParaRPr lang="en-IN"/>
        </a:p>
      </dgm:t>
    </dgm:pt>
    <dgm:pt modelId="{41E7796B-2D91-4B8E-AA8D-99EAC10D7E9E}">
      <dgm:prSet custT="1"/>
      <dgm:spPr/>
      <dgm:t>
        <a:bodyPr/>
        <a:lstStyle/>
        <a:p>
          <a:pPr rtl="0"/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Judge aromatic and non aromatic compounds (Huckel’s Rule)</a:t>
          </a:r>
        </a:p>
      </dgm:t>
    </dgm:pt>
    <dgm:pt modelId="{93F0D215-D8FD-47B1-9DE9-5668E7A0D3D5}" type="parTrans" cxnId="{0ADA2681-51DF-40FD-8D7E-FB651A25877F}">
      <dgm:prSet/>
      <dgm:spPr/>
      <dgm:t>
        <a:bodyPr/>
        <a:lstStyle/>
        <a:p>
          <a:endParaRPr lang="en-IN"/>
        </a:p>
      </dgm:t>
    </dgm:pt>
    <dgm:pt modelId="{987CF725-E557-4C8D-A904-9E6B9DB30E02}" type="sibTrans" cxnId="{0ADA2681-51DF-40FD-8D7E-FB651A25877F}">
      <dgm:prSet/>
      <dgm:spPr/>
      <dgm:t>
        <a:bodyPr/>
        <a:lstStyle/>
        <a:p>
          <a:endParaRPr lang="en-IN"/>
        </a:p>
      </dgm:t>
    </dgm:pt>
    <dgm:pt modelId="{1B506B34-6411-476A-9220-C6B7F7166FD6}" type="pres">
      <dgm:prSet presAssocID="{C89B1121-9B91-47CC-94AF-9FCB22C81ABD}" presName="linear" presStyleCnt="0">
        <dgm:presLayoutVars>
          <dgm:animLvl val="lvl"/>
          <dgm:resizeHandles val="exact"/>
        </dgm:presLayoutVars>
      </dgm:prSet>
      <dgm:spPr/>
    </dgm:pt>
    <dgm:pt modelId="{2AF828E6-0EC2-46E4-AA1A-01DA98314038}" type="pres">
      <dgm:prSet presAssocID="{C4813FB2-1212-4CEB-8F12-19FC287DC070}" presName="parentText" presStyleLbl="node1" presStyleIdx="0" presStyleCnt="5" custLinFactY="12651" custLinFactNeighborY="100000">
        <dgm:presLayoutVars>
          <dgm:chMax val="0"/>
          <dgm:bulletEnabled val="1"/>
        </dgm:presLayoutVars>
      </dgm:prSet>
      <dgm:spPr/>
    </dgm:pt>
    <dgm:pt modelId="{64BFE296-0C50-4462-98AF-544A71F8D6D7}" type="pres">
      <dgm:prSet presAssocID="{A07878DF-CD5D-4142-8DFD-27E10CDE1CF5}" presName="spacer" presStyleCnt="0"/>
      <dgm:spPr/>
    </dgm:pt>
    <dgm:pt modelId="{F15FC01D-AC00-4478-8C96-CB2CA04FFEA6}" type="pres">
      <dgm:prSet presAssocID="{D2DE9543-E8E5-4064-A120-C9CD4279E5CB}" presName="parentText" presStyleLbl="node1" presStyleIdx="1" presStyleCnt="5" custLinFactY="57361" custLinFactNeighborY="100000">
        <dgm:presLayoutVars>
          <dgm:chMax val="0"/>
          <dgm:bulletEnabled val="1"/>
        </dgm:presLayoutVars>
      </dgm:prSet>
      <dgm:spPr/>
    </dgm:pt>
    <dgm:pt modelId="{9AB03FA3-18C3-40D9-ACAF-BB9F22FD63E9}" type="pres">
      <dgm:prSet presAssocID="{3DF56CE6-E3B9-4A98-A895-A4AEA1D1EF60}" presName="spacer" presStyleCnt="0"/>
      <dgm:spPr/>
    </dgm:pt>
    <dgm:pt modelId="{FD8D7A0C-5164-4082-A04E-A0B6BF56E155}" type="pres">
      <dgm:prSet presAssocID="{3F7B4BA0-D432-44CF-A4DA-10275521E518}" presName="parentText" presStyleLbl="node1" presStyleIdx="2" presStyleCnt="5" custLinFactY="32621" custLinFactNeighborY="100000">
        <dgm:presLayoutVars>
          <dgm:chMax val="0"/>
          <dgm:bulletEnabled val="1"/>
        </dgm:presLayoutVars>
      </dgm:prSet>
      <dgm:spPr/>
    </dgm:pt>
    <dgm:pt modelId="{ECDEEC10-011E-4500-BFAD-BB57EDAAD8D1}" type="pres">
      <dgm:prSet presAssocID="{E2BA46C4-87C9-4A91-9AD6-8F6CEFF42510}" presName="spacer" presStyleCnt="0"/>
      <dgm:spPr/>
    </dgm:pt>
    <dgm:pt modelId="{C29B9718-E36A-4123-A6E7-804057755698}" type="pres">
      <dgm:prSet presAssocID="{DB388F38-9B17-44C5-8A12-3EDD89E8325A}" presName="parentText" presStyleLbl="node1" presStyleIdx="3" presStyleCnt="5" custLinFactY="12814" custLinFactNeighborX="-808" custLinFactNeighborY="100000">
        <dgm:presLayoutVars>
          <dgm:chMax val="0"/>
          <dgm:bulletEnabled val="1"/>
        </dgm:presLayoutVars>
      </dgm:prSet>
      <dgm:spPr/>
    </dgm:pt>
    <dgm:pt modelId="{D9B25345-3CD2-4024-9FB4-746199489B30}" type="pres">
      <dgm:prSet presAssocID="{A579C9CA-3983-4CBE-8C5A-692753D4ED15}" presName="spacer" presStyleCnt="0"/>
      <dgm:spPr/>
    </dgm:pt>
    <dgm:pt modelId="{7354CE02-4E2A-4852-9FA5-8184D1CCCBC2}" type="pres">
      <dgm:prSet presAssocID="{41E7796B-2D91-4B8E-AA8D-99EAC10D7E9E}" presName="parentText" presStyleLbl="node1" presStyleIdx="4" presStyleCnt="5" custLinFactNeighborX="-808" custLinFactNeighborY="6884">
        <dgm:presLayoutVars>
          <dgm:chMax val="0"/>
          <dgm:bulletEnabled val="1"/>
        </dgm:presLayoutVars>
      </dgm:prSet>
      <dgm:spPr/>
    </dgm:pt>
  </dgm:ptLst>
  <dgm:cxnLst>
    <dgm:cxn modelId="{8E3C7609-4DA4-48EB-A4CA-C2113CEB9CD2}" type="presOf" srcId="{C89B1121-9B91-47CC-94AF-9FCB22C81ABD}" destId="{1B506B34-6411-476A-9220-C6B7F7166FD6}" srcOrd="0" destOrd="0" presId="urn:microsoft.com/office/officeart/2005/8/layout/vList2"/>
    <dgm:cxn modelId="{9C1BEA41-8A55-4926-B137-9D08F9221BD5}" type="presOf" srcId="{3F7B4BA0-D432-44CF-A4DA-10275521E518}" destId="{FD8D7A0C-5164-4082-A04E-A0B6BF56E155}" srcOrd="0" destOrd="0" presId="urn:microsoft.com/office/officeart/2005/8/layout/vList2"/>
    <dgm:cxn modelId="{B8549246-FD53-4238-BFCE-294363400055}" type="presOf" srcId="{C4813FB2-1212-4CEB-8F12-19FC287DC070}" destId="{2AF828E6-0EC2-46E4-AA1A-01DA98314038}" srcOrd="0" destOrd="0" presId="urn:microsoft.com/office/officeart/2005/8/layout/vList2"/>
    <dgm:cxn modelId="{B2A71C4B-F741-44AB-92C7-DF68CC939665}" srcId="{C89B1121-9B91-47CC-94AF-9FCB22C81ABD}" destId="{3F7B4BA0-D432-44CF-A4DA-10275521E518}" srcOrd="2" destOrd="0" parTransId="{C15D0759-C3B6-4942-A5B8-E6727C397EE8}" sibTransId="{E2BA46C4-87C9-4A91-9AD6-8F6CEFF42510}"/>
    <dgm:cxn modelId="{C7543573-7354-49A7-BFC9-E93BF5CBB599}" type="presOf" srcId="{D2DE9543-E8E5-4064-A120-C9CD4279E5CB}" destId="{F15FC01D-AC00-4478-8C96-CB2CA04FFEA6}" srcOrd="0" destOrd="0" presId="urn:microsoft.com/office/officeart/2005/8/layout/vList2"/>
    <dgm:cxn modelId="{AA750C74-5056-432A-B243-94B7DF0CD2CF}" srcId="{C89B1121-9B91-47CC-94AF-9FCB22C81ABD}" destId="{D2DE9543-E8E5-4064-A120-C9CD4279E5CB}" srcOrd="1" destOrd="0" parTransId="{59ED81C6-2189-4AC3-8D39-B79F27498BC2}" sibTransId="{3DF56CE6-E3B9-4A98-A895-A4AEA1D1EF60}"/>
    <dgm:cxn modelId="{8CCB117A-CE5F-4754-9BF1-BB664B8DF33E}" srcId="{C89B1121-9B91-47CC-94AF-9FCB22C81ABD}" destId="{C4813FB2-1212-4CEB-8F12-19FC287DC070}" srcOrd="0" destOrd="0" parTransId="{8FAD587F-A17A-43CA-A70D-6F9242C260F8}" sibTransId="{A07878DF-CD5D-4142-8DFD-27E10CDE1CF5}"/>
    <dgm:cxn modelId="{0ADA2681-51DF-40FD-8D7E-FB651A25877F}" srcId="{C89B1121-9B91-47CC-94AF-9FCB22C81ABD}" destId="{41E7796B-2D91-4B8E-AA8D-99EAC10D7E9E}" srcOrd="4" destOrd="0" parTransId="{93F0D215-D8FD-47B1-9DE9-5668E7A0D3D5}" sibTransId="{987CF725-E557-4C8D-A904-9E6B9DB30E02}"/>
    <dgm:cxn modelId="{DDA37093-4CED-4C42-B025-25E4E4CBD5CC}" type="presOf" srcId="{41E7796B-2D91-4B8E-AA8D-99EAC10D7E9E}" destId="{7354CE02-4E2A-4852-9FA5-8184D1CCCBC2}" srcOrd="0" destOrd="0" presId="urn:microsoft.com/office/officeart/2005/8/layout/vList2"/>
    <dgm:cxn modelId="{B40A12F4-FD26-4A37-A66B-747A88CE0CA6}" srcId="{C89B1121-9B91-47CC-94AF-9FCB22C81ABD}" destId="{DB388F38-9B17-44C5-8A12-3EDD89E8325A}" srcOrd="3" destOrd="0" parTransId="{53DA72B3-8C91-49C5-8EB1-D5658E0D8033}" sibTransId="{A579C9CA-3983-4CBE-8C5A-692753D4ED15}"/>
    <dgm:cxn modelId="{5EDE2FF8-1A77-4BCE-8E90-66F8E1C5409C}" type="presOf" srcId="{DB388F38-9B17-44C5-8A12-3EDD89E8325A}" destId="{C29B9718-E36A-4123-A6E7-804057755698}" srcOrd="0" destOrd="0" presId="urn:microsoft.com/office/officeart/2005/8/layout/vList2"/>
    <dgm:cxn modelId="{9E6D2684-27DA-46A7-928D-F4AEE0911919}" type="presParOf" srcId="{1B506B34-6411-476A-9220-C6B7F7166FD6}" destId="{2AF828E6-0EC2-46E4-AA1A-01DA98314038}" srcOrd="0" destOrd="0" presId="urn:microsoft.com/office/officeart/2005/8/layout/vList2"/>
    <dgm:cxn modelId="{EC84CF26-1F43-4A2E-BBF9-36E151C184F9}" type="presParOf" srcId="{1B506B34-6411-476A-9220-C6B7F7166FD6}" destId="{64BFE296-0C50-4462-98AF-544A71F8D6D7}" srcOrd="1" destOrd="0" presId="urn:microsoft.com/office/officeart/2005/8/layout/vList2"/>
    <dgm:cxn modelId="{79AC68DB-A2BC-4F20-A49D-5A519A25E90C}" type="presParOf" srcId="{1B506B34-6411-476A-9220-C6B7F7166FD6}" destId="{F15FC01D-AC00-4478-8C96-CB2CA04FFEA6}" srcOrd="2" destOrd="0" presId="urn:microsoft.com/office/officeart/2005/8/layout/vList2"/>
    <dgm:cxn modelId="{C36689F8-BE06-42F3-AED7-0E4B03703B2E}" type="presParOf" srcId="{1B506B34-6411-476A-9220-C6B7F7166FD6}" destId="{9AB03FA3-18C3-40D9-ACAF-BB9F22FD63E9}" srcOrd="3" destOrd="0" presId="urn:microsoft.com/office/officeart/2005/8/layout/vList2"/>
    <dgm:cxn modelId="{2C68727E-387C-4175-9CB8-6B0A9926A6C3}" type="presParOf" srcId="{1B506B34-6411-476A-9220-C6B7F7166FD6}" destId="{FD8D7A0C-5164-4082-A04E-A0B6BF56E155}" srcOrd="4" destOrd="0" presId="urn:microsoft.com/office/officeart/2005/8/layout/vList2"/>
    <dgm:cxn modelId="{5DFA89DE-73FE-4BCE-982E-10F8AC173D39}" type="presParOf" srcId="{1B506B34-6411-476A-9220-C6B7F7166FD6}" destId="{ECDEEC10-011E-4500-BFAD-BB57EDAAD8D1}" srcOrd="5" destOrd="0" presId="urn:microsoft.com/office/officeart/2005/8/layout/vList2"/>
    <dgm:cxn modelId="{FA5BC627-BF23-422C-8383-2784D2DFE403}" type="presParOf" srcId="{1B506B34-6411-476A-9220-C6B7F7166FD6}" destId="{C29B9718-E36A-4123-A6E7-804057755698}" srcOrd="6" destOrd="0" presId="urn:microsoft.com/office/officeart/2005/8/layout/vList2"/>
    <dgm:cxn modelId="{96E84875-7E12-4A73-A704-6CDFF9C9EA86}" type="presParOf" srcId="{1B506B34-6411-476A-9220-C6B7F7166FD6}" destId="{D9B25345-3CD2-4024-9FB4-746199489B30}" srcOrd="7" destOrd="0" presId="urn:microsoft.com/office/officeart/2005/8/layout/vList2"/>
    <dgm:cxn modelId="{33993164-3270-407E-B213-EB55149E370C}" type="presParOf" srcId="{1B506B34-6411-476A-9220-C6B7F7166FD6}" destId="{7354CE02-4E2A-4852-9FA5-8184D1CCCB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9D3D77-C158-4090-9BCC-FA1FCCD618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32EECF5-B66E-4ED3-BE43-7EF1F2667FFE}">
      <dgm:prSet custT="1"/>
      <dgm:spPr/>
      <dgm:t>
        <a:bodyPr/>
        <a:lstStyle/>
        <a:p>
          <a:pPr algn="ctr" rtl="0"/>
          <a:r>
            <a:rPr lang="en-IN" sz="2800" b="1" dirty="0">
              <a:latin typeface="Arial" panose="020B0604020202020204" pitchFamily="34" charset="0"/>
              <a:cs typeface="Arial" panose="020B0604020202020204" pitchFamily="34" charset="0"/>
            </a:rPr>
            <a:t>Summary</a:t>
          </a:r>
          <a:endParaRPr lang="en-IN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88C7C-59C9-4548-B270-CD8C3DAAB76A}" type="parTrans" cxnId="{9DEF841C-4AE6-47F0-A9E2-626F84CFB052}">
      <dgm:prSet/>
      <dgm:spPr/>
      <dgm:t>
        <a:bodyPr/>
        <a:lstStyle/>
        <a:p>
          <a:endParaRPr lang="en-IN"/>
        </a:p>
      </dgm:t>
    </dgm:pt>
    <dgm:pt modelId="{F82C2E97-EAA6-4FD1-97D1-17E625D4A935}" type="sibTrans" cxnId="{9DEF841C-4AE6-47F0-A9E2-626F84CFB052}">
      <dgm:prSet/>
      <dgm:spPr/>
      <dgm:t>
        <a:bodyPr/>
        <a:lstStyle/>
        <a:p>
          <a:endParaRPr lang="en-IN"/>
        </a:p>
      </dgm:t>
    </dgm:pt>
    <dgm:pt modelId="{B47959A9-3D6B-4F30-84DB-34396EC07041}" type="pres">
      <dgm:prSet presAssocID="{BB9D3D77-C158-4090-9BCC-FA1FCCD618C2}" presName="linear" presStyleCnt="0">
        <dgm:presLayoutVars>
          <dgm:animLvl val="lvl"/>
          <dgm:resizeHandles val="exact"/>
        </dgm:presLayoutVars>
      </dgm:prSet>
      <dgm:spPr/>
    </dgm:pt>
    <dgm:pt modelId="{9854E384-C9CE-4E20-B0F6-744C00BBFCAC}" type="pres">
      <dgm:prSet presAssocID="{832EECF5-B66E-4ED3-BE43-7EF1F2667FFE}" presName="parentText" presStyleLbl="node1" presStyleIdx="0" presStyleCnt="1" custLinFactNeighborY="-27850">
        <dgm:presLayoutVars>
          <dgm:chMax val="0"/>
          <dgm:bulletEnabled val="1"/>
        </dgm:presLayoutVars>
      </dgm:prSet>
      <dgm:spPr/>
    </dgm:pt>
  </dgm:ptLst>
  <dgm:cxnLst>
    <dgm:cxn modelId="{3529340C-74D9-42DE-833B-3E280EAD8972}" type="presOf" srcId="{BB9D3D77-C158-4090-9BCC-FA1FCCD618C2}" destId="{B47959A9-3D6B-4F30-84DB-34396EC07041}" srcOrd="0" destOrd="0" presId="urn:microsoft.com/office/officeart/2005/8/layout/vList2"/>
    <dgm:cxn modelId="{9DEF841C-4AE6-47F0-A9E2-626F84CFB052}" srcId="{BB9D3D77-C158-4090-9BCC-FA1FCCD618C2}" destId="{832EECF5-B66E-4ED3-BE43-7EF1F2667FFE}" srcOrd="0" destOrd="0" parTransId="{73A88C7C-59C9-4548-B270-CD8C3DAAB76A}" sibTransId="{F82C2E97-EAA6-4FD1-97D1-17E625D4A935}"/>
    <dgm:cxn modelId="{0D29D31C-7317-47D1-B245-F4B8DD95BE21}" type="presOf" srcId="{832EECF5-B66E-4ED3-BE43-7EF1F2667FFE}" destId="{9854E384-C9CE-4E20-B0F6-744C00BBFCAC}" srcOrd="0" destOrd="0" presId="urn:microsoft.com/office/officeart/2005/8/layout/vList2"/>
    <dgm:cxn modelId="{D4844220-3391-4D42-9063-5A19A22E1D72}" type="presParOf" srcId="{B47959A9-3D6B-4F30-84DB-34396EC07041}" destId="{9854E384-C9CE-4E20-B0F6-744C00BBFCAC}" srcOrd="0" destOrd="0" presId="urn:microsoft.com/office/officeart/2005/8/layout/vList2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E384-C9CE-4E20-B0F6-744C00BBFCAC}">
      <dsp:nvSpPr>
        <dsp:cNvPr id="0" name=""/>
        <dsp:cNvSpPr/>
      </dsp:nvSpPr>
      <dsp:spPr>
        <a:xfrm>
          <a:off x="0" y="0"/>
          <a:ext cx="4043363" cy="461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endParaRPr lang="en-IN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0" y="22520"/>
        <a:ext cx="3998323" cy="41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828E6-0EC2-46E4-AA1A-01DA98314038}">
      <dsp:nvSpPr>
        <dsp:cNvPr id="0" name=""/>
        <dsp:cNvSpPr/>
      </dsp:nvSpPr>
      <dsp:spPr>
        <a:xfrm>
          <a:off x="0" y="253975"/>
          <a:ext cx="8626079" cy="8049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After completion of this topic student shall be able to </a:t>
          </a:r>
        </a:p>
      </dsp:txBody>
      <dsp:txXfrm>
        <a:off x="39295" y="293270"/>
        <a:ext cx="8547489" cy="726370"/>
      </dsp:txXfrm>
    </dsp:sp>
    <dsp:sp modelId="{F15FC01D-AC00-4478-8C96-CB2CA04FFEA6}">
      <dsp:nvSpPr>
        <dsp:cNvPr id="0" name=""/>
        <dsp:cNvSpPr/>
      </dsp:nvSpPr>
      <dsp:spPr>
        <a:xfrm>
          <a:off x="0" y="1542673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Describe </a:t>
          </a: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unusual reactivity of benzene</a:t>
          </a: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39295" y="1581968"/>
        <a:ext cx="8547489" cy="726370"/>
      </dsp:txXfrm>
    </dsp:sp>
    <dsp:sp modelId="{FD8D7A0C-5164-4082-A04E-A0B6BF56E155}">
      <dsp:nvSpPr>
        <dsp:cNvPr id="0" name=""/>
        <dsp:cNvSpPr/>
      </dsp:nvSpPr>
      <dsp:spPr>
        <a:xfrm>
          <a:off x="0" y="2272326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Explain resonance energy or stability of benzene</a:t>
          </a:r>
          <a:endParaRPr lang="en-IN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95" y="2311621"/>
        <a:ext cx="8547489" cy="726370"/>
      </dsp:txXfrm>
    </dsp:sp>
    <dsp:sp modelId="{C29B9718-E36A-4123-A6E7-804057755698}">
      <dsp:nvSpPr>
        <dsp:cNvPr id="0" name=""/>
        <dsp:cNvSpPr/>
      </dsp:nvSpPr>
      <dsp:spPr>
        <a:xfrm>
          <a:off x="0" y="3041687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Describe nomenclature of aromatic compounds</a:t>
          </a:r>
        </a:p>
      </dsp:txBody>
      <dsp:txXfrm>
        <a:off x="39295" y="3080982"/>
        <a:ext cx="8547489" cy="726370"/>
      </dsp:txXfrm>
    </dsp:sp>
    <dsp:sp modelId="{7354CE02-4E2A-4852-9FA5-8184D1CCCBC2}">
      <dsp:nvSpPr>
        <dsp:cNvPr id="0" name=""/>
        <dsp:cNvSpPr/>
      </dsp:nvSpPr>
      <dsp:spPr>
        <a:xfrm>
          <a:off x="0" y="3752025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Judge aromatic and non aromatic compounds</a:t>
          </a:r>
        </a:p>
      </dsp:txBody>
      <dsp:txXfrm>
        <a:off x="39295" y="3791320"/>
        <a:ext cx="8547489" cy="72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E384-C9CE-4E20-B0F6-744C00BBFCAC}">
      <dsp:nvSpPr>
        <dsp:cNvPr id="0" name=""/>
        <dsp:cNvSpPr/>
      </dsp:nvSpPr>
      <dsp:spPr>
        <a:xfrm>
          <a:off x="0" y="0"/>
          <a:ext cx="4043363" cy="461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Outcomes achieved</a:t>
          </a:r>
          <a:endParaRPr lang="en-IN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0" y="22520"/>
        <a:ext cx="3998323" cy="416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828E6-0EC2-46E4-AA1A-01DA98314038}">
      <dsp:nvSpPr>
        <dsp:cNvPr id="0" name=""/>
        <dsp:cNvSpPr/>
      </dsp:nvSpPr>
      <dsp:spPr>
        <a:xfrm>
          <a:off x="0" y="253975"/>
          <a:ext cx="8626079" cy="8049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After completion of this topic student shall be able to </a:t>
          </a:r>
        </a:p>
      </dsp:txBody>
      <dsp:txXfrm>
        <a:off x="39295" y="293270"/>
        <a:ext cx="8547489" cy="726370"/>
      </dsp:txXfrm>
    </dsp:sp>
    <dsp:sp modelId="{F15FC01D-AC00-4478-8C96-CB2CA04FFEA6}">
      <dsp:nvSpPr>
        <dsp:cNvPr id="0" name=""/>
        <dsp:cNvSpPr/>
      </dsp:nvSpPr>
      <dsp:spPr>
        <a:xfrm>
          <a:off x="0" y="1542673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Describe </a:t>
          </a: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Unusual reactivity of benzene</a:t>
          </a: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39295" y="1581968"/>
        <a:ext cx="8547489" cy="726370"/>
      </dsp:txXfrm>
    </dsp:sp>
    <dsp:sp modelId="{FD8D7A0C-5164-4082-A04E-A0B6BF56E155}">
      <dsp:nvSpPr>
        <dsp:cNvPr id="0" name=""/>
        <dsp:cNvSpPr/>
      </dsp:nvSpPr>
      <dsp:spPr>
        <a:xfrm>
          <a:off x="0" y="2272326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Explain resonance energy or stability of benzene</a:t>
          </a:r>
          <a:endParaRPr lang="en-IN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95" y="2311621"/>
        <a:ext cx="8547489" cy="726370"/>
      </dsp:txXfrm>
    </dsp:sp>
    <dsp:sp modelId="{C29B9718-E36A-4123-A6E7-804057755698}">
      <dsp:nvSpPr>
        <dsp:cNvPr id="0" name=""/>
        <dsp:cNvSpPr/>
      </dsp:nvSpPr>
      <dsp:spPr>
        <a:xfrm>
          <a:off x="0" y="3041687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Describe nomenclature of aromatic compounds</a:t>
          </a:r>
        </a:p>
      </dsp:txBody>
      <dsp:txXfrm>
        <a:off x="39295" y="3080982"/>
        <a:ext cx="8547489" cy="726370"/>
      </dsp:txXfrm>
    </dsp:sp>
    <dsp:sp modelId="{7354CE02-4E2A-4852-9FA5-8184D1CCCBC2}">
      <dsp:nvSpPr>
        <dsp:cNvPr id="0" name=""/>
        <dsp:cNvSpPr/>
      </dsp:nvSpPr>
      <dsp:spPr>
        <a:xfrm>
          <a:off x="0" y="3752025"/>
          <a:ext cx="8626079" cy="804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Judge aromatic and non aromatic compounds (Huckel’s Rule)</a:t>
          </a:r>
        </a:p>
      </dsp:txBody>
      <dsp:txXfrm>
        <a:off x="39295" y="3791320"/>
        <a:ext cx="8547489" cy="726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E384-C9CE-4E20-B0F6-744C00BBFCAC}">
      <dsp:nvSpPr>
        <dsp:cNvPr id="0" name=""/>
        <dsp:cNvSpPr/>
      </dsp:nvSpPr>
      <dsp:spPr>
        <a:xfrm>
          <a:off x="0" y="0"/>
          <a:ext cx="2594930" cy="4325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Arial" panose="020B0604020202020204" pitchFamily="34" charset="0"/>
              <a:cs typeface="Arial" panose="020B0604020202020204" pitchFamily="34" charset="0"/>
            </a:rPr>
            <a:t>Summary</a:t>
          </a:r>
          <a:endParaRPr lang="en-IN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15" y="21115"/>
        <a:ext cx="2552700" cy="39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A3A6-7F6B-44D3-8365-CBCE85A626D1}" type="datetimeFigureOut">
              <a:rPr lang="en-IN" smtClean="0"/>
              <a:pPr/>
              <a:t>26-02-2024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D9BC-9D7D-45A2-961C-D12C3F39796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620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5B0A5-C88B-45C2-9BEC-2B3E5136F389}" type="datetimeFigureOut">
              <a:rPr lang="en-IN" smtClean="0"/>
              <a:pPr/>
              <a:t>26-02-2024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484F-728D-4DC1-9D99-3B7B7B7FD83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17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2B5D-A67D-49B5-A66A-061BB6A30463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59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21E27-34AF-47F7-BC2C-DD4C598152C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1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BB818-1EA0-456A-9517-01F23417942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28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B0041-A8CD-40EA-8829-00FF3A80944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14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F00FE-4956-4A91-BEA3-180C5350303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78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C310C-A41C-4FCD-B6FE-D30BB8853C6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974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5484F-728D-4DC1-9D99-3B7B7B7FD831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80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C40E2-3784-4D97-8BD9-27645DCBB2F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3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62827-DEB8-45C0-8526-55232297D54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42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C13F6-B11A-419A-B286-AEA53850A91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1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4175F-2DEF-4302-974A-A47907F4632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9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AED75-8574-4586-B41D-FF2215CEAF5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9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7799C-2586-4232-85C3-0415384E602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C6CB7-AA43-406F-A6CF-E0BAE20844D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7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9209-96F2-4506-A6DE-42617DD9F5D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4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C856B8-DF83-4476-9062-9D86417EE5E0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63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D3B867-AA2E-4BA6-9093-08B0D78BB289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071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255AB7-198E-4FAC-B6A9-D381FB9B5510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52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344A1C-EBCB-4D29-A930-A91C8F025CBF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2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60857-8930-46B9-9654-8CC73A2ED1D7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8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5455FA-62A7-40E5-86DD-98DD6D499C50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76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68E3A5-8A7D-416C-B459-207BB2D3B9DF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50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B1C18B-2E7F-451C-B9FA-28332959BA06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18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7E165A-5A60-43D8-9C2E-01AA58DDDB48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1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7A8BA6-6469-4651-932B-4DA25C7268E5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74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7EEF43-934E-47F2-9EE2-FC379FAE35DF}" type="datetime1">
              <a:rPr lang="en-IN" smtClean="0"/>
              <a:pPr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A19ED-6346-49D9-9F20-956D2AD8C7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35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300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25" y="69467"/>
            <a:ext cx="1082675" cy="9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s://www.youtube.com/channel/UCsQae74-x4t5iYK02iPRTxA?view_as=subscriber" TargetMode="External"/><Relationship Id="rId5" Type="http://schemas.openxmlformats.org/officeDocument/2006/relationships/hyperlink" Target="https://khanzamir5588.wixsite.com/zamir" TargetMode="External"/><Relationship Id="rId4" Type="http://schemas.openxmlformats.org/officeDocument/2006/relationships/hyperlink" Target="mailto:khanzamir.5588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82383" y="5408294"/>
            <a:ext cx="2557463" cy="5429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80" y="111440"/>
            <a:ext cx="6858000" cy="591825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aromatic compounds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7119"/>
            <a:ext cx="9144000" cy="957263"/>
          </a:xfrm>
        </p:spPr>
        <p:txBody>
          <a:bodyPr>
            <a:noAutofit/>
          </a:bodyPr>
          <a:lstStyle/>
          <a:p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I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Zamir G Khan 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</a:t>
            </a:r>
          </a:p>
          <a:p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R Patel Institute of Pharmaceutical Education and Research Shirpur, Dist. Dhule, (M.S) 425405</a:t>
            </a:r>
          </a:p>
          <a:p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3268" y="5414962"/>
            <a:ext cx="2557463" cy="5429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" name="Oval 4"/>
          <p:cNvSpPr/>
          <p:nvPr/>
        </p:nvSpPr>
        <p:spPr>
          <a:xfrm>
            <a:off x="3282383" y="5400675"/>
            <a:ext cx="628650" cy="571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16" name="Picture 2" descr="https://www.clipartmax.com/png/full/318-3189437_1-answer-benzene-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27" y="995915"/>
            <a:ext cx="2156346" cy="24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89364"/>
      </p:ext>
    </p:extLst>
  </p:cSld>
  <p:clrMapOvr>
    <a:masterClrMapping/>
  </p:clrMapOvr>
  <p:transition spd="slow" advClick="0" advTm="32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277 L 0.21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81000" y="1905000"/>
            <a:ext cx="8610600" cy="1282700"/>
          </a:xfrm>
          <a:prstGeom prst="rect">
            <a:avLst/>
          </a:prstGeom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43200" algn="l"/>
              </a:tabLst>
              <a:defRPr/>
            </a:pPr>
            <a:r>
              <a:rPr lang="en-US" altLang="en-US" sz="2600">
                <a:latin typeface="Arial" charset="0"/>
              </a:rPr>
              <a:t>Aromatic compounds are named according to the system devised by the 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nternational 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nion of 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ure and 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pplied 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</a:t>
            </a: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hemistry</a:t>
            </a:r>
            <a:r>
              <a:rPr lang="en-US" altLang="en-US" sz="2600">
                <a:latin typeface="Arial" charset="0"/>
              </a:rPr>
              <a:t> (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IUPAC</a:t>
            </a:r>
            <a:r>
              <a:rPr lang="en-US" altLang="en-US" sz="2600">
                <a:latin typeface="Arial" charset="0"/>
              </a:rPr>
              <a:t>).</a:t>
            </a:r>
            <a:endParaRPr lang="en-US" altLang="en-US" sz="2600" dirty="0">
              <a:latin typeface="Arial" charset="0"/>
            </a:endParaRPr>
          </a:p>
        </p:txBody>
      </p:sp>
      <p:sp>
        <p:nvSpPr>
          <p:cNvPr id="6" name="Rectangle 7" descr="03p81a"/>
          <p:cNvSpPr>
            <a:spLocks noGrp="1" noChangeAspect="1" noChangeArrowheads="1"/>
          </p:cNvSpPr>
          <p:nvPr/>
        </p:nvSpPr>
        <p:spPr bwMode="auto">
          <a:xfrm>
            <a:off x="381000" y="3501528"/>
            <a:ext cx="8458200" cy="1649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2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295400"/>
            <a:ext cx="8610600" cy="3276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latin typeface="Arial" charset="0"/>
              </a:rPr>
              <a:t>Aromatic compounds have many common names that have been accepted by IUPAC:</a:t>
            </a:r>
          </a:p>
          <a:p>
            <a:pPr>
              <a:buFontTx/>
              <a:buNone/>
              <a:defRPr/>
            </a:pPr>
            <a:endParaRPr lang="en-US" sz="1600" dirty="0">
              <a:latin typeface="Arial" charset="0"/>
            </a:endParaRPr>
          </a:p>
          <a:p>
            <a:pPr lvl="2">
              <a:buClr>
                <a:srgbClr val="FF0000"/>
              </a:buClr>
              <a:defRPr/>
            </a:pPr>
            <a:r>
              <a:rPr lang="en-US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Toluene</a:t>
            </a:r>
            <a:r>
              <a:rPr lang="en-US" sz="26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  <a:r>
              <a:rPr lang="en-US" sz="2600" dirty="0">
                <a:latin typeface="Arial" charset="0"/>
              </a:rPr>
              <a:t> methylbenzene</a:t>
            </a:r>
          </a:p>
          <a:p>
            <a:pPr lvl="1">
              <a:buClr>
                <a:srgbClr val="008000"/>
              </a:buClr>
              <a:buFontTx/>
              <a:buChar char="•"/>
              <a:defRPr/>
            </a:pPr>
            <a:endParaRPr lang="en-US" sz="2600" b="1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2">
              <a:buClr>
                <a:srgbClr val="008000"/>
              </a:buClr>
              <a:defRPr/>
            </a:pPr>
            <a:r>
              <a:rPr lang="en-US" sz="2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Phenol = </a:t>
            </a:r>
            <a:r>
              <a:rPr lang="en-US" sz="2600" dirty="0">
                <a:latin typeface="Arial" charset="0"/>
              </a:rPr>
              <a:t>  </a:t>
            </a:r>
            <a:r>
              <a:rPr lang="en-US" sz="2600" dirty="0" err="1">
                <a:latin typeface="Arial" charset="0"/>
              </a:rPr>
              <a:t>hydroxybenzene</a:t>
            </a:r>
            <a:endParaRPr lang="en-US" sz="2600" dirty="0">
              <a:latin typeface="Arial" charset="0"/>
            </a:endParaRPr>
          </a:p>
          <a:p>
            <a:pPr lvl="1">
              <a:buClr>
                <a:srgbClr val="008000"/>
              </a:buClr>
              <a:buFontTx/>
              <a:buChar char="•"/>
              <a:defRPr/>
            </a:pPr>
            <a:endParaRPr lang="en-US" sz="2600" dirty="0">
              <a:latin typeface="Arial" charset="0"/>
            </a:endParaRPr>
          </a:p>
          <a:p>
            <a:pPr lvl="2">
              <a:buClr>
                <a:srgbClr val="3333FF"/>
              </a:buClr>
              <a:defRPr/>
            </a:pPr>
            <a:r>
              <a:rPr lang="en-US" sz="2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Aniline = </a:t>
            </a:r>
            <a:r>
              <a:rPr lang="en-US" sz="2600" dirty="0" err="1">
                <a:latin typeface="Arial" charset="0"/>
              </a:rPr>
              <a:t>aminobenzene</a:t>
            </a:r>
            <a:endParaRPr lang="en-US" sz="2600" dirty="0">
              <a:latin typeface="Arial" charset="0"/>
            </a:endParaRPr>
          </a:p>
          <a:p>
            <a:pPr lvl="1">
              <a:buClr>
                <a:srgbClr val="3333FF"/>
              </a:buClr>
              <a:buFontTx/>
              <a:buChar char="•"/>
              <a:defRPr/>
            </a:pPr>
            <a:endParaRPr lang="en-US" sz="2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pic>
        <p:nvPicPr>
          <p:cNvPr id="6" name="Picture 2" descr="1501.jpg                                                       00035054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18" y="766465"/>
            <a:ext cx="6847764" cy="59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2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295400"/>
            <a:ext cx="8610600" cy="1447800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2800">
                <a:latin typeface="Arial" panose="020B0604020202020204" pitchFamily="34" charset="0"/>
              </a:rPr>
              <a:t>Monosubstituted benzenes, like hydrocarbons, are systematically named with –</a:t>
            </a:r>
            <a:r>
              <a:rPr lang="en-US" altLang="en-US" sz="2800" i="1">
                <a:latin typeface="Arial" panose="020B0604020202020204" pitchFamily="34" charset="0"/>
              </a:rPr>
              <a:t>benzene </a:t>
            </a:r>
            <a:r>
              <a:rPr lang="en-US" altLang="en-US" sz="2800">
                <a:latin typeface="Arial" panose="020B0604020202020204" pitchFamily="34" charset="0"/>
              </a:rPr>
              <a:t>as the parent name</a:t>
            </a:r>
          </a:p>
          <a:p>
            <a:pPr lvl="2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Rectangle 4" descr="15p500"/>
          <p:cNvSpPr>
            <a:spLocks noGrp="1" noChangeAspect="1" noChangeArrowheads="1"/>
          </p:cNvSpPr>
          <p:nvPr/>
        </p:nvSpPr>
        <p:spPr bwMode="auto">
          <a:xfrm>
            <a:off x="609600" y="4267200"/>
            <a:ext cx="8458200" cy="184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45810" y="3272135"/>
            <a:ext cx="7247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C</a:t>
            </a:r>
            <a:r>
              <a:rPr lang="en-US" baseline="-25000" dirty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>H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</a:t>
            </a:r>
            <a:r>
              <a:rPr lang="en-US" dirty="0">
                <a:latin typeface="Arial" charset="0"/>
              </a:rPr>
              <a:t>	          C</a:t>
            </a:r>
            <a:r>
              <a:rPr lang="en-US" baseline="-25000" dirty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>H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</a:t>
            </a:r>
            <a:r>
              <a:rPr lang="en-US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baseline="-25000" dirty="0">
                <a:latin typeface="Arial" charset="0"/>
              </a:rPr>
              <a:t>		 </a:t>
            </a:r>
            <a:r>
              <a:rPr lang="en-US" dirty="0">
                <a:latin typeface="Arial" charset="0"/>
              </a:rPr>
              <a:t>C</a:t>
            </a:r>
            <a:r>
              <a:rPr lang="en-US" baseline="-25000" dirty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>H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</a:t>
            </a:r>
            <a:r>
              <a:rPr lang="en-US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</a:t>
            </a:r>
            <a:r>
              <a:rPr lang="en-US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</a:t>
            </a:r>
            <a:r>
              <a:rPr lang="en-US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baseline="-250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0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10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sz="2800" kern="0">
                <a:latin typeface="Arial" charset="0"/>
              </a:rPr>
              <a:t>Arenes are alkyl-substituted benzenes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altLang="en-US" sz="2000" kern="0">
              <a:latin typeface="Arial" charset="0"/>
            </a:endParaRPr>
          </a:p>
          <a:p>
            <a:pPr marL="1371600" lvl="2" indent="-457200" eaLnBrk="1" hangingPunct="1">
              <a:buClr>
                <a:srgbClr val="FF3399"/>
              </a:buClr>
              <a:buFontTx/>
              <a:buChar char="–"/>
              <a:defRPr/>
            </a:pPr>
            <a:r>
              <a:rPr lang="en-US" altLang="en-US" kern="0">
                <a:latin typeface="Arial" charset="0"/>
              </a:rPr>
              <a:t>If </a:t>
            </a:r>
            <a:r>
              <a:rPr lang="en-US" altLang="en-US" ker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# C</a:t>
            </a:r>
            <a:r>
              <a:rPr lang="en-US" altLang="en-US" kern="0" baseline="-250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substituent</a:t>
            </a:r>
            <a:r>
              <a:rPr lang="en-US" altLang="en-US" ker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&lt; or = 6</a:t>
            </a:r>
            <a:r>
              <a:rPr lang="en-US" altLang="en-US" kern="0">
                <a:latin typeface="Arial" charset="0"/>
              </a:rPr>
              <a:t>, then the arene is named as an </a:t>
            </a:r>
            <a:r>
              <a:rPr lang="en-US" altLang="en-US" ker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alkyl-substituted benzene</a:t>
            </a:r>
          </a:p>
          <a:p>
            <a:pPr marL="1371600" lvl="2" indent="-457200" eaLnBrk="1" hangingPunct="1">
              <a:buClr>
                <a:srgbClr val="0066FF"/>
              </a:buClr>
              <a:buFontTx/>
              <a:buChar char="–"/>
              <a:defRPr/>
            </a:pPr>
            <a:endParaRPr lang="en-US" altLang="en-US" sz="800" ker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371600" lvl="2" indent="-457200" eaLnBrk="1" hangingPunct="1">
              <a:buClr>
                <a:srgbClr val="0066FF"/>
              </a:buClr>
              <a:buFontTx/>
              <a:buChar char="–"/>
              <a:defRPr/>
            </a:pPr>
            <a:r>
              <a:rPr lang="en-US" altLang="en-US" kern="0">
                <a:latin typeface="Arial" charset="0"/>
              </a:rPr>
              <a:t>If </a:t>
            </a:r>
            <a:r>
              <a:rPr lang="en-US" altLang="en-US" ker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# C</a:t>
            </a:r>
            <a:r>
              <a:rPr lang="en-US" altLang="en-US" kern="0" baseline="-25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substituent</a:t>
            </a:r>
            <a:r>
              <a:rPr lang="en-US" altLang="en-US" ker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&gt; 6</a:t>
            </a:r>
            <a:r>
              <a:rPr lang="en-US" altLang="en-US" kern="0">
                <a:latin typeface="Arial" charset="0"/>
              </a:rPr>
              <a:t>, then the arene is named as a </a:t>
            </a:r>
            <a:r>
              <a:rPr lang="en-US" altLang="en-US" ker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phenyl-substituted alkane</a:t>
            </a:r>
            <a:endParaRPr lang="en-US" kern="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648200" y="4430713"/>
          <a:ext cx="4191000" cy="23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667490" imgH="3227674" progId="">
                  <p:embed/>
                </p:oleObj>
              </mc:Choice>
              <mc:Fallback>
                <p:oleObj name="Image" r:id="rId2" imgW="5667490" imgH="3227674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30713"/>
                        <a:ext cx="4191000" cy="238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07769"/>
              </p:ext>
            </p:extLst>
          </p:nvPr>
        </p:nvGraphicFramePr>
        <p:xfrm>
          <a:off x="1100919" y="4449824"/>
          <a:ext cx="289560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77409" imgH="2605012" progId="">
                  <p:embed/>
                </p:oleObj>
              </mc:Choice>
              <mc:Fallback>
                <p:oleObj name="Image" r:id="rId4" imgW="3977409" imgH="2605012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19" y="4449824"/>
                        <a:ext cx="289560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85800" y="1447800"/>
            <a:ext cx="7772400" cy="2214563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FF"/>
              </a:buClr>
            </a:pP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Phenyl</a:t>
            </a: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</a:rPr>
              <a:t>”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refers to C</a:t>
            </a:r>
            <a:r>
              <a:rPr lang="en-US" altLang="en-US" sz="2800" baseline="-25000" dirty="0">
                <a:latin typeface="Arial" panose="020B0604020202020204" pitchFamily="34" charset="0"/>
              </a:rPr>
              <a:t>6</a:t>
            </a:r>
            <a:r>
              <a:rPr lang="en-US" altLang="en-US" sz="2800" dirty="0">
                <a:latin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</a:rPr>
              <a:t>5 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en-US" altLang="en-US" sz="2800" dirty="0">
              <a:latin typeface="Arial" panose="020B0604020202020204" pitchFamily="34" charset="0"/>
            </a:endParaRPr>
          </a:p>
          <a:p>
            <a:endParaRPr lang="en-US" altLang="en-US" sz="900" dirty="0">
              <a:latin typeface="Arial" panose="020B0604020202020204" pitchFamily="34" charset="0"/>
            </a:endParaRPr>
          </a:p>
          <a:p>
            <a:pPr lvl="2"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It is used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000" dirty="0">
                <a:latin typeface="Arial" panose="020B0604020202020204" pitchFamily="34" charset="0"/>
              </a:rPr>
              <a:t>hen a benzene ring is a substituent</a:t>
            </a:r>
          </a:p>
          <a:p>
            <a:pPr lvl="2">
              <a:buFontTx/>
              <a:buChar char="–"/>
            </a:pPr>
            <a:r>
              <a:rPr lang="en-US" altLang="en-US" sz="2000" dirty="0">
                <a:latin typeface="Arial" panose="020B0604020202020204" pitchFamily="34" charset="0"/>
              </a:rPr>
              <a:t>“</a:t>
            </a:r>
            <a:r>
              <a:rPr lang="en-US" altLang="en-US" sz="2000" dirty="0" err="1">
                <a:latin typeface="Arial" panose="020B0604020202020204" pitchFamily="34" charset="0"/>
              </a:rPr>
              <a:t>Ph</a:t>
            </a:r>
            <a:r>
              <a:rPr lang="en-US" altLang="en-US" sz="2000" dirty="0">
                <a:latin typeface="Arial" panose="020B0604020202020204" pitchFamily="34" charset="0"/>
              </a:rPr>
              <a:t>” or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“</a:t>
            </a:r>
            <a:r>
              <a:rPr lang="el-GR" alt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also be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place of “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_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28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Benzyl</a:t>
            </a:r>
            <a:r>
              <a:rPr lang="en-US" altLang="en-US" sz="28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refers to “C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39120"/>
              </p:ext>
            </p:extLst>
          </p:nvPr>
        </p:nvGraphicFramePr>
        <p:xfrm>
          <a:off x="1752600" y="3656458"/>
          <a:ext cx="2228850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54183" imgH="2986234" progId="">
                  <p:embed/>
                </p:oleObj>
              </mc:Choice>
              <mc:Fallback>
                <p:oleObj name="Image" r:id="rId2" imgW="2554183" imgH="2986234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6458"/>
                        <a:ext cx="2228850" cy="260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94775"/>
              </p:ext>
            </p:extLst>
          </p:nvPr>
        </p:nvGraphicFramePr>
        <p:xfrm>
          <a:off x="4743450" y="3680271"/>
          <a:ext cx="2343150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681257" imgH="3024356" progId="">
                  <p:embed/>
                </p:oleObj>
              </mc:Choice>
              <mc:Fallback>
                <p:oleObj name="Image" r:id="rId4" imgW="2681257" imgH="3024356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680271"/>
                        <a:ext cx="2343150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93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295400"/>
            <a:ext cx="8610600" cy="1447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500" dirty="0">
                <a:latin typeface="Arial" charset="0"/>
              </a:rPr>
              <a:t>Relative positions on a disubstituted benzene ring:</a:t>
            </a:r>
          </a:p>
          <a:p>
            <a:pPr>
              <a:defRPr/>
            </a:pPr>
            <a:endParaRPr lang="en-US" sz="1800" dirty="0">
              <a:latin typeface="Arial" charset="0"/>
            </a:endParaRPr>
          </a:p>
          <a:p>
            <a:pPr lvl="1">
              <a:defRPr/>
            </a:pPr>
            <a:r>
              <a:rPr lang="en-US" sz="2400" b="1" i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ortho</a:t>
            </a:r>
            <a:r>
              <a:rPr lang="en-US" sz="2400" b="1" i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(o)</a:t>
            </a:r>
            <a:r>
              <a:rPr lang="en-US" sz="2400" dirty="0">
                <a:latin typeface="Arial" charset="0"/>
              </a:rPr>
              <a:t> on adjacent carbons </a:t>
            </a:r>
            <a:r>
              <a:rPr lang="en-US" sz="2400" b="1" dirty="0">
                <a:solidFill>
                  <a:srgbClr val="339933"/>
                </a:solidFill>
                <a:latin typeface="Arial" charset="0"/>
              </a:rPr>
              <a:t>(1,2 disubstituted)</a:t>
            </a:r>
          </a:p>
          <a:p>
            <a:pPr lvl="1">
              <a:defRPr/>
            </a:pPr>
            <a:endParaRPr lang="en-US" sz="1000" b="1" dirty="0">
              <a:solidFill>
                <a:srgbClr val="339933"/>
              </a:solidFill>
              <a:latin typeface="Arial" charset="0"/>
            </a:endParaRPr>
          </a:p>
          <a:p>
            <a:pPr lvl="1">
              <a:defRPr/>
            </a:pPr>
            <a:r>
              <a:rPr lang="en-US" sz="24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meta- (m)</a:t>
            </a:r>
            <a:r>
              <a:rPr lang="en-US" sz="2400" b="1" i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separated by one carbon </a:t>
            </a:r>
            <a:r>
              <a:rPr lang="en-US" sz="2400" b="1" dirty="0">
                <a:solidFill>
                  <a:srgbClr val="0066FF"/>
                </a:solidFill>
                <a:latin typeface="Arial" charset="0"/>
              </a:rPr>
              <a:t>(1,3 disubstituted)</a:t>
            </a:r>
          </a:p>
          <a:p>
            <a:pPr lvl="1">
              <a:defRPr/>
            </a:pPr>
            <a:endParaRPr lang="en-US" sz="1000" b="1" dirty="0">
              <a:solidFill>
                <a:srgbClr val="0066FF"/>
              </a:solidFill>
              <a:latin typeface="Arial" charset="0"/>
            </a:endParaRPr>
          </a:p>
          <a:p>
            <a:pPr lvl="1">
              <a:defRPr/>
            </a:pPr>
            <a:r>
              <a:rPr lang="en-US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para- (p)</a:t>
            </a:r>
            <a:r>
              <a:rPr lang="en-US" sz="2400" b="1" i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separated by two carbons </a:t>
            </a:r>
            <a:r>
              <a:rPr lang="en-US" sz="2400" b="1" dirty="0">
                <a:solidFill>
                  <a:srgbClr val="FF3399"/>
                </a:solidFill>
                <a:latin typeface="Arial" charset="0"/>
              </a:rPr>
              <a:t>(1,4 disubstituted)</a:t>
            </a:r>
            <a:endParaRPr lang="en-US" sz="2400" dirty="0">
              <a:latin typeface="Arial" charset="0"/>
            </a:endParaRPr>
          </a:p>
        </p:txBody>
      </p:sp>
      <p:sp>
        <p:nvSpPr>
          <p:cNvPr id="12" name="Rectangle 7" descr="15p501b"/>
          <p:cNvSpPr>
            <a:spLocks noGrp="1" noChangeAspect="1" noChangeArrowheads="1"/>
          </p:cNvSpPr>
          <p:nvPr/>
        </p:nvSpPr>
        <p:spPr bwMode="auto">
          <a:xfrm>
            <a:off x="304800" y="3587631"/>
            <a:ext cx="8686800" cy="2632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295400"/>
            <a:ext cx="8610600" cy="1447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>
                <a:latin typeface="Arial" charset="0"/>
              </a:rPr>
              <a:t>The </a:t>
            </a:r>
            <a:r>
              <a:rPr lang="en-US" sz="2600" i="1">
                <a:solidFill>
                  <a:srgbClr val="339933"/>
                </a:solidFill>
                <a:latin typeface="Arial" charset="0"/>
              </a:rPr>
              <a:t>ortho- (o)</a:t>
            </a:r>
            <a:r>
              <a:rPr lang="en-US" sz="2600">
                <a:solidFill>
                  <a:srgbClr val="339933"/>
                </a:solidFill>
                <a:latin typeface="Arial" charset="0"/>
              </a:rPr>
              <a:t>, </a:t>
            </a:r>
            <a:r>
              <a:rPr lang="en-US" sz="2600" i="1">
                <a:solidFill>
                  <a:srgbClr val="0066FF"/>
                </a:solidFill>
                <a:latin typeface="Arial" charset="0"/>
              </a:rPr>
              <a:t>meta- (m)</a:t>
            </a:r>
            <a:r>
              <a:rPr lang="en-US" sz="260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en-US" sz="2600">
                <a:latin typeface="Arial" charset="0"/>
              </a:rPr>
              <a:t>and </a:t>
            </a:r>
            <a:r>
              <a:rPr lang="en-US" sz="2600" i="1">
                <a:solidFill>
                  <a:srgbClr val="FF3399"/>
                </a:solidFill>
                <a:latin typeface="Arial" charset="0"/>
              </a:rPr>
              <a:t>para- (p) </a:t>
            </a:r>
            <a:r>
              <a:rPr lang="en-US" sz="2600">
                <a:latin typeface="Arial" charset="0"/>
              </a:rPr>
              <a:t>nomenclature is useful to describe reaction patterns</a:t>
            </a:r>
            <a:r>
              <a:rPr lang="en-US" sz="2400">
                <a:latin typeface="Arial" charset="0"/>
              </a:rPr>
              <a:t> </a:t>
            </a:r>
          </a:p>
          <a:p>
            <a:pPr>
              <a:defRPr/>
            </a:pPr>
            <a:endParaRPr lang="en-US" sz="2400"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400" i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2400" i="1" u="sng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Example:</a:t>
            </a:r>
            <a:r>
              <a:rPr lang="en-US" sz="240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</a:rPr>
              <a:t> “Reaction of toluene with Br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occurs at the para                   	           position”</a:t>
            </a:r>
            <a:endParaRPr lang="en-US" sz="2400" b="1">
              <a:solidFill>
                <a:srgbClr val="FF3399"/>
              </a:solidFill>
              <a:latin typeface="Arial" charset="0"/>
            </a:endParaRPr>
          </a:p>
          <a:p>
            <a:pPr>
              <a:defRPr/>
            </a:pPr>
            <a:endParaRPr lang="en-CA" altLang="en-US" sz="2000">
              <a:latin typeface="Arial" charset="0"/>
            </a:endParaRPr>
          </a:p>
          <a:p>
            <a:pPr>
              <a:buClr>
                <a:srgbClr val="008000"/>
              </a:buClr>
              <a:defRPr/>
            </a:pPr>
            <a:endParaRPr lang="en-US" sz="2400">
              <a:latin typeface="Arial" charset="0"/>
            </a:endParaRPr>
          </a:p>
          <a:p>
            <a:pPr lvl="2"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8" name="Rectangle 6" descr="15p501c"/>
          <p:cNvSpPr>
            <a:spLocks noGrp="1" noChangeAspect="1" noChangeArrowheads="1"/>
          </p:cNvSpPr>
          <p:nvPr/>
        </p:nvSpPr>
        <p:spPr bwMode="auto">
          <a:xfrm>
            <a:off x="228600" y="3675063"/>
            <a:ext cx="8839200" cy="31829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1295400"/>
            <a:ext cx="8839200" cy="1447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US" sz="2600">
                <a:latin typeface="Arial" charset="0"/>
              </a:rPr>
              <a:t>Multisubstituted benzenes (more than two substituents) are named as follows:</a:t>
            </a:r>
          </a:p>
          <a:p>
            <a:pPr lvl="1">
              <a:buClr>
                <a:srgbClr val="008000"/>
              </a:buClr>
              <a:defRPr/>
            </a:pPr>
            <a:endParaRPr lang="en-US" sz="16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buClr>
                <a:srgbClr val="008000"/>
              </a:buClr>
              <a:defRPr/>
            </a:pPr>
            <a:r>
              <a:rPr lang="en-US" sz="22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Choose t</a:t>
            </a:r>
            <a:r>
              <a:rPr lang="en-US" altLang="en-US" sz="22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 sequence when the substituents have the lowest possible number</a:t>
            </a:r>
            <a:r>
              <a:rPr lang="en-US" altLang="en-US" sz="2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sz="2400">
              <a:latin typeface="Arial" charset="0"/>
            </a:endParaRPr>
          </a:p>
          <a:p>
            <a:pPr lvl="1">
              <a:defRPr/>
            </a:pPr>
            <a:endParaRPr lang="en-US" sz="800">
              <a:latin typeface="Arial" charset="0"/>
            </a:endParaRPr>
          </a:p>
          <a:p>
            <a:pPr lvl="1">
              <a:defRPr/>
            </a:pP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 substituents alphabetically with hyphenated numbers</a:t>
            </a:r>
          </a:p>
          <a:p>
            <a:pPr lvl="1">
              <a:defRPr/>
            </a:pPr>
            <a:endParaRPr lang="en-US" sz="800">
              <a:latin typeface="Arial" charset="0"/>
            </a:endParaRPr>
          </a:p>
          <a:p>
            <a:pPr lvl="1">
              <a:defRPr/>
            </a:pPr>
            <a:r>
              <a:rPr lang="en-US" sz="2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Use common names, such as “toluene”, as parent name</a:t>
            </a:r>
            <a:r>
              <a:rPr lang="en-US" sz="2200">
                <a:latin typeface="Arial" charset="0"/>
              </a:rPr>
              <a:t> (as in TNT)</a:t>
            </a:r>
          </a:p>
          <a:p>
            <a:pPr lvl="1">
              <a:buClr>
                <a:srgbClr val="008000"/>
              </a:buClr>
              <a:defRPr/>
            </a:pPr>
            <a:endParaRPr lang="en-US" sz="2200" dirty="0">
              <a:latin typeface="Arial" charset="0"/>
            </a:endParaRPr>
          </a:p>
        </p:txBody>
      </p:sp>
      <p:sp>
        <p:nvSpPr>
          <p:cNvPr id="10" name="Rectangle 7" descr="15p501d"/>
          <p:cNvSpPr>
            <a:spLocks noGrp="1" noChangeAspect="1" noChangeArrowheads="1"/>
          </p:cNvSpPr>
          <p:nvPr/>
        </p:nvSpPr>
        <p:spPr bwMode="auto">
          <a:xfrm>
            <a:off x="381000" y="4304728"/>
            <a:ext cx="8534400" cy="2124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4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sp>
        <p:nvSpPr>
          <p:cNvPr id="7" name="Rectangle 7" descr="15p502a"/>
          <p:cNvSpPr>
            <a:spLocks noGrp="1" noChangeAspect="1" noChangeArrowheads="1"/>
          </p:cNvSpPr>
          <p:nvPr/>
        </p:nvSpPr>
        <p:spPr bwMode="auto">
          <a:xfrm>
            <a:off x="968991" y="1710520"/>
            <a:ext cx="7315200" cy="3246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7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1041090"/>
              </p:ext>
            </p:extLst>
          </p:nvPr>
        </p:nvGraphicFramePr>
        <p:xfrm>
          <a:off x="2628900" y="314325"/>
          <a:ext cx="4043363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76700235"/>
              </p:ext>
            </p:extLst>
          </p:nvPr>
        </p:nvGraphicFramePr>
        <p:xfrm>
          <a:off x="328683" y="1166815"/>
          <a:ext cx="8626079" cy="457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0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6"/>
    </mc:Choice>
    <mc:Fallback xmlns="">
      <p:transition spd="slow" advTm="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C36D-37A3-434C-B894-7D3AB98B82F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To name a benzene ring with one substituent, name the substituent and add the word benzene.</a:t>
            </a:r>
            <a:endParaRPr lang="en-US" altLang="en-US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  <p:pic>
        <p:nvPicPr>
          <p:cNvPr id="914439" name="Picture 7" descr="0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4676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4440" name="Text Box 8"/>
          <p:cNvSpPr txBox="1">
            <a:spLocks noChangeArrowheads="1"/>
          </p:cNvSpPr>
          <p:nvPr/>
        </p:nvSpPr>
        <p:spPr bwMode="auto">
          <a:xfrm>
            <a:off x="228600" y="411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Many monosubstituted benzenes have common names which you must also learn.</a:t>
            </a:r>
            <a:endParaRPr lang="en-US" altLang="en-US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14441" name="Picture 9" descr="00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00663"/>
            <a:ext cx="6858000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CA6-04E2-4A79-9FB5-345AC6B7BE1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152400" y="1015029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There are three different ways that two groups can be attached to a benzene ring, so a prefix—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</a:rPr>
              <a:t>ortho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meta</a:t>
            </a:r>
            <a:r>
              <a:rPr lang="en-US" altLang="en-US" dirty="0">
                <a:latin typeface="Arial" panose="020B0604020202020204" pitchFamily="34" charset="0"/>
              </a:rPr>
              <a:t>, or 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para</a:t>
            </a:r>
            <a:r>
              <a:rPr lang="en-US" altLang="en-US" dirty="0">
                <a:latin typeface="Arial" panose="020B0604020202020204" pitchFamily="34" charset="0"/>
              </a:rPr>
              <a:t>—can be used to designate the relative position of the two substituents.</a:t>
            </a:r>
            <a:endParaRPr lang="en-US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15464" name="Picture 8" descr="00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15340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5465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28194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1800" i="1" dirty="0" err="1"/>
              <a:t>ortho</a:t>
            </a:r>
            <a:r>
              <a:rPr lang="en-US" altLang="en-US" sz="1800" dirty="0" err="1"/>
              <a:t>-dibromobenzene</a:t>
            </a:r>
            <a:endParaRPr lang="en-US" altLang="en-US" sz="1800" dirty="0"/>
          </a:p>
          <a:p>
            <a:pPr algn="ctr">
              <a:spcBef>
                <a:spcPct val="20000"/>
              </a:spcBef>
            </a:pPr>
            <a:r>
              <a:rPr lang="en-US" altLang="en-US" sz="1800" dirty="0"/>
              <a:t>or</a:t>
            </a:r>
          </a:p>
          <a:p>
            <a:pPr algn="ctr">
              <a:spcBef>
                <a:spcPct val="20000"/>
              </a:spcBef>
            </a:pPr>
            <a:r>
              <a:rPr lang="en-US" altLang="en-US" sz="1800" i="1" dirty="0"/>
              <a:t>o</a:t>
            </a:r>
            <a:r>
              <a:rPr lang="en-US" altLang="en-US" sz="1800" dirty="0"/>
              <a:t>-</a:t>
            </a:r>
            <a:r>
              <a:rPr lang="en-US" altLang="en-US" sz="1800" dirty="0" err="1"/>
              <a:t>dibromobenzene</a:t>
            </a:r>
            <a:endParaRPr lang="en-US" altLang="en-US" sz="1800" dirty="0"/>
          </a:p>
          <a:p>
            <a:pPr algn="ctr">
              <a:spcBef>
                <a:spcPct val="20000"/>
              </a:spcBef>
            </a:pPr>
            <a:r>
              <a:rPr lang="en-US" altLang="en-US" sz="1800" dirty="0"/>
              <a:t>or 1,2-dibromobenzene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3200400" y="4953000"/>
            <a:ext cx="28194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1800" i="1"/>
              <a:t>meta</a:t>
            </a:r>
            <a:r>
              <a:rPr lang="en-US" altLang="en-US" sz="1800"/>
              <a:t>-dibromobenzene</a:t>
            </a:r>
          </a:p>
          <a:p>
            <a:pPr algn="ctr">
              <a:spcBef>
                <a:spcPct val="20000"/>
              </a:spcBef>
            </a:pPr>
            <a:r>
              <a:rPr lang="en-US" altLang="en-US" sz="1800"/>
              <a:t>or</a:t>
            </a:r>
          </a:p>
          <a:p>
            <a:pPr algn="ctr">
              <a:spcBef>
                <a:spcPct val="20000"/>
              </a:spcBef>
            </a:pPr>
            <a:r>
              <a:rPr lang="en-US" altLang="en-US" sz="1800" i="1"/>
              <a:t>m</a:t>
            </a:r>
            <a:r>
              <a:rPr lang="en-US" altLang="en-US" sz="1800"/>
              <a:t>-dibromobenzene</a:t>
            </a:r>
          </a:p>
          <a:p>
            <a:pPr algn="ctr">
              <a:spcBef>
                <a:spcPct val="20000"/>
              </a:spcBef>
            </a:pPr>
            <a:r>
              <a:rPr lang="en-US" altLang="en-US" sz="1800"/>
              <a:t>or 1,3-dibromobenzene</a:t>
            </a: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6019800" y="5029200"/>
            <a:ext cx="28194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1800" i="1"/>
              <a:t>para</a:t>
            </a:r>
            <a:r>
              <a:rPr lang="en-US" altLang="en-US" sz="1800"/>
              <a:t>-dibromobenzene</a:t>
            </a:r>
          </a:p>
          <a:p>
            <a:pPr algn="ctr">
              <a:spcBef>
                <a:spcPct val="20000"/>
              </a:spcBef>
            </a:pPr>
            <a:r>
              <a:rPr lang="en-US" altLang="en-US" sz="1800"/>
              <a:t>or</a:t>
            </a:r>
          </a:p>
          <a:p>
            <a:pPr algn="ctr">
              <a:spcBef>
                <a:spcPct val="20000"/>
              </a:spcBef>
            </a:pPr>
            <a:r>
              <a:rPr lang="en-US" altLang="en-US" sz="1800" i="1"/>
              <a:t>p</a:t>
            </a:r>
            <a:r>
              <a:rPr lang="en-US" altLang="en-US" sz="1800"/>
              <a:t>-dibromobenzene</a:t>
            </a:r>
          </a:p>
          <a:p>
            <a:pPr algn="ctr">
              <a:spcBef>
                <a:spcPct val="20000"/>
              </a:spcBef>
            </a:pPr>
            <a:r>
              <a:rPr lang="en-US" altLang="en-US" sz="1800"/>
              <a:t>or 1,4-dibromobenzene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</p:spTree>
    <p:extLst>
      <p:ext uri="{BB962C8B-B14F-4D97-AF65-F5344CB8AC3E}">
        <p14:creationId xmlns:p14="http://schemas.microsoft.com/office/powerpoint/2010/main" val="2597414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465D-96D5-4F8D-A35A-8E190B666CA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16483" name="Text Box 3"/>
          <p:cNvSpPr txBox="1">
            <a:spLocks noChangeArrowheads="1"/>
          </p:cNvSpPr>
          <p:nvPr/>
        </p:nvSpPr>
        <p:spPr bwMode="auto">
          <a:xfrm>
            <a:off x="152400" y="1240814"/>
            <a:ext cx="86868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If the two groups on the benzene ring are different, alphabetize the names of the substituents preceding the word benzene.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If one substituent is part of a common root, name the molecule as a derivative of that monosubstituted benzene.</a:t>
            </a:r>
            <a:endParaRPr lang="en-US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16486" name="Picture 6" descr="000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22960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</p:spTree>
    <p:extLst>
      <p:ext uri="{BB962C8B-B14F-4D97-AF65-F5344CB8AC3E}">
        <p14:creationId xmlns:p14="http://schemas.microsoft.com/office/powerpoint/2010/main" val="300856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EB-9263-4A44-BA81-1602EB2F82B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17507" name="Text Box 3"/>
          <p:cNvSpPr txBox="1">
            <a:spLocks noChangeArrowheads="1"/>
          </p:cNvSpPr>
          <p:nvPr/>
        </p:nvSpPr>
        <p:spPr bwMode="auto">
          <a:xfrm>
            <a:off x="152400" y="995152"/>
            <a:ext cx="86868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100" dirty="0">
                <a:latin typeface="Arial" panose="020B0604020202020204" pitchFamily="34" charset="0"/>
                <a:sym typeface="Symbol" panose="05050102010706020507" pitchFamily="18" charset="2"/>
              </a:rPr>
              <a:t>For three or more substituents on a benzene ring:</a:t>
            </a:r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en-US" altLang="en-US" sz="2100" dirty="0">
                <a:latin typeface="Arial" panose="020B0604020202020204" pitchFamily="34" charset="0"/>
                <a:sym typeface="Symbol" panose="05050102010706020507" pitchFamily="18" charset="2"/>
              </a:rPr>
              <a:t>Number to give the lowest possible numbers around the ring.</a:t>
            </a:r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en-US" altLang="en-US" sz="2100" dirty="0">
                <a:latin typeface="Arial" panose="020B0604020202020204" pitchFamily="34" charset="0"/>
                <a:sym typeface="Symbol" panose="05050102010706020507" pitchFamily="18" charset="2"/>
              </a:rPr>
              <a:t>Alphabetize the substituent names.</a:t>
            </a:r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en-US" altLang="en-US" sz="2100" dirty="0">
                <a:latin typeface="Arial" panose="020B0604020202020204" pitchFamily="34" charset="0"/>
                <a:sym typeface="Symbol" panose="05050102010706020507" pitchFamily="18" charset="2"/>
              </a:rPr>
              <a:t>When substituents are part of common roots, name the molecule as a derivative of that monosubstituted benzene. The substituent that comprises the common root is located at C1.</a:t>
            </a:r>
          </a:p>
        </p:txBody>
      </p:sp>
      <p:pic>
        <p:nvPicPr>
          <p:cNvPr id="917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8128"/>
            <a:ext cx="76549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</p:spTree>
    <p:extLst>
      <p:ext uri="{BB962C8B-B14F-4D97-AF65-F5344CB8AC3E}">
        <p14:creationId xmlns:p14="http://schemas.microsoft.com/office/powerpoint/2010/main" val="2632710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0638-1F3E-402E-9007-3DAA6C2C286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18531" name="Text Box 3"/>
          <p:cNvSpPr txBox="1">
            <a:spLocks noChangeArrowheads="1"/>
          </p:cNvSpPr>
          <p:nvPr/>
        </p:nvSpPr>
        <p:spPr bwMode="auto">
          <a:xfrm>
            <a:off x="228600" y="1194178"/>
            <a:ext cx="8686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latin typeface="Arial" panose="020B0604020202020204" pitchFamily="34" charset="0"/>
              </a:rPr>
              <a:t>A benzene substituent is called a </a:t>
            </a:r>
            <a:r>
              <a:rPr lang="en-US" alt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phenyl group</a:t>
            </a:r>
            <a:r>
              <a:rPr lang="en-US" altLang="en-US" sz="2100" dirty="0">
                <a:latin typeface="Arial" panose="020B0604020202020204" pitchFamily="34" charset="0"/>
              </a:rPr>
              <a:t>, and it can be abbreviated in a structure as “</a:t>
            </a:r>
            <a:r>
              <a:rPr lang="en-US" altLang="en-US" sz="2100" dirty="0" err="1">
                <a:solidFill>
                  <a:schemeClr val="accent2"/>
                </a:solidFill>
                <a:latin typeface="Arial" panose="020B0604020202020204" pitchFamily="34" charset="0"/>
              </a:rPr>
              <a:t>Ph</a:t>
            </a:r>
            <a:r>
              <a:rPr lang="en-US" altLang="en-US" sz="2100" dirty="0">
                <a:latin typeface="Arial" panose="020B0604020202020204" pitchFamily="34" charset="0"/>
              </a:rPr>
              <a:t>-”.</a:t>
            </a:r>
            <a:endParaRPr lang="en-US" altLang="en-US" sz="21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18535" name="Text Box 7"/>
          <p:cNvSpPr txBox="1">
            <a:spLocks noChangeArrowheads="1"/>
          </p:cNvSpPr>
          <p:nvPr/>
        </p:nvSpPr>
        <p:spPr bwMode="auto">
          <a:xfrm>
            <a:off x="228600" y="4038600"/>
            <a:ext cx="8686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100">
                <a:latin typeface="Arial" panose="020B0604020202020204" pitchFamily="34" charset="0"/>
              </a:rPr>
              <a:t>Therefore, benzene can be represented as </a:t>
            </a:r>
            <a:r>
              <a:rPr lang="en-US" altLang="en-US" sz="2100">
                <a:solidFill>
                  <a:schemeClr val="accent2"/>
                </a:solidFill>
                <a:latin typeface="Arial" panose="020B0604020202020204" pitchFamily="34" charset="0"/>
              </a:rPr>
              <a:t>PhH</a:t>
            </a:r>
            <a:r>
              <a:rPr lang="en-US" altLang="en-US" sz="2100">
                <a:latin typeface="Arial" panose="020B0604020202020204" pitchFamily="34" charset="0"/>
              </a:rPr>
              <a:t>, and </a:t>
            </a:r>
            <a:r>
              <a:rPr lang="en-US" altLang="en-US" sz="2100">
                <a:solidFill>
                  <a:schemeClr val="accent2"/>
                </a:solidFill>
                <a:latin typeface="Arial" panose="020B0604020202020204" pitchFamily="34" charset="0"/>
              </a:rPr>
              <a:t>phenol </a:t>
            </a:r>
            <a:r>
              <a:rPr lang="en-US" altLang="en-US" sz="2100">
                <a:latin typeface="Arial" panose="020B0604020202020204" pitchFamily="34" charset="0"/>
              </a:rPr>
              <a:t>would be </a:t>
            </a:r>
            <a:r>
              <a:rPr lang="en-US" altLang="en-US" sz="2100">
                <a:solidFill>
                  <a:schemeClr val="accent2"/>
                </a:solidFill>
                <a:latin typeface="Arial" panose="020B0604020202020204" pitchFamily="34" charset="0"/>
              </a:rPr>
              <a:t>PhOH</a:t>
            </a:r>
            <a:r>
              <a:rPr lang="en-US" altLang="en-US" sz="2100">
                <a:latin typeface="Arial" panose="020B0604020202020204" pitchFamily="34" charset="0"/>
              </a:rPr>
              <a:t>.</a:t>
            </a:r>
            <a:endParaRPr lang="en-US" altLang="en-US" sz="21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18536" name="Picture 8" descr="00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51816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85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2" y="1878845"/>
            <a:ext cx="8229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</p:spTree>
    <p:extLst>
      <p:ext uri="{BB962C8B-B14F-4D97-AF65-F5344CB8AC3E}">
        <p14:creationId xmlns:p14="http://schemas.microsoft.com/office/powerpoint/2010/main" val="1133807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20B-6F7C-4787-B0B5-EEADAC78D56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19555" name="Text Box 3"/>
          <p:cNvSpPr txBox="1">
            <a:spLocks noChangeArrowheads="1"/>
          </p:cNvSpPr>
          <p:nvPr/>
        </p:nvSpPr>
        <p:spPr bwMode="auto">
          <a:xfrm>
            <a:off x="228600" y="1169160"/>
            <a:ext cx="8686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latin typeface="Arial" panose="020B0604020202020204" pitchFamily="34" charset="0"/>
              </a:rPr>
              <a:t>The </a:t>
            </a:r>
            <a:r>
              <a:rPr lang="en-US" alt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benzyl group</a:t>
            </a:r>
            <a:r>
              <a:rPr lang="en-US" altLang="en-US" sz="2100" dirty="0">
                <a:latin typeface="Arial" panose="020B0604020202020204" pitchFamily="34" charset="0"/>
              </a:rPr>
              <a:t>, another common substituent that contains a benzene ring, differs from a phenyl group.</a:t>
            </a:r>
            <a:endParaRPr lang="en-US" altLang="en-US" sz="21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19558" name="Text Box 6"/>
          <p:cNvSpPr txBox="1">
            <a:spLocks noChangeArrowheads="1"/>
          </p:cNvSpPr>
          <p:nvPr/>
        </p:nvSpPr>
        <p:spPr bwMode="auto">
          <a:xfrm>
            <a:off x="152400" y="3657600"/>
            <a:ext cx="8686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100">
                <a:latin typeface="Arial" panose="020B0604020202020204" pitchFamily="34" charset="0"/>
              </a:rPr>
              <a:t>Substituents derived from other substituted aromatic rings are collectively known as </a:t>
            </a:r>
            <a:r>
              <a:rPr lang="en-US" altLang="en-US" sz="2100">
                <a:solidFill>
                  <a:schemeClr val="accent2"/>
                </a:solidFill>
                <a:latin typeface="Arial" panose="020B0604020202020204" pitchFamily="34" charset="0"/>
              </a:rPr>
              <a:t>aryl groups</a:t>
            </a:r>
            <a:r>
              <a:rPr lang="en-US" altLang="en-US" sz="2100">
                <a:latin typeface="Arial" panose="020B0604020202020204" pitchFamily="34" charset="0"/>
              </a:rPr>
              <a:t>.</a:t>
            </a:r>
            <a:endParaRPr lang="en-US" altLang="en-US" sz="21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19560" name="Picture 8" descr="000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80151"/>
            <a:ext cx="555625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9561" name="Picture 9" descr="0006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55626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01254" y="304800"/>
            <a:ext cx="6359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Nomenclature of Benzene Derivatives</a:t>
            </a:r>
          </a:p>
        </p:txBody>
      </p:sp>
    </p:spTree>
    <p:extLst>
      <p:ext uri="{BB962C8B-B14F-4D97-AF65-F5344CB8AC3E}">
        <p14:creationId xmlns:p14="http://schemas.microsoft.com/office/powerpoint/2010/main" val="3312038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/>
                </a:solidFill>
              </a:rPr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>
                <a:solidFill>
                  <a:prstClr val="black"/>
                </a:solidFill>
              </a:rPr>
              <a:pPr/>
              <a:t>26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69242" y="304800"/>
            <a:ext cx="6591868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N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Problem:  </a:t>
            </a:r>
          </a:p>
          <a:p>
            <a:pPr algn="ctr">
              <a:spcBef>
                <a:spcPct val="50000"/>
              </a:spcBef>
            </a:pPr>
            <a:r>
              <a:rPr lang="en-IN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structures corresponding to the following  IUPAC names:</a:t>
            </a:r>
          </a:p>
        </p:txBody>
      </p:sp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897388" y="2084577"/>
            <a:ext cx="47482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p</a:t>
            </a:r>
            <a:r>
              <a:rPr lang="en-US" altLang="en-US" i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Bromochlorobenzene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AutoNum type="alphaLcParenR"/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AutoNum type="alphaLcParenR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p</a:t>
            </a:r>
            <a:r>
              <a:rPr lang="en-US" altLang="en-US" i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Bromotoluene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AutoNum type="alphaLcParenR"/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AutoNum type="alphaLcParenR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m-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Chloroaniline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AutoNum type="alphaLcParenR"/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AutoNum type="alphaLcParenR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1-Chloro-3,5-dimethylbenzene</a:t>
            </a:r>
          </a:p>
        </p:txBody>
      </p:sp>
    </p:spTree>
    <p:extLst>
      <p:ext uri="{BB962C8B-B14F-4D97-AF65-F5344CB8AC3E}">
        <p14:creationId xmlns:p14="http://schemas.microsoft.com/office/powerpoint/2010/main" val="1009213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B6D8-3EC5-465B-834C-ABB60471367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29795" name="Text Box 3"/>
          <p:cNvSpPr txBox="1">
            <a:spLocks noChangeArrowheads="1"/>
          </p:cNvSpPr>
          <p:nvPr/>
        </p:nvSpPr>
        <p:spPr bwMode="auto">
          <a:xfrm>
            <a:off x="152400" y="1097509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Four structural criteria must be satisfied for a compound to be aromatic.</a:t>
            </a:r>
          </a:p>
        </p:txBody>
      </p:sp>
      <p:sp>
        <p:nvSpPr>
          <p:cNvPr id="929796" name="Text Box 4"/>
          <p:cNvSpPr txBox="1">
            <a:spLocks noChangeArrowheads="1"/>
          </p:cNvSpPr>
          <p:nvPr/>
        </p:nvSpPr>
        <p:spPr bwMode="auto">
          <a:xfrm>
            <a:off x="1405719" y="228600"/>
            <a:ext cx="6428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Criteria for Aromaticity—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Hückel’s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</p:txBody>
      </p:sp>
      <p:sp>
        <p:nvSpPr>
          <p:cNvPr id="929798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22338"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 defTabSz="922338"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 defTabSz="922338"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 defTabSz="922338"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 defTabSz="922338"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defTabSz="922338" fontAlgn="base">
              <a:spcBef>
                <a:spcPct val="0"/>
              </a:spcBef>
              <a:spcAft>
                <a:spcPct val="0"/>
              </a:spcAft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defTabSz="922338" fontAlgn="base">
              <a:spcBef>
                <a:spcPct val="0"/>
              </a:spcBef>
              <a:spcAft>
                <a:spcPct val="0"/>
              </a:spcAft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defTabSz="922338" fontAlgn="base">
              <a:spcBef>
                <a:spcPct val="0"/>
              </a:spcBef>
              <a:spcAft>
                <a:spcPct val="0"/>
              </a:spcAft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defTabSz="922338" fontAlgn="base">
              <a:spcBef>
                <a:spcPct val="0"/>
              </a:spcBef>
              <a:spcAft>
                <a:spcPct val="0"/>
              </a:spcAft>
              <a:tabLst>
                <a:tab pos="506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[1] 	A molecule must be cyclic.</a:t>
            </a:r>
          </a:p>
        </p:txBody>
      </p:sp>
      <p:pic>
        <p:nvPicPr>
          <p:cNvPr id="929799" name="Picture 7" descr="00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8674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800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To be aromatic, each </a:t>
            </a:r>
            <a:r>
              <a:rPr lang="en-US" altLang="en-US" i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orbital must overlap with </a:t>
            </a:r>
            <a:r>
              <a:rPr lang="en-US" altLang="en-US" i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orbitals on adjacent atoms.</a:t>
            </a:r>
          </a:p>
        </p:txBody>
      </p:sp>
    </p:spTree>
    <p:extLst>
      <p:ext uri="{BB962C8B-B14F-4D97-AF65-F5344CB8AC3E}">
        <p14:creationId xmlns:p14="http://schemas.microsoft.com/office/powerpoint/2010/main" val="369825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C5DD-C59B-4663-8C94-F7228ADEEA1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30821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22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[2] 	A molecule must be planar.</a:t>
            </a:r>
          </a:p>
        </p:txBody>
      </p:sp>
      <p:sp>
        <p:nvSpPr>
          <p:cNvPr id="930823" name="Text Box 7"/>
          <p:cNvSpPr txBox="1">
            <a:spLocks noChangeArrowheads="1"/>
          </p:cNvSpPr>
          <p:nvPr/>
        </p:nvSpPr>
        <p:spPr bwMode="auto">
          <a:xfrm>
            <a:off x="228600" y="1303338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All adjacent </a:t>
            </a:r>
            <a:r>
              <a:rPr lang="en-US" altLang="en-US" i="1" dirty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orbitals must be aligned so that the  electron density can be delocalized.</a:t>
            </a:r>
          </a:p>
        </p:txBody>
      </p:sp>
      <p:sp>
        <p:nvSpPr>
          <p:cNvPr id="930825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Since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cyclooctatetraene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is non-planar, it is not aromatic, and it undergoes addition reactions just like those of other alkenes.</a:t>
            </a:r>
          </a:p>
        </p:txBody>
      </p:sp>
      <p:pic>
        <p:nvPicPr>
          <p:cNvPr id="930826" name="Picture 10" descr="001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41910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423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21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812A-D7B7-412F-AA62-4F43A78C537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31844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5685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68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 defTabSz="568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 defTabSz="568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 defTabSz="568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 defTabSz="568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defTabSz="568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defTabSz="568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defTabSz="568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defTabSz="568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[3] 	A molecule must be completely conjugated.</a:t>
            </a: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Aromatic compounds must have a </a:t>
            </a:r>
            <a:r>
              <a:rPr lang="en-US" altLang="en-US" i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orbital on every atom.</a:t>
            </a:r>
          </a:p>
        </p:txBody>
      </p:sp>
      <p:pic>
        <p:nvPicPr>
          <p:cNvPr id="931849" name="Picture 9" descr="001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962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49238" y="1298812"/>
            <a:ext cx="838086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benzene is 1,3,5-cyclohexatriene as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Kekulé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proposed, what should its chemistry be?  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Alkenes, dienes,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cyclcoalkenes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etc. typically give addition reactions with electrophiles.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But benzene doesn’t undergo the reactions typical of unsaturated hydrocarbons!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03060" y="378872"/>
            <a:ext cx="4537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Unusual reactivity of benzene</a:t>
            </a:r>
          </a:p>
        </p:txBody>
      </p:sp>
    </p:spTree>
    <p:extLst>
      <p:ext uri="{BB962C8B-B14F-4D97-AF65-F5344CB8AC3E}">
        <p14:creationId xmlns:p14="http://schemas.microsoft.com/office/powerpoint/2010/main" val="348538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C4EE-75C2-49C4-837C-0D0082686C0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32868" name="Text Box 4"/>
          <p:cNvSpPr txBox="1">
            <a:spLocks noChangeArrowheads="1"/>
          </p:cNvSpPr>
          <p:nvPr/>
        </p:nvSpPr>
        <p:spPr bwMode="auto">
          <a:xfrm>
            <a:off x="228600" y="962165"/>
            <a:ext cx="8686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30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 defTabSz="630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 defTabSz="630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 defTabSz="630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 defTabSz="630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defTabSz="630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defTabSz="630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defTabSz="630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defTabSz="630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[4] 	A molecule must satisfy 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ü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ckel’s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rule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, and contain</a:t>
            </a:r>
          </a:p>
          <a:p>
            <a:pPr algn="just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	a particular number of  electrons.</a:t>
            </a:r>
          </a:p>
        </p:txBody>
      </p:sp>
      <p:sp>
        <p:nvSpPr>
          <p:cNvPr id="932871" name="Text Box 7"/>
          <p:cNvSpPr txBox="1">
            <a:spLocks noChangeArrowheads="1"/>
          </p:cNvSpPr>
          <p:nvPr/>
        </p:nvSpPr>
        <p:spPr bwMode="auto">
          <a:xfrm>
            <a:off x="152400" y="3418768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Benzene is aromatic and especially stable because it contains 6  electrons.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Cyclobutadiene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is 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antiaromatic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and especially unstable because it contains 4  electrons.</a:t>
            </a:r>
          </a:p>
        </p:txBody>
      </p:sp>
      <p:sp>
        <p:nvSpPr>
          <p:cNvPr id="932874" name="Text Box 10"/>
          <p:cNvSpPr txBox="1">
            <a:spLocks noChangeArrowheads="1"/>
          </p:cNvSpPr>
          <p:nvPr/>
        </p:nvSpPr>
        <p:spPr bwMode="auto">
          <a:xfrm>
            <a:off x="304800" y="1853459"/>
            <a:ext cx="19812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/>
              <a:t>Hückel's</a:t>
            </a:r>
            <a:r>
              <a:rPr lang="en-US" altLang="en-US" sz="2000" b="1" dirty="0"/>
              <a:t> rule:</a:t>
            </a:r>
          </a:p>
        </p:txBody>
      </p:sp>
      <p:pic>
        <p:nvPicPr>
          <p:cNvPr id="932877" name="Picture 13" descr="00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4648200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87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8902"/>
            <a:ext cx="84899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F96-0266-4766-A135-372E5BEAFCD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206992" y="1199869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Note that 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ü</a:t>
            </a:r>
            <a:r>
              <a:rPr lang="en-US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ckel’s</a:t>
            </a:r>
            <a:r>
              <a:rPr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 rule refers to the number of  electrons, not the number of atoms in a particular ring.</a:t>
            </a:r>
          </a:p>
        </p:txBody>
      </p:sp>
      <p:pic>
        <p:nvPicPr>
          <p:cNvPr id="933899" name="Picture 11" descr="number_of_electrons_tb_7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97460"/>
            <a:ext cx="6858000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05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8AF1-0EA3-4D55-8691-F04F284B384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5719" y="228600"/>
            <a:ext cx="6428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Criteria for Aromaticity—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Hückel’s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836437" y="1488981"/>
            <a:ext cx="7566659" cy="3009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117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criteria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satisfied 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compound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aromatic: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Cyclic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Planar</a:t>
            </a: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Conjugated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lang="en-IN" sz="2800" spc="-15" dirty="0">
                <a:latin typeface="Arial" panose="020B0604020202020204" pitchFamily="34" charset="0"/>
                <a:cs typeface="Arial" panose="020B0604020202020204" pitchFamily="34" charset="0"/>
              </a:rPr>
              <a:t>Follow Huckels rule (4n+2)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92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48414123"/>
              </p:ext>
            </p:extLst>
          </p:nvPr>
        </p:nvGraphicFramePr>
        <p:xfrm>
          <a:off x="2628900" y="314325"/>
          <a:ext cx="4043363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84583862"/>
              </p:ext>
            </p:extLst>
          </p:nvPr>
        </p:nvGraphicFramePr>
        <p:xfrm>
          <a:off x="328683" y="1166815"/>
          <a:ext cx="8626079" cy="457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/>
                </a:solidFill>
              </a:rPr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>
                <a:solidFill>
                  <a:prstClr val="black"/>
                </a:solidFill>
              </a:rPr>
              <a:pPr/>
              <a:t>33</a:t>
            </a:fld>
            <a:endParaRPr lang="en-IN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0033369"/>
              </p:ext>
            </p:extLst>
          </p:nvPr>
        </p:nvGraphicFramePr>
        <p:xfrm>
          <a:off x="3274535" y="793214"/>
          <a:ext cx="2594930" cy="432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174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6"/>
    </mc:Choice>
    <mc:Fallback xmlns="">
      <p:transition spd="slow" advTm="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2AF828E6-0EC2-46E4-AA1A-01DA98314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F15FC01D-AC00-4478-8C96-CB2CA04FF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D8D7A0C-5164-4082-A04E-A0B6BF56E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C29B9718-E36A-4123-A6E7-804057755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354CE02-4E2A-4852-9FA5-8184D1CCC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Sub>
          <a:bldDgm bld="one"/>
        </p:bldSub>
      </p:bldGraphic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787" y="1082335"/>
            <a:ext cx="58292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" y="402658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 Antiqua" pitchFamily="18" charset="0"/>
                <a:cs typeface="Andalus" pitchFamily="18" charset="-78"/>
              </a:rPr>
              <a:t>Mr. Z. G. Khan, Assist. Professor, H R Patel Institute of Pharmaceutical Education and Research Shirpur, Dist Dhule (M.S) 425 405 </a:t>
            </a:r>
          </a:p>
          <a:p>
            <a:pPr algn="ctr"/>
            <a:endParaRPr lang="en-IN" b="1" dirty="0">
              <a:latin typeface="Book Antiqua" pitchFamily="18" charset="0"/>
              <a:cs typeface="Andalus" pitchFamily="18" charset="-78"/>
            </a:endParaRPr>
          </a:p>
          <a:p>
            <a:pPr algn="ctr"/>
            <a:r>
              <a:rPr lang="en-IN" b="1" dirty="0">
                <a:latin typeface="Book Antiqua" pitchFamily="18" charset="0"/>
                <a:cs typeface="Andalus" pitchFamily="18" charset="-78"/>
              </a:rPr>
              <a:t>Email: </a:t>
            </a:r>
            <a:r>
              <a:rPr lang="en-IN" b="1" dirty="0">
                <a:latin typeface="Book Antiqua" pitchFamily="18" charset="0"/>
                <a:cs typeface="Andalus" pitchFamily="18" charset="-78"/>
                <a:hlinkClick r:id="rId4"/>
              </a:rPr>
              <a:t>khanzamir.5588@gmail.com</a:t>
            </a:r>
            <a:endParaRPr lang="en-IN" b="1" dirty="0">
              <a:latin typeface="Book Antiqua" pitchFamily="18" charset="0"/>
              <a:cs typeface="Andalus" pitchFamily="18" charset="-78"/>
            </a:endParaRPr>
          </a:p>
          <a:p>
            <a:pPr algn="ctr"/>
            <a:r>
              <a:rPr lang="en-IN" b="1" dirty="0">
                <a:latin typeface="Book Antiqua" pitchFamily="18" charset="0"/>
                <a:cs typeface="Andalus" pitchFamily="18" charset="-78"/>
              </a:rPr>
              <a:t>Webpage: </a:t>
            </a:r>
            <a:r>
              <a:rPr lang="en-IN" dirty="0">
                <a:hlinkClick r:id="rId5"/>
              </a:rPr>
              <a:t>https://khanzamir5588.wixsite.com/zamir</a:t>
            </a:r>
            <a:endParaRPr lang="en-IN" dirty="0"/>
          </a:p>
          <a:p>
            <a:pPr algn="ctr"/>
            <a:r>
              <a:rPr lang="en-IN" b="1" dirty="0"/>
              <a:t>YouTube Channel:</a:t>
            </a:r>
            <a:r>
              <a:rPr lang="en-IN" dirty="0"/>
              <a:t> </a:t>
            </a:r>
            <a:r>
              <a:rPr lang="en-IN" dirty="0">
                <a:hlinkClick r:id="rId6"/>
              </a:rPr>
              <a:t>https://www.youtube.com/channel/UCsQae74-x4t5iYK02iPRTxA?view_as=subscriber</a:t>
            </a:r>
            <a:endParaRPr lang="en-IN" b="1" dirty="0">
              <a:latin typeface="Book Antiqua" pitchFamily="18" charset="0"/>
              <a:cs typeface="Andalus" pitchFamily="18" charset="-78"/>
            </a:endParaRPr>
          </a:p>
          <a:p>
            <a:pPr algn="ctr"/>
            <a:r>
              <a:rPr lang="en-IN" b="1" dirty="0">
                <a:latin typeface="Book Antiqua" pitchFamily="18" charset="0"/>
                <a:cs typeface="Andalus" pitchFamily="18" charset="-78"/>
              </a:rPr>
              <a:t>Whatsapp: +91 9890 044 661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34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6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7"/>
    </mc:Choice>
    <mc:Fallback xmlns="">
      <p:transition spd="slow" advTm="7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01490"/>
              </p:ext>
            </p:extLst>
          </p:nvPr>
        </p:nvGraphicFramePr>
        <p:xfrm>
          <a:off x="1486470" y="1812873"/>
          <a:ext cx="6096000" cy="34290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/CCl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08" name="Text Box 26"/>
          <p:cNvSpPr txBox="1">
            <a:spLocks noChangeArrowheads="1"/>
          </p:cNvSpPr>
          <p:nvPr/>
        </p:nvSpPr>
        <p:spPr bwMode="auto">
          <a:xfrm>
            <a:off x="1582006" y="1168016"/>
            <a:ext cx="59106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Reagent	 Cyclohexene    Benzene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03060" y="378872"/>
            <a:ext cx="4537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Unusual reactivity of benzene</a:t>
            </a:r>
          </a:p>
        </p:txBody>
      </p:sp>
    </p:spTree>
    <p:extLst>
      <p:ext uri="{BB962C8B-B14F-4D97-AF65-F5344CB8AC3E}">
        <p14:creationId xmlns:p14="http://schemas.microsoft.com/office/powerpoint/2010/main" val="266551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97490" y="378872"/>
            <a:ext cx="1743501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9238" y="1298812"/>
            <a:ext cx="8380863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benzene does not undergo reduction. How Birch reduction takes place?</a:t>
            </a:r>
          </a:p>
        </p:txBody>
      </p:sp>
    </p:spTree>
    <p:extLst>
      <p:ext uri="{BB962C8B-B14F-4D97-AF65-F5344CB8AC3E}">
        <p14:creationId xmlns:p14="http://schemas.microsoft.com/office/powerpoint/2010/main" val="81079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4024" y="1219200"/>
            <a:ext cx="8243248" cy="371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Benzene   +   3 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Ni, room temp. 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NR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Benzene   +    3 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Ni, </a:t>
            </a: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altLang="en-US" baseline="30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1500 psi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cyclohexane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Although highly unsaturated, benzene does not react like alkenes, dienes,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cycloalkenes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or alkynes (addition reactions) rather it undergoes substitution reactions instead.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2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85464" y="1192611"/>
            <a:ext cx="8380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 Birch reduction is an organic reaction that is used to convert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arenes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cyclohexadienes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this organic reduction of aromatic rings in liquid ammonia with sodium, lithium, or potassium and an alcohol, such as ethanol and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tert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-butanol. This reaction is unlike catalytic hydrogenation, which usually reduces the aromatic ring all the way to a cyclohexane.</a:t>
            </a:r>
          </a:p>
        </p:txBody>
      </p:sp>
      <p:pic>
        <p:nvPicPr>
          <p:cNvPr id="5" name="Picture 2" descr="The Birch red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9" y="4205098"/>
            <a:ext cx="4586501" cy="21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43550" y="296986"/>
            <a:ext cx="1456898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89672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@ Mr. Z G Khan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9ED-6346-49D9-9F20-956D2AD8C721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55845" y="351576"/>
            <a:ext cx="6277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Resonance energy or Stability of benzene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568" y="1277045"/>
            <a:ext cx="8380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Aromaticity: cyclic conjugated organic compounds such as benzene, exhibit special stability due to resonance delocalization of pi electrons.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8994"/>
          <a:stretch/>
        </p:blipFill>
        <p:spPr>
          <a:xfrm>
            <a:off x="499124" y="2647599"/>
            <a:ext cx="5273880" cy="257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30299" y="2825087"/>
            <a:ext cx="21571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-119.6 KJ/mole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0299" y="3622600"/>
            <a:ext cx="21571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-239.2 KJ/mole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299" y="4593866"/>
            <a:ext cx="21571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-208 KJ/mole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5831" y="3622600"/>
            <a:ext cx="31662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2x(-119.6)=239.2 KJ/mole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509" y="4610960"/>
            <a:ext cx="31662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3x(-119.6)=358.8 KJ/mole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3800" y="5397822"/>
            <a:ext cx="38983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358.8-208=150.8 KJ/mole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04742" y="5202238"/>
            <a:ext cx="3904156" cy="830997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Resonance energy or delocalization energy</a:t>
            </a:r>
          </a:p>
        </p:txBody>
      </p:sp>
      <p:cxnSp>
        <p:nvCxnSpPr>
          <p:cNvPr id="17" name="Straight Arrow Connector 16"/>
          <p:cNvCxnSpPr>
            <a:stCxn id="15" idx="3"/>
            <a:endCxn id="14" idx="1"/>
          </p:cNvCxnSpPr>
          <p:nvPr/>
        </p:nvCxnSpPr>
        <p:spPr>
          <a:xfrm>
            <a:off x="4708898" y="5617737"/>
            <a:ext cx="454902" cy="109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2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C629-C418-4659-9D3E-324A41B148D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8772" name="Text Box 4"/>
          <p:cNvSpPr txBox="1">
            <a:spLocks noChangeArrowheads="1"/>
          </p:cNvSpPr>
          <p:nvPr/>
        </p:nvSpPr>
        <p:spPr bwMode="auto">
          <a:xfrm>
            <a:off x="125104" y="989463"/>
            <a:ext cx="86868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latin typeface="Arial" panose="020B0604020202020204" pitchFamily="34" charset="0"/>
              </a:rPr>
              <a:t>The low heat of hydrogenation of benzene means that benzene is especially stable—even more so than conjugated polyenes. This unusual stability is characteristic of aromatic compounds.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latin typeface="Arial" panose="020B0604020202020204" pitchFamily="34" charset="0"/>
              </a:rPr>
              <a:t>Benzene’s unusual behavior is not limited to hydrogenation. Benzene does not undergo addition reactions typical of other highly unsaturated compounds, including conjugated dienes.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latin typeface="Arial" panose="020B0604020202020204" pitchFamily="34" charset="0"/>
              </a:rPr>
              <a:t>Benzene does not react with Br</a:t>
            </a:r>
            <a:r>
              <a:rPr lang="en-US" altLang="en-US" sz="2100" baseline="-25000" dirty="0">
                <a:latin typeface="Arial" panose="020B0604020202020204" pitchFamily="34" charset="0"/>
              </a:rPr>
              <a:t>2</a:t>
            </a:r>
            <a:r>
              <a:rPr lang="en-US" altLang="en-US" sz="2100" dirty="0">
                <a:latin typeface="Arial" panose="020B0604020202020204" pitchFamily="34" charset="0"/>
              </a:rPr>
              <a:t> to yield an addition product. Instead, in the presence of a Lewis acid, bromine substitutes for a hydrogen atom, yielding a product that retains the benzene ring.</a:t>
            </a:r>
            <a:endParaRPr lang="en-US" altLang="en-US" sz="21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28775" name="Picture 7" descr="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6" y="4294188"/>
            <a:ext cx="807720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55845" y="351576"/>
            <a:ext cx="6277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Resonance energy or Stability of benzene</a:t>
            </a:r>
          </a:p>
        </p:txBody>
      </p:sp>
    </p:spTree>
    <p:extLst>
      <p:ext uri="{BB962C8B-B14F-4D97-AF65-F5344CB8AC3E}">
        <p14:creationId xmlns:p14="http://schemas.microsoft.com/office/powerpoint/2010/main" val="3779968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1554</Words>
  <Application>Microsoft Office PowerPoint</Application>
  <PresentationFormat>On-screen Show (4:3)</PresentationFormat>
  <Paragraphs>235</Paragraphs>
  <Slides>34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Book Antiqua</vt:lpstr>
      <vt:lpstr>Calibri</vt:lpstr>
      <vt:lpstr>Symbol</vt:lpstr>
      <vt:lpstr>Office Theme</vt:lpstr>
      <vt:lpstr>Image</vt:lpstr>
      <vt:lpstr>Introduction to aromatic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Titration- Preparation and standardization of 1 Molar Sodium Hydroxide</dc:title>
  <dc:creator>Zamir khan</dc:creator>
  <cp:lastModifiedBy>Zamir Gaffar Khan</cp:lastModifiedBy>
  <cp:revision>234</cp:revision>
  <dcterms:created xsi:type="dcterms:W3CDTF">2020-06-12T10:33:45Z</dcterms:created>
  <dcterms:modified xsi:type="dcterms:W3CDTF">2024-02-26T06:29:52Z</dcterms:modified>
</cp:coreProperties>
</file>