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85" r:id="rId2"/>
    <p:sldId id="260" r:id="rId3"/>
    <p:sldId id="287" r:id="rId4"/>
    <p:sldId id="305" r:id="rId5"/>
    <p:sldId id="313" r:id="rId6"/>
    <p:sldId id="314" r:id="rId7"/>
    <p:sldId id="315" r:id="rId8"/>
    <p:sldId id="288" r:id="rId9"/>
    <p:sldId id="306" r:id="rId10"/>
    <p:sldId id="258" r:id="rId11"/>
    <p:sldId id="259" r:id="rId12"/>
    <p:sldId id="261" r:id="rId13"/>
    <p:sldId id="286" r:id="rId14"/>
    <p:sldId id="291" r:id="rId15"/>
    <p:sldId id="292" r:id="rId16"/>
    <p:sldId id="267" r:id="rId17"/>
    <p:sldId id="271" r:id="rId18"/>
    <p:sldId id="272" r:id="rId19"/>
    <p:sldId id="293" r:id="rId20"/>
    <p:sldId id="294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16" r:id="rId30"/>
    <p:sldId id="310" r:id="rId31"/>
    <p:sldId id="311" r:id="rId32"/>
    <p:sldId id="312" r:id="rId33"/>
    <p:sldId id="277" r:id="rId34"/>
    <p:sldId id="326" r:id="rId3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D23"/>
    <a:srgbClr val="FF0000"/>
    <a:srgbClr val="11989F"/>
    <a:srgbClr val="D3390F"/>
    <a:srgbClr val="C23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19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977" cy="511978"/>
          </a:xfrm>
          <a:prstGeom prst="rect">
            <a:avLst/>
          </a:prstGeom>
        </p:spPr>
        <p:txBody>
          <a:bodyPr vert="horz" lIns="95445" tIns="47723" rIns="95445" bIns="477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650" y="1"/>
            <a:ext cx="3076976" cy="511978"/>
          </a:xfrm>
          <a:prstGeom prst="rect">
            <a:avLst/>
          </a:prstGeom>
        </p:spPr>
        <p:txBody>
          <a:bodyPr vert="horz" lIns="95445" tIns="47723" rIns="95445" bIns="47723" rtlCol="0"/>
          <a:lstStyle>
            <a:lvl1pPr algn="r">
              <a:defRPr sz="1300"/>
            </a:lvl1pPr>
          </a:lstStyle>
          <a:p>
            <a:fld id="{91C315DA-D2CC-41B4-AAD6-7FFC7B3DE1F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0989"/>
            <a:ext cx="3076977" cy="511977"/>
          </a:xfrm>
          <a:prstGeom prst="rect">
            <a:avLst/>
          </a:prstGeom>
        </p:spPr>
        <p:txBody>
          <a:bodyPr vert="horz" lIns="95445" tIns="47723" rIns="95445" bIns="477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650" y="9720989"/>
            <a:ext cx="3076976" cy="511977"/>
          </a:xfrm>
          <a:prstGeom prst="rect">
            <a:avLst/>
          </a:prstGeom>
        </p:spPr>
        <p:txBody>
          <a:bodyPr vert="horz" lIns="95445" tIns="47723" rIns="95445" bIns="47723" rtlCol="0" anchor="b"/>
          <a:lstStyle>
            <a:lvl1pPr algn="r">
              <a:defRPr sz="1300"/>
            </a:lvl1pPr>
          </a:lstStyle>
          <a:p>
            <a:fld id="{0D65CA5F-76D7-441B-8738-76357574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977" cy="511978"/>
          </a:xfrm>
          <a:prstGeom prst="rect">
            <a:avLst/>
          </a:prstGeom>
        </p:spPr>
        <p:txBody>
          <a:bodyPr vert="horz" lIns="95445" tIns="47723" rIns="95445" bIns="47723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650" y="1"/>
            <a:ext cx="3076976" cy="511978"/>
          </a:xfrm>
          <a:prstGeom prst="rect">
            <a:avLst/>
          </a:prstGeom>
        </p:spPr>
        <p:txBody>
          <a:bodyPr vert="horz" lIns="95445" tIns="47723" rIns="95445" bIns="47723" rtlCol="0"/>
          <a:lstStyle>
            <a:lvl1pPr algn="r">
              <a:defRPr sz="1300"/>
            </a:lvl1pPr>
          </a:lstStyle>
          <a:p>
            <a:pPr>
              <a:defRPr/>
            </a:pPr>
            <a:fld id="{B8FC034E-7EBC-45F9-8624-114953E0A1E1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45" tIns="47723" rIns="95445" bIns="477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429" y="4861318"/>
            <a:ext cx="5680444" cy="4606152"/>
          </a:xfrm>
          <a:prstGeom prst="rect">
            <a:avLst/>
          </a:prstGeom>
        </p:spPr>
        <p:txBody>
          <a:bodyPr vert="horz" lIns="95445" tIns="47723" rIns="95445" bIns="477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0989"/>
            <a:ext cx="3076977" cy="511977"/>
          </a:xfrm>
          <a:prstGeom prst="rect">
            <a:avLst/>
          </a:prstGeom>
        </p:spPr>
        <p:txBody>
          <a:bodyPr vert="horz" lIns="95445" tIns="47723" rIns="95445" bIns="4772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650" y="9720989"/>
            <a:ext cx="3076976" cy="511977"/>
          </a:xfrm>
          <a:prstGeom prst="rect">
            <a:avLst/>
          </a:prstGeom>
        </p:spPr>
        <p:txBody>
          <a:bodyPr vert="horz" lIns="95445" tIns="47723" rIns="95445" bIns="47723" rtlCol="0" anchor="b"/>
          <a:lstStyle>
            <a:lvl1pPr algn="r">
              <a:defRPr sz="1300"/>
            </a:lvl1pPr>
          </a:lstStyle>
          <a:p>
            <a:pPr>
              <a:defRPr/>
            </a:pPr>
            <a:fld id="{1A16F45C-92FA-4327-9DC4-3F1C161BD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DD8B9A-DAF3-4ABC-8F48-BED9B5F07BF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B8F1-E10A-48BB-B54A-D8168033B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9F09E-ABAF-40E2-9297-0C165C68E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DC988-D760-4160-9CDB-8E44759BA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8985C-E037-4663-8162-9E58A6D7D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3DC73-B4CB-4882-AA19-9F819B29A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9B7F-6037-402C-8184-4AF63EC4D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93B77-1E1E-481F-ADEC-6F218301A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18845-95E7-4F31-BCC2-EC82B84EF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101A1-2844-4E21-9248-1ABA32A59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318F7-B9A3-4979-ACCF-2E208CF7E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D13E7-3E74-45EB-AD8D-FF8508194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4F3D-4D17-4CF7-8CB2-917378E98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3C90-800D-4112-97A3-5067BA246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0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0CDEB3BF-9556-451E-8AC6-3D1DE9140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4" Type="http://schemas.openxmlformats.org/officeDocument/2006/relationships/hyperlink" Target="Generic%20Drug%20Song.mp4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hyperlink" Target="Explaining%20Bioequivalence_%20Making%20the%20Complex%20Understandable%20in%20Pharma%20Cases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3297238"/>
          </a:xfrm>
        </p:spPr>
        <p:txBody>
          <a:bodyPr/>
          <a:lstStyle/>
          <a:p>
            <a:endParaRPr lang="en-US" sz="4400">
              <a:solidFill>
                <a:srgbClr val="FF0000"/>
              </a:solidFill>
            </a:endParaRPr>
          </a:p>
          <a:p>
            <a:endParaRPr lang="en-US" sz="4400">
              <a:solidFill>
                <a:srgbClr val="FF0000"/>
              </a:solidFill>
            </a:endParaRPr>
          </a:p>
          <a:p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IVIV CORRELATION </a:t>
            </a:r>
          </a:p>
          <a:p>
            <a:pPr algn="ctr">
              <a:defRPr/>
            </a:pPr>
            <a:r>
              <a:rPr lang="it-IT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>
              <a:defRPr/>
            </a:pPr>
            <a:r>
              <a:rPr lang="it-IT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BIOEQUIVALENCE STUDY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F42A240-7A0E-DB95-11F7-71D585407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895355"/>
              </p:ext>
            </p:extLst>
          </p:nvPr>
        </p:nvGraphicFramePr>
        <p:xfrm>
          <a:off x="1" y="4154984"/>
          <a:ext cx="9144000" cy="269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429680" imgH="3133800" progId="PBrush">
                  <p:embed/>
                </p:oleObj>
              </mc:Choice>
              <mc:Fallback>
                <p:oleObj name="Bitmap Image" r:id="rId2" imgW="7429680" imgH="3133800" progId="PBrush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B9F550A-CF75-6F15-5759-6ADC89F23A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" y="4154984"/>
                        <a:ext cx="9144000" cy="2699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</a:rPr>
              <a:t>Key goal in development of dosage form is good understanding of in vitro and in vivo performance of dosage form.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en-US" sz="28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</a:rPr>
              <a:t>Formulation optimization requires altering some parameters bioavailability  studies.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en-US" sz="28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</a:rPr>
              <a:t>Avoid to delay in marketing, added in time and cost.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en-US" sz="28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</a:rPr>
              <a:t>Regulatory guidance developed to minimize the additional bioavailability studies. 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3810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0000FF"/>
                </a:solidFill>
                <a:ea typeface="+mj-ea"/>
                <a:cs typeface="Times New Roman" pitchFamily="18" charset="0"/>
              </a:rPr>
              <a:t>PURPOSE OF IVIVC</a:t>
            </a:r>
            <a:endParaRPr lang="en-US" sz="3200" dirty="0">
              <a:solidFill>
                <a:sysClr val="windowText" lastClr="0000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675"/>
            <a:ext cx="8229600" cy="51403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800">
                <a:latin typeface="Times New Roman" pitchFamily="18" charset="0"/>
              </a:rPr>
              <a:t>The guidance is referred as </a:t>
            </a:r>
            <a:r>
              <a:rPr lang="en-US" sz="2800" i="1">
                <a:latin typeface="Times New Roman" pitchFamily="18" charset="0"/>
              </a:rPr>
              <a:t>in vitro</a:t>
            </a:r>
            <a:r>
              <a:rPr lang="en-US" sz="2800">
                <a:latin typeface="Times New Roman" pitchFamily="18" charset="0"/>
              </a:rPr>
              <a:t> </a:t>
            </a:r>
            <a:r>
              <a:rPr lang="en-US" sz="2800" i="1">
                <a:latin typeface="Times New Roman" pitchFamily="18" charset="0"/>
              </a:rPr>
              <a:t>in vivo    </a:t>
            </a:r>
            <a:r>
              <a:rPr lang="en-US" sz="2800">
                <a:latin typeface="Times New Roman" pitchFamily="18" charset="0"/>
              </a:rPr>
              <a:t>correlation.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80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800">
                <a:latin typeface="Times New Roman" pitchFamily="18" charset="0"/>
              </a:rPr>
              <a:t>Surrogate for in vivo bioavailability study.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80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800">
                <a:latin typeface="Times New Roman" pitchFamily="18" charset="0"/>
              </a:rPr>
              <a:t>Optimization of manufacture process and       Economic condition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4267200" cy="68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600" b="1">
                <a:latin typeface="Times New Roman" pitchFamily="18" charset="0"/>
              </a:rPr>
              <a:t>IMPORTANCE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100000"/>
              </a:spcAft>
            </a:pPr>
            <a:r>
              <a:rPr lang="en-US" sz="2800" dirty="0">
                <a:latin typeface="Times New Roman" pitchFamily="18" charset="0"/>
              </a:rPr>
              <a:t>Serves as a surrogate of in vivo and assist in supporting </a:t>
            </a:r>
            <a:r>
              <a:rPr lang="en-US" sz="2800" b="1" dirty="0" err="1">
                <a:latin typeface="Times New Roman" pitchFamily="18" charset="0"/>
              </a:rPr>
              <a:t>biowaivers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Aft>
                <a:spcPct val="100000"/>
              </a:spcAft>
            </a:pPr>
            <a:r>
              <a:rPr lang="en-US" sz="2800" dirty="0">
                <a:latin typeface="Times New Roman" pitchFamily="18" charset="0"/>
              </a:rPr>
              <a:t>Validates the use of dissolution methods and specification.</a:t>
            </a:r>
          </a:p>
          <a:p>
            <a:pPr eaLnBrk="1" hangingPunct="1">
              <a:lnSpc>
                <a:spcPct val="80000"/>
              </a:lnSpc>
              <a:spcAft>
                <a:spcPct val="100000"/>
              </a:spcAft>
            </a:pPr>
            <a:r>
              <a:rPr lang="en-US" sz="2800" dirty="0">
                <a:latin typeface="Times New Roman" pitchFamily="18" charset="0"/>
              </a:rPr>
              <a:t>Assist in QC during mfg and selecting the appropriate formulation.</a:t>
            </a:r>
          </a:p>
          <a:p>
            <a:pPr eaLnBrk="1" hangingPunct="1">
              <a:lnSpc>
                <a:spcPct val="80000"/>
              </a:lnSpc>
              <a:spcAft>
                <a:spcPct val="100000"/>
              </a:spcAft>
            </a:pPr>
            <a:r>
              <a:rPr lang="en-US" sz="2800" dirty="0">
                <a:latin typeface="Times New Roman" pitchFamily="18" charset="0"/>
              </a:rPr>
              <a:t>Batch to batch consistency in physiological performance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810000" y="228600"/>
            <a:ext cx="504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Aft>
                <a:spcPct val="100000"/>
              </a:spcAft>
            </a:pPr>
            <a:r>
              <a:rPr lang="en-US" sz="2000" b="1"/>
              <a:t>1,4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2">
            <a:lum bright="-30000" contrast="30000"/>
          </a:blip>
          <a:srcRect/>
          <a:stretch>
            <a:fillRect/>
          </a:stretch>
        </p:blipFill>
        <p:spPr bwMode="auto">
          <a:xfrm>
            <a:off x="228600" y="4038600"/>
            <a:ext cx="40354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Levels of IVIVC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4343400" cy="31242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Level A –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point-point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corelation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b/w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in vivo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%drug absorbed, then compare with %dissolved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in vitro</a:t>
            </a:r>
          </a:p>
          <a:p>
            <a:pPr eaLnBrk="1" hangingPunct="1"/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Level 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Statistical moments; MRT or MDT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in vivo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vs. MDT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in vitro</a:t>
            </a:r>
          </a:p>
          <a:p>
            <a:pPr eaLnBrk="1" hangingPunct="1"/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Level C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 single point; PK parameter vs. %dissolved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lum bright="-30000" contrast="30000"/>
          </a:blip>
          <a:srcRect/>
          <a:stretch>
            <a:fillRect/>
          </a:stretch>
        </p:blipFill>
        <p:spPr bwMode="auto">
          <a:xfrm>
            <a:off x="4572000" y="609600"/>
            <a:ext cx="422069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6248400" y="7620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latin typeface="Calibri" pitchFamily="34" charset="0"/>
              </a:rPr>
              <a:t>Level  A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1600200" y="4191000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latin typeface="Calibri" pitchFamily="34" charset="0"/>
              </a:rPr>
              <a:t>Level  B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6096000" y="41910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Level A</a:t>
            </a:r>
          </a:p>
        </p:txBody>
      </p:sp>
      <p:pic>
        <p:nvPicPr>
          <p:cNvPr id="23561" name="Picture 4"/>
          <p:cNvPicPr>
            <a:picLocks noChangeAspect="1" noChangeArrowheads="1"/>
          </p:cNvPicPr>
          <p:nvPr/>
        </p:nvPicPr>
        <p:blipFill>
          <a:blip r:embed="rId4">
            <a:lum bright="-30000" contrast="30000"/>
          </a:blip>
          <a:srcRect/>
          <a:stretch>
            <a:fillRect/>
          </a:stretch>
        </p:blipFill>
        <p:spPr bwMode="auto">
          <a:xfrm>
            <a:off x="4572000" y="3657600"/>
            <a:ext cx="411480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6172200" y="3657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latin typeface="Calibri" pitchFamily="34" charset="0"/>
              </a:rPr>
              <a:t>Level  C</a:t>
            </a:r>
          </a:p>
        </p:txBody>
      </p:sp>
      <p:sp>
        <p:nvSpPr>
          <p:cNvPr id="23563" name="TextBox 11"/>
          <p:cNvSpPr txBox="1">
            <a:spLocks noChangeArrowheads="1"/>
          </p:cNvSpPr>
          <p:nvPr/>
        </p:nvSpPr>
        <p:spPr bwMode="auto">
          <a:xfrm>
            <a:off x="4038600" y="6477000"/>
            <a:ext cx="487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400">
                <a:cs typeface="Times New Roman" pitchFamily="18" charset="0"/>
              </a:rPr>
              <a:t>Malinowski and Marroum, Encyclopedia of Contr. Drug Deliv.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0"/>
            <a:ext cx="87947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228600"/>
            <a:ext cx="91344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71800" y="3198167"/>
            <a:ext cx="209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LINK MODEL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1066800"/>
            <a:ext cx="868045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304800"/>
            <a:ext cx="8686800" cy="6553200"/>
          </a:xfr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8382000" y="381000"/>
            <a:ext cx="5699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rgbClr val="FFC000"/>
                </a:solidFill>
              </a:rPr>
              <a:t>1,4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68" name="Group 144"/>
          <p:cNvGraphicFramePr>
            <a:graphicFrameLocks noGrp="1"/>
          </p:cNvGraphicFramePr>
          <p:nvPr>
            <p:ph/>
          </p:nvPr>
        </p:nvGraphicFramePr>
        <p:xfrm>
          <a:off x="762000" y="989013"/>
          <a:ext cx="7797800" cy="5760213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SOLUBILITY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PERMABILITY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IVIVC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&amp; Site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Independent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and site independent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 A expected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&amp; site Independent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Dependent on site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 C expected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&amp; site Independent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and site independent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 A expected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&amp; site independent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Dependent on site narrow abs. window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IVIVC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variables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variables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IVIVC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Vb: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variables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variables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 A expected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716" name="Rectangle 102"/>
          <p:cNvSpPr>
            <a:spLocks noChangeArrowheads="1"/>
          </p:cNvSpPr>
          <p:nvPr/>
        </p:nvSpPr>
        <p:spPr bwMode="auto">
          <a:xfrm>
            <a:off x="533400" y="0"/>
            <a:ext cx="769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Biopharmaceutics Drug Classification</a:t>
            </a:r>
          </a:p>
          <a:p>
            <a:r>
              <a:rPr lang="en-US" sz="2800" b="1">
                <a:solidFill>
                  <a:schemeClr val="tx2"/>
                </a:solidFill>
              </a:rPr>
              <a:t>for Extended Release Drug Products.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Generation of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In-Vitro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Release Profile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USP apparatus 1 (basket, 100 rpm) or 2 (paddle, 50&amp;75 rpm)</a:t>
            </a:r>
          </a:p>
          <a:p>
            <a:pPr eaLnBrk="1" hangingPunct="1">
              <a:lnSpc>
                <a:spcPct val="17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Aqueous dissolution medium, 900 ml</a:t>
            </a:r>
          </a:p>
          <a:p>
            <a:pPr lvl="1" eaLnBrk="1" hangingPunct="1">
              <a:lnSpc>
                <a:spcPct val="17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pH 1-1.5, 4-4.5, 6-6.5 &amp; 7-7.5 at 37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lvl="1" eaLnBrk="1" hangingPunct="1">
              <a:lnSpc>
                <a:spcPct val="17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 surfactant may be required (For low solubility drugs)</a:t>
            </a:r>
          </a:p>
          <a:p>
            <a:pPr eaLnBrk="1" hangingPunct="1">
              <a:lnSpc>
                <a:spcPct val="170000"/>
              </a:lnSpc>
            </a:pPr>
            <a:r>
              <a:rPr lang="en-US" sz="2000" i="1">
                <a:latin typeface="Times New Roman" pitchFamily="18" charset="0"/>
                <a:cs typeface="Times New Roman" pitchFamily="18" charset="0"/>
              </a:rPr>
              <a:t>In-vitro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food effect</a:t>
            </a:r>
          </a:p>
          <a:p>
            <a:pPr lvl="1" eaLnBrk="1" hangingPunct="1">
              <a:lnSpc>
                <a:spcPct val="17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Rotating dialysis cell method</a:t>
            </a:r>
          </a:p>
          <a:p>
            <a:pPr lvl="1" eaLnBrk="1" hangingPunct="1">
              <a:lnSpc>
                <a:spcPct val="17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Effects of oils, enzymes and pH</a:t>
            </a:r>
          </a:p>
          <a:p>
            <a:pPr lvl="1" eaLnBrk="1" hangingPunct="1">
              <a:lnSpc>
                <a:spcPct val="170000"/>
              </a:lnSpc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419600" cy="68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400" b="1" u="sng"/>
              <a:t> DEFINITIONS </a:t>
            </a:r>
            <a:br>
              <a:rPr lang="en-US" sz="3400" b="1" u="sng"/>
            </a:br>
            <a:endParaRPr lang="en-US" sz="3400" b="1" u="sng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u="sng" dirty="0">
                <a:latin typeface="Times New Roman" pitchFamily="18" charset="0"/>
              </a:rPr>
              <a:t>USP</a:t>
            </a:r>
            <a:r>
              <a:rPr lang="en-US" sz="2800" u="sng" dirty="0">
                <a:latin typeface="Times New Roman" pitchFamily="18" charset="0"/>
              </a:rPr>
              <a:t> definition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    “The establishment of rational relationship b/w a biological property or a parameter derived from a biological property produced by a dosage form and physicochemical property of same dosage form”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u="sng" dirty="0">
                <a:latin typeface="Times New Roman" pitchFamily="18" charset="0"/>
              </a:rPr>
              <a:t>FDA</a:t>
            </a:r>
            <a:r>
              <a:rPr lang="en-US" sz="2800" u="sng" dirty="0">
                <a:latin typeface="Times New Roman" pitchFamily="18" charset="0"/>
              </a:rPr>
              <a:t> definition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    “It is predictive mathematical model describing the relationship b/w </a:t>
            </a:r>
            <a:r>
              <a:rPr lang="en-US" sz="2800" i="1" dirty="0">
                <a:latin typeface="Times New Roman" pitchFamily="18" charset="0"/>
              </a:rPr>
              <a:t>in-vitro </a:t>
            </a:r>
            <a:r>
              <a:rPr lang="en-US" sz="2800" dirty="0">
                <a:latin typeface="Times New Roman" pitchFamily="18" charset="0"/>
              </a:rPr>
              <a:t>property of dosage form and a relevant </a:t>
            </a:r>
            <a:r>
              <a:rPr lang="en-US" sz="2800" i="1" dirty="0">
                <a:latin typeface="Times New Roman" pitchFamily="18" charset="0"/>
              </a:rPr>
              <a:t>in-vivo </a:t>
            </a:r>
            <a:r>
              <a:rPr lang="en-US" sz="2800" dirty="0">
                <a:latin typeface="Times New Roman" pitchFamily="18" charset="0"/>
              </a:rPr>
              <a:t>response”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733800" y="152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b="1"/>
              <a:t>3,4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>
          <a:xfrm>
            <a:off x="304800" y="381000"/>
            <a:ext cx="8229600" cy="6172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In vitro dissolution:</a:t>
            </a:r>
          </a:p>
          <a:p>
            <a:pPr eaLnBrk="1" hangingPunct="1"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</a:rPr>
              <a:t>Compendial method (justify other method)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CA" sz="2000" dirty="0">
                <a:latin typeface="Times New Roman" pitchFamily="18" charset="0"/>
              </a:rPr>
              <a:t>The dissolution profiles of at least 12 individual dosage units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CA" sz="2000" dirty="0">
                <a:latin typeface="Times New Roman" pitchFamily="18" charset="0"/>
              </a:rPr>
              <a:t>from each lot should be determined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</a:rPr>
              <a:t>difference factor f1, similarity factor f2</a:t>
            </a:r>
            <a:endParaRPr lang="en-CA" sz="2000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>
          <a:xfrm>
            <a:off x="533400" y="533400"/>
            <a:ext cx="8229600" cy="5668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</a:rPr>
              <a:t>In vivo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absorption  (Bioavailability studies)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CA" sz="2000" dirty="0">
                <a:latin typeface="Times New Roman" pitchFamily="18" charset="0"/>
              </a:rPr>
              <a:t>Number of subjects : 6 to 36.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CA" sz="2000" dirty="0">
                <a:latin typeface="Times New Roman" pitchFamily="18" charset="0"/>
              </a:rPr>
              <a:t>Crossover studies are preferred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</a:rPr>
              <a:t>formulations with different release rates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</a:rPr>
              <a:t>same moiety as measured in vitro</a:t>
            </a:r>
            <a:endParaRPr lang="en-CA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</a:rPr>
              <a:t>Washout period of at least five half-lives.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</a:rPr>
              <a:t>BA assessed from Plasma or urine data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</a:rPr>
              <a:t>AUC, </a:t>
            </a:r>
            <a:r>
              <a:rPr lang="en-US" sz="2000" dirty="0" err="1">
                <a:latin typeface="Times New Roman" pitchFamily="18" charset="0"/>
              </a:rPr>
              <a:t>Cmax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Tmax</a:t>
            </a:r>
            <a:endParaRPr lang="en-US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 i="1" dirty="0">
                <a:latin typeface="Times New Roman" pitchFamily="18" charset="0"/>
              </a:rPr>
              <a:t>In vivo  </a:t>
            </a:r>
            <a:r>
              <a:rPr lang="en-US" sz="2000" dirty="0">
                <a:latin typeface="Times New Roman" pitchFamily="18" charset="0"/>
              </a:rPr>
              <a:t>absorption- Wagner-Nelson, Loo-</a:t>
            </a:r>
            <a:r>
              <a:rPr lang="en-US" sz="2000" dirty="0" err="1">
                <a:latin typeface="Times New Roman" pitchFamily="18" charset="0"/>
              </a:rPr>
              <a:t>Riegelman</a:t>
            </a:r>
            <a:r>
              <a:rPr lang="en-US" sz="2000" dirty="0">
                <a:latin typeface="Times New Roman" pitchFamily="18" charset="0"/>
              </a:rPr>
              <a:t>, and numerical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</a:rPr>
              <a:t>      convolution methods.</a:t>
            </a:r>
          </a:p>
          <a:p>
            <a:pPr eaLnBrk="1" hangingPunct="1"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Generation of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In-Vivo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Release Profile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609600" y="1524000"/>
            <a:ext cx="8229600" cy="4530725"/>
          </a:xfrm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Compartmental Models</a:t>
            </a:r>
          </a:p>
          <a:p>
            <a:pPr lvl="1" eaLnBrk="1" hangingPunct="1">
              <a:lnSpc>
                <a:spcPct val="17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Wagner-Nelson</a:t>
            </a:r>
          </a:p>
          <a:p>
            <a:pPr lvl="1" eaLnBrk="1" hangingPunct="1">
              <a:lnSpc>
                <a:spcPct val="17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Loo-Riegelman	</a:t>
            </a:r>
          </a:p>
          <a:p>
            <a:pPr eaLnBrk="1" hangingPunct="1">
              <a:lnSpc>
                <a:spcPct val="17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Linear Systems Models</a:t>
            </a:r>
          </a:p>
          <a:p>
            <a:pPr lvl="1" eaLnBrk="1" hangingPunct="1">
              <a:lnSpc>
                <a:spcPct val="17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Deconvolution</a:t>
            </a:r>
          </a:p>
          <a:p>
            <a:pPr lvl="1" eaLnBrk="1" hangingPunct="1">
              <a:lnSpc>
                <a:spcPct val="17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Convolution</a:t>
            </a:r>
          </a:p>
          <a:p>
            <a:pPr eaLnBrk="1" hangingPunct="1">
              <a:lnSpc>
                <a:spcPct val="17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Mathematically they all yield the same result</a:t>
            </a:r>
          </a:p>
        </p:txBody>
      </p:sp>
    </p:spTree>
  </p:cSld>
  <p:clrMapOvr>
    <a:masterClrMapping/>
  </p:clrMapOvr>
  <p:transition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457200" y="609600"/>
            <a:ext cx="807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/>
              <a:t>First step:</a:t>
            </a:r>
          </a:p>
          <a:p>
            <a:pPr eaLnBrk="1" hangingPunct="1"/>
            <a:r>
              <a:rPr lang="en-US" sz="2000" b="1"/>
              <a:t>Calculation of </a:t>
            </a:r>
            <a:r>
              <a:rPr lang="en-US" sz="2000" b="1" i="1"/>
              <a:t>in vivo release profiles from plasma concentrations of an</a:t>
            </a:r>
          </a:p>
          <a:p>
            <a:pPr eaLnBrk="1" hangingPunct="1"/>
            <a:r>
              <a:rPr lang="en-US" sz="2000" b="1"/>
              <a:t>oral solution and different formulations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133600"/>
            <a:ext cx="4400550" cy="3733800"/>
          </a:xfrm>
          <a:noFill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419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304800" y="609600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/>
              <a:t>Second step:</a:t>
            </a:r>
          </a:p>
          <a:p>
            <a:pPr eaLnBrk="1" hangingPunct="1"/>
            <a:r>
              <a:rPr lang="en-US" sz="2000"/>
              <a:t>Comparison of calculated </a:t>
            </a:r>
            <a:r>
              <a:rPr lang="en-US" sz="2000" i="1"/>
              <a:t>in vivo release with in vitro release data for </a:t>
            </a:r>
            <a:r>
              <a:rPr lang="en-US" sz="2000"/>
              <a:t>the same formulations and establishment of a quantitative correlation  model using a linear or non-linear regression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42576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36220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78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86000" y="609600"/>
            <a:ext cx="3538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IVIVC   MODELS</a:t>
            </a:r>
            <a:r>
              <a:rPr lang="en-US" sz="28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en-US" sz="28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153400" cy="381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		IVIVC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DEVELOPMENT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6867" name="Picture 2" descr="ss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62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6225"/>
            <a:ext cx="9144000" cy="39687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CA" sz="2000" b="1">
                <a:solidFill>
                  <a:srgbClr val="0000FF"/>
                </a:solidFill>
                <a:latin typeface="Times New Roman" pitchFamily="18" charset="0"/>
              </a:rPr>
              <a:t>IVIVC  in the product development process for extended-release products</a:t>
            </a:r>
            <a:endParaRPr lang="en-US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7891" name="Content Placeholder 4" descr="http://www.ualberta.ca/~csps/JPPS9_2/Jaber_Emami/MS_190_clip_image001.gif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838200"/>
            <a:ext cx="5905500" cy="5281613"/>
          </a:xfrm>
        </p:spPr>
      </p:pic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2819400" y="6303963"/>
            <a:ext cx="5867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CA" sz="1200" b="1"/>
              <a:t>J.Emami, J Pharm Pharmaceut Sci (www.cspscanada.org) 9(2):169-189, 2006</a:t>
            </a:r>
            <a:endParaRPr lang="en-US" sz="1200" b="1"/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IVIVC Model Predictability (Validation) 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556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971800"/>
            <a:ext cx="563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914400" y="1371600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FF"/>
                </a:solidFill>
              </a:rPr>
              <a:t>For Cmax</a:t>
            </a:r>
            <a:r>
              <a:rPr lang="en-US"/>
              <a:t>:</a:t>
            </a:r>
          </a:p>
        </p:txBody>
      </p:sp>
      <p:sp>
        <p:nvSpPr>
          <p:cNvPr id="38918" name="Rectangle 12"/>
          <p:cNvSpPr>
            <a:spLocks noChangeArrowheads="1"/>
          </p:cNvSpPr>
          <p:nvPr/>
        </p:nvSpPr>
        <p:spPr bwMode="auto">
          <a:xfrm>
            <a:off x="838200" y="27432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FF"/>
                </a:solidFill>
              </a:rPr>
              <a:t>For AUC</a:t>
            </a:r>
            <a:r>
              <a:rPr lang="en-US" b="1"/>
              <a:t>:</a:t>
            </a:r>
            <a:endParaRPr lang="en-US"/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1295400" y="4724400"/>
            <a:ext cx="6858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en-US" sz="2000" b="1">
                <a:ea typeface="Calibri" pitchFamily="34" charset="0"/>
                <a:cs typeface="Times New Roman" pitchFamily="18" charset="0"/>
              </a:rPr>
              <a:t>Acceptance criteria</a:t>
            </a:r>
            <a:r>
              <a:rPr lang="en-US" sz="2000">
                <a:ea typeface="Calibri" pitchFamily="34" charset="0"/>
                <a:cs typeface="Times New Roman" pitchFamily="18" charset="0"/>
              </a:rPr>
              <a:t>:  According to FDA guidance</a:t>
            </a:r>
          </a:p>
          <a:p>
            <a:pPr algn="just">
              <a:tabLst>
                <a:tab pos="228600" algn="l"/>
              </a:tabLst>
            </a:pPr>
            <a:endParaRPr lang="en-US" sz="2000">
              <a:ea typeface="Calibri" pitchFamily="34" charset="0"/>
              <a:cs typeface="Times New Roman" pitchFamily="18" charset="0"/>
            </a:endParaRPr>
          </a:p>
          <a:p>
            <a:pPr algn="just">
              <a:buFontTx/>
              <a:buChar char="•"/>
              <a:tabLst>
                <a:tab pos="228600" algn="l"/>
              </a:tabLst>
            </a:pPr>
            <a:r>
              <a:rPr lang="en-US" sz="2000">
                <a:ea typeface="Calibri" pitchFamily="34" charset="0"/>
                <a:cs typeface="Times New Roman" pitchFamily="18" charset="0"/>
              </a:rPr>
              <a:t> ≤15% for absolute prediction error (%P.E.) of each formulation.</a:t>
            </a:r>
          </a:p>
          <a:p>
            <a:pPr algn="just">
              <a:buFontTx/>
              <a:buChar char="•"/>
              <a:tabLst>
                <a:tab pos="228600" algn="l"/>
              </a:tabLst>
            </a:pPr>
            <a:r>
              <a:rPr lang="en-US" sz="2000">
                <a:ea typeface="Calibri" pitchFamily="34" charset="0"/>
                <a:cs typeface="Times New Roman" pitchFamily="18" charset="0"/>
              </a:rPr>
              <a:t> ≤ 10% for mean absolute prediction error (%P.E.)</a:t>
            </a:r>
          </a:p>
        </p:txBody>
      </p:sp>
    </p:spTree>
  </p:cSld>
  <p:clrMapOvr>
    <a:masterClrMapping/>
  </p:clrMapOvr>
  <p:transition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10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Design &amp; Evaluation of Bioequivalence Studies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304800" y="2057400"/>
            <a:ext cx="8534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cs typeface="Times New Roman" pitchFamily="18" charset="0"/>
              </a:rPr>
              <a:t>This studies are performed to </a:t>
            </a:r>
            <a:r>
              <a:rPr lang="en-US" sz="3600" u="sng" dirty="0">
                <a:solidFill>
                  <a:srgbClr val="0070C0"/>
                </a:solidFill>
                <a:cs typeface="Times New Roman" pitchFamily="18" charset="0"/>
              </a:rPr>
              <a:t>compare</a:t>
            </a:r>
            <a:r>
              <a:rPr lang="en-US" sz="3600" dirty="0">
                <a:cs typeface="Times New Roman" pitchFamily="18" charset="0"/>
              </a:rPr>
              <a:t> the </a:t>
            </a:r>
            <a:r>
              <a:rPr lang="en-US" sz="3600" u="sng" dirty="0">
                <a:solidFill>
                  <a:srgbClr val="0070C0"/>
                </a:solidFill>
                <a:cs typeface="Times New Roman" pitchFamily="18" charset="0"/>
              </a:rPr>
              <a:t>generic drug product to the brand-name </a:t>
            </a:r>
            <a:r>
              <a:rPr lang="en-US" sz="3600" dirty="0">
                <a:cs typeface="Times New Roman" pitchFamily="18" charset="0"/>
              </a:rPr>
              <a:t>product. </a:t>
            </a:r>
          </a:p>
          <a:p>
            <a:pPr algn="just"/>
            <a:endParaRPr lang="en-US" sz="3600" dirty="0">
              <a:cs typeface="Times New Roman" pitchFamily="18" charset="0"/>
            </a:endParaRPr>
          </a:p>
          <a:p>
            <a:pPr algn="just"/>
            <a:r>
              <a:rPr lang="en-US" sz="3600" dirty="0">
                <a:cs typeface="Times New Roman" pitchFamily="18" charset="0"/>
              </a:rPr>
              <a:t>Statistical techniques should be of sufficient sensitivity to detect differences in rate &amp; extent of absorption.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72200"/>
            <a:ext cx="457200" cy="457200"/>
          </a:xfrm>
        </p:spPr>
        <p:txBody>
          <a:bodyPr/>
          <a:lstStyle/>
          <a:p>
            <a:pPr>
              <a:defRPr/>
            </a:pPr>
            <a:fld id="{6613B233-B63F-42D6-8B14-E0DD2FB55FD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371600"/>
            <a:ext cx="8115300" cy="454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46718"/>
          <a:ext cx="9144000" cy="681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6095238" imgH="4571429" progId="">
                  <p:embed/>
                </p:oleObj>
              </mc:Choice>
              <mc:Fallback>
                <p:oleObj name="Photo Editor Photo" r:id="rId2" imgW="6095238" imgH="457142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718"/>
                        <a:ext cx="9144000" cy="6811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-344884"/>
          <a:ext cx="9144000" cy="7431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6095238" imgH="4571429" progId="">
                  <p:embed/>
                </p:oleObj>
              </mc:Choice>
              <mc:Fallback>
                <p:oleObj name="Photo Editor Photo" r:id="rId2" imgW="6095238" imgH="457142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44884"/>
                        <a:ext cx="9144000" cy="74314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-2209800" y="685800"/>
          <a:ext cx="128778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6095238" imgH="4571429" progId="">
                  <p:embed/>
                </p:oleObj>
              </mc:Choice>
              <mc:Fallback>
                <p:oleObj name="Photo Editor Photo" r:id="rId2" imgW="6095238" imgH="457142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09800" y="685800"/>
                        <a:ext cx="12877800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hlinkClick r:id="rId4" action="ppaction://hlinkfile"/>
          </p:cNvPr>
          <p:cNvSpPr txBox="1"/>
          <p:nvPr/>
        </p:nvSpPr>
        <p:spPr>
          <a:xfrm>
            <a:off x="533400" y="152400"/>
            <a:ext cx="2606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4" action="ppaction://hlinkfile"/>
              </a:rPr>
              <a:t>GENERIC DRUG</a:t>
            </a:r>
            <a:endParaRPr lang="en-US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4343400" cy="7921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410200"/>
          </a:xfrm>
        </p:spPr>
        <p:txBody>
          <a:bodyPr/>
          <a:lstStyle/>
          <a:p>
            <a:pPr marL="609600" indent="-609600" algn="just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Brahmankar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D.M. ,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Jaiswal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S.B.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Biopharamaceutics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pharmacokinetics” ;A Treatise ,2nd ed. ,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Vallabh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Prakashan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p. 332-336.</a:t>
            </a:r>
          </a:p>
          <a:p>
            <a:pPr marL="609600" indent="-609600" algn="just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Tipnis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H.P. ,Bajaj A. “Principle and application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Biopharamaceutics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pharmacokinetics” ,1st ed., Carrier Publication ,p. 332-350.</a:t>
            </a:r>
          </a:p>
          <a:p>
            <a:pPr marL="609600" indent="-609600" algn="just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Shargel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L. ,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-Pong S. ,Andrew  B.C. Yu. “Applied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Biopharamaceutics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pharmacokinetics”  ,5th ed. ,Mc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Graw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Hill company ,p.434-436.</a:t>
            </a:r>
          </a:p>
          <a:p>
            <a:pPr marL="609600" indent="-609600" algn="just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Amitava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Ghosh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“A Review Journal of Pharmacy Research” vol-2 2009 p. 1255-1260. </a:t>
            </a:r>
          </a:p>
          <a:p>
            <a:pPr marL="609600" indent="-609600" algn="just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www.Google.com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38003">
            <a:off x="457200" y="609600"/>
            <a:ext cx="8229600" cy="5562917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30722" name="Picture 2" descr="https://encrypted-tbn0.gstatic.com/images?q=tbn:ANd9GcQmpraz5kdeAVaT-LscGAr0ppsd5CgA0XGNf_YV-W4Y0FSv0x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81200"/>
            <a:ext cx="4844666" cy="3114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27100" y="1524000"/>
          <a:ext cx="7289800" cy="485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6095238" imgH="4571429" progId="">
                  <p:embed/>
                </p:oleObj>
              </mc:Choice>
              <mc:Fallback>
                <p:oleObj name="Photo Editor Photo" r:id="rId2" imgW="6095238" imgH="457142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524000"/>
                        <a:ext cx="7289800" cy="485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838200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4" action="ppaction://hlinkfile"/>
              </a:rPr>
              <a:t>Examples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0"/>
            <a:ext cx="8686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equivalence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04800" y="1828800"/>
            <a:ext cx="8458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sz="3600" b="1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b="1" u="sng">
                <a:cs typeface="Times New Roman" pitchFamily="18" charset="0"/>
              </a:rPr>
              <a:t>Chemical equivalence</a:t>
            </a:r>
          </a:p>
          <a:p>
            <a:r>
              <a:rPr lang="en-US" sz="3600">
                <a:cs typeface="Times New Roman" pitchFamily="18" charset="0"/>
              </a:rPr>
              <a:t>                    	It indicates that two or more</a:t>
            </a:r>
          </a:p>
          <a:p>
            <a:r>
              <a:rPr lang="en-US" sz="3600">
                <a:cs typeface="Times New Roman" pitchFamily="18" charset="0"/>
              </a:rPr>
              <a:t> drug products contain the </a:t>
            </a:r>
            <a:r>
              <a:rPr lang="en-US" sz="3600" u="sng">
                <a:solidFill>
                  <a:srgbClr val="0070C0"/>
                </a:solidFill>
                <a:cs typeface="Times New Roman" pitchFamily="18" charset="0"/>
              </a:rPr>
              <a:t>same labeled</a:t>
            </a:r>
          </a:p>
          <a:p>
            <a:r>
              <a:rPr lang="en-US" sz="3600" u="sng">
                <a:solidFill>
                  <a:srgbClr val="0070C0"/>
                </a:solidFill>
                <a:cs typeface="Times New Roman" pitchFamily="18" charset="0"/>
              </a:rPr>
              <a:t> chemical substance </a:t>
            </a:r>
            <a:r>
              <a:rPr lang="en-US" sz="3600">
                <a:cs typeface="Times New Roman" pitchFamily="18" charset="0"/>
              </a:rPr>
              <a:t>as an active ingredient in same amount.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172200"/>
            <a:ext cx="457200" cy="457200"/>
          </a:xfrm>
        </p:spPr>
        <p:txBody>
          <a:bodyPr/>
          <a:lstStyle/>
          <a:p>
            <a:pPr>
              <a:defRPr/>
            </a:pPr>
            <a:fld id="{267EDEDF-2FBF-49E0-BF59-51638EDA80C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8839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u="sng" dirty="0">
                <a:cs typeface="Times New Roman" pitchFamily="18" charset="0"/>
              </a:rPr>
              <a:t>Pharmaceutics equivalence</a:t>
            </a:r>
          </a:p>
          <a:p>
            <a:r>
              <a:rPr lang="en-US" sz="3600" dirty="0">
                <a:cs typeface="Times New Roman" pitchFamily="18" charset="0"/>
              </a:rPr>
              <a:t>                            This term implies that two or more drug products are </a:t>
            </a:r>
            <a:r>
              <a:rPr lang="en-US" sz="3600" u="sng" dirty="0">
                <a:solidFill>
                  <a:srgbClr val="0070C0"/>
                </a:solidFill>
                <a:cs typeface="Times New Roman" pitchFamily="18" charset="0"/>
              </a:rPr>
              <a:t>identical in strength, quality, purity &amp; content uniformity and disintegration &amp; dissolution characteristics</a:t>
            </a:r>
            <a:r>
              <a:rPr lang="en-US" sz="3600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3600" dirty="0">
                <a:cs typeface="Times New Roman" pitchFamily="18" charset="0"/>
              </a:rPr>
              <a:t>they may however differ in containing different excipients.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457200" cy="457200"/>
          </a:xfrm>
        </p:spPr>
        <p:txBody>
          <a:bodyPr/>
          <a:lstStyle/>
          <a:p>
            <a:pPr>
              <a:defRPr/>
            </a:pPr>
            <a:fld id="{7643C12F-8356-4659-8B2C-59D327AEE63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95300" y="990600"/>
            <a:ext cx="8153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u="sng" dirty="0">
                <a:cs typeface="Times New Roman" pitchFamily="18" charset="0"/>
              </a:rPr>
              <a:t>Therapeutic equivalence</a:t>
            </a:r>
          </a:p>
          <a:p>
            <a:r>
              <a:rPr lang="en-US" sz="3600" dirty="0"/>
              <a:t>                      </a:t>
            </a:r>
            <a:r>
              <a:rPr lang="en-US" sz="3600" dirty="0">
                <a:cs typeface="Times New Roman" pitchFamily="18" charset="0"/>
              </a:rPr>
              <a:t>Two or more drug products that contain the same therapeutically active ingredient, </a:t>
            </a:r>
            <a:r>
              <a:rPr lang="en-US" sz="3600" u="sng" dirty="0">
                <a:solidFill>
                  <a:srgbClr val="0070C0"/>
                </a:solidFill>
                <a:cs typeface="Times New Roman" pitchFamily="18" charset="0"/>
              </a:rPr>
              <a:t>elicit identical pharmacological effects </a:t>
            </a:r>
            <a:r>
              <a:rPr lang="en-US" sz="3600" dirty="0">
                <a:cs typeface="Times New Roman" pitchFamily="18" charset="0"/>
              </a:rPr>
              <a:t>&amp; control the disease to the same extent.</a:t>
            </a:r>
          </a:p>
          <a:p>
            <a:endParaRPr lang="en-US" sz="3600" dirty="0">
              <a:cs typeface="Times New Roman" pitchFamily="18" charset="0"/>
            </a:endParaRPr>
          </a:p>
          <a:p>
            <a:endParaRPr lang="en-US" sz="3600" dirty="0"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172200"/>
            <a:ext cx="457200" cy="457200"/>
          </a:xfrm>
        </p:spPr>
        <p:txBody>
          <a:bodyPr/>
          <a:lstStyle/>
          <a:p>
            <a:pPr>
              <a:defRPr/>
            </a:pPr>
            <a:fld id="{F34B1724-E66B-4FD0-833F-E77C2CB3E32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00150"/>
            <a:ext cx="731361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20775" y="1630363"/>
            <a:ext cx="6664325" cy="4310062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0" b="1">
              <a:latin typeface="Century Gothic" pitchFamily="34" charset="0"/>
            </a:endParaRPr>
          </a:p>
          <a:p>
            <a:pPr marL="876300" lvl="1" indent="-342900">
              <a:lnSpc>
                <a:spcPct val="80000"/>
              </a:lnSpc>
              <a:buFont typeface="Wingdings" pitchFamily="2" charset="2"/>
              <a:buChar char="n"/>
            </a:pPr>
            <a:r>
              <a:rPr lang="en-US" sz="2400">
                <a:latin typeface="Century Gothic" pitchFamily="34" charset="0"/>
              </a:rPr>
              <a:t>Clinical Service Form to Final Market Form</a:t>
            </a:r>
          </a:p>
          <a:p>
            <a:pPr marL="876300" lvl="1" indent="-342900">
              <a:lnSpc>
                <a:spcPct val="80000"/>
              </a:lnSpc>
              <a:buFont typeface="Wingdings" pitchFamily="2" charset="2"/>
              <a:buChar char="n"/>
            </a:pPr>
            <a:endParaRPr lang="en-US" sz="2400">
              <a:latin typeface="Century Gothic" pitchFamily="34" charset="0"/>
            </a:endParaRPr>
          </a:p>
          <a:p>
            <a:pPr marL="876300" lvl="1" indent="-342900">
              <a:lnSpc>
                <a:spcPct val="80000"/>
              </a:lnSpc>
              <a:buFont typeface="Wingdings" pitchFamily="2" charset="2"/>
              <a:buChar char="n"/>
            </a:pPr>
            <a:r>
              <a:rPr lang="en-US" sz="2400">
                <a:latin typeface="Century Gothic" pitchFamily="34" charset="0"/>
              </a:rPr>
              <a:t>Change of formulations (capsules to tablet)</a:t>
            </a:r>
          </a:p>
          <a:p>
            <a:pPr marL="876300" lvl="1" indent="-342900">
              <a:lnSpc>
                <a:spcPct val="80000"/>
              </a:lnSpc>
              <a:buFont typeface="Wingdings" pitchFamily="2" charset="2"/>
              <a:buChar char="n"/>
            </a:pPr>
            <a:endParaRPr lang="en-US" sz="2400">
              <a:latin typeface="Century Gothic" pitchFamily="34" charset="0"/>
            </a:endParaRPr>
          </a:p>
          <a:p>
            <a:pPr marL="876300" lvl="1" indent="-342900">
              <a:lnSpc>
                <a:spcPct val="80000"/>
              </a:lnSpc>
              <a:buFont typeface="Wingdings" pitchFamily="2" charset="2"/>
              <a:buChar char="n"/>
            </a:pPr>
            <a:r>
              <a:rPr lang="en-US" sz="2400">
                <a:latin typeface="Century Gothic" pitchFamily="34" charset="0"/>
              </a:rPr>
              <a:t>Generic Formulations</a:t>
            </a:r>
          </a:p>
          <a:p>
            <a:pPr marL="876300" lvl="1" indent="-342900">
              <a:lnSpc>
                <a:spcPct val="80000"/>
              </a:lnSpc>
              <a:buFont typeface="Wingdings" pitchFamily="2" charset="2"/>
              <a:buChar char="n"/>
            </a:pPr>
            <a:endParaRPr lang="en-US" sz="2400">
              <a:latin typeface="Century Gothic" pitchFamily="34" charset="0"/>
            </a:endParaRPr>
          </a:p>
          <a:p>
            <a:pPr marL="876300" lvl="1" indent="-342900">
              <a:lnSpc>
                <a:spcPct val="80000"/>
              </a:lnSpc>
              <a:buFont typeface="Wingdings" pitchFamily="2" charset="2"/>
              <a:buChar char="n"/>
            </a:pPr>
            <a:r>
              <a:rPr lang="en-US" sz="2400">
                <a:latin typeface="Century Gothic" pitchFamily="34" charset="0"/>
              </a:rPr>
              <a:t>Change of Process or manufacturing site (some times)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96863" y="744538"/>
            <a:ext cx="83820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3200" b="1">
                <a:latin typeface="Century Gothic" pitchFamily="34" charset="0"/>
              </a:rPr>
              <a:t>When do we do BE studies 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690</TotalTime>
  <Words>961</Words>
  <Application>Microsoft Office PowerPoint</Application>
  <PresentationFormat>On-screen Show (4:3)</PresentationFormat>
  <Paragraphs>162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Century Gothic</vt:lpstr>
      <vt:lpstr>Times New Roman</vt:lpstr>
      <vt:lpstr>Wingdings</vt:lpstr>
      <vt:lpstr>Watermark</vt:lpstr>
      <vt:lpstr>Bitmap Image</vt:lpstr>
      <vt:lpstr>Photo Editor Photo</vt:lpstr>
      <vt:lpstr>PowerPoint Presentation</vt:lpstr>
      <vt:lpstr> DEFINITIONS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IMPORTANCE</vt:lpstr>
      <vt:lpstr>     Levels of IVIVC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Generation of In-Vitro Release Profile</vt:lpstr>
      <vt:lpstr>PowerPoint Presentation</vt:lpstr>
      <vt:lpstr>PowerPoint Presentation</vt:lpstr>
      <vt:lpstr> Generation of In-Vivo Release Profile</vt:lpstr>
      <vt:lpstr>PowerPoint Presentation</vt:lpstr>
      <vt:lpstr>PowerPoint Presentation</vt:lpstr>
      <vt:lpstr>PowerPoint Presentation</vt:lpstr>
      <vt:lpstr>  IVIVC DEVELOPMENT</vt:lpstr>
      <vt:lpstr>IVIVC  in the product development process for extended-release products</vt:lpstr>
      <vt:lpstr> IVIVC Model Predictability (Validation) 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Company>student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Kranti</dc:creator>
  <cp:lastModifiedBy>Vivekanand Kisan Chatap</cp:lastModifiedBy>
  <cp:revision>106</cp:revision>
  <dcterms:created xsi:type="dcterms:W3CDTF">2011-09-27T01:41:37Z</dcterms:created>
  <dcterms:modified xsi:type="dcterms:W3CDTF">2023-03-09T10:33:39Z</dcterms:modified>
</cp:coreProperties>
</file>