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64" r:id="rId2"/>
    <p:sldId id="309" r:id="rId3"/>
    <p:sldId id="265" r:id="rId4"/>
    <p:sldId id="266" r:id="rId5"/>
    <p:sldId id="308" r:id="rId6"/>
    <p:sldId id="304" r:id="rId7"/>
    <p:sldId id="320" r:id="rId8"/>
    <p:sldId id="321" r:id="rId9"/>
    <p:sldId id="322" r:id="rId10"/>
    <p:sldId id="307" r:id="rId11"/>
    <p:sldId id="301" r:id="rId12"/>
    <p:sldId id="302" r:id="rId13"/>
    <p:sldId id="300" r:id="rId14"/>
    <p:sldId id="303" r:id="rId15"/>
    <p:sldId id="313" r:id="rId16"/>
    <p:sldId id="270" r:id="rId17"/>
    <p:sldId id="314" r:id="rId18"/>
    <p:sldId id="315" r:id="rId19"/>
    <p:sldId id="316" r:id="rId20"/>
    <p:sldId id="311" r:id="rId21"/>
    <p:sldId id="277" r:id="rId22"/>
    <p:sldId id="267" r:id="rId23"/>
    <p:sldId id="272" r:id="rId24"/>
    <p:sldId id="273" r:id="rId25"/>
    <p:sldId id="275" r:id="rId26"/>
    <p:sldId id="278" r:id="rId27"/>
    <p:sldId id="283" r:id="rId28"/>
    <p:sldId id="285" r:id="rId29"/>
    <p:sldId id="294" r:id="rId30"/>
    <p:sldId id="295" r:id="rId31"/>
    <p:sldId id="296" r:id="rId32"/>
    <p:sldId id="288" r:id="rId33"/>
    <p:sldId id="297" r:id="rId34"/>
    <p:sldId id="289" r:id="rId35"/>
    <p:sldId id="298" r:id="rId36"/>
    <p:sldId id="290" r:id="rId37"/>
    <p:sldId id="317" r:id="rId38"/>
    <p:sldId id="318" r:id="rId39"/>
    <p:sldId id="319" r:id="rId40"/>
    <p:sldId id="323" r:id="rId41"/>
    <p:sldId id="324" r:id="rId42"/>
    <p:sldId id="325" r:id="rId43"/>
    <p:sldId id="326" r:id="rId44"/>
    <p:sldId id="327" r:id="rId45"/>
    <p:sldId id="328" r:id="rId46"/>
    <p:sldId id="329" r:id="rId47"/>
    <p:sldId id="299"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83D564-9862-47B8-BBEB-14EBAD6786ED}" type="datetimeFigureOut">
              <a:rPr lang="en-IN" smtClean="0"/>
              <a:t>24-02-2024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49898-3A69-41A1-88FF-BA6471F65402}" type="slidenum">
              <a:rPr lang="en-IN" smtClean="0"/>
              <a:t>‹#›</a:t>
            </a:fld>
            <a:endParaRPr lang="en-IN"/>
          </a:p>
        </p:txBody>
      </p:sp>
    </p:spTree>
    <p:extLst>
      <p:ext uri="{BB962C8B-B14F-4D97-AF65-F5344CB8AC3E}">
        <p14:creationId xmlns:p14="http://schemas.microsoft.com/office/powerpoint/2010/main" val="2825816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B40BA-02E5-F727-9545-602F0FE220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C8ACD6D0-1781-84FB-488A-C45ECC5ADC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24D6AEBE-B333-34C0-ED7C-7F02A280FC9B}"/>
              </a:ext>
            </a:extLst>
          </p:cNvPr>
          <p:cNvSpPr>
            <a:spLocks noGrp="1"/>
          </p:cNvSpPr>
          <p:nvPr>
            <p:ph type="dt" sz="half" idx="10"/>
          </p:nvPr>
        </p:nvSpPr>
        <p:spPr/>
        <p:txBody>
          <a:bodyPr/>
          <a:lstStyle/>
          <a:p>
            <a:fld id="{6309220A-688D-49F2-B756-0AB76B713E4C}" type="datetime1">
              <a:rPr lang="en-IN" smtClean="0"/>
              <a:t>24-02-2024</a:t>
            </a:fld>
            <a:endParaRPr lang="en-IN"/>
          </a:p>
        </p:txBody>
      </p:sp>
      <p:sp>
        <p:nvSpPr>
          <p:cNvPr id="5" name="Footer Placeholder 4">
            <a:extLst>
              <a:ext uri="{FF2B5EF4-FFF2-40B4-BE49-F238E27FC236}">
                <a16:creationId xmlns:a16="http://schemas.microsoft.com/office/drawing/2014/main" id="{37D90501-3DEF-6166-1547-2815C976BB2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936BC4E-DD7C-50FF-3603-3A7F394F5C61}"/>
              </a:ext>
            </a:extLst>
          </p:cNvPr>
          <p:cNvSpPr>
            <a:spLocks noGrp="1"/>
          </p:cNvSpPr>
          <p:nvPr>
            <p:ph type="sldNum" sz="quarter" idx="12"/>
          </p:nvPr>
        </p:nvSpPr>
        <p:spPr/>
        <p:txBody>
          <a:bodyPr/>
          <a:lstStyle/>
          <a:p>
            <a:fld id="{0E939A00-936B-4E1E-8277-18AB919C783E}" type="slidenum">
              <a:rPr lang="en-IN" smtClean="0"/>
              <a:t>‹#›</a:t>
            </a:fld>
            <a:endParaRPr lang="en-IN"/>
          </a:p>
        </p:txBody>
      </p:sp>
    </p:spTree>
    <p:extLst>
      <p:ext uri="{BB962C8B-B14F-4D97-AF65-F5344CB8AC3E}">
        <p14:creationId xmlns:p14="http://schemas.microsoft.com/office/powerpoint/2010/main" val="1412414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1A869-D6E8-2BB6-3E57-6C142F7D03D4}"/>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5934A5C-8971-9B16-42F4-C1DBE1550F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4534ABF-36D4-9930-A7C3-6B91BFCAD428}"/>
              </a:ext>
            </a:extLst>
          </p:cNvPr>
          <p:cNvSpPr>
            <a:spLocks noGrp="1"/>
          </p:cNvSpPr>
          <p:nvPr>
            <p:ph type="dt" sz="half" idx="10"/>
          </p:nvPr>
        </p:nvSpPr>
        <p:spPr/>
        <p:txBody>
          <a:bodyPr/>
          <a:lstStyle/>
          <a:p>
            <a:fld id="{AE2B8F89-925B-4319-AFD5-42FC7077BF73}" type="datetime1">
              <a:rPr lang="en-IN" smtClean="0"/>
              <a:t>24-02-2024</a:t>
            </a:fld>
            <a:endParaRPr lang="en-IN"/>
          </a:p>
        </p:txBody>
      </p:sp>
      <p:sp>
        <p:nvSpPr>
          <p:cNvPr id="5" name="Footer Placeholder 4">
            <a:extLst>
              <a:ext uri="{FF2B5EF4-FFF2-40B4-BE49-F238E27FC236}">
                <a16:creationId xmlns:a16="http://schemas.microsoft.com/office/drawing/2014/main" id="{9274D328-57EF-A31D-5145-CEACC54B394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A568607-70FE-B1B9-60E1-FEE767C3E43D}"/>
              </a:ext>
            </a:extLst>
          </p:cNvPr>
          <p:cNvSpPr>
            <a:spLocks noGrp="1"/>
          </p:cNvSpPr>
          <p:nvPr>
            <p:ph type="sldNum" sz="quarter" idx="12"/>
          </p:nvPr>
        </p:nvSpPr>
        <p:spPr/>
        <p:txBody>
          <a:bodyPr/>
          <a:lstStyle/>
          <a:p>
            <a:fld id="{0E939A00-936B-4E1E-8277-18AB919C783E}" type="slidenum">
              <a:rPr lang="en-IN" smtClean="0"/>
              <a:t>‹#›</a:t>
            </a:fld>
            <a:endParaRPr lang="en-IN"/>
          </a:p>
        </p:txBody>
      </p:sp>
    </p:spTree>
    <p:extLst>
      <p:ext uri="{BB962C8B-B14F-4D97-AF65-F5344CB8AC3E}">
        <p14:creationId xmlns:p14="http://schemas.microsoft.com/office/powerpoint/2010/main" val="3654683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BB82A4-2AA3-DDC2-063E-D305E77D2A1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C82BE2-82D1-7E3F-A39B-3BC7EBA500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EF0952D-F105-141C-9A23-9035113F7557}"/>
              </a:ext>
            </a:extLst>
          </p:cNvPr>
          <p:cNvSpPr>
            <a:spLocks noGrp="1"/>
          </p:cNvSpPr>
          <p:nvPr>
            <p:ph type="dt" sz="half" idx="10"/>
          </p:nvPr>
        </p:nvSpPr>
        <p:spPr/>
        <p:txBody>
          <a:bodyPr/>
          <a:lstStyle/>
          <a:p>
            <a:fld id="{A27C3569-6B99-46E1-9943-C6F6E4685184}" type="datetime1">
              <a:rPr lang="en-IN" smtClean="0"/>
              <a:t>24-02-2024</a:t>
            </a:fld>
            <a:endParaRPr lang="en-IN"/>
          </a:p>
        </p:txBody>
      </p:sp>
      <p:sp>
        <p:nvSpPr>
          <p:cNvPr id="5" name="Footer Placeholder 4">
            <a:extLst>
              <a:ext uri="{FF2B5EF4-FFF2-40B4-BE49-F238E27FC236}">
                <a16:creationId xmlns:a16="http://schemas.microsoft.com/office/drawing/2014/main" id="{70B9E83F-A1E5-E2C4-8129-54AB43D6612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7E8F82D-9A4E-CB97-DA65-B519B31FE6FF}"/>
              </a:ext>
            </a:extLst>
          </p:cNvPr>
          <p:cNvSpPr>
            <a:spLocks noGrp="1"/>
          </p:cNvSpPr>
          <p:nvPr>
            <p:ph type="sldNum" sz="quarter" idx="12"/>
          </p:nvPr>
        </p:nvSpPr>
        <p:spPr/>
        <p:txBody>
          <a:bodyPr/>
          <a:lstStyle/>
          <a:p>
            <a:fld id="{0E939A00-936B-4E1E-8277-18AB919C783E}" type="slidenum">
              <a:rPr lang="en-IN" smtClean="0"/>
              <a:t>‹#›</a:t>
            </a:fld>
            <a:endParaRPr lang="en-IN"/>
          </a:p>
        </p:txBody>
      </p:sp>
    </p:spTree>
    <p:extLst>
      <p:ext uri="{BB962C8B-B14F-4D97-AF65-F5344CB8AC3E}">
        <p14:creationId xmlns:p14="http://schemas.microsoft.com/office/powerpoint/2010/main" val="3231124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8AC1D-E402-41A4-CD31-C4996E02160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9162059-1328-0678-2029-EB2DA2144C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5EE16CF-BB45-728C-A2F4-92CA68FF6C9D}"/>
              </a:ext>
            </a:extLst>
          </p:cNvPr>
          <p:cNvSpPr>
            <a:spLocks noGrp="1"/>
          </p:cNvSpPr>
          <p:nvPr>
            <p:ph type="dt" sz="half" idx="10"/>
          </p:nvPr>
        </p:nvSpPr>
        <p:spPr/>
        <p:txBody>
          <a:bodyPr/>
          <a:lstStyle/>
          <a:p>
            <a:fld id="{8E378F87-C30F-4F51-8A9B-AD8CFD4A9D48}" type="datetime1">
              <a:rPr lang="en-IN" smtClean="0"/>
              <a:t>24-02-2024</a:t>
            </a:fld>
            <a:endParaRPr lang="en-IN"/>
          </a:p>
        </p:txBody>
      </p:sp>
      <p:sp>
        <p:nvSpPr>
          <p:cNvPr id="5" name="Footer Placeholder 4">
            <a:extLst>
              <a:ext uri="{FF2B5EF4-FFF2-40B4-BE49-F238E27FC236}">
                <a16:creationId xmlns:a16="http://schemas.microsoft.com/office/drawing/2014/main" id="{C89B2FD5-B96C-B143-A7B8-204850B4805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C3AC1EC-3252-C2A9-734E-7FA6DCA32409}"/>
              </a:ext>
            </a:extLst>
          </p:cNvPr>
          <p:cNvSpPr>
            <a:spLocks noGrp="1"/>
          </p:cNvSpPr>
          <p:nvPr>
            <p:ph type="sldNum" sz="quarter" idx="12"/>
          </p:nvPr>
        </p:nvSpPr>
        <p:spPr/>
        <p:txBody>
          <a:bodyPr/>
          <a:lstStyle/>
          <a:p>
            <a:fld id="{0E939A00-936B-4E1E-8277-18AB919C783E}" type="slidenum">
              <a:rPr lang="en-IN" smtClean="0"/>
              <a:t>‹#›</a:t>
            </a:fld>
            <a:endParaRPr lang="en-IN"/>
          </a:p>
        </p:txBody>
      </p:sp>
    </p:spTree>
    <p:extLst>
      <p:ext uri="{BB962C8B-B14F-4D97-AF65-F5344CB8AC3E}">
        <p14:creationId xmlns:p14="http://schemas.microsoft.com/office/powerpoint/2010/main" val="4084130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E2359-080F-A2E6-005A-3C3F6D58AD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4E659445-3A97-FFBC-E69E-828B2C81BA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6F24F2-F1E6-5D16-D453-F67EEE1DC9BE}"/>
              </a:ext>
            </a:extLst>
          </p:cNvPr>
          <p:cNvSpPr>
            <a:spLocks noGrp="1"/>
          </p:cNvSpPr>
          <p:nvPr>
            <p:ph type="dt" sz="half" idx="10"/>
          </p:nvPr>
        </p:nvSpPr>
        <p:spPr/>
        <p:txBody>
          <a:bodyPr/>
          <a:lstStyle/>
          <a:p>
            <a:fld id="{C088EDCC-AD16-4379-9DAF-450DC1365B98}" type="datetime1">
              <a:rPr lang="en-IN" smtClean="0"/>
              <a:t>24-02-2024</a:t>
            </a:fld>
            <a:endParaRPr lang="en-IN"/>
          </a:p>
        </p:txBody>
      </p:sp>
      <p:sp>
        <p:nvSpPr>
          <p:cNvPr id="5" name="Footer Placeholder 4">
            <a:extLst>
              <a:ext uri="{FF2B5EF4-FFF2-40B4-BE49-F238E27FC236}">
                <a16:creationId xmlns:a16="http://schemas.microsoft.com/office/drawing/2014/main" id="{E105DF1A-03FE-BB46-99A0-D8FF6157B2D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CD744A1-80CD-07B0-A95B-468F98251BEE}"/>
              </a:ext>
            </a:extLst>
          </p:cNvPr>
          <p:cNvSpPr>
            <a:spLocks noGrp="1"/>
          </p:cNvSpPr>
          <p:nvPr>
            <p:ph type="sldNum" sz="quarter" idx="12"/>
          </p:nvPr>
        </p:nvSpPr>
        <p:spPr/>
        <p:txBody>
          <a:bodyPr/>
          <a:lstStyle/>
          <a:p>
            <a:fld id="{0E939A00-936B-4E1E-8277-18AB919C783E}" type="slidenum">
              <a:rPr lang="en-IN" smtClean="0"/>
              <a:t>‹#›</a:t>
            </a:fld>
            <a:endParaRPr lang="en-IN"/>
          </a:p>
        </p:txBody>
      </p:sp>
    </p:spTree>
    <p:extLst>
      <p:ext uri="{BB962C8B-B14F-4D97-AF65-F5344CB8AC3E}">
        <p14:creationId xmlns:p14="http://schemas.microsoft.com/office/powerpoint/2010/main" val="2955303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0CF18-6A44-E05D-09D6-345AA06FB22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79305A5-86C3-DCE4-5B92-160257F12B7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8DA822FC-E340-DA65-08F2-DA6E0B2CC8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2FA67E51-B620-E1DD-E2AA-E003D17260F1}"/>
              </a:ext>
            </a:extLst>
          </p:cNvPr>
          <p:cNvSpPr>
            <a:spLocks noGrp="1"/>
          </p:cNvSpPr>
          <p:nvPr>
            <p:ph type="dt" sz="half" idx="10"/>
          </p:nvPr>
        </p:nvSpPr>
        <p:spPr/>
        <p:txBody>
          <a:bodyPr/>
          <a:lstStyle/>
          <a:p>
            <a:fld id="{D7B8F7F8-90D4-429B-8202-6E4D11EA7EC6}" type="datetime1">
              <a:rPr lang="en-IN" smtClean="0"/>
              <a:t>24-02-2024</a:t>
            </a:fld>
            <a:endParaRPr lang="en-IN"/>
          </a:p>
        </p:txBody>
      </p:sp>
      <p:sp>
        <p:nvSpPr>
          <p:cNvPr id="6" name="Footer Placeholder 5">
            <a:extLst>
              <a:ext uri="{FF2B5EF4-FFF2-40B4-BE49-F238E27FC236}">
                <a16:creationId xmlns:a16="http://schemas.microsoft.com/office/drawing/2014/main" id="{95A829ED-382F-0D9D-23B2-231DD6DB70C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AFD76C6-6817-24D0-78E5-B04278D8BC00}"/>
              </a:ext>
            </a:extLst>
          </p:cNvPr>
          <p:cNvSpPr>
            <a:spLocks noGrp="1"/>
          </p:cNvSpPr>
          <p:nvPr>
            <p:ph type="sldNum" sz="quarter" idx="12"/>
          </p:nvPr>
        </p:nvSpPr>
        <p:spPr/>
        <p:txBody>
          <a:bodyPr/>
          <a:lstStyle/>
          <a:p>
            <a:fld id="{0E939A00-936B-4E1E-8277-18AB919C783E}" type="slidenum">
              <a:rPr lang="en-IN" smtClean="0"/>
              <a:t>‹#›</a:t>
            </a:fld>
            <a:endParaRPr lang="en-IN"/>
          </a:p>
        </p:txBody>
      </p:sp>
    </p:spTree>
    <p:extLst>
      <p:ext uri="{BB962C8B-B14F-4D97-AF65-F5344CB8AC3E}">
        <p14:creationId xmlns:p14="http://schemas.microsoft.com/office/powerpoint/2010/main" val="3174363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AE52F-D57C-A5D6-E9C9-F332EE9FBBFC}"/>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C4CC9D2F-1140-BDE1-F699-6D86855C28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29760A-79A9-22F8-D3D0-3B182CBE72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963220C4-B3E1-6CEB-94F0-70E46FD05A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990C71-B9AE-7FD7-EC17-178C8861DD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DC2049DC-038B-4355-3205-30B1930281D4}"/>
              </a:ext>
            </a:extLst>
          </p:cNvPr>
          <p:cNvSpPr>
            <a:spLocks noGrp="1"/>
          </p:cNvSpPr>
          <p:nvPr>
            <p:ph type="dt" sz="half" idx="10"/>
          </p:nvPr>
        </p:nvSpPr>
        <p:spPr/>
        <p:txBody>
          <a:bodyPr/>
          <a:lstStyle/>
          <a:p>
            <a:fld id="{9D19EBB7-2448-46E0-A171-11A520B83D1C}" type="datetime1">
              <a:rPr lang="en-IN" smtClean="0"/>
              <a:t>24-02-2024</a:t>
            </a:fld>
            <a:endParaRPr lang="en-IN"/>
          </a:p>
        </p:txBody>
      </p:sp>
      <p:sp>
        <p:nvSpPr>
          <p:cNvPr id="8" name="Footer Placeholder 7">
            <a:extLst>
              <a:ext uri="{FF2B5EF4-FFF2-40B4-BE49-F238E27FC236}">
                <a16:creationId xmlns:a16="http://schemas.microsoft.com/office/drawing/2014/main" id="{3A9A08A9-1285-2ED6-8202-CC36578CE59C}"/>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C3183F23-EF62-368A-4F2F-583A6B084C01}"/>
              </a:ext>
            </a:extLst>
          </p:cNvPr>
          <p:cNvSpPr>
            <a:spLocks noGrp="1"/>
          </p:cNvSpPr>
          <p:nvPr>
            <p:ph type="sldNum" sz="quarter" idx="12"/>
          </p:nvPr>
        </p:nvSpPr>
        <p:spPr/>
        <p:txBody>
          <a:bodyPr/>
          <a:lstStyle/>
          <a:p>
            <a:fld id="{0E939A00-936B-4E1E-8277-18AB919C783E}" type="slidenum">
              <a:rPr lang="en-IN" smtClean="0"/>
              <a:t>‹#›</a:t>
            </a:fld>
            <a:endParaRPr lang="en-IN"/>
          </a:p>
        </p:txBody>
      </p:sp>
    </p:spTree>
    <p:extLst>
      <p:ext uri="{BB962C8B-B14F-4D97-AF65-F5344CB8AC3E}">
        <p14:creationId xmlns:p14="http://schemas.microsoft.com/office/powerpoint/2010/main" val="3721235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C771B-C4B7-B009-4E95-A40DAAFEFE52}"/>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06EF271A-3DA3-A463-0D8E-0E7652DB06AB}"/>
              </a:ext>
            </a:extLst>
          </p:cNvPr>
          <p:cNvSpPr>
            <a:spLocks noGrp="1"/>
          </p:cNvSpPr>
          <p:nvPr>
            <p:ph type="dt" sz="half" idx="10"/>
          </p:nvPr>
        </p:nvSpPr>
        <p:spPr/>
        <p:txBody>
          <a:bodyPr/>
          <a:lstStyle/>
          <a:p>
            <a:fld id="{90D329F8-4111-4E0C-B344-FD5B31662E0F}" type="datetime1">
              <a:rPr lang="en-IN" smtClean="0"/>
              <a:t>24-02-2024</a:t>
            </a:fld>
            <a:endParaRPr lang="en-IN"/>
          </a:p>
        </p:txBody>
      </p:sp>
      <p:sp>
        <p:nvSpPr>
          <p:cNvPr id="4" name="Footer Placeholder 3">
            <a:extLst>
              <a:ext uri="{FF2B5EF4-FFF2-40B4-BE49-F238E27FC236}">
                <a16:creationId xmlns:a16="http://schemas.microsoft.com/office/drawing/2014/main" id="{BF0AD6B8-3BC9-25F5-EDC3-E07FEDECBCC3}"/>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25C7C022-CB9A-6D9D-756B-C77AAB0C888E}"/>
              </a:ext>
            </a:extLst>
          </p:cNvPr>
          <p:cNvSpPr>
            <a:spLocks noGrp="1"/>
          </p:cNvSpPr>
          <p:nvPr>
            <p:ph type="sldNum" sz="quarter" idx="12"/>
          </p:nvPr>
        </p:nvSpPr>
        <p:spPr/>
        <p:txBody>
          <a:bodyPr/>
          <a:lstStyle/>
          <a:p>
            <a:fld id="{0E939A00-936B-4E1E-8277-18AB919C783E}" type="slidenum">
              <a:rPr lang="en-IN" smtClean="0"/>
              <a:t>‹#›</a:t>
            </a:fld>
            <a:endParaRPr lang="en-IN"/>
          </a:p>
        </p:txBody>
      </p:sp>
    </p:spTree>
    <p:extLst>
      <p:ext uri="{BB962C8B-B14F-4D97-AF65-F5344CB8AC3E}">
        <p14:creationId xmlns:p14="http://schemas.microsoft.com/office/powerpoint/2010/main" val="2116217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89D4C9-B19B-DE32-5623-477FAD96449E}"/>
              </a:ext>
            </a:extLst>
          </p:cNvPr>
          <p:cNvSpPr>
            <a:spLocks noGrp="1"/>
          </p:cNvSpPr>
          <p:nvPr>
            <p:ph type="dt" sz="half" idx="10"/>
          </p:nvPr>
        </p:nvSpPr>
        <p:spPr/>
        <p:txBody>
          <a:bodyPr/>
          <a:lstStyle/>
          <a:p>
            <a:fld id="{81B67894-3827-4CF0-AEA0-580B47B381A6}" type="datetime1">
              <a:rPr lang="en-IN" smtClean="0"/>
              <a:t>24-02-2024</a:t>
            </a:fld>
            <a:endParaRPr lang="en-IN"/>
          </a:p>
        </p:txBody>
      </p:sp>
      <p:sp>
        <p:nvSpPr>
          <p:cNvPr id="3" name="Footer Placeholder 2">
            <a:extLst>
              <a:ext uri="{FF2B5EF4-FFF2-40B4-BE49-F238E27FC236}">
                <a16:creationId xmlns:a16="http://schemas.microsoft.com/office/drawing/2014/main" id="{B472A6F2-5548-A650-BA9B-843FD755A77F}"/>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BD2F6146-8626-1FD6-29DF-85C69A9C8955}"/>
              </a:ext>
            </a:extLst>
          </p:cNvPr>
          <p:cNvSpPr>
            <a:spLocks noGrp="1"/>
          </p:cNvSpPr>
          <p:nvPr>
            <p:ph type="sldNum" sz="quarter" idx="12"/>
          </p:nvPr>
        </p:nvSpPr>
        <p:spPr/>
        <p:txBody>
          <a:bodyPr/>
          <a:lstStyle/>
          <a:p>
            <a:fld id="{0E939A00-936B-4E1E-8277-18AB919C783E}" type="slidenum">
              <a:rPr lang="en-IN" smtClean="0"/>
              <a:t>‹#›</a:t>
            </a:fld>
            <a:endParaRPr lang="en-IN"/>
          </a:p>
        </p:txBody>
      </p:sp>
    </p:spTree>
    <p:extLst>
      <p:ext uri="{BB962C8B-B14F-4D97-AF65-F5344CB8AC3E}">
        <p14:creationId xmlns:p14="http://schemas.microsoft.com/office/powerpoint/2010/main" val="3154380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493A8-1D1A-D44A-B95D-D3BE1F0802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CDF82543-CFFD-91EB-0C1F-F9BC3E9371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ABB379F5-EE00-9950-3849-E35E9B49C3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3F2F76-E548-1E70-C012-4038E43909C6}"/>
              </a:ext>
            </a:extLst>
          </p:cNvPr>
          <p:cNvSpPr>
            <a:spLocks noGrp="1"/>
          </p:cNvSpPr>
          <p:nvPr>
            <p:ph type="dt" sz="half" idx="10"/>
          </p:nvPr>
        </p:nvSpPr>
        <p:spPr/>
        <p:txBody>
          <a:bodyPr/>
          <a:lstStyle/>
          <a:p>
            <a:fld id="{C9BE7B75-9CCD-4841-96DF-9B63D0135718}" type="datetime1">
              <a:rPr lang="en-IN" smtClean="0"/>
              <a:t>24-02-2024</a:t>
            </a:fld>
            <a:endParaRPr lang="en-IN"/>
          </a:p>
        </p:txBody>
      </p:sp>
      <p:sp>
        <p:nvSpPr>
          <p:cNvPr id="6" name="Footer Placeholder 5">
            <a:extLst>
              <a:ext uri="{FF2B5EF4-FFF2-40B4-BE49-F238E27FC236}">
                <a16:creationId xmlns:a16="http://schemas.microsoft.com/office/drawing/2014/main" id="{640D21AA-4025-5855-A3DF-7063140A627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15D32E9-3B6D-4DB6-DFFE-5511FD5A1D47}"/>
              </a:ext>
            </a:extLst>
          </p:cNvPr>
          <p:cNvSpPr>
            <a:spLocks noGrp="1"/>
          </p:cNvSpPr>
          <p:nvPr>
            <p:ph type="sldNum" sz="quarter" idx="12"/>
          </p:nvPr>
        </p:nvSpPr>
        <p:spPr/>
        <p:txBody>
          <a:bodyPr/>
          <a:lstStyle/>
          <a:p>
            <a:fld id="{0E939A00-936B-4E1E-8277-18AB919C783E}" type="slidenum">
              <a:rPr lang="en-IN" smtClean="0"/>
              <a:t>‹#›</a:t>
            </a:fld>
            <a:endParaRPr lang="en-IN"/>
          </a:p>
        </p:txBody>
      </p:sp>
    </p:spTree>
    <p:extLst>
      <p:ext uri="{BB962C8B-B14F-4D97-AF65-F5344CB8AC3E}">
        <p14:creationId xmlns:p14="http://schemas.microsoft.com/office/powerpoint/2010/main" val="3970575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103C7-44E2-8391-7D91-E156C320B9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4B6A1B5B-396C-4070-9421-1A08D0424F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452BA68-8D2D-7713-BD05-C4BCF3EF9B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D43C0-A642-E025-4809-085FFBA1EFC7}"/>
              </a:ext>
            </a:extLst>
          </p:cNvPr>
          <p:cNvSpPr>
            <a:spLocks noGrp="1"/>
          </p:cNvSpPr>
          <p:nvPr>
            <p:ph type="dt" sz="half" idx="10"/>
          </p:nvPr>
        </p:nvSpPr>
        <p:spPr/>
        <p:txBody>
          <a:bodyPr/>
          <a:lstStyle/>
          <a:p>
            <a:fld id="{DCD80832-808F-48CA-872B-5F2BBA2FC4C0}" type="datetime1">
              <a:rPr lang="en-IN" smtClean="0"/>
              <a:t>24-02-2024</a:t>
            </a:fld>
            <a:endParaRPr lang="en-IN"/>
          </a:p>
        </p:txBody>
      </p:sp>
      <p:sp>
        <p:nvSpPr>
          <p:cNvPr id="6" name="Footer Placeholder 5">
            <a:extLst>
              <a:ext uri="{FF2B5EF4-FFF2-40B4-BE49-F238E27FC236}">
                <a16:creationId xmlns:a16="http://schemas.microsoft.com/office/drawing/2014/main" id="{22BF0BB7-9780-46AD-0ABD-4D76582B9BF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67CA8F3-B61C-6525-EA2F-3B1893B256EC}"/>
              </a:ext>
            </a:extLst>
          </p:cNvPr>
          <p:cNvSpPr>
            <a:spLocks noGrp="1"/>
          </p:cNvSpPr>
          <p:nvPr>
            <p:ph type="sldNum" sz="quarter" idx="12"/>
          </p:nvPr>
        </p:nvSpPr>
        <p:spPr/>
        <p:txBody>
          <a:bodyPr/>
          <a:lstStyle/>
          <a:p>
            <a:fld id="{0E939A00-936B-4E1E-8277-18AB919C783E}" type="slidenum">
              <a:rPr lang="en-IN" smtClean="0"/>
              <a:t>‹#›</a:t>
            </a:fld>
            <a:endParaRPr lang="en-IN"/>
          </a:p>
        </p:txBody>
      </p:sp>
    </p:spTree>
    <p:extLst>
      <p:ext uri="{BB962C8B-B14F-4D97-AF65-F5344CB8AC3E}">
        <p14:creationId xmlns:p14="http://schemas.microsoft.com/office/powerpoint/2010/main" val="1112075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F7CD3B-3141-B505-1AFC-6D245BD814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5B3E227-0C16-3683-7F9F-779596C8A8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EC10BA1-E1AE-F289-E938-7E4BD5571F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CE8D31-7BD6-439C-9F44-8AD8D18CC3D3}" type="datetime1">
              <a:rPr lang="en-IN" smtClean="0"/>
              <a:t>24-02-2024</a:t>
            </a:fld>
            <a:endParaRPr lang="en-IN"/>
          </a:p>
        </p:txBody>
      </p:sp>
      <p:sp>
        <p:nvSpPr>
          <p:cNvPr id="5" name="Footer Placeholder 4">
            <a:extLst>
              <a:ext uri="{FF2B5EF4-FFF2-40B4-BE49-F238E27FC236}">
                <a16:creationId xmlns:a16="http://schemas.microsoft.com/office/drawing/2014/main" id="{191E1170-02DC-8B88-F56E-EFB3F8F172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186DD147-9710-F5A9-17F3-DC04B55D72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939A00-936B-4E1E-8277-18AB919C783E}" type="slidenum">
              <a:rPr lang="en-IN" smtClean="0"/>
              <a:t>‹#›</a:t>
            </a:fld>
            <a:endParaRPr lang="en-IN"/>
          </a:p>
        </p:txBody>
      </p:sp>
    </p:spTree>
    <p:extLst>
      <p:ext uri="{BB962C8B-B14F-4D97-AF65-F5344CB8AC3E}">
        <p14:creationId xmlns:p14="http://schemas.microsoft.com/office/powerpoint/2010/main" val="504828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asq.org/quality-resources/iso-19011" TargetMode="External"/><Relationship Id="rId2" Type="http://schemas.openxmlformats.org/officeDocument/2006/relationships/hyperlink" Target="https://asq.org/quality-progress/articles/standards-outlook-process-auditing-and-techniques?id=e1c802e8bac247c89d38744e787c0b58"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E60816-8AFE-0E67-7616-E4CAE2FCBE86}"/>
              </a:ext>
            </a:extLst>
          </p:cNvPr>
          <p:cNvSpPr txBox="1"/>
          <p:nvPr/>
        </p:nvSpPr>
        <p:spPr>
          <a:xfrm>
            <a:off x="1142628" y="6057514"/>
            <a:ext cx="9823807" cy="36933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solidFill>
                  <a:srgbClr val="0070C0"/>
                </a:solidFill>
                <a:latin typeface="Times New Roman" panose="02020603050405020304" pitchFamily="18" charset="0"/>
                <a:cs typeface="Times New Roman" panose="02020603050405020304" pitchFamily="18" charset="0"/>
              </a:rPr>
              <a:t>   H. R. Patel Institute of Pharmaceutical Education and Research, Shirpur</a:t>
            </a:r>
            <a:endParaRPr lang="en-IN" b="1" dirty="0">
              <a:solidFill>
                <a:srgbClr val="0070C0"/>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806B9897-5A45-6DD1-5388-6CA044691475}"/>
              </a:ext>
            </a:extLst>
          </p:cNvPr>
          <p:cNvSpPr txBox="1">
            <a:spLocks/>
          </p:cNvSpPr>
          <p:nvPr/>
        </p:nvSpPr>
        <p:spPr>
          <a:xfrm>
            <a:off x="7050615" y="4560597"/>
            <a:ext cx="4609539" cy="1022053"/>
          </a:xfrm>
          <a:prstGeom prst="rect">
            <a:avLst/>
          </a:prstGeom>
          <a:ln>
            <a:solidFill>
              <a:schemeClr val="bg1"/>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600"/>
              </a:spcBef>
              <a:buNone/>
            </a:pPr>
            <a:r>
              <a:rPr lang="en-US" sz="1600" b="1" dirty="0">
                <a:latin typeface="Times New Roman" panose="02020603050405020304" pitchFamily="18" charset="0"/>
                <a:cs typeface="Times New Roman" panose="02020603050405020304" pitchFamily="18" charset="0"/>
              </a:rPr>
              <a:t>Mr. Shoheb S. Manyar</a:t>
            </a:r>
          </a:p>
          <a:p>
            <a:pPr marL="0" indent="0" algn="ctr">
              <a:lnSpc>
                <a:spcPct val="100000"/>
              </a:lnSpc>
              <a:spcBef>
                <a:spcPts val="600"/>
              </a:spcBef>
              <a:buNone/>
            </a:pPr>
            <a:r>
              <a:rPr lang="en-US" sz="1600" b="1" dirty="0">
                <a:latin typeface="Times New Roman" panose="02020603050405020304" pitchFamily="18" charset="0"/>
                <a:cs typeface="Times New Roman" panose="02020603050405020304" pitchFamily="18" charset="0"/>
              </a:rPr>
              <a:t>Assistant Professor</a:t>
            </a:r>
          </a:p>
          <a:p>
            <a:pPr marL="0" indent="0" algn="ctr">
              <a:lnSpc>
                <a:spcPct val="100000"/>
              </a:lnSpc>
              <a:spcBef>
                <a:spcPts val="600"/>
              </a:spcBef>
              <a:buNone/>
            </a:pPr>
            <a:r>
              <a:rPr lang="en-US" sz="1600" b="1" dirty="0">
                <a:latin typeface="Times New Roman" panose="02020603050405020304" pitchFamily="18" charset="0"/>
                <a:cs typeface="Times New Roman" panose="02020603050405020304" pitchFamily="18" charset="0"/>
              </a:rPr>
              <a:t>Department of Pharmaceutical Chemistry</a:t>
            </a:r>
            <a:endParaRPr lang="en-IN" sz="16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E900C310-CCC5-1BE6-6E27-72C2DD5DE448}"/>
              </a:ext>
            </a:extLst>
          </p:cNvPr>
          <p:cNvSpPr txBox="1"/>
          <p:nvPr/>
        </p:nvSpPr>
        <p:spPr>
          <a:xfrm>
            <a:off x="1164617" y="813685"/>
            <a:ext cx="8631936"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Quality Assurance and Quality Management Concepts </a:t>
            </a:r>
            <a:endParaRPr lang="en-IN" sz="2400" b="1"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E2BBCF77-18BD-5567-D8DF-EE64541CCED9}"/>
              </a:ext>
            </a:extLst>
          </p:cNvPr>
          <p:cNvPicPr>
            <a:picLocks noChangeAspect="1"/>
          </p:cNvPicPr>
          <p:nvPr/>
        </p:nvPicPr>
        <p:blipFill rotWithShape="1">
          <a:blip r:embed="rId2">
            <a:extLst>
              <a:ext uri="{28A0092B-C50C-407E-A947-70E740481C1C}">
                <a14:useLocalDpi xmlns:a14="http://schemas.microsoft.com/office/drawing/2010/main" val="0"/>
              </a:ext>
            </a:extLst>
          </a:blip>
          <a:srcRect l="5407" t="4938" r="4140" b="5374"/>
          <a:stretch/>
        </p:blipFill>
        <p:spPr>
          <a:xfrm>
            <a:off x="8979581" y="615820"/>
            <a:ext cx="1938528" cy="1922106"/>
          </a:xfrm>
          <a:prstGeom prst="rect">
            <a:avLst/>
          </a:prstGeom>
        </p:spPr>
      </p:pic>
      <p:pic>
        <p:nvPicPr>
          <p:cNvPr id="8" name="Picture 7">
            <a:extLst>
              <a:ext uri="{FF2B5EF4-FFF2-40B4-BE49-F238E27FC236}">
                <a16:creationId xmlns:a16="http://schemas.microsoft.com/office/drawing/2014/main" id="{A353921E-6D48-7004-45BF-C77E729184B6}"/>
              </a:ext>
            </a:extLst>
          </p:cNvPr>
          <p:cNvPicPr>
            <a:picLocks noChangeAspect="1"/>
          </p:cNvPicPr>
          <p:nvPr/>
        </p:nvPicPr>
        <p:blipFill rotWithShape="1">
          <a:blip r:embed="rId3">
            <a:extLst>
              <a:ext uri="{28A0092B-C50C-407E-A947-70E740481C1C}">
                <a14:useLocalDpi xmlns:a14="http://schemas.microsoft.com/office/drawing/2010/main" val="0"/>
              </a:ext>
            </a:extLst>
          </a:blip>
          <a:srcRect l="7043" b="29524"/>
          <a:stretch/>
        </p:blipFill>
        <p:spPr>
          <a:xfrm>
            <a:off x="2236518" y="1576873"/>
            <a:ext cx="4201605" cy="4005777"/>
          </a:xfrm>
          <a:prstGeom prst="rect">
            <a:avLst/>
          </a:prstGeom>
        </p:spPr>
      </p:pic>
      <p:sp>
        <p:nvSpPr>
          <p:cNvPr id="7" name="Slide Number Placeholder 6">
            <a:extLst>
              <a:ext uri="{FF2B5EF4-FFF2-40B4-BE49-F238E27FC236}">
                <a16:creationId xmlns:a16="http://schemas.microsoft.com/office/drawing/2014/main" id="{D3CBEF07-F2B0-A2B4-41F2-A2ACFC67B61B}"/>
              </a:ext>
            </a:extLst>
          </p:cNvPr>
          <p:cNvSpPr>
            <a:spLocks noGrp="1"/>
          </p:cNvSpPr>
          <p:nvPr>
            <p:ph type="sldNum" sz="quarter" idx="12"/>
          </p:nvPr>
        </p:nvSpPr>
        <p:spPr/>
        <p:txBody>
          <a:bodyPr/>
          <a:lstStyle/>
          <a:p>
            <a:fld id="{CCAAD8B2-AD95-410E-A01D-3CED24E97BAA}" type="slidenum">
              <a:rPr lang="en-IN" smtClean="0"/>
              <a:t>1</a:t>
            </a:fld>
            <a:endParaRPr lang="en-IN"/>
          </a:p>
        </p:txBody>
      </p:sp>
      <p:sp>
        <p:nvSpPr>
          <p:cNvPr id="9" name="TextBox 8">
            <a:extLst>
              <a:ext uri="{FF2B5EF4-FFF2-40B4-BE49-F238E27FC236}">
                <a16:creationId xmlns:a16="http://schemas.microsoft.com/office/drawing/2014/main" id="{7A361869-BA69-61CD-FE39-00FABD70F017}"/>
              </a:ext>
            </a:extLst>
          </p:cNvPr>
          <p:cNvSpPr txBox="1"/>
          <p:nvPr/>
        </p:nvSpPr>
        <p:spPr>
          <a:xfrm>
            <a:off x="1164617" y="246488"/>
            <a:ext cx="1071901" cy="369332"/>
          </a:xfrm>
          <a:prstGeom prst="rect">
            <a:avLst/>
          </a:prstGeom>
          <a:solidFill>
            <a:schemeClr val="accent4">
              <a:lumMod val="20000"/>
              <a:lumOff val="80000"/>
            </a:schemeClr>
          </a:solidFill>
        </p:spPr>
        <p:txBody>
          <a:bodyPr wrap="square" rtlCol="0">
            <a:spAutoFit/>
          </a:bodyPr>
          <a:lstStyle/>
          <a:p>
            <a:r>
              <a:rPr lang="en-US" b="1" dirty="0">
                <a:latin typeface="Times New Roman" panose="02020603050405020304" pitchFamily="18" charset="0"/>
                <a:cs typeface="Times New Roman" panose="02020603050405020304" pitchFamily="18" charset="0"/>
              </a:rPr>
              <a:t>UNIT 1</a:t>
            </a:r>
            <a:endParaRPr lang="en-IN"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0365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2E6E34-9B10-FC2F-4F93-C27D5E814DE9}"/>
              </a:ext>
            </a:extLst>
          </p:cNvPr>
          <p:cNvSpPr txBox="1"/>
          <p:nvPr/>
        </p:nvSpPr>
        <p:spPr>
          <a:xfrm>
            <a:off x="634938" y="2059277"/>
            <a:ext cx="10922123" cy="4182171"/>
          </a:xfrm>
          <a:prstGeom prst="rect">
            <a:avLst/>
          </a:prstGeom>
          <a:noFill/>
          <a:ln>
            <a:solidFill>
              <a:schemeClr val="accent1"/>
            </a:solidFill>
          </a:ln>
        </p:spPr>
        <p:txBody>
          <a:bodyPr wrap="square">
            <a:spAutoFit/>
          </a:bodyPr>
          <a:lstStyle/>
          <a:p>
            <a:pPr marL="285750" indent="-285750" algn="just">
              <a:lnSpc>
                <a:spcPct val="150000"/>
              </a:lnSpc>
              <a:spcAft>
                <a:spcPts val="600"/>
              </a:spcAf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 organized system that records processes, methods, and roles for carrying out quality policies and objectives is referred to as a quality management system </a:t>
            </a:r>
            <a:r>
              <a:rPr lang="en-US" b="1" dirty="0">
                <a:latin typeface="Times New Roman" panose="02020603050405020304" pitchFamily="18" charset="0"/>
                <a:cs typeface="Times New Roman" panose="02020603050405020304" pitchFamily="18" charset="0"/>
              </a:rPr>
              <a:t>(QMS). </a:t>
            </a:r>
          </a:p>
          <a:p>
            <a:pPr marL="285750" indent="-285750" algn="just">
              <a:lnSpc>
                <a:spcPct val="150000"/>
              </a:lnSpc>
              <a:spcAft>
                <a:spcPts val="600"/>
              </a:spcAf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 QMS aids in coordinating and directing an organization's actions to satisfy customer and regulatory requirements and continuously increase effectiveness and efficiency.</a:t>
            </a:r>
          </a:p>
          <a:p>
            <a:pPr marL="285750" indent="-285750" algn="just">
              <a:lnSpc>
                <a:spcPct val="150000"/>
              </a:lnSpc>
              <a:spcAft>
                <a:spcPts val="600"/>
              </a:spcAft>
              <a:buFont typeface="Wingdings" panose="05000000000000000000" pitchFamily="2" charset="2"/>
              <a:buChar char="q"/>
            </a:pPr>
            <a:r>
              <a:rPr lang="en-US" b="1" dirty="0">
                <a:latin typeface="Times New Roman" panose="02020603050405020304" pitchFamily="18" charset="0"/>
                <a:cs typeface="Times New Roman" panose="02020603050405020304" pitchFamily="18" charset="0"/>
              </a:rPr>
              <a:t>Elements of Quality Management System:-</a:t>
            </a:r>
          </a:p>
          <a:p>
            <a:pPr marL="1657350" lvl="3" indent="-285750" algn="just">
              <a:spcAft>
                <a:spcPts val="600"/>
              </a:spcAft>
              <a:buFont typeface="Wingdings" panose="05000000000000000000" pitchFamily="2" charset="2"/>
              <a:buChar char="q"/>
            </a:pPr>
            <a:r>
              <a:rPr lang="en-US" dirty="0">
                <a:solidFill>
                  <a:srgbClr val="7030A0"/>
                </a:solidFill>
                <a:latin typeface="Times New Roman" panose="02020603050405020304" pitchFamily="18" charset="0"/>
                <a:cs typeface="Times New Roman" panose="02020603050405020304" pitchFamily="18" charset="0"/>
              </a:rPr>
              <a:t>Quality Planning</a:t>
            </a:r>
          </a:p>
          <a:p>
            <a:pPr marL="1657350" lvl="3" indent="-285750" algn="just">
              <a:spcAft>
                <a:spcPts val="600"/>
              </a:spcAft>
              <a:buFont typeface="Wingdings" panose="05000000000000000000" pitchFamily="2" charset="2"/>
              <a:buChar char="q"/>
            </a:pPr>
            <a:r>
              <a:rPr lang="en-US" dirty="0">
                <a:solidFill>
                  <a:srgbClr val="7030A0"/>
                </a:solidFill>
                <a:latin typeface="Times New Roman" panose="02020603050405020304" pitchFamily="18" charset="0"/>
                <a:cs typeface="Times New Roman" panose="02020603050405020304" pitchFamily="18" charset="0"/>
              </a:rPr>
              <a:t>Quality Assurance</a:t>
            </a:r>
          </a:p>
          <a:p>
            <a:pPr marL="1657350" lvl="3" indent="-285750" algn="just">
              <a:spcAft>
                <a:spcPts val="600"/>
              </a:spcAft>
              <a:buFont typeface="Wingdings" panose="05000000000000000000" pitchFamily="2" charset="2"/>
              <a:buChar char="q"/>
            </a:pPr>
            <a:r>
              <a:rPr lang="en-US" dirty="0">
                <a:solidFill>
                  <a:srgbClr val="7030A0"/>
                </a:solidFill>
                <a:latin typeface="Times New Roman" panose="02020603050405020304" pitchFamily="18" charset="0"/>
                <a:cs typeface="Times New Roman" panose="02020603050405020304" pitchFamily="18" charset="0"/>
              </a:rPr>
              <a:t>Quality Control</a:t>
            </a:r>
          </a:p>
          <a:p>
            <a:pPr marL="1657350" lvl="3" indent="-285750" algn="just">
              <a:spcAft>
                <a:spcPts val="600"/>
              </a:spcAft>
              <a:buFont typeface="Wingdings" panose="05000000000000000000" pitchFamily="2" charset="2"/>
              <a:buChar char="q"/>
            </a:pPr>
            <a:r>
              <a:rPr lang="en-US" dirty="0">
                <a:solidFill>
                  <a:srgbClr val="7030A0"/>
                </a:solidFill>
                <a:latin typeface="Times New Roman" panose="02020603050405020304" pitchFamily="18" charset="0"/>
                <a:cs typeface="Times New Roman" panose="02020603050405020304" pitchFamily="18" charset="0"/>
              </a:rPr>
              <a:t>Quality Improvement</a:t>
            </a:r>
          </a:p>
          <a:p>
            <a:pPr algn="just">
              <a:lnSpc>
                <a:spcPct val="150000"/>
              </a:lnSpc>
              <a:spcAft>
                <a:spcPts val="600"/>
              </a:spcAft>
            </a:pPr>
            <a:endParaRPr lang="en-IN"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05F993CE-8B66-7D80-23AA-EA6A7926E747}"/>
              </a:ext>
            </a:extLst>
          </p:cNvPr>
          <p:cNvPicPr>
            <a:picLocks noChangeAspect="1"/>
          </p:cNvPicPr>
          <p:nvPr/>
        </p:nvPicPr>
        <p:blipFill rotWithShape="1">
          <a:blip r:embed="rId2">
            <a:extLst>
              <a:ext uri="{28A0092B-C50C-407E-A947-70E740481C1C}">
                <a14:useLocalDpi xmlns:a14="http://schemas.microsoft.com/office/drawing/2010/main" val="0"/>
              </a:ext>
            </a:extLst>
          </a:blip>
          <a:srcRect l="1115" r="784" b="2706"/>
          <a:stretch/>
        </p:blipFill>
        <p:spPr>
          <a:xfrm>
            <a:off x="8875723" y="252538"/>
            <a:ext cx="1582612" cy="1189703"/>
          </a:xfrm>
          <a:prstGeom prst="rect">
            <a:avLst/>
          </a:prstGeom>
          <a:ln>
            <a:solidFill>
              <a:schemeClr val="tx1"/>
            </a:solidFill>
          </a:ln>
        </p:spPr>
      </p:pic>
      <p:sp>
        <p:nvSpPr>
          <p:cNvPr id="4" name="TextBox 3">
            <a:extLst>
              <a:ext uri="{FF2B5EF4-FFF2-40B4-BE49-F238E27FC236}">
                <a16:creationId xmlns:a16="http://schemas.microsoft.com/office/drawing/2014/main" id="{8F448711-3D3B-4444-0FBA-3F78C5E3A0E8}"/>
              </a:ext>
            </a:extLst>
          </p:cNvPr>
          <p:cNvSpPr txBox="1"/>
          <p:nvPr/>
        </p:nvSpPr>
        <p:spPr>
          <a:xfrm>
            <a:off x="3379694" y="662724"/>
            <a:ext cx="4444847" cy="400110"/>
          </a:xfrm>
          <a:prstGeom prst="rect">
            <a:avLst/>
          </a:prstGeom>
          <a:noFill/>
        </p:spPr>
        <p:txBody>
          <a:bodyPr wrap="square">
            <a:spAutoFit/>
          </a:bodyPr>
          <a:lstStyle/>
          <a:p>
            <a:pPr marL="285750" indent="-285750">
              <a:buFont typeface="Wingdings" panose="05000000000000000000" pitchFamily="2" charset="2"/>
              <a:buChar char="v"/>
            </a:pPr>
            <a:r>
              <a:rPr lang="en-US" sz="2000" b="1" dirty="0">
                <a:latin typeface="Times New Roman" panose="02020603050405020304" pitchFamily="18" charset="0"/>
                <a:cs typeface="Times New Roman" panose="02020603050405020304" pitchFamily="18" charset="0"/>
              </a:rPr>
              <a:t>Quality Management System (QMS)</a:t>
            </a:r>
          </a:p>
        </p:txBody>
      </p:sp>
      <p:sp>
        <p:nvSpPr>
          <p:cNvPr id="5" name="Slide Number Placeholder 4">
            <a:extLst>
              <a:ext uri="{FF2B5EF4-FFF2-40B4-BE49-F238E27FC236}">
                <a16:creationId xmlns:a16="http://schemas.microsoft.com/office/drawing/2014/main" id="{8059250E-0356-9848-90E8-9859ABFCB326}"/>
              </a:ext>
            </a:extLst>
          </p:cNvPr>
          <p:cNvSpPr>
            <a:spLocks noGrp="1"/>
          </p:cNvSpPr>
          <p:nvPr>
            <p:ph type="sldNum" sz="quarter" idx="12"/>
          </p:nvPr>
        </p:nvSpPr>
        <p:spPr/>
        <p:txBody>
          <a:bodyPr/>
          <a:lstStyle/>
          <a:p>
            <a:fld id="{0E939A00-936B-4E1E-8277-18AB919C783E}" type="slidenum">
              <a:rPr lang="en-IN" smtClean="0"/>
              <a:t>10</a:t>
            </a:fld>
            <a:endParaRPr lang="en-IN"/>
          </a:p>
        </p:txBody>
      </p:sp>
    </p:spTree>
    <p:extLst>
      <p:ext uri="{BB962C8B-B14F-4D97-AF65-F5344CB8AC3E}">
        <p14:creationId xmlns:p14="http://schemas.microsoft.com/office/powerpoint/2010/main" val="2324300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699B2F7-FF70-F5ED-7A18-AD75B421D780}"/>
              </a:ext>
            </a:extLst>
          </p:cNvPr>
          <p:cNvSpPr txBox="1"/>
          <p:nvPr/>
        </p:nvSpPr>
        <p:spPr>
          <a:xfrm>
            <a:off x="838394" y="1618204"/>
            <a:ext cx="10787549" cy="4089838"/>
          </a:xfrm>
          <a:prstGeom prst="rect">
            <a:avLst/>
          </a:prstGeom>
          <a:noFill/>
        </p:spPr>
        <p:txBody>
          <a:bodyPr wrap="square">
            <a:spAutoFit/>
          </a:bodyPr>
          <a:lstStyle/>
          <a:p>
            <a:pPr algn="just">
              <a:lnSpc>
                <a:spcPct val="150000"/>
              </a:lnSpc>
              <a:spcAft>
                <a:spcPts val="600"/>
              </a:spcAft>
            </a:pPr>
            <a:r>
              <a:rPr lang="en-US" dirty="0">
                <a:latin typeface="Times New Roman" panose="02020603050405020304" pitchFamily="18" charset="0"/>
                <a:cs typeface="Times New Roman" panose="02020603050405020304" pitchFamily="18" charset="0"/>
              </a:rPr>
              <a:t>Typically, a quality management system has four components.</a:t>
            </a:r>
          </a:p>
          <a:p>
            <a:pPr marL="342900" indent="-342900" algn="just">
              <a:lnSpc>
                <a:spcPct val="150000"/>
              </a:lnSpc>
              <a:spcAft>
                <a:spcPts val="600"/>
              </a:spcAft>
              <a:buAutoNum type="arabicPeriod"/>
            </a:pPr>
            <a:r>
              <a:rPr lang="en-IN" b="1" dirty="0">
                <a:latin typeface="Times New Roman" panose="02020603050405020304" pitchFamily="18" charset="0"/>
                <a:cs typeface="Times New Roman" panose="02020603050405020304" pitchFamily="18" charset="0"/>
              </a:rPr>
              <a:t>Quality planning: </a:t>
            </a:r>
            <a:r>
              <a:rPr lang="en-US" dirty="0">
                <a:latin typeface="Times New Roman" panose="02020603050405020304" pitchFamily="18" charset="0"/>
                <a:cs typeface="Times New Roman" panose="02020603050405020304" pitchFamily="18" charset="0"/>
              </a:rPr>
              <a:t>Process of transforming quality policy into practices, protocols, and guidelines in order to satisfy quantifiable objectives and requirements.</a:t>
            </a:r>
          </a:p>
          <a:p>
            <a:pPr marL="342900" indent="-342900" algn="just">
              <a:lnSpc>
                <a:spcPct val="150000"/>
              </a:lnSpc>
              <a:spcAft>
                <a:spcPts val="600"/>
              </a:spcAft>
              <a:buAutoNum type="arabicPeriod"/>
            </a:pPr>
            <a:r>
              <a:rPr lang="en-IN" b="1" dirty="0">
                <a:latin typeface="Times New Roman" panose="02020603050405020304" pitchFamily="18" charset="0"/>
                <a:cs typeface="Times New Roman" panose="02020603050405020304" pitchFamily="18" charset="0"/>
              </a:rPr>
              <a:t>Quality assurance: </a:t>
            </a:r>
            <a:r>
              <a:rPr lang="en-US" dirty="0">
                <a:latin typeface="Times New Roman" panose="02020603050405020304" pitchFamily="18" charset="0"/>
                <a:cs typeface="Times New Roman" panose="02020603050405020304" pitchFamily="18" charset="0"/>
              </a:rPr>
              <a:t>actions carried out as part of a quality system that are deliberate and meticulous in order to guarantee that the standards for a process', product's, or service's quality are being met.</a:t>
            </a:r>
          </a:p>
          <a:p>
            <a:pPr marL="342900" indent="-342900" algn="just">
              <a:lnSpc>
                <a:spcPct val="150000"/>
              </a:lnSpc>
              <a:spcAft>
                <a:spcPts val="600"/>
              </a:spcAft>
              <a:buAutoNum type="arabicPeriod"/>
            </a:pPr>
            <a:r>
              <a:rPr lang="en-IN" b="1" dirty="0">
                <a:latin typeface="Times New Roman" panose="02020603050405020304" pitchFamily="18" charset="0"/>
                <a:cs typeface="Times New Roman" panose="02020603050405020304" pitchFamily="18" charset="0"/>
              </a:rPr>
              <a:t>Quality control: </a:t>
            </a:r>
            <a:r>
              <a:rPr lang="en-US" dirty="0">
                <a:latin typeface="Times New Roman" panose="02020603050405020304" pitchFamily="18" charset="0"/>
                <a:cs typeface="Times New Roman" panose="02020603050405020304" pitchFamily="18" charset="0"/>
              </a:rPr>
              <a:t>monitoring, assessing, and making corrections to ensure that a procedure, good, or service fulfills quality standards.</a:t>
            </a:r>
          </a:p>
          <a:p>
            <a:pPr marL="342900" indent="-342900" algn="just">
              <a:lnSpc>
                <a:spcPct val="150000"/>
              </a:lnSpc>
              <a:spcAft>
                <a:spcPts val="600"/>
              </a:spcAft>
              <a:buAutoNum type="arabicPeriod"/>
            </a:pPr>
            <a:r>
              <a:rPr lang="en-IN" b="1" dirty="0">
                <a:latin typeface="Times New Roman" panose="02020603050405020304" pitchFamily="18" charset="0"/>
                <a:cs typeface="Times New Roman" panose="02020603050405020304" pitchFamily="18" charset="0"/>
              </a:rPr>
              <a:t>Quality improvement: </a:t>
            </a:r>
            <a:r>
              <a:rPr lang="en-US" dirty="0">
                <a:latin typeface="Times New Roman" panose="02020603050405020304" pitchFamily="18" charset="0"/>
                <a:cs typeface="Times New Roman" panose="02020603050405020304" pitchFamily="18" charset="0"/>
              </a:rPr>
              <a:t>Implementing methodical, systemic improvements after executing a performance analysis.</a:t>
            </a:r>
            <a:endParaRPr lang="en-IN"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2B2CE11-BCD4-8DD8-1E47-FB83525E824A}"/>
              </a:ext>
            </a:extLst>
          </p:cNvPr>
          <p:cNvSpPr txBox="1"/>
          <p:nvPr/>
        </p:nvSpPr>
        <p:spPr>
          <a:xfrm>
            <a:off x="2572528" y="721856"/>
            <a:ext cx="6832730" cy="400110"/>
          </a:xfrm>
          <a:prstGeom prst="rect">
            <a:avLst/>
          </a:prstGeom>
          <a:noFill/>
        </p:spPr>
        <p:txBody>
          <a:bodyPr wrap="square">
            <a:spAutoFit/>
          </a:bodyPr>
          <a:lstStyle/>
          <a:p>
            <a:pPr marL="342900" indent="-342900">
              <a:buFont typeface="Wingdings" panose="05000000000000000000" pitchFamily="2" charset="2"/>
              <a:buChar char="v"/>
            </a:pPr>
            <a:r>
              <a:rPr lang="en-IN" sz="2000" b="1" dirty="0">
                <a:solidFill>
                  <a:schemeClr val="accent1"/>
                </a:solidFill>
                <a:latin typeface="Times New Roman" panose="02020603050405020304" pitchFamily="18" charset="0"/>
                <a:cs typeface="Times New Roman" panose="02020603050405020304" pitchFamily="18" charset="0"/>
              </a:rPr>
              <a:t>ELEMENTS OF QUALITY MANAGEMENT SYSTEM</a:t>
            </a:r>
          </a:p>
        </p:txBody>
      </p:sp>
      <p:sp>
        <p:nvSpPr>
          <p:cNvPr id="9" name="Slide Number Placeholder 8">
            <a:extLst>
              <a:ext uri="{FF2B5EF4-FFF2-40B4-BE49-F238E27FC236}">
                <a16:creationId xmlns:a16="http://schemas.microsoft.com/office/drawing/2014/main" id="{CC913A17-7299-F4E4-4D4E-007A62229356}"/>
              </a:ext>
            </a:extLst>
          </p:cNvPr>
          <p:cNvSpPr>
            <a:spLocks noGrp="1"/>
          </p:cNvSpPr>
          <p:nvPr>
            <p:ph type="sldNum" sz="quarter" idx="12"/>
          </p:nvPr>
        </p:nvSpPr>
        <p:spPr/>
        <p:txBody>
          <a:bodyPr/>
          <a:lstStyle/>
          <a:p>
            <a:fld id="{CCAAD8B2-AD95-410E-A01D-3CED24E97BAA}" type="slidenum">
              <a:rPr lang="en-IN" smtClean="0"/>
              <a:t>11</a:t>
            </a:fld>
            <a:endParaRPr lang="en-IN"/>
          </a:p>
        </p:txBody>
      </p:sp>
    </p:spTree>
    <p:extLst>
      <p:ext uri="{BB962C8B-B14F-4D97-AF65-F5344CB8AC3E}">
        <p14:creationId xmlns:p14="http://schemas.microsoft.com/office/powerpoint/2010/main" val="1366815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E38A09-1C2D-4B4E-B7D3-E0FA5FF28721}"/>
              </a:ext>
            </a:extLst>
          </p:cNvPr>
          <p:cNvSpPr txBox="1"/>
          <p:nvPr/>
        </p:nvSpPr>
        <p:spPr>
          <a:xfrm>
            <a:off x="838200" y="631190"/>
            <a:ext cx="10786189" cy="5444054"/>
          </a:xfrm>
          <a:prstGeom prst="rect">
            <a:avLst/>
          </a:prstGeom>
          <a:noFill/>
        </p:spPr>
        <p:txBody>
          <a:bodyPr wrap="square">
            <a:spAutoFit/>
          </a:bodyPr>
          <a:lstStyle/>
          <a:p>
            <a:pPr marL="285750" indent="-285750" algn="just">
              <a:lnSpc>
                <a:spcPct val="150000"/>
              </a:lnSpc>
              <a:buFont typeface="Wingdings" panose="05000000000000000000" pitchFamily="2" charset="2"/>
              <a:buChar char="v"/>
            </a:pPr>
            <a:r>
              <a:rPr lang="en-US" b="1" dirty="0">
                <a:latin typeface="Times New Roman" panose="02020603050405020304" pitchFamily="18" charset="0"/>
                <a:cs typeface="Times New Roman" panose="02020603050405020304" pitchFamily="18" charset="0"/>
              </a:rPr>
              <a:t>The needs specific to each organization should be addressed by quality management systems, however all systems have the following components:</a:t>
            </a:r>
          </a:p>
          <a:p>
            <a:pPr marL="742950" lvl="1" indent="-285750" algn="just">
              <a:lnSpc>
                <a:spcPct val="150000"/>
              </a:lnSpc>
              <a:buFont typeface="Wingdings" panose="05000000000000000000" pitchFamily="2" charset="2"/>
              <a:buChar char="§"/>
            </a:pPr>
            <a:r>
              <a:rPr lang="en-IN" dirty="0">
                <a:latin typeface="Times New Roman" panose="02020603050405020304" pitchFamily="18" charset="0"/>
                <a:cs typeface="Times New Roman" panose="02020603050405020304" pitchFamily="18" charset="0"/>
              </a:rPr>
              <a:t>The organization's quality policy and quality objectives</a:t>
            </a:r>
          </a:p>
          <a:p>
            <a:pPr marL="742950" lvl="1" indent="-285750" algn="just">
              <a:lnSpc>
                <a:spcPct val="150000"/>
              </a:lnSpc>
              <a:buFont typeface="Wingdings" panose="05000000000000000000" pitchFamily="2" charset="2"/>
              <a:buChar char="§"/>
            </a:pPr>
            <a:r>
              <a:rPr lang="en-IN" dirty="0">
                <a:latin typeface="Times New Roman" panose="02020603050405020304" pitchFamily="18" charset="0"/>
                <a:cs typeface="Times New Roman" panose="02020603050405020304" pitchFamily="18" charset="0"/>
              </a:rPr>
              <a:t>Quality manual </a:t>
            </a:r>
          </a:p>
          <a:p>
            <a:pPr marL="742950" lvl="1" indent="-285750" algn="just">
              <a:lnSpc>
                <a:spcPct val="150000"/>
              </a:lnSpc>
              <a:buFont typeface="Wingdings" panose="05000000000000000000" pitchFamily="2" charset="2"/>
              <a:buChar char="§"/>
            </a:pPr>
            <a:r>
              <a:rPr lang="en-IN" dirty="0">
                <a:latin typeface="Times New Roman" panose="02020603050405020304" pitchFamily="18" charset="0"/>
                <a:cs typeface="Times New Roman" panose="02020603050405020304" pitchFamily="18" charset="0"/>
              </a:rPr>
              <a:t>Procedures, instructions, and records </a:t>
            </a:r>
          </a:p>
          <a:p>
            <a:pPr marL="742950" lvl="1" indent="-285750" algn="just">
              <a:lnSpc>
                <a:spcPct val="150000"/>
              </a:lnSpc>
              <a:buFont typeface="Wingdings" panose="05000000000000000000" pitchFamily="2" charset="2"/>
              <a:buChar char="§"/>
            </a:pPr>
            <a:r>
              <a:rPr lang="en-IN" dirty="0">
                <a:latin typeface="Times New Roman" panose="02020603050405020304" pitchFamily="18" charset="0"/>
                <a:cs typeface="Times New Roman" panose="02020603050405020304" pitchFamily="18" charset="0"/>
              </a:rPr>
              <a:t>Data management</a:t>
            </a:r>
          </a:p>
          <a:p>
            <a:pPr marL="742950" lvl="1" indent="-285750" algn="just">
              <a:lnSpc>
                <a:spcPct val="150000"/>
              </a:lnSpc>
              <a:buFont typeface="Wingdings" panose="05000000000000000000" pitchFamily="2" charset="2"/>
              <a:buChar char="§"/>
            </a:pPr>
            <a:r>
              <a:rPr lang="en-IN" dirty="0">
                <a:latin typeface="Times New Roman" panose="02020603050405020304" pitchFamily="18" charset="0"/>
                <a:cs typeface="Times New Roman" panose="02020603050405020304" pitchFamily="18" charset="0"/>
              </a:rPr>
              <a:t>Customer satisfaction from product quality</a:t>
            </a:r>
          </a:p>
          <a:p>
            <a:pPr marL="742950" lvl="1" indent="-285750" algn="just">
              <a:lnSpc>
                <a:spcPct val="150000"/>
              </a:lnSpc>
              <a:buFont typeface="Wingdings" panose="05000000000000000000" pitchFamily="2" charset="2"/>
              <a:buChar char="§"/>
            </a:pPr>
            <a:r>
              <a:rPr lang="en-IN" dirty="0">
                <a:latin typeface="Times New Roman" panose="02020603050405020304" pitchFamily="18" charset="0"/>
                <a:cs typeface="Times New Roman" panose="02020603050405020304" pitchFamily="18" charset="0"/>
              </a:rPr>
              <a:t>Quality analysis </a:t>
            </a:r>
          </a:p>
          <a:p>
            <a:pPr marL="285750" indent="-285750" algn="just">
              <a:lnSpc>
                <a:spcPct val="150000"/>
              </a:lnSpc>
              <a:buFont typeface="Wingdings" panose="05000000000000000000" pitchFamily="2" charset="2"/>
              <a:buChar char="v"/>
            </a:pPr>
            <a:r>
              <a:rPr lang="en-IN" b="1" dirty="0">
                <a:latin typeface="Times New Roman" panose="02020603050405020304" pitchFamily="18" charset="0"/>
                <a:cs typeface="Times New Roman" panose="02020603050405020304" pitchFamily="18" charset="0"/>
              </a:rPr>
              <a:t>Quality management systems serve many purposes, including:</a:t>
            </a:r>
          </a:p>
          <a:p>
            <a:pPr marL="742950" lvl="1" indent="-285750" algn="just">
              <a:lnSpc>
                <a:spcPct val="150000"/>
              </a:lnSpc>
              <a:buFont typeface="Wingdings" panose="05000000000000000000" pitchFamily="2" charset="2"/>
              <a:buChar char="§"/>
            </a:pPr>
            <a:r>
              <a:rPr lang="en-IN" dirty="0">
                <a:latin typeface="Times New Roman" panose="02020603050405020304" pitchFamily="18" charset="0"/>
                <a:cs typeface="Times New Roman" panose="02020603050405020304" pitchFamily="18" charset="0"/>
              </a:rPr>
              <a:t>Improving processes</a:t>
            </a:r>
          </a:p>
          <a:p>
            <a:pPr marL="742950" lvl="1" indent="-285750" algn="just">
              <a:lnSpc>
                <a:spcPct val="150000"/>
              </a:lnSpc>
              <a:buFont typeface="Wingdings" panose="05000000000000000000" pitchFamily="2" charset="2"/>
              <a:buChar char="§"/>
            </a:pPr>
            <a:r>
              <a:rPr lang="en-IN" dirty="0">
                <a:latin typeface="Times New Roman" panose="02020603050405020304" pitchFamily="18" charset="0"/>
                <a:cs typeface="Times New Roman" panose="02020603050405020304" pitchFamily="18" charset="0"/>
              </a:rPr>
              <a:t>Reducing waste</a:t>
            </a:r>
          </a:p>
          <a:p>
            <a:pPr marL="742950" lvl="1" indent="-285750" algn="just">
              <a:lnSpc>
                <a:spcPct val="150000"/>
              </a:lnSpc>
              <a:buFont typeface="Wingdings" panose="05000000000000000000" pitchFamily="2" charset="2"/>
              <a:buChar char="§"/>
            </a:pPr>
            <a:r>
              <a:rPr lang="en-IN" dirty="0">
                <a:latin typeface="Times New Roman" panose="02020603050405020304" pitchFamily="18" charset="0"/>
                <a:cs typeface="Times New Roman" panose="02020603050405020304" pitchFamily="18" charset="0"/>
              </a:rPr>
              <a:t>Lowering costs </a:t>
            </a:r>
          </a:p>
          <a:p>
            <a:pPr marL="742950" lvl="1" indent="-285750" algn="just">
              <a:lnSpc>
                <a:spcPct val="150000"/>
              </a:lnSpc>
              <a:buFont typeface="Wingdings" panose="05000000000000000000" pitchFamily="2" charset="2"/>
              <a:buChar char="§"/>
            </a:pPr>
            <a:r>
              <a:rPr lang="en-IN" dirty="0">
                <a:latin typeface="Times New Roman" panose="02020603050405020304" pitchFamily="18" charset="0"/>
                <a:cs typeface="Times New Roman" panose="02020603050405020304" pitchFamily="18" charset="0"/>
              </a:rPr>
              <a:t>Facilitating and identifying training opportunities</a:t>
            </a:r>
          </a:p>
        </p:txBody>
      </p:sp>
      <p:sp>
        <p:nvSpPr>
          <p:cNvPr id="5" name="Slide Number Placeholder 4">
            <a:extLst>
              <a:ext uri="{FF2B5EF4-FFF2-40B4-BE49-F238E27FC236}">
                <a16:creationId xmlns:a16="http://schemas.microsoft.com/office/drawing/2014/main" id="{7537D048-DDFF-D2E6-85E1-002F0ABC0EE9}"/>
              </a:ext>
            </a:extLst>
          </p:cNvPr>
          <p:cNvSpPr>
            <a:spLocks noGrp="1"/>
          </p:cNvSpPr>
          <p:nvPr>
            <p:ph type="sldNum" sz="quarter" idx="12"/>
          </p:nvPr>
        </p:nvSpPr>
        <p:spPr/>
        <p:txBody>
          <a:bodyPr/>
          <a:lstStyle/>
          <a:p>
            <a:fld id="{CCAAD8B2-AD95-410E-A01D-3CED24E97BAA}" type="slidenum">
              <a:rPr lang="en-IN" smtClean="0"/>
              <a:t>12</a:t>
            </a:fld>
            <a:endParaRPr lang="en-IN"/>
          </a:p>
        </p:txBody>
      </p:sp>
      <p:pic>
        <p:nvPicPr>
          <p:cNvPr id="6" name="Picture 5">
            <a:extLst>
              <a:ext uri="{FF2B5EF4-FFF2-40B4-BE49-F238E27FC236}">
                <a16:creationId xmlns:a16="http://schemas.microsoft.com/office/drawing/2014/main" id="{AB9ADD00-FA69-A81C-DF2E-C02A696914C4}"/>
              </a:ext>
            </a:extLst>
          </p:cNvPr>
          <p:cNvPicPr>
            <a:picLocks noChangeAspect="1"/>
          </p:cNvPicPr>
          <p:nvPr/>
        </p:nvPicPr>
        <p:blipFill rotWithShape="1">
          <a:blip r:embed="rId2"/>
          <a:srcRect l="43316" t="30068" r="20562" b="33333"/>
          <a:stretch/>
        </p:blipFill>
        <p:spPr>
          <a:xfrm>
            <a:off x="7399175" y="1502229"/>
            <a:ext cx="4574843" cy="3498979"/>
          </a:xfrm>
          <a:prstGeom prst="rect">
            <a:avLst/>
          </a:prstGeom>
          <a:ln>
            <a:solidFill>
              <a:schemeClr val="tx1"/>
            </a:solidFill>
          </a:ln>
        </p:spPr>
      </p:pic>
    </p:spTree>
    <p:extLst>
      <p:ext uri="{BB962C8B-B14F-4D97-AF65-F5344CB8AC3E}">
        <p14:creationId xmlns:p14="http://schemas.microsoft.com/office/powerpoint/2010/main" val="956543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E4A915E-9C98-7F97-9DC4-99DA1B13F1DF}"/>
              </a:ext>
            </a:extLst>
          </p:cNvPr>
          <p:cNvSpPr>
            <a:spLocks noGrp="1"/>
          </p:cNvSpPr>
          <p:nvPr>
            <p:ph type="sldNum" sz="quarter" idx="12"/>
          </p:nvPr>
        </p:nvSpPr>
        <p:spPr/>
        <p:txBody>
          <a:bodyPr/>
          <a:lstStyle/>
          <a:p>
            <a:fld id="{CCAAD8B2-AD95-410E-A01D-3CED24E97BAA}" type="slidenum">
              <a:rPr lang="en-IN" smtClean="0"/>
              <a:t>13</a:t>
            </a:fld>
            <a:endParaRPr lang="en-IN"/>
          </a:p>
        </p:txBody>
      </p:sp>
      <p:pic>
        <p:nvPicPr>
          <p:cNvPr id="5" name="Picture 4">
            <a:extLst>
              <a:ext uri="{FF2B5EF4-FFF2-40B4-BE49-F238E27FC236}">
                <a16:creationId xmlns:a16="http://schemas.microsoft.com/office/drawing/2014/main" id="{3AF45812-E658-1324-D446-AF2BBD8538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3945" y="1506045"/>
            <a:ext cx="4190938" cy="4073634"/>
          </a:xfrm>
          <a:prstGeom prst="rect">
            <a:avLst/>
          </a:prstGeom>
          <a:ln>
            <a:solidFill>
              <a:schemeClr val="tx1"/>
            </a:solidFill>
          </a:ln>
        </p:spPr>
      </p:pic>
      <p:pic>
        <p:nvPicPr>
          <p:cNvPr id="7" name="Picture 6">
            <a:extLst>
              <a:ext uri="{FF2B5EF4-FFF2-40B4-BE49-F238E27FC236}">
                <a16:creationId xmlns:a16="http://schemas.microsoft.com/office/drawing/2014/main" id="{35DE03B0-6B97-607D-9B11-1BD192FFBD25}"/>
              </a:ext>
            </a:extLst>
          </p:cNvPr>
          <p:cNvPicPr>
            <a:picLocks noChangeAspect="1"/>
          </p:cNvPicPr>
          <p:nvPr/>
        </p:nvPicPr>
        <p:blipFill rotWithShape="1">
          <a:blip r:embed="rId3">
            <a:extLst>
              <a:ext uri="{28A0092B-C50C-407E-A947-70E740481C1C}">
                <a14:useLocalDpi xmlns:a14="http://schemas.microsoft.com/office/drawing/2010/main" val="0"/>
              </a:ext>
            </a:extLst>
          </a:blip>
          <a:srcRect l="3159" t="3916" r="3366" b="19966"/>
          <a:stretch/>
        </p:blipFill>
        <p:spPr>
          <a:xfrm>
            <a:off x="47042" y="1010882"/>
            <a:ext cx="6788699" cy="4836235"/>
          </a:xfrm>
          <a:prstGeom prst="rect">
            <a:avLst/>
          </a:prstGeom>
          <a:ln>
            <a:solidFill>
              <a:schemeClr val="tx1"/>
            </a:solidFill>
          </a:ln>
        </p:spPr>
      </p:pic>
      <p:sp>
        <p:nvSpPr>
          <p:cNvPr id="8" name="Arrow: Right 7">
            <a:extLst>
              <a:ext uri="{FF2B5EF4-FFF2-40B4-BE49-F238E27FC236}">
                <a16:creationId xmlns:a16="http://schemas.microsoft.com/office/drawing/2014/main" id="{5345A40F-ADE9-4D75-3D96-BB21B16B6433}"/>
              </a:ext>
            </a:extLst>
          </p:cNvPr>
          <p:cNvSpPr/>
          <p:nvPr/>
        </p:nvSpPr>
        <p:spPr>
          <a:xfrm>
            <a:off x="6882783" y="3113654"/>
            <a:ext cx="877078" cy="429208"/>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570296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DFF815-B21C-EE7F-0177-D90C8FCD3502}"/>
              </a:ext>
            </a:extLst>
          </p:cNvPr>
          <p:cNvSpPr txBox="1"/>
          <p:nvPr/>
        </p:nvSpPr>
        <p:spPr>
          <a:xfrm>
            <a:off x="1082351" y="1537969"/>
            <a:ext cx="10478278" cy="3782061"/>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To maintain quality in pharmaceutical products, Quality Management System is followed.</a:t>
            </a:r>
          </a:p>
          <a:p>
            <a:pPr marL="285750" indent="-285750" algn="just">
              <a:lnSpc>
                <a:spcPct val="15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Internationally harmonized guidance </a:t>
            </a:r>
            <a:r>
              <a:rPr lang="en-IN" b="1" dirty="0">
                <a:latin typeface="Times New Roman" panose="02020603050405020304" pitchFamily="18" charset="0"/>
                <a:cs typeface="Times New Roman" panose="02020603050405020304" pitchFamily="18" charset="0"/>
              </a:rPr>
              <a:t>ICH Q10 </a:t>
            </a:r>
            <a:r>
              <a:rPr lang="en-IN" dirty="0">
                <a:latin typeface="Times New Roman" panose="02020603050405020304" pitchFamily="18" charset="0"/>
                <a:cs typeface="Times New Roman" panose="02020603050405020304" pitchFamily="18" charset="0"/>
              </a:rPr>
              <a:t>governs the concept of current pharmaceutical quality management system for Registration of Pharmaceuticals for Human Use and USFDA and in final phases.</a:t>
            </a:r>
          </a:p>
          <a:p>
            <a:pPr marL="285750" indent="-285750" algn="just">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Other standards related to quality management systems include the rest of the ISO 9000 family including (ISO 9000 and ISO 9004)</a:t>
            </a:r>
          </a:p>
          <a:p>
            <a:pPr marL="285750" indent="-285750" algn="just">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 ISO 14000 family (environmental management systems)</a:t>
            </a:r>
          </a:p>
          <a:p>
            <a:pPr marL="285750" indent="-285750" algn="just">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ISO 13485 (quality management systems for medical devices)</a:t>
            </a:r>
          </a:p>
          <a:p>
            <a:pPr marL="285750" indent="-285750" algn="just">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ISO 19011 (audits management systems) </a:t>
            </a:r>
          </a:p>
          <a:p>
            <a:pPr marL="285750" indent="-285750" algn="just">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ISO/TS 16949 (quality management systems for automotive related products).</a:t>
            </a:r>
            <a:r>
              <a:rPr lang="en-IN" dirty="0">
                <a:latin typeface="Times New Roman" panose="02020603050405020304" pitchFamily="18" charset="0"/>
                <a:cs typeface="Times New Roman" panose="02020603050405020304" pitchFamily="18" charset="0"/>
              </a:rPr>
              <a:t> </a:t>
            </a:r>
          </a:p>
        </p:txBody>
      </p:sp>
      <p:sp>
        <p:nvSpPr>
          <p:cNvPr id="5" name="TextBox 4">
            <a:extLst>
              <a:ext uri="{FF2B5EF4-FFF2-40B4-BE49-F238E27FC236}">
                <a16:creationId xmlns:a16="http://schemas.microsoft.com/office/drawing/2014/main" id="{47F0F2F7-510A-14A5-FE35-676796141B29}"/>
              </a:ext>
            </a:extLst>
          </p:cNvPr>
          <p:cNvSpPr txBox="1"/>
          <p:nvPr/>
        </p:nvSpPr>
        <p:spPr>
          <a:xfrm>
            <a:off x="3431333" y="743731"/>
            <a:ext cx="6097554" cy="400110"/>
          </a:xfrm>
          <a:prstGeom prst="rect">
            <a:avLst/>
          </a:prstGeom>
          <a:noFill/>
        </p:spPr>
        <p:txBody>
          <a:bodyPr wrap="square">
            <a:spAutoFit/>
          </a:bodyPr>
          <a:lstStyle/>
          <a:p>
            <a:r>
              <a:rPr lang="en-IN" sz="2000" b="1" dirty="0">
                <a:solidFill>
                  <a:schemeClr val="accent1"/>
                </a:solidFill>
                <a:latin typeface="Times New Roman" panose="02020603050405020304" pitchFamily="18" charset="0"/>
                <a:cs typeface="Times New Roman" panose="02020603050405020304" pitchFamily="18" charset="0"/>
              </a:rPr>
              <a:t>QUALITY MANAGEMENT STANDARDS</a:t>
            </a:r>
          </a:p>
        </p:txBody>
      </p:sp>
      <p:sp>
        <p:nvSpPr>
          <p:cNvPr id="7" name="Slide Number Placeholder 6">
            <a:extLst>
              <a:ext uri="{FF2B5EF4-FFF2-40B4-BE49-F238E27FC236}">
                <a16:creationId xmlns:a16="http://schemas.microsoft.com/office/drawing/2014/main" id="{3C5A8394-03DC-3257-39BE-A93ECEA56790}"/>
              </a:ext>
            </a:extLst>
          </p:cNvPr>
          <p:cNvSpPr>
            <a:spLocks noGrp="1"/>
          </p:cNvSpPr>
          <p:nvPr>
            <p:ph type="sldNum" sz="quarter" idx="12"/>
          </p:nvPr>
        </p:nvSpPr>
        <p:spPr/>
        <p:txBody>
          <a:bodyPr/>
          <a:lstStyle/>
          <a:p>
            <a:fld id="{CCAAD8B2-AD95-410E-A01D-3CED24E97BAA}" type="slidenum">
              <a:rPr lang="en-IN" smtClean="0"/>
              <a:t>14</a:t>
            </a:fld>
            <a:endParaRPr lang="en-IN"/>
          </a:p>
        </p:txBody>
      </p:sp>
    </p:spTree>
    <p:extLst>
      <p:ext uri="{BB962C8B-B14F-4D97-AF65-F5344CB8AC3E}">
        <p14:creationId xmlns:p14="http://schemas.microsoft.com/office/powerpoint/2010/main" val="1684937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C62631-7D25-6EF9-C4D2-E5FB855E0939}"/>
              </a:ext>
            </a:extLst>
          </p:cNvPr>
          <p:cNvSpPr txBox="1"/>
          <p:nvPr/>
        </p:nvSpPr>
        <p:spPr>
          <a:xfrm>
            <a:off x="4688540" y="726142"/>
            <a:ext cx="2545976" cy="400110"/>
          </a:xfrm>
          <a:prstGeom prst="rect">
            <a:avLst/>
          </a:prstGeom>
          <a:solidFill>
            <a:schemeClr val="accent4">
              <a:lumMod val="20000"/>
              <a:lumOff val="80000"/>
            </a:schemeClr>
          </a:solid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Quality Assurance</a:t>
            </a:r>
            <a:endParaRPr lang="en-IN" sz="20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35987A8-93F1-A33A-3605-ED34A23DFC31}"/>
              </a:ext>
            </a:extLst>
          </p:cNvPr>
          <p:cNvSpPr txBox="1"/>
          <p:nvPr/>
        </p:nvSpPr>
        <p:spPr>
          <a:xfrm>
            <a:off x="525441" y="2023624"/>
            <a:ext cx="11141117" cy="3366563"/>
          </a:xfrm>
          <a:prstGeom prst="rect">
            <a:avLst/>
          </a:prstGeom>
          <a:noFill/>
          <a:ln>
            <a:solidFill>
              <a:schemeClr val="accent1"/>
            </a:solidFill>
          </a:ln>
        </p:spPr>
        <p:txBody>
          <a:bodyPr wrap="square">
            <a:spAutoFit/>
          </a:bodyPr>
          <a:lstStyle/>
          <a:p>
            <a:pPr marL="285750" indent="-285750" algn="just">
              <a:lnSpc>
                <a:spcPct val="150000"/>
              </a:lnSpc>
              <a:buFont typeface="Wingdings" panose="05000000000000000000" pitchFamily="2" charset="2"/>
              <a:buChar char="Ø"/>
            </a:pPr>
            <a:r>
              <a:rPr lang="en-IN" b="1" dirty="0">
                <a:latin typeface="Times New Roman" panose="02020603050405020304" pitchFamily="18" charset="0"/>
                <a:cs typeface="Times New Roman" panose="02020603050405020304" pitchFamily="18" charset="0"/>
              </a:rPr>
              <a:t>According to WHO, </a:t>
            </a:r>
            <a:r>
              <a:rPr lang="en-IN" dirty="0">
                <a:latin typeface="Times New Roman" panose="02020603050405020304" pitchFamily="18" charset="0"/>
                <a:cs typeface="Times New Roman" panose="02020603050405020304" pitchFamily="18" charset="0"/>
              </a:rPr>
              <a:t>Quality assurance (QA) is a wide-ranging concept covering all matter that individually or collectively influence the quality of a product. With regard pharmaceuticals, quality assurance can be divided into major areas: Development, quality </a:t>
            </a:r>
            <a:r>
              <a:rPr lang="en-US" dirty="0">
                <a:latin typeface="Times New Roman" panose="02020603050405020304" pitchFamily="18" charset="0"/>
                <a:cs typeface="Times New Roman" panose="02020603050405020304" pitchFamily="18" charset="0"/>
              </a:rPr>
              <a:t>control, production, distribution, and inspections.         </a:t>
            </a:r>
          </a:p>
          <a:p>
            <a:pPr marL="285750" indent="-285750" algn="just">
              <a:lnSpc>
                <a:spcPct val="150000"/>
              </a:lnSpc>
              <a:buFont typeface="Wingdings" panose="05000000000000000000" pitchFamily="2" charset="2"/>
              <a:buChar char="Ø"/>
            </a:pPr>
            <a:r>
              <a:rPr lang="en-US" b="1" dirty="0">
                <a:latin typeface="Times New Roman" panose="02020603050405020304" pitchFamily="18" charset="0"/>
                <a:cs typeface="Times New Roman" panose="02020603050405020304" pitchFamily="18" charset="0"/>
              </a:rPr>
              <a:t>According to MCC South Africa </a:t>
            </a:r>
            <a:r>
              <a:rPr lang="en-US" b="1" dirty="0">
                <a:solidFill>
                  <a:srgbClr val="FF0000"/>
                </a:solidFill>
                <a:latin typeface="Times New Roman" panose="02020603050405020304" pitchFamily="18" charset="0"/>
                <a:cs typeface="Times New Roman" panose="02020603050405020304" pitchFamily="18" charset="0"/>
              </a:rPr>
              <a:t>(Medicines Control Council): </a:t>
            </a:r>
            <a:r>
              <a:rPr lang="en-US" b="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Quality Assurance is the sum total of organized arrangement made with the objective of ensuring that medicines are of quality required for their intended use. Thus it is </a:t>
            </a:r>
            <a:r>
              <a:rPr lang="en-IN" dirty="0">
                <a:latin typeface="Times New Roman" panose="02020603050405020304" pitchFamily="18" charset="0"/>
                <a:cs typeface="Times New Roman" panose="02020603050405020304" pitchFamily="18" charset="0"/>
              </a:rPr>
              <a:t>wide-ranging concept covers all matters that affecting quality. </a:t>
            </a:r>
            <a:endParaRPr lang="en-IN" b="1" dirty="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Ø"/>
            </a:pPr>
            <a:r>
              <a:rPr lang="en-US" b="1" dirty="0">
                <a:latin typeface="Times New Roman" panose="02020603050405020304" pitchFamily="18" charset="0"/>
                <a:cs typeface="Times New Roman" panose="02020603050405020304" pitchFamily="18" charset="0"/>
              </a:rPr>
              <a:t>ISO 9000 </a:t>
            </a:r>
            <a:r>
              <a:rPr lang="en-US" dirty="0">
                <a:latin typeface="Times New Roman" panose="02020603050405020304" pitchFamily="18" charset="0"/>
                <a:cs typeface="Times New Roman" panose="02020603050405020304" pitchFamily="18" charset="0"/>
              </a:rPr>
              <a:t>defines QA as "part of quality management focused on providing confidence that quality requirements will be fulfilled“.</a:t>
            </a:r>
            <a:endParaRPr lang="en-IN"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909E63FF-0C90-C7FB-BED1-A4ED5F5D8E5D}"/>
              </a:ext>
            </a:extLst>
          </p:cNvPr>
          <p:cNvSpPr>
            <a:spLocks noGrp="1"/>
          </p:cNvSpPr>
          <p:nvPr>
            <p:ph type="sldNum" sz="quarter" idx="12"/>
          </p:nvPr>
        </p:nvSpPr>
        <p:spPr/>
        <p:txBody>
          <a:bodyPr/>
          <a:lstStyle/>
          <a:p>
            <a:fld id="{0E939A00-936B-4E1E-8277-18AB919C783E}" type="slidenum">
              <a:rPr lang="en-IN" smtClean="0"/>
              <a:t>15</a:t>
            </a:fld>
            <a:endParaRPr lang="en-IN"/>
          </a:p>
        </p:txBody>
      </p:sp>
    </p:spTree>
    <p:extLst>
      <p:ext uri="{BB962C8B-B14F-4D97-AF65-F5344CB8AC3E}">
        <p14:creationId xmlns:p14="http://schemas.microsoft.com/office/powerpoint/2010/main" val="2592438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B33767-73B5-7EEF-E793-56E34E58CEE8}"/>
              </a:ext>
            </a:extLst>
          </p:cNvPr>
          <p:cNvSpPr txBox="1"/>
          <p:nvPr/>
        </p:nvSpPr>
        <p:spPr>
          <a:xfrm>
            <a:off x="732087" y="695405"/>
            <a:ext cx="10727825" cy="5117042"/>
          </a:xfrm>
          <a:prstGeom prst="rect">
            <a:avLst/>
          </a:prstGeom>
          <a:noFill/>
        </p:spPr>
        <p:txBody>
          <a:bodyPr wrap="square">
            <a:spAutoFit/>
          </a:bodyPr>
          <a:lstStyle/>
          <a:p>
            <a:pPr marL="342900" indent="-342900" algn="ctr">
              <a:lnSpc>
                <a:spcPct val="200000"/>
              </a:lnSpc>
              <a:buFont typeface="Wingdings" panose="05000000000000000000" pitchFamily="2" charset="2"/>
              <a:buChar char="v"/>
            </a:pPr>
            <a:r>
              <a:rPr lang="en-IN" sz="2000" b="1" dirty="0">
                <a:solidFill>
                  <a:schemeClr val="accent1"/>
                </a:solidFill>
                <a:highlight>
                  <a:srgbClr val="FFFF00"/>
                </a:highlight>
                <a:latin typeface="Times New Roman" panose="02020603050405020304" pitchFamily="18" charset="0"/>
                <a:cs typeface="Times New Roman" panose="02020603050405020304" pitchFamily="18" charset="0"/>
              </a:rPr>
              <a:t> Responsibilities of QA</a:t>
            </a:r>
          </a:p>
          <a:p>
            <a:pPr algn="just">
              <a:lnSpc>
                <a:spcPct val="200000"/>
              </a:lnSpc>
            </a:pPr>
            <a:endParaRPr lang="en-IN" sz="2000" b="1" dirty="0">
              <a:solidFill>
                <a:schemeClr val="accent1"/>
              </a:solidFill>
              <a:latin typeface="Times New Roman" panose="02020603050405020304" pitchFamily="18" charset="0"/>
              <a:cs typeface="Times New Roman" panose="02020603050405020304" pitchFamily="18" charset="0"/>
            </a:endParaRPr>
          </a:p>
          <a:p>
            <a:pPr marL="285750" indent="-285750" algn="just">
              <a:lnSpc>
                <a:spcPct val="20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It helps to identify and prepare the necessary SOPs relative to the control of quality. </a:t>
            </a:r>
          </a:p>
          <a:p>
            <a:pPr marL="285750" indent="-285750" algn="just">
              <a:lnSpc>
                <a:spcPct val="20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The QA department is responsible for ensuring that the quality policies adopted by a company are followed.</a:t>
            </a:r>
          </a:p>
          <a:p>
            <a:pPr marL="285750" indent="-285750" algn="just">
              <a:lnSpc>
                <a:spcPct val="20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It must determine that the product meets all the applicable specifications and that it was manufactured according to the internal standards of GMP. </a:t>
            </a:r>
          </a:p>
          <a:p>
            <a:pPr marL="285750" indent="-285750" algn="just">
              <a:lnSpc>
                <a:spcPct val="20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QA also holds responsibility for quality monitoring or audit function.</a:t>
            </a:r>
          </a:p>
          <a:p>
            <a:pPr marL="285750" indent="-285750" algn="just">
              <a:lnSpc>
                <a:spcPct val="20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QA functions to assess operations continually and to advise and guide them towards full compliance with all applicable internal and external regulations</a:t>
            </a:r>
            <a:r>
              <a:rPr lang="en-IN" dirty="0">
                <a:latin typeface="Times New Roman" panose="02020603050405020304" pitchFamily="18" charset="0"/>
                <a:cs typeface="Times New Roman" panose="02020603050405020304" pitchFamily="18" charset="0"/>
              </a:rPr>
              <a:t>.</a:t>
            </a:r>
          </a:p>
        </p:txBody>
      </p:sp>
      <p:sp>
        <p:nvSpPr>
          <p:cNvPr id="5" name="Slide Number Placeholder 4">
            <a:extLst>
              <a:ext uri="{FF2B5EF4-FFF2-40B4-BE49-F238E27FC236}">
                <a16:creationId xmlns:a16="http://schemas.microsoft.com/office/drawing/2014/main" id="{6DA0CB34-7AAE-824C-88D1-0579FC9FC925}"/>
              </a:ext>
            </a:extLst>
          </p:cNvPr>
          <p:cNvSpPr>
            <a:spLocks noGrp="1"/>
          </p:cNvSpPr>
          <p:nvPr>
            <p:ph type="sldNum" sz="quarter" idx="12"/>
          </p:nvPr>
        </p:nvSpPr>
        <p:spPr/>
        <p:txBody>
          <a:bodyPr/>
          <a:lstStyle/>
          <a:p>
            <a:fld id="{CCAAD8B2-AD95-410E-A01D-3CED24E97BAA}" type="slidenum">
              <a:rPr lang="en-IN" smtClean="0"/>
              <a:t>16</a:t>
            </a:fld>
            <a:endParaRPr lang="en-IN"/>
          </a:p>
        </p:txBody>
      </p:sp>
    </p:spTree>
    <p:extLst>
      <p:ext uri="{BB962C8B-B14F-4D97-AF65-F5344CB8AC3E}">
        <p14:creationId xmlns:p14="http://schemas.microsoft.com/office/powerpoint/2010/main" val="3993925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656EE7-DA8E-01B2-5D14-D17AB38837A6}"/>
              </a:ext>
            </a:extLst>
          </p:cNvPr>
          <p:cNvSpPr txBox="1"/>
          <p:nvPr/>
        </p:nvSpPr>
        <p:spPr>
          <a:xfrm>
            <a:off x="536647" y="2498360"/>
            <a:ext cx="11118705" cy="3331938"/>
          </a:xfrm>
          <a:prstGeom prst="rect">
            <a:avLst/>
          </a:prstGeom>
          <a:noFill/>
          <a:ln>
            <a:solidFill>
              <a:schemeClr val="accent1"/>
            </a:solidFill>
          </a:ln>
        </p:spPr>
        <p:txBody>
          <a:bodyPr wrap="square">
            <a:spAutoFit/>
          </a:bodyPr>
          <a:lstStyle/>
          <a:p>
            <a:pPr marL="285750" indent="-285750" algn="just">
              <a:lnSpc>
                <a:spcPct val="200000"/>
              </a:lnSpc>
              <a:buFont typeface="Wingdings" panose="05000000000000000000" pitchFamily="2" charset="2"/>
              <a:buChar char="Ø"/>
            </a:pPr>
            <a:r>
              <a:rPr lang="en-IN" b="1" dirty="0">
                <a:latin typeface="Times New Roman" panose="02020603050405020304" pitchFamily="18" charset="0"/>
                <a:cs typeface="Times New Roman" panose="02020603050405020304" pitchFamily="18" charset="0"/>
              </a:rPr>
              <a:t>ISO 9000 defines </a:t>
            </a:r>
            <a:r>
              <a:rPr lang="en-IN" dirty="0">
                <a:latin typeface="Times New Roman" panose="02020603050405020304" pitchFamily="18" charset="0"/>
                <a:cs typeface="Times New Roman" panose="02020603050405020304" pitchFamily="18" charset="0"/>
              </a:rPr>
              <a:t>quality control as "A part of quality management focused on fulfilling quality requirements".</a:t>
            </a:r>
          </a:p>
          <a:p>
            <a:pPr marL="285750" indent="-285750" algn="just">
              <a:lnSpc>
                <a:spcPct val="200000"/>
              </a:lnSpc>
              <a:buFont typeface="Wingdings" panose="05000000000000000000" pitchFamily="2" charset="2"/>
              <a:buChar char="Ø"/>
            </a:pPr>
            <a:r>
              <a:rPr lang="en-IN" b="1" dirty="0">
                <a:latin typeface="Times New Roman" panose="02020603050405020304" pitchFamily="18" charset="0"/>
                <a:cs typeface="Times New Roman" panose="02020603050405020304" pitchFamily="18" charset="0"/>
              </a:rPr>
              <a:t>According to WHO:  </a:t>
            </a:r>
            <a:r>
              <a:rPr lang="en-IN" dirty="0">
                <a:latin typeface="Times New Roman" panose="02020603050405020304" pitchFamily="18" charset="0"/>
                <a:cs typeface="Times New Roman" panose="02020603050405020304" pitchFamily="18" charset="0"/>
              </a:rPr>
              <a:t>It is that part of GMP concerned with sampling, specification &amp; testing, with the documentation &amp; release procedures which ensure that the necessary &amp; relevant tests are performed or actually caried out &amp; the product is released for use only after ascertaining it's quality.</a:t>
            </a:r>
          </a:p>
          <a:p>
            <a:pPr marL="285750" indent="-285750" algn="just">
              <a:lnSpc>
                <a:spcPct val="20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Materials are neither released for use, nor products released for sale or supply, until their quality has been found satisfactory.</a:t>
            </a:r>
          </a:p>
        </p:txBody>
      </p:sp>
      <p:pic>
        <p:nvPicPr>
          <p:cNvPr id="5" name="Picture 4">
            <a:extLst>
              <a:ext uri="{FF2B5EF4-FFF2-40B4-BE49-F238E27FC236}">
                <a16:creationId xmlns:a16="http://schemas.microsoft.com/office/drawing/2014/main" id="{C9392854-18A2-D4B2-A1EB-9F659BC08E61}"/>
              </a:ext>
            </a:extLst>
          </p:cNvPr>
          <p:cNvPicPr>
            <a:picLocks noChangeAspect="1"/>
          </p:cNvPicPr>
          <p:nvPr/>
        </p:nvPicPr>
        <p:blipFill rotWithShape="1">
          <a:blip r:embed="rId2">
            <a:extLst>
              <a:ext uri="{28A0092B-C50C-407E-A947-70E740481C1C}">
                <a14:useLocalDpi xmlns:a14="http://schemas.microsoft.com/office/drawing/2010/main" val="0"/>
              </a:ext>
            </a:extLst>
          </a:blip>
          <a:srcRect l="12638" r="13737"/>
          <a:stretch/>
        </p:blipFill>
        <p:spPr>
          <a:xfrm>
            <a:off x="4876800" y="339859"/>
            <a:ext cx="2402541" cy="1703366"/>
          </a:xfrm>
          <a:prstGeom prst="rect">
            <a:avLst/>
          </a:prstGeom>
        </p:spPr>
      </p:pic>
      <p:sp>
        <p:nvSpPr>
          <p:cNvPr id="2" name="Slide Number Placeholder 1">
            <a:extLst>
              <a:ext uri="{FF2B5EF4-FFF2-40B4-BE49-F238E27FC236}">
                <a16:creationId xmlns:a16="http://schemas.microsoft.com/office/drawing/2014/main" id="{0776DC72-7FD2-33FB-61E1-AC1E59172258}"/>
              </a:ext>
            </a:extLst>
          </p:cNvPr>
          <p:cNvSpPr>
            <a:spLocks noGrp="1"/>
          </p:cNvSpPr>
          <p:nvPr>
            <p:ph type="sldNum" sz="quarter" idx="12"/>
          </p:nvPr>
        </p:nvSpPr>
        <p:spPr/>
        <p:txBody>
          <a:bodyPr/>
          <a:lstStyle/>
          <a:p>
            <a:fld id="{0E939A00-936B-4E1E-8277-18AB919C783E}" type="slidenum">
              <a:rPr lang="en-IN" smtClean="0"/>
              <a:t>17</a:t>
            </a:fld>
            <a:endParaRPr lang="en-IN"/>
          </a:p>
        </p:txBody>
      </p:sp>
    </p:spTree>
    <p:extLst>
      <p:ext uri="{BB962C8B-B14F-4D97-AF65-F5344CB8AC3E}">
        <p14:creationId xmlns:p14="http://schemas.microsoft.com/office/powerpoint/2010/main" val="3203499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8615F8-9D61-F112-26A6-45515A19ADC9}"/>
              </a:ext>
            </a:extLst>
          </p:cNvPr>
          <p:cNvSpPr txBox="1"/>
          <p:nvPr/>
        </p:nvSpPr>
        <p:spPr>
          <a:xfrm>
            <a:off x="730624" y="1705178"/>
            <a:ext cx="11066929" cy="4197559"/>
          </a:xfrm>
          <a:prstGeom prst="rect">
            <a:avLst/>
          </a:prstGeom>
          <a:noFill/>
        </p:spPr>
        <p:txBody>
          <a:bodyPr wrap="square">
            <a:spAutoFit/>
          </a:bodyPr>
          <a:lstStyle/>
          <a:p>
            <a:pPr marL="285750" indent="-285750" algn="just">
              <a:lnSpc>
                <a:spcPct val="150000"/>
              </a:lnSpc>
              <a:buFont typeface="Wingdings" panose="05000000000000000000" pitchFamily="2" charset="2"/>
              <a:buChar char="q"/>
            </a:pPr>
            <a:r>
              <a:rPr lang="en-IN" dirty="0">
                <a:latin typeface="Times New Roman" panose="02020603050405020304" pitchFamily="18" charset="0"/>
                <a:cs typeface="Times New Roman" panose="02020603050405020304" pitchFamily="18" charset="0"/>
              </a:rPr>
              <a:t>There should be Adequate facilities, trained personnel and approved procedures are available for sampling, inspecting and testing.</a:t>
            </a:r>
          </a:p>
          <a:p>
            <a:pPr marL="285750" indent="-285750" algn="just">
              <a:lnSpc>
                <a:spcPct val="150000"/>
              </a:lnSpc>
              <a:buFont typeface="Wingdings" panose="05000000000000000000" pitchFamily="2" charset="2"/>
              <a:buChar char="q"/>
            </a:pPr>
            <a:r>
              <a:rPr lang="en-IN" dirty="0">
                <a:latin typeface="Times New Roman" panose="02020603050405020304" pitchFamily="18" charset="0"/>
                <a:cs typeface="Times New Roman" panose="02020603050405020304" pitchFamily="18" charset="0"/>
              </a:rPr>
              <a:t>Raw materials, packaging materials, intermediate products, bulk, and finished products, and where appropriate for monitoring environmental conditions for GMP purposes.</a:t>
            </a:r>
          </a:p>
          <a:p>
            <a:pPr marL="285750" indent="-285750" algn="just">
              <a:lnSpc>
                <a:spcPct val="150000"/>
              </a:lnSpc>
              <a:buFont typeface="Wingdings" panose="05000000000000000000" pitchFamily="2" charset="2"/>
              <a:buChar char="q"/>
            </a:pPr>
            <a:r>
              <a:rPr lang="en-IN" dirty="0">
                <a:latin typeface="Times New Roman" panose="02020603050405020304" pitchFamily="18" charset="0"/>
                <a:cs typeface="Times New Roman" panose="02020603050405020304" pitchFamily="18" charset="0"/>
              </a:rPr>
              <a:t>Samples of starting materials, packaging materials, intermediate products, bulk products and finished products should be taken by personnel according to the methods approved by Quality Control.</a:t>
            </a:r>
          </a:p>
          <a:p>
            <a:pPr marL="285750" indent="-285750" algn="just">
              <a:lnSpc>
                <a:spcPct val="150000"/>
              </a:lnSpc>
              <a:buFont typeface="Wingdings" panose="05000000000000000000" pitchFamily="2" charset="2"/>
              <a:buChar char="q"/>
            </a:pPr>
            <a:r>
              <a:rPr lang="en-IN" dirty="0">
                <a:latin typeface="Times New Roman" panose="02020603050405020304" pitchFamily="18" charset="0"/>
                <a:cs typeface="Times New Roman" panose="02020603050405020304" pitchFamily="18" charset="0"/>
              </a:rPr>
              <a:t>Test methods should be validated. </a:t>
            </a:r>
          </a:p>
          <a:p>
            <a:pPr marL="285750" indent="-285750" algn="just">
              <a:lnSpc>
                <a:spcPct val="150000"/>
              </a:lnSpc>
              <a:buFont typeface="Wingdings" panose="05000000000000000000" pitchFamily="2" charset="2"/>
              <a:buChar char="q"/>
            </a:pPr>
            <a:r>
              <a:rPr lang="en-IN" dirty="0">
                <a:latin typeface="Times New Roman" panose="02020603050405020304" pitchFamily="18" charset="0"/>
                <a:cs typeface="Times New Roman" panose="02020603050405020304" pitchFamily="18" charset="0"/>
              </a:rPr>
              <a:t>Records should be made, manually and/or by recording instruments, which demonstrate that all the required sampling, inspecting and testing procedures were actually carried out. Any deviations are fully recorded and investigated.</a:t>
            </a:r>
          </a:p>
        </p:txBody>
      </p:sp>
      <p:sp>
        <p:nvSpPr>
          <p:cNvPr id="5" name="TextBox 4">
            <a:extLst>
              <a:ext uri="{FF2B5EF4-FFF2-40B4-BE49-F238E27FC236}">
                <a16:creationId xmlns:a16="http://schemas.microsoft.com/office/drawing/2014/main" id="{944A74CE-C2FF-D7F9-2490-A374D13FBFCE}"/>
              </a:ext>
            </a:extLst>
          </p:cNvPr>
          <p:cNvSpPr txBox="1"/>
          <p:nvPr/>
        </p:nvSpPr>
        <p:spPr>
          <a:xfrm>
            <a:off x="3532094" y="519516"/>
            <a:ext cx="4778188" cy="498663"/>
          </a:xfrm>
          <a:prstGeom prst="rect">
            <a:avLst/>
          </a:prstGeom>
          <a:solidFill>
            <a:schemeClr val="accent6">
              <a:lumMod val="20000"/>
              <a:lumOff val="80000"/>
            </a:schemeClr>
          </a:solidFill>
        </p:spPr>
        <p:txBody>
          <a:bodyPr wrap="square">
            <a:spAutoFit/>
          </a:bodyPr>
          <a:lstStyle/>
          <a:p>
            <a:pPr algn="ctr">
              <a:lnSpc>
                <a:spcPct val="150000"/>
              </a:lnSpc>
            </a:pPr>
            <a:r>
              <a:rPr lang="en-IN" sz="2000" b="1" dirty="0">
                <a:latin typeface="Times New Roman" panose="02020603050405020304" pitchFamily="18" charset="0"/>
                <a:cs typeface="Times New Roman" panose="02020603050405020304" pitchFamily="18" charset="0"/>
              </a:rPr>
              <a:t>Quality Control system should ensure that</a:t>
            </a:r>
          </a:p>
        </p:txBody>
      </p:sp>
      <p:sp>
        <p:nvSpPr>
          <p:cNvPr id="2" name="Slide Number Placeholder 1">
            <a:extLst>
              <a:ext uri="{FF2B5EF4-FFF2-40B4-BE49-F238E27FC236}">
                <a16:creationId xmlns:a16="http://schemas.microsoft.com/office/drawing/2014/main" id="{22AF1741-8C71-F0E4-0462-C238D8B60D1E}"/>
              </a:ext>
            </a:extLst>
          </p:cNvPr>
          <p:cNvSpPr>
            <a:spLocks noGrp="1"/>
          </p:cNvSpPr>
          <p:nvPr>
            <p:ph type="sldNum" sz="quarter" idx="12"/>
          </p:nvPr>
        </p:nvSpPr>
        <p:spPr/>
        <p:txBody>
          <a:bodyPr/>
          <a:lstStyle/>
          <a:p>
            <a:fld id="{0E939A00-936B-4E1E-8277-18AB919C783E}" type="slidenum">
              <a:rPr lang="en-IN" smtClean="0"/>
              <a:t>18</a:t>
            </a:fld>
            <a:endParaRPr lang="en-IN"/>
          </a:p>
        </p:txBody>
      </p:sp>
    </p:spTree>
    <p:extLst>
      <p:ext uri="{BB962C8B-B14F-4D97-AF65-F5344CB8AC3E}">
        <p14:creationId xmlns:p14="http://schemas.microsoft.com/office/powerpoint/2010/main" val="1636271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FA2BCC-C315-81D2-F5FC-FFC323179607}"/>
              </a:ext>
            </a:extLst>
          </p:cNvPr>
          <p:cNvSpPr txBox="1"/>
          <p:nvPr/>
        </p:nvSpPr>
        <p:spPr>
          <a:xfrm>
            <a:off x="528918" y="1850030"/>
            <a:ext cx="11349317" cy="3782061"/>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QC is responsible for the day-to-day control of quality within the company.</a:t>
            </a:r>
          </a:p>
          <a:p>
            <a:pPr marL="285750" indent="-285750" algn="just">
              <a:lnSpc>
                <a:spcPct val="15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QC department is responsible for analytical testing of incoming raw materials an inspection of packaging components, including labelling.</a:t>
            </a:r>
          </a:p>
          <a:p>
            <a:pPr marL="285750" indent="-285750" algn="just">
              <a:lnSpc>
                <a:spcPct val="15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To conduct in-process testing when required, perform environmental monitoring, an inspect operations for compliance.</a:t>
            </a:r>
          </a:p>
          <a:p>
            <a:pPr marL="285750" indent="-285750" algn="just">
              <a:lnSpc>
                <a:spcPct val="15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They also conduct the required tests on finished dosage form.</a:t>
            </a:r>
          </a:p>
          <a:p>
            <a:pPr marL="285750" indent="-285750" algn="just">
              <a:lnSpc>
                <a:spcPct val="15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QC plays a major role in the selection of qualified vendors from whom raw materials purchased.</a:t>
            </a:r>
          </a:p>
          <a:p>
            <a:pPr marL="285750" indent="-285750" algn="just">
              <a:lnSpc>
                <a:spcPct val="15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The environmental areas for manufacturing of various dosage forms are tested inspected by QC department.</a:t>
            </a:r>
          </a:p>
          <a:p>
            <a:pPr marL="285750" indent="-285750" algn="just">
              <a:lnSpc>
                <a:spcPct val="15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Maintenance of all documents related to QC department.</a:t>
            </a:r>
          </a:p>
        </p:txBody>
      </p:sp>
      <p:sp>
        <p:nvSpPr>
          <p:cNvPr id="5" name="TextBox 4">
            <a:extLst>
              <a:ext uri="{FF2B5EF4-FFF2-40B4-BE49-F238E27FC236}">
                <a16:creationId xmlns:a16="http://schemas.microsoft.com/office/drawing/2014/main" id="{887259B0-43C6-5140-6733-FB11E85DD7A5}"/>
              </a:ext>
            </a:extLst>
          </p:cNvPr>
          <p:cNvSpPr txBox="1"/>
          <p:nvPr/>
        </p:nvSpPr>
        <p:spPr>
          <a:xfrm>
            <a:off x="3980329" y="653534"/>
            <a:ext cx="4069976" cy="400110"/>
          </a:xfrm>
          <a:prstGeom prst="rect">
            <a:avLst/>
          </a:prstGeom>
          <a:solidFill>
            <a:schemeClr val="accent6">
              <a:lumMod val="20000"/>
              <a:lumOff val="80000"/>
            </a:schemeClr>
          </a:solidFill>
        </p:spPr>
        <p:txBody>
          <a:bodyPr wrap="square">
            <a:spAutoFit/>
          </a:bodyPr>
          <a:lstStyle/>
          <a:p>
            <a:pPr algn="ctr"/>
            <a:r>
              <a:rPr lang="en-IN" sz="2000" b="1" dirty="0">
                <a:latin typeface="Times New Roman" panose="02020603050405020304" pitchFamily="18" charset="0"/>
                <a:cs typeface="Times New Roman" panose="02020603050405020304" pitchFamily="18" charset="0"/>
              </a:rPr>
              <a:t>Responsibilities of Q.C Department</a:t>
            </a:r>
          </a:p>
        </p:txBody>
      </p:sp>
      <p:sp>
        <p:nvSpPr>
          <p:cNvPr id="2" name="Slide Number Placeholder 1">
            <a:extLst>
              <a:ext uri="{FF2B5EF4-FFF2-40B4-BE49-F238E27FC236}">
                <a16:creationId xmlns:a16="http://schemas.microsoft.com/office/drawing/2014/main" id="{A71C9015-528B-F2C2-C972-A2B82272FB3A}"/>
              </a:ext>
            </a:extLst>
          </p:cNvPr>
          <p:cNvSpPr>
            <a:spLocks noGrp="1"/>
          </p:cNvSpPr>
          <p:nvPr>
            <p:ph type="sldNum" sz="quarter" idx="12"/>
          </p:nvPr>
        </p:nvSpPr>
        <p:spPr/>
        <p:txBody>
          <a:bodyPr/>
          <a:lstStyle/>
          <a:p>
            <a:fld id="{0E939A00-936B-4E1E-8277-18AB919C783E}" type="slidenum">
              <a:rPr lang="en-IN" smtClean="0"/>
              <a:t>19</a:t>
            </a:fld>
            <a:endParaRPr lang="en-IN"/>
          </a:p>
        </p:txBody>
      </p:sp>
    </p:spTree>
    <p:extLst>
      <p:ext uri="{BB962C8B-B14F-4D97-AF65-F5344CB8AC3E}">
        <p14:creationId xmlns:p14="http://schemas.microsoft.com/office/powerpoint/2010/main" val="773378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613EF7-A65A-7744-6324-AD605E6018E8}"/>
              </a:ext>
            </a:extLst>
          </p:cNvPr>
          <p:cNvSpPr txBox="1"/>
          <p:nvPr/>
        </p:nvSpPr>
        <p:spPr>
          <a:xfrm>
            <a:off x="1900518" y="751344"/>
            <a:ext cx="7440706" cy="5355312"/>
          </a:xfrm>
          <a:prstGeom prst="rect">
            <a:avLst/>
          </a:prstGeom>
          <a:noFill/>
        </p:spPr>
        <p:txBody>
          <a:bodyPr wrap="square" rtlCol="0">
            <a:spAutoFit/>
          </a:bodyPr>
          <a:lstStyle/>
          <a:p>
            <a:pPr>
              <a:lnSpc>
                <a:spcPct val="150000"/>
              </a:lnSpc>
            </a:pPr>
            <a:r>
              <a:rPr lang="en-US" b="1" dirty="0">
                <a:latin typeface="Times New Roman" panose="02020603050405020304" pitchFamily="18" charset="0"/>
                <a:cs typeface="Times New Roman" panose="02020603050405020304" pitchFamily="18" charset="0"/>
              </a:rPr>
              <a:t>Contents:</a:t>
            </a:r>
          </a:p>
          <a:p>
            <a:pPr marL="742950" lvl="1"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Concept of Quality</a:t>
            </a:r>
          </a:p>
          <a:p>
            <a:pPr marL="742950" lvl="1"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Quality Management System</a:t>
            </a:r>
          </a:p>
          <a:p>
            <a:pPr marL="742950" lvl="1"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Elements of QMS</a:t>
            </a:r>
          </a:p>
          <a:p>
            <a:pPr marL="742950" lvl="1"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Quality Assurance &amp; Quality Control</a:t>
            </a:r>
          </a:p>
          <a:p>
            <a:pPr marL="742950" lvl="1"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Difference between QA &amp; QC</a:t>
            </a:r>
          </a:p>
          <a:p>
            <a:pPr marL="742950" lvl="1"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Responsibilities of QA</a:t>
            </a:r>
          </a:p>
          <a:p>
            <a:pPr marL="742950" lvl="1"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Responsibilities of QC</a:t>
            </a:r>
          </a:p>
          <a:p>
            <a:pPr marL="742950" lvl="1"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Role of QA in pharma industries</a:t>
            </a:r>
          </a:p>
          <a:p>
            <a:pPr marL="742950" lvl="1"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Control of Quality variation</a:t>
            </a:r>
          </a:p>
          <a:p>
            <a:pPr marL="742950" lvl="1"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Quality assurance management procedure</a:t>
            </a:r>
          </a:p>
          <a:p>
            <a:pPr marL="742950" lvl="1"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Control and assurance of manufacturing practices</a:t>
            </a:r>
          </a:p>
          <a:p>
            <a:endParaRPr lang="en-IN" dirty="0"/>
          </a:p>
        </p:txBody>
      </p:sp>
      <p:sp>
        <p:nvSpPr>
          <p:cNvPr id="3" name="Slide Number Placeholder 2">
            <a:extLst>
              <a:ext uri="{FF2B5EF4-FFF2-40B4-BE49-F238E27FC236}">
                <a16:creationId xmlns:a16="http://schemas.microsoft.com/office/drawing/2014/main" id="{451F3859-DFF3-231C-87F4-85699A454CC4}"/>
              </a:ext>
            </a:extLst>
          </p:cNvPr>
          <p:cNvSpPr>
            <a:spLocks noGrp="1"/>
          </p:cNvSpPr>
          <p:nvPr>
            <p:ph type="sldNum" sz="quarter" idx="12"/>
          </p:nvPr>
        </p:nvSpPr>
        <p:spPr/>
        <p:txBody>
          <a:bodyPr/>
          <a:lstStyle/>
          <a:p>
            <a:fld id="{0E939A00-936B-4E1E-8277-18AB919C783E}" type="slidenum">
              <a:rPr lang="en-IN" smtClean="0"/>
              <a:t>2</a:t>
            </a:fld>
            <a:endParaRPr lang="en-IN"/>
          </a:p>
        </p:txBody>
      </p:sp>
    </p:spTree>
    <p:extLst>
      <p:ext uri="{BB962C8B-B14F-4D97-AF65-F5344CB8AC3E}">
        <p14:creationId xmlns:p14="http://schemas.microsoft.com/office/powerpoint/2010/main" val="269625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17BCDC-CAB4-0C4F-6593-AB2740A46F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8047" y="24675"/>
            <a:ext cx="7385237" cy="6808649"/>
          </a:xfrm>
          <a:prstGeom prst="rect">
            <a:avLst/>
          </a:prstGeom>
        </p:spPr>
      </p:pic>
      <p:sp>
        <p:nvSpPr>
          <p:cNvPr id="2" name="Slide Number Placeholder 1">
            <a:extLst>
              <a:ext uri="{FF2B5EF4-FFF2-40B4-BE49-F238E27FC236}">
                <a16:creationId xmlns:a16="http://schemas.microsoft.com/office/drawing/2014/main" id="{16C6989F-ED78-2E91-24DB-84A5C429A335}"/>
              </a:ext>
            </a:extLst>
          </p:cNvPr>
          <p:cNvSpPr>
            <a:spLocks noGrp="1"/>
          </p:cNvSpPr>
          <p:nvPr>
            <p:ph type="sldNum" sz="quarter" idx="12"/>
          </p:nvPr>
        </p:nvSpPr>
        <p:spPr/>
        <p:txBody>
          <a:bodyPr/>
          <a:lstStyle/>
          <a:p>
            <a:fld id="{0E939A00-936B-4E1E-8277-18AB919C783E}" type="slidenum">
              <a:rPr lang="en-IN" smtClean="0"/>
              <a:t>20</a:t>
            </a:fld>
            <a:endParaRPr lang="en-IN"/>
          </a:p>
        </p:txBody>
      </p:sp>
    </p:spTree>
    <p:extLst>
      <p:ext uri="{BB962C8B-B14F-4D97-AF65-F5344CB8AC3E}">
        <p14:creationId xmlns:p14="http://schemas.microsoft.com/office/powerpoint/2010/main" val="2604001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D84970-A181-D94E-082A-A003CA5EE7F4}"/>
              </a:ext>
            </a:extLst>
          </p:cNvPr>
          <p:cNvPicPr>
            <a:picLocks noChangeAspect="1"/>
          </p:cNvPicPr>
          <p:nvPr/>
        </p:nvPicPr>
        <p:blipFill rotWithShape="1">
          <a:blip r:embed="rId2">
            <a:extLst>
              <a:ext uri="{28A0092B-C50C-407E-A947-70E740481C1C}">
                <a14:useLocalDpi xmlns:a14="http://schemas.microsoft.com/office/drawing/2010/main" val="0"/>
              </a:ext>
            </a:extLst>
          </a:blip>
          <a:srcRect t="3945" b="14422"/>
          <a:stretch/>
        </p:blipFill>
        <p:spPr>
          <a:xfrm>
            <a:off x="2122962" y="629816"/>
            <a:ext cx="8071945" cy="5598367"/>
          </a:xfrm>
          <a:prstGeom prst="rect">
            <a:avLst/>
          </a:prstGeom>
          <a:ln>
            <a:solidFill>
              <a:schemeClr val="tx1"/>
            </a:solidFill>
          </a:ln>
        </p:spPr>
      </p:pic>
      <p:sp>
        <p:nvSpPr>
          <p:cNvPr id="7" name="Slide Number Placeholder 6">
            <a:extLst>
              <a:ext uri="{FF2B5EF4-FFF2-40B4-BE49-F238E27FC236}">
                <a16:creationId xmlns:a16="http://schemas.microsoft.com/office/drawing/2014/main" id="{E8E80942-7E20-F104-4AB2-6881C8F7B4C2}"/>
              </a:ext>
            </a:extLst>
          </p:cNvPr>
          <p:cNvSpPr>
            <a:spLocks noGrp="1"/>
          </p:cNvSpPr>
          <p:nvPr>
            <p:ph type="sldNum" sz="quarter" idx="12"/>
          </p:nvPr>
        </p:nvSpPr>
        <p:spPr/>
        <p:txBody>
          <a:bodyPr/>
          <a:lstStyle/>
          <a:p>
            <a:fld id="{CCAAD8B2-AD95-410E-A01D-3CED24E97BAA}" type="slidenum">
              <a:rPr lang="en-IN" smtClean="0"/>
              <a:t>21</a:t>
            </a:fld>
            <a:endParaRPr lang="en-IN"/>
          </a:p>
        </p:txBody>
      </p:sp>
    </p:spTree>
    <p:extLst>
      <p:ext uri="{BB962C8B-B14F-4D97-AF65-F5344CB8AC3E}">
        <p14:creationId xmlns:p14="http://schemas.microsoft.com/office/powerpoint/2010/main" val="2961410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CD6D39E-EA3C-4CB8-77BF-ADBEAF69341B}"/>
              </a:ext>
            </a:extLst>
          </p:cNvPr>
          <p:cNvSpPr txBox="1"/>
          <p:nvPr/>
        </p:nvSpPr>
        <p:spPr>
          <a:xfrm>
            <a:off x="1798475" y="421946"/>
            <a:ext cx="8399883" cy="400110"/>
          </a:xfrm>
          <a:prstGeom prst="rect">
            <a:avLst/>
          </a:prstGeom>
          <a:noFill/>
        </p:spPr>
        <p:txBody>
          <a:bodyPr wrap="square">
            <a:spAutoFit/>
          </a:bodyPr>
          <a:lstStyle/>
          <a:p>
            <a:r>
              <a:rPr lang="en-IN" sz="2000" b="1" dirty="0">
                <a:solidFill>
                  <a:schemeClr val="accent1"/>
                </a:solidFill>
                <a:latin typeface="Times New Roman" panose="02020603050405020304" pitchFamily="18" charset="0"/>
                <a:cs typeface="Times New Roman" panose="02020603050405020304" pitchFamily="18" charset="0"/>
              </a:rPr>
              <a:t>Flow chart for raw material and packaging material quality assurance</a:t>
            </a:r>
          </a:p>
        </p:txBody>
      </p:sp>
      <p:graphicFrame>
        <p:nvGraphicFramePr>
          <p:cNvPr id="6" name="Object 5">
            <a:extLst>
              <a:ext uri="{FF2B5EF4-FFF2-40B4-BE49-F238E27FC236}">
                <a16:creationId xmlns:a16="http://schemas.microsoft.com/office/drawing/2014/main" id="{567A86F2-99E1-7A93-D38A-AAEA8BDA6E1B}"/>
              </a:ext>
            </a:extLst>
          </p:cNvPr>
          <p:cNvGraphicFramePr>
            <a:graphicFrameLocks noChangeAspect="1"/>
          </p:cNvGraphicFramePr>
          <p:nvPr>
            <p:extLst>
              <p:ext uri="{D42A27DB-BD31-4B8C-83A1-F6EECF244321}">
                <p14:modId xmlns:p14="http://schemas.microsoft.com/office/powerpoint/2010/main" val="3422073780"/>
              </p:ext>
            </p:extLst>
          </p:nvPr>
        </p:nvGraphicFramePr>
        <p:xfrm>
          <a:off x="3011294" y="1135043"/>
          <a:ext cx="5974244" cy="6099474"/>
        </p:xfrm>
        <a:graphic>
          <a:graphicData uri="http://schemas.openxmlformats.org/presentationml/2006/ole">
            <mc:AlternateContent xmlns:mc="http://schemas.openxmlformats.org/markup-compatibility/2006">
              <mc:Choice xmlns:v="urn:schemas-microsoft-com:vml" Requires="v">
                <p:oleObj name="Bitmap Image" r:id="rId2" imgW="2453760" imgH="2705040" progId="PBrush">
                  <p:embed/>
                </p:oleObj>
              </mc:Choice>
              <mc:Fallback>
                <p:oleObj name="Bitmap Image" r:id="rId2" imgW="2453760" imgH="2705040" progId="PBrush">
                  <p:embed/>
                  <p:pic>
                    <p:nvPicPr>
                      <p:cNvPr id="6" name="Object 5">
                        <a:extLst>
                          <a:ext uri="{FF2B5EF4-FFF2-40B4-BE49-F238E27FC236}">
                            <a16:creationId xmlns:a16="http://schemas.microsoft.com/office/drawing/2014/main" id="{567A86F2-99E1-7A93-D38A-AAEA8BDA6E1B}"/>
                          </a:ext>
                        </a:extLst>
                      </p:cNvPr>
                      <p:cNvPicPr/>
                      <p:nvPr/>
                    </p:nvPicPr>
                    <p:blipFill>
                      <a:blip r:embed="rId3"/>
                      <a:stretch>
                        <a:fillRect/>
                      </a:stretch>
                    </p:blipFill>
                    <p:spPr>
                      <a:xfrm>
                        <a:off x="3011294" y="1135043"/>
                        <a:ext cx="5974244" cy="6099474"/>
                      </a:xfrm>
                      <a:prstGeom prst="rect">
                        <a:avLst/>
                      </a:prstGeom>
                    </p:spPr>
                  </p:pic>
                </p:oleObj>
              </mc:Fallback>
            </mc:AlternateContent>
          </a:graphicData>
        </a:graphic>
      </p:graphicFrame>
      <p:sp>
        <p:nvSpPr>
          <p:cNvPr id="8" name="Slide Number Placeholder 7">
            <a:extLst>
              <a:ext uri="{FF2B5EF4-FFF2-40B4-BE49-F238E27FC236}">
                <a16:creationId xmlns:a16="http://schemas.microsoft.com/office/drawing/2014/main" id="{BE9C3E6B-8013-B493-C4AC-6F2C1DD8375F}"/>
              </a:ext>
            </a:extLst>
          </p:cNvPr>
          <p:cNvSpPr>
            <a:spLocks noGrp="1"/>
          </p:cNvSpPr>
          <p:nvPr>
            <p:ph type="sldNum" sz="quarter" idx="12"/>
          </p:nvPr>
        </p:nvSpPr>
        <p:spPr/>
        <p:txBody>
          <a:bodyPr/>
          <a:lstStyle/>
          <a:p>
            <a:fld id="{CCAAD8B2-AD95-410E-A01D-3CED24E97BAA}" type="slidenum">
              <a:rPr lang="en-IN" smtClean="0"/>
              <a:t>22</a:t>
            </a:fld>
            <a:endParaRPr lang="en-IN"/>
          </a:p>
        </p:txBody>
      </p:sp>
    </p:spTree>
    <p:extLst>
      <p:ext uri="{BB962C8B-B14F-4D97-AF65-F5344CB8AC3E}">
        <p14:creationId xmlns:p14="http://schemas.microsoft.com/office/powerpoint/2010/main" val="2405295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65CB9D-0FDD-D5C4-D16A-9451BC03A92B}"/>
              </a:ext>
            </a:extLst>
          </p:cNvPr>
          <p:cNvSpPr txBox="1"/>
          <p:nvPr/>
        </p:nvSpPr>
        <p:spPr>
          <a:xfrm>
            <a:off x="1707014" y="2492523"/>
            <a:ext cx="6099048" cy="2535566"/>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en-IN" b="1" dirty="0">
                <a:latin typeface="Times New Roman" panose="02020603050405020304" pitchFamily="18" charset="0"/>
                <a:cs typeface="Times New Roman" panose="02020603050405020304" pitchFamily="18" charset="0"/>
              </a:rPr>
              <a:t>Raw material</a:t>
            </a:r>
          </a:p>
          <a:p>
            <a:pPr marL="285750" indent="-285750" algn="just">
              <a:lnSpc>
                <a:spcPct val="150000"/>
              </a:lnSpc>
              <a:buFont typeface="Wingdings" panose="05000000000000000000" pitchFamily="2" charset="2"/>
              <a:buChar char="Ø"/>
            </a:pPr>
            <a:r>
              <a:rPr lang="en-IN" b="1" dirty="0">
                <a:latin typeface="Times New Roman" panose="02020603050405020304" pitchFamily="18" charset="0"/>
                <a:cs typeface="Times New Roman" panose="02020603050405020304" pitchFamily="18" charset="0"/>
              </a:rPr>
              <a:t>In process variations </a:t>
            </a:r>
          </a:p>
          <a:p>
            <a:pPr marL="285750" indent="-285750" algn="just">
              <a:lnSpc>
                <a:spcPct val="150000"/>
              </a:lnSpc>
              <a:buFont typeface="Wingdings" panose="05000000000000000000" pitchFamily="2" charset="2"/>
              <a:buChar char="Ø"/>
            </a:pPr>
            <a:r>
              <a:rPr lang="en-IN" b="1" dirty="0">
                <a:latin typeface="Times New Roman" panose="02020603050405020304" pitchFamily="18" charset="0"/>
                <a:cs typeface="Times New Roman" panose="02020603050405020304" pitchFamily="18" charset="0"/>
              </a:rPr>
              <a:t>Packaging material </a:t>
            </a:r>
          </a:p>
          <a:p>
            <a:pPr marL="285750" indent="-285750" algn="just">
              <a:lnSpc>
                <a:spcPct val="150000"/>
              </a:lnSpc>
              <a:buFont typeface="Wingdings" panose="05000000000000000000" pitchFamily="2" charset="2"/>
              <a:buChar char="Ø"/>
            </a:pPr>
            <a:r>
              <a:rPr lang="en-IN" b="1" dirty="0">
                <a:latin typeface="Times New Roman" panose="02020603050405020304" pitchFamily="18" charset="0"/>
                <a:cs typeface="Times New Roman" panose="02020603050405020304" pitchFamily="18" charset="0"/>
              </a:rPr>
              <a:t>Labelling </a:t>
            </a:r>
          </a:p>
          <a:p>
            <a:pPr marL="285750" indent="-285750" algn="just">
              <a:lnSpc>
                <a:spcPct val="150000"/>
              </a:lnSpc>
              <a:buFont typeface="Wingdings" panose="05000000000000000000" pitchFamily="2" charset="2"/>
              <a:buChar char="Ø"/>
            </a:pPr>
            <a:r>
              <a:rPr lang="en-IN" b="1" dirty="0">
                <a:latin typeface="Times New Roman" panose="02020603050405020304" pitchFamily="18" charset="0"/>
                <a:cs typeface="Times New Roman" panose="02020603050405020304" pitchFamily="18" charset="0"/>
              </a:rPr>
              <a:t>Finish product </a:t>
            </a:r>
          </a:p>
          <a:p>
            <a:pPr marL="285750" indent="-285750" algn="just">
              <a:lnSpc>
                <a:spcPct val="150000"/>
              </a:lnSpc>
              <a:buFont typeface="Wingdings" panose="05000000000000000000" pitchFamily="2" charset="2"/>
              <a:buChar char="Ø"/>
            </a:pPr>
            <a:r>
              <a:rPr lang="en-IN" b="1" dirty="0">
                <a:latin typeface="Times New Roman" panose="02020603050405020304" pitchFamily="18" charset="0"/>
                <a:cs typeface="Times New Roman" panose="02020603050405020304" pitchFamily="18" charset="0"/>
              </a:rPr>
              <a:t>Manual Error</a:t>
            </a:r>
          </a:p>
        </p:txBody>
      </p:sp>
      <p:sp>
        <p:nvSpPr>
          <p:cNvPr id="5" name="Slide Number Placeholder 4">
            <a:extLst>
              <a:ext uri="{FF2B5EF4-FFF2-40B4-BE49-F238E27FC236}">
                <a16:creationId xmlns:a16="http://schemas.microsoft.com/office/drawing/2014/main" id="{1E2ACCF7-46D8-823A-14BF-E75D37DB0137}"/>
              </a:ext>
            </a:extLst>
          </p:cNvPr>
          <p:cNvSpPr>
            <a:spLocks noGrp="1"/>
          </p:cNvSpPr>
          <p:nvPr>
            <p:ph type="sldNum" sz="quarter" idx="12"/>
          </p:nvPr>
        </p:nvSpPr>
        <p:spPr/>
        <p:txBody>
          <a:bodyPr/>
          <a:lstStyle/>
          <a:p>
            <a:fld id="{CCAAD8B2-AD95-410E-A01D-3CED24E97BAA}" type="slidenum">
              <a:rPr lang="en-IN" smtClean="0"/>
              <a:t>23</a:t>
            </a:fld>
            <a:endParaRPr lang="en-IN"/>
          </a:p>
        </p:txBody>
      </p:sp>
      <p:sp>
        <p:nvSpPr>
          <p:cNvPr id="7" name="TextBox 6">
            <a:extLst>
              <a:ext uri="{FF2B5EF4-FFF2-40B4-BE49-F238E27FC236}">
                <a16:creationId xmlns:a16="http://schemas.microsoft.com/office/drawing/2014/main" id="{BE46DD03-8A41-6661-3F05-60E67E97D7AE}"/>
              </a:ext>
            </a:extLst>
          </p:cNvPr>
          <p:cNvSpPr txBox="1"/>
          <p:nvPr/>
        </p:nvSpPr>
        <p:spPr>
          <a:xfrm>
            <a:off x="3754018" y="874359"/>
            <a:ext cx="6097554" cy="369332"/>
          </a:xfrm>
          <a:prstGeom prst="rect">
            <a:avLst/>
          </a:prstGeom>
          <a:noFill/>
        </p:spPr>
        <p:txBody>
          <a:bodyPr wrap="square">
            <a:spAutoFit/>
          </a:bodyPr>
          <a:lstStyle/>
          <a:p>
            <a:pPr marL="342900" indent="-342900">
              <a:buFont typeface="Wingdings" panose="05000000000000000000" pitchFamily="2" charset="2"/>
              <a:buChar char="v"/>
            </a:pPr>
            <a:r>
              <a:rPr lang="en-IN" b="1" dirty="0">
                <a:solidFill>
                  <a:schemeClr val="accent1"/>
                </a:solidFill>
                <a:latin typeface="Times New Roman" panose="02020603050405020304" pitchFamily="18" charset="0"/>
                <a:cs typeface="Times New Roman" panose="02020603050405020304" pitchFamily="18" charset="0"/>
              </a:rPr>
              <a:t>SOURCES OF QUALITY VARIATION</a:t>
            </a:r>
          </a:p>
        </p:txBody>
      </p:sp>
      <p:pic>
        <p:nvPicPr>
          <p:cNvPr id="6" name="Picture 5">
            <a:extLst>
              <a:ext uri="{FF2B5EF4-FFF2-40B4-BE49-F238E27FC236}">
                <a16:creationId xmlns:a16="http://schemas.microsoft.com/office/drawing/2014/main" id="{6563A098-C031-493C-97CE-5930B25199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6168" y="1908108"/>
            <a:ext cx="5927632" cy="3955417"/>
          </a:xfrm>
          <a:prstGeom prst="rect">
            <a:avLst/>
          </a:prstGeom>
        </p:spPr>
      </p:pic>
    </p:spTree>
    <p:extLst>
      <p:ext uri="{BB962C8B-B14F-4D97-AF65-F5344CB8AC3E}">
        <p14:creationId xmlns:p14="http://schemas.microsoft.com/office/powerpoint/2010/main" val="23831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024A69-A217-85AC-3C54-23784D280075}"/>
              </a:ext>
            </a:extLst>
          </p:cNvPr>
          <p:cNvSpPr txBox="1"/>
          <p:nvPr/>
        </p:nvSpPr>
        <p:spPr>
          <a:xfrm>
            <a:off x="1007706" y="2141298"/>
            <a:ext cx="10748864" cy="4397614"/>
          </a:xfrm>
          <a:prstGeom prst="rect">
            <a:avLst/>
          </a:prstGeom>
          <a:noFill/>
        </p:spPr>
        <p:txBody>
          <a:bodyPr wrap="square">
            <a:spAutoFit/>
          </a:bodyPr>
          <a:lstStyle/>
          <a:p>
            <a:pPr algn="just"/>
            <a:endParaRPr lang="en-IN" sz="2000" b="1" dirty="0">
              <a:solidFill>
                <a:schemeClr val="accent1"/>
              </a:solidFill>
              <a:latin typeface="Times New Roman" panose="02020603050405020304" pitchFamily="18" charset="0"/>
              <a:cs typeface="Times New Roman" panose="02020603050405020304" pitchFamily="18" charset="0"/>
            </a:endParaRPr>
          </a:p>
          <a:p>
            <a:pPr marL="285750" indent="-285750" algn="just">
              <a:lnSpc>
                <a:spcPct val="150000"/>
              </a:lnSpc>
              <a:spcAft>
                <a:spcPts val="600"/>
              </a:spcAft>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Good raw material specifications must be written in precise terminology, must be complete, must provide specific details of test methods, type of instruments, and manner of sampling must be properly identified.</a:t>
            </a:r>
          </a:p>
          <a:p>
            <a:pPr marL="285750" indent="-285750" algn="just">
              <a:lnSpc>
                <a:spcPct val="150000"/>
              </a:lnSpc>
              <a:spcAft>
                <a:spcPts val="600"/>
              </a:spcAft>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Each raw material is sampled according to standard sampling procedures and is sent to the quality control laboratory for testing according to written procedures. </a:t>
            </a:r>
          </a:p>
          <a:p>
            <a:pPr marL="285750" indent="-285750" algn="just">
              <a:lnSpc>
                <a:spcPct val="150000"/>
              </a:lnSpc>
              <a:spcAft>
                <a:spcPts val="600"/>
              </a:spcAft>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If acceptable, it is moved to the release storage area, after being properly stickered to indicate the item no., material name, lot no., release date, reassay date and sign of QA inspector.</a:t>
            </a:r>
          </a:p>
          <a:p>
            <a:pPr marL="285750" indent="-285750" algn="just">
              <a:lnSpc>
                <a:spcPct val="150000"/>
              </a:lnSpc>
              <a:spcAft>
                <a:spcPts val="600"/>
              </a:spcAft>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Approved material should be rotated so that the oldest stock is used first. </a:t>
            </a:r>
          </a:p>
          <a:p>
            <a:pPr algn="just">
              <a:lnSpc>
                <a:spcPct val="150000"/>
              </a:lnSpc>
            </a:pPr>
            <a:endParaRPr lang="en-IN" dirty="0">
              <a:latin typeface="Times New Roman" panose="02020603050405020304" pitchFamily="18" charset="0"/>
              <a:cs typeface="Times New Roman" panose="02020603050405020304" pitchFamily="18" charset="0"/>
            </a:endParaRPr>
          </a:p>
          <a:p>
            <a:pPr algn="just">
              <a:lnSpc>
                <a:spcPct val="150000"/>
              </a:lnSpc>
            </a:pPr>
            <a:endParaRPr lang="en-IN"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B96CA35A-F5E8-3846-9E63-EA31C1EFF562}"/>
              </a:ext>
            </a:extLst>
          </p:cNvPr>
          <p:cNvSpPr>
            <a:spLocks noGrp="1"/>
          </p:cNvSpPr>
          <p:nvPr>
            <p:ph type="sldNum" sz="quarter" idx="12"/>
          </p:nvPr>
        </p:nvSpPr>
        <p:spPr/>
        <p:txBody>
          <a:bodyPr/>
          <a:lstStyle/>
          <a:p>
            <a:fld id="{CCAAD8B2-AD95-410E-A01D-3CED24E97BAA}" type="slidenum">
              <a:rPr lang="en-IN" smtClean="0"/>
              <a:t>24</a:t>
            </a:fld>
            <a:endParaRPr lang="en-IN"/>
          </a:p>
        </p:txBody>
      </p:sp>
      <p:sp>
        <p:nvSpPr>
          <p:cNvPr id="7" name="TextBox 6">
            <a:extLst>
              <a:ext uri="{FF2B5EF4-FFF2-40B4-BE49-F238E27FC236}">
                <a16:creationId xmlns:a16="http://schemas.microsoft.com/office/drawing/2014/main" id="{F48E22A4-521A-11EE-847E-4288FBBC20DD}"/>
              </a:ext>
            </a:extLst>
          </p:cNvPr>
          <p:cNvSpPr txBox="1"/>
          <p:nvPr/>
        </p:nvSpPr>
        <p:spPr>
          <a:xfrm>
            <a:off x="3445329" y="507979"/>
            <a:ext cx="6097554" cy="369332"/>
          </a:xfrm>
          <a:prstGeom prst="rect">
            <a:avLst/>
          </a:prstGeom>
          <a:noFill/>
        </p:spPr>
        <p:txBody>
          <a:bodyPr wrap="square">
            <a:spAutoFit/>
          </a:bodyPr>
          <a:lstStyle/>
          <a:p>
            <a:pPr marL="342900" indent="-342900" algn="just">
              <a:buFont typeface="Wingdings" panose="05000000000000000000" pitchFamily="2" charset="2"/>
              <a:buChar char="v"/>
            </a:pPr>
            <a:r>
              <a:rPr lang="en-IN" sz="1800" b="1" dirty="0">
                <a:solidFill>
                  <a:schemeClr val="accent1"/>
                </a:solidFill>
                <a:latin typeface="Times New Roman" panose="02020603050405020304" pitchFamily="18" charset="0"/>
                <a:cs typeface="Times New Roman" panose="02020603050405020304" pitchFamily="18" charset="0"/>
              </a:rPr>
              <a:t> CONTROL OF QUALITY VARIATION</a:t>
            </a:r>
          </a:p>
        </p:txBody>
      </p:sp>
      <p:sp>
        <p:nvSpPr>
          <p:cNvPr id="10" name="TextBox 9">
            <a:extLst>
              <a:ext uri="{FF2B5EF4-FFF2-40B4-BE49-F238E27FC236}">
                <a16:creationId xmlns:a16="http://schemas.microsoft.com/office/drawing/2014/main" id="{1E07770F-488E-CF46-991B-C549DABB10B0}"/>
              </a:ext>
            </a:extLst>
          </p:cNvPr>
          <p:cNvSpPr txBox="1"/>
          <p:nvPr/>
        </p:nvSpPr>
        <p:spPr>
          <a:xfrm>
            <a:off x="1119674" y="1379298"/>
            <a:ext cx="2838838" cy="369332"/>
          </a:xfrm>
          <a:prstGeom prst="rect">
            <a:avLst/>
          </a:prstGeom>
          <a:noFill/>
        </p:spPr>
        <p:txBody>
          <a:bodyPr wrap="square">
            <a:spAutoFit/>
          </a:bodyPr>
          <a:lstStyle/>
          <a:p>
            <a:pPr algn="just"/>
            <a:r>
              <a:rPr lang="en-IN" b="1" dirty="0">
                <a:latin typeface="Times New Roman" panose="02020603050405020304" pitchFamily="18" charset="0"/>
                <a:cs typeface="Times New Roman" panose="02020603050405020304" pitchFamily="18" charset="0"/>
              </a:rPr>
              <a:t>1. Raw material control</a:t>
            </a:r>
          </a:p>
        </p:txBody>
      </p:sp>
      <p:pic>
        <p:nvPicPr>
          <p:cNvPr id="6" name="Picture 5">
            <a:extLst>
              <a:ext uri="{FF2B5EF4-FFF2-40B4-BE49-F238E27FC236}">
                <a16:creationId xmlns:a16="http://schemas.microsoft.com/office/drawing/2014/main" id="{2C1B4E88-D420-118D-F939-A017AF09C8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6400" y="617298"/>
            <a:ext cx="2286000" cy="1524000"/>
          </a:xfrm>
          <a:prstGeom prst="rect">
            <a:avLst/>
          </a:prstGeom>
        </p:spPr>
      </p:pic>
    </p:spTree>
    <p:extLst>
      <p:ext uri="{BB962C8B-B14F-4D97-AF65-F5344CB8AC3E}">
        <p14:creationId xmlns:p14="http://schemas.microsoft.com/office/powerpoint/2010/main" val="535022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111204-8D7B-BE9C-99C0-B7D349CAB842}"/>
              </a:ext>
            </a:extLst>
          </p:cNvPr>
          <p:cNvSpPr txBox="1"/>
          <p:nvPr/>
        </p:nvSpPr>
        <p:spPr>
          <a:xfrm>
            <a:off x="894184" y="1168447"/>
            <a:ext cx="10459616" cy="1704569"/>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The FDA-cGMP regulations emphasize environmental factors to minimize cross- contamination of products and errors, however, they do little to minimize within-batch and batch-to-batch variation. </a:t>
            </a:r>
          </a:p>
          <a:p>
            <a:pPr marL="285750" indent="-285750" algn="just">
              <a:lnSpc>
                <a:spcPct val="15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Therefore, it is important function of the IPQA program to ensure that the final products have uniform purity and quality. </a:t>
            </a:r>
          </a:p>
        </p:txBody>
      </p:sp>
      <p:sp>
        <p:nvSpPr>
          <p:cNvPr id="5" name="Slide Number Placeholder 4">
            <a:extLst>
              <a:ext uri="{FF2B5EF4-FFF2-40B4-BE49-F238E27FC236}">
                <a16:creationId xmlns:a16="http://schemas.microsoft.com/office/drawing/2014/main" id="{BFF12512-9965-B02C-7723-E28E5BA9E8CE}"/>
              </a:ext>
            </a:extLst>
          </p:cNvPr>
          <p:cNvSpPr>
            <a:spLocks noGrp="1"/>
          </p:cNvSpPr>
          <p:nvPr>
            <p:ph type="sldNum" sz="quarter" idx="12"/>
          </p:nvPr>
        </p:nvSpPr>
        <p:spPr/>
        <p:txBody>
          <a:bodyPr/>
          <a:lstStyle/>
          <a:p>
            <a:fld id="{CCAAD8B2-AD95-410E-A01D-3CED24E97BAA}" type="slidenum">
              <a:rPr lang="en-IN" smtClean="0"/>
              <a:t>25</a:t>
            </a:fld>
            <a:endParaRPr lang="en-IN"/>
          </a:p>
        </p:txBody>
      </p:sp>
      <p:sp>
        <p:nvSpPr>
          <p:cNvPr id="7" name="TextBox 6">
            <a:extLst>
              <a:ext uri="{FF2B5EF4-FFF2-40B4-BE49-F238E27FC236}">
                <a16:creationId xmlns:a16="http://schemas.microsoft.com/office/drawing/2014/main" id="{5828E5BE-3C26-3F7F-5B18-2B672A021607}"/>
              </a:ext>
            </a:extLst>
          </p:cNvPr>
          <p:cNvSpPr txBox="1"/>
          <p:nvPr/>
        </p:nvSpPr>
        <p:spPr>
          <a:xfrm>
            <a:off x="1117341" y="622432"/>
            <a:ext cx="6097554" cy="400110"/>
          </a:xfrm>
          <a:prstGeom prst="rect">
            <a:avLst/>
          </a:prstGeom>
          <a:noFill/>
        </p:spPr>
        <p:txBody>
          <a:bodyPr wrap="square">
            <a:spAutoFit/>
          </a:bodyPr>
          <a:lstStyle/>
          <a:p>
            <a:r>
              <a:rPr lang="en-IN" sz="2000" b="1" dirty="0">
                <a:latin typeface="Times New Roman" panose="02020603050405020304" pitchFamily="18" charset="0"/>
                <a:cs typeface="Times New Roman" panose="02020603050405020304" pitchFamily="18" charset="0"/>
              </a:rPr>
              <a:t>2. In-process Items Control</a:t>
            </a:r>
          </a:p>
        </p:txBody>
      </p:sp>
      <p:pic>
        <p:nvPicPr>
          <p:cNvPr id="9" name="Picture 8">
            <a:extLst>
              <a:ext uri="{FF2B5EF4-FFF2-40B4-BE49-F238E27FC236}">
                <a16:creationId xmlns:a16="http://schemas.microsoft.com/office/drawing/2014/main" id="{C04E1E9F-9F91-43C9-5D9F-B88EB5F893F2}"/>
              </a:ext>
            </a:extLst>
          </p:cNvPr>
          <p:cNvPicPr>
            <a:picLocks noChangeAspect="1"/>
          </p:cNvPicPr>
          <p:nvPr/>
        </p:nvPicPr>
        <p:blipFill rotWithShape="1">
          <a:blip r:embed="rId2">
            <a:extLst>
              <a:ext uri="{28A0092B-C50C-407E-A947-70E740481C1C}">
                <a14:useLocalDpi xmlns:a14="http://schemas.microsoft.com/office/drawing/2010/main" val="0"/>
              </a:ext>
            </a:extLst>
          </a:blip>
          <a:srcRect l="32525" t="3129" r="37934" b="1991"/>
          <a:stretch/>
        </p:blipFill>
        <p:spPr>
          <a:xfrm>
            <a:off x="4841750" y="2627689"/>
            <a:ext cx="2248798" cy="4051333"/>
          </a:xfrm>
          <a:prstGeom prst="rect">
            <a:avLst/>
          </a:prstGeom>
        </p:spPr>
      </p:pic>
      <p:pic>
        <p:nvPicPr>
          <p:cNvPr id="12" name="Picture 11">
            <a:extLst>
              <a:ext uri="{FF2B5EF4-FFF2-40B4-BE49-F238E27FC236}">
                <a16:creationId xmlns:a16="http://schemas.microsoft.com/office/drawing/2014/main" id="{5A7574E2-678B-1B35-5E6C-8CE2A3F0F3D9}"/>
              </a:ext>
            </a:extLst>
          </p:cNvPr>
          <p:cNvPicPr>
            <a:picLocks noChangeAspect="1"/>
          </p:cNvPicPr>
          <p:nvPr/>
        </p:nvPicPr>
        <p:blipFill rotWithShape="1">
          <a:blip r:embed="rId3">
            <a:extLst>
              <a:ext uri="{28A0092B-C50C-407E-A947-70E740481C1C}">
                <a14:useLocalDpi xmlns:a14="http://schemas.microsoft.com/office/drawing/2010/main" val="0"/>
              </a:ext>
            </a:extLst>
          </a:blip>
          <a:srcRect l="33827" t="4217" r="37168" b="12109"/>
          <a:stretch/>
        </p:blipFill>
        <p:spPr>
          <a:xfrm>
            <a:off x="7929465" y="2658149"/>
            <a:ext cx="2052735" cy="3913069"/>
          </a:xfrm>
          <a:prstGeom prst="rect">
            <a:avLst/>
          </a:prstGeom>
        </p:spPr>
      </p:pic>
    </p:spTree>
    <p:extLst>
      <p:ext uri="{BB962C8B-B14F-4D97-AF65-F5344CB8AC3E}">
        <p14:creationId xmlns:p14="http://schemas.microsoft.com/office/powerpoint/2010/main" val="17989173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A346315-B4E5-9EAC-219F-1F47D68AD168}"/>
              </a:ext>
            </a:extLst>
          </p:cNvPr>
          <p:cNvSpPr>
            <a:spLocks noGrp="1"/>
          </p:cNvSpPr>
          <p:nvPr>
            <p:ph type="sldNum" sz="quarter" idx="12"/>
          </p:nvPr>
        </p:nvSpPr>
        <p:spPr/>
        <p:txBody>
          <a:bodyPr/>
          <a:lstStyle/>
          <a:p>
            <a:fld id="{CCAAD8B2-AD95-410E-A01D-3CED24E97BAA}" type="slidenum">
              <a:rPr lang="en-IN" smtClean="0"/>
              <a:t>26</a:t>
            </a:fld>
            <a:endParaRPr lang="en-IN"/>
          </a:p>
        </p:txBody>
      </p:sp>
      <p:sp>
        <p:nvSpPr>
          <p:cNvPr id="5" name="TextBox 4">
            <a:extLst>
              <a:ext uri="{FF2B5EF4-FFF2-40B4-BE49-F238E27FC236}">
                <a16:creationId xmlns:a16="http://schemas.microsoft.com/office/drawing/2014/main" id="{A3005917-04CD-9784-C2AC-BA954DBFB336}"/>
              </a:ext>
            </a:extLst>
          </p:cNvPr>
          <p:cNvSpPr txBox="1"/>
          <p:nvPr/>
        </p:nvSpPr>
        <p:spPr>
          <a:xfrm>
            <a:off x="3581400" y="859874"/>
            <a:ext cx="4160479" cy="400110"/>
          </a:xfrm>
          <a:prstGeom prst="rect">
            <a:avLst/>
          </a:prstGeom>
          <a:noFill/>
          <a:ln>
            <a:noFill/>
          </a:ln>
        </p:spPr>
        <p:txBody>
          <a:bodyPr wrap="square" rtlCol="0">
            <a:spAutoFit/>
          </a:bodyPr>
          <a:lstStyle/>
          <a:p>
            <a:pPr algn="ctr"/>
            <a:r>
              <a:rPr lang="en-IN" sz="2000" b="1" dirty="0">
                <a:latin typeface="Times New Roman" panose="02020603050405020304" pitchFamily="18" charset="0"/>
                <a:cs typeface="Times New Roman" panose="02020603050405020304" pitchFamily="18" charset="0"/>
              </a:rPr>
              <a:t>3. Manufacturing Variation Control</a:t>
            </a:r>
            <a:endParaRPr lang="en-IN" sz="2000" b="1" dirty="0"/>
          </a:p>
        </p:txBody>
      </p:sp>
      <p:sp>
        <p:nvSpPr>
          <p:cNvPr id="13" name="TextBox 12">
            <a:extLst>
              <a:ext uri="{FF2B5EF4-FFF2-40B4-BE49-F238E27FC236}">
                <a16:creationId xmlns:a16="http://schemas.microsoft.com/office/drawing/2014/main" id="{3E111339-150E-09C7-176C-9A5AD16B5931}"/>
              </a:ext>
            </a:extLst>
          </p:cNvPr>
          <p:cNvSpPr txBox="1"/>
          <p:nvPr/>
        </p:nvSpPr>
        <p:spPr>
          <a:xfrm>
            <a:off x="1649185" y="1830459"/>
            <a:ext cx="9631524" cy="1704569"/>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Monitoring environmental conditions under which products are manufactured/stored</a:t>
            </a:r>
          </a:p>
          <a:p>
            <a:pPr marL="285750" indent="-285750" algn="just">
              <a:lnSpc>
                <a:spcPct val="15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Monitoring of air and water systems to prevent contamination- Air Handling Units</a:t>
            </a:r>
          </a:p>
          <a:p>
            <a:pPr marL="285750" indent="-285750" algn="just">
              <a:lnSpc>
                <a:spcPct val="15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Monitoring of personnel</a:t>
            </a:r>
          </a:p>
          <a:p>
            <a:pPr marL="285750" indent="-285750" algn="just">
              <a:lnSpc>
                <a:spcPct val="15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Feedback and follow-up</a:t>
            </a:r>
          </a:p>
        </p:txBody>
      </p:sp>
      <p:sp>
        <p:nvSpPr>
          <p:cNvPr id="6" name="Oval 5">
            <a:extLst>
              <a:ext uri="{FF2B5EF4-FFF2-40B4-BE49-F238E27FC236}">
                <a16:creationId xmlns:a16="http://schemas.microsoft.com/office/drawing/2014/main" id="{EBABEF10-59B0-3C70-5B4A-79DCAC694D10}"/>
              </a:ext>
            </a:extLst>
          </p:cNvPr>
          <p:cNvSpPr/>
          <p:nvPr/>
        </p:nvSpPr>
        <p:spPr>
          <a:xfrm>
            <a:off x="5782235" y="3487541"/>
            <a:ext cx="2232211" cy="86064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Temperature</a:t>
            </a:r>
          </a:p>
        </p:txBody>
      </p:sp>
      <p:sp>
        <p:nvSpPr>
          <p:cNvPr id="7" name="Oval 6">
            <a:extLst>
              <a:ext uri="{FF2B5EF4-FFF2-40B4-BE49-F238E27FC236}">
                <a16:creationId xmlns:a16="http://schemas.microsoft.com/office/drawing/2014/main" id="{2D9DC788-CBDE-2901-C488-734187487CFB}"/>
              </a:ext>
            </a:extLst>
          </p:cNvPr>
          <p:cNvSpPr/>
          <p:nvPr/>
        </p:nvSpPr>
        <p:spPr>
          <a:xfrm>
            <a:off x="7303994" y="4348187"/>
            <a:ext cx="2232211" cy="86064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latin typeface="Times New Roman" panose="02020603050405020304" pitchFamily="18" charset="0"/>
                <a:cs typeface="Times New Roman" panose="02020603050405020304" pitchFamily="18" charset="0"/>
              </a:rPr>
              <a:t>Humidity</a:t>
            </a:r>
            <a:endParaRPr lang="en-US" b="1" dirty="0">
              <a:latin typeface="Times New Roman" panose="02020603050405020304" pitchFamily="18" charset="0"/>
              <a:cs typeface="Times New Roman" panose="02020603050405020304" pitchFamily="18" charset="0"/>
            </a:endParaRPr>
          </a:p>
        </p:txBody>
      </p:sp>
      <p:sp>
        <p:nvSpPr>
          <p:cNvPr id="8" name="Oval 7">
            <a:extLst>
              <a:ext uri="{FF2B5EF4-FFF2-40B4-BE49-F238E27FC236}">
                <a16:creationId xmlns:a16="http://schemas.microsoft.com/office/drawing/2014/main" id="{26EDC70E-CF7D-2C28-EAEF-064B69585F71}"/>
              </a:ext>
            </a:extLst>
          </p:cNvPr>
          <p:cNvSpPr/>
          <p:nvPr/>
        </p:nvSpPr>
        <p:spPr>
          <a:xfrm>
            <a:off x="8610600" y="5235388"/>
            <a:ext cx="2232211" cy="86064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Light</a:t>
            </a:r>
            <a:endParaRPr lang="en-IN"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937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88241AD-3840-4B8F-08C6-3760258843C4}"/>
              </a:ext>
            </a:extLst>
          </p:cNvPr>
          <p:cNvSpPr>
            <a:spLocks noGrp="1"/>
          </p:cNvSpPr>
          <p:nvPr>
            <p:ph type="sldNum" sz="quarter" idx="12"/>
          </p:nvPr>
        </p:nvSpPr>
        <p:spPr/>
        <p:txBody>
          <a:bodyPr/>
          <a:lstStyle/>
          <a:p>
            <a:fld id="{CCAAD8B2-AD95-410E-A01D-3CED24E97BAA}" type="slidenum">
              <a:rPr lang="en-IN" smtClean="0"/>
              <a:t>27</a:t>
            </a:fld>
            <a:endParaRPr lang="en-IN"/>
          </a:p>
        </p:txBody>
      </p:sp>
      <p:pic>
        <p:nvPicPr>
          <p:cNvPr id="7" name="Picture 6">
            <a:extLst>
              <a:ext uri="{FF2B5EF4-FFF2-40B4-BE49-F238E27FC236}">
                <a16:creationId xmlns:a16="http://schemas.microsoft.com/office/drawing/2014/main" id="{65785073-F2FC-10F1-BE26-7BED026D531D}"/>
              </a:ext>
            </a:extLst>
          </p:cNvPr>
          <p:cNvPicPr>
            <a:picLocks noChangeAspect="1"/>
          </p:cNvPicPr>
          <p:nvPr/>
        </p:nvPicPr>
        <p:blipFill rotWithShape="1">
          <a:blip r:embed="rId2">
            <a:extLst>
              <a:ext uri="{28A0092B-C50C-407E-A947-70E740481C1C}">
                <a14:useLocalDpi xmlns:a14="http://schemas.microsoft.com/office/drawing/2010/main" val="0"/>
              </a:ext>
            </a:extLst>
          </a:blip>
          <a:srcRect l="6875" t="8299" r="8699"/>
          <a:stretch/>
        </p:blipFill>
        <p:spPr>
          <a:xfrm>
            <a:off x="1416698" y="629476"/>
            <a:ext cx="9164216" cy="5599047"/>
          </a:xfrm>
          <a:prstGeom prst="rect">
            <a:avLst/>
          </a:prstGeom>
          <a:ln>
            <a:solidFill>
              <a:schemeClr val="tx1"/>
            </a:solidFill>
          </a:ln>
        </p:spPr>
      </p:pic>
    </p:spTree>
    <p:extLst>
      <p:ext uri="{BB962C8B-B14F-4D97-AF65-F5344CB8AC3E}">
        <p14:creationId xmlns:p14="http://schemas.microsoft.com/office/powerpoint/2010/main" val="40530148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2889A9D-5598-4078-F921-D4C7FAD5D4EC}"/>
              </a:ext>
            </a:extLst>
          </p:cNvPr>
          <p:cNvSpPr>
            <a:spLocks noGrp="1"/>
          </p:cNvSpPr>
          <p:nvPr>
            <p:ph type="sldNum" sz="quarter" idx="12"/>
          </p:nvPr>
        </p:nvSpPr>
        <p:spPr/>
        <p:txBody>
          <a:bodyPr/>
          <a:lstStyle/>
          <a:p>
            <a:fld id="{CCAAD8B2-AD95-410E-A01D-3CED24E97BAA}" type="slidenum">
              <a:rPr lang="en-IN" smtClean="0"/>
              <a:t>28</a:t>
            </a:fld>
            <a:endParaRPr lang="en-IN"/>
          </a:p>
        </p:txBody>
      </p:sp>
      <p:sp>
        <p:nvSpPr>
          <p:cNvPr id="5" name="TextBox 4">
            <a:extLst>
              <a:ext uri="{FF2B5EF4-FFF2-40B4-BE49-F238E27FC236}">
                <a16:creationId xmlns:a16="http://schemas.microsoft.com/office/drawing/2014/main" id="{EA601E83-643B-825F-6CD9-4B3CAA22DE69}"/>
              </a:ext>
            </a:extLst>
          </p:cNvPr>
          <p:cNvSpPr txBox="1"/>
          <p:nvPr/>
        </p:nvSpPr>
        <p:spPr>
          <a:xfrm>
            <a:off x="1017037" y="1801526"/>
            <a:ext cx="10823510" cy="3366563"/>
          </a:xfrm>
          <a:prstGeom prst="rect">
            <a:avLst/>
          </a:prstGeom>
          <a:noFill/>
        </p:spPr>
        <p:txBody>
          <a:bodyPr wrap="square">
            <a:spAutoFit/>
          </a:bodyPr>
          <a:lstStyle/>
          <a:p>
            <a:pPr marL="342900" indent="-342900">
              <a:lnSpc>
                <a:spcPct val="150000"/>
              </a:lnSpc>
              <a:buAutoNum type="arabicPeriod"/>
            </a:pPr>
            <a:r>
              <a:rPr lang="en-IN" b="1" dirty="0">
                <a:latin typeface="Times New Roman" panose="02020603050405020304" pitchFamily="18" charset="0"/>
                <a:cs typeface="Times New Roman" panose="02020603050405020304" pitchFamily="18" charset="0"/>
              </a:rPr>
              <a:t>To Establish Quality Audit </a:t>
            </a:r>
          </a:p>
          <a:p>
            <a:pPr marL="285750" indent="-285750">
              <a:lnSpc>
                <a:spcPct val="150000"/>
              </a:lnSpc>
              <a:buFont typeface="Wingdings" panose="05000000000000000000" pitchFamily="2" charset="2"/>
              <a:buChar char="Ø"/>
            </a:pPr>
            <a:r>
              <a:rPr lang="en-IN" b="1" i="0" dirty="0">
                <a:solidFill>
                  <a:srgbClr val="090909"/>
                </a:solidFill>
                <a:effectLst/>
                <a:latin typeface="Times New Roman" panose="02020603050405020304" pitchFamily="18" charset="0"/>
                <a:cs typeface="Times New Roman" panose="02020603050405020304" pitchFamily="18" charset="0"/>
              </a:rPr>
              <a:t>Audit: </a:t>
            </a:r>
            <a:r>
              <a:rPr lang="en-US" b="0" i="0" dirty="0">
                <a:solidFill>
                  <a:srgbClr val="090909"/>
                </a:solidFill>
                <a:effectLst/>
                <a:latin typeface="Times New Roman" panose="02020603050405020304" pitchFamily="18" charset="0"/>
                <a:cs typeface="Times New Roman" panose="02020603050405020304" pitchFamily="18" charset="0"/>
              </a:rPr>
              <a:t>Auditing is defined as the on-site verification activity, such as inspection or examination, of a </a:t>
            </a:r>
            <a:r>
              <a:rPr lang="en-US" b="0" i="0" strike="noStrike" dirty="0">
                <a:solidFill>
                  <a:srgbClr val="0B6BB5"/>
                </a:solidFill>
                <a:effectLst/>
                <a:latin typeface="Times New Roman" panose="02020603050405020304" pitchFamily="18" charset="0"/>
                <a:cs typeface="Times New Roman" panose="02020603050405020304" pitchFamily="18" charset="0"/>
                <a:hlinkClick r:id="rId2"/>
              </a:rPr>
              <a:t>process</a:t>
            </a:r>
            <a:r>
              <a:rPr lang="en-US" b="0" i="0" dirty="0">
                <a:solidFill>
                  <a:srgbClr val="090909"/>
                </a:solidFill>
                <a:effectLst/>
                <a:latin typeface="Times New Roman" panose="02020603050405020304" pitchFamily="18" charset="0"/>
                <a:cs typeface="Times New Roman" panose="02020603050405020304" pitchFamily="18" charset="0"/>
              </a:rPr>
              <a:t> or </a:t>
            </a:r>
            <a:r>
              <a:rPr lang="en-US" b="0" i="0" strike="noStrike" dirty="0">
                <a:solidFill>
                  <a:srgbClr val="0B6BB5"/>
                </a:solidFill>
                <a:effectLst/>
                <a:latin typeface="Times New Roman" panose="02020603050405020304" pitchFamily="18" charset="0"/>
                <a:cs typeface="Times New Roman" panose="02020603050405020304" pitchFamily="18" charset="0"/>
                <a:hlinkClick r:id="rId3"/>
              </a:rPr>
              <a:t>quality system</a:t>
            </a:r>
            <a:r>
              <a:rPr lang="en-US" b="0" i="0" dirty="0">
                <a:solidFill>
                  <a:srgbClr val="090909"/>
                </a:solidFill>
                <a:effectLst/>
                <a:latin typeface="Times New Roman" panose="02020603050405020304" pitchFamily="18" charset="0"/>
                <a:cs typeface="Times New Roman" panose="02020603050405020304" pitchFamily="18" charset="0"/>
              </a:rPr>
              <a:t>, to ensure compliance to requirements.</a:t>
            </a:r>
            <a:endParaRPr lang="en-IN" b="1" dirty="0">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Establish the quality management system to describe how the firm complies </a:t>
            </a:r>
            <a:r>
              <a:rPr lang="en-IN" sz="1200" dirty="0">
                <a:latin typeface="Times New Roman" panose="02020603050405020304" pitchFamily="18" charset="0"/>
                <a:cs typeface="Times New Roman" panose="02020603050405020304" pitchFamily="18" charset="0"/>
              </a:rPr>
              <a:t>C</a:t>
            </a:r>
            <a:r>
              <a:rPr lang="en-IN" dirty="0">
                <a:latin typeface="Times New Roman" panose="02020603050405020304" pitchFamily="18" charset="0"/>
                <a:cs typeface="Times New Roman" panose="02020603050405020304" pitchFamily="18" charset="0"/>
              </a:rPr>
              <a:t>GMPs and operates to maintain a state of control</a:t>
            </a:r>
          </a:p>
          <a:p>
            <a:pPr marL="285750" indent="-285750">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Keep current with good industry practices, and applicable to the mission of your operation. </a:t>
            </a:r>
          </a:p>
          <a:p>
            <a:pPr marL="285750" indent="-285750">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To audit compliance to the Quality System</a:t>
            </a:r>
          </a:p>
          <a:p>
            <a:pPr marL="285750" indent="-285750">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Report on the performance of the quality system, including trends, that help decision making for targeted actions</a:t>
            </a:r>
            <a:endParaRPr lang="en-IN"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04A8476C-7967-8DF4-8EA6-587B04B73D42}"/>
              </a:ext>
            </a:extLst>
          </p:cNvPr>
          <p:cNvSpPr txBox="1"/>
          <p:nvPr/>
        </p:nvSpPr>
        <p:spPr>
          <a:xfrm>
            <a:off x="4019161" y="537870"/>
            <a:ext cx="6097554" cy="400110"/>
          </a:xfrm>
          <a:prstGeom prst="rect">
            <a:avLst/>
          </a:prstGeom>
          <a:noFill/>
        </p:spPr>
        <p:txBody>
          <a:bodyPr wrap="square">
            <a:spAutoFit/>
          </a:bodyPr>
          <a:lstStyle/>
          <a:p>
            <a:r>
              <a:rPr lang="en-IN" sz="2000" b="1" dirty="0">
                <a:solidFill>
                  <a:schemeClr val="accent1"/>
                </a:solidFill>
                <a:latin typeface="Times New Roman" panose="02020603050405020304" pitchFamily="18" charset="0"/>
                <a:cs typeface="Times New Roman" panose="02020603050405020304" pitchFamily="18" charset="0"/>
              </a:rPr>
              <a:t>ROLE OF QA IN PHARMA INDUSTRIES</a:t>
            </a:r>
          </a:p>
        </p:txBody>
      </p:sp>
    </p:spTree>
    <p:extLst>
      <p:ext uri="{BB962C8B-B14F-4D97-AF65-F5344CB8AC3E}">
        <p14:creationId xmlns:p14="http://schemas.microsoft.com/office/powerpoint/2010/main" val="14388069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DE22C9C-7741-9294-51AB-74E41F6CDCFF}"/>
              </a:ext>
            </a:extLst>
          </p:cNvPr>
          <p:cNvSpPr>
            <a:spLocks noGrp="1"/>
          </p:cNvSpPr>
          <p:nvPr>
            <p:ph type="sldNum" sz="quarter" idx="12"/>
          </p:nvPr>
        </p:nvSpPr>
        <p:spPr/>
        <p:txBody>
          <a:bodyPr/>
          <a:lstStyle/>
          <a:p>
            <a:fld id="{CCAAD8B2-AD95-410E-A01D-3CED24E97BAA}" type="slidenum">
              <a:rPr lang="en-IN" smtClean="0"/>
              <a:t>29</a:t>
            </a:fld>
            <a:endParaRPr lang="en-IN"/>
          </a:p>
        </p:txBody>
      </p:sp>
      <p:sp>
        <p:nvSpPr>
          <p:cNvPr id="4" name="TextBox 3">
            <a:extLst>
              <a:ext uri="{FF2B5EF4-FFF2-40B4-BE49-F238E27FC236}">
                <a16:creationId xmlns:a16="http://schemas.microsoft.com/office/drawing/2014/main" id="{8276E2C9-88C7-CFCE-5D75-F6C18F1D198A}"/>
              </a:ext>
            </a:extLst>
          </p:cNvPr>
          <p:cNvSpPr txBox="1"/>
          <p:nvPr/>
        </p:nvSpPr>
        <p:spPr>
          <a:xfrm>
            <a:off x="998376" y="1919468"/>
            <a:ext cx="10795517" cy="1704569"/>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Ensure that procedures and specifications are appropriate and followed.</a:t>
            </a:r>
          </a:p>
          <a:p>
            <a:pPr marL="285750" indent="-285750" algn="just">
              <a:lnSpc>
                <a:spcPct val="15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Ensure that the procedures and specifications of firms under contract are also appropriate and followed, i.e., maintain control and take responsibility for third-party services providers (contract manufacturers, contract laboratories, etc.)</a:t>
            </a:r>
          </a:p>
        </p:txBody>
      </p:sp>
      <p:sp>
        <p:nvSpPr>
          <p:cNvPr id="6" name="TextBox 5">
            <a:extLst>
              <a:ext uri="{FF2B5EF4-FFF2-40B4-BE49-F238E27FC236}">
                <a16:creationId xmlns:a16="http://schemas.microsoft.com/office/drawing/2014/main" id="{51984244-AC7E-DD49-DC22-D613FCF97CA7}"/>
              </a:ext>
            </a:extLst>
          </p:cNvPr>
          <p:cNvSpPr txBox="1"/>
          <p:nvPr/>
        </p:nvSpPr>
        <p:spPr>
          <a:xfrm>
            <a:off x="3347357" y="1281238"/>
            <a:ext cx="6097554" cy="400110"/>
          </a:xfrm>
          <a:prstGeom prst="rect">
            <a:avLst/>
          </a:prstGeom>
          <a:noFill/>
        </p:spPr>
        <p:txBody>
          <a:bodyPr wrap="square">
            <a:spAutoFit/>
          </a:bodyPr>
          <a:lstStyle/>
          <a:p>
            <a:r>
              <a:rPr lang="en-IN" sz="2000" b="1" dirty="0">
                <a:latin typeface="Times New Roman" panose="02020603050405020304" pitchFamily="18" charset="0"/>
                <a:cs typeface="Times New Roman" panose="02020603050405020304" pitchFamily="18" charset="0"/>
              </a:rPr>
              <a:t>2. To establish procedures and specifications</a:t>
            </a:r>
          </a:p>
        </p:txBody>
      </p:sp>
      <p:sp>
        <p:nvSpPr>
          <p:cNvPr id="8" name="TextBox 7">
            <a:extLst>
              <a:ext uri="{FF2B5EF4-FFF2-40B4-BE49-F238E27FC236}">
                <a16:creationId xmlns:a16="http://schemas.microsoft.com/office/drawing/2014/main" id="{346C1F21-F522-9FC7-1555-34D956EC5E33}"/>
              </a:ext>
            </a:extLst>
          </p:cNvPr>
          <p:cNvSpPr txBox="1"/>
          <p:nvPr/>
        </p:nvSpPr>
        <p:spPr>
          <a:xfrm>
            <a:off x="998376" y="4599631"/>
            <a:ext cx="10720872" cy="880369"/>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Ensure that appropriate manufacturing in-process controls are implemented.</a:t>
            </a:r>
          </a:p>
          <a:p>
            <a:pPr marL="285750" indent="-285750" algn="just">
              <a:lnSpc>
                <a:spcPct val="15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Ensure in-process controls are performed during manufacturing operations and results are satisfactory.</a:t>
            </a:r>
          </a:p>
        </p:txBody>
      </p:sp>
      <p:sp>
        <p:nvSpPr>
          <p:cNvPr id="10" name="TextBox 9">
            <a:extLst>
              <a:ext uri="{FF2B5EF4-FFF2-40B4-BE49-F238E27FC236}">
                <a16:creationId xmlns:a16="http://schemas.microsoft.com/office/drawing/2014/main" id="{3C4C60DF-42AB-C992-BADE-AB18327D7FD7}"/>
              </a:ext>
            </a:extLst>
          </p:cNvPr>
          <p:cNvSpPr txBox="1"/>
          <p:nvPr/>
        </p:nvSpPr>
        <p:spPr>
          <a:xfrm>
            <a:off x="3581400" y="3952901"/>
            <a:ext cx="6097554" cy="400110"/>
          </a:xfrm>
          <a:prstGeom prst="rect">
            <a:avLst/>
          </a:prstGeom>
          <a:noFill/>
        </p:spPr>
        <p:txBody>
          <a:bodyPr wrap="square">
            <a:spAutoFit/>
          </a:bodyPr>
          <a:lstStyle/>
          <a:p>
            <a:r>
              <a:rPr lang="en-IN" sz="2000" b="1" dirty="0">
                <a:latin typeface="Times New Roman" panose="02020603050405020304" pitchFamily="18" charset="0"/>
                <a:cs typeface="Times New Roman" panose="02020603050405020304" pitchFamily="18" charset="0"/>
              </a:rPr>
              <a:t>3. To establish manufacturing controls</a:t>
            </a:r>
          </a:p>
        </p:txBody>
      </p:sp>
      <p:sp>
        <p:nvSpPr>
          <p:cNvPr id="5" name="TextBox 4">
            <a:extLst>
              <a:ext uri="{FF2B5EF4-FFF2-40B4-BE49-F238E27FC236}">
                <a16:creationId xmlns:a16="http://schemas.microsoft.com/office/drawing/2014/main" id="{0846F7B3-08B6-A91F-453B-818F33B67015}"/>
              </a:ext>
            </a:extLst>
          </p:cNvPr>
          <p:cNvSpPr txBox="1"/>
          <p:nvPr/>
        </p:nvSpPr>
        <p:spPr>
          <a:xfrm>
            <a:off x="3581400" y="330087"/>
            <a:ext cx="6097554" cy="400110"/>
          </a:xfrm>
          <a:prstGeom prst="rect">
            <a:avLst/>
          </a:prstGeom>
          <a:noFill/>
        </p:spPr>
        <p:txBody>
          <a:bodyPr wrap="square">
            <a:spAutoFit/>
          </a:bodyPr>
          <a:lstStyle/>
          <a:p>
            <a:r>
              <a:rPr lang="en-IN" sz="2000" b="1" dirty="0">
                <a:solidFill>
                  <a:schemeClr val="accent1"/>
                </a:solidFill>
                <a:latin typeface="Times New Roman" panose="02020603050405020304" pitchFamily="18" charset="0"/>
                <a:cs typeface="Times New Roman" panose="02020603050405020304" pitchFamily="18" charset="0"/>
              </a:rPr>
              <a:t>ROLE OF QA IN PHARMA INDUSTRIES</a:t>
            </a:r>
          </a:p>
        </p:txBody>
      </p:sp>
    </p:spTree>
    <p:extLst>
      <p:ext uri="{BB962C8B-B14F-4D97-AF65-F5344CB8AC3E}">
        <p14:creationId xmlns:p14="http://schemas.microsoft.com/office/powerpoint/2010/main" val="4006962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9F2210-7BC2-E92E-22F8-B659F3A42C9B}"/>
              </a:ext>
            </a:extLst>
          </p:cNvPr>
          <p:cNvSpPr txBox="1"/>
          <p:nvPr/>
        </p:nvSpPr>
        <p:spPr>
          <a:xfrm>
            <a:off x="838200" y="1987405"/>
            <a:ext cx="10833938" cy="4012893"/>
          </a:xfrm>
          <a:prstGeom prst="rect">
            <a:avLst/>
          </a:prstGeom>
          <a:noFill/>
          <a:ln>
            <a:solidFill>
              <a:schemeClr val="accent1"/>
            </a:solidFill>
          </a:ln>
        </p:spPr>
        <p:txBody>
          <a:bodyPr wrap="square">
            <a:spAutoFit/>
          </a:bodyPr>
          <a:lstStyle/>
          <a:p>
            <a:pPr marL="285750" indent="-285750" algn="just">
              <a:lnSpc>
                <a:spcPct val="150000"/>
              </a:lnSpc>
              <a:spcAft>
                <a:spcPts val="600"/>
              </a:spcAf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 perspective of quality has become a key factor in the current scenario.</a:t>
            </a:r>
          </a:p>
          <a:p>
            <a:pPr marL="285750" indent="-285750" algn="just">
              <a:lnSpc>
                <a:spcPct val="150000"/>
              </a:lnSpc>
              <a:spcAft>
                <a:spcPts val="600"/>
              </a:spcAft>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Quality</a:t>
            </a:r>
            <a:r>
              <a:rPr lang="en-US" dirty="0">
                <a:latin typeface="Times New Roman" panose="02020603050405020304" pitchFamily="18" charset="0"/>
                <a:cs typeface="Times New Roman" panose="02020603050405020304" pitchFamily="18" charset="0"/>
              </a:rPr>
              <a:t> is typically referred to as a factor that determines whether a good or service is substandard or excellent. Or </a:t>
            </a:r>
            <a:r>
              <a:rPr lang="en-US" b="1" dirty="0">
                <a:solidFill>
                  <a:srgbClr val="FF0000"/>
                </a:solidFill>
                <a:latin typeface="Times New Roman" panose="02020603050405020304" pitchFamily="18" charset="0"/>
                <a:cs typeface="Times New Roman" panose="02020603050405020304" pitchFamily="18" charset="0"/>
              </a:rPr>
              <a:t>“Degree of Excellence” </a:t>
            </a:r>
            <a:r>
              <a:rPr lang="en-US" dirty="0">
                <a:latin typeface="Times New Roman" panose="02020603050405020304" pitchFamily="18" charset="0"/>
                <a:cs typeface="Times New Roman" panose="02020603050405020304" pitchFamily="18" charset="0"/>
              </a:rPr>
              <a:t>Understanding how a thing complies with its requirements is an indicator of goodness.</a:t>
            </a:r>
          </a:p>
          <a:p>
            <a:pPr marL="285750" indent="-285750" algn="just">
              <a:lnSpc>
                <a:spcPct val="150000"/>
              </a:lnSpc>
              <a:spcAft>
                <a:spcPts val="600"/>
              </a:spcAft>
              <a:buFont typeface="Wingdings" panose="05000000000000000000" pitchFamily="2" charset="2"/>
              <a:buChar char="Ø"/>
            </a:pPr>
            <a:r>
              <a:rPr lang="en-IN" b="1" dirty="0">
                <a:latin typeface="Times New Roman" panose="02020603050405020304" pitchFamily="18" charset="0"/>
                <a:cs typeface="Times New Roman" panose="02020603050405020304" pitchFamily="18" charset="0"/>
              </a:rPr>
              <a:t>ISO</a:t>
            </a:r>
            <a:r>
              <a:rPr lang="en-IN" dirty="0">
                <a:latin typeface="Times New Roman" panose="02020603050405020304" pitchFamily="18" charset="0"/>
                <a:cs typeface="Times New Roman" panose="02020603050405020304" pitchFamily="18" charset="0"/>
              </a:rPr>
              <a:t> </a:t>
            </a:r>
            <a:r>
              <a:rPr lang="en-IN" b="1" dirty="0">
                <a:latin typeface="Times New Roman" panose="02020603050405020304" pitchFamily="18" charset="0"/>
                <a:cs typeface="Times New Roman" panose="02020603050405020304" pitchFamily="18" charset="0"/>
              </a:rPr>
              <a:t>(International Organization for Standardization or International Standard Organization) </a:t>
            </a:r>
            <a:r>
              <a:rPr lang="en-IN" dirty="0">
                <a:latin typeface="Times New Roman" panose="02020603050405020304" pitchFamily="18" charset="0"/>
                <a:cs typeface="Times New Roman" panose="02020603050405020304" pitchFamily="18" charset="0"/>
              </a:rPr>
              <a:t>defines “</a:t>
            </a:r>
            <a:r>
              <a:rPr lang="en-US" dirty="0">
                <a:latin typeface="Times New Roman" panose="02020603050405020304" pitchFamily="18" charset="0"/>
                <a:cs typeface="Times New Roman" panose="02020603050405020304" pitchFamily="18" charset="0"/>
              </a:rPr>
              <a:t>The ability of a good or service to satisfy a stated or implied need is determined by a product or service's overall qualities and attributes”.</a:t>
            </a:r>
          </a:p>
          <a:p>
            <a:pPr marL="285750" indent="-285750" algn="just">
              <a:lnSpc>
                <a:spcPct val="150000"/>
              </a:lnSpc>
              <a:spcAft>
                <a:spcPts val="600"/>
              </a:spcAft>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The meaning of the quality could be understood from two perspectives: </a:t>
            </a:r>
            <a:r>
              <a:rPr lang="en-IN" b="1" dirty="0">
                <a:latin typeface="Times New Roman" panose="02020603050405020304" pitchFamily="18" charset="0"/>
                <a:cs typeface="Times New Roman" panose="02020603050405020304" pitchFamily="18" charset="0"/>
              </a:rPr>
              <a:t>Manufacturer’s perspective and Consumer's perspective. </a:t>
            </a:r>
          </a:p>
        </p:txBody>
      </p:sp>
      <p:sp>
        <p:nvSpPr>
          <p:cNvPr id="4" name="TextBox 3">
            <a:extLst>
              <a:ext uri="{FF2B5EF4-FFF2-40B4-BE49-F238E27FC236}">
                <a16:creationId xmlns:a16="http://schemas.microsoft.com/office/drawing/2014/main" id="{05B24CCA-B131-09F1-E2C3-CEA51D2F7525}"/>
              </a:ext>
            </a:extLst>
          </p:cNvPr>
          <p:cNvSpPr txBox="1"/>
          <p:nvPr/>
        </p:nvSpPr>
        <p:spPr>
          <a:xfrm>
            <a:off x="1026367" y="655440"/>
            <a:ext cx="3013788" cy="400110"/>
          </a:xfrm>
          <a:prstGeom prst="rect">
            <a:avLst/>
          </a:prstGeom>
          <a:noFill/>
        </p:spPr>
        <p:txBody>
          <a:bodyPr wrap="square" rtlCol="0">
            <a:spAutoFit/>
          </a:bodyPr>
          <a:lstStyle/>
          <a:p>
            <a:pPr marL="342900" indent="-342900">
              <a:buFont typeface="Wingdings" panose="05000000000000000000" pitchFamily="2" charset="2"/>
              <a:buChar char="v"/>
            </a:pPr>
            <a:r>
              <a:rPr lang="en-US" sz="2000" b="1" dirty="0">
                <a:solidFill>
                  <a:schemeClr val="accent1"/>
                </a:solidFill>
                <a:latin typeface="Times New Roman" panose="02020603050405020304" pitchFamily="18" charset="0"/>
                <a:cs typeface="Times New Roman" panose="02020603050405020304" pitchFamily="18" charset="0"/>
              </a:rPr>
              <a:t>Concepts of Quality </a:t>
            </a:r>
            <a:endParaRPr lang="en-IN" sz="2000" b="1" dirty="0">
              <a:solidFill>
                <a:schemeClr val="accent1"/>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8A082AAB-B732-4C01-87AA-DE15E8927E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1846" y="368556"/>
            <a:ext cx="1695226" cy="1212323"/>
          </a:xfrm>
          <a:prstGeom prst="rect">
            <a:avLst/>
          </a:prstGeom>
          <a:solidFill>
            <a:schemeClr val="tx1"/>
          </a:solidFill>
          <a:ln w="9525">
            <a:solidFill>
              <a:schemeClr val="tx1"/>
            </a:solidFill>
          </a:ln>
        </p:spPr>
      </p:pic>
      <p:pic>
        <p:nvPicPr>
          <p:cNvPr id="9" name="Picture 8">
            <a:extLst>
              <a:ext uri="{FF2B5EF4-FFF2-40B4-BE49-F238E27FC236}">
                <a16:creationId xmlns:a16="http://schemas.microsoft.com/office/drawing/2014/main" id="{3B68300C-CA57-0509-1B11-6B48FAE53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8019" y="368556"/>
            <a:ext cx="1695226" cy="1212323"/>
          </a:xfrm>
          <a:prstGeom prst="rect">
            <a:avLst/>
          </a:prstGeom>
          <a:solidFill>
            <a:schemeClr val="tx1"/>
          </a:solidFill>
          <a:ln>
            <a:solidFill>
              <a:schemeClr val="tx1"/>
            </a:solidFill>
          </a:ln>
        </p:spPr>
      </p:pic>
      <p:sp>
        <p:nvSpPr>
          <p:cNvPr id="10" name="TextBox 9">
            <a:extLst>
              <a:ext uri="{FF2B5EF4-FFF2-40B4-BE49-F238E27FC236}">
                <a16:creationId xmlns:a16="http://schemas.microsoft.com/office/drawing/2014/main" id="{8B8199F7-8F6E-D366-960F-35750DF3391E}"/>
              </a:ext>
            </a:extLst>
          </p:cNvPr>
          <p:cNvSpPr txBox="1"/>
          <p:nvPr/>
        </p:nvSpPr>
        <p:spPr>
          <a:xfrm>
            <a:off x="9847072" y="855495"/>
            <a:ext cx="72467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VS</a:t>
            </a:r>
            <a:endParaRPr lang="en-IN"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D2B2F724-5B5C-EE77-63BC-ADE1AD2504B3}"/>
              </a:ext>
            </a:extLst>
          </p:cNvPr>
          <p:cNvSpPr>
            <a:spLocks noGrp="1"/>
          </p:cNvSpPr>
          <p:nvPr>
            <p:ph type="sldNum" sz="quarter" idx="12"/>
          </p:nvPr>
        </p:nvSpPr>
        <p:spPr/>
        <p:txBody>
          <a:bodyPr/>
          <a:lstStyle/>
          <a:p>
            <a:fld id="{CCAAD8B2-AD95-410E-A01D-3CED24E97BAA}" type="slidenum">
              <a:rPr lang="en-IN" smtClean="0"/>
              <a:t>3</a:t>
            </a:fld>
            <a:endParaRPr lang="en-IN"/>
          </a:p>
        </p:txBody>
      </p:sp>
    </p:spTree>
    <p:extLst>
      <p:ext uri="{BB962C8B-B14F-4D97-AF65-F5344CB8AC3E}">
        <p14:creationId xmlns:p14="http://schemas.microsoft.com/office/powerpoint/2010/main" val="33670381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755DD5A-D06D-BD38-55DC-2DCB9649195F}"/>
              </a:ext>
            </a:extLst>
          </p:cNvPr>
          <p:cNvSpPr>
            <a:spLocks noGrp="1"/>
          </p:cNvSpPr>
          <p:nvPr>
            <p:ph type="sldNum" sz="quarter" idx="12"/>
          </p:nvPr>
        </p:nvSpPr>
        <p:spPr/>
        <p:txBody>
          <a:bodyPr/>
          <a:lstStyle/>
          <a:p>
            <a:fld id="{CCAAD8B2-AD95-410E-A01D-3CED24E97BAA}" type="slidenum">
              <a:rPr lang="en-IN" smtClean="0"/>
              <a:t>30</a:t>
            </a:fld>
            <a:endParaRPr lang="en-IN"/>
          </a:p>
        </p:txBody>
      </p:sp>
      <p:sp>
        <p:nvSpPr>
          <p:cNvPr id="4" name="TextBox 3">
            <a:extLst>
              <a:ext uri="{FF2B5EF4-FFF2-40B4-BE49-F238E27FC236}">
                <a16:creationId xmlns:a16="http://schemas.microsoft.com/office/drawing/2014/main" id="{28A37EBC-A17C-6C8B-266F-80F9A8FACB6F}"/>
              </a:ext>
            </a:extLst>
          </p:cNvPr>
          <p:cNvSpPr txBox="1"/>
          <p:nvPr/>
        </p:nvSpPr>
        <p:spPr>
          <a:xfrm>
            <a:off x="970382" y="1268010"/>
            <a:ext cx="10795519" cy="2120068"/>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Operate laboratory testing of components, containers, in-process materials, packaging materials and drug product using validated methods </a:t>
            </a:r>
          </a:p>
          <a:p>
            <a:pPr marL="285750" indent="-285750" algn="just">
              <a:lnSpc>
                <a:spcPct val="15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Approve or reject drug products manufactured, processed, packed, or held under contract by another company. Perform retests or re-examine approved components, drug product containers and closures after long storage or exposure to adverse conditions.</a:t>
            </a:r>
          </a:p>
        </p:txBody>
      </p:sp>
      <p:sp>
        <p:nvSpPr>
          <p:cNvPr id="6" name="TextBox 5">
            <a:extLst>
              <a:ext uri="{FF2B5EF4-FFF2-40B4-BE49-F238E27FC236}">
                <a16:creationId xmlns:a16="http://schemas.microsoft.com/office/drawing/2014/main" id="{12BAA2F5-0ABF-847E-EB00-20D9BECC0BEF}"/>
              </a:ext>
            </a:extLst>
          </p:cNvPr>
          <p:cNvSpPr txBox="1"/>
          <p:nvPr/>
        </p:nvSpPr>
        <p:spPr>
          <a:xfrm>
            <a:off x="4140459" y="613102"/>
            <a:ext cx="6097554" cy="400110"/>
          </a:xfrm>
          <a:prstGeom prst="rect">
            <a:avLst/>
          </a:prstGeom>
          <a:noFill/>
        </p:spPr>
        <p:txBody>
          <a:bodyPr wrap="square">
            <a:spAutoFit/>
          </a:bodyPr>
          <a:lstStyle/>
          <a:p>
            <a:r>
              <a:rPr lang="en-IN" sz="2000" b="1" dirty="0">
                <a:latin typeface="Times New Roman" panose="02020603050405020304" pitchFamily="18" charset="0"/>
                <a:cs typeface="Times New Roman" panose="02020603050405020304" pitchFamily="18" charset="0"/>
              </a:rPr>
              <a:t>4. To operate laboratory tests</a:t>
            </a:r>
          </a:p>
        </p:txBody>
      </p:sp>
      <p:sp>
        <p:nvSpPr>
          <p:cNvPr id="8" name="TextBox 7">
            <a:extLst>
              <a:ext uri="{FF2B5EF4-FFF2-40B4-BE49-F238E27FC236}">
                <a16:creationId xmlns:a16="http://schemas.microsoft.com/office/drawing/2014/main" id="{D88FE682-50E5-578E-D448-B59EEC652C71}"/>
              </a:ext>
            </a:extLst>
          </p:cNvPr>
          <p:cNvSpPr txBox="1"/>
          <p:nvPr/>
        </p:nvSpPr>
        <p:spPr>
          <a:xfrm>
            <a:off x="4140459" y="3649336"/>
            <a:ext cx="6097554" cy="369332"/>
          </a:xfrm>
          <a:prstGeom prst="rect">
            <a:avLst/>
          </a:prstGeom>
          <a:noFill/>
        </p:spPr>
        <p:txBody>
          <a:bodyPr wrap="square">
            <a:spAutoFit/>
          </a:bodyPr>
          <a:lstStyle/>
          <a:p>
            <a:r>
              <a:rPr lang="en-IN" sz="1800" b="1" dirty="0">
                <a:latin typeface="Times New Roman" panose="02020603050405020304" pitchFamily="18" charset="0"/>
                <a:cs typeface="Times New Roman" panose="02020603050405020304" pitchFamily="18" charset="0"/>
              </a:rPr>
              <a:t>5. To review and approve or reject</a:t>
            </a:r>
          </a:p>
        </p:txBody>
      </p:sp>
      <p:sp>
        <p:nvSpPr>
          <p:cNvPr id="9" name="TextBox 8">
            <a:extLst>
              <a:ext uri="{FF2B5EF4-FFF2-40B4-BE49-F238E27FC236}">
                <a16:creationId xmlns:a16="http://schemas.microsoft.com/office/drawing/2014/main" id="{1E2127DF-A85F-56BF-E9CA-3FCF8D8F1E1D}"/>
              </a:ext>
            </a:extLst>
          </p:cNvPr>
          <p:cNvSpPr txBox="1"/>
          <p:nvPr/>
        </p:nvSpPr>
        <p:spPr>
          <a:xfrm>
            <a:off x="970382" y="4335224"/>
            <a:ext cx="10795519" cy="1704569"/>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Review and approve/reject any document that gives work instructions and set requirements such as procedures, protocols, test methods, and specifications--including changes to these documents.</a:t>
            </a:r>
          </a:p>
          <a:p>
            <a:pPr marL="285750" indent="-285750" algn="just">
              <a:lnSpc>
                <a:spcPct val="15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Review and approve/reject production batch records and make the final decision to release a product lot into market.</a:t>
            </a:r>
          </a:p>
        </p:txBody>
      </p:sp>
    </p:spTree>
    <p:extLst>
      <p:ext uri="{BB962C8B-B14F-4D97-AF65-F5344CB8AC3E}">
        <p14:creationId xmlns:p14="http://schemas.microsoft.com/office/powerpoint/2010/main" val="16243994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29BB964-1635-E1B0-48FC-C21B01B1EA1D}"/>
              </a:ext>
            </a:extLst>
          </p:cNvPr>
          <p:cNvSpPr>
            <a:spLocks noGrp="1"/>
          </p:cNvSpPr>
          <p:nvPr>
            <p:ph type="sldNum" sz="quarter" idx="12"/>
          </p:nvPr>
        </p:nvSpPr>
        <p:spPr/>
        <p:txBody>
          <a:bodyPr/>
          <a:lstStyle/>
          <a:p>
            <a:fld id="{CCAAD8B2-AD95-410E-A01D-3CED24E97BAA}" type="slidenum">
              <a:rPr lang="en-IN" smtClean="0"/>
              <a:t>31</a:t>
            </a:fld>
            <a:endParaRPr lang="en-IN"/>
          </a:p>
        </p:txBody>
      </p:sp>
      <p:sp>
        <p:nvSpPr>
          <p:cNvPr id="5" name="TextBox 4">
            <a:extLst>
              <a:ext uri="{FF2B5EF4-FFF2-40B4-BE49-F238E27FC236}">
                <a16:creationId xmlns:a16="http://schemas.microsoft.com/office/drawing/2014/main" id="{470EA2C8-874D-7D0A-16A8-90FB8488A9EB}"/>
              </a:ext>
            </a:extLst>
          </p:cNvPr>
          <p:cNvSpPr txBox="1"/>
          <p:nvPr/>
        </p:nvSpPr>
        <p:spPr>
          <a:xfrm>
            <a:off x="3496648" y="706407"/>
            <a:ext cx="6097554" cy="400110"/>
          </a:xfrm>
          <a:prstGeom prst="rect">
            <a:avLst/>
          </a:prstGeom>
          <a:noFill/>
        </p:spPr>
        <p:txBody>
          <a:bodyPr wrap="square">
            <a:spAutoFit/>
          </a:bodyPr>
          <a:lstStyle/>
          <a:p>
            <a:r>
              <a:rPr lang="en-IN" sz="2000" b="1" dirty="0">
                <a:latin typeface="Times New Roman" panose="02020603050405020304" pitchFamily="18" charset="0"/>
                <a:cs typeface="Times New Roman" panose="02020603050405020304" pitchFamily="18" charset="0"/>
              </a:rPr>
              <a:t>6. To ensure investigation of nonconformance</a:t>
            </a:r>
          </a:p>
        </p:txBody>
      </p:sp>
      <p:sp>
        <p:nvSpPr>
          <p:cNvPr id="7" name="TextBox 6">
            <a:extLst>
              <a:ext uri="{FF2B5EF4-FFF2-40B4-BE49-F238E27FC236}">
                <a16:creationId xmlns:a16="http://schemas.microsoft.com/office/drawing/2014/main" id="{E18D041A-4CB7-397A-41C7-2C84A8618B85}"/>
              </a:ext>
            </a:extLst>
          </p:cNvPr>
          <p:cNvSpPr txBox="1"/>
          <p:nvPr/>
        </p:nvSpPr>
        <p:spPr>
          <a:xfrm>
            <a:off x="1063690" y="1360732"/>
            <a:ext cx="10702211" cy="873572"/>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Review complaints to determine if it relates to a failure to meet specification, if so investigate and report to FDA if it is serious and unexpected</a:t>
            </a:r>
          </a:p>
        </p:txBody>
      </p:sp>
      <p:sp>
        <p:nvSpPr>
          <p:cNvPr id="9" name="TextBox 8">
            <a:extLst>
              <a:ext uri="{FF2B5EF4-FFF2-40B4-BE49-F238E27FC236}">
                <a16:creationId xmlns:a16="http://schemas.microsoft.com/office/drawing/2014/main" id="{98FDBDE2-1A99-F2C0-900B-E624869F6AB2}"/>
              </a:ext>
            </a:extLst>
          </p:cNvPr>
          <p:cNvSpPr txBox="1"/>
          <p:nvPr/>
        </p:nvSpPr>
        <p:spPr>
          <a:xfrm>
            <a:off x="1175656" y="3327829"/>
            <a:ext cx="10590245" cy="1295868"/>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Report on product, process and system risks</a:t>
            </a:r>
          </a:p>
          <a:p>
            <a:pPr marL="285750" indent="-285750" algn="just">
              <a:lnSpc>
                <a:spcPct val="15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Report on outcome of regulatory inspections and ensure responses are complete and managed to verifiable closure</a:t>
            </a:r>
          </a:p>
        </p:txBody>
      </p:sp>
      <p:sp>
        <p:nvSpPr>
          <p:cNvPr id="11" name="TextBox 10">
            <a:extLst>
              <a:ext uri="{FF2B5EF4-FFF2-40B4-BE49-F238E27FC236}">
                <a16:creationId xmlns:a16="http://schemas.microsoft.com/office/drawing/2014/main" id="{324ACA41-3419-0A67-FF20-089D1F8DD622}"/>
              </a:ext>
            </a:extLst>
          </p:cNvPr>
          <p:cNvSpPr txBox="1"/>
          <p:nvPr/>
        </p:nvSpPr>
        <p:spPr>
          <a:xfrm>
            <a:off x="3776566" y="2821016"/>
            <a:ext cx="6097554" cy="400110"/>
          </a:xfrm>
          <a:prstGeom prst="rect">
            <a:avLst/>
          </a:prstGeom>
          <a:noFill/>
        </p:spPr>
        <p:txBody>
          <a:bodyPr wrap="square">
            <a:spAutoFit/>
          </a:bodyPr>
          <a:lstStyle/>
          <a:p>
            <a:r>
              <a:rPr lang="en-IN" sz="2000" b="1" dirty="0">
                <a:latin typeface="Times New Roman" panose="02020603050405020304" pitchFamily="18" charset="0"/>
                <a:cs typeface="Times New Roman" panose="02020603050405020304" pitchFamily="18" charset="0"/>
              </a:rPr>
              <a:t>7. To keep management informed </a:t>
            </a:r>
          </a:p>
        </p:txBody>
      </p:sp>
      <p:sp>
        <p:nvSpPr>
          <p:cNvPr id="13" name="TextBox 12">
            <a:extLst>
              <a:ext uri="{FF2B5EF4-FFF2-40B4-BE49-F238E27FC236}">
                <a16:creationId xmlns:a16="http://schemas.microsoft.com/office/drawing/2014/main" id="{9C039A39-9339-8761-1BB4-808CFE4EFF0E}"/>
              </a:ext>
            </a:extLst>
          </p:cNvPr>
          <p:cNvSpPr txBox="1"/>
          <p:nvPr/>
        </p:nvSpPr>
        <p:spPr>
          <a:xfrm>
            <a:off x="3776566" y="4976988"/>
            <a:ext cx="6097554" cy="400110"/>
          </a:xfrm>
          <a:prstGeom prst="rect">
            <a:avLst/>
          </a:prstGeom>
          <a:noFill/>
        </p:spPr>
        <p:txBody>
          <a:bodyPr wrap="square">
            <a:spAutoFit/>
          </a:bodyPr>
          <a:lstStyle/>
          <a:p>
            <a:r>
              <a:rPr lang="en-IN" sz="2000" b="1" dirty="0">
                <a:latin typeface="Times New Roman" panose="02020603050405020304" pitchFamily="18" charset="0"/>
                <a:cs typeface="Times New Roman" panose="02020603050405020304" pitchFamily="18" charset="0"/>
              </a:rPr>
              <a:t> 8. To describe responsibilities in writing </a:t>
            </a:r>
          </a:p>
        </p:txBody>
      </p:sp>
      <p:sp>
        <p:nvSpPr>
          <p:cNvPr id="14" name="TextBox 13">
            <a:extLst>
              <a:ext uri="{FF2B5EF4-FFF2-40B4-BE49-F238E27FC236}">
                <a16:creationId xmlns:a16="http://schemas.microsoft.com/office/drawing/2014/main" id="{2B6F2FA2-E153-07E7-7847-AF0244118DCD}"/>
              </a:ext>
            </a:extLst>
          </p:cNvPr>
          <p:cNvSpPr txBox="1"/>
          <p:nvPr/>
        </p:nvSpPr>
        <p:spPr>
          <a:xfrm>
            <a:off x="1301162" y="5519454"/>
            <a:ext cx="9012594" cy="369332"/>
          </a:xfrm>
          <a:prstGeom prst="rect">
            <a:avLst/>
          </a:prstGeom>
          <a:noFill/>
        </p:spPr>
        <p:txBody>
          <a:bodyPr wrap="square">
            <a:spAutoFit/>
          </a:bodyPr>
          <a:lstStyle/>
          <a:p>
            <a:pPr marL="285750" indent="-285750" algn="just">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Have a complete and compliant procedure that describes responsibilities </a:t>
            </a:r>
          </a:p>
        </p:txBody>
      </p:sp>
    </p:spTree>
    <p:extLst>
      <p:ext uri="{BB962C8B-B14F-4D97-AF65-F5344CB8AC3E}">
        <p14:creationId xmlns:p14="http://schemas.microsoft.com/office/powerpoint/2010/main" val="41676297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D40FB01-98F4-7C81-0F7E-F285DD9DA912}"/>
              </a:ext>
            </a:extLst>
          </p:cNvPr>
          <p:cNvSpPr>
            <a:spLocks noGrp="1"/>
          </p:cNvSpPr>
          <p:nvPr>
            <p:ph type="sldNum" sz="quarter" idx="12"/>
          </p:nvPr>
        </p:nvSpPr>
        <p:spPr/>
        <p:txBody>
          <a:bodyPr/>
          <a:lstStyle/>
          <a:p>
            <a:fld id="{CCAAD8B2-AD95-410E-A01D-3CED24E97BAA}" type="slidenum">
              <a:rPr lang="en-IN" smtClean="0"/>
              <a:t>32</a:t>
            </a:fld>
            <a:endParaRPr lang="en-IN"/>
          </a:p>
        </p:txBody>
      </p:sp>
      <p:sp>
        <p:nvSpPr>
          <p:cNvPr id="7" name="TextBox 6">
            <a:extLst>
              <a:ext uri="{FF2B5EF4-FFF2-40B4-BE49-F238E27FC236}">
                <a16:creationId xmlns:a16="http://schemas.microsoft.com/office/drawing/2014/main" id="{863B5A65-BAA7-DB80-85DF-919B3F5F49CA}"/>
              </a:ext>
            </a:extLst>
          </p:cNvPr>
          <p:cNvSpPr txBox="1"/>
          <p:nvPr/>
        </p:nvSpPr>
        <p:spPr>
          <a:xfrm>
            <a:off x="2087336" y="638755"/>
            <a:ext cx="8017328" cy="400110"/>
          </a:xfrm>
          <a:prstGeom prst="rect">
            <a:avLst/>
          </a:prstGeom>
          <a:noFill/>
        </p:spPr>
        <p:txBody>
          <a:bodyPr wrap="square">
            <a:spAutoFit/>
          </a:bodyPr>
          <a:lstStyle/>
          <a:p>
            <a:r>
              <a:rPr lang="en-IN" sz="2000" b="1" dirty="0">
                <a:solidFill>
                  <a:schemeClr val="accent1"/>
                </a:solidFill>
                <a:latin typeface="Times New Roman" panose="02020603050405020304" pitchFamily="18" charset="0"/>
                <a:cs typeface="Times New Roman" panose="02020603050405020304" pitchFamily="18" charset="0"/>
              </a:rPr>
              <a:t>CONTROL AND ASSURANCE OF MANUFACTURING PRACTICES</a:t>
            </a:r>
          </a:p>
        </p:txBody>
      </p:sp>
      <p:sp>
        <p:nvSpPr>
          <p:cNvPr id="9" name="TextBox 8">
            <a:extLst>
              <a:ext uri="{FF2B5EF4-FFF2-40B4-BE49-F238E27FC236}">
                <a16:creationId xmlns:a16="http://schemas.microsoft.com/office/drawing/2014/main" id="{FCCB711B-76D1-10F7-F12B-4B659D31E3B1}"/>
              </a:ext>
            </a:extLst>
          </p:cNvPr>
          <p:cNvSpPr txBox="1"/>
          <p:nvPr/>
        </p:nvSpPr>
        <p:spPr>
          <a:xfrm>
            <a:off x="3757904" y="1840124"/>
            <a:ext cx="6097554" cy="461665"/>
          </a:xfrm>
          <a:prstGeom prst="rect">
            <a:avLst/>
          </a:prstGeom>
          <a:noFill/>
        </p:spPr>
        <p:txBody>
          <a:bodyPr wrap="square">
            <a:spAutoFit/>
          </a:bodyPr>
          <a:lstStyle/>
          <a:p>
            <a:pPr marL="342900" indent="-342900">
              <a:buAutoNum type="arabicPeriod"/>
            </a:pPr>
            <a:r>
              <a:rPr lang="en-IN" sz="2000" b="1" dirty="0">
                <a:latin typeface="Times New Roman" panose="02020603050405020304" pitchFamily="18" charset="0"/>
                <a:cs typeface="Times New Roman" panose="02020603050405020304" pitchFamily="18" charset="0"/>
              </a:rPr>
              <a:t>Personnel</a:t>
            </a:r>
            <a:r>
              <a:rPr lang="en-IN" sz="2400" dirty="0">
                <a:latin typeface="Times New Roman" panose="02020603050405020304" pitchFamily="18" charset="0"/>
                <a:cs typeface="Times New Roman" panose="02020603050405020304" pitchFamily="18" charset="0"/>
              </a:rPr>
              <a:t> </a:t>
            </a:r>
          </a:p>
        </p:txBody>
      </p:sp>
      <p:sp>
        <p:nvSpPr>
          <p:cNvPr id="11" name="TextBox 10">
            <a:extLst>
              <a:ext uri="{FF2B5EF4-FFF2-40B4-BE49-F238E27FC236}">
                <a16:creationId xmlns:a16="http://schemas.microsoft.com/office/drawing/2014/main" id="{207F0202-18A9-8CD9-110F-BC20BA2C4A5E}"/>
              </a:ext>
            </a:extLst>
          </p:cNvPr>
          <p:cNvSpPr txBox="1"/>
          <p:nvPr/>
        </p:nvSpPr>
        <p:spPr>
          <a:xfrm>
            <a:off x="1030941" y="3161440"/>
            <a:ext cx="10553200" cy="2120068"/>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Important parts for successful personnel are:</a:t>
            </a:r>
          </a:p>
          <a:p>
            <a:pPr marL="742950" lvl="1" indent="-285750" algn="just">
              <a:lnSpc>
                <a:spcPct val="150000"/>
              </a:lnSpc>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Proper selection – Training --  Motivation of Production -- Packaging -- Control</a:t>
            </a:r>
          </a:p>
          <a:p>
            <a:pPr marL="742950" lvl="1" indent="-285750" algn="just">
              <a:lnSpc>
                <a:spcPct val="150000"/>
              </a:lnSpc>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It is essential that the qualified personnel be employed to supervise the formulation, processing, Sampling, testing, packaging and labelling of the drug product, and that competent staff be placed in charge of the maintenance of machinery, equipment and sanitation.</a:t>
            </a:r>
          </a:p>
        </p:txBody>
      </p:sp>
      <p:pic>
        <p:nvPicPr>
          <p:cNvPr id="13" name="Picture 12">
            <a:extLst>
              <a:ext uri="{FF2B5EF4-FFF2-40B4-BE49-F238E27FC236}">
                <a16:creationId xmlns:a16="http://schemas.microsoft.com/office/drawing/2014/main" id="{677A7426-638B-C219-699D-CF44AB3ADF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8289" y="1573184"/>
            <a:ext cx="2955852" cy="1477926"/>
          </a:xfrm>
          <a:prstGeom prst="rect">
            <a:avLst/>
          </a:prstGeom>
        </p:spPr>
      </p:pic>
    </p:spTree>
    <p:extLst>
      <p:ext uri="{BB962C8B-B14F-4D97-AF65-F5344CB8AC3E}">
        <p14:creationId xmlns:p14="http://schemas.microsoft.com/office/powerpoint/2010/main" val="26505007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DB633C2-183B-7DB5-2B9F-430B529241ED}"/>
              </a:ext>
            </a:extLst>
          </p:cNvPr>
          <p:cNvSpPr>
            <a:spLocks noGrp="1"/>
          </p:cNvSpPr>
          <p:nvPr>
            <p:ph type="sldNum" sz="quarter" idx="12"/>
          </p:nvPr>
        </p:nvSpPr>
        <p:spPr/>
        <p:txBody>
          <a:bodyPr/>
          <a:lstStyle/>
          <a:p>
            <a:fld id="{CCAAD8B2-AD95-410E-A01D-3CED24E97BAA}" type="slidenum">
              <a:rPr lang="en-IN" smtClean="0"/>
              <a:t>33</a:t>
            </a:fld>
            <a:endParaRPr lang="en-IN"/>
          </a:p>
        </p:txBody>
      </p:sp>
      <p:sp>
        <p:nvSpPr>
          <p:cNvPr id="4" name="TextBox 3">
            <a:extLst>
              <a:ext uri="{FF2B5EF4-FFF2-40B4-BE49-F238E27FC236}">
                <a16:creationId xmlns:a16="http://schemas.microsoft.com/office/drawing/2014/main" id="{1E27E5D5-C29C-96A3-B201-5A6D0DE389AE}"/>
              </a:ext>
            </a:extLst>
          </p:cNvPr>
          <p:cNvSpPr txBox="1"/>
          <p:nvPr/>
        </p:nvSpPr>
        <p:spPr>
          <a:xfrm>
            <a:off x="1211424" y="2982308"/>
            <a:ext cx="10142376" cy="2125390"/>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The building should provide adequate space for the orderly placement of materials and equipment to minimize any risks of mix-ups or cross-contamination between the drugs, excipients, packaging and labelling from the time the materials are received to the time the products are released.</a:t>
            </a:r>
          </a:p>
          <a:p>
            <a:pPr marL="285750" indent="-285750" algn="just">
              <a:lnSpc>
                <a:spcPct val="15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The desired characteristics of equipment's for producing quality products are numerous, however, the equipment should be of suitable size, accurate and reproducible.</a:t>
            </a:r>
          </a:p>
        </p:txBody>
      </p:sp>
      <p:sp>
        <p:nvSpPr>
          <p:cNvPr id="6" name="TextBox 5">
            <a:extLst>
              <a:ext uri="{FF2B5EF4-FFF2-40B4-BE49-F238E27FC236}">
                <a16:creationId xmlns:a16="http://schemas.microsoft.com/office/drawing/2014/main" id="{5AC20CAD-F732-4701-8B6A-16BEDFECC0BE}"/>
              </a:ext>
            </a:extLst>
          </p:cNvPr>
          <p:cNvSpPr txBox="1"/>
          <p:nvPr/>
        </p:nvSpPr>
        <p:spPr>
          <a:xfrm>
            <a:off x="2916594" y="1333546"/>
            <a:ext cx="6097554" cy="400110"/>
          </a:xfrm>
          <a:prstGeom prst="rect">
            <a:avLst/>
          </a:prstGeom>
          <a:noFill/>
        </p:spPr>
        <p:txBody>
          <a:bodyPr wrap="square">
            <a:spAutoFit/>
          </a:bodyPr>
          <a:lstStyle/>
          <a:p>
            <a:r>
              <a:rPr lang="en-IN" sz="2000" b="1" dirty="0">
                <a:latin typeface="Times New Roman" panose="02020603050405020304" pitchFamily="18" charset="0"/>
                <a:cs typeface="Times New Roman" panose="02020603050405020304" pitchFamily="18" charset="0"/>
              </a:rPr>
              <a:t>2. Equipment's and Buildings</a:t>
            </a:r>
          </a:p>
        </p:txBody>
      </p:sp>
      <p:pic>
        <p:nvPicPr>
          <p:cNvPr id="12" name="Picture 11">
            <a:extLst>
              <a:ext uri="{FF2B5EF4-FFF2-40B4-BE49-F238E27FC236}">
                <a16:creationId xmlns:a16="http://schemas.microsoft.com/office/drawing/2014/main" id="{A385B7DA-11AD-B94E-6ADB-CC8168BA2D40}"/>
              </a:ext>
            </a:extLst>
          </p:cNvPr>
          <p:cNvPicPr>
            <a:picLocks noChangeAspect="1"/>
          </p:cNvPicPr>
          <p:nvPr/>
        </p:nvPicPr>
        <p:blipFill rotWithShape="1">
          <a:blip r:embed="rId2">
            <a:extLst>
              <a:ext uri="{28A0092B-C50C-407E-A947-70E740481C1C}">
                <a14:useLocalDpi xmlns:a14="http://schemas.microsoft.com/office/drawing/2010/main" val="0"/>
              </a:ext>
            </a:extLst>
          </a:blip>
          <a:srcRect l="19949" r="10561"/>
          <a:stretch/>
        </p:blipFill>
        <p:spPr>
          <a:xfrm>
            <a:off x="8518849" y="480528"/>
            <a:ext cx="2099388" cy="2234682"/>
          </a:xfrm>
          <a:prstGeom prst="rect">
            <a:avLst/>
          </a:prstGeom>
        </p:spPr>
      </p:pic>
      <p:sp>
        <p:nvSpPr>
          <p:cNvPr id="5" name="TextBox 4">
            <a:extLst>
              <a:ext uri="{FF2B5EF4-FFF2-40B4-BE49-F238E27FC236}">
                <a16:creationId xmlns:a16="http://schemas.microsoft.com/office/drawing/2014/main" id="{9A913497-8E0E-DF1C-CE0D-18CA388DAAB2}"/>
              </a:ext>
            </a:extLst>
          </p:cNvPr>
          <p:cNvSpPr txBox="1"/>
          <p:nvPr/>
        </p:nvSpPr>
        <p:spPr>
          <a:xfrm>
            <a:off x="2273948" y="6321365"/>
            <a:ext cx="8017328" cy="400110"/>
          </a:xfrm>
          <a:prstGeom prst="rect">
            <a:avLst/>
          </a:prstGeom>
          <a:noFill/>
        </p:spPr>
        <p:txBody>
          <a:bodyPr wrap="square">
            <a:spAutoFit/>
          </a:bodyPr>
          <a:lstStyle/>
          <a:p>
            <a:r>
              <a:rPr lang="en-IN" sz="2000" b="1" dirty="0">
                <a:solidFill>
                  <a:schemeClr val="accent1"/>
                </a:solidFill>
                <a:latin typeface="Times New Roman" panose="02020603050405020304" pitchFamily="18" charset="0"/>
                <a:cs typeface="Times New Roman" panose="02020603050405020304" pitchFamily="18" charset="0"/>
              </a:rPr>
              <a:t>CONTROL AND ASSURANCE OF MANUFACTURING PRACTICES</a:t>
            </a:r>
          </a:p>
        </p:txBody>
      </p:sp>
    </p:spTree>
    <p:extLst>
      <p:ext uri="{BB962C8B-B14F-4D97-AF65-F5344CB8AC3E}">
        <p14:creationId xmlns:p14="http://schemas.microsoft.com/office/powerpoint/2010/main" val="3064319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DED5B0-0BCB-72ED-327E-A800FB8A3576}"/>
              </a:ext>
            </a:extLst>
          </p:cNvPr>
          <p:cNvSpPr>
            <a:spLocks noGrp="1"/>
          </p:cNvSpPr>
          <p:nvPr>
            <p:ph type="sldNum" sz="quarter" idx="12"/>
          </p:nvPr>
        </p:nvSpPr>
        <p:spPr/>
        <p:txBody>
          <a:bodyPr/>
          <a:lstStyle/>
          <a:p>
            <a:fld id="{CCAAD8B2-AD95-410E-A01D-3CED24E97BAA}" type="slidenum">
              <a:rPr lang="en-IN" smtClean="0"/>
              <a:t>34</a:t>
            </a:fld>
            <a:endParaRPr lang="en-IN"/>
          </a:p>
        </p:txBody>
      </p:sp>
      <p:sp>
        <p:nvSpPr>
          <p:cNvPr id="5" name="TextBox 4">
            <a:extLst>
              <a:ext uri="{FF2B5EF4-FFF2-40B4-BE49-F238E27FC236}">
                <a16:creationId xmlns:a16="http://schemas.microsoft.com/office/drawing/2014/main" id="{35B02467-4F7D-8A92-1137-F27153D9C91D}"/>
              </a:ext>
            </a:extLst>
          </p:cNvPr>
          <p:cNvSpPr txBox="1"/>
          <p:nvPr/>
        </p:nvSpPr>
        <p:spPr>
          <a:xfrm>
            <a:off x="1063690" y="2683182"/>
            <a:ext cx="10767526" cy="2542363"/>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The records, such as Master Formula and Batch production records, should be prepared and maintained in accordance with established procedures.</a:t>
            </a:r>
          </a:p>
          <a:p>
            <a:pPr marL="285750" indent="-285750" algn="just">
              <a:lnSpc>
                <a:spcPct val="15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Control of Production Procedures</a:t>
            </a:r>
          </a:p>
          <a:p>
            <a:pPr marL="285750" indent="-285750" algn="just">
              <a:lnSpc>
                <a:spcPct val="15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To ensure that products have the intended characteristics of identity, strength, quality, and purity</a:t>
            </a:r>
          </a:p>
          <a:p>
            <a:pPr marL="285750" indent="-285750" algn="just">
              <a:lnSpc>
                <a:spcPct val="15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Production and the related in-process quality control procedures should be rigidly followed as required by the master formula record or batch production record.</a:t>
            </a:r>
          </a:p>
        </p:txBody>
      </p:sp>
      <p:sp>
        <p:nvSpPr>
          <p:cNvPr id="7" name="TextBox 6">
            <a:extLst>
              <a:ext uri="{FF2B5EF4-FFF2-40B4-BE49-F238E27FC236}">
                <a16:creationId xmlns:a16="http://schemas.microsoft.com/office/drawing/2014/main" id="{2EC9F950-5E6A-4154-0399-A7C00312A412}"/>
              </a:ext>
            </a:extLst>
          </p:cNvPr>
          <p:cNvSpPr txBox="1"/>
          <p:nvPr/>
        </p:nvSpPr>
        <p:spPr>
          <a:xfrm>
            <a:off x="3047223" y="1198804"/>
            <a:ext cx="6097554" cy="400110"/>
          </a:xfrm>
          <a:prstGeom prst="rect">
            <a:avLst/>
          </a:prstGeom>
          <a:noFill/>
        </p:spPr>
        <p:txBody>
          <a:bodyPr wrap="square">
            <a:spAutoFit/>
          </a:bodyPr>
          <a:lstStyle/>
          <a:p>
            <a:pPr algn="just"/>
            <a:r>
              <a:rPr lang="en-IN" sz="2000" b="1" dirty="0">
                <a:latin typeface="Times New Roman" panose="02020603050405020304" pitchFamily="18" charset="0"/>
                <a:cs typeface="Times New Roman" panose="02020603050405020304" pitchFamily="18" charset="0"/>
              </a:rPr>
              <a:t>3. Control of records</a:t>
            </a:r>
          </a:p>
        </p:txBody>
      </p:sp>
      <p:pic>
        <p:nvPicPr>
          <p:cNvPr id="9" name="Picture 8">
            <a:extLst>
              <a:ext uri="{FF2B5EF4-FFF2-40B4-BE49-F238E27FC236}">
                <a16:creationId xmlns:a16="http://schemas.microsoft.com/office/drawing/2014/main" id="{4A42376E-9A8C-F9C1-5C59-65722C4FB7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8346" y="366077"/>
            <a:ext cx="2701698" cy="2065564"/>
          </a:xfrm>
          <a:prstGeom prst="rect">
            <a:avLst/>
          </a:prstGeom>
        </p:spPr>
      </p:pic>
      <p:sp>
        <p:nvSpPr>
          <p:cNvPr id="4" name="TextBox 3">
            <a:extLst>
              <a:ext uri="{FF2B5EF4-FFF2-40B4-BE49-F238E27FC236}">
                <a16:creationId xmlns:a16="http://schemas.microsoft.com/office/drawing/2014/main" id="{2E044D7A-F23F-19B6-DFBB-C7F981026FD5}"/>
              </a:ext>
            </a:extLst>
          </p:cNvPr>
          <p:cNvSpPr txBox="1"/>
          <p:nvPr/>
        </p:nvSpPr>
        <p:spPr>
          <a:xfrm>
            <a:off x="2209800" y="6356350"/>
            <a:ext cx="8017328" cy="400110"/>
          </a:xfrm>
          <a:prstGeom prst="rect">
            <a:avLst/>
          </a:prstGeom>
          <a:noFill/>
        </p:spPr>
        <p:txBody>
          <a:bodyPr wrap="square">
            <a:spAutoFit/>
          </a:bodyPr>
          <a:lstStyle/>
          <a:p>
            <a:r>
              <a:rPr lang="en-IN" sz="2000" b="1" dirty="0">
                <a:solidFill>
                  <a:schemeClr val="accent1"/>
                </a:solidFill>
                <a:latin typeface="Times New Roman" panose="02020603050405020304" pitchFamily="18" charset="0"/>
                <a:cs typeface="Times New Roman" panose="02020603050405020304" pitchFamily="18" charset="0"/>
              </a:rPr>
              <a:t>CONTROL AND ASSURANCE OF MANUFACTURING PRACTICES</a:t>
            </a:r>
          </a:p>
        </p:txBody>
      </p:sp>
    </p:spTree>
    <p:extLst>
      <p:ext uri="{BB962C8B-B14F-4D97-AF65-F5344CB8AC3E}">
        <p14:creationId xmlns:p14="http://schemas.microsoft.com/office/powerpoint/2010/main" val="41592946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5E04275-B23A-2862-3CEA-231A6D31D294}"/>
              </a:ext>
            </a:extLst>
          </p:cNvPr>
          <p:cNvSpPr>
            <a:spLocks noGrp="1"/>
          </p:cNvSpPr>
          <p:nvPr>
            <p:ph type="sldNum" sz="quarter" idx="12"/>
          </p:nvPr>
        </p:nvSpPr>
        <p:spPr/>
        <p:txBody>
          <a:bodyPr/>
          <a:lstStyle/>
          <a:p>
            <a:fld id="{CCAAD8B2-AD95-410E-A01D-3CED24E97BAA}" type="slidenum">
              <a:rPr lang="en-IN" smtClean="0"/>
              <a:t>35</a:t>
            </a:fld>
            <a:endParaRPr lang="en-IN"/>
          </a:p>
        </p:txBody>
      </p:sp>
      <p:sp>
        <p:nvSpPr>
          <p:cNvPr id="5" name="TextBox 4">
            <a:extLst>
              <a:ext uri="{FF2B5EF4-FFF2-40B4-BE49-F238E27FC236}">
                <a16:creationId xmlns:a16="http://schemas.microsoft.com/office/drawing/2014/main" id="{F3C1CFA9-63A9-2978-A7F7-9E5F0392C4FC}"/>
              </a:ext>
            </a:extLst>
          </p:cNvPr>
          <p:cNvSpPr txBox="1"/>
          <p:nvPr/>
        </p:nvSpPr>
        <p:spPr>
          <a:xfrm>
            <a:off x="1001485" y="1999829"/>
            <a:ext cx="10804849" cy="1289071"/>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A packaging record bearing an identification number is issued to the packaging section. </a:t>
            </a:r>
          </a:p>
          <a:p>
            <a:pPr marL="285750" indent="-285750" algn="just">
              <a:lnSpc>
                <a:spcPct val="15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This record specifies the packaging materials to be used, operations to be performed, and the quantity to be packaged. </a:t>
            </a:r>
          </a:p>
        </p:txBody>
      </p:sp>
      <p:sp>
        <p:nvSpPr>
          <p:cNvPr id="7" name="TextBox 6">
            <a:extLst>
              <a:ext uri="{FF2B5EF4-FFF2-40B4-BE49-F238E27FC236}">
                <a16:creationId xmlns:a16="http://schemas.microsoft.com/office/drawing/2014/main" id="{C7C541C3-EA23-BEFD-77C4-B5C6866E69D5}"/>
              </a:ext>
            </a:extLst>
          </p:cNvPr>
          <p:cNvSpPr txBox="1"/>
          <p:nvPr/>
        </p:nvSpPr>
        <p:spPr>
          <a:xfrm>
            <a:off x="3737689" y="772270"/>
            <a:ext cx="6097554" cy="498663"/>
          </a:xfrm>
          <a:prstGeom prst="rect">
            <a:avLst/>
          </a:prstGeom>
          <a:noFill/>
        </p:spPr>
        <p:txBody>
          <a:bodyPr wrap="square">
            <a:spAutoFit/>
          </a:bodyPr>
          <a:lstStyle/>
          <a:p>
            <a:pPr algn="just">
              <a:lnSpc>
                <a:spcPct val="150000"/>
              </a:lnSpc>
            </a:pPr>
            <a:r>
              <a:rPr lang="en-IN" sz="2000" b="1" dirty="0">
                <a:latin typeface="Times New Roman" panose="02020603050405020304" pitchFamily="18" charset="0"/>
                <a:cs typeface="Times New Roman" panose="02020603050405020304" pitchFamily="18" charset="0"/>
              </a:rPr>
              <a:t>4. Packaging Control</a:t>
            </a:r>
          </a:p>
        </p:txBody>
      </p:sp>
      <p:sp>
        <p:nvSpPr>
          <p:cNvPr id="9" name="TextBox 8">
            <a:extLst>
              <a:ext uri="{FF2B5EF4-FFF2-40B4-BE49-F238E27FC236}">
                <a16:creationId xmlns:a16="http://schemas.microsoft.com/office/drawing/2014/main" id="{64C995B2-AF03-0802-A578-256A789FF377}"/>
              </a:ext>
            </a:extLst>
          </p:cNvPr>
          <p:cNvSpPr txBox="1"/>
          <p:nvPr/>
        </p:nvSpPr>
        <p:spPr>
          <a:xfrm>
            <a:off x="1001486" y="4985172"/>
            <a:ext cx="10804849" cy="880369"/>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Validation of a process is the demonstration that controlling the critical steps of a process results in products of repeatable attributes or causes a reproducible event.</a:t>
            </a:r>
          </a:p>
        </p:txBody>
      </p:sp>
      <p:sp>
        <p:nvSpPr>
          <p:cNvPr id="10" name="TextBox 9">
            <a:extLst>
              <a:ext uri="{FF2B5EF4-FFF2-40B4-BE49-F238E27FC236}">
                <a16:creationId xmlns:a16="http://schemas.microsoft.com/office/drawing/2014/main" id="{499EDB45-9F65-F4E3-26C5-AD98F8F35A1E}"/>
              </a:ext>
            </a:extLst>
          </p:cNvPr>
          <p:cNvSpPr txBox="1"/>
          <p:nvPr/>
        </p:nvSpPr>
        <p:spPr>
          <a:xfrm>
            <a:off x="4031921" y="3774199"/>
            <a:ext cx="2528596"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5. Validation</a:t>
            </a:r>
            <a:endParaRPr lang="en-IN" sz="2000" b="1" dirty="0">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EB3C9995-BC0F-23D8-CE81-C7F4533CCC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5243" y="503942"/>
            <a:ext cx="1750612" cy="1458843"/>
          </a:xfrm>
          <a:prstGeom prst="rect">
            <a:avLst/>
          </a:prstGeom>
        </p:spPr>
      </p:pic>
      <p:pic>
        <p:nvPicPr>
          <p:cNvPr id="14" name="Picture 13">
            <a:extLst>
              <a:ext uri="{FF2B5EF4-FFF2-40B4-BE49-F238E27FC236}">
                <a16:creationId xmlns:a16="http://schemas.microsoft.com/office/drawing/2014/main" id="{D82BE9CD-CB51-C61A-541A-726215A193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5243" y="3452526"/>
            <a:ext cx="1750612" cy="1495602"/>
          </a:xfrm>
          <a:prstGeom prst="rect">
            <a:avLst/>
          </a:prstGeom>
        </p:spPr>
      </p:pic>
      <p:sp>
        <p:nvSpPr>
          <p:cNvPr id="4" name="TextBox 3">
            <a:extLst>
              <a:ext uri="{FF2B5EF4-FFF2-40B4-BE49-F238E27FC236}">
                <a16:creationId xmlns:a16="http://schemas.microsoft.com/office/drawing/2014/main" id="{FBB67EF9-4D68-951E-6D9C-04B762A0E7D7}"/>
              </a:ext>
            </a:extLst>
          </p:cNvPr>
          <p:cNvSpPr txBox="1"/>
          <p:nvPr/>
        </p:nvSpPr>
        <p:spPr>
          <a:xfrm>
            <a:off x="2209800" y="6354058"/>
            <a:ext cx="8017328" cy="400110"/>
          </a:xfrm>
          <a:prstGeom prst="rect">
            <a:avLst/>
          </a:prstGeom>
          <a:noFill/>
        </p:spPr>
        <p:txBody>
          <a:bodyPr wrap="square">
            <a:spAutoFit/>
          </a:bodyPr>
          <a:lstStyle/>
          <a:p>
            <a:r>
              <a:rPr lang="en-IN" sz="2000" b="1" dirty="0">
                <a:solidFill>
                  <a:schemeClr val="accent1"/>
                </a:solidFill>
                <a:latin typeface="Times New Roman" panose="02020603050405020304" pitchFamily="18" charset="0"/>
                <a:cs typeface="Times New Roman" panose="02020603050405020304" pitchFamily="18" charset="0"/>
              </a:rPr>
              <a:t>CONTROL AND ASSURANCE OF MANUFACTURING PRACTICES</a:t>
            </a:r>
          </a:p>
        </p:txBody>
      </p:sp>
    </p:spTree>
    <p:extLst>
      <p:ext uri="{BB962C8B-B14F-4D97-AF65-F5344CB8AC3E}">
        <p14:creationId xmlns:p14="http://schemas.microsoft.com/office/powerpoint/2010/main" val="3529663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ABBFA5F-DA1B-C403-6461-DBF757D951D1}"/>
              </a:ext>
            </a:extLst>
          </p:cNvPr>
          <p:cNvSpPr>
            <a:spLocks noGrp="1"/>
          </p:cNvSpPr>
          <p:nvPr>
            <p:ph type="sldNum" sz="quarter" idx="12"/>
          </p:nvPr>
        </p:nvSpPr>
        <p:spPr/>
        <p:txBody>
          <a:bodyPr/>
          <a:lstStyle/>
          <a:p>
            <a:fld id="{CCAAD8B2-AD95-410E-A01D-3CED24E97BAA}" type="slidenum">
              <a:rPr lang="en-IN" smtClean="0"/>
              <a:t>36</a:t>
            </a:fld>
            <a:endParaRPr lang="en-IN"/>
          </a:p>
        </p:txBody>
      </p:sp>
      <p:sp>
        <p:nvSpPr>
          <p:cNvPr id="5" name="TextBox 4">
            <a:extLst>
              <a:ext uri="{FF2B5EF4-FFF2-40B4-BE49-F238E27FC236}">
                <a16:creationId xmlns:a16="http://schemas.microsoft.com/office/drawing/2014/main" id="{6CE9282C-B12E-72B2-B9DB-01C7BDB2EE29}"/>
              </a:ext>
            </a:extLst>
          </p:cNvPr>
          <p:cNvSpPr txBox="1"/>
          <p:nvPr/>
        </p:nvSpPr>
        <p:spPr>
          <a:xfrm>
            <a:off x="1220755" y="1840105"/>
            <a:ext cx="10133045" cy="2535566"/>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Unless the testing procedures by which the product quality is finally measured are established on an equally sound basis, the entire system may be deficient. </a:t>
            </a:r>
          </a:p>
          <a:p>
            <a:pPr marL="285750" indent="-285750" algn="just">
              <a:lnSpc>
                <a:spcPct val="15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Product failures causing rejections or recalls after market introduction are serious and can be easily detected and minimized by an effectively administered quality testing program. </a:t>
            </a:r>
          </a:p>
          <a:p>
            <a:pPr marL="285750" indent="-285750" algn="just">
              <a:lnSpc>
                <a:spcPct val="15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Therefore, the testing of the finished products for compliance with the established standards prior to release of the material for distribution is a critical factor for quality control and assurance.</a:t>
            </a:r>
          </a:p>
        </p:txBody>
      </p:sp>
      <p:sp>
        <p:nvSpPr>
          <p:cNvPr id="7" name="TextBox 6">
            <a:extLst>
              <a:ext uri="{FF2B5EF4-FFF2-40B4-BE49-F238E27FC236}">
                <a16:creationId xmlns:a16="http://schemas.microsoft.com/office/drawing/2014/main" id="{79489B16-CD10-542F-0D81-E875841D2BAA}"/>
              </a:ext>
            </a:extLst>
          </p:cNvPr>
          <p:cNvSpPr txBox="1"/>
          <p:nvPr/>
        </p:nvSpPr>
        <p:spPr>
          <a:xfrm>
            <a:off x="3146749" y="792488"/>
            <a:ext cx="6097554" cy="400110"/>
          </a:xfrm>
          <a:prstGeom prst="rect">
            <a:avLst/>
          </a:prstGeom>
          <a:noFill/>
        </p:spPr>
        <p:txBody>
          <a:bodyPr wrap="square">
            <a:spAutoFit/>
          </a:bodyPr>
          <a:lstStyle/>
          <a:p>
            <a:pPr algn="just"/>
            <a:r>
              <a:rPr lang="en-IN" sz="2000" b="1" dirty="0">
                <a:latin typeface="Times New Roman" panose="02020603050405020304" pitchFamily="18" charset="0"/>
                <a:cs typeface="Times New Roman" panose="02020603050405020304" pitchFamily="18" charset="0"/>
              </a:rPr>
              <a:t>6. Control and Assurance of Finished Products</a:t>
            </a:r>
          </a:p>
        </p:txBody>
      </p:sp>
      <p:sp>
        <p:nvSpPr>
          <p:cNvPr id="4" name="TextBox 3">
            <a:extLst>
              <a:ext uri="{FF2B5EF4-FFF2-40B4-BE49-F238E27FC236}">
                <a16:creationId xmlns:a16="http://schemas.microsoft.com/office/drawing/2014/main" id="{F1841B86-3FDD-44CB-4112-9B3DAB324682}"/>
              </a:ext>
            </a:extLst>
          </p:cNvPr>
          <p:cNvSpPr txBox="1"/>
          <p:nvPr/>
        </p:nvSpPr>
        <p:spPr>
          <a:xfrm>
            <a:off x="2383171" y="6303809"/>
            <a:ext cx="8017328" cy="400110"/>
          </a:xfrm>
          <a:prstGeom prst="rect">
            <a:avLst/>
          </a:prstGeom>
          <a:noFill/>
        </p:spPr>
        <p:txBody>
          <a:bodyPr wrap="square">
            <a:spAutoFit/>
          </a:bodyPr>
          <a:lstStyle/>
          <a:p>
            <a:r>
              <a:rPr lang="en-IN" sz="2000" b="1" dirty="0">
                <a:solidFill>
                  <a:schemeClr val="accent1"/>
                </a:solidFill>
                <a:latin typeface="Times New Roman" panose="02020603050405020304" pitchFamily="18" charset="0"/>
                <a:cs typeface="Times New Roman" panose="02020603050405020304" pitchFamily="18" charset="0"/>
              </a:rPr>
              <a:t>CONTROL AND ASSURANCE OF MANUFACTURING PRACTICES</a:t>
            </a:r>
          </a:p>
        </p:txBody>
      </p:sp>
    </p:spTree>
    <p:extLst>
      <p:ext uri="{BB962C8B-B14F-4D97-AF65-F5344CB8AC3E}">
        <p14:creationId xmlns:p14="http://schemas.microsoft.com/office/powerpoint/2010/main" val="2777913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E1888B-CA9A-BD3B-C413-612BBB8A480C}"/>
              </a:ext>
            </a:extLst>
          </p:cNvPr>
          <p:cNvSpPr txBox="1"/>
          <p:nvPr/>
        </p:nvSpPr>
        <p:spPr>
          <a:xfrm>
            <a:off x="528918" y="1954306"/>
            <a:ext cx="11116235" cy="3366563"/>
          </a:xfrm>
          <a:prstGeom prst="rect">
            <a:avLst/>
          </a:prstGeom>
          <a:noFill/>
        </p:spPr>
        <p:txBody>
          <a:bodyPr wrap="square">
            <a:spAutoFit/>
          </a:bodyPr>
          <a:lstStyle/>
          <a:p>
            <a:pPr algn="just">
              <a:lnSpc>
                <a:spcPct val="150000"/>
              </a:lnSpc>
            </a:pPr>
            <a:r>
              <a:rPr lang="en-IN" b="1" dirty="0">
                <a:latin typeface="Times New Roman" panose="02020603050405020304" pitchFamily="18" charset="0"/>
                <a:cs typeface="Times New Roman" panose="02020603050405020304" pitchFamily="18" charset="0"/>
              </a:rPr>
              <a:t>Defination of GMP as per WHO:</a:t>
            </a:r>
          </a:p>
          <a:p>
            <a:pPr marL="742950" lvl="1" indent="-285750" algn="just">
              <a:lnSpc>
                <a:spcPct val="150000"/>
              </a:lnSpc>
              <a:buFont typeface="Wingdings" panose="05000000000000000000" pitchFamily="2" charset="2"/>
              <a:buChar char="ü"/>
            </a:pPr>
            <a:r>
              <a:rPr lang="en-IN" dirty="0">
                <a:solidFill>
                  <a:srgbClr val="7030A0"/>
                </a:solidFill>
                <a:latin typeface="Times New Roman" panose="02020603050405020304" pitchFamily="18" charset="0"/>
                <a:cs typeface="Times New Roman" panose="02020603050405020304" pitchFamily="18" charset="0"/>
              </a:rPr>
              <a:t>GMP is that part of Quality Assurance, which ensures that products are consistently produced and controlled to the quality standards appropriate to their intended use and as required by marketing authorization“.</a:t>
            </a:r>
          </a:p>
          <a:p>
            <a:pPr marL="742950" lvl="1" indent="-285750" algn="just">
              <a:lnSpc>
                <a:spcPct val="150000"/>
              </a:lnSpc>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GMP guidelines represent minimal standards that are necessary conditions for marketing authorization, drugs are considered to be adulterated, if GMP's are not met.</a:t>
            </a:r>
          </a:p>
          <a:p>
            <a:pPr marL="742950" lvl="1" indent="-285750" algn="just">
              <a:lnSpc>
                <a:spcPct val="150000"/>
              </a:lnSpc>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GMP guidelines typically comprise strong recommendations on quality management, personnel, production facilities and equipment's, documentation and records, production and in-process controls, packaging and labeling, storage and distribution, laboratory controls, validation, complaints and recalls.</a:t>
            </a:r>
            <a:endParaRPr lang="en-IN"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DF31FCC9-9821-F576-9481-D4F14FB1DD5B}"/>
              </a:ext>
            </a:extLst>
          </p:cNvPr>
          <p:cNvSpPr txBox="1"/>
          <p:nvPr/>
        </p:nvSpPr>
        <p:spPr>
          <a:xfrm>
            <a:off x="3783107" y="690283"/>
            <a:ext cx="4885764" cy="400110"/>
          </a:xfrm>
          <a:prstGeom prst="rect">
            <a:avLst/>
          </a:prstGeom>
          <a:solidFill>
            <a:schemeClr val="accent6">
              <a:lumMod val="20000"/>
              <a:lumOff val="80000"/>
            </a:schemeClr>
          </a:solid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GOOD MANUFACTURING PRACTICE</a:t>
            </a:r>
            <a:endParaRPr lang="en-IN" sz="2000" b="1"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3243740E-732B-9E4A-798C-F4ABFCBB7B81}"/>
              </a:ext>
            </a:extLst>
          </p:cNvPr>
          <p:cNvSpPr>
            <a:spLocks noGrp="1"/>
          </p:cNvSpPr>
          <p:nvPr>
            <p:ph type="sldNum" sz="quarter" idx="12"/>
          </p:nvPr>
        </p:nvSpPr>
        <p:spPr/>
        <p:txBody>
          <a:bodyPr/>
          <a:lstStyle/>
          <a:p>
            <a:fld id="{0E939A00-936B-4E1E-8277-18AB919C783E}" type="slidenum">
              <a:rPr lang="en-IN" smtClean="0"/>
              <a:t>37</a:t>
            </a:fld>
            <a:endParaRPr lang="en-IN"/>
          </a:p>
        </p:txBody>
      </p:sp>
    </p:spTree>
    <p:extLst>
      <p:ext uri="{BB962C8B-B14F-4D97-AF65-F5344CB8AC3E}">
        <p14:creationId xmlns:p14="http://schemas.microsoft.com/office/powerpoint/2010/main" val="309733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9F3474-B929-73C2-3AFA-A16460DAB412}"/>
              </a:ext>
            </a:extLst>
          </p:cNvPr>
          <p:cNvSpPr txBox="1"/>
          <p:nvPr/>
        </p:nvSpPr>
        <p:spPr>
          <a:xfrm>
            <a:off x="618564" y="1836526"/>
            <a:ext cx="11394141" cy="3366563"/>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GMP is intended to help manufacturers, implementing </a:t>
            </a:r>
            <a:r>
              <a:rPr lang="en-IN" b="1" dirty="0">
                <a:latin typeface="Times New Roman" panose="02020603050405020304" pitchFamily="18" charset="0"/>
                <a:cs typeface="Times New Roman" panose="02020603050405020304" pitchFamily="18" charset="0"/>
              </a:rPr>
              <a:t>modern quality systems </a:t>
            </a:r>
            <a:r>
              <a:rPr lang="en-IN" dirty="0">
                <a:latin typeface="Times New Roman" panose="02020603050405020304" pitchFamily="18" charset="0"/>
                <a:cs typeface="Times New Roman" panose="02020603050405020304" pitchFamily="18" charset="0"/>
              </a:rPr>
              <a:t>and </a:t>
            </a:r>
            <a:r>
              <a:rPr lang="en-IN" b="1" dirty="0">
                <a:latin typeface="Times New Roman" panose="02020603050405020304" pitchFamily="18" charset="0"/>
                <a:cs typeface="Times New Roman" panose="02020603050405020304" pitchFamily="18" charset="0"/>
              </a:rPr>
              <a:t>risk management approaches </a:t>
            </a:r>
            <a:r>
              <a:rPr lang="en-IN" dirty="0">
                <a:latin typeface="Times New Roman" panose="02020603050405020304" pitchFamily="18" charset="0"/>
                <a:cs typeface="Times New Roman" panose="02020603050405020304" pitchFamily="18" charset="0"/>
              </a:rPr>
              <a:t>to meet the requirements of quality products to ensure their intended purpose and to protect the public health.</a:t>
            </a:r>
          </a:p>
          <a:p>
            <a:pPr marL="285750" indent="-285750" algn="just">
              <a:lnSpc>
                <a:spcPct val="150000"/>
              </a:lnSpc>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GMP ensures that quality is built into the organization and processes involved in the manufacture of the products and all those operations should be carried out strictly according to GMP.</a:t>
            </a:r>
          </a:p>
          <a:p>
            <a:pPr marL="285750" indent="-285750" algn="just">
              <a:lnSpc>
                <a:spcPct val="150000"/>
              </a:lnSpc>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The GMP guideline serves as a basic minimum requirement for both local pharmaceutical companies and foreign companies to be authorized for import products.</a:t>
            </a:r>
          </a:p>
          <a:p>
            <a:pPr marL="285750" indent="-285750" algn="just">
              <a:lnSpc>
                <a:spcPct val="150000"/>
              </a:lnSpc>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It is also a reference and guidance tool to the Authority for GMP inspection and licensing of establishments. </a:t>
            </a:r>
          </a:p>
          <a:p>
            <a:pPr marL="285750" indent="-285750" algn="just">
              <a:lnSpc>
                <a:spcPct val="150000"/>
              </a:lnSpc>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Good Manufacturing Practice is concerned with both production and quality control. </a:t>
            </a:r>
          </a:p>
        </p:txBody>
      </p:sp>
      <p:sp>
        <p:nvSpPr>
          <p:cNvPr id="2" name="TextBox 1">
            <a:extLst>
              <a:ext uri="{FF2B5EF4-FFF2-40B4-BE49-F238E27FC236}">
                <a16:creationId xmlns:a16="http://schemas.microsoft.com/office/drawing/2014/main" id="{A59A887C-11CB-629C-BBCF-4C1B4C42AFFC}"/>
              </a:ext>
            </a:extLst>
          </p:cNvPr>
          <p:cNvSpPr txBox="1"/>
          <p:nvPr/>
        </p:nvSpPr>
        <p:spPr>
          <a:xfrm>
            <a:off x="4294094" y="669051"/>
            <a:ext cx="3603811" cy="400110"/>
          </a:xfrm>
          <a:prstGeom prst="rect">
            <a:avLst/>
          </a:prstGeom>
          <a:solidFill>
            <a:schemeClr val="accent4">
              <a:lumMod val="20000"/>
              <a:lumOff val="80000"/>
            </a:schemeClr>
          </a:solid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IMPORTANCE OF GMP</a:t>
            </a:r>
            <a:endParaRPr lang="en-IN" sz="2000" b="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80556DD-22D7-8A63-54E5-45EC8302535D}"/>
              </a:ext>
            </a:extLst>
          </p:cNvPr>
          <p:cNvSpPr>
            <a:spLocks noGrp="1"/>
          </p:cNvSpPr>
          <p:nvPr>
            <p:ph type="sldNum" sz="quarter" idx="12"/>
          </p:nvPr>
        </p:nvSpPr>
        <p:spPr/>
        <p:txBody>
          <a:bodyPr/>
          <a:lstStyle/>
          <a:p>
            <a:fld id="{0E939A00-936B-4E1E-8277-18AB919C783E}" type="slidenum">
              <a:rPr lang="en-IN" smtClean="0"/>
              <a:t>38</a:t>
            </a:fld>
            <a:endParaRPr lang="en-IN"/>
          </a:p>
        </p:txBody>
      </p:sp>
    </p:spTree>
    <p:extLst>
      <p:ext uri="{BB962C8B-B14F-4D97-AF65-F5344CB8AC3E}">
        <p14:creationId xmlns:p14="http://schemas.microsoft.com/office/powerpoint/2010/main" val="14866526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5CB367-B424-9C90-D61F-A2B3FCA9174E}"/>
              </a:ext>
            </a:extLst>
          </p:cNvPr>
          <p:cNvSpPr txBox="1"/>
          <p:nvPr/>
        </p:nvSpPr>
        <p:spPr>
          <a:xfrm>
            <a:off x="2026022" y="1472044"/>
            <a:ext cx="9359155" cy="4606027"/>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IN" b="1" dirty="0">
                <a:latin typeface="Times New Roman" panose="02020603050405020304" pitchFamily="18" charset="0"/>
                <a:cs typeface="Times New Roman" panose="02020603050405020304" pitchFamily="18" charset="0"/>
              </a:rPr>
              <a:t>Personnel</a:t>
            </a:r>
          </a:p>
          <a:p>
            <a:pPr marL="285750" indent="-285750" algn="just">
              <a:lnSpc>
                <a:spcPct val="150000"/>
              </a:lnSpc>
              <a:buFont typeface="Arial" panose="020B0604020202020204" pitchFamily="34" charset="0"/>
              <a:buChar char="•"/>
            </a:pPr>
            <a:r>
              <a:rPr lang="en-IN" b="1" dirty="0">
                <a:latin typeface="Times New Roman" panose="02020603050405020304" pitchFamily="18" charset="0"/>
                <a:cs typeface="Times New Roman" panose="02020603050405020304" pitchFamily="18" charset="0"/>
              </a:rPr>
              <a:t>Building and facilities</a:t>
            </a:r>
          </a:p>
          <a:p>
            <a:pPr marL="285750" indent="-285750" algn="just">
              <a:lnSpc>
                <a:spcPct val="150000"/>
              </a:lnSpc>
              <a:buFont typeface="Arial" panose="020B0604020202020204" pitchFamily="34" charset="0"/>
              <a:buChar char="•"/>
            </a:pPr>
            <a:r>
              <a:rPr lang="en-IN" b="1" dirty="0">
                <a:latin typeface="Times New Roman" panose="02020603050405020304" pitchFamily="18" charset="0"/>
                <a:cs typeface="Times New Roman" panose="02020603050405020304" pitchFamily="18" charset="0"/>
              </a:rPr>
              <a:t>Equipment's</a:t>
            </a:r>
          </a:p>
          <a:p>
            <a:pPr marL="285750" indent="-285750" algn="just">
              <a:lnSpc>
                <a:spcPct val="150000"/>
              </a:lnSpc>
              <a:buFont typeface="Arial" panose="020B0604020202020204" pitchFamily="34" charset="0"/>
              <a:buChar char="•"/>
            </a:pPr>
            <a:r>
              <a:rPr lang="en-IN" b="1" dirty="0">
                <a:latin typeface="Times New Roman" panose="02020603050405020304" pitchFamily="18" charset="0"/>
                <a:cs typeface="Times New Roman" panose="02020603050405020304" pitchFamily="18" charset="0"/>
              </a:rPr>
              <a:t>Sanitation and Hygiene</a:t>
            </a:r>
          </a:p>
          <a:p>
            <a:pPr marL="285750" indent="-285750" algn="just">
              <a:lnSpc>
                <a:spcPct val="150000"/>
              </a:lnSpc>
              <a:buFont typeface="Arial" panose="020B0604020202020204" pitchFamily="34" charset="0"/>
              <a:buChar char="•"/>
            </a:pPr>
            <a:r>
              <a:rPr lang="en-IN" b="1" dirty="0">
                <a:latin typeface="Times New Roman" panose="02020603050405020304" pitchFamily="18" charset="0"/>
                <a:cs typeface="Times New Roman" panose="02020603050405020304" pitchFamily="18" charset="0"/>
              </a:rPr>
              <a:t>Control of components, Drug product, containers and closures</a:t>
            </a:r>
          </a:p>
          <a:p>
            <a:pPr marL="285750" indent="-285750" algn="just">
              <a:lnSpc>
                <a:spcPct val="150000"/>
              </a:lnSpc>
              <a:buFont typeface="Arial" panose="020B0604020202020204" pitchFamily="34" charset="0"/>
              <a:buChar char="•"/>
            </a:pPr>
            <a:r>
              <a:rPr lang="en-IN" b="1" dirty="0">
                <a:latin typeface="Times New Roman" panose="02020603050405020304" pitchFamily="18" charset="0"/>
                <a:cs typeface="Times New Roman" panose="02020603050405020304" pitchFamily="18" charset="0"/>
              </a:rPr>
              <a:t>Production and Process controls</a:t>
            </a:r>
          </a:p>
          <a:p>
            <a:pPr marL="285750" indent="-285750" algn="just">
              <a:lnSpc>
                <a:spcPct val="150000"/>
              </a:lnSpc>
              <a:buFont typeface="Arial" panose="020B0604020202020204" pitchFamily="34" charset="0"/>
              <a:buChar char="•"/>
            </a:pPr>
            <a:r>
              <a:rPr lang="en-IN" b="1" dirty="0">
                <a:latin typeface="Times New Roman" panose="02020603050405020304" pitchFamily="18" charset="0"/>
                <a:cs typeface="Times New Roman" panose="02020603050405020304" pitchFamily="18" charset="0"/>
              </a:rPr>
              <a:t>Packaging and Labelling controls</a:t>
            </a:r>
          </a:p>
          <a:p>
            <a:pPr marL="285750" indent="-285750" algn="just">
              <a:lnSpc>
                <a:spcPct val="150000"/>
              </a:lnSpc>
              <a:buFont typeface="Arial" panose="020B0604020202020204" pitchFamily="34" charset="0"/>
              <a:buChar char="•"/>
            </a:pPr>
            <a:r>
              <a:rPr lang="en-IN" b="1" dirty="0">
                <a:latin typeface="Times New Roman" panose="02020603050405020304" pitchFamily="18" charset="0"/>
                <a:cs typeface="Times New Roman" panose="02020603050405020304" pitchFamily="18" charset="0"/>
              </a:rPr>
              <a:t>Holding and distribution </a:t>
            </a:r>
          </a:p>
          <a:p>
            <a:pPr marL="285750" indent="-285750" algn="just">
              <a:lnSpc>
                <a:spcPct val="150000"/>
              </a:lnSpc>
              <a:buFont typeface="Arial" panose="020B0604020202020204" pitchFamily="34" charset="0"/>
              <a:buChar char="•"/>
            </a:pPr>
            <a:r>
              <a:rPr lang="en-IN" b="1" dirty="0">
                <a:latin typeface="Times New Roman" panose="02020603050405020304" pitchFamily="18" charset="0"/>
                <a:cs typeface="Times New Roman" panose="02020603050405020304" pitchFamily="18" charset="0"/>
              </a:rPr>
              <a:t>Laboratory controls</a:t>
            </a:r>
          </a:p>
          <a:p>
            <a:pPr marL="285750" indent="-285750" algn="just">
              <a:lnSpc>
                <a:spcPct val="150000"/>
              </a:lnSpc>
              <a:buFont typeface="Arial" panose="020B0604020202020204" pitchFamily="34" charset="0"/>
              <a:buChar char="•"/>
            </a:pPr>
            <a:r>
              <a:rPr lang="en-IN" b="1" dirty="0">
                <a:latin typeface="Times New Roman" panose="02020603050405020304" pitchFamily="18" charset="0"/>
                <a:cs typeface="Times New Roman" panose="02020603050405020304" pitchFamily="18" charset="0"/>
              </a:rPr>
              <a:t>Returned and Salvaged drug products</a:t>
            </a:r>
          </a:p>
          <a:p>
            <a:pPr marL="285750" indent="-285750" algn="just">
              <a:lnSpc>
                <a:spcPct val="150000"/>
              </a:lnSpc>
              <a:buFont typeface="Arial" panose="020B0604020202020204" pitchFamily="34" charset="0"/>
              <a:buChar char="•"/>
            </a:pPr>
            <a:r>
              <a:rPr lang="en-IN" b="1" dirty="0">
                <a:latin typeface="Times New Roman" panose="02020603050405020304" pitchFamily="18" charset="0"/>
                <a:cs typeface="Times New Roman" panose="02020603050405020304" pitchFamily="18" charset="0"/>
              </a:rPr>
              <a:t>Reports and records (Documentation)</a:t>
            </a:r>
          </a:p>
        </p:txBody>
      </p:sp>
      <p:sp>
        <p:nvSpPr>
          <p:cNvPr id="5" name="TextBox 4">
            <a:extLst>
              <a:ext uri="{FF2B5EF4-FFF2-40B4-BE49-F238E27FC236}">
                <a16:creationId xmlns:a16="http://schemas.microsoft.com/office/drawing/2014/main" id="{4543B3B8-F213-2AF1-00DC-28F29063D57B}"/>
              </a:ext>
            </a:extLst>
          </p:cNvPr>
          <p:cNvSpPr txBox="1"/>
          <p:nvPr/>
        </p:nvSpPr>
        <p:spPr>
          <a:xfrm>
            <a:off x="4778189" y="447346"/>
            <a:ext cx="2465294" cy="400110"/>
          </a:xfrm>
          <a:prstGeom prst="rect">
            <a:avLst/>
          </a:prstGeom>
          <a:solidFill>
            <a:schemeClr val="accent4">
              <a:lumMod val="20000"/>
              <a:lumOff val="80000"/>
            </a:schemeClr>
          </a:solidFill>
        </p:spPr>
        <p:txBody>
          <a:bodyPr wrap="square">
            <a:spAutoFit/>
          </a:bodyPr>
          <a:lstStyle/>
          <a:p>
            <a:pPr algn="ctr"/>
            <a:r>
              <a:rPr lang="en-IN" sz="2000" b="1" dirty="0">
                <a:latin typeface="Times New Roman" panose="02020603050405020304" pitchFamily="18" charset="0"/>
                <a:cs typeface="Times New Roman" panose="02020603050405020304" pitchFamily="18" charset="0"/>
              </a:rPr>
              <a:t>GMP COVERS</a:t>
            </a:r>
          </a:p>
        </p:txBody>
      </p:sp>
      <p:sp>
        <p:nvSpPr>
          <p:cNvPr id="2" name="Slide Number Placeholder 1">
            <a:extLst>
              <a:ext uri="{FF2B5EF4-FFF2-40B4-BE49-F238E27FC236}">
                <a16:creationId xmlns:a16="http://schemas.microsoft.com/office/drawing/2014/main" id="{CA7CE9BD-D84D-548A-4F38-DAC6B5419020}"/>
              </a:ext>
            </a:extLst>
          </p:cNvPr>
          <p:cNvSpPr>
            <a:spLocks noGrp="1"/>
          </p:cNvSpPr>
          <p:nvPr>
            <p:ph type="sldNum" sz="quarter" idx="12"/>
          </p:nvPr>
        </p:nvSpPr>
        <p:spPr/>
        <p:txBody>
          <a:bodyPr/>
          <a:lstStyle/>
          <a:p>
            <a:fld id="{0E939A00-936B-4E1E-8277-18AB919C783E}" type="slidenum">
              <a:rPr lang="en-IN" smtClean="0"/>
              <a:t>39</a:t>
            </a:fld>
            <a:endParaRPr lang="en-IN"/>
          </a:p>
        </p:txBody>
      </p:sp>
    </p:spTree>
    <p:extLst>
      <p:ext uri="{BB962C8B-B14F-4D97-AF65-F5344CB8AC3E}">
        <p14:creationId xmlns:p14="http://schemas.microsoft.com/office/powerpoint/2010/main" val="2744589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730321-272C-B9B8-875E-F63CAF5C0B79}"/>
              </a:ext>
            </a:extLst>
          </p:cNvPr>
          <p:cNvSpPr txBox="1"/>
          <p:nvPr/>
        </p:nvSpPr>
        <p:spPr>
          <a:xfrm>
            <a:off x="904291" y="2626537"/>
            <a:ext cx="10821544" cy="2951064"/>
          </a:xfrm>
          <a:prstGeom prst="rect">
            <a:avLst/>
          </a:prstGeom>
          <a:noFill/>
          <a:ln>
            <a:solidFill>
              <a:schemeClr val="accent1"/>
            </a:solidFill>
          </a:ln>
        </p:spPr>
        <p:txBody>
          <a:bodyPr wrap="square">
            <a:spAutoFit/>
          </a:bodyPr>
          <a:lstStyle/>
          <a:p>
            <a:pPr marL="285750" indent="-285750" algn="just">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Since pharmaceuticals or pharmaceutical products are directly administered to consumers' bodies.</a:t>
            </a:r>
          </a:p>
          <a:p>
            <a:pPr marL="285750" indent="-285750" algn="just">
              <a:lnSpc>
                <a:spcPct val="150000"/>
              </a:lnSpc>
              <a:buFont typeface="Wingdings" panose="05000000000000000000" pitchFamily="2" charset="2"/>
              <a:buChar char="Ø"/>
            </a:pPr>
            <a:r>
              <a:rPr lang="en-US" dirty="0">
                <a:solidFill>
                  <a:srgbClr val="FF0000"/>
                </a:solidFill>
                <a:latin typeface="Times New Roman" panose="02020603050405020304" pitchFamily="18" charset="0"/>
                <a:cs typeface="Times New Roman" panose="02020603050405020304" pitchFamily="18" charset="0"/>
              </a:rPr>
              <a:t>The regulatory bodies </a:t>
            </a:r>
            <a:r>
              <a:rPr lang="en-US" dirty="0">
                <a:latin typeface="Times New Roman" panose="02020603050405020304" pitchFamily="18" charset="0"/>
                <a:cs typeface="Times New Roman" panose="02020603050405020304" pitchFamily="18" charset="0"/>
              </a:rPr>
              <a:t>all around the world have accepted that a pharmaceutical product which meets the following five characteristics can be accepted as quality product </a:t>
            </a:r>
          </a:p>
          <a:p>
            <a:pPr marL="285750" indent="-285750" algn="just">
              <a:lnSpc>
                <a:spcPct val="150000"/>
              </a:lnSpc>
              <a:buFont typeface="Wingdings" panose="05000000000000000000" pitchFamily="2" charset="2"/>
              <a:buChar char="Ø"/>
            </a:pPr>
            <a:r>
              <a:rPr lang="en-US" b="1" dirty="0">
                <a:latin typeface="Times New Roman" panose="02020603050405020304" pitchFamily="18" charset="0"/>
                <a:cs typeface="Times New Roman" panose="02020603050405020304" pitchFamily="18" charset="0"/>
              </a:rPr>
              <a:t>Identity, strength, purity, safety, and efficacy ultimately proper quality </a:t>
            </a:r>
            <a:r>
              <a:rPr lang="en-US" dirty="0">
                <a:latin typeface="Times New Roman" panose="02020603050405020304" pitchFamily="18" charset="0"/>
                <a:cs typeface="Times New Roman" panose="02020603050405020304" pitchFamily="18" charset="0"/>
              </a:rPr>
              <a:t>of the product are greatly emphasized in the pharmaceutical industry. </a:t>
            </a:r>
          </a:p>
          <a:p>
            <a:pPr marL="285750" indent="-285750" algn="just">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There are many international regulations that have created requirements that every pharmaceutical firm must adhere to.</a:t>
            </a:r>
            <a:endParaRPr lang="en-IN" dirty="0">
              <a:latin typeface="Times New Roman" panose="02020603050405020304" pitchFamily="18" charset="0"/>
              <a:cs typeface="Times New Roman" panose="02020603050405020304" pitchFamily="18" charset="0"/>
            </a:endParaRPr>
          </a:p>
        </p:txBody>
      </p:sp>
      <p:sp>
        <p:nvSpPr>
          <p:cNvPr id="9" name="Slide Number Placeholder 8">
            <a:extLst>
              <a:ext uri="{FF2B5EF4-FFF2-40B4-BE49-F238E27FC236}">
                <a16:creationId xmlns:a16="http://schemas.microsoft.com/office/drawing/2014/main" id="{A8BFF630-0DC3-F6C3-9B10-4D42E7026856}"/>
              </a:ext>
            </a:extLst>
          </p:cNvPr>
          <p:cNvSpPr>
            <a:spLocks noGrp="1"/>
          </p:cNvSpPr>
          <p:nvPr>
            <p:ph type="sldNum" sz="quarter" idx="12"/>
          </p:nvPr>
        </p:nvSpPr>
        <p:spPr/>
        <p:txBody>
          <a:bodyPr/>
          <a:lstStyle/>
          <a:p>
            <a:fld id="{CCAAD8B2-AD95-410E-A01D-3CED24E97BAA}" type="slidenum">
              <a:rPr lang="en-IN" smtClean="0"/>
              <a:t>4</a:t>
            </a:fld>
            <a:endParaRPr lang="en-IN"/>
          </a:p>
        </p:txBody>
      </p:sp>
      <p:sp>
        <p:nvSpPr>
          <p:cNvPr id="3" name="TextBox 2">
            <a:extLst>
              <a:ext uri="{FF2B5EF4-FFF2-40B4-BE49-F238E27FC236}">
                <a16:creationId xmlns:a16="http://schemas.microsoft.com/office/drawing/2014/main" id="{A1E54DB1-60C7-2AE9-06E5-9B251CBF4B0B}"/>
              </a:ext>
            </a:extLst>
          </p:cNvPr>
          <p:cNvSpPr txBox="1"/>
          <p:nvPr/>
        </p:nvSpPr>
        <p:spPr>
          <a:xfrm>
            <a:off x="4670611" y="788895"/>
            <a:ext cx="2850777" cy="400110"/>
          </a:xfrm>
          <a:prstGeom prst="rect">
            <a:avLst/>
          </a:prstGeom>
          <a:solidFill>
            <a:schemeClr val="accent6">
              <a:lumMod val="20000"/>
              <a:lumOff val="80000"/>
            </a:schemeClr>
          </a:solid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Quality Products</a:t>
            </a:r>
            <a:endParaRPr lang="en-IN" sz="2000" b="1"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994ADEE4-E522-62F6-3BB1-FE97AE9DAB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3082" y="129989"/>
            <a:ext cx="3267138" cy="1837765"/>
          </a:xfrm>
          <a:prstGeom prst="rect">
            <a:avLst/>
          </a:prstGeom>
        </p:spPr>
      </p:pic>
    </p:spTree>
    <p:extLst>
      <p:ext uri="{BB962C8B-B14F-4D97-AF65-F5344CB8AC3E}">
        <p14:creationId xmlns:p14="http://schemas.microsoft.com/office/powerpoint/2010/main" val="7801860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77713B-05D2-EDA2-1810-9D799BA3083F}"/>
              </a:ext>
            </a:extLst>
          </p:cNvPr>
          <p:cNvSpPr txBox="1"/>
          <p:nvPr/>
        </p:nvSpPr>
        <p:spPr>
          <a:xfrm>
            <a:off x="5239870" y="696506"/>
            <a:ext cx="1712259" cy="400110"/>
          </a:xfrm>
          <a:prstGeom prst="rect">
            <a:avLst/>
          </a:prstGeom>
          <a:solidFill>
            <a:schemeClr val="accent4">
              <a:lumMod val="20000"/>
              <a:lumOff val="80000"/>
            </a:schemeClr>
          </a:solid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1. Personnel</a:t>
            </a:r>
            <a:r>
              <a:rPr lang="en-US" sz="2000" b="1" dirty="0">
                <a:latin typeface="Abadi Extra Light" panose="020B0204020104020204" pitchFamily="34" charset="0"/>
              </a:rPr>
              <a:t> </a:t>
            </a:r>
            <a:endParaRPr lang="en-IN" sz="2000" b="1" dirty="0">
              <a:latin typeface="Abadi Extra Light" panose="020B0204020104020204" pitchFamily="34" charset="0"/>
            </a:endParaRPr>
          </a:p>
        </p:txBody>
      </p:sp>
      <p:sp>
        <p:nvSpPr>
          <p:cNvPr id="3" name="TextBox 2">
            <a:extLst>
              <a:ext uri="{FF2B5EF4-FFF2-40B4-BE49-F238E27FC236}">
                <a16:creationId xmlns:a16="http://schemas.microsoft.com/office/drawing/2014/main" id="{2DC41746-A780-FA38-8D4E-5ECF6C992212}"/>
              </a:ext>
            </a:extLst>
          </p:cNvPr>
          <p:cNvSpPr txBox="1"/>
          <p:nvPr/>
        </p:nvSpPr>
        <p:spPr>
          <a:xfrm>
            <a:off x="564777" y="1963935"/>
            <a:ext cx="11358282" cy="4197559"/>
          </a:xfrm>
          <a:prstGeom prst="rect">
            <a:avLst/>
          </a:prstGeom>
          <a:noFill/>
          <a:ln>
            <a:solidFill>
              <a:schemeClr val="accent1"/>
            </a:solidFill>
          </a:ln>
        </p:spPr>
        <p:txBody>
          <a:bodyPr wrap="square" rtlCol="0">
            <a:spAutoFit/>
          </a:bodyPr>
          <a:lstStyle/>
          <a:p>
            <a:pPr marL="285750" indent="-285750" algn="just">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 establishment and maintenance of a satisfactory system of quality assurance and the correct manufacture of quality products relies upon people. </a:t>
            </a:r>
          </a:p>
          <a:p>
            <a:pPr marL="285750" indent="-285750" algn="just">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For this reason there must be sufficient qualified personnel to carry out all the tasks which are the responsibility of the manufacturer. </a:t>
            </a:r>
          </a:p>
          <a:p>
            <a:pPr marL="285750" indent="-285750" algn="just">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All personnel should be aware of the principles of Good Manufacturing Practice that affect them and receive initial and continuing training, including hygiene instructions.</a:t>
            </a:r>
          </a:p>
          <a:p>
            <a:pPr marL="285750" indent="-285750" algn="just">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 manufacturer should have an adequate number of personnel with the necessary qualifications and practical experience. </a:t>
            </a:r>
          </a:p>
          <a:p>
            <a:pPr marL="285750" indent="-285750" algn="just">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People in responsible positions should have specific duties recorded in written job descriptions and adequate authority to carry out their responsibilities. </a:t>
            </a:r>
            <a:endParaRPr lang="en-IN"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ED14603-1019-166E-B92D-4394C7CF2564}"/>
              </a:ext>
            </a:extLst>
          </p:cNvPr>
          <p:cNvPicPr>
            <a:picLocks noChangeAspect="1"/>
          </p:cNvPicPr>
          <p:nvPr/>
        </p:nvPicPr>
        <p:blipFill rotWithShape="1">
          <a:blip r:embed="rId2"/>
          <a:srcRect l="11250" t="30458" r="44117" b="19085"/>
          <a:stretch/>
        </p:blipFill>
        <p:spPr>
          <a:xfrm>
            <a:off x="7593107" y="104152"/>
            <a:ext cx="2557004" cy="1626036"/>
          </a:xfrm>
          <a:prstGeom prst="rect">
            <a:avLst/>
          </a:prstGeom>
        </p:spPr>
      </p:pic>
      <p:sp>
        <p:nvSpPr>
          <p:cNvPr id="6" name="Slide Number Placeholder 5">
            <a:extLst>
              <a:ext uri="{FF2B5EF4-FFF2-40B4-BE49-F238E27FC236}">
                <a16:creationId xmlns:a16="http://schemas.microsoft.com/office/drawing/2014/main" id="{C22E20CB-34E1-F959-DD05-5A9DF6F8F3F3}"/>
              </a:ext>
            </a:extLst>
          </p:cNvPr>
          <p:cNvSpPr>
            <a:spLocks noGrp="1"/>
          </p:cNvSpPr>
          <p:nvPr>
            <p:ph type="sldNum" sz="quarter" idx="12"/>
          </p:nvPr>
        </p:nvSpPr>
        <p:spPr/>
        <p:txBody>
          <a:bodyPr/>
          <a:lstStyle/>
          <a:p>
            <a:fld id="{0E939A00-936B-4E1E-8277-18AB919C783E}" type="slidenum">
              <a:rPr lang="en-IN" smtClean="0"/>
              <a:t>40</a:t>
            </a:fld>
            <a:endParaRPr lang="en-IN"/>
          </a:p>
        </p:txBody>
      </p:sp>
    </p:spTree>
    <p:extLst>
      <p:ext uri="{BB962C8B-B14F-4D97-AF65-F5344CB8AC3E}">
        <p14:creationId xmlns:p14="http://schemas.microsoft.com/office/powerpoint/2010/main" val="5064624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754CA0-8E42-7186-AAB9-9D5AFA2560AB}"/>
              </a:ext>
            </a:extLst>
          </p:cNvPr>
          <p:cNvSpPr txBox="1"/>
          <p:nvPr/>
        </p:nvSpPr>
        <p:spPr>
          <a:xfrm>
            <a:off x="300317" y="1390610"/>
            <a:ext cx="11591364" cy="4613058"/>
          </a:xfrm>
          <a:prstGeom prst="rect">
            <a:avLst/>
          </a:prstGeom>
          <a:noFill/>
          <a:ln>
            <a:solidFill>
              <a:schemeClr val="accent1"/>
            </a:solidFill>
          </a:ln>
        </p:spPr>
        <p:txBody>
          <a:bodyPr wrap="square">
            <a:spAutoFit/>
          </a:bodyPr>
          <a:lstStyle/>
          <a:p>
            <a:pPr algn="just">
              <a:lnSpc>
                <a:spcPct val="150000"/>
              </a:lnSpc>
            </a:pPr>
            <a:r>
              <a:rPr lang="en-IN" dirty="0">
                <a:latin typeface="Times New Roman" panose="02020603050405020304" pitchFamily="18" charset="0"/>
                <a:cs typeface="Times New Roman" panose="02020603050405020304" pitchFamily="18" charset="0"/>
              </a:rPr>
              <a:t>Key Personnel includes the head of Production, the head of Quality Control, and the head of engineering and if at least one of these persons is not responsible for the release of products the authorized person(s) designated for the purpose (Quality Assurance Head).</a:t>
            </a:r>
          </a:p>
          <a:p>
            <a:pPr algn="just">
              <a:lnSpc>
                <a:spcPct val="150000"/>
              </a:lnSpc>
            </a:pPr>
            <a:endParaRPr lang="en-IN" dirty="0">
              <a:latin typeface="Times New Roman" panose="02020603050405020304" pitchFamily="18" charset="0"/>
              <a:cs typeface="Times New Roman" panose="02020603050405020304" pitchFamily="18" charset="0"/>
            </a:endParaRPr>
          </a:p>
          <a:p>
            <a:pPr algn="just">
              <a:lnSpc>
                <a:spcPct val="150000"/>
              </a:lnSpc>
            </a:pPr>
            <a:r>
              <a:rPr lang="en-US" b="1" dirty="0">
                <a:latin typeface="Times New Roman" panose="02020603050405020304" pitchFamily="18" charset="0"/>
                <a:cs typeface="Times New Roman" panose="02020603050405020304" pitchFamily="18" charset="0"/>
              </a:rPr>
              <a:t>1.1 The </a:t>
            </a:r>
            <a:r>
              <a:rPr lang="en-US" b="1" dirty="0">
                <a:solidFill>
                  <a:srgbClr val="FF0000"/>
                </a:solidFill>
                <a:latin typeface="Times New Roman" panose="02020603050405020304" pitchFamily="18" charset="0"/>
                <a:cs typeface="Times New Roman" panose="02020603050405020304" pitchFamily="18" charset="0"/>
              </a:rPr>
              <a:t>Head of the Production Department </a:t>
            </a:r>
            <a:r>
              <a:rPr lang="en-US" b="1" dirty="0">
                <a:latin typeface="Times New Roman" panose="02020603050405020304" pitchFamily="18" charset="0"/>
                <a:cs typeface="Times New Roman" panose="02020603050405020304" pitchFamily="18" charset="0"/>
              </a:rPr>
              <a:t>generally has the following responsibility</a:t>
            </a:r>
          </a:p>
          <a:p>
            <a:pPr marL="800100" lvl="1" indent="-342900" algn="just">
              <a:lnSpc>
                <a:spcPct val="150000"/>
              </a:lnSpc>
              <a:buAutoNum type="arabicPeriod"/>
            </a:pPr>
            <a:r>
              <a:rPr lang="en-US" dirty="0">
                <a:latin typeface="Times New Roman" panose="02020603050405020304" pitchFamily="18" charset="0"/>
                <a:cs typeface="Times New Roman" panose="02020603050405020304" pitchFamily="18" charset="0"/>
              </a:rPr>
              <a:t>Ensure that products are produced and stored according to the appropriate documentation in order to obtain the required quality</a:t>
            </a:r>
          </a:p>
          <a:p>
            <a:pPr marL="800100" lvl="1" indent="-342900" algn="just">
              <a:lnSpc>
                <a:spcPct val="150000"/>
              </a:lnSpc>
              <a:buAutoNum type="arabicPeriod"/>
            </a:pPr>
            <a:r>
              <a:rPr lang="en-US" dirty="0">
                <a:latin typeface="Times New Roman" panose="02020603050405020304" pitchFamily="18" charset="0"/>
                <a:cs typeface="Times New Roman" panose="02020603050405020304" pitchFamily="18" charset="0"/>
              </a:rPr>
              <a:t>Approve the instructions relating to production operations and to ensure their implementation</a:t>
            </a:r>
          </a:p>
          <a:p>
            <a:pPr marL="800100" lvl="1" indent="-342900" algn="just">
              <a:lnSpc>
                <a:spcPct val="150000"/>
              </a:lnSpc>
              <a:buAutoNum type="arabicPeriod"/>
            </a:pPr>
            <a:r>
              <a:rPr lang="en-US" dirty="0">
                <a:latin typeface="Times New Roman" panose="02020603050405020304" pitchFamily="18" charset="0"/>
                <a:cs typeface="Times New Roman" panose="02020603050405020304" pitchFamily="18" charset="0"/>
              </a:rPr>
              <a:t>Ensure that the production records are evaluated and signed by an authorized person</a:t>
            </a:r>
          </a:p>
          <a:p>
            <a:pPr marL="800100" lvl="1" indent="-342900" algn="just">
              <a:lnSpc>
                <a:spcPct val="150000"/>
              </a:lnSpc>
              <a:buAutoNum type="arabicPeriod"/>
            </a:pPr>
            <a:r>
              <a:rPr lang="en-US" dirty="0">
                <a:latin typeface="Times New Roman" panose="02020603050405020304" pitchFamily="18" charset="0"/>
                <a:cs typeface="Times New Roman" panose="02020603050405020304" pitchFamily="18" charset="0"/>
              </a:rPr>
              <a:t>Ensure that the required initial and continuing training of his department personnel carried out and adapted according to need.</a:t>
            </a:r>
            <a:endParaRPr lang="en-IN"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4CC6CBF-1AE4-3EDE-9AE9-8323DAC5CAF1}"/>
              </a:ext>
            </a:extLst>
          </p:cNvPr>
          <p:cNvSpPr txBox="1"/>
          <p:nvPr/>
        </p:nvSpPr>
        <p:spPr>
          <a:xfrm>
            <a:off x="5199529" y="528481"/>
            <a:ext cx="1792941" cy="498663"/>
          </a:xfrm>
          <a:prstGeom prst="rect">
            <a:avLst/>
          </a:prstGeom>
          <a:solidFill>
            <a:schemeClr val="accent4">
              <a:lumMod val="20000"/>
              <a:lumOff val="80000"/>
            </a:schemeClr>
          </a:solidFill>
        </p:spPr>
        <p:txBody>
          <a:bodyPr wrap="square">
            <a:spAutoFit/>
          </a:bodyPr>
          <a:lstStyle/>
          <a:p>
            <a:pPr algn="ctr">
              <a:lnSpc>
                <a:spcPct val="150000"/>
              </a:lnSpc>
            </a:pPr>
            <a:r>
              <a:rPr lang="en-IN" sz="2000" b="1" dirty="0">
                <a:latin typeface="Times New Roman" panose="02020603050405020304" pitchFamily="18" charset="0"/>
                <a:cs typeface="Times New Roman" panose="02020603050405020304" pitchFamily="18" charset="0"/>
              </a:rPr>
              <a:t>Key Personnel</a:t>
            </a:r>
          </a:p>
        </p:txBody>
      </p:sp>
      <p:sp>
        <p:nvSpPr>
          <p:cNvPr id="6" name="Slide Number Placeholder 5">
            <a:extLst>
              <a:ext uri="{FF2B5EF4-FFF2-40B4-BE49-F238E27FC236}">
                <a16:creationId xmlns:a16="http://schemas.microsoft.com/office/drawing/2014/main" id="{BD62BF76-6686-14B5-6B17-622E5A82F110}"/>
              </a:ext>
            </a:extLst>
          </p:cNvPr>
          <p:cNvSpPr>
            <a:spLocks noGrp="1"/>
          </p:cNvSpPr>
          <p:nvPr>
            <p:ph type="sldNum" sz="quarter" idx="12"/>
          </p:nvPr>
        </p:nvSpPr>
        <p:spPr/>
        <p:txBody>
          <a:bodyPr/>
          <a:lstStyle/>
          <a:p>
            <a:fld id="{0E939A00-936B-4E1E-8277-18AB919C783E}" type="slidenum">
              <a:rPr lang="en-IN" smtClean="0"/>
              <a:t>41</a:t>
            </a:fld>
            <a:endParaRPr lang="en-IN"/>
          </a:p>
        </p:txBody>
      </p:sp>
    </p:spTree>
    <p:extLst>
      <p:ext uri="{BB962C8B-B14F-4D97-AF65-F5344CB8AC3E}">
        <p14:creationId xmlns:p14="http://schemas.microsoft.com/office/powerpoint/2010/main" val="29449776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302423-254F-1970-B04B-A6AA89A1BCC4}"/>
              </a:ext>
            </a:extLst>
          </p:cNvPr>
          <p:cNvSpPr txBox="1"/>
          <p:nvPr/>
        </p:nvSpPr>
        <p:spPr>
          <a:xfrm>
            <a:off x="663387" y="706973"/>
            <a:ext cx="11187954" cy="5444054"/>
          </a:xfrm>
          <a:prstGeom prst="rect">
            <a:avLst/>
          </a:prstGeom>
          <a:noFill/>
          <a:ln>
            <a:solidFill>
              <a:schemeClr val="accent1"/>
            </a:solidFill>
          </a:ln>
        </p:spPr>
        <p:txBody>
          <a:bodyPr wrap="square">
            <a:spAutoFit/>
          </a:bodyPr>
          <a:lstStyle/>
          <a:p>
            <a:pPr algn="just">
              <a:lnSpc>
                <a:spcPct val="150000"/>
              </a:lnSpc>
            </a:pPr>
            <a:r>
              <a:rPr lang="en-IN" b="1" dirty="0">
                <a:latin typeface="Times New Roman" panose="02020603050405020304" pitchFamily="18" charset="0"/>
                <a:cs typeface="Times New Roman" panose="02020603050405020304" pitchFamily="18" charset="0"/>
              </a:rPr>
              <a:t>1.2 The Head of the </a:t>
            </a:r>
            <a:r>
              <a:rPr lang="en-IN" b="1" dirty="0">
                <a:solidFill>
                  <a:srgbClr val="FF0000"/>
                </a:solidFill>
                <a:latin typeface="Times New Roman" panose="02020603050405020304" pitchFamily="18" charset="0"/>
                <a:cs typeface="Times New Roman" panose="02020603050405020304" pitchFamily="18" charset="0"/>
              </a:rPr>
              <a:t>Quality Control Department </a:t>
            </a:r>
            <a:r>
              <a:rPr lang="en-IN" b="1" dirty="0">
                <a:latin typeface="Times New Roman" panose="02020603050405020304" pitchFamily="18" charset="0"/>
                <a:cs typeface="Times New Roman" panose="02020603050405020304" pitchFamily="18" charset="0"/>
              </a:rPr>
              <a:t>generally has the following responsibilities:</a:t>
            </a:r>
          </a:p>
          <a:p>
            <a:pPr marL="800100" lvl="1" indent="-342900" algn="just">
              <a:lnSpc>
                <a:spcPct val="150000"/>
              </a:lnSpc>
              <a:buAutoNum type="arabicPeriod"/>
            </a:pPr>
            <a:r>
              <a:rPr lang="en-IN" dirty="0">
                <a:latin typeface="Times New Roman" panose="02020603050405020304" pitchFamily="18" charset="0"/>
                <a:cs typeface="Times New Roman" panose="02020603050405020304" pitchFamily="18" charset="0"/>
              </a:rPr>
              <a:t>Approve or reject starting materials, packaging materials, and intermediate bulk and finished products.</a:t>
            </a:r>
          </a:p>
          <a:p>
            <a:pPr marL="800100" lvl="1" indent="-342900" algn="just">
              <a:lnSpc>
                <a:spcPct val="150000"/>
              </a:lnSpc>
              <a:buAutoNum type="arabicPeriod"/>
            </a:pPr>
            <a:r>
              <a:rPr lang="en-IN" dirty="0">
                <a:latin typeface="Times New Roman" panose="02020603050405020304" pitchFamily="18" charset="0"/>
                <a:cs typeface="Times New Roman" panose="02020603050405020304" pitchFamily="18" charset="0"/>
              </a:rPr>
              <a:t>Evaluate batch records</a:t>
            </a:r>
          </a:p>
          <a:p>
            <a:pPr marL="800100" lvl="1" indent="-342900" algn="just">
              <a:lnSpc>
                <a:spcPct val="150000"/>
              </a:lnSpc>
              <a:buAutoNum type="arabicPeriod"/>
            </a:pPr>
            <a:r>
              <a:rPr lang="en-IN" dirty="0">
                <a:latin typeface="Times New Roman" panose="02020603050405020304" pitchFamily="18" charset="0"/>
                <a:cs typeface="Times New Roman" panose="02020603050405020304" pitchFamily="18" charset="0"/>
              </a:rPr>
              <a:t>Ensure that all necessary testing is carried out</a:t>
            </a:r>
          </a:p>
          <a:p>
            <a:pPr marL="800100" lvl="1" indent="-342900" algn="just">
              <a:lnSpc>
                <a:spcPct val="150000"/>
              </a:lnSpc>
              <a:buAutoNum type="arabicPeriod"/>
            </a:pPr>
            <a:r>
              <a:rPr lang="en-IN" dirty="0">
                <a:latin typeface="Times New Roman" panose="02020603050405020304" pitchFamily="18" charset="0"/>
                <a:cs typeface="Times New Roman" panose="02020603050405020304" pitchFamily="18" charset="0"/>
              </a:rPr>
              <a:t>Approve specifications, sampling instructions, test methods and other Quality Control procedures</a:t>
            </a:r>
          </a:p>
          <a:p>
            <a:pPr algn="just">
              <a:lnSpc>
                <a:spcPct val="150000"/>
              </a:lnSpc>
            </a:pPr>
            <a:endParaRPr lang="en-US" b="1" dirty="0">
              <a:latin typeface="Times New Roman" panose="02020603050405020304" pitchFamily="18" charset="0"/>
              <a:cs typeface="Times New Roman" panose="02020603050405020304" pitchFamily="18" charset="0"/>
            </a:endParaRPr>
          </a:p>
          <a:p>
            <a:pPr algn="just">
              <a:lnSpc>
                <a:spcPct val="150000"/>
              </a:lnSpc>
            </a:pPr>
            <a:r>
              <a:rPr lang="en-US" b="1" dirty="0">
                <a:latin typeface="Times New Roman" panose="02020603050405020304" pitchFamily="18" charset="0"/>
                <a:cs typeface="Times New Roman" panose="02020603050405020304" pitchFamily="18" charset="0"/>
              </a:rPr>
              <a:t>1.3 The </a:t>
            </a:r>
            <a:r>
              <a:rPr lang="en-US" b="1" dirty="0">
                <a:solidFill>
                  <a:srgbClr val="FF0000"/>
                </a:solidFill>
                <a:latin typeface="Times New Roman" panose="02020603050405020304" pitchFamily="18" charset="0"/>
                <a:cs typeface="Times New Roman" panose="02020603050405020304" pitchFamily="18" charset="0"/>
              </a:rPr>
              <a:t>Heads of Production and Quality Control </a:t>
            </a:r>
            <a:r>
              <a:rPr lang="en-US" b="1" dirty="0">
                <a:latin typeface="Times New Roman" panose="02020603050405020304" pitchFamily="18" charset="0"/>
                <a:cs typeface="Times New Roman" panose="02020603050405020304" pitchFamily="18" charset="0"/>
              </a:rPr>
              <a:t>generally have some shared, or jointly exercised, responsibilities relating to quality. These may include:</a:t>
            </a:r>
          </a:p>
          <a:p>
            <a:pPr marL="800100" lvl="1" indent="-342900" algn="just">
              <a:lnSpc>
                <a:spcPct val="150000"/>
              </a:lnSpc>
              <a:buAutoNum type="arabicPeriod"/>
            </a:pPr>
            <a:r>
              <a:rPr lang="en-US" dirty="0">
                <a:latin typeface="Times New Roman" panose="02020603050405020304" pitchFamily="18" charset="0"/>
                <a:cs typeface="Times New Roman" panose="02020603050405020304" pitchFamily="18" charset="0"/>
              </a:rPr>
              <a:t>The monitoring and control of the manufacturing environment.</a:t>
            </a:r>
          </a:p>
          <a:p>
            <a:pPr marL="800100" lvl="1" indent="-342900" algn="just">
              <a:lnSpc>
                <a:spcPct val="150000"/>
              </a:lnSpc>
              <a:buAutoNum type="arabicPeriod"/>
            </a:pPr>
            <a:r>
              <a:rPr lang="en-US" dirty="0">
                <a:latin typeface="Times New Roman" panose="02020603050405020304" pitchFamily="18" charset="0"/>
                <a:cs typeface="Times New Roman" panose="02020603050405020304" pitchFamily="18" charset="0"/>
              </a:rPr>
              <a:t>Plant hygiene</a:t>
            </a:r>
          </a:p>
          <a:p>
            <a:pPr marL="800100" lvl="1" indent="-342900" algn="just">
              <a:lnSpc>
                <a:spcPct val="150000"/>
              </a:lnSpc>
              <a:buAutoNum type="arabicPeriod"/>
            </a:pPr>
            <a:r>
              <a:rPr lang="en-US" dirty="0">
                <a:latin typeface="Times New Roman" panose="02020603050405020304" pitchFamily="18" charset="0"/>
                <a:cs typeface="Times New Roman" panose="02020603050405020304" pitchFamily="18" charset="0"/>
              </a:rPr>
              <a:t>Training</a:t>
            </a:r>
          </a:p>
          <a:p>
            <a:pPr marL="800100" lvl="1" indent="-342900" algn="just">
              <a:lnSpc>
                <a:spcPct val="150000"/>
              </a:lnSpc>
              <a:buAutoNum type="arabicPeriod"/>
            </a:pPr>
            <a:r>
              <a:rPr lang="en-US" dirty="0">
                <a:latin typeface="Times New Roman" panose="02020603050405020304" pitchFamily="18" charset="0"/>
                <a:cs typeface="Times New Roman" panose="02020603050405020304" pitchFamily="18" charset="0"/>
              </a:rPr>
              <a:t>Approval and monitoring of suppliers of materials</a:t>
            </a:r>
          </a:p>
          <a:p>
            <a:pPr marL="800100" lvl="1" indent="-342900" algn="just">
              <a:lnSpc>
                <a:spcPct val="150000"/>
              </a:lnSpc>
              <a:buAutoNum type="arabicPeriod"/>
            </a:pPr>
            <a:r>
              <a:rPr lang="en-US" dirty="0">
                <a:latin typeface="Times New Roman" panose="02020603050405020304" pitchFamily="18" charset="0"/>
                <a:cs typeface="Times New Roman" panose="02020603050405020304" pitchFamily="18" charset="0"/>
              </a:rPr>
              <a:t>Monitoring of contract manufacturers</a:t>
            </a:r>
            <a:endParaRPr lang="en-IN"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916BCF9-9FC0-2E9F-7AF6-E05C3AA2F4BB}"/>
              </a:ext>
            </a:extLst>
          </p:cNvPr>
          <p:cNvSpPr>
            <a:spLocks noGrp="1"/>
          </p:cNvSpPr>
          <p:nvPr>
            <p:ph type="sldNum" sz="quarter" idx="12"/>
          </p:nvPr>
        </p:nvSpPr>
        <p:spPr/>
        <p:txBody>
          <a:bodyPr/>
          <a:lstStyle/>
          <a:p>
            <a:fld id="{0E939A00-936B-4E1E-8277-18AB919C783E}" type="slidenum">
              <a:rPr lang="en-IN" smtClean="0"/>
              <a:t>42</a:t>
            </a:fld>
            <a:endParaRPr lang="en-IN"/>
          </a:p>
        </p:txBody>
      </p:sp>
    </p:spTree>
    <p:extLst>
      <p:ext uri="{BB962C8B-B14F-4D97-AF65-F5344CB8AC3E}">
        <p14:creationId xmlns:p14="http://schemas.microsoft.com/office/powerpoint/2010/main" val="28724612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1AA949-20B2-3CF6-827E-B6E273FB38E5}"/>
              </a:ext>
            </a:extLst>
          </p:cNvPr>
          <p:cNvSpPr txBox="1"/>
          <p:nvPr/>
        </p:nvSpPr>
        <p:spPr>
          <a:xfrm>
            <a:off x="466164" y="1395091"/>
            <a:ext cx="11394142" cy="5028556"/>
          </a:xfrm>
          <a:prstGeom prst="rect">
            <a:avLst/>
          </a:prstGeom>
          <a:noFill/>
          <a:ln>
            <a:solidFill>
              <a:schemeClr val="accent1"/>
            </a:solidFill>
          </a:ln>
        </p:spPr>
        <p:txBody>
          <a:bodyPr wrap="square">
            <a:spAutoFit/>
          </a:bodyPr>
          <a:lstStyle/>
          <a:p>
            <a:pPr marL="285750" indent="-285750" algn="just">
              <a:lnSpc>
                <a:spcPct val="15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Ensuring compliance with technical or regulatory requirement and other national legislation and international standards as applicable.</a:t>
            </a:r>
          </a:p>
          <a:p>
            <a:pPr marL="285750" indent="-285750" algn="just">
              <a:lnSpc>
                <a:spcPct val="15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Conformation that the marketing authorization and the manufacturing authorization requirements for the product have been met.</a:t>
            </a:r>
          </a:p>
          <a:p>
            <a:pPr marL="285750" indent="-285750" algn="just">
              <a:lnSpc>
                <a:spcPct val="15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Conformation that installed manufacturing premises, equipment and testing procedures have been validated and/or qualified.</a:t>
            </a:r>
          </a:p>
          <a:p>
            <a:pPr marL="285750" indent="-285750" algn="just">
              <a:lnSpc>
                <a:spcPct val="15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Supervises and ensures that appropriate audits and self inspection are carried out by experienced and trained staff in a team.</a:t>
            </a:r>
          </a:p>
          <a:p>
            <a:pPr marL="285750" indent="-285750" algn="just">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Review and approval of Master Manufacturing and Packaging Record</a:t>
            </a:r>
          </a:p>
          <a:p>
            <a:pPr marL="285750" indent="-285750" algn="just">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Review of all QC testing results, production documents, results of in-process control and overall compliance to the specification for the finished product prior to release</a:t>
            </a:r>
          </a:p>
          <a:p>
            <a:pPr marL="285750" indent="-285750" algn="just">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Review and approval of Qualification &amp; Validation Protocols and reports</a:t>
            </a:r>
            <a:endParaRPr lang="en-IN"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5FFEC7D4-1B92-948B-706C-1D6C24BDF2DA}"/>
              </a:ext>
            </a:extLst>
          </p:cNvPr>
          <p:cNvSpPr txBox="1"/>
          <p:nvPr/>
        </p:nvSpPr>
        <p:spPr>
          <a:xfrm>
            <a:off x="466164" y="434353"/>
            <a:ext cx="11394142" cy="707886"/>
          </a:xfrm>
          <a:prstGeom prst="rect">
            <a:avLst/>
          </a:prstGeom>
          <a:noFill/>
          <a:ln>
            <a:solidFill>
              <a:schemeClr val="accent1"/>
            </a:solidFill>
          </a:ln>
        </p:spPr>
        <p:txBody>
          <a:bodyPr wrap="square">
            <a:spAutoFit/>
          </a:bodyPr>
          <a:lstStyle/>
          <a:p>
            <a:pPr algn="ctr"/>
            <a:r>
              <a:rPr lang="en-IN" sz="2000" b="1" dirty="0">
                <a:latin typeface="Times New Roman" panose="02020603050405020304" pitchFamily="18" charset="0"/>
                <a:cs typeface="Times New Roman" panose="02020603050405020304" pitchFamily="18" charset="0"/>
              </a:rPr>
              <a:t> 1.4 The </a:t>
            </a:r>
            <a:r>
              <a:rPr lang="en-IN" sz="2000" b="1" dirty="0">
                <a:solidFill>
                  <a:srgbClr val="FF0000"/>
                </a:solidFill>
                <a:latin typeface="Times New Roman" panose="02020603050405020304" pitchFamily="18" charset="0"/>
                <a:cs typeface="Times New Roman" panose="02020603050405020304" pitchFamily="18" charset="0"/>
              </a:rPr>
              <a:t>Quality Assurance Head </a:t>
            </a:r>
            <a:r>
              <a:rPr lang="en-IN" sz="2000" b="1" dirty="0">
                <a:latin typeface="Times New Roman" panose="02020603050405020304" pitchFamily="18" charset="0"/>
                <a:cs typeface="Times New Roman" panose="02020603050405020304" pitchFamily="18" charset="0"/>
              </a:rPr>
              <a:t>(authorized and/or designated person (s)) shall have the following general responsibilities</a:t>
            </a:r>
          </a:p>
        </p:txBody>
      </p:sp>
      <p:sp>
        <p:nvSpPr>
          <p:cNvPr id="6" name="Slide Number Placeholder 5">
            <a:extLst>
              <a:ext uri="{FF2B5EF4-FFF2-40B4-BE49-F238E27FC236}">
                <a16:creationId xmlns:a16="http://schemas.microsoft.com/office/drawing/2014/main" id="{73078E5D-4D19-12C8-445B-6FFDCC2AD4C6}"/>
              </a:ext>
            </a:extLst>
          </p:cNvPr>
          <p:cNvSpPr>
            <a:spLocks noGrp="1"/>
          </p:cNvSpPr>
          <p:nvPr>
            <p:ph type="sldNum" sz="quarter" idx="12"/>
          </p:nvPr>
        </p:nvSpPr>
        <p:spPr/>
        <p:txBody>
          <a:bodyPr/>
          <a:lstStyle/>
          <a:p>
            <a:fld id="{0E939A00-936B-4E1E-8277-18AB919C783E}" type="slidenum">
              <a:rPr lang="en-IN" smtClean="0"/>
              <a:t>43</a:t>
            </a:fld>
            <a:endParaRPr lang="en-IN"/>
          </a:p>
        </p:txBody>
      </p:sp>
    </p:spTree>
    <p:extLst>
      <p:ext uri="{BB962C8B-B14F-4D97-AF65-F5344CB8AC3E}">
        <p14:creationId xmlns:p14="http://schemas.microsoft.com/office/powerpoint/2010/main" val="18770886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820AF5-5323-FBF7-44FD-D53A6957EDBB}"/>
              </a:ext>
            </a:extLst>
          </p:cNvPr>
          <p:cNvSpPr txBox="1"/>
          <p:nvPr/>
        </p:nvSpPr>
        <p:spPr>
          <a:xfrm>
            <a:off x="412374" y="1590106"/>
            <a:ext cx="11546543" cy="4613058"/>
          </a:xfrm>
          <a:prstGeom prst="rect">
            <a:avLst/>
          </a:prstGeom>
          <a:noFill/>
          <a:ln>
            <a:solidFill>
              <a:schemeClr val="accent1"/>
            </a:solidFill>
          </a:ln>
        </p:spPr>
        <p:txBody>
          <a:bodyPr wrap="square" rtlCol="0">
            <a:spAutoFit/>
          </a:bodyPr>
          <a:lstStyle/>
          <a:p>
            <a:pPr algn="just">
              <a:lnSpc>
                <a:spcPct val="150000"/>
              </a:lnSpc>
            </a:pPr>
            <a:r>
              <a:rPr lang="en-US" b="1" dirty="0">
                <a:latin typeface="Times New Roman" panose="02020603050405020304" pitchFamily="18" charset="0"/>
                <a:cs typeface="Times New Roman" panose="02020603050405020304" pitchFamily="18" charset="0"/>
              </a:rPr>
              <a:t>Design and construction features</a:t>
            </a:r>
          </a:p>
          <a:p>
            <a:pPr marL="800100" lvl="1" indent="-342900" algn="just">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Buildings should be of suitable size, construction location to facilitate cleaning, maintenance, and proper operations.</a:t>
            </a:r>
          </a:p>
          <a:p>
            <a:pPr marL="800100" lvl="1" indent="-342900" algn="just">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Space should be adequate for the orderly placement of equipment and materials to prevent mix - ups between different components, drug product containers and closures, labeling, in- process materials, or drug products and to prevent contamination.</a:t>
            </a:r>
          </a:p>
          <a:p>
            <a:pPr marL="800100" lvl="1" indent="-342900" algn="just">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 movement of components and product through the building must be designed to prevent contamination.</a:t>
            </a:r>
          </a:p>
          <a:p>
            <a:pPr marL="800100" lvl="1" indent="-342900" algn="just">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Floors, walls, and ceilings of smooth, hard surfaces that is easily cleanable.</a:t>
            </a:r>
          </a:p>
          <a:p>
            <a:pPr marL="800100" lvl="1" indent="-342900" algn="just">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An air supply filtered through High Efficiency Particulate Air (HEPA) filters under positive pressure.</a:t>
            </a:r>
          </a:p>
          <a:p>
            <a:pPr marL="800100" lvl="1" indent="-342900" algn="just">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 system for monitoring environmental conditions</a:t>
            </a:r>
          </a:p>
          <a:p>
            <a:pPr marL="800100" lvl="1" indent="-342900" algn="just">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 system for cleaning and disinfecting the room and equipment to produce aseptic conditions.</a:t>
            </a:r>
            <a:endParaRPr lang="en-IN"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40B50ADA-0BAD-0638-594C-CBC82E9487CE}"/>
              </a:ext>
            </a:extLst>
          </p:cNvPr>
          <p:cNvSpPr txBox="1"/>
          <p:nvPr/>
        </p:nvSpPr>
        <p:spPr>
          <a:xfrm>
            <a:off x="4146176" y="322642"/>
            <a:ext cx="4078941" cy="498663"/>
          </a:xfrm>
          <a:prstGeom prst="rect">
            <a:avLst/>
          </a:prstGeom>
          <a:solidFill>
            <a:schemeClr val="accent4">
              <a:lumMod val="20000"/>
              <a:lumOff val="80000"/>
            </a:schemeClr>
          </a:solidFill>
        </p:spPr>
        <p:txBody>
          <a:bodyPr wrap="square">
            <a:spAutoFit/>
          </a:bodyPr>
          <a:lstStyle/>
          <a:p>
            <a:pPr algn="ctr">
              <a:lnSpc>
                <a:spcPct val="150000"/>
              </a:lnSpc>
            </a:pPr>
            <a:r>
              <a:rPr lang="en-US" sz="2000" b="1" dirty="0">
                <a:latin typeface="Times New Roman" panose="02020603050405020304" pitchFamily="18" charset="0"/>
                <a:cs typeface="Times New Roman" panose="02020603050405020304" pitchFamily="18" charset="0"/>
              </a:rPr>
              <a:t>2. BUILDING AND FACILITIES </a:t>
            </a:r>
          </a:p>
        </p:txBody>
      </p:sp>
      <p:pic>
        <p:nvPicPr>
          <p:cNvPr id="7" name="Picture 6">
            <a:extLst>
              <a:ext uri="{FF2B5EF4-FFF2-40B4-BE49-F238E27FC236}">
                <a16:creationId xmlns:a16="http://schemas.microsoft.com/office/drawing/2014/main" id="{8AB0712A-9BF6-3FBC-3D3A-15CCD07295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0482" y="59305"/>
            <a:ext cx="1958789" cy="1496297"/>
          </a:xfrm>
          <a:prstGeom prst="rect">
            <a:avLst/>
          </a:prstGeom>
        </p:spPr>
      </p:pic>
      <p:sp>
        <p:nvSpPr>
          <p:cNvPr id="8" name="Slide Number Placeholder 7">
            <a:extLst>
              <a:ext uri="{FF2B5EF4-FFF2-40B4-BE49-F238E27FC236}">
                <a16:creationId xmlns:a16="http://schemas.microsoft.com/office/drawing/2014/main" id="{17293A7F-E30C-6D02-9C4A-6312496B106B}"/>
              </a:ext>
            </a:extLst>
          </p:cNvPr>
          <p:cNvSpPr>
            <a:spLocks noGrp="1"/>
          </p:cNvSpPr>
          <p:nvPr>
            <p:ph type="sldNum" sz="quarter" idx="12"/>
          </p:nvPr>
        </p:nvSpPr>
        <p:spPr/>
        <p:txBody>
          <a:bodyPr/>
          <a:lstStyle/>
          <a:p>
            <a:fld id="{0E939A00-936B-4E1E-8277-18AB919C783E}" type="slidenum">
              <a:rPr lang="en-IN" smtClean="0"/>
              <a:t>44</a:t>
            </a:fld>
            <a:endParaRPr lang="en-IN"/>
          </a:p>
        </p:txBody>
      </p:sp>
    </p:spTree>
    <p:extLst>
      <p:ext uri="{BB962C8B-B14F-4D97-AF65-F5344CB8AC3E}">
        <p14:creationId xmlns:p14="http://schemas.microsoft.com/office/powerpoint/2010/main" val="9554085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6CCD37-EFF1-0716-0C2D-6516679C959F}"/>
              </a:ext>
            </a:extLst>
          </p:cNvPr>
          <p:cNvSpPr txBox="1"/>
          <p:nvPr/>
        </p:nvSpPr>
        <p:spPr>
          <a:xfrm>
            <a:off x="627529" y="1482540"/>
            <a:ext cx="11205882" cy="4613058"/>
          </a:xfrm>
          <a:prstGeom prst="rect">
            <a:avLst/>
          </a:prstGeom>
          <a:noFill/>
          <a:ln>
            <a:solidFill>
              <a:schemeClr val="accent1"/>
            </a:solidFill>
          </a:ln>
        </p:spPr>
        <p:txBody>
          <a:bodyPr wrap="square">
            <a:spAutoFit/>
          </a:bodyPr>
          <a:lstStyle/>
          <a:p>
            <a:pPr algn="just">
              <a:lnSpc>
                <a:spcPct val="150000"/>
              </a:lnSpc>
            </a:pPr>
            <a:r>
              <a:rPr lang="en-IN" b="1" dirty="0">
                <a:solidFill>
                  <a:srgbClr val="002060"/>
                </a:solidFill>
                <a:latin typeface="Times New Roman" panose="02020603050405020304" pitchFamily="18" charset="0"/>
                <a:cs typeface="Times New Roman" panose="02020603050405020304" pitchFamily="18" charset="0"/>
              </a:rPr>
              <a:t>1. Equipment </a:t>
            </a:r>
            <a:r>
              <a:rPr lang="en-IN" dirty="0">
                <a:latin typeface="Times New Roman" panose="02020603050405020304" pitchFamily="18" charset="0"/>
                <a:cs typeface="Times New Roman" panose="02020603050405020304" pitchFamily="18" charset="0"/>
              </a:rPr>
              <a:t>should be of appropriate design, adequate size, and suitably located to facilitate operations for its intended use and for cleaning and maintenance.</a:t>
            </a:r>
          </a:p>
          <a:p>
            <a:pPr algn="just">
              <a:lnSpc>
                <a:spcPct val="150000"/>
              </a:lnSpc>
            </a:pPr>
            <a:r>
              <a:rPr lang="en-IN" b="1" dirty="0">
                <a:solidFill>
                  <a:srgbClr val="002060"/>
                </a:solidFill>
                <a:latin typeface="Times New Roman" panose="02020603050405020304" pitchFamily="18" charset="0"/>
                <a:cs typeface="Times New Roman" panose="02020603050405020304" pitchFamily="18" charset="0"/>
              </a:rPr>
              <a:t>2. Equipment construction:</a:t>
            </a:r>
          </a:p>
          <a:p>
            <a:pPr algn="just">
              <a:lnSpc>
                <a:spcPct val="150000"/>
              </a:lnSpc>
            </a:pPr>
            <a:r>
              <a:rPr lang="en-IN" dirty="0">
                <a:latin typeface="Times New Roman" panose="02020603050405020304" pitchFamily="18" charset="0"/>
                <a:cs typeface="Times New Roman" panose="02020603050405020304" pitchFamily="18" charset="0"/>
              </a:rPr>
              <a:t>Equipment should be constructed so that surfaces that contact components, in - process materials, or drug products should not be reactive, additive, or absorptive so as to alter the </a:t>
            </a:r>
            <a:r>
              <a:rPr lang="en-IN" dirty="0">
                <a:highlight>
                  <a:srgbClr val="FFFF00"/>
                </a:highlight>
                <a:latin typeface="Times New Roman" panose="02020603050405020304" pitchFamily="18" charset="0"/>
                <a:cs typeface="Times New Roman" panose="02020603050405020304" pitchFamily="18" charset="0"/>
              </a:rPr>
              <a:t>safety, identity, strength, quality, or purity</a:t>
            </a:r>
            <a:r>
              <a:rPr lang="en-IN" dirty="0">
                <a:latin typeface="Times New Roman" panose="02020603050405020304" pitchFamily="18" charset="0"/>
                <a:cs typeface="Times New Roman" panose="02020603050405020304" pitchFamily="18" charset="0"/>
              </a:rPr>
              <a:t> of the drug product beyond official or other established requirements.</a:t>
            </a:r>
          </a:p>
          <a:p>
            <a:pPr algn="just">
              <a:lnSpc>
                <a:spcPct val="150000"/>
              </a:lnSpc>
            </a:pPr>
            <a:r>
              <a:rPr lang="en-IN" b="1" dirty="0">
                <a:solidFill>
                  <a:srgbClr val="002060"/>
                </a:solidFill>
                <a:latin typeface="Times New Roman" panose="02020603050405020304" pitchFamily="18" charset="0"/>
                <a:cs typeface="Times New Roman" panose="02020603050405020304" pitchFamily="18" charset="0"/>
              </a:rPr>
              <a:t>3. Equipment cleaning and maintenance:</a:t>
            </a:r>
          </a:p>
          <a:p>
            <a:pPr marL="342900" indent="-342900" algn="just">
              <a:lnSpc>
                <a:spcPct val="150000"/>
              </a:lnSpc>
              <a:buAutoNum type="alphaLcParenR"/>
            </a:pPr>
            <a:r>
              <a:rPr lang="en-IN" dirty="0">
                <a:latin typeface="Times New Roman" panose="02020603050405020304" pitchFamily="18" charset="0"/>
                <a:cs typeface="Times New Roman" panose="02020603050405020304" pitchFamily="18" charset="0"/>
              </a:rPr>
              <a:t>Equipment and utensils should be cleaned, maintained, and sanitized at appropriate intervals to prevent malfunctions or contamination (Floor cleaning Dettol, Savlon &amp;Equipment's – SLS)</a:t>
            </a:r>
          </a:p>
          <a:p>
            <a:pPr marL="342900" indent="-342900" algn="just">
              <a:lnSpc>
                <a:spcPct val="150000"/>
              </a:lnSpc>
              <a:buAutoNum type="alphaLcParenR"/>
            </a:pPr>
            <a:r>
              <a:rPr lang="en-IN" dirty="0">
                <a:latin typeface="Times New Roman" panose="02020603050405020304" pitchFamily="18" charset="0"/>
                <a:cs typeface="Times New Roman" panose="02020603050405020304" pitchFamily="18" charset="0"/>
              </a:rPr>
              <a:t>Written procedures must be established and followed for cleaning and maintenance of equipment and utensils used in the processing of a drug product. </a:t>
            </a:r>
          </a:p>
        </p:txBody>
      </p:sp>
      <p:sp>
        <p:nvSpPr>
          <p:cNvPr id="4" name="TextBox 3">
            <a:extLst>
              <a:ext uri="{FF2B5EF4-FFF2-40B4-BE49-F238E27FC236}">
                <a16:creationId xmlns:a16="http://schemas.microsoft.com/office/drawing/2014/main" id="{B984F2A9-60EF-B08A-CB8E-66D742CE30FF}"/>
              </a:ext>
            </a:extLst>
          </p:cNvPr>
          <p:cNvSpPr txBox="1"/>
          <p:nvPr/>
        </p:nvSpPr>
        <p:spPr>
          <a:xfrm>
            <a:off x="5047129" y="448234"/>
            <a:ext cx="2097742" cy="400110"/>
          </a:xfrm>
          <a:prstGeom prst="rect">
            <a:avLst/>
          </a:prstGeom>
          <a:solidFill>
            <a:schemeClr val="accent4">
              <a:lumMod val="20000"/>
              <a:lumOff val="80000"/>
            </a:schemeClr>
          </a:solid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3. Equipment's</a:t>
            </a:r>
            <a:endParaRPr lang="en-IN" sz="2000" b="1"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7DE6A0A3-5C74-8ABA-0FC5-837411192A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4447" y="339"/>
            <a:ext cx="2396203" cy="1347731"/>
          </a:xfrm>
          <a:prstGeom prst="rect">
            <a:avLst/>
          </a:prstGeom>
        </p:spPr>
      </p:pic>
      <p:sp>
        <p:nvSpPr>
          <p:cNvPr id="7" name="Slide Number Placeholder 6">
            <a:extLst>
              <a:ext uri="{FF2B5EF4-FFF2-40B4-BE49-F238E27FC236}">
                <a16:creationId xmlns:a16="http://schemas.microsoft.com/office/drawing/2014/main" id="{CCAD00F3-4D84-B509-D525-8E4E6899A24C}"/>
              </a:ext>
            </a:extLst>
          </p:cNvPr>
          <p:cNvSpPr>
            <a:spLocks noGrp="1"/>
          </p:cNvSpPr>
          <p:nvPr>
            <p:ph type="sldNum" sz="quarter" idx="12"/>
          </p:nvPr>
        </p:nvSpPr>
        <p:spPr/>
        <p:txBody>
          <a:bodyPr/>
          <a:lstStyle/>
          <a:p>
            <a:fld id="{0E939A00-936B-4E1E-8277-18AB919C783E}" type="slidenum">
              <a:rPr lang="en-IN" smtClean="0"/>
              <a:t>45</a:t>
            </a:fld>
            <a:endParaRPr lang="en-IN"/>
          </a:p>
        </p:txBody>
      </p:sp>
    </p:spTree>
    <p:extLst>
      <p:ext uri="{BB962C8B-B14F-4D97-AF65-F5344CB8AC3E}">
        <p14:creationId xmlns:p14="http://schemas.microsoft.com/office/powerpoint/2010/main" val="17126696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3CA6AC-A335-CBEA-186A-D5330C9ECF38}"/>
              </a:ext>
            </a:extLst>
          </p:cNvPr>
          <p:cNvSpPr txBox="1"/>
          <p:nvPr/>
        </p:nvSpPr>
        <p:spPr>
          <a:xfrm>
            <a:off x="502023" y="1664836"/>
            <a:ext cx="11187953" cy="4197559"/>
          </a:xfrm>
          <a:prstGeom prst="rect">
            <a:avLst/>
          </a:prstGeom>
          <a:noFill/>
          <a:ln>
            <a:solidFill>
              <a:schemeClr val="accent1"/>
            </a:solidFill>
          </a:ln>
        </p:spPr>
        <p:txBody>
          <a:bodyPr wrap="square">
            <a:spAutoFit/>
          </a:bodyPr>
          <a:lstStyle/>
          <a:p>
            <a:pPr marL="342900" indent="-342900" algn="just">
              <a:lnSpc>
                <a:spcPct val="150000"/>
              </a:lnSpc>
              <a:buAutoNum type="arabicPeriod"/>
            </a:pPr>
            <a:r>
              <a:rPr lang="en-IN" dirty="0">
                <a:latin typeface="Times New Roman" panose="02020603050405020304" pitchFamily="18" charset="0"/>
                <a:cs typeface="Times New Roman" panose="02020603050405020304" pitchFamily="18" charset="0"/>
              </a:rPr>
              <a:t>A high level of sanitation and hygiene should be practiced in every aspect of the manufacture of pharmaceutical products.</a:t>
            </a:r>
          </a:p>
          <a:p>
            <a:pPr marL="342900" indent="-342900" algn="just">
              <a:lnSpc>
                <a:spcPct val="150000"/>
              </a:lnSpc>
              <a:buAutoNum type="arabicPeriod"/>
            </a:pPr>
            <a:r>
              <a:rPr lang="en-IN" dirty="0">
                <a:latin typeface="Times New Roman" panose="02020603050405020304" pitchFamily="18" charset="0"/>
                <a:cs typeface="Times New Roman" panose="02020603050405020304" pitchFamily="18" charset="0"/>
              </a:rPr>
              <a:t>The scope of sanitation and hygiene covers personnel, premises, equipment and apparatus, production materials and containers, products for cleaning and disinfection, and anything that could become a source of contamination to the product.</a:t>
            </a:r>
          </a:p>
          <a:p>
            <a:pPr marL="342900" indent="-342900" algn="just">
              <a:lnSpc>
                <a:spcPct val="150000"/>
              </a:lnSpc>
              <a:buAutoNum type="arabicPeriod"/>
            </a:pPr>
            <a:r>
              <a:rPr lang="en-IN" dirty="0">
                <a:latin typeface="Times New Roman" panose="02020603050405020304" pitchFamily="18" charset="0"/>
                <a:cs typeface="Times New Roman" panose="02020603050405020304" pitchFamily="18" charset="0"/>
              </a:rPr>
              <a:t>The layout and design of premises must aim to minimize the risk of errors and permit effective cleaning and maintenance in order to avoid cross-contamination, build-up of dust or dirt and in general, any adverse effect on the quality of products.</a:t>
            </a:r>
          </a:p>
          <a:p>
            <a:pPr marL="342900" indent="-342900" algn="just">
              <a:lnSpc>
                <a:spcPct val="150000"/>
              </a:lnSpc>
              <a:buAutoNum type="arabicPeriod"/>
            </a:pPr>
            <a:r>
              <a:rPr lang="en-IN" dirty="0">
                <a:latin typeface="Times New Roman" panose="02020603050405020304" pitchFamily="18" charset="0"/>
                <a:cs typeface="Times New Roman" panose="02020603050405020304" pitchFamily="18" charset="0"/>
              </a:rPr>
              <a:t>Where dust is generated (e.g. during sampling, weighing, mixing and processing operations, packaging of powder), measures should be taken to avoid cross contamination and facilitate cleaning.</a:t>
            </a:r>
          </a:p>
        </p:txBody>
      </p:sp>
      <p:sp>
        <p:nvSpPr>
          <p:cNvPr id="5" name="TextBox 4">
            <a:extLst>
              <a:ext uri="{FF2B5EF4-FFF2-40B4-BE49-F238E27FC236}">
                <a16:creationId xmlns:a16="http://schemas.microsoft.com/office/drawing/2014/main" id="{9A732C63-56CC-4EBB-1A3A-FED35361F7C5}"/>
              </a:ext>
            </a:extLst>
          </p:cNvPr>
          <p:cNvSpPr txBox="1"/>
          <p:nvPr/>
        </p:nvSpPr>
        <p:spPr>
          <a:xfrm>
            <a:off x="3989294" y="590781"/>
            <a:ext cx="4061013" cy="400110"/>
          </a:xfrm>
          <a:prstGeom prst="rect">
            <a:avLst/>
          </a:prstGeom>
          <a:solidFill>
            <a:schemeClr val="accent4">
              <a:lumMod val="20000"/>
              <a:lumOff val="80000"/>
            </a:schemeClr>
          </a:solidFill>
        </p:spPr>
        <p:txBody>
          <a:bodyPr wrap="square">
            <a:spAutoFit/>
          </a:bodyPr>
          <a:lstStyle/>
          <a:p>
            <a:pPr algn="ctr"/>
            <a:r>
              <a:rPr lang="en-IN" sz="2000" b="1" dirty="0">
                <a:latin typeface="Times New Roman" panose="02020603050405020304" pitchFamily="18" charset="0"/>
                <a:cs typeface="Times New Roman" panose="02020603050405020304" pitchFamily="18" charset="0"/>
              </a:rPr>
              <a:t>4. SANITATION AND HYGIENE</a:t>
            </a:r>
          </a:p>
        </p:txBody>
      </p:sp>
      <p:pic>
        <p:nvPicPr>
          <p:cNvPr id="7" name="Picture 6">
            <a:extLst>
              <a:ext uri="{FF2B5EF4-FFF2-40B4-BE49-F238E27FC236}">
                <a16:creationId xmlns:a16="http://schemas.microsoft.com/office/drawing/2014/main" id="{F0409463-232D-18B5-A280-070D5F1249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2330" y="44825"/>
            <a:ext cx="2286567" cy="1521401"/>
          </a:xfrm>
          <a:prstGeom prst="rect">
            <a:avLst/>
          </a:prstGeom>
        </p:spPr>
      </p:pic>
      <p:sp>
        <p:nvSpPr>
          <p:cNvPr id="8" name="Slide Number Placeholder 7">
            <a:extLst>
              <a:ext uri="{FF2B5EF4-FFF2-40B4-BE49-F238E27FC236}">
                <a16:creationId xmlns:a16="http://schemas.microsoft.com/office/drawing/2014/main" id="{B91E54BA-89BE-F311-AA10-67B2A1BE883E}"/>
              </a:ext>
            </a:extLst>
          </p:cNvPr>
          <p:cNvSpPr>
            <a:spLocks noGrp="1"/>
          </p:cNvSpPr>
          <p:nvPr>
            <p:ph type="sldNum" sz="quarter" idx="12"/>
          </p:nvPr>
        </p:nvSpPr>
        <p:spPr/>
        <p:txBody>
          <a:bodyPr/>
          <a:lstStyle/>
          <a:p>
            <a:fld id="{0E939A00-936B-4E1E-8277-18AB919C783E}" type="slidenum">
              <a:rPr lang="en-IN" smtClean="0"/>
              <a:t>46</a:t>
            </a:fld>
            <a:endParaRPr lang="en-IN"/>
          </a:p>
        </p:txBody>
      </p:sp>
    </p:spTree>
    <p:extLst>
      <p:ext uri="{BB962C8B-B14F-4D97-AF65-F5344CB8AC3E}">
        <p14:creationId xmlns:p14="http://schemas.microsoft.com/office/powerpoint/2010/main" val="31070412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4FEC2F-FDFB-DD76-3FAA-DFE032207FDF}"/>
              </a:ext>
            </a:extLst>
          </p:cNvPr>
          <p:cNvSpPr>
            <a:spLocks noGrp="1"/>
          </p:cNvSpPr>
          <p:nvPr>
            <p:ph type="sldNum" sz="quarter" idx="12"/>
          </p:nvPr>
        </p:nvSpPr>
        <p:spPr/>
        <p:txBody>
          <a:bodyPr/>
          <a:lstStyle/>
          <a:p>
            <a:fld id="{CCAAD8B2-AD95-410E-A01D-3CED24E97BAA}" type="slidenum">
              <a:rPr lang="en-IN" smtClean="0"/>
              <a:t>47</a:t>
            </a:fld>
            <a:endParaRPr lang="en-IN"/>
          </a:p>
        </p:txBody>
      </p:sp>
      <p:sp>
        <p:nvSpPr>
          <p:cNvPr id="4" name="TextBox 3">
            <a:extLst>
              <a:ext uri="{FF2B5EF4-FFF2-40B4-BE49-F238E27FC236}">
                <a16:creationId xmlns:a16="http://schemas.microsoft.com/office/drawing/2014/main" id="{EED9C7FE-E1D9-8EFB-2F44-4A363D559D5D}"/>
              </a:ext>
            </a:extLst>
          </p:cNvPr>
          <p:cNvSpPr txBox="1"/>
          <p:nvPr/>
        </p:nvSpPr>
        <p:spPr>
          <a:xfrm>
            <a:off x="3191069" y="2556587"/>
            <a:ext cx="7800392" cy="1107996"/>
          </a:xfrm>
          <a:prstGeom prst="rect">
            <a:avLst/>
          </a:prstGeom>
          <a:noFill/>
        </p:spPr>
        <p:txBody>
          <a:bodyPr wrap="square" rtlCol="0">
            <a:spAutoFit/>
          </a:bodyPr>
          <a:lstStyle/>
          <a:p>
            <a:r>
              <a:rPr lang="en-US" sz="6600" dirty="0">
                <a:latin typeface="Comic Sans MS" panose="030F0702030302020204" pitchFamily="66" charset="0"/>
                <a:cs typeface="Times New Roman" panose="02020603050405020304" pitchFamily="18" charset="0"/>
              </a:rPr>
              <a:t>THANK YOU…</a:t>
            </a:r>
            <a:endParaRPr lang="en-IN" sz="6600" dirty="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3354157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656EE7-DA8E-01B2-5D14-D17AB38837A6}"/>
              </a:ext>
            </a:extLst>
          </p:cNvPr>
          <p:cNvSpPr txBox="1"/>
          <p:nvPr/>
        </p:nvSpPr>
        <p:spPr>
          <a:xfrm>
            <a:off x="536647" y="2498360"/>
            <a:ext cx="11118705" cy="3331938"/>
          </a:xfrm>
          <a:prstGeom prst="rect">
            <a:avLst/>
          </a:prstGeom>
          <a:noFill/>
          <a:ln>
            <a:solidFill>
              <a:schemeClr val="accent1"/>
            </a:solidFill>
          </a:ln>
        </p:spPr>
        <p:txBody>
          <a:bodyPr wrap="square">
            <a:spAutoFit/>
          </a:bodyPr>
          <a:lstStyle/>
          <a:p>
            <a:pPr marL="285750" indent="-285750" algn="just">
              <a:lnSpc>
                <a:spcPct val="200000"/>
              </a:lnSpc>
              <a:buFont typeface="Wingdings" panose="05000000000000000000" pitchFamily="2" charset="2"/>
              <a:buChar char="Ø"/>
            </a:pPr>
            <a:r>
              <a:rPr lang="en-IN" b="1" dirty="0">
                <a:latin typeface="Times New Roman" panose="02020603050405020304" pitchFamily="18" charset="0"/>
                <a:cs typeface="Times New Roman" panose="02020603050405020304" pitchFamily="18" charset="0"/>
              </a:rPr>
              <a:t>ISO 9000 defines </a:t>
            </a:r>
            <a:r>
              <a:rPr lang="en-IN" dirty="0">
                <a:latin typeface="Times New Roman" panose="02020603050405020304" pitchFamily="18" charset="0"/>
                <a:cs typeface="Times New Roman" panose="02020603050405020304" pitchFamily="18" charset="0"/>
              </a:rPr>
              <a:t>quality control as "A part of quality management focused on fulfilling quality requirements".</a:t>
            </a:r>
          </a:p>
          <a:p>
            <a:pPr marL="285750" indent="-285750" algn="just">
              <a:lnSpc>
                <a:spcPct val="200000"/>
              </a:lnSpc>
              <a:buFont typeface="Wingdings" panose="05000000000000000000" pitchFamily="2" charset="2"/>
              <a:buChar char="Ø"/>
            </a:pPr>
            <a:r>
              <a:rPr lang="en-IN" b="1" dirty="0">
                <a:latin typeface="Times New Roman" panose="02020603050405020304" pitchFamily="18" charset="0"/>
                <a:cs typeface="Times New Roman" panose="02020603050405020304" pitchFamily="18" charset="0"/>
              </a:rPr>
              <a:t>According to WHO:  </a:t>
            </a:r>
            <a:r>
              <a:rPr lang="en-IN" dirty="0">
                <a:latin typeface="Times New Roman" panose="02020603050405020304" pitchFamily="18" charset="0"/>
                <a:cs typeface="Times New Roman" panose="02020603050405020304" pitchFamily="18" charset="0"/>
              </a:rPr>
              <a:t>It is that part of GMP concerned with sampling, specification &amp; testing, with the documentation &amp; release procedures which ensure that the necessary &amp; relevant tests are performed or actually caried out &amp; the product is released for use only after ascertaining it's quality.</a:t>
            </a:r>
          </a:p>
          <a:p>
            <a:pPr marL="285750" indent="-285750" algn="just">
              <a:lnSpc>
                <a:spcPct val="200000"/>
              </a:lnSpc>
              <a:buFont typeface="Wingdings" panose="05000000000000000000" pitchFamily="2" charset="2"/>
              <a:buChar char="Ø"/>
            </a:pPr>
            <a:r>
              <a:rPr lang="en-IN" dirty="0">
                <a:latin typeface="Times New Roman" panose="02020603050405020304" pitchFamily="18" charset="0"/>
                <a:cs typeface="Times New Roman" panose="02020603050405020304" pitchFamily="18" charset="0"/>
              </a:rPr>
              <a:t>Materials are neither released for use, nor products released for sale or supply, until their quality has been found satisfactory.</a:t>
            </a:r>
          </a:p>
        </p:txBody>
      </p:sp>
      <p:pic>
        <p:nvPicPr>
          <p:cNvPr id="5" name="Picture 4">
            <a:extLst>
              <a:ext uri="{FF2B5EF4-FFF2-40B4-BE49-F238E27FC236}">
                <a16:creationId xmlns:a16="http://schemas.microsoft.com/office/drawing/2014/main" id="{C9392854-18A2-D4B2-A1EB-9F659BC08E61}"/>
              </a:ext>
            </a:extLst>
          </p:cNvPr>
          <p:cNvPicPr>
            <a:picLocks noChangeAspect="1"/>
          </p:cNvPicPr>
          <p:nvPr/>
        </p:nvPicPr>
        <p:blipFill rotWithShape="1">
          <a:blip r:embed="rId2">
            <a:extLst>
              <a:ext uri="{28A0092B-C50C-407E-A947-70E740481C1C}">
                <a14:useLocalDpi xmlns:a14="http://schemas.microsoft.com/office/drawing/2010/main" val="0"/>
              </a:ext>
            </a:extLst>
          </a:blip>
          <a:srcRect l="12638" r="13737"/>
          <a:stretch/>
        </p:blipFill>
        <p:spPr>
          <a:xfrm>
            <a:off x="4876800" y="339859"/>
            <a:ext cx="2402541" cy="1703366"/>
          </a:xfrm>
          <a:prstGeom prst="rect">
            <a:avLst/>
          </a:prstGeom>
        </p:spPr>
      </p:pic>
      <p:sp>
        <p:nvSpPr>
          <p:cNvPr id="2" name="Slide Number Placeholder 1">
            <a:extLst>
              <a:ext uri="{FF2B5EF4-FFF2-40B4-BE49-F238E27FC236}">
                <a16:creationId xmlns:a16="http://schemas.microsoft.com/office/drawing/2014/main" id="{B0DD6FE5-E050-EBFA-F2B2-AF445B968AF5}"/>
              </a:ext>
            </a:extLst>
          </p:cNvPr>
          <p:cNvSpPr>
            <a:spLocks noGrp="1"/>
          </p:cNvSpPr>
          <p:nvPr>
            <p:ph type="sldNum" sz="quarter" idx="12"/>
          </p:nvPr>
        </p:nvSpPr>
        <p:spPr/>
        <p:txBody>
          <a:bodyPr/>
          <a:lstStyle/>
          <a:p>
            <a:fld id="{0E939A00-936B-4E1E-8277-18AB919C783E}" type="slidenum">
              <a:rPr lang="en-IN" smtClean="0"/>
              <a:t>5</a:t>
            </a:fld>
            <a:endParaRPr lang="en-IN"/>
          </a:p>
        </p:txBody>
      </p:sp>
    </p:spTree>
    <p:extLst>
      <p:ext uri="{BB962C8B-B14F-4D97-AF65-F5344CB8AC3E}">
        <p14:creationId xmlns:p14="http://schemas.microsoft.com/office/powerpoint/2010/main" val="54738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6F8F374-AB69-C660-A18F-95EE80499E4A}"/>
              </a:ext>
            </a:extLst>
          </p:cNvPr>
          <p:cNvSpPr txBox="1"/>
          <p:nvPr/>
        </p:nvSpPr>
        <p:spPr>
          <a:xfrm>
            <a:off x="525440" y="2428079"/>
            <a:ext cx="11141117" cy="3366563"/>
          </a:xfrm>
          <a:prstGeom prst="rect">
            <a:avLst/>
          </a:prstGeom>
          <a:noFill/>
          <a:ln>
            <a:solidFill>
              <a:schemeClr val="accent1"/>
            </a:solidFill>
          </a:ln>
        </p:spPr>
        <p:txBody>
          <a:bodyPr wrap="square">
            <a:spAutoFit/>
          </a:bodyPr>
          <a:lstStyle/>
          <a:p>
            <a:pPr marL="285750" indent="-285750" algn="just">
              <a:lnSpc>
                <a:spcPct val="150000"/>
              </a:lnSpc>
              <a:buFont typeface="Wingdings" panose="05000000000000000000" pitchFamily="2" charset="2"/>
              <a:buChar char="Ø"/>
            </a:pPr>
            <a:r>
              <a:rPr lang="en-IN" b="1" dirty="0">
                <a:latin typeface="Times New Roman" panose="02020603050405020304" pitchFamily="18" charset="0"/>
                <a:cs typeface="Times New Roman" panose="02020603050405020304" pitchFamily="18" charset="0"/>
              </a:rPr>
              <a:t>According to WHO, </a:t>
            </a:r>
            <a:r>
              <a:rPr lang="en-IN" dirty="0">
                <a:latin typeface="Times New Roman" panose="02020603050405020304" pitchFamily="18" charset="0"/>
                <a:cs typeface="Times New Roman" panose="02020603050405020304" pitchFamily="18" charset="0"/>
              </a:rPr>
              <a:t>Quality assurance (QA) is a wide-ranging concept covering all matter that individually or collectively influence the quality of a product. With regard pharmaceuticals, quality assurance can be divided into major areas: Development, quality </a:t>
            </a:r>
            <a:r>
              <a:rPr lang="en-US" dirty="0">
                <a:latin typeface="Times New Roman" panose="02020603050405020304" pitchFamily="18" charset="0"/>
                <a:cs typeface="Times New Roman" panose="02020603050405020304" pitchFamily="18" charset="0"/>
              </a:rPr>
              <a:t>control, production, distribution, and inspections.         </a:t>
            </a:r>
          </a:p>
          <a:p>
            <a:pPr marL="285750" indent="-285750" algn="just">
              <a:lnSpc>
                <a:spcPct val="150000"/>
              </a:lnSpc>
              <a:buFont typeface="Wingdings" panose="05000000000000000000" pitchFamily="2" charset="2"/>
              <a:buChar char="Ø"/>
            </a:pPr>
            <a:r>
              <a:rPr lang="en-US" b="1" dirty="0">
                <a:latin typeface="Times New Roman" panose="02020603050405020304" pitchFamily="18" charset="0"/>
                <a:cs typeface="Times New Roman" panose="02020603050405020304" pitchFamily="18" charset="0"/>
              </a:rPr>
              <a:t>According to MCC South Africa </a:t>
            </a:r>
            <a:r>
              <a:rPr lang="en-US" b="1" dirty="0">
                <a:solidFill>
                  <a:srgbClr val="FF0000"/>
                </a:solidFill>
                <a:latin typeface="Times New Roman" panose="02020603050405020304" pitchFamily="18" charset="0"/>
                <a:cs typeface="Times New Roman" panose="02020603050405020304" pitchFamily="18" charset="0"/>
              </a:rPr>
              <a:t>(Medicines Control Council): </a:t>
            </a:r>
            <a:r>
              <a:rPr lang="en-US" b="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Quality Assurance is the sum total of organized arrangement made with the objective of ensuring that medicines are of quality required for their intended use. Thus it is </a:t>
            </a:r>
            <a:r>
              <a:rPr lang="en-IN" dirty="0">
                <a:latin typeface="Times New Roman" panose="02020603050405020304" pitchFamily="18" charset="0"/>
                <a:cs typeface="Times New Roman" panose="02020603050405020304" pitchFamily="18" charset="0"/>
              </a:rPr>
              <a:t>wide-ranging concept covers all matters that affecting quality. </a:t>
            </a:r>
            <a:endParaRPr lang="en-IN" b="1" dirty="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Ø"/>
            </a:pPr>
            <a:r>
              <a:rPr lang="en-US" b="1" dirty="0">
                <a:latin typeface="Times New Roman" panose="02020603050405020304" pitchFamily="18" charset="0"/>
                <a:cs typeface="Times New Roman" panose="02020603050405020304" pitchFamily="18" charset="0"/>
              </a:rPr>
              <a:t>ISO 9000 </a:t>
            </a:r>
            <a:r>
              <a:rPr lang="en-US" dirty="0">
                <a:latin typeface="Times New Roman" panose="02020603050405020304" pitchFamily="18" charset="0"/>
                <a:cs typeface="Times New Roman" panose="02020603050405020304" pitchFamily="18" charset="0"/>
              </a:rPr>
              <a:t>defines QA as "part of quality management focused on providing confidence that quality requirements will be fulfilled“.</a:t>
            </a:r>
            <a:endParaRPr lang="en-IN" dirty="0">
              <a:latin typeface="Times New Roman" panose="02020603050405020304" pitchFamily="18" charset="0"/>
              <a:cs typeface="Times New Roman" panose="02020603050405020304" pitchFamily="18" charset="0"/>
            </a:endParaRPr>
          </a:p>
        </p:txBody>
      </p:sp>
      <p:sp>
        <p:nvSpPr>
          <p:cNvPr id="11" name="Slide Number Placeholder 10">
            <a:extLst>
              <a:ext uri="{FF2B5EF4-FFF2-40B4-BE49-F238E27FC236}">
                <a16:creationId xmlns:a16="http://schemas.microsoft.com/office/drawing/2014/main" id="{D32F7E33-B66C-C186-715F-23C3740B079A}"/>
              </a:ext>
            </a:extLst>
          </p:cNvPr>
          <p:cNvSpPr>
            <a:spLocks noGrp="1"/>
          </p:cNvSpPr>
          <p:nvPr>
            <p:ph type="sldNum" sz="quarter" idx="12"/>
          </p:nvPr>
        </p:nvSpPr>
        <p:spPr/>
        <p:txBody>
          <a:bodyPr/>
          <a:lstStyle/>
          <a:p>
            <a:fld id="{CCAAD8B2-AD95-410E-A01D-3CED24E97BAA}" type="slidenum">
              <a:rPr lang="en-IN" smtClean="0"/>
              <a:t>6</a:t>
            </a:fld>
            <a:endParaRPr lang="en-IN"/>
          </a:p>
        </p:txBody>
      </p:sp>
      <p:pic>
        <p:nvPicPr>
          <p:cNvPr id="3" name="Picture 2">
            <a:extLst>
              <a:ext uri="{FF2B5EF4-FFF2-40B4-BE49-F238E27FC236}">
                <a16:creationId xmlns:a16="http://schemas.microsoft.com/office/drawing/2014/main" id="{8C7E7967-173F-56C8-8F47-FBA3E15EE881}"/>
              </a:ext>
            </a:extLst>
          </p:cNvPr>
          <p:cNvPicPr>
            <a:picLocks noChangeAspect="1"/>
          </p:cNvPicPr>
          <p:nvPr/>
        </p:nvPicPr>
        <p:blipFill rotWithShape="1">
          <a:blip r:embed="rId2">
            <a:extLst>
              <a:ext uri="{28A0092B-C50C-407E-A947-70E740481C1C}">
                <a14:useLocalDpi xmlns:a14="http://schemas.microsoft.com/office/drawing/2010/main" val="0"/>
              </a:ext>
            </a:extLst>
          </a:blip>
          <a:srcRect t="5453" b="5866"/>
          <a:stretch/>
        </p:blipFill>
        <p:spPr>
          <a:xfrm>
            <a:off x="5024437" y="174761"/>
            <a:ext cx="2143125" cy="1900518"/>
          </a:xfrm>
          <a:prstGeom prst="rect">
            <a:avLst/>
          </a:prstGeom>
        </p:spPr>
      </p:pic>
    </p:spTree>
    <p:extLst>
      <p:ext uri="{BB962C8B-B14F-4D97-AF65-F5344CB8AC3E}">
        <p14:creationId xmlns:p14="http://schemas.microsoft.com/office/powerpoint/2010/main" val="1645979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243439C-9E61-D5A6-9E7E-5E68021F933D}"/>
              </a:ext>
            </a:extLst>
          </p:cNvPr>
          <p:cNvSpPr>
            <a:spLocks noGrp="1"/>
          </p:cNvSpPr>
          <p:nvPr>
            <p:ph type="sldNum" sz="quarter" idx="12"/>
          </p:nvPr>
        </p:nvSpPr>
        <p:spPr/>
        <p:txBody>
          <a:bodyPr/>
          <a:lstStyle/>
          <a:p>
            <a:fld id="{EF1605AE-569F-4750-BF17-F2160DAC4612}" type="slidenum">
              <a:rPr lang="en-IN" smtClean="0"/>
              <a:t>7</a:t>
            </a:fld>
            <a:endParaRPr lang="en-IN"/>
          </a:p>
        </p:txBody>
      </p:sp>
      <p:sp>
        <p:nvSpPr>
          <p:cNvPr id="4" name="TextBox 3">
            <a:extLst>
              <a:ext uri="{FF2B5EF4-FFF2-40B4-BE49-F238E27FC236}">
                <a16:creationId xmlns:a16="http://schemas.microsoft.com/office/drawing/2014/main" id="{5DDE573D-D642-B008-75A0-5DC607290214}"/>
              </a:ext>
            </a:extLst>
          </p:cNvPr>
          <p:cNvSpPr txBox="1"/>
          <p:nvPr/>
        </p:nvSpPr>
        <p:spPr>
          <a:xfrm>
            <a:off x="4655976" y="727787"/>
            <a:ext cx="2183363" cy="461665"/>
          </a:xfrm>
          <a:prstGeom prst="rect">
            <a:avLst/>
          </a:prstGeom>
          <a:solidFill>
            <a:schemeClr val="accent6">
              <a:lumMod val="20000"/>
              <a:lumOff val="80000"/>
            </a:schemeClr>
          </a:solid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Calibration </a:t>
            </a:r>
            <a:endParaRPr lang="en-US" dirty="0"/>
          </a:p>
        </p:txBody>
      </p:sp>
      <p:sp>
        <p:nvSpPr>
          <p:cNvPr id="6" name="TextBox 5">
            <a:extLst>
              <a:ext uri="{FF2B5EF4-FFF2-40B4-BE49-F238E27FC236}">
                <a16:creationId xmlns:a16="http://schemas.microsoft.com/office/drawing/2014/main" id="{102A1A1E-F79C-8BF8-A7FB-484AFC58981F}"/>
              </a:ext>
            </a:extLst>
          </p:cNvPr>
          <p:cNvSpPr txBox="1"/>
          <p:nvPr/>
        </p:nvSpPr>
        <p:spPr>
          <a:xfrm>
            <a:off x="933061" y="1938232"/>
            <a:ext cx="10590245" cy="4191981"/>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n-US" sz="2000" b="1" i="0" u="none" strike="noStrike" baseline="0" dirty="0">
                <a:latin typeface="Times New Roman" panose="02020603050405020304" pitchFamily="18" charset="0"/>
                <a:cs typeface="Times New Roman" panose="02020603050405020304" pitchFamily="18" charset="0"/>
              </a:rPr>
              <a:t>The set of operations</a:t>
            </a:r>
            <a:r>
              <a:rPr lang="en-US" sz="2000" b="0" i="0" u="none" strike="noStrike" baseline="0" dirty="0">
                <a:latin typeface="Times New Roman" panose="02020603050405020304" pitchFamily="18" charset="0"/>
                <a:cs typeface="Times New Roman" panose="02020603050405020304" pitchFamily="18" charset="0"/>
              </a:rPr>
              <a:t> that establish, </a:t>
            </a:r>
            <a:r>
              <a:rPr lang="en-US" sz="2000" b="1" i="0" u="none" strike="noStrike" baseline="0" dirty="0">
                <a:latin typeface="Times New Roman" panose="02020603050405020304" pitchFamily="18" charset="0"/>
                <a:cs typeface="Times New Roman" panose="02020603050405020304" pitchFamily="18" charset="0"/>
              </a:rPr>
              <a:t>under specified conditions, </a:t>
            </a:r>
            <a:r>
              <a:rPr lang="en-US" sz="2000" b="0" i="0" u="none" strike="noStrike" baseline="0" dirty="0">
                <a:latin typeface="Times New Roman" panose="02020603050405020304" pitchFamily="18" charset="0"/>
                <a:cs typeface="Times New Roman" panose="02020603050405020304" pitchFamily="18" charset="0"/>
              </a:rPr>
              <a:t>the relationship between values indicated by an instrument or system for measuring (for example, weight, temperature and pH), recording, and controlling, or the values represented by a material measure, and the corresponding known values of a reference standard. </a:t>
            </a:r>
            <a:endParaRPr lang="en-IN" sz="2000" b="0" i="0" u="none" strike="noStrike" baseline="0" dirty="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Calibration of an instrument is the process of determining its </a:t>
            </a:r>
            <a:r>
              <a:rPr lang="en-US" sz="2000" b="1" dirty="0">
                <a:latin typeface="Times New Roman" panose="02020603050405020304" pitchFamily="18" charset="0"/>
                <a:cs typeface="Times New Roman" panose="02020603050405020304" pitchFamily="18" charset="0"/>
              </a:rPr>
              <a:t>accuracy</a:t>
            </a:r>
            <a:r>
              <a:rPr lang="en-US" sz="2000" dirty="0">
                <a:latin typeface="Times New Roman" panose="02020603050405020304" pitchFamily="18" charset="0"/>
                <a:cs typeface="Times New Roman" panose="02020603050405020304" pitchFamily="18" charset="0"/>
              </a:rPr>
              <a:t>. </a:t>
            </a:r>
          </a:p>
          <a:p>
            <a:pPr marL="285750" indent="-285750" algn="just">
              <a:lnSpc>
                <a:spcPct val="150000"/>
              </a:lnSpc>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The process involves obtaining a reading from the instrument and measuring its variation from the reading obtained from a standard instrument.</a:t>
            </a:r>
          </a:p>
          <a:p>
            <a:pPr marL="285750" indent="-285750" algn="just">
              <a:lnSpc>
                <a:spcPct val="150000"/>
              </a:lnSpc>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Calibration of an instrument also involves adjusting its precision and accuracy so that its readings come in accordance with the established standard.</a:t>
            </a:r>
            <a:endParaRPr lang="en-IN" sz="2000"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55168824-0E8D-791D-B7FD-592120A03AAE}"/>
              </a:ext>
            </a:extLst>
          </p:cNvPr>
          <p:cNvPicPr>
            <a:picLocks noChangeAspect="1"/>
          </p:cNvPicPr>
          <p:nvPr/>
        </p:nvPicPr>
        <p:blipFill rotWithShape="1">
          <a:blip r:embed="rId2">
            <a:extLst>
              <a:ext uri="{28A0092B-C50C-407E-A947-70E740481C1C}">
                <a14:useLocalDpi xmlns:a14="http://schemas.microsoft.com/office/drawing/2010/main" val="0"/>
              </a:ext>
            </a:extLst>
          </a:blip>
          <a:srcRect l="7504" t="6259" r="7383" b="6395"/>
          <a:stretch/>
        </p:blipFill>
        <p:spPr>
          <a:xfrm>
            <a:off x="10058400" y="136525"/>
            <a:ext cx="1464906" cy="1748085"/>
          </a:xfrm>
          <a:prstGeom prst="rect">
            <a:avLst/>
          </a:prstGeom>
        </p:spPr>
      </p:pic>
    </p:spTree>
    <p:extLst>
      <p:ext uri="{BB962C8B-B14F-4D97-AF65-F5344CB8AC3E}">
        <p14:creationId xmlns:p14="http://schemas.microsoft.com/office/powerpoint/2010/main" val="11836436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C3A65B6-7374-D85F-BF92-364FED0BEA82}"/>
              </a:ext>
            </a:extLst>
          </p:cNvPr>
          <p:cNvSpPr>
            <a:spLocks noGrp="1"/>
          </p:cNvSpPr>
          <p:nvPr>
            <p:ph type="sldNum" sz="quarter" idx="12"/>
          </p:nvPr>
        </p:nvSpPr>
        <p:spPr/>
        <p:txBody>
          <a:bodyPr/>
          <a:lstStyle/>
          <a:p>
            <a:fld id="{EF1605AE-569F-4750-BF17-F2160DAC4612}" type="slidenum">
              <a:rPr lang="en-IN" smtClean="0"/>
              <a:t>8</a:t>
            </a:fld>
            <a:endParaRPr lang="en-IN"/>
          </a:p>
        </p:txBody>
      </p:sp>
      <p:sp>
        <p:nvSpPr>
          <p:cNvPr id="7" name="TextBox 6">
            <a:extLst>
              <a:ext uri="{FF2B5EF4-FFF2-40B4-BE49-F238E27FC236}">
                <a16:creationId xmlns:a16="http://schemas.microsoft.com/office/drawing/2014/main" id="{BD15D8AE-281A-5C6E-87E3-6120D9C13303}"/>
              </a:ext>
            </a:extLst>
          </p:cNvPr>
          <p:cNvSpPr txBox="1"/>
          <p:nvPr/>
        </p:nvSpPr>
        <p:spPr>
          <a:xfrm>
            <a:off x="5008205" y="1109905"/>
            <a:ext cx="1877785" cy="579967"/>
          </a:xfrm>
          <a:prstGeom prst="rect">
            <a:avLst/>
          </a:prstGeom>
          <a:solidFill>
            <a:schemeClr val="accent6">
              <a:lumMod val="20000"/>
              <a:lumOff val="80000"/>
            </a:schemeClr>
          </a:solidFill>
        </p:spPr>
        <p:txBody>
          <a:bodyPr wrap="square">
            <a:spAutoFit/>
          </a:bodyPr>
          <a:lstStyle/>
          <a:p>
            <a:pPr algn="ctr">
              <a:lnSpc>
                <a:spcPct val="150000"/>
              </a:lnSpc>
              <a:buClr>
                <a:schemeClr val="tx1"/>
              </a:buClr>
            </a:pPr>
            <a:r>
              <a:rPr lang="en-US" sz="2400" b="1" dirty="0">
                <a:latin typeface="Times New Roman" panose="02020603050405020304" pitchFamily="18" charset="0"/>
                <a:cs typeface="Times New Roman" panose="02020603050405020304" pitchFamily="18" charset="0"/>
              </a:rPr>
              <a:t>Validation</a:t>
            </a:r>
            <a:endParaRPr lang="en-IN" sz="2400"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892949A8-5105-494D-A72E-AD89E1ED811B}"/>
              </a:ext>
            </a:extLst>
          </p:cNvPr>
          <p:cNvSpPr txBox="1"/>
          <p:nvPr/>
        </p:nvSpPr>
        <p:spPr>
          <a:xfrm>
            <a:off x="838200" y="2640763"/>
            <a:ext cx="10580914" cy="2345322"/>
          </a:xfrm>
          <a:prstGeom prst="rect">
            <a:avLst/>
          </a:prstGeom>
          <a:noFill/>
        </p:spPr>
        <p:txBody>
          <a:bodyPr wrap="square">
            <a:spAutoFit/>
          </a:bodyPr>
          <a:lstStyle/>
          <a:p>
            <a:pPr marL="342900" indent="-342900" algn="just">
              <a:lnSpc>
                <a:spcPct val="150000"/>
              </a:lnSpc>
              <a:buFont typeface="Wingdings" panose="05000000000000000000" pitchFamily="2" charset="2"/>
              <a:buChar char="ü"/>
            </a:pPr>
            <a:r>
              <a:rPr lang="en-US" sz="2000" b="0" i="0" u="none" strike="noStrike" baseline="0" dirty="0">
                <a:latin typeface="Times New Roman" panose="02020603050405020304" pitchFamily="18" charset="0"/>
                <a:cs typeface="Times New Roman" panose="02020603050405020304" pitchFamily="18" charset="0"/>
              </a:rPr>
              <a:t>Validation is the </a:t>
            </a:r>
            <a:r>
              <a:rPr lang="en-US" sz="2000" b="1" i="0" u="none" strike="noStrike" baseline="0" dirty="0">
                <a:latin typeface="Times New Roman" panose="02020603050405020304" pitchFamily="18" charset="0"/>
                <a:cs typeface="Times New Roman" panose="02020603050405020304" pitchFamily="18" charset="0"/>
              </a:rPr>
              <a:t>documented act of proving that any procedure, process, equipment, material, activity or system actually leads to the expected result.</a:t>
            </a:r>
          </a:p>
          <a:p>
            <a:pPr marL="342900" indent="-342900" algn="just">
              <a:lnSpc>
                <a:spcPct val="150000"/>
              </a:lnSpc>
              <a:buFont typeface="Wingdings" panose="05000000000000000000" pitchFamily="2" charset="2"/>
              <a:buChar char="ü"/>
            </a:pPr>
            <a:r>
              <a:rPr lang="en-US" sz="2000" b="0" i="0" u="none" strike="noStrike" baseline="0" dirty="0">
                <a:latin typeface="Times New Roman" panose="02020603050405020304" pitchFamily="18" charset="0"/>
                <a:cs typeface="Times New Roman" panose="02020603050405020304" pitchFamily="18" charset="0"/>
              </a:rPr>
              <a:t> “Establish documented evidence which provides a high degree of assurance that a specific process will consistently produce a product meeting its predetermined specifications </a:t>
            </a:r>
            <a:r>
              <a:rPr lang="en-IN" sz="2000" b="0" i="0" u="none" strike="noStrike" baseline="0" dirty="0">
                <a:latin typeface="Times New Roman" panose="02020603050405020304" pitchFamily="18" charset="0"/>
                <a:cs typeface="Times New Roman" panose="02020603050405020304" pitchFamily="18" charset="0"/>
              </a:rPr>
              <a:t>and quality attributes.”</a:t>
            </a:r>
            <a:endParaRPr lang="en-IN" sz="2000" dirty="0">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CA1AC39A-0579-0AD2-41A7-1ED64937A28B}"/>
              </a:ext>
            </a:extLst>
          </p:cNvPr>
          <p:cNvPicPr>
            <a:picLocks noChangeAspect="1"/>
          </p:cNvPicPr>
          <p:nvPr/>
        </p:nvPicPr>
        <p:blipFill rotWithShape="1">
          <a:blip r:embed="rId2">
            <a:extLst>
              <a:ext uri="{28A0092B-C50C-407E-A947-70E740481C1C}">
                <a14:useLocalDpi xmlns:a14="http://schemas.microsoft.com/office/drawing/2010/main" val="0"/>
              </a:ext>
            </a:extLst>
          </a:blip>
          <a:srcRect t="9252" r="335" b="14966"/>
          <a:stretch/>
        </p:blipFill>
        <p:spPr>
          <a:xfrm>
            <a:off x="9279761" y="344795"/>
            <a:ext cx="2447790" cy="1959866"/>
          </a:xfrm>
          <a:prstGeom prst="rect">
            <a:avLst/>
          </a:prstGeom>
        </p:spPr>
      </p:pic>
    </p:spTree>
    <p:extLst>
      <p:ext uri="{BB962C8B-B14F-4D97-AF65-F5344CB8AC3E}">
        <p14:creationId xmlns:p14="http://schemas.microsoft.com/office/powerpoint/2010/main" val="433049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767681B-9AF4-BF93-704B-3B4E9A5BCD2C}"/>
              </a:ext>
            </a:extLst>
          </p:cNvPr>
          <p:cNvSpPr>
            <a:spLocks noGrp="1"/>
          </p:cNvSpPr>
          <p:nvPr>
            <p:ph type="sldNum" sz="quarter" idx="12"/>
          </p:nvPr>
        </p:nvSpPr>
        <p:spPr/>
        <p:txBody>
          <a:bodyPr/>
          <a:lstStyle/>
          <a:p>
            <a:fld id="{EF1605AE-569F-4750-BF17-F2160DAC4612}" type="slidenum">
              <a:rPr lang="en-IN" smtClean="0"/>
              <a:t>9</a:t>
            </a:fld>
            <a:endParaRPr lang="en-IN"/>
          </a:p>
        </p:txBody>
      </p:sp>
      <p:sp>
        <p:nvSpPr>
          <p:cNvPr id="5" name="TextBox 4">
            <a:extLst>
              <a:ext uri="{FF2B5EF4-FFF2-40B4-BE49-F238E27FC236}">
                <a16:creationId xmlns:a16="http://schemas.microsoft.com/office/drawing/2014/main" id="{03BAD23D-3428-16B8-B961-70DD17F5E550}"/>
              </a:ext>
            </a:extLst>
          </p:cNvPr>
          <p:cNvSpPr txBox="1"/>
          <p:nvPr/>
        </p:nvSpPr>
        <p:spPr>
          <a:xfrm>
            <a:off x="866192" y="2179271"/>
            <a:ext cx="10487608" cy="3730317"/>
          </a:xfrm>
          <a:prstGeom prst="rect">
            <a:avLst/>
          </a:prstGeom>
          <a:noFill/>
        </p:spPr>
        <p:txBody>
          <a:bodyPr wrap="square">
            <a:spAutoFit/>
          </a:bodyPr>
          <a:lstStyle/>
          <a:p>
            <a:pPr marL="342900" indent="-342900" algn="just">
              <a:lnSpc>
                <a:spcPct val="150000"/>
              </a:lnSpc>
              <a:buFont typeface="Wingdings" panose="05000000000000000000" pitchFamily="2" charset="2"/>
              <a:buChar char="ü"/>
            </a:pPr>
            <a:r>
              <a:rPr lang="en-US" sz="2000" b="0" i="0" u="none" strike="noStrike" baseline="0" dirty="0">
                <a:latin typeface="Times New Roman" panose="02020603050405020304" pitchFamily="18" charset="0"/>
                <a:cs typeface="Times New Roman" panose="02020603050405020304" pitchFamily="18" charset="0"/>
              </a:rPr>
              <a:t>It is the </a:t>
            </a:r>
            <a:r>
              <a:rPr lang="en-US" sz="2000" b="1" i="0" u="none" strike="noStrike" baseline="0" dirty="0">
                <a:latin typeface="Times New Roman" panose="02020603050405020304" pitchFamily="18" charset="0"/>
                <a:cs typeface="Times New Roman" panose="02020603050405020304" pitchFamily="18" charset="0"/>
              </a:rPr>
              <a:t>action of proving</a:t>
            </a:r>
            <a:r>
              <a:rPr lang="en-US" sz="2000" b="0" i="0" u="none" strike="noStrike" baseline="0" dirty="0">
                <a:latin typeface="Times New Roman" panose="02020603050405020304" pitchFamily="18" charset="0"/>
                <a:cs typeface="Times New Roman" panose="02020603050405020304" pitchFamily="18" charset="0"/>
              </a:rPr>
              <a:t> and </a:t>
            </a:r>
            <a:r>
              <a:rPr lang="en-US" sz="2000" b="1" i="0" u="none" strike="noStrike" baseline="0" dirty="0">
                <a:latin typeface="Times New Roman" panose="02020603050405020304" pitchFamily="18" charset="0"/>
                <a:cs typeface="Times New Roman" panose="02020603050405020304" pitchFamily="18" charset="0"/>
              </a:rPr>
              <a:t>documenting that any premises, systems and equipment are properly installed, and/or work correctly and lead to the expected results</a:t>
            </a:r>
            <a:r>
              <a:rPr lang="en-US" sz="2000" b="0" i="0" u="none" strike="noStrike" baseline="0" dirty="0">
                <a:latin typeface="Times New Roman" panose="02020603050405020304" pitchFamily="18" charset="0"/>
                <a:cs typeface="Times New Roman" panose="02020603050405020304" pitchFamily="18" charset="0"/>
              </a:rPr>
              <a:t>. </a:t>
            </a:r>
          </a:p>
          <a:p>
            <a:pPr marL="342900" indent="-342900" algn="just">
              <a:lnSpc>
                <a:spcPct val="150000"/>
              </a:lnSpc>
              <a:buFont typeface="Wingdings" panose="05000000000000000000" pitchFamily="2" charset="2"/>
              <a:buChar char="ü"/>
            </a:pPr>
            <a:r>
              <a:rPr lang="en-US" sz="2000" b="0" i="0" u="none" strike="noStrike" baseline="0" dirty="0">
                <a:latin typeface="Times New Roman" panose="02020603050405020304" pitchFamily="18" charset="0"/>
                <a:cs typeface="Times New Roman" panose="02020603050405020304" pitchFamily="18" charset="0"/>
              </a:rPr>
              <a:t>Qualification is often a part (the initial stage) of validation, but the individual qualification steps alone do not constitute </a:t>
            </a:r>
            <a:r>
              <a:rPr lang="en-IN" sz="2000" b="0" i="0" u="none" strike="noStrike" baseline="0" dirty="0">
                <a:latin typeface="Times New Roman" panose="02020603050405020304" pitchFamily="18" charset="0"/>
                <a:cs typeface="Times New Roman" panose="02020603050405020304" pitchFamily="18" charset="0"/>
              </a:rPr>
              <a:t>process validation.</a:t>
            </a:r>
          </a:p>
          <a:p>
            <a:pPr marL="342900" indent="-342900" algn="just">
              <a:lnSpc>
                <a:spcPct val="150000"/>
              </a:lnSpc>
              <a:buFont typeface="Wingdings" panose="05000000000000000000" pitchFamily="2" charset="2"/>
              <a:buChar char="ü"/>
            </a:pPr>
            <a:r>
              <a:rPr lang="en-US" sz="2000" b="0" i="0" u="none" strike="noStrike" baseline="0" dirty="0">
                <a:latin typeface="Times New Roman" panose="02020603050405020304" pitchFamily="18" charset="0"/>
                <a:cs typeface="Times New Roman" panose="02020603050405020304" pitchFamily="18" charset="0"/>
              </a:rPr>
              <a:t>The term qualification is normally </a:t>
            </a:r>
            <a:r>
              <a:rPr lang="en-US" sz="2000" b="1" i="0" u="none" strike="noStrike" baseline="0" dirty="0">
                <a:latin typeface="Times New Roman" panose="02020603050405020304" pitchFamily="18" charset="0"/>
                <a:cs typeface="Times New Roman" panose="02020603050405020304" pitchFamily="18" charset="0"/>
              </a:rPr>
              <a:t>used for equipment, utilities and systems, and validation for processes. </a:t>
            </a:r>
          </a:p>
          <a:p>
            <a:pPr marL="342900" indent="-342900" algn="just">
              <a:lnSpc>
                <a:spcPct val="150000"/>
              </a:lnSpc>
              <a:buFont typeface="Wingdings" panose="05000000000000000000" pitchFamily="2" charset="2"/>
              <a:buChar char="ü"/>
            </a:pPr>
            <a:r>
              <a:rPr lang="en-US" sz="2000" b="0" i="0" u="none" strike="noStrike" baseline="0" dirty="0">
                <a:latin typeface="Times New Roman" panose="02020603050405020304" pitchFamily="18" charset="0"/>
                <a:cs typeface="Times New Roman" panose="02020603050405020304" pitchFamily="18" charset="0"/>
              </a:rPr>
              <a:t>In this sense, qualification is part of validation. </a:t>
            </a:r>
          </a:p>
          <a:p>
            <a:pPr marL="342900" indent="-342900" algn="just">
              <a:lnSpc>
                <a:spcPct val="150000"/>
              </a:lnSpc>
              <a:buFont typeface="Wingdings" panose="05000000000000000000" pitchFamily="2" charset="2"/>
              <a:buChar char="ü"/>
            </a:pPr>
            <a:r>
              <a:rPr lang="en-US" sz="2000" b="0" i="0" u="none" strike="noStrike" baseline="0" dirty="0">
                <a:latin typeface="Times New Roman" panose="02020603050405020304" pitchFamily="18" charset="0"/>
                <a:cs typeface="Times New Roman" panose="02020603050405020304" pitchFamily="18" charset="0"/>
              </a:rPr>
              <a:t>Qualification should be completed before process validation is performed.</a:t>
            </a:r>
            <a:endParaRPr lang="en-IN" sz="20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5D66358-E2B3-D832-3C16-B4857C2502F7}"/>
              </a:ext>
            </a:extLst>
          </p:cNvPr>
          <p:cNvSpPr txBox="1"/>
          <p:nvPr/>
        </p:nvSpPr>
        <p:spPr>
          <a:xfrm>
            <a:off x="4905570" y="733570"/>
            <a:ext cx="1915108" cy="579967"/>
          </a:xfrm>
          <a:prstGeom prst="rect">
            <a:avLst/>
          </a:prstGeom>
          <a:solidFill>
            <a:schemeClr val="accent6">
              <a:lumMod val="20000"/>
              <a:lumOff val="80000"/>
            </a:schemeClr>
          </a:solidFill>
        </p:spPr>
        <p:txBody>
          <a:bodyPr wrap="square">
            <a:spAutoFit/>
          </a:bodyPr>
          <a:lstStyle/>
          <a:p>
            <a:pPr algn="ctr">
              <a:lnSpc>
                <a:spcPct val="150000"/>
              </a:lnSpc>
              <a:buClr>
                <a:schemeClr val="tx1"/>
              </a:buClr>
            </a:pPr>
            <a:r>
              <a:rPr lang="en-IN" sz="2400" b="1" dirty="0">
                <a:latin typeface="Times New Roman" panose="02020603050405020304" pitchFamily="18" charset="0"/>
                <a:cs typeface="Times New Roman" panose="02020603050405020304" pitchFamily="18" charset="0"/>
              </a:rPr>
              <a:t>Qualification</a:t>
            </a:r>
          </a:p>
        </p:txBody>
      </p:sp>
      <p:pic>
        <p:nvPicPr>
          <p:cNvPr id="9" name="Picture 8">
            <a:extLst>
              <a:ext uri="{FF2B5EF4-FFF2-40B4-BE49-F238E27FC236}">
                <a16:creationId xmlns:a16="http://schemas.microsoft.com/office/drawing/2014/main" id="{8F999B4B-507F-AACE-52A2-5F8D31F3EA89}"/>
              </a:ext>
            </a:extLst>
          </p:cNvPr>
          <p:cNvPicPr>
            <a:picLocks noChangeAspect="1"/>
          </p:cNvPicPr>
          <p:nvPr/>
        </p:nvPicPr>
        <p:blipFill rotWithShape="1">
          <a:blip r:embed="rId2">
            <a:extLst>
              <a:ext uri="{28A0092B-C50C-407E-A947-70E740481C1C}">
                <a14:useLocalDpi xmlns:a14="http://schemas.microsoft.com/office/drawing/2010/main" val="0"/>
              </a:ext>
            </a:extLst>
          </a:blip>
          <a:srcRect l="20025" t="14222" r="17220" b="10396"/>
          <a:stretch/>
        </p:blipFill>
        <p:spPr>
          <a:xfrm>
            <a:off x="9470572" y="48447"/>
            <a:ext cx="1623526" cy="1950211"/>
          </a:xfrm>
          <a:prstGeom prst="rect">
            <a:avLst/>
          </a:prstGeom>
        </p:spPr>
      </p:pic>
    </p:spTree>
    <p:extLst>
      <p:ext uri="{BB962C8B-B14F-4D97-AF65-F5344CB8AC3E}">
        <p14:creationId xmlns:p14="http://schemas.microsoft.com/office/powerpoint/2010/main" val="11517999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1148</TotalTime>
  <Words>3958</Words>
  <Application>Microsoft Office PowerPoint</Application>
  <PresentationFormat>Widescreen</PresentationFormat>
  <Paragraphs>316</Paragraphs>
  <Slides>47</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6" baseType="lpstr">
      <vt:lpstr>Abadi Extra Light</vt:lpstr>
      <vt:lpstr>Arial</vt:lpstr>
      <vt:lpstr>Calibri</vt:lpstr>
      <vt:lpstr>Calibri Light</vt:lpstr>
      <vt:lpstr>Comic Sans MS</vt:lpstr>
      <vt:lpstr>Times New Roman</vt:lpstr>
      <vt:lpstr>Wingdings</vt: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SHOHEB MANYAR</dc:creator>
  <cp:lastModifiedBy>SHOHEB MANYAR</cp:lastModifiedBy>
  <cp:revision>49</cp:revision>
  <dcterms:created xsi:type="dcterms:W3CDTF">2024-01-01T05:24:07Z</dcterms:created>
  <dcterms:modified xsi:type="dcterms:W3CDTF">2024-02-24T08:00:14Z</dcterms:modified>
</cp:coreProperties>
</file>