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88" r:id="rId2"/>
    <p:sldId id="294" r:id="rId3"/>
    <p:sldId id="289" r:id="rId4"/>
    <p:sldId id="290" r:id="rId5"/>
    <p:sldId id="295" r:id="rId6"/>
    <p:sldId id="268" r:id="rId7"/>
    <p:sldId id="269" r:id="rId8"/>
    <p:sldId id="270" r:id="rId9"/>
    <p:sldId id="291" r:id="rId10"/>
    <p:sldId id="292" r:id="rId11"/>
    <p:sldId id="296" r:id="rId12"/>
    <p:sldId id="293" r:id="rId13"/>
    <p:sldId id="274" r:id="rId14"/>
    <p:sldId id="273" r:id="rId15"/>
    <p:sldId id="308" r:id="rId16"/>
    <p:sldId id="311" r:id="rId17"/>
    <p:sldId id="276" r:id="rId18"/>
    <p:sldId id="275" r:id="rId19"/>
    <p:sldId id="310" r:id="rId20"/>
    <p:sldId id="297" r:id="rId21"/>
    <p:sldId id="307" r:id="rId22"/>
    <p:sldId id="277" r:id="rId23"/>
    <p:sldId id="312" r:id="rId24"/>
    <p:sldId id="298" r:id="rId25"/>
    <p:sldId id="314" r:id="rId26"/>
    <p:sldId id="304" r:id="rId27"/>
    <p:sldId id="305" r:id="rId28"/>
    <p:sldId id="282" r:id="rId29"/>
    <p:sldId id="299" r:id="rId30"/>
    <p:sldId id="300" r:id="rId31"/>
    <p:sldId id="278" r:id="rId32"/>
    <p:sldId id="280" r:id="rId33"/>
    <p:sldId id="301" r:id="rId34"/>
    <p:sldId id="303" r:id="rId35"/>
    <p:sldId id="283" r:id="rId36"/>
    <p:sldId id="284" r:id="rId37"/>
    <p:sldId id="285" r:id="rId38"/>
    <p:sldId id="271" r:id="rId39"/>
    <p:sldId id="306" r:id="rId40"/>
    <p:sldId id="30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C2D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FC0A16-D55E-4007-A0EA-B82509B79C04}" type="datetimeFigureOut">
              <a:rPr lang="en-IN" smtClean="0"/>
              <a:t>24-02-2024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437FED-A4C1-45EE-BB35-4E97F2BC5650}" type="slidenum">
              <a:rPr lang="en-IN" smtClean="0"/>
              <a:t>‹#›</a:t>
            </a:fld>
            <a:endParaRPr lang="en-IN"/>
          </a:p>
        </p:txBody>
      </p:sp>
    </p:spTree>
    <p:extLst>
      <p:ext uri="{BB962C8B-B14F-4D97-AF65-F5344CB8AC3E}">
        <p14:creationId xmlns:p14="http://schemas.microsoft.com/office/powerpoint/2010/main" val="4047172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C20EB-B241-1246-5018-D521D14B11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8287412-E089-6369-A285-87973E2229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075ECADD-6CB9-56FB-6A78-E90FC0599F72}"/>
              </a:ext>
            </a:extLst>
          </p:cNvPr>
          <p:cNvSpPr>
            <a:spLocks noGrp="1"/>
          </p:cNvSpPr>
          <p:nvPr>
            <p:ph type="dt" sz="half" idx="10"/>
          </p:nvPr>
        </p:nvSpPr>
        <p:spPr/>
        <p:txBody>
          <a:bodyPr/>
          <a:lstStyle/>
          <a:p>
            <a:fld id="{07A069EE-8C7A-417A-9B86-0E6E2CEEED65}" type="datetime1">
              <a:rPr lang="en-IN" smtClean="0"/>
              <a:t>24-02-2024</a:t>
            </a:fld>
            <a:endParaRPr lang="en-IN"/>
          </a:p>
        </p:txBody>
      </p:sp>
      <p:sp>
        <p:nvSpPr>
          <p:cNvPr id="5" name="Footer Placeholder 4">
            <a:extLst>
              <a:ext uri="{FF2B5EF4-FFF2-40B4-BE49-F238E27FC236}">
                <a16:creationId xmlns:a16="http://schemas.microsoft.com/office/drawing/2014/main" id="{6AF29960-183D-296A-B1DD-CC55A3072E1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2EC471D-D686-63B3-E43A-8BD1DEDA7571}"/>
              </a:ext>
            </a:extLst>
          </p:cNvPr>
          <p:cNvSpPr>
            <a:spLocks noGrp="1"/>
          </p:cNvSpPr>
          <p:nvPr>
            <p:ph type="sldNum" sz="quarter" idx="12"/>
          </p:nvPr>
        </p:nvSpPr>
        <p:spPr/>
        <p:txBody>
          <a:bodyPr/>
          <a:lstStyle/>
          <a:p>
            <a:fld id="{5DB9F150-B6AE-47C5-96FB-81BBC0EE59D2}" type="slidenum">
              <a:rPr lang="en-IN" smtClean="0"/>
              <a:t>‹#›</a:t>
            </a:fld>
            <a:endParaRPr lang="en-IN"/>
          </a:p>
        </p:txBody>
      </p:sp>
    </p:spTree>
    <p:extLst>
      <p:ext uri="{BB962C8B-B14F-4D97-AF65-F5344CB8AC3E}">
        <p14:creationId xmlns:p14="http://schemas.microsoft.com/office/powerpoint/2010/main" val="2145533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B123B-229C-4CEC-16D7-4EDBCB50311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E2BC804-FCAE-1239-F185-ABF0DF70EE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F2C079E-CF24-0AFF-2C95-5C9F77ED17FF}"/>
              </a:ext>
            </a:extLst>
          </p:cNvPr>
          <p:cNvSpPr>
            <a:spLocks noGrp="1"/>
          </p:cNvSpPr>
          <p:nvPr>
            <p:ph type="dt" sz="half" idx="10"/>
          </p:nvPr>
        </p:nvSpPr>
        <p:spPr/>
        <p:txBody>
          <a:bodyPr/>
          <a:lstStyle/>
          <a:p>
            <a:fld id="{D121C9A1-0FF3-49B7-AE2A-EB5405A2B363}" type="datetime1">
              <a:rPr lang="en-IN" smtClean="0"/>
              <a:t>24-02-2024</a:t>
            </a:fld>
            <a:endParaRPr lang="en-IN"/>
          </a:p>
        </p:txBody>
      </p:sp>
      <p:sp>
        <p:nvSpPr>
          <p:cNvPr id="5" name="Footer Placeholder 4">
            <a:extLst>
              <a:ext uri="{FF2B5EF4-FFF2-40B4-BE49-F238E27FC236}">
                <a16:creationId xmlns:a16="http://schemas.microsoft.com/office/drawing/2014/main" id="{21326423-4E12-8811-9967-5F887999F95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AB5E001-E38F-79E0-D0AD-BE8AB0CE0EDE}"/>
              </a:ext>
            </a:extLst>
          </p:cNvPr>
          <p:cNvSpPr>
            <a:spLocks noGrp="1"/>
          </p:cNvSpPr>
          <p:nvPr>
            <p:ph type="sldNum" sz="quarter" idx="12"/>
          </p:nvPr>
        </p:nvSpPr>
        <p:spPr/>
        <p:txBody>
          <a:bodyPr/>
          <a:lstStyle/>
          <a:p>
            <a:fld id="{5DB9F150-B6AE-47C5-96FB-81BBC0EE59D2}" type="slidenum">
              <a:rPr lang="en-IN" smtClean="0"/>
              <a:t>‹#›</a:t>
            </a:fld>
            <a:endParaRPr lang="en-IN"/>
          </a:p>
        </p:txBody>
      </p:sp>
    </p:spTree>
    <p:extLst>
      <p:ext uri="{BB962C8B-B14F-4D97-AF65-F5344CB8AC3E}">
        <p14:creationId xmlns:p14="http://schemas.microsoft.com/office/powerpoint/2010/main" val="4088382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E4EBD-E154-C123-2AA1-059C8C09E2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868FDD2-7BC0-0A1D-8242-1F8DF9B515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1381EF9-8507-1E99-7D78-E5C2D4F43D30}"/>
              </a:ext>
            </a:extLst>
          </p:cNvPr>
          <p:cNvSpPr>
            <a:spLocks noGrp="1"/>
          </p:cNvSpPr>
          <p:nvPr>
            <p:ph type="dt" sz="half" idx="10"/>
          </p:nvPr>
        </p:nvSpPr>
        <p:spPr/>
        <p:txBody>
          <a:bodyPr/>
          <a:lstStyle/>
          <a:p>
            <a:fld id="{6A6CE390-9893-426F-965D-AC59C9546785}" type="datetime1">
              <a:rPr lang="en-IN" smtClean="0"/>
              <a:t>24-02-2024</a:t>
            </a:fld>
            <a:endParaRPr lang="en-IN"/>
          </a:p>
        </p:txBody>
      </p:sp>
      <p:sp>
        <p:nvSpPr>
          <p:cNvPr id="5" name="Footer Placeholder 4">
            <a:extLst>
              <a:ext uri="{FF2B5EF4-FFF2-40B4-BE49-F238E27FC236}">
                <a16:creationId xmlns:a16="http://schemas.microsoft.com/office/drawing/2014/main" id="{A7A11E75-DFD4-7919-A4F2-B510E054209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4C5B63B-86CD-6E56-F35B-1C5A4BB6D198}"/>
              </a:ext>
            </a:extLst>
          </p:cNvPr>
          <p:cNvSpPr>
            <a:spLocks noGrp="1"/>
          </p:cNvSpPr>
          <p:nvPr>
            <p:ph type="sldNum" sz="quarter" idx="12"/>
          </p:nvPr>
        </p:nvSpPr>
        <p:spPr/>
        <p:txBody>
          <a:bodyPr/>
          <a:lstStyle/>
          <a:p>
            <a:fld id="{5DB9F150-B6AE-47C5-96FB-81BBC0EE59D2}" type="slidenum">
              <a:rPr lang="en-IN" smtClean="0"/>
              <a:t>‹#›</a:t>
            </a:fld>
            <a:endParaRPr lang="en-IN"/>
          </a:p>
        </p:txBody>
      </p:sp>
    </p:spTree>
    <p:extLst>
      <p:ext uri="{BB962C8B-B14F-4D97-AF65-F5344CB8AC3E}">
        <p14:creationId xmlns:p14="http://schemas.microsoft.com/office/powerpoint/2010/main" val="2340164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C70DA-148D-2F18-6836-D0ECC6E8620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9D7D025-FD3C-562A-0C4E-4D0BAD19C9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B39DFFF-D9B7-C907-AA41-D91DC7544561}"/>
              </a:ext>
            </a:extLst>
          </p:cNvPr>
          <p:cNvSpPr>
            <a:spLocks noGrp="1"/>
          </p:cNvSpPr>
          <p:nvPr>
            <p:ph type="dt" sz="half" idx="10"/>
          </p:nvPr>
        </p:nvSpPr>
        <p:spPr/>
        <p:txBody>
          <a:bodyPr/>
          <a:lstStyle/>
          <a:p>
            <a:fld id="{59C9F904-EA49-43D4-B275-1973CCE534A2}" type="datetime1">
              <a:rPr lang="en-IN" smtClean="0"/>
              <a:t>24-02-2024</a:t>
            </a:fld>
            <a:endParaRPr lang="en-IN"/>
          </a:p>
        </p:txBody>
      </p:sp>
      <p:sp>
        <p:nvSpPr>
          <p:cNvPr id="5" name="Footer Placeholder 4">
            <a:extLst>
              <a:ext uri="{FF2B5EF4-FFF2-40B4-BE49-F238E27FC236}">
                <a16:creationId xmlns:a16="http://schemas.microsoft.com/office/drawing/2014/main" id="{523A2DDE-BE35-C83C-7898-09A2A60AEB9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32B5995-C91E-ED08-F846-70A35073D2F5}"/>
              </a:ext>
            </a:extLst>
          </p:cNvPr>
          <p:cNvSpPr>
            <a:spLocks noGrp="1"/>
          </p:cNvSpPr>
          <p:nvPr>
            <p:ph type="sldNum" sz="quarter" idx="12"/>
          </p:nvPr>
        </p:nvSpPr>
        <p:spPr/>
        <p:txBody>
          <a:bodyPr/>
          <a:lstStyle/>
          <a:p>
            <a:fld id="{5DB9F150-B6AE-47C5-96FB-81BBC0EE59D2}" type="slidenum">
              <a:rPr lang="en-IN" smtClean="0"/>
              <a:t>‹#›</a:t>
            </a:fld>
            <a:endParaRPr lang="en-IN"/>
          </a:p>
        </p:txBody>
      </p:sp>
    </p:spTree>
    <p:extLst>
      <p:ext uri="{BB962C8B-B14F-4D97-AF65-F5344CB8AC3E}">
        <p14:creationId xmlns:p14="http://schemas.microsoft.com/office/powerpoint/2010/main" val="1360861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C5AB0-2B3A-AAB9-09DB-C6B776A78A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D0962146-890B-BE79-5949-1311DAE934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6413E2-7ED8-5D29-0210-CAF34A738F50}"/>
              </a:ext>
            </a:extLst>
          </p:cNvPr>
          <p:cNvSpPr>
            <a:spLocks noGrp="1"/>
          </p:cNvSpPr>
          <p:nvPr>
            <p:ph type="dt" sz="half" idx="10"/>
          </p:nvPr>
        </p:nvSpPr>
        <p:spPr/>
        <p:txBody>
          <a:bodyPr/>
          <a:lstStyle/>
          <a:p>
            <a:fld id="{E844B514-68E2-4CA4-9D4D-2CE78BD26C79}" type="datetime1">
              <a:rPr lang="en-IN" smtClean="0"/>
              <a:t>24-02-2024</a:t>
            </a:fld>
            <a:endParaRPr lang="en-IN"/>
          </a:p>
        </p:txBody>
      </p:sp>
      <p:sp>
        <p:nvSpPr>
          <p:cNvPr id="5" name="Footer Placeholder 4">
            <a:extLst>
              <a:ext uri="{FF2B5EF4-FFF2-40B4-BE49-F238E27FC236}">
                <a16:creationId xmlns:a16="http://schemas.microsoft.com/office/drawing/2014/main" id="{F1B1E12A-4D6B-F052-69D9-13D2EF94BEE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807B6DD-57B7-9FC1-FA66-D1B2D9F81E1F}"/>
              </a:ext>
            </a:extLst>
          </p:cNvPr>
          <p:cNvSpPr>
            <a:spLocks noGrp="1"/>
          </p:cNvSpPr>
          <p:nvPr>
            <p:ph type="sldNum" sz="quarter" idx="12"/>
          </p:nvPr>
        </p:nvSpPr>
        <p:spPr/>
        <p:txBody>
          <a:bodyPr/>
          <a:lstStyle/>
          <a:p>
            <a:fld id="{5DB9F150-B6AE-47C5-96FB-81BBC0EE59D2}" type="slidenum">
              <a:rPr lang="en-IN" smtClean="0"/>
              <a:t>‹#›</a:t>
            </a:fld>
            <a:endParaRPr lang="en-IN"/>
          </a:p>
        </p:txBody>
      </p:sp>
    </p:spTree>
    <p:extLst>
      <p:ext uri="{BB962C8B-B14F-4D97-AF65-F5344CB8AC3E}">
        <p14:creationId xmlns:p14="http://schemas.microsoft.com/office/powerpoint/2010/main" val="153234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9C475-0880-13C2-BD49-25D3079F124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D59D870-F428-323D-819F-41E6F67CA6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41717CB0-FF09-BEEC-E115-DF18C3A6BD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995F87BF-6D1D-8781-7A83-49E36CDE4263}"/>
              </a:ext>
            </a:extLst>
          </p:cNvPr>
          <p:cNvSpPr>
            <a:spLocks noGrp="1"/>
          </p:cNvSpPr>
          <p:nvPr>
            <p:ph type="dt" sz="half" idx="10"/>
          </p:nvPr>
        </p:nvSpPr>
        <p:spPr/>
        <p:txBody>
          <a:bodyPr/>
          <a:lstStyle/>
          <a:p>
            <a:fld id="{DE12D084-CBE0-4EE7-A7C2-651FAB4705BB}" type="datetime1">
              <a:rPr lang="en-IN" smtClean="0"/>
              <a:t>24-02-2024</a:t>
            </a:fld>
            <a:endParaRPr lang="en-IN"/>
          </a:p>
        </p:txBody>
      </p:sp>
      <p:sp>
        <p:nvSpPr>
          <p:cNvPr id="6" name="Footer Placeholder 5">
            <a:extLst>
              <a:ext uri="{FF2B5EF4-FFF2-40B4-BE49-F238E27FC236}">
                <a16:creationId xmlns:a16="http://schemas.microsoft.com/office/drawing/2014/main" id="{E439CD14-5711-BD62-4D86-F10F86B2EC0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A512903-3BA1-D11C-D846-4FB80DE691EE}"/>
              </a:ext>
            </a:extLst>
          </p:cNvPr>
          <p:cNvSpPr>
            <a:spLocks noGrp="1"/>
          </p:cNvSpPr>
          <p:nvPr>
            <p:ph type="sldNum" sz="quarter" idx="12"/>
          </p:nvPr>
        </p:nvSpPr>
        <p:spPr/>
        <p:txBody>
          <a:bodyPr/>
          <a:lstStyle/>
          <a:p>
            <a:fld id="{5DB9F150-B6AE-47C5-96FB-81BBC0EE59D2}" type="slidenum">
              <a:rPr lang="en-IN" smtClean="0"/>
              <a:t>‹#›</a:t>
            </a:fld>
            <a:endParaRPr lang="en-IN"/>
          </a:p>
        </p:txBody>
      </p:sp>
    </p:spTree>
    <p:extLst>
      <p:ext uri="{BB962C8B-B14F-4D97-AF65-F5344CB8AC3E}">
        <p14:creationId xmlns:p14="http://schemas.microsoft.com/office/powerpoint/2010/main" val="2551943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3C40-5992-3C22-A1ED-2178A681F163}"/>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AA613B0-7437-78AA-F8E8-86A66F6639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0BF4FB-7E32-BFF0-09B5-01BAA75EAE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968A9CB1-C45C-240F-6C0F-FE4D9F0362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C9DDC3-1355-7E6A-E516-3482338F89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F320EF6-84CB-A711-FDFB-4C8D1B32CE6B}"/>
              </a:ext>
            </a:extLst>
          </p:cNvPr>
          <p:cNvSpPr>
            <a:spLocks noGrp="1"/>
          </p:cNvSpPr>
          <p:nvPr>
            <p:ph type="dt" sz="half" idx="10"/>
          </p:nvPr>
        </p:nvSpPr>
        <p:spPr/>
        <p:txBody>
          <a:bodyPr/>
          <a:lstStyle/>
          <a:p>
            <a:fld id="{5205CE01-413C-460D-A114-CCC5EFF5504F}" type="datetime1">
              <a:rPr lang="en-IN" smtClean="0"/>
              <a:t>24-02-2024</a:t>
            </a:fld>
            <a:endParaRPr lang="en-IN"/>
          </a:p>
        </p:txBody>
      </p:sp>
      <p:sp>
        <p:nvSpPr>
          <p:cNvPr id="8" name="Footer Placeholder 7">
            <a:extLst>
              <a:ext uri="{FF2B5EF4-FFF2-40B4-BE49-F238E27FC236}">
                <a16:creationId xmlns:a16="http://schemas.microsoft.com/office/drawing/2014/main" id="{496ED56D-7C0A-5629-5C74-0BA57D00DCAD}"/>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0CB50CAA-02A5-97D8-17BF-53D27CEE5C3F}"/>
              </a:ext>
            </a:extLst>
          </p:cNvPr>
          <p:cNvSpPr>
            <a:spLocks noGrp="1"/>
          </p:cNvSpPr>
          <p:nvPr>
            <p:ph type="sldNum" sz="quarter" idx="12"/>
          </p:nvPr>
        </p:nvSpPr>
        <p:spPr/>
        <p:txBody>
          <a:bodyPr/>
          <a:lstStyle/>
          <a:p>
            <a:fld id="{5DB9F150-B6AE-47C5-96FB-81BBC0EE59D2}" type="slidenum">
              <a:rPr lang="en-IN" smtClean="0"/>
              <a:t>‹#›</a:t>
            </a:fld>
            <a:endParaRPr lang="en-IN"/>
          </a:p>
        </p:txBody>
      </p:sp>
    </p:spTree>
    <p:extLst>
      <p:ext uri="{BB962C8B-B14F-4D97-AF65-F5344CB8AC3E}">
        <p14:creationId xmlns:p14="http://schemas.microsoft.com/office/powerpoint/2010/main" val="3641200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A4DCB-0367-9B9C-4ED4-51D3A3E6C80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51511F3-757B-FBEF-0207-CD810142E45A}"/>
              </a:ext>
            </a:extLst>
          </p:cNvPr>
          <p:cNvSpPr>
            <a:spLocks noGrp="1"/>
          </p:cNvSpPr>
          <p:nvPr>
            <p:ph type="dt" sz="half" idx="10"/>
          </p:nvPr>
        </p:nvSpPr>
        <p:spPr/>
        <p:txBody>
          <a:bodyPr/>
          <a:lstStyle/>
          <a:p>
            <a:fld id="{5F3AAA2C-E486-4C54-BA49-7CEEE5B8CB8A}" type="datetime1">
              <a:rPr lang="en-IN" smtClean="0"/>
              <a:t>24-02-2024</a:t>
            </a:fld>
            <a:endParaRPr lang="en-IN"/>
          </a:p>
        </p:txBody>
      </p:sp>
      <p:sp>
        <p:nvSpPr>
          <p:cNvPr id="4" name="Footer Placeholder 3">
            <a:extLst>
              <a:ext uri="{FF2B5EF4-FFF2-40B4-BE49-F238E27FC236}">
                <a16:creationId xmlns:a16="http://schemas.microsoft.com/office/drawing/2014/main" id="{46C730AC-2EE7-4D20-D50B-727D439A00B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359B20CE-0A7F-ED55-E7BA-541DECBF313F}"/>
              </a:ext>
            </a:extLst>
          </p:cNvPr>
          <p:cNvSpPr>
            <a:spLocks noGrp="1"/>
          </p:cNvSpPr>
          <p:nvPr>
            <p:ph type="sldNum" sz="quarter" idx="12"/>
          </p:nvPr>
        </p:nvSpPr>
        <p:spPr/>
        <p:txBody>
          <a:bodyPr/>
          <a:lstStyle/>
          <a:p>
            <a:fld id="{5DB9F150-B6AE-47C5-96FB-81BBC0EE59D2}" type="slidenum">
              <a:rPr lang="en-IN" smtClean="0"/>
              <a:t>‹#›</a:t>
            </a:fld>
            <a:endParaRPr lang="en-IN"/>
          </a:p>
        </p:txBody>
      </p:sp>
    </p:spTree>
    <p:extLst>
      <p:ext uri="{BB962C8B-B14F-4D97-AF65-F5344CB8AC3E}">
        <p14:creationId xmlns:p14="http://schemas.microsoft.com/office/powerpoint/2010/main" val="3344864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60786B-2A00-5074-139E-21B22B9BFFC1}"/>
              </a:ext>
            </a:extLst>
          </p:cNvPr>
          <p:cNvSpPr>
            <a:spLocks noGrp="1"/>
          </p:cNvSpPr>
          <p:nvPr>
            <p:ph type="dt" sz="half" idx="10"/>
          </p:nvPr>
        </p:nvSpPr>
        <p:spPr/>
        <p:txBody>
          <a:bodyPr/>
          <a:lstStyle/>
          <a:p>
            <a:fld id="{CE40BBF7-64AF-4E06-A75E-57487AFFDB15}" type="datetime1">
              <a:rPr lang="en-IN" smtClean="0"/>
              <a:t>24-02-2024</a:t>
            </a:fld>
            <a:endParaRPr lang="en-IN"/>
          </a:p>
        </p:txBody>
      </p:sp>
      <p:sp>
        <p:nvSpPr>
          <p:cNvPr id="3" name="Footer Placeholder 2">
            <a:extLst>
              <a:ext uri="{FF2B5EF4-FFF2-40B4-BE49-F238E27FC236}">
                <a16:creationId xmlns:a16="http://schemas.microsoft.com/office/drawing/2014/main" id="{309EFE4B-30C6-D9E8-83CB-C04CF8AF0D28}"/>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FEF3EDB-8713-5364-05C0-F8713C352F37}"/>
              </a:ext>
            </a:extLst>
          </p:cNvPr>
          <p:cNvSpPr>
            <a:spLocks noGrp="1"/>
          </p:cNvSpPr>
          <p:nvPr>
            <p:ph type="sldNum" sz="quarter" idx="12"/>
          </p:nvPr>
        </p:nvSpPr>
        <p:spPr/>
        <p:txBody>
          <a:bodyPr/>
          <a:lstStyle/>
          <a:p>
            <a:fld id="{5DB9F150-B6AE-47C5-96FB-81BBC0EE59D2}" type="slidenum">
              <a:rPr lang="en-IN" smtClean="0"/>
              <a:t>‹#›</a:t>
            </a:fld>
            <a:endParaRPr lang="en-IN"/>
          </a:p>
        </p:txBody>
      </p:sp>
    </p:spTree>
    <p:extLst>
      <p:ext uri="{BB962C8B-B14F-4D97-AF65-F5344CB8AC3E}">
        <p14:creationId xmlns:p14="http://schemas.microsoft.com/office/powerpoint/2010/main" val="939428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43456-FCE0-ADCE-CB85-BF4B61C6C3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8D2D11F4-A47E-AEEB-A847-E17308F5DA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26F0068-AA38-521C-3780-950ECE347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B8840F-24C2-5876-45D9-347AB425DB6E}"/>
              </a:ext>
            </a:extLst>
          </p:cNvPr>
          <p:cNvSpPr>
            <a:spLocks noGrp="1"/>
          </p:cNvSpPr>
          <p:nvPr>
            <p:ph type="dt" sz="half" idx="10"/>
          </p:nvPr>
        </p:nvSpPr>
        <p:spPr/>
        <p:txBody>
          <a:bodyPr/>
          <a:lstStyle/>
          <a:p>
            <a:fld id="{9489D8E7-06AD-4712-9D2A-F27E15137758}" type="datetime1">
              <a:rPr lang="en-IN" smtClean="0"/>
              <a:t>24-02-2024</a:t>
            </a:fld>
            <a:endParaRPr lang="en-IN"/>
          </a:p>
        </p:txBody>
      </p:sp>
      <p:sp>
        <p:nvSpPr>
          <p:cNvPr id="6" name="Footer Placeholder 5">
            <a:extLst>
              <a:ext uri="{FF2B5EF4-FFF2-40B4-BE49-F238E27FC236}">
                <a16:creationId xmlns:a16="http://schemas.microsoft.com/office/drawing/2014/main" id="{E8A7E721-3223-A2BB-9A5C-0FB4E3544C4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2A34058-3EDC-093A-E2DB-086AE7B3CEE4}"/>
              </a:ext>
            </a:extLst>
          </p:cNvPr>
          <p:cNvSpPr>
            <a:spLocks noGrp="1"/>
          </p:cNvSpPr>
          <p:nvPr>
            <p:ph type="sldNum" sz="quarter" idx="12"/>
          </p:nvPr>
        </p:nvSpPr>
        <p:spPr/>
        <p:txBody>
          <a:bodyPr/>
          <a:lstStyle/>
          <a:p>
            <a:fld id="{5DB9F150-B6AE-47C5-96FB-81BBC0EE59D2}" type="slidenum">
              <a:rPr lang="en-IN" smtClean="0"/>
              <a:t>‹#›</a:t>
            </a:fld>
            <a:endParaRPr lang="en-IN"/>
          </a:p>
        </p:txBody>
      </p:sp>
    </p:spTree>
    <p:extLst>
      <p:ext uri="{BB962C8B-B14F-4D97-AF65-F5344CB8AC3E}">
        <p14:creationId xmlns:p14="http://schemas.microsoft.com/office/powerpoint/2010/main" val="38132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58FDA-054A-BD1C-56FE-56AC7E9DE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2423566E-0FF3-59D9-BAA6-B62AA7EA18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31B5D68A-4D69-6D77-D003-ADD3CD6AF9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17A02F-19CB-67FB-ADB6-98B21B2157A0}"/>
              </a:ext>
            </a:extLst>
          </p:cNvPr>
          <p:cNvSpPr>
            <a:spLocks noGrp="1"/>
          </p:cNvSpPr>
          <p:nvPr>
            <p:ph type="dt" sz="half" idx="10"/>
          </p:nvPr>
        </p:nvSpPr>
        <p:spPr/>
        <p:txBody>
          <a:bodyPr/>
          <a:lstStyle/>
          <a:p>
            <a:fld id="{2A63C4F7-EFC2-4EEB-91B6-FC6F9C226925}" type="datetime1">
              <a:rPr lang="en-IN" smtClean="0"/>
              <a:t>24-02-2024</a:t>
            </a:fld>
            <a:endParaRPr lang="en-IN"/>
          </a:p>
        </p:txBody>
      </p:sp>
      <p:sp>
        <p:nvSpPr>
          <p:cNvPr id="6" name="Footer Placeholder 5">
            <a:extLst>
              <a:ext uri="{FF2B5EF4-FFF2-40B4-BE49-F238E27FC236}">
                <a16:creationId xmlns:a16="http://schemas.microsoft.com/office/drawing/2014/main" id="{CF5E636B-FFD8-7CE3-E98E-210E72FA187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CE68D84-4BD3-AF30-2041-FDF4A4F378D3}"/>
              </a:ext>
            </a:extLst>
          </p:cNvPr>
          <p:cNvSpPr>
            <a:spLocks noGrp="1"/>
          </p:cNvSpPr>
          <p:nvPr>
            <p:ph type="sldNum" sz="quarter" idx="12"/>
          </p:nvPr>
        </p:nvSpPr>
        <p:spPr/>
        <p:txBody>
          <a:bodyPr/>
          <a:lstStyle/>
          <a:p>
            <a:fld id="{5DB9F150-B6AE-47C5-96FB-81BBC0EE59D2}" type="slidenum">
              <a:rPr lang="en-IN" smtClean="0"/>
              <a:t>‹#›</a:t>
            </a:fld>
            <a:endParaRPr lang="en-IN"/>
          </a:p>
        </p:txBody>
      </p:sp>
    </p:spTree>
    <p:extLst>
      <p:ext uri="{BB962C8B-B14F-4D97-AF65-F5344CB8AC3E}">
        <p14:creationId xmlns:p14="http://schemas.microsoft.com/office/powerpoint/2010/main" val="296068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E48DE-BBD5-EE4B-8156-A4A279B34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544E274-C746-FC51-26E3-B0263F6976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846F6D1-8507-7712-445F-3B6FA98E91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5A9242-651A-49C9-99DD-A927B7C26047}" type="datetime1">
              <a:rPr lang="en-IN" smtClean="0"/>
              <a:t>24-02-2024</a:t>
            </a:fld>
            <a:endParaRPr lang="en-IN"/>
          </a:p>
        </p:txBody>
      </p:sp>
      <p:sp>
        <p:nvSpPr>
          <p:cNvPr id="5" name="Footer Placeholder 4">
            <a:extLst>
              <a:ext uri="{FF2B5EF4-FFF2-40B4-BE49-F238E27FC236}">
                <a16:creationId xmlns:a16="http://schemas.microsoft.com/office/drawing/2014/main" id="{DABE438D-334F-9DB6-A35B-5521673A0B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9626697C-4380-F6E6-78F2-5E0A9E15D0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9F150-B6AE-47C5-96FB-81BBC0EE59D2}" type="slidenum">
              <a:rPr lang="en-IN" smtClean="0"/>
              <a:t>‹#›</a:t>
            </a:fld>
            <a:endParaRPr lang="en-IN"/>
          </a:p>
        </p:txBody>
      </p:sp>
    </p:spTree>
    <p:extLst>
      <p:ext uri="{BB962C8B-B14F-4D97-AF65-F5344CB8AC3E}">
        <p14:creationId xmlns:p14="http://schemas.microsoft.com/office/powerpoint/2010/main" val="1547766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007689-6EDF-CFAB-33E0-C79BC03C0572}"/>
              </a:ext>
            </a:extLst>
          </p:cNvPr>
          <p:cNvPicPr>
            <a:picLocks noChangeAspect="1"/>
          </p:cNvPicPr>
          <p:nvPr/>
        </p:nvPicPr>
        <p:blipFill rotWithShape="1">
          <a:blip r:embed="rId2"/>
          <a:srcRect l="12092" t="27620" r="32959" b="23129"/>
          <a:stretch/>
        </p:blipFill>
        <p:spPr>
          <a:xfrm>
            <a:off x="2239348" y="1162544"/>
            <a:ext cx="6699380" cy="3377682"/>
          </a:xfrm>
          <a:prstGeom prst="rect">
            <a:avLst/>
          </a:prstGeom>
        </p:spPr>
      </p:pic>
      <p:sp>
        <p:nvSpPr>
          <p:cNvPr id="4" name="TextBox 3">
            <a:extLst>
              <a:ext uri="{FF2B5EF4-FFF2-40B4-BE49-F238E27FC236}">
                <a16:creationId xmlns:a16="http://schemas.microsoft.com/office/drawing/2014/main" id="{E5891E0E-1782-C368-00F3-ABF7350A39C8}"/>
              </a:ext>
            </a:extLst>
          </p:cNvPr>
          <p:cNvSpPr txBox="1"/>
          <p:nvPr/>
        </p:nvSpPr>
        <p:spPr>
          <a:xfrm>
            <a:off x="1576874" y="762434"/>
            <a:ext cx="2258008" cy="400110"/>
          </a:xfrm>
          <a:prstGeom prst="rect">
            <a:avLst/>
          </a:prstGeom>
          <a:noFill/>
        </p:spPr>
        <p:txBody>
          <a:bodyPr wrap="square" rtlCol="0">
            <a:spAutoFit/>
          </a:bodyPr>
          <a:lstStyle/>
          <a:p>
            <a:pPr algn="ctr"/>
            <a:r>
              <a:rPr lang="en-US" sz="2000" b="1" dirty="0">
                <a:latin typeface="Algerian" panose="04020705040A02060702" pitchFamily="82" charset="0"/>
              </a:rPr>
              <a:t>Chapter 4</a:t>
            </a:r>
            <a:endParaRPr lang="en-IN" sz="2000" b="1" dirty="0">
              <a:latin typeface="Algerian" panose="04020705040A02060702" pitchFamily="82" charset="0"/>
            </a:endParaRPr>
          </a:p>
        </p:txBody>
      </p:sp>
      <p:sp>
        <p:nvSpPr>
          <p:cNvPr id="5" name="TextBox 4">
            <a:extLst>
              <a:ext uri="{FF2B5EF4-FFF2-40B4-BE49-F238E27FC236}">
                <a16:creationId xmlns:a16="http://schemas.microsoft.com/office/drawing/2014/main" id="{8570E052-B696-C502-66D6-68F90993460C}"/>
              </a:ext>
            </a:extLst>
          </p:cNvPr>
          <p:cNvSpPr txBox="1"/>
          <p:nvPr/>
        </p:nvSpPr>
        <p:spPr>
          <a:xfrm>
            <a:off x="1030661" y="5910900"/>
            <a:ext cx="9823807"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schemeClr val="tx2">
                    <a:lumMod val="50000"/>
                  </a:schemeClr>
                </a:solidFill>
                <a:latin typeface="Times New Roman" panose="02020603050405020304" pitchFamily="18" charset="0"/>
                <a:cs typeface="Times New Roman" panose="02020603050405020304" pitchFamily="18" charset="0"/>
              </a:rPr>
              <a:t>   H. R. Patel Institute of Pharmaceutical Education and Research, Shirpur</a:t>
            </a:r>
            <a:endParaRPr lang="en-IN"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6" name="Subtitle 2">
            <a:extLst>
              <a:ext uri="{FF2B5EF4-FFF2-40B4-BE49-F238E27FC236}">
                <a16:creationId xmlns:a16="http://schemas.microsoft.com/office/drawing/2014/main" id="{94BF88B8-BCF5-E448-6C8E-8CCF02E9BA48}"/>
              </a:ext>
            </a:extLst>
          </p:cNvPr>
          <p:cNvSpPr txBox="1">
            <a:spLocks/>
          </p:cNvSpPr>
          <p:nvPr/>
        </p:nvSpPr>
        <p:spPr>
          <a:xfrm>
            <a:off x="8058431" y="4206368"/>
            <a:ext cx="4133569" cy="1022053"/>
          </a:xfrm>
          <a:prstGeom prst="rect">
            <a:avLst/>
          </a:prstGeom>
          <a:ln>
            <a:solidFill>
              <a:schemeClr val="bg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n-US" sz="1600" b="1" dirty="0">
                <a:solidFill>
                  <a:schemeClr val="accent1"/>
                </a:solidFill>
                <a:latin typeface="Times New Roman" panose="02020603050405020304" pitchFamily="18" charset="0"/>
                <a:cs typeface="Times New Roman" panose="02020603050405020304" pitchFamily="18" charset="0"/>
              </a:rPr>
              <a:t>Mr. Shoheb S. Manyar</a:t>
            </a:r>
          </a:p>
          <a:p>
            <a:pPr marL="0" indent="0" algn="ctr">
              <a:lnSpc>
                <a:spcPct val="100000"/>
              </a:lnSpc>
              <a:spcBef>
                <a:spcPts val="600"/>
              </a:spcBef>
              <a:buNone/>
            </a:pPr>
            <a:r>
              <a:rPr lang="en-US" sz="1400" b="1" dirty="0">
                <a:solidFill>
                  <a:schemeClr val="accent1"/>
                </a:solidFill>
                <a:latin typeface="Times New Roman" panose="02020603050405020304" pitchFamily="18" charset="0"/>
                <a:cs typeface="Times New Roman" panose="02020603050405020304" pitchFamily="18" charset="0"/>
              </a:rPr>
              <a:t>Assistant Professor</a:t>
            </a:r>
          </a:p>
          <a:p>
            <a:pPr marL="0" indent="0" algn="ctr">
              <a:lnSpc>
                <a:spcPct val="100000"/>
              </a:lnSpc>
              <a:spcBef>
                <a:spcPts val="600"/>
              </a:spcBef>
              <a:buNone/>
            </a:pPr>
            <a:r>
              <a:rPr lang="en-US" sz="1400" b="1" dirty="0">
                <a:solidFill>
                  <a:schemeClr val="accent1"/>
                </a:solidFill>
                <a:latin typeface="Times New Roman" panose="02020603050405020304" pitchFamily="18" charset="0"/>
                <a:cs typeface="Times New Roman" panose="02020603050405020304" pitchFamily="18" charset="0"/>
              </a:rPr>
              <a:t>Department of Pharmaceutical Chemistry</a:t>
            </a:r>
            <a:endParaRPr lang="en-IN" sz="1400" b="1" dirty="0">
              <a:solidFill>
                <a:schemeClr val="accent1"/>
              </a:solidFill>
              <a:latin typeface="Times New Roman" panose="02020603050405020304" pitchFamily="18" charset="0"/>
              <a:cs typeface="Times New Roman" panose="02020603050405020304" pitchFamily="18" charset="0"/>
            </a:endParaRPr>
          </a:p>
        </p:txBody>
      </p:sp>
      <p:sp>
        <p:nvSpPr>
          <p:cNvPr id="2" name="Date Placeholder 1">
            <a:extLst>
              <a:ext uri="{FF2B5EF4-FFF2-40B4-BE49-F238E27FC236}">
                <a16:creationId xmlns:a16="http://schemas.microsoft.com/office/drawing/2014/main" id="{1024E5FD-8CE7-E43B-8220-5D4266B7BB7E}"/>
              </a:ext>
            </a:extLst>
          </p:cNvPr>
          <p:cNvSpPr>
            <a:spLocks noGrp="1"/>
          </p:cNvSpPr>
          <p:nvPr>
            <p:ph type="dt" sz="half" idx="10"/>
          </p:nvPr>
        </p:nvSpPr>
        <p:spPr/>
        <p:txBody>
          <a:bodyPr/>
          <a:lstStyle/>
          <a:p>
            <a:fld id="{511F09FC-94EA-4F99-A870-2A61D10FB9B3}" type="datetime1">
              <a:rPr lang="en-IN" smtClean="0"/>
              <a:t>24-02-2024</a:t>
            </a:fld>
            <a:endParaRPr lang="en-IN"/>
          </a:p>
        </p:txBody>
      </p:sp>
      <p:sp>
        <p:nvSpPr>
          <p:cNvPr id="7" name="Slide Number Placeholder 6">
            <a:extLst>
              <a:ext uri="{FF2B5EF4-FFF2-40B4-BE49-F238E27FC236}">
                <a16:creationId xmlns:a16="http://schemas.microsoft.com/office/drawing/2014/main" id="{C921A51E-EFFC-23B7-D9EB-1B2FE5135C0D}"/>
              </a:ext>
            </a:extLst>
          </p:cNvPr>
          <p:cNvSpPr>
            <a:spLocks noGrp="1"/>
          </p:cNvSpPr>
          <p:nvPr>
            <p:ph type="sldNum" sz="quarter" idx="12"/>
          </p:nvPr>
        </p:nvSpPr>
        <p:spPr/>
        <p:txBody>
          <a:bodyPr/>
          <a:lstStyle/>
          <a:p>
            <a:fld id="{5DB9F150-B6AE-47C5-96FB-81BBC0EE59D2}" type="slidenum">
              <a:rPr lang="en-IN" smtClean="0"/>
              <a:t>1</a:t>
            </a:fld>
            <a:endParaRPr lang="en-IN"/>
          </a:p>
        </p:txBody>
      </p:sp>
    </p:spTree>
    <p:extLst>
      <p:ext uri="{BB962C8B-B14F-4D97-AF65-F5344CB8AC3E}">
        <p14:creationId xmlns:p14="http://schemas.microsoft.com/office/powerpoint/2010/main" val="2394179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19A984-BCE5-5C09-4897-3267CBE7E7E8}"/>
              </a:ext>
            </a:extLst>
          </p:cNvPr>
          <p:cNvSpPr txBox="1"/>
          <p:nvPr/>
        </p:nvSpPr>
        <p:spPr>
          <a:xfrm>
            <a:off x="1184988" y="1122471"/>
            <a:ext cx="9965094" cy="4613058"/>
          </a:xfrm>
          <a:prstGeom prst="rect">
            <a:avLst/>
          </a:prstGeom>
          <a:noFill/>
        </p:spPr>
        <p:txBody>
          <a:bodyPr wrap="square">
            <a:spAutoFit/>
          </a:bodyPr>
          <a:lstStyle/>
          <a:p>
            <a:pPr marL="285750" indent="-285750" algn="just">
              <a:lnSpc>
                <a:spcPct val="150000"/>
              </a:lnSpc>
              <a:buFont typeface="Wingdings" panose="05000000000000000000" pitchFamily="2" charset="2"/>
              <a:buChar char="q"/>
            </a:pPr>
            <a:r>
              <a:rPr lang="en-US" b="1" dirty="0">
                <a:latin typeface="Times New Roman" panose="02020603050405020304" pitchFamily="18" charset="0"/>
                <a:cs typeface="Times New Roman" panose="02020603050405020304" pitchFamily="18" charset="0"/>
              </a:rPr>
              <a:t>Development of experimental design: </a:t>
            </a:r>
          </a:p>
          <a:p>
            <a:pPr marL="742950" lvl="1" indent="-285750" algn="just">
              <a:lnSpc>
                <a:spcPct val="150000"/>
              </a:lnSpc>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Use of Design of Experiment to link CMAs and CPPs to CQAs and get enough information of how these parameters impact </a:t>
            </a:r>
            <a:r>
              <a:rPr lang="en-IN" dirty="0">
                <a:latin typeface="Times New Roman" panose="02020603050405020304" pitchFamily="18" charset="0"/>
                <a:cs typeface="Times New Roman" panose="02020603050405020304" pitchFamily="18" charset="0"/>
              </a:rPr>
              <a:t>quality targeted product profile</a:t>
            </a:r>
            <a:r>
              <a:rPr lang="en-US" dirty="0">
                <a:latin typeface="Times New Roman" panose="02020603050405020304" pitchFamily="18" charset="0"/>
                <a:cs typeface="Times New Roman" panose="02020603050405020304" pitchFamily="18" charset="0"/>
              </a:rPr>
              <a:t>.</a:t>
            </a:r>
          </a:p>
          <a:p>
            <a:pPr marL="742950" lvl="1" indent="-285750" algn="just">
              <a:lnSpc>
                <a:spcPct val="150000"/>
              </a:lnSpc>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Thereafter, a process Design Space should be defined, leading to an end product with desired </a:t>
            </a:r>
            <a:r>
              <a:rPr lang="en-IN" dirty="0">
                <a:latin typeface="Times New Roman" panose="02020603050405020304" pitchFamily="18" charset="0"/>
                <a:cs typeface="Times New Roman" panose="02020603050405020304" pitchFamily="18" charset="0"/>
              </a:rPr>
              <a:t>quality targeted product profile.</a:t>
            </a:r>
            <a:endParaRPr lang="en-US" dirty="0">
              <a:latin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q"/>
            </a:pPr>
            <a:r>
              <a:rPr lang="en-US" b="1" dirty="0">
                <a:latin typeface="Times New Roman" panose="02020603050405020304" pitchFamily="18" charset="0"/>
                <a:cs typeface="Times New Roman" panose="02020603050405020304" pitchFamily="18" charset="0"/>
              </a:rPr>
              <a:t>Control strategy: </a:t>
            </a:r>
          </a:p>
          <a:p>
            <a:pPr lvl="1" algn="just">
              <a:lnSpc>
                <a:spcPct val="150000"/>
              </a:lnSpc>
            </a:pPr>
            <a:r>
              <a:rPr lang="en-US" dirty="0">
                <a:latin typeface="Times New Roman" panose="02020603050405020304" pitchFamily="18" charset="0"/>
                <a:cs typeface="Times New Roman" panose="02020603050405020304" pitchFamily="18" charset="0"/>
              </a:rPr>
              <a:t>Using the enhanced product and process understanding, establish an appropriate control strategy and control the sources of variability from the raw materials and the manufacturing process </a:t>
            </a:r>
          </a:p>
          <a:p>
            <a:pPr marL="285750" indent="-285750" algn="just">
              <a:lnSpc>
                <a:spcPct val="150000"/>
              </a:lnSpc>
              <a:buFont typeface="Wingdings" panose="05000000000000000000" pitchFamily="2" charset="2"/>
              <a:buChar char="q"/>
            </a:pPr>
            <a:r>
              <a:rPr lang="en-US" b="1" dirty="0">
                <a:latin typeface="Times New Roman" panose="02020603050405020304" pitchFamily="18" charset="0"/>
                <a:cs typeface="Times New Roman" panose="02020603050405020304" pitchFamily="18" charset="0"/>
              </a:rPr>
              <a:t>Continuous improvement: </a:t>
            </a:r>
          </a:p>
          <a:p>
            <a:pPr lvl="1" algn="just">
              <a:lnSpc>
                <a:spcPct val="150000"/>
              </a:lnSpc>
            </a:pPr>
            <a:r>
              <a:rPr lang="en-US" dirty="0">
                <a:latin typeface="Times New Roman" panose="02020603050405020304" pitchFamily="18" charset="0"/>
                <a:cs typeface="Times New Roman" panose="02020603050405020304" pitchFamily="18" charset="0"/>
              </a:rPr>
              <a:t>Continually monitor and improve the manufacturing process to assure consistent product quality throughout the product lifecycle</a:t>
            </a:r>
            <a:endParaRPr lang="en-IN" dirty="0">
              <a:latin typeface="Times New Roman" panose="02020603050405020304" pitchFamily="18" charset="0"/>
              <a:cs typeface="Times New Roman" panose="02020603050405020304" pitchFamily="18" charset="0"/>
            </a:endParaRPr>
          </a:p>
        </p:txBody>
      </p:sp>
      <p:sp>
        <p:nvSpPr>
          <p:cNvPr id="2" name="Date Placeholder 1">
            <a:extLst>
              <a:ext uri="{FF2B5EF4-FFF2-40B4-BE49-F238E27FC236}">
                <a16:creationId xmlns:a16="http://schemas.microsoft.com/office/drawing/2014/main" id="{E372D35A-C5DC-CD09-66B7-2E1BB76A67E0}"/>
              </a:ext>
            </a:extLst>
          </p:cNvPr>
          <p:cNvSpPr>
            <a:spLocks noGrp="1"/>
          </p:cNvSpPr>
          <p:nvPr>
            <p:ph type="dt" sz="half" idx="10"/>
          </p:nvPr>
        </p:nvSpPr>
        <p:spPr/>
        <p:txBody>
          <a:bodyPr/>
          <a:lstStyle/>
          <a:p>
            <a:fld id="{5D14E769-22A3-4CFA-A023-F1384D777281}" type="datetime1">
              <a:rPr lang="en-IN" smtClean="0"/>
              <a:t>24-02-2024</a:t>
            </a:fld>
            <a:endParaRPr lang="en-IN"/>
          </a:p>
        </p:txBody>
      </p:sp>
      <p:sp>
        <p:nvSpPr>
          <p:cNvPr id="4" name="Slide Number Placeholder 3">
            <a:extLst>
              <a:ext uri="{FF2B5EF4-FFF2-40B4-BE49-F238E27FC236}">
                <a16:creationId xmlns:a16="http://schemas.microsoft.com/office/drawing/2014/main" id="{DB28D827-CDFA-8B95-261F-329411408E4F}"/>
              </a:ext>
            </a:extLst>
          </p:cNvPr>
          <p:cNvSpPr>
            <a:spLocks noGrp="1"/>
          </p:cNvSpPr>
          <p:nvPr>
            <p:ph type="sldNum" sz="quarter" idx="12"/>
          </p:nvPr>
        </p:nvSpPr>
        <p:spPr/>
        <p:txBody>
          <a:bodyPr/>
          <a:lstStyle/>
          <a:p>
            <a:fld id="{5DB9F150-B6AE-47C5-96FB-81BBC0EE59D2}" type="slidenum">
              <a:rPr lang="en-IN" smtClean="0"/>
              <a:t>10</a:t>
            </a:fld>
            <a:endParaRPr lang="en-IN"/>
          </a:p>
        </p:txBody>
      </p:sp>
    </p:spTree>
    <p:extLst>
      <p:ext uri="{BB962C8B-B14F-4D97-AF65-F5344CB8AC3E}">
        <p14:creationId xmlns:p14="http://schemas.microsoft.com/office/powerpoint/2010/main" val="2212029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1B9145-4D7D-EFDB-C9F5-DEC09DBD3283}"/>
              </a:ext>
            </a:extLst>
          </p:cNvPr>
          <p:cNvSpPr txBox="1"/>
          <p:nvPr/>
        </p:nvSpPr>
        <p:spPr>
          <a:xfrm>
            <a:off x="4504352" y="900899"/>
            <a:ext cx="2596243" cy="400110"/>
          </a:xfrm>
          <a:prstGeom prst="rect">
            <a:avLst/>
          </a:prstGeom>
          <a:solidFill>
            <a:schemeClr val="accent4">
              <a:lumMod val="40000"/>
              <a:lumOff val="60000"/>
            </a:schemeClr>
          </a:solidFill>
        </p:spPr>
        <p:txBody>
          <a:bodyPr wrap="square">
            <a:spAutoFit/>
          </a:bodyPr>
          <a:lstStyle/>
          <a:p>
            <a:pPr algn="ctr"/>
            <a:r>
              <a:rPr lang="en-IN" sz="2000" b="1" dirty="0">
                <a:latin typeface="Times New Roman" panose="02020603050405020304" pitchFamily="18" charset="0"/>
                <a:cs typeface="Times New Roman" panose="02020603050405020304" pitchFamily="18" charset="0"/>
              </a:rPr>
              <a:t>ELEMENTS OF QbD </a:t>
            </a:r>
          </a:p>
        </p:txBody>
      </p:sp>
      <p:sp>
        <p:nvSpPr>
          <p:cNvPr id="6" name="TextBox 5">
            <a:extLst>
              <a:ext uri="{FF2B5EF4-FFF2-40B4-BE49-F238E27FC236}">
                <a16:creationId xmlns:a16="http://schemas.microsoft.com/office/drawing/2014/main" id="{7ED78B5A-8E18-7E83-13E4-9D70B0A0FF70}"/>
              </a:ext>
            </a:extLst>
          </p:cNvPr>
          <p:cNvSpPr txBox="1"/>
          <p:nvPr/>
        </p:nvSpPr>
        <p:spPr>
          <a:xfrm>
            <a:off x="1380931" y="1862831"/>
            <a:ext cx="10412964" cy="2951064"/>
          </a:xfrm>
          <a:prstGeom prst="rect">
            <a:avLst/>
          </a:prstGeom>
          <a:noFill/>
        </p:spPr>
        <p:txBody>
          <a:bodyPr wrap="square">
            <a:spAutoFit/>
          </a:bodyPr>
          <a:lstStyle/>
          <a:p>
            <a:pPr algn="just">
              <a:lnSpc>
                <a:spcPct val="150000"/>
              </a:lnSpc>
            </a:pPr>
            <a:r>
              <a:rPr lang="en-IN" b="1" dirty="0">
                <a:latin typeface="Times New Roman" panose="02020603050405020304" pitchFamily="18" charset="0"/>
                <a:cs typeface="Times New Roman" panose="02020603050405020304" pitchFamily="18" charset="0"/>
              </a:rPr>
              <a:t>There are five elements of QbD </a:t>
            </a:r>
          </a:p>
          <a:p>
            <a:pPr algn="just">
              <a:lnSpc>
                <a:spcPct val="150000"/>
              </a:lnSpc>
            </a:pPr>
            <a:r>
              <a:rPr lang="en-IN" dirty="0">
                <a:latin typeface="Times New Roman" panose="02020603050405020304" pitchFamily="18" charset="0"/>
                <a:cs typeface="Times New Roman" panose="02020603050405020304" pitchFamily="18" charset="0"/>
              </a:rPr>
              <a:t>They are listed below</a:t>
            </a:r>
          </a:p>
          <a:p>
            <a:pPr marL="342900" indent="-342900" algn="just">
              <a:lnSpc>
                <a:spcPct val="150000"/>
              </a:lnSpc>
              <a:buAutoNum type="arabicPeriod"/>
            </a:pPr>
            <a:r>
              <a:rPr lang="en-IN" dirty="0">
                <a:latin typeface="Times New Roman" panose="02020603050405020304" pitchFamily="18" charset="0"/>
                <a:cs typeface="Times New Roman" panose="02020603050405020304" pitchFamily="18" charset="0"/>
              </a:rPr>
              <a:t>Quality Target Product Profile (QTPP) and Define Critical Quality Attributes (CQAs)</a:t>
            </a:r>
          </a:p>
          <a:p>
            <a:pPr marL="342900" indent="-342900" algn="just">
              <a:lnSpc>
                <a:spcPct val="150000"/>
              </a:lnSpc>
              <a:buAutoNum type="arabicPeriod"/>
            </a:pPr>
            <a:r>
              <a:rPr lang="en-IN" dirty="0">
                <a:latin typeface="Times New Roman" panose="02020603050405020304" pitchFamily="18" charset="0"/>
                <a:cs typeface="Times New Roman" panose="02020603050405020304" pitchFamily="18" charset="0"/>
              </a:rPr>
              <a:t>Product Design and identification of critical material attributes (CMAS)</a:t>
            </a:r>
          </a:p>
          <a:p>
            <a:pPr marL="342900" indent="-342900" algn="just">
              <a:lnSpc>
                <a:spcPct val="150000"/>
              </a:lnSpc>
              <a:buAutoNum type="arabicPeriod"/>
            </a:pPr>
            <a:r>
              <a:rPr lang="en-IN" dirty="0">
                <a:latin typeface="Times New Roman" panose="02020603050405020304" pitchFamily="18" charset="0"/>
                <a:cs typeface="Times New Roman" panose="02020603050405020304" pitchFamily="18" charset="0"/>
              </a:rPr>
              <a:t>Link raw material attributes and process parameters to CQAS</a:t>
            </a:r>
          </a:p>
          <a:p>
            <a:pPr marL="342900" indent="-342900" algn="just">
              <a:lnSpc>
                <a:spcPct val="150000"/>
              </a:lnSpc>
              <a:buAutoNum type="arabicPeriod"/>
            </a:pPr>
            <a:r>
              <a:rPr lang="en-IN" dirty="0">
                <a:latin typeface="Times New Roman" panose="02020603050405020304" pitchFamily="18" charset="0"/>
                <a:cs typeface="Times New Roman" panose="02020603050405020304" pitchFamily="18" charset="0"/>
              </a:rPr>
              <a:t>Design and implement a control strategy</a:t>
            </a:r>
          </a:p>
          <a:p>
            <a:pPr marL="342900" indent="-342900" algn="just">
              <a:lnSpc>
                <a:spcPct val="150000"/>
              </a:lnSpc>
              <a:buAutoNum type="arabicPeriod"/>
            </a:pPr>
            <a:r>
              <a:rPr lang="en-IN" dirty="0">
                <a:latin typeface="Times New Roman" panose="02020603050405020304" pitchFamily="18" charset="0"/>
                <a:cs typeface="Times New Roman" panose="02020603050405020304" pitchFamily="18" charset="0"/>
              </a:rPr>
              <a:t>Manage product lifecycle, including continuous improvement</a:t>
            </a:r>
          </a:p>
        </p:txBody>
      </p:sp>
      <p:sp>
        <p:nvSpPr>
          <p:cNvPr id="2" name="Date Placeholder 1">
            <a:extLst>
              <a:ext uri="{FF2B5EF4-FFF2-40B4-BE49-F238E27FC236}">
                <a16:creationId xmlns:a16="http://schemas.microsoft.com/office/drawing/2014/main" id="{F44CF417-9C4D-8108-6927-E69F73AAE64C}"/>
              </a:ext>
            </a:extLst>
          </p:cNvPr>
          <p:cNvSpPr>
            <a:spLocks noGrp="1"/>
          </p:cNvSpPr>
          <p:nvPr>
            <p:ph type="dt" sz="half" idx="10"/>
          </p:nvPr>
        </p:nvSpPr>
        <p:spPr/>
        <p:txBody>
          <a:bodyPr/>
          <a:lstStyle/>
          <a:p>
            <a:fld id="{5E2575C4-B9FE-4CF3-B6C1-0CD146D78B04}" type="datetime1">
              <a:rPr lang="en-IN" smtClean="0"/>
              <a:t>24-02-2024</a:t>
            </a:fld>
            <a:endParaRPr lang="en-IN"/>
          </a:p>
        </p:txBody>
      </p:sp>
      <p:sp>
        <p:nvSpPr>
          <p:cNvPr id="3" name="Slide Number Placeholder 2">
            <a:extLst>
              <a:ext uri="{FF2B5EF4-FFF2-40B4-BE49-F238E27FC236}">
                <a16:creationId xmlns:a16="http://schemas.microsoft.com/office/drawing/2014/main" id="{7C402502-E5F1-A87C-4426-A835A0E724EA}"/>
              </a:ext>
            </a:extLst>
          </p:cNvPr>
          <p:cNvSpPr>
            <a:spLocks noGrp="1"/>
          </p:cNvSpPr>
          <p:nvPr>
            <p:ph type="sldNum" sz="quarter" idx="12"/>
          </p:nvPr>
        </p:nvSpPr>
        <p:spPr/>
        <p:txBody>
          <a:bodyPr/>
          <a:lstStyle/>
          <a:p>
            <a:fld id="{5DB9F150-B6AE-47C5-96FB-81BBC0EE59D2}" type="slidenum">
              <a:rPr lang="en-IN" smtClean="0"/>
              <a:t>11</a:t>
            </a:fld>
            <a:endParaRPr lang="en-IN"/>
          </a:p>
        </p:txBody>
      </p:sp>
    </p:spTree>
    <p:extLst>
      <p:ext uri="{BB962C8B-B14F-4D97-AF65-F5344CB8AC3E}">
        <p14:creationId xmlns:p14="http://schemas.microsoft.com/office/powerpoint/2010/main" val="3732918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221CE6-8D0E-2FF9-2B5A-AE424BB0F05B}"/>
              </a:ext>
            </a:extLst>
          </p:cNvPr>
          <p:cNvSpPr txBox="1"/>
          <p:nvPr/>
        </p:nvSpPr>
        <p:spPr>
          <a:xfrm>
            <a:off x="1548880" y="1742420"/>
            <a:ext cx="10011747" cy="4613058"/>
          </a:xfrm>
          <a:prstGeom prst="rect">
            <a:avLst/>
          </a:prstGeom>
          <a:noFill/>
        </p:spPr>
        <p:txBody>
          <a:bodyPr wrap="square">
            <a:spAutoFit/>
          </a:bodyPr>
          <a:lstStyle/>
          <a:p>
            <a:pPr marL="285750" indent="-285750" algn="just">
              <a:lnSpc>
                <a:spcPct val="150000"/>
              </a:lnSpc>
              <a:buFont typeface="Wingdings" panose="05000000000000000000" pitchFamily="2" charset="2"/>
              <a:buChar char="q"/>
            </a:pPr>
            <a:r>
              <a:rPr lang="en-IN" dirty="0">
                <a:latin typeface="Times New Roman" panose="02020603050405020304" pitchFamily="18" charset="0"/>
                <a:cs typeface="Times New Roman" panose="02020603050405020304" pitchFamily="18" charset="0"/>
              </a:rPr>
              <a:t>It is defined as a summary of the quality characteristics of a drug product ideally to be achieved to ensure the desired quality, taking into account the safety and efficacy of the drug product. </a:t>
            </a:r>
          </a:p>
          <a:p>
            <a:pPr marL="285750" indent="-285750" algn="just">
              <a:lnSpc>
                <a:spcPct val="150000"/>
              </a:lnSpc>
              <a:buFont typeface="Wingdings" panose="05000000000000000000" pitchFamily="2" charset="2"/>
              <a:buChar char="q"/>
            </a:pPr>
            <a:r>
              <a:rPr lang="en-IN" dirty="0">
                <a:latin typeface="Times New Roman" panose="02020603050405020304" pitchFamily="18" charset="0"/>
                <a:cs typeface="Times New Roman" panose="02020603050405020304" pitchFamily="18" charset="0"/>
              </a:rPr>
              <a:t>The quality target product profile forms the basis of design for the development of the product.</a:t>
            </a:r>
          </a:p>
          <a:p>
            <a:pPr marL="285750" indent="-285750" algn="just">
              <a:lnSpc>
                <a:spcPct val="150000"/>
              </a:lnSpc>
              <a:buFont typeface="Wingdings" panose="05000000000000000000" pitchFamily="2" charset="2"/>
              <a:buChar char="v"/>
            </a:pPr>
            <a:r>
              <a:rPr lang="en-IN" b="1" dirty="0">
                <a:latin typeface="Times New Roman" panose="02020603050405020304" pitchFamily="18" charset="0"/>
                <a:cs typeface="Times New Roman" panose="02020603050405020304" pitchFamily="18" charset="0"/>
              </a:rPr>
              <a:t>Considerations for the quality target product profile could include:</a:t>
            </a:r>
          </a:p>
          <a:p>
            <a:pPr marL="285750" indent="-285750" algn="just">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Intended use in a clinical setting, route of administration, dosage form, delivery systems </a:t>
            </a:r>
          </a:p>
          <a:p>
            <a:pPr marL="285750" indent="-285750" algn="just">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Dosage strength(s)</a:t>
            </a:r>
          </a:p>
          <a:p>
            <a:pPr marL="285750" indent="-285750" algn="just">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Container closure system</a:t>
            </a:r>
          </a:p>
          <a:p>
            <a:pPr marL="285750" indent="-285750" algn="just">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Therapeutic moiety release or delivery and attributes affecting pharmacokinetic characteristics (e.g. dissolution) </a:t>
            </a:r>
          </a:p>
          <a:p>
            <a:pPr marL="285750" indent="-285750" algn="just">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Drug product quality criteria (e.g. sterility, purity, stability and drug release) appropriate for the intended marketed product</a:t>
            </a:r>
          </a:p>
        </p:txBody>
      </p:sp>
      <p:sp>
        <p:nvSpPr>
          <p:cNvPr id="5" name="TextBox 4">
            <a:extLst>
              <a:ext uri="{FF2B5EF4-FFF2-40B4-BE49-F238E27FC236}">
                <a16:creationId xmlns:a16="http://schemas.microsoft.com/office/drawing/2014/main" id="{D287DD76-FE26-2AAD-27B5-354A85C08ED9}"/>
              </a:ext>
            </a:extLst>
          </p:cNvPr>
          <p:cNvSpPr txBox="1"/>
          <p:nvPr/>
        </p:nvSpPr>
        <p:spPr>
          <a:xfrm>
            <a:off x="3888531" y="902350"/>
            <a:ext cx="4882243" cy="400110"/>
          </a:xfrm>
          <a:prstGeom prst="rect">
            <a:avLst/>
          </a:prstGeom>
          <a:solidFill>
            <a:schemeClr val="accent6">
              <a:lumMod val="40000"/>
              <a:lumOff val="60000"/>
            </a:schemeClr>
          </a:solidFill>
        </p:spPr>
        <p:txBody>
          <a:bodyPr wrap="square">
            <a:spAutoFit/>
          </a:bodyPr>
          <a:lstStyle/>
          <a:p>
            <a:pPr algn="ctr"/>
            <a:r>
              <a:rPr lang="en-IN" sz="2000" b="1" dirty="0">
                <a:latin typeface="Times New Roman" panose="02020603050405020304" pitchFamily="18" charset="0"/>
                <a:cs typeface="Times New Roman" panose="02020603050405020304" pitchFamily="18" charset="0"/>
              </a:rPr>
              <a:t>1. Quality Target Product Profile (QTPP)</a:t>
            </a:r>
          </a:p>
        </p:txBody>
      </p:sp>
      <p:sp>
        <p:nvSpPr>
          <p:cNvPr id="2" name="Date Placeholder 1">
            <a:extLst>
              <a:ext uri="{FF2B5EF4-FFF2-40B4-BE49-F238E27FC236}">
                <a16:creationId xmlns:a16="http://schemas.microsoft.com/office/drawing/2014/main" id="{8FC87AFE-CAC7-2208-A4D7-73B8731ED50C}"/>
              </a:ext>
            </a:extLst>
          </p:cNvPr>
          <p:cNvSpPr>
            <a:spLocks noGrp="1"/>
          </p:cNvSpPr>
          <p:nvPr>
            <p:ph type="dt" sz="half" idx="10"/>
          </p:nvPr>
        </p:nvSpPr>
        <p:spPr/>
        <p:txBody>
          <a:bodyPr/>
          <a:lstStyle/>
          <a:p>
            <a:fld id="{E3DD748A-8689-4BD4-98AB-FA3395E711F1}" type="datetime1">
              <a:rPr lang="en-IN" smtClean="0"/>
              <a:t>24-02-2024</a:t>
            </a:fld>
            <a:endParaRPr lang="en-IN"/>
          </a:p>
        </p:txBody>
      </p:sp>
      <p:sp>
        <p:nvSpPr>
          <p:cNvPr id="4" name="Slide Number Placeholder 3">
            <a:extLst>
              <a:ext uri="{FF2B5EF4-FFF2-40B4-BE49-F238E27FC236}">
                <a16:creationId xmlns:a16="http://schemas.microsoft.com/office/drawing/2014/main" id="{F9CEE5C3-523B-8A8E-8A68-2A56A921E653}"/>
              </a:ext>
            </a:extLst>
          </p:cNvPr>
          <p:cNvSpPr>
            <a:spLocks noGrp="1"/>
          </p:cNvSpPr>
          <p:nvPr>
            <p:ph type="sldNum" sz="quarter" idx="12"/>
          </p:nvPr>
        </p:nvSpPr>
        <p:spPr/>
        <p:txBody>
          <a:bodyPr/>
          <a:lstStyle/>
          <a:p>
            <a:fld id="{5DB9F150-B6AE-47C5-96FB-81BBC0EE59D2}" type="slidenum">
              <a:rPr lang="en-IN" smtClean="0"/>
              <a:t>12</a:t>
            </a:fld>
            <a:endParaRPr lang="en-IN"/>
          </a:p>
        </p:txBody>
      </p:sp>
    </p:spTree>
    <p:extLst>
      <p:ext uri="{BB962C8B-B14F-4D97-AF65-F5344CB8AC3E}">
        <p14:creationId xmlns:p14="http://schemas.microsoft.com/office/powerpoint/2010/main" val="53296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9FE8C8-4790-4A5B-7B2E-7FE50523B959}"/>
              </a:ext>
            </a:extLst>
          </p:cNvPr>
          <p:cNvPicPr>
            <a:picLocks noChangeAspect="1"/>
          </p:cNvPicPr>
          <p:nvPr/>
        </p:nvPicPr>
        <p:blipFill rotWithShape="1">
          <a:blip r:embed="rId2"/>
          <a:srcRect l="20587" t="24354" r="43903" b="29252"/>
          <a:stretch/>
        </p:blipFill>
        <p:spPr>
          <a:xfrm>
            <a:off x="2205134" y="569550"/>
            <a:ext cx="7781731" cy="5718899"/>
          </a:xfrm>
          <a:prstGeom prst="rect">
            <a:avLst/>
          </a:prstGeom>
        </p:spPr>
      </p:pic>
      <p:sp>
        <p:nvSpPr>
          <p:cNvPr id="2" name="Date Placeholder 1">
            <a:extLst>
              <a:ext uri="{FF2B5EF4-FFF2-40B4-BE49-F238E27FC236}">
                <a16:creationId xmlns:a16="http://schemas.microsoft.com/office/drawing/2014/main" id="{47740BA4-F544-9EF5-C61F-D9D495EC8B54}"/>
              </a:ext>
            </a:extLst>
          </p:cNvPr>
          <p:cNvSpPr>
            <a:spLocks noGrp="1"/>
          </p:cNvSpPr>
          <p:nvPr>
            <p:ph type="dt" sz="half" idx="10"/>
          </p:nvPr>
        </p:nvSpPr>
        <p:spPr/>
        <p:txBody>
          <a:bodyPr/>
          <a:lstStyle/>
          <a:p>
            <a:fld id="{79B2CFA0-1A80-473A-AF7A-B2B7CE1A7B46}" type="datetime1">
              <a:rPr lang="en-IN" smtClean="0"/>
              <a:t>24-02-2024</a:t>
            </a:fld>
            <a:endParaRPr lang="en-IN"/>
          </a:p>
        </p:txBody>
      </p:sp>
      <p:sp>
        <p:nvSpPr>
          <p:cNvPr id="4" name="Slide Number Placeholder 3">
            <a:extLst>
              <a:ext uri="{FF2B5EF4-FFF2-40B4-BE49-F238E27FC236}">
                <a16:creationId xmlns:a16="http://schemas.microsoft.com/office/drawing/2014/main" id="{220B1C01-8DC4-B534-6E48-488E438E9E44}"/>
              </a:ext>
            </a:extLst>
          </p:cNvPr>
          <p:cNvSpPr>
            <a:spLocks noGrp="1"/>
          </p:cNvSpPr>
          <p:nvPr>
            <p:ph type="sldNum" sz="quarter" idx="12"/>
          </p:nvPr>
        </p:nvSpPr>
        <p:spPr/>
        <p:txBody>
          <a:bodyPr/>
          <a:lstStyle/>
          <a:p>
            <a:fld id="{5DB9F150-B6AE-47C5-96FB-81BBC0EE59D2}" type="slidenum">
              <a:rPr lang="en-IN" smtClean="0"/>
              <a:t>13</a:t>
            </a:fld>
            <a:endParaRPr lang="en-IN"/>
          </a:p>
        </p:txBody>
      </p:sp>
    </p:spTree>
    <p:extLst>
      <p:ext uri="{BB962C8B-B14F-4D97-AF65-F5344CB8AC3E}">
        <p14:creationId xmlns:p14="http://schemas.microsoft.com/office/powerpoint/2010/main" val="2612691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289237-77A1-A211-904F-76C3FDCF8AD5}"/>
              </a:ext>
            </a:extLst>
          </p:cNvPr>
          <p:cNvPicPr>
            <a:picLocks noChangeAspect="1"/>
          </p:cNvPicPr>
          <p:nvPr/>
        </p:nvPicPr>
        <p:blipFill rotWithShape="1">
          <a:blip r:embed="rId2"/>
          <a:srcRect l="18979" t="22858" r="43444" b="26258"/>
          <a:stretch/>
        </p:blipFill>
        <p:spPr>
          <a:xfrm>
            <a:off x="2335763" y="765108"/>
            <a:ext cx="7520474" cy="5728427"/>
          </a:xfrm>
          <a:prstGeom prst="rect">
            <a:avLst/>
          </a:prstGeom>
        </p:spPr>
      </p:pic>
      <p:sp>
        <p:nvSpPr>
          <p:cNvPr id="2" name="Date Placeholder 1">
            <a:extLst>
              <a:ext uri="{FF2B5EF4-FFF2-40B4-BE49-F238E27FC236}">
                <a16:creationId xmlns:a16="http://schemas.microsoft.com/office/drawing/2014/main" id="{BB39DA47-A56B-73BB-70BB-8837E9948850}"/>
              </a:ext>
            </a:extLst>
          </p:cNvPr>
          <p:cNvSpPr>
            <a:spLocks noGrp="1"/>
          </p:cNvSpPr>
          <p:nvPr>
            <p:ph type="dt" sz="half" idx="10"/>
          </p:nvPr>
        </p:nvSpPr>
        <p:spPr/>
        <p:txBody>
          <a:bodyPr/>
          <a:lstStyle/>
          <a:p>
            <a:fld id="{AF9AF5B3-C616-42E3-AC3E-E72CB2B0CD83}" type="datetime1">
              <a:rPr lang="en-IN" smtClean="0"/>
              <a:t>24-02-2024</a:t>
            </a:fld>
            <a:endParaRPr lang="en-IN"/>
          </a:p>
        </p:txBody>
      </p:sp>
      <p:sp>
        <p:nvSpPr>
          <p:cNvPr id="4" name="Slide Number Placeholder 3">
            <a:extLst>
              <a:ext uri="{FF2B5EF4-FFF2-40B4-BE49-F238E27FC236}">
                <a16:creationId xmlns:a16="http://schemas.microsoft.com/office/drawing/2014/main" id="{6D348645-950E-3503-BDE5-82CA47B15F18}"/>
              </a:ext>
            </a:extLst>
          </p:cNvPr>
          <p:cNvSpPr>
            <a:spLocks noGrp="1"/>
          </p:cNvSpPr>
          <p:nvPr>
            <p:ph type="sldNum" sz="quarter" idx="12"/>
          </p:nvPr>
        </p:nvSpPr>
        <p:spPr/>
        <p:txBody>
          <a:bodyPr/>
          <a:lstStyle/>
          <a:p>
            <a:fld id="{5DB9F150-B6AE-47C5-96FB-81BBC0EE59D2}" type="slidenum">
              <a:rPr lang="en-IN" smtClean="0"/>
              <a:t>14</a:t>
            </a:fld>
            <a:endParaRPr lang="en-IN"/>
          </a:p>
        </p:txBody>
      </p:sp>
    </p:spTree>
    <p:extLst>
      <p:ext uri="{BB962C8B-B14F-4D97-AF65-F5344CB8AC3E}">
        <p14:creationId xmlns:p14="http://schemas.microsoft.com/office/powerpoint/2010/main" val="570473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8910E5-2A5F-E244-96D4-137A25FF438C}"/>
              </a:ext>
            </a:extLst>
          </p:cNvPr>
          <p:cNvSpPr>
            <a:spLocks noGrp="1"/>
          </p:cNvSpPr>
          <p:nvPr>
            <p:ph type="dt" sz="half" idx="10"/>
          </p:nvPr>
        </p:nvSpPr>
        <p:spPr/>
        <p:txBody>
          <a:bodyPr/>
          <a:lstStyle/>
          <a:p>
            <a:fld id="{CE40BBF7-64AF-4E06-A75E-57487AFFDB15}" type="datetime1">
              <a:rPr lang="en-IN" smtClean="0"/>
              <a:t>24-02-2024</a:t>
            </a:fld>
            <a:endParaRPr lang="en-IN"/>
          </a:p>
        </p:txBody>
      </p:sp>
      <p:sp>
        <p:nvSpPr>
          <p:cNvPr id="3" name="Slide Number Placeholder 2">
            <a:extLst>
              <a:ext uri="{FF2B5EF4-FFF2-40B4-BE49-F238E27FC236}">
                <a16:creationId xmlns:a16="http://schemas.microsoft.com/office/drawing/2014/main" id="{E5870890-BC2A-8162-8745-4E3F4095BE2A}"/>
              </a:ext>
            </a:extLst>
          </p:cNvPr>
          <p:cNvSpPr>
            <a:spLocks noGrp="1"/>
          </p:cNvSpPr>
          <p:nvPr>
            <p:ph type="sldNum" sz="quarter" idx="12"/>
          </p:nvPr>
        </p:nvSpPr>
        <p:spPr/>
        <p:txBody>
          <a:bodyPr/>
          <a:lstStyle/>
          <a:p>
            <a:fld id="{5DB9F150-B6AE-47C5-96FB-81BBC0EE59D2}" type="slidenum">
              <a:rPr lang="en-IN" smtClean="0"/>
              <a:t>15</a:t>
            </a:fld>
            <a:endParaRPr lang="en-IN"/>
          </a:p>
        </p:txBody>
      </p:sp>
      <p:pic>
        <p:nvPicPr>
          <p:cNvPr id="5" name="Picture 4">
            <a:extLst>
              <a:ext uri="{FF2B5EF4-FFF2-40B4-BE49-F238E27FC236}">
                <a16:creationId xmlns:a16="http://schemas.microsoft.com/office/drawing/2014/main" id="{58E52615-0576-B52E-F835-8975A7CD29D1}"/>
              </a:ext>
            </a:extLst>
          </p:cNvPr>
          <p:cNvPicPr>
            <a:picLocks noChangeAspect="1"/>
          </p:cNvPicPr>
          <p:nvPr/>
        </p:nvPicPr>
        <p:blipFill rotWithShape="1">
          <a:blip r:embed="rId2"/>
          <a:srcRect l="35127" t="25442" r="18572" b="11021"/>
          <a:stretch/>
        </p:blipFill>
        <p:spPr>
          <a:xfrm>
            <a:off x="2080727" y="533672"/>
            <a:ext cx="7501812" cy="5790655"/>
          </a:xfrm>
          <a:prstGeom prst="rect">
            <a:avLst/>
          </a:prstGeom>
          <a:ln>
            <a:solidFill>
              <a:schemeClr val="accent1"/>
            </a:solidFill>
          </a:ln>
        </p:spPr>
      </p:pic>
    </p:spTree>
    <p:extLst>
      <p:ext uri="{BB962C8B-B14F-4D97-AF65-F5344CB8AC3E}">
        <p14:creationId xmlns:p14="http://schemas.microsoft.com/office/powerpoint/2010/main" val="2122738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78972E-DA11-B9A6-77E9-9E5B61CC94EB}"/>
              </a:ext>
            </a:extLst>
          </p:cNvPr>
          <p:cNvSpPr>
            <a:spLocks noGrp="1"/>
          </p:cNvSpPr>
          <p:nvPr>
            <p:ph type="dt" sz="half" idx="10"/>
          </p:nvPr>
        </p:nvSpPr>
        <p:spPr/>
        <p:txBody>
          <a:bodyPr/>
          <a:lstStyle/>
          <a:p>
            <a:fld id="{CE40BBF7-64AF-4E06-A75E-57487AFFDB15}" type="datetime1">
              <a:rPr lang="en-IN" smtClean="0"/>
              <a:t>24-02-2024</a:t>
            </a:fld>
            <a:endParaRPr lang="en-IN"/>
          </a:p>
        </p:txBody>
      </p:sp>
      <p:sp>
        <p:nvSpPr>
          <p:cNvPr id="3" name="Slide Number Placeholder 2">
            <a:extLst>
              <a:ext uri="{FF2B5EF4-FFF2-40B4-BE49-F238E27FC236}">
                <a16:creationId xmlns:a16="http://schemas.microsoft.com/office/drawing/2014/main" id="{7B36D30D-67EB-2C19-626D-02FC3C781E20}"/>
              </a:ext>
            </a:extLst>
          </p:cNvPr>
          <p:cNvSpPr>
            <a:spLocks noGrp="1"/>
          </p:cNvSpPr>
          <p:nvPr>
            <p:ph type="sldNum" sz="quarter" idx="12"/>
          </p:nvPr>
        </p:nvSpPr>
        <p:spPr/>
        <p:txBody>
          <a:bodyPr/>
          <a:lstStyle/>
          <a:p>
            <a:fld id="{5DB9F150-B6AE-47C5-96FB-81BBC0EE59D2}" type="slidenum">
              <a:rPr lang="en-IN" smtClean="0"/>
              <a:t>16</a:t>
            </a:fld>
            <a:endParaRPr lang="en-IN"/>
          </a:p>
        </p:txBody>
      </p:sp>
      <p:pic>
        <p:nvPicPr>
          <p:cNvPr id="5" name="Picture 4">
            <a:extLst>
              <a:ext uri="{FF2B5EF4-FFF2-40B4-BE49-F238E27FC236}">
                <a16:creationId xmlns:a16="http://schemas.microsoft.com/office/drawing/2014/main" id="{552D843F-9F0C-80B9-2622-4184BD8FC3E1}"/>
              </a:ext>
            </a:extLst>
          </p:cNvPr>
          <p:cNvPicPr>
            <a:picLocks noChangeAspect="1"/>
          </p:cNvPicPr>
          <p:nvPr/>
        </p:nvPicPr>
        <p:blipFill rotWithShape="1">
          <a:blip r:embed="rId2"/>
          <a:srcRect l="33980" t="16598" r="15663" b="16326"/>
          <a:stretch/>
        </p:blipFill>
        <p:spPr>
          <a:xfrm>
            <a:off x="2295331" y="449066"/>
            <a:ext cx="7644812" cy="5727800"/>
          </a:xfrm>
          <a:prstGeom prst="rect">
            <a:avLst/>
          </a:prstGeom>
          <a:ln>
            <a:solidFill>
              <a:schemeClr val="tx1"/>
            </a:solidFill>
          </a:ln>
        </p:spPr>
      </p:pic>
    </p:spTree>
    <p:extLst>
      <p:ext uri="{BB962C8B-B14F-4D97-AF65-F5344CB8AC3E}">
        <p14:creationId xmlns:p14="http://schemas.microsoft.com/office/powerpoint/2010/main" val="3263858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2B6B1F-62DE-9F37-C7A8-D274696E608F}"/>
              </a:ext>
            </a:extLst>
          </p:cNvPr>
          <p:cNvPicPr>
            <a:picLocks noChangeAspect="1"/>
          </p:cNvPicPr>
          <p:nvPr/>
        </p:nvPicPr>
        <p:blipFill rotWithShape="1">
          <a:blip r:embed="rId2"/>
          <a:srcRect l="19439" t="23401" r="43597" b="32109"/>
          <a:stretch/>
        </p:blipFill>
        <p:spPr>
          <a:xfrm>
            <a:off x="2917278" y="313240"/>
            <a:ext cx="6713101" cy="4544896"/>
          </a:xfrm>
          <a:prstGeom prst="rect">
            <a:avLst/>
          </a:prstGeom>
        </p:spPr>
      </p:pic>
      <p:sp>
        <p:nvSpPr>
          <p:cNvPr id="4" name="TextBox 3">
            <a:extLst>
              <a:ext uri="{FF2B5EF4-FFF2-40B4-BE49-F238E27FC236}">
                <a16:creationId xmlns:a16="http://schemas.microsoft.com/office/drawing/2014/main" id="{720CA08C-6824-5A06-1558-A4E9F753EF38}"/>
              </a:ext>
            </a:extLst>
          </p:cNvPr>
          <p:cNvSpPr txBox="1"/>
          <p:nvPr/>
        </p:nvSpPr>
        <p:spPr>
          <a:xfrm>
            <a:off x="1073020" y="5035230"/>
            <a:ext cx="10580913" cy="1289071"/>
          </a:xfrm>
          <a:prstGeom prst="rect">
            <a:avLst/>
          </a:prstGeom>
          <a:noFill/>
        </p:spPr>
        <p:txBody>
          <a:bodyPr wrap="square">
            <a:spAutoFit/>
          </a:bodyPr>
          <a:lstStyle/>
          <a:p>
            <a:pPr algn="just">
              <a:lnSpc>
                <a:spcPct val="150000"/>
              </a:lnSpc>
            </a:pPr>
            <a:r>
              <a:rPr lang="en-IN" dirty="0">
                <a:latin typeface="Times New Roman" panose="02020603050405020304" pitchFamily="18" charset="0"/>
                <a:cs typeface="Times New Roman" panose="02020603050405020304" pitchFamily="18" charset="0"/>
              </a:rPr>
              <a:t>CMA includes binders, disintegrants, fillers (diluents), lubricants, glidants (flow enhancers), compression aids, colors, sweeteners, preservatives, suspending/dispersing agents, pH modifier/buffers, tonicity agents, film formers/coatings, flavors, and printing inks. </a:t>
            </a:r>
          </a:p>
        </p:txBody>
      </p:sp>
      <p:sp>
        <p:nvSpPr>
          <p:cNvPr id="2" name="Date Placeholder 1">
            <a:extLst>
              <a:ext uri="{FF2B5EF4-FFF2-40B4-BE49-F238E27FC236}">
                <a16:creationId xmlns:a16="http://schemas.microsoft.com/office/drawing/2014/main" id="{0A24DA19-3F94-DE31-DFB9-7FE57B61B708}"/>
              </a:ext>
            </a:extLst>
          </p:cNvPr>
          <p:cNvSpPr>
            <a:spLocks noGrp="1"/>
          </p:cNvSpPr>
          <p:nvPr>
            <p:ph type="dt" sz="half" idx="10"/>
          </p:nvPr>
        </p:nvSpPr>
        <p:spPr/>
        <p:txBody>
          <a:bodyPr/>
          <a:lstStyle/>
          <a:p>
            <a:fld id="{F56CB580-ED95-429C-80E2-D1717607D997}" type="datetime1">
              <a:rPr lang="en-IN" smtClean="0"/>
              <a:t>24-02-2024</a:t>
            </a:fld>
            <a:endParaRPr lang="en-IN"/>
          </a:p>
        </p:txBody>
      </p:sp>
      <p:sp>
        <p:nvSpPr>
          <p:cNvPr id="5" name="Slide Number Placeholder 4">
            <a:extLst>
              <a:ext uri="{FF2B5EF4-FFF2-40B4-BE49-F238E27FC236}">
                <a16:creationId xmlns:a16="http://schemas.microsoft.com/office/drawing/2014/main" id="{77AFDC8C-A0EE-5512-14FF-822BD94F520F}"/>
              </a:ext>
            </a:extLst>
          </p:cNvPr>
          <p:cNvSpPr>
            <a:spLocks noGrp="1"/>
          </p:cNvSpPr>
          <p:nvPr>
            <p:ph type="sldNum" sz="quarter" idx="12"/>
          </p:nvPr>
        </p:nvSpPr>
        <p:spPr/>
        <p:txBody>
          <a:bodyPr/>
          <a:lstStyle/>
          <a:p>
            <a:fld id="{5DB9F150-B6AE-47C5-96FB-81BBC0EE59D2}" type="slidenum">
              <a:rPr lang="en-IN" smtClean="0"/>
              <a:t>17</a:t>
            </a:fld>
            <a:endParaRPr lang="en-IN"/>
          </a:p>
        </p:txBody>
      </p:sp>
    </p:spTree>
    <p:extLst>
      <p:ext uri="{BB962C8B-B14F-4D97-AF65-F5344CB8AC3E}">
        <p14:creationId xmlns:p14="http://schemas.microsoft.com/office/powerpoint/2010/main" val="1239176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E086AB-D6D0-45F9-8416-C3962B9476AA}"/>
              </a:ext>
            </a:extLst>
          </p:cNvPr>
          <p:cNvPicPr>
            <a:picLocks noChangeAspect="1"/>
          </p:cNvPicPr>
          <p:nvPr/>
        </p:nvPicPr>
        <p:blipFill rotWithShape="1">
          <a:blip r:embed="rId2"/>
          <a:srcRect l="19056" t="24217" r="44209" b="26803"/>
          <a:stretch/>
        </p:blipFill>
        <p:spPr>
          <a:xfrm>
            <a:off x="2121159" y="447869"/>
            <a:ext cx="7949682" cy="5962261"/>
          </a:xfrm>
          <a:prstGeom prst="rect">
            <a:avLst/>
          </a:prstGeom>
        </p:spPr>
      </p:pic>
      <p:sp>
        <p:nvSpPr>
          <p:cNvPr id="2" name="Date Placeholder 1">
            <a:extLst>
              <a:ext uri="{FF2B5EF4-FFF2-40B4-BE49-F238E27FC236}">
                <a16:creationId xmlns:a16="http://schemas.microsoft.com/office/drawing/2014/main" id="{4A469CF7-F210-DB45-A9A0-488B14420651}"/>
              </a:ext>
            </a:extLst>
          </p:cNvPr>
          <p:cNvSpPr>
            <a:spLocks noGrp="1"/>
          </p:cNvSpPr>
          <p:nvPr>
            <p:ph type="dt" sz="half" idx="10"/>
          </p:nvPr>
        </p:nvSpPr>
        <p:spPr/>
        <p:txBody>
          <a:bodyPr/>
          <a:lstStyle/>
          <a:p>
            <a:fld id="{2A79BD37-61DF-488B-A277-138BC70F3789}" type="datetime1">
              <a:rPr lang="en-IN" smtClean="0"/>
              <a:t>24-02-2024</a:t>
            </a:fld>
            <a:endParaRPr lang="en-IN"/>
          </a:p>
        </p:txBody>
      </p:sp>
      <p:sp>
        <p:nvSpPr>
          <p:cNvPr id="4" name="Slide Number Placeholder 3">
            <a:extLst>
              <a:ext uri="{FF2B5EF4-FFF2-40B4-BE49-F238E27FC236}">
                <a16:creationId xmlns:a16="http://schemas.microsoft.com/office/drawing/2014/main" id="{26DDF566-0F4D-BFFA-ECDB-72F4F0EF987F}"/>
              </a:ext>
            </a:extLst>
          </p:cNvPr>
          <p:cNvSpPr>
            <a:spLocks noGrp="1"/>
          </p:cNvSpPr>
          <p:nvPr>
            <p:ph type="sldNum" sz="quarter" idx="12"/>
          </p:nvPr>
        </p:nvSpPr>
        <p:spPr/>
        <p:txBody>
          <a:bodyPr/>
          <a:lstStyle/>
          <a:p>
            <a:fld id="{5DB9F150-B6AE-47C5-96FB-81BBC0EE59D2}" type="slidenum">
              <a:rPr lang="en-IN" smtClean="0"/>
              <a:t>18</a:t>
            </a:fld>
            <a:endParaRPr lang="en-IN"/>
          </a:p>
        </p:txBody>
      </p:sp>
    </p:spTree>
    <p:extLst>
      <p:ext uri="{BB962C8B-B14F-4D97-AF65-F5344CB8AC3E}">
        <p14:creationId xmlns:p14="http://schemas.microsoft.com/office/powerpoint/2010/main" val="1845424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80C04C-8562-A006-466A-9D79F1B1B0AD}"/>
              </a:ext>
            </a:extLst>
          </p:cNvPr>
          <p:cNvSpPr>
            <a:spLocks noGrp="1"/>
          </p:cNvSpPr>
          <p:nvPr>
            <p:ph type="dt" sz="half" idx="10"/>
          </p:nvPr>
        </p:nvSpPr>
        <p:spPr/>
        <p:txBody>
          <a:bodyPr/>
          <a:lstStyle/>
          <a:p>
            <a:fld id="{CE40BBF7-64AF-4E06-A75E-57487AFFDB15}" type="datetime1">
              <a:rPr lang="en-IN" smtClean="0"/>
              <a:t>24-02-2024</a:t>
            </a:fld>
            <a:endParaRPr lang="en-IN"/>
          </a:p>
        </p:txBody>
      </p:sp>
      <p:sp>
        <p:nvSpPr>
          <p:cNvPr id="3" name="Slide Number Placeholder 2">
            <a:extLst>
              <a:ext uri="{FF2B5EF4-FFF2-40B4-BE49-F238E27FC236}">
                <a16:creationId xmlns:a16="http://schemas.microsoft.com/office/drawing/2014/main" id="{5F24BC71-197B-04BF-4D70-E25A0A1DD5A1}"/>
              </a:ext>
            </a:extLst>
          </p:cNvPr>
          <p:cNvSpPr>
            <a:spLocks noGrp="1"/>
          </p:cNvSpPr>
          <p:nvPr>
            <p:ph type="sldNum" sz="quarter" idx="12"/>
          </p:nvPr>
        </p:nvSpPr>
        <p:spPr/>
        <p:txBody>
          <a:bodyPr/>
          <a:lstStyle/>
          <a:p>
            <a:fld id="{5DB9F150-B6AE-47C5-96FB-81BBC0EE59D2}" type="slidenum">
              <a:rPr lang="en-IN" smtClean="0"/>
              <a:t>19</a:t>
            </a:fld>
            <a:endParaRPr lang="en-IN"/>
          </a:p>
        </p:txBody>
      </p:sp>
      <p:pic>
        <p:nvPicPr>
          <p:cNvPr id="5" name="Picture 4">
            <a:extLst>
              <a:ext uri="{FF2B5EF4-FFF2-40B4-BE49-F238E27FC236}">
                <a16:creationId xmlns:a16="http://schemas.microsoft.com/office/drawing/2014/main" id="{2DD1D7AA-93C2-2551-91D7-09CC9EE9CFF0}"/>
              </a:ext>
            </a:extLst>
          </p:cNvPr>
          <p:cNvPicPr>
            <a:picLocks noChangeAspect="1"/>
          </p:cNvPicPr>
          <p:nvPr/>
        </p:nvPicPr>
        <p:blipFill rotWithShape="1">
          <a:blip r:embed="rId2"/>
          <a:srcRect l="33827" t="22993" r="15280" b="9116"/>
          <a:stretch/>
        </p:blipFill>
        <p:spPr>
          <a:xfrm>
            <a:off x="2388638" y="519890"/>
            <a:ext cx="7753738" cy="5818219"/>
          </a:xfrm>
          <a:prstGeom prst="rect">
            <a:avLst/>
          </a:prstGeom>
        </p:spPr>
      </p:pic>
    </p:spTree>
    <p:extLst>
      <p:ext uri="{BB962C8B-B14F-4D97-AF65-F5344CB8AC3E}">
        <p14:creationId xmlns:p14="http://schemas.microsoft.com/office/powerpoint/2010/main" val="4243853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C9D7D9-EACA-1D56-E141-A1B23738635F}"/>
              </a:ext>
            </a:extLst>
          </p:cNvPr>
          <p:cNvSpPr txBox="1"/>
          <p:nvPr/>
        </p:nvSpPr>
        <p:spPr>
          <a:xfrm>
            <a:off x="4609322" y="895738"/>
            <a:ext cx="1352939" cy="400110"/>
          </a:xfrm>
          <a:prstGeom prst="rect">
            <a:avLst/>
          </a:prstGeom>
          <a:solidFill>
            <a:schemeClr val="accent4">
              <a:lumMod val="20000"/>
              <a:lumOff val="80000"/>
            </a:schemeClr>
          </a:solid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Quality</a:t>
            </a:r>
            <a:endParaRPr lang="en-IN" sz="2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8BED086-99E8-7389-BFA8-A9042B28FF1F}"/>
              </a:ext>
            </a:extLst>
          </p:cNvPr>
          <p:cNvSpPr txBox="1"/>
          <p:nvPr/>
        </p:nvSpPr>
        <p:spPr>
          <a:xfrm>
            <a:off x="933426" y="2284405"/>
            <a:ext cx="10846836" cy="87357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en-US" i="0" dirty="0">
                <a:solidFill>
                  <a:srgbClr val="202124"/>
                </a:solidFill>
                <a:effectLst/>
                <a:latin typeface="Times New Roman" panose="02020603050405020304" pitchFamily="18" charset="0"/>
                <a:cs typeface="Times New Roman" panose="02020603050405020304" pitchFamily="18" charset="0"/>
              </a:rPr>
              <a:t>Quality refers to how good something is compared to other similar things. </a:t>
            </a:r>
          </a:p>
          <a:p>
            <a:pPr marL="285750" indent="-285750" algn="just">
              <a:lnSpc>
                <a:spcPct val="150000"/>
              </a:lnSpc>
              <a:buFont typeface="Wingdings" panose="05000000000000000000" pitchFamily="2" charset="2"/>
              <a:buChar char="Ø"/>
            </a:pPr>
            <a:r>
              <a:rPr lang="en-US" i="0" dirty="0">
                <a:solidFill>
                  <a:srgbClr val="202124"/>
                </a:solidFill>
                <a:effectLst/>
                <a:latin typeface="Times New Roman" panose="02020603050405020304" pitchFamily="18" charset="0"/>
                <a:cs typeface="Times New Roman" panose="02020603050405020304" pitchFamily="18" charset="0"/>
              </a:rPr>
              <a:t>In other words, its degree of excellence.</a:t>
            </a:r>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C776D59-1ADB-447C-5CC6-55E8FE4E4175}"/>
              </a:ext>
            </a:extLst>
          </p:cNvPr>
          <p:cNvPicPr>
            <a:picLocks noChangeAspect="1"/>
          </p:cNvPicPr>
          <p:nvPr/>
        </p:nvPicPr>
        <p:blipFill rotWithShape="1">
          <a:blip r:embed="rId2">
            <a:extLst>
              <a:ext uri="{28A0092B-C50C-407E-A947-70E740481C1C}">
                <a14:useLocalDpi xmlns:a14="http://schemas.microsoft.com/office/drawing/2010/main" val="0"/>
              </a:ext>
            </a:extLst>
          </a:blip>
          <a:srcRect l="17487" r="5690"/>
          <a:stretch/>
        </p:blipFill>
        <p:spPr>
          <a:xfrm>
            <a:off x="7277878" y="609377"/>
            <a:ext cx="2015412" cy="1372942"/>
          </a:xfrm>
          <a:prstGeom prst="rect">
            <a:avLst/>
          </a:prstGeom>
        </p:spPr>
      </p:pic>
      <p:sp>
        <p:nvSpPr>
          <p:cNvPr id="10" name="TextBox 9">
            <a:extLst>
              <a:ext uri="{FF2B5EF4-FFF2-40B4-BE49-F238E27FC236}">
                <a16:creationId xmlns:a16="http://schemas.microsoft.com/office/drawing/2014/main" id="{B9175617-3C30-9C8A-D019-32F49F151130}"/>
              </a:ext>
            </a:extLst>
          </p:cNvPr>
          <p:cNvSpPr txBox="1"/>
          <p:nvPr/>
        </p:nvSpPr>
        <p:spPr>
          <a:xfrm>
            <a:off x="933426" y="5088690"/>
            <a:ext cx="10057714" cy="873572"/>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Total Quality Management is defined as a customer-oriented process and aims for continuous improvement of business operations.</a:t>
            </a:r>
          </a:p>
        </p:txBody>
      </p:sp>
      <p:grpSp>
        <p:nvGrpSpPr>
          <p:cNvPr id="11" name="Group 10">
            <a:extLst>
              <a:ext uri="{FF2B5EF4-FFF2-40B4-BE49-F238E27FC236}">
                <a16:creationId xmlns:a16="http://schemas.microsoft.com/office/drawing/2014/main" id="{A85C9447-6F37-96D9-FC6D-B8FAE511E8FC}"/>
              </a:ext>
            </a:extLst>
          </p:cNvPr>
          <p:cNvGrpSpPr/>
          <p:nvPr/>
        </p:nvGrpSpPr>
        <p:grpSpPr>
          <a:xfrm>
            <a:off x="7277878" y="3462646"/>
            <a:ext cx="2015412" cy="1323958"/>
            <a:chOff x="3238500" y="1821180"/>
            <a:chExt cx="6004248" cy="3215640"/>
          </a:xfrm>
        </p:grpSpPr>
        <p:pic>
          <p:nvPicPr>
            <p:cNvPr id="12" name="Picture 11">
              <a:extLst>
                <a:ext uri="{FF2B5EF4-FFF2-40B4-BE49-F238E27FC236}">
                  <a16:creationId xmlns:a16="http://schemas.microsoft.com/office/drawing/2014/main" id="{AA34121F-0148-CE7B-2455-BA8C37FAD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0" y="1821180"/>
              <a:ext cx="5715000" cy="3215640"/>
            </a:xfrm>
            <a:prstGeom prst="rect">
              <a:avLst/>
            </a:prstGeom>
            <a:ln>
              <a:solidFill>
                <a:schemeClr val="tx1"/>
              </a:solidFill>
            </a:ln>
          </p:spPr>
        </p:pic>
        <p:sp>
          <p:nvSpPr>
            <p:cNvPr id="13" name="TextBox 12">
              <a:extLst>
                <a:ext uri="{FF2B5EF4-FFF2-40B4-BE49-F238E27FC236}">
                  <a16:creationId xmlns:a16="http://schemas.microsoft.com/office/drawing/2014/main" id="{F8B75653-FC11-A062-4A53-1CE137A04CE8}"/>
                </a:ext>
              </a:extLst>
            </p:cNvPr>
            <p:cNvSpPr txBox="1"/>
            <p:nvPr/>
          </p:nvSpPr>
          <p:spPr>
            <a:xfrm>
              <a:off x="8182946" y="4667488"/>
              <a:ext cx="1059802" cy="369332"/>
            </a:xfrm>
            <a:prstGeom prst="rect">
              <a:avLst/>
            </a:prstGeom>
            <a:solidFill>
              <a:schemeClr val="bg1"/>
            </a:solidFill>
            <a:ln>
              <a:solidFill>
                <a:schemeClr val="tx1"/>
              </a:solidFill>
            </a:ln>
          </p:spPr>
          <p:txBody>
            <a:bodyPr wrap="square" rtlCol="0">
              <a:spAutoFit/>
            </a:bodyPr>
            <a:lstStyle/>
            <a:p>
              <a:endParaRPr lang="en-IN" dirty="0"/>
            </a:p>
          </p:txBody>
        </p:sp>
      </p:grpSp>
      <p:sp>
        <p:nvSpPr>
          <p:cNvPr id="14" name="TextBox 13">
            <a:extLst>
              <a:ext uri="{FF2B5EF4-FFF2-40B4-BE49-F238E27FC236}">
                <a16:creationId xmlns:a16="http://schemas.microsoft.com/office/drawing/2014/main" id="{53EBD57C-30FD-AB9E-5977-A8CF32A7DC1D}"/>
              </a:ext>
            </a:extLst>
          </p:cNvPr>
          <p:cNvSpPr txBox="1"/>
          <p:nvPr/>
        </p:nvSpPr>
        <p:spPr>
          <a:xfrm>
            <a:off x="4609321" y="4037585"/>
            <a:ext cx="1352939" cy="400110"/>
          </a:xfrm>
          <a:prstGeom prst="rect">
            <a:avLst/>
          </a:prstGeom>
          <a:solidFill>
            <a:schemeClr val="accent6">
              <a:lumMod val="20000"/>
              <a:lumOff val="80000"/>
            </a:schemeClr>
          </a:solidFill>
        </p:spPr>
        <p:txBody>
          <a:bodyPr wrap="square">
            <a:spAutoFit/>
          </a:bodyPr>
          <a:lstStyle/>
          <a:p>
            <a:pPr algn="ctr"/>
            <a:r>
              <a:rPr lang="en-IN" sz="2000" b="1" dirty="0">
                <a:latin typeface="Times New Roman" panose="02020603050405020304" pitchFamily="18" charset="0"/>
                <a:cs typeface="Times New Roman" panose="02020603050405020304" pitchFamily="18" charset="0"/>
              </a:rPr>
              <a:t>TQM</a:t>
            </a:r>
          </a:p>
        </p:txBody>
      </p:sp>
      <p:sp>
        <p:nvSpPr>
          <p:cNvPr id="3" name="Date Placeholder 2">
            <a:extLst>
              <a:ext uri="{FF2B5EF4-FFF2-40B4-BE49-F238E27FC236}">
                <a16:creationId xmlns:a16="http://schemas.microsoft.com/office/drawing/2014/main" id="{1FC0F964-A8A9-C52E-F7FE-4A1C9388715A}"/>
              </a:ext>
            </a:extLst>
          </p:cNvPr>
          <p:cNvSpPr>
            <a:spLocks noGrp="1"/>
          </p:cNvSpPr>
          <p:nvPr>
            <p:ph type="dt" sz="half" idx="10"/>
          </p:nvPr>
        </p:nvSpPr>
        <p:spPr/>
        <p:txBody>
          <a:bodyPr/>
          <a:lstStyle/>
          <a:p>
            <a:fld id="{8FAF1E80-5478-43B8-ADAF-866DF0E3AAE6}" type="datetime1">
              <a:rPr lang="en-IN" smtClean="0"/>
              <a:t>24-02-2024</a:t>
            </a:fld>
            <a:endParaRPr lang="en-IN"/>
          </a:p>
        </p:txBody>
      </p:sp>
      <p:sp>
        <p:nvSpPr>
          <p:cNvPr id="4" name="Slide Number Placeholder 3">
            <a:extLst>
              <a:ext uri="{FF2B5EF4-FFF2-40B4-BE49-F238E27FC236}">
                <a16:creationId xmlns:a16="http://schemas.microsoft.com/office/drawing/2014/main" id="{088C4325-EF25-E8C4-3DED-DC3B792CB041}"/>
              </a:ext>
            </a:extLst>
          </p:cNvPr>
          <p:cNvSpPr>
            <a:spLocks noGrp="1"/>
          </p:cNvSpPr>
          <p:nvPr>
            <p:ph type="sldNum" sz="quarter" idx="12"/>
          </p:nvPr>
        </p:nvSpPr>
        <p:spPr/>
        <p:txBody>
          <a:bodyPr/>
          <a:lstStyle/>
          <a:p>
            <a:fld id="{5DB9F150-B6AE-47C5-96FB-81BBC0EE59D2}" type="slidenum">
              <a:rPr lang="en-IN" smtClean="0"/>
              <a:t>2</a:t>
            </a:fld>
            <a:endParaRPr lang="en-IN"/>
          </a:p>
        </p:txBody>
      </p:sp>
    </p:spTree>
    <p:extLst>
      <p:ext uri="{BB962C8B-B14F-4D97-AF65-F5344CB8AC3E}">
        <p14:creationId xmlns:p14="http://schemas.microsoft.com/office/powerpoint/2010/main" val="3482168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5119A6-5CC8-3926-06DB-C0DFE3DA4601}"/>
              </a:ext>
            </a:extLst>
          </p:cNvPr>
          <p:cNvSpPr txBox="1"/>
          <p:nvPr/>
        </p:nvSpPr>
        <p:spPr>
          <a:xfrm>
            <a:off x="1054360" y="2794072"/>
            <a:ext cx="10674220" cy="2535566"/>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Product design determines whether the product is able to meet patients' needs, which is confirmed with clinical studies. </a:t>
            </a:r>
          </a:p>
          <a:p>
            <a:pPr marL="285750" indent="-285750" algn="just">
              <a:lnSpc>
                <a:spcPct val="150000"/>
              </a:lnSpc>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Product design also determines whether the product is able to maintain its performance through its shelf life, which is confirmed with stability studies. </a:t>
            </a:r>
          </a:p>
          <a:p>
            <a:pPr marL="285750" indent="-285750" algn="just">
              <a:lnSpc>
                <a:spcPct val="150000"/>
              </a:lnSpc>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The key objective of product design and understanding is to develop a robust product that can deliver the desired QTPP over the product shelf life. </a:t>
            </a:r>
          </a:p>
        </p:txBody>
      </p:sp>
      <p:sp>
        <p:nvSpPr>
          <p:cNvPr id="5" name="TextBox 4">
            <a:extLst>
              <a:ext uri="{FF2B5EF4-FFF2-40B4-BE49-F238E27FC236}">
                <a16:creationId xmlns:a16="http://schemas.microsoft.com/office/drawing/2014/main" id="{FC51E130-44C1-519C-2758-7D4B86354F4B}"/>
              </a:ext>
            </a:extLst>
          </p:cNvPr>
          <p:cNvSpPr txBox="1"/>
          <p:nvPr/>
        </p:nvSpPr>
        <p:spPr>
          <a:xfrm>
            <a:off x="1947766" y="1071376"/>
            <a:ext cx="6179198" cy="498663"/>
          </a:xfrm>
          <a:prstGeom prst="rect">
            <a:avLst/>
          </a:prstGeom>
          <a:solidFill>
            <a:schemeClr val="accent4">
              <a:lumMod val="20000"/>
              <a:lumOff val="80000"/>
            </a:schemeClr>
          </a:solidFill>
        </p:spPr>
        <p:txBody>
          <a:bodyPr wrap="square">
            <a:spAutoFit/>
          </a:bodyPr>
          <a:lstStyle/>
          <a:p>
            <a:pPr algn="ctr">
              <a:lnSpc>
                <a:spcPct val="150000"/>
              </a:lnSpc>
            </a:pPr>
            <a:r>
              <a:rPr lang="en-US" sz="2000" b="1" dirty="0">
                <a:latin typeface="Times New Roman" panose="02020603050405020304" pitchFamily="18" charset="0"/>
                <a:cs typeface="Times New Roman" panose="02020603050405020304" pitchFamily="18" charset="0"/>
              </a:rPr>
              <a:t>2. PRODUCT DESIGN AND UNDERSTANDING </a:t>
            </a:r>
          </a:p>
        </p:txBody>
      </p:sp>
      <p:sp>
        <p:nvSpPr>
          <p:cNvPr id="2" name="Date Placeholder 1">
            <a:extLst>
              <a:ext uri="{FF2B5EF4-FFF2-40B4-BE49-F238E27FC236}">
                <a16:creationId xmlns:a16="http://schemas.microsoft.com/office/drawing/2014/main" id="{A377F714-1F42-1C8B-33CA-EC8C4F4ACC2F}"/>
              </a:ext>
            </a:extLst>
          </p:cNvPr>
          <p:cNvSpPr>
            <a:spLocks noGrp="1"/>
          </p:cNvSpPr>
          <p:nvPr>
            <p:ph type="dt" sz="half" idx="10"/>
          </p:nvPr>
        </p:nvSpPr>
        <p:spPr/>
        <p:txBody>
          <a:bodyPr/>
          <a:lstStyle/>
          <a:p>
            <a:fld id="{E7D17F8F-A35A-4E27-8216-D8BFE0385EB3}" type="datetime1">
              <a:rPr lang="en-IN" smtClean="0"/>
              <a:t>24-02-2024</a:t>
            </a:fld>
            <a:endParaRPr lang="en-IN"/>
          </a:p>
        </p:txBody>
      </p:sp>
      <p:sp>
        <p:nvSpPr>
          <p:cNvPr id="4" name="Slide Number Placeholder 3">
            <a:extLst>
              <a:ext uri="{FF2B5EF4-FFF2-40B4-BE49-F238E27FC236}">
                <a16:creationId xmlns:a16="http://schemas.microsoft.com/office/drawing/2014/main" id="{36AF5A5C-4B5B-A908-415E-570D7EB1085C}"/>
              </a:ext>
            </a:extLst>
          </p:cNvPr>
          <p:cNvSpPr>
            <a:spLocks noGrp="1"/>
          </p:cNvSpPr>
          <p:nvPr>
            <p:ph type="sldNum" sz="quarter" idx="12"/>
          </p:nvPr>
        </p:nvSpPr>
        <p:spPr/>
        <p:txBody>
          <a:bodyPr/>
          <a:lstStyle/>
          <a:p>
            <a:fld id="{5DB9F150-B6AE-47C5-96FB-81BBC0EE59D2}" type="slidenum">
              <a:rPr lang="en-IN" smtClean="0"/>
              <a:t>20</a:t>
            </a:fld>
            <a:endParaRPr lang="en-IN"/>
          </a:p>
        </p:txBody>
      </p:sp>
      <p:pic>
        <p:nvPicPr>
          <p:cNvPr id="7" name="Picture 6">
            <a:extLst>
              <a:ext uri="{FF2B5EF4-FFF2-40B4-BE49-F238E27FC236}">
                <a16:creationId xmlns:a16="http://schemas.microsoft.com/office/drawing/2014/main" id="{A372B936-BB5B-C242-4C1F-82F68418F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7798" y="495373"/>
            <a:ext cx="2850782" cy="1900521"/>
          </a:xfrm>
          <a:prstGeom prst="rect">
            <a:avLst/>
          </a:prstGeom>
        </p:spPr>
      </p:pic>
    </p:spTree>
    <p:extLst>
      <p:ext uri="{BB962C8B-B14F-4D97-AF65-F5344CB8AC3E}">
        <p14:creationId xmlns:p14="http://schemas.microsoft.com/office/powerpoint/2010/main" val="2013171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EDB67-8089-69BC-BEDB-7848CA24AECF}"/>
              </a:ext>
            </a:extLst>
          </p:cNvPr>
          <p:cNvSpPr>
            <a:spLocks noGrp="1"/>
          </p:cNvSpPr>
          <p:nvPr>
            <p:ph type="dt" sz="half" idx="10"/>
          </p:nvPr>
        </p:nvSpPr>
        <p:spPr/>
        <p:txBody>
          <a:bodyPr/>
          <a:lstStyle/>
          <a:p>
            <a:fld id="{CE40BBF7-64AF-4E06-A75E-57487AFFDB15}" type="datetime1">
              <a:rPr lang="en-IN" smtClean="0"/>
              <a:t>24-02-2024</a:t>
            </a:fld>
            <a:endParaRPr lang="en-IN"/>
          </a:p>
        </p:txBody>
      </p:sp>
      <p:sp>
        <p:nvSpPr>
          <p:cNvPr id="3" name="Slide Number Placeholder 2">
            <a:extLst>
              <a:ext uri="{FF2B5EF4-FFF2-40B4-BE49-F238E27FC236}">
                <a16:creationId xmlns:a16="http://schemas.microsoft.com/office/drawing/2014/main" id="{C8FFD8C3-A342-B002-7E49-09646B8FD5EE}"/>
              </a:ext>
            </a:extLst>
          </p:cNvPr>
          <p:cNvSpPr>
            <a:spLocks noGrp="1"/>
          </p:cNvSpPr>
          <p:nvPr>
            <p:ph type="sldNum" sz="quarter" idx="12"/>
          </p:nvPr>
        </p:nvSpPr>
        <p:spPr/>
        <p:txBody>
          <a:bodyPr/>
          <a:lstStyle/>
          <a:p>
            <a:fld id="{5DB9F150-B6AE-47C5-96FB-81BBC0EE59D2}" type="slidenum">
              <a:rPr lang="en-IN" smtClean="0"/>
              <a:t>21</a:t>
            </a:fld>
            <a:endParaRPr lang="en-IN"/>
          </a:p>
        </p:txBody>
      </p:sp>
      <p:sp>
        <p:nvSpPr>
          <p:cNvPr id="5" name="TextBox 4">
            <a:extLst>
              <a:ext uri="{FF2B5EF4-FFF2-40B4-BE49-F238E27FC236}">
                <a16:creationId xmlns:a16="http://schemas.microsoft.com/office/drawing/2014/main" id="{7D4CF5D3-9C4A-8421-B724-48C4F16D7638}"/>
              </a:ext>
            </a:extLst>
          </p:cNvPr>
          <p:cNvSpPr txBox="1"/>
          <p:nvPr/>
        </p:nvSpPr>
        <p:spPr>
          <a:xfrm>
            <a:off x="1306286" y="2023162"/>
            <a:ext cx="10133044" cy="2120068"/>
          </a:xfrm>
          <a:prstGeom prst="rect">
            <a:avLst/>
          </a:prstGeom>
          <a:noFill/>
        </p:spPr>
        <p:txBody>
          <a:bodyPr wrap="square">
            <a:spAutoFit/>
          </a:bodyPr>
          <a:lstStyle/>
          <a:p>
            <a:pPr marL="285750" indent="-285750" algn="just">
              <a:lnSpc>
                <a:spcPct val="150000"/>
              </a:lnSpc>
              <a:buFont typeface="Wingdings" panose="05000000000000000000" pitchFamily="2" charset="2"/>
              <a:buChar char="q"/>
            </a:pPr>
            <a:r>
              <a:rPr lang="en-IN" b="1" dirty="0">
                <a:latin typeface="Times New Roman" panose="02020603050405020304" pitchFamily="18" charset="0"/>
                <a:cs typeface="Times New Roman" panose="02020603050405020304" pitchFamily="18" charset="0"/>
              </a:rPr>
              <a:t>Key elements of product design and understanding include the following:</a:t>
            </a:r>
          </a:p>
          <a:p>
            <a:pPr marL="285750" indent="-285750" algn="just">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 Physical, chemical, and biological characterization of the drug substance(s)</a:t>
            </a:r>
          </a:p>
          <a:p>
            <a:pPr marL="285750" indent="-285750" algn="just">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Identification and selection of excipient type and grade, and knowledge of intrinsic excipient variability </a:t>
            </a:r>
          </a:p>
          <a:p>
            <a:pPr marL="285750" indent="-285750" algn="just">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Interactions of drug and excipients </a:t>
            </a:r>
          </a:p>
          <a:p>
            <a:pPr marL="285750" indent="-285750" algn="just">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Optimization of formulation and identification of CMAs of both excipients and drug substance</a:t>
            </a:r>
          </a:p>
        </p:txBody>
      </p:sp>
      <p:sp>
        <p:nvSpPr>
          <p:cNvPr id="6" name="TextBox 5">
            <a:extLst>
              <a:ext uri="{FF2B5EF4-FFF2-40B4-BE49-F238E27FC236}">
                <a16:creationId xmlns:a16="http://schemas.microsoft.com/office/drawing/2014/main" id="{575F6D10-E8E0-6BEF-1EE4-9795D238E548}"/>
              </a:ext>
            </a:extLst>
          </p:cNvPr>
          <p:cNvSpPr txBox="1"/>
          <p:nvPr/>
        </p:nvSpPr>
        <p:spPr>
          <a:xfrm>
            <a:off x="4637314" y="979716"/>
            <a:ext cx="1735494" cy="400110"/>
          </a:xfrm>
          <a:prstGeom prst="rect">
            <a:avLst/>
          </a:prstGeom>
          <a:solidFill>
            <a:schemeClr val="accent4">
              <a:lumMod val="20000"/>
              <a:lumOff val="80000"/>
            </a:schemeClr>
          </a:solid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Cont…</a:t>
            </a:r>
            <a:endParaRPr lang="en-I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152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CC1DDF-6230-6EA0-4C47-84B2256B4319}"/>
              </a:ext>
            </a:extLst>
          </p:cNvPr>
          <p:cNvPicPr>
            <a:picLocks noChangeAspect="1"/>
          </p:cNvPicPr>
          <p:nvPr/>
        </p:nvPicPr>
        <p:blipFill rotWithShape="1">
          <a:blip r:embed="rId2"/>
          <a:srcRect l="18750" t="22857" r="43750" b="25578"/>
          <a:stretch/>
        </p:blipFill>
        <p:spPr>
          <a:xfrm>
            <a:off x="2388636" y="1390262"/>
            <a:ext cx="7399175" cy="5107366"/>
          </a:xfrm>
          <a:prstGeom prst="rect">
            <a:avLst/>
          </a:prstGeom>
        </p:spPr>
      </p:pic>
      <p:sp>
        <p:nvSpPr>
          <p:cNvPr id="2" name="Date Placeholder 1">
            <a:extLst>
              <a:ext uri="{FF2B5EF4-FFF2-40B4-BE49-F238E27FC236}">
                <a16:creationId xmlns:a16="http://schemas.microsoft.com/office/drawing/2014/main" id="{B6A363F0-3002-472A-1386-A8A3B2FCF876}"/>
              </a:ext>
            </a:extLst>
          </p:cNvPr>
          <p:cNvSpPr>
            <a:spLocks noGrp="1"/>
          </p:cNvSpPr>
          <p:nvPr>
            <p:ph type="dt" sz="half" idx="10"/>
          </p:nvPr>
        </p:nvSpPr>
        <p:spPr/>
        <p:txBody>
          <a:bodyPr/>
          <a:lstStyle/>
          <a:p>
            <a:fld id="{AEA46779-81E8-4C83-9B97-98A8BC1488A4}" type="datetime1">
              <a:rPr lang="en-IN" smtClean="0"/>
              <a:t>24-02-2024</a:t>
            </a:fld>
            <a:endParaRPr lang="en-IN"/>
          </a:p>
        </p:txBody>
      </p:sp>
      <p:sp>
        <p:nvSpPr>
          <p:cNvPr id="4" name="Slide Number Placeholder 3">
            <a:extLst>
              <a:ext uri="{FF2B5EF4-FFF2-40B4-BE49-F238E27FC236}">
                <a16:creationId xmlns:a16="http://schemas.microsoft.com/office/drawing/2014/main" id="{6044B8D7-84CE-CD34-F2C1-04F5AB6874DF}"/>
              </a:ext>
            </a:extLst>
          </p:cNvPr>
          <p:cNvSpPr>
            <a:spLocks noGrp="1"/>
          </p:cNvSpPr>
          <p:nvPr>
            <p:ph type="sldNum" sz="quarter" idx="12"/>
          </p:nvPr>
        </p:nvSpPr>
        <p:spPr/>
        <p:txBody>
          <a:bodyPr/>
          <a:lstStyle/>
          <a:p>
            <a:fld id="{5DB9F150-B6AE-47C5-96FB-81BBC0EE59D2}" type="slidenum">
              <a:rPr lang="en-IN" smtClean="0"/>
              <a:t>22</a:t>
            </a:fld>
            <a:endParaRPr lang="en-IN"/>
          </a:p>
        </p:txBody>
      </p:sp>
      <p:sp>
        <p:nvSpPr>
          <p:cNvPr id="5" name="TextBox 4">
            <a:extLst>
              <a:ext uri="{FF2B5EF4-FFF2-40B4-BE49-F238E27FC236}">
                <a16:creationId xmlns:a16="http://schemas.microsoft.com/office/drawing/2014/main" id="{A5E24E29-F51D-2F4F-2F4D-93A051021525}"/>
              </a:ext>
            </a:extLst>
          </p:cNvPr>
          <p:cNvSpPr txBox="1"/>
          <p:nvPr/>
        </p:nvSpPr>
        <p:spPr>
          <a:xfrm>
            <a:off x="4075922" y="766305"/>
            <a:ext cx="4610878" cy="400110"/>
          </a:xfrm>
          <a:prstGeom prst="rect">
            <a:avLst/>
          </a:prstGeom>
          <a:solidFill>
            <a:schemeClr val="accent4">
              <a:lumMod val="20000"/>
              <a:lumOff val="80000"/>
            </a:schemeClr>
          </a:solid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3. Process design and understanding</a:t>
            </a:r>
            <a:endParaRPr lang="en-I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9095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A101F0-4A4D-3313-D284-A2945B994EC5}"/>
              </a:ext>
            </a:extLst>
          </p:cNvPr>
          <p:cNvSpPr>
            <a:spLocks noGrp="1"/>
          </p:cNvSpPr>
          <p:nvPr>
            <p:ph type="dt" sz="half" idx="10"/>
          </p:nvPr>
        </p:nvSpPr>
        <p:spPr/>
        <p:txBody>
          <a:bodyPr/>
          <a:lstStyle/>
          <a:p>
            <a:fld id="{CE40BBF7-64AF-4E06-A75E-57487AFFDB15}" type="datetime1">
              <a:rPr lang="en-IN" smtClean="0"/>
              <a:t>24-02-2024</a:t>
            </a:fld>
            <a:endParaRPr lang="en-IN"/>
          </a:p>
        </p:txBody>
      </p:sp>
      <p:sp>
        <p:nvSpPr>
          <p:cNvPr id="3" name="Slide Number Placeholder 2">
            <a:extLst>
              <a:ext uri="{FF2B5EF4-FFF2-40B4-BE49-F238E27FC236}">
                <a16:creationId xmlns:a16="http://schemas.microsoft.com/office/drawing/2014/main" id="{4095679E-4606-845B-6B8F-5A039B4E7C1C}"/>
              </a:ext>
            </a:extLst>
          </p:cNvPr>
          <p:cNvSpPr>
            <a:spLocks noGrp="1"/>
          </p:cNvSpPr>
          <p:nvPr>
            <p:ph type="sldNum" sz="quarter" idx="12"/>
          </p:nvPr>
        </p:nvSpPr>
        <p:spPr/>
        <p:txBody>
          <a:bodyPr/>
          <a:lstStyle/>
          <a:p>
            <a:fld id="{5DB9F150-B6AE-47C5-96FB-81BBC0EE59D2}" type="slidenum">
              <a:rPr lang="en-IN" smtClean="0"/>
              <a:t>23</a:t>
            </a:fld>
            <a:endParaRPr lang="en-IN"/>
          </a:p>
        </p:txBody>
      </p:sp>
      <p:pic>
        <p:nvPicPr>
          <p:cNvPr id="5" name="Picture 4">
            <a:extLst>
              <a:ext uri="{FF2B5EF4-FFF2-40B4-BE49-F238E27FC236}">
                <a16:creationId xmlns:a16="http://schemas.microsoft.com/office/drawing/2014/main" id="{4A0D0F18-F849-5B77-2513-9049E8B6EB72}"/>
              </a:ext>
            </a:extLst>
          </p:cNvPr>
          <p:cNvPicPr>
            <a:picLocks noChangeAspect="1"/>
          </p:cNvPicPr>
          <p:nvPr/>
        </p:nvPicPr>
        <p:blipFill rotWithShape="1">
          <a:blip r:embed="rId2"/>
          <a:srcRect l="41296" t="33227" r="21198" b="13861"/>
          <a:stretch/>
        </p:blipFill>
        <p:spPr>
          <a:xfrm>
            <a:off x="2121159" y="680210"/>
            <a:ext cx="7949682" cy="5676140"/>
          </a:xfrm>
          <a:prstGeom prst="rect">
            <a:avLst/>
          </a:prstGeom>
        </p:spPr>
      </p:pic>
    </p:spTree>
    <p:extLst>
      <p:ext uri="{BB962C8B-B14F-4D97-AF65-F5344CB8AC3E}">
        <p14:creationId xmlns:p14="http://schemas.microsoft.com/office/powerpoint/2010/main" val="1090255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F4174C-B525-2B30-D7A0-FA7B21F7FCBE}"/>
              </a:ext>
            </a:extLst>
          </p:cNvPr>
          <p:cNvSpPr txBox="1"/>
          <p:nvPr/>
        </p:nvSpPr>
        <p:spPr>
          <a:xfrm>
            <a:off x="4665305" y="643812"/>
            <a:ext cx="2659225" cy="400110"/>
          </a:xfrm>
          <a:prstGeom prst="rect">
            <a:avLst/>
          </a:prstGeom>
          <a:solidFill>
            <a:schemeClr val="accent2">
              <a:lumMod val="20000"/>
              <a:lumOff val="80000"/>
            </a:schemeClr>
          </a:solid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4. Control Strategy</a:t>
            </a:r>
            <a:endParaRPr lang="en-IN" sz="20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2BA6C3C-F890-B932-4BEB-B36A2774EE5C}"/>
              </a:ext>
            </a:extLst>
          </p:cNvPr>
          <p:cNvSpPr txBox="1"/>
          <p:nvPr/>
        </p:nvSpPr>
        <p:spPr>
          <a:xfrm>
            <a:off x="1474237" y="1376143"/>
            <a:ext cx="9573208" cy="5028556"/>
          </a:xfrm>
          <a:prstGeom prst="rect">
            <a:avLst/>
          </a:prstGeom>
          <a:noFill/>
        </p:spPr>
        <p:txBody>
          <a:bodyPr wrap="square">
            <a:spAutoFit/>
          </a:bodyPr>
          <a:lstStyle/>
          <a:p>
            <a:pPr algn="just">
              <a:lnSpc>
                <a:spcPct val="150000"/>
              </a:lnSpc>
            </a:pPr>
            <a:r>
              <a:rPr lang="en-IN" b="1" dirty="0">
                <a:latin typeface="Times New Roman" panose="02020603050405020304" pitchFamily="18" charset="0"/>
                <a:cs typeface="Times New Roman" panose="02020603050405020304" pitchFamily="18" charset="0"/>
              </a:rPr>
              <a:t>control strategy include three levels of controls as follows:</a:t>
            </a:r>
          </a:p>
          <a:p>
            <a:pPr marL="285750" indent="-285750" algn="just">
              <a:lnSpc>
                <a:spcPct val="150000"/>
              </a:lnSpc>
              <a:buFont typeface="Wingdings" panose="05000000000000000000" pitchFamily="2" charset="2"/>
              <a:buChar char="q"/>
            </a:pPr>
            <a:r>
              <a:rPr lang="en-IN" b="1" dirty="0">
                <a:latin typeface="Times New Roman" panose="02020603050405020304" pitchFamily="18" charset="0"/>
                <a:cs typeface="Times New Roman" panose="02020603050405020304" pitchFamily="18" charset="0"/>
              </a:rPr>
              <a:t>Level 1 </a:t>
            </a:r>
          </a:p>
          <a:p>
            <a:pPr marL="285750" indent="-285750" algn="just">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utilizes automatic engineering control to monitor the CQAs of the output materials in real time.</a:t>
            </a:r>
          </a:p>
          <a:p>
            <a:pPr marL="285750" indent="-285750" algn="just">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Input material attributes are monitored and process parameters are automatically adjusted to assure that CQAs consistently conform to the established acceptance criteria</a:t>
            </a:r>
            <a:r>
              <a:rPr lang="en-IN" b="1" dirty="0">
                <a:latin typeface="Times New Roman" panose="02020603050405020304" pitchFamily="18" charset="0"/>
                <a:cs typeface="Times New Roman" panose="02020603050405020304" pitchFamily="18" charset="0"/>
              </a:rPr>
              <a:t>.{Real time testing}</a:t>
            </a:r>
          </a:p>
          <a:p>
            <a:pPr marL="285750" indent="-285750" algn="just">
              <a:lnSpc>
                <a:spcPct val="150000"/>
              </a:lnSpc>
              <a:buFont typeface="Wingdings" panose="05000000000000000000" pitchFamily="2" charset="2"/>
              <a:buChar char="q"/>
            </a:pPr>
            <a:r>
              <a:rPr lang="en-IN" b="1" dirty="0">
                <a:latin typeface="Times New Roman" panose="02020603050405020304" pitchFamily="18" charset="0"/>
                <a:cs typeface="Times New Roman" panose="02020603050405020304" pitchFamily="18" charset="0"/>
              </a:rPr>
              <a:t>Level 2 </a:t>
            </a:r>
          </a:p>
          <a:p>
            <a:pPr marL="285750" indent="-285750" algn="just">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consists of pharmaceutical control with reduced end-product testing and flexible material attributes and process parameters within the established design space. </a:t>
            </a:r>
            <a:r>
              <a:rPr lang="en-IN" b="1" dirty="0">
                <a:latin typeface="Times New Roman" panose="02020603050405020304" pitchFamily="18" charset="0"/>
                <a:cs typeface="Times New Roman" panose="02020603050405020304" pitchFamily="18" charset="0"/>
              </a:rPr>
              <a:t>{Identify source of variability}</a:t>
            </a:r>
          </a:p>
          <a:p>
            <a:pPr marL="285750" indent="-285750" algn="just">
              <a:lnSpc>
                <a:spcPct val="150000"/>
              </a:lnSpc>
              <a:buFont typeface="Wingdings" panose="05000000000000000000" pitchFamily="2" charset="2"/>
              <a:buChar char="q"/>
            </a:pPr>
            <a:r>
              <a:rPr lang="en-IN" b="1" dirty="0">
                <a:latin typeface="Times New Roman" panose="02020603050405020304" pitchFamily="18" charset="0"/>
                <a:cs typeface="Times New Roman" panose="02020603050405020304" pitchFamily="18" charset="0"/>
              </a:rPr>
              <a:t>Level 3 </a:t>
            </a:r>
          </a:p>
          <a:p>
            <a:pPr marL="285750" indent="-285750" algn="just">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is the level of control traditionally used in the pharmaceutical industry. </a:t>
            </a:r>
          </a:p>
          <a:p>
            <a:pPr marL="285750" indent="-285750" algn="just">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This control strategy relies on extensive end-product testing and tightly constrain end material attributes and process parameters.</a:t>
            </a:r>
          </a:p>
        </p:txBody>
      </p:sp>
      <p:sp>
        <p:nvSpPr>
          <p:cNvPr id="3" name="Date Placeholder 2">
            <a:extLst>
              <a:ext uri="{FF2B5EF4-FFF2-40B4-BE49-F238E27FC236}">
                <a16:creationId xmlns:a16="http://schemas.microsoft.com/office/drawing/2014/main" id="{4B5C4B04-6093-6C29-05B2-4160C24E54D2}"/>
              </a:ext>
            </a:extLst>
          </p:cNvPr>
          <p:cNvSpPr>
            <a:spLocks noGrp="1"/>
          </p:cNvSpPr>
          <p:nvPr>
            <p:ph type="dt" sz="half" idx="10"/>
          </p:nvPr>
        </p:nvSpPr>
        <p:spPr/>
        <p:txBody>
          <a:bodyPr/>
          <a:lstStyle/>
          <a:p>
            <a:fld id="{A6AAD189-C5F5-43E9-92AF-56F62AFC12B6}" type="datetime1">
              <a:rPr lang="en-IN" smtClean="0"/>
              <a:t>24-02-2024</a:t>
            </a:fld>
            <a:endParaRPr lang="en-IN"/>
          </a:p>
        </p:txBody>
      </p:sp>
      <p:sp>
        <p:nvSpPr>
          <p:cNvPr id="5" name="Slide Number Placeholder 4">
            <a:extLst>
              <a:ext uri="{FF2B5EF4-FFF2-40B4-BE49-F238E27FC236}">
                <a16:creationId xmlns:a16="http://schemas.microsoft.com/office/drawing/2014/main" id="{6AD3217E-A235-672F-7954-7F36FCA7C040}"/>
              </a:ext>
            </a:extLst>
          </p:cNvPr>
          <p:cNvSpPr>
            <a:spLocks noGrp="1"/>
          </p:cNvSpPr>
          <p:nvPr>
            <p:ph type="sldNum" sz="quarter" idx="12"/>
          </p:nvPr>
        </p:nvSpPr>
        <p:spPr/>
        <p:txBody>
          <a:bodyPr/>
          <a:lstStyle/>
          <a:p>
            <a:fld id="{5DB9F150-B6AE-47C5-96FB-81BBC0EE59D2}" type="slidenum">
              <a:rPr lang="en-IN" smtClean="0"/>
              <a:t>24</a:t>
            </a:fld>
            <a:endParaRPr lang="en-IN"/>
          </a:p>
        </p:txBody>
      </p:sp>
    </p:spTree>
    <p:extLst>
      <p:ext uri="{BB962C8B-B14F-4D97-AF65-F5344CB8AC3E}">
        <p14:creationId xmlns:p14="http://schemas.microsoft.com/office/powerpoint/2010/main" val="2095845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EC410B-3AB4-F786-959D-96C9B8842860}"/>
              </a:ext>
            </a:extLst>
          </p:cNvPr>
          <p:cNvSpPr>
            <a:spLocks noGrp="1"/>
          </p:cNvSpPr>
          <p:nvPr>
            <p:ph type="dt" sz="half" idx="10"/>
          </p:nvPr>
        </p:nvSpPr>
        <p:spPr/>
        <p:txBody>
          <a:bodyPr/>
          <a:lstStyle/>
          <a:p>
            <a:fld id="{CE40BBF7-64AF-4E06-A75E-57487AFFDB15}" type="datetime1">
              <a:rPr lang="en-IN" smtClean="0"/>
              <a:t>24-02-2024</a:t>
            </a:fld>
            <a:endParaRPr lang="en-IN"/>
          </a:p>
        </p:txBody>
      </p:sp>
      <p:sp>
        <p:nvSpPr>
          <p:cNvPr id="3" name="Slide Number Placeholder 2">
            <a:extLst>
              <a:ext uri="{FF2B5EF4-FFF2-40B4-BE49-F238E27FC236}">
                <a16:creationId xmlns:a16="http://schemas.microsoft.com/office/drawing/2014/main" id="{1BB369D9-29E4-AF71-A4F8-1B2BECE94FFC}"/>
              </a:ext>
            </a:extLst>
          </p:cNvPr>
          <p:cNvSpPr>
            <a:spLocks noGrp="1"/>
          </p:cNvSpPr>
          <p:nvPr>
            <p:ph type="sldNum" sz="quarter" idx="12"/>
          </p:nvPr>
        </p:nvSpPr>
        <p:spPr/>
        <p:txBody>
          <a:bodyPr/>
          <a:lstStyle/>
          <a:p>
            <a:fld id="{5DB9F150-B6AE-47C5-96FB-81BBC0EE59D2}" type="slidenum">
              <a:rPr lang="en-IN" smtClean="0"/>
              <a:t>25</a:t>
            </a:fld>
            <a:endParaRPr lang="en-IN"/>
          </a:p>
        </p:txBody>
      </p:sp>
      <p:pic>
        <p:nvPicPr>
          <p:cNvPr id="4" name="Picture 3">
            <a:extLst>
              <a:ext uri="{FF2B5EF4-FFF2-40B4-BE49-F238E27FC236}">
                <a16:creationId xmlns:a16="http://schemas.microsoft.com/office/drawing/2014/main" id="{4E842BC7-4744-29CE-8336-864485D771C1}"/>
              </a:ext>
            </a:extLst>
          </p:cNvPr>
          <p:cNvPicPr>
            <a:picLocks noChangeAspect="1"/>
          </p:cNvPicPr>
          <p:nvPr/>
        </p:nvPicPr>
        <p:blipFill rotWithShape="1">
          <a:blip r:embed="rId2"/>
          <a:srcRect l="33827" t="20544" r="15969" b="18503"/>
          <a:stretch/>
        </p:blipFill>
        <p:spPr>
          <a:xfrm>
            <a:off x="2639010" y="876963"/>
            <a:ext cx="7473819" cy="5104073"/>
          </a:xfrm>
          <a:prstGeom prst="rect">
            <a:avLst/>
          </a:prstGeom>
        </p:spPr>
      </p:pic>
    </p:spTree>
    <p:extLst>
      <p:ext uri="{BB962C8B-B14F-4D97-AF65-F5344CB8AC3E}">
        <p14:creationId xmlns:p14="http://schemas.microsoft.com/office/powerpoint/2010/main" val="3941515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F431AB-C447-2910-7897-1E85224E5898}"/>
              </a:ext>
            </a:extLst>
          </p:cNvPr>
          <p:cNvSpPr txBox="1"/>
          <p:nvPr/>
        </p:nvSpPr>
        <p:spPr>
          <a:xfrm>
            <a:off x="964164" y="1745718"/>
            <a:ext cx="10540482" cy="3366563"/>
          </a:xfrm>
          <a:prstGeom prst="rect">
            <a:avLst/>
          </a:prstGeom>
          <a:noFill/>
        </p:spPr>
        <p:txBody>
          <a:bodyPr wrap="square">
            <a:spAutoFit/>
          </a:bodyPr>
          <a:lstStyle/>
          <a:p>
            <a:pPr marL="285750" indent="-285750" algn="just">
              <a:lnSpc>
                <a:spcPct val="150000"/>
              </a:lnSpc>
              <a:buFont typeface="Wingdings" panose="05000000000000000000" pitchFamily="2" charset="2"/>
              <a:buChar char="q"/>
            </a:pPr>
            <a:r>
              <a:rPr lang="en-IN" b="1" dirty="0">
                <a:latin typeface="Times New Roman" panose="02020603050405020304" pitchFamily="18" charset="0"/>
                <a:cs typeface="Times New Roman" panose="02020603050405020304" pitchFamily="18" charset="0"/>
              </a:rPr>
              <a:t>ICH Q8 R2 </a:t>
            </a:r>
            <a:r>
              <a:rPr lang="en-IN" dirty="0">
                <a:latin typeface="Times New Roman" panose="02020603050405020304" pitchFamily="18" charset="0"/>
                <a:cs typeface="Times New Roman" panose="02020603050405020304" pitchFamily="18" charset="0"/>
              </a:rPr>
              <a:t>defines a </a:t>
            </a:r>
            <a:r>
              <a:rPr lang="en-IN" b="1" dirty="0">
                <a:latin typeface="Times New Roman" panose="02020603050405020304" pitchFamily="18" charset="0"/>
                <a:cs typeface="Times New Roman" panose="02020603050405020304" pitchFamily="18" charset="0"/>
              </a:rPr>
              <a:t>control strategy </a:t>
            </a:r>
            <a:r>
              <a:rPr lang="en-IN" dirty="0">
                <a:latin typeface="Times New Roman" panose="02020603050405020304" pitchFamily="18" charset="0"/>
                <a:cs typeface="Times New Roman" panose="02020603050405020304" pitchFamily="18" charset="0"/>
              </a:rPr>
              <a:t>as a planned set of controls, derived from current product and process understanding that ensures process performance and product quality.</a:t>
            </a:r>
          </a:p>
          <a:p>
            <a:pPr marL="285750" indent="-285750" algn="just">
              <a:lnSpc>
                <a:spcPct val="150000"/>
              </a:lnSpc>
              <a:buFont typeface="Wingdings" panose="05000000000000000000" pitchFamily="2" charset="2"/>
              <a:buChar char="q"/>
            </a:pPr>
            <a:r>
              <a:rPr lang="en-IN" b="1" dirty="0">
                <a:latin typeface="Times New Roman" panose="02020603050405020304" pitchFamily="18" charset="0"/>
                <a:cs typeface="Times New Roman" panose="02020603050405020304" pitchFamily="18" charset="0"/>
              </a:rPr>
              <a:t>The controls can include parameters and attributes related to </a:t>
            </a:r>
          </a:p>
          <a:p>
            <a:pPr marL="742950" lvl="1" indent="-285750" algn="just">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drug substance and drug product materials and components</a:t>
            </a:r>
          </a:p>
          <a:p>
            <a:pPr marL="742950" lvl="1" indent="-285750" algn="just">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facility and equipment operating conditions</a:t>
            </a:r>
          </a:p>
          <a:p>
            <a:pPr marL="742950" lvl="1" indent="-285750" algn="just">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in-process controls</a:t>
            </a:r>
          </a:p>
          <a:p>
            <a:pPr marL="742950" lvl="1" indent="-285750" algn="just">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finished product specifications</a:t>
            </a:r>
          </a:p>
          <a:p>
            <a:pPr marL="742950" lvl="1" indent="-285750" algn="just">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and the associated methods and frequency of monitoring and control. </a:t>
            </a:r>
          </a:p>
        </p:txBody>
      </p:sp>
      <p:sp>
        <p:nvSpPr>
          <p:cNvPr id="4" name="TextBox 3">
            <a:extLst>
              <a:ext uri="{FF2B5EF4-FFF2-40B4-BE49-F238E27FC236}">
                <a16:creationId xmlns:a16="http://schemas.microsoft.com/office/drawing/2014/main" id="{0DEA54F9-B423-0175-A046-A37984FE7C4F}"/>
              </a:ext>
            </a:extLst>
          </p:cNvPr>
          <p:cNvSpPr txBox="1"/>
          <p:nvPr/>
        </p:nvSpPr>
        <p:spPr>
          <a:xfrm>
            <a:off x="5120951" y="905069"/>
            <a:ext cx="1278294" cy="400110"/>
          </a:xfrm>
          <a:prstGeom prst="rect">
            <a:avLst/>
          </a:prstGeom>
          <a:solidFill>
            <a:schemeClr val="accent4">
              <a:lumMod val="20000"/>
              <a:lumOff val="80000"/>
            </a:schemeClr>
          </a:solid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Cont…</a:t>
            </a:r>
            <a:endParaRPr lang="en-IN" sz="2000" b="1" dirty="0">
              <a:latin typeface="Times New Roman" panose="02020603050405020304" pitchFamily="18" charset="0"/>
              <a:cs typeface="Times New Roman" panose="02020603050405020304" pitchFamily="18" charset="0"/>
            </a:endParaRPr>
          </a:p>
        </p:txBody>
      </p:sp>
      <p:sp>
        <p:nvSpPr>
          <p:cNvPr id="2" name="Date Placeholder 1">
            <a:extLst>
              <a:ext uri="{FF2B5EF4-FFF2-40B4-BE49-F238E27FC236}">
                <a16:creationId xmlns:a16="http://schemas.microsoft.com/office/drawing/2014/main" id="{8A8036B4-DFCC-EE19-2C3B-181374B87438}"/>
              </a:ext>
            </a:extLst>
          </p:cNvPr>
          <p:cNvSpPr>
            <a:spLocks noGrp="1"/>
          </p:cNvSpPr>
          <p:nvPr>
            <p:ph type="dt" sz="half" idx="10"/>
          </p:nvPr>
        </p:nvSpPr>
        <p:spPr/>
        <p:txBody>
          <a:bodyPr/>
          <a:lstStyle/>
          <a:p>
            <a:fld id="{51B8F148-CCF0-4268-A990-9DF72A80D5C7}" type="datetime1">
              <a:rPr lang="en-IN" smtClean="0"/>
              <a:t>24-02-2024</a:t>
            </a:fld>
            <a:endParaRPr lang="en-IN"/>
          </a:p>
        </p:txBody>
      </p:sp>
      <p:sp>
        <p:nvSpPr>
          <p:cNvPr id="5" name="Slide Number Placeholder 4">
            <a:extLst>
              <a:ext uri="{FF2B5EF4-FFF2-40B4-BE49-F238E27FC236}">
                <a16:creationId xmlns:a16="http://schemas.microsoft.com/office/drawing/2014/main" id="{00735898-9F8E-2B7D-E7CA-52A5CF556F83}"/>
              </a:ext>
            </a:extLst>
          </p:cNvPr>
          <p:cNvSpPr>
            <a:spLocks noGrp="1"/>
          </p:cNvSpPr>
          <p:nvPr>
            <p:ph type="sldNum" sz="quarter" idx="12"/>
          </p:nvPr>
        </p:nvSpPr>
        <p:spPr/>
        <p:txBody>
          <a:bodyPr/>
          <a:lstStyle/>
          <a:p>
            <a:fld id="{5DB9F150-B6AE-47C5-96FB-81BBC0EE59D2}" type="slidenum">
              <a:rPr lang="en-IN" smtClean="0"/>
              <a:t>26</a:t>
            </a:fld>
            <a:endParaRPr lang="en-IN"/>
          </a:p>
        </p:txBody>
      </p:sp>
    </p:spTree>
    <p:extLst>
      <p:ext uri="{BB962C8B-B14F-4D97-AF65-F5344CB8AC3E}">
        <p14:creationId xmlns:p14="http://schemas.microsoft.com/office/powerpoint/2010/main" val="639857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4ABA21-16FD-E31A-25A7-F833A254C663}"/>
              </a:ext>
            </a:extLst>
          </p:cNvPr>
          <p:cNvSpPr txBox="1"/>
          <p:nvPr/>
        </p:nvSpPr>
        <p:spPr>
          <a:xfrm>
            <a:off x="1491343" y="1745146"/>
            <a:ext cx="9815804" cy="4207785"/>
          </a:xfrm>
          <a:prstGeom prst="rect">
            <a:avLst/>
          </a:prstGeom>
          <a:noFill/>
        </p:spPr>
        <p:txBody>
          <a:bodyPr wrap="square">
            <a:spAutoFit/>
          </a:bodyPr>
          <a:lstStyle/>
          <a:p>
            <a:pPr marL="285750" indent="-285750" algn="just">
              <a:lnSpc>
                <a:spcPct val="150000"/>
              </a:lnSpc>
              <a:buFont typeface="Wingdings" panose="05000000000000000000" pitchFamily="2" charset="2"/>
              <a:buChar char="q"/>
            </a:pPr>
            <a:r>
              <a:rPr lang="en-IN" b="1" dirty="0">
                <a:latin typeface="Times New Roman" panose="02020603050405020304" pitchFamily="18" charset="0"/>
                <a:cs typeface="Times New Roman" panose="02020603050405020304" pitchFamily="18" charset="0"/>
              </a:rPr>
              <a:t>A control strategy can include the following: </a:t>
            </a:r>
          </a:p>
          <a:p>
            <a:pPr marL="742950" lvl="1" indent="-285750" algn="just">
              <a:lnSpc>
                <a:spcPct val="150000"/>
              </a:lnSpc>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Control of input material attributes (e.g., drug substance, excipient, in process material, and primary packaging material) based on an understanding of their impact on processability or product quality</a:t>
            </a:r>
          </a:p>
          <a:p>
            <a:pPr marL="742950" lvl="1" indent="-285750" algn="just">
              <a:lnSpc>
                <a:spcPct val="150000"/>
              </a:lnSpc>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 Product specification(s)</a:t>
            </a:r>
          </a:p>
          <a:p>
            <a:pPr marL="742950" lvl="1" indent="-285750" algn="just">
              <a:lnSpc>
                <a:spcPct val="150000"/>
              </a:lnSpc>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Controls for unit operations that have an impact on downstream processing or product quality (</a:t>
            </a:r>
            <a:r>
              <a:rPr lang="en-IN" dirty="0" err="1">
                <a:latin typeface="Times New Roman" panose="02020603050405020304" pitchFamily="18" charset="0"/>
                <a:cs typeface="Times New Roman" panose="02020603050405020304" pitchFamily="18" charset="0"/>
              </a:rPr>
              <a:t>e.g</a:t>
            </a:r>
            <a:r>
              <a:rPr lang="en-IN" dirty="0">
                <a:latin typeface="Times New Roman" panose="02020603050405020304" pitchFamily="18" charset="0"/>
                <a:cs typeface="Times New Roman" panose="02020603050405020304" pitchFamily="18" charset="0"/>
              </a:rPr>
              <a:t>, the impact of drying on degradation and particle size distribution of the granulate on dissolution)</a:t>
            </a:r>
          </a:p>
          <a:p>
            <a:pPr marL="742950" lvl="1" indent="-285750" algn="just">
              <a:lnSpc>
                <a:spcPct val="150000"/>
              </a:lnSpc>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In-process or real-time release testing of end-product testing (</a:t>
            </a:r>
            <a:r>
              <a:rPr lang="en-IN" dirty="0" err="1">
                <a:latin typeface="Times New Roman" panose="02020603050405020304" pitchFamily="18" charset="0"/>
                <a:cs typeface="Times New Roman" panose="02020603050405020304" pitchFamily="18" charset="0"/>
              </a:rPr>
              <a:t>eg.</a:t>
            </a:r>
            <a:r>
              <a:rPr lang="en-IN" dirty="0">
                <a:latin typeface="Times New Roman" panose="02020603050405020304" pitchFamily="18" charset="0"/>
                <a:cs typeface="Times New Roman" panose="02020603050405020304" pitchFamily="18" charset="0"/>
              </a:rPr>
              <a:t> measurement and control of CQAs during processing)</a:t>
            </a:r>
          </a:p>
        </p:txBody>
      </p:sp>
      <p:sp>
        <p:nvSpPr>
          <p:cNvPr id="4" name="TextBox 3">
            <a:extLst>
              <a:ext uri="{FF2B5EF4-FFF2-40B4-BE49-F238E27FC236}">
                <a16:creationId xmlns:a16="http://schemas.microsoft.com/office/drawing/2014/main" id="{160217C6-7642-76BD-A94D-207582A72612}"/>
              </a:ext>
            </a:extLst>
          </p:cNvPr>
          <p:cNvSpPr txBox="1"/>
          <p:nvPr/>
        </p:nvSpPr>
        <p:spPr>
          <a:xfrm>
            <a:off x="5120951" y="905069"/>
            <a:ext cx="1278294" cy="400110"/>
          </a:xfrm>
          <a:prstGeom prst="rect">
            <a:avLst/>
          </a:prstGeom>
          <a:solidFill>
            <a:schemeClr val="accent4">
              <a:lumMod val="20000"/>
              <a:lumOff val="80000"/>
            </a:schemeClr>
          </a:solid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Cont…</a:t>
            </a:r>
            <a:endParaRPr lang="en-IN" sz="2000" b="1" dirty="0">
              <a:latin typeface="Times New Roman" panose="02020603050405020304" pitchFamily="18" charset="0"/>
              <a:cs typeface="Times New Roman" panose="02020603050405020304" pitchFamily="18" charset="0"/>
            </a:endParaRPr>
          </a:p>
        </p:txBody>
      </p:sp>
      <p:sp>
        <p:nvSpPr>
          <p:cNvPr id="2" name="Date Placeholder 1">
            <a:extLst>
              <a:ext uri="{FF2B5EF4-FFF2-40B4-BE49-F238E27FC236}">
                <a16:creationId xmlns:a16="http://schemas.microsoft.com/office/drawing/2014/main" id="{1939D3E1-CA36-1372-58B8-3A67E9EDC281}"/>
              </a:ext>
            </a:extLst>
          </p:cNvPr>
          <p:cNvSpPr>
            <a:spLocks noGrp="1"/>
          </p:cNvSpPr>
          <p:nvPr>
            <p:ph type="dt" sz="half" idx="10"/>
          </p:nvPr>
        </p:nvSpPr>
        <p:spPr/>
        <p:txBody>
          <a:bodyPr/>
          <a:lstStyle/>
          <a:p>
            <a:fld id="{16F853EB-A4CC-41F6-ABF3-252AAF3EB80A}" type="datetime1">
              <a:rPr lang="en-IN" smtClean="0"/>
              <a:t>24-02-2024</a:t>
            </a:fld>
            <a:endParaRPr lang="en-IN"/>
          </a:p>
        </p:txBody>
      </p:sp>
      <p:sp>
        <p:nvSpPr>
          <p:cNvPr id="5" name="Slide Number Placeholder 4">
            <a:extLst>
              <a:ext uri="{FF2B5EF4-FFF2-40B4-BE49-F238E27FC236}">
                <a16:creationId xmlns:a16="http://schemas.microsoft.com/office/drawing/2014/main" id="{BDD90ABC-F51C-D43D-EE06-7C4579E3C313}"/>
              </a:ext>
            </a:extLst>
          </p:cNvPr>
          <p:cNvSpPr>
            <a:spLocks noGrp="1"/>
          </p:cNvSpPr>
          <p:nvPr>
            <p:ph type="sldNum" sz="quarter" idx="12"/>
          </p:nvPr>
        </p:nvSpPr>
        <p:spPr/>
        <p:txBody>
          <a:bodyPr/>
          <a:lstStyle/>
          <a:p>
            <a:fld id="{5DB9F150-B6AE-47C5-96FB-81BBC0EE59D2}" type="slidenum">
              <a:rPr lang="en-IN" smtClean="0"/>
              <a:t>27</a:t>
            </a:fld>
            <a:endParaRPr lang="en-IN"/>
          </a:p>
        </p:txBody>
      </p:sp>
    </p:spTree>
    <p:extLst>
      <p:ext uri="{BB962C8B-B14F-4D97-AF65-F5344CB8AC3E}">
        <p14:creationId xmlns:p14="http://schemas.microsoft.com/office/powerpoint/2010/main" val="3077922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E3F541-2A01-4F32-0C28-ED9B35A37A61}"/>
              </a:ext>
            </a:extLst>
          </p:cNvPr>
          <p:cNvPicPr>
            <a:picLocks noChangeAspect="1"/>
          </p:cNvPicPr>
          <p:nvPr/>
        </p:nvPicPr>
        <p:blipFill rotWithShape="1">
          <a:blip r:embed="rId2"/>
          <a:srcRect l="19286" t="23537" r="44208" b="30612"/>
          <a:stretch/>
        </p:blipFill>
        <p:spPr>
          <a:xfrm>
            <a:off x="1663959" y="297768"/>
            <a:ext cx="8864082" cy="6262464"/>
          </a:xfrm>
          <a:prstGeom prst="rect">
            <a:avLst/>
          </a:prstGeom>
        </p:spPr>
      </p:pic>
      <p:sp>
        <p:nvSpPr>
          <p:cNvPr id="2" name="Date Placeholder 1">
            <a:extLst>
              <a:ext uri="{FF2B5EF4-FFF2-40B4-BE49-F238E27FC236}">
                <a16:creationId xmlns:a16="http://schemas.microsoft.com/office/drawing/2014/main" id="{C0F021D5-6441-21A9-8DEE-7E8382D3BF2A}"/>
              </a:ext>
            </a:extLst>
          </p:cNvPr>
          <p:cNvSpPr>
            <a:spLocks noGrp="1"/>
          </p:cNvSpPr>
          <p:nvPr>
            <p:ph type="dt" sz="half" idx="10"/>
          </p:nvPr>
        </p:nvSpPr>
        <p:spPr/>
        <p:txBody>
          <a:bodyPr/>
          <a:lstStyle/>
          <a:p>
            <a:fld id="{843EF2E4-8F9F-4867-AF8D-3BC8734D7A6F}" type="datetime1">
              <a:rPr lang="en-IN" smtClean="0"/>
              <a:t>24-02-2024</a:t>
            </a:fld>
            <a:endParaRPr lang="en-IN"/>
          </a:p>
        </p:txBody>
      </p:sp>
      <p:sp>
        <p:nvSpPr>
          <p:cNvPr id="4" name="Slide Number Placeholder 3">
            <a:extLst>
              <a:ext uri="{FF2B5EF4-FFF2-40B4-BE49-F238E27FC236}">
                <a16:creationId xmlns:a16="http://schemas.microsoft.com/office/drawing/2014/main" id="{958CF175-F3D0-2CC3-81AE-77C7C035C3A6}"/>
              </a:ext>
            </a:extLst>
          </p:cNvPr>
          <p:cNvSpPr>
            <a:spLocks noGrp="1"/>
          </p:cNvSpPr>
          <p:nvPr>
            <p:ph type="sldNum" sz="quarter" idx="12"/>
          </p:nvPr>
        </p:nvSpPr>
        <p:spPr/>
        <p:txBody>
          <a:bodyPr/>
          <a:lstStyle/>
          <a:p>
            <a:fld id="{5DB9F150-B6AE-47C5-96FB-81BBC0EE59D2}" type="slidenum">
              <a:rPr lang="en-IN" smtClean="0"/>
              <a:t>28</a:t>
            </a:fld>
            <a:endParaRPr lang="en-IN"/>
          </a:p>
        </p:txBody>
      </p:sp>
    </p:spTree>
    <p:extLst>
      <p:ext uri="{BB962C8B-B14F-4D97-AF65-F5344CB8AC3E}">
        <p14:creationId xmlns:p14="http://schemas.microsoft.com/office/powerpoint/2010/main" val="1210700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15964B-52BA-CDF3-6814-FB5EAEB9A399}"/>
              </a:ext>
            </a:extLst>
          </p:cNvPr>
          <p:cNvSpPr txBox="1"/>
          <p:nvPr/>
        </p:nvSpPr>
        <p:spPr>
          <a:xfrm>
            <a:off x="1194317" y="1814074"/>
            <a:ext cx="10021077" cy="4197559"/>
          </a:xfrm>
          <a:prstGeom prst="rect">
            <a:avLst/>
          </a:prstGeom>
          <a:noFill/>
        </p:spPr>
        <p:txBody>
          <a:bodyPr wrap="square">
            <a:spAutoFit/>
          </a:bodyPr>
          <a:lstStyle/>
          <a:p>
            <a:pPr algn="just">
              <a:lnSpc>
                <a:spcPct val="150000"/>
              </a:lnSpc>
            </a:pPr>
            <a:r>
              <a:rPr lang="en-IN" b="1" dirty="0">
                <a:latin typeface="Times New Roman" panose="02020603050405020304" pitchFamily="18" charset="0"/>
                <a:cs typeface="Times New Roman" panose="02020603050405020304" pitchFamily="18" charset="0"/>
              </a:rPr>
              <a:t>Design of experiments (DOE), risk assessment, and process analytical technology (PAT) </a:t>
            </a:r>
            <a:r>
              <a:rPr lang="en-IN" dirty="0">
                <a:latin typeface="Times New Roman" panose="02020603050405020304" pitchFamily="18" charset="0"/>
                <a:cs typeface="Times New Roman" panose="02020603050405020304" pitchFamily="18" charset="0"/>
              </a:rPr>
              <a:t>are tools that may be used in the QbD process.</a:t>
            </a:r>
          </a:p>
          <a:p>
            <a:pPr algn="just">
              <a:lnSpc>
                <a:spcPct val="150000"/>
              </a:lnSpc>
            </a:pPr>
            <a:endParaRPr lang="en-IN" dirty="0">
              <a:latin typeface="Times New Roman" panose="02020603050405020304" pitchFamily="18" charset="0"/>
              <a:cs typeface="Times New Roman" panose="02020603050405020304" pitchFamily="18" charset="0"/>
            </a:endParaRPr>
          </a:p>
          <a:p>
            <a:pPr algn="just">
              <a:lnSpc>
                <a:spcPct val="150000"/>
              </a:lnSpc>
            </a:pPr>
            <a:r>
              <a:rPr lang="en-IN" b="1" dirty="0">
                <a:latin typeface="Times New Roman" panose="02020603050405020304" pitchFamily="18" charset="0"/>
                <a:cs typeface="Times New Roman" panose="02020603050405020304" pitchFamily="18" charset="0"/>
              </a:rPr>
              <a:t>1. DESIGN OF EXPERIMENTS (DOE)</a:t>
            </a:r>
          </a:p>
          <a:p>
            <a:pPr algn="just">
              <a:lnSpc>
                <a:spcPct val="150000"/>
              </a:lnSpc>
            </a:pPr>
            <a:endParaRPr lang="en-IN" b="1" dirty="0">
              <a:latin typeface="Times New Roman" panose="02020603050405020304" pitchFamily="18" charset="0"/>
              <a:cs typeface="Times New Roman" panose="02020603050405020304" pitchFamily="18" charset="0"/>
            </a:endParaRPr>
          </a:p>
          <a:p>
            <a:pPr algn="just">
              <a:lnSpc>
                <a:spcPct val="150000"/>
              </a:lnSpc>
            </a:pPr>
            <a:r>
              <a:rPr lang="en-IN" dirty="0">
                <a:latin typeface="Times New Roman" panose="02020603050405020304" pitchFamily="18" charset="0"/>
                <a:cs typeface="Times New Roman" panose="02020603050405020304" pitchFamily="18" charset="0"/>
              </a:rPr>
              <a:t>Design of Experiments (DOE) Structured, organized method for determining the relationship between factors affecting a process and the response of that process. </a:t>
            </a:r>
          </a:p>
          <a:p>
            <a:pPr marL="285750" indent="-285750" algn="just">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Choose experimental design (e.g., full factorial) </a:t>
            </a:r>
          </a:p>
          <a:p>
            <a:pPr marL="285750" indent="-285750" algn="just">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Conduct randomized experiments  </a:t>
            </a:r>
          </a:p>
          <a:p>
            <a:pPr marL="285750" indent="-285750" algn="just">
              <a:lnSpc>
                <a:spcPct val="150000"/>
              </a:lnSpc>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Analyse data </a:t>
            </a:r>
          </a:p>
        </p:txBody>
      </p:sp>
      <p:sp>
        <p:nvSpPr>
          <p:cNvPr id="5" name="TextBox 4">
            <a:extLst>
              <a:ext uri="{FF2B5EF4-FFF2-40B4-BE49-F238E27FC236}">
                <a16:creationId xmlns:a16="http://schemas.microsoft.com/office/drawing/2014/main" id="{7EC6605B-ACF0-DCAF-FA42-C4844AA8963A}"/>
              </a:ext>
            </a:extLst>
          </p:cNvPr>
          <p:cNvSpPr txBox="1"/>
          <p:nvPr/>
        </p:nvSpPr>
        <p:spPr>
          <a:xfrm>
            <a:off x="4355063" y="855698"/>
            <a:ext cx="3855875" cy="400110"/>
          </a:xfrm>
          <a:prstGeom prst="rect">
            <a:avLst/>
          </a:prstGeom>
          <a:solidFill>
            <a:schemeClr val="accent5">
              <a:lumMod val="20000"/>
              <a:lumOff val="80000"/>
            </a:schemeClr>
          </a:solidFill>
        </p:spPr>
        <p:txBody>
          <a:bodyPr wrap="square">
            <a:spAutoFit/>
          </a:bodyPr>
          <a:lstStyle/>
          <a:p>
            <a:pPr algn="ctr"/>
            <a:r>
              <a:rPr lang="en-IN" sz="2000" b="1" dirty="0">
                <a:latin typeface="Times New Roman" panose="02020603050405020304" pitchFamily="18" charset="0"/>
                <a:cs typeface="Times New Roman" panose="02020603050405020304" pitchFamily="18" charset="0"/>
              </a:rPr>
              <a:t>QUALITY BY DESIGN TOOLS</a:t>
            </a:r>
          </a:p>
        </p:txBody>
      </p:sp>
      <p:sp>
        <p:nvSpPr>
          <p:cNvPr id="2" name="Date Placeholder 1">
            <a:extLst>
              <a:ext uri="{FF2B5EF4-FFF2-40B4-BE49-F238E27FC236}">
                <a16:creationId xmlns:a16="http://schemas.microsoft.com/office/drawing/2014/main" id="{E8B13E17-F39E-4BC6-B797-307BC9ECA1B6}"/>
              </a:ext>
            </a:extLst>
          </p:cNvPr>
          <p:cNvSpPr>
            <a:spLocks noGrp="1"/>
          </p:cNvSpPr>
          <p:nvPr>
            <p:ph type="dt" sz="half" idx="10"/>
          </p:nvPr>
        </p:nvSpPr>
        <p:spPr/>
        <p:txBody>
          <a:bodyPr/>
          <a:lstStyle/>
          <a:p>
            <a:fld id="{C97DF60F-9324-4097-B809-69E3DABE7B05}" type="datetime1">
              <a:rPr lang="en-IN" smtClean="0"/>
              <a:t>24-02-2024</a:t>
            </a:fld>
            <a:endParaRPr lang="en-IN"/>
          </a:p>
        </p:txBody>
      </p:sp>
      <p:sp>
        <p:nvSpPr>
          <p:cNvPr id="4" name="Slide Number Placeholder 3">
            <a:extLst>
              <a:ext uri="{FF2B5EF4-FFF2-40B4-BE49-F238E27FC236}">
                <a16:creationId xmlns:a16="http://schemas.microsoft.com/office/drawing/2014/main" id="{34852304-8F5F-A484-B9B9-C13AEEA6C1F8}"/>
              </a:ext>
            </a:extLst>
          </p:cNvPr>
          <p:cNvSpPr>
            <a:spLocks noGrp="1"/>
          </p:cNvSpPr>
          <p:nvPr>
            <p:ph type="sldNum" sz="quarter" idx="12"/>
          </p:nvPr>
        </p:nvSpPr>
        <p:spPr/>
        <p:txBody>
          <a:bodyPr/>
          <a:lstStyle/>
          <a:p>
            <a:fld id="{5DB9F150-B6AE-47C5-96FB-81BBC0EE59D2}" type="slidenum">
              <a:rPr lang="en-IN" smtClean="0"/>
              <a:t>29</a:t>
            </a:fld>
            <a:endParaRPr lang="en-IN"/>
          </a:p>
        </p:txBody>
      </p:sp>
    </p:spTree>
    <p:extLst>
      <p:ext uri="{BB962C8B-B14F-4D97-AF65-F5344CB8AC3E}">
        <p14:creationId xmlns:p14="http://schemas.microsoft.com/office/powerpoint/2010/main" val="1347979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777084-2AA5-2700-E4CF-88AF4EA75288}"/>
              </a:ext>
            </a:extLst>
          </p:cNvPr>
          <p:cNvSpPr txBox="1"/>
          <p:nvPr/>
        </p:nvSpPr>
        <p:spPr>
          <a:xfrm>
            <a:off x="929951" y="2687215"/>
            <a:ext cx="10761306" cy="2951064"/>
          </a:xfrm>
          <a:prstGeom prst="rect">
            <a:avLst/>
          </a:prstGeom>
          <a:noFill/>
        </p:spPr>
        <p:txBody>
          <a:bodyPr wrap="square" rtlCol="0">
            <a:spAutoFit/>
          </a:bodyPr>
          <a:lstStyle/>
          <a:p>
            <a:pPr algn="just">
              <a:lnSpc>
                <a:spcPct val="150000"/>
              </a:lnSpc>
            </a:pPr>
            <a:r>
              <a:rPr lang="en-US" b="1" dirty="0">
                <a:latin typeface="Times New Roman" panose="02020603050405020304" pitchFamily="18" charset="0"/>
                <a:cs typeface="Times New Roman" panose="02020603050405020304" pitchFamily="18" charset="0"/>
              </a:rPr>
              <a:t>Defination:</a:t>
            </a:r>
          </a:p>
          <a:p>
            <a:pPr marL="285750" indent="-285750" algn="just">
              <a:lnSpc>
                <a:spcPct val="15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The pharmaceutical Quality by Design (</a:t>
            </a:r>
            <a:r>
              <a:rPr lang="en-US" dirty="0" err="1">
                <a:latin typeface="Times New Roman" panose="02020603050405020304" pitchFamily="18" charset="0"/>
                <a:cs typeface="Times New Roman" panose="02020603050405020304" pitchFamily="18" charset="0"/>
              </a:rPr>
              <a:t>QbD</a:t>
            </a:r>
            <a:r>
              <a:rPr lang="en-US" dirty="0">
                <a:latin typeface="Times New Roman" panose="02020603050405020304" pitchFamily="18" charset="0"/>
                <a:cs typeface="Times New Roman" panose="02020603050405020304" pitchFamily="18" charset="0"/>
              </a:rPr>
              <a:t>) is a systematic approach to product development that begins with predefined objectives and emphasizes product and process understanding and process control, based on sound science and quality risk management (ICH Q9). </a:t>
            </a:r>
          </a:p>
          <a:p>
            <a:pPr marL="285750" indent="-285750" algn="just">
              <a:lnSpc>
                <a:spcPct val="150000"/>
              </a:lnSpc>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Dr. Joseph M. Juran </a:t>
            </a:r>
            <a:r>
              <a:rPr lang="en-US" dirty="0">
                <a:latin typeface="Times New Roman" panose="02020603050405020304" pitchFamily="18" charset="0"/>
                <a:cs typeface="Times New Roman" panose="02020603050405020304" pitchFamily="18" charset="0"/>
              </a:rPr>
              <a:t>first introduced the concept of Quality by Design (QbD). </a:t>
            </a:r>
          </a:p>
          <a:p>
            <a:pPr marL="285750" indent="-285750" algn="just">
              <a:lnSpc>
                <a:spcPct val="15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He proposed that quality should be designed into a product and that most quality crises and problems relate to the way in which a product is designed in the first place. </a:t>
            </a:r>
          </a:p>
        </p:txBody>
      </p:sp>
      <p:pic>
        <p:nvPicPr>
          <p:cNvPr id="5" name="Picture 4">
            <a:extLst>
              <a:ext uri="{FF2B5EF4-FFF2-40B4-BE49-F238E27FC236}">
                <a16:creationId xmlns:a16="http://schemas.microsoft.com/office/drawing/2014/main" id="{B29443BD-13DA-FBC0-85C5-6EFB1939A5A6}"/>
              </a:ext>
            </a:extLst>
          </p:cNvPr>
          <p:cNvPicPr>
            <a:picLocks noChangeAspect="1"/>
          </p:cNvPicPr>
          <p:nvPr/>
        </p:nvPicPr>
        <p:blipFill rotWithShape="1">
          <a:blip r:embed="rId2">
            <a:extLst>
              <a:ext uri="{28A0092B-C50C-407E-A947-70E740481C1C}">
                <a14:useLocalDpi xmlns:a14="http://schemas.microsoft.com/office/drawing/2010/main" val="0"/>
              </a:ext>
            </a:extLst>
          </a:blip>
          <a:srcRect l="6457" t="6797" r="4665" b="5112"/>
          <a:stretch/>
        </p:blipFill>
        <p:spPr>
          <a:xfrm>
            <a:off x="7536026" y="579332"/>
            <a:ext cx="2074506" cy="1370765"/>
          </a:xfrm>
          <a:prstGeom prst="rect">
            <a:avLst/>
          </a:prstGeom>
          <a:ln>
            <a:solidFill>
              <a:schemeClr val="tx1"/>
            </a:solidFill>
          </a:ln>
        </p:spPr>
      </p:pic>
      <p:sp>
        <p:nvSpPr>
          <p:cNvPr id="7" name="TextBox 6">
            <a:extLst>
              <a:ext uri="{FF2B5EF4-FFF2-40B4-BE49-F238E27FC236}">
                <a16:creationId xmlns:a16="http://schemas.microsoft.com/office/drawing/2014/main" id="{05831651-A0D1-591C-E460-C402DD2806F2}"/>
              </a:ext>
            </a:extLst>
          </p:cNvPr>
          <p:cNvSpPr txBox="1"/>
          <p:nvPr/>
        </p:nvSpPr>
        <p:spPr>
          <a:xfrm>
            <a:off x="4481804" y="1064659"/>
            <a:ext cx="1614196" cy="400110"/>
          </a:xfrm>
          <a:prstGeom prst="rect">
            <a:avLst/>
          </a:prstGeom>
          <a:solidFill>
            <a:schemeClr val="accent4">
              <a:lumMod val="20000"/>
              <a:lumOff val="80000"/>
            </a:schemeClr>
          </a:solid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QbD</a:t>
            </a:r>
            <a:endParaRPr lang="en-IN" sz="2000" b="1" dirty="0">
              <a:latin typeface="Times New Roman" panose="02020603050405020304" pitchFamily="18" charset="0"/>
              <a:cs typeface="Times New Roman" panose="02020603050405020304" pitchFamily="18" charset="0"/>
            </a:endParaRPr>
          </a:p>
        </p:txBody>
      </p:sp>
      <p:sp>
        <p:nvSpPr>
          <p:cNvPr id="2" name="Date Placeholder 1">
            <a:extLst>
              <a:ext uri="{FF2B5EF4-FFF2-40B4-BE49-F238E27FC236}">
                <a16:creationId xmlns:a16="http://schemas.microsoft.com/office/drawing/2014/main" id="{C88E4D08-B522-AEEE-8789-26F034AFA38D}"/>
              </a:ext>
            </a:extLst>
          </p:cNvPr>
          <p:cNvSpPr>
            <a:spLocks noGrp="1"/>
          </p:cNvSpPr>
          <p:nvPr>
            <p:ph type="dt" sz="half" idx="10"/>
          </p:nvPr>
        </p:nvSpPr>
        <p:spPr/>
        <p:txBody>
          <a:bodyPr/>
          <a:lstStyle/>
          <a:p>
            <a:fld id="{00C99C01-DB7D-481D-AF48-81422CFA00C7}" type="datetime1">
              <a:rPr lang="en-IN" smtClean="0"/>
              <a:t>24-02-2024</a:t>
            </a:fld>
            <a:endParaRPr lang="en-IN"/>
          </a:p>
        </p:txBody>
      </p:sp>
      <p:sp>
        <p:nvSpPr>
          <p:cNvPr id="4" name="Slide Number Placeholder 3">
            <a:extLst>
              <a:ext uri="{FF2B5EF4-FFF2-40B4-BE49-F238E27FC236}">
                <a16:creationId xmlns:a16="http://schemas.microsoft.com/office/drawing/2014/main" id="{D70BC555-8FD2-F30B-FEC8-167802ED3CC7}"/>
              </a:ext>
            </a:extLst>
          </p:cNvPr>
          <p:cNvSpPr>
            <a:spLocks noGrp="1"/>
          </p:cNvSpPr>
          <p:nvPr>
            <p:ph type="sldNum" sz="quarter" idx="12"/>
          </p:nvPr>
        </p:nvSpPr>
        <p:spPr/>
        <p:txBody>
          <a:bodyPr/>
          <a:lstStyle/>
          <a:p>
            <a:fld id="{5DB9F150-B6AE-47C5-96FB-81BBC0EE59D2}" type="slidenum">
              <a:rPr lang="en-IN" smtClean="0"/>
              <a:t>3</a:t>
            </a:fld>
            <a:endParaRPr lang="en-IN"/>
          </a:p>
        </p:txBody>
      </p:sp>
    </p:spTree>
    <p:extLst>
      <p:ext uri="{BB962C8B-B14F-4D97-AF65-F5344CB8AC3E}">
        <p14:creationId xmlns:p14="http://schemas.microsoft.com/office/powerpoint/2010/main" val="2634747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1B840F-51CC-ED90-7EC0-67906B2BECC3}"/>
              </a:ext>
            </a:extLst>
          </p:cNvPr>
          <p:cNvSpPr txBox="1"/>
          <p:nvPr/>
        </p:nvSpPr>
        <p:spPr>
          <a:xfrm>
            <a:off x="1408922" y="1912774"/>
            <a:ext cx="9909110" cy="2951064"/>
          </a:xfrm>
          <a:prstGeom prst="rect">
            <a:avLst/>
          </a:prstGeom>
          <a:noFill/>
        </p:spPr>
        <p:txBody>
          <a:bodyPr wrap="square">
            <a:spAutoFit/>
          </a:bodyPr>
          <a:lstStyle/>
          <a:p>
            <a:pPr marL="285750" indent="-285750" algn="just">
              <a:lnSpc>
                <a:spcPct val="150000"/>
              </a:lnSpc>
              <a:buFont typeface="Wingdings" panose="05000000000000000000" pitchFamily="2" charset="2"/>
              <a:buChar char="q"/>
            </a:pPr>
            <a:r>
              <a:rPr lang="en-IN" dirty="0">
                <a:latin typeface="Times New Roman" panose="02020603050405020304" pitchFamily="18" charset="0"/>
                <a:cs typeface="Times New Roman" panose="02020603050405020304" pitchFamily="18" charset="0"/>
              </a:rPr>
              <a:t>When DOE is applied to formulation or process development, input variables include the material attributes (</a:t>
            </a:r>
            <a:r>
              <a:rPr lang="en-IN" dirty="0" err="1">
                <a:latin typeface="Times New Roman" panose="02020603050405020304" pitchFamily="18" charset="0"/>
                <a:cs typeface="Times New Roman" panose="02020603050405020304" pitchFamily="18" charset="0"/>
              </a:rPr>
              <a:t>e.g</a:t>
            </a:r>
            <a:r>
              <a:rPr lang="en-IN" dirty="0">
                <a:latin typeface="Times New Roman" panose="02020603050405020304" pitchFamily="18" charset="0"/>
                <a:cs typeface="Times New Roman" panose="02020603050405020304" pitchFamily="18" charset="0"/>
              </a:rPr>
              <a:t>, particle size) of raw material or excipients and process parameters (e.g. spray rate).</a:t>
            </a:r>
          </a:p>
          <a:p>
            <a:pPr marL="285750" indent="-285750" algn="just">
              <a:lnSpc>
                <a:spcPct val="150000"/>
              </a:lnSpc>
              <a:buFont typeface="Wingdings" panose="05000000000000000000" pitchFamily="2" charset="2"/>
              <a:buChar char="q"/>
            </a:pPr>
            <a:r>
              <a:rPr lang="en-IN" dirty="0">
                <a:latin typeface="Times New Roman" panose="02020603050405020304" pitchFamily="18" charset="0"/>
                <a:cs typeface="Times New Roman" panose="02020603050405020304" pitchFamily="18" charset="0"/>
              </a:rPr>
              <a:t>While critical quality attributes of the in-process materials or final drug product (</a:t>
            </a:r>
            <a:r>
              <a:rPr lang="en-IN" dirty="0" err="1">
                <a:latin typeface="Times New Roman" panose="02020603050405020304" pitchFamily="18" charset="0"/>
                <a:cs typeface="Times New Roman" panose="02020603050405020304" pitchFamily="18" charset="0"/>
              </a:rPr>
              <a:t>e.g</a:t>
            </a:r>
            <a:r>
              <a:rPr lang="en-IN" dirty="0">
                <a:latin typeface="Times New Roman" panose="02020603050405020304" pitchFamily="18" charset="0"/>
                <a:cs typeface="Times New Roman" panose="02020603050405020304" pitchFamily="18" charset="0"/>
              </a:rPr>
              <a:t>, blend uniformity, particle size or particle size distribution of the granules, tablet assay, content uniformity, or drug release). </a:t>
            </a:r>
          </a:p>
          <a:p>
            <a:pPr marL="285750" indent="-285750" algn="just">
              <a:lnSpc>
                <a:spcPct val="150000"/>
              </a:lnSpc>
              <a:buFont typeface="Wingdings" panose="05000000000000000000" pitchFamily="2" charset="2"/>
              <a:buChar char="q"/>
            </a:pPr>
            <a:r>
              <a:rPr lang="en-IN" dirty="0">
                <a:latin typeface="Times New Roman" panose="02020603050405020304" pitchFamily="18" charset="0"/>
                <a:cs typeface="Times New Roman" panose="02020603050405020304" pitchFamily="18" charset="0"/>
              </a:rPr>
              <a:t>DOE can help identify optimal conditions, CMAs, CPPS, and, ultimately, the design space.</a:t>
            </a:r>
          </a:p>
          <a:p>
            <a:pPr algn="just">
              <a:lnSpc>
                <a:spcPct val="150000"/>
              </a:lnSpc>
            </a:pPr>
            <a:endParaRPr lang="en-IN"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27A842B-F67D-D715-2C1C-A64E009958BB}"/>
              </a:ext>
            </a:extLst>
          </p:cNvPr>
          <p:cNvSpPr txBox="1"/>
          <p:nvPr/>
        </p:nvSpPr>
        <p:spPr>
          <a:xfrm>
            <a:off x="5197151" y="867747"/>
            <a:ext cx="1418253" cy="369332"/>
          </a:xfrm>
          <a:prstGeom prst="rect">
            <a:avLst/>
          </a:prstGeom>
          <a:solidFill>
            <a:schemeClr val="accent4">
              <a:lumMod val="20000"/>
              <a:lumOff val="80000"/>
            </a:schemeClr>
          </a:solid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Cont…</a:t>
            </a:r>
            <a:endParaRPr lang="en-IN" b="1" dirty="0">
              <a:latin typeface="Times New Roman" panose="02020603050405020304" pitchFamily="18" charset="0"/>
              <a:cs typeface="Times New Roman" panose="02020603050405020304" pitchFamily="18" charset="0"/>
            </a:endParaRPr>
          </a:p>
        </p:txBody>
      </p:sp>
      <p:sp>
        <p:nvSpPr>
          <p:cNvPr id="2" name="Date Placeholder 1">
            <a:extLst>
              <a:ext uri="{FF2B5EF4-FFF2-40B4-BE49-F238E27FC236}">
                <a16:creationId xmlns:a16="http://schemas.microsoft.com/office/drawing/2014/main" id="{F1B7F1C8-F5B0-1515-0BB1-AAD5E4A7147D}"/>
              </a:ext>
            </a:extLst>
          </p:cNvPr>
          <p:cNvSpPr>
            <a:spLocks noGrp="1"/>
          </p:cNvSpPr>
          <p:nvPr>
            <p:ph type="dt" sz="half" idx="10"/>
          </p:nvPr>
        </p:nvSpPr>
        <p:spPr/>
        <p:txBody>
          <a:bodyPr/>
          <a:lstStyle/>
          <a:p>
            <a:fld id="{B0E37A63-909D-427E-8849-28C02E8DE157}" type="datetime1">
              <a:rPr lang="en-IN" smtClean="0"/>
              <a:t>24-02-2024</a:t>
            </a:fld>
            <a:endParaRPr lang="en-IN"/>
          </a:p>
        </p:txBody>
      </p:sp>
      <p:sp>
        <p:nvSpPr>
          <p:cNvPr id="5" name="Slide Number Placeholder 4">
            <a:extLst>
              <a:ext uri="{FF2B5EF4-FFF2-40B4-BE49-F238E27FC236}">
                <a16:creationId xmlns:a16="http://schemas.microsoft.com/office/drawing/2014/main" id="{E3956D7F-9A73-7556-1152-CE8CB2F24442}"/>
              </a:ext>
            </a:extLst>
          </p:cNvPr>
          <p:cNvSpPr>
            <a:spLocks noGrp="1"/>
          </p:cNvSpPr>
          <p:nvPr>
            <p:ph type="sldNum" sz="quarter" idx="12"/>
          </p:nvPr>
        </p:nvSpPr>
        <p:spPr/>
        <p:txBody>
          <a:bodyPr/>
          <a:lstStyle/>
          <a:p>
            <a:fld id="{5DB9F150-B6AE-47C5-96FB-81BBC0EE59D2}" type="slidenum">
              <a:rPr lang="en-IN" smtClean="0"/>
              <a:t>30</a:t>
            </a:fld>
            <a:endParaRPr lang="en-IN"/>
          </a:p>
        </p:txBody>
      </p:sp>
    </p:spTree>
    <p:extLst>
      <p:ext uri="{BB962C8B-B14F-4D97-AF65-F5344CB8AC3E}">
        <p14:creationId xmlns:p14="http://schemas.microsoft.com/office/powerpoint/2010/main" val="2230187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2467E1-F33B-83CF-5B7A-A9EC64F62219}"/>
              </a:ext>
            </a:extLst>
          </p:cNvPr>
          <p:cNvPicPr>
            <a:picLocks noChangeAspect="1"/>
          </p:cNvPicPr>
          <p:nvPr/>
        </p:nvPicPr>
        <p:blipFill rotWithShape="1">
          <a:blip r:embed="rId2"/>
          <a:srcRect l="20128" t="23129" r="44286" b="30204"/>
          <a:stretch/>
        </p:blipFill>
        <p:spPr>
          <a:xfrm>
            <a:off x="2391746" y="696615"/>
            <a:ext cx="7408507" cy="5464769"/>
          </a:xfrm>
          <a:prstGeom prst="rect">
            <a:avLst/>
          </a:prstGeom>
        </p:spPr>
      </p:pic>
      <p:sp>
        <p:nvSpPr>
          <p:cNvPr id="2" name="Date Placeholder 1">
            <a:extLst>
              <a:ext uri="{FF2B5EF4-FFF2-40B4-BE49-F238E27FC236}">
                <a16:creationId xmlns:a16="http://schemas.microsoft.com/office/drawing/2014/main" id="{F7644084-257E-F07E-A424-ADBDB017D79D}"/>
              </a:ext>
            </a:extLst>
          </p:cNvPr>
          <p:cNvSpPr>
            <a:spLocks noGrp="1"/>
          </p:cNvSpPr>
          <p:nvPr>
            <p:ph type="dt" sz="half" idx="10"/>
          </p:nvPr>
        </p:nvSpPr>
        <p:spPr/>
        <p:txBody>
          <a:bodyPr/>
          <a:lstStyle/>
          <a:p>
            <a:fld id="{4AB4CED8-991F-4F4E-80D5-1AB8E3308CEC}" type="datetime1">
              <a:rPr lang="en-IN" smtClean="0"/>
              <a:t>24-02-2024</a:t>
            </a:fld>
            <a:endParaRPr lang="en-IN"/>
          </a:p>
        </p:txBody>
      </p:sp>
      <p:sp>
        <p:nvSpPr>
          <p:cNvPr id="4" name="Slide Number Placeholder 3">
            <a:extLst>
              <a:ext uri="{FF2B5EF4-FFF2-40B4-BE49-F238E27FC236}">
                <a16:creationId xmlns:a16="http://schemas.microsoft.com/office/drawing/2014/main" id="{6BD7F86C-30BA-F000-4A46-83FA1C334772}"/>
              </a:ext>
            </a:extLst>
          </p:cNvPr>
          <p:cNvSpPr>
            <a:spLocks noGrp="1"/>
          </p:cNvSpPr>
          <p:nvPr>
            <p:ph type="sldNum" sz="quarter" idx="12"/>
          </p:nvPr>
        </p:nvSpPr>
        <p:spPr/>
        <p:txBody>
          <a:bodyPr/>
          <a:lstStyle/>
          <a:p>
            <a:fld id="{5DB9F150-B6AE-47C5-96FB-81BBC0EE59D2}" type="slidenum">
              <a:rPr lang="en-IN" smtClean="0"/>
              <a:t>31</a:t>
            </a:fld>
            <a:endParaRPr lang="en-IN"/>
          </a:p>
        </p:txBody>
      </p:sp>
      <p:sp>
        <p:nvSpPr>
          <p:cNvPr id="5" name="TextBox 4">
            <a:extLst>
              <a:ext uri="{FF2B5EF4-FFF2-40B4-BE49-F238E27FC236}">
                <a16:creationId xmlns:a16="http://schemas.microsoft.com/office/drawing/2014/main" id="{422721FA-0221-5678-081F-024C7D197500}"/>
              </a:ext>
            </a:extLst>
          </p:cNvPr>
          <p:cNvSpPr txBox="1"/>
          <p:nvPr/>
        </p:nvSpPr>
        <p:spPr>
          <a:xfrm>
            <a:off x="3926632" y="696615"/>
            <a:ext cx="608045"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2.</a:t>
            </a:r>
            <a:endParaRPr lang="en-I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2457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6EBE3E-9D46-A6EA-86C6-4BBD0634DFDF}"/>
              </a:ext>
            </a:extLst>
          </p:cNvPr>
          <p:cNvPicPr>
            <a:picLocks noChangeAspect="1"/>
          </p:cNvPicPr>
          <p:nvPr/>
        </p:nvPicPr>
        <p:blipFill rotWithShape="1">
          <a:blip r:embed="rId2"/>
          <a:srcRect l="19899" t="23810" r="43673" b="31156"/>
          <a:stretch/>
        </p:blipFill>
        <p:spPr>
          <a:xfrm>
            <a:off x="1950097" y="737118"/>
            <a:ext cx="8061650" cy="5605896"/>
          </a:xfrm>
          <a:prstGeom prst="rect">
            <a:avLst/>
          </a:prstGeom>
        </p:spPr>
      </p:pic>
      <p:sp>
        <p:nvSpPr>
          <p:cNvPr id="2" name="Date Placeholder 1">
            <a:extLst>
              <a:ext uri="{FF2B5EF4-FFF2-40B4-BE49-F238E27FC236}">
                <a16:creationId xmlns:a16="http://schemas.microsoft.com/office/drawing/2014/main" id="{6DBFFEB8-6751-4E31-0DDE-4690E5D09800}"/>
              </a:ext>
            </a:extLst>
          </p:cNvPr>
          <p:cNvSpPr>
            <a:spLocks noGrp="1"/>
          </p:cNvSpPr>
          <p:nvPr>
            <p:ph type="dt" sz="half" idx="10"/>
          </p:nvPr>
        </p:nvSpPr>
        <p:spPr/>
        <p:txBody>
          <a:bodyPr/>
          <a:lstStyle/>
          <a:p>
            <a:fld id="{C6C8A9DB-A015-4C7C-9762-373992CE43C2}" type="datetime1">
              <a:rPr lang="en-IN" smtClean="0"/>
              <a:t>24-02-2024</a:t>
            </a:fld>
            <a:endParaRPr lang="en-IN"/>
          </a:p>
        </p:txBody>
      </p:sp>
      <p:sp>
        <p:nvSpPr>
          <p:cNvPr id="4" name="Slide Number Placeholder 3">
            <a:extLst>
              <a:ext uri="{FF2B5EF4-FFF2-40B4-BE49-F238E27FC236}">
                <a16:creationId xmlns:a16="http://schemas.microsoft.com/office/drawing/2014/main" id="{2E53D6D4-D40A-8717-16BF-031EAAA1CCC1}"/>
              </a:ext>
            </a:extLst>
          </p:cNvPr>
          <p:cNvSpPr>
            <a:spLocks noGrp="1"/>
          </p:cNvSpPr>
          <p:nvPr>
            <p:ph type="sldNum" sz="quarter" idx="12"/>
          </p:nvPr>
        </p:nvSpPr>
        <p:spPr/>
        <p:txBody>
          <a:bodyPr/>
          <a:lstStyle/>
          <a:p>
            <a:fld id="{5DB9F150-B6AE-47C5-96FB-81BBC0EE59D2}" type="slidenum">
              <a:rPr lang="en-IN" smtClean="0"/>
              <a:t>32</a:t>
            </a:fld>
            <a:endParaRPr lang="en-IN"/>
          </a:p>
        </p:txBody>
      </p:sp>
    </p:spTree>
    <p:extLst>
      <p:ext uri="{BB962C8B-B14F-4D97-AF65-F5344CB8AC3E}">
        <p14:creationId xmlns:p14="http://schemas.microsoft.com/office/powerpoint/2010/main" val="1072002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84EF03-D182-667C-BD4C-FD74F6882302}"/>
              </a:ext>
            </a:extLst>
          </p:cNvPr>
          <p:cNvSpPr txBox="1"/>
          <p:nvPr/>
        </p:nvSpPr>
        <p:spPr>
          <a:xfrm>
            <a:off x="1082352" y="1997839"/>
            <a:ext cx="10580913" cy="2862322"/>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A system for designing, analysing, and controlling manufacturing through timely measurements (i.e., during processing) of critical quality and performance attributes of raw and in process materials and processes with the goal of ensuring final product quality. </a:t>
            </a:r>
          </a:p>
          <a:p>
            <a:pPr marL="285750" indent="-285750" algn="just">
              <a:lnSpc>
                <a:spcPct val="150000"/>
              </a:lnSpc>
              <a:buFont typeface="Wingdings" panose="05000000000000000000" pitchFamily="2" charset="2"/>
              <a:buChar char="Ø"/>
            </a:pPr>
            <a:r>
              <a:rPr lang="en-US" b="0" i="0" u="none" strike="noStrike" dirty="0">
                <a:effectLst/>
                <a:latin typeface="Times New Roman" panose="02020603050405020304" pitchFamily="18" charset="0"/>
                <a:cs typeface="Times New Roman" panose="02020603050405020304" pitchFamily="18" charset="0"/>
              </a:rPr>
              <a:t>Process Analytical Technology (PAT)) reduces the analysis burden and improves the product quality </a:t>
            </a:r>
            <a:endParaRPr lang="en-IN" dirty="0">
              <a:latin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The term analytical in PAT is viewed broadly to include chemical, physical, microbiological, mathematical, and risk analysis conducted in an integrated manner.</a:t>
            </a:r>
          </a:p>
          <a:p>
            <a:endParaRPr lang="en-IN" dirty="0"/>
          </a:p>
        </p:txBody>
      </p:sp>
      <p:sp>
        <p:nvSpPr>
          <p:cNvPr id="5" name="TextBox 4">
            <a:extLst>
              <a:ext uri="{FF2B5EF4-FFF2-40B4-BE49-F238E27FC236}">
                <a16:creationId xmlns:a16="http://schemas.microsoft.com/office/drawing/2014/main" id="{D25D9AE8-E65A-257A-DFD9-612C4DD3195D}"/>
              </a:ext>
            </a:extLst>
          </p:cNvPr>
          <p:cNvSpPr txBox="1"/>
          <p:nvPr/>
        </p:nvSpPr>
        <p:spPr>
          <a:xfrm>
            <a:off x="3181739" y="995618"/>
            <a:ext cx="6382138" cy="400110"/>
          </a:xfrm>
          <a:prstGeom prst="rect">
            <a:avLst/>
          </a:prstGeom>
          <a:solidFill>
            <a:schemeClr val="accent6">
              <a:lumMod val="20000"/>
              <a:lumOff val="80000"/>
            </a:schemeClr>
          </a:solidFill>
        </p:spPr>
        <p:txBody>
          <a:bodyPr wrap="square">
            <a:spAutoFit/>
          </a:bodyPr>
          <a:lstStyle/>
          <a:p>
            <a:pPr algn="ctr"/>
            <a:r>
              <a:rPr lang="en-IN" sz="2000" b="1" dirty="0">
                <a:latin typeface="Times New Roman" panose="02020603050405020304" pitchFamily="18" charset="0"/>
                <a:cs typeface="Times New Roman" panose="02020603050405020304" pitchFamily="18" charset="0"/>
              </a:rPr>
              <a:t>3. PROCESS ANALYTICAL TECHNOLOGY (PAT)</a:t>
            </a:r>
          </a:p>
        </p:txBody>
      </p:sp>
      <p:sp>
        <p:nvSpPr>
          <p:cNvPr id="2" name="Date Placeholder 1">
            <a:extLst>
              <a:ext uri="{FF2B5EF4-FFF2-40B4-BE49-F238E27FC236}">
                <a16:creationId xmlns:a16="http://schemas.microsoft.com/office/drawing/2014/main" id="{5C7EF2D4-DACE-493E-64BC-84B08DA5E852}"/>
              </a:ext>
            </a:extLst>
          </p:cNvPr>
          <p:cNvSpPr>
            <a:spLocks noGrp="1"/>
          </p:cNvSpPr>
          <p:nvPr>
            <p:ph type="dt" sz="half" idx="10"/>
          </p:nvPr>
        </p:nvSpPr>
        <p:spPr/>
        <p:txBody>
          <a:bodyPr/>
          <a:lstStyle/>
          <a:p>
            <a:fld id="{F05BACCD-FEFB-465A-A2A1-0B1F342E807F}" type="datetime1">
              <a:rPr lang="en-IN" smtClean="0"/>
              <a:t>24-02-2024</a:t>
            </a:fld>
            <a:endParaRPr lang="en-IN"/>
          </a:p>
        </p:txBody>
      </p:sp>
      <p:sp>
        <p:nvSpPr>
          <p:cNvPr id="4" name="Slide Number Placeholder 3">
            <a:extLst>
              <a:ext uri="{FF2B5EF4-FFF2-40B4-BE49-F238E27FC236}">
                <a16:creationId xmlns:a16="http://schemas.microsoft.com/office/drawing/2014/main" id="{DBA6AB96-3DBE-DE61-8EF3-0BFA6C798673}"/>
              </a:ext>
            </a:extLst>
          </p:cNvPr>
          <p:cNvSpPr>
            <a:spLocks noGrp="1"/>
          </p:cNvSpPr>
          <p:nvPr>
            <p:ph type="sldNum" sz="quarter" idx="12"/>
          </p:nvPr>
        </p:nvSpPr>
        <p:spPr/>
        <p:txBody>
          <a:bodyPr/>
          <a:lstStyle/>
          <a:p>
            <a:fld id="{5DB9F150-B6AE-47C5-96FB-81BBC0EE59D2}" type="slidenum">
              <a:rPr lang="en-IN" smtClean="0"/>
              <a:t>33</a:t>
            </a:fld>
            <a:endParaRPr lang="en-IN"/>
          </a:p>
        </p:txBody>
      </p:sp>
    </p:spTree>
    <p:extLst>
      <p:ext uri="{BB962C8B-B14F-4D97-AF65-F5344CB8AC3E}">
        <p14:creationId xmlns:p14="http://schemas.microsoft.com/office/powerpoint/2010/main" val="488688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95D554-54AF-6F30-8BA5-04F4D3B22190}"/>
              </a:ext>
            </a:extLst>
          </p:cNvPr>
          <p:cNvSpPr txBox="1"/>
          <p:nvPr/>
        </p:nvSpPr>
        <p:spPr>
          <a:xfrm>
            <a:off x="1202093" y="2230217"/>
            <a:ext cx="9787813" cy="2120068"/>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Quality by design (QBD)- A comprehensive systematic approach to pharmaceutical development and manufacturing advancement </a:t>
            </a:r>
          </a:p>
          <a:p>
            <a:pPr marL="285750" indent="-285750" algn="just">
              <a:lnSpc>
                <a:spcPct val="15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In the pharmaceutical development </a:t>
            </a:r>
          </a:p>
          <a:p>
            <a:pPr marL="285750" indent="-285750" algn="just">
              <a:lnSpc>
                <a:spcPct val="15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To design a quality product and a manufacturing process</a:t>
            </a:r>
          </a:p>
          <a:p>
            <a:pPr marL="285750" indent="-285750" algn="just">
              <a:lnSpc>
                <a:spcPct val="15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Continual improvement</a:t>
            </a:r>
            <a:endParaRPr lang="en-IN"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D64D158-AE61-45AD-96A2-FADD47F17C56}"/>
              </a:ext>
            </a:extLst>
          </p:cNvPr>
          <p:cNvSpPr txBox="1"/>
          <p:nvPr/>
        </p:nvSpPr>
        <p:spPr>
          <a:xfrm>
            <a:off x="2911150" y="965576"/>
            <a:ext cx="6092890" cy="400110"/>
          </a:xfrm>
          <a:prstGeom prst="rect">
            <a:avLst/>
          </a:prstGeom>
          <a:solidFill>
            <a:schemeClr val="accent5">
              <a:lumMod val="20000"/>
              <a:lumOff val="80000"/>
            </a:schemeClr>
          </a:solidFill>
        </p:spPr>
        <p:txBody>
          <a:bodyPr wrap="square">
            <a:spAutoFit/>
          </a:bodyPr>
          <a:lstStyle/>
          <a:p>
            <a:pPr algn="ctr"/>
            <a:r>
              <a:rPr lang="en-US" sz="2000" b="1" dirty="0">
                <a:latin typeface="Times New Roman" panose="02020603050405020304" pitchFamily="18" charset="0"/>
                <a:cs typeface="Times New Roman" panose="02020603050405020304" pitchFamily="18" charset="0"/>
              </a:rPr>
              <a:t>APPLICATIONS OF QUALITY BY DESIGN (QbD)</a:t>
            </a:r>
            <a:endParaRPr lang="en-IN" sz="2000" b="1" dirty="0">
              <a:latin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D2220DA6-E79D-B743-46A2-6985FAA32B34}"/>
              </a:ext>
            </a:extLst>
          </p:cNvPr>
          <p:cNvSpPr>
            <a:spLocks noGrp="1"/>
          </p:cNvSpPr>
          <p:nvPr>
            <p:ph type="dt" sz="half" idx="10"/>
          </p:nvPr>
        </p:nvSpPr>
        <p:spPr/>
        <p:txBody>
          <a:bodyPr/>
          <a:lstStyle/>
          <a:p>
            <a:fld id="{AC9A4CEB-2853-4F9E-A8AD-253CD2A54A32}" type="datetime1">
              <a:rPr lang="en-IN" smtClean="0"/>
              <a:t>24-02-2024</a:t>
            </a:fld>
            <a:endParaRPr lang="en-IN"/>
          </a:p>
        </p:txBody>
      </p:sp>
      <p:sp>
        <p:nvSpPr>
          <p:cNvPr id="5" name="Slide Number Placeholder 4">
            <a:extLst>
              <a:ext uri="{FF2B5EF4-FFF2-40B4-BE49-F238E27FC236}">
                <a16:creationId xmlns:a16="http://schemas.microsoft.com/office/drawing/2014/main" id="{50B498BC-7D8C-163B-DB34-989139235EF6}"/>
              </a:ext>
            </a:extLst>
          </p:cNvPr>
          <p:cNvSpPr>
            <a:spLocks noGrp="1"/>
          </p:cNvSpPr>
          <p:nvPr>
            <p:ph type="sldNum" sz="quarter" idx="12"/>
          </p:nvPr>
        </p:nvSpPr>
        <p:spPr/>
        <p:txBody>
          <a:bodyPr/>
          <a:lstStyle/>
          <a:p>
            <a:fld id="{5DB9F150-B6AE-47C5-96FB-81BBC0EE59D2}" type="slidenum">
              <a:rPr lang="en-IN" smtClean="0"/>
              <a:t>34</a:t>
            </a:fld>
            <a:endParaRPr lang="en-IN"/>
          </a:p>
        </p:txBody>
      </p:sp>
    </p:spTree>
    <p:extLst>
      <p:ext uri="{BB962C8B-B14F-4D97-AF65-F5344CB8AC3E}">
        <p14:creationId xmlns:p14="http://schemas.microsoft.com/office/powerpoint/2010/main" val="490960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A80EC3-71D7-78A3-72BB-1C58E04B39E9}"/>
              </a:ext>
            </a:extLst>
          </p:cNvPr>
          <p:cNvPicPr>
            <a:picLocks noChangeAspect="1"/>
          </p:cNvPicPr>
          <p:nvPr/>
        </p:nvPicPr>
        <p:blipFill rotWithShape="1">
          <a:blip r:embed="rId2"/>
          <a:srcRect l="18750" t="22857" r="43827" b="30748"/>
          <a:stretch/>
        </p:blipFill>
        <p:spPr>
          <a:xfrm>
            <a:off x="2202025" y="541174"/>
            <a:ext cx="8061649" cy="5621723"/>
          </a:xfrm>
          <a:prstGeom prst="rect">
            <a:avLst/>
          </a:prstGeom>
        </p:spPr>
      </p:pic>
      <p:sp>
        <p:nvSpPr>
          <p:cNvPr id="2" name="Date Placeholder 1">
            <a:extLst>
              <a:ext uri="{FF2B5EF4-FFF2-40B4-BE49-F238E27FC236}">
                <a16:creationId xmlns:a16="http://schemas.microsoft.com/office/drawing/2014/main" id="{169E6CA0-820B-E5C5-AF26-60BFCF7F8C5C}"/>
              </a:ext>
            </a:extLst>
          </p:cNvPr>
          <p:cNvSpPr>
            <a:spLocks noGrp="1"/>
          </p:cNvSpPr>
          <p:nvPr>
            <p:ph type="dt" sz="half" idx="10"/>
          </p:nvPr>
        </p:nvSpPr>
        <p:spPr/>
        <p:txBody>
          <a:bodyPr/>
          <a:lstStyle/>
          <a:p>
            <a:fld id="{709FE750-2DC0-4210-BAB9-28CFCDE15FF6}" type="datetime1">
              <a:rPr lang="en-IN" smtClean="0"/>
              <a:t>24-02-2024</a:t>
            </a:fld>
            <a:endParaRPr lang="en-IN"/>
          </a:p>
        </p:txBody>
      </p:sp>
      <p:sp>
        <p:nvSpPr>
          <p:cNvPr id="4" name="Slide Number Placeholder 3">
            <a:extLst>
              <a:ext uri="{FF2B5EF4-FFF2-40B4-BE49-F238E27FC236}">
                <a16:creationId xmlns:a16="http://schemas.microsoft.com/office/drawing/2014/main" id="{64501DF5-8E25-2E9A-7C22-434E89FE33A6}"/>
              </a:ext>
            </a:extLst>
          </p:cNvPr>
          <p:cNvSpPr>
            <a:spLocks noGrp="1"/>
          </p:cNvSpPr>
          <p:nvPr>
            <p:ph type="sldNum" sz="quarter" idx="12"/>
          </p:nvPr>
        </p:nvSpPr>
        <p:spPr/>
        <p:txBody>
          <a:bodyPr/>
          <a:lstStyle/>
          <a:p>
            <a:fld id="{5DB9F150-B6AE-47C5-96FB-81BBC0EE59D2}" type="slidenum">
              <a:rPr lang="en-IN" smtClean="0"/>
              <a:t>35</a:t>
            </a:fld>
            <a:endParaRPr lang="en-IN"/>
          </a:p>
        </p:txBody>
      </p:sp>
    </p:spTree>
    <p:extLst>
      <p:ext uri="{BB962C8B-B14F-4D97-AF65-F5344CB8AC3E}">
        <p14:creationId xmlns:p14="http://schemas.microsoft.com/office/powerpoint/2010/main" val="209332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ADAD70-0315-19F5-6E17-473B7BFAE1B9}"/>
              </a:ext>
            </a:extLst>
          </p:cNvPr>
          <p:cNvPicPr>
            <a:picLocks noChangeAspect="1"/>
          </p:cNvPicPr>
          <p:nvPr/>
        </p:nvPicPr>
        <p:blipFill rotWithShape="1">
          <a:blip r:embed="rId2"/>
          <a:srcRect l="18673" t="23402" r="43827" b="31564"/>
          <a:stretch/>
        </p:blipFill>
        <p:spPr>
          <a:xfrm>
            <a:off x="1866121" y="636804"/>
            <a:ext cx="8266923" cy="5584391"/>
          </a:xfrm>
          <a:prstGeom prst="rect">
            <a:avLst/>
          </a:prstGeom>
        </p:spPr>
      </p:pic>
      <p:sp>
        <p:nvSpPr>
          <p:cNvPr id="2" name="Date Placeholder 1">
            <a:extLst>
              <a:ext uri="{FF2B5EF4-FFF2-40B4-BE49-F238E27FC236}">
                <a16:creationId xmlns:a16="http://schemas.microsoft.com/office/drawing/2014/main" id="{3EBF15F2-4279-6A91-C4CD-A1991E0434DD}"/>
              </a:ext>
            </a:extLst>
          </p:cNvPr>
          <p:cNvSpPr>
            <a:spLocks noGrp="1"/>
          </p:cNvSpPr>
          <p:nvPr>
            <p:ph type="dt" sz="half" idx="10"/>
          </p:nvPr>
        </p:nvSpPr>
        <p:spPr/>
        <p:txBody>
          <a:bodyPr/>
          <a:lstStyle/>
          <a:p>
            <a:fld id="{184684C3-A1B8-42F3-BAFC-178071B91678}" type="datetime1">
              <a:rPr lang="en-IN" smtClean="0"/>
              <a:t>24-02-2024</a:t>
            </a:fld>
            <a:endParaRPr lang="en-IN"/>
          </a:p>
        </p:txBody>
      </p:sp>
      <p:sp>
        <p:nvSpPr>
          <p:cNvPr id="4" name="Slide Number Placeholder 3">
            <a:extLst>
              <a:ext uri="{FF2B5EF4-FFF2-40B4-BE49-F238E27FC236}">
                <a16:creationId xmlns:a16="http://schemas.microsoft.com/office/drawing/2014/main" id="{3F599C02-018E-FBCE-EDF7-1CA6EED1B803}"/>
              </a:ext>
            </a:extLst>
          </p:cNvPr>
          <p:cNvSpPr>
            <a:spLocks noGrp="1"/>
          </p:cNvSpPr>
          <p:nvPr>
            <p:ph type="sldNum" sz="quarter" idx="12"/>
          </p:nvPr>
        </p:nvSpPr>
        <p:spPr/>
        <p:txBody>
          <a:bodyPr/>
          <a:lstStyle/>
          <a:p>
            <a:fld id="{5DB9F150-B6AE-47C5-96FB-81BBC0EE59D2}" type="slidenum">
              <a:rPr lang="en-IN" smtClean="0"/>
              <a:t>36</a:t>
            </a:fld>
            <a:endParaRPr lang="en-IN"/>
          </a:p>
        </p:txBody>
      </p:sp>
    </p:spTree>
    <p:extLst>
      <p:ext uri="{BB962C8B-B14F-4D97-AF65-F5344CB8AC3E}">
        <p14:creationId xmlns:p14="http://schemas.microsoft.com/office/powerpoint/2010/main" val="767921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ECDD0C-1E4B-F040-8859-466B2A91836A}"/>
              </a:ext>
            </a:extLst>
          </p:cNvPr>
          <p:cNvPicPr>
            <a:picLocks noChangeAspect="1"/>
          </p:cNvPicPr>
          <p:nvPr/>
        </p:nvPicPr>
        <p:blipFill rotWithShape="1">
          <a:blip r:embed="rId2"/>
          <a:srcRect l="18827" t="34830" r="43597" b="20272"/>
          <a:stretch/>
        </p:blipFill>
        <p:spPr>
          <a:xfrm>
            <a:off x="1776803" y="923729"/>
            <a:ext cx="8066993" cy="5421809"/>
          </a:xfrm>
          <a:prstGeom prst="rect">
            <a:avLst/>
          </a:prstGeom>
        </p:spPr>
      </p:pic>
      <p:sp>
        <p:nvSpPr>
          <p:cNvPr id="2" name="Date Placeholder 1">
            <a:extLst>
              <a:ext uri="{FF2B5EF4-FFF2-40B4-BE49-F238E27FC236}">
                <a16:creationId xmlns:a16="http://schemas.microsoft.com/office/drawing/2014/main" id="{291AC133-7406-756C-6ED3-B6C395080D06}"/>
              </a:ext>
            </a:extLst>
          </p:cNvPr>
          <p:cNvSpPr>
            <a:spLocks noGrp="1"/>
          </p:cNvSpPr>
          <p:nvPr>
            <p:ph type="dt" sz="half" idx="10"/>
          </p:nvPr>
        </p:nvSpPr>
        <p:spPr/>
        <p:txBody>
          <a:bodyPr/>
          <a:lstStyle/>
          <a:p>
            <a:fld id="{B2EF219F-59D1-4C2B-B3C1-8CBFD314FF5B}" type="datetime1">
              <a:rPr lang="en-IN" smtClean="0"/>
              <a:t>24-02-2024</a:t>
            </a:fld>
            <a:endParaRPr lang="en-IN"/>
          </a:p>
        </p:txBody>
      </p:sp>
      <p:sp>
        <p:nvSpPr>
          <p:cNvPr id="4" name="Slide Number Placeholder 3">
            <a:extLst>
              <a:ext uri="{FF2B5EF4-FFF2-40B4-BE49-F238E27FC236}">
                <a16:creationId xmlns:a16="http://schemas.microsoft.com/office/drawing/2014/main" id="{BC053A30-DCC1-10A8-E28C-CB6A4E31F442}"/>
              </a:ext>
            </a:extLst>
          </p:cNvPr>
          <p:cNvSpPr>
            <a:spLocks noGrp="1"/>
          </p:cNvSpPr>
          <p:nvPr>
            <p:ph type="sldNum" sz="quarter" idx="12"/>
          </p:nvPr>
        </p:nvSpPr>
        <p:spPr/>
        <p:txBody>
          <a:bodyPr/>
          <a:lstStyle/>
          <a:p>
            <a:fld id="{5DB9F150-B6AE-47C5-96FB-81BBC0EE59D2}" type="slidenum">
              <a:rPr lang="en-IN" smtClean="0"/>
              <a:t>37</a:t>
            </a:fld>
            <a:endParaRPr lang="en-IN"/>
          </a:p>
        </p:txBody>
      </p:sp>
    </p:spTree>
    <p:extLst>
      <p:ext uri="{BB962C8B-B14F-4D97-AF65-F5344CB8AC3E}">
        <p14:creationId xmlns:p14="http://schemas.microsoft.com/office/powerpoint/2010/main" val="3629816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1A093-2D00-0DDA-C9F4-E36919503A07}"/>
              </a:ext>
            </a:extLst>
          </p:cNvPr>
          <p:cNvPicPr>
            <a:picLocks noChangeAspect="1"/>
          </p:cNvPicPr>
          <p:nvPr/>
        </p:nvPicPr>
        <p:blipFill rotWithShape="1">
          <a:blip r:embed="rId2"/>
          <a:srcRect l="18750" t="22576" r="43826" b="31013"/>
          <a:stretch/>
        </p:blipFill>
        <p:spPr>
          <a:xfrm>
            <a:off x="2153816" y="678978"/>
            <a:ext cx="7884368" cy="5500043"/>
          </a:xfrm>
          <a:prstGeom prst="rect">
            <a:avLst/>
          </a:prstGeom>
        </p:spPr>
      </p:pic>
      <p:sp>
        <p:nvSpPr>
          <p:cNvPr id="2" name="Date Placeholder 1">
            <a:extLst>
              <a:ext uri="{FF2B5EF4-FFF2-40B4-BE49-F238E27FC236}">
                <a16:creationId xmlns:a16="http://schemas.microsoft.com/office/drawing/2014/main" id="{FBA4EE4C-9319-C34B-D9A3-0527325A5ACD}"/>
              </a:ext>
            </a:extLst>
          </p:cNvPr>
          <p:cNvSpPr>
            <a:spLocks noGrp="1"/>
          </p:cNvSpPr>
          <p:nvPr>
            <p:ph type="dt" sz="half" idx="10"/>
          </p:nvPr>
        </p:nvSpPr>
        <p:spPr/>
        <p:txBody>
          <a:bodyPr/>
          <a:lstStyle/>
          <a:p>
            <a:fld id="{9ECDDC4E-4CE0-40FB-AACA-DE7960975B8C}" type="datetime1">
              <a:rPr lang="en-IN" smtClean="0"/>
              <a:t>24-02-2024</a:t>
            </a:fld>
            <a:endParaRPr lang="en-IN"/>
          </a:p>
        </p:txBody>
      </p:sp>
      <p:sp>
        <p:nvSpPr>
          <p:cNvPr id="4" name="Slide Number Placeholder 3">
            <a:extLst>
              <a:ext uri="{FF2B5EF4-FFF2-40B4-BE49-F238E27FC236}">
                <a16:creationId xmlns:a16="http://schemas.microsoft.com/office/drawing/2014/main" id="{E652D2FA-3109-5D73-2F88-F75B5CFB6A47}"/>
              </a:ext>
            </a:extLst>
          </p:cNvPr>
          <p:cNvSpPr>
            <a:spLocks noGrp="1"/>
          </p:cNvSpPr>
          <p:nvPr>
            <p:ph type="sldNum" sz="quarter" idx="12"/>
          </p:nvPr>
        </p:nvSpPr>
        <p:spPr/>
        <p:txBody>
          <a:bodyPr/>
          <a:lstStyle/>
          <a:p>
            <a:fld id="{5DB9F150-B6AE-47C5-96FB-81BBC0EE59D2}" type="slidenum">
              <a:rPr lang="en-IN" smtClean="0"/>
              <a:t>38</a:t>
            </a:fld>
            <a:endParaRPr lang="en-IN"/>
          </a:p>
        </p:txBody>
      </p:sp>
    </p:spTree>
    <p:extLst>
      <p:ext uri="{BB962C8B-B14F-4D97-AF65-F5344CB8AC3E}">
        <p14:creationId xmlns:p14="http://schemas.microsoft.com/office/powerpoint/2010/main" val="588435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B710DB-827D-3887-8A4A-B4B2F4C606E7}"/>
              </a:ext>
            </a:extLst>
          </p:cNvPr>
          <p:cNvPicPr>
            <a:picLocks noChangeAspect="1"/>
          </p:cNvPicPr>
          <p:nvPr/>
        </p:nvPicPr>
        <p:blipFill rotWithShape="1">
          <a:blip r:embed="rId2">
            <a:extLst>
              <a:ext uri="{28A0092B-C50C-407E-A947-70E740481C1C}">
                <a14:useLocalDpi xmlns:a14="http://schemas.microsoft.com/office/drawing/2010/main" val="0"/>
              </a:ext>
            </a:extLst>
          </a:blip>
          <a:srcRect t="16599" b="51019"/>
          <a:stretch/>
        </p:blipFill>
        <p:spPr>
          <a:xfrm>
            <a:off x="752978" y="1408922"/>
            <a:ext cx="4854242" cy="3405673"/>
          </a:xfrm>
          <a:prstGeom prst="rect">
            <a:avLst/>
          </a:prstGeom>
        </p:spPr>
      </p:pic>
      <p:pic>
        <p:nvPicPr>
          <p:cNvPr id="5" name="Picture 4">
            <a:extLst>
              <a:ext uri="{FF2B5EF4-FFF2-40B4-BE49-F238E27FC236}">
                <a16:creationId xmlns:a16="http://schemas.microsoft.com/office/drawing/2014/main" id="{C63215EC-085E-201F-A7CE-301C5FAD30C5}"/>
              </a:ext>
            </a:extLst>
          </p:cNvPr>
          <p:cNvPicPr>
            <a:picLocks noChangeAspect="1"/>
          </p:cNvPicPr>
          <p:nvPr/>
        </p:nvPicPr>
        <p:blipFill rotWithShape="1">
          <a:blip r:embed="rId3">
            <a:extLst>
              <a:ext uri="{28A0092B-C50C-407E-A947-70E740481C1C}">
                <a14:useLocalDpi xmlns:a14="http://schemas.microsoft.com/office/drawing/2010/main" val="0"/>
              </a:ext>
            </a:extLst>
          </a:blip>
          <a:srcRect t="19728" b="56871"/>
          <a:stretch/>
        </p:blipFill>
        <p:spPr>
          <a:xfrm>
            <a:off x="5807650" y="1483566"/>
            <a:ext cx="5799632" cy="3405673"/>
          </a:xfrm>
          <a:prstGeom prst="rect">
            <a:avLst/>
          </a:prstGeom>
          <a:solidFill>
            <a:schemeClr val="accent4">
              <a:lumMod val="20000"/>
              <a:lumOff val="80000"/>
            </a:schemeClr>
          </a:solidFill>
        </p:spPr>
      </p:pic>
      <p:sp>
        <p:nvSpPr>
          <p:cNvPr id="2" name="Date Placeholder 1">
            <a:extLst>
              <a:ext uri="{FF2B5EF4-FFF2-40B4-BE49-F238E27FC236}">
                <a16:creationId xmlns:a16="http://schemas.microsoft.com/office/drawing/2014/main" id="{DC0CAF1A-A627-52B0-0232-2C31C679EFE3}"/>
              </a:ext>
            </a:extLst>
          </p:cNvPr>
          <p:cNvSpPr>
            <a:spLocks noGrp="1"/>
          </p:cNvSpPr>
          <p:nvPr>
            <p:ph type="dt" sz="half" idx="10"/>
          </p:nvPr>
        </p:nvSpPr>
        <p:spPr/>
        <p:txBody>
          <a:bodyPr/>
          <a:lstStyle/>
          <a:p>
            <a:fld id="{D2CB11F3-A832-41FA-B3E8-2C1D88464CFD}" type="datetime1">
              <a:rPr lang="en-IN" smtClean="0"/>
              <a:t>24-02-2024</a:t>
            </a:fld>
            <a:endParaRPr lang="en-IN"/>
          </a:p>
        </p:txBody>
      </p:sp>
      <p:sp>
        <p:nvSpPr>
          <p:cNvPr id="4" name="Slide Number Placeholder 3">
            <a:extLst>
              <a:ext uri="{FF2B5EF4-FFF2-40B4-BE49-F238E27FC236}">
                <a16:creationId xmlns:a16="http://schemas.microsoft.com/office/drawing/2014/main" id="{82F1FAD8-4E35-8924-5963-F62DF4068038}"/>
              </a:ext>
            </a:extLst>
          </p:cNvPr>
          <p:cNvSpPr>
            <a:spLocks noGrp="1"/>
          </p:cNvSpPr>
          <p:nvPr>
            <p:ph type="sldNum" sz="quarter" idx="12"/>
          </p:nvPr>
        </p:nvSpPr>
        <p:spPr/>
        <p:txBody>
          <a:bodyPr/>
          <a:lstStyle/>
          <a:p>
            <a:fld id="{5DB9F150-B6AE-47C5-96FB-81BBC0EE59D2}" type="slidenum">
              <a:rPr lang="en-IN" smtClean="0"/>
              <a:t>39</a:t>
            </a:fld>
            <a:endParaRPr lang="en-IN"/>
          </a:p>
        </p:txBody>
      </p:sp>
    </p:spTree>
    <p:extLst>
      <p:ext uri="{BB962C8B-B14F-4D97-AF65-F5344CB8AC3E}">
        <p14:creationId xmlns:p14="http://schemas.microsoft.com/office/powerpoint/2010/main" val="474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841C91-A31F-3FAD-75F7-859740E030D2}"/>
              </a:ext>
            </a:extLst>
          </p:cNvPr>
          <p:cNvSpPr txBox="1"/>
          <p:nvPr/>
        </p:nvSpPr>
        <p:spPr>
          <a:xfrm>
            <a:off x="1178766" y="2023734"/>
            <a:ext cx="10288556" cy="3366563"/>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The US Food and Drug Administration (FDA) has adopted the quality by design principles in the pharmaceutical product development with the understanding that increased testing does not necessarily improve product quality and quality must be built into the product.</a:t>
            </a:r>
          </a:p>
          <a:p>
            <a:pPr marL="285750" indent="-285750" algn="just">
              <a:lnSpc>
                <a:spcPct val="150000"/>
              </a:lnSpc>
              <a:buFont typeface="Wingdings" panose="05000000000000000000" pitchFamily="2" charset="2"/>
              <a:buChar char="Ø"/>
            </a:pPr>
            <a:r>
              <a:rPr lang="en-US" b="0" i="0" dirty="0">
                <a:effectLst/>
                <a:latin typeface="Times New Roman" panose="02020603050405020304" pitchFamily="18" charset="0"/>
                <a:cs typeface="Times New Roman" panose="02020603050405020304" pitchFamily="18" charset="0"/>
              </a:rPr>
              <a:t>Quality by Design (</a:t>
            </a:r>
            <a:r>
              <a:rPr lang="en-US" b="0" i="0" dirty="0" err="1">
                <a:effectLst/>
                <a:latin typeface="Times New Roman" panose="02020603050405020304" pitchFamily="18" charset="0"/>
                <a:cs typeface="Times New Roman" panose="02020603050405020304" pitchFamily="18" charset="0"/>
              </a:rPr>
              <a:t>QbD</a:t>
            </a:r>
            <a:r>
              <a:rPr lang="en-US" b="0" i="0" dirty="0">
                <a:effectLst/>
                <a:latin typeface="Times New Roman" panose="02020603050405020304" pitchFamily="18" charset="0"/>
                <a:cs typeface="Times New Roman" panose="02020603050405020304" pitchFamily="18" charset="0"/>
              </a:rPr>
              <a:t>) is a strategic process for development and manufacturing.  It is meant to ensure that the intended performance of a final drug product is as expected – both in terms of purity and efficacy. To achieve this requires well-described objectives, and proper risk management.</a:t>
            </a:r>
            <a:endParaRPr lang="en-US" dirty="0">
              <a:latin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Quality by Design (</a:t>
            </a:r>
            <a:r>
              <a:rPr lang="en-US" dirty="0" err="1">
                <a:latin typeface="Times New Roman" panose="02020603050405020304" pitchFamily="18" charset="0"/>
                <a:cs typeface="Times New Roman" panose="02020603050405020304" pitchFamily="18" charset="0"/>
              </a:rPr>
              <a:t>QbD</a:t>
            </a:r>
            <a:r>
              <a:rPr lang="en-US" dirty="0">
                <a:latin typeface="Times New Roman" panose="02020603050405020304" pitchFamily="18" charset="0"/>
                <a:cs typeface="Times New Roman" panose="02020603050405020304" pitchFamily="18" charset="0"/>
              </a:rPr>
              <a:t>) is emerging to enhance the assurance of safe, effective drug supply to the consumer, and also offers promise to significantly improve manufacturing quality performance.</a:t>
            </a:r>
            <a:endParaRPr lang="en-IN"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82DA20B-563E-5963-8878-12972F2C5757}"/>
              </a:ext>
            </a:extLst>
          </p:cNvPr>
          <p:cNvSpPr txBox="1"/>
          <p:nvPr/>
        </p:nvSpPr>
        <p:spPr>
          <a:xfrm>
            <a:off x="5243805" y="979713"/>
            <a:ext cx="1287624" cy="369332"/>
          </a:xfrm>
          <a:prstGeom prst="rect">
            <a:avLst/>
          </a:prstGeom>
          <a:solidFill>
            <a:schemeClr val="accent6">
              <a:lumMod val="20000"/>
              <a:lumOff val="80000"/>
            </a:schemeClr>
          </a:solid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Cont…</a:t>
            </a:r>
            <a:endParaRPr lang="en-IN" b="1" dirty="0">
              <a:latin typeface="Times New Roman" panose="02020603050405020304" pitchFamily="18" charset="0"/>
              <a:cs typeface="Times New Roman" panose="02020603050405020304" pitchFamily="18" charset="0"/>
            </a:endParaRPr>
          </a:p>
        </p:txBody>
      </p:sp>
      <p:sp>
        <p:nvSpPr>
          <p:cNvPr id="2" name="Date Placeholder 1">
            <a:extLst>
              <a:ext uri="{FF2B5EF4-FFF2-40B4-BE49-F238E27FC236}">
                <a16:creationId xmlns:a16="http://schemas.microsoft.com/office/drawing/2014/main" id="{1685EA1E-7845-71F9-CB6E-C0893F61C215}"/>
              </a:ext>
            </a:extLst>
          </p:cNvPr>
          <p:cNvSpPr>
            <a:spLocks noGrp="1"/>
          </p:cNvSpPr>
          <p:nvPr>
            <p:ph type="dt" sz="half" idx="10"/>
          </p:nvPr>
        </p:nvSpPr>
        <p:spPr/>
        <p:txBody>
          <a:bodyPr/>
          <a:lstStyle/>
          <a:p>
            <a:fld id="{04945378-3E12-4BA4-846C-3E63C683E9C5}" type="datetime1">
              <a:rPr lang="en-IN" smtClean="0"/>
              <a:t>24-02-2024</a:t>
            </a:fld>
            <a:endParaRPr lang="en-IN"/>
          </a:p>
        </p:txBody>
      </p:sp>
      <p:sp>
        <p:nvSpPr>
          <p:cNvPr id="5" name="Slide Number Placeholder 4">
            <a:extLst>
              <a:ext uri="{FF2B5EF4-FFF2-40B4-BE49-F238E27FC236}">
                <a16:creationId xmlns:a16="http://schemas.microsoft.com/office/drawing/2014/main" id="{1803B502-3534-07D6-5530-A3EAC861EE73}"/>
              </a:ext>
            </a:extLst>
          </p:cNvPr>
          <p:cNvSpPr>
            <a:spLocks noGrp="1"/>
          </p:cNvSpPr>
          <p:nvPr>
            <p:ph type="sldNum" sz="quarter" idx="12"/>
          </p:nvPr>
        </p:nvSpPr>
        <p:spPr/>
        <p:txBody>
          <a:bodyPr/>
          <a:lstStyle/>
          <a:p>
            <a:fld id="{5DB9F150-B6AE-47C5-96FB-81BBC0EE59D2}" type="slidenum">
              <a:rPr lang="en-IN" smtClean="0"/>
              <a:t>4</a:t>
            </a:fld>
            <a:endParaRPr lang="en-IN"/>
          </a:p>
        </p:txBody>
      </p:sp>
    </p:spTree>
    <p:extLst>
      <p:ext uri="{BB962C8B-B14F-4D97-AF65-F5344CB8AC3E}">
        <p14:creationId xmlns:p14="http://schemas.microsoft.com/office/powerpoint/2010/main" val="3569189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77B89E-461A-B28C-C2A9-523CF8A1E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1398" y="1013303"/>
            <a:ext cx="8424482" cy="4230500"/>
          </a:xfrm>
          <a:prstGeom prst="rect">
            <a:avLst/>
          </a:prstGeom>
        </p:spPr>
      </p:pic>
      <p:sp>
        <p:nvSpPr>
          <p:cNvPr id="2" name="Date Placeholder 1">
            <a:extLst>
              <a:ext uri="{FF2B5EF4-FFF2-40B4-BE49-F238E27FC236}">
                <a16:creationId xmlns:a16="http://schemas.microsoft.com/office/drawing/2014/main" id="{0EBFFB22-2B88-0C34-479E-B288083EEDB1}"/>
              </a:ext>
            </a:extLst>
          </p:cNvPr>
          <p:cNvSpPr>
            <a:spLocks noGrp="1"/>
          </p:cNvSpPr>
          <p:nvPr>
            <p:ph type="dt" sz="half" idx="10"/>
          </p:nvPr>
        </p:nvSpPr>
        <p:spPr/>
        <p:txBody>
          <a:bodyPr/>
          <a:lstStyle/>
          <a:p>
            <a:fld id="{26269A7A-7067-4276-B557-BF931C641665}" type="datetime1">
              <a:rPr lang="en-IN" smtClean="0"/>
              <a:t>24-02-2024</a:t>
            </a:fld>
            <a:endParaRPr lang="en-IN"/>
          </a:p>
        </p:txBody>
      </p:sp>
      <p:sp>
        <p:nvSpPr>
          <p:cNvPr id="4" name="Slide Number Placeholder 3">
            <a:extLst>
              <a:ext uri="{FF2B5EF4-FFF2-40B4-BE49-F238E27FC236}">
                <a16:creationId xmlns:a16="http://schemas.microsoft.com/office/drawing/2014/main" id="{0A80F63A-456B-9DB8-A79B-8E380ACF958B}"/>
              </a:ext>
            </a:extLst>
          </p:cNvPr>
          <p:cNvSpPr>
            <a:spLocks noGrp="1"/>
          </p:cNvSpPr>
          <p:nvPr>
            <p:ph type="sldNum" sz="quarter" idx="12"/>
          </p:nvPr>
        </p:nvSpPr>
        <p:spPr/>
        <p:txBody>
          <a:bodyPr/>
          <a:lstStyle/>
          <a:p>
            <a:fld id="{5DB9F150-B6AE-47C5-96FB-81BBC0EE59D2}" type="slidenum">
              <a:rPr lang="en-IN" smtClean="0"/>
              <a:t>40</a:t>
            </a:fld>
            <a:endParaRPr lang="en-IN"/>
          </a:p>
        </p:txBody>
      </p:sp>
    </p:spTree>
    <p:extLst>
      <p:ext uri="{BB962C8B-B14F-4D97-AF65-F5344CB8AC3E}">
        <p14:creationId xmlns:p14="http://schemas.microsoft.com/office/powerpoint/2010/main" val="462556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20C2FE-92D0-483B-9FDE-73967FF13B91}"/>
              </a:ext>
            </a:extLst>
          </p:cNvPr>
          <p:cNvSpPr txBox="1"/>
          <p:nvPr/>
        </p:nvSpPr>
        <p:spPr>
          <a:xfrm>
            <a:off x="4665305" y="559836"/>
            <a:ext cx="2413519" cy="400110"/>
          </a:xfrm>
          <a:prstGeom prst="rect">
            <a:avLst/>
          </a:prstGeom>
          <a:solidFill>
            <a:schemeClr val="accent6">
              <a:lumMod val="20000"/>
              <a:lumOff val="80000"/>
            </a:schemeClr>
          </a:solid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Dr. Juran Trilogy</a:t>
            </a:r>
            <a:endParaRPr lang="en-IN" sz="2000" b="1"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FD8D4A7B-EEA6-1818-2EC6-6B29DFF23392}"/>
              </a:ext>
            </a:extLst>
          </p:cNvPr>
          <p:cNvGrpSpPr/>
          <p:nvPr/>
        </p:nvGrpSpPr>
        <p:grpSpPr>
          <a:xfrm>
            <a:off x="8156508" y="1298062"/>
            <a:ext cx="2463282" cy="4855476"/>
            <a:chOff x="4704181" y="1671286"/>
            <a:chExt cx="2463282" cy="4855476"/>
          </a:xfrm>
        </p:grpSpPr>
        <p:sp>
          <p:nvSpPr>
            <p:cNvPr id="5" name="Oval 4">
              <a:extLst>
                <a:ext uri="{FF2B5EF4-FFF2-40B4-BE49-F238E27FC236}">
                  <a16:creationId xmlns:a16="http://schemas.microsoft.com/office/drawing/2014/main" id="{BF4E218E-3B51-9433-DCEF-A3929630855A}"/>
                </a:ext>
              </a:extLst>
            </p:cNvPr>
            <p:cNvSpPr/>
            <p:nvPr/>
          </p:nvSpPr>
          <p:spPr>
            <a:xfrm>
              <a:off x="4704181" y="3013788"/>
              <a:ext cx="2463282" cy="1166326"/>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Quality Planning</a:t>
              </a:r>
              <a:endParaRPr lang="en-IN" b="1" dirty="0">
                <a:solidFill>
                  <a:schemeClr val="tx1"/>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9745EDF6-DC39-22C0-07D7-3A2E8D4B0D34}"/>
                </a:ext>
              </a:extLst>
            </p:cNvPr>
            <p:cNvSpPr/>
            <p:nvPr/>
          </p:nvSpPr>
          <p:spPr>
            <a:xfrm>
              <a:off x="4704181" y="4194110"/>
              <a:ext cx="2463282" cy="1166326"/>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Quality Control</a:t>
              </a:r>
              <a:endParaRPr lang="en-IN" b="1" dirty="0">
                <a:solidFill>
                  <a:schemeClr val="tx1"/>
                </a:solidFill>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82ECDAC7-9DD1-3E2C-0217-47C4A5C765C9}"/>
                </a:ext>
              </a:extLst>
            </p:cNvPr>
            <p:cNvSpPr/>
            <p:nvPr/>
          </p:nvSpPr>
          <p:spPr>
            <a:xfrm>
              <a:off x="4704181" y="5360436"/>
              <a:ext cx="2463282" cy="116632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Quality improvement</a:t>
              </a:r>
              <a:endParaRPr lang="en-IN" b="1" dirty="0">
                <a:solidFill>
                  <a:schemeClr val="tx1"/>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DB1DF91A-C982-CC71-B7C6-CCA69B7D542C}"/>
                </a:ext>
              </a:extLst>
            </p:cNvPr>
            <p:cNvGrpSpPr/>
            <p:nvPr/>
          </p:nvGrpSpPr>
          <p:grpSpPr>
            <a:xfrm>
              <a:off x="4973213" y="1671286"/>
              <a:ext cx="1903445" cy="1342502"/>
              <a:chOff x="4973213" y="1671286"/>
              <a:chExt cx="1903445" cy="1342502"/>
            </a:xfrm>
          </p:grpSpPr>
          <p:sp>
            <p:nvSpPr>
              <p:cNvPr id="8" name="Arrow: Down 7">
                <a:extLst>
                  <a:ext uri="{FF2B5EF4-FFF2-40B4-BE49-F238E27FC236}">
                    <a16:creationId xmlns:a16="http://schemas.microsoft.com/office/drawing/2014/main" id="{FC4B4792-C905-C308-731D-1E799DC7BF4B}"/>
                  </a:ext>
                </a:extLst>
              </p:cNvPr>
              <p:cNvSpPr/>
              <p:nvPr/>
            </p:nvSpPr>
            <p:spPr>
              <a:xfrm>
                <a:off x="5708776" y="2416629"/>
                <a:ext cx="432318" cy="597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71DFDDBC-0CAC-1956-9387-7EB6F5AEDDEE}"/>
                  </a:ext>
                </a:extLst>
              </p:cNvPr>
              <p:cNvSpPr/>
              <p:nvPr/>
            </p:nvSpPr>
            <p:spPr>
              <a:xfrm>
                <a:off x="4973213" y="1671286"/>
                <a:ext cx="1903445" cy="74534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Product Quality</a:t>
                </a:r>
                <a:endParaRPr lang="en-IN" b="1" dirty="0">
                  <a:solidFill>
                    <a:schemeClr val="tx1"/>
                  </a:solidFill>
                  <a:latin typeface="Times New Roman" panose="02020603050405020304" pitchFamily="18" charset="0"/>
                  <a:cs typeface="Times New Roman" panose="02020603050405020304" pitchFamily="18" charset="0"/>
                </a:endParaRPr>
              </a:p>
            </p:txBody>
          </p:sp>
        </p:grpSp>
      </p:grpSp>
      <p:sp>
        <p:nvSpPr>
          <p:cNvPr id="13" name="TextBox 12">
            <a:extLst>
              <a:ext uri="{FF2B5EF4-FFF2-40B4-BE49-F238E27FC236}">
                <a16:creationId xmlns:a16="http://schemas.microsoft.com/office/drawing/2014/main" id="{524E863D-AAD5-BA5F-8843-282C92A17F0B}"/>
              </a:ext>
            </a:extLst>
          </p:cNvPr>
          <p:cNvSpPr txBox="1"/>
          <p:nvPr/>
        </p:nvSpPr>
        <p:spPr>
          <a:xfrm>
            <a:off x="1045028" y="1193211"/>
            <a:ext cx="10748865" cy="5444054"/>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en-US" b="1" dirty="0">
                <a:latin typeface="Times New Roman" panose="02020603050405020304" pitchFamily="18" charset="0"/>
                <a:cs typeface="Times New Roman" panose="02020603050405020304" pitchFamily="18" charset="0"/>
              </a:rPr>
              <a:t>Quality Planning</a:t>
            </a:r>
          </a:p>
          <a:p>
            <a:pPr marL="285750" indent="-285750">
              <a:lnSpc>
                <a:spcPct val="150000"/>
              </a:lnSpc>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Determine the needs of the customers</a:t>
            </a:r>
          </a:p>
          <a:p>
            <a:pPr marL="285750" indent="-285750">
              <a:lnSpc>
                <a:spcPct val="150000"/>
              </a:lnSpc>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Develop product features that responds to customers needs</a:t>
            </a:r>
          </a:p>
          <a:p>
            <a:pPr marL="285750" indent="-285750">
              <a:lnSpc>
                <a:spcPct val="150000"/>
              </a:lnSpc>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Develop processes that are able to produce those product features</a:t>
            </a:r>
          </a:p>
          <a:p>
            <a:pPr>
              <a:lnSpc>
                <a:spcPct val="150000"/>
              </a:lnSpc>
            </a:pPr>
            <a:endParaRPr lang="en-US" dirty="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v"/>
            </a:pPr>
            <a:r>
              <a:rPr lang="en-US" b="1" dirty="0">
                <a:latin typeface="Times New Roman" panose="02020603050405020304" pitchFamily="18" charset="0"/>
                <a:cs typeface="Times New Roman" panose="02020603050405020304" pitchFamily="18" charset="0"/>
              </a:rPr>
              <a:t>Quality Control</a:t>
            </a:r>
          </a:p>
          <a:p>
            <a:pPr marL="285750" indent="-285750">
              <a:lnSpc>
                <a:spcPct val="150000"/>
              </a:lnSpc>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Evaluate actual quality performance</a:t>
            </a:r>
          </a:p>
          <a:p>
            <a:pPr marL="285750" indent="-285750">
              <a:lnSpc>
                <a:spcPct val="150000"/>
              </a:lnSpc>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Compares actual performance to quality goals</a:t>
            </a:r>
          </a:p>
          <a:p>
            <a:pPr>
              <a:lnSpc>
                <a:spcPct val="150000"/>
              </a:lnSpc>
            </a:pPr>
            <a:endParaRPr lang="en-US" dirty="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v"/>
            </a:pPr>
            <a:r>
              <a:rPr lang="en-US" b="1" dirty="0">
                <a:latin typeface="Times New Roman" panose="02020603050405020304" pitchFamily="18" charset="0"/>
                <a:cs typeface="Times New Roman" panose="02020603050405020304" pitchFamily="18" charset="0"/>
              </a:rPr>
              <a:t>Quality Improvement</a:t>
            </a:r>
          </a:p>
          <a:p>
            <a:pPr marL="285750" indent="-285750">
              <a:lnSpc>
                <a:spcPct val="150000"/>
              </a:lnSpc>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Establish the well design and equipped infrastructure </a:t>
            </a:r>
          </a:p>
          <a:p>
            <a:pPr marL="285750" indent="-285750">
              <a:lnSpc>
                <a:spcPct val="150000"/>
              </a:lnSpc>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Identify specific scientific needs for improvement</a:t>
            </a:r>
          </a:p>
          <a:p>
            <a:pPr marL="285750" indent="-285750">
              <a:lnSpc>
                <a:spcPct val="150000"/>
              </a:lnSpc>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Provides training, motivation</a:t>
            </a:r>
            <a:endParaRPr lang="en-IN" dirty="0">
              <a:latin typeface="Times New Roman" panose="02020603050405020304" pitchFamily="18" charset="0"/>
              <a:cs typeface="Times New Roman" panose="02020603050405020304" pitchFamily="18" charset="0"/>
            </a:endParaRPr>
          </a:p>
        </p:txBody>
      </p:sp>
      <p:sp>
        <p:nvSpPr>
          <p:cNvPr id="2" name="Date Placeholder 1">
            <a:extLst>
              <a:ext uri="{FF2B5EF4-FFF2-40B4-BE49-F238E27FC236}">
                <a16:creationId xmlns:a16="http://schemas.microsoft.com/office/drawing/2014/main" id="{91B46FE8-A0D2-2279-47A2-55F2FF9B8EA3}"/>
              </a:ext>
            </a:extLst>
          </p:cNvPr>
          <p:cNvSpPr>
            <a:spLocks noGrp="1"/>
          </p:cNvSpPr>
          <p:nvPr>
            <p:ph type="dt" sz="half" idx="10"/>
          </p:nvPr>
        </p:nvSpPr>
        <p:spPr/>
        <p:txBody>
          <a:bodyPr/>
          <a:lstStyle/>
          <a:p>
            <a:fld id="{6A050D97-7CF6-4DFC-95E4-FD3F7E4413F1}" type="datetime1">
              <a:rPr lang="en-IN" smtClean="0"/>
              <a:t>24-02-2024</a:t>
            </a:fld>
            <a:endParaRPr lang="en-IN"/>
          </a:p>
        </p:txBody>
      </p:sp>
      <p:sp>
        <p:nvSpPr>
          <p:cNvPr id="3" name="Slide Number Placeholder 2">
            <a:extLst>
              <a:ext uri="{FF2B5EF4-FFF2-40B4-BE49-F238E27FC236}">
                <a16:creationId xmlns:a16="http://schemas.microsoft.com/office/drawing/2014/main" id="{832ECA58-CB8A-468F-F1AA-CCFA13FA1967}"/>
              </a:ext>
            </a:extLst>
          </p:cNvPr>
          <p:cNvSpPr>
            <a:spLocks noGrp="1"/>
          </p:cNvSpPr>
          <p:nvPr>
            <p:ph type="sldNum" sz="quarter" idx="12"/>
          </p:nvPr>
        </p:nvSpPr>
        <p:spPr/>
        <p:txBody>
          <a:bodyPr/>
          <a:lstStyle/>
          <a:p>
            <a:fld id="{5DB9F150-B6AE-47C5-96FB-81BBC0EE59D2}" type="slidenum">
              <a:rPr lang="en-IN" smtClean="0"/>
              <a:t>5</a:t>
            </a:fld>
            <a:endParaRPr lang="en-IN"/>
          </a:p>
        </p:txBody>
      </p:sp>
    </p:spTree>
    <p:extLst>
      <p:ext uri="{BB962C8B-B14F-4D97-AF65-F5344CB8AC3E}">
        <p14:creationId xmlns:p14="http://schemas.microsoft.com/office/powerpoint/2010/main" val="152531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A401B2-A250-D2F6-9A63-E01BBE152CAF}"/>
              </a:ext>
            </a:extLst>
          </p:cNvPr>
          <p:cNvSpPr txBox="1"/>
          <p:nvPr/>
        </p:nvSpPr>
        <p:spPr>
          <a:xfrm>
            <a:off x="1546549" y="2357354"/>
            <a:ext cx="9715500" cy="2535566"/>
          </a:xfrm>
          <a:prstGeom prst="rect">
            <a:avLst/>
          </a:prstGeom>
          <a:noFill/>
        </p:spPr>
        <p:txBody>
          <a:bodyPr wrap="square">
            <a:spAutoFit/>
          </a:bodyPr>
          <a:lstStyle/>
          <a:p>
            <a:pPr algn="just">
              <a:lnSpc>
                <a:spcPct val="150000"/>
              </a:lnSpc>
            </a:pPr>
            <a:r>
              <a:rPr lang="en-IN" dirty="0">
                <a:latin typeface="Times New Roman" panose="02020603050405020304" pitchFamily="18" charset="0"/>
                <a:cs typeface="Times New Roman" panose="02020603050405020304" pitchFamily="18" charset="0"/>
              </a:rPr>
              <a:t>May include the following:</a:t>
            </a:r>
          </a:p>
          <a:p>
            <a:pPr marL="342900" indent="-342900" algn="just">
              <a:lnSpc>
                <a:spcPct val="150000"/>
              </a:lnSpc>
              <a:buAutoNum type="arabicPeriod"/>
            </a:pPr>
            <a:r>
              <a:rPr lang="en-IN" dirty="0">
                <a:latin typeface="Times New Roman" panose="02020603050405020304" pitchFamily="18" charset="0"/>
                <a:cs typeface="Times New Roman" panose="02020603050405020304" pitchFamily="18" charset="0"/>
              </a:rPr>
              <a:t>The main objective of QbD is to achieve the quality products.</a:t>
            </a:r>
          </a:p>
          <a:p>
            <a:pPr marL="342900" indent="-342900" algn="just">
              <a:lnSpc>
                <a:spcPct val="150000"/>
              </a:lnSpc>
              <a:buAutoNum type="arabicPeriod"/>
            </a:pPr>
            <a:r>
              <a:rPr lang="en-IN" dirty="0">
                <a:latin typeface="Times New Roman" panose="02020603050405020304" pitchFamily="18" charset="0"/>
                <a:cs typeface="Times New Roman" panose="02020603050405020304" pitchFamily="18" charset="0"/>
              </a:rPr>
              <a:t>To achieve meaningful product quality specifications that are based on clinical performance</a:t>
            </a:r>
          </a:p>
          <a:p>
            <a:pPr marL="342900" indent="-342900" algn="just">
              <a:lnSpc>
                <a:spcPct val="150000"/>
              </a:lnSpc>
              <a:buAutoNum type="arabicPeriod"/>
            </a:pPr>
            <a:r>
              <a:rPr lang="en-IN" dirty="0">
                <a:latin typeface="Times New Roman" panose="02020603050405020304" pitchFamily="18" charset="0"/>
                <a:cs typeface="Times New Roman" panose="02020603050405020304" pitchFamily="18" charset="0"/>
              </a:rPr>
              <a:t>To increase process capability and reduce product variability and defects by enhancing product and process design, understanding, and control</a:t>
            </a:r>
          </a:p>
          <a:p>
            <a:pPr marL="342900" indent="-342900" algn="just">
              <a:lnSpc>
                <a:spcPct val="150000"/>
              </a:lnSpc>
              <a:buAutoNum type="arabicPeriod"/>
            </a:pPr>
            <a:r>
              <a:rPr lang="en-IN" dirty="0">
                <a:latin typeface="Times New Roman" panose="02020603050405020304" pitchFamily="18" charset="0"/>
                <a:cs typeface="Times New Roman" panose="02020603050405020304" pitchFamily="18" charset="0"/>
              </a:rPr>
              <a:t>To increase product development and manufacturing efficiencies</a:t>
            </a:r>
          </a:p>
        </p:txBody>
      </p:sp>
      <p:sp>
        <p:nvSpPr>
          <p:cNvPr id="7" name="TextBox 6">
            <a:extLst>
              <a:ext uri="{FF2B5EF4-FFF2-40B4-BE49-F238E27FC236}">
                <a16:creationId xmlns:a16="http://schemas.microsoft.com/office/drawing/2014/main" id="{DD5C4062-F072-DEAE-D455-12ACB23C6AFF}"/>
              </a:ext>
            </a:extLst>
          </p:cNvPr>
          <p:cNvSpPr txBox="1"/>
          <p:nvPr/>
        </p:nvSpPr>
        <p:spPr>
          <a:xfrm>
            <a:off x="3121867" y="1132274"/>
            <a:ext cx="5322336" cy="498663"/>
          </a:xfrm>
          <a:prstGeom prst="rect">
            <a:avLst/>
          </a:prstGeom>
          <a:solidFill>
            <a:schemeClr val="accent1">
              <a:lumMod val="20000"/>
              <a:lumOff val="80000"/>
            </a:schemeClr>
          </a:solidFill>
        </p:spPr>
        <p:txBody>
          <a:bodyPr wrap="square">
            <a:spAutoFit/>
          </a:bodyPr>
          <a:lstStyle/>
          <a:p>
            <a:pPr algn="ctr">
              <a:lnSpc>
                <a:spcPct val="150000"/>
              </a:lnSpc>
            </a:pPr>
            <a:r>
              <a:rPr lang="en-IN" sz="2000" b="1" dirty="0">
                <a:latin typeface="Times New Roman" panose="02020603050405020304" pitchFamily="18" charset="0"/>
                <a:cs typeface="Times New Roman" panose="02020603050405020304" pitchFamily="18" charset="0"/>
              </a:rPr>
              <a:t> GOALS OF PHARMACEUTICAL QbD</a:t>
            </a:r>
          </a:p>
        </p:txBody>
      </p:sp>
      <p:sp>
        <p:nvSpPr>
          <p:cNvPr id="2" name="Date Placeholder 1">
            <a:extLst>
              <a:ext uri="{FF2B5EF4-FFF2-40B4-BE49-F238E27FC236}">
                <a16:creationId xmlns:a16="http://schemas.microsoft.com/office/drawing/2014/main" id="{5623BF01-4161-B838-A9BC-2FDFE71DB723}"/>
              </a:ext>
            </a:extLst>
          </p:cNvPr>
          <p:cNvSpPr>
            <a:spLocks noGrp="1"/>
          </p:cNvSpPr>
          <p:nvPr>
            <p:ph type="dt" sz="half" idx="10"/>
          </p:nvPr>
        </p:nvSpPr>
        <p:spPr/>
        <p:txBody>
          <a:bodyPr/>
          <a:lstStyle/>
          <a:p>
            <a:fld id="{24837628-91DE-47CE-AC93-3ADC97756300}" type="datetime1">
              <a:rPr lang="en-IN" smtClean="0"/>
              <a:t>24-02-2024</a:t>
            </a:fld>
            <a:endParaRPr lang="en-IN"/>
          </a:p>
        </p:txBody>
      </p:sp>
      <p:sp>
        <p:nvSpPr>
          <p:cNvPr id="3" name="Slide Number Placeholder 2">
            <a:extLst>
              <a:ext uri="{FF2B5EF4-FFF2-40B4-BE49-F238E27FC236}">
                <a16:creationId xmlns:a16="http://schemas.microsoft.com/office/drawing/2014/main" id="{547651AC-1E23-14F6-2B68-CE94ECB466BC}"/>
              </a:ext>
            </a:extLst>
          </p:cNvPr>
          <p:cNvSpPr>
            <a:spLocks noGrp="1"/>
          </p:cNvSpPr>
          <p:nvPr>
            <p:ph type="sldNum" sz="quarter" idx="12"/>
          </p:nvPr>
        </p:nvSpPr>
        <p:spPr/>
        <p:txBody>
          <a:bodyPr/>
          <a:lstStyle/>
          <a:p>
            <a:fld id="{5DB9F150-B6AE-47C5-96FB-81BBC0EE59D2}" type="slidenum">
              <a:rPr lang="en-IN" smtClean="0"/>
              <a:t>6</a:t>
            </a:fld>
            <a:endParaRPr lang="en-IN"/>
          </a:p>
        </p:txBody>
      </p:sp>
    </p:spTree>
    <p:extLst>
      <p:ext uri="{BB962C8B-B14F-4D97-AF65-F5344CB8AC3E}">
        <p14:creationId xmlns:p14="http://schemas.microsoft.com/office/powerpoint/2010/main" val="572865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B4CC38-E6AD-D2C5-D1E6-F2E89FF8C8A3}"/>
              </a:ext>
            </a:extLst>
          </p:cNvPr>
          <p:cNvSpPr txBox="1"/>
          <p:nvPr/>
        </p:nvSpPr>
        <p:spPr>
          <a:xfrm>
            <a:off x="3806890" y="1050248"/>
            <a:ext cx="3881534" cy="400110"/>
          </a:xfrm>
          <a:prstGeom prst="rect">
            <a:avLst/>
          </a:prstGeom>
          <a:solidFill>
            <a:schemeClr val="accent2">
              <a:lumMod val="40000"/>
              <a:lumOff val="60000"/>
            </a:schemeClr>
          </a:solid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Benefits of QbD for Industry</a:t>
            </a:r>
            <a:endParaRPr lang="en-IN" sz="2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C831681-27CC-0F3A-ED4F-5A28078AA529}"/>
              </a:ext>
            </a:extLst>
          </p:cNvPr>
          <p:cNvSpPr txBox="1"/>
          <p:nvPr/>
        </p:nvSpPr>
        <p:spPr>
          <a:xfrm>
            <a:off x="1878562" y="1884783"/>
            <a:ext cx="8210939" cy="4524315"/>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Eliminate batch failures</a:t>
            </a:r>
          </a:p>
          <a:p>
            <a:pPr marL="285750" indent="-285750" algn="just">
              <a:lnSpc>
                <a:spcPct val="15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Minimize deviations and costly investigations</a:t>
            </a:r>
          </a:p>
          <a:p>
            <a:pPr marL="285750" indent="-285750" algn="just">
              <a:lnSpc>
                <a:spcPct val="15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Increase manufacturing efficiency, reduce cost and project rejections and waste</a:t>
            </a:r>
          </a:p>
          <a:p>
            <a:pPr marL="285750" indent="-285750" algn="l">
              <a:lnSpc>
                <a:spcPct val="150000"/>
              </a:lnSpc>
              <a:buFont typeface="Wingdings" panose="05000000000000000000" pitchFamily="2" charset="2"/>
              <a:buChar char="Ø"/>
            </a:pPr>
            <a:r>
              <a:rPr lang="en-US" b="0" i="0" dirty="0">
                <a:solidFill>
                  <a:srgbClr val="303030"/>
                </a:solidFill>
                <a:effectLst/>
                <a:latin typeface="Times New Roman" panose="02020603050405020304" pitchFamily="18" charset="0"/>
                <a:cs typeface="Times New Roman" panose="02020603050405020304" pitchFamily="18" charset="0"/>
              </a:rPr>
              <a:t>Build scientific knowledge base for all products</a:t>
            </a:r>
          </a:p>
          <a:p>
            <a:pPr marL="285750" indent="-285750">
              <a:lnSpc>
                <a:spcPct val="150000"/>
              </a:lnSpc>
              <a:buFont typeface="Wingdings" panose="05000000000000000000" pitchFamily="2" charset="2"/>
              <a:buChar char="Ø"/>
            </a:pPr>
            <a:r>
              <a:rPr lang="en-US" b="0" i="0" dirty="0">
                <a:solidFill>
                  <a:srgbClr val="303030"/>
                </a:solidFill>
                <a:effectLst/>
                <a:latin typeface="Times New Roman" panose="02020603050405020304" pitchFamily="18" charset="0"/>
                <a:cs typeface="Times New Roman" panose="02020603050405020304" pitchFamily="18" charset="0"/>
              </a:rPr>
              <a:t>Avoid regulatory compliance problems</a:t>
            </a:r>
          </a:p>
          <a:p>
            <a:pPr marL="285750" indent="-285750">
              <a:lnSpc>
                <a:spcPct val="150000"/>
              </a:lnSpc>
              <a:buFont typeface="Wingdings" panose="05000000000000000000" pitchFamily="2" charset="2"/>
              <a:buChar char="Ø"/>
            </a:pPr>
            <a:r>
              <a:rPr lang="en-US" dirty="0">
                <a:solidFill>
                  <a:srgbClr val="303030"/>
                </a:solidFill>
                <a:latin typeface="Times New Roman" panose="02020603050405020304" pitchFamily="18" charset="0"/>
                <a:cs typeface="Times New Roman" panose="02020603050405020304" pitchFamily="18" charset="0"/>
              </a:rPr>
              <a:t>Real time control </a:t>
            </a:r>
            <a:endParaRPr lang="en-US" b="0" i="0" dirty="0">
              <a:solidFill>
                <a:srgbClr val="303030"/>
              </a:solidFill>
              <a:effectLst/>
              <a:latin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Continuous improvement</a:t>
            </a:r>
          </a:p>
          <a:p>
            <a:pPr marL="285750" indent="-285750" algn="just">
              <a:lnSpc>
                <a:spcPct val="15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Ensure better design of product with less problem</a:t>
            </a:r>
          </a:p>
          <a:p>
            <a:pPr marL="285750" indent="-285750" algn="just">
              <a:lnSpc>
                <a:spcPct val="150000"/>
              </a:lnSpc>
              <a:buFont typeface="Wingdings" panose="05000000000000000000" pitchFamily="2" charset="2"/>
              <a:buChar char="Ø"/>
            </a:pPr>
            <a:r>
              <a:rPr lang="en-US" b="0" i="0" dirty="0">
                <a:solidFill>
                  <a:srgbClr val="303030"/>
                </a:solidFill>
                <a:effectLst/>
                <a:latin typeface="Times New Roman" panose="02020603050405020304" pitchFamily="18" charset="0"/>
                <a:cs typeface="Times New Roman" panose="02020603050405020304" pitchFamily="18" charset="0"/>
              </a:rPr>
              <a:t>Reduce end-product testing</a:t>
            </a:r>
          </a:p>
          <a:p>
            <a:pPr marL="285750" indent="-285750" algn="just">
              <a:lnSpc>
                <a:spcPct val="150000"/>
              </a:lnSpc>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endParaRPr lang="en-IN" dirty="0"/>
          </a:p>
        </p:txBody>
      </p:sp>
      <p:pic>
        <p:nvPicPr>
          <p:cNvPr id="6" name="Picture 5">
            <a:extLst>
              <a:ext uri="{FF2B5EF4-FFF2-40B4-BE49-F238E27FC236}">
                <a16:creationId xmlns:a16="http://schemas.microsoft.com/office/drawing/2014/main" id="{467BE9BE-3E3D-E491-C285-980C223A4C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2114" y="575151"/>
            <a:ext cx="2899184" cy="1449592"/>
          </a:xfrm>
          <a:prstGeom prst="rect">
            <a:avLst/>
          </a:prstGeom>
        </p:spPr>
      </p:pic>
      <p:sp>
        <p:nvSpPr>
          <p:cNvPr id="2" name="Date Placeholder 1">
            <a:extLst>
              <a:ext uri="{FF2B5EF4-FFF2-40B4-BE49-F238E27FC236}">
                <a16:creationId xmlns:a16="http://schemas.microsoft.com/office/drawing/2014/main" id="{191FDA00-7DFD-2555-B7E9-C8328129F638}"/>
              </a:ext>
            </a:extLst>
          </p:cNvPr>
          <p:cNvSpPr>
            <a:spLocks noGrp="1"/>
          </p:cNvSpPr>
          <p:nvPr>
            <p:ph type="dt" sz="half" idx="10"/>
          </p:nvPr>
        </p:nvSpPr>
        <p:spPr/>
        <p:txBody>
          <a:bodyPr/>
          <a:lstStyle/>
          <a:p>
            <a:fld id="{D783CABF-19CF-4198-8568-43C6736B2354}" type="datetime1">
              <a:rPr lang="en-IN" smtClean="0"/>
              <a:t>24-02-2024</a:t>
            </a:fld>
            <a:endParaRPr lang="en-IN"/>
          </a:p>
        </p:txBody>
      </p:sp>
      <p:sp>
        <p:nvSpPr>
          <p:cNvPr id="3" name="Slide Number Placeholder 2">
            <a:extLst>
              <a:ext uri="{FF2B5EF4-FFF2-40B4-BE49-F238E27FC236}">
                <a16:creationId xmlns:a16="http://schemas.microsoft.com/office/drawing/2014/main" id="{C87822DE-F3EC-3F46-791C-E3FF6EF69F41}"/>
              </a:ext>
            </a:extLst>
          </p:cNvPr>
          <p:cNvSpPr>
            <a:spLocks noGrp="1"/>
          </p:cNvSpPr>
          <p:nvPr>
            <p:ph type="sldNum" sz="quarter" idx="12"/>
          </p:nvPr>
        </p:nvSpPr>
        <p:spPr/>
        <p:txBody>
          <a:bodyPr/>
          <a:lstStyle/>
          <a:p>
            <a:fld id="{5DB9F150-B6AE-47C5-96FB-81BBC0EE59D2}" type="slidenum">
              <a:rPr lang="en-IN" smtClean="0"/>
              <a:t>7</a:t>
            </a:fld>
            <a:endParaRPr lang="en-IN"/>
          </a:p>
        </p:txBody>
      </p:sp>
    </p:spTree>
    <p:extLst>
      <p:ext uri="{BB962C8B-B14F-4D97-AF65-F5344CB8AC3E}">
        <p14:creationId xmlns:p14="http://schemas.microsoft.com/office/powerpoint/2010/main" val="3276768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54C8C-109B-A22D-2A0A-A295DBBE3876}"/>
              </a:ext>
            </a:extLst>
          </p:cNvPr>
          <p:cNvSpPr txBox="1"/>
          <p:nvPr/>
        </p:nvSpPr>
        <p:spPr>
          <a:xfrm>
            <a:off x="4795936" y="1222311"/>
            <a:ext cx="2332653" cy="400110"/>
          </a:xfrm>
          <a:prstGeom prst="rect">
            <a:avLst/>
          </a:prstGeom>
          <a:solidFill>
            <a:srgbClr val="66FFFF"/>
          </a:solid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Benefits for FDA</a:t>
            </a:r>
            <a:endParaRPr lang="en-IN" sz="2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B575655-2421-233C-10B2-5DCA038AACC6}"/>
              </a:ext>
            </a:extLst>
          </p:cNvPr>
          <p:cNvSpPr txBox="1"/>
          <p:nvPr/>
        </p:nvSpPr>
        <p:spPr>
          <a:xfrm>
            <a:off x="2416628" y="2576715"/>
            <a:ext cx="7688424" cy="2120068"/>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Provide better consistency</a:t>
            </a:r>
          </a:p>
          <a:p>
            <a:pPr marL="285750" indent="-285750" algn="just">
              <a:lnSpc>
                <a:spcPct val="150000"/>
              </a:lnSpc>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More flexibility in decision making</a:t>
            </a:r>
          </a:p>
          <a:p>
            <a:pPr marL="285750" indent="-285750" algn="just">
              <a:lnSpc>
                <a:spcPct val="150000"/>
              </a:lnSpc>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Ensure scientific base of analysis</a:t>
            </a:r>
          </a:p>
          <a:p>
            <a:pPr marL="285750" indent="-285750" algn="just">
              <a:lnSpc>
                <a:spcPct val="150000"/>
              </a:lnSpc>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Improves quality of review </a:t>
            </a:r>
          </a:p>
          <a:p>
            <a:pPr marL="285750" indent="-285750" algn="just">
              <a:lnSpc>
                <a:spcPct val="150000"/>
              </a:lnSpc>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More drug availability and less recall</a:t>
            </a:r>
            <a:endParaRPr lang="en-IN" dirty="0">
              <a:latin typeface="Times New Roman" panose="02020603050405020304" pitchFamily="18" charset="0"/>
              <a:cs typeface="Times New Roman" panose="02020603050405020304" pitchFamily="18" charset="0"/>
            </a:endParaRPr>
          </a:p>
        </p:txBody>
      </p:sp>
      <p:sp>
        <p:nvSpPr>
          <p:cNvPr id="2" name="Date Placeholder 1">
            <a:extLst>
              <a:ext uri="{FF2B5EF4-FFF2-40B4-BE49-F238E27FC236}">
                <a16:creationId xmlns:a16="http://schemas.microsoft.com/office/drawing/2014/main" id="{3B8066FC-53D1-1BC1-3FF1-98F1C8E0B966}"/>
              </a:ext>
            </a:extLst>
          </p:cNvPr>
          <p:cNvSpPr>
            <a:spLocks noGrp="1"/>
          </p:cNvSpPr>
          <p:nvPr>
            <p:ph type="dt" sz="half" idx="10"/>
          </p:nvPr>
        </p:nvSpPr>
        <p:spPr/>
        <p:txBody>
          <a:bodyPr/>
          <a:lstStyle/>
          <a:p>
            <a:fld id="{42F39556-09BB-44B3-8788-7DEC77E490DA}" type="datetime1">
              <a:rPr lang="en-IN" smtClean="0"/>
              <a:t>24-02-2024</a:t>
            </a:fld>
            <a:endParaRPr lang="en-IN"/>
          </a:p>
        </p:txBody>
      </p:sp>
      <p:sp>
        <p:nvSpPr>
          <p:cNvPr id="3" name="Slide Number Placeholder 2">
            <a:extLst>
              <a:ext uri="{FF2B5EF4-FFF2-40B4-BE49-F238E27FC236}">
                <a16:creationId xmlns:a16="http://schemas.microsoft.com/office/drawing/2014/main" id="{8361BEA9-93E7-13C3-65E4-446115021190}"/>
              </a:ext>
            </a:extLst>
          </p:cNvPr>
          <p:cNvSpPr>
            <a:spLocks noGrp="1"/>
          </p:cNvSpPr>
          <p:nvPr>
            <p:ph type="sldNum" sz="quarter" idx="12"/>
          </p:nvPr>
        </p:nvSpPr>
        <p:spPr/>
        <p:txBody>
          <a:bodyPr/>
          <a:lstStyle/>
          <a:p>
            <a:fld id="{5DB9F150-B6AE-47C5-96FB-81BBC0EE59D2}" type="slidenum">
              <a:rPr lang="en-IN" smtClean="0"/>
              <a:t>8</a:t>
            </a:fld>
            <a:endParaRPr lang="en-IN"/>
          </a:p>
        </p:txBody>
      </p:sp>
    </p:spTree>
    <p:extLst>
      <p:ext uri="{BB962C8B-B14F-4D97-AF65-F5344CB8AC3E}">
        <p14:creationId xmlns:p14="http://schemas.microsoft.com/office/powerpoint/2010/main" val="37884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CD67CD-0D4B-2B98-A637-E7F3D3D76138}"/>
              </a:ext>
            </a:extLst>
          </p:cNvPr>
          <p:cNvSpPr txBox="1"/>
          <p:nvPr/>
        </p:nvSpPr>
        <p:spPr>
          <a:xfrm>
            <a:off x="1082350" y="1763428"/>
            <a:ext cx="10412963" cy="3782061"/>
          </a:xfrm>
          <a:prstGeom prst="rect">
            <a:avLst/>
          </a:prstGeom>
          <a:noFill/>
        </p:spPr>
        <p:txBody>
          <a:bodyPr wrap="square">
            <a:spAutoFit/>
          </a:bodyPr>
          <a:lstStyle/>
          <a:p>
            <a:pPr algn="just">
              <a:lnSpc>
                <a:spcPct val="150000"/>
              </a:lnSpc>
            </a:pPr>
            <a:r>
              <a:rPr lang="en-IN" dirty="0">
                <a:latin typeface="Times New Roman" panose="02020603050405020304" pitchFamily="18" charset="0"/>
                <a:cs typeface="Times New Roman" panose="02020603050405020304" pitchFamily="18" charset="0"/>
              </a:rPr>
              <a:t>Pharmaceutical development by QbD approach includes the following elements</a:t>
            </a:r>
          </a:p>
          <a:p>
            <a:pPr marL="285750" indent="-285750" algn="just">
              <a:lnSpc>
                <a:spcPct val="150000"/>
              </a:lnSpc>
              <a:buFont typeface="Wingdings" panose="05000000000000000000" pitchFamily="2" charset="2"/>
              <a:buChar char="q"/>
            </a:pPr>
            <a:r>
              <a:rPr lang="en-IN" dirty="0">
                <a:latin typeface="Times New Roman" panose="02020603050405020304" pitchFamily="18" charset="0"/>
                <a:cs typeface="Times New Roman" panose="02020603050405020304" pitchFamily="18" charset="0"/>
              </a:rPr>
              <a:t> </a:t>
            </a:r>
            <a:r>
              <a:rPr lang="en-IN" b="1" dirty="0">
                <a:latin typeface="Times New Roman" panose="02020603050405020304" pitchFamily="18" charset="0"/>
                <a:cs typeface="Times New Roman" panose="02020603050405020304" pitchFamily="18" charset="0"/>
              </a:rPr>
              <a:t>Defining an objective:</a:t>
            </a:r>
          </a:p>
          <a:p>
            <a:pPr lvl="1" algn="just">
              <a:lnSpc>
                <a:spcPct val="150000"/>
              </a:lnSpc>
            </a:pPr>
            <a:r>
              <a:rPr lang="en-IN" dirty="0">
                <a:latin typeface="Times New Roman" panose="02020603050405020304" pitchFamily="18" charset="0"/>
                <a:cs typeface="Times New Roman" panose="02020603050405020304" pitchFamily="18" charset="0"/>
              </a:rPr>
              <a:t>Define the desired performances of the product and identify the quality targeted product profile (QTPP) considering e.g. the route of administration, dosage form, bioavailability, strength, and stability.</a:t>
            </a:r>
          </a:p>
          <a:p>
            <a:pPr marL="285750" indent="-285750" algn="just">
              <a:lnSpc>
                <a:spcPct val="150000"/>
              </a:lnSpc>
              <a:buFont typeface="Wingdings" panose="05000000000000000000" pitchFamily="2" charset="2"/>
              <a:buChar char="q"/>
            </a:pPr>
            <a:r>
              <a:rPr lang="en-IN" b="1" dirty="0">
                <a:latin typeface="Times New Roman" panose="02020603050405020304" pitchFamily="18" charset="0"/>
                <a:cs typeface="Times New Roman" panose="02020603050405020304" pitchFamily="18" charset="0"/>
              </a:rPr>
              <a:t>I</a:t>
            </a:r>
            <a:r>
              <a:rPr lang="en-US" b="1" dirty="0">
                <a:latin typeface="Times New Roman" panose="02020603050405020304" pitchFamily="18" charset="0"/>
                <a:cs typeface="Times New Roman" panose="02020603050405020304" pitchFamily="18" charset="0"/>
              </a:rPr>
              <a:t>dentification of the critical quality attributes (CQAs): </a:t>
            </a:r>
          </a:p>
          <a:p>
            <a:pPr lvl="1" algn="just">
              <a:lnSpc>
                <a:spcPct val="150000"/>
              </a:lnSpc>
            </a:pPr>
            <a:r>
              <a:rPr lang="en-US" dirty="0">
                <a:latin typeface="Times New Roman" panose="02020603050405020304" pitchFamily="18" charset="0"/>
                <a:cs typeface="Times New Roman" panose="02020603050405020304" pitchFamily="18" charset="0"/>
              </a:rPr>
              <a:t>Identify the produce characteristics that affect product quality </a:t>
            </a:r>
          </a:p>
          <a:p>
            <a:pPr marL="285750" indent="-285750" algn="just">
              <a:lnSpc>
                <a:spcPct val="150000"/>
              </a:lnSpc>
              <a:buFont typeface="Wingdings" panose="05000000000000000000" pitchFamily="2" charset="2"/>
              <a:buChar char="q"/>
            </a:pPr>
            <a:r>
              <a:rPr lang="en-US" b="1" dirty="0">
                <a:latin typeface="Times New Roman" panose="02020603050405020304" pitchFamily="18" charset="0"/>
                <a:cs typeface="Times New Roman" panose="02020603050405020304" pitchFamily="18" charset="0"/>
              </a:rPr>
              <a:t>Risk assessment: </a:t>
            </a:r>
          </a:p>
          <a:p>
            <a:pPr lvl="1" algn="just">
              <a:lnSpc>
                <a:spcPct val="150000"/>
              </a:lnSpc>
            </a:pPr>
            <a:r>
              <a:rPr lang="en-US" dirty="0">
                <a:latin typeface="Times New Roman" panose="02020603050405020304" pitchFamily="18" charset="0"/>
                <a:cs typeface="Times New Roman" panose="02020603050405020304" pitchFamily="18" charset="0"/>
              </a:rPr>
              <a:t>Identification of possible critical material attributes (CMAs) and critical process parameters (CPPs) </a:t>
            </a:r>
          </a:p>
          <a:p>
            <a:pPr algn="just">
              <a:lnSpc>
                <a:spcPct val="150000"/>
              </a:lnSpc>
            </a:pPr>
            <a:r>
              <a:rPr lang="en-US" b="1" dirty="0">
                <a:latin typeface="Times New Roman" panose="02020603050405020304" pitchFamily="18" charset="0"/>
                <a:cs typeface="Times New Roman" panose="02020603050405020304" pitchFamily="18" charset="0"/>
              </a:rPr>
              <a:t> </a:t>
            </a:r>
            <a:endParaRPr lang="en-IN"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3AAAC79-CBA5-3949-9651-1F314BD50DF9}"/>
              </a:ext>
            </a:extLst>
          </p:cNvPr>
          <p:cNvSpPr txBox="1"/>
          <p:nvPr/>
        </p:nvSpPr>
        <p:spPr>
          <a:xfrm>
            <a:off x="4523014" y="723618"/>
            <a:ext cx="2596243" cy="400110"/>
          </a:xfrm>
          <a:prstGeom prst="rect">
            <a:avLst/>
          </a:prstGeom>
          <a:solidFill>
            <a:schemeClr val="accent4">
              <a:lumMod val="40000"/>
              <a:lumOff val="60000"/>
            </a:schemeClr>
          </a:solidFill>
        </p:spPr>
        <p:txBody>
          <a:bodyPr wrap="square">
            <a:spAutoFit/>
          </a:bodyPr>
          <a:lstStyle/>
          <a:p>
            <a:pPr algn="ctr"/>
            <a:r>
              <a:rPr lang="en-IN" sz="2000" b="1" dirty="0">
                <a:latin typeface="Times New Roman" panose="02020603050405020304" pitchFamily="18" charset="0"/>
                <a:cs typeface="Times New Roman" panose="02020603050405020304" pitchFamily="18" charset="0"/>
              </a:rPr>
              <a:t>Approaches of QbD </a:t>
            </a:r>
          </a:p>
        </p:txBody>
      </p:sp>
      <p:sp>
        <p:nvSpPr>
          <p:cNvPr id="2" name="Date Placeholder 1">
            <a:extLst>
              <a:ext uri="{FF2B5EF4-FFF2-40B4-BE49-F238E27FC236}">
                <a16:creationId xmlns:a16="http://schemas.microsoft.com/office/drawing/2014/main" id="{0F5019F4-A195-D797-6F5D-8E56A6E5C48C}"/>
              </a:ext>
            </a:extLst>
          </p:cNvPr>
          <p:cNvSpPr>
            <a:spLocks noGrp="1"/>
          </p:cNvSpPr>
          <p:nvPr>
            <p:ph type="dt" sz="half" idx="10"/>
          </p:nvPr>
        </p:nvSpPr>
        <p:spPr/>
        <p:txBody>
          <a:bodyPr/>
          <a:lstStyle/>
          <a:p>
            <a:fld id="{599055CA-68DA-42F6-AA0E-E6AEB8DB284D}" type="datetime1">
              <a:rPr lang="en-IN" smtClean="0"/>
              <a:t>24-02-2024</a:t>
            </a:fld>
            <a:endParaRPr lang="en-IN" dirty="0"/>
          </a:p>
        </p:txBody>
      </p:sp>
      <p:sp>
        <p:nvSpPr>
          <p:cNvPr id="4" name="Slide Number Placeholder 3">
            <a:extLst>
              <a:ext uri="{FF2B5EF4-FFF2-40B4-BE49-F238E27FC236}">
                <a16:creationId xmlns:a16="http://schemas.microsoft.com/office/drawing/2014/main" id="{F3252CAC-A4DE-7A50-9714-D550AF3F01A4}"/>
              </a:ext>
            </a:extLst>
          </p:cNvPr>
          <p:cNvSpPr>
            <a:spLocks noGrp="1"/>
          </p:cNvSpPr>
          <p:nvPr>
            <p:ph type="sldNum" sz="quarter" idx="12"/>
          </p:nvPr>
        </p:nvSpPr>
        <p:spPr/>
        <p:txBody>
          <a:bodyPr/>
          <a:lstStyle/>
          <a:p>
            <a:fld id="{5DB9F150-B6AE-47C5-96FB-81BBC0EE59D2}" type="slidenum">
              <a:rPr lang="en-IN" smtClean="0"/>
              <a:t>9</a:t>
            </a:fld>
            <a:endParaRPr lang="en-IN"/>
          </a:p>
        </p:txBody>
      </p:sp>
    </p:spTree>
    <p:extLst>
      <p:ext uri="{BB962C8B-B14F-4D97-AF65-F5344CB8AC3E}">
        <p14:creationId xmlns:p14="http://schemas.microsoft.com/office/powerpoint/2010/main" val="8553747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TotalTime>
  <Words>1781</Words>
  <Application>Microsoft Office PowerPoint</Application>
  <PresentationFormat>Widescreen</PresentationFormat>
  <Paragraphs>231</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Algerian</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SHOHEB MANYAR</dc:creator>
  <cp:lastModifiedBy>SHOHEB MANYAR</cp:lastModifiedBy>
  <cp:revision>17</cp:revision>
  <dcterms:created xsi:type="dcterms:W3CDTF">2022-12-27T07:47:58Z</dcterms:created>
  <dcterms:modified xsi:type="dcterms:W3CDTF">2024-02-24T08:02:39Z</dcterms:modified>
</cp:coreProperties>
</file>