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hxNpaDXQiTfugH9qXpfRCooss6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1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89634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png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png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69817" y="247151"/>
            <a:ext cx="7772400" cy="810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Times New Roman"/>
              <a:buNone/>
            </a:pPr>
            <a:r>
              <a:rPr lang="en-US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Substituent &amp; effect of substituents on reactivity &amp; orientation of mono substituted benzene </a:t>
            </a:r>
            <a:endParaRPr sz="28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261257" y="1476102"/>
            <a:ext cx="11704320" cy="5133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Replace any one ‘H’ by a substituent it gives a mono-substituted derivative of benzene.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Mono-substituted convert into di-substituted benzene forms three isomers (ortho, meta &amp; para) are possible.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Directive incoming group/ directive influence group (group already present in the ring) decides the orientation &amp; reactivity of the benzene nucleus towards further electrophilic substitution reaction.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of substituents on orientation: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A second substituent can occupy any of the position ortho (2 &amp; 6), meta (3 &amp; 5), para (4) product.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All group divided into two class on the basis of directive influence of group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lphaLcParenR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Ortho-para directing groups: e.g. alkyl(R), phenyl (-C6H5), halogens (-Cl, Br etc.), hydroxyl (-OH), alkoxy (-OR), amino (-NH2), anilide (-NHCOR) etc.</a:t>
            </a:r>
            <a:endParaRPr/>
          </a:p>
          <a:p>
            <a:pPr marL="342900" lvl="0" indent="-1905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/>
          </a:p>
          <a:p>
            <a:pPr marL="342900" lvl="0" indent="-1905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/>
          </a:p>
        </p:txBody>
      </p:sp>
      <p:graphicFrame>
        <p:nvGraphicFramePr>
          <p:cNvPr id="86" name="Google Shape;86;p1"/>
          <p:cNvGraphicFramePr/>
          <p:nvPr/>
        </p:nvGraphicFramePr>
        <p:xfrm>
          <a:off x="8190412" y="0"/>
          <a:ext cx="1894115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1894115" imgH="1500187" progId="">
                  <p:embed/>
                </p:oleObj>
              </mc:Choice>
              <mc:Fallback>
                <p:oleObj r:id="rId4" imgW="1894115" imgH="1500187" progId="">
                  <p:embed/>
                  <p:pic>
                    <p:nvPicPr>
                      <p:cNvPr id="86" name="Google Shape;86;p1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8190412" y="0"/>
                        <a:ext cx="1894115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"/>
          <p:cNvSpPr txBox="1">
            <a:spLocks noGrp="1"/>
          </p:cNvSpPr>
          <p:nvPr>
            <p:ph type="body" idx="1"/>
          </p:nvPr>
        </p:nvSpPr>
        <p:spPr>
          <a:xfrm>
            <a:off x="431075" y="418011"/>
            <a:ext cx="10922726" cy="5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The unshared p-electrons present in the valence shell of halogens interacts with the p-electron of benzene &amp; stabilizes the positive charge.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Ortho-para attack produces four contributing structures while meta attack produces three contributing structures.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Structure III &amp; VII are highly unstable as +ve charge is present on a carbon atom to which electron withdrawing halogen is attached.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Ortho-para attack the +ve charge is delocalized an three carbon atoms &amp; the chlorine atom while this delocalization is not present in case of meta attack.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As a whole in halogens the reactivity is controlled by the strong inductive effect &amp; orientation is determined by the resonance effect.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All halogens are ortho-para directing but deactivators towards electrophilic substitution reaction.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"/>
          <p:cNvSpPr txBox="1">
            <a:spLocks noGrp="1"/>
          </p:cNvSpPr>
          <p:nvPr>
            <p:ph type="title"/>
          </p:nvPr>
        </p:nvSpPr>
        <p:spPr>
          <a:xfrm>
            <a:off x="156754" y="129995"/>
            <a:ext cx="11197046" cy="418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Times New Roman"/>
              <a:buNone/>
            </a:pPr>
            <a:r>
              <a:rPr lang="en-US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DDT (Dichloro Diphenyl Trichloroethane)</a:t>
            </a:r>
            <a:endParaRPr sz="2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11"/>
          <p:cNvSpPr txBox="1">
            <a:spLocks noGrp="1"/>
          </p:cNvSpPr>
          <p:nvPr>
            <p:ph type="body" idx="1"/>
          </p:nvPr>
        </p:nvSpPr>
        <p:spPr>
          <a:xfrm>
            <a:off x="274320" y="705394"/>
            <a:ext cx="11612880" cy="5982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Properties :- </a:t>
            </a:r>
            <a:r>
              <a:rPr lang="en-US" sz="2400"/>
              <a:t>colourless, crystalline, tasteless, odourless,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Organochlorine, highly hydrophobic, insoluble in water,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Soluble in organic solvents, fats &amp; oils.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Uses :- </a:t>
            </a:r>
            <a:r>
              <a:rPr lang="en-US" sz="2400"/>
              <a:t>insecticide, kill mosquitoes (Anopheles).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Method of preparation :- </a:t>
            </a:r>
            <a:r>
              <a:rPr lang="en-US" sz="2400"/>
              <a:t>heating chlorobenzene with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Chloral in presence of conc. H2SO4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  <p:graphicFrame>
        <p:nvGraphicFramePr>
          <p:cNvPr id="143" name="Google Shape;143;p11"/>
          <p:cNvGraphicFramePr/>
          <p:nvPr/>
        </p:nvGraphicFramePr>
        <p:xfrm>
          <a:off x="8203474" y="836023"/>
          <a:ext cx="2926080" cy="2743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2926080" imgH="2743199" progId="">
                  <p:embed/>
                </p:oleObj>
              </mc:Choice>
              <mc:Fallback>
                <p:oleObj r:id="rId4" imgW="2926080" imgH="2743199" progId="">
                  <p:embed/>
                  <p:pic>
                    <p:nvPicPr>
                      <p:cNvPr id="143" name="Google Shape;143;p11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8203474" y="836023"/>
                        <a:ext cx="2926080" cy="27431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" name="Google Shape;144;p11"/>
          <p:cNvGraphicFramePr/>
          <p:nvPr/>
        </p:nvGraphicFramePr>
        <p:xfrm>
          <a:off x="457199" y="3709852"/>
          <a:ext cx="9457509" cy="2540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6" imgW="9457509" imgH="2540182" progId="">
                  <p:embed/>
                </p:oleObj>
              </mc:Choice>
              <mc:Fallback>
                <p:oleObj r:id="rId6" imgW="9457509" imgH="2540182" progId="">
                  <p:embed/>
                  <p:pic>
                    <p:nvPicPr>
                      <p:cNvPr id="144" name="Google Shape;144;p11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457199" y="3709852"/>
                        <a:ext cx="9457509" cy="2540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2"/>
          <p:cNvSpPr txBox="1">
            <a:spLocks noGrp="1"/>
          </p:cNvSpPr>
          <p:nvPr>
            <p:ph type="title"/>
          </p:nvPr>
        </p:nvSpPr>
        <p:spPr>
          <a:xfrm>
            <a:off x="182880" y="169183"/>
            <a:ext cx="11170920" cy="37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Times New Roman"/>
              <a:buNone/>
            </a:pPr>
            <a:r>
              <a:rPr lang="en-US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BHC (Benzene Hexachloride)</a:t>
            </a:r>
            <a:endParaRPr sz="2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Google Shape;150;p12"/>
          <p:cNvSpPr txBox="1">
            <a:spLocks noGrp="1"/>
          </p:cNvSpPr>
          <p:nvPr>
            <p:ph type="body" idx="1"/>
          </p:nvPr>
        </p:nvSpPr>
        <p:spPr>
          <a:xfrm>
            <a:off x="182879" y="744582"/>
            <a:ext cx="11848011" cy="5630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/>
              <a:t>Properties :- </a:t>
            </a:r>
            <a:r>
              <a:rPr lang="en-US" sz="2400"/>
              <a:t>white crystalline solid, insoluble in water, variable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Soluble in organic solvents, soluble in halogenated solvent (HCCl3),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less soluble in esters, hydrocarbons &amp; short chain alcohols.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Uses :- </a:t>
            </a:r>
            <a:r>
              <a:rPr lang="en-US" sz="2400"/>
              <a:t>pesticide in agriculture, treatment of (food crop, seed, Soil 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 pets, livestock ), pharmaceutical treatment lice, scabies in the form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shampoos &amp; lotions.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Preparation :- </a:t>
            </a:r>
            <a:r>
              <a:rPr lang="en-US" sz="2400"/>
              <a:t>chlorination of benzene in presence UV light.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  <p:graphicFrame>
        <p:nvGraphicFramePr>
          <p:cNvPr id="151" name="Google Shape;151;p12"/>
          <p:cNvGraphicFramePr/>
          <p:nvPr/>
        </p:nvGraphicFramePr>
        <p:xfrm>
          <a:off x="8778875" y="879475"/>
          <a:ext cx="3244850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3244850" imgH="2870200" progId="">
                  <p:embed/>
                </p:oleObj>
              </mc:Choice>
              <mc:Fallback>
                <p:oleObj r:id="rId4" imgW="3244850" imgH="2870200" progId="">
                  <p:embed/>
                  <p:pic>
                    <p:nvPicPr>
                      <p:cNvPr id="151" name="Google Shape;151;p12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8778875" y="879475"/>
                        <a:ext cx="3244850" cy="287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" name="Google Shape;152;p12"/>
          <p:cNvGraphicFramePr/>
          <p:nvPr/>
        </p:nvGraphicFramePr>
        <p:xfrm>
          <a:off x="1279525" y="4413613"/>
          <a:ext cx="8185150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6" imgW="8185150" imgH="1978025" progId="">
                  <p:embed/>
                </p:oleObj>
              </mc:Choice>
              <mc:Fallback>
                <p:oleObj r:id="rId6" imgW="8185150" imgH="1978025" progId="">
                  <p:embed/>
                  <p:pic>
                    <p:nvPicPr>
                      <p:cNvPr id="152" name="Google Shape;152;p12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1279525" y="4413613"/>
                        <a:ext cx="8185150" cy="197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195943" y="208371"/>
            <a:ext cx="11612880" cy="49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lang="en-US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 Saccharin </a:t>
            </a:r>
            <a:endParaRPr sz="2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13"/>
          <p:cNvSpPr txBox="1">
            <a:spLocks noGrp="1"/>
          </p:cNvSpPr>
          <p:nvPr>
            <p:ph type="body" idx="1"/>
          </p:nvPr>
        </p:nvSpPr>
        <p:spPr>
          <a:xfrm>
            <a:off x="365759" y="888274"/>
            <a:ext cx="11443063" cy="5773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Artificial sweetener about 300-400 times more sweet than sucrose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Or table sugar.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Properties :- </a:t>
            </a:r>
            <a:r>
              <a:rPr lang="en-US" sz="2400"/>
              <a:t>white crystals, odourless, heat stable, inert.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Uses :- </a:t>
            </a:r>
            <a:r>
              <a:rPr lang="en-US" sz="2400"/>
              <a:t>sweetening the product (drinks, medicines, toothpastes etc.)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It has no nutritional value it is safe to consume for persons with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Diabetes.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/>
              <a:t>Preparation :- </a:t>
            </a:r>
            <a:endParaRPr sz="2400" b="1"/>
          </a:p>
        </p:txBody>
      </p:sp>
      <p:graphicFrame>
        <p:nvGraphicFramePr>
          <p:cNvPr id="159" name="Google Shape;159;p13"/>
          <p:cNvGraphicFramePr/>
          <p:nvPr/>
        </p:nvGraphicFramePr>
        <p:xfrm>
          <a:off x="9023350" y="1123950"/>
          <a:ext cx="2665413" cy="202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4" imgW="2665413" imgH="2027238" progId="">
                  <p:embed/>
                </p:oleObj>
              </mc:Choice>
              <mc:Fallback>
                <p:oleObj r:id="rId4" imgW="2665413" imgH="2027238" progId="">
                  <p:embed/>
                  <p:pic>
                    <p:nvPicPr>
                      <p:cNvPr id="159" name="Google Shape;159;p13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9023350" y="1123950"/>
                        <a:ext cx="2665413" cy="202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" name="Google Shape;160;p13"/>
          <p:cNvGraphicFramePr/>
          <p:nvPr/>
        </p:nvGraphicFramePr>
        <p:xfrm>
          <a:off x="2293528" y="3513910"/>
          <a:ext cx="9397275" cy="3148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r:id="rId6" imgW="9397275" imgH="3148148" progId="">
                  <p:embed/>
                </p:oleObj>
              </mc:Choice>
              <mc:Fallback>
                <p:oleObj r:id="rId6" imgW="9397275" imgH="3148148" progId="">
                  <p:embed/>
                  <p:pic>
                    <p:nvPicPr>
                      <p:cNvPr id="160" name="Google Shape;160;p13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2293528" y="3513910"/>
                        <a:ext cx="9397275" cy="3148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"/>
          <p:cNvSpPr txBox="1">
            <a:spLocks noGrp="1"/>
          </p:cNvSpPr>
          <p:nvPr>
            <p:ph type="title"/>
          </p:nvPr>
        </p:nvSpPr>
        <p:spPr>
          <a:xfrm>
            <a:off x="261257" y="156119"/>
            <a:ext cx="11092543" cy="43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Times New Roman"/>
              <a:buNone/>
            </a:pPr>
            <a:r>
              <a:rPr lang="en-US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4) chloramine</a:t>
            </a:r>
            <a:endParaRPr sz="2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14"/>
          <p:cNvSpPr txBox="1">
            <a:spLocks noGrp="1"/>
          </p:cNvSpPr>
          <p:nvPr>
            <p:ph type="body" idx="1"/>
          </p:nvPr>
        </p:nvSpPr>
        <p:spPr>
          <a:xfrm>
            <a:off x="261257" y="705394"/>
            <a:ext cx="11092543" cy="5471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>
                <a:latin typeface="Times New Roman"/>
                <a:ea typeface="Times New Roman"/>
                <a:cs typeface="Times New Roman"/>
                <a:sym typeface="Times New Roman"/>
              </a:rPr>
              <a:t>Properties :-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it is derivatives of ammonia, inorganic comp.,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Unstable colourless liquid, soluble in water &amp; ether, less soluble in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Chloroform &amp; carbon tetrachloride.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latin typeface="Times New Roman"/>
                <a:ea typeface="Times New Roman"/>
                <a:cs typeface="Times New Roman"/>
                <a:sym typeface="Times New Roman"/>
              </a:rPr>
              <a:t>Uses :-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disinfectant, swimming pool disinfectant, improve odour &amp;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Flavour of water, use in bleach &amp; as oxidators.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>
                <a:latin typeface="Times New Roman"/>
                <a:ea typeface="Times New Roman"/>
                <a:cs typeface="Times New Roman"/>
                <a:sym typeface="Times New Roman"/>
              </a:rPr>
              <a:t>Preparation :-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the reaction of ammonia with sodium hypochlorite.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67" name="Google Shape;167;p14"/>
          <p:cNvGraphicFramePr/>
          <p:nvPr/>
        </p:nvGraphicFramePr>
        <p:xfrm>
          <a:off x="9535886" y="339634"/>
          <a:ext cx="2207623" cy="135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4" imgW="2207623" imgH="1358537" progId="">
                  <p:embed/>
                </p:oleObj>
              </mc:Choice>
              <mc:Fallback>
                <p:oleObj r:id="rId4" imgW="2207623" imgH="1358537" progId="">
                  <p:embed/>
                  <p:pic>
                    <p:nvPicPr>
                      <p:cNvPr id="167" name="Google Shape;167;p14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9535886" y="339634"/>
                        <a:ext cx="2207623" cy="135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" name="Google Shape;168;p14"/>
          <p:cNvGraphicFramePr/>
          <p:nvPr/>
        </p:nvGraphicFramePr>
        <p:xfrm>
          <a:off x="1045027" y="4180115"/>
          <a:ext cx="7680961" cy="1280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r:id="rId6" imgW="7680961" imgH="1280159" progId="">
                  <p:embed/>
                </p:oleObj>
              </mc:Choice>
              <mc:Fallback>
                <p:oleObj r:id="rId6" imgW="7680961" imgH="1280159" progId="">
                  <p:embed/>
                  <p:pic>
                    <p:nvPicPr>
                      <p:cNvPr id="168" name="Google Shape;168;p14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1045027" y="4180115"/>
                        <a:ext cx="7680961" cy="12801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535577" y="339634"/>
            <a:ext cx="10818223" cy="608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14350" lvl="0" indent="-50291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lphaLcParenR" startAt="2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Meta directing groups : e.g. trialkyl ammonium ion (N⁺R3), nitro (NO2), cyano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(-CN), aldehyde (-CHO), ketonic(-COR), Carboxylic (-COOH), sulphonic acid (SO3H).</a:t>
            </a:r>
            <a:endParaRPr/>
          </a:p>
          <a:p>
            <a:pPr marL="228600" lvl="0" indent="-2171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Substituent which contain multiple bonds (double/triple) are usually meta directing</a:t>
            </a:r>
            <a:endParaRPr/>
          </a:p>
          <a:p>
            <a:pPr marL="228600" lvl="0" indent="-2171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which do not contain any multiple bonds but contain one or more pairs of electrons on the atom are ortho &amp; para directing.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of substituents on reactivity: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171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Ortho &amp; para directing groups (except alkyl &amp; phenyl) contain one or more paires of electrons on the atom &amp; these electrons interact with the π-electrons of the benzene and increase the electron density.</a:t>
            </a:r>
            <a:endParaRPr/>
          </a:p>
          <a:p>
            <a:pPr marL="228600" lvl="0" indent="-2171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All the ortho &amp; para directing groups except halogens are activating groups.</a:t>
            </a:r>
            <a:endParaRPr/>
          </a:p>
          <a:p>
            <a:pPr marL="228600" lvl="0" indent="-2171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Meta directing group contain multiple bonds withdraw electrons &amp; decreases electron density &amp; act deactivating groups.</a:t>
            </a:r>
            <a:endParaRPr/>
          </a:p>
          <a:p>
            <a:pPr marL="228600" lvl="0" indent="-2171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Activating group- substituent activate the benzene ring for substitution.(o &amp; p )</a:t>
            </a:r>
            <a:endParaRPr/>
          </a:p>
          <a:p>
            <a:pPr marL="228600" lvl="0" indent="-2171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Deactivating group- substituent deactivates the benzene ring (m &amp; X)</a:t>
            </a:r>
            <a:endParaRPr/>
          </a:p>
          <a:p>
            <a:pPr marL="22860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body" idx="1"/>
          </p:nvPr>
        </p:nvSpPr>
        <p:spPr>
          <a:xfrm>
            <a:off x="838200" y="352696"/>
            <a:ext cx="10515600" cy="5956663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US">
                <a:solidFill>
                  <a:srgbClr val="FF0000"/>
                </a:solidFill>
              </a:rPr>
              <a:t>Theory of reactivity</a:t>
            </a:r>
            <a:r>
              <a:rPr lang="en-US"/>
              <a:t> :-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The rate of electrophilic substitution reactions depends upon the energy of activation.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The rate depends on the availability of electrons in the benzene ring.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The ring is electron rich (-ve), the electrophile attack is faster. If electron deficient (+ve) the attack is slower.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/>
              <a:t>Electron donating substituent will activate the aromatic ring (-OH, NH2, CH3), while an electron withdrawing substituent will deactivate (NO2, SO3H, COOH)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</p:txBody>
      </p:sp>
      <p:graphicFrame>
        <p:nvGraphicFramePr>
          <p:cNvPr id="97" name="Google Shape;97;p3"/>
          <p:cNvGraphicFramePr/>
          <p:nvPr/>
        </p:nvGraphicFramePr>
        <p:xfrm>
          <a:off x="6096000" y="3958046"/>
          <a:ext cx="3178629" cy="235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4" imgW="3178629" imgH="2351313" progId="">
                  <p:embed/>
                </p:oleObj>
              </mc:Choice>
              <mc:Fallback>
                <p:oleObj r:id="rId4" imgW="3178629" imgH="2351313" progId="">
                  <p:embed/>
                  <p:pic>
                    <p:nvPicPr>
                      <p:cNvPr id="97" name="Google Shape;97;p3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6096000" y="3958046"/>
                        <a:ext cx="3178629" cy="235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Google Shape;98;p3"/>
          <p:cNvGraphicFramePr/>
          <p:nvPr/>
        </p:nvGraphicFramePr>
        <p:xfrm>
          <a:off x="1280160" y="3827417"/>
          <a:ext cx="3252650" cy="2481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6" imgW="3252650" imgH="2481942" progId="">
                  <p:embed/>
                </p:oleObj>
              </mc:Choice>
              <mc:Fallback>
                <p:oleObj r:id="rId6" imgW="3252650" imgH="2481942" progId="">
                  <p:embed/>
                  <p:pic>
                    <p:nvPicPr>
                      <p:cNvPr id="98" name="Google Shape;98;p3"/>
                      <p:cNvPicPr preferRelativeResize="0"/>
                      <p:nvPr/>
                    </p:nvPicPr>
                    <p:blipFill rotWithShape="1">
                      <a:blip r:embed="rId7">
                        <a:alphaModFix/>
                      </a:blip>
                      <a:srcRect/>
                      <a:stretch/>
                    </p:blipFill>
                    <p:spPr>
                      <a:xfrm>
                        <a:off x="1280160" y="3827417"/>
                        <a:ext cx="3252650" cy="2481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563880" y="169183"/>
            <a:ext cx="105156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lang="en-US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Anomalous behaviour of halogens</a:t>
            </a:r>
            <a:endParaRPr sz="2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563880" y="744582"/>
            <a:ext cx="10789920" cy="5682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 halogen substituent is </a:t>
            </a:r>
            <a:r>
              <a:rPr lang="en-US" sz="2400">
                <a:solidFill>
                  <a:srgbClr val="2E75B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electron releasing by resonance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but </a:t>
            </a:r>
            <a:r>
              <a:rPr lang="en-US" sz="240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electron withdrawing because of its high electronegativity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(-I effect).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Inductive effect is more than resonance effect so the net result is electron withdrawing.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Which makes the ring electron deficient and deactivates the ring towards electrophilic substitution reaction.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en-US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Theory of orientation:</a:t>
            </a:r>
            <a:endParaRPr/>
          </a:p>
          <a:p>
            <a:pPr marL="4572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Calibri"/>
              <a:buAutoNum type="alphaLcParenR"/>
            </a:pPr>
            <a:r>
              <a:rPr lang="en-US" sz="2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Ortho-para directing groups having electron releasing inductive effect (+I):-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Alkyl group has electron releasing effect so it disperse the positive charge and thus stabilizes the carbocation.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This effect is maximum in case of structure I &amp; V as +ve charge is located on the carbon atom to which methyl group is attached.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so, the structure I &amp; V resulting from ortho &amp; para attack are more, stable than resulting from meta attack.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" name="Google Shape;109;p5"/>
          <p:cNvGraphicFramePr/>
          <p:nvPr/>
        </p:nvGraphicFramePr>
        <p:xfrm>
          <a:off x="692332" y="130629"/>
          <a:ext cx="9940834" cy="6479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4" imgW="9940834" imgH="6479177" progId="">
                  <p:embed/>
                </p:oleObj>
              </mc:Choice>
              <mc:Fallback>
                <p:oleObj r:id="rId4" imgW="9940834" imgH="6479177" progId="">
                  <p:embed/>
                  <p:pic>
                    <p:nvPicPr>
                      <p:cNvPr id="109" name="Google Shape;109;p5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692332" y="130629"/>
                        <a:ext cx="9940834" cy="6479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143691" y="103868"/>
            <a:ext cx="11665132" cy="653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Times New Roman"/>
              <a:buNone/>
            </a:pPr>
            <a:r>
              <a:rPr lang="en-US" sz="24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Ortho-</a:t>
            </a:r>
            <a:r>
              <a:rPr lang="en-US" sz="2400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</a:t>
            </a:r>
            <a:r>
              <a:rPr lang="en-US" sz="24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directing groups having </a:t>
            </a:r>
            <a:r>
              <a:rPr lang="en-US" sz="24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electron </a:t>
            </a:r>
            <a:r>
              <a:rPr lang="en-US" sz="24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releasing (+R effect) resonance effect:-</a:t>
            </a:r>
            <a:endParaRPr sz="2400" dirty="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15" name="Google Shape;115;p6"/>
          <p:cNvGraphicFramePr/>
          <p:nvPr/>
        </p:nvGraphicFramePr>
        <p:xfrm>
          <a:off x="548639" y="1021670"/>
          <a:ext cx="10371909" cy="5509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r:id="rId4" imgW="10371909" imgH="5509759" progId="">
                  <p:embed/>
                </p:oleObj>
              </mc:Choice>
              <mc:Fallback>
                <p:oleObj r:id="rId4" imgW="10371909" imgH="5509759" progId="">
                  <p:embed/>
                  <p:pic>
                    <p:nvPicPr>
                      <p:cNvPr id="115" name="Google Shape;115;p6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548639" y="1021670"/>
                        <a:ext cx="10371909" cy="55097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287383" y="313508"/>
            <a:ext cx="11066417" cy="62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Ortho-para attack four resonance hybrid structures produce while meta attack three structure produce.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Structure IV &amp; VII are more stable as +ve charge is delocalized on the nitrogen atom as well as the ring carbon atoms. No, such structure is possible in case of meta attack.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so, -NH2, -OH, -OR, -NHR group is ortho &amp; para directing.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2400"/>
              <a:buNone/>
            </a:pPr>
            <a:r>
              <a:rPr lang="en-US" sz="2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Meta directing groups:-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All meta directing groups are electron withdrawing inductive &amp; resonance effect.     i.e. –I &amp; -R effect. (-NO2, CN, COOH, -CHO, -SO3H)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Structures III &amp; V are highly unstable as electron withdrawing nitro group is linked to the carbon atom carrying the +ve charge.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Google Shape;125;p8"/>
          <p:cNvGraphicFramePr/>
          <p:nvPr/>
        </p:nvGraphicFramePr>
        <p:xfrm>
          <a:off x="1084217" y="457200"/>
          <a:ext cx="9666513" cy="6035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r:id="rId4" imgW="9666513" imgH="6035039" progId="">
                  <p:embed/>
                </p:oleObj>
              </mc:Choice>
              <mc:Fallback>
                <p:oleObj r:id="rId4" imgW="9666513" imgH="6035039" progId="">
                  <p:embed/>
                  <p:pic>
                    <p:nvPicPr>
                      <p:cNvPr id="125" name="Google Shape;125;p8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1084217" y="457200"/>
                        <a:ext cx="9666513" cy="6035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"/>
          <p:cNvSpPr txBox="1">
            <a:spLocks noGrp="1"/>
          </p:cNvSpPr>
          <p:nvPr>
            <p:ph type="title"/>
          </p:nvPr>
        </p:nvSpPr>
        <p:spPr>
          <a:xfrm>
            <a:off x="169817" y="0"/>
            <a:ext cx="11183983" cy="43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Times New Roman"/>
              <a:buNone/>
            </a:pPr>
            <a:r>
              <a:rPr lang="en-US" sz="2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Reactivity of halogens:</a:t>
            </a:r>
            <a:endParaRPr sz="24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1" name="Google Shape;131;p9"/>
          <p:cNvGraphicFramePr/>
          <p:nvPr/>
        </p:nvGraphicFramePr>
        <p:xfrm>
          <a:off x="783770" y="835025"/>
          <a:ext cx="8294915" cy="518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r:id="rId4" imgW="8294915" imgH="5186363" progId="">
                  <p:embed/>
                </p:oleObj>
              </mc:Choice>
              <mc:Fallback>
                <p:oleObj r:id="rId4" imgW="8294915" imgH="5186363" progId="">
                  <p:embed/>
                  <p:pic>
                    <p:nvPicPr>
                      <p:cNvPr id="131" name="Google Shape;131;p9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783770" y="835025"/>
                        <a:ext cx="8294915" cy="518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1105</Words>
  <Application>Microsoft Office PowerPoint</Application>
  <PresentationFormat>Custom</PresentationFormat>
  <Paragraphs>80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Substituent &amp; effect of substituents on reactivity &amp; orientation of mono substituted benzene </vt:lpstr>
      <vt:lpstr>PowerPoint Presentation</vt:lpstr>
      <vt:lpstr>PowerPoint Presentation</vt:lpstr>
      <vt:lpstr>Anomalous behaviour of halogens</vt:lpstr>
      <vt:lpstr>PowerPoint Presentation</vt:lpstr>
      <vt:lpstr>b) Ortho-para directing groups having electron releasing (+R effect) resonance effect:-</vt:lpstr>
      <vt:lpstr>PowerPoint Presentation</vt:lpstr>
      <vt:lpstr>PowerPoint Presentation</vt:lpstr>
      <vt:lpstr>Reactivity of halogens:</vt:lpstr>
      <vt:lpstr>PowerPoint Presentation</vt:lpstr>
      <vt:lpstr>1) DDT (Dichloro Diphenyl Trichloroethane)</vt:lpstr>
      <vt:lpstr>2) BHC (Benzene Hexachloride)</vt:lpstr>
      <vt:lpstr>3) Saccharin </vt:lpstr>
      <vt:lpstr>4) chloramine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Substituent &amp; effect of substituents on reactivity &amp; orientation of mono substituted benzene </dc:title>
  <dc:creator>Shree</dc:creator>
  <cp:lastModifiedBy>Prof. Narayan Pawar</cp:lastModifiedBy>
  <cp:revision>1</cp:revision>
  <dcterms:created xsi:type="dcterms:W3CDTF">2019-09-03T08:54:41Z</dcterms:created>
  <dcterms:modified xsi:type="dcterms:W3CDTF">2022-09-16T06:13:14Z</dcterms:modified>
</cp:coreProperties>
</file>