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1" r:id="rId1"/>
  </p:sldMasterIdLst>
  <p:notesMasterIdLst>
    <p:notesMasterId r:id="rId27"/>
  </p:notesMasterIdLst>
  <p:sldIdLst>
    <p:sldId id="256" r:id="rId2"/>
    <p:sldId id="257" r:id="rId3"/>
    <p:sldId id="259" r:id="rId4"/>
    <p:sldId id="260" r:id="rId5"/>
    <p:sldId id="261" r:id="rId6"/>
    <p:sldId id="262" r:id="rId7"/>
    <p:sldId id="263" r:id="rId8"/>
    <p:sldId id="271" r:id="rId9"/>
    <p:sldId id="264" r:id="rId10"/>
    <p:sldId id="272" r:id="rId11"/>
    <p:sldId id="265" r:id="rId12"/>
    <p:sldId id="283" r:id="rId13"/>
    <p:sldId id="266" r:id="rId14"/>
    <p:sldId id="267" r:id="rId15"/>
    <p:sldId id="268" r:id="rId16"/>
    <p:sldId id="279" r:id="rId17"/>
    <p:sldId id="269" r:id="rId18"/>
    <p:sldId id="275" r:id="rId19"/>
    <p:sldId id="270" r:id="rId20"/>
    <p:sldId id="276" r:id="rId21"/>
    <p:sldId id="277" r:id="rId22"/>
    <p:sldId id="278" r:id="rId23"/>
    <p:sldId id="282" r:id="rId24"/>
    <p:sldId id="280" r:id="rId25"/>
    <p:sldId id="281"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64" y="5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C158722-B026-461E-88D3-0520E745AA6D}" type="datetimeFigureOut">
              <a:rPr lang="en-US" smtClean="0"/>
              <a:pPr/>
              <a:t>1/3/2017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81AEA80-A4A5-49C2-8143-C2679DD2209B}" type="slidenum">
              <a:rPr lang="en-US" smtClean="0"/>
              <a:pPr/>
              <a:t>‹#›</a:t>
            </a:fld>
            <a:endParaRPr lang="en-US"/>
          </a:p>
        </p:txBody>
      </p:sp>
    </p:spTree>
    <p:extLst>
      <p:ext uri="{BB962C8B-B14F-4D97-AF65-F5344CB8AC3E}">
        <p14:creationId xmlns:p14="http://schemas.microsoft.com/office/powerpoint/2010/main" val="32743734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B81AEA80-A4A5-49C2-8143-C2679DD2209B}" type="slidenum">
              <a:rPr lang="en-US" smtClean="0"/>
              <a:pPr/>
              <a:t>11</a:t>
            </a:fld>
            <a:endParaRPr lang="en-US"/>
          </a:p>
        </p:txBody>
      </p:sp>
    </p:spTree>
    <p:extLst>
      <p:ext uri="{BB962C8B-B14F-4D97-AF65-F5344CB8AC3E}">
        <p14:creationId xmlns:p14="http://schemas.microsoft.com/office/powerpoint/2010/main" val="9112870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B81AEA80-A4A5-49C2-8143-C2679DD2209B}" type="slidenum">
              <a:rPr lang="en-US" smtClean="0"/>
              <a:pPr/>
              <a:t>14</a:t>
            </a:fld>
            <a:endParaRPr lang="en-US"/>
          </a:p>
        </p:txBody>
      </p:sp>
    </p:spTree>
    <p:extLst>
      <p:ext uri="{BB962C8B-B14F-4D97-AF65-F5344CB8AC3E}">
        <p14:creationId xmlns:p14="http://schemas.microsoft.com/office/powerpoint/2010/main" val="6350916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1AEA80-A4A5-49C2-8143-C2679DD2209B}" type="slidenum">
              <a:rPr lang="en-US" smtClean="0"/>
              <a:pPr/>
              <a:t>15</a:t>
            </a:fld>
            <a:endParaRPr lang="en-US"/>
          </a:p>
        </p:txBody>
      </p:sp>
    </p:spTree>
    <p:extLst>
      <p:ext uri="{BB962C8B-B14F-4D97-AF65-F5344CB8AC3E}">
        <p14:creationId xmlns:p14="http://schemas.microsoft.com/office/powerpoint/2010/main" val="39341659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IN"/>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769F7ECC-1E49-4BF1-A705-6DA2DEA7F83F}" type="datetime1">
              <a:rPr lang="en-US" smtClean="0"/>
              <a:pPr/>
              <a:t>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4B74CF-F851-491E-ADD7-7F7AC9C857DB}" type="slidenum">
              <a:rPr lang="en-US" smtClean="0"/>
              <a:pPr/>
              <a:t>‹#›</a:t>
            </a:fld>
            <a:endParaRPr lang="en-US"/>
          </a:p>
        </p:txBody>
      </p:sp>
    </p:spTree>
    <p:extLst>
      <p:ext uri="{BB962C8B-B14F-4D97-AF65-F5344CB8AC3E}">
        <p14:creationId xmlns:p14="http://schemas.microsoft.com/office/powerpoint/2010/main" val="24390204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0ADAB85E-16B6-4B15-92B7-5A1316124E5B}" type="datetime1">
              <a:rPr lang="en-US" smtClean="0"/>
              <a:pPr/>
              <a:t>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4B74CF-F851-491E-ADD7-7F7AC9C857DB}" type="slidenum">
              <a:rPr lang="en-US" smtClean="0"/>
              <a:pPr/>
              <a:t>‹#›</a:t>
            </a:fld>
            <a:endParaRPr lang="en-US"/>
          </a:p>
        </p:txBody>
      </p:sp>
    </p:spTree>
    <p:extLst>
      <p:ext uri="{BB962C8B-B14F-4D97-AF65-F5344CB8AC3E}">
        <p14:creationId xmlns:p14="http://schemas.microsoft.com/office/powerpoint/2010/main" val="39030319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CDA4618F-C93D-4BCD-89B9-040745C762EA}" type="datetime1">
              <a:rPr lang="en-US" smtClean="0"/>
              <a:pPr/>
              <a:t>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4B74CF-F851-491E-ADD7-7F7AC9C857DB}" type="slidenum">
              <a:rPr lang="en-US" smtClean="0"/>
              <a:pPr/>
              <a:t>‹#›</a:t>
            </a:fld>
            <a:endParaRPr lang="en-US"/>
          </a:p>
        </p:txBody>
      </p:sp>
    </p:spTree>
    <p:extLst>
      <p:ext uri="{BB962C8B-B14F-4D97-AF65-F5344CB8AC3E}">
        <p14:creationId xmlns:p14="http://schemas.microsoft.com/office/powerpoint/2010/main" val="10254019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F2B136CD-D1F7-4C66-B665-FE18814D1D92}" type="datetime1">
              <a:rPr lang="en-US" smtClean="0"/>
              <a:pPr/>
              <a:t>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4B74CF-F851-491E-ADD7-7F7AC9C857DB}" type="slidenum">
              <a:rPr lang="en-US" smtClean="0"/>
              <a:pPr/>
              <a:t>‹#›</a:t>
            </a:fld>
            <a:endParaRPr lang="en-US"/>
          </a:p>
        </p:txBody>
      </p:sp>
    </p:spTree>
    <p:extLst>
      <p:ext uri="{BB962C8B-B14F-4D97-AF65-F5344CB8AC3E}">
        <p14:creationId xmlns:p14="http://schemas.microsoft.com/office/powerpoint/2010/main" val="6710841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IN"/>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CEE853C-D9AE-4B9E-B3B7-37AD4DEE3CC6}" type="datetime1">
              <a:rPr lang="en-US" smtClean="0"/>
              <a:pPr/>
              <a:t>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4B74CF-F851-491E-ADD7-7F7AC9C857DB}" type="slidenum">
              <a:rPr lang="en-US" smtClean="0"/>
              <a:pPr/>
              <a:t>‹#›</a:t>
            </a:fld>
            <a:endParaRPr lang="en-US"/>
          </a:p>
        </p:txBody>
      </p:sp>
    </p:spTree>
    <p:extLst>
      <p:ext uri="{BB962C8B-B14F-4D97-AF65-F5344CB8AC3E}">
        <p14:creationId xmlns:p14="http://schemas.microsoft.com/office/powerpoint/2010/main" val="39620849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4F9069B6-38E9-4936-A367-8584F3E190DB}" type="datetime1">
              <a:rPr lang="en-US" smtClean="0"/>
              <a:pPr/>
              <a:t>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4B74CF-F851-491E-ADD7-7F7AC9C857DB}" type="slidenum">
              <a:rPr lang="en-US" smtClean="0"/>
              <a:pPr/>
              <a:t>‹#›</a:t>
            </a:fld>
            <a:endParaRPr lang="en-US"/>
          </a:p>
        </p:txBody>
      </p:sp>
    </p:spTree>
    <p:extLst>
      <p:ext uri="{BB962C8B-B14F-4D97-AF65-F5344CB8AC3E}">
        <p14:creationId xmlns:p14="http://schemas.microsoft.com/office/powerpoint/2010/main" val="30728757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44D387EE-E7E1-4E46-A842-18DDFFE73615}" type="datetime1">
              <a:rPr lang="en-US" smtClean="0"/>
              <a:pPr/>
              <a:t>1/3/2017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34B74CF-F851-491E-ADD7-7F7AC9C857DB}" type="slidenum">
              <a:rPr lang="en-US" smtClean="0"/>
              <a:pPr/>
              <a:t>‹#›</a:t>
            </a:fld>
            <a:endParaRPr lang="en-US"/>
          </a:p>
        </p:txBody>
      </p:sp>
    </p:spTree>
    <p:extLst>
      <p:ext uri="{BB962C8B-B14F-4D97-AF65-F5344CB8AC3E}">
        <p14:creationId xmlns:p14="http://schemas.microsoft.com/office/powerpoint/2010/main" val="10183974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89B8DDFF-7BF7-41C2-B54C-B42FCD913341}" type="datetime1">
              <a:rPr lang="en-US" smtClean="0"/>
              <a:pPr/>
              <a:t>1/3/2017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34B74CF-F851-491E-ADD7-7F7AC9C857DB}" type="slidenum">
              <a:rPr lang="en-US" smtClean="0"/>
              <a:pPr/>
              <a:t>‹#›</a:t>
            </a:fld>
            <a:endParaRPr lang="en-US"/>
          </a:p>
        </p:txBody>
      </p:sp>
    </p:spTree>
    <p:extLst>
      <p:ext uri="{BB962C8B-B14F-4D97-AF65-F5344CB8AC3E}">
        <p14:creationId xmlns:p14="http://schemas.microsoft.com/office/powerpoint/2010/main" val="21767248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C6B8C8-5AD7-47B2-B593-8E6DE46F21DE}" type="datetime1">
              <a:rPr lang="en-US" smtClean="0"/>
              <a:pPr/>
              <a:t>1/3/2017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34B74CF-F851-491E-ADD7-7F7AC9C857DB}" type="slidenum">
              <a:rPr lang="en-US" smtClean="0"/>
              <a:pPr/>
              <a:t>‹#›</a:t>
            </a:fld>
            <a:endParaRPr lang="en-US"/>
          </a:p>
        </p:txBody>
      </p:sp>
    </p:spTree>
    <p:extLst>
      <p:ext uri="{BB962C8B-B14F-4D97-AF65-F5344CB8AC3E}">
        <p14:creationId xmlns:p14="http://schemas.microsoft.com/office/powerpoint/2010/main" val="26487975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IN"/>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CFFBF36-1E91-430A-8E41-5246E41BF2F0}" type="datetime1">
              <a:rPr lang="en-US" smtClean="0"/>
              <a:pPr/>
              <a:t>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4B74CF-F851-491E-ADD7-7F7AC9C857DB}" type="slidenum">
              <a:rPr lang="en-US" smtClean="0"/>
              <a:pPr/>
              <a:t>‹#›</a:t>
            </a:fld>
            <a:endParaRPr lang="en-US"/>
          </a:p>
        </p:txBody>
      </p:sp>
    </p:spTree>
    <p:extLst>
      <p:ext uri="{BB962C8B-B14F-4D97-AF65-F5344CB8AC3E}">
        <p14:creationId xmlns:p14="http://schemas.microsoft.com/office/powerpoint/2010/main" val="35861063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IN"/>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IN"/>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EE8AF86-2D2E-4CA0-B45E-029B59D5924C}" type="datetime1">
              <a:rPr lang="en-US" smtClean="0"/>
              <a:pPr/>
              <a:t>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4B74CF-F851-491E-ADD7-7F7AC9C857DB}" type="slidenum">
              <a:rPr lang="en-US" smtClean="0"/>
              <a:pPr/>
              <a:t>‹#›</a:t>
            </a:fld>
            <a:endParaRPr lang="en-US"/>
          </a:p>
        </p:txBody>
      </p:sp>
    </p:spTree>
    <p:extLst>
      <p:ext uri="{BB962C8B-B14F-4D97-AF65-F5344CB8AC3E}">
        <p14:creationId xmlns:p14="http://schemas.microsoft.com/office/powerpoint/2010/main" val="11067891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3000" b="-3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5B92E18B-DEE4-4AE3-8B65-EB1852BE9807}" type="datetime1">
              <a:rPr lang="en-US" smtClean="0"/>
              <a:pPr/>
              <a:t>1/3/2017</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34B74CF-F851-491E-ADD7-7F7AC9C857DB}" type="slidenum">
              <a:rPr lang="en-US" smtClean="0"/>
              <a:pPr/>
              <a:t>‹#›</a:t>
            </a:fld>
            <a:endParaRPr lang="en-US"/>
          </a:p>
        </p:txBody>
      </p:sp>
    </p:spTree>
    <p:extLst>
      <p:ext uri="{BB962C8B-B14F-4D97-AF65-F5344CB8AC3E}">
        <p14:creationId xmlns:p14="http://schemas.microsoft.com/office/powerpoint/2010/main" val="2862365626"/>
      </p:ext>
    </p:extLst>
  </p:cSld>
  <p:clrMap bg1="lt1" tx1="dk1" bg2="lt2" tx2="dk2" accent1="accent1" accent2="accent2" accent3="accent3" accent4="accent4" accent5="accent5" accent6="accent6" hlink="hlink" folHlink="folHlink"/>
  <p:sldLayoutIdLst>
    <p:sldLayoutId id="2147483762" r:id="rId1"/>
    <p:sldLayoutId id="2147483763" r:id="rId2"/>
    <p:sldLayoutId id="2147483764" r:id="rId3"/>
    <p:sldLayoutId id="2147483765" r:id="rId4"/>
    <p:sldLayoutId id="2147483766" r:id="rId5"/>
    <p:sldLayoutId id="2147483767" r:id="rId6"/>
    <p:sldLayoutId id="2147483768" r:id="rId7"/>
    <p:sldLayoutId id="2147483769" r:id="rId8"/>
    <p:sldLayoutId id="2147483770" r:id="rId9"/>
    <p:sldLayoutId id="2147483771" r:id="rId10"/>
    <p:sldLayoutId id="2147483772" r:id="rId1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Subtitle 2"/>
          <p:cNvSpPr txBox="1">
            <a:spLocks/>
          </p:cNvSpPr>
          <p:nvPr/>
        </p:nvSpPr>
        <p:spPr>
          <a:xfrm>
            <a:off x="-381000" y="1368231"/>
            <a:ext cx="9144000" cy="2143116"/>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4400" b="0" i="0" u="none" strike="noStrike" kern="1200" cap="none" spc="0" normalizeH="0" baseline="0" noProof="0" smtClean="0">
              <a:ln>
                <a:noFill/>
              </a:ln>
              <a:solidFill>
                <a:srgbClr val="FF0000"/>
              </a:solidFill>
              <a:effectLst/>
              <a:uLnTx/>
              <a:uFillTx/>
              <a:latin typeface="Times New Roman" pitchFamily="18" charset="0"/>
              <a:cs typeface="Times New Roman" pitchFamily="18" charset="0"/>
            </a:endParaRP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4400" b="0" i="0" u="none" strike="noStrike" kern="1200" cap="none" spc="0" normalizeH="0" baseline="0" noProof="0" smtClean="0">
              <a:ln>
                <a:noFill/>
              </a:ln>
              <a:solidFill>
                <a:srgbClr val="FF0000"/>
              </a:solidFill>
              <a:effectLst/>
              <a:uLnTx/>
              <a:uFillTx/>
              <a:latin typeface="Times New Roman" pitchFamily="18" charset="0"/>
              <a:cs typeface="Times New Roman" pitchFamily="18" charset="0"/>
            </a:endParaRP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4400" b="0" i="0" u="none" strike="noStrike" kern="1200" cap="none" spc="0" normalizeH="0" baseline="0" noProof="0" dirty="0" smtClean="0">
              <a:ln>
                <a:noFill/>
              </a:ln>
              <a:solidFill>
                <a:srgbClr val="FF0000"/>
              </a:solidFill>
              <a:effectLst/>
              <a:uLnTx/>
              <a:uFillTx/>
              <a:latin typeface="Times New Roman" pitchFamily="18" charset="0"/>
              <a:cs typeface="Times New Roman" pitchFamily="18" charset="0"/>
            </a:endParaRPr>
          </a:p>
        </p:txBody>
      </p:sp>
      <p:sp>
        <p:nvSpPr>
          <p:cNvPr id="5" name="Rectangle 4"/>
          <p:cNvSpPr/>
          <p:nvPr/>
        </p:nvSpPr>
        <p:spPr>
          <a:xfrm>
            <a:off x="0" y="1330626"/>
            <a:ext cx="9144000" cy="1754326"/>
          </a:xfrm>
          <a:prstGeom prst="rect">
            <a:avLst/>
          </a:prstGeom>
          <a:noFill/>
          <a:ln>
            <a:noFill/>
          </a:ln>
          <a:effectLst/>
        </p:spPr>
        <p:txBody>
          <a:bodyPr wrap="square">
            <a:spAutoFit/>
          </a:bodyPr>
          <a:lstStyle/>
          <a:p>
            <a:pPr algn="ctr"/>
            <a:r>
              <a:rPr lang="en-US" sz="3200"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54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PARTICLE SIZE REDUCTION TECHNIQUES</a:t>
            </a:r>
            <a:endParaRPr lang="en-US" sz="44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7" name="Rectangle 6"/>
          <p:cNvSpPr/>
          <p:nvPr/>
        </p:nvSpPr>
        <p:spPr>
          <a:xfrm>
            <a:off x="1142976" y="3872570"/>
            <a:ext cx="6858048" cy="1200329"/>
          </a:xfrm>
          <a:prstGeom prst="rect">
            <a:avLst/>
          </a:prstGeom>
        </p:spPr>
        <p:txBody>
          <a:bodyPr wrap="square">
            <a:spAutoFit/>
          </a:bodyPr>
          <a:lstStyle/>
          <a:p>
            <a:pPr algn="ctr"/>
            <a:r>
              <a:rPr lang="en-US" sz="2000" b="1" dirty="0" smtClean="0">
                <a:solidFill>
                  <a:srgbClr val="FF0000"/>
                </a:solidFill>
                <a:latin typeface="Times New Roman" pitchFamily="18" charset="0"/>
                <a:cs typeface="Times New Roman" pitchFamily="18" charset="0"/>
              </a:rPr>
              <a:t>Presented By</a:t>
            </a:r>
          </a:p>
          <a:p>
            <a:pPr algn="ctr"/>
            <a:r>
              <a:rPr lang="en-US" sz="3200" b="1" dirty="0" smtClean="0">
                <a:solidFill>
                  <a:srgbClr val="FF0000"/>
                </a:solidFill>
                <a:latin typeface="Times New Roman" pitchFamily="18" charset="0"/>
                <a:cs typeface="Times New Roman" pitchFamily="18" charset="0"/>
              </a:rPr>
              <a:t>Dr. Laxmikant R Zawar</a:t>
            </a:r>
            <a:endParaRPr lang="en-US" sz="2800" b="1" dirty="0" smtClean="0">
              <a:solidFill>
                <a:srgbClr val="FF0000"/>
              </a:solidFill>
              <a:latin typeface="Times New Roman" pitchFamily="18" charset="0"/>
              <a:cs typeface="Times New Roman" pitchFamily="18" charset="0"/>
            </a:endParaRPr>
          </a:p>
          <a:p>
            <a:pPr algn="ctr"/>
            <a:r>
              <a:rPr lang="en-US" sz="2000" b="1" dirty="0" smtClean="0">
                <a:solidFill>
                  <a:srgbClr val="FF0000"/>
                </a:solidFill>
                <a:latin typeface="Times New Roman" pitchFamily="18" charset="0"/>
                <a:cs typeface="Times New Roman" pitchFamily="18" charset="0"/>
              </a:rPr>
              <a:t>[Department of Pharmaceutics]</a:t>
            </a:r>
          </a:p>
        </p:txBody>
      </p:sp>
      <p:sp>
        <p:nvSpPr>
          <p:cNvPr id="8" name="Slide Number Placeholder 7"/>
          <p:cNvSpPr>
            <a:spLocks noGrp="1"/>
          </p:cNvSpPr>
          <p:nvPr>
            <p:ph type="sldNum" sz="quarter" idx="12"/>
          </p:nvPr>
        </p:nvSpPr>
        <p:spPr/>
        <p:txBody>
          <a:bodyPr/>
          <a:lstStyle/>
          <a:p>
            <a:fld id="{B34B74CF-F851-491E-ADD7-7F7AC9C857DB}" type="slidenum">
              <a:rPr lang="en-US" sz="1400" b="1" smtClean="0">
                <a:solidFill>
                  <a:srgbClr val="FF0000"/>
                </a:solidFill>
              </a:rPr>
              <a:pPr/>
              <a:t>1</a:t>
            </a:fld>
            <a:endParaRPr lang="en-US" sz="1400" b="1" dirty="0">
              <a:solidFill>
                <a:srgbClr val="FF0000"/>
              </a:solidFill>
            </a:endParaRPr>
          </a:p>
        </p:txBody>
      </p:sp>
      <p:sp>
        <p:nvSpPr>
          <p:cNvPr id="2" name="Rectangle 1"/>
          <p:cNvSpPr/>
          <p:nvPr/>
        </p:nvSpPr>
        <p:spPr>
          <a:xfrm>
            <a:off x="3905250" y="326395"/>
            <a:ext cx="5105400" cy="400110"/>
          </a:xfrm>
          <a:prstGeom prst="rect">
            <a:avLst/>
          </a:prstGeom>
          <a:ln>
            <a:solidFill>
              <a:srgbClr val="FF0000"/>
            </a:solidFill>
          </a:ln>
        </p:spPr>
        <p:txBody>
          <a:bodyPr wrap="square">
            <a:spAutoFit/>
          </a:bodyPr>
          <a:lstStyle/>
          <a:p>
            <a:r>
              <a:rPr lang="en-IN" sz="2000" b="1" dirty="0">
                <a:solidFill>
                  <a:srgbClr val="FF0000"/>
                </a:solidFill>
                <a:latin typeface="Times New Roman" panose="02020603050405020304" pitchFamily="18" charset="0"/>
              </a:rPr>
              <a:t>Department of </a:t>
            </a:r>
            <a:r>
              <a:rPr lang="en-IN" sz="2000" b="1" dirty="0" smtClean="0">
                <a:solidFill>
                  <a:srgbClr val="FF0000"/>
                </a:solidFill>
                <a:latin typeface="Times New Roman" panose="02020603050405020304" pitchFamily="18" charset="0"/>
              </a:rPr>
              <a:t>Pharmaceutics</a:t>
            </a:r>
            <a:endParaRPr lang="en-IN" sz="2000" b="1" dirty="0">
              <a:solidFill>
                <a:srgbClr val="FF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290513"/>
            <a:ext cx="9144000" cy="6248400"/>
          </a:xfrm>
        </p:spPr>
        <p:txBody>
          <a:bodyPr>
            <a:normAutofit/>
          </a:bodyPr>
          <a:lstStyle/>
          <a:p>
            <a:pPr algn="just">
              <a:buNone/>
            </a:pPr>
            <a:r>
              <a:rPr lang="en-US" sz="2400" b="1" dirty="0" smtClean="0">
                <a:solidFill>
                  <a:srgbClr val="FF0000"/>
                </a:solidFill>
                <a:latin typeface="Times New Roman" pitchFamily="18" charset="0"/>
                <a:cs typeface="Times New Roman" pitchFamily="18" charset="0"/>
              </a:rPr>
              <a:t>Working: </a:t>
            </a:r>
            <a:r>
              <a:rPr lang="en-US" sz="2400" dirty="0" smtClean="0">
                <a:latin typeface="Times New Roman" pitchFamily="18" charset="0"/>
                <a:cs typeface="Times New Roman" pitchFamily="18" charset="0"/>
              </a:rPr>
              <a:t>The hammers are allowed to be in continuous motion(8000-15000 rpm) the feed material is placed into the hopper, whiles hammers are in continuous motion.</a:t>
            </a:r>
          </a:p>
          <a:p>
            <a:pPr algn="just">
              <a:buNone/>
            </a:pPr>
            <a:r>
              <a:rPr lang="en-US" sz="2400" b="1" dirty="0" smtClean="0">
                <a:solidFill>
                  <a:srgbClr val="FF0000"/>
                </a:solidFill>
                <a:latin typeface="Times New Roman" pitchFamily="18" charset="0"/>
                <a:cs typeface="Times New Roman" pitchFamily="18" charset="0"/>
              </a:rPr>
              <a:t>Uses:</a:t>
            </a:r>
          </a:p>
          <a:p>
            <a:pPr algn="just">
              <a:buFont typeface="Wingdings" panose="05000000000000000000" pitchFamily="2" charset="2"/>
              <a:buChar char="q"/>
            </a:pPr>
            <a:r>
              <a:rPr lang="en-US" sz="2400" dirty="0" smtClean="0">
                <a:latin typeface="Times New Roman" pitchFamily="18" charset="0"/>
                <a:cs typeface="Times New Roman" pitchFamily="18" charset="0"/>
              </a:rPr>
              <a:t> Particle size obtained from 10-400mm. </a:t>
            </a:r>
          </a:p>
          <a:p>
            <a:pPr algn="just">
              <a:buFont typeface="Wingdings" panose="05000000000000000000" pitchFamily="2" charset="2"/>
              <a:buChar char="q"/>
            </a:pPr>
            <a:r>
              <a:rPr lang="en-US" sz="2400" dirty="0" smtClean="0">
                <a:latin typeface="Times New Roman" pitchFamily="18" charset="0"/>
                <a:cs typeface="Times New Roman" pitchFamily="18" charset="0"/>
              </a:rPr>
              <a:t> Also used to mill dry, wet and filter press cakes materials.</a:t>
            </a:r>
          </a:p>
          <a:p>
            <a:pPr algn="just">
              <a:buNone/>
            </a:pPr>
            <a:r>
              <a:rPr lang="en-US" sz="2400" dirty="0" smtClean="0">
                <a:solidFill>
                  <a:schemeClr val="accent3"/>
                </a:solidFill>
                <a:latin typeface="Times New Roman" pitchFamily="18" charset="0"/>
                <a:cs typeface="Times New Roman" pitchFamily="18" charset="0"/>
              </a:rPr>
              <a:t> </a:t>
            </a:r>
            <a:r>
              <a:rPr lang="en-US" sz="2400" b="1" dirty="0" smtClean="0">
                <a:solidFill>
                  <a:srgbClr val="FF0000"/>
                </a:solidFill>
                <a:latin typeface="Times New Roman" pitchFamily="18" charset="0"/>
                <a:cs typeface="Times New Roman" pitchFamily="18" charset="0"/>
              </a:rPr>
              <a:t>Advantage:</a:t>
            </a:r>
          </a:p>
          <a:p>
            <a:pPr algn="just">
              <a:buFont typeface="Wingdings" panose="05000000000000000000" pitchFamily="2" charset="2"/>
              <a:buChar char="q"/>
            </a:pPr>
            <a:r>
              <a:rPr lang="en-US" sz="2400" dirty="0" smtClean="0">
                <a:latin typeface="Times New Roman" pitchFamily="18" charset="0"/>
                <a:cs typeface="Times New Roman" pitchFamily="18" charset="0"/>
              </a:rPr>
              <a:t> Easy to setup and clean up. </a:t>
            </a:r>
          </a:p>
          <a:p>
            <a:pPr algn="just">
              <a:buFont typeface="Wingdings" panose="05000000000000000000" pitchFamily="2" charset="2"/>
              <a:buChar char="q"/>
            </a:pPr>
            <a:r>
              <a:rPr lang="en-US" sz="2400" dirty="0" smtClean="0">
                <a:latin typeface="Times New Roman" pitchFamily="18" charset="0"/>
                <a:cs typeface="Times New Roman" pitchFamily="18" charset="0"/>
              </a:rPr>
              <a:t> Occupies small space.</a:t>
            </a:r>
          </a:p>
          <a:p>
            <a:pPr algn="just">
              <a:buNone/>
            </a:pPr>
            <a:r>
              <a:rPr lang="en-US" sz="2400" b="1" dirty="0" smtClean="0">
                <a:solidFill>
                  <a:srgbClr val="FF0000"/>
                </a:solidFill>
                <a:latin typeface="Times New Roman" pitchFamily="18" charset="0"/>
                <a:cs typeface="Times New Roman" pitchFamily="18" charset="0"/>
              </a:rPr>
              <a:t>Disadvantage:</a:t>
            </a:r>
          </a:p>
          <a:p>
            <a:pPr algn="just">
              <a:buFont typeface="Wingdings" panose="05000000000000000000" pitchFamily="2" charset="2"/>
              <a:buChar char="q"/>
            </a:pPr>
            <a:r>
              <a:rPr lang="en-US" sz="2400" dirty="0" smtClean="0">
                <a:latin typeface="Times New Roman" pitchFamily="18" charset="0"/>
                <a:cs typeface="Times New Roman" pitchFamily="18" charset="0"/>
              </a:rPr>
              <a:t> Heat buildup during milling is more , therefore, product      degradation is possible.</a:t>
            </a:r>
          </a:p>
          <a:p>
            <a:pPr algn="just">
              <a:buFont typeface="Wingdings" panose="05000000000000000000" pitchFamily="2" charset="2"/>
              <a:buChar char="q"/>
            </a:pPr>
            <a:r>
              <a:rPr lang="en-US" sz="2400" dirty="0" smtClean="0">
                <a:latin typeface="Times New Roman" pitchFamily="18" charset="0"/>
                <a:cs typeface="Times New Roman" pitchFamily="18" charset="0"/>
              </a:rPr>
              <a:t> Not suitable for milling of soft, tacky and fibrous materials.</a:t>
            </a:r>
          </a:p>
          <a:p>
            <a:pPr>
              <a:buFont typeface="Wingdings" panose="05000000000000000000" pitchFamily="2" charset="2"/>
              <a:buChar char="q"/>
            </a:pPr>
            <a:endParaRPr lang="en-US" dirty="0" smtClean="0">
              <a:latin typeface="Times New Roman" pitchFamily="18" charset="0"/>
              <a:cs typeface="Times New Roman" pitchFamily="18" charset="0"/>
            </a:endParaRPr>
          </a:p>
          <a:p>
            <a:endParaRPr lang="en-US" dirty="0"/>
          </a:p>
        </p:txBody>
      </p:sp>
      <p:sp>
        <p:nvSpPr>
          <p:cNvPr id="3" name="Slide Number Placeholder 2"/>
          <p:cNvSpPr>
            <a:spLocks noGrp="1"/>
          </p:cNvSpPr>
          <p:nvPr>
            <p:ph type="sldNum" sz="quarter" idx="12"/>
          </p:nvPr>
        </p:nvSpPr>
        <p:spPr/>
        <p:txBody>
          <a:bodyPr/>
          <a:lstStyle/>
          <a:p>
            <a:fld id="{B34B74CF-F851-491E-ADD7-7F7AC9C857DB}" type="slidenum">
              <a:rPr lang="en-US" sz="1400" smtClean="0">
                <a:solidFill>
                  <a:schemeClr val="bg1"/>
                </a:solidFill>
              </a:rPr>
              <a:pPr/>
              <a:t>10</a:t>
            </a:fld>
            <a:endParaRPr lang="en-US" sz="1400" dirty="0">
              <a:solidFill>
                <a:schemeClr val="bg1"/>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304800"/>
            <a:ext cx="9144000" cy="685800"/>
          </a:xfrm>
        </p:spPr>
        <p:style>
          <a:lnRef idx="1">
            <a:schemeClr val="accent1"/>
          </a:lnRef>
          <a:fillRef idx="2">
            <a:schemeClr val="accent1"/>
          </a:fillRef>
          <a:effectRef idx="1">
            <a:schemeClr val="accent1"/>
          </a:effectRef>
          <a:fontRef idx="minor">
            <a:schemeClr val="dk1"/>
          </a:fontRef>
        </p:style>
        <p:txBody>
          <a:bodyPr>
            <a:normAutofit/>
          </a:bodyPr>
          <a:lstStyle/>
          <a:p>
            <a:pPr algn="ctr"/>
            <a:r>
              <a:rPr lang="en-US" sz="3600" b="1" dirty="0" smtClean="0">
                <a:latin typeface="Times New Roman" pitchFamily="18" charset="0"/>
                <a:cs typeface="Times New Roman" pitchFamily="18" charset="0"/>
              </a:rPr>
              <a:t>BALL MILL</a:t>
            </a:r>
            <a:endParaRPr lang="en-US" sz="3600" b="1" dirty="0">
              <a:latin typeface="Times New Roman" pitchFamily="18" charset="0"/>
              <a:cs typeface="Times New Roman" pitchFamily="18" charset="0"/>
            </a:endParaRPr>
          </a:p>
        </p:txBody>
      </p:sp>
      <p:sp>
        <p:nvSpPr>
          <p:cNvPr id="2" name="Content Placeholder 1"/>
          <p:cNvSpPr>
            <a:spLocks noGrp="1"/>
          </p:cNvSpPr>
          <p:nvPr>
            <p:ph idx="1"/>
          </p:nvPr>
        </p:nvSpPr>
        <p:spPr>
          <a:xfrm>
            <a:off x="0" y="1219200"/>
            <a:ext cx="9144000" cy="6159691"/>
          </a:xfrm>
        </p:spPr>
        <p:txBody>
          <a:bodyPr>
            <a:normAutofit/>
          </a:bodyPr>
          <a:lstStyle/>
          <a:p>
            <a:pPr>
              <a:buNone/>
            </a:pPr>
            <a:r>
              <a:rPr lang="en-US" sz="2900" b="1" dirty="0" smtClean="0">
                <a:solidFill>
                  <a:srgbClr val="FF0000"/>
                </a:solidFill>
                <a:latin typeface="Times New Roman" pitchFamily="18" charset="0"/>
                <a:cs typeface="Times New Roman" pitchFamily="18" charset="0"/>
              </a:rPr>
              <a:t>Principle:</a:t>
            </a:r>
          </a:p>
          <a:p>
            <a:pPr algn="just">
              <a:buNone/>
            </a:pPr>
            <a:r>
              <a:rPr lang="en-US" sz="2600" dirty="0" smtClean="0">
                <a:latin typeface="Times New Roman" pitchFamily="18" charset="0"/>
                <a:cs typeface="Times New Roman" pitchFamily="18" charset="0"/>
              </a:rPr>
              <a:t>  The ball mill works on the impact between the rapidly moving ball and the powder material, both enclosed in a hollow cylinder. Thus, in the ball mill, impact or attrition or both are responsible for the size reduction. </a:t>
            </a:r>
          </a:p>
          <a:p>
            <a:pPr>
              <a:buNone/>
            </a:pPr>
            <a:endParaRPr lang="en-US" sz="2400" dirty="0" smtClean="0">
              <a:solidFill>
                <a:schemeClr val="accent3"/>
              </a:solidFill>
              <a:latin typeface="Times New Roman" pitchFamily="18" charset="0"/>
              <a:cs typeface="Times New Roman" pitchFamily="18" charset="0"/>
            </a:endParaRPr>
          </a:p>
          <a:p>
            <a:pPr>
              <a:buNone/>
            </a:pPr>
            <a:r>
              <a:rPr lang="en-US" sz="2400" dirty="0" smtClean="0">
                <a:solidFill>
                  <a:schemeClr val="accent3"/>
                </a:solidFill>
                <a:latin typeface="Times New Roman" pitchFamily="18" charset="0"/>
                <a:cs typeface="Times New Roman" pitchFamily="18" charset="0"/>
              </a:rPr>
              <a:t>     </a:t>
            </a:r>
          </a:p>
          <a:p>
            <a:pPr algn="just">
              <a:buNone/>
            </a:pPr>
            <a:endParaRPr lang="en-US" sz="2400" dirty="0" smtClean="0">
              <a:latin typeface="Times New Roman" pitchFamily="18" charset="0"/>
              <a:cs typeface="Times New Roman" pitchFamily="18" charset="0"/>
            </a:endParaRPr>
          </a:p>
          <a:p>
            <a:pPr algn="just">
              <a:buNone/>
            </a:pPr>
            <a:endParaRPr lang="en-US" sz="2400" dirty="0" smtClean="0">
              <a:latin typeface="Times New Roman" pitchFamily="18" charset="0"/>
              <a:cs typeface="Times New Roman" pitchFamily="18" charset="0"/>
            </a:endParaRPr>
          </a:p>
          <a:p>
            <a:pPr>
              <a:buNone/>
            </a:pPr>
            <a:endParaRPr lang="en-US" sz="2400" dirty="0" smtClean="0">
              <a:latin typeface="Times New Roman" pitchFamily="18" charset="0"/>
              <a:cs typeface="Times New Roman" pitchFamily="18" charset="0"/>
            </a:endParaRPr>
          </a:p>
          <a:p>
            <a:pPr>
              <a:buNone/>
            </a:pPr>
            <a:r>
              <a:rPr lang="en-US" sz="1800" dirty="0" smtClean="0">
                <a:solidFill>
                  <a:schemeClr val="accent3"/>
                </a:solidFill>
                <a:latin typeface="+mj-lt"/>
                <a:cs typeface="Times New Roman" pitchFamily="18" charset="0"/>
              </a:rPr>
              <a:t>                                           </a:t>
            </a:r>
          </a:p>
          <a:p>
            <a:pPr>
              <a:buNone/>
            </a:pPr>
            <a:endParaRPr lang="en-US" sz="1800" dirty="0" smtClean="0">
              <a:solidFill>
                <a:schemeClr val="accent3"/>
              </a:solidFill>
              <a:latin typeface="+mj-lt"/>
              <a:cs typeface="Times New Roman" pitchFamily="18" charset="0"/>
            </a:endParaRPr>
          </a:p>
          <a:p>
            <a:pPr>
              <a:buNone/>
            </a:pPr>
            <a:r>
              <a:rPr lang="en-US" sz="1800" dirty="0" smtClean="0">
                <a:solidFill>
                  <a:schemeClr val="accent3"/>
                </a:solidFill>
                <a:latin typeface="+mj-lt"/>
                <a:cs typeface="Times New Roman" pitchFamily="18" charset="0"/>
              </a:rPr>
              <a:t>					</a:t>
            </a:r>
          </a:p>
          <a:p>
            <a:pPr algn="ctr">
              <a:buNone/>
            </a:pPr>
            <a:r>
              <a:rPr lang="en-US" sz="1800" b="1" dirty="0">
                <a:solidFill>
                  <a:schemeClr val="bg1"/>
                </a:solidFill>
                <a:latin typeface="+mj-lt"/>
                <a:cs typeface="Times New Roman" pitchFamily="18" charset="0"/>
              </a:rPr>
              <a:t>F</a:t>
            </a:r>
            <a:r>
              <a:rPr lang="en-US" sz="1800" b="1" dirty="0" smtClean="0">
                <a:solidFill>
                  <a:schemeClr val="bg1"/>
                </a:solidFill>
                <a:latin typeface="+mj-lt"/>
                <a:cs typeface="Times New Roman" pitchFamily="18" charset="0"/>
              </a:rPr>
              <a:t>ig: Ball mill</a:t>
            </a:r>
          </a:p>
          <a:p>
            <a:endParaRPr lang="en-US" dirty="0">
              <a:latin typeface="Times New Roman" pitchFamily="18" charset="0"/>
              <a:cs typeface="Times New Roman" pitchFamily="18" charset="0"/>
            </a:endParaRPr>
          </a:p>
        </p:txBody>
      </p:sp>
      <p:sp>
        <p:nvSpPr>
          <p:cNvPr id="6" name="Slide Number Placeholder 5"/>
          <p:cNvSpPr>
            <a:spLocks noGrp="1"/>
          </p:cNvSpPr>
          <p:nvPr>
            <p:ph type="sldNum" sz="quarter" idx="12"/>
          </p:nvPr>
        </p:nvSpPr>
        <p:spPr/>
        <p:txBody>
          <a:bodyPr/>
          <a:lstStyle/>
          <a:p>
            <a:fld id="{B34B74CF-F851-491E-ADD7-7F7AC9C857DB}" type="slidenum">
              <a:rPr lang="en-US" sz="1400" smtClean="0">
                <a:solidFill>
                  <a:schemeClr val="bg1"/>
                </a:solidFill>
              </a:rPr>
              <a:pPr/>
              <a:t>11</a:t>
            </a:fld>
            <a:endParaRPr lang="en-US" dirty="0">
              <a:solidFill>
                <a:schemeClr val="bg1"/>
              </a:solidFill>
            </a:endParaRPr>
          </a:p>
        </p:txBody>
      </p:sp>
      <p:pic>
        <p:nvPicPr>
          <p:cNvPr id="5" name="Picture 4" descr="https://encrypted-tbn1.gstatic.com/images?q=tbn:ANd9GcQY10WW8CUR5MWIhXX1MclF3ckrdd2Sm52SfDSRpNMeypT8H87upA"/>
          <p:cNvPicPr/>
          <p:nvPr/>
        </p:nvPicPr>
        <p:blipFill>
          <a:blip r:embed="rId3">
            <a:duotone>
              <a:prstClr val="black"/>
              <a:schemeClr val="accent4">
                <a:tint val="45000"/>
                <a:satMod val="400000"/>
              </a:schemeClr>
            </a:duotone>
          </a:blip>
          <a:srcRect/>
          <a:stretch>
            <a:fillRect/>
          </a:stretch>
        </p:blipFill>
        <p:spPr bwMode="auto">
          <a:xfrm>
            <a:off x="228600" y="3276599"/>
            <a:ext cx="8686800" cy="307975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85750" y="533400"/>
            <a:ext cx="8229600" cy="5473891"/>
          </a:xfrm>
        </p:spPr>
        <p:txBody>
          <a:bodyPr/>
          <a:lstStyle/>
          <a:p>
            <a:pPr>
              <a:buNone/>
            </a:pPr>
            <a:r>
              <a:rPr lang="en-US" sz="2400" b="1" dirty="0" smtClean="0">
                <a:solidFill>
                  <a:srgbClr val="FF0000"/>
                </a:solidFill>
                <a:latin typeface="Times New Roman" pitchFamily="18" charset="0"/>
                <a:cs typeface="Times New Roman" pitchFamily="18" charset="0"/>
              </a:rPr>
              <a:t>Working:</a:t>
            </a:r>
          </a:p>
          <a:p>
            <a:pPr>
              <a:buNone/>
            </a:pPr>
            <a:r>
              <a:rPr lang="en-US" sz="2400" dirty="0" smtClean="0">
                <a:latin typeface="Times New Roman" pitchFamily="18" charset="0"/>
                <a:cs typeface="Times New Roman" pitchFamily="18" charset="0"/>
              </a:rPr>
              <a:t>   		The drug is filled into cylinder 60% of the volume. A fixed number of ball introduced and cylinder is close.</a:t>
            </a:r>
            <a:endParaRPr lang="en-US" sz="2400" dirty="0" smtClean="0">
              <a:solidFill>
                <a:schemeClr val="accent3"/>
              </a:solidFill>
              <a:latin typeface="Times New Roman" pitchFamily="18" charset="0"/>
              <a:cs typeface="Times New Roman" pitchFamily="18" charset="0"/>
            </a:endParaRPr>
          </a:p>
          <a:p>
            <a:pPr>
              <a:buNone/>
            </a:pPr>
            <a:endParaRPr lang="en-US" sz="2800" dirty="0" smtClean="0">
              <a:solidFill>
                <a:schemeClr val="accent3"/>
              </a:solidFill>
              <a:latin typeface="Times New Roman" pitchFamily="18" charset="0"/>
              <a:cs typeface="Times New Roman" pitchFamily="18" charset="0"/>
            </a:endParaRPr>
          </a:p>
          <a:p>
            <a:pPr>
              <a:buNone/>
            </a:pPr>
            <a:r>
              <a:rPr lang="en-US" sz="2800" dirty="0" smtClean="0">
                <a:solidFill>
                  <a:schemeClr val="accent3"/>
                </a:solidFill>
                <a:latin typeface="Times New Roman" pitchFamily="18" charset="0"/>
                <a:cs typeface="Times New Roman" pitchFamily="18" charset="0"/>
              </a:rPr>
              <a:t>  </a:t>
            </a:r>
          </a:p>
          <a:p>
            <a:pPr>
              <a:buNone/>
            </a:pPr>
            <a:r>
              <a:rPr lang="en-US" sz="2400" b="1" dirty="0" smtClean="0">
                <a:solidFill>
                  <a:srgbClr val="FF0000"/>
                </a:solidFill>
                <a:latin typeface="Times New Roman" pitchFamily="18" charset="0"/>
                <a:cs typeface="Times New Roman" pitchFamily="18" charset="0"/>
              </a:rPr>
              <a:t>Uses:</a:t>
            </a:r>
          </a:p>
          <a:p>
            <a:pPr>
              <a:buNone/>
            </a:pPr>
            <a:r>
              <a:rPr lang="en-US" sz="2400" b="1" dirty="0" smtClean="0">
                <a:solidFill>
                  <a:srgbClr val="FF0000"/>
                </a:solidFill>
                <a:latin typeface="Times New Roman" pitchFamily="18" charset="0"/>
                <a:cs typeface="Times New Roman" pitchFamily="18" charset="0"/>
              </a:rPr>
              <a:t> 		  </a:t>
            </a:r>
            <a:r>
              <a:rPr lang="en-US" sz="2400" dirty="0" smtClean="0">
                <a:solidFill>
                  <a:schemeClr val="accent3"/>
                </a:solidFill>
                <a:latin typeface="Times New Roman" pitchFamily="18" charset="0"/>
                <a:cs typeface="Times New Roman" pitchFamily="18" charset="0"/>
              </a:rPr>
              <a:t> </a:t>
            </a:r>
            <a:r>
              <a:rPr lang="en-US" sz="2400" dirty="0" smtClean="0">
                <a:latin typeface="Times New Roman" pitchFamily="18" charset="0"/>
                <a:cs typeface="Times New Roman" pitchFamily="18" charset="0"/>
              </a:rPr>
              <a:t>Fine grinding with a particle size of 100-5 mm or   less can be obtained. </a:t>
            </a:r>
          </a:p>
          <a:p>
            <a:pPr marL="0" indent="0">
              <a:buNone/>
            </a:pPr>
            <a:endParaRPr lang="en-US" dirty="0"/>
          </a:p>
        </p:txBody>
      </p:sp>
      <p:sp>
        <p:nvSpPr>
          <p:cNvPr id="3" name="Slide Number Placeholder 2"/>
          <p:cNvSpPr>
            <a:spLocks noGrp="1"/>
          </p:cNvSpPr>
          <p:nvPr>
            <p:ph type="sldNum" sz="quarter" idx="12"/>
          </p:nvPr>
        </p:nvSpPr>
        <p:spPr/>
        <p:txBody>
          <a:bodyPr/>
          <a:lstStyle/>
          <a:p>
            <a:fld id="{B34B74CF-F851-491E-ADD7-7F7AC9C857DB}" type="slidenum">
              <a:rPr lang="en-US" sz="1400" smtClean="0">
                <a:solidFill>
                  <a:schemeClr val="bg1"/>
                </a:solidFill>
              </a:rPr>
              <a:pPr/>
              <a:t>12</a:t>
            </a:fld>
            <a:endParaRPr lang="en-US" sz="1400" dirty="0">
              <a:solidFill>
                <a:schemeClr val="bg1"/>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8" y="472619"/>
            <a:ext cx="8763000" cy="4525963"/>
          </a:xfrm>
        </p:spPr>
        <p:txBody>
          <a:bodyPr>
            <a:normAutofit fontScale="92500" lnSpcReduction="10000"/>
          </a:bodyPr>
          <a:lstStyle/>
          <a:p>
            <a:pPr>
              <a:buNone/>
            </a:pPr>
            <a:r>
              <a:rPr lang="en-US" dirty="0" smtClean="0">
                <a:solidFill>
                  <a:schemeClr val="accent3"/>
                </a:solidFill>
                <a:latin typeface="Times New Roman" pitchFamily="18" charset="0"/>
                <a:cs typeface="Times New Roman" pitchFamily="18" charset="0"/>
              </a:rPr>
              <a:t>  </a:t>
            </a:r>
          </a:p>
          <a:p>
            <a:pPr>
              <a:buNone/>
            </a:pPr>
            <a:endParaRPr lang="en-US" dirty="0" smtClean="0">
              <a:solidFill>
                <a:schemeClr val="accent3"/>
              </a:solidFill>
              <a:latin typeface="Times New Roman" pitchFamily="18" charset="0"/>
              <a:cs typeface="Times New Roman" pitchFamily="18" charset="0"/>
            </a:endParaRPr>
          </a:p>
          <a:p>
            <a:pPr>
              <a:buNone/>
            </a:pPr>
            <a:endParaRPr lang="en-US" dirty="0" smtClean="0">
              <a:solidFill>
                <a:schemeClr val="accent3"/>
              </a:solidFill>
              <a:latin typeface="Times New Roman" pitchFamily="18" charset="0"/>
              <a:cs typeface="Times New Roman" pitchFamily="18" charset="0"/>
            </a:endParaRPr>
          </a:p>
          <a:p>
            <a:pPr>
              <a:buFont typeface="Wingdings" panose="05000000000000000000" pitchFamily="2" charset="2"/>
              <a:buChar char="q"/>
            </a:pPr>
            <a:r>
              <a:rPr lang="en-US" sz="2400" dirty="0" smtClean="0">
                <a:latin typeface="Times New Roman" pitchFamily="18" charset="0"/>
                <a:cs typeface="Times New Roman" pitchFamily="18" charset="0"/>
              </a:rPr>
              <a:t> Very fine powder produce.</a:t>
            </a:r>
          </a:p>
          <a:p>
            <a:pPr>
              <a:buFont typeface="Wingdings" panose="05000000000000000000" pitchFamily="2" charset="2"/>
              <a:buChar char="q"/>
            </a:pPr>
            <a:r>
              <a:rPr lang="en-US" sz="2400" dirty="0" smtClean="0">
                <a:latin typeface="Times New Roman" pitchFamily="18" charset="0"/>
                <a:cs typeface="Times New Roman" pitchFamily="18" charset="0"/>
              </a:rPr>
              <a:t> Suitable for both wet and dry grinding processes.</a:t>
            </a:r>
          </a:p>
          <a:p>
            <a:pPr>
              <a:buFont typeface="Wingdings" panose="05000000000000000000" pitchFamily="2" charset="2"/>
              <a:buChar char="q"/>
            </a:pPr>
            <a:r>
              <a:rPr lang="en-US" sz="2400" dirty="0" smtClean="0">
                <a:latin typeface="Times New Roman" pitchFamily="18" charset="0"/>
                <a:cs typeface="Times New Roman" pitchFamily="18" charset="0"/>
              </a:rPr>
              <a:t> Close system, sterility can be achieved.</a:t>
            </a:r>
          </a:p>
          <a:p>
            <a:pPr>
              <a:buFont typeface="Wingdings" panose="05000000000000000000" pitchFamily="2" charset="2"/>
              <a:buChar char="q"/>
            </a:pPr>
            <a:endParaRPr lang="en-US" dirty="0" smtClean="0">
              <a:solidFill>
                <a:schemeClr val="accent3"/>
              </a:solidFill>
              <a:latin typeface="Times New Roman" pitchFamily="18" charset="0"/>
              <a:cs typeface="Times New Roman" pitchFamily="18" charset="0"/>
            </a:endParaRPr>
          </a:p>
          <a:p>
            <a:pPr>
              <a:buNone/>
            </a:pPr>
            <a:endParaRPr lang="en-US" dirty="0" smtClean="0">
              <a:solidFill>
                <a:schemeClr val="accent3"/>
              </a:solidFill>
              <a:latin typeface="Times New Roman" pitchFamily="18" charset="0"/>
              <a:cs typeface="Times New Roman" pitchFamily="18" charset="0"/>
            </a:endParaRPr>
          </a:p>
          <a:p>
            <a:pPr>
              <a:buNone/>
            </a:pPr>
            <a:r>
              <a:rPr lang="en-US" dirty="0" smtClean="0">
                <a:solidFill>
                  <a:schemeClr val="accent3"/>
                </a:solidFill>
                <a:latin typeface="Times New Roman" pitchFamily="18" charset="0"/>
                <a:cs typeface="Times New Roman" pitchFamily="18" charset="0"/>
              </a:rPr>
              <a:t> </a:t>
            </a:r>
            <a:r>
              <a:rPr lang="en-US" sz="2400" b="1" dirty="0" smtClean="0">
                <a:solidFill>
                  <a:srgbClr val="FF0000"/>
                </a:solidFill>
                <a:latin typeface="Times New Roman" pitchFamily="18" charset="0"/>
                <a:cs typeface="Times New Roman" pitchFamily="18" charset="0"/>
              </a:rPr>
              <a:t>Disadvantage:</a:t>
            </a:r>
          </a:p>
          <a:p>
            <a:pPr>
              <a:buNone/>
            </a:pPr>
            <a:endParaRPr lang="en-US" sz="2400" b="1" dirty="0" smtClean="0">
              <a:solidFill>
                <a:srgbClr val="FF0000"/>
              </a:solidFill>
              <a:latin typeface="Times New Roman" pitchFamily="18" charset="0"/>
              <a:cs typeface="Times New Roman" pitchFamily="18" charset="0"/>
            </a:endParaRPr>
          </a:p>
          <a:p>
            <a:pPr>
              <a:buFont typeface="Wingdings" panose="05000000000000000000" pitchFamily="2" charset="2"/>
              <a:buChar char="q"/>
            </a:pPr>
            <a:r>
              <a:rPr lang="en-US" sz="2400" dirty="0" smtClean="0">
                <a:latin typeface="Times New Roman" pitchFamily="18" charset="0"/>
                <a:cs typeface="Times New Roman" pitchFamily="18" charset="0"/>
              </a:rPr>
              <a:t> Very noisy machine.</a:t>
            </a:r>
          </a:p>
          <a:p>
            <a:pPr>
              <a:buFont typeface="Wingdings" panose="05000000000000000000" pitchFamily="2" charset="2"/>
              <a:buChar char="q"/>
            </a:pPr>
            <a:r>
              <a:rPr lang="en-US" sz="2400" dirty="0" smtClean="0">
                <a:latin typeface="Times New Roman" pitchFamily="18" charset="0"/>
                <a:cs typeface="Times New Roman" pitchFamily="18" charset="0"/>
              </a:rPr>
              <a:t> Not suitable for milling of soft, tacky and fibrous materials.</a:t>
            </a:r>
          </a:p>
          <a:p>
            <a:pPr>
              <a:buNone/>
            </a:pPr>
            <a:endParaRPr lang="en-US" dirty="0">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B34B74CF-F851-491E-ADD7-7F7AC9C857DB}" type="slidenum">
              <a:rPr lang="en-US" sz="1400" smtClean="0">
                <a:solidFill>
                  <a:schemeClr val="bg1"/>
                </a:solidFill>
              </a:rPr>
              <a:pPr/>
              <a:t>13</a:t>
            </a:fld>
            <a:endParaRPr lang="en-US" sz="1400" dirty="0">
              <a:solidFill>
                <a:schemeClr val="bg1"/>
              </a:solidFill>
            </a:endParaRPr>
          </a:p>
        </p:txBody>
      </p:sp>
      <p:sp>
        <p:nvSpPr>
          <p:cNvPr id="4" name="Rectangle 3"/>
          <p:cNvSpPr/>
          <p:nvPr/>
        </p:nvSpPr>
        <p:spPr>
          <a:xfrm>
            <a:off x="152400" y="609600"/>
            <a:ext cx="2209800" cy="507831"/>
          </a:xfrm>
          <a:prstGeom prst="rect">
            <a:avLst/>
          </a:prstGeom>
        </p:spPr>
        <p:txBody>
          <a:bodyPr wrap="square">
            <a:spAutoFit/>
          </a:bodyPr>
          <a:lstStyle/>
          <a:p>
            <a:pPr algn="just">
              <a:buNone/>
            </a:pPr>
            <a:r>
              <a:rPr lang="en-US" sz="2700" b="1" dirty="0" smtClean="0">
                <a:solidFill>
                  <a:srgbClr val="FF0000"/>
                </a:solidFill>
                <a:latin typeface="Times New Roman" pitchFamily="18" charset="0"/>
                <a:cs typeface="Times New Roman" pitchFamily="18" charset="0"/>
              </a:rPr>
              <a:t>Advantage:</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326132"/>
            <a:ext cx="9144000" cy="685800"/>
          </a:xfrm>
        </p:spPr>
        <p:style>
          <a:lnRef idx="1">
            <a:schemeClr val="accent1"/>
          </a:lnRef>
          <a:fillRef idx="2">
            <a:schemeClr val="accent1"/>
          </a:fillRef>
          <a:effectRef idx="1">
            <a:schemeClr val="accent1"/>
          </a:effectRef>
          <a:fontRef idx="minor">
            <a:schemeClr val="dk1"/>
          </a:fontRef>
        </p:style>
        <p:txBody>
          <a:bodyPr>
            <a:normAutofit/>
          </a:bodyPr>
          <a:lstStyle/>
          <a:p>
            <a:pPr algn="ctr"/>
            <a:r>
              <a:rPr lang="en-US" sz="3600" b="1" dirty="0" smtClean="0">
                <a:latin typeface="Times New Roman" pitchFamily="18" charset="0"/>
                <a:cs typeface="Times New Roman" pitchFamily="18" charset="0"/>
              </a:rPr>
              <a:t>Fluid Energy Mill</a:t>
            </a:r>
            <a:endParaRPr lang="en-US" sz="3600" b="1" dirty="0">
              <a:latin typeface="Times New Roman" pitchFamily="18" charset="0"/>
              <a:cs typeface="Times New Roman" pitchFamily="18" charset="0"/>
            </a:endParaRPr>
          </a:p>
        </p:txBody>
      </p:sp>
      <p:sp>
        <p:nvSpPr>
          <p:cNvPr id="2" name="Content Placeholder 1"/>
          <p:cNvSpPr>
            <a:spLocks noGrp="1"/>
          </p:cNvSpPr>
          <p:nvPr>
            <p:ph idx="1"/>
          </p:nvPr>
        </p:nvSpPr>
        <p:spPr>
          <a:xfrm>
            <a:off x="0" y="1384109"/>
            <a:ext cx="9143999" cy="1258891"/>
          </a:xfrm>
        </p:spPr>
        <p:txBody>
          <a:bodyPr>
            <a:normAutofit/>
          </a:bodyPr>
          <a:lstStyle/>
          <a:p>
            <a:pPr>
              <a:buNone/>
            </a:pPr>
            <a:r>
              <a:rPr lang="en-US" b="1" dirty="0" smtClean="0">
                <a:solidFill>
                  <a:srgbClr val="FF0000"/>
                </a:solidFill>
                <a:latin typeface="Times New Roman" pitchFamily="18" charset="0"/>
                <a:cs typeface="Times New Roman" pitchFamily="18" charset="0"/>
              </a:rPr>
              <a:t>Principle:</a:t>
            </a:r>
          </a:p>
          <a:p>
            <a:pPr algn="just">
              <a:buNone/>
            </a:pPr>
            <a:r>
              <a:rPr lang="en-US"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Fluid energy mill operates on the principle of impact and attrition the feed stock is suspended with in a high velocity air stream.</a:t>
            </a:r>
          </a:p>
        </p:txBody>
      </p:sp>
      <p:sp>
        <p:nvSpPr>
          <p:cNvPr id="6" name="Slide Number Placeholder 5"/>
          <p:cNvSpPr>
            <a:spLocks noGrp="1"/>
          </p:cNvSpPr>
          <p:nvPr>
            <p:ph type="sldNum" sz="quarter" idx="12"/>
          </p:nvPr>
        </p:nvSpPr>
        <p:spPr/>
        <p:txBody>
          <a:bodyPr/>
          <a:lstStyle/>
          <a:p>
            <a:fld id="{B34B74CF-F851-491E-ADD7-7F7AC9C857DB}" type="slidenum">
              <a:rPr lang="en-US" sz="1400" smtClean="0">
                <a:solidFill>
                  <a:schemeClr val="bg1"/>
                </a:solidFill>
              </a:rPr>
              <a:pPr/>
              <a:t>14</a:t>
            </a:fld>
            <a:endParaRPr lang="en-US" sz="1400" dirty="0">
              <a:solidFill>
                <a:schemeClr val="bg1"/>
              </a:solidFill>
            </a:endParaRPr>
          </a:p>
        </p:txBody>
      </p:sp>
      <p:pic>
        <p:nvPicPr>
          <p:cNvPr id="19458" name="Picture 2" descr="C:\Users\nikhil\Desktop\Images\fluid.png"/>
          <p:cNvPicPr>
            <a:picLocks noChangeAspect="1" noChangeArrowheads="1"/>
          </p:cNvPicPr>
          <p:nvPr/>
        </p:nvPicPr>
        <p:blipFill>
          <a:blip r:embed="rId3">
            <a:duotone>
              <a:prstClr val="black"/>
              <a:schemeClr val="accent1">
                <a:tint val="45000"/>
                <a:satMod val="400000"/>
              </a:schemeClr>
            </a:duotone>
          </a:blip>
          <a:srcRect/>
          <a:stretch>
            <a:fillRect/>
          </a:stretch>
        </p:blipFill>
        <p:spPr bwMode="auto">
          <a:xfrm>
            <a:off x="1981199" y="2895600"/>
            <a:ext cx="5029199" cy="3573276"/>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5" name="TextBox 4"/>
          <p:cNvSpPr txBox="1"/>
          <p:nvPr/>
        </p:nvSpPr>
        <p:spPr>
          <a:xfrm>
            <a:off x="3086099" y="6468876"/>
            <a:ext cx="2819400" cy="369332"/>
          </a:xfrm>
          <a:prstGeom prst="rect">
            <a:avLst/>
          </a:prstGeom>
          <a:noFill/>
        </p:spPr>
        <p:txBody>
          <a:bodyPr wrap="square" rtlCol="0">
            <a:spAutoFit/>
          </a:bodyPr>
          <a:lstStyle/>
          <a:p>
            <a:pPr algn="ctr"/>
            <a:r>
              <a:rPr lang="en-US" b="1" dirty="0" smtClean="0">
                <a:solidFill>
                  <a:schemeClr val="bg1"/>
                </a:solidFill>
              </a:rPr>
              <a:t>Fig: Fluid energy mill</a:t>
            </a:r>
            <a:endParaRPr lang="en-US" b="1" dirty="0">
              <a:solidFill>
                <a:schemeClr val="bg1"/>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52400"/>
            <a:ext cx="9144000" cy="5867400"/>
          </a:xfrm>
        </p:spPr>
        <p:txBody>
          <a:bodyPr>
            <a:normAutofit/>
          </a:bodyPr>
          <a:lstStyle/>
          <a:p>
            <a:pPr>
              <a:buNone/>
            </a:pPr>
            <a:r>
              <a:rPr lang="en-US" dirty="0" smtClean="0">
                <a:solidFill>
                  <a:schemeClr val="accent3"/>
                </a:solidFill>
                <a:latin typeface="Times New Roman" pitchFamily="18" charset="0"/>
                <a:cs typeface="Times New Roman" pitchFamily="18" charset="0"/>
              </a:rPr>
              <a:t> </a:t>
            </a:r>
          </a:p>
          <a:p>
            <a:pPr algn="just">
              <a:buNone/>
            </a:pPr>
            <a:r>
              <a:rPr lang="en-US" b="1" dirty="0" smtClean="0">
                <a:solidFill>
                  <a:srgbClr val="FF0000"/>
                </a:solidFill>
                <a:latin typeface="Times New Roman" pitchFamily="18" charset="0"/>
                <a:cs typeface="Times New Roman" pitchFamily="18" charset="0"/>
              </a:rPr>
              <a:t>Working:</a:t>
            </a:r>
          </a:p>
          <a:p>
            <a:pPr algn="just">
              <a:buNone/>
            </a:pPr>
            <a:r>
              <a:rPr lang="en-US" sz="2400" dirty="0" smtClean="0">
                <a:latin typeface="Times New Roman" pitchFamily="18" charset="0"/>
                <a:cs typeface="Times New Roman" pitchFamily="18" charset="0"/>
              </a:rPr>
              <a:t>  Powder is introduced through the inlet of venture. Air introduce through the grinding nozzles transport the powder in the circular track of the mill. The turbulent air stream break the particles colloids with each other and break. Particles are carried out to outlet and the coarse particle undergo recirculation</a:t>
            </a:r>
            <a:r>
              <a:rPr lang="en-US" dirty="0" smtClean="0">
                <a:latin typeface="Times New Roman" pitchFamily="18" charset="0"/>
                <a:cs typeface="Times New Roman" pitchFamily="18" charset="0"/>
              </a:rPr>
              <a:t>. </a:t>
            </a:r>
          </a:p>
          <a:p>
            <a:pPr algn="just">
              <a:buNone/>
            </a:pPr>
            <a:endParaRPr lang="en-US" dirty="0" smtClean="0">
              <a:latin typeface="Times New Roman" pitchFamily="18" charset="0"/>
              <a:cs typeface="Times New Roman" pitchFamily="18" charset="0"/>
            </a:endParaRPr>
          </a:p>
          <a:p>
            <a:pPr>
              <a:buNone/>
            </a:pPr>
            <a:r>
              <a:rPr lang="en-US" b="1" dirty="0" smtClean="0">
                <a:solidFill>
                  <a:srgbClr val="FF0000"/>
                </a:solidFill>
                <a:latin typeface="Times New Roman" pitchFamily="18" charset="0"/>
                <a:cs typeface="Times New Roman" pitchFamily="18" charset="0"/>
              </a:rPr>
              <a:t>Uses: </a:t>
            </a:r>
          </a:p>
          <a:p>
            <a:pPr>
              <a:buNone/>
            </a:pPr>
            <a:endParaRPr lang="en-US" b="1" dirty="0" smtClean="0">
              <a:solidFill>
                <a:srgbClr val="FF0000"/>
              </a:solidFill>
              <a:latin typeface="Times New Roman" pitchFamily="18" charset="0"/>
              <a:cs typeface="Times New Roman" pitchFamily="18" charset="0"/>
            </a:endParaRPr>
          </a:p>
          <a:p>
            <a:pPr algn="just">
              <a:buFont typeface="Wingdings" panose="05000000000000000000" pitchFamily="2" charset="2"/>
              <a:buChar char="q"/>
            </a:pPr>
            <a:r>
              <a:rPr lang="en-US" sz="2400" dirty="0" smtClean="0">
                <a:latin typeface="Times New Roman" pitchFamily="18" charset="0"/>
                <a:cs typeface="Times New Roman" pitchFamily="18" charset="0"/>
              </a:rPr>
              <a:t> Fluid energy mill is used to reduce the particle size(10-325mesh) of most of the drugs such as antibiotics and vitamins. </a:t>
            </a:r>
          </a:p>
          <a:p>
            <a:pPr algn="just">
              <a:buFont typeface="Wingdings" panose="05000000000000000000" pitchFamily="2" charset="2"/>
              <a:buChar char="q"/>
            </a:pPr>
            <a:r>
              <a:rPr lang="en-US" sz="2400" dirty="0" smtClean="0">
                <a:latin typeface="Times New Roman" pitchFamily="18" charset="0"/>
                <a:cs typeface="Times New Roman" pitchFamily="18" charset="0"/>
              </a:rPr>
              <a:t> Ultrafine grinding can be achieved moderately hard material can be processed for size reduction. </a:t>
            </a:r>
          </a:p>
          <a:p>
            <a:pPr algn="just">
              <a:buFont typeface="Wingdings" panose="05000000000000000000" pitchFamily="2" charset="2"/>
              <a:buChar char="q"/>
            </a:pPr>
            <a:endParaRPr lang="en-US" sz="2400" dirty="0" smtClean="0">
              <a:latin typeface="Times New Roman" pitchFamily="18" charset="0"/>
              <a:cs typeface="Times New Roman" pitchFamily="18" charset="0"/>
            </a:endParaRPr>
          </a:p>
          <a:p>
            <a:pPr algn="just">
              <a:buNone/>
            </a:pPr>
            <a:endParaRPr lang="en-US" sz="2400" dirty="0">
              <a:latin typeface="Times New Roman" pitchFamily="18" charset="0"/>
              <a:cs typeface="Times New Roman" pitchFamily="18" charset="0"/>
            </a:endParaRPr>
          </a:p>
        </p:txBody>
      </p:sp>
      <p:sp>
        <p:nvSpPr>
          <p:cNvPr id="3" name="Slide Number Placeholder 2"/>
          <p:cNvSpPr>
            <a:spLocks noGrp="1"/>
          </p:cNvSpPr>
          <p:nvPr>
            <p:ph type="sldNum" sz="quarter" idx="12"/>
          </p:nvPr>
        </p:nvSpPr>
        <p:spPr/>
        <p:txBody>
          <a:bodyPr/>
          <a:lstStyle/>
          <a:p>
            <a:fld id="{B34B74CF-F851-491E-ADD7-7F7AC9C857DB}" type="slidenum">
              <a:rPr lang="en-US" sz="1400" smtClean="0">
                <a:solidFill>
                  <a:schemeClr val="bg1"/>
                </a:solidFill>
              </a:rPr>
              <a:pPr/>
              <a:t>15</a:t>
            </a:fld>
            <a:endParaRPr lang="en-US" sz="1400" dirty="0">
              <a:solidFill>
                <a:schemeClr val="bg1"/>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81000"/>
            <a:ext cx="8229600" cy="5550091"/>
          </a:xfrm>
        </p:spPr>
        <p:txBody>
          <a:bodyPr/>
          <a:lstStyle/>
          <a:p>
            <a:pPr>
              <a:buNone/>
            </a:pPr>
            <a:endParaRPr lang="en-US" dirty="0" smtClean="0">
              <a:solidFill>
                <a:schemeClr val="accent3"/>
              </a:solidFill>
              <a:latin typeface="Times New Roman" pitchFamily="18" charset="0"/>
              <a:cs typeface="Times New Roman" pitchFamily="18" charset="0"/>
            </a:endParaRPr>
          </a:p>
          <a:p>
            <a:pPr>
              <a:buNone/>
            </a:pPr>
            <a:endParaRPr lang="en-US" dirty="0" smtClean="0">
              <a:solidFill>
                <a:schemeClr val="accent3"/>
              </a:solidFill>
              <a:latin typeface="Times New Roman" pitchFamily="18" charset="0"/>
              <a:cs typeface="Times New Roman" pitchFamily="18" charset="0"/>
            </a:endParaRPr>
          </a:p>
          <a:p>
            <a:pPr>
              <a:buNone/>
            </a:pPr>
            <a:r>
              <a:rPr lang="en-US" b="1" dirty="0" smtClean="0">
                <a:solidFill>
                  <a:srgbClr val="FF0000"/>
                </a:solidFill>
                <a:latin typeface="Times New Roman" pitchFamily="18" charset="0"/>
                <a:cs typeface="Times New Roman" pitchFamily="18" charset="0"/>
              </a:rPr>
              <a:t>Advantages:</a:t>
            </a:r>
          </a:p>
          <a:p>
            <a:pPr>
              <a:buNone/>
            </a:pPr>
            <a:r>
              <a:rPr lang="en-US" sz="2400" dirty="0" smtClean="0">
                <a:latin typeface="Times New Roman" pitchFamily="18" charset="0"/>
                <a:cs typeface="Times New Roman" pitchFamily="18" charset="0"/>
              </a:rPr>
              <a:t>        Contamination is not possible.</a:t>
            </a:r>
          </a:p>
          <a:p>
            <a:pPr>
              <a:buNone/>
            </a:pPr>
            <a:endParaRPr lang="en-US" dirty="0" smtClean="0">
              <a:solidFill>
                <a:schemeClr val="accent3"/>
              </a:solidFill>
              <a:latin typeface="Times New Roman" pitchFamily="18" charset="0"/>
              <a:cs typeface="Times New Roman" pitchFamily="18" charset="0"/>
            </a:endParaRPr>
          </a:p>
          <a:p>
            <a:pPr>
              <a:buNone/>
            </a:pPr>
            <a:endParaRPr lang="en-US" dirty="0" smtClean="0">
              <a:solidFill>
                <a:schemeClr val="accent3"/>
              </a:solidFill>
              <a:latin typeface="Times New Roman" pitchFamily="18" charset="0"/>
              <a:cs typeface="Times New Roman" pitchFamily="18" charset="0"/>
            </a:endParaRPr>
          </a:p>
          <a:p>
            <a:pPr>
              <a:buNone/>
            </a:pPr>
            <a:r>
              <a:rPr lang="en-US" b="1" dirty="0" smtClean="0">
                <a:solidFill>
                  <a:srgbClr val="FF0000"/>
                </a:solidFill>
                <a:latin typeface="Times New Roman" pitchFamily="18" charset="0"/>
                <a:cs typeface="Times New Roman" pitchFamily="18" charset="0"/>
              </a:rPr>
              <a:t>Disadvantage:</a:t>
            </a:r>
          </a:p>
          <a:p>
            <a:pPr>
              <a:buNone/>
            </a:pPr>
            <a:r>
              <a:rPr lang="en-US" sz="2400" dirty="0" smtClean="0">
                <a:latin typeface="Times New Roman" pitchFamily="18" charset="0"/>
                <a:cs typeface="Times New Roman" pitchFamily="18" charset="0"/>
              </a:rPr>
              <a:t>        Not suitable for milling of soft, tacky and fibrous materials.</a:t>
            </a:r>
          </a:p>
          <a:p>
            <a:pPr>
              <a:buNone/>
            </a:pPr>
            <a:endParaRPr lang="en-US" dirty="0" smtClean="0">
              <a:solidFill>
                <a:schemeClr val="accent3"/>
              </a:solidFill>
              <a:latin typeface="Times New Roman" pitchFamily="18" charset="0"/>
              <a:cs typeface="Times New Roman" pitchFamily="18" charset="0"/>
            </a:endParaRPr>
          </a:p>
          <a:p>
            <a:pPr>
              <a:buNone/>
            </a:pPr>
            <a:endParaRPr lang="en-US" sz="2400" dirty="0"/>
          </a:p>
        </p:txBody>
      </p:sp>
      <p:sp>
        <p:nvSpPr>
          <p:cNvPr id="3" name="Slide Number Placeholder 2"/>
          <p:cNvSpPr>
            <a:spLocks noGrp="1"/>
          </p:cNvSpPr>
          <p:nvPr>
            <p:ph type="sldNum" sz="quarter" idx="12"/>
          </p:nvPr>
        </p:nvSpPr>
        <p:spPr/>
        <p:txBody>
          <a:bodyPr/>
          <a:lstStyle/>
          <a:p>
            <a:fld id="{B34B74CF-F851-491E-ADD7-7F7AC9C857DB}" type="slidenum">
              <a:rPr lang="en-US" sz="1400" smtClean="0">
                <a:solidFill>
                  <a:schemeClr val="bg1"/>
                </a:solidFill>
              </a:rPr>
              <a:pPr/>
              <a:t>16</a:t>
            </a:fld>
            <a:endParaRPr lang="en-US" dirty="0">
              <a:solidFill>
                <a:schemeClr val="bg1"/>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834" y="216932"/>
            <a:ext cx="9128166" cy="762000"/>
          </a:xfrm>
        </p:spPr>
        <p:style>
          <a:lnRef idx="1">
            <a:schemeClr val="accent1"/>
          </a:lnRef>
          <a:fillRef idx="2">
            <a:schemeClr val="accent1"/>
          </a:fillRef>
          <a:effectRef idx="1">
            <a:schemeClr val="accent1"/>
          </a:effectRef>
          <a:fontRef idx="minor">
            <a:schemeClr val="dk1"/>
          </a:fontRef>
        </p:style>
        <p:txBody>
          <a:bodyPr>
            <a:normAutofit/>
          </a:bodyPr>
          <a:lstStyle/>
          <a:p>
            <a:pPr algn="ctr"/>
            <a:r>
              <a:rPr lang="en-US" sz="3600" b="1" dirty="0" smtClean="0">
                <a:latin typeface="Times New Roman" pitchFamily="18" charset="0"/>
                <a:cs typeface="Times New Roman" pitchFamily="18" charset="0"/>
              </a:rPr>
              <a:t>COLLOID MILL</a:t>
            </a:r>
            <a:endParaRPr lang="en-US" sz="3600" b="1" dirty="0">
              <a:latin typeface="Times New Roman" pitchFamily="18" charset="0"/>
              <a:cs typeface="Times New Roman" pitchFamily="18" charset="0"/>
            </a:endParaRPr>
          </a:p>
        </p:txBody>
      </p:sp>
      <p:sp>
        <p:nvSpPr>
          <p:cNvPr id="2" name="Content Placeholder 1"/>
          <p:cNvSpPr>
            <a:spLocks noGrp="1"/>
          </p:cNvSpPr>
          <p:nvPr>
            <p:ph idx="1"/>
          </p:nvPr>
        </p:nvSpPr>
        <p:spPr>
          <a:xfrm>
            <a:off x="15834" y="1219200"/>
            <a:ext cx="8686800" cy="6172200"/>
          </a:xfrm>
        </p:spPr>
        <p:txBody>
          <a:bodyPr/>
          <a:lstStyle/>
          <a:p>
            <a:pPr>
              <a:buNone/>
            </a:pPr>
            <a:r>
              <a:rPr lang="en-US" b="1" dirty="0" smtClean="0">
                <a:solidFill>
                  <a:srgbClr val="FF0000"/>
                </a:solidFill>
                <a:latin typeface="Times New Roman" pitchFamily="18" charset="0"/>
                <a:cs typeface="Times New Roman" pitchFamily="18" charset="0"/>
              </a:rPr>
              <a:t>Principle:</a:t>
            </a:r>
          </a:p>
          <a:p>
            <a:pPr algn="just">
              <a:buNone/>
            </a:pPr>
            <a:r>
              <a:rPr lang="en-US" sz="2400" dirty="0" smtClean="0">
                <a:latin typeface="Times New Roman" pitchFamily="18" charset="0"/>
                <a:cs typeface="Times New Roman" pitchFamily="18" charset="0"/>
              </a:rPr>
              <a:t>   Colloid mill consist of 2 steel disc having very small clearance between them. One disc is rotating, while the other one is stationary.</a:t>
            </a:r>
          </a:p>
          <a:p>
            <a:pPr>
              <a:buNone/>
            </a:pPr>
            <a:endParaRPr lang="en-US" dirty="0" smtClean="0">
              <a:solidFill>
                <a:schemeClr val="accent3"/>
              </a:solidFill>
              <a:latin typeface="Times New Roman" pitchFamily="18" charset="0"/>
              <a:cs typeface="Times New Roman" pitchFamily="18" charset="0"/>
            </a:endParaRPr>
          </a:p>
          <a:p>
            <a:pPr>
              <a:buNone/>
            </a:pPr>
            <a:endParaRPr lang="en-US" dirty="0" smtClean="0">
              <a:solidFill>
                <a:schemeClr val="accent3"/>
              </a:solidFill>
              <a:latin typeface="Times New Roman" pitchFamily="18" charset="0"/>
              <a:cs typeface="Times New Roman" pitchFamily="18" charset="0"/>
            </a:endParaRPr>
          </a:p>
          <a:p>
            <a:pPr>
              <a:buNone/>
            </a:pPr>
            <a:endParaRPr lang="en-US" dirty="0" smtClean="0">
              <a:solidFill>
                <a:schemeClr val="accent3"/>
              </a:solidFill>
              <a:latin typeface="Times New Roman" pitchFamily="18" charset="0"/>
              <a:cs typeface="Times New Roman" pitchFamily="18" charset="0"/>
            </a:endParaRPr>
          </a:p>
          <a:p>
            <a:pPr>
              <a:buNone/>
            </a:pPr>
            <a:endParaRPr lang="en-US" dirty="0" smtClean="0">
              <a:solidFill>
                <a:schemeClr val="accent3"/>
              </a:solidFill>
              <a:latin typeface="Times New Roman" pitchFamily="18" charset="0"/>
              <a:cs typeface="Times New Roman" pitchFamily="18" charset="0"/>
            </a:endParaRPr>
          </a:p>
          <a:p>
            <a:pPr>
              <a:buNone/>
            </a:pPr>
            <a:endParaRPr lang="en-US" dirty="0" smtClean="0">
              <a:solidFill>
                <a:schemeClr val="accent3"/>
              </a:solidFill>
              <a:latin typeface="Times New Roman" pitchFamily="18" charset="0"/>
              <a:cs typeface="Times New Roman" pitchFamily="18" charset="0"/>
            </a:endParaRPr>
          </a:p>
          <a:p>
            <a:pPr>
              <a:buNone/>
            </a:pPr>
            <a:endParaRPr lang="en-US" dirty="0"/>
          </a:p>
        </p:txBody>
      </p:sp>
      <p:sp>
        <p:nvSpPr>
          <p:cNvPr id="6" name="Slide Number Placeholder 5"/>
          <p:cNvSpPr>
            <a:spLocks noGrp="1"/>
          </p:cNvSpPr>
          <p:nvPr>
            <p:ph type="sldNum" sz="quarter" idx="12"/>
          </p:nvPr>
        </p:nvSpPr>
        <p:spPr/>
        <p:txBody>
          <a:bodyPr/>
          <a:lstStyle/>
          <a:p>
            <a:fld id="{B34B74CF-F851-491E-ADD7-7F7AC9C857DB}" type="slidenum">
              <a:rPr lang="en-US" sz="1400" smtClean="0">
                <a:solidFill>
                  <a:schemeClr val="bg1"/>
                </a:solidFill>
              </a:rPr>
              <a:pPr/>
              <a:t>17</a:t>
            </a:fld>
            <a:endParaRPr lang="en-US" sz="1400" dirty="0">
              <a:solidFill>
                <a:schemeClr val="bg1"/>
              </a:solidFill>
            </a:endParaRPr>
          </a:p>
        </p:txBody>
      </p:sp>
      <p:sp>
        <p:nvSpPr>
          <p:cNvPr id="9" name="TextBox 8"/>
          <p:cNvSpPr txBox="1"/>
          <p:nvPr/>
        </p:nvSpPr>
        <p:spPr>
          <a:xfrm>
            <a:off x="3505200" y="6450568"/>
            <a:ext cx="3352800" cy="369332"/>
          </a:xfrm>
          <a:prstGeom prst="rect">
            <a:avLst/>
          </a:prstGeom>
          <a:noFill/>
        </p:spPr>
        <p:txBody>
          <a:bodyPr wrap="square" rtlCol="0">
            <a:spAutoFit/>
          </a:bodyPr>
          <a:lstStyle/>
          <a:p>
            <a:r>
              <a:rPr lang="en-US" b="1" dirty="0" smtClean="0">
                <a:solidFill>
                  <a:schemeClr val="bg1"/>
                </a:solidFill>
              </a:rPr>
              <a:t>Fig: Colloid Mill</a:t>
            </a:r>
            <a:endParaRPr lang="en-US" b="1" dirty="0">
              <a:solidFill>
                <a:schemeClr val="bg1"/>
              </a:solidFill>
            </a:endParaRPr>
          </a:p>
        </p:txBody>
      </p:sp>
      <p:pic>
        <p:nvPicPr>
          <p:cNvPr id="7" name="Picture 6" descr="https://encrypted-tbn3.gstatic.com/images?q=tbn:ANd9GcQbj9tBABSK_4nJpO0bAKVyhwwdbTJe7TLewu9nIbKZ9xUMtFVV"/>
          <p:cNvPicPr/>
          <p:nvPr/>
        </p:nvPicPr>
        <p:blipFill>
          <a:blip r:embed="rId2">
            <a:duotone>
              <a:prstClr val="black"/>
              <a:schemeClr val="accent4">
                <a:tint val="45000"/>
                <a:satMod val="400000"/>
              </a:schemeClr>
            </a:duotone>
          </a:blip>
          <a:srcRect/>
          <a:stretch>
            <a:fillRect/>
          </a:stretch>
        </p:blipFill>
        <p:spPr bwMode="auto">
          <a:xfrm>
            <a:off x="1616034" y="2558534"/>
            <a:ext cx="5486400" cy="3892034"/>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07818" y="381000"/>
            <a:ext cx="8915400" cy="6705600"/>
          </a:xfrm>
        </p:spPr>
        <p:txBody>
          <a:bodyPr>
            <a:normAutofit lnSpcReduction="10000"/>
          </a:bodyPr>
          <a:lstStyle/>
          <a:p>
            <a:pPr>
              <a:buNone/>
            </a:pPr>
            <a:r>
              <a:rPr lang="en-US" b="1" dirty="0" smtClean="0">
                <a:solidFill>
                  <a:srgbClr val="FF0000"/>
                </a:solidFill>
                <a:latin typeface="Times New Roman" pitchFamily="18" charset="0"/>
                <a:cs typeface="Times New Roman" pitchFamily="18" charset="0"/>
              </a:rPr>
              <a:t>Working:</a:t>
            </a:r>
          </a:p>
          <a:p>
            <a:pPr algn="just">
              <a:buNone/>
            </a:pPr>
            <a:r>
              <a:rPr lang="en-US" sz="2400" dirty="0" smtClean="0">
                <a:latin typeface="Times New Roman" pitchFamily="18" charset="0"/>
                <a:cs typeface="Times New Roman" pitchFamily="18" charset="0"/>
              </a:rPr>
              <a:t>   		Suspension and emulsion are placed in hopper. The solid are mixed with the liquid vehicle before introduce into colloid mill Rotor is moved 3000 to 20000 rpm. The dispersion  flow down and adher to the rotor.</a:t>
            </a:r>
          </a:p>
          <a:p>
            <a:pPr algn="just">
              <a:buNone/>
            </a:pPr>
            <a:endParaRPr lang="en-US" dirty="0" smtClean="0">
              <a:solidFill>
                <a:schemeClr val="accent3"/>
              </a:solidFill>
              <a:latin typeface="Times New Roman" pitchFamily="18" charset="0"/>
              <a:cs typeface="Times New Roman" pitchFamily="18" charset="0"/>
            </a:endParaRPr>
          </a:p>
          <a:p>
            <a:pPr algn="just">
              <a:buNone/>
            </a:pPr>
            <a:r>
              <a:rPr lang="en-US" b="1" dirty="0" smtClean="0">
                <a:solidFill>
                  <a:srgbClr val="FF0000"/>
                </a:solidFill>
                <a:latin typeface="Times New Roman" pitchFamily="18" charset="0"/>
                <a:cs typeface="Times New Roman" pitchFamily="18" charset="0"/>
              </a:rPr>
              <a:t>Uses:</a:t>
            </a:r>
            <a:endParaRPr lang="en-US" sz="2400" b="1" dirty="0" smtClean="0">
              <a:solidFill>
                <a:srgbClr val="FF0000"/>
              </a:solidFill>
              <a:latin typeface="Times New Roman" pitchFamily="18" charset="0"/>
              <a:cs typeface="Times New Roman" pitchFamily="18" charset="0"/>
            </a:endParaRPr>
          </a:p>
          <a:p>
            <a:pPr algn="just">
              <a:buNone/>
            </a:pPr>
            <a:r>
              <a:rPr lang="en-US" sz="2400" dirty="0" smtClean="0">
                <a:solidFill>
                  <a:schemeClr val="accent3"/>
                </a:solidFill>
                <a:latin typeface="Times New Roman" pitchFamily="18" charset="0"/>
                <a:cs typeface="Times New Roman" pitchFamily="18" charset="0"/>
              </a:rPr>
              <a:t>		</a:t>
            </a:r>
            <a:r>
              <a:rPr lang="en-US" sz="2400" dirty="0" smtClean="0">
                <a:latin typeface="Times New Roman" pitchFamily="18" charset="0"/>
                <a:cs typeface="Times New Roman" pitchFamily="18" charset="0"/>
              </a:rPr>
              <a:t>Colloidal dispersion, suspension, emulsion, and ointment. </a:t>
            </a:r>
          </a:p>
          <a:p>
            <a:pPr algn="just">
              <a:buNone/>
            </a:pPr>
            <a:endParaRPr lang="en-US" sz="2400" dirty="0" smtClean="0">
              <a:latin typeface="Times New Roman" pitchFamily="18" charset="0"/>
              <a:cs typeface="Times New Roman" pitchFamily="18" charset="0"/>
            </a:endParaRPr>
          </a:p>
          <a:p>
            <a:pPr algn="just">
              <a:buNone/>
            </a:pPr>
            <a:r>
              <a:rPr lang="en-US" b="1" dirty="0" smtClean="0">
                <a:solidFill>
                  <a:srgbClr val="FF0000"/>
                </a:solidFill>
                <a:latin typeface="Times New Roman" pitchFamily="18" charset="0"/>
                <a:cs typeface="Times New Roman" pitchFamily="18" charset="0"/>
              </a:rPr>
              <a:t>Advantage:</a:t>
            </a:r>
          </a:p>
          <a:p>
            <a:pPr algn="just">
              <a:buNone/>
            </a:pPr>
            <a:r>
              <a:rPr lang="en-US" dirty="0" smtClean="0">
                <a:solidFill>
                  <a:schemeClr val="accent3"/>
                </a:solidFill>
                <a:latin typeface="Times New Roman" pitchFamily="18" charset="0"/>
                <a:cs typeface="Times New Roman" pitchFamily="18" charset="0"/>
              </a:rPr>
              <a:t>		</a:t>
            </a:r>
            <a:r>
              <a:rPr lang="en-US" sz="2400" dirty="0" smtClean="0">
                <a:latin typeface="Times New Roman" pitchFamily="18" charset="0"/>
                <a:cs typeface="Times New Roman" pitchFamily="18" charset="0"/>
              </a:rPr>
              <a:t>Production of sterile product. </a:t>
            </a:r>
          </a:p>
          <a:p>
            <a:pPr algn="just">
              <a:buNone/>
            </a:pPr>
            <a:endParaRPr lang="en-US" dirty="0" smtClean="0">
              <a:solidFill>
                <a:schemeClr val="accent3"/>
              </a:solidFill>
              <a:latin typeface="Times New Roman" pitchFamily="18" charset="0"/>
              <a:cs typeface="Times New Roman" pitchFamily="18" charset="0"/>
            </a:endParaRPr>
          </a:p>
          <a:p>
            <a:pPr algn="just">
              <a:buNone/>
            </a:pPr>
            <a:r>
              <a:rPr lang="en-US" b="1" dirty="0" smtClean="0">
                <a:solidFill>
                  <a:srgbClr val="FF0000"/>
                </a:solidFill>
                <a:latin typeface="Times New Roman" pitchFamily="18" charset="0"/>
                <a:cs typeface="Times New Roman" pitchFamily="18" charset="0"/>
              </a:rPr>
              <a:t>Disadvantage:</a:t>
            </a:r>
          </a:p>
          <a:p>
            <a:pPr algn="just">
              <a:buNone/>
            </a:pPr>
            <a:r>
              <a:rPr lang="en-US" sz="2400" dirty="0" smtClean="0">
                <a:solidFill>
                  <a:schemeClr val="accent3"/>
                </a:solidFill>
                <a:latin typeface="Times New Roman" pitchFamily="18" charset="0"/>
                <a:cs typeface="Times New Roman" pitchFamily="18" charset="0"/>
              </a:rPr>
              <a:t>		</a:t>
            </a:r>
            <a:r>
              <a:rPr lang="en-US" sz="2400" dirty="0" smtClean="0">
                <a:latin typeface="Times New Roman" pitchFamily="18" charset="0"/>
                <a:cs typeface="Times New Roman" pitchFamily="18" charset="0"/>
              </a:rPr>
              <a:t>Not useful to dry milling.</a:t>
            </a:r>
          </a:p>
          <a:p>
            <a:pPr algn="just">
              <a:buNone/>
            </a:pPr>
            <a:r>
              <a:rPr lang="en-US" sz="2400" dirty="0" smtClean="0">
                <a:solidFill>
                  <a:schemeClr val="accent3"/>
                </a:solidFill>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pPr algn="just">
              <a:buNone/>
            </a:pPr>
            <a:endParaRPr lang="en-US" sz="2400" dirty="0" smtClean="0">
              <a:latin typeface="Times New Roman" pitchFamily="18" charset="0"/>
              <a:cs typeface="Times New Roman" pitchFamily="18" charset="0"/>
            </a:endParaRPr>
          </a:p>
          <a:p>
            <a:pPr algn="just">
              <a:buNone/>
            </a:pPr>
            <a:r>
              <a:rPr lang="en-US" dirty="0" smtClean="0">
                <a:solidFill>
                  <a:schemeClr val="accent3"/>
                </a:solidFill>
                <a:latin typeface="Times New Roman" pitchFamily="18" charset="0"/>
                <a:cs typeface="Times New Roman" pitchFamily="18" charset="0"/>
              </a:rPr>
              <a:t>		</a:t>
            </a:r>
            <a:endParaRPr lang="en-US" dirty="0" smtClean="0">
              <a:latin typeface="Times New Roman" pitchFamily="18" charset="0"/>
              <a:cs typeface="Times New Roman" pitchFamily="18" charset="0"/>
            </a:endParaRPr>
          </a:p>
        </p:txBody>
      </p:sp>
      <p:sp>
        <p:nvSpPr>
          <p:cNvPr id="3" name="Slide Number Placeholder 2"/>
          <p:cNvSpPr>
            <a:spLocks noGrp="1"/>
          </p:cNvSpPr>
          <p:nvPr>
            <p:ph type="sldNum" sz="quarter" idx="12"/>
          </p:nvPr>
        </p:nvSpPr>
        <p:spPr/>
        <p:txBody>
          <a:bodyPr/>
          <a:lstStyle/>
          <a:p>
            <a:fld id="{B34B74CF-F851-491E-ADD7-7F7AC9C857DB}" type="slidenum">
              <a:rPr lang="en-US" sz="1400" smtClean="0">
                <a:solidFill>
                  <a:schemeClr val="bg1"/>
                </a:solidFill>
              </a:rPr>
              <a:pPr/>
              <a:t>18</a:t>
            </a:fld>
            <a:endParaRPr lang="en-US" sz="1400" dirty="0">
              <a:solidFill>
                <a:schemeClr val="bg1"/>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365127"/>
            <a:ext cx="9144000" cy="671510"/>
          </a:xfrm>
        </p:spPr>
        <p:style>
          <a:lnRef idx="1">
            <a:schemeClr val="accent4"/>
          </a:lnRef>
          <a:fillRef idx="2">
            <a:schemeClr val="accent4"/>
          </a:fillRef>
          <a:effectRef idx="1">
            <a:schemeClr val="accent4"/>
          </a:effectRef>
          <a:fontRef idx="minor">
            <a:schemeClr val="dk1"/>
          </a:fontRef>
        </p:style>
        <p:txBody>
          <a:bodyPr>
            <a:normAutofit/>
          </a:bodyPr>
          <a:lstStyle/>
          <a:p>
            <a:pPr algn="ctr"/>
            <a:r>
              <a:rPr lang="en-US" sz="3600" b="1" dirty="0" smtClean="0">
                <a:latin typeface="Times New Roman" pitchFamily="18" charset="0"/>
                <a:cs typeface="Times New Roman" pitchFamily="18" charset="0"/>
              </a:rPr>
              <a:t>EDGE RUNNER MILL</a:t>
            </a:r>
            <a:endParaRPr lang="en-US" sz="3600" b="1" dirty="0">
              <a:latin typeface="Times New Roman" pitchFamily="18" charset="0"/>
              <a:cs typeface="Times New Roman" pitchFamily="18" charset="0"/>
            </a:endParaRPr>
          </a:p>
        </p:txBody>
      </p:sp>
      <p:sp>
        <p:nvSpPr>
          <p:cNvPr id="2" name="Content Placeholder 1"/>
          <p:cNvSpPr>
            <a:spLocks noGrp="1"/>
          </p:cNvSpPr>
          <p:nvPr>
            <p:ph idx="1"/>
          </p:nvPr>
        </p:nvSpPr>
        <p:spPr>
          <a:xfrm>
            <a:off x="457200" y="1103847"/>
            <a:ext cx="8229600" cy="4525963"/>
          </a:xfrm>
        </p:spPr>
        <p:txBody>
          <a:bodyPr/>
          <a:lstStyle/>
          <a:p>
            <a:pPr>
              <a:buNone/>
            </a:pPr>
            <a:r>
              <a:rPr lang="en-US" b="1" dirty="0" smtClean="0">
                <a:solidFill>
                  <a:srgbClr val="FF0000"/>
                </a:solidFill>
                <a:latin typeface="Times New Roman" pitchFamily="18" charset="0"/>
                <a:cs typeface="Times New Roman" pitchFamily="18" charset="0"/>
              </a:rPr>
              <a:t>Principle</a:t>
            </a:r>
          </a:p>
          <a:p>
            <a:pPr>
              <a:buNone/>
            </a:pPr>
            <a:r>
              <a:rPr lang="en-US" dirty="0" smtClean="0">
                <a:solidFill>
                  <a:schemeClr val="accent3"/>
                </a:solidFill>
                <a:latin typeface="Times New Roman" pitchFamily="18" charset="0"/>
                <a:cs typeface="Times New Roman" pitchFamily="18" charset="0"/>
              </a:rPr>
              <a:t>              </a:t>
            </a:r>
            <a:r>
              <a:rPr lang="en-US" sz="2400" dirty="0" smtClean="0">
                <a:latin typeface="Times New Roman" pitchFamily="18" charset="0"/>
                <a:cs typeface="Times New Roman" pitchFamily="18" charset="0"/>
              </a:rPr>
              <a:t>The size reduction is done by crushing due to heavy weight of stone.  </a:t>
            </a:r>
          </a:p>
          <a:p>
            <a:pPr>
              <a:buNone/>
            </a:pPr>
            <a:endParaRPr lang="en-US" dirty="0" smtClean="0"/>
          </a:p>
          <a:p>
            <a:endParaRPr lang="en-US" dirty="0"/>
          </a:p>
        </p:txBody>
      </p:sp>
      <p:sp>
        <p:nvSpPr>
          <p:cNvPr id="6" name="Slide Number Placeholder 5"/>
          <p:cNvSpPr>
            <a:spLocks noGrp="1"/>
          </p:cNvSpPr>
          <p:nvPr>
            <p:ph type="sldNum" sz="quarter" idx="12"/>
          </p:nvPr>
        </p:nvSpPr>
        <p:spPr>
          <a:xfrm>
            <a:off x="6477000" y="6350413"/>
            <a:ext cx="2057400" cy="365125"/>
          </a:xfrm>
        </p:spPr>
        <p:txBody>
          <a:bodyPr/>
          <a:lstStyle/>
          <a:p>
            <a:fld id="{B34B74CF-F851-491E-ADD7-7F7AC9C857DB}" type="slidenum">
              <a:rPr lang="en-US" sz="1400" smtClean="0">
                <a:solidFill>
                  <a:schemeClr val="bg1"/>
                </a:solidFill>
              </a:rPr>
              <a:pPr/>
              <a:t>19</a:t>
            </a:fld>
            <a:endParaRPr lang="en-US" sz="1400" dirty="0">
              <a:solidFill>
                <a:schemeClr val="bg1"/>
              </a:solidFill>
            </a:endParaRPr>
          </a:p>
        </p:txBody>
      </p:sp>
      <p:pic>
        <p:nvPicPr>
          <p:cNvPr id="4" name="Picture 2" descr="http://www.let.rug.nl/polders/images/wm31.gif"/>
          <p:cNvPicPr>
            <a:picLocks noChangeAspect="1" noChangeArrowheads="1"/>
          </p:cNvPicPr>
          <p:nvPr/>
        </p:nvPicPr>
        <p:blipFill>
          <a:blip r:embed="rId2">
            <a:duotone>
              <a:prstClr val="black"/>
              <a:schemeClr val="accent5">
                <a:tint val="45000"/>
                <a:satMod val="400000"/>
              </a:schemeClr>
            </a:duotone>
          </a:blip>
          <a:srcRect/>
          <a:stretch>
            <a:fillRect/>
          </a:stretch>
        </p:blipFill>
        <p:spPr bwMode="auto">
          <a:xfrm>
            <a:off x="838200" y="2438400"/>
            <a:ext cx="6934200" cy="3912013"/>
          </a:xfrm>
          <a:prstGeom prst="rect">
            <a:avLst/>
          </a:prstGeom>
          <a:noFill/>
        </p:spPr>
      </p:pic>
      <p:sp>
        <p:nvSpPr>
          <p:cNvPr id="5" name="TextBox 4"/>
          <p:cNvSpPr txBox="1"/>
          <p:nvPr/>
        </p:nvSpPr>
        <p:spPr>
          <a:xfrm>
            <a:off x="2971800" y="6417623"/>
            <a:ext cx="2819400" cy="369332"/>
          </a:xfrm>
          <a:prstGeom prst="rect">
            <a:avLst/>
          </a:prstGeom>
          <a:noFill/>
        </p:spPr>
        <p:txBody>
          <a:bodyPr wrap="square" rtlCol="0">
            <a:spAutoFit/>
          </a:bodyPr>
          <a:lstStyle/>
          <a:p>
            <a:r>
              <a:rPr lang="en-US" b="1" dirty="0" smtClean="0">
                <a:solidFill>
                  <a:schemeClr val="bg1"/>
                </a:solidFill>
              </a:rPr>
              <a:t>Fig : Edge runner mill</a:t>
            </a:r>
            <a:endParaRPr lang="en-US" b="1" dirty="0">
              <a:solidFill>
                <a:schemeClr val="bg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365127"/>
            <a:ext cx="9144000" cy="777874"/>
          </a:xfrm>
          <a:solidFill>
            <a:srgbClr val="92D05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prst="divot"/>
          </a:sp3d>
        </p:spPr>
        <p:style>
          <a:lnRef idx="1">
            <a:schemeClr val="accent1"/>
          </a:lnRef>
          <a:fillRef idx="2">
            <a:schemeClr val="accent1"/>
          </a:fillRef>
          <a:effectRef idx="1">
            <a:schemeClr val="accent1"/>
          </a:effectRef>
          <a:fontRef idx="minor">
            <a:schemeClr val="dk1"/>
          </a:fontRef>
        </p:style>
        <p:txBody>
          <a:bodyPr/>
          <a:lstStyle/>
          <a:p>
            <a:pPr algn="ctr"/>
            <a:r>
              <a:rPr lang="en-US" sz="3600" b="1" dirty="0" smtClean="0">
                <a:solidFill>
                  <a:srgbClr val="FF0000"/>
                </a:solidFill>
                <a:latin typeface="Times New Roman" pitchFamily="18" charset="0"/>
                <a:cs typeface="Times New Roman" pitchFamily="18" charset="0"/>
              </a:rPr>
              <a:t>CONTENTS</a:t>
            </a:r>
            <a:endParaRPr lang="en-US" sz="3600" b="1" dirty="0">
              <a:solidFill>
                <a:srgbClr val="FF0000"/>
              </a:solidFill>
              <a:latin typeface="Times New Roman" pitchFamily="18" charset="0"/>
              <a:cs typeface="Times New Roman" pitchFamily="18" charset="0"/>
            </a:endParaRPr>
          </a:p>
        </p:txBody>
      </p:sp>
      <p:sp>
        <p:nvSpPr>
          <p:cNvPr id="2" name="Content Placeholder 1"/>
          <p:cNvSpPr>
            <a:spLocks noGrp="1"/>
          </p:cNvSpPr>
          <p:nvPr>
            <p:ph idx="1"/>
          </p:nvPr>
        </p:nvSpPr>
        <p:spPr>
          <a:xfrm>
            <a:off x="0" y="1295400"/>
            <a:ext cx="9144000" cy="4953000"/>
          </a:xfr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prst="artDeco"/>
          </a:sp3d>
        </p:spPr>
        <p:style>
          <a:lnRef idx="1">
            <a:schemeClr val="accent4"/>
          </a:lnRef>
          <a:fillRef idx="2">
            <a:schemeClr val="accent4"/>
          </a:fillRef>
          <a:effectRef idx="1">
            <a:schemeClr val="accent4"/>
          </a:effectRef>
          <a:fontRef idx="minor">
            <a:schemeClr val="dk1"/>
          </a:fontRef>
        </p:style>
        <p:txBody>
          <a:bodyPr>
            <a:normAutofit fontScale="92500" lnSpcReduction="20000"/>
          </a:bodyPr>
          <a:lstStyle/>
          <a:p>
            <a:endParaRPr lang="en-US" sz="3000" dirty="0" smtClean="0">
              <a:latin typeface="Times New Roman" pitchFamily="18" charset="0"/>
              <a:cs typeface="Times New Roman" pitchFamily="18" charset="0"/>
            </a:endParaRPr>
          </a:p>
          <a:p>
            <a:pPr>
              <a:buFont typeface="Wingdings" panose="05000000000000000000" pitchFamily="2" charset="2"/>
              <a:buChar char="q"/>
            </a:pPr>
            <a:r>
              <a:rPr lang="en-US" sz="1800" b="1" dirty="0" smtClean="0">
                <a:latin typeface="Times New Roman" pitchFamily="18" charset="0"/>
                <a:cs typeface="Times New Roman" pitchFamily="18" charset="0"/>
              </a:rPr>
              <a:t> </a:t>
            </a:r>
            <a:r>
              <a:rPr lang="en-US" sz="1800" b="1" dirty="0" smtClean="0">
                <a:solidFill>
                  <a:srgbClr val="FF0000"/>
                </a:solidFill>
                <a:latin typeface="Times New Roman" pitchFamily="18" charset="0"/>
                <a:cs typeface="Times New Roman" pitchFamily="18" charset="0"/>
              </a:rPr>
              <a:t>INTRODUCTION</a:t>
            </a:r>
          </a:p>
          <a:p>
            <a:pPr marL="0" indent="0">
              <a:buNone/>
            </a:pPr>
            <a:endParaRPr lang="en-US" sz="1800" b="1" dirty="0" smtClean="0">
              <a:solidFill>
                <a:srgbClr val="FF0000"/>
              </a:solidFill>
              <a:latin typeface="Times New Roman" pitchFamily="18" charset="0"/>
              <a:cs typeface="Times New Roman" pitchFamily="18" charset="0"/>
            </a:endParaRPr>
          </a:p>
          <a:p>
            <a:pPr>
              <a:buFont typeface="Wingdings" panose="05000000000000000000" pitchFamily="2" charset="2"/>
              <a:buChar char="q"/>
            </a:pPr>
            <a:r>
              <a:rPr lang="en-US" sz="1800" b="1" dirty="0" smtClean="0">
                <a:solidFill>
                  <a:srgbClr val="FF0000"/>
                </a:solidFill>
                <a:latin typeface="Times New Roman" pitchFamily="18" charset="0"/>
                <a:cs typeface="Times New Roman" pitchFamily="18" charset="0"/>
              </a:rPr>
              <a:t> CLASSIFICATION</a:t>
            </a:r>
          </a:p>
          <a:p>
            <a:pPr marL="0" indent="0">
              <a:buNone/>
            </a:pPr>
            <a:endParaRPr lang="en-US" sz="1800" b="1" dirty="0" smtClean="0">
              <a:solidFill>
                <a:srgbClr val="FF0000"/>
              </a:solidFill>
              <a:latin typeface="Times New Roman" pitchFamily="18" charset="0"/>
              <a:cs typeface="Times New Roman" pitchFamily="18" charset="0"/>
            </a:endParaRPr>
          </a:p>
          <a:p>
            <a:pPr>
              <a:buFont typeface="Wingdings" panose="05000000000000000000" pitchFamily="2" charset="2"/>
              <a:buChar char="q"/>
            </a:pPr>
            <a:r>
              <a:rPr lang="en-US" sz="1800" b="1" dirty="0" smtClean="0">
                <a:solidFill>
                  <a:srgbClr val="FF0000"/>
                </a:solidFill>
                <a:latin typeface="Times New Roman" pitchFamily="18" charset="0"/>
                <a:cs typeface="Times New Roman" pitchFamily="18" charset="0"/>
              </a:rPr>
              <a:t> TECHNIQUES</a:t>
            </a:r>
          </a:p>
          <a:p>
            <a:pPr marL="624078" indent="-514350">
              <a:buFont typeface="Wingdings" panose="05000000000000000000" pitchFamily="2" charset="2"/>
              <a:buChar char="§"/>
            </a:pPr>
            <a:r>
              <a:rPr lang="en-US" sz="1800" dirty="0" smtClean="0">
                <a:solidFill>
                  <a:schemeClr val="tx1"/>
                </a:solidFill>
                <a:latin typeface="Times New Roman" pitchFamily="18" charset="0"/>
                <a:cs typeface="Times New Roman" pitchFamily="18" charset="0"/>
              </a:rPr>
              <a:t>ROTARY CUTTER MILL</a:t>
            </a:r>
          </a:p>
          <a:p>
            <a:pPr marL="624078" indent="-514350">
              <a:buFont typeface="Wingdings" panose="05000000000000000000" pitchFamily="2" charset="2"/>
              <a:buChar char="§"/>
            </a:pPr>
            <a:r>
              <a:rPr lang="en-US" sz="1800" dirty="0" smtClean="0">
                <a:solidFill>
                  <a:schemeClr val="tx1"/>
                </a:solidFill>
                <a:latin typeface="Times New Roman" pitchFamily="18" charset="0"/>
                <a:cs typeface="Times New Roman" pitchFamily="18" charset="0"/>
              </a:rPr>
              <a:t>MORTAR AND PESTLE </a:t>
            </a:r>
          </a:p>
          <a:p>
            <a:pPr marL="624078" indent="-514350">
              <a:buFont typeface="Wingdings" panose="05000000000000000000" pitchFamily="2" charset="2"/>
              <a:buChar char="§"/>
            </a:pPr>
            <a:r>
              <a:rPr lang="en-US" sz="1800" dirty="0" smtClean="0">
                <a:solidFill>
                  <a:schemeClr val="tx1"/>
                </a:solidFill>
                <a:latin typeface="Times New Roman" pitchFamily="18" charset="0"/>
                <a:cs typeface="Times New Roman" pitchFamily="18" charset="0"/>
              </a:rPr>
              <a:t>FLUID ENERGY MILL</a:t>
            </a:r>
          </a:p>
          <a:p>
            <a:pPr marL="624078" indent="-514350">
              <a:buFont typeface="Wingdings" panose="05000000000000000000" pitchFamily="2" charset="2"/>
              <a:buChar char="§"/>
            </a:pPr>
            <a:r>
              <a:rPr lang="en-US" sz="1800" dirty="0" smtClean="0">
                <a:solidFill>
                  <a:schemeClr val="tx1"/>
                </a:solidFill>
                <a:latin typeface="Times New Roman" pitchFamily="18" charset="0"/>
                <a:cs typeface="Times New Roman" pitchFamily="18" charset="0"/>
              </a:rPr>
              <a:t>COLLOID MILL</a:t>
            </a:r>
          </a:p>
          <a:p>
            <a:pPr marL="624078" indent="-514350">
              <a:buFont typeface="Wingdings" panose="05000000000000000000" pitchFamily="2" charset="2"/>
              <a:buChar char="§"/>
            </a:pPr>
            <a:r>
              <a:rPr lang="en-US" sz="1800" dirty="0" smtClean="0">
                <a:solidFill>
                  <a:schemeClr val="tx1"/>
                </a:solidFill>
                <a:latin typeface="Times New Roman" pitchFamily="18" charset="0"/>
                <a:cs typeface="Times New Roman" pitchFamily="18" charset="0"/>
              </a:rPr>
              <a:t>EDGE RUNNER MILL</a:t>
            </a:r>
          </a:p>
          <a:p>
            <a:pPr marL="624078" indent="-514350">
              <a:buFont typeface="Wingdings" panose="05000000000000000000" pitchFamily="2" charset="2"/>
              <a:buChar char="§"/>
            </a:pPr>
            <a:r>
              <a:rPr lang="en-US" sz="1800" dirty="0" smtClean="0">
                <a:solidFill>
                  <a:schemeClr val="tx1"/>
                </a:solidFill>
                <a:latin typeface="Times New Roman" pitchFamily="18" charset="0"/>
                <a:cs typeface="Times New Roman" pitchFamily="18" charset="0"/>
              </a:rPr>
              <a:t>END RUNNER MILL</a:t>
            </a:r>
          </a:p>
          <a:p>
            <a:pPr marL="109728" indent="0">
              <a:buNone/>
            </a:pPr>
            <a:endParaRPr lang="en-US" sz="1800" dirty="0" smtClean="0">
              <a:solidFill>
                <a:srgbClr val="FF0000"/>
              </a:solidFill>
              <a:latin typeface="Times New Roman" pitchFamily="18" charset="0"/>
              <a:cs typeface="Times New Roman" pitchFamily="18" charset="0"/>
            </a:endParaRPr>
          </a:p>
          <a:p>
            <a:pPr>
              <a:buFont typeface="Wingdings" panose="05000000000000000000" pitchFamily="2" charset="2"/>
              <a:buChar char="q"/>
            </a:pPr>
            <a:r>
              <a:rPr lang="en-US" sz="1800" b="1" dirty="0" smtClean="0">
                <a:solidFill>
                  <a:srgbClr val="FF0000"/>
                </a:solidFill>
                <a:latin typeface="Times New Roman" pitchFamily="18" charset="0"/>
                <a:cs typeface="Times New Roman" pitchFamily="18" charset="0"/>
              </a:rPr>
              <a:t> APPLICATIONS</a:t>
            </a:r>
          </a:p>
          <a:p>
            <a:pPr marL="0" indent="0">
              <a:buNone/>
            </a:pPr>
            <a:endParaRPr lang="en-US" sz="1800" b="1" dirty="0" smtClean="0">
              <a:solidFill>
                <a:srgbClr val="FF0000"/>
              </a:solidFill>
              <a:latin typeface="Times New Roman" pitchFamily="18" charset="0"/>
              <a:cs typeface="Times New Roman" pitchFamily="18" charset="0"/>
            </a:endParaRPr>
          </a:p>
          <a:p>
            <a:pPr>
              <a:buFont typeface="Wingdings" panose="05000000000000000000" pitchFamily="2" charset="2"/>
              <a:buChar char="q"/>
            </a:pPr>
            <a:r>
              <a:rPr lang="en-US" sz="1800" b="1" dirty="0" smtClean="0">
                <a:solidFill>
                  <a:srgbClr val="FF0000"/>
                </a:solidFill>
                <a:latin typeface="Times New Roman" pitchFamily="18" charset="0"/>
                <a:cs typeface="Times New Roman" pitchFamily="18" charset="0"/>
              </a:rPr>
              <a:t> REFERENCES</a:t>
            </a:r>
          </a:p>
          <a:p>
            <a:pPr>
              <a:buFont typeface="Wingdings" panose="05000000000000000000" pitchFamily="2" charset="2"/>
              <a:buChar char="q"/>
            </a:pPr>
            <a:endParaRPr lang="en-US" dirty="0">
              <a:latin typeface="Times New Roman" pitchFamily="18" charset="0"/>
              <a:cs typeface="Times New Roman" pitchFamily="18" charset="0"/>
            </a:endParaRPr>
          </a:p>
          <a:p>
            <a:pPr>
              <a:buFont typeface="Wingdings" panose="05000000000000000000" pitchFamily="2" charset="2"/>
              <a:buChar char="q"/>
            </a:pPr>
            <a:endParaRPr lang="en-US" dirty="0" smtClean="0"/>
          </a:p>
        </p:txBody>
      </p:sp>
      <p:sp>
        <p:nvSpPr>
          <p:cNvPr id="4" name="Slide Number Placeholder 3"/>
          <p:cNvSpPr>
            <a:spLocks noGrp="1"/>
          </p:cNvSpPr>
          <p:nvPr>
            <p:ph type="sldNum" sz="quarter" idx="12"/>
          </p:nvPr>
        </p:nvSpPr>
        <p:spPr/>
        <p:txBody>
          <a:bodyPr/>
          <a:lstStyle/>
          <a:p>
            <a:fld id="{B34B74CF-F851-491E-ADD7-7F7AC9C857DB}" type="slidenum">
              <a:rPr lang="en-US" sz="1400" smtClean="0">
                <a:solidFill>
                  <a:schemeClr val="bg1"/>
                </a:solidFill>
              </a:rPr>
              <a:pPr/>
              <a:t>2</a:t>
            </a:fld>
            <a:endParaRPr lang="en-US" sz="1400" dirty="0">
              <a:solidFill>
                <a:schemeClr val="bg1"/>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381000"/>
            <a:ext cx="8229600" cy="5778691"/>
          </a:xfrm>
        </p:spPr>
        <p:txBody>
          <a:bodyPr>
            <a:normAutofit lnSpcReduction="10000"/>
          </a:bodyPr>
          <a:lstStyle/>
          <a:p>
            <a:pPr>
              <a:buNone/>
            </a:pPr>
            <a:r>
              <a:rPr lang="en-US" b="1" dirty="0" smtClean="0">
                <a:solidFill>
                  <a:srgbClr val="FF0000"/>
                </a:solidFill>
                <a:latin typeface="Times New Roman" pitchFamily="18" charset="0"/>
                <a:cs typeface="Times New Roman" pitchFamily="18" charset="0"/>
              </a:rPr>
              <a:t>Working: </a:t>
            </a:r>
          </a:p>
          <a:p>
            <a:pPr algn="just">
              <a:buNone/>
            </a:pPr>
            <a:r>
              <a:rPr lang="en-US" dirty="0" smtClean="0">
                <a:solidFill>
                  <a:schemeClr val="accent3"/>
                </a:solidFill>
                <a:latin typeface="Times New Roman" pitchFamily="18" charset="0"/>
                <a:cs typeface="Times New Roman" pitchFamily="18" charset="0"/>
              </a:rPr>
              <a:t>		   </a:t>
            </a:r>
            <a:r>
              <a:rPr lang="en-US" sz="2400" dirty="0" smtClean="0">
                <a:latin typeface="Times New Roman" pitchFamily="18" charset="0"/>
                <a:cs typeface="Times New Roman" pitchFamily="18" charset="0"/>
              </a:rPr>
              <a:t>Material to be ground is placed on the bed at the same time travel around the shallow stone bed so the size reduction is achieved by sharing as well as crushing.</a:t>
            </a:r>
          </a:p>
          <a:p>
            <a:pPr algn="just">
              <a:buNone/>
            </a:pPr>
            <a:endParaRPr lang="en-US" sz="2400" dirty="0" smtClean="0">
              <a:latin typeface="Times New Roman" pitchFamily="18" charset="0"/>
              <a:cs typeface="Times New Roman" pitchFamily="18" charset="0"/>
            </a:endParaRPr>
          </a:p>
          <a:p>
            <a:pPr algn="just">
              <a:buNone/>
            </a:pPr>
            <a:r>
              <a:rPr lang="en-US" b="1" dirty="0" smtClean="0">
                <a:solidFill>
                  <a:srgbClr val="FF0000"/>
                </a:solidFill>
                <a:latin typeface="Times New Roman" pitchFamily="18" charset="0"/>
                <a:cs typeface="Times New Roman" pitchFamily="18" charset="0"/>
              </a:rPr>
              <a:t>Uses:</a:t>
            </a:r>
          </a:p>
          <a:p>
            <a:pPr algn="just">
              <a:buNone/>
            </a:pPr>
            <a:r>
              <a:rPr lang="en-US" sz="2400" dirty="0" smtClean="0">
                <a:latin typeface="Times New Roman" pitchFamily="18" charset="0"/>
                <a:cs typeface="Times New Roman" pitchFamily="18" charset="0"/>
              </a:rPr>
              <a:t>               Grinding tough material to fine powder.</a:t>
            </a:r>
          </a:p>
          <a:p>
            <a:pPr algn="just">
              <a:buNone/>
            </a:pPr>
            <a:endParaRPr lang="en-US" sz="2400" dirty="0" smtClean="0">
              <a:latin typeface="Times New Roman" pitchFamily="18" charset="0"/>
              <a:cs typeface="Times New Roman" pitchFamily="18" charset="0"/>
            </a:endParaRPr>
          </a:p>
          <a:p>
            <a:pPr algn="just">
              <a:buNone/>
            </a:pPr>
            <a:r>
              <a:rPr lang="en-US" b="1" dirty="0" smtClean="0">
                <a:solidFill>
                  <a:srgbClr val="FF0000"/>
                </a:solidFill>
                <a:latin typeface="Times New Roman" pitchFamily="18" charset="0"/>
                <a:cs typeface="Times New Roman" pitchFamily="18" charset="0"/>
              </a:rPr>
              <a:t>Advantages:</a:t>
            </a:r>
          </a:p>
          <a:p>
            <a:pPr algn="just">
              <a:buNone/>
            </a:pPr>
            <a:r>
              <a:rPr lang="en-US" sz="2400" dirty="0" smtClean="0">
                <a:latin typeface="Times New Roman" pitchFamily="18" charset="0"/>
                <a:cs typeface="Times New Roman" pitchFamily="18" charset="0"/>
              </a:rPr>
              <a:t>               Does not require attention during operation.</a:t>
            </a:r>
          </a:p>
          <a:p>
            <a:pPr algn="just">
              <a:buNone/>
            </a:pPr>
            <a:endParaRPr lang="en-US" sz="2400" dirty="0" smtClean="0">
              <a:latin typeface="Times New Roman" pitchFamily="18" charset="0"/>
              <a:cs typeface="Times New Roman" pitchFamily="18" charset="0"/>
            </a:endParaRPr>
          </a:p>
          <a:p>
            <a:pPr algn="just">
              <a:buNone/>
            </a:pPr>
            <a:r>
              <a:rPr lang="en-US" b="1" dirty="0" smtClean="0">
                <a:solidFill>
                  <a:srgbClr val="FF0000"/>
                </a:solidFill>
                <a:latin typeface="Times New Roman" pitchFamily="18" charset="0"/>
                <a:cs typeface="Times New Roman" pitchFamily="18" charset="0"/>
              </a:rPr>
              <a:t>Disadvantages:</a:t>
            </a:r>
          </a:p>
          <a:p>
            <a:pPr algn="just">
              <a:buNone/>
            </a:pPr>
            <a:r>
              <a:rPr lang="en-US" sz="2400" dirty="0" smtClean="0">
                <a:latin typeface="Times New Roman" pitchFamily="18" charset="0"/>
                <a:cs typeface="Times New Roman" pitchFamily="18" charset="0"/>
              </a:rPr>
              <a:t>               More space than other mill, Contamination, Time consuming, Not use for sticky materials.</a:t>
            </a:r>
          </a:p>
          <a:p>
            <a:pPr algn="just">
              <a:buNone/>
            </a:pPr>
            <a:endParaRPr lang="en-US" dirty="0" smtClean="0">
              <a:solidFill>
                <a:schemeClr val="accent3"/>
              </a:solidFill>
              <a:latin typeface="Times New Roman" pitchFamily="18" charset="0"/>
              <a:cs typeface="Times New Roman" pitchFamily="18" charset="0"/>
            </a:endParaRPr>
          </a:p>
          <a:p>
            <a:pPr algn="just">
              <a:buNone/>
            </a:pPr>
            <a:r>
              <a:rPr lang="en-US" dirty="0" smtClean="0">
                <a:solidFill>
                  <a:schemeClr val="accent3"/>
                </a:solidFill>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pPr>
              <a:buNone/>
            </a:pPr>
            <a:endParaRPr lang="en-US" dirty="0" smtClean="0">
              <a:solidFill>
                <a:schemeClr val="accent3"/>
              </a:solidFill>
              <a:latin typeface="Times New Roman" pitchFamily="18" charset="0"/>
              <a:cs typeface="Times New Roman" pitchFamily="18" charset="0"/>
            </a:endParaRPr>
          </a:p>
          <a:p>
            <a:pPr>
              <a:buNone/>
            </a:pPr>
            <a:endParaRPr lang="en-US" dirty="0" smtClean="0">
              <a:solidFill>
                <a:schemeClr val="accent3"/>
              </a:solidFill>
              <a:latin typeface="Times New Roman" pitchFamily="18" charset="0"/>
              <a:cs typeface="Times New Roman" pitchFamily="18" charset="0"/>
            </a:endParaRPr>
          </a:p>
          <a:p>
            <a:pPr>
              <a:buNone/>
            </a:pPr>
            <a:endParaRPr lang="en-US" dirty="0" smtClean="0">
              <a:solidFill>
                <a:schemeClr val="accent3"/>
              </a:solidFill>
              <a:latin typeface="Times New Roman" pitchFamily="18" charset="0"/>
              <a:cs typeface="Times New Roman" pitchFamily="18" charset="0"/>
            </a:endParaRPr>
          </a:p>
          <a:p>
            <a:pPr>
              <a:buNone/>
            </a:pPr>
            <a:endParaRPr lang="en-US" dirty="0">
              <a:solidFill>
                <a:schemeClr val="accent3"/>
              </a:solidFill>
              <a:latin typeface="Times New Roman" pitchFamily="18" charset="0"/>
              <a:cs typeface="Times New Roman" pitchFamily="18" charset="0"/>
            </a:endParaRPr>
          </a:p>
        </p:txBody>
      </p:sp>
      <p:sp>
        <p:nvSpPr>
          <p:cNvPr id="3" name="Slide Number Placeholder 2"/>
          <p:cNvSpPr>
            <a:spLocks noGrp="1"/>
          </p:cNvSpPr>
          <p:nvPr>
            <p:ph type="sldNum" sz="quarter" idx="12"/>
          </p:nvPr>
        </p:nvSpPr>
        <p:spPr>
          <a:xfrm>
            <a:off x="6477000" y="6324600"/>
            <a:ext cx="2057400" cy="365125"/>
          </a:xfrm>
        </p:spPr>
        <p:txBody>
          <a:bodyPr/>
          <a:lstStyle/>
          <a:p>
            <a:fld id="{B34B74CF-F851-491E-ADD7-7F7AC9C857DB}" type="slidenum">
              <a:rPr lang="en-US" sz="1400" smtClean="0">
                <a:solidFill>
                  <a:schemeClr val="bg1"/>
                </a:solidFill>
              </a:rPr>
              <a:pPr/>
              <a:t>20</a:t>
            </a:fld>
            <a:endParaRPr lang="en-US" sz="1400" dirty="0">
              <a:solidFill>
                <a:schemeClr val="bg1"/>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979" y="272160"/>
            <a:ext cx="9142021" cy="696721"/>
          </a:xfrm>
        </p:spPr>
        <p:style>
          <a:lnRef idx="1">
            <a:schemeClr val="accent6"/>
          </a:lnRef>
          <a:fillRef idx="2">
            <a:schemeClr val="accent6"/>
          </a:fillRef>
          <a:effectRef idx="1">
            <a:schemeClr val="accent6"/>
          </a:effectRef>
          <a:fontRef idx="minor">
            <a:schemeClr val="dk1"/>
          </a:fontRef>
        </p:style>
        <p:txBody>
          <a:bodyPr/>
          <a:lstStyle/>
          <a:p>
            <a:pPr algn="ctr"/>
            <a:r>
              <a:rPr lang="en-US" sz="4400" b="1" dirty="0" smtClean="0">
                <a:latin typeface="Times New Roman" pitchFamily="18" charset="0"/>
                <a:cs typeface="Times New Roman" pitchFamily="18" charset="0"/>
              </a:rPr>
              <a:t>END RUNNER MILL</a:t>
            </a:r>
            <a:endParaRPr lang="en-US" b="1" dirty="0"/>
          </a:p>
        </p:txBody>
      </p:sp>
      <p:sp>
        <p:nvSpPr>
          <p:cNvPr id="2" name="Content Placeholder 1"/>
          <p:cNvSpPr>
            <a:spLocks noGrp="1"/>
          </p:cNvSpPr>
          <p:nvPr>
            <p:ph idx="1"/>
          </p:nvPr>
        </p:nvSpPr>
        <p:spPr>
          <a:xfrm>
            <a:off x="17813" y="1116204"/>
            <a:ext cx="9142021" cy="4995672"/>
          </a:xfrm>
        </p:spPr>
        <p:txBody>
          <a:bodyPr/>
          <a:lstStyle/>
          <a:p>
            <a:pPr>
              <a:buNone/>
            </a:pPr>
            <a:r>
              <a:rPr lang="en-US" b="1" dirty="0" smtClean="0">
                <a:solidFill>
                  <a:srgbClr val="FF0000"/>
                </a:solidFill>
                <a:latin typeface="Times New Roman" pitchFamily="18" charset="0"/>
                <a:cs typeface="Times New Roman" pitchFamily="18" charset="0"/>
              </a:rPr>
              <a:t>Principle:</a:t>
            </a:r>
          </a:p>
          <a:p>
            <a:pPr algn="just">
              <a:buNone/>
            </a:pPr>
            <a:r>
              <a:rPr lang="en-US" sz="2400" dirty="0" smtClean="0">
                <a:latin typeface="Times New Roman" pitchFamily="18" charset="0"/>
                <a:cs typeface="Times New Roman" pitchFamily="18" charset="0"/>
              </a:rPr>
              <a:t>        Size reduction is done by crushing due to heavy weight of steel pestle. Shearing stress is also involved during movement of mortar and pestle.  </a:t>
            </a:r>
          </a:p>
          <a:p>
            <a:pPr>
              <a:buNone/>
            </a:pPr>
            <a:endParaRPr lang="en-US" sz="2400" dirty="0" smtClean="0">
              <a:latin typeface="Times New Roman" pitchFamily="18" charset="0"/>
              <a:cs typeface="Times New Roman" pitchFamily="18" charset="0"/>
            </a:endParaRPr>
          </a:p>
          <a:p>
            <a:endParaRPr lang="en-US" dirty="0"/>
          </a:p>
        </p:txBody>
      </p:sp>
      <p:sp>
        <p:nvSpPr>
          <p:cNvPr id="6" name="Slide Number Placeholder 5"/>
          <p:cNvSpPr>
            <a:spLocks noGrp="1"/>
          </p:cNvSpPr>
          <p:nvPr>
            <p:ph type="sldNum" sz="quarter" idx="12"/>
          </p:nvPr>
        </p:nvSpPr>
        <p:spPr>
          <a:xfrm>
            <a:off x="6475023" y="6472052"/>
            <a:ext cx="2057400" cy="365125"/>
          </a:xfrm>
        </p:spPr>
        <p:txBody>
          <a:bodyPr/>
          <a:lstStyle/>
          <a:p>
            <a:fld id="{B34B74CF-F851-491E-ADD7-7F7AC9C857DB}" type="slidenum">
              <a:rPr lang="en-US" sz="1400" smtClean="0">
                <a:solidFill>
                  <a:schemeClr val="bg1"/>
                </a:solidFill>
              </a:rPr>
              <a:pPr/>
              <a:t>21</a:t>
            </a:fld>
            <a:endParaRPr lang="en-US" sz="1400" dirty="0">
              <a:solidFill>
                <a:schemeClr val="bg1"/>
              </a:solidFill>
            </a:endParaRPr>
          </a:p>
        </p:txBody>
      </p:sp>
      <p:pic>
        <p:nvPicPr>
          <p:cNvPr id="15363" name="Picture 3"/>
          <p:cNvPicPr>
            <a:picLocks noChangeAspect="1" noChangeArrowheads="1"/>
          </p:cNvPicPr>
          <p:nvPr/>
        </p:nvPicPr>
        <p:blipFill>
          <a:blip r:embed="rId2">
            <a:duotone>
              <a:prstClr val="black"/>
              <a:schemeClr val="accent6">
                <a:tint val="45000"/>
                <a:satMod val="400000"/>
              </a:schemeClr>
            </a:duotone>
          </a:blip>
          <a:srcRect/>
          <a:stretch>
            <a:fillRect/>
          </a:stretch>
        </p:blipFill>
        <p:spPr bwMode="auto">
          <a:xfrm>
            <a:off x="838200" y="2590799"/>
            <a:ext cx="7620001" cy="3886201"/>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7" name="TextBox 6"/>
          <p:cNvSpPr txBox="1"/>
          <p:nvPr/>
        </p:nvSpPr>
        <p:spPr>
          <a:xfrm>
            <a:off x="3200400" y="6488668"/>
            <a:ext cx="3810000" cy="369332"/>
          </a:xfrm>
          <a:prstGeom prst="rect">
            <a:avLst/>
          </a:prstGeom>
          <a:noFill/>
        </p:spPr>
        <p:txBody>
          <a:bodyPr wrap="square" rtlCol="0">
            <a:spAutoFit/>
          </a:bodyPr>
          <a:lstStyle/>
          <a:p>
            <a:r>
              <a:rPr lang="en-US" b="1" dirty="0" smtClean="0">
                <a:solidFill>
                  <a:schemeClr val="bg1"/>
                </a:solidFill>
              </a:rPr>
              <a:t>Fig: End runner mill</a:t>
            </a:r>
            <a:endParaRPr lang="en-US" b="1" dirty="0">
              <a:solidFill>
                <a:schemeClr val="bg1"/>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533399"/>
            <a:ext cx="8534400" cy="6019800"/>
          </a:xfrm>
        </p:spPr>
        <p:txBody>
          <a:bodyPr/>
          <a:lstStyle/>
          <a:p>
            <a:pPr>
              <a:buNone/>
            </a:pPr>
            <a:r>
              <a:rPr lang="en-US" b="1" dirty="0" smtClean="0">
                <a:solidFill>
                  <a:srgbClr val="FF0000"/>
                </a:solidFill>
                <a:latin typeface="Times New Roman" pitchFamily="18" charset="0"/>
                <a:cs typeface="Times New Roman" pitchFamily="18" charset="0"/>
              </a:rPr>
              <a:t>Working:  </a:t>
            </a:r>
          </a:p>
          <a:p>
            <a:pPr algn="just">
              <a:buNone/>
            </a:pPr>
            <a:r>
              <a:rPr lang="en-US" sz="2400" dirty="0" smtClean="0">
                <a:latin typeface="Times New Roman" pitchFamily="18" charset="0"/>
                <a:cs typeface="Times New Roman" pitchFamily="18" charset="0"/>
              </a:rPr>
              <a:t>   The material to be ground is placed in the mortar. The mortar revolves at a high speed. The revolving mortar causes the pestle to revolve during this process, size reduction is achieved.</a:t>
            </a:r>
          </a:p>
          <a:p>
            <a:pPr>
              <a:buNone/>
            </a:pPr>
            <a:endParaRPr lang="en-US" dirty="0" smtClean="0">
              <a:solidFill>
                <a:schemeClr val="accent3"/>
              </a:solidFill>
              <a:latin typeface="Times New Roman" pitchFamily="18" charset="0"/>
              <a:cs typeface="Times New Roman" pitchFamily="18" charset="0"/>
            </a:endParaRPr>
          </a:p>
          <a:p>
            <a:pPr>
              <a:buNone/>
            </a:pPr>
            <a:r>
              <a:rPr lang="en-US" b="1" dirty="0" smtClean="0">
                <a:solidFill>
                  <a:srgbClr val="FF0000"/>
                </a:solidFill>
                <a:latin typeface="Times New Roman" pitchFamily="18" charset="0"/>
                <a:cs typeface="Times New Roman" pitchFamily="18" charset="0"/>
              </a:rPr>
              <a:t>Uses:</a:t>
            </a:r>
          </a:p>
          <a:p>
            <a:pPr>
              <a:buNone/>
            </a:pPr>
            <a:r>
              <a:rPr lang="en-US" sz="2400" dirty="0" smtClean="0">
                <a:latin typeface="Times New Roman" pitchFamily="18" charset="0"/>
                <a:cs typeface="Times New Roman" pitchFamily="18" charset="0"/>
              </a:rPr>
              <a:t>   Use for fine grinding. </a:t>
            </a:r>
          </a:p>
          <a:p>
            <a:pPr>
              <a:buNone/>
            </a:pPr>
            <a:endParaRPr lang="en-US" dirty="0" smtClean="0">
              <a:solidFill>
                <a:schemeClr val="accent3"/>
              </a:solidFill>
              <a:latin typeface="Times New Roman" pitchFamily="18" charset="0"/>
              <a:cs typeface="Times New Roman" pitchFamily="18" charset="0"/>
            </a:endParaRPr>
          </a:p>
          <a:p>
            <a:pPr>
              <a:buNone/>
            </a:pPr>
            <a:r>
              <a:rPr lang="en-US" b="1" dirty="0" smtClean="0">
                <a:solidFill>
                  <a:srgbClr val="FF0000"/>
                </a:solidFill>
                <a:latin typeface="Times New Roman" pitchFamily="18" charset="0"/>
                <a:cs typeface="Times New Roman" pitchFamily="18" charset="0"/>
              </a:rPr>
              <a:t>Disadvantages:</a:t>
            </a:r>
          </a:p>
          <a:p>
            <a:pPr>
              <a:buNone/>
            </a:pPr>
            <a:r>
              <a:rPr lang="en-US" sz="2400" dirty="0" smtClean="0">
                <a:latin typeface="Times New Roman" pitchFamily="18" charset="0"/>
                <a:cs typeface="Times New Roman" pitchFamily="18" charset="0"/>
              </a:rPr>
              <a:t>   Not suitable for unbroken or slightly broken condition of drug.</a:t>
            </a:r>
          </a:p>
          <a:p>
            <a:pPr>
              <a:buNone/>
            </a:pPr>
            <a:endParaRPr lang="en-US" dirty="0"/>
          </a:p>
        </p:txBody>
      </p:sp>
      <p:sp>
        <p:nvSpPr>
          <p:cNvPr id="3" name="Slide Number Placeholder 2"/>
          <p:cNvSpPr>
            <a:spLocks noGrp="1"/>
          </p:cNvSpPr>
          <p:nvPr>
            <p:ph type="sldNum" sz="quarter" idx="12"/>
          </p:nvPr>
        </p:nvSpPr>
        <p:spPr>
          <a:xfrm>
            <a:off x="6477000" y="6370637"/>
            <a:ext cx="2057400" cy="365125"/>
          </a:xfrm>
        </p:spPr>
        <p:txBody>
          <a:bodyPr/>
          <a:lstStyle/>
          <a:p>
            <a:fld id="{B34B74CF-F851-491E-ADD7-7F7AC9C857DB}" type="slidenum">
              <a:rPr lang="en-US" sz="1400" smtClean="0">
                <a:solidFill>
                  <a:schemeClr val="bg1"/>
                </a:solidFill>
              </a:rPr>
              <a:pPr/>
              <a:t>22</a:t>
            </a:fld>
            <a:endParaRPr lang="en-US" sz="1400" dirty="0">
              <a:solidFill>
                <a:schemeClr val="bg1"/>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152400"/>
            <a:ext cx="9144000" cy="663121"/>
          </a:xfrm>
        </p:spPr>
        <p:style>
          <a:lnRef idx="1">
            <a:schemeClr val="accent4"/>
          </a:lnRef>
          <a:fillRef idx="2">
            <a:schemeClr val="accent4"/>
          </a:fillRef>
          <a:effectRef idx="1">
            <a:schemeClr val="accent4"/>
          </a:effectRef>
          <a:fontRef idx="minor">
            <a:schemeClr val="dk1"/>
          </a:fontRef>
        </p:style>
        <p:txBody>
          <a:bodyPr>
            <a:normAutofit/>
          </a:bodyPr>
          <a:lstStyle/>
          <a:p>
            <a:pPr algn="ctr"/>
            <a:r>
              <a:rPr lang="en-US" sz="3600" b="1" dirty="0" smtClean="0">
                <a:latin typeface="Times New Roman" pitchFamily="18" charset="0"/>
                <a:cs typeface="Times New Roman" pitchFamily="18" charset="0"/>
              </a:rPr>
              <a:t>APPLICATIONS</a:t>
            </a:r>
            <a:endParaRPr lang="en-US" sz="3600" b="1" dirty="0">
              <a:latin typeface="Times New Roman" pitchFamily="18" charset="0"/>
              <a:cs typeface="Times New Roman" pitchFamily="18" charset="0"/>
            </a:endParaRPr>
          </a:p>
        </p:txBody>
      </p:sp>
      <p:sp>
        <p:nvSpPr>
          <p:cNvPr id="2" name="Content Placeholder 1"/>
          <p:cNvSpPr>
            <a:spLocks noGrp="1"/>
          </p:cNvSpPr>
          <p:nvPr>
            <p:ph idx="1"/>
          </p:nvPr>
        </p:nvSpPr>
        <p:spPr>
          <a:xfrm>
            <a:off x="0" y="685800"/>
            <a:ext cx="9144000" cy="5562600"/>
          </a:xfrm>
        </p:spPr>
        <p:txBody>
          <a:bodyPr>
            <a:normAutofit fontScale="92500" lnSpcReduction="10000"/>
          </a:bodyPr>
          <a:lstStyle/>
          <a:p>
            <a:pPr algn="just"/>
            <a:endParaRPr lang="en-US" sz="2400" dirty="0" smtClean="0">
              <a:latin typeface="Times New Roman" pitchFamily="18" charset="0"/>
              <a:cs typeface="Times New Roman" pitchFamily="18" charset="0"/>
            </a:endParaRPr>
          </a:p>
          <a:p>
            <a:pPr algn="just">
              <a:buFont typeface="Wingdings" panose="05000000000000000000" pitchFamily="2" charset="2"/>
              <a:buChar char="q"/>
            </a:pPr>
            <a:r>
              <a:rPr lang="en-US" sz="2400" dirty="0" smtClean="0">
                <a:latin typeface="Times New Roman" pitchFamily="18" charset="0"/>
                <a:cs typeface="Times New Roman" pitchFamily="18" charset="0"/>
              </a:rPr>
              <a:t> Fine powder due to their higher surface area show rapid rate of dissolution and thus increase the rate of absorption in to the blood.</a:t>
            </a:r>
          </a:p>
          <a:p>
            <a:pPr algn="just">
              <a:buFont typeface="Wingdings" panose="05000000000000000000" pitchFamily="2" charset="2"/>
              <a:buChar char="q"/>
            </a:pPr>
            <a:endParaRPr lang="en-US" sz="2400" dirty="0" smtClean="0">
              <a:latin typeface="Times New Roman" pitchFamily="18" charset="0"/>
              <a:cs typeface="Times New Roman" pitchFamily="18" charset="0"/>
            </a:endParaRPr>
          </a:p>
          <a:p>
            <a:pPr algn="just">
              <a:buFont typeface="Wingdings" panose="05000000000000000000" pitchFamily="2" charset="2"/>
              <a:buChar char="q"/>
            </a:pPr>
            <a:r>
              <a:rPr lang="en-US" sz="2400" dirty="0" smtClean="0">
                <a:latin typeface="Times New Roman" pitchFamily="18" charset="0"/>
                <a:cs typeface="Times New Roman" pitchFamily="18" charset="0"/>
              </a:rPr>
              <a:t> Increase the chemical rate of reaction.</a:t>
            </a:r>
          </a:p>
          <a:p>
            <a:pPr algn="just">
              <a:buFont typeface="Wingdings" panose="05000000000000000000" pitchFamily="2" charset="2"/>
              <a:buChar char="q"/>
            </a:pPr>
            <a:endParaRPr lang="en-US" sz="2400" dirty="0" smtClean="0">
              <a:latin typeface="Times New Roman" pitchFamily="18" charset="0"/>
              <a:cs typeface="Times New Roman" pitchFamily="18" charset="0"/>
            </a:endParaRPr>
          </a:p>
          <a:p>
            <a:pPr algn="just">
              <a:buFont typeface="Wingdings" panose="05000000000000000000" pitchFamily="2" charset="2"/>
              <a:buChar char="q"/>
            </a:pPr>
            <a:r>
              <a:rPr lang="en-US" sz="2400" dirty="0" smtClean="0">
                <a:latin typeface="Times New Roman" pitchFamily="18" charset="0"/>
                <a:cs typeface="Times New Roman" pitchFamily="18" charset="0"/>
              </a:rPr>
              <a:t> Improves mixing and minimise segregation. </a:t>
            </a:r>
          </a:p>
          <a:p>
            <a:pPr algn="just">
              <a:buFont typeface="Wingdings" panose="05000000000000000000" pitchFamily="2" charset="2"/>
              <a:buChar char="q"/>
            </a:pPr>
            <a:endParaRPr lang="en-US" sz="2400" dirty="0" smtClean="0">
              <a:latin typeface="Times New Roman" pitchFamily="18" charset="0"/>
              <a:cs typeface="Times New Roman" pitchFamily="18" charset="0"/>
            </a:endParaRPr>
          </a:p>
          <a:p>
            <a:pPr algn="just">
              <a:buFont typeface="Wingdings" panose="05000000000000000000" pitchFamily="2" charset="2"/>
              <a:buChar char="q"/>
            </a:pPr>
            <a:r>
              <a:rPr lang="en-US" sz="2400" dirty="0" smtClean="0">
                <a:latin typeface="Times New Roman" pitchFamily="18" charset="0"/>
                <a:cs typeface="Times New Roman" pitchFamily="18" charset="0"/>
              </a:rPr>
              <a:t> Suspensions and emulsions have slow rate of settling and creaming.</a:t>
            </a:r>
          </a:p>
          <a:p>
            <a:pPr algn="just">
              <a:buFont typeface="Wingdings" panose="05000000000000000000" pitchFamily="2" charset="2"/>
              <a:buChar char="q"/>
            </a:pPr>
            <a:endParaRPr lang="en-US" sz="2400" dirty="0" smtClean="0">
              <a:latin typeface="Times New Roman" pitchFamily="18" charset="0"/>
              <a:cs typeface="Times New Roman" pitchFamily="18" charset="0"/>
            </a:endParaRPr>
          </a:p>
          <a:p>
            <a:pPr algn="just">
              <a:buFont typeface="Wingdings" panose="05000000000000000000" pitchFamily="2" charset="2"/>
              <a:buChar char="q"/>
            </a:pPr>
            <a:r>
              <a:rPr lang="en-US" sz="2400" dirty="0" smtClean="0">
                <a:latin typeface="Times New Roman" pitchFamily="18" charset="0"/>
                <a:cs typeface="Times New Roman" pitchFamily="18" charset="0"/>
              </a:rPr>
              <a:t> Topical preparation containing good spredability and less irritating.</a:t>
            </a:r>
          </a:p>
          <a:p>
            <a:pPr algn="just">
              <a:buFont typeface="Wingdings" panose="05000000000000000000" pitchFamily="2" charset="2"/>
              <a:buChar char="q"/>
            </a:pPr>
            <a:endParaRPr lang="en-US" sz="2400" dirty="0" smtClean="0">
              <a:latin typeface="Times New Roman" pitchFamily="18" charset="0"/>
              <a:cs typeface="Times New Roman" pitchFamily="18" charset="0"/>
            </a:endParaRPr>
          </a:p>
          <a:p>
            <a:pPr algn="just">
              <a:buFont typeface="Wingdings" panose="05000000000000000000" pitchFamily="2" charset="2"/>
              <a:buChar char="q"/>
            </a:pPr>
            <a:r>
              <a:rPr lang="en-US" sz="2400" dirty="0" smtClean="0">
                <a:latin typeface="Times New Roman" pitchFamily="18" charset="0"/>
                <a:cs typeface="Times New Roman" pitchFamily="18" charset="0"/>
              </a:rPr>
              <a:t> Absorption capacity is increase.</a:t>
            </a:r>
          </a:p>
          <a:p>
            <a:pPr algn="just">
              <a:buFont typeface="Wingdings" panose="05000000000000000000" pitchFamily="2" charset="2"/>
              <a:buChar char="q"/>
            </a:pPr>
            <a:endParaRPr lang="en-US" sz="2400" dirty="0" smtClean="0">
              <a:latin typeface="Times New Roman" pitchFamily="18" charset="0"/>
              <a:cs typeface="Times New Roman" pitchFamily="18" charset="0"/>
            </a:endParaRPr>
          </a:p>
          <a:p>
            <a:pPr algn="just">
              <a:buFont typeface="Wingdings" panose="05000000000000000000" pitchFamily="2" charset="2"/>
              <a:buChar char="q"/>
            </a:pPr>
            <a:r>
              <a:rPr lang="en-US" sz="2400" dirty="0" smtClean="0">
                <a:latin typeface="Times New Roman" pitchFamily="18" charset="0"/>
                <a:cs typeface="Times New Roman" pitchFamily="18" charset="0"/>
              </a:rPr>
              <a:t> Cosmetic products containing fine powder is less gritty. </a:t>
            </a:r>
          </a:p>
          <a:p>
            <a:pPr>
              <a:buFont typeface="Wingdings" panose="05000000000000000000" pitchFamily="2" charset="2"/>
              <a:buChar char="q"/>
            </a:pPr>
            <a:endParaRPr lang="en-US" dirty="0"/>
          </a:p>
        </p:txBody>
      </p:sp>
      <p:sp>
        <p:nvSpPr>
          <p:cNvPr id="4" name="Slide Number Placeholder 3"/>
          <p:cNvSpPr>
            <a:spLocks noGrp="1"/>
          </p:cNvSpPr>
          <p:nvPr>
            <p:ph type="sldNum" sz="quarter" idx="12"/>
          </p:nvPr>
        </p:nvSpPr>
        <p:spPr/>
        <p:txBody>
          <a:bodyPr/>
          <a:lstStyle/>
          <a:p>
            <a:fld id="{B34B74CF-F851-491E-ADD7-7F7AC9C857DB}" type="slidenum">
              <a:rPr lang="en-US" sz="1400" smtClean="0">
                <a:solidFill>
                  <a:schemeClr val="bg1"/>
                </a:solidFill>
              </a:rPr>
              <a:pPr/>
              <a:t>23</a:t>
            </a:fld>
            <a:endParaRPr lang="en-US" sz="1400" dirty="0">
              <a:solidFill>
                <a:schemeClr val="bg1"/>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228600"/>
            <a:ext cx="9144000" cy="609600"/>
          </a:xfrm>
        </p:spPr>
        <p:style>
          <a:lnRef idx="1">
            <a:schemeClr val="accent1"/>
          </a:lnRef>
          <a:fillRef idx="2">
            <a:schemeClr val="accent1"/>
          </a:fillRef>
          <a:effectRef idx="1">
            <a:schemeClr val="accent1"/>
          </a:effectRef>
          <a:fontRef idx="minor">
            <a:schemeClr val="dk1"/>
          </a:fontRef>
        </p:style>
        <p:txBody>
          <a:bodyPr/>
          <a:lstStyle/>
          <a:p>
            <a:pPr algn="ctr"/>
            <a:r>
              <a:rPr lang="en-US" sz="3600" b="1" dirty="0" smtClean="0">
                <a:latin typeface="Times New Roman" pitchFamily="18" charset="0"/>
                <a:cs typeface="Times New Roman" pitchFamily="18" charset="0"/>
              </a:rPr>
              <a:t>REFERENCES</a:t>
            </a:r>
            <a:endParaRPr lang="en-US" sz="3600" b="1" dirty="0">
              <a:latin typeface="Times New Roman" pitchFamily="18" charset="0"/>
              <a:cs typeface="Times New Roman" pitchFamily="18" charset="0"/>
            </a:endParaRPr>
          </a:p>
        </p:txBody>
      </p:sp>
      <p:sp>
        <p:nvSpPr>
          <p:cNvPr id="2" name="Content Placeholder 1"/>
          <p:cNvSpPr>
            <a:spLocks noGrp="1"/>
          </p:cNvSpPr>
          <p:nvPr>
            <p:ph idx="1"/>
          </p:nvPr>
        </p:nvSpPr>
        <p:spPr>
          <a:xfrm>
            <a:off x="0" y="1162241"/>
            <a:ext cx="9119260" cy="5376672"/>
          </a:xfrm>
        </p:spPr>
        <p:txBody>
          <a:bodyPr>
            <a:normAutofit fontScale="62500" lnSpcReduction="20000"/>
          </a:bodyPr>
          <a:lstStyle/>
          <a:p>
            <a:pPr algn="just">
              <a:lnSpc>
                <a:spcPct val="170000"/>
              </a:lnSpc>
              <a:buFont typeface="Wingdings" panose="05000000000000000000" pitchFamily="2" charset="2"/>
              <a:buChar char="q"/>
            </a:pPr>
            <a:r>
              <a:rPr lang="en-US" sz="3400" dirty="0" smtClean="0">
                <a:latin typeface="Times New Roman" pitchFamily="18" charset="0"/>
                <a:cs typeface="Times New Roman" pitchFamily="18" charset="0"/>
              </a:rPr>
              <a:t> Aulton , Aulton Pharmaceutics, The Design And Manufactures of Medicines, 1</a:t>
            </a:r>
            <a:r>
              <a:rPr lang="en-US" sz="3400" baseline="30000" dirty="0" smtClean="0">
                <a:latin typeface="Times New Roman" pitchFamily="18" charset="0"/>
                <a:cs typeface="Times New Roman" pitchFamily="18" charset="0"/>
              </a:rPr>
              <a:t>st</a:t>
            </a:r>
            <a:r>
              <a:rPr lang="en-US" sz="3400" dirty="0" smtClean="0">
                <a:latin typeface="Times New Roman" pitchFamily="18" charset="0"/>
                <a:cs typeface="Times New Roman" pitchFamily="18" charset="0"/>
              </a:rPr>
              <a:t>Edition (1988), Churchill Livingstone; pp.140-144.</a:t>
            </a:r>
          </a:p>
          <a:p>
            <a:pPr algn="just">
              <a:lnSpc>
                <a:spcPct val="170000"/>
              </a:lnSpc>
              <a:buFont typeface="Wingdings" panose="05000000000000000000" pitchFamily="2" charset="2"/>
              <a:buChar char="q"/>
            </a:pPr>
            <a:r>
              <a:rPr lang="en-US" sz="3400" dirty="0" smtClean="0">
                <a:latin typeface="Times New Roman" pitchFamily="18" charset="0"/>
                <a:cs typeface="Times New Roman" pitchFamily="18" charset="0"/>
              </a:rPr>
              <a:t> Leon Lachman, The Theory And Practice Of Industrial Pharmacy, 1</a:t>
            </a:r>
            <a:r>
              <a:rPr lang="en-US" sz="3400" baseline="30000" dirty="0" smtClean="0">
                <a:latin typeface="Times New Roman" pitchFamily="18" charset="0"/>
                <a:cs typeface="Times New Roman" pitchFamily="18" charset="0"/>
              </a:rPr>
              <a:t>st</a:t>
            </a:r>
            <a:r>
              <a:rPr lang="en-US" sz="3400" dirty="0" smtClean="0">
                <a:latin typeface="Times New Roman" pitchFamily="18" charset="0"/>
                <a:cs typeface="Times New Roman" pitchFamily="18" charset="0"/>
              </a:rPr>
              <a:t>Edition (1970), Varghese Publication House; pp. 34-45. </a:t>
            </a:r>
          </a:p>
          <a:p>
            <a:pPr algn="just">
              <a:lnSpc>
                <a:spcPct val="170000"/>
              </a:lnSpc>
              <a:buFont typeface="Wingdings" panose="05000000000000000000" pitchFamily="2" charset="2"/>
              <a:buChar char="q"/>
            </a:pPr>
            <a:r>
              <a:rPr lang="en-US" sz="3400" dirty="0" smtClean="0">
                <a:latin typeface="Times New Roman" pitchFamily="18" charset="0"/>
                <a:cs typeface="Times New Roman" pitchFamily="18" charset="0"/>
              </a:rPr>
              <a:t> Kamath A. Method Of Size Reduction And Factor Affecting Size Reduction In Pharmaceutics: A review.2013;4(8):57-64</a:t>
            </a:r>
          </a:p>
          <a:p>
            <a:pPr algn="just">
              <a:lnSpc>
                <a:spcPct val="170000"/>
              </a:lnSpc>
              <a:buFont typeface="Wingdings" panose="05000000000000000000" pitchFamily="2" charset="2"/>
              <a:buChar char="q"/>
            </a:pPr>
            <a:r>
              <a:rPr lang="en-US" sz="3400" dirty="0" smtClean="0">
                <a:latin typeface="Times New Roman" pitchFamily="18" charset="0"/>
                <a:cs typeface="Times New Roman" pitchFamily="18" charset="0"/>
              </a:rPr>
              <a:t> Subrahmanyan C.V.S. Pharmaceutical Engineering Principles and Practices, 1</a:t>
            </a:r>
            <a:r>
              <a:rPr lang="en-US" sz="3400" baseline="30000" dirty="0" smtClean="0">
                <a:latin typeface="Times New Roman" pitchFamily="18" charset="0"/>
                <a:cs typeface="Times New Roman" pitchFamily="18" charset="0"/>
              </a:rPr>
              <a:t>st</a:t>
            </a:r>
            <a:r>
              <a:rPr lang="en-US" sz="3400" dirty="0" smtClean="0">
                <a:latin typeface="Times New Roman" pitchFamily="18" charset="0"/>
                <a:cs typeface="Times New Roman" pitchFamily="18" charset="0"/>
              </a:rPr>
              <a:t>Edition (2001), Vallabh Prakashan; pp.148-164.  </a:t>
            </a:r>
          </a:p>
          <a:p>
            <a:pPr algn="just">
              <a:lnSpc>
                <a:spcPct val="170000"/>
              </a:lnSpc>
              <a:buFont typeface="Wingdings" panose="05000000000000000000" pitchFamily="2" charset="2"/>
              <a:buChar char="q"/>
            </a:pPr>
            <a:r>
              <a:rPr lang="en-US" sz="3400" dirty="0" smtClean="0">
                <a:latin typeface="Times New Roman" pitchFamily="18" charset="0"/>
                <a:cs typeface="Times New Roman" pitchFamily="18" charset="0"/>
              </a:rPr>
              <a:t> Pawar Atmaram, Introduction to Pharmaceutics, 1</a:t>
            </a:r>
            <a:r>
              <a:rPr lang="en-US" sz="3400" baseline="30000" dirty="0" smtClean="0">
                <a:latin typeface="Times New Roman" pitchFamily="18" charset="0"/>
                <a:cs typeface="Times New Roman" pitchFamily="18" charset="0"/>
              </a:rPr>
              <a:t>st</a:t>
            </a:r>
            <a:r>
              <a:rPr lang="en-US" sz="3400" dirty="0" smtClean="0">
                <a:latin typeface="Times New Roman" pitchFamily="18" charset="0"/>
                <a:cs typeface="Times New Roman" pitchFamily="18" charset="0"/>
              </a:rPr>
              <a:t>Edition (2008), Career Publication; pp. 207-214.</a:t>
            </a:r>
            <a:endParaRPr lang="en-US" sz="2400" dirty="0" smtClean="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B34B74CF-F851-491E-ADD7-7F7AC9C857DB}" type="slidenum">
              <a:rPr lang="en-US" sz="1400" smtClean="0">
                <a:solidFill>
                  <a:schemeClr val="bg1"/>
                </a:solidFill>
              </a:rPr>
              <a:pPr/>
              <a:t>24</a:t>
            </a:fld>
            <a:endParaRPr lang="en-US" sz="1400" dirty="0">
              <a:solidFill>
                <a:schemeClr val="bg1"/>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a:xfrm>
            <a:off x="6457950" y="6324600"/>
            <a:ext cx="2057400" cy="365125"/>
          </a:xfrm>
        </p:spPr>
        <p:txBody>
          <a:bodyPr/>
          <a:lstStyle/>
          <a:p>
            <a:fld id="{B34B74CF-F851-491E-ADD7-7F7AC9C857DB}" type="slidenum">
              <a:rPr lang="en-US" sz="1400" smtClean="0">
                <a:solidFill>
                  <a:schemeClr val="bg1"/>
                </a:solidFill>
              </a:rPr>
              <a:pPr/>
              <a:t>25</a:t>
            </a:fld>
            <a:endParaRPr lang="en-US" sz="1400" dirty="0">
              <a:solidFill>
                <a:schemeClr val="bg1"/>
              </a:solidFill>
            </a:endParaRPr>
          </a:p>
        </p:txBody>
      </p:sp>
      <p:pic>
        <p:nvPicPr>
          <p:cNvPr id="5" name="Picture 4"/>
          <p:cNvPicPr>
            <a:picLocks noChangeAspect="1"/>
          </p:cNvPicPr>
          <p:nvPr/>
        </p:nvPicPr>
        <p:blipFill>
          <a:blip r:embed="rId2">
            <a:duotone>
              <a:schemeClr val="accent5">
                <a:shade val="45000"/>
                <a:satMod val="135000"/>
              </a:schemeClr>
              <a:prstClr val="white"/>
            </a:duotone>
            <a:extLst>
              <a:ext uri="{BEBA8EAE-BF5A-486C-A8C5-ECC9F3942E4B}">
                <a14:imgProps xmlns:a14="http://schemas.microsoft.com/office/drawing/2010/main">
                  <a14:imgLayer r:embed="rId3">
                    <a14:imgEffect>
                      <a14:brightnessContrast bright="-40000" contrast="20000"/>
                    </a14:imgEffect>
                  </a14:imgLayer>
                </a14:imgProps>
              </a:ext>
              <a:ext uri="{28A0092B-C50C-407E-A947-70E740481C1C}">
                <a14:useLocalDpi xmlns:a14="http://schemas.microsoft.com/office/drawing/2010/main" val="0"/>
              </a:ext>
            </a:extLst>
          </a:blip>
          <a:stretch>
            <a:fillRect/>
          </a:stretch>
        </p:blipFill>
        <p:spPr>
          <a:xfrm>
            <a:off x="609600" y="533399"/>
            <a:ext cx="7905750" cy="4953001"/>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228600"/>
            <a:ext cx="9144000" cy="609600"/>
          </a:xfrm>
          <a:ln/>
        </p:spPr>
        <p:style>
          <a:lnRef idx="1">
            <a:schemeClr val="accent5"/>
          </a:lnRef>
          <a:fillRef idx="2">
            <a:schemeClr val="accent5"/>
          </a:fillRef>
          <a:effectRef idx="1">
            <a:schemeClr val="accent5"/>
          </a:effectRef>
          <a:fontRef idx="minor">
            <a:schemeClr val="dk1"/>
          </a:fontRef>
        </p:style>
        <p:txBody>
          <a:bodyPr>
            <a:normAutofit fontScale="90000"/>
          </a:bodyPr>
          <a:lstStyle/>
          <a:p>
            <a:pPr algn="ctr"/>
            <a:r>
              <a:rPr lang="en-US" sz="4400" b="1" dirty="0" smtClean="0">
                <a:solidFill>
                  <a:srgbClr val="FF0000"/>
                </a:solidFill>
                <a:latin typeface="Times New Roman" pitchFamily="18" charset="0"/>
                <a:cs typeface="Times New Roman" pitchFamily="18" charset="0"/>
              </a:rPr>
              <a:t>TECHNIQUES</a:t>
            </a:r>
            <a:endParaRPr lang="en-US" sz="4400" b="1" dirty="0">
              <a:solidFill>
                <a:srgbClr val="FF0000"/>
              </a:solidFill>
              <a:latin typeface="Times New Roman" pitchFamily="18" charset="0"/>
              <a:cs typeface="Times New Roman" pitchFamily="18" charset="0"/>
            </a:endParaRPr>
          </a:p>
        </p:txBody>
      </p:sp>
      <p:sp>
        <p:nvSpPr>
          <p:cNvPr id="2" name="Content Placeholder 1"/>
          <p:cNvSpPr>
            <a:spLocks noGrp="1"/>
          </p:cNvSpPr>
          <p:nvPr>
            <p:ph idx="1"/>
          </p:nvPr>
        </p:nvSpPr>
        <p:spPr>
          <a:xfrm>
            <a:off x="266700" y="976312"/>
            <a:ext cx="8610600" cy="5562600"/>
          </a:xfrm>
          <a:scene3d>
            <a:camera prst="orthographicFront"/>
            <a:lightRig rig="threePt" dir="t"/>
          </a:scene3d>
          <a:sp3d>
            <a:bevelT w="139700" h="139700" prst="divot"/>
          </a:sp3d>
        </p:spPr>
        <p:style>
          <a:lnRef idx="1">
            <a:schemeClr val="accent4"/>
          </a:lnRef>
          <a:fillRef idx="2">
            <a:schemeClr val="accent4"/>
          </a:fillRef>
          <a:effectRef idx="1">
            <a:schemeClr val="accent4"/>
          </a:effectRef>
          <a:fontRef idx="minor">
            <a:schemeClr val="dk1"/>
          </a:fontRef>
        </p:style>
        <p:txBody>
          <a:bodyPr>
            <a:normAutofit fontScale="92500" lnSpcReduction="20000"/>
          </a:bodyPr>
          <a:lstStyle/>
          <a:p>
            <a:pPr marL="109728" indent="0">
              <a:buNone/>
            </a:pPr>
            <a:endParaRPr lang="en-US" dirty="0" smtClean="0">
              <a:latin typeface="Times New Roman" pitchFamily="18" charset="0"/>
              <a:cs typeface="Times New Roman" pitchFamily="18" charset="0"/>
            </a:endParaRPr>
          </a:p>
          <a:p>
            <a:pPr marL="624078" indent="-514350">
              <a:buFont typeface="Wingdings" panose="05000000000000000000" pitchFamily="2" charset="2"/>
              <a:buChar char="q"/>
            </a:pPr>
            <a:r>
              <a:rPr lang="en-US" dirty="0" smtClean="0">
                <a:latin typeface="Times New Roman" pitchFamily="18" charset="0"/>
                <a:cs typeface="Times New Roman" pitchFamily="18" charset="0"/>
              </a:rPr>
              <a:t>ROTARY CUTTER MILL</a:t>
            </a:r>
          </a:p>
          <a:p>
            <a:pPr marL="566928" indent="-457200">
              <a:buFont typeface="Wingdings" panose="05000000000000000000" pitchFamily="2" charset="2"/>
              <a:buChar char="q"/>
            </a:pPr>
            <a:endParaRPr lang="en-US" dirty="0" smtClean="0">
              <a:latin typeface="Times New Roman" pitchFamily="18" charset="0"/>
              <a:cs typeface="Times New Roman" pitchFamily="18" charset="0"/>
            </a:endParaRPr>
          </a:p>
          <a:p>
            <a:pPr marL="624078" indent="-514350">
              <a:buFont typeface="Wingdings" panose="05000000000000000000" pitchFamily="2" charset="2"/>
              <a:buChar char="q"/>
            </a:pPr>
            <a:r>
              <a:rPr lang="en-US" dirty="0" smtClean="0">
                <a:latin typeface="Times New Roman" pitchFamily="18" charset="0"/>
                <a:cs typeface="Times New Roman" pitchFamily="18" charset="0"/>
              </a:rPr>
              <a:t>MORTAR AND PESTLE   </a:t>
            </a:r>
          </a:p>
          <a:p>
            <a:pPr marL="452628" indent="-342900">
              <a:buFont typeface="Wingdings" panose="05000000000000000000" pitchFamily="2" charset="2"/>
              <a:buChar char="q"/>
            </a:pPr>
            <a:endParaRPr lang="en-US" dirty="0" smtClean="0">
              <a:latin typeface="Times New Roman" pitchFamily="18" charset="0"/>
              <a:cs typeface="Times New Roman" pitchFamily="18" charset="0"/>
            </a:endParaRPr>
          </a:p>
          <a:p>
            <a:pPr marL="624078" indent="-514350">
              <a:buFont typeface="Wingdings" panose="05000000000000000000" pitchFamily="2" charset="2"/>
              <a:buChar char="q"/>
            </a:pPr>
            <a:r>
              <a:rPr lang="en-US" dirty="0" smtClean="0">
                <a:latin typeface="Times New Roman" pitchFamily="18" charset="0"/>
                <a:cs typeface="Times New Roman" pitchFamily="18" charset="0"/>
              </a:rPr>
              <a:t>ROLLER MILL</a:t>
            </a:r>
          </a:p>
          <a:p>
            <a:pPr marL="566928" indent="-457200">
              <a:buFont typeface="Wingdings" panose="05000000000000000000" pitchFamily="2" charset="2"/>
              <a:buChar char="q"/>
            </a:pPr>
            <a:endParaRPr lang="en-US" dirty="0" smtClean="0">
              <a:latin typeface="Times New Roman" pitchFamily="18" charset="0"/>
              <a:cs typeface="Times New Roman" pitchFamily="18" charset="0"/>
            </a:endParaRPr>
          </a:p>
          <a:p>
            <a:pPr marL="624078" indent="-514350">
              <a:buFont typeface="Wingdings" panose="05000000000000000000" pitchFamily="2" charset="2"/>
              <a:buChar char="q"/>
            </a:pPr>
            <a:r>
              <a:rPr lang="en-US" dirty="0" smtClean="0">
                <a:latin typeface="Times New Roman" pitchFamily="18" charset="0"/>
                <a:cs typeface="Times New Roman" pitchFamily="18" charset="0"/>
              </a:rPr>
              <a:t>HAMMER MILL</a:t>
            </a:r>
          </a:p>
          <a:p>
            <a:pPr marL="566928" indent="-457200">
              <a:buFont typeface="Wingdings" panose="05000000000000000000" pitchFamily="2" charset="2"/>
              <a:buChar char="q"/>
            </a:pPr>
            <a:endParaRPr lang="en-US" dirty="0" smtClean="0">
              <a:latin typeface="Times New Roman" pitchFamily="18" charset="0"/>
              <a:cs typeface="Times New Roman" pitchFamily="18" charset="0"/>
            </a:endParaRPr>
          </a:p>
          <a:p>
            <a:pPr marL="624078" indent="-514350">
              <a:buFont typeface="Wingdings" panose="05000000000000000000" pitchFamily="2" charset="2"/>
              <a:buChar char="q"/>
            </a:pPr>
            <a:r>
              <a:rPr lang="en-US" dirty="0" smtClean="0">
                <a:latin typeface="Times New Roman" pitchFamily="18" charset="0"/>
                <a:cs typeface="Times New Roman" pitchFamily="18" charset="0"/>
              </a:rPr>
              <a:t>BALL MILL</a:t>
            </a:r>
          </a:p>
          <a:p>
            <a:pPr marL="566928" indent="-457200">
              <a:buFont typeface="Wingdings" panose="05000000000000000000" pitchFamily="2" charset="2"/>
              <a:buChar char="q"/>
            </a:pPr>
            <a:endParaRPr lang="en-US" dirty="0" smtClean="0">
              <a:latin typeface="Times New Roman" pitchFamily="18" charset="0"/>
              <a:cs typeface="Times New Roman" pitchFamily="18" charset="0"/>
            </a:endParaRPr>
          </a:p>
          <a:p>
            <a:pPr marL="624078" indent="-514350">
              <a:buFont typeface="Wingdings" panose="05000000000000000000" pitchFamily="2" charset="2"/>
              <a:buChar char="q"/>
            </a:pPr>
            <a:r>
              <a:rPr lang="en-US" dirty="0" smtClean="0">
                <a:latin typeface="Times New Roman" pitchFamily="18" charset="0"/>
                <a:cs typeface="Times New Roman" pitchFamily="18" charset="0"/>
              </a:rPr>
              <a:t>FLUID ENERGY MILL</a:t>
            </a:r>
          </a:p>
          <a:p>
            <a:pPr marL="624078" indent="-514350">
              <a:buFont typeface="Wingdings" panose="05000000000000000000" pitchFamily="2" charset="2"/>
              <a:buChar char="q"/>
            </a:pPr>
            <a:endParaRPr lang="en-US" dirty="0" smtClean="0">
              <a:latin typeface="Times New Roman" pitchFamily="18" charset="0"/>
              <a:cs typeface="Times New Roman" pitchFamily="18" charset="0"/>
            </a:endParaRPr>
          </a:p>
          <a:p>
            <a:pPr marL="624078" indent="-514350">
              <a:buFont typeface="Wingdings" panose="05000000000000000000" pitchFamily="2" charset="2"/>
              <a:buChar char="q"/>
            </a:pPr>
            <a:r>
              <a:rPr lang="en-US" dirty="0" smtClean="0">
                <a:latin typeface="Times New Roman" pitchFamily="18" charset="0"/>
                <a:cs typeface="Times New Roman" pitchFamily="18" charset="0"/>
              </a:rPr>
              <a:t>COLLOID MILL</a:t>
            </a:r>
          </a:p>
          <a:p>
            <a:pPr marL="624078" indent="-514350">
              <a:buFont typeface="Wingdings" panose="05000000000000000000" pitchFamily="2" charset="2"/>
              <a:buChar char="q"/>
            </a:pPr>
            <a:endParaRPr lang="en-US" dirty="0" smtClean="0">
              <a:latin typeface="Times New Roman" pitchFamily="18" charset="0"/>
              <a:cs typeface="Times New Roman" pitchFamily="18" charset="0"/>
            </a:endParaRPr>
          </a:p>
          <a:p>
            <a:pPr marL="624078" indent="-514350">
              <a:buFont typeface="Wingdings" panose="05000000000000000000" pitchFamily="2" charset="2"/>
              <a:buChar char="q"/>
            </a:pPr>
            <a:r>
              <a:rPr lang="en-US" dirty="0" smtClean="0">
                <a:latin typeface="Times New Roman" pitchFamily="18" charset="0"/>
                <a:cs typeface="Times New Roman" pitchFamily="18" charset="0"/>
              </a:rPr>
              <a:t>EDGE RUNNER MILL</a:t>
            </a:r>
          </a:p>
          <a:p>
            <a:pPr marL="624078" indent="-514350">
              <a:buFont typeface="Wingdings" panose="05000000000000000000" pitchFamily="2" charset="2"/>
              <a:buChar char="q"/>
            </a:pPr>
            <a:endParaRPr lang="en-US" dirty="0" smtClean="0">
              <a:latin typeface="Times New Roman" pitchFamily="18" charset="0"/>
              <a:cs typeface="Times New Roman" pitchFamily="18" charset="0"/>
            </a:endParaRPr>
          </a:p>
          <a:p>
            <a:pPr marL="624078" indent="-514350">
              <a:buFont typeface="Wingdings" panose="05000000000000000000" pitchFamily="2" charset="2"/>
              <a:buChar char="q"/>
            </a:pPr>
            <a:r>
              <a:rPr lang="en-US" dirty="0" smtClean="0">
                <a:latin typeface="Times New Roman" pitchFamily="18" charset="0"/>
                <a:cs typeface="Times New Roman" pitchFamily="18" charset="0"/>
              </a:rPr>
              <a:t>END RUNNER MILL</a:t>
            </a:r>
          </a:p>
          <a:p>
            <a:pPr marL="624078" indent="-514350">
              <a:buFont typeface="Wingdings" panose="05000000000000000000" pitchFamily="2" charset="2"/>
              <a:buChar char="q"/>
            </a:pPr>
            <a:endParaRPr lang="en-US" dirty="0" smtClean="0">
              <a:latin typeface="Times New Roman" pitchFamily="18" charset="0"/>
              <a:cs typeface="Times New Roman" pitchFamily="18" charset="0"/>
            </a:endParaRPr>
          </a:p>
        </p:txBody>
      </p:sp>
      <p:sp>
        <p:nvSpPr>
          <p:cNvPr id="4" name="Slide Number Placeholder 3"/>
          <p:cNvSpPr>
            <a:spLocks noGrp="1"/>
          </p:cNvSpPr>
          <p:nvPr>
            <p:ph type="sldNum" sz="quarter" idx="12"/>
          </p:nvPr>
        </p:nvSpPr>
        <p:spPr>
          <a:xfrm>
            <a:off x="6477000" y="6492875"/>
            <a:ext cx="2057400" cy="365125"/>
          </a:xfrm>
        </p:spPr>
        <p:txBody>
          <a:bodyPr/>
          <a:lstStyle/>
          <a:p>
            <a:fld id="{B34B74CF-F851-491E-ADD7-7F7AC9C857DB}" type="slidenum">
              <a:rPr lang="en-US" sz="1400" smtClean="0">
                <a:solidFill>
                  <a:schemeClr val="bg1"/>
                </a:solidFill>
              </a:rPr>
              <a:pPr/>
              <a:t>3</a:t>
            </a:fld>
            <a:endParaRPr lang="en-US" sz="1400" dirty="0">
              <a:solidFill>
                <a:schemeClr val="bg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 y="292924"/>
            <a:ext cx="9144001" cy="659452"/>
          </a:xfrm>
        </p:spPr>
        <p:style>
          <a:lnRef idx="1">
            <a:schemeClr val="accent2"/>
          </a:lnRef>
          <a:fillRef idx="2">
            <a:schemeClr val="accent2"/>
          </a:fillRef>
          <a:effectRef idx="1">
            <a:schemeClr val="accent2"/>
          </a:effectRef>
          <a:fontRef idx="minor">
            <a:schemeClr val="dk1"/>
          </a:fontRef>
        </p:style>
        <p:txBody>
          <a:bodyPr>
            <a:normAutofit/>
          </a:bodyPr>
          <a:lstStyle/>
          <a:p>
            <a:pPr algn="ctr"/>
            <a:r>
              <a:rPr lang="en-US" sz="3600" b="1" dirty="0" smtClean="0">
                <a:latin typeface="Times New Roman" pitchFamily="18" charset="0"/>
                <a:cs typeface="Times New Roman" pitchFamily="18" charset="0"/>
              </a:rPr>
              <a:t>ROTARY CUTTER MILL</a:t>
            </a:r>
            <a:endParaRPr lang="en-US" sz="3600" b="1" dirty="0"/>
          </a:p>
        </p:txBody>
      </p:sp>
      <p:sp>
        <p:nvSpPr>
          <p:cNvPr id="2" name="Content Placeholder 1"/>
          <p:cNvSpPr>
            <a:spLocks noGrp="1"/>
          </p:cNvSpPr>
          <p:nvPr>
            <p:ph idx="1"/>
          </p:nvPr>
        </p:nvSpPr>
        <p:spPr>
          <a:xfrm>
            <a:off x="-3" y="1189037"/>
            <a:ext cx="9144001" cy="1401763"/>
          </a:xfrm>
        </p:spPr>
        <p:txBody>
          <a:bodyPr/>
          <a:lstStyle/>
          <a:p>
            <a:pPr>
              <a:buNone/>
            </a:pPr>
            <a:r>
              <a:rPr lang="en-US" b="1" dirty="0" smtClean="0">
                <a:solidFill>
                  <a:srgbClr val="FF0000"/>
                </a:solidFill>
                <a:latin typeface="Times New Roman" pitchFamily="18" charset="0"/>
                <a:cs typeface="Times New Roman" pitchFamily="18" charset="0"/>
              </a:rPr>
              <a:t>Principle:</a:t>
            </a:r>
          </a:p>
          <a:p>
            <a:pPr algn="just">
              <a:buNone/>
            </a:pPr>
            <a:r>
              <a:rPr lang="en-US"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In the cutter mill, size reduction involves successive cutting or shearing the feed materials with the help of sharp knives.</a:t>
            </a:r>
          </a:p>
          <a:p>
            <a:pPr>
              <a:buNone/>
            </a:pPr>
            <a:endParaRPr lang="en-US" dirty="0" smtClean="0">
              <a:solidFill>
                <a:schemeClr val="accent3"/>
              </a:solidFill>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a:latin typeface="Times New Roman" pitchFamily="18" charset="0"/>
              <a:cs typeface="Times New Roman" pitchFamily="18" charset="0"/>
            </a:endParaRPr>
          </a:p>
        </p:txBody>
      </p:sp>
      <p:sp>
        <p:nvSpPr>
          <p:cNvPr id="14" name="Slide Number Placeholder 13"/>
          <p:cNvSpPr>
            <a:spLocks noGrp="1"/>
          </p:cNvSpPr>
          <p:nvPr>
            <p:ph type="sldNum" sz="quarter" idx="12"/>
          </p:nvPr>
        </p:nvSpPr>
        <p:spPr/>
        <p:txBody>
          <a:bodyPr/>
          <a:lstStyle/>
          <a:p>
            <a:fld id="{B34B74CF-F851-491E-ADD7-7F7AC9C857DB}" type="slidenum">
              <a:rPr lang="en-US" sz="1400" smtClean="0">
                <a:solidFill>
                  <a:schemeClr val="bg1"/>
                </a:solidFill>
              </a:rPr>
              <a:pPr/>
              <a:t>4</a:t>
            </a:fld>
            <a:endParaRPr lang="en-US" sz="1400" dirty="0">
              <a:solidFill>
                <a:schemeClr val="bg1"/>
              </a:solidFill>
            </a:endParaRPr>
          </a:p>
        </p:txBody>
      </p:sp>
      <p:pic>
        <p:nvPicPr>
          <p:cNvPr id="15363" name="Picture 3" descr="C:\Users\nikhil\Desktop\Images\rotary mill.png"/>
          <p:cNvPicPr>
            <a:picLocks noChangeAspect="1" noChangeArrowheads="1"/>
          </p:cNvPicPr>
          <p:nvPr/>
        </p:nvPicPr>
        <p:blipFill>
          <a:blip r:embed="rId2">
            <a:extLst>
              <a:ext uri="{BEBA8EAE-BF5A-486C-A8C5-ECC9F3942E4B}">
                <a14:imgProps xmlns:a14="http://schemas.microsoft.com/office/drawing/2010/main">
                  <a14:imgLayer r:embed="rId3">
                    <a14:imgEffect>
                      <a14:colorTemperature colorTemp="11200"/>
                    </a14:imgEffect>
                  </a14:imgLayer>
                </a14:imgProps>
              </a:ext>
            </a:extLst>
          </a:blip>
          <a:srcRect/>
          <a:stretch>
            <a:fillRect/>
          </a:stretch>
        </p:blipFill>
        <p:spPr bwMode="auto">
          <a:xfrm>
            <a:off x="2609850" y="3270468"/>
            <a:ext cx="2876550" cy="2524125"/>
          </a:xfrm>
          <a:prstGeom prst="rect">
            <a:avLst/>
          </a:prstGeom>
          <a:noFill/>
        </p:spPr>
      </p:pic>
      <p:cxnSp>
        <p:nvCxnSpPr>
          <p:cNvPr id="9" name="Straight Arrow Connector 8"/>
          <p:cNvCxnSpPr/>
          <p:nvPr/>
        </p:nvCxnSpPr>
        <p:spPr>
          <a:xfrm rot="5400000">
            <a:off x="3581400" y="3352006"/>
            <a:ext cx="457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3429000" y="2819400"/>
            <a:ext cx="1143000" cy="369332"/>
          </a:xfrm>
          <a:prstGeom prst="rect">
            <a:avLst/>
          </a:prstGeom>
          <a:noFill/>
        </p:spPr>
        <p:txBody>
          <a:bodyPr wrap="square" rtlCol="0">
            <a:spAutoFit/>
          </a:bodyPr>
          <a:lstStyle/>
          <a:p>
            <a:r>
              <a:rPr lang="en-US" dirty="0" smtClean="0"/>
              <a:t>Feed</a:t>
            </a:r>
            <a:endParaRPr lang="en-US" dirty="0"/>
          </a:p>
        </p:txBody>
      </p:sp>
      <p:cxnSp>
        <p:nvCxnSpPr>
          <p:cNvPr id="16" name="Elbow Connector 15"/>
          <p:cNvCxnSpPr/>
          <p:nvPr/>
        </p:nvCxnSpPr>
        <p:spPr>
          <a:xfrm rot="10800000" flipV="1">
            <a:off x="4114800" y="4191000"/>
            <a:ext cx="1524000" cy="914400"/>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5562600" y="3886200"/>
            <a:ext cx="1752600" cy="646331"/>
          </a:xfrm>
          <a:prstGeom prst="rect">
            <a:avLst/>
          </a:prstGeom>
          <a:noFill/>
        </p:spPr>
        <p:txBody>
          <a:bodyPr wrap="square" rtlCol="0">
            <a:spAutoFit/>
          </a:bodyPr>
          <a:lstStyle/>
          <a:p>
            <a:r>
              <a:rPr lang="en-US" dirty="0" smtClean="0"/>
              <a:t>Milling chamber</a:t>
            </a:r>
            <a:endParaRPr lang="en-US" dirty="0"/>
          </a:p>
        </p:txBody>
      </p:sp>
      <p:cxnSp>
        <p:nvCxnSpPr>
          <p:cNvPr id="19" name="Elbow Connector 18"/>
          <p:cNvCxnSpPr/>
          <p:nvPr/>
        </p:nvCxnSpPr>
        <p:spPr>
          <a:xfrm>
            <a:off x="2209800" y="4572000"/>
            <a:ext cx="914400" cy="762000"/>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1066800" y="4191000"/>
            <a:ext cx="1378904" cy="646331"/>
          </a:xfrm>
          <a:prstGeom prst="rect">
            <a:avLst/>
          </a:prstGeom>
          <a:noFill/>
        </p:spPr>
        <p:txBody>
          <a:bodyPr wrap="none" rtlCol="0">
            <a:spAutoFit/>
          </a:bodyPr>
          <a:lstStyle/>
          <a:p>
            <a:r>
              <a:rPr lang="en-US" dirty="0" smtClean="0"/>
              <a:t>Stationary </a:t>
            </a:r>
          </a:p>
          <a:p>
            <a:r>
              <a:rPr lang="en-US" dirty="0" smtClean="0"/>
              <a:t>knives</a:t>
            </a:r>
            <a:endParaRPr lang="en-US" dirty="0"/>
          </a:p>
        </p:txBody>
      </p:sp>
      <p:cxnSp>
        <p:nvCxnSpPr>
          <p:cNvPr id="28" name="Straight Arrow Connector 27"/>
          <p:cNvCxnSpPr/>
          <p:nvPr/>
        </p:nvCxnSpPr>
        <p:spPr>
          <a:xfrm rot="10800000">
            <a:off x="4419600" y="5181600"/>
            <a:ext cx="1066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5410200" y="4916269"/>
            <a:ext cx="1447800" cy="646331"/>
          </a:xfrm>
          <a:prstGeom prst="rect">
            <a:avLst/>
          </a:prstGeom>
          <a:noFill/>
        </p:spPr>
        <p:txBody>
          <a:bodyPr wrap="square" rtlCol="0">
            <a:spAutoFit/>
          </a:bodyPr>
          <a:lstStyle/>
          <a:p>
            <a:r>
              <a:rPr lang="en-US" dirty="0" smtClean="0"/>
              <a:t>Rotating knives</a:t>
            </a:r>
            <a:endParaRPr lang="en-US" dirty="0"/>
          </a:p>
        </p:txBody>
      </p:sp>
      <p:sp>
        <p:nvSpPr>
          <p:cNvPr id="30" name="TextBox 29"/>
          <p:cNvSpPr txBox="1"/>
          <p:nvPr/>
        </p:nvSpPr>
        <p:spPr>
          <a:xfrm>
            <a:off x="2514600" y="6019800"/>
            <a:ext cx="2971800" cy="369332"/>
          </a:xfrm>
          <a:prstGeom prst="rect">
            <a:avLst/>
          </a:prstGeom>
          <a:noFill/>
        </p:spPr>
        <p:txBody>
          <a:bodyPr wrap="square" rtlCol="0">
            <a:spAutoFit/>
          </a:bodyPr>
          <a:lstStyle/>
          <a:p>
            <a:pPr algn="ctr"/>
            <a:r>
              <a:rPr lang="en-US" b="1" dirty="0" smtClean="0"/>
              <a:t>Fig: Rotary cutter mill </a:t>
            </a:r>
            <a:endParaRPr lang="en-US" b="1"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2964091"/>
            <a:ext cx="9144000" cy="2827109"/>
          </a:xfrm>
        </p:spPr>
        <p:txBody>
          <a:bodyPr>
            <a:normAutofit/>
          </a:bodyPr>
          <a:lstStyle/>
          <a:p>
            <a:pPr>
              <a:buNone/>
            </a:pPr>
            <a:r>
              <a:rPr lang="en-US" dirty="0" smtClean="0">
                <a:solidFill>
                  <a:schemeClr val="accent3"/>
                </a:solidFill>
                <a:latin typeface="Times New Roman" pitchFamily="18" charset="0"/>
                <a:cs typeface="Times New Roman" pitchFamily="18" charset="0"/>
              </a:rPr>
              <a:t> </a:t>
            </a:r>
          </a:p>
          <a:p>
            <a:pPr>
              <a:buNone/>
            </a:pPr>
            <a:r>
              <a:rPr lang="en-US" sz="2800" b="1" dirty="0" smtClean="0">
                <a:solidFill>
                  <a:srgbClr val="FF0000"/>
                </a:solidFill>
                <a:latin typeface="Times New Roman" pitchFamily="18" charset="0"/>
                <a:cs typeface="Times New Roman" pitchFamily="18" charset="0"/>
              </a:rPr>
              <a:t>Uses:</a:t>
            </a:r>
            <a:r>
              <a:rPr lang="en-US" b="1" dirty="0" smtClean="0">
                <a:solidFill>
                  <a:srgbClr val="FF0000"/>
                </a:solidFill>
                <a:latin typeface="Times New Roman" pitchFamily="18" charset="0"/>
                <a:cs typeface="Times New Roman" pitchFamily="18" charset="0"/>
              </a:rPr>
              <a:t> </a:t>
            </a:r>
          </a:p>
          <a:p>
            <a:pPr algn="just">
              <a:buFont typeface="Wingdings" panose="05000000000000000000" pitchFamily="2" charset="2"/>
              <a:buChar char="q"/>
            </a:pPr>
            <a:r>
              <a:rPr lang="en-US" sz="2400" dirty="0" smtClean="0">
                <a:latin typeface="Times New Roman" pitchFamily="18" charset="0"/>
                <a:cs typeface="Times New Roman" pitchFamily="18" charset="0"/>
              </a:rPr>
              <a:t> Size reduction (finer than 80-100 mesh) of tough and fibrous material.</a:t>
            </a:r>
          </a:p>
          <a:p>
            <a:pPr algn="just">
              <a:buFont typeface="Wingdings" panose="05000000000000000000" pitchFamily="2" charset="2"/>
              <a:buChar char="q"/>
            </a:pPr>
            <a:r>
              <a:rPr lang="en-US" sz="2400" dirty="0" smtClean="0">
                <a:latin typeface="Times New Roman" pitchFamily="18" charset="0"/>
                <a:cs typeface="Times New Roman" pitchFamily="18" charset="0"/>
              </a:rPr>
              <a:t> Ex. Medicinal plant, plant parts and animal tissue. </a:t>
            </a:r>
          </a:p>
          <a:p>
            <a:pPr algn="just">
              <a:buFont typeface="Wingdings" panose="05000000000000000000" pitchFamily="2" charset="2"/>
              <a:buChar char="q"/>
            </a:pPr>
            <a:r>
              <a:rPr lang="en-US" sz="2400" dirty="0" smtClean="0">
                <a:latin typeface="Times New Roman" pitchFamily="18" charset="0"/>
                <a:cs typeface="Times New Roman" pitchFamily="18" charset="0"/>
              </a:rPr>
              <a:t> It also used in manufacture of rubber, plastics, recycling of paper waste and plastic material.</a:t>
            </a:r>
          </a:p>
          <a:p>
            <a:pPr>
              <a:buNone/>
            </a:pPr>
            <a:endParaRPr lang="en-US" sz="2500" dirty="0" smtClean="0">
              <a:solidFill>
                <a:schemeClr val="accent3"/>
              </a:solidFill>
              <a:latin typeface="Times New Roman" pitchFamily="18" charset="0"/>
              <a:cs typeface="Times New Roman" pitchFamily="18" charset="0"/>
            </a:endParaRPr>
          </a:p>
          <a:p>
            <a:endParaRPr lang="en-US" dirty="0"/>
          </a:p>
        </p:txBody>
      </p:sp>
      <p:sp>
        <p:nvSpPr>
          <p:cNvPr id="5" name="Slide Number Placeholder 4"/>
          <p:cNvSpPr>
            <a:spLocks noGrp="1"/>
          </p:cNvSpPr>
          <p:nvPr>
            <p:ph type="sldNum" sz="quarter" idx="12"/>
          </p:nvPr>
        </p:nvSpPr>
        <p:spPr/>
        <p:txBody>
          <a:bodyPr/>
          <a:lstStyle/>
          <a:p>
            <a:fld id="{B34B74CF-F851-491E-ADD7-7F7AC9C857DB}" type="slidenum">
              <a:rPr lang="en-US" sz="1400" smtClean="0">
                <a:solidFill>
                  <a:schemeClr val="bg1"/>
                </a:solidFill>
              </a:rPr>
              <a:pPr/>
              <a:t>5</a:t>
            </a:fld>
            <a:endParaRPr lang="en-US" sz="1400" dirty="0">
              <a:solidFill>
                <a:schemeClr val="bg1"/>
              </a:solidFill>
            </a:endParaRPr>
          </a:p>
        </p:txBody>
      </p:sp>
      <p:sp>
        <p:nvSpPr>
          <p:cNvPr id="4" name="TextBox 3"/>
          <p:cNvSpPr txBox="1"/>
          <p:nvPr/>
        </p:nvSpPr>
        <p:spPr>
          <a:xfrm>
            <a:off x="0" y="609600"/>
            <a:ext cx="9144000" cy="2354491"/>
          </a:xfrm>
          <a:prstGeom prst="rect">
            <a:avLst/>
          </a:prstGeom>
          <a:noFill/>
        </p:spPr>
        <p:txBody>
          <a:bodyPr wrap="square" rtlCol="0">
            <a:spAutoFit/>
          </a:bodyPr>
          <a:lstStyle/>
          <a:p>
            <a:pPr>
              <a:buNone/>
            </a:pPr>
            <a:r>
              <a:rPr lang="en-US" sz="2700" b="1" dirty="0" smtClean="0">
                <a:solidFill>
                  <a:srgbClr val="FF0000"/>
                </a:solidFill>
                <a:latin typeface="Times New Roman" pitchFamily="18" charset="0"/>
                <a:cs typeface="Times New Roman" pitchFamily="18" charset="0"/>
              </a:rPr>
              <a:t>Working:</a:t>
            </a:r>
          </a:p>
          <a:p>
            <a:pPr marL="342900" indent="-342900" algn="just">
              <a:buClr>
                <a:schemeClr val="accent1"/>
              </a:buClr>
              <a:buFont typeface="Wingdings" panose="05000000000000000000" pitchFamily="2" charset="2"/>
              <a:buChar char="q"/>
            </a:pPr>
            <a:r>
              <a:rPr lang="en-US" sz="2400" dirty="0" smtClean="0">
                <a:latin typeface="Times New Roman" pitchFamily="18" charset="0"/>
                <a:cs typeface="Times New Roman" pitchFamily="18" charset="0"/>
              </a:rPr>
              <a:t> Rotor disc rotate at 200-900 revolution per min.</a:t>
            </a:r>
          </a:p>
          <a:p>
            <a:pPr marL="342900" indent="-342900" algn="just">
              <a:buClr>
                <a:schemeClr val="accent1"/>
              </a:buClr>
              <a:buFont typeface="Wingdings" panose="05000000000000000000" pitchFamily="2" charset="2"/>
              <a:buChar char="q"/>
            </a:pPr>
            <a:r>
              <a:rPr lang="en-US" sz="2400" dirty="0" smtClean="0">
                <a:latin typeface="Times New Roman" pitchFamily="18" charset="0"/>
                <a:cs typeface="Times New Roman" pitchFamily="18" charset="0"/>
              </a:rPr>
              <a:t> Feed material loaded through hopper.</a:t>
            </a:r>
          </a:p>
          <a:p>
            <a:pPr marL="342900" indent="-342900" algn="just">
              <a:buClr>
                <a:schemeClr val="accent1"/>
              </a:buClr>
              <a:buFont typeface="Wingdings" panose="05000000000000000000" pitchFamily="2" charset="2"/>
              <a:buChar char="q"/>
            </a:pPr>
            <a:r>
              <a:rPr lang="en-US" sz="2400" dirty="0" smtClean="0">
                <a:latin typeface="Times New Roman" pitchFamily="18" charset="0"/>
                <a:cs typeface="Times New Roman" pitchFamily="18" charset="0"/>
              </a:rPr>
              <a:t> Material is cut between rotating &amp; stationary knives in small      pieces, therefore particle pass through the screen product is collected into receiver.</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938" y="304800"/>
            <a:ext cx="9149938" cy="682434"/>
          </a:xfrm>
        </p:spPr>
        <p:style>
          <a:lnRef idx="1">
            <a:schemeClr val="accent1"/>
          </a:lnRef>
          <a:fillRef idx="2">
            <a:schemeClr val="accent1"/>
          </a:fillRef>
          <a:effectRef idx="1">
            <a:schemeClr val="accent1"/>
          </a:effectRef>
          <a:fontRef idx="minor">
            <a:schemeClr val="dk1"/>
          </a:fontRef>
        </p:style>
        <p:txBody>
          <a:bodyPr/>
          <a:lstStyle/>
          <a:p>
            <a:pPr algn="ctr"/>
            <a:r>
              <a:rPr lang="en-US" sz="3600" b="1" dirty="0" smtClean="0">
                <a:latin typeface="Times New Roman" pitchFamily="18" charset="0"/>
                <a:cs typeface="Times New Roman" pitchFamily="18" charset="0"/>
              </a:rPr>
              <a:t>MORTAR AND PESTLE</a:t>
            </a:r>
            <a:endParaRPr lang="en-US" sz="3600" b="1" dirty="0">
              <a:latin typeface="Times New Roman" pitchFamily="18" charset="0"/>
              <a:cs typeface="Times New Roman" pitchFamily="18" charset="0"/>
            </a:endParaRPr>
          </a:p>
        </p:txBody>
      </p:sp>
      <p:sp>
        <p:nvSpPr>
          <p:cNvPr id="2" name="Content Placeholder 1"/>
          <p:cNvSpPr>
            <a:spLocks noGrp="1"/>
          </p:cNvSpPr>
          <p:nvPr>
            <p:ph idx="1"/>
          </p:nvPr>
        </p:nvSpPr>
        <p:spPr>
          <a:xfrm>
            <a:off x="-5938" y="1481328"/>
            <a:ext cx="9149938" cy="4309871"/>
          </a:xfrm>
        </p:spPr>
        <p:txBody>
          <a:bodyPr>
            <a:normAutofit/>
          </a:bodyPr>
          <a:lstStyle/>
          <a:p>
            <a:pPr algn="just">
              <a:buFont typeface="Wingdings" panose="05000000000000000000" pitchFamily="2" charset="2"/>
              <a:buChar char="q"/>
            </a:pPr>
            <a:r>
              <a:rPr lang="en-US" sz="2400" dirty="0" smtClean="0">
                <a:latin typeface="Times New Roman" pitchFamily="18" charset="0"/>
                <a:cs typeface="Times New Roman" pitchFamily="18" charset="0"/>
              </a:rPr>
              <a:t> This is the classical and the simplest equipment for grinding. </a:t>
            </a:r>
          </a:p>
          <a:p>
            <a:pPr algn="just">
              <a:buFont typeface="Wingdings" panose="05000000000000000000" pitchFamily="2" charset="2"/>
              <a:buChar char="q"/>
            </a:pPr>
            <a:endParaRPr lang="en-US" sz="2400" dirty="0" smtClean="0">
              <a:latin typeface="Times New Roman" pitchFamily="18" charset="0"/>
              <a:cs typeface="Times New Roman" pitchFamily="18" charset="0"/>
            </a:endParaRPr>
          </a:p>
          <a:p>
            <a:pPr algn="just">
              <a:buFont typeface="Wingdings" panose="05000000000000000000" pitchFamily="2" charset="2"/>
              <a:buChar char="q"/>
            </a:pPr>
            <a:r>
              <a:rPr lang="en-US" sz="2400" dirty="0" smtClean="0">
                <a:latin typeface="Times New Roman" pitchFamily="18" charset="0"/>
                <a:cs typeface="Times New Roman" pitchFamily="18" charset="0"/>
              </a:rPr>
              <a:t> It is work on application of attrition and pressure.</a:t>
            </a:r>
          </a:p>
          <a:p>
            <a:pPr algn="just">
              <a:buFont typeface="Wingdings" panose="05000000000000000000" pitchFamily="2" charset="2"/>
              <a:buChar char="q"/>
            </a:pPr>
            <a:endParaRPr lang="en-US" sz="2400" dirty="0" smtClean="0">
              <a:latin typeface="Times New Roman" pitchFamily="18" charset="0"/>
              <a:cs typeface="Times New Roman" pitchFamily="18" charset="0"/>
            </a:endParaRPr>
          </a:p>
          <a:p>
            <a:pPr algn="just">
              <a:buFont typeface="Wingdings" panose="05000000000000000000" pitchFamily="2" charset="2"/>
              <a:buChar char="q"/>
            </a:pPr>
            <a:r>
              <a:rPr lang="en-US" sz="2400" dirty="0" smtClean="0">
                <a:latin typeface="Times New Roman" pitchFamily="18" charset="0"/>
                <a:cs typeface="Times New Roman" pitchFamily="18" charset="0"/>
              </a:rPr>
              <a:t> In this equipment both mortar and pestle are  rotating. </a:t>
            </a:r>
          </a:p>
          <a:p>
            <a:pPr algn="just">
              <a:buFont typeface="Wingdings" panose="05000000000000000000" pitchFamily="2" charset="2"/>
              <a:buChar char="q"/>
            </a:pPr>
            <a:endParaRPr lang="en-US" sz="2400" dirty="0" smtClean="0">
              <a:latin typeface="Times New Roman" pitchFamily="18" charset="0"/>
              <a:cs typeface="Times New Roman" pitchFamily="18" charset="0"/>
            </a:endParaRPr>
          </a:p>
          <a:p>
            <a:pPr algn="just">
              <a:buFont typeface="Wingdings" panose="05000000000000000000" pitchFamily="2" charset="2"/>
              <a:buChar char="q"/>
            </a:pPr>
            <a:r>
              <a:rPr lang="en-US" sz="2400" dirty="0" smtClean="0">
                <a:latin typeface="Times New Roman" pitchFamily="18" charset="0"/>
                <a:cs typeface="Times New Roman" pitchFamily="18" charset="0"/>
              </a:rPr>
              <a:t> This equipment cannot be provided with a sieve for. continuous removal of fines.  </a:t>
            </a: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B34B74CF-F851-491E-ADD7-7F7AC9C857DB}" type="slidenum">
              <a:rPr lang="en-US" sz="1400" smtClean="0">
                <a:solidFill>
                  <a:schemeClr val="bg1"/>
                </a:solidFill>
              </a:rPr>
              <a:pPr/>
              <a:t>6</a:t>
            </a:fld>
            <a:endParaRPr lang="en-US" sz="1400" dirty="0">
              <a:solidFill>
                <a:schemeClr val="bg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228600"/>
            <a:ext cx="9144000" cy="594082"/>
          </a:xfrm>
        </p:spPr>
        <p:style>
          <a:lnRef idx="1">
            <a:schemeClr val="accent4"/>
          </a:lnRef>
          <a:fillRef idx="2">
            <a:schemeClr val="accent4"/>
          </a:fillRef>
          <a:effectRef idx="1">
            <a:schemeClr val="accent4"/>
          </a:effectRef>
          <a:fontRef idx="minor">
            <a:schemeClr val="dk1"/>
          </a:fontRef>
        </p:style>
        <p:txBody>
          <a:bodyPr/>
          <a:lstStyle/>
          <a:p>
            <a:pPr algn="ctr"/>
            <a:r>
              <a:rPr lang="en-US" sz="3600" b="1" dirty="0" smtClean="0">
                <a:latin typeface="Times New Roman" pitchFamily="18" charset="0"/>
                <a:cs typeface="Times New Roman" pitchFamily="18" charset="0"/>
              </a:rPr>
              <a:t>ROLLER MILL</a:t>
            </a:r>
            <a:endParaRPr lang="en-US" sz="3600" b="1" dirty="0">
              <a:latin typeface="Times New Roman" pitchFamily="18" charset="0"/>
              <a:cs typeface="Times New Roman" pitchFamily="18" charset="0"/>
            </a:endParaRPr>
          </a:p>
        </p:txBody>
      </p:sp>
      <p:sp>
        <p:nvSpPr>
          <p:cNvPr id="2" name="Content Placeholder 1"/>
          <p:cNvSpPr>
            <a:spLocks noGrp="1"/>
          </p:cNvSpPr>
          <p:nvPr>
            <p:ph idx="1"/>
          </p:nvPr>
        </p:nvSpPr>
        <p:spPr>
          <a:xfrm>
            <a:off x="304800" y="1219200"/>
            <a:ext cx="8229600" cy="4525963"/>
          </a:xfrm>
        </p:spPr>
        <p:txBody>
          <a:bodyPr>
            <a:normAutofit/>
          </a:bodyPr>
          <a:lstStyle/>
          <a:p>
            <a:pPr>
              <a:buNone/>
            </a:pPr>
            <a:r>
              <a:rPr lang="en-US" b="1" dirty="0" smtClean="0">
                <a:solidFill>
                  <a:srgbClr val="FF0000"/>
                </a:solidFill>
                <a:latin typeface="Times New Roman" pitchFamily="18" charset="0"/>
                <a:cs typeface="Times New Roman" pitchFamily="18" charset="0"/>
              </a:rPr>
              <a:t>Principle:</a:t>
            </a:r>
          </a:p>
          <a:p>
            <a:pPr>
              <a:buNone/>
            </a:pPr>
            <a:r>
              <a:rPr lang="en-US" dirty="0" smtClean="0">
                <a:latin typeface="Times New Roman" pitchFamily="18" charset="0"/>
                <a:cs typeface="Times New Roman" pitchFamily="18" charset="0"/>
              </a:rPr>
              <a:t>   </a:t>
            </a:r>
            <a:r>
              <a:rPr lang="en-US" sz="2600" dirty="0" smtClean="0">
                <a:latin typeface="Times New Roman" pitchFamily="18" charset="0"/>
                <a:cs typeface="Times New Roman" pitchFamily="18" charset="0"/>
              </a:rPr>
              <a:t>The material is crushed (compressed) by the application of stress. The stress is applied by rotator  wheels, rollers.</a:t>
            </a:r>
          </a:p>
          <a:p>
            <a:pPr algn="just">
              <a:buNone/>
            </a:pPr>
            <a:r>
              <a:rPr lang="en-US" dirty="0" smtClean="0">
                <a:latin typeface="Times New Roman" pitchFamily="18" charset="0"/>
                <a:cs typeface="Times New Roman" pitchFamily="18" charset="0"/>
              </a:rPr>
              <a:t> </a:t>
            </a:r>
            <a:endParaRPr lang="en-US" dirty="0">
              <a:latin typeface="Times New Roman" pitchFamily="18" charset="0"/>
              <a:cs typeface="Times New Roman" pitchFamily="18" charset="0"/>
            </a:endParaRPr>
          </a:p>
        </p:txBody>
      </p:sp>
      <p:sp>
        <p:nvSpPr>
          <p:cNvPr id="13" name="Slide Number Placeholder 12"/>
          <p:cNvSpPr>
            <a:spLocks noGrp="1"/>
          </p:cNvSpPr>
          <p:nvPr>
            <p:ph type="sldNum" sz="quarter" idx="12"/>
          </p:nvPr>
        </p:nvSpPr>
        <p:spPr>
          <a:xfrm>
            <a:off x="6477000" y="6319050"/>
            <a:ext cx="2057400" cy="365125"/>
          </a:xfrm>
        </p:spPr>
        <p:txBody>
          <a:bodyPr/>
          <a:lstStyle/>
          <a:p>
            <a:fld id="{B34B74CF-F851-491E-ADD7-7F7AC9C857DB}" type="slidenum">
              <a:rPr lang="en-US" sz="1400" smtClean="0">
                <a:solidFill>
                  <a:schemeClr val="bg1"/>
                </a:solidFill>
              </a:rPr>
              <a:pPr/>
              <a:t>7</a:t>
            </a:fld>
            <a:endParaRPr lang="en-US" sz="2800" dirty="0">
              <a:solidFill>
                <a:schemeClr val="bg1"/>
              </a:solidFill>
            </a:endParaRPr>
          </a:p>
        </p:txBody>
      </p:sp>
      <p:pic>
        <p:nvPicPr>
          <p:cNvPr id="16386" name="Picture 2" descr="C:\Users\nikhil\Desktop\Images\roler.jpg"/>
          <p:cNvPicPr>
            <a:picLocks noChangeAspect="1" noChangeArrowheads="1"/>
          </p:cNvPicPr>
          <p:nvPr/>
        </p:nvPicPr>
        <p:blipFill>
          <a:blip r:embed="rId2">
            <a:duotone>
              <a:prstClr val="black"/>
              <a:schemeClr val="tx2">
                <a:tint val="45000"/>
                <a:satMod val="400000"/>
              </a:schemeClr>
            </a:duotone>
          </a:blip>
          <a:srcRect/>
          <a:stretch>
            <a:fillRect/>
          </a:stretch>
        </p:blipFill>
        <p:spPr bwMode="auto">
          <a:xfrm>
            <a:off x="3799363" y="3200400"/>
            <a:ext cx="1933575" cy="29718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5" name="TextBox 4"/>
          <p:cNvSpPr txBox="1"/>
          <p:nvPr/>
        </p:nvSpPr>
        <p:spPr>
          <a:xfrm>
            <a:off x="3886200" y="6260068"/>
            <a:ext cx="2133600" cy="369332"/>
          </a:xfrm>
          <a:prstGeom prst="rect">
            <a:avLst/>
          </a:prstGeom>
          <a:noFill/>
        </p:spPr>
        <p:txBody>
          <a:bodyPr wrap="square" rtlCol="0">
            <a:spAutoFit/>
          </a:bodyPr>
          <a:lstStyle/>
          <a:p>
            <a:r>
              <a:rPr lang="en-US" b="1" dirty="0" smtClean="0">
                <a:solidFill>
                  <a:schemeClr val="bg1"/>
                </a:solidFill>
              </a:rPr>
              <a:t>Fig: Roller mill</a:t>
            </a:r>
            <a:r>
              <a:rPr lang="en-US" dirty="0" smtClean="0">
                <a:solidFill>
                  <a:schemeClr val="bg1"/>
                </a:solidFill>
              </a:rPr>
              <a:t>.</a:t>
            </a:r>
            <a:endParaRPr lang="en-US" dirty="0">
              <a:solidFill>
                <a:schemeClr val="bg1"/>
              </a:solidFill>
            </a:endParaRPr>
          </a:p>
        </p:txBody>
      </p:sp>
      <p:sp>
        <p:nvSpPr>
          <p:cNvPr id="6" name="Rectangle 5"/>
          <p:cNvSpPr/>
          <p:nvPr/>
        </p:nvSpPr>
        <p:spPr>
          <a:xfrm>
            <a:off x="4318749" y="2667000"/>
            <a:ext cx="591829" cy="307777"/>
          </a:xfrm>
          <a:prstGeom prst="rect">
            <a:avLst/>
          </a:prstGeom>
        </p:spPr>
        <p:txBody>
          <a:bodyPr wrap="none">
            <a:spAutoFit/>
          </a:bodyPr>
          <a:lstStyle/>
          <a:p>
            <a:r>
              <a:rPr lang="en-US" sz="1400" dirty="0" smtClean="0"/>
              <a:t>Feed</a:t>
            </a:r>
            <a:endParaRPr lang="en-US" sz="1400" dirty="0"/>
          </a:p>
        </p:txBody>
      </p:sp>
      <p:sp>
        <p:nvSpPr>
          <p:cNvPr id="11" name="Down Arrow 10"/>
          <p:cNvSpPr/>
          <p:nvPr/>
        </p:nvSpPr>
        <p:spPr>
          <a:xfrm>
            <a:off x="4648200" y="2971800"/>
            <a:ext cx="45719" cy="228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5" name="Elbow Connector 14"/>
          <p:cNvCxnSpPr/>
          <p:nvPr/>
        </p:nvCxnSpPr>
        <p:spPr>
          <a:xfrm rot="10800000" flipV="1">
            <a:off x="5257800" y="3352800"/>
            <a:ext cx="990600" cy="228600"/>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6248400" y="3212068"/>
            <a:ext cx="1371600" cy="307777"/>
          </a:xfrm>
          <a:prstGeom prst="rect">
            <a:avLst/>
          </a:prstGeom>
          <a:noFill/>
        </p:spPr>
        <p:txBody>
          <a:bodyPr wrap="square" rtlCol="0">
            <a:spAutoFit/>
          </a:bodyPr>
          <a:lstStyle/>
          <a:p>
            <a:r>
              <a:rPr lang="en-US" sz="1400" dirty="0" smtClean="0"/>
              <a:t>Hopper</a:t>
            </a:r>
            <a:endParaRPr lang="en-US" sz="1400" dirty="0"/>
          </a:p>
        </p:txBody>
      </p:sp>
      <p:cxnSp>
        <p:nvCxnSpPr>
          <p:cNvPr id="18" name="Curved Connector 17"/>
          <p:cNvCxnSpPr/>
          <p:nvPr/>
        </p:nvCxnSpPr>
        <p:spPr>
          <a:xfrm rot="10800000" flipV="1">
            <a:off x="4572000" y="5181600"/>
            <a:ext cx="1905000" cy="152400"/>
          </a:xfrm>
          <a:prstGeom prst="curved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Curved Connector 19"/>
          <p:cNvCxnSpPr/>
          <p:nvPr/>
        </p:nvCxnSpPr>
        <p:spPr>
          <a:xfrm rot="10800000">
            <a:off x="5029200" y="5029200"/>
            <a:ext cx="1371600" cy="152400"/>
          </a:xfrm>
          <a:prstGeom prst="curved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6324600" y="5040868"/>
            <a:ext cx="1066800" cy="307777"/>
          </a:xfrm>
          <a:prstGeom prst="rect">
            <a:avLst/>
          </a:prstGeom>
          <a:noFill/>
        </p:spPr>
        <p:txBody>
          <a:bodyPr wrap="square" rtlCol="0">
            <a:spAutoFit/>
          </a:bodyPr>
          <a:lstStyle/>
          <a:p>
            <a:pPr algn="r"/>
            <a:r>
              <a:rPr lang="en-US" sz="1400" dirty="0" smtClean="0"/>
              <a:t>Rollers</a:t>
            </a:r>
            <a:endParaRPr lang="en-US" sz="14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884237"/>
            <a:ext cx="8001000" cy="4525963"/>
          </a:xfrm>
        </p:spPr>
        <p:txBody>
          <a:bodyPr/>
          <a:lstStyle/>
          <a:p>
            <a:pPr algn="just">
              <a:buNone/>
            </a:pPr>
            <a:r>
              <a:rPr lang="en-US" b="1" dirty="0" smtClean="0">
                <a:solidFill>
                  <a:srgbClr val="FF0000"/>
                </a:solidFill>
                <a:latin typeface="Times New Roman" pitchFamily="18" charset="0"/>
                <a:cs typeface="Times New Roman" pitchFamily="18" charset="0"/>
              </a:rPr>
              <a:t>Working:</a:t>
            </a:r>
          </a:p>
          <a:p>
            <a:pPr algn="just">
              <a:buNone/>
            </a:pPr>
            <a:r>
              <a:rPr lang="en-US"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The rollers are allowed to rotate. The material is feed into hopper through gap between two rollers by applying high pressure material is cursed.</a:t>
            </a:r>
          </a:p>
          <a:p>
            <a:pPr algn="just">
              <a:buNone/>
            </a:pPr>
            <a:endParaRPr lang="en-US" dirty="0" smtClean="0">
              <a:solidFill>
                <a:schemeClr val="accent3"/>
              </a:solidFill>
              <a:latin typeface="Times New Roman" pitchFamily="18" charset="0"/>
              <a:cs typeface="Times New Roman" pitchFamily="18" charset="0"/>
            </a:endParaRPr>
          </a:p>
          <a:p>
            <a:pPr algn="just">
              <a:buNone/>
            </a:pPr>
            <a:endParaRPr lang="en-US" dirty="0" smtClean="0">
              <a:solidFill>
                <a:schemeClr val="accent3"/>
              </a:solidFill>
              <a:latin typeface="Times New Roman" pitchFamily="18" charset="0"/>
              <a:cs typeface="Times New Roman" pitchFamily="18" charset="0"/>
            </a:endParaRPr>
          </a:p>
          <a:p>
            <a:pPr algn="just">
              <a:buNone/>
            </a:pPr>
            <a:r>
              <a:rPr lang="en-US" dirty="0" smtClean="0">
                <a:solidFill>
                  <a:schemeClr val="accent3"/>
                </a:solidFill>
                <a:latin typeface="Times New Roman" pitchFamily="18" charset="0"/>
                <a:cs typeface="Times New Roman" pitchFamily="18" charset="0"/>
              </a:rPr>
              <a:t> </a:t>
            </a:r>
            <a:r>
              <a:rPr lang="en-US" b="1" dirty="0" smtClean="0">
                <a:solidFill>
                  <a:srgbClr val="FF0000"/>
                </a:solidFill>
                <a:latin typeface="Times New Roman" pitchFamily="18" charset="0"/>
                <a:cs typeface="Times New Roman" pitchFamily="18" charset="0"/>
              </a:rPr>
              <a:t>Uses:</a:t>
            </a:r>
          </a:p>
          <a:p>
            <a:pPr algn="just">
              <a:buNone/>
            </a:pPr>
            <a:r>
              <a:rPr lang="en-US" sz="2400" dirty="0" smtClean="0">
                <a:latin typeface="Times New Roman" pitchFamily="18" charset="0"/>
                <a:cs typeface="Times New Roman" pitchFamily="18" charset="0"/>
              </a:rPr>
              <a:t>   Roller mill is used for crushing and cracking of seed before extraction of fixed oils and also used to crush soft tissue to help in the penetration of solvent during extraction process. </a:t>
            </a:r>
          </a:p>
          <a:p>
            <a:endParaRPr lang="en-US" dirty="0"/>
          </a:p>
        </p:txBody>
      </p:sp>
      <p:sp>
        <p:nvSpPr>
          <p:cNvPr id="3" name="Slide Number Placeholder 2"/>
          <p:cNvSpPr>
            <a:spLocks noGrp="1"/>
          </p:cNvSpPr>
          <p:nvPr>
            <p:ph type="sldNum" sz="quarter" idx="12"/>
          </p:nvPr>
        </p:nvSpPr>
        <p:spPr/>
        <p:txBody>
          <a:bodyPr/>
          <a:lstStyle/>
          <a:p>
            <a:fld id="{B34B74CF-F851-491E-ADD7-7F7AC9C857DB}" type="slidenum">
              <a:rPr lang="en-US" sz="1400" smtClean="0">
                <a:solidFill>
                  <a:schemeClr val="bg1"/>
                </a:solidFill>
              </a:rPr>
              <a:pPr/>
              <a:t>8</a:t>
            </a:fld>
            <a:endParaRPr lang="en-US" sz="1400" dirty="0">
              <a:solidFill>
                <a:schemeClr val="bg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276266"/>
            <a:ext cx="9144000" cy="654048"/>
          </a:xfrm>
        </p:spPr>
        <p:style>
          <a:lnRef idx="1">
            <a:schemeClr val="accent1"/>
          </a:lnRef>
          <a:fillRef idx="2">
            <a:schemeClr val="accent1"/>
          </a:fillRef>
          <a:effectRef idx="1">
            <a:schemeClr val="accent1"/>
          </a:effectRef>
          <a:fontRef idx="minor">
            <a:schemeClr val="dk1"/>
          </a:fontRef>
        </p:style>
        <p:txBody>
          <a:bodyPr>
            <a:normAutofit/>
          </a:bodyPr>
          <a:lstStyle/>
          <a:p>
            <a:pPr algn="ctr"/>
            <a:r>
              <a:rPr lang="en-US" sz="3600" b="1" dirty="0" smtClean="0">
                <a:latin typeface="Times New Roman" pitchFamily="18" charset="0"/>
                <a:cs typeface="Times New Roman" pitchFamily="18" charset="0"/>
              </a:rPr>
              <a:t>HAMMER MILL</a:t>
            </a:r>
            <a:endParaRPr lang="en-US" sz="3600" b="1" dirty="0">
              <a:latin typeface="Times New Roman" pitchFamily="18" charset="0"/>
              <a:cs typeface="Times New Roman" pitchFamily="18" charset="0"/>
            </a:endParaRPr>
          </a:p>
        </p:txBody>
      </p:sp>
      <p:sp>
        <p:nvSpPr>
          <p:cNvPr id="5" name="Content Placeholder 4"/>
          <p:cNvSpPr>
            <a:spLocks noGrp="1"/>
          </p:cNvSpPr>
          <p:nvPr>
            <p:ph idx="1"/>
          </p:nvPr>
        </p:nvSpPr>
        <p:spPr>
          <a:xfrm>
            <a:off x="285750" y="1066800"/>
            <a:ext cx="8229600" cy="4525963"/>
          </a:xfrm>
        </p:spPr>
        <p:txBody>
          <a:bodyPr>
            <a:normAutofit/>
          </a:bodyPr>
          <a:lstStyle/>
          <a:p>
            <a:pPr>
              <a:buNone/>
            </a:pPr>
            <a:r>
              <a:rPr lang="en-US" dirty="0" smtClean="0">
                <a:solidFill>
                  <a:schemeClr val="accent3"/>
                </a:solidFill>
                <a:latin typeface="Times New Roman" pitchFamily="18" charset="0"/>
                <a:cs typeface="Times New Roman" pitchFamily="18" charset="0"/>
              </a:rPr>
              <a:t>	</a:t>
            </a:r>
            <a:r>
              <a:rPr lang="en-US" b="1" dirty="0" smtClean="0">
                <a:solidFill>
                  <a:srgbClr val="FF0000"/>
                </a:solidFill>
                <a:latin typeface="Times New Roman" pitchFamily="18" charset="0"/>
                <a:cs typeface="Times New Roman" pitchFamily="18" charset="0"/>
              </a:rPr>
              <a:t>Principle:</a:t>
            </a:r>
          </a:p>
          <a:p>
            <a:pPr algn="just">
              <a:buNone/>
            </a:pPr>
            <a:r>
              <a:rPr lang="en-US" sz="2400" dirty="0" smtClean="0">
                <a:latin typeface="Times New Roman" pitchFamily="18" charset="0"/>
                <a:cs typeface="Times New Roman" pitchFamily="18" charset="0"/>
              </a:rPr>
              <a:t>  The hammer mill operates on the principle of impact  between rapidly moving hammer mounted on a rotor and the powder material.</a:t>
            </a:r>
            <a:endParaRPr lang="en-US" sz="2400" dirty="0" smtClean="0">
              <a:solidFill>
                <a:schemeClr val="accent3"/>
              </a:solidFill>
              <a:latin typeface="Times New Roman" pitchFamily="18" charset="0"/>
              <a:cs typeface="Times New Roman" pitchFamily="18" charset="0"/>
            </a:endParaRPr>
          </a:p>
        </p:txBody>
      </p:sp>
      <p:sp>
        <p:nvSpPr>
          <p:cNvPr id="7" name="Slide Number Placeholder 6"/>
          <p:cNvSpPr>
            <a:spLocks noGrp="1"/>
          </p:cNvSpPr>
          <p:nvPr>
            <p:ph type="sldNum" sz="quarter" idx="12"/>
          </p:nvPr>
        </p:nvSpPr>
        <p:spPr/>
        <p:txBody>
          <a:bodyPr/>
          <a:lstStyle/>
          <a:p>
            <a:fld id="{B34B74CF-F851-491E-ADD7-7F7AC9C857DB}" type="slidenum">
              <a:rPr lang="en-US" sz="1400" smtClean="0">
                <a:solidFill>
                  <a:schemeClr val="bg1"/>
                </a:solidFill>
              </a:rPr>
              <a:pPr/>
              <a:t>9</a:t>
            </a:fld>
            <a:endParaRPr lang="en-US" sz="1400" dirty="0">
              <a:solidFill>
                <a:schemeClr val="bg1"/>
              </a:solidFill>
            </a:endParaRPr>
          </a:p>
        </p:txBody>
      </p:sp>
      <p:pic>
        <p:nvPicPr>
          <p:cNvPr id="17410" name="Picture 2" descr="C:\Users\nikhil\Desktop\Images\hammer.png"/>
          <p:cNvPicPr>
            <a:picLocks noChangeAspect="1" noChangeArrowheads="1"/>
          </p:cNvPicPr>
          <p:nvPr/>
        </p:nvPicPr>
        <p:blipFill>
          <a:blip r:embed="rId2">
            <a:duotone>
              <a:prstClr val="black"/>
              <a:schemeClr val="accent4">
                <a:tint val="45000"/>
                <a:satMod val="400000"/>
              </a:schemeClr>
            </a:duotone>
          </a:blip>
          <a:srcRect/>
          <a:stretch>
            <a:fillRect/>
          </a:stretch>
        </p:blipFill>
        <p:spPr bwMode="auto">
          <a:xfrm>
            <a:off x="2247900" y="2685454"/>
            <a:ext cx="4914900" cy="356294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6" name="TextBox 5"/>
          <p:cNvSpPr txBox="1"/>
          <p:nvPr/>
        </p:nvSpPr>
        <p:spPr>
          <a:xfrm>
            <a:off x="3581400" y="6378947"/>
            <a:ext cx="2590800" cy="369332"/>
          </a:xfrm>
          <a:prstGeom prst="rect">
            <a:avLst/>
          </a:prstGeom>
          <a:noFill/>
        </p:spPr>
        <p:txBody>
          <a:bodyPr wrap="square" rtlCol="0">
            <a:spAutoFit/>
          </a:bodyPr>
          <a:lstStyle/>
          <a:p>
            <a:r>
              <a:rPr lang="en-US" b="1" dirty="0" smtClean="0">
                <a:solidFill>
                  <a:schemeClr val="bg1"/>
                </a:solidFill>
              </a:rPr>
              <a:t>Fig: Hammer mill</a:t>
            </a:r>
            <a:endParaRPr lang="en-US" b="1" dirty="0">
              <a:solidFill>
                <a:schemeClr val="bg1"/>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Wisp</Template>
  <TotalTime>775</TotalTime>
  <Words>1098</Words>
  <Application>Microsoft Office PowerPoint</Application>
  <PresentationFormat>On-screen Show (4:3)</PresentationFormat>
  <Paragraphs>250</Paragraphs>
  <Slides>25</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Arial</vt:lpstr>
      <vt:lpstr>Calibri</vt:lpstr>
      <vt:lpstr>Calibri Light</vt:lpstr>
      <vt:lpstr>Times New Roman</vt:lpstr>
      <vt:lpstr>Wingdings</vt:lpstr>
      <vt:lpstr>Office Theme</vt:lpstr>
      <vt:lpstr>PowerPoint Presentation</vt:lpstr>
      <vt:lpstr>CONTENTS</vt:lpstr>
      <vt:lpstr>TECHNIQUES</vt:lpstr>
      <vt:lpstr>ROTARY CUTTER MILL</vt:lpstr>
      <vt:lpstr>PowerPoint Presentation</vt:lpstr>
      <vt:lpstr>MORTAR AND PESTLE</vt:lpstr>
      <vt:lpstr>ROLLER MILL</vt:lpstr>
      <vt:lpstr>PowerPoint Presentation</vt:lpstr>
      <vt:lpstr>HAMMER MILL</vt:lpstr>
      <vt:lpstr>PowerPoint Presentation</vt:lpstr>
      <vt:lpstr>BALL MILL</vt:lpstr>
      <vt:lpstr>PowerPoint Presentation</vt:lpstr>
      <vt:lpstr>PowerPoint Presentation</vt:lpstr>
      <vt:lpstr>Fluid Energy Mill</vt:lpstr>
      <vt:lpstr>PowerPoint Presentation</vt:lpstr>
      <vt:lpstr>PowerPoint Presentation</vt:lpstr>
      <vt:lpstr>COLLOID MILL</vt:lpstr>
      <vt:lpstr>PowerPoint Presentation</vt:lpstr>
      <vt:lpstr>EDGE RUNNER MILL</vt:lpstr>
      <vt:lpstr>PowerPoint Presentation</vt:lpstr>
      <vt:lpstr>END RUNNER MILL</vt:lpstr>
      <vt:lpstr>PowerPoint Presentation</vt:lpstr>
      <vt:lpstr>APPLICATIONS</vt:lpstr>
      <vt:lpstr>REFERENCES</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nikhil</dc:creator>
  <cp:lastModifiedBy>MR. L. R. ZAWAR</cp:lastModifiedBy>
  <cp:revision>179</cp:revision>
  <dcterms:created xsi:type="dcterms:W3CDTF">2014-09-09T13:33:10Z</dcterms:created>
  <dcterms:modified xsi:type="dcterms:W3CDTF">2017-01-03T07:01:07Z</dcterms:modified>
</cp:coreProperties>
</file>