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89" r:id="rId3"/>
    <p:sldId id="290" r:id="rId4"/>
    <p:sldId id="258" r:id="rId5"/>
    <p:sldId id="259" r:id="rId6"/>
    <p:sldId id="291" r:id="rId7"/>
    <p:sldId id="292" r:id="rId8"/>
    <p:sldId id="293" r:id="rId9"/>
    <p:sldId id="294" r:id="rId10"/>
    <p:sldId id="295" r:id="rId11"/>
    <p:sldId id="296" r:id="rId12"/>
    <p:sldId id="298" r:id="rId13"/>
    <p:sldId id="297" r:id="rId14"/>
    <p:sldId id="299" r:id="rId15"/>
    <p:sldId id="306" r:id="rId16"/>
    <p:sldId id="307" r:id="rId17"/>
    <p:sldId id="314" r:id="rId18"/>
    <p:sldId id="308" r:id="rId19"/>
    <p:sldId id="309" r:id="rId20"/>
    <p:sldId id="310" r:id="rId21"/>
    <p:sldId id="311" r:id="rId22"/>
    <p:sldId id="312" r:id="rId23"/>
    <p:sldId id="313" r:id="rId24"/>
    <p:sldId id="261" r:id="rId25"/>
    <p:sldId id="280" r:id="rId26"/>
    <p:sldId id="281" r:id="rId27"/>
    <p:sldId id="262" r:id="rId28"/>
    <p:sldId id="283" r:id="rId29"/>
    <p:sldId id="263" r:id="rId30"/>
    <p:sldId id="284" r:id="rId31"/>
    <p:sldId id="265" r:id="rId32"/>
    <p:sldId id="266" r:id="rId33"/>
    <p:sldId id="267" r:id="rId34"/>
    <p:sldId id="285" r:id="rId35"/>
    <p:sldId id="300" r:id="rId36"/>
    <p:sldId id="302" r:id="rId37"/>
    <p:sldId id="301" r:id="rId38"/>
    <p:sldId id="269" r:id="rId39"/>
    <p:sldId id="271" r:id="rId40"/>
    <p:sldId id="304" r:id="rId41"/>
    <p:sldId id="272" r:id="rId42"/>
    <p:sldId id="305" r:id="rId43"/>
    <p:sldId id="28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85" d="100"/>
          <a:sy n="85" d="100"/>
        </p:scale>
        <p:origin x="58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EFB8C0-F816-4E08-8148-4561170BE1FF}"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IN"/>
        </a:p>
      </dgm:t>
    </dgm:pt>
    <dgm:pt modelId="{1E89391E-3755-498C-8377-C8C57055B662}">
      <dgm:prSet phldrT="[Text]" custT="1"/>
      <dgm:spPr>
        <a:solidFill>
          <a:schemeClr val="accent4">
            <a:lumMod val="20000"/>
            <a:lumOff val="80000"/>
          </a:schemeClr>
        </a:solidFill>
      </dgm:spPr>
      <dgm:t>
        <a:bodyPr/>
        <a:lstStyle/>
        <a:p>
          <a:r>
            <a:rPr lang="en-US" sz="3600" b="1" dirty="0">
              <a:solidFill>
                <a:schemeClr val="tx1"/>
              </a:solidFill>
              <a:latin typeface="Times New Roman" panose="02020603050405020304" pitchFamily="18" charset="0"/>
              <a:cs typeface="Times New Roman" panose="02020603050405020304" pitchFamily="18" charset="0"/>
            </a:rPr>
            <a:t>TQM</a:t>
          </a:r>
          <a:endParaRPr lang="en-IN" sz="3600" b="1" dirty="0">
            <a:solidFill>
              <a:schemeClr val="tx1"/>
            </a:solidFill>
            <a:latin typeface="Times New Roman" panose="02020603050405020304" pitchFamily="18" charset="0"/>
            <a:cs typeface="Times New Roman" panose="02020603050405020304" pitchFamily="18" charset="0"/>
          </a:endParaRPr>
        </a:p>
      </dgm:t>
    </dgm:pt>
    <dgm:pt modelId="{B588DBC3-FD86-4EE3-BBB6-FBF2FDC8DAEF}" type="parTrans" cxnId="{D6266E63-AFC9-4D37-86F8-B7E2BA60642F}">
      <dgm:prSet/>
      <dgm:spPr/>
      <dgm:t>
        <a:bodyPr/>
        <a:lstStyle/>
        <a:p>
          <a:endParaRPr lang="en-IN">
            <a:latin typeface="Times New Roman" panose="02020603050405020304" pitchFamily="18" charset="0"/>
            <a:cs typeface="Times New Roman" panose="02020603050405020304" pitchFamily="18" charset="0"/>
          </a:endParaRPr>
        </a:p>
      </dgm:t>
    </dgm:pt>
    <dgm:pt modelId="{71FD92C4-7868-4994-AE75-3EBE146EA71C}" type="sibTrans" cxnId="{D6266E63-AFC9-4D37-86F8-B7E2BA60642F}">
      <dgm:prSet/>
      <dgm:spPr/>
      <dgm:t>
        <a:bodyPr/>
        <a:lstStyle/>
        <a:p>
          <a:endParaRPr lang="en-IN">
            <a:latin typeface="Times New Roman" panose="02020603050405020304" pitchFamily="18" charset="0"/>
            <a:cs typeface="Times New Roman" panose="02020603050405020304" pitchFamily="18" charset="0"/>
          </a:endParaRPr>
        </a:p>
      </dgm:t>
    </dgm:pt>
    <dgm:pt modelId="{3052C77C-B4E0-4022-A175-F55A65D712C2}">
      <dgm:prSet phldrT="[Text]" custT="1"/>
      <dgm:spPr>
        <a:solidFill>
          <a:schemeClr val="accent1">
            <a:lumMod val="20000"/>
            <a:lumOff val="80000"/>
          </a:schemeClr>
        </a:solidFill>
      </dgm:spPr>
      <dgm:t>
        <a:bodyPr/>
        <a:lstStyle/>
        <a:p>
          <a:r>
            <a:rPr lang="en-US" sz="1800" b="1" dirty="0">
              <a:solidFill>
                <a:schemeClr val="tx1"/>
              </a:solidFill>
              <a:latin typeface="Times New Roman" panose="02020603050405020304" pitchFamily="18" charset="0"/>
              <a:cs typeface="Times New Roman" panose="02020603050405020304" pitchFamily="18" charset="0"/>
            </a:rPr>
            <a:t>Ethics</a:t>
          </a:r>
        </a:p>
        <a:p>
          <a:r>
            <a:rPr lang="en-US" sz="1800" b="1" dirty="0">
              <a:solidFill>
                <a:schemeClr val="tx1"/>
              </a:solidFill>
              <a:latin typeface="Times New Roman" panose="02020603050405020304" pitchFamily="18" charset="0"/>
              <a:cs typeface="Times New Roman" panose="02020603050405020304" pitchFamily="18" charset="0"/>
            </a:rPr>
            <a:t>Integrity</a:t>
          </a:r>
        </a:p>
        <a:p>
          <a:r>
            <a:rPr lang="en-US" sz="1800" b="1" dirty="0">
              <a:solidFill>
                <a:schemeClr val="tx1"/>
              </a:solidFill>
              <a:latin typeface="Times New Roman" panose="02020603050405020304" pitchFamily="18" charset="0"/>
              <a:cs typeface="Times New Roman" panose="02020603050405020304" pitchFamily="18" charset="0"/>
            </a:rPr>
            <a:t>Trust</a:t>
          </a:r>
          <a:endParaRPr lang="en-IN" sz="1800" dirty="0">
            <a:latin typeface="Times New Roman" panose="02020603050405020304" pitchFamily="18" charset="0"/>
            <a:cs typeface="Times New Roman" panose="02020603050405020304" pitchFamily="18" charset="0"/>
          </a:endParaRPr>
        </a:p>
      </dgm:t>
    </dgm:pt>
    <dgm:pt modelId="{DF655F64-85D9-46CF-B78A-CC8BEE86EBD6}" type="parTrans" cxnId="{35275DD5-1A78-4B75-8593-A4D3BC24B0E8}">
      <dgm:prSet/>
      <dgm:spPr/>
      <dgm:t>
        <a:bodyPr/>
        <a:lstStyle/>
        <a:p>
          <a:endParaRPr lang="en-IN">
            <a:latin typeface="Times New Roman" panose="02020603050405020304" pitchFamily="18" charset="0"/>
            <a:cs typeface="Times New Roman" panose="02020603050405020304" pitchFamily="18" charset="0"/>
          </a:endParaRPr>
        </a:p>
      </dgm:t>
    </dgm:pt>
    <dgm:pt modelId="{569C9092-A4E4-4C4D-AF58-04024AC5FC1F}" type="sibTrans" cxnId="{35275DD5-1A78-4B75-8593-A4D3BC24B0E8}">
      <dgm:prSet/>
      <dgm:spPr/>
      <dgm:t>
        <a:bodyPr/>
        <a:lstStyle/>
        <a:p>
          <a:endParaRPr lang="en-IN">
            <a:latin typeface="Times New Roman" panose="02020603050405020304" pitchFamily="18" charset="0"/>
            <a:cs typeface="Times New Roman" panose="02020603050405020304" pitchFamily="18" charset="0"/>
          </a:endParaRPr>
        </a:p>
      </dgm:t>
    </dgm:pt>
    <dgm:pt modelId="{C599092B-5B20-484A-9F15-6C519CBE7BF8}">
      <dgm:prSet phldrT="[Text]" custT="1"/>
      <dgm:spPr>
        <a:solidFill>
          <a:schemeClr val="accent1">
            <a:lumMod val="20000"/>
            <a:lumOff val="80000"/>
          </a:schemeClr>
        </a:solidFill>
      </dgm:spPr>
      <dgm:t>
        <a:bodyPr/>
        <a:lstStyle/>
        <a:p>
          <a:r>
            <a:rPr lang="en-US" sz="2000" b="1" dirty="0">
              <a:solidFill>
                <a:schemeClr val="tx1"/>
              </a:solidFill>
              <a:latin typeface="Times New Roman" panose="02020603050405020304" pitchFamily="18" charset="0"/>
              <a:cs typeface="Times New Roman" panose="02020603050405020304" pitchFamily="18" charset="0"/>
            </a:rPr>
            <a:t>Training</a:t>
          </a:r>
          <a:endParaRPr lang="en-IN" sz="2000" b="1" dirty="0">
            <a:solidFill>
              <a:schemeClr val="tx1"/>
            </a:solidFill>
            <a:latin typeface="Times New Roman" panose="02020603050405020304" pitchFamily="18" charset="0"/>
            <a:cs typeface="Times New Roman" panose="02020603050405020304" pitchFamily="18" charset="0"/>
          </a:endParaRPr>
        </a:p>
      </dgm:t>
    </dgm:pt>
    <dgm:pt modelId="{42149407-1D7D-405C-A604-CAD16FB87134}" type="parTrans" cxnId="{32D1B198-D207-4F06-97A1-DE8008972B67}">
      <dgm:prSet/>
      <dgm:spPr/>
      <dgm:t>
        <a:bodyPr/>
        <a:lstStyle/>
        <a:p>
          <a:endParaRPr lang="en-IN">
            <a:latin typeface="Times New Roman" panose="02020603050405020304" pitchFamily="18" charset="0"/>
            <a:cs typeface="Times New Roman" panose="02020603050405020304" pitchFamily="18" charset="0"/>
          </a:endParaRPr>
        </a:p>
      </dgm:t>
    </dgm:pt>
    <dgm:pt modelId="{6F48A6B5-AA20-4913-BF1D-CDC5BFE60506}" type="sibTrans" cxnId="{32D1B198-D207-4F06-97A1-DE8008972B67}">
      <dgm:prSet/>
      <dgm:spPr/>
      <dgm:t>
        <a:bodyPr/>
        <a:lstStyle/>
        <a:p>
          <a:endParaRPr lang="en-IN">
            <a:latin typeface="Times New Roman" panose="02020603050405020304" pitchFamily="18" charset="0"/>
            <a:cs typeface="Times New Roman" panose="02020603050405020304" pitchFamily="18" charset="0"/>
          </a:endParaRPr>
        </a:p>
      </dgm:t>
    </dgm:pt>
    <dgm:pt modelId="{37942A38-5FAB-470B-91AA-3B54009F4127}">
      <dgm:prSet phldrT="[Text]" custT="1"/>
      <dgm:spPr>
        <a:solidFill>
          <a:schemeClr val="accent1">
            <a:lumMod val="20000"/>
            <a:lumOff val="80000"/>
          </a:schemeClr>
        </a:solidFill>
      </dgm:spPr>
      <dgm:t>
        <a:bodyPr/>
        <a:lstStyle/>
        <a:p>
          <a:r>
            <a:rPr lang="en-US" sz="1800" b="1" dirty="0">
              <a:solidFill>
                <a:schemeClr val="tx1"/>
              </a:solidFill>
              <a:latin typeface="Times New Roman" panose="02020603050405020304" pitchFamily="18" charset="0"/>
              <a:cs typeface="Times New Roman" panose="02020603050405020304" pitchFamily="18" charset="0"/>
            </a:rPr>
            <a:t>Teamwork</a:t>
          </a:r>
          <a:endParaRPr lang="en-IN" sz="1800" b="1" dirty="0">
            <a:solidFill>
              <a:schemeClr val="tx1"/>
            </a:solidFill>
            <a:latin typeface="Times New Roman" panose="02020603050405020304" pitchFamily="18" charset="0"/>
            <a:cs typeface="Times New Roman" panose="02020603050405020304" pitchFamily="18" charset="0"/>
          </a:endParaRPr>
        </a:p>
      </dgm:t>
    </dgm:pt>
    <dgm:pt modelId="{A9EF4429-780A-4C0B-BA63-8AC93BB096BE}" type="parTrans" cxnId="{83C73996-C9CC-4755-B045-AC0055E693FB}">
      <dgm:prSet/>
      <dgm:spPr/>
      <dgm:t>
        <a:bodyPr/>
        <a:lstStyle/>
        <a:p>
          <a:endParaRPr lang="en-IN">
            <a:latin typeface="Times New Roman" panose="02020603050405020304" pitchFamily="18" charset="0"/>
            <a:cs typeface="Times New Roman" panose="02020603050405020304" pitchFamily="18" charset="0"/>
          </a:endParaRPr>
        </a:p>
      </dgm:t>
    </dgm:pt>
    <dgm:pt modelId="{5271542E-096F-4DFC-9B0C-36C30D443483}" type="sibTrans" cxnId="{83C73996-C9CC-4755-B045-AC0055E693FB}">
      <dgm:prSet/>
      <dgm:spPr/>
      <dgm:t>
        <a:bodyPr/>
        <a:lstStyle/>
        <a:p>
          <a:endParaRPr lang="en-IN">
            <a:latin typeface="Times New Roman" panose="02020603050405020304" pitchFamily="18" charset="0"/>
            <a:cs typeface="Times New Roman" panose="02020603050405020304" pitchFamily="18" charset="0"/>
          </a:endParaRPr>
        </a:p>
      </dgm:t>
    </dgm:pt>
    <dgm:pt modelId="{1902ED04-0ED7-4D3E-A613-3F442357B1C0}">
      <dgm:prSet phldrT="[Text]" custT="1"/>
      <dgm:spPr>
        <a:solidFill>
          <a:schemeClr val="accent1">
            <a:lumMod val="20000"/>
            <a:lumOff val="80000"/>
          </a:schemeClr>
        </a:solidFill>
      </dgm:spPr>
      <dgm:t>
        <a:bodyPr/>
        <a:lstStyle/>
        <a:p>
          <a:r>
            <a:rPr lang="en-US" sz="1800" b="1" dirty="0">
              <a:solidFill>
                <a:schemeClr val="tx1"/>
              </a:solidFill>
              <a:latin typeface="Times New Roman" panose="02020603050405020304" pitchFamily="18" charset="0"/>
              <a:cs typeface="Times New Roman" panose="02020603050405020304" pitchFamily="18" charset="0"/>
            </a:rPr>
            <a:t>Leadership</a:t>
          </a:r>
          <a:endParaRPr lang="en-IN" sz="1800" b="1" dirty="0">
            <a:solidFill>
              <a:schemeClr val="tx1"/>
            </a:solidFill>
            <a:latin typeface="Times New Roman" panose="02020603050405020304" pitchFamily="18" charset="0"/>
            <a:cs typeface="Times New Roman" panose="02020603050405020304" pitchFamily="18" charset="0"/>
          </a:endParaRPr>
        </a:p>
      </dgm:t>
    </dgm:pt>
    <dgm:pt modelId="{41CCB4D2-4C1F-4FDE-86AA-CB7AC8B1230A}" type="parTrans" cxnId="{04E91195-8152-4DD5-BA1C-9B2692133CC5}">
      <dgm:prSet/>
      <dgm:spPr/>
      <dgm:t>
        <a:bodyPr/>
        <a:lstStyle/>
        <a:p>
          <a:endParaRPr lang="en-IN">
            <a:latin typeface="Times New Roman" panose="02020603050405020304" pitchFamily="18" charset="0"/>
            <a:cs typeface="Times New Roman" panose="02020603050405020304" pitchFamily="18" charset="0"/>
          </a:endParaRPr>
        </a:p>
      </dgm:t>
    </dgm:pt>
    <dgm:pt modelId="{834EAB96-2E60-4E16-9518-81FF49C40F6D}" type="sibTrans" cxnId="{04E91195-8152-4DD5-BA1C-9B2692133CC5}">
      <dgm:prSet/>
      <dgm:spPr/>
      <dgm:t>
        <a:bodyPr/>
        <a:lstStyle/>
        <a:p>
          <a:endParaRPr lang="en-IN">
            <a:latin typeface="Times New Roman" panose="02020603050405020304" pitchFamily="18" charset="0"/>
            <a:cs typeface="Times New Roman" panose="02020603050405020304" pitchFamily="18" charset="0"/>
          </a:endParaRPr>
        </a:p>
      </dgm:t>
    </dgm:pt>
    <dgm:pt modelId="{E395E17B-31C0-4F1B-87DE-68257DF6F200}">
      <dgm:prSet phldrT="[Text]" custT="1"/>
      <dgm:spPr>
        <a:solidFill>
          <a:schemeClr val="accent1">
            <a:lumMod val="20000"/>
            <a:lumOff val="80000"/>
          </a:schemeClr>
        </a:solidFill>
      </dgm:spPr>
      <dgm:t>
        <a:bodyPr/>
        <a:lstStyle/>
        <a:p>
          <a:r>
            <a:rPr lang="en-US" sz="1600" b="1" dirty="0">
              <a:solidFill>
                <a:schemeClr val="tx1"/>
              </a:solidFill>
              <a:latin typeface="Times New Roman" panose="02020603050405020304" pitchFamily="18" charset="0"/>
              <a:cs typeface="Times New Roman" panose="02020603050405020304" pitchFamily="18" charset="0"/>
            </a:rPr>
            <a:t>Communication</a:t>
          </a:r>
          <a:endParaRPr lang="en-IN" sz="1600" b="1" dirty="0">
            <a:solidFill>
              <a:schemeClr val="tx1"/>
            </a:solidFill>
            <a:latin typeface="Times New Roman" panose="02020603050405020304" pitchFamily="18" charset="0"/>
            <a:cs typeface="Times New Roman" panose="02020603050405020304" pitchFamily="18" charset="0"/>
          </a:endParaRPr>
        </a:p>
      </dgm:t>
    </dgm:pt>
    <dgm:pt modelId="{6B1D5258-F17A-4FA6-94C7-A8523B8234B6}" type="parTrans" cxnId="{A1B0EEFD-BA41-4921-8F8C-F438E13A39A8}">
      <dgm:prSet/>
      <dgm:spPr/>
      <dgm:t>
        <a:bodyPr/>
        <a:lstStyle/>
        <a:p>
          <a:endParaRPr lang="en-IN">
            <a:latin typeface="Times New Roman" panose="02020603050405020304" pitchFamily="18" charset="0"/>
            <a:cs typeface="Times New Roman" panose="02020603050405020304" pitchFamily="18" charset="0"/>
          </a:endParaRPr>
        </a:p>
      </dgm:t>
    </dgm:pt>
    <dgm:pt modelId="{8199BD05-FC73-4609-AA93-67C5C0F52979}" type="sibTrans" cxnId="{A1B0EEFD-BA41-4921-8F8C-F438E13A39A8}">
      <dgm:prSet/>
      <dgm:spPr/>
      <dgm:t>
        <a:bodyPr/>
        <a:lstStyle/>
        <a:p>
          <a:endParaRPr lang="en-IN">
            <a:latin typeface="Times New Roman" panose="02020603050405020304" pitchFamily="18" charset="0"/>
            <a:cs typeface="Times New Roman" panose="02020603050405020304" pitchFamily="18" charset="0"/>
          </a:endParaRPr>
        </a:p>
      </dgm:t>
    </dgm:pt>
    <dgm:pt modelId="{CDE1DFA2-7AA5-445A-A4AF-32B736C2EF57}">
      <dgm:prSet phldrT="[Text]" custT="1"/>
      <dgm:spPr>
        <a:solidFill>
          <a:schemeClr val="accent1">
            <a:lumMod val="20000"/>
            <a:lumOff val="80000"/>
          </a:schemeClr>
        </a:solidFill>
      </dgm:spPr>
      <dgm:t>
        <a:bodyPr/>
        <a:lstStyle/>
        <a:p>
          <a:r>
            <a:rPr lang="en-US" sz="1800" b="1" dirty="0">
              <a:solidFill>
                <a:schemeClr val="tx1"/>
              </a:solidFill>
              <a:latin typeface="Times New Roman" panose="02020603050405020304" pitchFamily="18" charset="0"/>
              <a:cs typeface="Times New Roman" panose="02020603050405020304" pitchFamily="18" charset="0"/>
            </a:rPr>
            <a:t>Recognition</a:t>
          </a:r>
          <a:r>
            <a:rPr lang="en-US" sz="1800" b="1" dirty="0">
              <a:latin typeface="Times New Roman" panose="02020603050405020304" pitchFamily="18" charset="0"/>
              <a:cs typeface="Times New Roman" panose="02020603050405020304" pitchFamily="18" charset="0"/>
            </a:rPr>
            <a:t> </a:t>
          </a:r>
          <a:endParaRPr lang="en-IN" sz="1800" b="1" dirty="0">
            <a:latin typeface="Times New Roman" panose="02020603050405020304" pitchFamily="18" charset="0"/>
            <a:cs typeface="Times New Roman" panose="02020603050405020304" pitchFamily="18" charset="0"/>
          </a:endParaRPr>
        </a:p>
      </dgm:t>
    </dgm:pt>
    <dgm:pt modelId="{E174228B-1ED4-4FC0-9F98-34D04A4F1573}" type="parTrans" cxnId="{506C7359-8171-4F2D-B096-BABB4880B07D}">
      <dgm:prSet/>
      <dgm:spPr/>
      <dgm:t>
        <a:bodyPr/>
        <a:lstStyle/>
        <a:p>
          <a:endParaRPr lang="en-IN">
            <a:latin typeface="Times New Roman" panose="02020603050405020304" pitchFamily="18" charset="0"/>
            <a:cs typeface="Times New Roman" panose="02020603050405020304" pitchFamily="18" charset="0"/>
          </a:endParaRPr>
        </a:p>
      </dgm:t>
    </dgm:pt>
    <dgm:pt modelId="{D2B3BBF9-0288-4E14-BF12-F7C28FB3561A}" type="sibTrans" cxnId="{506C7359-8171-4F2D-B096-BABB4880B07D}">
      <dgm:prSet/>
      <dgm:spPr/>
      <dgm:t>
        <a:bodyPr/>
        <a:lstStyle/>
        <a:p>
          <a:endParaRPr lang="en-IN">
            <a:latin typeface="Times New Roman" panose="02020603050405020304" pitchFamily="18" charset="0"/>
            <a:cs typeface="Times New Roman" panose="02020603050405020304" pitchFamily="18" charset="0"/>
          </a:endParaRPr>
        </a:p>
      </dgm:t>
    </dgm:pt>
    <dgm:pt modelId="{6BB66E5D-3742-4DFB-879F-B5ED44F2168A}" type="pres">
      <dgm:prSet presAssocID="{8FEFB8C0-F816-4E08-8148-4561170BE1FF}" presName="Name0" presStyleCnt="0">
        <dgm:presLayoutVars>
          <dgm:chMax val="1"/>
          <dgm:chPref val="1"/>
          <dgm:dir/>
          <dgm:animOne val="branch"/>
          <dgm:animLvl val="lvl"/>
        </dgm:presLayoutVars>
      </dgm:prSet>
      <dgm:spPr/>
    </dgm:pt>
    <dgm:pt modelId="{362B0E5D-A22B-4863-8B6A-F0EA7BE99850}" type="pres">
      <dgm:prSet presAssocID="{1E89391E-3755-498C-8377-C8C57055B662}" presName="Parent" presStyleLbl="node0" presStyleIdx="0" presStyleCnt="1" custLinFactNeighborX="3815" custLinFactNeighborY="14">
        <dgm:presLayoutVars>
          <dgm:chMax val="6"/>
          <dgm:chPref val="6"/>
        </dgm:presLayoutVars>
      </dgm:prSet>
      <dgm:spPr/>
    </dgm:pt>
    <dgm:pt modelId="{8EE68C63-0BC0-444A-ABE5-AB6DDBFCC258}" type="pres">
      <dgm:prSet presAssocID="{3052C77C-B4E0-4022-A175-F55A65D712C2}" presName="Accent1" presStyleCnt="0"/>
      <dgm:spPr/>
    </dgm:pt>
    <dgm:pt modelId="{6343FCC9-EB92-43F2-8D74-6679DF841B87}" type="pres">
      <dgm:prSet presAssocID="{3052C77C-B4E0-4022-A175-F55A65D712C2}" presName="Accent" presStyleLbl="bgShp" presStyleIdx="0" presStyleCnt="6"/>
      <dgm:spPr/>
    </dgm:pt>
    <dgm:pt modelId="{7050F159-F615-4F48-8EA3-BD466905370E}" type="pres">
      <dgm:prSet presAssocID="{3052C77C-B4E0-4022-A175-F55A65D712C2}" presName="Child1" presStyleLbl="node1" presStyleIdx="0" presStyleCnt="6" custScaleX="118426" custLinFactNeighborX="9195" custLinFactNeighborY="2057">
        <dgm:presLayoutVars>
          <dgm:chMax val="0"/>
          <dgm:chPref val="0"/>
          <dgm:bulletEnabled val="1"/>
        </dgm:presLayoutVars>
      </dgm:prSet>
      <dgm:spPr/>
    </dgm:pt>
    <dgm:pt modelId="{3E8C3D58-E29A-4A9D-B539-93126C17BF64}" type="pres">
      <dgm:prSet presAssocID="{C599092B-5B20-484A-9F15-6C519CBE7BF8}" presName="Accent2" presStyleCnt="0"/>
      <dgm:spPr/>
    </dgm:pt>
    <dgm:pt modelId="{FA5CA648-269A-44D2-9DB8-238EA79E3485}" type="pres">
      <dgm:prSet presAssocID="{C599092B-5B20-484A-9F15-6C519CBE7BF8}" presName="Accent" presStyleLbl="bgShp" presStyleIdx="1" presStyleCnt="6"/>
      <dgm:spPr/>
    </dgm:pt>
    <dgm:pt modelId="{A0502F8D-F321-4658-A308-A334E0FE79C6}" type="pres">
      <dgm:prSet presAssocID="{C599092B-5B20-484A-9F15-6C519CBE7BF8}" presName="Child2" presStyleLbl="node1" presStyleIdx="1" presStyleCnt="6" custScaleX="134307" custLinFactNeighborX="10082">
        <dgm:presLayoutVars>
          <dgm:chMax val="0"/>
          <dgm:chPref val="0"/>
          <dgm:bulletEnabled val="1"/>
        </dgm:presLayoutVars>
      </dgm:prSet>
      <dgm:spPr/>
    </dgm:pt>
    <dgm:pt modelId="{EE28BA86-4721-4D60-AFCD-C9F509329836}" type="pres">
      <dgm:prSet presAssocID="{37942A38-5FAB-470B-91AA-3B54009F4127}" presName="Accent3" presStyleCnt="0"/>
      <dgm:spPr/>
    </dgm:pt>
    <dgm:pt modelId="{52AB7C9B-2FD2-450F-AA00-41D593577301}" type="pres">
      <dgm:prSet presAssocID="{37942A38-5FAB-470B-91AA-3B54009F4127}" presName="Accent" presStyleLbl="bgShp" presStyleIdx="2" presStyleCnt="6" custLinFactNeighborX="22111" custLinFactNeighborY="11814"/>
      <dgm:spPr/>
    </dgm:pt>
    <dgm:pt modelId="{32D14937-F6FA-484D-8A5B-843EB59C43A7}" type="pres">
      <dgm:prSet presAssocID="{37942A38-5FAB-470B-91AA-3B54009F4127}" presName="Child3" presStyleLbl="node1" presStyleIdx="2" presStyleCnt="6" custScaleX="136462" custScaleY="113790" custLinFactNeighborX="7709">
        <dgm:presLayoutVars>
          <dgm:chMax val="0"/>
          <dgm:chPref val="0"/>
          <dgm:bulletEnabled val="1"/>
        </dgm:presLayoutVars>
      </dgm:prSet>
      <dgm:spPr/>
    </dgm:pt>
    <dgm:pt modelId="{38731CC9-9999-4C82-B382-61149A63515F}" type="pres">
      <dgm:prSet presAssocID="{1902ED04-0ED7-4D3E-A613-3F442357B1C0}" presName="Accent4" presStyleCnt="0"/>
      <dgm:spPr/>
    </dgm:pt>
    <dgm:pt modelId="{2616F7BA-AEE1-414A-A469-80F90BB34318}" type="pres">
      <dgm:prSet presAssocID="{1902ED04-0ED7-4D3E-A613-3F442357B1C0}" presName="Accent" presStyleLbl="bgShp" presStyleIdx="3" presStyleCnt="6"/>
      <dgm:spPr/>
    </dgm:pt>
    <dgm:pt modelId="{ECAA4479-D0D3-40B0-BCE5-E2D8A15914FF}" type="pres">
      <dgm:prSet presAssocID="{1902ED04-0ED7-4D3E-A613-3F442357B1C0}" presName="Child4" presStyleLbl="node1" presStyleIdx="3" presStyleCnt="6" custScaleX="131476">
        <dgm:presLayoutVars>
          <dgm:chMax val="0"/>
          <dgm:chPref val="0"/>
          <dgm:bulletEnabled val="1"/>
        </dgm:presLayoutVars>
      </dgm:prSet>
      <dgm:spPr/>
    </dgm:pt>
    <dgm:pt modelId="{75BCA425-E27C-41B3-833F-ADE299C1A208}" type="pres">
      <dgm:prSet presAssocID="{E395E17B-31C0-4F1B-87DE-68257DF6F200}" presName="Accent5" presStyleCnt="0"/>
      <dgm:spPr/>
    </dgm:pt>
    <dgm:pt modelId="{94DB7027-6508-4C23-98F5-B77B2F778D13}" type="pres">
      <dgm:prSet presAssocID="{E395E17B-31C0-4F1B-87DE-68257DF6F200}" presName="Accent" presStyleLbl="bgShp" presStyleIdx="4" presStyleCnt="6"/>
      <dgm:spPr/>
    </dgm:pt>
    <dgm:pt modelId="{884CD3AE-03FB-4F5E-945D-B8134288219D}" type="pres">
      <dgm:prSet presAssocID="{E395E17B-31C0-4F1B-87DE-68257DF6F200}" presName="Child5" presStyleLbl="node1" presStyleIdx="4" presStyleCnt="6" custScaleX="147889" custScaleY="118042" custLinFactNeighborX="-8302" custLinFactNeighborY="-5488">
        <dgm:presLayoutVars>
          <dgm:chMax val="0"/>
          <dgm:chPref val="0"/>
          <dgm:bulletEnabled val="1"/>
        </dgm:presLayoutVars>
      </dgm:prSet>
      <dgm:spPr/>
    </dgm:pt>
    <dgm:pt modelId="{C8BCCCCD-F61E-4BD8-82CC-F35C4D9215C1}" type="pres">
      <dgm:prSet presAssocID="{CDE1DFA2-7AA5-445A-A4AF-32B736C2EF57}" presName="Accent6" presStyleCnt="0"/>
      <dgm:spPr/>
    </dgm:pt>
    <dgm:pt modelId="{02D75984-9B2A-424D-8B44-7534C5D54ED0}" type="pres">
      <dgm:prSet presAssocID="{CDE1DFA2-7AA5-445A-A4AF-32B736C2EF57}" presName="Accent" presStyleLbl="bgShp" presStyleIdx="5" presStyleCnt="6"/>
      <dgm:spPr/>
    </dgm:pt>
    <dgm:pt modelId="{1AB5BB07-FDF2-4CF6-B00F-7056AED6ECCA}" type="pres">
      <dgm:prSet presAssocID="{CDE1DFA2-7AA5-445A-A4AF-32B736C2EF57}" presName="Child6" presStyleLbl="node1" presStyleIdx="5" presStyleCnt="6" custScaleX="139803" custScaleY="103435">
        <dgm:presLayoutVars>
          <dgm:chMax val="0"/>
          <dgm:chPref val="0"/>
          <dgm:bulletEnabled val="1"/>
        </dgm:presLayoutVars>
      </dgm:prSet>
      <dgm:spPr/>
    </dgm:pt>
  </dgm:ptLst>
  <dgm:cxnLst>
    <dgm:cxn modelId="{2E950B00-1CE3-4885-B4F4-7012552B692E}" type="presOf" srcId="{1E89391E-3755-498C-8377-C8C57055B662}" destId="{362B0E5D-A22B-4863-8B6A-F0EA7BE99850}" srcOrd="0" destOrd="0" presId="urn:microsoft.com/office/officeart/2011/layout/HexagonRadial"/>
    <dgm:cxn modelId="{8B862106-6D7B-4EA1-9EE0-80663A36AD1E}" type="presOf" srcId="{3052C77C-B4E0-4022-A175-F55A65D712C2}" destId="{7050F159-F615-4F48-8EA3-BD466905370E}" srcOrd="0" destOrd="0" presId="urn:microsoft.com/office/officeart/2011/layout/HexagonRadial"/>
    <dgm:cxn modelId="{4413CD12-1C62-4C5E-AF65-4D635A20A838}" type="presOf" srcId="{CDE1DFA2-7AA5-445A-A4AF-32B736C2EF57}" destId="{1AB5BB07-FDF2-4CF6-B00F-7056AED6ECCA}" srcOrd="0" destOrd="0" presId="urn:microsoft.com/office/officeart/2011/layout/HexagonRadial"/>
    <dgm:cxn modelId="{D6266E63-AFC9-4D37-86F8-B7E2BA60642F}" srcId="{8FEFB8C0-F816-4E08-8148-4561170BE1FF}" destId="{1E89391E-3755-498C-8377-C8C57055B662}" srcOrd="0" destOrd="0" parTransId="{B588DBC3-FD86-4EE3-BBB6-FBF2FDC8DAEF}" sibTransId="{71FD92C4-7868-4994-AE75-3EBE146EA71C}"/>
    <dgm:cxn modelId="{5AF37556-0CE2-4D51-8B31-DD8CBE87D765}" type="presOf" srcId="{E395E17B-31C0-4F1B-87DE-68257DF6F200}" destId="{884CD3AE-03FB-4F5E-945D-B8134288219D}" srcOrd="0" destOrd="0" presId="urn:microsoft.com/office/officeart/2011/layout/HexagonRadial"/>
    <dgm:cxn modelId="{67C2FE76-9A7D-4EBE-A5CC-B85F3C636503}" type="presOf" srcId="{8FEFB8C0-F816-4E08-8148-4561170BE1FF}" destId="{6BB66E5D-3742-4DFB-879F-B5ED44F2168A}" srcOrd="0" destOrd="0" presId="urn:microsoft.com/office/officeart/2011/layout/HexagonRadial"/>
    <dgm:cxn modelId="{77588977-B57A-4C5A-8092-059B072434EC}" type="presOf" srcId="{1902ED04-0ED7-4D3E-A613-3F442357B1C0}" destId="{ECAA4479-D0D3-40B0-BCE5-E2D8A15914FF}" srcOrd="0" destOrd="0" presId="urn:microsoft.com/office/officeart/2011/layout/HexagonRadial"/>
    <dgm:cxn modelId="{506C7359-8171-4F2D-B096-BABB4880B07D}" srcId="{1E89391E-3755-498C-8377-C8C57055B662}" destId="{CDE1DFA2-7AA5-445A-A4AF-32B736C2EF57}" srcOrd="5" destOrd="0" parTransId="{E174228B-1ED4-4FC0-9F98-34D04A4F1573}" sibTransId="{D2B3BBF9-0288-4E14-BF12-F7C28FB3561A}"/>
    <dgm:cxn modelId="{04E91195-8152-4DD5-BA1C-9B2692133CC5}" srcId="{1E89391E-3755-498C-8377-C8C57055B662}" destId="{1902ED04-0ED7-4D3E-A613-3F442357B1C0}" srcOrd="3" destOrd="0" parTransId="{41CCB4D2-4C1F-4FDE-86AA-CB7AC8B1230A}" sibTransId="{834EAB96-2E60-4E16-9518-81FF49C40F6D}"/>
    <dgm:cxn modelId="{83C73996-C9CC-4755-B045-AC0055E693FB}" srcId="{1E89391E-3755-498C-8377-C8C57055B662}" destId="{37942A38-5FAB-470B-91AA-3B54009F4127}" srcOrd="2" destOrd="0" parTransId="{A9EF4429-780A-4C0B-BA63-8AC93BB096BE}" sibTransId="{5271542E-096F-4DFC-9B0C-36C30D443483}"/>
    <dgm:cxn modelId="{32D1B198-D207-4F06-97A1-DE8008972B67}" srcId="{1E89391E-3755-498C-8377-C8C57055B662}" destId="{C599092B-5B20-484A-9F15-6C519CBE7BF8}" srcOrd="1" destOrd="0" parTransId="{42149407-1D7D-405C-A604-CAD16FB87134}" sibTransId="{6F48A6B5-AA20-4913-BF1D-CDC5BFE60506}"/>
    <dgm:cxn modelId="{4156E8B1-03FE-4118-A88B-0162EAFBFDA0}" type="presOf" srcId="{C599092B-5B20-484A-9F15-6C519CBE7BF8}" destId="{A0502F8D-F321-4658-A308-A334E0FE79C6}" srcOrd="0" destOrd="0" presId="urn:microsoft.com/office/officeart/2011/layout/HexagonRadial"/>
    <dgm:cxn modelId="{35275DD5-1A78-4B75-8593-A4D3BC24B0E8}" srcId="{1E89391E-3755-498C-8377-C8C57055B662}" destId="{3052C77C-B4E0-4022-A175-F55A65D712C2}" srcOrd="0" destOrd="0" parTransId="{DF655F64-85D9-46CF-B78A-CC8BEE86EBD6}" sibTransId="{569C9092-A4E4-4C4D-AF58-04024AC5FC1F}"/>
    <dgm:cxn modelId="{49C54BDE-8E39-4DFD-BA79-55C985CCF8F2}" type="presOf" srcId="{37942A38-5FAB-470B-91AA-3B54009F4127}" destId="{32D14937-F6FA-484D-8A5B-843EB59C43A7}" srcOrd="0" destOrd="0" presId="urn:microsoft.com/office/officeart/2011/layout/HexagonRadial"/>
    <dgm:cxn modelId="{A1B0EEFD-BA41-4921-8F8C-F438E13A39A8}" srcId="{1E89391E-3755-498C-8377-C8C57055B662}" destId="{E395E17B-31C0-4F1B-87DE-68257DF6F200}" srcOrd="4" destOrd="0" parTransId="{6B1D5258-F17A-4FA6-94C7-A8523B8234B6}" sibTransId="{8199BD05-FC73-4609-AA93-67C5C0F52979}"/>
    <dgm:cxn modelId="{CD120234-955F-4A98-924D-8BD5C8A2DCA5}" type="presParOf" srcId="{6BB66E5D-3742-4DFB-879F-B5ED44F2168A}" destId="{362B0E5D-A22B-4863-8B6A-F0EA7BE99850}" srcOrd="0" destOrd="0" presId="urn:microsoft.com/office/officeart/2011/layout/HexagonRadial"/>
    <dgm:cxn modelId="{BED45A09-EAA5-4B41-87BD-085BB99ACA69}" type="presParOf" srcId="{6BB66E5D-3742-4DFB-879F-B5ED44F2168A}" destId="{8EE68C63-0BC0-444A-ABE5-AB6DDBFCC258}" srcOrd="1" destOrd="0" presId="urn:microsoft.com/office/officeart/2011/layout/HexagonRadial"/>
    <dgm:cxn modelId="{4568ABBC-F0DA-4AC1-81E2-C1AA37C7BAD6}" type="presParOf" srcId="{8EE68C63-0BC0-444A-ABE5-AB6DDBFCC258}" destId="{6343FCC9-EB92-43F2-8D74-6679DF841B87}" srcOrd="0" destOrd="0" presId="urn:microsoft.com/office/officeart/2011/layout/HexagonRadial"/>
    <dgm:cxn modelId="{CA66255B-6E62-44F7-8691-5D8C4D358ECC}" type="presParOf" srcId="{6BB66E5D-3742-4DFB-879F-B5ED44F2168A}" destId="{7050F159-F615-4F48-8EA3-BD466905370E}" srcOrd="2" destOrd="0" presId="urn:microsoft.com/office/officeart/2011/layout/HexagonRadial"/>
    <dgm:cxn modelId="{5C9189AE-2B10-4E89-862D-4FEACFFC75AB}" type="presParOf" srcId="{6BB66E5D-3742-4DFB-879F-B5ED44F2168A}" destId="{3E8C3D58-E29A-4A9D-B539-93126C17BF64}" srcOrd="3" destOrd="0" presId="urn:microsoft.com/office/officeart/2011/layout/HexagonRadial"/>
    <dgm:cxn modelId="{BB4A9A8B-33DF-4AD9-AA52-929E09E94BD6}" type="presParOf" srcId="{3E8C3D58-E29A-4A9D-B539-93126C17BF64}" destId="{FA5CA648-269A-44D2-9DB8-238EA79E3485}" srcOrd="0" destOrd="0" presId="urn:microsoft.com/office/officeart/2011/layout/HexagonRadial"/>
    <dgm:cxn modelId="{28EE7CB6-E9E8-478E-BDF7-C366C89B848D}" type="presParOf" srcId="{6BB66E5D-3742-4DFB-879F-B5ED44F2168A}" destId="{A0502F8D-F321-4658-A308-A334E0FE79C6}" srcOrd="4" destOrd="0" presId="urn:microsoft.com/office/officeart/2011/layout/HexagonRadial"/>
    <dgm:cxn modelId="{E31AECBD-06B6-4FD0-9F13-4DDE0FBA90F2}" type="presParOf" srcId="{6BB66E5D-3742-4DFB-879F-B5ED44F2168A}" destId="{EE28BA86-4721-4D60-AFCD-C9F509329836}" srcOrd="5" destOrd="0" presId="urn:microsoft.com/office/officeart/2011/layout/HexagonRadial"/>
    <dgm:cxn modelId="{B5AC391B-D0D7-4352-B27D-A27DD0FE0B79}" type="presParOf" srcId="{EE28BA86-4721-4D60-AFCD-C9F509329836}" destId="{52AB7C9B-2FD2-450F-AA00-41D593577301}" srcOrd="0" destOrd="0" presId="urn:microsoft.com/office/officeart/2011/layout/HexagonRadial"/>
    <dgm:cxn modelId="{0E0042BB-CA83-4FCB-AA9B-141039126B5D}" type="presParOf" srcId="{6BB66E5D-3742-4DFB-879F-B5ED44F2168A}" destId="{32D14937-F6FA-484D-8A5B-843EB59C43A7}" srcOrd="6" destOrd="0" presId="urn:microsoft.com/office/officeart/2011/layout/HexagonRadial"/>
    <dgm:cxn modelId="{66164F98-3F72-4AB5-B87A-174EA98ADE5B}" type="presParOf" srcId="{6BB66E5D-3742-4DFB-879F-B5ED44F2168A}" destId="{38731CC9-9999-4C82-B382-61149A63515F}" srcOrd="7" destOrd="0" presId="urn:microsoft.com/office/officeart/2011/layout/HexagonRadial"/>
    <dgm:cxn modelId="{1F18D192-9538-47D4-B6ED-F263CCC61A18}" type="presParOf" srcId="{38731CC9-9999-4C82-B382-61149A63515F}" destId="{2616F7BA-AEE1-414A-A469-80F90BB34318}" srcOrd="0" destOrd="0" presId="urn:microsoft.com/office/officeart/2011/layout/HexagonRadial"/>
    <dgm:cxn modelId="{B15E9EC3-EBE2-4950-9DCF-452C6C73B15C}" type="presParOf" srcId="{6BB66E5D-3742-4DFB-879F-B5ED44F2168A}" destId="{ECAA4479-D0D3-40B0-BCE5-E2D8A15914FF}" srcOrd="8" destOrd="0" presId="urn:microsoft.com/office/officeart/2011/layout/HexagonRadial"/>
    <dgm:cxn modelId="{36E4B850-C3EE-46DD-ADC0-DBE79F3CF907}" type="presParOf" srcId="{6BB66E5D-3742-4DFB-879F-B5ED44F2168A}" destId="{75BCA425-E27C-41B3-833F-ADE299C1A208}" srcOrd="9" destOrd="0" presId="urn:microsoft.com/office/officeart/2011/layout/HexagonRadial"/>
    <dgm:cxn modelId="{592969C0-97FE-4F9A-8BD6-D376704751E5}" type="presParOf" srcId="{75BCA425-E27C-41B3-833F-ADE299C1A208}" destId="{94DB7027-6508-4C23-98F5-B77B2F778D13}" srcOrd="0" destOrd="0" presId="urn:microsoft.com/office/officeart/2011/layout/HexagonRadial"/>
    <dgm:cxn modelId="{64604834-15A9-4EF8-8D99-B77ABA512A8C}" type="presParOf" srcId="{6BB66E5D-3742-4DFB-879F-B5ED44F2168A}" destId="{884CD3AE-03FB-4F5E-945D-B8134288219D}" srcOrd="10" destOrd="0" presId="urn:microsoft.com/office/officeart/2011/layout/HexagonRadial"/>
    <dgm:cxn modelId="{301B0407-A987-43BF-837E-AA72A3797791}" type="presParOf" srcId="{6BB66E5D-3742-4DFB-879F-B5ED44F2168A}" destId="{C8BCCCCD-F61E-4BD8-82CC-F35C4D9215C1}" srcOrd="11" destOrd="0" presId="urn:microsoft.com/office/officeart/2011/layout/HexagonRadial"/>
    <dgm:cxn modelId="{F903400B-6F49-444A-8368-D3A120A952AB}" type="presParOf" srcId="{C8BCCCCD-F61E-4BD8-82CC-F35C4D9215C1}" destId="{02D75984-9B2A-424D-8B44-7534C5D54ED0}" srcOrd="0" destOrd="0" presId="urn:microsoft.com/office/officeart/2011/layout/HexagonRadial"/>
    <dgm:cxn modelId="{1DE3ABDE-696C-44E5-A93C-7F66245B2114}" type="presParOf" srcId="{6BB66E5D-3742-4DFB-879F-B5ED44F2168A}" destId="{1AB5BB07-FDF2-4CF6-B00F-7056AED6ECCA}"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B0E5D-A22B-4863-8B6A-F0EA7BE99850}">
      <dsp:nvSpPr>
        <dsp:cNvPr id="0" name=""/>
        <dsp:cNvSpPr/>
      </dsp:nvSpPr>
      <dsp:spPr>
        <a:xfrm>
          <a:off x="2328854" y="1451173"/>
          <a:ext cx="1844221" cy="1595326"/>
        </a:xfrm>
        <a:prstGeom prst="hexagon">
          <a:avLst>
            <a:gd name="adj" fmla="val 28570"/>
            <a:gd name="vf" fmla="val 11547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latin typeface="Times New Roman" panose="02020603050405020304" pitchFamily="18" charset="0"/>
              <a:cs typeface="Times New Roman" panose="02020603050405020304" pitchFamily="18" charset="0"/>
            </a:rPr>
            <a:t>TQM</a:t>
          </a:r>
          <a:endParaRPr lang="en-IN" sz="3600" b="1" kern="1200" dirty="0">
            <a:solidFill>
              <a:schemeClr val="tx1"/>
            </a:solidFill>
            <a:latin typeface="Times New Roman" panose="02020603050405020304" pitchFamily="18" charset="0"/>
            <a:cs typeface="Times New Roman" panose="02020603050405020304" pitchFamily="18" charset="0"/>
          </a:endParaRPr>
        </a:p>
      </dsp:txBody>
      <dsp:txXfrm>
        <a:off x="2634467" y="1715541"/>
        <a:ext cx="1232995" cy="1066590"/>
      </dsp:txXfrm>
    </dsp:sp>
    <dsp:sp modelId="{FA5CA648-269A-44D2-9DB8-238EA79E3485}">
      <dsp:nvSpPr>
        <dsp:cNvPr id="0" name=""/>
        <dsp:cNvSpPr/>
      </dsp:nvSpPr>
      <dsp:spPr>
        <a:xfrm>
          <a:off x="3413334" y="687694"/>
          <a:ext cx="695819" cy="59954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0F159-F615-4F48-8EA3-BD466905370E}">
      <dsp:nvSpPr>
        <dsp:cNvPr id="0" name=""/>
        <dsp:cNvSpPr/>
      </dsp:nvSpPr>
      <dsp:spPr>
        <a:xfrm>
          <a:off x="2428104" y="26894"/>
          <a:ext cx="1789803" cy="1307474"/>
        </a:xfrm>
        <a:prstGeom prst="hexagon">
          <a:avLst>
            <a:gd name="adj" fmla="val 28570"/>
            <a:gd name="vf" fmla="val 11547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Times New Roman" panose="02020603050405020304" pitchFamily="18" charset="0"/>
              <a:cs typeface="Times New Roman" panose="02020603050405020304" pitchFamily="18" charset="0"/>
            </a:rPr>
            <a:t>Ethics</a:t>
          </a:r>
        </a:p>
        <a:p>
          <a:pPr marL="0" lvl="0" indent="0" algn="ctr" defTabSz="800100">
            <a:lnSpc>
              <a:spcPct val="90000"/>
            </a:lnSpc>
            <a:spcBef>
              <a:spcPct val="0"/>
            </a:spcBef>
            <a:spcAft>
              <a:spcPct val="35000"/>
            </a:spcAft>
            <a:buNone/>
          </a:pPr>
          <a:r>
            <a:rPr lang="en-US" sz="1800" b="1" kern="1200" dirty="0">
              <a:solidFill>
                <a:schemeClr val="tx1"/>
              </a:solidFill>
              <a:latin typeface="Times New Roman" panose="02020603050405020304" pitchFamily="18" charset="0"/>
              <a:cs typeface="Times New Roman" panose="02020603050405020304" pitchFamily="18" charset="0"/>
            </a:rPr>
            <a:t>Integrity</a:t>
          </a:r>
        </a:p>
        <a:p>
          <a:pPr marL="0" lvl="0" indent="0" algn="ctr" defTabSz="800100">
            <a:lnSpc>
              <a:spcPct val="90000"/>
            </a:lnSpc>
            <a:spcBef>
              <a:spcPct val="0"/>
            </a:spcBef>
            <a:spcAft>
              <a:spcPct val="35000"/>
            </a:spcAft>
            <a:buNone/>
          </a:pPr>
          <a:r>
            <a:rPr lang="en-US" sz="1800" b="1" kern="1200" dirty="0">
              <a:solidFill>
                <a:schemeClr val="tx1"/>
              </a:solidFill>
              <a:latin typeface="Times New Roman" panose="02020603050405020304" pitchFamily="18" charset="0"/>
              <a:cs typeface="Times New Roman" panose="02020603050405020304" pitchFamily="18" charset="0"/>
            </a:rPr>
            <a:t>Trust</a:t>
          </a:r>
          <a:endParaRPr lang="en-IN" sz="1800" kern="1200" dirty="0">
            <a:latin typeface="Times New Roman" panose="02020603050405020304" pitchFamily="18" charset="0"/>
            <a:cs typeface="Times New Roman" panose="02020603050405020304" pitchFamily="18" charset="0"/>
          </a:endParaRPr>
        </a:p>
      </dsp:txBody>
      <dsp:txXfrm>
        <a:off x="2701769" y="226810"/>
        <a:ext cx="1242473" cy="907642"/>
      </dsp:txXfrm>
    </dsp:sp>
    <dsp:sp modelId="{52AB7C9B-2FD2-450F-AA00-41D593577301}">
      <dsp:nvSpPr>
        <dsp:cNvPr id="0" name=""/>
        <dsp:cNvSpPr/>
      </dsp:nvSpPr>
      <dsp:spPr>
        <a:xfrm>
          <a:off x="4379261" y="1879345"/>
          <a:ext cx="695819" cy="59954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502F8D-F321-4658-A308-A334E0FE79C6}">
      <dsp:nvSpPr>
        <dsp:cNvPr id="0" name=""/>
        <dsp:cNvSpPr/>
      </dsp:nvSpPr>
      <dsp:spPr>
        <a:xfrm>
          <a:off x="3707564" y="804184"/>
          <a:ext cx="2029816" cy="1307474"/>
        </a:xfrm>
        <a:prstGeom prst="hexagon">
          <a:avLst>
            <a:gd name="adj" fmla="val 28570"/>
            <a:gd name="vf" fmla="val 11547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imes New Roman" panose="02020603050405020304" pitchFamily="18" charset="0"/>
              <a:cs typeface="Times New Roman" panose="02020603050405020304" pitchFamily="18" charset="0"/>
            </a:rPr>
            <a:t>Training</a:t>
          </a:r>
          <a:endParaRPr lang="en-IN" sz="2000" b="1" kern="1200" dirty="0">
            <a:solidFill>
              <a:schemeClr val="tx1"/>
            </a:solidFill>
            <a:latin typeface="Times New Roman" panose="02020603050405020304" pitchFamily="18" charset="0"/>
            <a:cs typeface="Times New Roman" panose="02020603050405020304" pitchFamily="18" charset="0"/>
          </a:endParaRPr>
        </a:p>
      </dsp:txBody>
      <dsp:txXfrm>
        <a:off x="4001230" y="993345"/>
        <a:ext cx="1442484" cy="929152"/>
      </dsp:txXfrm>
    </dsp:sp>
    <dsp:sp modelId="{2616F7BA-AEE1-414A-A469-80F90BB34318}">
      <dsp:nvSpPr>
        <dsp:cNvPr id="0" name=""/>
        <dsp:cNvSpPr/>
      </dsp:nvSpPr>
      <dsp:spPr>
        <a:xfrm>
          <a:off x="3661289" y="3073712"/>
          <a:ext cx="695819" cy="59954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D14937-F6FA-484D-8A5B-843EB59C43A7}">
      <dsp:nvSpPr>
        <dsp:cNvPr id="0" name=""/>
        <dsp:cNvSpPr/>
      </dsp:nvSpPr>
      <dsp:spPr>
        <a:xfrm>
          <a:off x="3655416" y="2294967"/>
          <a:ext cx="2062386" cy="1487775"/>
        </a:xfrm>
        <a:prstGeom prst="hexagon">
          <a:avLst>
            <a:gd name="adj" fmla="val 28570"/>
            <a:gd name="vf" fmla="val 11547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Times New Roman" panose="02020603050405020304" pitchFamily="18" charset="0"/>
              <a:cs typeface="Times New Roman" panose="02020603050405020304" pitchFamily="18" charset="0"/>
            </a:rPr>
            <a:t>Teamwork</a:t>
          </a:r>
          <a:endParaRPr lang="en-IN" sz="1800" b="1" kern="1200" dirty="0">
            <a:solidFill>
              <a:schemeClr val="tx1"/>
            </a:solidFill>
            <a:latin typeface="Times New Roman" panose="02020603050405020304" pitchFamily="18" charset="0"/>
            <a:cs typeface="Times New Roman" panose="02020603050405020304" pitchFamily="18" charset="0"/>
          </a:endParaRPr>
        </a:p>
      </dsp:txBody>
      <dsp:txXfrm>
        <a:off x="3968967" y="2521158"/>
        <a:ext cx="1435284" cy="1035393"/>
      </dsp:txXfrm>
    </dsp:sp>
    <dsp:sp modelId="{94DB7027-6508-4C23-98F5-B77B2F778D13}">
      <dsp:nvSpPr>
        <dsp:cNvPr id="0" name=""/>
        <dsp:cNvSpPr/>
      </dsp:nvSpPr>
      <dsp:spPr>
        <a:xfrm>
          <a:off x="2261929" y="3205044"/>
          <a:ext cx="695819" cy="59954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A4479-D0D3-40B0-BCE5-E2D8A15914FF}">
      <dsp:nvSpPr>
        <dsp:cNvPr id="0" name=""/>
        <dsp:cNvSpPr/>
      </dsp:nvSpPr>
      <dsp:spPr>
        <a:xfrm>
          <a:off x="2190524" y="3190202"/>
          <a:ext cx="1987031" cy="1307474"/>
        </a:xfrm>
        <a:prstGeom prst="hexagon">
          <a:avLst>
            <a:gd name="adj" fmla="val 28570"/>
            <a:gd name="vf" fmla="val 11547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Times New Roman" panose="02020603050405020304" pitchFamily="18" charset="0"/>
              <a:cs typeface="Times New Roman" panose="02020603050405020304" pitchFamily="18" charset="0"/>
            </a:rPr>
            <a:t>Leadership</a:t>
          </a:r>
          <a:endParaRPr lang="en-IN" sz="1800" b="1" kern="1200" dirty="0">
            <a:solidFill>
              <a:schemeClr val="tx1"/>
            </a:solidFill>
            <a:latin typeface="Times New Roman" panose="02020603050405020304" pitchFamily="18" charset="0"/>
            <a:cs typeface="Times New Roman" panose="02020603050405020304" pitchFamily="18" charset="0"/>
          </a:endParaRPr>
        </a:p>
      </dsp:txBody>
      <dsp:txXfrm>
        <a:off x="2480625" y="3381090"/>
        <a:ext cx="1406829" cy="925698"/>
      </dsp:txXfrm>
    </dsp:sp>
    <dsp:sp modelId="{02D75984-9B2A-424D-8B44-7534C5D54ED0}">
      <dsp:nvSpPr>
        <dsp:cNvPr id="0" name=""/>
        <dsp:cNvSpPr/>
      </dsp:nvSpPr>
      <dsp:spPr>
        <a:xfrm>
          <a:off x="1436555" y="2084673"/>
          <a:ext cx="695819" cy="59954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4CD3AE-03FB-4F5E-945D-B8134288219D}">
      <dsp:nvSpPr>
        <dsp:cNvPr id="0" name=""/>
        <dsp:cNvSpPr/>
      </dsp:nvSpPr>
      <dsp:spPr>
        <a:xfrm>
          <a:off x="548530" y="2196316"/>
          <a:ext cx="2235085" cy="1543369"/>
        </a:xfrm>
        <a:prstGeom prst="hexagon">
          <a:avLst>
            <a:gd name="adj" fmla="val 28570"/>
            <a:gd name="vf" fmla="val 11547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Times New Roman" panose="02020603050405020304" pitchFamily="18" charset="0"/>
              <a:cs typeface="Times New Roman" panose="02020603050405020304" pitchFamily="18" charset="0"/>
            </a:rPr>
            <a:t>Communication</a:t>
          </a:r>
          <a:endParaRPr lang="en-IN" sz="1600" b="1" kern="1200" dirty="0">
            <a:solidFill>
              <a:schemeClr val="tx1"/>
            </a:solidFill>
            <a:latin typeface="Times New Roman" panose="02020603050405020304" pitchFamily="18" charset="0"/>
            <a:cs typeface="Times New Roman" panose="02020603050405020304" pitchFamily="18" charset="0"/>
          </a:endParaRPr>
        </a:p>
      </dsp:txBody>
      <dsp:txXfrm>
        <a:off x="881767" y="2426423"/>
        <a:ext cx="1568611" cy="1083155"/>
      </dsp:txXfrm>
    </dsp:sp>
    <dsp:sp modelId="{1AB5BB07-FDF2-4CF6-B00F-7056AED6ECCA}">
      <dsp:nvSpPr>
        <dsp:cNvPr id="0" name=""/>
        <dsp:cNvSpPr/>
      </dsp:nvSpPr>
      <dsp:spPr>
        <a:xfrm>
          <a:off x="735103" y="779929"/>
          <a:ext cx="2112879" cy="1352386"/>
        </a:xfrm>
        <a:prstGeom prst="hexagon">
          <a:avLst>
            <a:gd name="adj" fmla="val 28570"/>
            <a:gd name="vf" fmla="val 11547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Times New Roman" panose="02020603050405020304" pitchFamily="18" charset="0"/>
              <a:cs typeface="Times New Roman" panose="02020603050405020304" pitchFamily="18" charset="0"/>
            </a:rPr>
            <a:t>Recognition</a:t>
          </a:r>
          <a:r>
            <a:rPr lang="en-US" sz="1800" b="1" kern="1200" dirty="0">
              <a:latin typeface="Times New Roman" panose="02020603050405020304" pitchFamily="18" charset="0"/>
              <a:cs typeface="Times New Roman" panose="02020603050405020304" pitchFamily="18" charset="0"/>
            </a:rPr>
            <a:t> </a:t>
          </a:r>
          <a:endParaRPr lang="en-IN" sz="1800" b="1" kern="1200" dirty="0">
            <a:latin typeface="Times New Roman" panose="02020603050405020304" pitchFamily="18" charset="0"/>
            <a:cs typeface="Times New Roman" panose="02020603050405020304" pitchFamily="18" charset="0"/>
          </a:endParaRPr>
        </a:p>
      </dsp:txBody>
      <dsp:txXfrm>
        <a:off x="1039968" y="975064"/>
        <a:ext cx="1503149" cy="96211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4D441-0E82-4138-8A25-3B5E52D0BD69}" type="datetimeFigureOut">
              <a:rPr lang="en-IN" smtClean="0"/>
              <a:t>24-02-2024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B7BA5-7C7A-4FB0-BD48-689CB7DA895B}" type="slidenum">
              <a:rPr lang="en-IN" smtClean="0"/>
              <a:t>‹#›</a:t>
            </a:fld>
            <a:endParaRPr lang="en-IN"/>
          </a:p>
        </p:txBody>
      </p:sp>
    </p:spTree>
    <p:extLst>
      <p:ext uri="{BB962C8B-B14F-4D97-AF65-F5344CB8AC3E}">
        <p14:creationId xmlns:p14="http://schemas.microsoft.com/office/powerpoint/2010/main" val="243932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6B110-4A70-89DF-005C-678FB2C060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1B843F3-1AA6-5092-986C-9B8CEF67E0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6845891-0566-DB34-F5A2-2657CDB97B7E}"/>
              </a:ext>
            </a:extLst>
          </p:cNvPr>
          <p:cNvSpPr>
            <a:spLocks noGrp="1"/>
          </p:cNvSpPr>
          <p:nvPr>
            <p:ph type="dt" sz="half" idx="10"/>
          </p:nvPr>
        </p:nvSpPr>
        <p:spPr/>
        <p:txBody>
          <a:bodyPr/>
          <a:lstStyle/>
          <a:p>
            <a:fld id="{07281CA3-2DDD-4BC3-9866-865E4792A7CD}" type="datetime1">
              <a:rPr lang="en-IN" smtClean="0"/>
              <a:t>24-02-2024</a:t>
            </a:fld>
            <a:endParaRPr lang="en-IN"/>
          </a:p>
        </p:txBody>
      </p:sp>
      <p:sp>
        <p:nvSpPr>
          <p:cNvPr id="5" name="Footer Placeholder 4">
            <a:extLst>
              <a:ext uri="{FF2B5EF4-FFF2-40B4-BE49-F238E27FC236}">
                <a16:creationId xmlns:a16="http://schemas.microsoft.com/office/drawing/2014/main" id="{01174C88-B4FD-35BB-BF70-D75DAA8F3A1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B6989B8-EBEB-A0CA-4DB7-629DA0CB64E3}"/>
              </a:ext>
            </a:extLst>
          </p:cNvPr>
          <p:cNvSpPr>
            <a:spLocks noGrp="1"/>
          </p:cNvSpPr>
          <p:nvPr>
            <p:ph type="sldNum" sz="quarter" idx="12"/>
          </p:nvPr>
        </p:nvSpPr>
        <p:spPr/>
        <p:txBody>
          <a:bodyPr/>
          <a:lstStyle/>
          <a:p>
            <a:fld id="{EF685EEA-9B3A-4681-8E2C-58D0E7887224}" type="slidenum">
              <a:rPr lang="en-IN" smtClean="0"/>
              <a:t>‹#›</a:t>
            </a:fld>
            <a:endParaRPr lang="en-IN"/>
          </a:p>
        </p:txBody>
      </p:sp>
    </p:spTree>
    <p:extLst>
      <p:ext uri="{BB962C8B-B14F-4D97-AF65-F5344CB8AC3E}">
        <p14:creationId xmlns:p14="http://schemas.microsoft.com/office/powerpoint/2010/main" val="80092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9EE7-3F56-AD03-B79E-23709A4D262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413F2A6-E80A-8E4D-003B-B6B37C75B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E69F207-5FFE-7D30-8003-6DC14108EA4F}"/>
              </a:ext>
            </a:extLst>
          </p:cNvPr>
          <p:cNvSpPr>
            <a:spLocks noGrp="1"/>
          </p:cNvSpPr>
          <p:nvPr>
            <p:ph type="dt" sz="half" idx="10"/>
          </p:nvPr>
        </p:nvSpPr>
        <p:spPr/>
        <p:txBody>
          <a:bodyPr/>
          <a:lstStyle/>
          <a:p>
            <a:fld id="{9E51616D-20A0-41F8-A3CA-CFD8D35AE9EE}" type="datetime1">
              <a:rPr lang="en-IN" smtClean="0"/>
              <a:t>24-02-2024</a:t>
            </a:fld>
            <a:endParaRPr lang="en-IN"/>
          </a:p>
        </p:txBody>
      </p:sp>
      <p:sp>
        <p:nvSpPr>
          <p:cNvPr id="5" name="Footer Placeholder 4">
            <a:extLst>
              <a:ext uri="{FF2B5EF4-FFF2-40B4-BE49-F238E27FC236}">
                <a16:creationId xmlns:a16="http://schemas.microsoft.com/office/drawing/2014/main" id="{3E40F871-EA57-678E-C03C-9882B5D4AE4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AF375F2-8EAA-50C2-F2B3-E09B6C73754B}"/>
              </a:ext>
            </a:extLst>
          </p:cNvPr>
          <p:cNvSpPr>
            <a:spLocks noGrp="1"/>
          </p:cNvSpPr>
          <p:nvPr>
            <p:ph type="sldNum" sz="quarter" idx="12"/>
          </p:nvPr>
        </p:nvSpPr>
        <p:spPr/>
        <p:txBody>
          <a:bodyPr/>
          <a:lstStyle/>
          <a:p>
            <a:fld id="{EF685EEA-9B3A-4681-8E2C-58D0E7887224}" type="slidenum">
              <a:rPr lang="en-IN" smtClean="0"/>
              <a:t>‹#›</a:t>
            </a:fld>
            <a:endParaRPr lang="en-IN"/>
          </a:p>
        </p:txBody>
      </p:sp>
    </p:spTree>
    <p:extLst>
      <p:ext uri="{BB962C8B-B14F-4D97-AF65-F5344CB8AC3E}">
        <p14:creationId xmlns:p14="http://schemas.microsoft.com/office/powerpoint/2010/main" val="195159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649043-BC98-AAEE-097A-A83B78E474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10647DB-1157-4BCC-906A-AB6D2B9B63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CA07340-0CB3-3861-AFD4-026133B37B02}"/>
              </a:ext>
            </a:extLst>
          </p:cNvPr>
          <p:cNvSpPr>
            <a:spLocks noGrp="1"/>
          </p:cNvSpPr>
          <p:nvPr>
            <p:ph type="dt" sz="half" idx="10"/>
          </p:nvPr>
        </p:nvSpPr>
        <p:spPr/>
        <p:txBody>
          <a:bodyPr/>
          <a:lstStyle/>
          <a:p>
            <a:fld id="{F41400C2-CCE5-4C87-9747-7231A7972D1A}" type="datetime1">
              <a:rPr lang="en-IN" smtClean="0"/>
              <a:t>24-02-2024</a:t>
            </a:fld>
            <a:endParaRPr lang="en-IN"/>
          </a:p>
        </p:txBody>
      </p:sp>
      <p:sp>
        <p:nvSpPr>
          <p:cNvPr id="5" name="Footer Placeholder 4">
            <a:extLst>
              <a:ext uri="{FF2B5EF4-FFF2-40B4-BE49-F238E27FC236}">
                <a16:creationId xmlns:a16="http://schemas.microsoft.com/office/drawing/2014/main" id="{C5A7F329-FDB2-07F4-2DCF-FBFD3119C1E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3EFC1D3-F817-2863-CBEA-CACAE3229820}"/>
              </a:ext>
            </a:extLst>
          </p:cNvPr>
          <p:cNvSpPr>
            <a:spLocks noGrp="1"/>
          </p:cNvSpPr>
          <p:nvPr>
            <p:ph type="sldNum" sz="quarter" idx="12"/>
          </p:nvPr>
        </p:nvSpPr>
        <p:spPr/>
        <p:txBody>
          <a:bodyPr/>
          <a:lstStyle/>
          <a:p>
            <a:fld id="{EF685EEA-9B3A-4681-8E2C-58D0E7887224}" type="slidenum">
              <a:rPr lang="en-IN" smtClean="0"/>
              <a:t>‹#›</a:t>
            </a:fld>
            <a:endParaRPr lang="en-IN"/>
          </a:p>
        </p:txBody>
      </p:sp>
    </p:spTree>
    <p:extLst>
      <p:ext uri="{BB962C8B-B14F-4D97-AF65-F5344CB8AC3E}">
        <p14:creationId xmlns:p14="http://schemas.microsoft.com/office/powerpoint/2010/main" val="117392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3780-1F88-646B-2663-D315E46A9CD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45D1F68-A597-6AF1-586E-618BAA993D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CBFB78A-C676-DC6B-3A3B-608A3E053630}"/>
              </a:ext>
            </a:extLst>
          </p:cNvPr>
          <p:cNvSpPr>
            <a:spLocks noGrp="1"/>
          </p:cNvSpPr>
          <p:nvPr>
            <p:ph type="dt" sz="half" idx="10"/>
          </p:nvPr>
        </p:nvSpPr>
        <p:spPr/>
        <p:txBody>
          <a:bodyPr/>
          <a:lstStyle/>
          <a:p>
            <a:fld id="{30611146-4C7F-4B69-AE9B-2DC775390E32}" type="datetime1">
              <a:rPr lang="en-IN" smtClean="0"/>
              <a:t>24-02-2024</a:t>
            </a:fld>
            <a:endParaRPr lang="en-IN"/>
          </a:p>
        </p:txBody>
      </p:sp>
      <p:sp>
        <p:nvSpPr>
          <p:cNvPr id="5" name="Footer Placeholder 4">
            <a:extLst>
              <a:ext uri="{FF2B5EF4-FFF2-40B4-BE49-F238E27FC236}">
                <a16:creationId xmlns:a16="http://schemas.microsoft.com/office/drawing/2014/main" id="{3057EA9D-9CB2-D965-829B-5BF6D7B2AC6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859E4D9-8EE5-B04B-3412-91CF38070090}"/>
              </a:ext>
            </a:extLst>
          </p:cNvPr>
          <p:cNvSpPr>
            <a:spLocks noGrp="1"/>
          </p:cNvSpPr>
          <p:nvPr>
            <p:ph type="sldNum" sz="quarter" idx="12"/>
          </p:nvPr>
        </p:nvSpPr>
        <p:spPr/>
        <p:txBody>
          <a:bodyPr/>
          <a:lstStyle/>
          <a:p>
            <a:fld id="{EF685EEA-9B3A-4681-8E2C-58D0E7887224}" type="slidenum">
              <a:rPr lang="en-IN" smtClean="0"/>
              <a:t>‹#›</a:t>
            </a:fld>
            <a:endParaRPr lang="en-IN"/>
          </a:p>
        </p:txBody>
      </p:sp>
    </p:spTree>
    <p:extLst>
      <p:ext uri="{BB962C8B-B14F-4D97-AF65-F5344CB8AC3E}">
        <p14:creationId xmlns:p14="http://schemas.microsoft.com/office/powerpoint/2010/main" val="123609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DA68-6926-6FDE-4D00-EEE4176DE3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7F14E4E-C1E7-32E9-6718-C27A7224F2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457948-F613-DABD-4A00-739950306D1C}"/>
              </a:ext>
            </a:extLst>
          </p:cNvPr>
          <p:cNvSpPr>
            <a:spLocks noGrp="1"/>
          </p:cNvSpPr>
          <p:nvPr>
            <p:ph type="dt" sz="half" idx="10"/>
          </p:nvPr>
        </p:nvSpPr>
        <p:spPr/>
        <p:txBody>
          <a:bodyPr/>
          <a:lstStyle/>
          <a:p>
            <a:fld id="{6D3D5B41-D4C4-4965-8CE4-39179B1CB428}" type="datetime1">
              <a:rPr lang="en-IN" smtClean="0"/>
              <a:t>24-02-2024</a:t>
            </a:fld>
            <a:endParaRPr lang="en-IN"/>
          </a:p>
        </p:txBody>
      </p:sp>
      <p:sp>
        <p:nvSpPr>
          <p:cNvPr id="5" name="Footer Placeholder 4">
            <a:extLst>
              <a:ext uri="{FF2B5EF4-FFF2-40B4-BE49-F238E27FC236}">
                <a16:creationId xmlns:a16="http://schemas.microsoft.com/office/drawing/2014/main" id="{63CB7A95-803C-2255-457C-24D113868B8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558DBC8-2BB4-33E6-1AFF-2783CB7FFE7B}"/>
              </a:ext>
            </a:extLst>
          </p:cNvPr>
          <p:cNvSpPr>
            <a:spLocks noGrp="1"/>
          </p:cNvSpPr>
          <p:nvPr>
            <p:ph type="sldNum" sz="quarter" idx="12"/>
          </p:nvPr>
        </p:nvSpPr>
        <p:spPr/>
        <p:txBody>
          <a:bodyPr/>
          <a:lstStyle/>
          <a:p>
            <a:fld id="{EF685EEA-9B3A-4681-8E2C-58D0E7887224}" type="slidenum">
              <a:rPr lang="en-IN" smtClean="0"/>
              <a:t>‹#›</a:t>
            </a:fld>
            <a:endParaRPr lang="en-IN"/>
          </a:p>
        </p:txBody>
      </p:sp>
    </p:spTree>
    <p:extLst>
      <p:ext uri="{BB962C8B-B14F-4D97-AF65-F5344CB8AC3E}">
        <p14:creationId xmlns:p14="http://schemas.microsoft.com/office/powerpoint/2010/main" val="349085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9517-AC75-08DF-0D06-8C83E650FAA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67B3677-3F68-DF21-8BE3-1E05AF24F8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1759653-8E49-A779-9D9F-7987164C7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B40B533-0CD7-7398-4987-6D0F53541102}"/>
              </a:ext>
            </a:extLst>
          </p:cNvPr>
          <p:cNvSpPr>
            <a:spLocks noGrp="1"/>
          </p:cNvSpPr>
          <p:nvPr>
            <p:ph type="dt" sz="half" idx="10"/>
          </p:nvPr>
        </p:nvSpPr>
        <p:spPr/>
        <p:txBody>
          <a:bodyPr/>
          <a:lstStyle/>
          <a:p>
            <a:fld id="{0E47054F-221A-4DD5-AF69-0D6F2D278968}" type="datetime1">
              <a:rPr lang="en-IN" smtClean="0"/>
              <a:t>24-02-2024</a:t>
            </a:fld>
            <a:endParaRPr lang="en-IN"/>
          </a:p>
        </p:txBody>
      </p:sp>
      <p:sp>
        <p:nvSpPr>
          <p:cNvPr id="6" name="Footer Placeholder 5">
            <a:extLst>
              <a:ext uri="{FF2B5EF4-FFF2-40B4-BE49-F238E27FC236}">
                <a16:creationId xmlns:a16="http://schemas.microsoft.com/office/drawing/2014/main" id="{4014BC19-0242-DCF4-AF4D-2FD7AA53551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E73686F-4BA7-11DD-FB3E-95025C6C741D}"/>
              </a:ext>
            </a:extLst>
          </p:cNvPr>
          <p:cNvSpPr>
            <a:spLocks noGrp="1"/>
          </p:cNvSpPr>
          <p:nvPr>
            <p:ph type="sldNum" sz="quarter" idx="12"/>
          </p:nvPr>
        </p:nvSpPr>
        <p:spPr/>
        <p:txBody>
          <a:bodyPr/>
          <a:lstStyle/>
          <a:p>
            <a:fld id="{EF685EEA-9B3A-4681-8E2C-58D0E7887224}" type="slidenum">
              <a:rPr lang="en-IN" smtClean="0"/>
              <a:t>‹#›</a:t>
            </a:fld>
            <a:endParaRPr lang="en-IN"/>
          </a:p>
        </p:txBody>
      </p:sp>
    </p:spTree>
    <p:extLst>
      <p:ext uri="{BB962C8B-B14F-4D97-AF65-F5344CB8AC3E}">
        <p14:creationId xmlns:p14="http://schemas.microsoft.com/office/powerpoint/2010/main" val="228119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84A53-943A-8075-C961-A5A2BBF5492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3509BD0-B648-962F-D848-DDF66674C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60F8D-8810-DD5D-87D1-00BA969B55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E00D124-42AC-2433-1354-20A366FAD5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CACEE3-93DA-6A29-B608-E0D7E2BF9C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8F7CECD-DECA-0A80-FC46-41B93B032736}"/>
              </a:ext>
            </a:extLst>
          </p:cNvPr>
          <p:cNvSpPr>
            <a:spLocks noGrp="1"/>
          </p:cNvSpPr>
          <p:nvPr>
            <p:ph type="dt" sz="half" idx="10"/>
          </p:nvPr>
        </p:nvSpPr>
        <p:spPr/>
        <p:txBody>
          <a:bodyPr/>
          <a:lstStyle/>
          <a:p>
            <a:fld id="{A2CFE362-7E17-40A1-879B-7C2F4D08B53A}" type="datetime1">
              <a:rPr lang="en-IN" smtClean="0"/>
              <a:t>24-02-2024</a:t>
            </a:fld>
            <a:endParaRPr lang="en-IN"/>
          </a:p>
        </p:txBody>
      </p:sp>
      <p:sp>
        <p:nvSpPr>
          <p:cNvPr id="8" name="Footer Placeholder 7">
            <a:extLst>
              <a:ext uri="{FF2B5EF4-FFF2-40B4-BE49-F238E27FC236}">
                <a16:creationId xmlns:a16="http://schemas.microsoft.com/office/drawing/2014/main" id="{8DD88EAB-CC3D-DD0C-F788-BF621B6B5B1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2529A1D-A56D-63C9-3D85-7AAFC480DB2C}"/>
              </a:ext>
            </a:extLst>
          </p:cNvPr>
          <p:cNvSpPr>
            <a:spLocks noGrp="1"/>
          </p:cNvSpPr>
          <p:nvPr>
            <p:ph type="sldNum" sz="quarter" idx="12"/>
          </p:nvPr>
        </p:nvSpPr>
        <p:spPr/>
        <p:txBody>
          <a:bodyPr/>
          <a:lstStyle/>
          <a:p>
            <a:fld id="{EF685EEA-9B3A-4681-8E2C-58D0E7887224}" type="slidenum">
              <a:rPr lang="en-IN" smtClean="0"/>
              <a:t>‹#›</a:t>
            </a:fld>
            <a:endParaRPr lang="en-IN"/>
          </a:p>
        </p:txBody>
      </p:sp>
    </p:spTree>
    <p:extLst>
      <p:ext uri="{BB962C8B-B14F-4D97-AF65-F5344CB8AC3E}">
        <p14:creationId xmlns:p14="http://schemas.microsoft.com/office/powerpoint/2010/main" val="191173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AAC1-5702-0D51-1ED4-072473BC718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7FE6796-9CFE-06AC-A084-30D43223FA45}"/>
              </a:ext>
            </a:extLst>
          </p:cNvPr>
          <p:cNvSpPr>
            <a:spLocks noGrp="1"/>
          </p:cNvSpPr>
          <p:nvPr>
            <p:ph type="dt" sz="half" idx="10"/>
          </p:nvPr>
        </p:nvSpPr>
        <p:spPr/>
        <p:txBody>
          <a:bodyPr/>
          <a:lstStyle/>
          <a:p>
            <a:fld id="{DA7B110B-D001-462F-BF31-D07B539D43F7}" type="datetime1">
              <a:rPr lang="en-IN" smtClean="0"/>
              <a:t>24-02-2024</a:t>
            </a:fld>
            <a:endParaRPr lang="en-IN"/>
          </a:p>
        </p:txBody>
      </p:sp>
      <p:sp>
        <p:nvSpPr>
          <p:cNvPr id="4" name="Footer Placeholder 3">
            <a:extLst>
              <a:ext uri="{FF2B5EF4-FFF2-40B4-BE49-F238E27FC236}">
                <a16:creationId xmlns:a16="http://schemas.microsoft.com/office/drawing/2014/main" id="{BA54FC9A-BC8B-07B0-FF02-39F93AD0529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30977C4-D16E-0336-5845-D290B372119A}"/>
              </a:ext>
            </a:extLst>
          </p:cNvPr>
          <p:cNvSpPr>
            <a:spLocks noGrp="1"/>
          </p:cNvSpPr>
          <p:nvPr>
            <p:ph type="sldNum" sz="quarter" idx="12"/>
          </p:nvPr>
        </p:nvSpPr>
        <p:spPr/>
        <p:txBody>
          <a:bodyPr/>
          <a:lstStyle/>
          <a:p>
            <a:fld id="{EF685EEA-9B3A-4681-8E2C-58D0E7887224}" type="slidenum">
              <a:rPr lang="en-IN" smtClean="0"/>
              <a:t>‹#›</a:t>
            </a:fld>
            <a:endParaRPr lang="en-IN"/>
          </a:p>
        </p:txBody>
      </p:sp>
    </p:spTree>
    <p:extLst>
      <p:ext uri="{BB962C8B-B14F-4D97-AF65-F5344CB8AC3E}">
        <p14:creationId xmlns:p14="http://schemas.microsoft.com/office/powerpoint/2010/main" val="1925240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8E8BD-9F33-2329-FD22-D283B34BF1C3}"/>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Footer Placeholder 2">
            <a:extLst>
              <a:ext uri="{FF2B5EF4-FFF2-40B4-BE49-F238E27FC236}">
                <a16:creationId xmlns:a16="http://schemas.microsoft.com/office/drawing/2014/main" id="{E2734AB1-EFB7-6F64-DB98-F9FD3C673DD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072DC4E-EDE1-15F8-92D4-E39695973EAC}"/>
              </a:ext>
            </a:extLst>
          </p:cNvPr>
          <p:cNvSpPr>
            <a:spLocks noGrp="1"/>
          </p:cNvSpPr>
          <p:nvPr>
            <p:ph type="sldNum" sz="quarter" idx="12"/>
          </p:nvPr>
        </p:nvSpPr>
        <p:spPr/>
        <p:txBody>
          <a:bodyPr/>
          <a:lstStyle/>
          <a:p>
            <a:fld id="{EF685EEA-9B3A-4681-8E2C-58D0E7887224}" type="slidenum">
              <a:rPr lang="en-IN" smtClean="0"/>
              <a:t>‹#›</a:t>
            </a:fld>
            <a:endParaRPr lang="en-IN"/>
          </a:p>
        </p:txBody>
      </p:sp>
    </p:spTree>
    <p:extLst>
      <p:ext uri="{BB962C8B-B14F-4D97-AF65-F5344CB8AC3E}">
        <p14:creationId xmlns:p14="http://schemas.microsoft.com/office/powerpoint/2010/main" val="427800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2561-4140-F981-6885-E4B543A997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53A4763-394D-B7E2-5997-178C9250F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E0CEFDD-1F06-59EC-5642-68E7EB149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CE110B-9459-3AB5-35D2-072BA039296A}"/>
              </a:ext>
            </a:extLst>
          </p:cNvPr>
          <p:cNvSpPr>
            <a:spLocks noGrp="1"/>
          </p:cNvSpPr>
          <p:nvPr>
            <p:ph type="dt" sz="half" idx="10"/>
          </p:nvPr>
        </p:nvSpPr>
        <p:spPr/>
        <p:txBody>
          <a:bodyPr/>
          <a:lstStyle/>
          <a:p>
            <a:fld id="{D71648C5-BC14-4F62-B719-8F37560CDCE8}" type="datetime1">
              <a:rPr lang="en-IN" smtClean="0"/>
              <a:t>24-02-2024</a:t>
            </a:fld>
            <a:endParaRPr lang="en-IN"/>
          </a:p>
        </p:txBody>
      </p:sp>
      <p:sp>
        <p:nvSpPr>
          <p:cNvPr id="6" name="Footer Placeholder 5">
            <a:extLst>
              <a:ext uri="{FF2B5EF4-FFF2-40B4-BE49-F238E27FC236}">
                <a16:creationId xmlns:a16="http://schemas.microsoft.com/office/drawing/2014/main" id="{E1D14B7B-EF3A-9742-AECF-9604CEF036A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D521F21-2181-095E-94D1-119741358CE7}"/>
              </a:ext>
            </a:extLst>
          </p:cNvPr>
          <p:cNvSpPr>
            <a:spLocks noGrp="1"/>
          </p:cNvSpPr>
          <p:nvPr>
            <p:ph type="sldNum" sz="quarter" idx="12"/>
          </p:nvPr>
        </p:nvSpPr>
        <p:spPr/>
        <p:txBody>
          <a:bodyPr/>
          <a:lstStyle/>
          <a:p>
            <a:fld id="{EF685EEA-9B3A-4681-8E2C-58D0E7887224}" type="slidenum">
              <a:rPr lang="en-IN" smtClean="0"/>
              <a:t>‹#›</a:t>
            </a:fld>
            <a:endParaRPr lang="en-IN"/>
          </a:p>
        </p:txBody>
      </p:sp>
    </p:spTree>
    <p:extLst>
      <p:ext uri="{BB962C8B-B14F-4D97-AF65-F5344CB8AC3E}">
        <p14:creationId xmlns:p14="http://schemas.microsoft.com/office/powerpoint/2010/main" val="154733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AB69-39F5-6C43-8EF1-E5AC36F469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42454D4-1F27-95F5-0572-FD56751836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C40CEC3-4D85-7045-FF30-3324E2DFC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C00342-57DE-A258-A5C5-467B142AFC49}"/>
              </a:ext>
            </a:extLst>
          </p:cNvPr>
          <p:cNvSpPr>
            <a:spLocks noGrp="1"/>
          </p:cNvSpPr>
          <p:nvPr>
            <p:ph type="dt" sz="half" idx="10"/>
          </p:nvPr>
        </p:nvSpPr>
        <p:spPr/>
        <p:txBody>
          <a:bodyPr/>
          <a:lstStyle/>
          <a:p>
            <a:fld id="{429BE980-5517-4FEF-9C97-8BCF0505CB4D}" type="datetime1">
              <a:rPr lang="en-IN" smtClean="0"/>
              <a:t>24-02-2024</a:t>
            </a:fld>
            <a:endParaRPr lang="en-IN"/>
          </a:p>
        </p:txBody>
      </p:sp>
      <p:sp>
        <p:nvSpPr>
          <p:cNvPr id="6" name="Footer Placeholder 5">
            <a:extLst>
              <a:ext uri="{FF2B5EF4-FFF2-40B4-BE49-F238E27FC236}">
                <a16:creationId xmlns:a16="http://schemas.microsoft.com/office/drawing/2014/main" id="{419D4C50-D993-EB6A-D561-EE238679156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09475B-4C61-D0D9-1199-B88ED846B98B}"/>
              </a:ext>
            </a:extLst>
          </p:cNvPr>
          <p:cNvSpPr>
            <a:spLocks noGrp="1"/>
          </p:cNvSpPr>
          <p:nvPr>
            <p:ph type="sldNum" sz="quarter" idx="12"/>
          </p:nvPr>
        </p:nvSpPr>
        <p:spPr/>
        <p:txBody>
          <a:bodyPr/>
          <a:lstStyle/>
          <a:p>
            <a:fld id="{EF685EEA-9B3A-4681-8E2C-58D0E7887224}" type="slidenum">
              <a:rPr lang="en-IN" smtClean="0"/>
              <a:t>‹#›</a:t>
            </a:fld>
            <a:endParaRPr lang="en-IN"/>
          </a:p>
        </p:txBody>
      </p:sp>
    </p:spTree>
    <p:extLst>
      <p:ext uri="{BB962C8B-B14F-4D97-AF65-F5344CB8AC3E}">
        <p14:creationId xmlns:p14="http://schemas.microsoft.com/office/powerpoint/2010/main" val="287541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70D7FD-EE74-EC4C-ACF9-21B4E2DA1A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35F2C22-98B9-59BC-587D-557101DC61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8EE1B4D-EFC8-F48F-EBFA-1D42C4B834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B3049-32D1-462A-870C-284FD18C9107}" type="datetime1">
              <a:rPr lang="en-IN" smtClean="0"/>
              <a:t>24-02-2024</a:t>
            </a:fld>
            <a:endParaRPr lang="en-IN"/>
          </a:p>
        </p:txBody>
      </p:sp>
      <p:sp>
        <p:nvSpPr>
          <p:cNvPr id="5" name="Footer Placeholder 4">
            <a:extLst>
              <a:ext uri="{FF2B5EF4-FFF2-40B4-BE49-F238E27FC236}">
                <a16:creationId xmlns:a16="http://schemas.microsoft.com/office/drawing/2014/main" id="{E8FF62BB-C573-CC2C-9296-602CB1050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BEA783A-C7F5-2F5A-1893-BFAC6A5A6C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85EEA-9B3A-4681-8E2C-58D0E7887224}" type="slidenum">
              <a:rPr lang="en-IN" smtClean="0"/>
              <a:t>‹#›</a:t>
            </a:fld>
            <a:endParaRPr lang="en-IN"/>
          </a:p>
        </p:txBody>
      </p:sp>
    </p:spTree>
    <p:extLst>
      <p:ext uri="{BB962C8B-B14F-4D97-AF65-F5344CB8AC3E}">
        <p14:creationId xmlns:p14="http://schemas.microsoft.com/office/powerpoint/2010/main" val="138680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lucidchart.com/blog/how-to-efficiently-pivot-business-processe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lucidchart.com/pages/templates/bpmn/lucidchart-action-plan?search=action%20plan" TargetMode="External"/><Relationship Id="rId2" Type="http://schemas.openxmlformats.org/officeDocument/2006/relationships/hyperlink" Target="https://www.lucidchart.com/pages/templates/build-flowchart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lucidchart.com/blog/decision-making-process-steps"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2957C3-A0F9-F0C0-E168-C78475E8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861" y="876186"/>
            <a:ext cx="6027180" cy="4233152"/>
          </a:xfrm>
          <a:prstGeom prst="rect">
            <a:avLst/>
          </a:prstGeom>
        </p:spPr>
      </p:pic>
      <p:sp>
        <p:nvSpPr>
          <p:cNvPr id="5" name="TextBox 4">
            <a:extLst>
              <a:ext uri="{FF2B5EF4-FFF2-40B4-BE49-F238E27FC236}">
                <a16:creationId xmlns:a16="http://schemas.microsoft.com/office/drawing/2014/main" id="{17507876-330F-DCF8-9693-DD85B9CB4E8A}"/>
              </a:ext>
            </a:extLst>
          </p:cNvPr>
          <p:cNvSpPr txBox="1"/>
          <p:nvPr/>
        </p:nvSpPr>
        <p:spPr>
          <a:xfrm>
            <a:off x="1011999" y="6029522"/>
            <a:ext cx="9823807"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chemeClr val="tx2">
                    <a:lumMod val="50000"/>
                  </a:schemeClr>
                </a:solidFill>
                <a:latin typeface="Times New Roman" panose="02020603050405020304" pitchFamily="18" charset="0"/>
                <a:cs typeface="Times New Roman" panose="02020603050405020304" pitchFamily="18" charset="0"/>
              </a:rPr>
              <a:t>   H. R. Patel Institute of Pharmaceutical Education and Research, Shirpur</a:t>
            </a:r>
            <a:endParaRPr lang="en-IN"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6" name="Subtitle 2">
            <a:extLst>
              <a:ext uri="{FF2B5EF4-FFF2-40B4-BE49-F238E27FC236}">
                <a16:creationId xmlns:a16="http://schemas.microsoft.com/office/drawing/2014/main" id="{9CBEA3CE-FDD1-D840-1C47-548690E4DE92}"/>
              </a:ext>
            </a:extLst>
          </p:cNvPr>
          <p:cNvSpPr txBox="1">
            <a:spLocks/>
          </p:cNvSpPr>
          <p:nvPr/>
        </p:nvSpPr>
        <p:spPr>
          <a:xfrm>
            <a:off x="8378890" y="4717165"/>
            <a:ext cx="4133569" cy="1022053"/>
          </a:xfrm>
          <a:prstGeom prst="rect">
            <a:avLst/>
          </a:prstGeom>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en-US" sz="1600" b="1" dirty="0">
                <a:solidFill>
                  <a:srgbClr val="0070C0"/>
                </a:solidFill>
                <a:latin typeface="Times New Roman" panose="02020603050405020304" pitchFamily="18" charset="0"/>
                <a:cs typeface="Times New Roman" panose="02020603050405020304" pitchFamily="18" charset="0"/>
              </a:rPr>
              <a:t>Mr. Shoheb S. Manyar</a:t>
            </a:r>
          </a:p>
          <a:p>
            <a:pPr marL="0" indent="0" algn="ctr">
              <a:lnSpc>
                <a:spcPct val="100000"/>
              </a:lnSpc>
              <a:spcBef>
                <a:spcPts val="600"/>
              </a:spcBef>
              <a:buNone/>
            </a:pPr>
            <a:r>
              <a:rPr lang="en-US" sz="1400" b="1" dirty="0">
                <a:solidFill>
                  <a:srgbClr val="0070C0"/>
                </a:solidFill>
                <a:latin typeface="Times New Roman" panose="02020603050405020304" pitchFamily="18" charset="0"/>
                <a:cs typeface="Times New Roman" panose="02020603050405020304" pitchFamily="18" charset="0"/>
              </a:rPr>
              <a:t>Assistant Professor</a:t>
            </a:r>
          </a:p>
          <a:p>
            <a:pPr marL="0" indent="0" algn="ctr">
              <a:lnSpc>
                <a:spcPct val="100000"/>
              </a:lnSpc>
              <a:spcBef>
                <a:spcPts val="600"/>
              </a:spcBef>
              <a:buNone/>
            </a:pPr>
            <a:r>
              <a:rPr lang="en-US" sz="1400" b="1" dirty="0">
                <a:solidFill>
                  <a:srgbClr val="0070C0"/>
                </a:solidFill>
                <a:latin typeface="Times New Roman" panose="02020603050405020304" pitchFamily="18" charset="0"/>
                <a:cs typeface="Times New Roman" panose="02020603050405020304" pitchFamily="18" charset="0"/>
              </a:rPr>
              <a:t>Department of Pharmaceutical Chemistry</a:t>
            </a:r>
            <a:endParaRPr lang="en-IN" sz="1400" b="1" dirty="0">
              <a:solidFill>
                <a:srgbClr val="0070C0"/>
              </a:solidFill>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4CCCFB48-E9F6-8707-2E88-3E816E3826C4}"/>
              </a:ext>
            </a:extLst>
          </p:cNvPr>
          <p:cNvSpPr>
            <a:spLocks noGrp="1"/>
          </p:cNvSpPr>
          <p:nvPr>
            <p:ph type="dt" sz="half" idx="10"/>
          </p:nvPr>
        </p:nvSpPr>
        <p:spPr/>
        <p:txBody>
          <a:bodyPr/>
          <a:lstStyle/>
          <a:p>
            <a:fld id="{95459C42-9462-4A38-9E54-D148F808783A}" type="datetime1">
              <a:rPr lang="en-IN" smtClean="0"/>
              <a:t>24-02-2024</a:t>
            </a:fld>
            <a:endParaRPr lang="en-IN"/>
          </a:p>
        </p:txBody>
      </p:sp>
      <p:sp>
        <p:nvSpPr>
          <p:cNvPr id="3" name="Slide Number Placeholder 2">
            <a:extLst>
              <a:ext uri="{FF2B5EF4-FFF2-40B4-BE49-F238E27FC236}">
                <a16:creationId xmlns:a16="http://schemas.microsoft.com/office/drawing/2014/main" id="{E6F44E87-25A5-58B3-4F72-159EAB30B96F}"/>
              </a:ext>
            </a:extLst>
          </p:cNvPr>
          <p:cNvSpPr>
            <a:spLocks noGrp="1"/>
          </p:cNvSpPr>
          <p:nvPr>
            <p:ph type="sldNum" sz="quarter" idx="12"/>
          </p:nvPr>
        </p:nvSpPr>
        <p:spPr/>
        <p:txBody>
          <a:bodyPr/>
          <a:lstStyle/>
          <a:p>
            <a:fld id="{EF685EEA-9B3A-4681-8E2C-58D0E7887224}" type="slidenum">
              <a:rPr lang="en-IN" smtClean="0"/>
              <a:t>1</a:t>
            </a:fld>
            <a:endParaRPr lang="en-IN"/>
          </a:p>
        </p:txBody>
      </p:sp>
    </p:spTree>
    <p:extLst>
      <p:ext uri="{BB962C8B-B14F-4D97-AF65-F5344CB8AC3E}">
        <p14:creationId xmlns:p14="http://schemas.microsoft.com/office/powerpoint/2010/main" val="1349199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805D6B-107C-67E7-3047-75D5F72FD0AE}"/>
              </a:ext>
            </a:extLst>
          </p:cNvPr>
          <p:cNvSpPr>
            <a:spLocks noGrp="1"/>
          </p:cNvSpPr>
          <p:nvPr>
            <p:ph type="dt" sz="half" idx="10"/>
          </p:nvPr>
        </p:nvSpPr>
        <p:spPr/>
        <p:txBody>
          <a:bodyPr/>
          <a:lstStyle/>
          <a:p>
            <a:fld id="{6268D045-95D5-4E68-B6F5-F0FB1D3E3CED}" type="datetime1">
              <a:rPr lang="en-IN" smtClean="0"/>
              <a:t>24-02-2024</a:t>
            </a:fld>
            <a:endParaRPr lang="en-IN" dirty="0"/>
          </a:p>
        </p:txBody>
      </p:sp>
      <p:sp>
        <p:nvSpPr>
          <p:cNvPr id="3" name="Slide Number Placeholder 2">
            <a:extLst>
              <a:ext uri="{FF2B5EF4-FFF2-40B4-BE49-F238E27FC236}">
                <a16:creationId xmlns:a16="http://schemas.microsoft.com/office/drawing/2014/main" id="{E88E23BB-9131-EA9C-F496-2584C0F70E66}"/>
              </a:ext>
            </a:extLst>
          </p:cNvPr>
          <p:cNvSpPr>
            <a:spLocks noGrp="1"/>
          </p:cNvSpPr>
          <p:nvPr>
            <p:ph type="sldNum" sz="quarter" idx="12"/>
          </p:nvPr>
        </p:nvSpPr>
        <p:spPr/>
        <p:txBody>
          <a:bodyPr/>
          <a:lstStyle/>
          <a:p>
            <a:fld id="{EF685EEA-9B3A-4681-8E2C-58D0E7887224}" type="slidenum">
              <a:rPr lang="en-IN" smtClean="0"/>
              <a:t>10</a:t>
            </a:fld>
            <a:endParaRPr lang="en-IN"/>
          </a:p>
        </p:txBody>
      </p:sp>
      <p:sp>
        <p:nvSpPr>
          <p:cNvPr id="4" name="TextBox 3">
            <a:extLst>
              <a:ext uri="{FF2B5EF4-FFF2-40B4-BE49-F238E27FC236}">
                <a16:creationId xmlns:a16="http://schemas.microsoft.com/office/drawing/2014/main" id="{DD82A763-0F1D-0E8D-F387-30419BC22BA7}"/>
              </a:ext>
            </a:extLst>
          </p:cNvPr>
          <p:cNvSpPr txBox="1"/>
          <p:nvPr/>
        </p:nvSpPr>
        <p:spPr>
          <a:xfrm>
            <a:off x="4872317" y="402557"/>
            <a:ext cx="1223683" cy="400110"/>
          </a:xfrm>
          <a:prstGeom prst="rect">
            <a:avLst/>
          </a:prstGeom>
          <a:solidFill>
            <a:schemeClr val="accent1">
              <a:lumMod val="20000"/>
              <a:lumOff val="80000"/>
            </a:schemeClr>
          </a:solid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C</a:t>
            </a:r>
            <a:r>
              <a:rPr lang="en-IN" sz="2000" b="1" dirty="0" err="1">
                <a:latin typeface="Times New Roman" panose="02020603050405020304" pitchFamily="18" charset="0"/>
                <a:cs typeface="Times New Roman" panose="02020603050405020304" pitchFamily="18" charset="0"/>
              </a:rPr>
              <a:t>ont</a:t>
            </a:r>
            <a:r>
              <a:rPr lang="en-IN" sz="2000" b="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F5CD892-2EA8-2112-2BC5-7883F7CE74A2}"/>
              </a:ext>
            </a:extLst>
          </p:cNvPr>
          <p:cNvSpPr txBox="1"/>
          <p:nvPr/>
        </p:nvSpPr>
        <p:spPr>
          <a:xfrm>
            <a:off x="838200" y="1934673"/>
            <a:ext cx="11295529" cy="4197559"/>
          </a:xfrm>
          <a:prstGeom prst="rect">
            <a:avLst/>
          </a:prstGeom>
          <a:noFill/>
        </p:spPr>
        <p:txBody>
          <a:bodyPr wrap="square">
            <a:spAutoFit/>
          </a:bodyPr>
          <a:lstStyle/>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To become successful in business team work is a key element.</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With the use of teams, the business will receive quicker and better solutions to problem.</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Team also provides more permanent improvements in processes and operations.</a:t>
            </a:r>
          </a:p>
          <a:p>
            <a:pPr algn="just">
              <a:lnSpc>
                <a:spcPct val="150000"/>
              </a:lnSpc>
            </a:pPr>
            <a:r>
              <a:rPr lang="en-IN" b="1" dirty="0">
                <a:latin typeface="Times New Roman" panose="02020603050405020304" pitchFamily="18" charset="0"/>
                <a:cs typeface="Times New Roman" panose="02020603050405020304" pitchFamily="18" charset="0"/>
              </a:rPr>
              <a:t>There are three types of teams that organizations adopt:</a:t>
            </a:r>
          </a:p>
          <a:p>
            <a:pPr lvl="1" algn="just">
              <a:lnSpc>
                <a:spcPct val="150000"/>
              </a:lnSpc>
            </a:pPr>
            <a:r>
              <a:rPr lang="en-IN" b="1" i="1" dirty="0">
                <a:solidFill>
                  <a:srgbClr val="7030A0"/>
                </a:solidFill>
                <a:latin typeface="Times New Roman" panose="02020603050405020304" pitchFamily="18" charset="0"/>
                <a:cs typeface="Times New Roman" panose="02020603050405020304" pitchFamily="18" charset="0"/>
              </a:rPr>
              <a:t>1. Quality improvement team or excellence team</a:t>
            </a:r>
          </a:p>
          <a:p>
            <a:pPr lvl="1" algn="just">
              <a:lnSpc>
                <a:spcPct val="150000"/>
              </a:lnSpc>
            </a:pPr>
            <a:r>
              <a:rPr lang="en-IN" dirty="0">
                <a:latin typeface="Times New Roman" panose="02020603050405020304" pitchFamily="18" charset="0"/>
                <a:cs typeface="Times New Roman" panose="02020603050405020304" pitchFamily="18" charset="0"/>
              </a:rPr>
              <a:t>These are the temporary teams with the purpose of dealing with specific problems that often re-occur.</a:t>
            </a:r>
          </a:p>
          <a:p>
            <a:pPr lvl="1" algn="just">
              <a:lnSpc>
                <a:spcPct val="150000"/>
              </a:lnSpc>
            </a:pPr>
            <a:r>
              <a:rPr lang="en-IN" b="1" i="1" dirty="0">
                <a:solidFill>
                  <a:srgbClr val="7030A0"/>
                </a:solidFill>
                <a:latin typeface="Times New Roman" panose="02020603050405020304" pitchFamily="18" charset="0"/>
                <a:cs typeface="Times New Roman" panose="02020603050405020304" pitchFamily="18" charset="0"/>
              </a:rPr>
              <a:t>2. Problem solving team</a:t>
            </a:r>
          </a:p>
          <a:p>
            <a:pPr lvl="1" algn="just">
              <a:lnSpc>
                <a:spcPct val="150000"/>
              </a:lnSpc>
            </a:pPr>
            <a:r>
              <a:rPr lang="en-IN" dirty="0">
                <a:latin typeface="Times New Roman" panose="02020603050405020304" pitchFamily="18" charset="0"/>
                <a:cs typeface="Times New Roman" panose="02020603050405020304" pitchFamily="18" charset="0"/>
              </a:rPr>
              <a:t>These are temporary teams to solve certain problems and also to identify and overcome the causes of problem.</a:t>
            </a:r>
          </a:p>
          <a:p>
            <a:pPr lvl="1" algn="just">
              <a:lnSpc>
                <a:spcPct val="150000"/>
              </a:lnSpc>
            </a:pPr>
            <a:r>
              <a:rPr lang="en-IN" b="1" i="1" dirty="0">
                <a:solidFill>
                  <a:srgbClr val="7030A0"/>
                </a:solidFill>
                <a:latin typeface="Times New Roman" panose="02020603050405020304" pitchFamily="18" charset="0"/>
                <a:cs typeface="Times New Roman" panose="02020603050405020304" pitchFamily="18" charset="0"/>
              </a:rPr>
              <a:t>3. Natural working team</a:t>
            </a:r>
          </a:p>
          <a:p>
            <a:pPr lvl="1" algn="just">
              <a:lnSpc>
                <a:spcPct val="150000"/>
              </a:lnSpc>
            </a:pPr>
            <a:r>
              <a:rPr lang="en-IN" dirty="0">
                <a:latin typeface="Times New Roman" panose="02020603050405020304" pitchFamily="18" charset="0"/>
                <a:cs typeface="Times New Roman" panose="02020603050405020304" pitchFamily="18" charset="0"/>
              </a:rPr>
              <a:t>These teams consist of small group of skilled workers who share tasks and responsibilities.</a:t>
            </a:r>
          </a:p>
        </p:txBody>
      </p:sp>
      <p:sp>
        <p:nvSpPr>
          <p:cNvPr id="12" name="TextBox 11">
            <a:extLst>
              <a:ext uri="{FF2B5EF4-FFF2-40B4-BE49-F238E27FC236}">
                <a16:creationId xmlns:a16="http://schemas.microsoft.com/office/drawing/2014/main" id="{32250696-A492-3D70-FE10-C7DB9F3EB415}"/>
              </a:ext>
            </a:extLst>
          </p:cNvPr>
          <p:cNvSpPr txBox="1"/>
          <p:nvPr/>
        </p:nvSpPr>
        <p:spPr>
          <a:xfrm>
            <a:off x="1335741" y="1100495"/>
            <a:ext cx="6096000" cy="458074"/>
          </a:xfrm>
          <a:prstGeom prst="rect">
            <a:avLst/>
          </a:prstGeom>
          <a:noFill/>
        </p:spPr>
        <p:txBody>
          <a:bodyPr wrap="square">
            <a:spAutoFit/>
          </a:bodyPr>
          <a:lstStyle/>
          <a:p>
            <a:pPr lvl="7">
              <a:lnSpc>
                <a:spcPct val="150000"/>
              </a:lnSpc>
            </a:pPr>
            <a:r>
              <a:rPr lang="en-IN" b="1" dirty="0">
                <a:highlight>
                  <a:srgbClr val="FFFF00"/>
                </a:highlight>
                <a:latin typeface="Times New Roman" panose="02020603050405020304" pitchFamily="18" charset="0"/>
                <a:cs typeface="Times New Roman" panose="02020603050405020304" pitchFamily="18" charset="0"/>
              </a:rPr>
              <a:t>5. TEAMWORK</a:t>
            </a:r>
          </a:p>
        </p:txBody>
      </p:sp>
    </p:spTree>
    <p:extLst>
      <p:ext uri="{BB962C8B-B14F-4D97-AF65-F5344CB8AC3E}">
        <p14:creationId xmlns:p14="http://schemas.microsoft.com/office/powerpoint/2010/main" val="1403763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6B002D-F280-2DDD-75F0-B0E064A137CC}"/>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96D302DC-F995-E42C-4243-F6867DC78ED2}"/>
              </a:ext>
            </a:extLst>
          </p:cNvPr>
          <p:cNvSpPr>
            <a:spLocks noGrp="1"/>
          </p:cNvSpPr>
          <p:nvPr>
            <p:ph type="sldNum" sz="quarter" idx="12"/>
          </p:nvPr>
        </p:nvSpPr>
        <p:spPr/>
        <p:txBody>
          <a:bodyPr/>
          <a:lstStyle/>
          <a:p>
            <a:fld id="{EF685EEA-9B3A-4681-8E2C-58D0E7887224}" type="slidenum">
              <a:rPr lang="en-IN" smtClean="0"/>
              <a:t>11</a:t>
            </a:fld>
            <a:endParaRPr lang="en-IN"/>
          </a:p>
        </p:txBody>
      </p:sp>
      <p:sp>
        <p:nvSpPr>
          <p:cNvPr id="4" name="TextBox 3">
            <a:extLst>
              <a:ext uri="{FF2B5EF4-FFF2-40B4-BE49-F238E27FC236}">
                <a16:creationId xmlns:a16="http://schemas.microsoft.com/office/drawing/2014/main" id="{0BD86405-16BF-CF8B-FE4D-B7A6AAE28B38}"/>
              </a:ext>
            </a:extLst>
          </p:cNvPr>
          <p:cNvSpPr txBox="1"/>
          <p:nvPr/>
        </p:nvSpPr>
        <p:spPr>
          <a:xfrm>
            <a:off x="4612342" y="441634"/>
            <a:ext cx="1815353" cy="400110"/>
          </a:xfrm>
          <a:prstGeom prst="rect">
            <a:avLst/>
          </a:prstGeom>
          <a:solidFill>
            <a:schemeClr val="accent1">
              <a:lumMod val="20000"/>
              <a:lumOff val="8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Cont…</a:t>
            </a:r>
          </a:p>
        </p:txBody>
      </p:sp>
      <p:sp>
        <p:nvSpPr>
          <p:cNvPr id="8" name="TextBox 7">
            <a:extLst>
              <a:ext uri="{FF2B5EF4-FFF2-40B4-BE49-F238E27FC236}">
                <a16:creationId xmlns:a16="http://schemas.microsoft.com/office/drawing/2014/main" id="{8F034D16-EC13-D1BF-D617-D2BBFC72081A}"/>
              </a:ext>
            </a:extLst>
          </p:cNvPr>
          <p:cNvSpPr txBox="1"/>
          <p:nvPr/>
        </p:nvSpPr>
        <p:spPr>
          <a:xfrm>
            <a:off x="419197" y="1712571"/>
            <a:ext cx="11521792" cy="1704569"/>
          </a:xfrm>
          <a:prstGeom prst="rect">
            <a:avLst/>
          </a:prstGeom>
          <a:noFill/>
        </p:spPr>
        <p:txBody>
          <a:bodyPr wrap="square">
            <a:spAutoFit/>
          </a:bodyPr>
          <a:lstStyle/>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It is the most important element in TQM</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It appears everywhere in organization</a:t>
            </a:r>
          </a:p>
          <a:p>
            <a:pPr marL="742950" lvl="1" indent="-285750"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Total Quality Management needs to have a supervisor who acts as a strong source of inspiration for other members and can assist them in decision making</a:t>
            </a:r>
          </a:p>
        </p:txBody>
      </p:sp>
      <p:pic>
        <p:nvPicPr>
          <p:cNvPr id="10" name="Picture 9">
            <a:extLst>
              <a:ext uri="{FF2B5EF4-FFF2-40B4-BE49-F238E27FC236}">
                <a16:creationId xmlns:a16="http://schemas.microsoft.com/office/drawing/2014/main" id="{66051252-9D7D-EAAA-A90A-03681DCDF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965" y="3268222"/>
            <a:ext cx="4573269" cy="3424089"/>
          </a:xfrm>
          <a:prstGeom prst="rect">
            <a:avLst/>
          </a:prstGeom>
        </p:spPr>
      </p:pic>
      <p:sp>
        <p:nvSpPr>
          <p:cNvPr id="9" name="TextBox 8">
            <a:extLst>
              <a:ext uri="{FF2B5EF4-FFF2-40B4-BE49-F238E27FC236}">
                <a16:creationId xmlns:a16="http://schemas.microsoft.com/office/drawing/2014/main" id="{04330A60-494D-3997-4B62-E2903246B677}"/>
              </a:ext>
            </a:extLst>
          </p:cNvPr>
          <p:cNvSpPr txBox="1"/>
          <p:nvPr/>
        </p:nvSpPr>
        <p:spPr>
          <a:xfrm>
            <a:off x="2209800" y="1092491"/>
            <a:ext cx="6096000" cy="369332"/>
          </a:xfrm>
          <a:prstGeom prst="rect">
            <a:avLst/>
          </a:prstGeom>
          <a:noFill/>
        </p:spPr>
        <p:txBody>
          <a:bodyPr wrap="square">
            <a:spAutoFit/>
          </a:bodyPr>
          <a:lstStyle/>
          <a:p>
            <a:pPr lvl="6"/>
            <a:r>
              <a:rPr lang="en-IN" b="1" dirty="0">
                <a:highlight>
                  <a:srgbClr val="FFFF00"/>
                </a:highlight>
                <a:latin typeface="Times New Roman" panose="02020603050405020304" pitchFamily="18" charset="0"/>
                <a:cs typeface="Times New Roman" panose="02020603050405020304" pitchFamily="18" charset="0"/>
              </a:rPr>
              <a:t>6. LEADERSHIP</a:t>
            </a:r>
          </a:p>
        </p:txBody>
      </p:sp>
    </p:spTree>
    <p:extLst>
      <p:ext uri="{BB962C8B-B14F-4D97-AF65-F5344CB8AC3E}">
        <p14:creationId xmlns:p14="http://schemas.microsoft.com/office/powerpoint/2010/main" val="2446683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86F8A3-3A7E-1D77-BB0E-D583C5F9CC98}"/>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9FC5359A-D4FC-D385-A304-1E4BFBAD58F1}"/>
              </a:ext>
            </a:extLst>
          </p:cNvPr>
          <p:cNvSpPr>
            <a:spLocks noGrp="1"/>
          </p:cNvSpPr>
          <p:nvPr>
            <p:ph type="sldNum" sz="quarter" idx="12"/>
          </p:nvPr>
        </p:nvSpPr>
        <p:spPr/>
        <p:txBody>
          <a:bodyPr/>
          <a:lstStyle/>
          <a:p>
            <a:fld id="{EF685EEA-9B3A-4681-8E2C-58D0E7887224}" type="slidenum">
              <a:rPr lang="en-IN" smtClean="0"/>
              <a:t>12</a:t>
            </a:fld>
            <a:endParaRPr lang="en-IN"/>
          </a:p>
        </p:txBody>
      </p:sp>
      <p:sp>
        <p:nvSpPr>
          <p:cNvPr id="6" name="TextBox 5">
            <a:extLst>
              <a:ext uri="{FF2B5EF4-FFF2-40B4-BE49-F238E27FC236}">
                <a16:creationId xmlns:a16="http://schemas.microsoft.com/office/drawing/2014/main" id="{3E40E5D5-CD04-0F2B-404B-48CB2598E985}"/>
              </a:ext>
            </a:extLst>
          </p:cNvPr>
          <p:cNvSpPr txBox="1"/>
          <p:nvPr/>
        </p:nvSpPr>
        <p:spPr>
          <a:xfrm>
            <a:off x="703729" y="1608720"/>
            <a:ext cx="11152092" cy="4613058"/>
          </a:xfrm>
          <a:prstGeom prst="rect">
            <a:avLst/>
          </a:prstGeom>
          <a:noFill/>
        </p:spPr>
        <p:txBody>
          <a:bodyPr wrap="square">
            <a:spAutoFit/>
          </a:bodyPr>
          <a:lstStyle/>
          <a:p>
            <a:pPr algn="just">
              <a:lnSpc>
                <a:spcPct val="150000"/>
              </a:lnSpc>
            </a:pPr>
            <a:r>
              <a:rPr lang="en-IN" b="1" dirty="0">
                <a:highlight>
                  <a:srgbClr val="FFFF00"/>
                </a:highlight>
                <a:latin typeface="Times New Roman" panose="02020603050405020304" pitchFamily="18" charset="0"/>
                <a:cs typeface="Times New Roman" panose="02020603050405020304" pitchFamily="18" charset="0"/>
              </a:rPr>
              <a:t>7. COMMUNICATION</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It binds everything together, starting from foundation to roof of TQM.</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It acts as a vital link between all elements of TQM.</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Communication means a common understanding of ideas between the sender and receiver.</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The success of TQM demands communication with and among all the organizational members, suppliers and customers.</a:t>
            </a:r>
          </a:p>
          <a:p>
            <a:pPr algn="just">
              <a:lnSpc>
                <a:spcPct val="150000"/>
              </a:lnSpc>
            </a:pPr>
            <a:r>
              <a:rPr lang="en-IN" b="1" dirty="0">
                <a:latin typeface="Times New Roman" panose="02020603050405020304" pitchFamily="18" charset="0"/>
                <a:cs typeface="Times New Roman" panose="02020603050405020304" pitchFamily="18" charset="0"/>
              </a:rPr>
              <a:t>There are different ways of communication</a:t>
            </a:r>
          </a:p>
          <a:p>
            <a:pPr marL="342900" indent="-342900" algn="just">
              <a:lnSpc>
                <a:spcPct val="150000"/>
              </a:lnSpc>
              <a:buAutoNum type="arabicPeriod"/>
            </a:pPr>
            <a:r>
              <a:rPr lang="en-IN" b="1" dirty="0">
                <a:solidFill>
                  <a:srgbClr val="7030A0"/>
                </a:solidFill>
                <a:latin typeface="Times New Roman" panose="02020603050405020304" pitchFamily="18" charset="0"/>
                <a:cs typeface="Times New Roman" panose="02020603050405020304" pitchFamily="18" charset="0"/>
              </a:rPr>
              <a:t>Downward communication: </a:t>
            </a:r>
            <a:r>
              <a:rPr lang="en-IN" dirty="0">
                <a:latin typeface="Times New Roman" panose="02020603050405020304" pitchFamily="18" charset="0"/>
                <a:cs typeface="Times New Roman" panose="02020603050405020304" pitchFamily="18" charset="0"/>
              </a:rPr>
              <a:t>This is the dominant form of communication in an organization, in this flow of information takes place from the management to the employees.</a:t>
            </a:r>
          </a:p>
          <a:p>
            <a:pPr marL="342900" indent="-342900" algn="just">
              <a:lnSpc>
                <a:spcPct val="150000"/>
              </a:lnSpc>
              <a:buAutoNum type="arabicPeriod"/>
            </a:pPr>
            <a:r>
              <a:rPr lang="en-IN" b="1" dirty="0">
                <a:solidFill>
                  <a:srgbClr val="7030A0"/>
                </a:solidFill>
                <a:latin typeface="Times New Roman" panose="02020603050405020304" pitchFamily="18" charset="0"/>
                <a:cs typeface="Times New Roman" panose="02020603050405020304" pitchFamily="18" charset="0"/>
              </a:rPr>
              <a:t>Upward communication: </a:t>
            </a:r>
            <a:r>
              <a:rPr lang="en-IN" dirty="0">
                <a:latin typeface="Times New Roman" panose="02020603050405020304" pitchFamily="18" charset="0"/>
                <a:cs typeface="Times New Roman" panose="02020603050405020304" pitchFamily="18" charset="0"/>
              </a:rPr>
              <a:t>By this lower level of employees are able to provide suggestions to upper management, in this flow of information takes place from the employees to the top level management.</a:t>
            </a:r>
          </a:p>
        </p:txBody>
      </p:sp>
      <p:pic>
        <p:nvPicPr>
          <p:cNvPr id="5" name="Picture 4">
            <a:extLst>
              <a:ext uri="{FF2B5EF4-FFF2-40B4-BE49-F238E27FC236}">
                <a16:creationId xmlns:a16="http://schemas.microsoft.com/office/drawing/2014/main" id="{35D2E059-F4DC-C571-F651-112D5DC99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1283" y="0"/>
            <a:ext cx="3379692" cy="1936786"/>
          </a:xfrm>
          <a:prstGeom prst="rect">
            <a:avLst/>
          </a:prstGeom>
        </p:spPr>
      </p:pic>
      <p:sp>
        <p:nvSpPr>
          <p:cNvPr id="7" name="TextBox 6">
            <a:extLst>
              <a:ext uri="{FF2B5EF4-FFF2-40B4-BE49-F238E27FC236}">
                <a16:creationId xmlns:a16="http://schemas.microsoft.com/office/drawing/2014/main" id="{5CFE6F74-456E-6BB7-337A-3706AC1AA656}"/>
              </a:ext>
            </a:extLst>
          </p:cNvPr>
          <p:cNvSpPr txBox="1"/>
          <p:nvPr/>
        </p:nvSpPr>
        <p:spPr>
          <a:xfrm>
            <a:off x="4737848" y="568283"/>
            <a:ext cx="1627093" cy="400110"/>
          </a:xfrm>
          <a:prstGeom prst="rect">
            <a:avLst/>
          </a:prstGeom>
          <a:solidFill>
            <a:schemeClr val="accent1">
              <a:lumMod val="20000"/>
              <a:lumOff val="8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Cont…</a:t>
            </a:r>
          </a:p>
        </p:txBody>
      </p:sp>
    </p:spTree>
    <p:extLst>
      <p:ext uri="{BB962C8B-B14F-4D97-AF65-F5344CB8AC3E}">
        <p14:creationId xmlns:p14="http://schemas.microsoft.com/office/powerpoint/2010/main" val="2599945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72050-7432-820A-2FB0-13DE1A0D478D}"/>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5CF98E4F-98E4-A255-98BF-AEA9944B8E30}"/>
              </a:ext>
            </a:extLst>
          </p:cNvPr>
          <p:cNvSpPr>
            <a:spLocks noGrp="1"/>
          </p:cNvSpPr>
          <p:nvPr>
            <p:ph type="sldNum" sz="quarter" idx="12"/>
          </p:nvPr>
        </p:nvSpPr>
        <p:spPr/>
        <p:txBody>
          <a:bodyPr/>
          <a:lstStyle/>
          <a:p>
            <a:fld id="{EF685EEA-9B3A-4681-8E2C-58D0E7887224}" type="slidenum">
              <a:rPr lang="en-IN" smtClean="0"/>
              <a:t>13</a:t>
            </a:fld>
            <a:endParaRPr lang="en-IN"/>
          </a:p>
        </p:txBody>
      </p:sp>
      <p:sp>
        <p:nvSpPr>
          <p:cNvPr id="4" name="TextBox 3">
            <a:extLst>
              <a:ext uri="{FF2B5EF4-FFF2-40B4-BE49-F238E27FC236}">
                <a16:creationId xmlns:a16="http://schemas.microsoft.com/office/drawing/2014/main" id="{94DDB8D5-882E-B13F-1E22-95D7039EF8DA}"/>
              </a:ext>
            </a:extLst>
          </p:cNvPr>
          <p:cNvSpPr txBox="1"/>
          <p:nvPr/>
        </p:nvSpPr>
        <p:spPr>
          <a:xfrm>
            <a:off x="5159189" y="763056"/>
            <a:ext cx="1573305" cy="400110"/>
          </a:xfrm>
          <a:prstGeom prst="rect">
            <a:avLst/>
          </a:prstGeom>
          <a:solidFill>
            <a:schemeClr val="accent1">
              <a:lumMod val="20000"/>
              <a:lumOff val="8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Cont…</a:t>
            </a:r>
          </a:p>
        </p:txBody>
      </p:sp>
      <p:sp>
        <p:nvSpPr>
          <p:cNvPr id="6" name="TextBox 5">
            <a:extLst>
              <a:ext uri="{FF2B5EF4-FFF2-40B4-BE49-F238E27FC236}">
                <a16:creationId xmlns:a16="http://schemas.microsoft.com/office/drawing/2014/main" id="{7B444450-1108-1B29-C2A4-A43D13070B99}"/>
              </a:ext>
            </a:extLst>
          </p:cNvPr>
          <p:cNvSpPr txBox="1"/>
          <p:nvPr/>
        </p:nvSpPr>
        <p:spPr>
          <a:xfrm>
            <a:off x="589430" y="1953468"/>
            <a:ext cx="11210364" cy="2951064"/>
          </a:xfrm>
          <a:prstGeom prst="rect">
            <a:avLst/>
          </a:prstGeom>
          <a:noFill/>
        </p:spPr>
        <p:txBody>
          <a:bodyPr wrap="square">
            <a:spAutoFit/>
          </a:bodyPr>
          <a:lstStyle/>
          <a:p>
            <a:pPr algn="just">
              <a:lnSpc>
                <a:spcPct val="150000"/>
              </a:lnSpc>
            </a:pPr>
            <a:r>
              <a:rPr lang="en-IN" b="1" dirty="0">
                <a:highlight>
                  <a:srgbClr val="FFFF00"/>
                </a:highlight>
                <a:latin typeface="Times New Roman" panose="02020603050405020304" pitchFamily="18" charset="0"/>
                <a:cs typeface="Times New Roman" panose="02020603050405020304" pitchFamily="18" charset="0"/>
              </a:rPr>
              <a:t>8. RECOGNITION</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Recognition is the final element of Total Quality Management.</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Recognition is the most important factor which acts as a catalyst and drives employees to work hard as a team and deliver their lever best. </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Every individual is hungry for appreciation and recognition.</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Employees who come up with improvement ideas and perform exceptionally well must be appreciated in front of all.</a:t>
            </a:r>
          </a:p>
        </p:txBody>
      </p:sp>
    </p:spTree>
    <p:extLst>
      <p:ext uri="{BB962C8B-B14F-4D97-AF65-F5344CB8AC3E}">
        <p14:creationId xmlns:p14="http://schemas.microsoft.com/office/powerpoint/2010/main" val="3546887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EC850A-6E9F-48D8-EC7C-BE59A71F724E}"/>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C625DB46-949C-ECAC-FC81-AFCF92F6BDAC}"/>
              </a:ext>
            </a:extLst>
          </p:cNvPr>
          <p:cNvSpPr>
            <a:spLocks noGrp="1"/>
          </p:cNvSpPr>
          <p:nvPr>
            <p:ph type="sldNum" sz="quarter" idx="12"/>
          </p:nvPr>
        </p:nvSpPr>
        <p:spPr/>
        <p:txBody>
          <a:bodyPr/>
          <a:lstStyle/>
          <a:p>
            <a:fld id="{EF685EEA-9B3A-4681-8E2C-58D0E7887224}" type="slidenum">
              <a:rPr lang="en-IN" smtClean="0"/>
              <a:t>14</a:t>
            </a:fld>
            <a:endParaRPr lang="en-IN"/>
          </a:p>
        </p:txBody>
      </p:sp>
      <p:pic>
        <p:nvPicPr>
          <p:cNvPr id="8" name="Picture 7">
            <a:extLst>
              <a:ext uri="{FF2B5EF4-FFF2-40B4-BE49-F238E27FC236}">
                <a16:creationId xmlns:a16="http://schemas.microsoft.com/office/drawing/2014/main" id="{DFEB87EB-0A2A-6628-22B7-9A24DA2F57F6}"/>
              </a:ext>
            </a:extLst>
          </p:cNvPr>
          <p:cNvPicPr>
            <a:picLocks noChangeAspect="1"/>
          </p:cNvPicPr>
          <p:nvPr/>
        </p:nvPicPr>
        <p:blipFill rotWithShape="1">
          <a:blip r:embed="rId2">
            <a:extLst>
              <a:ext uri="{28A0092B-C50C-407E-A947-70E740481C1C}">
                <a14:useLocalDpi xmlns:a14="http://schemas.microsoft.com/office/drawing/2010/main" val="0"/>
              </a:ext>
            </a:extLst>
          </a:blip>
          <a:srcRect l="18585" r="11806"/>
          <a:stretch/>
        </p:blipFill>
        <p:spPr>
          <a:xfrm>
            <a:off x="3196477" y="869108"/>
            <a:ext cx="6122893" cy="5789613"/>
          </a:xfrm>
          <a:prstGeom prst="rect">
            <a:avLst/>
          </a:prstGeom>
          <a:ln>
            <a:solidFill>
              <a:schemeClr val="accent1"/>
            </a:solidFill>
          </a:ln>
        </p:spPr>
      </p:pic>
      <p:sp>
        <p:nvSpPr>
          <p:cNvPr id="4" name="TextBox 3">
            <a:extLst>
              <a:ext uri="{FF2B5EF4-FFF2-40B4-BE49-F238E27FC236}">
                <a16:creationId xmlns:a16="http://schemas.microsoft.com/office/drawing/2014/main" id="{C4331229-6371-ACFF-91ED-0191B4BCE3A5}"/>
              </a:ext>
            </a:extLst>
          </p:cNvPr>
          <p:cNvSpPr txBox="1"/>
          <p:nvPr/>
        </p:nvSpPr>
        <p:spPr>
          <a:xfrm>
            <a:off x="2730953" y="379968"/>
            <a:ext cx="7053943" cy="369332"/>
          </a:xfrm>
          <a:prstGeom prst="rect">
            <a:avLst/>
          </a:prstGeom>
          <a:solidFill>
            <a:schemeClr val="accent6">
              <a:lumMod val="20000"/>
              <a:lumOff val="80000"/>
            </a:schemeClr>
          </a:solidFill>
        </p:spPr>
        <p:txBody>
          <a:bodyPr wrap="square">
            <a:spAutoFit/>
          </a:bodyPr>
          <a:lstStyle/>
          <a:p>
            <a:pPr algn="just"/>
            <a:r>
              <a:rPr lang="en-IN" b="1" dirty="0">
                <a:latin typeface="Times New Roman" panose="02020603050405020304" pitchFamily="18" charset="0"/>
                <a:cs typeface="Times New Roman" panose="02020603050405020304" pitchFamily="18" charset="0"/>
              </a:rPr>
              <a:t>THE KEY PRINCIPLES OF TOTAL QUALITY MANAGEMENT</a:t>
            </a:r>
          </a:p>
        </p:txBody>
      </p:sp>
    </p:spTree>
    <p:extLst>
      <p:ext uri="{BB962C8B-B14F-4D97-AF65-F5344CB8AC3E}">
        <p14:creationId xmlns:p14="http://schemas.microsoft.com/office/powerpoint/2010/main" val="187876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DCCE19-8C16-8E1E-CC50-5C133E081E38}"/>
              </a:ext>
            </a:extLst>
          </p:cNvPr>
          <p:cNvSpPr>
            <a:spLocks noGrp="1"/>
          </p:cNvSpPr>
          <p:nvPr>
            <p:ph type="dt" sz="half" idx="10"/>
          </p:nvPr>
        </p:nvSpPr>
        <p:spPr>
          <a:xfrm>
            <a:off x="0" y="6492875"/>
            <a:ext cx="2743200" cy="365125"/>
          </a:xfrm>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30466887-0644-8A6C-09E9-303ED38B5784}"/>
              </a:ext>
            </a:extLst>
          </p:cNvPr>
          <p:cNvSpPr>
            <a:spLocks noGrp="1"/>
          </p:cNvSpPr>
          <p:nvPr>
            <p:ph type="sldNum" sz="quarter" idx="12"/>
          </p:nvPr>
        </p:nvSpPr>
        <p:spPr/>
        <p:txBody>
          <a:bodyPr/>
          <a:lstStyle/>
          <a:p>
            <a:fld id="{EF685EEA-9B3A-4681-8E2C-58D0E7887224}" type="slidenum">
              <a:rPr lang="en-IN" smtClean="0"/>
              <a:t>15</a:t>
            </a:fld>
            <a:endParaRPr lang="en-IN"/>
          </a:p>
        </p:txBody>
      </p:sp>
      <p:sp>
        <p:nvSpPr>
          <p:cNvPr id="5" name="TextBox 4">
            <a:extLst>
              <a:ext uri="{FF2B5EF4-FFF2-40B4-BE49-F238E27FC236}">
                <a16:creationId xmlns:a16="http://schemas.microsoft.com/office/drawing/2014/main" id="{F1AD6E6E-C9D4-B2B3-986D-9F2AA3AAC4FB}"/>
              </a:ext>
            </a:extLst>
          </p:cNvPr>
          <p:cNvSpPr txBox="1"/>
          <p:nvPr/>
        </p:nvSpPr>
        <p:spPr>
          <a:xfrm>
            <a:off x="393540" y="317709"/>
            <a:ext cx="11625806" cy="6038641"/>
          </a:xfrm>
          <a:prstGeom prst="rect">
            <a:avLst/>
          </a:prstGeom>
          <a:noFill/>
          <a:ln>
            <a:solidFill>
              <a:schemeClr val="accent1"/>
            </a:solidFill>
          </a:ln>
        </p:spPr>
        <p:txBody>
          <a:bodyPr wrap="square">
            <a:spAutoFit/>
          </a:bodyPr>
          <a:lstStyle/>
          <a:p>
            <a:pPr algn="just" rtl="0">
              <a:lnSpc>
                <a:spcPct val="150000"/>
              </a:lnSpc>
            </a:pPr>
            <a:r>
              <a:rPr lang="en-US" sz="2200" b="1" i="0" dirty="0">
                <a:solidFill>
                  <a:srgbClr val="282C33"/>
                </a:solidFill>
                <a:effectLst/>
                <a:highlight>
                  <a:srgbClr val="FFFF00"/>
                </a:highlight>
                <a:latin typeface="Times New Roman" panose="02020603050405020304" pitchFamily="18" charset="0"/>
                <a:cs typeface="Times New Roman" panose="02020603050405020304" pitchFamily="18" charset="0"/>
              </a:rPr>
              <a:t>1. Customer focus</a:t>
            </a:r>
          </a:p>
          <a:p>
            <a:pPr algn="just" rtl="0">
              <a:lnSpc>
                <a:spcPct val="150000"/>
              </a:lnSpc>
            </a:pPr>
            <a:r>
              <a:rPr lang="en-US" sz="2000" b="0" i="0" dirty="0">
                <a:solidFill>
                  <a:srgbClr val="282C33"/>
                </a:solidFill>
                <a:effectLst/>
                <a:latin typeface="Times New Roman" panose="02020603050405020304" pitchFamily="18" charset="0"/>
                <a:cs typeface="Times New Roman" panose="02020603050405020304" pitchFamily="18" charset="0"/>
              </a:rPr>
              <a:t>When you understand what your customer wants or needs, you have a better chance of figuring out how to get the right materials, people, and processes in place to meet and exceed their expectations. </a:t>
            </a:r>
          </a:p>
          <a:p>
            <a:pPr algn="just" rtl="0">
              <a:lnSpc>
                <a:spcPct val="150000"/>
              </a:lnSpc>
            </a:pPr>
            <a:r>
              <a:rPr lang="en-US" sz="2000" b="1" i="0" dirty="0">
                <a:solidFill>
                  <a:srgbClr val="282C33"/>
                </a:solidFill>
                <a:effectLst/>
                <a:latin typeface="Times New Roman" panose="02020603050405020304" pitchFamily="18" charset="0"/>
                <a:cs typeface="Times New Roman" panose="02020603050405020304" pitchFamily="18" charset="0"/>
              </a:rPr>
              <a:t>To implement this TQM principle:</a:t>
            </a:r>
          </a:p>
          <a:p>
            <a:pPr lvl="1" algn="just">
              <a:lnSpc>
                <a:spcPct val="150000"/>
              </a:lnSpc>
              <a:buFont typeface="Arial" panose="020B0604020202020204" pitchFamily="34" charset="0"/>
              <a:buChar char="•"/>
            </a:pPr>
            <a:r>
              <a:rPr lang="en-US" sz="2000" b="0" i="0" dirty="0">
                <a:solidFill>
                  <a:srgbClr val="282C33"/>
                </a:solidFill>
                <a:effectLst/>
                <a:latin typeface="Times New Roman" panose="02020603050405020304" pitchFamily="18" charset="0"/>
                <a:cs typeface="Times New Roman" panose="02020603050405020304" pitchFamily="18" charset="0"/>
              </a:rPr>
              <a:t>Research and understand your customers needs and expectations.</a:t>
            </a:r>
          </a:p>
          <a:p>
            <a:pPr lvl="1" algn="just">
              <a:lnSpc>
                <a:spcPct val="150000"/>
              </a:lnSpc>
              <a:buFont typeface="Arial" panose="020B0604020202020204" pitchFamily="34" charset="0"/>
              <a:buChar char="•"/>
            </a:pPr>
            <a:r>
              <a:rPr lang="en-US" sz="2000" b="0" i="0" dirty="0">
                <a:solidFill>
                  <a:srgbClr val="282C33"/>
                </a:solidFill>
                <a:effectLst/>
                <a:latin typeface="Times New Roman" panose="02020603050405020304" pitchFamily="18" charset="0"/>
                <a:cs typeface="Times New Roman" panose="02020603050405020304" pitchFamily="18" charset="0"/>
              </a:rPr>
              <a:t>Align your organization’s objectives with customer needs.</a:t>
            </a:r>
          </a:p>
          <a:p>
            <a:pPr lvl="1" algn="just">
              <a:lnSpc>
                <a:spcPct val="150000"/>
              </a:lnSpc>
              <a:buFont typeface="Arial" panose="020B0604020202020204" pitchFamily="34" charset="0"/>
              <a:buChar char="•"/>
            </a:pPr>
            <a:r>
              <a:rPr lang="en-US" sz="2000" b="0" i="0" dirty="0">
                <a:solidFill>
                  <a:srgbClr val="282C33"/>
                </a:solidFill>
                <a:effectLst/>
                <a:latin typeface="Times New Roman" panose="02020603050405020304" pitchFamily="18" charset="0"/>
                <a:cs typeface="Times New Roman" panose="02020603050405020304" pitchFamily="18" charset="0"/>
              </a:rPr>
              <a:t>Communicate with customers, measure satisfaction, and use the results to find ways to </a:t>
            </a:r>
            <a:r>
              <a:rPr lang="en-US" sz="2000" b="0" i="0" u="none" strike="noStrike" dirty="0">
                <a:solidFill>
                  <a:srgbClr val="AB4200"/>
                </a:solidFill>
                <a:effectLst/>
                <a:latin typeface="Times New Roman" panose="02020603050405020304" pitchFamily="18" charset="0"/>
                <a:cs typeface="Times New Roman" panose="02020603050405020304" pitchFamily="18" charset="0"/>
                <a:hlinkClick r:id="rId2"/>
              </a:rPr>
              <a:t>improve processes</a:t>
            </a:r>
            <a:r>
              <a:rPr lang="en-US" sz="2000" b="0" i="0" dirty="0">
                <a:solidFill>
                  <a:srgbClr val="282C33"/>
                </a:solidFill>
                <a:effectLst/>
                <a:latin typeface="Times New Roman" panose="02020603050405020304" pitchFamily="18" charset="0"/>
                <a:cs typeface="Times New Roman" panose="02020603050405020304" pitchFamily="18" charset="0"/>
              </a:rPr>
              <a:t>.</a:t>
            </a:r>
          </a:p>
          <a:p>
            <a:pPr lvl="1" algn="just">
              <a:lnSpc>
                <a:spcPct val="150000"/>
              </a:lnSpc>
              <a:buFont typeface="Arial" panose="020B0604020202020204" pitchFamily="34" charset="0"/>
              <a:buChar char="•"/>
            </a:pPr>
            <a:r>
              <a:rPr lang="en-US" sz="2000" b="0" i="0" dirty="0">
                <a:solidFill>
                  <a:srgbClr val="282C33"/>
                </a:solidFill>
                <a:effectLst/>
                <a:latin typeface="Times New Roman" panose="02020603050405020304" pitchFamily="18" charset="0"/>
                <a:cs typeface="Times New Roman" panose="02020603050405020304" pitchFamily="18" charset="0"/>
              </a:rPr>
              <a:t>Find a balance for satisfying customers and other interested parties (such as owners, employees, suppliers, and investors).</a:t>
            </a:r>
          </a:p>
          <a:p>
            <a:pPr algn="just">
              <a:lnSpc>
                <a:spcPct val="150000"/>
              </a:lnSpc>
            </a:pPr>
            <a:r>
              <a:rPr lang="en-US" sz="2000" b="1" i="0" dirty="0">
                <a:solidFill>
                  <a:srgbClr val="282C33"/>
                </a:solidFill>
                <a:effectLst/>
                <a:latin typeface="Times New Roman" panose="02020603050405020304" pitchFamily="18" charset="0"/>
                <a:cs typeface="Times New Roman" panose="02020603050405020304" pitchFamily="18" charset="0"/>
              </a:rPr>
              <a:t>The benefits of being customer-focused include:</a:t>
            </a:r>
          </a:p>
          <a:p>
            <a:pPr lvl="1" algn="just">
              <a:lnSpc>
                <a:spcPct val="150000"/>
              </a:lnSpc>
              <a:buFont typeface="Arial" panose="020B0604020202020204" pitchFamily="34" charset="0"/>
              <a:buChar char="•"/>
            </a:pPr>
            <a:r>
              <a:rPr lang="en-US" sz="2000" b="0" i="0" dirty="0">
                <a:solidFill>
                  <a:srgbClr val="282C33"/>
                </a:solidFill>
                <a:effectLst/>
                <a:latin typeface="Times New Roman" panose="02020603050405020304" pitchFamily="18" charset="0"/>
                <a:cs typeface="Times New Roman" panose="02020603050405020304" pitchFamily="18" charset="0"/>
              </a:rPr>
              <a:t>More sales, increased revenue, market share</a:t>
            </a:r>
            <a:r>
              <a:rPr lang="en-US" sz="2000" dirty="0">
                <a:solidFill>
                  <a:srgbClr val="282C33"/>
                </a:solidFill>
                <a:latin typeface="Times New Roman" panose="02020603050405020304" pitchFamily="18" charset="0"/>
                <a:cs typeface="Times New Roman" panose="02020603050405020304" pitchFamily="18" charset="0"/>
              </a:rPr>
              <a:t>.</a:t>
            </a:r>
          </a:p>
          <a:p>
            <a:pPr lvl="1" algn="just">
              <a:lnSpc>
                <a:spcPct val="150000"/>
              </a:lnSpc>
              <a:buFont typeface="Arial" panose="020B0604020202020204" pitchFamily="34" charset="0"/>
              <a:buChar char="•"/>
            </a:pPr>
            <a:r>
              <a:rPr lang="en-US" sz="2000" b="0" i="0" dirty="0">
                <a:solidFill>
                  <a:srgbClr val="282C33"/>
                </a:solidFill>
                <a:effectLst/>
                <a:latin typeface="Times New Roman" panose="02020603050405020304" pitchFamily="18" charset="0"/>
                <a:cs typeface="Times New Roman" panose="02020603050405020304" pitchFamily="18" charset="0"/>
              </a:rPr>
              <a:t>Strong customer loyalty leading to repeat business</a:t>
            </a:r>
          </a:p>
          <a:p>
            <a:pPr lvl="1" algn="just">
              <a:lnSpc>
                <a:spcPct val="150000"/>
              </a:lnSpc>
              <a:buFont typeface="Arial" panose="020B0604020202020204" pitchFamily="34" charset="0"/>
              <a:buChar char="•"/>
            </a:pPr>
            <a:r>
              <a:rPr lang="en-US" sz="2000" b="0" i="0" dirty="0">
                <a:solidFill>
                  <a:srgbClr val="282C33"/>
                </a:solidFill>
                <a:effectLst/>
                <a:latin typeface="Times New Roman" panose="02020603050405020304" pitchFamily="18" charset="0"/>
                <a:cs typeface="Times New Roman" panose="02020603050405020304" pitchFamily="18" charset="0"/>
              </a:rPr>
              <a:t>Increased possibility that satisfied customers will tell others about your products and services</a:t>
            </a:r>
          </a:p>
        </p:txBody>
      </p:sp>
    </p:spTree>
    <p:extLst>
      <p:ext uri="{BB962C8B-B14F-4D97-AF65-F5344CB8AC3E}">
        <p14:creationId xmlns:p14="http://schemas.microsoft.com/office/powerpoint/2010/main" val="1970292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415756-B7D7-B5F9-7F31-F2F7E6D2B59D}"/>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C02F4CBA-017E-F94C-DB4E-355E955B3FFF}"/>
              </a:ext>
            </a:extLst>
          </p:cNvPr>
          <p:cNvSpPr>
            <a:spLocks noGrp="1"/>
          </p:cNvSpPr>
          <p:nvPr>
            <p:ph type="sldNum" sz="quarter" idx="12"/>
          </p:nvPr>
        </p:nvSpPr>
        <p:spPr/>
        <p:txBody>
          <a:bodyPr/>
          <a:lstStyle/>
          <a:p>
            <a:fld id="{EF685EEA-9B3A-4681-8E2C-58D0E7887224}" type="slidenum">
              <a:rPr lang="en-IN" smtClean="0"/>
              <a:t>16</a:t>
            </a:fld>
            <a:endParaRPr lang="en-IN"/>
          </a:p>
        </p:txBody>
      </p:sp>
      <p:sp>
        <p:nvSpPr>
          <p:cNvPr id="5" name="TextBox 4">
            <a:extLst>
              <a:ext uri="{FF2B5EF4-FFF2-40B4-BE49-F238E27FC236}">
                <a16:creationId xmlns:a16="http://schemas.microsoft.com/office/drawing/2014/main" id="{643C3BE2-BA01-2CB5-EDCB-4EC26F319D1F}"/>
              </a:ext>
            </a:extLst>
          </p:cNvPr>
          <p:cNvSpPr txBox="1"/>
          <p:nvPr/>
        </p:nvSpPr>
        <p:spPr>
          <a:xfrm>
            <a:off x="401320" y="599702"/>
            <a:ext cx="11432092" cy="5576976"/>
          </a:xfrm>
          <a:prstGeom prst="rect">
            <a:avLst/>
          </a:prstGeom>
          <a:noFill/>
          <a:ln>
            <a:solidFill>
              <a:schemeClr val="accent1"/>
            </a:solidFill>
          </a:ln>
        </p:spPr>
        <p:txBody>
          <a:bodyPr wrap="square">
            <a:spAutoFit/>
          </a:bodyPr>
          <a:lstStyle/>
          <a:p>
            <a:pPr algn="just" rtl="0">
              <a:lnSpc>
                <a:spcPct val="150000"/>
              </a:lnSpc>
            </a:pPr>
            <a:r>
              <a:rPr lang="en-US" sz="2000" b="1" i="0" dirty="0">
                <a:solidFill>
                  <a:srgbClr val="282C33"/>
                </a:solidFill>
                <a:effectLst/>
                <a:highlight>
                  <a:srgbClr val="FFFF00"/>
                </a:highlight>
                <a:latin typeface="Times New Roman" panose="02020603050405020304" pitchFamily="18" charset="0"/>
                <a:cs typeface="Times New Roman" panose="02020603050405020304" pitchFamily="18" charset="0"/>
              </a:rPr>
              <a:t>2. Total employee commitment</a:t>
            </a:r>
          </a:p>
          <a:p>
            <a:pPr algn="just" rtl="0">
              <a:lnSpc>
                <a:spcPct val="150000"/>
              </a:lnSpc>
            </a:pPr>
            <a:r>
              <a:rPr lang="en-US" sz="2000" b="0" i="0" dirty="0">
                <a:solidFill>
                  <a:srgbClr val="282C33"/>
                </a:solidFill>
                <a:effectLst/>
                <a:latin typeface="Times New Roman" panose="02020603050405020304" pitchFamily="18" charset="0"/>
                <a:cs typeface="Times New Roman" panose="02020603050405020304" pitchFamily="18" charset="0"/>
              </a:rPr>
              <a:t>You can’t increase productivity, processes, or sales without the total commitment of all employees. They need to understand the vision and goals that have been communicated. They must be sufficiently trained and given the proper resources to complete tasks in order to be committed to reaching goals on time.</a:t>
            </a:r>
          </a:p>
          <a:p>
            <a:pPr algn="just" rtl="0">
              <a:lnSpc>
                <a:spcPct val="150000"/>
              </a:lnSpc>
            </a:pPr>
            <a:r>
              <a:rPr lang="en-US" sz="2000" b="1" i="0" dirty="0">
                <a:solidFill>
                  <a:srgbClr val="282C33"/>
                </a:solidFill>
                <a:effectLst/>
                <a:latin typeface="Times New Roman" panose="02020603050405020304" pitchFamily="18" charset="0"/>
                <a:cs typeface="Times New Roman" panose="02020603050405020304" pitchFamily="18" charset="0"/>
              </a:rPr>
              <a:t>To implement this TQM principle:</a:t>
            </a:r>
          </a:p>
          <a:p>
            <a:pPr algn="just" rtl="0">
              <a:lnSpc>
                <a:spcPct val="150000"/>
              </a:lnSpc>
              <a:buFont typeface="Arial" panose="020B0604020202020204" pitchFamily="34" charset="0"/>
              <a:buChar char="•"/>
            </a:pPr>
            <a:r>
              <a:rPr lang="en-US" sz="2000" b="0" i="0" dirty="0">
                <a:solidFill>
                  <a:srgbClr val="282C33"/>
                </a:solidFill>
                <a:effectLst/>
                <a:latin typeface="Times New Roman" panose="02020603050405020304" pitchFamily="18" charset="0"/>
                <a:cs typeface="Times New Roman" panose="02020603050405020304" pitchFamily="18" charset="0"/>
              </a:rPr>
              <a:t>Clearly communicate and acknowledge the importance of each individual contribution to the completed product.</a:t>
            </a:r>
          </a:p>
          <a:p>
            <a:pPr algn="just" rtl="0">
              <a:lnSpc>
                <a:spcPct val="150000"/>
              </a:lnSpc>
              <a:buFont typeface="Arial" panose="020B0604020202020204" pitchFamily="34" charset="0"/>
              <a:buChar char="•"/>
            </a:pPr>
            <a:r>
              <a:rPr lang="en-US" sz="2000" b="0" i="0" dirty="0">
                <a:solidFill>
                  <a:srgbClr val="282C33"/>
                </a:solidFill>
                <a:effectLst/>
                <a:latin typeface="Times New Roman" panose="02020603050405020304" pitchFamily="18" charset="0"/>
                <a:cs typeface="Times New Roman" panose="02020603050405020304" pitchFamily="18" charset="0"/>
              </a:rPr>
              <a:t>Acknowledge successes and optimized performance to build confidence in your employees and your stakeholders.</a:t>
            </a:r>
          </a:p>
          <a:p>
            <a:pPr algn="just">
              <a:lnSpc>
                <a:spcPct val="150000"/>
              </a:lnSpc>
              <a:buFont typeface="Arial" panose="020B0604020202020204" pitchFamily="34" charset="0"/>
              <a:buChar char="•"/>
            </a:pPr>
            <a:r>
              <a:rPr lang="en-US" sz="2000" b="0" i="0" dirty="0">
                <a:solidFill>
                  <a:srgbClr val="282C33"/>
                </a:solidFill>
                <a:effectLst/>
                <a:latin typeface="Times New Roman" panose="02020603050405020304" pitchFamily="18" charset="0"/>
                <a:cs typeface="Times New Roman" panose="02020603050405020304" pitchFamily="18" charset="0"/>
              </a:rPr>
              <a:t>Make responsibilities clear, provide adequate training, and make sure your resources are used as efficiently as possible. </a:t>
            </a:r>
          </a:p>
          <a:p>
            <a:pPr algn="just">
              <a:lnSpc>
                <a:spcPct val="150000"/>
              </a:lnSpc>
              <a:buFont typeface="Arial" panose="020B0604020202020204" pitchFamily="34" charset="0"/>
              <a:buChar char="•"/>
            </a:pPr>
            <a:r>
              <a:rPr lang="en-US" sz="2000" b="0" i="0" dirty="0">
                <a:solidFill>
                  <a:srgbClr val="282C33"/>
                </a:solidFill>
                <a:effectLst/>
                <a:latin typeface="Times New Roman" panose="02020603050405020304" pitchFamily="18" charset="0"/>
                <a:cs typeface="Times New Roman" panose="02020603050405020304" pitchFamily="18" charset="0"/>
              </a:rPr>
              <a:t>Create an environment where employees can openly discuss problems and suggest ways to solve them.</a:t>
            </a:r>
          </a:p>
        </p:txBody>
      </p:sp>
    </p:spTree>
    <p:extLst>
      <p:ext uri="{BB962C8B-B14F-4D97-AF65-F5344CB8AC3E}">
        <p14:creationId xmlns:p14="http://schemas.microsoft.com/office/powerpoint/2010/main" val="262096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E15D8-CF4B-CCFB-A500-C85A13CC81F2}"/>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721BEF7F-D620-FB8B-239A-23FF41EC0333}"/>
              </a:ext>
            </a:extLst>
          </p:cNvPr>
          <p:cNvSpPr>
            <a:spLocks noGrp="1"/>
          </p:cNvSpPr>
          <p:nvPr>
            <p:ph type="sldNum" sz="quarter" idx="12"/>
          </p:nvPr>
        </p:nvSpPr>
        <p:spPr/>
        <p:txBody>
          <a:bodyPr/>
          <a:lstStyle/>
          <a:p>
            <a:fld id="{EF685EEA-9B3A-4681-8E2C-58D0E7887224}" type="slidenum">
              <a:rPr lang="en-IN" smtClean="0"/>
              <a:t>17</a:t>
            </a:fld>
            <a:endParaRPr lang="en-IN"/>
          </a:p>
        </p:txBody>
      </p:sp>
      <p:sp>
        <p:nvSpPr>
          <p:cNvPr id="5" name="TextBox 4">
            <a:extLst>
              <a:ext uri="{FF2B5EF4-FFF2-40B4-BE49-F238E27FC236}">
                <a16:creationId xmlns:a16="http://schemas.microsoft.com/office/drawing/2014/main" id="{60D7675C-72EF-3249-6A9E-41FA5184233C}"/>
              </a:ext>
            </a:extLst>
          </p:cNvPr>
          <p:cNvSpPr txBox="1"/>
          <p:nvPr/>
        </p:nvSpPr>
        <p:spPr>
          <a:xfrm>
            <a:off x="488576" y="2106188"/>
            <a:ext cx="11447930" cy="2345322"/>
          </a:xfrm>
          <a:prstGeom prst="rect">
            <a:avLst/>
          </a:prstGeom>
          <a:noFill/>
          <a:ln>
            <a:solidFill>
              <a:schemeClr val="accent1"/>
            </a:solidFill>
          </a:ln>
        </p:spPr>
        <p:txBody>
          <a:bodyPr wrap="square">
            <a:spAutoFit/>
          </a:bodyPr>
          <a:lstStyle/>
          <a:p>
            <a:pPr algn="just" rtl="0">
              <a:lnSpc>
                <a:spcPct val="150000"/>
              </a:lnSpc>
            </a:pPr>
            <a:r>
              <a:rPr lang="en-US" sz="2000" b="1" i="0" dirty="0">
                <a:solidFill>
                  <a:srgbClr val="282C33"/>
                </a:solidFill>
                <a:effectLst/>
                <a:latin typeface="Times New Roman" panose="02020603050405020304" pitchFamily="18" charset="0"/>
                <a:cs typeface="Times New Roman" panose="02020603050405020304" pitchFamily="18" charset="0"/>
              </a:rPr>
              <a:t>The key benefits of total employee commitment include:</a:t>
            </a:r>
          </a:p>
          <a:p>
            <a:pPr lvl="1" algn="just">
              <a:lnSpc>
                <a:spcPct val="150000"/>
              </a:lnSpc>
              <a:buFont typeface="Arial" panose="020B0604020202020204" pitchFamily="34" charset="0"/>
              <a:buChar char="•"/>
            </a:pPr>
            <a:r>
              <a:rPr lang="en-US" sz="2000" b="0" i="0" dirty="0">
                <a:solidFill>
                  <a:srgbClr val="282C33"/>
                </a:solidFill>
                <a:effectLst/>
                <a:latin typeface="Times New Roman" panose="02020603050405020304" pitchFamily="18" charset="0"/>
                <a:cs typeface="Times New Roman" panose="02020603050405020304" pitchFamily="18" charset="0"/>
              </a:rPr>
              <a:t>Increased employee retention because employees are motivated, committed, and actively involved in working toward customer satisfaction</a:t>
            </a:r>
          </a:p>
          <a:p>
            <a:pPr lvl="1" algn="just">
              <a:lnSpc>
                <a:spcPct val="150000"/>
              </a:lnSpc>
              <a:buFont typeface="Arial" panose="020B0604020202020204" pitchFamily="34" charset="0"/>
              <a:buChar char="•"/>
            </a:pPr>
            <a:r>
              <a:rPr lang="en-US" sz="2000" b="0" i="0" dirty="0">
                <a:solidFill>
                  <a:srgbClr val="282C33"/>
                </a:solidFill>
                <a:effectLst/>
                <a:latin typeface="Times New Roman" panose="02020603050405020304" pitchFamily="18" charset="0"/>
                <a:cs typeface="Times New Roman" panose="02020603050405020304" pitchFamily="18" charset="0"/>
              </a:rPr>
              <a:t>Individual and team innovation and creativity in problem-solving and process improvement</a:t>
            </a:r>
          </a:p>
          <a:p>
            <a:pPr lvl="1" algn="just">
              <a:lnSpc>
                <a:spcPct val="150000"/>
              </a:lnSpc>
              <a:buFont typeface="Arial" panose="020B0604020202020204" pitchFamily="34" charset="0"/>
              <a:buChar char="•"/>
            </a:pPr>
            <a:r>
              <a:rPr lang="en-US" sz="2000" b="0" i="0" dirty="0">
                <a:solidFill>
                  <a:srgbClr val="282C33"/>
                </a:solidFill>
                <a:effectLst/>
                <a:latin typeface="Times New Roman" panose="02020603050405020304" pitchFamily="18" charset="0"/>
                <a:cs typeface="Times New Roman" panose="02020603050405020304" pitchFamily="18" charset="0"/>
              </a:rPr>
              <a:t>Enthusiasm for active participation and contribution to continual improvement</a:t>
            </a:r>
          </a:p>
        </p:txBody>
      </p:sp>
      <p:sp>
        <p:nvSpPr>
          <p:cNvPr id="4" name="TextBox 3">
            <a:extLst>
              <a:ext uri="{FF2B5EF4-FFF2-40B4-BE49-F238E27FC236}">
                <a16:creationId xmlns:a16="http://schemas.microsoft.com/office/drawing/2014/main" id="{F8F1D102-1076-D8C2-F16A-7B6578DC8043}"/>
              </a:ext>
            </a:extLst>
          </p:cNvPr>
          <p:cNvSpPr txBox="1"/>
          <p:nvPr/>
        </p:nvSpPr>
        <p:spPr>
          <a:xfrm>
            <a:off x="5351931" y="797859"/>
            <a:ext cx="1102658" cy="400110"/>
          </a:xfrm>
          <a:prstGeom prst="rect">
            <a:avLst/>
          </a:prstGeom>
          <a:solidFill>
            <a:schemeClr val="accent4">
              <a:lumMod val="20000"/>
              <a:lumOff val="80000"/>
            </a:schemeClr>
          </a:solidFill>
        </p:spPr>
        <p:txBody>
          <a:bodyPr wrap="square" rtlCol="0">
            <a:spAutoFit/>
          </a:bodyPr>
          <a:lstStyle/>
          <a:p>
            <a:r>
              <a:rPr lang="en-US" sz="2000" b="1" dirty="0">
                <a:latin typeface="Times New Roman" panose="02020603050405020304" pitchFamily="18" charset="0"/>
                <a:cs typeface="Times New Roman" panose="02020603050405020304" pitchFamily="18" charset="0"/>
              </a:rPr>
              <a:t>Cont…</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997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68AF59-A222-D626-B397-FB0B7D6F297A}"/>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707B29AC-1CAF-461C-A9F2-E6957B1ABFED}"/>
              </a:ext>
            </a:extLst>
          </p:cNvPr>
          <p:cNvSpPr>
            <a:spLocks noGrp="1"/>
          </p:cNvSpPr>
          <p:nvPr>
            <p:ph type="sldNum" sz="quarter" idx="12"/>
          </p:nvPr>
        </p:nvSpPr>
        <p:spPr/>
        <p:txBody>
          <a:bodyPr/>
          <a:lstStyle/>
          <a:p>
            <a:fld id="{EF685EEA-9B3A-4681-8E2C-58D0E7887224}" type="slidenum">
              <a:rPr lang="en-IN" smtClean="0"/>
              <a:t>18</a:t>
            </a:fld>
            <a:endParaRPr lang="en-IN"/>
          </a:p>
        </p:txBody>
      </p:sp>
      <p:sp>
        <p:nvSpPr>
          <p:cNvPr id="5" name="TextBox 4">
            <a:extLst>
              <a:ext uri="{FF2B5EF4-FFF2-40B4-BE49-F238E27FC236}">
                <a16:creationId xmlns:a16="http://schemas.microsoft.com/office/drawing/2014/main" id="{458EDB9E-8826-3BC9-02FB-862403E50349}"/>
              </a:ext>
            </a:extLst>
          </p:cNvPr>
          <p:cNvSpPr txBox="1"/>
          <p:nvPr/>
        </p:nvSpPr>
        <p:spPr>
          <a:xfrm>
            <a:off x="687105" y="654780"/>
            <a:ext cx="11289742" cy="5074723"/>
          </a:xfrm>
          <a:prstGeom prst="rect">
            <a:avLst/>
          </a:prstGeom>
          <a:noFill/>
          <a:ln>
            <a:solidFill>
              <a:schemeClr val="accent1"/>
            </a:solidFill>
          </a:ln>
        </p:spPr>
        <p:txBody>
          <a:bodyPr wrap="square">
            <a:spAutoFit/>
          </a:bodyPr>
          <a:lstStyle/>
          <a:p>
            <a:pPr algn="just" rtl="0">
              <a:lnSpc>
                <a:spcPct val="150000"/>
              </a:lnSpc>
            </a:pPr>
            <a:r>
              <a:rPr lang="en-US" sz="2000" b="1" i="0" dirty="0">
                <a:solidFill>
                  <a:srgbClr val="282C33"/>
                </a:solidFill>
                <a:effectLst/>
                <a:highlight>
                  <a:srgbClr val="FFFF00"/>
                </a:highlight>
                <a:latin typeface="Times New Roman" panose="02020603050405020304" pitchFamily="18" charset="0"/>
                <a:cs typeface="Times New Roman" panose="02020603050405020304" pitchFamily="18" charset="0"/>
              </a:rPr>
              <a:t>3. Process approach</a:t>
            </a:r>
          </a:p>
          <a:p>
            <a:pPr algn="just" rtl="0">
              <a:lnSpc>
                <a:spcPct val="150000"/>
              </a:lnSpc>
            </a:pPr>
            <a:r>
              <a:rPr lang="en-US" b="0" i="0" dirty="0">
                <a:solidFill>
                  <a:srgbClr val="282C33"/>
                </a:solidFill>
                <a:effectLst/>
                <a:latin typeface="Times New Roman" panose="02020603050405020304" pitchFamily="18" charset="0"/>
                <a:cs typeface="Times New Roman" panose="02020603050405020304" pitchFamily="18" charset="0"/>
              </a:rPr>
              <a:t>Adhering to processes is critical in quality management. Processes ensure that the proper steps are taken at the right time to ensure consistency and speed up production.</a:t>
            </a:r>
          </a:p>
          <a:p>
            <a:pPr algn="just" rtl="0">
              <a:lnSpc>
                <a:spcPct val="150000"/>
              </a:lnSpc>
            </a:pPr>
            <a:r>
              <a:rPr lang="en-US" b="1" i="0" dirty="0">
                <a:solidFill>
                  <a:srgbClr val="282C33"/>
                </a:solidFill>
                <a:effectLst/>
                <a:latin typeface="Times New Roman" panose="02020603050405020304" pitchFamily="18" charset="0"/>
                <a:cs typeface="Times New Roman" panose="02020603050405020304" pitchFamily="18" charset="0"/>
              </a:rPr>
              <a:t>To implement this TQM principle:</a:t>
            </a:r>
          </a:p>
          <a:p>
            <a:pPr algn="just" rtl="0">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Use Total Quality Management tools such as </a:t>
            </a:r>
            <a:r>
              <a:rPr lang="en-US" b="0" i="0" u="none" strike="noStrike" dirty="0">
                <a:solidFill>
                  <a:srgbClr val="AB4200"/>
                </a:solidFill>
                <a:effectLst/>
                <a:latin typeface="Times New Roman" panose="02020603050405020304" pitchFamily="18" charset="0"/>
                <a:cs typeface="Times New Roman" panose="02020603050405020304" pitchFamily="18" charset="0"/>
                <a:hlinkClick r:id="rId2"/>
              </a:rPr>
              <a:t>process flowcharts</a:t>
            </a:r>
            <a:r>
              <a:rPr lang="en-US" b="0" i="0" dirty="0">
                <a:solidFill>
                  <a:srgbClr val="282C33"/>
                </a:solidFill>
                <a:effectLst/>
                <a:latin typeface="Times New Roman" panose="02020603050405020304" pitchFamily="18" charset="0"/>
                <a:cs typeface="Times New Roman" panose="02020603050405020304" pitchFamily="18" charset="0"/>
              </a:rPr>
              <a:t> to define and delineate clear roles and responsibilities so everybody knows who does what at certain times.</a:t>
            </a:r>
          </a:p>
          <a:p>
            <a:pPr algn="just" rtl="0">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Create a </a:t>
            </a:r>
            <a:r>
              <a:rPr lang="en-US" b="0" i="0" u="none" strike="noStrike" dirty="0">
                <a:solidFill>
                  <a:srgbClr val="AB4200"/>
                </a:solidFill>
                <a:effectLst/>
                <a:latin typeface="Times New Roman" panose="02020603050405020304" pitchFamily="18" charset="0"/>
                <a:cs typeface="Times New Roman" panose="02020603050405020304" pitchFamily="18" charset="0"/>
                <a:hlinkClick r:id="rId3"/>
              </a:rPr>
              <a:t>visual action plan</a:t>
            </a:r>
            <a:r>
              <a:rPr lang="en-US" b="0" i="0" dirty="0">
                <a:solidFill>
                  <a:srgbClr val="282C33"/>
                </a:solidFill>
                <a:effectLst/>
                <a:latin typeface="Times New Roman" panose="02020603050405020304" pitchFamily="18" charset="0"/>
                <a:cs typeface="Times New Roman" panose="02020603050405020304" pitchFamily="18" charset="0"/>
              </a:rPr>
              <a:t> so everybody can easily see the specific activities that need to be completed to achieve the desired result.</a:t>
            </a:r>
          </a:p>
          <a:p>
            <a:pPr algn="just" rtl="0">
              <a:lnSpc>
                <a:spcPct val="150000"/>
              </a:lnSpc>
            </a:pPr>
            <a:r>
              <a:rPr lang="en-US" b="1" i="0" dirty="0">
                <a:solidFill>
                  <a:srgbClr val="282C33"/>
                </a:solidFill>
                <a:effectLst/>
                <a:latin typeface="Times New Roman" panose="02020603050405020304" pitchFamily="18" charset="0"/>
                <a:cs typeface="Times New Roman" panose="02020603050405020304" pitchFamily="18" charset="0"/>
              </a:rPr>
              <a:t>Benefits of a process approach include:</a:t>
            </a:r>
          </a:p>
          <a:p>
            <a:pPr lvl="1" algn="just">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Faster development and production cycles, lower costs, and increased revenue</a:t>
            </a:r>
          </a:p>
          <a:p>
            <a:pPr lvl="1" algn="just">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More consistency and predictable outcomes</a:t>
            </a:r>
          </a:p>
          <a:p>
            <a:pPr lvl="1" algn="just">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Focus on continued improvements and success</a:t>
            </a:r>
          </a:p>
        </p:txBody>
      </p:sp>
    </p:spTree>
    <p:extLst>
      <p:ext uri="{BB962C8B-B14F-4D97-AF65-F5344CB8AC3E}">
        <p14:creationId xmlns:p14="http://schemas.microsoft.com/office/powerpoint/2010/main" val="2488492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702D84-57F9-8648-18A3-D7C734D718BD}"/>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C3B888A3-BE51-21C7-DF69-FCFBD2CD2620}"/>
              </a:ext>
            </a:extLst>
          </p:cNvPr>
          <p:cNvSpPr>
            <a:spLocks noGrp="1"/>
          </p:cNvSpPr>
          <p:nvPr>
            <p:ph type="sldNum" sz="quarter" idx="12"/>
          </p:nvPr>
        </p:nvSpPr>
        <p:spPr/>
        <p:txBody>
          <a:bodyPr/>
          <a:lstStyle/>
          <a:p>
            <a:fld id="{EF685EEA-9B3A-4681-8E2C-58D0E7887224}" type="slidenum">
              <a:rPr lang="en-IN" smtClean="0"/>
              <a:t>19</a:t>
            </a:fld>
            <a:endParaRPr lang="en-IN"/>
          </a:p>
        </p:txBody>
      </p:sp>
      <p:sp>
        <p:nvSpPr>
          <p:cNvPr id="5" name="TextBox 4">
            <a:extLst>
              <a:ext uri="{FF2B5EF4-FFF2-40B4-BE49-F238E27FC236}">
                <a16:creationId xmlns:a16="http://schemas.microsoft.com/office/drawing/2014/main" id="{2588958A-E0FE-144E-90B8-59A49F3350F0}"/>
              </a:ext>
            </a:extLst>
          </p:cNvPr>
          <p:cNvSpPr txBox="1"/>
          <p:nvPr/>
        </p:nvSpPr>
        <p:spPr>
          <a:xfrm>
            <a:off x="707530" y="786296"/>
            <a:ext cx="10919694" cy="5074723"/>
          </a:xfrm>
          <a:prstGeom prst="rect">
            <a:avLst/>
          </a:prstGeom>
          <a:noFill/>
          <a:ln>
            <a:solidFill>
              <a:schemeClr val="accent1"/>
            </a:solidFill>
          </a:ln>
        </p:spPr>
        <p:txBody>
          <a:bodyPr wrap="square">
            <a:spAutoFit/>
          </a:bodyPr>
          <a:lstStyle/>
          <a:p>
            <a:pPr algn="just" rtl="0">
              <a:lnSpc>
                <a:spcPct val="150000"/>
              </a:lnSpc>
            </a:pPr>
            <a:r>
              <a:rPr lang="en-US" sz="2000" b="1" i="0" dirty="0">
                <a:solidFill>
                  <a:srgbClr val="282C33"/>
                </a:solidFill>
                <a:effectLst/>
                <a:highlight>
                  <a:srgbClr val="FFFF00"/>
                </a:highlight>
                <a:latin typeface="Times New Roman" panose="02020603050405020304" pitchFamily="18" charset="0"/>
                <a:cs typeface="Times New Roman" panose="02020603050405020304" pitchFamily="18" charset="0"/>
              </a:rPr>
              <a:t>4. Integrated system</a:t>
            </a:r>
          </a:p>
          <a:p>
            <a:pPr algn="just" rtl="0">
              <a:lnSpc>
                <a:spcPct val="150000"/>
              </a:lnSpc>
            </a:pPr>
            <a:r>
              <a:rPr lang="en-US" b="0" i="0" dirty="0">
                <a:solidFill>
                  <a:srgbClr val="282C33"/>
                </a:solidFill>
                <a:effectLst/>
                <a:latin typeface="Times New Roman" panose="02020603050405020304" pitchFamily="18" charset="0"/>
                <a:cs typeface="Times New Roman" panose="02020603050405020304" pitchFamily="18" charset="0"/>
              </a:rPr>
              <a:t>Typically a business has many different departments, each with their own specific functions and purposes. These departments and functions should be interconnected with horizontal processes that should be the focus of Total Quality Management. </a:t>
            </a:r>
          </a:p>
          <a:p>
            <a:pPr algn="just" rtl="0">
              <a:lnSpc>
                <a:spcPct val="150000"/>
              </a:lnSpc>
            </a:pPr>
            <a:r>
              <a:rPr lang="en-US" b="0" i="0" dirty="0">
                <a:solidFill>
                  <a:srgbClr val="282C33"/>
                </a:solidFill>
                <a:effectLst/>
                <a:latin typeface="Times New Roman" panose="02020603050405020304" pitchFamily="18" charset="0"/>
                <a:cs typeface="Times New Roman" panose="02020603050405020304" pitchFamily="18" charset="0"/>
              </a:rPr>
              <a:t>In an integrated system, everybody in every department should have a thorough understanding of policies, standards, objectives, and processes. </a:t>
            </a:r>
          </a:p>
          <a:p>
            <a:pPr algn="just" rtl="0">
              <a:lnSpc>
                <a:spcPct val="150000"/>
              </a:lnSpc>
            </a:pPr>
            <a:r>
              <a:rPr lang="en-US" b="1" i="0" dirty="0">
                <a:solidFill>
                  <a:srgbClr val="282C33"/>
                </a:solidFill>
                <a:effectLst/>
                <a:latin typeface="Times New Roman" panose="02020603050405020304" pitchFamily="18" charset="0"/>
                <a:cs typeface="Times New Roman" panose="02020603050405020304" pitchFamily="18" charset="0"/>
              </a:rPr>
              <a:t>To implement this TQM principle:</a:t>
            </a:r>
          </a:p>
          <a:p>
            <a:pPr algn="just" rtl="0">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Promote a work culture focused on quality.</a:t>
            </a:r>
          </a:p>
          <a:p>
            <a:pPr algn="just" rtl="0">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Use flowcharts and other visual aids to help employees understand how their functions fit in with the rest of the company.</a:t>
            </a:r>
          </a:p>
          <a:p>
            <a:pPr algn="just" rtl="0">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Make training available for employees who need to learn new processes and who want to explore opportunities for advancement.</a:t>
            </a:r>
          </a:p>
        </p:txBody>
      </p:sp>
    </p:spTree>
    <p:extLst>
      <p:ext uri="{BB962C8B-B14F-4D97-AF65-F5344CB8AC3E}">
        <p14:creationId xmlns:p14="http://schemas.microsoft.com/office/powerpoint/2010/main" val="303421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73B483-F727-8E6A-BA76-F7B1DE276A96}"/>
              </a:ext>
            </a:extLst>
          </p:cNvPr>
          <p:cNvSpPr txBox="1"/>
          <p:nvPr/>
        </p:nvSpPr>
        <p:spPr>
          <a:xfrm>
            <a:off x="838200" y="905434"/>
            <a:ext cx="7987553" cy="4478149"/>
          </a:xfrm>
          <a:prstGeom prst="rect">
            <a:avLst/>
          </a:prstGeom>
          <a:noFill/>
        </p:spPr>
        <p:txBody>
          <a:bodyPr wrap="square" rtlCol="0">
            <a:spAutoFit/>
          </a:bodyPr>
          <a:lstStyle/>
          <a:p>
            <a:pPr algn="just">
              <a:lnSpc>
                <a:spcPct val="150000"/>
              </a:lnSpc>
            </a:pPr>
            <a:r>
              <a:rPr lang="en-US" sz="2000" b="1" dirty="0">
                <a:highlight>
                  <a:srgbClr val="00FFFF"/>
                </a:highlight>
                <a:latin typeface="Times New Roman" panose="02020603050405020304" pitchFamily="18" charset="0"/>
                <a:cs typeface="Times New Roman" panose="02020603050405020304" pitchFamily="18" charset="0"/>
              </a:rPr>
              <a:t>Content:</a:t>
            </a:r>
          </a:p>
          <a:p>
            <a:pPr algn="just">
              <a:lnSpc>
                <a:spcPct val="150000"/>
              </a:lnSpc>
            </a:pPr>
            <a:endParaRPr lang="en-US" sz="2000" b="1" dirty="0">
              <a:latin typeface="Times New Roman" panose="02020603050405020304" pitchFamily="18" charset="0"/>
              <a:cs typeface="Times New Roman" panose="02020603050405020304" pitchFamily="18" charset="0"/>
            </a:endParaRPr>
          </a:p>
          <a:p>
            <a:pPr marL="1200150" lvl="2"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Background of TQM</a:t>
            </a:r>
          </a:p>
          <a:p>
            <a:pPr marL="1200150" lvl="2"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Elements of TQM</a:t>
            </a:r>
          </a:p>
          <a:p>
            <a:pPr marL="1200150" lvl="2"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Principles of TQM</a:t>
            </a:r>
          </a:p>
          <a:p>
            <a:pPr marL="1200150" lvl="2"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Advantages &amp; Disadvantages of TQM</a:t>
            </a:r>
          </a:p>
          <a:p>
            <a:pPr marL="1200150" lvl="2"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Importance of TQM in pharma industry</a:t>
            </a:r>
          </a:p>
          <a:p>
            <a:pPr marL="1200150" lvl="2"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Functions of TQM </a:t>
            </a:r>
          </a:p>
          <a:p>
            <a:pPr marL="1200150" lvl="2"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Philosophy of TQM</a:t>
            </a:r>
          </a:p>
          <a:p>
            <a:endParaRPr lang="en-US" dirty="0"/>
          </a:p>
          <a:p>
            <a:endParaRPr lang="en-IN" dirty="0"/>
          </a:p>
        </p:txBody>
      </p:sp>
      <p:sp>
        <p:nvSpPr>
          <p:cNvPr id="3" name="Date Placeholder 2">
            <a:extLst>
              <a:ext uri="{FF2B5EF4-FFF2-40B4-BE49-F238E27FC236}">
                <a16:creationId xmlns:a16="http://schemas.microsoft.com/office/drawing/2014/main" id="{6C422C22-4B33-48AB-1829-33F5D821083D}"/>
              </a:ext>
            </a:extLst>
          </p:cNvPr>
          <p:cNvSpPr>
            <a:spLocks noGrp="1"/>
          </p:cNvSpPr>
          <p:nvPr>
            <p:ph type="dt" sz="half" idx="10"/>
          </p:nvPr>
        </p:nvSpPr>
        <p:spPr/>
        <p:txBody>
          <a:bodyPr/>
          <a:lstStyle/>
          <a:p>
            <a:fld id="{9CB4FD24-AD29-4E11-AF04-C735A8352550}" type="datetime1">
              <a:rPr lang="en-IN" smtClean="0"/>
              <a:t>24-02-2024</a:t>
            </a:fld>
            <a:endParaRPr lang="en-IN"/>
          </a:p>
        </p:txBody>
      </p:sp>
      <p:sp>
        <p:nvSpPr>
          <p:cNvPr id="4" name="Slide Number Placeholder 3">
            <a:extLst>
              <a:ext uri="{FF2B5EF4-FFF2-40B4-BE49-F238E27FC236}">
                <a16:creationId xmlns:a16="http://schemas.microsoft.com/office/drawing/2014/main" id="{E35A29A2-CF32-1AAA-0E2E-2EB07BDE7480}"/>
              </a:ext>
            </a:extLst>
          </p:cNvPr>
          <p:cNvSpPr>
            <a:spLocks noGrp="1"/>
          </p:cNvSpPr>
          <p:nvPr>
            <p:ph type="sldNum" sz="quarter" idx="12"/>
          </p:nvPr>
        </p:nvSpPr>
        <p:spPr/>
        <p:txBody>
          <a:bodyPr/>
          <a:lstStyle/>
          <a:p>
            <a:fld id="{EF685EEA-9B3A-4681-8E2C-58D0E7887224}" type="slidenum">
              <a:rPr lang="en-IN" smtClean="0"/>
              <a:t>2</a:t>
            </a:fld>
            <a:endParaRPr lang="en-IN"/>
          </a:p>
        </p:txBody>
      </p:sp>
      <p:pic>
        <p:nvPicPr>
          <p:cNvPr id="6" name="Picture 5">
            <a:extLst>
              <a:ext uri="{FF2B5EF4-FFF2-40B4-BE49-F238E27FC236}">
                <a16:creationId xmlns:a16="http://schemas.microsoft.com/office/drawing/2014/main" id="{29EF18CF-1E05-3BC8-44D5-7AE963F36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140" y="1711197"/>
            <a:ext cx="5022477" cy="3265895"/>
          </a:xfrm>
          <a:prstGeom prst="rect">
            <a:avLst/>
          </a:prstGeom>
        </p:spPr>
      </p:pic>
    </p:spTree>
    <p:extLst>
      <p:ext uri="{BB962C8B-B14F-4D97-AF65-F5344CB8AC3E}">
        <p14:creationId xmlns:p14="http://schemas.microsoft.com/office/powerpoint/2010/main" val="2794391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DA52FE-041F-622D-15F7-FA6DC435AD33}"/>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AC2E8F6D-AB94-1E45-2F82-3A7696CF32C3}"/>
              </a:ext>
            </a:extLst>
          </p:cNvPr>
          <p:cNvSpPr>
            <a:spLocks noGrp="1"/>
          </p:cNvSpPr>
          <p:nvPr>
            <p:ph type="sldNum" sz="quarter" idx="12"/>
          </p:nvPr>
        </p:nvSpPr>
        <p:spPr/>
        <p:txBody>
          <a:bodyPr/>
          <a:lstStyle/>
          <a:p>
            <a:fld id="{EF685EEA-9B3A-4681-8E2C-58D0E7887224}" type="slidenum">
              <a:rPr lang="en-IN" smtClean="0"/>
              <a:t>20</a:t>
            </a:fld>
            <a:endParaRPr lang="en-IN"/>
          </a:p>
        </p:txBody>
      </p:sp>
      <p:sp>
        <p:nvSpPr>
          <p:cNvPr id="5" name="TextBox 4">
            <a:extLst>
              <a:ext uri="{FF2B5EF4-FFF2-40B4-BE49-F238E27FC236}">
                <a16:creationId xmlns:a16="http://schemas.microsoft.com/office/drawing/2014/main" id="{637CD32B-87D3-C707-10D8-97E46661ADDF}"/>
              </a:ext>
            </a:extLst>
          </p:cNvPr>
          <p:cNvSpPr txBox="1"/>
          <p:nvPr/>
        </p:nvSpPr>
        <p:spPr>
          <a:xfrm>
            <a:off x="534364" y="605238"/>
            <a:ext cx="11245260" cy="5490221"/>
          </a:xfrm>
          <a:prstGeom prst="rect">
            <a:avLst/>
          </a:prstGeom>
          <a:noFill/>
          <a:ln>
            <a:solidFill>
              <a:schemeClr val="accent1"/>
            </a:solidFill>
          </a:ln>
        </p:spPr>
        <p:txBody>
          <a:bodyPr wrap="square">
            <a:spAutoFit/>
          </a:bodyPr>
          <a:lstStyle/>
          <a:p>
            <a:pPr algn="just" rtl="0">
              <a:lnSpc>
                <a:spcPct val="150000"/>
              </a:lnSpc>
            </a:pPr>
            <a:r>
              <a:rPr lang="en-US" sz="2000" b="1" i="0" dirty="0">
                <a:solidFill>
                  <a:srgbClr val="282C33"/>
                </a:solidFill>
                <a:effectLst/>
                <a:highlight>
                  <a:srgbClr val="FFFF00"/>
                </a:highlight>
                <a:latin typeface="Times New Roman" panose="02020603050405020304" pitchFamily="18" charset="0"/>
                <a:cs typeface="Times New Roman" panose="02020603050405020304" pitchFamily="18" charset="0"/>
              </a:rPr>
              <a:t>5. Strategic and systematic approach</a:t>
            </a:r>
          </a:p>
          <a:p>
            <a:pPr algn="just" rtl="0">
              <a:lnSpc>
                <a:spcPct val="150000"/>
              </a:lnSpc>
            </a:pPr>
            <a:r>
              <a:rPr lang="en-US" b="0" i="0" dirty="0">
                <a:solidFill>
                  <a:schemeClr val="accent1"/>
                </a:solidFill>
                <a:effectLst/>
                <a:latin typeface="Times New Roman" panose="02020603050405020304" pitchFamily="18" charset="0"/>
                <a:cs typeface="Times New Roman" panose="02020603050405020304" pitchFamily="18" charset="0"/>
              </a:rPr>
              <a:t>The International Organization for Standardization (ISO) describes this principle as:</a:t>
            </a:r>
          </a:p>
          <a:p>
            <a:pPr algn="just" rtl="0">
              <a:lnSpc>
                <a:spcPct val="150000"/>
              </a:lnSpc>
            </a:pPr>
            <a:r>
              <a:rPr lang="en-US" b="0" i="0" dirty="0">
                <a:solidFill>
                  <a:srgbClr val="282C33"/>
                </a:solidFill>
                <a:effectLst/>
                <a:latin typeface="Times New Roman" panose="02020603050405020304" pitchFamily="18" charset="0"/>
                <a:cs typeface="Times New Roman" panose="02020603050405020304" pitchFamily="18" charset="0"/>
              </a:rPr>
              <a:t>“Identifying, understanding and managing interrelated processes as a system contributes to the organization’s effectiveness and efficiency in achieving its objectives.”</a:t>
            </a:r>
          </a:p>
          <a:p>
            <a:pPr algn="just" rtl="0">
              <a:lnSpc>
                <a:spcPct val="150000"/>
              </a:lnSpc>
            </a:pPr>
            <a:r>
              <a:rPr lang="en-US" b="1" i="0" dirty="0">
                <a:solidFill>
                  <a:srgbClr val="282C33"/>
                </a:solidFill>
                <a:effectLst/>
                <a:latin typeface="Times New Roman" panose="02020603050405020304" pitchFamily="18" charset="0"/>
                <a:cs typeface="Times New Roman" panose="02020603050405020304" pitchFamily="18" charset="0"/>
              </a:rPr>
              <a:t>To implement this TQM principle:</a:t>
            </a:r>
          </a:p>
          <a:p>
            <a:pPr lvl="1" algn="just">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Provide your people with the proper training and resources that will help them complete their individual steps in the process.</a:t>
            </a:r>
          </a:p>
          <a:p>
            <a:pPr lvl="1" algn="just">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Continually improve processes and products, and upgrade equipment as necessary to reach goals.</a:t>
            </a:r>
          </a:p>
          <a:p>
            <a:pPr lvl="1" algn="just">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Make continual improvement a measurable objective for all employees.</a:t>
            </a:r>
          </a:p>
          <a:p>
            <a:pPr lvl="1" algn="just">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Recognize, acknowledge, and reward innovations and process improvements.</a:t>
            </a:r>
          </a:p>
          <a:p>
            <a:pPr algn="just">
              <a:lnSpc>
                <a:spcPct val="150000"/>
              </a:lnSpc>
            </a:pPr>
            <a:r>
              <a:rPr lang="en-US" b="1" i="0" dirty="0">
                <a:solidFill>
                  <a:srgbClr val="282C33"/>
                </a:solidFill>
                <a:effectLst/>
                <a:latin typeface="Times New Roman" panose="02020603050405020304" pitchFamily="18" charset="0"/>
                <a:cs typeface="Times New Roman" panose="02020603050405020304" pitchFamily="18" charset="0"/>
              </a:rPr>
              <a:t>Benefits include:</a:t>
            </a:r>
          </a:p>
          <a:p>
            <a:pPr lvl="1" algn="just">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An ability to quickly identify, react, and fix process </a:t>
            </a:r>
          </a:p>
          <a:p>
            <a:pPr lvl="1" algn="just">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Overall improved organizational capabilities and improved performance</a:t>
            </a:r>
          </a:p>
        </p:txBody>
      </p:sp>
    </p:spTree>
    <p:extLst>
      <p:ext uri="{BB962C8B-B14F-4D97-AF65-F5344CB8AC3E}">
        <p14:creationId xmlns:p14="http://schemas.microsoft.com/office/powerpoint/2010/main" val="2410169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73EA8B-19FD-B19B-A7B5-D4F22373138B}"/>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89CC72ED-D829-49A6-047C-97245077E191}"/>
              </a:ext>
            </a:extLst>
          </p:cNvPr>
          <p:cNvSpPr>
            <a:spLocks noGrp="1"/>
          </p:cNvSpPr>
          <p:nvPr>
            <p:ph type="sldNum" sz="quarter" idx="12"/>
          </p:nvPr>
        </p:nvSpPr>
        <p:spPr/>
        <p:txBody>
          <a:bodyPr/>
          <a:lstStyle/>
          <a:p>
            <a:fld id="{EF685EEA-9B3A-4681-8E2C-58D0E7887224}" type="slidenum">
              <a:rPr lang="en-IN" smtClean="0"/>
              <a:t>21</a:t>
            </a:fld>
            <a:endParaRPr lang="en-IN"/>
          </a:p>
        </p:txBody>
      </p:sp>
      <p:sp>
        <p:nvSpPr>
          <p:cNvPr id="5" name="TextBox 4">
            <a:extLst>
              <a:ext uri="{FF2B5EF4-FFF2-40B4-BE49-F238E27FC236}">
                <a16:creationId xmlns:a16="http://schemas.microsoft.com/office/drawing/2014/main" id="{E926E983-05E7-AD8F-19BD-7883EB54D99A}"/>
              </a:ext>
            </a:extLst>
          </p:cNvPr>
          <p:cNvSpPr txBox="1"/>
          <p:nvPr/>
        </p:nvSpPr>
        <p:spPr>
          <a:xfrm>
            <a:off x="681319" y="997137"/>
            <a:ext cx="11178988" cy="4659224"/>
          </a:xfrm>
          <a:prstGeom prst="rect">
            <a:avLst/>
          </a:prstGeom>
          <a:noFill/>
          <a:ln>
            <a:solidFill>
              <a:schemeClr val="accent1"/>
            </a:solidFill>
          </a:ln>
        </p:spPr>
        <p:txBody>
          <a:bodyPr wrap="square">
            <a:spAutoFit/>
          </a:bodyPr>
          <a:lstStyle/>
          <a:p>
            <a:pPr algn="just" rtl="0">
              <a:lnSpc>
                <a:spcPct val="150000"/>
              </a:lnSpc>
            </a:pPr>
            <a:r>
              <a:rPr lang="en-US" sz="2000" b="1" i="0" dirty="0">
                <a:solidFill>
                  <a:srgbClr val="282C33"/>
                </a:solidFill>
                <a:effectLst/>
                <a:highlight>
                  <a:srgbClr val="FFFF00"/>
                </a:highlight>
                <a:latin typeface="Times New Roman" panose="02020603050405020304" pitchFamily="18" charset="0"/>
                <a:cs typeface="Times New Roman" panose="02020603050405020304" pitchFamily="18" charset="0"/>
              </a:rPr>
              <a:t>6. Continual improvement</a:t>
            </a:r>
          </a:p>
          <a:p>
            <a:pPr algn="just" rtl="0">
              <a:lnSpc>
                <a:spcPct val="150000"/>
              </a:lnSpc>
            </a:pPr>
            <a:r>
              <a:rPr lang="en-US" b="0" i="0" dirty="0">
                <a:solidFill>
                  <a:srgbClr val="282C33"/>
                </a:solidFill>
                <a:effectLst/>
                <a:latin typeface="Times New Roman" panose="02020603050405020304" pitchFamily="18" charset="0"/>
                <a:cs typeface="Times New Roman" panose="02020603050405020304" pitchFamily="18" charset="0"/>
              </a:rPr>
              <a:t>Optimal efficiency and complete customer satisfaction doesn’t happen in a day—your business should continually find ways to improve processes and adapt your products and services as customer needs shift. </a:t>
            </a:r>
          </a:p>
          <a:p>
            <a:pPr algn="just" rtl="0">
              <a:lnSpc>
                <a:spcPct val="150000"/>
              </a:lnSpc>
            </a:pPr>
            <a:r>
              <a:rPr lang="en-US" b="1" i="0" dirty="0">
                <a:solidFill>
                  <a:srgbClr val="282C33"/>
                </a:solidFill>
                <a:effectLst/>
                <a:latin typeface="Times New Roman" panose="02020603050405020304" pitchFamily="18" charset="0"/>
                <a:cs typeface="Times New Roman" panose="02020603050405020304" pitchFamily="18" charset="0"/>
              </a:rPr>
              <a:t>To implement this TQM principle:</a:t>
            </a:r>
          </a:p>
          <a:p>
            <a:pPr algn="just" rtl="0">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Implement policies to establish product, process, and system improvements as measurable goals for individuals, teams, and departments.</a:t>
            </a:r>
          </a:p>
          <a:p>
            <a:pPr algn="just" rtl="0">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Recognize, acknowledge, and encourage innovation to improve processes and development.</a:t>
            </a:r>
          </a:p>
          <a:p>
            <a:pPr algn="just" rtl="0">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Encourage employees to participate in available training sessions to learn and take on new and additional roles.</a:t>
            </a:r>
          </a:p>
          <a:p>
            <a:pPr algn="just" rtl="0">
              <a:lnSpc>
                <a:spcPct val="150000"/>
              </a:lnSpc>
            </a:pPr>
            <a:r>
              <a:rPr lang="en-US" b="1" i="0" dirty="0">
                <a:solidFill>
                  <a:srgbClr val="282C33"/>
                </a:solidFill>
                <a:effectLst/>
                <a:latin typeface="Times New Roman" panose="02020603050405020304" pitchFamily="18" charset="0"/>
                <a:cs typeface="Times New Roman" panose="02020603050405020304" pitchFamily="18" charset="0"/>
              </a:rPr>
              <a:t>Benefits include:</a:t>
            </a:r>
          </a:p>
          <a:p>
            <a:pPr algn="just" rtl="0">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Improved knowledge and capabilities to increase performance</a:t>
            </a:r>
          </a:p>
          <a:p>
            <a:pPr algn="just" rtl="0">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Improvement goals strategically aligned with organizational capabilities</a:t>
            </a:r>
          </a:p>
        </p:txBody>
      </p:sp>
    </p:spTree>
    <p:extLst>
      <p:ext uri="{BB962C8B-B14F-4D97-AF65-F5344CB8AC3E}">
        <p14:creationId xmlns:p14="http://schemas.microsoft.com/office/powerpoint/2010/main" val="902739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CE69D4-F798-608F-B991-EA37C2CB7DEA}"/>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AB196B27-758C-F5EC-B338-A7C886A44461}"/>
              </a:ext>
            </a:extLst>
          </p:cNvPr>
          <p:cNvSpPr>
            <a:spLocks noGrp="1"/>
          </p:cNvSpPr>
          <p:nvPr>
            <p:ph type="sldNum" sz="quarter" idx="12"/>
          </p:nvPr>
        </p:nvSpPr>
        <p:spPr/>
        <p:txBody>
          <a:bodyPr/>
          <a:lstStyle/>
          <a:p>
            <a:fld id="{EF685EEA-9B3A-4681-8E2C-58D0E7887224}" type="slidenum">
              <a:rPr lang="en-IN" smtClean="0"/>
              <a:t>22</a:t>
            </a:fld>
            <a:endParaRPr lang="en-IN"/>
          </a:p>
        </p:txBody>
      </p:sp>
      <p:sp>
        <p:nvSpPr>
          <p:cNvPr id="5" name="TextBox 4">
            <a:extLst>
              <a:ext uri="{FF2B5EF4-FFF2-40B4-BE49-F238E27FC236}">
                <a16:creationId xmlns:a16="http://schemas.microsoft.com/office/drawing/2014/main" id="{B424CE49-7694-AD25-E491-5B426CD25A8A}"/>
              </a:ext>
            </a:extLst>
          </p:cNvPr>
          <p:cNvSpPr txBox="1"/>
          <p:nvPr/>
        </p:nvSpPr>
        <p:spPr>
          <a:xfrm>
            <a:off x="838200" y="804611"/>
            <a:ext cx="10968318" cy="4659224"/>
          </a:xfrm>
          <a:prstGeom prst="rect">
            <a:avLst/>
          </a:prstGeom>
          <a:noFill/>
          <a:ln>
            <a:solidFill>
              <a:schemeClr val="accent1"/>
            </a:solidFill>
          </a:ln>
        </p:spPr>
        <p:txBody>
          <a:bodyPr wrap="square">
            <a:spAutoFit/>
          </a:bodyPr>
          <a:lstStyle/>
          <a:p>
            <a:pPr algn="just" rtl="0">
              <a:lnSpc>
                <a:spcPct val="150000"/>
              </a:lnSpc>
            </a:pPr>
            <a:r>
              <a:rPr lang="en-US" sz="2000" b="1" i="0" dirty="0">
                <a:solidFill>
                  <a:srgbClr val="282C33"/>
                </a:solidFill>
                <a:effectLst/>
                <a:highlight>
                  <a:srgbClr val="FFFF00"/>
                </a:highlight>
                <a:latin typeface="Times New Roman" panose="02020603050405020304" pitchFamily="18" charset="0"/>
                <a:cs typeface="Times New Roman" panose="02020603050405020304" pitchFamily="18" charset="0"/>
              </a:rPr>
              <a:t>7. Fact-based decision-making</a:t>
            </a:r>
          </a:p>
          <a:p>
            <a:pPr algn="just" rtl="0">
              <a:lnSpc>
                <a:spcPct val="150000"/>
              </a:lnSpc>
            </a:pPr>
            <a:r>
              <a:rPr lang="en-US" b="0" i="0" dirty="0">
                <a:solidFill>
                  <a:srgbClr val="282C33"/>
                </a:solidFill>
                <a:effectLst/>
                <a:latin typeface="Times New Roman" panose="02020603050405020304" pitchFamily="18" charset="0"/>
                <a:cs typeface="Times New Roman" panose="02020603050405020304" pitchFamily="18" charset="0"/>
              </a:rPr>
              <a:t>Analysis and data gathering lead to </a:t>
            </a:r>
            <a:r>
              <a:rPr lang="en-US" b="0" i="0" u="none" strike="noStrike" dirty="0">
                <a:solidFill>
                  <a:srgbClr val="AB4200"/>
                </a:solidFill>
                <a:effectLst/>
                <a:latin typeface="Times New Roman" panose="02020603050405020304" pitchFamily="18" charset="0"/>
                <a:cs typeface="Times New Roman" panose="02020603050405020304" pitchFamily="18" charset="0"/>
                <a:hlinkClick r:id="rId2"/>
              </a:rPr>
              <a:t>better decisions</a:t>
            </a:r>
            <a:r>
              <a:rPr lang="en-US" b="0" i="0" dirty="0">
                <a:solidFill>
                  <a:srgbClr val="282C33"/>
                </a:solidFill>
                <a:effectLst/>
                <a:latin typeface="Times New Roman" panose="02020603050405020304" pitchFamily="18" charset="0"/>
                <a:cs typeface="Times New Roman" panose="02020603050405020304" pitchFamily="18" charset="0"/>
              </a:rPr>
              <a:t> based on the available information. Making informed decisions leads to a better understanding of customers and your market.</a:t>
            </a:r>
          </a:p>
          <a:p>
            <a:pPr algn="just" rtl="0">
              <a:lnSpc>
                <a:spcPct val="150000"/>
              </a:lnSpc>
            </a:pPr>
            <a:r>
              <a:rPr lang="en-US" b="1" i="0" dirty="0">
                <a:solidFill>
                  <a:srgbClr val="282C33"/>
                </a:solidFill>
                <a:effectLst/>
                <a:latin typeface="Times New Roman" panose="02020603050405020304" pitchFamily="18" charset="0"/>
                <a:cs typeface="Times New Roman" panose="02020603050405020304" pitchFamily="18" charset="0"/>
              </a:rPr>
              <a:t>To implement this TQM principle:</a:t>
            </a:r>
          </a:p>
          <a:p>
            <a:pPr lvl="1" algn="just">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Analyze and check data to ensure that it is reliable and accurate.</a:t>
            </a:r>
          </a:p>
          <a:p>
            <a:pPr lvl="1" algn="just">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Make relevant data available to stakeholders.</a:t>
            </a:r>
          </a:p>
          <a:p>
            <a:pPr lvl="1" algn="just">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Use valid methods to gather and analyze data.</a:t>
            </a:r>
          </a:p>
          <a:p>
            <a:pPr algn="just" rtl="0">
              <a:lnSpc>
                <a:spcPct val="150000"/>
              </a:lnSpc>
            </a:pPr>
            <a:r>
              <a:rPr lang="en-US" b="1" i="0" dirty="0">
                <a:solidFill>
                  <a:srgbClr val="282C33"/>
                </a:solidFill>
                <a:effectLst/>
                <a:latin typeface="Times New Roman" panose="02020603050405020304" pitchFamily="18" charset="0"/>
                <a:cs typeface="Times New Roman" panose="02020603050405020304" pitchFamily="18" charset="0"/>
              </a:rPr>
              <a:t>Benefits include:</a:t>
            </a:r>
          </a:p>
          <a:p>
            <a:pPr lvl="1" algn="just">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Ability to make informed decisions</a:t>
            </a:r>
          </a:p>
          <a:p>
            <a:pPr lvl="1" algn="just">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Ability to analyze and defend past decisions by referencing factual records</a:t>
            </a:r>
          </a:p>
          <a:p>
            <a:pPr lvl="1" algn="just">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Ability to change past decisions based on data review</a:t>
            </a:r>
          </a:p>
        </p:txBody>
      </p:sp>
    </p:spTree>
    <p:extLst>
      <p:ext uri="{BB962C8B-B14F-4D97-AF65-F5344CB8AC3E}">
        <p14:creationId xmlns:p14="http://schemas.microsoft.com/office/powerpoint/2010/main" val="2478190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AE5ED-5072-7B4F-D795-FDFED47271BD}"/>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81D7E995-0974-13F1-DD5F-BB126E31F5E7}"/>
              </a:ext>
            </a:extLst>
          </p:cNvPr>
          <p:cNvSpPr>
            <a:spLocks noGrp="1"/>
          </p:cNvSpPr>
          <p:nvPr>
            <p:ph type="sldNum" sz="quarter" idx="12"/>
          </p:nvPr>
        </p:nvSpPr>
        <p:spPr/>
        <p:txBody>
          <a:bodyPr/>
          <a:lstStyle/>
          <a:p>
            <a:fld id="{EF685EEA-9B3A-4681-8E2C-58D0E7887224}" type="slidenum">
              <a:rPr lang="en-IN" smtClean="0"/>
              <a:t>23</a:t>
            </a:fld>
            <a:endParaRPr lang="en-IN"/>
          </a:p>
        </p:txBody>
      </p:sp>
      <p:sp>
        <p:nvSpPr>
          <p:cNvPr id="5" name="TextBox 4">
            <a:extLst>
              <a:ext uri="{FF2B5EF4-FFF2-40B4-BE49-F238E27FC236}">
                <a16:creationId xmlns:a16="http://schemas.microsoft.com/office/drawing/2014/main" id="{3B96C9F1-FFF3-A1C4-DFF2-05A5A893876C}"/>
              </a:ext>
            </a:extLst>
          </p:cNvPr>
          <p:cNvSpPr txBox="1"/>
          <p:nvPr/>
        </p:nvSpPr>
        <p:spPr>
          <a:xfrm>
            <a:off x="515470" y="742832"/>
            <a:ext cx="11161059" cy="5028556"/>
          </a:xfrm>
          <a:prstGeom prst="rect">
            <a:avLst/>
          </a:prstGeom>
          <a:noFill/>
          <a:ln>
            <a:solidFill>
              <a:schemeClr val="accent1"/>
            </a:solidFill>
          </a:ln>
        </p:spPr>
        <p:txBody>
          <a:bodyPr wrap="square">
            <a:spAutoFit/>
          </a:bodyPr>
          <a:lstStyle/>
          <a:p>
            <a:pPr algn="just" rtl="0">
              <a:lnSpc>
                <a:spcPct val="150000"/>
              </a:lnSpc>
            </a:pPr>
            <a:r>
              <a:rPr lang="en-US" sz="2000" b="1" i="0" dirty="0">
                <a:solidFill>
                  <a:srgbClr val="282C33"/>
                </a:solidFill>
                <a:effectLst/>
                <a:highlight>
                  <a:srgbClr val="FFFF00"/>
                </a:highlight>
                <a:latin typeface="Times New Roman" panose="02020603050405020304" pitchFamily="18" charset="0"/>
                <a:cs typeface="Times New Roman" panose="02020603050405020304" pitchFamily="18" charset="0"/>
              </a:rPr>
              <a:t>8. Communications</a:t>
            </a:r>
          </a:p>
          <a:p>
            <a:pPr algn="just" rtl="0">
              <a:lnSpc>
                <a:spcPct val="150000"/>
              </a:lnSpc>
            </a:pPr>
            <a:r>
              <a:rPr lang="en-US" b="0" i="0" dirty="0">
                <a:solidFill>
                  <a:srgbClr val="282C33"/>
                </a:solidFill>
                <a:effectLst/>
                <a:latin typeface="Times New Roman" panose="02020603050405020304" pitchFamily="18" charset="0"/>
                <a:cs typeface="Times New Roman" panose="02020603050405020304" pitchFamily="18" charset="0"/>
              </a:rPr>
              <a:t>Everybody in your organization needs to be aware of plans, strategies, and methods that will be used to achieve goals. There is a greater risk of failure if you don’t have a good communication plan.</a:t>
            </a:r>
          </a:p>
          <a:p>
            <a:pPr algn="just" rtl="0">
              <a:lnSpc>
                <a:spcPct val="150000"/>
              </a:lnSpc>
            </a:pPr>
            <a:r>
              <a:rPr lang="en-US" b="1" i="0" dirty="0">
                <a:solidFill>
                  <a:srgbClr val="282C33"/>
                </a:solidFill>
                <a:effectLst/>
                <a:latin typeface="Times New Roman" panose="02020603050405020304" pitchFamily="18" charset="0"/>
                <a:cs typeface="Times New Roman" panose="02020603050405020304" pitchFamily="18" charset="0"/>
              </a:rPr>
              <a:t>To implement this TQM principle:</a:t>
            </a:r>
          </a:p>
          <a:p>
            <a:pPr algn="just" rtl="0">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Establish an official line of communication so that all employees know about updates, policy changes, and new processes.</a:t>
            </a:r>
          </a:p>
          <a:p>
            <a:pPr algn="just" rtl="0">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Where possible, involve employees in decision-making.</a:t>
            </a:r>
          </a:p>
          <a:p>
            <a:pPr algn="just" rtl="0">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Make sure everybody in every department understands their roles and how they fit in with the rest of the company.</a:t>
            </a:r>
          </a:p>
          <a:p>
            <a:pPr algn="just" rtl="0">
              <a:lnSpc>
                <a:spcPct val="150000"/>
              </a:lnSpc>
            </a:pPr>
            <a:r>
              <a:rPr lang="en-US" b="1" i="0" dirty="0">
                <a:solidFill>
                  <a:srgbClr val="282C33"/>
                </a:solidFill>
                <a:effectLst/>
                <a:latin typeface="Times New Roman" panose="02020603050405020304" pitchFamily="18" charset="0"/>
                <a:cs typeface="Times New Roman" panose="02020603050405020304" pitchFamily="18" charset="0"/>
              </a:rPr>
              <a:t>Benefits include:</a:t>
            </a:r>
          </a:p>
          <a:p>
            <a:pPr algn="just" rtl="0">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Boost in morale and motivation when employees understand how their contributions help the company achieve its goals</a:t>
            </a:r>
          </a:p>
          <a:p>
            <a:pPr algn="just" rtl="0">
              <a:lnSpc>
                <a:spcPct val="150000"/>
              </a:lnSpc>
              <a:buFont typeface="Arial" panose="020B0604020202020204" pitchFamily="34" charset="0"/>
              <a:buChar char="•"/>
            </a:pPr>
            <a:r>
              <a:rPr lang="en-US" b="0" i="0" dirty="0">
                <a:solidFill>
                  <a:srgbClr val="282C33"/>
                </a:solidFill>
                <a:effectLst/>
                <a:latin typeface="Times New Roman" panose="02020603050405020304" pitchFamily="18" charset="0"/>
                <a:cs typeface="Times New Roman" panose="02020603050405020304" pitchFamily="18" charset="0"/>
              </a:rPr>
              <a:t>Interdepartmental coordination and cooperation</a:t>
            </a:r>
          </a:p>
        </p:txBody>
      </p:sp>
    </p:spTree>
    <p:extLst>
      <p:ext uri="{BB962C8B-B14F-4D97-AF65-F5344CB8AC3E}">
        <p14:creationId xmlns:p14="http://schemas.microsoft.com/office/powerpoint/2010/main" val="1612199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3B36D0-319E-7EDD-9612-224E0016BB84}"/>
              </a:ext>
            </a:extLst>
          </p:cNvPr>
          <p:cNvSpPr txBox="1"/>
          <p:nvPr/>
        </p:nvSpPr>
        <p:spPr>
          <a:xfrm>
            <a:off x="1185324" y="2400515"/>
            <a:ext cx="10366310" cy="2120068"/>
          </a:xfrm>
          <a:prstGeom prst="rect">
            <a:avLst/>
          </a:prstGeom>
          <a:noFill/>
        </p:spPr>
        <p:txBody>
          <a:bodyPr wrap="square">
            <a:spAutoFit/>
          </a:bodyPr>
          <a:lstStyle/>
          <a:p>
            <a:pPr algn="just">
              <a:lnSpc>
                <a:spcPct val="150000"/>
              </a:lnSpc>
            </a:pPr>
            <a:r>
              <a:rPr lang="en-IN" b="1" dirty="0">
                <a:solidFill>
                  <a:srgbClr val="FF0000"/>
                </a:solidFill>
                <a:latin typeface="Times New Roman" panose="02020603050405020304" pitchFamily="18" charset="0"/>
                <a:cs typeface="Times New Roman" panose="02020603050405020304" pitchFamily="18" charset="0"/>
              </a:rPr>
              <a:t>1. Commitment from the management:</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Plan (drive, direct)</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Do (deploy, support, and participate)</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Check (review)</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Act (recognize, communicate, revise)</a:t>
            </a:r>
          </a:p>
        </p:txBody>
      </p:sp>
      <p:sp>
        <p:nvSpPr>
          <p:cNvPr id="4" name="TextBox 3">
            <a:extLst>
              <a:ext uri="{FF2B5EF4-FFF2-40B4-BE49-F238E27FC236}">
                <a16:creationId xmlns:a16="http://schemas.microsoft.com/office/drawing/2014/main" id="{080F353F-584A-EB44-3C0F-76B2B5FEE69E}"/>
              </a:ext>
            </a:extLst>
          </p:cNvPr>
          <p:cNvSpPr txBox="1"/>
          <p:nvPr/>
        </p:nvSpPr>
        <p:spPr>
          <a:xfrm>
            <a:off x="2718135" y="6352143"/>
            <a:ext cx="7053943" cy="369332"/>
          </a:xfrm>
          <a:prstGeom prst="rect">
            <a:avLst/>
          </a:prstGeom>
          <a:solidFill>
            <a:schemeClr val="bg1">
              <a:lumMod val="95000"/>
            </a:schemeClr>
          </a:solidFill>
        </p:spPr>
        <p:txBody>
          <a:bodyPr wrap="square">
            <a:spAutoFit/>
          </a:bodyPr>
          <a:lstStyle/>
          <a:p>
            <a:pPr algn="just"/>
            <a:r>
              <a:rPr lang="en-IN" b="1" dirty="0">
                <a:latin typeface="Times New Roman" panose="02020603050405020304" pitchFamily="18" charset="0"/>
                <a:cs typeface="Times New Roman" panose="02020603050405020304" pitchFamily="18" charset="0"/>
              </a:rPr>
              <a:t>THE KEY PRINCIPLES OF TOTAL QUALITY MANAGEMENT</a:t>
            </a:r>
          </a:p>
        </p:txBody>
      </p:sp>
      <p:pic>
        <p:nvPicPr>
          <p:cNvPr id="6" name="Picture 5">
            <a:extLst>
              <a:ext uri="{FF2B5EF4-FFF2-40B4-BE49-F238E27FC236}">
                <a16:creationId xmlns:a16="http://schemas.microsoft.com/office/drawing/2014/main" id="{762073F8-9938-05A9-7828-B79C0C2DD1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9412" y="1875355"/>
            <a:ext cx="5972622" cy="3592682"/>
          </a:xfrm>
          <a:prstGeom prst="rect">
            <a:avLst/>
          </a:prstGeom>
        </p:spPr>
      </p:pic>
      <p:sp>
        <p:nvSpPr>
          <p:cNvPr id="2" name="Date Placeholder 1">
            <a:extLst>
              <a:ext uri="{FF2B5EF4-FFF2-40B4-BE49-F238E27FC236}">
                <a16:creationId xmlns:a16="http://schemas.microsoft.com/office/drawing/2014/main" id="{6B5D2EFC-E578-78B3-08AB-079D87C81030}"/>
              </a:ext>
            </a:extLst>
          </p:cNvPr>
          <p:cNvSpPr>
            <a:spLocks noGrp="1"/>
          </p:cNvSpPr>
          <p:nvPr>
            <p:ph type="dt" sz="half" idx="10"/>
          </p:nvPr>
        </p:nvSpPr>
        <p:spPr/>
        <p:txBody>
          <a:bodyPr/>
          <a:lstStyle/>
          <a:p>
            <a:fld id="{1BC6C25E-A80B-4C63-B124-C50C54216561}" type="datetime1">
              <a:rPr lang="en-IN" smtClean="0"/>
              <a:t>24-02-2024</a:t>
            </a:fld>
            <a:endParaRPr lang="en-IN"/>
          </a:p>
        </p:txBody>
      </p:sp>
      <p:sp>
        <p:nvSpPr>
          <p:cNvPr id="5" name="Slide Number Placeholder 4">
            <a:extLst>
              <a:ext uri="{FF2B5EF4-FFF2-40B4-BE49-F238E27FC236}">
                <a16:creationId xmlns:a16="http://schemas.microsoft.com/office/drawing/2014/main" id="{8468946C-CA4B-3D88-8CD6-8E0D72D93CCF}"/>
              </a:ext>
            </a:extLst>
          </p:cNvPr>
          <p:cNvSpPr>
            <a:spLocks noGrp="1"/>
          </p:cNvSpPr>
          <p:nvPr>
            <p:ph type="sldNum" sz="quarter" idx="12"/>
          </p:nvPr>
        </p:nvSpPr>
        <p:spPr/>
        <p:txBody>
          <a:bodyPr/>
          <a:lstStyle/>
          <a:p>
            <a:fld id="{EF685EEA-9B3A-4681-8E2C-58D0E7887224}" type="slidenum">
              <a:rPr lang="en-IN" smtClean="0"/>
              <a:t>24</a:t>
            </a:fld>
            <a:endParaRPr lang="en-IN"/>
          </a:p>
        </p:txBody>
      </p:sp>
      <p:sp>
        <p:nvSpPr>
          <p:cNvPr id="8" name="TextBox 7">
            <a:extLst>
              <a:ext uri="{FF2B5EF4-FFF2-40B4-BE49-F238E27FC236}">
                <a16:creationId xmlns:a16="http://schemas.microsoft.com/office/drawing/2014/main" id="{9D18F92A-67F4-FDBF-E066-C50F379A1FAB}"/>
              </a:ext>
            </a:extLst>
          </p:cNvPr>
          <p:cNvSpPr txBox="1"/>
          <p:nvPr/>
        </p:nvSpPr>
        <p:spPr>
          <a:xfrm>
            <a:off x="3676078" y="698864"/>
            <a:ext cx="6096000" cy="498663"/>
          </a:xfrm>
          <a:prstGeom prst="rect">
            <a:avLst/>
          </a:prstGeom>
          <a:noFill/>
        </p:spPr>
        <p:txBody>
          <a:bodyPr wrap="square">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The principles of the TQM are as follows </a:t>
            </a:r>
          </a:p>
        </p:txBody>
      </p:sp>
    </p:spTree>
    <p:extLst>
      <p:ext uri="{BB962C8B-B14F-4D97-AF65-F5344CB8AC3E}">
        <p14:creationId xmlns:p14="http://schemas.microsoft.com/office/powerpoint/2010/main" val="147691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7F18DC-F796-CD0F-44A8-8959BD64F5A9}"/>
              </a:ext>
            </a:extLst>
          </p:cNvPr>
          <p:cNvSpPr txBox="1"/>
          <p:nvPr/>
        </p:nvSpPr>
        <p:spPr>
          <a:xfrm>
            <a:off x="607085" y="2345883"/>
            <a:ext cx="6097554" cy="2166234"/>
          </a:xfrm>
          <a:prstGeom prst="rect">
            <a:avLst/>
          </a:prstGeom>
          <a:noFill/>
        </p:spPr>
        <p:txBody>
          <a:bodyPr wrap="square">
            <a:spAutoFit/>
          </a:bodyPr>
          <a:lstStyle/>
          <a:p>
            <a:pPr algn="just">
              <a:lnSpc>
                <a:spcPct val="150000"/>
              </a:lnSpc>
            </a:pPr>
            <a:r>
              <a:rPr lang="en-IN" sz="2000" b="1" dirty="0">
                <a:solidFill>
                  <a:srgbClr val="FF0000"/>
                </a:solidFill>
                <a:latin typeface="Times New Roman" panose="02020603050405020304" pitchFamily="18" charset="0"/>
                <a:cs typeface="Times New Roman" panose="02020603050405020304" pitchFamily="18" charset="0"/>
              </a:rPr>
              <a:t>2. Employee Empowerment</a:t>
            </a:r>
          </a:p>
          <a:p>
            <a:pPr marL="742950" lvl="1" indent="-285750">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Training</a:t>
            </a:r>
          </a:p>
          <a:p>
            <a:pPr marL="742950" lvl="1" indent="-285750">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Excellence team</a:t>
            </a:r>
          </a:p>
          <a:p>
            <a:pPr marL="742950" lvl="1" indent="-285750">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Measurement and recognition</a:t>
            </a:r>
          </a:p>
          <a:p>
            <a:pPr marL="742950" lvl="1" indent="-285750">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Suggestion scheme</a:t>
            </a:r>
          </a:p>
        </p:txBody>
      </p:sp>
      <p:sp>
        <p:nvSpPr>
          <p:cNvPr id="4" name="TextBox 3">
            <a:extLst>
              <a:ext uri="{FF2B5EF4-FFF2-40B4-BE49-F238E27FC236}">
                <a16:creationId xmlns:a16="http://schemas.microsoft.com/office/drawing/2014/main" id="{EE9B21D4-AA59-3BE0-1C0F-BFF864C95288}"/>
              </a:ext>
            </a:extLst>
          </p:cNvPr>
          <p:cNvSpPr txBox="1"/>
          <p:nvPr/>
        </p:nvSpPr>
        <p:spPr>
          <a:xfrm>
            <a:off x="5090442" y="511155"/>
            <a:ext cx="1614197" cy="400110"/>
          </a:xfrm>
          <a:prstGeom prst="rect">
            <a:avLst/>
          </a:prstGeom>
          <a:solidFill>
            <a:srgbClr val="FFFF00"/>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Cont…</a:t>
            </a:r>
            <a:endParaRPr lang="en-IN" sz="20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D7D9391-2B4F-DB75-330C-7E3C3FA70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8963" y="1682135"/>
            <a:ext cx="7250691" cy="4521815"/>
          </a:xfrm>
          <a:prstGeom prst="rect">
            <a:avLst/>
          </a:prstGeom>
        </p:spPr>
      </p:pic>
      <p:sp>
        <p:nvSpPr>
          <p:cNvPr id="2" name="Date Placeholder 1">
            <a:extLst>
              <a:ext uri="{FF2B5EF4-FFF2-40B4-BE49-F238E27FC236}">
                <a16:creationId xmlns:a16="http://schemas.microsoft.com/office/drawing/2014/main" id="{F79C53B1-1875-3767-534B-D4850FC931B3}"/>
              </a:ext>
            </a:extLst>
          </p:cNvPr>
          <p:cNvSpPr>
            <a:spLocks noGrp="1"/>
          </p:cNvSpPr>
          <p:nvPr>
            <p:ph type="dt" sz="half" idx="10"/>
          </p:nvPr>
        </p:nvSpPr>
        <p:spPr/>
        <p:txBody>
          <a:bodyPr/>
          <a:lstStyle/>
          <a:p>
            <a:fld id="{D3669DC7-651D-4424-8A9B-0CA2CE714236}" type="datetime1">
              <a:rPr lang="en-IN" smtClean="0"/>
              <a:t>24-02-2024</a:t>
            </a:fld>
            <a:endParaRPr lang="en-IN"/>
          </a:p>
        </p:txBody>
      </p:sp>
      <p:sp>
        <p:nvSpPr>
          <p:cNvPr id="5" name="Slide Number Placeholder 4">
            <a:extLst>
              <a:ext uri="{FF2B5EF4-FFF2-40B4-BE49-F238E27FC236}">
                <a16:creationId xmlns:a16="http://schemas.microsoft.com/office/drawing/2014/main" id="{40F6432E-AF52-6ED8-5405-18B3D1C8F4A3}"/>
              </a:ext>
            </a:extLst>
          </p:cNvPr>
          <p:cNvSpPr>
            <a:spLocks noGrp="1"/>
          </p:cNvSpPr>
          <p:nvPr>
            <p:ph type="sldNum" sz="quarter" idx="12"/>
          </p:nvPr>
        </p:nvSpPr>
        <p:spPr/>
        <p:txBody>
          <a:bodyPr/>
          <a:lstStyle/>
          <a:p>
            <a:fld id="{EF685EEA-9B3A-4681-8E2C-58D0E7887224}" type="slidenum">
              <a:rPr lang="en-IN" smtClean="0"/>
              <a:t>25</a:t>
            </a:fld>
            <a:endParaRPr lang="en-IN"/>
          </a:p>
        </p:txBody>
      </p:sp>
    </p:spTree>
    <p:extLst>
      <p:ext uri="{BB962C8B-B14F-4D97-AF65-F5344CB8AC3E}">
        <p14:creationId xmlns:p14="http://schemas.microsoft.com/office/powerpoint/2010/main" val="2465418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B37C59-5412-3D6C-13EA-A3B793D739E7}"/>
              </a:ext>
            </a:extLst>
          </p:cNvPr>
          <p:cNvSpPr txBox="1"/>
          <p:nvPr/>
        </p:nvSpPr>
        <p:spPr>
          <a:xfrm>
            <a:off x="5288901" y="470006"/>
            <a:ext cx="1614197" cy="400110"/>
          </a:xfrm>
          <a:prstGeom prst="rect">
            <a:avLst/>
          </a:prstGeom>
          <a:solidFill>
            <a:srgbClr val="FFFF00"/>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Cont…</a:t>
            </a:r>
            <a:endParaRPr lang="en-IN" sz="20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AB7C18B-08C7-4D3B-2ABC-58EF398C0D21}"/>
              </a:ext>
            </a:extLst>
          </p:cNvPr>
          <p:cNvSpPr txBox="1"/>
          <p:nvPr/>
        </p:nvSpPr>
        <p:spPr>
          <a:xfrm>
            <a:off x="1648728" y="3983611"/>
            <a:ext cx="6097554" cy="2126864"/>
          </a:xfrm>
          <a:prstGeom prst="rect">
            <a:avLst/>
          </a:prstGeom>
          <a:noFill/>
        </p:spPr>
        <p:txBody>
          <a:bodyPr wrap="square">
            <a:spAutoFit/>
          </a:bodyPr>
          <a:lstStyle/>
          <a:p>
            <a:pPr algn="just">
              <a:lnSpc>
                <a:spcPct val="150000"/>
              </a:lnSpc>
            </a:pPr>
            <a:r>
              <a:rPr lang="en-IN" b="1" dirty="0">
                <a:solidFill>
                  <a:srgbClr val="FF0000"/>
                </a:solidFill>
                <a:latin typeface="Times New Roman" panose="02020603050405020304" pitchFamily="18" charset="0"/>
                <a:cs typeface="Times New Roman" panose="02020603050405020304" pitchFamily="18" charset="0"/>
              </a:rPr>
              <a:t>4. Customer Focus</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Partnership with Suppliers</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Service relationship with internal customers</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Customer-driven standards</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 Never compromise quality</a:t>
            </a:r>
          </a:p>
        </p:txBody>
      </p:sp>
      <p:sp>
        <p:nvSpPr>
          <p:cNvPr id="6" name="TextBox 5">
            <a:extLst>
              <a:ext uri="{FF2B5EF4-FFF2-40B4-BE49-F238E27FC236}">
                <a16:creationId xmlns:a16="http://schemas.microsoft.com/office/drawing/2014/main" id="{7D2CDA20-40A2-DED6-9425-5B44E3F0AF9B}"/>
              </a:ext>
            </a:extLst>
          </p:cNvPr>
          <p:cNvSpPr txBox="1"/>
          <p:nvPr/>
        </p:nvSpPr>
        <p:spPr>
          <a:xfrm>
            <a:off x="1648728" y="1668145"/>
            <a:ext cx="6097554" cy="2120068"/>
          </a:xfrm>
          <a:prstGeom prst="rect">
            <a:avLst/>
          </a:prstGeom>
          <a:noFill/>
        </p:spPr>
        <p:txBody>
          <a:bodyPr wrap="square">
            <a:spAutoFit/>
          </a:bodyPr>
          <a:lstStyle/>
          <a:p>
            <a:pPr algn="just">
              <a:lnSpc>
                <a:spcPct val="150000"/>
              </a:lnSpc>
            </a:pPr>
            <a:r>
              <a:rPr lang="en-IN" b="1" dirty="0">
                <a:solidFill>
                  <a:srgbClr val="FF0000"/>
                </a:solidFill>
                <a:latin typeface="Times New Roman" panose="02020603050405020304" pitchFamily="18" charset="0"/>
                <a:cs typeface="Times New Roman" panose="02020603050405020304" pitchFamily="18" charset="0"/>
              </a:rPr>
              <a:t>3. Continuous Improvement</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Systematic measurement</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Excellence team</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Cross-functional process management</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Attain, maintain, improve standards</a:t>
            </a:r>
          </a:p>
        </p:txBody>
      </p:sp>
      <p:sp>
        <p:nvSpPr>
          <p:cNvPr id="3" name="Date Placeholder 2">
            <a:extLst>
              <a:ext uri="{FF2B5EF4-FFF2-40B4-BE49-F238E27FC236}">
                <a16:creationId xmlns:a16="http://schemas.microsoft.com/office/drawing/2014/main" id="{F71F614E-14F6-51DD-A1DE-72F743DD686A}"/>
              </a:ext>
            </a:extLst>
          </p:cNvPr>
          <p:cNvSpPr>
            <a:spLocks noGrp="1"/>
          </p:cNvSpPr>
          <p:nvPr>
            <p:ph type="dt" sz="half" idx="10"/>
          </p:nvPr>
        </p:nvSpPr>
        <p:spPr/>
        <p:txBody>
          <a:bodyPr/>
          <a:lstStyle/>
          <a:p>
            <a:fld id="{4DE4F181-CBD0-4B9A-B946-9A8D0388EB3B}" type="datetime1">
              <a:rPr lang="en-IN" smtClean="0"/>
              <a:t>24-02-2024</a:t>
            </a:fld>
            <a:endParaRPr lang="en-IN"/>
          </a:p>
        </p:txBody>
      </p:sp>
      <p:sp>
        <p:nvSpPr>
          <p:cNvPr id="5" name="Slide Number Placeholder 4">
            <a:extLst>
              <a:ext uri="{FF2B5EF4-FFF2-40B4-BE49-F238E27FC236}">
                <a16:creationId xmlns:a16="http://schemas.microsoft.com/office/drawing/2014/main" id="{3B465A2E-D5E7-0408-E684-7D3873A1EB4B}"/>
              </a:ext>
            </a:extLst>
          </p:cNvPr>
          <p:cNvSpPr>
            <a:spLocks noGrp="1"/>
          </p:cNvSpPr>
          <p:nvPr>
            <p:ph type="sldNum" sz="quarter" idx="12"/>
          </p:nvPr>
        </p:nvSpPr>
        <p:spPr/>
        <p:txBody>
          <a:bodyPr/>
          <a:lstStyle/>
          <a:p>
            <a:fld id="{EF685EEA-9B3A-4681-8E2C-58D0E7887224}" type="slidenum">
              <a:rPr lang="en-IN" smtClean="0"/>
              <a:t>26</a:t>
            </a:fld>
            <a:endParaRPr lang="en-IN"/>
          </a:p>
        </p:txBody>
      </p:sp>
      <p:pic>
        <p:nvPicPr>
          <p:cNvPr id="7" name="Picture 6">
            <a:extLst>
              <a:ext uri="{FF2B5EF4-FFF2-40B4-BE49-F238E27FC236}">
                <a16:creationId xmlns:a16="http://schemas.microsoft.com/office/drawing/2014/main" id="{2287DF9D-E082-A1B3-C09F-88FAE3BDB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9890" y="1183881"/>
            <a:ext cx="4407782" cy="3917037"/>
          </a:xfrm>
          <a:prstGeom prst="rect">
            <a:avLst/>
          </a:prstGeom>
        </p:spPr>
      </p:pic>
      <p:sp>
        <p:nvSpPr>
          <p:cNvPr id="8" name="TextBox 7">
            <a:extLst>
              <a:ext uri="{FF2B5EF4-FFF2-40B4-BE49-F238E27FC236}">
                <a16:creationId xmlns:a16="http://schemas.microsoft.com/office/drawing/2014/main" id="{A5B338D0-1E32-DDB9-D5C5-981730C14D1B}"/>
              </a:ext>
            </a:extLst>
          </p:cNvPr>
          <p:cNvSpPr txBox="1"/>
          <p:nvPr/>
        </p:nvSpPr>
        <p:spPr>
          <a:xfrm>
            <a:off x="7803642" y="5304787"/>
            <a:ext cx="3620278"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Fig. TQM in pharma Industries</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675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34C1B5-FFDF-7C63-D939-FA12888A5153}"/>
              </a:ext>
            </a:extLst>
          </p:cNvPr>
          <p:cNvSpPr txBox="1"/>
          <p:nvPr/>
        </p:nvSpPr>
        <p:spPr>
          <a:xfrm>
            <a:off x="475130" y="1621914"/>
            <a:ext cx="11447928" cy="170456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IN" b="1" dirty="0">
                <a:latin typeface="Times New Roman" panose="02020603050405020304" pitchFamily="18" charset="0"/>
                <a:cs typeface="Times New Roman" panose="02020603050405020304" pitchFamily="18" charset="0"/>
              </a:rPr>
              <a:t>Improves reputation- </a:t>
            </a:r>
            <a:r>
              <a:rPr lang="en-IN" dirty="0">
                <a:latin typeface="Times New Roman" panose="02020603050405020304" pitchFamily="18" charset="0"/>
                <a:cs typeface="Times New Roman" panose="02020603050405020304" pitchFamily="18" charset="0"/>
              </a:rPr>
              <a:t>faults and problems are spotted and sorted quicker</a:t>
            </a:r>
          </a:p>
          <a:p>
            <a:pPr marL="285750" indent="-285750" algn="just">
              <a:lnSpc>
                <a:spcPct val="150000"/>
              </a:lnSpc>
              <a:buFont typeface="Wingdings" panose="05000000000000000000" pitchFamily="2" charset="2"/>
              <a:buChar char="ü"/>
            </a:pPr>
            <a:r>
              <a:rPr lang="en-IN" b="1" dirty="0">
                <a:latin typeface="Times New Roman" panose="02020603050405020304" pitchFamily="18" charset="0"/>
                <a:cs typeface="Times New Roman" panose="02020603050405020304" pitchFamily="18" charset="0"/>
              </a:rPr>
              <a:t>Higher employee morale- </a:t>
            </a:r>
            <a:r>
              <a:rPr lang="en-IN" dirty="0">
                <a:latin typeface="Times New Roman" panose="02020603050405020304" pitchFamily="18" charset="0"/>
                <a:cs typeface="Times New Roman" panose="02020603050405020304" pitchFamily="18" charset="0"/>
              </a:rPr>
              <a:t>workers motivated by extra responsibility, team work and involvement in decisions of TQM</a:t>
            </a:r>
          </a:p>
          <a:p>
            <a:pPr marL="285750" indent="-285750" algn="just">
              <a:lnSpc>
                <a:spcPct val="150000"/>
              </a:lnSpc>
              <a:buFont typeface="Wingdings" panose="05000000000000000000" pitchFamily="2" charset="2"/>
              <a:buChar char="ü"/>
            </a:pPr>
            <a:r>
              <a:rPr lang="en-IN" b="1" dirty="0">
                <a:latin typeface="Times New Roman" panose="02020603050405020304" pitchFamily="18" charset="0"/>
                <a:cs typeface="Times New Roman" panose="02020603050405020304" pitchFamily="18" charset="0"/>
              </a:rPr>
              <a:t>Lower cost-</a:t>
            </a:r>
            <a:r>
              <a:rPr lang="en-IN" dirty="0">
                <a:latin typeface="Times New Roman" panose="02020603050405020304" pitchFamily="18" charset="0"/>
                <a:cs typeface="Times New Roman" panose="02020603050405020304" pitchFamily="18" charset="0"/>
              </a:rPr>
              <a:t>decrease</a:t>
            </a:r>
            <a:r>
              <a:rPr lang="en-IN" b="1"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waste as fewer defective products and no need for separate</a:t>
            </a:r>
          </a:p>
          <a:p>
            <a:pPr marL="285750" indent="-285750" algn="just">
              <a:lnSpc>
                <a:spcPct val="150000"/>
              </a:lnSpc>
              <a:buFont typeface="Wingdings" panose="05000000000000000000" pitchFamily="2" charset="2"/>
              <a:buChar char="ü"/>
            </a:pPr>
            <a:r>
              <a:rPr lang="en-IN" b="1" dirty="0">
                <a:latin typeface="Times New Roman" panose="02020603050405020304" pitchFamily="18" charset="0"/>
                <a:cs typeface="Times New Roman" panose="02020603050405020304" pitchFamily="18" charset="0"/>
              </a:rPr>
              <a:t>Quality control inspector</a:t>
            </a:r>
          </a:p>
        </p:txBody>
      </p:sp>
      <p:sp>
        <p:nvSpPr>
          <p:cNvPr id="2" name="Date Placeholder 1">
            <a:extLst>
              <a:ext uri="{FF2B5EF4-FFF2-40B4-BE49-F238E27FC236}">
                <a16:creationId xmlns:a16="http://schemas.microsoft.com/office/drawing/2014/main" id="{0E0BF874-EF93-F296-D35A-A45924F17880}"/>
              </a:ext>
            </a:extLst>
          </p:cNvPr>
          <p:cNvSpPr>
            <a:spLocks noGrp="1"/>
          </p:cNvSpPr>
          <p:nvPr>
            <p:ph type="dt" sz="half" idx="10"/>
          </p:nvPr>
        </p:nvSpPr>
        <p:spPr/>
        <p:txBody>
          <a:bodyPr/>
          <a:lstStyle/>
          <a:p>
            <a:fld id="{F2281E3D-A470-406B-A7C1-045AA6862487}" type="datetime1">
              <a:rPr lang="en-IN" smtClean="0"/>
              <a:t>24-02-2024</a:t>
            </a:fld>
            <a:endParaRPr lang="en-IN"/>
          </a:p>
        </p:txBody>
      </p:sp>
      <p:sp>
        <p:nvSpPr>
          <p:cNvPr id="4" name="Slide Number Placeholder 3">
            <a:extLst>
              <a:ext uri="{FF2B5EF4-FFF2-40B4-BE49-F238E27FC236}">
                <a16:creationId xmlns:a16="http://schemas.microsoft.com/office/drawing/2014/main" id="{9545DFCF-D45E-A77F-FC0C-D8E5B334C072}"/>
              </a:ext>
            </a:extLst>
          </p:cNvPr>
          <p:cNvSpPr>
            <a:spLocks noGrp="1"/>
          </p:cNvSpPr>
          <p:nvPr>
            <p:ph type="sldNum" sz="quarter" idx="12"/>
          </p:nvPr>
        </p:nvSpPr>
        <p:spPr/>
        <p:txBody>
          <a:bodyPr/>
          <a:lstStyle/>
          <a:p>
            <a:fld id="{EF685EEA-9B3A-4681-8E2C-58D0E7887224}" type="slidenum">
              <a:rPr lang="en-IN" smtClean="0"/>
              <a:t>27</a:t>
            </a:fld>
            <a:endParaRPr lang="en-IN"/>
          </a:p>
        </p:txBody>
      </p:sp>
      <p:pic>
        <p:nvPicPr>
          <p:cNvPr id="6" name="Picture 5">
            <a:extLst>
              <a:ext uri="{FF2B5EF4-FFF2-40B4-BE49-F238E27FC236}">
                <a16:creationId xmlns:a16="http://schemas.microsoft.com/office/drawing/2014/main" id="{1EC55049-3043-CE82-3274-91FDBFCAD755}"/>
              </a:ext>
            </a:extLst>
          </p:cNvPr>
          <p:cNvPicPr>
            <a:picLocks noChangeAspect="1"/>
          </p:cNvPicPr>
          <p:nvPr/>
        </p:nvPicPr>
        <p:blipFill rotWithShape="1">
          <a:blip r:embed="rId2">
            <a:extLst>
              <a:ext uri="{28A0092B-C50C-407E-A947-70E740481C1C}">
                <a14:useLocalDpi xmlns:a14="http://schemas.microsoft.com/office/drawing/2010/main" val="0"/>
              </a:ext>
            </a:extLst>
          </a:blip>
          <a:srcRect l="18431" t="17255" r="7255" b="44444"/>
          <a:stretch/>
        </p:blipFill>
        <p:spPr>
          <a:xfrm>
            <a:off x="3056965" y="174894"/>
            <a:ext cx="1588652" cy="1228166"/>
          </a:xfrm>
          <a:prstGeom prst="rect">
            <a:avLst/>
          </a:prstGeom>
        </p:spPr>
      </p:pic>
      <p:sp>
        <p:nvSpPr>
          <p:cNvPr id="8" name="TextBox 7">
            <a:extLst>
              <a:ext uri="{FF2B5EF4-FFF2-40B4-BE49-F238E27FC236}">
                <a16:creationId xmlns:a16="http://schemas.microsoft.com/office/drawing/2014/main" id="{E73A2F33-2F37-5E35-E008-4E77A986ACE9}"/>
              </a:ext>
            </a:extLst>
          </p:cNvPr>
          <p:cNvSpPr txBox="1"/>
          <p:nvPr/>
        </p:nvSpPr>
        <p:spPr>
          <a:xfrm>
            <a:off x="3299012" y="504142"/>
            <a:ext cx="6096000" cy="458074"/>
          </a:xfrm>
          <a:prstGeom prst="rect">
            <a:avLst/>
          </a:prstGeom>
          <a:noFill/>
        </p:spPr>
        <p:txBody>
          <a:bodyPr wrap="square">
            <a:spAutoFit/>
          </a:bodyPr>
          <a:lstStyle/>
          <a:p>
            <a:pPr algn="ctr">
              <a:lnSpc>
                <a:spcPct val="150000"/>
              </a:lnSpc>
            </a:pPr>
            <a:r>
              <a:rPr lang="en-IN" sz="1800" b="1" dirty="0">
                <a:solidFill>
                  <a:schemeClr val="accent1"/>
                </a:solidFill>
                <a:latin typeface="Times New Roman" panose="02020603050405020304" pitchFamily="18" charset="0"/>
                <a:cs typeface="Times New Roman" panose="02020603050405020304" pitchFamily="18" charset="0"/>
              </a:rPr>
              <a:t>ADVANTAGES OF TQM</a:t>
            </a:r>
          </a:p>
        </p:txBody>
      </p:sp>
      <p:pic>
        <p:nvPicPr>
          <p:cNvPr id="10" name="Picture 9">
            <a:extLst>
              <a:ext uri="{FF2B5EF4-FFF2-40B4-BE49-F238E27FC236}">
                <a16:creationId xmlns:a16="http://schemas.microsoft.com/office/drawing/2014/main" id="{A05BC25F-5DD2-133E-5C57-8AC4642F2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165" y="3630023"/>
            <a:ext cx="1363889" cy="1363889"/>
          </a:xfrm>
          <a:prstGeom prst="rect">
            <a:avLst/>
          </a:prstGeom>
        </p:spPr>
      </p:pic>
      <p:sp>
        <p:nvSpPr>
          <p:cNvPr id="12" name="TextBox 11">
            <a:extLst>
              <a:ext uri="{FF2B5EF4-FFF2-40B4-BE49-F238E27FC236}">
                <a16:creationId xmlns:a16="http://schemas.microsoft.com/office/drawing/2014/main" id="{756B478F-4E06-D60B-DA42-C9D63DB270C0}"/>
              </a:ext>
            </a:extLst>
          </p:cNvPr>
          <p:cNvSpPr txBox="1"/>
          <p:nvPr/>
        </p:nvSpPr>
        <p:spPr>
          <a:xfrm>
            <a:off x="4474643" y="4725537"/>
            <a:ext cx="4678322" cy="1289071"/>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Initial introduction cost</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Benefits may not be seen for several years</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Workers may be resistant to change</a:t>
            </a:r>
          </a:p>
        </p:txBody>
      </p:sp>
      <p:sp>
        <p:nvSpPr>
          <p:cNvPr id="14" name="TextBox 13">
            <a:extLst>
              <a:ext uri="{FF2B5EF4-FFF2-40B4-BE49-F238E27FC236}">
                <a16:creationId xmlns:a16="http://schemas.microsoft.com/office/drawing/2014/main" id="{B3CB8621-1C0E-5B24-B734-9AA2F407D361}"/>
              </a:ext>
            </a:extLst>
          </p:cNvPr>
          <p:cNvSpPr txBox="1"/>
          <p:nvPr/>
        </p:nvSpPr>
        <p:spPr>
          <a:xfrm>
            <a:off x="3056965" y="4176733"/>
            <a:ext cx="6096000" cy="458074"/>
          </a:xfrm>
          <a:prstGeom prst="rect">
            <a:avLst/>
          </a:prstGeom>
          <a:noFill/>
        </p:spPr>
        <p:txBody>
          <a:bodyPr wrap="square">
            <a:spAutoFit/>
          </a:bodyPr>
          <a:lstStyle/>
          <a:p>
            <a:pPr algn="ctr">
              <a:lnSpc>
                <a:spcPct val="150000"/>
              </a:lnSpc>
            </a:pPr>
            <a:r>
              <a:rPr lang="en-IN" sz="1800" b="1" dirty="0">
                <a:solidFill>
                  <a:schemeClr val="accent1"/>
                </a:solidFill>
                <a:latin typeface="Times New Roman" panose="02020603050405020304" pitchFamily="18" charset="0"/>
                <a:cs typeface="Times New Roman" panose="02020603050405020304" pitchFamily="18" charset="0"/>
              </a:rPr>
              <a:t>DISADVANTAGE OF TQM</a:t>
            </a:r>
          </a:p>
        </p:txBody>
      </p:sp>
    </p:spTree>
    <p:extLst>
      <p:ext uri="{BB962C8B-B14F-4D97-AF65-F5344CB8AC3E}">
        <p14:creationId xmlns:p14="http://schemas.microsoft.com/office/powerpoint/2010/main" val="3630041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1C854C9-EFD5-14DB-EEF6-C509CE85E643}"/>
              </a:ext>
            </a:extLst>
          </p:cNvPr>
          <p:cNvSpPr/>
          <p:nvPr/>
        </p:nvSpPr>
        <p:spPr>
          <a:xfrm>
            <a:off x="0" y="1110154"/>
            <a:ext cx="12192000" cy="5056094"/>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3B84D6AA-DA0A-3389-4C45-B08354C2CE4B}"/>
              </a:ext>
            </a:extLst>
          </p:cNvPr>
          <p:cNvSpPr txBox="1"/>
          <p:nvPr/>
        </p:nvSpPr>
        <p:spPr>
          <a:xfrm>
            <a:off x="986118" y="2162669"/>
            <a:ext cx="10367682" cy="2951064"/>
          </a:xfrm>
          <a:prstGeom prst="rect">
            <a:avLst/>
          </a:prstGeom>
          <a:noFill/>
        </p:spPr>
        <p:txBody>
          <a:bodyPr wrap="square">
            <a:spAutoFit/>
          </a:bodyPr>
          <a:lstStyle/>
          <a:p>
            <a:pPr>
              <a:lnSpc>
                <a:spcPct val="150000"/>
              </a:lnSpc>
            </a:pPr>
            <a:r>
              <a:rPr lang="en-IN" b="1" dirty="0">
                <a:highlight>
                  <a:srgbClr val="FFFF00"/>
                </a:highlight>
                <a:latin typeface="Times New Roman" panose="02020603050405020304" pitchFamily="18" charset="0"/>
                <a:cs typeface="Times New Roman" panose="02020603050405020304" pitchFamily="18" charset="0"/>
              </a:rPr>
              <a:t>1. Handling</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Containers should be opened carefully and subsequently resealed in an approved manner. </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Highly sensitising material such as penicillin's and cephalosporins should be handled in separate production areas.</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Highly active or toxic API (e.g. certain steroids, cytostatic substances) should be manufactured in a dedicated area and using dedicated equipment. </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Pure and final API should be handled in an environment giving adequate protection against contamination.</a:t>
            </a:r>
          </a:p>
        </p:txBody>
      </p:sp>
      <p:sp>
        <p:nvSpPr>
          <p:cNvPr id="5" name="TextBox 4">
            <a:extLst>
              <a:ext uri="{FF2B5EF4-FFF2-40B4-BE49-F238E27FC236}">
                <a16:creationId xmlns:a16="http://schemas.microsoft.com/office/drawing/2014/main" id="{A270399C-BEDB-3E29-21A4-1469A1B7FB18}"/>
              </a:ext>
            </a:extLst>
          </p:cNvPr>
          <p:cNvSpPr txBox="1"/>
          <p:nvPr/>
        </p:nvSpPr>
        <p:spPr>
          <a:xfrm>
            <a:off x="2837329" y="464012"/>
            <a:ext cx="6097554" cy="369332"/>
          </a:xfrm>
          <a:prstGeom prst="rect">
            <a:avLst/>
          </a:prstGeom>
          <a:solidFill>
            <a:schemeClr val="accent4">
              <a:lumMod val="20000"/>
              <a:lumOff val="80000"/>
            </a:schemeClr>
          </a:solidFill>
        </p:spPr>
        <p:txBody>
          <a:bodyPr wrap="square">
            <a:spAutoFit/>
          </a:bodyPr>
          <a:lstStyle/>
          <a:p>
            <a:pPr algn="ctr"/>
            <a:r>
              <a:rPr lang="en-IN" b="1" dirty="0">
                <a:latin typeface="Times New Roman" panose="02020603050405020304" pitchFamily="18" charset="0"/>
                <a:cs typeface="Times New Roman" panose="02020603050405020304" pitchFamily="18" charset="0"/>
              </a:rPr>
              <a:t>IMPORTANCE OF TQM IN PHARMA INDUSTRY</a:t>
            </a:r>
          </a:p>
        </p:txBody>
      </p:sp>
      <p:sp>
        <p:nvSpPr>
          <p:cNvPr id="2" name="Date Placeholder 1">
            <a:extLst>
              <a:ext uri="{FF2B5EF4-FFF2-40B4-BE49-F238E27FC236}">
                <a16:creationId xmlns:a16="http://schemas.microsoft.com/office/drawing/2014/main" id="{4F766A53-B136-81AA-F332-3D85F4FBF829}"/>
              </a:ext>
            </a:extLst>
          </p:cNvPr>
          <p:cNvSpPr>
            <a:spLocks noGrp="1"/>
          </p:cNvSpPr>
          <p:nvPr>
            <p:ph type="dt" sz="half" idx="10"/>
          </p:nvPr>
        </p:nvSpPr>
        <p:spPr/>
        <p:txBody>
          <a:bodyPr/>
          <a:lstStyle/>
          <a:p>
            <a:fld id="{1C444579-86CC-4804-9522-A808200B6FF0}" type="datetime1">
              <a:rPr lang="en-IN" smtClean="0"/>
              <a:t>24-02-2024</a:t>
            </a:fld>
            <a:endParaRPr lang="en-IN"/>
          </a:p>
        </p:txBody>
      </p:sp>
      <p:sp>
        <p:nvSpPr>
          <p:cNvPr id="4" name="Slide Number Placeholder 3">
            <a:extLst>
              <a:ext uri="{FF2B5EF4-FFF2-40B4-BE49-F238E27FC236}">
                <a16:creationId xmlns:a16="http://schemas.microsoft.com/office/drawing/2014/main" id="{15D555FF-DB0D-3DA6-DB74-866529A9D60F}"/>
              </a:ext>
            </a:extLst>
          </p:cNvPr>
          <p:cNvSpPr>
            <a:spLocks noGrp="1"/>
          </p:cNvSpPr>
          <p:nvPr>
            <p:ph type="sldNum" sz="quarter" idx="12"/>
          </p:nvPr>
        </p:nvSpPr>
        <p:spPr/>
        <p:txBody>
          <a:bodyPr/>
          <a:lstStyle/>
          <a:p>
            <a:fld id="{EF685EEA-9B3A-4681-8E2C-58D0E7887224}" type="slidenum">
              <a:rPr lang="en-IN" smtClean="0"/>
              <a:t>28</a:t>
            </a:fld>
            <a:endParaRPr lang="en-IN"/>
          </a:p>
        </p:txBody>
      </p:sp>
    </p:spTree>
    <p:extLst>
      <p:ext uri="{BB962C8B-B14F-4D97-AF65-F5344CB8AC3E}">
        <p14:creationId xmlns:p14="http://schemas.microsoft.com/office/powerpoint/2010/main" val="1706331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CAB187D-A4E7-4164-DEC8-7B86D4C4B50D}"/>
              </a:ext>
            </a:extLst>
          </p:cNvPr>
          <p:cNvSpPr/>
          <p:nvPr/>
        </p:nvSpPr>
        <p:spPr>
          <a:xfrm>
            <a:off x="493059" y="286871"/>
            <a:ext cx="11403106" cy="6069479"/>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Date Placeholder 1">
            <a:extLst>
              <a:ext uri="{FF2B5EF4-FFF2-40B4-BE49-F238E27FC236}">
                <a16:creationId xmlns:a16="http://schemas.microsoft.com/office/drawing/2014/main" id="{BAB40201-0719-21CE-EA9B-6F215DA02647}"/>
              </a:ext>
            </a:extLst>
          </p:cNvPr>
          <p:cNvSpPr>
            <a:spLocks noGrp="1"/>
          </p:cNvSpPr>
          <p:nvPr>
            <p:ph type="dt" sz="half" idx="10"/>
          </p:nvPr>
        </p:nvSpPr>
        <p:spPr/>
        <p:txBody>
          <a:bodyPr/>
          <a:lstStyle/>
          <a:p>
            <a:fld id="{77504FA0-DBF9-4553-B66F-AE4564C175B7}" type="datetime1">
              <a:rPr lang="en-IN" smtClean="0"/>
              <a:t>24-02-2024</a:t>
            </a:fld>
            <a:endParaRPr lang="en-IN" dirty="0"/>
          </a:p>
        </p:txBody>
      </p:sp>
      <p:sp>
        <p:nvSpPr>
          <p:cNvPr id="3" name="TextBox 2">
            <a:extLst>
              <a:ext uri="{FF2B5EF4-FFF2-40B4-BE49-F238E27FC236}">
                <a16:creationId xmlns:a16="http://schemas.microsoft.com/office/drawing/2014/main" id="{6BFD57BC-6699-772C-139D-9C958971668A}"/>
              </a:ext>
            </a:extLst>
          </p:cNvPr>
          <p:cNvSpPr txBox="1"/>
          <p:nvPr/>
        </p:nvSpPr>
        <p:spPr>
          <a:xfrm>
            <a:off x="838200" y="807332"/>
            <a:ext cx="10932459" cy="5028556"/>
          </a:xfrm>
          <a:prstGeom prst="rect">
            <a:avLst/>
          </a:prstGeom>
          <a:noFill/>
        </p:spPr>
        <p:txBody>
          <a:bodyPr wrap="square">
            <a:spAutoFit/>
          </a:bodyPr>
          <a:lstStyle/>
          <a:p>
            <a:pPr algn="just">
              <a:lnSpc>
                <a:spcPct val="150000"/>
              </a:lnSpc>
            </a:pPr>
            <a:r>
              <a:rPr lang="en-IN" b="1" dirty="0">
                <a:highlight>
                  <a:srgbClr val="FFFF00"/>
                </a:highlight>
                <a:latin typeface="Times New Roman" panose="02020603050405020304" pitchFamily="18" charset="0"/>
                <a:cs typeface="Times New Roman" panose="02020603050405020304" pitchFamily="18" charset="0"/>
              </a:rPr>
              <a:t>2. Storage</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Secure storage facilities should be designated for use to prevent damage or deterioration of materials. </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Environmental conditions should be recorded. </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The condition of stored material should be assessed at appropriate intervals </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Storage conditions for API should be based upon stability studies taking into account time, temperature, humidity, light etc.</a:t>
            </a:r>
          </a:p>
          <a:p>
            <a:pPr algn="just">
              <a:lnSpc>
                <a:spcPct val="150000"/>
              </a:lnSpc>
            </a:pPr>
            <a:r>
              <a:rPr lang="en-IN" b="1" dirty="0">
                <a:highlight>
                  <a:srgbClr val="FFFF00"/>
                </a:highlight>
                <a:latin typeface="Times New Roman" panose="02020603050405020304" pitchFamily="18" charset="0"/>
                <a:cs typeface="Times New Roman" panose="02020603050405020304" pitchFamily="18" charset="0"/>
              </a:rPr>
              <a:t>3. Packaging</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Labelling and packaging processes should be defined and controlled to ensure that correct packaging materials are used and other specified requirements are met.</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Printed labels should be securely stored to avoid mix-ups arising.</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Marking and labelling should be legible and durable, provide sufficient information, for accurate identification and indicate, if appropriate, required storage conditions, retest and/or expiry date.</a:t>
            </a:r>
          </a:p>
        </p:txBody>
      </p:sp>
      <p:sp>
        <p:nvSpPr>
          <p:cNvPr id="4" name="Slide Number Placeholder 3">
            <a:extLst>
              <a:ext uri="{FF2B5EF4-FFF2-40B4-BE49-F238E27FC236}">
                <a16:creationId xmlns:a16="http://schemas.microsoft.com/office/drawing/2014/main" id="{43D507AC-9308-0731-2D19-F8B97DF8FAF3}"/>
              </a:ext>
            </a:extLst>
          </p:cNvPr>
          <p:cNvSpPr>
            <a:spLocks noGrp="1"/>
          </p:cNvSpPr>
          <p:nvPr>
            <p:ph type="sldNum" sz="quarter" idx="12"/>
          </p:nvPr>
        </p:nvSpPr>
        <p:spPr/>
        <p:txBody>
          <a:bodyPr/>
          <a:lstStyle/>
          <a:p>
            <a:fld id="{EF685EEA-9B3A-4681-8E2C-58D0E7887224}" type="slidenum">
              <a:rPr lang="en-IN" smtClean="0"/>
              <a:t>29</a:t>
            </a:fld>
            <a:endParaRPr lang="en-IN"/>
          </a:p>
        </p:txBody>
      </p:sp>
    </p:spTree>
    <p:extLst>
      <p:ext uri="{BB962C8B-B14F-4D97-AF65-F5344CB8AC3E}">
        <p14:creationId xmlns:p14="http://schemas.microsoft.com/office/powerpoint/2010/main" val="3963345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3AEF51-AC01-68F0-A051-CE1DD332FF0C}"/>
              </a:ext>
            </a:extLst>
          </p:cNvPr>
          <p:cNvPicPr>
            <a:picLocks noChangeAspect="1"/>
          </p:cNvPicPr>
          <p:nvPr/>
        </p:nvPicPr>
        <p:blipFill rotWithShape="1">
          <a:blip r:embed="rId2">
            <a:extLst>
              <a:ext uri="{28A0092B-C50C-407E-A947-70E740481C1C}">
                <a14:useLocalDpi xmlns:a14="http://schemas.microsoft.com/office/drawing/2010/main" val="0"/>
              </a:ext>
            </a:extLst>
          </a:blip>
          <a:srcRect l="9346" t="9542" r="7908" b="10582"/>
          <a:stretch/>
        </p:blipFill>
        <p:spPr>
          <a:xfrm>
            <a:off x="7198659" y="2699178"/>
            <a:ext cx="3993776" cy="3855280"/>
          </a:xfrm>
          <a:prstGeom prst="rect">
            <a:avLst/>
          </a:prstGeom>
        </p:spPr>
      </p:pic>
      <p:sp>
        <p:nvSpPr>
          <p:cNvPr id="3" name="Date Placeholder 2">
            <a:extLst>
              <a:ext uri="{FF2B5EF4-FFF2-40B4-BE49-F238E27FC236}">
                <a16:creationId xmlns:a16="http://schemas.microsoft.com/office/drawing/2014/main" id="{FEB00043-D145-3902-6410-47C1D1DDBE4C}"/>
              </a:ext>
            </a:extLst>
          </p:cNvPr>
          <p:cNvSpPr>
            <a:spLocks noGrp="1"/>
          </p:cNvSpPr>
          <p:nvPr>
            <p:ph type="dt" sz="half" idx="10"/>
          </p:nvPr>
        </p:nvSpPr>
        <p:spPr/>
        <p:txBody>
          <a:bodyPr/>
          <a:lstStyle/>
          <a:p>
            <a:fld id="{282B827B-E436-4DEA-A655-B0F2BC766BFE}" type="datetime1">
              <a:rPr lang="en-IN" smtClean="0"/>
              <a:t>24-02-2024</a:t>
            </a:fld>
            <a:endParaRPr lang="en-IN"/>
          </a:p>
        </p:txBody>
      </p:sp>
      <p:sp>
        <p:nvSpPr>
          <p:cNvPr id="4" name="Slide Number Placeholder 3">
            <a:extLst>
              <a:ext uri="{FF2B5EF4-FFF2-40B4-BE49-F238E27FC236}">
                <a16:creationId xmlns:a16="http://schemas.microsoft.com/office/drawing/2014/main" id="{47B41746-024B-7397-56BC-67667CF0A9F8}"/>
              </a:ext>
            </a:extLst>
          </p:cNvPr>
          <p:cNvSpPr>
            <a:spLocks noGrp="1"/>
          </p:cNvSpPr>
          <p:nvPr>
            <p:ph type="sldNum" sz="quarter" idx="12"/>
          </p:nvPr>
        </p:nvSpPr>
        <p:spPr/>
        <p:txBody>
          <a:bodyPr/>
          <a:lstStyle/>
          <a:p>
            <a:fld id="{EF685EEA-9B3A-4681-8E2C-58D0E7887224}" type="slidenum">
              <a:rPr lang="en-IN" smtClean="0"/>
              <a:t>3</a:t>
            </a:fld>
            <a:endParaRPr lang="en-IN"/>
          </a:p>
        </p:txBody>
      </p:sp>
      <p:sp>
        <p:nvSpPr>
          <p:cNvPr id="6" name="TextBox 5">
            <a:extLst>
              <a:ext uri="{FF2B5EF4-FFF2-40B4-BE49-F238E27FC236}">
                <a16:creationId xmlns:a16="http://schemas.microsoft.com/office/drawing/2014/main" id="{35BEC8FD-3868-959C-69CD-D13B9FBE21A2}"/>
              </a:ext>
            </a:extLst>
          </p:cNvPr>
          <p:cNvSpPr txBox="1"/>
          <p:nvPr/>
        </p:nvSpPr>
        <p:spPr>
          <a:xfrm>
            <a:off x="4890246" y="519516"/>
            <a:ext cx="1972235" cy="498663"/>
          </a:xfrm>
          <a:prstGeom prst="rect">
            <a:avLst/>
          </a:prstGeom>
          <a:solidFill>
            <a:srgbClr val="FFFF00"/>
          </a:solidFill>
        </p:spPr>
        <p:txBody>
          <a:bodyPr wrap="square">
            <a:spAutoFit/>
          </a:bodyPr>
          <a:lstStyle/>
          <a:p>
            <a:pPr algn="ctr">
              <a:lnSpc>
                <a:spcPct val="150000"/>
              </a:lnSpc>
            </a:pPr>
            <a:r>
              <a:rPr lang="en-US" sz="2000" b="1" dirty="0">
                <a:latin typeface="Times New Roman" panose="02020603050405020304" pitchFamily="18" charset="0"/>
                <a:cs typeface="Times New Roman" panose="02020603050405020304" pitchFamily="18" charset="0"/>
              </a:rPr>
              <a:t>What is TQM? </a:t>
            </a:r>
          </a:p>
        </p:txBody>
      </p:sp>
      <p:sp>
        <p:nvSpPr>
          <p:cNvPr id="9" name="TextBox 8">
            <a:extLst>
              <a:ext uri="{FF2B5EF4-FFF2-40B4-BE49-F238E27FC236}">
                <a16:creationId xmlns:a16="http://schemas.microsoft.com/office/drawing/2014/main" id="{D3C132B5-A391-3238-CA86-CBD4DC0BA64B}"/>
              </a:ext>
            </a:extLst>
          </p:cNvPr>
          <p:cNvSpPr txBox="1"/>
          <p:nvPr/>
        </p:nvSpPr>
        <p:spPr>
          <a:xfrm>
            <a:off x="838200" y="1420190"/>
            <a:ext cx="10591800" cy="2223942"/>
          </a:xfrm>
          <a:prstGeom prst="rect">
            <a:avLst/>
          </a:prstGeom>
          <a:noFill/>
          <a:ln>
            <a:noFill/>
          </a:ln>
        </p:spPr>
        <p:txBody>
          <a:bodyPr wrap="square" rtlCol="0">
            <a:spAutoFit/>
          </a:bodyPr>
          <a:lstStyle/>
          <a:p>
            <a:pPr marL="285750" indent="-285750" algn="just">
              <a:lnSpc>
                <a:spcPct val="200000"/>
              </a:lnSpc>
              <a:buFont typeface="Wingdings" panose="05000000000000000000" pitchFamily="2" charset="2"/>
              <a:buChar char="q"/>
            </a:pPr>
            <a:r>
              <a:rPr lang="en-US" b="1" dirty="0">
                <a:highlight>
                  <a:srgbClr val="00FFFF"/>
                </a:highlight>
                <a:latin typeface="Times New Roman" panose="02020603050405020304" pitchFamily="18" charset="0"/>
                <a:cs typeface="Times New Roman" panose="02020603050405020304" pitchFamily="18" charset="0"/>
              </a:rPr>
              <a:t>Total: </a:t>
            </a:r>
            <a:r>
              <a:rPr lang="en-US" dirty="0">
                <a:latin typeface="Times New Roman" panose="02020603050405020304" pitchFamily="18" charset="0"/>
                <a:cs typeface="Times New Roman" panose="02020603050405020304" pitchFamily="18" charset="0"/>
              </a:rPr>
              <a:t>Made up of the whole or Complete</a:t>
            </a:r>
          </a:p>
          <a:p>
            <a:pPr marL="285750" indent="-285750" algn="just">
              <a:lnSpc>
                <a:spcPct val="200000"/>
              </a:lnSpc>
              <a:buFont typeface="Wingdings" panose="05000000000000000000" pitchFamily="2" charset="2"/>
              <a:buChar char="q"/>
            </a:pPr>
            <a:r>
              <a:rPr lang="en-US" b="1" dirty="0">
                <a:highlight>
                  <a:srgbClr val="00FFFF"/>
                </a:highlight>
                <a:latin typeface="Times New Roman" panose="02020603050405020304" pitchFamily="18" charset="0"/>
                <a:cs typeface="Times New Roman" panose="02020603050405020304" pitchFamily="18" charset="0"/>
              </a:rPr>
              <a:t>Quality: </a:t>
            </a:r>
            <a:r>
              <a:rPr lang="en-US" dirty="0">
                <a:latin typeface="Times New Roman" panose="02020603050405020304" pitchFamily="18" charset="0"/>
                <a:cs typeface="Times New Roman" panose="02020603050405020304" pitchFamily="18" charset="0"/>
              </a:rPr>
              <a:t>Degree of excellence (A product or service provides to the customer in present and future)</a:t>
            </a:r>
          </a:p>
          <a:p>
            <a:pPr marL="285750" indent="-285750" algn="just">
              <a:lnSpc>
                <a:spcPct val="200000"/>
              </a:lnSpc>
              <a:buFont typeface="Wingdings" panose="05000000000000000000" pitchFamily="2" charset="2"/>
              <a:buChar char="q"/>
            </a:pPr>
            <a:r>
              <a:rPr lang="en-US" b="1" dirty="0">
                <a:highlight>
                  <a:srgbClr val="00FFFF"/>
                </a:highlight>
                <a:latin typeface="Times New Roman" panose="02020603050405020304" pitchFamily="18" charset="0"/>
                <a:cs typeface="Times New Roman" panose="02020603050405020304" pitchFamily="18" charset="0"/>
              </a:rPr>
              <a:t>Management: </a:t>
            </a:r>
            <a:r>
              <a:rPr lang="en-US" dirty="0">
                <a:latin typeface="Times New Roman" panose="02020603050405020304" pitchFamily="18" charset="0"/>
                <a:cs typeface="Times New Roman" panose="02020603050405020304" pitchFamily="18" charset="0"/>
              </a:rPr>
              <a:t>Act, Art or manner of handling, controlling, directing etc. </a:t>
            </a:r>
          </a:p>
          <a:p>
            <a:pPr marL="285750" indent="-285750" algn="just">
              <a:lnSpc>
                <a:spcPct val="200000"/>
              </a:lnSpc>
              <a:buFont typeface="Wingdings" panose="05000000000000000000" pitchFamily="2" charset="2"/>
              <a:buChar char="q"/>
            </a:pPr>
            <a:r>
              <a:rPr lang="en-US" b="1" dirty="0">
                <a:highlight>
                  <a:srgbClr val="00FFFF"/>
                </a:highlight>
                <a:latin typeface="Times New Roman" panose="02020603050405020304" pitchFamily="18" charset="0"/>
                <a:cs typeface="Times New Roman" panose="02020603050405020304" pitchFamily="18" charset="0"/>
              </a:rPr>
              <a:t>TQM: </a:t>
            </a:r>
            <a:r>
              <a:rPr lang="en-US" dirty="0">
                <a:latin typeface="Times New Roman" panose="02020603050405020304" pitchFamily="18" charset="0"/>
                <a:cs typeface="Times New Roman" panose="02020603050405020304" pitchFamily="18" charset="0"/>
              </a:rPr>
              <a:t>is the art of managing the whole to achieve excellence.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237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F426854-7604-4B33-C807-7C30D5E2BD2D}"/>
              </a:ext>
            </a:extLst>
          </p:cNvPr>
          <p:cNvSpPr/>
          <p:nvPr/>
        </p:nvSpPr>
        <p:spPr>
          <a:xfrm>
            <a:off x="430305" y="421341"/>
            <a:ext cx="11295529" cy="593500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98D7E522-DFE2-234E-3BE1-14CCFCF6E8E0}"/>
              </a:ext>
            </a:extLst>
          </p:cNvPr>
          <p:cNvSpPr txBox="1"/>
          <p:nvPr/>
        </p:nvSpPr>
        <p:spPr>
          <a:xfrm>
            <a:off x="1315616" y="1086359"/>
            <a:ext cx="9871788" cy="2126864"/>
          </a:xfrm>
          <a:prstGeom prst="rect">
            <a:avLst/>
          </a:prstGeom>
          <a:noFill/>
        </p:spPr>
        <p:txBody>
          <a:bodyPr wrap="square">
            <a:spAutoFit/>
          </a:bodyPr>
          <a:lstStyle/>
          <a:p>
            <a:pPr algn="just">
              <a:lnSpc>
                <a:spcPct val="150000"/>
              </a:lnSpc>
            </a:pPr>
            <a:r>
              <a:rPr lang="en-IN" b="1" dirty="0">
                <a:highlight>
                  <a:srgbClr val="FFFF00"/>
                </a:highlight>
                <a:latin typeface="Times New Roman" panose="02020603050405020304" pitchFamily="18" charset="0"/>
                <a:cs typeface="Times New Roman" panose="02020603050405020304" pitchFamily="18" charset="0"/>
              </a:rPr>
              <a:t>4. Facilities and equipment:</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The location, design, and construction of buildings should be suitable for the type and stage of manufacture involved, protecting the product from contamination (including cross-contamination) and protecting operators and the environment from the product.</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 Equipment surfaces in contact with materials used in API manufacture should be non- reactive.</a:t>
            </a:r>
          </a:p>
        </p:txBody>
      </p:sp>
      <p:sp>
        <p:nvSpPr>
          <p:cNvPr id="5" name="TextBox 4">
            <a:extLst>
              <a:ext uri="{FF2B5EF4-FFF2-40B4-BE49-F238E27FC236}">
                <a16:creationId xmlns:a16="http://schemas.microsoft.com/office/drawing/2014/main" id="{78CBCD33-D60C-66FC-F372-7786437B67B9}"/>
              </a:ext>
            </a:extLst>
          </p:cNvPr>
          <p:cNvSpPr txBox="1"/>
          <p:nvPr/>
        </p:nvSpPr>
        <p:spPr>
          <a:xfrm>
            <a:off x="1315616" y="3649357"/>
            <a:ext cx="9871788" cy="2126864"/>
          </a:xfrm>
          <a:prstGeom prst="rect">
            <a:avLst/>
          </a:prstGeom>
          <a:noFill/>
        </p:spPr>
        <p:txBody>
          <a:bodyPr wrap="square">
            <a:spAutoFit/>
          </a:bodyPr>
          <a:lstStyle/>
          <a:p>
            <a:pPr algn="just">
              <a:lnSpc>
                <a:spcPct val="150000"/>
              </a:lnSpc>
            </a:pPr>
            <a:r>
              <a:rPr lang="en-IN" b="1" dirty="0">
                <a:highlight>
                  <a:srgbClr val="FFFF00"/>
                </a:highlight>
                <a:latin typeface="Times New Roman" panose="02020603050405020304" pitchFamily="18" charset="0"/>
                <a:cs typeface="Times New Roman" panose="02020603050405020304" pitchFamily="18" charset="0"/>
              </a:rPr>
              <a:t>5. Sterile area</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Personnel suffering from an infectious disease or having open lesions on the exposed surface of the body should avoid activities which could compromise the quality of API. </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 Smoking, eating, drinking, chewing and storage of food should be restricted to designated areas separated from production or control areas.</a:t>
            </a:r>
          </a:p>
        </p:txBody>
      </p:sp>
      <p:sp>
        <p:nvSpPr>
          <p:cNvPr id="2" name="Date Placeholder 1">
            <a:extLst>
              <a:ext uri="{FF2B5EF4-FFF2-40B4-BE49-F238E27FC236}">
                <a16:creationId xmlns:a16="http://schemas.microsoft.com/office/drawing/2014/main" id="{693D4E0B-5B5F-CF84-340A-A49A15072B80}"/>
              </a:ext>
            </a:extLst>
          </p:cNvPr>
          <p:cNvSpPr>
            <a:spLocks noGrp="1"/>
          </p:cNvSpPr>
          <p:nvPr>
            <p:ph type="dt" sz="half" idx="10"/>
          </p:nvPr>
        </p:nvSpPr>
        <p:spPr/>
        <p:txBody>
          <a:bodyPr/>
          <a:lstStyle/>
          <a:p>
            <a:fld id="{1EE48DD8-CBC4-42AD-BB3C-65B76708531D}" type="datetime1">
              <a:rPr lang="en-IN" smtClean="0"/>
              <a:t>24-02-2024</a:t>
            </a:fld>
            <a:endParaRPr lang="en-IN"/>
          </a:p>
        </p:txBody>
      </p:sp>
      <p:sp>
        <p:nvSpPr>
          <p:cNvPr id="4" name="Slide Number Placeholder 3">
            <a:extLst>
              <a:ext uri="{FF2B5EF4-FFF2-40B4-BE49-F238E27FC236}">
                <a16:creationId xmlns:a16="http://schemas.microsoft.com/office/drawing/2014/main" id="{90B74F81-84B5-4042-943B-301E20181F10}"/>
              </a:ext>
            </a:extLst>
          </p:cNvPr>
          <p:cNvSpPr>
            <a:spLocks noGrp="1"/>
          </p:cNvSpPr>
          <p:nvPr>
            <p:ph type="sldNum" sz="quarter" idx="12"/>
          </p:nvPr>
        </p:nvSpPr>
        <p:spPr/>
        <p:txBody>
          <a:bodyPr/>
          <a:lstStyle/>
          <a:p>
            <a:fld id="{EF685EEA-9B3A-4681-8E2C-58D0E7887224}" type="slidenum">
              <a:rPr lang="en-IN" smtClean="0"/>
              <a:t>30</a:t>
            </a:fld>
            <a:endParaRPr lang="en-IN"/>
          </a:p>
        </p:txBody>
      </p:sp>
    </p:spTree>
    <p:extLst>
      <p:ext uri="{BB962C8B-B14F-4D97-AF65-F5344CB8AC3E}">
        <p14:creationId xmlns:p14="http://schemas.microsoft.com/office/powerpoint/2010/main" val="3273039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5E6B2F78-6A3E-87F3-880D-860ADAFEC2A3}"/>
              </a:ext>
            </a:extLst>
          </p:cNvPr>
          <p:cNvSpPr/>
          <p:nvPr/>
        </p:nvSpPr>
        <p:spPr>
          <a:xfrm>
            <a:off x="0" y="582706"/>
            <a:ext cx="12192000" cy="5683623"/>
          </a:xfrm>
          <a:prstGeom prst="hexagon">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67A38F4F-473D-0926-E48F-2DE02C530115}"/>
              </a:ext>
            </a:extLst>
          </p:cNvPr>
          <p:cNvSpPr txBox="1"/>
          <p:nvPr/>
        </p:nvSpPr>
        <p:spPr>
          <a:xfrm>
            <a:off x="1446244" y="1047576"/>
            <a:ext cx="9675845" cy="1704569"/>
          </a:xfrm>
          <a:prstGeom prst="rect">
            <a:avLst/>
          </a:prstGeom>
          <a:noFill/>
        </p:spPr>
        <p:txBody>
          <a:bodyPr wrap="square">
            <a:spAutoFit/>
          </a:bodyPr>
          <a:lstStyle/>
          <a:p>
            <a:pPr algn="just">
              <a:lnSpc>
                <a:spcPct val="150000"/>
              </a:lnSpc>
            </a:pPr>
            <a:r>
              <a:rPr lang="en-IN" b="1" dirty="0">
                <a:highlight>
                  <a:srgbClr val="FFFF00"/>
                </a:highlight>
                <a:latin typeface="Times New Roman" panose="02020603050405020304" pitchFamily="18" charset="0"/>
                <a:cs typeface="Times New Roman" panose="02020603050405020304" pitchFamily="18" charset="0"/>
              </a:rPr>
              <a:t>6. Labelling</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Each container should be identified by an appropriate label, showing at least the product identification and the assigned batch code, or any other easily understandable combination of both. </a:t>
            </a:r>
          </a:p>
          <a:p>
            <a:pPr marL="285750" indent="-285750">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Containers for external distribution may require additional labels.</a:t>
            </a:r>
          </a:p>
        </p:txBody>
      </p:sp>
      <p:sp>
        <p:nvSpPr>
          <p:cNvPr id="4" name="TextBox 3">
            <a:extLst>
              <a:ext uri="{FF2B5EF4-FFF2-40B4-BE49-F238E27FC236}">
                <a16:creationId xmlns:a16="http://schemas.microsoft.com/office/drawing/2014/main" id="{F04712A4-0703-2D6D-06B8-AD828D4A666A}"/>
              </a:ext>
            </a:extLst>
          </p:cNvPr>
          <p:cNvSpPr txBox="1"/>
          <p:nvPr/>
        </p:nvSpPr>
        <p:spPr>
          <a:xfrm>
            <a:off x="1446243" y="3177460"/>
            <a:ext cx="9675845" cy="2535566"/>
          </a:xfrm>
          <a:prstGeom prst="rect">
            <a:avLst/>
          </a:prstGeom>
          <a:noFill/>
        </p:spPr>
        <p:txBody>
          <a:bodyPr wrap="square">
            <a:spAutoFit/>
          </a:bodyPr>
          <a:lstStyle/>
          <a:p>
            <a:pPr algn="just">
              <a:lnSpc>
                <a:spcPct val="150000"/>
              </a:lnSpc>
            </a:pPr>
            <a:r>
              <a:rPr lang="en-IN" b="1" dirty="0">
                <a:highlight>
                  <a:srgbClr val="FFFF00"/>
                </a:highlight>
                <a:latin typeface="Times New Roman" panose="02020603050405020304" pitchFamily="18" charset="0"/>
                <a:cs typeface="Times New Roman" panose="02020603050405020304" pitchFamily="18" charset="0"/>
              </a:rPr>
              <a:t>7. Computerised systems </a:t>
            </a:r>
          </a:p>
          <a:p>
            <a:pPr marL="342900" indent="-34290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Computer systems should be designed and operated to prevent unauthorised entries or changes to the programme.</a:t>
            </a:r>
          </a:p>
          <a:p>
            <a:pPr marL="342900" indent="-34290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In the case of manual entry of quality critical data there should be a second independent check to verify accuracy of the initial entry.</a:t>
            </a:r>
          </a:p>
          <a:p>
            <a:pPr marL="342900" indent="-34290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A back-up system should be provided of all quality critical data.</a:t>
            </a:r>
          </a:p>
        </p:txBody>
      </p:sp>
      <p:sp>
        <p:nvSpPr>
          <p:cNvPr id="2" name="Date Placeholder 1">
            <a:extLst>
              <a:ext uri="{FF2B5EF4-FFF2-40B4-BE49-F238E27FC236}">
                <a16:creationId xmlns:a16="http://schemas.microsoft.com/office/drawing/2014/main" id="{350F4C13-909E-3938-7625-4C5746335A9F}"/>
              </a:ext>
            </a:extLst>
          </p:cNvPr>
          <p:cNvSpPr>
            <a:spLocks noGrp="1"/>
          </p:cNvSpPr>
          <p:nvPr>
            <p:ph type="dt" sz="half" idx="10"/>
          </p:nvPr>
        </p:nvSpPr>
        <p:spPr/>
        <p:txBody>
          <a:bodyPr/>
          <a:lstStyle/>
          <a:p>
            <a:fld id="{4A12962D-D95A-4F4E-9CB2-11E0119C84BB}" type="datetime1">
              <a:rPr lang="en-IN" smtClean="0"/>
              <a:t>24-02-2024</a:t>
            </a:fld>
            <a:endParaRPr lang="en-IN"/>
          </a:p>
        </p:txBody>
      </p:sp>
      <p:sp>
        <p:nvSpPr>
          <p:cNvPr id="5" name="Slide Number Placeholder 4">
            <a:extLst>
              <a:ext uri="{FF2B5EF4-FFF2-40B4-BE49-F238E27FC236}">
                <a16:creationId xmlns:a16="http://schemas.microsoft.com/office/drawing/2014/main" id="{AFBBEA16-7C95-239E-72CF-7237E20D9184}"/>
              </a:ext>
            </a:extLst>
          </p:cNvPr>
          <p:cNvSpPr>
            <a:spLocks noGrp="1"/>
          </p:cNvSpPr>
          <p:nvPr>
            <p:ph type="sldNum" sz="quarter" idx="12"/>
          </p:nvPr>
        </p:nvSpPr>
        <p:spPr/>
        <p:txBody>
          <a:bodyPr/>
          <a:lstStyle/>
          <a:p>
            <a:fld id="{EF685EEA-9B3A-4681-8E2C-58D0E7887224}" type="slidenum">
              <a:rPr lang="en-IN" smtClean="0"/>
              <a:t>31</a:t>
            </a:fld>
            <a:endParaRPr lang="en-IN"/>
          </a:p>
        </p:txBody>
      </p:sp>
    </p:spTree>
    <p:extLst>
      <p:ext uri="{BB962C8B-B14F-4D97-AF65-F5344CB8AC3E}">
        <p14:creationId xmlns:p14="http://schemas.microsoft.com/office/powerpoint/2010/main" val="1891311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Off-page Connector 5">
            <a:extLst>
              <a:ext uri="{FF2B5EF4-FFF2-40B4-BE49-F238E27FC236}">
                <a16:creationId xmlns:a16="http://schemas.microsoft.com/office/drawing/2014/main" id="{D5577BA8-63A8-CE97-53A5-892FFA421063}"/>
              </a:ext>
            </a:extLst>
          </p:cNvPr>
          <p:cNvSpPr/>
          <p:nvPr/>
        </p:nvSpPr>
        <p:spPr>
          <a:xfrm>
            <a:off x="246528" y="797859"/>
            <a:ext cx="11698941" cy="5997388"/>
          </a:xfrm>
          <a:prstGeom prst="flowChartOffpageConnector">
            <a:avLst/>
          </a:prstGeom>
          <a:solidFill>
            <a:srgbClr val="D3FA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A9895CA9-A681-71DF-3ADB-3651B28F2714}"/>
              </a:ext>
            </a:extLst>
          </p:cNvPr>
          <p:cNvSpPr txBox="1"/>
          <p:nvPr/>
        </p:nvSpPr>
        <p:spPr>
          <a:xfrm>
            <a:off x="645456" y="797859"/>
            <a:ext cx="10901083" cy="5028556"/>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Product quality criteria are established, and detailed specifications are written.</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Written procedures must be prepared for production and control. </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Raw material must be characterised and then purchased from reputable, approved suppliers.</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Facilities must be designed, constructed, and controlled to provide the environment for protecting the integrity of products. </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Personnel must be trained properly. The directions they use must be in writing &amp; approved by responsible individuals. </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Distribution departments are responsible for controlling the shipping and handling products, using inventory-control systems.</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 The marketing department must be sensitive to the costumers' needs and be response to complaints.</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QA is ever present and gives approval only after assessing and being assured that entire production process has been completed satisfactorily and that all the aspects GMPs have been satisfied.</a:t>
            </a:r>
          </a:p>
        </p:txBody>
      </p:sp>
      <p:sp>
        <p:nvSpPr>
          <p:cNvPr id="4" name="TextBox 3">
            <a:extLst>
              <a:ext uri="{FF2B5EF4-FFF2-40B4-BE49-F238E27FC236}">
                <a16:creationId xmlns:a16="http://schemas.microsoft.com/office/drawing/2014/main" id="{E160E79C-085F-8765-F173-0B3C7C850C59}"/>
              </a:ext>
            </a:extLst>
          </p:cNvPr>
          <p:cNvSpPr txBox="1"/>
          <p:nvPr/>
        </p:nvSpPr>
        <p:spPr>
          <a:xfrm>
            <a:off x="4769886" y="310614"/>
            <a:ext cx="2652227" cy="369332"/>
          </a:xfrm>
          <a:prstGeom prst="rect">
            <a:avLst/>
          </a:prstGeom>
          <a:solidFill>
            <a:schemeClr val="accent4">
              <a:lumMod val="60000"/>
              <a:lumOff val="40000"/>
            </a:schemeClr>
          </a:solidFill>
        </p:spPr>
        <p:txBody>
          <a:bodyPr wrap="square">
            <a:spAutoFit/>
          </a:bodyPr>
          <a:lstStyle/>
          <a:p>
            <a:pPr algn="ctr"/>
            <a:r>
              <a:rPr lang="en-IN" b="1" dirty="0">
                <a:latin typeface="Times New Roman" panose="02020603050405020304" pitchFamily="18" charset="0"/>
                <a:cs typeface="Times New Roman" panose="02020603050405020304" pitchFamily="18" charset="0"/>
              </a:rPr>
              <a:t>FUNCTIONS OF TQM</a:t>
            </a:r>
          </a:p>
        </p:txBody>
      </p:sp>
      <p:sp>
        <p:nvSpPr>
          <p:cNvPr id="2" name="Date Placeholder 1">
            <a:extLst>
              <a:ext uri="{FF2B5EF4-FFF2-40B4-BE49-F238E27FC236}">
                <a16:creationId xmlns:a16="http://schemas.microsoft.com/office/drawing/2014/main" id="{39B513A3-5897-546A-D477-0F833A55E4D3}"/>
              </a:ext>
            </a:extLst>
          </p:cNvPr>
          <p:cNvSpPr>
            <a:spLocks noGrp="1"/>
          </p:cNvSpPr>
          <p:nvPr>
            <p:ph type="dt" sz="half" idx="10"/>
          </p:nvPr>
        </p:nvSpPr>
        <p:spPr/>
        <p:txBody>
          <a:bodyPr/>
          <a:lstStyle/>
          <a:p>
            <a:fld id="{1085CED6-00FE-49DE-8256-2E8B21F97884}" type="datetime1">
              <a:rPr lang="en-IN" smtClean="0"/>
              <a:t>24-02-2024</a:t>
            </a:fld>
            <a:endParaRPr lang="en-IN"/>
          </a:p>
        </p:txBody>
      </p:sp>
      <p:sp>
        <p:nvSpPr>
          <p:cNvPr id="5" name="Slide Number Placeholder 4">
            <a:extLst>
              <a:ext uri="{FF2B5EF4-FFF2-40B4-BE49-F238E27FC236}">
                <a16:creationId xmlns:a16="http://schemas.microsoft.com/office/drawing/2014/main" id="{8A8694BB-2DA9-EAB3-46B6-0EAB3CDBDC65}"/>
              </a:ext>
            </a:extLst>
          </p:cNvPr>
          <p:cNvSpPr>
            <a:spLocks noGrp="1"/>
          </p:cNvSpPr>
          <p:nvPr>
            <p:ph type="sldNum" sz="quarter" idx="12"/>
          </p:nvPr>
        </p:nvSpPr>
        <p:spPr/>
        <p:txBody>
          <a:bodyPr/>
          <a:lstStyle/>
          <a:p>
            <a:fld id="{EF685EEA-9B3A-4681-8E2C-58D0E7887224}" type="slidenum">
              <a:rPr lang="en-IN" smtClean="0"/>
              <a:t>32</a:t>
            </a:fld>
            <a:endParaRPr lang="en-IN"/>
          </a:p>
        </p:txBody>
      </p:sp>
    </p:spTree>
    <p:extLst>
      <p:ext uri="{BB962C8B-B14F-4D97-AF65-F5344CB8AC3E}">
        <p14:creationId xmlns:p14="http://schemas.microsoft.com/office/powerpoint/2010/main" val="2347218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3D7691-1CBF-0C7F-7C57-1F60F74888D2}"/>
              </a:ext>
            </a:extLst>
          </p:cNvPr>
          <p:cNvSpPr txBox="1"/>
          <p:nvPr/>
        </p:nvSpPr>
        <p:spPr>
          <a:xfrm>
            <a:off x="1138518" y="1727824"/>
            <a:ext cx="10390093" cy="4197559"/>
          </a:xfrm>
          <a:prstGeom prst="rect">
            <a:avLst/>
          </a:prstGeom>
          <a:noFill/>
        </p:spPr>
        <p:txBody>
          <a:bodyPr wrap="square">
            <a:spAutoFit/>
          </a:bodyPr>
          <a:lstStyle/>
          <a:p>
            <a:pPr algn="just">
              <a:lnSpc>
                <a:spcPct val="150000"/>
              </a:lnSpc>
            </a:pPr>
            <a:r>
              <a:rPr lang="en-IN" dirty="0">
                <a:latin typeface="Times New Roman" panose="02020603050405020304" pitchFamily="18" charset="0"/>
                <a:cs typeface="Times New Roman" panose="02020603050405020304" pitchFamily="18" charset="0"/>
              </a:rPr>
              <a:t>Individuals who have been identified as making a significant contribution to improve quality of goods and services' are known as Quality Gurus.</a:t>
            </a:r>
          </a:p>
          <a:p>
            <a:pPr lvl="2" algn="just">
              <a:lnSpc>
                <a:spcPct val="150000"/>
              </a:lnSpc>
            </a:pPr>
            <a:r>
              <a:rPr lang="en-IN" b="1" dirty="0">
                <a:latin typeface="Times New Roman" panose="02020603050405020304" pitchFamily="18" charset="0"/>
                <a:cs typeface="Times New Roman" panose="02020603050405020304" pitchFamily="18" charset="0"/>
              </a:rPr>
              <a:t>Famous quality gurus are:</a:t>
            </a:r>
          </a:p>
          <a:p>
            <a:pPr marL="1657350" lvl="3" indent="-285750" algn="just">
              <a:lnSpc>
                <a:spcPct val="150000"/>
              </a:lnSpc>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Walter A. Shewhart </a:t>
            </a:r>
          </a:p>
          <a:p>
            <a:pPr marL="1657350" lvl="3" indent="-285750" algn="just">
              <a:lnSpc>
                <a:spcPct val="15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W. Edwards Deming</a:t>
            </a:r>
          </a:p>
          <a:p>
            <a:pPr marL="1657350" lvl="3" indent="-285750" algn="just">
              <a:lnSpc>
                <a:spcPct val="15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Joseph M. Juran</a:t>
            </a:r>
          </a:p>
          <a:p>
            <a:pPr marL="1657350" lvl="3" indent="-285750" algn="just">
              <a:lnSpc>
                <a:spcPct val="15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Armand Feigenbaum</a:t>
            </a:r>
          </a:p>
          <a:p>
            <a:pPr marL="1657350" lvl="3" indent="-285750" algn="just">
              <a:lnSpc>
                <a:spcPct val="15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Philip Crosby </a:t>
            </a:r>
          </a:p>
          <a:p>
            <a:pPr marL="1657350" lvl="3" indent="-285750" algn="just">
              <a:lnSpc>
                <a:spcPct val="15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Genichi Taguchi </a:t>
            </a:r>
          </a:p>
          <a:p>
            <a:pPr marL="1657350" lvl="3" indent="-285750" algn="just">
              <a:lnSpc>
                <a:spcPct val="15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Kaoru Ishikawa </a:t>
            </a:r>
          </a:p>
        </p:txBody>
      </p:sp>
      <p:sp>
        <p:nvSpPr>
          <p:cNvPr id="4" name="TextBox 3">
            <a:extLst>
              <a:ext uri="{FF2B5EF4-FFF2-40B4-BE49-F238E27FC236}">
                <a16:creationId xmlns:a16="http://schemas.microsoft.com/office/drawing/2014/main" id="{FA6ACEE7-1CF9-F4D7-B9DE-2991E66ADE77}"/>
              </a:ext>
            </a:extLst>
          </p:cNvPr>
          <p:cNvSpPr txBox="1"/>
          <p:nvPr/>
        </p:nvSpPr>
        <p:spPr>
          <a:xfrm>
            <a:off x="4513684" y="676550"/>
            <a:ext cx="3529304" cy="498663"/>
          </a:xfrm>
          <a:prstGeom prst="rect">
            <a:avLst/>
          </a:prstGeom>
          <a:solidFill>
            <a:schemeClr val="accent6">
              <a:lumMod val="20000"/>
              <a:lumOff val="80000"/>
            </a:schemeClr>
          </a:solidFill>
        </p:spPr>
        <p:txBody>
          <a:bodyPr wrap="square">
            <a:spAutoFit/>
          </a:bodyPr>
          <a:lstStyle/>
          <a:p>
            <a:pPr algn="ctr">
              <a:lnSpc>
                <a:spcPct val="150000"/>
              </a:lnSpc>
            </a:pPr>
            <a:r>
              <a:rPr lang="en-IN" sz="2000" b="1" dirty="0">
                <a:latin typeface="Times New Roman" panose="02020603050405020304" pitchFamily="18" charset="0"/>
                <a:cs typeface="Times New Roman" panose="02020603050405020304" pitchFamily="18" charset="0"/>
              </a:rPr>
              <a:t>PHILOSOPHY OF TQM</a:t>
            </a:r>
          </a:p>
        </p:txBody>
      </p:sp>
      <p:sp>
        <p:nvSpPr>
          <p:cNvPr id="2" name="Date Placeholder 1">
            <a:extLst>
              <a:ext uri="{FF2B5EF4-FFF2-40B4-BE49-F238E27FC236}">
                <a16:creationId xmlns:a16="http://schemas.microsoft.com/office/drawing/2014/main" id="{0DD72786-47F2-0531-925C-99C1975CE2FB}"/>
              </a:ext>
            </a:extLst>
          </p:cNvPr>
          <p:cNvSpPr>
            <a:spLocks noGrp="1"/>
          </p:cNvSpPr>
          <p:nvPr>
            <p:ph type="dt" sz="half" idx="10"/>
          </p:nvPr>
        </p:nvSpPr>
        <p:spPr/>
        <p:txBody>
          <a:bodyPr/>
          <a:lstStyle/>
          <a:p>
            <a:fld id="{EC7ECA14-28AE-4E98-BD38-AB7A22725398}" type="datetime1">
              <a:rPr lang="en-IN" smtClean="0"/>
              <a:t>24-02-2024</a:t>
            </a:fld>
            <a:endParaRPr lang="en-IN"/>
          </a:p>
        </p:txBody>
      </p:sp>
      <p:sp>
        <p:nvSpPr>
          <p:cNvPr id="5" name="Slide Number Placeholder 4">
            <a:extLst>
              <a:ext uri="{FF2B5EF4-FFF2-40B4-BE49-F238E27FC236}">
                <a16:creationId xmlns:a16="http://schemas.microsoft.com/office/drawing/2014/main" id="{2EB10ABB-21B3-EAFA-DC83-680E4EB0C541}"/>
              </a:ext>
            </a:extLst>
          </p:cNvPr>
          <p:cNvSpPr>
            <a:spLocks noGrp="1"/>
          </p:cNvSpPr>
          <p:nvPr>
            <p:ph type="sldNum" sz="quarter" idx="12"/>
          </p:nvPr>
        </p:nvSpPr>
        <p:spPr/>
        <p:txBody>
          <a:bodyPr/>
          <a:lstStyle/>
          <a:p>
            <a:fld id="{EF685EEA-9B3A-4681-8E2C-58D0E7887224}" type="slidenum">
              <a:rPr lang="en-IN" smtClean="0"/>
              <a:t>33</a:t>
            </a:fld>
            <a:endParaRPr lang="en-IN"/>
          </a:p>
        </p:txBody>
      </p:sp>
    </p:spTree>
    <p:extLst>
      <p:ext uri="{BB962C8B-B14F-4D97-AF65-F5344CB8AC3E}">
        <p14:creationId xmlns:p14="http://schemas.microsoft.com/office/powerpoint/2010/main" val="1687090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FA96C0-0969-353F-6AE5-F7D159F3E2FB}"/>
              </a:ext>
            </a:extLst>
          </p:cNvPr>
          <p:cNvSpPr txBox="1"/>
          <p:nvPr/>
        </p:nvSpPr>
        <p:spPr>
          <a:xfrm>
            <a:off x="528918" y="2528047"/>
            <a:ext cx="11107270" cy="1883657"/>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Involvement of leadership and top management is essential to the necessary culture of commitment to quality</a:t>
            </a:r>
          </a:p>
          <a:p>
            <a:pPr marL="285750" indent="-285750" algn="just">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A program for quality requires organization-wide efforts and long term commitment, accompanied by the necessary investment in training. </a:t>
            </a:r>
          </a:p>
        </p:txBody>
      </p:sp>
      <p:sp>
        <p:nvSpPr>
          <p:cNvPr id="5" name="TextBox 4">
            <a:extLst>
              <a:ext uri="{FF2B5EF4-FFF2-40B4-BE49-F238E27FC236}">
                <a16:creationId xmlns:a16="http://schemas.microsoft.com/office/drawing/2014/main" id="{FD5AF32B-6BE4-60E3-D990-EBDF2B0F263F}"/>
              </a:ext>
            </a:extLst>
          </p:cNvPr>
          <p:cNvSpPr txBox="1"/>
          <p:nvPr/>
        </p:nvSpPr>
        <p:spPr>
          <a:xfrm>
            <a:off x="3462435" y="1135613"/>
            <a:ext cx="5267130" cy="461665"/>
          </a:xfrm>
          <a:prstGeom prst="rect">
            <a:avLst/>
          </a:prstGeom>
          <a:solidFill>
            <a:schemeClr val="accent2">
              <a:lumMod val="20000"/>
              <a:lumOff val="80000"/>
            </a:schemeClr>
          </a:solid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Commonalities of Themes of Quality </a:t>
            </a:r>
            <a:r>
              <a:rPr lang="en-US" sz="2400" b="1" dirty="0">
                <a:latin typeface="Times New Roman" panose="02020603050405020304" pitchFamily="18" charset="0"/>
                <a:cs typeface="Times New Roman" panose="02020603050405020304" pitchFamily="18" charset="0"/>
              </a:rPr>
              <a:t>Gurus</a:t>
            </a:r>
            <a:endParaRPr lang="en-US" sz="2000" b="1" dirty="0">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D4613467-C817-7CC5-0AC3-B92CA39D1522}"/>
              </a:ext>
            </a:extLst>
          </p:cNvPr>
          <p:cNvSpPr>
            <a:spLocks noGrp="1"/>
          </p:cNvSpPr>
          <p:nvPr>
            <p:ph type="dt" sz="half" idx="10"/>
          </p:nvPr>
        </p:nvSpPr>
        <p:spPr/>
        <p:txBody>
          <a:bodyPr/>
          <a:lstStyle/>
          <a:p>
            <a:fld id="{3913C317-B5DF-4294-A7F9-82CD2AD8C04C}" type="datetime1">
              <a:rPr lang="en-IN" smtClean="0"/>
              <a:t>24-02-2024</a:t>
            </a:fld>
            <a:endParaRPr lang="en-IN"/>
          </a:p>
        </p:txBody>
      </p:sp>
      <p:sp>
        <p:nvSpPr>
          <p:cNvPr id="4" name="Slide Number Placeholder 3">
            <a:extLst>
              <a:ext uri="{FF2B5EF4-FFF2-40B4-BE49-F238E27FC236}">
                <a16:creationId xmlns:a16="http://schemas.microsoft.com/office/drawing/2014/main" id="{98A7C87B-1694-5A77-2A13-E50892165661}"/>
              </a:ext>
            </a:extLst>
          </p:cNvPr>
          <p:cNvSpPr>
            <a:spLocks noGrp="1"/>
          </p:cNvSpPr>
          <p:nvPr>
            <p:ph type="sldNum" sz="quarter" idx="12"/>
          </p:nvPr>
        </p:nvSpPr>
        <p:spPr/>
        <p:txBody>
          <a:bodyPr/>
          <a:lstStyle/>
          <a:p>
            <a:fld id="{EF685EEA-9B3A-4681-8E2C-58D0E7887224}" type="slidenum">
              <a:rPr lang="en-IN" smtClean="0"/>
              <a:t>34</a:t>
            </a:fld>
            <a:endParaRPr lang="en-IN"/>
          </a:p>
        </p:txBody>
      </p:sp>
    </p:spTree>
    <p:extLst>
      <p:ext uri="{BB962C8B-B14F-4D97-AF65-F5344CB8AC3E}">
        <p14:creationId xmlns:p14="http://schemas.microsoft.com/office/powerpoint/2010/main" val="1404102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03ABFA-BE7C-6B23-4E02-6A63F1064B70}"/>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16CB65D7-13C5-5A64-6D4C-93E431A9401A}"/>
              </a:ext>
            </a:extLst>
          </p:cNvPr>
          <p:cNvSpPr>
            <a:spLocks noGrp="1"/>
          </p:cNvSpPr>
          <p:nvPr>
            <p:ph type="sldNum" sz="quarter" idx="12"/>
          </p:nvPr>
        </p:nvSpPr>
        <p:spPr/>
        <p:txBody>
          <a:bodyPr/>
          <a:lstStyle/>
          <a:p>
            <a:fld id="{EF685EEA-9B3A-4681-8E2C-58D0E7887224}" type="slidenum">
              <a:rPr lang="en-IN" smtClean="0"/>
              <a:t>35</a:t>
            </a:fld>
            <a:endParaRPr lang="en-IN"/>
          </a:p>
        </p:txBody>
      </p:sp>
      <p:sp>
        <p:nvSpPr>
          <p:cNvPr id="5" name="TextBox 4">
            <a:extLst>
              <a:ext uri="{FF2B5EF4-FFF2-40B4-BE49-F238E27FC236}">
                <a16:creationId xmlns:a16="http://schemas.microsoft.com/office/drawing/2014/main" id="{FB0D508B-63DB-BD33-723F-29AAA73C54E6}"/>
              </a:ext>
            </a:extLst>
          </p:cNvPr>
          <p:cNvSpPr txBox="1"/>
          <p:nvPr/>
        </p:nvSpPr>
        <p:spPr>
          <a:xfrm>
            <a:off x="838200" y="1826456"/>
            <a:ext cx="10842812" cy="2120068"/>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Shewhart studied </a:t>
            </a:r>
            <a:r>
              <a:rPr lang="en-IN" i="1" dirty="0">
                <a:solidFill>
                  <a:srgbClr val="FF0000"/>
                </a:solidFill>
                <a:latin typeface="Times New Roman" panose="02020603050405020304" pitchFamily="18" charset="0"/>
                <a:cs typeface="Times New Roman" panose="02020603050405020304" pitchFamily="18" charset="0"/>
              </a:rPr>
              <a:t>randomness and recognized that variability </a:t>
            </a:r>
            <a:r>
              <a:rPr lang="en-IN" dirty="0">
                <a:latin typeface="Times New Roman" panose="02020603050405020304" pitchFamily="18" charset="0"/>
                <a:cs typeface="Times New Roman" panose="02020603050405020304" pitchFamily="18" charset="0"/>
              </a:rPr>
              <a:t>existed in all manufacturing processes. </a:t>
            </a:r>
          </a:p>
          <a:p>
            <a:pPr marL="285750"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He </a:t>
            </a:r>
            <a:r>
              <a:rPr lang="en-IN" b="1" dirty="0">
                <a:latin typeface="Times New Roman" panose="02020603050405020304" pitchFamily="18" charset="0"/>
                <a:cs typeface="Times New Roman" panose="02020603050405020304" pitchFamily="18" charset="0"/>
              </a:rPr>
              <a:t>developed quality control charts </a:t>
            </a:r>
            <a:r>
              <a:rPr lang="en-IN" dirty="0">
                <a:latin typeface="Times New Roman" panose="02020603050405020304" pitchFamily="18" charset="0"/>
                <a:cs typeface="Times New Roman" panose="02020603050405020304" pitchFamily="18" charset="0"/>
              </a:rPr>
              <a:t>that are used to identify whether the variability in the process is random or due to an assignable cause, such as poor workers or mis-calibrated machinery.</a:t>
            </a:r>
          </a:p>
          <a:p>
            <a:pPr marL="285750"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His work created the foundation for </a:t>
            </a:r>
            <a:r>
              <a:rPr lang="en-IN" b="1" dirty="0">
                <a:latin typeface="Times New Roman" panose="02020603050405020304" pitchFamily="18" charset="0"/>
                <a:cs typeface="Times New Roman" panose="02020603050405020304" pitchFamily="18" charset="0"/>
              </a:rPr>
              <a:t>today's statistical process control, </a:t>
            </a:r>
            <a:r>
              <a:rPr lang="en-IN" dirty="0">
                <a:latin typeface="Times New Roman" panose="02020603050405020304" pitchFamily="18" charset="0"/>
                <a:cs typeface="Times New Roman" panose="02020603050405020304" pitchFamily="18" charset="0"/>
              </a:rPr>
              <a:t>and he is often referred to as the </a:t>
            </a:r>
            <a:r>
              <a:rPr lang="en-IN" b="1" dirty="0">
                <a:latin typeface="Times New Roman" panose="02020603050405020304" pitchFamily="18" charset="0"/>
                <a:cs typeface="Times New Roman" panose="02020603050405020304" pitchFamily="18" charset="0"/>
              </a:rPr>
              <a:t>"grandfather of quality control”.</a:t>
            </a:r>
          </a:p>
        </p:txBody>
      </p:sp>
      <p:sp>
        <p:nvSpPr>
          <p:cNvPr id="7" name="TextBox 6">
            <a:extLst>
              <a:ext uri="{FF2B5EF4-FFF2-40B4-BE49-F238E27FC236}">
                <a16:creationId xmlns:a16="http://schemas.microsoft.com/office/drawing/2014/main" id="{86FEEAA8-1089-E5A0-84A4-1E1519AA7669}"/>
              </a:ext>
            </a:extLst>
          </p:cNvPr>
          <p:cNvSpPr txBox="1"/>
          <p:nvPr/>
        </p:nvSpPr>
        <p:spPr>
          <a:xfrm>
            <a:off x="4459941" y="668121"/>
            <a:ext cx="3272117" cy="400110"/>
          </a:xfrm>
          <a:prstGeom prst="rect">
            <a:avLst/>
          </a:prstGeom>
          <a:solidFill>
            <a:schemeClr val="accent2">
              <a:lumMod val="20000"/>
              <a:lumOff val="8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WALTER A. SHEWHART </a:t>
            </a:r>
          </a:p>
        </p:txBody>
      </p:sp>
      <p:pic>
        <p:nvPicPr>
          <p:cNvPr id="6" name="Picture 5">
            <a:extLst>
              <a:ext uri="{FF2B5EF4-FFF2-40B4-BE49-F238E27FC236}">
                <a16:creationId xmlns:a16="http://schemas.microsoft.com/office/drawing/2014/main" id="{A9FA3034-8308-DDB2-1F74-7082941B7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325" y="4129087"/>
            <a:ext cx="5095875" cy="2409825"/>
          </a:xfrm>
          <a:prstGeom prst="rect">
            <a:avLst/>
          </a:prstGeom>
        </p:spPr>
      </p:pic>
      <p:pic>
        <p:nvPicPr>
          <p:cNvPr id="9" name="Picture 8">
            <a:extLst>
              <a:ext uri="{FF2B5EF4-FFF2-40B4-BE49-F238E27FC236}">
                <a16:creationId xmlns:a16="http://schemas.microsoft.com/office/drawing/2014/main" id="{58EE8A83-0699-2D1D-ACBC-E8D477B45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0262" y="283218"/>
            <a:ext cx="1360675" cy="1360675"/>
          </a:xfrm>
          <a:prstGeom prst="rect">
            <a:avLst/>
          </a:prstGeom>
        </p:spPr>
      </p:pic>
    </p:spTree>
    <p:extLst>
      <p:ext uri="{BB962C8B-B14F-4D97-AF65-F5344CB8AC3E}">
        <p14:creationId xmlns:p14="http://schemas.microsoft.com/office/powerpoint/2010/main" val="1241453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1B4FB4-DFAE-3796-8432-B74DF5FCB88E}"/>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0E0CFB79-6C08-0468-F629-8DA3F86CBFB2}"/>
              </a:ext>
            </a:extLst>
          </p:cNvPr>
          <p:cNvSpPr>
            <a:spLocks noGrp="1"/>
          </p:cNvSpPr>
          <p:nvPr>
            <p:ph type="sldNum" sz="quarter" idx="12"/>
          </p:nvPr>
        </p:nvSpPr>
        <p:spPr/>
        <p:txBody>
          <a:bodyPr/>
          <a:lstStyle/>
          <a:p>
            <a:fld id="{EF685EEA-9B3A-4681-8E2C-58D0E7887224}" type="slidenum">
              <a:rPr lang="en-IN" smtClean="0"/>
              <a:t>36</a:t>
            </a:fld>
            <a:endParaRPr lang="en-IN"/>
          </a:p>
        </p:txBody>
      </p:sp>
      <p:sp>
        <p:nvSpPr>
          <p:cNvPr id="5" name="TextBox 4">
            <a:extLst>
              <a:ext uri="{FF2B5EF4-FFF2-40B4-BE49-F238E27FC236}">
                <a16:creationId xmlns:a16="http://schemas.microsoft.com/office/drawing/2014/main" id="{FE6000EE-BAA7-BE52-82F6-34D036BF55B7}"/>
              </a:ext>
            </a:extLst>
          </p:cNvPr>
          <p:cNvSpPr txBox="1"/>
          <p:nvPr/>
        </p:nvSpPr>
        <p:spPr>
          <a:xfrm>
            <a:off x="838200" y="2082093"/>
            <a:ext cx="10865224" cy="3782061"/>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IN" dirty="0">
                <a:highlight>
                  <a:srgbClr val="FFFF00"/>
                </a:highlight>
                <a:latin typeface="Times New Roman" panose="02020603050405020304" pitchFamily="18" charset="0"/>
                <a:cs typeface="Times New Roman" panose="02020603050405020304" pitchFamily="18" charset="0"/>
              </a:rPr>
              <a:t>Dr. Joseph Juran </a:t>
            </a:r>
            <a:r>
              <a:rPr lang="en-IN" dirty="0">
                <a:latin typeface="Times New Roman" panose="02020603050405020304" pitchFamily="18" charset="0"/>
                <a:cs typeface="Times New Roman" panose="02020603050405020304" pitchFamily="18" charset="0"/>
              </a:rPr>
              <a:t>is considered to have had the greatest impact on quality management.</a:t>
            </a:r>
          </a:p>
          <a:p>
            <a:pPr marL="285750"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He became better known in 1951, after the publication of his book </a:t>
            </a:r>
            <a:r>
              <a:rPr lang="en-IN" b="1" dirty="0">
                <a:latin typeface="Times New Roman" panose="02020603050405020304" pitchFamily="18" charset="0"/>
                <a:cs typeface="Times New Roman" panose="02020603050405020304" pitchFamily="18" charset="0"/>
              </a:rPr>
              <a:t>Quality Control Handbook. </a:t>
            </a:r>
          </a:p>
          <a:p>
            <a:pPr marL="285750"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In 1954 he went to Japan to work with manufacturers and teach classes on quality. </a:t>
            </a:r>
          </a:p>
          <a:p>
            <a:pPr marL="285750"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One of Juran's significant contributions is his focus on the definition of quality and the cost of quality.</a:t>
            </a:r>
          </a:p>
          <a:p>
            <a:pPr marL="285750"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Juran is credited with defining quality as fitness for use rather than simply conformance to specifications. </a:t>
            </a:r>
          </a:p>
          <a:p>
            <a:pPr marL="285750"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Juran is well known for originating the idea of the </a:t>
            </a:r>
            <a:r>
              <a:rPr lang="en-IN" dirty="0">
                <a:solidFill>
                  <a:srgbClr val="FF0000"/>
                </a:solidFill>
                <a:latin typeface="Times New Roman" panose="02020603050405020304" pitchFamily="18" charset="0"/>
                <a:cs typeface="Times New Roman" panose="02020603050405020304" pitchFamily="18" charset="0"/>
              </a:rPr>
              <a:t>quality trilogy: quality planning, quality control, and quality improvement.</a:t>
            </a:r>
            <a:r>
              <a:rPr lang="en-IN" dirty="0">
                <a:latin typeface="Times New Roman" panose="02020603050405020304" pitchFamily="18" charset="0"/>
                <a:cs typeface="Times New Roman" panose="02020603050405020304" pitchFamily="18" charset="0"/>
              </a:rPr>
              <a:t> </a:t>
            </a:r>
          </a:p>
          <a:p>
            <a:pPr marL="285750"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The first part of the trilogy, quality planning, is necessary so that companies identify their customers, product requirements, and overriding business goals.</a:t>
            </a:r>
          </a:p>
        </p:txBody>
      </p:sp>
      <p:sp>
        <p:nvSpPr>
          <p:cNvPr id="7" name="TextBox 6">
            <a:extLst>
              <a:ext uri="{FF2B5EF4-FFF2-40B4-BE49-F238E27FC236}">
                <a16:creationId xmlns:a16="http://schemas.microsoft.com/office/drawing/2014/main" id="{3766C720-FE9C-7E08-89E4-C6F257C6DDCD}"/>
              </a:ext>
            </a:extLst>
          </p:cNvPr>
          <p:cNvSpPr txBox="1"/>
          <p:nvPr/>
        </p:nvSpPr>
        <p:spPr>
          <a:xfrm>
            <a:off x="4491319" y="617675"/>
            <a:ext cx="3155576" cy="400110"/>
          </a:xfrm>
          <a:prstGeom prst="rect">
            <a:avLst/>
          </a:prstGeom>
          <a:solidFill>
            <a:schemeClr val="accent4">
              <a:lumMod val="20000"/>
              <a:lumOff val="8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Dr. JOSEPH M. JURAN</a:t>
            </a:r>
          </a:p>
        </p:txBody>
      </p:sp>
      <p:pic>
        <p:nvPicPr>
          <p:cNvPr id="11" name="Picture 10">
            <a:extLst>
              <a:ext uri="{FF2B5EF4-FFF2-40B4-BE49-F238E27FC236}">
                <a16:creationId xmlns:a16="http://schemas.microsoft.com/office/drawing/2014/main" id="{A11D3129-48F9-620D-827A-5CFEF3FFF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8702" y="66435"/>
            <a:ext cx="1229061" cy="1642472"/>
          </a:xfrm>
          <a:prstGeom prst="rect">
            <a:avLst/>
          </a:prstGeom>
        </p:spPr>
      </p:pic>
    </p:spTree>
    <p:extLst>
      <p:ext uri="{BB962C8B-B14F-4D97-AF65-F5344CB8AC3E}">
        <p14:creationId xmlns:p14="http://schemas.microsoft.com/office/powerpoint/2010/main" val="2331083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CA4140-F3F0-07E8-AF19-8BF5A0EB722E}"/>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F5B15373-9D8C-D73A-F97D-01EDD4C06D10}"/>
              </a:ext>
            </a:extLst>
          </p:cNvPr>
          <p:cNvSpPr>
            <a:spLocks noGrp="1"/>
          </p:cNvSpPr>
          <p:nvPr>
            <p:ph type="sldNum" sz="quarter" idx="12"/>
          </p:nvPr>
        </p:nvSpPr>
        <p:spPr/>
        <p:txBody>
          <a:bodyPr/>
          <a:lstStyle/>
          <a:p>
            <a:fld id="{EF685EEA-9B3A-4681-8E2C-58D0E7887224}" type="slidenum">
              <a:rPr lang="en-IN" smtClean="0"/>
              <a:t>37</a:t>
            </a:fld>
            <a:endParaRPr lang="en-IN"/>
          </a:p>
        </p:txBody>
      </p:sp>
      <p:sp>
        <p:nvSpPr>
          <p:cNvPr id="5" name="TextBox 4">
            <a:extLst>
              <a:ext uri="{FF2B5EF4-FFF2-40B4-BE49-F238E27FC236}">
                <a16:creationId xmlns:a16="http://schemas.microsoft.com/office/drawing/2014/main" id="{42A7B0F9-AEA8-43E7-FA32-1D4900194B7B}"/>
              </a:ext>
            </a:extLst>
          </p:cNvPr>
          <p:cNvSpPr txBox="1"/>
          <p:nvPr/>
        </p:nvSpPr>
        <p:spPr>
          <a:xfrm>
            <a:off x="770963" y="2180783"/>
            <a:ext cx="10829365" cy="3782061"/>
          </a:xfrm>
          <a:prstGeom prst="rect">
            <a:avLst/>
          </a:prstGeom>
          <a:solidFill>
            <a:schemeClr val="bg1">
              <a:lumMod val="95000"/>
            </a:schemeClr>
          </a:solid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Philip B. Crosby is another recognized guru in the area of TQM. </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He developed the phrase </a:t>
            </a:r>
            <a:r>
              <a:rPr lang="en-IN" b="1" dirty="0">
                <a:latin typeface="Times New Roman" panose="02020603050405020304" pitchFamily="18" charset="0"/>
                <a:cs typeface="Times New Roman" panose="02020603050405020304" pitchFamily="18" charset="0"/>
              </a:rPr>
              <a:t>"Do it right the first time" </a:t>
            </a:r>
            <a:r>
              <a:rPr lang="en-IN" dirty="0">
                <a:latin typeface="Times New Roman" panose="02020603050405020304" pitchFamily="18" charset="0"/>
                <a:cs typeface="Times New Roman" panose="02020603050405020304" pitchFamily="18" charset="0"/>
              </a:rPr>
              <a:t>and the notion of </a:t>
            </a:r>
            <a:r>
              <a:rPr lang="en-IN" b="1" dirty="0">
                <a:latin typeface="Times New Roman" panose="02020603050405020304" pitchFamily="18" charset="0"/>
                <a:cs typeface="Times New Roman" panose="02020603050405020304" pitchFamily="18" charset="0"/>
              </a:rPr>
              <a:t>zero defects, </a:t>
            </a:r>
            <a:r>
              <a:rPr lang="en-IN" dirty="0">
                <a:latin typeface="Times New Roman" panose="02020603050405020304" pitchFamily="18" charset="0"/>
                <a:cs typeface="Times New Roman" panose="02020603050405020304" pitchFamily="18" charset="0"/>
              </a:rPr>
              <a:t>arguing that no amount of defects should be considered acceptable.</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He scorned the idea that a small number of defects are a normal part of the operating process because systems and workers are imperfect. Instead, he stressed the idea of prevention. </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To promote his concepts, Crosby </a:t>
            </a:r>
            <a:r>
              <a:rPr lang="en-IN" b="1" dirty="0">
                <a:solidFill>
                  <a:srgbClr val="FF0000"/>
                </a:solidFill>
                <a:latin typeface="Times New Roman" panose="02020603050405020304" pitchFamily="18" charset="0"/>
                <a:cs typeface="Times New Roman" panose="02020603050405020304" pitchFamily="18" charset="0"/>
              </a:rPr>
              <a:t>wrote a book </a:t>
            </a:r>
            <a:r>
              <a:rPr lang="en-IN" dirty="0">
                <a:latin typeface="Times New Roman" panose="02020603050405020304" pitchFamily="18" charset="0"/>
                <a:cs typeface="Times New Roman" panose="02020603050405020304" pitchFamily="18" charset="0"/>
              </a:rPr>
              <a:t>titled </a:t>
            </a:r>
            <a:r>
              <a:rPr lang="en-IN" b="1" dirty="0">
                <a:solidFill>
                  <a:srgbClr val="FF0000"/>
                </a:solidFill>
                <a:latin typeface="Times New Roman" panose="02020603050405020304" pitchFamily="18" charset="0"/>
                <a:cs typeface="Times New Roman" panose="02020603050405020304" pitchFamily="18" charset="0"/>
              </a:rPr>
              <a:t>Quality Is Free, </a:t>
            </a:r>
            <a:r>
              <a:rPr lang="en-IN" dirty="0">
                <a:latin typeface="Times New Roman" panose="02020603050405020304" pitchFamily="18" charset="0"/>
                <a:cs typeface="Times New Roman" panose="02020603050405020304" pitchFamily="18" charset="0"/>
              </a:rPr>
              <a:t>which was published in 1979. </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He became famous for coining the phrase </a:t>
            </a:r>
            <a:r>
              <a:rPr lang="en-IN" dirty="0">
                <a:solidFill>
                  <a:srgbClr val="FF0000"/>
                </a:solidFill>
                <a:latin typeface="Times New Roman" panose="02020603050405020304" pitchFamily="18" charset="0"/>
                <a:cs typeface="Times New Roman" panose="02020603050405020304" pitchFamily="18" charset="0"/>
              </a:rPr>
              <a:t>"quality is free" </a:t>
            </a:r>
            <a:r>
              <a:rPr lang="en-IN" dirty="0">
                <a:latin typeface="Times New Roman" panose="02020603050405020304" pitchFamily="18" charset="0"/>
                <a:cs typeface="Times New Roman" panose="02020603050405020304" pitchFamily="18" charset="0"/>
              </a:rPr>
              <a:t>and for pointing out the costs of quality, which include not only the costs of wasted labor, equipment time, scrap, rework, and lost sales, but also organizational costs that are hard to quantify.</a:t>
            </a:r>
          </a:p>
        </p:txBody>
      </p:sp>
      <p:sp>
        <p:nvSpPr>
          <p:cNvPr id="7" name="TextBox 6">
            <a:extLst>
              <a:ext uri="{FF2B5EF4-FFF2-40B4-BE49-F238E27FC236}">
                <a16:creationId xmlns:a16="http://schemas.microsoft.com/office/drawing/2014/main" id="{FB441E55-C345-A153-AFFA-0D3EF87C19EE}"/>
              </a:ext>
            </a:extLst>
          </p:cNvPr>
          <p:cNvSpPr txBox="1"/>
          <p:nvPr/>
        </p:nvSpPr>
        <p:spPr>
          <a:xfrm>
            <a:off x="4303058" y="676033"/>
            <a:ext cx="3200401" cy="400110"/>
          </a:xfrm>
          <a:prstGeom prst="rect">
            <a:avLst/>
          </a:prstGeom>
          <a:solidFill>
            <a:schemeClr val="accent1">
              <a:lumMod val="20000"/>
              <a:lumOff val="8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PHILLIP B. CROSBY</a:t>
            </a:r>
          </a:p>
        </p:txBody>
      </p:sp>
      <p:pic>
        <p:nvPicPr>
          <p:cNvPr id="9" name="Picture 8">
            <a:extLst>
              <a:ext uri="{FF2B5EF4-FFF2-40B4-BE49-F238E27FC236}">
                <a16:creationId xmlns:a16="http://schemas.microsoft.com/office/drawing/2014/main" id="{C8803ACA-54F7-851C-7F80-9D43B666F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520" y="57090"/>
            <a:ext cx="1284332" cy="1730188"/>
          </a:xfrm>
          <a:prstGeom prst="rect">
            <a:avLst/>
          </a:prstGeom>
        </p:spPr>
      </p:pic>
    </p:spTree>
    <p:extLst>
      <p:ext uri="{BB962C8B-B14F-4D97-AF65-F5344CB8AC3E}">
        <p14:creationId xmlns:p14="http://schemas.microsoft.com/office/powerpoint/2010/main" val="3690655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DA426A-1A8A-E090-1F2A-F6ABE794BF1D}"/>
              </a:ext>
            </a:extLst>
          </p:cNvPr>
          <p:cNvSpPr txBox="1"/>
          <p:nvPr/>
        </p:nvSpPr>
        <p:spPr>
          <a:xfrm>
            <a:off x="838201" y="997268"/>
            <a:ext cx="10983686" cy="5468845"/>
          </a:xfrm>
          <a:prstGeom prst="rect">
            <a:avLst/>
          </a:prstGeom>
          <a:noFill/>
        </p:spPr>
        <p:txBody>
          <a:bodyPr wrap="square">
            <a:spAutoFit/>
          </a:bodyPr>
          <a:lstStyle/>
          <a:p>
            <a:pPr algn="just">
              <a:lnSpc>
                <a:spcPct val="150000"/>
              </a:lnSpc>
            </a:pPr>
            <a:r>
              <a:rPr lang="en-IN" dirty="0">
                <a:latin typeface="Times New Roman" panose="02020603050405020304" pitchFamily="18" charset="0"/>
                <a:cs typeface="Times New Roman" panose="02020603050405020304" pitchFamily="18" charset="0"/>
              </a:rPr>
              <a:t>He considers that the workers must not be blamed for error, but rather, that management should take the lead and that the workers will then follow.</a:t>
            </a:r>
          </a:p>
          <a:p>
            <a:pPr algn="just">
              <a:lnSpc>
                <a:spcPct val="150000"/>
              </a:lnSpc>
            </a:pPr>
            <a:r>
              <a:rPr lang="en-IN" dirty="0">
                <a:latin typeface="Times New Roman" panose="02020603050405020304" pitchFamily="18" charset="0"/>
                <a:cs typeface="Times New Roman" panose="02020603050405020304" pitchFamily="18" charset="0"/>
              </a:rPr>
              <a:t>Crosby suggests that 80 per cent of quality problems are within the control of management</a:t>
            </a:r>
          </a:p>
          <a:p>
            <a:pPr algn="just">
              <a:lnSpc>
                <a:spcPct val="150000"/>
              </a:lnSpc>
            </a:pPr>
            <a:r>
              <a:rPr lang="en-IN" b="1" dirty="0">
                <a:latin typeface="Times New Roman" panose="02020603050405020304" pitchFamily="18" charset="0"/>
                <a:cs typeface="Times New Roman" panose="02020603050405020304" pitchFamily="18" charset="0"/>
              </a:rPr>
              <a:t>Methods for quality improvement-</a:t>
            </a:r>
          </a:p>
          <a:p>
            <a:pPr lvl="1" algn="just">
              <a:lnSpc>
                <a:spcPct val="150000"/>
              </a:lnSpc>
            </a:pPr>
            <a:r>
              <a:rPr lang="en-IN" dirty="0">
                <a:latin typeface="Times New Roman" panose="02020603050405020304" pitchFamily="18" charset="0"/>
                <a:cs typeface="Times New Roman" panose="02020603050405020304" pitchFamily="18" charset="0"/>
              </a:rPr>
              <a:t>Step 1 Establish management commitment</a:t>
            </a:r>
          </a:p>
          <a:p>
            <a:pPr lvl="1" algn="just">
              <a:lnSpc>
                <a:spcPct val="150000"/>
              </a:lnSpc>
            </a:pPr>
            <a:r>
              <a:rPr lang="en-IN" dirty="0">
                <a:latin typeface="Times New Roman" panose="02020603050405020304" pitchFamily="18" charset="0"/>
                <a:cs typeface="Times New Roman" panose="02020603050405020304" pitchFamily="18" charset="0"/>
              </a:rPr>
              <a:t>Step 2 Form quality improvement teams</a:t>
            </a:r>
          </a:p>
          <a:p>
            <a:pPr lvl="1" algn="just">
              <a:lnSpc>
                <a:spcPct val="150000"/>
              </a:lnSpc>
            </a:pPr>
            <a:r>
              <a:rPr lang="en-IN" dirty="0">
                <a:latin typeface="Times New Roman" panose="02020603050405020304" pitchFamily="18" charset="0"/>
                <a:cs typeface="Times New Roman" panose="02020603050405020304" pitchFamily="18" charset="0"/>
              </a:rPr>
              <a:t>Step 3 Establish quality measurements</a:t>
            </a:r>
          </a:p>
          <a:p>
            <a:pPr lvl="1" algn="just">
              <a:lnSpc>
                <a:spcPct val="150000"/>
              </a:lnSpc>
            </a:pPr>
            <a:r>
              <a:rPr lang="en-IN" dirty="0">
                <a:latin typeface="Times New Roman" panose="02020603050405020304" pitchFamily="18" charset="0"/>
                <a:cs typeface="Times New Roman" panose="02020603050405020304" pitchFamily="18" charset="0"/>
              </a:rPr>
              <a:t>Step 4 Evaluate the cost of quality</a:t>
            </a:r>
          </a:p>
          <a:p>
            <a:pPr lvl="1" algn="just">
              <a:lnSpc>
                <a:spcPct val="150000"/>
              </a:lnSpc>
            </a:pPr>
            <a:r>
              <a:rPr lang="en-IN" dirty="0">
                <a:latin typeface="Times New Roman" panose="02020603050405020304" pitchFamily="18" charset="0"/>
                <a:cs typeface="Times New Roman" panose="02020603050405020304" pitchFamily="18" charset="0"/>
              </a:rPr>
              <a:t>Step 5. Raise quality awareness</a:t>
            </a:r>
          </a:p>
          <a:p>
            <a:pPr lvl="1" algn="just">
              <a:lnSpc>
                <a:spcPct val="150000"/>
              </a:lnSpc>
            </a:pPr>
            <a:r>
              <a:rPr lang="en-IN" dirty="0">
                <a:latin typeface="Times New Roman" panose="02020603050405020304" pitchFamily="18" charset="0"/>
                <a:cs typeface="Times New Roman" panose="02020603050405020304" pitchFamily="18" charset="0"/>
              </a:rPr>
              <a:t>Step 6 Take actions to correct problems</a:t>
            </a:r>
          </a:p>
          <a:p>
            <a:pPr lvl="1" algn="just">
              <a:lnSpc>
                <a:spcPct val="150000"/>
              </a:lnSpc>
            </a:pPr>
            <a:r>
              <a:rPr lang="en-IN" dirty="0">
                <a:latin typeface="Times New Roman" panose="02020603050405020304" pitchFamily="18" charset="0"/>
                <a:cs typeface="Times New Roman" panose="02020603050405020304" pitchFamily="18" charset="0"/>
              </a:rPr>
              <a:t>Step 7 Zero defects planning</a:t>
            </a:r>
          </a:p>
          <a:p>
            <a:pPr lvl="1" algn="just">
              <a:lnSpc>
                <a:spcPct val="150000"/>
              </a:lnSpc>
            </a:pPr>
            <a:r>
              <a:rPr lang="en-IN" dirty="0">
                <a:latin typeface="Times New Roman" panose="02020603050405020304" pitchFamily="18" charset="0"/>
                <a:cs typeface="Times New Roman" panose="02020603050405020304" pitchFamily="18" charset="0"/>
              </a:rPr>
              <a:t>Step 8 Train supervisors and managers</a:t>
            </a:r>
          </a:p>
          <a:p>
            <a:pPr lvl="1" algn="just">
              <a:lnSpc>
                <a:spcPct val="150000"/>
              </a:lnSpc>
            </a:pPr>
            <a:r>
              <a:rPr lang="en-IN" dirty="0">
                <a:latin typeface="Times New Roman" panose="02020603050405020304" pitchFamily="18" charset="0"/>
                <a:cs typeface="Times New Roman" panose="02020603050405020304" pitchFamily="18" charset="0"/>
              </a:rPr>
              <a:t>Step 9 Hold a Zero Defects' day to establish the attitude and expectation within the company. </a:t>
            </a:r>
          </a:p>
        </p:txBody>
      </p:sp>
      <p:sp>
        <p:nvSpPr>
          <p:cNvPr id="2" name="TextBox 1">
            <a:extLst>
              <a:ext uri="{FF2B5EF4-FFF2-40B4-BE49-F238E27FC236}">
                <a16:creationId xmlns:a16="http://schemas.microsoft.com/office/drawing/2014/main" id="{3EA94366-4F15-C68A-1A33-5CEA9B884B80}"/>
              </a:ext>
            </a:extLst>
          </p:cNvPr>
          <p:cNvSpPr txBox="1"/>
          <p:nvPr/>
        </p:nvSpPr>
        <p:spPr>
          <a:xfrm>
            <a:off x="5554824" y="391887"/>
            <a:ext cx="1082351" cy="400110"/>
          </a:xfrm>
          <a:prstGeom prst="rect">
            <a:avLst/>
          </a:prstGeom>
          <a:solidFill>
            <a:schemeClr val="accent2">
              <a:lumMod val="60000"/>
              <a:lumOff val="4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Cont…</a:t>
            </a:r>
            <a:endParaRPr lang="en-IN" sz="2000" b="1"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B55F2D99-1B34-F2F2-AEB8-3F48D40EE036}"/>
              </a:ext>
            </a:extLst>
          </p:cNvPr>
          <p:cNvSpPr>
            <a:spLocks noGrp="1"/>
          </p:cNvSpPr>
          <p:nvPr>
            <p:ph type="dt" sz="half" idx="10"/>
          </p:nvPr>
        </p:nvSpPr>
        <p:spPr/>
        <p:txBody>
          <a:bodyPr/>
          <a:lstStyle/>
          <a:p>
            <a:fld id="{AF945A44-0AB0-453C-9C71-78BE3C643F9D}" type="datetime1">
              <a:rPr lang="en-IN" smtClean="0"/>
              <a:t>24-02-2024</a:t>
            </a:fld>
            <a:endParaRPr lang="en-IN"/>
          </a:p>
        </p:txBody>
      </p:sp>
      <p:sp>
        <p:nvSpPr>
          <p:cNvPr id="5" name="Slide Number Placeholder 4">
            <a:extLst>
              <a:ext uri="{FF2B5EF4-FFF2-40B4-BE49-F238E27FC236}">
                <a16:creationId xmlns:a16="http://schemas.microsoft.com/office/drawing/2014/main" id="{1CEEDDB9-06CF-9538-79AD-4E11AFF8B06E}"/>
              </a:ext>
            </a:extLst>
          </p:cNvPr>
          <p:cNvSpPr>
            <a:spLocks noGrp="1"/>
          </p:cNvSpPr>
          <p:nvPr>
            <p:ph type="sldNum" sz="quarter" idx="12"/>
          </p:nvPr>
        </p:nvSpPr>
        <p:spPr/>
        <p:txBody>
          <a:bodyPr/>
          <a:lstStyle/>
          <a:p>
            <a:fld id="{EF685EEA-9B3A-4681-8E2C-58D0E7887224}" type="slidenum">
              <a:rPr lang="en-IN" smtClean="0"/>
              <a:t>38</a:t>
            </a:fld>
            <a:endParaRPr lang="en-IN"/>
          </a:p>
        </p:txBody>
      </p:sp>
    </p:spTree>
    <p:extLst>
      <p:ext uri="{BB962C8B-B14F-4D97-AF65-F5344CB8AC3E}">
        <p14:creationId xmlns:p14="http://schemas.microsoft.com/office/powerpoint/2010/main" val="2256912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AA1F99-F088-A0A5-C048-88355588EF90}"/>
              </a:ext>
            </a:extLst>
          </p:cNvPr>
          <p:cNvSpPr txBox="1"/>
          <p:nvPr/>
        </p:nvSpPr>
        <p:spPr>
          <a:xfrm>
            <a:off x="1856792" y="2042960"/>
            <a:ext cx="10879494" cy="3782061"/>
          </a:xfrm>
          <a:prstGeom prst="rect">
            <a:avLst/>
          </a:prstGeom>
          <a:noFill/>
        </p:spPr>
        <p:txBody>
          <a:bodyPr wrap="square">
            <a:spAutoFit/>
          </a:bodyPr>
          <a:lstStyle/>
          <a:p>
            <a:pPr algn="just">
              <a:lnSpc>
                <a:spcPct val="150000"/>
              </a:lnSpc>
            </a:pPr>
            <a:r>
              <a:rPr lang="en-IN" dirty="0">
                <a:latin typeface="Times New Roman" panose="02020603050405020304" pitchFamily="18" charset="0"/>
                <a:cs typeface="Times New Roman" panose="02020603050405020304" pitchFamily="18" charset="0"/>
              </a:rPr>
              <a:t>1 Quality is a company-wide process. </a:t>
            </a:r>
          </a:p>
          <a:p>
            <a:pPr algn="just">
              <a:lnSpc>
                <a:spcPct val="150000"/>
              </a:lnSpc>
            </a:pPr>
            <a:r>
              <a:rPr lang="en-IN" dirty="0">
                <a:latin typeface="Times New Roman" panose="02020603050405020304" pitchFamily="18" charset="0"/>
                <a:cs typeface="Times New Roman" panose="02020603050405020304" pitchFamily="18" charset="0"/>
              </a:rPr>
              <a:t>2 Quality is what the customer says it is</a:t>
            </a:r>
          </a:p>
          <a:p>
            <a:pPr algn="just">
              <a:lnSpc>
                <a:spcPct val="150000"/>
              </a:lnSpc>
            </a:pPr>
            <a:r>
              <a:rPr lang="en-IN" dirty="0">
                <a:latin typeface="Times New Roman" panose="02020603050405020304" pitchFamily="18" charset="0"/>
                <a:cs typeface="Times New Roman" panose="02020603050405020304" pitchFamily="18" charset="0"/>
              </a:rPr>
              <a:t>3 Quality and cost are a sum, not a difference.</a:t>
            </a:r>
          </a:p>
          <a:p>
            <a:pPr algn="just">
              <a:lnSpc>
                <a:spcPct val="150000"/>
              </a:lnSpc>
            </a:pPr>
            <a:r>
              <a:rPr lang="en-IN" dirty="0">
                <a:latin typeface="Times New Roman" panose="02020603050405020304" pitchFamily="18" charset="0"/>
                <a:cs typeface="Times New Roman" panose="02020603050405020304" pitchFamily="18" charset="0"/>
              </a:rPr>
              <a:t>4 Quality is a way of managing</a:t>
            </a:r>
          </a:p>
          <a:p>
            <a:pPr algn="just">
              <a:lnSpc>
                <a:spcPct val="150000"/>
              </a:lnSpc>
            </a:pPr>
            <a:r>
              <a:rPr lang="en-IN" dirty="0">
                <a:latin typeface="Times New Roman" panose="02020603050405020304" pitchFamily="18" charset="0"/>
                <a:cs typeface="Times New Roman" panose="02020603050405020304" pitchFamily="18" charset="0"/>
              </a:rPr>
              <a:t>5 Quality and innovation are mutually dependent</a:t>
            </a:r>
          </a:p>
          <a:p>
            <a:pPr algn="just">
              <a:lnSpc>
                <a:spcPct val="150000"/>
              </a:lnSpc>
            </a:pPr>
            <a:r>
              <a:rPr lang="en-IN" dirty="0">
                <a:latin typeface="Times New Roman" panose="02020603050405020304" pitchFamily="18" charset="0"/>
                <a:cs typeface="Times New Roman" panose="02020603050405020304" pitchFamily="18" charset="0"/>
              </a:rPr>
              <a:t>6 Quality is an ethic</a:t>
            </a:r>
          </a:p>
          <a:p>
            <a:pPr algn="just">
              <a:lnSpc>
                <a:spcPct val="150000"/>
              </a:lnSpc>
            </a:pPr>
            <a:r>
              <a:rPr lang="en-IN" dirty="0">
                <a:latin typeface="Times New Roman" panose="02020603050405020304" pitchFamily="18" charset="0"/>
                <a:cs typeface="Times New Roman" panose="02020603050405020304" pitchFamily="18" charset="0"/>
              </a:rPr>
              <a:t>7 Quality requires continuous improvement</a:t>
            </a:r>
          </a:p>
          <a:p>
            <a:pPr algn="just">
              <a:lnSpc>
                <a:spcPct val="150000"/>
              </a:lnSpc>
            </a:pPr>
            <a:r>
              <a:rPr lang="en-IN" dirty="0">
                <a:latin typeface="Times New Roman" panose="02020603050405020304" pitchFamily="18" charset="0"/>
                <a:cs typeface="Times New Roman" panose="02020603050405020304" pitchFamily="18" charset="0"/>
              </a:rPr>
              <a:t>8 Quality is the most cost-effective, least capital-intensive route to productivity</a:t>
            </a:r>
          </a:p>
          <a:p>
            <a:pPr algn="just">
              <a:lnSpc>
                <a:spcPct val="150000"/>
              </a:lnSpc>
            </a:pPr>
            <a:r>
              <a:rPr lang="en-IN" dirty="0">
                <a:latin typeface="Times New Roman" panose="02020603050405020304" pitchFamily="18" charset="0"/>
                <a:cs typeface="Times New Roman" panose="02020603050405020304" pitchFamily="18" charset="0"/>
              </a:rPr>
              <a:t> 9 Quality is implemented with a total system connected with customers and suppliers.</a:t>
            </a:r>
          </a:p>
        </p:txBody>
      </p:sp>
      <p:sp>
        <p:nvSpPr>
          <p:cNvPr id="4" name="TextBox 3">
            <a:extLst>
              <a:ext uri="{FF2B5EF4-FFF2-40B4-BE49-F238E27FC236}">
                <a16:creationId xmlns:a16="http://schemas.microsoft.com/office/drawing/2014/main" id="{64B81E5F-D4F8-7505-23EB-B9B496EC455C}"/>
              </a:ext>
            </a:extLst>
          </p:cNvPr>
          <p:cNvSpPr txBox="1"/>
          <p:nvPr/>
        </p:nvSpPr>
        <p:spPr>
          <a:xfrm>
            <a:off x="3048778" y="1032979"/>
            <a:ext cx="6097554" cy="400110"/>
          </a:xfrm>
          <a:prstGeom prst="rect">
            <a:avLst/>
          </a:prstGeom>
          <a:solidFill>
            <a:schemeClr val="accent6">
              <a:lumMod val="20000"/>
              <a:lumOff val="80000"/>
            </a:schemeClr>
          </a:solidFill>
        </p:spPr>
        <p:txBody>
          <a:bodyPr wrap="square">
            <a:spAutoFit/>
          </a:bodyPr>
          <a:lstStyle/>
          <a:p>
            <a:r>
              <a:rPr lang="en-IN" sz="2000" b="1" dirty="0">
                <a:latin typeface="Times New Roman" panose="02020603050405020304" pitchFamily="18" charset="0"/>
                <a:cs typeface="Times New Roman" panose="02020603050405020304" pitchFamily="18" charset="0"/>
              </a:rPr>
              <a:t>Feigenbaum's benchmarks for total quality success </a:t>
            </a:r>
          </a:p>
        </p:txBody>
      </p:sp>
      <p:sp>
        <p:nvSpPr>
          <p:cNvPr id="2" name="Date Placeholder 1">
            <a:extLst>
              <a:ext uri="{FF2B5EF4-FFF2-40B4-BE49-F238E27FC236}">
                <a16:creationId xmlns:a16="http://schemas.microsoft.com/office/drawing/2014/main" id="{9DE729C6-8048-85FA-3055-F55FB3DB5182}"/>
              </a:ext>
            </a:extLst>
          </p:cNvPr>
          <p:cNvSpPr>
            <a:spLocks noGrp="1"/>
          </p:cNvSpPr>
          <p:nvPr>
            <p:ph type="dt" sz="half" idx="10"/>
          </p:nvPr>
        </p:nvSpPr>
        <p:spPr/>
        <p:txBody>
          <a:bodyPr/>
          <a:lstStyle/>
          <a:p>
            <a:fld id="{35198286-DAC5-4291-A83F-D57264BC017B}" type="datetime1">
              <a:rPr lang="en-IN" smtClean="0"/>
              <a:t>24-02-2024</a:t>
            </a:fld>
            <a:endParaRPr lang="en-IN"/>
          </a:p>
        </p:txBody>
      </p:sp>
      <p:sp>
        <p:nvSpPr>
          <p:cNvPr id="5" name="Slide Number Placeholder 4">
            <a:extLst>
              <a:ext uri="{FF2B5EF4-FFF2-40B4-BE49-F238E27FC236}">
                <a16:creationId xmlns:a16="http://schemas.microsoft.com/office/drawing/2014/main" id="{B51C197A-169A-DF98-86FA-7956F2EFF8DE}"/>
              </a:ext>
            </a:extLst>
          </p:cNvPr>
          <p:cNvSpPr>
            <a:spLocks noGrp="1"/>
          </p:cNvSpPr>
          <p:nvPr>
            <p:ph type="sldNum" sz="quarter" idx="12"/>
          </p:nvPr>
        </p:nvSpPr>
        <p:spPr/>
        <p:txBody>
          <a:bodyPr/>
          <a:lstStyle/>
          <a:p>
            <a:fld id="{EF685EEA-9B3A-4681-8E2C-58D0E7887224}" type="slidenum">
              <a:rPr lang="en-IN" smtClean="0"/>
              <a:t>39</a:t>
            </a:fld>
            <a:endParaRPr lang="en-IN"/>
          </a:p>
        </p:txBody>
      </p:sp>
      <p:pic>
        <p:nvPicPr>
          <p:cNvPr id="7" name="Picture 6">
            <a:extLst>
              <a:ext uri="{FF2B5EF4-FFF2-40B4-BE49-F238E27FC236}">
                <a16:creationId xmlns:a16="http://schemas.microsoft.com/office/drawing/2014/main" id="{AC00CCCA-1D56-2241-AD40-086EE5EDC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921" y="167890"/>
            <a:ext cx="1749879" cy="2130288"/>
          </a:xfrm>
          <a:prstGeom prst="rect">
            <a:avLst/>
          </a:prstGeom>
        </p:spPr>
      </p:pic>
    </p:spTree>
    <p:extLst>
      <p:ext uri="{BB962C8B-B14F-4D97-AF65-F5344CB8AC3E}">
        <p14:creationId xmlns:p14="http://schemas.microsoft.com/office/powerpoint/2010/main" val="2991789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212D11-345E-D7A6-3525-A06788EE8C43}"/>
              </a:ext>
            </a:extLst>
          </p:cNvPr>
          <p:cNvSpPr txBox="1"/>
          <p:nvPr/>
        </p:nvSpPr>
        <p:spPr>
          <a:xfrm>
            <a:off x="905436" y="2289936"/>
            <a:ext cx="10748498" cy="3366563"/>
          </a:xfrm>
          <a:prstGeom prst="rect">
            <a:avLst/>
          </a:prstGeom>
          <a:noFill/>
          <a:ln>
            <a:solidFill>
              <a:schemeClr val="accent1"/>
            </a:solidFill>
          </a:ln>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Concepts developed in Japan beginning in the late 1940's and 1950's, pioneered there by W. Edwards Deming, Armand V. Feigenbaum and Joseph M. Juran, jointly developed the concept of TQM. </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evolution of TQM happened in a few stages easily identified as </a:t>
            </a:r>
            <a:r>
              <a:rPr lang="en-IN" dirty="0">
                <a:solidFill>
                  <a:srgbClr val="FF0000"/>
                </a:solidFill>
                <a:latin typeface="Times New Roman" panose="02020603050405020304" pitchFamily="18" charset="0"/>
                <a:cs typeface="Times New Roman" panose="02020603050405020304" pitchFamily="18" charset="0"/>
              </a:rPr>
              <a:t>Inspection, Quality Control, Quality Assurance</a:t>
            </a:r>
            <a:r>
              <a:rPr lang="en-IN" dirty="0">
                <a:latin typeface="Times New Roman" panose="02020603050405020304" pitchFamily="18" charset="0"/>
                <a:cs typeface="Times New Roman" panose="02020603050405020304" pitchFamily="18" charset="0"/>
              </a:rPr>
              <a:t> and now </a:t>
            </a:r>
            <a:r>
              <a:rPr lang="en-IN" b="1" dirty="0">
                <a:latin typeface="Times New Roman" panose="02020603050405020304" pitchFamily="18" charset="0"/>
                <a:cs typeface="Times New Roman" panose="02020603050405020304" pitchFamily="18" charset="0"/>
              </a:rPr>
              <a:t>Total Quality Management.</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Initially, TQM was originated in the </a:t>
            </a:r>
            <a:r>
              <a:rPr lang="en-IN" dirty="0">
                <a:highlight>
                  <a:srgbClr val="00FFFF"/>
                </a:highlight>
                <a:latin typeface="Times New Roman" panose="02020603050405020304" pitchFamily="18" charset="0"/>
                <a:cs typeface="Times New Roman" panose="02020603050405020304" pitchFamily="18" charset="0"/>
              </a:rPr>
              <a:t>manufacturing sector </a:t>
            </a:r>
            <a:r>
              <a:rPr lang="en-IN" dirty="0">
                <a:latin typeface="Times New Roman" panose="02020603050405020304" pitchFamily="18" charset="0"/>
                <a:cs typeface="Times New Roman" panose="02020603050405020304" pitchFamily="18" charset="0"/>
              </a:rPr>
              <a:t>but it could be applied to all organizations. </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TQM is a management approach for an organization, depending upon the participation of all its members (including its employees) and aiming for a long-term success of work culture, services, systems, processes and so on to ensure a continuing through customer satisfaction.</a:t>
            </a:r>
          </a:p>
        </p:txBody>
      </p:sp>
      <p:sp>
        <p:nvSpPr>
          <p:cNvPr id="5" name="TextBox 4">
            <a:extLst>
              <a:ext uri="{FF2B5EF4-FFF2-40B4-BE49-F238E27FC236}">
                <a16:creationId xmlns:a16="http://schemas.microsoft.com/office/drawing/2014/main" id="{65008486-9BCA-AC0E-E967-14D4F6C0B4F8}"/>
              </a:ext>
            </a:extLst>
          </p:cNvPr>
          <p:cNvSpPr txBox="1"/>
          <p:nvPr/>
        </p:nvSpPr>
        <p:spPr>
          <a:xfrm>
            <a:off x="4439039" y="1001446"/>
            <a:ext cx="2381639" cy="400110"/>
          </a:xfrm>
          <a:prstGeom prst="rect">
            <a:avLst/>
          </a:prstGeom>
          <a:solidFill>
            <a:schemeClr val="accent5">
              <a:lumMod val="40000"/>
              <a:lumOff val="6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BACKGROUND</a:t>
            </a:r>
          </a:p>
        </p:txBody>
      </p:sp>
      <p:pic>
        <p:nvPicPr>
          <p:cNvPr id="7" name="Picture 6">
            <a:extLst>
              <a:ext uri="{FF2B5EF4-FFF2-40B4-BE49-F238E27FC236}">
                <a16:creationId xmlns:a16="http://schemas.microsoft.com/office/drawing/2014/main" id="{31B9C5EB-3DD8-29D3-5377-1CD072BFE40B}"/>
              </a:ext>
            </a:extLst>
          </p:cNvPr>
          <p:cNvPicPr>
            <a:picLocks noChangeAspect="1"/>
          </p:cNvPicPr>
          <p:nvPr/>
        </p:nvPicPr>
        <p:blipFill rotWithShape="1">
          <a:blip r:embed="rId2">
            <a:extLst>
              <a:ext uri="{28A0092B-C50C-407E-A947-70E740481C1C}">
                <a14:useLocalDpi xmlns:a14="http://schemas.microsoft.com/office/drawing/2010/main" val="0"/>
              </a:ext>
            </a:extLst>
          </a:blip>
          <a:srcRect l="12009" r="9106" b="9367"/>
          <a:stretch/>
        </p:blipFill>
        <p:spPr>
          <a:xfrm>
            <a:off x="7483149" y="437566"/>
            <a:ext cx="1180236" cy="1449870"/>
          </a:xfrm>
          <a:prstGeom prst="rect">
            <a:avLst/>
          </a:prstGeom>
        </p:spPr>
      </p:pic>
      <p:sp>
        <p:nvSpPr>
          <p:cNvPr id="2" name="Date Placeholder 1">
            <a:extLst>
              <a:ext uri="{FF2B5EF4-FFF2-40B4-BE49-F238E27FC236}">
                <a16:creationId xmlns:a16="http://schemas.microsoft.com/office/drawing/2014/main" id="{8D675F3C-A573-8403-F45C-6CA9A25B0BCA}"/>
              </a:ext>
            </a:extLst>
          </p:cNvPr>
          <p:cNvSpPr>
            <a:spLocks noGrp="1"/>
          </p:cNvSpPr>
          <p:nvPr>
            <p:ph type="dt" sz="half" idx="10"/>
          </p:nvPr>
        </p:nvSpPr>
        <p:spPr/>
        <p:txBody>
          <a:bodyPr/>
          <a:lstStyle/>
          <a:p>
            <a:fld id="{BBAF66F1-AA04-407B-99A2-ABE6C2332ED5}" type="datetime1">
              <a:rPr lang="en-IN" smtClean="0"/>
              <a:t>24-02-2024</a:t>
            </a:fld>
            <a:endParaRPr lang="en-IN"/>
          </a:p>
        </p:txBody>
      </p:sp>
      <p:sp>
        <p:nvSpPr>
          <p:cNvPr id="4" name="Slide Number Placeholder 3">
            <a:extLst>
              <a:ext uri="{FF2B5EF4-FFF2-40B4-BE49-F238E27FC236}">
                <a16:creationId xmlns:a16="http://schemas.microsoft.com/office/drawing/2014/main" id="{ED24A78F-382A-9CC5-0C22-8EEFE8477E15}"/>
              </a:ext>
            </a:extLst>
          </p:cNvPr>
          <p:cNvSpPr>
            <a:spLocks noGrp="1"/>
          </p:cNvSpPr>
          <p:nvPr>
            <p:ph type="sldNum" sz="quarter" idx="12"/>
          </p:nvPr>
        </p:nvSpPr>
        <p:spPr/>
        <p:txBody>
          <a:bodyPr/>
          <a:lstStyle/>
          <a:p>
            <a:fld id="{EF685EEA-9B3A-4681-8E2C-58D0E7887224}" type="slidenum">
              <a:rPr lang="en-IN" smtClean="0"/>
              <a:t>4</a:t>
            </a:fld>
            <a:endParaRPr lang="en-IN"/>
          </a:p>
        </p:txBody>
      </p:sp>
    </p:spTree>
    <p:extLst>
      <p:ext uri="{BB962C8B-B14F-4D97-AF65-F5344CB8AC3E}">
        <p14:creationId xmlns:p14="http://schemas.microsoft.com/office/powerpoint/2010/main" val="3611869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F5076A-D6E1-5D39-36B0-F14F389D5BE3}"/>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D87801FF-F513-EF6D-EA1B-F5FAB3A7DB89}"/>
              </a:ext>
            </a:extLst>
          </p:cNvPr>
          <p:cNvSpPr>
            <a:spLocks noGrp="1"/>
          </p:cNvSpPr>
          <p:nvPr>
            <p:ph type="sldNum" sz="quarter" idx="12"/>
          </p:nvPr>
        </p:nvSpPr>
        <p:spPr/>
        <p:txBody>
          <a:bodyPr/>
          <a:lstStyle/>
          <a:p>
            <a:fld id="{EF685EEA-9B3A-4681-8E2C-58D0E7887224}" type="slidenum">
              <a:rPr lang="en-IN" smtClean="0"/>
              <a:t>40</a:t>
            </a:fld>
            <a:endParaRPr lang="en-IN"/>
          </a:p>
        </p:txBody>
      </p:sp>
      <p:sp>
        <p:nvSpPr>
          <p:cNvPr id="5" name="TextBox 4">
            <a:extLst>
              <a:ext uri="{FF2B5EF4-FFF2-40B4-BE49-F238E27FC236}">
                <a16:creationId xmlns:a16="http://schemas.microsoft.com/office/drawing/2014/main" id="{44A1D277-56C0-E12D-FBE4-66EF9314E4E1}"/>
              </a:ext>
            </a:extLst>
          </p:cNvPr>
          <p:cNvSpPr txBox="1"/>
          <p:nvPr/>
        </p:nvSpPr>
        <p:spPr>
          <a:xfrm>
            <a:off x="773204" y="2165046"/>
            <a:ext cx="10683689" cy="3366563"/>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Kaoru Ishikawa is best known for the </a:t>
            </a:r>
            <a:r>
              <a:rPr lang="en-IN" dirty="0">
                <a:solidFill>
                  <a:srgbClr val="FF0000"/>
                </a:solidFill>
                <a:latin typeface="Times New Roman" panose="02020603050405020304" pitchFamily="18" charset="0"/>
                <a:cs typeface="Times New Roman" panose="02020603050405020304" pitchFamily="18" charset="0"/>
              </a:rPr>
              <a:t>development of quality tools </a:t>
            </a:r>
            <a:r>
              <a:rPr lang="en-IN" dirty="0">
                <a:latin typeface="Times New Roman" panose="02020603050405020304" pitchFamily="18" charset="0"/>
                <a:cs typeface="Times New Roman" panose="02020603050405020304" pitchFamily="18" charset="0"/>
              </a:rPr>
              <a:t>called </a:t>
            </a:r>
            <a:r>
              <a:rPr lang="en-IN" b="1" dirty="0">
                <a:solidFill>
                  <a:srgbClr val="FF0000"/>
                </a:solidFill>
                <a:latin typeface="Times New Roman" panose="02020603050405020304" pitchFamily="18" charset="0"/>
                <a:cs typeface="Times New Roman" panose="02020603050405020304" pitchFamily="18" charset="0"/>
              </a:rPr>
              <a:t>cause-and-effect diagrams, </a:t>
            </a:r>
            <a:r>
              <a:rPr lang="en-IN" dirty="0">
                <a:latin typeface="Times New Roman" panose="02020603050405020304" pitchFamily="18" charset="0"/>
                <a:cs typeface="Times New Roman" panose="02020603050405020304" pitchFamily="18" charset="0"/>
              </a:rPr>
              <a:t>also called </a:t>
            </a:r>
            <a:r>
              <a:rPr lang="en-IN" b="1" dirty="0">
                <a:latin typeface="Times New Roman" panose="02020603050405020304" pitchFamily="18" charset="0"/>
                <a:cs typeface="Times New Roman" panose="02020603050405020304" pitchFamily="18" charset="0"/>
              </a:rPr>
              <a:t>fishbone or Ishikawa diagrams.</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He was first to stress the importance of </a:t>
            </a:r>
            <a:r>
              <a:rPr lang="en-IN" b="1" dirty="0">
                <a:latin typeface="Times New Roman" panose="02020603050405020304" pitchFamily="18" charset="0"/>
                <a:cs typeface="Times New Roman" panose="02020603050405020304" pitchFamily="18" charset="0"/>
              </a:rPr>
              <a:t>total company quality control, </a:t>
            </a:r>
            <a:r>
              <a:rPr lang="en-IN" dirty="0">
                <a:latin typeface="Times New Roman" panose="02020603050405020304" pitchFamily="18" charset="0"/>
                <a:cs typeface="Times New Roman" panose="02020603050405020304" pitchFamily="18" charset="0"/>
              </a:rPr>
              <a:t>rather than just focusing on products and services.</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Dr. Ishikawa believed that everyone in the company needed to be united with a shared vision and a common goal.</a:t>
            </a:r>
          </a:p>
          <a:p>
            <a:pPr marL="285750" indent="-285750" algn="just">
              <a:lnSpc>
                <a:spcPct val="150000"/>
              </a:lnSpc>
              <a:buFont typeface="Wingdings" panose="05000000000000000000" pitchFamily="2" charset="2"/>
              <a:buChar char="ü"/>
            </a:pPr>
            <a:r>
              <a:rPr lang="en-IN" dirty="0">
                <a:latin typeface="Times New Roman" panose="02020603050405020304" pitchFamily="18" charset="0"/>
                <a:cs typeface="Times New Roman" panose="02020603050405020304" pitchFamily="18" charset="0"/>
              </a:rPr>
              <a:t>He stressed that quality initiatives should be pursued at every level of the organization and that all employees should be involved.</a:t>
            </a:r>
          </a:p>
        </p:txBody>
      </p:sp>
      <p:sp>
        <p:nvSpPr>
          <p:cNvPr id="7" name="TextBox 6">
            <a:extLst>
              <a:ext uri="{FF2B5EF4-FFF2-40B4-BE49-F238E27FC236}">
                <a16:creationId xmlns:a16="http://schemas.microsoft.com/office/drawing/2014/main" id="{12E03C7E-ABDF-E0B1-E4EB-B3FA31CF96A5}"/>
              </a:ext>
            </a:extLst>
          </p:cNvPr>
          <p:cNvSpPr txBox="1"/>
          <p:nvPr/>
        </p:nvSpPr>
        <p:spPr>
          <a:xfrm>
            <a:off x="4796117" y="672664"/>
            <a:ext cx="2599765" cy="400110"/>
          </a:xfrm>
          <a:prstGeom prst="rect">
            <a:avLst/>
          </a:prstGeom>
          <a:solidFill>
            <a:schemeClr val="bg1">
              <a:lumMod val="95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KAORU ISHIKAWA </a:t>
            </a:r>
          </a:p>
        </p:txBody>
      </p:sp>
      <p:pic>
        <p:nvPicPr>
          <p:cNvPr id="9" name="Picture 8">
            <a:extLst>
              <a:ext uri="{FF2B5EF4-FFF2-40B4-BE49-F238E27FC236}">
                <a16:creationId xmlns:a16="http://schemas.microsoft.com/office/drawing/2014/main" id="{5762495A-D4FF-17B6-E860-4126704A6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7883" y="68727"/>
            <a:ext cx="1661076" cy="1661076"/>
          </a:xfrm>
          <a:prstGeom prst="rect">
            <a:avLst/>
          </a:prstGeom>
        </p:spPr>
      </p:pic>
    </p:spTree>
    <p:extLst>
      <p:ext uri="{BB962C8B-B14F-4D97-AF65-F5344CB8AC3E}">
        <p14:creationId xmlns:p14="http://schemas.microsoft.com/office/powerpoint/2010/main" val="2334559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7AACCA-6E13-4D80-D96D-5C216AFDB027}"/>
              </a:ext>
            </a:extLst>
          </p:cNvPr>
          <p:cNvSpPr txBox="1"/>
          <p:nvPr/>
        </p:nvSpPr>
        <p:spPr>
          <a:xfrm>
            <a:off x="726141" y="1154020"/>
            <a:ext cx="10965115" cy="5859553"/>
          </a:xfrm>
          <a:prstGeom prst="rect">
            <a:avLst/>
          </a:prstGeom>
          <a:noFill/>
        </p:spPr>
        <p:txBody>
          <a:bodyPr wrap="square">
            <a:spAutoFit/>
          </a:bodyPr>
          <a:lstStyle/>
          <a:p>
            <a:pPr algn="just">
              <a:lnSpc>
                <a:spcPct val="150000"/>
              </a:lnSpc>
            </a:pPr>
            <a:r>
              <a:rPr lang="en-IN" dirty="0">
                <a:latin typeface="Times New Roman" panose="02020603050405020304" pitchFamily="18" charset="0"/>
                <a:cs typeface="Times New Roman" panose="02020603050405020304" pitchFamily="18" charset="0"/>
              </a:rPr>
              <a:t>He is a </a:t>
            </a:r>
            <a:r>
              <a:rPr lang="en-IN" b="1" i="1" dirty="0">
                <a:latin typeface="Times New Roman" panose="02020603050405020304" pitchFamily="18" charset="0"/>
                <a:cs typeface="Times New Roman" panose="02020603050405020304" pitchFamily="18" charset="0"/>
              </a:rPr>
              <a:t>"Father of Quality Circles'</a:t>
            </a:r>
            <a:r>
              <a:rPr lang="en-IN" b="1"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and as a founder of the Japanese quality movement.</a:t>
            </a:r>
          </a:p>
          <a:p>
            <a:pPr algn="just">
              <a:lnSpc>
                <a:spcPct val="150000"/>
              </a:lnSpc>
            </a:pPr>
            <a:r>
              <a:rPr lang="en-IN" b="1" dirty="0">
                <a:latin typeface="Times New Roman" panose="02020603050405020304" pitchFamily="18" charset="0"/>
                <a:cs typeface="Times New Roman" panose="02020603050405020304" pitchFamily="18" charset="0"/>
              </a:rPr>
              <a:t> His approaches include:-</a:t>
            </a:r>
          </a:p>
          <a:p>
            <a:pPr marL="342900" indent="-342900" algn="just">
              <a:lnSpc>
                <a:spcPct val="150000"/>
              </a:lnSpc>
              <a:buAutoNum type="arabicPeriod"/>
            </a:pPr>
            <a:r>
              <a:rPr lang="en-IN" dirty="0">
                <a:latin typeface="Times New Roman" panose="02020603050405020304" pitchFamily="18" charset="0"/>
                <a:cs typeface="Times New Roman" panose="02020603050405020304" pitchFamily="18" charset="0"/>
              </a:rPr>
              <a:t>An atmosphere where employees are continuously looking to resolve problems; </a:t>
            </a:r>
          </a:p>
          <a:p>
            <a:pPr marL="342900" indent="-342900" algn="just">
              <a:lnSpc>
                <a:spcPct val="150000"/>
              </a:lnSpc>
              <a:buAutoNum type="arabicPeriod"/>
            </a:pPr>
            <a:r>
              <a:rPr lang="en-IN" dirty="0">
                <a:latin typeface="Times New Roman" panose="02020603050405020304" pitchFamily="18" charset="0"/>
                <a:cs typeface="Times New Roman" panose="02020603050405020304" pitchFamily="18" charset="0"/>
              </a:rPr>
              <a:t>Greater commercial awareness;</a:t>
            </a:r>
          </a:p>
          <a:p>
            <a:pPr marL="342900" indent="-342900" algn="just">
              <a:lnSpc>
                <a:spcPct val="150000"/>
              </a:lnSpc>
              <a:buAutoNum type="arabicPeriod"/>
            </a:pPr>
            <a:r>
              <a:rPr lang="en-IN" dirty="0">
                <a:latin typeface="Times New Roman" panose="02020603050405020304" pitchFamily="18" charset="0"/>
                <a:cs typeface="Times New Roman" panose="02020603050405020304" pitchFamily="18" charset="0"/>
              </a:rPr>
              <a:t>Change of shop floor attitude in aiming for ever increasing goals.</a:t>
            </a:r>
          </a:p>
          <a:p>
            <a:pPr algn="just">
              <a:lnSpc>
                <a:spcPct val="150000"/>
              </a:lnSpc>
            </a:pPr>
            <a:r>
              <a:rPr lang="en-IN" b="1" dirty="0">
                <a:latin typeface="Times New Roman" panose="02020603050405020304" pitchFamily="18" charset="0"/>
                <a:cs typeface="Times New Roman" panose="02020603050405020304" pitchFamily="18" charset="0"/>
              </a:rPr>
              <a:t>Methods: </a:t>
            </a:r>
            <a:r>
              <a:rPr lang="en-IN" dirty="0">
                <a:latin typeface="Times New Roman" panose="02020603050405020304" pitchFamily="18" charset="0"/>
                <a:cs typeface="Times New Roman" panose="02020603050405020304" pitchFamily="18" charset="0"/>
              </a:rPr>
              <a:t>Quality circle is a voluntary group of employees who work on similar tasks or share an area of responsibility. </a:t>
            </a:r>
          </a:p>
          <a:p>
            <a:pPr algn="just">
              <a:lnSpc>
                <a:spcPct val="150000"/>
              </a:lnSpc>
            </a:pPr>
            <a:r>
              <a:rPr lang="en-IN" dirty="0">
                <a:latin typeface="Times New Roman" panose="02020603050405020304" pitchFamily="18" charset="0"/>
                <a:cs typeface="Times New Roman" panose="02020603050405020304" pitchFamily="18" charset="0"/>
              </a:rPr>
              <a:t>The team operates on the principle that employee participation in decision-making and problem solving improves the quality of work</a:t>
            </a:r>
          </a:p>
          <a:p>
            <a:pPr marL="342900" indent="-342900" algn="just">
              <a:lnSpc>
                <a:spcPct val="150000"/>
              </a:lnSpc>
              <a:buAutoNum type="arabicParenR"/>
            </a:pPr>
            <a:r>
              <a:rPr lang="en-IN" dirty="0">
                <a:latin typeface="Times New Roman" panose="02020603050405020304" pitchFamily="18" charset="0"/>
                <a:cs typeface="Times New Roman" panose="02020603050405020304" pitchFamily="18" charset="0"/>
              </a:rPr>
              <a:t>The number of members range from 3-12 people</a:t>
            </a:r>
          </a:p>
          <a:p>
            <a:pPr marL="342900" indent="-342900" algn="just">
              <a:lnSpc>
                <a:spcPct val="150000"/>
              </a:lnSpc>
              <a:buAutoNum type="arabicParenR"/>
            </a:pPr>
            <a:r>
              <a:rPr lang="en-IN" dirty="0">
                <a:latin typeface="Times New Roman" panose="02020603050405020304" pitchFamily="18" charset="0"/>
                <a:cs typeface="Times New Roman" panose="02020603050405020304" pitchFamily="18" charset="0"/>
              </a:rPr>
              <a:t>The focus is on specific issues to resolve problems.</a:t>
            </a:r>
          </a:p>
          <a:p>
            <a:pPr marL="342900" indent="-342900" algn="just">
              <a:lnSpc>
                <a:spcPct val="150000"/>
              </a:lnSpc>
              <a:buAutoNum type="arabicParenR"/>
            </a:pPr>
            <a:r>
              <a:rPr lang="en-IN" dirty="0">
                <a:latin typeface="Times New Roman" panose="02020603050405020304" pitchFamily="18" charset="0"/>
                <a:cs typeface="Times New Roman" panose="02020603050405020304" pitchFamily="18" charset="0"/>
              </a:rPr>
              <a:t>The team generally meets once a week to analyse work related problems and proposes solutions to Management and where possible implements those solutions.</a:t>
            </a:r>
          </a:p>
          <a:p>
            <a:pPr algn="just">
              <a:lnSpc>
                <a:spcPct val="150000"/>
              </a:lnSpc>
            </a:pPr>
            <a:r>
              <a:rPr lang="en-IN" dirty="0">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E4403B4F-DB7B-2D4F-E0FE-AC3E31DD2FA8}"/>
              </a:ext>
            </a:extLst>
          </p:cNvPr>
          <p:cNvSpPr txBox="1"/>
          <p:nvPr/>
        </p:nvSpPr>
        <p:spPr>
          <a:xfrm>
            <a:off x="4317741" y="627097"/>
            <a:ext cx="2661557" cy="400110"/>
          </a:xfrm>
          <a:prstGeom prst="rect">
            <a:avLst/>
          </a:prstGeom>
          <a:solidFill>
            <a:schemeClr val="accent4">
              <a:lumMod val="20000"/>
              <a:lumOff val="8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KAORO ISHIKAWA </a:t>
            </a:r>
          </a:p>
        </p:txBody>
      </p:sp>
      <p:sp>
        <p:nvSpPr>
          <p:cNvPr id="2" name="Date Placeholder 1">
            <a:extLst>
              <a:ext uri="{FF2B5EF4-FFF2-40B4-BE49-F238E27FC236}">
                <a16:creationId xmlns:a16="http://schemas.microsoft.com/office/drawing/2014/main" id="{7BD5482A-4DF4-7718-6F6E-7CDD1F406387}"/>
              </a:ext>
            </a:extLst>
          </p:cNvPr>
          <p:cNvSpPr>
            <a:spLocks noGrp="1"/>
          </p:cNvSpPr>
          <p:nvPr>
            <p:ph type="dt" sz="half" idx="10"/>
          </p:nvPr>
        </p:nvSpPr>
        <p:spPr>
          <a:xfrm>
            <a:off x="246529" y="6492875"/>
            <a:ext cx="2743200" cy="365125"/>
          </a:xfrm>
        </p:spPr>
        <p:txBody>
          <a:bodyPr/>
          <a:lstStyle/>
          <a:p>
            <a:fld id="{C24475D9-7F60-4B09-99D5-2EB1C3BDA241}" type="datetime1">
              <a:rPr lang="en-IN" smtClean="0"/>
              <a:t>24-02-2024</a:t>
            </a:fld>
            <a:endParaRPr lang="en-IN" dirty="0"/>
          </a:p>
        </p:txBody>
      </p:sp>
      <p:sp>
        <p:nvSpPr>
          <p:cNvPr id="5" name="Slide Number Placeholder 4">
            <a:extLst>
              <a:ext uri="{FF2B5EF4-FFF2-40B4-BE49-F238E27FC236}">
                <a16:creationId xmlns:a16="http://schemas.microsoft.com/office/drawing/2014/main" id="{4FF59876-F737-1DCD-4656-DA1CDAB1C703}"/>
              </a:ext>
            </a:extLst>
          </p:cNvPr>
          <p:cNvSpPr>
            <a:spLocks noGrp="1"/>
          </p:cNvSpPr>
          <p:nvPr>
            <p:ph type="sldNum" sz="quarter" idx="12"/>
          </p:nvPr>
        </p:nvSpPr>
        <p:spPr/>
        <p:txBody>
          <a:bodyPr/>
          <a:lstStyle/>
          <a:p>
            <a:fld id="{EF685EEA-9B3A-4681-8E2C-58D0E7887224}" type="slidenum">
              <a:rPr lang="en-IN" smtClean="0"/>
              <a:t>41</a:t>
            </a:fld>
            <a:endParaRPr lang="en-IN"/>
          </a:p>
        </p:txBody>
      </p:sp>
    </p:spTree>
    <p:extLst>
      <p:ext uri="{BB962C8B-B14F-4D97-AF65-F5344CB8AC3E}">
        <p14:creationId xmlns:p14="http://schemas.microsoft.com/office/powerpoint/2010/main" val="829027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467F3A-C557-BB22-860E-5C44C804B8F0}"/>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B4708DD7-299F-C613-7E55-90423EF92F68}"/>
              </a:ext>
            </a:extLst>
          </p:cNvPr>
          <p:cNvSpPr>
            <a:spLocks noGrp="1"/>
          </p:cNvSpPr>
          <p:nvPr>
            <p:ph type="sldNum" sz="quarter" idx="12"/>
          </p:nvPr>
        </p:nvSpPr>
        <p:spPr/>
        <p:txBody>
          <a:bodyPr/>
          <a:lstStyle/>
          <a:p>
            <a:fld id="{EF685EEA-9B3A-4681-8E2C-58D0E7887224}" type="slidenum">
              <a:rPr lang="en-IN" smtClean="0"/>
              <a:t>42</a:t>
            </a:fld>
            <a:endParaRPr lang="en-IN"/>
          </a:p>
        </p:txBody>
      </p:sp>
      <p:pic>
        <p:nvPicPr>
          <p:cNvPr id="5" name="Picture 4">
            <a:extLst>
              <a:ext uri="{FF2B5EF4-FFF2-40B4-BE49-F238E27FC236}">
                <a16:creationId xmlns:a16="http://schemas.microsoft.com/office/drawing/2014/main" id="{9C1A75BC-DF51-0EAD-D214-F8202D5E2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18" y="327679"/>
            <a:ext cx="10758829" cy="5894241"/>
          </a:xfrm>
          <a:prstGeom prst="rect">
            <a:avLst/>
          </a:prstGeom>
        </p:spPr>
      </p:pic>
      <p:sp>
        <p:nvSpPr>
          <p:cNvPr id="7" name="TextBox 6">
            <a:extLst>
              <a:ext uri="{FF2B5EF4-FFF2-40B4-BE49-F238E27FC236}">
                <a16:creationId xmlns:a16="http://schemas.microsoft.com/office/drawing/2014/main" id="{8CA8A204-992E-82ED-4875-A7DAFD96088A}"/>
              </a:ext>
            </a:extLst>
          </p:cNvPr>
          <p:cNvSpPr txBox="1"/>
          <p:nvPr/>
        </p:nvSpPr>
        <p:spPr>
          <a:xfrm>
            <a:off x="3911443" y="6072247"/>
            <a:ext cx="4612341" cy="458074"/>
          </a:xfrm>
          <a:prstGeom prst="rect">
            <a:avLst/>
          </a:prstGeom>
          <a:noFill/>
        </p:spPr>
        <p:txBody>
          <a:bodyPr wrap="square">
            <a:spAutoFit/>
          </a:bodyPr>
          <a:lstStyle/>
          <a:p>
            <a:pPr algn="just">
              <a:lnSpc>
                <a:spcPct val="150000"/>
              </a:lnSpc>
            </a:pPr>
            <a:r>
              <a:rPr lang="en-IN" b="1" dirty="0">
                <a:latin typeface="Times New Roman" panose="02020603050405020304" pitchFamily="18" charset="0"/>
                <a:cs typeface="Times New Roman" panose="02020603050405020304" pitchFamily="18" charset="0"/>
              </a:rPr>
              <a:t>Fig. Fishbone or Ishikawa diagrams.</a:t>
            </a:r>
          </a:p>
        </p:txBody>
      </p:sp>
    </p:spTree>
    <p:extLst>
      <p:ext uri="{BB962C8B-B14F-4D97-AF65-F5344CB8AC3E}">
        <p14:creationId xmlns:p14="http://schemas.microsoft.com/office/powerpoint/2010/main" val="3782454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FEBF67-0E7A-C8C7-E6B2-EB05ABCD5172}"/>
              </a:ext>
            </a:extLst>
          </p:cNvPr>
          <p:cNvSpPr txBox="1"/>
          <p:nvPr/>
        </p:nvSpPr>
        <p:spPr>
          <a:xfrm>
            <a:off x="3536301" y="2803448"/>
            <a:ext cx="6997959" cy="923330"/>
          </a:xfrm>
          <a:prstGeom prst="rect">
            <a:avLst/>
          </a:prstGeom>
          <a:noFill/>
        </p:spPr>
        <p:txBody>
          <a:bodyPr wrap="square" rtlCol="0">
            <a:spAutoFit/>
          </a:bodyPr>
          <a:lstStyle/>
          <a:p>
            <a:r>
              <a:rPr lang="en-US" sz="5400" dirty="0">
                <a:latin typeface="Algerian" panose="04020705040A02060702" pitchFamily="82" charset="0"/>
              </a:rPr>
              <a:t>Thank You…</a:t>
            </a:r>
            <a:endParaRPr lang="en-IN" sz="5400" dirty="0">
              <a:latin typeface="Algerian" panose="04020705040A02060702" pitchFamily="82" charset="0"/>
            </a:endParaRPr>
          </a:p>
        </p:txBody>
      </p:sp>
      <p:sp>
        <p:nvSpPr>
          <p:cNvPr id="3" name="Date Placeholder 2">
            <a:extLst>
              <a:ext uri="{FF2B5EF4-FFF2-40B4-BE49-F238E27FC236}">
                <a16:creationId xmlns:a16="http://schemas.microsoft.com/office/drawing/2014/main" id="{A33A8276-183B-AA1E-3265-059E5078EA5A}"/>
              </a:ext>
            </a:extLst>
          </p:cNvPr>
          <p:cNvSpPr>
            <a:spLocks noGrp="1"/>
          </p:cNvSpPr>
          <p:nvPr>
            <p:ph type="dt" sz="half" idx="10"/>
          </p:nvPr>
        </p:nvSpPr>
        <p:spPr/>
        <p:txBody>
          <a:bodyPr/>
          <a:lstStyle/>
          <a:p>
            <a:fld id="{83D92668-AEC5-4105-8C5B-1896CA5B53A6}" type="datetime1">
              <a:rPr lang="en-IN" smtClean="0"/>
              <a:t>24-02-2024</a:t>
            </a:fld>
            <a:endParaRPr lang="en-IN"/>
          </a:p>
        </p:txBody>
      </p:sp>
      <p:sp>
        <p:nvSpPr>
          <p:cNvPr id="4" name="Slide Number Placeholder 3">
            <a:extLst>
              <a:ext uri="{FF2B5EF4-FFF2-40B4-BE49-F238E27FC236}">
                <a16:creationId xmlns:a16="http://schemas.microsoft.com/office/drawing/2014/main" id="{A439620C-EDEC-DE5E-1674-001AAF8B146F}"/>
              </a:ext>
            </a:extLst>
          </p:cNvPr>
          <p:cNvSpPr>
            <a:spLocks noGrp="1"/>
          </p:cNvSpPr>
          <p:nvPr>
            <p:ph type="sldNum" sz="quarter" idx="12"/>
          </p:nvPr>
        </p:nvSpPr>
        <p:spPr/>
        <p:txBody>
          <a:bodyPr/>
          <a:lstStyle/>
          <a:p>
            <a:fld id="{EF685EEA-9B3A-4681-8E2C-58D0E7887224}" type="slidenum">
              <a:rPr lang="en-IN" smtClean="0"/>
              <a:t>43</a:t>
            </a:fld>
            <a:endParaRPr lang="en-IN"/>
          </a:p>
        </p:txBody>
      </p:sp>
    </p:spTree>
    <p:extLst>
      <p:ext uri="{BB962C8B-B14F-4D97-AF65-F5344CB8AC3E}">
        <p14:creationId xmlns:p14="http://schemas.microsoft.com/office/powerpoint/2010/main" val="283277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A41019-CC0E-ED7B-09C8-50AECE6ECD53}"/>
              </a:ext>
            </a:extLst>
          </p:cNvPr>
          <p:cNvSpPr txBox="1"/>
          <p:nvPr/>
        </p:nvSpPr>
        <p:spPr>
          <a:xfrm>
            <a:off x="812723" y="2675716"/>
            <a:ext cx="10566553" cy="2951064"/>
          </a:xfrm>
          <a:prstGeom prst="rect">
            <a:avLst/>
          </a:prstGeom>
          <a:noFill/>
          <a:ln>
            <a:solidFill>
              <a:schemeClr val="accent1"/>
            </a:solidFill>
          </a:ln>
        </p:spPr>
        <p:txBody>
          <a:bodyPr wrap="square">
            <a:spAutoFit/>
          </a:bodyPr>
          <a:lstStyle/>
          <a:p>
            <a:pPr marL="285750" indent="-285750" algn="just">
              <a:lnSpc>
                <a:spcPct val="150000"/>
              </a:lnSpc>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TQM </a:t>
            </a:r>
            <a:r>
              <a:rPr lang="en-IN" dirty="0">
                <a:latin typeface="Times New Roman" panose="02020603050405020304" pitchFamily="18" charset="0"/>
                <a:cs typeface="Times New Roman" panose="02020603050405020304" pitchFamily="18" charset="0"/>
              </a:rPr>
              <a:t>is a management approach for an organization, </a:t>
            </a:r>
            <a:r>
              <a:rPr lang="en-IN" dirty="0">
                <a:highlight>
                  <a:srgbClr val="00FFFF"/>
                </a:highlight>
                <a:latin typeface="Times New Roman" panose="02020603050405020304" pitchFamily="18" charset="0"/>
                <a:cs typeface="Times New Roman" panose="02020603050405020304" pitchFamily="18" charset="0"/>
              </a:rPr>
              <a:t>centred on quality</a:t>
            </a:r>
            <a:r>
              <a:rPr lang="en-IN" dirty="0">
                <a:latin typeface="Times New Roman" panose="02020603050405020304" pitchFamily="18" charset="0"/>
                <a:cs typeface="Times New Roman" panose="02020603050405020304" pitchFamily="18" charset="0"/>
              </a:rPr>
              <a:t>, based on the participation of all its members and aiming at long-term success through </a:t>
            </a:r>
            <a:r>
              <a:rPr lang="en-IN" dirty="0">
                <a:highlight>
                  <a:srgbClr val="00FFFF"/>
                </a:highlight>
                <a:latin typeface="Times New Roman" panose="02020603050405020304" pitchFamily="18" charset="0"/>
                <a:cs typeface="Times New Roman" panose="02020603050405020304" pitchFamily="18" charset="0"/>
              </a:rPr>
              <a:t>customer satisfaction</a:t>
            </a:r>
            <a:r>
              <a:rPr lang="en-IN" dirty="0">
                <a:latin typeface="Times New Roman" panose="02020603050405020304" pitchFamily="18" charset="0"/>
                <a:cs typeface="Times New Roman" panose="02020603050405020304" pitchFamily="18" charset="0"/>
              </a:rPr>
              <a:t>, and benefits to all members of the organization and to society.</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It is an customer-oriented process and aims for continuous improvement of business operations.</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It ensures that all allied works (particularly work of employees) are toward the common goals of improving product quality or service quality, as well as enhancing the production process or process of rendering of services. </a:t>
            </a:r>
          </a:p>
        </p:txBody>
      </p:sp>
      <p:sp>
        <p:nvSpPr>
          <p:cNvPr id="4" name="TextBox 3">
            <a:extLst>
              <a:ext uri="{FF2B5EF4-FFF2-40B4-BE49-F238E27FC236}">
                <a16:creationId xmlns:a16="http://schemas.microsoft.com/office/drawing/2014/main" id="{D33CB8E1-6739-1DC2-E4FB-0A469FC54225}"/>
              </a:ext>
            </a:extLst>
          </p:cNvPr>
          <p:cNvSpPr txBox="1"/>
          <p:nvPr/>
        </p:nvSpPr>
        <p:spPr>
          <a:xfrm>
            <a:off x="4647423" y="1079781"/>
            <a:ext cx="1094014" cy="400110"/>
          </a:xfrm>
          <a:prstGeom prst="rect">
            <a:avLst/>
          </a:prstGeom>
          <a:solidFill>
            <a:schemeClr val="accent6">
              <a:lumMod val="20000"/>
              <a:lumOff val="8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TQM</a:t>
            </a:r>
          </a:p>
        </p:txBody>
      </p:sp>
      <p:grpSp>
        <p:nvGrpSpPr>
          <p:cNvPr id="8" name="Group 7">
            <a:extLst>
              <a:ext uri="{FF2B5EF4-FFF2-40B4-BE49-F238E27FC236}">
                <a16:creationId xmlns:a16="http://schemas.microsoft.com/office/drawing/2014/main" id="{E057D890-9407-A662-890D-42B094BAC1A4}"/>
              </a:ext>
            </a:extLst>
          </p:cNvPr>
          <p:cNvGrpSpPr/>
          <p:nvPr/>
        </p:nvGrpSpPr>
        <p:grpSpPr>
          <a:xfrm>
            <a:off x="7641771" y="522511"/>
            <a:ext cx="2435290" cy="1477328"/>
            <a:chOff x="3238500" y="1821180"/>
            <a:chExt cx="6004248" cy="3215640"/>
          </a:xfrm>
        </p:grpSpPr>
        <p:pic>
          <p:nvPicPr>
            <p:cNvPr id="6" name="Picture 5">
              <a:extLst>
                <a:ext uri="{FF2B5EF4-FFF2-40B4-BE49-F238E27FC236}">
                  <a16:creationId xmlns:a16="http://schemas.microsoft.com/office/drawing/2014/main" id="{0F1CAF7E-B4D1-9485-0EE6-259762C79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21180"/>
              <a:ext cx="5715000" cy="3215640"/>
            </a:xfrm>
            <a:prstGeom prst="rect">
              <a:avLst/>
            </a:prstGeom>
            <a:ln>
              <a:solidFill>
                <a:schemeClr val="tx1"/>
              </a:solidFill>
            </a:ln>
          </p:spPr>
        </p:pic>
        <p:sp>
          <p:nvSpPr>
            <p:cNvPr id="7" name="TextBox 6">
              <a:extLst>
                <a:ext uri="{FF2B5EF4-FFF2-40B4-BE49-F238E27FC236}">
                  <a16:creationId xmlns:a16="http://schemas.microsoft.com/office/drawing/2014/main" id="{E3AA69FB-871D-C316-61A5-B399C3A2C4B7}"/>
                </a:ext>
              </a:extLst>
            </p:cNvPr>
            <p:cNvSpPr txBox="1"/>
            <p:nvPr/>
          </p:nvSpPr>
          <p:spPr>
            <a:xfrm>
              <a:off x="8182946" y="4667488"/>
              <a:ext cx="1059802" cy="369332"/>
            </a:xfrm>
            <a:prstGeom prst="rect">
              <a:avLst/>
            </a:prstGeom>
            <a:solidFill>
              <a:schemeClr val="bg1"/>
            </a:solidFill>
            <a:ln>
              <a:solidFill>
                <a:schemeClr val="tx1"/>
              </a:solidFill>
            </a:ln>
          </p:spPr>
          <p:txBody>
            <a:bodyPr wrap="square" rtlCol="0">
              <a:spAutoFit/>
            </a:bodyPr>
            <a:lstStyle/>
            <a:p>
              <a:endParaRPr lang="en-IN" dirty="0"/>
            </a:p>
          </p:txBody>
        </p:sp>
      </p:grpSp>
      <p:sp>
        <p:nvSpPr>
          <p:cNvPr id="2" name="Date Placeholder 1">
            <a:extLst>
              <a:ext uri="{FF2B5EF4-FFF2-40B4-BE49-F238E27FC236}">
                <a16:creationId xmlns:a16="http://schemas.microsoft.com/office/drawing/2014/main" id="{14CB619F-1F65-C2C6-D304-5F89DA84016B}"/>
              </a:ext>
            </a:extLst>
          </p:cNvPr>
          <p:cNvSpPr>
            <a:spLocks noGrp="1"/>
          </p:cNvSpPr>
          <p:nvPr>
            <p:ph type="dt" sz="half" idx="10"/>
          </p:nvPr>
        </p:nvSpPr>
        <p:spPr/>
        <p:txBody>
          <a:bodyPr/>
          <a:lstStyle/>
          <a:p>
            <a:fld id="{2EFFF839-AC38-4A7C-9BD6-0D166704747C}" type="datetime1">
              <a:rPr lang="en-IN" smtClean="0"/>
              <a:t>24-02-2024</a:t>
            </a:fld>
            <a:endParaRPr lang="en-IN"/>
          </a:p>
        </p:txBody>
      </p:sp>
      <p:sp>
        <p:nvSpPr>
          <p:cNvPr id="5" name="Slide Number Placeholder 4">
            <a:extLst>
              <a:ext uri="{FF2B5EF4-FFF2-40B4-BE49-F238E27FC236}">
                <a16:creationId xmlns:a16="http://schemas.microsoft.com/office/drawing/2014/main" id="{4052086F-DEAE-A2D6-96FF-82965850E546}"/>
              </a:ext>
            </a:extLst>
          </p:cNvPr>
          <p:cNvSpPr>
            <a:spLocks noGrp="1"/>
          </p:cNvSpPr>
          <p:nvPr>
            <p:ph type="sldNum" sz="quarter" idx="12"/>
          </p:nvPr>
        </p:nvSpPr>
        <p:spPr/>
        <p:txBody>
          <a:bodyPr/>
          <a:lstStyle/>
          <a:p>
            <a:fld id="{EF685EEA-9B3A-4681-8E2C-58D0E7887224}" type="slidenum">
              <a:rPr lang="en-IN" smtClean="0"/>
              <a:t>5</a:t>
            </a:fld>
            <a:endParaRPr lang="en-IN"/>
          </a:p>
        </p:txBody>
      </p:sp>
    </p:spTree>
    <p:extLst>
      <p:ext uri="{BB962C8B-B14F-4D97-AF65-F5344CB8AC3E}">
        <p14:creationId xmlns:p14="http://schemas.microsoft.com/office/powerpoint/2010/main" val="473706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B410AA-E7D9-DABE-09CE-B288A1B25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1304" y="2770733"/>
            <a:ext cx="4050792" cy="3768179"/>
          </a:xfrm>
          <a:prstGeom prst="rect">
            <a:avLst/>
          </a:prstGeom>
          <a:ln>
            <a:noFill/>
          </a:ln>
        </p:spPr>
      </p:pic>
      <p:sp>
        <p:nvSpPr>
          <p:cNvPr id="2" name="Date Placeholder 1">
            <a:extLst>
              <a:ext uri="{FF2B5EF4-FFF2-40B4-BE49-F238E27FC236}">
                <a16:creationId xmlns:a16="http://schemas.microsoft.com/office/drawing/2014/main" id="{CD18E918-1347-95C7-CCF4-8FD86FF80E1F}"/>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33514198-A177-B329-48A3-F31A61D3798C}"/>
              </a:ext>
            </a:extLst>
          </p:cNvPr>
          <p:cNvSpPr>
            <a:spLocks noGrp="1"/>
          </p:cNvSpPr>
          <p:nvPr>
            <p:ph type="sldNum" sz="quarter" idx="12"/>
          </p:nvPr>
        </p:nvSpPr>
        <p:spPr/>
        <p:txBody>
          <a:bodyPr/>
          <a:lstStyle/>
          <a:p>
            <a:fld id="{EF685EEA-9B3A-4681-8E2C-58D0E7887224}" type="slidenum">
              <a:rPr lang="en-IN" smtClean="0"/>
              <a:t>6</a:t>
            </a:fld>
            <a:endParaRPr lang="en-IN"/>
          </a:p>
        </p:txBody>
      </p:sp>
      <p:sp>
        <p:nvSpPr>
          <p:cNvPr id="5" name="TextBox 4">
            <a:extLst>
              <a:ext uri="{FF2B5EF4-FFF2-40B4-BE49-F238E27FC236}">
                <a16:creationId xmlns:a16="http://schemas.microsoft.com/office/drawing/2014/main" id="{CFEFF4B9-6797-0D84-75FB-AD20727DD201}"/>
              </a:ext>
            </a:extLst>
          </p:cNvPr>
          <p:cNvSpPr txBox="1"/>
          <p:nvPr/>
        </p:nvSpPr>
        <p:spPr>
          <a:xfrm>
            <a:off x="838200" y="2019342"/>
            <a:ext cx="10663518" cy="2535566"/>
          </a:xfrm>
          <a:prstGeom prst="rect">
            <a:avLst/>
          </a:prstGeom>
          <a:noFill/>
          <a:ln>
            <a:solidFill>
              <a:schemeClr val="bg1"/>
            </a:solidFill>
          </a:ln>
        </p:spPr>
        <p:txBody>
          <a:bodyPr wrap="square">
            <a:spAutoFit/>
          </a:bodyPr>
          <a:lstStyle/>
          <a:p>
            <a:pPr algn="just">
              <a:lnSpc>
                <a:spcPct val="150000"/>
              </a:lnSpc>
            </a:pPr>
            <a:r>
              <a:rPr lang="en-IN" dirty="0">
                <a:latin typeface="Times New Roman" panose="02020603050405020304" pitchFamily="18" charset="0"/>
                <a:cs typeface="Times New Roman" panose="02020603050405020304" pitchFamily="18" charset="0"/>
              </a:rPr>
              <a:t>There are Eight Key elements of TQM these elements can be divided into four groups according to their function</a:t>
            </a:r>
          </a:p>
          <a:p>
            <a:pPr algn="just">
              <a:lnSpc>
                <a:spcPct val="150000"/>
              </a:lnSpc>
            </a:pPr>
            <a:endParaRPr lang="en-IN" dirty="0">
              <a:latin typeface="Times New Roman" panose="02020603050405020304" pitchFamily="18" charset="0"/>
              <a:cs typeface="Times New Roman" panose="02020603050405020304" pitchFamily="18" charset="0"/>
            </a:endParaRPr>
          </a:p>
          <a:p>
            <a:pPr marL="1200150" lvl="2" indent="-285750" algn="just">
              <a:lnSpc>
                <a:spcPct val="150000"/>
              </a:lnSpc>
              <a:buFont typeface="Wingdings" panose="05000000000000000000" pitchFamily="2" charset="2"/>
              <a:buChar char="q"/>
            </a:pPr>
            <a:r>
              <a:rPr lang="en-IN" b="1" dirty="0">
                <a:highlight>
                  <a:srgbClr val="00FFFF"/>
                </a:highlight>
                <a:latin typeface="Times New Roman" panose="02020603050405020304" pitchFamily="18" charset="0"/>
                <a:cs typeface="Times New Roman" panose="02020603050405020304" pitchFamily="18" charset="0"/>
              </a:rPr>
              <a:t>Foundation: </a:t>
            </a:r>
            <a:r>
              <a:rPr lang="en-IN" dirty="0">
                <a:latin typeface="Times New Roman" panose="02020603050405020304" pitchFamily="18" charset="0"/>
                <a:cs typeface="Times New Roman" panose="02020603050405020304" pitchFamily="18" charset="0"/>
              </a:rPr>
              <a:t>Ethics, Integrity and Trust</a:t>
            </a:r>
          </a:p>
          <a:p>
            <a:pPr marL="1200150" lvl="2" indent="-285750" algn="just">
              <a:lnSpc>
                <a:spcPct val="150000"/>
              </a:lnSpc>
              <a:buFont typeface="Wingdings" panose="05000000000000000000" pitchFamily="2" charset="2"/>
              <a:buChar char="q"/>
            </a:pPr>
            <a:r>
              <a:rPr lang="en-IN" b="1" dirty="0">
                <a:highlight>
                  <a:srgbClr val="00FFFF"/>
                </a:highlight>
                <a:latin typeface="Times New Roman" panose="02020603050405020304" pitchFamily="18" charset="0"/>
                <a:cs typeface="Times New Roman" panose="02020603050405020304" pitchFamily="18" charset="0"/>
              </a:rPr>
              <a:t>Building Bricks: </a:t>
            </a:r>
            <a:r>
              <a:rPr lang="en-IN" dirty="0">
                <a:latin typeface="Times New Roman" panose="02020603050405020304" pitchFamily="18" charset="0"/>
                <a:cs typeface="Times New Roman" panose="02020603050405020304" pitchFamily="18" charset="0"/>
              </a:rPr>
              <a:t>Training, Teamwork and Leadership</a:t>
            </a:r>
          </a:p>
          <a:p>
            <a:pPr marL="1200150" lvl="2" indent="-285750" algn="just">
              <a:lnSpc>
                <a:spcPct val="150000"/>
              </a:lnSpc>
              <a:buFont typeface="Wingdings" panose="05000000000000000000" pitchFamily="2" charset="2"/>
              <a:buChar char="q"/>
            </a:pPr>
            <a:r>
              <a:rPr lang="en-IN" b="1" dirty="0">
                <a:highlight>
                  <a:srgbClr val="00FFFF"/>
                </a:highlight>
                <a:latin typeface="Times New Roman" panose="02020603050405020304" pitchFamily="18" charset="0"/>
                <a:cs typeface="Times New Roman" panose="02020603050405020304" pitchFamily="18" charset="0"/>
              </a:rPr>
              <a:t>Binding Mortar: </a:t>
            </a:r>
            <a:r>
              <a:rPr lang="en-IN" dirty="0">
                <a:latin typeface="Times New Roman" panose="02020603050405020304" pitchFamily="18" charset="0"/>
                <a:cs typeface="Times New Roman" panose="02020603050405020304" pitchFamily="18" charset="0"/>
              </a:rPr>
              <a:t>Communication</a:t>
            </a:r>
          </a:p>
          <a:p>
            <a:pPr marL="1200150" lvl="2" indent="-285750" algn="just">
              <a:lnSpc>
                <a:spcPct val="150000"/>
              </a:lnSpc>
              <a:buFont typeface="Wingdings" panose="05000000000000000000" pitchFamily="2" charset="2"/>
              <a:buChar char="q"/>
            </a:pPr>
            <a:r>
              <a:rPr lang="en-IN" b="1" dirty="0">
                <a:highlight>
                  <a:srgbClr val="00FFFF"/>
                </a:highlight>
                <a:latin typeface="Times New Roman" panose="02020603050405020304" pitchFamily="18" charset="0"/>
                <a:cs typeface="Times New Roman" panose="02020603050405020304" pitchFamily="18" charset="0"/>
              </a:rPr>
              <a:t>Roof:</a:t>
            </a:r>
            <a:r>
              <a:rPr lang="en-IN" b="1"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Recognition</a:t>
            </a:r>
          </a:p>
        </p:txBody>
      </p:sp>
      <p:sp>
        <p:nvSpPr>
          <p:cNvPr id="7" name="TextBox 6">
            <a:extLst>
              <a:ext uri="{FF2B5EF4-FFF2-40B4-BE49-F238E27FC236}">
                <a16:creationId xmlns:a16="http://schemas.microsoft.com/office/drawing/2014/main" id="{73544431-C14D-0577-FA1D-015E80693B76}"/>
              </a:ext>
            </a:extLst>
          </p:cNvPr>
          <p:cNvSpPr txBox="1"/>
          <p:nvPr/>
        </p:nvSpPr>
        <p:spPr>
          <a:xfrm>
            <a:off x="2344271" y="818394"/>
            <a:ext cx="7503458" cy="400110"/>
          </a:xfrm>
          <a:prstGeom prst="rect">
            <a:avLst/>
          </a:prstGeom>
          <a:solidFill>
            <a:srgbClr val="FFFF00"/>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ELEMENTS OF TOTAL QUALITY MANAGEMENT (TQM)</a:t>
            </a:r>
          </a:p>
        </p:txBody>
      </p:sp>
    </p:spTree>
    <p:extLst>
      <p:ext uri="{BB962C8B-B14F-4D97-AF65-F5344CB8AC3E}">
        <p14:creationId xmlns:p14="http://schemas.microsoft.com/office/powerpoint/2010/main" val="62491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00D12-C511-F58B-65FC-90A8D8FBA437}"/>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59DF35D4-5062-DCF2-8F09-A1EAD293F5EB}"/>
              </a:ext>
            </a:extLst>
          </p:cNvPr>
          <p:cNvSpPr>
            <a:spLocks noGrp="1"/>
          </p:cNvSpPr>
          <p:nvPr>
            <p:ph type="sldNum" sz="quarter" idx="12"/>
          </p:nvPr>
        </p:nvSpPr>
        <p:spPr/>
        <p:txBody>
          <a:bodyPr/>
          <a:lstStyle/>
          <a:p>
            <a:fld id="{EF685EEA-9B3A-4681-8E2C-58D0E7887224}" type="slidenum">
              <a:rPr lang="en-IN" smtClean="0"/>
              <a:t>7</a:t>
            </a:fld>
            <a:endParaRPr lang="en-IN"/>
          </a:p>
        </p:txBody>
      </p:sp>
      <p:sp>
        <p:nvSpPr>
          <p:cNvPr id="4" name="TextBox 3">
            <a:extLst>
              <a:ext uri="{FF2B5EF4-FFF2-40B4-BE49-F238E27FC236}">
                <a16:creationId xmlns:a16="http://schemas.microsoft.com/office/drawing/2014/main" id="{80BC69BA-148C-B727-9867-65E0E2A291C2}"/>
              </a:ext>
            </a:extLst>
          </p:cNvPr>
          <p:cNvSpPr txBox="1"/>
          <p:nvPr/>
        </p:nvSpPr>
        <p:spPr>
          <a:xfrm>
            <a:off x="2344271" y="700302"/>
            <a:ext cx="7503458" cy="400110"/>
          </a:xfrm>
          <a:prstGeom prst="rect">
            <a:avLst/>
          </a:prstGeom>
          <a:solidFill>
            <a:srgbClr val="FFFF00"/>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ELEMENTS OF TOTAL QUALITY MANAGEMENT (TQM)</a:t>
            </a:r>
          </a:p>
        </p:txBody>
      </p:sp>
      <p:pic>
        <p:nvPicPr>
          <p:cNvPr id="6" name="Picture 5">
            <a:extLst>
              <a:ext uri="{FF2B5EF4-FFF2-40B4-BE49-F238E27FC236}">
                <a16:creationId xmlns:a16="http://schemas.microsoft.com/office/drawing/2014/main" id="{DBE4A30B-8329-DA96-5B95-E52F7B8D8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86" y="1718349"/>
            <a:ext cx="4872259" cy="4135604"/>
          </a:xfrm>
          <a:prstGeom prst="rect">
            <a:avLst/>
          </a:prstGeom>
        </p:spPr>
      </p:pic>
      <p:graphicFrame>
        <p:nvGraphicFramePr>
          <p:cNvPr id="5" name="Diagram 4">
            <a:extLst>
              <a:ext uri="{FF2B5EF4-FFF2-40B4-BE49-F238E27FC236}">
                <a16:creationId xmlns:a16="http://schemas.microsoft.com/office/drawing/2014/main" id="{025C16FF-C2D4-4762-F5A9-F1AAFEDA2DB5}"/>
              </a:ext>
            </a:extLst>
          </p:cNvPr>
          <p:cNvGraphicFramePr/>
          <p:nvPr>
            <p:extLst>
              <p:ext uri="{D42A27DB-BD31-4B8C-83A1-F6EECF244321}">
                <p14:modId xmlns:p14="http://schemas.microsoft.com/office/powerpoint/2010/main" val="1039225625"/>
              </p:ext>
            </p:extLst>
          </p:nvPr>
        </p:nvGraphicFramePr>
        <p:xfrm>
          <a:off x="5602940" y="1660021"/>
          <a:ext cx="6275295" cy="4497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817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EE0E00-0F46-CC22-E421-64FB825F7034}"/>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D30662F0-1EFC-D1E0-C48F-730E4C813A51}"/>
              </a:ext>
            </a:extLst>
          </p:cNvPr>
          <p:cNvSpPr>
            <a:spLocks noGrp="1"/>
          </p:cNvSpPr>
          <p:nvPr>
            <p:ph type="sldNum" sz="quarter" idx="12"/>
          </p:nvPr>
        </p:nvSpPr>
        <p:spPr/>
        <p:txBody>
          <a:bodyPr/>
          <a:lstStyle/>
          <a:p>
            <a:fld id="{EF685EEA-9B3A-4681-8E2C-58D0E7887224}" type="slidenum">
              <a:rPr lang="en-IN" smtClean="0"/>
              <a:t>8</a:t>
            </a:fld>
            <a:endParaRPr lang="en-IN"/>
          </a:p>
        </p:txBody>
      </p:sp>
      <p:sp>
        <p:nvSpPr>
          <p:cNvPr id="5" name="TextBox 4">
            <a:extLst>
              <a:ext uri="{FF2B5EF4-FFF2-40B4-BE49-F238E27FC236}">
                <a16:creationId xmlns:a16="http://schemas.microsoft.com/office/drawing/2014/main" id="{005CB966-9E5F-37B1-FA10-E60508082A6D}"/>
              </a:ext>
            </a:extLst>
          </p:cNvPr>
          <p:cNvSpPr txBox="1"/>
          <p:nvPr/>
        </p:nvSpPr>
        <p:spPr>
          <a:xfrm>
            <a:off x="519952" y="1330220"/>
            <a:ext cx="11582399" cy="4197559"/>
          </a:xfrm>
          <a:prstGeom prst="rect">
            <a:avLst/>
          </a:prstGeom>
          <a:noFill/>
        </p:spPr>
        <p:txBody>
          <a:bodyPr wrap="square">
            <a:spAutoFit/>
          </a:bodyPr>
          <a:lstStyle/>
          <a:p>
            <a:pPr algn="just">
              <a:lnSpc>
                <a:spcPct val="150000"/>
              </a:lnSpc>
            </a:pPr>
            <a:r>
              <a:rPr lang="en-IN" b="1" dirty="0">
                <a:highlight>
                  <a:srgbClr val="FFFF00"/>
                </a:highlight>
                <a:latin typeface="Times New Roman" panose="02020603050405020304" pitchFamily="18" charset="0"/>
                <a:cs typeface="Times New Roman" panose="02020603050405020304" pitchFamily="18" charset="0"/>
              </a:rPr>
              <a:t>1. ETHICS</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Ethics is concerned with good and bad in any situation.</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It is two faceted subject represented by organizational and individual ethics.</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Ethics teach an </a:t>
            </a:r>
            <a:r>
              <a:rPr lang="en-IN">
                <a:latin typeface="Times New Roman" panose="02020603050405020304" pitchFamily="18" charset="0"/>
                <a:cs typeface="Times New Roman" panose="02020603050405020304" pitchFamily="18" charset="0"/>
              </a:rPr>
              <a:t>individual/employee </a:t>
            </a:r>
            <a:r>
              <a:rPr lang="en-IN" dirty="0">
                <a:latin typeface="Times New Roman" panose="02020603050405020304" pitchFamily="18" charset="0"/>
                <a:cs typeface="Times New Roman" panose="02020603050405020304" pitchFamily="18" charset="0"/>
              </a:rPr>
              <a:t>to follow code of conduct of organization and adhere to rules and regulations.</a:t>
            </a:r>
          </a:p>
          <a:p>
            <a:pPr lvl="1" algn="just">
              <a:lnSpc>
                <a:spcPct val="150000"/>
              </a:lnSpc>
            </a:pPr>
            <a:endParaRPr lang="en-IN" dirty="0">
              <a:latin typeface="Times New Roman" panose="02020603050405020304" pitchFamily="18" charset="0"/>
              <a:cs typeface="Times New Roman" panose="02020603050405020304" pitchFamily="18" charset="0"/>
            </a:endParaRPr>
          </a:p>
          <a:p>
            <a:pPr algn="just">
              <a:lnSpc>
                <a:spcPct val="150000"/>
              </a:lnSpc>
            </a:pPr>
            <a:r>
              <a:rPr lang="en-US" b="1" dirty="0">
                <a:highlight>
                  <a:srgbClr val="FFFF00"/>
                </a:highlight>
                <a:latin typeface="Times New Roman" panose="02020603050405020304" pitchFamily="18" charset="0"/>
                <a:cs typeface="Times New Roman" panose="02020603050405020304" pitchFamily="18" charset="0"/>
              </a:rPr>
              <a:t>2. INTEGRITY</a:t>
            </a:r>
          </a:p>
          <a:p>
            <a:pPr marL="742950" lvl="1" indent="-285750"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Integrity implies honesty, morals, values, fairness and adherence to the facts and sincerity.</a:t>
            </a:r>
          </a:p>
          <a:p>
            <a:pPr marL="742950" lvl="1" indent="-285750"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You need to respect your organization's policies. </a:t>
            </a:r>
          </a:p>
          <a:p>
            <a:pPr marL="742950" lvl="1" indent="-285750"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Avoid spreading unnecessary rumors about your fellow workers. </a:t>
            </a:r>
          </a:p>
          <a:p>
            <a:pPr marL="742950" lvl="1" indent="-285750"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Total Quality Management does not work in an environment where employees criticize and backstab each other.</a:t>
            </a:r>
            <a:endParaRPr lang="en-IN"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04400E1-4E0D-4544-F8C7-7183C7D57D80}"/>
              </a:ext>
            </a:extLst>
          </p:cNvPr>
          <p:cNvSpPr txBox="1"/>
          <p:nvPr/>
        </p:nvSpPr>
        <p:spPr>
          <a:xfrm>
            <a:off x="2559422" y="610654"/>
            <a:ext cx="7503458" cy="400110"/>
          </a:xfrm>
          <a:prstGeom prst="rect">
            <a:avLst/>
          </a:prstGeom>
          <a:solidFill>
            <a:schemeClr val="accent1">
              <a:lumMod val="20000"/>
              <a:lumOff val="8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ELEMENTS OF TOTAL QUALITY MANAGEMENT (TQM)</a:t>
            </a:r>
          </a:p>
        </p:txBody>
      </p:sp>
    </p:spTree>
    <p:extLst>
      <p:ext uri="{BB962C8B-B14F-4D97-AF65-F5344CB8AC3E}">
        <p14:creationId xmlns:p14="http://schemas.microsoft.com/office/powerpoint/2010/main" val="357367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CCB5AD-7652-A06D-2BF3-E2A5D906306F}"/>
              </a:ext>
            </a:extLst>
          </p:cNvPr>
          <p:cNvSpPr>
            <a:spLocks noGrp="1"/>
          </p:cNvSpPr>
          <p:nvPr>
            <p:ph type="dt" sz="half" idx="10"/>
          </p:nvPr>
        </p:nvSpPr>
        <p:spPr/>
        <p:txBody>
          <a:bodyPr/>
          <a:lstStyle/>
          <a:p>
            <a:fld id="{6268D045-95D5-4E68-B6F5-F0FB1D3E3CED}" type="datetime1">
              <a:rPr lang="en-IN" smtClean="0"/>
              <a:t>24-02-2024</a:t>
            </a:fld>
            <a:endParaRPr lang="en-IN"/>
          </a:p>
        </p:txBody>
      </p:sp>
      <p:sp>
        <p:nvSpPr>
          <p:cNvPr id="3" name="Slide Number Placeholder 2">
            <a:extLst>
              <a:ext uri="{FF2B5EF4-FFF2-40B4-BE49-F238E27FC236}">
                <a16:creationId xmlns:a16="http://schemas.microsoft.com/office/drawing/2014/main" id="{85408C63-B7EE-C0DE-0EDA-1776B98D2CDD}"/>
              </a:ext>
            </a:extLst>
          </p:cNvPr>
          <p:cNvSpPr>
            <a:spLocks noGrp="1"/>
          </p:cNvSpPr>
          <p:nvPr>
            <p:ph type="sldNum" sz="quarter" idx="12"/>
          </p:nvPr>
        </p:nvSpPr>
        <p:spPr/>
        <p:txBody>
          <a:bodyPr/>
          <a:lstStyle/>
          <a:p>
            <a:fld id="{EF685EEA-9B3A-4681-8E2C-58D0E7887224}" type="slidenum">
              <a:rPr lang="en-IN" smtClean="0"/>
              <a:t>9</a:t>
            </a:fld>
            <a:endParaRPr lang="en-IN"/>
          </a:p>
        </p:txBody>
      </p:sp>
      <p:sp>
        <p:nvSpPr>
          <p:cNvPr id="4" name="TextBox 3">
            <a:extLst>
              <a:ext uri="{FF2B5EF4-FFF2-40B4-BE49-F238E27FC236}">
                <a16:creationId xmlns:a16="http://schemas.microsoft.com/office/drawing/2014/main" id="{059A08D1-D91D-8EF6-E7E7-9D9D3567E20B}"/>
              </a:ext>
            </a:extLst>
          </p:cNvPr>
          <p:cNvSpPr txBox="1"/>
          <p:nvPr/>
        </p:nvSpPr>
        <p:spPr>
          <a:xfrm>
            <a:off x="5502086" y="488565"/>
            <a:ext cx="1340223" cy="400110"/>
          </a:xfrm>
          <a:prstGeom prst="rect">
            <a:avLst/>
          </a:prstGeom>
          <a:solidFill>
            <a:schemeClr val="accent1">
              <a:lumMod val="20000"/>
              <a:lumOff val="8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Cont…</a:t>
            </a:r>
          </a:p>
        </p:txBody>
      </p:sp>
      <p:sp>
        <p:nvSpPr>
          <p:cNvPr id="6" name="TextBox 5">
            <a:extLst>
              <a:ext uri="{FF2B5EF4-FFF2-40B4-BE49-F238E27FC236}">
                <a16:creationId xmlns:a16="http://schemas.microsoft.com/office/drawing/2014/main" id="{24815DE2-FC46-0649-1EB1-C04113BD8910}"/>
              </a:ext>
            </a:extLst>
          </p:cNvPr>
          <p:cNvSpPr txBox="1"/>
          <p:nvPr/>
        </p:nvSpPr>
        <p:spPr>
          <a:xfrm>
            <a:off x="528916" y="1421852"/>
            <a:ext cx="11286565" cy="4613058"/>
          </a:xfrm>
          <a:prstGeom prst="rect">
            <a:avLst/>
          </a:prstGeom>
          <a:noFill/>
        </p:spPr>
        <p:txBody>
          <a:bodyPr wrap="square">
            <a:spAutoFit/>
          </a:bodyPr>
          <a:lstStyle/>
          <a:p>
            <a:pPr algn="just">
              <a:lnSpc>
                <a:spcPct val="150000"/>
              </a:lnSpc>
            </a:pPr>
            <a:r>
              <a:rPr lang="en-IN" b="1" dirty="0">
                <a:highlight>
                  <a:srgbClr val="FFFF00"/>
                </a:highlight>
                <a:latin typeface="Times New Roman" panose="02020603050405020304" pitchFamily="18" charset="0"/>
                <a:cs typeface="Times New Roman" panose="02020603050405020304" pitchFamily="18" charset="0"/>
              </a:rPr>
              <a:t>3. TRUST</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Trust is one of the most important factors necessary for implementation of total quality management.</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Employees need to trust each other to ensure participation of each and every individual.</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Trust improves relationship among employees and eventually helps in better decision making which further helps in implementing total quality management successfully.</a:t>
            </a:r>
          </a:p>
          <a:p>
            <a:pPr algn="just">
              <a:lnSpc>
                <a:spcPct val="150000"/>
              </a:lnSpc>
            </a:pPr>
            <a:endParaRPr lang="en-IN" b="1" dirty="0">
              <a:highlight>
                <a:srgbClr val="FFFF00"/>
              </a:highlight>
              <a:latin typeface="Times New Roman" panose="02020603050405020304" pitchFamily="18" charset="0"/>
              <a:cs typeface="Times New Roman" panose="02020603050405020304" pitchFamily="18" charset="0"/>
            </a:endParaRPr>
          </a:p>
          <a:p>
            <a:pPr algn="just">
              <a:lnSpc>
                <a:spcPct val="150000"/>
              </a:lnSpc>
            </a:pPr>
            <a:r>
              <a:rPr lang="en-IN" b="1" dirty="0">
                <a:highlight>
                  <a:srgbClr val="FFFF00"/>
                </a:highlight>
                <a:latin typeface="Times New Roman" panose="02020603050405020304" pitchFamily="18" charset="0"/>
                <a:cs typeface="Times New Roman" panose="02020603050405020304" pitchFamily="18" charset="0"/>
              </a:rPr>
              <a:t>4. TRAINING</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Managers need to make their fellow workers aware of the benefits of total quality management and how would it make a difference in their product quality and eventually yield profits for their organization. </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Employees need to be trained on interpersonal skills, the ability to work as a team member, technical know-how, decision making skills, problem solving skills and so on.</a:t>
            </a:r>
          </a:p>
        </p:txBody>
      </p:sp>
    </p:spTree>
    <p:extLst>
      <p:ext uri="{BB962C8B-B14F-4D97-AF65-F5344CB8AC3E}">
        <p14:creationId xmlns:p14="http://schemas.microsoft.com/office/powerpoint/2010/main" val="3586849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3764</Words>
  <Application>Microsoft Office PowerPoint</Application>
  <PresentationFormat>Widescreen</PresentationFormat>
  <Paragraphs>405</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Algerian</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SHOHEB MANYAR</dc:creator>
  <cp:lastModifiedBy>SHOHEB MANYAR</cp:lastModifiedBy>
  <cp:revision>44</cp:revision>
  <dcterms:created xsi:type="dcterms:W3CDTF">2022-12-25T07:19:30Z</dcterms:created>
  <dcterms:modified xsi:type="dcterms:W3CDTF">2024-02-24T08:01:32Z</dcterms:modified>
</cp:coreProperties>
</file>